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9" r:id="rId4"/>
    <p:sldId id="287" r:id="rId5"/>
    <p:sldId id="288" r:id="rId6"/>
    <p:sldId id="263" r:id="rId7"/>
    <p:sldId id="283" r:id="rId8"/>
    <p:sldId id="260" r:id="rId9"/>
    <p:sldId id="280" r:id="rId10"/>
    <p:sldId id="258" r:id="rId11"/>
    <p:sldId id="261" r:id="rId12"/>
    <p:sldId id="282" r:id="rId13"/>
    <p:sldId id="281" r:id="rId14"/>
    <p:sldId id="265" r:id="rId1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57D"/>
    <a:srgbClr val="353749"/>
    <a:srgbClr val="56A0E4"/>
    <a:srgbClr val="49D63E"/>
    <a:srgbClr val="19CDCD"/>
    <a:srgbClr val="43D168"/>
    <a:srgbClr val="30CA3F"/>
    <a:srgbClr val="342CCA"/>
    <a:srgbClr val="50C8B1"/>
    <a:srgbClr val="2C2D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2664" y="-1230"/>
      </p:cViewPr>
      <p:guideLst>
        <p:guide orient="horz" pos="1225"/>
        <p:guide orient="horz" pos="1618"/>
        <p:guide orient="horz" pos="1989"/>
        <p:guide pos="2257"/>
        <p:guide pos="158"/>
        <p:guide pos="5616"/>
        <p:guide pos="2902"/>
        <p:guide pos="3504"/>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2016-3-15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val="3506627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2016-3-15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ECD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2016-3-15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4" name="矩形 13"/>
          <p:cNvSpPr/>
          <p:nvPr/>
        </p:nvSpPr>
        <p:spPr>
          <a:xfrm>
            <a:off x="0" y="0"/>
            <a:ext cx="9144000" cy="5143500"/>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TextBox 9"/>
          <p:cNvSpPr txBox="1"/>
          <p:nvPr/>
        </p:nvSpPr>
        <p:spPr>
          <a:xfrm>
            <a:off x="1151273" y="1491630"/>
            <a:ext cx="6841455" cy="2123658"/>
          </a:xfrm>
          <a:prstGeom prst="rect">
            <a:avLst/>
          </a:prstGeom>
          <a:noFill/>
        </p:spPr>
        <p:txBody>
          <a:bodyPr wrap="square" rtlCol="0">
            <a:spAutoFit/>
          </a:bodyPr>
          <a:lstStyle/>
          <a:p>
            <a:pPr algn="ctr">
              <a:lnSpc>
                <a:spcPct val="150000"/>
              </a:lnSpc>
            </a:pPr>
            <a:r>
              <a:rPr lang="zh-CN" altLang="en-US" sz="4800" b="1" dirty="0" smtClean="0">
                <a:solidFill>
                  <a:schemeClr val="accent2">
                    <a:lumMod val="50000"/>
                  </a:schemeClr>
                </a:solidFill>
                <a:latin typeface="+mj-ea"/>
                <a:ea typeface="+mj-ea"/>
                <a:cs typeface="Ebrima" pitchFamily="2" charset="0"/>
              </a:rPr>
              <a:t>专利信息采集与分析</a:t>
            </a:r>
            <a:endParaRPr lang="en-US" altLang="zh-CN" sz="4800" b="1" dirty="0" smtClean="0">
              <a:solidFill>
                <a:schemeClr val="accent2">
                  <a:lumMod val="50000"/>
                </a:schemeClr>
              </a:solidFill>
              <a:latin typeface="+mj-ea"/>
              <a:ea typeface="+mj-ea"/>
              <a:cs typeface="Ebrima" pitchFamily="2" charset="0"/>
            </a:endParaRPr>
          </a:p>
          <a:p>
            <a:pPr algn="ctr">
              <a:lnSpc>
                <a:spcPct val="150000"/>
              </a:lnSpc>
            </a:pPr>
            <a:r>
              <a:rPr lang="zh-CN" altLang="en-US" sz="4000" b="1" dirty="0" smtClean="0">
                <a:solidFill>
                  <a:schemeClr val="accent2">
                    <a:lumMod val="50000"/>
                  </a:schemeClr>
                </a:solidFill>
                <a:latin typeface="+mj-ea"/>
                <a:ea typeface="+mj-ea"/>
                <a:cs typeface="Ebrima" pitchFamily="2" charset="0"/>
              </a:rPr>
              <a:t>专利信息浅说</a:t>
            </a:r>
            <a:endParaRPr lang="en-US" altLang="zh-CN" sz="4000" b="1" dirty="0" smtClean="0">
              <a:solidFill>
                <a:schemeClr val="accent2">
                  <a:lumMod val="50000"/>
                </a:schemeClr>
              </a:solidFill>
              <a:latin typeface="+mj-ea"/>
              <a:ea typeface="+mj-ea"/>
              <a:cs typeface="Ebrima" pitchFamily="2" charset="0"/>
            </a:endParaRPr>
          </a:p>
        </p:txBody>
      </p:sp>
      <p:grpSp>
        <p:nvGrpSpPr>
          <p:cNvPr id="37" name="组合 36"/>
          <p:cNvGrpSpPr/>
          <p:nvPr/>
        </p:nvGrpSpPr>
        <p:grpSpPr>
          <a:xfrm>
            <a:off x="1736685" y="2445367"/>
            <a:ext cx="5715635" cy="225025"/>
            <a:chOff x="1736685" y="2445367"/>
            <a:chExt cx="5715635" cy="225025"/>
          </a:xfrm>
        </p:grpSpPr>
        <p:sp>
          <p:nvSpPr>
            <p:cNvPr id="11" name="椭圆 10"/>
            <p:cNvSpPr/>
            <p:nvPr/>
          </p:nvSpPr>
          <p:spPr>
            <a:xfrm>
              <a:off x="1736685" y="2445367"/>
              <a:ext cx="225025" cy="225025"/>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235831" y="2445367"/>
              <a:ext cx="225025" cy="22502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734977" y="2445367"/>
              <a:ext cx="225025" cy="225025"/>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234123" y="2445367"/>
              <a:ext cx="225025" cy="225025"/>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733269" y="2445367"/>
              <a:ext cx="225025" cy="225025"/>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232415" y="2445367"/>
              <a:ext cx="225025" cy="2250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731561" y="2445367"/>
              <a:ext cx="225025" cy="2250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230707" y="2445367"/>
              <a:ext cx="225025" cy="225025"/>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29853" y="2445367"/>
              <a:ext cx="225025" cy="225025"/>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228999" y="2445367"/>
              <a:ext cx="225025" cy="22502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728145" y="2445367"/>
              <a:ext cx="225025" cy="22502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227295" y="2445367"/>
              <a:ext cx="225025" cy="225025"/>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TextBox 1"/>
          <p:cNvSpPr txBox="1"/>
          <p:nvPr/>
        </p:nvSpPr>
        <p:spPr>
          <a:xfrm>
            <a:off x="6228999" y="4011910"/>
            <a:ext cx="2159425"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全春英</a:t>
            </a:r>
            <a:endParaRPr lang="zh-CN" altLang="en-US" dirty="0" smtClean="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65780" y="298997"/>
            <a:ext cx="3203838" cy="787588"/>
            <a:chOff x="65780" y="298997"/>
            <a:chExt cx="3203838" cy="787588"/>
          </a:xfrm>
        </p:grpSpPr>
        <p:sp>
          <p:nvSpPr>
            <p:cNvPr id="5" name="TextBox 4"/>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6" name="TextBox 5"/>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专利信息的概念</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0" name="组合 19"/>
            <p:cNvGrpSpPr/>
            <p:nvPr/>
          </p:nvGrpSpPr>
          <p:grpSpPr>
            <a:xfrm>
              <a:off x="431540" y="974072"/>
              <a:ext cx="1265453" cy="112513"/>
              <a:chOff x="268709" y="861560"/>
              <a:chExt cx="1265453" cy="112513"/>
            </a:xfrm>
          </p:grpSpPr>
          <p:sp>
            <p:nvSpPr>
              <p:cNvPr id="8" name="椭圆 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直角三角形 20"/>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050" name="Picture 2" descr="D:\WorkFile\PPT素材\苹果产品png图片加高光渐变\电脑.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098" y="1428742"/>
            <a:ext cx="4797474" cy="2931790"/>
          </a:xfrm>
          <a:prstGeom prst="rect">
            <a:avLst/>
          </a:prstGeom>
          <a:noFill/>
          <a:extLst>
            <a:ext uri="{909E8E84-426E-40DD-AFC4-6F175D3DCCD1}">
              <a14:hiddenFill xmlns:a14="http://schemas.microsoft.com/office/drawing/2010/main">
                <a:solidFill>
                  <a:srgbClr val="FFFFFF"/>
                </a:solidFill>
              </a14:hiddenFill>
            </a:ext>
          </a:extLst>
        </p:spPr>
      </p:pic>
      <p:pic>
        <p:nvPicPr>
          <p:cNvPr id="47" name="图片 46"/>
          <p:cNvPicPr>
            <a:picLocks noChangeAspect="1"/>
          </p:cNvPicPr>
          <p:nvPr/>
        </p:nvPicPr>
        <p:blipFill rotWithShape="1">
          <a:blip r:embed="rId3" cstate="print">
            <a:extLst>
              <a:ext uri="{28A0092B-C50C-407E-A947-70E740481C1C}">
                <a14:useLocalDpi xmlns:a14="http://schemas.microsoft.com/office/drawing/2010/main" val="0"/>
              </a:ext>
            </a:extLst>
          </a:blip>
          <a:srcRect t="7667" b="7667"/>
          <a:stretch>
            <a:fillRect/>
          </a:stretch>
        </p:blipFill>
        <p:spPr>
          <a:xfrm>
            <a:off x="285720" y="1714494"/>
            <a:ext cx="3188448" cy="1793502"/>
          </a:xfrm>
          <a:prstGeom prst="rect">
            <a:avLst/>
          </a:prstGeom>
        </p:spPr>
      </p:pic>
      <p:pic>
        <p:nvPicPr>
          <p:cNvPr id="49" name="图片 48" descr="iPhone6 金色 正面 竖立.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1802" y="2214560"/>
            <a:ext cx="1116354" cy="2190789"/>
          </a:xfrm>
          <a:prstGeom prst="rect">
            <a:avLst/>
          </a:prstGeom>
        </p:spPr>
      </p:pic>
      <p:pic>
        <p:nvPicPr>
          <p:cNvPr id="48" name="图片 47"/>
          <p:cNvPicPr>
            <a:picLocks noChangeAspect="1"/>
          </p:cNvPicPr>
          <p:nvPr/>
        </p:nvPicPr>
        <p:blipFill rotWithShape="1">
          <a:blip r:embed="rId5" cstate="print">
            <a:extLst>
              <a:ext uri="{28A0092B-C50C-407E-A947-70E740481C1C}">
                <a14:useLocalDpi xmlns:a14="http://schemas.microsoft.com/office/drawing/2010/main" val="0"/>
              </a:ext>
            </a:extLst>
          </a:blip>
          <a:srcRect l="27500" r="27500"/>
          <a:stretch>
            <a:fillRect/>
          </a:stretch>
        </p:blipFill>
        <p:spPr>
          <a:xfrm>
            <a:off x="3214678" y="2571750"/>
            <a:ext cx="838731" cy="1473735"/>
          </a:xfrm>
          <a:prstGeom prst="rect">
            <a:avLst/>
          </a:prstGeom>
        </p:spPr>
      </p:pic>
      <p:sp>
        <p:nvSpPr>
          <p:cNvPr id="52" name="TextBox 51"/>
          <p:cNvSpPr txBox="1"/>
          <p:nvPr/>
        </p:nvSpPr>
        <p:spPr>
          <a:xfrm>
            <a:off x="4500562" y="1571618"/>
            <a:ext cx="4300420" cy="369332"/>
          </a:xfrm>
          <a:prstGeom prst="rect">
            <a:avLst/>
          </a:prstGeom>
          <a:noFill/>
        </p:spPr>
        <p:txBody>
          <a:bodyPr wrap="square" rtlCol="0">
            <a:spAutoFit/>
          </a:bodyPr>
          <a:lstStyle/>
          <a:p>
            <a:pPr algn="ctr"/>
            <a:r>
              <a:rPr lang="zh-CN" altLang="en-US" b="1" dirty="0" smtClean="0">
                <a:solidFill>
                  <a:schemeClr val="tx2">
                    <a:lumMod val="75000"/>
                  </a:schemeClr>
                </a:solidFill>
                <a:latin typeface="微软雅黑" pitchFamily="34" charset="-122"/>
                <a:ea typeface="微软雅黑" pitchFamily="34" charset="-122"/>
              </a:rPr>
              <a:t>专利信息的由来</a:t>
            </a:r>
            <a:endParaRPr lang="zh-CN" altLang="en-US" b="1" dirty="0">
              <a:solidFill>
                <a:schemeClr val="tx2">
                  <a:lumMod val="75000"/>
                </a:schemeClr>
              </a:solidFill>
              <a:latin typeface="微软雅黑" pitchFamily="34" charset="-122"/>
              <a:ea typeface="微软雅黑" pitchFamily="34" charset="-122"/>
            </a:endParaRPr>
          </a:p>
        </p:txBody>
      </p:sp>
      <p:sp>
        <p:nvSpPr>
          <p:cNvPr id="50" name="TextBox 49"/>
          <p:cNvSpPr txBox="1"/>
          <p:nvPr/>
        </p:nvSpPr>
        <p:spPr>
          <a:xfrm>
            <a:off x="3929058" y="1928808"/>
            <a:ext cx="5214942" cy="787523"/>
          </a:xfrm>
          <a:prstGeom prst="rect">
            <a:avLst/>
          </a:prstGeom>
          <a:noFill/>
        </p:spPr>
        <p:txBody>
          <a:bodyPr wrap="square" rtlCol="0">
            <a:spAutoFit/>
          </a:bodyPr>
          <a:lstStyle/>
          <a:p>
            <a:pPr algn="ctr">
              <a:lnSpc>
                <a:spcPct val="150000"/>
              </a:lnSpc>
            </a:pPr>
            <a:r>
              <a:rPr lang="zh-CN" altLang="en-US" sz="1600" b="1" dirty="0" smtClean="0">
                <a:solidFill>
                  <a:schemeClr val="tx2">
                    <a:lumMod val="75000"/>
                  </a:schemeClr>
                </a:solidFill>
                <a:latin typeface="微软雅黑" pitchFamily="34" charset="-122"/>
                <a:ea typeface="微软雅黑" pitchFamily="34" charset="-122"/>
              </a:rPr>
              <a:t>专利信息：泛指人类从事一切专利活动所产生的相关信息的总和</a:t>
            </a:r>
            <a:r>
              <a:rPr lang="zh-CN" altLang="en-US" sz="1600" dirty="0" smtClean="0">
                <a:solidFill>
                  <a:schemeClr val="tx2">
                    <a:lumMod val="75000"/>
                  </a:schemeClr>
                </a:solidFill>
                <a:latin typeface="微软雅黑" pitchFamily="34" charset="-122"/>
                <a:ea typeface="微软雅黑" pitchFamily="34" charset="-122"/>
              </a:rPr>
              <a:t>。</a:t>
            </a:r>
          </a:p>
        </p:txBody>
      </p:sp>
      <p:sp>
        <p:nvSpPr>
          <p:cNvPr id="28" name="下箭头标注 27"/>
          <p:cNvSpPr/>
          <p:nvPr/>
        </p:nvSpPr>
        <p:spPr>
          <a:xfrm>
            <a:off x="2857488" y="214296"/>
            <a:ext cx="5715040" cy="1785950"/>
          </a:xfrm>
          <a:prstGeom prst="downArrowCallout">
            <a:avLst>
              <a:gd name="adj1" fmla="val 11998"/>
              <a:gd name="adj2" fmla="val 5999"/>
              <a:gd name="adj3" fmla="val 23662"/>
              <a:gd name="adj4" fmla="val 76338"/>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smtClean="0">
                <a:solidFill>
                  <a:schemeClr val="accent2">
                    <a:lumMod val="50000"/>
                  </a:schemeClr>
                </a:solidFill>
              </a:rPr>
              <a:t>        </a:t>
            </a:r>
            <a:r>
              <a:rPr lang="zh-CN" altLang="en-US" sz="1400" dirty="0" smtClean="0">
                <a:solidFill>
                  <a:schemeClr val="accent2">
                    <a:lumMod val="50000"/>
                  </a:schemeClr>
                </a:solidFill>
                <a:latin typeface="黑体" pitchFamily="49" charset="-122"/>
                <a:ea typeface="黑体" pitchFamily="49" charset="-122"/>
              </a:rPr>
              <a:t>专利活动是人类发明创造的智力活动和法律活动的结合与交叉，是人们依据国家法律，对自己的智力活动所获得的成果谋取权利保护的过程。人们在谋取专利权利的过程中必然会产生信息，如专利文献公布的技术信息等。人们在科技交流与经济交往中涉及的、在法律上引用的，都是各种具体的信息。因而，专利信息是对这些具体信息的高度概括，是对专利权发生、发展过程中产生的信息的抽象规定。</a:t>
            </a:r>
            <a:endParaRPr lang="zh-CN" altLang="en-US" sz="1400" dirty="0">
              <a:latin typeface="黑体" pitchFamily="49" charset="-122"/>
              <a:ea typeface="黑体" pitchFamily="49" charset="-122"/>
            </a:endParaRPr>
          </a:p>
        </p:txBody>
      </p:sp>
      <p:sp>
        <p:nvSpPr>
          <p:cNvPr id="29" name="十边形 28"/>
          <p:cNvSpPr/>
          <p:nvPr/>
        </p:nvSpPr>
        <p:spPr>
          <a:xfrm>
            <a:off x="4429124" y="3357568"/>
            <a:ext cx="214314" cy="285752"/>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1" name="十边形 30"/>
          <p:cNvSpPr/>
          <p:nvPr/>
        </p:nvSpPr>
        <p:spPr>
          <a:xfrm>
            <a:off x="4429124" y="3786196"/>
            <a:ext cx="214314" cy="285752"/>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3" name="十边形 32"/>
          <p:cNvSpPr/>
          <p:nvPr/>
        </p:nvSpPr>
        <p:spPr>
          <a:xfrm>
            <a:off x="4429124" y="4214824"/>
            <a:ext cx="214314" cy="285752"/>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4" name="TextBox 33"/>
          <p:cNvSpPr txBox="1"/>
          <p:nvPr/>
        </p:nvSpPr>
        <p:spPr>
          <a:xfrm>
            <a:off x="4572000" y="2857502"/>
            <a:ext cx="3857652" cy="369332"/>
          </a:xfrm>
          <a:prstGeom prst="rect">
            <a:avLst/>
          </a:prstGeom>
          <a:noFill/>
        </p:spPr>
        <p:txBody>
          <a:bodyPr wrap="square" rtlCol="0">
            <a:spAutoFit/>
          </a:bodyPr>
          <a:lstStyle/>
          <a:p>
            <a:r>
              <a:rPr lang="zh-CN" altLang="en-US" b="1" dirty="0" smtClean="0">
                <a:solidFill>
                  <a:schemeClr val="accent2">
                    <a:lumMod val="50000"/>
                  </a:schemeClr>
                </a:solidFill>
                <a:latin typeface="微软雅黑" pitchFamily="34" charset="-122"/>
                <a:ea typeface="微软雅黑" pitchFamily="34" charset="-122"/>
              </a:rPr>
              <a:t>      </a:t>
            </a:r>
            <a:r>
              <a:rPr lang="zh-CN" altLang="en-US" sz="1600" b="1" dirty="0" smtClean="0">
                <a:solidFill>
                  <a:schemeClr val="accent2">
                    <a:lumMod val="50000"/>
                  </a:schemeClr>
                </a:solidFill>
                <a:latin typeface="微软雅黑" pitchFamily="34" charset="-122"/>
                <a:ea typeface="微软雅黑" pitchFamily="34" charset="-122"/>
              </a:rPr>
              <a:t>专利信息                 专利活动</a:t>
            </a:r>
          </a:p>
        </p:txBody>
      </p:sp>
      <p:sp>
        <p:nvSpPr>
          <p:cNvPr id="35" name="下弧形箭头 34"/>
          <p:cNvSpPr/>
          <p:nvPr/>
        </p:nvSpPr>
        <p:spPr>
          <a:xfrm>
            <a:off x="6215074" y="3071816"/>
            <a:ext cx="428628" cy="14287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下弧形箭头 36"/>
          <p:cNvSpPr/>
          <p:nvPr/>
        </p:nvSpPr>
        <p:spPr>
          <a:xfrm rot="10800000">
            <a:off x="6215074" y="2857502"/>
            <a:ext cx="428628" cy="14287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TextBox 39"/>
          <p:cNvSpPr txBox="1"/>
          <p:nvPr/>
        </p:nvSpPr>
        <p:spPr>
          <a:xfrm>
            <a:off x="4786314" y="2857502"/>
            <a:ext cx="3929090" cy="369332"/>
          </a:xfrm>
          <a:prstGeom prst="rect">
            <a:avLst/>
          </a:prstGeom>
          <a:noFill/>
        </p:spPr>
        <p:txBody>
          <a:bodyPr wrap="square" rtlCol="0">
            <a:spAutoFit/>
          </a:bodyPr>
          <a:lstStyle/>
          <a:p>
            <a:endParaRPr lang="zh-CN" altLang="en-US" dirty="0" smtClean="0">
              <a:latin typeface="微软雅黑" pitchFamily="34" charset="-122"/>
              <a:ea typeface="微软雅黑" pitchFamily="34" charset="-122"/>
            </a:endParaRPr>
          </a:p>
        </p:txBody>
      </p:sp>
      <p:sp>
        <p:nvSpPr>
          <p:cNvPr id="41" name="TextBox 40"/>
          <p:cNvSpPr txBox="1"/>
          <p:nvPr/>
        </p:nvSpPr>
        <p:spPr>
          <a:xfrm>
            <a:off x="4786314" y="3357568"/>
            <a:ext cx="3929090" cy="338554"/>
          </a:xfrm>
          <a:prstGeom prst="rect">
            <a:avLst/>
          </a:prstGeom>
          <a:noFill/>
        </p:spPr>
        <p:txBody>
          <a:bodyPr wrap="squar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专利信息是专利活动的一种反映</a:t>
            </a:r>
          </a:p>
        </p:txBody>
      </p:sp>
      <p:sp>
        <p:nvSpPr>
          <p:cNvPr id="42" name="TextBox 41"/>
          <p:cNvSpPr txBox="1"/>
          <p:nvPr/>
        </p:nvSpPr>
        <p:spPr>
          <a:xfrm>
            <a:off x="4786314" y="3786196"/>
            <a:ext cx="3929090" cy="338554"/>
          </a:xfrm>
          <a:prstGeom prst="rect">
            <a:avLst/>
          </a:prstGeom>
          <a:noFill/>
        </p:spPr>
        <p:txBody>
          <a:bodyPr wrap="squar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专利信息是专利现象的表述</a:t>
            </a:r>
          </a:p>
        </p:txBody>
      </p:sp>
      <p:sp>
        <p:nvSpPr>
          <p:cNvPr id="43" name="TextBox 42"/>
          <p:cNvSpPr txBox="1"/>
          <p:nvPr/>
        </p:nvSpPr>
        <p:spPr>
          <a:xfrm>
            <a:off x="4786314" y="4214824"/>
            <a:ext cx="3929090" cy="338554"/>
          </a:xfrm>
          <a:prstGeom prst="rect">
            <a:avLst/>
          </a:prstGeom>
          <a:noFill/>
        </p:spPr>
        <p:txBody>
          <a:bodyPr wrap="squar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专利信息是人们认识专利的中介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diamond(in)">
                                      <p:cBhvr>
                                        <p:cTn id="13" dur="20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diamond(in)">
                                      <p:cBhvr>
                                        <p:cTn id="18" dur="20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diamond(in)">
                                      <p:cBhvr>
                                        <p:cTn id="23" dur="2000"/>
                                        <p:tgtEl>
                                          <p:spTgt spid="42"/>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diamond(in)">
                                      <p:cBhvr>
                                        <p:cTn id="28"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133" t="11326" r="133" b="3728"/>
          <a:stretch>
            <a:fillRect/>
          </a:stretch>
        </p:blipFill>
        <p:spPr>
          <a:xfrm>
            <a:off x="0" y="0"/>
            <a:ext cx="9252520" cy="5143500"/>
          </a:xfrm>
          <a:prstGeom prst="rect">
            <a:avLst/>
          </a:prstGeom>
        </p:spPr>
      </p:pic>
      <p:sp>
        <p:nvSpPr>
          <p:cNvPr id="15" name="TextBox 14"/>
          <p:cNvSpPr txBox="1"/>
          <p:nvPr/>
        </p:nvSpPr>
        <p:spPr>
          <a:xfrm>
            <a:off x="285720" y="1857370"/>
            <a:ext cx="5072098" cy="3143272"/>
          </a:xfrm>
          <a:prstGeom prst="rect">
            <a:avLst/>
          </a:prstGeom>
          <a:solidFill>
            <a:schemeClr val="tx1">
              <a:lumMod val="85000"/>
              <a:lumOff val="15000"/>
              <a:alpha val="70000"/>
            </a:schemeClr>
          </a:solidFill>
          <a:ln>
            <a:noFill/>
          </a:ln>
        </p:spPr>
        <p:txBody>
          <a:bodyPr wrap="square" rtlCol="0" anchor="ctr" anchorCtr="0">
            <a:noAutofit/>
          </a:bodyPr>
          <a:lstStyle/>
          <a:p>
            <a:pPr>
              <a:lnSpc>
                <a:spcPct val="150000"/>
              </a:lnSpc>
            </a:pPr>
            <a:r>
              <a:rPr lang="en-US" altLang="zh-CN" sz="1400" dirty="0" smtClean="0">
                <a:solidFill>
                  <a:schemeClr val="bg1"/>
                </a:solidFill>
                <a:latin typeface="微软雅黑" pitchFamily="34" charset="-122"/>
                <a:ea typeface="微软雅黑" pitchFamily="34" charset="-122"/>
              </a:rPr>
              <a:t>1.</a:t>
            </a:r>
            <a:r>
              <a:rPr lang="zh-CN" altLang="en-US" sz="1400" dirty="0" smtClean="0">
                <a:solidFill>
                  <a:schemeClr val="bg1"/>
                </a:solidFill>
                <a:latin typeface="微软雅黑" pitchFamily="34" charset="-122"/>
                <a:ea typeface="微软雅黑" pitchFamily="34" charset="-122"/>
              </a:rPr>
              <a:t>一般特征</a:t>
            </a:r>
            <a:endParaRPr lang="en-US" altLang="zh-CN" sz="1400" dirty="0" smtClean="0">
              <a:solidFill>
                <a:schemeClr val="bg1"/>
              </a:solidFill>
              <a:latin typeface="微软雅黑" pitchFamily="34" charset="-122"/>
              <a:ea typeface="微软雅黑" pitchFamily="34" charset="-122"/>
            </a:endParaRPr>
          </a:p>
          <a:p>
            <a:pPr>
              <a:lnSpc>
                <a:spcPct val="150000"/>
              </a:lnSpc>
            </a:pPr>
            <a:endParaRPr lang="en-US" altLang="zh-CN" sz="1400" dirty="0" smtClean="0">
              <a:solidFill>
                <a:schemeClr val="bg1"/>
              </a:solidFill>
              <a:latin typeface="微软雅黑" pitchFamily="34" charset="-122"/>
              <a:ea typeface="微软雅黑" pitchFamily="34" charset="-122"/>
            </a:endParaRPr>
          </a:p>
          <a:p>
            <a:pPr>
              <a:lnSpc>
                <a:spcPct val="150000"/>
              </a:lnSpc>
            </a:pPr>
            <a:endParaRPr lang="en-US" altLang="zh-CN" sz="1400" dirty="0" smtClean="0">
              <a:solidFill>
                <a:schemeClr val="bg1"/>
              </a:solidFill>
              <a:latin typeface="微软雅黑" pitchFamily="34" charset="-122"/>
              <a:ea typeface="微软雅黑" pitchFamily="34" charset="-122"/>
            </a:endParaRPr>
          </a:p>
          <a:p>
            <a:pPr>
              <a:lnSpc>
                <a:spcPct val="150000"/>
              </a:lnSpc>
            </a:pPr>
            <a:endParaRPr lang="en-US" altLang="zh-CN" sz="1400" dirty="0" smtClean="0">
              <a:solidFill>
                <a:schemeClr val="bg1"/>
              </a:solidFill>
              <a:latin typeface="微软雅黑" pitchFamily="34" charset="-122"/>
              <a:ea typeface="微软雅黑" pitchFamily="34" charset="-122"/>
            </a:endParaRPr>
          </a:p>
          <a:p>
            <a:pPr>
              <a:lnSpc>
                <a:spcPct val="150000"/>
              </a:lnSpc>
            </a:pPr>
            <a:endParaRPr lang="en-US" altLang="zh-CN" sz="1400" dirty="0" smtClean="0">
              <a:solidFill>
                <a:schemeClr val="bg1"/>
              </a:solidFill>
              <a:latin typeface="微软雅黑" pitchFamily="34" charset="-122"/>
              <a:ea typeface="微软雅黑" pitchFamily="34" charset="-122"/>
            </a:endParaRPr>
          </a:p>
          <a:p>
            <a:pPr>
              <a:lnSpc>
                <a:spcPct val="150000"/>
              </a:lnSpc>
            </a:pPr>
            <a:r>
              <a:rPr lang="en-US" altLang="zh-CN" sz="1400" dirty="0" smtClean="0">
                <a:solidFill>
                  <a:schemeClr val="bg1"/>
                </a:solidFill>
                <a:latin typeface="微软雅黑" pitchFamily="34" charset="-122"/>
                <a:ea typeface="微软雅黑" pitchFamily="34" charset="-122"/>
              </a:rPr>
              <a:t>2.</a:t>
            </a:r>
            <a:r>
              <a:rPr lang="zh-CN" altLang="en-US" sz="1400" dirty="0" smtClean="0">
                <a:solidFill>
                  <a:schemeClr val="bg1"/>
                </a:solidFill>
                <a:latin typeface="微软雅黑" pitchFamily="34" charset="-122"/>
                <a:ea typeface="微软雅黑" pitchFamily="34" charset="-122"/>
              </a:rPr>
              <a:t>独特特征</a:t>
            </a:r>
            <a:endParaRPr lang="en-US" altLang="zh-CN" sz="1400" dirty="0" smtClean="0">
              <a:solidFill>
                <a:schemeClr val="bg1"/>
              </a:solidFill>
              <a:latin typeface="微软雅黑" pitchFamily="34" charset="-122"/>
              <a:ea typeface="微软雅黑" pitchFamily="34" charset="-122"/>
            </a:endParaRPr>
          </a:p>
          <a:p>
            <a:pPr>
              <a:lnSpc>
                <a:spcPct val="150000"/>
              </a:lnSpc>
            </a:pPr>
            <a:endParaRPr lang="zh-CN" altLang="en-US" sz="1400" dirty="0" smtClean="0">
              <a:solidFill>
                <a:schemeClr val="bg1"/>
              </a:solidFill>
              <a:latin typeface="微软雅黑" pitchFamily="34" charset="-122"/>
              <a:ea typeface="微软雅黑" pitchFamily="34" charset="-122"/>
            </a:endParaRPr>
          </a:p>
        </p:txBody>
      </p:sp>
      <p:grpSp>
        <p:nvGrpSpPr>
          <p:cNvPr id="37" name="组合 36"/>
          <p:cNvGrpSpPr/>
          <p:nvPr/>
        </p:nvGrpSpPr>
        <p:grpSpPr>
          <a:xfrm>
            <a:off x="5562600" y="1485900"/>
            <a:ext cx="3149110" cy="3149110"/>
            <a:chOff x="5562600" y="1485900"/>
            <a:chExt cx="3149110" cy="3149110"/>
          </a:xfrm>
        </p:grpSpPr>
        <p:sp>
          <p:nvSpPr>
            <p:cNvPr id="16" name="矩形 15"/>
            <p:cNvSpPr/>
            <p:nvPr/>
          </p:nvSpPr>
          <p:spPr>
            <a:xfrm>
              <a:off x="5562600" y="149163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chemeClr val="bg1"/>
                  </a:solidFill>
                  <a:sym typeface="Wingdings"/>
                </a:rPr>
                <a:t></a:t>
              </a:r>
              <a:endParaRPr lang="zh-CN" altLang="en-US" sz="4400" dirty="0">
                <a:solidFill>
                  <a:schemeClr val="bg1"/>
                </a:solidFill>
              </a:endParaRPr>
            </a:p>
          </p:txBody>
        </p:sp>
        <p:sp>
          <p:nvSpPr>
            <p:cNvPr id="29" name="矩形 28"/>
            <p:cNvSpPr/>
            <p:nvPr/>
          </p:nvSpPr>
          <p:spPr>
            <a:xfrm>
              <a:off x="6642100" y="1485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0" name="矩形 29"/>
            <p:cNvSpPr/>
            <p:nvPr/>
          </p:nvSpPr>
          <p:spPr>
            <a:xfrm>
              <a:off x="7721600" y="1485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1" name="矩形 30"/>
            <p:cNvSpPr/>
            <p:nvPr/>
          </p:nvSpPr>
          <p:spPr>
            <a:xfrm>
              <a:off x="5562600" y="25654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3" name="矩形 32"/>
            <p:cNvSpPr/>
            <p:nvPr/>
          </p:nvSpPr>
          <p:spPr>
            <a:xfrm>
              <a:off x="7721600" y="25654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4" name="矩形 33"/>
            <p:cNvSpPr/>
            <p:nvPr/>
          </p:nvSpPr>
          <p:spPr>
            <a:xfrm>
              <a:off x="5562600" y="36449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ingdings"/>
                </a:rPr>
                <a:t></a:t>
              </a:r>
              <a:endParaRPr lang="zh-CN" altLang="en-US" sz="4400" dirty="0">
                <a:solidFill>
                  <a:schemeClr val="bg1"/>
                </a:solidFill>
              </a:endParaRPr>
            </a:p>
          </p:txBody>
        </p:sp>
        <p:sp>
          <p:nvSpPr>
            <p:cNvPr id="35" name="矩形 34"/>
            <p:cNvSpPr/>
            <p:nvPr/>
          </p:nvSpPr>
          <p:spPr>
            <a:xfrm>
              <a:off x="6642100" y="36449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6" name="矩形 35"/>
            <p:cNvSpPr/>
            <p:nvPr/>
          </p:nvSpPr>
          <p:spPr>
            <a:xfrm>
              <a:off x="7721600" y="3644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grpSp>
      <p:grpSp>
        <p:nvGrpSpPr>
          <p:cNvPr id="25" name="组合 24"/>
          <p:cNvGrpSpPr/>
          <p:nvPr/>
        </p:nvGrpSpPr>
        <p:grpSpPr>
          <a:xfrm>
            <a:off x="65780" y="298997"/>
            <a:ext cx="3203838" cy="787588"/>
            <a:chOff x="65780" y="298997"/>
            <a:chExt cx="3203838" cy="787588"/>
          </a:xfrm>
        </p:grpSpPr>
        <p:sp>
          <p:nvSpPr>
            <p:cNvPr id="26" name="TextBox 25"/>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7" name="TextBox 26"/>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专利信息的概念</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8" name="组合 19"/>
            <p:cNvGrpSpPr/>
            <p:nvPr/>
          </p:nvGrpSpPr>
          <p:grpSpPr>
            <a:xfrm>
              <a:off x="431540" y="974072"/>
              <a:ext cx="1265453" cy="112513"/>
              <a:chOff x="268709" y="861560"/>
              <a:chExt cx="1265453" cy="112513"/>
            </a:xfrm>
          </p:grpSpPr>
          <p:sp>
            <p:nvSpPr>
              <p:cNvPr id="39" name="椭圆 38"/>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直角三角形 31"/>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直角三角形 3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285720" y="1285866"/>
            <a:ext cx="5072098" cy="42862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rPr>
              <a:t>专利信息的外在特征</a:t>
            </a:r>
            <a:endParaRPr lang="zh-CN" altLang="en-US" dirty="0">
              <a:solidFill>
                <a:schemeClr val="bg1"/>
              </a:solidFill>
            </a:endParaRPr>
          </a:p>
        </p:txBody>
      </p:sp>
      <p:sp>
        <p:nvSpPr>
          <p:cNvPr id="48" name="矩形 47"/>
          <p:cNvSpPr/>
          <p:nvPr/>
        </p:nvSpPr>
        <p:spPr>
          <a:xfrm>
            <a:off x="1357290" y="1857370"/>
            <a:ext cx="4000528" cy="12858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1400" dirty="0" smtClean="0">
                <a:latin typeface="微软雅黑" pitchFamily="34" charset="-122"/>
                <a:ea typeface="微软雅黑" pitchFamily="34" charset="-122"/>
              </a:rPr>
              <a:t>共享性：与物质和能源，专利信息是不会      磨损、消耗的，人们可以共同使用和享有他。</a:t>
            </a:r>
            <a:endParaRPr lang="en-US" altLang="zh-CN" sz="1400" dirty="0" smtClean="0">
              <a:latin typeface="微软雅黑" pitchFamily="34" charset="-122"/>
              <a:ea typeface="微软雅黑" pitchFamily="34" charset="-122"/>
            </a:endParaRPr>
          </a:p>
          <a:p>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记载性：专利信息的很大一部分以文献信息的形式存在，因此它是一种文献信息。</a:t>
            </a:r>
            <a:endParaRPr lang="zh-CN" altLang="en-US" sz="1400" dirty="0">
              <a:latin typeface="微软雅黑" pitchFamily="34" charset="-122"/>
              <a:ea typeface="微软雅黑" pitchFamily="34" charset="-122"/>
            </a:endParaRPr>
          </a:p>
        </p:txBody>
      </p:sp>
      <p:sp>
        <p:nvSpPr>
          <p:cNvPr id="49" name="左大括号 48"/>
          <p:cNvSpPr/>
          <p:nvPr/>
        </p:nvSpPr>
        <p:spPr>
          <a:xfrm>
            <a:off x="1357290" y="2071684"/>
            <a:ext cx="285752" cy="92869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2" name="左大括号 71"/>
          <p:cNvSpPr/>
          <p:nvPr/>
        </p:nvSpPr>
        <p:spPr>
          <a:xfrm>
            <a:off x="1285852" y="3357568"/>
            <a:ext cx="357190" cy="14287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3" name="矩形 72"/>
          <p:cNvSpPr/>
          <p:nvPr/>
        </p:nvSpPr>
        <p:spPr>
          <a:xfrm>
            <a:off x="1285852" y="3143254"/>
            <a:ext cx="4071966" cy="2000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1400" dirty="0" smtClean="0">
                <a:latin typeface="微软雅黑" pitchFamily="34" charset="-122"/>
                <a:ea typeface="微软雅黑" pitchFamily="34" charset="-122"/>
              </a:rPr>
              <a:t>法律性：专利信息是依据专利法而存在的，专利法规定专利信息的种类、范围和时效等。</a:t>
            </a:r>
            <a:endParaRPr lang="en-US" altLang="zh-CN" sz="1400" dirty="0" smtClean="0">
              <a:latin typeface="微软雅黑" pitchFamily="34" charset="-122"/>
              <a:ea typeface="微软雅黑" pitchFamily="34" charset="-122"/>
            </a:endParaRPr>
          </a:p>
          <a:p>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地域性：专利的法律效力有地域的限制，各国的法律只能在其主权管辖范围内有效。</a:t>
            </a:r>
            <a:endParaRPr lang="en-US" altLang="zh-CN" sz="1400" dirty="0" smtClean="0">
              <a:latin typeface="微软雅黑" pitchFamily="34" charset="-122"/>
              <a:ea typeface="微软雅黑" pitchFamily="34" charset="-122"/>
            </a:endParaRPr>
          </a:p>
          <a:p>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时效性：大多数国家的专利法规定：专利自申请日算起保护</a:t>
            </a:r>
            <a:r>
              <a:rPr lang="en-US" altLang="zh-CN" sz="1400" dirty="0" smtClean="0">
                <a:latin typeface="微软雅黑" pitchFamily="34" charset="-122"/>
                <a:ea typeface="微软雅黑" pitchFamily="34" charset="-122"/>
              </a:rPr>
              <a:t>20</a:t>
            </a:r>
            <a:r>
              <a:rPr lang="zh-CN" altLang="en-US" sz="1400" dirty="0" smtClean="0">
                <a:latin typeface="微软雅黑" pitchFamily="34" charset="-122"/>
                <a:ea typeface="微软雅黑" pitchFamily="34" charset="-122"/>
              </a:rPr>
              <a:t>年。</a:t>
            </a:r>
            <a:endParaRPr lang="zh-CN" altLang="en-US" sz="1400" dirty="0">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ox(in)">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box(in)">
                                      <p:cBhvr>
                                        <p:cTn id="1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7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33" t="11326" r="133" b="3728"/>
          <a:stretch>
            <a:fillRect/>
          </a:stretch>
        </p:blipFill>
        <p:spPr>
          <a:xfrm>
            <a:off x="0" y="0"/>
            <a:ext cx="9252520" cy="5143500"/>
          </a:xfrm>
          <a:prstGeom prst="rect">
            <a:avLst/>
          </a:prstGeom>
        </p:spPr>
      </p:pic>
      <p:grpSp>
        <p:nvGrpSpPr>
          <p:cNvPr id="3" name="组合 2"/>
          <p:cNvGrpSpPr/>
          <p:nvPr/>
        </p:nvGrpSpPr>
        <p:grpSpPr>
          <a:xfrm>
            <a:off x="65780" y="298997"/>
            <a:ext cx="3203838" cy="787588"/>
            <a:chOff x="65780" y="298997"/>
            <a:chExt cx="3203838" cy="787588"/>
          </a:xfrm>
        </p:grpSpPr>
        <p:sp>
          <p:nvSpPr>
            <p:cNvPr id="4" name="TextBox 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5" name="TextBox 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专利信息的概念</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6" name="组合 19"/>
            <p:cNvGrpSpPr/>
            <p:nvPr/>
          </p:nvGrpSpPr>
          <p:grpSpPr>
            <a:xfrm>
              <a:off x="431540" y="974072"/>
              <a:ext cx="1265453" cy="112513"/>
              <a:chOff x="268709" y="861560"/>
              <a:chExt cx="1265453" cy="112513"/>
            </a:xfrm>
          </p:grpSpPr>
          <p:sp>
            <p:nvSpPr>
              <p:cNvPr id="9" name="椭圆 8"/>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直角三角形 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562600" y="1485900"/>
            <a:ext cx="3149110" cy="3149110"/>
            <a:chOff x="5562600" y="1485900"/>
            <a:chExt cx="3149110" cy="3149110"/>
          </a:xfrm>
        </p:grpSpPr>
        <p:sp>
          <p:nvSpPr>
            <p:cNvPr id="16" name="矩形 15"/>
            <p:cNvSpPr/>
            <p:nvPr/>
          </p:nvSpPr>
          <p:spPr>
            <a:xfrm>
              <a:off x="5562600" y="149163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chemeClr val="bg1"/>
                  </a:solidFill>
                  <a:sym typeface="Wingdings"/>
                </a:rPr>
                <a:t></a:t>
              </a:r>
              <a:endParaRPr lang="zh-CN" altLang="en-US" sz="4400" dirty="0">
                <a:solidFill>
                  <a:schemeClr val="bg1"/>
                </a:solidFill>
              </a:endParaRPr>
            </a:p>
          </p:txBody>
        </p:sp>
        <p:sp>
          <p:nvSpPr>
            <p:cNvPr id="17" name="矩形 16"/>
            <p:cNvSpPr/>
            <p:nvPr/>
          </p:nvSpPr>
          <p:spPr>
            <a:xfrm>
              <a:off x="6642100" y="1485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18" name="矩形 17"/>
            <p:cNvSpPr/>
            <p:nvPr/>
          </p:nvSpPr>
          <p:spPr>
            <a:xfrm>
              <a:off x="7721600" y="1485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19" name="矩形 18"/>
            <p:cNvSpPr/>
            <p:nvPr/>
          </p:nvSpPr>
          <p:spPr>
            <a:xfrm>
              <a:off x="5562600" y="25654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20" name="矩形 19"/>
            <p:cNvSpPr/>
            <p:nvPr/>
          </p:nvSpPr>
          <p:spPr>
            <a:xfrm>
              <a:off x="7721600" y="25654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21" name="矩形 20"/>
            <p:cNvSpPr/>
            <p:nvPr/>
          </p:nvSpPr>
          <p:spPr>
            <a:xfrm>
              <a:off x="5562600" y="36449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ingdings"/>
                </a:rPr>
                <a:t></a:t>
              </a:r>
              <a:endParaRPr lang="zh-CN" altLang="en-US" sz="4400" dirty="0">
                <a:solidFill>
                  <a:schemeClr val="bg1"/>
                </a:solidFill>
              </a:endParaRPr>
            </a:p>
          </p:txBody>
        </p:sp>
        <p:sp>
          <p:nvSpPr>
            <p:cNvPr id="22" name="矩形 21"/>
            <p:cNvSpPr/>
            <p:nvPr/>
          </p:nvSpPr>
          <p:spPr>
            <a:xfrm>
              <a:off x="6642100" y="36449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23" name="矩形 22"/>
            <p:cNvSpPr/>
            <p:nvPr/>
          </p:nvSpPr>
          <p:spPr>
            <a:xfrm>
              <a:off x="7721600" y="3644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grpSp>
      <p:sp>
        <p:nvSpPr>
          <p:cNvPr id="24" name="矩形 23"/>
          <p:cNvSpPr/>
          <p:nvPr/>
        </p:nvSpPr>
        <p:spPr>
          <a:xfrm>
            <a:off x="285720" y="1285866"/>
            <a:ext cx="5072098" cy="42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rPr>
              <a:t>专利信息的内容特征</a:t>
            </a:r>
            <a:endParaRPr lang="zh-CN" altLang="en-US" dirty="0">
              <a:solidFill>
                <a:schemeClr val="bg1"/>
              </a:solidFill>
            </a:endParaRPr>
          </a:p>
        </p:txBody>
      </p:sp>
      <p:sp>
        <p:nvSpPr>
          <p:cNvPr id="26" name="矩形 25"/>
          <p:cNvSpPr/>
          <p:nvPr/>
        </p:nvSpPr>
        <p:spPr>
          <a:xfrm>
            <a:off x="285720" y="1928808"/>
            <a:ext cx="5072098" cy="28575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smtClean="0"/>
              <a:t>1.</a:t>
            </a:r>
            <a:r>
              <a:rPr lang="zh-CN" altLang="en-US" dirty="0" smtClean="0"/>
              <a:t>技术性：</a:t>
            </a:r>
            <a:endParaRPr lang="en-US" altLang="zh-CN" dirty="0" smtClean="0"/>
          </a:p>
          <a:p>
            <a:endParaRPr lang="en-US" altLang="zh-CN" dirty="0" smtClean="0"/>
          </a:p>
          <a:p>
            <a:endParaRPr lang="en-US" altLang="zh-CN" dirty="0" smtClean="0"/>
          </a:p>
          <a:p>
            <a:endParaRPr lang="en-US" altLang="zh-CN" dirty="0" smtClean="0"/>
          </a:p>
          <a:p>
            <a:r>
              <a:rPr lang="en-US" altLang="zh-CN" dirty="0" smtClean="0"/>
              <a:t>2.</a:t>
            </a:r>
            <a:r>
              <a:rPr lang="zh-CN" altLang="en-US" dirty="0" smtClean="0"/>
              <a:t>法律性：</a:t>
            </a:r>
            <a:endParaRPr lang="en-US" altLang="zh-CN" dirty="0" smtClean="0"/>
          </a:p>
          <a:p>
            <a:endParaRPr lang="en-US" altLang="zh-CN" dirty="0" smtClean="0"/>
          </a:p>
          <a:p>
            <a:endParaRPr lang="en-US" altLang="zh-CN" dirty="0" smtClean="0"/>
          </a:p>
          <a:p>
            <a:r>
              <a:rPr lang="en-US" altLang="zh-CN" dirty="0" smtClean="0"/>
              <a:t>3.</a:t>
            </a:r>
            <a:r>
              <a:rPr lang="zh-CN" altLang="en-US" dirty="0" smtClean="0"/>
              <a:t>经济性：</a:t>
            </a:r>
            <a:endParaRPr lang="zh-CN" altLang="en-US" dirty="0"/>
          </a:p>
        </p:txBody>
      </p:sp>
      <p:sp>
        <p:nvSpPr>
          <p:cNvPr id="27" name="TextBox 26"/>
          <p:cNvSpPr txBox="1"/>
          <p:nvPr/>
        </p:nvSpPr>
        <p:spPr>
          <a:xfrm>
            <a:off x="1428728" y="2428874"/>
            <a:ext cx="3571900" cy="369332"/>
          </a:xfrm>
          <a:prstGeom prst="rect">
            <a:avLst/>
          </a:prstGeom>
          <a:noFill/>
        </p:spPr>
        <p:txBody>
          <a:bodyPr wrap="square" rtlCol="0">
            <a:spAutoFit/>
          </a:bodyPr>
          <a:lstStyle/>
          <a:p>
            <a:endParaRPr lang="zh-CN" altLang="en-US" dirty="0" smtClean="0">
              <a:latin typeface="微软雅黑" pitchFamily="34" charset="-122"/>
              <a:ea typeface="微软雅黑" pitchFamily="34" charset="-122"/>
            </a:endParaRPr>
          </a:p>
        </p:txBody>
      </p:sp>
      <p:sp>
        <p:nvSpPr>
          <p:cNvPr id="28" name="TextBox 27"/>
          <p:cNvSpPr txBox="1"/>
          <p:nvPr/>
        </p:nvSpPr>
        <p:spPr>
          <a:xfrm>
            <a:off x="1357290" y="2143122"/>
            <a:ext cx="3929090" cy="954107"/>
          </a:xfrm>
          <a:prstGeom prst="rect">
            <a:avLst/>
          </a:prstGeom>
          <a:noFill/>
        </p:spPr>
        <p:txBody>
          <a:bodyPr wrap="square" rtlCol="0">
            <a:spAutoFit/>
          </a:bodyPr>
          <a:lstStyle/>
          <a:p>
            <a:r>
              <a:rPr lang="zh-CN" altLang="en-US" sz="1400" dirty="0" smtClean="0">
                <a:solidFill>
                  <a:schemeClr val="bg1"/>
                </a:solidFill>
                <a:latin typeface="微软雅黑" pitchFamily="34" charset="-122"/>
                <a:ea typeface="微软雅黑" pitchFamily="34" charset="-122"/>
              </a:rPr>
              <a:t>专利保护的客体涉及人类科学技术的研发成果，是有关人们在这些领域从事智力活动所创造的认识成果，因而专利信息首先是人类有关科技的认识。</a:t>
            </a:r>
          </a:p>
        </p:txBody>
      </p:sp>
      <p:sp>
        <p:nvSpPr>
          <p:cNvPr id="29" name="TextBox 28"/>
          <p:cNvSpPr txBox="1"/>
          <p:nvPr/>
        </p:nvSpPr>
        <p:spPr>
          <a:xfrm>
            <a:off x="2357422" y="3857634"/>
            <a:ext cx="2571768" cy="369332"/>
          </a:xfrm>
          <a:prstGeom prst="rect">
            <a:avLst/>
          </a:prstGeom>
          <a:noFill/>
        </p:spPr>
        <p:txBody>
          <a:bodyPr wrap="square" rtlCol="0">
            <a:spAutoFit/>
          </a:bodyPr>
          <a:lstStyle/>
          <a:p>
            <a:endParaRPr lang="zh-CN" altLang="en-US" dirty="0" smtClean="0">
              <a:latin typeface="微软雅黑" pitchFamily="34" charset="-122"/>
              <a:ea typeface="微软雅黑" pitchFamily="34" charset="-122"/>
            </a:endParaRPr>
          </a:p>
        </p:txBody>
      </p:sp>
      <p:sp>
        <p:nvSpPr>
          <p:cNvPr id="30" name="TextBox 29"/>
          <p:cNvSpPr txBox="1"/>
          <p:nvPr/>
        </p:nvSpPr>
        <p:spPr>
          <a:xfrm>
            <a:off x="1357290" y="3143254"/>
            <a:ext cx="3929090" cy="523220"/>
          </a:xfrm>
          <a:prstGeom prst="rect">
            <a:avLst/>
          </a:prstGeom>
          <a:noFill/>
        </p:spPr>
        <p:txBody>
          <a:bodyPr wrap="square" rtlCol="0">
            <a:spAutoFit/>
          </a:bodyPr>
          <a:lstStyle/>
          <a:p>
            <a:r>
              <a:rPr lang="zh-CN" altLang="en-US" sz="1400" dirty="0" smtClean="0">
                <a:solidFill>
                  <a:schemeClr val="bg1"/>
                </a:solidFill>
                <a:latin typeface="微软雅黑" pitchFamily="34" charset="-122"/>
                <a:ea typeface="微软雅黑" pitchFamily="34" charset="-122"/>
              </a:rPr>
              <a:t>专利信息基于法律活动而存在，因而它必然表现法律活动的存在状态。</a:t>
            </a:r>
          </a:p>
        </p:txBody>
      </p:sp>
      <p:sp>
        <p:nvSpPr>
          <p:cNvPr id="31" name="TextBox 30"/>
          <p:cNvSpPr txBox="1"/>
          <p:nvPr/>
        </p:nvSpPr>
        <p:spPr>
          <a:xfrm>
            <a:off x="1357290" y="3786196"/>
            <a:ext cx="3929090" cy="954107"/>
          </a:xfrm>
          <a:prstGeom prst="rect">
            <a:avLst/>
          </a:prstGeom>
          <a:noFill/>
        </p:spPr>
        <p:txBody>
          <a:bodyPr wrap="square" rtlCol="0">
            <a:spAutoFit/>
          </a:bodyPr>
          <a:lstStyle/>
          <a:p>
            <a:r>
              <a:rPr lang="zh-CN" altLang="en-US" sz="1400" dirty="0" smtClean="0">
                <a:solidFill>
                  <a:schemeClr val="bg1"/>
                </a:solidFill>
                <a:latin typeface="微软雅黑" pitchFamily="34" charset="-122"/>
                <a:ea typeface="微软雅黑" pitchFamily="34" charset="-122"/>
              </a:rPr>
              <a:t>在专利文献中记载着一些与国家、行业或企业经济活动密切相关的信息，这些信息反映出专利申请人或专利权人的经济利益趋向和市场占有欲，通过分析信息可以获取更多的商业情报。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linds(horizont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linds(horizontal)">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780" y="298997"/>
            <a:ext cx="3203838" cy="787588"/>
            <a:chOff x="65780" y="298997"/>
            <a:chExt cx="3203838" cy="787588"/>
          </a:xfrm>
        </p:grpSpPr>
        <p:sp>
          <p:nvSpPr>
            <p:cNvPr id="3"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4" name="TextBox 3"/>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5" name="组合 19"/>
            <p:cNvGrpSpPr/>
            <p:nvPr/>
          </p:nvGrpSpPr>
          <p:grpSpPr>
            <a:xfrm>
              <a:off x="431540" y="974072"/>
              <a:ext cx="1265453" cy="112513"/>
              <a:chOff x="268709" y="861560"/>
              <a:chExt cx="1265453" cy="112513"/>
            </a:xfrm>
          </p:grpSpPr>
          <p:sp>
            <p:nvSpPr>
              <p:cNvPr id="8" name="椭圆 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直角三角形 5"/>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TextBox 13"/>
          <p:cNvSpPr txBox="1"/>
          <p:nvPr/>
        </p:nvSpPr>
        <p:spPr>
          <a:xfrm>
            <a:off x="4214810" y="857238"/>
            <a:ext cx="4429156" cy="3970318"/>
          </a:xfrm>
          <a:prstGeom prst="rect">
            <a:avLst/>
          </a:prstGeom>
          <a:noFill/>
        </p:spPr>
        <p:txBody>
          <a:bodyPr wrap="square" rtlCol="0">
            <a:spAutoFit/>
          </a:bodyPr>
          <a:lstStyle/>
          <a:p>
            <a:pPr>
              <a:lnSpc>
                <a:spcPct val="150000"/>
              </a:lnSpc>
            </a:pPr>
            <a:r>
              <a:rPr lang="zh-CN" altLang="en-US" dirty="0" smtClean="0">
                <a:latin typeface="微软雅黑" pitchFamily="34" charset="-122"/>
                <a:ea typeface="微软雅黑" pitchFamily="34" charset="-122"/>
              </a:rPr>
              <a:t>         </a:t>
            </a:r>
            <a:r>
              <a:rPr lang="zh-CN" altLang="en-US" sz="2400" b="1" dirty="0" smtClean="0">
                <a:latin typeface="微软雅黑" pitchFamily="34" charset="-122"/>
                <a:ea typeface="微软雅黑" pitchFamily="34" charset="-122"/>
              </a:rPr>
              <a:t>狭义的讲，专利信息即为文献型专利信息，由专利文献所反映的信息即为专利信息。专利文献是专利信息的载体，专利信息是专利文献所承载的内容。要了解专利信息必须了解专利文献。</a:t>
            </a: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b="10774"/>
          <a:stretch>
            <a:fillRect/>
          </a:stretch>
        </p:blipFill>
        <p:spPr>
          <a:xfrm flipH="1">
            <a:off x="714348" y="1214428"/>
            <a:ext cx="4933914" cy="392907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9705" y="1275715"/>
            <a:ext cx="1029335" cy="1079500"/>
            <a:chOff x="1421650" y="951570"/>
            <a:chExt cx="1485165" cy="1485165"/>
          </a:xfrm>
        </p:grpSpPr>
        <p:sp>
          <p:nvSpPr>
            <p:cNvPr id="3" name="椭圆 2"/>
            <p:cNvSpPr/>
            <p:nvPr/>
          </p:nvSpPr>
          <p:spPr>
            <a:xfrm>
              <a:off x="1421650" y="951570"/>
              <a:ext cx="1485165" cy="148516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smtClean="0">
                  <a:solidFill>
                    <a:schemeClr val="bg1"/>
                  </a:solidFill>
                  <a:sym typeface="Webdings"/>
                </a:rPr>
                <a:t></a:t>
              </a:r>
              <a:endParaRPr lang="zh-CN" altLang="en-US" sz="8000" dirty="0"/>
            </a:p>
          </p:txBody>
        </p:sp>
        <p:sp>
          <p:nvSpPr>
            <p:cNvPr id="4" name="弦形 3"/>
            <p:cNvSpPr/>
            <p:nvPr/>
          </p:nvSpPr>
          <p:spPr>
            <a:xfrm>
              <a:off x="1421650" y="951570"/>
              <a:ext cx="1485165" cy="1485165"/>
            </a:xfrm>
            <a:prstGeom prst="chord">
              <a:avLst>
                <a:gd name="adj1" fmla="val 1101354"/>
                <a:gd name="adj2" fmla="val 9702926"/>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200" b="1" dirty="0" smtClean="0">
                <a:solidFill>
                  <a:schemeClr val="accent2">
                    <a:lumMod val="75000"/>
                  </a:schemeClr>
                </a:solidFill>
                <a:latin typeface="Ebrima" pitchFamily="2" charset="0"/>
                <a:ea typeface="Ebrima" pitchFamily="2" charset="0"/>
                <a:cs typeface="Ebrima" pitchFamily="2" charset="0"/>
              </a:endParaRPr>
            </a:p>
            <a:p>
              <a:pPr algn="ctr"/>
              <a:endParaRPr lang="en-US" altLang="zh-CN" sz="1200" b="1" dirty="0" smtClean="0">
                <a:solidFill>
                  <a:schemeClr val="accent2">
                    <a:lumMod val="75000"/>
                  </a:schemeClr>
                </a:solidFill>
                <a:latin typeface="Ebrima" pitchFamily="2" charset="0"/>
                <a:ea typeface="Ebrima" pitchFamily="2" charset="0"/>
                <a:cs typeface="Ebrima" pitchFamily="2" charset="0"/>
              </a:endParaRPr>
            </a:p>
            <a:p>
              <a:pPr algn="ctr"/>
              <a:endParaRPr lang="en-US" altLang="zh-CN" sz="1200" b="1" dirty="0" smtClean="0">
                <a:solidFill>
                  <a:schemeClr val="accent2">
                    <a:lumMod val="75000"/>
                  </a:schemeClr>
                </a:solidFill>
                <a:latin typeface="Ebrima" pitchFamily="2" charset="0"/>
                <a:ea typeface="Ebrima" pitchFamily="2" charset="0"/>
                <a:cs typeface="Ebrima" pitchFamily="2" charset="0"/>
              </a:endParaRPr>
            </a:p>
            <a:p>
              <a:pPr algn="ctr"/>
              <a:endParaRPr lang="en-US" altLang="zh-CN" sz="1200" b="1" dirty="0" smtClean="0">
                <a:solidFill>
                  <a:schemeClr val="accent2">
                    <a:lumMod val="75000"/>
                  </a:schemeClr>
                </a:solidFill>
                <a:latin typeface="Ebrima" pitchFamily="2" charset="0"/>
                <a:ea typeface="Ebrima" pitchFamily="2" charset="0"/>
                <a:cs typeface="Ebrima" pitchFamily="2" charset="0"/>
              </a:endParaRPr>
            </a:p>
            <a:p>
              <a:pPr algn="ctr"/>
              <a:r>
                <a:rPr lang="en-US" altLang="zh-CN" sz="1200" b="1" dirty="0" smtClean="0">
                  <a:solidFill>
                    <a:schemeClr val="accent2">
                      <a:lumMod val="75000"/>
                    </a:schemeClr>
                  </a:solidFill>
                  <a:latin typeface="Ebrima" pitchFamily="2" charset="0"/>
                  <a:ea typeface="Ebrima" pitchFamily="2" charset="0"/>
                  <a:cs typeface="Ebrima" pitchFamily="2" charset="0"/>
                </a:rPr>
                <a:t>Motorcycle</a:t>
              </a:r>
              <a:endParaRPr lang="zh-CN" altLang="en-US" sz="1200" dirty="0">
                <a:solidFill>
                  <a:schemeClr val="accent2">
                    <a:lumMod val="75000"/>
                  </a:schemeClr>
                </a:solidFill>
                <a:latin typeface="Ebrima" pitchFamily="2" charset="0"/>
                <a:cs typeface="Ebrima" pitchFamily="2" charset="0"/>
              </a:endParaRPr>
            </a:p>
          </p:txBody>
        </p:sp>
      </p:grpSp>
      <p:grpSp>
        <p:nvGrpSpPr>
          <p:cNvPr id="5" name="组合 4"/>
          <p:cNvGrpSpPr/>
          <p:nvPr/>
        </p:nvGrpSpPr>
        <p:grpSpPr>
          <a:xfrm>
            <a:off x="7524115" y="3147695"/>
            <a:ext cx="1045210" cy="1097280"/>
            <a:chOff x="5562600" y="2211710"/>
            <a:chExt cx="1485165" cy="1485165"/>
          </a:xfrm>
        </p:grpSpPr>
        <p:sp>
          <p:nvSpPr>
            <p:cNvPr id="6" name="椭圆 5"/>
            <p:cNvSpPr/>
            <p:nvPr/>
          </p:nvSpPr>
          <p:spPr>
            <a:xfrm>
              <a:off x="5562600" y="2211710"/>
              <a:ext cx="1485165" cy="148516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0" dirty="0" smtClean="0">
                  <a:solidFill>
                    <a:schemeClr val="bg1"/>
                  </a:solidFill>
                  <a:sym typeface="Wingdings"/>
                </a:rPr>
                <a:t></a:t>
              </a:r>
              <a:endParaRPr lang="zh-CN" altLang="en-US" sz="8000" dirty="0">
                <a:solidFill>
                  <a:schemeClr val="bg1"/>
                </a:solidFill>
              </a:endParaRPr>
            </a:p>
          </p:txBody>
        </p:sp>
        <p:sp>
          <p:nvSpPr>
            <p:cNvPr id="7" name="弦形 6"/>
            <p:cNvSpPr/>
            <p:nvPr/>
          </p:nvSpPr>
          <p:spPr>
            <a:xfrm>
              <a:off x="5562600" y="2211710"/>
              <a:ext cx="1485165" cy="1485165"/>
            </a:xfrm>
            <a:prstGeom prst="chord">
              <a:avLst>
                <a:gd name="adj1" fmla="val 1101354"/>
                <a:gd name="adj2" fmla="val 9702926"/>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200" b="1" dirty="0" smtClean="0">
                <a:solidFill>
                  <a:srgbClr val="00B050"/>
                </a:solidFill>
                <a:latin typeface="Ebrima" pitchFamily="2" charset="0"/>
                <a:ea typeface="Ebrima" pitchFamily="2" charset="0"/>
                <a:cs typeface="Ebrima" pitchFamily="2" charset="0"/>
              </a:endParaRPr>
            </a:p>
            <a:p>
              <a:pPr algn="ctr"/>
              <a:endParaRPr lang="en-US" altLang="zh-CN" sz="1200" b="1" dirty="0" smtClean="0">
                <a:solidFill>
                  <a:srgbClr val="00B050"/>
                </a:solidFill>
                <a:latin typeface="Ebrima" pitchFamily="2" charset="0"/>
                <a:ea typeface="Ebrima" pitchFamily="2" charset="0"/>
                <a:cs typeface="Ebrima" pitchFamily="2" charset="0"/>
              </a:endParaRPr>
            </a:p>
            <a:p>
              <a:pPr algn="ctr"/>
              <a:endParaRPr lang="en-US" altLang="zh-CN" sz="1200" b="1" dirty="0" smtClean="0">
                <a:solidFill>
                  <a:srgbClr val="00B050"/>
                </a:solidFill>
                <a:latin typeface="Ebrima" pitchFamily="2" charset="0"/>
                <a:ea typeface="Ebrima" pitchFamily="2" charset="0"/>
                <a:cs typeface="Ebrima" pitchFamily="2" charset="0"/>
              </a:endParaRPr>
            </a:p>
            <a:p>
              <a:pPr algn="ctr"/>
              <a:endParaRPr lang="en-US" altLang="zh-CN" sz="1200" b="1" dirty="0" smtClean="0">
                <a:solidFill>
                  <a:srgbClr val="00B050"/>
                </a:solidFill>
                <a:latin typeface="Ebrima" pitchFamily="2" charset="0"/>
                <a:ea typeface="Ebrima" pitchFamily="2" charset="0"/>
                <a:cs typeface="Ebrima" pitchFamily="2" charset="0"/>
              </a:endParaRPr>
            </a:p>
            <a:p>
              <a:pPr algn="ctr"/>
              <a:endParaRPr lang="en-US" altLang="zh-CN" sz="1200" b="1" dirty="0" smtClean="0">
                <a:solidFill>
                  <a:srgbClr val="00B050"/>
                </a:solidFill>
                <a:latin typeface="Ebrima" pitchFamily="2" charset="0"/>
                <a:ea typeface="Ebrima" pitchFamily="2" charset="0"/>
                <a:cs typeface="Ebrima" pitchFamily="2" charset="0"/>
              </a:endParaRPr>
            </a:p>
            <a:p>
              <a:pPr algn="ctr"/>
              <a:r>
                <a:rPr lang="en-US" altLang="zh-CN" sz="1200" b="1" dirty="0" smtClean="0">
                  <a:solidFill>
                    <a:srgbClr val="00B050"/>
                  </a:solidFill>
                  <a:latin typeface="Ebrima" pitchFamily="2" charset="0"/>
                  <a:ea typeface="Ebrima" pitchFamily="2" charset="0"/>
                  <a:cs typeface="Ebrima" pitchFamily="2" charset="0"/>
                </a:rPr>
                <a:t>Airplane</a:t>
              </a:r>
              <a:endParaRPr lang="zh-CN" altLang="en-US" sz="1200" dirty="0">
                <a:solidFill>
                  <a:srgbClr val="00B050"/>
                </a:solidFill>
                <a:latin typeface="Ebrima" pitchFamily="2" charset="0"/>
                <a:cs typeface="Ebrima" pitchFamily="2" charset="0"/>
              </a:endParaRPr>
            </a:p>
          </p:txBody>
        </p:sp>
      </p:grpSp>
      <p:sp>
        <p:nvSpPr>
          <p:cNvPr id="8" name="矩形 7"/>
          <p:cNvSpPr/>
          <p:nvPr/>
        </p:nvSpPr>
        <p:spPr>
          <a:xfrm>
            <a:off x="1188085" y="1203960"/>
            <a:ext cx="3588385" cy="1737360"/>
          </a:xfrm>
          <a:prstGeom prst="rect">
            <a:avLst/>
          </a:prstGeom>
        </p:spPr>
        <p:txBody>
          <a:bodyPr wrap="square">
            <a:spAutoFit/>
          </a:bodyPr>
          <a:lstStyle/>
          <a:p>
            <a:pPr>
              <a:lnSpc>
                <a:spcPct val="150000"/>
              </a:lnSpc>
            </a:pPr>
            <a:r>
              <a:rPr lang="en-US" altLang="zh-CN" sz="1200" b="1" dirty="0" smtClean="0">
                <a:solidFill>
                  <a:schemeClr val="accent2">
                    <a:lumMod val="50000"/>
                  </a:schemeClr>
                </a:solidFill>
                <a:latin typeface="微软雅黑" pitchFamily="34" charset="-122"/>
                <a:ea typeface="微软雅黑" pitchFamily="34" charset="-122"/>
                <a:cs typeface="Ebrima" pitchFamily="2" charset="0"/>
              </a:rPr>
              <a:t>1611</a:t>
            </a:r>
            <a:r>
              <a:rPr lang="zh-CN" altLang="en-US" sz="1200" b="1" smtClean="0">
                <a:solidFill>
                  <a:schemeClr val="accent2">
                    <a:lumMod val="50000"/>
                  </a:schemeClr>
                </a:solidFill>
                <a:latin typeface="微软雅黑" pitchFamily="34" charset="-122"/>
                <a:ea typeface="微软雅黑" pitchFamily="34" charset="-122"/>
                <a:cs typeface="Ebrima" pitchFamily="2" charset="0"/>
              </a:rPr>
              <a:t>年英国专利申请人斯特蒂文特，自愿在专利申请书中附了一份描述其发明的文件，可以说这是专利文献的起源。英国</a:t>
            </a:r>
            <a:r>
              <a:rPr lang="en-US" altLang="zh-CN" sz="1200" b="1" smtClean="0">
                <a:solidFill>
                  <a:schemeClr val="accent2">
                    <a:lumMod val="50000"/>
                  </a:schemeClr>
                </a:solidFill>
                <a:latin typeface="微软雅黑" pitchFamily="34" charset="-122"/>
                <a:ea typeface="微软雅黑" pitchFamily="34" charset="-122"/>
                <a:cs typeface="Ebrima" pitchFamily="2" charset="0"/>
              </a:rPr>
              <a:t>1617</a:t>
            </a:r>
            <a:r>
              <a:rPr lang="zh-CN" altLang="en-US" sz="1200" b="1" smtClean="0">
                <a:solidFill>
                  <a:schemeClr val="accent2">
                    <a:lumMod val="50000"/>
                  </a:schemeClr>
                </a:solidFill>
                <a:latin typeface="微软雅黑" pitchFamily="34" charset="-122"/>
                <a:ea typeface="微软雅黑" pitchFamily="34" charset="-122"/>
                <a:cs typeface="Ebrima" pitchFamily="2" charset="0"/>
              </a:rPr>
              <a:t>年的第</a:t>
            </a:r>
            <a:r>
              <a:rPr lang="en-US" altLang="zh-CN" sz="1200" b="1" smtClean="0">
                <a:solidFill>
                  <a:schemeClr val="accent2">
                    <a:lumMod val="50000"/>
                  </a:schemeClr>
                </a:solidFill>
                <a:latin typeface="微软雅黑" pitchFamily="34" charset="-122"/>
                <a:ea typeface="微软雅黑" pitchFamily="34" charset="-122"/>
                <a:cs typeface="Ebrima" pitchFamily="2" charset="0"/>
              </a:rPr>
              <a:t>1</a:t>
            </a:r>
            <a:r>
              <a:rPr lang="zh-CN" altLang="en-US" sz="1200" b="1" smtClean="0">
                <a:solidFill>
                  <a:schemeClr val="accent2">
                    <a:lumMod val="50000"/>
                  </a:schemeClr>
                </a:solidFill>
                <a:latin typeface="微软雅黑" pitchFamily="34" charset="-122"/>
                <a:ea typeface="微软雅黑" pitchFamily="34" charset="-122"/>
                <a:cs typeface="Ebrima" pitchFamily="2" charset="0"/>
              </a:rPr>
              <a:t>号专利说明书是第一个成为印刷体的专利文献，但却在</a:t>
            </a:r>
            <a:r>
              <a:rPr lang="en-US" altLang="zh-CN" sz="1200" b="1" smtClean="0">
                <a:solidFill>
                  <a:schemeClr val="accent2">
                    <a:lumMod val="50000"/>
                  </a:schemeClr>
                </a:solidFill>
                <a:latin typeface="微软雅黑" pitchFamily="34" charset="-122"/>
                <a:ea typeface="微软雅黑" pitchFamily="34" charset="-122"/>
                <a:cs typeface="Ebrima" pitchFamily="2" charset="0"/>
              </a:rPr>
              <a:t>1852</a:t>
            </a:r>
            <a:r>
              <a:rPr lang="zh-CN" altLang="en-US" sz="1200" b="1" smtClean="0">
                <a:solidFill>
                  <a:schemeClr val="accent2">
                    <a:lumMod val="50000"/>
                  </a:schemeClr>
                </a:solidFill>
                <a:latin typeface="微软雅黑" pitchFamily="34" charset="-122"/>
                <a:ea typeface="微软雅黑" pitchFamily="34" charset="-122"/>
                <a:cs typeface="Ebrima" pitchFamily="2" charset="0"/>
              </a:rPr>
              <a:t>年被正式印刷出版。</a:t>
            </a:r>
            <a:r>
              <a:rPr lang="en-US" altLang="zh-CN" sz="1200" b="1" smtClean="0">
                <a:solidFill>
                  <a:schemeClr val="accent2">
                    <a:lumMod val="50000"/>
                  </a:schemeClr>
                </a:solidFill>
                <a:latin typeface="微软雅黑" pitchFamily="34" charset="-122"/>
                <a:ea typeface="微软雅黑" pitchFamily="34" charset="-122"/>
                <a:cs typeface="Ebrima" pitchFamily="2" charset="0"/>
              </a:rPr>
              <a:t>1852</a:t>
            </a:r>
            <a:r>
              <a:rPr lang="zh-CN" altLang="en-US" sz="1200" b="1" smtClean="0">
                <a:solidFill>
                  <a:schemeClr val="accent2">
                    <a:lumMod val="50000"/>
                  </a:schemeClr>
                </a:solidFill>
                <a:latin typeface="微软雅黑" pitchFamily="34" charset="-122"/>
                <a:ea typeface="微软雅黑" pitchFamily="34" charset="-122"/>
                <a:cs typeface="Ebrima" pitchFamily="2" charset="0"/>
              </a:rPr>
              <a:t>年英国建立了现代意义的专利局，并颁布《专利法修正法令》。</a:t>
            </a:r>
            <a:endParaRPr lang="zh-CN" altLang="en-US" sz="1200" b="1" dirty="0" smtClean="0">
              <a:solidFill>
                <a:schemeClr val="accent2">
                  <a:lumMod val="50000"/>
                </a:schemeClr>
              </a:solidFill>
              <a:latin typeface="微软雅黑" pitchFamily="34" charset="-122"/>
              <a:ea typeface="微软雅黑" pitchFamily="34" charset="-122"/>
              <a:cs typeface="Ebrima" pitchFamily="2" charset="0"/>
            </a:endParaRPr>
          </a:p>
        </p:txBody>
      </p:sp>
      <p:sp>
        <p:nvSpPr>
          <p:cNvPr id="9" name="矩形 8"/>
          <p:cNvSpPr/>
          <p:nvPr/>
        </p:nvSpPr>
        <p:spPr>
          <a:xfrm>
            <a:off x="4211885" y="3003233"/>
            <a:ext cx="3150841" cy="1737360"/>
          </a:xfrm>
          <a:prstGeom prst="rect">
            <a:avLst/>
          </a:prstGeom>
        </p:spPr>
        <p:txBody>
          <a:bodyPr wrap="square">
            <a:spAutoFit/>
          </a:bodyPr>
          <a:lstStyle/>
          <a:p>
            <a:pPr algn="just">
              <a:lnSpc>
                <a:spcPct val="150000"/>
              </a:lnSpc>
            </a:pPr>
            <a:r>
              <a:rPr lang="en-US" altLang="zh-CN" sz="1200" b="1" dirty="0">
                <a:solidFill>
                  <a:schemeClr val="accent4">
                    <a:lumMod val="50000"/>
                  </a:schemeClr>
                </a:solidFill>
                <a:latin typeface="微软雅黑" pitchFamily="34" charset="-122"/>
                <a:ea typeface="微软雅黑" pitchFamily="34" charset="-122"/>
                <a:cs typeface="Ebrima" pitchFamily="2" charset="0"/>
              </a:rPr>
              <a:t>1985</a:t>
            </a:r>
            <a:r>
              <a:rPr lang="zh-CN" altLang="en-US" sz="1200" b="1" dirty="0">
                <a:solidFill>
                  <a:schemeClr val="accent4">
                    <a:lumMod val="50000"/>
                  </a:schemeClr>
                </a:solidFill>
                <a:latin typeface="微软雅黑" pitchFamily="34" charset="-122"/>
                <a:ea typeface="微软雅黑" pitchFamily="34" charset="-122"/>
                <a:cs typeface="Ebrima" pitchFamily="2" charset="0"/>
              </a:rPr>
              <a:t>年</a:t>
            </a:r>
            <a:r>
              <a:rPr lang="en-US" altLang="zh-CN" sz="1200" b="1" dirty="0">
                <a:solidFill>
                  <a:schemeClr val="accent4">
                    <a:lumMod val="50000"/>
                  </a:schemeClr>
                </a:solidFill>
                <a:latin typeface="微软雅黑" pitchFamily="34" charset="-122"/>
                <a:ea typeface="微软雅黑" pitchFamily="34" charset="-122"/>
                <a:cs typeface="Ebrima" pitchFamily="2" charset="0"/>
              </a:rPr>
              <a:t>4</a:t>
            </a:r>
            <a:r>
              <a:rPr lang="zh-CN" altLang="en-US" sz="1200" b="1" dirty="0">
                <a:solidFill>
                  <a:schemeClr val="accent4">
                    <a:lumMod val="50000"/>
                  </a:schemeClr>
                </a:solidFill>
                <a:latin typeface="微软雅黑" pitchFamily="34" charset="-122"/>
                <a:ea typeface="微软雅黑" pitchFamily="34" charset="-122"/>
                <a:cs typeface="Ebrima" pitchFamily="2" charset="0"/>
              </a:rPr>
              <a:t>月</a:t>
            </a:r>
            <a:r>
              <a:rPr lang="en-US" altLang="zh-CN" sz="1200" b="1" dirty="0">
                <a:solidFill>
                  <a:schemeClr val="accent4">
                    <a:lumMod val="50000"/>
                  </a:schemeClr>
                </a:solidFill>
                <a:latin typeface="微软雅黑" pitchFamily="34" charset="-122"/>
                <a:ea typeface="微软雅黑" pitchFamily="34" charset="-122"/>
                <a:cs typeface="Ebrima" pitchFamily="2" charset="0"/>
              </a:rPr>
              <a:t>1</a:t>
            </a:r>
            <a:r>
              <a:rPr lang="zh-CN" altLang="en-US" sz="1200" b="1" dirty="0">
                <a:solidFill>
                  <a:schemeClr val="accent4">
                    <a:lumMod val="50000"/>
                  </a:schemeClr>
                </a:solidFill>
                <a:latin typeface="微软雅黑" pitchFamily="34" charset="-122"/>
                <a:ea typeface="微软雅黑" pitchFamily="34" charset="-122"/>
                <a:cs typeface="Ebrima" pitchFamily="2" charset="0"/>
              </a:rPr>
              <a:t>日，新中国第一部《中华人民共和国专利法》付诸实施。根据这部专利法的规定，对发明、实用新型和外观设计实行专利保护。我国的第一件专利文献出版于</a:t>
            </a:r>
            <a:r>
              <a:rPr lang="en-US" altLang="zh-CN" sz="1200" b="1" dirty="0">
                <a:solidFill>
                  <a:schemeClr val="accent4">
                    <a:lumMod val="50000"/>
                  </a:schemeClr>
                </a:solidFill>
                <a:latin typeface="微软雅黑" pitchFamily="34" charset="-122"/>
                <a:ea typeface="微软雅黑" pitchFamily="34" charset="-122"/>
                <a:cs typeface="Ebrima" pitchFamily="2" charset="0"/>
              </a:rPr>
              <a:t>1985</a:t>
            </a:r>
            <a:r>
              <a:rPr lang="zh-CN" altLang="en-US" sz="1200" b="1" dirty="0">
                <a:solidFill>
                  <a:schemeClr val="accent4">
                    <a:lumMod val="50000"/>
                  </a:schemeClr>
                </a:solidFill>
                <a:latin typeface="微软雅黑" pitchFamily="34" charset="-122"/>
                <a:ea typeface="微软雅黑" pitchFamily="34" charset="-122"/>
                <a:cs typeface="Ebrima" pitchFamily="2" charset="0"/>
              </a:rPr>
              <a:t>年</a:t>
            </a:r>
            <a:r>
              <a:rPr lang="en-US" altLang="zh-CN" sz="1200" b="1" dirty="0">
                <a:solidFill>
                  <a:schemeClr val="accent4">
                    <a:lumMod val="50000"/>
                  </a:schemeClr>
                </a:solidFill>
                <a:latin typeface="微软雅黑" pitchFamily="34" charset="-122"/>
                <a:ea typeface="微软雅黑" pitchFamily="34" charset="-122"/>
                <a:cs typeface="Ebrima" pitchFamily="2" charset="0"/>
              </a:rPr>
              <a:t>9</a:t>
            </a:r>
            <a:r>
              <a:rPr lang="zh-CN" altLang="en-US" sz="1200" b="1" dirty="0">
                <a:solidFill>
                  <a:schemeClr val="accent4">
                    <a:lumMod val="50000"/>
                  </a:schemeClr>
                </a:solidFill>
                <a:latin typeface="微软雅黑" pitchFamily="34" charset="-122"/>
                <a:ea typeface="微软雅黑" pitchFamily="34" charset="-122"/>
                <a:cs typeface="Ebrima" pitchFamily="2" charset="0"/>
              </a:rPr>
              <a:t>月</a:t>
            </a:r>
            <a:r>
              <a:rPr lang="en-US" altLang="zh-CN" sz="1200" b="1" dirty="0">
                <a:solidFill>
                  <a:schemeClr val="accent4">
                    <a:lumMod val="50000"/>
                  </a:schemeClr>
                </a:solidFill>
                <a:latin typeface="微软雅黑" pitchFamily="34" charset="-122"/>
                <a:ea typeface="微软雅黑" pitchFamily="34" charset="-122"/>
                <a:cs typeface="Ebrima" pitchFamily="2" charset="0"/>
              </a:rPr>
              <a:t>10</a:t>
            </a:r>
            <a:r>
              <a:rPr lang="zh-CN" altLang="en-US" sz="1200" b="1" dirty="0">
                <a:solidFill>
                  <a:schemeClr val="accent4">
                    <a:lumMod val="50000"/>
                  </a:schemeClr>
                </a:solidFill>
                <a:latin typeface="微软雅黑" pitchFamily="34" charset="-122"/>
                <a:ea typeface="微软雅黑" pitchFamily="34" charset="-122"/>
                <a:cs typeface="Ebrima" pitchFamily="2" charset="0"/>
              </a:rPr>
              <a:t>日，是一份发明专利申请审定说明书。</a:t>
            </a:r>
          </a:p>
        </p:txBody>
      </p:sp>
      <p:cxnSp>
        <p:nvCxnSpPr>
          <p:cNvPr id="10" name="直接连接符 9"/>
          <p:cNvCxnSpPr>
            <a:stCxn id="8" idx="3"/>
            <a:endCxn id="9" idx="0"/>
          </p:cNvCxnSpPr>
          <p:nvPr/>
        </p:nvCxnSpPr>
        <p:spPr>
          <a:xfrm>
            <a:off x="4776739" y="2072704"/>
            <a:ext cx="1010920" cy="93091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65780" y="298997"/>
            <a:ext cx="3203838" cy="787588"/>
            <a:chOff x="65780" y="298997"/>
            <a:chExt cx="3203838" cy="787588"/>
          </a:xfrm>
        </p:grpSpPr>
        <p:sp>
          <p:nvSpPr>
            <p:cNvPr id="2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6" name="组合 19"/>
            <p:cNvGrpSpPr/>
            <p:nvPr/>
          </p:nvGrpSpPr>
          <p:grpSpPr>
            <a:xfrm>
              <a:off x="431540" y="974072"/>
              <a:ext cx="1265453" cy="112513"/>
              <a:chOff x="268709" y="861560"/>
              <a:chExt cx="1265453" cy="112513"/>
            </a:xfrm>
          </p:grpSpPr>
          <p:sp>
            <p:nvSpPr>
              <p:cNvPr id="29" name="椭圆 28"/>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直角三角形 2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3286116" y="642924"/>
            <a:ext cx="5000660" cy="400110"/>
          </a:xfrm>
          <a:prstGeom prst="rect">
            <a:avLst/>
          </a:prstGeom>
          <a:noFill/>
        </p:spPr>
        <p:txBody>
          <a:bodyPr wrap="square" rtlCol="0">
            <a:spAutoFit/>
          </a:bodyPr>
          <a:lstStyle/>
          <a:p>
            <a:pPr algn="ctr"/>
            <a:r>
              <a:rPr lang="zh-CN" altLang="en-US" sz="2000" b="1" dirty="0" smtClean="0">
                <a:solidFill>
                  <a:schemeClr val="accent2">
                    <a:lumMod val="50000"/>
                  </a:schemeClr>
                </a:solidFill>
                <a:latin typeface="微软雅黑" pitchFamily="34" charset="-122"/>
                <a:ea typeface="微软雅黑" pitchFamily="34" charset="-122"/>
              </a:rPr>
              <a:t>专利文献的起源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角星 2"/>
          <p:cNvSpPr/>
          <p:nvPr/>
        </p:nvSpPr>
        <p:spPr>
          <a:xfrm>
            <a:off x="539765" y="2211631"/>
            <a:ext cx="768851" cy="768849"/>
          </a:xfrm>
          <a:prstGeom prst="star5">
            <a:avLst>
              <a:gd name="adj" fmla="val 36401"/>
              <a:gd name="hf" fmla="val 105146"/>
              <a:gd name="vf" fmla="val 110557"/>
            </a:avLst>
          </a:prstGeom>
          <a:solidFill>
            <a:srgbClr val="3537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7E6E6">
                  <a:lumMod val="50000"/>
                </a:srgbClr>
              </a:solidFill>
            </a:endParaRPr>
          </a:p>
        </p:txBody>
      </p:sp>
      <p:sp>
        <p:nvSpPr>
          <p:cNvPr id="8" name="矩形 7"/>
          <p:cNvSpPr/>
          <p:nvPr/>
        </p:nvSpPr>
        <p:spPr>
          <a:xfrm>
            <a:off x="1474956" y="2427555"/>
            <a:ext cx="3123714" cy="622300"/>
          </a:xfrm>
          <a:prstGeom prst="rect">
            <a:avLst/>
          </a:prstGeom>
        </p:spPr>
        <p:txBody>
          <a:bodyPr wrap="square" lIns="68580" tIns="34290" rIns="68580" bIns="34290">
            <a:spAutoFit/>
          </a:bodyPr>
          <a:lstStyle/>
          <a:p>
            <a:pPr>
              <a:lnSpc>
                <a:spcPct val="130000"/>
              </a:lnSpc>
            </a:pPr>
            <a:r>
              <a:rPr lang="zh-CN" altLang="en-US" sz="1400" b="1" dirty="0">
                <a:solidFill>
                  <a:srgbClr val="E7E6E6">
                    <a:lumMod val="50000"/>
                  </a:srgbClr>
                </a:solidFill>
              </a:rPr>
              <a:t>专利文献所涉及的对象是申请或批准为专利的发明创造。</a:t>
            </a:r>
          </a:p>
        </p:txBody>
      </p:sp>
      <p:sp>
        <p:nvSpPr>
          <p:cNvPr id="11" name="矩形 10"/>
          <p:cNvSpPr/>
          <p:nvPr/>
        </p:nvSpPr>
        <p:spPr>
          <a:xfrm>
            <a:off x="1474875" y="3364083"/>
            <a:ext cx="3123714" cy="622300"/>
          </a:xfrm>
          <a:prstGeom prst="rect">
            <a:avLst/>
          </a:prstGeom>
        </p:spPr>
        <p:txBody>
          <a:bodyPr wrap="square" lIns="68580" tIns="34290" rIns="68580" bIns="34290">
            <a:spAutoFit/>
          </a:bodyPr>
          <a:lstStyle/>
          <a:p>
            <a:pPr>
              <a:lnSpc>
                <a:spcPct val="130000"/>
              </a:lnSpc>
            </a:pPr>
            <a:r>
              <a:rPr lang="zh-CN" altLang="en-US" sz="1400" b="1" dirty="0">
                <a:solidFill>
                  <a:srgbClr val="E7E6E6">
                    <a:lumMod val="50000"/>
                  </a:srgbClr>
                </a:solidFill>
              </a:rPr>
              <a:t>专利文献是关于申请或批准为专利的发明创造的资料。</a:t>
            </a:r>
          </a:p>
        </p:txBody>
      </p:sp>
      <p:sp>
        <p:nvSpPr>
          <p:cNvPr id="13" name="矩形 12"/>
          <p:cNvSpPr/>
          <p:nvPr/>
        </p:nvSpPr>
        <p:spPr>
          <a:xfrm>
            <a:off x="1474956" y="4155799"/>
            <a:ext cx="3123714" cy="899160"/>
          </a:xfrm>
          <a:prstGeom prst="rect">
            <a:avLst/>
          </a:prstGeom>
        </p:spPr>
        <p:txBody>
          <a:bodyPr wrap="square" lIns="68580" tIns="34290" rIns="68580" bIns="34290">
            <a:spAutoFit/>
          </a:bodyPr>
          <a:lstStyle/>
          <a:p>
            <a:pPr>
              <a:lnSpc>
                <a:spcPct val="130000"/>
              </a:lnSpc>
            </a:pPr>
            <a:r>
              <a:rPr lang="zh-CN" altLang="en-US" sz="1400" b="1" dirty="0">
                <a:solidFill>
                  <a:srgbClr val="E7E6E6">
                    <a:lumMod val="50000"/>
                  </a:srgbClr>
                </a:solidFill>
              </a:rPr>
              <a:t>专利文献所包含的资料有些是公开出版的，有些则仅为存档或仅供复制使用。</a:t>
            </a:r>
          </a:p>
        </p:txBody>
      </p:sp>
      <p:sp>
        <p:nvSpPr>
          <p:cNvPr id="16" name="矩形 15"/>
          <p:cNvSpPr/>
          <p:nvPr/>
        </p:nvSpPr>
        <p:spPr>
          <a:xfrm>
            <a:off x="5148142" y="3867712"/>
            <a:ext cx="3437852" cy="495300"/>
          </a:xfrm>
          <a:prstGeom prst="rect">
            <a:avLst/>
          </a:prstGeom>
        </p:spPr>
        <p:txBody>
          <a:bodyPr wrap="square" lIns="68580" tIns="34290" rIns="68580" bIns="34290">
            <a:spAutoFit/>
          </a:bodyPr>
          <a:lstStyle/>
          <a:p>
            <a:pPr algn="l"/>
            <a:r>
              <a:rPr lang="zh-CN" altLang="en-US" sz="1400" b="1" dirty="0">
                <a:solidFill>
                  <a:srgbClr val="E7E6E6">
                    <a:lumMod val="50000"/>
                  </a:srgbClr>
                </a:solidFill>
              </a:rPr>
              <a:t>专利文献由专利局出版，也就是说，它是专利局官方文件及官方出版物。</a:t>
            </a:r>
          </a:p>
        </p:txBody>
      </p:sp>
      <p:grpSp>
        <p:nvGrpSpPr>
          <p:cNvPr id="2" name="组合 26"/>
          <p:cNvGrpSpPr/>
          <p:nvPr/>
        </p:nvGrpSpPr>
        <p:grpSpPr>
          <a:xfrm>
            <a:off x="6504202" y="2902415"/>
            <a:ext cx="768851" cy="768849"/>
            <a:chOff x="8307502" y="2156378"/>
            <a:chExt cx="1190789" cy="1190789"/>
          </a:xfrm>
        </p:grpSpPr>
        <p:sp>
          <p:nvSpPr>
            <p:cNvPr id="14" name="五角星 13"/>
            <p:cNvSpPr/>
            <p:nvPr/>
          </p:nvSpPr>
          <p:spPr>
            <a:xfrm>
              <a:off x="8307502" y="2156378"/>
              <a:ext cx="1190789" cy="1190789"/>
            </a:xfrm>
            <a:prstGeom prst="star5">
              <a:avLst>
                <a:gd name="adj" fmla="val 36401"/>
                <a:gd name="hf" fmla="val 105146"/>
                <a:gd name="vf" fmla="val 110557"/>
              </a:avLst>
            </a:prstGeom>
            <a:solidFill>
              <a:srgbClr val="30C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19" name="加号 18"/>
            <p:cNvSpPr/>
            <p:nvPr/>
          </p:nvSpPr>
          <p:spPr>
            <a:xfrm>
              <a:off x="8437361" y="2313225"/>
              <a:ext cx="931069" cy="931069"/>
            </a:xfrm>
            <a:prstGeom prst="mathPlus">
              <a:avLst>
                <a:gd name="adj1" fmla="val 12994"/>
              </a:avLst>
            </a:prstGeom>
            <a:solidFill>
              <a:srgbClr val="F5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sp>
        <p:nvSpPr>
          <p:cNvPr id="4" name="五角星 3"/>
          <p:cNvSpPr/>
          <p:nvPr/>
        </p:nvSpPr>
        <p:spPr>
          <a:xfrm>
            <a:off x="539764" y="3219475"/>
            <a:ext cx="768851" cy="768851"/>
          </a:xfrm>
          <a:prstGeom prst="star5">
            <a:avLst>
              <a:gd name="adj" fmla="val 36401"/>
              <a:gd name="hf" fmla="val 105146"/>
              <a:gd name="vf" fmla="val 110557"/>
            </a:avLst>
          </a:prstGeom>
          <a:solidFill>
            <a:srgbClr val="018D9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7E6E6">
                  <a:lumMod val="50000"/>
                </a:srgbClr>
              </a:solidFill>
            </a:endParaRPr>
          </a:p>
        </p:txBody>
      </p:sp>
      <p:sp>
        <p:nvSpPr>
          <p:cNvPr id="5" name="五角星 4"/>
          <p:cNvSpPr/>
          <p:nvPr/>
        </p:nvSpPr>
        <p:spPr>
          <a:xfrm>
            <a:off x="539856" y="4155934"/>
            <a:ext cx="804227" cy="804225"/>
          </a:xfrm>
          <a:prstGeom prst="star5">
            <a:avLst>
              <a:gd name="adj" fmla="val 36401"/>
              <a:gd name="hf" fmla="val 105146"/>
              <a:gd name="vf" fmla="val 110557"/>
            </a:avLst>
          </a:prstGeom>
          <a:solidFill>
            <a:srgbClr val="00B4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7E6E6">
                  <a:lumMod val="50000"/>
                </a:srgbClr>
              </a:solidFill>
            </a:endParaRPr>
          </a:p>
        </p:txBody>
      </p:sp>
      <p:grpSp>
        <p:nvGrpSpPr>
          <p:cNvPr id="9" name="组合 27"/>
          <p:cNvGrpSpPr/>
          <p:nvPr/>
        </p:nvGrpSpPr>
        <p:grpSpPr>
          <a:xfrm>
            <a:off x="755965" y="3435743"/>
            <a:ext cx="361950" cy="420753"/>
            <a:chOff x="4471362" y="1167037"/>
            <a:chExt cx="566738" cy="658812"/>
          </a:xfrm>
          <a:solidFill>
            <a:schemeClr val="bg1"/>
          </a:solidFill>
        </p:grpSpPr>
        <p:sp>
          <p:nvSpPr>
            <p:cNvPr id="29" name="Freeform 13"/>
            <p:cNvSpPr/>
            <p:nvPr/>
          </p:nvSpPr>
          <p:spPr bwMode="auto">
            <a:xfrm>
              <a:off x="4601537" y="1244824"/>
              <a:ext cx="436563" cy="581025"/>
            </a:xfrm>
            <a:custGeom>
              <a:avLst/>
              <a:gdLst>
                <a:gd name="T0" fmla="*/ 104 w 154"/>
                <a:gd name="T1" fmla="*/ 85 h 205"/>
                <a:gd name="T2" fmla="*/ 124 w 154"/>
                <a:gd name="T3" fmla="*/ 47 h 205"/>
                <a:gd name="T4" fmla="*/ 77 w 154"/>
                <a:gd name="T5" fmla="*/ 0 h 205"/>
                <a:gd name="T6" fmla="*/ 30 w 154"/>
                <a:gd name="T7" fmla="*/ 47 h 205"/>
                <a:gd name="T8" fmla="*/ 50 w 154"/>
                <a:gd name="T9" fmla="*/ 85 h 205"/>
                <a:gd name="T10" fmla="*/ 0 w 154"/>
                <a:gd name="T11" fmla="*/ 157 h 205"/>
                <a:gd name="T12" fmla="*/ 6 w 154"/>
                <a:gd name="T13" fmla="*/ 186 h 205"/>
                <a:gd name="T14" fmla="*/ 77 w 154"/>
                <a:gd name="T15" fmla="*/ 205 h 205"/>
                <a:gd name="T16" fmla="*/ 148 w 154"/>
                <a:gd name="T17" fmla="*/ 186 h 205"/>
                <a:gd name="T18" fmla="*/ 154 w 154"/>
                <a:gd name="T19" fmla="*/ 157 h 205"/>
                <a:gd name="T20" fmla="*/ 104 w 154"/>
                <a:gd name="T21" fmla="*/ 8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205">
                  <a:moveTo>
                    <a:pt x="104" y="85"/>
                  </a:moveTo>
                  <a:cubicBezTo>
                    <a:pt x="116" y="77"/>
                    <a:pt x="124" y="63"/>
                    <a:pt x="124" y="47"/>
                  </a:cubicBezTo>
                  <a:cubicBezTo>
                    <a:pt x="124" y="21"/>
                    <a:pt x="103" y="0"/>
                    <a:pt x="77" y="0"/>
                  </a:cubicBezTo>
                  <a:cubicBezTo>
                    <a:pt x="51" y="0"/>
                    <a:pt x="30" y="21"/>
                    <a:pt x="30" y="47"/>
                  </a:cubicBezTo>
                  <a:cubicBezTo>
                    <a:pt x="30" y="63"/>
                    <a:pt x="38" y="77"/>
                    <a:pt x="50" y="85"/>
                  </a:cubicBezTo>
                  <a:cubicBezTo>
                    <a:pt x="21" y="96"/>
                    <a:pt x="0" y="124"/>
                    <a:pt x="0" y="157"/>
                  </a:cubicBezTo>
                  <a:cubicBezTo>
                    <a:pt x="0" y="167"/>
                    <a:pt x="2" y="177"/>
                    <a:pt x="6" y="186"/>
                  </a:cubicBezTo>
                  <a:cubicBezTo>
                    <a:pt x="27" y="198"/>
                    <a:pt x="51" y="205"/>
                    <a:pt x="77" y="205"/>
                  </a:cubicBezTo>
                  <a:cubicBezTo>
                    <a:pt x="103" y="205"/>
                    <a:pt x="127" y="198"/>
                    <a:pt x="148" y="186"/>
                  </a:cubicBezTo>
                  <a:cubicBezTo>
                    <a:pt x="152" y="177"/>
                    <a:pt x="154" y="167"/>
                    <a:pt x="154" y="157"/>
                  </a:cubicBezTo>
                  <a:cubicBezTo>
                    <a:pt x="154" y="124"/>
                    <a:pt x="133" y="96"/>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4"/>
            <p:cNvSpPr/>
            <p:nvPr/>
          </p:nvSpPr>
          <p:spPr bwMode="auto">
            <a:xfrm>
              <a:off x="4471362" y="1167037"/>
              <a:ext cx="303213" cy="519113"/>
            </a:xfrm>
            <a:custGeom>
              <a:avLst/>
              <a:gdLst>
                <a:gd name="T0" fmla="*/ 53 w 107"/>
                <a:gd name="T1" fmla="*/ 135 h 183"/>
                <a:gd name="T2" fmla="*/ 81 w 107"/>
                <a:gd name="T3" fmla="*/ 110 h 183"/>
                <a:gd name="T4" fmla="*/ 68 w 107"/>
                <a:gd name="T5" fmla="*/ 74 h 183"/>
                <a:gd name="T6" fmla="*/ 107 w 107"/>
                <a:gd name="T7" fmla="*/ 21 h 183"/>
                <a:gd name="T8" fmla="*/ 70 w 107"/>
                <a:gd name="T9" fmla="*/ 0 h 183"/>
                <a:gd name="T10" fmla="*/ 28 w 107"/>
                <a:gd name="T11" fmla="*/ 43 h 183"/>
                <a:gd name="T12" fmla="*/ 46 w 107"/>
                <a:gd name="T13" fmla="*/ 78 h 183"/>
                <a:gd name="T14" fmla="*/ 0 w 107"/>
                <a:gd name="T15" fmla="*/ 143 h 183"/>
                <a:gd name="T16" fmla="*/ 6 w 107"/>
                <a:gd name="T17" fmla="*/ 169 h 183"/>
                <a:gd name="T18" fmla="*/ 38 w 107"/>
                <a:gd name="T19" fmla="*/ 183 h 183"/>
                <a:gd name="T20" fmla="*/ 53 w 107"/>
                <a:gd name="T21" fmla="*/ 13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83">
                  <a:moveTo>
                    <a:pt x="53" y="135"/>
                  </a:moveTo>
                  <a:cubicBezTo>
                    <a:pt x="61" y="124"/>
                    <a:pt x="70" y="116"/>
                    <a:pt x="81" y="110"/>
                  </a:cubicBezTo>
                  <a:cubicBezTo>
                    <a:pt x="73" y="100"/>
                    <a:pt x="68" y="87"/>
                    <a:pt x="68" y="74"/>
                  </a:cubicBezTo>
                  <a:cubicBezTo>
                    <a:pt x="68" y="49"/>
                    <a:pt x="84" y="28"/>
                    <a:pt x="107" y="21"/>
                  </a:cubicBezTo>
                  <a:cubicBezTo>
                    <a:pt x="100" y="8"/>
                    <a:pt x="86" y="0"/>
                    <a:pt x="70" y="0"/>
                  </a:cubicBezTo>
                  <a:cubicBezTo>
                    <a:pt x="47" y="0"/>
                    <a:pt x="28" y="19"/>
                    <a:pt x="28" y="43"/>
                  </a:cubicBezTo>
                  <a:cubicBezTo>
                    <a:pt x="28" y="57"/>
                    <a:pt x="35" y="70"/>
                    <a:pt x="46" y="78"/>
                  </a:cubicBezTo>
                  <a:cubicBezTo>
                    <a:pt x="19" y="87"/>
                    <a:pt x="0" y="113"/>
                    <a:pt x="0" y="143"/>
                  </a:cubicBezTo>
                  <a:cubicBezTo>
                    <a:pt x="0" y="152"/>
                    <a:pt x="2" y="161"/>
                    <a:pt x="6" y="169"/>
                  </a:cubicBezTo>
                  <a:cubicBezTo>
                    <a:pt x="16" y="175"/>
                    <a:pt x="26" y="180"/>
                    <a:pt x="38" y="183"/>
                  </a:cubicBezTo>
                  <a:cubicBezTo>
                    <a:pt x="38" y="165"/>
                    <a:pt x="43" y="149"/>
                    <a:pt x="53"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 name="Freeform 15"/>
          <p:cNvSpPr>
            <a:spLocks noEditPoints="1"/>
          </p:cNvSpPr>
          <p:nvPr/>
        </p:nvSpPr>
        <p:spPr bwMode="auto">
          <a:xfrm>
            <a:off x="755428" y="2427555"/>
            <a:ext cx="383243" cy="388991"/>
          </a:xfrm>
          <a:custGeom>
            <a:avLst/>
            <a:gdLst>
              <a:gd name="T0" fmla="*/ 164 w 224"/>
              <a:gd name="T1" fmla="*/ 216 h 227"/>
              <a:gd name="T2" fmla="*/ 103 w 224"/>
              <a:gd name="T3" fmla="*/ 227 h 227"/>
              <a:gd name="T4" fmla="*/ 0 w 224"/>
              <a:gd name="T5" fmla="*/ 124 h 227"/>
              <a:gd name="T6" fmla="*/ 124 w 224"/>
              <a:gd name="T7" fmla="*/ 0 h 227"/>
              <a:gd name="T8" fmla="*/ 224 w 224"/>
              <a:gd name="T9" fmla="*/ 94 h 227"/>
              <a:gd name="T10" fmla="*/ 160 w 224"/>
              <a:gd name="T11" fmla="*/ 172 h 227"/>
              <a:gd name="T12" fmla="*/ 130 w 224"/>
              <a:gd name="T13" fmla="*/ 148 h 227"/>
              <a:gd name="T14" fmla="*/ 130 w 224"/>
              <a:gd name="T15" fmla="*/ 148 h 227"/>
              <a:gd name="T16" fmla="*/ 90 w 224"/>
              <a:gd name="T17" fmla="*/ 172 h 227"/>
              <a:gd name="T18" fmla="*/ 52 w 224"/>
              <a:gd name="T19" fmla="*/ 129 h 227"/>
              <a:gd name="T20" fmla="*/ 128 w 224"/>
              <a:gd name="T21" fmla="*/ 54 h 227"/>
              <a:gd name="T22" fmla="*/ 169 w 224"/>
              <a:gd name="T23" fmla="*/ 62 h 227"/>
              <a:gd name="T24" fmla="*/ 159 w 224"/>
              <a:gd name="T25" fmla="*/ 123 h 227"/>
              <a:gd name="T26" fmla="*/ 167 w 224"/>
              <a:gd name="T27" fmla="*/ 148 h 227"/>
              <a:gd name="T28" fmla="*/ 197 w 224"/>
              <a:gd name="T29" fmla="*/ 95 h 227"/>
              <a:gd name="T30" fmla="*/ 120 w 224"/>
              <a:gd name="T31" fmla="*/ 22 h 227"/>
              <a:gd name="T32" fmla="*/ 28 w 224"/>
              <a:gd name="T33" fmla="*/ 120 h 227"/>
              <a:gd name="T34" fmla="*/ 111 w 224"/>
              <a:gd name="T35" fmla="*/ 204 h 227"/>
              <a:gd name="T36" fmla="*/ 158 w 224"/>
              <a:gd name="T37" fmla="*/ 195 h 227"/>
              <a:gd name="T38" fmla="*/ 164 w 224"/>
              <a:gd name="T39" fmla="*/ 216 h 227"/>
              <a:gd name="T40" fmla="*/ 130 w 224"/>
              <a:gd name="T41" fmla="*/ 84 h 227"/>
              <a:gd name="T42" fmla="*/ 123 w 224"/>
              <a:gd name="T43" fmla="*/ 83 h 227"/>
              <a:gd name="T44" fmla="*/ 90 w 224"/>
              <a:gd name="T45" fmla="*/ 124 h 227"/>
              <a:gd name="T46" fmla="*/ 104 w 224"/>
              <a:gd name="T47" fmla="*/ 142 h 227"/>
              <a:gd name="T48" fmla="*/ 126 w 224"/>
              <a:gd name="T49" fmla="*/ 112 h 227"/>
              <a:gd name="T50" fmla="*/ 130 w 224"/>
              <a:gd name="T51" fmla="*/ 8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7">
                <a:moveTo>
                  <a:pt x="164" y="216"/>
                </a:moveTo>
                <a:cubicBezTo>
                  <a:pt x="143" y="224"/>
                  <a:pt x="127" y="227"/>
                  <a:pt x="103" y="227"/>
                </a:cubicBezTo>
                <a:cubicBezTo>
                  <a:pt x="49" y="227"/>
                  <a:pt x="0" y="188"/>
                  <a:pt x="0" y="124"/>
                </a:cubicBezTo>
                <a:cubicBezTo>
                  <a:pt x="0" y="58"/>
                  <a:pt x="50" y="0"/>
                  <a:pt x="124" y="0"/>
                </a:cubicBezTo>
                <a:cubicBezTo>
                  <a:pt x="181" y="0"/>
                  <a:pt x="224" y="39"/>
                  <a:pt x="224" y="94"/>
                </a:cubicBezTo>
                <a:cubicBezTo>
                  <a:pt x="224" y="141"/>
                  <a:pt x="197" y="172"/>
                  <a:pt x="160" y="172"/>
                </a:cubicBezTo>
                <a:cubicBezTo>
                  <a:pt x="144" y="172"/>
                  <a:pt x="133" y="164"/>
                  <a:pt x="130" y="148"/>
                </a:cubicBezTo>
                <a:cubicBezTo>
                  <a:pt x="130" y="148"/>
                  <a:pt x="130" y="148"/>
                  <a:pt x="130" y="148"/>
                </a:cubicBezTo>
                <a:cubicBezTo>
                  <a:pt x="120" y="164"/>
                  <a:pt x="106" y="172"/>
                  <a:pt x="90" y="172"/>
                </a:cubicBezTo>
                <a:cubicBezTo>
                  <a:pt x="68" y="172"/>
                  <a:pt x="52" y="156"/>
                  <a:pt x="52" y="129"/>
                </a:cubicBezTo>
                <a:cubicBezTo>
                  <a:pt x="52" y="89"/>
                  <a:pt x="81" y="54"/>
                  <a:pt x="128" y="54"/>
                </a:cubicBezTo>
                <a:cubicBezTo>
                  <a:pt x="143" y="54"/>
                  <a:pt x="161" y="58"/>
                  <a:pt x="169" y="62"/>
                </a:cubicBezTo>
                <a:cubicBezTo>
                  <a:pt x="159" y="123"/>
                  <a:pt x="159" y="123"/>
                  <a:pt x="159" y="123"/>
                </a:cubicBezTo>
                <a:cubicBezTo>
                  <a:pt x="157" y="139"/>
                  <a:pt x="159" y="147"/>
                  <a:pt x="167" y="148"/>
                </a:cubicBezTo>
                <a:cubicBezTo>
                  <a:pt x="180" y="148"/>
                  <a:pt x="197" y="132"/>
                  <a:pt x="197" y="95"/>
                </a:cubicBezTo>
                <a:cubicBezTo>
                  <a:pt x="197" y="54"/>
                  <a:pt x="170" y="22"/>
                  <a:pt x="120" y="22"/>
                </a:cubicBezTo>
                <a:cubicBezTo>
                  <a:pt x="71" y="22"/>
                  <a:pt x="28" y="59"/>
                  <a:pt x="28" y="120"/>
                </a:cubicBezTo>
                <a:cubicBezTo>
                  <a:pt x="28" y="175"/>
                  <a:pt x="63" y="204"/>
                  <a:pt x="111" y="204"/>
                </a:cubicBezTo>
                <a:cubicBezTo>
                  <a:pt x="127" y="204"/>
                  <a:pt x="145" y="201"/>
                  <a:pt x="158" y="195"/>
                </a:cubicBezTo>
                <a:lnTo>
                  <a:pt x="164" y="216"/>
                </a:lnTo>
                <a:close/>
                <a:moveTo>
                  <a:pt x="130" y="84"/>
                </a:moveTo>
                <a:cubicBezTo>
                  <a:pt x="127" y="83"/>
                  <a:pt x="125" y="83"/>
                  <a:pt x="123" y="83"/>
                </a:cubicBezTo>
                <a:cubicBezTo>
                  <a:pt x="104" y="83"/>
                  <a:pt x="90" y="102"/>
                  <a:pt x="90" y="124"/>
                </a:cubicBezTo>
                <a:cubicBezTo>
                  <a:pt x="90" y="135"/>
                  <a:pt x="95" y="142"/>
                  <a:pt x="104" y="142"/>
                </a:cubicBezTo>
                <a:cubicBezTo>
                  <a:pt x="113" y="142"/>
                  <a:pt x="124" y="130"/>
                  <a:pt x="126" y="112"/>
                </a:cubicBezTo>
                <a:lnTo>
                  <a:pt x="130" y="84"/>
                </a:lnTo>
                <a:close/>
              </a:path>
            </a:pathLst>
          </a:custGeom>
          <a:solidFill>
            <a:schemeClr val="bg1"/>
          </a:solidFill>
          <a:ln>
            <a:noFill/>
          </a:ln>
        </p:spPr>
        <p:txBody>
          <a:bodyPr vert="horz" wrap="square" lIns="68580" tIns="34290" rIns="68580" bIns="34290" numCol="1" anchor="t" anchorCtr="0" compatLnSpc="1"/>
          <a:lstStyle/>
          <a:p>
            <a:endParaRPr lang="zh-CN" altLang="en-US"/>
          </a:p>
        </p:txBody>
      </p:sp>
      <p:grpSp>
        <p:nvGrpSpPr>
          <p:cNvPr id="17" name="组合 31"/>
          <p:cNvGrpSpPr/>
          <p:nvPr/>
        </p:nvGrpSpPr>
        <p:grpSpPr>
          <a:xfrm>
            <a:off x="755951" y="4353802"/>
            <a:ext cx="312077" cy="441827"/>
            <a:chOff x="3487112" y="3033937"/>
            <a:chExt cx="442913" cy="627062"/>
          </a:xfrm>
          <a:solidFill>
            <a:schemeClr val="bg1"/>
          </a:solidFill>
        </p:grpSpPr>
        <p:sp>
          <p:nvSpPr>
            <p:cNvPr id="33" name="Freeform 50"/>
            <p:cNvSpPr>
              <a:spLocks noEditPoints="1"/>
            </p:cNvSpPr>
            <p:nvPr/>
          </p:nvSpPr>
          <p:spPr bwMode="auto">
            <a:xfrm>
              <a:off x="3487112" y="3264124"/>
              <a:ext cx="442913" cy="396875"/>
            </a:xfrm>
            <a:custGeom>
              <a:avLst/>
              <a:gdLst>
                <a:gd name="T0" fmla="*/ 140 w 156"/>
                <a:gd name="T1" fmla="*/ 0 h 140"/>
                <a:gd name="T2" fmla="*/ 15 w 156"/>
                <a:gd name="T3" fmla="*/ 0 h 140"/>
                <a:gd name="T4" fmla="*/ 0 w 156"/>
                <a:gd name="T5" fmla="*/ 16 h 140"/>
                <a:gd name="T6" fmla="*/ 0 w 156"/>
                <a:gd name="T7" fmla="*/ 125 h 140"/>
                <a:gd name="T8" fmla="*/ 15 w 156"/>
                <a:gd name="T9" fmla="*/ 140 h 140"/>
                <a:gd name="T10" fmla="*/ 140 w 156"/>
                <a:gd name="T11" fmla="*/ 140 h 140"/>
                <a:gd name="T12" fmla="*/ 156 w 156"/>
                <a:gd name="T13" fmla="*/ 125 h 140"/>
                <a:gd name="T14" fmla="*/ 156 w 156"/>
                <a:gd name="T15" fmla="*/ 16 h 140"/>
                <a:gd name="T16" fmla="*/ 140 w 156"/>
                <a:gd name="T17" fmla="*/ 0 h 140"/>
                <a:gd name="T18" fmla="*/ 92 w 156"/>
                <a:gd name="T19" fmla="*/ 87 h 140"/>
                <a:gd name="T20" fmla="*/ 78 w 156"/>
                <a:gd name="T21" fmla="*/ 100 h 140"/>
                <a:gd name="T22" fmla="*/ 64 w 156"/>
                <a:gd name="T23" fmla="*/ 87 h 140"/>
                <a:gd name="T24" fmla="*/ 64 w 156"/>
                <a:gd name="T25" fmla="*/ 48 h 140"/>
                <a:gd name="T26" fmla="*/ 78 w 156"/>
                <a:gd name="T27" fmla="*/ 34 h 140"/>
                <a:gd name="T28" fmla="*/ 92 w 156"/>
                <a:gd name="T29" fmla="*/ 48 h 140"/>
                <a:gd name="T30" fmla="*/ 92 w 156"/>
                <a:gd name="T31" fmla="*/ 8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140">
                  <a:moveTo>
                    <a:pt x="140" y="0"/>
                  </a:moveTo>
                  <a:cubicBezTo>
                    <a:pt x="15" y="0"/>
                    <a:pt x="15" y="0"/>
                    <a:pt x="15" y="0"/>
                  </a:cubicBezTo>
                  <a:cubicBezTo>
                    <a:pt x="7" y="0"/>
                    <a:pt x="0" y="7"/>
                    <a:pt x="0" y="16"/>
                  </a:cubicBezTo>
                  <a:cubicBezTo>
                    <a:pt x="0" y="125"/>
                    <a:pt x="0" y="125"/>
                    <a:pt x="0" y="125"/>
                  </a:cubicBezTo>
                  <a:cubicBezTo>
                    <a:pt x="0" y="134"/>
                    <a:pt x="7" y="140"/>
                    <a:pt x="15" y="140"/>
                  </a:cubicBezTo>
                  <a:cubicBezTo>
                    <a:pt x="140" y="140"/>
                    <a:pt x="140" y="140"/>
                    <a:pt x="140" y="140"/>
                  </a:cubicBezTo>
                  <a:cubicBezTo>
                    <a:pt x="149" y="140"/>
                    <a:pt x="156" y="134"/>
                    <a:pt x="156" y="125"/>
                  </a:cubicBezTo>
                  <a:cubicBezTo>
                    <a:pt x="156" y="16"/>
                    <a:pt x="156" y="16"/>
                    <a:pt x="156" y="16"/>
                  </a:cubicBezTo>
                  <a:cubicBezTo>
                    <a:pt x="156" y="7"/>
                    <a:pt x="149" y="0"/>
                    <a:pt x="140" y="0"/>
                  </a:cubicBezTo>
                  <a:close/>
                  <a:moveTo>
                    <a:pt x="92" y="87"/>
                  </a:moveTo>
                  <a:cubicBezTo>
                    <a:pt x="92" y="94"/>
                    <a:pt x="85" y="100"/>
                    <a:pt x="78" y="100"/>
                  </a:cubicBezTo>
                  <a:cubicBezTo>
                    <a:pt x="70" y="100"/>
                    <a:pt x="64" y="94"/>
                    <a:pt x="64" y="87"/>
                  </a:cubicBezTo>
                  <a:cubicBezTo>
                    <a:pt x="64" y="48"/>
                    <a:pt x="64" y="48"/>
                    <a:pt x="64" y="48"/>
                  </a:cubicBezTo>
                  <a:cubicBezTo>
                    <a:pt x="64" y="40"/>
                    <a:pt x="70" y="34"/>
                    <a:pt x="78" y="34"/>
                  </a:cubicBezTo>
                  <a:cubicBezTo>
                    <a:pt x="85" y="34"/>
                    <a:pt x="92" y="40"/>
                    <a:pt x="92" y="48"/>
                  </a:cubicBezTo>
                  <a:lnTo>
                    <a:pt x="92"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51"/>
            <p:cNvSpPr/>
            <p:nvPr/>
          </p:nvSpPr>
          <p:spPr bwMode="auto">
            <a:xfrm>
              <a:off x="3549024" y="3033937"/>
              <a:ext cx="315913" cy="212725"/>
            </a:xfrm>
            <a:custGeom>
              <a:avLst/>
              <a:gdLst>
                <a:gd name="T0" fmla="*/ 23 w 111"/>
                <a:gd name="T1" fmla="*/ 75 h 75"/>
                <a:gd name="T2" fmla="*/ 23 w 111"/>
                <a:gd name="T3" fmla="*/ 56 h 75"/>
                <a:gd name="T4" fmla="*/ 56 w 111"/>
                <a:gd name="T5" fmla="*/ 23 h 75"/>
                <a:gd name="T6" fmla="*/ 88 w 111"/>
                <a:gd name="T7" fmla="*/ 56 h 75"/>
                <a:gd name="T8" fmla="*/ 88 w 111"/>
                <a:gd name="T9" fmla="*/ 75 h 75"/>
                <a:gd name="T10" fmla="*/ 111 w 111"/>
                <a:gd name="T11" fmla="*/ 75 h 75"/>
                <a:gd name="T12" fmla="*/ 111 w 111"/>
                <a:gd name="T13" fmla="*/ 56 h 75"/>
                <a:gd name="T14" fmla="*/ 56 w 111"/>
                <a:gd name="T15" fmla="*/ 0 h 75"/>
                <a:gd name="T16" fmla="*/ 0 w 111"/>
                <a:gd name="T17" fmla="*/ 56 h 75"/>
                <a:gd name="T18" fmla="*/ 0 w 111"/>
                <a:gd name="T19" fmla="*/ 75 h 75"/>
                <a:gd name="T20" fmla="*/ 23 w 11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75">
                  <a:moveTo>
                    <a:pt x="23" y="75"/>
                  </a:moveTo>
                  <a:cubicBezTo>
                    <a:pt x="23" y="56"/>
                    <a:pt x="23" y="56"/>
                    <a:pt x="23" y="56"/>
                  </a:cubicBezTo>
                  <a:cubicBezTo>
                    <a:pt x="23" y="38"/>
                    <a:pt x="38" y="23"/>
                    <a:pt x="56" y="23"/>
                  </a:cubicBezTo>
                  <a:cubicBezTo>
                    <a:pt x="74" y="23"/>
                    <a:pt x="88" y="38"/>
                    <a:pt x="88" y="56"/>
                  </a:cubicBezTo>
                  <a:cubicBezTo>
                    <a:pt x="88" y="75"/>
                    <a:pt x="88" y="75"/>
                    <a:pt x="88" y="75"/>
                  </a:cubicBezTo>
                  <a:cubicBezTo>
                    <a:pt x="111" y="75"/>
                    <a:pt x="111" y="75"/>
                    <a:pt x="111" y="75"/>
                  </a:cubicBezTo>
                  <a:cubicBezTo>
                    <a:pt x="111" y="56"/>
                    <a:pt x="111" y="56"/>
                    <a:pt x="111" y="56"/>
                  </a:cubicBezTo>
                  <a:cubicBezTo>
                    <a:pt x="111" y="25"/>
                    <a:pt x="86" y="0"/>
                    <a:pt x="56" y="0"/>
                  </a:cubicBezTo>
                  <a:cubicBezTo>
                    <a:pt x="25" y="0"/>
                    <a:pt x="0" y="25"/>
                    <a:pt x="0" y="56"/>
                  </a:cubicBezTo>
                  <a:cubicBezTo>
                    <a:pt x="0" y="75"/>
                    <a:pt x="0" y="75"/>
                    <a:pt x="0" y="75"/>
                  </a:cubicBezTo>
                  <a:lnTo>
                    <a:pt x="23"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65780" y="298997"/>
            <a:ext cx="3203838" cy="787588"/>
            <a:chOff x="65780" y="298997"/>
            <a:chExt cx="3203838" cy="787588"/>
          </a:xfrm>
        </p:grpSpPr>
        <p:sp>
          <p:nvSpPr>
            <p:cNvPr id="2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6" name="组合 19"/>
            <p:cNvGrpSpPr/>
            <p:nvPr/>
          </p:nvGrpSpPr>
          <p:grpSpPr>
            <a:xfrm>
              <a:off x="431540" y="974072"/>
              <a:ext cx="1265453" cy="112513"/>
              <a:chOff x="268709" y="861560"/>
              <a:chExt cx="1265453" cy="112513"/>
            </a:xfrm>
          </p:grpSpPr>
          <p:sp>
            <p:nvSpPr>
              <p:cNvPr id="20" name="椭圆 1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直角三角形 3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3419475" y="555625"/>
            <a:ext cx="5407025" cy="1332230"/>
          </a:xfrm>
          <a:prstGeom prst="rect">
            <a:avLst/>
          </a:prstGeom>
          <a:noFill/>
        </p:spPr>
        <p:txBody>
          <a:bodyPr wrap="square" rtlCol="0">
            <a:spAutoFit/>
          </a:bodyPr>
          <a:lstStyle/>
          <a:p>
            <a:r>
              <a:rPr lang="zh-CN" altLang="en-US" sz="2000" b="1" dirty="0" smtClean="0">
                <a:solidFill>
                  <a:schemeClr val="accent4">
                    <a:lumMod val="50000"/>
                  </a:schemeClr>
                </a:solidFill>
                <a:latin typeface="微软雅黑" pitchFamily="34" charset="-122"/>
                <a:ea typeface="微软雅黑" pitchFamily="34" charset="-122"/>
              </a:rPr>
              <a:t>专利文献定义：专利文献按一般的理解主要指各国专利局的正式出版物，包括发明申请说明书、发明说明书和官方的专利通报或公报。</a:t>
            </a:r>
          </a:p>
          <a:p>
            <a:endParaRPr lang="zh-CN" altLang="en-US" sz="2000" b="1" dirty="0" smtClean="0">
              <a:solidFill>
                <a:schemeClr val="accent4">
                  <a:lumMod val="50000"/>
                </a:schemeClr>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l="10510" r="12085"/>
          <a:stretch>
            <a:fillRect/>
          </a:stretch>
        </p:blipFill>
        <p:spPr>
          <a:xfrm>
            <a:off x="7043925" y="1356615"/>
            <a:ext cx="1664695" cy="1448910"/>
          </a:xfrm>
          <a:prstGeom prst="rect">
            <a:avLst/>
          </a:prstGeom>
        </p:spPr>
      </p:pic>
      <p:pic>
        <p:nvPicPr>
          <p:cNvPr id="30" name="图片 29"/>
          <p:cNvPicPr>
            <a:picLocks noChangeAspect="1"/>
          </p:cNvPicPr>
          <p:nvPr/>
        </p:nvPicPr>
        <p:blipFill rotWithShape="1">
          <a:blip r:embed="rId2" cstate="print">
            <a:extLst>
              <a:ext uri="{28A0092B-C50C-407E-A947-70E740481C1C}">
                <a14:useLocalDpi xmlns:a14="http://schemas.microsoft.com/office/drawing/2010/main" val="0"/>
              </a:ext>
            </a:extLst>
          </a:blip>
          <a:srcRect l="10510" r="12085"/>
          <a:stretch>
            <a:fillRect/>
          </a:stretch>
        </p:blipFill>
        <p:spPr>
          <a:xfrm>
            <a:off x="386535" y="1356615"/>
            <a:ext cx="1664695" cy="1448910"/>
          </a:xfrm>
          <a:prstGeom prst="rect">
            <a:avLst/>
          </a:prstGeom>
        </p:spPr>
      </p:pic>
      <p:sp>
        <p:nvSpPr>
          <p:cNvPr id="24" name="矩形 23"/>
          <p:cNvSpPr/>
          <p:nvPr/>
        </p:nvSpPr>
        <p:spPr>
          <a:xfrm>
            <a:off x="386535" y="2805525"/>
            <a:ext cx="1665880" cy="165766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itchFamily="34" charset="-122"/>
                <a:ea typeface="微软雅黑" pitchFamily="34" charset="-122"/>
              </a:rPr>
              <a:t>1.</a:t>
            </a:r>
            <a:r>
              <a:rPr lang="zh-CN" altLang="en-US" b="1" dirty="0">
                <a:latin typeface="微软雅黑" pitchFamily="34" charset="-122"/>
                <a:ea typeface="微软雅黑" pitchFamily="34" charset="-122"/>
              </a:rPr>
              <a:t>扉页</a:t>
            </a:r>
          </a:p>
          <a:p>
            <a:pPr algn="l"/>
            <a:r>
              <a:rPr lang="zh-CN" altLang="en-US" sz="1400" b="1" dirty="0">
                <a:latin typeface="微软雅黑" pitchFamily="34" charset="-122"/>
                <a:ea typeface="微软雅黑" pitchFamily="34" charset="-122"/>
              </a:rPr>
              <a:t>与一般书籍的标题页类似，专利说明书扉页相当于专利说明书的一览表，他标识着整篇文献的外在特征。</a:t>
            </a:r>
          </a:p>
        </p:txBody>
      </p:sp>
      <p:sp>
        <p:nvSpPr>
          <p:cNvPr id="25" name="矩形 24"/>
          <p:cNvSpPr/>
          <p:nvPr/>
        </p:nvSpPr>
        <p:spPr>
          <a:xfrm>
            <a:off x="2051230" y="1356615"/>
            <a:ext cx="1665880" cy="1657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b="1" dirty="0">
                <a:solidFill>
                  <a:srgbClr val="FFFFFF"/>
                </a:solidFill>
                <a:latin typeface="微软雅黑" pitchFamily="34" charset="-122"/>
                <a:ea typeface="微软雅黑" pitchFamily="34" charset="-122"/>
              </a:rPr>
              <a:t>2.</a:t>
            </a:r>
            <a:r>
              <a:rPr lang="zh-CN" altLang="en-US" b="1" dirty="0">
                <a:solidFill>
                  <a:srgbClr val="FFFFFF"/>
                </a:solidFill>
                <a:latin typeface="微软雅黑" pitchFamily="34" charset="-122"/>
                <a:ea typeface="微软雅黑" pitchFamily="34" charset="-122"/>
              </a:rPr>
              <a:t>说明书</a:t>
            </a:r>
          </a:p>
          <a:p>
            <a:pPr lvl="0" algn="l"/>
            <a:r>
              <a:rPr lang="zh-CN" altLang="en-US" sz="1400" b="1" dirty="0">
                <a:solidFill>
                  <a:srgbClr val="FFFFFF"/>
                </a:solidFill>
                <a:latin typeface="微软雅黑" pitchFamily="34" charset="-122"/>
                <a:ea typeface="微软雅黑" pitchFamily="34" charset="-122"/>
              </a:rPr>
              <a:t>说明书即专利说明书正文，是清楚完整低描述发明创造技术内容的文件，是对技术信息揭示的主要体现。</a:t>
            </a:r>
          </a:p>
        </p:txBody>
      </p:sp>
      <p:sp>
        <p:nvSpPr>
          <p:cNvPr id="26" name="矩形 25"/>
          <p:cNvSpPr/>
          <p:nvPr/>
        </p:nvSpPr>
        <p:spPr>
          <a:xfrm>
            <a:off x="3717110" y="2805525"/>
            <a:ext cx="1665880" cy="165766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srgbClr val="FFFFFF"/>
                </a:solidFill>
                <a:latin typeface="微软雅黑" pitchFamily="34" charset="-122"/>
                <a:ea typeface="微软雅黑" pitchFamily="34" charset="-122"/>
              </a:rPr>
              <a:t>3.</a:t>
            </a:r>
            <a:r>
              <a:rPr lang="zh-CN" altLang="en-US" b="1" dirty="0">
                <a:solidFill>
                  <a:srgbClr val="FFFFFF"/>
                </a:solidFill>
                <a:latin typeface="微软雅黑" pitchFamily="34" charset="-122"/>
                <a:ea typeface="微软雅黑" pitchFamily="34" charset="-122"/>
              </a:rPr>
              <a:t>权利要求书</a:t>
            </a:r>
          </a:p>
          <a:p>
            <a:pPr lvl="0" algn="l"/>
            <a:r>
              <a:rPr lang="zh-CN" altLang="en-US" sz="1400" b="1" dirty="0">
                <a:solidFill>
                  <a:srgbClr val="FFFFFF"/>
                </a:solidFill>
                <a:latin typeface="微软雅黑" pitchFamily="34" charset="-122"/>
                <a:ea typeface="微软雅黑" pitchFamily="34" charset="-122"/>
              </a:rPr>
              <a:t>权利要求书是专利申请人申请专利保护的范围。</a:t>
            </a:r>
          </a:p>
        </p:txBody>
      </p:sp>
      <p:sp>
        <p:nvSpPr>
          <p:cNvPr id="27" name="矩形 26"/>
          <p:cNvSpPr/>
          <p:nvPr/>
        </p:nvSpPr>
        <p:spPr>
          <a:xfrm>
            <a:off x="5382990" y="1356615"/>
            <a:ext cx="1665880" cy="1657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srgbClr val="FFFFFF"/>
                </a:solidFill>
                <a:latin typeface="微软雅黑" pitchFamily="34" charset="-122"/>
                <a:ea typeface="微软雅黑" pitchFamily="34" charset="-122"/>
              </a:rPr>
              <a:t>4.</a:t>
            </a:r>
            <a:r>
              <a:rPr lang="zh-CN" altLang="en-US" b="1" dirty="0">
                <a:solidFill>
                  <a:srgbClr val="FFFFFF"/>
                </a:solidFill>
                <a:latin typeface="微软雅黑" pitchFamily="34" charset="-122"/>
                <a:ea typeface="微软雅黑" pitchFamily="34" charset="-122"/>
              </a:rPr>
              <a:t>附图</a:t>
            </a:r>
          </a:p>
          <a:p>
            <a:pPr lvl="0" algn="l"/>
            <a:r>
              <a:rPr lang="zh-CN" altLang="en-US" sz="1400" b="1" dirty="0">
                <a:solidFill>
                  <a:srgbClr val="FFFFFF"/>
                </a:solidFill>
                <a:latin typeface="微软雅黑" pitchFamily="34" charset="-122"/>
                <a:ea typeface="微软雅黑" pitchFamily="34" charset="-122"/>
              </a:rPr>
              <a:t>附图用于补充说明书文字部分。</a:t>
            </a:r>
          </a:p>
        </p:txBody>
      </p:sp>
      <p:sp>
        <p:nvSpPr>
          <p:cNvPr id="28" name="矩形 27"/>
          <p:cNvSpPr/>
          <p:nvPr/>
        </p:nvSpPr>
        <p:spPr>
          <a:xfrm>
            <a:off x="7048870" y="2805525"/>
            <a:ext cx="1665880" cy="165766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srgbClr val="FFFFFF"/>
                </a:solidFill>
                <a:latin typeface="微软雅黑" pitchFamily="34" charset="-122"/>
                <a:ea typeface="微软雅黑" pitchFamily="34" charset="-122"/>
              </a:rPr>
              <a:t>5.</a:t>
            </a:r>
            <a:r>
              <a:rPr lang="zh-CN" altLang="en-US" b="1" dirty="0">
                <a:solidFill>
                  <a:srgbClr val="FFFFFF"/>
                </a:solidFill>
                <a:latin typeface="微软雅黑" pitchFamily="34" charset="-122"/>
                <a:ea typeface="微软雅黑" pitchFamily="34" charset="-122"/>
              </a:rPr>
              <a:t>检索报告</a:t>
            </a:r>
          </a:p>
          <a:p>
            <a:pPr lvl="0" algn="l"/>
            <a:r>
              <a:rPr lang="zh-CN" altLang="en-US" sz="1400" b="1" dirty="0">
                <a:solidFill>
                  <a:srgbClr val="FFFFFF"/>
                </a:solidFill>
                <a:latin typeface="微软雅黑" pitchFamily="34" charset="-122"/>
                <a:ea typeface="微软雅黑" pitchFamily="34" charset="-122"/>
              </a:rPr>
              <a:t>检索报告是专利审查员通过对现有技术进行检索，反映检索结果的文件。</a:t>
            </a:r>
          </a:p>
        </p:txBody>
      </p:sp>
      <p:pic>
        <p:nvPicPr>
          <p:cNvPr id="31" name="图片 30"/>
          <p:cNvPicPr>
            <a:picLocks noChangeAspect="1"/>
          </p:cNvPicPr>
          <p:nvPr/>
        </p:nvPicPr>
        <p:blipFill rotWithShape="1">
          <a:blip r:embed="rId2" cstate="print">
            <a:extLst>
              <a:ext uri="{28A0092B-C50C-407E-A947-70E740481C1C}">
                <a14:useLocalDpi xmlns:a14="http://schemas.microsoft.com/office/drawing/2010/main" val="0"/>
              </a:ext>
            </a:extLst>
          </a:blip>
          <a:srcRect l="10510" r="12085"/>
          <a:stretch>
            <a:fillRect/>
          </a:stretch>
        </p:blipFill>
        <p:spPr>
          <a:xfrm>
            <a:off x="2051230" y="3014279"/>
            <a:ext cx="1664695" cy="1448910"/>
          </a:xfrm>
          <a:prstGeom prst="rect">
            <a:avLst/>
          </a:prstGeom>
        </p:spPr>
      </p:pic>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l="10510" r="12085"/>
          <a:stretch>
            <a:fillRect/>
          </a:stretch>
        </p:blipFill>
        <p:spPr>
          <a:xfrm>
            <a:off x="3715925" y="1356615"/>
            <a:ext cx="1674735" cy="1448910"/>
          </a:xfrm>
          <a:prstGeom prst="rect">
            <a:avLst/>
          </a:prstGeom>
        </p:spPr>
      </p:pic>
      <p:pic>
        <p:nvPicPr>
          <p:cNvPr id="33" name="图片 32"/>
          <p:cNvPicPr>
            <a:picLocks noChangeAspect="1"/>
          </p:cNvPicPr>
          <p:nvPr/>
        </p:nvPicPr>
        <p:blipFill rotWithShape="1">
          <a:blip r:embed="rId4" cstate="print">
            <a:extLst>
              <a:ext uri="{28A0092B-C50C-407E-A947-70E740481C1C}">
                <a14:useLocalDpi xmlns:a14="http://schemas.microsoft.com/office/drawing/2010/main" val="0"/>
              </a:ext>
            </a:extLst>
          </a:blip>
          <a:srcRect l="10510" r="12085"/>
          <a:stretch>
            <a:fillRect/>
          </a:stretch>
        </p:blipFill>
        <p:spPr>
          <a:xfrm>
            <a:off x="5382991" y="3014279"/>
            <a:ext cx="1665880" cy="1448910"/>
          </a:xfrm>
          <a:prstGeom prst="rect">
            <a:avLst/>
          </a:prstGeom>
        </p:spPr>
      </p:pic>
      <p:grpSp>
        <p:nvGrpSpPr>
          <p:cNvPr id="23" name="组合 22"/>
          <p:cNvGrpSpPr/>
          <p:nvPr/>
        </p:nvGrpSpPr>
        <p:grpSpPr>
          <a:xfrm>
            <a:off x="65780" y="298997"/>
            <a:ext cx="3203838" cy="787588"/>
            <a:chOff x="65780" y="298997"/>
            <a:chExt cx="3203838" cy="787588"/>
          </a:xfrm>
        </p:grpSpPr>
        <p:sp>
          <p:nvSpPr>
            <p:cNvPr id="1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6" name="组合 19"/>
            <p:cNvGrpSpPr/>
            <p:nvPr/>
          </p:nvGrpSpPr>
          <p:grpSpPr>
            <a:xfrm>
              <a:off x="431540" y="974072"/>
              <a:ext cx="1265453" cy="112513"/>
              <a:chOff x="268709" y="861560"/>
              <a:chExt cx="1265453" cy="112513"/>
            </a:xfrm>
          </p:grpSpPr>
          <p:sp>
            <p:nvSpPr>
              <p:cNvPr id="20" name="椭圆 1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直角三角形 3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3712210" y="503555"/>
            <a:ext cx="4531995" cy="483235"/>
          </a:xfrm>
          <a:prstGeom prst="rect">
            <a:avLst/>
          </a:prstGeom>
          <a:noFill/>
        </p:spPr>
        <p:txBody>
          <a:bodyPr wrap="square" rtlCol="0">
            <a:spAutoFit/>
          </a:bodyPr>
          <a:lstStyle/>
          <a:p>
            <a:pPr algn="ctr"/>
            <a:r>
              <a:rPr lang="zh-CN" altLang="en-US" sz="2400" b="1" dirty="0" smtClean="0">
                <a:latin typeface="微软雅黑" pitchFamily="34" charset="-122"/>
                <a:ea typeface="微软雅黑" pitchFamily="34" charset="-122"/>
              </a:rPr>
              <a:t>专利说明书的组成</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46135" y="998054"/>
            <a:ext cx="3872788" cy="3238500"/>
          </a:xfrm>
          <a:prstGeom prst="rect">
            <a:avLst/>
          </a:prstGeom>
          <a:noFill/>
        </p:spPr>
        <p:txBody>
          <a:bodyPr wrap="square" lIns="68580" tIns="34290" rIns="68580" bIns="34290" rtlCol="0">
            <a:spAutoFit/>
          </a:bodyPr>
          <a:lstStyle/>
          <a:p>
            <a:pPr>
              <a:lnSpc>
                <a:spcPct val="130000"/>
              </a:lnSpc>
            </a:pPr>
            <a:r>
              <a:rPr lang="zh-CN" altLang="en-US" sz="2000" b="1" dirty="0">
                <a:solidFill>
                  <a:srgbClr val="E7E6E6">
                    <a:lumMod val="50000"/>
                  </a:srgbClr>
                </a:solidFill>
                <a:latin typeface="微软雅黑" pitchFamily="34" charset="-122"/>
                <a:ea typeface="微软雅黑" pitchFamily="34" charset="-122"/>
              </a:rPr>
              <a:t>通常把具有共同优先权的，在不同国家或国际专利组织多次申请、多次公布或批准的内容相同或基本相同的一组专利文献称作</a:t>
            </a:r>
            <a:r>
              <a:rPr lang="zh-CN" altLang="en-US" sz="2000" b="1" dirty="0">
                <a:solidFill>
                  <a:srgbClr val="FF0000"/>
                </a:solidFill>
                <a:latin typeface="微软雅黑" pitchFamily="34" charset="-122"/>
                <a:ea typeface="微软雅黑" pitchFamily="34" charset="-122"/>
              </a:rPr>
              <a:t>专利族。</a:t>
            </a:r>
          </a:p>
          <a:p>
            <a:pPr>
              <a:lnSpc>
                <a:spcPct val="130000"/>
              </a:lnSpc>
            </a:pPr>
            <a:r>
              <a:rPr lang="zh-CN" altLang="en-US" sz="2000" b="1" dirty="0">
                <a:solidFill>
                  <a:srgbClr val="E7E6E6">
                    <a:lumMod val="50000"/>
                  </a:srgbClr>
                </a:solidFill>
                <a:latin typeface="微软雅黑" pitchFamily="34" charset="-122"/>
                <a:ea typeface="微软雅黑" pitchFamily="34" charset="-122"/>
              </a:rPr>
              <a:t>将专利族中的每件专利文献称作专利族成员。在习惯上把专利族成员简称为</a:t>
            </a:r>
            <a:r>
              <a:rPr lang="zh-CN" altLang="en-US" sz="2000" b="1" dirty="0">
                <a:solidFill>
                  <a:srgbClr val="FF0000"/>
                </a:solidFill>
                <a:latin typeface="微软雅黑" pitchFamily="34" charset="-122"/>
                <a:ea typeface="微软雅黑" pitchFamily="34" charset="-122"/>
              </a:rPr>
              <a:t>同族专利。</a:t>
            </a:r>
          </a:p>
        </p:txBody>
      </p:sp>
      <p:sp>
        <p:nvSpPr>
          <p:cNvPr id="4" name="文本框 3"/>
          <p:cNvSpPr txBox="1"/>
          <p:nvPr/>
        </p:nvSpPr>
        <p:spPr>
          <a:xfrm>
            <a:off x="4646135" y="397755"/>
            <a:ext cx="3661185" cy="508635"/>
          </a:xfrm>
          <a:prstGeom prst="rect">
            <a:avLst/>
          </a:prstGeom>
          <a:noFill/>
        </p:spPr>
        <p:txBody>
          <a:bodyPr wrap="square" lIns="68580" tIns="34290" rIns="68580" bIns="34290" rtlCol="0">
            <a:spAutoFit/>
          </a:bodyPr>
          <a:lstStyle/>
          <a:p>
            <a:pPr algn="ctr"/>
            <a:r>
              <a:rPr lang="zh-CN" altLang="en-US" sz="2700" b="1" dirty="0">
                <a:solidFill>
                  <a:srgbClr val="E7E6E6">
                    <a:lumMod val="50000"/>
                  </a:srgbClr>
                </a:solidFill>
                <a:latin typeface="微软雅黑" pitchFamily="34" charset="-122"/>
                <a:ea typeface="微软雅黑" pitchFamily="34" charset="-122"/>
              </a:rPr>
              <a:t>专利族与同族专利</a:t>
            </a:r>
          </a:p>
        </p:txBody>
      </p:sp>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b="10774"/>
          <a:stretch>
            <a:fillRect/>
          </a:stretch>
        </p:blipFill>
        <p:spPr>
          <a:xfrm flipH="1">
            <a:off x="628015" y="1276350"/>
            <a:ext cx="4856480" cy="3867785"/>
          </a:xfrm>
          <a:prstGeom prst="rect">
            <a:avLst/>
          </a:prstGeom>
        </p:spPr>
      </p:pic>
      <p:sp>
        <p:nvSpPr>
          <p:cNvPr id="23" name="Freeform 53"/>
          <p:cNvSpPr>
            <a:spLocks noEditPoints="1"/>
          </p:cNvSpPr>
          <p:nvPr/>
        </p:nvSpPr>
        <p:spPr bwMode="auto">
          <a:xfrm>
            <a:off x="4963543" y="4200724"/>
            <a:ext cx="250011" cy="389909"/>
          </a:xfrm>
          <a:custGeom>
            <a:avLst/>
            <a:gdLst>
              <a:gd name="T0" fmla="*/ 144 w 155"/>
              <a:gd name="T1" fmla="*/ 56 h 242"/>
              <a:gd name="T2" fmla="*/ 57 w 155"/>
              <a:gd name="T3" fmla="*/ 12 h 242"/>
              <a:gd name="T4" fmla="*/ 12 w 155"/>
              <a:gd name="T5" fmla="*/ 99 h 242"/>
              <a:gd name="T6" fmla="*/ 86 w 155"/>
              <a:gd name="T7" fmla="*/ 147 h 242"/>
              <a:gd name="T8" fmla="*/ 113 w 155"/>
              <a:gd name="T9" fmla="*/ 231 h 242"/>
              <a:gd name="T10" fmla="*/ 131 w 155"/>
              <a:gd name="T11" fmla="*/ 240 h 242"/>
              <a:gd name="T12" fmla="*/ 140 w 155"/>
              <a:gd name="T13" fmla="*/ 222 h 242"/>
              <a:gd name="T14" fmla="*/ 112 w 155"/>
              <a:gd name="T15" fmla="*/ 138 h 242"/>
              <a:gd name="T16" fmla="*/ 144 w 155"/>
              <a:gd name="T17" fmla="*/ 56 h 242"/>
              <a:gd name="T18" fmla="*/ 92 w 155"/>
              <a:gd name="T19" fmla="*/ 120 h 242"/>
              <a:gd name="T20" fmla="*/ 36 w 155"/>
              <a:gd name="T21" fmla="*/ 91 h 242"/>
              <a:gd name="T22" fmla="*/ 64 w 155"/>
              <a:gd name="T23" fmla="*/ 36 h 242"/>
              <a:gd name="T24" fmla="*/ 120 w 155"/>
              <a:gd name="T25" fmla="*/ 64 h 242"/>
              <a:gd name="T26" fmla="*/ 92 w 155"/>
              <a:gd name="T27"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 h="242">
                <a:moveTo>
                  <a:pt x="144" y="56"/>
                </a:moveTo>
                <a:cubicBezTo>
                  <a:pt x="132" y="20"/>
                  <a:pt x="93" y="0"/>
                  <a:pt x="57" y="12"/>
                </a:cubicBezTo>
                <a:cubicBezTo>
                  <a:pt x="20" y="23"/>
                  <a:pt x="0" y="63"/>
                  <a:pt x="12" y="99"/>
                </a:cubicBezTo>
                <a:cubicBezTo>
                  <a:pt x="22" y="131"/>
                  <a:pt x="54" y="150"/>
                  <a:pt x="86" y="147"/>
                </a:cubicBezTo>
                <a:cubicBezTo>
                  <a:pt x="113" y="231"/>
                  <a:pt x="113" y="231"/>
                  <a:pt x="113" y="231"/>
                </a:cubicBezTo>
                <a:cubicBezTo>
                  <a:pt x="116" y="238"/>
                  <a:pt x="124" y="242"/>
                  <a:pt x="131" y="240"/>
                </a:cubicBezTo>
                <a:cubicBezTo>
                  <a:pt x="138" y="237"/>
                  <a:pt x="142" y="229"/>
                  <a:pt x="140" y="222"/>
                </a:cubicBezTo>
                <a:cubicBezTo>
                  <a:pt x="112" y="138"/>
                  <a:pt x="112" y="138"/>
                  <a:pt x="112" y="138"/>
                </a:cubicBezTo>
                <a:cubicBezTo>
                  <a:pt x="141" y="122"/>
                  <a:pt x="155" y="88"/>
                  <a:pt x="144" y="56"/>
                </a:cubicBezTo>
                <a:close/>
                <a:moveTo>
                  <a:pt x="92" y="120"/>
                </a:moveTo>
                <a:cubicBezTo>
                  <a:pt x="69" y="127"/>
                  <a:pt x="44" y="114"/>
                  <a:pt x="36" y="91"/>
                </a:cubicBezTo>
                <a:cubicBezTo>
                  <a:pt x="29" y="68"/>
                  <a:pt x="41" y="43"/>
                  <a:pt x="64" y="36"/>
                </a:cubicBezTo>
                <a:cubicBezTo>
                  <a:pt x="88" y="28"/>
                  <a:pt x="113" y="41"/>
                  <a:pt x="120" y="64"/>
                </a:cubicBezTo>
                <a:cubicBezTo>
                  <a:pt x="128" y="87"/>
                  <a:pt x="115" y="112"/>
                  <a:pt x="92" y="120"/>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grpSp>
        <p:nvGrpSpPr>
          <p:cNvPr id="2" name="组合 1"/>
          <p:cNvGrpSpPr/>
          <p:nvPr/>
        </p:nvGrpSpPr>
        <p:grpSpPr>
          <a:xfrm>
            <a:off x="65780" y="298997"/>
            <a:ext cx="3203838" cy="787588"/>
            <a:chOff x="65780" y="298997"/>
            <a:chExt cx="3203838" cy="787588"/>
          </a:xfrm>
        </p:grpSpPr>
        <p:sp>
          <p:nvSpPr>
            <p:cNvPr id="15"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6" name="TextBox 3"/>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7" name="组合 19"/>
            <p:cNvGrpSpPr/>
            <p:nvPr/>
          </p:nvGrpSpPr>
          <p:grpSpPr>
            <a:xfrm>
              <a:off x="431540" y="974072"/>
              <a:ext cx="1265453" cy="112513"/>
              <a:chOff x="268709" y="861560"/>
              <a:chExt cx="1265453" cy="112513"/>
            </a:xfrm>
          </p:grpSpPr>
          <p:sp>
            <p:nvSpPr>
              <p:cNvPr id="18" name="椭圆 1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直角三角形 2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408689" y="1581640"/>
            <a:ext cx="1440160" cy="144016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bg1"/>
                </a:solidFill>
                <a:sym typeface="Wingdings"/>
              </a:rPr>
              <a:t></a:t>
            </a:r>
            <a:endParaRPr lang="zh-CN" altLang="en-US" sz="6000" dirty="0">
              <a:solidFill>
                <a:schemeClr val="bg1"/>
              </a:solidFill>
            </a:endParaRPr>
          </a:p>
        </p:txBody>
      </p:sp>
      <p:sp>
        <p:nvSpPr>
          <p:cNvPr id="15" name="椭圆 14"/>
          <p:cNvSpPr/>
          <p:nvPr/>
        </p:nvSpPr>
        <p:spPr>
          <a:xfrm>
            <a:off x="2711793" y="1581640"/>
            <a:ext cx="1440160" cy="144016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smtClean="0">
                <a:solidFill>
                  <a:schemeClr val="bg1"/>
                </a:solidFill>
                <a:sym typeface="Webdings"/>
              </a:rPr>
              <a:t></a:t>
            </a:r>
            <a:endParaRPr lang="zh-CN" altLang="en-US" sz="6000" dirty="0"/>
          </a:p>
        </p:txBody>
      </p:sp>
      <p:sp>
        <p:nvSpPr>
          <p:cNvPr id="16" name="椭圆 15"/>
          <p:cNvSpPr/>
          <p:nvPr/>
        </p:nvSpPr>
        <p:spPr>
          <a:xfrm>
            <a:off x="4992046" y="1581640"/>
            <a:ext cx="1440160" cy="144016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smtClean="0">
                <a:solidFill>
                  <a:schemeClr val="bg1"/>
                </a:solidFill>
                <a:sym typeface="Webdings"/>
              </a:rPr>
              <a:t></a:t>
            </a:r>
            <a:endParaRPr lang="zh-CN" altLang="en-US" sz="6000" dirty="0">
              <a:solidFill>
                <a:schemeClr val="bg1"/>
              </a:solidFill>
            </a:endParaRPr>
          </a:p>
        </p:txBody>
      </p:sp>
      <p:sp>
        <p:nvSpPr>
          <p:cNvPr id="17" name="椭圆 16"/>
          <p:cNvSpPr/>
          <p:nvPr/>
        </p:nvSpPr>
        <p:spPr>
          <a:xfrm>
            <a:off x="7272300" y="1581640"/>
            <a:ext cx="1440160" cy="144016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smtClean="0">
                <a:solidFill>
                  <a:schemeClr val="bg1"/>
                </a:solidFill>
                <a:sym typeface="Wingdings"/>
              </a:rPr>
              <a:t></a:t>
            </a:r>
            <a:endParaRPr lang="zh-CN" altLang="en-US" sz="6000" dirty="0"/>
          </a:p>
        </p:txBody>
      </p:sp>
      <p:sp>
        <p:nvSpPr>
          <p:cNvPr id="22" name="矩形 21"/>
          <p:cNvSpPr/>
          <p:nvPr/>
        </p:nvSpPr>
        <p:spPr>
          <a:xfrm>
            <a:off x="107182" y="3363796"/>
            <a:ext cx="2199385" cy="1691640"/>
          </a:xfrm>
          <a:prstGeom prst="rect">
            <a:avLst/>
          </a:prstGeom>
          <a:ln>
            <a:noFill/>
          </a:ln>
        </p:spPr>
        <p:txBody>
          <a:bodyPr wrap="square">
            <a:spAutoFit/>
          </a:bodyPr>
          <a:lstStyle/>
          <a:p>
            <a:pPr algn="l">
              <a:lnSpc>
                <a:spcPct val="150000"/>
              </a:lnSpc>
            </a:pPr>
            <a:r>
              <a:rPr lang="zh-CN" altLang="en-US" sz="1400" dirty="0">
                <a:latin typeface="微软雅黑" pitchFamily="34" charset="-122"/>
                <a:ea typeface="微软雅黑" pitchFamily="34" charset="-122"/>
              </a:rPr>
              <a:t>通过同族专利检索可以了解一件专利在不同国家申请专利的情况，以及这些专利在各国的审批情况和法律状态信息。</a:t>
            </a:r>
          </a:p>
        </p:txBody>
      </p:sp>
      <p:sp>
        <p:nvSpPr>
          <p:cNvPr id="23" name="矩形 22"/>
          <p:cNvSpPr/>
          <p:nvPr/>
        </p:nvSpPr>
        <p:spPr>
          <a:xfrm>
            <a:off x="2339164" y="3364431"/>
            <a:ext cx="2199385" cy="1051560"/>
          </a:xfrm>
          <a:prstGeom prst="rect">
            <a:avLst/>
          </a:prstGeom>
        </p:spPr>
        <p:txBody>
          <a:bodyPr wrap="square">
            <a:spAutoFit/>
          </a:bodyPr>
          <a:lstStyle/>
          <a:p>
            <a:pPr algn="l">
              <a:lnSpc>
                <a:spcPct val="150000"/>
              </a:lnSpc>
            </a:pPr>
            <a:r>
              <a:rPr lang="zh-CN" altLang="en-US" sz="1400" dirty="0">
                <a:latin typeface="微软雅黑" pitchFamily="34" charset="-122"/>
                <a:ea typeface="微软雅黑" pitchFamily="34" charset="-122"/>
              </a:rPr>
              <a:t>同族专利可以提供有关该相同发明主体的最新技术发展。</a:t>
            </a:r>
          </a:p>
        </p:txBody>
      </p:sp>
      <p:sp>
        <p:nvSpPr>
          <p:cNvPr id="24" name="矩形 23"/>
          <p:cNvSpPr/>
          <p:nvPr/>
        </p:nvSpPr>
        <p:spPr>
          <a:xfrm>
            <a:off x="4715302" y="3364431"/>
            <a:ext cx="2199385" cy="731520"/>
          </a:xfrm>
          <a:prstGeom prst="rect">
            <a:avLst/>
          </a:prstGeom>
        </p:spPr>
        <p:txBody>
          <a:bodyPr wrap="square">
            <a:spAutoFit/>
          </a:bodyPr>
          <a:lstStyle/>
          <a:p>
            <a:pPr algn="l">
              <a:lnSpc>
                <a:spcPct val="150000"/>
              </a:lnSpc>
            </a:pPr>
            <a:r>
              <a:rPr lang="zh-CN" altLang="en-US" sz="1400" dirty="0">
                <a:latin typeface="微软雅黑" pitchFamily="34" charset="-122"/>
                <a:ea typeface="微软雅黑" pitchFamily="34" charset="-122"/>
              </a:rPr>
              <a:t>同族专利可以帮助阅读者客服语言障碍。</a:t>
            </a:r>
          </a:p>
        </p:txBody>
      </p:sp>
      <p:sp>
        <p:nvSpPr>
          <p:cNvPr id="25" name="矩形 24"/>
          <p:cNvSpPr/>
          <p:nvPr/>
        </p:nvSpPr>
        <p:spPr>
          <a:xfrm>
            <a:off x="6947931" y="3364431"/>
            <a:ext cx="2199385" cy="731520"/>
          </a:xfrm>
          <a:prstGeom prst="rect">
            <a:avLst/>
          </a:prstGeom>
        </p:spPr>
        <p:txBody>
          <a:bodyPr wrap="square">
            <a:spAutoFit/>
          </a:bodyPr>
          <a:lstStyle/>
          <a:p>
            <a:pPr algn="l">
              <a:lnSpc>
                <a:spcPct val="150000"/>
              </a:lnSpc>
            </a:pPr>
            <a:r>
              <a:rPr lang="zh-CN" altLang="en-US" sz="1400" dirty="0">
                <a:latin typeface="微软雅黑" pitchFamily="34" charset="-122"/>
                <a:ea typeface="微软雅黑" pitchFamily="34" charset="-122"/>
              </a:rPr>
              <a:t>同族专利可以为专利机构审批专利提供参考。</a:t>
            </a:r>
          </a:p>
        </p:txBody>
      </p:sp>
      <p:grpSp>
        <p:nvGrpSpPr>
          <p:cNvPr id="26" name="组合 25"/>
          <p:cNvGrpSpPr/>
          <p:nvPr/>
        </p:nvGrpSpPr>
        <p:grpSpPr>
          <a:xfrm>
            <a:off x="65780" y="298997"/>
            <a:ext cx="3203838" cy="787588"/>
            <a:chOff x="65780" y="298997"/>
            <a:chExt cx="3203838" cy="787588"/>
          </a:xfrm>
        </p:grpSpPr>
        <p:sp>
          <p:nvSpPr>
            <p:cNvPr id="27"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8" name="TextBox 3"/>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9" name="组合 19"/>
            <p:cNvGrpSpPr/>
            <p:nvPr/>
          </p:nvGrpSpPr>
          <p:grpSpPr>
            <a:xfrm>
              <a:off x="431540" y="974072"/>
              <a:ext cx="1265453" cy="112513"/>
              <a:chOff x="268709" y="861560"/>
              <a:chExt cx="1265453" cy="112513"/>
            </a:xfrm>
          </p:grpSpPr>
          <p:sp>
            <p:nvSpPr>
              <p:cNvPr id="30" name="椭圆 2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直角三角形 35"/>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直角三角形 36"/>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3712210" y="568960"/>
            <a:ext cx="4243705" cy="483235"/>
          </a:xfrm>
          <a:prstGeom prst="rect">
            <a:avLst/>
          </a:prstGeom>
          <a:noFill/>
        </p:spPr>
        <p:txBody>
          <a:bodyPr wrap="square" rtlCol="0">
            <a:spAutoFit/>
          </a:bodyPr>
          <a:lstStyle/>
          <a:p>
            <a:pPr algn="ctr"/>
            <a:r>
              <a:rPr lang="zh-CN" altLang="en-US" sz="2400" b="1" dirty="0" smtClean="0">
                <a:solidFill>
                  <a:schemeClr val="accent2">
                    <a:lumMod val="50000"/>
                  </a:schemeClr>
                </a:solidFill>
                <a:latin typeface="微软雅黑" pitchFamily="34" charset="-122"/>
                <a:ea typeface="微软雅黑" pitchFamily="34" charset="-122"/>
              </a:rPr>
              <a:t>专利族的作用</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肘形连接符 2"/>
          <p:cNvCxnSpPr/>
          <p:nvPr/>
        </p:nvCxnSpPr>
        <p:spPr>
          <a:xfrm rot="5400000" flipH="1" flipV="1">
            <a:off x="813999" y="2594169"/>
            <a:ext cx="2205412" cy="900100"/>
          </a:xfrm>
          <a:prstGeom prst="bentConnector3">
            <a:avLst>
              <a:gd name="adj1" fmla="val 72389"/>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 name="肘形连接符 3"/>
          <p:cNvCxnSpPr/>
          <p:nvPr/>
        </p:nvCxnSpPr>
        <p:spPr>
          <a:xfrm>
            <a:off x="2366755" y="1941513"/>
            <a:ext cx="4050450" cy="1260475"/>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肘形连接符 4"/>
          <p:cNvCxnSpPr/>
          <p:nvPr/>
        </p:nvCxnSpPr>
        <p:spPr>
          <a:xfrm rot="5400000" flipH="1" flipV="1">
            <a:off x="6439540" y="1964184"/>
            <a:ext cx="1260475" cy="1215135"/>
          </a:xfrm>
          <a:prstGeom prst="bentConnector3">
            <a:avLst>
              <a:gd name="adj1" fmla="val -55"/>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421650" y="4101920"/>
            <a:ext cx="90010" cy="90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421650" y="2526745"/>
            <a:ext cx="90010" cy="90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321750" y="2526745"/>
            <a:ext cx="90010" cy="90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321750" y="1896508"/>
            <a:ext cx="90010" cy="90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346975" y="1896508"/>
            <a:ext cx="90010" cy="90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346975" y="3156983"/>
            <a:ext cx="90010" cy="90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417205" y="3156983"/>
            <a:ext cx="90010" cy="90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632340" y="1896508"/>
            <a:ext cx="90010" cy="90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601670" y="4011910"/>
            <a:ext cx="270030" cy="270030"/>
          </a:xfrm>
          <a:prstGeom prst="ellipse">
            <a:avLst/>
          </a:prstGeom>
          <a:solidFill>
            <a:schemeClr val="tx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15" name="椭圆 14"/>
          <p:cNvSpPr/>
          <p:nvPr/>
        </p:nvSpPr>
        <p:spPr>
          <a:xfrm>
            <a:off x="1061610" y="2436735"/>
            <a:ext cx="270030" cy="270030"/>
          </a:xfrm>
          <a:prstGeom prst="ellips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6" name="椭圆 15"/>
          <p:cNvSpPr/>
          <p:nvPr/>
        </p:nvSpPr>
        <p:spPr>
          <a:xfrm>
            <a:off x="2501770" y="2436735"/>
            <a:ext cx="270030" cy="270030"/>
          </a:xfrm>
          <a:prstGeom prst="ellipse">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17" name="椭圆 16"/>
          <p:cNvSpPr/>
          <p:nvPr/>
        </p:nvSpPr>
        <p:spPr>
          <a:xfrm>
            <a:off x="2231740" y="1536635"/>
            <a:ext cx="270030" cy="270030"/>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18" name="椭圆 17"/>
          <p:cNvSpPr/>
          <p:nvPr/>
        </p:nvSpPr>
        <p:spPr>
          <a:xfrm>
            <a:off x="4526995" y="1806498"/>
            <a:ext cx="270030" cy="270030"/>
          </a:xfrm>
          <a:prstGeom prst="ellips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zh-CN" altLang="en-US" dirty="0"/>
          </a:p>
        </p:txBody>
      </p:sp>
      <p:sp>
        <p:nvSpPr>
          <p:cNvPr id="56" name="矩形 55"/>
          <p:cNvSpPr/>
          <p:nvPr/>
        </p:nvSpPr>
        <p:spPr>
          <a:xfrm>
            <a:off x="1907815" y="4012145"/>
            <a:ext cx="2240995" cy="914400"/>
          </a:xfrm>
          <a:prstGeom prst="rect">
            <a:avLst/>
          </a:prstGeom>
        </p:spPr>
        <p:txBody>
          <a:bodyPr wrap="square">
            <a:spAutoFit/>
          </a:bodyPr>
          <a:lstStyle/>
          <a:p>
            <a:pPr lvl="0">
              <a:lnSpc>
                <a:spcPct val="150000"/>
              </a:lnSpc>
            </a:pPr>
            <a:r>
              <a:rPr lang="zh-CN" altLang="en-US" b="1" dirty="0">
                <a:latin typeface="微软雅黑" pitchFamily="34" charset="-122"/>
                <a:ea typeface="微软雅黑" pitchFamily="34" charset="-122"/>
              </a:rPr>
              <a:t>集技术、法律、经济信息于一体</a:t>
            </a:r>
          </a:p>
        </p:txBody>
      </p:sp>
      <p:sp>
        <p:nvSpPr>
          <p:cNvPr id="57" name="矩形 56"/>
          <p:cNvSpPr/>
          <p:nvPr/>
        </p:nvSpPr>
        <p:spPr>
          <a:xfrm>
            <a:off x="2483485" y="1347470"/>
            <a:ext cx="2015490" cy="502920"/>
          </a:xfrm>
          <a:prstGeom prst="rect">
            <a:avLst/>
          </a:prstGeom>
        </p:spPr>
        <p:txBody>
          <a:bodyPr wrap="square">
            <a:spAutoFit/>
          </a:bodyPr>
          <a:lstStyle/>
          <a:p>
            <a:pPr lvl="0">
              <a:lnSpc>
                <a:spcPct val="150000"/>
              </a:lnSpc>
            </a:pPr>
            <a:r>
              <a:rPr lang="zh-CN" altLang="en-US" b="1" dirty="0">
                <a:latin typeface="微软雅黑" pitchFamily="34" charset="-122"/>
                <a:ea typeface="微软雅黑" pitchFamily="34" charset="-122"/>
              </a:rPr>
              <a:t>高度标准化</a:t>
            </a:r>
          </a:p>
        </p:txBody>
      </p:sp>
      <p:sp>
        <p:nvSpPr>
          <p:cNvPr id="58" name="矩形 57"/>
          <p:cNvSpPr/>
          <p:nvPr/>
        </p:nvSpPr>
        <p:spPr>
          <a:xfrm>
            <a:off x="4787935" y="1707700"/>
            <a:ext cx="2240995" cy="502920"/>
          </a:xfrm>
          <a:prstGeom prst="rect">
            <a:avLst/>
          </a:prstGeom>
        </p:spPr>
        <p:txBody>
          <a:bodyPr wrap="square">
            <a:spAutoFit/>
          </a:bodyPr>
          <a:lstStyle/>
          <a:p>
            <a:pPr lvl="0">
              <a:lnSpc>
                <a:spcPct val="150000"/>
              </a:lnSpc>
            </a:pPr>
            <a:r>
              <a:rPr lang="zh-CN" altLang="en-US" b="1" dirty="0">
                <a:latin typeface="微软雅黑" pitchFamily="34" charset="-122"/>
                <a:ea typeface="微软雅黑" pitchFamily="34" charset="-122"/>
              </a:rPr>
              <a:t>内容完整而详尽</a:t>
            </a:r>
            <a:endParaRPr lang="en-US" altLang="zh-CN" b="1" dirty="0">
              <a:latin typeface="微软雅黑" pitchFamily="34" charset="-122"/>
              <a:ea typeface="微软雅黑" pitchFamily="34" charset="-122"/>
            </a:endParaRPr>
          </a:p>
        </p:txBody>
      </p:sp>
      <p:grpSp>
        <p:nvGrpSpPr>
          <p:cNvPr id="34" name="组合 33"/>
          <p:cNvGrpSpPr/>
          <p:nvPr/>
        </p:nvGrpSpPr>
        <p:grpSpPr>
          <a:xfrm>
            <a:off x="65780" y="298997"/>
            <a:ext cx="3203838" cy="787588"/>
            <a:chOff x="65780" y="298997"/>
            <a:chExt cx="3203838" cy="787588"/>
          </a:xfrm>
        </p:grpSpPr>
        <p:sp>
          <p:nvSpPr>
            <p:cNvPr id="35"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55" name="TextBox 3"/>
            <p:cNvSpPr txBox="1"/>
            <p:nvPr/>
          </p:nvSpPr>
          <p:spPr>
            <a:xfrm>
              <a:off x="928662" y="571486"/>
              <a:ext cx="2340956" cy="352425"/>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专利信息的特点</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60" name="组合 19"/>
            <p:cNvGrpSpPr/>
            <p:nvPr/>
          </p:nvGrpSpPr>
          <p:grpSpPr>
            <a:xfrm>
              <a:off x="431540" y="974072"/>
              <a:ext cx="1265453" cy="112513"/>
              <a:chOff x="268709" y="861560"/>
              <a:chExt cx="1265453" cy="112513"/>
            </a:xfrm>
          </p:grpSpPr>
          <p:sp>
            <p:nvSpPr>
              <p:cNvPr id="61" name="椭圆 60"/>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直角三角形 6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p:cNvSpPr txBox="1"/>
          <p:nvPr/>
        </p:nvSpPr>
        <p:spPr>
          <a:xfrm>
            <a:off x="4003675" y="341630"/>
            <a:ext cx="3880485" cy="483235"/>
          </a:xfrm>
          <a:prstGeom prst="rect">
            <a:avLst/>
          </a:prstGeom>
          <a:noFill/>
        </p:spPr>
        <p:txBody>
          <a:bodyPr wrap="square" rtlCol="0">
            <a:spAutoFit/>
          </a:bodyPr>
          <a:lstStyle/>
          <a:p>
            <a:pPr algn="ctr"/>
            <a:r>
              <a:rPr lang="zh-CN" altLang="en-US" sz="2400" b="1" dirty="0" smtClean="0">
                <a:latin typeface="微软雅黑" pitchFamily="34" charset="-122"/>
                <a:ea typeface="微软雅黑" pitchFamily="34" charset="-122"/>
              </a:rPr>
              <a:t>专利信息的优点</a:t>
            </a:r>
          </a:p>
        </p:txBody>
      </p:sp>
      <p:sp>
        <p:nvSpPr>
          <p:cNvPr id="71" name="文本框 70"/>
          <p:cNvSpPr txBox="1"/>
          <p:nvPr/>
        </p:nvSpPr>
        <p:spPr>
          <a:xfrm>
            <a:off x="34925" y="2644140"/>
            <a:ext cx="1148080" cy="933450"/>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数量巨大，学科范围广</a:t>
            </a:r>
          </a:p>
        </p:txBody>
      </p:sp>
      <p:sp>
        <p:nvSpPr>
          <p:cNvPr id="72" name="文本框 71"/>
          <p:cNvSpPr txBox="1"/>
          <p:nvPr/>
        </p:nvSpPr>
        <p:spPr>
          <a:xfrm>
            <a:off x="2771775" y="2355850"/>
            <a:ext cx="1430655" cy="659130"/>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公布快捷，内容新颖</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940370" y="1238416"/>
            <a:ext cx="1957611" cy="1957607"/>
            <a:chOff x="3514427" y="1575021"/>
            <a:chExt cx="2610148" cy="2610142"/>
          </a:xfrm>
        </p:grpSpPr>
        <p:sp>
          <p:nvSpPr>
            <p:cNvPr id="3" name="五角星 2"/>
            <p:cNvSpPr/>
            <p:nvPr/>
          </p:nvSpPr>
          <p:spPr>
            <a:xfrm>
              <a:off x="3638252" y="1698846"/>
              <a:ext cx="2362498" cy="2362492"/>
            </a:xfrm>
            <a:prstGeom prst="star5">
              <a:avLst>
                <a:gd name="adj" fmla="val 36401"/>
                <a:gd name="hf" fmla="val 105146"/>
                <a:gd name="vf" fmla="val 110557"/>
              </a:avLst>
            </a:prstGeom>
            <a:noFill/>
            <a:ln w="317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4" name="五角星 3"/>
            <p:cNvSpPr/>
            <p:nvPr/>
          </p:nvSpPr>
          <p:spPr>
            <a:xfrm>
              <a:off x="3514427" y="1575021"/>
              <a:ext cx="2610148" cy="2610142"/>
            </a:xfrm>
            <a:prstGeom prst="star5">
              <a:avLst>
                <a:gd name="adj" fmla="val 36401"/>
                <a:gd name="hf" fmla="val 105146"/>
                <a:gd name="vf" fmla="val 110557"/>
              </a:avLst>
            </a:prstGeom>
            <a:noFill/>
            <a:ln w="698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grpSp>
        <p:nvGrpSpPr>
          <p:cNvPr id="5" name="组合 5"/>
          <p:cNvGrpSpPr/>
          <p:nvPr/>
        </p:nvGrpSpPr>
        <p:grpSpPr>
          <a:xfrm>
            <a:off x="3593195" y="1238416"/>
            <a:ext cx="1957611" cy="1957607"/>
            <a:chOff x="3514427" y="1575021"/>
            <a:chExt cx="2610148" cy="2610142"/>
          </a:xfrm>
        </p:grpSpPr>
        <p:sp>
          <p:nvSpPr>
            <p:cNvPr id="7" name="五角星 6"/>
            <p:cNvSpPr/>
            <p:nvPr/>
          </p:nvSpPr>
          <p:spPr>
            <a:xfrm>
              <a:off x="3638252" y="1698846"/>
              <a:ext cx="2362498" cy="2362492"/>
            </a:xfrm>
            <a:prstGeom prst="star5">
              <a:avLst>
                <a:gd name="adj" fmla="val 36401"/>
                <a:gd name="hf" fmla="val 105146"/>
                <a:gd name="vf" fmla="val 110557"/>
              </a:avLst>
            </a:prstGeom>
            <a:noFill/>
            <a:ln w="317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8" name="五角星 7"/>
            <p:cNvSpPr/>
            <p:nvPr/>
          </p:nvSpPr>
          <p:spPr>
            <a:xfrm>
              <a:off x="3514427" y="1575021"/>
              <a:ext cx="2610148" cy="2610142"/>
            </a:xfrm>
            <a:prstGeom prst="star5">
              <a:avLst>
                <a:gd name="adj" fmla="val 36401"/>
                <a:gd name="hf" fmla="val 105146"/>
                <a:gd name="vf" fmla="val 110557"/>
              </a:avLst>
            </a:prstGeom>
            <a:noFill/>
            <a:ln w="698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grpSp>
        <p:nvGrpSpPr>
          <p:cNvPr id="6" name="组合 8"/>
          <p:cNvGrpSpPr/>
          <p:nvPr/>
        </p:nvGrpSpPr>
        <p:grpSpPr>
          <a:xfrm>
            <a:off x="6275450" y="1238416"/>
            <a:ext cx="1957611" cy="1957607"/>
            <a:chOff x="3514427" y="1575021"/>
            <a:chExt cx="2610148" cy="2610142"/>
          </a:xfrm>
        </p:grpSpPr>
        <p:sp>
          <p:nvSpPr>
            <p:cNvPr id="10" name="五角星 9"/>
            <p:cNvSpPr/>
            <p:nvPr/>
          </p:nvSpPr>
          <p:spPr>
            <a:xfrm>
              <a:off x="3638252" y="1698846"/>
              <a:ext cx="2362498" cy="2362492"/>
            </a:xfrm>
            <a:prstGeom prst="star5">
              <a:avLst>
                <a:gd name="adj" fmla="val 36401"/>
                <a:gd name="hf" fmla="val 105146"/>
                <a:gd name="vf" fmla="val 110557"/>
              </a:avLst>
            </a:prstGeom>
            <a:noFill/>
            <a:ln w="317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11" name="五角星 10"/>
            <p:cNvSpPr/>
            <p:nvPr/>
          </p:nvSpPr>
          <p:spPr>
            <a:xfrm>
              <a:off x="3514427" y="1575021"/>
              <a:ext cx="2610148" cy="2610142"/>
            </a:xfrm>
            <a:prstGeom prst="star5">
              <a:avLst>
                <a:gd name="adj" fmla="val 36401"/>
                <a:gd name="hf" fmla="val 105146"/>
                <a:gd name="vf" fmla="val 110557"/>
              </a:avLst>
            </a:prstGeom>
            <a:noFill/>
            <a:ln w="698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sp>
        <p:nvSpPr>
          <p:cNvPr id="13" name="矩形 12"/>
          <p:cNvSpPr/>
          <p:nvPr/>
        </p:nvSpPr>
        <p:spPr>
          <a:xfrm>
            <a:off x="969265" y="3759895"/>
            <a:ext cx="1923954" cy="385445"/>
          </a:xfrm>
          <a:prstGeom prst="rect">
            <a:avLst/>
          </a:prstGeom>
        </p:spPr>
        <p:txBody>
          <a:bodyPr wrap="square" lIns="68580" tIns="34290" rIns="68580" bIns="34290">
            <a:spAutoFit/>
          </a:bodyPr>
          <a:lstStyle/>
          <a:p>
            <a:pPr algn="ctr">
              <a:lnSpc>
                <a:spcPct val="130000"/>
              </a:lnSpc>
            </a:pPr>
            <a:r>
              <a:rPr lang="zh-CN" altLang="en-US" sz="1600" b="1" dirty="0">
                <a:solidFill>
                  <a:srgbClr val="7E7E7E"/>
                </a:solidFill>
              </a:rPr>
              <a:t>专利信息的重复性</a:t>
            </a:r>
          </a:p>
        </p:txBody>
      </p:sp>
      <p:sp>
        <p:nvSpPr>
          <p:cNvPr id="16" name="矩形 15"/>
          <p:cNvSpPr/>
          <p:nvPr/>
        </p:nvSpPr>
        <p:spPr>
          <a:xfrm>
            <a:off x="3472815" y="3509010"/>
            <a:ext cx="2266315" cy="702310"/>
          </a:xfrm>
          <a:prstGeom prst="rect">
            <a:avLst/>
          </a:prstGeom>
        </p:spPr>
        <p:txBody>
          <a:bodyPr wrap="square" lIns="68580" tIns="34290" rIns="68580" bIns="34290">
            <a:spAutoFit/>
          </a:bodyPr>
          <a:lstStyle/>
          <a:p>
            <a:pPr algn="l">
              <a:lnSpc>
                <a:spcPct val="130000"/>
              </a:lnSpc>
            </a:pPr>
            <a:r>
              <a:rPr lang="zh-CN" altLang="en-US" sz="1600" b="1" dirty="0">
                <a:solidFill>
                  <a:srgbClr val="7E7E7E"/>
                </a:solidFill>
              </a:rPr>
              <a:t>有些专利文献所记载的发明创造不具备专利性</a:t>
            </a:r>
          </a:p>
        </p:txBody>
      </p:sp>
      <p:sp>
        <p:nvSpPr>
          <p:cNvPr id="18" name="矩形 17"/>
          <p:cNvSpPr/>
          <p:nvPr/>
        </p:nvSpPr>
        <p:spPr>
          <a:xfrm>
            <a:off x="6371493" y="3507800"/>
            <a:ext cx="1923954" cy="702310"/>
          </a:xfrm>
          <a:prstGeom prst="rect">
            <a:avLst/>
          </a:prstGeom>
        </p:spPr>
        <p:txBody>
          <a:bodyPr wrap="square" lIns="68580" tIns="34290" rIns="68580" bIns="34290">
            <a:spAutoFit/>
          </a:bodyPr>
          <a:lstStyle/>
          <a:p>
            <a:pPr algn="l">
              <a:lnSpc>
                <a:spcPct val="130000"/>
              </a:lnSpc>
            </a:pPr>
            <a:r>
              <a:rPr lang="zh-CN" altLang="en-US" sz="1600" b="1" dirty="0">
                <a:solidFill>
                  <a:srgbClr val="7E7E7E"/>
                </a:solidFill>
              </a:rPr>
              <a:t>专利文献文辞冗长，文字晦涩。</a:t>
            </a:r>
          </a:p>
        </p:txBody>
      </p:sp>
      <p:grpSp>
        <p:nvGrpSpPr>
          <p:cNvPr id="9" name="组合 24"/>
          <p:cNvGrpSpPr/>
          <p:nvPr/>
        </p:nvGrpSpPr>
        <p:grpSpPr>
          <a:xfrm>
            <a:off x="1478890" y="1961426"/>
            <a:ext cx="842321" cy="766950"/>
            <a:chOff x="591970" y="3105370"/>
            <a:chExt cx="586452" cy="533976"/>
          </a:xfrm>
          <a:solidFill>
            <a:srgbClr val="FFB534"/>
          </a:solidFill>
        </p:grpSpPr>
        <p:sp>
          <p:nvSpPr>
            <p:cNvPr id="26" name="Freeform 43"/>
            <p:cNvSpPr>
              <a:spLocks noEditPoints="1"/>
            </p:cNvSpPr>
            <p:nvPr/>
          </p:nvSpPr>
          <p:spPr bwMode="auto">
            <a:xfrm>
              <a:off x="591970" y="3105370"/>
              <a:ext cx="189874" cy="382572"/>
            </a:xfrm>
            <a:custGeom>
              <a:avLst/>
              <a:gdLst>
                <a:gd name="T0" fmla="*/ 187 w 391"/>
                <a:gd name="T1" fmla="*/ 274 h 788"/>
                <a:gd name="T2" fmla="*/ 236 w 391"/>
                <a:gd name="T3" fmla="*/ 218 h 788"/>
                <a:gd name="T4" fmla="*/ 391 w 391"/>
                <a:gd name="T5" fmla="*/ 218 h 788"/>
                <a:gd name="T6" fmla="*/ 391 w 391"/>
                <a:gd name="T7" fmla="*/ 175 h 788"/>
                <a:gd name="T8" fmla="*/ 391 w 391"/>
                <a:gd name="T9" fmla="*/ 166 h 788"/>
                <a:gd name="T10" fmla="*/ 391 w 391"/>
                <a:gd name="T11" fmla="*/ 164 h 788"/>
                <a:gd name="T12" fmla="*/ 391 w 391"/>
                <a:gd name="T13" fmla="*/ 40 h 788"/>
                <a:gd name="T14" fmla="*/ 358 w 391"/>
                <a:gd name="T15" fmla="*/ 0 h 788"/>
                <a:gd name="T16" fmla="*/ 34 w 391"/>
                <a:gd name="T17" fmla="*/ 0 h 788"/>
                <a:gd name="T18" fmla="*/ 0 w 391"/>
                <a:gd name="T19" fmla="*/ 38 h 788"/>
                <a:gd name="T20" fmla="*/ 0 w 391"/>
                <a:gd name="T21" fmla="*/ 164 h 788"/>
                <a:gd name="T22" fmla="*/ 0 w 391"/>
                <a:gd name="T23" fmla="*/ 174 h 788"/>
                <a:gd name="T24" fmla="*/ 0 w 391"/>
                <a:gd name="T25" fmla="*/ 175 h 788"/>
                <a:gd name="T26" fmla="*/ 0 w 391"/>
                <a:gd name="T27" fmla="*/ 753 h 788"/>
                <a:gd name="T28" fmla="*/ 35 w 391"/>
                <a:gd name="T29" fmla="*/ 788 h 788"/>
                <a:gd name="T30" fmla="*/ 187 w 391"/>
                <a:gd name="T31" fmla="*/ 788 h 788"/>
                <a:gd name="T32" fmla="*/ 187 w 391"/>
                <a:gd name="T33" fmla="*/ 274 h 788"/>
                <a:gd name="T34" fmla="*/ 47 w 391"/>
                <a:gd name="T35" fmla="*/ 83 h 788"/>
                <a:gd name="T36" fmla="*/ 57 w 391"/>
                <a:gd name="T37" fmla="*/ 73 h 788"/>
                <a:gd name="T38" fmla="*/ 334 w 391"/>
                <a:gd name="T39" fmla="*/ 73 h 788"/>
                <a:gd name="T40" fmla="*/ 344 w 391"/>
                <a:gd name="T41" fmla="*/ 83 h 788"/>
                <a:gd name="T42" fmla="*/ 344 w 391"/>
                <a:gd name="T43" fmla="*/ 120 h 788"/>
                <a:gd name="T44" fmla="*/ 334 w 391"/>
                <a:gd name="T45" fmla="*/ 130 h 788"/>
                <a:gd name="T46" fmla="*/ 57 w 391"/>
                <a:gd name="T47" fmla="*/ 130 h 788"/>
                <a:gd name="T48" fmla="*/ 47 w 391"/>
                <a:gd name="T49" fmla="*/ 120 h 788"/>
                <a:gd name="T50" fmla="*/ 47 w 391"/>
                <a:gd name="T51" fmla="*/ 83 h 788"/>
                <a:gd name="T52" fmla="*/ 80 w 391"/>
                <a:gd name="T53" fmla="*/ 214 h 788"/>
                <a:gd name="T54" fmla="*/ 115 w 391"/>
                <a:gd name="T55" fmla="*/ 249 h 788"/>
                <a:gd name="T56" fmla="*/ 80 w 391"/>
                <a:gd name="T57" fmla="*/ 284 h 788"/>
                <a:gd name="T58" fmla="*/ 43 w 391"/>
                <a:gd name="T59" fmla="*/ 249 h 788"/>
                <a:gd name="T60" fmla="*/ 80 w 391"/>
                <a:gd name="T61" fmla="*/ 214 h 788"/>
                <a:gd name="T62" fmla="*/ 80 w 391"/>
                <a:gd name="T63" fmla="*/ 372 h 788"/>
                <a:gd name="T64" fmla="*/ 51 w 391"/>
                <a:gd name="T65" fmla="*/ 346 h 788"/>
                <a:gd name="T66" fmla="*/ 80 w 391"/>
                <a:gd name="T67" fmla="*/ 319 h 788"/>
                <a:gd name="T68" fmla="*/ 105 w 391"/>
                <a:gd name="T69" fmla="*/ 346 h 788"/>
                <a:gd name="T70" fmla="*/ 80 w 391"/>
                <a:gd name="T71" fmla="*/ 372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1" h="788">
                  <a:moveTo>
                    <a:pt x="187" y="274"/>
                  </a:moveTo>
                  <a:cubicBezTo>
                    <a:pt x="185" y="246"/>
                    <a:pt x="210" y="219"/>
                    <a:pt x="236" y="218"/>
                  </a:cubicBezTo>
                  <a:cubicBezTo>
                    <a:pt x="391" y="218"/>
                    <a:pt x="391" y="218"/>
                    <a:pt x="391" y="218"/>
                  </a:cubicBezTo>
                  <a:cubicBezTo>
                    <a:pt x="391" y="203"/>
                    <a:pt x="391" y="191"/>
                    <a:pt x="391" y="175"/>
                  </a:cubicBezTo>
                  <a:cubicBezTo>
                    <a:pt x="391" y="175"/>
                    <a:pt x="391" y="175"/>
                    <a:pt x="391" y="166"/>
                  </a:cubicBezTo>
                  <a:cubicBezTo>
                    <a:pt x="391" y="166"/>
                    <a:pt x="391" y="165"/>
                    <a:pt x="391" y="164"/>
                  </a:cubicBezTo>
                  <a:cubicBezTo>
                    <a:pt x="391" y="157"/>
                    <a:pt x="391" y="129"/>
                    <a:pt x="391" y="40"/>
                  </a:cubicBezTo>
                  <a:cubicBezTo>
                    <a:pt x="391" y="0"/>
                    <a:pt x="363" y="0"/>
                    <a:pt x="358" y="0"/>
                  </a:cubicBezTo>
                  <a:cubicBezTo>
                    <a:pt x="347" y="0"/>
                    <a:pt x="290" y="0"/>
                    <a:pt x="34" y="0"/>
                  </a:cubicBezTo>
                  <a:cubicBezTo>
                    <a:pt x="5" y="0"/>
                    <a:pt x="0" y="22"/>
                    <a:pt x="0" y="38"/>
                  </a:cubicBezTo>
                  <a:cubicBezTo>
                    <a:pt x="0" y="44"/>
                    <a:pt x="0" y="71"/>
                    <a:pt x="0" y="164"/>
                  </a:cubicBezTo>
                  <a:cubicBezTo>
                    <a:pt x="0" y="164"/>
                    <a:pt x="0" y="164"/>
                    <a:pt x="0" y="174"/>
                  </a:cubicBezTo>
                  <a:cubicBezTo>
                    <a:pt x="0" y="174"/>
                    <a:pt x="0" y="174"/>
                    <a:pt x="0" y="175"/>
                  </a:cubicBezTo>
                  <a:cubicBezTo>
                    <a:pt x="0" y="177"/>
                    <a:pt x="0" y="218"/>
                    <a:pt x="0" y="753"/>
                  </a:cubicBezTo>
                  <a:cubicBezTo>
                    <a:pt x="0" y="788"/>
                    <a:pt x="29" y="788"/>
                    <a:pt x="35" y="788"/>
                  </a:cubicBezTo>
                  <a:cubicBezTo>
                    <a:pt x="40" y="788"/>
                    <a:pt x="66" y="788"/>
                    <a:pt x="187" y="788"/>
                  </a:cubicBezTo>
                  <a:lnTo>
                    <a:pt x="187" y="274"/>
                  </a:lnTo>
                  <a:close/>
                  <a:moveTo>
                    <a:pt x="47" y="83"/>
                  </a:moveTo>
                  <a:cubicBezTo>
                    <a:pt x="47" y="77"/>
                    <a:pt x="51" y="73"/>
                    <a:pt x="57" y="73"/>
                  </a:cubicBezTo>
                  <a:cubicBezTo>
                    <a:pt x="57" y="73"/>
                    <a:pt x="57" y="73"/>
                    <a:pt x="334" y="73"/>
                  </a:cubicBezTo>
                  <a:cubicBezTo>
                    <a:pt x="340" y="73"/>
                    <a:pt x="344" y="77"/>
                    <a:pt x="344" y="83"/>
                  </a:cubicBezTo>
                  <a:cubicBezTo>
                    <a:pt x="344" y="83"/>
                    <a:pt x="344" y="83"/>
                    <a:pt x="344" y="120"/>
                  </a:cubicBezTo>
                  <a:cubicBezTo>
                    <a:pt x="344" y="126"/>
                    <a:pt x="340" y="130"/>
                    <a:pt x="334" y="130"/>
                  </a:cubicBezTo>
                  <a:cubicBezTo>
                    <a:pt x="334" y="130"/>
                    <a:pt x="334" y="130"/>
                    <a:pt x="57" y="130"/>
                  </a:cubicBezTo>
                  <a:cubicBezTo>
                    <a:pt x="51" y="130"/>
                    <a:pt x="47" y="126"/>
                    <a:pt x="47" y="120"/>
                  </a:cubicBezTo>
                  <a:cubicBezTo>
                    <a:pt x="47" y="120"/>
                    <a:pt x="47" y="120"/>
                    <a:pt x="47" y="83"/>
                  </a:cubicBezTo>
                  <a:close/>
                  <a:moveTo>
                    <a:pt x="80" y="214"/>
                  </a:moveTo>
                  <a:cubicBezTo>
                    <a:pt x="98" y="214"/>
                    <a:pt x="115" y="229"/>
                    <a:pt x="115" y="249"/>
                  </a:cubicBezTo>
                  <a:cubicBezTo>
                    <a:pt x="115" y="268"/>
                    <a:pt x="98" y="284"/>
                    <a:pt x="80" y="284"/>
                  </a:cubicBezTo>
                  <a:cubicBezTo>
                    <a:pt x="59" y="284"/>
                    <a:pt x="43" y="268"/>
                    <a:pt x="43" y="249"/>
                  </a:cubicBezTo>
                  <a:cubicBezTo>
                    <a:pt x="43" y="229"/>
                    <a:pt x="59" y="214"/>
                    <a:pt x="80" y="214"/>
                  </a:cubicBezTo>
                  <a:close/>
                  <a:moveTo>
                    <a:pt x="80" y="372"/>
                  </a:moveTo>
                  <a:cubicBezTo>
                    <a:pt x="64" y="372"/>
                    <a:pt x="51" y="360"/>
                    <a:pt x="51" y="346"/>
                  </a:cubicBezTo>
                  <a:cubicBezTo>
                    <a:pt x="51" y="331"/>
                    <a:pt x="64" y="319"/>
                    <a:pt x="80" y="319"/>
                  </a:cubicBezTo>
                  <a:cubicBezTo>
                    <a:pt x="94" y="319"/>
                    <a:pt x="105" y="331"/>
                    <a:pt x="105" y="346"/>
                  </a:cubicBezTo>
                  <a:cubicBezTo>
                    <a:pt x="105" y="360"/>
                    <a:pt x="94" y="372"/>
                    <a:pt x="80" y="372"/>
                  </a:cubicBezTo>
                  <a:close/>
                </a:path>
              </a:pathLst>
            </a:custGeom>
            <a:solidFill>
              <a:srgbClr val="353749"/>
            </a:solidFill>
            <a:ln>
              <a:noFill/>
            </a:ln>
          </p:spPr>
          <p:txBody>
            <a:bodyPr vert="horz" wrap="square" lIns="91427" tIns="45713" rIns="91427" bIns="45713" numCol="1" anchor="t" anchorCtr="0" compatLnSpc="1"/>
            <a:lstStyle/>
            <a:p>
              <a:pPr>
                <a:defRPr/>
              </a:pPr>
              <a:endParaRPr lang="en-US" kern="0" dirty="0">
                <a:solidFill>
                  <a:srgbClr val="FFFFFF"/>
                </a:solidFill>
              </a:endParaRPr>
            </a:p>
          </p:txBody>
        </p:sp>
        <p:sp>
          <p:nvSpPr>
            <p:cNvPr id="27" name="Freeform 44"/>
            <p:cNvSpPr>
              <a:spLocks noEditPoints="1"/>
            </p:cNvSpPr>
            <p:nvPr/>
          </p:nvSpPr>
          <p:spPr bwMode="auto">
            <a:xfrm>
              <a:off x="705585" y="3233968"/>
              <a:ext cx="472837" cy="405378"/>
            </a:xfrm>
            <a:custGeom>
              <a:avLst/>
              <a:gdLst>
                <a:gd name="T0" fmla="*/ 943 w 974"/>
                <a:gd name="T1" fmla="*/ 0 h 835"/>
                <a:gd name="T2" fmla="*/ 33 w 974"/>
                <a:gd name="T3" fmla="*/ 0 h 835"/>
                <a:gd name="T4" fmla="*/ 0 w 974"/>
                <a:gd name="T5" fmla="*/ 30 h 835"/>
                <a:gd name="T6" fmla="*/ 0 w 974"/>
                <a:gd name="T7" fmla="*/ 683 h 835"/>
                <a:gd name="T8" fmla="*/ 33 w 974"/>
                <a:gd name="T9" fmla="*/ 714 h 835"/>
                <a:gd name="T10" fmla="*/ 332 w 974"/>
                <a:gd name="T11" fmla="*/ 714 h 835"/>
                <a:gd name="T12" fmla="*/ 323 w 974"/>
                <a:gd name="T13" fmla="*/ 761 h 835"/>
                <a:gd name="T14" fmla="*/ 272 w 974"/>
                <a:gd name="T15" fmla="*/ 779 h 835"/>
                <a:gd name="T16" fmla="*/ 267 w 974"/>
                <a:gd name="T17" fmla="*/ 779 h 835"/>
                <a:gd name="T18" fmla="*/ 246 w 974"/>
                <a:gd name="T19" fmla="*/ 801 h 835"/>
                <a:gd name="T20" fmla="*/ 246 w 974"/>
                <a:gd name="T21" fmla="*/ 813 h 835"/>
                <a:gd name="T22" fmla="*/ 267 w 974"/>
                <a:gd name="T23" fmla="*/ 835 h 835"/>
                <a:gd name="T24" fmla="*/ 719 w 974"/>
                <a:gd name="T25" fmla="*/ 835 h 835"/>
                <a:gd name="T26" fmla="*/ 740 w 974"/>
                <a:gd name="T27" fmla="*/ 813 h 835"/>
                <a:gd name="T28" fmla="*/ 740 w 974"/>
                <a:gd name="T29" fmla="*/ 801 h 835"/>
                <a:gd name="T30" fmla="*/ 719 w 974"/>
                <a:gd name="T31" fmla="*/ 779 h 835"/>
                <a:gd name="T32" fmla="*/ 717 w 974"/>
                <a:gd name="T33" fmla="*/ 779 h 835"/>
                <a:gd name="T34" fmla="*/ 669 w 974"/>
                <a:gd name="T35" fmla="*/ 761 h 835"/>
                <a:gd name="T36" fmla="*/ 661 w 974"/>
                <a:gd name="T37" fmla="*/ 714 h 835"/>
                <a:gd name="T38" fmla="*/ 943 w 974"/>
                <a:gd name="T39" fmla="*/ 714 h 835"/>
                <a:gd name="T40" fmla="*/ 974 w 974"/>
                <a:gd name="T41" fmla="*/ 683 h 835"/>
                <a:gd name="T42" fmla="*/ 974 w 974"/>
                <a:gd name="T43" fmla="*/ 30 h 835"/>
                <a:gd name="T44" fmla="*/ 943 w 974"/>
                <a:gd name="T45" fmla="*/ 0 h 835"/>
                <a:gd name="T46" fmla="*/ 918 w 974"/>
                <a:gd name="T47" fmla="*/ 634 h 835"/>
                <a:gd name="T48" fmla="*/ 892 w 974"/>
                <a:gd name="T49" fmla="*/ 660 h 835"/>
                <a:gd name="T50" fmla="*/ 84 w 974"/>
                <a:gd name="T51" fmla="*/ 660 h 835"/>
                <a:gd name="T52" fmla="*/ 57 w 974"/>
                <a:gd name="T53" fmla="*/ 634 h 835"/>
                <a:gd name="T54" fmla="*/ 57 w 974"/>
                <a:gd name="T55" fmla="*/ 79 h 835"/>
                <a:gd name="T56" fmla="*/ 84 w 974"/>
                <a:gd name="T57" fmla="*/ 53 h 835"/>
                <a:gd name="T58" fmla="*/ 892 w 974"/>
                <a:gd name="T59" fmla="*/ 53 h 835"/>
                <a:gd name="T60" fmla="*/ 918 w 974"/>
                <a:gd name="T61" fmla="*/ 79 h 835"/>
                <a:gd name="T62" fmla="*/ 918 w 974"/>
                <a:gd name="T63" fmla="*/ 634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4" h="835">
                  <a:moveTo>
                    <a:pt x="943" y="0"/>
                  </a:moveTo>
                  <a:cubicBezTo>
                    <a:pt x="33" y="0"/>
                    <a:pt x="33" y="0"/>
                    <a:pt x="33" y="0"/>
                  </a:cubicBezTo>
                  <a:cubicBezTo>
                    <a:pt x="15" y="0"/>
                    <a:pt x="0" y="13"/>
                    <a:pt x="0" y="30"/>
                  </a:cubicBezTo>
                  <a:cubicBezTo>
                    <a:pt x="0" y="683"/>
                    <a:pt x="0" y="683"/>
                    <a:pt x="0" y="683"/>
                  </a:cubicBezTo>
                  <a:cubicBezTo>
                    <a:pt x="0" y="700"/>
                    <a:pt x="15" y="714"/>
                    <a:pt x="33" y="714"/>
                  </a:cubicBezTo>
                  <a:cubicBezTo>
                    <a:pt x="332" y="714"/>
                    <a:pt x="332" y="714"/>
                    <a:pt x="332" y="714"/>
                  </a:cubicBezTo>
                  <a:cubicBezTo>
                    <a:pt x="332" y="714"/>
                    <a:pt x="330" y="751"/>
                    <a:pt x="323" y="761"/>
                  </a:cubicBezTo>
                  <a:cubicBezTo>
                    <a:pt x="311" y="779"/>
                    <a:pt x="288" y="774"/>
                    <a:pt x="272" y="779"/>
                  </a:cubicBezTo>
                  <a:cubicBezTo>
                    <a:pt x="267" y="779"/>
                    <a:pt x="267" y="779"/>
                    <a:pt x="267" y="779"/>
                  </a:cubicBezTo>
                  <a:cubicBezTo>
                    <a:pt x="255" y="779"/>
                    <a:pt x="246" y="789"/>
                    <a:pt x="246" y="801"/>
                  </a:cubicBezTo>
                  <a:cubicBezTo>
                    <a:pt x="246" y="813"/>
                    <a:pt x="246" y="813"/>
                    <a:pt x="246" y="813"/>
                  </a:cubicBezTo>
                  <a:cubicBezTo>
                    <a:pt x="246" y="825"/>
                    <a:pt x="255" y="835"/>
                    <a:pt x="267" y="835"/>
                  </a:cubicBezTo>
                  <a:cubicBezTo>
                    <a:pt x="719" y="835"/>
                    <a:pt x="719" y="835"/>
                    <a:pt x="719" y="835"/>
                  </a:cubicBezTo>
                  <a:cubicBezTo>
                    <a:pt x="730" y="835"/>
                    <a:pt x="740" y="825"/>
                    <a:pt x="740" y="813"/>
                  </a:cubicBezTo>
                  <a:cubicBezTo>
                    <a:pt x="740" y="801"/>
                    <a:pt x="740" y="801"/>
                    <a:pt x="740" y="801"/>
                  </a:cubicBezTo>
                  <a:cubicBezTo>
                    <a:pt x="740" y="789"/>
                    <a:pt x="730" y="779"/>
                    <a:pt x="719" y="779"/>
                  </a:cubicBezTo>
                  <a:cubicBezTo>
                    <a:pt x="717" y="779"/>
                    <a:pt x="717" y="779"/>
                    <a:pt x="717" y="779"/>
                  </a:cubicBezTo>
                  <a:cubicBezTo>
                    <a:pt x="708" y="778"/>
                    <a:pt x="681" y="780"/>
                    <a:pt x="669" y="761"/>
                  </a:cubicBezTo>
                  <a:cubicBezTo>
                    <a:pt x="663" y="751"/>
                    <a:pt x="661" y="714"/>
                    <a:pt x="661" y="714"/>
                  </a:cubicBezTo>
                  <a:cubicBezTo>
                    <a:pt x="943" y="714"/>
                    <a:pt x="943" y="714"/>
                    <a:pt x="943" y="714"/>
                  </a:cubicBezTo>
                  <a:cubicBezTo>
                    <a:pt x="960" y="714"/>
                    <a:pt x="974" y="700"/>
                    <a:pt x="974" y="683"/>
                  </a:cubicBezTo>
                  <a:cubicBezTo>
                    <a:pt x="974" y="30"/>
                    <a:pt x="974" y="30"/>
                    <a:pt x="974" y="30"/>
                  </a:cubicBezTo>
                  <a:cubicBezTo>
                    <a:pt x="974" y="13"/>
                    <a:pt x="960" y="0"/>
                    <a:pt x="943" y="0"/>
                  </a:cubicBezTo>
                  <a:close/>
                  <a:moveTo>
                    <a:pt x="918" y="634"/>
                  </a:moveTo>
                  <a:cubicBezTo>
                    <a:pt x="918" y="649"/>
                    <a:pt x="906" y="660"/>
                    <a:pt x="892" y="660"/>
                  </a:cubicBezTo>
                  <a:cubicBezTo>
                    <a:pt x="84" y="660"/>
                    <a:pt x="84" y="660"/>
                    <a:pt x="84" y="660"/>
                  </a:cubicBezTo>
                  <a:cubicBezTo>
                    <a:pt x="69" y="660"/>
                    <a:pt x="57" y="649"/>
                    <a:pt x="57" y="634"/>
                  </a:cubicBezTo>
                  <a:cubicBezTo>
                    <a:pt x="57" y="79"/>
                    <a:pt x="57" y="79"/>
                    <a:pt x="57" y="79"/>
                  </a:cubicBezTo>
                  <a:cubicBezTo>
                    <a:pt x="57" y="64"/>
                    <a:pt x="69" y="53"/>
                    <a:pt x="84" y="53"/>
                  </a:cubicBezTo>
                  <a:cubicBezTo>
                    <a:pt x="892" y="53"/>
                    <a:pt x="892" y="53"/>
                    <a:pt x="892" y="53"/>
                  </a:cubicBezTo>
                  <a:cubicBezTo>
                    <a:pt x="906" y="53"/>
                    <a:pt x="918" y="64"/>
                    <a:pt x="918" y="79"/>
                  </a:cubicBezTo>
                  <a:cubicBezTo>
                    <a:pt x="918" y="634"/>
                    <a:pt x="918" y="634"/>
                    <a:pt x="918" y="634"/>
                  </a:cubicBezTo>
                  <a:close/>
                </a:path>
              </a:pathLst>
            </a:custGeom>
            <a:solidFill>
              <a:srgbClr val="353749"/>
            </a:solidFill>
            <a:ln>
              <a:noFill/>
            </a:ln>
          </p:spPr>
          <p:txBody>
            <a:bodyPr vert="horz" wrap="square" lIns="91427" tIns="45713" rIns="91427" bIns="45713" numCol="1" anchor="t" anchorCtr="0" compatLnSpc="1"/>
            <a:lstStyle/>
            <a:p>
              <a:pPr>
                <a:defRPr/>
              </a:pPr>
              <a:endParaRPr lang="en-US" kern="0" dirty="0">
                <a:solidFill>
                  <a:srgbClr val="FFFFFF"/>
                </a:solidFill>
              </a:endParaRPr>
            </a:p>
          </p:txBody>
        </p:sp>
      </p:grpSp>
      <p:grpSp>
        <p:nvGrpSpPr>
          <p:cNvPr id="19" name="组合 27"/>
          <p:cNvGrpSpPr/>
          <p:nvPr/>
        </p:nvGrpSpPr>
        <p:grpSpPr>
          <a:xfrm>
            <a:off x="4198206" y="1902503"/>
            <a:ext cx="775355" cy="759221"/>
            <a:chOff x="5910263" y="3775075"/>
            <a:chExt cx="1144588" cy="1120775"/>
          </a:xfrm>
          <a:solidFill>
            <a:srgbClr val="FD3E60"/>
          </a:solidFill>
        </p:grpSpPr>
        <p:sp>
          <p:nvSpPr>
            <p:cNvPr id="29" name="Freeform 270"/>
            <p:cNvSpPr/>
            <p:nvPr/>
          </p:nvSpPr>
          <p:spPr bwMode="auto">
            <a:xfrm>
              <a:off x="6199188" y="4365625"/>
              <a:ext cx="255588" cy="236538"/>
            </a:xfrm>
            <a:custGeom>
              <a:avLst/>
              <a:gdLst>
                <a:gd name="T0" fmla="*/ 0 w 116"/>
                <a:gd name="T1" fmla="*/ 0 h 108"/>
                <a:gd name="T2" fmla="*/ 19 w 116"/>
                <a:gd name="T3" fmla="*/ 108 h 108"/>
                <a:gd name="T4" fmla="*/ 116 w 116"/>
                <a:gd name="T5" fmla="*/ 108 h 108"/>
                <a:gd name="T6" fmla="*/ 116 w 116"/>
                <a:gd name="T7" fmla="*/ 0 h 108"/>
                <a:gd name="T8" fmla="*/ 0 w 116"/>
                <a:gd name="T9" fmla="*/ 0 h 108"/>
              </a:gdLst>
              <a:ahLst/>
              <a:cxnLst>
                <a:cxn ang="0">
                  <a:pos x="T0" y="T1"/>
                </a:cxn>
                <a:cxn ang="0">
                  <a:pos x="T2" y="T3"/>
                </a:cxn>
                <a:cxn ang="0">
                  <a:pos x="T4" y="T5"/>
                </a:cxn>
                <a:cxn ang="0">
                  <a:pos x="T6" y="T7"/>
                </a:cxn>
                <a:cxn ang="0">
                  <a:pos x="T8" y="T9"/>
                </a:cxn>
              </a:cxnLst>
              <a:rect l="0" t="0" r="r" b="b"/>
              <a:pathLst>
                <a:path w="116" h="108">
                  <a:moveTo>
                    <a:pt x="0" y="0"/>
                  </a:moveTo>
                  <a:cubicBezTo>
                    <a:pt x="1" y="38"/>
                    <a:pt x="8" y="75"/>
                    <a:pt x="19" y="108"/>
                  </a:cubicBezTo>
                  <a:cubicBezTo>
                    <a:pt x="116" y="108"/>
                    <a:pt x="116" y="108"/>
                    <a:pt x="116" y="108"/>
                  </a:cubicBezTo>
                  <a:cubicBezTo>
                    <a:pt x="116" y="0"/>
                    <a:pt x="116" y="0"/>
                    <a:pt x="116" y="0"/>
                  </a:cubicBezTo>
                  <a:lnTo>
                    <a:pt x="0" y="0"/>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1"/>
            <p:cNvSpPr/>
            <p:nvPr/>
          </p:nvSpPr>
          <p:spPr bwMode="auto">
            <a:xfrm>
              <a:off x="6007101" y="4657725"/>
              <a:ext cx="352425" cy="238125"/>
            </a:xfrm>
            <a:custGeom>
              <a:avLst/>
              <a:gdLst>
                <a:gd name="T0" fmla="*/ 88 w 160"/>
                <a:gd name="T1" fmla="*/ 0 h 108"/>
                <a:gd name="T2" fmla="*/ 0 w 160"/>
                <a:gd name="T3" fmla="*/ 0 h 108"/>
                <a:gd name="T4" fmla="*/ 32 w 160"/>
                <a:gd name="T5" fmla="*/ 38 h 108"/>
                <a:gd name="T6" fmla="*/ 160 w 160"/>
                <a:gd name="T7" fmla="*/ 108 h 108"/>
                <a:gd name="T8" fmla="*/ 88 w 160"/>
                <a:gd name="T9" fmla="*/ 0 h 108"/>
              </a:gdLst>
              <a:ahLst/>
              <a:cxnLst>
                <a:cxn ang="0">
                  <a:pos x="T0" y="T1"/>
                </a:cxn>
                <a:cxn ang="0">
                  <a:pos x="T2" y="T3"/>
                </a:cxn>
                <a:cxn ang="0">
                  <a:pos x="T4" y="T5"/>
                </a:cxn>
                <a:cxn ang="0">
                  <a:pos x="T6" y="T7"/>
                </a:cxn>
                <a:cxn ang="0">
                  <a:pos x="T8" y="T9"/>
                </a:cxn>
              </a:cxnLst>
              <a:rect l="0" t="0" r="r" b="b"/>
              <a:pathLst>
                <a:path w="160" h="108">
                  <a:moveTo>
                    <a:pt x="88" y="0"/>
                  </a:moveTo>
                  <a:cubicBezTo>
                    <a:pt x="0" y="0"/>
                    <a:pt x="0" y="0"/>
                    <a:pt x="0" y="0"/>
                  </a:cubicBezTo>
                  <a:cubicBezTo>
                    <a:pt x="9" y="14"/>
                    <a:pt x="20" y="26"/>
                    <a:pt x="32" y="38"/>
                  </a:cubicBezTo>
                  <a:cubicBezTo>
                    <a:pt x="66" y="73"/>
                    <a:pt x="111" y="98"/>
                    <a:pt x="160" y="108"/>
                  </a:cubicBezTo>
                  <a:cubicBezTo>
                    <a:pt x="130" y="82"/>
                    <a:pt x="105" y="45"/>
                    <a:pt x="88" y="0"/>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2"/>
            <p:cNvSpPr/>
            <p:nvPr/>
          </p:nvSpPr>
          <p:spPr bwMode="auto">
            <a:xfrm>
              <a:off x="6604001" y="4657725"/>
              <a:ext cx="352425" cy="238125"/>
            </a:xfrm>
            <a:custGeom>
              <a:avLst/>
              <a:gdLst>
                <a:gd name="T0" fmla="*/ 0 w 160"/>
                <a:gd name="T1" fmla="*/ 108 h 108"/>
                <a:gd name="T2" fmla="*/ 129 w 160"/>
                <a:gd name="T3" fmla="*/ 38 h 108"/>
                <a:gd name="T4" fmla="*/ 160 w 160"/>
                <a:gd name="T5" fmla="*/ 0 h 108"/>
                <a:gd name="T6" fmla="*/ 73 w 160"/>
                <a:gd name="T7" fmla="*/ 0 h 108"/>
                <a:gd name="T8" fmla="*/ 0 w 160"/>
                <a:gd name="T9" fmla="*/ 108 h 108"/>
              </a:gdLst>
              <a:ahLst/>
              <a:cxnLst>
                <a:cxn ang="0">
                  <a:pos x="T0" y="T1"/>
                </a:cxn>
                <a:cxn ang="0">
                  <a:pos x="T2" y="T3"/>
                </a:cxn>
                <a:cxn ang="0">
                  <a:pos x="T4" y="T5"/>
                </a:cxn>
                <a:cxn ang="0">
                  <a:pos x="T6" y="T7"/>
                </a:cxn>
                <a:cxn ang="0">
                  <a:pos x="T8" y="T9"/>
                </a:cxn>
              </a:cxnLst>
              <a:rect l="0" t="0" r="r" b="b"/>
              <a:pathLst>
                <a:path w="160" h="108">
                  <a:moveTo>
                    <a:pt x="0" y="108"/>
                  </a:moveTo>
                  <a:cubicBezTo>
                    <a:pt x="50" y="98"/>
                    <a:pt x="94" y="73"/>
                    <a:pt x="129" y="38"/>
                  </a:cubicBezTo>
                  <a:cubicBezTo>
                    <a:pt x="141" y="26"/>
                    <a:pt x="151" y="14"/>
                    <a:pt x="160" y="0"/>
                  </a:cubicBezTo>
                  <a:cubicBezTo>
                    <a:pt x="73" y="0"/>
                    <a:pt x="73" y="0"/>
                    <a:pt x="73" y="0"/>
                  </a:cubicBezTo>
                  <a:cubicBezTo>
                    <a:pt x="56" y="45"/>
                    <a:pt x="31" y="82"/>
                    <a:pt x="0" y="108"/>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73"/>
            <p:cNvSpPr/>
            <p:nvPr/>
          </p:nvSpPr>
          <p:spPr bwMode="auto">
            <a:xfrm>
              <a:off x="6508751" y="4365625"/>
              <a:ext cx="255588" cy="236538"/>
            </a:xfrm>
            <a:custGeom>
              <a:avLst/>
              <a:gdLst>
                <a:gd name="T0" fmla="*/ 0 w 116"/>
                <a:gd name="T1" fmla="*/ 108 h 108"/>
                <a:gd name="T2" fmla="*/ 98 w 116"/>
                <a:gd name="T3" fmla="*/ 108 h 108"/>
                <a:gd name="T4" fmla="*/ 116 w 116"/>
                <a:gd name="T5" fmla="*/ 0 h 108"/>
                <a:gd name="T6" fmla="*/ 0 w 116"/>
                <a:gd name="T7" fmla="*/ 0 h 108"/>
                <a:gd name="T8" fmla="*/ 0 w 116"/>
                <a:gd name="T9" fmla="*/ 108 h 108"/>
              </a:gdLst>
              <a:ahLst/>
              <a:cxnLst>
                <a:cxn ang="0">
                  <a:pos x="T0" y="T1"/>
                </a:cxn>
                <a:cxn ang="0">
                  <a:pos x="T2" y="T3"/>
                </a:cxn>
                <a:cxn ang="0">
                  <a:pos x="T4" y="T5"/>
                </a:cxn>
                <a:cxn ang="0">
                  <a:pos x="T6" y="T7"/>
                </a:cxn>
                <a:cxn ang="0">
                  <a:pos x="T8" y="T9"/>
                </a:cxn>
              </a:cxnLst>
              <a:rect l="0" t="0" r="r" b="b"/>
              <a:pathLst>
                <a:path w="116" h="108">
                  <a:moveTo>
                    <a:pt x="0" y="108"/>
                  </a:moveTo>
                  <a:cubicBezTo>
                    <a:pt x="98" y="108"/>
                    <a:pt x="98" y="108"/>
                    <a:pt x="98" y="108"/>
                  </a:cubicBezTo>
                  <a:cubicBezTo>
                    <a:pt x="109" y="75"/>
                    <a:pt x="115" y="38"/>
                    <a:pt x="116" y="0"/>
                  </a:cubicBezTo>
                  <a:cubicBezTo>
                    <a:pt x="0" y="0"/>
                    <a:pt x="0" y="0"/>
                    <a:pt x="0" y="0"/>
                  </a:cubicBezTo>
                  <a:lnTo>
                    <a:pt x="0" y="108"/>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4"/>
            <p:cNvSpPr/>
            <p:nvPr/>
          </p:nvSpPr>
          <p:spPr bwMode="auto">
            <a:xfrm>
              <a:off x="6508751" y="3776663"/>
              <a:ext cx="193675" cy="238125"/>
            </a:xfrm>
            <a:custGeom>
              <a:avLst/>
              <a:gdLst>
                <a:gd name="T0" fmla="*/ 88 w 88"/>
                <a:gd name="T1" fmla="*/ 108 h 108"/>
                <a:gd name="T2" fmla="*/ 0 w 88"/>
                <a:gd name="T3" fmla="*/ 0 h 108"/>
                <a:gd name="T4" fmla="*/ 0 w 88"/>
                <a:gd name="T5" fmla="*/ 108 h 108"/>
                <a:gd name="T6" fmla="*/ 88 w 88"/>
                <a:gd name="T7" fmla="*/ 108 h 108"/>
              </a:gdLst>
              <a:ahLst/>
              <a:cxnLst>
                <a:cxn ang="0">
                  <a:pos x="T0" y="T1"/>
                </a:cxn>
                <a:cxn ang="0">
                  <a:pos x="T2" y="T3"/>
                </a:cxn>
                <a:cxn ang="0">
                  <a:pos x="T4" y="T5"/>
                </a:cxn>
                <a:cxn ang="0">
                  <a:pos x="T6" y="T7"/>
                </a:cxn>
              </a:cxnLst>
              <a:rect l="0" t="0" r="r" b="b"/>
              <a:pathLst>
                <a:path w="88" h="108">
                  <a:moveTo>
                    <a:pt x="88" y="108"/>
                  </a:moveTo>
                  <a:cubicBezTo>
                    <a:pt x="67" y="58"/>
                    <a:pt x="36" y="20"/>
                    <a:pt x="0" y="0"/>
                  </a:cubicBezTo>
                  <a:cubicBezTo>
                    <a:pt x="0" y="108"/>
                    <a:pt x="0" y="108"/>
                    <a:pt x="0" y="108"/>
                  </a:cubicBezTo>
                  <a:lnTo>
                    <a:pt x="88" y="108"/>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75"/>
            <p:cNvSpPr/>
            <p:nvPr/>
          </p:nvSpPr>
          <p:spPr bwMode="auto">
            <a:xfrm>
              <a:off x="5910263" y="4070349"/>
              <a:ext cx="269875" cy="238126"/>
            </a:xfrm>
            <a:custGeom>
              <a:avLst/>
              <a:gdLst>
                <a:gd name="T0" fmla="*/ 123 w 123"/>
                <a:gd name="T1" fmla="*/ 0 h 108"/>
                <a:gd name="T2" fmla="*/ 29 w 123"/>
                <a:gd name="T3" fmla="*/ 0 h 108"/>
                <a:gd name="T4" fmla="*/ 0 w 123"/>
                <a:gd name="T5" fmla="*/ 108 h 108"/>
                <a:gd name="T6" fmla="*/ 106 w 123"/>
                <a:gd name="T7" fmla="*/ 108 h 108"/>
                <a:gd name="T8" fmla="*/ 123 w 123"/>
                <a:gd name="T9" fmla="*/ 0 h 108"/>
              </a:gdLst>
              <a:ahLst/>
              <a:cxnLst>
                <a:cxn ang="0">
                  <a:pos x="T0" y="T1"/>
                </a:cxn>
                <a:cxn ang="0">
                  <a:pos x="T2" y="T3"/>
                </a:cxn>
                <a:cxn ang="0">
                  <a:pos x="T4" y="T5"/>
                </a:cxn>
                <a:cxn ang="0">
                  <a:pos x="T6" y="T7"/>
                </a:cxn>
                <a:cxn ang="0">
                  <a:pos x="T8" y="T9"/>
                </a:cxn>
              </a:cxnLst>
              <a:rect l="0" t="0" r="r" b="b"/>
              <a:pathLst>
                <a:path w="123" h="108">
                  <a:moveTo>
                    <a:pt x="123" y="0"/>
                  </a:moveTo>
                  <a:cubicBezTo>
                    <a:pt x="29" y="0"/>
                    <a:pt x="29" y="0"/>
                    <a:pt x="29" y="0"/>
                  </a:cubicBezTo>
                  <a:cubicBezTo>
                    <a:pt x="12" y="33"/>
                    <a:pt x="2" y="69"/>
                    <a:pt x="0" y="108"/>
                  </a:cubicBezTo>
                  <a:cubicBezTo>
                    <a:pt x="106" y="108"/>
                    <a:pt x="106" y="108"/>
                    <a:pt x="106" y="108"/>
                  </a:cubicBezTo>
                  <a:cubicBezTo>
                    <a:pt x="107" y="70"/>
                    <a:pt x="113" y="34"/>
                    <a:pt x="123" y="0"/>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76"/>
            <p:cNvSpPr/>
            <p:nvPr/>
          </p:nvSpPr>
          <p:spPr bwMode="auto">
            <a:xfrm>
              <a:off x="6784976" y="4365625"/>
              <a:ext cx="269875" cy="236538"/>
            </a:xfrm>
            <a:custGeom>
              <a:avLst/>
              <a:gdLst>
                <a:gd name="T0" fmla="*/ 0 w 123"/>
                <a:gd name="T1" fmla="*/ 108 h 108"/>
                <a:gd name="T2" fmla="*/ 93 w 123"/>
                <a:gd name="T3" fmla="*/ 108 h 108"/>
                <a:gd name="T4" fmla="*/ 123 w 123"/>
                <a:gd name="T5" fmla="*/ 0 h 108"/>
                <a:gd name="T6" fmla="*/ 17 w 123"/>
                <a:gd name="T7" fmla="*/ 0 h 108"/>
                <a:gd name="T8" fmla="*/ 0 w 123"/>
                <a:gd name="T9" fmla="*/ 108 h 108"/>
              </a:gdLst>
              <a:ahLst/>
              <a:cxnLst>
                <a:cxn ang="0">
                  <a:pos x="T0" y="T1"/>
                </a:cxn>
                <a:cxn ang="0">
                  <a:pos x="T2" y="T3"/>
                </a:cxn>
                <a:cxn ang="0">
                  <a:pos x="T4" y="T5"/>
                </a:cxn>
                <a:cxn ang="0">
                  <a:pos x="T6" y="T7"/>
                </a:cxn>
                <a:cxn ang="0">
                  <a:pos x="T8" y="T9"/>
                </a:cxn>
              </a:cxnLst>
              <a:rect l="0" t="0" r="r" b="b"/>
              <a:pathLst>
                <a:path w="123" h="108">
                  <a:moveTo>
                    <a:pt x="0" y="108"/>
                  </a:moveTo>
                  <a:cubicBezTo>
                    <a:pt x="93" y="108"/>
                    <a:pt x="93" y="108"/>
                    <a:pt x="93" y="108"/>
                  </a:cubicBezTo>
                  <a:cubicBezTo>
                    <a:pt x="110" y="75"/>
                    <a:pt x="121" y="38"/>
                    <a:pt x="123" y="0"/>
                  </a:cubicBezTo>
                  <a:cubicBezTo>
                    <a:pt x="17" y="0"/>
                    <a:pt x="17" y="0"/>
                    <a:pt x="17" y="0"/>
                  </a:cubicBezTo>
                  <a:cubicBezTo>
                    <a:pt x="15" y="38"/>
                    <a:pt x="10" y="74"/>
                    <a:pt x="0" y="108"/>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77"/>
            <p:cNvSpPr/>
            <p:nvPr/>
          </p:nvSpPr>
          <p:spPr bwMode="auto">
            <a:xfrm>
              <a:off x="6508751" y="4070350"/>
              <a:ext cx="255588" cy="238125"/>
            </a:xfrm>
            <a:custGeom>
              <a:avLst/>
              <a:gdLst>
                <a:gd name="T0" fmla="*/ 116 w 116"/>
                <a:gd name="T1" fmla="*/ 108 h 108"/>
                <a:gd name="T2" fmla="*/ 98 w 116"/>
                <a:gd name="T3" fmla="*/ 0 h 108"/>
                <a:gd name="T4" fmla="*/ 0 w 116"/>
                <a:gd name="T5" fmla="*/ 0 h 108"/>
                <a:gd name="T6" fmla="*/ 0 w 116"/>
                <a:gd name="T7" fmla="*/ 108 h 108"/>
                <a:gd name="T8" fmla="*/ 116 w 116"/>
                <a:gd name="T9" fmla="*/ 108 h 108"/>
              </a:gdLst>
              <a:ahLst/>
              <a:cxnLst>
                <a:cxn ang="0">
                  <a:pos x="T0" y="T1"/>
                </a:cxn>
                <a:cxn ang="0">
                  <a:pos x="T2" y="T3"/>
                </a:cxn>
                <a:cxn ang="0">
                  <a:pos x="T4" y="T5"/>
                </a:cxn>
                <a:cxn ang="0">
                  <a:pos x="T6" y="T7"/>
                </a:cxn>
                <a:cxn ang="0">
                  <a:pos x="T8" y="T9"/>
                </a:cxn>
              </a:cxnLst>
              <a:rect l="0" t="0" r="r" b="b"/>
              <a:pathLst>
                <a:path w="116" h="108">
                  <a:moveTo>
                    <a:pt x="116" y="108"/>
                  </a:moveTo>
                  <a:cubicBezTo>
                    <a:pt x="115" y="69"/>
                    <a:pt x="109" y="33"/>
                    <a:pt x="98" y="0"/>
                  </a:cubicBezTo>
                  <a:cubicBezTo>
                    <a:pt x="0" y="0"/>
                    <a:pt x="0" y="0"/>
                    <a:pt x="0" y="0"/>
                  </a:cubicBezTo>
                  <a:cubicBezTo>
                    <a:pt x="0" y="108"/>
                    <a:pt x="0" y="108"/>
                    <a:pt x="0" y="108"/>
                  </a:cubicBezTo>
                  <a:lnTo>
                    <a:pt x="116" y="108"/>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78"/>
            <p:cNvSpPr/>
            <p:nvPr/>
          </p:nvSpPr>
          <p:spPr bwMode="auto">
            <a:xfrm>
              <a:off x="6007101" y="3775075"/>
              <a:ext cx="354013" cy="239713"/>
            </a:xfrm>
            <a:custGeom>
              <a:avLst/>
              <a:gdLst>
                <a:gd name="T0" fmla="*/ 161 w 161"/>
                <a:gd name="T1" fmla="*/ 0 h 109"/>
                <a:gd name="T2" fmla="*/ 32 w 161"/>
                <a:gd name="T3" fmla="*/ 71 h 109"/>
                <a:gd name="T4" fmla="*/ 0 w 161"/>
                <a:gd name="T5" fmla="*/ 109 h 109"/>
                <a:gd name="T6" fmla="*/ 88 w 161"/>
                <a:gd name="T7" fmla="*/ 109 h 109"/>
                <a:gd name="T8" fmla="*/ 161 w 161"/>
                <a:gd name="T9" fmla="*/ 0 h 109"/>
              </a:gdLst>
              <a:ahLst/>
              <a:cxnLst>
                <a:cxn ang="0">
                  <a:pos x="T0" y="T1"/>
                </a:cxn>
                <a:cxn ang="0">
                  <a:pos x="T2" y="T3"/>
                </a:cxn>
                <a:cxn ang="0">
                  <a:pos x="T4" y="T5"/>
                </a:cxn>
                <a:cxn ang="0">
                  <a:pos x="T6" y="T7"/>
                </a:cxn>
                <a:cxn ang="0">
                  <a:pos x="T8" y="T9"/>
                </a:cxn>
              </a:cxnLst>
              <a:rect l="0" t="0" r="r" b="b"/>
              <a:pathLst>
                <a:path w="161" h="109">
                  <a:moveTo>
                    <a:pt x="161" y="0"/>
                  </a:moveTo>
                  <a:cubicBezTo>
                    <a:pt x="111" y="11"/>
                    <a:pt x="66" y="36"/>
                    <a:pt x="32" y="71"/>
                  </a:cubicBezTo>
                  <a:cubicBezTo>
                    <a:pt x="20" y="83"/>
                    <a:pt x="9" y="95"/>
                    <a:pt x="0" y="109"/>
                  </a:cubicBezTo>
                  <a:cubicBezTo>
                    <a:pt x="88" y="109"/>
                    <a:pt x="88" y="109"/>
                    <a:pt x="88" y="109"/>
                  </a:cubicBezTo>
                  <a:cubicBezTo>
                    <a:pt x="105" y="64"/>
                    <a:pt x="130" y="27"/>
                    <a:pt x="161" y="0"/>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79"/>
            <p:cNvSpPr/>
            <p:nvPr/>
          </p:nvSpPr>
          <p:spPr bwMode="auto">
            <a:xfrm>
              <a:off x="5910263" y="4365625"/>
              <a:ext cx="269875" cy="236538"/>
            </a:xfrm>
            <a:custGeom>
              <a:avLst/>
              <a:gdLst>
                <a:gd name="T0" fmla="*/ 106 w 123"/>
                <a:gd name="T1" fmla="*/ 0 h 108"/>
                <a:gd name="T2" fmla="*/ 0 w 123"/>
                <a:gd name="T3" fmla="*/ 0 h 108"/>
                <a:gd name="T4" fmla="*/ 29 w 123"/>
                <a:gd name="T5" fmla="*/ 108 h 108"/>
                <a:gd name="T6" fmla="*/ 123 w 123"/>
                <a:gd name="T7" fmla="*/ 108 h 108"/>
                <a:gd name="T8" fmla="*/ 106 w 123"/>
                <a:gd name="T9" fmla="*/ 0 h 108"/>
              </a:gdLst>
              <a:ahLst/>
              <a:cxnLst>
                <a:cxn ang="0">
                  <a:pos x="T0" y="T1"/>
                </a:cxn>
                <a:cxn ang="0">
                  <a:pos x="T2" y="T3"/>
                </a:cxn>
                <a:cxn ang="0">
                  <a:pos x="T4" y="T5"/>
                </a:cxn>
                <a:cxn ang="0">
                  <a:pos x="T6" y="T7"/>
                </a:cxn>
                <a:cxn ang="0">
                  <a:pos x="T8" y="T9"/>
                </a:cxn>
              </a:cxnLst>
              <a:rect l="0" t="0" r="r" b="b"/>
              <a:pathLst>
                <a:path w="123" h="108">
                  <a:moveTo>
                    <a:pt x="106" y="0"/>
                  </a:moveTo>
                  <a:cubicBezTo>
                    <a:pt x="0" y="0"/>
                    <a:pt x="0" y="0"/>
                    <a:pt x="0" y="0"/>
                  </a:cubicBezTo>
                  <a:cubicBezTo>
                    <a:pt x="2" y="38"/>
                    <a:pt x="12" y="75"/>
                    <a:pt x="29" y="108"/>
                  </a:cubicBezTo>
                  <a:cubicBezTo>
                    <a:pt x="123" y="108"/>
                    <a:pt x="123" y="108"/>
                    <a:pt x="123" y="108"/>
                  </a:cubicBezTo>
                  <a:cubicBezTo>
                    <a:pt x="113" y="74"/>
                    <a:pt x="107" y="38"/>
                    <a:pt x="106" y="0"/>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80"/>
            <p:cNvSpPr/>
            <p:nvPr/>
          </p:nvSpPr>
          <p:spPr bwMode="auto">
            <a:xfrm>
              <a:off x="6259513" y="4657725"/>
              <a:ext cx="195263" cy="238125"/>
            </a:xfrm>
            <a:custGeom>
              <a:avLst/>
              <a:gdLst>
                <a:gd name="T0" fmla="*/ 0 w 88"/>
                <a:gd name="T1" fmla="*/ 0 h 108"/>
                <a:gd name="T2" fmla="*/ 88 w 88"/>
                <a:gd name="T3" fmla="*/ 108 h 108"/>
                <a:gd name="T4" fmla="*/ 88 w 88"/>
                <a:gd name="T5" fmla="*/ 0 h 108"/>
                <a:gd name="T6" fmla="*/ 0 w 88"/>
                <a:gd name="T7" fmla="*/ 0 h 108"/>
              </a:gdLst>
              <a:ahLst/>
              <a:cxnLst>
                <a:cxn ang="0">
                  <a:pos x="T0" y="T1"/>
                </a:cxn>
                <a:cxn ang="0">
                  <a:pos x="T2" y="T3"/>
                </a:cxn>
                <a:cxn ang="0">
                  <a:pos x="T4" y="T5"/>
                </a:cxn>
                <a:cxn ang="0">
                  <a:pos x="T6" y="T7"/>
                </a:cxn>
              </a:cxnLst>
              <a:rect l="0" t="0" r="r" b="b"/>
              <a:pathLst>
                <a:path w="88" h="108">
                  <a:moveTo>
                    <a:pt x="0" y="0"/>
                  </a:moveTo>
                  <a:cubicBezTo>
                    <a:pt x="21" y="50"/>
                    <a:pt x="52" y="88"/>
                    <a:pt x="88" y="108"/>
                  </a:cubicBezTo>
                  <a:cubicBezTo>
                    <a:pt x="88" y="0"/>
                    <a:pt x="88" y="0"/>
                    <a:pt x="88" y="0"/>
                  </a:cubicBezTo>
                  <a:lnTo>
                    <a:pt x="0" y="0"/>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81"/>
            <p:cNvSpPr/>
            <p:nvPr/>
          </p:nvSpPr>
          <p:spPr bwMode="auto">
            <a:xfrm>
              <a:off x="6604001" y="3775075"/>
              <a:ext cx="352425" cy="239713"/>
            </a:xfrm>
            <a:custGeom>
              <a:avLst/>
              <a:gdLst>
                <a:gd name="T0" fmla="*/ 73 w 160"/>
                <a:gd name="T1" fmla="*/ 109 h 109"/>
                <a:gd name="T2" fmla="*/ 160 w 160"/>
                <a:gd name="T3" fmla="*/ 109 h 109"/>
                <a:gd name="T4" fmla="*/ 129 w 160"/>
                <a:gd name="T5" fmla="*/ 71 h 109"/>
                <a:gd name="T6" fmla="*/ 0 w 160"/>
                <a:gd name="T7" fmla="*/ 0 h 109"/>
                <a:gd name="T8" fmla="*/ 73 w 160"/>
                <a:gd name="T9" fmla="*/ 109 h 109"/>
              </a:gdLst>
              <a:ahLst/>
              <a:cxnLst>
                <a:cxn ang="0">
                  <a:pos x="T0" y="T1"/>
                </a:cxn>
                <a:cxn ang="0">
                  <a:pos x="T2" y="T3"/>
                </a:cxn>
                <a:cxn ang="0">
                  <a:pos x="T4" y="T5"/>
                </a:cxn>
                <a:cxn ang="0">
                  <a:pos x="T6" y="T7"/>
                </a:cxn>
                <a:cxn ang="0">
                  <a:pos x="T8" y="T9"/>
                </a:cxn>
              </a:cxnLst>
              <a:rect l="0" t="0" r="r" b="b"/>
              <a:pathLst>
                <a:path w="160" h="109">
                  <a:moveTo>
                    <a:pt x="73" y="109"/>
                  </a:moveTo>
                  <a:cubicBezTo>
                    <a:pt x="160" y="109"/>
                    <a:pt x="160" y="109"/>
                    <a:pt x="160" y="109"/>
                  </a:cubicBezTo>
                  <a:cubicBezTo>
                    <a:pt x="151" y="95"/>
                    <a:pt x="141" y="83"/>
                    <a:pt x="129" y="71"/>
                  </a:cubicBezTo>
                  <a:cubicBezTo>
                    <a:pt x="94" y="36"/>
                    <a:pt x="50" y="11"/>
                    <a:pt x="0" y="0"/>
                  </a:cubicBezTo>
                  <a:cubicBezTo>
                    <a:pt x="31" y="27"/>
                    <a:pt x="56" y="64"/>
                    <a:pt x="73" y="109"/>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82"/>
            <p:cNvSpPr/>
            <p:nvPr/>
          </p:nvSpPr>
          <p:spPr bwMode="auto">
            <a:xfrm>
              <a:off x="6199188" y="4070350"/>
              <a:ext cx="255588" cy="238125"/>
            </a:xfrm>
            <a:custGeom>
              <a:avLst/>
              <a:gdLst>
                <a:gd name="T0" fmla="*/ 116 w 116"/>
                <a:gd name="T1" fmla="*/ 0 h 108"/>
                <a:gd name="T2" fmla="*/ 19 w 116"/>
                <a:gd name="T3" fmla="*/ 0 h 108"/>
                <a:gd name="T4" fmla="*/ 0 w 116"/>
                <a:gd name="T5" fmla="*/ 108 h 108"/>
                <a:gd name="T6" fmla="*/ 116 w 116"/>
                <a:gd name="T7" fmla="*/ 108 h 108"/>
                <a:gd name="T8" fmla="*/ 116 w 116"/>
                <a:gd name="T9" fmla="*/ 0 h 108"/>
              </a:gdLst>
              <a:ahLst/>
              <a:cxnLst>
                <a:cxn ang="0">
                  <a:pos x="T0" y="T1"/>
                </a:cxn>
                <a:cxn ang="0">
                  <a:pos x="T2" y="T3"/>
                </a:cxn>
                <a:cxn ang="0">
                  <a:pos x="T4" y="T5"/>
                </a:cxn>
                <a:cxn ang="0">
                  <a:pos x="T6" y="T7"/>
                </a:cxn>
                <a:cxn ang="0">
                  <a:pos x="T8" y="T9"/>
                </a:cxn>
              </a:cxnLst>
              <a:rect l="0" t="0" r="r" b="b"/>
              <a:pathLst>
                <a:path w="116" h="108">
                  <a:moveTo>
                    <a:pt x="116" y="0"/>
                  </a:moveTo>
                  <a:cubicBezTo>
                    <a:pt x="19" y="0"/>
                    <a:pt x="19" y="0"/>
                    <a:pt x="19" y="0"/>
                  </a:cubicBezTo>
                  <a:cubicBezTo>
                    <a:pt x="8" y="33"/>
                    <a:pt x="1" y="69"/>
                    <a:pt x="0" y="108"/>
                  </a:cubicBezTo>
                  <a:cubicBezTo>
                    <a:pt x="116" y="108"/>
                    <a:pt x="116" y="108"/>
                    <a:pt x="116" y="108"/>
                  </a:cubicBezTo>
                  <a:lnTo>
                    <a:pt x="116" y="0"/>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83"/>
            <p:cNvSpPr/>
            <p:nvPr/>
          </p:nvSpPr>
          <p:spPr bwMode="auto">
            <a:xfrm>
              <a:off x="6259513" y="3776663"/>
              <a:ext cx="195263" cy="238125"/>
            </a:xfrm>
            <a:custGeom>
              <a:avLst/>
              <a:gdLst>
                <a:gd name="T0" fmla="*/ 88 w 88"/>
                <a:gd name="T1" fmla="*/ 0 h 108"/>
                <a:gd name="T2" fmla="*/ 0 w 88"/>
                <a:gd name="T3" fmla="*/ 108 h 108"/>
                <a:gd name="T4" fmla="*/ 88 w 88"/>
                <a:gd name="T5" fmla="*/ 108 h 108"/>
                <a:gd name="T6" fmla="*/ 88 w 88"/>
                <a:gd name="T7" fmla="*/ 0 h 108"/>
              </a:gdLst>
              <a:ahLst/>
              <a:cxnLst>
                <a:cxn ang="0">
                  <a:pos x="T0" y="T1"/>
                </a:cxn>
                <a:cxn ang="0">
                  <a:pos x="T2" y="T3"/>
                </a:cxn>
                <a:cxn ang="0">
                  <a:pos x="T4" y="T5"/>
                </a:cxn>
                <a:cxn ang="0">
                  <a:pos x="T6" y="T7"/>
                </a:cxn>
              </a:cxnLst>
              <a:rect l="0" t="0" r="r" b="b"/>
              <a:pathLst>
                <a:path w="88" h="108">
                  <a:moveTo>
                    <a:pt x="88" y="0"/>
                  </a:moveTo>
                  <a:cubicBezTo>
                    <a:pt x="52" y="20"/>
                    <a:pt x="21" y="58"/>
                    <a:pt x="0" y="108"/>
                  </a:cubicBezTo>
                  <a:cubicBezTo>
                    <a:pt x="88" y="108"/>
                    <a:pt x="88" y="108"/>
                    <a:pt x="88" y="108"/>
                  </a:cubicBezTo>
                  <a:lnTo>
                    <a:pt x="88" y="0"/>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84"/>
            <p:cNvSpPr/>
            <p:nvPr/>
          </p:nvSpPr>
          <p:spPr bwMode="auto">
            <a:xfrm>
              <a:off x="6508751" y="4657725"/>
              <a:ext cx="196850" cy="238125"/>
            </a:xfrm>
            <a:custGeom>
              <a:avLst/>
              <a:gdLst>
                <a:gd name="T0" fmla="*/ 0 w 89"/>
                <a:gd name="T1" fmla="*/ 108 h 108"/>
                <a:gd name="T2" fmla="*/ 89 w 89"/>
                <a:gd name="T3" fmla="*/ 0 h 108"/>
                <a:gd name="T4" fmla="*/ 0 w 89"/>
                <a:gd name="T5" fmla="*/ 0 h 108"/>
                <a:gd name="T6" fmla="*/ 0 w 89"/>
                <a:gd name="T7" fmla="*/ 108 h 108"/>
              </a:gdLst>
              <a:ahLst/>
              <a:cxnLst>
                <a:cxn ang="0">
                  <a:pos x="T0" y="T1"/>
                </a:cxn>
                <a:cxn ang="0">
                  <a:pos x="T2" y="T3"/>
                </a:cxn>
                <a:cxn ang="0">
                  <a:pos x="T4" y="T5"/>
                </a:cxn>
                <a:cxn ang="0">
                  <a:pos x="T6" y="T7"/>
                </a:cxn>
              </a:cxnLst>
              <a:rect l="0" t="0" r="r" b="b"/>
              <a:pathLst>
                <a:path w="89" h="108">
                  <a:moveTo>
                    <a:pt x="0" y="108"/>
                  </a:moveTo>
                  <a:cubicBezTo>
                    <a:pt x="36" y="88"/>
                    <a:pt x="67" y="50"/>
                    <a:pt x="89" y="0"/>
                  </a:cubicBezTo>
                  <a:cubicBezTo>
                    <a:pt x="0" y="0"/>
                    <a:pt x="0" y="0"/>
                    <a:pt x="0" y="0"/>
                  </a:cubicBezTo>
                  <a:lnTo>
                    <a:pt x="0" y="108"/>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85"/>
            <p:cNvSpPr/>
            <p:nvPr/>
          </p:nvSpPr>
          <p:spPr bwMode="auto">
            <a:xfrm>
              <a:off x="6784976" y="4070350"/>
              <a:ext cx="269875" cy="238125"/>
            </a:xfrm>
            <a:custGeom>
              <a:avLst/>
              <a:gdLst>
                <a:gd name="T0" fmla="*/ 17 w 123"/>
                <a:gd name="T1" fmla="*/ 108 h 108"/>
                <a:gd name="T2" fmla="*/ 123 w 123"/>
                <a:gd name="T3" fmla="*/ 108 h 108"/>
                <a:gd name="T4" fmla="*/ 93 w 123"/>
                <a:gd name="T5" fmla="*/ 0 h 108"/>
                <a:gd name="T6" fmla="*/ 0 w 123"/>
                <a:gd name="T7" fmla="*/ 0 h 108"/>
                <a:gd name="T8" fmla="*/ 17 w 123"/>
                <a:gd name="T9" fmla="*/ 108 h 108"/>
              </a:gdLst>
              <a:ahLst/>
              <a:cxnLst>
                <a:cxn ang="0">
                  <a:pos x="T0" y="T1"/>
                </a:cxn>
                <a:cxn ang="0">
                  <a:pos x="T2" y="T3"/>
                </a:cxn>
                <a:cxn ang="0">
                  <a:pos x="T4" y="T5"/>
                </a:cxn>
                <a:cxn ang="0">
                  <a:pos x="T6" y="T7"/>
                </a:cxn>
                <a:cxn ang="0">
                  <a:pos x="T8" y="T9"/>
                </a:cxn>
              </a:cxnLst>
              <a:rect l="0" t="0" r="r" b="b"/>
              <a:pathLst>
                <a:path w="123" h="108">
                  <a:moveTo>
                    <a:pt x="17" y="108"/>
                  </a:moveTo>
                  <a:cubicBezTo>
                    <a:pt x="123" y="108"/>
                    <a:pt x="123" y="108"/>
                    <a:pt x="123" y="108"/>
                  </a:cubicBezTo>
                  <a:cubicBezTo>
                    <a:pt x="121" y="69"/>
                    <a:pt x="110" y="33"/>
                    <a:pt x="93" y="0"/>
                  </a:cubicBezTo>
                  <a:cubicBezTo>
                    <a:pt x="0" y="0"/>
                    <a:pt x="0" y="0"/>
                    <a:pt x="0" y="0"/>
                  </a:cubicBezTo>
                  <a:cubicBezTo>
                    <a:pt x="10" y="34"/>
                    <a:pt x="15" y="70"/>
                    <a:pt x="17" y="108"/>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44"/>
          <p:cNvGrpSpPr/>
          <p:nvPr/>
        </p:nvGrpSpPr>
        <p:grpSpPr>
          <a:xfrm>
            <a:off x="6818295" y="1844753"/>
            <a:ext cx="961617" cy="961614"/>
            <a:chOff x="1539875" y="3062288"/>
            <a:chExt cx="811213" cy="811213"/>
          </a:xfrm>
          <a:solidFill>
            <a:srgbClr val="00B49B"/>
          </a:solidFill>
        </p:grpSpPr>
        <p:sp>
          <p:nvSpPr>
            <p:cNvPr id="46" name="Freeform 47"/>
            <p:cNvSpPr>
              <a:spLocks noEditPoints="1"/>
            </p:cNvSpPr>
            <p:nvPr/>
          </p:nvSpPr>
          <p:spPr bwMode="auto">
            <a:xfrm>
              <a:off x="1795463" y="3062288"/>
              <a:ext cx="300038" cy="811213"/>
            </a:xfrm>
            <a:custGeom>
              <a:avLst/>
              <a:gdLst>
                <a:gd name="T0" fmla="*/ 40 w 80"/>
                <a:gd name="T1" fmla="*/ 199 h 216"/>
                <a:gd name="T2" fmla="*/ 10 w 80"/>
                <a:gd name="T3" fmla="*/ 180 h 216"/>
                <a:gd name="T4" fmla="*/ 70 w 80"/>
                <a:gd name="T5" fmla="*/ 180 h 216"/>
                <a:gd name="T6" fmla="*/ 77 w 80"/>
                <a:gd name="T7" fmla="*/ 145 h 216"/>
                <a:gd name="T8" fmla="*/ 65 w 80"/>
                <a:gd name="T9" fmla="*/ 168 h 216"/>
                <a:gd name="T10" fmla="*/ 77 w 80"/>
                <a:gd name="T11" fmla="*/ 145 h 216"/>
                <a:gd name="T12" fmla="*/ 8 w 80"/>
                <a:gd name="T13" fmla="*/ 172 h 216"/>
                <a:gd name="T14" fmla="*/ 10 w 80"/>
                <a:gd name="T15" fmla="*/ 146 h 216"/>
                <a:gd name="T16" fmla="*/ 79 w 80"/>
                <a:gd name="T17" fmla="*/ 124 h 216"/>
                <a:gd name="T18" fmla="*/ 71 w 80"/>
                <a:gd name="T19" fmla="*/ 139 h 216"/>
                <a:gd name="T20" fmla="*/ 79 w 80"/>
                <a:gd name="T21" fmla="*/ 124 h 216"/>
                <a:gd name="T22" fmla="*/ 2 w 80"/>
                <a:gd name="T23" fmla="*/ 138 h 216"/>
                <a:gd name="T24" fmla="*/ 8 w 80"/>
                <a:gd name="T25" fmla="*/ 132 h 216"/>
                <a:gd name="T26" fmla="*/ 7 w 80"/>
                <a:gd name="T27" fmla="*/ 94 h 216"/>
                <a:gd name="T28" fmla="*/ 0 w 80"/>
                <a:gd name="T29" fmla="*/ 108 h 216"/>
                <a:gd name="T30" fmla="*/ 7 w 80"/>
                <a:gd name="T31" fmla="*/ 122 h 216"/>
                <a:gd name="T32" fmla="*/ 7 w 80"/>
                <a:gd name="T33" fmla="*/ 94 h 216"/>
                <a:gd name="T34" fmla="*/ 73 w 80"/>
                <a:gd name="T35" fmla="*/ 108 h 216"/>
                <a:gd name="T36" fmla="*/ 80 w 80"/>
                <a:gd name="T37" fmla="*/ 114 h 216"/>
                <a:gd name="T38" fmla="*/ 80 w 80"/>
                <a:gd name="T39" fmla="*/ 102 h 216"/>
                <a:gd name="T40" fmla="*/ 71 w 80"/>
                <a:gd name="T41" fmla="*/ 77 h 216"/>
                <a:gd name="T42" fmla="*/ 79 w 80"/>
                <a:gd name="T43" fmla="*/ 92 h 216"/>
                <a:gd name="T44" fmla="*/ 71 w 80"/>
                <a:gd name="T45" fmla="*/ 77 h 216"/>
                <a:gd name="T46" fmla="*/ 2 w 80"/>
                <a:gd name="T47" fmla="*/ 78 h 216"/>
                <a:gd name="T48" fmla="*/ 8 w 80"/>
                <a:gd name="T49" fmla="*/ 84 h 216"/>
                <a:gd name="T50" fmla="*/ 72 w 80"/>
                <a:gd name="T51" fmla="*/ 44 h 216"/>
                <a:gd name="T52" fmla="*/ 70 w 80"/>
                <a:gd name="T53" fmla="*/ 70 h 216"/>
                <a:gd name="T54" fmla="*/ 72 w 80"/>
                <a:gd name="T55" fmla="*/ 44 h 216"/>
                <a:gd name="T56" fmla="*/ 2 w 80"/>
                <a:gd name="T57" fmla="*/ 71 h 216"/>
                <a:gd name="T58" fmla="*/ 15 w 80"/>
                <a:gd name="T59" fmla="*/ 48 h 216"/>
                <a:gd name="T60" fmla="*/ 40 w 80"/>
                <a:gd name="T61" fmla="*/ 0 h 216"/>
                <a:gd name="T62" fmla="*/ 18 w 80"/>
                <a:gd name="T63" fmla="*/ 40 h 216"/>
                <a:gd name="T64" fmla="*/ 62 w 80"/>
                <a:gd name="T65" fmla="*/ 40 h 216"/>
                <a:gd name="T66" fmla="*/ 40 w 80"/>
                <a:gd name="T6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216">
                  <a:moveTo>
                    <a:pt x="62" y="176"/>
                  </a:moveTo>
                  <a:cubicBezTo>
                    <a:pt x="56" y="190"/>
                    <a:pt x="48" y="199"/>
                    <a:pt x="40" y="199"/>
                  </a:cubicBezTo>
                  <a:cubicBezTo>
                    <a:pt x="31" y="199"/>
                    <a:pt x="24" y="190"/>
                    <a:pt x="18" y="176"/>
                  </a:cubicBezTo>
                  <a:cubicBezTo>
                    <a:pt x="15" y="177"/>
                    <a:pt x="13" y="179"/>
                    <a:pt x="10" y="180"/>
                  </a:cubicBezTo>
                  <a:cubicBezTo>
                    <a:pt x="17" y="202"/>
                    <a:pt x="28" y="216"/>
                    <a:pt x="40" y="216"/>
                  </a:cubicBezTo>
                  <a:cubicBezTo>
                    <a:pt x="52" y="216"/>
                    <a:pt x="62" y="202"/>
                    <a:pt x="70" y="180"/>
                  </a:cubicBezTo>
                  <a:cubicBezTo>
                    <a:pt x="67" y="179"/>
                    <a:pt x="65" y="177"/>
                    <a:pt x="62" y="176"/>
                  </a:cubicBezTo>
                  <a:moveTo>
                    <a:pt x="77" y="145"/>
                  </a:moveTo>
                  <a:cubicBezTo>
                    <a:pt x="75" y="146"/>
                    <a:pt x="73" y="146"/>
                    <a:pt x="70" y="146"/>
                  </a:cubicBezTo>
                  <a:cubicBezTo>
                    <a:pt x="69" y="154"/>
                    <a:pt x="67" y="162"/>
                    <a:pt x="65" y="168"/>
                  </a:cubicBezTo>
                  <a:cubicBezTo>
                    <a:pt x="67" y="170"/>
                    <a:pt x="70" y="171"/>
                    <a:pt x="72" y="172"/>
                  </a:cubicBezTo>
                  <a:cubicBezTo>
                    <a:pt x="74" y="164"/>
                    <a:pt x="76" y="155"/>
                    <a:pt x="77" y="145"/>
                  </a:cubicBezTo>
                  <a:moveTo>
                    <a:pt x="2" y="145"/>
                  </a:moveTo>
                  <a:cubicBezTo>
                    <a:pt x="4" y="155"/>
                    <a:pt x="5" y="164"/>
                    <a:pt x="8" y="172"/>
                  </a:cubicBezTo>
                  <a:cubicBezTo>
                    <a:pt x="10" y="171"/>
                    <a:pt x="12" y="170"/>
                    <a:pt x="15" y="168"/>
                  </a:cubicBezTo>
                  <a:cubicBezTo>
                    <a:pt x="13" y="162"/>
                    <a:pt x="11" y="154"/>
                    <a:pt x="10" y="146"/>
                  </a:cubicBezTo>
                  <a:cubicBezTo>
                    <a:pt x="7" y="146"/>
                    <a:pt x="5" y="146"/>
                    <a:pt x="2" y="145"/>
                  </a:cubicBezTo>
                  <a:moveTo>
                    <a:pt x="79" y="124"/>
                  </a:moveTo>
                  <a:cubicBezTo>
                    <a:pt x="77" y="127"/>
                    <a:pt x="75" y="130"/>
                    <a:pt x="72" y="132"/>
                  </a:cubicBezTo>
                  <a:cubicBezTo>
                    <a:pt x="72" y="135"/>
                    <a:pt x="72" y="137"/>
                    <a:pt x="71" y="139"/>
                  </a:cubicBezTo>
                  <a:cubicBezTo>
                    <a:pt x="74" y="139"/>
                    <a:pt x="76" y="139"/>
                    <a:pt x="78" y="138"/>
                  </a:cubicBezTo>
                  <a:cubicBezTo>
                    <a:pt x="79" y="134"/>
                    <a:pt x="79" y="129"/>
                    <a:pt x="79" y="124"/>
                  </a:cubicBezTo>
                  <a:moveTo>
                    <a:pt x="0" y="124"/>
                  </a:moveTo>
                  <a:cubicBezTo>
                    <a:pt x="1" y="129"/>
                    <a:pt x="1" y="134"/>
                    <a:pt x="2" y="138"/>
                  </a:cubicBezTo>
                  <a:cubicBezTo>
                    <a:pt x="4" y="139"/>
                    <a:pt x="6" y="139"/>
                    <a:pt x="9" y="139"/>
                  </a:cubicBezTo>
                  <a:cubicBezTo>
                    <a:pt x="8" y="137"/>
                    <a:pt x="8" y="135"/>
                    <a:pt x="8" y="132"/>
                  </a:cubicBezTo>
                  <a:cubicBezTo>
                    <a:pt x="5" y="130"/>
                    <a:pt x="3" y="127"/>
                    <a:pt x="0" y="124"/>
                  </a:cubicBezTo>
                  <a:moveTo>
                    <a:pt x="7" y="94"/>
                  </a:moveTo>
                  <a:cubicBezTo>
                    <a:pt x="5" y="97"/>
                    <a:pt x="2" y="100"/>
                    <a:pt x="0" y="102"/>
                  </a:cubicBezTo>
                  <a:cubicBezTo>
                    <a:pt x="0" y="104"/>
                    <a:pt x="0" y="106"/>
                    <a:pt x="0" y="108"/>
                  </a:cubicBezTo>
                  <a:cubicBezTo>
                    <a:pt x="0" y="110"/>
                    <a:pt x="0" y="112"/>
                    <a:pt x="0" y="114"/>
                  </a:cubicBezTo>
                  <a:cubicBezTo>
                    <a:pt x="2" y="116"/>
                    <a:pt x="5" y="119"/>
                    <a:pt x="7" y="122"/>
                  </a:cubicBezTo>
                  <a:cubicBezTo>
                    <a:pt x="7" y="117"/>
                    <a:pt x="7" y="113"/>
                    <a:pt x="7" y="108"/>
                  </a:cubicBezTo>
                  <a:cubicBezTo>
                    <a:pt x="7" y="103"/>
                    <a:pt x="7" y="99"/>
                    <a:pt x="7" y="94"/>
                  </a:cubicBezTo>
                  <a:moveTo>
                    <a:pt x="73" y="94"/>
                  </a:moveTo>
                  <a:cubicBezTo>
                    <a:pt x="73" y="99"/>
                    <a:pt x="73" y="103"/>
                    <a:pt x="73" y="108"/>
                  </a:cubicBezTo>
                  <a:cubicBezTo>
                    <a:pt x="73" y="113"/>
                    <a:pt x="73" y="117"/>
                    <a:pt x="73" y="122"/>
                  </a:cubicBezTo>
                  <a:cubicBezTo>
                    <a:pt x="75" y="119"/>
                    <a:pt x="78" y="116"/>
                    <a:pt x="80" y="114"/>
                  </a:cubicBezTo>
                  <a:cubicBezTo>
                    <a:pt x="80" y="112"/>
                    <a:pt x="80" y="110"/>
                    <a:pt x="80" y="108"/>
                  </a:cubicBezTo>
                  <a:cubicBezTo>
                    <a:pt x="80" y="106"/>
                    <a:pt x="80" y="104"/>
                    <a:pt x="80" y="102"/>
                  </a:cubicBezTo>
                  <a:cubicBezTo>
                    <a:pt x="78" y="100"/>
                    <a:pt x="75" y="97"/>
                    <a:pt x="73" y="94"/>
                  </a:cubicBezTo>
                  <a:moveTo>
                    <a:pt x="71" y="77"/>
                  </a:moveTo>
                  <a:cubicBezTo>
                    <a:pt x="72" y="79"/>
                    <a:pt x="72" y="81"/>
                    <a:pt x="72" y="84"/>
                  </a:cubicBezTo>
                  <a:cubicBezTo>
                    <a:pt x="75" y="86"/>
                    <a:pt x="77" y="89"/>
                    <a:pt x="79" y="92"/>
                  </a:cubicBezTo>
                  <a:cubicBezTo>
                    <a:pt x="79" y="87"/>
                    <a:pt x="79" y="82"/>
                    <a:pt x="78" y="78"/>
                  </a:cubicBezTo>
                  <a:cubicBezTo>
                    <a:pt x="76" y="77"/>
                    <a:pt x="74" y="77"/>
                    <a:pt x="71" y="77"/>
                  </a:cubicBezTo>
                  <a:moveTo>
                    <a:pt x="9" y="77"/>
                  </a:moveTo>
                  <a:cubicBezTo>
                    <a:pt x="6" y="77"/>
                    <a:pt x="4" y="77"/>
                    <a:pt x="2" y="78"/>
                  </a:cubicBezTo>
                  <a:cubicBezTo>
                    <a:pt x="1" y="82"/>
                    <a:pt x="1" y="87"/>
                    <a:pt x="0" y="92"/>
                  </a:cubicBezTo>
                  <a:cubicBezTo>
                    <a:pt x="3" y="89"/>
                    <a:pt x="5" y="86"/>
                    <a:pt x="8" y="84"/>
                  </a:cubicBezTo>
                  <a:cubicBezTo>
                    <a:pt x="8" y="81"/>
                    <a:pt x="8" y="79"/>
                    <a:pt x="9" y="77"/>
                  </a:cubicBezTo>
                  <a:moveTo>
                    <a:pt x="72" y="44"/>
                  </a:moveTo>
                  <a:cubicBezTo>
                    <a:pt x="70" y="45"/>
                    <a:pt x="67" y="46"/>
                    <a:pt x="65" y="48"/>
                  </a:cubicBezTo>
                  <a:cubicBezTo>
                    <a:pt x="67" y="54"/>
                    <a:pt x="69" y="62"/>
                    <a:pt x="70" y="70"/>
                  </a:cubicBezTo>
                  <a:cubicBezTo>
                    <a:pt x="73" y="70"/>
                    <a:pt x="75" y="70"/>
                    <a:pt x="77" y="71"/>
                  </a:cubicBezTo>
                  <a:cubicBezTo>
                    <a:pt x="76" y="61"/>
                    <a:pt x="74" y="52"/>
                    <a:pt x="72" y="44"/>
                  </a:cubicBezTo>
                  <a:moveTo>
                    <a:pt x="8" y="44"/>
                  </a:moveTo>
                  <a:cubicBezTo>
                    <a:pt x="5" y="52"/>
                    <a:pt x="4" y="61"/>
                    <a:pt x="2" y="71"/>
                  </a:cubicBezTo>
                  <a:cubicBezTo>
                    <a:pt x="5" y="70"/>
                    <a:pt x="7" y="70"/>
                    <a:pt x="10" y="70"/>
                  </a:cubicBezTo>
                  <a:cubicBezTo>
                    <a:pt x="11" y="62"/>
                    <a:pt x="13" y="54"/>
                    <a:pt x="15" y="48"/>
                  </a:cubicBezTo>
                  <a:cubicBezTo>
                    <a:pt x="12" y="46"/>
                    <a:pt x="10" y="45"/>
                    <a:pt x="8" y="44"/>
                  </a:cubicBezTo>
                  <a:moveTo>
                    <a:pt x="40" y="0"/>
                  </a:moveTo>
                  <a:cubicBezTo>
                    <a:pt x="28" y="0"/>
                    <a:pt x="17" y="14"/>
                    <a:pt x="10" y="36"/>
                  </a:cubicBezTo>
                  <a:cubicBezTo>
                    <a:pt x="13" y="37"/>
                    <a:pt x="15" y="39"/>
                    <a:pt x="18" y="40"/>
                  </a:cubicBezTo>
                  <a:cubicBezTo>
                    <a:pt x="24" y="26"/>
                    <a:pt x="31" y="17"/>
                    <a:pt x="40" y="17"/>
                  </a:cubicBezTo>
                  <a:cubicBezTo>
                    <a:pt x="48" y="17"/>
                    <a:pt x="56" y="26"/>
                    <a:pt x="62" y="40"/>
                  </a:cubicBezTo>
                  <a:cubicBezTo>
                    <a:pt x="65" y="39"/>
                    <a:pt x="67" y="37"/>
                    <a:pt x="70" y="36"/>
                  </a:cubicBezTo>
                  <a:cubicBezTo>
                    <a:pt x="62" y="14"/>
                    <a:pt x="52" y="0"/>
                    <a:pt x="40" y="0"/>
                  </a:cubicBezTo>
                </a:path>
              </a:pathLst>
            </a:custGeom>
            <a:grpFill/>
            <a:ln>
              <a:noFill/>
            </a:ln>
          </p:spPr>
          <p:txBody>
            <a:bodyPr vert="horz" wrap="square" lIns="91440" tIns="45720" rIns="91440" bIns="45720" numCol="1" anchor="t" anchorCtr="0" compatLnSpc="1"/>
            <a:lstStyle/>
            <a:p>
              <a:endParaRPr lang="zh-CN" altLang="en-US">
                <a:solidFill>
                  <a:srgbClr val="FF0000"/>
                </a:solidFill>
              </a:endParaRPr>
            </a:p>
          </p:txBody>
        </p:sp>
        <p:sp>
          <p:nvSpPr>
            <p:cNvPr id="47" name="Freeform 48"/>
            <p:cNvSpPr>
              <a:spLocks noEditPoints="1"/>
            </p:cNvSpPr>
            <p:nvPr/>
          </p:nvSpPr>
          <p:spPr bwMode="auto">
            <a:xfrm>
              <a:off x="1539875" y="3317875"/>
              <a:ext cx="811213" cy="300038"/>
            </a:xfrm>
            <a:custGeom>
              <a:avLst/>
              <a:gdLst>
                <a:gd name="T0" fmla="*/ 108 w 216"/>
                <a:gd name="T1" fmla="*/ 73 h 80"/>
                <a:gd name="T2" fmla="*/ 102 w 216"/>
                <a:gd name="T3" fmla="*/ 80 h 80"/>
                <a:gd name="T4" fmla="*/ 114 w 216"/>
                <a:gd name="T5" fmla="*/ 80 h 80"/>
                <a:gd name="T6" fmla="*/ 48 w 216"/>
                <a:gd name="T7" fmla="*/ 65 h 80"/>
                <a:gd name="T8" fmla="*/ 70 w 216"/>
                <a:gd name="T9" fmla="*/ 77 h 80"/>
                <a:gd name="T10" fmla="*/ 92 w 216"/>
                <a:gd name="T11" fmla="*/ 79 h 80"/>
                <a:gd name="T12" fmla="*/ 77 w 216"/>
                <a:gd name="T13" fmla="*/ 71 h 80"/>
                <a:gd name="T14" fmla="*/ 48 w 216"/>
                <a:gd name="T15" fmla="*/ 65 h 80"/>
                <a:gd name="T16" fmla="*/ 146 w 216"/>
                <a:gd name="T17" fmla="*/ 70 h 80"/>
                <a:gd name="T18" fmla="*/ 132 w 216"/>
                <a:gd name="T19" fmla="*/ 72 h 80"/>
                <a:gd name="T20" fmla="*/ 138 w 216"/>
                <a:gd name="T21" fmla="*/ 78 h 80"/>
                <a:gd name="T22" fmla="*/ 172 w 216"/>
                <a:gd name="T23" fmla="*/ 72 h 80"/>
                <a:gd name="T24" fmla="*/ 180 w 216"/>
                <a:gd name="T25" fmla="*/ 10 h 80"/>
                <a:gd name="T26" fmla="*/ 199 w 216"/>
                <a:gd name="T27" fmla="*/ 40 h 80"/>
                <a:gd name="T28" fmla="*/ 180 w 216"/>
                <a:gd name="T29" fmla="*/ 70 h 80"/>
                <a:gd name="T30" fmla="*/ 180 w 216"/>
                <a:gd name="T31" fmla="*/ 10 h 80"/>
                <a:gd name="T32" fmla="*/ 0 w 216"/>
                <a:gd name="T33" fmla="*/ 40 h 80"/>
                <a:gd name="T34" fmla="*/ 40 w 216"/>
                <a:gd name="T35" fmla="*/ 62 h 80"/>
                <a:gd name="T36" fmla="*/ 40 w 216"/>
                <a:gd name="T37" fmla="*/ 18 h 80"/>
                <a:gd name="T38" fmla="*/ 124 w 216"/>
                <a:gd name="T39" fmla="*/ 1 h 80"/>
                <a:gd name="T40" fmla="*/ 139 w 216"/>
                <a:gd name="T41" fmla="*/ 9 h 80"/>
                <a:gd name="T42" fmla="*/ 168 w 216"/>
                <a:gd name="T43" fmla="*/ 15 h 80"/>
                <a:gd name="T44" fmla="*/ 145 w 216"/>
                <a:gd name="T45" fmla="*/ 3 h 80"/>
                <a:gd name="T46" fmla="*/ 124 w 216"/>
                <a:gd name="T47" fmla="*/ 1 h 80"/>
                <a:gd name="T48" fmla="*/ 78 w 216"/>
                <a:gd name="T49" fmla="*/ 2 h 80"/>
                <a:gd name="T50" fmla="*/ 44 w 216"/>
                <a:gd name="T51" fmla="*/ 8 h 80"/>
                <a:gd name="T52" fmla="*/ 70 w 216"/>
                <a:gd name="T53" fmla="*/ 10 h 80"/>
                <a:gd name="T54" fmla="*/ 84 w 216"/>
                <a:gd name="T55" fmla="*/ 8 h 80"/>
                <a:gd name="T56" fmla="*/ 108 w 216"/>
                <a:gd name="T57" fmla="*/ 0 h 80"/>
                <a:gd name="T58" fmla="*/ 94 w 216"/>
                <a:gd name="T59" fmla="*/ 7 h 80"/>
                <a:gd name="T60" fmla="*/ 122 w 216"/>
                <a:gd name="T61" fmla="*/ 7 h 80"/>
                <a:gd name="T62" fmla="*/ 108 w 216"/>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 h="80">
                  <a:moveTo>
                    <a:pt x="122" y="73"/>
                  </a:moveTo>
                  <a:cubicBezTo>
                    <a:pt x="117" y="73"/>
                    <a:pt x="113" y="73"/>
                    <a:pt x="108" y="73"/>
                  </a:cubicBezTo>
                  <a:cubicBezTo>
                    <a:pt x="103" y="73"/>
                    <a:pt x="99" y="73"/>
                    <a:pt x="94" y="73"/>
                  </a:cubicBezTo>
                  <a:cubicBezTo>
                    <a:pt x="97" y="75"/>
                    <a:pt x="100" y="78"/>
                    <a:pt x="102" y="80"/>
                  </a:cubicBezTo>
                  <a:cubicBezTo>
                    <a:pt x="104" y="80"/>
                    <a:pt x="106" y="80"/>
                    <a:pt x="108" y="80"/>
                  </a:cubicBezTo>
                  <a:cubicBezTo>
                    <a:pt x="110" y="80"/>
                    <a:pt x="112" y="80"/>
                    <a:pt x="114" y="80"/>
                  </a:cubicBezTo>
                  <a:cubicBezTo>
                    <a:pt x="116" y="78"/>
                    <a:pt x="119" y="75"/>
                    <a:pt x="122" y="73"/>
                  </a:cubicBezTo>
                  <a:moveTo>
                    <a:pt x="48" y="65"/>
                  </a:moveTo>
                  <a:cubicBezTo>
                    <a:pt x="46" y="67"/>
                    <a:pt x="45" y="70"/>
                    <a:pt x="44" y="72"/>
                  </a:cubicBezTo>
                  <a:cubicBezTo>
                    <a:pt x="52" y="74"/>
                    <a:pt x="61" y="76"/>
                    <a:pt x="70" y="77"/>
                  </a:cubicBezTo>
                  <a:cubicBezTo>
                    <a:pt x="73" y="78"/>
                    <a:pt x="75" y="78"/>
                    <a:pt x="78" y="78"/>
                  </a:cubicBezTo>
                  <a:cubicBezTo>
                    <a:pt x="82" y="79"/>
                    <a:pt x="87" y="79"/>
                    <a:pt x="92" y="79"/>
                  </a:cubicBezTo>
                  <a:cubicBezTo>
                    <a:pt x="89" y="77"/>
                    <a:pt x="86" y="75"/>
                    <a:pt x="84" y="72"/>
                  </a:cubicBezTo>
                  <a:cubicBezTo>
                    <a:pt x="81" y="72"/>
                    <a:pt x="79" y="72"/>
                    <a:pt x="77" y="71"/>
                  </a:cubicBezTo>
                  <a:cubicBezTo>
                    <a:pt x="74" y="71"/>
                    <a:pt x="72" y="71"/>
                    <a:pt x="70" y="70"/>
                  </a:cubicBezTo>
                  <a:cubicBezTo>
                    <a:pt x="62" y="69"/>
                    <a:pt x="54" y="67"/>
                    <a:pt x="48" y="65"/>
                  </a:cubicBezTo>
                  <a:moveTo>
                    <a:pt x="168" y="65"/>
                  </a:moveTo>
                  <a:cubicBezTo>
                    <a:pt x="162" y="67"/>
                    <a:pt x="154" y="69"/>
                    <a:pt x="146" y="70"/>
                  </a:cubicBezTo>
                  <a:cubicBezTo>
                    <a:pt x="144" y="71"/>
                    <a:pt x="142" y="71"/>
                    <a:pt x="139" y="71"/>
                  </a:cubicBezTo>
                  <a:cubicBezTo>
                    <a:pt x="137" y="72"/>
                    <a:pt x="135" y="72"/>
                    <a:pt x="132" y="72"/>
                  </a:cubicBezTo>
                  <a:cubicBezTo>
                    <a:pt x="129" y="75"/>
                    <a:pt x="127" y="77"/>
                    <a:pt x="124" y="79"/>
                  </a:cubicBezTo>
                  <a:cubicBezTo>
                    <a:pt x="129" y="79"/>
                    <a:pt x="134" y="79"/>
                    <a:pt x="138" y="78"/>
                  </a:cubicBezTo>
                  <a:cubicBezTo>
                    <a:pt x="141" y="78"/>
                    <a:pt x="143" y="78"/>
                    <a:pt x="145" y="77"/>
                  </a:cubicBezTo>
                  <a:cubicBezTo>
                    <a:pt x="155" y="76"/>
                    <a:pt x="164" y="74"/>
                    <a:pt x="172" y="72"/>
                  </a:cubicBezTo>
                  <a:cubicBezTo>
                    <a:pt x="171" y="70"/>
                    <a:pt x="169" y="67"/>
                    <a:pt x="168" y="65"/>
                  </a:cubicBezTo>
                  <a:moveTo>
                    <a:pt x="180" y="10"/>
                  </a:moveTo>
                  <a:cubicBezTo>
                    <a:pt x="179" y="13"/>
                    <a:pt x="177" y="15"/>
                    <a:pt x="176" y="18"/>
                  </a:cubicBezTo>
                  <a:cubicBezTo>
                    <a:pt x="190" y="24"/>
                    <a:pt x="199" y="31"/>
                    <a:pt x="199" y="40"/>
                  </a:cubicBezTo>
                  <a:cubicBezTo>
                    <a:pt x="199" y="49"/>
                    <a:pt x="190" y="56"/>
                    <a:pt x="176" y="62"/>
                  </a:cubicBezTo>
                  <a:cubicBezTo>
                    <a:pt x="177" y="65"/>
                    <a:pt x="179" y="67"/>
                    <a:pt x="180" y="70"/>
                  </a:cubicBezTo>
                  <a:cubicBezTo>
                    <a:pt x="202" y="63"/>
                    <a:pt x="216" y="52"/>
                    <a:pt x="216" y="40"/>
                  </a:cubicBezTo>
                  <a:cubicBezTo>
                    <a:pt x="216" y="28"/>
                    <a:pt x="202" y="17"/>
                    <a:pt x="180" y="10"/>
                  </a:cubicBezTo>
                  <a:moveTo>
                    <a:pt x="36" y="10"/>
                  </a:moveTo>
                  <a:cubicBezTo>
                    <a:pt x="14" y="17"/>
                    <a:pt x="0" y="28"/>
                    <a:pt x="0" y="40"/>
                  </a:cubicBezTo>
                  <a:cubicBezTo>
                    <a:pt x="0" y="52"/>
                    <a:pt x="14" y="63"/>
                    <a:pt x="36" y="70"/>
                  </a:cubicBezTo>
                  <a:cubicBezTo>
                    <a:pt x="37" y="67"/>
                    <a:pt x="39" y="65"/>
                    <a:pt x="40" y="62"/>
                  </a:cubicBezTo>
                  <a:cubicBezTo>
                    <a:pt x="26" y="56"/>
                    <a:pt x="17" y="49"/>
                    <a:pt x="17" y="40"/>
                  </a:cubicBezTo>
                  <a:cubicBezTo>
                    <a:pt x="17" y="31"/>
                    <a:pt x="26" y="24"/>
                    <a:pt x="40" y="18"/>
                  </a:cubicBezTo>
                  <a:cubicBezTo>
                    <a:pt x="39" y="15"/>
                    <a:pt x="37" y="13"/>
                    <a:pt x="36" y="10"/>
                  </a:cubicBezTo>
                  <a:moveTo>
                    <a:pt x="124" y="1"/>
                  </a:moveTo>
                  <a:cubicBezTo>
                    <a:pt x="127" y="3"/>
                    <a:pt x="129" y="5"/>
                    <a:pt x="132" y="8"/>
                  </a:cubicBezTo>
                  <a:cubicBezTo>
                    <a:pt x="135" y="8"/>
                    <a:pt x="137" y="8"/>
                    <a:pt x="139" y="9"/>
                  </a:cubicBezTo>
                  <a:cubicBezTo>
                    <a:pt x="142" y="9"/>
                    <a:pt x="144" y="9"/>
                    <a:pt x="146" y="10"/>
                  </a:cubicBezTo>
                  <a:cubicBezTo>
                    <a:pt x="154" y="11"/>
                    <a:pt x="162" y="13"/>
                    <a:pt x="168" y="15"/>
                  </a:cubicBezTo>
                  <a:cubicBezTo>
                    <a:pt x="169" y="13"/>
                    <a:pt x="171" y="10"/>
                    <a:pt x="172" y="8"/>
                  </a:cubicBezTo>
                  <a:cubicBezTo>
                    <a:pt x="164" y="6"/>
                    <a:pt x="155" y="4"/>
                    <a:pt x="145" y="3"/>
                  </a:cubicBezTo>
                  <a:cubicBezTo>
                    <a:pt x="143" y="2"/>
                    <a:pt x="141" y="2"/>
                    <a:pt x="138" y="2"/>
                  </a:cubicBezTo>
                  <a:cubicBezTo>
                    <a:pt x="134" y="1"/>
                    <a:pt x="129" y="1"/>
                    <a:pt x="124" y="1"/>
                  </a:cubicBezTo>
                  <a:moveTo>
                    <a:pt x="92" y="1"/>
                  </a:moveTo>
                  <a:cubicBezTo>
                    <a:pt x="87" y="1"/>
                    <a:pt x="82" y="1"/>
                    <a:pt x="78" y="2"/>
                  </a:cubicBezTo>
                  <a:cubicBezTo>
                    <a:pt x="75" y="2"/>
                    <a:pt x="73" y="2"/>
                    <a:pt x="70" y="3"/>
                  </a:cubicBezTo>
                  <a:cubicBezTo>
                    <a:pt x="61" y="4"/>
                    <a:pt x="52" y="6"/>
                    <a:pt x="44" y="8"/>
                  </a:cubicBezTo>
                  <a:cubicBezTo>
                    <a:pt x="45" y="10"/>
                    <a:pt x="46" y="13"/>
                    <a:pt x="48" y="15"/>
                  </a:cubicBezTo>
                  <a:cubicBezTo>
                    <a:pt x="54" y="13"/>
                    <a:pt x="62" y="11"/>
                    <a:pt x="70" y="10"/>
                  </a:cubicBezTo>
                  <a:cubicBezTo>
                    <a:pt x="72" y="9"/>
                    <a:pt x="74" y="9"/>
                    <a:pt x="77" y="9"/>
                  </a:cubicBezTo>
                  <a:cubicBezTo>
                    <a:pt x="79" y="8"/>
                    <a:pt x="81" y="8"/>
                    <a:pt x="84" y="8"/>
                  </a:cubicBezTo>
                  <a:cubicBezTo>
                    <a:pt x="86" y="5"/>
                    <a:pt x="89" y="3"/>
                    <a:pt x="92" y="1"/>
                  </a:cubicBezTo>
                  <a:moveTo>
                    <a:pt x="108" y="0"/>
                  </a:moveTo>
                  <a:cubicBezTo>
                    <a:pt x="106" y="0"/>
                    <a:pt x="104" y="0"/>
                    <a:pt x="102" y="0"/>
                  </a:cubicBezTo>
                  <a:cubicBezTo>
                    <a:pt x="100" y="2"/>
                    <a:pt x="97" y="5"/>
                    <a:pt x="94" y="7"/>
                  </a:cubicBezTo>
                  <a:cubicBezTo>
                    <a:pt x="99" y="7"/>
                    <a:pt x="103" y="7"/>
                    <a:pt x="108" y="7"/>
                  </a:cubicBezTo>
                  <a:cubicBezTo>
                    <a:pt x="113" y="7"/>
                    <a:pt x="117" y="7"/>
                    <a:pt x="122" y="7"/>
                  </a:cubicBezTo>
                  <a:cubicBezTo>
                    <a:pt x="119" y="5"/>
                    <a:pt x="116" y="2"/>
                    <a:pt x="114" y="0"/>
                  </a:cubicBezTo>
                  <a:cubicBezTo>
                    <a:pt x="112" y="0"/>
                    <a:pt x="110" y="0"/>
                    <a:pt x="108" y="0"/>
                  </a:cubicBezTo>
                </a:path>
              </a:pathLst>
            </a:custGeom>
            <a:grpFill/>
            <a:ln>
              <a:noFill/>
            </a:ln>
          </p:spPr>
          <p:txBody>
            <a:bodyPr vert="horz" wrap="square" lIns="91440" tIns="45720" rIns="91440" bIns="45720" numCol="1" anchor="t" anchorCtr="0" compatLnSpc="1"/>
            <a:lstStyle/>
            <a:p>
              <a:endParaRPr lang="zh-CN" altLang="en-US">
                <a:solidFill>
                  <a:srgbClr val="FF0000"/>
                </a:solidFill>
              </a:endParaRPr>
            </a:p>
          </p:txBody>
        </p:sp>
        <p:sp>
          <p:nvSpPr>
            <p:cNvPr id="48" name="Freeform 49"/>
            <p:cNvSpPr>
              <a:spLocks noEditPoints="1"/>
            </p:cNvSpPr>
            <p:nvPr/>
          </p:nvSpPr>
          <p:spPr bwMode="auto">
            <a:xfrm>
              <a:off x="1625600" y="3160713"/>
              <a:ext cx="639763" cy="615950"/>
            </a:xfrm>
            <a:custGeom>
              <a:avLst/>
              <a:gdLst>
                <a:gd name="T0" fmla="*/ 17 w 170"/>
                <a:gd name="T1" fmla="*/ 104 h 164"/>
                <a:gd name="T2" fmla="*/ 8 w 170"/>
                <a:gd name="T3" fmla="*/ 159 h 164"/>
                <a:gd name="T4" fmla="*/ 55 w 170"/>
                <a:gd name="T5" fmla="*/ 154 h 164"/>
                <a:gd name="T6" fmla="*/ 85 w 170"/>
                <a:gd name="T7" fmla="*/ 135 h 164"/>
                <a:gd name="T8" fmla="*/ 60 w 170"/>
                <a:gd name="T9" fmla="*/ 142 h 164"/>
                <a:gd name="T10" fmla="*/ 33 w 170"/>
                <a:gd name="T11" fmla="*/ 150 h 164"/>
                <a:gd name="T12" fmla="*/ 21 w 170"/>
                <a:gd name="T13" fmla="*/ 114 h 164"/>
                <a:gd name="T14" fmla="*/ 36 w 170"/>
                <a:gd name="T15" fmla="*/ 88 h 164"/>
                <a:gd name="T16" fmla="*/ 129 w 170"/>
                <a:gd name="T17" fmla="*/ 82 h 164"/>
                <a:gd name="T18" fmla="*/ 118 w 170"/>
                <a:gd name="T19" fmla="*/ 96 h 164"/>
                <a:gd name="T20" fmla="*/ 99 w 170"/>
                <a:gd name="T21" fmla="*/ 115 h 164"/>
                <a:gd name="T22" fmla="*/ 85 w 170"/>
                <a:gd name="T23" fmla="*/ 126 h 164"/>
                <a:gd name="T24" fmla="*/ 101 w 170"/>
                <a:gd name="T25" fmla="*/ 121 h 164"/>
                <a:gd name="T26" fmla="*/ 113 w 170"/>
                <a:gd name="T27" fmla="*/ 110 h 164"/>
                <a:gd name="T28" fmla="*/ 124 w 170"/>
                <a:gd name="T29" fmla="*/ 98 h 164"/>
                <a:gd name="T30" fmla="*/ 129 w 170"/>
                <a:gd name="T31" fmla="*/ 82 h 164"/>
                <a:gd name="T32" fmla="*/ 69 w 170"/>
                <a:gd name="T33" fmla="*/ 43 h 164"/>
                <a:gd name="T34" fmla="*/ 57 w 170"/>
                <a:gd name="T35" fmla="*/ 54 h 164"/>
                <a:gd name="T36" fmla="*/ 45 w 170"/>
                <a:gd name="T37" fmla="*/ 66 h 164"/>
                <a:gd name="T38" fmla="*/ 41 w 170"/>
                <a:gd name="T39" fmla="*/ 82 h 164"/>
                <a:gd name="T40" fmla="*/ 52 w 170"/>
                <a:gd name="T41" fmla="*/ 68 h 164"/>
                <a:gd name="T42" fmla="*/ 71 w 170"/>
                <a:gd name="T43" fmla="*/ 49 h 164"/>
                <a:gd name="T44" fmla="*/ 85 w 170"/>
                <a:gd name="T45" fmla="*/ 38 h 164"/>
                <a:gd name="T46" fmla="*/ 147 w 170"/>
                <a:gd name="T47" fmla="*/ 0 h 164"/>
                <a:gd name="T48" fmla="*/ 107 w 170"/>
                <a:gd name="T49" fmla="*/ 14 h 164"/>
                <a:gd name="T50" fmla="*/ 91 w 170"/>
                <a:gd name="T51" fmla="*/ 33 h 164"/>
                <a:gd name="T52" fmla="*/ 117 w 170"/>
                <a:gd name="T53" fmla="*/ 18 h 164"/>
                <a:gd name="T54" fmla="*/ 149 w 170"/>
                <a:gd name="T55" fmla="*/ 18 h 164"/>
                <a:gd name="T56" fmla="*/ 145 w 170"/>
                <a:gd name="T57" fmla="*/ 57 h 164"/>
                <a:gd name="T58" fmla="*/ 138 w 170"/>
                <a:gd name="T59" fmla="*/ 82 h 164"/>
                <a:gd name="T60" fmla="*/ 157 w 170"/>
                <a:gd name="T61" fmla="*/ 52 h 164"/>
                <a:gd name="T62" fmla="*/ 147 w 170"/>
                <a:gd name="T6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64">
                  <a:moveTo>
                    <a:pt x="32" y="82"/>
                  </a:moveTo>
                  <a:cubicBezTo>
                    <a:pt x="26" y="90"/>
                    <a:pt x="21" y="97"/>
                    <a:pt x="17" y="104"/>
                  </a:cubicBezTo>
                  <a:cubicBezTo>
                    <a:pt x="16" y="107"/>
                    <a:pt x="14" y="109"/>
                    <a:pt x="13" y="112"/>
                  </a:cubicBezTo>
                  <a:cubicBezTo>
                    <a:pt x="2" y="133"/>
                    <a:pt x="0" y="150"/>
                    <a:pt x="8" y="159"/>
                  </a:cubicBezTo>
                  <a:cubicBezTo>
                    <a:pt x="12" y="162"/>
                    <a:pt x="17" y="164"/>
                    <a:pt x="23" y="164"/>
                  </a:cubicBezTo>
                  <a:cubicBezTo>
                    <a:pt x="32" y="164"/>
                    <a:pt x="43" y="160"/>
                    <a:pt x="55" y="154"/>
                  </a:cubicBezTo>
                  <a:cubicBezTo>
                    <a:pt x="58" y="153"/>
                    <a:pt x="60" y="151"/>
                    <a:pt x="63" y="150"/>
                  </a:cubicBezTo>
                  <a:cubicBezTo>
                    <a:pt x="70" y="146"/>
                    <a:pt x="77" y="141"/>
                    <a:pt x="85" y="135"/>
                  </a:cubicBezTo>
                  <a:cubicBezTo>
                    <a:pt x="83" y="134"/>
                    <a:pt x="81" y="132"/>
                    <a:pt x="79" y="131"/>
                  </a:cubicBezTo>
                  <a:cubicBezTo>
                    <a:pt x="73" y="135"/>
                    <a:pt x="66" y="139"/>
                    <a:pt x="60" y="142"/>
                  </a:cubicBezTo>
                  <a:cubicBezTo>
                    <a:pt x="57" y="144"/>
                    <a:pt x="55" y="145"/>
                    <a:pt x="53" y="146"/>
                  </a:cubicBezTo>
                  <a:cubicBezTo>
                    <a:pt x="45" y="149"/>
                    <a:pt x="38" y="150"/>
                    <a:pt x="33" y="150"/>
                  </a:cubicBezTo>
                  <a:cubicBezTo>
                    <a:pt x="28" y="150"/>
                    <a:pt x="24" y="149"/>
                    <a:pt x="21" y="146"/>
                  </a:cubicBezTo>
                  <a:cubicBezTo>
                    <a:pt x="15" y="140"/>
                    <a:pt x="15" y="129"/>
                    <a:pt x="21" y="114"/>
                  </a:cubicBezTo>
                  <a:cubicBezTo>
                    <a:pt x="22" y="112"/>
                    <a:pt x="23" y="109"/>
                    <a:pt x="25" y="107"/>
                  </a:cubicBezTo>
                  <a:cubicBezTo>
                    <a:pt x="28" y="101"/>
                    <a:pt x="32" y="94"/>
                    <a:pt x="36" y="88"/>
                  </a:cubicBezTo>
                  <a:cubicBezTo>
                    <a:pt x="35" y="86"/>
                    <a:pt x="33" y="84"/>
                    <a:pt x="32" y="82"/>
                  </a:cubicBezTo>
                  <a:moveTo>
                    <a:pt x="129" y="82"/>
                  </a:moveTo>
                  <a:cubicBezTo>
                    <a:pt x="128" y="84"/>
                    <a:pt x="126" y="86"/>
                    <a:pt x="125" y="88"/>
                  </a:cubicBezTo>
                  <a:cubicBezTo>
                    <a:pt x="123" y="90"/>
                    <a:pt x="120" y="93"/>
                    <a:pt x="118" y="96"/>
                  </a:cubicBezTo>
                  <a:cubicBezTo>
                    <a:pt x="115" y="99"/>
                    <a:pt x="112" y="102"/>
                    <a:pt x="109" y="106"/>
                  </a:cubicBezTo>
                  <a:cubicBezTo>
                    <a:pt x="105" y="109"/>
                    <a:pt x="102" y="112"/>
                    <a:pt x="99" y="115"/>
                  </a:cubicBezTo>
                  <a:cubicBezTo>
                    <a:pt x="96" y="117"/>
                    <a:pt x="93" y="120"/>
                    <a:pt x="91" y="122"/>
                  </a:cubicBezTo>
                  <a:cubicBezTo>
                    <a:pt x="89" y="123"/>
                    <a:pt x="87" y="125"/>
                    <a:pt x="85" y="126"/>
                  </a:cubicBezTo>
                  <a:cubicBezTo>
                    <a:pt x="87" y="128"/>
                    <a:pt x="89" y="129"/>
                    <a:pt x="91" y="131"/>
                  </a:cubicBezTo>
                  <a:cubicBezTo>
                    <a:pt x="94" y="128"/>
                    <a:pt x="98" y="125"/>
                    <a:pt x="101" y="121"/>
                  </a:cubicBezTo>
                  <a:cubicBezTo>
                    <a:pt x="104" y="119"/>
                    <a:pt x="106" y="117"/>
                    <a:pt x="109" y="114"/>
                  </a:cubicBezTo>
                  <a:cubicBezTo>
                    <a:pt x="110" y="113"/>
                    <a:pt x="112" y="112"/>
                    <a:pt x="113" y="110"/>
                  </a:cubicBezTo>
                  <a:cubicBezTo>
                    <a:pt x="115" y="109"/>
                    <a:pt x="116" y="108"/>
                    <a:pt x="117" y="106"/>
                  </a:cubicBezTo>
                  <a:cubicBezTo>
                    <a:pt x="120" y="104"/>
                    <a:pt x="122" y="101"/>
                    <a:pt x="124" y="98"/>
                  </a:cubicBezTo>
                  <a:cubicBezTo>
                    <a:pt x="128" y="95"/>
                    <a:pt x="131" y="91"/>
                    <a:pt x="133" y="88"/>
                  </a:cubicBezTo>
                  <a:cubicBezTo>
                    <a:pt x="132" y="86"/>
                    <a:pt x="131" y="84"/>
                    <a:pt x="129" y="82"/>
                  </a:cubicBezTo>
                  <a:moveTo>
                    <a:pt x="79" y="33"/>
                  </a:moveTo>
                  <a:cubicBezTo>
                    <a:pt x="76" y="36"/>
                    <a:pt x="72" y="39"/>
                    <a:pt x="69" y="43"/>
                  </a:cubicBezTo>
                  <a:cubicBezTo>
                    <a:pt x="66" y="45"/>
                    <a:pt x="63" y="47"/>
                    <a:pt x="61" y="50"/>
                  </a:cubicBezTo>
                  <a:cubicBezTo>
                    <a:pt x="59" y="51"/>
                    <a:pt x="58" y="52"/>
                    <a:pt x="57" y="54"/>
                  </a:cubicBezTo>
                  <a:cubicBezTo>
                    <a:pt x="55" y="55"/>
                    <a:pt x="54" y="57"/>
                    <a:pt x="53" y="58"/>
                  </a:cubicBezTo>
                  <a:cubicBezTo>
                    <a:pt x="50" y="60"/>
                    <a:pt x="48" y="63"/>
                    <a:pt x="45" y="66"/>
                  </a:cubicBezTo>
                  <a:cubicBezTo>
                    <a:pt x="42" y="69"/>
                    <a:pt x="39" y="73"/>
                    <a:pt x="36" y="76"/>
                  </a:cubicBezTo>
                  <a:cubicBezTo>
                    <a:pt x="38" y="78"/>
                    <a:pt x="39" y="80"/>
                    <a:pt x="41" y="82"/>
                  </a:cubicBezTo>
                  <a:cubicBezTo>
                    <a:pt x="42" y="80"/>
                    <a:pt x="44" y="78"/>
                    <a:pt x="45" y="76"/>
                  </a:cubicBezTo>
                  <a:cubicBezTo>
                    <a:pt x="47" y="74"/>
                    <a:pt x="50" y="71"/>
                    <a:pt x="52" y="68"/>
                  </a:cubicBezTo>
                  <a:cubicBezTo>
                    <a:pt x="55" y="65"/>
                    <a:pt x="58" y="62"/>
                    <a:pt x="61" y="58"/>
                  </a:cubicBezTo>
                  <a:cubicBezTo>
                    <a:pt x="65" y="55"/>
                    <a:pt x="68" y="52"/>
                    <a:pt x="71" y="49"/>
                  </a:cubicBezTo>
                  <a:cubicBezTo>
                    <a:pt x="74" y="47"/>
                    <a:pt x="77" y="44"/>
                    <a:pt x="79" y="42"/>
                  </a:cubicBezTo>
                  <a:cubicBezTo>
                    <a:pt x="81" y="41"/>
                    <a:pt x="83" y="39"/>
                    <a:pt x="85" y="38"/>
                  </a:cubicBezTo>
                  <a:cubicBezTo>
                    <a:pt x="83" y="36"/>
                    <a:pt x="81" y="35"/>
                    <a:pt x="79" y="33"/>
                  </a:cubicBezTo>
                  <a:moveTo>
                    <a:pt x="147" y="0"/>
                  </a:moveTo>
                  <a:cubicBezTo>
                    <a:pt x="138" y="0"/>
                    <a:pt x="127" y="4"/>
                    <a:pt x="115" y="10"/>
                  </a:cubicBezTo>
                  <a:cubicBezTo>
                    <a:pt x="112" y="11"/>
                    <a:pt x="110" y="13"/>
                    <a:pt x="107" y="14"/>
                  </a:cubicBezTo>
                  <a:cubicBezTo>
                    <a:pt x="100" y="18"/>
                    <a:pt x="92" y="23"/>
                    <a:pt x="85" y="29"/>
                  </a:cubicBezTo>
                  <a:cubicBezTo>
                    <a:pt x="87" y="30"/>
                    <a:pt x="89" y="32"/>
                    <a:pt x="91" y="33"/>
                  </a:cubicBezTo>
                  <a:cubicBezTo>
                    <a:pt x="97" y="29"/>
                    <a:pt x="104" y="25"/>
                    <a:pt x="110" y="22"/>
                  </a:cubicBezTo>
                  <a:cubicBezTo>
                    <a:pt x="112" y="20"/>
                    <a:pt x="115" y="19"/>
                    <a:pt x="117" y="18"/>
                  </a:cubicBezTo>
                  <a:cubicBezTo>
                    <a:pt x="125" y="15"/>
                    <a:pt x="131" y="14"/>
                    <a:pt x="137" y="14"/>
                  </a:cubicBezTo>
                  <a:cubicBezTo>
                    <a:pt x="142" y="14"/>
                    <a:pt x="146" y="15"/>
                    <a:pt x="149" y="18"/>
                  </a:cubicBezTo>
                  <a:cubicBezTo>
                    <a:pt x="155" y="24"/>
                    <a:pt x="154" y="35"/>
                    <a:pt x="149" y="50"/>
                  </a:cubicBezTo>
                  <a:cubicBezTo>
                    <a:pt x="148" y="52"/>
                    <a:pt x="146" y="55"/>
                    <a:pt x="145" y="57"/>
                  </a:cubicBezTo>
                  <a:cubicBezTo>
                    <a:pt x="142" y="63"/>
                    <a:pt x="138" y="70"/>
                    <a:pt x="133" y="76"/>
                  </a:cubicBezTo>
                  <a:cubicBezTo>
                    <a:pt x="135" y="78"/>
                    <a:pt x="136" y="80"/>
                    <a:pt x="138" y="82"/>
                  </a:cubicBezTo>
                  <a:cubicBezTo>
                    <a:pt x="144" y="74"/>
                    <a:pt x="149" y="67"/>
                    <a:pt x="153" y="60"/>
                  </a:cubicBezTo>
                  <a:cubicBezTo>
                    <a:pt x="154" y="57"/>
                    <a:pt x="156" y="55"/>
                    <a:pt x="157" y="52"/>
                  </a:cubicBezTo>
                  <a:cubicBezTo>
                    <a:pt x="168" y="31"/>
                    <a:pt x="170" y="14"/>
                    <a:pt x="162" y="5"/>
                  </a:cubicBezTo>
                  <a:cubicBezTo>
                    <a:pt x="158" y="2"/>
                    <a:pt x="153" y="0"/>
                    <a:pt x="147" y="0"/>
                  </a:cubicBezTo>
                </a:path>
              </a:pathLst>
            </a:custGeom>
            <a:grpFill/>
            <a:ln>
              <a:noFill/>
            </a:ln>
          </p:spPr>
          <p:txBody>
            <a:bodyPr vert="horz" wrap="square" lIns="91440" tIns="45720" rIns="91440" bIns="45720" numCol="1" anchor="t" anchorCtr="0" compatLnSpc="1"/>
            <a:lstStyle/>
            <a:p>
              <a:endParaRPr lang="zh-CN" altLang="en-US">
                <a:solidFill>
                  <a:srgbClr val="FF0000"/>
                </a:solidFill>
              </a:endParaRPr>
            </a:p>
          </p:txBody>
        </p:sp>
        <p:sp>
          <p:nvSpPr>
            <p:cNvPr id="49" name="Freeform 50"/>
            <p:cNvSpPr>
              <a:spLocks noEditPoints="1"/>
            </p:cNvSpPr>
            <p:nvPr/>
          </p:nvSpPr>
          <p:spPr bwMode="auto">
            <a:xfrm>
              <a:off x="1625600" y="3160713"/>
              <a:ext cx="639763" cy="615950"/>
            </a:xfrm>
            <a:custGeom>
              <a:avLst/>
              <a:gdLst>
                <a:gd name="T0" fmla="*/ 21 w 170"/>
                <a:gd name="T1" fmla="*/ 50 h 164"/>
                <a:gd name="T2" fmla="*/ 21 w 170"/>
                <a:gd name="T3" fmla="*/ 18 h 164"/>
                <a:gd name="T4" fmla="*/ 33 w 170"/>
                <a:gd name="T5" fmla="*/ 14 h 164"/>
                <a:gd name="T6" fmla="*/ 53 w 170"/>
                <a:gd name="T7" fmla="*/ 18 h 164"/>
                <a:gd name="T8" fmla="*/ 60 w 170"/>
                <a:gd name="T9" fmla="*/ 22 h 164"/>
                <a:gd name="T10" fmla="*/ 79 w 170"/>
                <a:gd name="T11" fmla="*/ 33 h 164"/>
                <a:gd name="T12" fmla="*/ 85 w 170"/>
                <a:gd name="T13" fmla="*/ 38 h 164"/>
                <a:gd name="T14" fmla="*/ 91 w 170"/>
                <a:gd name="T15" fmla="*/ 42 h 164"/>
                <a:gd name="T16" fmla="*/ 99 w 170"/>
                <a:gd name="T17" fmla="*/ 49 h 164"/>
                <a:gd name="T18" fmla="*/ 109 w 170"/>
                <a:gd name="T19" fmla="*/ 58 h 164"/>
                <a:gd name="T20" fmla="*/ 118 w 170"/>
                <a:gd name="T21" fmla="*/ 68 h 164"/>
                <a:gd name="T22" fmla="*/ 125 w 170"/>
                <a:gd name="T23" fmla="*/ 76 h 164"/>
                <a:gd name="T24" fmla="*/ 129 w 170"/>
                <a:gd name="T25" fmla="*/ 82 h 164"/>
                <a:gd name="T26" fmla="*/ 133 w 170"/>
                <a:gd name="T27" fmla="*/ 88 h 164"/>
                <a:gd name="T28" fmla="*/ 145 w 170"/>
                <a:gd name="T29" fmla="*/ 107 h 164"/>
                <a:gd name="T30" fmla="*/ 149 w 170"/>
                <a:gd name="T31" fmla="*/ 114 h 164"/>
                <a:gd name="T32" fmla="*/ 149 w 170"/>
                <a:gd name="T33" fmla="*/ 146 h 164"/>
                <a:gd name="T34" fmla="*/ 137 w 170"/>
                <a:gd name="T35" fmla="*/ 150 h 164"/>
                <a:gd name="T36" fmla="*/ 117 w 170"/>
                <a:gd name="T37" fmla="*/ 146 h 164"/>
                <a:gd name="T38" fmla="*/ 110 w 170"/>
                <a:gd name="T39" fmla="*/ 142 h 164"/>
                <a:gd name="T40" fmla="*/ 91 w 170"/>
                <a:gd name="T41" fmla="*/ 131 h 164"/>
                <a:gd name="T42" fmla="*/ 85 w 170"/>
                <a:gd name="T43" fmla="*/ 126 h 164"/>
                <a:gd name="T44" fmla="*/ 79 w 170"/>
                <a:gd name="T45" fmla="*/ 122 h 164"/>
                <a:gd name="T46" fmla="*/ 71 w 170"/>
                <a:gd name="T47" fmla="*/ 115 h 164"/>
                <a:gd name="T48" fmla="*/ 61 w 170"/>
                <a:gd name="T49" fmla="*/ 106 h 164"/>
                <a:gd name="T50" fmla="*/ 52 w 170"/>
                <a:gd name="T51" fmla="*/ 96 h 164"/>
                <a:gd name="T52" fmla="*/ 45 w 170"/>
                <a:gd name="T53" fmla="*/ 88 h 164"/>
                <a:gd name="T54" fmla="*/ 41 w 170"/>
                <a:gd name="T55" fmla="*/ 82 h 164"/>
                <a:gd name="T56" fmla="*/ 36 w 170"/>
                <a:gd name="T57" fmla="*/ 76 h 164"/>
                <a:gd name="T58" fmla="*/ 25 w 170"/>
                <a:gd name="T59" fmla="*/ 57 h 164"/>
                <a:gd name="T60" fmla="*/ 21 w 170"/>
                <a:gd name="T61" fmla="*/ 50 h 164"/>
                <a:gd name="T62" fmla="*/ 23 w 170"/>
                <a:gd name="T63" fmla="*/ 0 h 164"/>
                <a:gd name="T64" fmla="*/ 8 w 170"/>
                <a:gd name="T65" fmla="*/ 5 h 164"/>
                <a:gd name="T66" fmla="*/ 13 w 170"/>
                <a:gd name="T67" fmla="*/ 52 h 164"/>
                <a:gd name="T68" fmla="*/ 17 w 170"/>
                <a:gd name="T69" fmla="*/ 60 h 164"/>
                <a:gd name="T70" fmla="*/ 32 w 170"/>
                <a:gd name="T71" fmla="*/ 82 h 164"/>
                <a:gd name="T72" fmla="*/ 36 w 170"/>
                <a:gd name="T73" fmla="*/ 88 h 164"/>
                <a:gd name="T74" fmla="*/ 45 w 170"/>
                <a:gd name="T75" fmla="*/ 98 h 164"/>
                <a:gd name="T76" fmla="*/ 53 w 170"/>
                <a:gd name="T77" fmla="*/ 106 h 164"/>
                <a:gd name="T78" fmla="*/ 57 w 170"/>
                <a:gd name="T79" fmla="*/ 110 h 164"/>
                <a:gd name="T80" fmla="*/ 61 w 170"/>
                <a:gd name="T81" fmla="*/ 114 h 164"/>
                <a:gd name="T82" fmla="*/ 69 w 170"/>
                <a:gd name="T83" fmla="*/ 121 h 164"/>
                <a:gd name="T84" fmla="*/ 79 w 170"/>
                <a:gd name="T85" fmla="*/ 131 h 164"/>
                <a:gd name="T86" fmla="*/ 85 w 170"/>
                <a:gd name="T87" fmla="*/ 135 h 164"/>
                <a:gd name="T88" fmla="*/ 107 w 170"/>
                <a:gd name="T89" fmla="*/ 150 h 164"/>
                <a:gd name="T90" fmla="*/ 115 w 170"/>
                <a:gd name="T91" fmla="*/ 154 h 164"/>
                <a:gd name="T92" fmla="*/ 147 w 170"/>
                <a:gd name="T93" fmla="*/ 164 h 164"/>
                <a:gd name="T94" fmla="*/ 162 w 170"/>
                <a:gd name="T95" fmla="*/ 159 h 164"/>
                <a:gd name="T96" fmla="*/ 157 w 170"/>
                <a:gd name="T97" fmla="*/ 112 h 164"/>
                <a:gd name="T98" fmla="*/ 153 w 170"/>
                <a:gd name="T99" fmla="*/ 104 h 164"/>
                <a:gd name="T100" fmla="*/ 138 w 170"/>
                <a:gd name="T101" fmla="*/ 82 h 164"/>
                <a:gd name="T102" fmla="*/ 133 w 170"/>
                <a:gd name="T103" fmla="*/ 76 h 164"/>
                <a:gd name="T104" fmla="*/ 124 w 170"/>
                <a:gd name="T105" fmla="*/ 66 h 164"/>
                <a:gd name="T106" fmla="*/ 117 w 170"/>
                <a:gd name="T107" fmla="*/ 58 h 164"/>
                <a:gd name="T108" fmla="*/ 113 w 170"/>
                <a:gd name="T109" fmla="*/ 54 h 164"/>
                <a:gd name="T110" fmla="*/ 109 w 170"/>
                <a:gd name="T111" fmla="*/ 50 h 164"/>
                <a:gd name="T112" fmla="*/ 101 w 170"/>
                <a:gd name="T113" fmla="*/ 43 h 164"/>
                <a:gd name="T114" fmla="*/ 91 w 170"/>
                <a:gd name="T115" fmla="*/ 33 h 164"/>
                <a:gd name="T116" fmla="*/ 85 w 170"/>
                <a:gd name="T117" fmla="*/ 29 h 164"/>
                <a:gd name="T118" fmla="*/ 63 w 170"/>
                <a:gd name="T119" fmla="*/ 14 h 164"/>
                <a:gd name="T120" fmla="*/ 55 w 170"/>
                <a:gd name="T121" fmla="*/ 10 h 164"/>
                <a:gd name="T122" fmla="*/ 23 w 170"/>
                <a:gd name="T1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 h="164">
                  <a:moveTo>
                    <a:pt x="21" y="50"/>
                  </a:moveTo>
                  <a:cubicBezTo>
                    <a:pt x="15" y="35"/>
                    <a:pt x="15" y="24"/>
                    <a:pt x="21" y="18"/>
                  </a:cubicBezTo>
                  <a:cubicBezTo>
                    <a:pt x="24" y="15"/>
                    <a:pt x="28" y="14"/>
                    <a:pt x="33" y="14"/>
                  </a:cubicBezTo>
                  <a:cubicBezTo>
                    <a:pt x="38" y="14"/>
                    <a:pt x="45" y="15"/>
                    <a:pt x="53" y="18"/>
                  </a:cubicBezTo>
                  <a:cubicBezTo>
                    <a:pt x="55" y="19"/>
                    <a:pt x="57" y="20"/>
                    <a:pt x="60" y="22"/>
                  </a:cubicBezTo>
                  <a:cubicBezTo>
                    <a:pt x="66" y="25"/>
                    <a:pt x="73" y="29"/>
                    <a:pt x="79" y="33"/>
                  </a:cubicBezTo>
                  <a:cubicBezTo>
                    <a:pt x="81" y="35"/>
                    <a:pt x="83" y="36"/>
                    <a:pt x="85" y="38"/>
                  </a:cubicBezTo>
                  <a:cubicBezTo>
                    <a:pt x="87" y="39"/>
                    <a:pt x="89" y="41"/>
                    <a:pt x="91" y="42"/>
                  </a:cubicBezTo>
                  <a:cubicBezTo>
                    <a:pt x="93" y="44"/>
                    <a:pt x="96" y="47"/>
                    <a:pt x="99" y="49"/>
                  </a:cubicBezTo>
                  <a:cubicBezTo>
                    <a:pt x="102" y="52"/>
                    <a:pt x="105" y="55"/>
                    <a:pt x="109" y="58"/>
                  </a:cubicBezTo>
                  <a:cubicBezTo>
                    <a:pt x="112" y="62"/>
                    <a:pt x="115" y="65"/>
                    <a:pt x="118" y="68"/>
                  </a:cubicBezTo>
                  <a:cubicBezTo>
                    <a:pt x="120" y="71"/>
                    <a:pt x="123" y="74"/>
                    <a:pt x="125" y="76"/>
                  </a:cubicBezTo>
                  <a:cubicBezTo>
                    <a:pt x="126" y="78"/>
                    <a:pt x="128" y="80"/>
                    <a:pt x="129" y="82"/>
                  </a:cubicBezTo>
                  <a:cubicBezTo>
                    <a:pt x="131" y="84"/>
                    <a:pt x="132" y="86"/>
                    <a:pt x="133" y="88"/>
                  </a:cubicBezTo>
                  <a:cubicBezTo>
                    <a:pt x="138" y="94"/>
                    <a:pt x="142" y="101"/>
                    <a:pt x="145" y="107"/>
                  </a:cubicBezTo>
                  <a:cubicBezTo>
                    <a:pt x="146" y="109"/>
                    <a:pt x="148" y="112"/>
                    <a:pt x="149" y="114"/>
                  </a:cubicBezTo>
                  <a:cubicBezTo>
                    <a:pt x="154" y="129"/>
                    <a:pt x="155" y="140"/>
                    <a:pt x="149" y="146"/>
                  </a:cubicBezTo>
                  <a:cubicBezTo>
                    <a:pt x="146" y="149"/>
                    <a:pt x="142" y="150"/>
                    <a:pt x="137" y="150"/>
                  </a:cubicBezTo>
                  <a:cubicBezTo>
                    <a:pt x="131" y="150"/>
                    <a:pt x="125" y="149"/>
                    <a:pt x="117" y="146"/>
                  </a:cubicBezTo>
                  <a:cubicBezTo>
                    <a:pt x="115" y="145"/>
                    <a:pt x="112" y="144"/>
                    <a:pt x="110" y="142"/>
                  </a:cubicBezTo>
                  <a:cubicBezTo>
                    <a:pt x="104" y="139"/>
                    <a:pt x="97" y="135"/>
                    <a:pt x="91" y="131"/>
                  </a:cubicBezTo>
                  <a:cubicBezTo>
                    <a:pt x="89" y="129"/>
                    <a:pt x="87" y="128"/>
                    <a:pt x="85" y="126"/>
                  </a:cubicBezTo>
                  <a:cubicBezTo>
                    <a:pt x="83" y="125"/>
                    <a:pt x="81" y="123"/>
                    <a:pt x="79" y="122"/>
                  </a:cubicBezTo>
                  <a:cubicBezTo>
                    <a:pt x="77" y="120"/>
                    <a:pt x="74" y="117"/>
                    <a:pt x="71" y="115"/>
                  </a:cubicBezTo>
                  <a:cubicBezTo>
                    <a:pt x="68" y="112"/>
                    <a:pt x="65" y="109"/>
                    <a:pt x="61" y="106"/>
                  </a:cubicBezTo>
                  <a:cubicBezTo>
                    <a:pt x="58" y="102"/>
                    <a:pt x="55" y="99"/>
                    <a:pt x="52" y="96"/>
                  </a:cubicBezTo>
                  <a:cubicBezTo>
                    <a:pt x="50" y="93"/>
                    <a:pt x="47" y="90"/>
                    <a:pt x="45" y="88"/>
                  </a:cubicBezTo>
                  <a:cubicBezTo>
                    <a:pt x="44" y="86"/>
                    <a:pt x="42" y="84"/>
                    <a:pt x="41" y="82"/>
                  </a:cubicBezTo>
                  <a:cubicBezTo>
                    <a:pt x="39" y="80"/>
                    <a:pt x="38" y="78"/>
                    <a:pt x="36" y="76"/>
                  </a:cubicBezTo>
                  <a:cubicBezTo>
                    <a:pt x="32" y="70"/>
                    <a:pt x="28" y="63"/>
                    <a:pt x="25" y="57"/>
                  </a:cubicBezTo>
                  <a:cubicBezTo>
                    <a:pt x="23" y="55"/>
                    <a:pt x="22" y="52"/>
                    <a:pt x="21" y="50"/>
                  </a:cubicBezTo>
                  <a:moveTo>
                    <a:pt x="23" y="0"/>
                  </a:moveTo>
                  <a:cubicBezTo>
                    <a:pt x="17" y="0"/>
                    <a:pt x="12" y="2"/>
                    <a:pt x="8" y="5"/>
                  </a:cubicBezTo>
                  <a:cubicBezTo>
                    <a:pt x="0" y="14"/>
                    <a:pt x="2" y="31"/>
                    <a:pt x="13" y="52"/>
                  </a:cubicBezTo>
                  <a:cubicBezTo>
                    <a:pt x="14" y="55"/>
                    <a:pt x="16" y="57"/>
                    <a:pt x="17" y="60"/>
                  </a:cubicBezTo>
                  <a:cubicBezTo>
                    <a:pt x="21" y="67"/>
                    <a:pt x="26" y="74"/>
                    <a:pt x="32" y="82"/>
                  </a:cubicBezTo>
                  <a:cubicBezTo>
                    <a:pt x="33" y="84"/>
                    <a:pt x="35" y="86"/>
                    <a:pt x="36" y="88"/>
                  </a:cubicBezTo>
                  <a:cubicBezTo>
                    <a:pt x="39" y="91"/>
                    <a:pt x="42" y="95"/>
                    <a:pt x="45" y="98"/>
                  </a:cubicBezTo>
                  <a:cubicBezTo>
                    <a:pt x="48" y="101"/>
                    <a:pt x="50" y="104"/>
                    <a:pt x="53" y="106"/>
                  </a:cubicBezTo>
                  <a:cubicBezTo>
                    <a:pt x="54" y="108"/>
                    <a:pt x="55" y="109"/>
                    <a:pt x="57" y="110"/>
                  </a:cubicBezTo>
                  <a:cubicBezTo>
                    <a:pt x="58" y="112"/>
                    <a:pt x="59" y="113"/>
                    <a:pt x="61" y="114"/>
                  </a:cubicBezTo>
                  <a:cubicBezTo>
                    <a:pt x="63" y="117"/>
                    <a:pt x="66" y="119"/>
                    <a:pt x="69" y="121"/>
                  </a:cubicBezTo>
                  <a:cubicBezTo>
                    <a:pt x="72" y="125"/>
                    <a:pt x="76" y="128"/>
                    <a:pt x="79" y="131"/>
                  </a:cubicBezTo>
                  <a:cubicBezTo>
                    <a:pt x="81" y="132"/>
                    <a:pt x="83" y="134"/>
                    <a:pt x="85" y="135"/>
                  </a:cubicBezTo>
                  <a:cubicBezTo>
                    <a:pt x="92" y="141"/>
                    <a:pt x="100" y="146"/>
                    <a:pt x="107" y="150"/>
                  </a:cubicBezTo>
                  <a:cubicBezTo>
                    <a:pt x="110" y="151"/>
                    <a:pt x="112" y="153"/>
                    <a:pt x="115" y="154"/>
                  </a:cubicBezTo>
                  <a:cubicBezTo>
                    <a:pt x="127" y="160"/>
                    <a:pt x="138" y="164"/>
                    <a:pt x="147" y="164"/>
                  </a:cubicBezTo>
                  <a:cubicBezTo>
                    <a:pt x="153" y="164"/>
                    <a:pt x="158" y="162"/>
                    <a:pt x="162" y="159"/>
                  </a:cubicBezTo>
                  <a:cubicBezTo>
                    <a:pt x="170" y="150"/>
                    <a:pt x="168" y="133"/>
                    <a:pt x="157" y="112"/>
                  </a:cubicBezTo>
                  <a:cubicBezTo>
                    <a:pt x="156" y="109"/>
                    <a:pt x="154" y="107"/>
                    <a:pt x="153" y="104"/>
                  </a:cubicBezTo>
                  <a:cubicBezTo>
                    <a:pt x="149" y="97"/>
                    <a:pt x="144" y="90"/>
                    <a:pt x="138" y="82"/>
                  </a:cubicBezTo>
                  <a:cubicBezTo>
                    <a:pt x="136" y="80"/>
                    <a:pt x="135" y="78"/>
                    <a:pt x="133" y="76"/>
                  </a:cubicBezTo>
                  <a:cubicBezTo>
                    <a:pt x="131" y="73"/>
                    <a:pt x="128" y="69"/>
                    <a:pt x="124" y="66"/>
                  </a:cubicBezTo>
                  <a:cubicBezTo>
                    <a:pt x="122" y="63"/>
                    <a:pt x="120" y="60"/>
                    <a:pt x="117" y="58"/>
                  </a:cubicBezTo>
                  <a:cubicBezTo>
                    <a:pt x="116" y="57"/>
                    <a:pt x="115" y="55"/>
                    <a:pt x="113" y="54"/>
                  </a:cubicBezTo>
                  <a:cubicBezTo>
                    <a:pt x="112" y="52"/>
                    <a:pt x="110" y="51"/>
                    <a:pt x="109" y="50"/>
                  </a:cubicBezTo>
                  <a:cubicBezTo>
                    <a:pt x="106" y="47"/>
                    <a:pt x="104" y="45"/>
                    <a:pt x="101" y="43"/>
                  </a:cubicBezTo>
                  <a:cubicBezTo>
                    <a:pt x="98" y="39"/>
                    <a:pt x="94" y="36"/>
                    <a:pt x="91" y="33"/>
                  </a:cubicBezTo>
                  <a:cubicBezTo>
                    <a:pt x="89" y="32"/>
                    <a:pt x="87" y="30"/>
                    <a:pt x="85" y="29"/>
                  </a:cubicBezTo>
                  <a:cubicBezTo>
                    <a:pt x="77" y="23"/>
                    <a:pt x="70" y="18"/>
                    <a:pt x="63" y="14"/>
                  </a:cubicBezTo>
                  <a:cubicBezTo>
                    <a:pt x="60" y="13"/>
                    <a:pt x="58" y="11"/>
                    <a:pt x="55" y="10"/>
                  </a:cubicBezTo>
                  <a:cubicBezTo>
                    <a:pt x="43" y="4"/>
                    <a:pt x="32" y="0"/>
                    <a:pt x="23" y="0"/>
                  </a:cubicBezTo>
                </a:path>
              </a:pathLst>
            </a:custGeom>
            <a:grpFill/>
            <a:ln>
              <a:noFill/>
            </a:ln>
          </p:spPr>
          <p:txBody>
            <a:bodyPr vert="horz" wrap="square" lIns="91440" tIns="45720" rIns="91440" bIns="45720" numCol="1" anchor="t" anchorCtr="0" compatLnSpc="1"/>
            <a:lstStyle/>
            <a:p>
              <a:endParaRPr lang="zh-CN" altLang="en-US">
                <a:solidFill>
                  <a:srgbClr val="FF0000"/>
                </a:solidFill>
              </a:endParaRPr>
            </a:p>
          </p:txBody>
        </p:sp>
        <p:sp>
          <p:nvSpPr>
            <p:cNvPr id="50" name="Oval 51"/>
            <p:cNvSpPr>
              <a:spLocks noChangeArrowheads="1"/>
            </p:cNvSpPr>
            <p:nvPr/>
          </p:nvSpPr>
          <p:spPr bwMode="auto">
            <a:xfrm>
              <a:off x="1881188" y="3403600"/>
              <a:ext cx="128588" cy="128588"/>
            </a:xfrm>
            <a:prstGeom prst="ellipse">
              <a:avLst/>
            </a:prstGeom>
            <a:grpFill/>
            <a:ln>
              <a:noFill/>
            </a:ln>
          </p:spPr>
          <p:txBody>
            <a:bodyPr vert="horz" wrap="square" lIns="91440" tIns="45720" rIns="91440" bIns="45720" numCol="1" anchor="t" anchorCtr="0" compatLnSpc="1"/>
            <a:lstStyle/>
            <a:p>
              <a:endParaRPr lang="zh-CN" altLang="en-US">
                <a:solidFill>
                  <a:srgbClr val="FF0000"/>
                </a:solidFill>
              </a:endParaRPr>
            </a:p>
          </p:txBody>
        </p:sp>
      </p:grpSp>
      <p:grpSp>
        <p:nvGrpSpPr>
          <p:cNvPr id="21" name="组合 20"/>
          <p:cNvGrpSpPr/>
          <p:nvPr/>
        </p:nvGrpSpPr>
        <p:grpSpPr>
          <a:xfrm>
            <a:off x="65780" y="298997"/>
            <a:ext cx="3203838" cy="787588"/>
            <a:chOff x="65780" y="298997"/>
            <a:chExt cx="3203838" cy="787588"/>
          </a:xfrm>
        </p:grpSpPr>
        <p:sp>
          <p:nvSpPr>
            <p:cNvPr id="22"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55" name="TextBox 3"/>
            <p:cNvSpPr txBox="1"/>
            <p:nvPr/>
          </p:nvSpPr>
          <p:spPr>
            <a:xfrm>
              <a:off x="928662" y="571486"/>
              <a:ext cx="2340956" cy="352425"/>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专利信息的特点</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60" name="组合 19"/>
            <p:cNvGrpSpPr/>
            <p:nvPr/>
          </p:nvGrpSpPr>
          <p:grpSpPr>
            <a:xfrm>
              <a:off x="431540" y="974072"/>
              <a:ext cx="1265453" cy="112513"/>
              <a:chOff x="268709" y="861560"/>
              <a:chExt cx="1265453" cy="112513"/>
            </a:xfrm>
          </p:grpSpPr>
          <p:sp>
            <p:nvSpPr>
              <p:cNvPr id="61" name="椭圆 60"/>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直角三角形 6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a:off x="3890645" y="244475"/>
            <a:ext cx="4209415" cy="483235"/>
          </a:xfrm>
          <a:prstGeom prst="rect">
            <a:avLst/>
          </a:prstGeom>
          <a:noFill/>
        </p:spPr>
        <p:txBody>
          <a:bodyPr wrap="square" rtlCol="0">
            <a:spAutoFit/>
          </a:bodyPr>
          <a:lstStyle/>
          <a:p>
            <a:pPr algn="ctr"/>
            <a:r>
              <a:rPr lang="zh-CN" altLang="en-US" sz="2400" b="1" dirty="0" smtClean="0">
                <a:latin typeface="微软雅黑" pitchFamily="34" charset="-122"/>
                <a:ea typeface="微软雅黑" pitchFamily="34" charset="-122"/>
              </a:rPr>
              <a:t>专利信息的不足</a:t>
            </a: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716145" y="484505"/>
            <a:ext cx="3416935" cy="394970"/>
          </a:xfrm>
          <a:prstGeom prst="rect">
            <a:avLst/>
          </a:prstGeom>
        </p:spPr>
        <p:txBody>
          <a:bodyPr wrap="square" lIns="68580" tIns="34290" rIns="68580" bIns="34290">
            <a:spAutoFit/>
          </a:bodyPr>
          <a:lstStyle/>
          <a:p>
            <a:pPr algn="ctr"/>
            <a:r>
              <a:rPr lang="zh-CN" altLang="en-US" sz="2000" b="1" dirty="0">
                <a:solidFill>
                  <a:srgbClr val="7E7E7E"/>
                </a:solidFill>
                <a:latin typeface="微软雅黑" pitchFamily="34" charset="-122"/>
                <a:ea typeface="微软雅黑" pitchFamily="34" charset="-122"/>
              </a:rPr>
              <a:t>专利信息的作用</a:t>
            </a:r>
          </a:p>
        </p:txBody>
      </p:sp>
      <p:sp>
        <p:nvSpPr>
          <p:cNvPr id="10" name="矩形 9"/>
          <p:cNvSpPr/>
          <p:nvPr/>
        </p:nvSpPr>
        <p:spPr>
          <a:xfrm>
            <a:off x="3995420" y="3364230"/>
            <a:ext cx="1250950" cy="817245"/>
          </a:xfrm>
          <a:prstGeom prst="rect">
            <a:avLst/>
          </a:prstGeom>
        </p:spPr>
        <p:txBody>
          <a:bodyPr wrap="square" lIns="68580" tIns="34290" rIns="68580" bIns="34290">
            <a:spAutoFit/>
          </a:bodyPr>
          <a:lstStyle/>
          <a:p>
            <a:r>
              <a:rPr lang="en-US" altLang="zh-CN" sz="1600" b="1" dirty="0">
                <a:solidFill>
                  <a:srgbClr val="7E7E7E"/>
                </a:solidFill>
                <a:latin typeface="微软雅黑" pitchFamily="34" charset="-122"/>
                <a:ea typeface="微软雅黑" pitchFamily="34" charset="-122"/>
              </a:rPr>
              <a:t>1.</a:t>
            </a:r>
            <a:r>
              <a:rPr lang="zh-CN" altLang="en-US" sz="1600" b="1" dirty="0">
                <a:solidFill>
                  <a:srgbClr val="7E7E7E"/>
                </a:solidFill>
                <a:latin typeface="微软雅黑" pitchFamily="34" charset="-122"/>
                <a:ea typeface="微软雅黑" pitchFamily="34" charset="-122"/>
              </a:rPr>
              <a:t>用户群体</a:t>
            </a:r>
          </a:p>
          <a:p>
            <a:r>
              <a:rPr lang="en-US" altLang="zh-CN" sz="1600" b="1" dirty="0">
                <a:solidFill>
                  <a:srgbClr val="7E7E7E"/>
                </a:solidFill>
                <a:latin typeface="微软雅黑" pitchFamily="34" charset="-122"/>
                <a:ea typeface="微软雅黑" pitchFamily="34" charset="-122"/>
              </a:rPr>
              <a:t>2.</a:t>
            </a:r>
            <a:r>
              <a:rPr lang="zh-CN" altLang="en-US" sz="1600" b="1" dirty="0">
                <a:solidFill>
                  <a:srgbClr val="7E7E7E"/>
                </a:solidFill>
                <a:latin typeface="微软雅黑" pitchFamily="34" charset="-122"/>
                <a:ea typeface="微软雅黑" pitchFamily="34" charset="-122"/>
              </a:rPr>
              <a:t>信息需求</a:t>
            </a:r>
          </a:p>
          <a:p>
            <a:r>
              <a:rPr lang="en-US" altLang="zh-CN" sz="1600" b="1" dirty="0">
                <a:solidFill>
                  <a:srgbClr val="7E7E7E"/>
                </a:solidFill>
                <a:latin typeface="微软雅黑" pitchFamily="34" charset="-122"/>
                <a:ea typeface="微软雅黑" pitchFamily="34" charset="-122"/>
              </a:rPr>
              <a:t>3.</a:t>
            </a:r>
            <a:r>
              <a:rPr lang="zh-CN" altLang="en-US" sz="1600" b="1" dirty="0">
                <a:solidFill>
                  <a:srgbClr val="7E7E7E"/>
                </a:solidFill>
                <a:latin typeface="微软雅黑" pitchFamily="34" charset="-122"/>
                <a:ea typeface="微软雅黑" pitchFamily="34" charset="-122"/>
              </a:rPr>
              <a:t>服务内容</a:t>
            </a:r>
          </a:p>
        </p:txBody>
      </p:sp>
      <p:sp>
        <p:nvSpPr>
          <p:cNvPr id="32" name="矩形 31"/>
          <p:cNvSpPr/>
          <p:nvPr/>
        </p:nvSpPr>
        <p:spPr>
          <a:xfrm>
            <a:off x="5147954" y="3147597"/>
            <a:ext cx="2199640" cy="1684655"/>
          </a:xfrm>
          <a:prstGeom prst="rect">
            <a:avLst/>
          </a:prstGeom>
        </p:spPr>
        <p:txBody>
          <a:bodyPr wrap="none" lIns="68580" tIns="34290" rIns="68580" bIns="34290">
            <a:spAutoFit/>
          </a:bodyPr>
          <a:lstStyle/>
          <a:p>
            <a:r>
              <a:rPr lang="en-US" altLang="zh-CN" sz="1500" dirty="0">
                <a:solidFill>
                  <a:srgbClr val="7E7E7E"/>
                </a:solidFill>
                <a:latin typeface="微软雅黑" pitchFamily="34" charset="-122"/>
                <a:ea typeface="微软雅黑" pitchFamily="34" charset="-122"/>
              </a:rPr>
              <a:t>1.</a:t>
            </a:r>
            <a:r>
              <a:rPr lang="zh-CN" altLang="en-US" sz="1500" dirty="0">
                <a:solidFill>
                  <a:srgbClr val="7E7E7E"/>
                </a:solidFill>
                <a:latin typeface="微软雅黑" pitchFamily="34" charset="-122"/>
                <a:ea typeface="微软雅黑" pitchFamily="34" charset="-122"/>
              </a:rPr>
              <a:t>体现专利制度根本目的</a:t>
            </a:r>
          </a:p>
          <a:p>
            <a:r>
              <a:rPr lang="en-US" altLang="zh-CN" sz="1500" dirty="0">
                <a:solidFill>
                  <a:srgbClr val="7E7E7E"/>
                </a:solidFill>
                <a:latin typeface="微软雅黑" pitchFamily="34" charset="-122"/>
                <a:ea typeface="微软雅黑" pitchFamily="34" charset="-122"/>
              </a:rPr>
              <a:t>2.</a:t>
            </a:r>
            <a:r>
              <a:rPr lang="zh-CN" altLang="en-US" sz="1500" dirty="0">
                <a:solidFill>
                  <a:srgbClr val="7E7E7E"/>
                </a:solidFill>
                <a:latin typeface="微软雅黑" pitchFamily="34" charset="-122"/>
                <a:ea typeface="微软雅黑" pitchFamily="34" charset="-122"/>
              </a:rPr>
              <a:t>为制定经济科技发展规</a:t>
            </a:r>
          </a:p>
          <a:p>
            <a:r>
              <a:rPr lang="zh-CN" altLang="en-US" sz="1500" dirty="0">
                <a:solidFill>
                  <a:srgbClr val="7E7E7E"/>
                </a:solidFill>
                <a:latin typeface="微软雅黑" pitchFamily="34" charset="-122"/>
                <a:ea typeface="微软雅黑" pitchFamily="34" charset="-122"/>
              </a:rPr>
              <a:t>划提供依据</a:t>
            </a:r>
          </a:p>
          <a:p>
            <a:r>
              <a:rPr lang="en-US" altLang="zh-CN" sz="1500" dirty="0">
                <a:solidFill>
                  <a:srgbClr val="7E7E7E"/>
                </a:solidFill>
                <a:latin typeface="微软雅黑" pitchFamily="34" charset="-122"/>
                <a:ea typeface="微软雅黑" pitchFamily="34" charset="-122"/>
              </a:rPr>
              <a:t>3.</a:t>
            </a:r>
            <a:r>
              <a:rPr lang="zh-CN" altLang="en-US" sz="1500" dirty="0">
                <a:solidFill>
                  <a:srgbClr val="7E7E7E"/>
                </a:solidFill>
                <a:latin typeface="微软雅黑" pitchFamily="34" charset="-122"/>
                <a:ea typeface="微软雅黑" pitchFamily="34" charset="-122"/>
              </a:rPr>
              <a:t>发明创造提供法律保护</a:t>
            </a:r>
          </a:p>
          <a:p>
            <a:r>
              <a:rPr lang="zh-CN" altLang="en-US" sz="1500" dirty="0">
                <a:solidFill>
                  <a:srgbClr val="7E7E7E"/>
                </a:solidFill>
                <a:latin typeface="微软雅黑" pitchFamily="34" charset="-122"/>
                <a:ea typeface="微软雅黑" pitchFamily="34" charset="-122"/>
              </a:rPr>
              <a:t>依据</a:t>
            </a:r>
          </a:p>
          <a:p>
            <a:r>
              <a:rPr lang="en-US" altLang="zh-CN" sz="1500" dirty="0">
                <a:solidFill>
                  <a:srgbClr val="7E7E7E"/>
                </a:solidFill>
                <a:latin typeface="微软雅黑" pitchFamily="34" charset="-122"/>
                <a:ea typeface="微软雅黑" pitchFamily="34" charset="-122"/>
              </a:rPr>
              <a:t>4.</a:t>
            </a:r>
            <a:r>
              <a:rPr lang="zh-CN" altLang="en-US" sz="1500" dirty="0">
                <a:solidFill>
                  <a:srgbClr val="7E7E7E"/>
                </a:solidFill>
                <a:latin typeface="微软雅黑" pitchFamily="34" charset="-122"/>
                <a:ea typeface="微软雅黑" pitchFamily="34" charset="-122"/>
              </a:rPr>
              <a:t>未审批专利提供基础和</a:t>
            </a:r>
          </a:p>
          <a:p>
            <a:r>
              <a:rPr lang="zh-CN" altLang="en-US" sz="1500" dirty="0">
                <a:solidFill>
                  <a:srgbClr val="7E7E7E"/>
                </a:solidFill>
                <a:latin typeface="微软雅黑" pitchFamily="34" charset="-122"/>
                <a:ea typeface="微软雅黑" pitchFamily="34" charset="-122"/>
              </a:rPr>
              <a:t>保障</a:t>
            </a:r>
          </a:p>
        </p:txBody>
      </p:sp>
      <p:sp>
        <p:nvSpPr>
          <p:cNvPr id="33" name="矩形 32"/>
          <p:cNvSpPr/>
          <p:nvPr/>
        </p:nvSpPr>
        <p:spPr>
          <a:xfrm>
            <a:off x="7452049" y="3148009"/>
            <a:ext cx="2390140" cy="1227455"/>
          </a:xfrm>
          <a:prstGeom prst="rect">
            <a:avLst/>
          </a:prstGeom>
        </p:spPr>
        <p:txBody>
          <a:bodyPr wrap="square" lIns="68580" tIns="34290" rIns="68580" bIns="34290">
            <a:spAutoFit/>
          </a:bodyPr>
          <a:lstStyle/>
          <a:p>
            <a:r>
              <a:rPr lang="en-US" altLang="zh-CN" sz="1500" dirty="0">
                <a:solidFill>
                  <a:srgbClr val="7E7E7E"/>
                </a:solidFill>
                <a:latin typeface="微软雅黑" pitchFamily="34" charset="-122"/>
                <a:ea typeface="微软雅黑" pitchFamily="34" charset="-122"/>
              </a:rPr>
              <a:t>1.</a:t>
            </a:r>
            <a:r>
              <a:rPr lang="zh-CN" altLang="en-US" sz="1500" dirty="0">
                <a:solidFill>
                  <a:srgbClr val="7E7E7E"/>
                </a:solidFill>
                <a:latin typeface="微软雅黑" pitchFamily="34" charset="-122"/>
                <a:ea typeface="微软雅黑" pitchFamily="34" charset="-122"/>
              </a:rPr>
              <a:t>技术方面</a:t>
            </a:r>
          </a:p>
          <a:p>
            <a:r>
              <a:rPr lang="en-US" altLang="zh-CN" sz="1500" dirty="0">
                <a:solidFill>
                  <a:srgbClr val="7E7E7E"/>
                </a:solidFill>
                <a:latin typeface="微软雅黑" pitchFamily="34" charset="-122"/>
                <a:ea typeface="微软雅黑" pitchFamily="34" charset="-122"/>
              </a:rPr>
              <a:t>2.</a:t>
            </a:r>
            <a:r>
              <a:rPr lang="zh-CN" altLang="zh-CN" sz="1500" dirty="0">
                <a:solidFill>
                  <a:srgbClr val="7E7E7E"/>
                </a:solidFill>
                <a:latin typeface="微软雅黑" pitchFamily="34" charset="-122"/>
                <a:ea typeface="微软雅黑" pitchFamily="34" charset="-122"/>
              </a:rPr>
              <a:t>法律方面</a:t>
            </a:r>
          </a:p>
          <a:p>
            <a:r>
              <a:rPr lang="en-US" altLang="zh-CN" sz="1500" dirty="0">
                <a:solidFill>
                  <a:srgbClr val="7E7E7E"/>
                </a:solidFill>
                <a:latin typeface="微软雅黑" pitchFamily="34" charset="-122"/>
                <a:ea typeface="微软雅黑" pitchFamily="34" charset="-122"/>
              </a:rPr>
              <a:t>3.</a:t>
            </a:r>
            <a:r>
              <a:rPr lang="zh-CN" altLang="en-US" sz="1500" dirty="0">
                <a:solidFill>
                  <a:srgbClr val="7E7E7E"/>
                </a:solidFill>
                <a:latin typeface="微软雅黑" pitchFamily="34" charset="-122"/>
                <a:ea typeface="微软雅黑" pitchFamily="34" charset="-122"/>
              </a:rPr>
              <a:t>经济和贸易方面</a:t>
            </a:r>
          </a:p>
          <a:p>
            <a:r>
              <a:rPr lang="en-US" altLang="zh-CN" sz="1500" dirty="0">
                <a:solidFill>
                  <a:srgbClr val="7E7E7E"/>
                </a:solidFill>
                <a:latin typeface="微软雅黑" pitchFamily="34" charset="-122"/>
                <a:ea typeface="微软雅黑" pitchFamily="34" charset="-122"/>
              </a:rPr>
              <a:t>4.</a:t>
            </a:r>
            <a:r>
              <a:rPr lang="zh-CN" altLang="en-US" sz="1500" dirty="0">
                <a:solidFill>
                  <a:srgbClr val="7E7E7E"/>
                </a:solidFill>
                <a:latin typeface="微软雅黑" pitchFamily="34" charset="-122"/>
                <a:ea typeface="微软雅黑" pitchFamily="34" charset="-122"/>
              </a:rPr>
              <a:t>国内企业专利信</a:t>
            </a:r>
          </a:p>
          <a:p>
            <a:r>
              <a:rPr lang="zh-CN" altLang="en-US" sz="1500" dirty="0">
                <a:solidFill>
                  <a:srgbClr val="7E7E7E"/>
                </a:solidFill>
                <a:latin typeface="微软雅黑" pitchFamily="34" charset="-122"/>
                <a:ea typeface="微软雅黑" pitchFamily="34" charset="-122"/>
              </a:rPr>
              <a:t>息利用率</a:t>
            </a:r>
          </a:p>
        </p:txBody>
      </p:sp>
      <p:sp>
        <p:nvSpPr>
          <p:cNvPr id="34" name="五角星 33"/>
          <p:cNvSpPr/>
          <p:nvPr/>
        </p:nvSpPr>
        <p:spPr>
          <a:xfrm>
            <a:off x="683045" y="1087229"/>
            <a:ext cx="3279516" cy="3279516"/>
          </a:xfrm>
          <a:prstGeom prst="star5">
            <a:avLst>
              <a:gd name="adj" fmla="val 36401"/>
              <a:gd name="hf" fmla="val 105146"/>
              <a:gd name="vf" fmla="val 110557"/>
            </a:avLst>
          </a:prstGeom>
          <a:solidFill>
            <a:srgbClr val="4F4F4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0191" t="2182" r="26665" b="43544"/>
          <a:stretch>
            <a:fillRect/>
          </a:stretch>
        </p:blipFill>
        <p:spPr>
          <a:xfrm>
            <a:off x="1071842" y="1651375"/>
            <a:ext cx="2511000" cy="2511000"/>
          </a:xfrm>
          <a:prstGeom prst="ellipse">
            <a:avLst/>
          </a:prstGeom>
        </p:spPr>
      </p:pic>
      <p:grpSp>
        <p:nvGrpSpPr>
          <p:cNvPr id="25" name="组合 24"/>
          <p:cNvGrpSpPr/>
          <p:nvPr/>
        </p:nvGrpSpPr>
        <p:grpSpPr>
          <a:xfrm>
            <a:off x="65780" y="298997"/>
            <a:ext cx="3203838" cy="787588"/>
            <a:chOff x="65780" y="298997"/>
            <a:chExt cx="3203838" cy="787588"/>
          </a:xfrm>
        </p:grpSpPr>
        <p:sp>
          <p:nvSpPr>
            <p:cNvPr id="26"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55" name="TextBox 3"/>
            <p:cNvSpPr txBox="1"/>
            <p:nvPr/>
          </p:nvSpPr>
          <p:spPr>
            <a:xfrm>
              <a:off x="928662" y="571486"/>
              <a:ext cx="2340956" cy="352425"/>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专利信息的作用</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60" name="组合 19"/>
            <p:cNvGrpSpPr/>
            <p:nvPr/>
          </p:nvGrpSpPr>
          <p:grpSpPr>
            <a:xfrm>
              <a:off x="431540" y="974072"/>
              <a:ext cx="1265453" cy="112513"/>
              <a:chOff x="268709" y="861560"/>
              <a:chExt cx="1265453" cy="112513"/>
            </a:xfrm>
          </p:grpSpPr>
          <p:sp>
            <p:nvSpPr>
              <p:cNvPr id="61" name="椭圆 60"/>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直角三角形 6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3923665" y="1564005"/>
            <a:ext cx="1367790" cy="136779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t>用户</a:t>
            </a:r>
          </a:p>
          <a:p>
            <a:pPr algn="ctr"/>
            <a:r>
              <a:rPr lang="zh-CN" altLang="en-US" b="1"/>
              <a:t>需求</a:t>
            </a:r>
          </a:p>
        </p:txBody>
      </p:sp>
      <p:sp>
        <p:nvSpPr>
          <p:cNvPr id="36" name="椭圆 35"/>
          <p:cNvSpPr/>
          <p:nvPr/>
        </p:nvSpPr>
        <p:spPr>
          <a:xfrm>
            <a:off x="5723890" y="1564005"/>
            <a:ext cx="1367790" cy="13677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t>宏观</a:t>
            </a:r>
          </a:p>
          <a:p>
            <a:pPr algn="ctr"/>
            <a:r>
              <a:rPr lang="zh-CN" altLang="en-US" b="1"/>
              <a:t>作用</a:t>
            </a:r>
          </a:p>
        </p:txBody>
      </p:sp>
      <p:sp>
        <p:nvSpPr>
          <p:cNvPr id="37" name="椭圆 36"/>
          <p:cNvSpPr/>
          <p:nvPr/>
        </p:nvSpPr>
        <p:spPr>
          <a:xfrm>
            <a:off x="7451725" y="1491615"/>
            <a:ext cx="1367790" cy="1367790"/>
          </a:xfrm>
          <a:prstGeom prst="ellipse">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t>实际</a:t>
            </a:r>
          </a:p>
          <a:p>
            <a:pPr algn="ctr"/>
            <a:r>
              <a:rPr lang="zh-CN" altLang="en-US" b="1"/>
              <a:t>作用</a:t>
            </a: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8185" y="1740753"/>
            <a:ext cx="3960440" cy="830997"/>
          </a:xfrm>
          <a:prstGeom prst="rect">
            <a:avLst/>
          </a:prstGeom>
          <a:noFill/>
        </p:spPr>
        <p:txBody>
          <a:bodyPr wrap="square" rtlCol="0">
            <a:spAutoFit/>
          </a:bodyPr>
          <a:lstStyle/>
          <a:p>
            <a:pPr algn="ctr"/>
            <a:r>
              <a:rPr lang="en-US" altLang="zh-CN" sz="4800" b="1" dirty="0" smtClean="0">
                <a:latin typeface="Ebrima" pitchFamily="2" charset="0"/>
                <a:ea typeface="Ebrima" pitchFamily="2" charset="0"/>
                <a:cs typeface="Ebrima" pitchFamily="2" charset="0"/>
              </a:rPr>
              <a:t>THANKS</a:t>
            </a:r>
            <a:endParaRPr lang="zh-CN" altLang="en-US" sz="4800" b="1" dirty="0" smtClean="0">
              <a:latin typeface="Ebrima" pitchFamily="2" charset="0"/>
              <a:ea typeface="微软雅黑" pitchFamily="34" charset="-122"/>
              <a:cs typeface="Ebrima" pitchFamily="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rgbClr val="000000"/>
      </a:dk1>
      <a:lt1>
        <a:srgbClr val="FFFFFF"/>
      </a:lt1>
      <a:dk2>
        <a:srgbClr val="104D5F"/>
      </a:dk2>
      <a:lt2>
        <a:srgbClr val="E2DFCC"/>
      </a:lt2>
      <a:accent1>
        <a:srgbClr val="229BBF"/>
      </a:accent1>
      <a:accent2>
        <a:srgbClr val="104D60"/>
      </a:accent2>
      <a:accent3>
        <a:srgbClr val="2DCFFF"/>
      </a:accent3>
      <a:accent4>
        <a:srgbClr val="1A7F9C"/>
      </a:accent4>
      <a:accent5>
        <a:srgbClr val="8E846C"/>
      </a:accent5>
      <a:accent6>
        <a:srgbClr val="BFBFBF"/>
      </a:accent6>
      <a:hlink>
        <a:srgbClr val="977B2D"/>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latin typeface="微软雅黑" pitchFamily="34" charset="-122"/>
            <a:ea typeface="微软雅黑" pitchFamily="34" charset="-122"/>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104D5F"/>
    </a:dk2>
    <a:lt2>
      <a:srgbClr val="E2DFCC"/>
    </a:lt2>
    <a:accent1>
      <a:srgbClr val="229BBF"/>
    </a:accent1>
    <a:accent2>
      <a:srgbClr val="104D60"/>
    </a:accent2>
    <a:accent3>
      <a:srgbClr val="2DCFFF"/>
    </a:accent3>
    <a:accent4>
      <a:srgbClr val="1A7F9C"/>
    </a:accent4>
    <a:accent5>
      <a:srgbClr val="8E846C"/>
    </a:accent5>
    <a:accent6>
      <a:srgbClr val="BFBFBF"/>
    </a:accent6>
    <a:hlink>
      <a:srgbClr val="977B2D"/>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89</TotalTime>
  <Words>1199</Words>
  <Application>Microsoft Office PowerPoint</Application>
  <PresentationFormat>全屏显示(16:9)</PresentationFormat>
  <Paragraphs>163</Paragraphs>
  <Slides>14</Slides>
  <Notes>0</Notes>
  <HiddenSlides>0</HiddenSlides>
  <MMClips>0</MMClips>
  <ScaleCrop>false</ScaleCrop>
  <HeadingPairs>
    <vt:vector size="4" baseType="variant">
      <vt:variant>
        <vt:lpstr>主题</vt:lpstr>
      </vt:variant>
      <vt:variant>
        <vt:i4>1</vt:i4>
      </vt:variant>
      <vt:variant>
        <vt:lpstr>幻灯片标题</vt:lpstr>
      </vt:variant>
      <vt:variant>
        <vt:i4>14</vt:i4>
      </vt:variant>
    </vt:vector>
  </HeadingPairs>
  <TitlesOfParts>
    <vt:vector size="1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50</cp:revision>
  <dcterms:created xsi:type="dcterms:W3CDTF">2016-03-08T01:27:00Z</dcterms:created>
  <dcterms:modified xsi:type="dcterms:W3CDTF">2016-03-15T11:32:39Z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2052-10.1.0.5457</vt:lpwstr>
  </property>
</Properties>
</file>