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5.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9" r:id="rId3"/>
    <p:sldId id="300" r:id="rId5"/>
    <p:sldId id="257" r:id="rId6"/>
    <p:sldId id="393" r:id="rId7"/>
    <p:sldId id="394" r:id="rId8"/>
    <p:sldId id="400" r:id="rId9"/>
    <p:sldId id="403" r:id="rId10"/>
    <p:sldId id="405" r:id="rId11"/>
    <p:sldId id="404" r:id="rId12"/>
    <p:sldId id="406" r:id="rId13"/>
    <p:sldId id="407" r:id="rId14"/>
    <p:sldId id="408" r:id="rId15"/>
    <p:sldId id="409" r:id="rId16"/>
    <p:sldId id="410" r:id="rId17"/>
    <p:sldId id="412" r:id="rId18"/>
    <p:sldId id="411" r:id="rId19"/>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一故" initials="一"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42AAE"/>
    <a:srgbClr val="2347BD"/>
    <a:srgbClr val="FFC21D"/>
    <a:srgbClr val="F4CB48"/>
    <a:srgbClr val="FFCB1D"/>
    <a:srgbClr val="F8CA41"/>
    <a:srgbClr val="3856B8"/>
    <a:srgbClr val="58C6EA"/>
    <a:srgbClr val="26B1E4"/>
    <a:srgbClr val="4160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gs" Target="tags/tag6.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svg"/><Relationship Id="rId7" Type="http://schemas.openxmlformats.org/officeDocument/2006/relationships/image" Target="../media/image7.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7" Type="http://schemas.openxmlformats.org/officeDocument/2006/relationships/notesSlide" Target="../notesSlides/notesSlide1.xml"/><Relationship Id="rId26" Type="http://schemas.openxmlformats.org/officeDocument/2006/relationships/slideLayout" Target="../slideLayouts/slideLayout1.xml"/><Relationship Id="rId25" Type="http://schemas.openxmlformats.org/officeDocument/2006/relationships/image" Target="../media/image25.sv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svg"/><Relationship Id="rId21" Type="http://schemas.openxmlformats.org/officeDocument/2006/relationships/image" Target="../media/image21.png"/><Relationship Id="rId20" Type="http://schemas.openxmlformats.org/officeDocument/2006/relationships/image" Target="../media/image20.sv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svg"/><Relationship Id="rId17" Type="http://schemas.openxmlformats.org/officeDocument/2006/relationships/image" Target="../media/image17.png"/><Relationship Id="rId16" Type="http://schemas.openxmlformats.org/officeDocument/2006/relationships/image" Target="../media/image16.svg"/><Relationship Id="rId15" Type="http://schemas.openxmlformats.org/officeDocument/2006/relationships/image" Target="../media/image15.png"/><Relationship Id="rId14" Type="http://schemas.openxmlformats.org/officeDocument/2006/relationships/image" Target="../media/image14.svg"/><Relationship Id="rId13" Type="http://schemas.openxmlformats.org/officeDocument/2006/relationships/image" Target="../media/image13.png"/><Relationship Id="rId12" Type="http://schemas.openxmlformats.org/officeDocument/2006/relationships/image" Target="../media/image12.svg"/><Relationship Id="rId11" Type="http://schemas.openxmlformats.org/officeDocument/2006/relationships/image" Target="../media/image11.png"/><Relationship Id="rId10" Type="http://schemas.openxmlformats.org/officeDocument/2006/relationships/image" Target="../media/image10.sv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image" Target="../media/image26.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4.xml"/><Relationship Id="rId3" Type="http://schemas.openxmlformats.org/officeDocument/2006/relationships/image" Target="../media/image29.jpeg"/><Relationship Id="rId2" Type="http://schemas.openxmlformats.org/officeDocument/2006/relationships/image" Target="../media/image22.svg"/><Relationship Id="rId1" Type="http://schemas.openxmlformats.org/officeDocument/2006/relationships/image" Target="../media/image28.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22.svg"/><Relationship Id="rId3" Type="http://schemas.openxmlformats.org/officeDocument/2006/relationships/image" Target="../media/image28.png"/><Relationship Id="rId2" Type="http://schemas.openxmlformats.org/officeDocument/2006/relationships/image" Target="../media/image31.jpeg"/><Relationship Id="rId1"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image" Target="../media/image28.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2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35.jpeg"/><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37.jpe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27.jpe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38.jpeg"/><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4.xml"/><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flipV="1">
            <a:off x="-13970" y="0"/>
            <a:ext cx="12205970" cy="557593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blipFill rotWithShape="0">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16510" y="0"/>
            <a:ext cx="12205970" cy="557593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gradFill rotWithShape="0">
            <a:gsLst>
              <a:gs pos="0">
                <a:srgbClr val="142AAE">
                  <a:alpha val="91000"/>
                </a:srgbClr>
              </a:gs>
              <a:gs pos="56000">
                <a:srgbClr val="142AAE">
                  <a:alpha val="90000"/>
                </a:srgbClr>
              </a:gs>
              <a:gs pos="100000">
                <a:srgbClr val="142AA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7212965" y="3842385"/>
            <a:ext cx="3371850" cy="2684780"/>
            <a:chOff x="11314" y="5721"/>
            <a:chExt cx="5310" cy="4228"/>
          </a:xfrm>
        </p:grpSpPr>
        <p:pic>
          <p:nvPicPr>
            <p:cNvPr id="37" name="图片 36" descr="d82a752b417f6e9481c2642976d979d8"/>
            <p:cNvPicPr>
              <a:picLocks noChangeAspect="1"/>
            </p:cNvPicPr>
            <p:nvPr/>
          </p:nvPicPr>
          <p:blipFill>
            <a:blip r:embed="rId2"/>
            <a:stretch>
              <a:fillRect/>
            </a:stretch>
          </p:blipFill>
          <p:spPr>
            <a:xfrm>
              <a:off x="11314" y="5721"/>
              <a:ext cx="5310" cy="4228"/>
            </a:xfrm>
            <a:prstGeom prst="rect">
              <a:avLst/>
            </a:prstGeom>
            <a:effectLst>
              <a:reflection blurRad="6350" stA="52000" endA="300" endPos="21000" dist="38100" dir="5400000" sy="-100000" algn="bl" rotWithShape="0"/>
            </a:effectLst>
          </p:spPr>
        </p:pic>
        <p:sp>
          <p:nvSpPr>
            <p:cNvPr id="38" name="矩形 37"/>
            <p:cNvSpPr/>
            <p:nvPr/>
          </p:nvSpPr>
          <p:spPr>
            <a:xfrm>
              <a:off x="11524" y="5984"/>
              <a:ext cx="4927" cy="2630"/>
            </a:xfrm>
            <a:prstGeom prst="rect">
              <a:avLst/>
            </a:prstGeom>
            <a:blipFill rotWithShape="1">
              <a:blip r:embed="rId1"/>
              <a:stretch>
                <a:fillRect t="-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p:cNvGrpSpPr/>
          <p:nvPr/>
        </p:nvGrpSpPr>
        <p:grpSpPr>
          <a:xfrm>
            <a:off x="6846570" y="340360"/>
            <a:ext cx="4161790" cy="3557270"/>
            <a:chOff x="10782" y="536"/>
            <a:chExt cx="6554" cy="5602"/>
          </a:xfrm>
        </p:grpSpPr>
        <p:grpSp>
          <p:nvGrpSpPr>
            <p:cNvPr id="19" name="组合 18"/>
            <p:cNvGrpSpPr/>
            <p:nvPr/>
          </p:nvGrpSpPr>
          <p:grpSpPr>
            <a:xfrm>
              <a:off x="10782" y="536"/>
              <a:ext cx="6555" cy="5602"/>
              <a:chOff x="10782" y="536"/>
              <a:chExt cx="6555" cy="5602"/>
            </a:xfrm>
          </p:grpSpPr>
          <p:sp>
            <p:nvSpPr>
              <p:cNvPr id="432" name="任意多边形: 形状 431"/>
              <p:cNvSpPr/>
              <p:nvPr/>
            </p:nvSpPr>
            <p:spPr>
              <a:xfrm flipV="1">
                <a:off x="10782" y="536"/>
                <a:ext cx="3278" cy="5597"/>
              </a:xfrm>
              <a:custGeom>
                <a:avLst/>
                <a:gdLst>
                  <a:gd name="connsiteX0" fmla="*/ 3278 w 3278"/>
                  <a:gd name="connsiteY0" fmla="*/ 5597 h 5597"/>
                  <a:gd name="connsiteX1" fmla="*/ 3278 w 3278"/>
                  <a:gd name="connsiteY1" fmla="*/ 0 h 5597"/>
                  <a:gd name="connsiteX2" fmla="*/ 1745 w 3278"/>
                  <a:gd name="connsiteY2" fmla="*/ 33 h 5597"/>
                  <a:gd name="connsiteX3" fmla="*/ 0 w 3278"/>
                  <a:gd name="connsiteY3" fmla="*/ 4214 h 5597"/>
                  <a:gd name="connsiteX4" fmla="*/ 3278 w 3278"/>
                  <a:gd name="connsiteY4" fmla="*/ 5597 h 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597">
                    <a:moveTo>
                      <a:pt x="3278" y="5597"/>
                    </a:moveTo>
                    <a:lnTo>
                      <a:pt x="3278" y="0"/>
                    </a:lnTo>
                    <a:lnTo>
                      <a:pt x="1745" y="33"/>
                    </a:lnTo>
                    <a:lnTo>
                      <a:pt x="0" y="4214"/>
                    </a:lnTo>
                    <a:lnTo>
                      <a:pt x="3278" y="5597"/>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34"/>
              <p:cNvSpPr/>
              <p:nvPr/>
            </p:nvSpPr>
            <p:spPr>
              <a:xfrm flipH="1" flipV="1">
                <a:off x="14059" y="536"/>
                <a:ext cx="3278" cy="5602"/>
              </a:xfrm>
              <a:custGeom>
                <a:avLst/>
                <a:gdLst>
                  <a:gd name="connsiteX0" fmla="*/ 3278 w 3278"/>
                  <a:gd name="connsiteY0" fmla="*/ 5602 h 5602"/>
                  <a:gd name="connsiteX1" fmla="*/ 3278 w 3278"/>
                  <a:gd name="connsiteY1" fmla="*/ 5 h 5602"/>
                  <a:gd name="connsiteX2" fmla="*/ 1685 w 3278"/>
                  <a:gd name="connsiteY2" fmla="*/ 0 h 5602"/>
                  <a:gd name="connsiteX3" fmla="*/ 0 w 3278"/>
                  <a:gd name="connsiteY3" fmla="*/ 4219 h 5602"/>
                  <a:gd name="connsiteX4" fmla="*/ 3278 w 3278"/>
                  <a:gd name="connsiteY4" fmla="*/ 5602 h 5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602">
                    <a:moveTo>
                      <a:pt x="3278" y="5602"/>
                    </a:moveTo>
                    <a:lnTo>
                      <a:pt x="3278" y="5"/>
                    </a:lnTo>
                    <a:lnTo>
                      <a:pt x="1685" y="0"/>
                    </a:lnTo>
                    <a:lnTo>
                      <a:pt x="0" y="4219"/>
                    </a:lnTo>
                    <a:lnTo>
                      <a:pt x="3278" y="5602"/>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11649" y="2363"/>
              <a:ext cx="4770" cy="3709"/>
              <a:chOff x="11569" y="2363"/>
              <a:chExt cx="4770" cy="3709"/>
            </a:xfrm>
          </p:grpSpPr>
          <p:pic>
            <p:nvPicPr>
              <p:cNvPr id="21" name="图片 20" descr="水果类"/>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9" y="2711"/>
                <a:ext cx="800" cy="800"/>
              </a:xfrm>
              <a:prstGeom prst="rect">
                <a:avLst/>
              </a:prstGeom>
            </p:spPr>
          </p:pic>
          <p:pic>
            <p:nvPicPr>
              <p:cNvPr id="22" name="图片 21" descr="水果蔬菜"/>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996" y="2363"/>
                <a:ext cx="765" cy="765"/>
              </a:xfrm>
              <a:prstGeom prst="rect">
                <a:avLst/>
              </a:prstGeom>
            </p:spPr>
          </p:pic>
          <p:pic>
            <p:nvPicPr>
              <p:cNvPr id="23" name="图片 22" descr="草莓"/>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
                <a:off x="13727" y="5462"/>
                <a:ext cx="611" cy="611"/>
              </a:xfrm>
              <a:prstGeom prst="rect">
                <a:avLst/>
              </a:prstGeom>
            </p:spPr>
          </p:pic>
          <p:pic>
            <p:nvPicPr>
              <p:cNvPr id="24" name="图片 23" descr="樱桃"/>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5248" y="3511"/>
                <a:ext cx="627" cy="627"/>
              </a:xfrm>
              <a:prstGeom prst="rect">
                <a:avLst/>
              </a:prstGeom>
            </p:spPr>
          </p:pic>
          <p:pic>
            <p:nvPicPr>
              <p:cNvPr id="25" name="图片 24" descr="小萝卜"/>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418" y="4483"/>
                <a:ext cx="682" cy="682"/>
              </a:xfrm>
              <a:prstGeom prst="rect">
                <a:avLst/>
              </a:prstGeom>
            </p:spPr>
          </p:pic>
          <p:pic>
            <p:nvPicPr>
              <p:cNvPr id="26" name="图片 25" descr="生鲜-线蔬菜4"/>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3705" y="3511"/>
                <a:ext cx="657" cy="657"/>
              </a:xfrm>
              <a:prstGeom prst="rect">
                <a:avLst/>
              </a:prstGeom>
            </p:spPr>
          </p:pic>
          <p:pic>
            <p:nvPicPr>
              <p:cNvPr id="29" name="图片 28" descr="生鲜-线蔬菜3"/>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9380000">
                <a:off x="12764" y="4281"/>
                <a:ext cx="736" cy="736"/>
              </a:xfrm>
              <a:prstGeom prst="rect">
                <a:avLst/>
              </a:prstGeom>
            </p:spPr>
          </p:pic>
          <p:pic>
            <p:nvPicPr>
              <p:cNvPr id="30" name="图片 29" descr="蔬菜"/>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4305" y="2400"/>
                <a:ext cx="645" cy="645"/>
              </a:xfrm>
              <a:prstGeom prst="rect">
                <a:avLst/>
              </a:prstGeom>
            </p:spPr>
          </p:pic>
          <p:pic>
            <p:nvPicPr>
              <p:cNvPr id="31" name="图片 30" descr="柠檬"/>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4100000">
                <a:off x="15543" y="2511"/>
                <a:ext cx="797" cy="797"/>
              </a:xfrm>
              <a:prstGeom prst="rect">
                <a:avLst/>
              </a:prstGeom>
            </p:spPr>
          </p:pic>
        </p:grpSp>
      </p:grpSp>
      <p:sp>
        <p:nvSpPr>
          <p:cNvPr id="46" name="矩形 45"/>
          <p:cNvSpPr/>
          <p:nvPr/>
        </p:nvSpPr>
        <p:spPr>
          <a:xfrm>
            <a:off x="7346315" y="4009390"/>
            <a:ext cx="3128645" cy="1670050"/>
          </a:xfrm>
          <a:prstGeom prst="rect">
            <a:avLst/>
          </a:prstGeom>
          <a:gradFill rotWithShape="1">
            <a:gsLst>
              <a:gs pos="68000">
                <a:schemeClr val="bg1">
                  <a:alpha val="2000"/>
                </a:schemeClr>
              </a:gs>
              <a:gs pos="34000">
                <a:srgbClr val="FFFFFF">
                  <a:alpha val="46000"/>
                </a:srgbClr>
              </a:gs>
              <a:gs pos="0">
                <a:schemeClr val="bg1">
                  <a:alpha val="5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8121650" y="4183380"/>
            <a:ext cx="1570990" cy="1570990"/>
            <a:chOff x="12790" y="6588"/>
            <a:chExt cx="2474" cy="2474"/>
          </a:xfrm>
        </p:grpSpPr>
        <p:sp>
          <p:nvSpPr>
            <p:cNvPr id="42" name="椭圆 41"/>
            <p:cNvSpPr/>
            <p:nvPr/>
          </p:nvSpPr>
          <p:spPr>
            <a:xfrm>
              <a:off x="12790" y="6588"/>
              <a:ext cx="2474" cy="2474"/>
            </a:xfrm>
            <a:prstGeom prst="ellipse">
              <a:avLst/>
            </a:prstGeom>
            <a:noFill/>
            <a:ln w="6350">
              <a:solidFill>
                <a:srgbClr val="1C8FD8">
                  <a:alpha val="22000"/>
                </a:srgbClr>
              </a:solidFill>
            </a:ln>
            <a:effectLst>
              <a:glow rad="25400">
                <a:srgbClr val="C6F3FB">
                  <a:alpha val="1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glow rad="355600">
                    <a:srgbClr val="77DEF4">
                      <a:alpha val="96000"/>
                    </a:srgbClr>
                  </a:glow>
                </a:effectLst>
              </a:endParaRPr>
            </a:p>
          </p:txBody>
        </p:sp>
        <p:sp>
          <p:nvSpPr>
            <p:cNvPr id="43" name="椭圆 42"/>
            <p:cNvSpPr/>
            <p:nvPr/>
          </p:nvSpPr>
          <p:spPr>
            <a:xfrm>
              <a:off x="13469" y="7247"/>
              <a:ext cx="1128" cy="1128"/>
            </a:xfrm>
            <a:prstGeom prst="ellipse">
              <a:avLst/>
            </a:prstGeom>
            <a:noFill/>
            <a:ln w="6350">
              <a:solidFill>
                <a:srgbClr val="1C8FD8">
                  <a:alpha val="58000"/>
                </a:srgbClr>
              </a:solidFill>
            </a:ln>
            <a:effectLst>
              <a:glow rad="25400">
                <a:srgbClr val="C6F3FB">
                  <a:alpha val="1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glow rad="355600">
                    <a:srgbClr val="77DEF4">
                      <a:alpha val="96000"/>
                    </a:srgbClr>
                  </a:glow>
                </a:effectLst>
              </a:endParaRPr>
            </a:p>
          </p:txBody>
        </p:sp>
        <p:sp>
          <p:nvSpPr>
            <p:cNvPr id="44" name="椭圆 43"/>
            <p:cNvSpPr/>
            <p:nvPr/>
          </p:nvSpPr>
          <p:spPr>
            <a:xfrm>
              <a:off x="13066" y="6850"/>
              <a:ext cx="1922" cy="1922"/>
            </a:xfrm>
            <a:prstGeom prst="ellipse">
              <a:avLst/>
            </a:prstGeom>
            <a:noFill/>
            <a:ln w="6350">
              <a:solidFill>
                <a:srgbClr val="1C8FD8">
                  <a:alpha val="29000"/>
                </a:srgbClr>
              </a:solidFill>
            </a:ln>
            <a:effectLst>
              <a:glow rad="25400">
                <a:srgbClr val="C6F3FB">
                  <a:alpha val="1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glow rad="355600">
                    <a:srgbClr val="77DEF4">
                      <a:alpha val="96000"/>
                    </a:srgbClr>
                  </a:glow>
                </a:effectLst>
              </a:endParaRPr>
            </a:p>
          </p:txBody>
        </p:sp>
      </p:grpSp>
      <p:pic>
        <p:nvPicPr>
          <p:cNvPr id="45" name="图片 44" descr="购物车"/>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676005" y="4745990"/>
            <a:ext cx="445770" cy="445770"/>
          </a:xfrm>
          <a:prstGeom prst="rect">
            <a:avLst/>
          </a:prstGeom>
        </p:spPr>
      </p:pic>
      <p:grpSp>
        <p:nvGrpSpPr>
          <p:cNvPr id="2" name="组合 1"/>
          <p:cNvGrpSpPr/>
          <p:nvPr/>
        </p:nvGrpSpPr>
        <p:grpSpPr>
          <a:xfrm>
            <a:off x="1170940" y="1566545"/>
            <a:ext cx="5916295" cy="4960620"/>
            <a:chOff x="1844" y="2467"/>
            <a:chExt cx="9317" cy="7812"/>
          </a:xfrm>
        </p:grpSpPr>
        <p:sp>
          <p:nvSpPr>
            <p:cNvPr id="7" name="文本框 6"/>
            <p:cNvSpPr txBox="1"/>
            <p:nvPr/>
          </p:nvSpPr>
          <p:spPr>
            <a:xfrm>
              <a:off x="1844" y="2467"/>
              <a:ext cx="7146" cy="1598"/>
            </a:xfrm>
            <a:prstGeom prst="rect">
              <a:avLst/>
            </a:prstGeom>
            <a:noFill/>
          </p:spPr>
          <p:txBody>
            <a:bodyPr wrap="square" rtlCol="0">
              <a:spAutoFit/>
            </a:bodyPr>
            <a:lstStyle/>
            <a:p>
              <a:pPr algn="dist"/>
              <a:r>
                <a:rPr lang="zh-CN" altLang="en-US" sz="6000" b="1">
                  <a:solidFill>
                    <a:srgbClr val="FFCA39"/>
                  </a:solidFill>
                  <a:latin typeface="黑体" panose="02010609060101010101" charset="-122"/>
                  <a:ea typeface="黑体" panose="02010609060101010101" charset="-122"/>
                </a:rPr>
                <a:t>智慧旅游</a:t>
              </a:r>
              <a:endParaRPr lang="zh-CN" altLang="en-US" sz="6000" b="1">
                <a:solidFill>
                  <a:srgbClr val="FFCA39"/>
                </a:solidFill>
                <a:latin typeface="黑体" panose="02010609060101010101" charset="-122"/>
                <a:ea typeface="黑体" panose="02010609060101010101" charset="-122"/>
              </a:endParaRPr>
            </a:p>
          </p:txBody>
        </p:sp>
        <p:sp>
          <p:nvSpPr>
            <p:cNvPr id="8" name="文本框 7"/>
            <p:cNvSpPr txBox="1"/>
            <p:nvPr/>
          </p:nvSpPr>
          <p:spPr>
            <a:xfrm>
              <a:off x="1844" y="4134"/>
              <a:ext cx="7073" cy="1307"/>
            </a:xfrm>
            <a:prstGeom prst="rect">
              <a:avLst/>
            </a:prstGeom>
            <a:noFill/>
          </p:spPr>
          <p:txBody>
            <a:bodyPr wrap="square" rtlCol="0">
              <a:spAutoFit/>
            </a:bodyPr>
            <a:lstStyle/>
            <a:p>
              <a:pPr algn="ctr"/>
              <a:r>
                <a:rPr lang="zh-CN" altLang="en-US" sz="4800" b="1">
                  <a:solidFill>
                    <a:schemeClr val="bg1"/>
                  </a:solidFill>
                  <a:latin typeface="黑体" panose="02010609060101010101" charset="-122"/>
                  <a:ea typeface="黑体" panose="02010609060101010101" charset="-122"/>
                  <a:sym typeface="+mn-ea"/>
                </a:rPr>
                <a:t>智慧旅游平台</a:t>
              </a:r>
              <a:endParaRPr lang="zh-CN" altLang="en-US" sz="4800" b="1">
                <a:solidFill>
                  <a:schemeClr val="bg1"/>
                </a:solidFill>
                <a:latin typeface="黑体" panose="02010609060101010101" charset="-122"/>
                <a:ea typeface="黑体" panose="02010609060101010101" charset="-122"/>
                <a:sym typeface="+mn-ea"/>
              </a:endParaRPr>
            </a:p>
          </p:txBody>
        </p:sp>
        <p:sp>
          <p:nvSpPr>
            <p:cNvPr id="40" name="文本框 39"/>
            <p:cNvSpPr txBox="1"/>
            <p:nvPr/>
          </p:nvSpPr>
          <p:spPr>
            <a:xfrm>
              <a:off x="5618" y="9651"/>
              <a:ext cx="5543" cy="628"/>
            </a:xfrm>
            <a:prstGeom prst="rect">
              <a:avLst/>
            </a:prstGeom>
            <a:noFill/>
          </p:spPr>
          <p:txBody>
            <a:bodyPr wrap="square" rtlCol="0">
              <a:spAutoFit/>
            </a:bodyPr>
            <a:lstStyle/>
            <a:p>
              <a:pPr algn="ctr"/>
              <a:r>
                <a:rPr lang="zh-CN" altLang="en-US" sz="2000">
                  <a:solidFill>
                    <a:schemeClr val="tx1"/>
                  </a:solidFill>
                  <a:latin typeface="黑体" panose="02010609060101010101" charset="-122"/>
                  <a:ea typeface="黑体" panose="02010609060101010101" charset="-122"/>
                </a:rPr>
                <a:t>经济管理学院 </a:t>
              </a:r>
              <a:r>
                <a:rPr lang="zh-CN" altLang="en-US" sz="2000">
                  <a:solidFill>
                    <a:schemeClr val="tx1"/>
                  </a:solidFill>
                  <a:latin typeface="黑体" panose="02010609060101010101" charset="-122"/>
                  <a:ea typeface="黑体" panose="02010609060101010101" charset="-122"/>
                </a:rPr>
                <a:t>崔基哲 教授</a:t>
              </a:r>
              <a:endParaRPr lang="zh-CN" altLang="en-US" sz="2000">
                <a:solidFill>
                  <a:schemeClr val="tx1"/>
                </a:solidFill>
                <a:latin typeface="黑体" panose="02010609060101010101" charset="-122"/>
                <a:ea typeface="黑体" panose="02010609060101010101" charset="-122"/>
              </a:endParaRPr>
            </a:p>
          </p:txBody>
        </p:sp>
        <p:grpSp>
          <p:nvGrpSpPr>
            <p:cNvPr id="84" name="组合 83"/>
            <p:cNvGrpSpPr/>
            <p:nvPr/>
          </p:nvGrpSpPr>
          <p:grpSpPr>
            <a:xfrm>
              <a:off x="1844" y="4333"/>
              <a:ext cx="7749" cy="1027"/>
              <a:chOff x="1859" y="4333"/>
              <a:chExt cx="7749" cy="1027"/>
            </a:xfrm>
          </p:grpSpPr>
          <p:cxnSp>
            <p:nvCxnSpPr>
              <p:cNvPr id="27" name="直接连接符 26"/>
              <p:cNvCxnSpPr/>
              <p:nvPr/>
            </p:nvCxnSpPr>
            <p:spPr>
              <a:xfrm>
                <a:off x="1859" y="5360"/>
                <a:ext cx="7425" cy="0"/>
              </a:xfrm>
              <a:prstGeom prst="line">
                <a:avLst/>
              </a:prstGeom>
              <a:ln w="12700">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8932" y="4333"/>
                <a:ext cx="676" cy="890"/>
                <a:chOff x="8952" y="4483"/>
                <a:chExt cx="676" cy="890"/>
              </a:xfrm>
            </p:grpSpPr>
            <p:pic>
              <p:nvPicPr>
                <p:cNvPr id="76" name="图片 75" descr="1f48701e7b25976977cd021c452193f0"/>
                <p:cNvPicPr>
                  <a:picLocks noChangeAspect="1"/>
                </p:cNvPicPr>
                <p:nvPr/>
              </p:nvPicPr>
              <p:blipFill>
                <a:blip r:embed="rId23"/>
                <a:stretch>
                  <a:fillRect/>
                </a:stretch>
              </p:blipFill>
              <p:spPr>
                <a:xfrm>
                  <a:off x="8952" y="4483"/>
                  <a:ext cx="656" cy="656"/>
                </a:xfrm>
                <a:prstGeom prst="rect">
                  <a:avLst/>
                </a:prstGeom>
              </p:spPr>
            </p:pic>
            <p:pic>
              <p:nvPicPr>
                <p:cNvPr id="81" name="图片 80" descr="手指 (1)"/>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rot="16200000">
                  <a:off x="9026" y="4771"/>
                  <a:ext cx="602" cy="602"/>
                </a:xfrm>
                <a:prstGeom prst="rect">
                  <a:avLst/>
                </a:prstGeom>
              </p:spPr>
            </p:pic>
          </p:grpSp>
        </p:grpSp>
      </p:gr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000"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a:off x="728345" y="373380"/>
            <a:ext cx="10418445" cy="832485"/>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2080" y="436245"/>
            <a:ext cx="7352665" cy="706755"/>
          </a:xfrm>
          <a:prstGeom prst="rect">
            <a:avLst/>
          </a:prstGeom>
          <a:noFill/>
        </p:spPr>
        <p:txBody>
          <a:bodyPr wrap="square" rtlCol="0">
            <a:spAutoFit/>
          </a:bodyPr>
          <a:p>
            <a:r>
              <a:rPr lang="zh-CN" altLang="en-US" sz="4000">
                <a:solidFill>
                  <a:schemeClr val="bg1"/>
                </a:solidFill>
              </a:rPr>
              <a:t>学习目标</a:t>
            </a:r>
            <a:endParaRPr lang="zh-CN" altLang="en-US" sz="4000">
              <a:solidFill>
                <a:schemeClr val="bg1"/>
              </a:solidFill>
            </a:endParaRPr>
          </a:p>
        </p:txBody>
      </p:sp>
      <p:sp>
        <p:nvSpPr>
          <p:cNvPr id="5" name="文本框 4"/>
          <p:cNvSpPr txBox="1"/>
          <p:nvPr/>
        </p:nvSpPr>
        <p:spPr>
          <a:xfrm>
            <a:off x="728345" y="1503680"/>
            <a:ext cx="10506710" cy="2453640"/>
          </a:xfrm>
          <a:prstGeom prst="rect">
            <a:avLst/>
          </a:prstGeom>
          <a:noFill/>
        </p:spPr>
        <p:txBody>
          <a:bodyPr wrap="square" rtlCol="0">
            <a:spAutoFit/>
          </a:bodyPr>
          <a:p>
            <a:pPr algn="l">
              <a:lnSpc>
                <a:spcPct val="120000"/>
              </a:lnSpc>
            </a:pPr>
            <a:r>
              <a:rPr lang="en-US" sz="3200" b="1">
                <a:solidFill>
                  <a:srgbClr val="142AAE"/>
                </a:solidFill>
                <a:latin typeface="黑体" panose="02010609060101010101" charset="-122"/>
                <a:ea typeface="黑体" panose="02010609060101010101" charset="-122"/>
                <a:cs typeface="黑体" panose="02010609060101010101" charset="-122"/>
              </a:rPr>
              <a:t>1. </a:t>
            </a:r>
            <a:r>
              <a:rPr lang="zh-CN" altLang="en-US" sz="3200" b="1">
                <a:solidFill>
                  <a:srgbClr val="142AAE"/>
                </a:solidFill>
                <a:latin typeface="黑体" panose="02010609060101010101" charset="-122"/>
                <a:ea typeface="黑体" panose="02010609060101010101" charset="-122"/>
                <a:cs typeface="黑体" panose="02010609060101010101" charset="-122"/>
              </a:rPr>
              <a:t>旅游电子商务的内涵</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2. </a:t>
            </a:r>
            <a:r>
              <a:rPr lang="zh-CN" altLang="en-US" sz="3200" b="1">
                <a:solidFill>
                  <a:srgbClr val="142AAE"/>
                </a:solidFill>
                <a:latin typeface="黑体" panose="02010609060101010101" charset="-122"/>
                <a:ea typeface="黑体" panose="02010609060101010101" charset="-122"/>
                <a:cs typeface="黑体" panose="02010609060101010101" charset="-122"/>
              </a:rPr>
              <a:t>在线旅游与智慧旅游的关系</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3. </a:t>
            </a:r>
            <a:r>
              <a:rPr lang="zh-CN" altLang="en-US" sz="3200" b="1">
                <a:solidFill>
                  <a:srgbClr val="142AAE"/>
                </a:solidFill>
                <a:latin typeface="黑体" panose="02010609060101010101" charset="-122"/>
                <a:ea typeface="黑体" panose="02010609060101010101" charset="-122"/>
                <a:cs typeface="黑体" panose="02010609060101010101" charset="-122"/>
              </a:rPr>
              <a:t>旅游</a:t>
            </a:r>
            <a:r>
              <a:rPr lang="en-US" altLang="zh-CN" sz="3200" b="1">
                <a:solidFill>
                  <a:srgbClr val="142AAE"/>
                </a:solidFill>
                <a:latin typeface="黑体" panose="02010609060101010101" charset="-122"/>
                <a:ea typeface="黑体" panose="02010609060101010101" charset="-122"/>
                <a:cs typeface="黑体" panose="02010609060101010101" charset="-122"/>
              </a:rPr>
              <a:t>App</a:t>
            </a:r>
            <a:r>
              <a:rPr lang="zh-CN" altLang="en-US" sz="3200" b="1">
                <a:solidFill>
                  <a:srgbClr val="142AAE"/>
                </a:solidFill>
                <a:latin typeface="黑体" panose="02010609060101010101" charset="-122"/>
                <a:ea typeface="黑体" panose="02010609060101010101" charset="-122"/>
                <a:cs typeface="黑体" panose="02010609060101010101" charset="-122"/>
              </a:rPr>
              <a:t>与智慧旅游的关系</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en-US" altLang="zh-CN" sz="3200" b="1">
                <a:solidFill>
                  <a:srgbClr val="142AAE"/>
                </a:solidFill>
                <a:latin typeface="黑体" panose="02010609060101010101" charset="-122"/>
                <a:ea typeface="黑体" panose="02010609060101010101" charset="-122"/>
                <a:cs typeface="黑体" panose="02010609060101010101" charset="-122"/>
              </a:rPr>
              <a:t>4. </a:t>
            </a:r>
            <a:r>
              <a:rPr lang="zh-CN" altLang="en-US" sz="3200" b="1">
                <a:solidFill>
                  <a:srgbClr val="142AAE"/>
                </a:solidFill>
                <a:latin typeface="黑体" panose="02010609060101010101" charset="-122"/>
                <a:ea typeface="黑体" panose="02010609060101010101" charset="-122"/>
                <a:cs typeface="黑体" panose="02010609060101010101" charset="-122"/>
              </a:rPr>
              <a:t>新媒体的类型和价值</a:t>
            </a:r>
            <a:endParaRPr lang="zh-CN" altLang="en-US" sz="3200" b="1">
              <a:solidFill>
                <a:srgbClr val="142AAE"/>
              </a:solidFill>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842645" y="4093845"/>
            <a:ext cx="10506710" cy="1272540"/>
          </a:xfrm>
          <a:prstGeom prst="rect">
            <a:avLst/>
          </a:prstGeom>
          <a:noFill/>
        </p:spPr>
        <p:txBody>
          <a:bodyPr wrap="square" rtlCol="0">
            <a:spAutoFit/>
          </a:bodyPr>
          <a:p>
            <a:pPr algn="l">
              <a:lnSpc>
                <a:spcPct val="120000"/>
              </a:lnSpc>
            </a:pPr>
            <a:r>
              <a:rPr lang="zh-CN" altLang="en-US" sz="3200" b="1">
                <a:solidFill>
                  <a:srgbClr val="142AAE"/>
                </a:solidFill>
                <a:latin typeface="黑体" panose="02010609060101010101" charset="-122"/>
                <a:ea typeface="黑体" panose="02010609060101010101" charset="-122"/>
                <a:cs typeface="黑体" panose="02010609060101010101" charset="-122"/>
              </a:rPr>
              <a:t>核心概念：</a:t>
            </a:r>
            <a:endParaRPr lang="zh-CN" altLang="en-US" sz="3200" b="1">
              <a:solidFill>
                <a:srgbClr val="142AAE"/>
              </a:solidFill>
              <a:latin typeface="黑体" panose="02010609060101010101" charset="-122"/>
              <a:ea typeface="黑体" panose="02010609060101010101" charset="-122"/>
              <a:cs typeface="黑体" panose="02010609060101010101" charset="-122"/>
            </a:endParaRPr>
          </a:p>
          <a:p>
            <a:pPr algn="l">
              <a:lnSpc>
                <a:spcPct val="120000"/>
              </a:lnSpc>
            </a:pPr>
            <a:r>
              <a:rPr lang="zh-CN" altLang="en-US" sz="3200" b="1">
                <a:solidFill>
                  <a:srgbClr val="142AAE"/>
                </a:solidFill>
                <a:latin typeface="黑体" panose="02010609060101010101" charset="-122"/>
                <a:ea typeface="黑体" panose="02010609060101010101" charset="-122"/>
                <a:cs typeface="黑体" panose="02010609060101010101" charset="-122"/>
              </a:rPr>
              <a:t>旅游电子商务</a:t>
            </a:r>
            <a:r>
              <a:rPr lang="en-US" altLang="zh-CN" sz="3200" b="1">
                <a:solidFill>
                  <a:srgbClr val="142AAE"/>
                </a:solidFill>
                <a:latin typeface="黑体" panose="02010609060101010101" charset="-122"/>
                <a:ea typeface="黑体" panose="02010609060101010101" charset="-122"/>
                <a:cs typeface="黑体" panose="02010609060101010101" charset="-122"/>
              </a:rPr>
              <a:t>  </a:t>
            </a:r>
            <a:r>
              <a:rPr lang="zh-CN" altLang="en-US" sz="3200" b="1">
                <a:solidFill>
                  <a:srgbClr val="142AAE"/>
                </a:solidFill>
                <a:latin typeface="黑体" panose="02010609060101010101" charset="-122"/>
                <a:ea typeface="黑体" panose="02010609060101010101" charset="-122"/>
                <a:cs typeface="黑体" panose="02010609060101010101" charset="-122"/>
              </a:rPr>
              <a:t>在线旅游</a:t>
            </a:r>
            <a:r>
              <a:rPr lang="en-US" altLang="zh-CN" sz="3200" b="1">
                <a:solidFill>
                  <a:srgbClr val="142AAE"/>
                </a:solidFill>
                <a:latin typeface="黑体" panose="02010609060101010101" charset="-122"/>
                <a:ea typeface="黑体" panose="02010609060101010101" charset="-122"/>
                <a:cs typeface="黑体" panose="02010609060101010101" charset="-122"/>
              </a:rPr>
              <a:t> </a:t>
            </a:r>
            <a:r>
              <a:rPr lang="zh-CN" altLang="en-US" sz="3200" b="1">
                <a:solidFill>
                  <a:srgbClr val="142AAE"/>
                </a:solidFill>
                <a:latin typeface="黑体" panose="02010609060101010101" charset="-122"/>
                <a:ea typeface="黑体" panose="02010609060101010101" charset="-122"/>
                <a:cs typeface="黑体" panose="02010609060101010101" charset="-122"/>
              </a:rPr>
              <a:t>旅游</a:t>
            </a:r>
            <a:r>
              <a:rPr lang="en-US" altLang="zh-CN" sz="3200" b="1">
                <a:solidFill>
                  <a:srgbClr val="142AAE"/>
                </a:solidFill>
                <a:latin typeface="黑体" panose="02010609060101010101" charset="-122"/>
                <a:ea typeface="黑体" panose="02010609060101010101" charset="-122"/>
                <a:cs typeface="黑体" panose="02010609060101010101" charset="-122"/>
              </a:rPr>
              <a:t>App </a:t>
            </a:r>
            <a:r>
              <a:rPr lang="zh-CN" altLang="en-US" sz="3200" b="1">
                <a:solidFill>
                  <a:srgbClr val="142AAE"/>
                </a:solidFill>
                <a:latin typeface="黑体" panose="02010609060101010101" charset="-122"/>
                <a:ea typeface="黑体" panose="02010609060101010101" charset="-122"/>
                <a:cs typeface="黑体" panose="02010609060101010101" charset="-122"/>
              </a:rPr>
              <a:t>新媒体</a:t>
            </a:r>
            <a:endParaRPr lang="zh-CN" altLang="en-US" sz="3200" b="1">
              <a:solidFill>
                <a:srgbClr val="142AAE"/>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0" y="0"/>
            <a:ext cx="5615305" cy="6857365"/>
            <a:chOff x="-2" y="0"/>
            <a:chExt cx="8626" cy="10799"/>
          </a:xfrm>
        </p:grpSpPr>
        <p:sp>
          <p:nvSpPr>
            <p:cNvPr id="49" name="任意多边形 48"/>
            <p:cNvSpPr/>
            <p:nvPr/>
          </p:nvSpPr>
          <p:spPr>
            <a:xfrm rot="16200000" flipV="1">
              <a:off x="-1087" y="1087"/>
              <a:ext cx="10799" cy="862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blipFill rotWithShape="0">
              <a:blip r:embed="rId1"/>
              <a:stretch>
                <a:fillRect l="-146000" t="-34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rot="16200000" flipV="1">
              <a:off x="-1089" y="1088"/>
              <a:ext cx="10799" cy="8625"/>
            </a:xfrm>
            <a:custGeom>
              <a:avLst/>
              <a:gdLst>
                <a:gd name="connsiteX0" fmla="*/ 19 w 19222"/>
                <a:gd name="connsiteY0" fmla="*/ 850 h 9307"/>
                <a:gd name="connsiteX1" fmla="*/ 19222 w 19222"/>
                <a:gd name="connsiteY1" fmla="*/ 579 h 9307"/>
                <a:gd name="connsiteX2" fmla="*/ 19215 w 19222"/>
                <a:gd name="connsiteY2" fmla="*/ 9307 h 9307"/>
                <a:gd name="connsiteX3" fmla="*/ 0 w 19222"/>
                <a:gd name="connsiteY3" fmla="*/ 9307 h 9307"/>
                <a:gd name="connsiteX4" fmla="*/ 19 w 19222"/>
                <a:gd name="connsiteY4" fmla="*/ 850 h 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2" h="9307">
                  <a:moveTo>
                    <a:pt x="19" y="850"/>
                  </a:moveTo>
                  <a:cubicBezTo>
                    <a:pt x="8651" y="-1655"/>
                    <a:pt x="9221" y="2349"/>
                    <a:pt x="19222" y="579"/>
                  </a:cubicBezTo>
                  <a:lnTo>
                    <a:pt x="19215" y="9307"/>
                  </a:lnTo>
                  <a:lnTo>
                    <a:pt x="0" y="9307"/>
                  </a:lnTo>
                  <a:lnTo>
                    <a:pt x="19" y="850"/>
                  </a:lnTo>
                  <a:close/>
                </a:path>
              </a:pathLst>
            </a:custGeom>
            <a:gradFill rotWithShape="0">
              <a:gsLst>
                <a:gs pos="0">
                  <a:srgbClr val="142AAE">
                    <a:alpha val="91000"/>
                  </a:srgbClr>
                </a:gs>
                <a:gs pos="70000">
                  <a:srgbClr val="142AAE">
                    <a:alpha val="69000"/>
                  </a:srgbClr>
                </a:gs>
                <a:gs pos="100000">
                  <a:srgbClr val="142AAE">
                    <a:alpha val="53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1347470" y="2364740"/>
            <a:ext cx="2625090" cy="2271315"/>
            <a:chOff x="2122" y="3724"/>
            <a:chExt cx="4134" cy="3577"/>
          </a:xfrm>
        </p:grpSpPr>
        <p:grpSp>
          <p:nvGrpSpPr>
            <p:cNvPr id="22" name="组合 21"/>
            <p:cNvGrpSpPr/>
            <p:nvPr/>
          </p:nvGrpSpPr>
          <p:grpSpPr>
            <a:xfrm>
              <a:off x="2798" y="3756"/>
              <a:ext cx="2826" cy="1873"/>
              <a:chOff x="6656" y="4883"/>
              <a:chExt cx="2826" cy="1873"/>
            </a:xfrm>
          </p:grpSpPr>
          <p:sp>
            <p:nvSpPr>
              <p:cNvPr id="20" name="文本框 19"/>
              <p:cNvSpPr txBox="1"/>
              <p:nvPr/>
            </p:nvSpPr>
            <p:spPr>
              <a:xfrm>
                <a:off x="6656" y="4883"/>
                <a:ext cx="2826" cy="1598"/>
              </a:xfrm>
              <a:prstGeom prst="rect">
                <a:avLst/>
              </a:prstGeom>
              <a:noFill/>
            </p:spPr>
            <p:txBody>
              <a:bodyPr wrap="square" rtlCol="0">
                <a:spAutoFit/>
              </a:bodyPr>
              <a:lstStyle/>
              <a:p>
                <a:pPr algn="dist"/>
                <a:r>
                  <a:rPr lang="zh-CN" altLang="en-US" sz="6000" b="1">
                    <a:solidFill>
                      <a:srgbClr val="FFCA39"/>
                    </a:solidFill>
                    <a:latin typeface="黑体" panose="02010609060101010101" charset="-122"/>
                    <a:ea typeface="黑体" panose="02010609060101010101" charset="-122"/>
                  </a:rPr>
                  <a:t>目录</a:t>
                </a:r>
                <a:endParaRPr lang="zh-CN" altLang="en-US" sz="6000" b="1">
                  <a:solidFill>
                    <a:srgbClr val="FFCA39"/>
                  </a:solidFill>
                  <a:latin typeface="黑体" panose="02010609060101010101" charset="-122"/>
                  <a:ea typeface="黑体" panose="02010609060101010101" charset="-122"/>
                </a:endParaRPr>
              </a:p>
            </p:txBody>
          </p:sp>
          <p:sp>
            <p:nvSpPr>
              <p:cNvPr id="21" name="文本框 20"/>
              <p:cNvSpPr txBox="1"/>
              <p:nvPr/>
            </p:nvSpPr>
            <p:spPr>
              <a:xfrm>
                <a:off x="6894" y="6225"/>
                <a:ext cx="2408" cy="531"/>
              </a:xfrm>
              <a:prstGeom prst="rect">
                <a:avLst/>
              </a:prstGeom>
              <a:noFill/>
            </p:spPr>
            <p:txBody>
              <a:bodyPr wrap="square" rtlCol="0">
                <a:spAutoFit/>
              </a:bodyPr>
              <a:lstStyle/>
              <a:p>
                <a:pPr algn="dist"/>
                <a:r>
                  <a:rPr lang="en-US" altLang="zh-CN" sz="1600">
                    <a:solidFill>
                      <a:schemeClr val="bg1"/>
                    </a:solidFill>
                    <a:latin typeface="Arial" panose="020B0604020202020204" pitchFamily="34" charset="0"/>
                    <a:cs typeface="Arial" panose="020B0604020202020204" pitchFamily="34" charset="0"/>
                  </a:rPr>
                  <a:t>CONTENTS</a:t>
                </a:r>
                <a:endParaRPr lang="en-US" altLang="zh-CN" sz="1600">
                  <a:solidFill>
                    <a:schemeClr val="bg1"/>
                  </a:solidFill>
                  <a:latin typeface="Arial" panose="020B0604020202020204" pitchFamily="34" charset="0"/>
                  <a:cs typeface="Arial" panose="020B0604020202020204" pitchFamily="34" charset="0"/>
                </a:endParaRPr>
              </a:p>
            </p:txBody>
          </p:sp>
        </p:grpSp>
        <p:grpSp>
          <p:nvGrpSpPr>
            <p:cNvPr id="41" name="组合 40"/>
            <p:cNvGrpSpPr/>
            <p:nvPr/>
          </p:nvGrpSpPr>
          <p:grpSpPr>
            <a:xfrm rot="5400000">
              <a:off x="2600" y="3246"/>
              <a:ext cx="3178" cy="4134"/>
              <a:chOff x="9843" y="1282"/>
              <a:chExt cx="5602" cy="6554"/>
            </a:xfrm>
          </p:grpSpPr>
          <p:sp>
            <p:nvSpPr>
              <p:cNvPr id="432" name="任意多边形: 形状 431"/>
              <p:cNvSpPr/>
              <p:nvPr/>
            </p:nvSpPr>
            <p:spPr>
              <a:xfrm rot="16200000" flipV="1">
                <a:off x="11002" y="3399"/>
                <a:ext cx="3278" cy="5597"/>
              </a:xfrm>
              <a:custGeom>
                <a:avLst/>
                <a:gdLst>
                  <a:gd name="connsiteX0" fmla="*/ 3278 w 3278"/>
                  <a:gd name="connsiteY0" fmla="*/ 5597 h 5597"/>
                  <a:gd name="connsiteX1" fmla="*/ 3278 w 3278"/>
                  <a:gd name="connsiteY1" fmla="*/ 0 h 5597"/>
                  <a:gd name="connsiteX2" fmla="*/ 1745 w 3278"/>
                  <a:gd name="connsiteY2" fmla="*/ 33 h 5597"/>
                  <a:gd name="connsiteX3" fmla="*/ 0 w 3278"/>
                  <a:gd name="connsiteY3" fmla="*/ 4214 h 5597"/>
                  <a:gd name="connsiteX4" fmla="*/ 3278 w 3278"/>
                  <a:gd name="connsiteY4" fmla="*/ 5597 h 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597">
                    <a:moveTo>
                      <a:pt x="3278" y="5597"/>
                    </a:moveTo>
                    <a:lnTo>
                      <a:pt x="3278" y="0"/>
                    </a:lnTo>
                    <a:lnTo>
                      <a:pt x="1745" y="33"/>
                    </a:lnTo>
                    <a:lnTo>
                      <a:pt x="0" y="4214"/>
                    </a:lnTo>
                    <a:lnTo>
                      <a:pt x="3278" y="5597"/>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34"/>
              <p:cNvSpPr/>
              <p:nvPr/>
            </p:nvSpPr>
            <p:spPr>
              <a:xfrm rot="16200000" flipH="1" flipV="1">
                <a:off x="11005" y="120"/>
                <a:ext cx="3278" cy="5602"/>
              </a:xfrm>
              <a:custGeom>
                <a:avLst/>
                <a:gdLst>
                  <a:gd name="connsiteX0" fmla="*/ 3278 w 3278"/>
                  <a:gd name="connsiteY0" fmla="*/ 5602 h 5602"/>
                  <a:gd name="connsiteX1" fmla="*/ 3278 w 3278"/>
                  <a:gd name="connsiteY1" fmla="*/ 5 h 5602"/>
                  <a:gd name="connsiteX2" fmla="*/ 1685 w 3278"/>
                  <a:gd name="connsiteY2" fmla="*/ 0 h 5602"/>
                  <a:gd name="connsiteX3" fmla="*/ 0 w 3278"/>
                  <a:gd name="connsiteY3" fmla="*/ 4219 h 5602"/>
                  <a:gd name="connsiteX4" fmla="*/ 3278 w 3278"/>
                  <a:gd name="connsiteY4" fmla="*/ 5602 h 5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 h="5602">
                    <a:moveTo>
                      <a:pt x="3278" y="5602"/>
                    </a:moveTo>
                    <a:lnTo>
                      <a:pt x="3278" y="5"/>
                    </a:lnTo>
                    <a:lnTo>
                      <a:pt x="1685" y="0"/>
                    </a:lnTo>
                    <a:lnTo>
                      <a:pt x="0" y="4219"/>
                    </a:lnTo>
                    <a:lnTo>
                      <a:pt x="3278" y="5602"/>
                    </a:lnTo>
                    <a:close/>
                  </a:path>
                </a:pathLst>
              </a:custGeom>
              <a:gradFill>
                <a:gsLst>
                  <a:gs pos="0">
                    <a:srgbClr val="77DEF4">
                      <a:alpha val="64000"/>
                    </a:srgbClr>
                  </a:gs>
                  <a:gs pos="78000">
                    <a:srgbClr val="77DEF4">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rot="16200000">
              <a:off x="3816" y="4965"/>
              <a:ext cx="730" cy="3942"/>
              <a:chOff x="15257" y="2340"/>
              <a:chExt cx="937" cy="4368"/>
            </a:xfrm>
          </p:grpSpPr>
          <p:sp>
            <p:nvSpPr>
              <p:cNvPr id="59" name="流程图: 手动操作 58"/>
              <p:cNvSpPr/>
              <p:nvPr/>
            </p:nvSpPr>
            <p:spPr>
              <a:xfrm rot="16200000">
                <a:off x="13859" y="4131"/>
                <a:ext cx="3816" cy="784"/>
              </a:xfrm>
              <a:prstGeom prst="flowChartManualOperation">
                <a:avLst/>
              </a:prstGeom>
              <a:solidFill>
                <a:srgbClr val="58C6EA">
                  <a:alpha val="39000"/>
                </a:srgbClr>
              </a:solidFill>
              <a:ln w="6350">
                <a:solidFill>
                  <a:srgbClr val="58C6E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流程图: 手动操作 60"/>
              <p:cNvSpPr/>
              <p:nvPr/>
            </p:nvSpPr>
            <p:spPr>
              <a:xfrm rot="16200000">
                <a:off x="13541" y="4055"/>
                <a:ext cx="4368" cy="937"/>
              </a:xfrm>
              <a:prstGeom prst="flowChartManualOperation">
                <a:avLst/>
              </a:prstGeom>
              <a:noFill/>
              <a:ln w="9525">
                <a:solidFill>
                  <a:srgbClr val="26B1E4"/>
                </a:solidFill>
              </a:ln>
              <a:effectLst>
                <a:glow rad="25400">
                  <a:srgbClr val="58C6EA">
                    <a:alpha val="24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 name="组合 14"/>
          <p:cNvGrpSpPr/>
          <p:nvPr/>
        </p:nvGrpSpPr>
        <p:grpSpPr>
          <a:xfrm>
            <a:off x="6196330" y="1170940"/>
            <a:ext cx="4899025" cy="491490"/>
            <a:chOff x="10168" y="1416"/>
            <a:chExt cx="7715" cy="774"/>
          </a:xfrm>
        </p:grpSpPr>
        <p:pic>
          <p:nvPicPr>
            <p:cNvPr id="2" name="图片 1"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3" name="文本框 2"/>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01.</a:t>
              </a:r>
              <a:r>
                <a:rPr lang="zh-CN" altLang="en-US" sz="2600">
                  <a:latin typeface="Arial" panose="020B0604020202020204" pitchFamily="34" charset="0"/>
                  <a:cs typeface="Arial" panose="020B0604020202020204" pitchFamily="34" charset="0"/>
                </a:rPr>
                <a:t>旅游电子商务</a:t>
              </a:r>
              <a:endParaRPr lang="zh-CN" altLang="en-US" sz="2600">
                <a:latin typeface="Arial" panose="020B0604020202020204" pitchFamily="34" charset="0"/>
                <a:cs typeface="Arial" panose="020B0604020202020204" pitchFamily="34" charset="0"/>
              </a:endParaRPr>
            </a:p>
          </p:txBody>
        </p:sp>
      </p:grpSp>
      <p:grpSp>
        <p:nvGrpSpPr>
          <p:cNvPr id="19" name="组合 18"/>
          <p:cNvGrpSpPr/>
          <p:nvPr/>
        </p:nvGrpSpPr>
        <p:grpSpPr>
          <a:xfrm>
            <a:off x="6196330" y="2434590"/>
            <a:ext cx="4899025" cy="491490"/>
            <a:chOff x="10168" y="1416"/>
            <a:chExt cx="7715" cy="774"/>
          </a:xfrm>
        </p:grpSpPr>
        <p:pic>
          <p:nvPicPr>
            <p:cNvPr id="23" name="图片 22"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24" name="文本框 23"/>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02.</a:t>
              </a:r>
              <a:r>
                <a:rPr lang="zh-CN" altLang="en-US" sz="2600">
                  <a:latin typeface="Arial" panose="020B0604020202020204" pitchFamily="34" charset="0"/>
                  <a:cs typeface="Arial" panose="020B0604020202020204" pitchFamily="34" charset="0"/>
                </a:rPr>
                <a:t>在线旅游</a:t>
              </a:r>
              <a:endParaRPr lang="zh-CN" altLang="en-US" sz="2600">
                <a:latin typeface="Arial" panose="020B0604020202020204" pitchFamily="34" charset="0"/>
                <a:cs typeface="Arial" panose="020B0604020202020204" pitchFamily="34" charset="0"/>
              </a:endParaRPr>
            </a:p>
          </p:txBody>
        </p:sp>
      </p:grpSp>
      <p:grpSp>
        <p:nvGrpSpPr>
          <p:cNvPr id="26" name="组合 25"/>
          <p:cNvGrpSpPr/>
          <p:nvPr/>
        </p:nvGrpSpPr>
        <p:grpSpPr>
          <a:xfrm>
            <a:off x="6196330" y="3698240"/>
            <a:ext cx="4899025" cy="491490"/>
            <a:chOff x="10168" y="1416"/>
            <a:chExt cx="7715" cy="774"/>
          </a:xfrm>
        </p:grpSpPr>
        <p:pic>
          <p:nvPicPr>
            <p:cNvPr id="27" name="图片 26"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28" name="文本框 27"/>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03.</a:t>
              </a:r>
              <a:r>
                <a:rPr lang="zh-CN" altLang="en-US" sz="2600">
                  <a:latin typeface="Arial" panose="020B0604020202020204" pitchFamily="34" charset="0"/>
                  <a:cs typeface="Arial" panose="020B0604020202020204" pitchFamily="34" charset="0"/>
                </a:rPr>
                <a:t>旅游</a:t>
              </a:r>
              <a:r>
                <a:rPr lang="en-US" altLang="zh-CN" sz="2600">
                  <a:latin typeface="Arial" panose="020B0604020202020204" pitchFamily="34" charset="0"/>
                  <a:cs typeface="Arial" panose="020B0604020202020204" pitchFamily="34" charset="0"/>
                </a:rPr>
                <a:t>App</a:t>
              </a:r>
              <a:endParaRPr lang="en-US" altLang="zh-CN" sz="2600">
                <a:latin typeface="Arial" panose="020B0604020202020204" pitchFamily="34" charset="0"/>
                <a:cs typeface="Arial" panose="020B0604020202020204" pitchFamily="34" charset="0"/>
              </a:endParaRPr>
            </a:p>
          </p:txBody>
        </p:sp>
      </p:grpSp>
      <p:grpSp>
        <p:nvGrpSpPr>
          <p:cNvPr id="29" name="组合 28"/>
          <p:cNvGrpSpPr/>
          <p:nvPr/>
        </p:nvGrpSpPr>
        <p:grpSpPr>
          <a:xfrm>
            <a:off x="6196330" y="4961890"/>
            <a:ext cx="4899025" cy="491490"/>
            <a:chOff x="10168" y="1416"/>
            <a:chExt cx="7715" cy="774"/>
          </a:xfrm>
        </p:grpSpPr>
        <p:pic>
          <p:nvPicPr>
            <p:cNvPr id="30" name="图片 29" descr="购物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8" y="1422"/>
              <a:ext cx="762" cy="762"/>
            </a:xfrm>
            <a:prstGeom prst="rect">
              <a:avLst/>
            </a:prstGeom>
          </p:spPr>
        </p:pic>
        <p:sp>
          <p:nvSpPr>
            <p:cNvPr id="31" name="文本框 30"/>
            <p:cNvSpPr txBox="1"/>
            <p:nvPr/>
          </p:nvSpPr>
          <p:spPr>
            <a:xfrm>
              <a:off x="10930" y="1416"/>
              <a:ext cx="6953" cy="774"/>
            </a:xfrm>
            <a:prstGeom prst="rect">
              <a:avLst/>
            </a:prstGeom>
            <a:noFill/>
          </p:spPr>
          <p:txBody>
            <a:bodyPr wrap="square" rtlCol="0">
              <a:spAutoFit/>
            </a:bodyPr>
            <a:p>
              <a:pPr algn="l"/>
              <a:r>
                <a:rPr lang="en-US" altLang="zh-CN" sz="2600">
                  <a:latin typeface="Arial" panose="020B0604020202020204" pitchFamily="34" charset="0"/>
                  <a:cs typeface="Arial" panose="020B0604020202020204" pitchFamily="34" charset="0"/>
                </a:rPr>
                <a:t>04.</a:t>
              </a:r>
              <a:r>
                <a:rPr lang="zh-CN" altLang="en-US" sz="2600">
                  <a:latin typeface="Arial" panose="020B0604020202020204" pitchFamily="34" charset="0"/>
                  <a:cs typeface="Arial" panose="020B0604020202020204" pitchFamily="34" charset="0"/>
                </a:rPr>
                <a:t>新媒体</a:t>
              </a:r>
              <a:endParaRPr lang="zh-CN" altLang="en-US" sz="2600">
                <a:latin typeface="Arial" panose="020B0604020202020204" pitchFamily="34" charset="0"/>
                <a:cs typeface="Arial" panose="020B0604020202020204" pitchFamily="34" charset="0"/>
              </a:endParaRPr>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000" fill="hold">
                                          <p:stCondLst>
                                            <p:cond delay="0"/>
                                          </p:stCondLst>
                                        </p:cTn>
                                        <p:tgtEl>
                                          <p:spTgt spid="69"/>
                                        </p:tgtEl>
                                        <p:attrNameLst>
                                          <p:attrName>style.visibility</p:attrName>
                                        </p:attrNameLst>
                                      </p:cBhvr>
                                      <p:to>
                                        <p:strVal val="visible"/>
                                      </p:to>
                                    </p:set>
                                    <p:animEffect transition="in" filter="wipe(down)">
                                      <p:cBhvr>
                                        <p:cTn id="7"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9343"/>
            <a:ext cx="3408045" cy="460375"/>
            <a:chOff x="392" y="324"/>
            <a:chExt cx="5367" cy="725"/>
          </a:xfrm>
        </p:grpSpPr>
        <p:sp>
          <p:nvSpPr>
            <p:cNvPr id="31" name="文本框 30"/>
            <p:cNvSpPr txBox="1"/>
            <p:nvPr/>
          </p:nvSpPr>
          <p:spPr>
            <a:xfrm>
              <a:off x="1117" y="421"/>
              <a:ext cx="4642" cy="628"/>
            </a:xfrm>
            <a:prstGeom prst="rect">
              <a:avLst/>
            </a:prstGeom>
            <a:noFill/>
          </p:spPr>
          <p:txBody>
            <a:bodyPr wrap="square" rtlCol="0">
              <a:spAutoFit/>
            </a:bodyPr>
            <a:lstStyle/>
            <a:p>
              <a:pPr algn="l"/>
              <a:r>
                <a:rPr lang="zh-CN" altLang="en-US" sz="2000" dirty="0">
                  <a:solidFill>
                    <a:srgbClr val="142AAE"/>
                  </a:solidFill>
                  <a:latin typeface="黑体" panose="02010609060101010101" charset="-122"/>
                  <a:ea typeface="黑体" panose="02010609060101010101" charset="-122"/>
                  <a:sym typeface="+mn-ea"/>
                </a:rPr>
                <a:t>一、旅游电子商务</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9" name="任意多边形 48"/>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125730" y="600075"/>
            <a:ext cx="11560175" cy="6779895"/>
            <a:chOff x="276" y="1855"/>
            <a:chExt cx="18205" cy="10677"/>
          </a:xfrm>
        </p:grpSpPr>
        <p:sp>
          <p:nvSpPr>
            <p:cNvPr id="5" name="1"/>
            <p:cNvSpPr/>
            <p:nvPr/>
          </p:nvSpPr>
          <p:spPr bwMode="auto">
            <a:xfrm rot="420000">
              <a:off x="276" y="7661"/>
              <a:ext cx="18198" cy="4871"/>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82" h="4234">
                  <a:moveTo>
                    <a:pt x="12882" y="0"/>
                  </a:moveTo>
                  <a:lnTo>
                    <a:pt x="12872" y="11"/>
                  </a:lnTo>
                  <a:lnTo>
                    <a:pt x="12845" y="41"/>
                  </a:lnTo>
                  <a:lnTo>
                    <a:pt x="12825" y="64"/>
                  </a:lnTo>
                  <a:lnTo>
                    <a:pt x="12799" y="90"/>
                  </a:lnTo>
                  <a:lnTo>
                    <a:pt x="12770" y="119"/>
                  </a:lnTo>
                  <a:lnTo>
                    <a:pt x="12736" y="152"/>
                  </a:lnTo>
                  <a:lnTo>
                    <a:pt x="12698" y="188"/>
                  </a:lnTo>
                  <a:lnTo>
                    <a:pt x="12655" y="227"/>
                  </a:lnTo>
                  <a:lnTo>
                    <a:pt x="12608" y="269"/>
                  </a:lnTo>
                  <a:lnTo>
                    <a:pt x="12557" y="312"/>
                  </a:lnTo>
                  <a:lnTo>
                    <a:pt x="12501" y="357"/>
                  </a:lnTo>
                  <a:lnTo>
                    <a:pt x="12442" y="405"/>
                  </a:lnTo>
                  <a:lnTo>
                    <a:pt x="12377" y="453"/>
                  </a:lnTo>
                  <a:lnTo>
                    <a:pt x="12309" y="501"/>
                  </a:lnTo>
                  <a:lnTo>
                    <a:pt x="12236" y="551"/>
                  </a:lnTo>
                  <a:lnTo>
                    <a:pt x="12160" y="601"/>
                  </a:lnTo>
                  <a:lnTo>
                    <a:pt x="12079" y="650"/>
                  </a:lnTo>
                  <a:lnTo>
                    <a:pt x="11993" y="699"/>
                  </a:lnTo>
                  <a:lnTo>
                    <a:pt x="11904" y="748"/>
                  </a:lnTo>
                  <a:lnTo>
                    <a:pt x="11812" y="795"/>
                  </a:lnTo>
                  <a:lnTo>
                    <a:pt x="11715" y="841"/>
                  </a:lnTo>
                  <a:lnTo>
                    <a:pt x="11614" y="885"/>
                  </a:lnTo>
                  <a:lnTo>
                    <a:pt x="11509" y="928"/>
                  </a:lnTo>
                  <a:lnTo>
                    <a:pt x="11399" y="968"/>
                  </a:lnTo>
                  <a:lnTo>
                    <a:pt x="11286" y="1005"/>
                  </a:lnTo>
                  <a:lnTo>
                    <a:pt x="11170" y="1040"/>
                  </a:lnTo>
                  <a:lnTo>
                    <a:pt x="11049" y="1071"/>
                  </a:lnTo>
                  <a:lnTo>
                    <a:pt x="10925" y="1099"/>
                  </a:lnTo>
                  <a:lnTo>
                    <a:pt x="10797" y="1123"/>
                  </a:lnTo>
                  <a:lnTo>
                    <a:pt x="10665" y="1142"/>
                  </a:lnTo>
                  <a:lnTo>
                    <a:pt x="10531" y="1159"/>
                  </a:lnTo>
                  <a:lnTo>
                    <a:pt x="10399" y="1175"/>
                  </a:lnTo>
                  <a:lnTo>
                    <a:pt x="10267" y="1188"/>
                  </a:lnTo>
                  <a:lnTo>
                    <a:pt x="10135" y="1201"/>
                  </a:lnTo>
                  <a:lnTo>
                    <a:pt x="9876" y="1224"/>
                  </a:lnTo>
                  <a:lnTo>
                    <a:pt x="9620" y="1247"/>
                  </a:lnTo>
                  <a:lnTo>
                    <a:pt x="9495" y="1257"/>
                  </a:lnTo>
                  <a:lnTo>
                    <a:pt x="9371" y="1269"/>
                  </a:lnTo>
                  <a:lnTo>
                    <a:pt x="9248" y="1281"/>
                  </a:lnTo>
                  <a:lnTo>
                    <a:pt x="9127" y="1294"/>
                  </a:lnTo>
                  <a:lnTo>
                    <a:pt x="9009" y="1309"/>
                  </a:lnTo>
                  <a:lnTo>
                    <a:pt x="8892" y="1324"/>
                  </a:lnTo>
                  <a:lnTo>
                    <a:pt x="8778" y="1342"/>
                  </a:lnTo>
                  <a:lnTo>
                    <a:pt x="8665" y="1361"/>
                  </a:lnTo>
                  <a:lnTo>
                    <a:pt x="8556" y="1383"/>
                  </a:lnTo>
                  <a:lnTo>
                    <a:pt x="8448" y="1406"/>
                  </a:lnTo>
                  <a:lnTo>
                    <a:pt x="8343" y="1433"/>
                  </a:lnTo>
                  <a:lnTo>
                    <a:pt x="8240" y="1463"/>
                  </a:lnTo>
                  <a:lnTo>
                    <a:pt x="8143" y="1495"/>
                  </a:lnTo>
                  <a:lnTo>
                    <a:pt x="8046" y="1531"/>
                  </a:lnTo>
                  <a:lnTo>
                    <a:pt x="7953" y="1570"/>
                  </a:lnTo>
                  <a:lnTo>
                    <a:pt x="7863" y="1614"/>
                  </a:lnTo>
                  <a:lnTo>
                    <a:pt x="7776" y="1662"/>
                  </a:lnTo>
                  <a:lnTo>
                    <a:pt x="7692" y="1714"/>
                  </a:lnTo>
                  <a:lnTo>
                    <a:pt x="7613" y="1770"/>
                  </a:lnTo>
                  <a:lnTo>
                    <a:pt x="7537" y="1832"/>
                  </a:lnTo>
                  <a:lnTo>
                    <a:pt x="7465" y="1899"/>
                  </a:lnTo>
                  <a:lnTo>
                    <a:pt x="7397" y="1970"/>
                  </a:lnTo>
                  <a:lnTo>
                    <a:pt x="7333" y="2048"/>
                  </a:lnTo>
                  <a:lnTo>
                    <a:pt x="7273" y="2132"/>
                  </a:lnTo>
                  <a:lnTo>
                    <a:pt x="7207" y="2215"/>
                  </a:lnTo>
                  <a:lnTo>
                    <a:pt x="7127" y="2291"/>
                  </a:lnTo>
                  <a:lnTo>
                    <a:pt x="7034" y="2360"/>
                  </a:lnTo>
                  <a:lnTo>
                    <a:pt x="6928" y="2424"/>
                  </a:lnTo>
                  <a:lnTo>
                    <a:pt x="6812" y="2482"/>
                  </a:lnTo>
                  <a:lnTo>
                    <a:pt x="6684" y="2535"/>
                  </a:lnTo>
                  <a:lnTo>
                    <a:pt x="6547" y="2583"/>
                  </a:lnTo>
                  <a:lnTo>
                    <a:pt x="6404" y="2627"/>
                  </a:lnTo>
                  <a:lnTo>
                    <a:pt x="6253" y="2666"/>
                  </a:lnTo>
                  <a:lnTo>
                    <a:pt x="6095" y="2703"/>
                  </a:lnTo>
                  <a:lnTo>
                    <a:pt x="5934" y="2735"/>
                  </a:lnTo>
                  <a:lnTo>
                    <a:pt x="5769" y="2765"/>
                  </a:lnTo>
                  <a:lnTo>
                    <a:pt x="5600" y="2792"/>
                  </a:lnTo>
                  <a:lnTo>
                    <a:pt x="5431" y="2817"/>
                  </a:lnTo>
                  <a:lnTo>
                    <a:pt x="5262" y="2841"/>
                  </a:lnTo>
                  <a:lnTo>
                    <a:pt x="5092" y="2864"/>
                  </a:lnTo>
                  <a:lnTo>
                    <a:pt x="4925" y="2885"/>
                  </a:lnTo>
                  <a:lnTo>
                    <a:pt x="4761" y="2906"/>
                  </a:lnTo>
                  <a:lnTo>
                    <a:pt x="4599" y="2927"/>
                  </a:lnTo>
                  <a:lnTo>
                    <a:pt x="4443" y="2948"/>
                  </a:lnTo>
                  <a:lnTo>
                    <a:pt x="4294" y="2970"/>
                  </a:lnTo>
                  <a:lnTo>
                    <a:pt x="4152" y="2994"/>
                  </a:lnTo>
                  <a:lnTo>
                    <a:pt x="4017" y="3018"/>
                  </a:lnTo>
                  <a:lnTo>
                    <a:pt x="3892" y="3044"/>
                  </a:lnTo>
                  <a:lnTo>
                    <a:pt x="3778" y="3073"/>
                  </a:lnTo>
                  <a:lnTo>
                    <a:pt x="3674" y="3105"/>
                  </a:lnTo>
                  <a:lnTo>
                    <a:pt x="3584" y="3140"/>
                  </a:lnTo>
                  <a:lnTo>
                    <a:pt x="3508" y="3178"/>
                  </a:lnTo>
                  <a:lnTo>
                    <a:pt x="3446" y="3220"/>
                  </a:lnTo>
                  <a:lnTo>
                    <a:pt x="3400" y="3266"/>
                  </a:lnTo>
                  <a:lnTo>
                    <a:pt x="3371" y="3317"/>
                  </a:lnTo>
                  <a:lnTo>
                    <a:pt x="3360" y="3373"/>
                  </a:lnTo>
                  <a:lnTo>
                    <a:pt x="3355" y="3432"/>
                  </a:lnTo>
                  <a:lnTo>
                    <a:pt x="3345" y="3489"/>
                  </a:lnTo>
                  <a:lnTo>
                    <a:pt x="3331" y="3545"/>
                  </a:lnTo>
                  <a:lnTo>
                    <a:pt x="3311" y="3600"/>
                  </a:lnTo>
                  <a:lnTo>
                    <a:pt x="3286" y="3654"/>
                  </a:lnTo>
                  <a:lnTo>
                    <a:pt x="3255" y="3708"/>
                  </a:lnTo>
                  <a:lnTo>
                    <a:pt x="3220" y="3760"/>
                  </a:lnTo>
                  <a:lnTo>
                    <a:pt x="3180" y="3811"/>
                  </a:lnTo>
                  <a:lnTo>
                    <a:pt x="3134" y="3861"/>
                  </a:lnTo>
                  <a:lnTo>
                    <a:pt x="3084" y="3910"/>
                  </a:lnTo>
                  <a:lnTo>
                    <a:pt x="3029" y="3957"/>
                  </a:lnTo>
                  <a:lnTo>
                    <a:pt x="2968" y="4003"/>
                  </a:lnTo>
                  <a:lnTo>
                    <a:pt x="2903" y="4048"/>
                  </a:lnTo>
                  <a:lnTo>
                    <a:pt x="2832" y="4091"/>
                  </a:lnTo>
                  <a:lnTo>
                    <a:pt x="2755" y="4133"/>
                  </a:lnTo>
                  <a:lnTo>
                    <a:pt x="2675" y="4174"/>
                  </a:lnTo>
                  <a:lnTo>
                    <a:pt x="2590" y="4213"/>
                  </a:lnTo>
                  <a:lnTo>
                    <a:pt x="2540" y="4234"/>
                  </a:lnTo>
                  <a:lnTo>
                    <a:pt x="0" y="4234"/>
                  </a:lnTo>
                  <a:lnTo>
                    <a:pt x="0" y="3939"/>
                  </a:lnTo>
                  <a:lnTo>
                    <a:pt x="94" y="3931"/>
                  </a:lnTo>
                  <a:lnTo>
                    <a:pt x="178" y="3924"/>
                  </a:lnTo>
                  <a:lnTo>
                    <a:pt x="262" y="3916"/>
                  </a:lnTo>
                  <a:lnTo>
                    <a:pt x="345" y="3909"/>
                  </a:lnTo>
                  <a:lnTo>
                    <a:pt x="429" y="3901"/>
                  </a:lnTo>
                  <a:lnTo>
                    <a:pt x="629" y="3878"/>
                  </a:lnTo>
                  <a:lnTo>
                    <a:pt x="810" y="3852"/>
                  </a:lnTo>
                  <a:lnTo>
                    <a:pt x="972" y="3823"/>
                  </a:lnTo>
                  <a:lnTo>
                    <a:pt x="1117" y="3791"/>
                  </a:lnTo>
                  <a:lnTo>
                    <a:pt x="1248" y="3756"/>
                  </a:lnTo>
                  <a:lnTo>
                    <a:pt x="1362" y="3719"/>
                  </a:lnTo>
                  <a:lnTo>
                    <a:pt x="1464" y="3679"/>
                  </a:lnTo>
                  <a:lnTo>
                    <a:pt x="1551" y="3637"/>
                  </a:lnTo>
                  <a:lnTo>
                    <a:pt x="1628" y="3593"/>
                  </a:lnTo>
                  <a:lnTo>
                    <a:pt x="1694" y="3547"/>
                  </a:lnTo>
                  <a:lnTo>
                    <a:pt x="1751" y="3500"/>
                  </a:lnTo>
                  <a:lnTo>
                    <a:pt x="1798" y="3452"/>
                  </a:lnTo>
                  <a:lnTo>
                    <a:pt x="1839" y="3402"/>
                  </a:lnTo>
                  <a:lnTo>
                    <a:pt x="1874" y="3352"/>
                  </a:lnTo>
                  <a:lnTo>
                    <a:pt x="1903" y="3301"/>
                  </a:lnTo>
                  <a:lnTo>
                    <a:pt x="1928" y="3250"/>
                  </a:lnTo>
                  <a:lnTo>
                    <a:pt x="1951" y="3198"/>
                  </a:lnTo>
                  <a:lnTo>
                    <a:pt x="1971" y="3147"/>
                  </a:lnTo>
                  <a:lnTo>
                    <a:pt x="1990" y="3095"/>
                  </a:lnTo>
                  <a:lnTo>
                    <a:pt x="2010" y="3044"/>
                  </a:lnTo>
                  <a:lnTo>
                    <a:pt x="2030" y="2994"/>
                  </a:lnTo>
                  <a:lnTo>
                    <a:pt x="2053" y="2945"/>
                  </a:lnTo>
                  <a:lnTo>
                    <a:pt x="2080" y="2897"/>
                  </a:lnTo>
                  <a:lnTo>
                    <a:pt x="2110" y="2850"/>
                  </a:lnTo>
                  <a:lnTo>
                    <a:pt x="2148" y="2805"/>
                  </a:lnTo>
                  <a:lnTo>
                    <a:pt x="2190" y="2761"/>
                  </a:lnTo>
                  <a:lnTo>
                    <a:pt x="2241" y="2719"/>
                  </a:lnTo>
                  <a:lnTo>
                    <a:pt x="2299" y="2680"/>
                  </a:lnTo>
                  <a:lnTo>
                    <a:pt x="2369" y="2643"/>
                  </a:lnTo>
                  <a:lnTo>
                    <a:pt x="2449" y="2609"/>
                  </a:lnTo>
                  <a:lnTo>
                    <a:pt x="2541" y="2578"/>
                  </a:lnTo>
                  <a:lnTo>
                    <a:pt x="2646" y="2549"/>
                  </a:lnTo>
                  <a:lnTo>
                    <a:pt x="2762" y="2524"/>
                  </a:lnTo>
                  <a:lnTo>
                    <a:pt x="2883" y="2500"/>
                  </a:lnTo>
                  <a:lnTo>
                    <a:pt x="3009" y="2480"/>
                  </a:lnTo>
                  <a:lnTo>
                    <a:pt x="3140" y="2460"/>
                  </a:lnTo>
                  <a:lnTo>
                    <a:pt x="3275" y="2442"/>
                  </a:lnTo>
                  <a:lnTo>
                    <a:pt x="3415" y="2426"/>
                  </a:lnTo>
                  <a:lnTo>
                    <a:pt x="3558" y="2410"/>
                  </a:lnTo>
                  <a:lnTo>
                    <a:pt x="3705" y="2396"/>
                  </a:lnTo>
                  <a:lnTo>
                    <a:pt x="4003" y="2369"/>
                  </a:lnTo>
                  <a:lnTo>
                    <a:pt x="4308" y="2342"/>
                  </a:lnTo>
                  <a:lnTo>
                    <a:pt x="4461" y="2328"/>
                  </a:lnTo>
                  <a:lnTo>
                    <a:pt x="4616" y="2313"/>
                  </a:lnTo>
                  <a:lnTo>
                    <a:pt x="4768" y="2298"/>
                  </a:lnTo>
                  <a:lnTo>
                    <a:pt x="4921" y="2281"/>
                  </a:lnTo>
                  <a:lnTo>
                    <a:pt x="5072" y="2264"/>
                  </a:lnTo>
                  <a:lnTo>
                    <a:pt x="5221" y="2244"/>
                  </a:lnTo>
                  <a:lnTo>
                    <a:pt x="5367" y="2222"/>
                  </a:lnTo>
                  <a:lnTo>
                    <a:pt x="5513" y="2199"/>
                  </a:lnTo>
                  <a:lnTo>
                    <a:pt x="5653" y="2173"/>
                  </a:lnTo>
                  <a:lnTo>
                    <a:pt x="5790" y="2144"/>
                  </a:lnTo>
                  <a:lnTo>
                    <a:pt x="5922" y="2113"/>
                  </a:lnTo>
                  <a:lnTo>
                    <a:pt x="6050" y="2078"/>
                  </a:lnTo>
                  <a:lnTo>
                    <a:pt x="6174" y="2040"/>
                  </a:lnTo>
                  <a:lnTo>
                    <a:pt x="6291" y="1998"/>
                  </a:lnTo>
                  <a:lnTo>
                    <a:pt x="6403" y="1953"/>
                  </a:lnTo>
                  <a:lnTo>
                    <a:pt x="6507" y="1903"/>
                  </a:lnTo>
                  <a:lnTo>
                    <a:pt x="6604" y="1849"/>
                  </a:lnTo>
                  <a:lnTo>
                    <a:pt x="6693" y="1791"/>
                  </a:lnTo>
                  <a:lnTo>
                    <a:pt x="6776" y="1727"/>
                  </a:lnTo>
                  <a:lnTo>
                    <a:pt x="6849" y="1659"/>
                  </a:lnTo>
                  <a:lnTo>
                    <a:pt x="6920" y="1590"/>
                  </a:lnTo>
                  <a:lnTo>
                    <a:pt x="6999" y="1527"/>
                  </a:lnTo>
                  <a:lnTo>
                    <a:pt x="7083" y="1468"/>
                  </a:lnTo>
                  <a:lnTo>
                    <a:pt x="7172" y="1414"/>
                  </a:lnTo>
                  <a:lnTo>
                    <a:pt x="7266" y="1364"/>
                  </a:lnTo>
                  <a:lnTo>
                    <a:pt x="7365" y="1319"/>
                  </a:lnTo>
                  <a:lnTo>
                    <a:pt x="7468" y="1277"/>
                  </a:lnTo>
                  <a:lnTo>
                    <a:pt x="7577" y="1239"/>
                  </a:lnTo>
                  <a:lnTo>
                    <a:pt x="7689" y="1205"/>
                  </a:lnTo>
                  <a:lnTo>
                    <a:pt x="7804" y="1174"/>
                  </a:lnTo>
                  <a:lnTo>
                    <a:pt x="7922" y="1146"/>
                  </a:lnTo>
                  <a:lnTo>
                    <a:pt x="8045" y="1121"/>
                  </a:lnTo>
                  <a:lnTo>
                    <a:pt x="8169" y="1098"/>
                  </a:lnTo>
                  <a:lnTo>
                    <a:pt x="8295" y="1078"/>
                  </a:lnTo>
                  <a:lnTo>
                    <a:pt x="8423" y="1061"/>
                  </a:lnTo>
                  <a:lnTo>
                    <a:pt x="8555" y="1045"/>
                  </a:lnTo>
                  <a:lnTo>
                    <a:pt x="8687" y="1031"/>
                  </a:lnTo>
                  <a:lnTo>
                    <a:pt x="8819" y="1019"/>
                  </a:lnTo>
                  <a:lnTo>
                    <a:pt x="8953" y="1008"/>
                  </a:lnTo>
                  <a:lnTo>
                    <a:pt x="9086" y="999"/>
                  </a:lnTo>
                  <a:lnTo>
                    <a:pt x="9220" y="990"/>
                  </a:lnTo>
                  <a:lnTo>
                    <a:pt x="9354" y="983"/>
                  </a:lnTo>
                  <a:lnTo>
                    <a:pt x="9486" y="975"/>
                  </a:lnTo>
                  <a:lnTo>
                    <a:pt x="9619" y="969"/>
                  </a:lnTo>
                  <a:lnTo>
                    <a:pt x="9750" y="962"/>
                  </a:lnTo>
                  <a:lnTo>
                    <a:pt x="9880" y="955"/>
                  </a:lnTo>
                  <a:lnTo>
                    <a:pt x="10007" y="948"/>
                  </a:lnTo>
                  <a:lnTo>
                    <a:pt x="10132" y="940"/>
                  </a:lnTo>
                  <a:lnTo>
                    <a:pt x="10255" y="932"/>
                  </a:lnTo>
                  <a:lnTo>
                    <a:pt x="10377" y="923"/>
                  </a:lnTo>
                  <a:lnTo>
                    <a:pt x="10493" y="913"/>
                  </a:lnTo>
                  <a:lnTo>
                    <a:pt x="10608" y="901"/>
                  </a:lnTo>
                  <a:lnTo>
                    <a:pt x="10719" y="887"/>
                  </a:lnTo>
                  <a:lnTo>
                    <a:pt x="10830" y="869"/>
                  </a:lnTo>
                  <a:lnTo>
                    <a:pt x="10939" y="848"/>
                  </a:lnTo>
                  <a:lnTo>
                    <a:pt x="11048" y="824"/>
                  </a:lnTo>
                  <a:lnTo>
                    <a:pt x="11156" y="797"/>
                  </a:lnTo>
                  <a:lnTo>
                    <a:pt x="11261" y="769"/>
                  </a:lnTo>
                  <a:lnTo>
                    <a:pt x="11365" y="738"/>
                  </a:lnTo>
                  <a:lnTo>
                    <a:pt x="11467" y="704"/>
                  </a:lnTo>
                  <a:lnTo>
                    <a:pt x="11567" y="670"/>
                  </a:lnTo>
                  <a:lnTo>
                    <a:pt x="11665" y="633"/>
                  </a:lnTo>
                  <a:lnTo>
                    <a:pt x="11761" y="597"/>
                  </a:lnTo>
                  <a:lnTo>
                    <a:pt x="11853" y="558"/>
                  </a:lnTo>
                  <a:lnTo>
                    <a:pt x="11943" y="519"/>
                  </a:lnTo>
                  <a:lnTo>
                    <a:pt x="12030" y="480"/>
                  </a:lnTo>
                  <a:lnTo>
                    <a:pt x="12112" y="440"/>
                  </a:lnTo>
                  <a:lnTo>
                    <a:pt x="12193" y="401"/>
                  </a:lnTo>
                  <a:lnTo>
                    <a:pt x="12269" y="362"/>
                  </a:lnTo>
                  <a:lnTo>
                    <a:pt x="12343" y="324"/>
                  </a:lnTo>
                  <a:lnTo>
                    <a:pt x="12412" y="287"/>
                  </a:lnTo>
                  <a:lnTo>
                    <a:pt x="12478" y="250"/>
                  </a:lnTo>
                  <a:lnTo>
                    <a:pt x="12539" y="215"/>
                  </a:lnTo>
                  <a:lnTo>
                    <a:pt x="12595" y="182"/>
                  </a:lnTo>
                  <a:lnTo>
                    <a:pt x="12647" y="151"/>
                  </a:lnTo>
                  <a:lnTo>
                    <a:pt x="12695" y="122"/>
                  </a:lnTo>
                  <a:lnTo>
                    <a:pt x="12774" y="72"/>
                  </a:lnTo>
                  <a:lnTo>
                    <a:pt x="12833" y="33"/>
                  </a:lnTo>
                  <a:lnTo>
                    <a:pt x="12869" y="9"/>
                  </a:lnTo>
                  <a:lnTo>
                    <a:pt x="12882" y="0"/>
                  </a:lnTo>
                  <a:close/>
                </a:path>
              </a:pathLst>
            </a:custGeom>
            <a:gradFill>
              <a:gsLst>
                <a:gs pos="0">
                  <a:srgbClr val="142AAE">
                    <a:alpha val="56000"/>
                  </a:srgbClr>
                </a:gs>
                <a:gs pos="100000">
                  <a:srgbClr val="142AAE"/>
                </a:gs>
              </a:gsLst>
              <a:lin ang="10800000" scaled="0"/>
            </a:gradFill>
            <a:ln>
              <a:noFill/>
            </a:ln>
          </p:spPr>
          <p:txBody>
            <a:bodyPr wrap="square" lIns="91440" tIns="45720" rIns="91440" bIns="45720" anchor="ctr">
              <a:noAutofit/>
            </a:bodyPr>
            <a:lstStyle/>
            <a:p>
              <a:pPr algn="ctr"/>
            </a:p>
          </p:txBody>
        </p:sp>
        <p:grpSp>
          <p:nvGrpSpPr>
            <p:cNvPr id="6" name="组合 5"/>
            <p:cNvGrpSpPr/>
            <p:nvPr/>
          </p:nvGrpSpPr>
          <p:grpSpPr>
            <a:xfrm>
              <a:off x="338" y="1855"/>
              <a:ext cx="18143" cy="10467"/>
              <a:chOff x="338" y="1855"/>
              <a:chExt cx="18143" cy="10467"/>
            </a:xfrm>
          </p:grpSpPr>
          <p:grpSp>
            <p:nvGrpSpPr>
              <p:cNvPr id="2" name="组合 1"/>
              <p:cNvGrpSpPr/>
              <p:nvPr/>
            </p:nvGrpSpPr>
            <p:grpSpPr>
              <a:xfrm>
                <a:off x="338" y="1855"/>
                <a:ext cx="18143" cy="8066"/>
                <a:chOff x="623" y="1783"/>
                <a:chExt cx="18143" cy="8066"/>
              </a:xfrm>
            </p:grpSpPr>
            <p:grpSp>
              <p:nvGrpSpPr>
                <p:cNvPr id="33" name="组合 32"/>
                <p:cNvGrpSpPr/>
                <p:nvPr/>
              </p:nvGrpSpPr>
              <p:grpSpPr>
                <a:xfrm>
                  <a:off x="2602" y="1783"/>
                  <a:ext cx="13469" cy="1253"/>
                  <a:chOff x="1275" y="1783"/>
                  <a:chExt cx="13469" cy="1253"/>
                </a:xfrm>
              </p:grpSpPr>
              <p:sp>
                <p:nvSpPr>
                  <p:cNvPr id="15" name="文本框 14"/>
                  <p:cNvSpPr txBox="1"/>
                  <p:nvPr/>
                </p:nvSpPr>
                <p:spPr>
                  <a:xfrm>
                    <a:off x="5427" y="1783"/>
                    <a:ext cx="5165" cy="628"/>
                  </a:xfrm>
                  <a:prstGeom prst="rect">
                    <a:avLst/>
                  </a:prstGeom>
                  <a:noFill/>
                </p:spPr>
                <p:txBody>
                  <a:bodyPr wrap="square" rtlCol="0">
                    <a:spAutoFit/>
                  </a:bodyPr>
                  <a:lstStyle/>
                  <a:p>
                    <a:pPr algn="ctr"/>
                    <a:r>
                      <a:rPr lang="zh-CN" altLang="en-US" sz="2000" b="1" dirty="0">
                        <a:solidFill>
                          <a:srgbClr val="142AAE"/>
                        </a:solidFill>
                        <a:latin typeface="黑体" panose="02010609060101010101" charset="-122"/>
                        <a:ea typeface="黑体" panose="02010609060101010101" charset="-122"/>
                        <a:cs typeface="黑体" panose="02010609060101010101" charset="-122"/>
                      </a:rPr>
                      <a:t>旅游电子商务概念</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17" name="文本框 16"/>
                  <p:cNvSpPr txBox="1"/>
                  <p:nvPr/>
                </p:nvSpPr>
                <p:spPr>
                  <a:xfrm>
                    <a:off x="1275" y="2470"/>
                    <a:ext cx="13469" cy="566"/>
                  </a:xfrm>
                  <a:prstGeom prst="rect">
                    <a:avLst/>
                  </a:prstGeom>
                  <a:noFill/>
                </p:spPr>
                <p:txBody>
                  <a:bodyPr wrap="square" rtlCol="0">
                    <a:spAutoFit/>
                  </a:bodyPr>
                  <a:lstStyle/>
                  <a:p>
                    <a:pPr algn="ctr">
                      <a:lnSpc>
                        <a:spcPct val="10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一般认为是互联网的产生促成了旅游电子商务的产生</a:t>
                    </a:r>
                    <a:r>
                      <a:rPr lang="zh-CN" altLang="en-US" sz="17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endParaRPr lang="zh-CN" altLang="en-US" sz="17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7" name="组合 6"/>
                <p:cNvGrpSpPr/>
                <p:nvPr/>
              </p:nvGrpSpPr>
              <p:grpSpPr>
                <a:xfrm>
                  <a:off x="623" y="5399"/>
                  <a:ext cx="3373" cy="4450"/>
                  <a:chOff x="1312" y="5561"/>
                  <a:chExt cx="3373" cy="4450"/>
                </a:xfrm>
              </p:grpSpPr>
              <p:sp>
                <p:nvSpPr>
                  <p:cNvPr id="8" name="文本框 7"/>
                  <p:cNvSpPr txBox="1"/>
                  <p:nvPr/>
                </p:nvSpPr>
                <p:spPr>
                  <a:xfrm>
                    <a:off x="1702" y="5561"/>
                    <a:ext cx="2593" cy="580"/>
                  </a:xfrm>
                  <a:prstGeom prst="rect">
                    <a:avLst/>
                  </a:prstGeom>
                  <a:noFill/>
                </p:spPr>
                <p:txBody>
                  <a:bodyPr wrap="square" rtlCol="0">
                    <a:spAutoFit/>
                  </a:bodyPr>
                  <a:lstStyle/>
                  <a:p>
                    <a:pPr algn="ctr"/>
                    <a:r>
                      <a:rPr lang="zh-CN" altLang="en-US" b="1">
                        <a:solidFill>
                          <a:srgbClr val="142AAE"/>
                        </a:solidFill>
                        <a:latin typeface="黑体" panose="02010609060101010101" charset="-122"/>
                        <a:ea typeface="黑体" panose="02010609060101010101" charset="-122"/>
                        <a:cs typeface="黑体" panose="02010609060101010101" charset="-122"/>
                      </a:rPr>
                      <a:t>六七十年代</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18" name="文本框 17"/>
                  <p:cNvSpPr txBox="1"/>
                  <p:nvPr/>
                </p:nvSpPr>
                <p:spPr>
                  <a:xfrm>
                    <a:off x="1312" y="6376"/>
                    <a:ext cx="3373" cy="3635"/>
                  </a:xfrm>
                  <a:prstGeom prst="rect">
                    <a:avLst/>
                  </a:prstGeom>
                  <a:noFill/>
                </p:spPr>
                <p:txBody>
                  <a:bodyPr wrap="square" rtlCol="0">
                    <a:spAutoFit/>
                  </a:bodyPr>
                  <a:lstStyle/>
                  <a:p>
                    <a:pPr indent="457200" algn="l" fontAlgn="auto">
                      <a:lnSpc>
                        <a:spcPct val="10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事实上在20世纪六七十年代航空公司和旅游饭店集团基于增值网络和电子数据交换(electronie data inberchange, EDI)技术构建的计算机预订系统可视为旅游电子商务的雏形。</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16" name="组合 15"/>
                <p:cNvGrpSpPr/>
                <p:nvPr/>
              </p:nvGrpSpPr>
              <p:grpSpPr>
                <a:xfrm>
                  <a:off x="13336" y="2750"/>
                  <a:ext cx="5430" cy="5762"/>
                  <a:chOff x="14025" y="2912"/>
                  <a:chExt cx="5430" cy="5762"/>
                </a:xfrm>
              </p:grpSpPr>
              <p:sp>
                <p:nvSpPr>
                  <p:cNvPr id="13" name="文本框 12"/>
                  <p:cNvSpPr txBox="1"/>
                  <p:nvPr/>
                </p:nvSpPr>
                <p:spPr>
                  <a:xfrm>
                    <a:off x="16211" y="2912"/>
                    <a:ext cx="1434" cy="580"/>
                  </a:xfrm>
                  <a:prstGeom prst="rect">
                    <a:avLst/>
                  </a:prstGeom>
                  <a:noFill/>
                </p:spPr>
                <p:txBody>
                  <a:bodyPr wrap="square" rtlCol="0">
                    <a:spAutoFit/>
                  </a:bodyPr>
                  <a:lstStyle/>
                  <a:p>
                    <a:pPr algn="ctr"/>
                    <a:r>
                      <a:rPr lang="zh-CN" altLang="en-US" b="1">
                        <a:solidFill>
                          <a:srgbClr val="142AAE"/>
                        </a:solidFill>
                        <a:latin typeface="黑体" panose="02010609060101010101" charset="-122"/>
                        <a:ea typeface="黑体" panose="02010609060101010101" charset="-122"/>
                        <a:cs typeface="黑体" panose="02010609060101010101" charset="-122"/>
                      </a:rPr>
                      <a:t>本书</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19" name="文本框 18"/>
                  <p:cNvSpPr txBox="1"/>
                  <p:nvPr/>
                </p:nvSpPr>
                <p:spPr>
                  <a:xfrm>
                    <a:off x="14025" y="3492"/>
                    <a:ext cx="5430" cy="5182"/>
                  </a:xfrm>
                  <a:prstGeom prst="rect">
                    <a:avLst/>
                  </a:prstGeom>
                  <a:noFill/>
                </p:spPr>
                <p:txBody>
                  <a:bodyPr wrap="square" rtlCol="0">
                    <a:spAutoFit/>
                  </a:bodyPr>
                  <a:lstStyle/>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旅游电子商务是指</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通过先进的网络信息技术手段实现旅游商务活动各环节的电子化，</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包括通过网络发布、交流旅游基本信息和商务信息，以电子手段进行旅游宣传营销、开展旅游售前售后服务，通过网络查询、预订旅游产品并进行支付，</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也包括旅游企业内部流程的电子化及管理信息系统的应用等。</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9" name="组合 8"/>
                <p:cNvGrpSpPr/>
                <p:nvPr/>
              </p:nvGrpSpPr>
              <p:grpSpPr>
                <a:xfrm>
                  <a:off x="4328" y="3450"/>
                  <a:ext cx="8676" cy="5472"/>
                  <a:chOff x="5017" y="3612"/>
                  <a:chExt cx="8676" cy="5472"/>
                </a:xfrm>
              </p:grpSpPr>
              <p:sp>
                <p:nvSpPr>
                  <p:cNvPr id="11" name="文本框 10"/>
                  <p:cNvSpPr txBox="1"/>
                  <p:nvPr/>
                </p:nvSpPr>
                <p:spPr>
                  <a:xfrm>
                    <a:off x="8224" y="3612"/>
                    <a:ext cx="1982" cy="580"/>
                  </a:xfrm>
                  <a:prstGeom prst="rect">
                    <a:avLst/>
                  </a:prstGeom>
                  <a:noFill/>
                </p:spPr>
                <p:txBody>
                  <a:bodyPr wrap="square" rtlCol="0">
                    <a:spAutoFit/>
                  </a:bodyPr>
                  <a:lstStyle/>
                  <a:p>
                    <a:pPr algn="ctr"/>
                    <a:r>
                      <a:rPr lang="zh-CN" altLang="en-US" b="1" dirty="0">
                        <a:solidFill>
                          <a:srgbClr val="142AAE"/>
                        </a:solidFill>
                        <a:latin typeface="黑体" panose="02010609060101010101" charset="-122"/>
                        <a:ea typeface="黑体" panose="02010609060101010101" charset="-122"/>
                        <a:cs typeface="黑体" panose="02010609060101010101" charset="-122"/>
                      </a:rPr>
                      <a:t>九十年代</a:t>
                    </a:r>
                    <a:endParaRPr lang="zh-CN" altLang="en-US" b="1" dirty="0">
                      <a:solidFill>
                        <a:srgbClr val="142AAE"/>
                      </a:solidFill>
                      <a:latin typeface="黑体" panose="02010609060101010101" charset="-122"/>
                      <a:ea typeface="黑体" panose="02010609060101010101" charset="-122"/>
                      <a:cs typeface="黑体" panose="02010609060101010101" charset="-122"/>
                    </a:endParaRPr>
                  </a:p>
                </p:txBody>
              </p:sp>
              <p:sp>
                <p:nvSpPr>
                  <p:cNvPr id="20" name="文本框 19"/>
                  <p:cNvSpPr txBox="1"/>
                  <p:nvPr/>
                </p:nvSpPr>
                <p:spPr>
                  <a:xfrm>
                    <a:off x="5017" y="4405"/>
                    <a:ext cx="8676" cy="4679"/>
                  </a:xfrm>
                  <a:prstGeom prst="rect">
                    <a:avLst/>
                  </a:prstGeom>
                  <a:noFill/>
                </p:spPr>
                <p:txBody>
                  <a:bodyPr wrap="square" rtlCol="0">
                    <a:spAutoFit/>
                  </a:bodyPr>
                  <a:lstStyle/>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rPr>
                      <a:t>20世纪90年代，瑞佛兰塔、约翰海格尔等人率先提出和提升。</a:t>
                    </a:r>
                    <a:endParaRPr lang="zh-CN" altLang="en-US" sz="1600" dirty="0">
                      <a:solidFill>
                        <a:schemeClr val="tx1">
                          <a:lumMod val="75000"/>
                          <a:lumOff val="25000"/>
                        </a:schemeClr>
                      </a:solidFill>
                      <a:latin typeface="黑体" panose="02010609060101010101" charset="-122"/>
                      <a:ea typeface="黑体" panose="02010609060101010101" charset="-122"/>
                    </a:endParaRPr>
                  </a:p>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rPr>
                      <a:t>世界旅游组织对旅游电子商务的定义：</a:t>
                    </a:r>
                    <a:endParaRPr lang="zh-CN" altLang="en-US" sz="1600" dirty="0">
                      <a:solidFill>
                        <a:schemeClr val="tx1">
                          <a:lumMod val="75000"/>
                          <a:lumOff val="25000"/>
                        </a:schemeClr>
                      </a:solidFill>
                      <a:latin typeface="黑体" panose="02010609060101010101" charset="-122"/>
                      <a:ea typeface="黑体" panose="02010609060101010101" charset="-122"/>
                    </a:endParaRPr>
                  </a:p>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rPr>
                      <a:t>“旅游电子商务就是通过先进的信息技术手段改进旅游机构内部和对外的连通性，即进旅游企业之间、旅游企业与供应商之间、旅游企业与旅游者之间的交流与交易，改进企业内部流程，增进知识共享。”</a:t>
                    </a:r>
                    <a:endParaRPr lang="zh-CN" altLang="en-US" sz="1600" dirty="0">
                      <a:solidFill>
                        <a:schemeClr val="tx1">
                          <a:lumMod val="75000"/>
                          <a:lumOff val="25000"/>
                        </a:schemeClr>
                      </a:solidFill>
                      <a:latin typeface="黑体" panose="02010609060101010101" charset="-122"/>
                      <a:ea typeface="黑体" panose="02010609060101010101" charset="-122"/>
                    </a:endParaRPr>
                  </a:p>
                  <a:p>
                    <a:pPr indent="457200" algn="just" fontAlgn="auto">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rPr>
                      <a:t>这一定义概括了旅游电子商务的</a:t>
                    </a:r>
                    <a:r>
                      <a:rPr lang="zh-CN" altLang="en-US" sz="1600" dirty="0">
                        <a:solidFill>
                          <a:srgbClr val="FF0000"/>
                        </a:solidFill>
                        <a:latin typeface="黑体" panose="02010609060101010101" charset="-122"/>
                        <a:ea typeface="黑体" panose="02010609060101010101" charset="-122"/>
                      </a:rPr>
                      <a:t>应用领域</a:t>
                    </a:r>
                    <a:r>
                      <a:rPr lang="zh-CN" altLang="en-US" sz="1600" dirty="0">
                        <a:solidFill>
                          <a:schemeClr val="tx1">
                            <a:lumMod val="75000"/>
                            <a:lumOff val="25000"/>
                          </a:schemeClr>
                        </a:solidFill>
                        <a:latin typeface="黑体" panose="02010609060101010101" charset="-122"/>
                        <a:ea typeface="黑体" panose="02010609060101010101" charset="-122"/>
                      </a:rPr>
                      <a:t>，侧重的是对其</a:t>
                    </a:r>
                    <a:r>
                      <a:rPr lang="zh-CN" altLang="en-US" sz="1600" dirty="0">
                        <a:solidFill>
                          <a:srgbClr val="FF0000"/>
                        </a:solidFill>
                        <a:latin typeface="黑体" panose="02010609060101010101" charset="-122"/>
                        <a:ea typeface="黑体" panose="02010609060101010101" charset="-122"/>
                      </a:rPr>
                      <a:t>功效</a:t>
                    </a:r>
                    <a:r>
                      <a:rPr lang="zh-CN" altLang="en-US" sz="1600" dirty="0">
                        <a:solidFill>
                          <a:schemeClr val="tx1">
                            <a:lumMod val="75000"/>
                            <a:lumOff val="25000"/>
                          </a:schemeClr>
                        </a:solidFill>
                        <a:latin typeface="黑体" panose="02010609060101010101" charset="-122"/>
                        <a:ea typeface="黑体" panose="02010609060101010101" charset="-122"/>
                      </a:rPr>
                      <a:t>的描述，但并未凸显旅游电子商务自身的特征。</a:t>
                    </a:r>
                    <a:endParaRPr lang="zh-CN" altLang="en-US" sz="1600" dirty="0">
                      <a:solidFill>
                        <a:schemeClr val="tx1">
                          <a:lumMod val="75000"/>
                          <a:lumOff val="25000"/>
                        </a:schemeClr>
                      </a:solidFill>
                      <a:latin typeface="黑体" panose="02010609060101010101" charset="-122"/>
                      <a:ea typeface="黑体" panose="02010609060101010101" charset="-122"/>
                    </a:endParaRPr>
                  </a:p>
                </p:txBody>
              </p:sp>
            </p:grpSp>
          </p:grpSp>
          <p:sp>
            <p:nvSpPr>
              <p:cNvPr id="25" name="任意多边形 24"/>
              <p:cNvSpPr/>
              <p:nvPr/>
            </p:nvSpPr>
            <p:spPr>
              <a:xfrm rot="420000">
                <a:off x="3004" y="8073"/>
                <a:ext cx="15008" cy="4249"/>
              </a:xfrm>
              <a:custGeom>
                <a:avLst/>
                <a:gdLst>
                  <a:gd name="connsiteX0" fmla="*/ 0 w 10709"/>
                  <a:gd name="connsiteY0" fmla="*/ 3814 h 3814"/>
                  <a:gd name="connsiteX1" fmla="*/ 555 w 10709"/>
                  <a:gd name="connsiteY1" fmla="*/ 3469 h 3814"/>
                  <a:gd name="connsiteX2" fmla="*/ 918 w 10709"/>
                  <a:gd name="connsiteY2" fmla="*/ 2670 h 3814"/>
                  <a:gd name="connsiteX3" fmla="*/ 2952 w 10709"/>
                  <a:gd name="connsiteY3" fmla="*/ 2461 h 3814"/>
                  <a:gd name="connsiteX4" fmla="*/ 4427 w 10709"/>
                  <a:gd name="connsiteY4" fmla="*/ 2168 h 3814"/>
                  <a:gd name="connsiteX5" fmla="*/ 5175 w 10709"/>
                  <a:gd name="connsiteY5" fmla="*/ 1638 h 3814"/>
                  <a:gd name="connsiteX6" fmla="*/ 5503 w 10709"/>
                  <a:gd name="connsiteY6" fmla="*/ 1364 h 3814"/>
                  <a:gd name="connsiteX7" fmla="*/ 6358 w 10709"/>
                  <a:gd name="connsiteY7" fmla="*/ 1107 h 3814"/>
                  <a:gd name="connsiteX8" fmla="*/ 7306 w 10709"/>
                  <a:gd name="connsiteY8" fmla="*/ 979 h 3814"/>
                  <a:gd name="connsiteX9" fmla="*/ 8581 w 10709"/>
                  <a:gd name="connsiteY9" fmla="*/ 863 h 3814"/>
                  <a:gd name="connsiteX10" fmla="*/ 9694 w 10709"/>
                  <a:gd name="connsiteY10" fmla="*/ 596 h 3814"/>
                  <a:gd name="connsiteX11" fmla="*/ 10709 w 10709"/>
                  <a:gd name="connsiteY11" fmla="*/ 0 h 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09" h="3814">
                    <a:moveTo>
                      <a:pt x="0" y="3814"/>
                    </a:moveTo>
                    <a:cubicBezTo>
                      <a:pt x="122" y="3753"/>
                      <a:pt x="416" y="3663"/>
                      <a:pt x="555" y="3469"/>
                    </a:cubicBezTo>
                    <a:cubicBezTo>
                      <a:pt x="693" y="3274"/>
                      <a:pt x="452" y="2867"/>
                      <a:pt x="918" y="2670"/>
                    </a:cubicBezTo>
                    <a:cubicBezTo>
                      <a:pt x="1385" y="2472"/>
                      <a:pt x="2205" y="2596"/>
                      <a:pt x="2952" y="2461"/>
                    </a:cubicBezTo>
                    <a:cubicBezTo>
                      <a:pt x="3699" y="2326"/>
                      <a:pt x="3983" y="2333"/>
                      <a:pt x="4427" y="2168"/>
                    </a:cubicBezTo>
                    <a:cubicBezTo>
                      <a:pt x="4872" y="2003"/>
                      <a:pt x="4960" y="1799"/>
                      <a:pt x="5175" y="1638"/>
                    </a:cubicBezTo>
                    <a:cubicBezTo>
                      <a:pt x="5389" y="1477"/>
                      <a:pt x="5266" y="1470"/>
                      <a:pt x="5503" y="1364"/>
                    </a:cubicBezTo>
                    <a:cubicBezTo>
                      <a:pt x="5739" y="1258"/>
                      <a:pt x="5997" y="1184"/>
                      <a:pt x="6358" y="1107"/>
                    </a:cubicBezTo>
                    <a:cubicBezTo>
                      <a:pt x="6719" y="1031"/>
                      <a:pt x="6854" y="1020"/>
                      <a:pt x="7306" y="979"/>
                    </a:cubicBezTo>
                    <a:cubicBezTo>
                      <a:pt x="7759" y="939"/>
                      <a:pt x="8104" y="939"/>
                      <a:pt x="8581" y="863"/>
                    </a:cubicBezTo>
                    <a:cubicBezTo>
                      <a:pt x="9059" y="786"/>
                      <a:pt x="9249" y="804"/>
                      <a:pt x="9694" y="596"/>
                    </a:cubicBezTo>
                    <a:cubicBezTo>
                      <a:pt x="10138" y="387"/>
                      <a:pt x="10501" y="140"/>
                      <a:pt x="10709" y="0"/>
                    </a:cubicBezTo>
                  </a:path>
                </a:pathLst>
              </a:custGeom>
              <a:noFill/>
              <a:ln w="3492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descr="109"/>
              <p:cNvPicPr>
                <a:picLocks noChangeAspect="1"/>
              </p:cNvPicPr>
              <p:nvPr/>
            </p:nvPicPr>
            <p:blipFill>
              <a:blip r:embed="rId2"/>
              <a:srcRect l="82367" t="30312" r="17475" b="69527"/>
              <a:stretch>
                <a:fillRect/>
              </a:stretch>
            </p:blipFill>
            <p:spPr>
              <a:xfrm>
                <a:off x="16473" y="6380"/>
                <a:ext cx="25" cy="17"/>
              </a:xfrm>
              <a:custGeom>
                <a:avLst/>
                <a:gdLst/>
                <a:ahLst/>
                <a:cxnLst>
                  <a:cxn ang="3">
                    <a:pos x="hc" y="t"/>
                  </a:cxn>
                  <a:cxn ang="cd2">
                    <a:pos x="l" y="vc"/>
                  </a:cxn>
                  <a:cxn ang="cd4">
                    <a:pos x="hc" y="b"/>
                  </a:cxn>
                  <a:cxn ang="0">
                    <a:pos x="r" y="vc"/>
                  </a:cxn>
                </a:cxnLst>
                <a:rect l="l" t="t" r="r" b="b"/>
                <a:pathLst>
                  <a:path w="25" h="17">
                    <a:moveTo>
                      <a:pt x="25" y="0"/>
                    </a:moveTo>
                    <a:lnTo>
                      <a:pt x="15" y="11"/>
                    </a:lnTo>
                    <a:lnTo>
                      <a:pt x="10" y="17"/>
                    </a:lnTo>
                    <a:lnTo>
                      <a:pt x="0" y="17"/>
                    </a:lnTo>
                    <a:lnTo>
                      <a:pt x="12" y="9"/>
                    </a:lnTo>
                    <a:lnTo>
                      <a:pt x="25" y="0"/>
                    </a:lnTo>
                    <a:close/>
                  </a:path>
                </a:pathLst>
              </a:custGeom>
            </p:spPr>
          </p:pic>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000" fill="hold">
                                          <p:stCondLst>
                                            <p:cond delay="0"/>
                                          </p:stCondLst>
                                        </p:cTn>
                                        <p:tgtEl>
                                          <p:spTgt spid="22"/>
                                        </p:tgtEl>
                                        <p:attrNameLst>
                                          <p:attrName>style.visibility</p:attrName>
                                        </p:attrNameLst>
                                      </p:cBhvr>
                                      <p:to>
                                        <p:strVal val="visible"/>
                                      </p:to>
                                    </p:set>
                                    <p:animEffect transition="in" filter="wipe(left)">
                                      <p:cBhvr>
                                        <p:cTn id="1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dirty="0">
                  <a:solidFill>
                    <a:srgbClr val="142AAE"/>
                  </a:solidFill>
                  <a:latin typeface="黑体" panose="02010609060101010101" charset="-122"/>
                  <a:ea typeface="黑体" panose="02010609060101010101" charset="-122"/>
                  <a:sym typeface="+mn-ea"/>
                </a:rPr>
                <a:t>一、旅游电子商务</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831215" y="1064895"/>
            <a:ext cx="10530205" cy="4728210"/>
            <a:chOff x="1684" y="1677"/>
            <a:chExt cx="16583" cy="7446"/>
          </a:xfrm>
        </p:grpSpPr>
        <p:pic>
          <p:nvPicPr>
            <p:cNvPr id="29" name="图片 28" descr="140"/>
            <p:cNvPicPr>
              <a:picLocks noChangeAspect="1"/>
            </p:cNvPicPr>
            <p:nvPr/>
          </p:nvPicPr>
          <p:blipFill>
            <a:blip r:embed="rId3"/>
            <a:srcRect l="25884"/>
            <a:stretch>
              <a:fillRect/>
            </a:stretch>
          </p:blipFill>
          <p:spPr>
            <a:xfrm>
              <a:off x="9989" y="1677"/>
              <a:ext cx="8278" cy="7446"/>
            </a:xfrm>
            <a:prstGeom prst="rect">
              <a:avLst/>
            </a:prstGeom>
          </p:spPr>
        </p:pic>
        <p:grpSp>
          <p:nvGrpSpPr>
            <p:cNvPr id="16" name="组合 15"/>
            <p:cNvGrpSpPr/>
            <p:nvPr/>
          </p:nvGrpSpPr>
          <p:grpSpPr>
            <a:xfrm>
              <a:off x="1684" y="2774"/>
              <a:ext cx="7924" cy="6017"/>
              <a:chOff x="1684" y="2199"/>
              <a:chExt cx="7924" cy="6017"/>
            </a:xfrm>
          </p:grpSpPr>
          <p:sp>
            <p:nvSpPr>
              <p:cNvPr id="3" name="文本框 2"/>
              <p:cNvSpPr txBox="1"/>
              <p:nvPr/>
            </p:nvSpPr>
            <p:spPr>
              <a:xfrm>
                <a:off x="1685" y="2199"/>
                <a:ext cx="7923" cy="1888"/>
              </a:xfrm>
              <a:prstGeom prst="rect">
                <a:avLst/>
              </a:prstGeom>
              <a:noFill/>
            </p:spPr>
            <p:txBody>
              <a:bodyPr wrap="square" rtlCol="0">
                <a:spAutoFit/>
              </a:bodyPr>
              <a:lstStyle/>
              <a:p>
                <a:pPr marL="342900" lvl="0" indent="-342900" algn="just">
                  <a:lnSpc>
                    <a:spcPct val="120000"/>
                  </a:lnSpc>
                  <a:buFont typeface="+mj-lt"/>
                  <a:buAutoNum type="arabicPeriod"/>
                </a:pPr>
                <a:r>
                  <a:rPr lang="zh-CN" altLang="zh-CN" sz="2000" kern="100" dirty="0">
                    <a:effectLst/>
                    <a:latin typeface="Calibri" panose="020F0502020204030204" charset="0"/>
                    <a:ea typeface="宋体" panose="02010600030101010101" pitchFamily="2" charset="-122"/>
                    <a:cs typeface="Times New Roman" panose="02020603050405020304" pitchFamily="18" charset="0"/>
                  </a:rPr>
                  <a:t>技术基础角度</a:t>
                </a:r>
                <a:endParaRPr lang="en-US" altLang="zh-CN" sz="2000" kern="100" dirty="0">
                  <a:effectLst/>
                  <a:latin typeface="Calibri" panose="020F0502020204030204" charset="0"/>
                  <a:ea typeface="宋体" panose="02010600030101010101" pitchFamily="2" charset="-122"/>
                  <a:cs typeface="Times New Roman" panose="02020603050405020304" pitchFamily="18" charset="0"/>
                </a:endParaRPr>
              </a:p>
              <a:p>
                <a:pPr lvl="0" algn="just">
                  <a:lnSpc>
                    <a:spcPct val="120000"/>
                  </a:lnSpc>
                </a:pPr>
                <a:r>
                  <a:rPr lang="en-US" altLang="zh-CN" sz="2000" kern="100" dirty="0">
                    <a:latin typeface="Calibri" panose="020F0502020204030204" charset="0"/>
                    <a:ea typeface="宋体" panose="02010600030101010101" pitchFamily="2" charset="-122"/>
                    <a:cs typeface="Times New Roman" panose="02020603050405020304" pitchFamily="18" charset="0"/>
                  </a:rPr>
                  <a:t>       </a:t>
                </a:r>
                <a:r>
                  <a:rPr lang="zh-CN" altLang="zh-CN" sz="2000" kern="100" dirty="0">
                    <a:effectLst/>
                    <a:latin typeface="Calibri" panose="020F0502020204030204" charset="0"/>
                    <a:ea typeface="宋体" panose="02010600030101010101" pitchFamily="2" charset="-122"/>
                    <a:cs typeface="Times New Roman" panose="02020603050405020304" pitchFamily="18" charset="0"/>
                  </a:rPr>
                  <a:t>旅游电子商务是采用数字化电子方式进行旅游信息数据交换和开展旅游商务活动。</a:t>
                </a:r>
                <a:endParaRPr lang="zh-CN" altLang="zh-CN" sz="2000" kern="100" dirty="0">
                  <a:effectLst/>
                  <a:latin typeface="Calibri" panose="020F0502020204030204" charset="0"/>
                  <a:ea typeface="宋体" panose="02010600030101010101" pitchFamily="2" charset="-122"/>
                  <a:cs typeface="Times New Roman" panose="02020603050405020304" pitchFamily="18" charset="0"/>
                </a:endParaRPr>
              </a:p>
            </p:txBody>
          </p:sp>
          <p:sp>
            <p:nvSpPr>
              <p:cNvPr id="5" name="文本框 4"/>
              <p:cNvSpPr txBox="1"/>
              <p:nvPr/>
            </p:nvSpPr>
            <p:spPr>
              <a:xfrm>
                <a:off x="1684" y="4692"/>
                <a:ext cx="7924" cy="3524"/>
              </a:xfrm>
              <a:prstGeom prst="rect">
                <a:avLst/>
              </a:prstGeom>
              <a:noFill/>
            </p:spPr>
            <p:txBody>
              <a:bodyPr wrap="square" rtlCol="0">
                <a:spAutoFit/>
              </a:bodyPr>
              <a:lstStyle/>
              <a:p>
                <a:pPr marL="342900" lvl="0" indent="-342900" algn="just">
                  <a:lnSpc>
                    <a:spcPct val="110000"/>
                  </a:lnSpc>
                  <a:buAutoNum type="arabicPeriod" startAt="2"/>
                </a:pPr>
                <a:r>
                  <a:rPr lang="zh-CN" altLang="zh-CN" sz="2000" kern="100" dirty="0">
                    <a:effectLst/>
                    <a:latin typeface="Calibri" panose="020F0502020204030204" charset="0"/>
                    <a:ea typeface="宋体" panose="02010600030101010101" pitchFamily="2" charset="-122"/>
                    <a:cs typeface="Times New Roman" panose="02020603050405020304" pitchFamily="18" charset="0"/>
                  </a:rPr>
                  <a:t>应用层次</a:t>
                </a:r>
                <a:r>
                  <a:rPr lang="zh-CN" altLang="en-US" sz="2000" kern="100" dirty="0">
                    <a:effectLst/>
                    <a:latin typeface="Calibri" panose="020F0502020204030204" charset="0"/>
                    <a:ea typeface="宋体" panose="02010600030101010101" pitchFamily="2" charset="-122"/>
                    <a:cs typeface="Times New Roman" panose="02020603050405020304" pitchFamily="18" charset="0"/>
                  </a:rPr>
                  <a:t>角度</a:t>
                </a:r>
                <a:endParaRPr lang="en-US" altLang="zh-CN" sz="2000" kern="100" dirty="0">
                  <a:effectLst/>
                  <a:latin typeface="Calibri" panose="020F0502020204030204" charset="0"/>
                  <a:ea typeface="宋体" panose="02010600030101010101" pitchFamily="2" charset="-122"/>
                  <a:cs typeface="Times New Roman" panose="02020603050405020304" pitchFamily="18" charset="0"/>
                </a:endParaRPr>
              </a:p>
              <a:p>
                <a:pPr lvl="0" algn="just">
                  <a:lnSpc>
                    <a:spcPct val="110000"/>
                  </a:lnSpc>
                </a:pPr>
                <a:r>
                  <a:rPr lang="zh-CN" altLang="en-US" sz="2000" kern="100" dirty="0">
                    <a:latin typeface="Calibri" panose="020F0502020204030204" charset="0"/>
                    <a:ea typeface="宋体" panose="02010600030101010101" pitchFamily="2" charset="-122"/>
                    <a:cs typeface="Times New Roman" panose="02020603050405020304" pitchFamily="18" charset="0"/>
                  </a:rPr>
                  <a:t>（</a:t>
                </a:r>
                <a:r>
                  <a:rPr lang="en-US" altLang="zh-CN" sz="2000" kern="100" dirty="0">
                    <a:latin typeface="Calibri" panose="020F0502020204030204" charset="0"/>
                    <a:ea typeface="宋体" panose="02010600030101010101" pitchFamily="2" charset="-122"/>
                    <a:cs typeface="Times New Roman" panose="02020603050405020304" pitchFamily="18" charset="0"/>
                  </a:rPr>
                  <a:t>1</a:t>
                </a:r>
                <a:r>
                  <a:rPr lang="zh-CN" altLang="en-US" sz="2000" kern="100" dirty="0">
                    <a:latin typeface="Calibri" panose="020F0502020204030204" charset="0"/>
                    <a:ea typeface="宋体" panose="02010600030101010101" pitchFamily="2" charset="-122"/>
                    <a:cs typeface="Times New Roman" panose="02020603050405020304" pitchFamily="18" charset="0"/>
                  </a:rPr>
                  <a:t>）</a:t>
                </a:r>
                <a:r>
                  <a:rPr lang="zh-CN" altLang="zh-CN" sz="2000" kern="100" dirty="0">
                    <a:effectLst/>
                    <a:latin typeface="Calibri" panose="020F0502020204030204" charset="0"/>
                    <a:ea typeface="宋体" panose="02010600030101010101" pitchFamily="2" charset="-122"/>
                    <a:cs typeface="Times New Roman" panose="02020603050405020304" pitchFamily="18" charset="0"/>
                  </a:rPr>
                  <a:t>面向市场，以市场活动为中心</a:t>
                </a:r>
                <a:endParaRPr lang="en-US" altLang="zh-CN" sz="2000" kern="100" dirty="0">
                  <a:effectLst/>
                  <a:latin typeface="Calibri" panose="020F0502020204030204" charset="0"/>
                  <a:ea typeface="宋体" panose="02010600030101010101" pitchFamily="2" charset="-122"/>
                  <a:cs typeface="Times New Roman" panose="02020603050405020304" pitchFamily="18" charset="0"/>
                </a:endParaRPr>
              </a:p>
              <a:p>
                <a:pPr lvl="0" algn="just">
                  <a:lnSpc>
                    <a:spcPct val="110000"/>
                  </a:lnSpc>
                </a:pPr>
                <a:r>
                  <a:rPr lang="zh-CN" altLang="en-US" sz="2000" kern="100" dirty="0">
                    <a:latin typeface="Calibri" panose="020F0502020204030204" charset="0"/>
                    <a:ea typeface="宋体" panose="02010600030101010101" pitchFamily="2" charset="-122"/>
                    <a:cs typeface="Times New Roman" panose="02020603050405020304" pitchFamily="18" charset="0"/>
                  </a:rPr>
                  <a:t>（</a:t>
                </a:r>
                <a:r>
                  <a:rPr lang="en-US" altLang="zh-CN" sz="2000" kern="100" dirty="0">
                    <a:effectLst/>
                    <a:latin typeface="Calibri" panose="020F0502020204030204" charset="0"/>
                    <a:ea typeface="宋体" panose="02010600030101010101" pitchFamily="2" charset="-122"/>
                    <a:cs typeface="Times New Roman" panose="02020603050405020304" pitchFamily="18" charset="0"/>
                  </a:rPr>
                  <a:t>2</a:t>
                </a:r>
                <a:r>
                  <a:rPr lang="zh-CN" altLang="en-US" sz="2000" kern="100" dirty="0">
                    <a:effectLst/>
                    <a:latin typeface="Calibri" panose="020F0502020204030204" charset="0"/>
                    <a:ea typeface="宋体" panose="02010600030101010101" pitchFamily="2" charset="-122"/>
                    <a:cs typeface="Times New Roman" panose="02020603050405020304" pitchFamily="18" charset="0"/>
                  </a:rPr>
                  <a:t>）</a:t>
                </a:r>
                <a:r>
                  <a:rPr lang="zh-CN" altLang="zh-CN" sz="2000" kern="100" dirty="0">
                    <a:effectLst/>
                    <a:latin typeface="Calibri" panose="020F0502020204030204" charset="0"/>
                    <a:ea typeface="宋体" panose="02010600030101010101" pitchFamily="2" charset="-122"/>
                    <a:cs typeface="Times New Roman" panose="02020603050405020304" pitchFamily="18" charset="0"/>
                  </a:rPr>
                  <a:t>利用网络重组和整合旅游企业内部的经营管理活动，实现旅游企业内部电子商务</a:t>
                </a:r>
                <a:r>
                  <a:rPr lang="zh-CN" altLang="en-US" sz="2000" kern="100" dirty="0">
                    <a:latin typeface="Calibri" panose="020F0502020204030204" charset="0"/>
                    <a:ea typeface="宋体" panose="02010600030101010101" pitchFamily="2" charset="-122"/>
                    <a:cs typeface="Times New Roman" panose="02020603050405020304" pitchFamily="18" charset="0"/>
                  </a:rPr>
                  <a:t>（</a:t>
                </a:r>
                <a:r>
                  <a:rPr lang="en-US" altLang="zh-CN" sz="2000" kern="100" dirty="0">
                    <a:latin typeface="Calibri" panose="020F0502020204030204" charset="0"/>
                    <a:ea typeface="宋体" panose="02010600030101010101" pitchFamily="2" charset="-122"/>
                    <a:cs typeface="Times New Roman" panose="02020603050405020304" pitchFamily="18" charset="0"/>
                  </a:rPr>
                  <a:t>3</a:t>
                </a:r>
                <a:r>
                  <a:rPr lang="zh-CN" altLang="en-US" sz="2000" kern="100" dirty="0">
                    <a:latin typeface="Calibri" panose="020F0502020204030204" charset="0"/>
                    <a:ea typeface="宋体" panose="02010600030101010101" pitchFamily="2" charset="-122"/>
                    <a:cs typeface="Times New Roman" panose="02020603050405020304" pitchFamily="18" charset="0"/>
                  </a:rPr>
                  <a:t>）</a:t>
                </a:r>
                <a:r>
                  <a:rPr lang="zh-CN" altLang="zh-CN" sz="2000" kern="100" dirty="0">
                    <a:effectLst/>
                    <a:latin typeface="Calibri" panose="020F0502020204030204" charset="0"/>
                    <a:ea typeface="宋体" panose="02010600030101010101" pitchFamily="2" charset="-122"/>
                    <a:cs typeface="Times New Roman" panose="02020603050405020304" pitchFamily="18" charset="0"/>
                  </a:rPr>
                  <a:t>旅游经济活动能基于互联网开展还需要具有环境的支持。</a:t>
                </a:r>
                <a:endParaRPr lang="zh-CN" altLang="zh-CN" sz="2000" kern="100" dirty="0">
                  <a:effectLst/>
                  <a:latin typeface="Calibri" panose="020F0502020204030204" charset="0"/>
                  <a:ea typeface="宋体" panose="02010600030101010101" pitchFamily="2" charset="-122"/>
                  <a:cs typeface="Times New Roman" panose="02020603050405020304" pitchFamily="18" charset="0"/>
                </a:endParaRPr>
              </a:p>
            </p:txBody>
          </p:sp>
        </p:grpSp>
        <p:sp>
          <p:nvSpPr>
            <p:cNvPr id="7" name="文本框 6"/>
            <p:cNvSpPr txBox="1"/>
            <p:nvPr/>
          </p:nvSpPr>
          <p:spPr>
            <a:xfrm>
              <a:off x="11607" y="3847"/>
              <a:ext cx="1108" cy="580"/>
            </a:xfrm>
            <a:prstGeom prst="rect">
              <a:avLst/>
            </a:prstGeom>
            <a:noFill/>
          </p:spPr>
          <p:txBody>
            <a:bodyPr wrap="square" rtlCol="0">
              <a:spAutoFit/>
            </a:bodyPr>
            <a:lstStyle/>
            <a:p>
              <a:pPr algn="ctr"/>
              <a:endParaRPr lang="zh-CN" altLang="en-US" b="1" dirty="0">
                <a:solidFill>
                  <a:schemeClr val="bg1"/>
                </a:solidFill>
                <a:latin typeface="黑体" panose="02010609060101010101" charset="-122"/>
                <a:ea typeface="黑体" panose="02010609060101010101" charset="-122"/>
                <a:cs typeface="黑体" panose="02010609060101010101" charset="-122"/>
              </a:endParaRPr>
            </a:p>
          </p:txBody>
        </p:sp>
      </p:grpSp>
      <p:sp>
        <p:nvSpPr>
          <p:cNvPr id="2" name="文本框 1"/>
          <p:cNvSpPr txBox="1"/>
          <p:nvPr/>
        </p:nvSpPr>
        <p:spPr>
          <a:xfrm>
            <a:off x="625475" y="1250950"/>
            <a:ext cx="2240280" cy="368300"/>
          </a:xfrm>
          <a:prstGeom prst="rect">
            <a:avLst/>
          </a:prstGeom>
          <a:noFill/>
        </p:spPr>
        <p:txBody>
          <a:bodyPr wrap="none" rtlCol="0" anchor="t">
            <a:spAutoFit/>
          </a:bodyPr>
          <a:p>
            <a:pPr algn="l"/>
            <a:r>
              <a:rPr lang="zh-CN" altLang="en-US" dirty="0">
                <a:solidFill>
                  <a:srgbClr val="142AAE"/>
                </a:solidFill>
                <a:latin typeface="黑体" panose="02010609060101010101" charset="-122"/>
                <a:ea typeface="黑体" panose="02010609060101010101" charset="-122"/>
                <a:sym typeface="+mn-ea"/>
              </a:rPr>
              <a:t>旅游电子商务的内涵</a:t>
            </a: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84250" y="1365250"/>
            <a:ext cx="10223500" cy="4564380"/>
            <a:chOff x="1526" y="2150"/>
            <a:chExt cx="16100" cy="7188"/>
          </a:xfrm>
        </p:grpSpPr>
        <p:pic>
          <p:nvPicPr>
            <p:cNvPr id="5" name="图片 4" descr="150"/>
            <p:cNvPicPr>
              <a:picLocks noChangeAspect="1"/>
            </p:cNvPicPr>
            <p:nvPr/>
          </p:nvPicPr>
          <p:blipFill>
            <a:blip r:embed="rId1">
              <a:lum bright="12000" contrast="6000"/>
            </a:blip>
            <a:srcRect l="4608" r="7055" b="18281"/>
            <a:stretch>
              <a:fillRect/>
            </a:stretch>
          </p:blipFill>
          <p:spPr>
            <a:xfrm>
              <a:off x="12700" y="6334"/>
              <a:ext cx="4886" cy="3004"/>
            </a:xfrm>
            <a:prstGeom prst="rect">
              <a:avLst/>
            </a:prstGeom>
          </p:spPr>
        </p:pic>
        <p:pic>
          <p:nvPicPr>
            <p:cNvPr id="7" name="图片 6" descr="145"/>
            <p:cNvPicPr>
              <a:picLocks noChangeAspect="1"/>
            </p:cNvPicPr>
            <p:nvPr/>
          </p:nvPicPr>
          <p:blipFill>
            <a:blip r:embed="rId2">
              <a:lum bright="-6000" contrast="6000"/>
            </a:blip>
            <a:srcRect t="18859"/>
            <a:stretch>
              <a:fillRect/>
            </a:stretch>
          </p:blipFill>
          <p:spPr>
            <a:xfrm>
              <a:off x="1550" y="2150"/>
              <a:ext cx="4885" cy="2973"/>
            </a:xfrm>
            <a:prstGeom prst="rect">
              <a:avLst/>
            </a:prstGeom>
          </p:spPr>
        </p:pic>
        <p:cxnSp>
          <p:nvCxnSpPr>
            <p:cNvPr id="34" name="直接连接符 33"/>
            <p:cNvCxnSpPr/>
            <p:nvPr/>
          </p:nvCxnSpPr>
          <p:spPr>
            <a:xfrm>
              <a:off x="1526" y="5737"/>
              <a:ext cx="16100" cy="0"/>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658" y="2240"/>
              <a:ext cx="4885" cy="2972"/>
            </a:xfrm>
            <a:prstGeom prst="rect">
              <a:avLst/>
            </a:prstGeom>
            <a:solidFill>
              <a:srgbClr val="142AA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603" y="6262"/>
              <a:ext cx="4885" cy="2972"/>
            </a:xfrm>
            <a:prstGeom prst="rect">
              <a:avLst/>
            </a:prstGeom>
            <a:solidFill>
              <a:srgbClr val="142AA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165100" y="160020"/>
            <a:ext cx="3074670" cy="460375"/>
            <a:chOff x="392" y="324"/>
            <a:chExt cx="4842" cy="725"/>
          </a:xfrm>
        </p:grpSpPr>
        <p:sp>
          <p:nvSpPr>
            <p:cNvPr id="8" name="文本框 7"/>
            <p:cNvSpPr txBox="1"/>
            <p:nvPr/>
          </p:nvSpPr>
          <p:spPr>
            <a:xfrm>
              <a:off x="1196" y="397"/>
              <a:ext cx="4038" cy="628"/>
            </a:xfrm>
            <a:prstGeom prst="rect">
              <a:avLst/>
            </a:prstGeom>
            <a:noFill/>
          </p:spPr>
          <p:txBody>
            <a:bodyPr wrap="square" rtlCol="0">
              <a:spAutoFit/>
            </a:bodyPr>
            <a:p>
              <a:pPr algn="l"/>
              <a:r>
                <a:rPr lang="zh-CN" altLang="en-US" sz="2000" dirty="0">
                  <a:solidFill>
                    <a:srgbClr val="142AAE"/>
                  </a:solidFill>
                  <a:latin typeface="黑体" panose="02010609060101010101" charset="-122"/>
                  <a:ea typeface="黑体" panose="02010609060101010101" charset="-122"/>
                  <a:sym typeface="+mn-ea"/>
                </a:rPr>
                <a:t>一、旅游电子商务</a:t>
              </a:r>
              <a:endParaRPr lang="zh-CN" altLang="en-US" sz="2000" dirty="0">
                <a:solidFill>
                  <a:srgbClr val="142AAE"/>
                </a:solidFill>
                <a:latin typeface="黑体" panose="02010609060101010101" charset="-122"/>
                <a:ea typeface="黑体" panose="02010609060101010101" charset="-122"/>
                <a:sym typeface="+mn-ea"/>
              </a:endParaRPr>
            </a:p>
          </p:txBody>
        </p:sp>
        <p:pic>
          <p:nvPicPr>
            <p:cNvPr id="11" name="图片 10" descr="购物车"/>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2" y="324"/>
              <a:ext cx="725" cy="725"/>
            </a:xfrm>
            <a:prstGeom prst="rect">
              <a:avLst/>
            </a:prstGeom>
          </p:spPr>
        </p:pic>
      </p:grpSp>
      <p:sp>
        <p:nvSpPr>
          <p:cNvPr id="13" name="文本框 12"/>
          <p:cNvSpPr txBox="1"/>
          <p:nvPr/>
        </p:nvSpPr>
        <p:spPr>
          <a:xfrm>
            <a:off x="1861185" y="720725"/>
            <a:ext cx="2240280" cy="368300"/>
          </a:xfrm>
          <a:prstGeom prst="rect">
            <a:avLst/>
          </a:prstGeom>
          <a:noFill/>
        </p:spPr>
        <p:txBody>
          <a:bodyPr wrap="none" rtlCol="0" anchor="t">
            <a:spAutoFit/>
          </a:bodyPr>
          <a:p>
            <a:r>
              <a:rPr lang="zh-CN" altLang="en-US" dirty="0">
                <a:solidFill>
                  <a:srgbClr val="142AAE"/>
                </a:solidFill>
                <a:latin typeface="黑体" panose="02010609060101010101" charset="-122"/>
                <a:ea typeface="黑体" panose="02010609060101010101" charset="-122"/>
                <a:sym typeface="+mn-ea"/>
              </a:rPr>
              <a:t>旅游电子商务的类型</a:t>
            </a:r>
            <a:endParaRPr lang="zh-CN" altLang="en-US"/>
          </a:p>
        </p:txBody>
      </p:sp>
      <p:sp>
        <p:nvSpPr>
          <p:cNvPr id="18" name="文本框 17"/>
          <p:cNvSpPr txBox="1"/>
          <p:nvPr/>
        </p:nvSpPr>
        <p:spPr>
          <a:xfrm>
            <a:off x="4354830" y="996950"/>
            <a:ext cx="2011680" cy="368300"/>
          </a:xfrm>
          <a:prstGeom prst="rect">
            <a:avLst/>
          </a:prstGeom>
          <a:noFill/>
        </p:spPr>
        <p:txBody>
          <a:bodyPr wrap="none" rtlCol="0" anchor="t">
            <a:spAutoFit/>
          </a:bodyPr>
          <a:p>
            <a:pPr algn="l"/>
            <a:r>
              <a:rPr lang="en-US" altLang="zh-CN" dirty="0">
                <a:solidFill>
                  <a:srgbClr val="142AAE"/>
                </a:solidFill>
                <a:latin typeface="黑体" panose="02010609060101010101" charset="-122"/>
                <a:ea typeface="黑体" panose="02010609060101010101" charset="-122"/>
                <a:sym typeface="+mn-ea"/>
              </a:rPr>
              <a:t>1.</a:t>
            </a:r>
            <a:r>
              <a:rPr lang="zh-CN" altLang="en-US" dirty="0">
                <a:solidFill>
                  <a:srgbClr val="142AAE"/>
                </a:solidFill>
                <a:latin typeface="黑体" panose="02010609060101010101" charset="-122"/>
                <a:ea typeface="黑体" panose="02010609060101010101" charset="-122"/>
                <a:sym typeface="+mn-ea"/>
              </a:rPr>
              <a:t>按交易形式分类</a:t>
            </a:r>
            <a:endParaRPr lang="zh-CN" altLang="en-US"/>
          </a:p>
        </p:txBody>
      </p:sp>
      <p:sp>
        <p:nvSpPr>
          <p:cNvPr id="14" name="文本框 13"/>
          <p:cNvSpPr txBox="1"/>
          <p:nvPr/>
        </p:nvSpPr>
        <p:spPr>
          <a:xfrm>
            <a:off x="1068070" y="3871595"/>
            <a:ext cx="2468880" cy="368300"/>
          </a:xfrm>
          <a:prstGeom prst="rect">
            <a:avLst/>
          </a:prstGeom>
          <a:noFill/>
        </p:spPr>
        <p:txBody>
          <a:bodyPr wrap="none" rtlCol="0" anchor="t">
            <a:spAutoFit/>
          </a:bodyPr>
          <a:p>
            <a:pPr algn="l"/>
            <a:r>
              <a:rPr lang="en-US" altLang="zh-CN" dirty="0">
                <a:solidFill>
                  <a:srgbClr val="142AAE"/>
                </a:solidFill>
                <a:latin typeface="黑体" panose="02010609060101010101" charset="-122"/>
                <a:ea typeface="黑体" panose="02010609060101010101" charset="-122"/>
                <a:sym typeface="+mn-ea"/>
              </a:rPr>
              <a:t>2.</a:t>
            </a:r>
            <a:r>
              <a:rPr lang="zh-CN" altLang="en-US" dirty="0">
                <a:solidFill>
                  <a:srgbClr val="142AAE"/>
                </a:solidFill>
                <a:latin typeface="黑体" panose="02010609060101010101" charset="-122"/>
                <a:ea typeface="黑体" panose="02010609060101010101" charset="-122"/>
                <a:sym typeface="+mn-ea"/>
              </a:rPr>
              <a:t>按信息终端类型分类</a:t>
            </a:r>
            <a:endParaRPr lang="zh-CN" altLang="en-US"/>
          </a:p>
        </p:txBody>
      </p:sp>
      <p:sp>
        <p:nvSpPr>
          <p:cNvPr id="15" name="文本框 14"/>
          <p:cNvSpPr txBox="1"/>
          <p:nvPr/>
        </p:nvSpPr>
        <p:spPr>
          <a:xfrm>
            <a:off x="5181918" y="1634490"/>
            <a:ext cx="1164590" cy="460375"/>
          </a:xfrm>
          <a:prstGeom prst="rect">
            <a:avLst/>
          </a:prstGeom>
          <a:noFill/>
          <a:ln>
            <a:noFill/>
          </a:ln>
        </p:spPr>
        <p:txBody>
          <a:bodyPr wrap="square" rtlCol="0">
            <a:spAutoFit/>
          </a:bodyPr>
          <a:p>
            <a:pPr algn="ctr"/>
            <a:r>
              <a:rPr lang="en-US" sz="2400" b="1" dirty="0">
                <a:solidFill>
                  <a:srgbClr val="142AAE"/>
                </a:solidFill>
                <a:latin typeface="黑体" panose="02010609060101010101" charset="-122"/>
                <a:ea typeface="黑体" panose="02010609060101010101" charset="-122"/>
                <a:cs typeface="黑体" panose="02010609060101010101" charset="-122"/>
              </a:rPr>
              <a:t>B2B</a:t>
            </a:r>
            <a:endParaRPr lang="en-US" sz="2400" b="1" dirty="0">
              <a:solidFill>
                <a:srgbClr val="142AAE"/>
              </a:solidFill>
              <a:latin typeface="黑体" panose="02010609060101010101" charset="-122"/>
              <a:ea typeface="黑体" panose="02010609060101010101" charset="-122"/>
              <a:cs typeface="黑体" panose="02010609060101010101" charset="-122"/>
            </a:endParaRPr>
          </a:p>
        </p:txBody>
      </p:sp>
      <p:sp>
        <p:nvSpPr>
          <p:cNvPr id="16" name="文本框 15"/>
          <p:cNvSpPr txBox="1"/>
          <p:nvPr/>
        </p:nvSpPr>
        <p:spPr>
          <a:xfrm>
            <a:off x="7427278" y="2320290"/>
            <a:ext cx="1164590" cy="460375"/>
          </a:xfrm>
          <a:prstGeom prst="rect">
            <a:avLst/>
          </a:prstGeom>
          <a:noFill/>
          <a:ln>
            <a:noFill/>
          </a:ln>
        </p:spPr>
        <p:txBody>
          <a:bodyPr wrap="square" rtlCol="0">
            <a:spAutoFit/>
          </a:bodyPr>
          <a:lstStyle/>
          <a:p>
            <a:pPr algn="ctr"/>
            <a:r>
              <a:rPr lang="en-US" sz="2400" b="1" dirty="0">
                <a:solidFill>
                  <a:srgbClr val="142AAE"/>
                </a:solidFill>
                <a:latin typeface="黑体" panose="02010609060101010101" charset="-122"/>
                <a:ea typeface="黑体" panose="02010609060101010101" charset="-122"/>
                <a:cs typeface="黑体" panose="02010609060101010101" charset="-122"/>
              </a:rPr>
              <a:t>C2B</a:t>
            </a:r>
            <a:endParaRPr lang="en-US" sz="2400" b="1" dirty="0">
              <a:solidFill>
                <a:srgbClr val="142AAE"/>
              </a:solidFill>
              <a:latin typeface="黑体" panose="02010609060101010101" charset="-122"/>
              <a:ea typeface="黑体" panose="02010609060101010101" charset="-122"/>
              <a:cs typeface="黑体" panose="02010609060101010101" charset="-122"/>
            </a:endParaRPr>
          </a:p>
        </p:txBody>
      </p:sp>
      <p:sp>
        <p:nvSpPr>
          <p:cNvPr id="17" name="文本框 16"/>
          <p:cNvSpPr txBox="1"/>
          <p:nvPr/>
        </p:nvSpPr>
        <p:spPr>
          <a:xfrm>
            <a:off x="5181918" y="2320290"/>
            <a:ext cx="1164590" cy="460375"/>
          </a:xfrm>
          <a:prstGeom prst="rect">
            <a:avLst/>
          </a:prstGeom>
          <a:noFill/>
          <a:ln>
            <a:noFill/>
          </a:ln>
        </p:spPr>
        <p:txBody>
          <a:bodyPr wrap="square" rtlCol="0">
            <a:spAutoFit/>
          </a:bodyPr>
          <a:lstStyle/>
          <a:p>
            <a:pPr algn="ctr"/>
            <a:r>
              <a:rPr lang="en-US" sz="2400" b="1" dirty="0">
                <a:solidFill>
                  <a:srgbClr val="142AAE"/>
                </a:solidFill>
                <a:latin typeface="黑体" panose="02010609060101010101" charset="-122"/>
                <a:ea typeface="黑体" panose="02010609060101010101" charset="-122"/>
                <a:cs typeface="黑体" panose="02010609060101010101" charset="-122"/>
              </a:rPr>
              <a:t>B2</a:t>
            </a:r>
            <a:r>
              <a:rPr lang="en-US" sz="2400" b="1" dirty="0">
                <a:solidFill>
                  <a:srgbClr val="142AAE"/>
                </a:solidFill>
                <a:latin typeface="黑体" panose="02010609060101010101" charset="-122"/>
                <a:ea typeface="黑体" panose="02010609060101010101" charset="-122"/>
                <a:cs typeface="黑体" panose="02010609060101010101" charset="-122"/>
              </a:rPr>
              <a:t>C</a:t>
            </a:r>
            <a:endParaRPr lang="en-US" sz="2400" b="1" dirty="0">
              <a:solidFill>
                <a:srgbClr val="142AAE"/>
              </a:solidFill>
              <a:latin typeface="黑体" panose="02010609060101010101" charset="-122"/>
              <a:ea typeface="黑体" panose="02010609060101010101" charset="-122"/>
              <a:cs typeface="黑体" panose="02010609060101010101" charset="-122"/>
            </a:endParaRPr>
          </a:p>
        </p:txBody>
      </p:sp>
      <p:sp>
        <p:nvSpPr>
          <p:cNvPr id="19" name="文本框 18"/>
          <p:cNvSpPr txBox="1"/>
          <p:nvPr/>
        </p:nvSpPr>
        <p:spPr>
          <a:xfrm>
            <a:off x="7427278" y="1634490"/>
            <a:ext cx="1164590" cy="460375"/>
          </a:xfrm>
          <a:prstGeom prst="rect">
            <a:avLst/>
          </a:prstGeom>
          <a:noFill/>
          <a:ln>
            <a:noFill/>
          </a:ln>
        </p:spPr>
        <p:txBody>
          <a:bodyPr wrap="square" rtlCol="0">
            <a:spAutoFit/>
          </a:bodyPr>
          <a:lstStyle/>
          <a:p>
            <a:pPr algn="ctr"/>
            <a:r>
              <a:rPr lang="en-US" sz="2400" b="1" dirty="0">
                <a:solidFill>
                  <a:srgbClr val="142AAE"/>
                </a:solidFill>
                <a:latin typeface="黑体" panose="02010609060101010101" charset="-122"/>
                <a:ea typeface="黑体" panose="02010609060101010101" charset="-122"/>
                <a:cs typeface="黑体" panose="02010609060101010101" charset="-122"/>
              </a:rPr>
              <a:t>B2E</a:t>
            </a:r>
            <a:endParaRPr lang="en-US" sz="2400" b="1" dirty="0">
              <a:solidFill>
                <a:srgbClr val="142AAE"/>
              </a:solidFill>
              <a:latin typeface="黑体" panose="02010609060101010101" charset="-122"/>
              <a:ea typeface="黑体" panose="02010609060101010101" charset="-122"/>
              <a:cs typeface="黑体" panose="02010609060101010101" charset="-122"/>
            </a:endParaRPr>
          </a:p>
        </p:txBody>
      </p:sp>
      <p:sp>
        <p:nvSpPr>
          <p:cNvPr id="20" name="文本框 19"/>
          <p:cNvSpPr txBox="1"/>
          <p:nvPr/>
        </p:nvSpPr>
        <p:spPr>
          <a:xfrm>
            <a:off x="1861185" y="4472940"/>
            <a:ext cx="1797050" cy="398780"/>
          </a:xfrm>
          <a:prstGeom prst="rect">
            <a:avLst/>
          </a:prstGeom>
          <a:noFill/>
          <a:ln>
            <a:noFill/>
          </a:ln>
        </p:spPr>
        <p:txBody>
          <a:bodyPr wrap="square" rtlCol="0">
            <a:spAutoFit/>
          </a:bodyPr>
          <a:p>
            <a:pPr algn="l"/>
            <a:r>
              <a:rPr lang="zh-CN" altLang="en-US" sz="2000" b="1" dirty="0">
                <a:solidFill>
                  <a:srgbClr val="142AAE"/>
                </a:solidFill>
                <a:latin typeface="黑体" panose="02010609060101010101" charset="-122"/>
                <a:ea typeface="黑体" panose="02010609060101010101" charset="-122"/>
                <a:cs typeface="黑体" panose="02010609060101010101" charset="-122"/>
              </a:rPr>
              <a:t>网站电子商务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21" name="文本框 20"/>
          <p:cNvSpPr txBox="1"/>
          <p:nvPr/>
        </p:nvSpPr>
        <p:spPr>
          <a:xfrm>
            <a:off x="4838065" y="5191125"/>
            <a:ext cx="2362200" cy="398780"/>
          </a:xfrm>
          <a:prstGeom prst="rect">
            <a:avLst/>
          </a:prstGeom>
          <a:noFill/>
          <a:ln>
            <a:noFill/>
          </a:ln>
        </p:spPr>
        <p:txBody>
          <a:bodyPr wrap="square" rtlCol="0">
            <a:spAutoFit/>
          </a:bodyPr>
          <a:p>
            <a:pPr algn="l"/>
            <a:r>
              <a:rPr lang="zh-CN" altLang="en-US" sz="2000" b="1" dirty="0">
                <a:solidFill>
                  <a:srgbClr val="142AAE"/>
                </a:solidFill>
                <a:latin typeface="黑体" panose="02010609060101010101" charset="-122"/>
                <a:ea typeface="黑体" panose="02010609060101010101" charset="-122"/>
                <a:cs typeface="黑体" panose="02010609060101010101" charset="-122"/>
              </a:rPr>
              <a:t>多媒体电子商务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22" name="文本框 21"/>
          <p:cNvSpPr txBox="1"/>
          <p:nvPr/>
        </p:nvSpPr>
        <p:spPr>
          <a:xfrm>
            <a:off x="1861185" y="5158740"/>
            <a:ext cx="1972310" cy="398780"/>
          </a:xfrm>
          <a:prstGeom prst="rect">
            <a:avLst/>
          </a:prstGeom>
          <a:noFill/>
          <a:ln>
            <a:noFill/>
          </a:ln>
        </p:spPr>
        <p:txBody>
          <a:bodyPr wrap="square" rtlCol="0">
            <a:spAutoFit/>
          </a:bodyPr>
          <a:p>
            <a:pPr algn="l"/>
            <a:r>
              <a:rPr lang="zh-CN" altLang="en-US" sz="2000" b="1" dirty="0">
                <a:solidFill>
                  <a:srgbClr val="142AAE"/>
                </a:solidFill>
                <a:latin typeface="黑体" panose="02010609060101010101" charset="-122"/>
                <a:ea typeface="黑体" panose="02010609060101010101" charset="-122"/>
                <a:cs typeface="黑体" panose="02010609060101010101" charset="-122"/>
              </a:rPr>
              <a:t>移动电子商务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23" name="文本框 22"/>
          <p:cNvSpPr txBox="1"/>
          <p:nvPr/>
        </p:nvSpPr>
        <p:spPr>
          <a:xfrm>
            <a:off x="4838065" y="4505325"/>
            <a:ext cx="2515870" cy="398780"/>
          </a:xfrm>
          <a:prstGeom prst="rect">
            <a:avLst/>
          </a:prstGeom>
          <a:noFill/>
          <a:ln>
            <a:noFill/>
          </a:ln>
        </p:spPr>
        <p:txBody>
          <a:bodyPr wrap="square" rtlCol="0">
            <a:spAutoFit/>
          </a:bodyPr>
          <a:p>
            <a:pPr algn="l"/>
            <a:r>
              <a:rPr lang="zh-CN" altLang="en-US" sz="2000" b="1" dirty="0">
                <a:solidFill>
                  <a:srgbClr val="142AAE"/>
                </a:solidFill>
                <a:latin typeface="黑体" panose="02010609060101010101" charset="-122"/>
                <a:ea typeface="黑体" panose="02010609060101010101" charset="-122"/>
                <a:cs typeface="黑体" panose="02010609060101010101" charset="-122"/>
              </a:rPr>
              <a:t>语音电子商务</a:t>
            </a:r>
            <a:endParaRPr lang="zh-CN" altLang="en-US" sz="2000" b="1" dirty="0">
              <a:solidFill>
                <a:srgbClr val="142AAE"/>
              </a:solidFill>
              <a:latin typeface="黑体" panose="02010609060101010101" charset="-122"/>
              <a:ea typeface="黑体" panose="02010609060101010101" charset="-122"/>
              <a:cs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二、在线旅游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rot="0">
            <a:off x="850900" y="1781175"/>
            <a:ext cx="1856740" cy="3420110"/>
            <a:chOff x="1341" y="2805"/>
            <a:chExt cx="2924" cy="5386"/>
          </a:xfrm>
        </p:grpSpPr>
        <p:grpSp>
          <p:nvGrpSpPr>
            <p:cNvPr id="59" name="组合 58"/>
            <p:cNvGrpSpPr/>
            <p:nvPr/>
          </p:nvGrpSpPr>
          <p:grpSpPr>
            <a:xfrm>
              <a:off x="1371" y="2805"/>
              <a:ext cx="2894" cy="886"/>
              <a:chOff x="1844" y="2805"/>
              <a:chExt cx="2894" cy="886"/>
            </a:xfrm>
          </p:grpSpPr>
          <p:sp>
            <p:nvSpPr>
              <p:cNvPr id="24" name="圆角矩形 23"/>
              <p:cNvSpPr/>
              <p:nvPr/>
            </p:nvSpPr>
            <p:spPr>
              <a:xfrm>
                <a:off x="2280" y="2805"/>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5" name="文本框 4"/>
              <p:cNvSpPr txBox="1"/>
              <p:nvPr/>
            </p:nvSpPr>
            <p:spPr>
              <a:xfrm>
                <a:off x="2666" y="2958"/>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概述</a:t>
                </a:r>
                <a:endParaRPr lang="zh-CN" altLang="en-US">
                  <a:solidFill>
                    <a:schemeClr val="tx1">
                      <a:lumMod val="75000"/>
                      <a:lumOff val="25000"/>
                    </a:schemeClr>
                  </a:solidFill>
                  <a:latin typeface="黑体" panose="02010609060101010101" charset="-122"/>
                  <a:ea typeface="黑体" panose="02010609060101010101" charset="-122"/>
                </a:endParaRPr>
              </a:p>
            </p:txBody>
          </p:sp>
          <p:grpSp>
            <p:nvGrpSpPr>
              <p:cNvPr id="49" name="组合 48"/>
              <p:cNvGrpSpPr/>
              <p:nvPr/>
            </p:nvGrpSpPr>
            <p:grpSpPr>
              <a:xfrm>
                <a:off x="1844" y="2805"/>
                <a:ext cx="886" cy="886"/>
                <a:chOff x="1844" y="2805"/>
                <a:chExt cx="886" cy="886"/>
              </a:xfrm>
            </p:grpSpPr>
            <p:sp>
              <p:nvSpPr>
                <p:cNvPr id="26" name="椭圆 25"/>
                <p:cNvSpPr/>
                <p:nvPr/>
              </p:nvSpPr>
              <p:spPr>
                <a:xfrm>
                  <a:off x="1844" y="2805"/>
                  <a:ext cx="886" cy="886"/>
                </a:xfrm>
                <a:prstGeom prst="ellipse">
                  <a:avLst/>
                </a:prstGeom>
                <a:solidFill>
                  <a:srgbClr val="F1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businessman-in-international-symbol_48025"/>
                <p:cNvSpPr>
                  <a:spLocks noChangeAspect="1"/>
                </p:cNvSpPr>
                <p:nvPr/>
              </p:nvSpPr>
              <p:spPr bwMode="auto">
                <a:xfrm>
                  <a:off x="1844" y="2805"/>
                  <a:ext cx="886" cy="886"/>
                </a:xfrm>
                <a:custGeom>
                  <a:avLst/>
                  <a:gdLst>
                    <a:gd name="T0" fmla="*/ 0 w 10667"/>
                    <a:gd name="T1" fmla="*/ 5333 h 10667"/>
                    <a:gd name="T2" fmla="*/ 10667 w 10667"/>
                    <a:gd name="T3" fmla="*/ 5333 h 10667"/>
                    <a:gd name="T4" fmla="*/ 9587 w 10667"/>
                    <a:gd name="T5" fmla="*/ 4014 h 10667"/>
                    <a:gd name="T6" fmla="*/ 8017 w 10667"/>
                    <a:gd name="T7" fmla="*/ 2758 h 10667"/>
                    <a:gd name="T8" fmla="*/ 9587 w 10667"/>
                    <a:gd name="T9" fmla="*/ 4014 h 10667"/>
                    <a:gd name="T10" fmla="*/ 7686 w 10667"/>
                    <a:gd name="T11" fmla="*/ 2036 h 10667"/>
                    <a:gd name="T12" fmla="*/ 8188 w 10667"/>
                    <a:gd name="T13" fmla="*/ 1920 h 10667"/>
                    <a:gd name="T14" fmla="*/ 6857 w 10667"/>
                    <a:gd name="T15" fmla="*/ 2181 h 10667"/>
                    <a:gd name="T16" fmla="*/ 5721 w 10667"/>
                    <a:gd name="T17" fmla="*/ 1144 h 10667"/>
                    <a:gd name="T18" fmla="*/ 7237 w 10667"/>
                    <a:gd name="T19" fmla="*/ 2910 h 10667"/>
                    <a:gd name="T20" fmla="*/ 5721 w 10667"/>
                    <a:gd name="T21" fmla="*/ 4014 h 10667"/>
                    <a:gd name="T22" fmla="*/ 4945 w 10667"/>
                    <a:gd name="T23" fmla="*/ 1096 h 10667"/>
                    <a:gd name="T24" fmla="*/ 3659 w 10667"/>
                    <a:gd name="T25" fmla="*/ 2265 h 10667"/>
                    <a:gd name="T26" fmla="*/ 4945 w 10667"/>
                    <a:gd name="T27" fmla="*/ 3102 h 10667"/>
                    <a:gd name="T28" fmla="*/ 3049 w 10667"/>
                    <a:gd name="T29" fmla="*/ 4014 h 10667"/>
                    <a:gd name="T30" fmla="*/ 4878 w 10667"/>
                    <a:gd name="T31" fmla="*/ 3103 h 10667"/>
                    <a:gd name="T32" fmla="*/ 3376 w 10667"/>
                    <a:gd name="T33" fmla="*/ 1339 h 10667"/>
                    <a:gd name="T34" fmla="*/ 2309 w 10667"/>
                    <a:gd name="T35" fmla="*/ 2074 h 10667"/>
                    <a:gd name="T36" fmla="*/ 1720 w 10667"/>
                    <a:gd name="T37" fmla="*/ 2739 h 10667"/>
                    <a:gd name="T38" fmla="*/ 2270 w 10667"/>
                    <a:gd name="T39" fmla="*/ 4014 h 10667"/>
                    <a:gd name="T40" fmla="*/ 1720 w 10667"/>
                    <a:gd name="T41" fmla="*/ 2739 h 10667"/>
                    <a:gd name="T42" fmla="*/ 4393 w 10667"/>
                    <a:gd name="T43" fmla="*/ 8978 h 10667"/>
                    <a:gd name="T44" fmla="*/ 4100 w 10667"/>
                    <a:gd name="T45" fmla="*/ 9606 h 10667"/>
                    <a:gd name="T46" fmla="*/ 6303 w 10667"/>
                    <a:gd name="T47" fmla="*/ 8978 h 10667"/>
                    <a:gd name="T48" fmla="*/ 6310 w 10667"/>
                    <a:gd name="T49" fmla="*/ 9675 h 10667"/>
                    <a:gd name="T50" fmla="*/ 6577 w 10667"/>
                    <a:gd name="T51" fmla="*/ 8123 h 10667"/>
                    <a:gd name="T52" fmla="*/ 5486 w 10667"/>
                    <a:gd name="T53" fmla="*/ 7706 h 10667"/>
                    <a:gd name="T54" fmla="*/ 4984 w 10667"/>
                    <a:gd name="T55" fmla="*/ 9769 h 10667"/>
                    <a:gd name="T56" fmla="*/ 5244 w 10667"/>
                    <a:gd name="T57" fmla="*/ 7702 h 10667"/>
                    <a:gd name="T58" fmla="*/ 4395 w 10667"/>
                    <a:gd name="T59" fmla="*/ 7922 h 10667"/>
                    <a:gd name="T60" fmla="*/ 3359 w 10667"/>
                    <a:gd name="T61" fmla="*/ 9318 h 10667"/>
                    <a:gd name="T62" fmla="*/ 916 w 10667"/>
                    <a:gd name="T63" fmla="*/ 4790 h 10667"/>
                    <a:gd name="T64" fmla="*/ 9787 w 10667"/>
                    <a:gd name="T65" fmla="*/ 5333 h 10667"/>
                    <a:gd name="T66" fmla="*/ 6466 w 10667"/>
                    <a:gd name="T67" fmla="*/ 6460 h 10667"/>
                    <a:gd name="T68" fmla="*/ 4231 w 10667"/>
                    <a:gd name="T69" fmla="*/ 6460 h 10667"/>
                    <a:gd name="T70" fmla="*/ 6466 w 10667"/>
                    <a:gd name="T71" fmla="*/ 6460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67" h="10667">
                      <a:moveTo>
                        <a:pt x="5333" y="0"/>
                      </a:moveTo>
                      <a:cubicBezTo>
                        <a:pt x="2388" y="0"/>
                        <a:pt x="0" y="2388"/>
                        <a:pt x="0" y="5333"/>
                      </a:cubicBezTo>
                      <a:cubicBezTo>
                        <a:pt x="0" y="8279"/>
                        <a:pt x="2388" y="10667"/>
                        <a:pt x="5333" y="10667"/>
                      </a:cubicBezTo>
                      <a:cubicBezTo>
                        <a:pt x="8279" y="10667"/>
                        <a:pt x="10667" y="8279"/>
                        <a:pt x="10667" y="5333"/>
                      </a:cubicBezTo>
                      <a:cubicBezTo>
                        <a:pt x="10667" y="2388"/>
                        <a:pt x="8279" y="0"/>
                        <a:pt x="5333" y="0"/>
                      </a:cubicBezTo>
                      <a:close/>
                      <a:moveTo>
                        <a:pt x="9587" y="4014"/>
                      </a:moveTo>
                      <a:lnTo>
                        <a:pt x="8306" y="4014"/>
                      </a:lnTo>
                      <a:cubicBezTo>
                        <a:pt x="8245" y="3542"/>
                        <a:pt x="8148" y="3122"/>
                        <a:pt x="8017" y="2758"/>
                      </a:cubicBezTo>
                      <a:cubicBezTo>
                        <a:pt x="8278" y="2700"/>
                        <a:pt x="8542" y="2633"/>
                        <a:pt x="8810" y="2557"/>
                      </a:cubicBezTo>
                      <a:cubicBezTo>
                        <a:pt x="9153" y="2986"/>
                        <a:pt x="9420" y="3477"/>
                        <a:pt x="9587" y="4014"/>
                      </a:cubicBezTo>
                      <a:close/>
                      <a:moveTo>
                        <a:pt x="8188" y="1920"/>
                      </a:moveTo>
                      <a:cubicBezTo>
                        <a:pt x="8019" y="1962"/>
                        <a:pt x="7851" y="2002"/>
                        <a:pt x="7686" y="2036"/>
                      </a:cubicBezTo>
                      <a:cubicBezTo>
                        <a:pt x="7513" y="1729"/>
                        <a:pt x="7321" y="1473"/>
                        <a:pt x="7123" y="1258"/>
                      </a:cubicBezTo>
                      <a:cubicBezTo>
                        <a:pt x="7510" y="1429"/>
                        <a:pt x="7869" y="1652"/>
                        <a:pt x="8188" y="1920"/>
                      </a:cubicBezTo>
                      <a:close/>
                      <a:moveTo>
                        <a:pt x="5721" y="1144"/>
                      </a:moveTo>
                      <a:cubicBezTo>
                        <a:pt x="6036" y="1307"/>
                        <a:pt x="6478" y="1620"/>
                        <a:pt x="6857" y="2181"/>
                      </a:cubicBezTo>
                      <a:cubicBezTo>
                        <a:pt x="6464" y="2237"/>
                        <a:pt x="6084" y="2275"/>
                        <a:pt x="5721" y="2296"/>
                      </a:cubicBezTo>
                      <a:lnTo>
                        <a:pt x="5721" y="1144"/>
                      </a:lnTo>
                      <a:close/>
                      <a:moveTo>
                        <a:pt x="5721" y="3078"/>
                      </a:moveTo>
                      <a:cubicBezTo>
                        <a:pt x="6201" y="3050"/>
                        <a:pt x="6708" y="2997"/>
                        <a:pt x="7237" y="2910"/>
                      </a:cubicBezTo>
                      <a:cubicBezTo>
                        <a:pt x="7363" y="3226"/>
                        <a:pt x="7464" y="3590"/>
                        <a:pt x="7526" y="4014"/>
                      </a:cubicBezTo>
                      <a:lnTo>
                        <a:pt x="5721" y="4014"/>
                      </a:lnTo>
                      <a:lnTo>
                        <a:pt x="5721" y="3078"/>
                      </a:lnTo>
                      <a:close/>
                      <a:moveTo>
                        <a:pt x="4945" y="1096"/>
                      </a:moveTo>
                      <a:lnTo>
                        <a:pt x="4945" y="2320"/>
                      </a:lnTo>
                      <a:cubicBezTo>
                        <a:pt x="4475" y="2321"/>
                        <a:pt x="4043" y="2300"/>
                        <a:pt x="3659" y="2265"/>
                      </a:cubicBezTo>
                      <a:cubicBezTo>
                        <a:pt x="4086" y="1588"/>
                        <a:pt x="4613" y="1250"/>
                        <a:pt x="4945" y="1096"/>
                      </a:cubicBezTo>
                      <a:close/>
                      <a:moveTo>
                        <a:pt x="4945" y="3102"/>
                      </a:moveTo>
                      <a:lnTo>
                        <a:pt x="4945" y="4014"/>
                      </a:lnTo>
                      <a:lnTo>
                        <a:pt x="3049" y="4014"/>
                      </a:lnTo>
                      <a:cubicBezTo>
                        <a:pt x="3104" y="3638"/>
                        <a:pt x="3188" y="3306"/>
                        <a:pt x="3294" y="3016"/>
                      </a:cubicBezTo>
                      <a:cubicBezTo>
                        <a:pt x="3753" y="3067"/>
                        <a:pt x="4286" y="3103"/>
                        <a:pt x="4878" y="3103"/>
                      </a:cubicBezTo>
                      <a:cubicBezTo>
                        <a:pt x="4900" y="3103"/>
                        <a:pt x="4923" y="3102"/>
                        <a:pt x="4945" y="3102"/>
                      </a:cubicBezTo>
                      <a:close/>
                      <a:moveTo>
                        <a:pt x="3376" y="1339"/>
                      </a:moveTo>
                      <a:cubicBezTo>
                        <a:pt x="3178" y="1568"/>
                        <a:pt x="2988" y="1841"/>
                        <a:pt x="2819" y="2164"/>
                      </a:cubicBezTo>
                      <a:cubicBezTo>
                        <a:pt x="2624" y="2134"/>
                        <a:pt x="2456" y="2103"/>
                        <a:pt x="2309" y="2074"/>
                      </a:cubicBezTo>
                      <a:cubicBezTo>
                        <a:pt x="2626" y="1780"/>
                        <a:pt x="2984" y="1532"/>
                        <a:pt x="3376" y="1339"/>
                      </a:cubicBezTo>
                      <a:close/>
                      <a:moveTo>
                        <a:pt x="1720" y="2739"/>
                      </a:moveTo>
                      <a:cubicBezTo>
                        <a:pt x="1895" y="2784"/>
                        <a:pt x="2161" y="2845"/>
                        <a:pt x="2513" y="2906"/>
                      </a:cubicBezTo>
                      <a:cubicBezTo>
                        <a:pt x="2405" y="3234"/>
                        <a:pt x="2322" y="3603"/>
                        <a:pt x="2270" y="4014"/>
                      </a:cubicBezTo>
                      <a:lnTo>
                        <a:pt x="1079" y="4014"/>
                      </a:lnTo>
                      <a:cubicBezTo>
                        <a:pt x="1223" y="3551"/>
                        <a:pt x="1444" y="3124"/>
                        <a:pt x="1720" y="2739"/>
                      </a:cubicBezTo>
                      <a:close/>
                      <a:moveTo>
                        <a:pt x="4100" y="9606"/>
                      </a:moveTo>
                      <a:cubicBezTo>
                        <a:pt x="4177" y="9353"/>
                        <a:pt x="4275" y="9140"/>
                        <a:pt x="4393" y="8978"/>
                      </a:cubicBezTo>
                      <a:cubicBezTo>
                        <a:pt x="4384" y="9155"/>
                        <a:pt x="4372" y="9397"/>
                        <a:pt x="4359" y="9673"/>
                      </a:cubicBezTo>
                      <a:cubicBezTo>
                        <a:pt x="4271" y="9653"/>
                        <a:pt x="4185" y="9631"/>
                        <a:pt x="4100" y="9606"/>
                      </a:cubicBezTo>
                      <a:close/>
                      <a:moveTo>
                        <a:pt x="6310" y="9675"/>
                      </a:moveTo>
                      <a:cubicBezTo>
                        <a:pt x="6326" y="9672"/>
                        <a:pt x="6318" y="9162"/>
                        <a:pt x="6303" y="8978"/>
                      </a:cubicBezTo>
                      <a:cubicBezTo>
                        <a:pt x="6423" y="9140"/>
                        <a:pt x="6519" y="9350"/>
                        <a:pt x="6594" y="9599"/>
                      </a:cubicBezTo>
                      <a:cubicBezTo>
                        <a:pt x="6722" y="9561"/>
                        <a:pt x="6537" y="9624"/>
                        <a:pt x="6310" y="9675"/>
                      </a:cubicBezTo>
                      <a:close/>
                      <a:moveTo>
                        <a:pt x="7329" y="9306"/>
                      </a:moveTo>
                      <a:cubicBezTo>
                        <a:pt x="7166" y="8788"/>
                        <a:pt x="6917" y="8389"/>
                        <a:pt x="6577" y="8123"/>
                      </a:cubicBezTo>
                      <a:cubicBezTo>
                        <a:pt x="6415" y="7996"/>
                        <a:pt x="6246" y="7887"/>
                        <a:pt x="6050" y="7818"/>
                      </a:cubicBezTo>
                      <a:cubicBezTo>
                        <a:pt x="5869" y="7755"/>
                        <a:pt x="5678" y="7719"/>
                        <a:pt x="5486" y="7706"/>
                      </a:cubicBezTo>
                      <a:lnTo>
                        <a:pt x="5679" y="9750"/>
                      </a:lnTo>
                      <a:cubicBezTo>
                        <a:pt x="5620" y="9755"/>
                        <a:pt x="5009" y="9771"/>
                        <a:pt x="4984" y="9769"/>
                      </a:cubicBezTo>
                      <a:cubicBezTo>
                        <a:pt x="4990" y="9770"/>
                        <a:pt x="4995" y="9770"/>
                        <a:pt x="5000" y="9770"/>
                      </a:cubicBezTo>
                      <a:lnTo>
                        <a:pt x="5244" y="7702"/>
                      </a:lnTo>
                      <a:cubicBezTo>
                        <a:pt x="5035" y="7709"/>
                        <a:pt x="4825" y="7742"/>
                        <a:pt x="4628" y="7814"/>
                      </a:cubicBezTo>
                      <a:cubicBezTo>
                        <a:pt x="4548" y="7843"/>
                        <a:pt x="4469" y="7878"/>
                        <a:pt x="4395" y="7922"/>
                      </a:cubicBezTo>
                      <a:cubicBezTo>
                        <a:pt x="4266" y="7998"/>
                        <a:pt x="4146" y="8091"/>
                        <a:pt x="4034" y="8192"/>
                      </a:cubicBezTo>
                      <a:cubicBezTo>
                        <a:pt x="3736" y="8459"/>
                        <a:pt x="3514" y="8834"/>
                        <a:pt x="3359" y="9318"/>
                      </a:cubicBezTo>
                      <a:cubicBezTo>
                        <a:pt x="1892" y="8590"/>
                        <a:pt x="880" y="7080"/>
                        <a:pt x="880" y="5333"/>
                      </a:cubicBezTo>
                      <a:cubicBezTo>
                        <a:pt x="880" y="5149"/>
                        <a:pt x="895" y="4968"/>
                        <a:pt x="916" y="4790"/>
                      </a:cubicBezTo>
                      <a:lnTo>
                        <a:pt x="9750" y="4790"/>
                      </a:lnTo>
                      <a:cubicBezTo>
                        <a:pt x="9772" y="4968"/>
                        <a:pt x="9787" y="5149"/>
                        <a:pt x="9787" y="5333"/>
                      </a:cubicBezTo>
                      <a:cubicBezTo>
                        <a:pt x="9787" y="7071"/>
                        <a:pt x="8784" y="8573"/>
                        <a:pt x="7329" y="9306"/>
                      </a:cubicBezTo>
                      <a:close/>
                      <a:moveTo>
                        <a:pt x="6466" y="6460"/>
                      </a:moveTo>
                      <a:cubicBezTo>
                        <a:pt x="6466" y="7085"/>
                        <a:pt x="5965" y="7590"/>
                        <a:pt x="5348" y="7590"/>
                      </a:cubicBezTo>
                      <a:cubicBezTo>
                        <a:pt x="4731" y="7590"/>
                        <a:pt x="4231" y="7085"/>
                        <a:pt x="4231" y="6460"/>
                      </a:cubicBezTo>
                      <a:cubicBezTo>
                        <a:pt x="4231" y="5836"/>
                        <a:pt x="4731" y="5330"/>
                        <a:pt x="5348" y="5330"/>
                      </a:cubicBezTo>
                      <a:cubicBezTo>
                        <a:pt x="5965" y="5330"/>
                        <a:pt x="6466" y="5836"/>
                        <a:pt x="6466" y="6460"/>
                      </a:cubicBezTo>
                      <a:close/>
                    </a:path>
                  </a:pathLst>
                </a:custGeom>
                <a:solidFill>
                  <a:srgbClr val="3856B8"/>
                </a:solidFill>
                <a:ln>
                  <a:noFill/>
                </a:ln>
              </p:spPr>
            </p:sp>
          </p:grpSp>
        </p:grpSp>
        <p:grpSp>
          <p:nvGrpSpPr>
            <p:cNvPr id="58" name="组合 57"/>
            <p:cNvGrpSpPr/>
            <p:nvPr/>
          </p:nvGrpSpPr>
          <p:grpSpPr>
            <a:xfrm>
              <a:off x="1359" y="4347"/>
              <a:ext cx="2906" cy="1604"/>
              <a:chOff x="1832" y="4011"/>
              <a:chExt cx="2906" cy="1604"/>
            </a:xfrm>
          </p:grpSpPr>
          <p:grpSp>
            <p:nvGrpSpPr>
              <p:cNvPr id="53" name="组合 52"/>
              <p:cNvGrpSpPr/>
              <p:nvPr/>
            </p:nvGrpSpPr>
            <p:grpSpPr>
              <a:xfrm>
                <a:off x="1832" y="4011"/>
                <a:ext cx="916" cy="1604"/>
                <a:chOff x="1832" y="4011"/>
                <a:chExt cx="916" cy="1604"/>
              </a:xfrm>
            </p:grpSpPr>
            <p:sp>
              <p:nvSpPr>
                <p:cNvPr id="50" name="椭圆 49"/>
                <p:cNvSpPr/>
                <p:nvPr/>
              </p:nvSpPr>
              <p:spPr>
                <a:xfrm>
                  <a:off x="1832" y="4011"/>
                  <a:ext cx="916" cy="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businessman-in-international-symbol_48025"/>
                <p:cNvSpPr>
                  <a:spLocks noChangeAspect="1"/>
                </p:cNvSpPr>
                <p:nvPr/>
              </p:nvSpPr>
              <p:spPr bwMode="auto">
                <a:xfrm>
                  <a:off x="1844" y="4730"/>
                  <a:ext cx="886" cy="885"/>
                </a:xfrm>
                <a:custGeom>
                  <a:avLst/>
                  <a:gdLst>
                    <a:gd name="T0" fmla="*/ 950 w 2556"/>
                    <a:gd name="T1" fmla="*/ 1389 h 2556"/>
                    <a:gd name="T2" fmla="*/ 1212 w 2556"/>
                    <a:gd name="T3" fmla="*/ 1389 h 2556"/>
                    <a:gd name="T4" fmla="*/ 1212 w 2556"/>
                    <a:gd name="T5" fmla="*/ 1651 h 2556"/>
                    <a:gd name="T6" fmla="*/ 950 w 2556"/>
                    <a:gd name="T7" fmla="*/ 1651 h 2556"/>
                    <a:gd name="T8" fmla="*/ 950 w 2556"/>
                    <a:gd name="T9" fmla="*/ 1389 h 2556"/>
                    <a:gd name="T10" fmla="*/ 1327 w 2556"/>
                    <a:gd name="T11" fmla="*/ 1651 h 2556"/>
                    <a:gd name="T12" fmla="*/ 1588 w 2556"/>
                    <a:gd name="T13" fmla="*/ 1651 h 2556"/>
                    <a:gd name="T14" fmla="*/ 1588 w 2556"/>
                    <a:gd name="T15" fmla="*/ 1389 h 2556"/>
                    <a:gd name="T16" fmla="*/ 1327 w 2556"/>
                    <a:gd name="T17" fmla="*/ 1389 h 2556"/>
                    <a:gd name="T18" fmla="*/ 1327 w 2556"/>
                    <a:gd name="T19" fmla="*/ 1651 h 2556"/>
                    <a:gd name="T20" fmla="*/ 1327 w 2556"/>
                    <a:gd name="T21" fmla="*/ 1651 h 2556"/>
                    <a:gd name="T22" fmla="*/ 950 w 2556"/>
                    <a:gd name="T23" fmla="*/ 2043 h 2556"/>
                    <a:gd name="T24" fmla="*/ 1212 w 2556"/>
                    <a:gd name="T25" fmla="*/ 2043 h 2556"/>
                    <a:gd name="T26" fmla="*/ 1212 w 2556"/>
                    <a:gd name="T27" fmla="*/ 1781 h 2556"/>
                    <a:gd name="T28" fmla="*/ 950 w 2556"/>
                    <a:gd name="T29" fmla="*/ 1781 h 2556"/>
                    <a:gd name="T30" fmla="*/ 950 w 2556"/>
                    <a:gd name="T31" fmla="*/ 2043 h 2556"/>
                    <a:gd name="T32" fmla="*/ 1327 w 2556"/>
                    <a:gd name="T33" fmla="*/ 2043 h 2556"/>
                    <a:gd name="T34" fmla="*/ 1588 w 2556"/>
                    <a:gd name="T35" fmla="*/ 2043 h 2556"/>
                    <a:gd name="T36" fmla="*/ 1588 w 2556"/>
                    <a:gd name="T37" fmla="*/ 1781 h 2556"/>
                    <a:gd name="T38" fmla="*/ 1327 w 2556"/>
                    <a:gd name="T39" fmla="*/ 1781 h 2556"/>
                    <a:gd name="T40" fmla="*/ 1327 w 2556"/>
                    <a:gd name="T41" fmla="*/ 2043 h 2556"/>
                    <a:gd name="T42" fmla="*/ 1327 w 2556"/>
                    <a:gd name="T43" fmla="*/ 2043 h 2556"/>
                    <a:gd name="T44" fmla="*/ 2556 w 2556"/>
                    <a:gd name="T45" fmla="*/ 1278 h 2556"/>
                    <a:gd name="T46" fmla="*/ 1278 w 2556"/>
                    <a:gd name="T47" fmla="*/ 2556 h 2556"/>
                    <a:gd name="T48" fmla="*/ 0 w 2556"/>
                    <a:gd name="T49" fmla="*/ 1278 h 2556"/>
                    <a:gd name="T50" fmla="*/ 1278 w 2556"/>
                    <a:gd name="T51" fmla="*/ 0 h 2556"/>
                    <a:gd name="T52" fmla="*/ 2556 w 2556"/>
                    <a:gd name="T53" fmla="*/ 1278 h 2556"/>
                    <a:gd name="T54" fmla="*/ 242 w 2556"/>
                    <a:gd name="T55" fmla="*/ 1278 h 2556"/>
                    <a:gd name="T56" fmla="*/ 247 w 2556"/>
                    <a:gd name="T57" fmla="*/ 1366 h 2556"/>
                    <a:gd name="T58" fmla="*/ 1269 w 2556"/>
                    <a:gd name="T59" fmla="*/ 674 h 2556"/>
                    <a:gd name="T60" fmla="*/ 2309 w 2556"/>
                    <a:gd name="T61" fmla="*/ 1377 h 2556"/>
                    <a:gd name="T62" fmla="*/ 2314 w 2556"/>
                    <a:gd name="T63" fmla="*/ 1278 h 2556"/>
                    <a:gd name="T64" fmla="*/ 1278 w 2556"/>
                    <a:gd name="T65" fmla="*/ 242 h 2556"/>
                    <a:gd name="T66" fmla="*/ 242 w 2556"/>
                    <a:gd name="T67" fmla="*/ 1278 h 2556"/>
                    <a:gd name="T68" fmla="*/ 2251 w 2556"/>
                    <a:gd name="T69" fmla="*/ 1630 h 2556"/>
                    <a:gd name="T70" fmla="*/ 1269 w 2556"/>
                    <a:gd name="T71" fmla="*/ 967 h 2556"/>
                    <a:gd name="T72" fmla="*/ 302 w 2556"/>
                    <a:gd name="T73" fmla="*/ 1621 h 2556"/>
                    <a:gd name="T74" fmla="*/ 1278 w 2556"/>
                    <a:gd name="T75" fmla="*/ 2314 h 2556"/>
                    <a:gd name="T76" fmla="*/ 2251 w 2556"/>
                    <a:gd name="T77" fmla="*/ 1630 h 2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56" h="2556">
                      <a:moveTo>
                        <a:pt x="950" y="1389"/>
                      </a:moveTo>
                      <a:lnTo>
                        <a:pt x="1212" y="1389"/>
                      </a:lnTo>
                      <a:lnTo>
                        <a:pt x="1212" y="1651"/>
                      </a:lnTo>
                      <a:lnTo>
                        <a:pt x="950" y="1651"/>
                      </a:lnTo>
                      <a:lnTo>
                        <a:pt x="950" y="1389"/>
                      </a:lnTo>
                      <a:close/>
                      <a:moveTo>
                        <a:pt x="1327" y="1651"/>
                      </a:moveTo>
                      <a:lnTo>
                        <a:pt x="1588" y="1651"/>
                      </a:lnTo>
                      <a:lnTo>
                        <a:pt x="1588" y="1389"/>
                      </a:lnTo>
                      <a:lnTo>
                        <a:pt x="1327" y="1389"/>
                      </a:lnTo>
                      <a:lnTo>
                        <a:pt x="1327" y="1651"/>
                      </a:lnTo>
                      <a:lnTo>
                        <a:pt x="1327" y="1651"/>
                      </a:lnTo>
                      <a:close/>
                      <a:moveTo>
                        <a:pt x="950" y="2043"/>
                      </a:moveTo>
                      <a:lnTo>
                        <a:pt x="1212" y="2043"/>
                      </a:lnTo>
                      <a:lnTo>
                        <a:pt x="1212" y="1781"/>
                      </a:lnTo>
                      <a:lnTo>
                        <a:pt x="950" y="1781"/>
                      </a:lnTo>
                      <a:lnTo>
                        <a:pt x="950" y="2043"/>
                      </a:lnTo>
                      <a:close/>
                      <a:moveTo>
                        <a:pt x="1327" y="2043"/>
                      </a:moveTo>
                      <a:lnTo>
                        <a:pt x="1588" y="2043"/>
                      </a:lnTo>
                      <a:lnTo>
                        <a:pt x="1588" y="1781"/>
                      </a:lnTo>
                      <a:lnTo>
                        <a:pt x="1327" y="1781"/>
                      </a:lnTo>
                      <a:lnTo>
                        <a:pt x="1327" y="2043"/>
                      </a:lnTo>
                      <a:lnTo>
                        <a:pt x="1327" y="2043"/>
                      </a:lnTo>
                      <a:close/>
                      <a:moveTo>
                        <a:pt x="2556" y="1278"/>
                      </a:moveTo>
                      <a:cubicBezTo>
                        <a:pt x="2556" y="1982"/>
                        <a:pt x="1982" y="2556"/>
                        <a:pt x="1278" y="2556"/>
                      </a:cubicBezTo>
                      <a:cubicBezTo>
                        <a:pt x="573" y="2556"/>
                        <a:pt x="0" y="1982"/>
                        <a:pt x="0" y="1278"/>
                      </a:cubicBezTo>
                      <a:cubicBezTo>
                        <a:pt x="0" y="573"/>
                        <a:pt x="573" y="0"/>
                        <a:pt x="1278" y="0"/>
                      </a:cubicBezTo>
                      <a:cubicBezTo>
                        <a:pt x="1982" y="0"/>
                        <a:pt x="2556" y="573"/>
                        <a:pt x="2556" y="1278"/>
                      </a:cubicBezTo>
                      <a:close/>
                      <a:moveTo>
                        <a:pt x="242" y="1278"/>
                      </a:moveTo>
                      <a:cubicBezTo>
                        <a:pt x="242" y="1308"/>
                        <a:pt x="244" y="1337"/>
                        <a:pt x="247" y="1366"/>
                      </a:cubicBezTo>
                      <a:lnTo>
                        <a:pt x="1269" y="674"/>
                      </a:lnTo>
                      <a:lnTo>
                        <a:pt x="2309" y="1377"/>
                      </a:lnTo>
                      <a:cubicBezTo>
                        <a:pt x="2312" y="1344"/>
                        <a:pt x="2314" y="1311"/>
                        <a:pt x="2314" y="1278"/>
                      </a:cubicBezTo>
                      <a:cubicBezTo>
                        <a:pt x="2314" y="707"/>
                        <a:pt x="1849" y="242"/>
                        <a:pt x="1278" y="242"/>
                      </a:cubicBezTo>
                      <a:cubicBezTo>
                        <a:pt x="707" y="242"/>
                        <a:pt x="242" y="707"/>
                        <a:pt x="242" y="1278"/>
                      </a:cubicBezTo>
                      <a:close/>
                      <a:moveTo>
                        <a:pt x="2251" y="1630"/>
                      </a:moveTo>
                      <a:lnTo>
                        <a:pt x="1269" y="967"/>
                      </a:lnTo>
                      <a:lnTo>
                        <a:pt x="302" y="1621"/>
                      </a:lnTo>
                      <a:cubicBezTo>
                        <a:pt x="444" y="2024"/>
                        <a:pt x="827" y="2314"/>
                        <a:pt x="1278" y="2314"/>
                      </a:cubicBezTo>
                      <a:cubicBezTo>
                        <a:pt x="1725" y="2313"/>
                        <a:pt x="2106" y="2028"/>
                        <a:pt x="2251" y="1630"/>
                      </a:cubicBezTo>
                      <a:close/>
                    </a:path>
                  </a:pathLst>
                </a:custGeom>
                <a:solidFill>
                  <a:srgbClr val="3856B8"/>
                </a:solidFill>
                <a:ln>
                  <a:noFill/>
                </a:ln>
              </p:spPr>
            </p:sp>
          </p:grpSp>
          <p:sp>
            <p:nvSpPr>
              <p:cNvPr id="17" name="圆角矩形 16"/>
              <p:cNvSpPr/>
              <p:nvPr/>
            </p:nvSpPr>
            <p:spPr>
              <a:xfrm>
                <a:off x="2280" y="4729"/>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18" name="文本框 17"/>
              <p:cNvSpPr txBox="1"/>
              <p:nvPr/>
            </p:nvSpPr>
            <p:spPr>
              <a:xfrm>
                <a:off x="2730" y="4882"/>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应用状况</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nvGrpSpPr>
            <p:cNvPr id="57" name="组合 56"/>
            <p:cNvGrpSpPr/>
            <p:nvPr/>
          </p:nvGrpSpPr>
          <p:grpSpPr>
            <a:xfrm>
              <a:off x="1341" y="5919"/>
              <a:ext cx="2917" cy="2272"/>
              <a:chOff x="1814" y="5175"/>
              <a:chExt cx="2917" cy="2272"/>
            </a:xfrm>
          </p:grpSpPr>
          <p:grpSp>
            <p:nvGrpSpPr>
              <p:cNvPr id="54" name="组合 53"/>
              <p:cNvGrpSpPr/>
              <p:nvPr/>
            </p:nvGrpSpPr>
            <p:grpSpPr>
              <a:xfrm>
                <a:off x="1814" y="5175"/>
                <a:ext cx="933" cy="2169"/>
                <a:chOff x="1814" y="5175"/>
                <a:chExt cx="933" cy="2169"/>
              </a:xfrm>
            </p:grpSpPr>
            <p:sp>
              <p:nvSpPr>
                <p:cNvPr id="51" name="椭圆 50"/>
                <p:cNvSpPr/>
                <p:nvPr/>
              </p:nvSpPr>
              <p:spPr>
                <a:xfrm>
                  <a:off x="1814" y="517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businessman-in-international-symbol_48025"/>
                <p:cNvSpPr>
                  <a:spLocks noChangeAspect="1"/>
                </p:cNvSpPr>
                <p:nvPr/>
              </p:nvSpPr>
              <p:spPr bwMode="auto">
                <a:xfrm>
                  <a:off x="1837" y="6459"/>
                  <a:ext cx="886" cy="885"/>
                </a:xfrm>
                <a:custGeom>
                  <a:avLst/>
                  <a:gdLst>
                    <a:gd name="connsiteX0" fmla="*/ 198323 w 604745"/>
                    <a:gd name="connsiteY0" fmla="*/ 348664 h 603899"/>
                    <a:gd name="connsiteX1" fmla="*/ 199028 w 604745"/>
                    <a:gd name="connsiteY1" fmla="*/ 349602 h 603899"/>
                    <a:gd name="connsiteX2" fmla="*/ 222498 w 604745"/>
                    <a:gd name="connsiteY2" fmla="*/ 362725 h 603899"/>
                    <a:gd name="connsiteX3" fmla="*/ 226488 w 604745"/>
                    <a:gd name="connsiteY3" fmla="*/ 362959 h 603899"/>
                    <a:gd name="connsiteX4" fmla="*/ 236111 w 604745"/>
                    <a:gd name="connsiteY4" fmla="*/ 361553 h 603899"/>
                    <a:gd name="connsiteX5" fmla="*/ 235407 w 604745"/>
                    <a:gd name="connsiteY5" fmla="*/ 370693 h 603899"/>
                    <a:gd name="connsiteX6" fmla="*/ 161006 w 604745"/>
                    <a:gd name="connsiteY6" fmla="*/ 420843 h 603899"/>
                    <a:gd name="connsiteX7" fmla="*/ 171098 w 604745"/>
                    <a:gd name="connsiteY7" fmla="*/ 438420 h 603899"/>
                    <a:gd name="connsiteX8" fmla="*/ 85666 w 604745"/>
                    <a:gd name="connsiteY8" fmla="*/ 443575 h 603899"/>
                    <a:gd name="connsiteX9" fmla="*/ 132841 w 604745"/>
                    <a:gd name="connsiteY9" fmla="*/ 372099 h 603899"/>
                    <a:gd name="connsiteX10" fmla="*/ 141291 w 604745"/>
                    <a:gd name="connsiteY10" fmla="*/ 387097 h 603899"/>
                    <a:gd name="connsiteX11" fmla="*/ 296154 w 604745"/>
                    <a:gd name="connsiteY11" fmla="*/ 185799 h 603899"/>
                    <a:gd name="connsiteX12" fmla="*/ 300143 w 604745"/>
                    <a:gd name="connsiteY12" fmla="*/ 193767 h 603899"/>
                    <a:gd name="connsiteX13" fmla="*/ 300378 w 604745"/>
                    <a:gd name="connsiteY13" fmla="*/ 193767 h 603899"/>
                    <a:gd name="connsiteX14" fmla="*/ 289817 w 604745"/>
                    <a:gd name="connsiteY14" fmla="*/ 276492 h 603899"/>
                    <a:gd name="connsiteX15" fmla="*/ 302490 w 604745"/>
                    <a:gd name="connsiteY15" fmla="*/ 298755 h 603899"/>
                    <a:gd name="connsiteX16" fmla="*/ 315163 w 604745"/>
                    <a:gd name="connsiteY16" fmla="*/ 276492 h 603899"/>
                    <a:gd name="connsiteX17" fmla="*/ 304368 w 604745"/>
                    <a:gd name="connsiteY17" fmla="*/ 193767 h 603899"/>
                    <a:gd name="connsiteX18" fmla="*/ 304602 w 604745"/>
                    <a:gd name="connsiteY18" fmla="*/ 193767 h 603899"/>
                    <a:gd name="connsiteX19" fmla="*/ 308592 w 604745"/>
                    <a:gd name="connsiteY19" fmla="*/ 185799 h 603899"/>
                    <a:gd name="connsiteX20" fmla="*/ 371017 w 604745"/>
                    <a:gd name="connsiteY20" fmla="*/ 199157 h 603899"/>
                    <a:gd name="connsiteX21" fmla="*/ 373364 w 604745"/>
                    <a:gd name="connsiteY21" fmla="*/ 200563 h 603899"/>
                    <a:gd name="connsiteX22" fmla="*/ 375945 w 604745"/>
                    <a:gd name="connsiteY22" fmla="*/ 201969 h 603899"/>
                    <a:gd name="connsiteX23" fmla="*/ 378057 w 604745"/>
                    <a:gd name="connsiteY23" fmla="*/ 204547 h 603899"/>
                    <a:gd name="connsiteX24" fmla="*/ 379700 w 604745"/>
                    <a:gd name="connsiteY24" fmla="*/ 206891 h 603899"/>
                    <a:gd name="connsiteX25" fmla="*/ 380639 w 604745"/>
                    <a:gd name="connsiteY25" fmla="*/ 210171 h 603899"/>
                    <a:gd name="connsiteX26" fmla="*/ 381343 w 604745"/>
                    <a:gd name="connsiteY26" fmla="*/ 212281 h 603899"/>
                    <a:gd name="connsiteX27" fmla="*/ 394016 w 604745"/>
                    <a:gd name="connsiteY27" fmla="*/ 325940 h 603899"/>
                    <a:gd name="connsiteX28" fmla="*/ 380169 w 604745"/>
                    <a:gd name="connsiteY28" fmla="*/ 343281 h 603899"/>
                    <a:gd name="connsiteX29" fmla="*/ 378292 w 604745"/>
                    <a:gd name="connsiteY29" fmla="*/ 343516 h 603899"/>
                    <a:gd name="connsiteX30" fmla="*/ 362568 w 604745"/>
                    <a:gd name="connsiteY30" fmla="*/ 329455 h 603899"/>
                    <a:gd name="connsiteX31" fmla="*/ 351069 w 604745"/>
                    <a:gd name="connsiteY31" fmla="*/ 225873 h 603899"/>
                    <a:gd name="connsiteX32" fmla="*/ 346610 w 604745"/>
                    <a:gd name="connsiteY32" fmla="*/ 224467 h 603899"/>
                    <a:gd name="connsiteX33" fmla="*/ 346610 w 604745"/>
                    <a:gd name="connsiteY33" fmla="*/ 332267 h 603899"/>
                    <a:gd name="connsiteX34" fmla="*/ 359283 w 604745"/>
                    <a:gd name="connsiteY34" fmla="*/ 488578 h 603899"/>
                    <a:gd name="connsiteX35" fmla="*/ 341916 w 604745"/>
                    <a:gd name="connsiteY35" fmla="*/ 508966 h 603899"/>
                    <a:gd name="connsiteX36" fmla="*/ 340508 w 604745"/>
                    <a:gd name="connsiteY36" fmla="*/ 509200 h 603899"/>
                    <a:gd name="connsiteX37" fmla="*/ 321499 w 604745"/>
                    <a:gd name="connsiteY37" fmla="*/ 491624 h 603899"/>
                    <a:gd name="connsiteX38" fmla="*/ 310000 w 604745"/>
                    <a:gd name="connsiteY38" fmla="*/ 350312 h 603899"/>
                    <a:gd name="connsiteX39" fmla="*/ 302490 w 604745"/>
                    <a:gd name="connsiteY39" fmla="*/ 351952 h 603899"/>
                    <a:gd name="connsiteX40" fmla="*/ 294746 w 604745"/>
                    <a:gd name="connsiteY40" fmla="*/ 350312 h 603899"/>
                    <a:gd name="connsiteX41" fmla="*/ 283481 w 604745"/>
                    <a:gd name="connsiteY41" fmla="*/ 491624 h 603899"/>
                    <a:gd name="connsiteX42" fmla="*/ 264472 w 604745"/>
                    <a:gd name="connsiteY42" fmla="*/ 509200 h 603899"/>
                    <a:gd name="connsiteX43" fmla="*/ 263064 w 604745"/>
                    <a:gd name="connsiteY43" fmla="*/ 508966 h 603899"/>
                    <a:gd name="connsiteX44" fmla="*/ 245463 w 604745"/>
                    <a:gd name="connsiteY44" fmla="*/ 488578 h 603899"/>
                    <a:gd name="connsiteX45" fmla="*/ 258135 w 604745"/>
                    <a:gd name="connsiteY45" fmla="*/ 332267 h 603899"/>
                    <a:gd name="connsiteX46" fmla="*/ 258135 w 604745"/>
                    <a:gd name="connsiteY46" fmla="*/ 224467 h 603899"/>
                    <a:gd name="connsiteX47" fmla="*/ 253677 w 604745"/>
                    <a:gd name="connsiteY47" fmla="*/ 225873 h 603899"/>
                    <a:gd name="connsiteX48" fmla="*/ 242177 w 604745"/>
                    <a:gd name="connsiteY48" fmla="*/ 329455 h 603899"/>
                    <a:gd name="connsiteX49" fmla="*/ 226454 w 604745"/>
                    <a:gd name="connsiteY49" fmla="*/ 343516 h 603899"/>
                    <a:gd name="connsiteX50" fmla="*/ 224811 w 604745"/>
                    <a:gd name="connsiteY50" fmla="*/ 343281 h 603899"/>
                    <a:gd name="connsiteX51" fmla="*/ 210730 w 604745"/>
                    <a:gd name="connsiteY51" fmla="*/ 325940 h 603899"/>
                    <a:gd name="connsiteX52" fmla="*/ 223403 w 604745"/>
                    <a:gd name="connsiteY52" fmla="*/ 212281 h 603899"/>
                    <a:gd name="connsiteX53" fmla="*/ 224107 w 604745"/>
                    <a:gd name="connsiteY53" fmla="*/ 210171 h 603899"/>
                    <a:gd name="connsiteX54" fmla="*/ 225280 w 604745"/>
                    <a:gd name="connsiteY54" fmla="*/ 206891 h 603899"/>
                    <a:gd name="connsiteX55" fmla="*/ 226688 w 604745"/>
                    <a:gd name="connsiteY55" fmla="*/ 204547 h 603899"/>
                    <a:gd name="connsiteX56" fmla="*/ 229035 w 604745"/>
                    <a:gd name="connsiteY56" fmla="*/ 201969 h 603899"/>
                    <a:gd name="connsiteX57" fmla="*/ 231382 w 604745"/>
                    <a:gd name="connsiteY57" fmla="*/ 200563 h 603899"/>
                    <a:gd name="connsiteX58" fmla="*/ 233729 w 604745"/>
                    <a:gd name="connsiteY58" fmla="*/ 199157 h 603899"/>
                    <a:gd name="connsiteX59" fmla="*/ 296154 w 604745"/>
                    <a:gd name="connsiteY59" fmla="*/ 185799 h 603899"/>
                    <a:gd name="connsiteX60" fmla="*/ 302373 w 604745"/>
                    <a:gd name="connsiteY60" fmla="*/ 94911 h 603899"/>
                    <a:gd name="connsiteX61" fmla="*/ 342384 w 604745"/>
                    <a:gd name="connsiteY61" fmla="*/ 138627 h 603899"/>
                    <a:gd name="connsiteX62" fmla="*/ 302373 w 604745"/>
                    <a:gd name="connsiteY62" fmla="*/ 182343 h 603899"/>
                    <a:gd name="connsiteX63" fmla="*/ 262362 w 604745"/>
                    <a:gd name="connsiteY63" fmla="*/ 138627 h 603899"/>
                    <a:gd name="connsiteX64" fmla="*/ 302373 w 604745"/>
                    <a:gd name="connsiteY64" fmla="*/ 94911 h 603899"/>
                    <a:gd name="connsiteX65" fmla="*/ 434400 w 604745"/>
                    <a:gd name="connsiteY65" fmla="*/ 73811 h 603899"/>
                    <a:gd name="connsiteX66" fmla="*/ 429236 w 604745"/>
                    <a:gd name="connsiteY66" fmla="*/ 159117 h 603899"/>
                    <a:gd name="connsiteX67" fmla="*/ 413039 w 604745"/>
                    <a:gd name="connsiteY67" fmla="*/ 149743 h 603899"/>
                    <a:gd name="connsiteX68" fmla="*/ 390270 w 604745"/>
                    <a:gd name="connsiteY68" fmla="*/ 189115 h 603899"/>
                    <a:gd name="connsiteX69" fmla="*/ 388392 w 604745"/>
                    <a:gd name="connsiteY69" fmla="*/ 187240 h 603899"/>
                    <a:gd name="connsiteX70" fmla="*/ 383932 w 604745"/>
                    <a:gd name="connsiteY70" fmla="*/ 184193 h 603899"/>
                    <a:gd name="connsiteX71" fmla="*/ 380176 w 604745"/>
                    <a:gd name="connsiteY71" fmla="*/ 181850 h 603899"/>
                    <a:gd name="connsiteX72" fmla="*/ 377594 w 604745"/>
                    <a:gd name="connsiteY72" fmla="*/ 180912 h 603899"/>
                    <a:gd name="connsiteX73" fmla="*/ 353885 w 604745"/>
                    <a:gd name="connsiteY73" fmla="*/ 173882 h 603899"/>
                    <a:gd name="connsiteX74" fmla="*/ 379237 w 604745"/>
                    <a:gd name="connsiteY74" fmla="*/ 130291 h 603899"/>
                    <a:gd name="connsiteX75" fmla="*/ 363040 w 604745"/>
                    <a:gd name="connsiteY75" fmla="*/ 120917 h 603899"/>
                    <a:gd name="connsiteX76" fmla="*/ 297562 w 604745"/>
                    <a:gd name="connsiteY76" fmla="*/ 19684 h 603899"/>
                    <a:gd name="connsiteX77" fmla="*/ 165208 w 604745"/>
                    <a:gd name="connsiteY77" fmla="*/ 55070 h 603899"/>
                    <a:gd name="connsiteX78" fmla="*/ 176706 w 604745"/>
                    <a:gd name="connsiteY78" fmla="*/ 74989 h 603899"/>
                    <a:gd name="connsiteX79" fmla="*/ 168258 w 604745"/>
                    <a:gd name="connsiteY79" fmla="*/ 79676 h 603899"/>
                    <a:gd name="connsiteX80" fmla="*/ 156994 w 604745"/>
                    <a:gd name="connsiteY80" fmla="*/ 60226 h 603899"/>
                    <a:gd name="connsiteX81" fmla="*/ 60310 w 604745"/>
                    <a:gd name="connsiteY81" fmla="*/ 156774 h 603899"/>
                    <a:gd name="connsiteX82" fmla="*/ 80022 w 604745"/>
                    <a:gd name="connsiteY82" fmla="*/ 168023 h 603899"/>
                    <a:gd name="connsiteX83" fmla="*/ 75094 w 604745"/>
                    <a:gd name="connsiteY83" fmla="*/ 176459 h 603899"/>
                    <a:gd name="connsiteX84" fmla="*/ 55147 w 604745"/>
                    <a:gd name="connsiteY84" fmla="*/ 164976 h 603899"/>
                    <a:gd name="connsiteX85" fmla="*/ 19712 w 604745"/>
                    <a:gd name="connsiteY85" fmla="*/ 297146 h 603899"/>
                    <a:gd name="connsiteX86" fmla="*/ 42710 w 604745"/>
                    <a:gd name="connsiteY86" fmla="*/ 297146 h 603899"/>
                    <a:gd name="connsiteX87" fmla="*/ 42710 w 604745"/>
                    <a:gd name="connsiteY87" fmla="*/ 306754 h 603899"/>
                    <a:gd name="connsiteX88" fmla="*/ 19712 w 604745"/>
                    <a:gd name="connsiteY88" fmla="*/ 306754 h 603899"/>
                    <a:gd name="connsiteX89" fmla="*/ 156994 w 604745"/>
                    <a:gd name="connsiteY89" fmla="*/ 543908 h 603899"/>
                    <a:gd name="connsiteX90" fmla="*/ 168258 w 604745"/>
                    <a:gd name="connsiteY90" fmla="*/ 524223 h 603899"/>
                    <a:gd name="connsiteX91" fmla="*/ 176706 w 604745"/>
                    <a:gd name="connsiteY91" fmla="*/ 529144 h 603899"/>
                    <a:gd name="connsiteX92" fmla="*/ 165208 w 604745"/>
                    <a:gd name="connsiteY92" fmla="*/ 548829 h 603899"/>
                    <a:gd name="connsiteX93" fmla="*/ 297562 w 604745"/>
                    <a:gd name="connsiteY93" fmla="*/ 584215 h 603899"/>
                    <a:gd name="connsiteX94" fmla="*/ 297562 w 604745"/>
                    <a:gd name="connsiteY94" fmla="*/ 561249 h 603899"/>
                    <a:gd name="connsiteX95" fmla="*/ 307183 w 604745"/>
                    <a:gd name="connsiteY95" fmla="*/ 561249 h 603899"/>
                    <a:gd name="connsiteX96" fmla="*/ 307183 w 604745"/>
                    <a:gd name="connsiteY96" fmla="*/ 584215 h 603899"/>
                    <a:gd name="connsiteX97" fmla="*/ 439537 w 604745"/>
                    <a:gd name="connsiteY97" fmla="*/ 548829 h 603899"/>
                    <a:gd name="connsiteX98" fmla="*/ 428039 w 604745"/>
                    <a:gd name="connsiteY98" fmla="*/ 529144 h 603899"/>
                    <a:gd name="connsiteX99" fmla="*/ 436487 w 604745"/>
                    <a:gd name="connsiteY99" fmla="*/ 524223 h 603899"/>
                    <a:gd name="connsiteX100" fmla="*/ 447751 w 604745"/>
                    <a:gd name="connsiteY100" fmla="*/ 543908 h 603899"/>
                    <a:gd name="connsiteX101" fmla="*/ 544670 w 604745"/>
                    <a:gd name="connsiteY101" fmla="*/ 447359 h 603899"/>
                    <a:gd name="connsiteX102" fmla="*/ 524957 w 604745"/>
                    <a:gd name="connsiteY102" fmla="*/ 435876 h 603899"/>
                    <a:gd name="connsiteX103" fmla="*/ 529651 w 604745"/>
                    <a:gd name="connsiteY103" fmla="*/ 427440 h 603899"/>
                    <a:gd name="connsiteX104" fmla="*/ 549598 w 604745"/>
                    <a:gd name="connsiteY104" fmla="*/ 438923 h 603899"/>
                    <a:gd name="connsiteX105" fmla="*/ 585033 w 604745"/>
                    <a:gd name="connsiteY105" fmla="*/ 306754 h 603899"/>
                    <a:gd name="connsiteX106" fmla="*/ 562035 w 604745"/>
                    <a:gd name="connsiteY106" fmla="*/ 306754 h 603899"/>
                    <a:gd name="connsiteX107" fmla="*/ 562035 w 604745"/>
                    <a:gd name="connsiteY107" fmla="*/ 297146 h 603899"/>
                    <a:gd name="connsiteX108" fmla="*/ 585033 w 604745"/>
                    <a:gd name="connsiteY108" fmla="*/ 297146 h 603899"/>
                    <a:gd name="connsiteX109" fmla="*/ 549598 w 604745"/>
                    <a:gd name="connsiteY109" fmla="*/ 164976 h 603899"/>
                    <a:gd name="connsiteX110" fmla="*/ 529885 w 604745"/>
                    <a:gd name="connsiteY110" fmla="*/ 176459 h 603899"/>
                    <a:gd name="connsiteX111" fmla="*/ 524957 w 604745"/>
                    <a:gd name="connsiteY111" fmla="*/ 168023 h 603899"/>
                    <a:gd name="connsiteX112" fmla="*/ 544670 w 604745"/>
                    <a:gd name="connsiteY112" fmla="*/ 156774 h 603899"/>
                    <a:gd name="connsiteX113" fmla="*/ 307183 w 604745"/>
                    <a:gd name="connsiteY113" fmla="*/ 19684 h 603899"/>
                    <a:gd name="connsiteX114" fmla="*/ 307183 w 604745"/>
                    <a:gd name="connsiteY114" fmla="*/ 42650 h 603899"/>
                    <a:gd name="connsiteX115" fmla="*/ 297562 w 604745"/>
                    <a:gd name="connsiteY115" fmla="*/ 42650 h 603899"/>
                    <a:gd name="connsiteX116" fmla="*/ 302490 w 604745"/>
                    <a:gd name="connsiteY116" fmla="*/ 0 h 603899"/>
                    <a:gd name="connsiteX117" fmla="*/ 604745 w 604745"/>
                    <a:gd name="connsiteY117" fmla="*/ 302067 h 603899"/>
                    <a:gd name="connsiteX118" fmla="*/ 302490 w 604745"/>
                    <a:gd name="connsiteY118" fmla="*/ 603899 h 603899"/>
                    <a:gd name="connsiteX119" fmla="*/ 0 w 604745"/>
                    <a:gd name="connsiteY119" fmla="*/ 302067 h 603899"/>
                    <a:gd name="connsiteX120" fmla="*/ 302490 w 604745"/>
                    <a:gd name="connsiteY120" fmla="*/ 0 h 6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04745" h="603899">
                      <a:moveTo>
                        <a:pt x="198323" y="348664"/>
                      </a:moveTo>
                      <a:cubicBezTo>
                        <a:pt x="198558" y="349133"/>
                        <a:pt x="198793" y="349367"/>
                        <a:pt x="199028" y="349602"/>
                      </a:cubicBezTo>
                      <a:cubicBezTo>
                        <a:pt x="204895" y="357101"/>
                        <a:pt x="213345" y="361788"/>
                        <a:pt x="222498" y="362725"/>
                      </a:cubicBezTo>
                      <a:lnTo>
                        <a:pt x="226488" y="362959"/>
                      </a:lnTo>
                      <a:cubicBezTo>
                        <a:pt x="229774" y="362959"/>
                        <a:pt x="233060" y="362491"/>
                        <a:pt x="236111" y="361553"/>
                      </a:cubicBezTo>
                      <a:lnTo>
                        <a:pt x="235407" y="370693"/>
                      </a:lnTo>
                      <a:lnTo>
                        <a:pt x="161006" y="420843"/>
                      </a:lnTo>
                      <a:lnTo>
                        <a:pt x="171098" y="438420"/>
                      </a:lnTo>
                      <a:lnTo>
                        <a:pt x="85666" y="443575"/>
                      </a:lnTo>
                      <a:lnTo>
                        <a:pt x="132841" y="372099"/>
                      </a:lnTo>
                      <a:lnTo>
                        <a:pt x="141291" y="387097"/>
                      </a:lnTo>
                      <a:close/>
                      <a:moveTo>
                        <a:pt x="296154" y="185799"/>
                      </a:moveTo>
                      <a:lnTo>
                        <a:pt x="300143" y="193767"/>
                      </a:lnTo>
                      <a:lnTo>
                        <a:pt x="300378" y="193767"/>
                      </a:lnTo>
                      <a:lnTo>
                        <a:pt x="289817" y="276492"/>
                      </a:lnTo>
                      <a:lnTo>
                        <a:pt x="302490" y="298755"/>
                      </a:lnTo>
                      <a:lnTo>
                        <a:pt x="315163" y="276492"/>
                      </a:lnTo>
                      <a:lnTo>
                        <a:pt x="304368" y="193767"/>
                      </a:lnTo>
                      <a:lnTo>
                        <a:pt x="304602" y="193767"/>
                      </a:lnTo>
                      <a:lnTo>
                        <a:pt x="308592" y="185799"/>
                      </a:lnTo>
                      <a:cubicBezTo>
                        <a:pt x="337692" y="187205"/>
                        <a:pt x="369609" y="198688"/>
                        <a:pt x="371017" y="199157"/>
                      </a:cubicBezTo>
                      <a:cubicBezTo>
                        <a:pt x="371956" y="199391"/>
                        <a:pt x="372425" y="200095"/>
                        <a:pt x="373364" y="200563"/>
                      </a:cubicBezTo>
                      <a:cubicBezTo>
                        <a:pt x="374068" y="201032"/>
                        <a:pt x="375006" y="201501"/>
                        <a:pt x="375945" y="201969"/>
                      </a:cubicBezTo>
                      <a:cubicBezTo>
                        <a:pt x="376649" y="202907"/>
                        <a:pt x="377353" y="203610"/>
                        <a:pt x="378057" y="204547"/>
                      </a:cubicBezTo>
                      <a:cubicBezTo>
                        <a:pt x="378527" y="205250"/>
                        <a:pt x="379231" y="205953"/>
                        <a:pt x="379700" y="206891"/>
                      </a:cubicBezTo>
                      <a:cubicBezTo>
                        <a:pt x="380169" y="207828"/>
                        <a:pt x="380404" y="209000"/>
                        <a:pt x="380639" y="210171"/>
                      </a:cubicBezTo>
                      <a:cubicBezTo>
                        <a:pt x="380873" y="210875"/>
                        <a:pt x="381343" y="211578"/>
                        <a:pt x="381343" y="212281"/>
                      </a:cubicBezTo>
                      <a:lnTo>
                        <a:pt x="394016" y="325940"/>
                      </a:lnTo>
                      <a:cubicBezTo>
                        <a:pt x="394954" y="334611"/>
                        <a:pt x="388853" y="342344"/>
                        <a:pt x="380169" y="343281"/>
                      </a:cubicBezTo>
                      <a:cubicBezTo>
                        <a:pt x="379465" y="343516"/>
                        <a:pt x="378996" y="343516"/>
                        <a:pt x="378292" y="343516"/>
                      </a:cubicBezTo>
                      <a:cubicBezTo>
                        <a:pt x="370313" y="343516"/>
                        <a:pt x="363507" y="337423"/>
                        <a:pt x="362568" y="329455"/>
                      </a:cubicBezTo>
                      <a:lnTo>
                        <a:pt x="351069" y="225873"/>
                      </a:lnTo>
                      <a:cubicBezTo>
                        <a:pt x="349661" y="225404"/>
                        <a:pt x="348253" y="224935"/>
                        <a:pt x="346610" y="224467"/>
                      </a:cubicBezTo>
                      <a:lnTo>
                        <a:pt x="346610" y="332267"/>
                      </a:lnTo>
                      <a:lnTo>
                        <a:pt x="359283" y="488578"/>
                      </a:lnTo>
                      <a:cubicBezTo>
                        <a:pt x="360222" y="499123"/>
                        <a:pt x="352242" y="508263"/>
                        <a:pt x="341916" y="508966"/>
                      </a:cubicBezTo>
                      <a:cubicBezTo>
                        <a:pt x="341447" y="508966"/>
                        <a:pt x="340978" y="509200"/>
                        <a:pt x="340508" y="509200"/>
                      </a:cubicBezTo>
                      <a:cubicBezTo>
                        <a:pt x="330652" y="509200"/>
                        <a:pt x="322203" y="501467"/>
                        <a:pt x="321499" y="491624"/>
                      </a:cubicBezTo>
                      <a:lnTo>
                        <a:pt x="310000" y="350312"/>
                      </a:lnTo>
                      <a:cubicBezTo>
                        <a:pt x="307653" y="351484"/>
                        <a:pt x="305072" y="351952"/>
                        <a:pt x="302490" y="351952"/>
                      </a:cubicBezTo>
                      <a:cubicBezTo>
                        <a:pt x="299674" y="351952"/>
                        <a:pt x="297092" y="351484"/>
                        <a:pt x="294746" y="350312"/>
                      </a:cubicBezTo>
                      <a:lnTo>
                        <a:pt x="283481" y="491624"/>
                      </a:lnTo>
                      <a:cubicBezTo>
                        <a:pt x="282542" y="501467"/>
                        <a:pt x="274328" y="509200"/>
                        <a:pt x="264472" y="509200"/>
                      </a:cubicBezTo>
                      <a:cubicBezTo>
                        <a:pt x="264002" y="509200"/>
                        <a:pt x="263533" y="508966"/>
                        <a:pt x="263064" y="508966"/>
                      </a:cubicBezTo>
                      <a:cubicBezTo>
                        <a:pt x="252503" y="508263"/>
                        <a:pt x="244759" y="499123"/>
                        <a:pt x="245463" y="488578"/>
                      </a:cubicBezTo>
                      <a:lnTo>
                        <a:pt x="258135" y="332267"/>
                      </a:lnTo>
                      <a:lnTo>
                        <a:pt x="258135" y="224467"/>
                      </a:lnTo>
                      <a:cubicBezTo>
                        <a:pt x="256493" y="224935"/>
                        <a:pt x="255085" y="225404"/>
                        <a:pt x="253677" y="225873"/>
                      </a:cubicBezTo>
                      <a:lnTo>
                        <a:pt x="242177" y="329455"/>
                      </a:lnTo>
                      <a:cubicBezTo>
                        <a:pt x="241238" y="337423"/>
                        <a:pt x="234433" y="343516"/>
                        <a:pt x="226454" y="343516"/>
                      </a:cubicBezTo>
                      <a:cubicBezTo>
                        <a:pt x="225984" y="343516"/>
                        <a:pt x="225280" y="343516"/>
                        <a:pt x="224811" y="343281"/>
                      </a:cubicBezTo>
                      <a:cubicBezTo>
                        <a:pt x="216128" y="342344"/>
                        <a:pt x="209791" y="334611"/>
                        <a:pt x="210730" y="325940"/>
                      </a:cubicBezTo>
                      <a:lnTo>
                        <a:pt x="223403" y="212281"/>
                      </a:lnTo>
                      <a:cubicBezTo>
                        <a:pt x="223637" y="211578"/>
                        <a:pt x="223872" y="210875"/>
                        <a:pt x="224107" y="210171"/>
                      </a:cubicBezTo>
                      <a:cubicBezTo>
                        <a:pt x="224341" y="209000"/>
                        <a:pt x="224576" y="207828"/>
                        <a:pt x="225280" y="206891"/>
                      </a:cubicBezTo>
                      <a:cubicBezTo>
                        <a:pt x="225515" y="205953"/>
                        <a:pt x="226219" y="205250"/>
                        <a:pt x="226688" y="204547"/>
                      </a:cubicBezTo>
                      <a:cubicBezTo>
                        <a:pt x="227392" y="203610"/>
                        <a:pt x="228096" y="202907"/>
                        <a:pt x="229035" y="201969"/>
                      </a:cubicBezTo>
                      <a:cubicBezTo>
                        <a:pt x="229739" y="201501"/>
                        <a:pt x="230678" y="201032"/>
                        <a:pt x="231382" y="200563"/>
                      </a:cubicBezTo>
                      <a:cubicBezTo>
                        <a:pt x="232086" y="200095"/>
                        <a:pt x="232790" y="199391"/>
                        <a:pt x="233729" y="199157"/>
                      </a:cubicBezTo>
                      <a:cubicBezTo>
                        <a:pt x="235137" y="198688"/>
                        <a:pt x="267053" y="187205"/>
                        <a:pt x="296154" y="185799"/>
                      </a:cubicBezTo>
                      <a:close/>
                      <a:moveTo>
                        <a:pt x="302373" y="94911"/>
                      </a:moveTo>
                      <a:cubicBezTo>
                        <a:pt x="324470" y="94911"/>
                        <a:pt x="342384" y="114483"/>
                        <a:pt x="342384" y="138627"/>
                      </a:cubicBezTo>
                      <a:cubicBezTo>
                        <a:pt x="342384" y="162771"/>
                        <a:pt x="324470" y="182343"/>
                        <a:pt x="302373" y="182343"/>
                      </a:cubicBezTo>
                      <a:cubicBezTo>
                        <a:pt x="280276" y="182343"/>
                        <a:pt x="262362" y="162771"/>
                        <a:pt x="262362" y="138627"/>
                      </a:cubicBezTo>
                      <a:cubicBezTo>
                        <a:pt x="262362" y="114483"/>
                        <a:pt x="280276" y="94911"/>
                        <a:pt x="302373" y="94911"/>
                      </a:cubicBezTo>
                      <a:close/>
                      <a:moveTo>
                        <a:pt x="434400" y="73811"/>
                      </a:moveTo>
                      <a:lnTo>
                        <a:pt x="429236" y="159117"/>
                      </a:lnTo>
                      <a:lnTo>
                        <a:pt x="413039" y="149743"/>
                      </a:lnTo>
                      <a:lnTo>
                        <a:pt x="390270" y="189115"/>
                      </a:lnTo>
                      <a:cubicBezTo>
                        <a:pt x="389565" y="188412"/>
                        <a:pt x="389096" y="187943"/>
                        <a:pt x="388392" y="187240"/>
                      </a:cubicBezTo>
                      <a:cubicBezTo>
                        <a:pt x="386279" y="185365"/>
                        <a:pt x="384166" y="184193"/>
                        <a:pt x="383932" y="184193"/>
                      </a:cubicBezTo>
                      <a:lnTo>
                        <a:pt x="380176" y="181850"/>
                      </a:lnTo>
                      <a:lnTo>
                        <a:pt x="377594" y="180912"/>
                      </a:lnTo>
                      <a:cubicBezTo>
                        <a:pt x="375716" y="180209"/>
                        <a:pt x="366561" y="176928"/>
                        <a:pt x="353885" y="173882"/>
                      </a:cubicBezTo>
                      <a:lnTo>
                        <a:pt x="379237" y="130291"/>
                      </a:lnTo>
                      <a:lnTo>
                        <a:pt x="363040" y="120917"/>
                      </a:lnTo>
                      <a:close/>
                      <a:moveTo>
                        <a:pt x="297562" y="19684"/>
                      </a:moveTo>
                      <a:cubicBezTo>
                        <a:pt x="249689" y="20622"/>
                        <a:pt x="204632" y="33276"/>
                        <a:pt x="165208" y="55070"/>
                      </a:cubicBezTo>
                      <a:lnTo>
                        <a:pt x="176706" y="74989"/>
                      </a:lnTo>
                      <a:lnTo>
                        <a:pt x="168258" y="79676"/>
                      </a:lnTo>
                      <a:lnTo>
                        <a:pt x="156994" y="60226"/>
                      </a:lnTo>
                      <a:cubicBezTo>
                        <a:pt x="117335" y="83894"/>
                        <a:pt x="84012" y="117171"/>
                        <a:pt x="60310" y="156774"/>
                      </a:cubicBezTo>
                      <a:lnTo>
                        <a:pt x="80022" y="168023"/>
                      </a:lnTo>
                      <a:lnTo>
                        <a:pt x="75094" y="176459"/>
                      </a:lnTo>
                      <a:lnTo>
                        <a:pt x="55147" y="164976"/>
                      </a:lnTo>
                      <a:cubicBezTo>
                        <a:pt x="33323" y="204346"/>
                        <a:pt x="20651" y="249340"/>
                        <a:pt x="19712" y="297146"/>
                      </a:cubicBezTo>
                      <a:lnTo>
                        <a:pt x="42710" y="297146"/>
                      </a:lnTo>
                      <a:lnTo>
                        <a:pt x="42710" y="306754"/>
                      </a:lnTo>
                      <a:lnTo>
                        <a:pt x="19712" y="306754"/>
                      </a:lnTo>
                      <a:cubicBezTo>
                        <a:pt x="21589" y="407521"/>
                        <a:pt x="76033" y="495165"/>
                        <a:pt x="156994" y="543908"/>
                      </a:cubicBezTo>
                      <a:lnTo>
                        <a:pt x="168258" y="524223"/>
                      </a:lnTo>
                      <a:lnTo>
                        <a:pt x="176706" y="529144"/>
                      </a:lnTo>
                      <a:lnTo>
                        <a:pt x="165208" y="548829"/>
                      </a:lnTo>
                      <a:cubicBezTo>
                        <a:pt x="204632" y="570623"/>
                        <a:pt x="249689" y="583511"/>
                        <a:pt x="297562" y="584215"/>
                      </a:cubicBezTo>
                      <a:lnTo>
                        <a:pt x="297562" y="561249"/>
                      </a:lnTo>
                      <a:lnTo>
                        <a:pt x="307183" y="561249"/>
                      </a:lnTo>
                      <a:lnTo>
                        <a:pt x="307183" y="584215"/>
                      </a:lnTo>
                      <a:cubicBezTo>
                        <a:pt x="355056" y="583511"/>
                        <a:pt x="400113" y="570857"/>
                        <a:pt x="439537" y="548829"/>
                      </a:cubicBezTo>
                      <a:lnTo>
                        <a:pt x="428039" y="529144"/>
                      </a:lnTo>
                      <a:lnTo>
                        <a:pt x="436487" y="524223"/>
                      </a:lnTo>
                      <a:lnTo>
                        <a:pt x="447751" y="543908"/>
                      </a:lnTo>
                      <a:cubicBezTo>
                        <a:pt x="487410" y="520005"/>
                        <a:pt x="520733" y="486728"/>
                        <a:pt x="544670" y="447359"/>
                      </a:cubicBezTo>
                      <a:lnTo>
                        <a:pt x="524957" y="435876"/>
                      </a:lnTo>
                      <a:lnTo>
                        <a:pt x="529651" y="427440"/>
                      </a:lnTo>
                      <a:lnTo>
                        <a:pt x="549598" y="438923"/>
                      </a:lnTo>
                      <a:cubicBezTo>
                        <a:pt x="571422" y="399787"/>
                        <a:pt x="584094" y="354794"/>
                        <a:pt x="585033" y="306754"/>
                      </a:cubicBezTo>
                      <a:lnTo>
                        <a:pt x="562035" y="306754"/>
                      </a:lnTo>
                      <a:lnTo>
                        <a:pt x="562035" y="297146"/>
                      </a:lnTo>
                      <a:lnTo>
                        <a:pt x="585033" y="297146"/>
                      </a:lnTo>
                      <a:cubicBezTo>
                        <a:pt x="584329" y="249340"/>
                        <a:pt x="571657" y="204346"/>
                        <a:pt x="549598" y="164976"/>
                      </a:cubicBezTo>
                      <a:lnTo>
                        <a:pt x="529885" y="176459"/>
                      </a:lnTo>
                      <a:lnTo>
                        <a:pt x="524957" y="168023"/>
                      </a:lnTo>
                      <a:lnTo>
                        <a:pt x="544670" y="156774"/>
                      </a:lnTo>
                      <a:cubicBezTo>
                        <a:pt x="495858" y="75927"/>
                        <a:pt x="408092" y="21559"/>
                        <a:pt x="307183" y="19684"/>
                      </a:cubicBezTo>
                      <a:lnTo>
                        <a:pt x="307183" y="42650"/>
                      </a:lnTo>
                      <a:lnTo>
                        <a:pt x="297562" y="42650"/>
                      </a:lnTo>
                      <a:close/>
                      <a:moveTo>
                        <a:pt x="302490" y="0"/>
                      </a:moveTo>
                      <a:cubicBezTo>
                        <a:pt x="469106" y="0"/>
                        <a:pt x="604745" y="135449"/>
                        <a:pt x="604745" y="302067"/>
                      </a:cubicBezTo>
                      <a:cubicBezTo>
                        <a:pt x="604745" y="468450"/>
                        <a:pt x="469106" y="603899"/>
                        <a:pt x="302490" y="603899"/>
                      </a:cubicBezTo>
                      <a:cubicBezTo>
                        <a:pt x="135639" y="603899"/>
                        <a:pt x="0" y="468450"/>
                        <a:pt x="0" y="302067"/>
                      </a:cubicBezTo>
                      <a:cubicBezTo>
                        <a:pt x="0" y="135449"/>
                        <a:pt x="135639" y="0"/>
                        <a:pt x="302490" y="0"/>
                      </a:cubicBezTo>
                      <a:close/>
                    </a:path>
                  </a:pathLst>
                </a:custGeom>
                <a:solidFill>
                  <a:srgbClr val="3856B8"/>
                </a:solidFill>
                <a:ln>
                  <a:solidFill>
                    <a:srgbClr val="3856B8"/>
                  </a:solidFill>
                </a:ln>
              </p:spPr>
            </p:sp>
          </p:grpSp>
          <p:sp>
            <p:nvSpPr>
              <p:cNvPr id="21" name="圆角矩形 20"/>
              <p:cNvSpPr/>
              <p:nvPr/>
            </p:nvSpPr>
            <p:spPr>
              <a:xfrm>
                <a:off x="2273" y="6542"/>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22" name="文本框 21"/>
              <p:cNvSpPr txBox="1"/>
              <p:nvPr/>
            </p:nvSpPr>
            <p:spPr>
              <a:xfrm>
                <a:off x="2666" y="6431"/>
                <a:ext cx="1853" cy="1016"/>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与智慧旅游</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grpSp>
        <p:nvGrpSpPr>
          <p:cNvPr id="6" name="组合 5"/>
          <p:cNvGrpSpPr/>
          <p:nvPr/>
        </p:nvGrpSpPr>
        <p:grpSpPr>
          <a:xfrm>
            <a:off x="4582160" y="1133475"/>
            <a:ext cx="4969510" cy="4389120"/>
            <a:chOff x="1824" y="2284"/>
            <a:chExt cx="7826" cy="6912"/>
          </a:xfrm>
        </p:grpSpPr>
        <p:sp>
          <p:nvSpPr>
            <p:cNvPr id="2" name="文本框 1"/>
            <p:cNvSpPr txBox="1"/>
            <p:nvPr/>
          </p:nvSpPr>
          <p:spPr>
            <a:xfrm>
              <a:off x="1861" y="2284"/>
              <a:ext cx="3469" cy="628"/>
            </a:xfrm>
            <a:prstGeom prst="rect">
              <a:avLst/>
            </a:prstGeom>
            <a:noFill/>
          </p:spPr>
          <p:txBody>
            <a:bodyPr wrap="square" rtlCol="0">
              <a:spAutoFit/>
            </a:bodyPr>
            <a:p>
              <a:r>
                <a:rPr lang="zh-CN" altLang="en-US" sz="2000" b="1">
                  <a:solidFill>
                    <a:srgbClr val="142AAE"/>
                  </a:solidFill>
                  <a:latin typeface="黑体" panose="02010609060101010101" charset="-122"/>
                  <a:ea typeface="黑体" panose="02010609060101010101" charset="-122"/>
                </a:rPr>
                <a:t>定义</a:t>
              </a:r>
              <a:endParaRPr lang="zh-CN" altLang="en-US" sz="2000" b="1">
                <a:solidFill>
                  <a:srgbClr val="142AAE"/>
                </a:solidFill>
                <a:latin typeface="黑体" panose="02010609060101010101" charset="-122"/>
                <a:ea typeface="黑体" panose="02010609060101010101" charset="-122"/>
              </a:endParaRPr>
            </a:p>
          </p:txBody>
        </p:sp>
        <p:cxnSp>
          <p:nvCxnSpPr>
            <p:cNvPr id="3" name="直接连接符 2"/>
            <p:cNvCxnSpPr/>
            <p:nvPr/>
          </p:nvCxnSpPr>
          <p:spPr>
            <a:xfrm>
              <a:off x="1861" y="3310"/>
              <a:ext cx="3380"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824" y="4412"/>
              <a:ext cx="7826" cy="4784"/>
            </a:xfrm>
            <a:prstGeom prst="rect">
              <a:avLst/>
            </a:prstGeom>
            <a:gradFill>
              <a:gsLst>
                <a:gs pos="0">
                  <a:srgbClr val="142AAE">
                    <a:alpha val="23000"/>
                  </a:srgbClr>
                </a:gs>
                <a:gs pos="100000">
                  <a:srgbClr val="142AAE">
                    <a:alpha val="100000"/>
                  </a:srgbClr>
                </a:gs>
              </a:gsLst>
              <a:lin ang="81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513" y="5181"/>
              <a:ext cx="6448" cy="3108"/>
            </a:xfrm>
            <a:prstGeom prst="rect">
              <a:avLst/>
            </a:prstGeom>
            <a:noFill/>
          </p:spPr>
          <p:txBody>
            <a:bodyPr wrap="square" rtlCol="0">
              <a:spAutoFit/>
            </a:bodyPr>
            <a:p>
              <a:pPr algn="just">
                <a:lnSpc>
                  <a:spcPct val="200000"/>
                </a:lnSpc>
                <a:spcBef>
                  <a:spcPts val="0"/>
                </a:spcBef>
                <a:spcAft>
                  <a:spcPts val="0"/>
                </a:spcAft>
              </a:pPr>
              <a:r>
                <a:rPr lang="en-US" altLang="zh-CN" sz="1600" dirty="0">
                  <a:solidFill>
                    <a:schemeClr val="bg1"/>
                  </a:solidFill>
                </a:rPr>
                <a:t>     </a:t>
              </a:r>
              <a:r>
                <a:rPr lang="zh-CN" altLang="en-US" sz="1600" dirty="0">
                  <a:solidFill>
                    <a:schemeClr val="bg1"/>
                  </a:solidFill>
                  <a:latin typeface="黑体" panose="02010609060101010101" charset="-122"/>
                  <a:ea typeface="黑体" panose="02010609060101010101" charset="-122"/>
                </a:rPr>
                <a:t>指旅游消费者通过网络向旅游服务提供商预定 旅游产品或服务，并通过网上支付或者线下付费，即各旅游主体可以通过网络进行产品营销或产品销售 。</a:t>
              </a:r>
              <a:endParaRPr lang="zh-CN" altLang="en-US" sz="1600" dirty="0">
                <a:solidFill>
                  <a:schemeClr val="bg1"/>
                </a:solidFill>
                <a:latin typeface="黑体" panose="02010609060101010101" charset="-122"/>
                <a:ea typeface="黑体" panose="02010609060101010101"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二、在线旅游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rot="0">
            <a:off x="850900" y="1781175"/>
            <a:ext cx="1856740" cy="3420110"/>
            <a:chOff x="1341" y="2805"/>
            <a:chExt cx="2924" cy="5386"/>
          </a:xfrm>
        </p:grpSpPr>
        <p:grpSp>
          <p:nvGrpSpPr>
            <p:cNvPr id="59" name="组合 58"/>
            <p:cNvGrpSpPr/>
            <p:nvPr/>
          </p:nvGrpSpPr>
          <p:grpSpPr>
            <a:xfrm>
              <a:off x="1371" y="2805"/>
              <a:ext cx="2894" cy="886"/>
              <a:chOff x="1844" y="2805"/>
              <a:chExt cx="2894" cy="886"/>
            </a:xfrm>
          </p:grpSpPr>
          <p:sp>
            <p:nvSpPr>
              <p:cNvPr id="24" name="圆角矩形 23"/>
              <p:cNvSpPr/>
              <p:nvPr/>
            </p:nvSpPr>
            <p:spPr>
              <a:xfrm>
                <a:off x="2280" y="2805"/>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5" name="文本框 4"/>
              <p:cNvSpPr txBox="1"/>
              <p:nvPr/>
            </p:nvSpPr>
            <p:spPr>
              <a:xfrm>
                <a:off x="2666" y="2958"/>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概述</a:t>
                </a:r>
                <a:endParaRPr lang="zh-CN" altLang="en-US">
                  <a:solidFill>
                    <a:schemeClr val="tx1">
                      <a:lumMod val="75000"/>
                      <a:lumOff val="25000"/>
                    </a:schemeClr>
                  </a:solidFill>
                  <a:latin typeface="黑体" panose="02010609060101010101" charset="-122"/>
                  <a:ea typeface="黑体" panose="02010609060101010101" charset="-122"/>
                </a:endParaRPr>
              </a:p>
            </p:txBody>
          </p:sp>
          <p:grpSp>
            <p:nvGrpSpPr>
              <p:cNvPr id="49" name="组合 48"/>
              <p:cNvGrpSpPr/>
              <p:nvPr/>
            </p:nvGrpSpPr>
            <p:grpSpPr>
              <a:xfrm>
                <a:off x="1844" y="2805"/>
                <a:ext cx="886" cy="886"/>
                <a:chOff x="1844" y="2805"/>
                <a:chExt cx="886" cy="886"/>
              </a:xfrm>
            </p:grpSpPr>
            <p:sp>
              <p:nvSpPr>
                <p:cNvPr id="26" name="椭圆 25"/>
                <p:cNvSpPr/>
                <p:nvPr/>
              </p:nvSpPr>
              <p:spPr>
                <a:xfrm>
                  <a:off x="1844" y="2805"/>
                  <a:ext cx="886" cy="886"/>
                </a:xfrm>
                <a:prstGeom prst="ellipse">
                  <a:avLst/>
                </a:prstGeom>
                <a:solidFill>
                  <a:srgbClr val="F1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businessman-in-international-symbol_48025"/>
                <p:cNvSpPr>
                  <a:spLocks noChangeAspect="1"/>
                </p:cNvSpPr>
                <p:nvPr/>
              </p:nvSpPr>
              <p:spPr bwMode="auto">
                <a:xfrm>
                  <a:off x="1844" y="2805"/>
                  <a:ext cx="886" cy="886"/>
                </a:xfrm>
                <a:custGeom>
                  <a:avLst/>
                  <a:gdLst>
                    <a:gd name="T0" fmla="*/ 0 w 10667"/>
                    <a:gd name="T1" fmla="*/ 5333 h 10667"/>
                    <a:gd name="T2" fmla="*/ 10667 w 10667"/>
                    <a:gd name="T3" fmla="*/ 5333 h 10667"/>
                    <a:gd name="T4" fmla="*/ 9587 w 10667"/>
                    <a:gd name="T5" fmla="*/ 4014 h 10667"/>
                    <a:gd name="T6" fmla="*/ 8017 w 10667"/>
                    <a:gd name="T7" fmla="*/ 2758 h 10667"/>
                    <a:gd name="T8" fmla="*/ 9587 w 10667"/>
                    <a:gd name="T9" fmla="*/ 4014 h 10667"/>
                    <a:gd name="T10" fmla="*/ 7686 w 10667"/>
                    <a:gd name="T11" fmla="*/ 2036 h 10667"/>
                    <a:gd name="T12" fmla="*/ 8188 w 10667"/>
                    <a:gd name="T13" fmla="*/ 1920 h 10667"/>
                    <a:gd name="T14" fmla="*/ 6857 w 10667"/>
                    <a:gd name="T15" fmla="*/ 2181 h 10667"/>
                    <a:gd name="T16" fmla="*/ 5721 w 10667"/>
                    <a:gd name="T17" fmla="*/ 1144 h 10667"/>
                    <a:gd name="T18" fmla="*/ 7237 w 10667"/>
                    <a:gd name="T19" fmla="*/ 2910 h 10667"/>
                    <a:gd name="T20" fmla="*/ 5721 w 10667"/>
                    <a:gd name="T21" fmla="*/ 4014 h 10667"/>
                    <a:gd name="T22" fmla="*/ 4945 w 10667"/>
                    <a:gd name="T23" fmla="*/ 1096 h 10667"/>
                    <a:gd name="T24" fmla="*/ 3659 w 10667"/>
                    <a:gd name="T25" fmla="*/ 2265 h 10667"/>
                    <a:gd name="T26" fmla="*/ 4945 w 10667"/>
                    <a:gd name="T27" fmla="*/ 3102 h 10667"/>
                    <a:gd name="T28" fmla="*/ 3049 w 10667"/>
                    <a:gd name="T29" fmla="*/ 4014 h 10667"/>
                    <a:gd name="T30" fmla="*/ 4878 w 10667"/>
                    <a:gd name="T31" fmla="*/ 3103 h 10667"/>
                    <a:gd name="T32" fmla="*/ 3376 w 10667"/>
                    <a:gd name="T33" fmla="*/ 1339 h 10667"/>
                    <a:gd name="T34" fmla="*/ 2309 w 10667"/>
                    <a:gd name="T35" fmla="*/ 2074 h 10667"/>
                    <a:gd name="T36" fmla="*/ 1720 w 10667"/>
                    <a:gd name="T37" fmla="*/ 2739 h 10667"/>
                    <a:gd name="T38" fmla="*/ 2270 w 10667"/>
                    <a:gd name="T39" fmla="*/ 4014 h 10667"/>
                    <a:gd name="T40" fmla="*/ 1720 w 10667"/>
                    <a:gd name="T41" fmla="*/ 2739 h 10667"/>
                    <a:gd name="T42" fmla="*/ 4393 w 10667"/>
                    <a:gd name="T43" fmla="*/ 8978 h 10667"/>
                    <a:gd name="T44" fmla="*/ 4100 w 10667"/>
                    <a:gd name="T45" fmla="*/ 9606 h 10667"/>
                    <a:gd name="T46" fmla="*/ 6303 w 10667"/>
                    <a:gd name="T47" fmla="*/ 8978 h 10667"/>
                    <a:gd name="T48" fmla="*/ 6310 w 10667"/>
                    <a:gd name="T49" fmla="*/ 9675 h 10667"/>
                    <a:gd name="T50" fmla="*/ 6577 w 10667"/>
                    <a:gd name="T51" fmla="*/ 8123 h 10667"/>
                    <a:gd name="T52" fmla="*/ 5486 w 10667"/>
                    <a:gd name="T53" fmla="*/ 7706 h 10667"/>
                    <a:gd name="T54" fmla="*/ 4984 w 10667"/>
                    <a:gd name="T55" fmla="*/ 9769 h 10667"/>
                    <a:gd name="T56" fmla="*/ 5244 w 10667"/>
                    <a:gd name="T57" fmla="*/ 7702 h 10667"/>
                    <a:gd name="T58" fmla="*/ 4395 w 10667"/>
                    <a:gd name="T59" fmla="*/ 7922 h 10667"/>
                    <a:gd name="T60" fmla="*/ 3359 w 10667"/>
                    <a:gd name="T61" fmla="*/ 9318 h 10667"/>
                    <a:gd name="T62" fmla="*/ 916 w 10667"/>
                    <a:gd name="T63" fmla="*/ 4790 h 10667"/>
                    <a:gd name="T64" fmla="*/ 9787 w 10667"/>
                    <a:gd name="T65" fmla="*/ 5333 h 10667"/>
                    <a:gd name="T66" fmla="*/ 6466 w 10667"/>
                    <a:gd name="T67" fmla="*/ 6460 h 10667"/>
                    <a:gd name="T68" fmla="*/ 4231 w 10667"/>
                    <a:gd name="T69" fmla="*/ 6460 h 10667"/>
                    <a:gd name="T70" fmla="*/ 6466 w 10667"/>
                    <a:gd name="T71" fmla="*/ 6460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67" h="10667">
                      <a:moveTo>
                        <a:pt x="5333" y="0"/>
                      </a:moveTo>
                      <a:cubicBezTo>
                        <a:pt x="2388" y="0"/>
                        <a:pt x="0" y="2388"/>
                        <a:pt x="0" y="5333"/>
                      </a:cubicBezTo>
                      <a:cubicBezTo>
                        <a:pt x="0" y="8279"/>
                        <a:pt x="2388" y="10667"/>
                        <a:pt x="5333" y="10667"/>
                      </a:cubicBezTo>
                      <a:cubicBezTo>
                        <a:pt x="8279" y="10667"/>
                        <a:pt x="10667" y="8279"/>
                        <a:pt x="10667" y="5333"/>
                      </a:cubicBezTo>
                      <a:cubicBezTo>
                        <a:pt x="10667" y="2388"/>
                        <a:pt x="8279" y="0"/>
                        <a:pt x="5333" y="0"/>
                      </a:cubicBezTo>
                      <a:close/>
                      <a:moveTo>
                        <a:pt x="9587" y="4014"/>
                      </a:moveTo>
                      <a:lnTo>
                        <a:pt x="8306" y="4014"/>
                      </a:lnTo>
                      <a:cubicBezTo>
                        <a:pt x="8245" y="3542"/>
                        <a:pt x="8148" y="3122"/>
                        <a:pt x="8017" y="2758"/>
                      </a:cubicBezTo>
                      <a:cubicBezTo>
                        <a:pt x="8278" y="2700"/>
                        <a:pt x="8542" y="2633"/>
                        <a:pt x="8810" y="2557"/>
                      </a:cubicBezTo>
                      <a:cubicBezTo>
                        <a:pt x="9153" y="2986"/>
                        <a:pt x="9420" y="3477"/>
                        <a:pt x="9587" y="4014"/>
                      </a:cubicBezTo>
                      <a:close/>
                      <a:moveTo>
                        <a:pt x="8188" y="1920"/>
                      </a:moveTo>
                      <a:cubicBezTo>
                        <a:pt x="8019" y="1962"/>
                        <a:pt x="7851" y="2002"/>
                        <a:pt x="7686" y="2036"/>
                      </a:cubicBezTo>
                      <a:cubicBezTo>
                        <a:pt x="7513" y="1729"/>
                        <a:pt x="7321" y="1473"/>
                        <a:pt x="7123" y="1258"/>
                      </a:cubicBezTo>
                      <a:cubicBezTo>
                        <a:pt x="7510" y="1429"/>
                        <a:pt x="7869" y="1652"/>
                        <a:pt x="8188" y="1920"/>
                      </a:cubicBezTo>
                      <a:close/>
                      <a:moveTo>
                        <a:pt x="5721" y="1144"/>
                      </a:moveTo>
                      <a:cubicBezTo>
                        <a:pt x="6036" y="1307"/>
                        <a:pt x="6478" y="1620"/>
                        <a:pt x="6857" y="2181"/>
                      </a:cubicBezTo>
                      <a:cubicBezTo>
                        <a:pt x="6464" y="2237"/>
                        <a:pt x="6084" y="2275"/>
                        <a:pt x="5721" y="2296"/>
                      </a:cubicBezTo>
                      <a:lnTo>
                        <a:pt x="5721" y="1144"/>
                      </a:lnTo>
                      <a:close/>
                      <a:moveTo>
                        <a:pt x="5721" y="3078"/>
                      </a:moveTo>
                      <a:cubicBezTo>
                        <a:pt x="6201" y="3050"/>
                        <a:pt x="6708" y="2997"/>
                        <a:pt x="7237" y="2910"/>
                      </a:cubicBezTo>
                      <a:cubicBezTo>
                        <a:pt x="7363" y="3226"/>
                        <a:pt x="7464" y="3590"/>
                        <a:pt x="7526" y="4014"/>
                      </a:cubicBezTo>
                      <a:lnTo>
                        <a:pt x="5721" y="4014"/>
                      </a:lnTo>
                      <a:lnTo>
                        <a:pt x="5721" y="3078"/>
                      </a:lnTo>
                      <a:close/>
                      <a:moveTo>
                        <a:pt x="4945" y="1096"/>
                      </a:moveTo>
                      <a:lnTo>
                        <a:pt x="4945" y="2320"/>
                      </a:lnTo>
                      <a:cubicBezTo>
                        <a:pt x="4475" y="2321"/>
                        <a:pt x="4043" y="2300"/>
                        <a:pt x="3659" y="2265"/>
                      </a:cubicBezTo>
                      <a:cubicBezTo>
                        <a:pt x="4086" y="1588"/>
                        <a:pt x="4613" y="1250"/>
                        <a:pt x="4945" y="1096"/>
                      </a:cubicBezTo>
                      <a:close/>
                      <a:moveTo>
                        <a:pt x="4945" y="3102"/>
                      </a:moveTo>
                      <a:lnTo>
                        <a:pt x="4945" y="4014"/>
                      </a:lnTo>
                      <a:lnTo>
                        <a:pt x="3049" y="4014"/>
                      </a:lnTo>
                      <a:cubicBezTo>
                        <a:pt x="3104" y="3638"/>
                        <a:pt x="3188" y="3306"/>
                        <a:pt x="3294" y="3016"/>
                      </a:cubicBezTo>
                      <a:cubicBezTo>
                        <a:pt x="3753" y="3067"/>
                        <a:pt x="4286" y="3103"/>
                        <a:pt x="4878" y="3103"/>
                      </a:cubicBezTo>
                      <a:cubicBezTo>
                        <a:pt x="4900" y="3103"/>
                        <a:pt x="4923" y="3102"/>
                        <a:pt x="4945" y="3102"/>
                      </a:cubicBezTo>
                      <a:close/>
                      <a:moveTo>
                        <a:pt x="3376" y="1339"/>
                      </a:moveTo>
                      <a:cubicBezTo>
                        <a:pt x="3178" y="1568"/>
                        <a:pt x="2988" y="1841"/>
                        <a:pt x="2819" y="2164"/>
                      </a:cubicBezTo>
                      <a:cubicBezTo>
                        <a:pt x="2624" y="2134"/>
                        <a:pt x="2456" y="2103"/>
                        <a:pt x="2309" y="2074"/>
                      </a:cubicBezTo>
                      <a:cubicBezTo>
                        <a:pt x="2626" y="1780"/>
                        <a:pt x="2984" y="1532"/>
                        <a:pt x="3376" y="1339"/>
                      </a:cubicBezTo>
                      <a:close/>
                      <a:moveTo>
                        <a:pt x="1720" y="2739"/>
                      </a:moveTo>
                      <a:cubicBezTo>
                        <a:pt x="1895" y="2784"/>
                        <a:pt x="2161" y="2845"/>
                        <a:pt x="2513" y="2906"/>
                      </a:cubicBezTo>
                      <a:cubicBezTo>
                        <a:pt x="2405" y="3234"/>
                        <a:pt x="2322" y="3603"/>
                        <a:pt x="2270" y="4014"/>
                      </a:cubicBezTo>
                      <a:lnTo>
                        <a:pt x="1079" y="4014"/>
                      </a:lnTo>
                      <a:cubicBezTo>
                        <a:pt x="1223" y="3551"/>
                        <a:pt x="1444" y="3124"/>
                        <a:pt x="1720" y="2739"/>
                      </a:cubicBezTo>
                      <a:close/>
                      <a:moveTo>
                        <a:pt x="4100" y="9606"/>
                      </a:moveTo>
                      <a:cubicBezTo>
                        <a:pt x="4177" y="9353"/>
                        <a:pt x="4275" y="9140"/>
                        <a:pt x="4393" y="8978"/>
                      </a:cubicBezTo>
                      <a:cubicBezTo>
                        <a:pt x="4384" y="9155"/>
                        <a:pt x="4372" y="9397"/>
                        <a:pt x="4359" y="9673"/>
                      </a:cubicBezTo>
                      <a:cubicBezTo>
                        <a:pt x="4271" y="9653"/>
                        <a:pt x="4185" y="9631"/>
                        <a:pt x="4100" y="9606"/>
                      </a:cubicBezTo>
                      <a:close/>
                      <a:moveTo>
                        <a:pt x="6310" y="9675"/>
                      </a:moveTo>
                      <a:cubicBezTo>
                        <a:pt x="6326" y="9672"/>
                        <a:pt x="6318" y="9162"/>
                        <a:pt x="6303" y="8978"/>
                      </a:cubicBezTo>
                      <a:cubicBezTo>
                        <a:pt x="6423" y="9140"/>
                        <a:pt x="6519" y="9350"/>
                        <a:pt x="6594" y="9599"/>
                      </a:cubicBezTo>
                      <a:cubicBezTo>
                        <a:pt x="6722" y="9561"/>
                        <a:pt x="6537" y="9624"/>
                        <a:pt x="6310" y="9675"/>
                      </a:cubicBezTo>
                      <a:close/>
                      <a:moveTo>
                        <a:pt x="7329" y="9306"/>
                      </a:moveTo>
                      <a:cubicBezTo>
                        <a:pt x="7166" y="8788"/>
                        <a:pt x="6917" y="8389"/>
                        <a:pt x="6577" y="8123"/>
                      </a:cubicBezTo>
                      <a:cubicBezTo>
                        <a:pt x="6415" y="7996"/>
                        <a:pt x="6246" y="7887"/>
                        <a:pt x="6050" y="7818"/>
                      </a:cubicBezTo>
                      <a:cubicBezTo>
                        <a:pt x="5869" y="7755"/>
                        <a:pt x="5678" y="7719"/>
                        <a:pt x="5486" y="7706"/>
                      </a:cubicBezTo>
                      <a:lnTo>
                        <a:pt x="5679" y="9750"/>
                      </a:lnTo>
                      <a:cubicBezTo>
                        <a:pt x="5620" y="9755"/>
                        <a:pt x="5009" y="9771"/>
                        <a:pt x="4984" y="9769"/>
                      </a:cubicBezTo>
                      <a:cubicBezTo>
                        <a:pt x="4990" y="9770"/>
                        <a:pt x="4995" y="9770"/>
                        <a:pt x="5000" y="9770"/>
                      </a:cubicBezTo>
                      <a:lnTo>
                        <a:pt x="5244" y="7702"/>
                      </a:lnTo>
                      <a:cubicBezTo>
                        <a:pt x="5035" y="7709"/>
                        <a:pt x="4825" y="7742"/>
                        <a:pt x="4628" y="7814"/>
                      </a:cubicBezTo>
                      <a:cubicBezTo>
                        <a:pt x="4548" y="7843"/>
                        <a:pt x="4469" y="7878"/>
                        <a:pt x="4395" y="7922"/>
                      </a:cubicBezTo>
                      <a:cubicBezTo>
                        <a:pt x="4266" y="7998"/>
                        <a:pt x="4146" y="8091"/>
                        <a:pt x="4034" y="8192"/>
                      </a:cubicBezTo>
                      <a:cubicBezTo>
                        <a:pt x="3736" y="8459"/>
                        <a:pt x="3514" y="8834"/>
                        <a:pt x="3359" y="9318"/>
                      </a:cubicBezTo>
                      <a:cubicBezTo>
                        <a:pt x="1892" y="8590"/>
                        <a:pt x="880" y="7080"/>
                        <a:pt x="880" y="5333"/>
                      </a:cubicBezTo>
                      <a:cubicBezTo>
                        <a:pt x="880" y="5149"/>
                        <a:pt x="895" y="4968"/>
                        <a:pt x="916" y="4790"/>
                      </a:cubicBezTo>
                      <a:lnTo>
                        <a:pt x="9750" y="4790"/>
                      </a:lnTo>
                      <a:cubicBezTo>
                        <a:pt x="9772" y="4968"/>
                        <a:pt x="9787" y="5149"/>
                        <a:pt x="9787" y="5333"/>
                      </a:cubicBezTo>
                      <a:cubicBezTo>
                        <a:pt x="9787" y="7071"/>
                        <a:pt x="8784" y="8573"/>
                        <a:pt x="7329" y="9306"/>
                      </a:cubicBezTo>
                      <a:close/>
                      <a:moveTo>
                        <a:pt x="6466" y="6460"/>
                      </a:moveTo>
                      <a:cubicBezTo>
                        <a:pt x="6466" y="7085"/>
                        <a:pt x="5965" y="7590"/>
                        <a:pt x="5348" y="7590"/>
                      </a:cubicBezTo>
                      <a:cubicBezTo>
                        <a:pt x="4731" y="7590"/>
                        <a:pt x="4231" y="7085"/>
                        <a:pt x="4231" y="6460"/>
                      </a:cubicBezTo>
                      <a:cubicBezTo>
                        <a:pt x="4231" y="5836"/>
                        <a:pt x="4731" y="5330"/>
                        <a:pt x="5348" y="5330"/>
                      </a:cubicBezTo>
                      <a:cubicBezTo>
                        <a:pt x="5965" y="5330"/>
                        <a:pt x="6466" y="5836"/>
                        <a:pt x="6466" y="6460"/>
                      </a:cubicBezTo>
                      <a:close/>
                    </a:path>
                  </a:pathLst>
                </a:custGeom>
                <a:solidFill>
                  <a:srgbClr val="3856B8"/>
                </a:solidFill>
                <a:ln>
                  <a:noFill/>
                </a:ln>
              </p:spPr>
            </p:sp>
          </p:grpSp>
        </p:grpSp>
        <p:grpSp>
          <p:nvGrpSpPr>
            <p:cNvPr id="58" name="组合 57"/>
            <p:cNvGrpSpPr/>
            <p:nvPr/>
          </p:nvGrpSpPr>
          <p:grpSpPr>
            <a:xfrm>
              <a:off x="1359" y="4347"/>
              <a:ext cx="2906" cy="1604"/>
              <a:chOff x="1832" y="4011"/>
              <a:chExt cx="2906" cy="1604"/>
            </a:xfrm>
          </p:grpSpPr>
          <p:grpSp>
            <p:nvGrpSpPr>
              <p:cNvPr id="53" name="组合 52"/>
              <p:cNvGrpSpPr/>
              <p:nvPr/>
            </p:nvGrpSpPr>
            <p:grpSpPr>
              <a:xfrm>
                <a:off x="1832" y="4011"/>
                <a:ext cx="916" cy="1604"/>
                <a:chOff x="1832" y="4011"/>
                <a:chExt cx="916" cy="1604"/>
              </a:xfrm>
            </p:grpSpPr>
            <p:sp>
              <p:nvSpPr>
                <p:cNvPr id="50" name="椭圆 49"/>
                <p:cNvSpPr/>
                <p:nvPr/>
              </p:nvSpPr>
              <p:spPr>
                <a:xfrm>
                  <a:off x="1832" y="4011"/>
                  <a:ext cx="916" cy="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businessman-in-international-symbol_48025"/>
                <p:cNvSpPr>
                  <a:spLocks noChangeAspect="1"/>
                </p:cNvSpPr>
                <p:nvPr/>
              </p:nvSpPr>
              <p:spPr bwMode="auto">
                <a:xfrm>
                  <a:off x="1844" y="4730"/>
                  <a:ext cx="886" cy="885"/>
                </a:xfrm>
                <a:custGeom>
                  <a:avLst/>
                  <a:gdLst>
                    <a:gd name="T0" fmla="*/ 950 w 2556"/>
                    <a:gd name="T1" fmla="*/ 1389 h 2556"/>
                    <a:gd name="T2" fmla="*/ 1212 w 2556"/>
                    <a:gd name="T3" fmla="*/ 1389 h 2556"/>
                    <a:gd name="T4" fmla="*/ 1212 w 2556"/>
                    <a:gd name="T5" fmla="*/ 1651 h 2556"/>
                    <a:gd name="T6" fmla="*/ 950 w 2556"/>
                    <a:gd name="T7" fmla="*/ 1651 h 2556"/>
                    <a:gd name="T8" fmla="*/ 950 w 2556"/>
                    <a:gd name="T9" fmla="*/ 1389 h 2556"/>
                    <a:gd name="T10" fmla="*/ 1327 w 2556"/>
                    <a:gd name="T11" fmla="*/ 1651 h 2556"/>
                    <a:gd name="T12" fmla="*/ 1588 w 2556"/>
                    <a:gd name="T13" fmla="*/ 1651 h 2556"/>
                    <a:gd name="T14" fmla="*/ 1588 w 2556"/>
                    <a:gd name="T15" fmla="*/ 1389 h 2556"/>
                    <a:gd name="T16" fmla="*/ 1327 w 2556"/>
                    <a:gd name="T17" fmla="*/ 1389 h 2556"/>
                    <a:gd name="T18" fmla="*/ 1327 w 2556"/>
                    <a:gd name="T19" fmla="*/ 1651 h 2556"/>
                    <a:gd name="T20" fmla="*/ 1327 w 2556"/>
                    <a:gd name="T21" fmla="*/ 1651 h 2556"/>
                    <a:gd name="T22" fmla="*/ 950 w 2556"/>
                    <a:gd name="T23" fmla="*/ 2043 h 2556"/>
                    <a:gd name="T24" fmla="*/ 1212 w 2556"/>
                    <a:gd name="T25" fmla="*/ 2043 h 2556"/>
                    <a:gd name="T26" fmla="*/ 1212 w 2556"/>
                    <a:gd name="T27" fmla="*/ 1781 h 2556"/>
                    <a:gd name="T28" fmla="*/ 950 w 2556"/>
                    <a:gd name="T29" fmla="*/ 1781 h 2556"/>
                    <a:gd name="T30" fmla="*/ 950 w 2556"/>
                    <a:gd name="T31" fmla="*/ 2043 h 2556"/>
                    <a:gd name="T32" fmla="*/ 1327 w 2556"/>
                    <a:gd name="T33" fmla="*/ 2043 h 2556"/>
                    <a:gd name="T34" fmla="*/ 1588 w 2556"/>
                    <a:gd name="T35" fmla="*/ 2043 h 2556"/>
                    <a:gd name="T36" fmla="*/ 1588 w 2556"/>
                    <a:gd name="T37" fmla="*/ 1781 h 2556"/>
                    <a:gd name="T38" fmla="*/ 1327 w 2556"/>
                    <a:gd name="T39" fmla="*/ 1781 h 2556"/>
                    <a:gd name="T40" fmla="*/ 1327 w 2556"/>
                    <a:gd name="T41" fmla="*/ 2043 h 2556"/>
                    <a:gd name="T42" fmla="*/ 1327 w 2556"/>
                    <a:gd name="T43" fmla="*/ 2043 h 2556"/>
                    <a:gd name="T44" fmla="*/ 2556 w 2556"/>
                    <a:gd name="T45" fmla="*/ 1278 h 2556"/>
                    <a:gd name="T46" fmla="*/ 1278 w 2556"/>
                    <a:gd name="T47" fmla="*/ 2556 h 2556"/>
                    <a:gd name="T48" fmla="*/ 0 w 2556"/>
                    <a:gd name="T49" fmla="*/ 1278 h 2556"/>
                    <a:gd name="T50" fmla="*/ 1278 w 2556"/>
                    <a:gd name="T51" fmla="*/ 0 h 2556"/>
                    <a:gd name="T52" fmla="*/ 2556 w 2556"/>
                    <a:gd name="T53" fmla="*/ 1278 h 2556"/>
                    <a:gd name="T54" fmla="*/ 242 w 2556"/>
                    <a:gd name="T55" fmla="*/ 1278 h 2556"/>
                    <a:gd name="T56" fmla="*/ 247 w 2556"/>
                    <a:gd name="T57" fmla="*/ 1366 h 2556"/>
                    <a:gd name="T58" fmla="*/ 1269 w 2556"/>
                    <a:gd name="T59" fmla="*/ 674 h 2556"/>
                    <a:gd name="T60" fmla="*/ 2309 w 2556"/>
                    <a:gd name="T61" fmla="*/ 1377 h 2556"/>
                    <a:gd name="T62" fmla="*/ 2314 w 2556"/>
                    <a:gd name="T63" fmla="*/ 1278 h 2556"/>
                    <a:gd name="T64" fmla="*/ 1278 w 2556"/>
                    <a:gd name="T65" fmla="*/ 242 h 2556"/>
                    <a:gd name="T66" fmla="*/ 242 w 2556"/>
                    <a:gd name="T67" fmla="*/ 1278 h 2556"/>
                    <a:gd name="T68" fmla="*/ 2251 w 2556"/>
                    <a:gd name="T69" fmla="*/ 1630 h 2556"/>
                    <a:gd name="T70" fmla="*/ 1269 w 2556"/>
                    <a:gd name="T71" fmla="*/ 967 h 2556"/>
                    <a:gd name="T72" fmla="*/ 302 w 2556"/>
                    <a:gd name="T73" fmla="*/ 1621 h 2556"/>
                    <a:gd name="T74" fmla="*/ 1278 w 2556"/>
                    <a:gd name="T75" fmla="*/ 2314 h 2556"/>
                    <a:gd name="T76" fmla="*/ 2251 w 2556"/>
                    <a:gd name="T77" fmla="*/ 1630 h 2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56" h="2556">
                      <a:moveTo>
                        <a:pt x="950" y="1389"/>
                      </a:moveTo>
                      <a:lnTo>
                        <a:pt x="1212" y="1389"/>
                      </a:lnTo>
                      <a:lnTo>
                        <a:pt x="1212" y="1651"/>
                      </a:lnTo>
                      <a:lnTo>
                        <a:pt x="950" y="1651"/>
                      </a:lnTo>
                      <a:lnTo>
                        <a:pt x="950" y="1389"/>
                      </a:lnTo>
                      <a:close/>
                      <a:moveTo>
                        <a:pt x="1327" y="1651"/>
                      </a:moveTo>
                      <a:lnTo>
                        <a:pt x="1588" y="1651"/>
                      </a:lnTo>
                      <a:lnTo>
                        <a:pt x="1588" y="1389"/>
                      </a:lnTo>
                      <a:lnTo>
                        <a:pt x="1327" y="1389"/>
                      </a:lnTo>
                      <a:lnTo>
                        <a:pt x="1327" y="1651"/>
                      </a:lnTo>
                      <a:lnTo>
                        <a:pt x="1327" y="1651"/>
                      </a:lnTo>
                      <a:close/>
                      <a:moveTo>
                        <a:pt x="950" y="2043"/>
                      </a:moveTo>
                      <a:lnTo>
                        <a:pt x="1212" y="2043"/>
                      </a:lnTo>
                      <a:lnTo>
                        <a:pt x="1212" y="1781"/>
                      </a:lnTo>
                      <a:lnTo>
                        <a:pt x="950" y="1781"/>
                      </a:lnTo>
                      <a:lnTo>
                        <a:pt x="950" y="2043"/>
                      </a:lnTo>
                      <a:close/>
                      <a:moveTo>
                        <a:pt x="1327" y="2043"/>
                      </a:moveTo>
                      <a:lnTo>
                        <a:pt x="1588" y="2043"/>
                      </a:lnTo>
                      <a:lnTo>
                        <a:pt x="1588" y="1781"/>
                      </a:lnTo>
                      <a:lnTo>
                        <a:pt x="1327" y="1781"/>
                      </a:lnTo>
                      <a:lnTo>
                        <a:pt x="1327" y="2043"/>
                      </a:lnTo>
                      <a:lnTo>
                        <a:pt x="1327" y="2043"/>
                      </a:lnTo>
                      <a:close/>
                      <a:moveTo>
                        <a:pt x="2556" y="1278"/>
                      </a:moveTo>
                      <a:cubicBezTo>
                        <a:pt x="2556" y="1982"/>
                        <a:pt x="1982" y="2556"/>
                        <a:pt x="1278" y="2556"/>
                      </a:cubicBezTo>
                      <a:cubicBezTo>
                        <a:pt x="573" y="2556"/>
                        <a:pt x="0" y="1982"/>
                        <a:pt x="0" y="1278"/>
                      </a:cubicBezTo>
                      <a:cubicBezTo>
                        <a:pt x="0" y="573"/>
                        <a:pt x="573" y="0"/>
                        <a:pt x="1278" y="0"/>
                      </a:cubicBezTo>
                      <a:cubicBezTo>
                        <a:pt x="1982" y="0"/>
                        <a:pt x="2556" y="573"/>
                        <a:pt x="2556" y="1278"/>
                      </a:cubicBezTo>
                      <a:close/>
                      <a:moveTo>
                        <a:pt x="242" y="1278"/>
                      </a:moveTo>
                      <a:cubicBezTo>
                        <a:pt x="242" y="1308"/>
                        <a:pt x="244" y="1337"/>
                        <a:pt x="247" y="1366"/>
                      </a:cubicBezTo>
                      <a:lnTo>
                        <a:pt x="1269" y="674"/>
                      </a:lnTo>
                      <a:lnTo>
                        <a:pt x="2309" y="1377"/>
                      </a:lnTo>
                      <a:cubicBezTo>
                        <a:pt x="2312" y="1344"/>
                        <a:pt x="2314" y="1311"/>
                        <a:pt x="2314" y="1278"/>
                      </a:cubicBezTo>
                      <a:cubicBezTo>
                        <a:pt x="2314" y="707"/>
                        <a:pt x="1849" y="242"/>
                        <a:pt x="1278" y="242"/>
                      </a:cubicBezTo>
                      <a:cubicBezTo>
                        <a:pt x="707" y="242"/>
                        <a:pt x="242" y="707"/>
                        <a:pt x="242" y="1278"/>
                      </a:cubicBezTo>
                      <a:close/>
                      <a:moveTo>
                        <a:pt x="2251" y="1630"/>
                      </a:moveTo>
                      <a:lnTo>
                        <a:pt x="1269" y="967"/>
                      </a:lnTo>
                      <a:lnTo>
                        <a:pt x="302" y="1621"/>
                      </a:lnTo>
                      <a:cubicBezTo>
                        <a:pt x="444" y="2024"/>
                        <a:pt x="827" y="2314"/>
                        <a:pt x="1278" y="2314"/>
                      </a:cubicBezTo>
                      <a:cubicBezTo>
                        <a:pt x="1725" y="2313"/>
                        <a:pt x="2106" y="2028"/>
                        <a:pt x="2251" y="1630"/>
                      </a:cubicBezTo>
                      <a:close/>
                    </a:path>
                  </a:pathLst>
                </a:custGeom>
                <a:solidFill>
                  <a:srgbClr val="3856B8"/>
                </a:solidFill>
                <a:ln>
                  <a:noFill/>
                </a:ln>
              </p:spPr>
            </p:sp>
          </p:grpSp>
          <p:sp>
            <p:nvSpPr>
              <p:cNvPr id="17" name="圆角矩形 16"/>
              <p:cNvSpPr/>
              <p:nvPr/>
            </p:nvSpPr>
            <p:spPr>
              <a:xfrm>
                <a:off x="2280" y="4729"/>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18" name="文本框 17"/>
              <p:cNvSpPr txBox="1"/>
              <p:nvPr/>
            </p:nvSpPr>
            <p:spPr>
              <a:xfrm>
                <a:off x="2730" y="4882"/>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应用状况</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nvGrpSpPr>
            <p:cNvPr id="57" name="组合 56"/>
            <p:cNvGrpSpPr/>
            <p:nvPr/>
          </p:nvGrpSpPr>
          <p:grpSpPr>
            <a:xfrm>
              <a:off x="1341" y="5919"/>
              <a:ext cx="2917" cy="2272"/>
              <a:chOff x="1814" y="5175"/>
              <a:chExt cx="2917" cy="2272"/>
            </a:xfrm>
          </p:grpSpPr>
          <p:grpSp>
            <p:nvGrpSpPr>
              <p:cNvPr id="54" name="组合 53"/>
              <p:cNvGrpSpPr/>
              <p:nvPr/>
            </p:nvGrpSpPr>
            <p:grpSpPr>
              <a:xfrm>
                <a:off x="1814" y="5175"/>
                <a:ext cx="933" cy="2169"/>
                <a:chOff x="1814" y="5175"/>
                <a:chExt cx="933" cy="2169"/>
              </a:xfrm>
            </p:grpSpPr>
            <p:sp>
              <p:nvSpPr>
                <p:cNvPr id="51" name="椭圆 50"/>
                <p:cNvSpPr/>
                <p:nvPr/>
              </p:nvSpPr>
              <p:spPr>
                <a:xfrm>
                  <a:off x="1814" y="517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businessman-in-international-symbol_48025"/>
                <p:cNvSpPr>
                  <a:spLocks noChangeAspect="1"/>
                </p:cNvSpPr>
                <p:nvPr/>
              </p:nvSpPr>
              <p:spPr bwMode="auto">
                <a:xfrm>
                  <a:off x="1837" y="6459"/>
                  <a:ext cx="886" cy="885"/>
                </a:xfrm>
                <a:custGeom>
                  <a:avLst/>
                  <a:gdLst>
                    <a:gd name="connsiteX0" fmla="*/ 198323 w 604745"/>
                    <a:gd name="connsiteY0" fmla="*/ 348664 h 603899"/>
                    <a:gd name="connsiteX1" fmla="*/ 199028 w 604745"/>
                    <a:gd name="connsiteY1" fmla="*/ 349602 h 603899"/>
                    <a:gd name="connsiteX2" fmla="*/ 222498 w 604745"/>
                    <a:gd name="connsiteY2" fmla="*/ 362725 h 603899"/>
                    <a:gd name="connsiteX3" fmla="*/ 226488 w 604745"/>
                    <a:gd name="connsiteY3" fmla="*/ 362959 h 603899"/>
                    <a:gd name="connsiteX4" fmla="*/ 236111 w 604745"/>
                    <a:gd name="connsiteY4" fmla="*/ 361553 h 603899"/>
                    <a:gd name="connsiteX5" fmla="*/ 235407 w 604745"/>
                    <a:gd name="connsiteY5" fmla="*/ 370693 h 603899"/>
                    <a:gd name="connsiteX6" fmla="*/ 161006 w 604745"/>
                    <a:gd name="connsiteY6" fmla="*/ 420843 h 603899"/>
                    <a:gd name="connsiteX7" fmla="*/ 171098 w 604745"/>
                    <a:gd name="connsiteY7" fmla="*/ 438420 h 603899"/>
                    <a:gd name="connsiteX8" fmla="*/ 85666 w 604745"/>
                    <a:gd name="connsiteY8" fmla="*/ 443575 h 603899"/>
                    <a:gd name="connsiteX9" fmla="*/ 132841 w 604745"/>
                    <a:gd name="connsiteY9" fmla="*/ 372099 h 603899"/>
                    <a:gd name="connsiteX10" fmla="*/ 141291 w 604745"/>
                    <a:gd name="connsiteY10" fmla="*/ 387097 h 603899"/>
                    <a:gd name="connsiteX11" fmla="*/ 296154 w 604745"/>
                    <a:gd name="connsiteY11" fmla="*/ 185799 h 603899"/>
                    <a:gd name="connsiteX12" fmla="*/ 300143 w 604745"/>
                    <a:gd name="connsiteY12" fmla="*/ 193767 h 603899"/>
                    <a:gd name="connsiteX13" fmla="*/ 300378 w 604745"/>
                    <a:gd name="connsiteY13" fmla="*/ 193767 h 603899"/>
                    <a:gd name="connsiteX14" fmla="*/ 289817 w 604745"/>
                    <a:gd name="connsiteY14" fmla="*/ 276492 h 603899"/>
                    <a:gd name="connsiteX15" fmla="*/ 302490 w 604745"/>
                    <a:gd name="connsiteY15" fmla="*/ 298755 h 603899"/>
                    <a:gd name="connsiteX16" fmla="*/ 315163 w 604745"/>
                    <a:gd name="connsiteY16" fmla="*/ 276492 h 603899"/>
                    <a:gd name="connsiteX17" fmla="*/ 304368 w 604745"/>
                    <a:gd name="connsiteY17" fmla="*/ 193767 h 603899"/>
                    <a:gd name="connsiteX18" fmla="*/ 304602 w 604745"/>
                    <a:gd name="connsiteY18" fmla="*/ 193767 h 603899"/>
                    <a:gd name="connsiteX19" fmla="*/ 308592 w 604745"/>
                    <a:gd name="connsiteY19" fmla="*/ 185799 h 603899"/>
                    <a:gd name="connsiteX20" fmla="*/ 371017 w 604745"/>
                    <a:gd name="connsiteY20" fmla="*/ 199157 h 603899"/>
                    <a:gd name="connsiteX21" fmla="*/ 373364 w 604745"/>
                    <a:gd name="connsiteY21" fmla="*/ 200563 h 603899"/>
                    <a:gd name="connsiteX22" fmla="*/ 375945 w 604745"/>
                    <a:gd name="connsiteY22" fmla="*/ 201969 h 603899"/>
                    <a:gd name="connsiteX23" fmla="*/ 378057 w 604745"/>
                    <a:gd name="connsiteY23" fmla="*/ 204547 h 603899"/>
                    <a:gd name="connsiteX24" fmla="*/ 379700 w 604745"/>
                    <a:gd name="connsiteY24" fmla="*/ 206891 h 603899"/>
                    <a:gd name="connsiteX25" fmla="*/ 380639 w 604745"/>
                    <a:gd name="connsiteY25" fmla="*/ 210171 h 603899"/>
                    <a:gd name="connsiteX26" fmla="*/ 381343 w 604745"/>
                    <a:gd name="connsiteY26" fmla="*/ 212281 h 603899"/>
                    <a:gd name="connsiteX27" fmla="*/ 394016 w 604745"/>
                    <a:gd name="connsiteY27" fmla="*/ 325940 h 603899"/>
                    <a:gd name="connsiteX28" fmla="*/ 380169 w 604745"/>
                    <a:gd name="connsiteY28" fmla="*/ 343281 h 603899"/>
                    <a:gd name="connsiteX29" fmla="*/ 378292 w 604745"/>
                    <a:gd name="connsiteY29" fmla="*/ 343516 h 603899"/>
                    <a:gd name="connsiteX30" fmla="*/ 362568 w 604745"/>
                    <a:gd name="connsiteY30" fmla="*/ 329455 h 603899"/>
                    <a:gd name="connsiteX31" fmla="*/ 351069 w 604745"/>
                    <a:gd name="connsiteY31" fmla="*/ 225873 h 603899"/>
                    <a:gd name="connsiteX32" fmla="*/ 346610 w 604745"/>
                    <a:gd name="connsiteY32" fmla="*/ 224467 h 603899"/>
                    <a:gd name="connsiteX33" fmla="*/ 346610 w 604745"/>
                    <a:gd name="connsiteY33" fmla="*/ 332267 h 603899"/>
                    <a:gd name="connsiteX34" fmla="*/ 359283 w 604745"/>
                    <a:gd name="connsiteY34" fmla="*/ 488578 h 603899"/>
                    <a:gd name="connsiteX35" fmla="*/ 341916 w 604745"/>
                    <a:gd name="connsiteY35" fmla="*/ 508966 h 603899"/>
                    <a:gd name="connsiteX36" fmla="*/ 340508 w 604745"/>
                    <a:gd name="connsiteY36" fmla="*/ 509200 h 603899"/>
                    <a:gd name="connsiteX37" fmla="*/ 321499 w 604745"/>
                    <a:gd name="connsiteY37" fmla="*/ 491624 h 603899"/>
                    <a:gd name="connsiteX38" fmla="*/ 310000 w 604745"/>
                    <a:gd name="connsiteY38" fmla="*/ 350312 h 603899"/>
                    <a:gd name="connsiteX39" fmla="*/ 302490 w 604745"/>
                    <a:gd name="connsiteY39" fmla="*/ 351952 h 603899"/>
                    <a:gd name="connsiteX40" fmla="*/ 294746 w 604745"/>
                    <a:gd name="connsiteY40" fmla="*/ 350312 h 603899"/>
                    <a:gd name="connsiteX41" fmla="*/ 283481 w 604745"/>
                    <a:gd name="connsiteY41" fmla="*/ 491624 h 603899"/>
                    <a:gd name="connsiteX42" fmla="*/ 264472 w 604745"/>
                    <a:gd name="connsiteY42" fmla="*/ 509200 h 603899"/>
                    <a:gd name="connsiteX43" fmla="*/ 263064 w 604745"/>
                    <a:gd name="connsiteY43" fmla="*/ 508966 h 603899"/>
                    <a:gd name="connsiteX44" fmla="*/ 245463 w 604745"/>
                    <a:gd name="connsiteY44" fmla="*/ 488578 h 603899"/>
                    <a:gd name="connsiteX45" fmla="*/ 258135 w 604745"/>
                    <a:gd name="connsiteY45" fmla="*/ 332267 h 603899"/>
                    <a:gd name="connsiteX46" fmla="*/ 258135 w 604745"/>
                    <a:gd name="connsiteY46" fmla="*/ 224467 h 603899"/>
                    <a:gd name="connsiteX47" fmla="*/ 253677 w 604745"/>
                    <a:gd name="connsiteY47" fmla="*/ 225873 h 603899"/>
                    <a:gd name="connsiteX48" fmla="*/ 242177 w 604745"/>
                    <a:gd name="connsiteY48" fmla="*/ 329455 h 603899"/>
                    <a:gd name="connsiteX49" fmla="*/ 226454 w 604745"/>
                    <a:gd name="connsiteY49" fmla="*/ 343516 h 603899"/>
                    <a:gd name="connsiteX50" fmla="*/ 224811 w 604745"/>
                    <a:gd name="connsiteY50" fmla="*/ 343281 h 603899"/>
                    <a:gd name="connsiteX51" fmla="*/ 210730 w 604745"/>
                    <a:gd name="connsiteY51" fmla="*/ 325940 h 603899"/>
                    <a:gd name="connsiteX52" fmla="*/ 223403 w 604745"/>
                    <a:gd name="connsiteY52" fmla="*/ 212281 h 603899"/>
                    <a:gd name="connsiteX53" fmla="*/ 224107 w 604745"/>
                    <a:gd name="connsiteY53" fmla="*/ 210171 h 603899"/>
                    <a:gd name="connsiteX54" fmla="*/ 225280 w 604745"/>
                    <a:gd name="connsiteY54" fmla="*/ 206891 h 603899"/>
                    <a:gd name="connsiteX55" fmla="*/ 226688 w 604745"/>
                    <a:gd name="connsiteY55" fmla="*/ 204547 h 603899"/>
                    <a:gd name="connsiteX56" fmla="*/ 229035 w 604745"/>
                    <a:gd name="connsiteY56" fmla="*/ 201969 h 603899"/>
                    <a:gd name="connsiteX57" fmla="*/ 231382 w 604745"/>
                    <a:gd name="connsiteY57" fmla="*/ 200563 h 603899"/>
                    <a:gd name="connsiteX58" fmla="*/ 233729 w 604745"/>
                    <a:gd name="connsiteY58" fmla="*/ 199157 h 603899"/>
                    <a:gd name="connsiteX59" fmla="*/ 296154 w 604745"/>
                    <a:gd name="connsiteY59" fmla="*/ 185799 h 603899"/>
                    <a:gd name="connsiteX60" fmla="*/ 302373 w 604745"/>
                    <a:gd name="connsiteY60" fmla="*/ 94911 h 603899"/>
                    <a:gd name="connsiteX61" fmla="*/ 342384 w 604745"/>
                    <a:gd name="connsiteY61" fmla="*/ 138627 h 603899"/>
                    <a:gd name="connsiteX62" fmla="*/ 302373 w 604745"/>
                    <a:gd name="connsiteY62" fmla="*/ 182343 h 603899"/>
                    <a:gd name="connsiteX63" fmla="*/ 262362 w 604745"/>
                    <a:gd name="connsiteY63" fmla="*/ 138627 h 603899"/>
                    <a:gd name="connsiteX64" fmla="*/ 302373 w 604745"/>
                    <a:gd name="connsiteY64" fmla="*/ 94911 h 603899"/>
                    <a:gd name="connsiteX65" fmla="*/ 434400 w 604745"/>
                    <a:gd name="connsiteY65" fmla="*/ 73811 h 603899"/>
                    <a:gd name="connsiteX66" fmla="*/ 429236 w 604745"/>
                    <a:gd name="connsiteY66" fmla="*/ 159117 h 603899"/>
                    <a:gd name="connsiteX67" fmla="*/ 413039 w 604745"/>
                    <a:gd name="connsiteY67" fmla="*/ 149743 h 603899"/>
                    <a:gd name="connsiteX68" fmla="*/ 390270 w 604745"/>
                    <a:gd name="connsiteY68" fmla="*/ 189115 h 603899"/>
                    <a:gd name="connsiteX69" fmla="*/ 388392 w 604745"/>
                    <a:gd name="connsiteY69" fmla="*/ 187240 h 603899"/>
                    <a:gd name="connsiteX70" fmla="*/ 383932 w 604745"/>
                    <a:gd name="connsiteY70" fmla="*/ 184193 h 603899"/>
                    <a:gd name="connsiteX71" fmla="*/ 380176 w 604745"/>
                    <a:gd name="connsiteY71" fmla="*/ 181850 h 603899"/>
                    <a:gd name="connsiteX72" fmla="*/ 377594 w 604745"/>
                    <a:gd name="connsiteY72" fmla="*/ 180912 h 603899"/>
                    <a:gd name="connsiteX73" fmla="*/ 353885 w 604745"/>
                    <a:gd name="connsiteY73" fmla="*/ 173882 h 603899"/>
                    <a:gd name="connsiteX74" fmla="*/ 379237 w 604745"/>
                    <a:gd name="connsiteY74" fmla="*/ 130291 h 603899"/>
                    <a:gd name="connsiteX75" fmla="*/ 363040 w 604745"/>
                    <a:gd name="connsiteY75" fmla="*/ 120917 h 603899"/>
                    <a:gd name="connsiteX76" fmla="*/ 297562 w 604745"/>
                    <a:gd name="connsiteY76" fmla="*/ 19684 h 603899"/>
                    <a:gd name="connsiteX77" fmla="*/ 165208 w 604745"/>
                    <a:gd name="connsiteY77" fmla="*/ 55070 h 603899"/>
                    <a:gd name="connsiteX78" fmla="*/ 176706 w 604745"/>
                    <a:gd name="connsiteY78" fmla="*/ 74989 h 603899"/>
                    <a:gd name="connsiteX79" fmla="*/ 168258 w 604745"/>
                    <a:gd name="connsiteY79" fmla="*/ 79676 h 603899"/>
                    <a:gd name="connsiteX80" fmla="*/ 156994 w 604745"/>
                    <a:gd name="connsiteY80" fmla="*/ 60226 h 603899"/>
                    <a:gd name="connsiteX81" fmla="*/ 60310 w 604745"/>
                    <a:gd name="connsiteY81" fmla="*/ 156774 h 603899"/>
                    <a:gd name="connsiteX82" fmla="*/ 80022 w 604745"/>
                    <a:gd name="connsiteY82" fmla="*/ 168023 h 603899"/>
                    <a:gd name="connsiteX83" fmla="*/ 75094 w 604745"/>
                    <a:gd name="connsiteY83" fmla="*/ 176459 h 603899"/>
                    <a:gd name="connsiteX84" fmla="*/ 55147 w 604745"/>
                    <a:gd name="connsiteY84" fmla="*/ 164976 h 603899"/>
                    <a:gd name="connsiteX85" fmla="*/ 19712 w 604745"/>
                    <a:gd name="connsiteY85" fmla="*/ 297146 h 603899"/>
                    <a:gd name="connsiteX86" fmla="*/ 42710 w 604745"/>
                    <a:gd name="connsiteY86" fmla="*/ 297146 h 603899"/>
                    <a:gd name="connsiteX87" fmla="*/ 42710 w 604745"/>
                    <a:gd name="connsiteY87" fmla="*/ 306754 h 603899"/>
                    <a:gd name="connsiteX88" fmla="*/ 19712 w 604745"/>
                    <a:gd name="connsiteY88" fmla="*/ 306754 h 603899"/>
                    <a:gd name="connsiteX89" fmla="*/ 156994 w 604745"/>
                    <a:gd name="connsiteY89" fmla="*/ 543908 h 603899"/>
                    <a:gd name="connsiteX90" fmla="*/ 168258 w 604745"/>
                    <a:gd name="connsiteY90" fmla="*/ 524223 h 603899"/>
                    <a:gd name="connsiteX91" fmla="*/ 176706 w 604745"/>
                    <a:gd name="connsiteY91" fmla="*/ 529144 h 603899"/>
                    <a:gd name="connsiteX92" fmla="*/ 165208 w 604745"/>
                    <a:gd name="connsiteY92" fmla="*/ 548829 h 603899"/>
                    <a:gd name="connsiteX93" fmla="*/ 297562 w 604745"/>
                    <a:gd name="connsiteY93" fmla="*/ 584215 h 603899"/>
                    <a:gd name="connsiteX94" fmla="*/ 297562 w 604745"/>
                    <a:gd name="connsiteY94" fmla="*/ 561249 h 603899"/>
                    <a:gd name="connsiteX95" fmla="*/ 307183 w 604745"/>
                    <a:gd name="connsiteY95" fmla="*/ 561249 h 603899"/>
                    <a:gd name="connsiteX96" fmla="*/ 307183 w 604745"/>
                    <a:gd name="connsiteY96" fmla="*/ 584215 h 603899"/>
                    <a:gd name="connsiteX97" fmla="*/ 439537 w 604745"/>
                    <a:gd name="connsiteY97" fmla="*/ 548829 h 603899"/>
                    <a:gd name="connsiteX98" fmla="*/ 428039 w 604745"/>
                    <a:gd name="connsiteY98" fmla="*/ 529144 h 603899"/>
                    <a:gd name="connsiteX99" fmla="*/ 436487 w 604745"/>
                    <a:gd name="connsiteY99" fmla="*/ 524223 h 603899"/>
                    <a:gd name="connsiteX100" fmla="*/ 447751 w 604745"/>
                    <a:gd name="connsiteY100" fmla="*/ 543908 h 603899"/>
                    <a:gd name="connsiteX101" fmla="*/ 544670 w 604745"/>
                    <a:gd name="connsiteY101" fmla="*/ 447359 h 603899"/>
                    <a:gd name="connsiteX102" fmla="*/ 524957 w 604745"/>
                    <a:gd name="connsiteY102" fmla="*/ 435876 h 603899"/>
                    <a:gd name="connsiteX103" fmla="*/ 529651 w 604745"/>
                    <a:gd name="connsiteY103" fmla="*/ 427440 h 603899"/>
                    <a:gd name="connsiteX104" fmla="*/ 549598 w 604745"/>
                    <a:gd name="connsiteY104" fmla="*/ 438923 h 603899"/>
                    <a:gd name="connsiteX105" fmla="*/ 585033 w 604745"/>
                    <a:gd name="connsiteY105" fmla="*/ 306754 h 603899"/>
                    <a:gd name="connsiteX106" fmla="*/ 562035 w 604745"/>
                    <a:gd name="connsiteY106" fmla="*/ 306754 h 603899"/>
                    <a:gd name="connsiteX107" fmla="*/ 562035 w 604745"/>
                    <a:gd name="connsiteY107" fmla="*/ 297146 h 603899"/>
                    <a:gd name="connsiteX108" fmla="*/ 585033 w 604745"/>
                    <a:gd name="connsiteY108" fmla="*/ 297146 h 603899"/>
                    <a:gd name="connsiteX109" fmla="*/ 549598 w 604745"/>
                    <a:gd name="connsiteY109" fmla="*/ 164976 h 603899"/>
                    <a:gd name="connsiteX110" fmla="*/ 529885 w 604745"/>
                    <a:gd name="connsiteY110" fmla="*/ 176459 h 603899"/>
                    <a:gd name="connsiteX111" fmla="*/ 524957 w 604745"/>
                    <a:gd name="connsiteY111" fmla="*/ 168023 h 603899"/>
                    <a:gd name="connsiteX112" fmla="*/ 544670 w 604745"/>
                    <a:gd name="connsiteY112" fmla="*/ 156774 h 603899"/>
                    <a:gd name="connsiteX113" fmla="*/ 307183 w 604745"/>
                    <a:gd name="connsiteY113" fmla="*/ 19684 h 603899"/>
                    <a:gd name="connsiteX114" fmla="*/ 307183 w 604745"/>
                    <a:gd name="connsiteY114" fmla="*/ 42650 h 603899"/>
                    <a:gd name="connsiteX115" fmla="*/ 297562 w 604745"/>
                    <a:gd name="connsiteY115" fmla="*/ 42650 h 603899"/>
                    <a:gd name="connsiteX116" fmla="*/ 302490 w 604745"/>
                    <a:gd name="connsiteY116" fmla="*/ 0 h 603899"/>
                    <a:gd name="connsiteX117" fmla="*/ 604745 w 604745"/>
                    <a:gd name="connsiteY117" fmla="*/ 302067 h 603899"/>
                    <a:gd name="connsiteX118" fmla="*/ 302490 w 604745"/>
                    <a:gd name="connsiteY118" fmla="*/ 603899 h 603899"/>
                    <a:gd name="connsiteX119" fmla="*/ 0 w 604745"/>
                    <a:gd name="connsiteY119" fmla="*/ 302067 h 603899"/>
                    <a:gd name="connsiteX120" fmla="*/ 302490 w 604745"/>
                    <a:gd name="connsiteY120" fmla="*/ 0 h 6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04745" h="603899">
                      <a:moveTo>
                        <a:pt x="198323" y="348664"/>
                      </a:moveTo>
                      <a:cubicBezTo>
                        <a:pt x="198558" y="349133"/>
                        <a:pt x="198793" y="349367"/>
                        <a:pt x="199028" y="349602"/>
                      </a:cubicBezTo>
                      <a:cubicBezTo>
                        <a:pt x="204895" y="357101"/>
                        <a:pt x="213345" y="361788"/>
                        <a:pt x="222498" y="362725"/>
                      </a:cubicBezTo>
                      <a:lnTo>
                        <a:pt x="226488" y="362959"/>
                      </a:lnTo>
                      <a:cubicBezTo>
                        <a:pt x="229774" y="362959"/>
                        <a:pt x="233060" y="362491"/>
                        <a:pt x="236111" y="361553"/>
                      </a:cubicBezTo>
                      <a:lnTo>
                        <a:pt x="235407" y="370693"/>
                      </a:lnTo>
                      <a:lnTo>
                        <a:pt x="161006" y="420843"/>
                      </a:lnTo>
                      <a:lnTo>
                        <a:pt x="171098" y="438420"/>
                      </a:lnTo>
                      <a:lnTo>
                        <a:pt x="85666" y="443575"/>
                      </a:lnTo>
                      <a:lnTo>
                        <a:pt x="132841" y="372099"/>
                      </a:lnTo>
                      <a:lnTo>
                        <a:pt x="141291" y="387097"/>
                      </a:lnTo>
                      <a:close/>
                      <a:moveTo>
                        <a:pt x="296154" y="185799"/>
                      </a:moveTo>
                      <a:lnTo>
                        <a:pt x="300143" y="193767"/>
                      </a:lnTo>
                      <a:lnTo>
                        <a:pt x="300378" y="193767"/>
                      </a:lnTo>
                      <a:lnTo>
                        <a:pt x="289817" y="276492"/>
                      </a:lnTo>
                      <a:lnTo>
                        <a:pt x="302490" y="298755"/>
                      </a:lnTo>
                      <a:lnTo>
                        <a:pt x="315163" y="276492"/>
                      </a:lnTo>
                      <a:lnTo>
                        <a:pt x="304368" y="193767"/>
                      </a:lnTo>
                      <a:lnTo>
                        <a:pt x="304602" y="193767"/>
                      </a:lnTo>
                      <a:lnTo>
                        <a:pt x="308592" y="185799"/>
                      </a:lnTo>
                      <a:cubicBezTo>
                        <a:pt x="337692" y="187205"/>
                        <a:pt x="369609" y="198688"/>
                        <a:pt x="371017" y="199157"/>
                      </a:cubicBezTo>
                      <a:cubicBezTo>
                        <a:pt x="371956" y="199391"/>
                        <a:pt x="372425" y="200095"/>
                        <a:pt x="373364" y="200563"/>
                      </a:cubicBezTo>
                      <a:cubicBezTo>
                        <a:pt x="374068" y="201032"/>
                        <a:pt x="375006" y="201501"/>
                        <a:pt x="375945" y="201969"/>
                      </a:cubicBezTo>
                      <a:cubicBezTo>
                        <a:pt x="376649" y="202907"/>
                        <a:pt x="377353" y="203610"/>
                        <a:pt x="378057" y="204547"/>
                      </a:cubicBezTo>
                      <a:cubicBezTo>
                        <a:pt x="378527" y="205250"/>
                        <a:pt x="379231" y="205953"/>
                        <a:pt x="379700" y="206891"/>
                      </a:cubicBezTo>
                      <a:cubicBezTo>
                        <a:pt x="380169" y="207828"/>
                        <a:pt x="380404" y="209000"/>
                        <a:pt x="380639" y="210171"/>
                      </a:cubicBezTo>
                      <a:cubicBezTo>
                        <a:pt x="380873" y="210875"/>
                        <a:pt x="381343" y="211578"/>
                        <a:pt x="381343" y="212281"/>
                      </a:cubicBezTo>
                      <a:lnTo>
                        <a:pt x="394016" y="325940"/>
                      </a:lnTo>
                      <a:cubicBezTo>
                        <a:pt x="394954" y="334611"/>
                        <a:pt x="388853" y="342344"/>
                        <a:pt x="380169" y="343281"/>
                      </a:cubicBezTo>
                      <a:cubicBezTo>
                        <a:pt x="379465" y="343516"/>
                        <a:pt x="378996" y="343516"/>
                        <a:pt x="378292" y="343516"/>
                      </a:cubicBezTo>
                      <a:cubicBezTo>
                        <a:pt x="370313" y="343516"/>
                        <a:pt x="363507" y="337423"/>
                        <a:pt x="362568" y="329455"/>
                      </a:cubicBezTo>
                      <a:lnTo>
                        <a:pt x="351069" y="225873"/>
                      </a:lnTo>
                      <a:cubicBezTo>
                        <a:pt x="349661" y="225404"/>
                        <a:pt x="348253" y="224935"/>
                        <a:pt x="346610" y="224467"/>
                      </a:cubicBezTo>
                      <a:lnTo>
                        <a:pt x="346610" y="332267"/>
                      </a:lnTo>
                      <a:lnTo>
                        <a:pt x="359283" y="488578"/>
                      </a:lnTo>
                      <a:cubicBezTo>
                        <a:pt x="360222" y="499123"/>
                        <a:pt x="352242" y="508263"/>
                        <a:pt x="341916" y="508966"/>
                      </a:cubicBezTo>
                      <a:cubicBezTo>
                        <a:pt x="341447" y="508966"/>
                        <a:pt x="340978" y="509200"/>
                        <a:pt x="340508" y="509200"/>
                      </a:cubicBezTo>
                      <a:cubicBezTo>
                        <a:pt x="330652" y="509200"/>
                        <a:pt x="322203" y="501467"/>
                        <a:pt x="321499" y="491624"/>
                      </a:cubicBezTo>
                      <a:lnTo>
                        <a:pt x="310000" y="350312"/>
                      </a:lnTo>
                      <a:cubicBezTo>
                        <a:pt x="307653" y="351484"/>
                        <a:pt x="305072" y="351952"/>
                        <a:pt x="302490" y="351952"/>
                      </a:cubicBezTo>
                      <a:cubicBezTo>
                        <a:pt x="299674" y="351952"/>
                        <a:pt x="297092" y="351484"/>
                        <a:pt x="294746" y="350312"/>
                      </a:cubicBezTo>
                      <a:lnTo>
                        <a:pt x="283481" y="491624"/>
                      </a:lnTo>
                      <a:cubicBezTo>
                        <a:pt x="282542" y="501467"/>
                        <a:pt x="274328" y="509200"/>
                        <a:pt x="264472" y="509200"/>
                      </a:cubicBezTo>
                      <a:cubicBezTo>
                        <a:pt x="264002" y="509200"/>
                        <a:pt x="263533" y="508966"/>
                        <a:pt x="263064" y="508966"/>
                      </a:cubicBezTo>
                      <a:cubicBezTo>
                        <a:pt x="252503" y="508263"/>
                        <a:pt x="244759" y="499123"/>
                        <a:pt x="245463" y="488578"/>
                      </a:cubicBezTo>
                      <a:lnTo>
                        <a:pt x="258135" y="332267"/>
                      </a:lnTo>
                      <a:lnTo>
                        <a:pt x="258135" y="224467"/>
                      </a:lnTo>
                      <a:cubicBezTo>
                        <a:pt x="256493" y="224935"/>
                        <a:pt x="255085" y="225404"/>
                        <a:pt x="253677" y="225873"/>
                      </a:cubicBezTo>
                      <a:lnTo>
                        <a:pt x="242177" y="329455"/>
                      </a:lnTo>
                      <a:cubicBezTo>
                        <a:pt x="241238" y="337423"/>
                        <a:pt x="234433" y="343516"/>
                        <a:pt x="226454" y="343516"/>
                      </a:cubicBezTo>
                      <a:cubicBezTo>
                        <a:pt x="225984" y="343516"/>
                        <a:pt x="225280" y="343516"/>
                        <a:pt x="224811" y="343281"/>
                      </a:cubicBezTo>
                      <a:cubicBezTo>
                        <a:pt x="216128" y="342344"/>
                        <a:pt x="209791" y="334611"/>
                        <a:pt x="210730" y="325940"/>
                      </a:cubicBezTo>
                      <a:lnTo>
                        <a:pt x="223403" y="212281"/>
                      </a:lnTo>
                      <a:cubicBezTo>
                        <a:pt x="223637" y="211578"/>
                        <a:pt x="223872" y="210875"/>
                        <a:pt x="224107" y="210171"/>
                      </a:cubicBezTo>
                      <a:cubicBezTo>
                        <a:pt x="224341" y="209000"/>
                        <a:pt x="224576" y="207828"/>
                        <a:pt x="225280" y="206891"/>
                      </a:cubicBezTo>
                      <a:cubicBezTo>
                        <a:pt x="225515" y="205953"/>
                        <a:pt x="226219" y="205250"/>
                        <a:pt x="226688" y="204547"/>
                      </a:cubicBezTo>
                      <a:cubicBezTo>
                        <a:pt x="227392" y="203610"/>
                        <a:pt x="228096" y="202907"/>
                        <a:pt x="229035" y="201969"/>
                      </a:cubicBezTo>
                      <a:cubicBezTo>
                        <a:pt x="229739" y="201501"/>
                        <a:pt x="230678" y="201032"/>
                        <a:pt x="231382" y="200563"/>
                      </a:cubicBezTo>
                      <a:cubicBezTo>
                        <a:pt x="232086" y="200095"/>
                        <a:pt x="232790" y="199391"/>
                        <a:pt x="233729" y="199157"/>
                      </a:cubicBezTo>
                      <a:cubicBezTo>
                        <a:pt x="235137" y="198688"/>
                        <a:pt x="267053" y="187205"/>
                        <a:pt x="296154" y="185799"/>
                      </a:cubicBezTo>
                      <a:close/>
                      <a:moveTo>
                        <a:pt x="302373" y="94911"/>
                      </a:moveTo>
                      <a:cubicBezTo>
                        <a:pt x="324470" y="94911"/>
                        <a:pt x="342384" y="114483"/>
                        <a:pt x="342384" y="138627"/>
                      </a:cubicBezTo>
                      <a:cubicBezTo>
                        <a:pt x="342384" y="162771"/>
                        <a:pt x="324470" y="182343"/>
                        <a:pt x="302373" y="182343"/>
                      </a:cubicBezTo>
                      <a:cubicBezTo>
                        <a:pt x="280276" y="182343"/>
                        <a:pt x="262362" y="162771"/>
                        <a:pt x="262362" y="138627"/>
                      </a:cubicBezTo>
                      <a:cubicBezTo>
                        <a:pt x="262362" y="114483"/>
                        <a:pt x="280276" y="94911"/>
                        <a:pt x="302373" y="94911"/>
                      </a:cubicBezTo>
                      <a:close/>
                      <a:moveTo>
                        <a:pt x="434400" y="73811"/>
                      </a:moveTo>
                      <a:lnTo>
                        <a:pt x="429236" y="159117"/>
                      </a:lnTo>
                      <a:lnTo>
                        <a:pt x="413039" y="149743"/>
                      </a:lnTo>
                      <a:lnTo>
                        <a:pt x="390270" y="189115"/>
                      </a:lnTo>
                      <a:cubicBezTo>
                        <a:pt x="389565" y="188412"/>
                        <a:pt x="389096" y="187943"/>
                        <a:pt x="388392" y="187240"/>
                      </a:cubicBezTo>
                      <a:cubicBezTo>
                        <a:pt x="386279" y="185365"/>
                        <a:pt x="384166" y="184193"/>
                        <a:pt x="383932" y="184193"/>
                      </a:cubicBezTo>
                      <a:lnTo>
                        <a:pt x="380176" y="181850"/>
                      </a:lnTo>
                      <a:lnTo>
                        <a:pt x="377594" y="180912"/>
                      </a:lnTo>
                      <a:cubicBezTo>
                        <a:pt x="375716" y="180209"/>
                        <a:pt x="366561" y="176928"/>
                        <a:pt x="353885" y="173882"/>
                      </a:cubicBezTo>
                      <a:lnTo>
                        <a:pt x="379237" y="130291"/>
                      </a:lnTo>
                      <a:lnTo>
                        <a:pt x="363040" y="120917"/>
                      </a:lnTo>
                      <a:close/>
                      <a:moveTo>
                        <a:pt x="297562" y="19684"/>
                      </a:moveTo>
                      <a:cubicBezTo>
                        <a:pt x="249689" y="20622"/>
                        <a:pt x="204632" y="33276"/>
                        <a:pt x="165208" y="55070"/>
                      </a:cubicBezTo>
                      <a:lnTo>
                        <a:pt x="176706" y="74989"/>
                      </a:lnTo>
                      <a:lnTo>
                        <a:pt x="168258" y="79676"/>
                      </a:lnTo>
                      <a:lnTo>
                        <a:pt x="156994" y="60226"/>
                      </a:lnTo>
                      <a:cubicBezTo>
                        <a:pt x="117335" y="83894"/>
                        <a:pt x="84012" y="117171"/>
                        <a:pt x="60310" y="156774"/>
                      </a:cubicBezTo>
                      <a:lnTo>
                        <a:pt x="80022" y="168023"/>
                      </a:lnTo>
                      <a:lnTo>
                        <a:pt x="75094" y="176459"/>
                      </a:lnTo>
                      <a:lnTo>
                        <a:pt x="55147" y="164976"/>
                      </a:lnTo>
                      <a:cubicBezTo>
                        <a:pt x="33323" y="204346"/>
                        <a:pt x="20651" y="249340"/>
                        <a:pt x="19712" y="297146"/>
                      </a:cubicBezTo>
                      <a:lnTo>
                        <a:pt x="42710" y="297146"/>
                      </a:lnTo>
                      <a:lnTo>
                        <a:pt x="42710" y="306754"/>
                      </a:lnTo>
                      <a:lnTo>
                        <a:pt x="19712" y="306754"/>
                      </a:lnTo>
                      <a:cubicBezTo>
                        <a:pt x="21589" y="407521"/>
                        <a:pt x="76033" y="495165"/>
                        <a:pt x="156994" y="543908"/>
                      </a:cubicBezTo>
                      <a:lnTo>
                        <a:pt x="168258" y="524223"/>
                      </a:lnTo>
                      <a:lnTo>
                        <a:pt x="176706" y="529144"/>
                      </a:lnTo>
                      <a:lnTo>
                        <a:pt x="165208" y="548829"/>
                      </a:lnTo>
                      <a:cubicBezTo>
                        <a:pt x="204632" y="570623"/>
                        <a:pt x="249689" y="583511"/>
                        <a:pt x="297562" y="584215"/>
                      </a:cubicBezTo>
                      <a:lnTo>
                        <a:pt x="297562" y="561249"/>
                      </a:lnTo>
                      <a:lnTo>
                        <a:pt x="307183" y="561249"/>
                      </a:lnTo>
                      <a:lnTo>
                        <a:pt x="307183" y="584215"/>
                      </a:lnTo>
                      <a:cubicBezTo>
                        <a:pt x="355056" y="583511"/>
                        <a:pt x="400113" y="570857"/>
                        <a:pt x="439537" y="548829"/>
                      </a:cubicBezTo>
                      <a:lnTo>
                        <a:pt x="428039" y="529144"/>
                      </a:lnTo>
                      <a:lnTo>
                        <a:pt x="436487" y="524223"/>
                      </a:lnTo>
                      <a:lnTo>
                        <a:pt x="447751" y="543908"/>
                      </a:lnTo>
                      <a:cubicBezTo>
                        <a:pt x="487410" y="520005"/>
                        <a:pt x="520733" y="486728"/>
                        <a:pt x="544670" y="447359"/>
                      </a:cubicBezTo>
                      <a:lnTo>
                        <a:pt x="524957" y="435876"/>
                      </a:lnTo>
                      <a:lnTo>
                        <a:pt x="529651" y="427440"/>
                      </a:lnTo>
                      <a:lnTo>
                        <a:pt x="549598" y="438923"/>
                      </a:lnTo>
                      <a:cubicBezTo>
                        <a:pt x="571422" y="399787"/>
                        <a:pt x="584094" y="354794"/>
                        <a:pt x="585033" y="306754"/>
                      </a:cubicBezTo>
                      <a:lnTo>
                        <a:pt x="562035" y="306754"/>
                      </a:lnTo>
                      <a:lnTo>
                        <a:pt x="562035" y="297146"/>
                      </a:lnTo>
                      <a:lnTo>
                        <a:pt x="585033" y="297146"/>
                      </a:lnTo>
                      <a:cubicBezTo>
                        <a:pt x="584329" y="249340"/>
                        <a:pt x="571657" y="204346"/>
                        <a:pt x="549598" y="164976"/>
                      </a:cubicBezTo>
                      <a:lnTo>
                        <a:pt x="529885" y="176459"/>
                      </a:lnTo>
                      <a:lnTo>
                        <a:pt x="524957" y="168023"/>
                      </a:lnTo>
                      <a:lnTo>
                        <a:pt x="544670" y="156774"/>
                      </a:lnTo>
                      <a:cubicBezTo>
                        <a:pt x="495858" y="75927"/>
                        <a:pt x="408092" y="21559"/>
                        <a:pt x="307183" y="19684"/>
                      </a:cubicBezTo>
                      <a:lnTo>
                        <a:pt x="307183" y="42650"/>
                      </a:lnTo>
                      <a:lnTo>
                        <a:pt x="297562" y="42650"/>
                      </a:lnTo>
                      <a:close/>
                      <a:moveTo>
                        <a:pt x="302490" y="0"/>
                      </a:moveTo>
                      <a:cubicBezTo>
                        <a:pt x="469106" y="0"/>
                        <a:pt x="604745" y="135449"/>
                        <a:pt x="604745" y="302067"/>
                      </a:cubicBezTo>
                      <a:cubicBezTo>
                        <a:pt x="604745" y="468450"/>
                        <a:pt x="469106" y="603899"/>
                        <a:pt x="302490" y="603899"/>
                      </a:cubicBezTo>
                      <a:cubicBezTo>
                        <a:pt x="135639" y="603899"/>
                        <a:pt x="0" y="468450"/>
                        <a:pt x="0" y="302067"/>
                      </a:cubicBezTo>
                      <a:cubicBezTo>
                        <a:pt x="0" y="135449"/>
                        <a:pt x="135639" y="0"/>
                        <a:pt x="302490" y="0"/>
                      </a:cubicBezTo>
                      <a:close/>
                    </a:path>
                  </a:pathLst>
                </a:custGeom>
                <a:solidFill>
                  <a:srgbClr val="3856B8"/>
                </a:solidFill>
                <a:ln>
                  <a:solidFill>
                    <a:srgbClr val="3856B8"/>
                  </a:solidFill>
                </a:ln>
              </p:spPr>
            </p:sp>
          </p:grpSp>
          <p:sp>
            <p:nvSpPr>
              <p:cNvPr id="21" name="圆角矩形 20"/>
              <p:cNvSpPr/>
              <p:nvPr/>
            </p:nvSpPr>
            <p:spPr>
              <a:xfrm>
                <a:off x="2273" y="6542"/>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22" name="文本框 21"/>
              <p:cNvSpPr txBox="1"/>
              <p:nvPr/>
            </p:nvSpPr>
            <p:spPr>
              <a:xfrm>
                <a:off x="2666" y="6431"/>
                <a:ext cx="1853" cy="1016"/>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与智慧旅游</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grpSp>
        <p:nvGrpSpPr>
          <p:cNvPr id="10" name="组合 9"/>
          <p:cNvGrpSpPr/>
          <p:nvPr/>
        </p:nvGrpSpPr>
        <p:grpSpPr>
          <a:xfrm>
            <a:off x="3694430" y="1049655"/>
            <a:ext cx="6938645" cy="4895850"/>
            <a:chOff x="7056" y="1908"/>
            <a:chExt cx="10927" cy="7710"/>
          </a:xfrm>
        </p:grpSpPr>
        <p:sp>
          <p:nvSpPr>
            <p:cNvPr id="11" name="左大括号 10"/>
            <p:cNvSpPr/>
            <p:nvPr/>
          </p:nvSpPr>
          <p:spPr>
            <a:xfrm>
              <a:off x="7056" y="2115"/>
              <a:ext cx="870" cy="7195"/>
            </a:xfrm>
            <a:prstGeom prst="leftBrace">
              <a:avLst>
                <a:gd name="adj1" fmla="val 64712"/>
                <a:gd name="adj2" fmla="val 50000"/>
              </a:avLst>
            </a:prstGeom>
            <a:ln>
              <a:solidFill>
                <a:srgbClr val="142AAE"/>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nvGrpSpPr>
            <p:cNvPr id="55" name="组合 54"/>
            <p:cNvGrpSpPr/>
            <p:nvPr/>
          </p:nvGrpSpPr>
          <p:grpSpPr>
            <a:xfrm>
              <a:off x="8334" y="1908"/>
              <a:ext cx="9389" cy="894"/>
              <a:chOff x="7832" y="1407"/>
              <a:chExt cx="9389" cy="894"/>
            </a:xfrm>
          </p:grpSpPr>
          <p:sp>
            <p:nvSpPr>
              <p:cNvPr id="12" name="文本框 11"/>
              <p:cNvSpPr txBox="1"/>
              <p:nvPr/>
            </p:nvSpPr>
            <p:spPr>
              <a:xfrm>
                <a:off x="9227" y="1499"/>
                <a:ext cx="7994" cy="627"/>
              </a:xfrm>
              <a:prstGeom prst="rect">
                <a:avLst/>
              </a:prstGeom>
              <a:noFill/>
            </p:spPr>
            <p:txBody>
              <a:bodyPr wrap="square" rtlCol="0">
                <a:spAutoFit/>
              </a:bodyPr>
              <a:p>
                <a:pPr>
                  <a:lnSpc>
                    <a:spcPct val="120000"/>
                  </a:lnSpc>
                </a:pPr>
                <a:r>
                  <a:rPr lang="zh-CN" altLang="zh-CN" sz="1800" b="1" kern="100" dirty="0">
                    <a:solidFill>
                      <a:srgbClr val="000000"/>
                    </a:solidFill>
                    <a:effectLst/>
                    <a:ea typeface="仿宋" panose="02010609060101010101" pitchFamily="49" charset="-122"/>
                    <a:cs typeface="仿宋" panose="02010609060101010101" pitchFamily="49" charset="-122"/>
                  </a:rPr>
                  <a:t>在线旅行社</a:t>
                </a:r>
                <a:r>
                  <a:rPr lang="zh-CN" altLang="en-US" b="1" dirty="0">
                    <a:solidFill>
                      <a:schemeClr val="tx1">
                        <a:lumMod val="75000"/>
                        <a:lumOff val="25000"/>
                      </a:schemeClr>
                    </a:solidFill>
                    <a:ea typeface="思源黑体 Medium" panose="020B0600000000000000" pitchFamily="34" charset="-122"/>
                  </a:rPr>
                  <a:t>：</a:t>
                </a:r>
                <a:r>
                  <a:rPr lang="zh-CN" altLang="zh-CN" sz="1800" kern="100" dirty="0">
                    <a:solidFill>
                      <a:srgbClr val="000000"/>
                    </a:solidFill>
                    <a:effectLst/>
                    <a:latin typeface="Calibri" panose="020F0502020204030204" charset="0"/>
                    <a:ea typeface="仿宋" panose="02010609060101010101" pitchFamily="49" charset="-122"/>
                    <a:cs typeface="仿宋" panose="02010609060101010101" pitchFamily="49" charset="-122"/>
                  </a:rPr>
                  <a:t>主要以携程、艺龙、同程为代表。</a:t>
                </a:r>
                <a:endParaRPr lang="zh-CN" altLang="zh-CN" sz="1800" kern="100" dirty="0">
                  <a:effectLst/>
                  <a:latin typeface="Calibri" panose="020F0502020204030204" charset="0"/>
                  <a:ea typeface="宋体" panose="02010600030101010101" pitchFamily="2" charset="-122"/>
                  <a:cs typeface="Times New Roman" panose="02020603050405020304" pitchFamily="18" charset="0"/>
                </a:endParaRPr>
              </a:p>
            </p:txBody>
          </p:sp>
          <p:grpSp>
            <p:nvGrpSpPr>
              <p:cNvPr id="34" name="组合 13"/>
              <p:cNvGrpSpPr/>
              <p:nvPr/>
            </p:nvGrpSpPr>
            <p:grpSpPr>
              <a:xfrm>
                <a:off x="7832" y="1407"/>
                <a:ext cx="894" cy="894"/>
                <a:chOff x="7359" y="1852"/>
                <a:chExt cx="822" cy="822"/>
              </a:xfrm>
            </p:grpSpPr>
            <p:sp>
              <p:nvSpPr>
                <p:cNvPr id="35" name="椭圆 34"/>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marijuana-plantation_65830"/>
                <p:cNvSpPr>
                  <a:spLocks noChangeAspect="1"/>
                </p:cNvSpPr>
                <p:nvPr/>
              </p:nvSpPr>
              <p:spPr bwMode="auto">
                <a:xfrm>
                  <a:off x="7524" y="1997"/>
                  <a:ext cx="492" cy="532"/>
                </a:xfrm>
                <a:custGeom>
                  <a:avLst/>
                  <a:gdLst>
                    <a:gd name="connsiteX0" fmla="*/ 462513 w 562020"/>
                    <a:gd name="connsiteY0" fmla="*/ 472322 h 607639"/>
                    <a:gd name="connsiteX1" fmla="*/ 415497 w 562020"/>
                    <a:gd name="connsiteY1" fmla="*/ 519269 h 607639"/>
                    <a:gd name="connsiteX2" fmla="*/ 462513 w 562020"/>
                    <a:gd name="connsiteY2" fmla="*/ 566308 h 607639"/>
                    <a:gd name="connsiteX3" fmla="*/ 509622 w 562020"/>
                    <a:gd name="connsiteY3" fmla="*/ 519269 h 607639"/>
                    <a:gd name="connsiteX4" fmla="*/ 462513 w 562020"/>
                    <a:gd name="connsiteY4" fmla="*/ 472322 h 607639"/>
                    <a:gd name="connsiteX5" fmla="*/ 170533 w 562020"/>
                    <a:gd name="connsiteY5" fmla="*/ 395530 h 607639"/>
                    <a:gd name="connsiteX6" fmla="*/ 129415 w 562020"/>
                    <a:gd name="connsiteY6" fmla="*/ 436578 h 607639"/>
                    <a:gd name="connsiteX7" fmla="*/ 170533 w 562020"/>
                    <a:gd name="connsiteY7" fmla="*/ 477625 h 607639"/>
                    <a:gd name="connsiteX8" fmla="*/ 211651 w 562020"/>
                    <a:gd name="connsiteY8" fmla="*/ 436578 h 607639"/>
                    <a:gd name="connsiteX9" fmla="*/ 170533 w 562020"/>
                    <a:gd name="connsiteY9" fmla="*/ 395530 h 607639"/>
                    <a:gd name="connsiteX10" fmla="*/ 170533 w 562020"/>
                    <a:gd name="connsiteY10" fmla="*/ 374914 h 607639"/>
                    <a:gd name="connsiteX11" fmla="*/ 232302 w 562020"/>
                    <a:gd name="connsiteY11" fmla="*/ 436578 h 607639"/>
                    <a:gd name="connsiteX12" fmla="*/ 170533 w 562020"/>
                    <a:gd name="connsiteY12" fmla="*/ 498333 h 607639"/>
                    <a:gd name="connsiteX13" fmla="*/ 108671 w 562020"/>
                    <a:gd name="connsiteY13" fmla="*/ 436578 h 607639"/>
                    <a:gd name="connsiteX14" fmla="*/ 170533 w 562020"/>
                    <a:gd name="connsiteY14" fmla="*/ 374914 h 607639"/>
                    <a:gd name="connsiteX15" fmla="*/ 170550 w 562020"/>
                    <a:gd name="connsiteY15" fmla="*/ 307732 h 607639"/>
                    <a:gd name="connsiteX16" fmla="*/ 41485 w 562020"/>
                    <a:gd name="connsiteY16" fmla="*/ 436606 h 607639"/>
                    <a:gd name="connsiteX17" fmla="*/ 170550 w 562020"/>
                    <a:gd name="connsiteY17" fmla="*/ 565571 h 607639"/>
                    <a:gd name="connsiteX18" fmla="*/ 299615 w 562020"/>
                    <a:gd name="connsiteY18" fmla="*/ 436606 h 607639"/>
                    <a:gd name="connsiteX19" fmla="*/ 170550 w 562020"/>
                    <a:gd name="connsiteY19" fmla="*/ 307732 h 607639"/>
                    <a:gd name="connsiteX20" fmla="*/ 85644 w 562020"/>
                    <a:gd name="connsiteY20" fmla="*/ 236483 h 607639"/>
                    <a:gd name="connsiteX21" fmla="*/ 85644 w 562020"/>
                    <a:gd name="connsiteY21" fmla="*/ 289137 h 607639"/>
                    <a:gd name="connsiteX22" fmla="*/ 170550 w 562020"/>
                    <a:gd name="connsiteY22" fmla="*/ 266400 h 607639"/>
                    <a:gd name="connsiteX23" fmla="*/ 341008 w 562020"/>
                    <a:gd name="connsiteY23" fmla="*/ 436606 h 607639"/>
                    <a:gd name="connsiteX24" fmla="*/ 330590 w 562020"/>
                    <a:gd name="connsiteY24" fmla="*/ 494599 h 607639"/>
                    <a:gd name="connsiteX25" fmla="*/ 377976 w 562020"/>
                    <a:gd name="connsiteY25" fmla="*/ 494599 h 607639"/>
                    <a:gd name="connsiteX26" fmla="*/ 462513 w 562020"/>
                    <a:gd name="connsiteY26" fmla="*/ 430898 h 607639"/>
                    <a:gd name="connsiteX27" fmla="*/ 483809 w 562020"/>
                    <a:gd name="connsiteY27" fmla="*/ 433752 h 607639"/>
                    <a:gd name="connsiteX28" fmla="*/ 493304 w 562020"/>
                    <a:gd name="connsiteY28" fmla="*/ 387818 h 607639"/>
                    <a:gd name="connsiteX29" fmla="*/ 435870 w 562020"/>
                    <a:gd name="connsiteY29" fmla="*/ 387818 h 607639"/>
                    <a:gd name="connsiteX30" fmla="*/ 420383 w 562020"/>
                    <a:gd name="connsiteY30" fmla="*/ 372353 h 607639"/>
                    <a:gd name="connsiteX31" fmla="*/ 435870 w 562020"/>
                    <a:gd name="connsiteY31" fmla="*/ 356796 h 607639"/>
                    <a:gd name="connsiteX32" fmla="*/ 499757 w 562020"/>
                    <a:gd name="connsiteY32" fmla="*/ 356796 h 607639"/>
                    <a:gd name="connsiteX33" fmla="*/ 506119 w 562020"/>
                    <a:gd name="connsiteY33" fmla="*/ 325774 h 607639"/>
                    <a:gd name="connsiteX34" fmla="*/ 415220 w 562020"/>
                    <a:gd name="connsiteY34" fmla="*/ 325774 h 607639"/>
                    <a:gd name="connsiteX35" fmla="*/ 399640 w 562020"/>
                    <a:gd name="connsiteY35" fmla="*/ 310309 h 607639"/>
                    <a:gd name="connsiteX36" fmla="*/ 415220 w 562020"/>
                    <a:gd name="connsiteY36" fmla="*/ 294753 h 607639"/>
                    <a:gd name="connsiteX37" fmla="*/ 512572 w 562020"/>
                    <a:gd name="connsiteY37" fmla="*/ 294753 h 607639"/>
                    <a:gd name="connsiteX38" fmla="*/ 520223 w 562020"/>
                    <a:gd name="connsiteY38" fmla="*/ 257839 h 607639"/>
                    <a:gd name="connsiteX39" fmla="*/ 516628 w 562020"/>
                    <a:gd name="connsiteY39" fmla="*/ 243019 h 607639"/>
                    <a:gd name="connsiteX40" fmla="*/ 502800 w 562020"/>
                    <a:gd name="connsiteY40" fmla="*/ 236483 h 607639"/>
                    <a:gd name="connsiteX41" fmla="*/ 336122 w 562020"/>
                    <a:gd name="connsiteY41" fmla="*/ 236483 h 607639"/>
                    <a:gd name="connsiteX42" fmla="*/ 137452 w 562020"/>
                    <a:gd name="connsiteY42" fmla="*/ 91772 h 607639"/>
                    <a:gd name="connsiteX43" fmla="*/ 126943 w 562020"/>
                    <a:gd name="connsiteY43" fmla="*/ 102266 h 607639"/>
                    <a:gd name="connsiteX44" fmla="*/ 126943 w 562020"/>
                    <a:gd name="connsiteY44" fmla="*/ 153725 h 607639"/>
                    <a:gd name="connsiteX45" fmla="*/ 220052 w 562020"/>
                    <a:gd name="connsiteY45" fmla="*/ 153725 h 607639"/>
                    <a:gd name="connsiteX46" fmla="*/ 206593 w 562020"/>
                    <a:gd name="connsiteY46" fmla="*/ 99688 h 607639"/>
                    <a:gd name="connsiteX47" fmla="*/ 196360 w 562020"/>
                    <a:gd name="connsiteY47" fmla="*/ 91772 h 607639"/>
                    <a:gd name="connsiteX48" fmla="*/ 137452 w 562020"/>
                    <a:gd name="connsiteY48" fmla="*/ 71059 h 607639"/>
                    <a:gd name="connsiteX49" fmla="*/ 196360 w 562020"/>
                    <a:gd name="connsiteY49" fmla="*/ 71059 h 607639"/>
                    <a:gd name="connsiteX50" fmla="*/ 226689 w 562020"/>
                    <a:gd name="connsiteY50" fmla="*/ 94717 h 607639"/>
                    <a:gd name="connsiteX51" fmla="*/ 241992 w 562020"/>
                    <a:gd name="connsiteY51" fmla="*/ 156026 h 607639"/>
                    <a:gd name="connsiteX52" fmla="*/ 227611 w 562020"/>
                    <a:gd name="connsiteY52" fmla="*/ 174437 h 607639"/>
                    <a:gd name="connsiteX53" fmla="*/ 116618 w 562020"/>
                    <a:gd name="connsiteY53" fmla="*/ 174437 h 607639"/>
                    <a:gd name="connsiteX54" fmla="*/ 106201 w 562020"/>
                    <a:gd name="connsiteY54" fmla="*/ 164127 h 607639"/>
                    <a:gd name="connsiteX55" fmla="*/ 106201 w 562020"/>
                    <a:gd name="connsiteY55" fmla="*/ 102266 h 607639"/>
                    <a:gd name="connsiteX56" fmla="*/ 137452 w 562020"/>
                    <a:gd name="connsiteY56" fmla="*/ 71059 h 607639"/>
                    <a:gd name="connsiteX57" fmla="*/ 118463 w 562020"/>
                    <a:gd name="connsiteY57" fmla="*/ 41331 h 607639"/>
                    <a:gd name="connsiteX58" fmla="*/ 85644 w 562020"/>
                    <a:gd name="connsiteY58" fmla="*/ 74103 h 607639"/>
                    <a:gd name="connsiteX59" fmla="*/ 85644 w 562020"/>
                    <a:gd name="connsiteY59" fmla="*/ 195060 h 607639"/>
                    <a:gd name="connsiteX60" fmla="*/ 279518 w 562020"/>
                    <a:gd name="connsiteY60" fmla="*/ 195060 h 607639"/>
                    <a:gd name="connsiteX61" fmla="*/ 237756 w 562020"/>
                    <a:gd name="connsiteY61" fmla="*/ 64160 h 607639"/>
                    <a:gd name="connsiteX62" fmla="*/ 206596 w 562020"/>
                    <a:gd name="connsiteY62" fmla="*/ 41331 h 607639"/>
                    <a:gd name="connsiteX63" fmla="*/ 118463 w 562020"/>
                    <a:gd name="connsiteY63" fmla="*/ 0 h 607639"/>
                    <a:gd name="connsiteX64" fmla="*/ 206596 w 562020"/>
                    <a:gd name="connsiteY64" fmla="*/ 0 h 607639"/>
                    <a:gd name="connsiteX65" fmla="*/ 277213 w 562020"/>
                    <a:gd name="connsiteY65" fmla="*/ 51641 h 607639"/>
                    <a:gd name="connsiteX66" fmla="*/ 322939 w 562020"/>
                    <a:gd name="connsiteY66" fmla="*/ 195060 h 607639"/>
                    <a:gd name="connsiteX67" fmla="*/ 381571 w 562020"/>
                    <a:gd name="connsiteY67" fmla="*/ 195060 h 607639"/>
                    <a:gd name="connsiteX68" fmla="*/ 381571 w 562020"/>
                    <a:gd name="connsiteY68" fmla="*/ 136974 h 607639"/>
                    <a:gd name="connsiteX69" fmla="*/ 478554 w 562020"/>
                    <a:gd name="connsiteY69" fmla="*/ 40043 h 607639"/>
                    <a:gd name="connsiteX70" fmla="*/ 509622 w 562020"/>
                    <a:gd name="connsiteY70" fmla="*/ 71065 h 607639"/>
                    <a:gd name="connsiteX71" fmla="*/ 478554 w 562020"/>
                    <a:gd name="connsiteY71" fmla="*/ 102087 h 607639"/>
                    <a:gd name="connsiteX72" fmla="*/ 443614 w 562020"/>
                    <a:gd name="connsiteY72" fmla="*/ 136974 h 607639"/>
                    <a:gd name="connsiteX73" fmla="*/ 443614 w 562020"/>
                    <a:gd name="connsiteY73" fmla="*/ 195060 h 607639"/>
                    <a:gd name="connsiteX74" fmla="*/ 502800 w 562020"/>
                    <a:gd name="connsiteY74" fmla="*/ 195060 h 607639"/>
                    <a:gd name="connsiteX75" fmla="*/ 548710 w 562020"/>
                    <a:gd name="connsiteY75" fmla="*/ 216876 h 607639"/>
                    <a:gd name="connsiteX76" fmla="*/ 560787 w 562020"/>
                    <a:gd name="connsiteY76" fmla="*/ 266216 h 607639"/>
                    <a:gd name="connsiteX77" fmla="*/ 521791 w 562020"/>
                    <a:gd name="connsiteY77" fmla="*/ 454188 h 607639"/>
                    <a:gd name="connsiteX78" fmla="*/ 551015 w 562020"/>
                    <a:gd name="connsiteY78" fmla="*/ 519269 h 607639"/>
                    <a:gd name="connsiteX79" fmla="*/ 462513 w 562020"/>
                    <a:gd name="connsiteY79" fmla="*/ 607639 h 607639"/>
                    <a:gd name="connsiteX80" fmla="*/ 375763 w 562020"/>
                    <a:gd name="connsiteY80" fmla="*/ 536022 h 607639"/>
                    <a:gd name="connsiteX81" fmla="*/ 308742 w 562020"/>
                    <a:gd name="connsiteY81" fmla="*/ 536022 h 607639"/>
                    <a:gd name="connsiteX82" fmla="*/ 170550 w 562020"/>
                    <a:gd name="connsiteY82" fmla="*/ 606903 h 607639"/>
                    <a:gd name="connsiteX83" fmla="*/ 0 w 562020"/>
                    <a:gd name="connsiteY83" fmla="*/ 436606 h 607639"/>
                    <a:gd name="connsiteX84" fmla="*/ 44251 w 562020"/>
                    <a:gd name="connsiteY84" fmla="*/ 322644 h 607639"/>
                    <a:gd name="connsiteX85" fmla="*/ 44251 w 562020"/>
                    <a:gd name="connsiteY85" fmla="*/ 74103 h 607639"/>
                    <a:gd name="connsiteX86" fmla="*/ 118463 w 562020"/>
                    <a:gd name="connsiteY86"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62020" h="607639">
                      <a:moveTo>
                        <a:pt x="462513" y="472322"/>
                      </a:moveTo>
                      <a:cubicBezTo>
                        <a:pt x="436516" y="472322"/>
                        <a:pt x="415497" y="493402"/>
                        <a:pt x="415497" y="519269"/>
                      </a:cubicBezTo>
                      <a:cubicBezTo>
                        <a:pt x="415497" y="545228"/>
                        <a:pt x="436516" y="566308"/>
                        <a:pt x="462513" y="566308"/>
                      </a:cubicBezTo>
                      <a:cubicBezTo>
                        <a:pt x="488418" y="566308"/>
                        <a:pt x="509622" y="545228"/>
                        <a:pt x="509622" y="519269"/>
                      </a:cubicBezTo>
                      <a:cubicBezTo>
                        <a:pt x="509622" y="493402"/>
                        <a:pt x="488418" y="472322"/>
                        <a:pt x="462513" y="472322"/>
                      </a:cubicBezTo>
                      <a:close/>
                      <a:moveTo>
                        <a:pt x="170533" y="395530"/>
                      </a:moveTo>
                      <a:cubicBezTo>
                        <a:pt x="147853" y="395530"/>
                        <a:pt x="129415" y="413937"/>
                        <a:pt x="129415" y="436578"/>
                      </a:cubicBezTo>
                      <a:cubicBezTo>
                        <a:pt x="129415" y="459218"/>
                        <a:pt x="147853" y="477625"/>
                        <a:pt x="170533" y="477625"/>
                      </a:cubicBezTo>
                      <a:cubicBezTo>
                        <a:pt x="193212" y="477625"/>
                        <a:pt x="211651" y="459218"/>
                        <a:pt x="211651" y="436578"/>
                      </a:cubicBezTo>
                      <a:cubicBezTo>
                        <a:pt x="211651" y="413937"/>
                        <a:pt x="193212" y="395530"/>
                        <a:pt x="170533" y="395530"/>
                      </a:cubicBezTo>
                      <a:close/>
                      <a:moveTo>
                        <a:pt x="170533" y="374914"/>
                      </a:moveTo>
                      <a:cubicBezTo>
                        <a:pt x="204644" y="374914"/>
                        <a:pt x="232302" y="402617"/>
                        <a:pt x="232302" y="436578"/>
                      </a:cubicBezTo>
                      <a:cubicBezTo>
                        <a:pt x="232302" y="470631"/>
                        <a:pt x="204644" y="498333"/>
                        <a:pt x="170533" y="498333"/>
                      </a:cubicBezTo>
                      <a:cubicBezTo>
                        <a:pt x="136421" y="498333"/>
                        <a:pt x="108671" y="470631"/>
                        <a:pt x="108671" y="436578"/>
                      </a:cubicBezTo>
                      <a:cubicBezTo>
                        <a:pt x="108671" y="402617"/>
                        <a:pt x="136421" y="374914"/>
                        <a:pt x="170533" y="374914"/>
                      </a:cubicBezTo>
                      <a:close/>
                      <a:moveTo>
                        <a:pt x="170550" y="307732"/>
                      </a:moveTo>
                      <a:cubicBezTo>
                        <a:pt x="99380" y="307732"/>
                        <a:pt x="41485" y="365541"/>
                        <a:pt x="41485" y="436606"/>
                      </a:cubicBezTo>
                      <a:cubicBezTo>
                        <a:pt x="41485" y="507670"/>
                        <a:pt x="99380" y="565571"/>
                        <a:pt x="170550" y="565571"/>
                      </a:cubicBezTo>
                      <a:cubicBezTo>
                        <a:pt x="241720" y="565571"/>
                        <a:pt x="299615" y="507670"/>
                        <a:pt x="299615" y="436606"/>
                      </a:cubicBezTo>
                      <a:cubicBezTo>
                        <a:pt x="299615" y="365541"/>
                        <a:pt x="241720" y="307732"/>
                        <a:pt x="170550" y="307732"/>
                      </a:cubicBezTo>
                      <a:close/>
                      <a:moveTo>
                        <a:pt x="85644" y="236483"/>
                      </a:moveTo>
                      <a:lnTo>
                        <a:pt x="85644" y="289137"/>
                      </a:lnTo>
                      <a:cubicBezTo>
                        <a:pt x="110719" y="274777"/>
                        <a:pt x="139574" y="266400"/>
                        <a:pt x="170550" y="266400"/>
                      </a:cubicBezTo>
                      <a:cubicBezTo>
                        <a:pt x="264583" y="266400"/>
                        <a:pt x="341008" y="342712"/>
                        <a:pt x="341008" y="436606"/>
                      </a:cubicBezTo>
                      <a:cubicBezTo>
                        <a:pt x="341008" y="457041"/>
                        <a:pt x="337228" y="476464"/>
                        <a:pt x="330590" y="494599"/>
                      </a:cubicBezTo>
                      <a:lnTo>
                        <a:pt x="377976" y="494599"/>
                      </a:lnTo>
                      <a:cubicBezTo>
                        <a:pt x="388762" y="457962"/>
                        <a:pt x="422319" y="430898"/>
                        <a:pt x="462513" y="430898"/>
                      </a:cubicBezTo>
                      <a:cubicBezTo>
                        <a:pt x="469888" y="430898"/>
                        <a:pt x="476895" y="432095"/>
                        <a:pt x="483809" y="433752"/>
                      </a:cubicBezTo>
                      <a:lnTo>
                        <a:pt x="493304" y="387818"/>
                      </a:lnTo>
                      <a:lnTo>
                        <a:pt x="435870" y="387818"/>
                      </a:lnTo>
                      <a:cubicBezTo>
                        <a:pt x="427297" y="387818"/>
                        <a:pt x="420383" y="380914"/>
                        <a:pt x="420383" y="372353"/>
                      </a:cubicBezTo>
                      <a:cubicBezTo>
                        <a:pt x="420383" y="363792"/>
                        <a:pt x="427297" y="356796"/>
                        <a:pt x="435870" y="356796"/>
                      </a:cubicBezTo>
                      <a:lnTo>
                        <a:pt x="499757" y="356796"/>
                      </a:lnTo>
                      <a:lnTo>
                        <a:pt x="506119" y="325774"/>
                      </a:lnTo>
                      <a:lnTo>
                        <a:pt x="415220" y="325774"/>
                      </a:lnTo>
                      <a:cubicBezTo>
                        <a:pt x="406646" y="325774"/>
                        <a:pt x="399640" y="318870"/>
                        <a:pt x="399640" y="310309"/>
                      </a:cubicBezTo>
                      <a:cubicBezTo>
                        <a:pt x="399640" y="301749"/>
                        <a:pt x="406646" y="294753"/>
                        <a:pt x="415220" y="294753"/>
                      </a:cubicBezTo>
                      <a:lnTo>
                        <a:pt x="512572" y="294753"/>
                      </a:lnTo>
                      <a:lnTo>
                        <a:pt x="520223" y="257839"/>
                      </a:lnTo>
                      <a:cubicBezTo>
                        <a:pt x="521330" y="252592"/>
                        <a:pt x="520039" y="247161"/>
                        <a:pt x="516628" y="243019"/>
                      </a:cubicBezTo>
                      <a:cubicBezTo>
                        <a:pt x="513217" y="238877"/>
                        <a:pt x="508147" y="236483"/>
                        <a:pt x="502800" y="236483"/>
                      </a:cubicBezTo>
                      <a:lnTo>
                        <a:pt x="336122" y="236483"/>
                      </a:lnTo>
                      <a:close/>
                      <a:moveTo>
                        <a:pt x="137452" y="91772"/>
                      </a:moveTo>
                      <a:cubicBezTo>
                        <a:pt x="131645" y="91772"/>
                        <a:pt x="126943" y="96466"/>
                        <a:pt x="126943" y="102266"/>
                      </a:cubicBezTo>
                      <a:lnTo>
                        <a:pt x="126943" y="153725"/>
                      </a:lnTo>
                      <a:lnTo>
                        <a:pt x="220052" y="153725"/>
                      </a:lnTo>
                      <a:lnTo>
                        <a:pt x="206593" y="99688"/>
                      </a:lnTo>
                      <a:cubicBezTo>
                        <a:pt x="205394" y="94994"/>
                        <a:pt x="201154" y="91772"/>
                        <a:pt x="196360" y="91772"/>
                      </a:cubicBezTo>
                      <a:close/>
                      <a:moveTo>
                        <a:pt x="137452" y="71059"/>
                      </a:moveTo>
                      <a:lnTo>
                        <a:pt x="196360" y="71059"/>
                      </a:lnTo>
                      <a:cubicBezTo>
                        <a:pt x="210649" y="71059"/>
                        <a:pt x="223186" y="80725"/>
                        <a:pt x="226689" y="94717"/>
                      </a:cubicBezTo>
                      <a:cubicBezTo>
                        <a:pt x="226689" y="94717"/>
                        <a:pt x="235539" y="130343"/>
                        <a:pt x="241992" y="156026"/>
                      </a:cubicBezTo>
                      <a:cubicBezTo>
                        <a:pt x="244297" y="165416"/>
                        <a:pt x="237199" y="174437"/>
                        <a:pt x="227611" y="174437"/>
                      </a:cubicBezTo>
                      <a:lnTo>
                        <a:pt x="116618" y="174437"/>
                      </a:lnTo>
                      <a:cubicBezTo>
                        <a:pt x="110903" y="174437"/>
                        <a:pt x="106201" y="169834"/>
                        <a:pt x="106201" y="164127"/>
                      </a:cubicBezTo>
                      <a:lnTo>
                        <a:pt x="106201" y="102266"/>
                      </a:lnTo>
                      <a:cubicBezTo>
                        <a:pt x="106201" y="85052"/>
                        <a:pt x="120213" y="71059"/>
                        <a:pt x="137452" y="71059"/>
                      </a:cubicBezTo>
                      <a:close/>
                      <a:moveTo>
                        <a:pt x="118463" y="41331"/>
                      </a:moveTo>
                      <a:cubicBezTo>
                        <a:pt x="100394" y="41331"/>
                        <a:pt x="85644" y="56060"/>
                        <a:pt x="85644" y="74103"/>
                      </a:cubicBezTo>
                      <a:lnTo>
                        <a:pt x="85644" y="195060"/>
                      </a:lnTo>
                      <a:lnTo>
                        <a:pt x="279518" y="195060"/>
                      </a:lnTo>
                      <a:lnTo>
                        <a:pt x="237756" y="64160"/>
                      </a:lnTo>
                      <a:cubicBezTo>
                        <a:pt x="233423" y="50537"/>
                        <a:pt x="220885" y="41331"/>
                        <a:pt x="206596" y="41331"/>
                      </a:cubicBezTo>
                      <a:close/>
                      <a:moveTo>
                        <a:pt x="118463" y="0"/>
                      </a:moveTo>
                      <a:lnTo>
                        <a:pt x="206596" y="0"/>
                      </a:lnTo>
                      <a:cubicBezTo>
                        <a:pt x="239047" y="0"/>
                        <a:pt x="267441" y="20712"/>
                        <a:pt x="277213" y="51641"/>
                      </a:cubicBezTo>
                      <a:lnTo>
                        <a:pt x="322939" y="195060"/>
                      </a:lnTo>
                      <a:lnTo>
                        <a:pt x="381571" y="195060"/>
                      </a:lnTo>
                      <a:lnTo>
                        <a:pt x="381571" y="136974"/>
                      </a:lnTo>
                      <a:cubicBezTo>
                        <a:pt x="381571" y="83492"/>
                        <a:pt x="425084" y="40043"/>
                        <a:pt x="478554" y="40043"/>
                      </a:cubicBezTo>
                      <a:cubicBezTo>
                        <a:pt x="495793" y="40043"/>
                        <a:pt x="509622" y="53943"/>
                        <a:pt x="509622" y="71065"/>
                      </a:cubicBezTo>
                      <a:cubicBezTo>
                        <a:pt x="509622" y="88187"/>
                        <a:pt x="495793" y="102087"/>
                        <a:pt x="478554" y="102087"/>
                      </a:cubicBezTo>
                      <a:cubicBezTo>
                        <a:pt x="459286" y="102087"/>
                        <a:pt x="443614" y="117735"/>
                        <a:pt x="443614" y="136974"/>
                      </a:cubicBezTo>
                      <a:lnTo>
                        <a:pt x="443614" y="195060"/>
                      </a:lnTo>
                      <a:lnTo>
                        <a:pt x="502800" y="195060"/>
                      </a:lnTo>
                      <a:cubicBezTo>
                        <a:pt x="520684" y="195060"/>
                        <a:pt x="537463" y="203068"/>
                        <a:pt x="548710" y="216876"/>
                      </a:cubicBezTo>
                      <a:cubicBezTo>
                        <a:pt x="560049" y="230776"/>
                        <a:pt x="564382" y="248726"/>
                        <a:pt x="560787" y="266216"/>
                      </a:cubicBezTo>
                      <a:lnTo>
                        <a:pt x="521791" y="454188"/>
                      </a:lnTo>
                      <a:cubicBezTo>
                        <a:pt x="539583" y="470389"/>
                        <a:pt x="551015" y="493402"/>
                        <a:pt x="551015" y="519269"/>
                      </a:cubicBezTo>
                      <a:cubicBezTo>
                        <a:pt x="551015" y="567965"/>
                        <a:pt x="511281" y="607639"/>
                        <a:pt x="462513" y="607639"/>
                      </a:cubicBezTo>
                      <a:cubicBezTo>
                        <a:pt x="419461" y="607639"/>
                        <a:pt x="383599" y="576710"/>
                        <a:pt x="375763" y="536022"/>
                      </a:cubicBezTo>
                      <a:lnTo>
                        <a:pt x="308742" y="536022"/>
                      </a:lnTo>
                      <a:cubicBezTo>
                        <a:pt x="277766" y="578827"/>
                        <a:pt x="227431" y="606903"/>
                        <a:pt x="170550" y="606903"/>
                      </a:cubicBezTo>
                      <a:cubicBezTo>
                        <a:pt x="76517" y="606903"/>
                        <a:pt x="0" y="530499"/>
                        <a:pt x="0" y="436606"/>
                      </a:cubicBezTo>
                      <a:cubicBezTo>
                        <a:pt x="0" y="392789"/>
                        <a:pt x="16871" y="352838"/>
                        <a:pt x="44251" y="322644"/>
                      </a:cubicBezTo>
                      <a:lnTo>
                        <a:pt x="44251" y="74103"/>
                      </a:lnTo>
                      <a:cubicBezTo>
                        <a:pt x="44251" y="33231"/>
                        <a:pt x="77531" y="0"/>
                        <a:pt x="118463" y="0"/>
                      </a:cubicBezTo>
                      <a:close/>
                    </a:path>
                  </a:pathLst>
                </a:custGeom>
                <a:solidFill>
                  <a:schemeClr val="bg1"/>
                </a:solidFill>
                <a:ln>
                  <a:noFill/>
                </a:ln>
              </p:spPr>
            </p:sp>
          </p:grpSp>
        </p:grpSp>
        <p:grpSp>
          <p:nvGrpSpPr>
            <p:cNvPr id="56" name="组合 55"/>
            <p:cNvGrpSpPr/>
            <p:nvPr/>
          </p:nvGrpSpPr>
          <p:grpSpPr>
            <a:xfrm>
              <a:off x="8334" y="3228"/>
              <a:ext cx="9389" cy="1110"/>
              <a:chOff x="7832" y="2840"/>
              <a:chExt cx="9389" cy="1110"/>
            </a:xfrm>
          </p:grpSpPr>
          <p:sp>
            <p:nvSpPr>
              <p:cNvPr id="13" name="文本框 12"/>
              <p:cNvSpPr txBox="1"/>
              <p:nvPr/>
            </p:nvSpPr>
            <p:spPr>
              <a:xfrm>
                <a:off x="8968" y="2932"/>
                <a:ext cx="8253" cy="1018"/>
              </a:xfrm>
              <a:prstGeom prst="rect">
                <a:avLst/>
              </a:prstGeom>
              <a:noFill/>
            </p:spPr>
            <p:txBody>
              <a:bodyPr wrap="square" rtlCol="0">
                <a:spAutoFit/>
              </a:bodyPr>
              <a:p>
                <a:pPr indent="133350"/>
                <a:r>
                  <a:rPr lang="zh-CN" altLang="zh-CN" sz="1800" b="1" kern="100" dirty="0">
                    <a:solidFill>
                      <a:srgbClr val="000000"/>
                    </a:solidFill>
                    <a:effectLst/>
                    <a:latin typeface="Calibri" panose="020F0502020204030204" charset="0"/>
                    <a:ea typeface="仿宋" panose="02010609060101010101" pitchFamily="49" charset="-122"/>
                    <a:cs typeface="仿宋" panose="02010609060101010101" pitchFamily="49" charset="-122"/>
                  </a:rPr>
                  <a:t>旅游垂直搜索</a:t>
                </a:r>
                <a:r>
                  <a:rPr lang="zh-CN" altLang="en-US" b="1" kern="100" dirty="0">
                    <a:latin typeface="Calibri" panose="020F0502020204030204" charset="0"/>
                    <a:ea typeface="宋体" panose="02010600030101010101" pitchFamily="2" charset="-122"/>
                    <a:cs typeface="Times New Roman" panose="02020603050405020304" pitchFamily="18" charset="0"/>
                  </a:rPr>
                  <a:t>：</a:t>
                </a:r>
                <a:r>
                  <a:rPr lang="zh-CN" altLang="zh-CN" sz="1800" kern="100" dirty="0">
                    <a:solidFill>
                      <a:srgbClr val="000000"/>
                    </a:solidFill>
                    <a:effectLst/>
                    <a:ea typeface="仿宋" panose="02010609060101010101" pitchFamily="49" charset="-122"/>
                    <a:cs typeface="仿宋" panose="02010609060101010101" pitchFamily="49" charset="-122"/>
                  </a:rPr>
                  <a:t>针对某行业或组织，提供行业专业需求或者业务需求的专业搜索引擎。</a:t>
                </a:r>
                <a:endParaRPr lang="en-US" altLang="zh-CN" sz="1200" dirty="0">
                  <a:solidFill>
                    <a:schemeClr val="tx1">
                      <a:lumMod val="65000"/>
                      <a:lumOff val="35000"/>
                    </a:schemeClr>
                  </a:solidFill>
                  <a:latin typeface="思源黑体 Normal" panose="020B0400000000000000" pitchFamily="34" charset="-122"/>
                  <a:ea typeface="思源黑体 Normal" panose="020B0400000000000000" pitchFamily="34" charset="-122"/>
                </a:endParaRPr>
              </a:p>
            </p:txBody>
          </p:sp>
          <p:grpSp>
            <p:nvGrpSpPr>
              <p:cNvPr id="37" name="组合 16"/>
              <p:cNvGrpSpPr/>
              <p:nvPr/>
            </p:nvGrpSpPr>
            <p:grpSpPr>
              <a:xfrm>
                <a:off x="7832" y="2840"/>
                <a:ext cx="894" cy="894"/>
                <a:chOff x="7359" y="1852"/>
                <a:chExt cx="822" cy="822"/>
              </a:xfrm>
            </p:grpSpPr>
            <p:sp>
              <p:nvSpPr>
                <p:cNvPr id="38" name="椭圆 37"/>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marijuana-plantation_65830"/>
                <p:cNvSpPr>
                  <a:spLocks noChangeAspect="1"/>
                </p:cNvSpPr>
                <p:nvPr/>
              </p:nvSpPr>
              <p:spPr bwMode="auto">
                <a:xfrm>
                  <a:off x="7504" y="2036"/>
                  <a:ext cx="532" cy="453"/>
                </a:xfrm>
                <a:custGeom>
                  <a:avLst/>
                  <a:gdLst>
                    <a:gd name="connsiteX0" fmla="*/ 160444 w 608909"/>
                    <a:gd name="connsiteY0" fmla="*/ 396815 h 518797"/>
                    <a:gd name="connsiteX1" fmla="*/ 128783 w 608909"/>
                    <a:gd name="connsiteY1" fmla="*/ 424900 h 518797"/>
                    <a:gd name="connsiteX2" fmla="*/ 114020 w 608909"/>
                    <a:gd name="connsiteY2" fmla="*/ 431296 h 518797"/>
                    <a:gd name="connsiteX3" fmla="*/ 107149 w 608909"/>
                    <a:gd name="connsiteY3" fmla="*/ 430925 h 518797"/>
                    <a:gd name="connsiteX4" fmla="*/ 39925 w 608909"/>
                    <a:gd name="connsiteY4" fmla="*/ 486726 h 518797"/>
                    <a:gd name="connsiteX5" fmla="*/ 153666 w 608909"/>
                    <a:gd name="connsiteY5" fmla="*/ 486726 h 518797"/>
                    <a:gd name="connsiteX6" fmla="*/ 253284 w 608909"/>
                    <a:gd name="connsiteY6" fmla="*/ 396154 h 518797"/>
                    <a:gd name="connsiteX7" fmla="*/ 269419 w 608909"/>
                    <a:gd name="connsiteY7" fmla="*/ 412188 h 518797"/>
                    <a:gd name="connsiteX8" fmla="*/ 269419 w 608909"/>
                    <a:gd name="connsiteY8" fmla="*/ 456119 h 518797"/>
                    <a:gd name="connsiteX9" fmla="*/ 253284 w 608909"/>
                    <a:gd name="connsiteY9" fmla="*/ 472153 h 518797"/>
                    <a:gd name="connsiteX10" fmla="*/ 237241 w 608909"/>
                    <a:gd name="connsiteY10" fmla="*/ 456119 h 518797"/>
                    <a:gd name="connsiteX11" fmla="*/ 237241 w 608909"/>
                    <a:gd name="connsiteY11" fmla="*/ 412188 h 518797"/>
                    <a:gd name="connsiteX12" fmla="*/ 253284 w 608909"/>
                    <a:gd name="connsiteY12" fmla="*/ 396154 h 518797"/>
                    <a:gd name="connsiteX13" fmla="*/ 343637 w 608909"/>
                    <a:gd name="connsiteY13" fmla="*/ 362147 h 518797"/>
                    <a:gd name="connsiteX14" fmla="*/ 353015 w 608909"/>
                    <a:gd name="connsiteY14" fmla="*/ 486726 h 518797"/>
                    <a:gd name="connsiteX15" fmla="*/ 450972 w 608909"/>
                    <a:gd name="connsiteY15" fmla="*/ 486726 h 518797"/>
                    <a:gd name="connsiteX16" fmla="*/ 451529 w 608909"/>
                    <a:gd name="connsiteY16" fmla="*/ 479867 h 518797"/>
                    <a:gd name="connsiteX17" fmla="*/ 414853 w 608909"/>
                    <a:gd name="connsiteY17" fmla="*/ 443253 h 518797"/>
                    <a:gd name="connsiteX18" fmla="*/ 403432 w 608909"/>
                    <a:gd name="connsiteY18" fmla="*/ 445014 h 518797"/>
                    <a:gd name="connsiteX19" fmla="*/ 388019 w 608909"/>
                    <a:gd name="connsiteY19" fmla="*/ 442048 h 518797"/>
                    <a:gd name="connsiteX20" fmla="*/ 382448 w 608909"/>
                    <a:gd name="connsiteY20" fmla="*/ 427496 h 518797"/>
                    <a:gd name="connsiteX21" fmla="*/ 383098 w 608909"/>
                    <a:gd name="connsiteY21" fmla="*/ 418875 h 518797"/>
                    <a:gd name="connsiteX22" fmla="*/ 343637 w 608909"/>
                    <a:gd name="connsiteY22" fmla="*/ 362147 h 518797"/>
                    <a:gd name="connsiteX23" fmla="*/ 476969 w 608909"/>
                    <a:gd name="connsiteY23" fmla="*/ 221626 h 518797"/>
                    <a:gd name="connsiteX24" fmla="*/ 334445 w 608909"/>
                    <a:gd name="connsiteY24" fmla="*/ 240535 h 518797"/>
                    <a:gd name="connsiteX25" fmla="*/ 336395 w 608909"/>
                    <a:gd name="connsiteY25" fmla="*/ 265562 h 518797"/>
                    <a:gd name="connsiteX26" fmla="*/ 476969 w 608909"/>
                    <a:gd name="connsiteY26" fmla="*/ 284286 h 518797"/>
                    <a:gd name="connsiteX27" fmla="*/ 32219 w 608909"/>
                    <a:gd name="connsiteY27" fmla="*/ 221626 h 518797"/>
                    <a:gd name="connsiteX28" fmla="*/ 32219 w 608909"/>
                    <a:gd name="connsiteY28" fmla="*/ 284286 h 518797"/>
                    <a:gd name="connsiteX29" fmla="*/ 170287 w 608909"/>
                    <a:gd name="connsiteY29" fmla="*/ 265933 h 518797"/>
                    <a:gd name="connsiteX30" fmla="*/ 172144 w 608909"/>
                    <a:gd name="connsiteY30" fmla="*/ 240257 h 518797"/>
                    <a:gd name="connsiteX31" fmla="*/ 253294 w 608909"/>
                    <a:gd name="connsiteY31" fmla="*/ 191409 h 518797"/>
                    <a:gd name="connsiteX32" fmla="*/ 206219 w 608909"/>
                    <a:gd name="connsiteY32" fmla="*/ 216343 h 518797"/>
                    <a:gd name="connsiteX33" fmla="*/ 185885 w 608909"/>
                    <a:gd name="connsiteY33" fmla="*/ 486726 h 518797"/>
                    <a:gd name="connsiteX34" fmla="*/ 320703 w 608909"/>
                    <a:gd name="connsiteY34" fmla="*/ 486726 h 518797"/>
                    <a:gd name="connsiteX35" fmla="*/ 300369 w 608909"/>
                    <a:gd name="connsiteY35" fmla="*/ 216343 h 518797"/>
                    <a:gd name="connsiteX36" fmla="*/ 222097 w 608909"/>
                    <a:gd name="connsiteY36" fmla="*/ 32164 h 518797"/>
                    <a:gd name="connsiteX37" fmla="*/ 239460 w 608909"/>
                    <a:gd name="connsiteY37" fmla="*/ 162396 h 518797"/>
                    <a:gd name="connsiteX38" fmla="*/ 245773 w 608909"/>
                    <a:gd name="connsiteY38" fmla="*/ 159059 h 518797"/>
                    <a:gd name="connsiteX39" fmla="*/ 260908 w 608909"/>
                    <a:gd name="connsiteY39" fmla="*/ 159059 h 518797"/>
                    <a:gd name="connsiteX40" fmla="*/ 267500 w 608909"/>
                    <a:gd name="connsiteY40" fmla="*/ 162489 h 518797"/>
                    <a:gd name="connsiteX41" fmla="*/ 284863 w 608909"/>
                    <a:gd name="connsiteY41" fmla="*/ 32164 h 518797"/>
                    <a:gd name="connsiteX42" fmla="*/ 203712 w 608909"/>
                    <a:gd name="connsiteY42" fmla="*/ 0 h 518797"/>
                    <a:gd name="connsiteX43" fmla="*/ 303247 w 608909"/>
                    <a:gd name="connsiteY43" fmla="*/ 0 h 518797"/>
                    <a:gd name="connsiteX44" fmla="*/ 315318 w 608909"/>
                    <a:gd name="connsiteY44" fmla="*/ 5561 h 518797"/>
                    <a:gd name="connsiteX45" fmla="*/ 319218 w 608909"/>
                    <a:gd name="connsiteY45" fmla="*/ 18260 h 518797"/>
                    <a:gd name="connsiteX46" fmla="*/ 297769 w 608909"/>
                    <a:gd name="connsiteY46" fmla="*/ 178617 h 518797"/>
                    <a:gd name="connsiteX47" fmla="*/ 323303 w 608909"/>
                    <a:gd name="connsiteY47" fmla="*/ 192150 h 518797"/>
                    <a:gd name="connsiteX48" fmla="*/ 331845 w 608909"/>
                    <a:gd name="connsiteY48" fmla="*/ 205127 h 518797"/>
                    <a:gd name="connsiteX49" fmla="*/ 332031 w 608909"/>
                    <a:gd name="connsiteY49" fmla="*/ 208464 h 518797"/>
                    <a:gd name="connsiteX50" fmla="*/ 490897 w 608909"/>
                    <a:gd name="connsiteY50" fmla="*/ 187330 h 518797"/>
                    <a:gd name="connsiteX51" fmla="*/ 503617 w 608909"/>
                    <a:gd name="connsiteY51" fmla="*/ 191223 h 518797"/>
                    <a:gd name="connsiteX52" fmla="*/ 509095 w 608909"/>
                    <a:gd name="connsiteY52" fmla="*/ 203273 h 518797"/>
                    <a:gd name="connsiteX53" fmla="*/ 509095 w 608909"/>
                    <a:gd name="connsiteY53" fmla="*/ 302639 h 518797"/>
                    <a:gd name="connsiteX54" fmla="*/ 503617 w 608909"/>
                    <a:gd name="connsiteY54" fmla="*/ 314689 h 518797"/>
                    <a:gd name="connsiteX55" fmla="*/ 493032 w 608909"/>
                    <a:gd name="connsiteY55" fmla="*/ 318675 h 518797"/>
                    <a:gd name="connsiteX56" fmla="*/ 490897 w 608909"/>
                    <a:gd name="connsiteY56" fmla="*/ 318582 h 518797"/>
                    <a:gd name="connsiteX57" fmla="*/ 338809 w 608909"/>
                    <a:gd name="connsiteY57" fmla="*/ 298375 h 518797"/>
                    <a:gd name="connsiteX58" fmla="*/ 341037 w 608909"/>
                    <a:gd name="connsiteY58" fmla="*/ 328129 h 518797"/>
                    <a:gd name="connsiteX59" fmla="*/ 391083 w 608909"/>
                    <a:gd name="connsiteY59" fmla="*/ 356493 h 518797"/>
                    <a:gd name="connsiteX60" fmla="*/ 414946 w 608909"/>
                    <a:gd name="connsiteY60" fmla="*/ 411089 h 518797"/>
                    <a:gd name="connsiteX61" fmla="*/ 483747 w 608909"/>
                    <a:gd name="connsiteY61" fmla="*/ 479867 h 518797"/>
                    <a:gd name="connsiteX62" fmla="*/ 483376 w 608909"/>
                    <a:gd name="connsiteY62" fmla="*/ 486726 h 518797"/>
                    <a:gd name="connsiteX63" fmla="*/ 592753 w 608909"/>
                    <a:gd name="connsiteY63" fmla="*/ 486726 h 518797"/>
                    <a:gd name="connsiteX64" fmla="*/ 608909 w 608909"/>
                    <a:gd name="connsiteY64" fmla="*/ 502762 h 518797"/>
                    <a:gd name="connsiteX65" fmla="*/ 592753 w 608909"/>
                    <a:gd name="connsiteY65" fmla="*/ 518797 h 518797"/>
                    <a:gd name="connsiteX66" fmla="*/ 21077 w 608909"/>
                    <a:gd name="connsiteY66" fmla="*/ 518797 h 518797"/>
                    <a:gd name="connsiteX67" fmla="*/ 4921 w 608909"/>
                    <a:gd name="connsiteY67" fmla="*/ 502762 h 518797"/>
                    <a:gd name="connsiteX68" fmla="*/ 107056 w 608909"/>
                    <a:gd name="connsiteY68" fmla="*/ 398761 h 518797"/>
                    <a:gd name="connsiteX69" fmla="*/ 108541 w 608909"/>
                    <a:gd name="connsiteY69" fmla="*/ 398761 h 518797"/>
                    <a:gd name="connsiteX70" fmla="*/ 163230 w 608909"/>
                    <a:gd name="connsiteY70" fmla="*/ 359830 h 518797"/>
                    <a:gd name="connsiteX71" fmla="*/ 167780 w 608909"/>
                    <a:gd name="connsiteY71" fmla="*/ 298653 h 518797"/>
                    <a:gd name="connsiteX72" fmla="*/ 18199 w 608909"/>
                    <a:gd name="connsiteY72" fmla="*/ 318582 h 518797"/>
                    <a:gd name="connsiteX73" fmla="*/ 16063 w 608909"/>
                    <a:gd name="connsiteY73" fmla="*/ 318675 h 518797"/>
                    <a:gd name="connsiteX74" fmla="*/ 5478 w 608909"/>
                    <a:gd name="connsiteY74" fmla="*/ 314689 h 518797"/>
                    <a:gd name="connsiteX75" fmla="*/ 0 w 608909"/>
                    <a:gd name="connsiteY75" fmla="*/ 302639 h 518797"/>
                    <a:gd name="connsiteX76" fmla="*/ 0 w 608909"/>
                    <a:gd name="connsiteY76" fmla="*/ 203273 h 518797"/>
                    <a:gd name="connsiteX77" fmla="*/ 5478 w 608909"/>
                    <a:gd name="connsiteY77" fmla="*/ 191223 h 518797"/>
                    <a:gd name="connsiteX78" fmla="*/ 18199 w 608909"/>
                    <a:gd name="connsiteY78" fmla="*/ 187330 h 518797"/>
                    <a:gd name="connsiteX79" fmla="*/ 174558 w 608909"/>
                    <a:gd name="connsiteY79" fmla="*/ 208186 h 518797"/>
                    <a:gd name="connsiteX80" fmla="*/ 174836 w 608909"/>
                    <a:gd name="connsiteY80" fmla="*/ 205127 h 518797"/>
                    <a:gd name="connsiteX81" fmla="*/ 183286 w 608909"/>
                    <a:gd name="connsiteY81" fmla="*/ 192150 h 518797"/>
                    <a:gd name="connsiteX82" fmla="*/ 209191 w 608909"/>
                    <a:gd name="connsiteY82" fmla="*/ 178432 h 518797"/>
                    <a:gd name="connsiteX83" fmla="*/ 187835 w 608909"/>
                    <a:gd name="connsiteY83" fmla="*/ 18260 h 518797"/>
                    <a:gd name="connsiteX84" fmla="*/ 191642 w 608909"/>
                    <a:gd name="connsiteY84" fmla="*/ 5561 h 518797"/>
                    <a:gd name="connsiteX85" fmla="*/ 203712 w 608909"/>
                    <a:gd name="connsiteY85" fmla="*/ 0 h 51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8909" h="518797">
                      <a:moveTo>
                        <a:pt x="160444" y="396815"/>
                      </a:moveTo>
                      <a:cubicBezTo>
                        <a:pt x="148188" y="403952"/>
                        <a:pt x="137325" y="413499"/>
                        <a:pt x="128783" y="424900"/>
                      </a:cubicBezTo>
                      <a:cubicBezTo>
                        <a:pt x="125347" y="429535"/>
                        <a:pt x="119776" y="432038"/>
                        <a:pt x="114020" y="431296"/>
                      </a:cubicBezTo>
                      <a:cubicBezTo>
                        <a:pt x="111605" y="431018"/>
                        <a:pt x="109284" y="430925"/>
                        <a:pt x="107149" y="430925"/>
                      </a:cubicBezTo>
                      <a:cubicBezTo>
                        <a:pt x="80222" y="430925"/>
                        <a:pt x="49118" y="458362"/>
                        <a:pt x="39925" y="486726"/>
                      </a:cubicBezTo>
                      <a:lnTo>
                        <a:pt x="153666" y="486726"/>
                      </a:lnTo>
                      <a:close/>
                      <a:moveTo>
                        <a:pt x="253284" y="396154"/>
                      </a:moveTo>
                      <a:cubicBezTo>
                        <a:pt x="262186" y="396154"/>
                        <a:pt x="269419" y="403291"/>
                        <a:pt x="269419" y="412188"/>
                      </a:cubicBezTo>
                      <a:lnTo>
                        <a:pt x="269419" y="456119"/>
                      </a:lnTo>
                      <a:cubicBezTo>
                        <a:pt x="269419" y="465017"/>
                        <a:pt x="262186" y="472153"/>
                        <a:pt x="253284" y="472153"/>
                      </a:cubicBezTo>
                      <a:cubicBezTo>
                        <a:pt x="244474" y="472153"/>
                        <a:pt x="237241" y="465017"/>
                        <a:pt x="237241" y="456119"/>
                      </a:cubicBezTo>
                      <a:lnTo>
                        <a:pt x="237241" y="412188"/>
                      </a:lnTo>
                      <a:cubicBezTo>
                        <a:pt x="237241" y="403291"/>
                        <a:pt x="244474" y="396154"/>
                        <a:pt x="253284" y="396154"/>
                      </a:cubicBezTo>
                      <a:close/>
                      <a:moveTo>
                        <a:pt x="343637" y="362147"/>
                      </a:moveTo>
                      <a:lnTo>
                        <a:pt x="353015" y="486726"/>
                      </a:lnTo>
                      <a:lnTo>
                        <a:pt x="450972" y="486726"/>
                      </a:lnTo>
                      <a:cubicBezTo>
                        <a:pt x="451343" y="484501"/>
                        <a:pt x="451529" y="482184"/>
                        <a:pt x="451529" y="479867"/>
                      </a:cubicBezTo>
                      <a:cubicBezTo>
                        <a:pt x="451529" y="459660"/>
                        <a:pt x="435094" y="443253"/>
                        <a:pt x="414853" y="443253"/>
                      </a:cubicBezTo>
                      <a:cubicBezTo>
                        <a:pt x="410953" y="443253"/>
                        <a:pt x="407054" y="443809"/>
                        <a:pt x="403432" y="445014"/>
                      </a:cubicBezTo>
                      <a:cubicBezTo>
                        <a:pt x="398140" y="446776"/>
                        <a:pt x="392290" y="445663"/>
                        <a:pt x="388019" y="442048"/>
                      </a:cubicBezTo>
                      <a:cubicBezTo>
                        <a:pt x="383748" y="438526"/>
                        <a:pt x="381706" y="432964"/>
                        <a:pt x="382448" y="427496"/>
                      </a:cubicBezTo>
                      <a:cubicBezTo>
                        <a:pt x="382820" y="424622"/>
                        <a:pt x="383098" y="421749"/>
                        <a:pt x="383098" y="418875"/>
                      </a:cubicBezTo>
                      <a:cubicBezTo>
                        <a:pt x="383098" y="392921"/>
                        <a:pt x="366942" y="370675"/>
                        <a:pt x="343637" y="362147"/>
                      </a:cubicBezTo>
                      <a:close/>
                      <a:moveTo>
                        <a:pt x="476969" y="221626"/>
                      </a:moveTo>
                      <a:lnTo>
                        <a:pt x="334445" y="240535"/>
                      </a:lnTo>
                      <a:lnTo>
                        <a:pt x="336395" y="265562"/>
                      </a:lnTo>
                      <a:lnTo>
                        <a:pt x="476969" y="284286"/>
                      </a:lnTo>
                      <a:close/>
                      <a:moveTo>
                        <a:pt x="32219" y="221626"/>
                      </a:moveTo>
                      <a:lnTo>
                        <a:pt x="32219" y="284286"/>
                      </a:lnTo>
                      <a:lnTo>
                        <a:pt x="170287" y="265933"/>
                      </a:lnTo>
                      <a:lnTo>
                        <a:pt x="172144" y="240257"/>
                      </a:lnTo>
                      <a:close/>
                      <a:moveTo>
                        <a:pt x="253294" y="191409"/>
                      </a:moveTo>
                      <a:lnTo>
                        <a:pt x="206219" y="216343"/>
                      </a:lnTo>
                      <a:lnTo>
                        <a:pt x="185885" y="486726"/>
                      </a:lnTo>
                      <a:lnTo>
                        <a:pt x="320703" y="486726"/>
                      </a:lnTo>
                      <a:lnTo>
                        <a:pt x="300369" y="216343"/>
                      </a:lnTo>
                      <a:close/>
                      <a:moveTo>
                        <a:pt x="222097" y="32164"/>
                      </a:moveTo>
                      <a:lnTo>
                        <a:pt x="239460" y="162396"/>
                      </a:lnTo>
                      <a:lnTo>
                        <a:pt x="245773" y="159059"/>
                      </a:lnTo>
                      <a:cubicBezTo>
                        <a:pt x="250509" y="156557"/>
                        <a:pt x="256173" y="156557"/>
                        <a:pt x="260908" y="159059"/>
                      </a:cubicBezTo>
                      <a:lnTo>
                        <a:pt x="267500" y="162489"/>
                      </a:lnTo>
                      <a:lnTo>
                        <a:pt x="284863" y="32164"/>
                      </a:lnTo>
                      <a:close/>
                      <a:moveTo>
                        <a:pt x="203712" y="0"/>
                      </a:moveTo>
                      <a:lnTo>
                        <a:pt x="303247" y="0"/>
                      </a:lnTo>
                      <a:cubicBezTo>
                        <a:pt x="307890" y="0"/>
                        <a:pt x="312254" y="2039"/>
                        <a:pt x="315318" y="5561"/>
                      </a:cubicBezTo>
                      <a:cubicBezTo>
                        <a:pt x="318382" y="8991"/>
                        <a:pt x="319775" y="13625"/>
                        <a:pt x="319218" y="18260"/>
                      </a:cubicBezTo>
                      <a:lnTo>
                        <a:pt x="297769" y="178617"/>
                      </a:lnTo>
                      <a:lnTo>
                        <a:pt x="323303" y="192150"/>
                      </a:lnTo>
                      <a:cubicBezTo>
                        <a:pt x="328224" y="194746"/>
                        <a:pt x="331381" y="199658"/>
                        <a:pt x="331845" y="205127"/>
                      </a:cubicBezTo>
                      <a:lnTo>
                        <a:pt x="332031" y="208464"/>
                      </a:lnTo>
                      <a:lnTo>
                        <a:pt x="490897" y="187330"/>
                      </a:lnTo>
                      <a:cubicBezTo>
                        <a:pt x="495539" y="186774"/>
                        <a:pt x="500182" y="188164"/>
                        <a:pt x="503617" y="191223"/>
                      </a:cubicBezTo>
                      <a:cubicBezTo>
                        <a:pt x="507146" y="194282"/>
                        <a:pt x="509095" y="198639"/>
                        <a:pt x="509095" y="203273"/>
                      </a:cubicBezTo>
                      <a:lnTo>
                        <a:pt x="509095" y="302639"/>
                      </a:lnTo>
                      <a:cubicBezTo>
                        <a:pt x="509095" y="307274"/>
                        <a:pt x="507146" y="311630"/>
                        <a:pt x="503617" y="314689"/>
                      </a:cubicBezTo>
                      <a:cubicBezTo>
                        <a:pt x="500646" y="317284"/>
                        <a:pt x="496932" y="318675"/>
                        <a:pt x="493032" y="318675"/>
                      </a:cubicBezTo>
                      <a:cubicBezTo>
                        <a:pt x="492290" y="318675"/>
                        <a:pt x="491640" y="318675"/>
                        <a:pt x="490897" y="318582"/>
                      </a:cubicBezTo>
                      <a:lnTo>
                        <a:pt x="338809" y="298375"/>
                      </a:lnTo>
                      <a:lnTo>
                        <a:pt x="341037" y="328129"/>
                      </a:lnTo>
                      <a:cubicBezTo>
                        <a:pt x="360257" y="332022"/>
                        <a:pt x="377713" y="341848"/>
                        <a:pt x="391083" y="356493"/>
                      </a:cubicBezTo>
                      <a:cubicBezTo>
                        <a:pt x="404918" y="371695"/>
                        <a:pt x="413182" y="390789"/>
                        <a:pt x="414946" y="411089"/>
                      </a:cubicBezTo>
                      <a:cubicBezTo>
                        <a:pt x="452921" y="411089"/>
                        <a:pt x="483747" y="441956"/>
                        <a:pt x="483747" y="479867"/>
                      </a:cubicBezTo>
                      <a:cubicBezTo>
                        <a:pt x="483747" y="482184"/>
                        <a:pt x="483655" y="484409"/>
                        <a:pt x="483376" y="486726"/>
                      </a:cubicBezTo>
                      <a:lnTo>
                        <a:pt x="592753" y="486726"/>
                      </a:lnTo>
                      <a:cubicBezTo>
                        <a:pt x="601667" y="486726"/>
                        <a:pt x="608909" y="493863"/>
                        <a:pt x="608909" y="502762"/>
                      </a:cubicBezTo>
                      <a:cubicBezTo>
                        <a:pt x="608909" y="511660"/>
                        <a:pt x="601667" y="518797"/>
                        <a:pt x="592753" y="518797"/>
                      </a:cubicBezTo>
                      <a:lnTo>
                        <a:pt x="21077" y="518797"/>
                      </a:lnTo>
                      <a:cubicBezTo>
                        <a:pt x="12163" y="518797"/>
                        <a:pt x="4921" y="511660"/>
                        <a:pt x="4921" y="502762"/>
                      </a:cubicBezTo>
                      <a:cubicBezTo>
                        <a:pt x="4921" y="452244"/>
                        <a:pt x="57474" y="398761"/>
                        <a:pt x="107056" y="398761"/>
                      </a:cubicBezTo>
                      <a:cubicBezTo>
                        <a:pt x="107613" y="398761"/>
                        <a:pt x="108077" y="398761"/>
                        <a:pt x="108541" y="398761"/>
                      </a:cubicBezTo>
                      <a:cubicBezTo>
                        <a:pt x="123305" y="381335"/>
                        <a:pt x="141967" y="368080"/>
                        <a:pt x="163230" y="359830"/>
                      </a:cubicBezTo>
                      <a:lnTo>
                        <a:pt x="167780" y="298653"/>
                      </a:lnTo>
                      <a:lnTo>
                        <a:pt x="18199" y="318582"/>
                      </a:lnTo>
                      <a:cubicBezTo>
                        <a:pt x="17549" y="318675"/>
                        <a:pt x="16806" y="318675"/>
                        <a:pt x="16063" y="318675"/>
                      </a:cubicBezTo>
                      <a:cubicBezTo>
                        <a:pt x="12256" y="318675"/>
                        <a:pt x="8449" y="317284"/>
                        <a:pt x="5478" y="314689"/>
                      </a:cubicBezTo>
                      <a:cubicBezTo>
                        <a:pt x="2043" y="311630"/>
                        <a:pt x="0" y="307274"/>
                        <a:pt x="0" y="302639"/>
                      </a:cubicBezTo>
                      <a:lnTo>
                        <a:pt x="0" y="203273"/>
                      </a:lnTo>
                      <a:cubicBezTo>
                        <a:pt x="0" y="198639"/>
                        <a:pt x="2043" y="194282"/>
                        <a:pt x="5478" y="191223"/>
                      </a:cubicBezTo>
                      <a:cubicBezTo>
                        <a:pt x="9006" y="188164"/>
                        <a:pt x="13649" y="186774"/>
                        <a:pt x="18199" y="187330"/>
                      </a:cubicBezTo>
                      <a:lnTo>
                        <a:pt x="174558" y="208186"/>
                      </a:lnTo>
                      <a:lnTo>
                        <a:pt x="174836" y="205127"/>
                      </a:lnTo>
                      <a:cubicBezTo>
                        <a:pt x="175208" y="199658"/>
                        <a:pt x="178457" y="194746"/>
                        <a:pt x="183286" y="192150"/>
                      </a:cubicBezTo>
                      <a:lnTo>
                        <a:pt x="209191" y="178432"/>
                      </a:lnTo>
                      <a:lnTo>
                        <a:pt x="187835" y="18260"/>
                      </a:lnTo>
                      <a:cubicBezTo>
                        <a:pt x="187185" y="13625"/>
                        <a:pt x="188578" y="8991"/>
                        <a:pt x="191642" y="5561"/>
                      </a:cubicBezTo>
                      <a:cubicBezTo>
                        <a:pt x="194706" y="2039"/>
                        <a:pt x="199070" y="0"/>
                        <a:pt x="203712" y="0"/>
                      </a:cubicBezTo>
                      <a:close/>
                    </a:path>
                  </a:pathLst>
                </a:custGeom>
                <a:solidFill>
                  <a:schemeClr val="bg1"/>
                </a:solidFill>
                <a:ln>
                  <a:noFill/>
                </a:ln>
              </p:spPr>
            </p:sp>
          </p:grpSp>
        </p:grpSp>
        <p:grpSp>
          <p:nvGrpSpPr>
            <p:cNvPr id="14" name="组合 13"/>
            <p:cNvGrpSpPr/>
            <p:nvPr/>
          </p:nvGrpSpPr>
          <p:grpSpPr>
            <a:xfrm>
              <a:off x="8333" y="4548"/>
              <a:ext cx="9390" cy="1596"/>
              <a:chOff x="7831" y="4273"/>
              <a:chExt cx="9390" cy="1596"/>
            </a:xfrm>
          </p:grpSpPr>
          <p:sp>
            <p:nvSpPr>
              <p:cNvPr id="15" name="文本框 14"/>
              <p:cNvSpPr txBox="1"/>
              <p:nvPr/>
            </p:nvSpPr>
            <p:spPr>
              <a:xfrm>
                <a:off x="8968" y="4365"/>
                <a:ext cx="8253" cy="1504"/>
              </a:xfrm>
              <a:prstGeom prst="rect">
                <a:avLst/>
              </a:prstGeom>
              <a:noFill/>
            </p:spPr>
            <p:txBody>
              <a:bodyPr wrap="square" rtlCol="0">
                <a:spAutoFit/>
              </a:bodyPr>
              <a:p>
                <a:pPr indent="133350"/>
                <a:r>
                  <a:rPr lang="zh-CN" altLang="zh-CN" sz="1800" b="1" kern="100" dirty="0">
                    <a:solidFill>
                      <a:srgbClr val="000000"/>
                    </a:solidFill>
                    <a:effectLst/>
                    <a:latin typeface="Calibri" panose="020F0502020204030204" charset="0"/>
                    <a:ea typeface="仿宋" panose="02010609060101010101" pitchFamily="49" charset="-122"/>
                    <a:cs typeface="仿宋" panose="02010609060101010101" pitchFamily="49" charset="-122"/>
                  </a:rPr>
                  <a:t>在线直销平台</a:t>
                </a:r>
                <a:r>
                  <a:rPr lang="zh-CN" altLang="en-US" b="1" kern="100" dirty="0">
                    <a:latin typeface="Calibri" panose="020F0502020204030204" charset="0"/>
                    <a:ea typeface="宋体" panose="02010600030101010101" pitchFamily="2" charset="-122"/>
                    <a:cs typeface="Times New Roman" panose="02020603050405020304" pitchFamily="18" charset="0"/>
                  </a:rPr>
                  <a:t>：</a:t>
                </a:r>
                <a:r>
                  <a:rPr lang="zh-CN" altLang="zh-CN" sz="1800" kern="100" dirty="0">
                    <a:solidFill>
                      <a:srgbClr val="000000"/>
                    </a:solidFill>
                    <a:effectLst/>
                    <a:ea typeface="仿宋" panose="02010609060101010101" pitchFamily="49" charset="-122"/>
                    <a:cs typeface="仿宋" panose="02010609060101010101" pitchFamily="49" charset="-122"/>
                  </a:rPr>
                  <a:t>将旅游产品直接通过网络销售，即传统旅游企业。</a:t>
                </a:r>
                <a:endParaRPr lang="en-US" altLang="zh-CN" sz="1200" dirty="0">
                  <a:solidFill>
                    <a:schemeClr val="tx1">
                      <a:lumMod val="65000"/>
                      <a:lumOff val="35000"/>
                    </a:schemeClr>
                  </a:solidFill>
                  <a:latin typeface="思源黑体 Normal" panose="020B0400000000000000" pitchFamily="34" charset="-122"/>
                  <a:ea typeface="思源黑体 Normal" panose="020B0400000000000000" pitchFamily="34" charset="-122"/>
                </a:endParaRPr>
              </a:p>
              <a:p>
                <a:pPr algn="just">
                  <a:lnSpc>
                    <a:spcPct val="130000"/>
                  </a:lnSpc>
                  <a:spcBef>
                    <a:spcPts val="0"/>
                  </a:spcBef>
                  <a:spcAft>
                    <a:spcPts val="0"/>
                  </a:spcAft>
                </a:pPr>
                <a:endParaRPr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nvGrpSpPr>
              <p:cNvPr id="40" name="组合 19"/>
              <p:cNvGrpSpPr/>
              <p:nvPr/>
            </p:nvGrpSpPr>
            <p:grpSpPr>
              <a:xfrm>
                <a:off x="7831" y="4273"/>
                <a:ext cx="894" cy="894"/>
                <a:chOff x="7359" y="1852"/>
                <a:chExt cx="822" cy="822"/>
              </a:xfrm>
            </p:grpSpPr>
            <p:sp>
              <p:nvSpPr>
                <p:cNvPr id="41" name="椭圆 40"/>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marijuana-plantation_65830"/>
                <p:cNvSpPr>
                  <a:spLocks noChangeAspect="1"/>
                </p:cNvSpPr>
                <p:nvPr/>
              </p:nvSpPr>
              <p:spPr bwMode="auto">
                <a:xfrm>
                  <a:off x="7504" y="2006"/>
                  <a:ext cx="532" cy="513"/>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 name="connsiteX133" fmla="*/ 373273 h 605239"/>
                    <a:gd name="connsiteY133" fmla="*/ 373273 h 605239"/>
                    <a:gd name="connsiteX134" fmla="*/ 373273 h 605239"/>
                    <a:gd name="connsiteY134" fmla="*/ 373273 h 605239"/>
                    <a:gd name="connsiteX135" fmla="*/ 373273 h 605239"/>
                    <a:gd name="connsiteY135" fmla="*/ 373273 h 605239"/>
                    <a:gd name="connsiteX136" fmla="*/ 373273 h 605239"/>
                    <a:gd name="connsiteY136" fmla="*/ 373273 h 605239"/>
                    <a:gd name="connsiteX137" fmla="*/ 373273 h 605239"/>
                    <a:gd name="connsiteY137" fmla="*/ 373273 h 605239"/>
                    <a:gd name="connsiteX138" fmla="*/ 373273 h 605239"/>
                    <a:gd name="connsiteY138" fmla="*/ 373273 h 605239"/>
                    <a:gd name="connsiteX139" fmla="*/ 373273 h 605239"/>
                    <a:gd name="connsiteY139" fmla="*/ 373273 h 605239"/>
                    <a:gd name="connsiteX140" fmla="*/ 373273 h 605239"/>
                    <a:gd name="connsiteY140" fmla="*/ 373273 h 605239"/>
                    <a:gd name="connsiteX141" fmla="*/ 373273 h 605239"/>
                    <a:gd name="connsiteY141" fmla="*/ 373273 h 605239"/>
                    <a:gd name="connsiteX142" fmla="*/ 373273 h 605239"/>
                    <a:gd name="connsiteY142" fmla="*/ 373273 h 605239"/>
                    <a:gd name="connsiteX143" fmla="*/ 373273 h 605239"/>
                    <a:gd name="connsiteY143" fmla="*/ 373273 h 605239"/>
                    <a:gd name="connsiteX144" fmla="*/ 373273 h 605239"/>
                    <a:gd name="connsiteY144" fmla="*/ 373273 h 605239"/>
                    <a:gd name="connsiteX145" fmla="*/ 373273 h 605239"/>
                    <a:gd name="connsiteY145" fmla="*/ 373273 h 605239"/>
                    <a:gd name="connsiteX146" fmla="*/ 373273 h 605239"/>
                    <a:gd name="connsiteY146" fmla="*/ 373273 h 605239"/>
                    <a:gd name="connsiteX147" fmla="*/ 373273 h 605239"/>
                    <a:gd name="connsiteY147" fmla="*/ 373273 h 605239"/>
                    <a:gd name="connsiteX148" fmla="*/ 373273 h 605239"/>
                    <a:gd name="connsiteY148" fmla="*/ 373273 h 605239"/>
                    <a:gd name="connsiteX149" fmla="*/ 373273 h 605239"/>
                    <a:gd name="connsiteY149" fmla="*/ 373273 h 605239"/>
                    <a:gd name="connsiteX150" fmla="*/ 373273 h 605239"/>
                    <a:gd name="connsiteY150" fmla="*/ 373273 h 605239"/>
                    <a:gd name="connsiteX151" fmla="*/ 373273 h 605239"/>
                    <a:gd name="connsiteY151" fmla="*/ 373273 h 605239"/>
                    <a:gd name="connsiteX152" fmla="*/ 373273 h 605239"/>
                    <a:gd name="connsiteY152" fmla="*/ 373273 h 605239"/>
                    <a:gd name="connsiteX153" fmla="*/ 373273 h 605239"/>
                    <a:gd name="connsiteY153" fmla="*/ 373273 h 605239"/>
                    <a:gd name="connsiteX154" fmla="*/ 373273 h 605239"/>
                    <a:gd name="connsiteY154" fmla="*/ 373273 h 605239"/>
                    <a:gd name="connsiteX155" fmla="*/ 373273 h 605239"/>
                    <a:gd name="connsiteY155" fmla="*/ 373273 h 605239"/>
                    <a:gd name="connsiteX156" fmla="*/ 373273 h 605239"/>
                    <a:gd name="connsiteY156" fmla="*/ 373273 h 605239"/>
                    <a:gd name="connsiteX157" fmla="*/ 373273 h 605239"/>
                    <a:gd name="connsiteY157" fmla="*/ 373273 h 605239"/>
                    <a:gd name="connsiteX158" fmla="*/ 373273 h 605239"/>
                    <a:gd name="connsiteY158" fmla="*/ 373273 h 605239"/>
                    <a:gd name="connsiteX159" fmla="*/ 373273 h 605239"/>
                    <a:gd name="connsiteY159" fmla="*/ 373273 h 605239"/>
                    <a:gd name="connsiteX160" fmla="*/ 373273 h 605239"/>
                    <a:gd name="connsiteY160" fmla="*/ 373273 h 605239"/>
                    <a:gd name="connsiteX161" fmla="*/ 373273 h 605239"/>
                    <a:gd name="connsiteY161" fmla="*/ 373273 h 605239"/>
                    <a:gd name="connsiteX162" fmla="*/ 373273 h 605239"/>
                    <a:gd name="connsiteY162" fmla="*/ 373273 h 605239"/>
                    <a:gd name="connsiteX163" fmla="*/ 373273 h 605239"/>
                    <a:gd name="connsiteY163" fmla="*/ 373273 h 605239"/>
                    <a:gd name="connsiteX164" fmla="*/ 373273 h 605239"/>
                    <a:gd name="connsiteY164" fmla="*/ 373273 h 605239"/>
                    <a:gd name="connsiteX165" fmla="*/ 373273 h 605239"/>
                    <a:gd name="connsiteY165" fmla="*/ 373273 h 605239"/>
                    <a:gd name="connsiteX166" fmla="*/ 373273 h 605239"/>
                    <a:gd name="connsiteY166" fmla="*/ 373273 h 605239"/>
                    <a:gd name="connsiteX167" fmla="*/ 373273 h 605239"/>
                    <a:gd name="connsiteY167" fmla="*/ 373273 h 605239"/>
                    <a:gd name="connsiteX168" fmla="*/ 373273 h 605239"/>
                    <a:gd name="connsiteY168" fmla="*/ 373273 h 605239"/>
                    <a:gd name="connsiteX169" fmla="*/ 373273 h 605239"/>
                    <a:gd name="connsiteY169" fmla="*/ 373273 h 605239"/>
                    <a:gd name="connsiteX170" fmla="*/ 373273 h 605239"/>
                    <a:gd name="connsiteY170" fmla="*/ 373273 h 605239"/>
                    <a:gd name="connsiteX171" fmla="*/ 373273 h 605239"/>
                    <a:gd name="connsiteY171" fmla="*/ 373273 h 605239"/>
                    <a:gd name="connsiteX172" fmla="*/ 373273 h 605239"/>
                    <a:gd name="connsiteY172" fmla="*/ 373273 h 605239"/>
                    <a:gd name="connsiteX173" fmla="*/ 373273 h 605239"/>
                    <a:gd name="connsiteY173" fmla="*/ 373273 h 605239"/>
                    <a:gd name="connsiteX174" fmla="*/ 373273 h 605239"/>
                    <a:gd name="connsiteY174" fmla="*/ 373273 h 605239"/>
                    <a:gd name="connsiteX175" fmla="*/ 373273 h 605239"/>
                    <a:gd name="connsiteY175" fmla="*/ 373273 h 605239"/>
                    <a:gd name="connsiteX176" fmla="*/ 373273 h 605239"/>
                    <a:gd name="connsiteY176" fmla="*/ 373273 h 605239"/>
                    <a:gd name="connsiteX177" fmla="*/ 373273 h 605239"/>
                    <a:gd name="connsiteY177" fmla="*/ 373273 h 605239"/>
                    <a:gd name="connsiteX178" fmla="*/ 373273 h 605239"/>
                    <a:gd name="connsiteY178" fmla="*/ 373273 h 605239"/>
                    <a:gd name="connsiteX179" fmla="*/ 373273 h 605239"/>
                    <a:gd name="connsiteY179" fmla="*/ 373273 h 605239"/>
                    <a:gd name="connsiteX180" fmla="*/ 373273 h 605239"/>
                    <a:gd name="connsiteY180" fmla="*/ 373273 h 605239"/>
                    <a:gd name="connsiteX181" fmla="*/ 373273 h 605239"/>
                    <a:gd name="connsiteY181" fmla="*/ 373273 h 605239"/>
                    <a:gd name="connsiteX182" fmla="*/ 373273 h 605239"/>
                    <a:gd name="connsiteY182" fmla="*/ 373273 h 605239"/>
                    <a:gd name="connsiteX183" fmla="*/ 373273 h 605239"/>
                    <a:gd name="connsiteY183" fmla="*/ 373273 h 605239"/>
                    <a:gd name="connsiteX184" fmla="*/ 373273 h 605239"/>
                    <a:gd name="connsiteY184" fmla="*/ 373273 h 605239"/>
                    <a:gd name="connsiteX185" fmla="*/ 373273 h 605239"/>
                    <a:gd name="connsiteY185" fmla="*/ 373273 h 605239"/>
                    <a:gd name="connsiteX186" fmla="*/ 373273 h 605239"/>
                    <a:gd name="connsiteY186" fmla="*/ 373273 h 605239"/>
                    <a:gd name="connsiteX187" fmla="*/ 373273 h 605239"/>
                    <a:gd name="connsiteY187" fmla="*/ 373273 h 605239"/>
                    <a:gd name="connsiteX188" fmla="*/ 373273 h 605239"/>
                    <a:gd name="connsiteY188" fmla="*/ 373273 h 605239"/>
                    <a:gd name="connsiteX189" fmla="*/ 373273 h 605239"/>
                    <a:gd name="connsiteY189" fmla="*/ 373273 h 605239"/>
                    <a:gd name="connsiteX190" fmla="*/ 373273 h 605239"/>
                    <a:gd name="connsiteY190" fmla="*/ 373273 h 605239"/>
                    <a:gd name="connsiteX191" fmla="*/ 373273 h 605239"/>
                    <a:gd name="connsiteY191" fmla="*/ 373273 h 605239"/>
                    <a:gd name="connsiteX192" fmla="*/ 373273 h 605239"/>
                    <a:gd name="connsiteY192" fmla="*/ 373273 h 605239"/>
                    <a:gd name="connsiteX193" fmla="*/ 373273 h 605239"/>
                    <a:gd name="connsiteY193" fmla="*/ 373273 h 605239"/>
                    <a:gd name="connsiteX194" fmla="*/ 373273 h 605239"/>
                    <a:gd name="connsiteY194" fmla="*/ 373273 h 605239"/>
                    <a:gd name="connsiteX195" fmla="*/ 373273 h 605239"/>
                    <a:gd name="connsiteY195" fmla="*/ 373273 h 605239"/>
                    <a:gd name="connsiteX196" fmla="*/ 373273 h 605239"/>
                    <a:gd name="connsiteY196" fmla="*/ 373273 h 605239"/>
                    <a:gd name="connsiteX197" fmla="*/ 373273 h 605239"/>
                    <a:gd name="connsiteY197" fmla="*/ 373273 h 605239"/>
                    <a:gd name="connsiteX198" fmla="*/ 373273 h 605239"/>
                    <a:gd name="connsiteY198" fmla="*/ 373273 h 605239"/>
                    <a:gd name="connsiteX199" fmla="*/ 373273 h 605239"/>
                    <a:gd name="connsiteY199" fmla="*/ 373273 h 605239"/>
                    <a:gd name="connsiteX200" fmla="*/ 373273 h 605239"/>
                    <a:gd name="connsiteY200" fmla="*/ 373273 h 605239"/>
                    <a:gd name="connsiteX201" fmla="*/ 373273 h 605239"/>
                    <a:gd name="connsiteY201" fmla="*/ 373273 h 605239"/>
                    <a:gd name="connsiteX202" fmla="*/ 373273 h 605239"/>
                    <a:gd name="connsiteY202" fmla="*/ 373273 h 605239"/>
                    <a:gd name="connsiteX203" fmla="*/ 373273 h 605239"/>
                    <a:gd name="connsiteY203" fmla="*/ 373273 h 605239"/>
                    <a:gd name="connsiteX204" fmla="*/ 373273 h 605239"/>
                    <a:gd name="connsiteY204" fmla="*/ 373273 h 605239"/>
                    <a:gd name="connsiteX205" fmla="*/ 373273 h 605239"/>
                    <a:gd name="connsiteY205" fmla="*/ 373273 h 605239"/>
                    <a:gd name="connsiteX206" fmla="*/ 373273 h 605239"/>
                    <a:gd name="connsiteY206" fmla="*/ 373273 h 605239"/>
                    <a:gd name="connsiteX207" fmla="*/ 373273 h 605239"/>
                    <a:gd name="connsiteY207" fmla="*/ 373273 h 605239"/>
                    <a:gd name="connsiteX208" fmla="*/ 373273 h 605239"/>
                    <a:gd name="connsiteY208" fmla="*/ 373273 h 605239"/>
                    <a:gd name="connsiteX209" fmla="*/ 373273 h 605239"/>
                    <a:gd name="connsiteY209" fmla="*/ 373273 h 605239"/>
                    <a:gd name="connsiteX210" fmla="*/ 373273 h 605239"/>
                    <a:gd name="connsiteY210" fmla="*/ 373273 h 605239"/>
                    <a:gd name="connsiteX211" fmla="*/ 373273 h 605239"/>
                    <a:gd name="connsiteY211" fmla="*/ 373273 h 605239"/>
                    <a:gd name="connsiteX212" fmla="*/ 373273 h 605239"/>
                    <a:gd name="connsiteY212" fmla="*/ 373273 h 605239"/>
                    <a:gd name="connsiteX213" fmla="*/ 373273 h 605239"/>
                    <a:gd name="connsiteY213" fmla="*/ 373273 h 605239"/>
                    <a:gd name="connsiteX214" fmla="*/ 373273 h 605239"/>
                    <a:gd name="connsiteY214" fmla="*/ 373273 h 605239"/>
                    <a:gd name="connsiteX215" fmla="*/ 373273 h 605239"/>
                    <a:gd name="connsiteY215" fmla="*/ 373273 h 605239"/>
                    <a:gd name="connsiteX216" fmla="*/ 373273 h 605239"/>
                    <a:gd name="connsiteY216" fmla="*/ 373273 h 605239"/>
                    <a:gd name="connsiteX217" fmla="*/ 373273 h 605239"/>
                    <a:gd name="connsiteY217" fmla="*/ 373273 h 605239"/>
                    <a:gd name="connsiteX218" fmla="*/ 373273 h 605239"/>
                    <a:gd name="connsiteY218" fmla="*/ 373273 h 605239"/>
                    <a:gd name="connsiteX219" fmla="*/ 373273 h 605239"/>
                    <a:gd name="connsiteY219" fmla="*/ 373273 h 605239"/>
                    <a:gd name="connsiteX220" fmla="*/ 373273 h 605239"/>
                    <a:gd name="connsiteY220" fmla="*/ 373273 h 605239"/>
                    <a:gd name="connsiteX221" fmla="*/ 373273 h 605239"/>
                    <a:gd name="connsiteY221" fmla="*/ 373273 h 605239"/>
                    <a:gd name="connsiteX222" fmla="*/ 373273 h 605239"/>
                    <a:gd name="connsiteY222" fmla="*/ 373273 h 605239"/>
                    <a:gd name="connsiteX223" fmla="*/ 373273 h 605239"/>
                    <a:gd name="connsiteY223" fmla="*/ 373273 h 605239"/>
                    <a:gd name="connsiteX224" fmla="*/ 373273 h 605239"/>
                    <a:gd name="connsiteY224" fmla="*/ 373273 h 605239"/>
                    <a:gd name="connsiteX225" fmla="*/ 373273 h 605239"/>
                    <a:gd name="connsiteY225" fmla="*/ 373273 h 605239"/>
                    <a:gd name="connsiteX226" fmla="*/ 373273 h 605239"/>
                    <a:gd name="connsiteY226" fmla="*/ 373273 h 605239"/>
                    <a:gd name="connsiteX227" fmla="*/ 373273 h 605239"/>
                    <a:gd name="connsiteY227" fmla="*/ 373273 h 605239"/>
                    <a:gd name="connsiteX228" fmla="*/ 373273 h 605239"/>
                    <a:gd name="connsiteY228" fmla="*/ 373273 h 605239"/>
                    <a:gd name="connsiteX229" fmla="*/ 373273 h 605239"/>
                    <a:gd name="connsiteY229" fmla="*/ 373273 h 605239"/>
                    <a:gd name="connsiteX230" fmla="*/ 373273 h 605239"/>
                    <a:gd name="connsiteY230" fmla="*/ 373273 h 605239"/>
                    <a:gd name="connsiteX231" fmla="*/ 373273 h 605239"/>
                    <a:gd name="connsiteY231" fmla="*/ 373273 h 605239"/>
                    <a:gd name="connsiteX232" fmla="*/ 373273 h 605239"/>
                    <a:gd name="connsiteY232" fmla="*/ 373273 h 605239"/>
                    <a:gd name="connsiteX233" fmla="*/ 373273 h 605239"/>
                    <a:gd name="connsiteY233" fmla="*/ 373273 h 605239"/>
                    <a:gd name="connsiteX234" fmla="*/ 373273 h 605239"/>
                    <a:gd name="connsiteY234" fmla="*/ 373273 h 605239"/>
                    <a:gd name="connsiteX235" fmla="*/ 373273 h 605239"/>
                    <a:gd name="connsiteY235" fmla="*/ 373273 h 605239"/>
                    <a:gd name="connsiteX236" fmla="*/ 373273 h 605239"/>
                    <a:gd name="connsiteY236" fmla="*/ 373273 h 605239"/>
                    <a:gd name="connsiteX237" fmla="*/ 373273 h 605239"/>
                    <a:gd name="connsiteY237" fmla="*/ 373273 h 605239"/>
                    <a:gd name="connsiteX238" fmla="*/ 373273 h 605239"/>
                    <a:gd name="connsiteY238" fmla="*/ 373273 h 605239"/>
                    <a:gd name="connsiteX239" fmla="*/ 373273 h 605239"/>
                    <a:gd name="connsiteY239" fmla="*/ 373273 h 605239"/>
                    <a:gd name="connsiteX240" fmla="*/ 373273 h 605239"/>
                    <a:gd name="connsiteY240" fmla="*/ 373273 h 605239"/>
                    <a:gd name="connsiteX241" fmla="*/ 373273 h 605239"/>
                    <a:gd name="connsiteY241" fmla="*/ 373273 h 605239"/>
                    <a:gd name="connsiteX242" fmla="*/ 373273 h 605239"/>
                    <a:gd name="connsiteY242" fmla="*/ 373273 h 605239"/>
                    <a:gd name="connsiteX243" fmla="*/ 373273 h 605239"/>
                    <a:gd name="connsiteY243" fmla="*/ 373273 h 605239"/>
                    <a:gd name="connsiteX244" fmla="*/ 373273 h 605239"/>
                    <a:gd name="connsiteY244" fmla="*/ 373273 h 605239"/>
                    <a:gd name="connsiteX245" fmla="*/ 373273 h 605239"/>
                    <a:gd name="connsiteY245" fmla="*/ 373273 h 605239"/>
                    <a:gd name="connsiteX246" fmla="*/ 373273 h 605239"/>
                    <a:gd name="connsiteY246" fmla="*/ 373273 h 605239"/>
                    <a:gd name="connsiteX247" fmla="*/ 373273 h 605239"/>
                    <a:gd name="connsiteY247" fmla="*/ 373273 h 605239"/>
                    <a:gd name="connsiteX248" fmla="*/ 373273 h 605239"/>
                    <a:gd name="connsiteY248" fmla="*/ 373273 h 605239"/>
                    <a:gd name="connsiteX249" fmla="*/ 373273 h 605239"/>
                    <a:gd name="connsiteY249" fmla="*/ 373273 h 605239"/>
                    <a:gd name="connsiteX250" fmla="*/ 373273 h 605239"/>
                    <a:gd name="connsiteY250" fmla="*/ 373273 h 605239"/>
                    <a:gd name="connsiteX251" fmla="*/ 373273 h 605239"/>
                    <a:gd name="connsiteY251" fmla="*/ 373273 h 605239"/>
                    <a:gd name="connsiteX252" fmla="*/ 373273 h 605239"/>
                    <a:gd name="connsiteY252" fmla="*/ 373273 h 605239"/>
                    <a:gd name="connsiteX253" fmla="*/ 373273 h 605239"/>
                    <a:gd name="connsiteY253" fmla="*/ 373273 h 605239"/>
                    <a:gd name="connsiteX254" fmla="*/ 373273 h 605239"/>
                    <a:gd name="connsiteY254" fmla="*/ 373273 h 605239"/>
                    <a:gd name="connsiteX255" fmla="*/ 373273 h 605239"/>
                    <a:gd name="connsiteY255" fmla="*/ 373273 h 605239"/>
                    <a:gd name="connsiteX256" fmla="*/ 373273 h 605239"/>
                    <a:gd name="connsiteY256" fmla="*/ 373273 h 605239"/>
                    <a:gd name="connsiteX257" fmla="*/ 373273 h 605239"/>
                    <a:gd name="connsiteY257" fmla="*/ 373273 h 605239"/>
                    <a:gd name="connsiteX258" fmla="*/ 373273 h 605239"/>
                    <a:gd name="connsiteY258" fmla="*/ 373273 h 605239"/>
                    <a:gd name="connsiteX259" fmla="*/ 373273 h 605239"/>
                    <a:gd name="connsiteY259" fmla="*/ 373273 h 605239"/>
                    <a:gd name="connsiteX260" fmla="*/ 373273 h 605239"/>
                    <a:gd name="connsiteY260" fmla="*/ 373273 h 605239"/>
                    <a:gd name="connsiteX261" fmla="*/ 373273 h 605239"/>
                    <a:gd name="connsiteY261" fmla="*/ 373273 h 605239"/>
                    <a:gd name="connsiteX262" fmla="*/ 373273 h 605239"/>
                    <a:gd name="connsiteY262" fmla="*/ 373273 h 605239"/>
                    <a:gd name="connsiteX263" fmla="*/ 373273 h 605239"/>
                    <a:gd name="connsiteY263" fmla="*/ 373273 h 605239"/>
                    <a:gd name="connsiteX264" fmla="*/ 373273 h 605239"/>
                    <a:gd name="connsiteY264" fmla="*/ 373273 h 605239"/>
                    <a:gd name="connsiteX265" fmla="*/ 373273 h 605239"/>
                    <a:gd name="connsiteY265" fmla="*/ 373273 h 605239"/>
                    <a:gd name="connsiteX266" fmla="*/ 373273 h 605239"/>
                    <a:gd name="connsiteY266" fmla="*/ 373273 h 605239"/>
                    <a:gd name="connsiteX267" fmla="*/ 373273 h 605239"/>
                    <a:gd name="connsiteY267" fmla="*/ 373273 h 605239"/>
                    <a:gd name="connsiteX268" fmla="*/ 373273 h 605239"/>
                    <a:gd name="connsiteY268" fmla="*/ 373273 h 605239"/>
                    <a:gd name="connsiteX269" fmla="*/ 373273 h 605239"/>
                    <a:gd name="connsiteY26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607646" h="586469">
                      <a:moveTo>
                        <a:pt x="455695" y="505601"/>
                      </a:moveTo>
                      <a:cubicBezTo>
                        <a:pt x="469224" y="505601"/>
                        <a:pt x="480794" y="514488"/>
                        <a:pt x="484621" y="526751"/>
                      </a:cubicBezTo>
                      <a:cubicBezTo>
                        <a:pt x="494233" y="528884"/>
                        <a:pt x="502600" y="534394"/>
                        <a:pt x="508385" y="542036"/>
                      </a:cubicBezTo>
                      <a:cubicBezTo>
                        <a:pt x="513458" y="538126"/>
                        <a:pt x="519777" y="535904"/>
                        <a:pt x="526541" y="535904"/>
                      </a:cubicBezTo>
                      <a:cubicBezTo>
                        <a:pt x="543363" y="535904"/>
                        <a:pt x="556980" y="549501"/>
                        <a:pt x="556980" y="566208"/>
                      </a:cubicBezTo>
                      <a:cubicBezTo>
                        <a:pt x="556980" y="571806"/>
                        <a:pt x="552441" y="576338"/>
                        <a:pt x="546834" y="576338"/>
                      </a:cubicBezTo>
                      <a:cubicBezTo>
                        <a:pt x="541227" y="576338"/>
                        <a:pt x="536687" y="571806"/>
                        <a:pt x="536687" y="566208"/>
                      </a:cubicBezTo>
                      <a:cubicBezTo>
                        <a:pt x="536687" y="560698"/>
                        <a:pt x="532148" y="556166"/>
                        <a:pt x="526541" y="556166"/>
                      </a:cubicBezTo>
                      <a:cubicBezTo>
                        <a:pt x="521023" y="556166"/>
                        <a:pt x="516484" y="560698"/>
                        <a:pt x="516484" y="566208"/>
                      </a:cubicBezTo>
                      <a:cubicBezTo>
                        <a:pt x="516484" y="571806"/>
                        <a:pt x="511945" y="576338"/>
                        <a:pt x="506338" y="576338"/>
                      </a:cubicBezTo>
                      <a:cubicBezTo>
                        <a:pt x="500731" y="576338"/>
                        <a:pt x="496191" y="571806"/>
                        <a:pt x="496191" y="566208"/>
                      </a:cubicBezTo>
                      <a:cubicBezTo>
                        <a:pt x="496191" y="555099"/>
                        <a:pt x="487113" y="546035"/>
                        <a:pt x="475988" y="546035"/>
                      </a:cubicBezTo>
                      <a:cubicBezTo>
                        <a:pt x="470381" y="546035"/>
                        <a:pt x="465842" y="541503"/>
                        <a:pt x="465842" y="535904"/>
                      </a:cubicBezTo>
                      <a:cubicBezTo>
                        <a:pt x="465842" y="530306"/>
                        <a:pt x="461302" y="525774"/>
                        <a:pt x="455695" y="525774"/>
                      </a:cubicBezTo>
                      <a:cubicBezTo>
                        <a:pt x="450088" y="525774"/>
                        <a:pt x="445549" y="530306"/>
                        <a:pt x="445549" y="535904"/>
                      </a:cubicBezTo>
                      <a:cubicBezTo>
                        <a:pt x="445549" y="541681"/>
                        <a:pt x="440565" y="546213"/>
                        <a:pt x="434958" y="546035"/>
                      </a:cubicBezTo>
                      <a:cubicBezTo>
                        <a:pt x="429618" y="546302"/>
                        <a:pt x="425346" y="550656"/>
                        <a:pt x="425346" y="556077"/>
                      </a:cubicBezTo>
                      <a:cubicBezTo>
                        <a:pt x="425346" y="561675"/>
                        <a:pt x="429885" y="566208"/>
                        <a:pt x="435403" y="566208"/>
                      </a:cubicBezTo>
                      <a:cubicBezTo>
                        <a:pt x="441010" y="566208"/>
                        <a:pt x="445549" y="570740"/>
                        <a:pt x="445549" y="576338"/>
                      </a:cubicBezTo>
                      <a:cubicBezTo>
                        <a:pt x="445549" y="581937"/>
                        <a:pt x="441010" y="586469"/>
                        <a:pt x="435403" y="586469"/>
                      </a:cubicBezTo>
                      <a:cubicBezTo>
                        <a:pt x="418670" y="586469"/>
                        <a:pt x="405053" y="572873"/>
                        <a:pt x="405053" y="556077"/>
                      </a:cubicBezTo>
                      <a:cubicBezTo>
                        <a:pt x="405053" y="542480"/>
                        <a:pt x="414131" y="530839"/>
                        <a:pt x="426592" y="527107"/>
                      </a:cubicBezTo>
                      <a:cubicBezTo>
                        <a:pt x="430419" y="514665"/>
                        <a:pt x="441989" y="505601"/>
                        <a:pt x="455695" y="505601"/>
                      </a:cubicBezTo>
                      <a:close/>
                      <a:moveTo>
                        <a:pt x="232920" y="505601"/>
                      </a:moveTo>
                      <a:cubicBezTo>
                        <a:pt x="246449" y="505601"/>
                        <a:pt x="257930" y="514488"/>
                        <a:pt x="261846" y="526751"/>
                      </a:cubicBezTo>
                      <a:cubicBezTo>
                        <a:pt x="271458" y="528884"/>
                        <a:pt x="279825" y="534394"/>
                        <a:pt x="285610" y="542036"/>
                      </a:cubicBezTo>
                      <a:cubicBezTo>
                        <a:pt x="290683" y="538126"/>
                        <a:pt x="297002" y="535904"/>
                        <a:pt x="303766" y="535904"/>
                      </a:cubicBezTo>
                      <a:cubicBezTo>
                        <a:pt x="320588" y="535904"/>
                        <a:pt x="334205" y="549501"/>
                        <a:pt x="334205" y="566208"/>
                      </a:cubicBezTo>
                      <a:cubicBezTo>
                        <a:pt x="334205" y="571806"/>
                        <a:pt x="329666" y="576338"/>
                        <a:pt x="324059" y="576338"/>
                      </a:cubicBezTo>
                      <a:cubicBezTo>
                        <a:pt x="318452" y="576338"/>
                        <a:pt x="313912" y="571806"/>
                        <a:pt x="313912" y="566208"/>
                      </a:cubicBezTo>
                      <a:cubicBezTo>
                        <a:pt x="313912" y="560698"/>
                        <a:pt x="309373" y="556166"/>
                        <a:pt x="303766" y="556166"/>
                      </a:cubicBezTo>
                      <a:cubicBezTo>
                        <a:pt x="298248" y="556166"/>
                        <a:pt x="293709" y="560698"/>
                        <a:pt x="293709" y="566208"/>
                      </a:cubicBezTo>
                      <a:cubicBezTo>
                        <a:pt x="293709" y="571806"/>
                        <a:pt x="289170" y="576338"/>
                        <a:pt x="283563" y="576338"/>
                      </a:cubicBezTo>
                      <a:cubicBezTo>
                        <a:pt x="277956" y="576338"/>
                        <a:pt x="273416" y="571806"/>
                        <a:pt x="273416" y="566208"/>
                      </a:cubicBezTo>
                      <a:cubicBezTo>
                        <a:pt x="273416" y="555099"/>
                        <a:pt x="264338" y="546035"/>
                        <a:pt x="253124" y="546035"/>
                      </a:cubicBezTo>
                      <a:cubicBezTo>
                        <a:pt x="247606" y="546035"/>
                        <a:pt x="243067" y="541503"/>
                        <a:pt x="243067" y="535904"/>
                      </a:cubicBezTo>
                      <a:cubicBezTo>
                        <a:pt x="243067" y="530306"/>
                        <a:pt x="238527" y="525774"/>
                        <a:pt x="232920" y="525774"/>
                      </a:cubicBezTo>
                      <a:cubicBezTo>
                        <a:pt x="227313" y="525774"/>
                        <a:pt x="222774" y="530306"/>
                        <a:pt x="222774" y="535904"/>
                      </a:cubicBezTo>
                      <a:cubicBezTo>
                        <a:pt x="222774" y="541681"/>
                        <a:pt x="217790" y="546213"/>
                        <a:pt x="212183" y="546035"/>
                      </a:cubicBezTo>
                      <a:cubicBezTo>
                        <a:pt x="206843" y="546302"/>
                        <a:pt x="202571" y="550656"/>
                        <a:pt x="202571" y="556077"/>
                      </a:cubicBezTo>
                      <a:cubicBezTo>
                        <a:pt x="202571" y="561675"/>
                        <a:pt x="207110" y="566208"/>
                        <a:pt x="212628" y="566208"/>
                      </a:cubicBezTo>
                      <a:cubicBezTo>
                        <a:pt x="218235" y="566208"/>
                        <a:pt x="222774" y="570740"/>
                        <a:pt x="222774" y="576338"/>
                      </a:cubicBezTo>
                      <a:cubicBezTo>
                        <a:pt x="222774" y="581937"/>
                        <a:pt x="218235" y="586469"/>
                        <a:pt x="212628" y="586469"/>
                      </a:cubicBezTo>
                      <a:cubicBezTo>
                        <a:pt x="195895" y="586469"/>
                        <a:pt x="182278" y="572873"/>
                        <a:pt x="182278" y="556077"/>
                      </a:cubicBezTo>
                      <a:cubicBezTo>
                        <a:pt x="182278" y="542480"/>
                        <a:pt x="191356" y="530839"/>
                        <a:pt x="203817" y="527107"/>
                      </a:cubicBezTo>
                      <a:cubicBezTo>
                        <a:pt x="207644" y="514665"/>
                        <a:pt x="219214" y="505601"/>
                        <a:pt x="232920" y="505601"/>
                      </a:cubicBezTo>
                      <a:close/>
                      <a:moveTo>
                        <a:pt x="506330" y="465097"/>
                      </a:moveTo>
                      <a:cubicBezTo>
                        <a:pt x="519863" y="465097"/>
                        <a:pt x="531348" y="473989"/>
                        <a:pt x="535265" y="486259"/>
                      </a:cubicBezTo>
                      <a:cubicBezTo>
                        <a:pt x="544880" y="488304"/>
                        <a:pt x="553249" y="493906"/>
                        <a:pt x="559036" y="501464"/>
                      </a:cubicBezTo>
                      <a:cubicBezTo>
                        <a:pt x="564110" y="497640"/>
                        <a:pt x="570432" y="495417"/>
                        <a:pt x="577198" y="495417"/>
                      </a:cubicBezTo>
                      <a:cubicBezTo>
                        <a:pt x="594024" y="495417"/>
                        <a:pt x="607646" y="509021"/>
                        <a:pt x="607646" y="525738"/>
                      </a:cubicBezTo>
                      <a:cubicBezTo>
                        <a:pt x="607646" y="531339"/>
                        <a:pt x="603105" y="535874"/>
                        <a:pt x="597497" y="535874"/>
                      </a:cubicBezTo>
                      <a:cubicBezTo>
                        <a:pt x="591888" y="535874"/>
                        <a:pt x="587347" y="531339"/>
                        <a:pt x="587347" y="525738"/>
                      </a:cubicBezTo>
                      <a:cubicBezTo>
                        <a:pt x="587347" y="520225"/>
                        <a:pt x="582807" y="515601"/>
                        <a:pt x="577198" y="515601"/>
                      </a:cubicBezTo>
                      <a:cubicBezTo>
                        <a:pt x="571678" y="515601"/>
                        <a:pt x="567137" y="520225"/>
                        <a:pt x="567137" y="525738"/>
                      </a:cubicBezTo>
                      <a:cubicBezTo>
                        <a:pt x="567137" y="531339"/>
                        <a:pt x="562597" y="535874"/>
                        <a:pt x="556988" y="535874"/>
                      </a:cubicBezTo>
                      <a:cubicBezTo>
                        <a:pt x="551379" y="535874"/>
                        <a:pt x="546839" y="531339"/>
                        <a:pt x="546839" y="525738"/>
                      </a:cubicBezTo>
                      <a:cubicBezTo>
                        <a:pt x="546839" y="514623"/>
                        <a:pt x="537758" y="505554"/>
                        <a:pt x="526540" y="505554"/>
                      </a:cubicBezTo>
                      <a:cubicBezTo>
                        <a:pt x="521020" y="505554"/>
                        <a:pt x="516480" y="501019"/>
                        <a:pt x="516480" y="495417"/>
                      </a:cubicBezTo>
                      <a:cubicBezTo>
                        <a:pt x="516480" y="489816"/>
                        <a:pt x="511939" y="485281"/>
                        <a:pt x="506330" y="485281"/>
                      </a:cubicBezTo>
                      <a:cubicBezTo>
                        <a:pt x="500721" y="485281"/>
                        <a:pt x="496181" y="489816"/>
                        <a:pt x="496181" y="495417"/>
                      </a:cubicBezTo>
                      <a:cubicBezTo>
                        <a:pt x="496181" y="501019"/>
                        <a:pt x="491640" y="505554"/>
                        <a:pt x="486031" y="505554"/>
                      </a:cubicBezTo>
                      <a:cubicBezTo>
                        <a:pt x="480512" y="505554"/>
                        <a:pt x="475971" y="501019"/>
                        <a:pt x="475971" y="495417"/>
                      </a:cubicBezTo>
                      <a:cubicBezTo>
                        <a:pt x="475971" y="478701"/>
                        <a:pt x="489593" y="465097"/>
                        <a:pt x="506330" y="465097"/>
                      </a:cubicBezTo>
                      <a:close/>
                      <a:moveTo>
                        <a:pt x="80996" y="455006"/>
                      </a:moveTo>
                      <a:cubicBezTo>
                        <a:pt x="94524" y="455006"/>
                        <a:pt x="106094" y="463889"/>
                        <a:pt x="110010" y="476147"/>
                      </a:cubicBezTo>
                      <a:cubicBezTo>
                        <a:pt x="119622" y="478279"/>
                        <a:pt x="127899" y="483786"/>
                        <a:pt x="133684" y="491425"/>
                      </a:cubicBezTo>
                      <a:cubicBezTo>
                        <a:pt x="138756" y="487606"/>
                        <a:pt x="145075" y="485296"/>
                        <a:pt x="151928" y="485296"/>
                      </a:cubicBezTo>
                      <a:cubicBezTo>
                        <a:pt x="168660" y="485296"/>
                        <a:pt x="182277" y="498887"/>
                        <a:pt x="182277" y="515587"/>
                      </a:cubicBezTo>
                      <a:cubicBezTo>
                        <a:pt x="182277" y="521183"/>
                        <a:pt x="177738" y="525713"/>
                        <a:pt x="172131" y="525713"/>
                      </a:cubicBezTo>
                      <a:cubicBezTo>
                        <a:pt x="166524" y="525713"/>
                        <a:pt x="161985" y="521183"/>
                        <a:pt x="161985" y="515587"/>
                      </a:cubicBezTo>
                      <a:cubicBezTo>
                        <a:pt x="161985" y="510079"/>
                        <a:pt x="157446" y="505549"/>
                        <a:pt x="151928" y="505549"/>
                      </a:cubicBezTo>
                      <a:cubicBezTo>
                        <a:pt x="146321" y="505549"/>
                        <a:pt x="141782" y="510079"/>
                        <a:pt x="141782" y="515587"/>
                      </a:cubicBezTo>
                      <a:cubicBezTo>
                        <a:pt x="141782" y="521183"/>
                        <a:pt x="137243" y="525713"/>
                        <a:pt x="131637" y="525713"/>
                      </a:cubicBezTo>
                      <a:cubicBezTo>
                        <a:pt x="126030" y="525713"/>
                        <a:pt x="121491" y="521183"/>
                        <a:pt x="121491" y="515587"/>
                      </a:cubicBezTo>
                      <a:cubicBezTo>
                        <a:pt x="121491" y="504483"/>
                        <a:pt x="112413" y="495423"/>
                        <a:pt x="101288" y="495423"/>
                      </a:cubicBezTo>
                      <a:cubicBezTo>
                        <a:pt x="95681" y="495423"/>
                        <a:pt x="91142" y="490892"/>
                        <a:pt x="91142" y="485296"/>
                      </a:cubicBezTo>
                      <a:cubicBezTo>
                        <a:pt x="91142" y="479700"/>
                        <a:pt x="86603" y="475170"/>
                        <a:pt x="80996" y="475170"/>
                      </a:cubicBezTo>
                      <a:cubicBezTo>
                        <a:pt x="75478" y="475170"/>
                        <a:pt x="70850" y="479700"/>
                        <a:pt x="70850" y="485296"/>
                      </a:cubicBezTo>
                      <a:cubicBezTo>
                        <a:pt x="70850" y="490892"/>
                        <a:pt x="66311" y="495423"/>
                        <a:pt x="60793" y="495423"/>
                      </a:cubicBezTo>
                      <a:lnTo>
                        <a:pt x="40502" y="495423"/>
                      </a:lnTo>
                      <a:cubicBezTo>
                        <a:pt x="29377" y="495423"/>
                        <a:pt x="20299" y="504483"/>
                        <a:pt x="20299" y="515587"/>
                      </a:cubicBezTo>
                      <a:cubicBezTo>
                        <a:pt x="20299" y="521183"/>
                        <a:pt x="15760" y="525713"/>
                        <a:pt x="10153" y="525713"/>
                      </a:cubicBezTo>
                      <a:cubicBezTo>
                        <a:pt x="4546" y="525713"/>
                        <a:pt x="7" y="521183"/>
                        <a:pt x="7" y="515587"/>
                      </a:cubicBezTo>
                      <a:cubicBezTo>
                        <a:pt x="7" y="493291"/>
                        <a:pt x="18163" y="475170"/>
                        <a:pt x="40502" y="475170"/>
                      </a:cubicBezTo>
                      <a:lnTo>
                        <a:pt x="52338" y="475170"/>
                      </a:lnTo>
                      <a:cubicBezTo>
                        <a:pt x="56521" y="463445"/>
                        <a:pt x="67824" y="455006"/>
                        <a:pt x="80996" y="455006"/>
                      </a:cubicBezTo>
                      <a:close/>
                      <a:moveTo>
                        <a:pt x="324090" y="434753"/>
                      </a:moveTo>
                      <a:cubicBezTo>
                        <a:pt x="337619" y="434753"/>
                        <a:pt x="349100" y="443640"/>
                        <a:pt x="353016" y="455903"/>
                      </a:cubicBezTo>
                      <a:cubicBezTo>
                        <a:pt x="362628" y="458036"/>
                        <a:pt x="370995" y="463546"/>
                        <a:pt x="376780" y="471188"/>
                      </a:cubicBezTo>
                      <a:cubicBezTo>
                        <a:pt x="381853" y="467367"/>
                        <a:pt x="388172" y="465145"/>
                        <a:pt x="394936" y="465145"/>
                      </a:cubicBezTo>
                      <a:cubicBezTo>
                        <a:pt x="411758" y="465145"/>
                        <a:pt x="425375" y="478742"/>
                        <a:pt x="425375" y="495448"/>
                      </a:cubicBezTo>
                      <a:cubicBezTo>
                        <a:pt x="425375" y="501047"/>
                        <a:pt x="420836" y="505579"/>
                        <a:pt x="415229" y="505579"/>
                      </a:cubicBezTo>
                      <a:cubicBezTo>
                        <a:pt x="409622" y="505579"/>
                        <a:pt x="405082" y="501047"/>
                        <a:pt x="405082" y="495448"/>
                      </a:cubicBezTo>
                      <a:cubicBezTo>
                        <a:pt x="405082" y="489850"/>
                        <a:pt x="400543" y="485318"/>
                        <a:pt x="394936" y="485318"/>
                      </a:cubicBezTo>
                      <a:cubicBezTo>
                        <a:pt x="389418" y="485318"/>
                        <a:pt x="384879" y="489850"/>
                        <a:pt x="384879" y="495448"/>
                      </a:cubicBezTo>
                      <a:cubicBezTo>
                        <a:pt x="384879" y="501047"/>
                        <a:pt x="380340" y="505579"/>
                        <a:pt x="374733" y="505579"/>
                      </a:cubicBezTo>
                      <a:cubicBezTo>
                        <a:pt x="369126" y="505579"/>
                        <a:pt x="364586" y="501047"/>
                        <a:pt x="364586" y="495448"/>
                      </a:cubicBezTo>
                      <a:cubicBezTo>
                        <a:pt x="364586" y="484251"/>
                        <a:pt x="355508" y="475187"/>
                        <a:pt x="344294" y="475187"/>
                      </a:cubicBezTo>
                      <a:cubicBezTo>
                        <a:pt x="338776" y="475187"/>
                        <a:pt x="334237" y="470655"/>
                        <a:pt x="334237" y="465145"/>
                      </a:cubicBezTo>
                      <a:cubicBezTo>
                        <a:pt x="334237" y="459547"/>
                        <a:pt x="329697" y="455014"/>
                        <a:pt x="324090" y="455014"/>
                      </a:cubicBezTo>
                      <a:cubicBezTo>
                        <a:pt x="318483" y="455014"/>
                        <a:pt x="313944" y="459547"/>
                        <a:pt x="313944" y="465145"/>
                      </a:cubicBezTo>
                      <a:cubicBezTo>
                        <a:pt x="313944" y="470833"/>
                        <a:pt x="308960" y="475276"/>
                        <a:pt x="303353" y="475187"/>
                      </a:cubicBezTo>
                      <a:cubicBezTo>
                        <a:pt x="298013" y="475454"/>
                        <a:pt x="293741" y="479897"/>
                        <a:pt x="293741" y="485318"/>
                      </a:cubicBezTo>
                      <a:cubicBezTo>
                        <a:pt x="293741" y="490916"/>
                        <a:pt x="298280" y="495448"/>
                        <a:pt x="303798" y="495448"/>
                      </a:cubicBezTo>
                      <a:cubicBezTo>
                        <a:pt x="309405" y="495448"/>
                        <a:pt x="313944" y="499981"/>
                        <a:pt x="313944" y="505579"/>
                      </a:cubicBezTo>
                      <a:cubicBezTo>
                        <a:pt x="313944" y="511089"/>
                        <a:pt x="309405" y="515621"/>
                        <a:pt x="303798" y="515621"/>
                      </a:cubicBezTo>
                      <a:cubicBezTo>
                        <a:pt x="287065" y="515621"/>
                        <a:pt x="273448" y="502025"/>
                        <a:pt x="273448" y="485318"/>
                      </a:cubicBezTo>
                      <a:cubicBezTo>
                        <a:pt x="273448" y="471632"/>
                        <a:pt x="282526" y="460080"/>
                        <a:pt x="294987" y="456259"/>
                      </a:cubicBezTo>
                      <a:cubicBezTo>
                        <a:pt x="298814" y="443817"/>
                        <a:pt x="310384" y="434753"/>
                        <a:pt x="324090" y="434753"/>
                      </a:cubicBezTo>
                      <a:close/>
                      <a:moveTo>
                        <a:pt x="131658" y="291205"/>
                      </a:moveTo>
                      <a:lnTo>
                        <a:pt x="78077" y="371357"/>
                      </a:lnTo>
                      <a:cubicBezTo>
                        <a:pt x="112967" y="361760"/>
                        <a:pt x="150349" y="361760"/>
                        <a:pt x="185239" y="371357"/>
                      </a:cubicBezTo>
                      <a:lnTo>
                        <a:pt x="178830" y="361849"/>
                      </a:lnTo>
                      <a:cubicBezTo>
                        <a:pt x="178830" y="361760"/>
                        <a:pt x="178830" y="361760"/>
                        <a:pt x="178830" y="361760"/>
                      </a:cubicBezTo>
                      <a:close/>
                      <a:moveTo>
                        <a:pt x="192440" y="212261"/>
                      </a:moveTo>
                      <a:cubicBezTo>
                        <a:pt x="198052" y="212261"/>
                        <a:pt x="202602" y="216811"/>
                        <a:pt x="202602" y="222423"/>
                      </a:cubicBezTo>
                      <a:cubicBezTo>
                        <a:pt x="202602" y="228035"/>
                        <a:pt x="198052" y="232585"/>
                        <a:pt x="192440" y="232585"/>
                      </a:cubicBezTo>
                      <a:cubicBezTo>
                        <a:pt x="186828" y="232585"/>
                        <a:pt x="182278" y="228035"/>
                        <a:pt x="182278" y="222423"/>
                      </a:cubicBezTo>
                      <a:cubicBezTo>
                        <a:pt x="182278" y="216811"/>
                        <a:pt x="186828" y="212261"/>
                        <a:pt x="192440" y="212261"/>
                      </a:cubicBezTo>
                      <a:close/>
                      <a:moveTo>
                        <a:pt x="50673" y="202170"/>
                      </a:moveTo>
                      <a:cubicBezTo>
                        <a:pt x="56279" y="202170"/>
                        <a:pt x="60817" y="206701"/>
                        <a:pt x="60817" y="212299"/>
                      </a:cubicBezTo>
                      <a:lnTo>
                        <a:pt x="60817" y="222428"/>
                      </a:lnTo>
                      <a:lnTo>
                        <a:pt x="70872" y="222428"/>
                      </a:lnTo>
                      <a:cubicBezTo>
                        <a:pt x="76478" y="222428"/>
                        <a:pt x="81016" y="226960"/>
                        <a:pt x="81016" y="232557"/>
                      </a:cubicBezTo>
                      <a:cubicBezTo>
                        <a:pt x="81016" y="238066"/>
                        <a:pt x="76478" y="242598"/>
                        <a:pt x="70872" y="242598"/>
                      </a:cubicBezTo>
                      <a:lnTo>
                        <a:pt x="60817" y="242598"/>
                      </a:lnTo>
                      <a:lnTo>
                        <a:pt x="60817" y="252727"/>
                      </a:lnTo>
                      <a:cubicBezTo>
                        <a:pt x="60817" y="258325"/>
                        <a:pt x="56279" y="262856"/>
                        <a:pt x="50673" y="262856"/>
                      </a:cubicBezTo>
                      <a:cubicBezTo>
                        <a:pt x="45067" y="262856"/>
                        <a:pt x="40529" y="258325"/>
                        <a:pt x="40529" y="252727"/>
                      </a:cubicBezTo>
                      <a:lnTo>
                        <a:pt x="40529" y="242598"/>
                      </a:lnTo>
                      <a:lnTo>
                        <a:pt x="30385" y="242598"/>
                      </a:lnTo>
                      <a:cubicBezTo>
                        <a:pt x="24868" y="242598"/>
                        <a:pt x="20330" y="238066"/>
                        <a:pt x="20330" y="232557"/>
                      </a:cubicBezTo>
                      <a:cubicBezTo>
                        <a:pt x="20330" y="226960"/>
                        <a:pt x="24868" y="222428"/>
                        <a:pt x="30385" y="222428"/>
                      </a:cubicBezTo>
                      <a:lnTo>
                        <a:pt x="40529" y="222428"/>
                      </a:lnTo>
                      <a:lnTo>
                        <a:pt x="40529" y="212299"/>
                      </a:lnTo>
                      <a:cubicBezTo>
                        <a:pt x="40529" y="206701"/>
                        <a:pt x="45067" y="202170"/>
                        <a:pt x="50673" y="202170"/>
                      </a:cubicBezTo>
                      <a:close/>
                      <a:moveTo>
                        <a:pt x="260359" y="181996"/>
                      </a:moveTo>
                      <a:lnTo>
                        <a:pt x="228406" y="271123"/>
                      </a:lnTo>
                      <a:lnTo>
                        <a:pt x="258312" y="254062"/>
                      </a:lnTo>
                      <a:cubicBezTo>
                        <a:pt x="260715" y="252729"/>
                        <a:pt x="263563" y="252373"/>
                        <a:pt x="266233" y="253173"/>
                      </a:cubicBezTo>
                      <a:cubicBezTo>
                        <a:pt x="268903" y="253973"/>
                        <a:pt x="271128" y="255839"/>
                        <a:pt x="272374" y="258327"/>
                      </a:cubicBezTo>
                      <a:lnTo>
                        <a:pt x="282254" y="278054"/>
                      </a:lnTo>
                      <a:lnTo>
                        <a:pt x="304505" y="218873"/>
                      </a:lnTo>
                      <a:cubicBezTo>
                        <a:pt x="305929" y="214963"/>
                        <a:pt x="309756" y="212297"/>
                        <a:pt x="313940" y="212297"/>
                      </a:cubicBezTo>
                      <a:cubicBezTo>
                        <a:pt x="318212" y="212297"/>
                        <a:pt x="321950" y="214963"/>
                        <a:pt x="323463" y="218873"/>
                      </a:cubicBezTo>
                      <a:lnTo>
                        <a:pt x="345625" y="278054"/>
                      </a:lnTo>
                      <a:lnTo>
                        <a:pt x="355505" y="258327"/>
                      </a:lnTo>
                      <a:cubicBezTo>
                        <a:pt x="356751" y="255839"/>
                        <a:pt x="358976" y="253973"/>
                        <a:pt x="361646" y="253173"/>
                      </a:cubicBezTo>
                      <a:cubicBezTo>
                        <a:pt x="364316" y="252373"/>
                        <a:pt x="367164" y="252729"/>
                        <a:pt x="369567" y="254062"/>
                      </a:cubicBezTo>
                      <a:lnTo>
                        <a:pt x="399473" y="271123"/>
                      </a:lnTo>
                      <a:lnTo>
                        <a:pt x="367609" y="181996"/>
                      </a:lnTo>
                      <a:close/>
                      <a:moveTo>
                        <a:pt x="253149" y="161736"/>
                      </a:moveTo>
                      <a:lnTo>
                        <a:pt x="374730" y="161736"/>
                      </a:lnTo>
                      <a:cubicBezTo>
                        <a:pt x="376866" y="161736"/>
                        <a:pt x="378913" y="162447"/>
                        <a:pt x="380515" y="163602"/>
                      </a:cubicBezTo>
                      <a:cubicBezTo>
                        <a:pt x="382206" y="164757"/>
                        <a:pt x="383541" y="166446"/>
                        <a:pt x="384253" y="168489"/>
                      </a:cubicBezTo>
                      <a:lnTo>
                        <a:pt x="406237" y="229803"/>
                      </a:lnTo>
                      <a:lnTo>
                        <a:pt x="427777" y="290050"/>
                      </a:lnTo>
                      <a:lnTo>
                        <a:pt x="436321" y="314131"/>
                      </a:lnTo>
                      <a:lnTo>
                        <a:pt x="450117" y="304978"/>
                      </a:lnTo>
                      <a:cubicBezTo>
                        <a:pt x="454122" y="302313"/>
                        <a:pt x="459462" y="302846"/>
                        <a:pt x="462844" y="306222"/>
                      </a:cubicBezTo>
                      <a:lnTo>
                        <a:pt x="604629" y="447776"/>
                      </a:lnTo>
                      <a:cubicBezTo>
                        <a:pt x="608634" y="451775"/>
                        <a:pt x="608634" y="458173"/>
                        <a:pt x="604629" y="462083"/>
                      </a:cubicBezTo>
                      <a:cubicBezTo>
                        <a:pt x="600713" y="466082"/>
                        <a:pt x="594304" y="466082"/>
                        <a:pt x="590299" y="462083"/>
                      </a:cubicBezTo>
                      <a:lnTo>
                        <a:pt x="454478" y="326394"/>
                      </a:lnTo>
                      <a:lnTo>
                        <a:pt x="443352" y="333769"/>
                      </a:lnTo>
                      <a:lnTo>
                        <a:pt x="485541" y="451509"/>
                      </a:lnTo>
                      <a:cubicBezTo>
                        <a:pt x="487410" y="456840"/>
                        <a:pt x="484651" y="462616"/>
                        <a:pt x="479399" y="464482"/>
                      </a:cubicBezTo>
                      <a:cubicBezTo>
                        <a:pt x="478242" y="464838"/>
                        <a:pt x="477085" y="465104"/>
                        <a:pt x="476017" y="465104"/>
                      </a:cubicBezTo>
                      <a:cubicBezTo>
                        <a:pt x="471834" y="465104"/>
                        <a:pt x="467918" y="462527"/>
                        <a:pt x="466405" y="458351"/>
                      </a:cubicBezTo>
                      <a:lnTo>
                        <a:pt x="409887" y="300358"/>
                      </a:lnTo>
                      <a:lnTo>
                        <a:pt x="368855" y="276987"/>
                      </a:lnTo>
                      <a:lnTo>
                        <a:pt x="353369" y="307822"/>
                      </a:lnTo>
                      <a:cubicBezTo>
                        <a:pt x="351589" y="311376"/>
                        <a:pt x="348028" y="313598"/>
                        <a:pt x="343756" y="313420"/>
                      </a:cubicBezTo>
                      <a:cubicBezTo>
                        <a:pt x="339751" y="313153"/>
                        <a:pt x="336280" y="310577"/>
                        <a:pt x="334856" y="306844"/>
                      </a:cubicBezTo>
                      <a:lnTo>
                        <a:pt x="313940" y="251218"/>
                      </a:lnTo>
                      <a:lnTo>
                        <a:pt x="293023" y="306844"/>
                      </a:lnTo>
                      <a:cubicBezTo>
                        <a:pt x="291599" y="310577"/>
                        <a:pt x="288128" y="313153"/>
                        <a:pt x="284123" y="313420"/>
                      </a:cubicBezTo>
                      <a:cubicBezTo>
                        <a:pt x="283945" y="313420"/>
                        <a:pt x="283767" y="313420"/>
                        <a:pt x="283589" y="313420"/>
                      </a:cubicBezTo>
                      <a:cubicBezTo>
                        <a:pt x="279762" y="313420"/>
                        <a:pt x="276202" y="311287"/>
                        <a:pt x="274510" y="307822"/>
                      </a:cubicBezTo>
                      <a:lnTo>
                        <a:pt x="259024" y="276899"/>
                      </a:lnTo>
                      <a:lnTo>
                        <a:pt x="217993" y="300358"/>
                      </a:lnTo>
                      <a:lnTo>
                        <a:pt x="198500" y="354829"/>
                      </a:lnTo>
                      <a:lnTo>
                        <a:pt x="261605" y="449376"/>
                      </a:lnTo>
                      <a:cubicBezTo>
                        <a:pt x="262228" y="450353"/>
                        <a:pt x="262762" y="451420"/>
                        <a:pt x="263029" y="452486"/>
                      </a:cubicBezTo>
                      <a:cubicBezTo>
                        <a:pt x="263207" y="453286"/>
                        <a:pt x="263296" y="454174"/>
                        <a:pt x="263296" y="454974"/>
                      </a:cubicBezTo>
                      <a:cubicBezTo>
                        <a:pt x="263296" y="457107"/>
                        <a:pt x="262584" y="459239"/>
                        <a:pt x="261338" y="461017"/>
                      </a:cubicBezTo>
                      <a:cubicBezTo>
                        <a:pt x="260626" y="461905"/>
                        <a:pt x="259825" y="462705"/>
                        <a:pt x="258846" y="463327"/>
                      </a:cubicBezTo>
                      <a:cubicBezTo>
                        <a:pt x="258401" y="463593"/>
                        <a:pt x="258045" y="463860"/>
                        <a:pt x="257600" y="464038"/>
                      </a:cubicBezTo>
                      <a:cubicBezTo>
                        <a:pt x="257511" y="464127"/>
                        <a:pt x="257422" y="464127"/>
                        <a:pt x="257333" y="464127"/>
                      </a:cubicBezTo>
                      <a:cubicBezTo>
                        <a:pt x="256888" y="464393"/>
                        <a:pt x="256532" y="464482"/>
                        <a:pt x="256087" y="464660"/>
                      </a:cubicBezTo>
                      <a:cubicBezTo>
                        <a:pt x="255641" y="464749"/>
                        <a:pt x="255196" y="464838"/>
                        <a:pt x="254751" y="464926"/>
                      </a:cubicBezTo>
                      <a:cubicBezTo>
                        <a:pt x="254662" y="464926"/>
                        <a:pt x="254573" y="464926"/>
                        <a:pt x="254484" y="465015"/>
                      </a:cubicBezTo>
                      <a:cubicBezTo>
                        <a:pt x="254039" y="465015"/>
                        <a:pt x="253683" y="465015"/>
                        <a:pt x="253238" y="465015"/>
                      </a:cubicBezTo>
                      <a:cubicBezTo>
                        <a:pt x="253238" y="465015"/>
                        <a:pt x="253238" y="465104"/>
                        <a:pt x="253238" y="465104"/>
                      </a:cubicBezTo>
                      <a:cubicBezTo>
                        <a:pt x="253149" y="465104"/>
                        <a:pt x="253149" y="465104"/>
                        <a:pt x="253149" y="465104"/>
                      </a:cubicBezTo>
                      <a:cubicBezTo>
                        <a:pt x="252793" y="465104"/>
                        <a:pt x="252437" y="465015"/>
                        <a:pt x="252081" y="465015"/>
                      </a:cubicBezTo>
                      <a:cubicBezTo>
                        <a:pt x="251992" y="465015"/>
                        <a:pt x="251814" y="464926"/>
                        <a:pt x="251725" y="464926"/>
                      </a:cubicBezTo>
                      <a:cubicBezTo>
                        <a:pt x="251458" y="464926"/>
                        <a:pt x="251191" y="464838"/>
                        <a:pt x="250924" y="464838"/>
                      </a:cubicBezTo>
                      <a:cubicBezTo>
                        <a:pt x="250835" y="464749"/>
                        <a:pt x="250657" y="464749"/>
                        <a:pt x="250568" y="464749"/>
                      </a:cubicBezTo>
                      <a:cubicBezTo>
                        <a:pt x="250301" y="464660"/>
                        <a:pt x="250123" y="464571"/>
                        <a:pt x="249856" y="464482"/>
                      </a:cubicBezTo>
                      <a:cubicBezTo>
                        <a:pt x="249767" y="464482"/>
                        <a:pt x="249589" y="464393"/>
                        <a:pt x="249500" y="464393"/>
                      </a:cubicBezTo>
                      <a:cubicBezTo>
                        <a:pt x="249233" y="464216"/>
                        <a:pt x="248877" y="464127"/>
                        <a:pt x="248610" y="463949"/>
                      </a:cubicBezTo>
                      <a:cubicBezTo>
                        <a:pt x="248610" y="463949"/>
                        <a:pt x="248521" y="463949"/>
                        <a:pt x="248432" y="463860"/>
                      </a:cubicBezTo>
                      <a:cubicBezTo>
                        <a:pt x="248165" y="463771"/>
                        <a:pt x="247809" y="463505"/>
                        <a:pt x="247542" y="463327"/>
                      </a:cubicBezTo>
                      <a:cubicBezTo>
                        <a:pt x="247453" y="463238"/>
                        <a:pt x="247275" y="463149"/>
                        <a:pt x="247186" y="463060"/>
                      </a:cubicBezTo>
                      <a:cubicBezTo>
                        <a:pt x="247008" y="462971"/>
                        <a:pt x="246830" y="462794"/>
                        <a:pt x="246652" y="462616"/>
                      </a:cubicBezTo>
                      <a:cubicBezTo>
                        <a:pt x="246474" y="462527"/>
                        <a:pt x="246385" y="462438"/>
                        <a:pt x="246296" y="462349"/>
                      </a:cubicBezTo>
                      <a:cubicBezTo>
                        <a:pt x="246118" y="462172"/>
                        <a:pt x="245940" y="461994"/>
                        <a:pt x="245762" y="461816"/>
                      </a:cubicBezTo>
                      <a:cubicBezTo>
                        <a:pt x="245673" y="461727"/>
                        <a:pt x="245584" y="461639"/>
                        <a:pt x="245495" y="461461"/>
                      </a:cubicBezTo>
                      <a:cubicBezTo>
                        <a:pt x="245228" y="461283"/>
                        <a:pt x="245050" y="461017"/>
                        <a:pt x="244872" y="460750"/>
                      </a:cubicBezTo>
                      <a:cubicBezTo>
                        <a:pt x="244872" y="460661"/>
                        <a:pt x="244783" y="460661"/>
                        <a:pt x="244783" y="460572"/>
                      </a:cubicBezTo>
                      <a:lnTo>
                        <a:pt x="211673" y="410988"/>
                      </a:lnTo>
                      <a:lnTo>
                        <a:pt x="203307" y="398459"/>
                      </a:lnTo>
                      <a:lnTo>
                        <a:pt x="188265" y="393483"/>
                      </a:lnTo>
                      <a:cubicBezTo>
                        <a:pt x="151773" y="381309"/>
                        <a:pt x="111543" y="381309"/>
                        <a:pt x="75051" y="393483"/>
                      </a:cubicBezTo>
                      <a:lnTo>
                        <a:pt x="60009" y="398459"/>
                      </a:lnTo>
                      <a:lnTo>
                        <a:pt x="18533" y="460572"/>
                      </a:lnTo>
                      <a:cubicBezTo>
                        <a:pt x="15507" y="465193"/>
                        <a:pt x="9188" y="466437"/>
                        <a:pt x="4559" y="463327"/>
                      </a:cubicBezTo>
                      <a:cubicBezTo>
                        <a:pt x="-158" y="460306"/>
                        <a:pt x="-1404" y="453997"/>
                        <a:pt x="1711" y="449376"/>
                      </a:cubicBezTo>
                      <a:lnTo>
                        <a:pt x="123203" y="267391"/>
                      </a:lnTo>
                      <a:cubicBezTo>
                        <a:pt x="124627" y="265258"/>
                        <a:pt x="126852" y="263925"/>
                        <a:pt x="129255" y="263392"/>
                      </a:cubicBezTo>
                      <a:cubicBezTo>
                        <a:pt x="130857" y="263036"/>
                        <a:pt x="132548" y="263036"/>
                        <a:pt x="134061" y="263392"/>
                      </a:cubicBezTo>
                      <a:cubicBezTo>
                        <a:pt x="136464" y="263925"/>
                        <a:pt x="138689" y="265258"/>
                        <a:pt x="140113" y="267391"/>
                      </a:cubicBezTo>
                      <a:lnTo>
                        <a:pt x="184527" y="333858"/>
                      </a:lnTo>
                      <a:lnTo>
                        <a:pt x="200192" y="290050"/>
                      </a:lnTo>
                      <a:lnTo>
                        <a:pt x="207668" y="269168"/>
                      </a:lnTo>
                      <a:lnTo>
                        <a:pt x="243626" y="168489"/>
                      </a:lnTo>
                      <a:cubicBezTo>
                        <a:pt x="244338" y="166446"/>
                        <a:pt x="245673" y="164757"/>
                        <a:pt x="247364" y="163602"/>
                      </a:cubicBezTo>
                      <a:cubicBezTo>
                        <a:pt x="249055" y="162447"/>
                        <a:pt x="251013" y="161736"/>
                        <a:pt x="253149" y="161736"/>
                      </a:cubicBezTo>
                      <a:close/>
                      <a:moveTo>
                        <a:pt x="263287" y="50440"/>
                      </a:moveTo>
                      <a:cubicBezTo>
                        <a:pt x="260438" y="54261"/>
                        <a:pt x="256965" y="57728"/>
                        <a:pt x="253136" y="60572"/>
                      </a:cubicBezTo>
                      <a:cubicBezTo>
                        <a:pt x="256965" y="63504"/>
                        <a:pt x="260438" y="66882"/>
                        <a:pt x="263287" y="70792"/>
                      </a:cubicBezTo>
                      <a:cubicBezTo>
                        <a:pt x="266225" y="66882"/>
                        <a:pt x="269609" y="63504"/>
                        <a:pt x="273438" y="60572"/>
                      </a:cubicBezTo>
                      <a:cubicBezTo>
                        <a:pt x="269609" y="57728"/>
                        <a:pt x="266225" y="54261"/>
                        <a:pt x="263287" y="50440"/>
                      </a:cubicBezTo>
                      <a:close/>
                      <a:moveTo>
                        <a:pt x="151947" y="20173"/>
                      </a:moveTo>
                      <a:cubicBezTo>
                        <a:pt x="107273" y="20173"/>
                        <a:pt x="70874" y="56519"/>
                        <a:pt x="70874" y="101129"/>
                      </a:cubicBezTo>
                      <a:cubicBezTo>
                        <a:pt x="70874" y="145651"/>
                        <a:pt x="107273" y="181997"/>
                        <a:pt x="151947" y="181997"/>
                      </a:cubicBezTo>
                      <a:lnTo>
                        <a:pt x="152036" y="181997"/>
                      </a:lnTo>
                      <a:cubicBezTo>
                        <a:pt x="126940" y="163247"/>
                        <a:pt x="111455" y="133388"/>
                        <a:pt x="111455" y="101129"/>
                      </a:cubicBezTo>
                      <a:cubicBezTo>
                        <a:pt x="111455" y="68782"/>
                        <a:pt x="126940" y="38923"/>
                        <a:pt x="152036" y="20173"/>
                      </a:cubicBezTo>
                      <a:close/>
                      <a:moveTo>
                        <a:pt x="263287" y="10091"/>
                      </a:moveTo>
                      <a:cubicBezTo>
                        <a:pt x="268897" y="10091"/>
                        <a:pt x="273438" y="14624"/>
                        <a:pt x="273438" y="20134"/>
                      </a:cubicBezTo>
                      <a:cubicBezTo>
                        <a:pt x="273438" y="36931"/>
                        <a:pt x="287062" y="50529"/>
                        <a:pt x="303802" y="50529"/>
                      </a:cubicBezTo>
                      <a:cubicBezTo>
                        <a:pt x="309412" y="50529"/>
                        <a:pt x="313953" y="55061"/>
                        <a:pt x="313953" y="60572"/>
                      </a:cubicBezTo>
                      <a:cubicBezTo>
                        <a:pt x="313953" y="66171"/>
                        <a:pt x="309412" y="70703"/>
                        <a:pt x="303802" y="70703"/>
                      </a:cubicBezTo>
                      <a:cubicBezTo>
                        <a:pt x="287062" y="70703"/>
                        <a:pt x="273438" y="84301"/>
                        <a:pt x="273438" y="101098"/>
                      </a:cubicBezTo>
                      <a:cubicBezTo>
                        <a:pt x="273438" y="106608"/>
                        <a:pt x="268897" y="111141"/>
                        <a:pt x="263287" y="111141"/>
                      </a:cubicBezTo>
                      <a:cubicBezTo>
                        <a:pt x="257677" y="111141"/>
                        <a:pt x="253136" y="106608"/>
                        <a:pt x="253136" y="101098"/>
                      </a:cubicBezTo>
                      <a:cubicBezTo>
                        <a:pt x="253136" y="84301"/>
                        <a:pt x="239512" y="70703"/>
                        <a:pt x="222772" y="70703"/>
                      </a:cubicBezTo>
                      <a:cubicBezTo>
                        <a:pt x="217162" y="70703"/>
                        <a:pt x="212621" y="66171"/>
                        <a:pt x="212621" y="60572"/>
                      </a:cubicBezTo>
                      <a:cubicBezTo>
                        <a:pt x="212621" y="55061"/>
                        <a:pt x="217162" y="50529"/>
                        <a:pt x="222772" y="50529"/>
                      </a:cubicBezTo>
                      <a:cubicBezTo>
                        <a:pt x="239512" y="50529"/>
                        <a:pt x="253136" y="36931"/>
                        <a:pt x="253136" y="20134"/>
                      </a:cubicBezTo>
                      <a:cubicBezTo>
                        <a:pt x="253136" y="14624"/>
                        <a:pt x="257677" y="10091"/>
                        <a:pt x="263287" y="10091"/>
                      </a:cubicBezTo>
                      <a:close/>
                      <a:moveTo>
                        <a:pt x="151947" y="0"/>
                      </a:moveTo>
                      <a:cubicBezTo>
                        <a:pt x="163338" y="0"/>
                        <a:pt x="174640" y="1955"/>
                        <a:pt x="185676" y="5865"/>
                      </a:cubicBezTo>
                      <a:cubicBezTo>
                        <a:pt x="189680" y="7287"/>
                        <a:pt x="192439" y="11108"/>
                        <a:pt x="192439" y="15374"/>
                      </a:cubicBezTo>
                      <a:cubicBezTo>
                        <a:pt x="192439" y="19639"/>
                        <a:pt x="189680" y="23461"/>
                        <a:pt x="185676" y="24882"/>
                      </a:cubicBezTo>
                      <a:cubicBezTo>
                        <a:pt x="153371" y="36346"/>
                        <a:pt x="131657" y="66916"/>
                        <a:pt x="131657" y="101129"/>
                      </a:cubicBezTo>
                      <a:cubicBezTo>
                        <a:pt x="131657" y="135254"/>
                        <a:pt x="153371" y="165824"/>
                        <a:pt x="185676" y="177288"/>
                      </a:cubicBezTo>
                      <a:cubicBezTo>
                        <a:pt x="189680" y="178709"/>
                        <a:pt x="192439" y="182531"/>
                        <a:pt x="192439" y="186796"/>
                      </a:cubicBezTo>
                      <a:cubicBezTo>
                        <a:pt x="192439" y="191062"/>
                        <a:pt x="189680" y="194883"/>
                        <a:pt x="185676" y="196305"/>
                      </a:cubicBezTo>
                      <a:cubicBezTo>
                        <a:pt x="174640" y="200215"/>
                        <a:pt x="163338" y="202170"/>
                        <a:pt x="151947" y="202170"/>
                      </a:cubicBezTo>
                      <a:cubicBezTo>
                        <a:pt x="96059" y="202170"/>
                        <a:pt x="50673" y="156848"/>
                        <a:pt x="50673" y="101129"/>
                      </a:cubicBezTo>
                      <a:cubicBezTo>
                        <a:pt x="50673" y="45322"/>
                        <a:pt x="96059" y="0"/>
                        <a:pt x="151947" y="0"/>
                      </a:cubicBezTo>
                      <a:close/>
                      <a:moveTo>
                        <a:pt x="30421" y="0"/>
                      </a:moveTo>
                      <a:cubicBezTo>
                        <a:pt x="35994" y="0"/>
                        <a:pt x="40512" y="4502"/>
                        <a:pt x="40512" y="10056"/>
                      </a:cubicBezTo>
                      <a:cubicBezTo>
                        <a:pt x="40512" y="15610"/>
                        <a:pt x="35994" y="20112"/>
                        <a:pt x="30421" y="20112"/>
                      </a:cubicBezTo>
                      <a:cubicBezTo>
                        <a:pt x="24848" y="20112"/>
                        <a:pt x="20330" y="15610"/>
                        <a:pt x="20330" y="10056"/>
                      </a:cubicBezTo>
                      <a:cubicBezTo>
                        <a:pt x="20330" y="4502"/>
                        <a:pt x="24848" y="0"/>
                        <a:pt x="30421" y="0"/>
                      </a:cubicBezTo>
                      <a:close/>
                    </a:path>
                  </a:pathLst>
                </a:custGeom>
                <a:solidFill>
                  <a:schemeClr val="bg1"/>
                </a:solidFill>
                <a:ln>
                  <a:noFill/>
                </a:ln>
              </p:spPr>
            </p:sp>
          </p:grpSp>
        </p:grpSp>
        <p:grpSp>
          <p:nvGrpSpPr>
            <p:cNvPr id="16" name="组合 15"/>
            <p:cNvGrpSpPr/>
            <p:nvPr/>
          </p:nvGrpSpPr>
          <p:grpSpPr>
            <a:xfrm>
              <a:off x="8333" y="5868"/>
              <a:ext cx="9390" cy="1235"/>
              <a:chOff x="7831" y="5706"/>
              <a:chExt cx="9390" cy="1235"/>
            </a:xfrm>
          </p:grpSpPr>
          <p:sp>
            <p:nvSpPr>
              <p:cNvPr id="20" name="文本框 19"/>
              <p:cNvSpPr txBox="1"/>
              <p:nvPr/>
            </p:nvSpPr>
            <p:spPr>
              <a:xfrm>
                <a:off x="9228" y="5798"/>
                <a:ext cx="7993" cy="1143"/>
              </a:xfrm>
              <a:prstGeom prst="rect">
                <a:avLst/>
              </a:prstGeom>
              <a:noFill/>
            </p:spPr>
            <p:txBody>
              <a:bodyPr wrap="square" rtlCol="0">
                <a:spAutoFit/>
              </a:bodyPr>
              <a:p>
                <a:pPr>
                  <a:lnSpc>
                    <a:spcPct val="120000"/>
                  </a:lnSpc>
                </a:pPr>
                <a:r>
                  <a:rPr lang="zh-CN" altLang="zh-CN" sz="1800" b="1" kern="100" dirty="0">
                    <a:solidFill>
                      <a:srgbClr val="000000"/>
                    </a:solidFill>
                    <a:effectLst/>
                    <a:ea typeface="仿宋" panose="02010609060101010101" pitchFamily="49" charset="-122"/>
                    <a:cs typeface="仿宋" panose="02010609060101010101" pitchFamily="49" charset="-122"/>
                  </a:rPr>
                  <a:t>旅游点评</a:t>
                </a:r>
                <a:r>
                  <a:rPr lang="en-US" altLang="zh-CN" sz="1800" b="1" kern="100" dirty="0">
                    <a:solidFill>
                      <a:srgbClr val="000000"/>
                    </a:solidFill>
                    <a:effectLst/>
                    <a:ea typeface="仿宋" panose="02010609060101010101" pitchFamily="49" charset="-122"/>
                    <a:cs typeface="仿宋" panose="02010609060101010101" pitchFamily="49" charset="-122"/>
                  </a:rPr>
                  <a:t>UGC</a:t>
                </a:r>
                <a:r>
                  <a:rPr lang="zh-CN" altLang="en-US" b="1" dirty="0">
                    <a:solidFill>
                      <a:schemeClr val="tx1">
                        <a:lumMod val="75000"/>
                        <a:lumOff val="25000"/>
                      </a:schemeClr>
                    </a:solidFill>
                    <a:ea typeface="思源黑体 Medium" panose="020B0600000000000000" pitchFamily="34" charset="-122"/>
                  </a:rPr>
                  <a:t>：</a:t>
                </a:r>
                <a:r>
                  <a:rPr lang="zh-CN" altLang="zh-CN" sz="1800" kern="100" dirty="0">
                    <a:solidFill>
                      <a:srgbClr val="000000"/>
                    </a:solidFill>
                    <a:effectLst/>
                    <a:ea typeface="仿宋" panose="02010609060101010101" pitchFamily="49" charset="-122"/>
                    <a:cs typeface="仿宋" panose="02010609060101010101" pitchFamily="49" charset="-122"/>
                  </a:rPr>
                  <a:t>帮助</a:t>
                </a:r>
                <a:r>
                  <a:rPr lang="zh-CN" altLang="en-US" sz="1800" kern="100" dirty="0">
                    <a:solidFill>
                      <a:srgbClr val="000000"/>
                    </a:solidFill>
                    <a:effectLst/>
                    <a:ea typeface="仿宋" panose="02010609060101010101" pitchFamily="49" charset="-122"/>
                    <a:cs typeface="仿宋" panose="02010609060101010101" pitchFamily="49" charset="-122"/>
                  </a:rPr>
                  <a:t>旅游爱好者</a:t>
                </a:r>
                <a:r>
                  <a:rPr lang="zh-CN" altLang="zh-CN" sz="1800" kern="100" dirty="0">
                    <a:solidFill>
                      <a:srgbClr val="000000"/>
                    </a:solidFill>
                    <a:effectLst/>
                    <a:ea typeface="仿宋" panose="02010609060101010101" pitchFamily="49" charset="-122"/>
                    <a:cs typeface="仿宋" panose="02010609060101010101" pitchFamily="49" charset="-122"/>
                  </a:rPr>
                  <a:t>制定旅游计划，是在线旅游行业的突破。</a:t>
                </a:r>
                <a:endParaRPr lang="en-US" altLang="zh-CN" sz="1200" dirty="0">
                  <a:solidFill>
                    <a:schemeClr val="tx1">
                      <a:lumMod val="65000"/>
                      <a:lumOff val="35000"/>
                    </a:schemeClr>
                  </a:solidFill>
                  <a:latin typeface="思源黑体 Normal" panose="020B0400000000000000" pitchFamily="34" charset="-122"/>
                  <a:ea typeface="思源黑体 Normal" panose="020B0400000000000000" pitchFamily="34" charset="-122"/>
                </a:endParaRPr>
              </a:p>
            </p:txBody>
          </p:sp>
          <p:grpSp>
            <p:nvGrpSpPr>
              <p:cNvPr id="44" name="组合 22"/>
              <p:cNvGrpSpPr/>
              <p:nvPr/>
            </p:nvGrpSpPr>
            <p:grpSpPr>
              <a:xfrm>
                <a:off x="7831" y="5706"/>
                <a:ext cx="894" cy="894"/>
                <a:chOff x="7359" y="1852"/>
                <a:chExt cx="822" cy="822"/>
              </a:xfrm>
            </p:grpSpPr>
            <p:sp>
              <p:nvSpPr>
                <p:cNvPr id="46" name="椭圆 45"/>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marijuana-plantation_65830"/>
                <p:cNvSpPr>
                  <a:spLocks noChangeAspect="1"/>
                </p:cNvSpPr>
                <p:nvPr/>
              </p:nvSpPr>
              <p:spPr bwMode="auto">
                <a:xfrm>
                  <a:off x="7532" y="1997"/>
                  <a:ext cx="476" cy="53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543737" h="606685">
                      <a:moveTo>
                        <a:pt x="366653" y="465836"/>
                      </a:moveTo>
                      <a:cubicBezTo>
                        <a:pt x="373327" y="465836"/>
                        <a:pt x="378755" y="471170"/>
                        <a:pt x="378755" y="477927"/>
                      </a:cubicBezTo>
                      <a:lnTo>
                        <a:pt x="378755" y="483172"/>
                      </a:lnTo>
                      <a:cubicBezTo>
                        <a:pt x="378755" y="489839"/>
                        <a:pt x="373327" y="495262"/>
                        <a:pt x="366653" y="495262"/>
                      </a:cubicBezTo>
                      <a:cubicBezTo>
                        <a:pt x="359979" y="495262"/>
                        <a:pt x="354551" y="489839"/>
                        <a:pt x="354551" y="483172"/>
                      </a:cubicBezTo>
                      <a:lnTo>
                        <a:pt x="354551" y="477927"/>
                      </a:lnTo>
                      <a:cubicBezTo>
                        <a:pt x="354551" y="471170"/>
                        <a:pt x="359979" y="465836"/>
                        <a:pt x="366653" y="465836"/>
                      </a:cubicBezTo>
                      <a:close/>
                      <a:moveTo>
                        <a:pt x="278671" y="377495"/>
                      </a:moveTo>
                      <a:cubicBezTo>
                        <a:pt x="263094" y="380339"/>
                        <a:pt x="249209" y="388870"/>
                        <a:pt x="239418" y="401756"/>
                      </a:cubicBezTo>
                      <a:cubicBezTo>
                        <a:pt x="239240" y="401934"/>
                        <a:pt x="239151" y="402112"/>
                        <a:pt x="238973" y="402289"/>
                      </a:cubicBezTo>
                      <a:cubicBezTo>
                        <a:pt x="238884" y="402467"/>
                        <a:pt x="238795" y="402645"/>
                        <a:pt x="238706" y="402822"/>
                      </a:cubicBezTo>
                      <a:cubicBezTo>
                        <a:pt x="230784" y="413664"/>
                        <a:pt x="226601" y="426639"/>
                        <a:pt x="226601" y="440147"/>
                      </a:cubicBezTo>
                      <a:cubicBezTo>
                        <a:pt x="226601" y="446812"/>
                        <a:pt x="221171" y="452233"/>
                        <a:pt x="214496" y="452233"/>
                      </a:cubicBezTo>
                      <a:cubicBezTo>
                        <a:pt x="207731" y="452233"/>
                        <a:pt x="202390" y="446812"/>
                        <a:pt x="202390" y="440147"/>
                      </a:cubicBezTo>
                      <a:cubicBezTo>
                        <a:pt x="202390" y="426017"/>
                        <a:pt x="205684" y="412331"/>
                        <a:pt x="212003" y="400068"/>
                      </a:cubicBezTo>
                      <a:cubicBezTo>
                        <a:pt x="203993" y="397313"/>
                        <a:pt x="195626" y="395980"/>
                        <a:pt x="186903" y="395980"/>
                      </a:cubicBezTo>
                      <a:cubicBezTo>
                        <a:pt x="160022" y="395980"/>
                        <a:pt x="135545" y="409399"/>
                        <a:pt x="121037" y="430816"/>
                      </a:cubicBezTo>
                      <a:cubicBezTo>
                        <a:pt x="122461" y="430727"/>
                        <a:pt x="123885" y="430727"/>
                        <a:pt x="125309" y="430727"/>
                      </a:cubicBezTo>
                      <a:cubicBezTo>
                        <a:pt x="131985" y="430727"/>
                        <a:pt x="137414" y="436148"/>
                        <a:pt x="137414" y="442813"/>
                      </a:cubicBezTo>
                      <a:cubicBezTo>
                        <a:pt x="137414" y="449478"/>
                        <a:pt x="131985" y="454899"/>
                        <a:pt x="125309" y="454899"/>
                      </a:cubicBezTo>
                      <a:cubicBezTo>
                        <a:pt x="118545" y="454899"/>
                        <a:pt x="111869" y="455965"/>
                        <a:pt x="105460" y="458009"/>
                      </a:cubicBezTo>
                      <a:cubicBezTo>
                        <a:pt x="105193" y="458098"/>
                        <a:pt x="104036" y="458543"/>
                        <a:pt x="103769" y="458631"/>
                      </a:cubicBezTo>
                      <a:cubicBezTo>
                        <a:pt x="78402" y="467696"/>
                        <a:pt x="61401" y="491779"/>
                        <a:pt x="61401" y="518706"/>
                      </a:cubicBezTo>
                      <a:cubicBezTo>
                        <a:pt x="61401" y="553898"/>
                        <a:pt x="90062" y="582513"/>
                        <a:pt x="125309" y="582513"/>
                      </a:cubicBezTo>
                      <a:lnTo>
                        <a:pt x="455619" y="582513"/>
                      </a:lnTo>
                      <a:cubicBezTo>
                        <a:pt x="490866" y="582513"/>
                        <a:pt x="519527" y="553898"/>
                        <a:pt x="519527" y="518706"/>
                      </a:cubicBezTo>
                      <a:cubicBezTo>
                        <a:pt x="519527" y="491246"/>
                        <a:pt x="501992" y="466896"/>
                        <a:pt x="475913" y="458187"/>
                      </a:cubicBezTo>
                      <a:cubicBezTo>
                        <a:pt x="475913" y="458187"/>
                        <a:pt x="475824" y="458187"/>
                        <a:pt x="475824" y="458098"/>
                      </a:cubicBezTo>
                      <a:cubicBezTo>
                        <a:pt x="469326" y="455965"/>
                        <a:pt x="462562" y="454899"/>
                        <a:pt x="455619" y="454899"/>
                      </a:cubicBezTo>
                      <a:cubicBezTo>
                        <a:pt x="448943" y="454899"/>
                        <a:pt x="443514" y="449478"/>
                        <a:pt x="443514" y="442813"/>
                      </a:cubicBezTo>
                      <a:cubicBezTo>
                        <a:pt x="443514" y="436148"/>
                        <a:pt x="448943" y="430727"/>
                        <a:pt x="455619" y="430727"/>
                      </a:cubicBezTo>
                      <a:cubicBezTo>
                        <a:pt x="456598" y="430727"/>
                        <a:pt x="457577" y="430727"/>
                        <a:pt x="458556" y="430727"/>
                      </a:cubicBezTo>
                      <a:cubicBezTo>
                        <a:pt x="443959" y="409399"/>
                        <a:pt x="419571" y="395980"/>
                        <a:pt x="392690" y="395980"/>
                      </a:cubicBezTo>
                      <a:cubicBezTo>
                        <a:pt x="384412" y="395980"/>
                        <a:pt x="376402" y="397224"/>
                        <a:pt x="368658" y="399712"/>
                      </a:cubicBezTo>
                      <a:cubicBezTo>
                        <a:pt x="375156" y="412154"/>
                        <a:pt x="378627" y="425928"/>
                        <a:pt x="378627" y="440147"/>
                      </a:cubicBezTo>
                      <a:cubicBezTo>
                        <a:pt x="378627" y="446812"/>
                        <a:pt x="373197" y="452233"/>
                        <a:pt x="366522" y="452233"/>
                      </a:cubicBezTo>
                      <a:cubicBezTo>
                        <a:pt x="359757" y="452233"/>
                        <a:pt x="354417" y="446812"/>
                        <a:pt x="354417" y="440147"/>
                      </a:cubicBezTo>
                      <a:cubicBezTo>
                        <a:pt x="354417" y="427083"/>
                        <a:pt x="350411" y="414553"/>
                        <a:pt x="343024" y="403889"/>
                      </a:cubicBezTo>
                      <a:cubicBezTo>
                        <a:pt x="342756" y="403445"/>
                        <a:pt x="342489" y="403000"/>
                        <a:pt x="342222" y="402556"/>
                      </a:cubicBezTo>
                      <a:cubicBezTo>
                        <a:pt x="341866" y="402200"/>
                        <a:pt x="341510" y="401845"/>
                        <a:pt x="341154" y="401401"/>
                      </a:cubicBezTo>
                      <a:cubicBezTo>
                        <a:pt x="331541" y="388870"/>
                        <a:pt x="318012" y="380517"/>
                        <a:pt x="302881" y="377584"/>
                      </a:cubicBezTo>
                      <a:lnTo>
                        <a:pt x="302881" y="400956"/>
                      </a:lnTo>
                      <a:cubicBezTo>
                        <a:pt x="302881" y="407710"/>
                        <a:pt x="297451" y="413042"/>
                        <a:pt x="290776" y="413042"/>
                      </a:cubicBezTo>
                      <a:cubicBezTo>
                        <a:pt x="284100" y="413042"/>
                        <a:pt x="278671" y="407710"/>
                        <a:pt x="278671" y="400956"/>
                      </a:cubicBezTo>
                      <a:close/>
                      <a:moveTo>
                        <a:pt x="473955" y="122000"/>
                      </a:moveTo>
                      <a:cubicBezTo>
                        <a:pt x="472620" y="122000"/>
                        <a:pt x="471195" y="122267"/>
                        <a:pt x="469860" y="122622"/>
                      </a:cubicBezTo>
                      <a:cubicBezTo>
                        <a:pt x="395093" y="146350"/>
                        <a:pt x="344181" y="167945"/>
                        <a:pt x="330206" y="181986"/>
                      </a:cubicBezTo>
                      <a:cubicBezTo>
                        <a:pt x="306441" y="205714"/>
                        <a:pt x="303860" y="242772"/>
                        <a:pt x="322463" y="269432"/>
                      </a:cubicBezTo>
                      <a:lnTo>
                        <a:pt x="387528" y="204381"/>
                      </a:lnTo>
                      <a:cubicBezTo>
                        <a:pt x="392334" y="199671"/>
                        <a:pt x="399989" y="199671"/>
                        <a:pt x="404706" y="204381"/>
                      </a:cubicBezTo>
                      <a:cubicBezTo>
                        <a:pt x="409424" y="209091"/>
                        <a:pt x="409424" y="216733"/>
                        <a:pt x="404706" y="221443"/>
                      </a:cubicBezTo>
                      <a:lnTo>
                        <a:pt x="339552" y="286495"/>
                      </a:lnTo>
                      <a:cubicBezTo>
                        <a:pt x="366255" y="305068"/>
                        <a:pt x="403371" y="302491"/>
                        <a:pt x="427136" y="278674"/>
                      </a:cubicBezTo>
                      <a:cubicBezTo>
                        <a:pt x="441111" y="264722"/>
                        <a:pt x="462740" y="213890"/>
                        <a:pt x="486505" y="139330"/>
                      </a:cubicBezTo>
                      <a:cubicBezTo>
                        <a:pt x="488018" y="134531"/>
                        <a:pt x="486861" y="129465"/>
                        <a:pt x="483212" y="125911"/>
                      </a:cubicBezTo>
                      <a:cubicBezTo>
                        <a:pt x="480719" y="123333"/>
                        <a:pt x="477426" y="122000"/>
                        <a:pt x="473955" y="122000"/>
                      </a:cubicBezTo>
                      <a:close/>
                      <a:moveTo>
                        <a:pt x="81027" y="80815"/>
                      </a:moveTo>
                      <a:cubicBezTo>
                        <a:pt x="85742" y="76104"/>
                        <a:pt x="93393" y="76104"/>
                        <a:pt x="98108" y="80815"/>
                      </a:cubicBezTo>
                      <a:lnTo>
                        <a:pt x="114923" y="97524"/>
                      </a:lnTo>
                      <a:cubicBezTo>
                        <a:pt x="119638" y="102323"/>
                        <a:pt x="119638" y="109967"/>
                        <a:pt x="114923" y="114677"/>
                      </a:cubicBezTo>
                      <a:cubicBezTo>
                        <a:pt x="112521" y="116988"/>
                        <a:pt x="109407" y="118232"/>
                        <a:pt x="106382" y="118232"/>
                      </a:cubicBezTo>
                      <a:cubicBezTo>
                        <a:pt x="103268" y="118232"/>
                        <a:pt x="100154" y="116988"/>
                        <a:pt x="97752" y="114677"/>
                      </a:cubicBezTo>
                      <a:lnTo>
                        <a:pt x="81027" y="97879"/>
                      </a:lnTo>
                      <a:cubicBezTo>
                        <a:pt x="76311" y="93169"/>
                        <a:pt x="76311" y="85525"/>
                        <a:pt x="81027" y="80815"/>
                      </a:cubicBezTo>
                      <a:close/>
                      <a:moveTo>
                        <a:pt x="43243" y="24157"/>
                      </a:moveTo>
                      <a:cubicBezTo>
                        <a:pt x="38259" y="24157"/>
                        <a:pt x="33541" y="26112"/>
                        <a:pt x="29803" y="29755"/>
                      </a:cubicBezTo>
                      <a:cubicBezTo>
                        <a:pt x="24640" y="34910"/>
                        <a:pt x="22860" y="42197"/>
                        <a:pt x="25085" y="49129"/>
                      </a:cubicBezTo>
                      <a:cubicBezTo>
                        <a:pt x="54547" y="141462"/>
                        <a:pt x="81428" y="204558"/>
                        <a:pt x="98963" y="222065"/>
                      </a:cubicBezTo>
                      <a:cubicBezTo>
                        <a:pt x="130116" y="253169"/>
                        <a:pt x="179070" y="255746"/>
                        <a:pt x="213249" y="229975"/>
                      </a:cubicBezTo>
                      <a:lnTo>
                        <a:pt x="130650" y="147505"/>
                      </a:lnTo>
                      <a:cubicBezTo>
                        <a:pt x="125932" y="142795"/>
                        <a:pt x="125932" y="135153"/>
                        <a:pt x="130650" y="130443"/>
                      </a:cubicBezTo>
                      <a:cubicBezTo>
                        <a:pt x="135367" y="125733"/>
                        <a:pt x="143022" y="125733"/>
                        <a:pt x="147739" y="130443"/>
                      </a:cubicBezTo>
                      <a:lnTo>
                        <a:pt x="230339" y="212912"/>
                      </a:lnTo>
                      <a:cubicBezTo>
                        <a:pt x="256151" y="178787"/>
                        <a:pt x="253570" y="129910"/>
                        <a:pt x="222417" y="98806"/>
                      </a:cubicBezTo>
                      <a:cubicBezTo>
                        <a:pt x="204883" y="81299"/>
                        <a:pt x="141687" y="54461"/>
                        <a:pt x="49207" y="25045"/>
                      </a:cubicBezTo>
                      <a:cubicBezTo>
                        <a:pt x="47248" y="24423"/>
                        <a:pt x="45201" y="24157"/>
                        <a:pt x="43243" y="24157"/>
                      </a:cubicBezTo>
                      <a:close/>
                      <a:moveTo>
                        <a:pt x="33107" y="1229"/>
                      </a:moveTo>
                      <a:cubicBezTo>
                        <a:pt x="40684" y="-615"/>
                        <a:pt x="48762" y="-415"/>
                        <a:pt x="56505" y="2029"/>
                      </a:cubicBezTo>
                      <a:cubicBezTo>
                        <a:pt x="156907" y="33843"/>
                        <a:pt x="218412" y="60681"/>
                        <a:pt x="239507" y="81743"/>
                      </a:cubicBezTo>
                      <a:cubicBezTo>
                        <a:pt x="280273" y="122356"/>
                        <a:pt x="282854" y="186963"/>
                        <a:pt x="247251" y="230597"/>
                      </a:cubicBezTo>
                      <a:lnTo>
                        <a:pt x="266031" y="250947"/>
                      </a:lnTo>
                      <a:cubicBezTo>
                        <a:pt x="278671" y="264544"/>
                        <a:pt x="288283" y="280452"/>
                        <a:pt x="294514" y="297514"/>
                      </a:cubicBezTo>
                      <a:cubicBezTo>
                        <a:pt x="294959" y="297070"/>
                        <a:pt x="295493" y="296537"/>
                        <a:pt x="295938" y="296003"/>
                      </a:cubicBezTo>
                      <a:lnTo>
                        <a:pt x="305017" y="286583"/>
                      </a:lnTo>
                      <a:cubicBezTo>
                        <a:pt x="277157" y="250325"/>
                        <a:pt x="279828" y="198071"/>
                        <a:pt x="313117" y="164835"/>
                      </a:cubicBezTo>
                      <a:cubicBezTo>
                        <a:pt x="330473" y="147505"/>
                        <a:pt x="380763" y="125555"/>
                        <a:pt x="462473" y="99606"/>
                      </a:cubicBezTo>
                      <a:cubicBezTo>
                        <a:pt x="475913" y="95340"/>
                        <a:pt x="490421" y="98895"/>
                        <a:pt x="500390" y="108848"/>
                      </a:cubicBezTo>
                      <a:cubicBezTo>
                        <a:pt x="510270" y="118801"/>
                        <a:pt x="513830" y="133198"/>
                        <a:pt x="509558" y="146617"/>
                      </a:cubicBezTo>
                      <a:cubicBezTo>
                        <a:pt x="483568" y="228286"/>
                        <a:pt x="461583" y="278496"/>
                        <a:pt x="444226" y="295826"/>
                      </a:cubicBezTo>
                      <a:cubicBezTo>
                        <a:pt x="426157" y="313866"/>
                        <a:pt x="402392" y="322841"/>
                        <a:pt x="378627" y="322841"/>
                      </a:cubicBezTo>
                      <a:cubicBezTo>
                        <a:pt x="358689" y="322841"/>
                        <a:pt x="338751" y="316443"/>
                        <a:pt x="322196" y="303735"/>
                      </a:cubicBezTo>
                      <a:lnTo>
                        <a:pt x="313384" y="312799"/>
                      </a:lnTo>
                      <a:cubicBezTo>
                        <a:pt x="306530" y="319909"/>
                        <a:pt x="302703" y="329151"/>
                        <a:pt x="302703" y="338927"/>
                      </a:cubicBezTo>
                      <a:cubicBezTo>
                        <a:pt x="302792" y="340882"/>
                        <a:pt x="302881" y="342837"/>
                        <a:pt x="302881" y="344792"/>
                      </a:cubicBezTo>
                      <a:lnTo>
                        <a:pt x="302881" y="353057"/>
                      </a:lnTo>
                      <a:cubicBezTo>
                        <a:pt x="322463" y="355811"/>
                        <a:pt x="340353" y="364965"/>
                        <a:pt x="354061" y="379273"/>
                      </a:cubicBezTo>
                      <a:cubicBezTo>
                        <a:pt x="366344" y="374296"/>
                        <a:pt x="379250" y="371808"/>
                        <a:pt x="392690" y="371808"/>
                      </a:cubicBezTo>
                      <a:cubicBezTo>
                        <a:pt x="435592" y="371808"/>
                        <a:pt x="473688" y="397935"/>
                        <a:pt x="489264" y="437392"/>
                      </a:cubicBezTo>
                      <a:cubicBezTo>
                        <a:pt x="522019" y="450900"/>
                        <a:pt x="543737" y="482803"/>
                        <a:pt x="543737" y="518706"/>
                      </a:cubicBezTo>
                      <a:cubicBezTo>
                        <a:pt x="543737" y="567228"/>
                        <a:pt x="504218" y="606685"/>
                        <a:pt x="455619" y="606685"/>
                      </a:cubicBezTo>
                      <a:lnTo>
                        <a:pt x="125309" y="606685"/>
                      </a:lnTo>
                      <a:cubicBezTo>
                        <a:pt x="76711" y="606685"/>
                        <a:pt x="37190" y="567228"/>
                        <a:pt x="37190" y="518706"/>
                      </a:cubicBezTo>
                      <a:cubicBezTo>
                        <a:pt x="37190" y="483603"/>
                        <a:pt x="58285" y="451966"/>
                        <a:pt x="90062" y="438014"/>
                      </a:cubicBezTo>
                      <a:cubicBezTo>
                        <a:pt x="105549" y="398201"/>
                        <a:pt x="143734" y="371808"/>
                        <a:pt x="186903" y="371808"/>
                      </a:cubicBezTo>
                      <a:cubicBezTo>
                        <a:pt x="200521" y="371808"/>
                        <a:pt x="214050" y="374474"/>
                        <a:pt x="226512" y="379628"/>
                      </a:cubicBezTo>
                      <a:cubicBezTo>
                        <a:pt x="240397" y="364965"/>
                        <a:pt x="258644" y="355634"/>
                        <a:pt x="278671" y="352968"/>
                      </a:cubicBezTo>
                      <a:lnTo>
                        <a:pt x="278671" y="344792"/>
                      </a:lnTo>
                      <a:cubicBezTo>
                        <a:pt x="278671" y="315999"/>
                        <a:pt x="267900" y="288539"/>
                        <a:pt x="248319" y="267299"/>
                      </a:cubicBezTo>
                      <a:lnTo>
                        <a:pt x="229983" y="247570"/>
                      </a:lnTo>
                      <a:cubicBezTo>
                        <a:pt x="209778" y="263656"/>
                        <a:pt x="185212" y="271743"/>
                        <a:pt x="160735" y="271743"/>
                      </a:cubicBezTo>
                      <a:cubicBezTo>
                        <a:pt x="132163" y="271743"/>
                        <a:pt x="103591" y="260812"/>
                        <a:pt x="81873" y="239128"/>
                      </a:cubicBezTo>
                      <a:cubicBezTo>
                        <a:pt x="60778" y="218066"/>
                        <a:pt x="33897" y="156659"/>
                        <a:pt x="2032" y="56416"/>
                      </a:cubicBezTo>
                      <a:cubicBezTo>
                        <a:pt x="-2863" y="40953"/>
                        <a:pt x="1231" y="24157"/>
                        <a:pt x="12713" y="12693"/>
                      </a:cubicBezTo>
                      <a:cubicBezTo>
                        <a:pt x="18454" y="6961"/>
                        <a:pt x="25530" y="3073"/>
                        <a:pt x="33107" y="1229"/>
                      </a:cubicBezTo>
                      <a:close/>
                    </a:path>
                  </a:pathLst>
                </a:custGeom>
                <a:solidFill>
                  <a:schemeClr val="bg1"/>
                </a:solidFill>
                <a:ln>
                  <a:noFill/>
                </a:ln>
              </p:spPr>
            </p:sp>
          </p:grpSp>
        </p:grpSp>
        <p:grpSp>
          <p:nvGrpSpPr>
            <p:cNvPr id="27" name="组合 26"/>
            <p:cNvGrpSpPr/>
            <p:nvPr/>
          </p:nvGrpSpPr>
          <p:grpSpPr>
            <a:xfrm>
              <a:off x="8335" y="7188"/>
              <a:ext cx="9648" cy="1110"/>
              <a:chOff x="7833" y="7231"/>
              <a:chExt cx="9648" cy="1110"/>
            </a:xfrm>
          </p:grpSpPr>
          <p:sp>
            <p:nvSpPr>
              <p:cNvPr id="28" name="文本框 27"/>
              <p:cNvSpPr txBox="1"/>
              <p:nvPr/>
            </p:nvSpPr>
            <p:spPr>
              <a:xfrm>
                <a:off x="9098" y="7323"/>
                <a:ext cx="8383" cy="1018"/>
              </a:xfrm>
              <a:prstGeom prst="rect">
                <a:avLst/>
              </a:prstGeom>
              <a:noFill/>
            </p:spPr>
            <p:txBody>
              <a:bodyPr wrap="square" rtlCol="0">
                <a:spAutoFit/>
              </a:bodyPr>
              <a:p>
                <a:pPr indent="133350" algn="l"/>
                <a:r>
                  <a:rPr lang="zh-CN" altLang="zh-CN" sz="1800" b="1" kern="100" dirty="0">
                    <a:solidFill>
                      <a:srgbClr val="000000"/>
                    </a:solidFill>
                    <a:effectLst/>
                    <a:latin typeface="Calibri" panose="020F0502020204030204" charset="0"/>
                    <a:ea typeface="仿宋" panose="02010609060101010101" pitchFamily="49" charset="-122"/>
                    <a:cs typeface="仿宋" panose="02010609060101010101" pitchFamily="49" charset="-122"/>
                  </a:rPr>
                  <a:t>在线生活服务商</a:t>
                </a:r>
                <a:r>
                  <a:rPr lang="zh-CN" altLang="en-US" b="1" kern="100" dirty="0">
                    <a:latin typeface="Calibri" panose="020F0502020204030204" charset="0"/>
                    <a:ea typeface="宋体" panose="02010600030101010101" pitchFamily="2" charset="-122"/>
                    <a:cs typeface="Times New Roman" panose="02020603050405020304" pitchFamily="18" charset="0"/>
                  </a:rPr>
                  <a:t>：</a:t>
                </a:r>
                <a:r>
                  <a:rPr lang="zh-CN" altLang="zh-CN" sz="1800" kern="100" dirty="0">
                    <a:solidFill>
                      <a:srgbClr val="000000"/>
                    </a:solidFill>
                    <a:effectLst/>
                    <a:latin typeface="Calibri" panose="020F0502020204030204" charset="0"/>
                    <a:ea typeface="仿宋" panose="02010609060101010101" pitchFamily="49" charset="-122"/>
                    <a:cs typeface="仿宋" panose="02010609060101010101" pitchFamily="49" charset="-122"/>
                  </a:rPr>
                  <a:t>分为团购平台、打车平台和租车平台三个部分，如美团、滴滴打车</a:t>
                </a:r>
                <a:r>
                  <a:rPr lang="zh-CN" altLang="zh-CN" sz="1800" kern="100" dirty="0">
                    <a:solidFill>
                      <a:srgbClr val="000000"/>
                    </a:solidFill>
                    <a:effectLst/>
                    <a:ea typeface="仿宋" panose="02010609060101010101" pitchFamily="49" charset="-122"/>
                    <a:cs typeface="仿宋" panose="02010609060101010101" pitchFamily="49" charset="-122"/>
                  </a:rPr>
                  <a:t>服务进行等。</a:t>
                </a:r>
                <a:endParaRPr lang="en-US" altLang="zh-CN" sz="1200" dirty="0">
                  <a:solidFill>
                    <a:schemeClr val="tx1">
                      <a:lumMod val="65000"/>
                      <a:lumOff val="35000"/>
                    </a:schemeClr>
                  </a:solidFill>
                  <a:latin typeface="思源黑体 Normal" panose="020B0400000000000000" pitchFamily="34" charset="-122"/>
                  <a:ea typeface="思源黑体 Normal" panose="020B0400000000000000" pitchFamily="34" charset="-122"/>
                </a:endParaRPr>
              </a:p>
            </p:txBody>
          </p:sp>
          <p:grpSp>
            <p:nvGrpSpPr>
              <p:cNvPr id="48" name="组合 26"/>
              <p:cNvGrpSpPr/>
              <p:nvPr/>
            </p:nvGrpSpPr>
            <p:grpSpPr>
              <a:xfrm>
                <a:off x="7833" y="7231"/>
                <a:ext cx="894" cy="894"/>
                <a:chOff x="7359" y="1852"/>
                <a:chExt cx="822" cy="822"/>
              </a:xfrm>
            </p:grpSpPr>
            <p:sp>
              <p:nvSpPr>
                <p:cNvPr id="29" name="椭圆 28"/>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marijuana-plantation_65830"/>
                <p:cNvSpPr>
                  <a:spLocks noChangeAspect="1"/>
                </p:cNvSpPr>
                <p:nvPr/>
              </p:nvSpPr>
              <p:spPr bwMode="auto">
                <a:xfrm>
                  <a:off x="7520" y="1997"/>
                  <a:ext cx="500" cy="532"/>
                </a:xfrm>
                <a:custGeom>
                  <a:avLst/>
                  <a:gdLst>
                    <a:gd name="T0" fmla="*/ 4721 w 6411"/>
                    <a:gd name="T1" fmla="*/ 2432 h 6831"/>
                    <a:gd name="T2" fmla="*/ 6304 w 6411"/>
                    <a:gd name="T3" fmla="*/ 1082 h 6831"/>
                    <a:gd name="T4" fmla="*/ 5612 w 6411"/>
                    <a:gd name="T5" fmla="*/ 5 h 6831"/>
                    <a:gd name="T6" fmla="*/ 3718 w 6411"/>
                    <a:gd name="T7" fmla="*/ 1323 h 6831"/>
                    <a:gd name="T8" fmla="*/ 2552 w 6411"/>
                    <a:gd name="T9" fmla="*/ 1380 h 6831"/>
                    <a:gd name="T10" fmla="*/ 648 w 6411"/>
                    <a:gd name="T11" fmla="*/ 84 h 6831"/>
                    <a:gd name="T12" fmla="*/ 1696 w 6411"/>
                    <a:gd name="T13" fmla="*/ 2407 h 6831"/>
                    <a:gd name="T14" fmla="*/ 107 w 6411"/>
                    <a:gd name="T15" fmla="*/ 4507 h 6831"/>
                    <a:gd name="T16" fmla="*/ 799 w 6411"/>
                    <a:gd name="T17" fmla="*/ 5584 h 6831"/>
                    <a:gd name="T18" fmla="*/ 805 w 6411"/>
                    <a:gd name="T19" fmla="*/ 6746 h 6831"/>
                    <a:gd name="T20" fmla="*/ 2760 w 6411"/>
                    <a:gd name="T21" fmla="*/ 6831 h 6831"/>
                    <a:gd name="T22" fmla="*/ 5431 w 6411"/>
                    <a:gd name="T23" fmla="*/ 6831 h 6831"/>
                    <a:gd name="T24" fmla="*/ 5466 w 6411"/>
                    <a:gd name="T25" fmla="*/ 5547 h 6831"/>
                    <a:gd name="T26" fmla="*/ 6332 w 6411"/>
                    <a:gd name="T27" fmla="*/ 4821 h 6831"/>
                    <a:gd name="T28" fmla="*/ 5848 w 6411"/>
                    <a:gd name="T29" fmla="*/ 882 h 6831"/>
                    <a:gd name="T30" fmla="*/ 5563 w 6411"/>
                    <a:gd name="T31" fmla="*/ 540 h 6831"/>
                    <a:gd name="T32" fmla="*/ 4288 w 6411"/>
                    <a:gd name="T33" fmla="*/ 2535 h 6831"/>
                    <a:gd name="T34" fmla="*/ 4178 w 6411"/>
                    <a:gd name="T35" fmla="*/ 3316 h 6831"/>
                    <a:gd name="T36" fmla="*/ 3873 w 6411"/>
                    <a:gd name="T37" fmla="*/ 2795 h 6831"/>
                    <a:gd name="T38" fmla="*/ 4204 w 6411"/>
                    <a:gd name="T39" fmla="*/ 2304 h 6831"/>
                    <a:gd name="T40" fmla="*/ 3205 w 6411"/>
                    <a:gd name="T41" fmla="*/ 1682 h 6831"/>
                    <a:gd name="T42" fmla="*/ 3893 w 6411"/>
                    <a:gd name="T43" fmla="*/ 1931 h 6831"/>
                    <a:gd name="T44" fmla="*/ 3205 w 6411"/>
                    <a:gd name="T45" fmla="*/ 2127 h 6831"/>
                    <a:gd name="T46" fmla="*/ 2517 w 6411"/>
                    <a:gd name="T47" fmla="*/ 1931 h 6831"/>
                    <a:gd name="T48" fmla="*/ 3411 w 6411"/>
                    <a:gd name="T49" fmla="*/ 2881 h 6831"/>
                    <a:gd name="T50" fmla="*/ 3205 w 6411"/>
                    <a:gd name="T51" fmla="*/ 3017 h 6831"/>
                    <a:gd name="T52" fmla="*/ 2993 w 6411"/>
                    <a:gd name="T53" fmla="*/ 2861 h 6831"/>
                    <a:gd name="T54" fmla="*/ 3081 w 6411"/>
                    <a:gd name="T55" fmla="*/ 2610 h 6831"/>
                    <a:gd name="T56" fmla="*/ 3292 w 6411"/>
                    <a:gd name="T57" fmla="*/ 2589 h 6831"/>
                    <a:gd name="T58" fmla="*/ 3428 w 6411"/>
                    <a:gd name="T59" fmla="*/ 2795 h 6831"/>
                    <a:gd name="T60" fmla="*/ 2568 w 6411"/>
                    <a:gd name="T61" fmla="*/ 2596 h 6831"/>
                    <a:gd name="T62" fmla="*/ 2232 w 6411"/>
                    <a:gd name="T63" fmla="*/ 3316 h 6831"/>
                    <a:gd name="T64" fmla="*/ 2123 w 6411"/>
                    <a:gd name="T65" fmla="*/ 2535 h 6831"/>
                    <a:gd name="T66" fmla="*/ 563 w 6411"/>
                    <a:gd name="T67" fmla="*/ 882 h 6831"/>
                    <a:gd name="T68" fmla="*/ 1890 w 6411"/>
                    <a:gd name="T69" fmla="*/ 1989 h 6831"/>
                    <a:gd name="T70" fmla="*/ 563 w 6411"/>
                    <a:gd name="T71" fmla="*/ 4707 h 6831"/>
                    <a:gd name="T72" fmla="*/ 848 w 6411"/>
                    <a:gd name="T73" fmla="*/ 5049 h 6831"/>
                    <a:gd name="T74" fmla="*/ 3002 w 6411"/>
                    <a:gd name="T75" fmla="*/ 5631 h 6831"/>
                    <a:gd name="T76" fmla="*/ 3205 w 6411"/>
                    <a:gd name="T77" fmla="*/ 5495 h 6831"/>
                    <a:gd name="T78" fmla="*/ 3419 w 6411"/>
                    <a:gd name="T79" fmla="*/ 5651 h 6831"/>
                    <a:gd name="T80" fmla="*/ 2986 w 6411"/>
                    <a:gd name="T81" fmla="*/ 6385 h 6831"/>
                    <a:gd name="T82" fmla="*/ 3822 w 6411"/>
                    <a:gd name="T83" fmla="*/ 5458 h 6831"/>
                    <a:gd name="T84" fmla="*/ 3205 w 6411"/>
                    <a:gd name="T85" fmla="*/ 5050 h 6831"/>
                    <a:gd name="T86" fmla="*/ 2652 w 6411"/>
                    <a:gd name="T87" fmla="*/ 5344 h 6831"/>
                    <a:gd name="T88" fmla="*/ 2541 w 6411"/>
                    <a:gd name="T89" fmla="*/ 6385 h 6831"/>
                    <a:gd name="T90" fmla="*/ 2631 w 6411"/>
                    <a:gd name="T91" fmla="*/ 4142 h 6831"/>
                    <a:gd name="T92" fmla="*/ 2517 w 6411"/>
                    <a:gd name="T93" fmla="*/ 3658 h 6831"/>
                    <a:gd name="T94" fmla="*/ 3205 w 6411"/>
                    <a:gd name="T95" fmla="*/ 3462 h 6831"/>
                    <a:gd name="T96" fmla="*/ 3893 w 6411"/>
                    <a:gd name="T97" fmla="*/ 3658 h 6831"/>
                    <a:gd name="T98" fmla="*/ 3779 w 6411"/>
                    <a:gd name="T99" fmla="*/ 4142 h 6831"/>
                    <a:gd name="T100" fmla="*/ 3876 w 6411"/>
                    <a:gd name="T101" fmla="*/ 6385 h 6831"/>
                    <a:gd name="T102" fmla="*/ 4521 w 6411"/>
                    <a:gd name="T103" fmla="*/ 3601 h 6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11" h="6831">
                      <a:moveTo>
                        <a:pt x="6304" y="4507"/>
                      </a:moveTo>
                      <a:lnTo>
                        <a:pt x="4947" y="3376"/>
                      </a:lnTo>
                      <a:lnTo>
                        <a:pt x="4721" y="2432"/>
                      </a:lnTo>
                      <a:lnTo>
                        <a:pt x="4721" y="2432"/>
                      </a:lnTo>
                      <a:cubicBezTo>
                        <a:pt x="4719" y="2423"/>
                        <a:pt x="4716" y="2415"/>
                        <a:pt x="4714" y="2407"/>
                      </a:cubicBezTo>
                      <a:lnTo>
                        <a:pt x="6304" y="1082"/>
                      </a:lnTo>
                      <a:cubicBezTo>
                        <a:pt x="6398" y="1003"/>
                        <a:pt x="6411" y="863"/>
                        <a:pt x="6332" y="768"/>
                      </a:cubicBezTo>
                      <a:lnTo>
                        <a:pt x="5762" y="84"/>
                      </a:lnTo>
                      <a:cubicBezTo>
                        <a:pt x="5725" y="39"/>
                        <a:pt x="5670" y="10"/>
                        <a:pt x="5612" y="5"/>
                      </a:cubicBezTo>
                      <a:cubicBezTo>
                        <a:pt x="5553" y="0"/>
                        <a:pt x="5494" y="18"/>
                        <a:pt x="5449" y="56"/>
                      </a:cubicBezTo>
                      <a:lnTo>
                        <a:pt x="3859" y="1380"/>
                      </a:lnTo>
                      <a:cubicBezTo>
                        <a:pt x="3813" y="1359"/>
                        <a:pt x="3766" y="1340"/>
                        <a:pt x="3718" y="1323"/>
                      </a:cubicBezTo>
                      <a:cubicBezTo>
                        <a:pt x="3558" y="1267"/>
                        <a:pt x="3385" y="1236"/>
                        <a:pt x="3205" y="1236"/>
                      </a:cubicBezTo>
                      <a:cubicBezTo>
                        <a:pt x="3026" y="1236"/>
                        <a:pt x="2853" y="1267"/>
                        <a:pt x="2692" y="1323"/>
                      </a:cubicBezTo>
                      <a:cubicBezTo>
                        <a:pt x="2644" y="1340"/>
                        <a:pt x="2598" y="1359"/>
                        <a:pt x="2552" y="1380"/>
                      </a:cubicBezTo>
                      <a:lnTo>
                        <a:pt x="962" y="56"/>
                      </a:lnTo>
                      <a:cubicBezTo>
                        <a:pt x="917" y="18"/>
                        <a:pt x="857" y="0"/>
                        <a:pt x="799" y="5"/>
                      </a:cubicBezTo>
                      <a:cubicBezTo>
                        <a:pt x="741" y="10"/>
                        <a:pt x="686" y="39"/>
                        <a:pt x="648" y="84"/>
                      </a:cubicBezTo>
                      <a:lnTo>
                        <a:pt x="78" y="768"/>
                      </a:lnTo>
                      <a:cubicBezTo>
                        <a:pt x="0" y="863"/>
                        <a:pt x="12" y="1003"/>
                        <a:pt x="107" y="1082"/>
                      </a:cubicBezTo>
                      <a:lnTo>
                        <a:pt x="1696" y="2407"/>
                      </a:lnTo>
                      <a:cubicBezTo>
                        <a:pt x="1694" y="2415"/>
                        <a:pt x="1692" y="2423"/>
                        <a:pt x="1690" y="2432"/>
                      </a:cubicBezTo>
                      <a:lnTo>
                        <a:pt x="1464" y="3376"/>
                      </a:lnTo>
                      <a:lnTo>
                        <a:pt x="107" y="4507"/>
                      </a:lnTo>
                      <a:cubicBezTo>
                        <a:pt x="12" y="4586"/>
                        <a:pt x="0" y="4726"/>
                        <a:pt x="78" y="4821"/>
                      </a:cubicBezTo>
                      <a:lnTo>
                        <a:pt x="648" y="5505"/>
                      </a:lnTo>
                      <a:cubicBezTo>
                        <a:pt x="686" y="5550"/>
                        <a:pt x="741" y="5579"/>
                        <a:pt x="799" y="5584"/>
                      </a:cubicBezTo>
                      <a:cubicBezTo>
                        <a:pt x="850" y="5589"/>
                        <a:pt x="902" y="5575"/>
                        <a:pt x="944" y="5547"/>
                      </a:cubicBezTo>
                      <a:lnTo>
                        <a:pt x="763" y="6556"/>
                      </a:lnTo>
                      <a:cubicBezTo>
                        <a:pt x="747" y="6623"/>
                        <a:pt x="762" y="6692"/>
                        <a:pt x="805" y="6746"/>
                      </a:cubicBezTo>
                      <a:cubicBezTo>
                        <a:pt x="847" y="6800"/>
                        <a:pt x="911" y="6831"/>
                        <a:pt x="980" y="6831"/>
                      </a:cubicBezTo>
                      <a:lnTo>
                        <a:pt x="2760" y="6831"/>
                      </a:lnTo>
                      <a:lnTo>
                        <a:pt x="2760" y="6831"/>
                      </a:lnTo>
                      <a:lnTo>
                        <a:pt x="3651" y="6831"/>
                      </a:lnTo>
                      <a:lnTo>
                        <a:pt x="3651" y="6831"/>
                      </a:lnTo>
                      <a:lnTo>
                        <a:pt x="5431" y="6831"/>
                      </a:lnTo>
                      <a:cubicBezTo>
                        <a:pt x="5500" y="6831"/>
                        <a:pt x="5564" y="6800"/>
                        <a:pt x="5606" y="6746"/>
                      </a:cubicBezTo>
                      <a:cubicBezTo>
                        <a:pt x="5648" y="6692"/>
                        <a:pt x="5664" y="6623"/>
                        <a:pt x="5648" y="6556"/>
                      </a:cubicBezTo>
                      <a:lnTo>
                        <a:pt x="5466" y="5547"/>
                      </a:lnTo>
                      <a:cubicBezTo>
                        <a:pt x="5509" y="5575"/>
                        <a:pt x="5560" y="5589"/>
                        <a:pt x="5612" y="5584"/>
                      </a:cubicBezTo>
                      <a:cubicBezTo>
                        <a:pt x="5670" y="5579"/>
                        <a:pt x="5725" y="5550"/>
                        <a:pt x="5762" y="5505"/>
                      </a:cubicBezTo>
                      <a:lnTo>
                        <a:pt x="6332" y="4821"/>
                      </a:lnTo>
                      <a:cubicBezTo>
                        <a:pt x="6411" y="4726"/>
                        <a:pt x="6398" y="4586"/>
                        <a:pt x="6304" y="4507"/>
                      </a:cubicBezTo>
                      <a:close/>
                      <a:moveTo>
                        <a:pt x="5563" y="540"/>
                      </a:moveTo>
                      <a:lnTo>
                        <a:pt x="5848" y="882"/>
                      </a:lnTo>
                      <a:lnTo>
                        <a:pt x="4521" y="1988"/>
                      </a:lnTo>
                      <a:lnTo>
                        <a:pt x="4235" y="1646"/>
                      </a:lnTo>
                      <a:lnTo>
                        <a:pt x="5563" y="540"/>
                      </a:lnTo>
                      <a:close/>
                      <a:moveTo>
                        <a:pt x="4204" y="2304"/>
                      </a:moveTo>
                      <a:cubicBezTo>
                        <a:pt x="4240" y="2377"/>
                        <a:pt x="4268" y="2454"/>
                        <a:pt x="4288" y="2535"/>
                      </a:cubicBezTo>
                      <a:lnTo>
                        <a:pt x="4288" y="2535"/>
                      </a:lnTo>
                      <a:lnTo>
                        <a:pt x="4418" y="3078"/>
                      </a:lnTo>
                      <a:cubicBezTo>
                        <a:pt x="4381" y="3090"/>
                        <a:pt x="4348" y="3113"/>
                        <a:pt x="4321" y="3145"/>
                      </a:cubicBezTo>
                      <a:lnTo>
                        <a:pt x="4178" y="3316"/>
                      </a:lnTo>
                      <a:lnTo>
                        <a:pt x="3831" y="3027"/>
                      </a:lnTo>
                      <a:cubicBezTo>
                        <a:pt x="3835" y="3015"/>
                        <a:pt x="3839" y="3004"/>
                        <a:pt x="3843" y="2993"/>
                      </a:cubicBezTo>
                      <a:cubicBezTo>
                        <a:pt x="3863" y="2930"/>
                        <a:pt x="3873" y="2863"/>
                        <a:pt x="3873" y="2795"/>
                      </a:cubicBezTo>
                      <a:cubicBezTo>
                        <a:pt x="3873" y="2713"/>
                        <a:pt x="3858" y="2635"/>
                        <a:pt x="3831" y="2562"/>
                      </a:cubicBezTo>
                      <a:lnTo>
                        <a:pt x="4178" y="2273"/>
                      </a:lnTo>
                      <a:lnTo>
                        <a:pt x="4204" y="2304"/>
                      </a:lnTo>
                      <a:close/>
                      <a:moveTo>
                        <a:pt x="2542" y="1902"/>
                      </a:moveTo>
                      <a:cubicBezTo>
                        <a:pt x="2632" y="1835"/>
                        <a:pt x="2732" y="1781"/>
                        <a:pt x="2839" y="1743"/>
                      </a:cubicBezTo>
                      <a:cubicBezTo>
                        <a:pt x="2954" y="1703"/>
                        <a:pt x="3077" y="1682"/>
                        <a:pt x="3205" y="1682"/>
                      </a:cubicBezTo>
                      <a:cubicBezTo>
                        <a:pt x="3334" y="1682"/>
                        <a:pt x="3457" y="1703"/>
                        <a:pt x="3572" y="1743"/>
                      </a:cubicBezTo>
                      <a:cubicBezTo>
                        <a:pt x="3679" y="1781"/>
                        <a:pt x="3779" y="1835"/>
                        <a:pt x="3869" y="1902"/>
                      </a:cubicBezTo>
                      <a:lnTo>
                        <a:pt x="3893" y="1931"/>
                      </a:lnTo>
                      <a:lnTo>
                        <a:pt x="3546" y="2221"/>
                      </a:lnTo>
                      <a:cubicBezTo>
                        <a:pt x="3502" y="2194"/>
                        <a:pt x="3454" y="2173"/>
                        <a:pt x="3404" y="2157"/>
                      </a:cubicBezTo>
                      <a:cubicBezTo>
                        <a:pt x="3341" y="2137"/>
                        <a:pt x="3274" y="2127"/>
                        <a:pt x="3205" y="2127"/>
                      </a:cubicBezTo>
                      <a:cubicBezTo>
                        <a:pt x="3114" y="2127"/>
                        <a:pt x="3025" y="2146"/>
                        <a:pt x="2945" y="2179"/>
                      </a:cubicBezTo>
                      <a:cubicBezTo>
                        <a:pt x="2917" y="2191"/>
                        <a:pt x="2890" y="2205"/>
                        <a:pt x="2864" y="2221"/>
                      </a:cubicBezTo>
                      <a:lnTo>
                        <a:pt x="2517" y="1931"/>
                      </a:lnTo>
                      <a:lnTo>
                        <a:pt x="2542" y="1902"/>
                      </a:lnTo>
                      <a:close/>
                      <a:moveTo>
                        <a:pt x="3428" y="2795"/>
                      </a:moveTo>
                      <a:cubicBezTo>
                        <a:pt x="3428" y="2826"/>
                        <a:pt x="3422" y="2854"/>
                        <a:pt x="3411" y="2881"/>
                      </a:cubicBezTo>
                      <a:cubicBezTo>
                        <a:pt x="3394" y="2921"/>
                        <a:pt x="3365" y="2955"/>
                        <a:pt x="3329" y="2979"/>
                      </a:cubicBezTo>
                      <a:cubicBezTo>
                        <a:pt x="3312" y="2991"/>
                        <a:pt x="3292" y="3001"/>
                        <a:pt x="3271" y="3007"/>
                      </a:cubicBezTo>
                      <a:cubicBezTo>
                        <a:pt x="3251" y="3014"/>
                        <a:pt x="3229" y="3017"/>
                        <a:pt x="3205" y="3017"/>
                      </a:cubicBezTo>
                      <a:cubicBezTo>
                        <a:pt x="3174" y="3017"/>
                        <a:pt x="3145" y="3011"/>
                        <a:pt x="3119" y="3000"/>
                      </a:cubicBezTo>
                      <a:cubicBezTo>
                        <a:pt x="3079" y="2983"/>
                        <a:pt x="3045" y="2954"/>
                        <a:pt x="3021" y="2919"/>
                      </a:cubicBezTo>
                      <a:cubicBezTo>
                        <a:pt x="3009" y="2901"/>
                        <a:pt x="2999" y="2881"/>
                        <a:pt x="2993" y="2861"/>
                      </a:cubicBezTo>
                      <a:cubicBezTo>
                        <a:pt x="2986" y="2840"/>
                        <a:pt x="2983" y="2818"/>
                        <a:pt x="2983" y="2795"/>
                      </a:cubicBezTo>
                      <a:cubicBezTo>
                        <a:pt x="2983" y="2763"/>
                        <a:pt x="2989" y="2735"/>
                        <a:pt x="3000" y="2708"/>
                      </a:cubicBezTo>
                      <a:cubicBezTo>
                        <a:pt x="3017" y="2668"/>
                        <a:pt x="3045" y="2634"/>
                        <a:pt x="3081" y="2610"/>
                      </a:cubicBezTo>
                      <a:cubicBezTo>
                        <a:pt x="3099" y="2598"/>
                        <a:pt x="3119" y="2588"/>
                        <a:pt x="3139" y="2582"/>
                      </a:cubicBezTo>
                      <a:cubicBezTo>
                        <a:pt x="3160" y="2575"/>
                        <a:pt x="3182" y="2572"/>
                        <a:pt x="3205" y="2572"/>
                      </a:cubicBezTo>
                      <a:cubicBezTo>
                        <a:pt x="3237" y="2572"/>
                        <a:pt x="3265" y="2578"/>
                        <a:pt x="3292" y="2589"/>
                      </a:cubicBezTo>
                      <a:cubicBezTo>
                        <a:pt x="3331" y="2606"/>
                        <a:pt x="3366" y="2635"/>
                        <a:pt x="3390" y="2670"/>
                      </a:cubicBezTo>
                      <a:cubicBezTo>
                        <a:pt x="3402" y="2688"/>
                        <a:pt x="3411" y="2708"/>
                        <a:pt x="3418" y="2728"/>
                      </a:cubicBezTo>
                      <a:cubicBezTo>
                        <a:pt x="3424" y="2749"/>
                        <a:pt x="3428" y="2771"/>
                        <a:pt x="3428" y="2795"/>
                      </a:cubicBezTo>
                      <a:close/>
                      <a:moveTo>
                        <a:pt x="2232" y="2273"/>
                      </a:moveTo>
                      <a:lnTo>
                        <a:pt x="2579" y="2563"/>
                      </a:lnTo>
                      <a:cubicBezTo>
                        <a:pt x="2575" y="2574"/>
                        <a:pt x="2571" y="2585"/>
                        <a:pt x="2568" y="2596"/>
                      </a:cubicBezTo>
                      <a:cubicBezTo>
                        <a:pt x="2548" y="2659"/>
                        <a:pt x="2538" y="2726"/>
                        <a:pt x="2538" y="2795"/>
                      </a:cubicBezTo>
                      <a:cubicBezTo>
                        <a:pt x="2538" y="2876"/>
                        <a:pt x="2552" y="2954"/>
                        <a:pt x="2579" y="3027"/>
                      </a:cubicBezTo>
                      <a:lnTo>
                        <a:pt x="2232" y="3316"/>
                      </a:lnTo>
                      <a:lnTo>
                        <a:pt x="2089" y="3145"/>
                      </a:lnTo>
                      <a:cubicBezTo>
                        <a:pt x="2063" y="3113"/>
                        <a:pt x="2029" y="3090"/>
                        <a:pt x="1993" y="3078"/>
                      </a:cubicBezTo>
                      <a:lnTo>
                        <a:pt x="2123" y="2535"/>
                      </a:lnTo>
                      <a:cubicBezTo>
                        <a:pt x="2142" y="2454"/>
                        <a:pt x="2171" y="2377"/>
                        <a:pt x="2207" y="2304"/>
                      </a:cubicBezTo>
                      <a:lnTo>
                        <a:pt x="2232" y="2273"/>
                      </a:lnTo>
                      <a:close/>
                      <a:moveTo>
                        <a:pt x="563" y="882"/>
                      </a:moveTo>
                      <a:lnTo>
                        <a:pt x="848" y="540"/>
                      </a:lnTo>
                      <a:lnTo>
                        <a:pt x="2175" y="1646"/>
                      </a:lnTo>
                      <a:lnTo>
                        <a:pt x="1890" y="1989"/>
                      </a:lnTo>
                      <a:lnTo>
                        <a:pt x="563" y="882"/>
                      </a:lnTo>
                      <a:close/>
                      <a:moveTo>
                        <a:pt x="848" y="5049"/>
                      </a:moveTo>
                      <a:lnTo>
                        <a:pt x="563" y="4707"/>
                      </a:lnTo>
                      <a:lnTo>
                        <a:pt x="1890" y="3601"/>
                      </a:lnTo>
                      <a:lnTo>
                        <a:pt x="2175" y="3943"/>
                      </a:lnTo>
                      <a:lnTo>
                        <a:pt x="848" y="5049"/>
                      </a:lnTo>
                      <a:close/>
                      <a:moveTo>
                        <a:pt x="2986" y="6385"/>
                      </a:moveTo>
                      <a:lnTo>
                        <a:pt x="2986" y="5718"/>
                      </a:lnTo>
                      <a:cubicBezTo>
                        <a:pt x="2986" y="5686"/>
                        <a:pt x="2990" y="5658"/>
                        <a:pt x="3002" y="5631"/>
                      </a:cubicBezTo>
                      <a:cubicBezTo>
                        <a:pt x="3018" y="5592"/>
                        <a:pt x="3046" y="5557"/>
                        <a:pt x="3082" y="5533"/>
                      </a:cubicBezTo>
                      <a:cubicBezTo>
                        <a:pt x="3100" y="5521"/>
                        <a:pt x="3119" y="5512"/>
                        <a:pt x="3139" y="5505"/>
                      </a:cubicBezTo>
                      <a:cubicBezTo>
                        <a:pt x="3160" y="5499"/>
                        <a:pt x="3182" y="5495"/>
                        <a:pt x="3205" y="5495"/>
                      </a:cubicBezTo>
                      <a:cubicBezTo>
                        <a:pt x="3237" y="5495"/>
                        <a:pt x="3265" y="5501"/>
                        <a:pt x="3292" y="5513"/>
                      </a:cubicBezTo>
                      <a:cubicBezTo>
                        <a:pt x="3332" y="5529"/>
                        <a:pt x="3366" y="5558"/>
                        <a:pt x="3390" y="5593"/>
                      </a:cubicBezTo>
                      <a:cubicBezTo>
                        <a:pt x="3402" y="5611"/>
                        <a:pt x="3413" y="5631"/>
                        <a:pt x="3419" y="5651"/>
                      </a:cubicBezTo>
                      <a:cubicBezTo>
                        <a:pt x="3426" y="5672"/>
                        <a:pt x="3431" y="5694"/>
                        <a:pt x="3431" y="5718"/>
                      </a:cubicBezTo>
                      <a:lnTo>
                        <a:pt x="3431" y="6385"/>
                      </a:lnTo>
                      <a:lnTo>
                        <a:pt x="2986" y="6385"/>
                      </a:lnTo>
                      <a:close/>
                      <a:moveTo>
                        <a:pt x="3876" y="6385"/>
                      </a:moveTo>
                      <a:lnTo>
                        <a:pt x="3876" y="5718"/>
                      </a:lnTo>
                      <a:cubicBezTo>
                        <a:pt x="3876" y="5626"/>
                        <a:pt x="3856" y="5538"/>
                        <a:pt x="3822" y="5458"/>
                      </a:cubicBezTo>
                      <a:cubicBezTo>
                        <a:pt x="3771" y="5338"/>
                        <a:pt x="3686" y="5236"/>
                        <a:pt x="3580" y="5164"/>
                      </a:cubicBezTo>
                      <a:cubicBezTo>
                        <a:pt x="3526" y="5128"/>
                        <a:pt x="3467" y="5100"/>
                        <a:pt x="3404" y="5080"/>
                      </a:cubicBezTo>
                      <a:cubicBezTo>
                        <a:pt x="3341" y="5060"/>
                        <a:pt x="3274" y="5050"/>
                        <a:pt x="3205" y="5050"/>
                      </a:cubicBezTo>
                      <a:lnTo>
                        <a:pt x="3205" y="5050"/>
                      </a:lnTo>
                      <a:cubicBezTo>
                        <a:pt x="3114" y="5050"/>
                        <a:pt x="3025" y="5069"/>
                        <a:pt x="2945" y="5103"/>
                      </a:cubicBezTo>
                      <a:cubicBezTo>
                        <a:pt x="2825" y="5153"/>
                        <a:pt x="2724" y="5238"/>
                        <a:pt x="2652" y="5344"/>
                      </a:cubicBezTo>
                      <a:cubicBezTo>
                        <a:pt x="2616" y="5397"/>
                        <a:pt x="2589" y="5456"/>
                        <a:pt x="2569" y="5519"/>
                      </a:cubicBezTo>
                      <a:cubicBezTo>
                        <a:pt x="2550" y="5582"/>
                        <a:pt x="2541" y="5649"/>
                        <a:pt x="2541" y="5718"/>
                      </a:cubicBezTo>
                      <a:lnTo>
                        <a:pt x="2541" y="6385"/>
                      </a:lnTo>
                      <a:lnTo>
                        <a:pt x="1262" y="6385"/>
                      </a:lnTo>
                      <a:lnTo>
                        <a:pt x="1516" y="5072"/>
                      </a:lnTo>
                      <a:lnTo>
                        <a:pt x="2631" y="4142"/>
                      </a:lnTo>
                      <a:cubicBezTo>
                        <a:pt x="2676" y="4105"/>
                        <a:pt x="2705" y="4050"/>
                        <a:pt x="2711" y="3991"/>
                      </a:cubicBezTo>
                      <a:cubicBezTo>
                        <a:pt x="2716" y="3933"/>
                        <a:pt x="2697" y="3874"/>
                        <a:pt x="2660" y="3829"/>
                      </a:cubicBezTo>
                      <a:lnTo>
                        <a:pt x="2517" y="3658"/>
                      </a:lnTo>
                      <a:lnTo>
                        <a:pt x="2864" y="3368"/>
                      </a:lnTo>
                      <a:cubicBezTo>
                        <a:pt x="2909" y="3395"/>
                        <a:pt x="2956" y="3416"/>
                        <a:pt x="3007" y="3432"/>
                      </a:cubicBezTo>
                      <a:cubicBezTo>
                        <a:pt x="3070" y="3452"/>
                        <a:pt x="3137" y="3462"/>
                        <a:pt x="3205" y="3462"/>
                      </a:cubicBezTo>
                      <a:cubicBezTo>
                        <a:pt x="3297" y="3462"/>
                        <a:pt x="3385" y="3443"/>
                        <a:pt x="3465" y="3410"/>
                      </a:cubicBezTo>
                      <a:cubicBezTo>
                        <a:pt x="3493" y="3398"/>
                        <a:pt x="3520" y="3384"/>
                        <a:pt x="3546" y="3368"/>
                      </a:cubicBezTo>
                      <a:lnTo>
                        <a:pt x="3893" y="3658"/>
                      </a:lnTo>
                      <a:lnTo>
                        <a:pt x="3751" y="3829"/>
                      </a:lnTo>
                      <a:cubicBezTo>
                        <a:pt x="3713" y="3874"/>
                        <a:pt x="3695" y="3933"/>
                        <a:pt x="3700" y="3991"/>
                      </a:cubicBezTo>
                      <a:cubicBezTo>
                        <a:pt x="3705" y="4050"/>
                        <a:pt x="3734" y="4105"/>
                        <a:pt x="3779" y="4142"/>
                      </a:cubicBezTo>
                      <a:lnTo>
                        <a:pt x="4895" y="5072"/>
                      </a:lnTo>
                      <a:lnTo>
                        <a:pt x="5149" y="6385"/>
                      </a:lnTo>
                      <a:lnTo>
                        <a:pt x="3876" y="6385"/>
                      </a:lnTo>
                      <a:close/>
                      <a:moveTo>
                        <a:pt x="5563" y="5049"/>
                      </a:moveTo>
                      <a:lnTo>
                        <a:pt x="4235" y="3943"/>
                      </a:lnTo>
                      <a:lnTo>
                        <a:pt x="4521" y="3601"/>
                      </a:lnTo>
                      <a:lnTo>
                        <a:pt x="5848" y="4707"/>
                      </a:lnTo>
                      <a:lnTo>
                        <a:pt x="5563" y="5049"/>
                      </a:lnTo>
                      <a:close/>
                    </a:path>
                  </a:pathLst>
                </a:custGeom>
                <a:solidFill>
                  <a:schemeClr val="bg1"/>
                </a:solidFill>
                <a:ln>
                  <a:noFill/>
                </a:ln>
              </p:spPr>
            </p:sp>
          </p:grpSp>
        </p:grpSp>
        <p:grpSp>
          <p:nvGrpSpPr>
            <p:cNvPr id="60" name="组合 59"/>
            <p:cNvGrpSpPr/>
            <p:nvPr/>
          </p:nvGrpSpPr>
          <p:grpSpPr>
            <a:xfrm>
              <a:off x="8335" y="8508"/>
              <a:ext cx="9388" cy="1110"/>
              <a:chOff x="7833" y="8572"/>
              <a:chExt cx="9388" cy="1110"/>
            </a:xfrm>
          </p:grpSpPr>
          <p:sp>
            <p:nvSpPr>
              <p:cNvPr id="32" name="文本框 31"/>
              <p:cNvSpPr txBox="1"/>
              <p:nvPr/>
            </p:nvSpPr>
            <p:spPr>
              <a:xfrm>
                <a:off x="9136" y="8664"/>
                <a:ext cx="8085" cy="1018"/>
              </a:xfrm>
              <a:prstGeom prst="rect">
                <a:avLst/>
              </a:prstGeom>
              <a:noFill/>
            </p:spPr>
            <p:txBody>
              <a:bodyPr wrap="square" rtlCol="0">
                <a:spAutoFit/>
              </a:bodyPr>
              <a:p>
                <a:pPr indent="133350"/>
                <a:r>
                  <a:rPr lang="zh-CN" altLang="zh-CN" sz="1800" b="1" kern="100" dirty="0">
                    <a:solidFill>
                      <a:srgbClr val="000000"/>
                    </a:solidFill>
                    <a:effectLst/>
                    <a:latin typeface="Calibri" panose="020F0502020204030204" charset="0"/>
                    <a:ea typeface="仿宋" panose="02010609060101010101" pitchFamily="49" charset="-122"/>
                    <a:cs typeface="仿宋" panose="02010609060101010101" pitchFamily="49" charset="-122"/>
                  </a:rPr>
                  <a:t>旅游目的地平台</a:t>
                </a:r>
                <a:r>
                  <a:rPr lang="zh-CN" altLang="en-US" b="1" kern="100" dirty="0">
                    <a:latin typeface="Calibri" panose="020F0502020204030204" charset="0"/>
                    <a:ea typeface="宋体" panose="02010600030101010101" pitchFamily="2" charset="-122"/>
                    <a:cs typeface="Times New Roman" panose="02020603050405020304" pitchFamily="18" charset="0"/>
                  </a:rPr>
                  <a:t>：</a:t>
                </a:r>
                <a:r>
                  <a:rPr lang="zh-CN" altLang="zh-CN" sz="1800" kern="100" dirty="0">
                    <a:solidFill>
                      <a:srgbClr val="000000"/>
                    </a:solidFill>
                    <a:effectLst/>
                    <a:ea typeface="仿宋" panose="02010609060101010101" pitchFamily="49" charset="-122"/>
                    <a:cs typeface="仿宋" panose="02010609060101010101" pitchFamily="49" charset="-122"/>
                  </a:rPr>
                  <a:t>是旅游所在地建立的提供旅游信息资源和旅游信息服务的应用系统。</a:t>
                </a:r>
                <a:endParaRPr lang="en-US" altLang="zh-CN" sz="1200" dirty="0">
                  <a:solidFill>
                    <a:schemeClr val="tx1">
                      <a:lumMod val="65000"/>
                      <a:lumOff val="35000"/>
                    </a:schemeClr>
                  </a:solidFill>
                  <a:latin typeface="思源黑体 Normal" panose="020B0400000000000000" pitchFamily="34" charset="-122"/>
                  <a:ea typeface="思源黑体 Normal" panose="020B0400000000000000" pitchFamily="34" charset="-122"/>
                </a:endParaRPr>
              </a:p>
            </p:txBody>
          </p:sp>
          <p:grpSp>
            <p:nvGrpSpPr>
              <p:cNvPr id="33" name="组合 29"/>
              <p:cNvGrpSpPr/>
              <p:nvPr/>
            </p:nvGrpSpPr>
            <p:grpSpPr>
              <a:xfrm>
                <a:off x="7833" y="8572"/>
                <a:ext cx="894" cy="894"/>
                <a:chOff x="7359" y="1852"/>
                <a:chExt cx="822" cy="822"/>
              </a:xfrm>
            </p:grpSpPr>
            <p:sp>
              <p:nvSpPr>
                <p:cNvPr id="52" name="椭圆 51"/>
                <p:cNvSpPr/>
                <p:nvPr/>
              </p:nvSpPr>
              <p:spPr>
                <a:xfrm>
                  <a:off x="7359" y="1852"/>
                  <a:ext cx="822" cy="822"/>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1" name="marijuana-plantation_65830"/>
                <p:cNvSpPr>
                  <a:spLocks noChangeAspect="1"/>
                </p:cNvSpPr>
                <p:nvPr/>
              </p:nvSpPr>
              <p:spPr bwMode="auto">
                <a:xfrm>
                  <a:off x="7539" y="1997"/>
                  <a:ext cx="461" cy="532"/>
                </a:xfrm>
                <a:custGeom>
                  <a:avLst/>
                  <a:gdLst>
                    <a:gd name="connsiteX0" fmla="*/ 10156 w 526535"/>
                    <a:gd name="connsiteY0" fmla="*/ 141554 h 606722"/>
                    <a:gd name="connsiteX1" fmla="*/ 121593 w 526535"/>
                    <a:gd name="connsiteY1" fmla="*/ 252725 h 606722"/>
                    <a:gd name="connsiteX2" fmla="*/ 111446 w 526535"/>
                    <a:gd name="connsiteY2" fmla="*/ 262856 h 606722"/>
                    <a:gd name="connsiteX3" fmla="*/ 101299 w 526535"/>
                    <a:gd name="connsiteY3" fmla="*/ 252725 h 606722"/>
                    <a:gd name="connsiteX4" fmla="*/ 10156 w 526535"/>
                    <a:gd name="connsiteY4" fmla="*/ 161727 h 606722"/>
                    <a:gd name="connsiteX5" fmla="*/ 9 w 526535"/>
                    <a:gd name="connsiteY5" fmla="*/ 151685 h 606722"/>
                    <a:gd name="connsiteX6" fmla="*/ 10156 w 526535"/>
                    <a:gd name="connsiteY6" fmla="*/ 141554 h 606722"/>
                    <a:gd name="connsiteX7" fmla="*/ 415374 w 526535"/>
                    <a:gd name="connsiteY7" fmla="*/ 101120 h 606722"/>
                    <a:gd name="connsiteX8" fmla="*/ 415552 w 526535"/>
                    <a:gd name="connsiteY8" fmla="*/ 101120 h 606722"/>
                    <a:gd name="connsiteX9" fmla="*/ 425589 w 526535"/>
                    <a:gd name="connsiteY9" fmla="*/ 111255 h 606722"/>
                    <a:gd name="connsiteX10" fmla="*/ 415552 w 526535"/>
                    <a:gd name="connsiteY10" fmla="*/ 121302 h 606722"/>
                    <a:gd name="connsiteX11" fmla="*/ 405337 w 526535"/>
                    <a:gd name="connsiteY11" fmla="*/ 111255 h 606722"/>
                    <a:gd name="connsiteX12" fmla="*/ 415374 w 526535"/>
                    <a:gd name="connsiteY12" fmla="*/ 101120 h 606722"/>
                    <a:gd name="connsiteX13" fmla="*/ 10156 w 526535"/>
                    <a:gd name="connsiteY13" fmla="*/ 101120 h 606722"/>
                    <a:gd name="connsiteX14" fmla="*/ 162098 w 526535"/>
                    <a:gd name="connsiteY14" fmla="*/ 252725 h 606722"/>
                    <a:gd name="connsiteX15" fmla="*/ 151951 w 526535"/>
                    <a:gd name="connsiteY15" fmla="*/ 262856 h 606722"/>
                    <a:gd name="connsiteX16" fmla="*/ 141803 w 526535"/>
                    <a:gd name="connsiteY16" fmla="*/ 252725 h 606722"/>
                    <a:gd name="connsiteX17" fmla="*/ 10156 w 526535"/>
                    <a:gd name="connsiteY17" fmla="*/ 121293 h 606722"/>
                    <a:gd name="connsiteX18" fmla="*/ 9 w 526535"/>
                    <a:gd name="connsiteY18" fmla="*/ 111251 h 606722"/>
                    <a:gd name="connsiteX19" fmla="*/ 10156 w 526535"/>
                    <a:gd name="connsiteY19" fmla="*/ 101120 h 606722"/>
                    <a:gd name="connsiteX20" fmla="*/ 10154 w 526535"/>
                    <a:gd name="connsiteY20" fmla="*/ 60686 h 606722"/>
                    <a:gd name="connsiteX21" fmla="*/ 202562 w 526535"/>
                    <a:gd name="connsiteY21" fmla="*/ 252741 h 606722"/>
                    <a:gd name="connsiteX22" fmla="*/ 263257 w 526535"/>
                    <a:gd name="connsiteY22" fmla="*/ 313441 h 606722"/>
                    <a:gd name="connsiteX23" fmla="*/ 312827 w 526535"/>
                    <a:gd name="connsiteY23" fmla="*/ 287845 h 606722"/>
                    <a:gd name="connsiteX24" fmla="*/ 326977 w 526535"/>
                    <a:gd name="connsiteY24" fmla="*/ 285446 h 606722"/>
                    <a:gd name="connsiteX25" fmla="*/ 329380 w 526535"/>
                    <a:gd name="connsiteY25" fmla="*/ 299577 h 606722"/>
                    <a:gd name="connsiteX26" fmla="*/ 263257 w 526535"/>
                    <a:gd name="connsiteY26" fmla="*/ 333704 h 606722"/>
                    <a:gd name="connsiteX27" fmla="*/ 182271 w 526535"/>
                    <a:gd name="connsiteY27" fmla="*/ 252741 h 606722"/>
                    <a:gd name="connsiteX28" fmla="*/ 10154 w 526535"/>
                    <a:gd name="connsiteY28" fmla="*/ 80860 h 606722"/>
                    <a:gd name="connsiteX29" fmla="*/ 9 w 526535"/>
                    <a:gd name="connsiteY29" fmla="*/ 70729 h 606722"/>
                    <a:gd name="connsiteX30" fmla="*/ 10154 w 526535"/>
                    <a:gd name="connsiteY30" fmla="*/ 60686 h 606722"/>
                    <a:gd name="connsiteX31" fmla="*/ 394974 w 526535"/>
                    <a:gd name="connsiteY31" fmla="*/ 0 h 606722"/>
                    <a:gd name="connsiteX32" fmla="*/ 405030 w 526535"/>
                    <a:gd name="connsiteY32" fmla="*/ 10131 h 606722"/>
                    <a:gd name="connsiteX33" fmla="*/ 405030 w 526535"/>
                    <a:gd name="connsiteY33" fmla="*/ 41236 h 606722"/>
                    <a:gd name="connsiteX34" fmla="*/ 421228 w 526535"/>
                    <a:gd name="connsiteY34" fmla="*/ 45502 h 606722"/>
                    <a:gd name="connsiteX35" fmla="*/ 436803 w 526535"/>
                    <a:gd name="connsiteY35" fmla="*/ 18574 h 606722"/>
                    <a:gd name="connsiteX36" fmla="*/ 450598 w 526535"/>
                    <a:gd name="connsiteY36" fmla="*/ 14930 h 606722"/>
                    <a:gd name="connsiteX37" fmla="*/ 454336 w 526535"/>
                    <a:gd name="connsiteY37" fmla="*/ 28705 h 606722"/>
                    <a:gd name="connsiteX38" fmla="*/ 438761 w 526535"/>
                    <a:gd name="connsiteY38" fmla="*/ 55633 h 606722"/>
                    <a:gd name="connsiteX39" fmla="*/ 450598 w 526535"/>
                    <a:gd name="connsiteY39" fmla="*/ 67453 h 606722"/>
                    <a:gd name="connsiteX40" fmla="*/ 477564 w 526535"/>
                    <a:gd name="connsiteY40" fmla="*/ 51901 h 606722"/>
                    <a:gd name="connsiteX41" fmla="*/ 491359 w 526535"/>
                    <a:gd name="connsiteY41" fmla="*/ 55633 h 606722"/>
                    <a:gd name="connsiteX42" fmla="*/ 487710 w 526535"/>
                    <a:gd name="connsiteY42" fmla="*/ 69408 h 606722"/>
                    <a:gd name="connsiteX43" fmla="*/ 460744 w 526535"/>
                    <a:gd name="connsiteY43" fmla="*/ 84961 h 606722"/>
                    <a:gd name="connsiteX44" fmla="*/ 465550 w 526535"/>
                    <a:gd name="connsiteY44" fmla="*/ 104868 h 606722"/>
                    <a:gd name="connsiteX45" fmla="*/ 500704 w 526535"/>
                    <a:gd name="connsiteY45" fmla="*/ 122375 h 606722"/>
                    <a:gd name="connsiteX46" fmla="*/ 506311 w 526535"/>
                    <a:gd name="connsiteY46" fmla="*/ 131440 h 606722"/>
                    <a:gd name="connsiteX47" fmla="*/ 500704 w 526535"/>
                    <a:gd name="connsiteY47" fmla="*/ 140505 h 606722"/>
                    <a:gd name="connsiteX48" fmla="*/ 470444 w 526535"/>
                    <a:gd name="connsiteY48" fmla="*/ 155613 h 606722"/>
                    <a:gd name="connsiteX49" fmla="*/ 486108 w 526535"/>
                    <a:gd name="connsiteY49" fmla="*/ 192139 h 606722"/>
                    <a:gd name="connsiteX50" fmla="*/ 465817 w 526535"/>
                    <a:gd name="connsiteY50" fmla="*/ 220755 h 606722"/>
                    <a:gd name="connsiteX51" fmla="*/ 465817 w 526535"/>
                    <a:gd name="connsiteY51" fmla="*/ 262880 h 606722"/>
                    <a:gd name="connsiteX52" fmla="*/ 273402 w 526535"/>
                    <a:gd name="connsiteY52" fmla="*/ 464617 h 606722"/>
                    <a:gd name="connsiteX53" fmla="*/ 273402 w 526535"/>
                    <a:gd name="connsiteY53" fmla="*/ 546023 h 606722"/>
                    <a:gd name="connsiteX54" fmla="*/ 491982 w 526535"/>
                    <a:gd name="connsiteY54" fmla="*/ 546023 h 606722"/>
                    <a:gd name="connsiteX55" fmla="*/ 468753 w 526535"/>
                    <a:gd name="connsiteY55" fmla="*/ 522828 h 606722"/>
                    <a:gd name="connsiteX56" fmla="*/ 468753 w 526535"/>
                    <a:gd name="connsiteY56" fmla="*/ 508520 h 606722"/>
                    <a:gd name="connsiteX57" fmla="*/ 483082 w 526535"/>
                    <a:gd name="connsiteY57" fmla="*/ 508520 h 606722"/>
                    <a:gd name="connsiteX58" fmla="*/ 523576 w 526535"/>
                    <a:gd name="connsiteY58" fmla="*/ 548956 h 606722"/>
                    <a:gd name="connsiteX59" fmla="*/ 525801 w 526535"/>
                    <a:gd name="connsiteY59" fmla="*/ 552244 h 606722"/>
                    <a:gd name="connsiteX60" fmla="*/ 525801 w 526535"/>
                    <a:gd name="connsiteY60" fmla="*/ 559976 h 606722"/>
                    <a:gd name="connsiteX61" fmla="*/ 523576 w 526535"/>
                    <a:gd name="connsiteY61" fmla="*/ 563264 h 606722"/>
                    <a:gd name="connsiteX62" fmla="*/ 483082 w 526535"/>
                    <a:gd name="connsiteY62" fmla="*/ 603700 h 606722"/>
                    <a:gd name="connsiteX63" fmla="*/ 475962 w 526535"/>
                    <a:gd name="connsiteY63" fmla="*/ 606722 h 606722"/>
                    <a:gd name="connsiteX64" fmla="*/ 468753 w 526535"/>
                    <a:gd name="connsiteY64" fmla="*/ 603700 h 606722"/>
                    <a:gd name="connsiteX65" fmla="*/ 468753 w 526535"/>
                    <a:gd name="connsiteY65" fmla="*/ 589392 h 606722"/>
                    <a:gd name="connsiteX66" fmla="*/ 491982 w 526535"/>
                    <a:gd name="connsiteY66" fmla="*/ 566286 h 606722"/>
                    <a:gd name="connsiteX67" fmla="*/ 273402 w 526535"/>
                    <a:gd name="connsiteY67" fmla="*/ 566286 h 606722"/>
                    <a:gd name="connsiteX68" fmla="*/ 273402 w 526535"/>
                    <a:gd name="connsiteY68" fmla="*/ 596591 h 606722"/>
                    <a:gd name="connsiteX69" fmla="*/ 263256 w 526535"/>
                    <a:gd name="connsiteY69" fmla="*/ 606722 h 606722"/>
                    <a:gd name="connsiteX70" fmla="*/ 253199 w 526535"/>
                    <a:gd name="connsiteY70" fmla="*/ 596591 h 606722"/>
                    <a:gd name="connsiteX71" fmla="*/ 253199 w 526535"/>
                    <a:gd name="connsiteY71" fmla="*/ 566286 h 606722"/>
                    <a:gd name="connsiteX72" fmla="*/ 54823 w 526535"/>
                    <a:gd name="connsiteY72" fmla="*/ 566286 h 606722"/>
                    <a:gd name="connsiteX73" fmla="*/ 17265 w 526535"/>
                    <a:gd name="connsiteY73" fmla="*/ 603700 h 606722"/>
                    <a:gd name="connsiteX74" fmla="*/ 10146 w 526535"/>
                    <a:gd name="connsiteY74" fmla="*/ 606722 h 606722"/>
                    <a:gd name="connsiteX75" fmla="*/ 3026 w 526535"/>
                    <a:gd name="connsiteY75" fmla="*/ 603700 h 606722"/>
                    <a:gd name="connsiteX76" fmla="*/ 3026 w 526535"/>
                    <a:gd name="connsiteY76" fmla="*/ 589392 h 606722"/>
                    <a:gd name="connsiteX77" fmla="*/ 36311 w 526535"/>
                    <a:gd name="connsiteY77" fmla="*/ 556154 h 606722"/>
                    <a:gd name="connsiteX78" fmla="*/ 3026 w 526535"/>
                    <a:gd name="connsiteY78" fmla="*/ 522828 h 606722"/>
                    <a:gd name="connsiteX79" fmla="*/ 3026 w 526535"/>
                    <a:gd name="connsiteY79" fmla="*/ 508520 h 606722"/>
                    <a:gd name="connsiteX80" fmla="*/ 17265 w 526535"/>
                    <a:gd name="connsiteY80" fmla="*/ 508520 h 606722"/>
                    <a:gd name="connsiteX81" fmla="*/ 54823 w 526535"/>
                    <a:gd name="connsiteY81" fmla="*/ 546023 h 606722"/>
                    <a:gd name="connsiteX82" fmla="*/ 253199 w 526535"/>
                    <a:gd name="connsiteY82" fmla="*/ 546023 h 606722"/>
                    <a:gd name="connsiteX83" fmla="*/ 253199 w 526535"/>
                    <a:gd name="connsiteY83" fmla="*/ 464617 h 606722"/>
                    <a:gd name="connsiteX84" fmla="*/ 60785 w 526535"/>
                    <a:gd name="connsiteY84" fmla="*/ 262880 h 606722"/>
                    <a:gd name="connsiteX85" fmla="*/ 60785 w 526535"/>
                    <a:gd name="connsiteY85" fmla="*/ 252749 h 606722"/>
                    <a:gd name="connsiteX86" fmla="*/ 10146 w 526535"/>
                    <a:gd name="connsiteY86" fmla="*/ 202270 h 606722"/>
                    <a:gd name="connsiteX87" fmla="*/ 0 w 526535"/>
                    <a:gd name="connsiteY87" fmla="*/ 192139 h 606722"/>
                    <a:gd name="connsiteX88" fmla="*/ 10146 w 526535"/>
                    <a:gd name="connsiteY88" fmla="*/ 182008 h 606722"/>
                    <a:gd name="connsiteX89" fmla="*/ 80988 w 526535"/>
                    <a:gd name="connsiteY89" fmla="*/ 252749 h 606722"/>
                    <a:gd name="connsiteX90" fmla="*/ 80988 w 526535"/>
                    <a:gd name="connsiteY90" fmla="*/ 262880 h 606722"/>
                    <a:gd name="connsiteX91" fmla="*/ 263256 w 526535"/>
                    <a:gd name="connsiteY91" fmla="*/ 444888 h 606722"/>
                    <a:gd name="connsiteX92" fmla="*/ 445525 w 526535"/>
                    <a:gd name="connsiteY92" fmla="*/ 262880 h 606722"/>
                    <a:gd name="connsiteX93" fmla="*/ 445525 w 526535"/>
                    <a:gd name="connsiteY93" fmla="*/ 212313 h 606722"/>
                    <a:gd name="connsiteX94" fmla="*/ 455671 w 526535"/>
                    <a:gd name="connsiteY94" fmla="*/ 202270 h 606722"/>
                    <a:gd name="connsiteX95" fmla="*/ 465817 w 526535"/>
                    <a:gd name="connsiteY95" fmla="*/ 192139 h 606722"/>
                    <a:gd name="connsiteX96" fmla="*/ 447394 w 526535"/>
                    <a:gd name="connsiteY96" fmla="*/ 157390 h 606722"/>
                    <a:gd name="connsiteX97" fmla="*/ 445881 w 526535"/>
                    <a:gd name="connsiteY97" fmla="*/ 149125 h 606722"/>
                    <a:gd name="connsiteX98" fmla="*/ 451132 w 526535"/>
                    <a:gd name="connsiteY98" fmla="*/ 142638 h 606722"/>
                    <a:gd name="connsiteX99" fmla="*/ 473559 w 526535"/>
                    <a:gd name="connsiteY99" fmla="*/ 131440 h 606722"/>
                    <a:gd name="connsiteX100" fmla="*/ 451132 w 526535"/>
                    <a:gd name="connsiteY100" fmla="*/ 120242 h 606722"/>
                    <a:gd name="connsiteX101" fmla="*/ 445525 w 526535"/>
                    <a:gd name="connsiteY101" fmla="*/ 111266 h 606722"/>
                    <a:gd name="connsiteX102" fmla="*/ 394974 w 526535"/>
                    <a:gd name="connsiteY102" fmla="*/ 60699 h 606722"/>
                    <a:gd name="connsiteX103" fmla="*/ 344334 w 526535"/>
                    <a:gd name="connsiteY103" fmla="*/ 111266 h 606722"/>
                    <a:gd name="connsiteX104" fmla="*/ 344334 w 526535"/>
                    <a:gd name="connsiteY104" fmla="*/ 252749 h 606722"/>
                    <a:gd name="connsiteX105" fmla="*/ 334188 w 526535"/>
                    <a:gd name="connsiteY105" fmla="*/ 262880 h 606722"/>
                    <a:gd name="connsiteX106" fmla="*/ 232908 w 526535"/>
                    <a:gd name="connsiteY106" fmla="*/ 262880 h 606722"/>
                    <a:gd name="connsiteX107" fmla="*/ 222762 w 526535"/>
                    <a:gd name="connsiteY107" fmla="*/ 252749 h 606722"/>
                    <a:gd name="connsiteX108" fmla="*/ 232908 w 526535"/>
                    <a:gd name="connsiteY108" fmla="*/ 242707 h 606722"/>
                    <a:gd name="connsiteX109" fmla="*/ 324042 w 526535"/>
                    <a:gd name="connsiteY109" fmla="*/ 242707 h 606722"/>
                    <a:gd name="connsiteX110" fmla="*/ 324042 w 526535"/>
                    <a:gd name="connsiteY110" fmla="*/ 111266 h 606722"/>
                    <a:gd name="connsiteX111" fmla="*/ 329115 w 526535"/>
                    <a:gd name="connsiteY111" fmla="*/ 84961 h 606722"/>
                    <a:gd name="connsiteX112" fmla="*/ 302148 w 526535"/>
                    <a:gd name="connsiteY112" fmla="*/ 69408 h 606722"/>
                    <a:gd name="connsiteX113" fmla="*/ 298500 w 526535"/>
                    <a:gd name="connsiteY113" fmla="*/ 55633 h 606722"/>
                    <a:gd name="connsiteX114" fmla="*/ 312294 w 526535"/>
                    <a:gd name="connsiteY114" fmla="*/ 51901 h 606722"/>
                    <a:gd name="connsiteX115" fmla="*/ 339350 w 526535"/>
                    <a:gd name="connsiteY115" fmla="*/ 67453 h 606722"/>
                    <a:gd name="connsiteX116" fmla="*/ 351097 w 526535"/>
                    <a:gd name="connsiteY116" fmla="*/ 55722 h 606722"/>
                    <a:gd name="connsiteX117" fmla="*/ 335523 w 526535"/>
                    <a:gd name="connsiteY117" fmla="*/ 28705 h 606722"/>
                    <a:gd name="connsiteX118" fmla="*/ 339261 w 526535"/>
                    <a:gd name="connsiteY118" fmla="*/ 14930 h 606722"/>
                    <a:gd name="connsiteX119" fmla="*/ 353055 w 526535"/>
                    <a:gd name="connsiteY119" fmla="*/ 18574 h 606722"/>
                    <a:gd name="connsiteX120" fmla="*/ 368630 w 526535"/>
                    <a:gd name="connsiteY120" fmla="*/ 45502 h 606722"/>
                    <a:gd name="connsiteX121" fmla="*/ 384828 w 526535"/>
                    <a:gd name="connsiteY121" fmla="*/ 41236 h 606722"/>
                    <a:gd name="connsiteX122" fmla="*/ 384828 w 526535"/>
                    <a:gd name="connsiteY122" fmla="*/ 10131 h 606722"/>
                    <a:gd name="connsiteX123" fmla="*/ 394974 w 526535"/>
                    <a:gd name="connsiteY12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526535" h="606722">
                      <a:moveTo>
                        <a:pt x="10156" y="141554"/>
                      </a:moveTo>
                      <a:cubicBezTo>
                        <a:pt x="71571" y="141554"/>
                        <a:pt x="121593" y="191408"/>
                        <a:pt x="121593" y="252725"/>
                      </a:cubicBezTo>
                      <a:cubicBezTo>
                        <a:pt x="121593" y="258324"/>
                        <a:pt x="117053" y="262856"/>
                        <a:pt x="111446" y="262856"/>
                      </a:cubicBezTo>
                      <a:cubicBezTo>
                        <a:pt x="105838" y="262856"/>
                        <a:pt x="101299" y="258324"/>
                        <a:pt x="101299" y="252725"/>
                      </a:cubicBezTo>
                      <a:cubicBezTo>
                        <a:pt x="101299" y="202605"/>
                        <a:pt x="60445" y="161727"/>
                        <a:pt x="10156" y="161727"/>
                      </a:cubicBezTo>
                      <a:cubicBezTo>
                        <a:pt x="4548" y="161727"/>
                        <a:pt x="9" y="157194"/>
                        <a:pt x="9" y="151685"/>
                      </a:cubicBezTo>
                      <a:cubicBezTo>
                        <a:pt x="9" y="146086"/>
                        <a:pt x="4548" y="141554"/>
                        <a:pt x="10156" y="141554"/>
                      </a:cubicBezTo>
                      <a:close/>
                      <a:moveTo>
                        <a:pt x="415374" y="101120"/>
                      </a:moveTo>
                      <a:lnTo>
                        <a:pt x="415552" y="101120"/>
                      </a:lnTo>
                      <a:cubicBezTo>
                        <a:pt x="421059" y="101120"/>
                        <a:pt x="425589" y="105654"/>
                        <a:pt x="425589" y="111255"/>
                      </a:cubicBezTo>
                      <a:cubicBezTo>
                        <a:pt x="425589" y="116768"/>
                        <a:pt x="421059" y="121302"/>
                        <a:pt x="415552" y="121302"/>
                      </a:cubicBezTo>
                      <a:cubicBezTo>
                        <a:pt x="409956" y="121302"/>
                        <a:pt x="405337" y="116768"/>
                        <a:pt x="405337" y="111255"/>
                      </a:cubicBezTo>
                      <a:cubicBezTo>
                        <a:pt x="405337" y="105654"/>
                        <a:pt x="409867" y="101120"/>
                        <a:pt x="415374" y="101120"/>
                      </a:cubicBezTo>
                      <a:close/>
                      <a:moveTo>
                        <a:pt x="10156" y="101120"/>
                      </a:moveTo>
                      <a:cubicBezTo>
                        <a:pt x="93915" y="101120"/>
                        <a:pt x="162098" y="169102"/>
                        <a:pt x="162098" y="252725"/>
                      </a:cubicBezTo>
                      <a:cubicBezTo>
                        <a:pt x="162098" y="258324"/>
                        <a:pt x="157558" y="262856"/>
                        <a:pt x="151951" y="262856"/>
                      </a:cubicBezTo>
                      <a:cubicBezTo>
                        <a:pt x="146343" y="262856"/>
                        <a:pt x="141803" y="258324"/>
                        <a:pt x="141803" y="252725"/>
                      </a:cubicBezTo>
                      <a:cubicBezTo>
                        <a:pt x="141803" y="180300"/>
                        <a:pt x="82789" y="121293"/>
                        <a:pt x="10156" y="121293"/>
                      </a:cubicBezTo>
                      <a:cubicBezTo>
                        <a:pt x="4548" y="121293"/>
                        <a:pt x="9" y="116760"/>
                        <a:pt x="9" y="111251"/>
                      </a:cubicBezTo>
                      <a:cubicBezTo>
                        <a:pt x="9" y="105652"/>
                        <a:pt x="4548" y="101120"/>
                        <a:pt x="10156" y="101120"/>
                      </a:cubicBezTo>
                      <a:close/>
                      <a:moveTo>
                        <a:pt x="10154" y="60686"/>
                      </a:moveTo>
                      <a:cubicBezTo>
                        <a:pt x="116236" y="60686"/>
                        <a:pt x="202562" y="146804"/>
                        <a:pt x="202562" y="252741"/>
                      </a:cubicBezTo>
                      <a:cubicBezTo>
                        <a:pt x="202562" y="286246"/>
                        <a:pt x="229794" y="313441"/>
                        <a:pt x="263257" y="313441"/>
                      </a:cubicBezTo>
                      <a:cubicBezTo>
                        <a:pt x="282924" y="313441"/>
                        <a:pt x="301435" y="303843"/>
                        <a:pt x="312827" y="287845"/>
                      </a:cubicBezTo>
                      <a:cubicBezTo>
                        <a:pt x="316120" y="283313"/>
                        <a:pt x="322438" y="282247"/>
                        <a:pt x="326977" y="285446"/>
                      </a:cubicBezTo>
                      <a:cubicBezTo>
                        <a:pt x="331516" y="288734"/>
                        <a:pt x="332584" y="295044"/>
                        <a:pt x="329380" y="299577"/>
                      </a:cubicBezTo>
                      <a:cubicBezTo>
                        <a:pt x="314251" y="320906"/>
                        <a:pt x="289510" y="333704"/>
                        <a:pt x="263257" y="333704"/>
                      </a:cubicBezTo>
                      <a:cubicBezTo>
                        <a:pt x="218670" y="333704"/>
                        <a:pt x="182271" y="297355"/>
                        <a:pt x="182271" y="252741"/>
                      </a:cubicBezTo>
                      <a:cubicBezTo>
                        <a:pt x="182271" y="158002"/>
                        <a:pt x="105112" y="80860"/>
                        <a:pt x="10154" y="80860"/>
                      </a:cubicBezTo>
                      <a:cubicBezTo>
                        <a:pt x="4548" y="80860"/>
                        <a:pt x="9" y="76328"/>
                        <a:pt x="9" y="70729"/>
                      </a:cubicBezTo>
                      <a:cubicBezTo>
                        <a:pt x="9" y="65219"/>
                        <a:pt x="4548" y="60686"/>
                        <a:pt x="10154" y="60686"/>
                      </a:cubicBezTo>
                      <a:close/>
                      <a:moveTo>
                        <a:pt x="394974" y="0"/>
                      </a:moveTo>
                      <a:cubicBezTo>
                        <a:pt x="400491" y="0"/>
                        <a:pt x="405030" y="4532"/>
                        <a:pt x="405030" y="10131"/>
                      </a:cubicBezTo>
                      <a:lnTo>
                        <a:pt x="405030" y="41236"/>
                      </a:lnTo>
                      <a:cubicBezTo>
                        <a:pt x="410727" y="42036"/>
                        <a:pt x="416156" y="43458"/>
                        <a:pt x="421228" y="45502"/>
                      </a:cubicBezTo>
                      <a:lnTo>
                        <a:pt x="436803" y="18574"/>
                      </a:lnTo>
                      <a:cubicBezTo>
                        <a:pt x="439562" y="13775"/>
                        <a:pt x="445792" y="12086"/>
                        <a:pt x="450598" y="14930"/>
                      </a:cubicBezTo>
                      <a:cubicBezTo>
                        <a:pt x="455493" y="17685"/>
                        <a:pt x="457095" y="23906"/>
                        <a:pt x="454336" y="28705"/>
                      </a:cubicBezTo>
                      <a:lnTo>
                        <a:pt x="438761" y="55633"/>
                      </a:lnTo>
                      <a:cubicBezTo>
                        <a:pt x="443122" y="59099"/>
                        <a:pt x="447127" y="63098"/>
                        <a:pt x="450598" y="67453"/>
                      </a:cubicBezTo>
                      <a:lnTo>
                        <a:pt x="477564" y="51901"/>
                      </a:lnTo>
                      <a:cubicBezTo>
                        <a:pt x="482370" y="49146"/>
                        <a:pt x="488600" y="50745"/>
                        <a:pt x="491359" y="55633"/>
                      </a:cubicBezTo>
                      <a:cubicBezTo>
                        <a:pt x="494207" y="60432"/>
                        <a:pt x="492516" y="66653"/>
                        <a:pt x="487710" y="69408"/>
                      </a:cubicBezTo>
                      <a:lnTo>
                        <a:pt x="460744" y="84961"/>
                      </a:lnTo>
                      <a:cubicBezTo>
                        <a:pt x="463236" y="91182"/>
                        <a:pt x="464927" y="97847"/>
                        <a:pt x="465550" y="104868"/>
                      </a:cubicBezTo>
                      <a:lnTo>
                        <a:pt x="500704" y="122375"/>
                      </a:lnTo>
                      <a:cubicBezTo>
                        <a:pt x="504175" y="124153"/>
                        <a:pt x="506311" y="127619"/>
                        <a:pt x="506311" y="131440"/>
                      </a:cubicBezTo>
                      <a:cubicBezTo>
                        <a:pt x="506311" y="135262"/>
                        <a:pt x="504175" y="138816"/>
                        <a:pt x="500704" y="140505"/>
                      </a:cubicBezTo>
                      <a:lnTo>
                        <a:pt x="470444" y="155613"/>
                      </a:lnTo>
                      <a:cubicBezTo>
                        <a:pt x="477564" y="166900"/>
                        <a:pt x="486108" y="182452"/>
                        <a:pt x="486108" y="192139"/>
                      </a:cubicBezTo>
                      <a:cubicBezTo>
                        <a:pt x="486108" y="205292"/>
                        <a:pt x="477564" y="216579"/>
                        <a:pt x="465817" y="220755"/>
                      </a:cubicBezTo>
                      <a:lnTo>
                        <a:pt x="465817" y="262880"/>
                      </a:lnTo>
                      <a:cubicBezTo>
                        <a:pt x="465817" y="371036"/>
                        <a:pt x="380378" y="459285"/>
                        <a:pt x="273402" y="464617"/>
                      </a:cubicBezTo>
                      <a:lnTo>
                        <a:pt x="273402" y="546023"/>
                      </a:lnTo>
                      <a:lnTo>
                        <a:pt x="491982" y="546023"/>
                      </a:lnTo>
                      <a:lnTo>
                        <a:pt x="468753" y="522828"/>
                      </a:lnTo>
                      <a:cubicBezTo>
                        <a:pt x="464838" y="518917"/>
                        <a:pt x="464838" y="512519"/>
                        <a:pt x="468753" y="508520"/>
                      </a:cubicBezTo>
                      <a:cubicBezTo>
                        <a:pt x="472758" y="504609"/>
                        <a:pt x="479166" y="504609"/>
                        <a:pt x="483082" y="508520"/>
                      </a:cubicBezTo>
                      <a:lnTo>
                        <a:pt x="523576" y="548956"/>
                      </a:lnTo>
                      <a:cubicBezTo>
                        <a:pt x="524555" y="549933"/>
                        <a:pt x="525267" y="551000"/>
                        <a:pt x="525801" y="552244"/>
                      </a:cubicBezTo>
                      <a:cubicBezTo>
                        <a:pt x="526780" y="554733"/>
                        <a:pt x="526780" y="557487"/>
                        <a:pt x="525801" y="559976"/>
                      </a:cubicBezTo>
                      <a:cubicBezTo>
                        <a:pt x="525267" y="561220"/>
                        <a:pt x="524555" y="562375"/>
                        <a:pt x="523576" y="563264"/>
                      </a:cubicBezTo>
                      <a:lnTo>
                        <a:pt x="483082" y="603700"/>
                      </a:lnTo>
                      <a:cubicBezTo>
                        <a:pt x="481124" y="605744"/>
                        <a:pt x="478543" y="606722"/>
                        <a:pt x="475962" y="606722"/>
                      </a:cubicBezTo>
                      <a:cubicBezTo>
                        <a:pt x="473381" y="606722"/>
                        <a:pt x="470711" y="605744"/>
                        <a:pt x="468753" y="603700"/>
                      </a:cubicBezTo>
                      <a:cubicBezTo>
                        <a:pt x="464838" y="599790"/>
                        <a:pt x="464838" y="593391"/>
                        <a:pt x="468753" y="589392"/>
                      </a:cubicBezTo>
                      <a:lnTo>
                        <a:pt x="491982" y="566286"/>
                      </a:lnTo>
                      <a:lnTo>
                        <a:pt x="273402" y="566286"/>
                      </a:lnTo>
                      <a:lnTo>
                        <a:pt x="273402" y="596591"/>
                      </a:lnTo>
                      <a:cubicBezTo>
                        <a:pt x="273402" y="602190"/>
                        <a:pt x="268863" y="606722"/>
                        <a:pt x="263256" y="606722"/>
                      </a:cubicBezTo>
                      <a:cubicBezTo>
                        <a:pt x="257738" y="606722"/>
                        <a:pt x="253199" y="602190"/>
                        <a:pt x="253199" y="596591"/>
                      </a:cubicBezTo>
                      <a:lnTo>
                        <a:pt x="253199" y="566286"/>
                      </a:lnTo>
                      <a:lnTo>
                        <a:pt x="54823" y="566286"/>
                      </a:lnTo>
                      <a:lnTo>
                        <a:pt x="17265" y="603700"/>
                      </a:lnTo>
                      <a:cubicBezTo>
                        <a:pt x="15307" y="605744"/>
                        <a:pt x="12726" y="606722"/>
                        <a:pt x="10146" y="606722"/>
                      </a:cubicBezTo>
                      <a:cubicBezTo>
                        <a:pt x="7565" y="606722"/>
                        <a:pt x="4984" y="605744"/>
                        <a:pt x="3026" y="603700"/>
                      </a:cubicBezTo>
                      <a:cubicBezTo>
                        <a:pt x="-979" y="599790"/>
                        <a:pt x="-979" y="593391"/>
                        <a:pt x="3026" y="589392"/>
                      </a:cubicBezTo>
                      <a:lnTo>
                        <a:pt x="36311" y="556154"/>
                      </a:lnTo>
                      <a:lnTo>
                        <a:pt x="3026" y="522828"/>
                      </a:lnTo>
                      <a:cubicBezTo>
                        <a:pt x="-979" y="518917"/>
                        <a:pt x="-979" y="512519"/>
                        <a:pt x="3026" y="508520"/>
                      </a:cubicBezTo>
                      <a:cubicBezTo>
                        <a:pt x="6942" y="504609"/>
                        <a:pt x="13349" y="504609"/>
                        <a:pt x="17265" y="508520"/>
                      </a:cubicBezTo>
                      <a:lnTo>
                        <a:pt x="54823" y="546023"/>
                      </a:lnTo>
                      <a:lnTo>
                        <a:pt x="253199" y="546023"/>
                      </a:lnTo>
                      <a:lnTo>
                        <a:pt x="253199" y="464617"/>
                      </a:lnTo>
                      <a:cubicBezTo>
                        <a:pt x="146224" y="459285"/>
                        <a:pt x="60785" y="370947"/>
                        <a:pt x="60785" y="262880"/>
                      </a:cubicBezTo>
                      <a:lnTo>
                        <a:pt x="60785" y="252749"/>
                      </a:lnTo>
                      <a:cubicBezTo>
                        <a:pt x="60785" y="224932"/>
                        <a:pt x="38091" y="202270"/>
                        <a:pt x="10146" y="202270"/>
                      </a:cubicBezTo>
                      <a:cubicBezTo>
                        <a:pt x="4539" y="202270"/>
                        <a:pt x="0" y="197738"/>
                        <a:pt x="0" y="192139"/>
                      </a:cubicBezTo>
                      <a:cubicBezTo>
                        <a:pt x="0" y="186540"/>
                        <a:pt x="4539" y="182008"/>
                        <a:pt x="10146" y="182008"/>
                      </a:cubicBezTo>
                      <a:cubicBezTo>
                        <a:pt x="49216" y="182008"/>
                        <a:pt x="80988" y="213735"/>
                        <a:pt x="80988" y="252749"/>
                      </a:cubicBezTo>
                      <a:lnTo>
                        <a:pt x="80988" y="262880"/>
                      </a:lnTo>
                      <a:cubicBezTo>
                        <a:pt x="80988" y="363216"/>
                        <a:pt x="162777" y="444888"/>
                        <a:pt x="263256" y="444888"/>
                      </a:cubicBezTo>
                      <a:cubicBezTo>
                        <a:pt x="363824" y="444888"/>
                        <a:pt x="445525" y="363216"/>
                        <a:pt x="445525" y="262880"/>
                      </a:cubicBezTo>
                      <a:lnTo>
                        <a:pt x="445525" y="212313"/>
                      </a:lnTo>
                      <a:cubicBezTo>
                        <a:pt x="445525" y="206803"/>
                        <a:pt x="450064" y="202270"/>
                        <a:pt x="455671" y="202270"/>
                      </a:cubicBezTo>
                      <a:cubicBezTo>
                        <a:pt x="461278" y="202270"/>
                        <a:pt x="465817" y="197649"/>
                        <a:pt x="465817" y="192139"/>
                      </a:cubicBezTo>
                      <a:cubicBezTo>
                        <a:pt x="465728" y="187695"/>
                        <a:pt x="457095" y="171432"/>
                        <a:pt x="447394" y="157390"/>
                      </a:cubicBezTo>
                      <a:cubicBezTo>
                        <a:pt x="445703" y="154991"/>
                        <a:pt x="445169" y="151969"/>
                        <a:pt x="445881" y="149125"/>
                      </a:cubicBezTo>
                      <a:cubicBezTo>
                        <a:pt x="446593" y="146282"/>
                        <a:pt x="448551" y="143971"/>
                        <a:pt x="451132" y="142638"/>
                      </a:cubicBezTo>
                      <a:lnTo>
                        <a:pt x="473559" y="131440"/>
                      </a:lnTo>
                      <a:lnTo>
                        <a:pt x="451132" y="120242"/>
                      </a:lnTo>
                      <a:cubicBezTo>
                        <a:pt x="447750" y="118554"/>
                        <a:pt x="445525" y="115088"/>
                        <a:pt x="445525" y="111266"/>
                      </a:cubicBezTo>
                      <a:cubicBezTo>
                        <a:pt x="445525" y="83361"/>
                        <a:pt x="422830" y="60699"/>
                        <a:pt x="394974" y="60699"/>
                      </a:cubicBezTo>
                      <a:cubicBezTo>
                        <a:pt x="367028" y="60699"/>
                        <a:pt x="344334" y="83361"/>
                        <a:pt x="344334" y="111266"/>
                      </a:cubicBezTo>
                      <a:lnTo>
                        <a:pt x="344334" y="252749"/>
                      </a:lnTo>
                      <a:cubicBezTo>
                        <a:pt x="344334" y="258348"/>
                        <a:pt x="339795" y="262880"/>
                        <a:pt x="334188" y="262880"/>
                      </a:cubicBezTo>
                      <a:lnTo>
                        <a:pt x="232908" y="262880"/>
                      </a:lnTo>
                      <a:cubicBezTo>
                        <a:pt x="227301" y="262880"/>
                        <a:pt x="222762" y="258348"/>
                        <a:pt x="222762" y="252749"/>
                      </a:cubicBezTo>
                      <a:cubicBezTo>
                        <a:pt x="222762" y="247239"/>
                        <a:pt x="227301" y="242707"/>
                        <a:pt x="232908" y="242707"/>
                      </a:cubicBezTo>
                      <a:lnTo>
                        <a:pt x="324042" y="242707"/>
                      </a:lnTo>
                      <a:lnTo>
                        <a:pt x="324042" y="111266"/>
                      </a:lnTo>
                      <a:cubicBezTo>
                        <a:pt x="324042" y="101935"/>
                        <a:pt x="325911" y="93137"/>
                        <a:pt x="329115" y="84961"/>
                      </a:cubicBezTo>
                      <a:lnTo>
                        <a:pt x="302148" y="69408"/>
                      </a:lnTo>
                      <a:cubicBezTo>
                        <a:pt x="297343" y="66653"/>
                        <a:pt x="295652" y="60432"/>
                        <a:pt x="298500" y="55633"/>
                      </a:cubicBezTo>
                      <a:cubicBezTo>
                        <a:pt x="301258" y="50745"/>
                        <a:pt x="307488" y="49146"/>
                        <a:pt x="312294" y="51901"/>
                      </a:cubicBezTo>
                      <a:lnTo>
                        <a:pt x="339350" y="67453"/>
                      </a:lnTo>
                      <a:cubicBezTo>
                        <a:pt x="342732" y="63098"/>
                        <a:pt x="346737" y="59188"/>
                        <a:pt x="351097" y="55722"/>
                      </a:cubicBezTo>
                      <a:lnTo>
                        <a:pt x="335523" y="28705"/>
                      </a:lnTo>
                      <a:cubicBezTo>
                        <a:pt x="332764" y="23906"/>
                        <a:pt x="334366" y="17685"/>
                        <a:pt x="339261" y="14930"/>
                      </a:cubicBezTo>
                      <a:cubicBezTo>
                        <a:pt x="344067" y="12086"/>
                        <a:pt x="350296" y="13775"/>
                        <a:pt x="353055" y="18574"/>
                      </a:cubicBezTo>
                      <a:lnTo>
                        <a:pt x="368630" y="45502"/>
                      </a:lnTo>
                      <a:cubicBezTo>
                        <a:pt x="373792" y="43458"/>
                        <a:pt x="379221" y="42036"/>
                        <a:pt x="384828" y="41236"/>
                      </a:cubicBezTo>
                      <a:lnTo>
                        <a:pt x="384828" y="10131"/>
                      </a:lnTo>
                      <a:cubicBezTo>
                        <a:pt x="384828" y="4532"/>
                        <a:pt x="389367" y="0"/>
                        <a:pt x="394974" y="0"/>
                      </a:cubicBezTo>
                      <a:close/>
                    </a:path>
                  </a:pathLst>
                </a:custGeom>
                <a:solidFill>
                  <a:schemeClr val="bg1"/>
                </a:solidFill>
                <a:ln>
                  <a:noFill/>
                </a:ln>
              </p:spPr>
            </p:sp>
          </p:gr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二、在线旅游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rot="0">
            <a:off x="850900" y="1779905"/>
            <a:ext cx="1952625" cy="3408045"/>
            <a:chOff x="1341" y="2805"/>
            <a:chExt cx="3075" cy="5367"/>
          </a:xfrm>
        </p:grpSpPr>
        <p:grpSp>
          <p:nvGrpSpPr>
            <p:cNvPr id="59" name="组合 58"/>
            <p:cNvGrpSpPr/>
            <p:nvPr/>
          </p:nvGrpSpPr>
          <p:grpSpPr>
            <a:xfrm>
              <a:off x="1371" y="2805"/>
              <a:ext cx="2894" cy="886"/>
              <a:chOff x="1844" y="2805"/>
              <a:chExt cx="2894" cy="886"/>
            </a:xfrm>
          </p:grpSpPr>
          <p:sp>
            <p:nvSpPr>
              <p:cNvPr id="24" name="圆角矩形 23"/>
              <p:cNvSpPr/>
              <p:nvPr/>
            </p:nvSpPr>
            <p:spPr>
              <a:xfrm>
                <a:off x="2280" y="2805"/>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5" name="文本框 4"/>
              <p:cNvSpPr txBox="1"/>
              <p:nvPr/>
            </p:nvSpPr>
            <p:spPr>
              <a:xfrm>
                <a:off x="2666" y="2958"/>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概述</a:t>
                </a:r>
                <a:endParaRPr lang="zh-CN" altLang="en-US">
                  <a:solidFill>
                    <a:schemeClr val="tx1">
                      <a:lumMod val="75000"/>
                      <a:lumOff val="25000"/>
                    </a:schemeClr>
                  </a:solidFill>
                  <a:latin typeface="黑体" panose="02010609060101010101" charset="-122"/>
                  <a:ea typeface="黑体" panose="02010609060101010101" charset="-122"/>
                </a:endParaRPr>
              </a:p>
            </p:txBody>
          </p:sp>
          <p:grpSp>
            <p:nvGrpSpPr>
              <p:cNvPr id="49" name="组合 48"/>
              <p:cNvGrpSpPr/>
              <p:nvPr/>
            </p:nvGrpSpPr>
            <p:grpSpPr>
              <a:xfrm>
                <a:off x="1844" y="2805"/>
                <a:ext cx="886" cy="886"/>
                <a:chOff x="1844" y="2805"/>
                <a:chExt cx="886" cy="886"/>
              </a:xfrm>
            </p:grpSpPr>
            <p:sp>
              <p:nvSpPr>
                <p:cNvPr id="26" name="椭圆 25"/>
                <p:cNvSpPr/>
                <p:nvPr/>
              </p:nvSpPr>
              <p:spPr>
                <a:xfrm>
                  <a:off x="1844" y="2805"/>
                  <a:ext cx="886" cy="886"/>
                </a:xfrm>
                <a:prstGeom prst="ellipse">
                  <a:avLst/>
                </a:prstGeom>
                <a:solidFill>
                  <a:srgbClr val="F1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businessman-in-international-symbol_48025"/>
                <p:cNvSpPr>
                  <a:spLocks noChangeAspect="1"/>
                </p:cNvSpPr>
                <p:nvPr/>
              </p:nvSpPr>
              <p:spPr bwMode="auto">
                <a:xfrm>
                  <a:off x="1844" y="2805"/>
                  <a:ext cx="886" cy="886"/>
                </a:xfrm>
                <a:custGeom>
                  <a:avLst/>
                  <a:gdLst>
                    <a:gd name="T0" fmla="*/ 0 w 10667"/>
                    <a:gd name="T1" fmla="*/ 5333 h 10667"/>
                    <a:gd name="T2" fmla="*/ 10667 w 10667"/>
                    <a:gd name="T3" fmla="*/ 5333 h 10667"/>
                    <a:gd name="T4" fmla="*/ 9587 w 10667"/>
                    <a:gd name="T5" fmla="*/ 4014 h 10667"/>
                    <a:gd name="T6" fmla="*/ 8017 w 10667"/>
                    <a:gd name="T7" fmla="*/ 2758 h 10667"/>
                    <a:gd name="T8" fmla="*/ 9587 w 10667"/>
                    <a:gd name="T9" fmla="*/ 4014 h 10667"/>
                    <a:gd name="T10" fmla="*/ 7686 w 10667"/>
                    <a:gd name="T11" fmla="*/ 2036 h 10667"/>
                    <a:gd name="T12" fmla="*/ 8188 w 10667"/>
                    <a:gd name="T13" fmla="*/ 1920 h 10667"/>
                    <a:gd name="T14" fmla="*/ 6857 w 10667"/>
                    <a:gd name="T15" fmla="*/ 2181 h 10667"/>
                    <a:gd name="T16" fmla="*/ 5721 w 10667"/>
                    <a:gd name="T17" fmla="*/ 1144 h 10667"/>
                    <a:gd name="T18" fmla="*/ 7237 w 10667"/>
                    <a:gd name="T19" fmla="*/ 2910 h 10667"/>
                    <a:gd name="T20" fmla="*/ 5721 w 10667"/>
                    <a:gd name="T21" fmla="*/ 4014 h 10667"/>
                    <a:gd name="T22" fmla="*/ 4945 w 10667"/>
                    <a:gd name="T23" fmla="*/ 1096 h 10667"/>
                    <a:gd name="T24" fmla="*/ 3659 w 10667"/>
                    <a:gd name="T25" fmla="*/ 2265 h 10667"/>
                    <a:gd name="T26" fmla="*/ 4945 w 10667"/>
                    <a:gd name="T27" fmla="*/ 3102 h 10667"/>
                    <a:gd name="T28" fmla="*/ 3049 w 10667"/>
                    <a:gd name="T29" fmla="*/ 4014 h 10667"/>
                    <a:gd name="T30" fmla="*/ 4878 w 10667"/>
                    <a:gd name="T31" fmla="*/ 3103 h 10667"/>
                    <a:gd name="T32" fmla="*/ 3376 w 10667"/>
                    <a:gd name="T33" fmla="*/ 1339 h 10667"/>
                    <a:gd name="T34" fmla="*/ 2309 w 10667"/>
                    <a:gd name="T35" fmla="*/ 2074 h 10667"/>
                    <a:gd name="T36" fmla="*/ 1720 w 10667"/>
                    <a:gd name="T37" fmla="*/ 2739 h 10667"/>
                    <a:gd name="T38" fmla="*/ 2270 w 10667"/>
                    <a:gd name="T39" fmla="*/ 4014 h 10667"/>
                    <a:gd name="T40" fmla="*/ 1720 w 10667"/>
                    <a:gd name="T41" fmla="*/ 2739 h 10667"/>
                    <a:gd name="T42" fmla="*/ 4393 w 10667"/>
                    <a:gd name="T43" fmla="*/ 8978 h 10667"/>
                    <a:gd name="T44" fmla="*/ 4100 w 10667"/>
                    <a:gd name="T45" fmla="*/ 9606 h 10667"/>
                    <a:gd name="T46" fmla="*/ 6303 w 10667"/>
                    <a:gd name="T47" fmla="*/ 8978 h 10667"/>
                    <a:gd name="T48" fmla="*/ 6310 w 10667"/>
                    <a:gd name="T49" fmla="*/ 9675 h 10667"/>
                    <a:gd name="T50" fmla="*/ 6577 w 10667"/>
                    <a:gd name="T51" fmla="*/ 8123 h 10667"/>
                    <a:gd name="T52" fmla="*/ 5486 w 10667"/>
                    <a:gd name="T53" fmla="*/ 7706 h 10667"/>
                    <a:gd name="T54" fmla="*/ 4984 w 10667"/>
                    <a:gd name="T55" fmla="*/ 9769 h 10667"/>
                    <a:gd name="T56" fmla="*/ 5244 w 10667"/>
                    <a:gd name="T57" fmla="*/ 7702 h 10667"/>
                    <a:gd name="T58" fmla="*/ 4395 w 10667"/>
                    <a:gd name="T59" fmla="*/ 7922 h 10667"/>
                    <a:gd name="T60" fmla="*/ 3359 w 10667"/>
                    <a:gd name="T61" fmla="*/ 9318 h 10667"/>
                    <a:gd name="T62" fmla="*/ 916 w 10667"/>
                    <a:gd name="T63" fmla="*/ 4790 h 10667"/>
                    <a:gd name="T64" fmla="*/ 9787 w 10667"/>
                    <a:gd name="T65" fmla="*/ 5333 h 10667"/>
                    <a:gd name="T66" fmla="*/ 6466 w 10667"/>
                    <a:gd name="T67" fmla="*/ 6460 h 10667"/>
                    <a:gd name="T68" fmla="*/ 4231 w 10667"/>
                    <a:gd name="T69" fmla="*/ 6460 h 10667"/>
                    <a:gd name="T70" fmla="*/ 6466 w 10667"/>
                    <a:gd name="T71" fmla="*/ 6460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67" h="10667">
                      <a:moveTo>
                        <a:pt x="5333" y="0"/>
                      </a:moveTo>
                      <a:cubicBezTo>
                        <a:pt x="2388" y="0"/>
                        <a:pt x="0" y="2388"/>
                        <a:pt x="0" y="5333"/>
                      </a:cubicBezTo>
                      <a:cubicBezTo>
                        <a:pt x="0" y="8279"/>
                        <a:pt x="2388" y="10667"/>
                        <a:pt x="5333" y="10667"/>
                      </a:cubicBezTo>
                      <a:cubicBezTo>
                        <a:pt x="8279" y="10667"/>
                        <a:pt x="10667" y="8279"/>
                        <a:pt x="10667" y="5333"/>
                      </a:cubicBezTo>
                      <a:cubicBezTo>
                        <a:pt x="10667" y="2388"/>
                        <a:pt x="8279" y="0"/>
                        <a:pt x="5333" y="0"/>
                      </a:cubicBezTo>
                      <a:close/>
                      <a:moveTo>
                        <a:pt x="9587" y="4014"/>
                      </a:moveTo>
                      <a:lnTo>
                        <a:pt x="8306" y="4014"/>
                      </a:lnTo>
                      <a:cubicBezTo>
                        <a:pt x="8245" y="3542"/>
                        <a:pt x="8148" y="3122"/>
                        <a:pt x="8017" y="2758"/>
                      </a:cubicBezTo>
                      <a:cubicBezTo>
                        <a:pt x="8278" y="2700"/>
                        <a:pt x="8542" y="2633"/>
                        <a:pt x="8810" y="2557"/>
                      </a:cubicBezTo>
                      <a:cubicBezTo>
                        <a:pt x="9153" y="2986"/>
                        <a:pt x="9420" y="3477"/>
                        <a:pt x="9587" y="4014"/>
                      </a:cubicBezTo>
                      <a:close/>
                      <a:moveTo>
                        <a:pt x="8188" y="1920"/>
                      </a:moveTo>
                      <a:cubicBezTo>
                        <a:pt x="8019" y="1962"/>
                        <a:pt x="7851" y="2002"/>
                        <a:pt x="7686" y="2036"/>
                      </a:cubicBezTo>
                      <a:cubicBezTo>
                        <a:pt x="7513" y="1729"/>
                        <a:pt x="7321" y="1473"/>
                        <a:pt x="7123" y="1258"/>
                      </a:cubicBezTo>
                      <a:cubicBezTo>
                        <a:pt x="7510" y="1429"/>
                        <a:pt x="7869" y="1652"/>
                        <a:pt x="8188" y="1920"/>
                      </a:cubicBezTo>
                      <a:close/>
                      <a:moveTo>
                        <a:pt x="5721" y="1144"/>
                      </a:moveTo>
                      <a:cubicBezTo>
                        <a:pt x="6036" y="1307"/>
                        <a:pt x="6478" y="1620"/>
                        <a:pt x="6857" y="2181"/>
                      </a:cubicBezTo>
                      <a:cubicBezTo>
                        <a:pt x="6464" y="2237"/>
                        <a:pt x="6084" y="2275"/>
                        <a:pt x="5721" y="2296"/>
                      </a:cubicBezTo>
                      <a:lnTo>
                        <a:pt x="5721" y="1144"/>
                      </a:lnTo>
                      <a:close/>
                      <a:moveTo>
                        <a:pt x="5721" y="3078"/>
                      </a:moveTo>
                      <a:cubicBezTo>
                        <a:pt x="6201" y="3050"/>
                        <a:pt x="6708" y="2997"/>
                        <a:pt x="7237" y="2910"/>
                      </a:cubicBezTo>
                      <a:cubicBezTo>
                        <a:pt x="7363" y="3226"/>
                        <a:pt x="7464" y="3590"/>
                        <a:pt x="7526" y="4014"/>
                      </a:cubicBezTo>
                      <a:lnTo>
                        <a:pt x="5721" y="4014"/>
                      </a:lnTo>
                      <a:lnTo>
                        <a:pt x="5721" y="3078"/>
                      </a:lnTo>
                      <a:close/>
                      <a:moveTo>
                        <a:pt x="4945" y="1096"/>
                      </a:moveTo>
                      <a:lnTo>
                        <a:pt x="4945" y="2320"/>
                      </a:lnTo>
                      <a:cubicBezTo>
                        <a:pt x="4475" y="2321"/>
                        <a:pt x="4043" y="2300"/>
                        <a:pt x="3659" y="2265"/>
                      </a:cubicBezTo>
                      <a:cubicBezTo>
                        <a:pt x="4086" y="1588"/>
                        <a:pt x="4613" y="1250"/>
                        <a:pt x="4945" y="1096"/>
                      </a:cubicBezTo>
                      <a:close/>
                      <a:moveTo>
                        <a:pt x="4945" y="3102"/>
                      </a:moveTo>
                      <a:lnTo>
                        <a:pt x="4945" y="4014"/>
                      </a:lnTo>
                      <a:lnTo>
                        <a:pt x="3049" y="4014"/>
                      </a:lnTo>
                      <a:cubicBezTo>
                        <a:pt x="3104" y="3638"/>
                        <a:pt x="3188" y="3306"/>
                        <a:pt x="3294" y="3016"/>
                      </a:cubicBezTo>
                      <a:cubicBezTo>
                        <a:pt x="3753" y="3067"/>
                        <a:pt x="4286" y="3103"/>
                        <a:pt x="4878" y="3103"/>
                      </a:cubicBezTo>
                      <a:cubicBezTo>
                        <a:pt x="4900" y="3103"/>
                        <a:pt x="4923" y="3102"/>
                        <a:pt x="4945" y="3102"/>
                      </a:cubicBezTo>
                      <a:close/>
                      <a:moveTo>
                        <a:pt x="3376" y="1339"/>
                      </a:moveTo>
                      <a:cubicBezTo>
                        <a:pt x="3178" y="1568"/>
                        <a:pt x="2988" y="1841"/>
                        <a:pt x="2819" y="2164"/>
                      </a:cubicBezTo>
                      <a:cubicBezTo>
                        <a:pt x="2624" y="2134"/>
                        <a:pt x="2456" y="2103"/>
                        <a:pt x="2309" y="2074"/>
                      </a:cubicBezTo>
                      <a:cubicBezTo>
                        <a:pt x="2626" y="1780"/>
                        <a:pt x="2984" y="1532"/>
                        <a:pt x="3376" y="1339"/>
                      </a:cubicBezTo>
                      <a:close/>
                      <a:moveTo>
                        <a:pt x="1720" y="2739"/>
                      </a:moveTo>
                      <a:cubicBezTo>
                        <a:pt x="1895" y="2784"/>
                        <a:pt x="2161" y="2845"/>
                        <a:pt x="2513" y="2906"/>
                      </a:cubicBezTo>
                      <a:cubicBezTo>
                        <a:pt x="2405" y="3234"/>
                        <a:pt x="2322" y="3603"/>
                        <a:pt x="2270" y="4014"/>
                      </a:cubicBezTo>
                      <a:lnTo>
                        <a:pt x="1079" y="4014"/>
                      </a:lnTo>
                      <a:cubicBezTo>
                        <a:pt x="1223" y="3551"/>
                        <a:pt x="1444" y="3124"/>
                        <a:pt x="1720" y="2739"/>
                      </a:cubicBezTo>
                      <a:close/>
                      <a:moveTo>
                        <a:pt x="4100" y="9606"/>
                      </a:moveTo>
                      <a:cubicBezTo>
                        <a:pt x="4177" y="9353"/>
                        <a:pt x="4275" y="9140"/>
                        <a:pt x="4393" y="8978"/>
                      </a:cubicBezTo>
                      <a:cubicBezTo>
                        <a:pt x="4384" y="9155"/>
                        <a:pt x="4372" y="9397"/>
                        <a:pt x="4359" y="9673"/>
                      </a:cubicBezTo>
                      <a:cubicBezTo>
                        <a:pt x="4271" y="9653"/>
                        <a:pt x="4185" y="9631"/>
                        <a:pt x="4100" y="9606"/>
                      </a:cubicBezTo>
                      <a:close/>
                      <a:moveTo>
                        <a:pt x="6310" y="9675"/>
                      </a:moveTo>
                      <a:cubicBezTo>
                        <a:pt x="6326" y="9672"/>
                        <a:pt x="6318" y="9162"/>
                        <a:pt x="6303" y="8978"/>
                      </a:cubicBezTo>
                      <a:cubicBezTo>
                        <a:pt x="6423" y="9140"/>
                        <a:pt x="6519" y="9350"/>
                        <a:pt x="6594" y="9599"/>
                      </a:cubicBezTo>
                      <a:cubicBezTo>
                        <a:pt x="6722" y="9561"/>
                        <a:pt x="6537" y="9624"/>
                        <a:pt x="6310" y="9675"/>
                      </a:cubicBezTo>
                      <a:close/>
                      <a:moveTo>
                        <a:pt x="7329" y="9306"/>
                      </a:moveTo>
                      <a:cubicBezTo>
                        <a:pt x="7166" y="8788"/>
                        <a:pt x="6917" y="8389"/>
                        <a:pt x="6577" y="8123"/>
                      </a:cubicBezTo>
                      <a:cubicBezTo>
                        <a:pt x="6415" y="7996"/>
                        <a:pt x="6246" y="7887"/>
                        <a:pt x="6050" y="7818"/>
                      </a:cubicBezTo>
                      <a:cubicBezTo>
                        <a:pt x="5869" y="7755"/>
                        <a:pt x="5678" y="7719"/>
                        <a:pt x="5486" y="7706"/>
                      </a:cubicBezTo>
                      <a:lnTo>
                        <a:pt x="5679" y="9750"/>
                      </a:lnTo>
                      <a:cubicBezTo>
                        <a:pt x="5620" y="9755"/>
                        <a:pt x="5009" y="9771"/>
                        <a:pt x="4984" y="9769"/>
                      </a:cubicBezTo>
                      <a:cubicBezTo>
                        <a:pt x="4990" y="9770"/>
                        <a:pt x="4995" y="9770"/>
                        <a:pt x="5000" y="9770"/>
                      </a:cubicBezTo>
                      <a:lnTo>
                        <a:pt x="5244" y="7702"/>
                      </a:lnTo>
                      <a:cubicBezTo>
                        <a:pt x="5035" y="7709"/>
                        <a:pt x="4825" y="7742"/>
                        <a:pt x="4628" y="7814"/>
                      </a:cubicBezTo>
                      <a:cubicBezTo>
                        <a:pt x="4548" y="7843"/>
                        <a:pt x="4469" y="7878"/>
                        <a:pt x="4395" y="7922"/>
                      </a:cubicBezTo>
                      <a:cubicBezTo>
                        <a:pt x="4266" y="7998"/>
                        <a:pt x="4146" y="8091"/>
                        <a:pt x="4034" y="8192"/>
                      </a:cubicBezTo>
                      <a:cubicBezTo>
                        <a:pt x="3736" y="8459"/>
                        <a:pt x="3514" y="8834"/>
                        <a:pt x="3359" y="9318"/>
                      </a:cubicBezTo>
                      <a:cubicBezTo>
                        <a:pt x="1892" y="8590"/>
                        <a:pt x="880" y="7080"/>
                        <a:pt x="880" y="5333"/>
                      </a:cubicBezTo>
                      <a:cubicBezTo>
                        <a:pt x="880" y="5149"/>
                        <a:pt x="895" y="4968"/>
                        <a:pt x="916" y="4790"/>
                      </a:cubicBezTo>
                      <a:lnTo>
                        <a:pt x="9750" y="4790"/>
                      </a:lnTo>
                      <a:cubicBezTo>
                        <a:pt x="9772" y="4968"/>
                        <a:pt x="9787" y="5149"/>
                        <a:pt x="9787" y="5333"/>
                      </a:cubicBezTo>
                      <a:cubicBezTo>
                        <a:pt x="9787" y="7071"/>
                        <a:pt x="8784" y="8573"/>
                        <a:pt x="7329" y="9306"/>
                      </a:cubicBezTo>
                      <a:close/>
                      <a:moveTo>
                        <a:pt x="6466" y="6460"/>
                      </a:moveTo>
                      <a:cubicBezTo>
                        <a:pt x="6466" y="7085"/>
                        <a:pt x="5965" y="7590"/>
                        <a:pt x="5348" y="7590"/>
                      </a:cubicBezTo>
                      <a:cubicBezTo>
                        <a:pt x="4731" y="7590"/>
                        <a:pt x="4231" y="7085"/>
                        <a:pt x="4231" y="6460"/>
                      </a:cubicBezTo>
                      <a:cubicBezTo>
                        <a:pt x="4231" y="5836"/>
                        <a:pt x="4731" y="5330"/>
                        <a:pt x="5348" y="5330"/>
                      </a:cubicBezTo>
                      <a:cubicBezTo>
                        <a:pt x="5965" y="5330"/>
                        <a:pt x="6466" y="5836"/>
                        <a:pt x="6466" y="6460"/>
                      </a:cubicBezTo>
                      <a:close/>
                    </a:path>
                  </a:pathLst>
                </a:custGeom>
                <a:solidFill>
                  <a:srgbClr val="3856B8"/>
                </a:solidFill>
                <a:ln>
                  <a:noFill/>
                </a:ln>
              </p:spPr>
            </p:sp>
          </p:grpSp>
        </p:grpSp>
        <p:grpSp>
          <p:nvGrpSpPr>
            <p:cNvPr id="58" name="组合 57"/>
            <p:cNvGrpSpPr/>
            <p:nvPr/>
          </p:nvGrpSpPr>
          <p:grpSpPr>
            <a:xfrm>
              <a:off x="1359" y="4347"/>
              <a:ext cx="2906" cy="1604"/>
              <a:chOff x="1832" y="4011"/>
              <a:chExt cx="2906" cy="1604"/>
            </a:xfrm>
          </p:grpSpPr>
          <p:grpSp>
            <p:nvGrpSpPr>
              <p:cNvPr id="53" name="组合 52"/>
              <p:cNvGrpSpPr/>
              <p:nvPr/>
            </p:nvGrpSpPr>
            <p:grpSpPr>
              <a:xfrm>
                <a:off x="1832" y="4011"/>
                <a:ext cx="916" cy="1604"/>
                <a:chOff x="1832" y="4011"/>
                <a:chExt cx="916" cy="1604"/>
              </a:xfrm>
            </p:grpSpPr>
            <p:sp>
              <p:nvSpPr>
                <p:cNvPr id="50" name="椭圆 49"/>
                <p:cNvSpPr/>
                <p:nvPr/>
              </p:nvSpPr>
              <p:spPr>
                <a:xfrm>
                  <a:off x="1832" y="4011"/>
                  <a:ext cx="916" cy="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businessman-in-international-symbol_48025"/>
                <p:cNvSpPr>
                  <a:spLocks noChangeAspect="1"/>
                </p:cNvSpPr>
                <p:nvPr/>
              </p:nvSpPr>
              <p:spPr bwMode="auto">
                <a:xfrm>
                  <a:off x="1844" y="4730"/>
                  <a:ext cx="886" cy="885"/>
                </a:xfrm>
                <a:custGeom>
                  <a:avLst/>
                  <a:gdLst>
                    <a:gd name="T0" fmla="*/ 950 w 2556"/>
                    <a:gd name="T1" fmla="*/ 1389 h 2556"/>
                    <a:gd name="T2" fmla="*/ 1212 w 2556"/>
                    <a:gd name="T3" fmla="*/ 1389 h 2556"/>
                    <a:gd name="T4" fmla="*/ 1212 w 2556"/>
                    <a:gd name="T5" fmla="*/ 1651 h 2556"/>
                    <a:gd name="T6" fmla="*/ 950 w 2556"/>
                    <a:gd name="T7" fmla="*/ 1651 h 2556"/>
                    <a:gd name="T8" fmla="*/ 950 w 2556"/>
                    <a:gd name="T9" fmla="*/ 1389 h 2556"/>
                    <a:gd name="T10" fmla="*/ 1327 w 2556"/>
                    <a:gd name="T11" fmla="*/ 1651 h 2556"/>
                    <a:gd name="T12" fmla="*/ 1588 w 2556"/>
                    <a:gd name="T13" fmla="*/ 1651 h 2556"/>
                    <a:gd name="T14" fmla="*/ 1588 w 2556"/>
                    <a:gd name="T15" fmla="*/ 1389 h 2556"/>
                    <a:gd name="T16" fmla="*/ 1327 w 2556"/>
                    <a:gd name="T17" fmla="*/ 1389 h 2556"/>
                    <a:gd name="T18" fmla="*/ 1327 w 2556"/>
                    <a:gd name="T19" fmla="*/ 1651 h 2556"/>
                    <a:gd name="T20" fmla="*/ 1327 w 2556"/>
                    <a:gd name="T21" fmla="*/ 1651 h 2556"/>
                    <a:gd name="T22" fmla="*/ 950 w 2556"/>
                    <a:gd name="T23" fmla="*/ 2043 h 2556"/>
                    <a:gd name="T24" fmla="*/ 1212 w 2556"/>
                    <a:gd name="T25" fmla="*/ 2043 h 2556"/>
                    <a:gd name="T26" fmla="*/ 1212 w 2556"/>
                    <a:gd name="T27" fmla="*/ 1781 h 2556"/>
                    <a:gd name="T28" fmla="*/ 950 w 2556"/>
                    <a:gd name="T29" fmla="*/ 1781 h 2556"/>
                    <a:gd name="T30" fmla="*/ 950 w 2556"/>
                    <a:gd name="T31" fmla="*/ 2043 h 2556"/>
                    <a:gd name="T32" fmla="*/ 1327 w 2556"/>
                    <a:gd name="T33" fmla="*/ 2043 h 2556"/>
                    <a:gd name="T34" fmla="*/ 1588 w 2556"/>
                    <a:gd name="T35" fmla="*/ 2043 h 2556"/>
                    <a:gd name="T36" fmla="*/ 1588 w 2556"/>
                    <a:gd name="T37" fmla="*/ 1781 h 2556"/>
                    <a:gd name="T38" fmla="*/ 1327 w 2556"/>
                    <a:gd name="T39" fmla="*/ 1781 h 2556"/>
                    <a:gd name="T40" fmla="*/ 1327 w 2556"/>
                    <a:gd name="T41" fmla="*/ 2043 h 2556"/>
                    <a:gd name="T42" fmla="*/ 1327 w 2556"/>
                    <a:gd name="T43" fmla="*/ 2043 h 2556"/>
                    <a:gd name="T44" fmla="*/ 2556 w 2556"/>
                    <a:gd name="T45" fmla="*/ 1278 h 2556"/>
                    <a:gd name="T46" fmla="*/ 1278 w 2556"/>
                    <a:gd name="T47" fmla="*/ 2556 h 2556"/>
                    <a:gd name="T48" fmla="*/ 0 w 2556"/>
                    <a:gd name="T49" fmla="*/ 1278 h 2556"/>
                    <a:gd name="T50" fmla="*/ 1278 w 2556"/>
                    <a:gd name="T51" fmla="*/ 0 h 2556"/>
                    <a:gd name="T52" fmla="*/ 2556 w 2556"/>
                    <a:gd name="T53" fmla="*/ 1278 h 2556"/>
                    <a:gd name="T54" fmla="*/ 242 w 2556"/>
                    <a:gd name="T55" fmla="*/ 1278 h 2556"/>
                    <a:gd name="T56" fmla="*/ 247 w 2556"/>
                    <a:gd name="T57" fmla="*/ 1366 h 2556"/>
                    <a:gd name="T58" fmla="*/ 1269 w 2556"/>
                    <a:gd name="T59" fmla="*/ 674 h 2556"/>
                    <a:gd name="T60" fmla="*/ 2309 w 2556"/>
                    <a:gd name="T61" fmla="*/ 1377 h 2556"/>
                    <a:gd name="T62" fmla="*/ 2314 w 2556"/>
                    <a:gd name="T63" fmla="*/ 1278 h 2556"/>
                    <a:gd name="T64" fmla="*/ 1278 w 2556"/>
                    <a:gd name="T65" fmla="*/ 242 h 2556"/>
                    <a:gd name="T66" fmla="*/ 242 w 2556"/>
                    <a:gd name="T67" fmla="*/ 1278 h 2556"/>
                    <a:gd name="T68" fmla="*/ 2251 w 2556"/>
                    <a:gd name="T69" fmla="*/ 1630 h 2556"/>
                    <a:gd name="T70" fmla="*/ 1269 w 2556"/>
                    <a:gd name="T71" fmla="*/ 967 h 2556"/>
                    <a:gd name="T72" fmla="*/ 302 w 2556"/>
                    <a:gd name="T73" fmla="*/ 1621 h 2556"/>
                    <a:gd name="T74" fmla="*/ 1278 w 2556"/>
                    <a:gd name="T75" fmla="*/ 2314 h 2556"/>
                    <a:gd name="T76" fmla="*/ 2251 w 2556"/>
                    <a:gd name="T77" fmla="*/ 1630 h 2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56" h="2556">
                      <a:moveTo>
                        <a:pt x="950" y="1389"/>
                      </a:moveTo>
                      <a:lnTo>
                        <a:pt x="1212" y="1389"/>
                      </a:lnTo>
                      <a:lnTo>
                        <a:pt x="1212" y="1651"/>
                      </a:lnTo>
                      <a:lnTo>
                        <a:pt x="950" y="1651"/>
                      </a:lnTo>
                      <a:lnTo>
                        <a:pt x="950" y="1389"/>
                      </a:lnTo>
                      <a:close/>
                      <a:moveTo>
                        <a:pt x="1327" y="1651"/>
                      </a:moveTo>
                      <a:lnTo>
                        <a:pt x="1588" y="1651"/>
                      </a:lnTo>
                      <a:lnTo>
                        <a:pt x="1588" y="1389"/>
                      </a:lnTo>
                      <a:lnTo>
                        <a:pt x="1327" y="1389"/>
                      </a:lnTo>
                      <a:lnTo>
                        <a:pt x="1327" y="1651"/>
                      </a:lnTo>
                      <a:lnTo>
                        <a:pt x="1327" y="1651"/>
                      </a:lnTo>
                      <a:close/>
                      <a:moveTo>
                        <a:pt x="950" y="2043"/>
                      </a:moveTo>
                      <a:lnTo>
                        <a:pt x="1212" y="2043"/>
                      </a:lnTo>
                      <a:lnTo>
                        <a:pt x="1212" y="1781"/>
                      </a:lnTo>
                      <a:lnTo>
                        <a:pt x="950" y="1781"/>
                      </a:lnTo>
                      <a:lnTo>
                        <a:pt x="950" y="2043"/>
                      </a:lnTo>
                      <a:close/>
                      <a:moveTo>
                        <a:pt x="1327" y="2043"/>
                      </a:moveTo>
                      <a:lnTo>
                        <a:pt x="1588" y="2043"/>
                      </a:lnTo>
                      <a:lnTo>
                        <a:pt x="1588" y="1781"/>
                      </a:lnTo>
                      <a:lnTo>
                        <a:pt x="1327" y="1781"/>
                      </a:lnTo>
                      <a:lnTo>
                        <a:pt x="1327" y="2043"/>
                      </a:lnTo>
                      <a:lnTo>
                        <a:pt x="1327" y="2043"/>
                      </a:lnTo>
                      <a:close/>
                      <a:moveTo>
                        <a:pt x="2556" y="1278"/>
                      </a:moveTo>
                      <a:cubicBezTo>
                        <a:pt x="2556" y="1982"/>
                        <a:pt x="1982" y="2556"/>
                        <a:pt x="1278" y="2556"/>
                      </a:cubicBezTo>
                      <a:cubicBezTo>
                        <a:pt x="573" y="2556"/>
                        <a:pt x="0" y="1982"/>
                        <a:pt x="0" y="1278"/>
                      </a:cubicBezTo>
                      <a:cubicBezTo>
                        <a:pt x="0" y="573"/>
                        <a:pt x="573" y="0"/>
                        <a:pt x="1278" y="0"/>
                      </a:cubicBezTo>
                      <a:cubicBezTo>
                        <a:pt x="1982" y="0"/>
                        <a:pt x="2556" y="573"/>
                        <a:pt x="2556" y="1278"/>
                      </a:cubicBezTo>
                      <a:close/>
                      <a:moveTo>
                        <a:pt x="242" y="1278"/>
                      </a:moveTo>
                      <a:cubicBezTo>
                        <a:pt x="242" y="1308"/>
                        <a:pt x="244" y="1337"/>
                        <a:pt x="247" y="1366"/>
                      </a:cubicBezTo>
                      <a:lnTo>
                        <a:pt x="1269" y="674"/>
                      </a:lnTo>
                      <a:lnTo>
                        <a:pt x="2309" y="1377"/>
                      </a:lnTo>
                      <a:cubicBezTo>
                        <a:pt x="2312" y="1344"/>
                        <a:pt x="2314" y="1311"/>
                        <a:pt x="2314" y="1278"/>
                      </a:cubicBezTo>
                      <a:cubicBezTo>
                        <a:pt x="2314" y="707"/>
                        <a:pt x="1849" y="242"/>
                        <a:pt x="1278" y="242"/>
                      </a:cubicBezTo>
                      <a:cubicBezTo>
                        <a:pt x="707" y="242"/>
                        <a:pt x="242" y="707"/>
                        <a:pt x="242" y="1278"/>
                      </a:cubicBezTo>
                      <a:close/>
                      <a:moveTo>
                        <a:pt x="2251" y="1630"/>
                      </a:moveTo>
                      <a:lnTo>
                        <a:pt x="1269" y="967"/>
                      </a:lnTo>
                      <a:lnTo>
                        <a:pt x="302" y="1621"/>
                      </a:lnTo>
                      <a:cubicBezTo>
                        <a:pt x="444" y="2024"/>
                        <a:pt x="827" y="2314"/>
                        <a:pt x="1278" y="2314"/>
                      </a:cubicBezTo>
                      <a:cubicBezTo>
                        <a:pt x="1725" y="2313"/>
                        <a:pt x="2106" y="2028"/>
                        <a:pt x="2251" y="1630"/>
                      </a:cubicBezTo>
                      <a:close/>
                    </a:path>
                  </a:pathLst>
                </a:custGeom>
                <a:solidFill>
                  <a:srgbClr val="3856B8"/>
                </a:solidFill>
                <a:ln>
                  <a:noFill/>
                </a:ln>
              </p:spPr>
            </p:sp>
          </p:grpSp>
          <p:sp>
            <p:nvSpPr>
              <p:cNvPr id="17" name="圆角矩形 16"/>
              <p:cNvSpPr/>
              <p:nvPr/>
            </p:nvSpPr>
            <p:spPr>
              <a:xfrm>
                <a:off x="2280" y="4729"/>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18" name="文本框 17"/>
              <p:cNvSpPr txBox="1"/>
              <p:nvPr/>
            </p:nvSpPr>
            <p:spPr>
              <a:xfrm>
                <a:off x="2730" y="4882"/>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应用状况</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nvGrpSpPr>
            <p:cNvPr id="57" name="组合 56"/>
            <p:cNvGrpSpPr/>
            <p:nvPr/>
          </p:nvGrpSpPr>
          <p:grpSpPr>
            <a:xfrm>
              <a:off x="1341" y="5919"/>
              <a:ext cx="3075" cy="2253"/>
              <a:chOff x="1814" y="5175"/>
              <a:chExt cx="3075" cy="2253"/>
            </a:xfrm>
          </p:grpSpPr>
          <p:grpSp>
            <p:nvGrpSpPr>
              <p:cNvPr id="54" name="组合 53"/>
              <p:cNvGrpSpPr/>
              <p:nvPr/>
            </p:nvGrpSpPr>
            <p:grpSpPr>
              <a:xfrm>
                <a:off x="1814" y="5175"/>
                <a:ext cx="933" cy="2169"/>
                <a:chOff x="1814" y="5175"/>
                <a:chExt cx="933" cy="2169"/>
              </a:xfrm>
            </p:grpSpPr>
            <p:sp>
              <p:nvSpPr>
                <p:cNvPr id="51" name="椭圆 50"/>
                <p:cNvSpPr/>
                <p:nvPr/>
              </p:nvSpPr>
              <p:spPr>
                <a:xfrm>
                  <a:off x="1814" y="517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businessman-in-international-symbol_48025"/>
                <p:cNvSpPr>
                  <a:spLocks noChangeAspect="1"/>
                </p:cNvSpPr>
                <p:nvPr/>
              </p:nvSpPr>
              <p:spPr bwMode="auto">
                <a:xfrm>
                  <a:off x="1837" y="6459"/>
                  <a:ext cx="886" cy="885"/>
                </a:xfrm>
                <a:custGeom>
                  <a:avLst/>
                  <a:gdLst>
                    <a:gd name="connsiteX0" fmla="*/ 198323 w 604745"/>
                    <a:gd name="connsiteY0" fmla="*/ 348664 h 603899"/>
                    <a:gd name="connsiteX1" fmla="*/ 199028 w 604745"/>
                    <a:gd name="connsiteY1" fmla="*/ 349602 h 603899"/>
                    <a:gd name="connsiteX2" fmla="*/ 222498 w 604745"/>
                    <a:gd name="connsiteY2" fmla="*/ 362725 h 603899"/>
                    <a:gd name="connsiteX3" fmla="*/ 226488 w 604745"/>
                    <a:gd name="connsiteY3" fmla="*/ 362959 h 603899"/>
                    <a:gd name="connsiteX4" fmla="*/ 236111 w 604745"/>
                    <a:gd name="connsiteY4" fmla="*/ 361553 h 603899"/>
                    <a:gd name="connsiteX5" fmla="*/ 235407 w 604745"/>
                    <a:gd name="connsiteY5" fmla="*/ 370693 h 603899"/>
                    <a:gd name="connsiteX6" fmla="*/ 161006 w 604745"/>
                    <a:gd name="connsiteY6" fmla="*/ 420843 h 603899"/>
                    <a:gd name="connsiteX7" fmla="*/ 171098 w 604745"/>
                    <a:gd name="connsiteY7" fmla="*/ 438420 h 603899"/>
                    <a:gd name="connsiteX8" fmla="*/ 85666 w 604745"/>
                    <a:gd name="connsiteY8" fmla="*/ 443575 h 603899"/>
                    <a:gd name="connsiteX9" fmla="*/ 132841 w 604745"/>
                    <a:gd name="connsiteY9" fmla="*/ 372099 h 603899"/>
                    <a:gd name="connsiteX10" fmla="*/ 141291 w 604745"/>
                    <a:gd name="connsiteY10" fmla="*/ 387097 h 603899"/>
                    <a:gd name="connsiteX11" fmla="*/ 296154 w 604745"/>
                    <a:gd name="connsiteY11" fmla="*/ 185799 h 603899"/>
                    <a:gd name="connsiteX12" fmla="*/ 300143 w 604745"/>
                    <a:gd name="connsiteY12" fmla="*/ 193767 h 603899"/>
                    <a:gd name="connsiteX13" fmla="*/ 300378 w 604745"/>
                    <a:gd name="connsiteY13" fmla="*/ 193767 h 603899"/>
                    <a:gd name="connsiteX14" fmla="*/ 289817 w 604745"/>
                    <a:gd name="connsiteY14" fmla="*/ 276492 h 603899"/>
                    <a:gd name="connsiteX15" fmla="*/ 302490 w 604745"/>
                    <a:gd name="connsiteY15" fmla="*/ 298755 h 603899"/>
                    <a:gd name="connsiteX16" fmla="*/ 315163 w 604745"/>
                    <a:gd name="connsiteY16" fmla="*/ 276492 h 603899"/>
                    <a:gd name="connsiteX17" fmla="*/ 304368 w 604745"/>
                    <a:gd name="connsiteY17" fmla="*/ 193767 h 603899"/>
                    <a:gd name="connsiteX18" fmla="*/ 304602 w 604745"/>
                    <a:gd name="connsiteY18" fmla="*/ 193767 h 603899"/>
                    <a:gd name="connsiteX19" fmla="*/ 308592 w 604745"/>
                    <a:gd name="connsiteY19" fmla="*/ 185799 h 603899"/>
                    <a:gd name="connsiteX20" fmla="*/ 371017 w 604745"/>
                    <a:gd name="connsiteY20" fmla="*/ 199157 h 603899"/>
                    <a:gd name="connsiteX21" fmla="*/ 373364 w 604745"/>
                    <a:gd name="connsiteY21" fmla="*/ 200563 h 603899"/>
                    <a:gd name="connsiteX22" fmla="*/ 375945 w 604745"/>
                    <a:gd name="connsiteY22" fmla="*/ 201969 h 603899"/>
                    <a:gd name="connsiteX23" fmla="*/ 378057 w 604745"/>
                    <a:gd name="connsiteY23" fmla="*/ 204547 h 603899"/>
                    <a:gd name="connsiteX24" fmla="*/ 379700 w 604745"/>
                    <a:gd name="connsiteY24" fmla="*/ 206891 h 603899"/>
                    <a:gd name="connsiteX25" fmla="*/ 380639 w 604745"/>
                    <a:gd name="connsiteY25" fmla="*/ 210171 h 603899"/>
                    <a:gd name="connsiteX26" fmla="*/ 381343 w 604745"/>
                    <a:gd name="connsiteY26" fmla="*/ 212281 h 603899"/>
                    <a:gd name="connsiteX27" fmla="*/ 394016 w 604745"/>
                    <a:gd name="connsiteY27" fmla="*/ 325940 h 603899"/>
                    <a:gd name="connsiteX28" fmla="*/ 380169 w 604745"/>
                    <a:gd name="connsiteY28" fmla="*/ 343281 h 603899"/>
                    <a:gd name="connsiteX29" fmla="*/ 378292 w 604745"/>
                    <a:gd name="connsiteY29" fmla="*/ 343516 h 603899"/>
                    <a:gd name="connsiteX30" fmla="*/ 362568 w 604745"/>
                    <a:gd name="connsiteY30" fmla="*/ 329455 h 603899"/>
                    <a:gd name="connsiteX31" fmla="*/ 351069 w 604745"/>
                    <a:gd name="connsiteY31" fmla="*/ 225873 h 603899"/>
                    <a:gd name="connsiteX32" fmla="*/ 346610 w 604745"/>
                    <a:gd name="connsiteY32" fmla="*/ 224467 h 603899"/>
                    <a:gd name="connsiteX33" fmla="*/ 346610 w 604745"/>
                    <a:gd name="connsiteY33" fmla="*/ 332267 h 603899"/>
                    <a:gd name="connsiteX34" fmla="*/ 359283 w 604745"/>
                    <a:gd name="connsiteY34" fmla="*/ 488578 h 603899"/>
                    <a:gd name="connsiteX35" fmla="*/ 341916 w 604745"/>
                    <a:gd name="connsiteY35" fmla="*/ 508966 h 603899"/>
                    <a:gd name="connsiteX36" fmla="*/ 340508 w 604745"/>
                    <a:gd name="connsiteY36" fmla="*/ 509200 h 603899"/>
                    <a:gd name="connsiteX37" fmla="*/ 321499 w 604745"/>
                    <a:gd name="connsiteY37" fmla="*/ 491624 h 603899"/>
                    <a:gd name="connsiteX38" fmla="*/ 310000 w 604745"/>
                    <a:gd name="connsiteY38" fmla="*/ 350312 h 603899"/>
                    <a:gd name="connsiteX39" fmla="*/ 302490 w 604745"/>
                    <a:gd name="connsiteY39" fmla="*/ 351952 h 603899"/>
                    <a:gd name="connsiteX40" fmla="*/ 294746 w 604745"/>
                    <a:gd name="connsiteY40" fmla="*/ 350312 h 603899"/>
                    <a:gd name="connsiteX41" fmla="*/ 283481 w 604745"/>
                    <a:gd name="connsiteY41" fmla="*/ 491624 h 603899"/>
                    <a:gd name="connsiteX42" fmla="*/ 264472 w 604745"/>
                    <a:gd name="connsiteY42" fmla="*/ 509200 h 603899"/>
                    <a:gd name="connsiteX43" fmla="*/ 263064 w 604745"/>
                    <a:gd name="connsiteY43" fmla="*/ 508966 h 603899"/>
                    <a:gd name="connsiteX44" fmla="*/ 245463 w 604745"/>
                    <a:gd name="connsiteY44" fmla="*/ 488578 h 603899"/>
                    <a:gd name="connsiteX45" fmla="*/ 258135 w 604745"/>
                    <a:gd name="connsiteY45" fmla="*/ 332267 h 603899"/>
                    <a:gd name="connsiteX46" fmla="*/ 258135 w 604745"/>
                    <a:gd name="connsiteY46" fmla="*/ 224467 h 603899"/>
                    <a:gd name="connsiteX47" fmla="*/ 253677 w 604745"/>
                    <a:gd name="connsiteY47" fmla="*/ 225873 h 603899"/>
                    <a:gd name="connsiteX48" fmla="*/ 242177 w 604745"/>
                    <a:gd name="connsiteY48" fmla="*/ 329455 h 603899"/>
                    <a:gd name="connsiteX49" fmla="*/ 226454 w 604745"/>
                    <a:gd name="connsiteY49" fmla="*/ 343516 h 603899"/>
                    <a:gd name="connsiteX50" fmla="*/ 224811 w 604745"/>
                    <a:gd name="connsiteY50" fmla="*/ 343281 h 603899"/>
                    <a:gd name="connsiteX51" fmla="*/ 210730 w 604745"/>
                    <a:gd name="connsiteY51" fmla="*/ 325940 h 603899"/>
                    <a:gd name="connsiteX52" fmla="*/ 223403 w 604745"/>
                    <a:gd name="connsiteY52" fmla="*/ 212281 h 603899"/>
                    <a:gd name="connsiteX53" fmla="*/ 224107 w 604745"/>
                    <a:gd name="connsiteY53" fmla="*/ 210171 h 603899"/>
                    <a:gd name="connsiteX54" fmla="*/ 225280 w 604745"/>
                    <a:gd name="connsiteY54" fmla="*/ 206891 h 603899"/>
                    <a:gd name="connsiteX55" fmla="*/ 226688 w 604745"/>
                    <a:gd name="connsiteY55" fmla="*/ 204547 h 603899"/>
                    <a:gd name="connsiteX56" fmla="*/ 229035 w 604745"/>
                    <a:gd name="connsiteY56" fmla="*/ 201969 h 603899"/>
                    <a:gd name="connsiteX57" fmla="*/ 231382 w 604745"/>
                    <a:gd name="connsiteY57" fmla="*/ 200563 h 603899"/>
                    <a:gd name="connsiteX58" fmla="*/ 233729 w 604745"/>
                    <a:gd name="connsiteY58" fmla="*/ 199157 h 603899"/>
                    <a:gd name="connsiteX59" fmla="*/ 296154 w 604745"/>
                    <a:gd name="connsiteY59" fmla="*/ 185799 h 603899"/>
                    <a:gd name="connsiteX60" fmla="*/ 302373 w 604745"/>
                    <a:gd name="connsiteY60" fmla="*/ 94911 h 603899"/>
                    <a:gd name="connsiteX61" fmla="*/ 342384 w 604745"/>
                    <a:gd name="connsiteY61" fmla="*/ 138627 h 603899"/>
                    <a:gd name="connsiteX62" fmla="*/ 302373 w 604745"/>
                    <a:gd name="connsiteY62" fmla="*/ 182343 h 603899"/>
                    <a:gd name="connsiteX63" fmla="*/ 262362 w 604745"/>
                    <a:gd name="connsiteY63" fmla="*/ 138627 h 603899"/>
                    <a:gd name="connsiteX64" fmla="*/ 302373 w 604745"/>
                    <a:gd name="connsiteY64" fmla="*/ 94911 h 603899"/>
                    <a:gd name="connsiteX65" fmla="*/ 434400 w 604745"/>
                    <a:gd name="connsiteY65" fmla="*/ 73811 h 603899"/>
                    <a:gd name="connsiteX66" fmla="*/ 429236 w 604745"/>
                    <a:gd name="connsiteY66" fmla="*/ 159117 h 603899"/>
                    <a:gd name="connsiteX67" fmla="*/ 413039 w 604745"/>
                    <a:gd name="connsiteY67" fmla="*/ 149743 h 603899"/>
                    <a:gd name="connsiteX68" fmla="*/ 390270 w 604745"/>
                    <a:gd name="connsiteY68" fmla="*/ 189115 h 603899"/>
                    <a:gd name="connsiteX69" fmla="*/ 388392 w 604745"/>
                    <a:gd name="connsiteY69" fmla="*/ 187240 h 603899"/>
                    <a:gd name="connsiteX70" fmla="*/ 383932 w 604745"/>
                    <a:gd name="connsiteY70" fmla="*/ 184193 h 603899"/>
                    <a:gd name="connsiteX71" fmla="*/ 380176 w 604745"/>
                    <a:gd name="connsiteY71" fmla="*/ 181850 h 603899"/>
                    <a:gd name="connsiteX72" fmla="*/ 377594 w 604745"/>
                    <a:gd name="connsiteY72" fmla="*/ 180912 h 603899"/>
                    <a:gd name="connsiteX73" fmla="*/ 353885 w 604745"/>
                    <a:gd name="connsiteY73" fmla="*/ 173882 h 603899"/>
                    <a:gd name="connsiteX74" fmla="*/ 379237 w 604745"/>
                    <a:gd name="connsiteY74" fmla="*/ 130291 h 603899"/>
                    <a:gd name="connsiteX75" fmla="*/ 363040 w 604745"/>
                    <a:gd name="connsiteY75" fmla="*/ 120917 h 603899"/>
                    <a:gd name="connsiteX76" fmla="*/ 297562 w 604745"/>
                    <a:gd name="connsiteY76" fmla="*/ 19684 h 603899"/>
                    <a:gd name="connsiteX77" fmla="*/ 165208 w 604745"/>
                    <a:gd name="connsiteY77" fmla="*/ 55070 h 603899"/>
                    <a:gd name="connsiteX78" fmla="*/ 176706 w 604745"/>
                    <a:gd name="connsiteY78" fmla="*/ 74989 h 603899"/>
                    <a:gd name="connsiteX79" fmla="*/ 168258 w 604745"/>
                    <a:gd name="connsiteY79" fmla="*/ 79676 h 603899"/>
                    <a:gd name="connsiteX80" fmla="*/ 156994 w 604745"/>
                    <a:gd name="connsiteY80" fmla="*/ 60226 h 603899"/>
                    <a:gd name="connsiteX81" fmla="*/ 60310 w 604745"/>
                    <a:gd name="connsiteY81" fmla="*/ 156774 h 603899"/>
                    <a:gd name="connsiteX82" fmla="*/ 80022 w 604745"/>
                    <a:gd name="connsiteY82" fmla="*/ 168023 h 603899"/>
                    <a:gd name="connsiteX83" fmla="*/ 75094 w 604745"/>
                    <a:gd name="connsiteY83" fmla="*/ 176459 h 603899"/>
                    <a:gd name="connsiteX84" fmla="*/ 55147 w 604745"/>
                    <a:gd name="connsiteY84" fmla="*/ 164976 h 603899"/>
                    <a:gd name="connsiteX85" fmla="*/ 19712 w 604745"/>
                    <a:gd name="connsiteY85" fmla="*/ 297146 h 603899"/>
                    <a:gd name="connsiteX86" fmla="*/ 42710 w 604745"/>
                    <a:gd name="connsiteY86" fmla="*/ 297146 h 603899"/>
                    <a:gd name="connsiteX87" fmla="*/ 42710 w 604745"/>
                    <a:gd name="connsiteY87" fmla="*/ 306754 h 603899"/>
                    <a:gd name="connsiteX88" fmla="*/ 19712 w 604745"/>
                    <a:gd name="connsiteY88" fmla="*/ 306754 h 603899"/>
                    <a:gd name="connsiteX89" fmla="*/ 156994 w 604745"/>
                    <a:gd name="connsiteY89" fmla="*/ 543908 h 603899"/>
                    <a:gd name="connsiteX90" fmla="*/ 168258 w 604745"/>
                    <a:gd name="connsiteY90" fmla="*/ 524223 h 603899"/>
                    <a:gd name="connsiteX91" fmla="*/ 176706 w 604745"/>
                    <a:gd name="connsiteY91" fmla="*/ 529144 h 603899"/>
                    <a:gd name="connsiteX92" fmla="*/ 165208 w 604745"/>
                    <a:gd name="connsiteY92" fmla="*/ 548829 h 603899"/>
                    <a:gd name="connsiteX93" fmla="*/ 297562 w 604745"/>
                    <a:gd name="connsiteY93" fmla="*/ 584215 h 603899"/>
                    <a:gd name="connsiteX94" fmla="*/ 297562 w 604745"/>
                    <a:gd name="connsiteY94" fmla="*/ 561249 h 603899"/>
                    <a:gd name="connsiteX95" fmla="*/ 307183 w 604745"/>
                    <a:gd name="connsiteY95" fmla="*/ 561249 h 603899"/>
                    <a:gd name="connsiteX96" fmla="*/ 307183 w 604745"/>
                    <a:gd name="connsiteY96" fmla="*/ 584215 h 603899"/>
                    <a:gd name="connsiteX97" fmla="*/ 439537 w 604745"/>
                    <a:gd name="connsiteY97" fmla="*/ 548829 h 603899"/>
                    <a:gd name="connsiteX98" fmla="*/ 428039 w 604745"/>
                    <a:gd name="connsiteY98" fmla="*/ 529144 h 603899"/>
                    <a:gd name="connsiteX99" fmla="*/ 436487 w 604745"/>
                    <a:gd name="connsiteY99" fmla="*/ 524223 h 603899"/>
                    <a:gd name="connsiteX100" fmla="*/ 447751 w 604745"/>
                    <a:gd name="connsiteY100" fmla="*/ 543908 h 603899"/>
                    <a:gd name="connsiteX101" fmla="*/ 544670 w 604745"/>
                    <a:gd name="connsiteY101" fmla="*/ 447359 h 603899"/>
                    <a:gd name="connsiteX102" fmla="*/ 524957 w 604745"/>
                    <a:gd name="connsiteY102" fmla="*/ 435876 h 603899"/>
                    <a:gd name="connsiteX103" fmla="*/ 529651 w 604745"/>
                    <a:gd name="connsiteY103" fmla="*/ 427440 h 603899"/>
                    <a:gd name="connsiteX104" fmla="*/ 549598 w 604745"/>
                    <a:gd name="connsiteY104" fmla="*/ 438923 h 603899"/>
                    <a:gd name="connsiteX105" fmla="*/ 585033 w 604745"/>
                    <a:gd name="connsiteY105" fmla="*/ 306754 h 603899"/>
                    <a:gd name="connsiteX106" fmla="*/ 562035 w 604745"/>
                    <a:gd name="connsiteY106" fmla="*/ 306754 h 603899"/>
                    <a:gd name="connsiteX107" fmla="*/ 562035 w 604745"/>
                    <a:gd name="connsiteY107" fmla="*/ 297146 h 603899"/>
                    <a:gd name="connsiteX108" fmla="*/ 585033 w 604745"/>
                    <a:gd name="connsiteY108" fmla="*/ 297146 h 603899"/>
                    <a:gd name="connsiteX109" fmla="*/ 549598 w 604745"/>
                    <a:gd name="connsiteY109" fmla="*/ 164976 h 603899"/>
                    <a:gd name="connsiteX110" fmla="*/ 529885 w 604745"/>
                    <a:gd name="connsiteY110" fmla="*/ 176459 h 603899"/>
                    <a:gd name="connsiteX111" fmla="*/ 524957 w 604745"/>
                    <a:gd name="connsiteY111" fmla="*/ 168023 h 603899"/>
                    <a:gd name="connsiteX112" fmla="*/ 544670 w 604745"/>
                    <a:gd name="connsiteY112" fmla="*/ 156774 h 603899"/>
                    <a:gd name="connsiteX113" fmla="*/ 307183 w 604745"/>
                    <a:gd name="connsiteY113" fmla="*/ 19684 h 603899"/>
                    <a:gd name="connsiteX114" fmla="*/ 307183 w 604745"/>
                    <a:gd name="connsiteY114" fmla="*/ 42650 h 603899"/>
                    <a:gd name="connsiteX115" fmla="*/ 297562 w 604745"/>
                    <a:gd name="connsiteY115" fmla="*/ 42650 h 603899"/>
                    <a:gd name="connsiteX116" fmla="*/ 302490 w 604745"/>
                    <a:gd name="connsiteY116" fmla="*/ 0 h 603899"/>
                    <a:gd name="connsiteX117" fmla="*/ 604745 w 604745"/>
                    <a:gd name="connsiteY117" fmla="*/ 302067 h 603899"/>
                    <a:gd name="connsiteX118" fmla="*/ 302490 w 604745"/>
                    <a:gd name="connsiteY118" fmla="*/ 603899 h 603899"/>
                    <a:gd name="connsiteX119" fmla="*/ 0 w 604745"/>
                    <a:gd name="connsiteY119" fmla="*/ 302067 h 603899"/>
                    <a:gd name="connsiteX120" fmla="*/ 302490 w 604745"/>
                    <a:gd name="connsiteY120" fmla="*/ 0 h 6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04745" h="603899">
                      <a:moveTo>
                        <a:pt x="198323" y="348664"/>
                      </a:moveTo>
                      <a:cubicBezTo>
                        <a:pt x="198558" y="349133"/>
                        <a:pt x="198793" y="349367"/>
                        <a:pt x="199028" y="349602"/>
                      </a:cubicBezTo>
                      <a:cubicBezTo>
                        <a:pt x="204895" y="357101"/>
                        <a:pt x="213345" y="361788"/>
                        <a:pt x="222498" y="362725"/>
                      </a:cubicBezTo>
                      <a:lnTo>
                        <a:pt x="226488" y="362959"/>
                      </a:lnTo>
                      <a:cubicBezTo>
                        <a:pt x="229774" y="362959"/>
                        <a:pt x="233060" y="362491"/>
                        <a:pt x="236111" y="361553"/>
                      </a:cubicBezTo>
                      <a:lnTo>
                        <a:pt x="235407" y="370693"/>
                      </a:lnTo>
                      <a:lnTo>
                        <a:pt x="161006" y="420843"/>
                      </a:lnTo>
                      <a:lnTo>
                        <a:pt x="171098" y="438420"/>
                      </a:lnTo>
                      <a:lnTo>
                        <a:pt x="85666" y="443575"/>
                      </a:lnTo>
                      <a:lnTo>
                        <a:pt x="132841" y="372099"/>
                      </a:lnTo>
                      <a:lnTo>
                        <a:pt x="141291" y="387097"/>
                      </a:lnTo>
                      <a:close/>
                      <a:moveTo>
                        <a:pt x="296154" y="185799"/>
                      </a:moveTo>
                      <a:lnTo>
                        <a:pt x="300143" y="193767"/>
                      </a:lnTo>
                      <a:lnTo>
                        <a:pt x="300378" y="193767"/>
                      </a:lnTo>
                      <a:lnTo>
                        <a:pt x="289817" y="276492"/>
                      </a:lnTo>
                      <a:lnTo>
                        <a:pt x="302490" y="298755"/>
                      </a:lnTo>
                      <a:lnTo>
                        <a:pt x="315163" y="276492"/>
                      </a:lnTo>
                      <a:lnTo>
                        <a:pt x="304368" y="193767"/>
                      </a:lnTo>
                      <a:lnTo>
                        <a:pt x="304602" y="193767"/>
                      </a:lnTo>
                      <a:lnTo>
                        <a:pt x="308592" y="185799"/>
                      </a:lnTo>
                      <a:cubicBezTo>
                        <a:pt x="337692" y="187205"/>
                        <a:pt x="369609" y="198688"/>
                        <a:pt x="371017" y="199157"/>
                      </a:cubicBezTo>
                      <a:cubicBezTo>
                        <a:pt x="371956" y="199391"/>
                        <a:pt x="372425" y="200095"/>
                        <a:pt x="373364" y="200563"/>
                      </a:cubicBezTo>
                      <a:cubicBezTo>
                        <a:pt x="374068" y="201032"/>
                        <a:pt x="375006" y="201501"/>
                        <a:pt x="375945" y="201969"/>
                      </a:cubicBezTo>
                      <a:cubicBezTo>
                        <a:pt x="376649" y="202907"/>
                        <a:pt x="377353" y="203610"/>
                        <a:pt x="378057" y="204547"/>
                      </a:cubicBezTo>
                      <a:cubicBezTo>
                        <a:pt x="378527" y="205250"/>
                        <a:pt x="379231" y="205953"/>
                        <a:pt x="379700" y="206891"/>
                      </a:cubicBezTo>
                      <a:cubicBezTo>
                        <a:pt x="380169" y="207828"/>
                        <a:pt x="380404" y="209000"/>
                        <a:pt x="380639" y="210171"/>
                      </a:cubicBezTo>
                      <a:cubicBezTo>
                        <a:pt x="380873" y="210875"/>
                        <a:pt x="381343" y="211578"/>
                        <a:pt x="381343" y="212281"/>
                      </a:cubicBezTo>
                      <a:lnTo>
                        <a:pt x="394016" y="325940"/>
                      </a:lnTo>
                      <a:cubicBezTo>
                        <a:pt x="394954" y="334611"/>
                        <a:pt x="388853" y="342344"/>
                        <a:pt x="380169" y="343281"/>
                      </a:cubicBezTo>
                      <a:cubicBezTo>
                        <a:pt x="379465" y="343516"/>
                        <a:pt x="378996" y="343516"/>
                        <a:pt x="378292" y="343516"/>
                      </a:cubicBezTo>
                      <a:cubicBezTo>
                        <a:pt x="370313" y="343516"/>
                        <a:pt x="363507" y="337423"/>
                        <a:pt x="362568" y="329455"/>
                      </a:cubicBezTo>
                      <a:lnTo>
                        <a:pt x="351069" y="225873"/>
                      </a:lnTo>
                      <a:cubicBezTo>
                        <a:pt x="349661" y="225404"/>
                        <a:pt x="348253" y="224935"/>
                        <a:pt x="346610" y="224467"/>
                      </a:cubicBezTo>
                      <a:lnTo>
                        <a:pt x="346610" y="332267"/>
                      </a:lnTo>
                      <a:lnTo>
                        <a:pt x="359283" y="488578"/>
                      </a:lnTo>
                      <a:cubicBezTo>
                        <a:pt x="360222" y="499123"/>
                        <a:pt x="352242" y="508263"/>
                        <a:pt x="341916" y="508966"/>
                      </a:cubicBezTo>
                      <a:cubicBezTo>
                        <a:pt x="341447" y="508966"/>
                        <a:pt x="340978" y="509200"/>
                        <a:pt x="340508" y="509200"/>
                      </a:cubicBezTo>
                      <a:cubicBezTo>
                        <a:pt x="330652" y="509200"/>
                        <a:pt x="322203" y="501467"/>
                        <a:pt x="321499" y="491624"/>
                      </a:cubicBezTo>
                      <a:lnTo>
                        <a:pt x="310000" y="350312"/>
                      </a:lnTo>
                      <a:cubicBezTo>
                        <a:pt x="307653" y="351484"/>
                        <a:pt x="305072" y="351952"/>
                        <a:pt x="302490" y="351952"/>
                      </a:cubicBezTo>
                      <a:cubicBezTo>
                        <a:pt x="299674" y="351952"/>
                        <a:pt x="297092" y="351484"/>
                        <a:pt x="294746" y="350312"/>
                      </a:cubicBezTo>
                      <a:lnTo>
                        <a:pt x="283481" y="491624"/>
                      </a:lnTo>
                      <a:cubicBezTo>
                        <a:pt x="282542" y="501467"/>
                        <a:pt x="274328" y="509200"/>
                        <a:pt x="264472" y="509200"/>
                      </a:cubicBezTo>
                      <a:cubicBezTo>
                        <a:pt x="264002" y="509200"/>
                        <a:pt x="263533" y="508966"/>
                        <a:pt x="263064" y="508966"/>
                      </a:cubicBezTo>
                      <a:cubicBezTo>
                        <a:pt x="252503" y="508263"/>
                        <a:pt x="244759" y="499123"/>
                        <a:pt x="245463" y="488578"/>
                      </a:cubicBezTo>
                      <a:lnTo>
                        <a:pt x="258135" y="332267"/>
                      </a:lnTo>
                      <a:lnTo>
                        <a:pt x="258135" y="224467"/>
                      </a:lnTo>
                      <a:cubicBezTo>
                        <a:pt x="256493" y="224935"/>
                        <a:pt x="255085" y="225404"/>
                        <a:pt x="253677" y="225873"/>
                      </a:cubicBezTo>
                      <a:lnTo>
                        <a:pt x="242177" y="329455"/>
                      </a:lnTo>
                      <a:cubicBezTo>
                        <a:pt x="241238" y="337423"/>
                        <a:pt x="234433" y="343516"/>
                        <a:pt x="226454" y="343516"/>
                      </a:cubicBezTo>
                      <a:cubicBezTo>
                        <a:pt x="225984" y="343516"/>
                        <a:pt x="225280" y="343516"/>
                        <a:pt x="224811" y="343281"/>
                      </a:cubicBezTo>
                      <a:cubicBezTo>
                        <a:pt x="216128" y="342344"/>
                        <a:pt x="209791" y="334611"/>
                        <a:pt x="210730" y="325940"/>
                      </a:cubicBezTo>
                      <a:lnTo>
                        <a:pt x="223403" y="212281"/>
                      </a:lnTo>
                      <a:cubicBezTo>
                        <a:pt x="223637" y="211578"/>
                        <a:pt x="223872" y="210875"/>
                        <a:pt x="224107" y="210171"/>
                      </a:cubicBezTo>
                      <a:cubicBezTo>
                        <a:pt x="224341" y="209000"/>
                        <a:pt x="224576" y="207828"/>
                        <a:pt x="225280" y="206891"/>
                      </a:cubicBezTo>
                      <a:cubicBezTo>
                        <a:pt x="225515" y="205953"/>
                        <a:pt x="226219" y="205250"/>
                        <a:pt x="226688" y="204547"/>
                      </a:cubicBezTo>
                      <a:cubicBezTo>
                        <a:pt x="227392" y="203610"/>
                        <a:pt x="228096" y="202907"/>
                        <a:pt x="229035" y="201969"/>
                      </a:cubicBezTo>
                      <a:cubicBezTo>
                        <a:pt x="229739" y="201501"/>
                        <a:pt x="230678" y="201032"/>
                        <a:pt x="231382" y="200563"/>
                      </a:cubicBezTo>
                      <a:cubicBezTo>
                        <a:pt x="232086" y="200095"/>
                        <a:pt x="232790" y="199391"/>
                        <a:pt x="233729" y="199157"/>
                      </a:cubicBezTo>
                      <a:cubicBezTo>
                        <a:pt x="235137" y="198688"/>
                        <a:pt x="267053" y="187205"/>
                        <a:pt x="296154" y="185799"/>
                      </a:cubicBezTo>
                      <a:close/>
                      <a:moveTo>
                        <a:pt x="302373" y="94911"/>
                      </a:moveTo>
                      <a:cubicBezTo>
                        <a:pt x="324470" y="94911"/>
                        <a:pt x="342384" y="114483"/>
                        <a:pt x="342384" y="138627"/>
                      </a:cubicBezTo>
                      <a:cubicBezTo>
                        <a:pt x="342384" y="162771"/>
                        <a:pt x="324470" y="182343"/>
                        <a:pt x="302373" y="182343"/>
                      </a:cubicBezTo>
                      <a:cubicBezTo>
                        <a:pt x="280276" y="182343"/>
                        <a:pt x="262362" y="162771"/>
                        <a:pt x="262362" y="138627"/>
                      </a:cubicBezTo>
                      <a:cubicBezTo>
                        <a:pt x="262362" y="114483"/>
                        <a:pt x="280276" y="94911"/>
                        <a:pt x="302373" y="94911"/>
                      </a:cubicBezTo>
                      <a:close/>
                      <a:moveTo>
                        <a:pt x="434400" y="73811"/>
                      </a:moveTo>
                      <a:lnTo>
                        <a:pt x="429236" y="159117"/>
                      </a:lnTo>
                      <a:lnTo>
                        <a:pt x="413039" y="149743"/>
                      </a:lnTo>
                      <a:lnTo>
                        <a:pt x="390270" y="189115"/>
                      </a:lnTo>
                      <a:cubicBezTo>
                        <a:pt x="389565" y="188412"/>
                        <a:pt x="389096" y="187943"/>
                        <a:pt x="388392" y="187240"/>
                      </a:cubicBezTo>
                      <a:cubicBezTo>
                        <a:pt x="386279" y="185365"/>
                        <a:pt x="384166" y="184193"/>
                        <a:pt x="383932" y="184193"/>
                      </a:cubicBezTo>
                      <a:lnTo>
                        <a:pt x="380176" y="181850"/>
                      </a:lnTo>
                      <a:lnTo>
                        <a:pt x="377594" y="180912"/>
                      </a:lnTo>
                      <a:cubicBezTo>
                        <a:pt x="375716" y="180209"/>
                        <a:pt x="366561" y="176928"/>
                        <a:pt x="353885" y="173882"/>
                      </a:cubicBezTo>
                      <a:lnTo>
                        <a:pt x="379237" y="130291"/>
                      </a:lnTo>
                      <a:lnTo>
                        <a:pt x="363040" y="120917"/>
                      </a:lnTo>
                      <a:close/>
                      <a:moveTo>
                        <a:pt x="297562" y="19684"/>
                      </a:moveTo>
                      <a:cubicBezTo>
                        <a:pt x="249689" y="20622"/>
                        <a:pt x="204632" y="33276"/>
                        <a:pt x="165208" y="55070"/>
                      </a:cubicBezTo>
                      <a:lnTo>
                        <a:pt x="176706" y="74989"/>
                      </a:lnTo>
                      <a:lnTo>
                        <a:pt x="168258" y="79676"/>
                      </a:lnTo>
                      <a:lnTo>
                        <a:pt x="156994" y="60226"/>
                      </a:lnTo>
                      <a:cubicBezTo>
                        <a:pt x="117335" y="83894"/>
                        <a:pt x="84012" y="117171"/>
                        <a:pt x="60310" y="156774"/>
                      </a:cubicBezTo>
                      <a:lnTo>
                        <a:pt x="80022" y="168023"/>
                      </a:lnTo>
                      <a:lnTo>
                        <a:pt x="75094" y="176459"/>
                      </a:lnTo>
                      <a:lnTo>
                        <a:pt x="55147" y="164976"/>
                      </a:lnTo>
                      <a:cubicBezTo>
                        <a:pt x="33323" y="204346"/>
                        <a:pt x="20651" y="249340"/>
                        <a:pt x="19712" y="297146"/>
                      </a:cubicBezTo>
                      <a:lnTo>
                        <a:pt x="42710" y="297146"/>
                      </a:lnTo>
                      <a:lnTo>
                        <a:pt x="42710" y="306754"/>
                      </a:lnTo>
                      <a:lnTo>
                        <a:pt x="19712" y="306754"/>
                      </a:lnTo>
                      <a:cubicBezTo>
                        <a:pt x="21589" y="407521"/>
                        <a:pt x="76033" y="495165"/>
                        <a:pt x="156994" y="543908"/>
                      </a:cubicBezTo>
                      <a:lnTo>
                        <a:pt x="168258" y="524223"/>
                      </a:lnTo>
                      <a:lnTo>
                        <a:pt x="176706" y="529144"/>
                      </a:lnTo>
                      <a:lnTo>
                        <a:pt x="165208" y="548829"/>
                      </a:lnTo>
                      <a:cubicBezTo>
                        <a:pt x="204632" y="570623"/>
                        <a:pt x="249689" y="583511"/>
                        <a:pt x="297562" y="584215"/>
                      </a:cubicBezTo>
                      <a:lnTo>
                        <a:pt x="297562" y="561249"/>
                      </a:lnTo>
                      <a:lnTo>
                        <a:pt x="307183" y="561249"/>
                      </a:lnTo>
                      <a:lnTo>
                        <a:pt x="307183" y="584215"/>
                      </a:lnTo>
                      <a:cubicBezTo>
                        <a:pt x="355056" y="583511"/>
                        <a:pt x="400113" y="570857"/>
                        <a:pt x="439537" y="548829"/>
                      </a:cubicBezTo>
                      <a:lnTo>
                        <a:pt x="428039" y="529144"/>
                      </a:lnTo>
                      <a:lnTo>
                        <a:pt x="436487" y="524223"/>
                      </a:lnTo>
                      <a:lnTo>
                        <a:pt x="447751" y="543908"/>
                      </a:lnTo>
                      <a:cubicBezTo>
                        <a:pt x="487410" y="520005"/>
                        <a:pt x="520733" y="486728"/>
                        <a:pt x="544670" y="447359"/>
                      </a:cubicBezTo>
                      <a:lnTo>
                        <a:pt x="524957" y="435876"/>
                      </a:lnTo>
                      <a:lnTo>
                        <a:pt x="529651" y="427440"/>
                      </a:lnTo>
                      <a:lnTo>
                        <a:pt x="549598" y="438923"/>
                      </a:lnTo>
                      <a:cubicBezTo>
                        <a:pt x="571422" y="399787"/>
                        <a:pt x="584094" y="354794"/>
                        <a:pt x="585033" y="306754"/>
                      </a:cubicBezTo>
                      <a:lnTo>
                        <a:pt x="562035" y="306754"/>
                      </a:lnTo>
                      <a:lnTo>
                        <a:pt x="562035" y="297146"/>
                      </a:lnTo>
                      <a:lnTo>
                        <a:pt x="585033" y="297146"/>
                      </a:lnTo>
                      <a:cubicBezTo>
                        <a:pt x="584329" y="249340"/>
                        <a:pt x="571657" y="204346"/>
                        <a:pt x="549598" y="164976"/>
                      </a:cubicBezTo>
                      <a:lnTo>
                        <a:pt x="529885" y="176459"/>
                      </a:lnTo>
                      <a:lnTo>
                        <a:pt x="524957" y="168023"/>
                      </a:lnTo>
                      <a:lnTo>
                        <a:pt x="544670" y="156774"/>
                      </a:lnTo>
                      <a:cubicBezTo>
                        <a:pt x="495858" y="75927"/>
                        <a:pt x="408092" y="21559"/>
                        <a:pt x="307183" y="19684"/>
                      </a:cubicBezTo>
                      <a:lnTo>
                        <a:pt x="307183" y="42650"/>
                      </a:lnTo>
                      <a:lnTo>
                        <a:pt x="297562" y="42650"/>
                      </a:lnTo>
                      <a:close/>
                      <a:moveTo>
                        <a:pt x="302490" y="0"/>
                      </a:moveTo>
                      <a:cubicBezTo>
                        <a:pt x="469106" y="0"/>
                        <a:pt x="604745" y="135449"/>
                        <a:pt x="604745" y="302067"/>
                      </a:cubicBezTo>
                      <a:cubicBezTo>
                        <a:pt x="604745" y="468450"/>
                        <a:pt x="469106" y="603899"/>
                        <a:pt x="302490" y="603899"/>
                      </a:cubicBezTo>
                      <a:cubicBezTo>
                        <a:pt x="135639" y="603899"/>
                        <a:pt x="0" y="468450"/>
                        <a:pt x="0" y="302067"/>
                      </a:cubicBezTo>
                      <a:cubicBezTo>
                        <a:pt x="0" y="135449"/>
                        <a:pt x="135639" y="0"/>
                        <a:pt x="302490" y="0"/>
                      </a:cubicBezTo>
                      <a:close/>
                    </a:path>
                  </a:pathLst>
                </a:custGeom>
                <a:solidFill>
                  <a:srgbClr val="3856B8"/>
                </a:solidFill>
                <a:ln>
                  <a:solidFill>
                    <a:srgbClr val="3856B8"/>
                  </a:solidFill>
                </a:ln>
              </p:spPr>
            </p:sp>
          </p:grpSp>
          <p:sp>
            <p:nvSpPr>
              <p:cNvPr id="21" name="圆角矩形 20"/>
              <p:cNvSpPr/>
              <p:nvPr/>
            </p:nvSpPr>
            <p:spPr>
              <a:xfrm>
                <a:off x="2273" y="6542"/>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22" name="文本框 21"/>
              <p:cNvSpPr txBox="1"/>
              <p:nvPr/>
            </p:nvSpPr>
            <p:spPr>
              <a:xfrm>
                <a:off x="2424" y="6658"/>
                <a:ext cx="2465"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与智慧旅游</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grpSp>
        <p:nvGrpSpPr>
          <p:cNvPr id="2" name="组合 1"/>
          <p:cNvGrpSpPr/>
          <p:nvPr/>
        </p:nvGrpSpPr>
        <p:grpSpPr>
          <a:xfrm>
            <a:off x="3998913" y="1463675"/>
            <a:ext cx="4967605" cy="4065270"/>
            <a:chOff x="5601" y="2273"/>
            <a:chExt cx="7823" cy="6402"/>
          </a:xfrm>
        </p:grpSpPr>
        <p:pic>
          <p:nvPicPr>
            <p:cNvPr id="10" name="图片 9" descr="152"/>
            <p:cNvPicPr>
              <a:picLocks noChangeAspect="1"/>
            </p:cNvPicPr>
            <p:nvPr/>
          </p:nvPicPr>
          <p:blipFill>
            <a:blip r:embed="rId2">
              <a:lum bright="6000"/>
            </a:blip>
            <a:srcRect l="25339" t="611" r="30557" b="-265"/>
            <a:stretch>
              <a:fillRect/>
            </a:stretch>
          </p:blipFill>
          <p:spPr>
            <a:xfrm>
              <a:off x="7359" y="2273"/>
              <a:ext cx="4249" cy="6402"/>
            </a:xfrm>
            <a:custGeom>
              <a:avLst/>
              <a:gdLst/>
              <a:ahLst/>
              <a:cxnLst>
                <a:cxn ang="3">
                  <a:pos x="hc" y="t"/>
                </a:cxn>
                <a:cxn ang="cd2">
                  <a:pos x="l" y="vc"/>
                </a:cxn>
                <a:cxn ang="cd4">
                  <a:pos x="hc" y="b"/>
                </a:cxn>
                <a:cxn ang="0">
                  <a:pos x="r" y="vc"/>
                </a:cxn>
              </a:cxnLst>
              <a:rect l="l" t="t" r="r" b="b"/>
              <a:pathLst>
                <a:path w="4466" h="6728">
                  <a:moveTo>
                    <a:pt x="4466" y="4375"/>
                  </a:moveTo>
                  <a:lnTo>
                    <a:pt x="4466" y="6728"/>
                  </a:lnTo>
                  <a:lnTo>
                    <a:pt x="2194" y="6728"/>
                  </a:lnTo>
                  <a:lnTo>
                    <a:pt x="4466" y="4375"/>
                  </a:lnTo>
                  <a:close/>
                  <a:moveTo>
                    <a:pt x="4466" y="2079"/>
                  </a:moveTo>
                  <a:lnTo>
                    <a:pt x="4466" y="4253"/>
                  </a:lnTo>
                  <a:lnTo>
                    <a:pt x="2076" y="6728"/>
                  </a:lnTo>
                  <a:lnTo>
                    <a:pt x="0" y="6728"/>
                  </a:lnTo>
                  <a:lnTo>
                    <a:pt x="0" y="6703"/>
                  </a:lnTo>
                  <a:lnTo>
                    <a:pt x="4466" y="2079"/>
                  </a:lnTo>
                  <a:close/>
                  <a:moveTo>
                    <a:pt x="4466" y="61"/>
                  </a:moveTo>
                  <a:lnTo>
                    <a:pt x="4466" y="1956"/>
                  </a:lnTo>
                  <a:lnTo>
                    <a:pt x="0" y="6581"/>
                  </a:lnTo>
                  <a:lnTo>
                    <a:pt x="0" y="4686"/>
                  </a:lnTo>
                  <a:lnTo>
                    <a:pt x="4466" y="61"/>
                  </a:lnTo>
                  <a:close/>
                  <a:moveTo>
                    <a:pt x="2267" y="0"/>
                  </a:moveTo>
                  <a:lnTo>
                    <a:pt x="4407" y="0"/>
                  </a:lnTo>
                  <a:lnTo>
                    <a:pt x="0" y="4564"/>
                  </a:lnTo>
                  <a:lnTo>
                    <a:pt x="0" y="2348"/>
                  </a:lnTo>
                  <a:lnTo>
                    <a:pt x="2267" y="0"/>
                  </a:lnTo>
                  <a:close/>
                  <a:moveTo>
                    <a:pt x="0" y="0"/>
                  </a:moveTo>
                  <a:lnTo>
                    <a:pt x="2149" y="0"/>
                  </a:lnTo>
                  <a:lnTo>
                    <a:pt x="0" y="2225"/>
                  </a:lnTo>
                  <a:lnTo>
                    <a:pt x="0" y="0"/>
                  </a:lnTo>
                  <a:close/>
                </a:path>
              </a:pathLst>
            </a:custGeom>
          </p:spPr>
        </p:pic>
        <p:grpSp>
          <p:nvGrpSpPr>
            <p:cNvPr id="33" name="组合 32"/>
            <p:cNvGrpSpPr/>
            <p:nvPr/>
          </p:nvGrpSpPr>
          <p:grpSpPr>
            <a:xfrm>
              <a:off x="8257" y="4953"/>
              <a:ext cx="2455" cy="1073"/>
              <a:chOff x="8531" y="4702"/>
              <a:chExt cx="2455" cy="1073"/>
            </a:xfrm>
          </p:grpSpPr>
          <p:sp>
            <p:nvSpPr>
              <p:cNvPr id="3" name="矩形 2"/>
              <p:cNvSpPr/>
              <p:nvPr/>
            </p:nvSpPr>
            <p:spPr>
              <a:xfrm>
                <a:off x="8531" y="4702"/>
                <a:ext cx="2455" cy="1073"/>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8605" y="4860"/>
                <a:ext cx="2307" cy="628"/>
              </a:xfrm>
              <a:prstGeom prst="rect">
                <a:avLst/>
              </a:prstGeom>
              <a:noFill/>
            </p:spPr>
            <p:txBody>
              <a:bodyPr wrap="square" rtlCol="0">
                <a:spAutoFit/>
              </a:bodyPr>
              <a:p>
                <a:pPr algn="ctr"/>
                <a:r>
                  <a:rPr lang="zh-CN" sz="2000" b="1">
                    <a:solidFill>
                      <a:srgbClr val="142AAE"/>
                    </a:solidFill>
                    <a:latin typeface="黑体" panose="02010609060101010101" charset="-122"/>
                    <a:ea typeface="黑体" panose="02010609060101010101" charset="-122"/>
                    <a:cs typeface="黑体" panose="02010609060101010101" charset="-122"/>
                  </a:rPr>
                  <a:t>基本应用</a:t>
                </a:r>
                <a:endParaRPr lang="zh-CN" sz="2000"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6" name="组合 5"/>
            <p:cNvGrpSpPr/>
            <p:nvPr/>
          </p:nvGrpSpPr>
          <p:grpSpPr>
            <a:xfrm rot="0">
              <a:off x="5601" y="3435"/>
              <a:ext cx="2729" cy="595"/>
              <a:chOff x="5876" y="2525"/>
              <a:chExt cx="2729" cy="595"/>
            </a:xfrm>
          </p:grpSpPr>
          <p:sp>
            <p:nvSpPr>
              <p:cNvPr id="7" name="矩形 6"/>
              <p:cNvSpPr/>
              <p:nvPr/>
            </p:nvSpPr>
            <p:spPr>
              <a:xfrm>
                <a:off x="5876" y="2540"/>
                <a:ext cx="2656"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5876" y="2525"/>
                <a:ext cx="2729" cy="580"/>
              </a:xfrm>
              <a:prstGeom prst="rect">
                <a:avLst/>
              </a:prstGeom>
              <a:noFill/>
              <a:ln>
                <a:noFill/>
              </a:ln>
            </p:spPr>
            <p:txBody>
              <a:bodyPr wrap="square" rtlCol="0">
                <a:spAutoFit/>
              </a:bodyPr>
              <a:p>
                <a:pPr algn="ctr"/>
                <a:r>
                  <a:rPr lang="zh-CN" b="1">
                    <a:solidFill>
                      <a:srgbClr val="142AAE"/>
                    </a:solidFill>
                    <a:latin typeface="黑体" panose="02010609060101010101" charset="-122"/>
                    <a:ea typeface="黑体" panose="02010609060101010101" charset="-122"/>
                    <a:cs typeface="黑体" panose="02010609060101010101" charset="-122"/>
                  </a:rPr>
                  <a:t>移动定位服务</a:t>
                </a:r>
                <a:endParaRPr lang="zh-CN"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29" name="组合 28"/>
            <p:cNvGrpSpPr/>
            <p:nvPr/>
          </p:nvGrpSpPr>
          <p:grpSpPr>
            <a:xfrm rot="0">
              <a:off x="5601" y="6986"/>
              <a:ext cx="2455" cy="580"/>
              <a:chOff x="5876" y="6661"/>
              <a:chExt cx="2455" cy="580"/>
            </a:xfrm>
          </p:grpSpPr>
          <p:sp>
            <p:nvSpPr>
              <p:cNvPr id="14" name="矩形 13"/>
              <p:cNvSpPr/>
              <p:nvPr/>
            </p:nvSpPr>
            <p:spPr>
              <a:xfrm>
                <a:off x="5876" y="6661"/>
                <a:ext cx="245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6497" y="6661"/>
                <a:ext cx="1834" cy="580"/>
              </a:xfrm>
              <a:prstGeom prst="rect">
                <a:avLst/>
              </a:prstGeom>
              <a:noFill/>
            </p:spPr>
            <p:txBody>
              <a:bodyPr wrap="square" rtlCol="0">
                <a:spAutoFit/>
              </a:bodyPr>
              <a:p>
                <a:pPr algn="ctr"/>
                <a:r>
                  <a:rPr lang="zh-CN" b="1">
                    <a:solidFill>
                      <a:srgbClr val="142AAE"/>
                    </a:solidFill>
                    <a:latin typeface="黑体" panose="02010609060101010101" charset="-122"/>
                    <a:ea typeface="黑体" panose="02010609060101010101" charset="-122"/>
                    <a:cs typeface="黑体" panose="02010609060101010101" charset="-122"/>
                  </a:rPr>
                  <a:t>移动支付</a:t>
                </a:r>
                <a:endParaRPr lang="zh-CN"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28" name="组合 27"/>
            <p:cNvGrpSpPr/>
            <p:nvPr/>
          </p:nvGrpSpPr>
          <p:grpSpPr>
            <a:xfrm rot="0">
              <a:off x="10985" y="6712"/>
              <a:ext cx="2129" cy="1257"/>
              <a:chOff x="11260" y="6388"/>
              <a:chExt cx="2129" cy="1257"/>
            </a:xfrm>
          </p:grpSpPr>
          <p:sp>
            <p:nvSpPr>
              <p:cNvPr id="30" name="矩形 29"/>
              <p:cNvSpPr/>
              <p:nvPr/>
            </p:nvSpPr>
            <p:spPr>
              <a:xfrm>
                <a:off x="11260" y="6403"/>
                <a:ext cx="2129" cy="1242"/>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文本框 31"/>
              <p:cNvSpPr txBox="1"/>
              <p:nvPr/>
            </p:nvSpPr>
            <p:spPr>
              <a:xfrm>
                <a:off x="11260" y="6388"/>
                <a:ext cx="1835" cy="1245"/>
              </a:xfrm>
              <a:prstGeom prst="rect">
                <a:avLst/>
              </a:prstGeom>
              <a:noFill/>
            </p:spPr>
            <p:txBody>
              <a:bodyPr wrap="square" rtlCol="0">
                <a:spAutoFit/>
              </a:bodyPr>
              <a:p>
                <a:pPr algn="ctr"/>
                <a:r>
                  <a:rPr lang="zh-CN" b="1">
                    <a:solidFill>
                      <a:srgbClr val="142AAE"/>
                    </a:solidFill>
                    <a:latin typeface="黑体" panose="02010609060101010101" charset="-122"/>
                    <a:ea typeface="黑体" panose="02010609060101010101" charset="-122"/>
                    <a:cs typeface="黑体" panose="02010609060101010101" charset="-122"/>
                  </a:rPr>
                  <a:t>信息互动服务移动</a:t>
                </a:r>
                <a:endParaRPr lang="zh-CN"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36" name="组合 35"/>
            <p:cNvGrpSpPr/>
            <p:nvPr/>
          </p:nvGrpSpPr>
          <p:grpSpPr>
            <a:xfrm rot="0">
              <a:off x="10638" y="3450"/>
              <a:ext cx="2786" cy="580"/>
              <a:chOff x="10913" y="2540"/>
              <a:chExt cx="2786" cy="580"/>
            </a:xfrm>
          </p:grpSpPr>
          <p:sp>
            <p:nvSpPr>
              <p:cNvPr id="37" name="矩形 36"/>
              <p:cNvSpPr/>
              <p:nvPr/>
            </p:nvSpPr>
            <p:spPr>
              <a:xfrm>
                <a:off x="10984" y="2540"/>
                <a:ext cx="2715" cy="580"/>
              </a:xfrm>
              <a:prstGeom prst="rect">
                <a:avLst/>
              </a:prstGeom>
              <a:solidFill>
                <a:schemeClr val="bg1">
                  <a:alpha val="6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文本框 37"/>
              <p:cNvSpPr txBox="1"/>
              <p:nvPr/>
            </p:nvSpPr>
            <p:spPr>
              <a:xfrm>
                <a:off x="10913" y="2540"/>
                <a:ext cx="2785" cy="155"/>
              </a:xfrm>
              <a:prstGeom prst="rect">
                <a:avLst/>
              </a:prstGeom>
              <a:noFill/>
            </p:spPr>
            <p:txBody>
              <a:bodyPr wrap="square" rtlCol="0">
                <a:spAutoFit/>
              </a:bodyPr>
              <a:p>
                <a:pPr algn="ctr"/>
                <a:r>
                  <a:rPr lang="zh-CN" b="1">
                    <a:solidFill>
                      <a:srgbClr val="142AAE"/>
                    </a:solidFill>
                    <a:latin typeface="黑体" panose="02010609060101010101" charset="-122"/>
                    <a:ea typeface="黑体" panose="02010609060101010101" charset="-122"/>
                    <a:cs typeface="黑体" panose="02010609060101010101" charset="-122"/>
                  </a:rPr>
                  <a:t>移动信息服务</a:t>
                </a:r>
                <a:endParaRPr lang="zh-CN" b="1">
                  <a:solidFill>
                    <a:srgbClr val="142AAE"/>
                  </a:solidFill>
                  <a:latin typeface="黑体" panose="02010609060101010101" charset="-122"/>
                  <a:ea typeface="黑体" panose="02010609060101010101" charset="-122"/>
                  <a:cs typeface="黑体" panose="02010609060101010101" charset="-122"/>
                </a:endParaRP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rPr>
                <a:t>二、在线旅游</a:t>
              </a:r>
              <a:endParaRPr lang="zh-CN" altLang="en-US" sz="2000" b="1">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rot="0">
            <a:off x="850900" y="1779905"/>
            <a:ext cx="1952625" cy="3408045"/>
            <a:chOff x="1341" y="2805"/>
            <a:chExt cx="3075" cy="5367"/>
          </a:xfrm>
        </p:grpSpPr>
        <p:grpSp>
          <p:nvGrpSpPr>
            <p:cNvPr id="59" name="组合 58"/>
            <p:cNvGrpSpPr/>
            <p:nvPr/>
          </p:nvGrpSpPr>
          <p:grpSpPr>
            <a:xfrm>
              <a:off x="1371" y="2805"/>
              <a:ext cx="2894" cy="886"/>
              <a:chOff x="1844" y="2805"/>
              <a:chExt cx="2894" cy="886"/>
            </a:xfrm>
          </p:grpSpPr>
          <p:sp>
            <p:nvSpPr>
              <p:cNvPr id="24" name="圆角矩形 23"/>
              <p:cNvSpPr/>
              <p:nvPr/>
            </p:nvSpPr>
            <p:spPr>
              <a:xfrm>
                <a:off x="2280" y="2805"/>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5" name="文本框 4"/>
              <p:cNvSpPr txBox="1"/>
              <p:nvPr/>
            </p:nvSpPr>
            <p:spPr>
              <a:xfrm>
                <a:off x="2666" y="2958"/>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概述</a:t>
                </a:r>
                <a:endParaRPr lang="zh-CN" altLang="en-US">
                  <a:solidFill>
                    <a:schemeClr val="tx1">
                      <a:lumMod val="75000"/>
                      <a:lumOff val="25000"/>
                    </a:schemeClr>
                  </a:solidFill>
                  <a:latin typeface="黑体" panose="02010609060101010101" charset="-122"/>
                  <a:ea typeface="黑体" panose="02010609060101010101" charset="-122"/>
                </a:endParaRPr>
              </a:p>
            </p:txBody>
          </p:sp>
          <p:grpSp>
            <p:nvGrpSpPr>
              <p:cNvPr id="49" name="组合 48"/>
              <p:cNvGrpSpPr/>
              <p:nvPr/>
            </p:nvGrpSpPr>
            <p:grpSpPr>
              <a:xfrm>
                <a:off x="1844" y="2805"/>
                <a:ext cx="886" cy="886"/>
                <a:chOff x="1844" y="2805"/>
                <a:chExt cx="886" cy="886"/>
              </a:xfrm>
            </p:grpSpPr>
            <p:sp>
              <p:nvSpPr>
                <p:cNvPr id="26" name="椭圆 25"/>
                <p:cNvSpPr/>
                <p:nvPr/>
              </p:nvSpPr>
              <p:spPr>
                <a:xfrm>
                  <a:off x="1844" y="2805"/>
                  <a:ext cx="886" cy="886"/>
                </a:xfrm>
                <a:prstGeom prst="ellipse">
                  <a:avLst/>
                </a:prstGeom>
                <a:solidFill>
                  <a:srgbClr val="F1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businessman-in-international-symbol_48025"/>
                <p:cNvSpPr>
                  <a:spLocks noChangeAspect="1"/>
                </p:cNvSpPr>
                <p:nvPr/>
              </p:nvSpPr>
              <p:spPr bwMode="auto">
                <a:xfrm>
                  <a:off x="1844" y="2805"/>
                  <a:ext cx="886" cy="886"/>
                </a:xfrm>
                <a:custGeom>
                  <a:avLst/>
                  <a:gdLst>
                    <a:gd name="T0" fmla="*/ 0 w 10667"/>
                    <a:gd name="T1" fmla="*/ 5333 h 10667"/>
                    <a:gd name="T2" fmla="*/ 10667 w 10667"/>
                    <a:gd name="T3" fmla="*/ 5333 h 10667"/>
                    <a:gd name="T4" fmla="*/ 9587 w 10667"/>
                    <a:gd name="T5" fmla="*/ 4014 h 10667"/>
                    <a:gd name="T6" fmla="*/ 8017 w 10667"/>
                    <a:gd name="T7" fmla="*/ 2758 h 10667"/>
                    <a:gd name="T8" fmla="*/ 9587 w 10667"/>
                    <a:gd name="T9" fmla="*/ 4014 h 10667"/>
                    <a:gd name="T10" fmla="*/ 7686 w 10667"/>
                    <a:gd name="T11" fmla="*/ 2036 h 10667"/>
                    <a:gd name="T12" fmla="*/ 8188 w 10667"/>
                    <a:gd name="T13" fmla="*/ 1920 h 10667"/>
                    <a:gd name="T14" fmla="*/ 6857 w 10667"/>
                    <a:gd name="T15" fmla="*/ 2181 h 10667"/>
                    <a:gd name="T16" fmla="*/ 5721 w 10667"/>
                    <a:gd name="T17" fmla="*/ 1144 h 10667"/>
                    <a:gd name="T18" fmla="*/ 7237 w 10667"/>
                    <a:gd name="T19" fmla="*/ 2910 h 10667"/>
                    <a:gd name="T20" fmla="*/ 5721 w 10667"/>
                    <a:gd name="T21" fmla="*/ 4014 h 10667"/>
                    <a:gd name="T22" fmla="*/ 4945 w 10667"/>
                    <a:gd name="T23" fmla="*/ 1096 h 10667"/>
                    <a:gd name="T24" fmla="*/ 3659 w 10667"/>
                    <a:gd name="T25" fmla="*/ 2265 h 10667"/>
                    <a:gd name="T26" fmla="*/ 4945 w 10667"/>
                    <a:gd name="T27" fmla="*/ 3102 h 10667"/>
                    <a:gd name="T28" fmla="*/ 3049 w 10667"/>
                    <a:gd name="T29" fmla="*/ 4014 h 10667"/>
                    <a:gd name="T30" fmla="*/ 4878 w 10667"/>
                    <a:gd name="T31" fmla="*/ 3103 h 10667"/>
                    <a:gd name="T32" fmla="*/ 3376 w 10667"/>
                    <a:gd name="T33" fmla="*/ 1339 h 10667"/>
                    <a:gd name="T34" fmla="*/ 2309 w 10667"/>
                    <a:gd name="T35" fmla="*/ 2074 h 10667"/>
                    <a:gd name="T36" fmla="*/ 1720 w 10667"/>
                    <a:gd name="T37" fmla="*/ 2739 h 10667"/>
                    <a:gd name="T38" fmla="*/ 2270 w 10667"/>
                    <a:gd name="T39" fmla="*/ 4014 h 10667"/>
                    <a:gd name="T40" fmla="*/ 1720 w 10667"/>
                    <a:gd name="T41" fmla="*/ 2739 h 10667"/>
                    <a:gd name="T42" fmla="*/ 4393 w 10667"/>
                    <a:gd name="T43" fmla="*/ 8978 h 10667"/>
                    <a:gd name="T44" fmla="*/ 4100 w 10667"/>
                    <a:gd name="T45" fmla="*/ 9606 h 10667"/>
                    <a:gd name="T46" fmla="*/ 6303 w 10667"/>
                    <a:gd name="T47" fmla="*/ 8978 h 10667"/>
                    <a:gd name="T48" fmla="*/ 6310 w 10667"/>
                    <a:gd name="T49" fmla="*/ 9675 h 10667"/>
                    <a:gd name="T50" fmla="*/ 6577 w 10667"/>
                    <a:gd name="T51" fmla="*/ 8123 h 10667"/>
                    <a:gd name="T52" fmla="*/ 5486 w 10667"/>
                    <a:gd name="T53" fmla="*/ 7706 h 10667"/>
                    <a:gd name="T54" fmla="*/ 4984 w 10667"/>
                    <a:gd name="T55" fmla="*/ 9769 h 10667"/>
                    <a:gd name="T56" fmla="*/ 5244 w 10667"/>
                    <a:gd name="T57" fmla="*/ 7702 h 10667"/>
                    <a:gd name="T58" fmla="*/ 4395 w 10667"/>
                    <a:gd name="T59" fmla="*/ 7922 h 10667"/>
                    <a:gd name="T60" fmla="*/ 3359 w 10667"/>
                    <a:gd name="T61" fmla="*/ 9318 h 10667"/>
                    <a:gd name="T62" fmla="*/ 916 w 10667"/>
                    <a:gd name="T63" fmla="*/ 4790 h 10667"/>
                    <a:gd name="T64" fmla="*/ 9787 w 10667"/>
                    <a:gd name="T65" fmla="*/ 5333 h 10667"/>
                    <a:gd name="T66" fmla="*/ 6466 w 10667"/>
                    <a:gd name="T67" fmla="*/ 6460 h 10667"/>
                    <a:gd name="T68" fmla="*/ 4231 w 10667"/>
                    <a:gd name="T69" fmla="*/ 6460 h 10667"/>
                    <a:gd name="T70" fmla="*/ 6466 w 10667"/>
                    <a:gd name="T71" fmla="*/ 6460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67" h="10667">
                      <a:moveTo>
                        <a:pt x="5333" y="0"/>
                      </a:moveTo>
                      <a:cubicBezTo>
                        <a:pt x="2388" y="0"/>
                        <a:pt x="0" y="2388"/>
                        <a:pt x="0" y="5333"/>
                      </a:cubicBezTo>
                      <a:cubicBezTo>
                        <a:pt x="0" y="8279"/>
                        <a:pt x="2388" y="10667"/>
                        <a:pt x="5333" y="10667"/>
                      </a:cubicBezTo>
                      <a:cubicBezTo>
                        <a:pt x="8279" y="10667"/>
                        <a:pt x="10667" y="8279"/>
                        <a:pt x="10667" y="5333"/>
                      </a:cubicBezTo>
                      <a:cubicBezTo>
                        <a:pt x="10667" y="2388"/>
                        <a:pt x="8279" y="0"/>
                        <a:pt x="5333" y="0"/>
                      </a:cubicBezTo>
                      <a:close/>
                      <a:moveTo>
                        <a:pt x="9587" y="4014"/>
                      </a:moveTo>
                      <a:lnTo>
                        <a:pt x="8306" y="4014"/>
                      </a:lnTo>
                      <a:cubicBezTo>
                        <a:pt x="8245" y="3542"/>
                        <a:pt x="8148" y="3122"/>
                        <a:pt x="8017" y="2758"/>
                      </a:cubicBezTo>
                      <a:cubicBezTo>
                        <a:pt x="8278" y="2700"/>
                        <a:pt x="8542" y="2633"/>
                        <a:pt x="8810" y="2557"/>
                      </a:cubicBezTo>
                      <a:cubicBezTo>
                        <a:pt x="9153" y="2986"/>
                        <a:pt x="9420" y="3477"/>
                        <a:pt x="9587" y="4014"/>
                      </a:cubicBezTo>
                      <a:close/>
                      <a:moveTo>
                        <a:pt x="8188" y="1920"/>
                      </a:moveTo>
                      <a:cubicBezTo>
                        <a:pt x="8019" y="1962"/>
                        <a:pt x="7851" y="2002"/>
                        <a:pt x="7686" y="2036"/>
                      </a:cubicBezTo>
                      <a:cubicBezTo>
                        <a:pt x="7513" y="1729"/>
                        <a:pt x="7321" y="1473"/>
                        <a:pt x="7123" y="1258"/>
                      </a:cubicBezTo>
                      <a:cubicBezTo>
                        <a:pt x="7510" y="1429"/>
                        <a:pt x="7869" y="1652"/>
                        <a:pt x="8188" y="1920"/>
                      </a:cubicBezTo>
                      <a:close/>
                      <a:moveTo>
                        <a:pt x="5721" y="1144"/>
                      </a:moveTo>
                      <a:cubicBezTo>
                        <a:pt x="6036" y="1307"/>
                        <a:pt x="6478" y="1620"/>
                        <a:pt x="6857" y="2181"/>
                      </a:cubicBezTo>
                      <a:cubicBezTo>
                        <a:pt x="6464" y="2237"/>
                        <a:pt x="6084" y="2275"/>
                        <a:pt x="5721" y="2296"/>
                      </a:cubicBezTo>
                      <a:lnTo>
                        <a:pt x="5721" y="1144"/>
                      </a:lnTo>
                      <a:close/>
                      <a:moveTo>
                        <a:pt x="5721" y="3078"/>
                      </a:moveTo>
                      <a:cubicBezTo>
                        <a:pt x="6201" y="3050"/>
                        <a:pt x="6708" y="2997"/>
                        <a:pt x="7237" y="2910"/>
                      </a:cubicBezTo>
                      <a:cubicBezTo>
                        <a:pt x="7363" y="3226"/>
                        <a:pt x="7464" y="3590"/>
                        <a:pt x="7526" y="4014"/>
                      </a:cubicBezTo>
                      <a:lnTo>
                        <a:pt x="5721" y="4014"/>
                      </a:lnTo>
                      <a:lnTo>
                        <a:pt x="5721" y="3078"/>
                      </a:lnTo>
                      <a:close/>
                      <a:moveTo>
                        <a:pt x="4945" y="1096"/>
                      </a:moveTo>
                      <a:lnTo>
                        <a:pt x="4945" y="2320"/>
                      </a:lnTo>
                      <a:cubicBezTo>
                        <a:pt x="4475" y="2321"/>
                        <a:pt x="4043" y="2300"/>
                        <a:pt x="3659" y="2265"/>
                      </a:cubicBezTo>
                      <a:cubicBezTo>
                        <a:pt x="4086" y="1588"/>
                        <a:pt x="4613" y="1250"/>
                        <a:pt x="4945" y="1096"/>
                      </a:cubicBezTo>
                      <a:close/>
                      <a:moveTo>
                        <a:pt x="4945" y="3102"/>
                      </a:moveTo>
                      <a:lnTo>
                        <a:pt x="4945" y="4014"/>
                      </a:lnTo>
                      <a:lnTo>
                        <a:pt x="3049" y="4014"/>
                      </a:lnTo>
                      <a:cubicBezTo>
                        <a:pt x="3104" y="3638"/>
                        <a:pt x="3188" y="3306"/>
                        <a:pt x="3294" y="3016"/>
                      </a:cubicBezTo>
                      <a:cubicBezTo>
                        <a:pt x="3753" y="3067"/>
                        <a:pt x="4286" y="3103"/>
                        <a:pt x="4878" y="3103"/>
                      </a:cubicBezTo>
                      <a:cubicBezTo>
                        <a:pt x="4900" y="3103"/>
                        <a:pt x="4923" y="3102"/>
                        <a:pt x="4945" y="3102"/>
                      </a:cubicBezTo>
                      <a:close/>
                      <a:moveTo>
                        <a:pt x="3376" y="1339"/>
                      </a:moveTo>
                      <a:cubicBezTo>
                        <a:pt x="3178" y="1568"/>
                        <a:pt x="2988" y="1841"/>
                        <a:pt x="2819" y="2164"/>
                      </a:cubicBezTo>
                      <a:cubicBezTo>
                        <a:pt x="2624" y="2134"/>
                        <a:pt x="2456" y="2103"/>
                        <a:pt x="2309" y="2074"/>
                      </a:cubicBezTo>
                      <a:cubicBezTo>
                        <a:pt x="2626" y="1780"/>
                        <a:pt x="2984" y="1532"/>
                        <a:pt x="3376" y="1339"/>
                      </a:cubicBezTo>
                      <a:close/>
                      <a:moveTo>
                        <a:pt x="1720" y="2739"/>
                      </a:moveTo>
                      <a:cubicBezTo>
                        <a:pt x="1895" y="2784"/>
                        <a:pt x="2161" y="2845"/>
                        <a:pt x="2513" y="2906"/>
                      </a:cubicBezTo>
                      <a:cubicBezTo>
                        <a:pt x="2405" y="3234"/>
                        <a:pt x="2322" y="3603"/>
                        <a:pt x="2270" y="4014"/>
                      </a:cubicBezTo>
                      <a:lnTo>
                        <a:pt x="1079" y="4014"/>
                      </a:lnTo>
                      <a:cubicBezTo>
                        <a:pt x="1223" y="3551"/>
                        <a:pt x="1444" y="3124"/>
                        <a:pt x="1720" y="2739"/>
                      </a:cubicBezTo>
                      <a:close/>
                      <a:moveTo>
                        <a:pt x="4100" y="9606"/>
                      </a:moveTo>
                      <a:cubicBezTo>
                        <a:pt x="4177" y="9353"/>
                        <a:pt x="4275" y="9140"/>
                        <a:pt x="4393" y="8978"/>
                      </a:cubicBezTo>
                      <a:cubicBezTo>
                        <a:pt x="4384" y="9155"/>
                        <a:pt x="4372" y="9397"/>
                        <a:pt x="4359" y="9673"/>
                      </a:cubicBezTo>
                      <a:cubicBezTo>
                        <a:pt x="4271" y="9653"/>
                        <a:pt x="4185" y="9631"/>
                        <a:pt x="4100" y="9606"/>
                      </a:cubicBezTo>
                      <a:close/>
                      <a:moveTo>
                        <a:pt x="6310" y="9675"/>
                      </a:moveTo>
                      <a:cubicBezTo>
                        <a:pt x="6326" y="9672"/>
                        <a:pt x="6318" y="9162"/>
                        <a:pt x="6303" y="8978"/>
                      </a:cubicBezTo>
                      <a:cubicBezTo>
                        <a:pt x="6423" y="9140"/>
                        <a:pt x="6519" y="9350"/>
                        <a:pt x="6594" y="9599"/>
                      </a:cubicBezTo>
                      <a:cubicBezTo>
                        <a:pt x="6722" y="9561"/>
                        <a:pt x="6537" y="9624"/>
                        <a:pt x="6310" y="9675"/>
                      </a:cubicBezTo>
                      <a:close/>
                      <a:moveTo>
                        <a:pt x="7329" y="9306"/>
                      </a:moveTo>
                      <a:cubicBezTo>
                        <a:pt x="7166" y="8788"/>
                        <a:pt x="6917" y="8389"/>
                        <a:pt x="6577" y="8123"/>
                      </a:cubicBezTo>
                      <a:cubicBezTo>
                        <a:pt x="6415" y="7996"/>
                        <a:pt x="6246" y="7887"/>
                        <a:pt x="6050" y="7818"/>
                      </a:cubicBezTo>
                      <a:cubicBezTo>
                        <a:pt x="5869" y="7755"/>
                        <a:pt x="5678" y="7719"/>
                        <a:pt x="5486" y="7706"/>
                      </a:cubicBezTo>
                      <a:lnTo>
                        <a:pt x="5679" y="9750"/>
                      </a:lnTo>
                      <a:cubicBezTo>
                        <a:pt x="5620" y="9755"/>
                        <a:pt x="5009" y="9771"/>
                        <a:pt x="4984" y="9769"/>
                      </a:cubicBezTo>
                      <a:cubicBezTo>
                        <a:pt x="4990" y="9770"/>
                        <a:pt x="4995" y="9770"/>
                        <a:pt x="5000" y="9770"/>
                      </a:cubicBezTo>
                      <a:lnTo>
                        <a:pt x="5244" y="7702"/>
                      </a:lnTo>
                      <a:cubicBezTo>
                        <a:pt x="5035" y="7709"/>
                        <a:pt x="4825" y="7742"/>
                        <a:pt x="4628" y="7814"/>
                      </a:cubicBezTo>
                      <a:cubicBezTo>
                        <a:pt x="4548" y="7843"/>
                        <a:pt x="4469" y="7878"/>
                        <a:pt x="4395" y="7922"/>
                      </a:cubicBezTo>
                      <a:cubicBezTo>
                        <a:pt x="4266" y="7998"/>
                        <a:pt x="4146" y="8091"/>
                        <a:pt x="4034" y="8192"/>
                      </a:cubicBezTo>
                      <a:cubicBezTo>
                        <a:pt x="3736" y="8459"/>
                        <a:pt x="3514" y="8834"/>
                        <a:pt x="3359" y="9318"/>
                      </a:cubicBezTo>
                      <a:cubicBezTo>
                        <a:pt x="1892" y="8590"/>
                        <a:pt x="880" y="7080"/>
                        <a:pt x="880" y="5333"/>
                      </a:cubicBezTo>
                      <a:cubicBezTo>
                        <a:pt x="880" y="5149"/>
                        <a:pt x="895" y="4968"/>
                        <a:pt x="916" y="4790"/>
                      </a:cubicBezTo>
                      <a:lnTo>
                        <a:pt x="9750" y="4790"/>
                      </a:lnTo>
                      <a:cubicBezTo>
                        <a:pt x="9772" y="4968"/>
                        <a:pt x="9787" y="5149"/>
                        <a:pt x="9787" y="5333"/>
                      </a:cubicBezTo>
                      <a:cubicBezTo>
                        <a:pt x="9787" y="7071"/>
                        <a:pt x="8784" y="8573"/>
                        <a:pt x="7329" y="9306"/>
                      </a:cubicBezTo>
                      <a:close/>
                      <a:moveTo>
                        <a:pt x="6466" y="6460"/>
                      </a:moveTo>
                      <a:cubicBezTo>
                        <a:pt x="6466" y="7085"/>
                        <a:pt x="5965" y="7590"/>
                        <a:pt x="5348" y="7590"/>
                      </a:cubicBezTo>
                      <a:cubicBezTo>
                        <a:pt x="4731" y="7590"/>
                        <a:pt x="4231" y="7085"/>
                        <a:pt x="4231" y="6460"/>
                      </a:cubicBezTo>
                      <a:cubicBezTo>
                        <a:pt x="4231" y="5836"/>
                        <a:pt x="4731" y="5330"/>
                        <a:pt x="5348" y="5330"/>
                      </a:cubicBezTo>
                      <a:cubicBezTo>
                        <a:pt x="5965" y="5330"/>
                        <a:pt x="6466" y="5836"/>
                        <a:pt x="6466" y="6460"/>
                      </a:cubicBezTo>
                      <a:close/>
                    </a:path>
                  </a:pathLst>
                </a:custGeom>
                <a:solidFill>
                  <a:srgbClr val="3856B8"/>
                </a:solidFill>
                <a:ln>
                  <a:noFill/>
                </a:ln>
              </p:spPr>
            </p:sp>
          </p:grpSp>
        </p:grpSp>
        <p:grpSp>
          <p:nvGrpSpPr>
            <p:cNvPr id="58" name="组合 57"/>
            <p:cNvGrpSpPr/>
            <p:nvPr/>
          </p:nvGrpSpPr>
          <p:grpSpPr>
            <a:xfrm>
              <a:off x="1359" y="4347"/>
              <a:ext cx="2906" cy="1604"/>
              <a:chOff x="1832" y="4011"/>
              <a:chExt cx="2906" cy="1604"/>
            </a:xfrm>
          </p:grpSpPr>
          <p:grpSp>
            <p:nvGrpSpPr>
              <p:cNvPr id="53" name="组合 52"/>
              <p:cNvGrpSpPr/>
              <p:nvPr/>
            </p:nvGrpSpPr>
            <p:grpSpPr>
              <a:xfrm>
                <a:off x="1832" y="4011"/>
                <a:ext cx="916" cy="1604"/>
                <a:chOff x="1832" y="4011"/>
                <a:chExt cx="916" cy="1604"/>
              </a:xfrm>
            </p:grpSpPr>
            <p:sp>
              <p:nvSpPr>
                <p:cNvPr id="50" name="椭圆 49"/>
                <p:cNvSpPr/>
                <p:nvPr/>
              </p:nvSpPr>
              <p:spPr>
                <a:xfrm>
                  <a:off x="1832" y="4011"/>
                  <a:ext cx="916" cy="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businessman-in-international-symbol_48025"/>
                <p:cNvSpPr>
                  <a:spLocks noChangeAspect="1"/>
                </p:cNvSpPr>
                <p:nvPr/>
              </p:nvSpPr>
              <p:spPr bwMode="auto">
                <a:xfrm>
                  <a:off x="1844" y="4730"/>
                  <a:ext cx="886" cy="885"/>
                </a:xfrm>
                <a:custGeom>
                  <a:avLst/>
                  <a:gdLst>
                    <a:gd name="T0" fmla="*/ 950 w 2556"/>
                    <a:gd name="T1" fmla="*/ 1389 h 2556"/>
                    <a:gd name="T2" fmla="*/ 1212 w 2556"/>
                    <a:gd name="T3" fmla="*/ 1389 h 2556"/>
                    <a:gd name="T4" fmla="*/ 1212 w 2556"/>
                    <a:gd name="T5" fmla="*/ 1651 h 2556"/>
                    <a:gd name="T6" fmla="*/ 950 w 2556"/>
                    <a:gd name="T7" fmla="*/ 1651 h 2556"/>
                    <a:gd name="T8" fmla="*/ 950 w 2556"/>
                    <a:gd name="T9" fmla="*/ 1389 h 2556"/>
                    <a:gd name="T10" fmla="*/ 1327 w 2556"/>
                    <a:gd name="T11" fmla="*/ 1651 h 2556"/>
                    <a:gd name="T12" fmla="*/ 1588 w 2556"/>
                    <a:gd name="T13" fmla="*/ 1651 h 2556"/>
                    <a:gd name="T14" fmla="*/ 1588 w 2556"/>
                    <a:gd name="T15" fmla="*/ 1389 h 2556"/>
                    <a:gd name="T16" fmla="*/ 1327 w 2556"/>
                    <a:gd name="T17" fmla="*/ 1389 h 2556"/>
                    <a:gd name="T18" fmla="*/ 1327 w 2556"/>
                    <a:gd name="T19" fmla="*/ 1651 h 2556"/>
                    <a:gd name="T20" fmla="*/ 1327 w 2556"/>
                    <a:gd name="T21" fmla="*/ 1651 h 2556"/>
                    <a:gd name="T22" fmla="*/ 950 w 2556"/>
                    <a:gd name="T23" fmla="*/ 2043 h 2556"/>
                    <a:gd name="T24" fmla="*/ 1212 w 2556"/>
                    <a:gd name="T25" fmla="*/ 2043 h 2556"/>
                    <a:gd name="T26" fmla="*/ 1212 w 2556"/>
                    <a:gd name="T27" fmla="*/ 1781 h 2556"/>
                    <a:gd name="T28" fmla="*/ 950 w 2556"/>
                    <a:gd name="T29" fmla="*/ 1781 h 2556"/>
                    <a:gd name="T30" fmla="*/ 950 w 2556"/>
                    <a:gd name="T31" fmla="*/ 2043 h 2556"/>
                    <a:gd name="T32" fmla="*/ 1327 w 2556"/>
                    <a:gd name="T33" fmla="*/ 2043 h 2556"/>
                    <a:gd name="T34" fmla="*/ 1588 w 2556"/>
                    <a:gd name="T35" fmla="*/ 2043 h 2556"/>
                    <a:gd name="T36" fmla="*/ 1588 w 2556"/>
                    <a:gd name="T37" fmla="*/ 1781 h 2556"/>
                    <a:gd name="T38" fmla="*/ 1327 w 2556"/>
                    <a:gd name="T39" fmla="*/ 1781 h 2556"/>
                    <a:gd name="T40" fmla="*/ 1327 w 2556"/>
                    <a:gd name="T41" fmla="*/ 2043 h 2556"/>
                    <a:gd name="T42" fmla="*/ 1327 w 2556"/>
                    <a:gd name="T43" fmla="*/ 2043 h 2556"/>
                    <a:gd name="T44" fmla="*/ 2556 w 2556"/>
                    <a:gd name="T45" fmla="*/ 1278 h 2556"/>
                    <a:gd name="T46" fmla="*/ 1278 w 2556"/>
                    <a:gd name="T47" fmla="*/ 2556 h 2556"/>
                    <a:gd name="T48" fmla="*/ 0 w 2556"/>
                    <a:gd name="T49" fmla="*/ 1278 h 2556"/>
                    <a:gd name="T50" fmla="*/ 1278 w 2556"/>
                    <a:gd name="T51" fmla="*/ 0 h 2556"/>
                    <a:gd name="T52" fmla="*/ 2556 w 2556"/>
                    <a:gd name="T53" fmla="*/ 1278 h 2556"/>
                    <a:gd name="T54" fmla="*/ 242 w 2556"/>
                    <a:gd name="T55" fmla="*/ 1278 h 2556"/>
                    <a:gd name="T56" fmla="*/ 247 w 2556"/>
                    <a:gd name="T57" fmla="*/ 1366 h 2556"/>
                    <a:gd name="T58" fmla="*/ 1269 w 2556"/>
                    <a:gd name="T59" fmla="*/ 674 h 2556"/>
                    <a:gd name="T60" fmla="*/ 2309 w 2556"/>
                    <a:gd name="T61" fmla="*/ 1377 h 2556"/>
                    <a:gd name="T62" fmla="*/ 2314 w 2556"/>
                    <a:gd name="T63" fmla="*/ 1278 h 2556"/>
                    <a:gd name="T64" fmla="*/ 1278 w 2556"/>
                    <a:gd name="T65" fmla="*/ 242 h 2556"/>
                    <a:gd name="T66" fmla="*/ 242 w 2556"/>
                    <a:gd name="T67" fmla="*/ 1278 h 2556"/>
                    <a:gd name="T68" fmla="*/ 2251 w 2556"/>
                    <a:gd name="T69" fmla="*/ 1630 h 2556"/>
                    <a:gd name="T70" fmla="*/ 1269 w 2556"/>
                    <a:gd name="T71" fmla="*/ 967 h 2556"/>
                    <a:gd name="T72" fmla="*/ 302 w 2556"/>
                    <a:gd name="T73" fmla="*/ 1621 h 2556"/>
                    <a:gd name="T74" fmla="*/ 1278 w 2556"/>
                    <a:gd name="T75" fmla="*/ 2314 h 2556"/>
                    <a:gd name="T76" fmla="*/ 2251 w 2556"/>
                    <a:gd name="T77" fmla="*/ 1630 h 2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56" h="2556">
                      <a:moveTo>
                        <a:pt x="950" y="1389"/>
                      </a:moveTo>
                      <a:lnTo>
                        <a:pt x="1212" y="1389"/>
                      </a:lnTo>
                      <a:lnTo>
                        <a:pt x="1212" y="1651"/>
                      </a:lnTo>
                      <a:lnTo>
                        <a:pt x="950" y="1651"/>
                      </a:lnTo>
                      <a:lnTo>
                        <a:pt x="950" y="1389"/>
                      </a:lnTo>
                      <a:close/>
                      <a:moveTo>
                        <a:pt x="1327" y="1651"/>
                      </a:moveTo>
                      <a:lnTo>
                        <a:pt x="1588" y="1651"/>
                      </a:lnTo>
                      <a:lnTo>
                        <a:pt x="1588" y="1389"/>
                      </a:lnTo>
                      <a:lnTo>
                        <a:pt x="1327" y="1389"/>
                      </a:lnTo>
                      <a:lnTo>
                        <a:pt x="1327" y="1651"/>
                      </a:lnTo>
                      <a:lnTo>
                        <a:pt x="1327" y="1651"/>
                      </a:lnTo>
                      <a:close/>
                      <a:moveTo>
                        <a:pt x="950" y="2043"/>
                      </a:moveTo>
                      <a:lnTo>
                        <a:pt x="1212" y="2043"/>
                      </a:lnTo>
                      <a:lnTo>
                        <a:pt x="1212" y="1781"/>
                      </a:lnTo>
                      <a:lnTo>
                        <a:pt x="950" y="1781"/>
                      </a:lnTo>
                      <a:lnTo>
                        <a:pt x="950" y="2043"/>
                      </a:lnTo>
                      <a:close/>
                      <a:moveTo>
                        <a:pt x="1327" y="2043"/>
                      </a:moveTo>
                      <a:lnTo>
                        <a:pt x="1588" y="2043"/>
                      </a:lnTo>
                      <a:lnTo>
                        <a:pt x="1588" y="1781"/>
                      </a:lnTo>
                      <a:lnTo>
                        <a:pt x="1327" y="1781"/>
                      </a:lnTo>
                      <a:lnTo>
                        <a:pt x="1327" y="2043"/>
                      </a:lnTo>
                      <a:lnTo>
                        <a:pt x="1327" y="2043"/>
                      </a:lnTo>
                      <a:close/>
                      <a:moveTo>
                        <a:pt x="2556" y="1278"/>
                      </a:moveTo>
                      <a:cubicBezTo>
                        <a:pt x="2556" y="1982"/>
                        <a:pt x="1982" y="2556"/>
                        <a:pt x="1278" y="2556"/>
                      </a:cubicBezTo>
                      <a:cubicBezTo>
                        <a:pt x="573" y="2556"/>
                        <a:pt x="0" y="1982"/>
                        <a:pt x="0" y="1278"/>
                      </a:cubicBezTo>
                      <a:cubicBezTo>
                        <a:pt x="0" y="573"/>
                        <a:pt x="573" y="0"/>
                        <a:pt x="1278" y="0"/>
                      </a:cubicBezTo>
                      <a:cubicBezTo>
                        <a:pt x="1982" y="0"/>
                        <a:pt x="2556" y="573"/>
                        <a:pt x="2556" y="1278"/>
                      </a:cubicBezTo>
                      <a:close/>
                      <a:moveTo>
                        <a:pt x="242" y="1278"/>
                      </a:moveTo>
                      <a:cubicBezTo>
                        <a:pt x="242" y="1308"/>
                        <a:pt x="244" y="1337"/>
                        <a:pt x="247" y="1366"/>
                      </a:cubicBezTo>
                      <a:lnTo>
                        <a:pt x="1269" y="674"/>
                      </a:lnTo>
                      <a:lnTo>
                        <a:pt x="2309" y="1377"/>
                      </a:lnTo>
                      <a:cubicBezTo>
                        <a:pt x="2312" y="1344"/>
                        <a:pt x="2314" y="1311"/>
                        <a:pt x="2314" y="1278"/>
                      </a:cubicBezTo>
                      <a:cubicBezTo>
                        <a:pt x="2314" y="707"/>
                        <a:pt x="1849" y="242"/>
                        <a:pt x="1278" y="242"/>
                      </a:cubicBezTo>
                      <a:cubicBezTo>
                        <a:pt x="707" y="242"/>
                        <a:pt x="242" y="707"/>
                        <a:pt x="242" y="1278"/>
                      </a:cubicBezTo>
                      <a:close/>
                      <a:moveTo>
                        <a:pt x="2251" y="1630"/>
                      </a:moveTo>
                      <a:lnTo>
                        <a:pt x="1269" y="967"/>
                      </a:lnTo>
                      <a:lnTo>
                        <a:pt x="302" y="1621"/>
                      </a:lnTo>
                      <a:cubicBezTo>
                        <a:pt x="444" y="2024"/>
                        <a:pt x="827" y="2314"/>
                        <a:pt x="1278" y="2314"/>
                      </a:cubicBezTo>
                      <a:cubicBezTo>
                        <a:pt x="1725" y="2313"/>
                        <a:pt x="2106" y="2028"/>
                        <a:pt x="2251" y="1630"/>
                      </a:cubicBezTo>
                      <a:close/>
                    </a:path>
                  </a:pathLst>
                </a:custGeom>
                <a:solidFill>
                  <a:srgbClr val="3856B8"/>
                </a:solidFill>
                <a:ln>
                  <a:noFill/>
                </a:ln>
              </p:spPr>
            </p:sp>
          </p:grpSp>
          <p:sp>
            <p:nvSpPr>
              <p:cNvPr id="17" name="圆角矩形 16"/>
              <p:cNvSpPr/>
              <p:nvPr/>
            </p:nvSpPr>
            <p:spPr>
              <a:xfrm>
                <a:off x="2280" y="4729"/>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18" name="文本框 17"/>
              <p:cNvSpPr txBox="1"/>
              <p:nvPr/>
            </p:nvSpPr>
            <p:spPr>
              <a:xfrm>
                <a:off x="2730" y="4882"/>
                <a:ext cx="1853"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应用状况</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nvGrpSpPr>
            <p:cNvPr id="57" name="组合 56"/>
            <p:cNvGrpSpPr/>
            <p:nvPr/>
          </p:nvGrpSpPr>
          <p:grpSpPr>
            <a:xfrm>
              <a:off x="1341" y="5919"/>
              <a:ext cx="3075" cy="2253"/>
              <a:chOff x="1814" y="5175"/>
              <a:chExt cx="3075" cy="2253"/>
            </a:xfrm>
          </p:grpSpPr>
          <p:grpSp>
            <p:nvGrpSpPr>
              <p:cNvPr id="54" name="组合 53"/>
              <p:cNvGrpSpPr/>
              <p:nvPr/>
            </p:nvGrpSpPr>
            <p:grpSpPr>
              <a:xfrm>
                <a:off x="1814" y="5175"/>
                <a:ext cx="933" cy="2169"/>
                <a:chOff x="1814" y="5175"/>
                <a:chExt cx="933" cy="2169"/>
              </a:xfrm>
            </p:grpSpPr>
            <p:sp>
              <p:nvSpPr>
                <p:cNvPr id="51" name="椭圆 50"/>
                <p:cNvSpPr/>
                <p:nvPr/>
              </p:nvSpPr>
              <p:spPr>
                <a:xfrm>
                  <a:off x="1814" y="517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businessman-in-international-symbol_48025"/>
                <p:cNvSpPr>
                  <a:spLocks noChangeAspect="1"/>
                </p:cNvSpPr>
                <p:nvPr/>
              </p:nvSpPr>
              <p:spPr bwMode="auto">
                <a:xfrm>
                  <a:off x="1837" y="6459"/>
                  <a:ext cx="886" cy="885"/>
                </a:xfrm>
                <a:custGeom>
                  <a:avLst/>
                  <a:gdLst>
                    <a:gd name="connsiteX0" fmla="*/ 198323 w 604745"/>
                    <a:gd name="connsiteY0" fmla="*/ 348664 h 603899"/>
                    <a:gd name="connsiteX1" fmla="*/ 199028 w 604745"/>
                    <a:gd name="connsiteY1" fmla="*/ 349602 h 603899"/>
                    <a:gd name="connsiteX2" fmla="*/ 222498 w 604745"/>
                    <a:gd name="connsiteY2" fmla="*/ 362725 h 603899"/>
                    <a:gd name="connsiteX3" fmla="*/ 226488 w 604745"/>
                    <a:gd name="connsiteY3" fmla="*/ 362959 h 603899"/>
                    <a:gd name="connsiteX4" fmla="*/ 236111 w 604745"/>
                    <a:gd name="connsiteY4" fmla="*/ 361553 h 603899"/>
                    <a:gd name="connsiteX5" fmla="*/ 235407 w 604745"/>
                    <a:gd name="connsiteY5" fmla="*/ 370693 h 603899"/>
                    <a:gd name="connsiteX6" fmla="*/ 161006 w 604745"/>
                    <a:gd name="connsiteY6" fmla="*/ 420843 h 603899"/>
                    <a:gd name="connsiteX7" fmla="*/ 171098 w 604745"/>
                    <a:gd name="connsiteY7" fmla="*/ 438420 h 603899"/>
                    <a:gd name="connsiteX8" fmla="*/ 85666 w 604745"/>
                    <a:gd name="connsiteY8" fmla="*/ 443575 h 603899"/>
                    <a:gd name="connsiteX9" fmla="*/ 132841 w 604745"/>
                    <a:gd name="connsiteY9" fmla="*/ 372099 h 603899"/>
                    <a:gd name="connsiteX10" fmla="*/ 141291 w 604745"/>
                    <a:gd name="connsiteY10" fmla="*/ 387097 h 603899"/>
                    <a:gd name="connsiteX11" fmla="*/ 296154 w 604745"/>
                    <a:gd name="connsiteY11" fmla="*/ 185799 h 603899"/>
                    <a:gd name="connsiteX12" fmla="*/ 300143 w 604745"/>
                    <a:gd name="connsiteY12" fmla="*/ 193767 h 603899"/>
                    <a:gd name="connsiteX13" fmla="*/ 300378 w 604745"/>
                    <a:gd name="connsiteY13" fmla="*/ 193767 h 603899"/>
                    <a:gd name="connsiteX14" fmla="*/ 289817 w 604745"/>
                    <a:gd name="connsiteY14" fmla="*/ 276492 h 603899"/>
                    <a:gd name="connsiteX15" fmla="*/ 302490 w 604745"/>
                    <a:gd name="connsiteY15" fmla="*/ 298755 h 603899"/>
                    <a:gd name="connsiteX16" fmla="*/ 315163 w 604745"/>
                    <a:gd name="connsiteY16" fmla="*/ 276492 h 603899"/>
                    <a:gd name="connsiteX17" fmla="*/ 304368 w 604745"/>
                    <a:gd name="connsiteY17" fmla="*/ 193767 h 603899"/>
                    <a:gd name="connsiteX18" fmla="*/ 304602 w 604745"/>
                    <a:gd name="connsiteY18" fmla="*/ 193767 h 603899"/>
                    <a:gd name="connsiteX19" fmla="*/ 308592 w 604745"/>
                    <a:gd name="connsiteY19" fmla="*/ 185799 h 603899"/>
                    <a:gd name="connsiteX20" fmla="*/ 371017 w 604745"/>
                    <a:gd name="connsiteY20" fmla="*/ 199157 h 603899"/>
                    <a:gd name="connsiteX21" fmla="*/ 373364 w 604745"/>
                    <a:gd name="connsiteY21" fmla="*/ 200563 h 603899"/>
                    <a:gd name="connsiteX22" fmla="*/ 375945 w 604745"/>
                    <a:gd name="connsiteY22" fmla="*/ 201969 h 603899"/>
                    <a:gd name="connsiteX23" fmla="*/ 378057 w 604745"/>
                    <a:gd name="connsiteY23" fmla="*/ 204547 h 603899"/>
                    <a:gd name="connsiteX24" fmla="*/ 379700 w 604745"/>
                    <a:gd name="connsiteY24" fmla="*/ 206891 h 603899"/>
                    <a:gd name="connsiteX25" fmla="*/ 380639 w 604745"/>
                    <a:gd name="connsiteY25" fmla="*/ 210171 h 603899"/>
                    <a:gd name="connsiteX26" fmla="*/ 381343 w 604745"/>
                    <a:gd name="connsiteY26" fmla="*/ 212281 h 603899"/>
                    <a:gd name="connsiteX27" fmla="*/ 394016 w 604745"/>
                    <a:gd name="connsiteY27" fmla="*/ 325940 h 603899"/>
                    <a:gd name="connsiteX28" fmla="*/ 380169 w 604745"/>
                    <a:gd name="connsiteY28" fmla="*/ 343281 h 603899"/>
                    <a:gd name="connsiteX29" fmla="*/ 378292 w 604745"/>
                    <a:gd name="connsiteY29" fmla="*/ 343516 h 603899"/>
                    <a:gd name="connsiteX30" fmla="*/ 362568 w 604745"/>
                    <a:gd name="connsiteY30" fmla="*/ 329455 h 603899"/>
                    <a:gd name="connsiteX31" fmla="*/ 351069 w 604745"/>
                    <a:gd name="connsiteY31" fmla="*/ 225873 h 603899"/>
                    <a:gd name="connsiteX32" fmla="*/ 346610 w 604745"/>
                    <a:gd name="connsiteY32" fmla="*/ 224467 h 603899"/>
                    <a:gd name="connsiteX33" fmla="*/ 346610 w 604745"/>
                    <a:gd name="connsiteY33" fmla="*/ 332267 h 603899"/>
                    <a:gd name="connsiteX34" fmla="*/ 359283 w 604745"/>
                    <a:gd name="connsiteY34" fmla="*/ 488578 h 603899"/>
                    <a:gd name="connsiteX35" fmla="*/ 341916 w 604745"/>
                    <a:gd name="connsiteY35" fmla="*/ 508966 h 603899"/>
                    <a:gd name="connsiteX36" fmla="*/ 340508 w 604745"/>
                    <a:gd name="connsiteY36" fmla="*/ 509200 h 603899"/>
                    <a:gd name="connsiteX37" fmla="*/ 321499 w 604745"/>
                    <a:gd name="connsiteY37" fmla="*/ 491624 h 603899"/>
                    <a:gd name="connsiteX38" fmla="*/ 310000 w 604745"/>
                    <a:gd name="connsiteY38" fmla="*/ 350312 h 603899"/>
                    <a:gd name="connsiteX39" fmla="*/ 302490 w 604745"/>
                    <a:gd name="connsiteY39" fmla="*/ 351952 h 603899"/>
                    <a:gd name="connsiteX40" fmla="*/ 294746 w 604745"/>
                    <a:gd name="connsiteY40" fmla="*/ 350312 h 603899"/>
                    <a:gd name="connsiteX41" fmla="*/ 283481 w 604745"/>
                    <a:gd name="connsiteY41" fmla="*/ 491624 h 603899"/>
                    <a:gd name="connsiteX42" fmla="*/ 264472 w 604745"/>
                    <a:gd name="connsiteY42" fmla="*/ 509200 h 603899"/>
                    <a:gd name="connsiteX43" fmla="*/ 263064 w 604745"/>
                    <a:gd name="connsiteY43" fmla="*/ 508966 h 603899"/>
                    <a:gd name="connsiteX44" fmla="*/ 245463 w 604745"/>
                    <a:gd name="connsiteY44" fmla="*/ 488578 h 603899"/>
                    <a:gd name="connsiteX45" fmla="*/ 258135 w 604745"/>
                    <a:gd name="connsiteY45" fmla="*/ 332267 h 603899"/>
                    <a:gd name="connsiteX46" fmla="*/ 258135 w 604745"/>
                    <a:gd name="connsiteY46" fmla="*/ 224467 h 603899"/>
                    <a:gd name="connsiteX47" fmla="*/ 253677 w 604745"/>
                    <a:gd name="connsiteY47" fmla="*/ 225873 h 603899"/>
                    <a:gd name="connsiteX48" fmla="*/ 242177 w 604745"/>
                    <a:gd name="connsiteY48" fmla="*/ 329455 h 603899"/>
                    <a:gd name="connsiteX49" fmla="*/ 226454 w 604745"/>
                    <a:gd name="connsiteY49" fmla="*/ 343516 h 603899"/>
                    <a:gd name="connsiteX50" fmla="*/ 224811 w 604745"/>
                    <a:gd name="connsiteY50" fmla="*/ 343281 h 603899"/>
                    <a:gd name="connsiteX51" fmla="*/ 210730 w 604745"/>
                    <a:gd name="connsiteY51" fmla="*/ 325940 h 603899"/>
                    <a:gd name="connsiteX52" fmla="*/ 223403 w 604745"/>
                    <a:gd name="connsiteY52" fmla="*/ 212281 h 603899"/>
                    <a:gd name="connsiteX53" fmla="*/ 224107 w 604745"/>
                    <a:gd name="connsiteY53" fmla="*/ 210171 h 603899"/>
                    <a:gd name="connsiteX54" fmla="*/ 225280 w 604745"/>
                    <a:gd name="connsiteY54" fmla="*/ 206891 h 603899"/>
                    <a:gd name="connsiteX55" fmla="*/ 226688 w 604745"/>
                    <a:gd name="connsiteY55" fmla="*/ 204547 h 603899"/>
                    <a:gd name="connsiteX56" fmla="*/ 229035 w 604745"/>
                    <a:gd name="connsiteY56" fmla="*/ 201969 h 603899"/>
                    <a:gd name="connsiteX57" fmla="*/ 231382 w 604745"/>
                    <a:gd name="connsiteY57" fmla="*/ 200563 h 603899"/>
                    <a:gd name="connsiteX58" fmla="*/ 233729 w 604745"/>
                    <a:gd name="connsiteY58" fmla="*/ 199157 h 603899"/>
                    <a:gd name="connsiteX59" fmla="*/ 296154 w 604745"/>
                    <a:gd name="connsiteY59" fmla="*/ 185799 h 603899"/>
                    <a:gd name="connsiteX60" fmla="*/ 302373 w 604745"/>
                    <a:gd name="connsiteY60" fmla="*/ 94911 h 603899"/>
                    <a:gd name="connsiteX61" fmla="*/ 342384 w 604745"/>
                    <a:gd name="connsiteY61" fmla="*/ 138627 h 603899"/>
                    <a:gd name="connsiteX62" fmla="*/ 302373 w 604745"/>
                    <a:gd name="connsiteY62" fmla="*/ 182343 h 603899"/>
                    <a:gd name="connsiteX63" fmla="*/ 262362 w 604745"/>
                    <a:gd name="connsiteY63" fmla="*/ 138627 h 603899"/>
                    <a:gd name="connsiteX64" fmla="*/ 302373 w 604745"/>
                    <a:gd name="connsiteY64" fmla="*/ 94911 h 603899"/>
                    <a:gd name="connsiteX65" fmla="*/ 434400 w 604745"/>
                    <a:gd name="connsiteY65" fmla="*/ 73811 h 603899"/>
                    <a:gd name="connsiteX66" fmla="*/ 429236 w 604745"/>
                    <a:gd name="connsiteY66" fmla="*/ 159117 h 603899"/>
                    <a:gd name="connsiteX67" fmla="*/ 413039 w 604745"/>
                    <a:gd name="connsiteY67" fmla="*/ 149743 h 603899"/>
                    <a:gd name="connsiteX68" fmla="*/ 390270 w 604745"/>
                    <a:gd name="connsiteY68" fmla="*/ 189115 h 603899"/>
                    <a:gd name="connsiteX69" fmla="*/ 388392 w 604745"/>
                    <a:gd name="connsiteY69" fmla="*/ 187240 h 603899"/>
                    <a:gd name="connsiteX70" fmla="*/ 383932 w 604745"/>
                    <a:gd name="connsiteY70" fmla="*/ 184193 h 603899"/>
                    <a:gd name="connsiteX71" fmla="*/ 380176 w 604745"/>
                    <a:gd name="connsiteY71" fmla="*/ 181850 h 603899"/>
                    <a:gd name="connsiteX72" fmla="*/ 377594 w 604745"/>
                    <a:gd name="connsiteY72" fmla="*/ 180912 h 603899"/>
                    <a:gd name="connsiteX73" fmla="*/ 353885 w 604745"/>
                    <a:gd name="connsiteY73" fmla="*/ 173882 h 603899"/>
                    <a:gd name="connsiteX74" fmla="*/ 379237 w 604745"/>
                    <a:gd name="connsiteY74" fmla="*/ 130291 h 603899"/>
                    <a:gd name="connsiteX75" fmla="*/ 363040 w 604745"/>
                    <a:gd name="connsiteY75" fmla="*/ 120917 h 603899"/>
                    <a:gd name="connsiteX76" fmla="*/ 297562 w 604745"/>
                    <a:gd name="connsiteY76" fmla="*/ 19684 h 603899"/>
                    <a:gd name="connsiteX77" fmla="*/ 165208 w 604745"/>
                    <a:gd name="connsiteY77" fmla="*/ 55070 h 603899"/>
                    <a:gd name="connsiteX78" fmla="*/ 176706 w 604745"/>
                    <a:gd name="connsiteY78" fmla="*/ 74989 h 603899"/>
                    <a:gd name="connsiteX79" fmla="*/ 168258 w 604745"/>
                    <a:gd name="connsiteY79" fmla="*/ 79676 h 603899"/>
                    <a:gd name="connsiteX80" fmla="*/ 156994 w 604745"/>
                    <a:gd name="connsiteY80" fmla="*/ 60226 h 603899"/>
                    <a:gd name="connsiteX81" fmla="*/ 60310 w 604745"/>
                    <a:gd name="connsiteY81" fmla="*/ 156774 h 603899"/>
                    <a:gd name="connsiteX82" fmla="*/ 80022 w 604745"/>
                    <a:gd name="connsiteY82" fmla="*/ 168023 h 603899"/>
                    <a:gd name="connsiteX83" fmla="*/ 75094 w 604745"/>
                    <a:gd name="connsiteY83" fmla="*/ 176459 h 603899"/>
                    <a:gd name="connsiteX84" fmla="*/ 55147 w 604745"/>
                    <a:gd name="connsiteY84" fmla="*/ 164976 h 603899"/>
                    <a:gd name="connsiteX85" fmla="*/ 19712 w 604745"/>
                    <a:gd name="connsiteY85" fmla="*/ 297146 h 603899"/>
                    <a:gd name="connsiteX86" fmla="*/ 42710 w 604745"/>
                    <a:gd name="connsiteY86" fmla="*/ 297146 h 603899"/>
                    <a:gd name="connsiteX87" fmla="*/ 42710 w 604745"/>
                    <a:gd name="connsiteY87" fmla="*/ 306754 h 603899"/>
                    <a:gd name="connsiteX88" fmla="*/ 19712 w 604745"/>
                    <a:gd name="connsiteY88" fmla="*/ 306754 h 603899"/>
                    <a:gd name="connsiteX89" fmla="*/ 156994 w 604745"/>
                    <a:gd name="connsiteY89" fmla="*/ 543908 h 603899"/>
                    <a:gd name="connsiteX90" fmla="*/ 168258 w 604745"/>
                    <a:gd name="connsiteY90" fmla="*/ 524223 h 603899"/>
                    <a:gd name="connsiteX91" fmla="*/ 176706 w 604745"/>
                    <a:gd name="connsiteY91" fmla="*/ 529144 h 603899"/>
                    <a:gd name="connsiteX92" fmla="*/ 165208 w 604745"/>
                    <a:gd name="connsiteY92" fmla="*/ 548829 h 603899"/>
                    <a:gd name="connsiteX93" fmla="*/ 297562 w 604745"/>
                    <a:gd name="connsiteY93" fmla="*/ 584215 h 603899"/>
                    <a:gd name="connsiteX94" fmla="*/ 297562 w 604745"/>
                    <a:gd name="connsiteY94" fmla="*/ 561249 h 603899"/>
                    <a:gd name="connsiteX95" fmla="*/ 307183 w 604745"/>
                    <a:gd name="connsiteY95" fmla="*/ 561249 h 603899"/>
                    <a:gd name="connsiteX96" fmla="*/ 307183 w 604745"/>
                    <a:gd name="connsiteY96" fmla="*/ 584215 h 603899"/>
                    <a:gd name="connsiteX97" fmla="*/ 439537 w 604745"/>
                    <a:gd name="connsiteY97" fmla="*/ 548829 h 603899"/>
                    <a:gd name="connsiteX98" fmla="*/ 428039 w 604745"/>
                    <a:gd name="connsiteY98" fmla="*/ 529144 h 603899"/>
                    <a:gd name="connsiteX99" fmla="*/ 436487 w 604745"/>
                    <a:gd name="connsiteY99" fmla="*/ 524223 h 603899"/>
                    <a:gd name="connsiteX100" fmla="*/ 447751 w 604745"/>
                    <a:gd name="connsiteY100" fmla="*/ 543908 h 603899"/>
                    <a:gd name="connsiteX101" fmla="*/ 544670 w 604745"/>
                    <a:gd name="connsiteY101" fmla="*/ 447359 h 603899"/>
                    <a:gd name="connsiteX102" fmla="*/ 524957 w 604745"/>
                    <a:gd name="connsiteY102" fmla="*/ 435876 h 603899"/>
                    <a:gd name="connsiteX103" fmla="*/ 529651 w 604745"/>
                    <a:gd name="connsiteY103" fmla="*/ 427440 h 603899"/>
                    <a:gd name="connsiteX104" fmla="*/ 549598 w 604745"/>
                    <a:gd name="connsiteY104" fmla="*/ 438923 h 603899"/>
                    <a:gd name="connsiteX105" fmla="*/ 585033 w 604745"/>
                    <a:gd name="connsiteY105" fmla="*/ 306754 h 603899"/>
                    <a:gd name="connsiteX106" fmla="*/ 562035 w 604745"/>
                    <a:gd name="connsiteY106" fmla="*/ 306754 h 603899"/>
                    <a:gd name="connsiteX107" fmla="*/ 562035 w 604745"/>
                    <a:gd name="connsiteY107" fmla="*/ 297146 h 603899"/>
                    <a:gd name="connsiteX108" fmla="*/ 585033 w 604745"/>
                    <a:gd name="connsiteY108" fmla="*/ 297146 h 603899"/>
                    <a:gd name="connsiteX109" fmla="*/ 549598 w 604745"/>
                    <a:gd name="connsiteY109" fmla="*/ 164976 h 603899"/>
                    <a:gd name="connsiteX110" fmla="*/ 529885 w 604745"/>
                    <a:gd name="connsiteY110" fmla="*/ 176459 h 603899"/>
                    <a:gd name="connsiteX111" fmla="*/ 524957 w 604745"/>
                    <a:gd name="connsiteY111" fmla="*/ 168023 h 603899"/>
                    <a:gd name="connsiteX112" fmla="*/ 544670 w 604745"/>
                    <a:gd name="connsiteY112" fmla="*/ 156774 h 603899"/>
                    <a:gd name="connsiteX113" fmla="*/ 307183 w 604745"/>
                    <a:gd name="connsiteY113" fmla="*/ 19684 h 603899"/>
                    <a:gd name="connsiteX114" fmla="*/ 307183 w 604745"/>
                    <a:gd name="connsiteY114" fmla="*/ 42650 h 603899"/>
                    <a:gd name="connsiteX115" fmla="*/ 297562 w 604745"/>
                    <a:gd name="connsiteY115" fmla="*/ 42650 h 603899"/>
                    <a:gd name="connsiteX116" fmla="*/ 302490 w 604745"/>
                    <a:gd name="connsiteY116" fmla="*/ 0 h 603899"/>
                    <a:gd name="connsiteX117" fmla="*/ 604745 w 604745"/>
                    <a:gd name="connsiteY117" fmla="*/ 302067 h 603899"/>
                    <a:gd name="connsiteX118" fmla="*/ 302490 w 604745"/>
                    <a:gd name="connsiteY118" fmla="*/ 603899 h 603899"/>
                    <a:gd name="connsiteX119" fmla="*/ 0 w 604745"/>
                    <a:gd name="connsiteY119" fmla="*/ 302067 h 603899"/>
                    <a:gd name="connsiteX120" fmla="*/ 302490 w 604745"/>
                    <a:gd name="connsiteY120" fmla="*/ 0 h 6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04745" h="603899">
                      <a:moveTo>
                        <a:pt x="198323" y="348664"/>
                      </a:moveTo>
                      <a:cubicBezTo>
                        <a:pt x="198558" y="349133"/>
                        <a:pt x="198793" y="349367"/>
                        <a:pt x="199028" y="349602"/>
                      </a:cubicBezTo>
                      <a:cubicBezTo>
                        <a:pt x="204895" y="357101"/>
                        <a:pt x="213345" y="361788"/>
                        <a:pt x="222498" y="362725"/>
                      </a:cubicBezTo>
                      <a:lnTo>
                        <a:pt x="226488" y="362959"/>
                      </a:lnTo>
                      <a:cubicBezTo>
                        <a:pt x="229774" y="362959"/>
                        <a:pt x="233060" y="362491"/>
                        <a:pt x="236111" y="361553"/>
                      </a:cubicBezTo>
                      <a:lnTo>
                        <a:pt x="235407" y="370693"/>
                      </a:lnTo>
                      <a:lnTo>
                        <a:pt x="161006" y="420843"/>
                      </a:lnTo>
                      <a:lnTo>
                        <a:pt x="171098" y="438420"/>
                      </a:lnTo>
                      <a:lnTo>
                        <a:pt x="85666" y="443575"/>
                      </a:lnTo>
                      <a:lnTo>
                        <a:pt x="132841" y="372099"/>
                      </a:lnTo>
                      <a:lnTo>
                        <a:pt x="141291" y="387097"/>
                      </a:lnTo>
                      <a:close/>
                      <a:moveTo>
                        <a:pt x="296154" y="185799"/>
                      </a:moveTo>
                      <a:lnTo>
                        <a:pt x="300143" y="193767"/>
                      </a:lnTo>
                      <a:lnTo>
                        <a:pt x="300378" y="193767"/>
                      </a:lnTo>
                      <a:lnTo>
                        <a:pt x="289817" y="276492"/>
                      </a:lnTo>
                      <a:lnTo>
                        <a:pt x="302490" y="298755"/>
                      </a:lnTo>
                      <a:lnTo>
                        <a:pt x="315163" y="276492"/>
                      </a:lnTo>
                      <a:lnTo>
                        <a:pt x="304368" y="193767"/>
                      </a:lnTo>
                      <a:lnTo>
                        <a:pt x="304602" y="193767"/>
                      </a:lnTo>
                      <a:lnTo>
                        <a:pt x="308592" y="185799"/>
                      </a:lnTo>
                      <a:cubicBezTo>
                        <a:pt x="337692" y="187205"/>
                        <a:pt x="369609" y="198688"/>
                        <a:pt x="371017" y="199157"/>
                      </a:cubicBezTo>
                      <a:cubicBezTo>
                        <a:pt x="371956" y="199391"/>
                        <a:pt x="372425" y="200095"/>
                        <a:pt x="373364" y="200563"/>
                      </a:cubicBezTo>
                      <a:cubicBezTo>
                        <a:pt x="374068" y="201032"/>
                        <a:pt x="375006" y="201501"/>
                        <a:pt x="375945" y="201969"/>
                      </a:cubicBezTo>
                      <a:cubicBezTo>
                        <a:pt x="376649" y="202907"/>
                        <a:pt x="377353" y="203610"/>
                        <a:pt x="378057" y="204547"/>
                      </a:cubicBezTo>
                      <a:cubicBezTo>
                        <a:pt x="378527" y="205250"/>
                        <a:pt x="379231" y="205953"/>
                        <a:pt x="379700" y="206891"/>
                      </a:cubicBezTo>
                      <a:cubicBezTo>
                        <a:pt x="380169" y="207828"/>
                        <a:pt x="380404" y="209000"/>
                        <a:pt x="380639" y="210171"/>
                      </a:cubicBezTo>
                      <a:cubicBezTo>
                        <a:pt x="380873" y="210875"/>
                        <a:pt x="381343" y="211578"/>
                        <a:pt x="381343" y="212281"/>
                      </a:cubicBezTo>
                      <a:lnTo>
                        <a:pt x="394016" y="325940"/>
                      </a:lnTo>
                      <a:cubicBezTo>
                        <a:pt x="394954" y="334611"/>
                        <a:pt x="388853" y="342344"/>
                        <a:pt x="380169" y="343281"/>
                      </a:cubicBezTo>
                      <a:cubicBezTo>
                        <a:pt x="379465" y="343516"/>
                        <a:pt x="378996" y="343516"/>
                        <a:pt x="378292" y="343516"/>
                      </a:cubicBezTo>
                      <a:cubicBezTo>
                        <a:pt x="370313" y="343516"/>
                        <a:pt x="363507" y="337423"/>
                        <a:pt x="362568" y="329455"/>
                      </a:cubicBezTo>
                      <a:lnTo>
                        <a:pt x="351069" y="225873"/>
                      </a:lnTo>
                      <a:cubicBezTo>
                        <a:pt x="349661" y="225404"/>
                        <a:pt x="348253" y="224935"/>
                        <a:pt x="346610" y="224467"/>
                      </a:cubicBezTo>
                      <a:lnTo>
                        <a:pt x="346610" y="332267"/>
                      </a:lnTo>
                      <a:lnTo>
                        <a:pt x="359283" y="488578"/>
                      </a:lnTo>
                      <a:cubicBezTo>
                        <a:pt x="360222" y="499123"/>
                        <a:pt x="352242" y="508263"/>
                        <a:pt x="341916" y="508966"/>
                      </a:cubicBezTo>
                      <a:cubicBezTo>
                        <a:pt x="341447" y="508966"/>
                        <a:pt x="340978" y="509200"/>
                        <a:pt x="340508" y="509200"/>
                      </a:cubicBezTo>
                      <a:cubicBezTo>
                        <a:pt x="330652" y="509200"/>
                        <a:pt x="322203" y="501467"/>
                        <a:pt x="321499" y="491624"/>
                      </a:cubicBezTo>
                      <a:lnTo>
                        <a:pt x="310000" y="350312"/>
                      </a:lnTo>
                      <a:cubicBezTo>
                        <a:pt x="307653" y="351484"/>
                        <a:pt x="305072" y="351952"/>
                        <a:pt x="302490" y="351952"/>
                      </a:cubicBezTo>
                      <a:cubicBezTo>
                        <a:pt x="299674" y="351952"/>
                        <a:pt x="297092" y="351484"/>
                        <a:pt x="294746" y="350312"/>
                      </a:cubicBezTo>
                      <a:lnTo>
                        <a:pt x="283481" y="491624"/>
                      </a:lnTo>
                      <a:cubicBezTo>
                        <a:pt x="282542" y="501467"/>
                        <a:pt x="274328" y="509200"/>
                        <a:pt x="264472" y="509200"/>
                      </a:cubicBezTo>
                      <a:cubicBezTo>
                        <a:pt x="264002" y="509200"/>
                        <a:pt x="263533" y="508966"/>
                        <a:pt x="263064" y="508966"/>
                      </a:cubicBezTo>
                      <a:cubicBezTo>
                        <a:pt x="252503" y="508263"/>
                        <a:pt x="244759" y="499123"/>
                        <a:pt x="245463" y="488578"/>
                      </a:cubicBezTo>
                      <a:lnTo>
                        <a:pt x="258135" y="332267"/>
                      </a:lnTo>
                      <a:lnTo>
                        <a:pt x="258135" y="224467"/>
                      </a:lnTo>
                      <a:cubicBezTo>
                        <a:pt x="256493" y="224935"/>
                        <a:pt x="255085" y="225404"/>
                        <a:pt x="253677" y="225873"/>
                      </a:cubicBezTo>
                      <a:lnTo>
                        <a:pt x="242177" y="329455"/>
                      </a:lnTo>
                      <a:cubicBezTo>
                        <a:pt x="241238" y="337423"/>
                        <a:pt x="234433" y="343516"/>
                        <a:pt x="226454" y="343516"/>
                      </a:cubicBezTo>
                      <a:cubicBezTo>
                        <a:pt x="225984" y="343516"/>
                        <a:pt x="225280" y="343516"/>
                        <a:pt x="224811" y="343281"/>
                      </a:cubicBezTo>
                      <a:cubicBezTo>
                        <a:pt x="216128" y="342344"/>
                        <a:pt x="209791" y="334611"/>
                        <a:pt x="210730" y="325940"/>
                      </a:cubicBezTo>
                      <a:lnTo>
                        <a:pt x="223403" y="212281"/>
                      </a:lnTo>
                      <a:cubicBezTo>
                        <a:pt x="223637" y="211578"/>
                        <a:pt x="223872" y="210875"/>
                        <a:pt x="224107" y="210171"/>
                      </a:cubicBezTo>
                      <a:cubicBezTo>
                        <a:pt x="224341" y="209000"/>
                        <a:pt x="224576" y="207828"/>
                        <a:pt x="225280" y="206891"/>
                      </a:cubicBezTo>
                      <a:cubicBezTo>
                        <a:pt x="225515" y="205953"/>
                        <a:pt x="226219" y="205250"/>
                        <a:pt x="226688" y="204547"/>
                      </a:cubicBezTo>
                      <a:cubicBezTo>
                        <a:pt x="227392" y="203610"/>
                        <a:pt x="228096" y="202907"/>
                        <a:pt x="229035" y="201969"/>
                      </a:cubicBezTo>
                      <a:cubicBezTo>
                        <a:pt x="229739" y="201501"/>
                        <a:pt x="230678" y="201032"/>
                        <a:pt x="231382" y="200563"/>
                      </a:cubicBezTo>
                      <a:cubicBezTo>
                        <a:pt x="232086" y="200095"/>
                        <a:pt x="232790" y="199391"/>
                        <a:pt x="233729" y="199157"/>
                      </a:cubicBezTo>
                      <a:cubicBezTo>
                        <a:pt x="235137" y="198688"/>
                        <a:pt x="267053" y="187205"/>
                        <a:pt x="296154" y="185799"/>
                      </a:cubicBezTo>
                      <a:close/>
                      <a:moveTo>
                        <a:pt x="302373" y="94911"/>
                      </a:moveTo>
                      <a:cubicBezTo>
                        <a:pt x="324470" y="94911"/>
                        <a:pt x="342384" y="114483"/>
                        <a:pt x="342384" y="138627"/>
                      </a:cubicBezTo>
                      <a:cubicBezTo>
                        <a:pt x="342384" y="162771"/>
                        <a:pt x="324470" y="182343"/>
                        <a:pt x="302373" y="182343"/>
                      </a:cubicBezTo>
                      <a:cubicBezTo>
                        <a:pt x="280276" y="182343"/>
                        <a:pt x="262362" y="162771"/>
                        <a:pt x="262362" y="138627"/>
                      </a:cubicBezTo>
                      <a:cubicBezTo>
                        <a:pt x="262362" y="114483"/>
                        <a:pt x="280276" y="94911"/>
                        <a:pt x="302373" y="94911"/>
                      </a:cubicBezTo>
                      <a:close/>
                      <a:moveTo>
                        <a:pt x="434400" y="73811"/>
                      </a:moveTo>
                      <a:lnTo>
                        <a:pt x="429236" y="159117"/>
                      </a:lnTo>
                      <a:lnTo>
                        <a:pt x="413039" y="149743"/>
                      </a:lnTo>
                      <a:lnTo>
                        <a:pt x="390270" y="189115"/>
                      </a:lnTo>
                      <a:cubicBezTo>
                        <a:pt x="389565" y="188412"/>
                        <a:pt x="389096" y="187943"/>
                        <a:pt x="388392" y="187240"/>
                      </a:cubicBezTo>
                      <a:cubicBezTo>
                        <a:pt x="386279" y="185365"/>
                        <a:pt x="384166" y="184193"/>
                        <a:pt x="383932" y="184193"/>
                      </a:cubicBezTo>
                      <a:lnTo>
                        <a:pt x="380176" y="181850"/>
                      </a:lnTo>
                      <a:lnTo>
                        <a:pt x="377594" y="180912"/>
                      </a:lnTo>
                      <a:cubicBezTo>
                        <a:pt x="375716" y="180209"/>
                        <a:pt x="366561" y="176928"/>
                        <a:pt x="353885" y="173882"/>
                      </a:cubicBezTo>
                      <a:lnTo>
                        <a:pt x="379237" y="130291"/>
                      </a:lnTo>
                      <a:lnTo>
                        <a:pt x="363040" y="120917"/>
                      </a:lnTo>
                      <a:close/>
                      <a:moveTo>
                        <a:pt x="297562" y="19684"/>
                      </a:moveTo>
                      <a:cubicBezTo>
                        <a:pt x="249689" y="20622"/>
                        <a:pt x="204632" y="33276"/>
                        <a:pt x="165208" y="55070"/>
                      </a:cubicBezTo>
                      <a:lnTo>
                        <a:pt x="176706" y="74989"/>
                      </a:lnTo>
                      <a:lnTo>
                        <a:pt x="168258" y="79676"/>
                      </a:lnTo>
                      <a:lnTo>
                        <a:pt x="156994" y="60226"/>
                      </a:lnTo>
                      <a:cubicBezTo>
                        <a:pt x="117335" y="83894"/>
                        <a:pt x="84012" y="117171"/>
                        <a:pt x="60310" y="156774"/>
                      </a:cubicBezTo>
                      <a:lnTo>
                        <a:pt x="80022" y="168023"/>
                      </a:lnTo>
                      <a:lnTo>
                        <a:pt x="75094" y="176459"/>
                      </a:lnTo>
                      <a:lnTo>
                        <a:pt x="55147" y="164976"/>
                      </a:lnTo>
                      <a:cubicBezTo>
                        <a:pt x="33323" y="204346"/>
                        <a:pt x="20651" y="249340"/>
                        <a:pt x="19712" y="297146"/>
                      </a:cubicBezTo>
                      <a:lnTo>
                        <a:pt x="42710" y="297146"/>
                      </a:lnTo>
                      <a:lnTo>
                        <a:pt x="42710" y="306754"/>
                      </a:lnTo>
                      <a:lnTo>
                        <a:pt x="19712" y="306754"/>
                      </a:lnTo>
                      <a:cubicBezTo>
                        <a:pt x="21589" y="407521"/>
                        <a:pt x="76033" y="495165"/>
                        <a:pt x="156994" y="543908"/>
                      </a:cubicBezTo>
                      <a:lnTo>
                        <a:pt x="168258" y="524223"/>
                      </a:lnTo>
                      <a:lnTo>
                        <a:pt x="176706" y="529144"/>
                      </a:lnTo>
                      <a:lnTo>
                        <a:pt x="165208" y="548829"/>
                      </a:lnTo>
                      <a:cubicBezTo>
                        <a:pt x="204632" y="570623"/>
                        <a:pt x="249689" y="583511"/>
                        <a:pt x="297562" y="584215"/>
                      </a:cubicBezTo>
                      <a:lnTo>
                        <a:pt x="297562" y="561249"/>
                      </a:lnTo>
                      <a:lnTo>
                        <a:pt x="307183" y="561249"/>
                      </a:lnTo>
                      <a:lnTo>
                        <a:pt x="307183" y="584215"/>
                      </a:lnTo>
                      <a:cubicBezTo>
                        <a:pt x="355056" y="583511"/>
                        <a:pt x="400113" y="570857"/>
                        <a:pt x="439537" y="548829"/>
                      </a:cubicBezTo>
                      <a:lnTo>
                        <a:pt x="428039" y="529144"/>
                      </a:lnTo>
                      <a:lnTo>
                        <a:pt x="436487" y="524223"/>
                      </a:lnTo>
                      <a:lnTo>
                        <a:pt x="447751" y="543908"/>
                      </a:lnTo>
                      <a:cubicBezTo>
                        <a:pt x="487410" y="520005"/>
                        <a:pt x="520733" y="486728"/>
                        <a:pt x="544670" y="447359"/>
                      </a:cubicBezTo>
                      <a:lnTo>
                        <a:pt x="524957" y="435876"/>
                      </a:lnTo>
                      <a:lnTo>
                        <a:pt x="529651" y="427440"/>
                      </a:lnTo>
                      <a:lnTo>
                        <a:pt x="549598" y="438923"/>
                      </a:lnTo>
                      <a:cubicBezTo>
                        <a:pt x="571422" y="399787"/>
                        <a:pt x="584094" y="354794"/>
                        <a:pt x="585033" y="306754"/>
                      </a:cubicBezTo>
                      <a:lnTo>
                        <a:pt x="562035" y="306754"/>
                      </a:lnTo>
                      <a:lnTo>
                        <a:pt x="562035" y="297146"/>
                      </a:lnTo>
                      <a:lnTo>
                        <a:pt x="585033" y="297146"/>
                      </a:lnTo>
                      <a:cubicBezTo>
                        <a:pt x="584329" y="249340"/>
                        <a:pt x="571657" y="204346"/>
                        <a:pt x="549598" y="164976"/>
                      </a:cubicBezTo>
                      <a:lnTo>
                        <a:pt x="529885" y="176459"/>
                      </a:lnTo>
                      <a:lnTo>
                        <a:pt x="524957" y="168023"/>
                      </a:lnTo>
                      <a:lnTo>
                        <a:pt x="544670" y="156774"/>
                      </a:lnTo>
                      <a:cubicBezTo>
                        <a:pt x="495858" y="75927"/>
                        <a:pt x="408092" y="21559"/>
                        <a:pt x="307183" y="19684"/>
                      </a:cubicBezTo>
                      <a:lnTo>
                        <a:pt x="307183" y="42650"/>
                      </a:lnTo>
                      <a:lnTo>
                        <a:pt x="297562" y="42650"/>
                      </a:lnTo>
                      <a:close/>
                      <a:moveTo>
                        <a:pt x="302490" y="0"/>
                      </a:moveTo>
                      <a:cubicBezTo>
                        <a:pt x="469106" y="0"/>
                        <a:pt x="604745" y="135449"/>
                        <a:pt x="604745" y="302067"/>
                      </a:cubicBezTo>
                      <a:cubicBezTo>
                        <a:pt x="604745" y="468450"/>
                        <a:pt x="469106" y="603899"/>
                        <a:pt x="302490" y="603899"/>
                      </a:cubicBezTo>
                      <a:cubicBezTo>
                        <a:pt x="135639" y="603899"/>
                        <a:pt x="0" y="468450"/>
                        <a:pt x="0" y="302067"/>
                      </a:cubicBezTo>
                      <a:cubicBezTo>
                        <a:pt x="0" y="135449"/>
                        <a:pt x="135639" y="0"/>
                        <a:pt x="302490" y="0"/>
                      </a:cubicBezTo>
                      <a:close/>
                    </a:path>
                  </a:pathLst>
                </a:custGeom>
                <a:solidFill>
                  <a:srgbClr val="3856B8"/>
                </a:solidFill>
                <a:ln>
                  <a:solidFill>
                    <a:srgbClr val="3856B8"/>
                  </a:solidFill>
                </a:ln>
              </p:spPr>
            </p:sp>
          </p:grpSp>
          <p:sp>
            <p:nvSpPr>
              <p:cNvPr id="21" name="圆角矩形 20"/>
              <p:cNvSpPr/>
              <p:nvPr/>
            </p:nvSpPr>
            <p:spPr>
              <a:xfrm>
                <a:off x="2273" y="6542"/>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22" name="文本框 21"/>
              <p:cNvSpPr txBox="1"/>
              <p:nvPr/>
            </p:nvSpPr>
            <p:spPr>
              <a:xfrm>
                <a:off x="2424" y="6658"/>
                <a:ext cx="2465" cy="580"/>
              </a:xfrm>
              <a:prstGeom prst="rect">
                <a:avLst/>
              </a:prstGeom>
              <a:noFill/>
            </p:spPr>
            <p:txBody>
              <a:bodyPr wrap="square" rtlCol="0">
                <a:spAutoFit/>
              </a:bodyPr>
              <a:lstStyle/>
              <a:p>
                <a:pPr algn="ctr"/>
                <a:r>
                  <a:rPr lang="zh-CN" altLang="en-US">
                    <a:solidFill>
                      <a:schemeClr val="tx1">
                        <a:lumMod val="75000"/>
                        <a:lumOff val="25000"/>
                      </a:schemeClr>
                    </a:solidFill>
                    <a:latin typeface="黑体" panose="02010609060101010101" charset="-122"/>
                    <a:ea typeface="黑体" panose="02010609060101010101" charset="-122"/>
                  </a:rPr>
                  <a:t>与智慧旅游</a:t>
                </a:r>
                <a:endParaRPr lang="zh-CN" altLang="en-US">
                  <a:solidFill>
                    <a:schemeClr val="tx1">
                      <a:lumMod val="75000"/>
                      <a:lumOff val="25000"/>
                    </a:schemeClr>
                  </a:solidFill>
                  <a:latin typeface="黑体" panose="02010609060101010101" charset="-122"/>
                  <a:ea typeface="黑体" panose="02010609060101010101" charset="-122"/>
                </a:endParaRPr>
              </a:p>
            </p:txBody>
          </p:sp>
        </p:grpSp>
      </p:grpSp>
      <p:grpSp>
        <p:nvGrpSpPr>
          <p:cNvPr id="9" name="组合 8"/>
          <p:cNvGrpSpPr/>
          <p:nvPr/>
        </p:nvGrpSpPr>
        <p:grpSpPr>
          <a:xfrm>
            <a:off x="3041650" y="1088390"/>
            <a:ext cx="7702550" cy="4662170"/>
            <a:chOff x="3010" y="1918"/>
            <a:chExt cx="12130" cy="7342"/>
          </a:xfrm>
        </p:grpSpPr>
        <p:pic>
          <p:nvPicPr>
            <p:cNvPr id="11" name="图片 10" descr="148"/>
            <p:cNvPicPr>
              <a:picLocks noChangeAspect="1"/>
            </p:cNvPicPr>
            <p:nvPr/>
          </p:nvPicPr>
          <p:blipFill>
            <a:blip r:embed="rId2"/>
            <a:stretch>
              <a:fillRect/>
            </a:stretch>
          </p:blipFill>
          <p:spPr>
            <a:xfrm>
              <a:off x="8852" y="1918"/>
              <a:ext cx="6288" cy="4194"/>
            </a:xfrm>
            <a:prstGeom prst="rect">
              <a:avLst/>
            </a:prstGeom>
            <a:ln>
              <a:solidFill>
                <a:schemeClr val="accent1"/>
              </a:solidFill>
            </a:ln>
          </p:spPr>
        </p:pic>
        <p:pic>
          <p:nvPicPr>
            <p:cNvPr id="12" name="图片 11" descr="149"/>
            <p:cNvPicPr>
              <a:picLocks noChangeAspect="1"/>
            </p:cNvPicPr>
            <p:nvPr/>
          </p:nvPicPr>
          <p:blipFill>
            <a:blip r:embed="rId3"/>
            <a:srcRect t="4552"/>
            <a:stretch>
              <a:fillRect/>
            </a:stretch>
          </p:blipFill>
          <p:spPr>
            <a:xfrm>
              <a:off x="3010" y="5066"/>
              <a:ext cx="6602" cy="4194"/>
            </a:xfrm>
            <a:prstGeom prst="rect">
              <a:avLst/>
            </a:prstGeom>
            <a:noFill/>
            <a:ln w="25400">
              <a:solidFill>
                <a:schemeClr val="accent1"/>
              </a:solidFill>
            </a:ln>
          </p:spPr>
        </p:pic>
        <p:grpSp>
          <p:nvGrpSpPr>
            <p:cNvPr id="13" name="组合 12"/>
            <p:cNvGrpSpPr/>
            <p:nvPr/>
          </p:nvGrpSpPr>
          <p:grpSpPr>
            <a:xfrm>
              <a:off x="4676" y="6563"/>
              <a:ext cx="3270" cy="1201"/>
              <a:chOff x="4861" y="6544"/>
              <a:chExt cx="3270" cy="1201"/>
            </a:xfrm>
          </p:grpSpPr>
          <p:sp>
            <p:nvSpPr>
              <p:cNvPr id="20" name="矩形 19"/>
              <p:cNvSpPr/>
              <p:nvPr/>
            </p:nvSpPr>
            <p:spPr>
              <a:xfrm>
                <a:off x="4861" y="6544"/>
                <a:ext cx="3270" cy="1201"/>
              </a:xfrm>
              <a:prstGeom prst="rect">
                <a:avLst/>
              </a:prstGeom>
              <a:solidFill>
                <a:schemeClr val="bg1">
                  <a:alpha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nvSpPr>
            <p:spPr>
              <a:xfrm>
                <a:off x="5371" y="6831"/>
                <a:ext cx="2539" cy="607"/>
              </a:xfrm>
              <a:prstGeom prst="rect">
                <a:avLst/>
              </a:prstGeom>
              <a:noFill/>
              <a:ln>
                <a:solidFill>
                  <a:schemeClr val="accent1"/>
                </a:solidFill>
              </a:ln>
            </p:spPr>
            <p:txBody>
              <a:bodyPr wrap="square" rtlCol="0">
                <a:spAutoFit/>
              </a:bodyPr>
              <a:p>
                <a:pPr algn="ctr"/>
                <a:r>
                  <a:rPr lang="zh-CN" sz="2000" b="1">
                    <a:solidFill>
                      <a:srgbClr val="142AAE"/>
                    </a:solidFill>
                    <a:latin typeface="黑体" panose="02010609060101010101" charset="-122"/>
                    <a:ea typeface="黑体" panose="02010609060101010101" charset="-122"/>
                    <a:cs typeface="黑体" panose="02010609060101010101" charset="-122"/>
                  </a:rPr>
                  <a:t>个性化推送</a:t>
                </a:r>
                <a:endParaRPr lang="zh-CN" sz="2000" b="1">
                  <a:solidFill>
                    <a:srgbClr val="142AAE"/>
                  </a:solidFill>
                  <a:latin typeface="黑体" panose="02010609060101010101" charset="-122"/>
                  <a:ea typeface="黑体" panose="02010609060101010101" charset="-122"/>
                  <a:cs typeface="黑体" panose="02010609060101010101" charset="-122"/>
                </a:endParaRPr>
              </a:p>
            </p:txBody>
          </p:sp>
        </p:grpSp>
        <p:grpSp>
          <p:nvGrpSpPr>
            <p:cNvPr id="34" name="组合 33"/>
            <p:cNvGrpSpPr/>
            <p:nvPr/>
          </p:nvGrpSpPr>
          <p:grpSpPr>
            <a:xfrm>
              <a:off x="10361" y="3414"/>
              <a:ext cx="3270" cy="1201"/>
              <a:chOff x="9738" y="3000"/>
              <a:chExt cx="3270" cy="1201"/>
            </a:xfrm>
          </p:grpSpPr>
          <p:sp>
            <p:nvSpPr>
              <p:cNvPr id="35" name="矩形 34"/>
              <p:cNvSpPr/>
              <p:nvPr/>
            </p:nvSpPr>
            <p:spPr>
              <a:xfrm>
                <a:off x="9738" y="3000"/>
                <a:ext cx="3270" cy="1201"/>
              </a:xfrm>
              <a:prstGeom prst="rect">
                <a:avLst/>
              </a:prstGeom>
              <a:solidFill>
                <a:schemeClr val="bg1">
                  <a:alpha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nvSpPr>
            <p:spPr>
              <a:xfrm>
                <a:off x="10247" y="3167"/>
                <a:ext cx="2252" cy="628"/>
              </a:xfrm>
              <a:prstGeom prst="rect">
                <a:avLst/>
              </a:prstGeom>
              <a:noFill/>
              <a:ln>
                <a:solidFill>
                  <a:schemeClr val="accent1"/>
                </a:solidFill>
              </a:ln>
            </p:spPr>
            <p:txBody>
              <a:bodyPr wrap="square" rtlCol="0">
                <a:spAutoFit/>
              </a:bodyPr>
              <a:p>
                <a:pPr algn="ctr"/>
                <a:r>
                  <a:rPr lang="zh-CN" sz="2000" b="1">
                    <a:solidFill>
                      <a:srgbClr val="142AAE"/>
                    </a:solidFill>
                    <a:latin typeface="黑体" panose="02010609060101010101" charset="-122"/>
                    <a:ea typeface="黑体" panose="02010609060101010101" charset="-122"/>
                    <a:cs typeface="黑体" panose="02010609060101010101" charset="-122"/>
                  </a:rPr>
                  <a:t>语音搜索</a:t>
                </a:r>
                <a:endParaRPr lang="zh-CN" sz="2000" b="1">
                  <a:solidFill>
                    <a:srgbClr val="142AAE"/>
                  </a:solidFill>
                  <a:latin typeface="黑体" panose="02010609060101010101" charset="-122"/>
                  <a:ea typeface="黑体" panose="02010609060101010101" charset="-122"/>
                  <a:cs typeface="黑体" panose="02010609060101010101" charset="-122"/>
                </a:endParaRPr>
              </a:p>
            </p:txBody>
          </p:sp>
        </p:grpSp>
      </p:grpSp>
      <p:sp>
        <p:nvSpPr>
          <p:cNvPr id="41" name="矩形 40"/>
          <p:cNvSpPr/>
          <p:nvPr/>
        </p:nvSpPr>
        <p:spPr>
          <a:xfrm>
            <a:off x="5873750" y="3038475"/>
            <a:ext cx="2076450" cy="762635"/>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文本框 42"/>
          <p:cNvSpPr txBox="1"/>
          <p:nvPr/>
        </p:nvSpPr>
        <p:spPr>
          <a:xfrm>
            <a:off x="6197600" y="3225800"/>
            <a:ext cx="1429385" cy="398780"/>
          </a:xfrm>
          <a:prstGeom prst="rect">
            <a:avLst/>
          </a:prstGeom>
          <a:noFill/>
        </p:spPr>
        <p:txBody>
          <a:bodyPr wrap="square" rtlCol="0">
            <a:spAutoFit/>
          </a:bodyPr>
          <a:p>
            <a:pPr algn="ctr"/>
            <a:r>
              <a:rPr lang="zh-CN" sz="2000" b="1" dirty="0">
                <a:solidFill>
                  <a:srgbClr val="142AAE"/>
                </a:solidFill>
                <a:latin typeface="黑体" panose="02010609060101010101" charset="-122"/>
                <a:ea typeface="黑体" panose="02010609060101010101" charset="-122"/>
                <a:cs typeface="黑体" panose="02010609060101010101" charset="-122"/>
              </a:rPr>
              <a:t>新兴应用</a:t>
            </a:r>
            <a:endParaRPr lang="zh-CN" sz="2000" b="1" dirty="0">
              <a:solidFill>
                <a:srgbClr val="142AAE"/>
              </a:solidFill>
              <a:latin typeface="黑体" panose="02010609060101010101" charset="-122"/>
              <a:ea typeface="黑体" panose="02010609060101010101" charset="-122"/>
              <a:cs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ppt_x"/>
                                          </p:val>
                                        </p:tav>
                                        <p:tav tm="100000">
                                          <p:val>
                                            <p:strVal val="#ppt_x"/>
                                          </p:val>
                                        </p:tav>
                                      </p:tavLst>
                                    </p:anim>
                                    <p:anim calcmode="lin" valueType="num">
                                      <p:cBhvr additive="base">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73"/>
              <a:ext cx="4038"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三、旅游</a:t>
              </a:r>
              <a:r>
                <a:rPr lang="en-US" altLang="zh-CN" sz="2000">
                  <a:solidFill>
                    <a:srgbClr val="142AAE"/>
                  </a:solidFill>
                  <a:latin typeface="黑体" panose="02010609060101010101" charset="-122"/>
                  <a:ea typeface="黑体" panose="02010609060101010101" charset="-122"/>
                  <a:sym typeface="+mn-ea"/>
                </a:rPr>
                <a:t>App</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675640" y="1176655"/>
            <a:ext cx="4458970" cy="5164455"/>
            <a:chOff x="935" y="1728"/>
            <a:chExt cx="6897" cy="7309"/>
          </a:xfrm>
        </p:grpSpPr>
        <p:pic>
          <p:nvPicPr>
            <p:cNvPr id="2" name="图片 1" descr="C:\Users\LENOVO\Desktop\20162f15330da93fd23da93543ab2ff.jpg20162f15330da93fd23da93543ab2ff"/>
            <p:cNvPicPr>
              <a:picLocks noChangeAspect="1"/>
            </p:cNvPicPr>
            <p:nvPr/>
          </p:nvPicPr>
          <p:blipFill>
            <a:blip r:embed="rId2"/>
            <a:srcRect/>
            <a:stretch>
              <a:fillRect/>
            </a:stretch>
          </p:blipFill>
          <p:spPr>
            <a:xfrm flipH="1">
              <a:off x="935" y="1728"/>
              <a:ext cx="6897" cy="7094"/>
            </a:xfrm>
            <a:prstGeom prst="rect">
              <a:avLst/>
            </a:prstGeom>
          </p:spPr>
        </p:pic>
        <p:sp>
          <p:nvSpPr>
            <p:cNvPr id="3" name="矩形 2"/>
            <p:cNvSpPr/>
            <p:nvPr/>
          </p:nvSpPr>
          <p:spPr>
            <a:xfrm>
              <a:off x="1286" y="3434"/>
              <a:ext cx="5022" cy="4617"/>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377" y="4988"/>
              <a:ext cx="4931" cy="2323"/>
            </a:xfrm>
            <a:prstGeom prst="rect">
              <a:avLst/>
            </a:prstGeom>
            <a:noFill/>
          </p:spPr>
          <p:txBody>
            <a:bodyPr wrap="square" rtlCol="0">
              <a:spAutoFit/>
            </a:bodyPr>
            <a:lstStyle/>
            <a:p>
              <a:pPr algn="just">
                <a:lnSpc>
                  <a:spcPct val="180000"/>
                </a:lnSpc>
                <a:spcBef>
                  <a:spcPts val="0"/>
                </a:spcBef>
                <a:spcAft>
                  <a:spcPts val="0"/>
                </a:spcAft>
              </a:pPr>
              <a:r>
                <a:rPr lang="zh-CN" sz="2800" b="1" dirty="0">
                  <a:solidFill>
                    <a:srgbClr val="142AAE"/>
                  </a:solidFill>
                  <a:latin typeface="黑体" panose="02010609060101010101" charset="-122"/>
                  <a:ea typeface="黑体" panose="02010609060101010101" charset="-122"/>
                  <a:sym typeface="+mn-ea"/>
                </a:rPr>
                <a:t>旅游</a:t>
              </a:r>
              <a:r>
                <a:rPr lang="en-US" altLang="zh-CN" sz="2800" b="1" dirty="0">
                  <a:solidFill>
                    <a:srgbClr val="142AAE"/>
                  </a:solidFill>
                  <a:latin typeface="黑体" panose="02010609060101010101" charset="-122"/>
                  <a:ea typeface="黑体" panose="02010609060101010101" charset="-122"/>
                  <a:sym typeface="+mn-ea"/>
                </a:rPr>
                <a:t>App</a:t>
              </a:r>
              <a:r>
                <a:rPr lang="zh-CN" altLang="en-US" sz="2800" b="1" dirty="0">
                  <a:solidFill>
                    <a:srgbClr val="142AAE"/>
                  </a:solidFill>
                  <a:latin typeface="黑体" panose="02010609060101010101" charset="-122"/>
                  <a:ea typeface="黑体" panose="02010609060101010101" charset="-122"/>
                  <a:sym typeface="+mn-ea"/>
                </a:rPr>
                <a:t>类型</a:t>
              </a:r>
              <a:endParaRPr lang="zh-CN" altLang="en-US" sz="2800" b="1" dirty="0">
                <a:solidFill>
                  <a:srgbClr val="142AAE"/>
                </a:solidFill>
                <a:latin typeface="黑体" panose="02010609060101010101" charset="-122"/>
                <a:ea typeface="黑体" panose="02010609060101010101" charset="-122"/>
                <a:sym typeface="+mn-ea"/>
              </a:endParaRPr>
            </a:p>
            <a:p>
              <a:pPr algn="just">
                <a:lnSpc>
                  <a:spcPct val="180000"/>
                </a:lnSpc>
                <a:spcBef>
                  <a:spcPts val="0"/>
                </a:spcBef>
                <a:spcAft>
                  <a:spcPts val="0"/>
                </a:spcAft>
              </a:pPr>
              <a:endParaRPr lang="zh-CN" altLang="en-US" sz="2800" b="1" dirty="0">
                <a:solidFill>
                  <a:srgbClr val="142AAE"/>
                </a:solidFill>
                <a:latin typeface="黑体" panose="02010609060101010101" charset="-122"/>
                <a:ea typeface="黑体" panose="02010609060101010101" charset="-122"/>
                <a:cs typeface="黑体" panose="02010609060101010101" charset="-122"/>
                <a:sym typeface="+mn-ea"/>
              </a:endParaRPr>
            </a:p>
          </p:txBody>
        </p:sp>
        <p:grpSp>
          <p:nvGrpSpPr>
            <p:cNvPr id="24" name="组合 23"/>
            <p:cNvGrpSpPr/>
            <p:nvPr/>
          </p:nvGrpSpPr>
          <p:grpSpPr>
            <a:xfrm>
              <a:off x="7009" y="1852"/>
              <a:ext cx="822" cy="822"/>
              <a:chOff x="7063" y="2320"/>
              <a:chExt cx="714" cy="714"/>
            </a:xfrm>
          </p:grpSpPr>
          <p:sp>
            <p:nvSpPr>
              <p:cNvPr id="6" name="椭圆 5"/>
              <p:cNvSpPr/>
              <p:nvPr/>
            </p:nvSpPr>
            <p:spPr>
              <a:xfrm>
                <a:off x="7063" y="2320"/>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marijuana-plantation_65830"/>
              <p:cNvSpPr>
                <a:spLocks noChangeAspect="1"/>
              </p:cNvSpPr>
              <p:nvPr/>
            </p:nvSpPr>
            <p:spPr bwMode="auto">
              <a:xfrm>
                <a:off x="7209" y="2446"/>
                <a:ext cx="423" cy="462"/>
              </a:xfrm>
              <a:custGeom>
                <a:avLst/>
                <a:gdLst>
                  <a:gd name="connsiteX0" fmla="*/ 83434 w 551233"/>
                  <a:gd name="connsiteY0" fmla="*/ 375877 h 598960"/>
                  <a:gd name="connsiteX1" fmla="*/ 97340 w 551233"/>
                  <a:gd name="connsiteY1" fmla="*/ 448296 h 598960"/>
                  <a:gd name="connsiteX2" fmla="*/ 133097 w 551233"/>
                  <a:gd name="connsiteY2" fmla="*/ 410599 h 598960"/>
                  <a:gd name="connsiteX3" fmla="*/ 111246 w 551233"/>
                  <a:gd name="connsiteY3" fmla="*/ 471113 h 598960"/>
                  <a:gd name="connsiteX4" fmla="*/ 109259 w 551233"/>
                  <a:gd name="connsiteY4" fmla="*/ 474089 h 598960"/>
                  <a:gd name="connsiteX5" fmla="*/ 148990 w 551233"/>
                  <a:gd name="connsiteY5" fmla="*/ 466153 h 598960"/>
                  <a:gd name="connsiteX6" fmla="*/ 110252 w 551233"/>
                  <a:gd name="connsiteY6" fmla="*/ 492938 h 598960"/>
                  <a:gd name="connsiteX7" fmla="*/ 105286 w 551233"/>
                  <a:gd name="connsiteY7" fmla="*/ 494922 h 598960"/>
                  <a:gd name="connsiteX8" fmla="*/ 123165 w 551233"/>
                  <a:gd name="connsiteY8" fmla="*/ 504843 h 598960"/>
                  <a:gd name="connsiteX9" fmla="*/ 96347 w 551233"/>
                  <a:gd name="connsiteY9" fmla="*/ 502859 h 598960"/>
                  <a:gd name="connsiteX10" fmla="*/ 88400 w 551233"/>
                  <a:gd name="connsiteY10" fmla="*/ 499883 h 598960"/>
                  <a:gd name="connsiteX11" fmla="*/ 88400 w 551233"/>
                  <a:gd name="connsiteY11" fmla="*/ 515755 h 598960"/>
                  <a:gd name="connsiteX12" fmla="*/ 95353 w 551233"/>
                  <a:gd name="connsiteY12" fmla="*/ 515755 h 598960"/>
                  <a:gd name="connsiteX13" fmla="*/ 177794 w 551233"/>
                  <a:gd name="connsiteY13" fmla="*/ 542541 h 598960"/>
                  <a:gd name="connsiteX14" fmla="*/ 225471 w 551233"/>
                  <a:gd name="connsiteY14" fmla="*/ 523692 h 598960"/>
                  <a:gd name="connsiteX15" fmla="*/ 225471 w 551233"/>
                  <a:gd name="connsiteY15" fmla="*/ 513771 h 598960"/>
                  <a:gd name="connsiteX16" fmla="*/ 218518 w 551233"/>
                  <a:gd name="connsiteY16" fmla="*/ 515755 h 598960"/>
                  <a:gd name="connsiteX17" fmla="*/ 197659 w 551233"/>
                  <a:gd name="connsiteY17" fmla="*/ 517739 h 598960"/>
                  <a:gd name="connsiteX18" fmla="*/ 211565 w 551233"/>
                  <a:gd name="connsiteY18" fmla="*/ 509803 h 598960"/>
                  <a:gd name="connsiteX19" fmla="*/ 207592 w 551233"/>
                  <a:gd name="connsiteY19" fmla="*/ 507819 h 598960"/>
                  <a:gd name="connsiteX20" fmla="*/ 177794 w 551233"/>
                  <a:gd name="connsiteY20" fmla="*/ 487978 h 598960"/>
                  <a:gd name="connsiteX21" fmla="*/ 208585 w 551233"/>
                  <a:gd name="connsiteY21" fmla="*/ 493930 h 598960"/>
                  <a:gd name="connsiteX22" fmla="*/ 206599 w 551233"/>
                  <a:gd name="connsiteY22" fmla="*/ 490954 h 598960"/>
                  <a:gd name="connsiteX23" fmla="*/ 189713 w 551233"/>
                  <a:gd name="connsiteY23" fmla="*/ 444328 h 598960"/>
                  <a:gd name="connsiteX24" fmla="*/ 217525 w 551233"/>
                  <a:gd name="connsiteY24" fmla="*/ 473097 h 598960"/>
                  <a:gd name="connsiteX25" fmla="*/ 229444 w 551233"/>
                  <a:gd name="connsiteY25" fmla="*/ 416551 h 598960"/>
                  <a:gd name="connsiteX26" fmla="*/ 240370 w 551233"/>
                  <a:gd name="connsiteY26" fmla="*/ 473097 h 598960"/>
                  <a:gd name="connsiteX27" fmla="*/ 269174 w 551233"/>
                  <a:gd name="connsiteY27" fmla="*/ 444328 h 598960"/>
                  <a:gd name="connsiteX28" fmla="*/ 251296 w 551233"/>
                  <a:gd name="connsiteY28" fmla="*/ 490954 h 598960"/>
                  <a:gd name="connsiteX29" fmla="*/ 250302 w 551233"/>
                  <a:gd name="connsiteY29" fmla="*/ 493930 h 598960"/>
                  <a:gd name="connsiteX30" fmla="*/ 281094 w 551233"/>
                  <a:gd name="connsiteY30" fmla="*/ 487978 h 598960"/>
                  <a:gd name="connsiteX31" fmla="*/ 250302 w 551233"/>
                  <a:gd name="connsiteY31" fmla="*/ 507819 h 598960"/>
                  <a:gd name="connsiteX32" fmla="*/ 246329 w 551233"/>
                  <a:gd name="connsiteY32" fmla="*/ 509803 h 598960"/>
                  <a:gd name="connsiteX33" fmla="*/ 260235 w 551233"/>
                  <a:gd name="connsiteY33" fmla="*/ 517739 h 598960"/>
                  <a:gd name="connsiteX34" fmla="*/ 239377 w 551233"/>
                  <a:gd name="connsiteY34" fmla="*/ 515755 h 598960"/>
                  <a:gd name="connsiteX35" fmla="*/ 233417 w 551233"/>
                  <a:gd name="connsiteY35" fmla="*/ 513771 h 598960"/>
                  <a:gd name="connsiteX36" fmla="*/ 233417 w 551233"/>
                  <a:gd name="connsiteY36" fmla="*/ 522700 h 598960"/>
                  <a:gd name="connsiteX37" fmla="*/ 245336 w 551233"/>
                  <a:gd name="connsiteY37" fmla="*/ 522700 h 598960"/>
                  <a:gd name="connsiteX38" fmla="*/ 327777 w 551233"/>
                  <a:gd name="connsiteY38" fmla="*/ 570318 h 598960"/>
                  <a:gd name="connsiteX39" fmla="*/ 0 w 551233"/>
                  <a:gd name="connsiteY39" fmla="*/ 570318 h 598960"/>
                  <a:gd name="connsiteX40" fmla="*/ 78468 w 551233"/>
                  <a:gd name="connsiteY40" fmla="*/ 516747 h 598960"/>
                  <a:gd name="connsiteX41" fmla="*/ 78468 w 551233"/>
                  <a:gd name="connsiteY41" fmla="*/ 498891 h 598960"/>
                  <a:gd name="connsiteX42" fmla="*/ 70522 w 551233"/>
                  <a:gd name="connsiteY42" fmla="*/ 501867 h 598960"/>
                  <a:gd name="connsiteX43" fmla="*/ 42710 w 551233"/>
                  <a:gd name="connsiteY43" fmla="*/ 504843 h 598960"/>
                  <a:gd name="connsiteX44" fmla="*/ 60589 w 551233"/>
                  <a:gd name="connsiteY44" fmla="*/ 494922 h 598960"/>
                  <a:gd name="connsiteX45" fmla="*/ 55623 w 551233"/>
                  <a:gd name="connsiteY45" fmla="*/ 492938 h 598960"/>
                  <a:gd name="connsiteX46" fmla="*/ 17879 w 551233"/>
                  <a:gd name="connsiteY46" fmla="*/ 466153 h 598960"/>
                  <a:gd name="connsiteX47" fmla="*/ 56616 w 551233"/>
                  <a:gd name="connsiteY47" fmla="*/ 474089 h 598960"/>
                  <a:gd name="connsiteX48" fmla="*/ 54630 w 551233"/>
                  <a:gd name="connsiteY48" fmla="*/ 471113 h 598960"/>
                  <a:gd name="connsiteX49" fmla="*/ 32778 w 551233"/>
                  <a:gd name="connsiteY49" fmla="*/ 410599 h 598960"/>
                  <a:gd name="connsiteX50" fmla="*/ 68535 w 551233"/>
                  <a:gd name="connsiteY50" fmla="*/ 448296 h 598960"/>
                  <a:gd name="connsiteX51" fmla="*/ 83434 w 551233"/>
                  <a:gd name="connsiteY51" fmla="*/ 375877 h 598960"/>
                  <a:gd name="connsiteX52" fmla="*/ 130966 w 551233"/>
                  <a:gd name="connsiteY52" fmla="*/ 27042 h 598960"/>
                  <a:gd name="connsiteX53" fmla="*/ 140029 w 551233"/>
                  <a:gd name="connsiteY53" fmla="*/ 31754 h 598960"/>
                  <a:gd name="connsiteX54" fmla="*/ 311861 w 551233"/>
                  <a:gd name="connsiteY54" fmla="*/ 235117 h 598960"/>
                  <a:gd name="connsiteX55" fmla="*/ 427077 w 551233"/>
                  <a:gd name="connsiteY55" fmla="*/ 137900 h 598960"/>
                  <a:gd name="connsiteX56" fmla="*/ 462834 w 551233"/>
                  <a:gd name="connsiteY56" fmla="*/ 127980 h 598960"/>
                  <a:gd name="connsiteX57" fmla="*/ 495611 w 551233"/>
                  <a:gd name="connsiteY57" fmla="*/ 161708 h 598960"/>
                  <a:gd name="connsiteX58" fmla="*/ 549246 w 551233"/>
                  <a:gd name="connsiteY58" fmla="*/ 334319 h 598960"/>
                  <a:gd name="connsiteX59" fmla="*/ 551233 w 551233"/>
                  <a:gd name="connsiteY59" fmla="*/ 345231 h 598960"/>
                  <a:gd name="connsiteX60" fmla="*/ 551233 w 551233"/>
                  <a:gd name="connsiteY60" fmla="*/ 558514 h 598960"/>
                  <a:gd name="connsiteX61" fmla="*/ 503557 w 551233"/>
                  <a:gd name="connsiteY61" fmla="*/ 598195 h 598960"/>
                  <a:gd name="connsiteX62" fmla="*/ 470780 w 551233"/>
                  <a:gd name="connsiteY62" fmla="*/ 557522 h 598960"/>
                  <a:gd name="connsiteX63" fmla="*/ 470780 w 551233"/>
                  <a:gd name="connsiteY63" fmla="*/ 351183 h 598960"/>
                  <a:gd name="connsiteX64" fmla="*/ 431050 w 551233"/>
                  <a:gd name="connsiteY64" fmla="*/ 221229 h 598960"/>
                  <a:gd name="connsiteX65" fmla="*/ 354570 w 551233"/>
                  <a:gd name="connsiteY65" fmla="*/ 285710 h 598960"/>
                  <a:gd name="connsiteX66" fmla="*/ 368476 w 551233"/>
                  <a:gd name="connsiteY66" fmla="*/ 302574 h 598960"/>
                  <a:gd name="connsiteX67" fmla="*/ 367482 w 551233"/>
                  <a:gd name="connsiteY67" fmla="*/ 321423 h 598960"/>
                  <a:gd name="connsiteX68" fmla="*/ 358543 w 551233"/>
                  <a:gd name="connsiteY68" fmla="*/ 324399 h 598960"/>
                  <a:gd name="connsiteX69" fmla="*/ 348611 w 551233"/>
                  <a:gd name="connsiteY69" fmla="*/ 320431 h 598960"/>
                  <a:gd name="connsiteX70" fmla="*/ 333712 w 551233"/>
                  <a:gd name="connsiteY70" fmla="*/ 301582 h 598960"/>
                  <a:gd name="connsiteX71" fmla="*/ 320800 w 551233"/>
                  <a:gd name="connsiteY71" fmla="*/ 304558 h 598960"/>
                  <a:gd name="connsiteX72" fmla="*/ 295969 w 551233"/>
                  <a:gd name="connsiteY72" fmla="*/ 292654 h 598960"/>
                  <a:gd name="connsiteX73" fmla="*/ 292989 w 551233"/>
                  <a:gd name="connsiteY73" fmla="*/ 253966 h 598960"/>
                  <a:gd name="connsiteX74" fmla="*/ 159894 w 551233"/>
                  <a:gd name="connsiteY74" fmla="*/ 96235 h 598960"/>
                  <a:gd name="connsiteX75" fmla="*/ 88380 w 551233"/>
                  <a:gd name="connsiteY75" fmla="*/ 155756 h 598960"/>
                  <a:gd name="connsiteX76" fmla="*/ 71495 w 551233"/>
                  <a:gd name="connsiteY76" fmla="*/ 151788 h 598960"/>
                  <a:gd name="connsiteX77" fmla="*/ 64542 w 551233"/>
                  <a:gd name="connsiteY77" fmla="*/ 133932 h 598960"/>
                  <a:gd name="connsiteX78" fmla="*/ 67522 w 551233"/>
                  <a:gd name="connsiteY78" fmla="*/ 122027 h 598960"/>
                  <a:gd name="connsiteX79" fmla="*/ 129103 w 551233"/>
                  <a:gd name="connsiteY79" fmla="*/ 59531 h 598960"/>
                  <a:gd name="connsiteX80" fmla="*/ 120164 w 551233"/>
                  <a:gd name="connsiteY80" fmla="*/ 48618 h 598960"/>
                  <a:gd name="connsiteX81" fmla="*/ 121157 w 551233"/>
                  <a:gd name="connsiteY81" fmla="*/ 29770 h 598960"/>
                  <a:gd name="connsiteX82" fmla="*/ 130966 w 551233"/>
                  <a:gd name="connsiteY82" fmla="*/ 27042 h 598960"/>
                  <a:gd name="connsiteX83" fmla="*/ 418163 w 551233"/>
                  <a:gd name="connsiteY83" fmla="*/ 0 h 598960"/>
                  <a:gd name="connsiteX84" fmla="*/ 477810 w 551233"/>
                  <a:gd name="connsiteY84" fmla="*/ 59488 h 598960"/>
                  <a:gd name="connsiteX85" fmla="*/ 418163 w 551233"/>
                  <a:gd name="connsiteY85" fmla="*/ 118976 h 598960"/>
                  <a:gd name="connsiteX86" fmla="*/ 358516 w 551233"/>
                  <a:gd name="connsiteY86" fmla="*/ 59488 h 598960"/>
                  <a:gd name="connsiteX87" fmla="*/ 418163 w 551233"/>
                  <a:gd name="connsiteY87" fmla="*/ 0 h 59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51233" h="598960">
                    <a:moveTo>
                      <a:pt x="83434" y="375877"/>
                    </a:moveTo>
                    <a:cubicBezTo>
                      <a:pt x="90387" y="375877"/>
                      <a:pt x="97340" y="416551"/>
                      <a:pt x="97340" y="448296"/>
                    </a:cubicBezTo>
                    <a:cubicBezTo>
                      <a:pt x="111246" y="428455"/>
                      <a:pt x="128131" y="408614"/>
                      <a:pt x="133097" y="410599"/>
                    </a:cubicBezTo>
                    <a:cubicBezTo>
                      <a:pt x="139057" y="414567"/>
                      <a:pt x="125151" y="448296"/>
                      <a:pt x="111246" y="471113"/>
                    </a:cubicBezTo>
                    <a:cubicBezTo>
                      <a:pt x="111246" y="472105"/>
                      <a:pt x="110252" y="473097"/>
                      <a:pt x="109259" y="474089"/>
                    </a:cubicBezTo>
                    <a:cubicBezTo>
                      <a:pt x="127138" y="468137"/>
                      <a:pt x="147003" y="462185"/>
                      <a:pt x="148990" y="466153"/>
                    </a:cubicBezTo>
                    <a:cubicBezTo>
                      <a:pt x="150976" y="471113"/>
                      <a:pt x="128131" y="485002"/>
                      <a:pt x="110252" y="492938"/>
                    </a:cubicBezTo>
                    <a:cubicBezTo>
                      <a:pt x="108266" y="493930"/>
                      <a:pt x="107272" y="493930"/>
                      <a:pt x="105286" y="494922"/>
                    </a:cubicBezTo>
                    <a:cubicBezTo>
                      <a:pt x="115219" y="497899"/>
                      <a:pt x="124158" y="502859"/>
                      <a:pt x="123165" y="504843"/>
                    </a:cubicBezTo>
                    <a:cubicBezTo>
                      <a:pt x="122171" y="507819"/>
                      <a:pt x="107272" y="505835"/>
                      <a:pt x="96347" y="502859"/>
                    </a:cubicBezTo>
                    <a:cubicBezTo>
                      <a:pt x="93367" y="501867"/>
                      <a:pt x="90387" y="500875"/>
                      <a:pt x="88400" y="499883"/>
                    </a:cubicBezTo>
                    <a:lnTo>
                      <a:pt x="88400" y="515755"/>
                    </a:lnTo>
                    <a:cubicBezTo>
                      <a:pt x="90387" y="515755"/>
                      <a:pt x="93367" y="515755"/>
                      <a:pt x="95353" y="515755"/>
                    </a:cubicBezTo>
                    <a:cubicBezTo>
                      <a:pt x="131111" y="515755"/>
                      <a:pt x="160909" y="526668"/>
                      <a:pt x="177794" y="542541"/>
                    </a:cubicBezTo>
                    <a:cubicBezTo>
                      <a:pt x="188720" y="533612"/>
                      <a:pt x="205606" y="526668"/>
                      <a:pt x="225471" y="523692"/>
                    </a:cubicBezTo>
                    <a:lnTo>
                      <a:pt x="225471" y="513771"/>
                    </a:lnTo>
                    <a:cubicBezTo>
                      <a:pt x="223484" y="513771"/>
                      <a:pt x="221498" y="514763"/>
                      <a:pt x="218518" y="515755"/>
                    </a:cubicBezTo>
                    <a:cubicBezTo>
                      <a:pt x="210572" y="517739"/>
                      <a:pt x="198653" y="519723"/>
                      <a:pt x="197659" y="517739"/>
                    </a:cubicBezTo>
                    <a:cubicBezTo>
                      <a:pt x="197659" y="515755"/>
                      <a:pt x="204612" y="512779"/>
                      <a:pt x="211565" y="509803"/>
                    </a:cubicBezTo>
                    <a:cubicBezTo>
                      <a:pt x="210572" y="509803"/>
                      <a:pt x="209579" y="508811"/>
                      <a:pt x="207592" y="507819"/>
                    </a:cubicBezTo>
                    <a:cubicBezTo>
                      <a:pt x="193686" y="501867"/>
                      <a:pt x="175808" y="490954"/>
                      <a:pt x="177794" y="487978"/>
                    </a:cubicBezTo>
                    <a:cubicBezTo>
                      <a:pt x="178787" y="485002"/>
                      <a:pt x="194680" y="488970"/>
                      <a:pt x="208585" y="493930"/>
                    </a:cubicBezTo>
                    <a:cubicBezTo>
                      <a:pt x="207592" y="492938"/>
                      <a:pt x="207592" y="491946"/>
                      <a:pt x="206599" y="490954"/>
                    </a:cubicBezTo>
                    <a:cubicBezTo>
                      <a:pt x="196666" y="473097"/>
                      <a:pt x="185740" y="446312"/>
                      <a:pt x="189713" y="444328"/>
                    </a:cubicBezTo>
                    <a:cubicBezTo>
                      <a:pt x="193686" y="441352"/>
                      <a:pt x="207592" y="457225"/>
                      <a:pt x="217525" y="473097"/>
                    </a:cubicBezTo>
                    <a:cubicBezTo>
                      <a:pt x="218518" y="448296"/>
                      <a:pt x="223484" y="416551"/>
                      <a:pt x="229444" y="416551"/>
                    </a:cubicBezTo>
                    <a:cubicBezTo>
                      <a:pt x="235403" y="416551"/>
                      <a:pt x="240370" y="448296"/>
                      <a:pt x="240370" y="473097"/>
                    </a:cubicBezTo>
                    <a:cubicBezTo>
                      <a:pt x="251296" y="457225"/>
                      <a:pt x="265201" y="441352"/>
                      <a:pt x="269174" y="444328"/>
                    </a:cubicBezTo>
                    <a:cubicBezTo>
                      <a:pt x="273148" y="446312"/>
                      <a:pt x="262222" y="473097"/>
                      <a:pt x="251296" y="490954"/>
                    </a:cubicBezTo>
                    <a:cubicBezTo>
                      <a:pt x="251296" y="491946"/>
                      <a:pt x="250302" y="492938"/>
                      <a:pt x="250302" y="493930"/>
                    </a:cubicBezTo>
                    <a:cubicBezTo>
                      <a:pt x="263215" y="488970"/>
                      <a:pt x="279107" y="485002"/>
                      <a:pt x="281094" y="487978"/>
                    </a:cubicBezTo>
                    <a:cubicBezTo>
                      <a:pt x="282087" y="490954"/>
                      <a:pt x="264208" y="501867"/>
                      <a:pt x="250302" y="507819"/>
                    </a:cubicBezTo>
                    <a:cubicBezTo>
                      <a:pt x="249309" y="508811"/>
                      <a:pt x="248316" y="509803"/>
                      <a:pt x="246329" y="509803"/>
                    </a:cubicBezTo>
                    <a:cubicBezTo>
                      <a:pt x="254275" y="512779"/>
                      <a:pt x="261228" y="515755"/>
                      <a:pt x="260235" y="517739"/>
                    </a:cubicBezTo>
                    <a:cubicBezTo>
                      <a:pt x="260235" y="519723"/>
                      <a:pt x="248316" y="517739"/>
                      <a:pt x="239377" y="515755"/>
                    </a:cubicBezTo>
                    <a:cubicBezTo>
                      <a:pt x="236397" y="514763"/>
                      <a:pt x="234410" y="513771"/>
                      <a:pt x="233417" y="513771"/>
                    </a:cubicBezTo>
                    <a:lnTo>
                      <a:pt x="233417" y="522700"/>
                    </a:lnTo>
                    <a:cubicBezTo>
                      <a:pt x="237390" y="522700"/>
                      <a:pt x="241363" y="522700"/>
                      <a:pt x="245336" y="522700"/>
                    </a:cubicBezTo>
                    <a:cubicBezTo>
                      <a:pt x="291026" y="522700"/>
                      <a:pt x="327777" y="543533"/>
                      <a:pt x="327777" y="570318"/>
                    </a:cubicBezTo>
                    <a:cubicBezTo>
                      <a:pt x="327777" y="597103"/>
                      <a:pt x="0" y="597103"/>
                      <a:pt x="0" y="570318"/>
                    </a:cubicBezTo>
                    <a:cubicBezTo>
                      <a:pt x="0" y="546509"/>
                      <a:pt x="34764" y="521708"/>
                      <a:pt x="78468" y="516747"/>
                    </a:cubicBezTo>
                    <a:lnTo>
                      <a:pt x="78468" y="498891"/>
                    </a:lnTo>
                    <a:cubicBezTo>
                      <a:pt x="76481" y="499883"/>
                      <a:pt x="73502" y="500875"/>
                      <a:pt x="70522" y="501867"/>
                    </a:cubicBezTo>
                    <a:cubicBezTo>
                      <a:pt x="58603" y="505835"/>
                      <a:pt x="43704" y="507819"/>
                      <a:pt x="42710" y="504843"/>
                    </a:cubicBezTo>
                    <a:cubicBezTo>
                      <a:pt x="42710" y="502859"/>
                      <a:pt x="51650" y="497899"/>
                      <a:pt x="60589" y="494922"/>
                    </a:cubicBezTo>
                    <a:cubicBezTo>
                      <a:pt x="59596" y="493930"/>
                      <a:pt x="57609" y="493930"/>
                      <a:pt x="55623" y="492938"/>
                    </a:cubicBezTo>
                    <a:cubicBezTo>
                      <a:pt x="37744" y="485002"/>
                      <a:pt x="15892" y="471113"/>
                      <a:pt x="17879" y="466153"/>
                    </a:cubicBezTo>
                    <a:cubicBezTo>
                      <a:pt x="18872" y="462185"/>
                      <a:pt x="39731" y="467145"/>
                      <a:pt x="56616" y="474089"/>
                    </a:cubicBezTo>
                    <a:cubicBezTo>
                      <a:pt x="56616" y="473097"/>
                      <a:pt x="55623" y="472105"/>
                      <a:pt x="54630" y="471113"/>
                    </a:cubicBezTo>
                    <a:cubicBezTo>
                      <a:pt x="40724" y="447304"/>
                      <a:pt x="27811" y="414567"/>
                      <a:pt x="32778" y="410599"/>
                    </a:cubicBezTo>
                    <a:cubicBezTo>
                      <a:pt x="37744" y="407622"/>
                      <a:pt x="55623" y="428455"/>
                      <a:pt x="68535" y="448296"/>
                    </a:cubicBezTo>
                    <a:cubicBezTo>
                      <a:pt x="69528" y="416551"/>
                      <a:pt x="75488" y="375877"/>
                      <a:pt x="83434" y="375877"/>
                    </a:cubicBezTo>
                    <a:close/>
                    <a:moveTo>
                      <a:pt x="130966" y="27042"/>
                    </a:moveTo>
                    <a:cubicBezTo>
                      <a:pt x="134318" y="27290"/>
                      <a:pt x="137546" y="28778"/>
                      <a:pt x="140029" y="31754"/>
                    </a:cubicBezTo>
                    <a:lnTo>
                      <a:pt x="311861" y="235117"/>
                    </a:lnTo>
                    <a:cubicBezTo>
                      <a:pt x="311861" y="235117"/>
                      <a:pt x="426084" y="138892"/>
                      <a:pt x="427077" y="137900"/>
                    </a:cubicBezTo>
                    <a:cubicBezTo>
                      <a:pt x="436016" y="129964"/>
                      <a:pt x="445949" y="123020"/>
                      <a:pt x="462834" y="127980"/>
                    </a:cubicBezTo>
                    <a:cubicBezTo>
                      <a:pt x="478726" y="132940"/>
                      <a:pt x="490645" y="145836"/>
                      <a:pt x="495611" y="161708"/>
                    </a:cubicBezTo>
                    <a:lnTo>
                      <a:pt x="549246" y="334319"/>
                    </a:lnTo>
                    <a:cubicBezTo>
                      <a:pt x="550240" y="338287"/>
                      <a:pt x="551233" y="341263"/>
                      <a:pt x="551233" y="345231"/>
                    </a:cubicBezTo>
                    <a:lnTo>
                      <a:pt x="551233" y="558514"/>
                    </a:lnTo>
                    <a:cubicBezTo>
                      <a:pt x="551233" y="583315"/>
                      <a:pt x="528388" y="603155"/>
                      <a:pt x="503557" y="598195"/>
                    </a:cubicBezTo>
                    <a:cubicBezTo>
                      <a:pt x="484686" y="594227"/>
                      <a:pt x="470780" y="576371"/>
                      <a:pt x="470780" y="557522"/>
                    </a:cubicBezTo>
                    <a:lnTo>
                      <a:pt x="470780" y="351183"/>
                    </a:lnTo>
                    <a:lnTo>
                      <a:pt x="431050" y="221229"/>
                    </a:lnTo>
                    <a:lnTo>
                      <a:pt x="354570" y="285710"/>
                    </a:lnTo>
                    <a:lnTo>
                      <a:pt x="368476" y="302574"/>
                    </a:lnTo>
                    <a:cubicBezTo>
                      <a:pt x="373442" y="308526"/>
                      <a:pt x="372449" y="317455"/>
                      <a:pt x="367482" y="321423"/>
                    </a:cubicBezTo>
                    <a:cubicBezTo>
                      <a:pt x="364503" y="323407"/>
                      <a:pt x="361523" y="324399"/>
                      <a:pt x="358543" y="324399"/>
                    </a:cubicBezTo>
                    <a:cubicBezTo>
                      <a:pt x="354570" y="324399"/>
                      <a:pt x="351590" y="323407"/>
                      <a:pt x="348611" y="320431"/>
                    </a:cubicBezTo>
                    <a:lnTo>
                      <a:pt x="333712" y="301582"/>
                    </a:lnTo>
                    <a:cubicBezTo>
                      <a:pt x="329739" y="303566"/>
                      <a:pt x="325766" y="304558"/>
                      <a:pt x="320800" y="304558"/>
                    </a:cubicBezTo>
                    <a:cubicBezTo>
                      <a:pt x="311861" y="304558"/>
                      <a:pt x="302921" y="300590"/>
                      <a:pt x="295969" y="292654"/>
                    </a:cubicBezTo>
                    <a:cubicBezTo>
                      <a:pt x="286036" y="281742"/>
                      <a:pt x="286036" y="265870"/>
                      <a:pt x="292989" y="253966"/>
                    </a:cubicBezTo>
                    <a:lnTo>
                      <a:pt x="159894" y="96235"/>
                    </a:lnTo>
                    <a:lnTo>
                      <a:pt x="88380" y="155756"/>
                    </a:lnTo>
                    <a:cubicBezTo>
                      <a:pt x="82421" y="160716"/>
                      <a:pt x="74475" y="158732"/>
                      <a:pt x="71495" y="151788"/>
                    </a:cubicBezTo>
                    <a:lnTo>
                      <a:pt x="64542" y="133932"/>
                    </a:lnTo>
                    <a:cubicBezTo>
                      <a:pt x="63549" y="129964"/>
                      <a:pt x="64542" y="125004"/>
                      <a:pt x="67522" y="122027"/>
                    </a:cubicBezTo>
                    <a:lnTo>
                      <a:pt x="129103" y="59531"/>
                    </a:lnTo>
                    <a:lnTo>
                      <a:pt x="120164" y="48618"/>
                    </a:lnTo>
                    <a:cubicBezTo>
                      <a:pt x="115198" y="43658"/>
                      <a:pt x="116191" y="34730"/>
                      <a:pt x="121157" y="29770"/>
                    </a:cubicBezTo>
                    <a:cubicBezTo>
                      <a:pt x="124137" y="27786"/>
                      <a:pt x="127614" y="26794"/>
                      <a:pt x="130966" y="27042"/>
                    </a:cubicBezTo>
                    <a:close/>
                    <a:moveTo>
                      <a:pt x="418163" y="0"/>
                    </a:moveTo>
                    <a:cubicBezTo>
                      <a:pt x="451105" y="0"/>
                      <a:pt x="477810" y="26634"/>
                      <a:pt x="477810" y="59488"/>
                    </a:cubicBezTo>
                    <a:cubicBezTo>
                      <a:pt x="477810" y="92342"/>
                      <a:pt x="451105" y="118976"/>
                      <a:pt x="418163" y="118976"/>
                    </a:cubicBezTo>
                    <a:cubicBezTo>
                      <a:pt x="385221" y="118976"/>
                      <a:pt x="358516" y="92342"/>
                      <a:pt x="358516" y="59488"/>
                    </a:cubicBezTo>
                    <a:cubicBezTo>
                      <a:pt x="358516" y="26634"/>
                      <a:pt x="385221" y="0"/>
                      <a:pt x="418163" y="0"/>
                    </a:cubicBezTo>
                    <a:close/>
                  </a:path>
                </a:pathLst>
              </a:custGeom>
              <a:solidFill>
                <a:schemeClr val="bg1"/>
              </a:solidFill>
              <a:ln>
                <a:noFill/>
              </a:ln>
            </p:spPr>
          </p:sp>
        </p:grpSp>
        <p:grpSp>
          <p:nvGrpSpPr>
            <p:cNvPr id="25" name="组合 24"/>
            <p:cNvGrpSpPr/>
            <p:nvPr/>
          </p:nvGrpSpPr>
          <p:grpSpPr>
            <a:xfrm>
              <a:off x="7009" y="3746"/>
              <a:ext cx="822" cy="822"/>
              <a:chOff x="7063" y="3805"/>
              <a:chExt cx="714" cy="714"/>
            </a:xfrm>
          </p:grpSpPr>
          <p:sp>
            <p:nvSpPr>
              <p:cNvPr id="7" name="椭圆 6"/>
              <p:cNvSpPr/>
              <p:nvPr/>
            </p:nvSpPr>
            <p:spPr>
              <a:xfrm>
                <a:off x="7063" y="3805"/>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marijuana-plantation_65830"/>
              <p:cNvSpPr>
                <a:spLocks noChangeAspect="1"/>
              </p:cNvSpPr>
              <p:nvPr/>
            </p:nvSpPr>
            <p:spPr bwMode="auto">
              <a:xfrm>
                <a:off x="7190" y="4023"/>
                <a:ext cx="462" cy="279"/>
              </a:xfrm>
              <a:custGeom>
                <a:avLst/>
                <a:gdLst>
                  <a:gd name="T0" fmla="*/ 609 w 609"/>
                  <a:gd name="T1" fmla="*/ 247 h 368"/>
                  <a:gd name="T2" fmla="*/ 535 w 609"/>
                  <a:gd name="T3" fmla="*/ 136 h 368"/>
                  <a:gd name="T4" fmla="*/ 535 w 609"/>
                  <a:gd name="T5" fmla="*/ 125 h 368"/>
                  <a:gd name="T6" fmla="*/ 515 w 609"/>
                  <a:gd name="T7" fmla="*/ 105 h 368"/>
                  <a:gd name="T8" fmla="*/ 363 w 609"/>
                  <a:gd name="T9" fmla="*/ 105 h 368"/>
                  <a:gd name="T10" fmla="*/ 343 w 609"/>
                  <a:gd name="T11" fmla="*/ 125 h 368"/>
                  <a:gd name="T12" fmla="*/ 343 w 609"/>
                  <a:gd name="T13" fmla="*/ 137 h 368"/>
                  <a:gd name="T14" fmla="*/ 363 w 609"/>
                  <a:gd name="T15" fmla="*/ 156 h 368"/>
                  <a:gd name="T16" fmla="*/ 411 w 609"/>
                  <a:gd name="T17" fmla="*/ 156 h 368"/>
                  <a:gd name="T18" fmla="*/ 389 w 609"/>
                  <a:gd name="T19" fmla="*/ 182 h 368"/>
                  <a:gd name="T20" fmla="*/ 292 w 609"/>
                  <a:gd name="T21" fmla="*/ 182 h 368"/>
                  <a:gd name="T22" fmla="*/ 292 w 609"/>
                  <a:gd name="T23" fmla="*/ 68 h 368"/>
                  <a:gd name="T24" fmla="*/ 300 w 609"/>
                  <a:gd name="T25" fmla="*/ 77 h 368"/>
                  <a:gd name="T26" fmla="*/ 319 w 609"/>
                  <a:gd name="T27" fmla="*/ 77 h 368"/>
                  <a:gd name="T28" fmla="*/ 327 w 609"/>
                  <a:gd name="T29" fmla="*/ 69 h 368"/>
                  <a:gd name="T30" fmla="*/ 327 w 609"/>
                  <a:gd name="T31" fmla="*/ 50 h 368"/>
                  <a:gd name="T32" fmla="*/ 283 w 609"/>
                  <a:gd name="T33" fmla="*/ 5 h 368"/>
                  <a:gd name="T34" fmla="*/ 264 w 609"/>
                  <a:gd name="T35" fmla="*/ 5 h 368"/>
                  <a:gd name="T36" fmla="*/ 256 w 609"/>
                  <a:gd name="T37" fmla="*/ 13 h 368"/>
                  <a:gd name="T38" fmla="*/ 256 w 609"/>
                  <a:gd name="T39" fmla="*/ 33 h 368"/>
                  <a:gd name="T40" fmla="*/ 264 w 609"/>
                  <a:gd name="T41" fmla="*/ 41 h 368"/>
                  <a:gd name="T42" fmla="*/ 162 w 609"/>
                  <a:gd name="T43" fmla="*/ 41 h 368"/>
                  <a:gd name="T44" fmla="*/ 35 w 609"/>
                  <a:gd name="T45" fmla="*/ 168 h 368"/>
                  <a:gd name="T46" fmla="*/ 35 w 609"/>
                  <a:gd name="T47" fmla="*/ 216 h 368"/>
                  <a:gd name="T48" fmla="*/ 27 w 609"/>
                  <a:gd name="T49" fmla="*/ 216 h 368"/>
                  <a:gd name="T50" fmla="*/ 0 w 609"/>
                  <a:gd name="T51" fmla="*/ 243 h 368"/>
                  <a:gd name="T52" fmla="*/ 0 w 609"/>
                  <a:gd name="T53" fmla="*/ 282 h 368"/>
                  <a:gd name="T54" fmla="*/ 27 w 609"/>
                  <a:gd name="T55" fmla="*/ 309 h 368"/>
                  <a:gd name="T56" fmla="*/ 51 w 609"/>
                  <a:gd name="T57" fmla="*/ 309 h 368"/>
                  <a:gd name="T58" fmla="*/ 67 w 609"/>
                  <a:gd name="T59" fmla="*/ 293 h 368"/>
                  <a:gd name="T60" fmla="*/ 67 w 609"/>
                  <a:gd name="T61" fmla="*/ 272 h 368"/>
                  <a:gd name="T62" fmla="*/ 80 w 609"/>
                  <a:gd name="T63" fmla="*/ 259 h 368"/>
                  <a:gd name="T64" fmla="*/ 83 w 609"/>
                  <a:gd name="T65" fmla="*/ 259 h 368"/>
                  <a:gd name="T66" fmla="*/ 81 w 609"/>
                  <a:gd name="T67" fmla="*/ 283 h 368"/>
                  <a:gd name="T68" fmla="*/ 167 w 609"/>
                  <a:gd name="T69" fmla="*/ 367 h 368"/>
                  <a:gd name="T70" fmla="*/ 254 w 609"/>
                  <a:gd name="T71" fmla="*/ 281 h 368"/>
                  <a:gd name="T72" fmla="*/ 251 w 609"/>
                  <a:gd name="T73" fmla="*/ 259 h 368"/>
                  <a:gd name="T74" fmla="*/ 292 w 609"/>
                  <a:gd name="T75" fmla="*/ 259 h 368"/>
                  <a:gd name="T76" fmla="*/ 371 w 609"/>
                  <a:gd name="T77" fmla="*/ 259 h 368"/>
                  <a:gd name="T78" fmla="*/ 404 w 609"/>
                  <a:gd name="T79" fmla="*/ 259 h 368"/>
                  <a:gd name="T80" fmla="*/ 401 w 609"/>
                  <a:gd name="T81" fmla="*/ 283 h 368"/>
                  <a:gd name="T82" fmla="*/ 487 w 609"/>
                  <a:gd name="T83" fmla="*/ 367 h 368"/>
                  <a:gd name="T84" fmla="*/ 574 w 609"/>
                  <a:gd name="T85" fmla="*/ 281 h 368"/>
                  <a:gd name="T86" fmla="*/ 572 w 609"/>
                  <a:gd name="T87" fmla="*/ 259 h 368"/>
                  <a:gd name="T88" fmla="*/ 608 w 609"/>
                  <a:gd name="T89" fmla="*/ 259 h 368"/>
                  <a:gd name="T90" fmla="*/ 609 w 609"/>
                  <a:gd name="T91" fmla="*/ 247 h 368"/>
                  <a:gd name="T92" fmla="*/ 109 w 609"/>
                  <a:gd name="T93" fmla="*/ 110 h 368"/>
                  <a:gd name="T94" fmla="*/ 137 w 609"/>
                  <a:gd name="T95" fmla="*/ 138 h 368"/>
                  <a:gd name="T96" fmla="*/ 109 w 609"/>
                  <a:gd name="T97" fmla="*/ 166 h 368"/>
                  <a:gd name="T98" fmla="*/ 81 w 609"/>
                  <a:gd name="T99" fmla="*/ 138 h 368"/>
                  <a:gd name="T100" fmla="*/ 109 w 609"/>
                  <a:gd name="T101" fmla="*/ 110 h 368"/>
                  <a:gd name="T102" fmla="*/ 167 w 609"/>
                  <a:gd name="T103" fmla="*/ 314 h 368"/>
                  <a:gd name="T104" fmla="*/ 134 w 609"/>
                  <a:gd name="T105" fmla="*/ 281 h 368"/>
                  <a:gd name="T106" fmla="*/ 167 w 609"/>
                  <a:gd name="T107" fmla="*/ 247 h 368"/>
                  <a:gd name="T108" fmla="*/ 201 w 609"/>
                  <a:gd name="T109" fmla="*/ 281 h 368"/>
                  <a:gd name="T110" fmla="*/ 167 w 609"/>
                  <a:gd name="T111" fmla="*/ 314 h 368"/>
                  <a:gd name="T112" fmla="*/ 488 w 609"/>
                  <a:gd name="T113" fmla="*/ 314 h 368"/>
                  <a:gd name="T114" fmla="*/ 454 w 609"/>
                  <a:gd name="T115" fmla="*/ 281 h 368"/>
                  <a:gd name="T116" fmla="*/ 488 w 609"/>
                  <a:gd name="T117" fmla="*/ 247 h 368"/>
                  <a:gd name="T118" fmla="*/ 521 w 609"/>
                  <a:gd name="T119" fmla="*/ 281 h 368"/>
                  <a:gd name="T120" fmla="*/ 488 w 609"/>
                  <a:gd name="T121" fmla="*/ 31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9" h="368">
                    <a:moveTo>
                      <a:pt x="609" y="247"/>
                    </a:moveTo>
                    <a:cubicBezTo>
                      <a:pt x="609" y="197"/>
                      <a:pt x="578" y="154"/>
                      <a:pt x="535" y="136"/>
                    </a:cubicBezTo>
                    <a:lnTo>
                      <a:pt x="535" y="125"/>
                    </a:lnTo>
                    <a:cubicBezTo>
                      <a:pt x="535" y="114"/>
                      <a:pt x="526" y="105"/>
                      <a:pt x="515" y="105"/>
                    </a:cubicBezTo>
                    <a:lnTo>
                      <a:pt x="363" y="105"/>
                    </a:lnTo>
                    <a:cubicBezTo>
                      <a:pt x="352" y="105"/>
                      <a:pt x="343" y="114"/>
                      <a:pt x="343" y="125"/>
                    </a:cubicBezTo>
                    <a:lnTo>
                      <a:pt x="343" y="137"/>
                    </a:lnTo>
                    <a:cubicBezTo>
                      <a:pt x="343" y="147"/>
                      <a:pt x="352" y="156"/>
                      <a:pt x="363" y="156"/>
                    </a:cubicBezTo>
                    <a:lnTo>
                      <a:pt x="411" y="156"/>
                    </a:lnTo>
                    <a:cubicBezTo>
                      <a:pt x="403" y="164"/>
                      <a:pt x="395" y="173"/>
                      <a:pt x="389" y="182"/>
                    </a:cubicBezTo>
                    <a:lnTo>
                      <a:pt x="292" y="182"/>
                    </a:lnTo>
                    <a:lnTo>
                      <a:pt x="292" y="68"/>
                    </a:lnTo>
                    <a:lnTo>
                      <a:pt x="300" y="77"/>
                    </a:lnTo>
                    <a:cubicBezTo>
                      <a:pt x="305" y="82"/>
                      <a:pt x="314" y="82"/>
                      <a:pt x="319" y="77"/>
                    </a:cubicBezTo>
                    <a:lnTo>
                      <a:pt x="327" y="69"/>
                    </a:lnTo>
                    <a:cubicBezTo>
                      <a:pt x="332" y="64"/>
                      <a:pt x="332" y="55"/>
                      <a:pt x="327" y="50"/>
                    </a:cubicBezTo>
                    <a:lnTo>
                      <a:pt x="283" y="5"/>
                    </a:lnTo>
                    <a:cubicBezTo>
                      <a:pt x="278" y="0"/>
                      <a:pt x="269" y="0"/>
                      <a:pt x="264" y="5"/>
                    </a:cubicBezTo>
                    <a:lnTo>
                      <a:pt x="256" y="13"/>
                    </a:lnTo>
                    <a:cubicBezTo>
                      <a:pt x="250" y="19"/>
                      <a:pt x="250" y="27"/>
                      <a:pt x="256" y="33"/>
                    </a:cubicBezTo>
                    <a:lnTo>
                      <a:pt x="264" y="41"/>
                    </a:lnTo>
                    <a:lnTo>
                      <a:pt x="162" y="41"/>
                    </a:lnTo>
                    <a:cubicBezTo>
                      <a:pt x="92" y="41"/>
                      <a:pt x="35" y="98"/>
                      <a:pt x="35" y="168"/>
                    </a:cubicBezTo>
                    <a:lnTo>
                      <a:pt x="35" y="216"/>
                    </a:lnTo>
                    <a:lnTo>
                      <a:pt x="27" y="216"/>
                    </a:lnTo>
                    <a:cubicBezTo>
                      <a:pt x="12" y="216"/>
                      <a:pt x="0" y="228"/>
                      <a:pt x="0" y="243"/>
                    </a:cubicBezTo>
                    <a:lnTo>
                      <a:pt x="0" y="282"/>
                    </a:lnTo>
                    <a:cubicBezTo>
                      <a:pt x="0" y="297"/>
                      <a:pt x="12" y="309"/>
                      <a:pt x="27" y="309"/>
                    </a:cubicBezTo>
                    <a:lnTo>
                      <a:pt x="51" y="309"/>
                    </a:lnTo>
                    <a:cubicBezTo>
                      <a:pt x="59" y="309"/>
                      <a:pt x="67" y="302"/>
                      <a:pt x="67" y="293"/>
                    </a:cubicBezTo>
                    <a:lnTo>
                      <a:pt x="67" y="272"/>
                    </a:lnTo>
                    <a:cubicBezTo>
                      <a:pt x="67" y="265"/>
                      <a:pt x="72" y="259"/>
                      <a:pt x="80" y="259"/>
                    </a:cubicBezTo>
                    <a:lnTo>
                      <a:pt x="83" y="259"/>
                    </a:lnTo>
                    <a:cubicBezTo>
                      <a:pt x="81" y="266"/>
                      <a:pt x="80" y="274"/>
                      <a:pt x="81" y="283"/>
                    </a:cubicBezTo>
                    <a:cubicBezTo>
                      <a:pt x="82" y="329"/>
                      <a:pt x="120" y="367"/>
                      <a:pt x="167" y="367"/>
                    </a:cubicBezTo>
                    <a:cubicBezTo>
                      <a:pt x="215" y="368"/>
                      <a:pt x="254" y="329"/>
                      <a:pt x="254" y="281"/>
                    </a:cubicBezTo>
                    <a:cubicBezTo>
                      <a:pt x="254" y="273"/>
                      <a:pt x="253" y="266"/>
                      <a:pt x="251" y="259"/>
                    </a:cubicBezTo>
                    <a:lnTo>
                      <a:pt x="292" y="259"/>
                    </a:lnTo>
                    <a:lnTo>
                      <a:pt x="371" y="259"/>
                    </a:lnTo>
                    <a:lnTo>
                      <a:pt x="404" y="259"/>
                    </a:lnTo>
                    <a:cubicBezTo>
                      <a:pt x="402" y="266"/>
                      <a:pt x="401" y="274"/>
                      <a:pt x="401" y="283"/>
                    </a:cubicBezTo>
                    <a:cubicBezTo>
                      <a:pt x="402" y="329"/>
                      <a:pt x="440" y="367"/>
                      <a:pt x="487" y="367"/>
                    </a:cubicBezTo>
                    <a:cubicBezTo>
                      <a:pt x="535" y="368"/>
                      <a:pt x="574" y="329"/>
                      <a:pt x="574" y="281"/>
                    </a:cubicBezTo>
                    <a:cubicBezTo>
                      <a:pt x="574" y="273"/>
                      <a:pt x="573" y="266"/>
                      <a:pt x="572" y="259"/>
                    </a:cubicBezTo>
                    <a:lnTo>
                      <a:pt x="608" y="259"/>
                    </a:lnTo>
                    <a:cubicBezTo>
                      <a:pt x="609" y="246"/>
                      <a:pt x="609" y="250"/>
                      <a:pt x="609" y="247"/>
                    </a:cubicBezTo>
                    <a:close/>
                    <a:moveTo>
                      <a:pt x="109" y="110"/>
                    </a:moveTo>
                    <a:cubicBezTo>
                      <a:pt x="124" y="110"/>
                      <a:pt x="137" y="123"/>
                      <a:pt x="137" y="138"/>
                    </a:cubicBezTo>
                    <a:cubicBezTo>
                      <a:pt x="137" y="153"/>
                      <a:pt x="124" y="166"/>
                      <a:pt x="109" y="166"/>
                    </a:cubicBezTo>
                    <a:cubicBezTo>
                      <a:pt x="94" y="166"/>
                      <a:pt x="81" y="153"/>
                      <a:pt x="81" y="138"/>
                    </a:cubicBezTo>
                    <a:cubicBezTo>
                      <a:pt x="81" y="123"/>
                      <a:pt x="94" y="110"/>
                      <a:pt x="109" y="110"/>
                    </a:cubicBezTo>
                    <a:close/>
                    <a:moveTo>
                      <a:pt x="167" y="314"/>
                    </a:moveTo>
                    <a:cubicBezTo>
                      <a:pt x="149" y="314"/>
                      <a:pt x="134" y="299"/>
                      <a:pt x="134" y="281"/>
                    </a:cubicBezTo>
                    <a:cubicBezTo>
                      <a:pt x="134" y="262"/>
                      <a:pt x="149" y="247"/>
                      <a:pt x="167" y="247"/>
                    </a:cubicBezTo>
                    <a:cubicBezTo>
                      <a:pt x="186" y="247"/>
                      <a:pt x="201" y="262"/>
                      <a:pt x="201" y="281"/>
                    </a:cubicBezTo>
                    <a:cubicBezTo>
                      <a:pt x="201" y="299"/>
                      <a:pt x="186" y="314"/>
                      <a:pt x="167" y="314"/>
                    </a:cubicBezTo>
                    <a:close/>
                    <a:moveTo>
                      <a:pt x="488" y="314"/>
                    </a:moveTo>
                    <a:cubicBezTo>
                      <a:pt x="469" y="314"/>
                      <a:pt x="454" y="299"/>
                      <a:pt x="454" y="281"/>
                    </a:cubicBezTo>
                    <a:cubicBezTo>
                      <a:pt x="454" y="262"/>
                      <a:pt x="469" y="247"/>
                      <a:pt x="488" y="247"/>
                    </a:cubicBezTo>
                    <a:cubicBezTo>
                      <a:pt x="506" y="247"/>
                      <a:pt x="521" y="262"/>
                      <a:pt x="521" y="281"/>
                    </a:cubicBezTo>
                    <a:cubicBezTo>
                      <a:pt x="521" y="299"/>
                      <a:pt x="506" y="314"/>
                      <a:pt x="488" y="314"/>
                    </a:cubicBezTo>
                    <a:close/>
                  </a:path>
                </a:pathLst>
              </a:custGeom>
              <a:solidFill>
                <a:schemeClr val="bg1"/>
              </a:solidFill>
              <a:ln>
                <a:noFill/>
              </a:ln>
            </p:spPr>
          </p:sp>
        </p:grpSp>
        <p:grpSp>
          <p:nvGrpSpPr>
            <p:cNvPr id="26" name="组合 25"/>
            <p:cNvGrpSpPr/>
            <p:nvPr/>
          </p:nvGrpSpPr>
          <p:grpSpPr>
            <a:xfrm>
              <a:off x="7009" y="5867"/>
              <a:ext cx="822" cy="822"/>
              <a:chOff x="7063" y="5638"/>
              <a:chExt cx="714" cy="714"/>
            </a:xfrm>
          </p:grpSpPr>
          <p:sp>
            <p:nvSpPr>
              <p:cNvPr id="9" name="椭圆 8"/>
              <p:cNvSpPr/>
              <p:nvPr/>
            </p:nvSpPr>
            <p:spPr>
              <a:xfrm>
                <a:off x="7063" y="5638"/>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marijuana-plantation_65830"/>
              <p:cNvSpPr>
                <a:spLocks noChangeAspect="1"/>
              </p:cNvSpPr>
              <p:nvPr/>
            </p:nvSpPr>
            <p:spPr bwMode="auto">
              <a:xfrm>
                <a:off x="7225" y="5764"/>
                <a:ext cx="391" cy="462"/>
              </a:xfrm>
              <a:custGeom>
                <a:avLst/>
                <a:gdLst>
                  <a:gd name="connsiteX0" fmla="*/ 70635 w 510696"/>
                  <a:gd name="connsiteY0" fmla="*/ 508777 h 602813"/>
                  <a:gd name="connsiteX1" fmla="*/ 42821 w 510696"/>
                  <a:gd name="connsiteY1" fmla="*/ 536551 h 602813"/>
                  <a:gd name="connsiteX2" fmla="*/ 70635 w 510696"/>
                  <a:gd name="connsiteY2" fmla="*/ 564324 h 602813"/>
                  <a:gd name="connsiteX3" fmla="*/ 99442 w 510696"/>
                  <a:gd name="connsiteY3" fmla="*/ 536551 h 602813"/>
                  <a:gd name="connsiteX4" fmla="*/ 98449 w 510696"/>
                  <a:gd name="connsiteY4" fmla="*/ 532583 h 602813"/>
                  <a:gd name="connsiteX5" fmla="*/ 78582 w 510696"/>
                  <a:gd name="connsiteY5" fmla="*/ 547462 h 602813"/>
                  <a:gd name="connsiteX6" fmla="*/ 59708 w 510696"/>
                  <a:gd name="connsiteY6" fmla="*/ 545478 h 602813"/>
                  <a:gd name="connsiteX7" fmla="*/ 59708 w 510696"/>
                  <a:gd name="connsiteY7" fmla="*/ 544486 h 602813"/>
                  <a:gd name="connsiteX8" fmla="*/ 62688 w 510696"/>
                  <a:gd name="connsiteY8" fmla="*/ 526631 h 602813"/>
                  <a:gd name="connsiteX9" fmla="*/ 83549 w 510696"/>
                  <a:gd name="connsiteY9" fmla="*/ 510761 h 602813"/>
                  <a:gd name="connsiteX10" fmla="*/ 70635 w 510696"/>
                  <a:gd name="connsiteY10" fmla="*/ 508777 h 602813"/>
                  <a:gd name="connsiteX11" fmla="*/ 269308 w 510696"/>
                  <a:gd name="connsiteY11" fmla="*/ 407601 h 602813"/>
                  <a:gd name="connsiteX12" fmla="*/ 214673 w 510696"/>
                  <a:gd name="connsiteY12" fmla="*/ 447278 h 602813"/>
                  <a:gd name="connsiteX13" fmla="*/ 261361 w 510696"/>
                  <a:gd name="connsiteY13" fmla="*/ 511753 h 602813"/>
                  <a:gd name="connsiteX14" fmla="*/ 407386 w 510696"/>
                  <a:gd name="connsiteY14" fmla="*/ 126888 h 602813"/>
                  <a:gd name="connsiteX15" fmla="*/ 453081 w 510696"/>
                  <a:gd name="connsiteY15" fmla="*/ 156645 h 602813"/>
                  <a:gd name="connsiteX16" fmla="*/ 508709 w 510696"/>
                  <a:gd name="connsiteY16" fmla="*/ 336183 h 602813"/>
                  <a:gd name="connsiteX17" fmla="*/ 510696 w 510696"/>
                  <a:gd name="connsiteY17" fmla="*/ 348086 h 602813"/>
                  <a:gd name="connsiteX18" fmla="*/ 510696 w 510696"/>
                  <a:gd name="connsiteY18" fmla="*/ 563333 h 602813"/>
                  <a:gd name="connsiteX19" fmla="*/ 462021 w 510696"/>
                  <a:gd name="connsiteY19" fmla="*/ 602017 h 602813"/>
                  <a:gd name="connsiteX20" fmla="*/ 430233 w 510696"/>
                  <a:gd name="connsiteY20" fmla="*/ 561349 h 602813"/>
                  <a:gd name="connsiteX21" fmla="*/ 430233 w 510696"/>
                  <a:gd name="connsiteY21" fmla="*/ 354037 h 602813"/>
                  <a:gd name="connsiteX22" fmla="*/ 402419 w 510696"/>
                  <a:gd name="connsiteY22" fmla="*/ 265757 h 602813"/>
                  <a:gd name="connsiteX23" fmla="*/ 368645 w 510696"/>
                  <a:gd name="connsiteY23" fmla="*/ 347094 h 602813"/>
                  <a:gd name="connsiteX24" fmla="*/ 336857 w 510696"/>
                  <a:gd name="connsiteY24" fmla="*/ 367924 h 602813"/>
                  <a:gd name="connsiteX25" fmla="*/ 326923 w 510696"/>
                  <a:gd name="connsiteY25" fmla="*/ 365940 h 602813"/>
                  <a:gd name="connsiteX26" fmla="*/ 298116 w 510696"/>
                  <a:gd name="connsiteY26" fmla="*/ 386771 h 602813"/>
                  <a:gd name="connsiteX27" fmla="*/ 285202 w 510696"/>
                  <a:gd name="connsiteY27" fmla="*/ 550438 h 602813"/>
                  <a:gd name="connsiteX28" fmla="*/ 275268 w 510696"/>
                  <a:gd name="connsiteY28" fmla="*/ 562341 h 602813"/>
                  <a:gd name="connsiteX29" fmla="*/ 272288 w 510696"/>
                  <a:gd name="connsiteY29" fmla="*/ 563333 h 602813"/>
                  <a:gd name="connsiteX30" fmla="*/ 261361 w 510696"/>
                  <a:gd name="connsiteY30" fmla="*/ 557381 h 602813"/>
                  <a:gd name="connsiteX31" fmla="*/ 192819 w 510696"/>
                  <a:gd name="connsiteY31" fmla="*/ 463149 h 602813"/>
                  <a:gd name="connsiteX32" fmla="*/ 126263 w 510696"/>
                  <a:gd name="connsiteY32" fmla="*/ 512745 h 602813"/>
                  <a:gd name="connsiteX33" fmla="*/ 131230 w 510696"/>
                  <a:gd name="connsiteY33" fmla="*/ 536551 h 602813"/>
                  <a:gd name="connsiteX34" fmla="*/ 70635 w 510696"/>
                  <a:gd name="connsiteY34" fmla="*/ 596066 h 602813"/>
                  <a:gd name="connsiteX35" fmla="*/ 11033 w 510696"/>
                  <a:gd name="connsiteY35" fmla="*/ 536551 h 602813"/>
                  <a:gd name="connsiteX36" fmla="*/ 70635 w 510696"/>
                  <a:gd name="connsiteY36" fmla="*/ 477035 h 602813"/>
                  <a:gd name="connsiteX37" fmla="*/ 109376 w 510696"/>
                  <a:gd name="connsiteY37" fmla="*/ 490922 h 602813"/>
                  <a:gd name="connsiteX38" fmla="*/ 110369 w 510696"/>
                  <a:gd name="connsiteY38" fmla="*/ 489930 h 602813"/>
                  <a:gd name="connsiteX39" fmla="*/ 110369 w 510696"/>
                  <a:gd name="connsiteY39" fmla="*/ 490922 h 602813"/>
                  <a:gd name="connsiteX40" fmla="*/ 121296 w 510696"/>
                  <a:gd name="connsiteY40" fmla="*/ 481995 h 602813"/>
                  <a:gd name="connsiteX41" fmla="*/ 75602 w 510696"/>
                  <a:gd name="connsiteY41" fmla="*/ 469100 h 602813"/>
                  <a:gd name="connsiteX42" fmla="*/ 7059 w 510696"/>
                  <a:gd name="connsiteY42" fmla="*/ 419504 h 602813"/>
                  <a:gd name="connsiteX43" fmla="*/ 13020 w 510696"/>
                  <a:gd name="connsiteY43" fmla="*/ 389747 h 602813"/>
                  <a:gd name="connsiteX44" fmla="*/ 256394 w 510696"/>
                  <a:gd name="connsiteY44" fmla="*/ 333207 h 602813"/>
                  <a:gd name="connsiteX45" fmla="*/ 276262 w 510696"/>
                  <a:gd name="connsiteY45" fmla="*/ 343126 h 602813"/>
                  <a:gd name="connsiteX46" fmla="*/ 285202 w 510696"/>
                  <a:gd name="connsiteY46" fmla="*/ 363957 h 602813"/>
                  <a:gd name="connsiteX47" fmla="*/ 307056 w 510696"/>
                  <a:gd name="connsiteY47" fmla="*/ 347094 h 602813"/>
                  <a:gd name="connsiteX48" fmla="*/ 307056 w 510696"/>
                  <a:gd name="connsiteY48" fmla="*/ 322296 h 602813"/>
                  <a:gd name="connsiteX49" fmla="*/ 375598 w 510696"/>
                  <a:gd name="connsiteY49" fmla="*/ 154662 h 602813"/>
                  <a:gd name="connsiteX50" fmla="*/ 407386 w 510696"/>
                  <a:gd name="connsiteY50" fmla="*/ 126888 h 602813"/>
                  <a:gd name="connsiteX51" fmla="*/ 376591 w 510696"/>
                  <a:gd name="connsiteY51" fmla="*/ 0 h 602813"/>
                  <a:gd name="connsiteX52" fmla="*/ 436158 w 510696"/>
                  <a:gd name="connsiteY52" fmla="*/ 60045 h 602813"/>
                  <a:gd name="connsiteX53" fmla="*/ 376591 w 510696"/>
                  <a:gd name="connsiteY53" fmla="*/ 120090 h 602813"/>
                  <a:gd name="connsiteX54" fmla="*/ 317024 w 510696"/>
                  <a:gd name="connsiteY54" fmla="*/ 60045 h 602813"/>
                  <a:gd name="connsiteX55" fmla="*/ 376591 w 510696"/>
                  <a:gd name="connsiteY55" fmla="*/ 0 h 60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10696" h="602813">
                    <a:moveTo>
                      <a:pt x="70635" y="508777"/>
                    </a:moveTo>
                    <a:cubicBezTo>
                      <a:pt x="55734" y="508777"/>
                      <a:pt x="42821" y="520680"/>
                      <a:pt x="42821" y="536551"/>
                    </a:cubicBezTo>
                    <a:cubicBezTo>
                      <a:pt x="42821" y="552421"/>
                      <a:pt x="55734" y="564324"/>
                      <a:pt x="70635" y="564324"/>
                    </a:cubicBezTo>
                    <a:cubicBezTo>
                      <a:pt x="86529" y="564324"/>
                      <a:pt x="99442" y="552421"/>
                      <a:pt x="99442" y="536551"/>
                    </a:cubicBezTo>
                    <a:cubicBezTo>
                      <a:pt x="99442" y="535559"/>
                      <a:pt x="99442" y="533575"/>
                      <a:pt x="98449" y="532583"/>
                    </a:cubicBezTo>
                    <a:lnTo>
                      <a:pt x="78582" y="547462"/>
                    </a:lnTo>
                    <a:cubicBezTo>
                      <a:pt x="72622" y="552421"/>
                      <a:pt x="63681" y="550438"/>
                      <a:pt x="59708" y="545478"/>
                    </a:cubicBezTo>
                    <a:lnTo>
                      <a:pt x="59708" y="544486"/>
                    </a:lnTo>
                    <a:cubicBezTo>
                      <a:pt x="55734" y="539526"/>
                      <a:pt x="56728" y="530599"/>
                      <a:pt x="62688" y="526631"/>
                    </a:cubicBezTo>
                    <a:lnTo>
                      <a:pt x="83549" y="510761"/>
                    </a:lnTo>
                    <a:cubicBezTo>
                      <a:pt x="79575" y="509769"/>
                      <a:pt x="75602" y="508777"/>
                      <a:pt x="70635" y="508777"/>
                    </a:cubicBezTo>
                    <a:close/>
                    <a:moveTo>
                      <a:pt x="269308" y="407601"/>
                    </a:moveTo>
                    <a:lnTo>
                      <a:pt x="214673" y="447278"/>
                    </a:lnTo>
                    <a:lnTo>
                      <a:pt x="261361" y="511753"/>
                    </a:lnTo>
                    <a:close/>
                    <a:moveTo>
                      <a:pt x="407386" y="126888"/>
                    </a:moveTo>
                    <a:cubicBezTo>
                      <a:pt x="427253" y="123912"/>
                      <a:pt x="447121" y="136807"/>
                      <a:pt x="453081" y="156645"/>
                    </a:cubicBezTo>
                    <a:lnTo>
                      <a:pt x="508709" y="336183"/>
                    </a:lnTo>
                    <a:cubicBezTo>
                      <a:pt x="510696" y="340151"/>
                      <a:pt x="510696" y="344118"/>
                      <a:pt x="510696" y="348086"/>
                    </a:cubicBezTo>
                    <a:lnTo>
                      <a:pt x="510696" y="563333"/>
                    </a:lnTo>
                    <a:cubicBezTo>
                      <a:pt x="510696" y="588131"/>
                      <a:pt x="487849" y="606977"/>
                      <a:pt x="462021" y="602017"/>
                    </a:cubicBezTo>
                    <a:cubicBezTo>
                      <a:pt x="443147" y="598050"/>
                      <a:pt x="430233" y="580195"/>
                      <a:pt x="430233" y="561349"/>
                    </a:cubicBezTo>
                    <a:lnTo>
                      <a:pt x="430233" y="354037"/>
                    </a:lnTo>
                    <a:lnTo>
                      <a:pt x="402419" y="265757"/>
                    </a:lnTo>
                    <a:lnTo>
                      <a:pt x="368645" y="347094"/>
                    </a:lnTo>
                    <a:cubicBezTo>
                      <a:pt x="363678" y="360981"/>
                      <a:pt x="350764" y="368916"/>
                      <a:pt x="336857" y="367924"/>
                    </a:cubicBezTo>
                    <a:cubicBezTo>
                      <a:pt x="333877" y="367924"/>
                      <a:pt x="329903" y="366932"/>
                      <a:pt x="326923" y="365940"/>
                    </a:cubicBezTo>
                    <a:lnTo>
                      <a:pt x="298116" y="386771"/>
                    </a:lnTo>
                    <a:lnTo>
                      <a:pt x="285202" y="550438"/>
                    </a:lnTo>
                    <a:cubicBezTo>
                      <a:pt x="285202" y="556389"/>
                      <a:pt x="281228" y="561349"/>
                      <a:pt x="275268" y="562341"/>
                    </a:cubicBezTo>
                    <a:cubicBezTo>
                      <a:pt x="274275" y="562341"/>
                      <a:pt x="273281" y="563333"/>
                      <a:pt x="272288" y="563333"/>
                    </a:cubicBezTo>
                    <a:cubicBezTo>
                      <a:pt x="267321" y="563333"/>
                      <a:pt x="263348" y="561349"/>
                      <a:pt x="261361" y="557381"/>
                    </a:cubicBezTo>
                    <a:lnTo>
                      <a:pt x="192819" y="463149"/>
                    </a:lnTo>
                    <a:lnTo>
                      <a:pt x="126263" y="512745"/>
                    </a:lnTo>
                    <a:cubicBezTo>
                      <a:pt x="129243" y="519688"/>
                      <a:pt x="131230" y="528615"/>
                      <a:pt x="131230" y="536551"/>
                    </a:cubicBezTo>
                    <a:cubicBezTo>
                      <a:pt x="131230" y="569284"/>
                      <a:pt x="104409" y="596066"/>
                      <a:pt x="70635" y="596066"/>
                    </a:cubicBezTo>
                    <a:cubicBezTo>
                      <a:pt x="37854" y="596066"/>
                      <a:pt x="11033" y="569284"/>
                      <a:pt x="11033" y="536551"/>
                    </a:cubicBezTo>
                    <a:cubicBezTo>
                      <a:pt x="11033" y="503817"/>
                      <a:pt x="37854" y="477035"/>
                      <a:pt x="70635" y="477035"/>
                    </a:cubicBezTo>
                    <a:cubicBezTo>
                      <a:pt x="85535" y="477035"/>
                      <a:pt x="99442" y="481995"/>
                      <a:pt x="109376" y="490922"/>
                    </a:cubicBezTo>
                    <a:lnTo>
                      <a:pt x="110369" y="489930"/>
                    </a:lnTo>
                    <a:lnTo>
                      <a:pt x="110369" y="490922"/>
                    </a:lnTo>
                    <a:lnTo>
                      <a:pt x="121296" y="481995"/>
                    </a:lnTo>
                    <a:cubicBezTo>
                      <a:pt x="105403" y="482987"/>
                      <a:pt x="89509" y="478027"/>
                      <a:pt x="75602" y="469100"/>
                    </a:cubicBezTo>
                    <a:lnTo>
                      <a:pt x="7059" y="419504"/>
                    </a:lnTo>
                    <a:cubicBezTo>
                      <a:pt x="-4861" y="411569"/>
                      <a:pt x="-888" y="392722"/>
                      <a:pt x="13020" y="389747"/>
                    </a:cubicBezTo>
                    <a:lnTo>
                      <a:pt x="256394" y="333207"/>
                    </a:lnTo>
                    <a:cubicBezTo>
                      <a:pt x="264341" y="331223"/>
                      <a:pt x="272288" y="335191"/>
                      <a:pt x="276262" y="343126"/>
                    </a:cubicBezTo>
                    <a:lnTo>
                      <a:pt x="285202" y="363957"/>
                    </a:lnTo>
                    <a:lnTo>
                      <a:pt x="307056" y="347094"/>
                    </a:lnTo>
                    <a:cubicBezTo>
                      <a:pt x="304076" y="339159"/>
                      <a:pt x="304076" y="330231"/>
                      <a:pt x="307056" y="322296"/>
                    </a:cubicBezTo>
                    <a:cubicBezTo>
                      <a:pt x="307056" y="322296"/>
                      <a:pt x="373611" y="159621"/>
                      <a:pt x="375598" y="154662"/>
                    </a:cubicBezTo>
                    <a:cubicBezTo>
                      <a:pt x="383545" y="141767"/>
                      <a:pt x="391492" y="129864"/>
                      <a:pt x="407386" y="126888"/>
                    </a:cubicBezTo>
                    <a:close/>
                    <a:moveTo>
                      <a:pt x="376591" y="0"/>
                    </a:moveTo>
                    <a:cubicBezTo>
                      <a:pt x="409489" y="0"/>
                      <a:pt x="436158" y="26883"/>
                      <a:pt x="436158" y="60045"/>
                    </a:cubicBezTo>
                    <a:cubicBezTo>
                      <a:pt x="436158" y="93207"/>
                      <a:pt x="409489" y="120090"/>
                      <a:pt x="376591" y="120090"/>
                    </a:cubicBezTo>
                    <a:cubicBezTo>
                      <a:pt x="343693" y="120090"/>
                      <a:pt x="317024" y="93207"/>
                      <a:pt x="317024" y="60045"/>
                    </a:cubicBezTo>
                    <a:cubicBezTo>
                      <a:pt x="317024" y="26883"/>
                      <a:pt x="343693" y="0"/>
                      <a:pt x="376591" y="0"/>
                    </a:cubicBezTo>
                    <a:close/>
                  </a:path>
                </a:pathLst>
              </a:custGeom>
              <a:solidFill>
                <a:schemeClr val="bg1"/>
              </a:solidFill>
              <a:ln>
                <a:noFill/>
              </a:ln>
            </p:spPr>
          </p:sp>
        </p:grpSp>
        <p:grpSp>
          <p:nvGrpSpPr>
            <p:cNvPr id="27" name="组合 26"/>
            <p:cNvGrpSpPr/>
            <p:nvPr/>
          </p:nvGrpSpPr>
          <p:grpSpPr>
            <a:xfrm>
              <a:off x="7009" y="8215"/>
              <a:ext cx="822" cy="822"/>
              <a:chOff x="7063" y="7819"/>
              <a:chExt cx="714" cy="714"/>
            </a:xfrm>
          </p:grpSpPr>
          <p:sp>
            <p:nvSpPr>
              <p:cNvPr id="10" name="椭圆 9"/>
              <p:cNvSpPr/>
              <p:nvPr/>
            </p:nvSpPr>
            <p:spPr>
              <a:xfrm>
                <a:off x="7063" y="7819"/>
                <a:ext cx="714" cy="714"/>
              </a:xfrm>
              <a:prstGeom prst="ellipse">
                <a:avLst/>
              </a:prstGeom>
              <a:gradFill>
                <a:gsLst>
                  <a:gs pos="0">
                    <a:srgbClr val="142AAE">
                      <a:alpha val="25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marijuana-plantation_65830"/>
              <p:cNvSpPr>
                <a:spLocks noChangeAspect="1"/>
              </p:cNvSpPr>
              <p:nvPr/>
            </p:nvSpPr>
            <p:spPr bwMode="auto">
              <a:xfrm>
                <a:off x="7189" y="8006"/>
                <a:ext cx="462" cy="340"/>
              </a:xfrm>
              <a:custGeom>
                <a:avLst/>
                <a:gdLst>
                  <a:gd name="connsiteX0" fmla="*/ 515932 w 607850"/>
                  <a:gd name="connsiteY0" fmla="*/ 323189 h 447314"/>
                  <a:gd name="connsiteX1" fmla="*/ 548293 w 607850"/>
                  <a:gd name="connsiteY1" fmla="*/ 355543 h 447314"/>
                  <a:gd name="connsiteX2" fmla="*/ 515932 w 607850"/>
                  <a:gd name="connsiteY2" fmla="*/ 387897 h 447314"/>
                  <a:gd name="connsiteX3" fmla="*/ 483514 w 607850"/>
                  <a:gd name="connsiteY3" fmla="*/ 355543 h 447314"/>
                  <a:gd name="connsiteX4" fmla="*/ 515932 w 607850"/>
                  <a:gd name="connsiteY4" fmla="*/ 323189 h 447314"/>
                  <a:gd name="connsiteX5" fmla="*/ 91918 w 607850"/>
                  <a:gd name="connsiteY5" fmla="*/ 323189 h 447314"/>
                  <a:gd name="connsiteX6" fmla="*/ 124336 w 607850"/>
                  <a:gd name="connsiteY6" fmla="*/ 355543 h 447314"/>
                  <a:gd name="connsiteX7" fmla="*/ 91918 w 607850"/>
                  <a:gd name="connsiteY7" fmla="*/ 387897 h 447314"/>
                  <a:gd name="connsiteX8" fmla="*/ 59557 w 607850"/>
                  <a:gd name="connsiteY8" fmla="*/ 355543 h 447314"/>
                  <a:gd name="connsiteX9" fmla="*/ 91918 w 607850"/>
                  <a:gd name="connsiteY9" fmla="*/ 323189 h 447314"/>
                  <a:gd name="connsiteX10" fmla="*/ 515946 w 607850"/>
                  <a:gd name="connsiteY10" fmla="*/ 310710 h 447314"/>
                  <a:gd name="connsiteX11" fmla="*/ 471036 w 607850"/>
                  <a:gd name="connsiteY11" fmla="*/ 355552 h 447314"/>
                  <a:gd name="connsiteX12" fmla="*/ 515946 w 607850"/>
                  <a:gd name="connsiteY12" fmla="*/ 400393 h 447314"/>
                  <a:gd name="connsiteX13" fmla="*/ 560856 w 607850"/>
                  <a:gd name="connsiteY13" fmla="*/ 355552 h 447314"/>
                  <a:gd name="connsiteX14" fmla="*/ 515946 w 607850"/>
                  <a:gd name="connsiteY14" fmla="*/ 310710 h 447314"/>
                  <a:gd name="connsiteX15" fmla="*/ 91904 w 607850"/>
                  <a:gd name="connsiteY15" fmla="*/ 310710 h 447314"/>
                  <a:gd name="connsiteX16" fmla="*/ 46994 w 607850"/>
                  <a:gd name="connsiteY16" fmla="*/ 355552 h 447314"/>
                  <a:gd name="connsiteX17" fmla="*/ 91904 w 607850"/>
                  <a:gd name="connsiteY17" fmla="*/ 400393 h 447314"/>
                  <a:gd name="connsiteX18" fmla="*/ 136814 w 607850"/>
                  <a:gd name="connsiteY18" fmla="*/ 355552 h 447314"/>
                  <a:gd name="connsiteX19" fmla="*/ 91904 w 607850"/>
                  <a:gd name="connsiteY19" fmla="*/ 310710 h 447314"/>
                  <a:gd name="connsiteX20" fmla="*/ 317496 w 607850"/>
                  <a:gd name="connsiteY20" fmla="*/ 31261 h 447314"/>
                  <a:gd name="connsiteX21" fmla="*/ 317496 w 607850"/>
                  <a:gd name="connsiteY21" fmla="*/ 164745 h 447314"/>
                  <a:gd name="connsiteX22" fmla="*/ 404192 w 607850"/>
                  <a:gd name="connsiteY22" fmla="*/ 164745 h 447314"/>
                  <a:gd name="connsiteX23" fmla="*/ 386424 w 607850"/>
                  <a:gd name="connsiteY23" fmla="*/ 31261 h 447314"/>
                  <a:gd name="connsiteX24" fmla="*/ 217259 w 607850"/>
                  <a:gd name="connsiteY24" fmla="*/ 31261 h 447314"/>
                  <a:gd name="connsiteX25" fmla="*/ 199491 w 607850"/>
                  <a:gd name="connsiteY25" fmla="*/ 164745 h 447314"/>
                  <a:gd name="connsiteX26" fmla="*/ 286187 w 607850"/>
                  <a:gd name="connsiteY26" fmla="*/ 164745 h 447314"/>
                  <a:gd name="connsiteX27" fmla="*/ 286187 w 607850"/>
                  <a:gd name="connsiteY27" fmla="*/ 31261 h 447314"/>
                  <a:gd name="connsiteX28" fmla="*/ 203658 w 607850"/>
                  <a:gd name="connsiteY28" fmla="*/ 0 h 447314"/>
                  <a:gd name="connsiteX29" fmla="*/ 301813 w 607850"/>
                  <a:gd name="connsiteY29" fmla="*/ 0 h 447314"/>
                  <a:gd name="connsiteX30" fmla="*/ 400025 w 607850"/>
                  <a:gd name="connsiteY30" fmla="*/ 0 h 447314"/>
                  <a:gd name="connsiteX31" fmla="*/ 430293 w 607850"/>
                  <a:gd name="connsiteY31" fmla="*/ 165785 h 447314"/>
                  <a:gd name="connsiteX32" fmla="*/ 448060 w 607850"/>
                  <a:gd name="connsiteY32" fmla="*/ 169483 h 447314"/>
                  <a:gd name="connsiteX33" fmla="*/ 448060 w 607850"/>
                  <a:gd name="connsiteY33" fmla="*/ 110543 h 447314"/>
                  <a:gd name="connsiteX34" fmla="*/ 475203 w 607850"/>
                  <a:gd name="connsiteY34" fmla="*/ 110543 h 447314"/>
                  <a:gd name="connsiteX35" fmla="*/ 475203 w 607850"/>
                  <a:gd name="connsiteY35" fmla="*/ 123024 h 447314"/>
                  <a:gd name="connsiteX36" fmla="*/ 461603 w 607850"/>
                  <a:gd name="connsiteY36" fmla="*/ 126144 h 447314"/>
                  <a:gd name="connsiteX37" fmla="*/ 461603 w 607850"/>
                  <a:gd name="connsiteY37" fmla="*/ 172315 h 447314"/>
                  <a:gd name="connsiteX38" fmla="*/ 587999 w 607850"/>
                  <a:gd name="connsiteY38" fmla="*/ 198607 h 447314"/>
                  <a:gd name="connsiteX39" fmla="*/ 587999 w 607850"/>
                  <a:gd name="connsiteY39" fmla="*/ 243968 h 447314"/>
                  <a:gd name="connsiteX40" fmla="*/ 549976 w 607850"/>
                  <a:gd name="connsiteY40" fmla="*/ 270376 h 447314"/>
                  <a:gd name="connsiteX41" fmla="*/ 607850 w 607850"/>
                  <a:gd name="connsiteY41" fmla="*/ 355552 h 447314"/>
                  <a:gd name="connsiteX42" fmla="*/ 515946 w 607850"/>
                  <a:gd name="connsiteY42" fmla="*/ 447314 h 447314"/>
                  <a:gd name="connsiteX43" fmla="*/ 424042 w 607850"/>
                  <a:gd name="connsiteY43" fmla="*/ 355552 h 447314"/>
                  <a:gd name="connsiteX44" fmla="*/ 487588 w 607850"/>
                  <a:gd name="connsiteY44" fmla="*/ 268296 h 447314"/>
                  <a:gd name="connsiteX45" fmla="*/ 448060 w 607850"/>
                  <a:gd name="connsiteY45" fmla="*/ 245008 h 447314"/>
                  <a:gd name="connsiteX46" fmla="*/ 394816 w 607850"/>
                  <a:gd name="connsiteY46" fmla="*/ 397272 h 447314"/>
                  <a:gd name="connsiteX47" fmla="*/ 301813 w 607850"/>
                  <a:gd name="connsiteY47" fmla="*/ 397272 h 447314"/>
                  <a:gd name="connsiteX48" fmla="*/ 208925 w 607850"/>
                  <a:gd name="connsiteY48" fmla="*/ 397272 h 447314"/>
                  <a:gd name="connsiteX49" fmla="*/ 155623 w 607850"/>
                  <a:gd name="connsiteY49" fmla="*/ 245008 h 447314"/>
                  <a:gd name="connsiteX50" fmla="*/ 116384 w 607850"/>
                  <a:gd name="connsiteY50" fmla="*/ 267198 h 447314"/>
                  <a:gd name="connsiteX51" fmla="*/ 183808 w 607850"/>
                  <a:gd name="connsiteY51" fmla="*/ 355552 h 447314"/>
                  <a:gd name="connsiteX52" fmla="*/ 91904 w 607850"/>
                  <a:gd name="connsiteY52" fmla="*/ 447314 h 447314"/>
                  <a:gd name="connsiteX53" fmla="*/ 0 w 607850"/>
                  <a:gd name="connsiteY53" fmla="*/ 355552 h 447314"/>
                  <a:gd name="connsiteX54" fmla="*/ 54228 w 607850"/>
                  <a:gd name="connsiteY54" fmla="*/ 271936 h 447314"/>
                  <a:gd name="connsiteX55" fmla="*/ 15684 w 607850"/>
                  <a:gd name="connsiteY55" fmla="*/ 243968 h 447314"/>
                  <a:gd name="connsiteX56" fmla="*/ 15684 w 607850"/>
                  <a:gd name="connsiteY56" fmla="*/ 198607 h 447314"/>
                  <a:gd name="connsiteX57" fmla="*/ 173390 w 607850"/>
                  <a:gd name="connsiteY57" fmla="*/ 165785 h 44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850" h="447314">
                    <a:moveTo>
                      <a:pt x="515932" y="323189"/>
                    </a:moveTo>
                    <a:cubicBezTo>
                      <a:pt x="533763" y="323189"/>
                      <a:pt x="548293" y="337749"/>
                      <a:pt x="548293" y="355543"/>
                    </a:cubicBezTo>
                    <a:cubicBezTo>
                      <a:pt x="548293" y="373396"/>
                      <a:pt x="533763" y="387897"/>
                      <a:pt x="515932" y="387897"/>
                    </a:cubicBezTo>
                    <a:cubicBezTo>
                      <a:pt x="498044" y="387897"/>
                      <a:pt x="483514" y="373396"/>
                      <a:pt x="483514" y="355543"/>
                    </a:cubicBezTo>
                    <a:cubicBezTo>
                      <a:pt x="483514" y="337691"/>
                      <a:pt x="498044" y="323189"/>
                      <a:pt x="515932" y="323189"/>
                    </a:cubicBezTo>
                    <a:close/>
                    <a:moveTo>
                      <a:pt x="91918" y="323189"/>
                    </a:moveTo>
                    <a:cubicBezTo>
                      <a:pt x="109806" y="323189"/>
                      <a:pt x="124336" y="337691"/>
                      <a:pt x="124336" y="355543"/>
                    </a:cubicBezTo>
                    <a:cubicBezTo>
                      <a:pt x="124336" y="373396"/>
                      <a:pt x="109806" y="387897"/>
                      <a:pt x="91918" y="387897"/>
                    </a:cubicBezTo>
                    <a:cubicBezTo>
                      <a:pt x="74087" y="387897"/>
                      <a:pt x="59557" y="373396"/>
                      <a:pt x="59557" y="355543"/>
                    </a:cubicBezTo>
                    <a:cubicBezTo>
                      <a:pt x="59557" y="337749"/>
                      <a:pt x="74087" y="323189"/>
                      <a:pt x="91918" y="323189"/>
                    </a:cubicBezTo>
                    <a:close/>
                    <a:moveTo>
                      <a:pt x="515946" y="310710"/>
                    </a:moveTo>
                    <a:cubicBezTo>
                      <a:pt x="491176" y="310710"/>
                      <a:pt x="471036" y="330820"/>
                      <a:pt x="471036" y="355552"/>
                    </a:cubicBezTo>
                    <a:cubicBezTo>
                      <a:pt x="471036" y="380284"/>
                      <a:pt x="491176" y="400393"/>
                      <a:pt x="515946" y="400393"/>
                    </a:cubicBezTo>
                    <a:cubicBezTo>
                      <a:pt x="540716" y="400393"/>
                      <a:pt x="560856" y="380284"/>
                      <a:pt x="560856" y="355552"/>
                    </a:cubicBezTo>
                    <a:cubicBezTo>
                      <a:pt x="560856" y="330820"/>
                      <a:pt x="540716" y="310710"/>
                      <a:pt x="515946" y="310710"/>
                    </a:cubicBezTo>
                    <a:close/>
                    <a:moveTo>
                      <a:pt x="91904" y="310710"/>
                    </a:moveTo>
                    <a:cubicBezTo>
                      <a:pt x="67134" y="310710"/>
                      <a:pt x="46994" y="330820"/>
                      <a:pt x="46994" y="355552"/>
                    </a:cubicBezTo>
                    <a:cubicBezTo>
                      <a:pt x="46994" y="380284"/>
                      <a:pt x="67134" y="400393"/>
                      <a:pt x="91904" y="400393"/>
                    </a:cubicBezTo>
                    <a:cubicBezTo>
                      <a:pt x="116674" y="400393"/>
                      <a:pt x="136814" y="380284"/>
                      <a:pt x="136814" y="355552"/>
                    </a:cubicBezTo>
                    <a:cubicBezTo>
                      <a:pt x="136814" y="330820"/>
                      <a:pt x="116674" y="310710"/>
                      <a:pt x="91904" y="310710"/>
                    </a:cubicBezTo>
                    <a:close/>
                    <a:moveTo>
                      <a:pt x="317496" y="31261"/>
                    </a:moveTo>
                    <a:lnTo>
                      <a:pt x="317496" y="164745"/>
                    </a:lnTo>
                    <a:lnTo>
                      <a:pt x="404192" y="164745"/>
                    </a:lnTo>
                    <a:lnTo>
                      <a:pt x="386424" y="31261"/>
                    </a:lnTo>
                    <a:close/>
                    <a:moveTo>
                      <a:pt x="217259" y="31261"/>
                    </a:moveTo>
                    <a:lnTo>
                      <a:pt x="199491" y="164745"/>
                    </a:lnTo>
                    <a:lnTo>
                      <a:pt x="286187" y="164745"/>
                    </a:lnTo>
                    <a:lnTo>
                      <a:pt x="286187" y="31261"/>
                    </a:lnTo>
                    <a:close/>
                    <a:moveTo>
                      <a:pt x="203658" y="0"/>
                    </a:moveTo>
                    <a:lnTo>
                      <a:pt x="301813" y="0"/>
                    </a:lnTo>
                    <a:lnTo>
                      <a:pt x="400025" y="0"/>
                    </a:lnTo>
                    <a:lnTo>
                      <a:pt x="430293" y="165785"/>
                    </a:lnTo>
                    <a:lnTo>
                      <a:pt x="448060" y="169483"/>
                    </a:lnTo>
                    <a:lnTo>
                      <a:pt x="448060" y="110543"/>
                    </a:lnTo>
                    <a:lnTo>
                      <a:pt x="475203" y="110543"/>
                    </a:lnTo>
                    <a:lnTo>
                      <a:pt x="475203" y="123024"/>
                    </a:lnTo>
                    <a:lnTo>
                      <a:pt x="461603" y="126144"/>
                    </a:lnTo>
                    <a:lnTo>
                      <a:pt x="461603" y="172315"/>
                    </a:lnTo>
                    <a:lnTo>
                      <a:pt x="587999" y="198607"/>
                    </a:lnTo>
                    <a:lnTo>
                      <a:pt x="587999" y="243968"/>
                    </a:lnTo>
                    <a:cubicBezTo>
                      <a:pt x="564908" y="243968"/>
                      <a:pt x="554606" y="257548"/>
                      <a:pt x="549976" y="270376"/>
                    </a:cubicBezTo>
                    <a:cubicBezTo>
                      <a:pt x="583832" y="283955"/>
                      <a:pt x="607850" y="316951"/>
                      <a:pt x="607850" y="355552"/>
                    </a:cubicBezTo>
                    <a:cubicBezTo>
                      <a:pt x="607850" y="406171"/>
                      <a:pt x="566586" y="447314"/>
                      <a:pt x="515946" y="447314"/>
                    </a:cubicBezTo>
                    <a:cubicBezTo>
                      <a:pt x="465249" y="447314"/>
                      <a:pt x="424042" y="406171"/>
                      <a:pt x="424042" y="355552"/>
                    </a:cubicBezTo>
                    <a:cubicBezTo>
                      <a:pt x="424042" y="314813"/>
                      <a:pt x="450780" y="280257"/>
                      <a:pt x="487588" y="268296"/>
                    </a:cubicBezTo>
                    <a:cubicBezTo>
                      <a:pt x="477692" y="237207"/>
                      <a:pt x="448060" y="245008"/>
                      <a:pt x="448060" y="245008"/>
                    </a:cubicBezTo>
                    <a:cubicBezTo>
                      <a:pt x="387466" y="245008"/>
                      <a:pt x="394816" y="397272"/>
                      <a:pt x="394816" y="397272"/>
                    </a:cubicBezTo>
                    <a:lnTo>
                      <a:pt x="301813" y="397272"/>
                    </a:lnTo>
                    <a:lnTo>
                      <a:pt x="208925" y="397272"/>
                    </a:lnTo>
                    <a:cubicBezTo>
                      <a:pt x="208925" y="397272"/>
                      <a:pt x="216217" y="245008"/>
                      <a:pt x="155623" y="245008"/>
                    </a:cubicBezTo>
                    <a:cubicBezTo>
                      <a:pt x="155623" y="245008"/>
                      <a:pt x="126686" y="237381"/>
                      <a:pt x="116384" y="267198"/>
                    </a:cubicBezTo>
                    <a:cubicBezTo>
                      <a:pt x="155218" y="277946"/>
                      <a:pt x="183808" y="313426"/>
                      <a:pt x="183808" y="355552"/>
                    </a:cubicBezTo>
                    <a:cubicBezTo>
                      <a:pt x="183808" y="406171"/>
                      <a:pt x="142601" y="447314"/>
                      <a:pt x="91904" y="447314"/>
                    </a:cubicBezTo>
                    <a:cubicBezTo>
                      <a:pt x="41206" y="447314"/>
                      <a:pt x="0" y="406171"/>
                      <a:pt x="0" y="355552"/>
                    </a:cubicBezTo>
                    <a:cubicBezTo>
                      <a:pt x="0" y="318338"/>
                      <a:pt x="22339" y="286325"/>
                      <a:pt x="54228" y="271936"/>
                    </a:cubicBezTo>
                    <a:cubicBezTo>
                      <a:pt x="49887" y="258646"/>
                      <a:pt x="39702" y="243968"/>
                      <a:pt x="15684" y="243968"/>
                    </a:cubicBezTo>
                    <a:lnTo>
                      <a:pt x="15684" y="198607"/>
                    </a:lnTo>
                    <a:lnTo>
                      <a:pt x="173390" y="165785"/>
                    </a:lnTo>
                    <a:close/>
                  </a:path>
                </a:pathLst>
              </a:custGeom>
              <a:solidFill>
                <a:schemeClr val="bg1"/>
              </a:solidFill>
              <a:ln>
                <a:noFill/>
              </a:ln>
            </p:spPr>
          </p:sp>
        </p:grpSp>
      </p:grpSp>
      <p:cxnSp>
        <p:nvCxnSpPr>
          <p:cNvPr id="14" name="直接连接符 13"/>
          <p:cNvCxnSpPr/>
          <p:nvPr/>
        </p:nvCxnSpPr>
        <p:spPr>
          <a:xfrm>
            <a:off x="1102858" y="4155440"/>
            <a:ext cx="2146300" cy="0"/>
          </a:xfrm>
          <a:prstGeom prst="line">
            <a:avLst/>
          </a:prstGeom>
          <a:ln w="47625" cmpd="thickThin">
            <a:solidFill>
              <a:srgbClr val="3856B8"/>
            </a:solidFill>
            <a:prstDash val="solid"/>
          </a:ln>
        </p:spPr>
        <p:style>
          <a:lnRef idx="1">
            <a:schemeClr val="accent1"/>
          </a:lnRef>
          <a:fillRef idx="0">
            <a:schemeClr val="accent1"/>
          </a:fillRef>
          <a:effectRef idx="0">
            <a:schemeClr val="accent1"/>
          </a:effectRef>
          <a:fontRef idx="minor">
            <a:schemeClr val="tx1"/>
          </a:fontRef>
        </p:style>
      </p:cxnSp>
      <p:sp>
        <p:nvSpPr>
          <p:cNvPr id="66" name="文本框 65"/>
          <p:cNvSpPr txBox="1"/>
          <p:nvPr/>
        </p:nvSpPr>
        <p:spPr>
          <a:xfrm>
            <a:off x="5313680" y="1155700"/>
            <a:ext cx="6573520" cy="923330"/>
          </a:xfrm>
          <a:prstGeom prst="rect">
            <a:avLst/>
          </a:prstGeom>
          <a:noFill/>
        </p:spPr>
        <p:txBody>
          <a:bodyPr wrap="square" rtlCol="0">
            <a:spAutoFit/>
          </a:bodyPr>
          <a:lstStyle/>
          <a:p>
            <a:r>
              <a:rPr lang="zh-CN" altLang="en-US" b="1" dirty="0">
                <a:latin typeface="黑体" panose="02010609060101010101" charset="-122"/>
                <a:ea typeface="黑体" panose="02010609060101010101" charset="-122"/>
              </a:rPr>
              <a:t>预定类：</a:t>
            </a:r>
            <a:r>
              <a:rPr lang="zh-CN" altLang="en-US" dirty="0">
                <a:latin typeface="黑体" panose="02010609060101010101" charset="-122"/>
                <a:ea typeface="黑体" panose="02010609060101010101" charset="-122"/>
              </a:rPr>
              <a:t>旅行过程中，解决住、行问题，预订机票、车票、酒店。如携程、去哪儿、飞猪等预订类在线旅游服务提供商都开发了相应的手机应用</a:t>
            </a:r>
            <a:r>
              <a:rPr lang="en-US" altLang="zh-CN" dirty="0">
                <a:latin typeface="黑体" panose="02010609060101010101" charset="-122"/>
                <a:ea typeface="黑体" panose="02010609060101010101" charset="-122"/>
              </a:rPr>
              <a:t>App</a:t>
            </a:r>
            <a:r>
              <a:rPr lang="zh-CN" altLang="en-US" dirty="0">
                <a:latin typeface="黑体" panose="02010609060101010101" charset="-122"/>
                <a:ea typeface="黑体" panose="02010609060101010101" charset="-122"/>
              </a:rPr>
              <a:t>。</a:t>
            </a:r>
            <a:endParaRPr lang="zh-CN" altLang="en-US" dirty="0">
              <a:latin typeface="黑体" panose="02010609060101010101" charset="-122"/>
              <a:ea typeface="黑体" panose="02010609060101010101" charset="-122"/>
            </a:endParaRPr>
          </a:p>
        </p:txBody>
      </p:sp>
      <p:sp>
        <p:nvSpPr>
          <p:cNvPr id="67" name="文本框 66"/>
          <p:cNvSpPr txBox="1"/>
          <p:nvPr/>
        </p:nvSpPr>
        <p:spPr>
          <a:xfrm>
            <a:off x="5313680" y="2045264"/>
            <a:ext cx="6573520" cy="1477328"/>
          </a:xfrm>
          <a:prstGeom prst="rect">
            <a:avLst/>
          </a:prstGeom>
          <a:noFill/>
        </p:spPr>
        <p:txBody>
          <a:bodyPr wrap="square" rtlCol="0">
            <a:spAutoFit/>
          </a:bodyPr>
          <a:lstStyle/>
          <a:p>
            <a:r>
              <a:rPr lang="zh-CN" altLang="en-US" b="1" dirty="0">
                <a:latin typeface="黑体" panose="02010609060101010101" charset="-122"/>
                <a:ea typeface="黑体" panose="02010609060101010101" charset="-122"/>
              </a:rPr>
              <a:t>工具类</a:t>
            </a:r>
            <a:r>
              <a:rPr lang="zh-CN" altLang="en-US" dirty="0">
                <a:latin typeface="黑体" panose="02010609060101010101" charset="-122"/>
                <a:ea typeface="黑体" panose="02010609060101010101" charset="-122"/>
              </a:rPr>
              <a:t>：工具类</a:t>
            </a:r>
            <a:r>
              <a:rPr lang="en-US" altLang="zh-CN" dirty="0">
                <a:latin typeface="黑体" panose="02010609060101010101" charset="-122"/>
                <a:ea typeface="黑体" panose="02010609060101010101" charset="-122"/>
              </a:rPr>
              <a:t>App</a:t>
            </a:r>
            <a:r>
              <a:rPr lang="zh-CN" altLang="en-US" dirty="0">
                <a:latin typeface="黑体" panose="02010609060101010101" charset="-122"/>
                <a:ea typeface="黑体" panose="02010609060101010101" charset="-122"/>
              </a:rPr>
              <a:t>功能单一，特色鲜明，旨在应对游客在旅行中会产生的个别细节需求，如</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穷游行程助手</a:t>
            </a:r>
            <a:r>
              <a:rPr lang="en-US" altLang="zh-CN" dirty="0">
                <a:latin typeface="黑体" panose="02010609060101010101" charset="-122"/>
                <a:ea typeface="黑体" panose="02010609060101010101" charset="-122"/>
              </a:rPr>
              <a:t>”App,</a:t>
            </a:r>
            <a:r>
              <a:rPr lang="zh-CN" altLang="en-US" dirty="0">
                <a:latin typeface="黑体" panose="02010609060101010101" charset="-122"/>
                <a:ea typeface="黑体" panose="02010609060101010101" charset="-122"/>
              </a:rPr>
              <a:t>可以轻松记录行前事项，出行物品、购物清单等作为备忘；</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旅行翻译官</a:t>
            </a:r>
            <a:r>
              <a:rPr lang="en-US" altLang="zh-CN" dirty="0">
                <a:latin typeface="黑体" panose="02010609060101010101" charset="-122"/>
                <a:ea typeface="黑体" panose="02010609060101010101" charset="-122"/>
              </a:rPr>
              <a:t>”App</a:t>
            </a:r>
            <a:r>
              <a:rPr lang="zh-CN" altLang="en-US" dirty="0">
                <a:latin typeface="黑体" panose="02010609060101010101" charset="-122"/>
                <a:ea typeface="黑体" panose="02010609060101010101" charset="-122"/>
              </a:rPr>
              <a:t>，以翻译旅行中会遇到的外语、方言的词汇、语句为卖点</a:t>
            </a:r>
            <a:endParaRPr lang="zh-CN" altLang="en-US" dirty="0">
              <a:latin typeface="黑体" panose="02010609060101010101" charset="-122"/>
              <a:ea typeface="黑体" panose="02010609060101010101" charset="-122"/>
            </a:endParaRPr>
          </a:p>
        </p:txBody>
      </p:sp>
      <p:sp>
        <p:nvSpPr>
          <p:cNvPr id="68" name="文本框 67"/>
          <p:cNvSpPr txBox="1"/>
          <p:nvPr/>
        </p:nvSpPr>
        <p:spPr>
          <a:xfrm>
            <a:off x="5313680" y="3440377"/>
            <a:ext cx="6573520" cy="1477328"/>
          </a:xfrm>
          <a:prstGeom prst="rect">
            <a:avLst/>
          </a:prstGeom>
          <a:noFill/>
        </p:spPr>
        <p:txBody>
          <a:bodyPr wrap="square" rtlCol="0">
            <a:spAutoFit/>
          </a:bodyPr>
          <a:lstStyle/>
          <a:p>
            <a:r>
              <a:rPr lang="zh-CN" altLang="en-US" b="1" dirty="0">
                <a:latin typeface="黑体" panose="02010609060101010101" charset="-122"/>
                <a:ea typeface="黑体" panose="02010609060101010101" charset="-122"/>
              </a:rPr>
              <a:t>攻略类</a:t>
            </a:r>
            <a:r>
              <a:rPr lang="zh-CN" altLang="en-US" dirty="0">
                <a:latin typeface="黑体" panose="02010609060101010101" charset="-122"/>
                <a:ea typeface="黑体" panose="02010609060101010101" charset="-122"/>
              </a:rPr>
              <a:t>：这里所说的攻略，是指由开发者撰写或者汇编内容成集，供用户浏览或下载的应用。</a:t>
            </a:r>
            <a:r>
              <a:rPr lang="en-US" altLang="zh-CN" dirty="0">
                <a:latin typeface="黑体" panose="02010609060101010101" charset="-122"/>
                <a:ea typeface="黑体" panose="02010609060101010101" charset="-122"/>
              </a:rPr>
              <a:t>Touch China</a:t>
            </a:r>
            <a:r>
              <a:rPr lang="zh-CN" altLang="en-US" dirty="0">
                <a:latin typeface="黑体" panose="02010609060101010101" charset="-122"/>
                <a:ea typeface="黑体" panose="02010609060101010101" charset="-122"/>
              </a:rPr>
              <a:t>的</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景点通</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和</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多趣旅行</a:t>
            </a:r>
            <a:r>
              <a:rPr lang="en-US" altLang="zh-CN" dirty="0">
                <a:latin typeface="黑体" panose="02010609060101010101" charset="-122"/>
                <a:ea typeface="黑体" panose="02010609060101010101" charset="-122"/>
              </a:rPr>
              <a:t>”</a:t>
            </a:r>
            <a:r>
              <a:rPr lang="zh-CN" altLang="en-US" dirty="0">
                <a:latin typeface="黑体" panose="02010609060101010101" charset="-122"/>
                <a:ea typeface="黑体" panose="02010609060101010101" charset="-122"/>
              </a:rPr>
              <a:t>分别以景点和城市为侧重点，主打官方提供的目的地导游功能，同时也兼有</a:t>
            </a:r>
            <a:r>
              <a:rPr lang="en-US" altLang="zh-CN" dirty="0">
                <a:latin typeface="黑体" panose="02010609060101010101" charset="-122"/>
                <a:ea typeface="黑体" panose="02010609060101010101" charset="-122"/>
              </a:rPr>
              <a:t>LBS</a:t>
            </a:r>
            <a:r>
              <a:rPr lang="zh-CN" altLang="en-US" dirty="0">
                <a:latin typeface="黑体" panose="02010609060101010101" charset="-122"/>
                <a:ea typeface="黑体" panose="02010609060101010101" charset="-122"/>
              </a:rPr>
              <a:t>的酒店餐饮签到，分享作为内容补充。</a:t>
            </a:r>
            <a:endParaRPr lang="zh-CN" altLang="en-US" dirty="0">
              <a:latin typeface="黑体" panose="02010609060101010101" charset="-122"/>
              <a:ea typeface="黑体" panose="02010609060101010101" charset="-122"/>
            </a:endParaRPr>
          </a:p>
        </p:txBody>
      </p:sp>
      <p:sp>
        <p:nvSpPr>
          <p:cNvPr id="69" name="文本框 68"/>
          <p:cNvSpPr txBox="1"/>
          <p:nvPr/>
        </p:nvSpPr>
        <p:spPr>
          <a:xfrm>
            <a:off x="5313680" y="4875758"/>
            <a:ext cx="6573520" cy="646331"/>
          </a:xfrm>
          <a:prstGeom prst="rect">
            <a:avLst/>
          </a:prstGeom>
          <a:noFill/>
        </p:spPr>
        <p:txBody>
          <a:bodyPr wrap="square" rtlCol="0">
            <a:spAutoFit/>
          </a:bodyPr>
          <a:lstStyle/>
          <a:p>
            <a:r>
              <a:rPr lang="zh-CN" altLang="en-US" b="1" dirty="0">
                <a:latin typeface="黑体" panose="02010609060101010101" charset="-122"/>
                <a:ea typeface="黑体" panose="02010609060101010101" charset="-122"/>
              </a:rPr>
              <a:t>分享类：</a:t>
            </a:r>
            <a:r>
              <a:rPr lang="zh-CN" altLang="en-US" dirty="0">
                <a:latin typeface="黑体" panose="02010609060101010101" charset="-122"/>
                <a:ea typeface="黑体" panose="02010609060101010101" charset="-122"/>
              </a:rPr>
              <a:t>旅游者分通过具有分享功能的旅游</a:t>
            </a:r>
            <a:r>
              <a:rPr lang="en-US" altLang="zh-CN" dirty="0">
                <a:latin typeface="黑体" panose="02010609060101010101" charset="-122"/>
                <a:ea typeface="黑体" panose="02010609060101010101" charset="-122"/>
              </a:rPr>
              <a:t>App</a:t>
            </a:r>
            <a:r>
              <a:rPr lang="zh-CN" altLang="en-US" dirty="0">
                <a:latin typeface="黑体" panose="02010609060101010101" charset="-122"/>
                <a:ea typeface="黑体" panose="02010609060101010101" charset="-122"/>
              </a:rPr>
              <a:t>网络平台向公开分享旅游感受和拍摄的图片及视频。</a:t>
            </a:r>
            <a:endParaRPr lang="zh-CN" altLang="en-US" dirty="0">
              <a:latin typeface="黑体" panose="02010609060101010101" charset="-122"/>
              <a:ea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ppt_x"/>
                                          </p:val>
                                        </p:tav>
                                        <p:tav tm="100000">
                                          <p:val>
                                            <p:strVal val="#ppt_x"/>
                                          </p:val>
                                        </p:tav>
                                      </p:tavLst>
                                    </p:anim>
                                    <p:anim calcmode="lin" valueType="num">
                                      <p:cBhvr additive="base">
                                        <p:cTn id="17" dur="500" fill="hold"/>
                                        <p:tgtEl>
                                          <p:spTgt spid="6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ppt_x"/>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ppt_x"/>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7500620" cy="6231255"/>
            <a:chOff x="392" y="324"/>
            <a:chExt cx="11812" cy="9813"/>
          </a:xfrm>
        </p:grpSpPr>
        <p:sp>
          <p:nvSpPr>
            <p:cNvPr id="31" name="文本框 30"/>
            <p:cNvSpPr txBox="1"/>
            <p:nvPr/>
          </p:nvSpPr>
          <p:spPr>
            <a:xfrm>
              <a:off x="6982" y="9509"/>
              <a:ext cx="5222"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（二）旅游</a:t>
              </a:r>
              <a:r>
                <a:rPr lang="en-US" altLang="zh-CN" sz="2000">
                  <a:solidFill>
                    <a:srgbClr val="142AAE"/>
                  </a:solidFill>
                  <a:latin typeface="黑体" panose="02010609060101010101" charset="-122"/>
                  <a:ea typeface="黑体" panose="02010609060101010101" charset="-122"/>
                  <a:sym typeface="+mn-ea"/>
                </a:rPr>
                <a:t>App</a:t>
              </a:r>
              <a:r>
                <a:rPr lang="zh-CN" altLang="en-US" sz="2000">
                  <a:solidFill>
                    <a:srgbClr val="142AAE"/>
                  </a:solidFill>
                  <a:latin typeface="黑体" panose="02010609060101010101" charset="-122"/>
                  <a:ea typeface="黑体" panose="02010609060101010101" charset="-122"/>
                  <a:sym typeface="+mn-ea"/>
                </a:rPr>
                <a:t>与智慧旅游</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89903" y="2089785"/>
            <a:ext cx="10899775" cy="4531995"/>
            <a:chOff x="796" y="2661"/>
            <a:chExt cx="17165" cy="7137"/>
          </a:xfrm>
        </p:grpSpPr>
        <p:pic>
          <p:nvPicPr>
            <p:cNvPr id="10" name="图片 9" descr="C:\Users\LENOVO\Desktop\cd902ed8b01e82f888eabe0428ad9d1.jpgcd902ed8b01e82f888eabe0428ad9d1"/>
            <p:cNvPicPr>
              <a:picLocks noChangeAspect="1"/>
            </p:cNvPicPr>
            <p:nvPr/>
          </p:nvPicPr>
          <p:blipFill>
            <a:blip r:embed="rId2">
              <a:lum bright="6000"/>
            </a:blip>
            <a:srcRect/>
            <a:stretch>
              <a:fillRect/>
            </a:stretch>
          </p:blipFill>
          <p:spPr>
            <a:xfrm>
              <a:off x="7359" y="2807"/>
              <a:ext cx="4249" cy="5768"/>
            </a:xfrm>
            <a:custGeom>
              <a:avLst/>
              <a:gdLst/>
              <a:ahLst/>
              <a:cxnLst>
                <a:cxn ang="3">
                  <a:pos x="hc" y="t"/>
                </a:cxn>
                <a:cxn ang="cd2">
                  <a:pos x="l" y="vc"/>
                </a:cxn>
                <a:cxn ang="cd4">
                  <a:pos x="hc" y="b"/>
                </a:cxn>
                <a:cxn ang="0">
                  <a:pos x="r" y="vc"/>
                </a:cxn>
              </a:cxnLst>
              <a:rect l="l" t="t" r="r" b="b"/>
              <a:pathLst>
                <a:path w="4466" h="6728">
                  <a:moveTo>
                    <a:pt x="4466" y="4375"/>
                  </a:moveTo>
                  <a:lnTo>
                    <a:pt x="4466" y="6728"/>
                  </a:lnTo>
                  <a:lnTo>
                    <a:pt x="2194" y="6728"/>
                  </a:lnTo>
                  <a:lnTo>
                    <a:pt x="4466" y="4375"/>
                  </a:lnTo>
                  <a:close/>
                  <a:moveTo>
                    <a:pt x="4466" y="2079"/>
                  </a:moveTo>
                  <a:lnTo>
                    <a:pt x="4466" y="4253"/>
                  </a:lnTo>
                  <a:lnTo>
                    <a:pt x="2076" y="6728"/>
                  </a:lnTo>
                  <a:lnTo>
                    <a:pt x="0" y="6728"/>
                  </a:lnTo>
                  <a:lnTo>
                    <a:pt x="0" y="6703"/>
                  </a:lnTo>
                  <a:lnTo>
                    <a:pt x="4466" y="2079"/>
                  </a:lnTo>
                  <a:close/>
                  <a:moveTo>
                    <a:pt x="4466" y="61"/>
                  </a:moveTo>
                  <a:lnTo>
                    <a:pt x="4466" y="1956"/>
                  </a:lnTo>
                  <a:lnTo>
                    <a:pt x="0" y="6581"/>
                  </a:lnTo>
                  <a:lnTo>
                    <a:pt x="0" y="4686"/>
                  </a:lnTo>
                  <a:lnTo>
                    <a:pt x="4466" y="61"/>
                  </a:lnTo>
                  <a:close/>
                  <a:moveTo>
                    <a:pt x="2267" y="0"/>
                  </a:moveTo>
                  <a:lnTo>
                    <a:pt x="4407" y="0"/>
                  </a:lnTo>
                  <a:lnTo>
                    <a:pt x="0" y="4564"/>
                  </a:lnTo>
                  <a:lnTo>
                    <a:pt x="0" y="2348"/>
                  </a:lnTo>
                  <a:lnTo>
                    <a:pt x="2267" y="0"/>
                  </a:lnTo>
                  <a:close/>
                  <a:moveTo>
                    <a:pt x="0" y="0"/>
                  </a:moveTo>
                  <a:lnTo>
                    <a:pt x="2149" y="0"/>
                  </a:lnTo>
                  <a:lnTo>
                    <a:pt x="0" y="2225"/>
                  </a:lnTo>
                  <a:lnTo>
                    <a:pt x="0" y="0"/>
                  </a:lnTo>
                  <a:close/>
                </a:path>
              </a:pathLst>
            </a:custGeom>
          </p:spPr>
        </p:pic>
        <p:sp>
          <p:nvSpPr>
            <p:cNvPr id="8" name="文本框 7"/>
            <p:cNvSpPr txBox="1"/>
            <p:nvPr/>
          </p:nvSpPr>
          <p:spPr>
            <a:xfrm>
              <a:off x="810" y="2661"/>
              <a:ext cx="5161" cy="1586"/>
            </a:xfrm>
            <a:prstGeom prst="rect">
              <a:avLst/>
            </a:prstGeom>
            <a:noFill/>
          </p:spPr>
          <p:txBody>
            <a:bodyPr wrap="square" rtlCol="0">
              <a:spAutoFit/>
            </a:bodyPr>
            <a:lstStyle/>
            <a:p>
              <a:pPr indent="457200" algn="just">
                <a:lnSpc>
                  <a:spcPct val="130000"/>
                </a:lnSpc>
                <a:spcBef>
                  <a:spcPts val="0"/>
                </a:spcBef>
                <a:spcAft>
                  <a:spcPts val="0"/>
                </a:spcAft>
              </a:pPr>
              <a:r>
                <a:rPr 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与旅游网站预订相比，</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App</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最大的优势在于可以随时随地预订，更符合用户当即决策的思路。</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796" y="6196"/>
              <a:ext cx="5301" cy="3602"/>
            </a:xfrm>
            <a:prstGeom prst="rect">
              <a:avLst/>
            </a:prstGeom>
            <a:noFill/>
          </p:spPr>
          <p:txBody>
            <a:bodyPr wrap="square" rtlCol="0">
              <a:spAutoFit/>
            </a:bodyPr>
            <a:lstStyle/>
            <a:p>
              <a:pPr indent="457200" algn="just">
                <a:lnSpc>
                  <a:spcPct val="130000"/>
                </a:lnSpc>
                <a:spcBef>
                  <a:spcPts val="0"/>
                </a:spcBef>
                <a:spcAft>
                  <a:spcPts val="0"/>
                </a:spcAft>
              </a:pPr>
              <a:r>
                <a:rPr 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通过记录下每张图片的</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GPS</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位置，系统自动在地真正图上将行程足迹串联起来，最终自动生成一张完整的足迹串联起来，最终自动生成一张完整的足迹图和带时间轴的照片墙，真正实现边走、边记、边分享。</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12800" y="4865"/>
              <a:ext cx="5161" cy="2090"/>
            </a:xfrm>
            <a:prstGeom prst="rect">
              <a:avLst/>
            </a:prstGeom>
            <a:noFill/>
          </p:spPr>
          <p:txBody>
            <a:bodyPr wrap="square" rtlCol="0">
              <a:spAutoFit/>
            </a:bodyPr>
            <a:lstStyle/>
            <a:p>
              <a:pPr indent="457200" algn="just">
                <a:lnSpc>
                  <a:spcPct val="130000"/>
                </a:lnSpc>
                <a:spcBef>
                  <a:spcPts val="0"/>
                </a:spcBef>
                <a:spcAft>
                  <a:spcPts val="0"/>
                </a:spcAft>
              </a:pPr>
              <a:r>
                <a:rPr 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这里的</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导游</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已颠覆了传统导游的概念，而成为地图、导航、语音解说、行程规划等各种功能的叠加。</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sp>
        <p:nvSpPr>
          <p:cNvPr id="18" name="文本框 17"/>
          <p:cNvSpPr txBox="1"/>
          <p:nvPr/>
        </p:nvSpPr>
        <p:spPr>
          <a:xfrm>
            <a:off x="741680" y="846455"/>
            <a:ext cx="10531475" cy="645160"/>
          </a:xfrm>
          <a:prstGeom prst="rect">
            <a:avLst/>
          </a:prstGeom>
          <a:noFill/>
        </p:spPr>
        <p:txBody>
          <a:bodyPr wrap="square" rtlCol="0">
            <a:spAutoFit/>
          </a:bodyPr>
          <a:lstStyle/>
          <a:p>
            <a:pPr indent="457200"/>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由于智能移动终端的便携性，与在线旅游相比，除了具备在线旅游功能之外，旅游</a:t>
            </a:r>
            <a:r>
              <a:rPr lang="en-US" altLang="zh-CN" dirty="0">
                <a:solidFill>
                  <a:schemeClr val="tx1">
                    <a:lumMod val="75000"/>
                    <a:lumOff val="25000"/>
                  </a:schemeClr>
                </a:solidFill>
                <a:latin typeface="黑体" panose="02010609060101010101" charset="-122"/>
                <a:ea typeface="黑体" panose="02010609060101010101" charset="-122"/>
                <a:cs typeface="黑体" panose="02010609060101010101" charset="-122"/>
              </a:rPr>
              <a:t>App</a:t>
            </a:r>
            <a:r>
              <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rPr>
              <a:t>具有以下优势及功能</a:t>
            </a:r>
            <a:endParaRPr lang="zh-CN" altLang="en-US"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1" name="文本框 20"/>
          <p:cNvSpPr txBox="1"/>
          <p:nvPr/>
        </p:nvSpPr>
        <p:spPr>
          <a:xfrm>
            <a:off x="3855720" y="2489835"/>
            <a:ext cx="1896745" cy="368300"/>
          </a:xfrm>
          <a:prstGeom prst="rect">
            <a:avLst/>
          </a:prstGeom>
          <a:solidFill>
            <a:schemeClr val="bg1">
              <a:alpha val="57000"/>
            </a:schemeClr>
          </a:solidFill>
          <a:ln w="28575" cmpd="sng">
            <a:noFill/>
            <a:prstDash val="solid"/>
          </a:ln>
        </p:spPr>
        <p:txBody>
          <a:bodyPr wrap="square" rtlCol="0">
            <a:spAutoFit/>
          </a:bodyPr>
          <a:lstStyle/>
          <a:p>
            <a:r>
              <a:rPr lang="zh-CN" altLang="en-US" dirty="0">
                <a:solidFill>
                  <a:srgbClr val="142AAE"/>
                </a:solidFill>
              </a:rPr>
              <a:t>预订类旅游应用</a:t>
            </a:r>
            <a:endParaRPr lang="zh-CN" altLang="en-US" dirty="0">
              <a:solidFill>
                <a:srgbClr val="142AAE"/>
              </a:solidFill>
            </a:endParaRPr>
          </a:p>
        </p:txBody>
      </p:sp>
      <p:sp>
        <p:nvSpPr>
          <p:cNvPr id="30" name="文本框 29"/>
          <p:cNvSpPr txBox="1"/>
          <p:nvPr/>
        </p:nvSpPr>
        <p:spPr>
          <a:xfrm>
            <a:off x="6237605" y="3701415"/>
            <a:ext cx="1977390" cy="368300"/>
          </a:xfrm>
          <a:prstGeom prst="rect">
            <a:avLst/>
          </a:prstGeom>
          <a:solidFill>
            <a:schemeClr val="bg1">
              <a:alpha val="57000"/>
            </a:schemeClr>
          </a:solidFill>
        </p:spPr>
        <p:txBody>
          <a:bodyPr wrap="square" rtlCol="0">
            <a:spAutoFit/>
          </a:bodyPr>
          <a:lstStyle/>
          <a:p>
            <a:r>
              <a:rPr lang="zh-CN" altLang="en-US" dirty="0">
                <a:solidFill>
                  <a:srgbClr val="142AAE"/>
                </a:solidFill>
              </a:rPr>
              <a:t>导游类旅游应用</a:t>
            </a:r>
            <a:endParaRPr lang="zh-CN" altLang="en-US" dirty="0">
              <a:solidFill>
                <a:srgbClr val="142AAE"/>
              </a:solidFill>
            </a:endParaRPr>
          </a:p>
        </p:txBody>
      </p:sp>
      <p:sp>
        <p:nvSpPr>
          <p:cNvPr id="32" name="文本框 31"/>
          <p:cNvSpPr txBox="1"/>
          <p:nvPr/>
        </p:nvSpPr>
        <p:spPr>
          <a:xfrm>
            <a:off x="3855720" y="4913630"/>
            <a:ext cx="2007235" cy="368300"/>
          </a:xfrm>
          <a:prstGeom prst="rect">
            <a:avLst/>
          </a:prstGeom>
          <a:solidFill>
            <a:schemeClr val="bg1">
              <a:alpha val="56000"/>
            </a:schemeClr>
          </a:solidFill>
        </p:spPr>
        <p:txBody>
          <a:bodyPr wrap="square" rtlCol="0">
            <a:spAutoFit/>
          </a:bodyPr>
          <a:lstStyle/>
          <a:p>
            <a:r>
              <a:rPr lang="zh-CN" altLang="en-US" dirty="0">
                <a:solidFill>
                  <a:srgbClr val="142AAE"/>
                </a:solidFill>
              </a:rPr>
              <a:t>分享类旅游应用</a:t>
            </a:r>
            <a:endParaRPr lang="zh-CN" altLang="en-US" dirty="0">
              <a:solidFill>
                <a:srgbClr val="142AAE"/>
              </a:solidFill>
            </a:endParaRPr>
          </a:p>
        </p:txBody>
      </p:sp>
      <p:sp>
        <p:nvSpPr>
          <p:cNvPr id="2" name="文本框 1"/>
          <p:cNvSpPr txBox="1"/>
          <p:nvPr/>
        </p:nvSpPr>
        <p:spPr>
          <a:xfrm>
            <a:off x="675640" y="191135"/>
            <a:ext cx="2564130" cy="398780"/>
          </a:xfrm>
          <a:prstGeom prst="rect">
            <a:avLst/>
          </a:prstGeom>
          <a:noFill/>
        </p:spPr>
        <p:txBody>
          <a:bodyPr wrap="square" rtlCol="0">
            <a:spAutoFit/>
          </a:bodyPr>
          <a:p>
            <a:pPr algn="l"/>
            <a:r>
              <a:rPr lang="zh-CN" altLang="en-US" sz="2000">
                <a:solidFill>
                  <a:srgbClr val="142AAE"/>
                </a:solidFill>
                <a:latin typeface="黑体" panose="02010609060101010101" charset="-122"/>
                <a:ea typeface="黑体" panose="02010609060101010101" charset="-122"/>
                <a:sym typeface="+mn-ea"/>
              </a:rPr>
              <a:t>三、旅游</a:t>
            </a:r>
            <a:r>
              <a:rPr lang="en-US" altLang="zh-CN" sz="2000">
                <a:solidFill>
                  <a:srgbClr val="142AAE"/>
                </a:solidFill>
                <a:latin typeface="黑体" panose="02010609060101010101" charset="-122"/>
                <a:ea typeface="黑体" panose="02010609060101010101" charset="-122"/>
                <a:sym typeface="+mn-ea"/>
              </a:rPr>
              <a:t>App</a:t>
            </a:r>
            <a:endParaRPr lang="zh-CN" altLang="en-US" sz="2000" dirty="0">
              <a:solidFill>
                <a:srgbClr val="142AAE"/>
              </a:solidFill>
              <a:latin typeface="黑体" panose="02010609060101010101" charset="-122"/>
              <a:ea typeface="黑体" panose="0201060906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1000"/>
                                        <p:tgtEl>
                                          <p:spTgt spid="30"/>
                                        </p:tgtEl>
                                      </p:cBhvr>
                                    </p:animEffect>
                                    <p:anim calcmode="lin" valueType="num">
                                      <p:cBhvr>
                                        <p:cTn id="25" dur="1000" fill="hold"/>
                                        <p:tgtEl>
                                          <p:spTgt spid="30"/>
                                        </p:tgtEl>
                                        <p:attrNameLst>
                                          <p:attrName>ppt_x</p:attrName>
                                        </p:attrNameLst>
                                      </p:cBhvr>
                                      <p:tavLst>
                                        <p:tav tm="0">
                                          <p:val>
                                            <p:strVal val="#ppt_x"/>
                                          </p:val>
                                        </p:tav>
                                        <p:tav tm="100000">
                                          <p:val>
                                            <p:strVal val="#ppt_x"/>
                                          </p:val>
                                        </p:tav>
                                      </p:tavLst>
                                    </p:anim>
                                    <p:anim calcmode="lin" valueType="num">
                                      <p:cBhvr>
                                        <p:cTn id="26" dur="1000" fill="hold"/>
                                        <p:tgtEl>
                                          <p:spTgt spid="30"/>
                                        </p:tgtEl>
                                        <p:attrNameLst>
                                          <p:attrName>ppt_y</p:attrName>
                                        </p:attrNameLst>
                                      </p:cBhvr>
                                      <p:tavLst>
                                        <p:tav tm="0">
                                          <p:val>
                                            <p:strVal val="#ppt_y+.1"/>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ppt_x"/>
                                          </p:val>
                                        </p:tav>
                                        <p:tav tm="100000">
                                          <p:val>
                                            <p:strVal val="#ppt_x"/>
                                          </p:val>
                                        </p:tav>
                                      </p:tavLst>
                                    </p:anim>
                                    <p:anim calcmode="lin" valueType="num">
                                      <p:cBhvr additive="base">
                                        <p:cTn id="3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bldLvl="0" animBg="1"/>
      <p:bldP spid="30" grpId="0" bldLvl="0" animBg="1"/>
      <p:bldP spid="3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四、新媒体</a:t>
              </a:r>
              <a:endParaRPr lang="zh-CN" altLang="en-US" sz="2000" b="1" dirty="0">
                <a:solidFill>
                  <a:srgbClr val="142AAE"/>
                </a:solidFill>
                <a:effectLst/>
                <a:uFillTx/>
                <a:latin typeface="黑体" panose="02010609060101010101" charset="-122"/>
                <a:ea typeface="黑体" panose="02010609060101010101" charset="-122"/>
                <a:cs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1836551" y="1417002"/>
            <a:ext cx="5297805" cy="4309745"/>
            <a:chOff x="1341" y="2115"/>
            <a:chExt cx="8343" cy="6787"/>
          </a:xfrm>
        </p:grpSpPr>
        <p:grpSp>
          <p:nvGrpSpPr>
            <p:cNvPr id="69" name="组合 68"/>
            <p:cNvGrpSpPr/>
            <p:nvPr/>
          </p:nvGrpSpPr>
          <p:grpSpPr>
            <a:xfrm>
              <a:off x="5160" y="2115"/>
              <a:ext cx="4524" cy="6787"/>
              <a:chOff x="5167" y="2115"/>
              <a:chExt cx="4524" cy="6787"/>
            </a:xfrm>
          </p:grpSpPr>
          <p:pic>
            <p:nvPicPr>
              <p:cNvPr id="14" name="图片 13" descr="121"/>
              <p:cNvPicPr>
                <a:picLocks noChangeAspect="1"/>
              </p:cNvPicPr>
              <p:nvPr/>
            </p:nvPicPr>
            <p:blipFill>
              <a:blip r:embed="rId2"/>
              <a:stretch>
                <a:fillRect/>
              </a:stretch>
            </p:blipFill>
            <p:spPr>
              <a:xfrm>
                <a:off x="5167" y="2115"/>
                <a:ext cx="4524" cy="6787"/>
              </a:xfrm>
              <a:prstGeom prst="rect">
                <a:avLst/>
              </a:prstGeom>
            </p:spPr>
          </p:pic>
          <p:grpSp>
            <p:nvGrpSpPr>
              <p:cNvPr id="66" name="组合 65"/>
              <p:cNvGrpSpPr/>
              <p:nvPr/>
            </p:nvGrpSpPr>
            <p:grpSpPr>
              <a:xfrm>
                <a:off x="5471" y="3587"/>
                <a:ext cx="3916" cy="3845"/>
                <a:chOff x="5944" y="3587"/>
                <a:chExt cx="3916" cy="3845"/>
              </a:xfrm>
            </p:grpSpPr>
            <p:grpSp>
              <p:nvGrpSpPr>
                <p:cNvPr id="60" name="组合 59"/>
                <p:cNvGrpSpPr/>
                <p:nvPr/>
              </p:nvGrpSpPr>
              <p:grpSpPr>
                <a:xfrm>
                  <a:off x="5949" y="3587"/>
                  <a:ext cx="3906" cy="945"/>
                  <a:chOff x="5949" y="4109"/>
                  <a:chExt cx="3906" cy="945"/>
                </a:xfrm>
              </p:grpSpPr>
              <p:sp>
                <p:nvSpPr>
                  <p:cNvPr id="15" name="矩形 14"/>
                  <p:cNvSpPr/>
                  <p:nvPr/>
                </p:nvSpPr>
                <p:spPr>
                  <a:xfrm>
                    <a:off x="5949" y="4109"/>
                    <a:ext cx="3906" cy="945"/>
                  </a:xfrm>
                  <a:prstGeom prst="rect">
                    <a:avLst/>
                  </a:prstGeom>
                  <a:gradFill>
                    <a:gsLst>
                      <a:gs pos="0">
                        <a:srgbClr val="142AAE">
                          <a:alpha val="23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269" y="4268"/>
                    <a:ext cx="3266" cy="628"/>
                  </a:xfrm>
                  <a:prstGeom prst="rect">
                    <a:avLst/>
                  </a:prstGeom>
                  <a:noFill/>
                </p:spPr>
                <p:txBody>
                  <a:bodyPr wrap="square" rtlCol="0">
                    <a:spAutoFit/>
                  </a:bodyPr>
                  <a:lstStyle/>
                  <a:p>
                    <a:pPr algn="ctr"/>
                    <a:r>
                      <a:rPr lang="zh-CN" altLang="en-US" sz="2000" b="1" dirty="0">
                        <a:solidFill>
                          <a:schemeClr val="bg1"/>
                        </a:solidFill>
                        <a:latin typeface="黑体" panose="02010609060101010101" charset="-122"/>
                        <a:ea typeface="黑体" panose="02010609060101010101" charset="-122"/>
                      </a:rPr>
                      <a:t>新媒体</a:t>
                    </a:r>
                    <a:endParaRPr lang="zh-CN" altLang="en-US" sz="2000" b="1" dirty="0">
                      <a:solidFill>
                        <a:schemeClr val="bg1"/>
                      </a:solidFill>
                      <a:latin typeface="黑体" panose="02010609060101010101" charset="-122"/>
                      <a:ea typeface="黑体" panose="02010609060101010101" charset="-122"/>
                    </a:endParaRPr>
                  </a:p>
                </p:txBody>
              </p:sp>
            </p:grpSp>
            <p:grpSp>
              <p:nvGrpSpPr>
                <p:cNvPr id="61" name="组合 60"/>
                <p:cNvGrpSpPr/>
                <p:nvPr/>
              </p:nvGrpSpPr>
              <p:grpSpPr>
                <a:xfrm>
                  <a:off x="5944" y="6487"/>
                  <a:ext cx="3916" cy="945"/>
                  <a:chOff x="5944" y="5964"/>
                  <a:chExt cx="3916" cy="945"/>
                </a:xfrm>
              </p:grpSpPr>
              <p:sp>
                <p:nvSpPr>
                  <p:cNvPr id="20" name="矩形 19"/>
                  <p:cNvSpPr/>
                  <p:nvPr/>
                </p:nvSpPr>
                <p:spPr>
                  <a:xfrm>
                    <a:off x="5949" y="5964"/>
                    <a:ext cx="3906" cy="945"/>
                  </a:xfrm>
                  <a:prstGeom prst="rect">
                    <a:avLst/>
                  </a:prstGeom>
                  <a:gradFill>
                    <a:gsLst>
                      <a:gs pos="0">
                        <a:srgbClr val="142AAE">
                          <a:alpha val="23000"/>
                        </a:srgbClr>
                      </a:gs>
                      <a:gs pos="100000">
                        <a:srgbClr val="142AA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944" y="6123"/>
                    <a:ext cx="3916" cy="628"/>
                  </a:xfrm>
                  <a:prstGeom prst="rect">
                    <a:avLst/>
                  </a:prstGeom>
                  <a:noFill/>
                </p:spPr>
                <p:txBody>
                  <a:bodyPr wrap="square" rtlCol="0">
                    <a:spAutoFit/>
                  </a:bodyPr>
                  <a:lstStyle/>
                  <a:p>
                    <a:pPr algn="ctr"/>
                    <a:r>
                      <a:rPr lang="zh-CN" altLang="en-US" sz="2000" b="1" dirty="0">
                        <a:solidFill>
                          <a:schemeClr val="bg1"/>
                        </a:solidFill>
                        <a:latin typeface="黑体" panose="02010609060101010101" charset="-122"/>
                        <a:ea typeface="黑体" panose="02010609060101010101" charset="-122"/>
                      </a:rPr>
                      <a:t>新媒体</a:t>
                    </a:r>
                    <a:endParaRPr lang="zh-CN" altLang="en-US" sz="2000" b="1" dirty="0">
                      <a:solidFill>
                        <a:schemeClr val="bg1"/>
                      </a:solidFill>
                      <a:latin typeface="黑体" panose="02010609060101010101" charset="-122"/>
                      <a:ea typeface="黑体" panose="02010609060101010101" charset="-122"/>
                    </a:endParaRPr>
                  </a:p>
                </p:txBody>
              </p:sp>
            </p:grpSp>
          </p:grpSp>
        </p:grpSp>
        <p:grpSp>
          <p:nvGrpSpPr>
            <p:cNvPr id="70" name="组合 69"/>
            <p:cNvGrpSpPr/>
            <p:nvPr/>
          </p:nvGrpSpPr>
          <p:grpSpPr>
            <a:xfrm>
              <a:off x="1341" y="2805"/>
              <a:ext cx="3207" cy="5634"/>
              <a:chOff x="1341" y="2805"/>
              <a:chExt cx="3207" cy="5634"/>
            </a:xfrm>
          </p:grpSpPr>
          <p:grpSp>
            <p:nvGrpSpPr>
              <p:cNvPr id="59" name="组合 58"/>
              <p:cNvGrpSpPr/>
              <p:nvPr/>
            </p:nvGrpSpPr>
            <p:grpSpPr>
              <a:xfrm>
                <a:off x="1371" y="2805"/>
                <a:ext cx="3177" cy="886"/>
                <a:chOff x="1844" y="2805"/>
                <a:chExt cx="3177" cy="886"/>
              </a:xfrm>
            </p:grpSpPr>
            <p:sp>
              <p:nvSpPr>
                <p:cNvPr id="24" name="圆角矩形 23"/>
                <p:cNvSpPr/>
                <p:nvPr/>
              </p:nvSpPr>
              <p:spPr>
                <a:xfrm>
                  <a:off x="2280" y="2805"/>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5" name="文本框 4"/>
                <p:cNvSpPr txBox="1"/>
                <p:nvPr/>
              </p:nvSpPr>
              <p:spPr>
                <a:xfrm>
                  <a:off x="2273" y="2908"/>
                  <a:ext cx="2748" cy="63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黑体" panose="02010609060101010101" charset="-122"/>
                      <a:ea typeface="黑体" panose="02010609060101010101" charset="-122"/>
                    </a:rPr>
                    <a:t>自媒体</a:t>
                  </a:r>
                  <a:endParaRPr lang="zh-CN" altLang="en-US" sz="2000" dirty="0">
                    <a:solidFill>
                      <a:schemeClr val="tx1">
                        <a:lumMod val="75000"/>
                        <a:lumOff val="25000"/>
                      </a:schemeClr>
                    </a:solidFill>
                    <a:latin typeface="黑体" panose="02010609060101010101" charset="-122"/>
                    <a:ea typeface="黑体" panose="02010609060101010101" charset="-122"/>
                  </a:endParaRPr>
                </a:p>
              </p:txBody>
            </p:sp>
            <p:grpSp>
              <p:nvGrpSpPr>
                <p:cNvPr id="49" name="组合 48"/>
                <p:cNvGrpSpPr/>
                <p:nvPr/>
              </p:nvGrpSpPr>
              <p:grpSpPr>
                <a:xfrm>
                  <a:off x="1844" y="2805"/>
                  <a:ext cx="886" cy="886"/>
                  <a:chOff x="1844" y="2805"/>
                  <a:chExt cx="886" cy="886"/>
                </a:xfrm>
              </p:grpSpPr>
              <p:sp>
                <p:nvSpPr>
                  <p:cNvPr id="26" name="椭圆 25"/>
                  <p:cNvSpPr/>
                  <p:nvPr/>
                </p:nvSpPr>
                <p:spPr>
                  <a:xfrm>
                    <a:off x="1844" y="2805"/>
                    <a:ext cx="886" cy="886"/>
                  </a:xfrm>
                  <a:prstGeom prst="ellipse">
                    <a:avLst/>
                  </a:prstGeom>
                  <a:solidFill>
                    <a:srgbClr val="F1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businessman-in-international-symbol_48025"/>
                  <p:cNvSpPr>
                    <a:spLocks noChangeAspect="1"/>
                  </p:cNvSpPr>
                  <p:nvPr/>
                </p:nvSpPr>
                <p:spPr bwMode="auto">
                  <a:xfrm>
                    <a:off x="1844" y="2805"/>
                    <a:ext cx="886" cy="886"/>
                  </a:xfrm>
                  <a:custGeom>
                    <a:avLst/>
                    <a:gdLst>
                      <a:gd name="T0" fmla="*/ 0 w 10667"/>
                      <a:gd name="T1" fmla="*/ 5333 h 10667"/>
                      <a:gd name="T2" fmla="*/ 10667 w 10667"/>
                      <a:gd name="T3" fmla="*/ 5333 h 10667"/>
                      <a:gd name="T4" fmla="*/ 9587 w 10667"/>
                      <a:gd name="T5" fmla="*/ 4014 h 10667"/>
                      <a:gd name="T6" fmla="*/ 8017 w 10667"/>
                      <a:gd name="T7" fmla="*/ 2758 h 10667"/>
                      <a:gd name="T8" fmla="*/ 9587 w 10667"/>
                      <a:gd name="T9" fmla="*/ 4014 h 10667"/>
                      <a:gd name="T10" fmla="*/ 7686 w 10667"/>
                      <a:gd name="T11" fmla="*/ 2036 h 10667"/>
                      <a:gd name="T12" fmla="*/ 8188 w 10667"/>
                      <a:gd name="T13" fmla="*/ 1920 h 10667"/>
                      <a:gd name="T14" fmla="*/ 6857 w 10667"/>
                      <a:gd name="T15" fmla="*/ 2181 h 10667"/>
                      <a:gd name="T16" fmla="*/ 5721 w 10667"/>
                      <a:gd name="T17" fmla="*/ 1144 h 10667"/>
                      <a:gd name="T18" fmla="*/ 7237 w 10667"/>
                      <a:gd name="T19" fmla="*/ 2910 h 10667"/>
                      <a:gd name="T20" fmla="*/ 5721 w 10667"/>
                      <a:gd name="T21" fmla="*/ 4014 h 10667"/>
                      <a:gd name="T22" fmla="*/ 4945 w 10667"/>
                      <a:gd name="T23" fmla="*/ 1096 h 10667"/>
                      <a:gd name="T24" fmla="*/ 3659 w 10667"/>
                      <a:gd name="T25" fmla="*/ 2265 h 10667"/>
                      <a:gd name="T26" fmla="*/ 4945 w 10667"/>
                      <a:gd name="T27" fmla="*/ 3102 h 10667"/>
                      <a:gd name="T28" fmla="*/ 3049 w 10667"/>
                      <a:gd name="T29" fmla="*/ 4014 h 10667"/>
                      <a:gd name="T30" fmla="*/ 4878 w 10667"/>
                      <a:gd name="T31" fmla="*/ 3103 h 10667"/>
                      <a:gd name="T32" fmla="*/ 3376 w 10667"/>
                      <a:gd name="T33" fmla="*/ 1339 h 10667"/>
                      <a:gd name="T34" fmla="*/ 2309 w 10667"/>
                      <a:gd name="T35" fmla="*/ 2074 h 10667"/>
                      <a:gd name="T36" fmla="*/ 1720 w 10667"/>
                      <a:gd name="T37" fmla="*/ 2739 h 10667"/>
                      <a:gd name="T38" fmla="*/ 2270 w 10667"/>
                      <a:gd name="T39" fmla="*/ 4014 h 10667"/>
                      <a:gd name="T40" fmla="*/ 1720 w 10667"/>
                      <a:gd name="T41" fmla="*/ 2739 h 10667"/>
                      <a:gd name="T42" fmla="*/ 4393 w 10667"/>
                      <a:gd name="T43" fmla="*/ 8978 h 10667"/>
                      <a:gd name="T44" fmla="*/ 4100 w 10667"/>
                      <a:gd name="T45" fmla="*/ 9606 h 10667"/>
                      <a:gd name="T46" fmla="*/ 6303 w 10667"/>
                      <a:gd name="T47" fmla="*/ 8978 h 10667"/>
                      <a:gd name="T48" fmla="*/ 6310 w 10667"/>
                      <a:gd name="T49" fmla="*/ 9675 h 10667"/>
                      <a:gd name="T50" fmla="*/ 6577 w 10667"/>
                      <a:gd name="T51" fmla="*/ 8123 h 10667"/>
                      <a:gd name="T52" fmla="*/ 5486 w 10667"/>
                      <a:gd name="T53" fmla="*/ 7706 h 10667"/>
                      <a:gd name="T54" fmla="*/ 4984 w 10667"/>
                      <a:gd name="T55" fmla="*/ 9769 h 10667"/>
                      <a:gd name="T56" fmla="*/ 5244 w 10667"/>
                      <a:gd name="T57" fmla="*/ 7702 h 10667"/>
                      <a:gd name="T58" fmla="*/ 4395 w 10667"/>
                      <a:gd name="T59" fmla="*/ 7922 h 10667"/>
                      <a:gd name="T60" fmla="*/ 3359 w 10667"/>
                      <a:gd name="T61" fmla="*/ 9318 h 10667"/>
                      <a:gd name="T62" fmla="*/ 916 w 10667"/>
                      <a:gd name="T63" fmla="*/ 4790 h 10667"/>
                      <a:gd name="T64" fmla="*/ 9787 w 10667"/>
                      <a:gd name="T65" fmla="*/ 5333 h 10667"/>
                      <a:gd name="T66" fmla="*/ 6466 w 10667"/>
                      <a:gd name="T67" fmla="*/ 6460 h 10667"/>
                      <a:gd name="T68" fmla="*/ 4231 w 10667"/>
                      <a:gd name="T69" fmla="*/ 6460 h 10667"/>
                      <a:gd name="T70" fmla="*/ 6466 w 10667"/>
                      <a:gd name="T71" fmla="*/ 6460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67" h="10667">
                        <a:moveTo>
                          <a:pt x="5333" y="0"/>
                        </a:moveTo>
                        <a:cubicBezTo>
                          <a:pt x="2388" y="0"/>
                          <a:pt x="0" y="2388"/>
                          <a:pt x="0" y="5333"/>
                        </a:cubicBezTo>
                        <a:cubicBezTo>
                          <a:pt x="0" y="8279"/>
                          <a:pt x="2388" y="10667"/>
                          <a:pt x="5333" y="10667"/>
                        </a:cubicBezTo>
                        <a:cubicBezTo>
                          <a:pt x="8279" y="10667"/>
                          <a:pt x="10667" y="8279"/>
                          <a:pt x="10667" y="5333"/>
                        </a:cubicBezTo>
                        <a:cubicBezTo>
                          <a:pt x="10667" y="2388"/>
                          <a:pt x="8279" y="0"/>
                          <a:pt x="5333" y="0"/>
                        </a:cubicBezTo>
                        <a:close/>
                        <a:moveTo>
                          <a:pt x="9587" y="4014"/>
                        </a:moveTo>
                        <a:lnTo>
                          <a:pt x="8306" y="4014"/>
                        </a:lnTo>
                        <a:cubicBezTo>
                          <a:pt x="8245" y="3542"/>
                          <a:pt x="8148" y="3122"/>
                          <a:pt x="8017" y="2758"/>
                        </a:cubicBezTo>
                        <a:cubicBezTo>
                          <a:pt x="8278" y="2700"/>
                          <a:pt x="8542" y="2633"/>
                          <a:pt x="8810" y="2557"/>
                        </a:cubicBezTo>
                        <a:cubicBezTo>
                          <a:pt x="9153" y="2986"/>
                          <a:pt x="9420" y="3477"/>
                          <a:pt x="9587" y="4014"/>
                        </a:cubicBezTo>
                        <a:close/>
                        <a:moveTo>
                          <a:pt x="8188" y="1920"/>
                        </a:moveTo>
                        <a:cubicBezTo>
                          <a:pt x="8019" y="1962"/>
                          <a:pt x="7851" y="2002"/>
                          <a:pt x="7686" y="2036"/>
                        </a:cubicBezTo>
                        <a:cubicBezTo>
                          <a:pt x="7513" y="1729"/>
                          <a:pt x="7321" y="1473"/>
                          <a:pt x="7123" y="1258"/>
                        </a:cubicBezTo>
                        <a:cubicBezTo>
                          <a:pt x="7510" y="1429"/>
                          <a:pt x="7869" y="1652"/>
                          <a:pt x="8188" y="1920"/>
                        </a:cubicBezTo>
                        <a:close/>
                        <a:moveTo>
                          <a:pt x="5721" y="1144"/>
                        </a:moveTo>
                        <a:cubicBezTo>
                          <a:pt x="6036" y="1307"/>
                          <a:pt x="6478" y="1620"/>
                          <a:pt x="6857" y="2181"/>
                        </a:cubicBezTo>
                        <a:cubicBezTo>
                          <a:pt x="6464" y="2237"/>
                          <a:pt x="6084" y="2275"/>
                          <a:pt x="5721" y="2296"/>
                        </a:cubicBezTo>
                        <a:lnTo>
                          <a:pt x="5721" y="1144"/>
                        </a:lnTo>
                        <a:close/>
                        <a:moveTo>
                          <a:pt x="5721" y="3078"/>
                        </a:moveTo>
                        <a:cubicBezTo>
                          <a:pt x="6201" y="3050"/>
                          <a:pt x="6708" y="2997"/>
                          <a:pt x="7237" y="2910"/>
                        </a:cubicBezTo>
                        <a:cubicBezTo>
                          <a:pt x="7363" y="3226"/>
                          <a:pt x="7464" y="3590"/>
                          <a:pt x="7526" y="4014"/>
                        </a:cubicBezTo>
                        <a:lnTo>
                          <a:pt x="5721" y="4014"/>
                        </a:lnTo>
                        <a:lnTo>
                          <a:pt x="5721" y="3078"/>
                        </a:lnTo>
                        <a:close/>
                        <a:moveTo>
                          <a:pt x="4945" y="1096"/>
                        </a:moveTo>
                        <a:lnTo>
                          <a:pt x="4945" y="2320"/>
                        </a:lnTo>
                        <a:cubicBezTo>
                          <a:pt x="4475" y="2321"/>
                          <a:pt x="4043" y="2300"/>
                          <a:pt x="3659" y="2265"/>
                        </a:cubicBezTo>
                        <a:cubicBezTo>
                          <a:pt x="4086" y="1588"/>
                          <a:pt x="4613" y="1250"/>
                          <a:pt x="4945" y="1096"/>
                        </a:cubicBezTo>
                        <a:close/>
                        <a:moveTo>
                          <a:pt x="4945" y="3102"/>
                        </a:moveTo>
                        <a:lnTo>
                          <a:pt x="4945" y="4014"/>
                        </a:lnTo>
                        <a:lnTo>
                          <a:pt x="3049" y="4014"/>
                        </a:lnTo>
                        <a:cubicBezTo>
                          <a:pt x="3104" y="3638"/>
                          <a:pt x="3188" y="3306"/>
                          <a:pt x="3294" y="3016"/>
                        </a:cubicBezTo>
                        <a:cubicBezTo>
                          <a:pt x="3753" y="3067"/>
                          <a:pt x="4286" y="3103"/>
                          <a:pt x="4878" y="3103"/>
                        </a:cubicBezTo>
                        <a:cubicBezTo>
                          <a:pt x="4900" y="3103"/>
                          <a:pt x="4923" y="3102"/>
                          <a:pt x="4945" y="3102"/>
                        </a:cubicBezTo>
                        <a:close/>
                        <a:moveTo>
                          <a:pt x="3376" y="1339"/>
                        </a:moveTo>
                        <a:cubicBezTo>
                          <a:pt x="3178" y="1568"/>
                          <a:pt x="2988" y="1841"/>
                          <a:pt x="2819" y="2164"/>
                        </a:cubicBezTo>
                        <a:cubicBezTo>
                          <a:pt x="2624" y="2134"/>
                          <a:pt x="2456" y="2103"/>
                          <a:pt x="2309" y="2074"/>
                        </a:cubicBezTo>
                        <a:cubicBezTo>
                          <a:pt x="2626" y="1780"/>
                          <a:pt x="2984" y="1532"/>
                          <a:pt x="3376" y="1339"/>
                        </a:cubicBezTo>
                        <a:close/>
                        <a:moveTo>
                          <a:pt x="1720" y="2739"/>
                        </a:moveTo>
                        <a:cubicBezTo>
                          <a:pt x="1895" y="2784"/>
                          <a:pt x="2161" y="2845"/>
                          <a:pt x="2513" y="2906"/>
                        </a:cubicBezTo>
                        <a:cubicBezTo>
                          <a:pt x="2405" y="3234"/>
                          <a:pt x="2322" y="3603"/>
                          <a:pt x="2270" y="4014"/>
                        </a:cubicBezTo>
                        <a:lnTo>
                          <a:pt x="1079" y="4014"/>
                        </a:lnTo>
                        <a:cubicBezTo>
                          <a:pt x="1223" y="3551"/>
                          <a:pt x="1444" y="3124"/>
                          <a:pt x="1720" y="2739"/>
                        </a:cubicBezTo>
                        <a:close/>
                        <a:moveTo>
                          <a:pt x="4100" y="9606"/>
                        </a:moveTo>
                        <a:cubicBezTo>
                          <a:pt x="4177" y="9353"/>
                          <a:pt x="4275" y="9140"/>
                          <a:pt x="4393" y="8978"/>
                        </a:cubicBezTo>
                        <a:cubicBezTo>
                          <a:pt x="4384" y="9155"/>
                          <a:pt x="4372" y="9397"/>
                          <a:pt x="4359" y="9673"/>
                        </a:cubicBezTo>
                        <a:cubicBezTo>
                          <a:pt x="4271" y="9653"/>
                          <a:pt x="4185" y="9631"/>
                          <a:pt x="4100" y="9606"/>
                        </a:cubicBezTo>
                        <a:close/>
                        <a:moveTo>
                          <a:pt x="6310" y="9675"/>
                        </a:moveTo>
                        <a:cubicBezTo>
                          <a:pt x="6326" y="9672"/>
                          <a:pt x="6318" y="9162"/>
                          <a:pt x="6303" y="8978"/>
                        </a:cubicBezTo>
                        <a:cubicBezTo>
                          <a:pt x="6423" y="9140"/>
                          <a:pt x="6519" y="9350"/>
                          <a:pt x="6594" y="9599"/>
                        </a:cubicBezTo>
                        <a:cubicBezTo>
                          <a:pt x="6722" y="9561"/>
                          <a:pt x="6537" y="9624"/>
                          <a:pt x="6310" y="9675"/>
                        </a:cubicBezTo>
                        <a:close/>
                        <a:moveTo>
                          <a:pt x="7329" y="9306"/>
                        </a:moveTo>
                        <a:cubicBezTo>
                          <a:pt x="7166" y="8788"/>
                          <a:pt x="6917" y="8389"/>
                          <a:pt x="6577" y="8123"/>
                        </a:cubicBezTo>
                        <a:cubicBezTo>
                          <a:pt x="6415" y="7996"/>
                          <a:pt x="6246" y="7887"/>
                          <a:pt x="6050" y="7818"/>
                        </a:cubicBezTo>
                        <a:cubicBezTo>
                          <a:pt x="5869" y="7755"/>
                          <a:pt x="5678" y="7719"/>
                          <a:pt x="5486" y="7706"/>
                        </a:cubicBezTo>
                        <a:lnTo>
                          <a:pt x="5679" y="9750"/>
                        </a:lnTo>
                        <a:cubicBezTo>
                          <a:pt x="5620" y="9755"/>
                          <a:pt x="5009" y="9771"/>
                          <a:pt x="4984" y="9769"/>
                        </a:cubicBezTo>
                        <a:cubicBezTo>
                          <a:pt x="4990" y="9770"/>
                          <a:pt x="4995" y="9770"/>
                          <a:pt x="5000" y="9770"/>
                        </a:cubicBezTo>
                        <a:lnTo>
                          <a:pt x="5244" y="7702"/>
                        </a:lnTo>
                        <a:cubicBezTo>
                          <a:pt x="5035" y="7709"/>
                          <a:pt x="4825" y="7742"/>
                          <a:pt x="4628" y="7814"/>
                        </a:cubicBezTo>
                        <a:cubicBezTo>
                          <a:pt x="4548" y="7843"/>
                          <a:pt x="4469" y="7878"/>
                          <a:pt x="4395" y="7922"/>
                        </a:cubicBezTo>
                        <a:cubicBezTo>
                          <a:pt x="4266" y="7998"/>
                          <a:pt x="4146" y="8091"/>
                          <a:pt x="4034" y="8192"/>
                        </a:cubicBezTo>
                        <a:cubicBezTo>
                          <a:pt x="3736" y="8459"/>
                          <a:pt x="3514" y="8834"/>
                          <a:pt x="3359" y="9318"/>
                        </a:cubicBezTo>
                        <a:cubicBezTo>
                          <a:pt x="1892" y="8590"/>
                          <a:pt x="880" y="7080"/>
                          <a:pt x="880" y="5333"/>
                        </a:cubicBezTo>
                        <a:cubicBezTo>
                          <a:pt x="880" y="5149"/>
                          <a:pt x="895" y="4968"/>
                          <a:pt x="916" y="4790"/>
                        </a:cubicBezTo>
                        <a:lnTo>
                          <a:pt x="9750" y="4790"/>
                        </a:lnTo>
                        <a:cubicBezTo>
                          <a:pt x="9772" y="4968"/>
                          <a:pt x="9787" y="5149"/>
                          <a:pt x="9787" y="5333"/>
                        </a:cubicBezTo>
                        <a:cubicBezTo>
                          <a:pt x="9787" y="7071"/>
                          <a:pt x="8784" y="8573"/>
                          <a:pt x="7329" y="9306"/>
                        </a:cubicBezTo>
                        <a:close/>
                        <a:moveTo>
                          <a:pt x="6466" y="6460"/>
                        </a:moveTo>
                        <a:cubicBezTo>
                          <a:pt x="6466" y="7085"/>
                          <a:pt x="5965" y="7590"/>
                          <a:pt x="5348" y="7590"/>
                        </a:cubicBezTo>
                        <a:cubicBezTo>
                          <a:pt x="4731" y="7590"/>
                          <a:pt x="4231" y="7085"/>
                          <a:pt x="4231" y="6460"/>
                        </a:cubicBezTo>
                        <a:cubicBezTo>
                          <a:pt x="4231" y="5836"/>
                          <a:pt x="4731" y="5330"/>
                          <a:pt x="5348" y="5330"/>
                        </a:cubicBezTo>
                        <a:cubicBezTo>
                          <a:pt x="5965" y="5330"/>
                          <a:pt x="6466" y="5836"/>
                          <a:pt x="6466" y="6460"/>
                        </a:cubicBezTo>
                        <a:close/>
                      </a:path>
                    </a:pathLst>
                  </a:custGeom>
                  <a:solidFill>
                    <a:srgbClr val="3856B8"/>
                  </a:solidFill>
                  <a:ln>
                    <a:noFill/>
                  </a:ln>
                </p:spPr>
              </p:sp>
            </p:grpSp>
          </p:grpSp>
          <p:grpSp>
            <p:nvGrpSpPr>
              <p:cNvPr id="58" name="组合 57"/>
              <p:cNvGrpSpPr/>
              <p:nvPr/>
            </p:nvGrpSpPr>
            <p:grpSpPr>
              <a:xfrm>
                <a:off x="1359" y="4347"/>
                <a:ext cx="2906" cy="916"/>
                <a:chOff x="1832" y="4011"/>
                <a:chExt cx="2906" cy="916"/>
              </a:xfrm>
            </p:grpSpPr>
            <p:sp>
              <p:nvSpPr>
                <p:cNvPr id="28" name="圆角矩形 27"/>
                <p:cNvSpPr/>
                <p:nvPr/>
              </p:nvSpPr>
              <p:spPr>
                <a:xfrm>
                  <a:off x="2280" y="4030"/>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6" name="文本框 5"/>
                <p:cNvSpPr txBox="1"/>
                <p:nvPr/>
              </p:nvSpPr>
              <p:spPr>
                <a:xfrm>
                  <a:off x="2666" y="4183"/>
                  <a:ext cx="1853" cy="580"/>
                </a:xfrm>
                <a:prstGeom prst="rect">
                  <a:avLst/>
                </a:prstGeom>
                <a:noFill/>
              </p:spPr>
              <p:txBody>
                <a:bodyPr wrap="square" rtlCol="0">
                  <a:spAutoFit/>
                </a:bodyPr>
                <a:lstStyle/>
                <a:p>
                  <a:pPr algn="ctr"/>
                  <a:r>
                    <a:rPr lang="zh-CN" altLang="en-US" dirty="0">
                      <a:solidFill>
                        <a:schemeClr val="tx1">
                          <a:lumMod val="75000"/>
                          <a:lumOff val="25000"/>
                        </a:schemeClr>
                      </a:solidFill>
                      <a:latin typeface="黑体" panose="02010609060101010101" charset="-122"/>
                      <a:ea typeface="黑体" panose="02010609060101010101" charset="-122"/>
                    </a:rPr>
                    <a:t>工具</a:t>
                  </a:r>
                  <a:endParaRPr lang="zh-CN" altLang="en-US" dirty="0">
                    <a:solidFill>
                      <a:schemeClr val="tx1">
                        <a:lumMod val="75000"/>
                        <a:lumOff val="25000"/>
                      </a:schemeClr>
                    </a:solidFill>
                    <a:latin typeface="黑体" panose="02010609060101010101" charset="-122"/>
                    <a:ea typeface="黑体" panose="02010609060101010101" charset="-122"/>
                  </a:endParaRPr>
                </a:p>
              </p:txBody>
            </p:sp>
            <p:grpSp>
              <p:nvGrpSpPr>
                <p:cNvPr id="53" name="组合 52"/>
                <p:cNvGrpSpPr/>
                <p:nvPr/>
              </p:nvGrpSpPr>
              <p:grpSpPr>
                <a:xfrm>
                  <a:off x="1832" y="4011"/>
                  <a:ext cx="916" cy="916"/>
                  <a:chOff x="1832" y="4011"/>
                  <a:chExt cx="916" cy="916"/>
                </a:xfrm>
              </p:grpSpPr>
              <p:sp>
                <p:nvSpPr>
                  <p:cNvPr id="50" name="椭圆 49"/>
                  <p:cNvSpPr/>
                  <p:nvPr/>
                </p:nvSpPr>
                <p:spPr>
                  <a:xfrm>
                    <a:off x="1832" y="4011"/>
                    <a:ext cx="916" cy="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businessman-in-international-symbol_48025"/>
                  <p:cNvSpPr>
                    <a:spLocks noChangeAspect="1"/>
                  </p:cNvSpPr>
                  <p:nvPr/>
                </p:nvSpPr>
                <p:spPr bwMode="auto">
                  <a:xfrm>
                    <a:off x="1844" y="4031"/>
                    <a:ext cx="886" cy="885"/>
                  </a:xfrm>
                  <a:custGeom>
                    <a:avLst/>
                    <a:gdLst>
                      <a:gd name="T0" fmla="*/ 950 w 2556"/>
                      <a:gd name="T1" fmla="*/ 1389 h 2556"/>
                      <a:gd name="T2" fmla="*/ 1212 w 2556"/>
                      <a:gd name="T3" fmla="*/ 1389 h 2556"/>
                      <a:gd name="T4" fmla="*/ 1212 w 2556"/>
                      <a:gd name="T5" fmla="*/ 1651 h 2556"/>
                      <a:gd name="T6" fmla="*/ 950 w 2556"/>
                      <a:gd name="T7" fmla="*/ 1651 h 2556"/>
                      <a:gd name="T8" fmla="*/ 950 w 2556"/>
                      <a:gd name="T9" fmla="*/ 1389 h 2556"/>
                      <a:gd name="T10" fmla="*/ 1327 w 2556"/>
                      <a:gd name="T11" fmla="*/ 1651 h 2556"/>
                      <a:gd name="T12" fmla="*/ 1588 w 2556"/>
                      <a:gd name="T13" fmla="*/ 1651 h 2556"/>
                      <a:gd name="T14" fmla="*/ 1588 w 2556"/>
                      <a:gd name="T15" fmla="*/ 1389 h 2556"/>
                      <a:gd name="T16" fmla="*/ 1327 w 2556"/>
                      <a:gd name="T17" fmla="*/ 1389 h 2556"/>
                      <a:gd name="T18" fmla="*/ 1327 w 2556"/>
                      <a:gd name="T19" fmla="*/ 1651 h 2556"/>
                      <a:gd name="T20" fmla="*/ 1327 w 2556"/>
                      <a:gd name="T21" fmla="*/ 1651 h 2556"/>
                      <a:gd name="T22" fmla="*/ 950 w 2556"/>
                      <a:gd name="T23" fmla="*/ 2043 h 2556"/>
                      <a:gd name="T24" fmla="*/ 1212 w 2556"/>
                      <a:gd name="T25" fmla="*/ 2043 h 2556"/>
                      <a:gd name="T26" fmla="*/ 1212 w 2556"/>
                      <a:gd name="T27" fmla="*/ 1781 h 2556"/>
                      <a:gd name="T28" fmla="*/ 950 w 2556"/>
                      <a:gd name="T29" fmla="*/ 1781 h 2556"/>
                      <a:gd name="T30" fmla="*/ 950 w 2556"/>
                      <a:gd name="T31" fmla="*/ 2043 h 2556"/>
                      <a:gd name="T32" fmla="*/ 1327 w 2556"/>
                      <a:gd name="T33" fmla="*/ 2043 h 2556"/>
                      <a:gd name="T34" fmla="*/ 1588 w 2556"/>
                      <a:gd name="T35" fmla="*/ 2043 h 2556"/>
                      <a:gd name="T36" fmla="*/ 1588 w 2556"/>
                      <a:gd name="T37" fmla="*/ 1781 h 2556"/>
                      <a:gd name="T38" fmla="*/ 1327 w 2556"/>
                      <a:gd name="T39" fmla="*/ 1781 h 2556"/>
                      <a:gd name="T40" fmla="*/ 1327 w 2556"/>
                      <a:gd name="T41" fmla="*/ 2043 h 2556"/>
                      <a:gd name="T42" fmla="*/ 1327 w 2556"/>
                      <a:gd name="T43" fmla="*/ 2043 h 2556"/>
                      <a:gd name="T44" fmla="*/ 2556 w 2556"/>
                      <a:gd name="T45" fmla="*/ 1278 h 2556"/>
                      <a:gd name="T46" fmla="*/ 1278 w 2556"/>
                      <a:gd name="T47" fmla="*/ 2556 h 2556"/>
                      <a:gd name="T48" fmla="*/ 0 w 2556"/>
                      <a:gd name="T49" fmla="*/ 1278 h 2556"/>
                      <a:gd name="T50" fmla="*/ 1278 w 2556"/>
                      <a:gd name="T51" fmla="*/ 0 h 2556"/>
                      <a:gd name="T52" fmla="*/ 2556 w 2556"/>
                      <a:gd name="T53" fmla="*/ 1278 h 2556"/>
                      <a:gd name="T54" fmla="*/ 242 w 2556"/>
                      <a:gd name="T55" fmla="*/ 1278 h 2556"/>
                      <a:gd name="T56" fmla="*/ 247 w 2556"/>
                      <a:gd name="T57" fmla="*/ 1366 h 2556"/>
                      <a:gd name="T58" fmla="*/ 1269 w 2556"/>
                      <a:gd name="T59" fmla="*/ 674 h 2556"/>
                      <a:gd name="T60" fmla="*/ 2309 w 2556"/>
                      <a:gd name="T61" fmla="*/ 1377 h 2556"/>
                      <a:gd name="T62" fmla="*/ 2314 w 2556"/>
                      <a:gd name="T63" fmla="*/ 1278 h 2556"/>
                      <a:gd name="T64" fmla="*/ 1278 w 2556"/>
                      <a:gd name="T65" fmla="*/ 242 h 2556"/>
                      <a:gd name="T66" fmla="*/ 242 w 2556"/>
                      <a:gd name="T67" fmla="*/ 1278 h 2556"/>
                      <a:gd name="T68" fmla="*/ 2251 w 2556"/>
                      <a:gd name="T69" fmla="*/ 1630 h 2556"/>
                      <a:gd name="T70" fmla="*/ 1269 w 2556"/>
                      <a:gd name="T71" fmla="*/ 967 h 2556"/>
                      <a:gd name="T72" fmla="*/ 302 w 2556"/>
                      <a:gd name="T73" fmla="*/ 1621 h 2556"/>
                      <a:gd name="T74" fmla="*/ 1278 w 2556"/>
                      <a:gd name="T75" fmla="*/ 2314 h 2556"/>
                      <a:gd name="T76" fmla="*/ 2251 w 2556"/>
                      <a:gd name="T77" fmla="*/ 1630 h 2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56" h="2556">
                        <a:moveTo>
                          <a:pt x="950" y="1389"/>
                        </a:moveTo>
                        <a:lnTo>
                          <a:pt x="1212" y="1389"/>
                        </a:lnTo>
                        <a:lnTo>
                          <a:pt x="1212" y="1651"/>
                        </a:lnTo>
                        <a:lnTo>
                          <a:pt x="950" y="1651"/>
                        </a:lnTo>
                        <a:lnTo>
                          <a:pt x="950" y="1389"/>
                        </a:lnTo>
                        <a:close/>
                        <a:moveTo>
                          <a:pt x="1327" y="1651"/>
                        </a:moveTo>
                        <a:lnTo>
                          <a:pt x="1588" y="1651"/>
                        </a:lnTo>
                        <a:lnTo>
                          <a:pt x="1588" y="1389"/>
                        </a:lnTo>
                        <a:lnTo>
                          <a:pt x="1327" y="1389"/>
                        </a:lnTo>
                        <a:lnTo>
                          <a:pt x="1327" y="1651"/>
                        </a:lnTo>
                        <a:lnTo>
                          <a:pt x="1327" y="1651"/>
                        </a:lnTo>
                        <a:close/>
                        <a:moveTo>
                          <a:pt x="950" y="2043"/>
                        </a:moveTo>
                        <a:lnTo>
                          <a:pt x="1212" y="2043"/>
                        </a:lnTo>
                        <a:lnTo>
                          <a:pt x="1212" y="1781"/>
                        </a:lnTo>
                        <a:lnTo>
                          <a:pt x="950" y="1781"/>
                        </a:lnTo>
                        <a:lnTo>
                          <a:pt x="950" y="2043"/>
                        </a:lnTo>
                        <a:close/>
                        <a:moveTo>
                          <a:pt x="1327" y="2043"/>
                        </a:moveTo>
                        <a:lnTo>
                          <a:pt x="1588" y="2043"/>
                        </a:lnTo>
                        <a:lnTo>
                          <a:pt x="1588" y="1781"/>
                        </a:lnTo>
                        <a:lnTo>
                          <a:pt x="1327" y="1781"/>
                        </a:lnTo>
                        <a:lnTo>
                          <a:pt x="1327" y="2043"/>
                        </a:lnTo>
                        <a:lnTo>
                          <a:pt x="1327" y="2043"/>
                        </a:lnTo>
                        <a:close/>
                        <a:moveTo>
                          <a:pt x="2556" y="1278"/>
                        </a:moveTo>
                        <a:cubicBezTo>
                          <a:pt x="2556" y="1982"/>
                          <a:pt x="1982" y="2556"/>
                          <a:pt x="1278" y="2556"/>
                        </a:cubicBezTo>
                        <a:cubicBezTo>
                          <a:pt x="573" y="2556"/>
                          <a:pt x="0" y="1982"/>
                          <a:pt x="0" y="1278"/>
                        </a:cubicBezTo>
                        <a:cubicBezTo>
                          <a:pt x="0" y="573"/>
                          <a:pt x="573" y="0"/>
                          <a:pt x="1278" y="0"/>
                        </a:cubicBezTo>
                        <a:cubicBezTo>
                          <a:pt x="1982" y="0"/>
                          <a:pt x="2556" y="573"/>
                          <a:pt x="2556" y="1278"/>
                        </a:cubicBezTo>
                        <a:close/>
                        <a:moveTo>
                          <a:pt x="242" y="1278"/>
                        </a:moveTo>
                        <a:cubicBezTo>
                          <a:pt x="242" y="1308"/>
                          <a:pt x="244" y="1337"/>
                          <a:pt x="247" y="1366"/>
                        </a:cubicBezTo>
                        <a:lnTo>
                          <a:pt x="1269" y="674"/>
                        </a:lnTo>
                        <a:lnTo>
                          <a:pt x="2309" y="1377"/>
                        </a:lnTo>
                        <a:cubicBezTo>
                          <a:pt x="2312" y="1344"/>
                          <a:pt x="2314" y="1311"/>
                          <a:pt x="2314" y="1278"/>
                        </a:cubicBezTo>
                        <a:cubicBezTo>
                          <a:pt x="2314" y="707"/>
                          <a:pt x="1849" y="242"/>
                          <a:pt x="1278" y="242"/>
                        </a:cubicBezTo>
                        <a:cubicBezTo>
                          <a:pt x="707" y="242"/>
                          <a:pt x="242" y="707"/>
                          <a:pt x="242" y="1278"/>
                        </a:cubicBezTo>
                        <a:close/>
                        <a:moveTo>
                          <a:pt x="2251" y="1630"/>
                        </a:moveTo>
                        <a:lnTo>
                          <a:pt x="1269" y="967"/>
                        </a:lnTo>
                        <a:lnTo>
                          <a:pt x="302" y="1621"/>
                        </a:lnTo>
                        <a:cubicBezTo>
                          <a:pt x="444" y="2024"/>
                          <a:pt x="827" y="2314"/>
                          <a:pt x="1278" y="2314"/>
                        </a:cubicBezTo>
                        <a:cubicBezTo>
                          <a:pt x="1725" y="2313"/>
                          <a:pt x="2106" y="2028"/>
                          <a:pt x="2251" y="1630"/>
                        </a:cubicBezTo>
                        <a:close/>
                      </a:path>
                    </a:pathLst>
                  </a:custGeom>
                  <a:solidFill>
                    <a:srgbClr val="3856B8"/>
                  </a:solidFill>
                  <a:ln>
                    <a:noFill/>
                  </a:ln>
                </p:spPr>
              </p:sp>
            </p:grpSp>
          </p:grpSp>
          <p:grpSp>
            <p:nvGrpSpPr>
              <p:cNvPr id="57" name="组合 56"/>
              <p:cNvGrpSpPr/>
              <p:nvPr/>
            </p:nvGrpSpPr>
            <p:grpSpPr>
              <a:xfrm>
                <a:off x="1341" y="5919"/>
                <a:ext cx="2917" cy="932"/>
                <a:chOff x="1814" y="5175"/>
                <a:chExt cx="2917" cy="932"/>
              </a:xfrm>
            </p:grpSpPr>
            <p:sp>
              <p:nvSpPr>
                <p:cNvPr id="33" name="圆角矩形 32"/>
                <p:cNvSpPr/>
                <p:nvPr/>
              </p:nvSpPr>
              <p:spPr>
                <a:xfrm>
                  <a:off x="2273" y="5188"/>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7" name="文本框 6"/>
                <p:cNvSpPr txBox="1"/>
                <p:nvPr/>
              </p:nvSpPr>
              <p:spPr>
                <a:xfrm>
                  <a:off x="2666" y="5341"/>
                  <a:ext cx="1853" cy="580"/>
                </a:xfrm>
                <a:prstGeom prst="rect">
                  <a:avLst/>
                </a:prstGeom>
                <a:noFill/>
              </p:spPr>
              <p:txBody>
                <a:bodyPr wrap="square" rtlCol="0">
                  <a:spAutoFit/>
                </a:bodyPr>
                <a:lstStyle/>
                <a:p>
                  <a:pPr algn="ctr"/>
                  <a:r>
                    <a:rPr lang="zh-CN" altLang="en-US" dirty="0">
                      <a:solidFill>
                        <a:schemeClr val="tx1">
                          <a:lumMod val="75000"/>
                          <a:lumOff val="25000"/>
                        </a:schemeClr>
                      </a:solidFill>
                      <a:latin typeface="黑体" panose="02010609060101010101" charset="-122"/>
                      <a:ea typeface="黑体" panose="02010609060101010101" charset="-122"/>
                    </a:rPr>
                    <a:t>知识</a:t>
                  </a:r>
                  <a:endParaRPr lang="zh-CN" altLang="en-US" dirty="0">
                    <a:solidFill>
                      <a:schemeClr val="tx1">
                        <a:lumMod val="75000"/>
                        <a:lumOff val="25000"/>
                      </a:schemeClr>
                    </a:solidFill>
                    <a:latin typeface="黑体" panose="02010609060101010101" charset="-122"/>
                    <a:ea typeface="黑体" panose="02010609060101010101" charset="-122"/>
                  </a:endParaRPr>
                </a:p>
              </p:txBody>
            </p:sp>
            <p:grpSp>
              <p:nvGrpSpPr>
                <p:cNvPr id="54" name="组合 53"/>
                <p:cNvGrpSpPr/>
                <p:nvPr/>
              </p:nvGrpSpPr>
              <p:grpSpPr>
                <a:xfrm>
                  <a:off x="1814" y="5175"/>
                  <a:ext cx="932" cy="932"/>
                  <a:chOff x="1814" y="5175"/>
                  <a:chExt cx="932" cy="932"/>
                </a:xfrm>
              </p:grpSpPr>
              <p:sp>
                <p:nvSpPr>
                  <p:cNvPr id="51" name="椭圆 50"/>
                  <p:cNvSpPr/>
                  <p:nvPr/>
                </p:nvSpPr>
                <p:spPr>
                  <a:xfrm>
                    <a:off x="1814" y="517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businessman-in-international-symbol_48025"/>
                  <p:cNvSpPr>
                    <a:spLocks noChangeAspect="1"/>
                  </p:cNvSpPr>
                  <p:nvPr/>
                </p:nvSpPr>
                <p:spPr bwMode="auto">
                  <a:xfrm>
                    <a:off x="1837" y="5189"/>
                    <a:ext cx="886" cy="885"/>
                  </a:xfrm>
                  <a:custGeom>
                    <a:avLst/>
                    <a:gdLst>
                      <a:gd name="connsiteX0" fmla="*/ 198323 w 604745"/>
                      <a:gd name="connsiteY0" fmla="*/ 348664 h 603899"/>
                      <a:gd name="connsiteX1" fmla="*/ 199028 w 604745"/>
                      <a:gd name="connsiteY1" fmla="*/ 349602 h 603899"/>
                      <a:gd name="connsiteX2" fmla="*/ 222498 w 604745"/>
                      <a:gd name="connsiteY2" fmla="*/ 362725 h 603899"/>
                      <a:gd name="connsiteX3" fmla="*/ 226488 w 604745"/>
                      <a:gd name="connsiteY3" fmla="*/ 362959 h 603899"/>
                      <a:gd name="connsiteX4" fmla="*/ 236111 w 604745"/>
                      <a:gd name="connsiteY4" fmla="*/ 361553 h 603899"/>
                      <a:gd name="connsiteX5" fmla="*/ 235407 w 604745"/>
                      <a:gd name="connsiteY5" fmla="*/ 370693 h 603899"/>
                      <a:gd name="connsiteX6" fmla="*/ 161006 w 604745"/>
                      <a:gd name="connsiteY6" fmla="*/ 420843 h 603899"/>
                      <a:gd name="connsiteX7" fmla="*/ 171098 w 604745"/>
                      <a:gd name="connsiteY7" fmla="*/ 438420 h 603899"/>
                      <a:gd name="connsiteX8" fmla="*/ 85666 w 604745"/>
                      <a:gd name="connsiteY8" fmla="*/ 443575 h 603899"/>
                      <a:gd name="connsiteX9" fmla="*/ 132841 w 604745"/>
                      <a:gd name="connsiteY9" fmla="*/ 372099 h 603899"/>
                      <a:gd name="connsiteX10" fmla="*/ 141291 w 604745"/>
                      <a:gd name="connsiteY10" fmla="*/ 387097 h 603899"/>
                      <a:gd name="connsiteX11" fmla="*/ 296154 w 604745"/>
                      <a:gd name="connsiteY11" fmla="*/ 185799 h 603899"/>
                      <a:gd name="connsiteX12" fmla="*/ 300143 w 604745"/>
                      <a:gd name="connsiteY12" fmla="*/ 193767 h 603899"/>
                      <a:gd name="connsiteX13" fmla="*/ 300378 w 604745"/>
                      <a:gd name="connsiteY13" fmla="*/ 193767 h 603899"/>
                      <a:gd name="connsiteX14" fmla="*/ 289817 w 604745"/>
                      <a:gd name="connsiteY14" fmla="*/ 276492 h 603899"/>
                      <a:gd name="connsiteX15" fmla="*/ 302490 w 604745"/>
                      <a:gd name="connsiteY15" fmla="*/ 298755 h 603899"/>
                      <a:gd name="connsiteX16" fmla="*/ 315163 w 604745"/>
                      <a:gd name="connsiteY16" fmla="*/ 276492 h 603899"/>
                      <a:gd name="connsiteX17" fmla="*/ 304368 w 604745"/>
                      <a:gd name="connsiteY17" fmla="*/ 193767 h 603899"/>
                      <a:gd name="connsiteX18" fmla="*/ 304602 w 604745"/>
                      <a:gd name="connsiteY18" fmla="*/ 193767 h 603899"/>
                      <a:gd name="connsiteX19" fmla="*/ 308592 w 604745"/>
                      <a:gd name="connsiteY19" fmla="*/ 185799 h 603899"/>
                      <a:gd name="connsiteX20" fmla="*/ 371017 w 604745"/>
                      <a:gd name="connsiteY20" fmla="*/ 199157 h 603899"/>
                      <a:gd name="connsiteX21" fmla="*/ 373364 w 604745"/>
                      <a:gd name="connsiteY21" fmla="*/ 200563 h 603899"/>
                      <a:gd name="connsiteX22" fmla="*/ 375945 w 604745"/>
                      <a:gd name="connsiteY22" fmla="*/ 201969 h 603899"/>
                      <a:gd name="connsiteX23" fmla="*/ 378057 w 604745"/>
                      <a:gd name="connsiteY23" fmla="*/ 204547 h 603899"/>
                      <a:gd name="connsiteX24" fmla="*/ 379700 w 604745"/>
                      <a:gd name="connsiteY24" fmla="*/ 206891 h 603899"/>
                      <a:gd name="connsiteX25" fmla="*/ 380639 w 604745"/>
                      <a:gd name="connsiteY25" fmla="*/ 210171 h 603899"/>
                      <a:gd name="connsiteX26" fmla="*/ 381343 w 604745"/>
                      <a:gd name="connsiteY26" fmla="*/ 212281 h 603899"/>
                      <a:gd name="connsiteX27" fmla="*/ 394016 w 604745"/>
                      <a:gd name="connsiteY27" fmla="*/ 325940 h 603899"/>
                      <a:gd name="connsiteX28" fmla="*/ 380169 w 604745"/>
                      <a:gd name="connsiteY28" fmla="*/ 343281 h 603899"/>
                      <a:gd name="connsiteX29" fmla="*/ 378292 w 604745"/>
                      <a:gd name="connsiteY29" fmla="*/ 343516 h 603899"/>
                      <a:gd name="connsiteX30" fmla="*/ 362568 w 604745"/>
                      <a:gd name="connsiteY30" fmla="*/ 329455 h 603899"/>
                      <a:gd name="connsiteX31" fmla="*/ 351069 w 604745"/>
                      <a:gd name="connsiteY31" fmla="*/ 225873 h 603899"/>
                      <a:gd name="connsiteX32" fmla="*/ 346610 w 604745"/>
                      <a:gd name="connsiteY32" fmla="*/ 224467 h 603899"/>
                      <a:gd name="connsiteX33" fmla="*/ 346610 w 604745"/>
                      <a:gd name="connsiteY33" fmla="*/ 332267 h 603899"/>
                      <a:gd name="connsiteX34" fmla="*/ 359283 w 604745"/>
                      <a:gd name="connsiteY34" fmla="*/ 488578 h 603899"/>
                      <a:gd name="connsiteX35" fmla="*/ 341916 w 604745"/>
                      <a:gd name="connsiteY35" fmla="*/ 508966 h 603899"/>
                      <a:gd name="connsiteX36" fmla="*/ 340508 w 604745"/>
                      <a:gd name="connsiteY36" fmla="*/ 509200 h 603899"/>
                      <a:gd name="connsiteX37" fmla="*/ 321499 w 604745"/>
                      <a:gd name="connsiteY37" fmla="*/ 491624 h 603899"/>
                      <a:gd name="connsiteX38" fmla="*/ 310000 w 604745"/>
                      <a:gd name="connsiteY38" fmla="*/ 350312 h 603899"/>
                      <a:gd name="connsiteX39" fmla="*/ 302490 w 604745"/>
                      <a:gd name="connsiteY39" fmla="*/ 351952 h 603899"/>
                      <a:gd name="connsiteX40" fmla="*/ 294746 w 604745"/>
                      <a:gd name="connsiteY40" fmla="*/ 350312 h 603899"/>
                      <a:gd name="connsiteX41" fmla="*/ 283481 w 604745"/>
                      <a:gd name="connsiteY41" fmla="*/ 491624 h 603899"/>
                      <a:gd name="connsiteX42" fmla="*/ 264472 w 604745"/>
                      <a:gd name="connsiteY42" fmla="*/ 509200 h 603899"/>
                      <a:gd name="connsiteX43" fmla="*/ 263064 w 604745"/>
                      <a:gd name="connsiteY43" fmla="*/ 508966 h 603899"/>
                      <a:gd name="connsiteX44" fmla="*/ 245463 w 604745"/>
                      <a:gd name="connsiteY44" fmla="*/ 488578 h 603899"/>
                      <a:gd name="connsiteX45" fmla="*/ 258135 w 604745"/>
                      <a:gd name="connsiteY45" fmla="*/ 332267 h 603899"/>
                      <a:gd name="connsiteX46" fmla="*/ 258135 w 604745"/>
                      <a:gd name="connsiteY46" fmla="*/ 224467 h 603899"/>
                      <a:gd name="connsiteX47" fmla="*/ 253677 w 604745"/>
                      <a:gd name="connsiteY47" fmla="*/ 225873 h 603899"/>
                      <a:gd name="connsiteX48" fmla="*/ 242177 w 604745"/>
                      <a:gd name="connsiteY48" fmla="*/ 329455 h 603899"/>
                      <a:gd name="connsiteX49" fmla="*/ 226454 w 604745"/>
                      <a:gd name="connsiteY49" fmla="*/ 343516 h 603899"/>
                      <a:gd name="connsiteX50" fmla="*/ 224811 w 604745"/>
                      <a:gd name="connsiteY50" fmla="*/ 343281 h 603899"/>
                      <a:gd name="connsiteX51" fmla="*/ 210730 w 604745"/>
                      <a:gd name="connsiteY51" fmla="*/ 325940 h 603899"/>
                      <a:gd name="connsiteX52" fmla="*/ 223403 w 604745"/>
                      <a:gd name="connsiteY52" fmla="*/ 212281 h 603899"/>
                      <a:gd name="connsiteX53" fmla="*/ 224107 w 604745"/>
                      <a:gd name="connsiteY53" fmla="*/ 210171 h 603899"/>
                      <a:gd name="connsiteX54" fmla="*/ 225280 w 604745"/>
                      <a:gd name="connsiteY54" fmla="*/ 206891 h 603899"/>
                      <a:gd name="connsiteX55" fmla="*/ 226688 w 604745"/>
                      <a:gd name="connsiteY55" fmla="*/ 204547 h 603899"/>
                      <a:gd name="connsiteX56" fmla="*/ 229035 w 604745"/>
                      <a:gd name="connsiteY56" fmla="*/ 201969 h 603899"/>
                      <a:gd name="connsiteX57" fmla="*/ 231382 w 604745"/>
                      <a:gd name="connsiteY57" fmla="*/ 200563 h 603899"/>
                      <a:gd name="connsiteX58" fmla="*/ 233729 w 604745"/>
                      <a:gd name="connsiteY58" fmla="*/ 199157 h 603899"/>
                      <a:gd name="connsiteX59" fmla="*/ 296154 w 604745"/>
                      <a:gd name="connsiteY59" fmla="*/ 185799 h 603899"/>
                      <a:gd name="connsiteX60" fmla="*/ 302373 w 604745"/>
                      <a:gd name="connsiteY60" fmla="*/ 94911 h 603899"/>
                      <a:gd name="connsiteX61" fmla="*/ 342384 w 604745"/>
                      <a:gd name="connsiteY61" fmla="*/ 138627 h 603899"/>
                      <a:gd name="connsiteX62" fmla="*/ 302373 w 604745"/>
                      <a:gd name="connsiteY62" fmla="*/ 182343 h 603899"/>
                      <a:gd name="connsiteX63" fmla="*/ 262362 w 604745"/>
                      <a:gd name="connsiteY63" fmla="*/ 138627 h 603899"/>
                      <a:gd name="connsiteX64" fmla="*/ 302373 w 604745"/>
                      <a:gd name="connsiteY64" fmla="*/ 94911 h 603899"/>
                      <a:gd name="connsiteX65" fmla="*/ 434400 w 604745"/>
                      <a:gd name="connsiteY65" fmla="*/ 73811 h 603899"/>
                      <a:gd name="connsiteX66" fmla="*/ 429236 w 604745"/>
                      <a:gd name="connsiteY66" fmla="*/ 159117 h 603899"/>
                      <a:gd name="connsiteX67" fmla="*/ 413039 w 604745"/>
                      <a:gd name="connsiteY67" fmla="*/ 149743 h 603899"/>
                      <a:gd name="connsiteX68" fmla="*/ 390270 w 604745"/>
                      <a:gd name="connsiteY68" fmla="*/ 189115 h 603899"/>
                      <a:gd name="connsiteX69" fmla="*/ 388392 w 604745"/>
                      <a:gd name="connsiteY69" fmla="*/ 187240 h 603899"/>
                      <a:gd name="connsiteX70" fmla="*/ 383932 w 604745"/>
                      <a:gd name="connsiteY70" fmla="*/ 184193 h 603899"/>
                      <a:gd name="connsiteX71" fmla="*/ 380176 w 604745"/>
                      <a:gd name="connsiteY71" fmla="*/ 181850 h 603899"/>
                      <a:gd name="connsiteX72" fmla="*/ 377594 w 604745"/>
                      <a:gd name="connsiteY72" fmla="*/ 180912 h 603899"/>
                      <a:gd name="connsiteX73" fmla="*/ 353885 w 604745"/>
                      <a:gd name="connsiteY73" fmla="*/ 173882 h 603899"/>
                      <a:gd name="connsiteX74" fmla="*/ 379237 w 604745"/>
                      <a:gd name="connsiteY74" fmla="*/ 130291 h 603899"/>
                      <a:gd name="connsiteX75" fmla="*/ 363040 w 604745"/>
                      <a:gd name="connsiteY75" fmla="*/ 120917 h 603899"/>
                      <a:gd name="connsiteX76" fmla="*/ 297562 w 604745"/>
                      <a:gd name="connsiteY76" fmla="*/ 19684 h 603899"/>
                      <a:gd name="connsiteX77" fmla="*/ 165208 w 604745"/>
                      <a:gd name="connsiteY77" fmla="*/ 55070 h 603899"/>
                      <a:gd name="connsiteX78" fmla="*/ 176706 w 604745"/>
                      <a:gd name="connsiteY78" fmla="*/ 74989 h 603899"/>
                      <a:gd name="connsiteX79" fmla="*/ 168258 w 604745"/>
                      <a:gd name="connsiteY79" fmla="*/ 79676 h 603899"/>
                      <a:gd name="connsiteX80" fmla="*/ 156994 w 604745"/>
                      <a:gd name="connsiteY80" fmla="*/ 60226 h 603899"/>
                      <a:gd name="connsiteX81" fmla="*/ 60310 w 604745"/>
                      <a:gd name="connsiteY81" fmla="*/ 156774 h 603899"/>
                      <a:gd name="connsiteX82" fmla="*/ 80022 w 604745"/>
                      <a:gd name="connsiteY82" fmla="*/ 168023 h 603899"/>
                      <a:gd name="connsiteX83" fmla="*/ 75094 w 604745"/>
                      <a:gd name="connsiteY83" fmla="*/ 176459 h 603899"/>
                      <a:gd name="connsiteX84" fmla="*/ 55147 w 604745"/>
                      <a:gd name="connsiteY84" fmla="*/ 164976 h 603899"/>
                      <a:gd name="connsiteX85" fmla="*/ 19712 w 604745"/>
                      <a:gd name="connsiteY85" fmla="*/ 297146 h 603899"/>
                      <a:gd name="connsiteX86" fmla="*/ 42710 w 604745"/>
                      <a:gd name="connsiteY86" fmla="*/ 297146 h 603899"/>
                      <a:gd name="connsiteX87" fmla="*/ 42710 w 604745"/>
                      <a:gd name="connsiteY87" fmla="*/ 306754 h 603899"/>
                      <a:gd name="connsiteX88" fmla="*/ 19712 w 604745"/>
                      <a:gd name="connsiteY88" fmla="*/ 306754 h 603899"/>
                      <a:gd name="connsiteX89" fmla="*/ 156994 w 604745"/>
                      <a:gd name="connsiteY89" fmla="*/ 543908 h 603899"/>
                      <a:gd name="connsiteX90" fmla="*/ 168258 w 604745"/>
                      <a:gd name="connsiteY90" fmla="*/ 524223 h 603899"/>
                      <a:gd name="connsiteX91" fmla="*/ 176706 w 604745"/>
                      <a:gd name="connsiteY91" fmla="*/ 529144 h 603899"/>
                      <a:gd name="connsiteX92" fmla="*/ 165208 w 604745"/>
                      <a:gd name="connsiteY92" fmla="*/ 548829 h 603899"/>
                      <a:gd name="connsiteX93" fmla="*/ 297562 w 604745"/>
                      <a:gd name="connsiteY93" fmla="*/ 584215 h 603899"/>
                      <a:gd name="connsiteX94" fmla="*/ 297562 w 604745"/>
                      <a:gd name="connsiteY94" fmla="*/ 561249 h 603899"/>
                      <a:gd name="connsiteX95" fmla="*/ 307183 w 604745"/>
                      <a:gd name="connsiteY95" fmla="*/ 561249 h 603899"/>
                      <a:gd name="connsiteX96" fmla="*/ 307183 w 604745"/>
                      <a:gd name="connsiteY96" fmla="*/ 584215 h 603899"/>
                      <a:gd name="connsiteX97" fmla="*/ 439537 w 604745"/>
                      <a:gd name="connsiteY97" fmla="*/ 548829 h 603899"/>
                      <a:gd name="connsiteX98" fmla="*/ 428039 w 604745"/>
                      <a:gd name="connsiteY98" fmla="*/ 529144 h 603899"/>
                      <a:gd name="connsiteX99" fmla="*/ 436487 w 604745"/>
                      <a:gd name="connsiteY99" fmla="*/ 524223 h 603899"/>
                      <a:gd name="connsiteX100" fmla="*/ 447751 w 604745"/>
                      <a:gd name="connsiteY100" fmla="*/ 543908 h 603899"/>
                      <a:gd name="connsiteX101" fmla="*/ 544670 w 604745"/>
                      <a:gd name="connsiteY101" fmla="*/ 447359 h 603899"/>
                      <a:gd name="connsiteX102" fmla="*/ 524957 w 604745"/>
                      <a:gd name="connsiteY102" fmla="*/ 435876 h 603899"/>
                      <a:gd name="connsiteX103" fmla="*/ 529651 w 604745"/>
                      <a:gd name="connsiteY103" fmla="*/ 427440 h 603899"/>
                      <a:gd name="connsiteX104" fmla="*/ 549598 w 604745"/>
                      <a:gd name="connsiteY104" fmla="*/ 438923 h 603899"/>
                      <a:gd name="connsiteX105" fmla="*/ 585033 w 604745"/>
                      <a:gd name="connsiteY105" fmla="*/ 306754 h 603899"/>
                      <a:gd name="connsiteX106" fmla="*/ 562035 w 604745"/>
                      <a:gd name="connsiteY106" fmla="*/ 306754 h 603899"/>
                      <a:gd name="connsiteX107" fmla="*/ 562035 w 604745"/>
                      <a:gd name="connsiteY107" fmla="*/ 297146 h 603899"/>
                      <a:gd name="connsiteX108" fmla="*/ 585033 w 604745"/>
                      <a:gd name="connsiteY108" fmla="*/ 297146 h 603899"/>
                      <a:gd name="connsiteX109" fmla="*/ 549598 w 604745"/>
                      <a:gd name="connsiteY109" fmla="*/ 164976 h 603899"/>
                      <a:gd name="connsiteX110" fmla="*/ 529885 w 604745"/>
                      <a:gd name="connsiteY110" fmla="*/ 176459 h 603899"/>
                      <a:gd name="connsiteX111" fmla="*/ 524957 w 604745"/>
                      <a:gd name="connsiteY111" fmla="*/ 168023 h 603899"/>
                      <a:gd name="connsiteX112" fmla="*/ 544670 w 604745"/>
                      <a:gd name="connsiteY112" fmla="*/ 156774 h 603899"/>
                      <a:gd name="connsiteX113" fmla="*/ 307183 w 604745"/>
                      <a:gd name="connsiteY113" fmla="*/ 19684 h 603899"/>
                      <a:gd name="connsiteX114" fmla="*/ 307183 w 604745"/>
                      <a:gd name="connsiteY114" fmla="*/ 42650 h 603899"/>
                      <a:gd name="connsiteX115" fmla="*/ 297562 w 604745"/>
                      <a:gd name="connsiteY115" fmla="*/ 42650 h 603899"/>
                      <a:gd name="connsiteX116" fmla="*/ 302490 w 604745"/>
                      <a:gd name="connsiteY116" fmla="*/ 0 h 603899"/>
                      <a:gd name="connsiteX117" fmla="*/ 604745 w 604745"/>
                      <a:gd name="connsiteY117" fmla="*/ 302067 h 603899"/>
                      <a:gd name="connsiteX118" fmla="*/ 302490 w 604745"/>
                      <a:gd name="connsiteY118" fmla="*/ 603899 h 603899"/>
                      <a:gd name="connsiteX119" fmla="*/ 0 w 604745"/>
                      <a:gd name="connsiteY119" fmla="*/ 302067 h 603899"/>
                      <a:gd name="connsiteX120" fmla="*/ 302490 w 604745"/>
                      <a:gd name="connsiteY120" fmla="*/ 0 h 6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04745" h="603899">
                        <a:moveTo>
                          <a:pt x="198323" y="348664"/>
                        </a:moveTo>
                        <a:cubicBezTo>
                          <a:pt x="198558" y="349133"/>
                          <a:pt x="198793" y="349367"/>
                          <a:pt x="199028" y="349602"/>
                        </a:cubicBezTo>
                        <a:cubicBezTo>
                          <a:pt x="204895" y="357101"/>
                          <a:pt x="213345" y="361788"/>
                          <a:pt x="222498" y="362725"/>
                        </a:cubicBezTo>
                        <a:lnTo>
                          <a:pt x="226488" y="362959"/>
                        </a:lnTo>
                        <a:cubicBezTo>
                          <a:pt x="229774" y="362959"/>
                          <a:pt x="233060" y="362491"/>
                          <a:pt x="236111" y="361553"/>
                        </a:cubicBezTo>
                        <a:lnTo>
                          <a:pt x="235407" y="370693"/>
                        </a:lnTo>
                        <a:lnTo>
                          <a:pt x="161006" y="420843"/>
                        </a:lnTo>
                        <a:lnTo>
                          <a:pt x="171098" y="438420"/>
                        </a:lnTo>
                        <a:lnTo>
                          <a:pt x="85666" y="443575"/>
                        </a:lnTo>
                        <a:lnTo>
                          <a:pt x="132841" y="372099"/>
                        </a:lnTo>
                        <a:lnTo>
                          <a:pt x="141291" y="387097"/>
                        </a:lnTo>
                        <a:close/>
                        <a:moveTo>
                          <a:pt x="296154" y="185799"/>
                        </a:moveTo>
                        <a:lnTo>
                          <a:pt x="300143" y="193767"/>
                        </a:lnTo>
                        <a:lnTo>
                          <a:pt x="300378" y="193767"/>
                        </a:lnTo>
                        <a:lnTo>
                          <a:pt x="289817" y="276492"/>
                        </a:lnTo>
                        <a:lnTo>
                          <a:pt x="302490" y="298755"/>
                        </a:lnTo>
                        <a:lnTo>
                          <a:pt x="315163" y="276492"/>
                        </a:lnTo>
                        <a:lnTo>
                          <a:pt x="304368" y="193767"/>
                        </a:lnTo>
                        <a:lnTo>
                          <a:pt x="304602" y="193767"/>
                        </a:lnTo>
                        <a:lnTo>
                          <a:pt x="308592" y="185799"/>
                        </a:lnTo>
                        <a:cubicBezTo>
                          <a:pt x="337692" y="187205"/>
                          <a:pt x="369609" y="198688"/>
                          <a:pt x="371017" y="199157"/>
                        </a:cubicBezTo>
                        <a:cubicBezTo>
                          <a:pt x="371956" y="199391"/>
                          <a:pt x="372425" y="200095"/>
                          <a:pt x="373364" y="200563"/>
                        </a:cubicBezTo>
                        <a:cubicBezTo>
                          <a:pt x="374068" y="201032"/>
                          <a:pt x="375006" y="201501"/>
                          <a:pt x="375945" y="201969"/>
                        </a:cubicBezTo>
                        <a:cubicBezTo>
                          <a:pt x="376649" y="202907"/>
                          <a:pt x="377353" y="203610"/>
                          <a:pt x="378057" y="204547"/>
                        </a:cubicBezTo>
                        <a:cubicBezTo>
                          <a:pt x="378527" y="205250"/>
                          <a:pt x="379231" y="205953"/>
                          <a:pt x="379700" y="206891"/>
                        </a:cubicBezTo>
                        <a:cubicBezTo>
                          <a:pt x="380169" y="207828"/>
                          <a:pt x="380404" y="209000"/>
                          <a:pt x="380639" y="210171"/>
                        </a:cubicBezTo>
                        <a:cubicBezTo>
                          <a:pt x="380873" y="210875"/>
                          <a:pt x="381343" y="211578"/>
                          <a:pt x="381343" y="212281"/>
                        </a:cubicBezTo>
                        <a:lnTo>
                          <a:pt x="394016" y="325940"/>
                        </a:lnTo>
                        <a:cubicBezTo>
                          <a:pt x="394954" y="334611"/>
                          <a:pt x="388853" y="342344"/>
                          <a:pt x="380169" y="343281"/>
                        </a:cubicBezTo>
                        <a:cubicBezTo>
                          <a:pt x="379465" y="343516"/>
                          <a:pt x="378996" y="343516"/>
                          <a:pt x="378292" y="343516"/>
                        </a:cubicBezTo>
                        <a:cubicBezTo>
                          <a:pt x="370313" y="343516"/>
                          <a:pt x="363507" y="337423"/>
                          <a:pt x="362568" y="329455"/>
                        </a:cubicBezTo>
                        <a:lnTo>
                          <a:pt x="351069" y="225873"/>
                        </a:lnTo>
                        <a:cubicBezTo>
                          <a:pt x="349661" y="225404"/>
                          <a:pt x="348253" y="224935"/>
                          <a:pt x="346610" y="224467"/>
                        </a:cubicBezTo>
                        <a:lnTo>
                          <a:pt x="346610" y="332267"/>
                        </a:lnTo>
                        <a:lnTo>
                          <a:pt x="359283" y="488578"/>
                        </a:lnTo>
                        <a:cubicBezTo>
                          <a:pt x="360222" y="499123"/>
                          <a:pt x="352242" y="508263"/>
                          <a:pt x="341916" y="508966"/>
                        </a:cubicBezTo>
                        <a:cubicBezTo>
                          <a:pt x="341447" y="508966"/>
                          <a:pt x="340978" y="509200"/>
                          <a:pt x="340508" y="509200"/>
                        </a:cubicBezTo>
                        <a:cubicBezTo>
                          <a:pt x="330652" y="509200"/>
                          <a:pt x="322203" y="501467"/>
                          <a:pt x="321499" y="491624"/>
                        </a:cubicBezTo>
                        <a:lnTo>
                          <a:pt x="310000" y="350312"/>
                        </a:lnTo>
                        <a:cubicBezTo>
                          <a:pt x="307653" y="351484"/>
                          <a:pt x="305072" y="351952"/>
                          <a:pt x="302490" y="351952"/>
                        </a:cubicBezTo>
                        <a:cubicBezTo>
                          <a:pt x="299674" y="351952"/>
                          <a:pt x="297092" y="351484"/>
                          <a:pt x="294746" y="350312"/>
                        </a:cubicBezTo>
                        <a:lnTo>
                          <a:pt x="283481" y="491624"/>
                        </a:lnTo>
                        <a:cubicBezTo>
                          <a:pt x="282542" y="501467"/>
                          <a:pt x="274328" y="509200"/>
                          <a:pt x="264472" y="509200"/>
                        </a:cubicBezTo>
                        <a:cubicBezTo>
                          <a:pt x="264002" y="509200"/>
                          <a:pt x="263533" y="508966"/>
                          <a:pt x="263064" y="508966"/>
                        </a:cubicBezTo>
                        <a:cubicBezTo>
                          <a:pt x="252503" y="508263"/>
                          <a:pt x="244759" y="499123"/>
                          <a:pt x="245463" y="488578"/>
                        </a:cubicBezTo>
                        <a:lnTo>
                          <a:pt x="258135" y="332267"/>
                        </a:lnTo>
                        <a:lnTo>
                          <a:pt x="258135" y="224467"/>
                        </a:lnTo>
                        <a:cubicBezTo>
                          <a:pt x="256493" y="224935"/>
                          <a:pt x="255085" y="225404"/>
                          <a:pt x="253677" y="225873"/>
                        </a:cubicBezTo>
                        <a:lnTo>
                          <a:pt x="242177" y="329455"/>
                        </a:lnTo>
                        <a:cubicBezTo>
                          <a:pt x="241238" y="337423"/>
                          <a:pt x="234433" y="343516"/>
                          <a:pt x="226454" y="343516"/>
                        </a:cubicBezTo>
                        <a:cubicBezTo>
                          <a:pt x="225984" y="343516"/>
                          <a:pt x="225280" y="343516"/>
                          <a:pt x="224811" y="343281"/>
                        </a:cubicBezTo>
                        <a:cubicBezTo>
                          <a:pt x="216128" y="342344"/>
                          <a:pt x="209791" y="334611"/>
                          <a:pt x="210730" y="325940"/>
                        </a:cubicBezTo>
                        <a:lnTo>
                          <a:pt x="223403" y="212281"/>
                        </a:lnTo>
                        <a:cubicBezTo>
                          <a:pt x="223637" y="211578"/>
                          <a:pt x="223872" y="210875"/>
                          <a:pt x="224107" y="210171"/>
                        </a:cubicBezTo>
                        <a:cubicBezTo>
                          <a:pt x="224341" y="209000"/>
                          <a:pt x="224576" y="207828"/>
                          <a:pt x="225280" y="206891"/>
                        </a:cubicBezTo>
                        <a:cubicBezTo>
                          <a:pt x="225515" y="205953"/>
                          <a:pt x="226219" y="205250"/>
                          <a:pt x="226688" y="204547"/>
                        </a:cubicBezTo>
                        <a:cubicBezTo>
                          <a:pt x="227392" y="203610"/>
                          <a:pt x="228096" y="202907"/>
                          <a:pt x="229035" y="201969"/>
                        </a:cubicBezTo>
                        <a:cubicBezTo>
                          <a:pt x="229739" y="201501"/>
                          <a:pt x="230678" y="201032"/>
                          <a:pt x="231382" y="200563"/>
                        </a:cubicBezTo>
                        <a:cubicBezTo>
                          <a:pt x="232086" y="200095"/>
                          <a:pt x="232790" y="199391"/>
                          <a:pt x="233729" y="199157"/>
                        </a:cubicBezTo>
                        <a:cubicBezTo>
                          <a:pt x="235137" y="198688"/>
                          <a:pt x="267053" y="187205"/>
                          <a:pt x="296154" y="185799"/>
                        </a:cubicBezTo>
                        <a:close/>
                        <a:moveTo>
                          <a:pt x="302373" y="94911"/>
                        </a:moveTo>
                        <a:cubicBezTo>
                          <a:pt x="324470" y="94911"/>
                          <a:pt x="342384" y="114483"/>
                          <a:pt x="342384" y="138627"/>
                        </a:cubicBezTo>
                        <a:cubicBezTo>
                          <a:pt x="342384" y="162771"/>
                          <a:pt x="324470" y="182343"/>
                          <a:pt x="302373" y="182343"/>
                        </a:cubicBezTo>
                        <a:cubicBezTo>
                          <a:pt x="280276" y="182343"/>
                          <a:pt x="262362" y="162771"/>
                          <a:pt x="262362" y="138627"/>
                        </a:cubicBezTo>
                        <a:cubicBezTo>
                          <a:pt x="262362" y="114483"/>
                          <a:pt x="280276" y="94911"/>
                          <a:pt x="302373" y="94911"/>
                        </a:cubicBezTo>
                        <a:close/>
                        <a:moveTo>
                          <a:pt x="434400" y="73811"/>
                        </a:moveTo>
                        <a:lnTo>
                          <a:pt x="429236" y="159117"/>
                        </a:lnTo>
                        <a:lnTo>
                          <a:pt x="413039" y="149743"/>
                        </a:lnTo>
                        <a:lnTo>
                          <a:pt x="390270" y="189115"/>
                        </a:lnTo>
                        <a:cubicBezTo>
                          <a:pt x="389565" y="188412"/>
                          <a:pt x="389096" y="187943"/>
                          <a:pt x="388392" y="187240"/>
                        </a:cubicBezTo>
                        <a:cubicBezTo>
                          <a:pt x="386279" y="185365"/>
                          <a:pt x="384166" y="184193"/>
                          <a:pt x="383932" y="184193"/>
                        </a:cubicBezTo>
                        <a:lnTo>
                          <a:pt x="380176" y="181850"/>
                        </a:lnTo>
                        <a:lnTo>
                          <a:pt x="377594" y="180912"/>
                        </a:lnTo>
                        <a:cubicBezTo>
                          <a:pt x="375716" y="180209"/>
                          <a:pt x="366561" y="176928"/>
                          <a:pt x="353885" y="173882"/>
                        </a:cubicBezTo>
                        <a:lnTo>
                          <a:pt x="379237" y="130291"/>
                        </a:lnTo>
                        <a:lnTo>
                          <a:pt x="363040" y="120917"/>
                        </a:lnTo>
                        <a:close/>
                        <a:moveTo>
                          <a:pt x="297562" y="19684"/>
                        </a:moveTo>
                        <a:cubicBezTo>
                          <a:pt x="249689" y="20622"/>
                          <a:pt x="204632" y="33276"/>
                          <a:pt x="165208" y="55070"/>
                        </a:cubicBezTo>
                        <a:lnTo>
                          <a:pt x="176706" y="74989"/>
                        </a:lnTo>
                        <a:lnTo>
                          <a:pt x="168258" y="79676"/>
                        </a:lnTo>
                        <a:lnTo>
                          <a:pt x="156994" y="60226"/>
                        </a:lnTo>
                        <a:cubicBezTo>
                          <a:pt x="117335" y="83894"/>
                          <a:pt x="84012" y="117171"/>
                          <a:pt x="60310" y="156774"/>
                        </a:cubicBezTo>
                        <a:lnTo>
                          <a:pt x="80022" y="168023"/>
                        </a:lnTo>
                        <a:lnTo>
                          <a:pt x="75094" y="176459"/>
                        </a:lnTo>
                        <a:lnTo>
                          <a:pt x="55147" y="164976"/>
                        </a:lnTo>
                        <a:cubicBezTo>
                          <a:pt x="33323" y="204346"/>
                          <a:pt x="20651" y="249340"/>
                          <a:pt x="19712" y="297146"/>
                        </a:cubicBezTo>
                        <a:lnTo>
                          <a:pt x="42710" y="297146"/>
                        </a:lnTo>
                        <a:lnTo>
                          <a:pt x="42710" y="306754"/>
                        </a:lnTo>
                        <a:lnTo>
                          <a:pt x="19712" y="306754"/>
                        </a:lnTo>
                        <a:cubicBezTo>
                          <a:pt x="21589" y="407521"/>
                          <a:pt x="76033" y="495165"/>
                          <a:pt x="156994" y="543908"/>
                        </a:cubicBezTo>
                        <a:lnTo>
                          <a:pt x="168258" y="524223"/>
                        </a:lnTo>
                        <a:lnTo>
                          <a:pt x="176706" y="529144"/>
                        </a:lnTo>
                        <a:lnTo>
                          <a:pt x="165208" y="548829"/>
                        </a:lnTo>
                        <a:cubicBezTo>
                          <a:pt x="204632" y="570623"/>
                          <a:pt x="249689" y="583511"/>
                          <a:pt x="297562" y="584215"/>
                        </a:cubicBezTo>
                        <a:lnTo>
                          <a:pt x="297562" y="561249"/>
                        </a:lnTo>
                        <a:lnTo>
                          <a:pt x="307183" y="561249"/>
                        </a:lnTo>
                        <a:lnTo>
                          <a:pt x="307183" y="584215"/>
                        </a:lnTo>
                        <a:cubicBezTo>
                          <a:pt x="355056" y="583511"/>
                          <a:pt x="400113" y="570857"/>
                          <a:pt x="439537" y="548829"/>
                        </a:cubicBezTo>
                        <a:lnTo>
                          <a:pt x="428039" y="529144"/>
                        </a:lnTo>
                        <a:lnTo>
                          <a:pt x="436487" y="524223"/>
                        </a:lnTo>
                        <a:lnTo>
                          <a:pt x="447751" y="543908"/>
                        </a:lnTo>
                        <a:cubicBezTo>
                          <a:pt x="487410" y="520005"/>
                          <a:pt x="520733" y="486728"/>
                          <a:pt x="544670" y="447359"/>
                        </a:cubicBezTo>
                        <a:lnTo>
                          <a:pt x="524957" y="435876"/>
                        </a:lnTo>
                        <a:lnTo>
                          <a:pt x="529651" y="427440"/>
                        </a:lnTo>
                        <a:lnTo>
                          <a:pt x="549598" y="438923"/>
                        </a:lnTo>
                        <a:cubicBezTo>
                          <a:pt x="571422" y="399787"/>
                          <a:pt x="584094" y="354794"/>
                          <a:pt x="585033" y="306754"/>
                        </a:cubicBezTo>
                        <a:lnTo>
                          <a:pt x="562035" y="306754"/>
                        </a:lnTo>
                        <a:lnTo>
                          <a:pt x="562035" y="297146"/>
                        </a:lnTo>
                        <a:lnTo>
                          <a:pt x="585033" y="297146"/>
                        </a:lnTo>
                        <a:cubicBezTo>
                          <a:pt x="584329" y="249340"/>
                          <a:pt x="571657" y="204346"/>
                          <a:pt x="549598" y="164976"/>
                        </a:cubicBezTo>
                        <a:lnTo>
                          <a:pt x="529885" y="176459"/>
                        </a:lnTo>
                        <a:lnTo>
                          <a:pt x="524957" y="168023"/>
                        </a:lnTo>
                        <a:lnTo>
                          <a:pt x="544670" y="156774"/>
                        </a:lnTo>
                        <a:cubicBezTo>
                          <a:pt x="495858" y="75927"/>
                          <a:pt x="408092" y="21559"/>
                          <a:pt x="307183" y="19684"/>
                        </a:cubicBezTo>
                        <a:lnTo>
                          <a:pt x="307183" y="42650"/>
                        </a:lnTo>
                        <a:lnTo>
                          <a:pt x="297562" y="42650"/>
                        </a:lnTo>
                        <a:close/>
                        <a:moveTo>
                          <a:pt x="302490" y="0"/>
                        </a:moveTo>
                        <a:cubicBezTo>
                          <a:pt x="469106" y="0"/>
                          <a:pt x="604745" y="135449"/>
                          <a:pt x="604745" y="302067"/>
                        </a:cubicBezTo>
                        <a:cubicBezTo>
                          <a:pt x="604745" y="468450"/>
                          <a:pt x="469106" y="603899"/>
                          <a:pt x="302490" y="603899"/>
                        </a:cubicBezTo>
                        <a:cubicBezTo>
                          <a:pt x="135639" y="603899"/>
                          <a:pt x="0" y="468450"/>
                          <a:pt x="0" y="302067"/>
                        </a:cubicBezTo>
                        <a:cubicBezTo>
                          <a:pt x="0" y="135449"/>
                          <a:pt x="135639" y="0"/>
                          <a:pt x="302490" y="0"/>
                        </a:cubicBezTo>
                        <a:close/>
                      </a:path>
                    </a:pathLst>
                  </a:custGeom>
                  <a:solidFill>
                    <a:srgbClr val="3856B8"/>
                  </a:solidFill>
                  <a:ln>
                    <a:solidFill>
                      <a:srgbClr val="3856B8"/>
                    </a:solidFill>
                  </a:ln>
                </p:spPr>
              </p:sp>
            </p:grpSp>
          </p:grpSp>
          <p:grpSp>
            <p:nvGrpSpPr>
              <p:cNvPr id="56" name="组合 55"/>
              <p:cNvGrpSpPr/>
              <p:nvPr/>
            </p:nvGrpSpPr>
            <p:grpSpPr>
              <a:xfrm>
                <a:off x="1341" y="7507"/>
                <a:ext cx="2917" cy="932"/>
                <a:chOff x="1814" y="6445"/>
                <a:chExt cx="2917" cy="932"/>
              </a:xfrm>
            </p:grpSpPr>
            <p:sp>
              <p:nvSpPr>
                <p:cNvPr id="35" name="圆角矩形 34"/>
                <p:cNvSpPr/>
                <p:nvPr/>
              </p:nvSpPr>
              <p:spPr>
                <a:xfrm>
                  <a:off x="2273" y="6474"/>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8" name="文本框 7"/>
                <p:cNvSpPr txBox="1"/>
                <p:nvPr/>
              </p:nvSpPr>
              <p:spPr>
                <a:xfrm>
                  <a:off x="2723" y="6627"/>
                  <a:ext cx="1796" cy="582"/>
                </a:xfrm>
                <a:prstGeom prst="rect">
                  <a:avLst/>
                </a:prstGeom>
                <a:noFill/>
              </p:spPr>
              <p:txBody>
                <a:bodyPr wrap="square" rtlCol="0">
                  <a:spAutoFit/>
                </a:bodyPr>
                <a:lstStyle/>
                <a:p>
                  <a:pPr algn="ctr"/>
                  <a:r>
                    <a:rPr lang="zh-CN" altLang="en-US" dirty="0">
                      <a:solidFill>
                        <a:schemeClr val="tx1">
                          <a:lumMod val="75000"/>
                          <a:lumOff val="25000"/>
                        </a:schemeClr>
                      </a:solidFill>
                      <a:latin typeface="黑体" panose="02010609060101010101" charset="-122"/>
                      <a:ea typeface="黑体" panose="02010609060101010101" charset="-122"/>
                    </a:rPr>
                    <a:t>移动</a:t>
                  </a:r>
                  <a:endParaRPr lang="zh-CN" altLang="en-US" dirty="0">
                    <a:solidFill>
                      <a:schemeClr val="tx1">
                        <a:lumMod val="75000"/>
                        <a:lumOff val="25000"/>
                      </a:schemeClr>
                    </a:solidFill>
                    <a:latin typeface="黑体" panose="02010609060101010101" charset="-122"/>
                    <a:ea typeface="黑体" panose="02010609060101010101" charset="-122"/>
                  </a:endParaRPr>
                </a:p>
              </p:txBody>
            </p:sp>
            <p:grpSp>
              <p:nvGrpSpPr>
                <p:cNvPr id="55" name="组合 54"/>
                <p:cNvGrpSpPr/>
                <p:nvPr/>
              </p:nvGrpSpPr>
              <p:grpSpPr>
                <a:xfrm>
                  <a:off x="1814" y="6445"/>
                  <a:ext cx="932" cy="932"/>
                  <a:chOff x="1814" y="6445"/>
                  <a:chExt cx="932" cy="932"/>
                </a:xfrm>
              </p:grpSpPr>
              <p:sp>
                <p:nvSpPr>
                  <p:cNvPr id="52" name="椭圆 51"/>
                  <p:cNvSpPr/>
                  <p:nvPr/>
                </p:nvSpPr>
                <p:spPr>
                  <a:xfrm>
                    <a:off x="1814" y="644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businessman-in-international-symbol_48025"/>
                  <p:cNvSpPr>
                    <a:spLocks noChangeAspect="1"/>
                  </p:cNvSpPr>
                  <p:nvPr/>
                </p:nvSpPr>
                <p:spPr bwMode="auto">
                  <a:xfrm>
                    <a:off x="1837" y="6475"/>
                    <a:ext cx="886" cy="8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08485" h="607568">
                        <a:moveTo>
                          <a:pt x="444805" y="471111"/>
                        </a:moveTo>
                        <a:cubicBezTo>
                          <a:pt x="429672" y="512642"/>
                          <a:pt x="409061" y="546663"/>
                          <a:pt x="385015" y="570302"/>
                        </a:cubicBezTo>
                        <a:cubicBezTo>
                          <a:pt x="425215" y="558251"/>
                          <a:pt x="462166" y="536837"/>
                          <a:pt x="493547" y="507543"/>
                        </a:cubicBezTo>
                        <a:cubicBezTo>
                          <a:pt x="478507" y="493545"/>
                          <a:pt x="462166" y="481308"/>
                          <a:pt x="444805" y="471111"/>
                        </a:cubicBezTo>
                        <a:close/>
                        <a:moveTo>
                          <a:pt x="163680" y="471111"/>
                        </a:moveTo>
                        <a:cubicBezTo>
                          <a:pt x="146226" y="481308"/>
                          <a:pt x="129979" y="493545"/>
                          <a:pt x="114845" y="507543"/>
                        </a:cubicBezTo>
                        <a:cubicBezTo>
                          <a:pt x="146319" y="536837"/>
                          <a:pt x="183177" y="558251"/>
                          <a:pt x="223470" y="570302"/>
                        </a:cubicBezTo>
                        <a:cubicBezTo>
                          <a:pt x="199424" y="546663"/>
                          <a:pt x="178813" y="512642"/>
                          <a:pt x="163680" y="471111"/>
                        </a:cubicBezTo>
                        <a:close/>
                        <a:moveTo>
                          <a:pt x="316869" y="433474"/>
                        </a:moveTo>
                        <a:lnTo>
                          <a:pt x="316869" y="581055"/>
                        </a:lnTo>
                        <a:cubicBezTo>
                          <a:pt x="359948" y="573454"/>
                          <a:pt x="398570" y="527752"/>
                          <a:pt x="422337" y="459338"/>
                        </a:cubicBezTo>
                        <a:cubicBezTo>
                          <a:pt x="389564" y="443949"/>
                          <a:pt x="354006" y="435143"/>
                          <a:pt x="316869" y="433474"/>
                        </a:cubicBezTo>
                        <a:close/>
                        <a:moveTo>
                          <a:pt x="291523" y="433474"/>
                        </a:moveTo>
                        <a:cubicBezTo>
                          <a:pt x="254479" y="435143"/>
                          <a:pt x="218828" y="443949"/>
                          <a:pt x="186055" y="459338"/>
                        </a:cubicBezTo>
                        <a:cubicBezTo>
                          <a:pt x="209915" y="527752"/>
                          <a:pt x="248538" y="573454"/>
                          <a:pt x="291523" y="581055"/>
                        </a:cubicBezTo>
                        <a:close/>
                        <a:moveTo>
                          <a:pt x="465045" y="392407"/>
                        </a:moveTo>
                        <a:cubicBezTo>
                          <a:pt x="461888" y="411226"/>
                          <a:pt x="457896" y="429303"/>
                          <a:pt x="452882" y="446267"/>
                        </a:cubicBezTo>
                        <a:cubicBezTo>
                          <a:pt x="473957" y="458133"/>
                          <a:pt x="493640" y="472502"/>
                          <a:pt x="511744" y="489373"/>
                        </a:cubicBezTo>
                        <a:cubicBezTo>
                          <a:pt x="537090" y="461192"/>
                          <a:pt x="556587" y="428097"/>
                          <a:pt x="568563" y="392407"/>
                        </a:cubicBezTo>
                        <a:close/>
                        <a:moveTo>
                          <a:pt x="316869" y="392407"/>
                        </a:moveTo>
                        <a:lnTo>
                          <a:pt x="316869" y="407888"/>
                        </a:lnTo>
                        <a:cubicBezTo>
                          <a:pt x="356512" y="409464"/>
                          <a:pt x="394763" y="418642"/>
                          <a:pt x="429950" y="434679"/>
                        </a:cubicBezTo>
                        <a:cubicBezTo>
                          <a:pt x="433664" y="421237"/>
                          <a:pt x="436821" y="407054"/>
                          <a:pt x="439420" y="392407"/>
                        </a:cubicBezTo>
                        <a:close/>
                        <a:moveTo>
                          <a:pt x="169065" y="392407"/>
                        </a:moveTo>
                        <a:cubicBezTo>
                          <a:pt x="171665" y="407054"/>
                          <a:pt x="174821" y="421237"/>
                          <a:pt x="178535" y="434679"/>
                        </a:cubicBezTo>
                        <a:cubicBezTo>
                          <a:pt x="213722" y="418642"/>
                          <a:pt x="251880" y="409464"/>
                          <a:pt x="291523" y="407888"/>
                        </a:cubicBezTo>
                        <a:lnTo>
                          <a:pt x="291523" y="392407"/>
                        </a:lnTo>
                        <a:close/>
                        <a:moveTo>
                          <a:pt x="39829" y="392407"/>
                        </a:moveTo>
                        <a:cubicBezTo>
                          <a:pt x="51899" y="428190"/>
                          <a:pt x="71303" y="461192"/>
                          <a:pt x="96741" y="489373"/>
                        </a:cubicBezTo>
                        <a:cubicBezTo>
                          <a:pt x="114753" y="472502"/>
                          <a:pt x="134528" y="458133"/>
                          <a:pt x="155603" y="446267"/>
                        </a:cubicBezTo>
                        <a:cubicBezTo>
                          <a:pt x="150589" y="429303"/>
                          <a:pt x="146504" y="411226"/>
                          <a:pt x="143348" y="392407"/>
                        </a:cubicBezTo>
                        <a:close/>
                        <a:moveTo>
                          <a:pt x="418923" y="249519"/>
                        </a:moveTo>
                        <a:lnTo>
                          <a:pt x="436932" y="310902"/>
                        </a:lnTo>
                        <a:lnTo>
                          <a:pt x="446772" y="279654"/>
                        </a:lnTo>
                        <a:lnTo>
                          <a:pt x="471000" y="279654"/>
                        </a:lnTo>
                        <a:lnTo>
                          <a:pt x="480840" y="310902"/>
                        </a:lnTo>
                        <a:lnTo>
                          <a:pt x="498850" y="249519"/>
                        </a:lnTo>
                        <a:lnTo>
                          <a:pt x="523171" y="256659"/>
                        </a:lnTo>
                        <a:lnTo>
                          <a:pt x="493373" y="357912"/>
                        </a:lnTo>
                        <a:lnTo>
                          <a:pt x="469144" y="358190"/>
                        </a:lnTo>
                        <a:lnTo>
                          <a:pt x="458932" y="325645"/>
                        </a:lnTo>
                        <a:lnTo>
                          <a:pt x="448628" y="358190"/>
                        </a:lnTo>
                        <a:lnTo>
                          <a:pt x="424400" y="357912"/>
                        </a:lnTo>
                        <a:lnTo>
                          <a:pt x="394601" y="256659"/>
                        </a:lnTo>
                        <a:close/>
                        <a:moveTo>
                          <a:pt x="264244" y="249519"/>
                        </a:moveTo>
                        <a:lnTo>
                          <a:pt x="282346" y="310902"/>
                        </a:lnTo>
                        <a:lnTo>
                          <a:pt x="292186" y="279654"/>
                        </a:lnTo>
                        <a:lnTo>
                          <a:pt x="316321" y="279654"/>
                        </a:lnTo>
                        <a:lnTo>
                          <a:pt x="326161" y="310902"/>
                        </a:lnTo>
                        <a:lnTo>
                          <a:pt x="344263" y="249519"/>
                        </a:lnTo>
                        <a:lnTo>
                          <a:pt x="368492" y="256659"/>
                        </a:lnTo>
                        <a:lnTo>
                          <a:pt x="338786" y="357912"/>
                        </a:lnTo>
                        <a:lnTo>
                          <a:pt x="314465" y="358190"/>
                        </a:lnTo>
                        <a:lnTo>
                          <a:pt x="304253" y="325645"/>
                        </a:lnTo>
                        <a:lnTo>
                          <a:pt x="293949" y="358190"/>
                        </a:lnTo>
                        <a:lnTo>
                          <a:pt x="269721" y="357912"/>
                        </a:lnTo>
                        <a:lnTo>
                          <a:pt x="239922" y="256659"/>
                        </a:lnTo>
                        <a:close/>
                        <a:moveTo>
                          <a:pt x="109574" y="249519"/>
                        </a:moveTo>
                        <a:lnTo>
                          <a:pt x="127682" y="310902"/>
                        </a:lnTo>
                        <a:lnTo>
                          <a:pt x="137526" y="279654"/>
                        </a:lnTo>
                        <a:lnTo>
                          <a:pt x="161671" y="279654"/>
                        </a:lnTo>
                        <a:lnTo>
                          <a:pt x="171515" y="310902"/>
                        </a:lnTo>
                        <a:lnTo>
                          <a:pt x="189623" y="249519"/>
                        </a:lnTo>
                        <a:lnTo>
                          <a:pt x="213954" y="256659"/>
                        </a:lnTo>
                        <a:lnTo>
                          <a:pt x="184144" y="357912"/>
                        </a:lnTo>
                        <a:lnTo>
                          <a:pt x="159907" y="358190"/>
                        </a:lnTo>
                        <a:lnTo>
                          <a:pt x="149599" y="325645"/>
                        </a:lnTo>
                        <a:lnTo>
                          <a:pt x="139383" y="358190"/>
                        </a:lnTo>
                        <a:lnTo>
                          <a:pt x="115053" y="357912"/>
                        </a:lnTo>
                        <a:lnTo>
                          <a:pt x="85243" y="256659"/>
                        </a:lnTo>
                        <a:close/>
                        <a:moveTo>
                          <a:pt x="25346" y="240469"/>
                        </a:moveTo>
                        <a:lnTo>
                          <a:pt x="25346" y="367007"/>
                        </a:lnTo>
                        <a:lnTo>
                          <a:pt x="583139" y="367007"/>
                        </a:lnTo>
                        <a:lnTo>
                          <a:pt x="583139" y="240469"/>
                        </a:lnTo>
                        <a:close/>
                        <a:moveTo>
                          <a:pt x="429950" y="172889"/>
                        </a:moveTo>
                        <a:cubicBezTo>
                          <a:pt x="394763" y="188927"/>
                          <a:pt x="356512" y="198011"/>
                          <a:pt x="316869" y="199680"/>
                        </a:cubicBezTo>
                        <a:lnTo>
                          <a:pt x="316869" y="215161"/>
                        </a:lnTo>
                        <a:lnTo>
                          <a:pt x="439420" y="215161"/>
                        </a:lnTo>
                        <a:cubicBezTo>
                          <a:pt x="436821" y="200422"/>
                          <a:pt x="433664" y="186331"/>
                          <a:pt x="429950" y="172889"/>
                        </a:cubicBezTo>
                        <a:close/>
                        <a:moveTo>
                          <a:pt x="178535" y="172889"/>
                        </a:moveTo>
                        <a:cubicBezTo>
                          <a:pt x="174821" y="186331"/>
                          <a:pt x="171665" y="200422"/>
                          <a:pt x="169065" y="215161"/>
                        </a:cubicBezTo>
                        <a:lnTo>
                          <a:pt x="291523" y="215161"/>
                        </a:lnTo>
                        <a:lnTo>
                          <a:pt x="291523" y="199680"/>
                        </a:lnTo>
                        <a:cubicBezTo>
                          <a:pt x="251880" y="198011"/>
                          <a:pt x="213722" y="188927"/>
                          <a:pt x="178535" y="172889"/>
                        </a:cubicBezTo>
                        <a:close/>
                        <a:moveTo>
                          <a:pt x="511744" y="118102"/>
                        </a:moveTo>
                        <a:cubicBezTo>
                          <a:pt x="493640" y="134974"/>
                          <a:pt x="473957" y="149436"/>
                          <a:pt x="452882" y="161301"/>
                        </a:cubicBezTo>
                        <a:cubicBezTo>
                          <a:pt x="457896" y="178266"/>
                          <a:pt x="461888" y="196250"/>
                          <a:pt x="465045" y="215161"/>
                        </a:cubicBezTo>
                        <a:lnTo>
                          <a:pt x="568563" y="215161"/>
                        </a:lnTo>
                        <a:cubicBezTo>
                          <a:pt x="556587" y="179378"/>
                          <a:pt x="537090" y="146284"/>
                          <a:pt x="511744" y="118102"/>
                        </a:cubicBezTo>
                        <a:close/>
                        <a:moveTo>
                          <a:pt x="96741" y="118102"/>
                        </a:moveTo>
                        <a:cubicBezTo>
                          <a:pt x="71303" y="146284"/>
                          <a:pt x="51899" y="179378"/>
                          <a:pt x="39829" y="215161"/>
                        </a:cubicBezTo>
                        <a:lnTo>
                          <a:pt x="143348" y="215161"/>
                        </a:lnTo>
                        <a:cubicBezTo>
                          <a:pt x="146504" y="196250"/>
                          <a:pt x="150589" y="178266"/>
                          <a:pt x="155603" y="161301"/>
                        </a:cubicBezTo>
                        <a:cubicBezTo>
                          <a:pt x="134528" y="149436"/>
                          <a:pt x="114753" y="134974"/>
                          <a:pt x="96741" y="118102"/>
                        </a:cubicBezTo>
                        <a:close/>
                        <a:moveTo>
                          <a:pt x="385015" y="37174"/>
                        </a:moveTo>
                        <a:cubicBezTo>
                          <a:pt x="409061" y="60905"/>
                          <a:pt x="429672" y="94834"/>
                          <a:pt x="444805" y="136457"/>
                        </a:cubicBezTo>
                        <a:cubicBezTo>
                          <a:pt x="462166" y="126260"/>
                          <a:pt x="478507" y="114024"/>
                          <a:pt x="493547" y="100026"/>
                        </a:cubicBezTo>
                        <a:cubicBezTo>
                          <a:pt x="462074" y="70732"/>
                          <a:pt x="425215" y="49318"/>
                          <a:pt x="385015" y="37174"/>
                        </a:cubicBezTo>
                        <a:close/>
                        <a:moveTo>
                          <a:pt x="223470" y="37174"/>
                        </a:moveTo>
                        <a:cubicBezTo>
                          <a:pt x="183177" y="49318"/>
                          <a:pt x="146319" y="70732"/>
                          <a:pt x="114845" y="100026"/>
                        </a:cubicBezTo>
                        <a:cubicBezTo>
                          <a:pt x="129979" y="114024"/>
                          <a:pt x="146226" y="126260"/>
                          <a:pt x="163680" y="136457"/>
                        </a:cubicBezTo>
                        <a:cubicBezTo>
                          <a:pt x="178813" y="94834"/>
                          <a:pt x="199424" y="60813"/>
                          <a:pt x="223470" y="37174"/>
                        </a:cubicBezTo>
                        <a:close/>
                        <a:moveTo>
                          <a:pt x="316869" y="26513"/>
                        </a:moveTo>
                        <a:lnTo>
                          <a:pt x="316869" y="174002"/>
                        </a:lnTo>
                        <a:cubicBezTo>
                          <a:pt x="354006" y="172426"/>
                          <a:pt x="389564" y="163619"/>
                          <a:pt x="422337" y="148231"/>
                        </a:cubicBezTo>
                        <a:cubicBezTo>
                          <a:pt x="398570" y="79817"/>
                          <a:pt x="359948" y="34115"/>
                          <a:pt x="316869" y="26513"/>
                        </a:cubicBezTo>
                        <a:close/>
                        <a:moveTo>
                          <a:pt x="291523" y="26513"/>
                        </a:moveTo>
                        <a:cubicBezTo>
                          <a:pt x="248538" y="34115"/>
                          <a:pt x="209915" y="79817"/>
                          <a:pt x="186055" y="148231"/>
                        </a:cubicBezTo>
                        <a:cubicBezTo>
                          <a:pt x="218828" y="163619"/>
                          <a:pt x="254479" y="172426"/>
                          <a:pt x="291523" y="174002"/>
                        </a:cubicBezTo>
                        <a:close/>
                        <a:moveTo>
                          <a:pt x="304243" y="0"/>
                        </a:moveTo>
                        <a:cubicBezTo>
                          <a:pt x="386593" y="0"/>
                          <a:pt x="463652" y="32353"/>
                          <a:pt x="521214" y="91126"/>
                        </a:cubicBezTo>
                        <a:cubicBezTo>
                          <a:pt x="555565" y="125889"/>
                          <a:pt x="580911" y="168718"/>
                          <a:pt x="595116" y="215161"/>
                        </a:cubicBezTo>
                        <a:lnTo>
                          <a:pt x="608485" y="215161"/>
                        </a:lnTo>
                        <a:lnTo>
                          <a:pt x="608485" y="392407"/>
                        </a:lnTo>
                        <a:lnTo>
                          <a:pt x="595116" y="392407"/>
                        </a:lnTo>
                        <a:cubicBezTo>
                          <a:pt x="580911" y="438851"/>
                          <a:pt x="555565" y="481586"/>
                          <a:pt x="521214" y="516442"/>
                        </a:cubicBezTo>
                        <a:cubicBezTo>
                          <a:pt x="463652" y="575215"/>
                          <a:pt x="386593" y="607568"/>
                          <a:pt x="304243" y="607568"/>
                        </a:cubicBezTo>
                        <a:cubicBezTo>
                          <a:pt x="221799" y="607568"/>
                          <a:pt x="144740" y="575215"/>
                          <a:pt x="87178" y="516442"/>
                        </a:cubicBezTo>
                        <a:cubicBezTo>
                          <a:pt x="52920" y="481586"/>
                          <a:pt x="27574" y="438851"/>
                          <a:pt x="13369" y="392407"/>
                        </a:cubicBezTo>
                        <a:lnTo>
                          <a:pt x="0" y="392407"/>
                        </a:lnTo>
                        <a:lnTo>
                          <a:pt x="0" y="215161"/>
                        </a:lnTo>
                        <a:lnTo>
                          <a:pt x="13369" y="215161"/>
                        </a:lnTo>
                        <a:cubicBezTo>
                          <a:pt x="27574" y="168718"/>
                          <a:pt x="52920" y="125889"/>
                          <a:pt x="87271" y="91126"/>
                        </a:cubicBezTo>
                        <a:cubicBezTo>
                          <a:pt x="144740" y="32353"/>
                          <a:pt x="221892" y="0"/>
                          <a:pt x="304243" y="0"/>
                        </a:cubicBezTo>
                        <a:close/>
                      </a:path>
                    </a:pathLst>
                  </a:custGeom>
                  <a:solidFill>
                    <a:srgbClr val="3856B8"/>
                  </a:solidFill>
                  <a:ln>
                    <a:solidFill>
                      <a:srgbClr val="3856B8"/>
                    </a:solidFill>
                  </a:ln>
                </p:spPr>
              </p:sp>
            </p:grpSp>
          </p:grpSp>
        </p:grpSp>
      </p:grpSp>
      <p:grpSp>
        <p:nvGrpSpPr>
          <p:cNvPr id="2" name="组合 1"/>
          <p:cNvGrpSpPr/>
          <p:nvPr/>
        </p:nvGrpSpPr>
        <p:grpSpPr>
          <a:xfrm>
            <a:off x="8223497" y="1855152"/>
            <a:ext cx="4898390" cy="3577590"/>
            <a:chOff x="1341" y="2805"/>
            <a:chExt cx="7714" cy="5634"/>
          </a:xfrm>
        </p:grpSpPr>
        <p:sp>
          <p:nvSpPr>
            <p:cNvPr id="79" name="文本框 78"/>
            <p:cNvSpPr txBox="1"/>
            <p:nvPr/>
          </p:nvSpPr>
          <p:spPr>
            <a:xfrm>
              <a:off x="5789" y="3746"/>
              <a:ext cx="3266" cy="628"/>
            </a:xfrm>
            <a:prstGeom prst="rect">
              <a:avLst/>
            </a:prstGeom>
            <a:noFill/>
          </p:spPr>
          <p:txBody>
            <a:bodyPr wrap="square" rtlCol="0">
              <a:spAutoFit/>
            </a:bodyPr>
            <a:lstStyle/>
            <a:p>
              <a:pPr algn="ctr"/>
              <a:r>
                <a:rPr lang="zh-CN" altLang="en-US" sz="2000" b="1" dirty="0">
                  <a:solidFill>
                    <a:schemeClr val="bg1"/>
                  </a:solidFill>
                  <a:latin typeface="黑体" panose="02010609060101010101" charset="-122"/>
                  <a:ea typeface="黑体" panose="02010609060101010101" charset="-122"/>
                </a:rPr>
                <a:t>就业创业帮扶</a:t>
              </a:r>
              <a:endParaRPr lang="zh-CN" altLang="en-US" sz="2000" b="1" dirty="0">
                <a:solidFill>
                  <a:schemeClr val="bg1"/>
                </a:solidFill>
                <a:latin typeface="黑体" panose="02010609060101010101" charset="-122"/>
                <a:ea typeface="黑体" panose="02010609060101010101" charset="-122"/>
              </a:endParaRPr>
            </a:p>
          </p:txBody>
        </p:sp>
        <p:grpSp>
          <p:nvGrpSpPr>
            <p:cNvPr id="13" name="组合 12"/>
            <p:cNvGrpSpPr/>
            <p:nvPr/>
          </p:nvGrpSpPr>
          <p:grpSpPr>
            <a:xfrm>
              <a:off x="1341" y="2805"/>
              <a:ext cx="2924" cy="5634"/>
              <a:chOff x="1341" y="2805"/>
              <a:chExt cx="2924" cy="5634"/>
            </a:xfrm>
          </p:grpSpPr>
          <p:grpSp>
            <p:nvGrpSpPr>
              <p:cNvPr id="16" name="组合 15"/>
              <p:cNvGrpSpPr/>
              <p:nvPr/>
            </p:nvGrpSpPr>
            <p:grpSpPr>
              <a:xfrm>
                <a:off x="1371" y="2805"/>
                <a:ext cx="2894" cy="886"/>
                <a:chOff x="1844" y="2805"/>
                <a:chExt cx="2894" cy="886"/>
              </a:xfrm>
            </p:grpSpPr>
            <p:sp>
              <p:nvSpPr>
                <p:cNvPr id="44" name="圆角矩形 23"/>
                <p:cNvSpPr/>
                <p:nvPr/>
              </p:nvSpPr>
              <p:spPr>
                <a:xfrm>
                  <a:off x="2280" y="2805"/>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62" name="文本框 61"/>
                <p:cNvSpPr txBox="1"/>
                <p:nvPr/>
              </p:nvSpPr>
              <p:spPr>
                <a:xfrm>
                  <a:off x="2666" y="2958"/>
                  <a:ext cx="1853" cy="580"/>
                </a:xfrm>
                <a:prstGeom prst="rect">
                  <a:avLst/>
                </a:prstGeom>
                <a:noFill/>
              </p:spPr>
              <p:txBody>
                <a:bodyPr wrap="square" rtlCol="0">
                  <a:spAutoFit/>
                </a:bodyPr>
                <a:lstStyle/>
                <a:p>
                  <a:pPr algn="ctr"/>
                  <a:r>
                    <a:rPr lang="zh-CN" altLang="en-US" dirty="0">
                      <a:solidFill>
                        <a:schemeClr val="tx1">
                          <a:lumMod val="75000"/>
                          <a:lumOff val="25000"/>
                        </a:schemeClr>
                      </a:solidFill>
                      <a:latin typeface="黑体" panose="02010609060101010101" charset="-122"/>
                      <a:ea typeface="黑体" panose="02010609060101010101" charset="-122"/>
                    </a:rPr>
                    <a:t>社交</a:t>
                  </a:r>
                  <a:endParaRPr lang="zh-CN" altLang="en-US" dirty="0">
                    <a:solidFill>
                      <a:schemeClr val="tx1">
                        <a:lumMod val="75000"/>
                        <a:lumOff val="25000"/>
                      </a:schemeClr>
                    </a:solidFill>
                    <a:latin typeface="黑体" panose="02010609060101010101" charset="-122"/>
                    <a:ea typeface="黑体" panose="02010609060101010101" charset="-122"/>
                  </a:endParaRPr>
                </a:p>
              </p:txBody>
            </p:sp>
            <p:grpSp>
              <p:nvGrpSpPr>
                <p:cNvPr id="64" name="组合 63"/>
                <p:cNvGrpSpPr/>
                <p:nvPr/>
              </p:nvGrpSpPr>
              <p:grpSpPr>
                <a:xfrm>
                  <a:off x="1844" y="2805"/>
                  <a:ext cx="886" cy="886"/>
                  <a:chOff x="1844" y="2805"/>
                  <a:chExt cx="886" cy="886"/>
                </a:xfrm>
              </p:grpSpPr>
              <p:sp>
                <p:nvSpPr>
                  <p:cNvPr id="65" name="椭圆 64"/>
                  <p:cNvSpPr/>
                  <p:nvPr/>
                </p:nvSpPr>
                <p:spPr>
                  <a:xfrm>
                    <a:off x="1844" y="2805"/>
                    <a:ext cx="886" cy="886"/>
                  </a:xfrm>
                  <a:prstGeom prst="ellipse">
                    <a:avLst/>
                  </a:prstGeom>
                  <a:solidFill>
                    <a:srgbClr val="F1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businessman-in-international-symbol_48025"/>
                  <p:cNvSpPr>
                    <a:spLocks noChangeAspect="1"/>
                  </p:cNvSpPr>
                  <p:nvPr/>
                </p:nvSpPr>
                <p:spPr bwMode="auto">
                  <a:xfrm>
                    <a:off x="1844" y="2805"/>
                    <a:ext cx="886" cy="886"/>
                  </a:xfrm>
                  <a:custGeom>
                    <a:avLst/>
                    <a:gdLst>
                      <a:gd name="T0" fmla="*/ 0 w 10667"/>
                      <a:gd name="T1" fmla="*/ 5333 h 10667"/>
                      <a:gd name="T2" fmla="*/ 10667 w 10667"/>
                      <a:gd name="T3" fmla="*/ 5333 h 10667"/>
                      <a:gd name="T4" fmla="*/ 9587 w 10667"/>
                      <a:gd name="T5" fmla="*/ 4014 h 10667"/>
                      <a:gd name="T6" fmla="*/ 8017 w 10667"/>
                      <a:gd name="T7" fmla="*/ 2758 h 10667"/>
                      <a:gd name="T8" fmla="*/ 9587 w 10667"/>
                      <a:gd name="T9" fmla="*/ 4014 h 10667"/>
                      <a:gd name="T10" fmla="*/ 7686 w 10667"/>
                      <a:gd name="T11" fmla="*/ 2036 h 10667"/>
                      <a:gd name="T12" fmla="*/ 8188 w 10667"/>
                      <a:gd name="T13" fmla="*/ 1920 h 10667"/>
                      <a:gd name="T14" fmla="*/ 6857 w 10667"/>
                      <a:gd name="T15" fmla="*/ 2181 h 10667"/>
                      <a:gd name="T16" fmla="*/ 5721 w 10667"/>
                      <a:gd name="T17" fmla="*/ 1144 h 10667"/>
                      <a:gd name="T18" fmla="*/ 7237 w 10667"/>
                      <a:gd name="T19" fmla="*/ 2910 h 10667"/>
                      <a:gd name="T20" fmla="*/ 5721 w 10667"/>
                      <a:gd name="T21" fmla="*/ 4014 h 10667"/>
                      <a:gd name="T22" fmla="*/ 4945 w 10667"/>
                      <a:gd name="T23" fmla="*/ 1096 h 10667"/>
                      <a:gd name="T24" fmla="*/ 3659 w 10667"/>
                      <a:gd name="T25" fmla="*/ 2265 h 10667"/>
                      <a:gd name="T26" fmla="*/ 4945 w 10667"/>
                      <a:gd name="T27" fmla="*/ 3102 h 10667"/>
                      <a:gd name="T28" fmla="*/ 3049 w 10667"/>
                      <a:gd name="T29" fmla="*/ 4014 h 10667"/>
                      <a:gd name="T30" fmla="*/ 4878 w 10667"/>
                      <a:gd name="T31" fmla="*/ 3103 h 10667"/>
                      <a:gd name="T32" fmla="*/ 3376 w 10667"/>
                      <a:gd name="T33" fmla="*/ 1339 h 10667"/>
                      <a:gd name="T34" fmla="*/ 2309 w 10667"/>
                      <a:gd name="T35" fmla="*/ 2074 h 10667"/>
                      <a:gd name="T36" fmla="*/ 1720 w 10667"/>
                      <a:gd name="T37" fmla="*/ 2739 h 10667"/>
                      <a:gd name="T38" fmla="*/ 2270 w 10667"/>
                      <a:gd name="T39" fmla="*/ 4014 h 10667"/>
                      <a:gd name="T40" fmla="*/ 1720 w 10667"/>
                      <a:gd name="T41" fmla="*/ 2739 h 10667"/>
                      <a:gd name="T42" fmla="*/ 4393 w 10667"/>
                      <a:gd name="T43" fmla="*/ 8978 h 10667"/>
                      <a:gd name="T44" fmla="*/ 4100 w 10667"/>
                      <a:gd name="T45" fmla="*/ 9606 h 10667"/>
                      <a:gd name="T46" fmla="*/ 6303 w 10667"/>
                      <a:gd name="T47" fmla="*/ 8978 h 10667"/>
                      <a:gd name="T48" fmla="*/ 6310 w 10667"/>
                      <a:gd name="T49" fmla="*/ 9675 h 10667"/>
                      <a:gd name="T50" fmla="*/ 6577 w 10667"/>
                      <a:gd name="T51" fmla="*/ 8123 h 10667"/>
                      <a:gd name="T52" fmla="*/ 5486 w 10667"/>
                      <a:gd name="T53" fmla="*/ 7706 h 10667"/>
                      <a:gd name="T54" fmla="*/ 4984 w 10667"/>
                      <a:gd name="T55" fmla="*/ 9769 h 10667"/>
                      <a:gd name="T56" fmla="*/ 5244 w 10667"/>
                      <a:gd name="T57" fmla="*/ 7702 h 10667"/>
                      <a:gd name="T58" fmla="*/ 4395 w 10667"/>
                      <a:gd name="T59" fmla="*/ 7922 h 10667"/>
                      <a:gd name="T60" fmla="*/ 3359 w 10667"/>
                      <a:gd name="T61" fmla="*/ 9318 h 10667"/>
                      <a:gd name="T62" fmla="*/ 916 w 10667"/>
                      <a:gd name="T63" fmla="*/ 4790 h 10667"/>
                      <a:gd name="T64" fmla="*/ 9787 w 10667"/>
                      <a:gd name="T65" fmla="*/ 5333 h 10667"/>
                      <a:gd name="T66" fmla="*/ 6466 w 10667"/>
                      <a:gd name="T67" fmla="*/ 6460 h 10667"/>
                      <a:gd name="T68" fmla="*/ 4231 w 10667"/>
                      <a:gd name="T69" fmla="*/ 6460 h 10667"/>
                      <a:gd name="T70" fmla="*/ 6466 w 10667"/>
                      <a:gd name="T71" fmla="*/ 6460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67" h="10667">
                        <a:moveTo>
                          <a:pt x="5333" y="0"/>
                        </a:moveTo>
                        <a:cubicBezTo>
                          <a:pt x="2388" y="0"/>
                          <a:pt x="0" y="2388"/>
                          <a:pt x="0" y="5333"/>
                        </a:cubicBezTo>
                        <a:cubicBezTo>
                          <a:pt x="0" y="8279"/>
                          <a:pt x="2388" y="10667"/>
                          <a:pt x="5333" y="10667"/>
                        </a:cubicBezTo>
                        <a:cubicBezTo>
                          <a:pt x="8279" y="10667"/>
                          <a:pt x="10667" y="8279"/>
                          <a:pt x="10667" y="5333"/>
                        </a:cubicBezTo>
                        <a:cubicBezTo>
                          <a:pt x="10667" y="2388"/>
                          <a:pt x="8279" y="0"/>
                          <a:pt x="5333" y="0"/>
                        </a:cubicBezTo>
                        <a:close/>
                        <a:moveTo>
                          <a:pt x="9587" y="4014"/>
                        </a:moveTo>
                        <a:lnTo>
                          <a:pt x="8306" y="4014"/>
                        </a:lnTo>
                        <a:cubicBezTo>
                          <a:pt x="8245" y="3542"/>
                          <a:pt x="8148" y="3122"/>
                          <a:pt x="8017" y="2758"/>
                        </a:cubicBezTo>
                        <a:cubicBezTo>
                          <a:pt x="8278" y="2700"/>
                          <a:pt x="8542" y="2633"/>
                          <a:pt x="8810" y="2557"/>
                        </a:cubicBezTo>
                        <a:cubicBezTo>
                          <a:pt x="9153" y="2986"/>
                          <a:pt x="9420" y="3477"/>
                          <a:pt x="9587" y="4014"/>
                        </a:cubicBezTo>
                        <a:close/>
                        <a:moveTo>
                          <a:pt x="8188" y="1920"/>
                        </a:moveTo>
                        <a:cubicBezTo>
                          <a:pt x="8019" y="1962"/>
                          <a:pt x="7851" y="2002"/>
                          <a:pt x="7686" y="2036"/>
                        </a:cubicBezTo>
                        <a:cubicBezTo>
                          <a:pt x="7513" y="1729"/>
                          <a:pt x="7321" y="1473"/>
                          <a:pt x="7123" y="1258"/>
                        </a:cubicBezTo>
                        <a:cubicBezTo>
                          <a:pt x="7510" y="1429"/>
                          <a:pt x="7869" y="1652"/>
                          <a:pt x="8188" y="1920"/>
                        </a:cubicBezTo>
                        <a:close/>
                        <a:moveTo>
                          <a:pt x="5721" y="1144"/>
                        </a:moveTo>
                        <a:cubicBezTo>
                          <a:pt x="6036" y="1307"/>
                          <a:pt x="6478" y="1620"/>
                          <a:pt x="6857" y="2181"/>
                        </a:cubicBezTo>
                        <a:cubicBezTo>
                          <a:pt x="6464" y="2237"/>
                          <a:pt x="6084" y="2275"/>
                          <a:pt x="5721" y="2296"/>
                        </a:cubicBezTo>
                        <a:lnTo>
                          <a:pt x="5721" y="1144"/>
                        </a:lnTo>
                        <a:close/>
                        <a:moveTo>
                          <a:pt x="5721" y="3078"/>
                        </a:moveTo>
                        <a:cubicBezTo>
                          <a:pt x="6201" y="3050"/>
                          <a:pt x="6708" y="2997"/>
                          <a:pt x="7237" y="2910"/>
                        </a:cubicBezTo>
                        <a:cubicBezTo>
                          <a:pt x="7363" y="3226"/>
                          <a:pt x="7464" y="3590"/>
                          <a:pt x="7526" y="4014"/>
                        </a:cubicBezTo>
                        <a:lnTo>
                          <a:pt x="5721" y="4014"/>
                        </a:lnTo>
                        <a:lnTo>
                          <a:pt x="5721" y="3078"/>
                        </a:lnTo>
                        <a:close/>
                        <a:moveTo>
                          <a:pt x="4945" y="1096"/>
                        </a:moveTo>
                        <a:lnTo>
                          <a:pt x="4945" y="2320"/>
                        </a:lnTo>
                        <a:cubicBezTo>
                          <a:pt x="4475" y="2321"/>
                          <a:pt x="4043" y="2300"/>
                          <a:pt x="3659" y="2265"/>
                        </a:cubicBezTo>
                        <a:cubicBezTo>
                          <a:pt x="4086" y="1588"/>
                          <a:pt x="4613" y="1250"/>
                          <a:pt x="4945" y="1096"/>
                        </a:cubicBezTo>
                        <a:close/>
                        <a:moveTo>
                          <a:pt x="4945" y="3102"/>
                        </a:moveTo>
                        <a:lnTo>
                          <a:pt x="4945" y="4014"/>
                        </a:lnTo>
                        <a:lnTo>
                          <a:pt x="3049" y="4014"/>
                        </a:lnTo>
                        <a:cubicBezTo>
                          <a:pt x="3104" y="3638"/>
                          <a:pt x="3188" y="3306"/>
                          <a:pt x="3294" y="3016"/>
                        </a:cubicBezTo>
                        <a:cubicBezTo>
                          <a:pt x="3753" y="3067"/>
                          <a:pt x="4286" y="3103"/>
                          <a:pt x="4878" y="3103"/>
                        </a:cubicBezTo>
                        <a:cubicBezTo>
                          <a:pt x="4900" y="3103"/>
                          <a:pt x="4923" y="3102"/>
                          <a:pt x="4945" y="3102"/>
                        </a:cubicBezTo>
                        <a:close/>
                        <a:moveTo>
                          <a:pt x="3376" y="1339"/>
                        </a:moveTo>
                        <a:cubicBezTo>
                          <a:pt x="3178" y="1568"/>
                          <a:pt x="2988" y="1841"/>
                          <a:pt x="2819" y="2164"/>
                        </a:cubicBezTo>
                        <a:cubicBezTo>
                          <a:pt x="2624" y="2134"/>
                          <a:pt x="2456" y="2103"/>
                          <a:pt x="2309" y="2074"/>
                        </a:cubicBezTo>
                        <a:cubicBezTo>
                          <a:pt x="2626" y="1780"/>
                          <a:pt x="2984" y="1532"/>
                          <a:pt x="3376" y="1339"/>
                        </a:cubicBezTo>
                        <a:close/>
                        <a:moveTo>
                          <a:pt x="1720" y="2739"/>
                        </a:moveTo>
                        <a:cubicBezTo>
                          <a:pt x="1895" y="2784"/>
                          <a:pt x="2161" y="2845"/>
                          <a:pt x="2513" y="2906"/>
                        </a:cubicBezTo>
                        <a:cubicBezTo>
                          <a:pt x="2405" y="3234"/>
                          <a:pt x="2322" y="3603"/>
                          <a:pt x="2270" y="4014"/>
                        </a:cubicBezTo>
                        <a:lnTo>
                          <a:pt x="1079" y="4014"/>
                        </a:lnTo>
                        <a:cubicBezTo>
                          <a:pt x="1223" y="3551"/>
                          <a:pt x="1444" y="3124"/>
                          <a:pt x="1720" y="2739"/>
                        </a:cubicBezTo>
                        <a:close/>
                        <a:moveTo>
                          <a:pt x="4100" y="9606"/>
                        </a:moveTo>
                        <a:cubicBezTo>
                          <a:pt x="4177" y="9353"/>
                          <a:pt x="4275" y="9140"/>
                          <a:pt x="4393" y="8978"/>
                        </a:cubicBezTo>
                        <a:cubicBezTo>
                          <a:pt x="4384" y="9155"/>
                          <a:pt x="4372" y="9397"/>
                          <a:pt x="4359" y="9673"/>
                        </a:cubicBezTo>
                        <a:cubicBezTo>
                          <a:pt x="4271" y="9653"/>
                          <a:pt x="4185" y="9631"/>
                          <a:pt x="4100" y="9606"/>
                        </a:cubicBezTo>
                        <a:close/>
                        <a:moveTo>
                          <a:pt x="6310" y="9675"/>
                        </a:moveTo>
                        <a:cubicBezTo>
                          <a:pt x="6326" y="9672"/>
                          <a:pt x="6318" y="9162"/>
                          <a:pt x="6303" y="8978"/>
                        </a:cubicBezTo>
                        <a:cubicBezTo>
                          <a:pt x="6423" y="9140"/>
                          <a:pt x="6519" y="9350"/>
                          <a:pt x="6594" y="9599"/>
                        </a:cubicBezTo>
                        <a:cubicBezTo>
                          <a:pt x="6722" y="9561"/>
                          <a:pt x="6537" y="9624"/>
                          <a:pt x="6310" y="9675"/>
                        </a:cubicBezTo>
                        <a:close/>
                        <a:moveTo>
                          <a:pt x="7329" y="9306"/>
                        </a:moveTo>
                        <a:cubicBezTo>
                          <a:pt x="7166" y="8788"/>
                          <a:pt x="6917" y="8389"/>
                          <a:pt x="6577" y="8123"/>
                        </a:cubicBezTo>
                        <a:cubicBezTo>
                          <a:pt x="6415" y="7996"/>
                          <a:pt x="6246" y="7887"/>
                          <a:pt x="6050" y="7818"/>
                        </a:cubicBezTo>
                        <a:cubicBezTo>
                          <a:pt x="5869" y="7755"/>
                          <a:pt x="5678" y="7719"/>
                          <a:pt x="5486" y="7706"/>
                        </a:cubicBezTo>
                        <a:lnTo>
                          <a:pt x="5679" y="9750"/>
                        </a:lnTo>
                        <a:cubicBezTo>
                          <a:pt x="5620" y="9755"/>
                          <a:pt x="5009" y="9771"/>
                          <a:pt x="4984" y="9769"/>
                        </a:cubicBezTo>
                        <a:cubicBezTo>
                          <a:pt x="4990" y="9770"/>
                          <a:pt x="4995" y="9770"/>
                          <a:pt x="5000" y="9770"/>
                        </a:cubicBezTo>
                        <a:lnTo>
                          <a:pt x="5244" y="7702"/>
                        </a:lnTo>
                        <a:cubicBezTo>
                          <a:pt x="5035" y="7709"/>
                          <a:pt x="4825" y="7742"/>
                          <a:pt x="4628" y="7814"/>
                        </a:cubicBezTo>
                        <a:cubicBezTo>
                          <a:pt x="4548" y="7843"/>
                          <a:pt x="4469" y="7878"/>
                          <a:pt x="4395" y="7922"/>
                        </a:cubicBezTo>
                        <a:cubicBezTo>
                          <a:pt x="4266" y="7998"/>
                          <a:pt x="4146" y="8091"/>
                          <a:pt x="4034" y="8192"/>
                        </a:cubicBezTo>
                        <a:cubicBezTo>
                          <a:pt x="3736" y="8459"/>
                          <a:pt x="3514" y="8834"/>
                          <a:pt x="3359" y="9318"/>
                        </a:cubicBezTo>
                        <a:cubicBezTo>
                          <a:pt x="1892" y="8590"/>
                          <a:pt x="880" y="7080"/>
                          <a:pt x="880" y="5333"/>
                        </a:cubicBezTo>
                        <a:cubicBezTo>
                          <a:pt x="880" y="5149"/>
                          <a:pt x="895" y="4968"/>
                          <a:pt x="916" y="4790"/>
                        </a:cubicBezTo>
                        <a:lnTo>
                          <a:pt x="9750" y="4790"/>
                        </a:lnTo>
                        <a:cubicBezTo>
                          <a:pt x="9772" y="4968"/>
                          <a:pt x="9787" y="5149"/>
                          <a:pt x="9787" y="5333"/>
                        </a:cubicBezTo>
                        <a:cubicBezTo>
                          <a:pt x="9787" y="7071"/>
                          <a:pt x="8784" y="8573"/>
                          <a:pt x="7329" y="9306"/>
                        </a:cubicBezTo>
                        <a:close/>
                        <a:moveTo>
                          <a:pt x="6466" y="6460"/>
                        </a:moveTo>
                        <a:cubicBezTo>
                          <a:pt x="6466" y="7085"/>
                          <a:pt x="5965" y="7590"/>
                          <a:pt x="5348" y="7590"/>
                        </a:cubicBezTo>
                        <a:cubicBezTo>
                          <a:pt x="4731" y="7590"/>
                          <a:pt x="4231" y="7085"/>
                          <a:pt x="4231" y="6460"/>
                        </a:cubicBezTo>
                        <a:cubicBezTo>
                          <a:pt x="4231" y="5836"/>
                          <a:pt x="4731" y="5330"/>
                          <a:pt x="5348" y="5330"/>
                        </a:cubicBezTo>
                        <a:cubicBezTo>
                          <a:pt x="5965" y="5330"/>
                          <a:pt x="6466" y="5836"/>
                          <a:pt x="6466" y="6460"/>
                        </a:cubicBezTo>
                        <a:close/>
                      </a:path>
                    </a:pathLst>
                  </a:custGeom>
                  <a:solidFill>
                    <a:srgbClr val="3856B8"/>
                  </a:solidFill>
                  <a:ln>
                    <a:noFill/>
                  </a:ln>
                </p:spPr>
              </p:sp>
            </p:grpSp>
          </p:grpSp>
          <p:grpSp>
            <p:nvGrpSpPr>
              <p:cNvPr id="17" name="组合 16"/>
              <p:cNvGrpSpPr/>
              <p:nvPr/>
            </p:nvGrpSpPr>
            <p:grpSpPr>
              <a:xfrm>
                <a:off x="1359" y="4347"/>
                <a:ext cx="2906" cy="916"/>
                <a:chOff x="1832" y="4011"/>
                <a:chExt cx="2906" cy="916"/>
              </a:xfrm>
            </p:grpSpPr>
            <p:sp>
              <p:nvSpPr>
                <p:cNvPr id="38" name="圆角矩形 27"/>
                <p:cNvSpPr/>
                <p:nvPr/>
              </p:nvSpPr>
              <p:spPr>
                <a:xfrm>
                  <a:off x="2280" y="4030"/>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39" name="文本框 38"/>
                <p:cNvSpPr txBox="1"/>
                <p:nvPr/>
              </p:nvSpPr>
              <p:spPr>
                <a:xfrm>
                  <a:off x="2666" y="4183"/>
                  <a:ext cx="1853" cy="580"/>
                </a:xfrm>
                <a:prstGeom prst="rect">
                  <a:avLst/>
                </a:prstGeom>
                <a:noFill/>
              </p:spPr>
              <p:txBody>
                <a:bodyPr wrap="square" rtlCol="0">
                  <a:spAutoFit/>
                </a:bodyPr>
                <a:lstStyle/>
                <a:p>
                  <a:pPr algn="ctr"/>
                  <a:r>
                    <a:rPr lang="zh-CN" altLang="en-US" dirty="0">
                      <a:solidFill>
                        <a:schemeClr val="tx1">
                          <a:lumMod val="75000"/>
                          <a:lumOff val="25000"/>
                        </a:schemeClr>
                      </a:solidFill>
                      <a:latin typeface="黑体" panose="02010609060101010101" charset="-122"/>
                      <a:ea typeface="黑体" panose="02010609060101010101" charset="-122"/>
                    </a:rPr>
                    <a:t>互动</a:t>
                  </a:r>
                  <a:endParaRPr lang="zh-CN" altLang="en-US" dirty="0">
                    <a:solidFill>
                      <a:schemeClr val="tx1">
                        <a:lumMod val="75000"/>
                        <a:lumOff val="25000"/>
                      </a:schemeClr>
                    </a:solidFill>
                    <a:latin typeface="黑体" panose="02010609060101010101" charset="-122"/>
                    <a:ea typeface="黑体" panose="02010609060101010101" charset="-122"/>
                  </a:endParaRPr>
                </a:p>
              </p:txBody>
            </p:sp>
            <p:grpSp>
              <p:nvGrpSpPr>
                <p:cNvPr id="40" name="组合 39"/>
                <p:cNvGrpSpPr/>
                <p:nvPr/>
              </p:nvGrpSpPr>
              <p:grpSpPr>
                <a:xfrm>
                  <a:off x="1832" y="4011"/>
                  <a:ext cx="916" cy="916"/>
                  <a:chOff x="1832" y="4011"/>
                  <a:chExt cx="916" cy="916"/>
                </a:xfrm>
              </p:grpSpPr>
              <p:sp>
                <p:nvSpPr>
                  <p:cNvPr id="41" name="椭圆 40"/>
                  <p:cNvSpPr/>
                  <p:nvPr/>
                </p:nvSpPr>
                <p:spPr>
                  <a:xfrm>
                    <a:off x="1832" y="4011"/>
                    <a:ext cx="916" cy="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businessman-in-international-symbol_48025"/>
                  <p:cNvSpPr>
                    <a:spLocks noChangeAspect="1"/>
                  </p:cNvSpPr>
                  <p:nvPr/>
                </p:nvSpPr>
                <p:spPr bwMode="auto">
                  <a:xfrm>
                    <a:off x="1844" y="4031"/>
                    <a:ext cx="886" cy="885"/>
                  </a:xfrm>
                  <a:custGeom>
                    <a:avLst/>
                    <a:gdLst>
                      <a:gd name="T0" fmla="*/ 950 w 2556"/>
                      <a:gd name="T1" fmla="*/ 1389 h 2556"/>
                      <a:gd name="T2" fmla="*/ 1212 w 2556"/>
                      <a:gd name="T3" fmla="*/ 1389 h 2556"/>
                      <a:gd name="T4" fmla="*/ 1212 w 2556"/>
                      <a:gd name="T5" fmla="*/ 1651 h 2556"/>
                      <a:gd name="T6" fmla="*/ 950 w 2556"/>
                      <a:gd name="T7" fmla="*/ 1651 h 2556"/>
                      <a:gd name="T8" fmla="*/ 950 w 2556"/>
                      <a:gd name="T9" fmla="*/ 1389 h 2556"/>
                      <a:gd name="T10" fmla="*/ 1327 w 2556"/>
                      <a:gd name="T11" fmla="*/ 1651 h 2556"/>
                      <a:gd name="T12" fmla="*/ 1588 w 2556"/>
                      <a:gd name="T13" fmla="*/ 1651 h 2556"/>
                      <a:gd name="T14" fmla="*/ 1588 w 2556"/>
                      <a:gd name="T15" fmla="*/ 1389 h 2556"/>
                      <a:gd name="T16" fmla="*/ 1327 w 2556"/>
                      <a:gd name="T17" fmla="*/ 1389 h 2556"/>
                      <a:gd name="T18" fmla="*/ 1327 w 2556"/>
                      <a:gd name="T19" fmla="*/ 1651 h 2556"/>
                      <a:gd name="T20" fmla="*/ 1327 w 2556"/>
                      <a:gd name="T21" fmla="*/ 1651 h 2556"/>
                      <a:gd name="T22" fmla="*/ 950 w 2556"/>
                      <a:gd name="T23" fmla="*/ 2043 h 2556"/>
                      <a:gd name="T24" fmla="*/ 1212 w 2556"/>
                      <a:gd name="T25" fmla="*/ 2043 h 2556"/>
                      <a:gd name="T26" fmla="*/ 1212 w 2556"/>
                      <a:gd name="T27" fmla="*/ 1781 h 2556"/>
                      <a:gd name="T28" fmla="*/ 950 w 2556"/>
                      <a:gd name="T29" fmla="*/ 1781 h 2556"/>
                      <a:gd name="T30" fmla="*/ 950 w 2556"/>
                      <a:gd name="T31" fmla="*/ 2043 h 2556"/>
                      <a:gd name="T32" fmla="*/ 1327 w 2556"/>
                      <a:gd name="T33" fmla="*/ 2043 h 2556"/>
                      <a:gd name="T34" fmla="*/ 1588 w 2556"/>
                      <a:gd name="T35" fmla="*/ 2043 h 2556"/>
                      <a:gd name="T36" fmla="*/ 1588 w 2556"/>
                      <a:gd name="T37" fmla="*/ 1781 h 2556"/>
                      <a:gd name="T38" fmla="*/ 1327 w 2556"/>
                      <a:gd name="T39" fmla="*/ 1781 h 2556"/>
                      <a:gd name="T40" fmla="*/ 1327 w 2556"/>
                      <a:gd name="T41" fmla="*/ 2043 h 2556"/>
                      <a:gd name="T42" fmla="*/ 1327 w 2556"/>
                      <a:gd name="T43" fmla="*/ 2043 h 2556"/>
                      <a:gd name="T44" fmla="*/ 2556 w 2556"/>
                      <a:gd name="T45" fmla="*/ 1278 h 2556"/>
                      <a:gd name="T46" fmla="*/ 1278 w 2556"/>
                      <a:gd name="T47" fmla="*/ 2556 h 2556"/>
                      <a:gd name="T48" fmla="*/ 0 w 2556"/>
                      <a:gd name="T49" fmla="*/ 1278 h 2556"/>
                      <a:gd name="T50" fmla="*/ 1278 w 2556"/>
                      <a:gd name="T51" fmla="*/ 0 h 2556"/>
                      <a:gd name="T52" fmla="*/ 2556 w 2556"/>
                      <a:gd name="T53" fmla="*/ 1278 h 2556"/>
                      <a:gd name="T54" fmla="*/ 242 w 2556"/>
                      <a:gd name="T55" fmla="*/ 1278 h 2556"/>
                      <a:gd name="T56" fmla="*/ 247 w 2556"/>
                      <a:gd name="T57" fmla="*/ 1366 h 2556"/>
                      <a:gd name="T58" fmla="*/ 1269 w 2556"/>
                      <a:gd name="T59" fmla="*/ 674 h 2556"/>
                      <a:gd name="T60" fmla="*/ 2309 w 2556"/>
                      <a:gd name="T61" fmla="*/ 1377 h 2556"/>
                      <a:gd name="T62" fmla="*/ 2314 w 2556"/>
                      <a:gd name="T63" fmla="*/ 1278 h 2556"/>
                      <a:gd name="T64" fmla="*/ 1278 w 2556"/>
                      <a:gd name="T65" fmla="*/ 242 h 2556"/>
                      <a:gd name="T66" fmla="*/ 242 w 2556"/>
                      <a:gd name="T67" fmla="*/ 1278 h 2556"/>
                      <a:gd name="T68" fmla="*/ 2251 w 2556"/>
                      <a:gd name="T69" fmla="*/ 1630 h 2556"/>
                      <a:gd name="T70" fmla="*/ 1269 w 2556"/>
                      <a:gd name="T71" fmla="*/ 967 h 2556"/>
                      <a:gd name="T72" fmla="*/ 302 w 2556"/>
                      <a:gd name="T73" fmla="*/ 1621 h 2556"/>
                      <a:gd name="T74" fmla="*/ 1278 w 2556"/>
                      <a:gd name="T75" fmla="*/ 2314 h 2556"/>
                      <a:gd name="T76" fmla="*/ 2251 w 2556"/>
                      <a:gd name="T77" fmla="*/ 1630 h 2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56" h="2556">
                        <a:moveTo>
                          <a:pt x="950" y="1389"/>
                        </a:moveTo>
                        <a:lnTo>
                          <a:pt x="1212" y="1389"/>
                        </a:lnTo>
                        <a:lnTo>
                          <a:pt x="1212" y="1651"/>
                        </a:lnTo>
                        <a:lnTo>
                          <a:pt x="950" y="1651"/>
                        </a:lnTo>
                        <a:lnTo>
                          <a:pt x="950" y="1389"/>
                        </a:lnTo>
                        <a:close/>
                        <a:moveTo>
                          <a:pt x="1327" y="1651"/>
                        </a:moveTo>
                        <a:lnTo>
                          <a:pt x="1588" y="1651"/>
                        </a:lnTo>
                        <a:lnTo>
                          <a:pt x="1588" y="1389"/>
                        </a:lnTo>
                        <a:lnTo>
                          <a:pt x="1327" y="1389"/>
                        </a:lnTo>
                        <a:lnTo>
                          <a:pt x="1327" y="1651"/>
                        </a:lnTo>
                        <a:lnTo>
                          <a:pt x="1327" y="1651"/>
                        </a:lnTo>
                        <a:close/>
                        <a:moveTo>
                          <a:pt x="950" y="2043"/>
                        </a:moveTo>
                        <a:lnTo>
                          <a:pt x="1212" y="2043"/>
                        </a:lnTo>
                        <a:lnTo>
                          <a:pt x="1212" y="1781"/>
                        </a:lnTo>
                        <a:lnTo>
                          <a:pt x="950" y="1781"/>
                        </a:lnTo>
                        <a:lnTo>
                          <a:pt x="950" y="2043"/>
                        </a:lnTo>
                        <a:close/>
                        <a:moveTo>
                          <a:pt x="1327" y="2043"/>
                        </a:moveTo>
                        <a:lnTo>
                          <a:pt x="1588" y="2043"/>
                        </a:lnTo>
                        <a:lnTo>
                          <a:pt x="1588" y="1781"/>
                        </a:lnTo>
                        <a:lnTo>
                          <a:pt x="1327" y="1781"/>
                        </a:lnTo>
                        <a:lnTo>
                          <a:pt x="1327" y="2043"/>
                        </a:lnTo>
                        <a:lnTo>
                          <a:pt x="1327" y="2043"/>
                        </a:lnTo>
                        <a:close/>
                        <a:moveTo>
                          <a:pt x="2556" y="1278"/>
                        </a:moveTo>
                        <a:cubicBezTo>
                          <a:pt x="2556" y="1982"/>
                          <a:pt x="1982" y="2556"/>
                          <a:pt x="1278" y="2556"/>
                        </a:cubicBezTo>
                        <a:cubicBezTo>
                          <a:pt x="573" y="2556"/>
                          <a:pt x="0" y="1982"/>
                          <a:pt x="0" y="1278"/>
                        </a:cubicBezTo>
                        <a:cubicBezTo>
                          <a:pt x="0" y="573"/>
                          <a:pt x="573" y="0"/>
                          <a:pt x="1278" y="0"/>
                        </a:cubicBezTo>
                        <a:cubicBezTo>
                          <a:pt x="1982" y="0"/>
                          <a:pt x="2556" y="573"/>
                          <a:pt x="2556" y="1278"/>
                        </a:cubicBezTo>
                        <a:close/>
                        <a:moveTo>
                          <a:pt x="242" y="1278"/>
                        </a:moveTo>
                        <a:cubicBezTo>
                          <a:pt x="242" y="1308"/>
                          <a:pt x="244" y="1337"/>
                          <a:pt x="247" y="1366"/>
                        </a:cubicBezTo>
                        <a:lnTo>
                          <a:pt x="1269" y="674"/>
                        </a:lnTo>
                        <a:lnTo>
                          <a:pt x="2309" y="1377"/>
                        </a:lnTo>
                        <a:cubicBezTo>
                          <a:pt x="2312" y="1344"/>
                          <a:pt x="2314" y="1311"/>
                          <a:pt x="2314" y="1278"/>
                        </a:cubicBezTo>
                        <a:cubicBezTo>
                          <a:pt x="2314" y="707"/>
                          <a:pt x="1849" y="242"/>
                          <a:pt x="1278" y="242"/>
                        </a:cubicBezTo>
                        <a:cubicBezTo>
                          <a:pt x="707" y="242"/>
                          <a:pt x="242" y="707"/>
                          <a:pt x="242" y="1278"/>
                        </a:cubicBezTo>
                        <a:close/>
                        <a:moveTo>
                          <a:pt x="2251" y="1630"/>
                        </a:moveTo>
                        <a:lnTo>
                          <a:pt x="1269" y="967"/>
                        </a:lnTo>
                        <a:lnTo>
                          <a:pt x="302" y="1621"/>
                        </a:lnTo>
                        <a:cubicBezTo>
                          <a:pt x="444" y="2024"/>
                          <a:pt x="827" y="2314"/>
                          <a:pt x="1278" y="2314"/>
                        </a:cubicBezTo>
                        <a:cubicBezTo>
                          <a:pt x="1725" y="2313"/>
                          <a:pt x="2106" y="2028"/>
                          <a:pt x="2251" y="1630"/>
                        </a:cubicBezTo>
                        <a:close/>
                      </a:path>
                    </a:pathLst>
                  </a:custGeom>
                  <a:solidFill>
                    <a:srgbClr val="3856B8"/>
                  </a:solidFill>
                  <a:ln>
                    <a:noFill/>
                  </a:ln>
                </p:spPr>
              </p:sp>
            </p:grpSp>
          </p:grpSp>
          <p:grpSp>
            <p:nvGrpSpPr>
              <p:cNvPr id="18" name="组合 17"/>
              <p:cNvGrpSpPr/>
              <p:nvPr/>
            </p:nvGrpSpPr>
            <p:grpSpPr>
              <a:xfrm>
                <a:off x="1341" y="5919"/>
                <a:ext cx="2917" cy="932"/>
                <a:chOff x="1814" y="5175"/>
                <a:chExt cx="2917" cy="932"/>
              </a:xfrm>
            </p:grpSpPr>
            <p:sp>
              <p:nvSpPr>
                <p:cNvPr id="30" name="圆角矩形 32"/>
                <p:cNvSpPr/>
                <p:nvPr/>
              </p:nvSpPr>
              <p:spPr>
                <a:xfrm>
                  <a:off x="2273" y="5188"/>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32" name="文本框 31"/>
                <p:cNvSpPr txBox="1"/>
                <p:nvPr/>
              </p:nvSpPr>
              <p:spPr>
                <a:xfrm>
                  <a:off x="2666" y="5341"/>
                  <a:ext cx="1853" cy="582"/>
                </a:xfrm>
                <a:prstGeom prst="rect">
                  <a:avLst/>
                </a:prstGeom>
                <a:noFill/>
              </p:spPr>
              <p:txBody>
                <a:bodyPr wrap="square" rtlCol="0">
                  <a:spAutoFit/>
                </a:bodyPr>
                <a:lstStyle/>
                <a:p>
                  <a:pPr algn="ctr"/>
                  <a:r>
                    <a:rPr lang="zh-CN" altLang="en-US" dirty="0">
                      <a:solidFill>
                        <a:schemeClr val="tx1">
                          <a:lumMod val="75000"/>
                          <a:lumOff val="25000"/>
                        </a:schemeClr>
                      </a:solidFill>
                      <a:latin typeface="黑体" panose="02010609060101010101" charset="-122"/>
                      <a:ea typeface="黑体" panose="02010609060101010101" charset="-122"/>
                    </a:rPr>
                    <a:t>攻略社群</a:t>
                  </a:r>
                  <a:endParaRPr lang="zh-CN" altLang="en-US" dirty="0">
                    <a:solidFill>
                      <a:schemeClr val="tx1">
                        <a:lumMod val="75000"/>
                        <a:lumOff val="25000"/>
                      </a:schemeClr>
                    </a:solidFill>
                    <a:latin typeface="黑体" panose="02010609060101010101" charset="-122"/>
                    <a:ea typeface="黑体" panose="02010609060101010101" charset="-122"/>
                  </a:endParaRPr>
                </a:p>
              </p:txBody>
            </p:sp>
            <p:grpSp>
              <p:nvGrpSpPr>
                <p:cNvPr id="34" name="组合 33"/>
                <p:cNvGrpSpPr/>
                <p:nvPr/>
              </p:nvGrpSpPr>
              <p:grpSpPr>
                <a:xfrm>
                  <a:off x="1814" y="5175"/>
                  <a:ext cx="932" cy="932"/>
                  <a:chOff x="1814" y="5175"/>
                  <a:chExt cx="932" cy="932"/>
                </a:xfrm>
              </p:grpSpPr>
              <p:sp>
                <p:nvSpPr>
                  <p:cNvPr id="36" name="椭圆 35"/>
                  <p:cNvSpPr/>
                  <p:nvPr/>
                </p:nvSpPr>
                <p:spPr>
                  <a:xfrm>
                    <a:off x="1814" y="517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businessman-in-international-symbol_48025"/>
                  <p:cNvSpPr>
                    <a:spLocks noChangeAspect="1"/>
                  </p:cNvSpPr>
                  <p:nvPr/>
                </p:nvSpPr>
                <p:spPr bwMode="auto">
                  <a:xfrm>
                    <a:off x="1837" y="5189"/>
                    <a:ext cx="886" cy="885"/>
                  </a:xfrm>
                  <a:custGeom>
                    <a:avLst/>
                    <a:gdLst>
                      <a:gd name="connsiteX0" fmla="*/ 198323 w 604745"/>
                      <a:gd name="connsiteY0" fmla="*/ 348664 h 603899"/>
                      <a:gd name="connsiteX1" fmla="*/ 199028 w 604745"/>
                      <a:gd name="connsiteY1" fmla="*/ 349602 h 603899"/>
                      <a:gd name="connsiteX2" fmla="*/ 222498 w 604745"/>
                      <a:gd name="connsiteY2" fmla="*/ 362725 h 603899"/>
                      <a:gd name="connsiteX3" fmla="*/ 226488 w 604745"/>
                      <a:gd name="connsiteY3" fmla="*/ 362959 h 603899"/>
                      <a:gd name="connsiteX4" fmla="*/ 236111 w 604745"/>
                      <a:gd name="connsiteY4" fmla="*/ 361553 h 603899"/>
                      <a:gd name="connsiteX5" fmla="*/ 235407 w 604745"/>
                      <a:gd name="connsiteY5" fmla="*/ 370693 h 603899"/>
                      <a:gd name="connsiteX6" fmla="*/ 161006 w 604745"/>
                      <a:gd name="connsiteY6" fmla="*/ 420843 h 603899"/>
                      <a:gd name="connsiteX7" fmla="*/ 171098 w 604745"/>
                      <a:gd name="connsiteY7" fmla="*/ 438420 h 603899"/>
                      <a:gd name="connsiteX8" fmla="*/ 85666 w 604745"/>
                      <a:gd name="connsiteY8" fmla="*/ 443575 h 603899"/>
                      <a:gd name="connsiteX9" fmla="*/ 132841 w 604745"/>
                      <a:gd name="connsiteY9" fmla="*/ 372099 h 603899"/>
                      <a:gd name="connsiteX10" fmla="*/ 141291 w 604745"/>
                      <a:gd name="connsiteY10" fmla="*/ 387097 h 603899"/>
                      <a:gd name="connsiteX11" fmla="*/ 296154 w 604745"/>
                      <a:gd name="connsiteY11" fmla="*/ 185799 h 603899"/>
                      <a:gd name="connsiteX12" fmla="*/ 300143 w 604745"/>
                      <a:gd name="connsiteY12" fmla="*/ 193767 h 603899"/>
                      <a:gd name="connsiteX13" fmla="*/ 300378 w 604745"/>
                      <a:gd name="connsiteY13" fmla="*/ 193767 h 603899"/>
                      <a:gd name="connsiteX14" fmla="*/ 289817 w 604745"/>
                      <a:gd name="connsiteY14" fmla="*/ 276492 h 603899"/>
                      <a:gd name="connsiteX15" fmla="*/ 302490 w 604745"/>
                      <a:gd name="connsiteY15" fmla="*/ 298755 h 603899"/>
                      <a:gd name="connsiteX16" fmla="*/ 315163 w 604745"/>
                      <a:gd name="connsiteY16" fmla="*/ 276492 h 603899"/>
                      <a:gd name="connsiteX17" fmla="*/ 304368 w 604745"/>
                      <a:gd name="connsiteY17" fmla="*/ 193767 h 603899"/>
                      <a:gd name="connsiteX18" fmla="*/ 304602 w 604745"/>
                      <a:gd name="connsiteY18" fmla="*/ 193767 h 603899"/>
                      <a:gd name="connsiteX19" fmla="*/ 308592 w 604745"/>
                      <a:gd name="connsiteY19" fmla="*/ 185799 h 603899"/>
                      <a:gd name="connsiteX20" fmla="*/ 371017 w 604745"/>
                      <a:gd name="connsiteY20" fmla="*/ 199157 h 603899"/>
                      <a:gd name="connsiteX21" fmla="*/ 373364 w 604745"/>
                      <a:gd name="connsiteY21" fmla="*/ 200563 h 603899"/>
                      <a:gd name="connsiteX22" fmla="*/ 375945 w 604745"/>
                      <a:gd name="connsiteY22" fmla="*/ 201969 h 603899"/>
                      <a:gd name="connsiteX23" fmla="*/ 378057 w 604745"/>
                      <a:gd name="connsiteY23" fmla="*/ 204547 h 603899"/>
                      <a:gd name="connsiteX24" fmla="*/ 379700 w 604745"/>
                      <a:gd name="connsiteY24" fmla="*/ 206891 h 603899"/>
                      <a:gd name="connsiteX25" fmla="*/ 380639 w 604745"/>
                      <a:gd name="connsiteY25" fmla="*/ 210171 h 603899"/>
                      <a:gd name="connsiteX26" fmla="*/ 381343 w 604745"/>
                      <a:gd name="connsiteY26" fmla="*/ 212281 h 603899"/>
                      <a:gd name="connsiteX27" fmla="*/ 394016 w 604745"/>
                      <a:gd name="connsiteY27" fmla="*/ 325940 h 603899"/>
                      <a:gd name="connsiteX28" fmla="*/ 380169 w 604745"/>
                      <a:gd name="connsiteY28" fmla="*/ 343281 h 603899"/>
                      <a:gd name="connsiteX29" fmla="*/ 378292 w 604745"/>
                      <a:gd name="connsiteY29" fmla="*/ 343516 h 603899"/>
                      <a:gd name="connsiteX30" fmla="*/ 362568 w 604745"/>
                      <a:gd name="connsiteY30" fmla="*/ 329455 h 603899"/>
                      <a:gd name="connsiteX31" fmla="*/ 351069 w 604745"/>
                      <a:gd name="connsiteY31" fmla="*/ 225873 h 603899"/>
                      <a:gd name="connsiteX32" fmla="*/ 346610 w 604745"/>
                      <a:gd name="connsiteY32" fmla="*/ 224467 h 603899"/>
                      <a:gd name="connsiteX33" fmla="*/ 346610 w 604745"/>
                      <a:gd name="connsiteY33" fmla="*/ 332267 h 603899"/>
                      <a:gd name="connsiteX34" fmla="*/ 359283 w 604745"/>
                      <a:gd name="connsiteY34" fmla="*/ 488578 h 603899"/>
                      <a:gd name="connsiteX35" fmla="*/ 341916 w 604745"/>
                      <a:gd name="connsiteY35" fmla="*/ 508966 h 603899"/>
                      <a:gd name="connsiteX36" fmla="*/ 340508 w 604745"/>
                      <a:gd name="connsiteY36" fmla="*/ 509200 h 603899"/>
                      <a:gd name="connsiteX37" fmla="*/ 321499 w 604745"/>
                      <a:gd name="connsiteY37" fmla="*/ 491624 h 603899"/>
                      <a:gd name="connsiteX38" fmla="*/ 310000 w 604745"/>
                      <a:gd name="connsiteY38" fmla="*/ 350312 h 603899"/>
                      <a:gd name="connsiteX39" fmla="*/ 302490 w 604745"/>
                      <a:gd name="connsiteY39" fmla="*/ 351952 h 603899"/>
                      <a:gd name="connsiteX40" fmla="*/ 294746 w 604745"/>
                      <a:gd name="connsiteY40" fmla="*/ 350312 h 603899"/>
                      <a:gd name="connsiteX41" fmla="*/ 283481 w 604745"/>
                      <a:gd name="connsiteY41" fmla="*/ 491624 h 603899"/>
                      <a:gd name="connsiteX42" fmla="*/ 264472 w 604745"/>
                      <a:gd name="connsiteY42" fmla="*/ 509200 h 603899"/>
                      <a:gd name="connsiteX43" fmla="*/ 263064 w 604745"/>
                      <a:gd name="connsiteY43" fmla="*/ 508966 h 603899"/>
                      <a:gd name="connsiteX44" fmla="*/ 245463 w 604745"/>
                      <a:gd name="connsiteY44" fmla="*/ 488578 h 603899"/>
                      <a:gd name="connsiteX45" fmla="*/ 258135 w 604745"/>
                      <a:gd name="connsiteY45" fmla="*/ 332267 h 603899"/>
                      <a:gd name="connsiteX46" fmla="*/ 258135 w 604745"/>
                      <a:gd name="connsiteY46" fmla="*/ 224467 h 603899"/>
                      <a:gd name="connsiteX47" fmla="*/ 253677 w 604745"/>
                      <a:gd name="connsiteY47" fmla="*/ 225873 h 603899"/>
                      <a:gd name="connsiteX48" fmla="*/ 242177 w 604745"/>
                      <a:gd name="connsiteY48" fmla="*/ 329455 h 603899"/>
                      <a:gd name="connsiteX49" fmla="*/ 226454 w 604745"/>
                      <a:gd name="connsiteY49" fmla="*/ 343516 h 603899"/>
                      <a:gd name="connsiteX50" fmla="*/ 224811 w 604745"/>
                      <a:gd name="connsiteY50" fmla="*/ 343281 h 603899"/>
                      <a:gd name="connsiteX51" fmla="*/ 210730 w 604745"/>
                      <a:gd name="connsiteY51" fmla="*/ 325940 h 603899"/>
                      <a:gd name="connsiteX52" fmla="*/ 223403 w 604745"/>
                      <a:gd name="connsiteY52" fmla="*/ 212281 h 603899"/>
                      <a:gd name="connsiteX53" fmla="*/ 224107 w 604745"/>
                      <a:gd name="connsiteY53" fmla="*/ 210171 h 603899"/>
                      <a:gd name="connsiteX54" fmla="*/ 225280 w 604745"/>
                      <a:gd name="connsiteY54" fmla="*/ 206891 h 603899"/>
                      <a:gd name="connsiteX55" fmla="*/ 226688 w 604745"/>
                      <a:gd name="connsiteY55" fmla="*/ 204547 h 603899"/>
                      <a:gd name="connsiteX56" fmla="*/ 229035 w 604745"/>
                      <a:gd name="connsiteY56" fmla="*/ 201969 h 603899"/>
                      <a:gd name="connsiteX57" fmla="*/ 231382 w 604745"/>
                      <a:gd name="connsiteY57" fmla="*/ 200563 h 603899"/>
                      <a:gd name="connsiteX58" fmla="*/ 233729 w 604745"/>
                      <a:gd name="connsiteY58" fmla="*/ 199157 h 603899"/>
                      <a:gd name="connsiteX59" fmla="*/ 296154 w 604745"/>
                      <a:gd name="connsiteY59" fmla="*/ 185799 h 603899"/>
                      <a:gd name="connsiteX60" fmla="*/ 302373 w 604745"/>
                      <a:gd name="connsiteY60" fmla="*/ 94911 h 603899"/>
                      <a:gd name="connsiteX61" fmla="*/ 342384 w 604745"/>
                      <a:gd name="connsiteY61" fmla="*/ 138627 h 603899"/>
                      <a:gd name="connsiteX62" fmla="*/ 302373 w 604745"/>
                      <a:gd name="connsiteY62" fmla="*/ 182343 h 603899"/>
                      <a:gd name="connsiteX63" fmla="*/ 262362 w 604745"/>
                      <a:gd name="connsiteY63" fmla="*/ 138627 h 603899"/>
                      <a:gd name="connsiteX64" fmla="*/ 302373 w 604745"/>
                      <a:gd name="connsiteY64" fmla="*/ 94911 h 603899"/>
                      <a:gd name="connsiteX65" fmla="*/ 434400 w 604745"/>
                      <a:gd name="connsiteY65" fmla="*/ 73811 h 603899"/>
                      <a:gd name="connsiteX66" fmla="*/ 429236 w 604745"/>
                      <a:gd name="connsiteY66" fmla="*/ 159117 h 603899"/>
                      <a:gd name="connsiteX67" fmla="*/ 413039 w 604745"/>
                      <a:gd name="connsiteY67" fmla="*/ 149743 h 603899"/>
                      <a:gd name="connsiteX68" fmla="*/ 390270 w 604745"/>
                      <a:gd name="connsiteY68" fmla="*/ 189115 h 603899"/>
                      <a:gd name="connsiteX69" fmla="*/ 388392 w 604745"/>
                      <a:gd name="connsiteY69" fmla="*/ 187240 h 603899"/>
                      <a:gd name="connsiteX70" fmla="*/ 383932 w 604745"/>
                      <a:gd name="connsiteY70" fmla="*/ 184193 h 603899"/>
                      <a:gd name="connsiteX71" fmla="*/ 380176 w 604745"/>
                      <a:gd name="connsiteY71" fmla="*/ 181850 h 603899"/>
                      <a:gd name="connsiteX72" fmla="*/ 377594 w 604745"/>
                      <a:gd name="connsiteY72" fmla="*/ 180912 h 603899"/>
                      <a:gd name="connsiteX73" fmla="*/ 353885 w 604745"/>
                      <a:gd name="connsiteY73" fmla="*/ 173882 h 603899"/>
                      <a:gd name="connsiteX74" fmla="*/ 379237 w 604745"/>
                      <a:gd name="connsiteY74" fmla="*/ 130291 h 603899"/>
                      <a:gd name="connsiteX75" fmla="*/ 363040 w 604745"/>
                      <a:gd name="connsiteY75" fmla="*/ 120917 h 603899"/>
                      <a:gd name="connsiteX76" fmla="*/ 297562 w 604745"/>
                      <a:gd name="connsiteY76" fmla="*/ 19684 h 603899"/>
                      <a:gd name="connsiteX77" fmla="*/ 165208 w 604745"/>
                      <a:gd name="connsiteY77" fmla="*/ 55070 h 603899"/>
                      <a:gd name="connsiteX78" fmla="*/ 176706 w 604745"/>
                      <a:gd name="connsiteY78" fmla="*/ 74989 h 603899"/>
                      <a:gd name="connsiteX79" fmla="*/ 168258 w 604745"/>
                      <a:gd name="connsiteY79" fmla="*/ 79676 h 603899"/>
                      <a:gd name="connsiteX80" fmla="*/ 156994 w 604745"/>
                      <a:gd name="connsiteY80" fmla="*/ 60226 h 603899"/>
                      <a:gd name="connsiteX81" fmla="*/ 60310 w 604745"/>
                      <a:gd name="connsiteY81" fmla="*/ 156774 h 603899"/>
                      <a:gd name="connsiteX82" fmla="*/ 80022 w 604745"/>
                      <a:gd name="connsiteY82" fmla="*/ 168023 h 603899"/>
                      <a:gd name="connsiteX83" fmla="*/ 75094 w 604745"/>
                      <a:gd name="connsiteY83" fmla="*/ 176459 h 603899"/>
                      <a:gd name="connsiteX84" fmla="*/ 55147 w 604745"/>
                      <a:gd name="connsiteY84" fmla="*/ 164976 h 603899"/>
                      <a:gd name="connsiteX85" fmla="*/ 19712 w 604745"/>
                      <a:gd name="connsiteY85" fmla="*/ 297146 h 603899"/>
                      <a:gd name="connsiteX86" fmla="*/ 42710 w 604745"/>
                      <a:gd name="connsiteY86" fmla="*/ 297146 h 603899"/>
                      <a:gd name="connsiteX87" fmla="*/ 42710 w 604745"/>
                      <a:gd name="connsiteY87" fmla="*/ 306754 h 603899"/>
                      <a:gd name="connsiteX88" fmla="*/ 19712 w 604745"/>
                      <a:gd name="connsiteY88" fmla="*/ 306754 h 603899"/>
                      <a:gd name="connsiteX89" fmla="*/ 156994 w 604745"/>
                      <a:gd name="connsiteY89" fmla="*/ 543908 h 603899"/>
                      <a:gd name="connsiteX90" fmla="*/ 168258 w 604745"/>
                      <a:gd name="connsiteY90" fmla="*/ 524223 h 603899"/>
                      <a:gd name="connsiteX91" fmla="*/ 176706 w 604745"/>
                      <a:gd name="connsiteY91" fmla="*/ 529144 h 603899"/>
                      <a:gd name="connsiteX92" fmla="*/ 165208 w 604745"/>
                      <a:gd name="connsiteY92" fmla="*/ 548829 h 603899"/>
                      <a:gd name="connsiteX93" fmla="*/ 297562 w 604745"/>
                      <a:gd name="connsiteY93" fmla="*/ 584215 h 603899"/>
                      <a:gd name="connsiteX94" fmla="*/ 297562 w 604745"/>
                      <a:gd name="connsiteY94" fmla="*/ 561249 h 603899"/>
                      <a:gd name="connsiteX95" fmla="*/ 307183 w 604745"/>
                      <a:gd name="connsiteY95" fmla="*/ 561249 h 603899"/>
                      <a:gd name="connsiteX96" fmla="*/ 307183 w 604745"/>
                      <a:gd name="connsiteY96" fmla="*/ 584215 h 603899"/>
                      <a:gd name="connsiteX97" fmla="*/ 439537 w 604745"/>
                      <a:gd name="connsiteY97" fmla="*/ 548829 h 603899"/>
                      <a:gd name="connsiteX98" fmla="*/ 428039 w 604745"/>
                      <a:gd name="connsiteY98" fmla="*/ 529144 h 603899"/>
                      <a:gd name="connsiteX99" fmla="*/ 436487 w 604745"/>
                      <a:gd name="connsiteY99" fmla="*/ 524223 h 603899"/>
                      <a:gd name="connsiteX100" fmla="*/ 447751 w 604745"/>
                      <a:gd name="connsiteY100" fmla="*/ 543908 h 603899"/>
                      <a:gd name="connsiteX101" fmla="*/ 544670 w 604745"/>
                      <a:gd name="connsiteY101" fmla="*/ 447359 h 603899"/>
                      <a:gd name="connsiteX102" fmla="*/ 524957 w 604745"/>
                      <a:gd name="connsiteY102" fmla="*/ 435876 h 603899"/>
                      <a:gd name="connsiteX103" fmla="*/ 529651 w 604745"/>
                      <a:gd name="connsiteY103" fmla="*/ 427440 h 603899"/>
                      <a:gd name="connsiteX104" fmla="*/ 549598 w 604745"/>
                      <a:gd name="connsiteY104" fmla="*/ 438923 h 603899"/>
                      <a:gd name="connsiteX105" fmla="*/ 585033 w 604745"/>
                      <a:gd name="connsiteY105" fmla="*/ 306754 h 603899"/>
                      <a:gd name="connsiteX106" fmla="*/ 562035 w 604745"/>
                      <a:gd name="connsiteY106" fmla="*/ 306754 h 603899"/>
                      <a:gd name="connsiteX107" fmla="*/ 562035 w 604745"/>
                      <a:gd name="connsiteY107" fmla="*/ 297146 h 603899"/>
                      <a:gd name="connsiteX108" fmla="*/ 585033 w 604745"/>
                      <a:gd name="connsiteY108" fmla="*/ 297146 h 603899"/>
                      <a:gd name="connsiteX109" fmla="*/ 549598 w 604745"/>
                      <a:gd name="connsiteY109" fmla="*/ 164976 h 603899"/>
                      <a:gd name="connsiteX110" fmla="*/ 529885 w 604745"/>
                      <a:gd name="connsiteY110" fmla="*/ 176459 h 603899"/>
                      <a:gd name="connsiteX111" fmla="*/ 524957 w 604745"/>
                      <a:gd name="connsiteY111" fmla="*/ 168023 h 603899"/>
                      <a:gd name="connsiteX112" fmla="*/ 544670 w 604745"/>
                      <a:gd name="connsiteY112" fmla="*/ 156774 h 603899"/>
                      <a:gd name="connsiteX113" fmla="*/ 307183 w 604745"/>
                      <a:gd name="connsiteY113" fmla="*/ 19684 h 603899"/>
                      <a:gd name="connsiteX114" fmla="*/ 307183 w 604745"/>
                      <a:gd name="connsiteY114" fmla="*/ 42650 h 603899"/>
                      <a:gd name="connsiteX115" fmla="*/ 297562 w 604745"/>
                      <a:gd name="connsiteY115" fmla="*/ 42650 h 603899"/>
                      <a:gd name="connsiteX116" fmla="*/ 302490 w 604745"/>
                      <a:gd name="connsiteY116" fmla="*/ 0 h 603899"/>
                      <a:gd name="connsiteX117" fmla="*/ 604745 w 604745"/>
                      <a:gd name="connsiteY117" fmla="*/ 302067 h 603899"/>
                      <a:gd name="connsiteX118" fmla="*/ 302490 w 604745"/>
                      <a:gd name="connsiteY118" fmla="*/ 603899 h 603899"/>
                      <a:gd name="connsiteX119" fmla="*/ 0 w 604745"/>
                      <a:gd name="connsiteY119" fmla="*/ 302067 h 603899"/>
                      <a:gd name="connsiteX120" fmla="*/ 302490 w 604745"/>
                      <a:gd name="connsiteY120" fmla="*/ 0 h 6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04745" h="603899">
                        <a:moveTo>
                          <a:pt x="198323" y="348664"/>
                        </a:moveTo>
                        <a:cubicBezTo>
                          <a:pt x="198558" y="349133"/>
                          <a:pt x="198793" y="349367"/>
                          <a:pt x="199028" y="349602"/>
                        </a:cubicBezTo>
                        <a:cubicBezTo>
                          <a:pt x="204895" y="357101"/>
                          <a:pt x="213345" y="361788"/>
                          <a:pt x="222498" y="362725"/>
                        </a:cubicBezTo>
                        <a:lnTo>
                          <a:pt x="226488" y="362959"/>
                        </a:lnTo>
                        <a:cubicBezTo>
                          <a:pt x="229774" y="362959"/>
                          <a:pt x="233060" y="362491"/>
                          <a:pt x="236111" y="361553"/>
                        </a:cubicBezTo>
                        <a:lnTo>
                          <a:pt x="235407" y="370693"/>
                        </a:lnTo>
                        <a:lnTo>
                          <a:pt x="161006" y="420843"/>
                        </a:lnTo>
                        <a:lnTo>
                          <a:pt x="171098" y="438420"/>
                        </a:lnTo>
                        <a:lnTo>
                          <a:pt x="85666" y="443575"/>
                        </a:lnTo>
                        <a:lnTo>
                          <a:pt x="132841" y="372099"/>
                        </a:lnTo>
                        <a:lnTo>
                          <a:pt x="141291" y="387097"/>
                        </a:lnTo>
                        <a:close/>
                        <a:moveTo>
                          <a:pt x="296154" y="185799"/>
                        </a:moveTo>
                        <a:lnTo>
                          <a:pt x="300143" y="193767"/>
                        </a:lnTo>
                        <a:lnTo>
                          <a:pt x="300378" y="193767"/>
                        </a:lnTo>
                        <a:lnTo>
                          <a:pt x="289817" y="276492"/>
                        </a:lnTo>
                        <a:lnTo>
                          <a:pt x="302490" y="298755"/>
                        </a:lnTo>
                        <a:lnTo>
                          <a:pt x="315163" y="276492"/>
                        </a:lnTo>
                        <a:lnTo>
                          <a:pt x="304368" y="193767"/>
                        </a:lnTo>
                        <a:lnTo>
                          <a:pt x="304602" y="193767"/>
                        </a:lnTo>
                        <a:lnTo>
                          <a:pt x="308592" y="185799"/>
                        </a:lnTo>
                        <a:cubicBezTo>
                          <a:pt x="337692" y="187205"/>
                          <a:pt x="369609" y="198688"/>
                          <a:pt x="371017" y="199157"/>
                        </a:cubicBezTo>
                        <a:cubicBezTo>
                          <a:pt x="371956" y="199391"/>
                          <a:pt x="372425" y="200095"/>
                          <a:pt x="373364" y="200563"/>
                        </a:cubicBezTo>
                        <a:cubicBezTo>
                          <a:pt x="374068" y="201032"/>
                          <a:pt x="375006" y="201501"/>
                          <a:pt x="375945" y="201969"/>
                        </a:cubicBezTo>
                        <a:cubicBezTo>
                          <a:pt x="376649" y="202907"/>
                          <a:pt x="377353" y="203610"/>
                          <a:pt x="378057" y="204547"/>
                        </a:cubicBezTo>
                        <a:cubicBezTo>
                          <a:pt x="378527" y="205250"/>
                          <a:pt x="379231" y="205953"/>
                          <a:pt x="379700" y="206891"/>
                        </a:cubicBezTo>
                        <a:cubicBezTo>
                          <a:pt x="380169" y="207828"/>
                          <a:pt x="380404" y="209000"/>
                          <a:pt x="380639" y="210171"/>
                        </a:cubicBezTo>
                        <a:cubicBezTo>
                          <a:pt x="380873" y="210875"/>
                          <a:pt x="381343" y="211578"/>
                          <a:pt x="381343" y="212281"/>
                        </a:cubicBezTo>
                        <a:lnTo>
                          <a:pt x="394016" y="325940"/>
                        </a:lnTo>
                        <a:cubicBezTo>
                          <a:pt x="394954" y="334611"/>
                          <a:pt x="388853" y="342344"/>
                          <a:pt x="380169" y="343281"/>
                        </a:cubicBezTo>
                        <a:cubicBezTo>
                          <a:pt x="379465" y="343516"/>
                          <a:pt x="378996" y="343516"/>
                          <a:pt x="378292" y="343516"/>
                        </a:cubicBezTo>
                        <a:cubicBezTo>
                          <a:pt x="370313" y="343516"/>
                          <a:pt x="363507" y="337423"/>
                          <a:pt x="362568" y="329455"/>
                        </a:cubicBezTo>
                        <a:lnTo>
                          <a:pt x="351069" y="225873"/>
                        </a:lnTo>
                        <a:cubicBezTo>
                          <a:pt x="349661" y="225404"/>
                          <a:pt x="348253" y="224935"/>
                          <a:pt x="346610" y="224467"/>
                        </a:cubicBezTo>
                        <a:lnTo>
                          <a:pt x="346610" y="332267"/>
                        </a:lnTo>
                        <a:lnTo>
                          <a:pt x="359283" y="488578"/>
                        </a:lnTo>
                        <a:cubicBezTo>
                          <a:pt x="360222" y="499123"/>
                          <a:pt x="352242" y="508263"/>
                          <a:pt x="341916" y="508966"/>
                        </a:cubicBezTo>
                        <a:cubicBezTo>
                          <a:pt x="341447" y="508966"/>
                          <a:pt x="340978" y="509200"/>
                          <a:pt x="340508" y="509200"/>
                        </a:cubicBezTo>
                        <a:cubicBezTo>
                          <a:pt x="330652" y="509200"/>
                          <a:pt x="322203" y="501467"/>
                          <a:pt x="321499" y="491624"/>
                        </a:cubicBezTo>
                        <a:lnTo>
                          <a:pt x="310000" y="350312"/>
                        </a:lnTo>
                        <a:cubicBezTo>
                          <a:pt x="307653" y="351484"/>
                          <a:pt x="305072" y="351952"/>
                          <a:pt x="302490" y="351952"/>
                        </a:cubicBezTo>
                        <a:cubicBezTo>
                          <a:pt x="299674" y="351952"/>
                          <a:pt x="297092" y="351484"/>
                          <a:pt x="294746" y="350312"/>
                        </a:cubicBezTo>
                        <a:lnTo>
                          <a:pt x="283481" y="491624"/>
                        </a:lnTo>
                        <a:cubicBezTo>
                          <a:pt x="282542" y="501467"/>
                          <a:pt x="274328" y="509200"/>
                          <a:pt x="264472" y="509200"/>
                        </a:cubicBezTo>
                        <a:cubicBezTo>
                          <a:pt x="264002" y="509200"/>
                          <a:pt x="263533" y="508966"/>
                          <a:pt x="263064" y="508966"/>
                        </a:cubicBezTo>
                        <a:cubicBezTo>
                          <a:pt x="252503" y="508263"/>
                          <a:pt x="244759" y="499123"/>
                          <a:pt x="245463" y="488578"/>
                        </a:cubicBezTo>
                        <a:lnTo>
                          <a:pt x="258135" y="332267"/>
                        </a:lnTo>
                        <a:lnTo>
                          <a:pt x="258135" y="224467"/>
                        </a:lnTo>
                        <a:cubicBezTo>
                          <a:pt x="256493" y="224935"/>
                          <a:pt x="255085" y="225404"/>
                          <a:pt x="253677" y="225873"/>
                        </a:cubicBezTo>
                        <a:lnTo>
                          <a:pt x="242177" y="329455"/>
                        </a:lnTo>
                        <a:cubicBezTo>
                          <a:pt x="241238" y="337423"/>
                          <a:pt x="234433" y="343516"/>
                          <a:pt x="226454" y="343516"/>
                        </a:cubicBezTo>
                        <a:cubicBezTo>
                          <a:pt x="225984" y="343516"/>
                          <a:pt x="225280" y="343516"/>
                          <a:pt x="224811" y="343281"/>
                        </a:cubicBezTo>
                        <a:cubicBezTo>
                          <a:pt x="216128" y="342344"/>
                          <a:pt x="209791" y="334611"/>
                          <a:pt x="210730" y="325940"/>
                        </a:cubicBezTo>
                        <a:lnTo>
                          <a:pt x="223403" y="212281"/>
                        </a:lnTo>
                        <a:cubicBezTo>
                          <a:pt x="223637" y="211578"/>
                          <a:pt x="223872" y="210875"/>
                          <a:pt x="224107" y="210171"/>
                        </a:cubicBezTo>
                        <a:cubicBezTo>
                          <a:pt x="224341" y="209000"/>
                          <a:pt x="224576" y="207828"/>
                          <a:pt x="225280" y="206891"/>
                        </a:cubicBezTo>
                        <a:cubicBezTo>
                          <a:pt x="225515" y="205953"/>
                          <a:pt x="226219" y="205250"/>
                          <a:pt x="226688" y="204547"/>
                        </a:cubicBezTo>
                        <a:cubicBezTo>
                          <a:pt x="227392" y="203610"/>
                          <a:pt x="228096" y="202907"/>
                          <a:pt x="229035" y="201969"/>
                        </a:cubicBezTo>
                        <a:cubicBezTo>
                          <a:pt x="229739" y="201501"/>
                          <a:pt x="230678" y="201032"/>
                          <a:pt x="231382" y="200563"/>
                        </a:cubicBezTo>
                        <a:cubicBezTo>
                          <a:pt x="232086" y="200095"/>
                          <a:pt x="232790" y="199391"/>
                          <a:pt x="233729" y="199157"/>
                        </a:cubicBezTo>
                        <a:cubicBezTo>
                          <a:pt x="235137" y="198688"/>
                          <a:pt x="267053" y="187205"/>
                          <a:pt x="296154" y="185799"/>
                        </a:cubicBezTo>
                        <a:close/>
                        <a:moveTo>
                          <a:pt x="302373" y="94911"/>
                        </a:moveTo>
                        <a:cubicBezTo>
                          <a:pt x="324470" y="94911"/>
                          <a:pt x="342384" y="114483"/>
                          <a:pt x="342384" y="138627"/>
                        </a:cubicBezTo>
                        <a:cubicBezTo>
                          <a:pt x="342384" y="162771"/>
                          <a:pt x="324470" y="182343"/>
                          <a:pt x="302373" y="182343"/>
                        </a:cubicBezTo>
                        <a:cubicBezTo>
                          <a:pt x="280276" y="182343"/>
                          <a:pt x="262362" y="162771"/>
                          <a:pt x="262362" y="138627"/>
                        </a:cubicBezTo>
                        <a:cubicBezTo>
                          <a:pt x="262362" y="114483"/>
                          <a:pt x="280276" y="94911"/>
                          <a:pt x="302373" y="94911"/>
                        </a:cubicBezTo>
                        <a:close/>
                        <a:moveTo>
                          <a:pt x="434400" y="73811"/>
                        </a:moveTo>
                        <a:lnTo>
                          <a:pt x="429236" y="159117"/>
                        </a:lnTo>
                        <a:lnTo>
                          <a:pt x="413039" y="149743"/>
                        </a:lnTo>
                        <a:lnTo>
                          <a:pt x="390270" y="189115"/>
                        </a:lnTo>
                        <a:cubicBezTo>
                          <a:pt x="389565" y="188412"/>
                          <a:pt x="389096" y="187943"/>
                          <a:pt x="388392" y="187240"/>
                        </a:cubicBezTo>
                        <a:cubicBezTo>
                          <a:pt x="386279" y="185365"/>
                          <a:pt x="384166" y="184193"/>
                          <a:pt x="383932" y="184193"/>
                        </a:cubicBezTo>
                        <a:lnTo>
                          <a:pt x="380176" y="181850"/>
                        </a:lnTo>
                        <a:lnTo>
                          <a:pt x="377594" y="180912"/>
                        </a:lnTo>
                        <a:cubicBezTo>
                          <a:pt x="375716" y="180209"/>
                          <a:pt x="366561" y="176928"/>
                          <a:pt x="353885" y="173882"/>
                        </a:cubicBezTo>
                        <a:lnTo>
                          <a:pt x="379237" y="130291"/>
                        </a:lnTo>
                        <a:lnTo>
                          <a:pt x="363040" y="120917"/>
                        </a:lnTo>
                        <a:close/>
                        <a:moveTo>
                          <a:pt x="297562" y="19684"/>
                        </a:moveTo>
                        <a:cubicBezTo>
                          <a:pt x="249689" y="20622"/>
                          <a:pt x="204632" y="33276"/>
                          <a:pt x="165208" y="55070"/>
                        </a:cubicBezTo>
                        <a:lnTo>
                          <a:pt x="176706" y="74989"/>
                        </a:lnTo>
                        <a:lnTo>
                          <a:pt x="168258" y="79676"/>
                        </a:lnTo>
                        <a:lnTo>
                          <a:pt x="156994" y="60226"/>
                        </a:lnTo>
                        <a:cubicBezTo>
                          <a:pt x="117335" y="83894"/>
                          <a:pt x="84012" y="117171"/>
                          <a:pt x="60310" y="156774"/>
                        </a:cubicBezTo>
                        <a:lnTo>
                          <a:pt x="80022" y="168023"/>
                        </a:lnTo>
                        <a:lnTo>
                          <a:pt x="75094" y="176459"/>
                        </a:lnTo>
                        <a:lnTo>
                          <a:pt x="55147" y="164976"/>
                        </a:lnTo>
                        <a:cubicBezTo>
                          <a:pt x="33323" y="204346"/>
                          <a:pt x="20651" y="249340"/>
                          <a:pt x="19712" y="297146"/>
                        </a:cubicBezTo>
                        <a:lnTo>
                          <a:pt x="42710" y="297146"/>
                        </a:lnTo>
                        <a:lnTo>
                          <a:pt x="42710" y="306754"/>
                        </a:lnTo>
                        <a:lnTo>
                          <a:pt x="19712" y="306754"/>
                        </a:lnTo>
                        <a:cubicBezTo>
                          <a:pt x="21589" y="407521"/>
                          <a:pt x="76033" y="495165"/>
                          <a:pt x="156994" y="543908"/>
                        </a:cubicBezTo>
                        <a:lnTo>
                          <a:pt x="168258" y="524223"/>
                        </a:lnTo>
                        <a:lnTo>
                          <a:pt x="176706" y="529144"/>
                        </a:lnTo>
                        <a:lnTo>
                          <a:pt x="165208" y="548829"/>
                        </a:lnTo>
                        <a:cubicBezTo>
                          <a:pt x="204632" y="570623"/>
                          <a:pt x="249689" y="583511"/>
                          <a:pt x="297562" y="584215"/>
                        </a:cubicBezTo>
                        <a:lnTo>
                          <a:pt x="297562" y="561249"/>
                        </a:lnTo>
                        <a:lnTo>
                          <a:pt x="307183" y="561249"/>
                        </a:lnTo>
                        <a:lnTo>
                          <a:pt x="307183" y="584215"/>
                        </a:lnTo>
                        <a:cubicBezTo>
                          <a:pt x="355056" y="583511"/>
                          <a:pt x="400113" y="570857"/>
                          <a:pt x="439537" y="548829"/>
                        </a:cubicBezTo>
                        <a:lnTo>
                          <a:pt x="428039" y="529144"/>
                        </a:lnTo>
                        <a:lnTo>
                          <a:pt x="436487" y="524223"/>
                        </a:lnTo>
                        <a:lnTo>
                          <a:pt x="447751" y="543908"/>
                        </a:lnTo>
                        <a:cubicBezTo>
                          <a:pt x="487410" y="520005"/>
                          <a:pt x="520733" y="486728"/>
                          <a:pt x="544670" y="447359"/>
                        </a:cubicBezTo>
                        <a:lnTo>
                          <a:pt x="524957" y="435876"/>
                        </a:lnTo>
                        <a:lnTo>
                          <a:pt x="529651" y="427440"/>
                        </a:lnTo>
                        <a:lnTo>
                          <a:pt x="549598" y="438923"/>
                        </a:lnTo>
                        <a:cubicBezTo>
                          <a:pt x="571422" y="399787"/>
                          <a:pt x="584094" y="354794"/>
                          <a:pt x="585033" y="306754"/>
                        </a:cubicBezTo>
                        <a:lnTo>
                          <a:pt x="562035" y="306754"/>
                        </a:lnTo>
                        <a:lnTo>
                          <a:pt x="562035" y="297146"/>
                        </a:lnTo>
                        <a:lnTo>
                          <a:pt x="585033" y="297146"/>
                        </a:lnTo>
                        <a:cubicBezTo>
                          <a:pt x="584329" y="249340"/>
                          <a:pt x="571657" y="204346"/>
                          <a:pt x="549598" y="164976"/>
                        </a:cubicBezTo>
                        <a:lnTo>
                          <a:pt x="529885" y="176459"/>
                        </a:lnTo>
                        <a:lnTo>
                          <a:pt x="524957" y="168023"/>
                        </a:lnTo>
                        <a:lnTo>
                          <a:pt x="544670" y="156774"/>
                        </a:lnTo>
                        <a:cubicBezTo>
                          <a:pt x="495858" y="75927"/>
                          <a:pt x="408092" y="21559"/>
                          <a:pt x="307183" y="19684"/>
                        </a:cubicBezTo>
                        <a:lnTo>
                          <a:pt x="307183" y="42650"/>
                        </a:lnTo>
                        <a:lnTo>
                          <a:pt x="297562" y="42650"/>
                        </a:lnTo>
                        <a:close/>
                        <a:moveTo>
                          <a:pt x="302490" y="0"/>
                        </a:moveTo>
                        <a:cubicBezTo>
                          <a:pt x="469106" y="0"/>
                          <a:pt x="604745" y="135449"/>
                          <a:pt x="604745" y="302067"/>
                        </a:cubicBezTo>
                        <a:cubicBezTo>
                          <a:pt x="604745" y="468450"/>
                          <a:pt x="469106" y="603899"/>
                          <a:pt x="302490" y="603899"/>
                        </a:cubicBezTo>
                        <a:cubicBezTo>
                          <a:pt x="135639" y="603899"/>
                          <a:pt x="0" y="468450"/>
                          <a:pt x="0" y="302067"/>
                        </a:cubicBezTo>
                        <a:cubicBezTo>
                          <a:pt x="0" y="135449"/>
                          <a:pt x="135639" y="0"/>
                          <a:pt x="302490" y="0"/>
                        </a:cubicBezTo>
                        <a:close/>
                      </a:path>
                    </a:pathLst>
                  </a:custGeom>
                  <a:solidFill>
                    <a:srgbClr val="3856B8"/>
                  </a:solidFill>
                  <a:ln>
                    <a:solidFill>
                      <a:srgbClr val="3856B8"/>
                    </a:solidFill>
                  </a:ln>
                </p:spPr>
              </p:sp>
            </p:grpSp>
          </p:grpSp>
          <p:grpSp>
            <p:nvGrpSpPr>
              <p:cNvPr id="19" name="组合 18"/>
              <p:cNvGrpSpPr/>
              <p:nvPr/>
            </p:nvGrpSpPr>
            <p:grpSpPr>
              <a:xfrm>
                <a:off x="1341" y="7507"/>
                <a:ext cx="2917" cy="932"/>
                <a:chOff x="1814" y="6445"/>
                <a:chExt cx="2917" cy="932"/>
              </a:xfrm>
            </p:grpSpPr>
            <p:sp>
              <p:nvSpPr>
                <p:cNvPr id="21" name="圆角矩形 34"/>
                <p:cNvSpPr/>
                <p:nvPr/>
              </p:nvSpPr>
              <p:spPr>
                <a:xfrm>
                  <a:off x="2273" y="6474"/>
                  <a:ext cx="2458" cy="886"/>
                </a:xfrm>
                <a:prstGeom prst="roundRect">
                  <a:avLst/>
                </a:prstGeom>
                <a:noFill/>
                <a:ln w="19050">
                  <a:solidFill>
                    <a:srgbClr val="3856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42AAE"/>
                    </a:solidFill>
                  </a:endParaRPr>
                </a:p>
              </p:txBody>
            </p:sp>
            <p:sp>
              <p:nvSpPr>
                <p:cNvPr id="22" name="文本框 21"/>
                <p:cNvSpPr txBox="1"/>
                <p:nvPr/>
              </p:nvSpPr>
              <p:spPr>
                <a:xfrm>
                  <a:off x="2723" y="6627"/>
                  <a:ext cx="1796" cy="582"/>
                </a:xfrm>
                <a:prstGeom prst="rect">
                  <a:avLst/>
                </a:prstGeom>
                <a:noFill/>
              </p:spPr>
              <p:txBody>
                <a:bodyPr wrap="square" rtlCol="0">
                  <a:spAutoFit/>
                </a:bodyPr>
                <a:lstStyle/>
                <a:p>
                  <a:pPr algn="ctr"/>
                  <a:r>
                    <a:rPr lang="zh-CN" altLang="en-US" dirty="0">
                      <a:solidFill>
                        <a:schemeClr val="tx1">
                          <a:lumMod val="75000"/>
                          <a:lumOff val="25000"/>
                        </a:schemeClr>
                      </a:solidFill>
                      <a:latin typeface="黑体" panose="02010609060101010101" charset="-122"/>
                      <a:ea typeface="黑体" panose="02010609060101010101" charset="-122"/>
                    </a:rPr>
                    <a:t>公共</a:t>
                  </a:r>
                  <a:endParaRPr lang="zh-CN" altLang="en-US" dirty="0">
                    <a:solidFill>
                      <a:schemeClr val="tx1">
                        <a:lumMod val="75000"/>
                        <a:lumOff val="25000"/>
                      </a:schemeClr>
                    </a:solidFill>
                    <a:latin typeface="黑体" panose="02010609060101010101" charset="-122"/>
                    <a:ea typeface="黑体" panose="02010609060101010101" charset="-122"/>
                  </a:endParaRPr>
                </a:p>
              </p:txBody>
            </p:sp>
            <p:grpSp>
              <p:nvGrpSpPr>
                <p:cNvPr id="25" name="组合 24"/>
                <p:cNvGrpSpPr/>
                <p:nvPr/>
              </p:nvGrpSpPr>
              <p:grpSpPr>
                <a:xfrm>
                  <a:off x="1814" y="6445"/>
                  <a:ext cx="932" cy="932"/>
                  <a:chOff x="1814" y="6445"/>
                  <a:chExt cx="932" cy="932"/>
                </a:xfrm>
              </p:grpSpPr>
              <p:sp>
                <p:nvSpPr>
                  <p:cNvPr id="27" name="椭圆 26"/>
                  <p:cNvSpPr/>
                  <p:nvPr/>
                </p:nvSpPr>
                <p:spPr>
                  <a:xfrm>
                    <a:off x="1814" y="6445"/>
                    <a:ext cx="933" cy="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businessman-in-international-symbol_48025"/>
                  <p:cNvSpPr>
                    <a:spLocks noChangeAspect="1"/>
                  </p:cNvSpPr>
                  <p:nvPr/>
                </p:nvSpPr>
                <p:spPr bwMode="auto">
                  <a:xfrm>
                    <a:off x="1837" y="6475"/>
                    <a:ext cx="886" cy="8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08485" h="607568">
                        <a:moveTo>
                          <a:pt x="444805" y="471111"/>
                        </a:moveTo>
                        <a:cubicBezTo>
                          <a:pt x="429672" y="512642"/>
                          <a:pt x="409061" y="546663"/>
                          <a:pt x="385015" y="570302"/>
                        </a:cubicBezTo>
                        <a:cubicBezTo>
                          <a:pt x="425215" y="558251"/>
                          <a:pt x="462166" y="536837"/>
                          <a:pt x="493547" y="507543"/>
                        </a:cubicBezTo>
                        <a:cubicBezTo>
                          <a:pt x="478507" y="493545"/>
                          <a:pt x="462166" y="481308"/>
                          <a:pt x="444805" y="471111"/>
                        </a:cubicBezTo>
                        <a:close/>
                        <a:moveTo>
                          <a:pt x="163680" y="471111"/>
                        </a:moveTo>
                        <a:cubicBezTo>
                          <a:pt x="146226" y="481308"/>
                          <a:pt x="129979" y="493545"/>
                          <a:pt x="114845" y="507543"/>
                        </a:cubicBezTo>
                        <a:cubicBezTo>
                          <a:pt x="146319" y="536837"/>
                          <a:pt x="183177" y="558251"/>
                          <a:pt x="223470" y="570302"/>
                        </a:cubicBezTo>
                        <a:cubicBezTo>
                          <a:pt x="199424" y="546663"/>
                          <a:pt x="178813" y="512642"/>
                          <a:pt x="163680" y="471111"/>
                        </a:cubicBezTo>
                        <a:close/>
                        <a:moveTo>
                          <a:pt x="316869" y="433474"/>
                        </a:moveTo>
                        <a:lnTo>
                          <a:pt x="316869" y="581055"/>
                        </a:lnTo>
                        <a:cubicBezTo>
                          <a:pt x="359948" y="573454"/>
                          <a:pt x="398570" y="527752"/>
                          <a:pt x="422337" y="459338"/>
                        </a:cubicBezTo>
                        <a:cubicBezTo>
                          <a:pt x="389564" y="443949"/>
                          <a:pt x="354006" y="435143"/>
                          <a:pt x="316869" y="433474"/>
                        </a:cubicBezTo>
                        <a:close/>
                        <a:moveTo>
                          <a:pt x="291523" y="433474"/>
                        </a:moveTo>
                        <a:cubicBezTo>
                          <a:pt x="254479" y="435143"/>
                          <a:pt x="218828" y="443949"/>
                          <a:pt x="186055" y="459338"/>
                        </a:cubicBezTo>
                        <a:cubicBezTo>
                          <a:pt x="209915" y="527752"/>
                          <a:pt x="248538" y="573454"/>
                          <a:pt x="291523" y="581055"/>
                        </a:cubicBezTo>
                        <a:close/>
                        <a:moveTo>
                          <a:pt x="465045" y="392407"/>
                        </a:moveTo>
                        <a:cubicBezTo>
                          <a:pt x="461888" y="411226"/>
                          <a:pt x="457896" y="429303"/>
                          <a:pt x="452882" y="446267"/>
                        </a:cubicBezTo>
                        <a:cubicBezTo>
                          <a:pt x="473957" y="458133"/>
                          <a:pt x="493640" y="472502"/>
                          <a:pt x="511744" y="489373"/>
                        </a:cubicBezTo>
                        <a:cubicBezTo>
                          <a:pt x="537090" y="461192"/>
                          <a:pt x="556587" y="428097"/>
                          <a:pt x="568563" y="392407"/>
                        </a:cubicBezTo>
                        <a:close/>
                        <a:moveTo>
                          <a:pt x="316869" y="392407"/>
                        </a:moveTo>
                        <a:lnTo>
                          <a:pt x="316869" y="407888"/>
                        </a:lnTo>
                        <a:cubicBezTo>
                          <a:pt x="356512" y="409464"/>
                          <a:pt x="394763" y="418642"/>
                          <a:pt x="429950" y="434679"/>
                        </a:cubicBezTo>
                        <a:cubicBezTo>
                          <a:pt x="433664" y="421237"/>
                          <a:pt x="436821" y="407054"/>
                          <a:pt x="439420" y="392407"/>
                        </a:cubicBezTo>
                        <a:close/>
                        <a:moveTo>
                          <a:pt x="169065" y="392407"/>
                        </a:moveTo>
                        <a:cubicBezTo>
                          <a:pt x="171665" y="407054"/>
                          <a:pt x="174821" y="421237"/>
                          <a:pt x="178535" y="434679"/>
                        </a:cubicBezTo>
                        <a:cubicBezTo>
                          <a:pt x="213722" y="418642"/>
                          <a:pt x="251880" y="409464"/>
                          <a:pt x="291523" y="407888"/>
                        </a:cubicBezTo>
                        <a:lnTo>
                          <a:pt x="291523" y="392407"/>
                        </a:lnTo>
                        <a:close/>
                        <a:moveTo>
                          <a:pt x="39829" y="392407"/>
                        </a:moveTo>
                        <a:cubicBezTo>
                          <a:pt x="51899" y="428190"/>
                          <a:pt x="71303" y="461192"/>
                          <a:pt x="96741" y="489373"/>
                        </a:cubicBezTo>
                        <a:cubicBezTo>
                          <a:pt x="114753" y="472502"/>
                          <a:pt x="134528" y="458133"/>
                          <a:pt x="155603" y="446267"/>
                        </a:cubicBezTo>
                        <a:cubicBezTo>
                          <a:pt x="150589" y="429303"/>
                          <a:pt x="146504" y="411226"/>
                          <a:pt x="143348" y="392407"/>
                        </a:cubicBezTo>
                        <a:close/>
                        <a:moveTo>
                          <a:pt x="418923" y="249519"/>
                        </a:moveTo>
                        <a:lnTo>
                          <a:pt x="436932" y="310902"/>
                        </a:lnTo>
                        <a:lnTo>
                          <a:pt x="446772" y="279654"/>
                        </a:lnTo>
                        <a:lnTo>
                          <a:pt x="471000" y="279654"/>
                        </a:lnTo>
                        <a:lnTo>
                          <a:pt x="480840" y="310902"/>
                        </a:lnTo>
                        <a:lnTo>
                          <a:pt x="498850" y="249519"/>
                        </a:lnTo>
                        <a:lnTo>
                          <a:pt x="523171" y="256659"/>
                        </a:lnTo>
                        <a:lnTo>
                          <a:pt x="493373" y="357912"/>
                        </a:lnTo>
                        <a:lnTo>
                          <a:pt x="469144" y="358190"/>
                        </a:lnTo>
                        <a:lnTo>
                          <a:pt x="458932" y="325645"/>
                        </a:lnTo>
                        <a:lnTo>
                          <a:pt x="448628" y="358190"/>
                        </a:lnTo>
                        <a:lnTo>
                          <a:pt x="424400" y="357912"/>
                        </a:lnTo>
                        <a:lnTo>
                          <a:pt x="394601" y="256659"/>
                        </a:lnTo>
                        <a:close/>
                        <a:moveTo>
                          <a:pt x="264244" y="249519"/>
                        </a:moveTo>
                        <a:lnTo>
                          <a:pt x="282346" y="310902"/>
                        </a:lnTo>
                        <a:lnTo>
                          <a:pt x="292186" y="279654"/>
                        </a:lnTo>
                        <a:lnTo>
                          <a:pt x="316321" y="279654"/>
                        </a:lnTo>
                        <a:lnTo>
                          <a:pt x="326161" y="310902"/>
                        </a:lnTo>
                        <a:lnTo>
                          <a:pt x="344263" y="249519"/>
                        </a:lnTo>
                        <a:lnTo>
                          <a:pt x="368492" y="256659"/>
                        </a:lnTo>
                        <a:lnTo>
                          <a:pt x="338786" y="357912"/>
                        </a:lnTo>
                        <a:lnTo>
                          <a:pt x="314465" y="358190"/>
                        </a:lnTo>
                        <a:lnTo>
                          <a:pt x="304253" y="325645"/>
                        </a:lnTo>
                        <a:lnTo>
                          <a:pt x="293949" y="358190"/>
                        </a:lnTo>
                        <a:lnTo>
                          <a:pt x="269721" y="357912"/>
                        </a:lnTo>
                        <a:lnTo>
                          <a:pt x="239922" y="256659"/>
                        </a:lnTo>
                        <a:close/>
                        <a:moveTo>
                          <a:pt x="109574" y="249519"/>
                        </a:moveTo>
                        <a:lnTo>
                          <a:pt x="127682" y="310902"/>
                        </a:lnTo>
                        <a:lnTo>
                          <a:pt x="137526" y="279654"/>
                        </a:lnTo>
                        <a:lnTo>
                          <a:pt x="161671" y="279654"/>
                        </a:lnTo>
                        <a:lnTo>
                          <a:pt x="171515" y="310902"/>
                        </a:lnTo>
                        <a:lnTo>
                          <a:pt x="189623" y="249519"/>
                        </a:lnTo>
                        <a:lnTo>
                          <a:pt x="213954" y="256659"/>
                        </a:lnTo>
                        <a:lnTo>
                          <a:pt x="184144" y="357912"/>
                        </a:lnTo>
                        <a:lnTo>
                          <a:pt x="159907" y="358190"/>
                        </a:lnTo>
                        <a:lnTo>
                          <a:pt x="149599" y="325645"/>
                        </a:lnTo>
                        <a:lnTo>
                          <a:pt x="139383" y="358190"/>
                        </a:lnTo>
                        <a:lnTo>
                          <a:pt x="115053" y="357912"/>
                        </a:lnTo>
                        <a:lnTo>
                          <a:pt x="85243" y="256659"/>
                        </a:lnTo>
                        <a:close/>
                        <a:moveTo>
                          <a:pt x="25346" y="240469"/>
                        </a:moveTo>
                        <a:lnTo>
                          <a:pt x="25346" y="367007"/>
                        </a:lnTo>
                        <a:lnTo>
                          <a:pt x="583139" y="367007"/>
                        </a:lnTo>
                        <a:lnTo>
                          <a:pt x="583139" y="240469"/>
                        </a:lnTo>
                        <a:close/>
                        <a:moveTo>
                          <a:pt x="429950" y="172889"/>
                        </a:moveTo>
                        <a:cubicBezTo>
                          <a:pt x="394763" y="188927"/>
                          <a:pt x="356512" y="198011"/>
                          <a:pt x="316869" y="199680"/>
                        </a:cubicBezTo>
                        <a:lnTo>
                          <a:pt x="316869" y="215161"/>
                        </a:lnTo>
                        <a:lnTo>
                          <a:pt x="439420" y="215161"/>
                        </a:lnTo>
                        <a:cubicBezTo>
                          <a:pt x="436821" y="200422"/>
                          <a:pt x="433664" y="186331"/>
                          <a:pt x="429950" y="172889"/>
                        </a:cubicBezTo>
                        <a:close/>
                        <a:moveTo>
                          <a:pt x="178535" y="172889"/>
                        </a:moveTo>
                        <a:cubicBezTo>
                          <a:pt x="174821" y="186331"/>
                          <a:pt x="171665" y="200422"/>
                          <a:pt x="169065" y="215161"/>
                        </a:cubicBezTo>
                        <a:lnTo>
                          <a:pt x="291523" y="215161"/>
                        </a:lnTo>
                        <a:lnTo>
                          <a:pt x="291523" y="199680"/>
                        </a:lnTo>
                        <a:cubicBezTo>
                          <a:pt x="251880" y="198011"/>
                          <a:pt x="213722" y="188927"/>
                          <a:pt x="178535" y="172889"/>
                        </a:cubicBezTo>
                        <a:close/>
                        <a:moveTo>
                          <a:pt x="511744" y="118102"/>
                        </a:moveTo>
                        <a:cubicBezTo>
                          <a:pt x="493640" y="134974"/>
                          <a:pt x="473957" y="149436"/>
                          <a:pt x="452882" y="161301"/>
                        </a:cubicBezTo>
                        <a:cubicBezTo>
                          <a:pt x="457896" y="178266"/>
                          <a:pt x="461888" y="196250"/>
                          <a:pt x="465045" y="215161"/>
                        </a:cubicBezTo>
                        <a:lnTo>
                          <a:pt x="568563" y="215161"/>
                        </a:lnTo>
                        <a:cubicBezTo>
                          <a:pt x="556587" y="179378"/>
                          <a:pt x="537090" y="146284"/>
                          <a:pt x="511744" y="118102"/>
                        </a:cubicBezTo>
                        <a:close/>
                        <a:moveTo>
                          <a:pt x="96741" y="118102"/>
                        </a:moveTo>
                        <a:cubicBezTo>
                          <a:pt x="71303" y="146284"/>
                          <a:pt x="51899" y="179378"/>
                          <a:pt x="39829" y="215161"/>
                        </a:cubicBezTo>
                        <a:lnTo>
                          <a:pt x="143348" y="215161"/>
                        </a:lnTo>
                        <a:cubicBezTo>
                          <a:pt x="146504" y="196250"/>
                          <a:pt x="150589" y="178266"/>
                          <a:pt x="155603" y="161301"/>
                        </a:cubicBezTo>
                        <a:cubicBezTo>
                          <a:pt x="134528" y="149436"/>
                          <a:pt x="114753" y="134974"/>
                          <a:pt x="96741" y="118102"/>
                        </a:cubicBezTo>
                        <a:close/>
                        <a:moveTo>
                          <a:pt x="385015" y="37174"/>
                        </a:moveTo>
                        <a:cubicBezTo>
                          <a:pt x="409061" y="60905"/>
                          <a:pt x="429672" y="94834"/>
                          <a:pt x="444805" y="136457"/>
                        </a:cubicBezTo>
                        <a:cubicBezTo>
                          <a:pt x="462166" y="126260"/>
                          <a:pt x="478507" y="114024"/>
                          <a:pt x="493547" y="100026"/>
                        </a:cubicBezTo>
                        <a:cubicBezTo>
                          <a:pt x="462074" y="70732"/>
                          <a:pt x="425215" y="49318"/>
                          <a:pt x="385015" y="37174"/>
                        </a:cubicBezTo>
                        <a:close/>
                        <a:moveTo>
                          <a:pt x="223470" y="37174"/>
                        </a:moveTo>
                        <a:cubicBezTo>
                          <a:pt x="183177" y="49318"/>
                          <a:pt x="146319" y="70732"/>
                          <a:pt x="114845" y="100026"/>
                        </a:cubicBezTo>
                        <a:cubicBezTo>
                          <a:pt x="129979" y="114024"/>
                          <a:pt x="146226" y="126260"/>
                          <a:pt x="163680" y="136457"/>
                        </a:cubicBezTo>
                        <a:cubicBezTo>
                          <a:pt x="178813" y="94834"/>
                          <a:pt x="199424" y="60813"/>
                          <a:pt x="223470" y="37174"/>
                        </a:cubicBezTo>
                        <a:close/>
                        <a:moveTo>
                          <a:pt x="316869" y="26513"/>
                        </a:moveTo>
                        <a:lnTo>
                          <a:pt x="316869" y="174002"/>
                        </a:lnTo>
                        <a:cubicBezTo>
                          <a:pt x="354006" y="172426"/>
                          <a:pt x="389564" y="163619"/>
                          <a:pt x="422337" y="148231"/>
                        </a:cubicBezTo>
                        <a:cubicBezTo>
                          <a:pt x="398570" y="79817"/>
                          <a:pt x="359948" y="34115"/>
                          <a:pt x="316869" y="26513"/>
                        </a:cubicBezTo>
                        <a:close/>
                        <a:moveTo>
                          <a:pt x="291523" y="26513"/>
                        </a:moveTo>
                        <a:cubicBezTo>
                          <a:pt x="248538" y="34115"/>
                          <a:pt x="209915" y="79817"/>
                          <a:pt x="186055" y="148231"/>
                        </a:cubicBezTo>
                        <a:cubicBezTo>
                          <a:pt x="218828" y="163619"/>
                          <a:pt x="254479" y="172426"/>
                          <a:pt x="291523" y="174002"/>
                        </a:cubicBezTo>
                        <a:close/>
                        <a:moveTo>
                          <a:pt x="304243" y="0"/>
                        </a:moveTo>
                        <a:cubicBezTo>
                          <a:pt x="386593" y="0"/>
                          <a:pt x="463652" y="32353"/>
                          <a:pt x="521214" y="91126"/>
                        </a:cubicBezTo>
                        <a:cubicBezTo>
                          <a:pt x="555565" y="125889"/>
                          <a:pt x="580911" y="168718"/>
                          <a:pt x="595116" y="215161"/>
                        </a:cubicBezTo>
                        <a:lnTo>
                          <a:pt x="608485" y="215161"/>
                        </a:lnTo>
                        <a:lnTo>
                          <a:pt x="608485" y="392407"/>
                        </a:lnTo>
                        <a:lnTo>
                          <a:pt x="595116" y="392407"/>
                        </a:lnTo>
                        <a:cubicBezTo>
                          <a:pt x="580911" y="438851"/>
                          <a:pt x="555565" y="481586"/>
                          <a:pt x="521214" y="516442"/>
                        </a:cubicBezTo>
                        <a:cubicBezTo>
                          <a:pt x="463652" y="575215"/>
                          <a:pt x="386593" y="607568"/>
                          <a:pt x="304243" y="607568"/>
                        </a:cubicBezTo>
                        <a:cubicBezTo>
                          <a:pt x="221799" y="607568"/>
                          <a:pt x="144740" y="575215"/>
                          <a:pt x="87178" y="516442"/>
                        </a:cubicBezTo>
                        <a:cubicBezTo>
                          <a:pt x="52920" y="481586"/>
                          <a:pt x="27574" y="438851"/>
                          <a:pt x="13369" y="392407"/>
                        </a:cubicBezTo>
                        <a:lnTo>
                          <a:pt x="0" y="392407"/>
                        </a:lnTo>
                        <a:lnTo>
                          <a:pt x="0" y="215161"/>
                        </a:lnTo>
                        <a:lnTo>
                          <a:pt x="13369" y="215161"/>
                        </a:lnTo>
                        <a:cubicBezTo>
                          <a:pt x="27574" y="168718"/>
                          <a:pt x="52920" y="125889"/>
                          <a:pt x="87271" y="91126"/>
                        </a:cubicBezTo>
                        <a:cubicBezTo>
                          <a:pt x="144740" y="32353"/>
                          <a:pt x="221892" y="0"/>
                          <a:pt x="304243" y="0"/>
                        </a:cubicBezTo>
                        <a:close/>
                      </a:path>
                    </a:pathLst>
                  </a:custGeom>
                  <a:solidFill>
                    <a:srgbClr val="3856B8"/>
                  </a:solidFill>
                  <a:ln>
                    <a:solidFill>
                      <a:srgbClr val="3856B8"/>
                    </a:solidFill>
                  </a:ln>
                </p:spPr>
              </p:sp>
            </p:grpSp>
          </p:gr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ppt_x"/>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四、新媒体</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9" name="任意多边形 48"/>
          <p:cNvSpPr/>
          <p:nvPr/>
        </p:nvSpPr>
        <p:spPr>
          <a:xfrm>
            <a:off x="-30798" y="5657973"/>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395287" y="1682238"/>
            <a:ext cx="11931015" cy="4213860"/>
            <a:chOff x="947" y="3996"/>
            <a:chExt cx="18789" cy="6636"/>
          </a:xfrm>
        </p:grpSpPr>
        <p:sp>
          <p:nvSpPr>
            <p:cNvPr id="5" name="1"/>
            <p:cNvSpPr/>
            <p:nvPr/>
          </p:nvSpPr>
          <p:spPr bwMode="auto">
            <a:xfrm>
              <a:off x="3616" y="6398"/>
              <a:ext cx="12882" cy="4234"/>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82" h="4234">
                  <a:moveTo>
                    <a:pt x="12882" y="0"/>
                  </a:moveTo>
                  <a:lnTo>
                    <a:pt x="12872" y="11"/>
                  </a:lnTo>
                  <a:lnTo>
                    <a:pt x="12845" y="41"/>
                  </a:lnTo>
                  <a:lnTo>
                    <a:pt x="12825" y="64"/>
                  </a:lnTo>
                  <a:lnTo>
                    <a:pt x="12799" y="90"/>
                  </a:lnTo>
                  <a:lnTo>
                    <a:pt x="12770" y="119"/>
                  </a:lnTo>
                  <a:lnTo>
                    <a:pt x="12736" y="152"/>
                  </a:lnTo>
                  <a:lnTo>
                    <a:pt x="12698" y="188"/>
                  </a:lnTo>
                  <a:lnTo>
                    <a:pt x="12655" y="227"/>
                  </a:lnTo>
                  <a:lnTo>
                    <a:pt x="12608" y="269"/>
                  </a:lnTo>
                  <a:lnTo>
                    <a:pt x="12557" y="312"/>
                  </a:lnTo>
                  <a:lnTo>
                    <a:pt x="12501" y="357"/>
                  </a:lnTo>
                  <a:lnTo>
                    <a:pt x="12442" y="405"/>
                  </a:lnTo>
                  <a:lnTo>
                    <a:pt x="12377" y="453"/>
                  </a:lnTo>
                  <a:lnTo>
                    <a:pt x="12309" y="501"/>
                  </a:lnTo>
                  <a:lnTo>
                    <a:pt x="12236" y="551"/>
                  </a:lnTo>
                  <a:lnTo>
                    <a:pt x="12160" y="601"/>
                  </a:lnTo>
                  <a:lnTo>
                    <a:pt x="12079" y="650"/>
                  </a:lnTo>
                  <a:lnTo>
                    <a:pt x="11993" y="699"/>
                  </a:lnTo>
                  <a:lnTo>
                    <a:pt x="11904" y="748"/>
                  </a:lnTo>
                  <a:lnTo>
                    <a:pt x="11812" y="795"/>
                  </a:lnTo>
                  <a:lnTo>
                    <a:pt x="11715" y="841"/>
                  </a:lnTo>
                  <a:lnTo>
                    <a:pt x="11614" y="885"/>
                  </a:lnTo>
                  <a:lnTo>
                    <a:pt x="11509" y="928"/>
                  </a:lnTo>
                  <a:lnTo>
                    <a:pt x="11399" y="968"/>
                  </a:lnTo>
                  <a:lnTo>
                    <a:pt x="11286" y="1005"/>
                  </a:lnTo>
                  <a:lnTo>
                    <a:pt x="11170" y="1040"/>
                  </a:lnTo>
                  <a:lnTo>
                    <a:pt x="11049" y="1071"/>
                  </a:lnTo>
                  <a:lnTo>
                    <a:pt x="10925" y="1099"/>
                  </a:lnTo>
                  <a:lnTo>
                    <a:pt x="10797" y="1123"/>
                  </a:lnTo>
                  <a:lnTo>
                    <a:pt x="10665" y="1142"/>
                  </a:lnTo>
                  <a:lnTo>
                    <a:pt x="10531" y="1159"/>
                  </a:lnTo>
                  <a:lnTo>
                    <a:pt x="10399" y="1175"/>
                  </a:lnTo>
                  <a:lnTo>
                    <a:pt x="10267" y="1188"/>
                  </a:lnTo>
                  <a:lnTo>
                    <a:pt x="10135" y="1201"/>
                  </a:lnTo>
                  <a:lnTo>
                    <a:pt x="9876" y="1224"/>
                  </a:lnTo>
                  <a:lnTo>
                    <a:pt x="9620" y="1247"/>
                  </a:lnTo>
                  <a:lnTo>
                    <a:pt x="9495" y="1257"/>
                  </a:lnTo>
                  <a:lnTo>
                    <a:pt x="9371" y="1269"/>
                  </a:lnTo>
                  <a:lnTo>
                    <a:pt x="9248" y="1281"/>
                  </a:lnTo>
                  <a:lnTo>
                    <a:pt x="9127" y="1294"/>
                  </a:lnTo>
                  <a:lnTo>
                    <a:pt x="9009" y="1309"/>
                  </a:lnTo>
                  <a:lnTo>
                    <a:pt x="8892" y="1324"/>
                  </a:lnTo>
                  <a:lnTo>
                    <a:pt x="8778" y="1342"/>
                  </a:lnTo>
                  <a:lnTo>
                    <a:pt x="8665" y="1361"/>
                  </a:lnTo>
                  <a:lnTo>
                    <a:pt x="8556" y="1383"/>
                  </a:lnTo>
                  <a:lnTo>
                    <a:pt x="8448" y="1406"/>
                  </a:lnTo>
                  <a:lnTo>
                    <a:pt x="8343" y="1433"/>
                  </a:lnTo>
                  <a:lnTo>
                    <a:pt x="8240" y="1463"/>
                  </a:lnTo>
                  <a:lnTo>
                    <a:pt x="8143" y="1495"/>
                  </a:lnTo>
                  <a:lnTo>
                    <a:pt x="8046" y="1531"/>
                  </a:lnTo>
                  <a:lnTo>
                    <a:pt x="7953" y="1570"/>
                  </a:lnTo>
                  <a:lnTo>
                    <a:pt x="7863" y="1614"/>
                  </a:lnTo>
                  <a:lnTo>
                    <a:pt x="7776" y="1662"/>
                  </a:lnTo>
                  <a:lnTo>
                    <a:pt x="7692" y="1714"/>
                  </a:lnTo>
                  <a:lnTo>
                    <a:pt x="7613" y="1770"/>
                  </a:lnTo>
                  <a:lnTo>
                    <a:pt x="7537" y="1832"/>
                  </a:lnTo>
                  <a:lnTo>
                    <a:pt x="7465" y="1899"/>
                  </a:lnTo>
                  <a:lnTo>
                    <a:pt x="7397" y="1970"/>
                  </a:lnTo>
                  <a:lnTo>
                    <a:pt x="7333" y="2048"/>
                  </a:lnTo>
                  <a:lnTo>
                    <a:pt x="7273" y="2132"/>
                  </a:lnTo>
                  <a:lnTo>
                    <a:pt x="7207" y="2215"/>
                  </a:lnTo>
                  <a:lnTo>
                    <a:pt x="7127" y="2291"/>
                  </a:lnTo>
                  <a:lnTo>
                    <a:pt x="7034" y="2360"/>
                  </a:lnTo>
                  <a:lnTo>
                    <a:pt x="6928" y="2424"/>
                  </a:lnTo>
                  <a:lnTo>
                    <a:pt x="6812" y="2482"/>
                  </a:lnTo>
                  <a:lnTo>
                    <a:pt x="6684" y="2535"/>
                  </a:lnTo>
                  <a:lnTo>
                    <a:pt x="6547" y="2583"/>
                  </a:lnTo>
                  <a:lnTo>
                    <a:pt x="6404" y="2627"/>
                  </a:lnTo>
                  <a:lnTo>
                    <a:pt x="6253" y="2666"/>
                  </a:lnTo>
                  <a:lnTo>
                    <a:pt x="6095" y="2703"/>
                  </a:lnTo>
                  <a:lnTo>
                    <a:pt x="5934" y="2735"/>
                  </a:lnTo>
                  <a:lnTo>
                    <a:pt x="5769" y="2765"/>
                  </a:lnTo>
                  <a:lnTo>
                    <a:pt x="5600" y="2792"/>
                  </a:lnTo>
                  <a:lnTo>
                    <a:pt x="5431" y="2817"/>
                  </a:lnTo>
                  <a:lnTo>
                    <a:pt x="5262" y="2841"/>
                  </a:lnTo>
                  <a:lnTo>
                    <a:pt x="5092" y="2864"/>
                  </a:lnTo>
                  <a:lnTo>
                    <a:pt x="4925" y="2885"/>
                  </a:lnTo>
                  <a:lnTo>
                    <a:pt x="4761" y="2906"/>
                  </a:lnTo>
                  <a:lnTo>
                    <a:pt x="4599" y="2927"/>
                  </a:lnTo>
                  <a:lnTo>
                    <a:pt x="4443" y="2948"/>
                  </a:lnTo>
                  <a:lnTo>
                    <a:pt x="4294" y="2970"/>
                  </a:lnTo>
                  <a:lnTo>
                    <a:pt x="4152" y="2994"/>
                  </a:lnTo>
                  <a:lnTo>
                    <a:pt x="4017" y="3018"/>
                  </a:lnTo>
                  <a:lnTo>
                    <a:pt x="3892" y="3044"/>
                  </a:lnTo>
                  <a:lnTo>
                    <a:pt x="3778" y="3073"/>
                  </a:lnTo>
                  <a:lnTo>
                    <a:pt x="3674" y="3105"/>
                  </a:lnTo>
                  <a:lnTo>
                    <a:pt x="3584" y="3140"/>
                  </a:lnTo>
                  <a:lnTo>
                    <a:pt x="3508" y="3178"/>
                  </a:lnTo>
                  <a:lnTo>
                    <a:pt x="3446" y="3220"/>
                  </a:lnTo>
                  <a:lnTo>
                    <a:pt x="3400" y="3266"/>
                  </a:lnTo>
                  <a:lnTo>
                    <a:pt x="3371" y="3317"/>
                  </a:lnTo>
                  <a:lnTo>
                    <a:pt x="3360" y="3373"/>
                  </a:lnTo>
                  <a:lnTo>
                    <a:pt x="3355" y="3432"/>
                  </a:lnTo>
                  <a:lnTo>
                    <a:pt x="3345" y="3489"/>
                  </a:lnTo>
                  <a:lnTo>
                    <a:pt x="3331" y="3545"/>
                  </a:lnTo>
                  <a:lnTo>
                    <a:pt x="3311" y="3600"/>
                  </a:lnTo>
                  <a:lnTo>
                    <a:pt x="3286" y="3654"/>
                  </a:lnTo>
                  <a:lnTo>
                    <a:pt x="3255" y="3708"/>
                  </a:lnTo>
                  <a:lnTo>
                    <a:pt x="3220" y="3760"/>
                  </a:lnTo>
                  <a:lnTo>
                    <a:pt x="3180" y="3811"/>
                  </a:lnTo>
                  <a:lnTo>
                    <a:pt x="3134" y="3861"/>
                  </a:lnTo>
                  <a:lnTo>
                    <a:pt x="3084" y="3910"/>
                  </a:lnTo>
                  <a:lnTo>
                    <a:pt x="3029" y="3957"/>
                  </a:lnTo>
                  <a:lnTo>
                    <a:pt x="2968" y="4003"/>
                  </a:lnTo>
                  <a:lnTo>
                    <a:pt x="2903" y="4048"/>
                  </a:lnTo>
                  <a:lnTo>
                    <a:pt x="2832" y="4091"/>
                  </a:lnTo>
                  <a:lnTo>
                    <a:pt x="2755" y="4133"/>
                  </a:lnTo>
                  <a:lnTo>
                    <a:pt x="2675" y="4174"/>
                  </a:lnTo>
                  <a:lnTo>
                    <a:pt x="2590" y="4213"/>
                  </a:lnTo>
                  <a:lnTo>
                    <a:pt x="2540" y="4234"/>
                  </a:lnTo>
                  <a:lnTo>
                    <a:pt x="0" y="4234"/>
                  </a:lnTo>
                  <a:lnTo>
                    <a:pt x="0" y="3939"/>
                  </a:lnTo>
                  <a:lnTo>
                    <a:pt x="94" y="3931"/>
                  </a:lnTo>
                  <a:lnTo>
                    <a:pt x="178" y="3924"/>
                  </a:lnTo>
                  <a:lnTo>
                    <a:pt x="262" y="3916"/>
                  </a:lnTo>
                  <a:lnTo>
                    <a:pt x="345" y="3909"/>
                  </a:lnTo>
                  <a:lnTo>
                    <a:pt x="429" y="3901"/>
                  </a:lnTo>
                  <a:lnTo>
                    <a:pt x="629" y="3878"/>
                  </a:lnTo>
                  <a:lnTo>
                    <a:pt x="810" y="3852"/>
                  </a:lnTo>
                  <a:lnTo>
                    <a:pt x="972" y="3823"/>
                  </a:lnTo>
                  <a:lnTo>
                    <a:pt x="1117" y="3791"/>
                  </a:lnTo>
                  <a:lnTo>
                    <a:pt x="1248" y="3756"/>
                  </a:lnTo>
                  <a:lnTo>
                    <a:pt x="1362" y="3719"/>
                  </a:lnTo>
                  <a:lnTo>
                    <a:pt x="1464" y="3679"/>
                  </a:lnTo>
                  <a:lnTo>
                    <a:pt x="1551" y="3637"/>
                  </a:lnTo>
                  <a:lnTo>
                    <a:pt x="1628" y="3593"/>
                  </a:lnTo>
                  <a:lnTo>
                    <a:pt x="1694" y="3547"/>
                  </a:lnTo>
                  <a:lnTo>
                    <a:pt x="1751" y="3500"/>
                  </a:lnTo>
                  <a:lnTo>
                    <a:pt x="1798" y="3452"/>
                  </a:lnTo>
                  <a:lnTo>
                    <a:pt x="1839" y="3402"/>
                  </a:lnTo>
                  <a:lnTo>
                    <a:pt x="1874" y="3352"/>
                  </a:lnTo>
                  <a:lnTo>
                    <a:pt x="1903" y="3301"/>
                  </a:lnTo>
                  <a:lnTo>
                    <a:pt x="1928" y="3250"/>
                  </a:lnTo>
                  <a:lnTo>
                    <a:pt x="1951" y="3198"/>
                  </a:lnTo>
                  <a:lnTo>
                    <a:pt x="1971" y="3147"/>
                  </a:lnTo>
                  <a:lnTo>
                    <a:pt x="1990" y="3095"/>
                  </a:lnTo>
                  <a:lnTo>
                    <a:pt x="2010" y="3044"/>
                  </a:lnTo>
                  <a:lnTo>
                    <a:pt x="2030" y="2994"/>
                  </a:lnTo>
                  <a:lnTo>
                    <a:pt x="2053" y="2945"/>
                  </a:lnTo>
                  <a:lnTo>
                    <a:pt x="2080" y="2897"/>
                  </a:lnTo>
                  <a:lnTo>
                    <a:pt x="2110" y="2850"/>
                  </a:lnTo>
                  <a:lnTo>
                    <a:pt x="2148" y="2805"/>
                  </a:lnTo>
                  <a:lnTo>
                    <a:pt x="2190" y="2761"/>
                  </a:lnTo>
                  <a:lnTo>
                    <a:pt x="2241" y="2719"/>
                  </a:lnTo>
                  <a:lnTo>
                    <a:pt x="2299" y="2680"/>
                  </a:lnTo>
                  <a:lnTo>
                    <a:pt x="2369" y="2643"/>
                  </a:lnTo>
                  <a:lnTo>
                    <a:pt x="2449" y="2609"/>
                  </a:lnTo>
                  <a:lnTo>
                    <a:pt x="2541" y="2578"/>
                  </a:lnTo>
                  <a:lnTo>
                    <a:pt x="2646" y="2549"/>
                  </a:lnTo>
                  <a:lnTo>
                    <a:pt x="2762" y="2524"/>
                  </a:lnTo>
                  <a:lnTo>
                    <a:pt x="2883" y="2500"/>
                  </a:lnTo>
                  <a:lnTo>
                    <a:pt x="3009" y="2480"/>
                  </a:lnTo>
                  <a:lnTo>
                    <a:pt x="3140" y="2460"/>
                  </a:lnTo>
                  <a:lnTo>
                    <a:pt x="3275" y="2442"/>
                  </a:lnTo>
                  <a:lnTo>
                    <a:pt x="3415" y="2426"/>
                  </a:lnTo>
                  <a:lnTo>
                    <a:pt x="3558" y="2410"/>
                  </a:lnTo>
                  <a:lnTo>
                    <a:pt x="3705" y="2396"/>
                  </a:lnTo>
                  <a:lnTo>
                    <a:pt x="4003" y="2369"/>
                  </a:lnTo>
                  <a:lnTo>
                    <a:pt x="4308" y="2342"/>
                  </a:lnTo>
                  <a:lnTo>
                    <a:pt x="4461" y="2328"/>
                  </a:lnTo>
                  <a:lnTo>
                    <a:pt x="4616" y="2313"/>
                  </a:lnTo>
                  <a:lnTo>
                    <a:pt x="4768" y="2298"/>
                  </a:lnTo>
                  <a:lnTo>
                    <a:pt x="4921" y="2281"/>
                  </a:lnTo>
                  <a:lnTo>
                    <a:pt x="5072" y="2264"/>
                  </a:lnTo>
                  <a:lnTo>
                    <a:pt x="5221" y="2244"/>
                  </a:lnTo>
                  <a:lnTo>
                    <a:pt x="5367" y="2222"/>
                  </a:lnTo>
                  <a:lnTo>
                    <a:pt x="5513" y="2199"/>
                  </a:lnTo>
                  <a:lnTo>
                    <a:pt x="5653" y="2173"/>
                  </a:lnTo>
                  <a:lnTo>
                    <a:pt x="5790" y="2144"/>
                  </a:lnTo>
                  <a:lnTo>
                    <a:pt x="5922" y="2113"/>
                  </a:lnTo>
                  <a:lnTo>
                    <a:pt x="6050" y="2078"/>
                  </a:lnTo>
                  <a:lnTo>
                    <a:pt x="6174" y="2040"/>
                  </a:lnTo>
                  <a:lnTo>
                    <a:pt x="6291" y="1998"/>
                  </a:lnTo>
                  <a:lnTo>
                    <a:pt x="6403" y="1953"/>
                  </a:lnTo>
                  <a:lnTo>
                    <a:pt x="6507" y="1903"/>
                  </a:lnTo>
                  <a:lnTo>
                    <a:pt x="6604" y="1849"/>
                  </a:lnTo>
                  <a:lnTo>
                    <a:pt x="6693" y="1791"/>
                  </a:lnTo>
                  <a:lnTo>
                    <a:pt x="6776" y="1727"/>
                  </a:lnTo>
                  <a:lnTo>
                    <a:pt x="6849" y="1659"/>
                  </a:lnTo>
                  <a:lnTo>
                    <a:pt x="6920" y="1590"/>
                  </a:lnTo>
                  <a:lnTo>
                    <a:pt x="6999" y="1527"/>
                  </a:lnTo>
                  <a:lnTo>
                    <a:pt x="7083" y="1468"/>
                  </a:lnTo>
                  <a:lnTo>
                    <a:pt x="7172" y="1414"/>
                  </a:lnTo>
                  <a:lnTo>
                    <a:pt x="7266" y="1364"/>
                  </a:lnTo>
                  <a:lnTo>
                    <a:pt x="7365" y="1319"/>
                  </a:lnTo>
                  <a:lnTo>
                    <a:pt x="7468" y="1277"/>
                  </a:lnTo>
                  <a:lnTo>
                    <a:pt x="7577" y="1239"/>
                  </a:lnTo>
                  <a:lnTo>
                    <a:pt x="7689" y="1205"/>
                  </a:lnTo>
                  <a:lnTo>
                    <a:pt x="7804" y="1174"/>
                  </a:lnTo>
                  <a:lnTo>
                    <a:pt x="7922" y="1146"/>
                  </a:lnTo>
                  <a:lnTo>
                    <a:pt x="8045" y="1121"/>
                  </a:lnTo>
                  <a:lnTo>
                    <a:pt x="8169" y="1098"/>
                  </a:lnTo>
                  <a:lnTo>
                    <a:pt x="8295" y="1078"/>
                  </a:lnTo>
                  <a:lnTo>
                    <a:pt x="8423" y="1061"/>
                  </a:lnTo>
                  <a:lnTo>
                    <a:pt x="8555" y="1045"/>
                  </a:lnTo>
                  <a:lnTo>
                    <a:pt x="8687" y="1031"/>
                  </a:lnTo>
                  <a:lnTo>
                    <a:pt x="8819" y="1019"/>
                  </a:lnTo>
                  <a:lnTo>
                    <a:pt x="8953" y="1008"/>
                  </a:lnTo>
                  <a:lnTo>
                    <a:pt x="9086" y="999"/>
                  </a:lnTo>
                  <a:lnTo>
                    <a:pt x="9220" y="990"/>
                  </a:lnTo>
                  <a:lnTo>
                    <a:pt x="9354" y="983"/>
                  </a:lnTo>
                  <a:lnTo>
                    <a:pt x="9486" y="975"/>
                  </a:lnTo>
                  <a:lnTo>
                    <a:pt x="9619" y="969"/>
                  </a:lnTo>
                  <a:lnTo>
                    <a:pt x="9750" y="962"/>
                  </a:lnTo>
                  <a:lnTo>
                    <a:pt x="9880" y="955"/>
                  </a:lnTo>
                  <a:lnTo>
                    <a:pt x="10007" y="948"/>
                  </a:lnTo>
                  <a:lnTo>
                    <a:pt x="10132" y="940"/>
                  </a:lnTo>
                  <a:lnTo>
                    <a:pt x="10255" y="932"/>
                  </a:lnTo>
                  <a:lnTo>
                    <a:pt x="10377" y="923"/>
                  </a:lnTo>
                  <a:lnTo>
                    <a:pt x="10493" y="913"/>
                  </a:lnTo>
                  <a:lnTo>
                    <a:pt x="10608" y="901"/>
                  </a:lnTo>
                  <a:lnTo>
                    <a:pt x="10719" y="887"/>
                  </a:lnTo>
                  <a:lnTo>
                    <a:pt x="10830" y="869"/>
                  </a:lnTo>
                  <a:lnTo>
                    <a:pt x="10939" y="848"/>
                  </a:lnTo>
                  <a:lnTo>
                    <a:pt x="11048" y="824"/>
                  </a:lnTo>
                  <a:lnTo>
                    <a:pt x="11156" y="797"/>
                  </a:lnTo>
                  <a:lnTo>
                    <a:pt x="11261" y="769"/>
                  </a:lnTo>
                  <a:lnTo>
                    <a:pt x="11365" y="738"/>
                  </a:lnTo>
                  <a:lnTo>
                    <a:pt x="11467" y="704"/>
                  </a:lnTo>
                  <a:lnTo>
                    <a:pt x="11567" y="670"/>
                  </a:lnTo>
                  <a:lnTo>
                    <a:pt x="11665" y="633"/>
                  </a:lnTo>
                  <a:lnTo>
                    <a:pt x="11761" y="597"/>
                  </a:lnTo>
                  <a:lnTo>
                    <a:pt x="11853" y="558"/>
                  </a:lnTo>
                  <a:lnTo>
                    <a:pt x="11943" y="519"/>
                  </a:lnTo>
                  <a:lnTo>
                    <a:pt x="12030" y="480"/>
                  </a:lnTo>
                  <a:lnTo>
                    <a:pt x="12112" y="440"/>
                  </a:lnTo>
                  <a:lnTo>
                    <a:pt x="12193" y="401"/>
                  </a:lnTo>
                  <a:lnTo>
                    <a:pt x="12269" y="362"/>
                  </a:lnTo>
                  <a:lnTo>
                    <a:pt x="12343" y="324"/>
                  </a:lnTo>
                  <a:lnTo>
                    <a:pt x="12412" y="287"/>
                  </a:lnTo>
                  <a:lnTo>
                    <a:pt x="12478" y="250"/>
                  </a:lnTo>
                  <a:lnTo>
                    <a:pt x="12539" y="215"/>
                  </a:lnTo>
                  <a:lnTo>
                    <a:pt x="12595" y="182"/>
                  </a:lnTo>
                  <a:lnTo>
                    <a:pt x="12647" y="151"/>
                  </a:lnTo>
                  <a:lnTo>
                    <a:pt x="12695" y="122"/>
                  </a:lnTo>
                  <a:lnTo>
                    <a:pt x="12774" y="72"/>
                  </a:lnTo>
                  <a:lnTo>
                    <a:pt x="12833" y="33"/>
                  </a:lnTo>
                  <a:lnTo>
                    <a:pt x="12869" y="9"/>
                  </a:lnTo>
                  <a:lnTo>
                    <a:pt x="12882" y="0"/>
                  </a:lnTo>
                  <a:close/>
                </a:path>
              </a:pathLst>
            </a:custGeom>
            <a:gradFill>
              <a:gsLst>
                <a:gs pos="0">
                  <a:srgbClr val="142AAE">
                    <a:alpha val="56000"/>
                  </a:srgbClr>
                </a:gs>
                <a:gs pos="100000">
                  <a:srgbClr val="142AAE"/>
                </a:gs>
              </a:gsLst>
              <a:lin ang="10800000" scaled="0"/>
            </a:gradFill>
            <a:ln>
              <a:noFill/>
            </a:ln>
          </p:spPr>
          <p:txBody>
            <a:bodyPr wrap="square" lIns="91440" tIns="45720" rIns="91440" bIns="45720" anchor="ctr">
              <a:noAutofit/>
            </a:bodyPr>
            <a:lstStyle/>
            <a:p>
              <a:pPr algn="ctr"/>
            </a:p>
          </p:txBody>
        </p:sp>
        <p:grpSp>
          <p:nvGrpSpPr>
            <p:cNvPr id="6" name="组合 5"/>
            <p:cNvGrpSpPr/>
            <p:nvPr/>
          </p:nvGrpSpPr>
          <p:grpSpPr>
            <a:xfrm>
              <a:off x="947" y="3996"/>
              <a:ext cx="18789" cy="6507"/>
              <a:chOff x="947" y="3996"/>
              <a:chExt cx="18789" cy="6507"/>
            </a:xfrm>
          </p:grpSpPr>
          <p:pic>
            <p:nvPicPr>
              <p:cNvPr id="54" name="图片 53" descr="109"/>
              <p:cNvPicPr>
                <a:picLocks noChangeAspect="1"/>
              </p:cNvPicPr>
              <p:nvPr/>
            </p:nvPicPr>
            <p:blipFill>
              <a:blip r:embed="rId2">
                <a:lum bright="18000"/>
              </a:blip>
              <a:srcRect l="20379" t="30473" r="-2993" b="30784"/>
              <a:stretch>
                <a:fillRect/>
              </a:stretch>
            </p:blipFill>
            <p:spPr>
              <a:xfrm>
                <a:off x="6651" y="6412"/>
                <a:ext cx="13085" cy="4091"/>
              </a:xfrm>
              <a:custGeom>
                <a:avLst/>
                <a:gdLst/>
                <a:ahLst/>
                <a:cxnLst>
                  <a:cxn ang="3">
                    <a:pos x="hc" y="t"/>
                  </a:cxn>
                  <a:cxn ang="cd2">
                    <a:pos x="l" y="vc"/>
                  </a:cxn>
                  <a:cxn ang="cd4">
                    <a:pos x="hc" y="b"/>
                  </a:cxn>
                  <a:cxn ang="0">
                    <a:pos x="r" y="vc"/>
                  </a:cxn>
                </a:cxnLst>
                <a:rect l="l" t="t" r="r" b="b"/>
                <a:pathLst>
                  <a:path w="13085" h="4091">
                    <a:moveTo>
                      <a:pt x="9828" y="0"/>
                    </a:moveTo>
                    <a:lnTo>
                      <a:pt x="12080" y="0"/>
                    </a:lnTo>
                    <a:lnTo>
                      <a:pt x="12375" y="0"/>
                    </a:lnTo>
                    <a:lnTo>
                      <a:pt x="13085" y="0"/>
                    </a:lnTo>
                    <a:lnTo>
                      <a:pt x="13085" y="4091"/>
                    </a:lnTo>
                    <a:lnTo>
                      <a:pt x="12080" y="4091"/>
                    </a:lnTo>
                    <a:lnTo>
                      <a:pt x="12080" y="4022"/>
                    </a:lnTo>
                    <a:lnTo>
                      <a:pt x="12040" y="4023"/>
                    </a:lnTo>
                    <a:cubicBezTo>
                      <a:pt x="5774" y="4195"/>
                      <a:pt x="3300" y="3994"/>
                      <a:pt x="67" y="3933"/>
                    </a:cubicBezTo>
                    <a:lnTo>
                      <a:pt x="0" y="3932"/>
                    </a:lnTo>
                    <a:lnTo>
                      <a:pt x="45" y="3893"/>
                    </a:lnTo>
                    <a:lnTo>
                      <a:pt x="95" y="3844"/>
                    </a:lnTo>
                    <a:lnTo>
                      <a:pt x="141" y="3794"/>
                    </a:lnTo>
                    <a:lnTo>
                      <a:pt x="181" y="3743"/>
                    </a:lnTo>
                    <a:lnTo>
                      <a:pt x="216" y="3691"/>
                    </a:lnTo>
                    <a:lnTo>
                      <a:pt x="247" y="3637"/>
                    </a:lnTo>
                    <a:lnTo>
                      <a:pt x="272" y="3583"/>
                    </a:lnTo>
                    <a:lnTo>
                      <a:pt x="292" y="3528"/>
                    </a:lnTo>
                    <a:lnTo>
                      <a:pt x="306" y="3472"/>
                    </a:lnTo>
                    <a:lnTo>
                      <a:pt x="316" y="3415"/>
                    </a:lnTo>
                    <a:lnTo>
                      <a:pt x="321" y="3356"/>
                    </a:lnTo>
                    <a:lnTo>
                      <a:pt x="332" y="3300"/>
                    </a:lnTo>
                    <a:lnTo>
                      <a:pt x="361" y="3249"/>
                    </a:lnTo>
                    <a:lnTo>
                      <a:pt x="407" y="3203"/>
                    </a:lnTo>
                    <a:lnTo>
                      <a:pt x="469" y="3161"/>
                    </a:lnTo>
                    <a:lnTo>
                      <a:pt x="545" y="3123"/>
                    </a:lnTo>
                    <a:lnTo>
                      <a:pt x="635" y="3088"/>
                    </a:lnTo>
                    <a:lnTo>
                      <a:pt x="739" y="3056"/>
                    </a:lnTo>
                    <a:lnTo>
                      <a:pt x="853" y="3027"/>
                    </a:lnTo>
                    <a:lnTo>
                      <a:pt x="978" y="3001"/>
                    </a:lnTo>
                    <a:lnTo>
                      <a:pt x="1113" y="2977"/>
                    </a:lnTo>
                    <a:lnTo>
                      <a:pt x="1255" y="2953"/>
                    </a:lnTo>
                    <a:lnTo>
                      <a:pt x="1404" y="2931"/>
                    </a:lnTo>
                    <a:lnTo>
                      <a:pt x="1560" y="2910"/>
                    </a:lnTo>
                    <a:lnTo>
                      <a:pt x="1722" y="2889"/>
                    </a:lnTo>
                    <a:lnTo>
                      <a:pt x="1886" y="2868"/>
                    </a:lnTo>
                    <a:lnTo>
                      <a:pt x="2053" y="2847"/>
                    </a:lnTo>
                    <a:lnTo>
                      <a:pt x="2223" y="2824"/>
                    </a:lnTo>
                    <a:lnTo>
                      <a:pt x="2392" y="2800"/>
                    </a:lnTo>
                    <a:lnTo>
                      <a:pt x="2561" y="2775"/>
                    </a:lnTo>
                    <a:lnTo>
                      <a:pt x="2730" y="2748"/>
                    </a:lnTo>
                    <a:lnTo>
                      <a:pt x="2895" y="2718"/>
                    </a:lnTo>
                    <a:lnTo>
                      <a:pt x="3056" y="2686"/>
                    </a:lnTo>
                    <a:lnTo>
                      <a:pt x="3214" y="2649"/>
                    </a:lnTo>
                    <a:lnTo>
                      <a:pt x="3365" y="2610"/>
                    </a:lnTo>
                    <a:lnTo>
                      <a:pt x="3508" y="2566"/>
                    </a:lnTo>
                    <a:lnTo>
                      <a:pt x="3645" y="2518"/>
                    </a:lnTo>
                    <a:lnTo>
                      <a:pt x="3773" y="2465"/>
                    </a:lnTo>
                    <a:lnTo>
                      <a:pt x="3889" y="2407"/>
                    </a:lnTo>
                    <a:lnTo>
                      <a:pt x="3995" y="2343"/>
                    </a:lnTo>
                    <a:lnTo>
                      <a:pt x="4088" y="2274"/>
                    </a:lnTo>
                    <a:lnTo>
                      <a:pt x="4168" y="2198"/>
                    </a:lnTo>
                    <a:lnTo>
                      <a:pt x="4234" y="2115"/>
                    </a:lnTo>
                    <a:lnTo>
                      <a:pt x="4294" y="2031"/>
                    </a:lnTo>
                    <a:lnTo>
                      <a:pt x="4358" y="1953"/>
                    </a:lnTo>
                    <a:lnTo>
                      <a:pt x="4426" y="1882"/>
                    </a:lnTo>
                    <a:lnTo>
                      <a:pt x="4498" y="1815"/>
                    </a:lnTo>
                    <a:lnTo>
                      <a:pt x="4574" y="1753"/>
                    </a:lnTo>
                    <a:lnTo>
                      <a:pt x="4653" y="1697"/>
                    </a:lnTo>
                    <a:lnTo>
                      <a:pt x="4737" y="1645"/>
                    </a:lnTo>
                    <a:lnTo>
                      <a:pt x="4824" y="1597"/>
                    </a:lnTo>
                    <a:lnTo>
                      <a:pt x="4914" y="1553"/>
                    </a:lnTo>
                    <a:lnTo>
                      <a:pt x="5007" y="1514"/>
                    </a:lnTo>
                    <a:lnTo>
                      <a:pt x="5104" y="1478"/>
                    </a:lnTo>
                    <a:lnTo>
                      <a:pt x="5201" y="1446"/>
                    </a:lnTo>
                    <a:lnTo>
                      <a:pt x="5304" y="1416"/>
                    </a:lnTo>
                    <a:lnTo>
                      <a:pt x="5409" y="1389"/>
                    </a:lnTo>
                    <a:lnTo>
                      <a:pt x="5517" y="1366"/>
                    </a:lnTo>
                    <a:lnTo>
                      <a:pt x="5626" y="1344"/>
                    </a:lnTo>
                    <a:lnTo>
                      <a:pt x="5739" y="1325"/>
                    </a:lnTo>
                    <a:lnTo>
                      <a:pt x="5853" y="1307"/>
                    </a:lnTo>
                    <a:lnTo>
                      <a:pt x="5970" y="1292"/>
                    </a:lnTo>
                    <a:lnTo>
                      <a:pt x="6088" y="1277"/>
                    </a:lnTo>
                    <a:lnTo>
                      <a:pt x="6209" y="1264"/>
                    </a:lnTo>
                    <a:lnTo>
                      <a:pt x="6332" y="1252"/>
                    </a:lnTo>
                    <a:lnTo>
                      <a:pt x="6456" y="1240"/>
                    </a:lnTo>
                    <a:lnTo>
                      <a:pt x="6581" y="1230"/>
                    </a:lnTo>
                    <a:lnTo>
                      <a:pt x="6837" y="1207"/>
                    </a:lnTo>
                    <a:lnTo>
                      <a:pt x="7096" y="1184"/>
                    </a:lnTo>
                    <a:lnTo>
                      <a:pt x="7228" y="1171"/>
                    </a:lnTo>
                    <a:lnTo>
                      <a:pt x="7360" y="1158"/>
                    </a:lnTo>
                    <a:lnTo>
                      <a:pt x="7492" y="1142"/>
                    </a:lnTo>
                    <a:lnTo>
                      <a:pt x="7626" y="1125"/>
                    </a:lnTo>
                    <a:lnTo>
                      <a:pt x="7758" y="1106"/>
                    </a:lnTo>
                    <a:lnTo>
                      <a:pt x="7886" y="1082"/>
                    </a:lnTo>
                    <a:lnTo>
                      <a:pt x="8010" y="1054"/>
                    </a:lnTo>
                    <a:lnTo>
                      <a:pt x="8131" y="1023"/>
                    </a:lnTo>
                    <a:lnTo>
                      <a:pt x="8247" y="988"/>
                    </a:lnTo>
                    <a:lnTo>
                      <a:pt x="8360" y="951"/>
                    </a:lnTo>
                    <a:lnTo>
                      <a:pt x="8470" y="911"/>
                    </a:lnTo>
                    <a:lnTo>
                      <a:pt x="8575" y="868"/>
                    </a:lnTo>
                    <a:lnTo>
                      <a:pt x="8676" y="824"/>
                    </a:lnTo>
                    <a:lnTo>
                      <a:pt x="8773" y="778"/>
                    </a:lnTo>
                    <a:lnTo>
                      <a:pt x="8865" y="731"/>
                    </a:lnTo>
                    <a:lnTo>
                      <a:pt x="8954" y="682"/>
                    </a:lnTo>
                    <a:lnTo>
                      <a:pt x="9040" y="633"/>
                    </a:lnTo>
                    <a:lnTo>
                      <a:pt x="9121" y="584"/>
                    </a:lnTo>
                    <a:lnTo>
                      <a:pt x="9197" y="534"/>
                    </a:lnTo>
                    <a:lnTo>
                      <a:pt x="9270" y="484"/>
                    </a:lnTo>
                    <a:lnTo>
                      <a:pt x="9338" y="436"/>
                    </a:lnTo>
                    <a:lnTo>
                      <a:pt x="9403" y="388"/>
                    </a:lnTo>
                    <a:lnTo>
                      <a:pt x="9462" y="340"/>
                    </a:lnTo>
                    <a:lnTo>
                      <a:pt x="9518" y="295"/>
                    </a:lnTo>
                    <a:lnTo>
                      <a:pt x="9569" y="252"/>
                    </a:lnTo>
                    <a:lnTo>
                      <a:pt x="9616" y="210"/>
                    </a:lnTo>
                    <a:lnTo>
                      <a:pt x="9659" y="171"/>
                    </a:lnTo>
                    <a:lnTo>
                      <a:pt x="9697" y="135"/>
                    </a:lnTo>
                    <a:lnTo>
                      <a:pt x="9731" y="102"/>
                    </a:lnTo>
                    <a:lnTo>
                      <a:pt x="9760" y="73"/>
                    </a:lnTo>
                    <a:lnTo>
                      <a:pt x="9786" y="47"/>
                    </a:lnTo>
                    <a:lnTo>
                      <a:pt x="9806" y="24"/>
                    </a:lnTo>
                    <a:lnTo>
                      <a:pt x="9828" y="0"/>
                    </a:lnTo>
                    <a:close/>
                  </a:path>
                </a:pathLst>
              </a:custGeom>
            </p:spPr>
          </p:pic>
          <p:grpSp>
            <p:nvGrpSpPr>
              <p:cNvPr id="2" name="组合 1"/>
              <p:cNvGrpSpPr/>
              <p:nvPr/>
            </p:nvGrpSpPr>
            <p:grpSpPr>
              <a:xfrm>
                <a:off x="947" y="3996"/>
                <a:ext cx="13952" cy="3712"/>
                <a:chOff x="1232" y="3924"/>
                <a:chExt cx="13952" cy="3712"/>
              </a:xfrm>
            </p:grpSpPr>
            <p:grpSp>
              <p:nvGrpSpPr>
                <p:cNvPr id="7" name="组合 6"/>
                <p:cNvGrpSpPr/>
                <p:nvPr/>
              </p:nvGrpSpPr>
              <p:grpSpPr>
                <a:xfrm>
                  <a:off x="1232" y="3924"/>
                  <a:ext cx="3140" cy="3712"/>
                  <a:chOff x="1921" y="4086"/>
                  <a:chExt cx="3140" cy="3712"/>
                </a:xfrm>
              </p:grpSpPr>
              <p:sp>
                <p:nvSpPr>
                  <p:cNvPr id="8" name="文本框 7"/>
                  <p:cNvSpPr txBox="1"/>
                  <p:nvPr/>
                </p:nvSpPr>
                <p:spPr>
                  <a:xfrm>
                    <a:off x="2774" y="4086"/>
                    <a:ext cx="1434" cy="582"/>
                  </a:xfrm>
                  <a:prstGeom prst="rect">
                    <a:avLst/>
                  </a:prstGeom>
                  <a:noFill/>
                </p:spPr>
                <p:txBody>
                  <a:bodyPr wrap="square" rtlCol="0">
                    <a:spAutoFit/>
                  </a:bodyPr>
                  <a:lstStyle/>
                  <a:p>
                    <a:pPr algn="ctr"/>
                    <a:r>
                      <a:rPr lang="zh-CN" altLang="en-US" b="1" dirty="0">
                        <a:solidFill>
                          <a:srgbClr val="142AAE"/>
                        </a:solidFill>
                        <a:latin typeface="黑体" panose="02010609060101010101" charset="-122"/>
                        <a:ea typeface="黑体" panose="02010609060101010101" charset="-122"/>
                        <a:cs typeface="黑体" panose="02010609060101010101" charset="-122"/>
                      </a:rPr>
                      <a:t>价值</a:t>
                    </a:r>
                    <a:endParaRPr lang="zh-CN" altLang="en-US" b="1" dirty="0">
                      <a:solidFill>
                        <a:srgbClr val="142AAE"/>
                      </a:solidFill>
                      <a:latin typeface="黑体" panose="02010609060101010101" charset="-122"/>
                      <a:ea typeface="黑体" panose="02010609060101010101" charset="-122"/>
                      <a:cs typeface="黑体" panose="02010609060101010101" charset="-122"/>
                    </a:endParaRPr>
                  </a:p>
                </p:txBody>
              </p:sp>
              <p:sp>
                <p:nvSpPr>
                  <p:cNvPr id="18" name="文本框 17"/>
                  <p:cNvSpPr txBox="1"/>
                  <p:nvPr/>
                </p:nvSpPr>
                <p:spPr>
                  <a:xfrm>
                    <a:off x="1921" y="5104"/>
                    <a:ext cx="3140" cy="2694"/>
                  </a:xfrm>
                  <a:prstGeom prst="rect">
                    <a:avLst/>
                  </a:prstGeom>
                  <a:noFill/>
                </p:spPr>
                <p:txBody>
                  <a:bodyPr wrap="square" rtlCol="0">
                    <a:spAutoFit/>
                  </a:bodyPr>
                  <a:lstStyle/>
                  <a:p>
                    <a:pPr algn="ctr">
                      <a:lnSpc>
                        <a:spcPct val="150000"/>
                      </a:lnSpc>
                    </a:pPr>
                    <a:r>
                      <a:rPr lang="zh-CN" altLang="zh-CN" dirty="0"/>
                      <a:t>就媒体本身意义而言，媒体是具备价值的信息载体。</a:t>
                    </a:r>
                    <a:endParaRPr lang="zh-CN" altLang="en-US" dirty="0">
                      <a:solidFill>
                        <a:schemeClr val="bg1"/>
                      </a:solidFill>
                      <a:latin typeface="思源黑体 Light" panose="020B0300000000000000" pitchFamily="34" charset="-122"/>
                      <a:ea typeface="思源黑体 Light" panose="020B0300000000000000" pitchFamily="34" charset="-122"/>
                    </a:endParaRPr>
                  </a:p>
                </p:txBody>
              </p:sp>
            </p:grpSp>
            <p:grpSp>
              <p:nvGrpSpPr>
                <p:cNvPr id="16" name="组合 15"/>
                <p:cNvGrpSpPr/>
                <p:nvPr/>
              </p:nvGrpSpPr>
              <p:grpSpPr>
                <a:xfrm>
                  <a:off x="11756" y="3924"/>
                  <a:ext cx="3428" cy="3345"/>
                  <a:chOff x="12445" y="4086"/>
                  <a:chExt cx="3428" cy="3345"/>
                </a:xfrm>
              </p:grpSpPr>
              <p:sp>
                <p:nvSpPr>
                  <p:cNvPr id="13" name="文本框 12"/>
                  <p:cNvSpPr txBox="1"/>
                  <p:nvPr/>
                </p:nvSpPr>
                <p:spPr>
                  <a:xfrm>
                    <a:off x="13298" y="4086"/>
                    <a:ext cx="1434" cy="582"/>
                  </a:xfrm>
                  <a:prstGeom prst="rect">
                    <a:avLst/>
                  </a:prstGeom>
                  <a:noFill/>
                </p:spPr>
                <p:txBody>
                  <a:bodyPr wrap="square" rtlCol="0">
                    <a:spAutoFit/>
                  </a:bodyPr>
                  <a:lstStyle/>
                  <a:p>
                    <a:pPr algn="ctr"/>
                    <a:r>
                      <a:rPr lang="zh-CN" altLang="en-US" b="1" dirty="0">
                        <a:solidFill>
                          <a:srgbClr val="142AAE"/>
                        </a:solidFill>
                        <a:latin typeface="黑体" panose="02010609060101010101" charset="-122"/>
                        <a:ea typeface="黑体" panose="02010609060101010101" charset="-122"/>
                        <a:cs typeface="黑体" panose="02010609060101010101" charset="-122"/>
                      </a:rPr>
                      <a:t>生命力</a:t>
                    </a:r>
                    <a:endParaRPr lang="zh-CN" altLang="en-US" b="1" dirty="0">
                      <a:solidFill>
                        <a:srgbClr val="142AAE"/>
                      </a:solidFill>
                      <a:latin typeface="黑体" panose="02010609060101010101" charset="-122"/>
                      <a:ea typeface="黑体" panose="02010609060101010101" charset="-122"/>
                      <a:cs typeface="黑体" panose="02010609060101010101" charset="-122"/>
                    </a:endParaRPr>
                  </a:p>
                </p:txBody>
              </p:sp>
              <p:sp>
                <p:nvSpPr>
                  <p:cNvPr id="19" name="文本框 18"/>
                  <p:cNvSpPr txBox="1"/>
                  <p:nvPr/>
                </p:nvSpPr>
                <p:spPr>
                  <a:xfrm>
                    <a:off x="12445" y="5104"/>
                    <a:ext cx="3428" cy="2327"/>
                  </a:xfrm>
                  <a:prstGeom prst="rect">
                    <a:avLst/>
                  </a:prstGeom>
                  <a:noFill/>
                </p:spPr>
                <p:txBody>
                  <a:bodyPr wrap="square" rtlCol="0">
                    <a:spAutoFit/>
                  </a:bodyPr>
                  <a:lstStyle/>
                  <a:p>
                    <a:r>
                      <a:rPr lang="zh-CN" altLang="zh-CN" dirty="0"/>
                      <a:t>或长或短时期内必须有其存在期间的价值体现，而这个价值体现的长短就是生命周期。</a:t>
                    </a:r>
                    <a:endParaRPr lang="zh-CN" altLang="zh-CN" dirty="0"/>
                  </a:p>
                </p:txBody>
              </p:sp>
            </p:grpSp>
            <p:grpSp>
              <p:nvGrpSpPr>
                <p:cNvPr id="9" name="组合 8"/>
                <p:cNvGrpSpPr/>
                <p:nvPr/>
              </p:nvGrpSpPr>
              <p:grpSpPr>
                <a:xfrm>
                  <a:off x="4740" y="3924"/>
                  <a:ext cx="3140" cy="3712"/>
                  <a:chOff x="5429" y="4086"/>
                  <a:chExt cx="3140" cy="3712"/>
                </a:xfrm>
              </p:grpSpPr>
              <p:sp>
                <p:nvSpPr>
                  <p:cNvPr id="11" name="文本框 10"/>
                  <p:cNvSpPr txBox="1"/>
                  <p:nvPr/>
                </p:nvSpPr>
                <p:spPr>
                  <a:xfrm>
                    <a:off x="6282" y="4086"/>
                    <a:ext cx="1434" cy="582"/>
                  </a:xfrm>
                  <a:prstGeom prst="rect">
                    <a:avLst/>
                  </a:prstGeom>
                  <a:noFill/>
                </p:spPr>
                <p:txBody>
                  <a:bodyPr wrap="square" rtlCol="0">
                    <a:spAutoFit/>
                  </a:bodyPr>
                  <a:lstStyle/>
                  <a:p>
                    <a:pPr algn="ctr"/>
                    <a:r>
                      <a:rPr lang="zh-CN" altLang="en-US" b="1" dirty="0">
                        <a:solidFill>
                          <a:srgbClr val="142AAE"/>
                        </a:solidFill>
                        <a:latin typeface="黑体" panose="02010609060101010101" charset="-122"/>
                        <a:ea typeface="黑体" panose="02010609060101010101" charset="-122"/>
                        <a:cs typeface="黑体" panose="02010609060101010101" charset="-122"/>
                      </a:rPr>
                      <a:t>原创性</a:t>
                    </a:r>
                    <a:endParaRPr lang="zh-CN" altLang="en-US" b="1" dirty="0">
                      <a:solidFill>
                        <a:srgbClr val="142AAE"/>
                      </a:solidFill>
                      <a:latin typeface="黑体" panose="02010609060101010101" charset="-122"/>
                      <a:ea typeface="黑体" panose="02010609060101010101" charset="-122"/>
                      <a:cs typeface="黑体" panose="02010609060101010101" charset="-122"/>
                    </a:endParaRPr>
                  </a:p>
                </p:txBody>
              </p:sp>
              <p:sp>
                <p:nvSpPr>
                  <p:cNvPr id="20" name="文本框 19"/>
                  <p:cNvSpPr txBox="1"/>
                  <p:nvPr/>
                </p:nvSpPr>
                <p:spPr>
                  <a:xfrm>
                    <a:off x="5429" y="5104"/>
                    <a:ext cx="3140" cy="2694"/>
                  </a:xfrm>
                  <a:prstGeom prst="rect">
                    <a:avLst/>
                  </a:prstGeom>
                  <a:noFill/>
                </p:spPr>
                <p:txBody>
                  <a:bodyPr wrap="square" rtlCol="0">
                    <a:spAutoFit/>
                  </a:bodyPr>
                  <a:lstStyle/>
                  <a:p>
                    <a:pPr algn="ctr">
                      <a:lnSpc>
                        <a:spcPct val="150000"/>
                      </a:lnSpc>
                    </a:pPr>
                    <a:r>
                      <a:rPr lang="zh-CN" altLang="zh-CN" dirty="0"/>
                      <a:t>是一段特定的时间内时代所赋予的新的内容的创造</a:t>
                    </a:r>
                    <a:r>
                      <a:rPr lang="zh-CN" altLang="en-US" dirty="0"/>
                      <a:t>。</a:t>
                    </a:r>
                    <a:endParaRPr lang="zh-CN" altLang="en-US" dirty="0">
                      <a:solidFill>
                        <a:schemeClr val="bg1"/>
                      </a:solidFill>
                      <a:latin typeface="思源黑体 Light" panose="020B0300000000000000" pitchFamily="34" charset="-122"/>
                      <a:ea typeface="思源黑体 Light" panose="020B0300000000000000" pitchFamily="34" charset="-122"/>
                    </a:endParaRPr>
                  </a:p>
                </p:txBody>
              </p:sp>
            </p:grpSp>
            <p:grpSp>
              <p:nvGrpSpPr>
                <p:cNvPr id="10" name="组合 9"/>
                <p:cNvGrpSpPr/>
                <p:nvPr/>
              </p:nvGrpSpPr>
              <p:grpSpPr>
                <a:xfrm>
                  <a:off x="8248" y="3924"/>
                  <a:ext cx="3140" cy="3712"/>
                  <a:chOff x="8937" y="4086"/>
                  <a:chExt cx="3140" cy="3712"/>
                </a:xfrm>
              </p:grpSpPr>
              <p:sp>
                <p:nvSpPr>
                  <p:cNvPr id="12" name="文本框 11"/>
                  <p:cNvSpPr txBox="1"/>
                  <p:nvPr/>
                </p:nvSpPr>
                <p:spPr>
                  <a:xfrm>
                    <a:off x="9790" y="4086"/>
                    <a:ext cx="1434" cy="582"/>
                  </a:xfrm>
                  <a:prstGeom prst="rect">
                    <a:avLst/>
                  </a:prstGeom>
                  <a:noFill/>
                </p:spPr>
                <p:txBody>
                  <a:bodyPr wrap="square" rtlCol="0">
                    <a:spAutoFit/>
                  </a:bodyPr>
                  <a:lstStyle/>
                  <a:p>
                    <a:pPr algn="ctr"/>
                    <a:r>
                      <a:rPr lang="zh-CN" altLang="en-US" b="1" dirty="0">
                        <a:solidFill>
                          <a:srgbClr val="142AAE"/>
                        </a:solidFill>
                        <a:latin typeface="黑体" panose="02010609060101010101" charset="-122"/>
                        <a:ea typeface="黑体" panose="02010609060101010101" charset="-122"/>
                        <a:cs typeface="黑体" panose="02010609060101010101" charset="-122"/>
                      </a:rPr>
                      <a:t>效应</a:t>
                    </a:r>
                    <a:endParaRPr lang="zh-CN" altLang="en-US" b="1" dirty="0">
                      <a:solidFill>
                        <a:srgbClr val="142AAE"/>
                      </a:solidFill>
                      <a:latin typeface="黑体" panose="02010609060101010101" charset="-122"/>
                      <a:ea typeface="黑体" panose="02010609060101010101" charset="-122"/>
                      <a:cs typeface="黑体" panose="02010609060101010101" charset="-122"/>
                    </a:endParaRPr>
                  </a:p>
                </p:txBody>
              </p:sp>
              <p:sp>
                <p:nvSpPr>
                  <p:cNvPr id="21" name="文本框 20"/>
                  <p:cNvSpPr txBox="1"/>
                  <p:nvPr/>
                </p:nvSpPr>
                <p:spPr>
                  <a:xfrm>
                    <a:off x="8937" y="5104"/>
                    <a:ext cx="3140" cy="2694"/>
                  </a:xfrm>
                  <a:prstGeom prst="rect">
                    <a:avLst/>
                  </a:prstGeom>
                  <a:noFill/>
                </p:spPr>
                <p:txBody>
                  <a:bodyPr wrap="square" rtlCol="0">
                    <a:spAutoFit/>
                  </a:bodyPr>
                  <a:lstStyle/>
                  <a:p>
                    <a:pPr algn="ctr">
                      <a:lnSpc>
                        <a:spcPct val="150000"/>
                      </a:lnSpc>
                    </a:pPr>
                    <a:r>
                      <a:rPr lang="zh-CN" altLang="zh-CN" dirty="0"/>
                      <a:t>是在一定环境下因素和结果而形成的一种因果现象。</a:t>
                    </a:r>
                    <a:endParaRPr lang="zh-CN" altLang="en-US" dirty="0">
                      <a:solidFill>
                        <a:schemeClr val="bg1"/>
                      </a:solidFill>
                      <a:latin typeface="思源黑体 Light" panose="020B0300000000000000" pitchFamily="34" charset="-122"/>
                      <a:ea typeface="思源黑体 Light" panose="020B0300000000000000" pitchFamily="34" charset="-122"/>
                    </a:endParaRPr>
                  </a:p>
                </p:txBody>
              </p:sp>
            </p:grpSp>
          </p:grpSp>
          <p:sp>
            <p:nvSpPr>
              <p:cNvPr id="25" name="任意多边形 24"/>
              <p:cNvSpPr/>
              <p:nvPr/>
            </p:nvSpPr>
            <p:spPr>
              <a:xfrm>
                <a:off x="5584" y="6571"/>
                <a:ext cx="10709" cy="3814"/>
              </a:xfrm>
              <a:custGeom>
                <a:avLst/>
                <a:gdLst>
                  <a:gd name="connsiteX0" fmla="*/ 0 w 10709"/>
                  <a:gd name="connsiteY0" fmla="*/ 3814 h 3814"/>
                  <a:gd name="connsiteX1" fmla="*/ 555 w 10709"/>
                  <a:gd name="connsiteY1" fmla="*/ 3469 h 3814"/>
                  <a:gd name="connsiteX2" fmla="*/ 918 w 10709"/>
                  <a:gd name="connsiteY2" fmla="*/ 2670 h 3814"/>
                  <a:gd name="connsiteX3" fmla="*/ 2952 w 10709"/>
                  <a:gd name="connsiteY3" fmla="*/ 2461 h 3814"/>
                  <a:gd name="connsiteX4" fmla="*/ 4427 w 10709"/>
                  <a:gd name="connsiteY4" fmla="*/ 2168 h 3814"/>
                  <a:gd name="connsiteX5" fmla="*/ 5175 w 10709"/>
                  <a:gd name="connsiteY5" fmla="*/ 1638 h 3814"/>
                  <a:gd name="connsiteX6" fmla="*/ 5503 w 10709"/>
                  <a:gd name="connsiteY6" fmla="*/ 1364 h 3814"/>
                  <a:gd name="connsiteX7" fmla="*/ 6358 w 10709"/>
                  <a:gd name="connsiteY7" fmla="*/ 1107 h 3814"/>
                  <a:gd name="connsiteX8" fmla="*/ 7306 w 10709"/>
                  <a:gd name="connsiteY8" fmla="*/ 979 h 3814"/>
                  <a:gd name="connsiteX9" fmla="*/ 8581 w 10709"/>
                  <a:gd name="connsiteY9" fmla="*/ 863 h 3814"/>
                  <a:gd name="connsiteX10" fmla="*/ 9694 w 10709"/>
                  <a:gd name="connsiteY10" fmla="*/ 596 h 3814"/>
                  <a:gd name="connsiteX11" fmla="*/ 10709 w 10709"/>
                  <a:gd name="connsiteY11" fmla="*/ 0 h 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09" h="3814">
                    <a:moveTo>
                      <a:pt x="0" y="3814"/>
                    </a:moveTo>
                    <a:cubicBezTo>
                      <a:pt x="122" y="3753"/>
                      <a:pt x="416" y="3663"/>
                      <a:pt x="555" y="3469"/>
                    </a:cubicBezTo>
                    <a:cubicBezTo>
                      <a:pt x="693" y="3274"/>
                      <a:pt x="452" y="2867"/>
                      <a:pt x="918" y="2670"/>
                    </a:cubicBezTo>
                    <a:cubicBezTo>
                      <a:pt x="1385" y="2472"/>
                      <a:pt x="2205" y="2596"/>
                      <a:pt x="2952" y="2461"/>
                    </a:cubicBezTo>
                    <a:cubicBezTo>
                      <a:pt x="3699" y="2326"/>
                      <a:pt x="3983" y="2333"/>
                      <a:pt x="4427" y="2168"/>
                    </a:cubicBezTo>
                    <a:cubicBezTo>
                      <a:pt x="4872" y="2003"/>
                      <a:pt x="4960" y="1799"/>
                      <a:pt x="5175" y="1638"/>
                    </a:cubicBezTo>
                    <a:cubicBezTo>
                      <a:pt x="5389" y="1477"/>
                      <a:pt x="5266" y="1470"/>
                      <a:pt x="5503" y="1364"/>
                    </a:cubicBezTo>
                    <a:cubicBezTo>
                      <a:pt x="5739" y="1258"/>
                      <a:pt x="5997" y="1184"/>
                      <a:pt x="6358" y="1107"/>
                    </a:cubicBezTo>
                    <a:cubicBezTo>
                      <a:pt x="6719" y="1031"/>
                      <a:pt x="6854" y="1020"/>
                      <a:pt x="7306" y="979"/>
                    </a:cubicBezTo>
                    <a:cubicBezTo>
                      <a:pt x="7759" y="939"/>
                      <a:pt x="8104" y="939"/>
                      <a:pt x="8581" y="863"/>
                    </a:cubicBezTo>
                    <a:cubicBezTo>
                      <a:pt x="9059" y="786"/>
                      <a:pt x="9249" y="804"/>
                      <a:pt x="9694" y="596"/>
                    </a:cubicBezTo>
                    <a:cubicBezTo>
                      <a:pt x="10138" y="387"/>
                      <a:pt x="10501" y="140"/>
                      <a:pt x="10709" y="0"/>
                    </a:cubicBezTo>
                  </a:path>
                </a:pathLst>
              </a:custGeom>
              <a:noFill/>
              <a:ln w="3492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descr="109"/>
              <p:cNvPicPr>
                <a:picLocks noChangeAspect="1"/>
              </p:cNvPicPr>
              <p:nvPr/>
            </p:nvPicPr>
            <p:blipFill>
              <a:blip r:embed="rId2"/>
              <a:srcRect l="82367" t="30312" r="17475" b="69527"/>
              <a:stretch>
                <a:fillRect/>
              </a:stretch>
            </p:blipFill>
            <p:spPr>
              <a:xfrm>
                <a:off x="16473" y="6380"/>
                <a:ext cx="25" cy="17"/>
              </a:xfrm>
              <a:custGeom>
                <a:avLst/>
                <a:gdLst/>
                <a:ahLst/>
                <a:cxnLst>
                  <a:cxn ang="3">
                    <a:pos x="hc" y="t"/>
                  </a:cxn>
                  <a:cxn ang="cd2">
                    <a:pos x="l" y="vc"/>
                  </a:cxn>
                  <a:cxn ang="cd4">
                    <a:pos x="hc" y="b"/>
                  </a:cxn>
                  <a:cxn ang="0">
                    <a:pos x="r" y="vc"/>
                  </a:cxn>
                </a:cxnLst>
                <a:rect l="l" t="t" r="r" b="b"/>
                <a:pathLst>
                  <a:path w="25" h="17">
                    <a:moveTo>
                      <a:pt x="25" y="0"/>
                    </a:moveTo>
                    <a:lnTo>
                      <a:pt x="15" y="11"/>
                    </a:lnTo>
                    <a:lnTo>
                      <a:pt x="10" y="17"/>
                    </a:lnTo>
                    <a:lnTo>
                      <a:pt x="0" y="17"/>
                    </a:lnTo>
                    <a:lnTo>
                      <a:pt x="12" y="9"/>
                    </a:lnTo>
                    <a:lnTo>
                      <a:pt x="25" y="0"/>
                    </a:lnTo>
                    <a:close/>
                  </a:path>
                </a:pathLst>
              </a:custGeom>
            </p:spPr>
          </p:pic>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000" fill="hold">
                                          <p:stCondLst>
                                            <p:cond delay="0"/>
                                          </p:stCondLst>
                                        </p:cTn>
                                        <p:tgtEl>
                                          <p:spTgt spid="22"/>
                                        </p:tgtEl>
                                        <p:attrNameLst>
                                          <p:attrName>style.visibility</p:attrName>
                                        </p:attrNameLst>
                                      </p:cBhvr>
                                      <p:to>
                                        <p:strVal val="visible"/>
                                      </p:to>
                                    </p:set>
                                    <p:animEffect transition="in" filter="wipe(left)">
                                      <p:cBhvr>
                                        <p:cTn id="1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四、新媒体</a:t>
              </a:r>
              <a:endParaRPr lang="zh-CN" altLang="en-US" sz="200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sp>
        <p:nvSpPr>
          <p:cNvPr id="42" name="任意多边形 41"/>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63830" y="555698"/>
            <a:ext cx="11669395" cy="4783211"/>
            <a:chOff x="17" y="1435"/>
            <a:chExt cx="18377" cy="6621"/>
          </a:xfrm>
        </p:grpSpPr>
        <p:pic>
          <p:nvPicPr>
            <p:cNvPr id="8" name="图片 7" descr="C:\Users\LENOVO\Desktop\e72d931b9db444a3a216aa95b65e569.jpge72d931b9db444a3a216aa95b65e569"/>
            <p:cNvPicPr>
              <a:picLocks noChangeAspect="1"/>
            </p:cNvPicPr>
            <p:nvPr/>
          </p:nvPicPr>
          <p:blipFill>
            <a:blip r:embed="rId2"/>
            <a:srcRect/>
            <a:stretch>
              <a:fillRect/>
            </a:stretch>
          </p:blipFill>
          <p:spPr>
            <a:xfrm>
              <a:off x="18" y="1544"/>
              <a:ext cx="18376" cy="3348"/>
            </a:xfrm>
            <a:prstGeom prst="rect">
              <a:avLst/>
            </a:prstGeom>
          </p:spPr>
        </p:pic>
        <p:sp>
          <p:nvSpPr>
            <p:cNvPr id="11" name="矩形 10"/>
            <p:cNvSpPr/>
            <p:nvPr/>
          </p:nvSpPr>
          <p:spPr>
            <a:xfrm>
              <a:off x="17" y="1435"/>
              <a:ext cx="18376" cy="3487"/>
            </a:xfrm>
            <a:prstGeom prst="rect">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20" y="5715"/>
              <a:ext cx="5549" cy="2341"/>
            </a:xfrm>
            <a:prstGeom prst="rect">
              <a:avLst/>
            </a:prstGeom>
            <a:noFill/>
          </p:spPr>
          <p:txBody>
            <a:bodyPr wrap="square" rtlCol="0">
              <a:spAutoFit/>
            </a:bodyPr>
            <a:lstStyle/>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拨号上网，</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50K</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的平均宽带</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内容提供方式是平面传统媒体内容</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以编辑为中心，具有严格把关特色</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algn="just">
                <a:lnSpc>
                  <a:spcPct val="130000"/>
                </a:lnSpc>
                <a:spcBef>
                  <a:spcPts val="0"/>
                </a:spcBef>
                <a:spcAft>
                  <a:spcPts val="0"/>
                </a:spcAft>
              </a:pP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以门户网站为主要代表，</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一对多</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的传播模式</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6144" y="3502"/>
              <a:ext cx="6122" cy="552"/>
            </a:xfrm>
            <a:prstGeom prst="rect">
              <a:avLst/>
            </a:prstGeom>
            <a:noFill/>
            <a:effectLst/>
          </p:spPr>
          <p:txBody>
            <a:bodyPr wrap="square" rtlCol="0">
              <a:spAutoFit/>
            </a:bodyPr>
            <a:lstStyle/>
            <a:p>
              <a:pPr algn="ctr"/>
              <a:r>
                <a:rPr lang="zh-CN" altLang="en-US" sz="2000" b="1">
                  <a:solidFill>
                    <a:srgbClr val="142AAE"/>
                  </a:solidFill>
                  <a:latin typeface="黑体" panose="02010609060101010101" charset="-122"/>
                  <a:ea typeface="黑体" panose="02010609060101010101" charset="-122"/>
                  <a:cs typeface="黑体" panose="02010609060101010101" charset="-122"/>
                </a:rPr>
                <a:t>新媒体的应用发展阶段</a:t>
              </a:r>
              <a:endParaRPr lang="zh-CN" altLang="en-US" sz="2000" b="1">
                <a:solidFill>
                  <a:srgbClr val="142AAE"/>
                </a:solidFill>
                <a:latin typeface="黑体" panose="02010609060101010101" charset="-122"/>
                <a:ea typeface="黑体" panose="02010609060101010101" charset="-122"/>
                <a:cs typeface="黑体" panose="02010609060101010101" charset="-122"/>
              </a:endParaRPr>
            </a:p>
          </p:txBody>
        </p:sp>
        <p:grpSp>
          <p:nvGrpSpPr>
            <p:cNvPr id="15" name="组合 14"/>
            <p:cNvGrpSpPr/>
            <p:nvPr/>
          </p:nvGrpSpPr>
          <p:grpSpPr>
            <a:xfrm>
              <a:off x="1599" y="5044"/>
              <a:ext cx="16664" cy="1991"/>
              <a:chOff x="1356" y="4396"/>
              <a:chExt cx="16664" cy="1991"/>
            </a:xfrm>
          </p:grpSpPr>
          <p:sp>
            <p:nvSpPr>
              <p:cNvPr id="5" name="文本框 4"/>
              <p:cNvSpPr txBox="1"/>
              <p:nvPr/>
            </p:nvSpPr>
            <p:spPr>
              <a:xfrm>
                <a:off x="1356" y="4401"/>
                <a:ext cx="5231" cy="510"/>
              </a:xfrm>
              <a:prstGeom prst="rect">
                <a:avLst/>
              </a:prstGeom>
              <a:noFill/>
            </p:spPr>
            <p:txBody>
              <a:bodyPr wrap="square" rtlCol="0">
                <a:spAutoFit/>
              </a:bodyPr>
              <a:lstStyle/>
              <a:p>
                <a:pPr algn="ctr"/>
                <a:r>
                  <a:rPr lang="en-US" altLang="zh-CN" b="1">
                    <a:solidFill>
                      <a:srgbClr val="142AAE"/>
                    </a:solidFill>
                    <a:latin typeface="黑体" panose="02010609060101010101" charset="-122"/>
                    <a:ea typeface="黑体" panose="02010609060101010101" charset="-122"/>
                    <a:cs typeface="黑体" panose="02010609060101010101" charset="-122"/>
                  </a:rPr>
                  <a:t>Web1.0</a:t>
                </a:r>
                <a:r>
                  <a:rPr lang="zh-CN" altLang="en-US" b="1">
                    <a:solidFill>
                      <a:srgbClr val="142AAE"/>
                    </a:solidFill>
                    <a:latin typeface="黑体" panose="02010609060101010101" charset="-122"/>
                    <a:ea typeface="黑体" panose="02010609060101010101" charset="-122"/>
                    <a:cs typeface="黑体" panose="02010609060101010101" charset="-122"/>
                  </a:rPr>
                  <a:t>时代</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6695" y="5904"/>
                <a:ext cx="2940" cy="483"/>
              </a:xfrm>
              <a:prstGeom prst="rect">
                <a:avLst/>
              </a:prstGeom>
              <a:noFill/>
            </p:spPr>
            <p:txBody>
              <a:bodyPr wrap="square" rtlCol="0">
                <a:spAutoFit/>
              </a:bodyPr>
              <a:lstStyle/>
              <a:p>
                <a:pPr algn="ctr"/>
                <a:endParaRPr lang="zh-CN" altLang="en-US" sz="1400">
                  <a:solidFill>
                    <a:schemeClr val="tx1"/>
                  </a:solidFill>
                  <a:latin typeface="黑体" panose="02010609060101010101" charset="-122"/>
                  <a:ea typeface="黑体" panose="02010609060101010101" charset="-122"/>
                  <a:cs typeface="黑体" panose="02010609060101010101" charset="-122"/>
                </a:endParaRPr>
              </a:p>
            </p:txBody>
          </p:sp>
          <p:sp>
            <p:nvSpPr>
              <p:cNvPr id="7" name="文本框 6"/>
              <p:cNvSpPr txBox="1"/>
              <p:nvPr/>
            </p:nvSpPr>
            <p:spPr>
              <a:xfrm>
                <a:off x="8426" y="4401"/>
                <a:ext cx="3014" cy="510"/>
              </a:xfrm>
              <a:prstGeom prst="rect">
                <a:avLst/>
              </a:prstGeom>
              <a:noFill/>
            </p:spPr>
            <p:txBody>
              <a:bodyPr wrap="square" rtlCol="0">
                <a:spAutoFit/>
              </a:bodyPr>
              <a:lstStyle/>
              <a:p>
                <a:pPr algn="ctr"/>
                <a:r>
                  <a:rPr lang="en-US" altLang="zh-CN" b="1">
                    <a:solidFill>
                      <a:srgbClr val="142AAE"/>
                    </a:solidFill>
                    <a:latin typeface="黑体" panose="02010609060101010101" charset="-122"/>
                    <a:ea typeface="黑体" panose="02010609060101010101" charset="-122"/>
                    <a:cs typeface="黑体" panose="02010609060101010101" charset="-122"/>
                  </a:rPr>
                  <a:t>Web2.0</a:t>
                </a:r>
                <a:r>
                  <a:rPr lang="zh-CN" altLang="en-US" b="1">
                    <a:solidFill>
                      <a:srgbClr val="142AAE"/>
                    </a:solidFill>
                    <a:latin typeface="黑体" panose="02010609060101010101" charset="-122"/>
                    <a:ea typeface="黑体" panose="02010609060101010101" charset="-122"/>
                    <a:cs typeface="黑体" panose="02010609060101010101" charset="-122"/>
                  </a:rPr>
                  <a:t>时代</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sp>
            <p:nvSpPr>
              <p:cNvPr id="9" name="文本框 8"/>
              <p:cNvSpPr txBox="1"/>
              <p:nvPr/>
            </p:nvSpPr>
            <p:spPr>
              <a:xfrm>
                <a:off x="13988" y="4396"/>
                <a:ext cx="4032" cy="539"/>
              </a:xfrm>
              <a:prstGeom prst="rect">
                <a:avLst/>
              </a:prstGeom>
              <a:noFill/>
            </p:spPr>
            <p:txBody>
              <a:bodyPr wrap="square" rtlCol="0">
                <a:spAutoFit/>
              </a:bodyPr>
              <a:lstStyle/>
              <a:p>
                <a:pPr algn="ctr"/>
                <a:r>
                  <a:rPr lang="en-US" altLang="zh-CN" b="1">
                    <a:solidFill>
                      <a:srgbClr val="142AAE"/>
                    </a:solidFill>
                    <a:latin typeface="黑体" panose="02010609060101010101" charset="-122"/>
                    <a:ea typeface="黑体" panose="02010609060101010101" charset="-122"/>
                    <a:cs typeface="黑体" panose="02010609060101010101" charset="-122"/>
                  </a:rPr>
                  <a:t>Web3.0</a:t>
                </a:r>
                <a:r>
                  <a:rPr lang="zh-CN" altLang="en-US" b="1">
                    <a:solidFill>
                      <a:srgbClr val="142AAE"/>
                    </a:solidFill>
                    <a:latin typeface="黑体" panose="02010609060101010101" charset="-122"/>
                    <a:ea typeface="黑体" panose="02010609060101010101" charset="-122"/>
                    <a:cs typeface="黑体" panose="02010609060101010101" charset="-122"/>
                  </a:rPr>
                  <a:t>时代</a:t>
                </a:r>
                <a:endParaRPr lang="zh-CN" altLang="en-US" b="1">
                  <a:solidFill>
                    <a:srgbClr val="142AAE"/>
                  </a:solidFill>
                  <a:latin typeface="黑体" panose="02010609060101010101" charset="-122"/>
                  <a:ea typeface="黑体" panose="02010609060101010101" charset="-122"/>
                  <a:cs typeface="黑体" panose="02010609060101010101" charset="-122"/>
                </a:endParaRPr>
              </a:p>
            </p:txBody>
          </p:sp>
          <p:cxnSp>
            <p:nvCxnSpPr>
              <p:cNvPr id="13" name="直接箭头连接符 12"/>
              <p:cNvCxnSpPr/>
              <p:nvPr/>
            </p:nvCxnSpPr>
            <p:spPr>
              <a:xfrm flipV="1">
                <a:off x="5205" y="4702"/>
                <a:ext cx="3221" cy="5"/>
              </a:xfrm>
              <a:prstGeom prst="straightConnector1">
                <a:avLst/>
              </a:prstGeom>
              <a:ln>
                <a:solidFill>
                  <a:srgbClr val="142AAE"/>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16" name="直接箭头连接符 15"/>
          <p:cNvCxnSpPr/>
          <p:nvPr/>
        </p:nvCxnSpPr>
        <p:spPr>
          <a:xfrm>
            <a:off x="7571423" y="3383915"/>
            <a:ext cx="2045335" cy="0"/>
          </a:xfrm>
          <a:prstGeom prst="straightConnector1">
            <a:avLst/>
          </a:prstGeom>
          <a:ln>
            <a:solidFill>
              <a:srgbClr val="142AAE"/>
            </a:solidFill>
            <a:tailEnd type="arrow"/>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4467225" y="3693160"/>
            <a:ext cx="3597275" cy="1569660"/>
          </a:xfrm>
          <a:prstGeom prst="rect">
            <a:avLst/>
          </a:prstGeom>
          <a:noFill/>
        </p:spPr>
        <p:txBody>
          <a:bodyPr wrap="square" rtlCol="0">
            <a:spAutoFit/>
          </a:bodyPr>
          <a:lstStyle/>
          <a:p>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宽带上网，</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1M</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的平均宽带</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由机构和个人共同提供的咨询</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以互动交流为特点，</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把关</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比较模糊</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以</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BBS</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和博客为主要代表，</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一对多</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和</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多对多</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并存的传播模式</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1" name="文本框 20"/>
          <p:cNvSpPr txBox="1"/>
          <p:nvPr/>
        </p:nvSpPr>
        <p:spPr>
          <a:xfrm>
            <a:off x="8342630" y="3530600"/>
            <a:ext cx="3701415" cy="2339102"/>
          </a:xfrm>
          <a:prstGeom prst="rect">
            <a:avLst/>
          </a:prstGeom>
          <a:noFill/>
        </p:spPr>
        <p:txBody>
          <a:bodyPr wrap="square" rtlCol="0">
            <a:spAutoFit/>
          </a:bodyPr>
          <a:lstStyle/>
          <a:p>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10M</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的平均宽带</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提出</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个人门户网站</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概念，提供基于用户偏好的个性化聚合服务</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让个人和机构之间建立一种互为中心而转化的机制，有人认为空间个人可以从此实现经济价值</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以百度空间和</a:t>
            </a:r>
            <a:r>
              <a:rPr lang="en-US" altLang="zh-CN" sz="1600" dirty="0" err="1">
                <a:solidFill>
                  <a:schemeClr val="tx1">
                    <a:lumMod val="75000"/>
                    <a:lumOff val="25000"/>
                  </a:schemeClr>
                </a:solidFill>
                <a:latin typeface="黑体" panose="02010609060101010101" charset="-122"/>
                <a:ea typeface="黑体" panose="02010609060101010101" charset="-122"/>
                <a:cs typeface="黑体" panose="02010609060101010101" charset="-122"/>
              </a:rPr>
              <a:t>iask</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为主要代表</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一对多</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的传播模式，但此时</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一</a:t>
            </a:r>
            <a:r>
              <a:rPr lang="en-US" altLang="zh-CN"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rPr>
              <a:t>为个人用户</a:t>
            </a: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endParaRPr lang="zh-CN" altLang="en-US"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5100" y="160020"/>
            <a:ext cx="3074670" cy="460375"/>
            <a:chOff x="392" y="324"/>
            <a:chExt cx="4842" cy="725"/>
          </a:xfrm>
        </p:grpSpPr>
        <p:sp>
          <p:nvSpPr>
            <p:cNvPr id="31" name="文本框 30"/>
            <p:cNvSpPr txBox="1"/>
            <p:nvPr/>
          </p:nvSpPr>
          <p:spPr>
            <a:xfrm>
              <a:off x="1196" y="397"/>
              <a:ext cx="4038" cy="628"/>
            </a:xfrm>
            <a:prstGeom prst="rect">
              <a:avLst/>
            </a:prstGeom>
            <a:noFill/>
          </p:spPr>
          <p:txBody>
            <a:bodyPr wrap="square" rtlCol="0">
              <a:spAutoFit/>
            </a:bodyPr>
            <a:lstStyle/>
            <a:p>
              <a:pPr algn="l"/>
              <a:r>
                <a:rPr lang="zh-CN" altLang="en-US" sz="2000">
                  <a:solidFill>
                    <a:srgbClr val="142AAE"/>
                  </a:solidFill>
                  <a:latin typeface="黑体" panose="02010609060101010101" charset="-122"/>
                  <a:ea typeface="黑体" panose="02010609060101010101" charset="-122"/>
                  <a:sym typeface="+mn-ea"/>
                </a:rPr>
                <a:t>四、新媒体</a:t>
              </a:r>
              <a:endParaRPr lang="zh-CN" altLang="en-US" sz="2000" dirty="0">
                <a:solidFill>
                  <a:srgbClr val="142AAE"/>
                </a:solidFill>
                <a:latin typeface="黑体" panose="02010609060101010101" charset="-122"/>
                <a:ea typeface="黑体" panose="02010609060101010101" charset="-122"/>
                <a:sym typeface="+mn-ea"/>
              </a:endParaRPr>
            </a:p>
          </p:txBody>
        </p:sp>
        <p:pic>
          <p:nvPicPr>
            <p:cNvPr id="45" name="图片 44" descr="购物车"/>
            <p:cNvPicPr>
              <a:picLocks noChangeAspect="1"/>
            </p:cNvPicPr>
            <p:nvPr/>
          </p:nvPicPr>
          <p:blipFill>
            <a:blip r:embed="rId1"/>
            <a:stretch>
              <a:fillRect/>
            </a:stretch>
          </p:blipFill>
          <p:spPr>
            <a:xfrm>
              <a:off x="392" y="324"/>
              <a:ext cx="725" cy="725"/>
            </a:xfrm>
            <a:prstGeom prst="rect">
              <a:avLst/>
            </a:prstGeom>
          </p:spPr>
        </p:pic>
      </p:grpSp>
      <p:grpSp>
        <p:nvGrpSpPr>
          <p:cNvPr id="7" name="组合 6"/>
          <p:cNvGrpSpPr/>
          <p:nvPr/>
        </p:nvGrpSpPr>
        <p:grpSpPr>
          <a:xfrm>
            <a:off x="625228" y="1187953"/>
            <a:ext cx="10889615" cy="4900930"/>
            <a:chOff x="784" y="1759"/>
            <a:chExt cx="17149" cy="7718"/>
          </a:xfrm>
        </p:grpSpPr>
        <p:sp>
          <p:nvSpPr>
            <p:cNvPr id="15" name="文本框 14"/>
            <p:cNvSpPr txBox="1"/>
            <p:nvPr/>
          </p:nvSpPr>
          <p:spPr>
            <a:xfrm>
              <a:off x="2333" y="5918"/>
              <a:ext cx="2794" cy="628"/>
            </a:xfrm>
            <a:prstGeom prst="rect">
              <a:avLst/>
            </a:prstGeom>
            <a:noFill/>
          </p:spPr>
          <p:txBody>
            <a:bodyPr wrap="square" rtlCol="0">
              <a:spAutoFit/>
            </a:bodyPr>
            <a:lstStyle/>
            <a:p>
              <a:pPr algn="ctr"/>
              <a:endParaRPr sz="2000" b="1" dirty="0">
                <a:solidFill>
                  <a:srgbClr val="142AAE"/>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784" y="6929"/>
              <a:ext cx="5509" cy="902"/>
            </a:xfrm>
            <a:prstGeom prst="rect">
              <a:avLst/>
            </a:prstGeom>
            <a:noFill/>
          </p:spPr>
          <p:txBody>
            <a:bodyPr wrap="square" rtlCol="0">
              <a:spAutoFit/>
            </a:bodyPr>
            <a:lstStyle/>
            <a:p>
              <a:pPr algn="just">
                <a:lnSpc>
                  <a:spcPct val="130000"/>
                </a:lnSpc>
                <a:spcBef>
                  <a:spcPts val="0"/>
                </a:spcBef>
                <a:spcAft>
                  <a:spcPts val="0"/>
                </a:spcAft>
              </a:pPr>
              <a:r>
                <a:rPr lang="zh-CN" altLang="en-US" sz="2800" dirty="0">
                  <a:solidFill>
                    <a:schemeClr val="tx1">
                      <a:lumMod val="75000"/>
                      <a:lumOff val="25000"/>
                    </a:schemeClr>
                  </a:solidFill>
                  <a:latin typeface="黑体" panose="02010609060101010101" charset="-122"/>
                  <a:ea typeface="黑体" panose="02010609060101010101" charset="-122"/>
                  <a:cs typeface="黑体" panose="02010609060101010101" charset="-122"/>
                </a:rPr>
                <a:t>建立良好的社群关系</a:t>
              </a:r>
              <a:endParaRPr sz="28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6985" y="6929"/>
              <a:ext cx="5128" cy="902"/>
            </a:xfrm>
            <a:prstGeom prst="rect">
              <a:avLst/>
            </a:prstGeom>
            <a:noFill/>
          </p:spPr>
          <p:txBody>
            <a:bodyPr wrap="square" rtlCol="0">
              <a:spAutoFit/>
            </a:bodyPr>
            <a:lstStyle/>
            <a:p>
              <a:pPr algn="ctr">
                <a:lnSpc>
                  <a:spcPct val="130000"/>
                </a:lnSpc>
                <a:spcBef>
                  <a:spcPts val="0"/>
                </a:spcBef>
                <a:spcAft>
                  <a:spcPts val="0"/>
                </a:spcAft>
              </a:pPr>
              <a:r>
                <a:rPr lang="zh-CN" altLang="en-US" sz="2800" dirty="0">
                  <a:solidFill>
                    <a:schemeClr val="tx1">
                      <a:lumMod val="75000"/>
                      <a:lumOff val="25000"/>
                    </a:schemeClr>
                  </a:solidFill>
                  <a:latin typeface="黑体" panose="02010609060101010101" charset="-122"/>
                  <a:ea typeface="黑体" panose="02010609060101010101" charset="-122"/>
                  <a:cs typeface="黑体" panose="02010609060101010101" charset="-122"/>
                </a:rPr>
                <a:t>获取实时信息</a:t>
              </a:r>
              <a:endParaRPr sz="28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2" name="文本框 11"/>
            <p:cNvSpPr txBox="1"/>
            <p:nvPr/>
          </p:nvSpPr>
          <p:spPr>
            <a:xfrm>
              <a:off x="12805" y="6929"/>
              <a:ext cx="5128" cy="902"/>
            </a:xfrm>
            <a:prstGeom prst="rect">
              <a:avLst/>
            </a:prstGeom>
            <a:noFill/>
          </p:spPr>
          <p:txBody>
            <a:bodyPr wrap="square" rtlCol="0">
              <a:spAutoFit/>
            </a:bodyPr>
            <a:lstStyle/>
            <a:p>
              <a:pPr algn="ctr">
                <a:lnSpc>
                  <a:spcPct val="130000"/>
                </a:lnSpc>
                <a:spcBef>
                  <a:spcPts val="0"/>
                </a:spcBef>
                <a:spcAft>
                  <a:spcPts val="0"/>
                </a:spcAft>
              </a:pPr>
              <a:r>
                <a:rPr lang="zh-CN" altLang="en-US" sz="28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获得优质导览服务</a:t>
              </a:r>
              <a:endParaRPr lang="zh-CN" sz="28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pic>
          <p:nvPicPr>
            <p:cNvPr id="13" name="图片 12" descr="147"/>
            <p:cNvPicPr>
              <a:picLocks noChangeAspect="1"/>
            </p:cNvPicPr>
            <p:nvPr/>
          </p:nvPicPr>
          <p:blipFill>
            <a:blip r:embed="rId2"/>
            <a:stretch>
              <a:fillRect/>
            </a:stretch>
          </p:blipFill>
          <p:spPr>
            <a:xfrm>
              <a:off x="1165" y="1762"/>
              <a:ext cx="5132" cy="3422"/>
            </a:xfrm>
            <a:prstGeom prst="rect">
              <a:avLst/>
            </a:prstGeom>
          </p:spPr>
        </p:pic>
        <p:pic>
          <p:nvPicPr>
            <p:cNvPr id="16" name="图片 15" descr="132"/>
            <p:cNvPicPr>
              <a:picLocks noChangeAspect="1"/>
            </p:cNvPicPr>
            <p:nvPr/>
          </p:nvPicPr>
          <p:blipFill>
            <a:blip r:embed="rId3"/>
            <a:stretch>
              <a:fillRect/>
            </a:stretch>
          </p:blipFill>
          <p:spPr>
            <a:xfrm>
              <a:off x="6985" y="1762"/>
              <a:ext cx="5128" cy="3419"/>
            </a:xfrm>
            <a:prstGeom prst="rect">
              <a:avLst/>
            </a:prstGeom>
          </p:spPr>
        </p:pic>
        <p:pic>
          <p:nvPicPr>
            <p:cNvPr id="17" name="图片 16" descr="C:\Users\ljkej\Desktop\素材\139.jpg139"/>
            <p:cNvPicPr>
              <a:picLocks noChangeAspect="1"/>
            </p:cNvPicPr>
            <p:nvPr/>
          </p:nvPicPr>
          <p:blipFill>
            <a:blip r:embed="rId4"/>
            <a:srcRect/>
            <a:stretch>
              <a:fillRect/>
            </a:stretch>
          </p:blipFill>
          <p:spPr>
            <a:xfrm>
              <a:off x="12801" y="1759"/>
              <a:ext cx="5132" cy="3422"/>
            </a:xfrm>
            <a:prstGeom prst="rect">
              <a:avLst/>
            </a:prstGeom>
          </p:spPr>
        </p:pic>
        <p:cxnSp>
          <p:nvCxnSpPr>
            <p:cNvPr id="34" name="直接连接符 33"/>
            <p:cNvCxnSpPr/>
            <p:nvPr/>
          </p:nvCxnSpPr>
          <p:spPr>
            <a:xfrm flipH="1">
              <a:off x="6630" y="5308"/>
              <a:ext cx="18" cy="4119"/>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2450" y="5358"/>
              <a:ext cx="18" cy="4119"/>
            </a:xfrm>
            <a:prstGeom prst="line">
              <a:avLst/>
            </a:prstGeom>
            <a:ln w="25400" cmpd="sng">
              <a:solidFill>
                <a:srgbClr val="3856B8"/>
              </a:solidFill>
              <a:prstDash val="sysDot"/>
            </a:ln>
          </p:spPr>
          <p:style>
            <a:lnRef idx="1">
              <a:schemeClr val="accent1"/>
            </a:lnRef>
            <a:fillRef idx="0">
              <a:schemeClr val="accent1"/>
            </a:fillRef>
            <a:effectRef idx="0">
              <a:schemeClr val="accent1"/>
            </a:effectRef>
            <a:fontRef idx="minor">
              <a:schemeClr val="tx1"/>
            </a:fontRef>
          </p:style>
        </p:cxnSp>
      </p:grpSp>
      <p:sp>
        <p:nvSpPr>
          <p:cNvPr id="3" name="任意多边形 2"/>
          <p:cNvSpPr/>
          <p:nvPr/>
        </p:nvSpPr>
        <p:spPr>
          <a:xfrm>
            <a:off x="-19685" y="6538595"/>
            <a:ext cx="12253595" cy="319405"/>
          </a:xfrm>
          <a:custGeom>
            <a:avLst/>
            <a:gdLst>
              <a:gd name="connsiteX0" fmla="*/ 0 w 19192"/>
              <a:gd name="connsiteY0" fmla="*/ 282 h 1085"/>
              <a:gd name="connsiteX1" fmla="*/ 19192 w 19192"/>
              <a:gd name="connsiteY1" fmla="*/ 221 h 1085"/>
              <a:gd name="connsiteX2" fmla="*/ 19183 w 19192"/>
              <a:gd name="connsiteY2" fmla="*/ 1086 h 1085"/>
              <a:gd name="connsiteX3" fmla="*/ 8 w 19192"/>
              <a:gd name="connsiteY3" fmla="*/ 1074 h 1085"/>
              <a:gd name="connsiteX4" fmla="*/ 0 w 19192"/>
              <a:gd name="connsiteY4" fmla="*/ 282 h 1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 h="1086">
                <a:moveTo>
                  <a:pt x="0" y="282"/>
                </a:moveTo>
                <a:cubicBezTo>
                  <a:pt x="8632" y="-563"/>
                  <a:pt x="9190" y="819"/>
                  <a:pt x="19192" y="221"/>
                </a:cubicBezTo>
                <a:lnTo>
                  <a:pt x="19183" y="1086"/>
                </a:lnTo>
                <a:lnTo>
                  <a:pt x="8" y="1074"/>
                </a:lnTo>
                <a:lnTo>
                  <a:pt x="0" y="282"/>
                </a:lnTo>
                <a:close/>
              </a:path>
            </a:pathLst>
          </a:custGeom>
          <a:solidFill>
            <a:srgbClr val="142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COMMONDATA" val="eyJoZGlkIjoiZTgzZmMyNjkzZjFhOGNlYjIxNjA2OTU0M2E0MGE0ZTkifQ=="/>
  <p:tag name="KSO_WPP_MARK_KEY" val="d9ff60ee-bacf-4d92-8633-f096bb2c2a8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2330</Words>
  <Application>WPS 演示</Application>
  <PresentationFormat>宽屏</PresentationFormat>
  <Paragraphs>259</Paragraphs>
  <Slides>16</Slides>
  <Notes>26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16</vt:i4>
      </vt:variant>
    </vt:vector>
  </HeadingPairs>
  <TitlesOfParts>
    <vt:vector size="29" baseType="lpstr">
      <vt:lpstr>Arial</vt:lpstr>
      <vt:lpstr>宋体</vt:lpstr>
      <vt:lpstr>Wingdings</vt:lpstr>
      <vt:lpstr>黑体</vt:lpstr>
      <vt:lpstr>Calibri</vt:lpstr>
      <vt:lpstr>Times New Roman</vt:lpstr>
      <vt:lpstr>仿宋</vt:lpstr>
      <vt:lpstr>思源黑体 Medium</vt:lpstr>
      <vt:lpstr>思源黑体 Normal</vt:lpstr>
      <vt:lpstr>思源黑体 Light</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37</cp:revision>
  <dcterms:created xsi:type="dcterms:W3CDTF">2020-01-09T03:10:00Z</dcterms:created>
  <dcterms:modified xsi:type="dcterms:W3CDTF">2023-09-10T14:02:12Z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A2B345E6B0C64BA8A81B17CB71111F3E</vt:lpwstr>
  </property>
</Properties>
</file>