
<file path=[Content_Types].xml><?xml version="1.0" encoding="utf-8"?>
<Types xmlns="http://schemas.openxmlformats.org/package/2006/content-types">
  <Default Extension="jpeg" ContentType="image/jpeg"/>
  <Default Extension="JPG" ContentType="image/.jpg"/>
  <Default Extension="vml" ContentType="application/vnd.openxmlformats-officedocument.vmlDrawing"/>
  <Default Extension="bin" ContentType="application/vnd.openxmlformats-officedocument.oleObject"/>
  <Default Extension="png" ContentType="image/png"/>
  <Default Extension="wmf" ContentType="image/x-wmf"/>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823" r:id="rId3"/>
    <p:sldId id="824" r:id="rId5"/>
    <p:sldId id="825" r:id="rId6"/>
    <p:sldId id="827" r:id="rId7"/>
    <p:sldId id="385" r:id="rId8"/>
    <p:sldId id="828" r:id="rId9"/>
    <p:sldId id="832" r:id="rId10"/>
    <p:sldId id="833" r:id="rId11"/>
    <p:sldId id="834" r:id="rId12"/>
    <p:sldId id="835" r:id="rId13"/>
    <p:sldId id="396" r:id="rId14"/>
    <p:sldId id="839" r:id="rId15"/>
    <p:sldId id="840" r:id="rId16"/>
    <p:sldId id="841" r:id="rId17"/>
    <p:sldId id="842" r:id="rId18"/>
    <p:sldId id="843" r:id="rId19"/>
    <p:sldId id="844" r:id="rId20"/>
    <p:sldId id="845" r:id="rId21"/>
    <p:sldId id="846" r:id="rId22"/>
    <p:sldId id="847" r:id="rId23"/>
    <p:sldId id="848" r:id="rId24"/>
    <p:sldId id="849" r:id="rId25"/>
    <p:sldId id="850" r:id="rId26"/>
    <p:sldId id="851" r:id="rId27"/>
    <p:sldId id="852" r:id="rId28"/>
    <p:sldId id="853" r:id="rId29"/>
    <p:sldId id="854" r:id="rId30"/>
    <p:sldId id="855" r:id="rId31"/>
    <p:sldId id="856" r:id="rId32"/>
    <p:sldId id="857" r:id="rId33"/>
    <p:sldId id="858" r:id="rId34"/>
    <p:sldId id="861" r:id="rId35"/>
    <p:sldId id="862" r:id="rId36"/>
    <p:sldId id="863" r:id="rId37"/>
    <p:sldId id="864" r:id="rId38"/>
    <p:sldId id="865" r:id="rId39"/>
    <p:sldId id="866" r:id="rId40"/>
    <p:sldId id="867" r:id="rId41"/>
    <p:sldId id="868" r:id="rId42"/>
    <p:sldId id="869" r:id="rId43"/>
    <p:sldId id="870" r:id="rId44"/>
    <p:sldId id="871" r:id="rId45"/>
    <p:sldId id="872" r:id="rId46"/>
    <p:sldId id="873" r:id="rId47"/>
    <p:sldId id="874" r:id="rId48"/>
    <p:sldId id="875" r:id="rId49"/>
    <p:sldId id="876" r:id="rId50"/>
    <p:sldId id="877" r:id="rId51"/>
    <p:sldId id="878" r:id="rId52"/>
    <p:sldId id="880" r:id="rId53"/>
    <p:sldId id="881" r:id="rId54"/>
    <p:sldId id="882" r:id="rId55"/>
    <p:sldId id="883" r:id="rId56"/>
    <p:sldId id="884" r:id="rId57"/>
    <p:sldId id="885" r:id="rId58"/>
    <p:sldId id="886" r:id="rId59"/>
    <p:sldId id="887" r:id="rId60"/>
    <p:sldId id="888" r:id="rId61"/>
    <p:sldId id="889" r:id="rId62"/>
    <p:sldId id="890" r:id="rId63"/>
    <p:sldId id="891" r:id="rId64"/>
    <p:sldId id="892" r:id="rId65"/>
    <p:sldId id="893" r:id="rId66"/>
    <p:sldId id="894" r:id="rId67"/>
    <p:sldId id="895" r:id="rId68"/>
    <p:sldId id="896" r:id="rId69"/>
    <p:sldId id="897" r:id="rId70"/>
    <p:sldId id="898" r:id="rId71"/>
    <p:sldId id="899" r:id="rId72"/>
    <p:sldId id="900" r:id="rId73"/>
    <p:sldId id="901" r:id="rId74"/>
    <p:sldId id="902" r:id="rId75"/>
    <p:sldId id="903" r:id="rId76"/>
    <p:sldId id="904" r:id="rId77"/>
    <p:sldId id="905" r:id="rId78"/>
    <p:sldId id="906" r:id="rId79"/>
    <p:sldId id="907" r:id="rId80"/>
    <p:sldId id="908" r:id="rId81"/>
    <p:sldId id="909" r:id="rId82"/>
    <p:sldId id="910" r:id="rId83"/>
    <p:sldId id="911" r:id="rId84"/>
    <p:sldId id="912" r:id="rId85"/>
    <p:sldId id="913" r:id="rId86"/>
    <p:sldId id="914" r:id="rId87"/>
    <p:sldId id="915" r:id="rId88"/>
    <p:sldId id="916" r:id="rId89"/>
    <p:sldId id="917" r:id="rId90"/>
    <p:sldId id="918" r:id="rId91"/>
    <p:sldId id="919" r:id="rId92"/>
    <p:sldId id="920" r:id="rId93"/>
    <p:sldId id="921" r:id="rId94"/>
    <p:sldId id="922" r:id="rId95"/>
    <p:sldId id="923" r:id="rId96"/>
    <p:sldId id="924" r:id="rId97"/>
    <p:sldId id="925" r:id="rId98"/>
    <p:sldId id="926" r:id="rId99"/>
    <p:sldId id="927" r:id="rId100"/>
  </p:sldIdLst>
  <p:sldSz cx="12198350" cy="6858000"/>
  <p:notesSz cx="6858000" cy="9144000"/>
  <p:custDataLst>
    <p:tags r:id="rId105"/>
  </p:custDataLst>
  <p:defaultTextStyle>
    <a:defPPr>
      <a:defRPr lang="zh-CN"/>
    </a:defPPr>
    <a:lvl1pPr algn="l" rtl="0" fontAlgn="base">
      <a:spcBef>
        <a:spcPct val="0"/>
      </a:spcBef>
      <a:spcAft>
        <a:spcPct val="0"/>
      </a:spcAft>
      <a:defRPr sz="2400" kern="1200">
        <a:solidFill>
          <a:schemeClr val="tx1"/>
        </a:solidFill>
        <a:latin typeface="Tahoma" panose="020B0604030504040204" pitchFamily="34" charset="0"/>
        <a:ea typeface="宋体" panose="02010600030101010101" pitchFamily="2" charset="-122"/>
        <a:cs typeface="+mn-cs"/>
      </a:defRPr>
    </a:lvl1pPr>
    <a:lvl2pPr marL="457200" algn="l" rtl="0" fontAlgn="base">
      <a:spcBef>
        <a:spcPct val="0"/>
      </a:spcBef>
      <a:spcAft>
        <a:spcPct val="0"/>
      </a:spcAft>
      <a:defRPr sz="2400" kern="1200">
        <a:solidFill>
          <a:schemeClr val="tx1"/>
        </a:solidFill>
        <a:latin typeface="Tahoma" panose="020B0604030504040204" pitchFamily="34" charset="0"/>
        <a:ea typeface="宋体" panose="02010600030101010101" pitchFamily="2" charset="-122"/>
        <a:cs typeface="+mn-cs"/>
      </a:defRPr>
    </a:lvl2pPr>
    <a:lvl3pPr marL="914400" algn="l" rtl="0" fontAlgn="base">
      <a:spcBef>
        <a:spcPct val="0"/>
      </a:spcBef>
      <a:spcAft>
        <a:spcPct val="0"/>
      </a:spcAft>
      <a:defRPr sz="2400" kern="1200">
        <a:solidFill>
          <a:schemeClr val="tx1"/>
        </a:solidFill>
        <a:latin typeface="Tahoma" panose="020B0604030504040204" pitchFamily="34" charset="0"/>
        <a:ea typeface="宋体" panose="02010600030101010101" pitchFamily="2" charset="-122"/>
        <a:cs typeface="+mn-cs"/>
      </a:defRPr>
    </a:lvl3pPr>
    <a:lvl4pPr marL="1371600" algn="l" rtl="0" fontAlgn="base">
      <a:spcBef>
        <a:spcPct val="0"/>
      </a:spcBef>
      <a:spcAft>
        <a:spcPct val="0"/>
      </a:spcAft>
      <a:defRPr sz="2400" kern="1200">
        <a:solidFill>
          <a:schemeClr val="tx1"/>
        </a:solidFill>
        <a:latin typeface="Tahoma" panose="020B0604030504040204" pitchFamily="34" charset="0"/>
        <a:ea typeface="宋体" panose="02010600030101010101" pitchFamily="2" charset="-122"/>
        <a:cs typeface="+mn-cs"/>
      </a:defRPr>
    </a:lvl4pPr>
    <a:lvl5pPr marL="1828800" algn="l" rtl="0" fontAlgn="base">
      <a:spcBef>
        <a:spcPct val="0"/>
      </a:spcBef>
      <a:spcAft>
        <a:spcPct val="0"/>
      </a:spcAft>
      <a:defRPr sz="2400" kern="1200">
        <a:solidFill>
          <a:schemeClr val="tx1"/>
        </a:solidFill>
        <a:latin typeface="Tahoma" panose="020B0604030504040204" pitchFamily="34" charset="0"/>
        <a:ea typeface="宋体" panose="02010600030101010101" pitchFamily="2" charset="-122"/>
        <a:cs typeface="+mn-cs"/>
      </a:defRPr>
    </a:lvl5pPr>
    <a:lvl6pPr marL="2286000" algn="l" defTabSz="914400" rtl="0" eaLnBrk="1" latinLnBrk="0" hangingPunct="1">
      <a:defRPr sz="2400" kern="1200">
        <a:solidFill>
          <a:schemeClr val="tx1"/>
        </a:solidFill>
        <a:latin typeface="Tahoma" panose="020B0604030504040204" pitchFamily="34" charset="0"/>
        <a:ea typeface="宋体" panose="02010600030101010101" pitchFamily="2" charset="-122"/>
        <a:cs typeface="+mn-cs"/>
      </a:defRPr>
    </a:lvl6pPr>
    <a:lvl7pPr marL="2743200" algn="l" defTabSz="914400" rtl="0" eaLnBrk="1" latinLnBrk="0" hangingPunct="1">
      <a:defRPr sz="2400" kern="1200">
        <a:solidFill>
          <a:schemeClr val="tx1"/>
        </a:solidFill>
        <a:latin typeface="Tahoma" panose="020B0604030504040204" pitchFamily="34" charset="0"/>
        <a:ea typeface="宋体" panose="02010600030101010101" pitchFamily="2" charset="-122"/>
        <a:cs typeface="+mn-cs"/>
      </a:defRPr>
    </a:lvl7pPr>
    <a:lvl8pPr marL="3200400" algn="l" defTabSz="914400" rtl="0" eaLnBrk="1" latinLnBrk="0" hangingPunct="1">
      <a:defRPr sz="2400" kern="1200">
        <a:solidFill>
          <a:schemeClr val="tx1"/>
        </a:solidFill>
        <a:latin typeface="Tahoma" panose="020B0604030504040204" pitchFamily="34" charset="0"/>
        <a:ea typeface="宋体" panose="02010600030101010101" pitchFamily="2" charset="-122"/>
        <a:cs typeface="+mn-cs"/>
      </a:defRPr>
    </a:lvl8pPr>
    <a:lvl9pPr marL="3657600" algn="l" defTabSz="914400" rtl="0" eaLnBrk="1" latinLnBrk="0" hangingPunct="1">
      <a:defRPr sz="2400" kern="1200">
        <a:solidFill>
          <a:schemeClr val="tx1"/>
        </a:solidFill>
        <a:latin typeface="Tahoma" panose="020B060403050404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guide id="3"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in7" initials="w" lastIdx="4" clrIdx="0"/>
  <p:cmAuthor id="2" name="xie jun" initials="xj" lastIdx="1"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CCECFF"/>
    <a:srgbClr val="CC00FF"/>
    <a:srgbClr val="FF9933"/>
    <a:srgbClr val="F8F8F8"/>
    <a:srgbClr val="66FFCC"/>
    <a:srgbClr val="FFCC99"/>
    <a:srgbClr val="FFCCFF"/>
    <a:srgbClr val="FFCC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5758FB7-9AC5-4552-8A53-C91805E547FA}" styleName="主题样式 1 - 强调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360" autoAdjust="0"/>
    <p:restoredTop sz="88103" autoAdjust="0"/>
  </p:normalViewPr>
  <p:slideViewPr>
    <p:cSldViewPr showGuides="1">
      <p:cViewPr varScale="1">
        <p:scale>
          <a:sx n="90" d="100"/>
          <a:sy n="90" d="100"/>
        </p:scale>
        <p:origin x="252" y="57"/>
      </p:cViewPr>
      <p:guideLst>
        <p:guide orient="horz" pos="2160"/>
        <p:guide pos="2880"/>
        <p:guide pos="3840"/>
      </p:guideLst>
    </p:cSldViewPr>
  </p:slideViewPr>
  <p:notesTextViewPr>
    <p:cViewPr>
      <p:scale>
        <a:sx n="100" d="100"/>
        <a:sy n="100" d="100"/>
      </p:scale>
      <p:origin x="0" y="0"/>
    </p:cViewPr>
  </p:notesTextViewPr>
  <p:sorterViewPr>
    <p:cViewPr>
      <p:scale>
        <a:sx n="66" d="100"/>
        <a:sy n="66" d="100"/>
      </p:scale>
      <p:origin x="0" y="11664"/>
    </p:cViewPr>
  </p:sorterViewPr>
  <p:gridSpacing cx="72008" cy="72008"/>
</p:viewPr>
</file>

<file path=ppt/_rels/presentation.xml.rels><?xml version="1.0" encoding="UTF-8" standalone="yes"?>
<Relationships xmlns="http://schemas.openxmlformats.org/package/2006/relationships"><Relationship Id="rId99" Type="http://schemas.openxmlformats.org/officeDocument/2006/relationships/slide" Target="slides/slide96.xml"/><Relationship Id="rId98" Type="http://schemas.openxmlformats.org/officeDocument/2006/relationships/slide" Target="slides/slide95.xml"/><Relationship Id="rId97" Type="http://schemas.openxmlformats.org/officeDocument/2006/relationships/slide" Target="slides/slide94.xml"/><Relationship Id="rId96" Type="http://schemas.openxmlformats.org/officeDocument/2006/relationships/slide" Target="slides/slide93.xml"/><Relationship Id="rId95" Type="http://schemas.openxmlformats.org/officeDocument/2006/relationships/slide" Target="slides/slide92.xml"/><Relationship Id="rId94" Type="http://schemas.openxmlformats.org/officeDocument/2006/relationships/slide" Target="slides/slide91.xml"/><Relationship Id="rId93" Type="http://schemas.openxmlformats.org/officeDocument/2006/relationships/slide" Target="slides/slide90.xml"/><Relationship Id="rId92" Type="http://schemas.openxmlformats.org/officeDocument/2006/relationships/slide" Target="slides/slide89.xml"/><Relationship Id="rId91" Type="http://schemas.openxmlformats.org/officeDocument/2006/relationships/slide" Target="slides/slide88.xml"/><Relationship Id="rId90" Type="http://schemas.openxmlformats.org/officeDocument/2006/relationships/slide" Target="slides/slide87.xml"/><Relationship Id="rId9" Type="http://schemas.openxmlformats.org/officeDocument/2006/relationships/slide" Target="slides/slide6.xml"/><Relationship Id="rId89" Type="http://schemas.openxmlformats.org/officeDocument/2006/relationships/slide" Target="slides/slide86.xml"/><Relationship Id="rId88" Type="http://schemas.openxmlformats.org/officeDocument/2006/relationships/slide" Target="slides/slide85.xml"/><Relationship Id="rId87" Type="http://schemas.openxmlformats.org/officeDocument/2006/relationships/slide" Target="slides/slide84.xml"/><Relationship Id="rId86" Type="http://schemas.openxmlformats.org/officeDocument/2006/relationships/slide" Target="slides/slide83.xml"/><Relationship Id="rId85" Type="http://schemas.openxmlformats.org/officeDocument/2006/relationships/slide" Target="slides/slide82.xml"/><Relationship Id="rId84" Type="http://schemas.openxmlformats.org/officeDocument/2006/relationships/slide" Target="slides/slide81.xml"/><Relationship Id="rId83" Type="http://schemas.openxmlformats.org/officeDocument/2006/relationships/slide" Target="slides/slide80.xml"/><Relationship Id="rId82" Type="http://schemas.openxmlformats.org/officeDocument/2006/relationships/slide" Target="slides/slide79.xml"/><Relationship Id="rId81" Type="http://schemas.openxmlformats.org/officeDocument/2006/relationships/slide" Target="slides/slide78.xml"/><Relationship Id="rId80" Type="http://schemas.openxmlformats.org/officeDocument/2006/relationships/slide" Target="slides/slide77.xml"/><Relationship Id="rId8" Type="http://schemas.openxmlformats.org/officeDocument/2006/relationships/slide" Target="slides/slide5.xml"/><Relationship Id="rId79" Type="http://schemas.openxmlformats.org/officeDocument/2006/relationships/slide" Target="slides/slide76.xml"/><Relationship Id="rId78" Type="http://schemas.openxmlformats.org/officeDocument/2006/relationships/slide" Target="slides/slide75.xml"/><Relationship Id="rId77" Type="http://schemas.openxmlformats.org/officeDocument/2006/relationships/slide" Target="slides/slide74.xml"/><Relationship Id="rId76" Type="http://schemas.openxmlformats.org/officeDocument/2006/relationships/slide" Target="slides/slide73.xml"/><Relationship Id="rId75" Type="http://schemas.openxmlformats.org/officeDocument/2006/relationships/slide" Target="slides/slide72.xml"/><Relationship Id="rId74" Type="http://schemas.openxmlformats.org/officeDocument/2006/relationships/slide" Target="slides/slide71.xml"/><Relationship Id="rId73" Type="http://schemas.openxmlformats.org/officeDocument/2006/relationships/slide" Target="slides/slide70.xml"/><Relationship Id="rId72" Type="http://schemas.openxmlformats.org/officeDocument/2006/relationships/slide" Target="slides/slide69.xml"/><Relationship Id="rId71" Type="http://schemas.openxmlformats.org/officeDocument/2006/relationships/slide" Target="slides/slide68.xml"/><Relationship Id="rId70" Type="http://schemas.openxmlformats.org/officeDocument/2006/relationships/slide" Target="slides/slide67.xml"/><Relationship Id="rId7" Type="http://schemas.openxmlformats.org/officeDocument/2006/relationships/slide" Target="slides/slide4.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3.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2.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5" Type="http://schemas.openxmlformats.org/officeDocument/2006/relationships/tags" Target="tags/tag81.xml"/><Relationship Id="rId104" Type="http://schemas.openxmlformats.org/officeDocument/2006/relationships/commentAuthors" Target="commentAuthors.xml"/><Relationship Id="rId103" Type="http://schemas.openxmlformats.org/officeDocument/2006/relationships/tableStyles" Target="tableStyles.xml"/><Relationship Id="rId102" Type="http://schemas.openxmlformats.org/officeDocument/2006/relationships/viewProps" Target="viewProps.xml"/><Relationship Id="rId101" Type="http://schemas.openxmlformats.org/officeDocument/2006/relationships/presProps" Target="presProps.xml"/><Relationship Id="rId100" Type="http://schemas.openxmlformats.org/officeDocument/2006/relationships/slide" Target="slides/slide97.xml"/><Relationship Id="rId10" Type="http://schemas.openxmlformats.org/officeDocument/2006/relationships/slide" Target="slides/slide7.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9.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9.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39.wmf"/><Relationship Id="rId1" Type="http://schemas.openxmlformats.org/officeDocument/2006/relationships/image" Target="../media/image4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2971800" cy="457200"/>
          </a:xfrm>
          <a:prstGeom prst="rect">
            <a:avLst/>
          </a:prstGeom>
          <a:noFill/>
          <a:ln w="9525">
            <a:noFill/>
            <a:miter lim="800000"/>
          </a:ln>
          <a:effectLst/>
        </p:spPr>
        <p:txBody>
          <a:bodyPr vert="horz" wrap="square" lIns="91440" tIns="45720" rIns="91440" bIns="45720" numCol="1" anchor="t" anchorCtr="0" compatLnSpc="1"/>
          <a:lstStyle>
            <a:lvl1pPr>
              <a:defRPr sz="1200">
                <a:latin typeface="Arial" panose="020B0604020202020204" pitchFamily="34" charset="0"/>
              </a:defRPr>
            </a:lvl1pPr>
          </a:lstStyle>
          <a:p>
            <a:pPr>
              <a:defRPr/>
            </a:pPr>
            <a:endParaRPr lang="en-US" altLang="zh-CN"/>
          </a:p>
        </p:txBody>
      </p:sp>
      <p:sp>
        <p:nvSpPr>
          <p:cNvPr id="198659" name="Rectangle 3"/>
          <p:cNvSpPr>
            <a:spLocks noGrp="1" noChangeArrowheads="1"/>
          </p:cNvSpPr>
          <p:nvPr>
            <p:ph type="dt" idx="1"/>
          </p:nvPr>
        </p:nvSpPr>
        <p:spPr bwMode="auto">
          <a:xfrm>
            <a:off x="3884613" y="0"/>
            <a:ext cx="2971800" cy="457200"/>
          </a:xfrm>
          <a:prstGeom prst="rect">
            <a:avLst/>
          </a:prstGeom>
          <a:noFill/>
          <a:ln w="9525">
            <a:noFill/>
            <a:miter lim="800000"/>
          </a:ln>
          <a:effectLst/>
        </p:spPr>
        <p:txBody>
          <a:bodyPr vert="horz" wrap="square" lIns="91440" tIns="45720" rIns="91440" bIns="45720" numCol="1" anchor="t" anchorCtr="0" compatLnSpc="1"/>
          <a:lstStyle>
            <a:lvl1pPr algn="r">
              <a:defRPr sz="1200">
                <a:latin typeface="Arial" panose="020B0604020202020204" pitchFamily="34" charset="0"/>
              </a:defRPr>
            </a:lvl1pPr>
          </a:lstStyle>
          <a:p>
            <a:pPr>
              <a:defRPr/>
            </a:pPr>
            <a:endParaRPr lang="en-US" altLang="zh-CN"/>
          </a:p>
        </p:txBody>
      </p:sp>
      <p:sp>
        <p:nvSpPr>
          <p:cNvPr id="64516" name="Rectangle 4"/>
          <p:cNvSpPr>
            <a:spLocks noGrp="1" noRot="1" noChangeAspect="1" noChangeArrowheads="1" noTextEdit="1"/>
          </p:cNvSpPr>
          <p:nvPr>
            <p:ph type="sldImg" idx="2"/>
          </p:nvPr>
        </p:nvSpPr>
        <p:spPr bwMode="auto">
          <a:xfrm>
            <a:off x="379413" y="685800"/>
            <a:ext cx="6099175" cy="3429000"/>
          </a:xfrm>
          <a:prstGeom prst="rect">
            <a:avLst/>
          </a:prstGeom>
          <a:noFill/>
          <a:ln w="9525">
            <a:solidFill>
              <a:srgbClr val="000000"/>
            </a:solidFill>
            <a:miter lim="800000"/>
          </a:ln>
        </p:spPr>
      </p:sp>
      <p:sp>
        <p:nvSpPr>
          <p:cNvPr id="198661" name="Rectangle 5"/>
          <p:cNvSpPr>
            <a:spLocks noGrp="1" noChangeArrowheads="1"/>
          </p:cNvSpPr>
          <p:nvPr>
            <p:ph type="body" sz="quarter" idx="3"/>
          </p:nvPr>
        </p:nvSpPr>
        <p:spPr bwMode="auto">
          <a:xfrm>
            <a:off x="685800" y="4343400"/>
            <a:ext cx="5486400" cy="4114800"/>
          </a:xfrm>
          <a:prstGeom prst="rect">
            <a:avLst/>
          </a:prstGeom>
          <a:noFill/>
          <a:ln w="9525">
            <a:noFill/>
            <a:miter lim="800000"/>
          </a:ln>
          <a:effectLst/>
        </p:spPr>
        <p:txBody>
          <a:bodyPr vert="horz" wrap="square" lIns="91440" tIns="45720" rIns="91440" bIns="45720" numCol="1" anchor="t" anchorCtr="0" compatLnSpc="1"/>
          <a:lstStyle/>
          <a:p>
            <a:pPr lvl="0"/>
            <a:r>
              <a:rPr lang="zh-CN" altLang="en-US" noProof="0"/>
              <a:t>单击此处编辑母版文本样式</a:t>
            </a:r>
            <a:endParaRPr lang="zh-CN" altLang="en-US" noProof="0"/>
          </a:p>
          <a:p>
            <a:pPr lvl="1"/>
            <a:r>
              <a:rPr lang="zh-CN" altLang="en-US" noProof="0"/>
              <a:t>第二级</a:t>
            </a:r>
            <a:endParaRPr lang="zh-CN" altLang="en-US" noProof="0"/>
          </a:p>
          <a:p>
            <a:pPr lvl="2"/>
            <a:r>
              <a:rPr lang="zh-CN" altLang="en-US" noProof="0"/>
              <a:t>第三级</a:t>
            </a:r>
            <a:endParaRPr lang="zh-CN" altLang="en-US" noProof="0"/>
          </a:p>
          <a:p>
            <a:pPr lvl="3"/>
            <a:r>
              <a:rPr lang="zh-CN" altLang="en-US" noProof="0"/>
              <a:t>第四级</a:t>
            </a:r>
            <a:endParaRPr lang="zh-CN" altLang="en-US" noProof="0"/>
          </a:p>
          <a:p>
            <a:pPr lvl="4"/>
            <a:r>
              <a:rPr lang="zh-CN" altLang="en-US" noProof="0"/>
              <a:t>第五级</a:t>
            </a:r>
            <a:endParaRPr lang="zh-CN" altLang="en-US" noProof="0"/>
          </a:p>
        </p:txBody>
      </p:sp>
      <p:sp>
        <p:nvSpPr>
          <p:cNvPr id="198662" name="Rectangle 6"/>
          <p:cNvSpPr>
            <a:spLocks noGrp="1" noChangeArrowheads="1"/>
          </p:cNvSpPr>
          <p:nvPr>
            <p:ph type="ftr" sz="quarter" idx="4"/>
          </p:nvPr>
        </p:nvSpPr>
        <p:spPr bwMode="auto">
          <a:xfrm>
            <a:off x="0" y="8685213"/>
            <a:ext cx="2971800" cy="457200"/>
          </a:xfrm>
          <a:prstGeom prst="rect">
            <a:avLst/>
          </a:prstGeom>
          <a:noFill/>
          <a:ln w="9525">
            <a:noFill/>
            <a:miter lim="800000"/>
          </a:ln>
          <a:effectLst/>
        </p:spPr>
        <p:txBody>
          <a:bodyPr vert="horz" wrap="square" lIns="91440" tIns="45720" rIns="91440" bIns="45720" numCol="1" anchor="b" anchorCtr="0" compatLnSpc="1"/>
          <a:lstStyle>
            <a:lvl1pPr>
              <a:defRPr sz="1200">
                <a:latin typeface="Arial" panose="020B0604020202020204" pitchFamily="34" charset="0"/>
              </a:defRPr>
            </a:lvl1pPr>
          </a:lstStyle>
          <a:p>
            <a:pPr>
              <a:defRPr/>
            </a:pPr>
            <a:endParaRPr lang="en-US" altLang="zh-CN"/>
          </a:p>
        </p:txBody>
      </p:sp>
      <p:sp>
        <p:nvSpPr>
          <p:cNvPr id="198663" name="Rectangle 7"/>
          <p:cNvSpPr>
            <a:spLocks noGrp="1" noChangeArrowheads="1"/>
          </p:cNvSpPr>
          <p:nvPr>
            <p:ph type="sldNum" sz="quarter" idx="5"/>
          </p:nvPr>
        </p:nvSpPr>
        <p:spPr bwMode="auto">
          <a:xfrm>
            <a:off x="3884613" y="8685213"/>
            <a:ext cx="2971800" cy="457200"/>
          </a:xfrm>
          <a:prstGeom prst="rect">
            <a:avLst/>
          </a:prstGeom>
          <a:noFill/>
          <a:ln w="9525">
            <a:noFill/>
            <a:miter lim="800000"/>
          </a:ln>
          <a:effectLst/>
        </p:spPr>
        <p:txBody>
          <a:bodyPr vert="horz" wrap="square" lIns="91440" tIns="45720" rIns="91440" bIns="45720" numCol="1" anchor="b" anchorCtr="0" compatLnSpc="1"/>
          <a:lstStyle>
            <a:lvl1pPr algn="r">
              <a:defRPr sz="1200">
                <a:latin typeface="Arial" panose="020B0604020202020204" pitchFamily="34" charset="0"/>
              </a:defRPr>
            </a:lvl1pPr>
          </a:lstStyle>
          <a:p>
            <a:pPr>
              <a:defRPr/>
            </a:pPr>
            <a:fld id="{9EF351F9-7F7A-4479-AB45-DE1EFF430381}" type="slidenum">
              <a:rPr lang="en-US" altLang="zh-CN"/>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_rels/notesSlide4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0.xml"/></Relationships>
</file>

<file path=ppt/notesSlides/_rels/notesSlide4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1.xml"/></Relationships>
</file>

<file path=ppt/notesSlides/_rels/notesSlide4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2.xml"/></Relationships>
</file>

<file path=ppt/notesSlides/_rels/notesSlide5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3.xml"/></Relationships>
</file>

<file path=ppt/notesSlides/_rels/notesSlide5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4.xml"/></Relationships>
</file>

<file path=ppt/notesSlides/_rels/notesSlide5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5.xml"/></Relationships>
</file>

<file path=ppt/notesSlides/_rels/notesSlide5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6.xml"/></Relationships>
</file>

<file path=ppt/notesSlides/_rels/notesSlide5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7.xml"/></Relationships>
</file>

<file path=ppt/notesSlides/_rels/notesSlide5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8.xml"/></Relationships>
</file>

<file path=ppt/notesSlides/_rels/notesSlide5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9.xml"/></Relationships>
</file>

<file path=ppt/notesSlides/_rels/notesSlide5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0.xml"/></Relationships>
</file>

<file path=ppt/notesSlides/_rels/notesSlide5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1.xml"/></Relationships>
</file>

<file path=ppt/notesSlides/_rels/notesSlide5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2.xml"/></Relationships>
</file>

<file path=ppt/notesSlides/_rels/notesSlide6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3.xml"/></Relationships>
</file>

<file path=ppt/notesSlides/_rels/notesSlide6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4.xml"/></Relationships>
</file>

<file path=ppt/notesSlides/_rels/notesSlide6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5.xml"/></Relationships>
</file>

<file path=ppt/notesSlides/_rels/notesSlide6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6.xml"/></Relationships>
</file>

<file path=ppt/notesSlides/_rels/notesSlide6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7.xml"/></Relationships>
</file>

<file path=ppt/notesSlides/_rels/notesSlide6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8.xml"/></Relationships>
</file>

<file path=ppt/notesSlides/_rels/notesSlide6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9.xml"/></Relationships>
</file>

<file path=ppt/notesSlides/_rels/notesSlide6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0.xml"/></Relationships>
</file>

<file path=ppt/notesSlides/_rels/notesSlide6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1.xml"/></Relationships>
</file>

<file path=ppt/notesSlides/_rels/notesSlide6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2.xml"/></Relationships>
</file>

<file path=ppt/notesSlides/_rels/notesSlide7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3.xml"/></Relationships>
</file>

<file path=ppt/notesSlides/_rels/notesSlide7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4.xml"/></Relationships>
</file>

<file path=ppt/notesSlides/_rels/notesSlide7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5.xml"/></Relationships>
</file>

<file path=ppt/notesSlides/_rels/notesSlide7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6.xml"/></Relationships>
</file>

<file path=ppt/notesSlides/_rels/notesSlide7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8.xml"/></Relationships>
</file>

<file path=ppt/notesSlides/_rels/notesSlide7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9.xml"/></Relationships>
</file>

<file path=ppt/notesSlides/_rels/notesSlide7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0.xml"/></Relationships>
</file>

<file path=ppt/notesSlides/_rels/notesSlide7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1.xml"/></Relationships>
</file>

<file path=ppt/notesSlides/_rels/notesSlide7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2.xml"/></Relationships>
</file>

<file path=ppt/notesSlides/_rels/notesSlide7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3.xml"/></Relationships>
</file>

<file path=ppt/notesSlides/_rels/notesSlide8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4.xml"/></Relationships>
</file>

<file path=ppt/notesSlides/_rels/notesSlide8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5.xml"/></Relationships>
</file>

<file path=ppt/notesSlides/_rels/notesSlide8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6.xml"/></Relationships>
</file>

<file path=ppt/notesSlides/_rels/notesSlide8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7.xml"/></Relationships>
</file>

<file path=ppt/notesSlides/_rels/notesSlide8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8.xml"/></Relationships>
</file>

<file path=ppt/notesSlides/_rels/notesSlide8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9.xml"/></Relationships>
</file>

<file path=ppt/notesSlides/_rels/notesSlide8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0.xml"/></Relationships>
</file>

<file path=ppt/notesSlides/_rels/notesSlide8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1.xml"/></Relationships>
</file>

<file path=ppt/notesSlides/_rels/notesSlide8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2.xml"/></Relationships>
</file>

<file path=ppt/notesSlides/_rels/notesSlide8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3.xml"/></Relationships>
</file>

<file path=ppt/notesSlides/_rels/notesSlide9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4.xml"/></Relationships>
</file>

<file path=ppt/notesSlides/_rels/notesSlide9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5.xml"/></Relationships>
</file>

<file path=ppt/notesSlides/_rels/notesSlide9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1219835" rtl="0" eaLnBrk="1" fontAlgn="auto" latinLnBrk="0" hangingPunct="1">
              <a:lnSpc>
                <a:spcPct val="100000"/>
              </a:lnSpc>
              <a:spcBef>
                <a:spcPts val="0"/>
              </a:spcBef>
              <a:spcAft>
                <a:spcPts val="0"/>
              </a:spcAft>
              <a:buClrTx/>
              <a:buSzTx/>
              <a:buFontTx/>
              <a:buNone/>
              <a:defRPr/>
            </a:pPr>
            <a:fld id="{89D30884-E914-498A-AAC4-BF0629FA8105}"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defRPr/>
            </a:pPr>
            <a:endParaRPr lang="zh-CN" altLang="en-US" dirty="0"/>
          </a:p>
        </p:txBody>
      </p:sp>
      <p:sp>
        <p:nvSpPr>
          <p:cNvPr id="4" name="灯片编号占位符 3"/>
          <p:cNvSpPr>
            <a:spLocks noGrp="1"/>
          </p:cNvSpPr>
          <p:nvPr>
            <p:ph type="sldNum" sz="quarter" idx="5"/>
          </p:nvPr>
        </p:nvSpPr>
        <p:spPr/>
        <p:txBody>
          <a:bodyPr/>
          <a:lstStyle/>
          <a:p>
            <a:pPr>
              <a:defRPr/>
            </a:pPr>
            <a:fld id="{9EF351F9-7F7A-4479-AB45-DE1EFF430381}" type="slidenum">
              <a:rPr lang="en-US" altLang="zh-CN" smtClean="0"/>
            </a:fld>
            <a:endParaRPr lang="en-US" alt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9EF351F9-7F7A-4479-AB45-DE1EFF430381}" type="slidenum">
              <a:rPr lang="en-US" altLang="zh-CN" smtClean="0"/>
            </a:fld>
            <a:endParaRPr lang="en-US" alt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9EF351F9-7F7A-4479-AB45-DE1EFF430381}" type="slidenum">
              <a:rPr lang="en-US" altLang="zh-CN" smtClean="0"/>
            </a:fld>
            <a:endParaRPr lang="en-US" alt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defRPr/>
            </a:pPr>
            <a:endParaRPr lang="zh-CN" altLang="en-US" dirty="0"/>
          </a:p>
        </p:txBody>
      </p:sp>
      <p:sp>
        <p:nvSpPr>
          <p:cNvPr id="4" name="灯片编号占位符 3"/>
          <p:cNvSpPr>
            <a:spLocks noGrp="1"/>
          </p:cNvSpPr>
          <p:nvPr>
            <p:ph type="sldNum" sz="quarter" idx="5"/>
          </p:nvPr>
        </p:nvSpPr>
        <p:spPr/>
        <p:txBody>
          <a:bodyPr/>
          <a:lstStyle/>
          <a:p>
            <a:pPr>
              <a:defRPr/>
            </a:pPr>
            <a:fld id="{9EF351F9-7F7A-4479-AB45-DE1EFF430381}" type="slidenum">
              <a:rPr lang="en-US" altLang="zh-CN" smtClean="0"/>
            </a:fld>
            <a:endParaRPr lang="en-US" alt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9EF351F9-7F7A-4479-AB45-DE1EFF430381}" type="slidenum">
              <a:rPr lang="en-US" altLang="zh-CN" smtClean="0"/>
            </a:fld>
            <a:endParaRPr lang="en-US" alt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9EF351F9-7F7A-4479-AB45-DE1EFF430381}" type="slidenum">
              <a:rPr lang="en-US" altLang="zh-CN" smtClean="0"/>
            </a:fld>
            <a:endParaRPr lang="en-US" alt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fr-FR" dirty="0"/>
          </a:p>
        </p:txBody>
      </p:sp>
      <p:sp>
        <p:nvSpPr>
          <p:cNvPr id="4" name="灯片编号占位符 3"/>
          <p:cNvSpPr>
            <a:spLocks noGrp="1"/>
          </p:cNvSpPr>
          <p:nvPr>
            <p:ph type="sldNum" sz="quarter" idx="5"/>
          </p:nvPr>
        </p:nvSpPr>
        <p:spPr/>
        <p:txBody>
          <a:bodyPr/>
          <a:lstStyle/>
          <a:p>
            <a:pPr>
              <a:defRPr/>
            </a:pPr>
            <a:fld id="{9EF351F9-7F7A-4479-AB45-DE1EFF430381}" type="slidenum">
              <a:rPr lang="en-US" altLang="zh-CN" smtClean="0"/>
            </a:fld>
            <a:endParaRPr lang="en-US" altLang="zh-C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9EF351F9-7F7A-4479-AB45-DE1EFF430381}" type="slidenum">
              <a:rPr lang="en-US" altLang="zh-CN" smtClean="0"/>
            </a:fld>
            <a:endParaRPr lang="en-US" altLang="zh-C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9EF351F9-7F7A-4479-AB45-DE1EFF430381}" type="slidenum">
              <a:rPr lang="en-US" altLang="zh-CN" smtClean="0"/>
            </a:fld>
            <a:endParaRPr lang="en-US" altLang="zh-CN"/>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defRPr/>
            </a:pPr>
            <a:endParaRPr lang="zh-CN" altLang="en-US" dirty="0"/>
          </a:p>
        </p:txBody>
      </p:sp>
      <p:sp>
        <p:nvSpPr>
          <p:cNvPr id="4" name="灯片编号占位符 3"/>
          <p:cNvSpPr>
            <a:spLocks noGrp="1"/>
          </p:cNvSpPr>
          <p:nvPr>
            <p:ph type="sldNum" sz="quarter" idx="5"/>
          </p:nvPr>
        </p:nvSpPr>
        <p:spPr/>
        <p:txBody>
          <a:bodyPr/>
          <a:lstStyle/>
          <a:p>
            <a:pPr>
              <a:defRPr/>
            </a:pPr>
            <a:fld id="{9EF351F9-7F7A-4479-AB45-DE1EFF430381}" type="slidenum">
              <a:rPr lang="en-US" altLang="zh-CN" smtClean="0"/>
            </a:fld>
            <a:endParaRPr lang="en-US" altLang="zh-CN"/>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9EF351F9-7F7A-4479-AB45-DE1EFF430381}" type="slidenum">
              <a:rPr lang="en-US" altLang="zh-CN" smtClean="0"/>
            </a:fld>
            <a:endParaRPr lang="en-US" altLang="zh-CN"/>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9EF351F9-7F7A-4479-AB45-DE1EFF430381}" type="slidenum">
              <a:rPr lang="en-US" altLang="zh-CN" smtClean="0"/>
            </a:fld>
            <a:endParaRPr lang="en-US" altLang="zh-CN"/>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9EF351F9-7F7A-4479-AB45-DE1EFF430381}" type="slidenum">
              <a:rPr lang="en-US" altLang="zh-CN" smtClean="0"/>
            </a:fld>
            <a:endParaRPr lang="en-US" altLang="zh-CN"/>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defRPr/>
            </a:pPr>
            <a:endParaRPr lang="zh-CN" altLang="en-US" dirty="0"/>
          </a:p>
        </p:txBody>
      </p:sp>
      <p:sp>
        <p:nvSpPr>
          <p:cNvPr id="4" name="灯片编号占位符 3"/>
          <p:cNvSpPr>
            <a:spLocks noGrp="1"/>
          </p:cNvSpPr>
          <p:nvPr>
            <p:ph type="sldNum" sz="quarter" idx="5"/>
          </p:nvPr>
        </p:nvSpPr>
        <p:spPr/>
        <p:txBody>
          <a:bodyPr/>
          <a:lstStyle/>
          <a:p>
            <a:pPr>
              <a:defRPr/>
            </a:pPr>
            <a:fld id="{9EF351F9-7F7A-4479-AB45-DE1EFF430381}" type="slidenum">
              <a:rPr lang="en-US" altLang="zh-CN" smtClean="0"/>
            </a:fld>
            <a:endParaRPr lang="en-US" altLang="zh-CN"/>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9EF351F9-7F7A-4479-AB45-DE1EFF430381}" type="slidenum">
              <a:rPr lang="en-US" altLang="zh-CN" smtClean="0"/>
            </a:fld>
            <a:endParaRPr lang="en-US" altLang="zh-CN"/>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9EF351F9-7F7A-4479-AB45-DE1EFF430381}" type="slidenum">
              <a:rPr lang="en-US" altLang="zh-CN" smtClean="0"/>
            </a:fld>
            <a:endParaRPr lang="en-US" altLang="zh-CN"/>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9EF351F9-7F7A-4479-AB45-DE1EFF430381}" type="slidenum">
              <a:rPr lang="en-US" altLang="zh-CN" smtClean="0"/>
            </a:fld>
            <a:endParaRPr lang="en-US" altLang="zh-CN"/>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9EF351F9-7F7A-4479-AB45-DE1EFF430381}" type="slidenum">
              <a:rPr lang="en-US" altLang="zh-CN" smtClean="0"/>
            </a:fld>
            <a:endParaRPr lang="en-US" altLang="zh-CN"/>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9EF351F9-7F7A-4479-AB45-DE1EFF430381}" type="slidenum">
              <a:rPr lang="en-US" altLang="zh-CN" smtClean="0"/>
            </a:fld>
            <a:endParaRPr lang="en-US" altLang="zh-CN"/>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9EF351F9-7F7A-4479-AB45-DE1EFF430381}" type="slidenum">
              <a:rPr lang="en-US" altLang="zh-CN" smtClean="0"/>
            </a:fld>
            <a:endParaRPr lang="en-US" altLang="zh-CN"/>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9EF351F9-7F7A-4479-AB45-DE1EFF430381}" type="slidenum">
              <a:rPr lang="en-US" altLang="zh-CN" smtClean="0"/>
            </a:fld>
            <a:endParaRPr lang="en-US" altLang="zh-CN"/>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9EF351F9-7F7A-4479-AB45-DE1EFF430381}" type="slidenum">
              <a:rPr lang="en-US" altLang="zh-CN" smtClean="0"/>
            </a:fld>
            <a:endParaRPr lang="en-US" altLang="zh-CN"/>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9EF351F9-7F7A-4479-AB45-DE1EFF430381}" type="slidenum">
              <a:rPr lang="en-US" altLang="zh-CN" smtClean="0"/>
            </a:fld>
            <a:endParaRPr lang="en-US" altLang="zh-CN"/>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9EF351F9-7F7A-4479-AB45-DE1EFF430381}" type="slidenum">
              <a:rPr lang="en-US" altLang="zh-CN" smtClean="0"/>
            </a:fld>
            <a:endParaRPr lang="en-US" altLang="zh-CN"/>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9EF351F9-7F7A-4479-AB45-DE1EFF430381}" type="slidenum">
              <a:rPr lang="en-US" altLang="zh-CN" smtClean="0"/>
            </a:fld>
            <a:endParaRPr lang="en-US" altLang="zh-CN"/>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9EF351F9-7F7A-4479-AB45-DE1EFF430381}" type="slidenum">
              <a:rPr lang="en-US" altLang="zh-CN" smtClean="0"/>
            </a:fld>
            <a:endParaRPr lang="en-US" altLang="zh-CN"/>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9EF351F9-7F7A-4479-AB45-DE1EFF430381}" type="slidenum">
              <a:rPr lang="en-US" altLang="zh-CN" smtClean="0"/>
            </a:fld>
            <a:endParaRPr lang="en-US" altLang="zh-CN"/>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9EF351F9-7F7A-4479-AB45-DE1EFF430381}" type="slidenum">
              <a:rPr lang="en-US" altLang="zh-CN" smtClean="0"/>
            </a:fld>
            <a:endParaRPr lang="en-US" altLang="zh-CN"/>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9EF351F9-7F7A-4479-AB45-DE1EFF430381}" type="slidenum">
              <a:rPr lang="en-US" altLang="zh-CN" smtClean="0"/>
            </a:fld>
            <a:endParaRPr lang="en-US" altLang="zh-CN"/>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defRPr/>
            </a:pPr>
            <a:endParaRPr lang="zh-CN" altLang="en-US" dirty="0"/>
          </a:p>
        </p:txBody>
      </p:sp>
      <p:sp>
        <p:nvSpPr>
          <p:cNvPr id="4" name="灯片编号占位符 3"/>
          <p:cNvSpPr>
            <a:spLocks noGrp="1"/>
          </p:cNvSpPr>
          <p:nvPr>
            <p:ph type="sldNum" sz="quarter" idx="5"/>
          </p:nvPr>
        </p:nvSpPr>
        <p:spPr/>
        <p:txBody>
          <a:bodyPr/>
          <a:lstStyle/>
          <a:p>
            <a:pPr>
              <a:defRPr/>
            </a:pPr>
            <a:fld id="{9EF351F9-7F7A-4479-AB45-DE1EFF430381}" type="slidenum">
              <a:rPr lang="en-US" altLang="zh-CN" smtClean="0"/>
            </a:fld>
            <a:endParaRPr lang="en-US" altLang="zh-CN"/>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9EF351F9-7F7A-4479-AB45-DE1EFF430381}" type="slidenum">
              <a:rPr lang="en-US" altLang="zh-CN" smtClean="0"/>
            </a:fld>
            <a:endParaRPr lang="en-US" altLang="zh-CN"/>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defRPr/>
            </a:pPr>
            <a:endParaRPr lang="zh-CN" altLang="en-US" dirty="0"/>
          </a:p>
        </p:txBody>
      </p:sp>
      <p:sp>
        <p:nvSpPr>
          <p:cNvPr id="4" name="灯片编号占位符 3"/>
          <p:cNvSpPr>
            <a:spLocks noGrp="1"/>
          </p:cNvSpPr>
          <p:nvPr>
            <p:ph type="sldNum" sz="quarter" idx="5"/>
          </p:nvPr>
        </p:nvSpPr>
        <p:spPr/>
        <p:txBody>
          <a:bodyPr/>
          <a:lstStyle/>
          <a:p>
            <a:pPr>
              <a:defRPr/>
            </a:pPr>
            <a:fld id="{9EF351F9-7F7A-4479-AB45-DE1EFF430381}" type="slidenum">
              <a:rPr lang="en-US" altLang="zh-CN" smtClean="0"/>
            </a:fld>
            <a:endParaRPr lang="en-US" altLang="zh-CN"/>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defRPr/>
            </a:pPr>
            <a:endParaRPr lang="zh-CN" altLang="en-US" dirty="0"/>
          </a:p>
        </p:txBody>
      </p:sp>
      <p:sp>
        <p:nvSpPr>
          <p:cNvPr id="4" name="灯片编号占位符 3"/>
          <p:cNvSpPr>
            <a:spLocks noGrp="1"/>
          </p:cNvSpPr>
          <p:nvPr>
            <p:ph type="sldNum" sz="quarter" idx="5"/>
          </p:nvPr>
        </p:nvSpPr>
        <p:spPr/>
        <p:txBody>
          <a:bodyPr/>
          <a:lstStyle/>
          <a:p>
            <a:pPr>
              <a:defRPr/>
            </a:pPr>
            <a:fld id="{9EF351F9-7F7A-4479-AB45-DE1EFF430381}" type="slidenum">
              <a:rPr lang="en-US" altLang="zh-CN" smtClean="0"/>
            </a:fld>
            <a:endParaRPr lang="en-US" altLang="zh-CN"/>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9EF351F9-7F7A-4479-AB45-DE1EFF430381}" type="slidenum">
              <a:rPr lang="en-US" altLang="zh-CN" smtClean="0"/>
            </a:fld>
            <a:endParaRPr lang="en-US" altLang="zh-CN"/>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9EF351F9-7F7A-4479-AB45-DE1EFF430381}" type="slidenum">
              <a:rPr lang="en-US" altLang="zh-CN" smtClean="0"/>
            </a:fld>
            <a:endParaRPr lang="en-US" altLang="zh-CN"/>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9EF351F9-7F7A-4479-AB45-DE1EFF430381}" type="slidenum">
              <a:rPr kumimoji="0" lang="en-US" altLang="zh-CN" sz="12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fld>
            <a:endParaRPr kumimoji="0" lang="en-US" altLang="zh-CN" sz="12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9EF351F9-7F7A-4479-AB45-DE1EFF430381}" type="slidenum">
              <a:rPr kumimoji="0" lang="en-US" altLang="zh-CN" sz="12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fld>
            <a:endParaRPr kumimoji="0" lang="en-US" altLang="zh-CN" sz="12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9EF351F9-7F7A-4479-AB45-DE1EFF430381}" type="slidenum">
              <a:rPr kumimoji="0" lang="en-US" altLang="zh-CN" sz="12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fld>
            <a:endParaRPr kumimoji="0" lang="en-US" altLang="zh-CN" sz="12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9EF351F9-7F7A-4479-AB45-DE1EFF430381}" type="slidenum">
              <a:rPr lang="en-US" altLang="zh-CN" smtClean="0"/>
            </a:fld>
            <a:endParaRPr lang="en-US" altLang="zh-CN"/>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9EF351F9-7F7A-4479-AB45-DE1EFF430381}" type="slidenum">
              <a:rPr lang="en-US" altLang="zh-CN" smtClean="0"/>
            </a:fld>
            <a:endParaRPr lang="en-US" altLang="zh-CN"/>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9EF351F9-7F7A-4479-AB45-DE1EFF430381}" type="slidenum">
              <a:rPr lang="en-US" altLang="zh-CN" smtClean="0"/>
            </a:fld>
            <a:endParaRPr lang="en-US" altLang="zh-CN"/>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9EF351F9-7F7A-4479-AB45-DE1EFF430381}" type="slidenum">
              <a:rPr lang="en-US" altLang="zh-CN" smtClean="0"/>
            </a:fld>
            <a:endParaRPr lang="en-US" altLang="zh-CN"/>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9EF351F9-7F7A-4479-AB45-DE1EFF430381}" type="slidenum">
              <a:rPr kumimoji="0" lang="en-US" altLang="zh-CN" sz="12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fld>
            <a:endParaRPr kumimoji="0" lang="en-US" altLang="zh-CN" sz="12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9EF351F9-7F7A-4479-AB45-DE1EFF430381}" type="slidenum">
              <a:rPr kumimoji="0" lang="en-US" altLang="zh-CN" sz="12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fld>
            <a:endParaRPr kumimoji="0" lang="en-US" altLang="zh-CN" sz="12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9EF351F9-7F7A-4479-AB45-DE1EFF430381}" type="slidenum">
              <a:rPr lang="en-US" altLang="zh-CN" smtClean="0"/>
            </a:fld>
            <a:endParaRPr lang="en-US" altLang="zh-CN"/>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9EF351F9-7F7A-4479-AB45-DE1EFF430381}" type="slidenum">
              <a:rPr lang="en-US" altLang="zh-CN" smtClean="0"/>
            </a:fld>
            <a:endParaRPr lang="en-US" altLang="zh-CN"/>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9EF351F9-7F7A-4479-AB45-DE1EFF430381}" type="slidenum">
              <a:rPr lang="en-US" altLang="zh-CN" smtClean="0"/>
            </a:fld>
            <a:endParaRPr lang="en-US" altLang="zh-CN"/>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9EF351F9-7F7A-4479-AB45-DE1EFF430381}" type="slidenum">
              <a:rPr lang="en-US" altLang="zh-CN" smtClean="0"/>
            </a:fld>
            <a:endParaRPr lang="en-US" altLang="zh-CN"/>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9EF351F9-7F7A-4479-AB45-DE1EFF430381}" type="slidenum">
              <a:rPr lang="en-US" altLang="zh-CN" smtClean="0"/>
            </a:fld>
            <a:endParaRPr lang="en-US" altLang="zh-CN"/>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9EF351F9-7F7A-4479-AB45-DE1EFF430381}" type="slidenum">
              <a:rPr lang="en-US" altLang="zh-CN" smtClean="0"/>
            </a:fld>
            <a:endParaRPr lang="en-US" altLang="zh-CN"/>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9EF351F9-7F7A-4479-AB45-DE1EFF430381}" type="slidenum">
              <a:rPr lang="en-US" altLang="zh-CN" smtClean="0"/>
            </a:fld>
            <a:endParaRPr lang="en-US" altLang="zh-CN"/>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9EF351F9-7F7A-4479-AB45-DE1EFF430381}" type="slidenum">
              <a:rPr lang="en-US" altLang="zh-CN" smtClean="0"/>
            </a:fld>
            <a:endParaRPr lang="en-US" altLang="zh-CN"/>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9EF351F9-7F7A-4479-AB45-DE1EFF430381}" type="slidenum">
              <a:rPr lang="en-US" altLang="zh-CN" smtClean="0"/>
            </a:fld>
            <a:endParaRPr lang="en-US" altLang="zh-CN"/>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9EF351F9-7F7A-4479-AB45-DE1EFF430381}" type="slidenum">
              <a:rPr lang="en-US" altLang="zh-CN" smtClean="0"/>
            </a:fld>
            <a:endParaRPr lang="en-US" altLang="zh-CN"/>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9EF351F9-7F7A-4479-AB45-DE1EFF430381}" type="slidenum">
              <a:rPr lang="en-US" altLang="zh-CN" smtClean="0"/>
            </a:fld>
            <a:endParaRPr lang="en-US" altLang="zh-CN"/>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9EF351F9-7F7A-4479-AB45-DE1EFF430381}" type="slidenum">
              <a:rPr lang="en-US" altLang="zh-CN" smtClean="0"/>
            </a:fld>
            <a:endParaRPr lang="en-US" altLang="zh-CN"/>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9EF351F9-7F7A-4479-AB45-DE1EFF430381}" type="slidenum">
              <a:rPr lang="en-US" altLang="zh-CN" smtClean="0"/>
            </a:fld>
            <a:endParaRPr lang="en-US" altLang="zh-CN"/>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9EF351F9-7F7A-4479-AB45-DE1EFF430381}" type="slidenum">
              <a:rPr lang="en-US" altLang="zh-CN" smtClean="0"/>
            </a:fld>
            <a:endParaRPr lang="en-US" altLang="zh-CN"/>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9EF351F9-7F7A-4479-AB45-DE1EFF430381}" type="slidenum">
              <a:rPr lang="en-US" altLang="zh-CN" smtClean="0"/>
            </a:fld>
            <a:endParaRPr lang="en-US" altLang="zh-CN"/>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9EF351F9-7F7A-4479-AB45-DE1EFF430381}" type="slidenum">
              <a:rPr lang="en-US" altLang="zh-CN" smtClean="0"/>
            </a:fld>
            <a:endParaRPr lang="en-US" altLang="zh-CN"/>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9EF351F9-7F7A-4479-AB45-DE1EFF430381}" type="slidenum">
              <a:rPr lang="en-US" altLang="zh-CN" smtClean="0"/>
            </a:fld>
            <a:endParaRPr lang="en-US" altLang="zh-CN"/>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9EF351F9-7F7A-4479-AB45-DE1EFF430381}" type="slidenum">
              <a:rPr lang="en-US" altLang="zh-CN" smtClean="0"/>
            </a:fld>
            <a:endParaRPr lang="en-US" altLang="zh-CN"/>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9EF351F9-7F7A-4479-AB45-DE1EFF430381}" type="slidenum">
              <a:rPr lang="en-US" altLang="zh-CN" smtClean="0"/>
            </a:fld>
            <a:endParaRPr lang="en-US" altLang="zh-CN"/>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9EF351F9-7F7A-4479-AB45-DE1EFF430381}" type="slidenum">
              <a:rPr lang="en-US" altLang="zh-CN" smtClean="0"/>
            </a:fld>
            <a:endParaRPr lang="en-US" altLang="zh-CN"/>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9EF351F9-7F7A-4479-AB45-DE1EFF430381}" type="slidenum">
              <a:rPr lang="en-US" altLang="zh-CN" smtClean="0"/>
            </a:fld>
            <a:endParaRPr lang="en-US" altLang="zh-CN"/>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9EF351F9-7F7A-4479-AB45-DE1EFF430381}" type="slidenum">
              <a:rPr lang="en-US" altLang="zh-CN" smtClean="0"/>
            </a:fld>
            <a:endParaRPr lang="en-US" altLang="zh-CN"/>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9EF351F9-7F7A-4479-AB45-DE1EFF430381}" type="slidenum">
              <a:rPr lang="en-US" altLang="zh-CN" smtClean="0"/>
            </a:fld>
            <a:endParaRPr lang="en-US" altLang="zh-CN"/>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9EF351F9-7F7A-4479-AB45-DE1EFF430381}" type="slidenum">
              <a:rPr lang="en-US" altLang="zh-CN" smtClean="0"/>
            </a:fld>
            <a:endParaRPr lang="en-US" altLang="zh-CN"/>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9EF351F9-7F7A-4479-AB45-DE1EFF430381}" type="slidenum">
              <a:rPr lang="en-US" altLang="zh-CN" smtClean="0"/>
            </a:fld>
            <a:endParaRPr lang="en-US" altLang="zh-CN"/>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9EF351F9-7F7A-4479-AB45-DE1EFF430381}" type="slidenum">
              <a:rPr lang="en-US" altLang="zh-CN" smtClean="0"/>
            </a:fld>
            <a:endParaRPr lang="en-US" altLang="zh-CN"/>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9EF351F9-7F7A-4479-AB45-DE1EFF430381}" type="slidenum">
              <a:rPr lang="en-US" altLang="zh-CN" smtClean="0"/>
            </a:fld>
            <a:endParaRPr lang="en-US" altLang="zh-CN"/>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9EF351F9-7F7A-4479-AB45-DE1EFF430381}" type="slidenum">
              <a:rPr lang="en-US" altLang="zh-CN" smtClean="0"/>
            </a:fld>
            <a:endParaRPr lang="en-US" altLang="zh-CN"/>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02B9B64E-C144-4FDF-A8E2-5E7946C47D64}" type="slidenum">
              <a:rPr lang="en-US" altLang="zh-CN" smtClean="0"/>
            </a:fld>
            <a:endParaRPr lang="en-US" altLang="zh-CN"/>
          </a:p>
        </p:txBody>
      </p:sp>
      <p:sp>
        <p:nvSpPr>
          <p:cNvPr id="72707" name="Rectangle 2"/>
          <p:cNvSpPr>
            <a:spLocks noGrp="1" noRot="1" noChangeAspect="1" noChangeArrowheads="1" noTextEdit="1"/>
          </p:cNvSpPr>
          <p:nvPr>
            <p:ph type="sldImg"/>
          </p:nvPr>
        </p:nvSpPr>
        <p:spPr>
          <a:xfrm>
            <a:off x="379413" y="685800"/>
            <a:ext cx="6099175" cy="3429000"/>
          </a:xfrm>
        </p:spPr>
      </p:sp>
      <p:sp>
        <p:nvSpPr>
          <p:cNvPr id="72708" name="Rectangle 3"/>
          <p:cNvSpPr>
            <a:spLocks noGrp="1" noChangeArrowheads="1"/>
          </p:cNvSpPr>
          <p:nvPr>
            <p:ph type="body" idx="1"/>
          </p:nvPr>
        </p:nvSpPr>
        <p:spPr>
          <a:noFill/>
        </p:spPr>
        <p:txBody>
          <a:bodyPr/>
          <a:lstStyle/>
          <a:p>
            <a:pPr eaLnBrk="1" hangingPunct="1"/>
            <a:endParaRPr lang="zh-CN" altLang="zh-CN" dirty="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ahoma" panose="020B0604030504040204" pitchFamily="34" charset="0"/>
                <a:ea typeface="宋体" panose="02010600030101010101" pitchFamily="2" charset="-122"/>
              </a:defRPr>
            </a:lvl1pPr>
            <a:lvl2pPr marL="742950" indent="-285750" eaLnBrk="0" hangingPunct="0">
              <a:defRPr sz="2400">
                <a:solidFill>
                  <a:schemeClr val="tx1"/>
                </a:solidFill>
                <a:latin typeface="Tahoma" panose="020B0604030504040204" pitchFamily="34" charset="0"/>
                <a:ea typeface="宋体" panose="02010600030101010101" pitchFamily="2" charset="-122"/>
              </a:defRPr>
            </a:lvl2pPr>
            <a:lvl3pPr marL="1143000" indent="-228600" eaLnBrk="0" hangingPunct="0">
              <a:defRPr sz="2400">
                <a:solidFill>
                  <a:schemeClr val="tx1"/>
                </a:solidFill>
                <a:latin typeface="Tahoma" panose="020B0604030504040204" pitchFamily="34" charset="0"/>
                <a:ea typeface="宋体" panose="02010600030101010101" pitchFamily="2" charset="-122"/>
              </a:defRPr>
            </a:lvl3pPr>
            <a:lvl4pPr marL="1600200" indent="-228600" eaLnBrk="0" hangingPunct="0">
              <a:defRPr sz="2400">
                <a:solidFill>
                  <a:schemeClr val="tx1"/>
                </a:solidFill>
                <a:latin typeface="Tahoma" panose="020B0604030504040204" pitchFamily="34" charset="0"/>
                <a:ea typeface="宋体" panose="02010600030101010101" pitchFamily="2" charset="-122"/>
              </a:defRPr>
            </a:lvl4pPr>
            <a:lvl5pPr marL="2057400" indent="-228600" eaLnBrk="0" hangingPunc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9pPr>
          </a:lstStyle>
          <a:p>
            <a:pPr eaLnBrk="1" hangingPunct="1"/>
            <a:fld id="{9BF0251D-C6B8-4BA7-B5C7-D3B2F01C57D9}" type="slidenum">
              <a:rPr lang="en-US" altLang="zh-CN" sz="1200" smtClean="0">
                <a:latin typeface="Arial" panose="020B0604020202020204" pitchFamily="34" charset="0"/>
              </a:rPr>
            </a:fld>
            <a:endParaRPr lang="en-US" altLang="zh-CN" sz="1200">
              <a:latin typeface="Arial" panose="020B0604020202020204" pitchFamily="34" charset="0"/>
            </a:endParaRPr>
          </a:p>
        </p:txBody>
      </p:sp>
      <p:sp>
        <p:nvSpPr>
          <p:cNvPr id="62467" name="Rectangle 2"/>
          <p:cNvSpPr>
            <a:spLocks noGrp="1" noRot="1" noChangeAspect="1" noChangeArrowheads="1" noTextEdit="1"/>
          </p:cNvSpPr>
          <p:nvPr>
            <p:ph type="sldImg"/>
          </p:nvPr>
        </p:nvSpPr>
        <p:spPr>
          <a:xfrm>
            <a:off x="379413" y="685800"/>
            <a:ext cx="6099175" cy="3429000"/>
          </a:xfrm>
        </p:spPr>
      </p:sp>
      <p:sp>
        <p:nvSpPr>
          <p:cNvPr id="624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dirty="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02B9B64E-C144-4FDF-A8E2-5E7946C47D64}" type="slidenum">
              <a:rPr lang="en-US" altLang="zh-CN" smtClean="0"/>
            </a:fld>
            <a:endParaRPr lang="en-US" altLang="zh-CN"/>
          </a:p>
        </p:txBody>
      </p:sp>
      <p:sp>
        <p:nvSpPr>
          <p:cNvPr id="72707" name="Rectangle 2"/>
          <p:cNvSpPr>
            <a:spLocks noGrp="1" noRot="1" noChangeAspect="1" noChangeArrowheads="1" noTextEdit="1"/>
          </p:cNvSpPr>
          <p:nvPr>
            <p:ph type="sldImg"/>
          </p:nvPr>
        </p:nvSpPr>
        <p:spPr>
          <a:xfrm>
            <a:off x="379413" y="685800"/>
            <a:ext cx="6099175" cy="3429000"/>
          </a:xfrm>
        </p:spPr>
      </p:sp>
      <p:sp>
        <p:nvSpPr>
          <p:cNvPr id="72708" name="Rectangle 3"/>
          <p:cNvSpPr>
            <a:spLocks noGrp="1" noChangeArrowheads="1"/>
          </p:cNvSpPr>
          <p:nvPr>
            <p:ph type="body" idx="1"/>
          </p:nvPr>
        </p:nvSpPr>
        <p:spPr>
          <a:noFill/>
        </p:spPr>
        <p:txBody>
          <a:bodyPr/>
          <a:lstStyle/>
          <a:p>
            <a:pPr eaLnBrk="1" hangingPunct="1"/>
            <a:endParaRPr lang="zh-CN" altLang="zh-CN" dirty="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ED1FA4F8-247E-4203-88A2-11FA7BCD9221}" type="slidenum">
              <a:rPr lang="en-US" altLang="zh-CN" smtClean="0"/>
            </a:fld>
            <a:endParaRPr lang="en-US" altLang="zh-CN"/>
          </a:p>
        </p:txBody>
      </p:sp>
      <p:sp>
        <p:nvSpPr>
          <p:cNvPr id="75779" name="Rectangle 2"/>
          <p:cNvSpPr>
            <a:spLocks noGrp="1" noRot="1" noChangeAspect="1" noChangeArrowheads="1" noTextEdit="1"/>
          </p:cNvSpPr>
          <p:nvPr>
            <p:ph type="sldImg"/>
          </p:nvPr>
        </p:nvSpPr>
        <p:spPr>
          <a:xfrm>
            <a:off x="379413" y="685800"/>
            <a:ext cx="6099175" cy="3429000"/>
          </a:xfrm>
        </p:spPr>
      </p:sp>
      <p:sp>
        <p:nvSpPr>
          <p:cNvPr id="75780" name="Rectangle 3"/>
          <p:cNvSpPr>
            <a:spLocks noGrp="1" noChangeArrowheads="1"/>
          </p:cNvSpPr>
          <p:nvPr>
            <p:ph type="body" idx="1"/>
          </p:nvPr>
        </p:nvSpPr>
        <p:spPr>
          <a:noFill/>
        </p:spPr>
        <p:txBody>
          <a:bodyPr/>
          <a:lstStyle/>
          <a:p>
            <a:pPr eaLnBrk="1" hangingPunct="1"/>
            <a:endParaRPr lang="zh-CN" altLang="zh-CN" dirty="0"/>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fld id="{723C79EB-CC93-4CBF-909E-6DFA8BF04E91}" type="slidenum">
              <a:rPr lang="en-US" altLang="zh-CN" smtClean="0"/>
            </a:fld>
            <a:endParaRPr lang="en-US" altLang="zh-CN"/>
          </a:p>
        </p:txBody>
      </p:sp>
      <p:sp>
        <p:nvSpPr>
          <p:cNvPr id="78851" name="Rectangle 2"/>
          <p:cNvSpPr>
            <a:spLocks noGrp="1" noRot="1" noChangeAspect="1" noChangeArrowheads="1" noTextEdit="1"/>
          </p:cNvSpPr>
          <p:nvPr>
            <p:ph type="sldImg"/>
          </p:nvPr>
        </p:nvSpPr>
        <p:spPr>
          <a:xfrm>
            <a:off x="379413" y="685800"/>
            <a:ext cx="6099175" cy="3429000"/>
          </a:xfrm>
        </p:spPr>
      </p:sp>
      <p:sp>
        <p:nvSpPr>
          <p:cNvPr id="78852" name="Rectangle 3"/>
          <p:cNvSpPr>
            <a:spLocks noGrp="1" noChangeArrowheads="1"/>
          </p:cNvSpPr>
          <p:nvPr>
            <p:ph type="body" idx="1"/>
          </p:nvPr>
        </p:nvSpPr>
        <p:spPr>
          <a:noFill/>
        </p:spPr>
        <p:txBody>
          <a:bodyPr/>
          <a:lstStyle/>
          <a:p>
            <a:pPr eaLnBrk="1" hangingPunct="1"/>
            <a:endParaRPr lang="zh-CN" altLang="zh-CN" dirty="0"/>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fld id="{FCFE118A-095C-4FA1-8CD2-9CF0547BA392}" type="slidenum">
              <a:rPr lang="en-US" altLang="zh-CN" smtClean="0"/>
            </a:fld>
            <a:endParaRPr lang="en-US" altLang="zh-CN"/>
          </a:p>
        </p:txBody>
      </p:sp>
      <p:sp>
        <p:nvSpPr>
          <p:cNvPr id="79875" name="Rectangle 2"/>
          <p:cNvSpPr>
            <a:spLocks noGrp="1" noRot="1" noChangeAspect="1" noChangeArrowheads="1" noTextEdit="1"/>
          </p:cNvSpPr>
          <p:nvPr>
            <p:ph type="sldImg"/>
          </p:nvPr>
        </p:nvSpPr>
        <p:spPr>
          <a:xfrm>
            <a:off x="379413" y="685800"/>
            <a:ext cx="6099175" cy="3429000"/>
          </a:xfrm>
        </p:spPr>
      </p:sp>
      <p:sp>
        <p:nvSpPr>
          <p:cNvPr id="79876" name="Rectangle 3"/>
          <p:cNvSpPr>
            <a:spLocks noGrp="1" noChangeArrowheads="1"/>
          </p:cNvSpPr>
          <p:nvPr>
            <p:ph type="body" idx="1"/>
          </p:nvPr>
        </p:nvSpPr>
        <p:spPr>
          <a:noFill/>
        </p:spPr>
        <p:txBody>
          <a:bodyPr/>
          <a:lstStyle/>
          <a:p>
            <a:pPr eaLnBrk="1" hangingPunct="1"/>
            <a:endParaRPr lang="zh-CN" altLang="zh-CN" dirty="0"/>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F349D6ED-2193-420E-AD20-B8DE258DCB04}" type="slidenum">
              <a:rPr lang="en-US" altLang="zh-CN" smtClean="0"/>
            </a:fld>
            <a:endParaRPr lang="en-US" altLang="zh-CN"/>
          </a:p>
        </p:txBody>
      </p:sp>
      <p:sp>
        <p:nvSpPr>
          <p:cNvPr id="80899" name="Rectangle 2"/>
          <p:cNvSpPr>
            <a:spLocks noGrp="1" noRot="1" noChangeAspect="1" noChangeArrowheads="1" noTextEdit="1"/>
          </p:cNvSpPr>
          <p:nvPr>
            <p:ph type="sldImg"/>
          </p:nvPr>
        </p:nvSpPr>
        <p:spPr>
          <a:xfrm>
            <a:off x="379413" y="685800"/>
            <a:ext cx="6099175" cy="3429000"/>
          </a:xfrm>
        </p:spPr>
      </p:sp>
      <p:sp>
        <p:nvSpPr>
          <p:cNvPr id="80900" name="Rectangle 3"/>
          <p:cNvSpPr>
            <a:spLocks noGrp="1" noChangeArrowheads="1"/>
          </p:cNvSpPr>
          <p:nvPr>
            <p:ph type="body" idx="1"/>
          </p:nvPr>
        </p:nvSpPr>
        <p:spPr>
          <a:noFill/>
        </p:spPr>
        <p:txBody>
          <a:bodyPr/>
          <a:lstStyle/>
          <a:p>
            <a:pPr eaLnBrk="1" hangingPunct="1"/>
            <a:endParaRPr lang="zh-CN" altLang="zh-CN" dirty="0"/>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p>
            <a:fld id="{7FB1A422-CE1B-4B2C-84CC-D5829C7D7235}" type="slidenum">
              <a:rPr lang="en-US" altLang="zh-CN" smtClean="0"/>
            </a:fld>
            <a:endParaRPr lang="en-US" altLang="zh-CN"/>
          </a:p>
        </p:txBody>
      </p:sp>
      <p:sp>
        <p:nvSpPr>
          <p:cNvPr id="81923" name="Rectangle 2"/>
          <p:cNvSpPr>
            <a:spLocks noGrp="1" noRot="1" noChangeAspect="1" noChangeArrowheads="1" noTextEdit="1"/>
          </p:cNvSpPr>
          <p:nvPr>
            <p:ph type="sldImg"/>
          </p:nvPr>
        </p:nvSpPr>
        <p:spPr>
          <a:xfrm>
            <a:off x="379413" y="685800"/>
            <a:ext cx="6099175" cy="3429000"/>
          </a:xfrm>
        </p:spPr>
      </p:sp>
      <p:sp>
        <p:nvSpPr>
          <p:cNvPr id="81924" name="Rectangle 3"/>
          <p:cNvSpPr>
            <a:spLocks noGrp="1" noChangeArrowheads="1"/>
          </p:cNvSpPr>
          <p:nvPr>
            <p:ph type="body" idx="1"/>
          </p:nvPr>
        </p:nvSpPr>
        <p:spPr>
          <a:noFill/>
        </p:spPr>
        <p:txBody>
          <a:bodyPr/>
          <a:lstStyle/>
          <a:p>
            <a:pPr eaLnBrk="1" hangingPunct="1"/>
            <a:endParaRPr lang="zh-CN" altLang="zh-CN" dirty="0"/>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p>
            <a:fld id="{7FB1A422-CE1B-4B2C-84CC-D5829C7D7235}" type="slidenum">
              <a:rPr lang="en-US" altLang="zh-CN" smtClean="0"/>
            </a:fld>
            <a:endParaRPr lang="en-US" altLang="zh-CN"/>
          </a:p>
        </p:txBody>
      </p:sp>
      <p:sp>
        <p:nvSpPr>
          <p:cNvPr id="81923" name="Rectangle 2"/>
          <p:cNvSpPr>
            <a:spLocks noGrp="1" noRot="1" noChangeAspect="1" noChangeArrowheads="1" noTextEdit="1"/>
          </p:cNvSpPr>
          <p:nvPr>
            <p:ph type="sldImg"/>
          </p:nvPr>
        </p:nvSpPr>
        <p:spPr>
          <a:xfrm>
            <a:off x="379413" y="685800"/>
            <a:ext cx="6099175" cy="3429000"/>
          </a:xfrm>
        </p:spPr>
      </p:sp>
      <p:sp>
        <p:nvSpPr>
          <p:cNvPr id="81924" name="Rectangle 3"/>
          <p:cNvSpPr>
            <a:spLocks noGrp="1" noChangeArrowheads="1"/>
          </p:cNvSpPr>
          <p:nvPr>
            <p:ph type="body" idx="1"/>
          </p:nvPr>
        </p:nvSpPr>
        <p:spPr>
          <a:noFill/>
        </p:spPr>
        <p:txBody>
          <a:bodyPr/>
          <a:lstStyle/>
          <a:p>
            <a:pPr eaLnBrk="1" hangingPunct="1"/>
            <a:endParaRPr lang="zh-CN" altLang="en-US" dirty="0"/>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p>
            <a:fld id="{7FB1A422-CE1B-4B2C-84CC-D5829C7D7235}" type="slidenum">
              <a:rPr lang="en-US" altLang="zh-CN" smtClean="0"/>
            </a:fld>
            <a:endParaRPr lang="en-US" altLang="zh-CN"/>
          </a:p>
        </p:txBody>
      </p:sp>
      <p:sp>
        <p:nvSpPr>
          <p:cNvPr id="81923" name="Rectangle 2"/>
          <p:cNvSpPr>
            <a:spLocks noGrp="1" noRot="1" noChangeAspect="1" noChangeArrowheads="1" noTextEdit="1"/>
          </p:cNvSpPr>
          <p:nvPr>
            <p:ph type="sldImg"/>
          </p:nvPr>
        </p:nvSpPr>
        <p:spPr>
          <a:xfrm>
            <a:off x="379413" y="685800"/>
            <a:ext cx="6099175" cy="3429000"/>
          </a:xfrm>
        </p:spPr>
      </p:sp>
      <p:sp>
        <p:nvSpPr>
          <p:cNvPr id="81924" name="Rectangle 3"/>
          <p:cNvSpPr>
            <a:spLocks noGrp="1" noChangeArrowheads="1"/>
          </p:cNvSpPr>
          <p:nvPr>
            <p:ph type="body" idx="1"/>
          </p:nvPr>
        </p:nvSpPr>
        <p:spPr>
          <a:noFill/>
        </p:spPr>
        <p:txBody>
          <a:bodyPr/>
          <a:lstStyle/>
          <a:p>
            <a:pPr eaLnBrk="1" hangingPunct="1"/>
            <a:endParaRPr lang="zh-CN" altLang="en-US" dirty="0"/>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B459227C-7C39-4870-9FB4-44EE33889CD7}" type="slidenum">
              <a:rPr lang="en-US" altLang="zh-CN" smtClean="0"/>
            </a:fld>
            <a:endParaRPr lang="en-US" altLang="zh-CN"/>
          </a:p>
        </p:txBody>
      </p:sp>
      <p:sp>
        <p:nvSpPr>
          <p:cNvPr id="86019" name="Rectangle 2"/>
          <p:cNvSpPr>
            <a:spLocks noGrp="1" noRot="1" noChangeAspect="1" noChangeArrowheads="1" noTextEdit="1"/>
          </p:cNvSpPr>
          <p:nvPr>
            <p:ph type="sldImg"/>
          </p:nvPr>
        </p:nvSpPr>
        <p:spPr>
          <a:xfrm>
            <a:off x="379413" y="685800"/>
            <a:ext cx="6099175" cy="3429000"/>
          </a:xfrm>
        </p:spPr>
      </p:sp>
      <p:sp>
        <p:nvSpPr>
          <p:cNvPr id="86020" name="Rectangle 3"/>
          <p:cNvSpPr>
            <a:spLocks noGrp="1" noChangeArrowheads="1"/>
          </p:cNvSpPr>
          <p:nvPr>
            <p:ph type="body" idx="1"/>
          </p:nvPr>
        </p:nvSpPr>
        <p:spPr>
          <a:noFill/>
        </p:spPr>
        <p:txBody>
          <a:bodyPr/>
          <a:lstStyle/>
          <a:p>
            <a:pPr eaLnBrk="1" hangingPunct="1"/>
            <a:endParaRPr lang="zh-CN" altLang="zh-CN" dirty="0"/>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B459227C-7C39-4870-9FB4-44EE33889CD7}" type="slidenum">
              <a:rPr lang="en-US" altLang="zh-CN" smtClean="0"/>
            </a:fld>
            <a:endParaRPr lang="en-US" altLang="zh-CN"/>
          </a:p>
        </p:txBody>
      </p:sp>
      <p:sp>
        <p:nvSpPr>
          <p:cNvPr id="86019" name="Rectangle 2"/>
          <p:cNvSpPr>
            <a:spLocks noGrp="1" noRot="1" noChangeAspect="1" noChangeArrowheads="1" noTextEdit="1"/>
          </p:cNvSpPr>
          <p:nvPr>
            <p:ph type="sldImg"/>
          </p:nvPr>
        </p:nvSpPr>
        <p:spPr>
          <a:xfrm>
            <a:off x="379413" y="685800"/>
            <a:ext cx="6099175" cy="3429000"/>
          </a:xfrm>
        </p:spPr>
      </p:sp>
      <p:sp>
        <p:nvSpPr>
          <p:cNvPr id="86020" name="Rectangle 3"/>
          <p:cNvSpPr>
            <a:spLocks noGrp="1" noChangeArrowheads="1"/>
          </p:cNvSpPr>
          <p:nvPr>
            <p:ph type="body" idx="1"/>
          </p:nvPr>
        </p:nvSpPr>
        <p:spPr>
          <a:noFill/>
        </p:spPr>
        <p:txBody>
          <a:bodyPr/>
          <a:lstStyle/>
          <a:p>
            <a:pPr eaLnBrk="1" hangingPunct="1"/>
            <a:endParaRPr lang="zh-CN" altLang="zh-CN" dirty="0"/>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B459227C-7C39-4870-9FB4-44EE33889CD7}" type="slidenum">
              <a:rPr lang="en-US" altLang="zh-CN" smtClean="0"/>
            </a:fld>
            <a:endParaRPr lang="en-US" altLang="zh-CN"/>
          </a:p>
        </p:txBody>
      </p:sp>
      <p:sp>
        <p:nvSpPr>
          <p:cNvPr id="86019" name="Rectangle 2"/>
          <p:cNvSpPr>
            <a:spLocks noGrp="1" noRot="1" noChangeAspect="1" noChangeArrowheads="1" noTextEdit="1"/>
          </p:cNvSpPr>
          <p:nvPr>
            <p:ph type="sldImg"/>
          </p:nvPr>
        </p:nvSpPr>
        <p:spPr>
          <a:xfrm>
            <a:off x="379413" y="685800"/>
            <a:ext cx="6099175" cy="3429000"/>
          </a:xfrm>
        </p:spPr>
      </p:sp>
      <p:sp>
        <p:nvSpPr>
          <p:cNvPr id="86020" name="Rectangle 3"/>
          <p:cNvSpPr>
            <a:spLocks noGrp="1" noChangeArrowheads="1"/>
          </p:cNvSpPr>
          <p:nvPr>
            <p:ph type="body" idx="1"/>
          </p:nvPr>
        </p:nvSpPr>
        <p:spPr>
          <a:noFill/>
        </p:spPr>
        <p:txBody>
          <a:bodyPr/>
          <a:lstStyle/>
          <a:p>
            <a:pPr eaLnBrk="1" hangingPunct="1"/>
            <a:endParaRPr lang="zh-CN" altLang="zh-CN" dirty="0"/>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B459227C-7C39-4870-9FB4-44EE33889CD7}" type="slidenum">
              <a:rPr lang="en-US" altLang="zh-CN" smtClean="0"/>
            </a:fld>
            <a:endParaRPr lang="en-US" altLang="zh-CN"/>
          </a:p>
        </p:txBody>
      </p:sp>
      <p:sp>
        <p:nvSpPr>
          <p:cNvPr id="86019" name="Rectangle 2"/>
          <p:cNvSpPr>
            <a:spLocks noGrp="1" noRot="1" noChangeAspect="1" noChangeArrowheads="1" noTextEdit="1"/>
          </p:cNvSpPr>
          <p:nvPr>
            <p:ph type="sldImg"/>
          </p:nvPr>
        </p:nvSpPr>
        <p:spPr>
          <a:xfrm>
            <a:off x="379413" y="685800"/>
            <a:ext cx="6099175" cy="3429000"/>
          </a:xfrm>
        </p:spPr>
      </p:sp>
      <p:sp>
        <p:nvSpPr>
          <p:cNvPr id="86020" name="Rectangle 3"/>
          <p:cNvSpPr>
            <a:spLocks noGrp="1" noChangeArrowheads="1"/>
          </p:cNvSpPr>
          <p:nvPr>
            <p:ph type="body" idx="1"/>
          </p:nvPr>
        </p:nvSpPr>
        <p:spPr>
          <a:noFill/>
        </p:spPr>
        <p:txBody>
          <a:bodyPr/>
          <a:lstStyle/>
          <a:p>
            <a:pPr eaLnBrk="1" hangingPunct="1"/>
            <a:endParaRPr lang="zh-CN" altLang="zh-CN" dirty="0"/>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B459227C-7C39-4870-9FB4-44EE33889CD7}" type="slidenum">
              <a:rPr lang="en-US" altLang="zh-CN" smtClean="0"/>
            </a:fld>
            <a:endParaRPr lang="en-US" altLang="zh-CN"/>
          </a:p>
        </p:txBody>
      </p:sp>
      <p:sp>
        <p:nvSpPr>
          <p:cNvPr id="86019" name="Rectangle 2"/>
          <p:cNvSpPr>
            <a:spLocks noGrp="1" noRot="1" noChangeAspect="1" noChangeArrowheads="1" noTextEdit="1"/>
          </p:cNvSpPr>
          <p:nvPr>
            <p:ph type="sldImg"/>
          </p:nvPr>
        </p:nvSpPr>
        <p:spPr>
          <a:xfrm>
            <a:off x="379413" y="685800"/>
            <a:ext cx="6099175" cy="3429000"/>
          </a:xfrm>
        </p:spPr>
      </p:sp>
      <p:sp>
        <p:nvSpPr>
          <p:cNvPr id="86020" name="Rectangle 3"/>
          <p:cNvSpPr>
            <a:spLocks noGrp="1" noChangeArrowheads="1"/>
          </p:cNvSpPr>
          <p:nvPr>
            <p:ph type="body" idx="1"/>
          </p:nvPr>
        </p:nvSpPr>
        <p:spPr>
          <a:noFill/>
        </p:spPr>
        <p:txBody>
          <a:bodyPr/>
          <a:lstStyle/>
          <a:p>
            <a:pPr eaLnBrk="1" hangingPunct="1"/>
            <a:endParaRPr lang="zh-CN" altLang="zh-CN" dirty="0"/>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B459227C-7C39-4870-9FB4-44EE33889CD7}" type="slidenum">
              <a:rPr lang="en-US" altLang="zh-CN" smtClean="0"/>
            </a:fld>
            <a:endParaRPr lang="en-US" altLang="zh-CN"/>
          </a:p>
        </p:txBody>
      </p:sp>
      <p:sp>
        <p:nvSpPr>
          <p:cNvPr id="86019" name="Rectangle 2"/>
          <p:cNvSpPr>
            <a:spLocks noGrp="1" noRot="1" noChangeAspect="1" noChangeArrowheads="1" noTextEdit="1"/>
          </p:cNvSpPr>
          <p:nvPr>
            <p:ph type="sldImg"/>
          </p:nvPr>
        </p:nvSpPr>
        <p:spPr>
          <a:xfrm>
            <a:off x="379413" y="685800"/>
            <a:ext cx="6099175" cy="3429000"/>
          </a:xfrm>
        </p:spPr>
      </p:sp>
      <p:sp>
        <p:nvSpPr>
          <p:cNvPr id="86020" name="Rectangle 3"/>
          <p:cNvSpPr>
            <a:spLocks noGrp="1" noChangeArrowheads="1"/>
          </p:cNvSpPr>
          <p:nvPr>
            <p:ph type="body" idx="1"/>
          </p:nvPr>
        </p:nvSpPr>
        <p:spPr>
          <a:noFill/>
        </p:spPr>
        <p:txBody>
          <a:bodyPr/>
          <a:lstStyle/>
          <a:p>
            <a:pPr eaLnBrk="1" hangingPunct="1"/>
            <a:endParaRPr lang="zh-CN" altLang="zh-CN" dirty="0"/>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B459227C-7C39-4870-9FB4-44EE33889CD7}" type="slidenum">
              <a:rPr lang="en-US" altLang="zh-CN" smtClean="0"/>
            </a:fld>
            <a:endParaRPr lang="en-US" altLang="zh-CN"/>
          </a:p>
        </p:txBody>
      </p:sp>
      <p:sp>
        <p:nvSpPr>
          <p:cNvPr id="86019" name="Rectangle 2"/>
          <p:cNvSpPr>
            <a:spLocks noGrp="1" noRot="1" noChangeAspect="1" noChangeArrowheads="1" noTextEdit="1"/>
          </p:cNvSpPr>
          <p:nvPr>
            <p:ph type="sldImg"/>
          </p:nvPr>
        </p:nvSpPr>
        <p:spPr>
          <a:xfrm>
            <a:off x="379413" y="685800"/>
            <a:ext cx="6099175" cy="3429000"/>
          </a:xfrm>
        </p:spPr>
      </p:sp>
      <p:sp>
        <p:nvSpPr>
          <p:cNvPr id="86020" name="Rectangle 3"/>
          <p:cNvSpPr>
            <a:spLocks noGrp="1" noChangeArrowheads="1"/>
          </p:cNvSpPr>
          <p:nvPr>
            <p:ph type="body" idx="1"/>
          </p:nvPr>
        </p:nvSpPr>
        <p:spPr>
          <a:noFill/>
        </p:spPr>
        <p:txBody>
          <a:bodyPr/>
          <a:lstStyle/>
          <a:p>
            <a:pPr eaLnBrk="1" hangingPunct="1"/>
            <a:endParaRPr lang="zh-CN" altLang="en-US" dirty="0"/>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DC1A9637-B935-4A11-AE76-C82891DF4C6F}" type="slidenum">
              <a:rPr lang="en-US" altLang="zh-CN" smtClean="0"/>
            </a:fld>
            <a:endParaRPr lang="en-US" altLang="zh-CN"/>
          </a:p>
        </p:txBody>
      </p:sp>
      <p:sp>
        <p:nvSpPr>
          <p:cNvPr id="87043" name="Rectangle 2"/>
          <p:cNvSpPr>
            <a:spLocks noGrp="1" noRot="1" noChangeAspect="1" noChangeArrowheads="1" noTextEdit="1"/>
          </p:cNvSpPr>
          <p:nvPr>
            <p:ph type="sldImg"/>
          </p:nvPr>
        </p:nvSpPr>
        <p:spPr>
          <a:xfrm>
            <a:off x="379413" y="685800"/>
            <a:ext cx="6099175" cy="3429000"/>
          </a:xfrm>
        </p:spPr>
      </p:sp>
      <p:sp>
        <p:nvSpPr>
          <p:cNvPr id="87044" name="Rectangle 3"/>
          <p:cNvSpPr>
            <a:spLocks noGrp="1" noChangeArrowheads="1"/>
          </p:cNvSpPr>
          <p:nvPr>
            <p:ph type="body" idx="1"/>
          </p:nvPr>
        </p:nvSpPr>
        <p:spPr>
          <a:noFill/>
        </p:spPr>
        <p:txBody>
          <a:bodyPr/>
          <a:lstStyle/>
          <a:p>
            <a:pPr eaLnBrk="1" hangingPunct="1"/>
            <a:endParaRPr lang="zh-CN" altLang="zh-CN" dirty="0"/>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DC1A9637-B935-4A11-AE76-C82891DF4C6F}" type="slidenum">
              <a:rPr lang="en-US" altLang="zh-CN" smtClean="0"/>
            </a:fld>
            <a:endParaRPr lang="en-US" altLang="zh-CN"/>
          </a:p>
        </p:txBody>
      </p:sp>
      <p:sp>
        <p:nvSpPr>
          <p:cNvPr id="87043" name="Rectangle 2"/>
          <p:cNvSpPr>
            <a:spLocks noGrp="1" noRot="1" noChangeAspect="1" noChangeArrowheads="1" noTextEdit="1"/>
          </p:cNvSpPr>
          <p:nvPr>
            <p:ph type="sldImg"/>
          </p:nvPr>
        </p:nvSpPr>
        <p:spPr>
          <a:xfrm>
            <a:off x="379413" y="685800"/>
            <a:ext cx="6099175" cy="3429000"/>
          </a:xfrm>
        </p:spPr>
      </p:sp>
      <p:sp>
        <p:nvSpPr>
          <p:cNvPr id="87044" name="Rectangle 3"/>
          <p:cNvSpPr>
            <a:spLocks noGrp="1" noChangeArrowheads="1"/>
          </p:cNvSpPr>
          <p:nvPr>
            <p:ph type="body" idx="1"/>
          </p:nvPr>
        </p:nvSpPr>
        <p:spPr>
          <a:noFill/>
        </p:spPr>
        <p:txBody>
          <a:bodyPr/>
          <a:lstStyle/>
          <a:p>
            <a:pPr eaLnBrk="1" hangingPunct="1"/>
            <a:endParaRPr lang="zh-CN" altLang="zh-CN"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标题幻灯片">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876" y="2840569"/>
            <a:ext cx="10368598" cy="1960033"/>
          </a:xfrm>
          <a:prstGeom prst="rect">
            <a:avLst/>
          </a:prstGeom>
        </p:spPr>
        <p:txBody>
          <a:bodyPr/>
          <a:lstStyle/>
          <a:p>
            <a:r>
              <a:rPr lang="zh-CN" altLang="en-US"/>
              <a:t>单击此处编辑母版标题样式</a:t>
            </a:r>
            <a:endParaRPr lang="en-US" dirty="0"/>
          </a:p>
        </p:txBody>
      </p:sp>
      <p:sp>
        <p:nvSpPr>
          <p:cNvPr id="3" name="Subtitle 2"/>
          <p:cNvSpPr>
            <a:spLocks noGrp="1"/>
          </p:cNvSpPr>
          <p:nvPr>
            <p:ph type="subTitle" idx="1"/>
          </p:nvPr>
        </p:nvSpPr>
        <p:spPr>
          <a:xfrm>
            <a:off x="1829754" y="5181601"/>
            <a:ext cx="8538845" cy="2336800"/>
          </a:xfrm>
          <a:prstGeom prst="rect">
            <a:avLst/>
          </a:prstGeom>
        </p:spPr>
        <p:txBody>
          <a:bodyPr/>
          <a:lstStyle>
            <a:lvl1pPr marL="0" indent="0" algn="ctr">
              <a:buNone/>
              <a:defRPr>
                <a:solidFill>
                  <a:schemeClr val="tx1">
                    <a:tint val="75000"/>
                  </a:schemeClr>
                </a:solidFill>
              </a:defRPr>
            </a:lvl1pPr>
            <a:lvl2pPr marL="511810" indent="0" algn="ctr">
              <a:buNone/>
              <a:defRPr>
                <a:solidFill>
                  <a:schemeClr val="tx1">
                    <a:tint val="75000"/>
                  </a:schemeClr>
                </a:solidFill>
              </a:defRPr>
            </a:lvl2pPr>
            <a:lvl3pPr marL="1024255" indent="0" algn="ctr">
              <a:buNone/>
              <a:defRPr>
                <a:solidFill>
                  <a:schemeClr val="tx1">
                    <a:tint val="75000"/>
                  </a:schemeClr>
                </a:solidFill>
              </a:defRPr>
            </a:lvl3pPr>
            <a:lvl4pPr marL="1536065" indent="0" algn="ctr">
              <a:buNone/>
              <a:defRPr>
                <a:solidFill>
                  <a:schemeClr val="tx1">
                    <a:tint val="75000"/>
                  </a:schemeClr>
                </a:solidFill>
              </a:defRPr>
            </a:lvl4pPr>
            <a:lvl5pPr marL="2047875" indent="0" algn="ctr">
              <a:buNone/>
              <a:defRPr>
                <a:solidFill>
                  <a:schemeClr val="tx1">
                    <a:tint val="75000"/>
                  </a:schemeClr>
                </a:solidFill>
              </a:defRPr>
            </a:lvl5pPr>
            <a:lvl6pPr marL="2559685" indent="0" algn="ctr">
              <a:buNone/>
              <a:defRPr>
                <a:solidFill>
                  <a:schemeClr val="tx1">
                    <a:tint val="75000"/>
                  </a:schemeClr>
                </a:solidFill>
              </a:defRPr>
            </a:lvl6pPr>
            <a:lvl7pPr marL="3072130" indent="0" algn="ctr">
              <a:buNone/>
              <a:defRPr>
                <a:solidFill>
                  <a:schemeClr val="tx1">
                    <a:tint val="75000"/>
                  </a:schemeClr>
                </a:solidFill>
              </a:defRPr>
            </a:lvl7pPr>
            <a:lvl8pPr marL="3583940" indent="0" algn="ctr">
              <a:buNone/>
              <a:defRPr>
                <a:solidFill>
                  <a:schemeClr val="tx1">
                    <a:tint val="75000"/>
                  </a:schemeClr>
                </a:solidFill>
              </a:defRPr>
            </a:lvl8pPr>
            <a:lvl9pPr marL="4095750" indent="0" algn="ctr">
              <a:buNone/>
              <a:defRPr>
                <a:solidFill>
                  <a:schemeClr val="tx1">
                    <a:tint val="75000"/>
                  </a:schemeClr>
                </a:solidFill>
              </a:defRPr>
            </a:lvl9pPr>
          </a:lstStyle>
          <a:p>
            <a:r>
              <a:rPr lang="zh-CN" altLang="en-US"/>
              <a:t>单击此处编辑母版副标题样式</a:t>
            </a:r>
            <a:endParaRPr lang="en-US"/>
          </a:p>
        </p:txBody>
      </p:sp>
      <p:sp>
        <p:nvSpPr>
          <p:cNvPr id="4" name="Date Placeholder 3"/>
          <p:cNvSpPr>
            <a:spLocks noGrp="1"/>
          </p:cNvSpPr>
          <p:nvPr>
            <p:ph type="dt" sz="half" idx="10"/>
          </p:nvPr>
        </p:nvSpPr>
        <p:spPr/>
        <p:txBody>
          <a:bodyPr/>
          <a:lstStyle/>
          <a:p>
            <a:pPr>
              <a:defRPr/>
            </a:pPr>
            <a:endParaRPr lang="en-US" altLang="zh-CN"/>
          </a:p>
        </p:txBody>
      </p:sp>
      <p:sp>
        <p:nvSpPr>
          <p:cNvPr id="5" name="Footer Placeholder 4"/>
          <p:cNvSpPr>
            <a:spLocks noGrp="1"/>
          </p:cNvSpPr>
          <p:nvPr>
            <p:ph type="ftr" sz="quarter" idx="11"/>
          </p:nvPr>
        </p:nvSpPr>
        <p:spPr/>
        <p:txBody>
          <a:bodyPr/>
          <a:lstStyle/>
          <a:p>
            <a:pPr>
              <a:defRPr/>
            </a:pPr>
            <a:r>
              <a:rPr lang="zh-CN" altLang="en-US"/>
              <a:t>课件制作人：谢钧 谢希仁</a:t>
            </a:r>
            <a:endParaRPr lang="zh-CN" altLang="en-US"/>
          </a:p>
        </p:txBody>
      </p:sp>
      <p:sp>
        <p:nvSpPr>
          <p:cNvPr id="6" name="Slide Number Placeholder 5"/>
          <p:cNvSpPr>
            <a:spLocks noGrp="1"/>
          </p:cNvSpPr>
          <p:nvPr>
            <p:ph type="sldNum" sz="quarter" idx="12"/>
          </p:nvPr>
        </p:nvSpPr>
        <p:spPr/>
        <p:txBody>
          <a:bodyPr/>
          <a:lstStyle/>
          <a:p>
            <a:pPr>
              <a:defRPr/>
            </a:pPr>
            <a:fld id="{87BBD631-42E8-4D05-B649-FCDC428B9A39}" type="slidenum">
              <a:rPr lang="en-US" altLang="zh-CN" smtClean="0"/>
            </a:fld>
            <a:endParaRPr lang="en-US" alt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一级标题">
    <p:spTree>
      <p:nvGrpSpPr>
        <p:cNvPr id="1" name=""/>
        <p:cNvGrpSpPr/>
        <p:nvPr/>
      </p:nvGrpSpPr>
      <p:grpSpPr>
        <a:xfrm>
          <a:off x="0" y="0"/>
          <a:ext cx="0" cy="0"/>
          <a:chOff x="0" y="0"/>
          <a:chExt cx="0" cy="0"/>
        </a:xfrm>
      </p:grpSpPr>
      <p:sp>
        <p:nvSpPr>
          <p:cNvPr id="2" name="Title 1"/>
          <p:cNvSpPr>
            <a:spLocks noGrp="1"/>
          </p:cNvSpPr>
          <p:nvPr>
            <p:ph type="title"/>
          </p:nvPr>
        </p:nvSpPr>
        <p:spPr>
          <a:xfrm>
            <a:off x="774701" y="352343"/>
            <a:ext cx="5333999" cy="429320"/>
          </a:xfrm>
          <a:prstGeom prst="rect">
            <a:avLst/>
          </a:prstGeom>
        </p:spPr>
        <p:txBody>
          <a:bodyPr/>
          <a:lstStyle/>
          <a:p>
            <a:r>
              <a:rPr lang="zh-CN" altLang="en-US"/>
              <a:t>单击此处编辑母版标题样式</a:t>
            </a:r>
            <a:endParaRPr lang="en-US" dirty="0"/>
          </a:p>
        </p:txBody>
      </p:sp>
      <p:sp>
        <p:nvSpPr>
          <p:cNvPr id="3" name="Content Placeholder 2"/>
          <p:cNvSpPr>
            <a:spLocks noGrp="1"/>
          </p:cNvSpPr>
          <p:nvPr>
            <p:ph idx="1"/>
          </p:nvPr>
        </p:nvSpPr>
        <p:spPr>
          <a:xfrm>
            <a:off x="609919" y="1143530"/>
            <a:ext cx="10978515" cy="5028036"/>
          </a:xfrm>
          <a:prstGeom prst="rect">
            <a:avLst/>
          </a:prstGeom>
        </p:spPr>
        <p:txBody>
          <a:bodyPr/>
          <a:lstStyle>
            <a:lvl1pPr marL="384175" indent="-384175">
              <a:lnSpc>
                <a:spcPct val="120000"/>
              </a:lnSpc>
              <a:buSzPct val="80000"/>
              <a:buFont typeface="Wingdings" panose="05000000000000000000" pitchFamily="2" charset="2"/>
              <a:buChar char="l"/>
              <a:defRPr>
                <a:solidFill>
                  <a:schemeClr val="tx1">
                    <a:lumMod val="75000"/>
                    <a:lumOff val="25000"/>
                  </a:schemeClr>
                </a:solidFill>
              </a:defRPr>
            </a:lvl1pPr>
            <a:lvl2pPr>
              <a:defRPr>
                <a:solidFill>
                  <a:schemeClr val="tx1">
                    <a:lumMod val="75000"/>
                    <a:lumOff val="25000"/>
                  </a:schemeClr>
                </a:solidFill>
              </a:defRPr>
            </a:lvl2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pPr>
              <a:defRPr/>
            </a:pPr>
            <a:endParaRPr lang="en-US" altLang="zh-CN"/>
          </a:p>
        </p:txBody>
      </p:sp>
      <p:sp>
        <p:nvSpPr>
          <p:cNvPr id="5" name="Footer Placeholder 4"/>
          <p:cNvSpPr>
            <a:spLocks noGrp="1"/>
          </p:cNvSpPr>
          <p:nvPr>
            <p:ph type="ftr" sz="quarter" idx="11"/>
          </p:nvPr>
        </p:nvSpPr>
        <p:spPr/>
        <p:txBody>
          <a:bodyPr/>
          <a:lstStyle/>
          <a:p>
            <a:pPr>
              <a:defRPr/>
            </a:pPr>
            <a:r>
              <a:rPr lang="zh-CN" altLang="en-US"/>
              <a:t>课件制作人：谢钧 谢希仁</a:t>
            </a:r>
            <a:endParaRPr lang="zh-CN" altLang="en-US"/>
          </a:p>
        </p:txBody>
      </p:sp>
      <p:sp>
        <p:nvSpPr>
          <p:cNvPr id="6" name="Slide Number Placeholder 5"/>
          <p:cNvSpPr>
            <a:spLocks noGrp="1"/>
          </p:cNvSpPr>
          <p:nvPr>
            <p:ph type="sldNum" sz="quarter" idx="12"/>
          </p:nvPr>
        </p:nvSpPr>
        <p:spPr/>
        <p:txBody>
          <a:bodyPr/>
          <a:lstStyle/>
          <a:p>
            <a:pPr>
              <a:defRPr/>
            </a:pPr>
            <a:fld id="{46386E1D-0545-475A-8231-DE56768C6FC4}" type="slidenum">
              <a:rPr lang="en-US" altLang="zh-CN" smtClean="0"/>
            </a:fld>
            <a:endParaRPr lang="en-US" altLang="zh-CN"/>
          </a:p>
        </p:txBody>
      </p:sp>
    </p:spTree>
  </p:cSld>
  <p:clrMapOvr>
    <a:masterClrMapping/>
  </p:clrMapOvr>
  <p:hf sldNum="0"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两级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774700" y="362661"/>
            <a:ext cx="6581776" cy="399957"/>
          </a:xfrm>
          <a:prstGeom prst="rect">
            <a:avLst/>
          </a:prstGeom>
        </p:spPr>
        <p:txBody>
          <a:bodyPr/>
          <a:lstStyle/>
          <a:p>
            <a:r>
              <a:rPr lang="zh-CN" altLang="en-US"/>
              <a:t>单击此处编辑母版标题样式</a:t>
            </a:r>
            <a:endParaRPr lang="en-US" dirty="0"/>
          </a:p>
        </p:txBody>
      </p:sp>
      <p:sp>
        <p:nvSpPr>
          <p:cNvPr id="3" name="Content Placeholder 2"/>
          <p:cNvSpPr>
            <a:spLocks noGrp="1"/>
          </p:cNvSpPr>
          <p:nvPr>
            <p:ph idx="1"/>
          </p:nvPr>
        </p:nvSpPr>
        <p:spPr>
          <a:xfrm>
            <a:off x="609919" y="1600623"/>
            <a:ext cx="10978515" cy="4570942"/>
          </a:xfrm>
          <a:prstGeom prst="rect">
            <a:avLst/>
          </a:prstGeom>
        </p:spPr>
        <p:txBody>
          <a:bodyPr/>
          <a:lstStyle>
            <a:lvl1pPr marL="384175" indent="-384175">
              <a:lnSpc>
                <a:spcPct val="120000"/>
              </a:lnSpc>
              <a:buSzPct val="80000"/>
              <a:buFont typeface="Wingdings" panose="05000000000000000000" pitchFamily="2" charset="2"/>
              <a:buChar char="l"/>
              <a:defRPr>
                <a:solidFill>
                  <a:schemeClr val="tx1">
                    <a:lumMod val="75000"/>
                    <a:lumOff val="25000"/>
                  </a:schemeClr>
                </a:solidFill>
              </a:defRPr>
            </a:lvl1pPr>
            <a:lvl2pPr>
              <a:defRPr>
                <a:solidFill>
                  <a:schemeClr val="tx1">
                    <a:lumMod val="75000"/>
                    <a:lumOff val="25000"/>
                  </a:schemeClr>
                </a:solidFill>
              </a:defRPr>
            </a:lvl2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pPr>
              <a:defRPr/>
            </a:pPr>
            <a:endParaRPr lang="en-US" altLang="zh-CN"/>
          </a:p>
        </p:txBody>
      </p:sp>
      <p:sp>
        <p:nvSpPr>
          <p:cNvPr id="5" name="Footer Placeholder 4"/>
          <p:cNvSpPr>
            <a:spLocks noGrp="1"/>
          </p:cNvSpPr>
          <p:nvPr>
            <p:ph type="ftr" sz="quarter" idx="11"/>
          </p:nvPr>
        </p:nvSpPr>
        <p:spPr/>
        <p:txBody>
          <a:bodyPr/>
          <a:lstStyle/>
          <a:p>
            <a:pPr>
              <a:defRPr/>
            </a:pPr>
            <a:r>
              <a:rPr lang="zh-CN" altLang="en-US"/>
              <a:t>课件制作人：谢钧 谢希仁</a:t>
            </a:r>
            <a:endParaRPr lang="zh-CN" altLang="en-US"/>
          </a:p>
        </p:txBody>
      </p:sp>
      <p:sp>
        <p:nvSpPr>
          <p:cNvPr id="6" name="Slide Number Placeholder 5"/>
          <p:cNvSpPr>
            <a:spLocks noGrp="1"/>
          </p:cNvSpPr>
          <p:nvPr>
            <p:ph type="sldNum" sz="quarter" idx="12"/>
          </p:nvPr>
        </p:nvSpPr>
        <p:spPr/>
        <p:txBody>
          <a:bodyPr/>
          <a:lstStyle/>
          <a:p>
            <a:pPr>
              <a:defRPr/>
            </a:pPr>
            <a:fld id="{46386E1D-0545-475A-8231-DE56768C6FC4}" type="slidenum">
              <a:rPr lang="en-US" altLang="zh-CN" smtClean="0"/>
            </a:fld>
            <a:endParaRPr lang="en-US" altLang="zh-CN"/>
          </a:p>
        </p:txBody>
      </p:sp>
      <p:sp>
        <p:nvSpPr>
          <p:cNvPr id="7" name="Content Placeholder 2"/>
          <p:cNvSpPr>
            <a:spLocks noGrp="1"/>
          </p:cNvSpPr>
          <p:nvPr>
            <p:ph idx="13"/>
          </p:nvPr>
        </p:nvSpPr>
        <p:spPr>
          <a:xfrm>
            <a:off x="841375" y="983909"/>
            <a:ext cx="10747059" cy="464350"/>
          </a:xfrm>
          <a:prstGeom prst="rect">
            <a:avLst/>
          </a:prstGeom>
        </p:spPr>
        <p:txBody>
          <a:bodyPr/>
          <a:lstStyle>
            <a:lvl1pPr marL="0" indent="0">
              <a:lnSpc>
                <a:spcPct val="120000"/>
              </a:lnSpc>
              <a:buSzPct val="80000"/>
              <a:buFont typeface="Wingdings" panose="05000000000000000000" pitchFamily="2" charset="2"/>
              <a:buNone/>
              <a:defRPr b="0">
                <a:solidFill>
                  <a:schemeClr val="tx1">
                    <a:lumMod val="95000"/>
                    <a:lumOff val="5000"/>
                  </a:schemeClr>
                </a:solidFill>
              </a:defRPr>
            </a:lvl1pPr>
          </a:lstStyle>
          <a:p>
            <a:pPr lvl="0"/>
            <a:r>
              <a:rPr lang="en-US" dirty="0"/>
              <a:t>Click to edit Master text styles</a:t>
            </a:r>
            <a:endParaRPr lang="en-US" dirty="0"/>
          </a:p>
        </p:txBody>
      </p:sp>
    </p:spTree>
  </p:cSld>
  <p:clrMapOvr>
    <a:masterClrMapping/>
  </p:clrMapOvr>
  <p:hf sldNum="0" hd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目录">
    <p:spTree>
      <p:nvGrpSpPr>
        <p:cNvPr id="1" name=""/>
        <p:cNvGrpSpPr/>
        <p:nvPr/>
      </p:nvGrpSpPr>
      <p:grpSpPr>
        <a:xfrm>
          <a:off x="0" y="0"/>
          <a:ext cx="0" cy="0"/>
          <a:chOff x="0" y="0"/>
          <a:chExt cx="0" cy="0"/>
        </a:xfrm>
      </p:grpSpPr>
      <p:sp>
        <p:nvSpPr>
          <p:cNvPr id="7" name="Freeform 3"/>
          <p:cNvSpPr/>
          <p:nvPr/>
        </p:nvSpPr>
        <p:spPr>
          <a:xfrm>
            <a:off x="-73025" y="0"/>
            <a:ext cx="12271375" cy="6858000"/>
          </a:xfrm>
          <a:custGeom>
            <a:avLst/>
            <a:gdLst>
              <a:gd name="connsiteX0" fmla="*/ 0 w 9144000"/>
              <a:gd name="connsiteY0" fmla="*/ 5143500 h 5143500"/>
              <a:gd name="connsiteX1" fmla="*/ 9144000 w 9144000"/>
              <a:gd name="connsiteY1" fmla="*/ 5143500 h 5143500"/>
              <a:gd name="connsiteX2" fmla="*/ 9144000 w 9144000"/>
              <a:gd name="connsiteY2" fmla="*/ 0 h 5143500"/>
              <a:gd name="connsiteX3" fmla="*/ 0 w 9144000"/>
              <a:gd name="connsiteY3" fmla="*/ 0 h 5143500"/>
              <a:gd name="connsiteX4" fmla="*/ 0 w 9144000"/>
              <a:gd name="connsiteY4" fmla="*/ 5143500 h 51435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143500">
                <a:moveTo>
                  <a:pt x="0" y="5143500"/>
                </a:moveTo>
                <a:lnTo>
                  <a:pt x="9144000" y="5143500"/>
                </a:lnTo>
                <a:lnTo>
                  <a:pt x="9144000" y="0"/>
                </a:lnTo>
                <a:lnTo>
                  <a:pt x="0" y="0"/>
                </a:lnTo>
                <a:lnTo>
                  <a:pt x="0" y="5143500"/>
                </a:lnTo>
              </a:path>
            </a:pathLst>
          </a:custGeom>
          <a:solidFill>
            <a:srgbClr val="ECECF2">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102400" tIns="51200" rIns="102400" bIns="51200" rtlCol="0" anchor="ctr"/>
          <a:lstStyle/>
          <a:p>
            <a:pPr algn="ctr"/>
            <a:endParaRPr lang="zh-CN" altLang="en-US"/>
          </a:p>
        </p:txBody>
      </p:sp>
      <p:sp>
        <p:nvSpPr>
          <p:cNvPr id="4" name="Date Placeholder 3"/>
          <p:cNvSpPr>
            <a:spLocks noGrp="1"/>
          </p:cNvSpPr>
          <p:nvPr>
            <p:ph type="dt" sz="half" idx="10"/>
          </p:nvPr>
        </p:nvSpPr>
        <p:spPr/>
        <p:txBody>
          <a:bodyPr/>
          <a:lstStyle/>
          <a:p>
            <a:pPr>
              <a:defRPr/>
            </a:pPr>
            <a:endParaRPr lang="en-US" altLang="zh-CN"/>
          </a:p>
        </p:txBody>
      </p:sp>
      <p:sp>
        <p:nvSpPr>
          <p:cNvPr id="5" name="Footer Placeholder 4"/>
          <p:cNvSpPr>
            <a:spLocks noGrp="1"/>
          </p:cNvSpPr>
          <p:nvPr>
            <p:ph type="ftr" sz="quarter" idx="11"/>
          </p:nvPr>
        </p:nvSpPr>
        <p:spPr/>
        <p:txBody>
          <a:bodyPr/>
          <a:lstStyle/>
          <a:p>
            <a:pPr>
              <a:defRPr/>
            </a:pPr>
            <a:r>
              <a:rPr lang="zh-CN" altLang="en-US"/>
              <a:t>课件制作人：谢钧 谢希仁</a:t>
            </a:r>
            <a:endParaRPr lang="zh-CN" altLang="en-US"/>
          </a:p>
        </p:txBody>
      </p:sp>
      <p:sp>
        <p:nvSpPr>
          <p:cNvPr id="6" name="Slide Number Placeholder 5"/>
          <p:cNvSpPr>
            <a:spLocks noGrp="1"/>
          </p:cNvSpPr>
          <p:nvPr>
            <p:ph type="sldNum" sz="quarter" idx="12"/>
          </p:nvPr>
        </p:nvSpPr>
        <p:spPr/>
        <p:txBody>
          <a:bodyPr/>
          <a:lstStyle/>
          <a:p>
            <a:pPr>
              <a:defRPr/>
            </a:pPr>
            <a:fld id="{46386E1D-0545-475A-8231-DE56768C6FC4}" type="slidenum">
              <a:rPr lang="en-US" altLang="zh-CN" smtClean="0"/>
            </a:fld>
            <a:endParaRPr lang="en-US" altLang="zh-CN"/>
          </a:p>
        </p:txBody>
      </p:sp>
    </p:spTree>
  </p:cSld>
  <p:clrMapOvr>
    <a:masterClrMapping/>
  </p:clrMapOvr>
  <p:hf sldNum="0" hd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a:xfrm>
            <a:off x="609919" y="366185"/>
            <a:ext cx="10978515" cy="1524000"/>
          </a:xfrm>
          <a:prstGeom prst="rect">
            <a:avLst/>
          </a:prstGeom>
        </p:spPr>
        <p:txBody>
          <a:bodyPr/>
          <a:lstStyle/>
          <a:p>
            <a:r>
              <a:rPr lang="zh-CN" altLang="en-US"/>
              <a:t>单击此处编辑母版标题样式</a:t>
            </a:r>
            <a:endParaRPr lang="en-US"/>
          </a:p>
        </p:txBody>
      </p:sp>
      <p:sp>
        <p:nvSpPr>
          <p:cNvPr id="3" name="Content Placeholder 2"/>
          <p:cNvSpPr>
            <a:spLocks noGrp="1"/>
          </p:cNvSpPr>
          <p:nvPr>
            <p:ph sz="half" idx="1"/>
          </p:nvPr>
        </p:nvSpPr>
        <p:spPr>
          <a:xfrm>
            <a:off x="609917" y="2133601"/>
            <a:ext cx="5387605" cy="6034618"/>
          </a:xfrm>
          <a:prstGeom prst="rect">
            <a:avLst/>
          </a:prstGeom>
        </p:spPr>
        <p:txBody>
          <a:bodyPr/>
          <a:lstStyle>
            <a:lvl1pPr>
              <a:defRPr sz="3100"/>
            </a:lvl1pPr>
            <a:lvl2pPr>
              <a:defRPr sz="2700"/>
            </a:lvl2pPr>
            <a:lvl3pPr>
              <a:defRPr sz="23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a:p>
        </p:txBody>
      </p:sp>
      <p:sp>
        <p:nvSpPr>
          <p:cNvPr id="4" name="Content Placeholder 3"/>
          <p:cNvSpPr>
            <a:spLocks noGrp="1"/>
          </p:cNvSpPr>
          <p:nvPr>
            <p:ph sz="half" idx="2"/>
          </p:nvPr>
        </p:nvSpPr>
        <p:spPr>
          <a:xfrm>
            <a:off x="6200829" y="2133601"/>
            <a:ext cx="5387605" cy="6034618"/>
          </a:xfrm>
          <a:prstGeom prst="rect">
            <a:avLst/>
          </a:prstGeom>
        </p:spPr>
        <p:txBody>
          <a:bodyPr/>
          <a:lstStyle>
            <a:lvl1pPr>
              <a:defRPr sz="3100"/>
            </a:lvl1pPr>
            <a:lvl2pPr>
              <a:defRPr sz="2700"/>
            </a:lvl2pPr>
            <a:lvl3pPr>
              <a:defRPr sz="23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a:p>
        </p:txBody>
      </p:sp>
      <p:sp>
        <p:nvSpPr>
          <p:cNvPr id="5" name="Date Placeholder 4"/>
          <p:cNvSpPr>
            <a:spLocks noGrp="1"/>
          </p:cNvSpPr>
          <p:nvPr>
            <p:ph type="dt" sz="half" idx="10"/>
          </p:nvPr>
        </p:nvSpPr>
        <p:spPr/>
        <p:txBody>
          <a:bodyPr/>
          <a:lstStyle/>
          <a:p>
            <a:pPr>
              <a:defRPr/>
            </a:pPr>
            <a:endParaRPr lang="en-US" altLang="zh-CN"/>
          </a:p>
        </p:txBody>
      </p:sp>
      <p:sp>
        <p:nvSpPr>
          <p:cNvPr id="6" name="Footer Placeholder 5"/>
          <p:cNvSpPr>
            <a:spLocks noGrp="1"/>
          </p:cNvSpPr>
          <p:nvPr>
            <p:ph type="ftr" sz="quarter" idx="11"/>
          </p:nvPr>
        </p:nvSpPr>
        <p:spPr/>
        <p:txBody>
          <a:bodyPr/>
          <a:lstStyle/>
          <a:p>
            <a:pPr>
              <a:defRPr/>
            </a:pPr>
            <a:r>
              <a:rPr lang="zh-CN" altLang="en-US"/>
              <a:t>课件制作人：谢钧 谢希仁</a:t>
            </a:r>
            <a:endParaRPr lang="zh-CN" altLang="en-US"/>
          </a:p>
        </p:txBody>
      </p:sp>
      <p:sp>
        <p:nvSpPr>
          <p:cNvPr id="7" name="Slide Number Placeholder 6"/>
          <p:cNvSpPr>
            <a:spLocks noGrp="1"/>
          </p:cNvSpPr>
          <p:nvPr>
            <p:ph type="sldNum" sz="quarter" idx="12"/>
          </p:nvPr>
        </p:nvSpPr>
        <p:spPr/>
        <p:txBody>
          <a:bodyPr/>
          <a:lstStyle/>
          <a:p>
            <a:pPr>
              <a:defRPr/>
            </a:pPr>
            <a:fld id="{5E5F083C-6AF5-4DD5-B563-0F9E62A87971}" type="slidenum">
              <a:rPr lang="en-US" altLang="zh-CN" smtClean="0"/>
            </a:fld>
            <a:endParaRPr lang="en-US" alt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09919" y="366185"/>
            <a:ext cx="10978515" cy="1524000"/>
          </a:xfrm>
          <a:prstGeom prst="rect">
            <a:avLst/>
          </a:prstGeom>
        </p:spPr>
        <p:txBody>
          <a:bodyPr/>
          <a:lstStyle>
            <a:lvl1pPr>
              <a:defRPr/>
            </a:lvl1pPr>
          </a:lstStyle>
          <a:p>
            <a:r>
              <a:rPr lang="zh-CN" altLang="en-US"/>
              <a:t>单击此处编辑母版标题样式</a:t>
            </a:r>
            <a:endParaRPr lang="en-US"/>
          </a:p>
        </p:txBody>
      </p:sp>
      <p:sp>
        <p:nvSpPr>
          <p:cNvPr id="3" name="Text Placeholder 2"/>
          <p:cNvSpPr>
            <a:spLocks noGrp="1"/>
          </p:cNvSpPr>
          <p:nvPr>
            <p:ph type="body" idx="1"/>
          </p:nvPr>
        </p:nvSpPr>
        <p:spPr>
          <a:xfrm>
            <a:off x="609919" y="2046817"/>
            <a:ext cx="5389723" cy="853016"/>
          </a:xfrm>
          <a:prstGeom prst="rect">
            <a:avLst/>
          </a:prstGeom>
        </p:spPr>
        <p:txBody>
          <a:bodyPr anchor="b"/>
          <a:lstStyle>
            <a:lvl1pPr marL="0" indent="0">
              <a:buNone/>
              <a:defRPr sz="2700" b="1"/>
            </a:lvl1pPr>
            <a:lvl2pPr marL="511810" indent="0">
              <a:buNone/>
              <a:defRPr sz="2300" b="1"/>
            </a:lvl2pPr>
            <a:lvl3pPr marL="1024255" indent="0">
              <a:buNone/>
              <a:defRPr sz="2000" b="1"/>
            </a:lvl3pPr>
            <a:lvl4pPr marL="1536065" indent="0">
              <a:buNone/>
              <a:defRPr sz="1800" b="1"/>
            </a:lvl4pPr>
            <a:lvl5pPr marL="2047875" indent="0">
              <a:buNone/>
              <a:defRPr sz="1800" b="1"/>
            </a:lvl5pPr>
            <a:lvl6pPr marL="2559685" indent="0">
              <a:buNone/>
              <a:defRPr sz="1800" b="1"/>
            </a:lvl6pPr>
            <a:lvl7pPr marL="3072130" indent="0">
              <a:buNone/>
              <a:defRPr sz="1800" b="1"/>
            </a:lvl7pPr>
            <a:lvl8pPr marL="3583940" indent="0">
              <a:buNone/>
              <a:defRPr sz="1800" b="1"/>
            </a:lvl8pPr>
            <a:lvl9pPr marL="4095750" indent="0">
              <a:buNone/>
              <a:defRPr sz="1800" b="1"/>
            </a:lvl9pPr>
          </a:lstStyle>
          <a:p>
            <a:pPr lvl="0"/>
            <a:r>
              <a:rPr lang="zh-CN" altLang="en-US"/>
              <a:t>单击此处编辑母版文本样式</a:t>
            </a:r>
            <a:endParaRPr lang="zh-CN" altLang="en-US"/>
          </a:p>
        </p:txBody>
      </p:sp>
      <p:sp>
        <p:nvSpPr>
          <p:cNvPr id="4" name="Content Placeholder 3"/>
          <p:cNvSpPr>
            <a:spLocks noGrp="1"/>
          </p:cNvSpPr>
          <p:nvPr>
            <p:ph sz="half" idx="2"/>
          </p:nvPr>
        </p:nvSpPr>
        <p:spPr>
          <a:xfrm>
            <a:off x="609919" y="2899834"/>
            <a:ext cx="5389723" cy="5268384"/>
          </a:xfrm>
          <a:prstGeom prst="rect">
            <a:avLst/>
          </a:prstGeom>
        </p:spPr>
        <p:txBody>
          <a:bodyPr/>
          <a:lstStyle>
            <a:lvl1pPr>
              <a:defRPr sz="2700"/>
            </a:lvl1pPr>
            <a:lvl2pPr>
              <a:defRPr sz="23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a:p>
        </p:txBody>
      </p:sp>
      <p:sp>
        <p:nvSpPr>
          <p:cNvPr id="5" name="Text Placeholder 4"/>
          <p:cNvSpPr>
            <a:spLocks noGrp="1"/>
          </p:cNvSpPr>
          <p:nvPr>
            <p:ph type="body" sz="quarter" idx="3"/>
          </p:nvPr>
        </p:nvSpPr>
        <p:spPr>
          <a:xfrm>
            <a:off x="6196593" y="2046817"/>
            <a:ext cx="5391840" cy="853016"/>
          </a:xfrm>
          <a:prstGeom prst="rect">
            <a:avLst/>
          </a:prstGeom>
        </p:spPr>
        <p:txBody>
          <a:bodyPr anchor="b"/>
          <a:lstStyle>
            <a:lvl1pPr marL="0" indent="0">
              <a:buNone/>
              <a:defRPr sz="2700" b="1"/>
            </a:lvl1pPr>
            <a:lvl2pPr marL="511810" indent="0">
              <a:buNone/>
              <a:defRPr sz="2300" b="1"/>
            </a:lvl2pPr>
            <a:lvl3pPr marL="1024255" indent="0">
              <a:buNone/>
              <a:defRPr sz="2000" b="1"/>
            </a:lvl3pPr>
            <a:lvl4pPr marL="1536065" indent="0">
              <a:buNone/>
              <a:defRPr sz="1800" b="1"/>
            </a:lvl4pPr>
            <a:lvl5pPr marL="2047875" indent="0">
              <a:buNone/>
              <a:defRPr sz="1800" b="1"/>
            </a:lvl5pPr>
            <a:lvl6pPr marL="2559685" indent="0">
              <a:buNone/>
              <a:defRPr sz="1800" b="1"/>
            </a:lvl6pPr>
            <a:lvl7pPr marL="3072130" indent="0">
              <a:buNone/>
              <a:defRPr sz="1800" b="1"/>
            </a:lvl7pPr>
            <a:lvl8pPr marL="3583940" indent="0">
              <a:buNone/>
              <a:defRPr sz="1800" b="1"/>
            </a:lvl8pPr>
            <a:lvl9pPr marL="4095750" indent="0">
              <a:buNone/>
              <a:defRPr sz="1800" b="1"/>
            </a:lvl9pPr>
          </a:lstStyle>
          <a:p>
            <a:pPr lvl="0"/>
            <a:r>
              <a:rPr lang="zh-CN" altLang="en-US"/>
              <a:t>单击此处编辑母版文本样式</a:t>
            </a:r>
            <a:endParaRPr lang="zh-CN" altLang="en-US"/>
          </a:p>
        </p:txBody>
      </p:sp>
      <p:sp>
        <p:nvSpPr>
          <p:cNvPr id="6" name="Content Placeholder 5"/>
          <p:cNvSpPr>
            <a:spLocks noGrp="1"/>
          </p:cNvSpPr>
          <p:nvPr>
            <p:ph sz="quarter" idx="4"/>
          </p:nvPr>
        </p:nvSpPr>
        <p:spPr>
          <a:xfrm>
            <a:off x="6196593" y="2899834"/>
            <a:ext cx="5391840" cy="5268384"/>
          </a:xfrm>
          <a:prstGeom prst="rect">
            <a:avLst/>
          </a:prstGeom>
        </p:spPr>
        <p:txBody>
          <a:bodyPr/>
          <a:lstStyle>
            <a:lvl1pPr>
              <a:defRPr sz="2700"/>
            </a:lvl1pPr>
            <a:lvl2pPr>
              <a:defRPr sz="23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a:p>
        </p:txBody>
      </p:sp>
      <p:sp>
        <p:nvSpPr>
          <p:cNvPr id="7" name="Date Placeholder 6"/>
          <p:cNvSpPr>
            <a:spLocks noGrp="1"/>
          </p:cNvSpPr>
          <p:nvPr>
            <p:ph type="dt" sz="half" idx="10"/>
          </p:nvPr>
        </p:nvSpPr>
        <p:spPr/>
        <p:txBody>
          <a:bodyPr/>
          <a:lstStyle/>
          <a:p>
            <a:pPr>
              <a:defRPr/>
            </a:pPr>
            <a:endParaRPr lang="en-US" altLang="zh-CN"/>
          </a:p>
        </p:txBody>
      </p:sp>
      <p:sp>
        <p:nvSpPr>
          <p:cNvPr id="8" name="Footer Placeholder 7"/>
          <p:cNvSpPr>
            <a:spLocks noGrp="1"/>
          </p:cNvSpPr>
          <p:nvPr>
            <p:ph type="ftr" sz="quarter" idx="11"/>
          </p:nvPr>
        </p:nvSpPr>
        <p:spPr/>
        <p:txBody>
          <a:bodyPr/>
          <a:lstStyle/>
          <a:p>
            <a:pPr>
              <a:defRPr/>
            </a:pPr>
            <a:r>
              <a:rPr lang="zh-CN" altLang="en-US"/>
              <a:t>课件制作人：谢钧 谢希仁</a:t>
            </a:r>
            <a:endParaRPr lang="zh-CN" altLang="en-US"/>
          </a:p>
        </p:txBody>
      </p:sp>
      <p:sp>
        <p:nvSpPr>
          <p:cNvPr id="9" name="Slide Number Placeholder 8"/>
          <p:cNvSpPr>
            <a:spLocks noGrp="1"/>
          </p:cNvSpPr>
          <p:nvPr>
            <p:ph type="sldNum" sz="quarter" idx="12"/>
          </p:nvPr>
        </p:nvSpPr>
        <p:spPr/>
        <p:txBody>
          <a:bodyPr/>
          <a:lstStyle/>
          <a:p>
            <a:pPr>
              <a:defRPr/>
            </a:pPr>
            <a:fld id="{6BB98213-3AB6-4465-B45B-7EC585DF66AF}" type="slidenum">
              <a:rPr lang="en-US" altLang="zh-CN" smtClean="0"/>
            </a:fld>
            <a:endParaRPr lang="en-US" alt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ltLang="zh-CN"/>
          </a:p>
        </p:txBody>
      </p:sp>
      <p:sp>
        <p:nvSpPr>
          <p:cNvPr id="3" name="Footer Placeholder 2"/>
          <p:cNvSpPr>
            <a:spLocks noGrp="1"/>
          </p:cNvSpPr>
          <p:nvPr>
            <p:ph type="ftr" sz="quarter" idx="11"/>
          </p:nvPr>
        </p:nvSpPr>
        <p:spPr/>
        <p:txBody>
          <a:bodyPr/>
          <a:lstStyle/>
          <a:p>
            <a:pPr>
              <a:defRPr/>
            </a:pPr>
            <a:r>
              <a:rPr lang="zh-CN" altLang="en-US"/>
              <a:t>课件制作人：谢钧 谢希仁</a:t>
            </a:r>
            <a:endParaRPr lang="zh-CN" altLang="en-US"/>
          </a:p>
        </p:txBody>
      </p:sp>
      <p:sp>
        <p:nvSpPr>
          <p:cNvPr id="4" name="Slide Number Placeholder 3"/>
          <p:cNvSpPr>
            <a:spLocks noGrp="1"/>
          </p:cNvSpPr>
          <p:nvPr>
            <p:ph type="sldNum" sz="quarter" idx="12"/>
          </p:nvPr>
        </p:nvSpPr>
        <p:spPr/>
        <p:txBody>
          <a:bodyPr/>
          <a:lstStyle/>
          <a:p>
            <a:pPr>
              <a:defRPr/>
            </a:pPr>
            <a:fld id="{E765271B-2F7A-4639-971B-5E9C74146922}" type="slidenum">
              <a:rPr lang="en-US" altLang="zh-CN" smtClean="0"/>
            </a:fld>
            <a:endParaRPr lang="en-US" alt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09920" y="364067"/>
            <a:ext cx="4013173" cy="1549400"/>
          </a:xfrm>
          <a:prstGeom prst="rect">
            <a:avLst/>
          </a:prstGeom>
        </p:spPr>
        <p:txBody>
          <a:bodyPr anchor="b"/>
          <a:lstStyle>
            <a:lvl1pPr algn="l">
              <a:defRPr sz="2300" b="1"/>
            </a:lvl1pPr>
          </a:lstStyle>
          <a:p>
            <a:r>
              <a:rPr lang="zh-CN" altLang="en-US"/>
              <a:t>单击此处编辑母版标题样式</a:t>
            </a:r>
            <a:endParaRPr lang="en-US"/>
          </a:p>
        </p:txBody>
      </p:sp>
      <p:sp>
        <p:nvSpPr>
          <p:cNvPr id="3" name="Content Placeholder 2"/>
          <p:cNvSpPr>
            <a:spLocks noGrp="1"/>
          </p:cNvSpPr>
          <p:nvPr>
            <p:ph idx="1"/>
          </p:nvPr>
        </p:nvSpPr>
        <p:spPr>
          <a:xfrm>
            <a:off x="4769216" y="364069"/>
            <a:ext cx="6819216" cy="7804151"/>
          </a:xfrm>
          <a:prstGeom prst="rect">
            <a:avLst/>
          </a:prstGeom>
        </p:spPr>
        <p:txBody>
          <a:bodyPr/>
          <a:lstStyle>
            <a:lvl1pPr>
              <a:defRPr sz="3600"/>
            </a:lvl1pPr>
            <a:lvl2pPr>
              <a:defRPr sz="3100"/>
            </a:lvl2pPr>
            <a:lvl3pPr>
              <a:defRPr sz="2700"/>
            </a:lvl3pPr>
            <a:lvl4pPr>
              <a:defRPr sz="2300"/>
            </a:lvl4pPr>
            <a:lvl5pPr>
              <a:defRPr sz="2300"/>
            </a:lvl5pPr>
            <a:lvl6pPr>
              <a:defRPr sz="2300"/>
            </a:lvl6pPr>
            <a:lvl7pPr>
              <a:defRPr sz="2300"/>
            </a:lvl7pPr>
            <a:lvl8pPr>
              <a:defRPr sz="2300"/>
            </a:lvl8pPr>
            <a:lvl9pPr>
              <a:defRPr sz="23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a:p>
        </p:txBody>
      </p:sp>
      <p:sp>
        <p:nvSpPr>
          <p:cNvPr id="4" name="Text Placeholder 3"/>
          <p:cNvSpPr>
            <a:spLocks noGrp="1"/>
          </p:cNvSpPr>
          <p:nvPr>
            <p:ph type="body" sz="half" idx="2"/>
          </p:nvPr>
        </p:nvSpPr>
        <p:spPr>
          <a:xfrm>
            <a:off x="609920" y="1913468"/>
            <a:ext cx="4013173" cy="6254751"/>
          </a:xfrm>
          <a:prstGeom prst="rect">
            <a:avLst/>
          </a:prstGeom>
        </p:spPr>
        <p:txBody>
          <a:bodyPr/>
          <a:lstStyle>
            <a:lvl1pPr marL="0" indent="0">
              <a:buNone/>
              <a:defRPr sz="1600"/>
            </a:lvl1pPr>
            <a:lvl2pPr marL="511810" indent="0">
              <a:buNone/>
              <a:defRPr sz="1300"/>
            </a:lvl2pPr>
            <a:lvl3pPr marL="1024255" indent="0">
              <a:buNone/>
              <a:defRPr sz="1100"/>
            </a:lvl3pPr>
            <a:lvl4pPr marL="1536065" indent="0">
              <a:buNone/>
              <a:defRPr sz="1000"/>
            </a:lvl4pPr>
            <a:lvl5pPr marL="2047875" indent="0">
              <a:buNone/>
              <a:defRPr sz="1000"/>
            </a:lvl5pPr>
            <a:lvl6pPr marL="2559685" indent="0">
              <a:buNone/>
              <a:defRPr sz="1000"/>
            </a:lvl6pPr>
            <a:lvl7pPr marL="3072130" indent="0">
              <a:buNone/>
              <a:defRPr sz="1000"/>
            </a:lvl7pPr>
            <a:lvl8pPr marL="3583940" indent="0">
              <a:buNone/>
              <a:defRPr sz="1000"/>
            </a:lvl8pPr>
            <a:lvl9pPr marL="4095750" indent="0">
              <a:buNone/>
              <a:defRPr sz="1000"/>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pPr>
              <a:defRPr/>
            </a:pPr>
            <a:endParaRPr lang="en-US" altLang="zh-CN"/>
          </a:p>
        </p:txBody>
      </p:sp>
      <p:sp>
        <p:nvSpPr>
          <p:cNvPr id="6" name="Footer Placeholder 5"/>
          <p:cNvSpPr>
            <a:spLocks noGrp="1"/>
          </p:cNvSpPr>
          <p:nvPr>
            <p:ph type="ftr" sz="quarter" idx="11"/>
          </p:nvPr>
        </p:nvSpPr>
        <p:spPr/>
        <p:txBody>
          <a:bodyPr/>
          <a:lstStyle/>
          <a:p>
            <a:pPr>
              <a:defRPr/>
            </a:pPr>
            <a:r>
              <a:rPr lang="zh-CN" altLang="en-US"/>
              <a:t>课件制作人：谢钧 谢希仁</a:t>
            </a:r>
            <a:endParaRPr lang="zh-CN" altLang="en-US"/>
          </a:p>
        </p:txBody>
      </p:sp>
      <p:sp>
        <p:nvSpPr>
          <p:cNvPr id="7" name="Slide Number Placeholder 6"/>
          <p:cNvSpPr>
            <a:spLocks noGrp="1"/>
          </p:cNvSpPr>
          <p:nvPr>
            <p:ph type="sldNum" sz="quarter" idx="12"/>
          </p:nvPr>
        </p:nvSpPr>
        <p:spPr/>
        <p:txBody>
          <a:bodyPr/>
          <a:lstStyle/>
          <a:p>
            <a:pPr>
              <a:defRPr/>
            </a:pPr>
            <a:fld id="{A557432A-3560-4F30-8FE5-DCB7ED86EFDD}" type="slidenum">
              <a:rPr lang="en-US" altLang="zh-CN" smtClean="0"/>
            </a:fld>
            <a:endParaRPr lang="en-US" alt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2390962" y="6400801"/>
            <a:ext cx="7319010" cy="755651"/>
          </a:xfrm>
          <a:prstGeom prst="rect">
            <a:avLst/>
          </a:prstGeom>
        </p:spPr>
        <p:txBody>
          <a:bodyPr anchor="b"/>
          <a:lstStyle>
            <a:lvl1pPr algn="l">
              <a:defRPr sz="2300" b="1"/>
            </a:lvl1pPr>
          </a:lstStyle>
          <a:p>
            <a:r>
              <a:rPr lang="zh-CN" altLang="en-US"/>
              <a:t>单击此处编辑母版标题样式</a:t>
            </a:r>
            <a:endParaRPr lang="en-US"/>
          </a:p>
        </p:txBody>
      </p:sp>
      <p:sp>
        <p:nvSpPr>
          <p:cNvPr id="3" name="Picture Placeholder 2"/>
          <p:cNvSpPr>
            <a:spLocks noGrp="1"/>
          </p:cNvSpPr>
          <p:nvPr>
            <p:ph type="pic" idx="1"/>
          </p:nvPr>
        </p:nvSpPr>
        <p:spPr>
          <a:xfrm>
            <a:off x="2390962" y="817034"/>
            <a:ext cx="7319010" cy="5486400"/>
          </a:xfrm>
          <a:prstGeom prst="rect">
            <a:avLst/>
          </a:prstGeom>
        </p:spPr>
        <p:txBody>
          <a:bodyPr/>
          <a:lstStyle>
            <a:lvl1pPr marL="0" indent="0">
              <a:buNone/>
              <a:defRPr sz="3600"/>
            </a:lvl1pPr>
            <a:lvl2pPr marL="511810" indent="0">
              <a:buNone/>
              <a:defRPr sz="3100"/>
            </a:lvl2pPr>
            <a:lvl3pPr marL="1024255" indent="0">
              <a:buNone/>
              <a:defRPr sz="2700"/>
            </a:lvl3pPr>
            <a:lvl4pPr marL="1536065" indent="0">
              <a:buNone/>
              <a:defRPr sz="2300"/>
            </a:lvl4pPr>
            <a:lvl5pPr marL="2047875" indent="0">
              <a:buNone/>
              <a:defRPr sz="2300"/>
            </a:lvl5pPr>
            <a:lvl6pPr marL="2559685" indent="0">
              <a:buNone/>
              <a:defRPr sz="2300"/>
            </a:lvl6pPr>
            <a:lvl7pPr marL="3072130" indent="0">
              <a:buNone/>
              <a:defRPr sz="2300"/>
            </a:lvl7pPr>
            <a:lvl8pPr marL="3583940" indent="0">
              <a:buNone/>
              <a:defRPr sz="2300"/>
            </a:lvl8pPr>
            <a:lvl9pPr marL="4095750" indent="0">
              <a:buNone/>
              <a:defRPr sz="2300"/>
            </a:lvl9pPr>
          </a:lstStyle>
          <a:p>
            <a:r>
              <a:rPr lang="zh-CN" altLang="en-US"/>
              <a:t>单击图标添加图片</a:t>
            </a:r>
            <a:endParaRPr lang="en-US"/>
          </a:p>
        </p:txBody>
      </p:sp>
      <p:sp>
        <p:nvSpPr>
          <p:cNvPr id="4" name="Text Placeholder 3"/>
          <p:cNvSpPr>
            <a:spLocks noGrp="1"/>
          </p:cNvSpPr>
          <p:nvPr>
            <p:ph type="body" sz="half" idx="2"/>
          </p:nvPr>
        </p:nvSpPr>
        <p:spPr>
          <a:xfrm>
            <a:off x="2390962" y="7156451"/>
            <a:ext cx="7319010" cy="1073150"/>
          </a:xfrm>
          <a:prstGeom prst="rect">
            <a:avLst/>
          </a:prstGeom>
        </p:spPr>
        <p:txBody>
          <a:bodyPr/>
          <a:lstStyle>
            <a:lvl1pPr marL="0" indent="0">
              <a:buNone/>
              <a:defRPr sz="1600"/>
            </a:lvl1pPr>
            <a:lvl2pPr marL="511810" indent="0">
              <a:buNone/>
              <a:defRPr sz="1300"/>
            </a:lvl2pPr>
            <a:lvl3pPr marL="1024255" indent="0">
              <a:buNone/>
              <a:defRPr sz="1100"/>
            </a:lvl3pPr>
            <a:lvl4pPr marL="1536065" indent="0">
              <a:buNone/>
              <a:defRPr sz="1000"/>
            </a:lvl4pPr>
            <a:lvl5pPr marL="2047875" indent="0">
              <a:buNone/>
              <a:defRPr sz="1000"/>
            </a:lvl5pPr>
            <a:lvl6pPr marL="2559685" indent="0">
              <a:buNone/>
              <a:defRPr sz="1000"/>
            </a:lvl6pPr>
            <a:lvl7pPr marL="3072130" indent="0">
              <a:buNone/>
              <a:defRPr sz="1000"/>
            </a:lvl7pPr>
            <a:lvl8pPr marL="3583940" indent="0">
              <a:buNone/>
              <a:defRPr sz="1000"/>
            </a:lvl8pPr>
            <a:lvl9pPr marL="4095750" indent="0">
              <a:buNone/>
              <a:defRPr sz="1000"/>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pPr>
              <a:defRPr/>
            </a:pPr>
            <a:endParaRPr lang="en-US" altLang="zh-CN"/>
          </a:p>
        </p:txBody>
      </p:sp>
      <p:sp>
        <p:nvSpPr>
          <p:cNvPr id="6" name="Footer Placeholder 5"/>
          <p:cNvSpPr>
            <a:spLocks noGrp="1"/>
          </p:cNvSpPr>
          <p:nvPr>
            <p:ph type="ftr" sz="quarter" idx="11"/>
          </p:nvPr>
        </p:nvSpPr>
        <p:spPr/>
        <p:txBody>
          <a:bodyPr/>
          <a:lstStyle/>
          <a:p>
            <a:pPr>
              <a:defRPr/>
            </a:pPr>
            <a:r>
              <a:rPr lang="zh-CN" altLang="en-US"/>
              <a:t>课件制作人：谢钧 谢希仁</a:t>
            </a:r>
            <a:endParaRPr lang="zh-CN" altLang="en-US"/>
          </a:p>
        </p:txBody>
      </p:sp>
      <p:sp>
        <p:nvSpPr>
          <p:cNvPr id="7" name="Slide Number Placeholder 6"/>
          <p:cNvSpPr>
            <a:spLocks noGrp="1"/>
          </p:cNvSpPr>
          <p:nvPr>
            <p:ph type="sldNum" sz="quarter" idx="12"/>
          </p:nvPr>
        </p:nvSpPr>
        <p:spPr/>
        <p:txBody>
          <a:bodyPr/>
          <a:lstStyle/>
          <a:p>
            <a:pPr>
              <a:defRPr/>
            </a:pPr>
            <a:fld id="{481EC9D4-2AD7-4CA4-93F5-48FF3C991023}" type="slidenum">
              <a:rPr lang="en-US" altLang="zh-CN" smtClean="0"/>
            </a:fld>
            <a:endParaRPr lang="en-US" alt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a:xfrm>
            <a:off x="609919" y="366185"/>
            <a:ext cx="10978515" cy="1524000"/>
          </a:xfrm>
          <a:prstGeom prst="rect">
            <a:avLst/>
          </a:prstGeom>
        </p:spPr>
        <p:txBody>
          <a:bodyPr/>
          <a:lstStyle/>
          <a:p>
            <a:r>
              <a:rPr lang="zh-CN" altLang="en-US"/>
              <a:t>单击此处编辑母版标题样式</a:t>
            </a:r>
            <a:endParaRPr lang="en-US"/>
          </a:p>
        </p:txBody>
      </p:sp>
      <p:sp>
        <p:nvSpPr>
          <p:cNvPr id="3" name="Vertical Text Placeholder 2"/>
          <p:cNvSpPr>
            <a:spLocks noGrp="1"/>
          </p:cNvSpPr>
          <p:nvPr>
            <p:ph type="body" orient="vert" idx="1"/>
          </p:nvPr>
        </p:nvSpPr>
        <p:spPr>
          <a:xfrm>
            <a:off x="609919" y="2133601"/>
            <a:ext cx="10978515" cy="6034618"/>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a:p>
        </p:txBody>
      </p:sp>
      <p:sp>
        <p:nvSpPr>
          <p:cNvPr id="4" name="Date Placeholder 3"/>
          <p:cNvSpPr>
            <a:spLocks noGrp="1"/>
          </p:cNvSpPr>
          <p:nvPr>
            <p:ph type="dt" sz="half" idx="10"/>
          </p:nvPr>
        </p:nvSpPr>
        <p:spPr/>
        <p:txBody>
          <a:bodyPr/>
          <a:lstStyle/>
          <a:p>
            <a:pPr>
              <a:defRPr/>
            </a:pPr>
            <a:endParaRPr lang="en-US" altLang="zh-CN"/>
          </a:p>
        </p:txBody>
      </p:sp>
      <p:sp>
        <p:nvSpPr>
          <p:cNvPr id="5" name="Footer Placeholder 4"/>
          <p:cNvSpPr>
            <a:spLocks noGrp="1"/>
          </p:cNvSpPr>
          <p:nvPr>
            <p:ph type="ftr" sz="quarter" idx="11"/>
          </p:nvPr>
        </p:nvSpPr>
        <p:spPr/>
        <p:txBody>
          <a:bodyPr/>
          <a:lstStyle/>
          <a:p>
            <a:pPr>
              <a:defRPr/>
            </a:pPr>
            <a:r>
              <a:rPr lang="zh-CN" altLang="en-US"/>
              <a:t>课件制作人：谢钧 谢希仁</a:t>
            </a:r>
            <a:endParaRPr lang="zh-CN" altLang="en-US"/>
          </a:p>
        </p:txBody>
      </p:sp>
      <p:sp>
        <p:nvSpPr>
          <p:cNvPr id="6" name="Slide Number Placeholder 5"/>
          <p:cNvSpPr>
            <a:spLocks noGrp="1"/>
          </p:cNvSpPr>
          <p:nvPr>
            <p:ph type="sldNum" sz="quarter" idx="12"/>
          </p:nvPr>
        </p:nvSpPr>
        <p:spPr/>
        <p:txBody>
          <a:bodyPr/>
          <a:lstStyle/>
          <a:p>
            <a:pPr>
              <a:defRPr/>
            </a:pPr>
            <a:fld id="{25AC7FA5-5E6B-4F48-B8FF-F315EC2A25C5}" type="slidenum">
              <a:rPr lang="en-US" altLang="zh-CN" smtClean="0"/>
            </a:fld>
            <a:endParaRPr lang="en-US" alt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43805" y="366185"/>
            <a:ext cx="2744629" cy="7802033"/>
          </a:xfrm>
          <a:prstGeom prst="rect">
            <a:avLst/>
          </a:prstGeom>
        </p:spPr>
        <p:txBody>
          <a:bodyPr vert="eaVert"/>
          <a:lstStyle/>
          <a:p>
            <a:r>
              <a:rPr lang="zh-CN" altLang="en-US"/>
              <a:t>单击此处编辑母版标题样式</a:t>
            </a:r>
            <a:endParaRPr lang="en-US"/>
          </a:p>
        </p:txBody>
      </p:sp>
      <p:sp>
        <p:nvSpPr>
          <p:cNvPr id="3" name="Vertical Text Placeholder 2"/>
          <p:cNvSpPr>
            <a:spLocks noGrp="1"/>
          </p:cNvSpPr>
          <p:nvPr>
            <p:ph type="body" orient="vert" idx="1"/>
          </p:nvPr>
        </p:nvSpPr>
        <p:spPr>
          <a:xfrm>
            <a:off x="609918" y="366185"/>
            <a:ext cx="8030580" cy="7802033"/>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a:p>
        </p:txBody>
      </p:sp>
      <p:sp>
        <p:nvSpPr>
          <p:cNvPr id="4" name="Date Placeholder 3"/>
          <p:cNvSpPr>
            <a:spLocks noGrp="1"/>
          </p:cNvSpPr>
          <p:nvPr>
            <p:ph type="dt" sz="half" idx="10"/>
          </p:nvPr>
        </p:nvSpPr>
        <p:spPr/>
        <p:txBody>
          <a:bodyPr/>
          <a:lstStyle/>
          <a:p>
            <a:pPr>
              <a:defRPr/>
            </a:pPr>
            <a:endParaRPr lang="en-US" altLang="zh-CN"/>
          </a:p>
        </p:txBody>
      </p:sp>
      <p:sp>
        <p:nvSpPr>
          <p:cNvPr id="5" name="Footer Placeholder 4"/>
          <p:cNvSpPr>
            <a:spLocks noGrp="1"/>
          </p:cNvSpPr>
          <p:nvPr>
            <p:ph type="ftr" sz="quarter" idx="11"/>
          </p:nvPr>
        </p:nvSpPr>
        <p:spPr/>
        <p:txBody>
          <a:bodyPr/>
          <a:lstStyle/>
          <a:p>
            <a:pPr>
              <a:defRPr/>
            </a:pPr>
            <a:r>
              <a:rPr lang="zh-CN" altLang="en-US"/>
              <a:t>课件制作人：谢钧 谢希仁</a:t>
            </a:r>
            <a:endParaRPr lang="zh-CN" altLang="en-US"/>
          </a:p>
        </p:txBody>
      </p:sp>
      <p:sp>
        <p:nvSpPr>
          <p:cNvPr id="6" name="Slide Number Placeholder 5"/>
          <p:cNvSpPr>
            <a:spLocks noGrp="1"/>
          </p:cNvSpPr>
          <p:nvPr>
            <p:ph type="sldNum" sz="quarter" idx="12"/>
          </p:nvPr>
        </p:nvSpPr>
        <p:spPr/>
        <p:txBody>
          <a:bodyPr/>
          <a:lstStyle/>
          <a:p>
            <a:pPr>
              <a:defRPr/>
            </a:pPr>
            <a:fld id="{97032A3B-A801-4C28-9EA4-74DB6EE758FC}" type="slidenum">
              <a:rPr lang="en-US" altLang="zh-CN" smtClean="0"/>
            </a:fld>
            <a:endParaRPr lang="en-US" alt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Title Slide">
    <p:bg>
      <p:bgPr>
        <a:gradFill>
          <a:gsLst>
            <a:gs pos="88750">
              <a:srgbClr val="2C3873">
                <a:alpha val="94000"/>
              </a:srgbClr>
            </a:gs>
            <a:gs pos="10850">
              <a:srgbClr val="2C3872">
                <a:alpha val="95000"/>
              </a:srgbClr>
            </a:gs>
            <a:gs pos="0">
              <a:srgbClr val="27326A"/>
            </a:gs>
            <a:gs pos="50000">
              <a:srgbClr val="3F4E92"/>
            </a:gs>
            <a:gs pos="100000">
              <a:srgbClr val="27326A"/>
            </a:gs>
          </a:gsLst>
          <a:lin ang="0" scaled="1"/>
        </a:gra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a:xfrm>
            <a:off x="838637" y="1209824"/>
            <a:ext cx="10787330" cy="5247248"/>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7" name="Content Placeholder 2"/>
          <p:cNvSpPr>
            <a:spLocks noGrp="1"/>
          </p:cNvSpPr>
          <p:nvPr>
            <p:ph idx="13"/>
          </p:nvPr>
        </p:nvSpPr>
        <p:spPr>
          <a:xfrm>
            <a:off x="841817" y="739180"/>
            <a:ext cx="10752655" cy="464458"/>
          </a:xfrm>
          <a:prstGeom prst="rect">
            <a:avLst/>
          </a:prstGeom>
        </p:spPr>
        <p:txBody>
          <a:bodyPr/>
          <a:lstStyle>
            <a:lvl1pPr marL="0" indent="0">
              <a:lnSpc>
                <a:spcPct val="120000"/>
              </a:lnSpc>
              <a:buSzPct val="80000"/>
              <a:buFont typeface="Wingdings" panose="05000000000000000000" pitchFamily="2" charset="2"/>
              <a:buNone/>
              <a:defRPr b="0">
                <a:solidFill>
                  <a:srgbClr val="07836E"/>
                </a:solidFill>
              </a:defRPr>
            </a:lvl1pPr>
          </a:lstStyle>
          <a:p>
            <a:pPr lvl="0"/>
            <a:r>
              <a:rPr lang="en-US" dirty="0"/>
              <a:t>Click to edit Master text styles</a:t>
            </a:r>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876" y="2840568"/>
            <a:ext cx="10368598" cy="1960033"/>
          </a:xfrm>
          <a:prstGeom prst="rect">
            <a:avLst/>
          </a:prstGeom>
        </p:spPr>
        <p:txBody>
          <a:bodyPr/>
          <a:lstStyle/>
          <a:p>
            <a:r>
              <a:rPr lang="en-US" dirty="0"/>
              <a:t>Click to edit Master title style</a:t>
            </a:r>
            <a:endParaRPr lang="en-US" dirty="0"/>
          </a:p>
        </p:txBody>
      </p:sp>
      <p:sp>
        <p:nvSpPr>
          <p:cNvPr id="3" name="Subtitle 2"/>
          <p:cNvSpPr>
            <a:spLocks noGrp="1"/>
          </p:cNvSpPr>
          <p:nvPr>
            <p:ph type="subTitle" idx="1"/>
          </p:nvPr>
        </p:nvSpPr>
        <p:spPr>
          <a:xfrm>
            <a:off x="1829754" y="5181601"/>
            <a:ext cx="8538845" cy="2336800"/>
          </a:xfrm>
          <a:prstGeom prst="rect">
            <a:avLst/>
          </a:prstGeom>
        </p:spPr>
        <p:txBody>
          <a:bodyPr/>
          <a:lstStyle>
            <a:lvl1pPr marL="0" indent="0" algn="ctr">
              <a:buNone/>
              <a:defRPr>
                <a:solidFill>
                  <a:schemeClr val="tx1">
                    <a:tint val="75000"/>
                  </a:schemeClr>
                </a:solidFill>
              </a:defRPr>
            </a:lvl1pPr>
            <a:lvl2pPr marL="609600" indent="0" algn="ctr">
              <a:buNone/>
              <a:defRPr>
                <a:solidFill>
                  <a:schemeClr val="tx1">
                    <a:tint val="75000"/>
                  </a:schemeClr>
                </a:solidFill>
              </a:defRPr>
            </a:lvl2pPr>
            <a:lvl3pPr marL="1219200" indent="0" algn="ctr">
              <a:buNone/>
              <a:defRPr>
                <a:solidFill>
                  <a:schemeClr val="tx1">
                    <a:tint val="75000"/>
                  </a:schemeClr>
                </a:solidFill>
              </a:defRPr>
            </a:lvl3pPr>
            <a:lvl4pPr marL="1828800" indent="0" algn="ctr">
              <a:buNone/>
              <a:defRPr>
                <a:solidFill>
                  <a:schemeClr val="tx1">
                    <a:tint val="75000"/>
                  </a:schemeClr>
                </a:solidFill>
              </a:defRPr>
            </a:lvl4pPr>
            <a:lvl5pPr marL="2439035" indent="0" algn="ctr">
              <a:buNone/>
              <a:defRPr>
                <a:solidFill>
                  <a:schemeClr val="tx1">
                    <a:tint val="75000"/>
                  </a:schemeClr>
                </a:solidFill>
              </a:defRPr>
            </a:lvl5pPr>
            <a:lvl6pPr marL="3048635" indent="0" algn="ctr">
              <a:buNone/>
              <a:defRPr>
                <a:solidFill>
                  <a:schemeClr val="tx1">
                    <a:tint val="75000"/>
                  </a:schemeClr>
                </a:solidFill>
              </a:defRPr>
            </a:lvl6pPr>
            <a:lvl7pPr marL="3658235" indent="0" algn="ctr">
              <a:buNone/>
              <a:defRPr>
                <a:solidFill>
                  <a:schemeClr val="tx1">
                    <a:tint val="75000"/>
                  </a:schemeClr>
                </a:solidFill>
              </a:defRPr>
            </a:lvl7pPr>
            <a:lvl8pPr marL="4267835" indent="0" algn="ctr">
              <a:buNone/>
              <a:defRPr>
                <a:solidFill>
                  <a:schemeClr val="tx1">
                    <a:tint val="75000"/>
                  </a:schemeClr>
                </a:solidFill>
              </a:defRPr>
            </a:lvl8pPr>
            <a:lvl9pPr marL="4877435" indent="0" algn="ctr">
              <a:buNone/>
              <a:defRPr>
                <a:solidFill>
                  <a:schemeClr val="tx1">
                    <a:tint val="75000"/>
                  </a:schemeClr>
                </a:solidFill>
              </a:defRPr>
            </a:lvl9pPr>
          </a:lstStyle>
          <a:p>
            <a:r>
              <a:rPr lang="en-US"/>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目录">
    <p:spTree>
      <p:nvGrpSpPr>
        <p:cNvPr id="1" name=""/>
        <p:cNvGrpSpPr/>
        <p:nvPr/>
      </p:nvGrpSpPr>
      <p:grpSpPr>
        <a:xfrm>
          <a:off x="0" y="0"/>
          <a:ext cx="0" cy="0"/>
          <a:chOff x="0" y="0"/>
          <a:chExt cx="0" cy="0"/>
        </a:xfrm>
      </p:grpSpPr>
      <p:sp>
        <p:nvSpPr>
          <p:cNvPr id="7" name="Freeform 3"/>
          <p:cNvSpPr/>
          <p:nvPr userDrawn="1"/>
        </p:nvSpPr>
        <p:spPr>
          <a:xfrm>
            <a:off x="-73026" y="0"/>
            <a:ext cx="12271375" cy="6858000"/>
          </a:xfrm>
          <a:custGeom>
            <a:avLst/>
            <a:gdLst>
              <a:gd name="connsiteX0" fmla="*/ 0 w 9144000"/>
              <a:gd name="connsiteY0" fmla="*/ 5143500 h 5143500"/>
              <a:gd name="connsiteX1" fmla="*/ 9144000 w 9144000"/>
              <a:gd name="connsiteY1" fmla="*/ 5143500 h 5143500"/>
              <a:gd name="connsiteX2" fmla="*/ 9144000 w 9144000"/>
              <a:gd name="connsiteY2" fmla="*/ 0 h 5143500"/>
              <a:gd name="connsiteX3" fmla="*/ 0 w 9144000"/>
              <a:gd name="connsiteY3" fmla="*/ 0 h 5143500"/>
              <a:gd name="connsiteX4" fmla="*/ 0 w 9144000"/>
              <a:gd name="connsiteY4" fmla="*/ 5143500 h 51435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143500">
                <a:moveTo>
                  <a:pt x="0" y="5143500"/>
                </a:moveTo>
                <a:lnTo>
                  <a:pt x="9144000" y="5143500"/>
                </a:lnTo>
                <a:lnTo>
                  <a:pt x="9144000" y="0"/>
                </a:lnTo>
                <a:lnTo>
                  <a:pt x="0" y="0"/>
                </a:lnTo>
                <a:lnTo>
                  <a:pt x="0" y="5143500"/>
                </a:lnTo>
              </a:path>
            </a:pathLst>
          </a:custGeom>
          <a:solidFill>
            <a:srgbClr val="ECECF2">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121935" tIns="60967" rIns="121935" bIns="60967" rtlCol="0" anchor="ctr"/>
          <a:lstStyle/>
          <a:p>
            <a:pPr algn="ctr"/>
            <a:endParaRPr lang="zh-CN" altLang="en-US" sz="2400"/>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2_Title Slide">
    <p:bg>
      <p:bgPr>
        <a:gradFill>
          <a:gsLst>
            <a:gs pos="88750">
              <a:srgbClr val="2C3873">
                <a:alpha val="94000"/>
              </a:srgbClr>
            </a:gs>
            <a:gs pos="10850">
              <a:srgbClr val="2C3872">
                <a:alpha val="95000"/>
              </a:srgbClr>
            </a:gs>
            <a:gs pos="0">
              <a:srgbClr val="27326A"/>
            </a:gs>
            <a:gs pos="50000">
              <a:srgbClr val="3F4E92"/>
            </a:gs>
            <a:gs pos="100000">
              <a:srgbClr val="27326A"/>
            </a:gs>
          </a:gsLst>
          <a:lin ang="0" scaled="1"/>
        </a:gra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7" Type="http://schemas.openxmlformats.org/officeDocument/2006/relationships/theme" Target="../theme/theme1.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609917" y="8475135"/>
            <a:ext cx="2846282" cy="486833"/>
          </a:xfrm>
          <a:prstGeom prst="rect">
            <a:avLst/>
          </a:prstGeom>
        </p:spPr>
        <p:txBody>
          <a:bodyPr vert="horz" lIns="102400" tIns="51200" rIns="102400" bIns="51200" rtlCol="0" anchor="ctr"/>
          <a:lstStyle>
            <a:lvl1pPr algn="l">
              <a:defRPr sz="1300">
                <a:solidFill>
                  <a:schemeClr val="tx1">
                    <a:tint val="75000"/>
                  </a:schemeClr>
                </a:solidFill>
              </a:defRPr>
            </a:lvl1pPr>
          </a:lstStyle>
          <a:p>
            <a:pPr>
              <a:defRPr/>
            </a:pPr>
            <a:endParaRPr lang="en-US" altLang="zh-CN"/>
          </a:p>
        </p:txBody>
      </p:sp>
      <p:sp>
        <p:nvSpPr>
          <p:cNvPr id="5" name="Footer Placeholder 4"/>
          <p:cNvSpPr>
            <a:spLocks noGrp="1"/>
          </p:cNvSpPr>
          <p:nvPr>
            <p:ph type="ftr" sz="quarter" idx="3"/>
          </p:nvPr>
        </p:nvSpPr>
        <p:spPr>
          <a:xfrm>
            <a:off x="4167771" y="8475135"/>
            <a:ext cx="3862811" cy="486833"/>
          </a:xfrm>
          <a:prstGeom prst="rect">
            <a:avLst/>
          </a:prstGeom>
        </p:spPr>
        <p:txBody>
          <a:bodyPr vert="horz" lIns="102400" tIns="51200" rIns="102400" bIns="51200" rtlCol="0" anchor="ctr"/>
          <a:lstStyle>
            <a:lvl1pPr algn="ctr">
              <a:defRPr sz="1300">
                <a:solidFill>
                  <a:schemeClr val="tx1">
                    <a:tint val="75000"/>
                  </a:schemeClr>
                </a:solidFill>
              </a:defRPr>
            </a:lvl1pPr>
          </a:lstStyle>
          <a:p>
            <a:pPr>
              <a:defRPr/>
            </a:pPr>
            <a:r>
              <a:rPr lang="zh-CN" altLang="en-US"/>
              <a:t>课件制作人：谢钧 谢希仁</a:t>
            </a:r>
            <a:endParaRPr lang="zh-CN" altLang="en-US"/>
          </a:p>
        </p:txBody>
      </p:sp>
      <p:sp>
        <p:nvSpPr>
          <p:cNvPr id="6" name="Slide Number Placeholder 5"/>
          <p:cNvSpPr>
            <a:spLocks noGrp="1"/>
          </p:cNvSpPr>
          <p:nvPr>
            <p:ph type="sldNum" sz="quarter" idx="4"/>
          </p:nvPr>
        </p:nvSpPr>
        <p:spPr>
          <a:xfrm>
            <a:off x="8742151" y="8475135"/>
            <a:ext cx="2846282" cy="486833"/>
          </a:xfrm>
          <a:prstGeom prst="rect">
            <a:avLst/>
          </a:prstGeom>
        </p:spPr>
        <p:txBody>
          <a:bodyPr vert="horz" lIns="102400" tIns="51200" rIns="102400" bIns="51200" rtlCol="0" anchor="ctr"/>
          <a:lstStyle>
            <a:lvl1pPr algn="r">
              <a:defRPr sz="1300">
                <a:solidFill>
                  <a:schemeClr val="tx1">
                    <a:tint val="75000"/>
                  </a:schemeClr>
                </a:solidFill>
              </a:defRPr>
            </a:lvl1pPr>
          </a:lstStyle>
          <a:p>
            <a:pPr>
              <a:defRPr/>
            </a:pPr>
            <a:fld id="{46386E1D-0545-475A-8231-DE56768C6FC4}" type="slidenum">
              <a:rPr lang="en-US" altLang="zh-CN" smtClean="0"/>
            </a:fld>
            <a:endParaRPr lang="en-US" altLang="zh-CN"/>
          </a:p>
        </p:txBody>
      </p:sp>
      <p:sp>
        <p:nvSpPr>
          <p:cNvPr id="21" name="Text Placeholder 2"/>
          <p:cNvSpPr>
            <a:spLocks noGrp="1"/>
          </p:cNvSpPr>
          <p:nvPr>
            <p:ph type="body" idx="1"/>
          </p:nvPr>
        </p:nvSpPr>
        <p:spPr>
          <a:xfrm>
            <a:off x="609521" y="1143531"/>
            <a:ext cx="10971373" cy="4999211"/>
          </a:xfrm>
          <a:prstGeom prst="rect">
            <a:avLst/>
          </a:prstGeom>
        </p:spPr>
        <p:txBody>
          <a:bodyPr vert="horz" lIns="102362" tIns="51180" rIns="102362" bIns="5118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24" name="矩形 23"/>
          <p:cNvSpPr/>
          <p:nvPr/>
        </p:nvSpPr>
        <p:spPr>
          <a:xfrm>
            <a:off x="0" y="332579"/>
            <a:ext cx="12198350" cy="431948"/>
          </a:xfrm>
          <a:prstGeom prst="rect">
            <a:avLst/>
          </a:prstGeom>
          <a:solidFill>
            <a:srgbClr val="3A4187"/>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102362" tIns="51180" rIns="102362" bIns="51180" rtlCol="0" anchor="ctr"/>
          <a:lstStyle/>
          <a:p>
            <a:pPr lvl="0" algn="ctr"/>
            <a:endParaRPr lang="zh-CN" altLang="en-US"/>
          </a:p>
        </p:txBody>
      </p:sp>
      <p:sp>
        <p:nvSpPr>
          <p:cNvPr id="25" name="矩形 24"/>
          <p:cNvSpPr/>
          <p:nvPr/>
        </p:nvSpPr>
        <p:spPr>
          <a:xfrm>
            <a:off x="0" y="764528"/>
            <a:ext cx="12198350" cy="71991"/>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76773" tIns="38387" rIns="76773" bIns="38387" rtlCol="0" anchor="ctr"/>
          <a:lstStyle/>
          <a:p>
            <a:pPr algn="ctr"/>
            <a:endParaRPr lang="zh-CN" altLang="en-US"/>
          </a:p>
        </p:txBody>
      </p:sp>
      <p:sp>
        <p:nvSpPr>
          <p:cNvPr id="26" name="椭圆 25"/>
          <p:cNvSpPr/>
          <p:nvPr/>
        </p:nvSpPr>
        <p:spPr>
          <a:xfrm>
            <a:off x="11280777" y="330032"/>
            <a:ext cx="485233" cy="485121"/>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76773" tIns="38387" rIns="76773" bIns="38387" rtlCol="0" anchor="ctr"/>
          <a:lstStyle/>
          <a:p>
            <a:pPr algn="ctr"/>
            <a:endParaRPr lang="zh-CN" altLang="en-US" b="0" dirty="0">
              <a:latin typeface="微软雅黑" panose="020B0503020204020204" pitchFamily="34" charset="-122"/>
              <a:ea typeface="微软雅黑" panose="020B0503020204020204" pitchFamily="34" charset="-122"/>
            </a:endParaRPr>
          </a:p>
        </p:txBody>
      </p:sp>
      <p:sp>
        <p:nvSpPr>
          <p:cNvPr id="27" name="TextBox 15"/>
          <p:cNvSpPr txBox="1"/>
          <p:nvPr/>
        </p:nvSpPr>
        <p:spPr>
          <a:xfrm>
            <a:off x="11283363" y="441991"/>
            <a:ext cx="483393" cy="246221"/>
          </a:xfrm>
          <a:prstGeom prst="rect">
            <a:avLst/>
          </a:prstGeom>
          <a:noFill/>
        </p:spPr>
        <p:txBody>
          <a:bodyPr wrap="square" lIns="0" tIns="0" rIns="0" bIns="0" rtlCol="0">
            <a:spAutoFit/>
          </a:bodyPr>
          <a:lstStyle/>
          <a:p>
            <a:pPr algn="ctr"/>
            <a:fld id="{2EEF1883-7A0E-4F66-9932-E581691AD397}" type="slidenum">
              <a:rPr lang="zh-CN" altLang="en-US" sz="160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fld>
            <a:r>
              <a:rPr lang="zh-CN" altLang="en-US" sz="16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600" b="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29" name="矩形 28"/>
          <p:cNvSpPr/>
          <p:nvPr/>
        </p:nvSpPr>
        <p:spPr>
          <a:xfrm>
            <a:off x="8259416" y="332579"/>
            <a:ext cx="2487960" cy="43194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76773" tIns="38387" rIns="76773" bIns="38387" rtlCol="0" anchor="ctr"/>
          <a:lstStyle/>
          <a:p>
            <a:pPr algn="ctr"/>
            <a:r>
              <a:rPr lang="zh-CN" altLang="en-US" sz="1800" b="0" dirty="0">
                <a:latin typeface="微软雅黑" panose="020B0503020204020204" pitchFamily="34" charset="-122"/>
                <a:ea typeface="微软雅黑" panose="020B0503020204020204" pitchFamily="34" charset="-122"/>
              </a:rPr>
              <a:t>物理层的基本概念</a:t>
            </a:r>
            <a:endParaRPr lang="zh-CN" altLang="en-US" sz="1800" b="0" dirty="0">
              <a:latin typeface="微软雅黑" panose="020B0503020204020204" pitchFamily="34" charset="-122"/>
              <a:ea typeface="微软雅黑" panose="020B0503020204020204" pitchFamily="34" charset="-122"/>
            </a:endParaRPr>
          </a:p>
        </p:txBody>
      </p:sp>
      <p:sp>
        <p:nvSpPr>
          <p:cNvPr id="20" name="Title Placeholder 1"/>
          <p:cNvSpPr>
            <a:spLocks noGrp="1"/>
          </p:cNvSpPr>
          <p:nvPr>
            <p:ph type="title"/>
          </p:nvPr>
        </p:nvSpPr>
        <p:spPr>
          <a:xfrm>
            <a:off x="772943" y="362751"/>
            <a:ext cx="5305686" cy="399867"/>
          </a:xfrm>
          <a:prstGeom prst="rect">
            <a:avLst/>
          </a:prstGeom>
        </p:spPr>
        <p:txBody>
          <a:bodyPr vert="horz" lIns="102362" tIns="51180" rIns="102362" bIns="51180" rtlCol="0" anchor="ctr">
            <a:noAutofit/>
          </a:bodyPr>
          <a:lstStyle/>
          <a:p>
            <a:r>
              <a:rPr lang="zh-CN" altLang="en-US"/>
              <a:t>单击此处编辑母版标题样式</a:t>
            </a:r>
            <a:endParaRPr lang="en-US" dirty="0"/>
          </a:p>
        </p:txBody>
      </p:sp>
      <p:sp>
        <p:nvSpPr>
          <p:cNvPr id="40" name="等腰三角形 39">
            <a:hlinkClick r:id="" action="ppaction://hlinkshowjump?jump=previousslide"/>
          </p:cNvPr>
          <p:cNvSpPr/>
          <p:nvPr/>
        </p:nvSpPr>
        <p:spPr>
          <a:xfrm rot="5400000" flipH="1">
            <a:off x="385429" y="517643"/>
            <a:ext cx="98640" cy="101149"/>
          </a:xfrm>
          <a:prstGeom prst="triangle">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2362" tIns="51180" rIns="102362" bIns="5118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000"/>
          </a:p>
        </p:txBody>
      </p:sp>
      <p:sp>
        <p:nvSpPr>
          <p:cNvPr id="41" name="等腰三角形 40">
            <a:hlinkClick r:id="" action="ppaction://hlinkshowjump?jump=previousslide"/>
          </p:cNvPr>
          <p:cNvSpPr/>
          <p:nvPr/>
        </p:nvSpPr>
        <p:spPr>
          <a:xfrm rot="5400000" flipH="1">
            <a:off x="525128" y="517643"/>
            <a:ext cx="98640" cy="101149"/>
          </a:xfrm>
          <a:prstGeom prst="triangle">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2362" tIns="51180" rIns="102362" bIns="5118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000"/>
          </a:p>
        </p:txBody>
      </p:sp>
      <p:sp>
        <p:nvSpPr>
          <p:cNvPr id="42" name="等腰三角形 41">
            <a:hlinkClick r:id="" action="ppaction://hlinkshowjump?jump=previousslide"/>
          </p:cNvPr>
          <p:cNvSpPr/>
          <p:nvPr/>
        </p:nvSpPr>
        <p:spPr>
          <a:xfrm rot="5400000" flipH="1">
            <a:off x="658479" y="517643"/>
            <a:ext cx="98640" cy="101149"/>
          </a:xfrm>
          <a:prstGeom prst="triangle">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2362" tIns="51180" rIns="102362" bIns="5118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00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hf sldNum="0" hdr="0" dt="0"/>
  <p:txStyles>
    <p:titleStyle>
      <a:lvl1pPr algn="l" defTabSz="1024255" rtl="0" eaLnBrk="1" latinLnBrk="0" hangingPunct="1">
        <a:spcBef>
          <a:spcPct val="0"/>
        </a:spcBef>
        <a:buNone/>
        <a:defRPr sz="1800" kern="1200">
          <a:solidFill>
            <a:schemeClr val="bg1"/>
          </a:solidFill>
          <a:latin typeface="+mj-lt"/>
          <a:ea typeface="+mj-ea"/>
          <a:cs typeface="+mj-cs"/>
        </a:defRPr>
      </a:lvl1pPr>
    </p:titleStyle>
    <p:bodyStyle>
      <a:lvl1pPr marL="384175" indent="-384175" algn="l" defTabSz="1024255" rtl="0" eaLnBrk="1" latinLnBrk="0" hangingPunct="1">
        <a:spcBef>
          <a:spcPct val="20000"/>
        </a:spcBef>
        <a:buSzPct val="80000"/>
        <a:buFont typeface="Wingdings" panose="05000000000000000000" pitchFamily="2" charset="2"/>
        <a:buChar char="l"/>
        <a:defRPr sz="1700" kern="1200">
          <a:solidFill>
            <a:schemeClr val="tx1">
              <a:lumMod val="75000"/>
              <a:lumOff val="25000"/>
            </a:schemeClr>
          </a:solidFill>
          <a:latin typeface="+mn-lt"/>
          <a:ea typeface="+mn-ea"/>
          <a:cs typeface="+mn-cs"/>
        </a:defRPr>
      </a:lvl1pPr>
      <a:lvl2pPr marL="831850" indent="-320040" algn="l" defTabSz="1024255" rtl="0" eaLnBrk="1" latinLnBrk="0" hangingPunct="1">
        <a:spcBef>
          <a:spcPct val="20000"/>
        </a:spcBef>
        <a:buFont typeface="Arial" panose="020B0604020202020204" pitchFamily="34" charset="0"/>
        <a:buChar char="–"/>
        <a:defRPr sz="1500" kern="1200">
          <a:solidFill>
            <a:schemeClr val="tx1">
              <a:lumMod val="75000"/>
              <a:lumOff val="25000"/>
            </a:schemeClr>
          </a:solidFill>
          <a:latin typeface="+mn-lt"/>
          <a:ea typeface="+mn-ea"/>
          <a:cs typeface="+mn-cs"/>
        </a:defRPr>
      </a:lvl2pPr>
      <a:lvl3pPr marL="1280160" indent="-255905" algn="l" defTabSz="1024255"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3pPr>
      <a:lvl4pPr marL="1791970" indent="-255905" algn="l" defTabSz="1024255"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2303780" indent="-255905" algn="l" defTabSz="1024255"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2816225" indent="-255905" algn="l" defTabSz="1024255"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6pPr>
      <a:lvl7pPr marL="3328035" indent="-255905" algn="l" defTabSz="1024255"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7pPr>
      <a:lvl8pPr marL="3839845" indent="-255905" algn="l" defTabSz="1024255"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8pPr>
      <a:lvl9pPr marL="4352290" indent="-255905" algn="l" defTabSz="1024255"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9pPr>
    </p:bodyStyle>
    <p:otherStyle>
      <a:defPPr>
        <a:defRPr lang="en-US"/>
      </a:defPPr>
      <a:lvl1pPr marL="0" algn="l" defTabSz="1024255" rtl="0" eaLnBrk="1" latinLnBrk="0" hangingPunct="1">
        <a:defRPr sz="2000" kern="1200">
          <a:solidFill>
            <a:schemeClr val="tx1"/>
          </a:solidFill>
          <a:latin typeface="+mn-lt"/>
          <a:ea typeface="+mn-ea"/>
          <a:cs typeface="+mn-cs"/>
        </a:defRPr>
      </a:lvl1pPr>
      <a:lvl2pPr marL="511810" algn="l" defTabSz="1024255" rtl="0" eaLnBrk="1" latinLnBrk="0" hangingPunct="1">
        <a:defRPr sz="2000" kern="1200">
          <a:solidFill>
            <a:schemeClr val="tx1"/>
          </a:solidFill>
          <a:latin typeface="+mn-lt"/>
          <a:ea typeface="+mn-ea"/>
          <a:cs typeface="+mn-cs"/>
        </a:defRPr>
      </a:lvl2pPr>
      <a:lvl3pPr marL="1024255" algn="l" defTabSz="1024255" rtl="0" eaLnBrk="1" latinLnBrk="0" hangingPunct="1">
        <a:defRPr sz="2000" kern="1200">
          <a:solidFill>
            <a:schemeClr val="tx1"/>
          </a:solidFill>
          <a:latin typeface="+mn-lt"/>
          <a:ea typeface="+mn-ea"/>
          <a:cs typeface="+mn-cs"/>
        </a:defRPr>
      </a:lvl3pPr>
      <a:lvl4pPr marL="1536065" algn="l" defTabSz="1024255" rtl="0" eaLnBrk="1" latinLnBrk="0" hangingPunct="1">
        <a:defRPr sz="2000" kern="1200">
          <a:solidFill>
            <a:schemeClr val="tx1"/>
          </a:solidFill>
          <a:latin typeface="+mn-lt"/>
          <a:ea typeface="+mn-ea"/>
          <a:cs typeface="+mn-cs"/>
        </a:defRPr>
      </a:lvl4pPr>
      <a:lvl5pPr marL="2047875" algn="l" defTabSz="1024255" rtl="0" eaLnBrk="1" latinLnBrk="0" hangingPunct="1">
        <a:defRPr sz="2000" kern="1200">
          <a:solidFill>
            <a:schemeClr val="tx1"/>
          </a:solidFill>
          <a:latin typeface="+mn-lt"/>
          <a:ea typeface="+mn-ea"/>
          <a:cs typeface="+mn-cs"/>
        </a:defRPr>
      </a:lvl5pPr>
      <a:lvl6pPr marL="2559685" algn="l" defTabSz="1024255" rtl="0" eaLnBrk="1" latinLnBrk="0" hangingPunct="1">
        <a:defRPr sz="2000" kern="1200">
          <a:solidFill>
            <a:schemeClr val="tx1"/>
          </a:solidFill>
          <a:latin typeface="+mn-lt"/>
          <a:ea typeface="+mn-ea"/>
          <a:cs typeface="+mn-cs"/>
        </a:defRPr>
      </a:lvl6pPr>
      <a:lvl7pPr marL="3072130" algn="l" defTabSz="1024255" rtl="0" eaLnBrk="1" latinLnBrk="0" hangingPunct="1">
        <a:defRPr sz="2000" kern="1200">
          <a:solidFill>
            <a:schemeClr val="tx1"/>
          </a:solidFill>
          <a:latin typeface="+mn-lt"/>
          <a:ea typeface="+mn-ea"/>
          <a:cs typeface="+mn-cs"/>
        </a:defRPr>
      </a:lvl7pPr>
      <a:lvl8pPr marL="3583940" algn="l" defTabSz="1024255" rtl="0" eaLnBrk="1" latinLnBrk="0" hangingPunct="1">
        <a:defRPr sz="2000" kern="1200">
          <a:solidFill>
            <a:schemeClr val="tx1"/>
          </a:solidFill>
          <a:latin typeface="+mn-lt"/>
          <a:ea typeface="+mn-ea"/>
          <a:cs typeface="+mn-cs"/>
        </a:defRPr>
      </a:lvl8pPr>
      <a:lvl9pPr marL="4095750" algn="l" defTabSz="1024255" rtl="0" eaLnBrk="1" latinLnBrk="0" hangingPunct="1">
        <a:defRPr sz="2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7" Type="http://schemas.openxmlformats.org/officeDocument/2006/relationships/notesSlide" Target="../notesSlides/notesSlide5.xml"/><Relationship Id="rId6"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2.xml"/><Relationship Id="rId2" Type="http://schemas.openxmlformats.org/officeDocument/2006/relationships/image" Target="../media/image8.png"/><Relationship Id="rId1"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0.png"/></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3.xml"/><Relationship Id="rId3" Type="http://schemas.openxmlformats.org/officeDocument/2006/relationships/tags" Target="../tags/tag5.xml"/><Relationship Id="rId2" Type="http://schemas.openxmlformats.org/officeDocument/2006/relationships/image" Target="../media/image12.png"/><Relationship Id="rId1" Type="http://schemas.openxmlformats.org/officeDocument/2006/relationships/image" Target="../media/image11.wmf"/></Relationships>
</file>

<file path=ppt/slides/_rels/slide13.xml.rels><?xml version="1.0" encoding="UTF-8" standalone="yes"?>
<Relationships xmlns="http://schemas.openxmlformats.org/package/2006/relationships"><Relationship Id="rId7" Type="http://schemas.openxmlformats.org/officeDocument/2006/relationships/notesSlide" Target="../notesSlides/notesSlide10.xml"/><Relationship Id="rId6" Type="http://schemas.openxmlformats.org/officeDocument/2006/relationships/slideLayout" Target="../slideLayouts/slideLayout2.xml"/><Relationship Id="rId5" Type="http://schemas.openxmlformats.org/officeDocument/2006/relationships/tags" Target="../tags/tag6.xml"/><Relationship Id="rId4" Type="http://schemas.openxmlformats.org/officeDocument/2006/relationships/image" Target="../media/image12.png"/><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13.png"/></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2.xml"/><Relationship Id="rId2" Type="http://schemas.openxmlformats.org/officeDocument/2006/relationships/tags" Target="../tags/tag7.xml"/><Relationship Id="rId1" Type="http://schemas.openxmlformats.org/officeDocument/2006/relationships/image" Target="../media/image12.png"/></Relationships>
</file>

<file path=ppt/slides/_rels/slide15.xml.rels><?xml version="1.0" encoding="UTF-8" standalone="yes"?>
<Relationships xmlns="http://schemas.openxmlformats.org/package/2006/relationships"><Relationship Id="rId9" Type="http://schemas.openxmlformats.org/officeDocument/2006/relationships/notesSlide" Target="../notesSlides/notesSlide12.xml"/><Relationship Id="rId8" Type="http://schemas.openxmlformats.org/officeDocument/2006/relationships/vmlDrawing" Target="../drawings/vmlDrawing1.vml"/><Relationship Id="rId7" Type="http://schemas.openxmlformats.org/officeDocument/2006/relationships/slideLayout" Target="../slideLayouts/slideLayout3.xml"/><Relationship Id="rId6" Type="http://schemas.openxmlformats.org/officeDocument/2006/relationships/tags" Target="../tags/tag8.xml"/><Relationship Id="rId5" Type="http://schemas.openxmlformats.org/officeDocument/2006/relationships/image" Target="../media/image12.png"/><Relationship Id="rId4" Type="http://schemas.openxmlformats.org/officeDocument/2006/relationships/image" Target="../media/image18.png"/><Relationship Id="rId3" Type="http://schemas.openxmlformats.org/officeDocument/2006/relationships/image" Target="../media/image17.png"/><Relationship Id="rId2" Type="http://schemas.openxmlformats.org/officeDocument/2006/relationships/image" Target="../media/image16.emf"/><Relationship Id="rId1" Type="http://schemas.openxmlformats.org/officeDocument/2006/relationships/oleObject" Target="../embeddings/oleObject1.bin"/></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2.xml"/><Relationship Id="rId2" Type="http://schemas.openxmlformats.org/officeDocument/2006/relationships/tags" Target="../tags/tag9.xml"/><Relationship Id="rId1" Type="http://schemas.openxmlformats.org/officeDocument/2006/relationships/image" Target="../media/image12.png"/></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2.xml"/><Relationship Id="rId2" Type="http://schemas.openxmlformats.org/officeDocument/2006/relationships/tags" Target="../tags/tag10.xml"/><Relationship Id="rId1" Type="http://schemas.openxmlformats.org/officeDocument/2006/relationships/image" Target="../media/image12.png"/></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2.xml"/><Relationship Id="rId2" Type="http://schemas.openxmlformats.org/officeDocument/2006/relationships/tags" Target="../tags/tag11.xml"/><Relationship Id="rId1" Type="http://schemas.openxmlformats.org/officeDocument/2006/relationships/image" Target="../media/image12.png"/></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3.xml"/><Relationship Id="rId2" Type="http://schemas.openxmlformats.org/officeDocument/2006/relationships/tags" Target="../tags/tag12.xml"/><Relationship Id="rId1" Type="http://schemas.openxmlformats.org/officeDocument/2006/relationships/image" Target="../media/image12.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3.xml"/><Relationship Id="rId1" Type="http://schemas.openxmlformats.org/officeDocument/2006/relationships/image" Target="../media/image12.png"/></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2.xml"/><Relationship Id="rId2" Type="http://schemas.openxmlformats.org/officeDocument/2006/relationships/tags" Target="../tags/tag13.xml"/><Relationship Id="rId1" Type="http://schemas.openxmlformats.org/officeDocument/2006/relationships/image" Target="../media/image12.png"/></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2.xml"/><Relationship Id="rId2" Type="http://schemas.openxmlformats.org/officeDocument/2006/relationships/tags" Target="../tags/tag14.xml"/><Relationship Id="rId1" Type="http://schemas.openxmlformats.org/officeDocument/2006/relationships/image" Target="../media/image12.png"/></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2.xml"/><Relationship Id="rId2" Type="http://schemas.openxmlformats.org/officeDocument/2006/relationships/tags" Target="../tags/tag15.xml"/><Relationship Id="rId1" Type="http://schemas.openxmlformats.org/officeDocument/2006/relationships/image" Target="../media/image12.png"/></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2.xml"/><Relationship Id="rId2" Type="http://schemas.openxmlformats.org/officeDocument/2006/relationships/tags" Target="../tags/tag16.xml"/><Relationship Id="rId1" Type="http://schemas.openxmlformats.org/officeDocument/2006/relationships/image" Target="../media/image12.png"/></Relationships>
</file>

<file path=ppt/slides/_rels/slide25.xml.rels><?xml version="1.0" encoding="UTF-8" standalone="yes"?>
<Relationships xmlns="http://schemas.openxmlformats.org/package/2006/relationships"><Relationship Id="rId4" Type="http://schemas.openxmlformats.org/officeDocument/2006/relationships/notesSlide" Target="../notesSlides/notesSlide22.xml"/><Relationship Id="rId3" Type="http://schemas.openxmlformats.org/officeDocument/2006/relationships/slideLayout" Target="../slideLayouts/slideLayout2.xml"/><Relationship Id="rId2" Type="http://schemas.openxmlformats.org/officeDocument/2006/relationships/tags" Target="../tags/tag17.xml"/><Relationship Id="rId1" Type="http://schemas.openxmlformats.org/officeDocument/2006/relationships/image" Target="../media/image12.png"/></Relationships>
</file>

<file path=ppt/slides/_rels/slide26.xml.rels><?xml version="1.0" encoding="UTF-8" standalone="yes"?>
<Relationships xmlns="http://schemas.openxmlformats.org/package/2006/relationships"><Relationship Id="rId4" Type="http://schemas.openxmlformats.org/officeDocument/2006/relationships/notesSlide" Target="../notesSlides/notesSlide23.xml"/><Relationship Id="rId3" Type="http://schemas.openxmlformats.org/officeDocument/2006/relationships/slideLayout" Target="../slideLayouts/slideLayout2.xml"/><Relationship Id="rId2" Type="http://schemas.openxmlformats.org/officeDocument/2006/relationships/tags" Target="../tags/tag18.xml"/><Relationship Id="rId1" Type="http://schemas.openxmlformats.org/officeDocument/2006/relationships/image" Target="../media/image12.png"/></Relationships>
</file>

<file path=ppt/slides/_rels/slide27.xml.rels><?xml version="1.0" encoding="UTF-8" standalone="yes"?>
<Relationships xmlns="http://schemas.openxmlformats.org/package/2006/relationships"><Relationship Id="rId4" Type="http://schemas.openxmlformats.org/officeDocument/2006/relationships/notesSlide" Target="../notesSlides/notesSlide24.xml"/><Relationship Id="rId3" Type="http://schemas.openxmlformats.org/officeDocument/2006/relationships/slideLayout" Target="../slideLayouts/slideLayout2.xml"/><Relationship Id="rId2" Type="http://schemas.openxmlformats.org/officeDocument/2006/relationships/tags" Target="../tags/tag19.xml"/><Relationship Id="rId1" Type="http://schemas.openxmlformats.org/officeDocument/2006/relationships/image" Target="../media/image12.png"/></Relationships>
</file>

<file path=ppt/slides/_rels/slide28.xml.rels><?xml version="1.0" encoding="UTF-8" standalone="yes"?>
<Relationships xmlns="http://schemas.openxmlformats.org/package/2006/relationships"><Relationship Id="rId5" Type="http://schemas.openxmlformats.org/officeDocument/2006/relationships/notesSlide" Target="../notesSlides/notesSlide25.xml"/><Relationship Id="rId4" Type="http://schemas.openxmlformats.org/officeDocument/2006/relationships/slideLayout" Target="../slideLayouts/slideLayout2.xml"/><Relationship Id="rId3" Type="http://schemas.openxmlformats.org/officeDocument/2006/relationships/tags" Target="../tags/tag20.xml"/><Relationship Id="rId2" Type="http://schemas.openxmlformats.org/officeDocument/2006/relationships/image" Target="../media/image12.png"/><Relationship Id="rId1" Type="http://schemas.openxmlformats.org/officeDocument/2006/relationships/image" Target="../media/image19.png"/></Relationships>
</file>

<file path=ppt/slides/_rels/slide29.xml.rels><?xml version="1.0" encoding="UTF-8" standalone="yes"?>
<Relationships xmlns="http://schemas.openxmlformats.org/package/2006/relationships"><Relationship Id="rId4" Type="http://schemas.openxmlformats.org/officeDocument/2006/relationships/notesSlide" Target="../notesSlides/notesSlide26.xml"/><Relationship Id="rId3" Type="http://schemas.openxmlformats.org/officeDocument/2006/relationships/slideLayout" Target="../slideLayouts/slideLayout2.xml"/><Relationship Id="rId2" Type="http://schemas.openxmlformats.org/officeDocument/2006/relationships/tags" Target="../tags/tag21.xml"/><Relationship Id="rId1" Type="http://schemas.openxmlformats.org/officeDocument/2006/relationships/image" Target="../media/image12.png"/></Relationships>
</file>

<file path=ppt/slides/_rels/slide30.xml.rels><?xml version="1.0" encoding="UTF-8" standalone="yes"?>
<Relationships xmlns="http://schemas.openxmlformats.org/package/2006/relationships"><Relationship Id="rId5" Type="http://schemas.openxmlformats.org/officeDocument/2006/relationships/notesSlide" Target="../notesSlides/notesSlide27.xml"/><Relationship Id="rId4" Type="http://schemas.openxmlformats.org/officeDocument/2006/relationships/slideLayout" Target="../slideLayouts/slideLayout2.xml"/><Relationship Id="rId3" Type="http://schemas.openxmlformats.org/officeDocument/2006/relationships/tags" Target="../tags/tag22.xml"/><Relationship Id="rId2" Type="http://schemas.openxmlformats.org/officeDocument/2006/relationships/image" Target="../media/image12.png"/><Relationship Id="rId1" Type="http://schemas.openxmlformats.org/officeDocument/2006/relationships/image" Target="../media/image20.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7.xml"/><Relationship Id="rId1" Type="http://schemas.openxmlformats.org/officeDocument/2006/relationships/image" Target="../media/image10.png"/></Relationships>
</file>

<file path=ppt/slides/_rels/slide32.xml.rels><?xml version="1.0" encoding="UTF-8" standalone="yes"?>
<Relationships xmlns="http://schemas.openxmlformats.org/package/2006/relationships"><Relationship Id="rId4" Type="http://schemas.openxmlformats.org/officeDocument/2006/relationships/notesSlide" Target="../notesSlides/notesSlide29.xml"/><Relationship Id="rId3" Type="http://schemas.openxmlformats.org/officeDocument/2006/relationships/slideLayout" Target="../slideLayouts/slideLayout2.xml"/><Relationship Id="rId2" Type="http://schemas.openxmlformats.org/officeDocument/2006/relationships/tags" Target="../tags/tag23.xml"/><Relationship Id="rId1" Type="http://schemas.openxmlformats.org/officeDocument/2006/relationships/image" Target="../media/image21.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image" Target="../media/image21.png"/></Relationships>
</file>

<file path=ppt/slides/_rels/slide34.xml.rels><?xml version="1.0" encoding="UTF-8" standalone="yes"?>
<Relationships xmlns="http://schemas.openxmlformats.org/package/2006/relationships"><Relationship Id="rId8" Type="http://schemas.openxmlformats.org/officeDocument/2006/relationships/notesSlide" Target="../notesSlides/notesSlide31.xml"/><Relationship Id="rId7" Type="http://schemas.openxmlformats.org/officeDocument/2006/relationships/slideLayout" Target="../slideLayouts/slideLayout2.xml"/><Relationship Id="rId6" Type="http://schemas.openxmlformats.org/officeDocument/2006/relationships/tags" Target="../tags/tag24.xml"/><Relationship Id="rId5" Type="http://schemas.openxmlformats.org/officeDocument/2006/relationships/image" Target="../media/image21.png"/><Relationship Id="rId4" Type="http://schemas.openxmlformats.org/officeDocument/2006/relationships/image" Target="../media/image25.png"/><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image" Target="../media/image22.png"/></Relationships>
</file>

<file path=ppt/slides/_rels/slide35.xml.rels><?xml version="1.0" encoding="UTF-8" standalone="yes"?>
<Relationships xmlns="http://schemas.openxmlformats.org/package/2006/relationships"><Relationship Id="rId4" Type="http://schemas.openxmlformats.org/officeDocument/2006/relationships/notesSlide" Target="../notesSlides/notesSlide32.xml"/><Relationship Id="rId3" Type="http://schemas.openxmlformats.org/officeDocument/2006/relationships/slideLayout" Target="../slideLayouts/slideLayout2.xml"/><Relationship Id="rId2" Type="http://schemas.openxmlformats.org/officeDocument/2006/relationships/tags" Target="../tags/tag25.xml"/><Relationship Id="rId1" Type="http://schemas.openxmlformats.org/officeDocument/2006/relationships/image" Target="../media/image21.png"/></Relationships>
</file>

<file path=ppt/slides/_rels/slide36.xml.rels><?xml version="1.0" encoding="UTF-8" standalone="yes"?>
<Relationships xmlns="http://schemas.openxmlformats.org/package/2006/relationships"><Relationship Id="rId6" Type="http://schemas.openxmlformats.org/officeDocument/2006/relationships/notesSlide" Target="../notesSlides/notesSlide33.xml"/><Relationship Id="rId5" Type="http://schemas.openxmlformats.org/officeDocument/2006/relationships/slideLayout" Target="../slideLayouts/slideLayout2.xml"/><Relationship Id="rId4" Type="http://schemas.openxmlformats.org/officeDocument/2006/relationships/tags" Target="../tags/tag26.xml"/><Relationship Id="rId3" Type="http://schemas.openxmlformats.org/officeDocument/2006/relationships/image" Target="../media/image21.png"/><Relationship Id="rId2" Type="http://schemas.openxmlformats.org/officeDocument/2006/relationships/image" Target="../media/image27.png"/><Relationship Id="rId1" Type="http://schemas.openxmlformats.org/officeDocument/2006/relationships/image" Target="../media/image26.png"/></Relationships>
</file>

<file path=ppt/slides/_rels/slide37.xml.rels><?xml version="1.0" encoding="UTF-8" standalone="yes"?>
<Relationships xmlns="http://schemas.openxmlformats.org/package/2006/relationships"><Relationship Id="rId7" Type="http://schemas.openxmlformats.org/officeDocument/2006/relationships/notesSlide" Target="../notesSlides/notesSlide34.xml"/><Relationship Id="rId6" Type="http://schemas.openxmlformats.org/officeDocument/2006/relationships/slideLayout" Target="../slideLayouts/slideLayout2.xml"/><Relationship Id="rId5" Type="http://schemas.openxmlformats.org/officeDocument/2006/relationships/tags" Target="../tags/tag27.xml"/><Relationship Id="rId4" Type="http://schemas.openxmlformats.org/officeDocument/2006/relationships/image" Target="../media/image21.png"/><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image" Target="../media/image28.jpeg"/></Relationships>
</file>

<file path=ppt/slides/_rels/slide38.xml.rels><?xml version="1.0" encoding="UTF-8" standalone="yes"?>
<Relationships xmlns="http://schemas.openxmlformats.org/package/2006/relationships"><Relationship Id="rId4" Type="http://schemas.openxmlformats.org/officeDocument/2006/relationships/notesSlide" Target="../notesSlides/notesSlide35.xml"/><Relationship Id="rId3" Type="http://schemas.openxmlformats.org/officeDocument/2006/relationships/slideLayout" Target="../slideLayouts/slideLayout2.xml"/><Relationship Id="rId2" Type="http://schemas.openxmlformats.org/officeDocument/2006/relationships/tags" Target="../tags/tag28.xml"/><Relationship Id="rId1" Type="http://schemas.openxmlformats.org/officeDocument/2006/relationships/image" Target="../media/image21.png"/></Relationships>
</file>

<file path=ppt/slides/_rels/slide39.xml.rels><?xml version="1.0" encoding="UTF-8" standalone="yes"?>
<Relationships xmlns="http://schemas.openxmlformats.org/package/2006/relationships"><Relationship Id="rId4" Type="http://schemas.openxmlformats.org/officeDocument/2006/relationships/notesSlide" Target="../notesSlides/notesSlide36.xml"/><Relationship Id="rId3" Type="http://schemas.openxmlformats.org/officeDocument/2006/relationships/slideLayout" Target="../slideLayouts/slideLayout2.xml"/><Relationship Id="rId2" Type="http://schemas.openxmlformats.org/officeDocument/2006/relationships/tags" Target="../tags/tag29.xml"/><Relationship Id="rId1" Type="http://schemas.openxmlformats.org/officeDocument/2006/relationships/image" Target="../media/image21.png"/></Relationships>
</file>

<file path=ppt/slides/_rels/slide40.xml.rels><?xml version="1.0" encoding="UTF-8" standalone="yes"?>
<Relationships xmlns="http://schemas.openxmlformats.org/package/2006/relationships"><Relationship Id="rId4" Type="http://schemas.openxmlformats.org/officeDocument/2006/relationships/notesSlide" Target="../notesSlides/notesSlide37.xml"/><Relationship Id="rId3" Type="http://schemas.openxmlformats.org/officeDocument/2006/relationships/slideLayout" Target="../slideLayouts/slideLayout2.xml"/><Relationship Id="rId2" Type="http://schemas.openxmlformats.org/officeDocument/2006/relationships/tags" Target="../tags/tag30.xml"/><Relationship Id="rId1" Type="http://schemas.openxmlformats.org/officeDocument/2006/relationships/image" Target="../media/image21.png"/></Relationships>
</file>

<file path=ppt/slides/_rels/slide41.xml.rels><?xml version="1.0" encoding="UTF-8" standalone="yes"?>
<Relationships xmlns="http://schemas.openxmlformats.org/package/2006/relationships"><Relationship Id="rId4" Type="http://schemas.openxmlformats.org/officeDocument/2006/relationships/notesSlide" Target="../notesSlides/notesSlide38.xml"/><Relationship Id="rId3" Type="http://schemas.openxmlformats.org/officeDocument/2006/relationships/slideLayout" Target="../slideLayouts/slideLayout2.xml"/><Relationship Id="rId2" Type="http://schemas.openxmlformats.org/officeDocument/2006/relationships/tags" Target="../tags/tag31.xml"/><Relationship Id="rId1" Type="http://schemas.openxmlformats.org/officeDocument/2006/relationships/image" Target="../media/image21.png"/></Relationships>
</file>

<file path=ppt/slides/_rels/slide42.xml.rels><?xml version="1.0" encoding="UTF-8" standalone="yes"?>
<Relationships xmlns="http://schemas.openxmlformats.org/package/2006/relationships"><Relationship Id="rId4" Type="http://schemas.openxmlformats.org/officeDocument/2006/relationships/notesSlide" Target="../notesSlides/notesSlide39.xml"/><Relationship Id="rId3" Type="http://schemas.openxmlformats.org/officeDocument/2006/relationships/slideLayout" Target="../slideLayouts/slideLayout2.xml"/><Relationship Id="rId2" Type="http://schemas.openxmlformats.org/officeDocument/2006/relationships/tags" Target="../tags/tag32.xml"/><Relationship Id="rId1" Type="http://schemas.openxmlformats.org/officeDocument/2006/relationships/image" Target="../media/image21.png"/></Relationships>
</file>

<file path=ppt/slides/_rels/slide43.xml.rels><?xml version="1.0" encoding="UTF-8" standalone="yes"?>
<Relationships xmlns="http://schemas.openxmlformats.org/package/2006/relationships"><Relationship Id="rId6" Type="http://schemas.openxmlformats.org/officeDocument/2006/relationships/notesSlide" Target="../notesSlides/notesSlide40.xml"/><Relationship Id="rId5" Type="http://schemas.openxmlformats.org/officeDocument/2006/relationships/slideLayout" Target="../slideLayouts/slideLayout2.xml"/><Relationship Id="rId4" Type="http://schemas.openxmlformats.org/officeDocument/2006/relationships/tags" Target="../tags/tag33.xml"/><Relationship Id="rId3" Type="http://schemas.openxmlformats.org/officeDocument/2006/relationships/image" Target="../media/image21.png"/><Relationship Id="rId2" Type="http://schemas.openxmlformats.org/officeDocument/2006/relationships/image" Target="../media/image32.png"/><Relationship Id="rId1" Type="http://schemas.openxmlformats.org/officeDocument/2006/relationships/image" Target="../media/image31.png"/></Relationships>
</file>

<file path=ppt/slides/_rels/slide44.xml.rels><?xml version="1.0" encoding="UTF-8" standalone="yes"?>
<Relationships xmlns="http://schemas.openxmlformats.org/package/2006/relationships"><Relationship Id="rId5" Type="http://schemas.openxmlformats.org/officeDocument/2006/relationships/notesSlide" Target="../notesSlides/notesSlide41.xml"/><Relationship Id="rId4" Type="http://schemas.openxmlformats.org/officeDocument/2006/relationships/slideLayout" Target="../slideLayouts/slideLayout2.xml"/><Relationship Id="rId3" Type="http://schemas.openxmlformats.org/officeDocument/2006/relationships/tags" Target="../tags/tag34.xml"/><Relationship Id="rId2" Type="http://schemas.openxmlformats.org/officeDocument/2006/relationships/image" Target="../media/image21.png"/><Relationship Id="rId1" Type="http://schemas.openxmlformats.org/officeDocument/2006/relationships/image" Target="../media/image33.png"/></Relationships>
</file>

<file path=ppt/slides/_rels/slide45.xml.rels><?xml version="1.0" encoding="UTF-8" standalone="yes"?>
<Relationships xmlns="http://schemas.openxmlformats.org/package/2006/relationships"><Relationship Id="rId7" Type="http://schemas.openxmlformats.org/officeDocument/2006/relationships/notesSlide" Target="../notesSlides/notesSlide42.xml"/><Relationship Id="rId6" Type="http://schemas.openxmlformats.org/officeDocument/2006/relationships/slideLayout" Target="../slideLayouts/slideLayout2.xml"/><Relationship Id="rId5" Type="http://schemas.openxmlformats.org/officeDocument/2006/relationships/tags" Target="../tags/tag35.xml"/><Relationship Id="rId4" Type="http://schemas.openxmlformats.org/officeDocument/2006/relationships/image" Target="../media/image21.png"/><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image" Target="../media/image34.jpeg"/></Relationships>
</file>

<file path=ppt/slides/_rels/slide46.xml.rels><?xml version="1.0" encoding="UTF-8" standalone="yes"?>
<Relationships xmlns="http://schemas.openxmlformats.org/package/2006/relationships"><Relationship Id="rId4" Type="http://schemas.openxmlformats.org/officeDocument/2006/relationships/notesSlide" Target="../notesSlides/notesSlide43.xml"/><Relationship Id="rId3" Type="http://schemas.openxmlformats.org/officeDocument/2006/relationships/slideLayout" Target="../slideLayouts/slideLayout2.xml"/><Relationship Id="rId2" Type="http://schemas.openxmlformats.org/officeDocument/2006/relationships/tags" Target="../tags/tag36.xml"/><Relationship Id="rId1" Type="http://schemas.openxmlformats.org/officeDocument/2006/relationships/image" Target="../media/image21.png"/></Relationships>
</file>

<file path=ppt/slides/_rels/slide47.xml.rels><?xml version="1.0" encoding="UTF-8" standalone="yes"?>
<Relationships xmlns="http://schemas.openxmlformats.org/package/2006/relationships"><Relationship Id="rId4" Type="http://schemas.openxmlformats.org/officeDocument/2006/relationships/notesSlide" Target="../notesSlides/notesSlide44.xml"/><Relationship Id="rId3" Type="http://schemas.openxmlformats.org/officeDocument/2006/relationships/slideLayout" Target="../slideLayouts/slideLayout2.xml"/><Relationship Id="rId2" Type="http://schemas.openxmlformats.org/officeDocument/2006/relationships/tags" Target="../tags/tag37.xml"/><Relationship Id="rId1" Type="http://schemas.openxmlformats.org/officeDocument/2006/relationships/image" Target="../media/image21.png"/></Relationships>
</file>

<file path=ppt/slides/_rels/slide48.xml.rels><?xml version="1.0" encoding="UTF-8" standalone="yes"?>
<Relationships xmlns="http://schemas.openxmlformats.org/package/2006/relationships"><Relationship Id="rId4" Type="http://schemas.openxmlformats.org/officeDocument/2006/relationships/notesSlide" Target="../notesSlides/notesSlide45.xml"/><Relationship Id="rId3" Type="http://schemas.openxmlformats.org/officeDocument/2006/relationships/slideLayout" Target="../slideLayouts/slideLayout2.xml"/><Relationship Id="rId2" Type="http://schemas.openxmlformats.org/officeDocument/2006/relationships/tags" Target="../tags/tag38.xml"/><Relationship Id="rId1" Type="http://schemas.openxmlformats.org/officeDocument/2006/relationships/image" Target="../media/image21.png"/></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7.xml"/><Relationship Id="rId1" Type="http://schemas.openxmlformats.org/officeDocument/2006/relationships/image" Target="../media/image10.png"/></Relationships>
</file>

<file path=ppt/slides/_rels/slide50.xml.rels><?xml version="1.0" encoding="UTF-8" standalone="yes"?>
<Relationships xmlns="http://schemas.openxmlformats.org/package/2006/relationships"><Relationship Id="rId4" Type="http://schemas.openxmlformats.org/officeDocument/2006/relationships/notesSlide" Target="../notesSlides/notesSlide47.xml"/><Relationship Id="rId3" Type="http://schemas.openxmlformats.org/officeDocument/2006/relationships/slideLayout" Target="../slideLayouts/slideLayout2.xml"/><Relationship Id="rId2" Type="http://schemas.openxmlformats.org/officeDocument/2006/relationships/tags" Target="../tags/tag39.xml"/><Relationship Id="rId1" Type="http://schemas.openxmlformats.org/officeDocument/2006/relationships/image" Target="../media/image37.png"/></Relationships>
</file>

<file path=ppt/slides/_rels/slide51.xml.rels><?xml version="1.0" encoding="UTF-8" standalone="yes"?>
<Relationships xmlns="http://schemas.openxmlformats.org/package/2006/relationships"><Relationship Id="rId5" Type="http://schemas.openxmlformats.org/officeDocument/2006/relationships/notesSlide" Target="../notesSlides/notesSlide48.xml"/><Relationship Id="rId4" Type="http://schemas.openxmlformats.org/officeDocument/2006/relationships/slideLayout" Target="../slideLayouts/slideLayout2.xml"/><Relationship Id="rId3" Type="http://schemas.openxmlformats.org/officeDocument/2006/relationships/tags" Target="../tags/tag40.xml"/><Relationship Id="rId2" Type="http://schemas.openxmlformats.org/officeDocument/2006/relationships/image" Target="../media/image37.png"/><Relationship Id="rId1" Type="http://schemas.openxmlformats.org/officeDocument/2006/relationships/image" Target="../media/image38.jpeg"/></Relationships>
</file>

<file path=ppt/slides/_rels/slide52.xml.rels><?xml version="1.0" encoding="UTF-8" standalone="yes"?>
<Relationships xmlns="http://schemas.openxmlformats.org/package/2006/relationships"><Relationship Id="rId5" Type="http://schemas.openxmlformats.org/officeDocument/2006/relationships/notesSlide" Target="../notesSlides/notesSlide49.xml"/><Relationship Id="rId4" Type="http://schemas.openxmlformats.org/officeDocument/2006/relationships/slideLayout" Target="../slideLayouts/slideLayout2.xml"/><Relationship Id="rId3" Type="http://schemas.openxmlformats.org/officeDocument/2006/relationships/tags" Target="../tags/tag41.xml"/><Relationship Id="rId2" Type="http://schemas.openxmlformats.org/officeDocument/2006/relationships/image" Target="../media/image37.png"/><Relationship Id="rId1" Type="http://schemas.openxmlformats.org/officeDocument/2006/relationships/image" Target="../media/image38.jpeg"/></Relationships>
</file>

<file path=ppt/slides/_rels/slide53.xml.rels><?xml version="1.0" encoding="UTF-8" standalone="yes"?>
<Relationships xmlns="http://schemas.openxmlformats.org/package/2006/relationships"><Relationship Id="rId4" Type="http://schemas.openxmlformats.org/officeDocument/2006/relationships/notesSlide" Target="../notesSlides/notesSlide50.xml"/><Relationship Id="rId3" Type="http://schemas.openxmlformats.org/officeDocument/2006/relationships/slideLayout" Target="../slideLayouts/slideLayout2.xml"/><Relationship Id="rId2" Type="http://schemas.openxmlformats.org/officeDocument/2006/relationships/tags" Target="../tags/tag42.xml"/><Relationship Id="rId1" Type="http://schemas.openxmlformats.org/officeDocument/2006/relationships/image" Target="../media/image37.png"/></Relationships>
</file>

<file path=ppt/slides/_rels/slide54.xml.rels><?xml version="1.0" encoding="UTF-8" standalone="yes"?>
<Relationships xmlns="http://schemas.openxmlformats.org/package/2006/relationships"><Relationship Id="rId4" Type="http://schemas.openxmlformats.org/officeDocument/2006/relationships/notesSlide" Target="../notesSlides/notesSlide51.xml"/><Relationship Id="rId3" Type="http://schemas.openxmlformats.org/officeDocument/2006/relationships/slideLayout" Target="../slideLayouts/slideLayout2.xml"/><Relationship Id="rId2" Type="http://schemas.openxmlformats.org/officeDocument/2006/relationships/tags" Target="../tags/tag43.xml"/><Relationship Id="rId1" Type="http://schemas.openxmlformats.org/officeDocument/2006/relationships/image" Target="../media/image37.png"/></Relationships>
</file>

<file path=ppt/slides/_rels/slide55.xml.rels><?xml version="1.0" encoding="UTF-8" standalone="yes"?>
<Relationships xmlns="http://schemas.openxmlformats.org/package/2006/relationships"><Relationship Id="rId4" Type="http://schemas.openxmlformats.org/officeDocument/2006/relationships/notesSlide" Target="../notesSlides/notesSlide52.xml"/><Relationship Id="rId3" Type="http://schemas.openxmlformats.org/officeDocument/2006/relationships/slideLayout" Target="../slideLayouts/slideLayout2.xml"/><Relationship Id="rId2" Type="http://schemas.openxmlformats.org/officeDocument/2006/relationships/tags" Target="../tags/tag44.xml"/><Relationship Id="rId1" Type="http://schemas.openxmlformats.org/officeDocument/2006/relationships/image" Target="../media/image37.png"/></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2.xml"/><Relationship Id="rId1" Type="http://schemas.openxmlformats.org/officeDocument/2006/relationships/image" Target="../media/image37.png"/></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2.xml"/><Relationship Id="rId1" Type="http://schemas.openxmlformats.org/officeDocument/2006/relationships/image" Target="../media/image37.png"/></Relationships>
</file>

<file path=ppt/slides/_rels/slide58.xml.rels><?xml version="1.0" encoding="UTF-8" standalone="yes"?>
<Relationships xmlns="http://schemas.openxmlformats.org/package/2006/relationships"><Relationship Id="rId4" Type="http://schemas.openxmlformats.org/officeDocument/2006/relationships/notesSlide" Target="../notesSlides/notesSlide55.xml"/><Relationship Id="rId3" Type="http://schemas.openxmlformats.org/officeDocument/2006/relationships/slideLayout" Target="../slideLayouts/slideLayout2.xml"/><Relationship Id="rId2" Type="http://schemas.openxmlformats.org/officeDocument/2006/relationships/tags" Target="../tags/tag45.xml"/><Relationship Id="rId1" Type="http://schemas.openxmlformats.org/officeDocument/2006/relationships/image" Target="../media/image37.png"/></Relationships>
</file>

<file path=ppt/slides/_rels/slide59.xml.rels><?xml version="1.0" encoding="UTF-8" standalone="yes"?>
<Relationships xmlns="http://schemas.openxmlformats.org/package/2006/relationships"><Relationship Id="rId4" Type="http://schemas.openxmlformats.org/officeDocument/2006/relationships/notesSlide" Target="../notesSlides/notesSlide56.xml"/><Relationship Id="rId3" Type="http://schemas.openxmlformats.org/officeDocument/2006/relationships/slideLayout" Target="../slideLayouts/slideLayout2.xml"/><Relationship Id="rId2" Type="http://schemas.openxmlformats.org/officeDocument/2006/relationships/tags" Target="../tags/tag46.xml"/><Relationship Id="rId1" Type="http://schemas.openxmlformats.org/officeDocument/2006/relationships/image" Target="../media/image37.png"/></Relationships>
</file>

<file path=ppt/slides/_rels/slide60.xml.rels><?xml version="1.0" encoding="UTF-8" standalone="yes"?>
<Relationships xmlns="http://schemas.openxmlformats.org/package/2006/relationships"><Relationship Id="rId4" Type="http://schemas.openxmlformats.org/officeDocument/2006/relationships/notesSlide" Target="../notesSlides/notesSlide57.xml"/><Relationship Id="rId3" Type="http://schemas.openxmlformats.org/officeDocument/2006/relationships/slideLayout" Target="../slideLayouts/slideLayout2.xml"/><Relationship Id="rId2" Type="http://schemas.openxmlformats.org/officeDocument/2006/relationships/tags" Target="../tags/tag47.xml"/><Relationship Id="rId1" Type="http://schemas.openxmlformats.org/officeDocument/2006/relationships/image" Target="../media/image37.png"/></Relationships>
</file>

<file path=ppt/slides/_rels/slide61.xml.rels><?xml version="1.0" encoding="UTF-8" standalone="yes"?>
<Relationships xmlns="http://schemas.openxmlformats.org/package/2006/relationships"><Relationship Id="rId7" Type="http://schemas.openxmlformats.org/officeDocument/2006/relationships/notesSlide" Target="../notesSlides/notesSlide58.xml"/><Relationship Id="rId6" Type="http://schemas.openxmlformats.org/officeDocument/2006/relationships/vmlDrawing" Target="../drawings/vmlDrawing2.vml"/><Relationship Id="rId5" Type="http://schemas.openxmlformats.org/officeDocument/2006/relationships/slideLayout" Target="../slideLayouts/slideLayout2.xml"/><Relationship Id="rId4" Type="http://schemas.openxmlformats.org/officeDocument/2006/relationships/tags" Target="../tags/tag48.xml"/><Relationship Id="rId3" Type="http://schemas.openxmlformats.org/officeDocument/2006/relationships/image" Target="../media/image37.png"/><Relationship Id="rId2" Type="http://schemas.openxmlformats.org/officeDocument/2006/relationships/image" Target="../media/image39.wmf"/><Relationship Id="rId1" Type="http://schemas.openxmlformats.org/officeDocument/2006/relationships/oleObject" Target="../embeddings/oleObject2.bin"/></Relationships>
</file>

<file path=ppt/slides/_rels/slide62.xml.rels><?xml version="1.0" encoding="UTF-8" standalone="yes"?>
<Relationships xmlns="http://schemas.openxmlformats.org/package/2006/relationships"><Relationship Id="rId7" Type="http://schemas.openxmlformats.org/officeDocument/2006/relationships/notesSlide" Target="../notesSlides/notesSlide59.xml"/><Relationship Id="rId6" Type="http://schemas.openxmlformats.org/officeDocument/2006/relationships/vmlDrawing" Target="../drawings/vmlDrawing3.vml"/><Relationship Id="rId5" Type="http://schemas.openxmlformats.org/officeDocument/2006/relationships/slideLayout" Target="../slideLayouts/slideLayout2.xml"/><Relationship Id="rId4" Type="http://schemas.openxmlformats.org/officeDocument/2006/relationships/tags" Target="../tags/tag49.xml"/><Relationship Id="rId3" Type="http://schemas.openxmlformats.org/officeDocument/2006/relationships/image" Target="../media/image37.png"/><Relationship Id="rId2" Type="http://schemas.openxmlformats.org/officeDocument/2006/relationships/image" Target="../media/image39.wmf"/><Relationship Id="rId1" Type="http://schemas.openxmlformats.org/officeDocument/2006/relationships/oleObject" Target="../embeddings/oleObject3.bin"/></Relationships>
</file>

<file path=ppt/slides/_rels/slide63.xml.rels><?xml version="1.0" encoding="UTF-8" standalone="yes"?>
<Relationships xmlns="http://schemas.openxmlformats.org/package/2006/relationships"><Relationship Id="rId9" Type="http://schemas.openxmlformats.org/officeDocument/2006/relationships/notesSlide" Target="../notesSlides/notesSlide60.xml"/><Relationship Id="rId8" Type="http://schemas.openxmlformats.org/officeDocument/2006/relationships/vmlDrawing" Target="../drawings/vmlDrawing4.vml"/><Relationship Id="rId7" Type="http://schemas.openxmlformats.org/officeDocument/2006/relationships/slideLayout" Target="../slideLayouts/slideLayout2.xml"/><Relationship Id="rId6" Type="http://schemas.openxmlformats.org/officeDocument/2006/relationships/tags" Target="../tags/tag50.xml"/><Relationship Id="rId5" Type="http://schemas.openxmlformats.org/officeDocument/2006/relationships/image" Target="../media/image37.png"/><Relationship Id="rId4" Type="http://schemas.openxmlformats.org/officeDocument/2006/relationships/image" Target="../media/image39.wmf"/><Relationship Id="rId3" Type="http://schemas.openxmlformats.org/officeDocument/2006/relationships/oleObject" Target="../embeddings/oleObject5.bin"/><Relationship Id="rId2" Type="http://schemas.openxmlformats.org/officeDocument/2006/relationships/image" Target="../media/image40.wmf"/><Relationship Id="rId1" Type="http://schemas.openxmlformats.org/officeDocument/2006/relationships/oleObject" Target="../embeddings/oleObject4.bin"/></Relationships>
</file>

<file path=ppt/slides/_rels/slide64.xml.rels><?xml version="1.0" encoding="UTF-8" standalone="yes"?>
<Relationships xmlns="http://schemas.openxmlformats.org/package/2006/relationships"><Relationship Id="rId4" Type="http://schemas.openxmlformats.org/officeDocument/2006/relationships/notesSlide" Target="../notesSlides/notesSlide61.xml"/><Relationship Id="rId3" Type="http://schemas.openxmlformats.org/officeDocument/2006/relationships/slideLayout" Target="../slideLayouts/slideLayout2.xml"/><Relationship Id="rId2" Type="http://schemas.openxmlformats.org/officeDocument/2006/relationships/tags" Target="../tags/tag51.xml"/><Relationship Id="rId1" Type="http://schemas.openxmlformats.org/officeDocument/2006/relationships/image" Target="../media/image37.png"/></Relationships>
</file>

<file path=ppt/slides/_rels/slide65.xml.rels><?xml version="1.0" encoding="UTF-8" standalone="yes"?>
<Relationships xmlns="http://schemas.openxmlformats.org/package/2006/relationships"><Relationship Id="rId4" Type="http://schemas.openxmlformats.org/officeDocument/2006/relationships/notesSlide" Target="../notesSlides/notesSlide62.xml"/><Relationship Id="rId3" Type="http://schemas.openxmlformats.org/officeDocument/2006/relationships/slideLayout" Target="../slideLayouts/slideLayout2.xml"/><Relationship Id="rId2" Type="http://schemas.openxmlformats.org/officeDocument/2006/relationships/tags" Target="../tags/tag52.xml"/><Relationship Id="rId1" Type="http://schemas.openxmlformats.org/officeDocument/2006/relationships/image" Target="../media/image37.png"/></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63.xml"/><Relationship Id="rId2" Type="http://schemas.openxmlformats.org/officeDocument/2006/relationships/slideLayout" Target="../slideLayouts/slideLayout7.xml"/><Relationship Id="rId1" Type="http://schemas.openxmlformats.org/officeDocument/2006/relationships/image" Target="../media/image10.png"/></Relationships>
</file>

<file path=ppt/slides/_rels/slide67.xml.rels><?xml version="1.0" encoding="UTF-8" standalone="yes"?>
<Relationships xmlns="http://schemas.openxmlformats.org/package/2006/relationships"><Relationship Id="rId4" Type="http://schemas.openxmlformats.org/officeDocument/2006/relationships/notesSlide" Target="../notesSlides/notesSlide64.xml"/><Relationship Id="rId3" Type="http://schemas.openxmlformats.org/officeDocument/2006/relationships/slideLayout" Target="../slideLayouts/slideLayout2.xml"/><Relationship Id="rId2" Type="http://schemas.openxmlformats.org/officeDocument/2006/relationships/tags" Target="../tags/tag53.xml"/><Relationship Id="rId1" Type="http://schemas.openxmlformats.org/officeDocument/2006/relationships/image" Target="../media/image41.png"/></Relationships>
</file>

<file path=ppt/slides/_rels/slide68.xml.rels><?xml version="1.0" encoding="UTF-8" standalone="yes"?>
<Relationships xmlns="http://schemas.openxmlformats.org/package/2006/relationships"><Relationship Id="rId4" Type="http://schemas.openxmlformats.org/officeDocument/2006/relationships/notesSlide" Target="../notesSlides/notesSlide65.xml"/><Relationship Id="rId3" Type="http://schemas.openxmlformats.org/officeDocument/2006/relationships/slideLayout" Target="../slideLayouts/slideLayout2.xml"/><Relationship Id="rId2" Type="http://schemas.openxmlformats.org/officeDocument/2006/relationships/tags" Target="../tags/tag54.xml"/><Relationship Id="rId1" Type="http://schemas.openxmlformats.org/officeDocument/2006/relationships/image" Target="../media/image41.png"/></Relationships>
</file>

<file path=ppt/slides/_rels/slide69.xml.rels><?xml version="1.0" encoding="UTF-8" standalone="yes"?>
<Relationships xmlns="http://schemas.openxmlformats.org/package/2006/relationships"><Relationship Id="rId4" Type="http://schemas.openxmlformats.org/officeDocument/2006/relationships/notesSlide" Target="../notesSlides/notesSlide66.xml"/><Relationship Id="rId3" Type="http://schemas.openxmlformats.org/officeDocument/2006/relationships/slideLayout" Target="../slideLayouts/slideLayout2.xml"/><Relationship Id="rId2" Type="http://schemas.openxmlformats.org/officeDocument/2006/relationships/tags" Target="../tags/tag55.xml"/><Relationship Id="rId1" Type="http://schemas.openxmlformats.org/officeDocument/2006/relationships/image" Target="../media/image41.png"/></Relationships>
</file>

<file path=ppt/slides/_rels/slide70.xml.rels><?xml version="1.0" encoding="UTF-8" standalone="yes"?>
<Relationships xmlns="http://schemas.openxmlformats.org/package/2006/relationships"><Relationship Id="rId4" Type="http://schemas.openxmlformats.org/officeDocument/2006/relationships/notesSlide" Target="../notesSlides/notesSlide67.xml"/><Relationship Id="rId3" Type="http://schemas.openxmlformats.org/officeDocument/2006/relationships/slideLayout" Target="../slideLayouts/slideLayout2.xml"/><Relationship Id="rId2" Type="http://schemas.openxmlformats.org/officeDocument/2006/relationships/tags" Target="../tags/tag56.xml"/><Relationship Id="rId1" Type="http://schemas.openxmlformats.org/officeDocument/2006/relationships/image" Target="../media/image41.png"/></Relationships>
</file>

<file path=ppt/slides/_rels/slide71.xml.rels><?xml version="1.0" encoding="UTF-8" standalone="yes"?>
<Relationships xmlns="http://schemas.openxmlformats.org/package/2006/relationships"><Relationship Id="rId4" Type="http://schemas.openxmlformats.org/officeDocument/2006/relationships/notesSlide" Target="../notesSlides/notesSlide68.xml"/><Relationship Id="rId3" Type="http://schemas.openxmlformats.org/officeDocument/2006/relationships/slideLayout" Target="../slideLayouts/slideLayout2.xml"/><Relationship Id="rId2" Type="http://schemas.openxmlformats.org/officeDocument/2006/relationships/tags" Target="../tags/tag57.xml"/><Relationship Id="rId1" Type="http://schemas.openxmlformats.org/officeDocument/2006/relationships/image" Target="../media/image41.png"/></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69.xml"/><Relationship Id="rId2" Type="http://schemas.openxmlformats.org/officeDocument/2006/relationships/slideLayout" Target="../slideLayouts/slideLayout2.xml"/><Relationship Id="rId1" Type="http://schemas.openxmlformats.org/officeDocument/2006/relationships/image" Target="../media/image41.png"/></Relationships>
</file>

<file path=ppt/slides/_rels/slide73.xml.rels><?xml version="1.0" encoding="UTF-8" standalone="yes"?>
<Relationships xmlns="http://schemas.openxmlformats.org/package/2006/relationships"><Relationship Id="rId4" Type="http://schemas.openxmlformats.org/officeDocument/2006/relationships/notesSlide" Target="../notesSlides/notesSlide70.xml"/><Relationship Id="rId3" Type="http://schemas.openxmlformats.org/officeDocument/2006/relationships/slideLayout" Target="../slideLayouts/slideLayout2.xml"/><Relationship Id="rId2" Type="http://schemas.openxmlformats.org/officeDocument/2006/relationships/tags" Target="../tags/tag58.xml"/><Relationship Id="rId1" Type="http://schemas.openxmlformats.org/officeDocument/2006/relationships/image" Target="../media/image41.png"/></Relationships>
</file>

<file path=ppt/slides/_rels/slide74.xml.rels><?xml version="1.0" encoding="UTF-8" standalone="yes"?>
<Relationships xmlns="http://schemas.openxmlformats.org/package/2006/relationships"><Relationship Id="rId4" Type="http://schemas.openxmlformats.org/officeDocument/2006/relationships/notesSlide" Target="../notesSlides/notesSlide71.xml"/><Relationship Id="rId3" Type="http://schemas.openxmlformats.org/officeDocument/2006/relationships/slideLayout" Target="../slideLayouts/slideLayout2.xml"/><Relationship Id="rId2" Type="http://schemas.openxmlformats.org/officeDocument/2006/relationships/tags" Target="../tags/tag59.xml"/><Relationship Id="rId1" Type="http://schemas.openxmlformats.org/officeDocument/2006/relationships/image" Target="../media/image41.png"/></Relationships>
</file>

<file path=ppt/slides/_rels/slide75.xml.rels><?xml version="1.0" encoding="UTF-8" standalone="yes"?>
<Relationships xmlns="http://schemas.openxmlformats.org/package/2006/relationships"><Relationship Id="rId4" Type="http://schemas.openxmlformats.org/officeDocument/2006/relationships/notesSlide" Target="../notesSlides/notesSlide72.xml"/><Relationship Id="rId3" Type="http://schemas.openxmlformats.org/officeDocument/2006/relationships/slideLayout" Target="../slideLayouts/slideLayout2.xml"/><Relationship Id="rId2" Type="http://schemas.openxmlformats.org/officeDocument/2006/relationships/tags" Target="../tags/tag60.xml"/><Relationship Id="rId1" Type="http://schemas.openxmlformats.org/officeDocument/2006/relationships/image" Target="../media/image41.png"/></Relationships>
</file>

<file path=ppt/slides/_rels/slide76.xml.rels><?xml version="1.0" encoding="UTF-8" standalone="yes"?>
<Relationships xmlns="http://schemas.openxmlformats.org/package/2006/relationships"><Relationship Id="rId4" Type="http://schemas.openxmlformats.org/officeDocument/2006/relationships/notesSlide" Target="../notesSlides/notesSlide73.xml"/><Relationship Id="rId3" Type="http://schemas.openxmlformats.org/officeDocument/2006/relationships/slideLayout" Target="../slideLayouts/slideLayout2.xml"/><Relationship Id="rId2" Type="http://schemas.openxmlformats.org/officeDocument/2006/relationships/tags" Target="../tags/tag61.xml"/><Relationship Id="rId1" Type="http://schemas.openxmlformats.org/officeDocument/2006/relationships/image" Target="../media/image41.png"/></Relationships>
</file>

<file path=ppt/slides/_rels/slide7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0.png"/></Relationships>
</file>

<file path=ppt/slides/_rels/slide78.xml.rels><?xml version="1.0" encoding="UTF-8" standalone="yes"?>
<Relationships xmlns="http://schemas.openxmlformats.org/package/2006/relationships"><Relationship Id="rId4" Type="http://schemas.openxmlformats.org/officeDocument/2006/relationships/notesSlide" Target="../notesSlides/notesSlide74.xml"/><Relationship Id="rId3" Type="http://schemas.openxmlformats.org/officeDocument/2006/relationships/slideLayout" Target="../slideLayouts/slideLayout2.xml"/><Relationship Id="rId2" Type="http://schemas.openxmlformats.org/officeDocument/2006/relationships/tags" Target="../tags/tag62.xml"/><Relationship Id="rId1" Type="http://schemas.openxmlformats.org/officeDocument/2006/relationships/image" Target="../media/image42.png"/></Relationships>
</file>

<file path=ppt/slides/_rels/slide79.xml.rels><?xml version="1.0" encoding="UTF-8" standalone="yes"?>
<Relationships xmlns="http://schemas.openxmlformats.org/package/2006/relationships"><Relationship Id="rId6" Type="http://schemas.openxmlformats.org/officeDocument/2006/relationships/notesSlide" Target="../notesSlides/notesSlide75.xml"/><Relationship Id="rId5" Type="http://schemas.openxmlformats.org/officeDocument/2006/relationships/slideLayout" Target="../slideLayouts/slideLayout2.xml"/><Relationship Id="rId4" Type="http://schemas.openxmlformats.org/officeDocument/2006/relationships/tags" Target="../tags/tag63.xml"/><Relationship Id="rId3" Type="http://schemas.openxmlformats.org/officeDocument/2006/relationships/image" Target="../media/image42.png"/><Relationship Id="rId2" Type="http://schemas.openxmlformats.org/officeDocument/2006/relationships/image" Target="../media/image43.wmf"/><Relationship Id="rId1" Type="http://schemas.openxmlformats.org/officeDocument/2006/relationships/image" Target="../media/image11.wmf"/></Relationships>
</file>

<file path=ppt/slides/_rels/slide80.xml.rels><?xml version="1.0" encoding="UTF-8" standalone="yes"?>
<Relationships xmlns="http://schemas.openxmlformats.org/package/2006/relationships"><Relationship Id="rId4" Type="http://schemas.openxmlformats.org/officeDocument/2006/relationships/notesSlide" Target="../notesSlides/notesSlide76.xml"/><Relationship Id="rId3" Type="http://schemas.openxmlformats.org/officeDocument/2006/relationships/slideLayout" Target="../slideLayouts/slideLayout2.xml"/><Relationship Id="rId2" Type="http://schemas.openxmlformats.org/officeDocument/2006/relationships/tags" Target="../tags/tag64.xml"/><Relationship Id="rId1" Type="http://schemas.openxmlformats.org/officeDocument/2006/relationships/image" Target="../media/image42.png"/></Relationships>
</file>

<file path=ppt/slides/_rels/slide81.xml.rels><?xml version="1.0" encoding="UTF-8" standalone="yes"?>
<Relationships xmlns="http://schemas.openxmlformats.org/package/2006/relationships"><Relationship Id="rId4" Type="http://schemas.openxmlformats.org/officeDocument/2006/relationships/notesSlide" Target="../notesSlides/notesSlide77.xml"/><Relationship Id="rId3" Type="http://schemas.openxmlformats.org/officeDocument/2006/relationships/slideLayout" Target="../slideLayouts/slideLayout2.xml"/><Relationship Id="rId2" Type="http://schemas.openxmlformats.org/officeDocument/2006/relationships/tags" Target="../tags/tag65.xml"/><Relationship Id="rId1" Type="http://schemas.openxmlformats.org/officeDocument/2006/relationships/image" Target="../media/image42.png"/></Relationships>
</file>

<file path=ppt/slides/_rels/slide82.xml.rels><?xml version="1.0" encoding="UTF-8" standalone="yes"?>
<Relationships xmlns="http://schemas.openxmlformats.org/package/2006/relationships"><Relationship Id="rId9" Type="http://schemas.openxmlformats.org/officeDocument/2006/relationships/notesSlide" Target="../notesSlides/notesSlide78.xml"/><Relationship Id="rId8" Type="http://schemas.openxmlformats.org/officeDocument/2006/relationships/slideLayout" Target="../slideLayouts/slideLayout2.xml"/><Relationship Id="rId7" Type="http://schemas.openxmlformats.org/officeDocument/2006/relationships/tags" Target="../tags/tag66.xml"/><Relationship Id="rId6" Type="http://schemas.openxmlformats.org/officeDocument/2006/relationships/image" Target="../media/image42.png"/><Relationship Id="rId5" Type="http://schemas.openxmlformats.org/officeDocument/2006/relationships/image" Target="../media/image48.wmf"/><Relationship Id="rId4" Type="http://schemas.openxmlformats.org/officeDocument/2006/relationships/image" Target="../media/image47.wmf"/><Relationship Id="rId3" Type="http://schemas.openxmlformats.org/officeDocument/2006/relationships/image" Target="../media/image46.wmf"/><Relationship Id="rId2" Type="http://schemas.openxmlformats.org/officeDocument/2006/relationships/image" Target="../media/image45.wmf"/><Relationship Id="rId1" Type="http://schemas.openxmlformats.org/officeDocument/2006/relationships/image" Target="../media/image44.wmf"/></Relationships>
</file>

<file path=ppt/slides/_rels/slide83.xml.rels><?xml version="1.0" encoding="UTF-8" standalone="yes"?>
<Relationships xmlns="http://schemas.openxmlformats.org/package/2006/relationships"><Relationship Id="rId4" Type="http://schemas.openxmlformats.org/officeDocument/2006/relationships/notesSlide" Target="../notesSlides/notesSlide79.xml"/><Relationship Id="rId3" Type="http://schemas.openxmlformats.org/officeDocument/2006/relationships/slideLayout" Target="../slideLayouts/slideLayout2.xml"/><Relationship Id="rId2" Type="http://schemas.openxmlformats.org/officeDocument/2006/relationships/tags" Target="../tags/tag67.xml"/><Relationship Id="rId1" Type="http://schemas.openxmlformats.org/officeDocument/2006/relationships/image" Target="../media/image42.png"/></Relationships>
</file>

<file path=ppt/slides/_rels/slide84.xml.rels><?xml version="1.0" encoding="UTF-8" standalone="yes"?>
<Relationships xmlns="http://schemas.openxmlformats.org/package/2006/relationships"><Relationship Id="rId5" Type="http://schemas.openxmlformats.org/officeDocument/2006/relationships/notesSlide" Target="../notesSlides/notesSlide80.xml"/><Relationship Id="rId4" Type="http://schemas.openxmlformats.org/officeDocument/2006/relationships/slideLayout" Target="../slideLayouts/slideLayout2.xml"/><Relationship Id="rId3" Type="http://schemas.openxmlformats.org/officeDocument/2006/relationships/tags" Target="../tags/tag68.xml"/><Relationship Id="rId2" Type="http://schemas.openxmlformats.org/officeDocument/2006/relationships/image" Target="../media/image42.png"/><Relationship Id="rId1" Type="http://schemas.openxmlformats.org/officeDocument/2006/relationships/image" Target="../media/image45.wmf"/></Relationships>
</file>

<file path=ppt/slides/_rels/slide85.xml.rels><?xml version="1.0" encoding="UTF-8" standalone="yes"?>
<Relationships xmlns="http://schemas.openxmlformats.org/package/2006/relationships"><Relationship Id="rId4" Type="http://schemas.openxmlformats.org/officeDocument/2006/relationships/notesSlide" Target="../notesSlides/notesSlide81.xml"/><Relationship Id="rId3" Type="http://schemas.openxmlformats.org/officeDocument/2006/relationships/slideLayout" Target="../slideLayouts/slideLayout2.xml"/><Relationship Id="rId2" Type="http://schemas.openxmlformats.org/officeDocument/2006/relationships/tags" Target="../tags/tag69.xml"/><Relationship Id="rId1" Type="http://schemas.openxmlformats.org/officeDocument/2006/relationships/image" Target="../media/image42.png"/></Relationships>
</file>

<file path=ppt/slides/_rels/slide86.xml.rels><?xml version="1.0" encoding="UTF-8" standalone="yes"?>
<Relationships xmlns="http://schemas.openxmlformats.org/package/2006/relationships"><Relationship Id="rId9" Type="http://schemas.openxmlformats.org/officeDocument/2006/relationships/notesSlide" Target="../notesSlides/notesSlide82.xml"/><Relationship Id="rId8" Type="http://schemas.openxmlformats.org/officeDocument/2006/relationships/slideLayout" Target="../slideLayouts/slideLayout2.xml"/><Relationship Id="rId7" Type="http://schemas.openxmlformats.org/officeDocument/2006/relationships/tags" Target="../tags/tag70.xml"/><Relationship Id="rId6" Type="http://schemas.openxmlformats.org/officeDocument/2006/relationships/image" Target="../media/image42.png"/><Relationship Id="rId5" Type="http://schemas.openxmlformats.org/officeDocument/2006/relationships/image" Target="../media/image53.emf"/><Relationship Id="rId4" Type="http://schemas.openxmlformats.org/officeDocument/2006/relationships/image" Target="../media/image52.png"/><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image" Target="../media/image49.png"/></Relationships>
</file>

<file path=ppt/slides/_rels/slide87.xml.rels><?xml version="1.0" encoding="UTF-8" standalone="yes"?>
<Relationships xmlns="http://schemas.openxmlformats.org/package/2006/relationships"><Relationship Id="rId9" Type="http://schemas.openxmlformats.org/officeDocument/2006/relationships/notesSlide" Target="../notesSlides/notesSlide83.xml"/><Relationship Id="rId8" Type="http://schemas.openxmlformats.org/officeDocument/2006/relationships/slideLayout" Target="../slideLayouts/slideLayout2.xml"/><Relationship Id="rId7" Type="http://schemas.openxmlformats.org/officeDocument/2006/relationships/tags" Target="../tags/tag71.xml"/><Relationship Id="rId6" Type="http://schemas.openxmlformats.org/officeDocument/2006/relationships/image" Target="../media/image42.png"/><Relationship Id="rId5" Type="http://schemas.openxmlformats.org/officeDocument/2006/relationships/image" Target="../media/image53.emf"/><Relationship Id="rId4" Type="http://schemas.openxmlformats.org/officeDocument/2006/relationships/image" Target="../media/image52.png"/><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image" Target="../media/image49.png"/></Relationships>
</file>

<file path=ppt/slides/_rels/slide88.xml.rels><?xml version="1.0" encoding="UTF-8" standalone="yes"?>
<Relationships xmlns="http://schemas.openxmlformats.org/package/2006/relationships"><Relationship Id="rId4" Type="http://schemas.openxmlformats.org/officeDocument/2006/relationships/notesSlide" Target="../notesSlides/notesSlide84.xml"/><Relationship Id="rId3" Type="http://schemas.openxmlformats.org/officeDocument/2006/relationships/slideLayout" Target="../slideLayouts/slideLayout2.xml"/><Relationship Id="rId2" Type="http://schemas.openxmlformats.org/officeDocument/2006/relationships/tags" Target="../tags/tag72.xml"/><Relationship Id="rId1" Type="http://schemas.openxmlformats.org/officeDocument/2006/relationships/image" Target="../media/image42.png"/></Relationships>
</file>

<file path=ppt/slides/_rels/slide89.xml.rels><?xml version="1.0" encoding="UTF-8" standalone="yes"?>
<Relationships xmlns="http://schemas.openxmlformats.org/package/2006/relationships"><Relationship Id="rId4" Type="http://schemas.openxmlformats.org/officeDocument/2006/relationships/notesSlide" Target="../notesSlides/notesSlide85.xml"/><Relationship Id="rId3" Type="http://schemas.openxmlformats.org/officeDocument/2006/relationships/slideLayout" Target="../slideLayouts/slideLayout2.xml"/><Relationship Id="rId2" Type="http://schemas.openxmlformats.org/officeDocument/2006/relationships/tags" Target="../tags/tag73.xml"/><Relationship Id="rId1" Type="http://schemas.openxmlformats.org/officeDocument/2006/relationships/image" Target="../media/image42.png"/></Relationships>
</file>

<file path=ppt/slides/_rels/slide90.xml.rels><?xml version="1.0" encoding="UTF-8" standalone="yes"?>
<Relationships xmlns="http://schemas.openxmlformats.org/package/2006/relationships"><Relationship Id="rId6" Type="http://schemas.openxmlformats.org/officeDocument/2006/relationships/notesSlide" Target="../notesSlides/notesSlide86.xml"/><Relationship Id="rId5" Type="http://schemas.openxmlformats.org/officeDocument/2006/relationships/slideLayout" Target="../slideLayouts/slideLayout2.xml"/><Relationship Id="rId4" Type="http://schemas.openxmlformats.org/officeDocument/2006/relationships/tags" Target="../tags/tag74.xml"/><Relationship Id="rId3" Type="http://schemas.openxmlformats.org/officeDocument/2006/relationships/image" Target="../media/image42.png"/><Relationship Id="rId2" Type="http://schemas.openxmlformats.org/officeDocument/2006/relationships/image" Target="../media/image48.wmf"/><Relationship Id="rId1" Type="http://schemas.openxmlformats.org/officeDocument/2006/relationships/image" Target="../media/image46.wmf"/></Relationships>
</file>

<file path=ppt/slides/_rels/slide91.xml.rels><?xml version="1.0" encoding="UTF-8" standalone="yes"?>
<Relationships xmlns="http://schemas.openxmlformats.org/package/2006/relationships"><Relationship Id="rId6" Type="http://schemas.openxmlformats.org/officeDocument/2006/relationships/notesSlide" Target="../notesSlides/notesSlide87.xml"/><Relationship Id="rId5" Type="http://schemas.openxmlformats.org/officeDocument/2006/relationships/slideLayout" Target="../slideLayouts/slideLayout2.xml"/><Relationship Id="rId4" Type="http://schemas.openxmlformats.org/officeDocument/2006/relationships/tags" Target="../tags/tag75.xml"/><Relationship Id="rId3" Type="http://schemas.openxmlformats.org/officeDocument/2006/relationships/image" Target="../media/image42.png"/><Relationship Id="rId2" Type="http://schemas.openxmlformats.org/officeDocument/2006/relationships/image" Target="../media/image48.wmf"/><Relationship Id="rId1" Type="http://schemas.openxmlformats.org/officeDocument/2006/relationships/image" Target="../media/image46.wmf"/></Relationships>
</file>

<file path=ppt/slides/_rels/slide92.xml.rels><?xml version="1.0" encoding="UTF-8" standalone="yes"?>
<Relationships xmlns="http://schemas.openxmlformats.org/package/2006/relationships"><Relationship Id="rId6" Type="http://schemas.openxmlformats.org/officeDocument/2006/relationships/notesSlide" Target="../notesSlides/notesSlide88.xml"/><Relationship Id="rId5" Type="http://schemas.openxmlformats.org/officeDocument/2006/relationships/slideLayout" Target="../slideLayouts/slideLayout2.xml"/><Relationship Id="rId4" Type="http://schemas.openxmlformats.org/officeDocument/2006/relationships/tags" Target="../tags/tag76.xml"/><Relationship Id="rId3" Type="http://schemas.openxmlformats.org/officeDocument/2006/relationships/image" Target="../media/image42.png"/><Relationship Id="rId2" Type="http://schemas.openxmlformats.org/officeDocument/2006/relationships/image" Target="../media/image48.wmf"/><Relationship Id="rId1" Type="http://schemas.openxmlformats.org/officeDocument/2006/relationships/image" Target="../media/image46.wmf"/></Relationships>
</file>

<file path=ppt/slides/_rels/slide93.xml.rels><?xml version="1.0" encoding="UTF-8" standalone="yes"?>
<Relationships xmlns="http://schemas.openxmlformats.org/package/2006/relationships"><Relationship Id="rId6" Type="http://schemas.openxmlformats.org/officeDocument/2006/relationships/notesSlide" Target="../notesSlides/notesSlide89.xml"/><Relationship Id="rId5" Type="http://schemas.openxmlformats.org/officeDocument/2006/relationships/slideLayout" Target="../slideLayouts/slideLayout2.xml"/><Relationship Id="rId4" Type="http://schemas.openxmlformats.org/officeDocument/2006/relationships/tags" Target="../tags/tag77.xml"/><Relationship Id="rId3" Type="http://schemas.openxmlformats.org/officeDocument/2006/relationships/image" Target="../media/image42.png"/><Relationship Id="rId2" Type="http://schemas.openxmlformats.org/officeDocument/2006/relationships/image" Target="../media/image48.wmf"/><Relationship Id="rId1" Type="http://schemas.openxmlformats.org/officeDocument/2006/relationships/image" Target="../media/image46.wmf"/></Relationships>
</file>

<file path=ppt/slides/_rels/slide94.xml.rels><?xml version="1.0" encoding="UTF-8" standalone="yes"?>
<Relationships xmlns="http://schemas.openxmlformats.org/package/2006/relationships"><Relationship Id="rId6" Type="http://schemas.openxmlformats.org/officeDocument/2006/relationships/notesSlide" Target="../notesSlides/notesSlide90.xml"/><Relationship Id="rId5" Type="http://schemas.openxmlformats.org/officeDocument/2006/relationships/slideLayout" Target="../slideLayouts/slideLayout2.xml"/><Relationship Id="rId4" Type="http://schemas.openxmlformats.org/officeDocument/2006/relationships/tags" Target="../tags/tag78.xml"/><Relationship Id="rId3" Type="http://schemas.openxmlformats.org/officeDocument/2006/relationships/image" Target="../media/image42.png"/><Relationship Id="rId2" Type="http://schemas.openxmlformats.org/officeDocument/2006/relationships/image" Target="../media/image48.wmf"/><Relationship Id="rId1" Type="http://schemas.openxmlformats.org/officeDocument/2006/relationships/image" Target="../media/image46.wmf"/></Relationships>
</file>

<file path=ppt/slides/_rels/slide95.xml.rels><?xml version="1.0" encoding="UTF-8" standalone="yes"?>
<Relationships xmlns="http://schemas.openxmlformats.org/package/2006/relationships"><Relationship Id="rId4" Type="http://schemas.openxmlformats.org/officeDocument/2006/relationships/notesSlide" Target="../notesSlides/notesSlide91.xml"/><Relationship Id="rId3" Type="http://schemas.openxmlformats.org/officeDocument/2006/relationships/slideLayout" Target="../slideLayouts/slideLayout2.xml"/><Relationship Id="rId2" Type="http://schemas.openxmlformats.org/officeDocument/2006/relationships/tags" Target="../tags/tag79.xml"/><Relationship Id="rId1" Type="http://schemas.openxmlformats.org/officeDocument/2006/relationships/image" Target="../media/image42.png"/></Relationships>
</file>

<file path=ppt/slides/_rels/slide96.xml.rels><?xml version="1.0" encoding="UTF-8" standalone="yes"?>
<Relationships xmlns="http://schemas.openxmlformats.org/package/2006/relationships"><Relationship Id="rId4" Type="http://schemas.openxmlformats.org/officeDocument/2006/relationships/notesSlide" Target="../notesSlides/notesSlide92.xml"/><Relationship Id="rId3" Type="http://schemas.openxmlformats.org/officeDocument/2006/relationships/slideLayout" Target="../slideLayouts/slideLayout2.xml"/><Relationship Id="rId2" Type="http://schemas.openxmlformats.org/officeDocument/2006/relationships/tags" Target="../tags/tag80.xml"/><Relationship Id="rId1" Type="http://schemas.openxmlformats.org/officeDocument/2006/relationships/image" Target="../media/image42.png"/></Relationships>
</file>

<file path=ppt/slides/_rels/slide9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3966564" y="2968958"/>
            <a:ext cx="8911274" cy="492257"/>
          </a:xfrm>
          <a:prstGeom prst="rect">
            <a:avLst/>
          </a:prstGeom>
          <a:noFill/>
        </p:spPr>
        <p:txBody>
          <a:bodyPr wrap="square" lIns="121907" tIns="60953" rIns="121907" bIns="60953" rtlCol="0">
            <a:spAutoFit/>
          </a:bodyPr>
          <a:lstStyle/>
          <a:p>
            <a:pPr defTabSz="914400"/>
            <a:r>
              <a:rPr lang="zh-CN" altLang="en-US" kern="100" dirty="0">
                <a:solidFill>
                  <a:prstClr val="white"/>
                </a:solidFill>
                <a:latin typeface="微软雅黑" panose="020B0503020204020204" pitchFamily="34" charset="-122"/>
                <a:ea typeface="微软雅黑" panose="020B0503020204020204" pitchFamily="34" charset="-122"/>
              </a:rPr>
              <a:t>工业和信息化部“十二五”规划教材</a:t>
            </a:r>
            <a:r>
              <a:rPr lang="en-US" altLang="zh-CN" kern="100" dirty="0">
                <a:solidFill>
                  <a:prstClr val="white"/>
                </a:solidFill>
                <a:latin typeface="微软雅黑" panose="020B0503020204020204" pitchFamily="34" charset="-122"/>
                <a:ea typeface="微软雅黑" panose="020B0503020204020204" pitchFamily="34" charset="-122"/>
              </a:rPr>
              <a:t>《</a:t>
            </a:r>
            <a:r>
              <a:rPr lang="zh-CN" altLang="en-US" kern="100" dirty="0">
                <a:solidFill>
                  <a:prstClr val="white"/>
                </a:solidFill>
                <a:latin typeface="微软雅黑" panose="020B0503020204020204" pitchFamily="34" charset="-122"/>
                <a:ea typeface="微软雅黑" panose="020B0503020204020204" pitchFamily="34" charset="-122"/>
              </a:rPr>
              <a:t>计算机网络教程</a:t>
            </a:r>
            <a:r>
              <a:rPr lang="en-US" altLang="zh-CN" kern="100" dirty="0">
                <a:solidFill>
                  <a:prstClr val="white"/>
                </a:solidFill>
                <a:latin typeface="微软雅黑" panose="020B0503020204020204" pitchFamily="34" charset="-122"/>
                <a:ea typeface="微软雅黑" panose="020B0503020204020204" pitchFamily="34" charset="-122"/>
              </a:rPr>
              <a:t>》</a:t>
            </a:r>
            <a:endParaRPr lang="zh-CN" altLang="en-US" kern="100" dirty="0">
              <a:solidFill>
                <a:prstClr val="white"/>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4659683" y="1845557"/>
            <a:ext cx="5255916" cy="861440"/>
          </a:xfrm>
          <a:prstGeom prst="rect">
            <a:avLst/>
          </a:prstGeom>
          <a:noFill/>
        </p:spPr>
        <p:txBody>
          <a:bodyPr wrap="square" lIns="121907" tIns="60953" rIns="121907" bIns="60953" rtlCol="0">
            <a:spAutoFit/>
          </a:bodyPr>
          <a:lstStyle/>
          <a:p>
            <a:pPr defTabSz="1219200"/>
            <a:r>
              <a:rPr lang="zh-CN" altLang="en-US" sz="4800" b="1" dirty="0">
                <a:solidFill>
                  <a:prstClr val="white"/>
                </a:solidFill>
                <a:latin typeface="Arial" panose="020B0604020202020204"/>
                <a:ea typeface="微软雅黑" panose="020B0503020204020204" pitchFamily="34" charset="-122"/>
              </a:rPr>
              <a:t>物理层的基本概念</a:t>
            </a:r>
            <a:endParaRPr lang="zh-CN" altLang="en-US" sz="4800" b="1" dirty="0">
              <a:solidFill>
                <a:prstClr val="white"/>
              </a:solidFill>
              <a:latin typeface="Arial" panose="020B0604020202020204"/>
              <a:ea typeface="微软雅黑" panose="020B0503020204020204" pitchFamily="34" charset="-122"/>
            </a:endParaRPr>
          </a:p>
        </p:txBody>
      </p:sp>
      <p:sp>
        <p:nvSpPr>
          <p:cNvPr id="20" name="TextBox 19"/>
          <p:cNvSpPr txBox="1"/>
          <p:nvPr/>
        </p:nvSpPr>
        <p:spPr>
          <a:xfrm>
            <a:off x="4042729" y="4211846"/>
            <a:ext cx="3546528" cy="492329"/>
          </a:xfrm>
          <a:prstGeom prst="rect">
            <a:avLst/>
          </a:prstGeom>
          <a:noFill/>
        </p:spPr>
        <p:txBody>
          <a:bodyPr wrap="square" lIns="121907" tIns="60953" rIns="121907" bIns="60953" rtlCol="0">
            <a:spAutoFit/>
          </a:bodyPr>
          <a:lstStyle>
            <a:defPPr>
              <a:defRPr lang="en-US"/>
            </a:defPPr>
            <a:lvl1pPr marL="0" algn="l" defTabSz="1219835" eaLnBrk="1" latinLnBrk="0" hangingPunct="1">
              <a:defRPr sz="2400">
                <a:solidFill>
                  <a:srgbClr val="28A7E1"/>
                </a:solidFill>
                <a:latin typeface="+mn-lt"/>
                <a:ea typeface="+mn-ea"/>
              </a:defRPr>
            </a:lvl1pPr>
            <a:lvl2pPr marL="609600" algn="l" defTabSz="1219835" eaLnBrk="1" latinLnBrk="0" hangingPunct="1">
              <a:defRPr sz="2400">
                <a:latin typeface="+mn-lt"/>
                <a:ea typeface="+mn-ea"/>
              </a:defRPr>
            </a:lvl2pPr>
            <a:lvl3pPr marL="1219835" algn="l" defTabSz="1219835" eaLnBrk="1" latinLnBrk="0" hangingPunct="1">
              <a:defRPr sz="2400">
                <a:latin typeface="+mn-lt"/>
                <a:ea typeface="+mn-ea"/>
              </a:defRPr>
            </a:lvl3pPr>
            <a:lvl4pPr marL="1829435" algn="l" defTabSz="1219835" eaLnBrk="1" latinLnBrk="0" hangingPunct="1">
              <a:defRPr sz="2400">
                <a:latin typeface="+mn-lt"/>
                <a:ea typeface="+mn-ea"/>
              </a:defRPr>
            </a:lvl4pPr>
            <a:lvl5pPr marL="2439035" algn="l" defTabSz="1219835" eaLnBrk="1" latinLnBrk="0" hangingPunct="1">
              <a:defRPr sz="2400">
                <a:latin typeface="+mn-lt"/>
                <a:ea typeface="+mn-ea"/>
              </a:defRPr>
            </a:lvl5pPr>
            <a:lvl6pPr marL="3049270" defTabSz="1219835">
              <a:defRPr sz="2400">
                <a:latin typeface="+mn-lt"/>
                <a:ea typeface="+mn-ea"/>
              </a:defRPr>
            </a:lvl6pPr>
            <a:lvl7pPr marL="3658870" defTabSz="1219835">
              <a:defRPr sz="2400">
                <a:latin typeface="+mn-lt"/>
                <a:ea typeface="+mn-ea"/>
              </a:defRPr>
            </a:lvl7pPr>
            <a:lvl8pPr marL="4268470" defTabSz="1219835">
              <a:defRPr sz="2400">
                <a:latin typeface="+mn-lt"/>
                <a:ea typeface="+mn-ea"/>
              </a:defRPr>
            </a:lvl8pPr>
            <a:lvl9pPr marL="4878705" defTabSz="1219835">
              <a:defRPr sz="2400">
                <a:latin typeface="+mn-lt"/>
                <a:ea typeface="+mn-ea"/>
              </a:defRPr>
            </a:lvl9pPr>
          </a:lstStyle>
          <a:p>
            <a:pPr defTabSz="1219200"/>
            <a:r>
              <a:rPr lang="zh-CN" altLang="en-US" dirty="0">
                <a:latin typeface="Arial" panose="020B0604020202020204"/>
                <a:ea typeface="微软雅黑" panose="020B0503020204020204" pitchFamily="34" charset="-122"/>
              </a:rPr>
              <a:t>人民邮电出版社</a:t>
            </a:r>
            <a:endParaRPr lang="zh-CN" altLang="en-US" dirty="0">
              <a:latin typeface="Arial" panose="020B0604020202020204"/>
              <a:ea typeface="微软雅黑" panose="020B0503020204020204" pitchFamily="34" charset="-122"/>
            </a:endParaRPr>
          </a:p>
        </p:txBody>
      </p:sp>
      <p:sp>
        <p:nvSpPr>
          <p:cNvPr id="22" name="矩形 21"/>
          <p:cNvSpPr/>
          <p:nvPr/>
        </p:nvSpPr>
        <p:spPr>
          <a:xfrm>
            <a:off x="3784950" y="2816346"/>
            <a:ext cx="7874252" cy="62499"/>
          </a:xfrm>
          <a:prstGeom prst="rect">
            <a:avLst/>
          </a:prstGeom>
          <a:gradFill flip="none" rotWithShape="1">
            <a:gsLst>
              <a:gs pos="0">
                <a:srgbClr val="28A7E1"/>
              </a:gs>
              <a:gs pos="50000">
                <a:schemeClr val="accent1">
                  <a:tint val="44500"/>
                  <a:satMod val="160000"/>
                </a:schemeClr>
              </a:gs>
              <a:gs pos="100000">
                <a:srgbClr val="28A7E1"/>
              </a:gs>
            </a:gsLst>
            <a:lin ang="5400000" scaled="0"/>
            <a:tileRect/>
          </a:gradFill>
        </p:spPr>
        <p:style>
          <a:lnRef idx="2">
            <a:schemeClr val="accent1">
              <a:shade val="50000"/>
            </a:schemeClr>
          </a:lnRef>
          <a:fillRef idx="1">
            <a:schemeClr val="accent1"/>
          </a:fillRef>
          <a:effectRef idx="0">
            <a:schemeClr val="accent1"/>
          </a:effectRef>
          <a:fontRef idx="minor">
            <a:schemeClr val="lt1"/>
          </a:fontRef>
        </p:style>
        <p:txBody>
          <a:bodyPr lIns="121907" tIns="60953" rIns="121907" bIns="60953" spcCol="0" rtlCol="0" anchor="ctr"/>
          <a:lstStyle/>
          <a:p>
            <a:pPr algn="ctr" defTabSz="914400"/>
            <a:endParaRPr lang="zh-CN" altLang="en-US">
              <a:solidFill>
                <a:prstClr val="white"/>
              </a:solidFill>
              <a:latin typeface="Arial" panose="020B0604020202020204"/>
              <a:ea typeface="微软雅黑" panose="020B0503020204020204" pitchFamily="34" charset="-122"/>
            </a:endParaRPr>
          </a:p>
        </p:txBody>
      </p:sp>
      <p:sp>
        <p:nvSpPr>
          <p:cNvPr id="26" name="矩形 25"/>
          <p:cNvSpPr/>
          <p:nvPr/>
        </p:nvSpPr>
        <p:spPr>
          <a:xfrm>
            <a:off x="3784950" y="4717467"/>
            <a:ext cx="7874252" cy="62499"/>
          </a:xfrm>
          <a:prstGeom prst="rect">
            <a:avLst/>
          </a:prstGeom>
          <a:gradFill flip="none" rotWithShape="1">
            <a:gsLst>
              <a:gs pos="0">
                <a:srgbClr val="28A7E1"/>
              </a:gs>
              <a:gs pos="50000">
                <a:schemeClr val="accent1">
                  <a:tint val="44500"/>
                  <a:satMod val="160000"/>
                </a:schemeClr>
              </a:gs>
              <a:gs pos="100000">
                <a:srgbClr val="28A7E1"/>
              </a:gs>
            </a:gsLst>
            <a:lin ang="5400000" scaled="0"/>
            <a:tileRect/>
          </a:gradFill>
        </p:spPr>
        <p:style>
          <a:lnRef idx="2">
            <a:schemeClr val="accent1">
              <a:shade val="50000"/>
            </a:schemeClr>
          </a:lnRef>
          <a:fillRef idx="1">
            <a:schemeClr val="accent1"/>
          </a:fillRef>
          <a:effectRef idx="0">
            <a:schemeClr val="accent1"/>
          </a:effectRef>
          <a:fontRef idx="minor">
            <a:schemeClr val="lt1"/>
          </a:fontRef>
        </p:style>
        <p:txBody>
          <a:bodyPr lIns="121907" tIns="60953" rIns="121907" bIns="60953" spcCol="0" rtlCol="0" anchor="ctr"/>
          <a:lstStyle/>
          <a:p>
            <a:pPr algn="ctr" defTabSz="914400"/>
            <a:endParaRPr lang="zh-CN" altLang="en-US">
              <a:solidFill>
                <a:prstClr val="white"/>
              </a:solidFill>
              <a:latin typeface="Arial" panose="020B0604020202020204"/>
              <a:ea typeface="微软雅黑" panose="020B0503020204020204" pitchFamily="34" charset="-122"/>
            </a:endParaRPr>
          </a:p>
        </p:txBody>
      </p:sp>
      <p:sp>
        <p:nvSpPr>
          <p:cNvPr id="10" name="TextBox 9"/>
          <p:cNvSpPr txBox="1"/>
          <p:nvPr/>
        </p:nvSpPr>
        <p:spPr>
          <a:xfrm>
            <a:off x="4042727" y="3589364"/>
            <a:ext cx="5763132" cy="492257"/>
          </a:xfrm>
          <a:prstGeom prst="rect">
            <a:avLst/>
          </a:prstGeom>
          <a:noFill/>
        </p:spPr>
        <p:txBody>
          <a:bodyPr wrap="square" lIns="121907" tIns="60953" rIns="121907" bIns="60953" rtlCol="0">
            <a:spAutoFit/>
          </a:bodyPr>
          <a:lstStyle>
            <a:defPPr>
              <a:defRPr lang="en-US"/>
            </a:defPPr>
            <a:lvl1pPr marL="0" algn="l" defTabSz="1219835" eaLnBrk="1" latinLnBrk="0" hangingPunct="1">
              <a:defRPr sz="2400">
                <a:solidFill>
                  <a:schemeClr val="bg1"/>
                </a:solidFill>
                <a:latin typeface="+mn-lt"/>
                <a:ea typeface="+mn-ea"/>
              </a:defRPr>
            </a:lvl1pPr>
            <a:lvl2pPr marL="609600" algn="l" defTabSz="1219835" eaLnBrk="1" latinLnBrk="0" hangingPunct="1">
              <a:defRPr sz="2400">
                <a:latin typeface="+mn-lt"/>
                <a:ea typeface="+mn-ea"/>
              </a:defRPr>
            </a:lvl2pPr>
            <a:lvl3pPr marL="1219835" algn="l" defTabSz="1219835" eaLnBrk="1" latinLnBrk="0" hangingPunct="1">
              <a:defRPr sz="2400">
                <a:latin typeface="+mn-lt"/>
                <a:ea typeface="+mn-ea"/>
              </a:defRPr>
            </a:lvl3pPr>
            <a:lvl4pPr marL="1829435" algn="l" defTabSz="1219835" eaLnBrk="1" latinLnBrk="0" hangingPunct="1">
              <a:defRPr sz="2400">
                <a:latin typeface="+mn-lt"/>
                <a:ea typeface="+mn-ea"/>
              </a:defRPr>
            </a:lvl4pPr>
            <a:lvl5pPr marL="2439035" algn="l" defTabSz="1219835" eaLnBrk="1" latinLnBrk="0" hangingPunct="1">
              <a:defRPr sz="2400">
                <a:latin typeface="+mn-lt"/>
                <a:ea typeface="+mn-ea"/>
              </a:defRPr>
            </a:lvl5pPr>
            <a:lvl6pPr marL="3049270" defTabSz="1219835">
              <a:defRPr sz="2400">
                <a:latin typeface="+mn-lt"/>
                <a:ea typeface="+mn-ea"/>
              </a:defRPr>
            </a:lvl6pPr>
            <a:lvl7pPr marL="3658870" defTabSz="1219835">
              <a:defRPr sz="2400">
                <a:latin typeface="+mn-lt"/>
                <a:ea typeface="+mn-ea"/>
              </a:defRPr>
            </a:lvl7pPr>
            <a:lvl8pPr marL="4268470" defTabSz="1219835">
              <a:defRPr sz="2400">
                <a:latin typeface="+mn-lt"/>
                <a:ea typeface="+mn-ea"/>
              </a:defRPr>
            </a:lvl8pPr>
            <a:lvl9pPr marL="4878705" defTabSz="1219835">
              <a:defRPr sz="2400">
                <a:latin typeface="+mn-lt"/>
                <a:ea typeface="+mn-ea"/>
              </a:defRPr>
            </a:lvl9pPr>
          </a:lstStyle>
          <a:p>
            <a:pPr defTabSz="1219200"/>
            <a:r>
              <a:rPr lang="en-US" altLang="zh-CN" dirty="0">
                <a:solidFill>
                  <a:prstClr val="white"/>
                </a:solidFill>
                <a:latin typeface="Arial" panose="020B0604020202020204"/>
                <a:ea typeface="微软雅黑" panose="020B0503020204020204" pitchFamily="34" charset="-122"/>
              </a:rPr>
              <a:t>A Textbook on Computer Networks</a:t>
            </a:r>
            <a:endParaRPr lang="zh-CN" altLang="en-US" dirty="0">
              <a:solidFill>
                <a:prstClr val="white"/>
              </a:solidFill>
              <a:latin typeface="Arial" panose="020B0604020202020204"/>
              <a:ea typeface="微软雅黑" panose="020B0503020204020204" pitchFamily="34" charset="-122"/>
            </a:endParaRPr>
          </a:p>
        </p:txBody>
      </p:sp>
      <p:sp>
        <p:nvSpPr>
          <p:cNvPr id="13" name="文本占位符 2"/>
          <p:cNvSpPr txBox="1"/>
          <p:nvPr/>
        </p:nvSpPr>
        <p:spPr>
          <a:xfrm>
            <a:off x="281887" y="5724791"/>
            <a:ext cx="3028845" cy="522305"/>
          </a:xfrm>
          <a:prstGeom prst="rect">
            <a:avLst/>
          </a:prstGeom>
        </p:spPr>
        <p:txBody>
          <a:bodyPr vert="horz" lIns="121861" tIns="60930" rIns="121861" bIns="60930" rtlCol="0">
            <a:normAutofit/>
          </a:bodyPr>
          <a:lstStyle>
            <a:lvl1pPr marL="0" indent="0" algn="ctr" defTabSz="1219835" rtl="0" eaLnBrk="1" latinLnBrk="0" hangingPunct="1">
              <a:spcBef>
                <a:spcPct val="20000"/>
              </a:spcBef>
              <a:buSzPct val="80000"/>
              <a:buFont typeface="Wingdings" panose="05000000000000000000" pitchFamily="2" charset="2"/>
              <a:buNone/>
              <a:defRPr sz="2000" kern="1200">
                <a:solidFill>
                  <a:schemeClr val="tx1">
                    <a:tint val="75000"/>
                  </a:schemeClr>
                </a:solidFill>
                <a:latin typeface="+mn-lt"/>
                <a:ea typeface="+mn-ea"/>
                <a:cs typeface="+mn-cs"/>
              </a:defRPr>
            </a:lvl1pPr>
            <a:lvl2pPr marL="609600" indent="0" algn="ctr" defTabSz="1219835"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2pPr>
            <a:lvl3pPr marL="1219835" indent="0" algn="ctr" defTabSz="1219835"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3pPr>
            <a:lvl4pPr marL="1829435" indent="0" algn="ctr" defTabSz="1219835"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4pPr>
            <a:lvl5pPr marL="2439035" indent="0" algn="ctr" defTabSz="1219835"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5pPr>
            <a:lvl6pPr marL="3049270" indent="0" algn="ctr" defTabSz="1219835" rtl="0" eaLnBrk="1" latinLnBrk="0" hangingPunct="1">
              <a:spcBef>
                <a:spcPct val="20000"/>
              </a:spcBef>
              <a:buFont typeface="Arial" panose="020B0604020202020204" pitchFamily="34" charset="0"/>
              <a:buNone/>
              <a:defRPr sz="2700" kern="1200">
                <a:solidFill>
                  <a:schemeClr val="tx1">
                    <a:tint val="75000"/>
                  </a:schemeClr>
                </a:solidFill>
                <a:latin typeface="+mn-lt"/>
                <a:ea typeface="+mn-ea"/>
                <a:cs typeface="+mn-cs"/>
              </a:defRPr>
            </a:lvl6pPr>
            <a:lvl7pPr marL="3658870" indent="0" algn="ctr" defTabSz="1219835" rtl="0" eaLnBrk="1" latinLnBrk="0" hangingPunct="1">
              <a:spcBef>
                <a:spcPct val="20000"/>
              </a:spcBef>
              <a:buFont typeface="Arial" panose="020B0604020202020204" pitchFamily="34" charset="0"/>
              <a:buNone/>
              <a:defRPr sz="2700" kern="1200">
                <a:solidFill>
                  <a:schemeClr val="tx1">
                    <a:tint val="75000"/>
                  </a:schemeClr>
                </a:solidFill>
                <a:latin typeface="+mn-lt"/>
                <a:ea typeface="+mn-ea"/>
                <a:cs typeface="+mn-cs"/>
              </a:defRPr>
            </a:lvl7pPr>
            <a:lvl8pPr marL="4268470" indent="0" algn="ctr" defTabSz="1219835" rtl="0" eaLnBrk="1" latinLnBrk="0" hangingPunct="1">
              <a:spcBef>
                <a:spcPct val="20000"/>
              </a:spcBef>
              <a:buFont typeface="Arial" panose="020B0604020202020204" pitchFamily="34" charset="0"/>
              <a:buNone/>
              <a:defRPr sz="2700" kern="1200">
                <a:solidFill>
                  <a:schemeClr val="tx1">
                    <a:tint val="75000"/>
                  </a:schemeClr>
                </a:solidFill>
                <a:latin typeface="+mn-lt"/>
                <a:ea typeface="+mn-ea"/>
                <a:cs typeface="+mn-cs"/>
              </a:defRPr>
            </a:lvl8pPr>
            <a:lvl9pPr marL="4878705" indent="0" algn="ctr" defTabSz="1219835" rtl="0" eaLnBrk="1" latinLnBrk="0" hangingPunct="1">
              <a:spcBef>
                <a:spcPct val="20000"/>
              </a:spcBef>
              <a:buFont typeface="Arial" panose="020B0604020202020204" pitchFamily="34" charset="0"/>
              <a:buNone/>
              <a:defRPr sz="2700" kern="1200">
                <a:solidFill>
                  <a:schemeClr val="tx1">
                    <a:tint val="75000"/>
                  </a:schemeClr>
                </a:solidFill>
                <a:latin typeface="+mn-lt"/>
                <a:ea typeface="+mn-ea"/>
                <a:cs typeface="+mn-cs"/>
              </a:defRPr>
            </a:lvl9pPr>
          </a:lstStyle>
          <a:p>
            <a:pPr defTabSz="1219200"/>
            <a:r>
              <a:rPr lang="zh-CN" altLang="en-US" b="1" kern="100" dirty="0">
                <a:solidFill>
                  <a:prstClr val="white"/>
                </a:solidFill>
                <a:latin typeface="微软雅黑" panose="020B0503020204020204" pitchFamily="34" charset="-122"/>
                <a:ea typeface="微软雅黑" panose="020B0503020204020204" pitchFamily="34" charset="-122"/>
              </a:rPr>
              <a:t>陆军工程大学   谢钧</a:t>
            </a:r>
            <a:endParaRPr lang="zh-CN" altLang="en-US" b="1" kern="100" dirty="0">
              <a:solidFill>
                <a:prstClr val="white"/>
              </a:solidFill>
              <a:latin typeface="微软雅黑" panose="020B0503020204020204" pitchFamily="34" charset="-122"/>
              <a:ea typeface="微软雅黑" panose="020B0503020204020204" pitchFamily="34" charset="-122"/>
            </a:endParaRPr>
          </a:p>
        </p:txBody>
      </p:sp>
      <p:sp>
        <p:nvSpPr>
          <p:cNvPr id="14" name="矩形 13"/>
          <p:cNvSpPr/>
          <p:nvPr/>
        </p:nvSpPr>
        <p:spPr>
          <a:xfrm>
            <a:off x="4112545" y="2113038"/>
            <a:ext cx="323850" cy="323850"/>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a:solidFill>
                <a:prstClr val="white"/>
              </a:solidFill>
              <a:latin typeface="Arial" panose="020B0604020202020204"/>
              <a:ea typeface="微软雅黑" panose="020B0503020204020204" pitchFamily="34" charset="-122"/>
            </a:endParaRPr>
          </a:p>
        </p:txBody>
      </p:sp>
      <p:grpSp>
        <p:nvGrpSpPr>
          <p:cNvPr id="15" name="组合 14"/>
          <p:cNvGrpSpPr/>
          <p:nvPr/>
        </p:nvGrpSpPr>
        <p:grpSpPr>
          <a:xfrm>
            <a:off x="205175" y="1257577"/>
            <a:ext cx="3303200" cy="4397128"/>
            <a:chOff x="205175" y="1257577"/>
            <a:chExt cx="3303200" cy="4397128"/>
          </a:xfrm>
        </p:grpSpPr>
        <p:grpSp>
          <p:nvGrpSpPr>
            <p:cNvPr id="16" name="组合 15"/>
            <p:cNvGrpSpPr/>
            <p:nvPr/>
          </p:nvGrpSpPr>
          <p:grpSpPr>
            <a:xfrm>
              <a:off x="205175" y="1268760"/>
              <a:ext cx="3303200" cy="4341503"/>
              <a:chOff x="742950" y="876505"/>
              <a:chExt cx="3303200" cy="4466469"/>
            </a:xfrm>
            <a:solidFill>
              <a:schemeClr val="bg1">
                <a:lumMod val="85000"/>
              </a:schemeClr>
            </a:solidFill>
          </p:grpSpPr>
          <p:sp>
            <p:nvSpPr>
              <p:cNvPr id="28" name="半闭框 27"/>
              <p:cNvSpPr/>
              <p:nvPr/>
            </p:nvSpPr>
            <p:spPr>
              <a:xfrm>
                <a:off x="742950" y="876505"/>
                <a:ext cx="419100" cy="333926"/>
              </a:xfrm>
              <a:prstGeom prst="halfFrame">
                <a:avLst>
                  <a:gd name="adj1" fmla="val 19641"/>
                  <a:gd name="adj2" fmla="val 24205"/>
                </a:avLst>
              </a:prstGeom>
              <a:grpFill/>
            </p:spPr>
            <p:txBody>
              <a:bodyPr rot="0" spcFirstLastPara="0" vertOverflow="overflow" horzOverflow="overflow" vert="horz" wrap="none" lIns="91440" tIns="45720" rIns="91440" bIns="45720" numCol="1" spcCol="0" rtlCol="0" fromWordArt="0" anchor="ctr" anchorCtr="0" forceAA="0" compatLnSpc="1">
                <a:spAutoFit/>
              </a:bodyPr>
              <a:lstStyle/>
              <a:p>
                <a:pPr algn="ctr"/>
                <a:endParaRPr lang="zh-CN" altLang="en-US" sz="2400" kern="100" dirty="0">
                  <a:latin typeface="微软雅黑" panose="020B0503020204020204" pitchFamily="34" charset="-122"/>
                  <a:ea typeface="微软雅黑" panose="020B0503020204020204" pitchFamily="34" charset="-122"/>
                </a:endParaRPr>
              </a:p>
            </p:txBody>
          </p:sp>
          <p:sp>
            <p:nvSpPr>
              <p:cNvPr id="29" name="半闭框 28"/>
              <p:cNvSpPr/>
              <p:nvPr/>
            </p:nvSpPr>
            <p:spPr>
              <a:xfrm flipH="1" flipV="1">
                <a:off x="3627050" y="5009048"/>
                <a:ext cx="419100" cy="333926"/>
              </a:xfrm>
              <a:prstGeom prst="halfFrame">
                <a:avLst>
                  <a:gd name="adj1" fmla="val 19641"/>
                  <a:gd name="adj2" fmla="val 24205"/>
                </a:avLst>
              </a:prstGeom>
              <a:grpFill/>
            </p:spPr>
            <p:txBody>
              <a:bodyPr rot="0" spcFirstLastPara="0" vertOverflow="overflow" horzOverflow="overflow" vert="horz" wrap="none" lIns="91440" tIns="45720" rIns="91440" bIns="45720" numCol="1" spcCol="0" rtlCol="0" fromWordArt="0" anchor="ctr" anchorCtr="0" forceAA="0" compatLnSpc="1">
                <a:spAutoFit/>
              </a:bodyPr>
              <a:lstStyle/>
              <a:p>
                <a:pPr algn="ctr"/>
                <a:endParaRPr lang="zh-CN" altLang="en-US" sz="2400" kern="100" dirty="0">
                  <a:latin typeface="微软雅黑" panose="020B0503020204020204" pitchFamily="34" charset="-122"/>
                  <a:ea typeface="微软雅黑" panose="020B0503020204020204" pitchFamily="34" charset="-122"/>
                </a:endParaRPr>
              </a:p>
            </p:txBody>
          </p:sp>
        </p:grpSp>
        <p:sp>
          <p:nvSpPr>
            <p:cNvPr id="21" name="任意多边形: 形状 20"/>
            <p:cNvSpPr/>
            <p:nvPr/>
          </p:nvSpPr>
          <p:spPr>
            <a:xfrm>
              <a:off x="432040" y="1426217"/>
              <a:ext cx="2820894" cy="4090888"/>
            </a:xfrm>
            <a:custGeom>
              <a:avLst/>
              <a:gdLst>
                <a:gd name="connsiteX0" fmla="*/ 167341 w 2820894"/>
                <a:gd name="connsiteY0" fmla="*/ 0 h 4087906"/>
                <a:gd name="connsiteX1" fmla="*/ 2820894 w 2820894"/>
                <a:gd name="connsiteY1" fmla="*/ 155388 h 4087906"/>
                <a:gd name="connsiteX2" fmla="*/ 2820894 w 2820894"/>
                <a:gd name="connsiteY2" fmla="*/ 3938494 h 4087906"/>
                <a:gd name="connsiteX3" fmla="*/ 191247 w 2820894"/>
                <a:gd name="connsiteY3" fmla="*/ 4087906 h 4087906"/>
                <a:gd name="connsiteX4" fmla="*/ 155388 w 2820894"/>
                <a:gd name="connsiteY4" fmla="*/ 4069976 h 4087906"/>
                <a:gd name="connsiteX5" fmla="*/ 0 w 2820894"/>
                <a:gd name="connsiteY5" fmla="*/ 3938494 h 4087906"/>
                <a:gd name="connsiteX6" fmla="*/ 0 w 2820894"/>
                <a:gd name="connsiteY6" fmla="*/ 149412 h 4087906"/>
                <a:gd name="connsiteX7" fmla="*/ 167341 w 2820894"/>
                <a:gd name="connsiteY7" fmla="*/ 0 h 4087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20894" h="4087906">
                  <a:moveTo>
                    <a:pt x="167341" y="0"/>
                  </a:moveTo>
                  <a:lnTo>
                    <a:pt x="2820894" y="155388"/>
                  </a:lnTo>
                  <a:lnTo>
                    <a:pt x="2820894" y="3938494"/>
                  </a:lnTo>
                  <a:lnTo>
                    <a:pt x="191247" y="4087906"/>
                  </a:lnTo>
                  <a:lnTo>
                    <a:pt x="155388" y="4069976"/>
                  </a:lnTo>
                  <a:lnTo>
                    <a:pt x="0" y="3938494"/>
                  </a:lnTo>
                  <a:lnTo>
                    <a:pt x="0" y="149412"/>
                  </a:lnTo>
                  <a:lnTo>
                    <a:pt x="167341" y="0"/>
                  </a:lnTo>
                  <a:close/>
                </a:path>
              </a:pathLst>
            </a:custGeom>
            <a:solidFill>
              <a:schemeClr val="bg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7" name="图片 26"/>
            <p:cNvPicPr>
              <a:picLocks noChangeAspect="1"/>
            </p:cNvPicPr>
            <p:nvPr/>
          </p:nvPicPr>
          <p:blipFill rotWithShape="1">
            <a:blip r:embed="rId1" cstate="print">
              <a:clrChange>
                <a:clrFrom>
                  <a:srgbClr val="FFFFFF"/>
                </a:clrFrom>
                <a:clrTo>
                  <a:srgbClr val="FFFFFF">
                    <a:alpha val="0"/>
                  </a:srgbClr>
                </a:clrTo>
              </a:clrChange>
              <a:extLst>
                <a:ext uri="{28A0092B-C50C-407E-A947-70E740481C1C}">
                  <a14:useLocalDpi xmlns:a14="http://schemas.microsoft.com/office/drawing/2010/main" val="0"/>
                </a:ext>
              </a:extLst>
            </a:blip>
            <a:srcRect l="15652" r="15451"/>
            <a:stretch>
              <a:fillRect/>
            </a:stretch>
          </p:blipFill>
          <p:spPr>
            <a:xfrm>
              <a:off x="328243" y="1257577"/>
              <a:ext cx="3029547" cy="4397128"/>
            </a:xfrm>
            <a:prstGeom prst="rect">
              <a:avLst/>
            </a:prstGeom>
          </p:spPr>
        </p:pic>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4"/>
          <p:cNvSpPr/>
          <p:nvPr/>
        </p:nvSpPr>
        <p:spPr>
          <a:xfrm>
            <a:off x="612775" y="1755627"/>
            <a:ext cx="10820400" cy="4963674"/>
          </a:xfrm>
          <a:prstGeom prst="roundRect">
            <a:avLst>
              <a:gd name="adj" fmla="val 5822"/>
            </a:avLst>
          </a:prstGeom>
          <a:solidFill>
            <a:schemeClr val="bg1">
              <a:lumMod val="95000"/>
            </a:schemeClr>
          </a:solidFill>
          <a:ln w="38100">
            <a:solidFill>
              <a:srgbClr val="FF993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7" name="Freeform 3"/>
          <p:cNvSpPr/>
          <p:nvPr/>
        </p:nvSpPr>
        <p:spPr>
          <a:xfrm>
            <a:off x="-43539" y="6388356"/>
            <a:ext cx="12233951" cy="496637"/>
          </a:xfrm>
          <a:custGeom>
            <a:avLst/>
            <a:gdLst>
              <a:gd name="connsiteX0" fmla="*/ 0 w 9144000"/>
              <a:gd name="connsiteY0" fmla="*/ 376428 h 376428"/>
              <a:gd name="connsiteX1" fmla="*/ 9144000 w 9144000"/>
              <a:gd name="connsiteY1" fmla="*/ 376428 h 376428"/>
              <a:gd name="connsiteX2" fmla="*/ 9144000 w 9144000"/>
              <a:gd name="connsiteY2" fmla="*/ 0 h 376428"/>
              <a:gd name="connsiteX3" fmla="*/ 0 w 9144000"/>
              <a:gd name="connsiteY3" fmla="*/ 0 h 376428"/>
              <a:gd name="connsiteX4" fmla="*/ 0 w 9144000"/>
              <a:gd name="connsiteY4" fmla="*/ 376428 h 3764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376428">
                <a:moveTo>
                  <a:pt x="0" y="376428"/>
                </a:moveTo>
                <a:lnTo>
                  <a:pt x="9144000" y="376428"/>
                </a:lnTo>
                <a:lnTo>
                  <a:pt x="9144000" y="0"/>
                </a:lnTo>
                <a:lnTo>
                  <a:pt x="0" y="0"/>
                </a:lnTo>
                <a:lnTo>
                  <a:pt x="0" y="376428"/>
                </a:lnTo>
              </a:path>
            </a:pathLst>
          </a:custGeom>
          <a:solidFill>
            <a:srgbClr val="3B3F6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8" name="组合 7"/>
          <p:cNvGrpSpPr/>
          <p:nvPr/>
        </p:nvGrpSpPr>
        <p:grpSpPr>
          <a:xfrm>
            <a:off x="10123265" y="5371066"/>
            <a:ext cx="1877787" cy="1129564"/>
            <a:chOff x="9675584" y="5175723"/>
            <a:chExt cx="1877787" cy="1129564"/>
          </a:xfrm>
        </p:grpSpPr>
        <p:sp>
          <p:nvSpPr>
            <p:cNvPr id="9" name="矩形 8"/>
            <p:cNvSpPr/>
            <p:nvPr/>
          </p:nvSpPr>
          <p:spPr>
            <a:xfrm>
              <a:off x="11286669" y="5640179"/>
              <a:ext cx="266702" cy="6618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10" name="矩形 9"/>
            <p:cNvSpPr/>
            <p:nvPr/>
          </p:nvSpPr>
          <p:spPr>
            <a:xfrm>
              <a:off x="10642146" y="5828865"/>
              <a:ext cx="266702" cy="476421"/>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11" name="矩形 10"/>
            <p:cNvSpPr/>
            <p:nvPr/>
          </p:nvSpPr>
          <p:spPr>
            <a:xfrm>
              <a:off x="10241641" y="5175723"/>
              <a:ext cx="266702" cy="1129564"/>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12" name="矩形 11"/>
            <p:cNvSpPr/>
            <p:nvPr/>
          </p:nvSpPr>
          <p:spPr>
            <a:xfrm>
              <a:off x="9675584" y="5974341"/>
              <a:ext cx="266702" cy="33094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sp>
        <p:nvSpPr>
          <p:cNvPr id="112642" name="Rectangle 2"/>
          <p:cNvSpPr>
            <a:spLocks noGrp="1" noChangeArrowheads="1"/>
          </p:cNvSpPr>
          <p:nvPr>
            <p:ph type="title"/>
          </p:nvPr>
        </p:nvSpPr>
        <p:spPr/>
        <p:txBody>
          <a:bodyPr/>
          <a:lstStyle/>
          <a:p>
            <a:r>
              <a:rPr lang="zh-CN" altLang="en-US" dirty="0"/>
              <a:t>物理层的作用</a:t>
            </a:r>
            <a:endParaRPr lang="zh-CN" altLang="en-US" dirty="0"/>
          </a:p>
        </p:txBody>
      </p:sp>
      <p:sp>
        <p:nvSpPr>
          <p:cNvPr id="112643" name="Rectangle 3"/>
          <p:cNvSpPr>
            <a:spLocks noGrp="1" noChangeArrowheads="1"/>
          </p:cNvSpPr>
          <p:nvPr>
            <p:ph idx="1"/>
          </p:nvPr>
        </p:nvSpPr>
        <p:spPr>
          <a:xfrm>
            <a:off x="947138" y="1926565"/>
            <a:ext cx="9764058" cy="3966702"/>
          </a:xfrm>
        </p:spPr>
        <p:txBody>
          <a:bodyPr>
            <a:noAutofit/>
          </a:bodyPr>
          <a:lstStyle/>
          <a:p>
            <a:pPr>
              <a:lnSpc>
                <a:spcPct val="150000"/>
              </a:lnSpc>
            </a:pPr>
            <a:r>
              <a:rPr lang="zh-CN" altLang="en-US" sz="2800" dirty="0"/>
              <a:t>物理层考虑的是怎样才能在连接各种计算机的传输媒体上传输数据比特流，而不是指具体的传输媒体。</a:t>
            </a:r>
            <a:endParaRPr lang="en-US" altLang="zh-CN" sz="2800" dirty="0"/>
          </a:p>
          <a:p>
            <a:pPr>
              <a:lnSpc>
                <a:spcPct val="150000"/>
              </a:lnSpc>
            </a:pPr>
            <a:r>
              <a:rPr lang="zh-CN" altLang="en-US" sz="2800" dirty="0"/>
              <a:t>计算机网络中的硬件设备和传输媒体的种类繁多，通信手段方式多样。</a:t>
            </a:r>
            <a:endParaRPr lang="en-US" altLang="zh-CN" sz="2800" dirty="0"/>
          </a:p>
          <a:p>
            <a:pPr>
              <a:lnSpc>
                <a:spcPct val="150000"/>
              </a:lnSpc>
            </a:pPr>
            <a:r>
              <a:rPr lang="zh-CN" altLang="en-US" sz="2800" dirty="0"/>
              <a:t>物理层的作用正是要尽可能地屏蔽掉这些差异，使物理层上面的数据链路层感觉不到这些差异。</a:t>
            </a:r>
            <a:endParaRPr lang="zh-CN" altLang="en-US" sz="2800" dirty="0"/>
          </a:p>
        </p:txBody>
      </p:sp>
      <p:sp>
        <p:nvSpPr>
          <p:cNvPr id="6" name="页脚占位符 4"/>
          <p:cNvSpPr>
            <a:spLocks noGrp="1"/>
          </p:cNvSpPr>
          <p:nvPr>
            <p:ph type="ftr" sz="quarter" idx="11"/>
          </p:nvPr>
        </p:nvSpPr>
        <p:spPr>
          <a:noFill/>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300" b="0" i="0" u="none" strike="noStrike" kern="1200" cap="none" spc="0" normalizeH="0" baseline="0" noProof="0">
                <a:ln>
                  <a:noFill/>
                </a:ln>
                <a:solidFill>
                  <a:prstClr val="black">
                    <a:tint val="75000"/>
                  </a:prstClr>
                </a:solidFill>
                <a:effectLst/>
                <a:uLnTx/>
                <a:uFillTx/>
                <a:latin typeface="Tahoma" panose="020B0604030504040204" pitchFamily="34" charset="0"/>
                <a:ea typeface="宋体" panose="02010600030101010101" pitchFamily="2" charset="-122"/>
                <a:cs typeface="+mn-cs"/>
              </a:rPr>
              <a:t>课件制作人：谢钧 谢希仁</a:t>
            </a:r>
            <a:endParaRPr kumimoji="0" lang="zh-CN" altLang="en-US" sz="1300" b="0" i="0" u="none" strike="noStrike" kern="1200" cap="none" spc="0" normalizeH="0" baseline="0" noProof="0">
              <a:ln>
                <a:noFill/>
              </a:ln>
              <a:solidFill>
                <a:prstClr val="black">
                  <a:tint val="75000"/>
                </a:prstClr>
              </a:solidFill>
              <a:effectLst/>
              <a:uLnTx/>
              <a:uFillTx/>
              <a:latin typeface="Tahoma" panose="020B0604030504040204" pitchFamily="34" charset="0"/>
              <a:ea typeface="宋体" panose="02010600030101010101" pitchFamily="2" charset="-122"/>
              <a:cs typeface="+mn-cs"/>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12643">
                                            <p:txEl>
                                              <p:pRg st="0" end="0"/>
                                            </p:txEl>
                                          </p:spTgt>
                                        </p:tgtEl>
                                        <p:attrNameLst>
                                          <p:attrName>style.visibility</p:attrName>
                                        </p:attrNameLst>
                                      </p:cBhvr>
                                      <p:to>
                                        <p:strVal val="visible"/>
                                      </p:to>
                                    </p:set>
                                    <p:animEffect transition="in" filter="fade">
                                      <p:cBhvr>
                                        <p:cTn id="7" dur="1000"/>
                                        <p:tgtEl>
                                          <p:spTgt spid="112643">
                                            <p:txEl>
                                              <p:pRg st="0" end="0"/>
                                            </p:txEl>
                                          </p:spTgt>
                                        </p:tgtEl>
                                      </p:cBhvr>
                                    </p:animEffect>
                                    <p:anim calcmode="lin" valueType="num">
                                      <p:cBhvr>
                                        <p:cTn id="8" dur="1000" fill="hold"/>
                                        <p:tgtEl>
                                          <p:spTgt spid="11264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1264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12643">
                                            <p:txEl>
                                              <p:pRg st="1" end="1"/>
                                            </p:txEl>
                                          </p:spTgt>
                                        </p:tgtEl>
                                        <p:attrNameLst>
                                          <p:attrName>style.visibility</p:attrName>
                                        </p:attrNameLst>
                                      </p:cBhvr>
                                      <p:to>
                                        <p:strVal val="visible"/>
                                      </p:to>
                                    </p:set>
                                    <p:animEffect transition="in" filter="fade">
                                      <p:cBhvr>
                                        <p:cTn id="14" dur="1000"/>
                                        <p:tgtEl>
                                          <p:spTgt spid="112643">
                                            <p:txEl>
                                              <p:pRg st="1" end="1"/>
                                            </p:txEl>
                                          </p:spTgt>
                                        </p:tgtEl>
                                      </p:cBhvr>
                                    </p:animEffect>
                                    <p:anim calcmode="lin" valueType="num">
                                      <p:cBhvr>
                                        <p:cTn id="15" dur="1000" fill="hold"/>
                                        <p:tgtEl>
                                          <p:spTgt spid="11264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1264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12643">
                                            <p:txEl>
                                              <p:pRg st="2" end="2"/>
                                            </p:txEl>
                                          </p:spTgt>
                                        </p:tgtEl>
                                        <p:attrNameLst>
                                          <p:attrName>style.visibility</p:attrName>
                                        </p:attrNameLst>
                                      </p:cBhvr>
                                      <p:to>
                                        <p:strVal val="visible"/>
                                      </p:to>
                                    </p:set>
                                    <p:animEffect transition="in" filter="fade">
                                      <p:cBhvr>
                                        <p:cTn id="21" dur="1000"/>
                                        <p:tgtEl>
                                          <p:spTgt spid="112643">
                                            <p:txEl>
                                              <p:pRg st="2" end="2"/>
                                            </p:txEl>
                                          </p:spTgt>
                                        </p:tgtEl>
                                      </p:cBhvr>
                                    </p:animEffect>
                                    <p:anim calcmode="lin" valueType="num">
                                      <p:cBhvr>
                                        <p:cTn id="22" dur="1000" fill="hold"/>
                                        <p:tgtEl>
                                          <p:spTgt spid="11264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1264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a:lstStyle/>
          <a:p>
            <a:r>
              <a:rPr lang="zh-CN" altLang="en-US" dirty="0"/>
              <a:t>物理层需要考虑的问题</a:t>
            </a:r>
            <a:endParaRPr lang="zh-CN" altLang="en-US" dirty="0"/>
          </a:p>
        </p:txBody>
      </p:sp>
      <p:sp>
        <p:nvSpPr>
          <p:cNvPr id="114691" name="Rectangle 3"/>
          <p:cNvSpPr>
            <a:spLocks noGrp="1" noChangeArrowheads="1"/>
          </p:cNvSpPr>
          <p:nvPr>
            <p:ph idx="1"/>
          </p:nvPr>
        </p:nvSpPr>
        <p:spPr>
          <a:xfrm>
            <a:off x="609920" y="2090416"/>
            <a:ext cx="10457808" cy="4081150"/>
          </a:xfrm>
        </p:spPr>
        <p:txBody>
          <a:bodyPr>
            <a:normAutofit/>
          </a:bodyPr>
          <a:lstStyle/>
          <a:p>
            <a:pPr>
              <a:lnSpc>
                <a:spcPct val="150000"/>
              </a:lnSpc>
            </a:pPr>
            <a:r>
              <a:rPr lang="zh-CN" altLang="en-US" sz="2400" b="1" dirty="0"/>
              <a:t>传输媒体的类型</a:t>
            </a:r>
            <a:r>
              <a:rPr lang="zh-CN" altLang="en-US" sz="2400" dirty="0"/>
              <a:t>    规定传输媒体的类型，例如铜线、光纤或各种无线电频段等。</a:t>
            </a:r>
            <a:endParaRPr lang="zh-CN" altLang="en-US" sz="2400" dirty="0"/>
          </a:p>
          <a:p>
            <a:pPr>
              <a:lnSpc>
                <a:spcPct val="150000"/>
              </a:lnSpc>
            </a:pPr>
            <a:r>
              <a:rPr lang="zh-CN" altLang="en-US" sz="2400" b="1" dirty="0"/>
              <a:t>位的表示</a:t>
            </a:r>
            <a:r>
              <a:rPr lang="zh-CN" altLang="en-US" sz="2400" dirty="0"/>
              <a:t>    规定如何用电磁等信号表示“</a:t>
            </a:r>
            <a:r>
              <a:rPr lang="en-US" altLang="zh-CN" sz="2400" dirty="0"/>
              <a:t>1”</a:t>
            </a:r>
            <a:r>
              <a:rPr lang="zh-CN" altLang="en-US" sz="2400" dirty="0"/>
              <a:t>或“</a:t>
            </a:r>
            <a:r>
              <a:rPr lang="en-US" altLang="zh-CN" sz="2400" dirty="0"/>
              <a:t>0”</a:t>
            </a:r>
            <a:r>
              <a:rPr lang="zh-CN" altLang="en-US" sz="2400" dirty="0"/>
              <a:t>，即如何编码。</a:t>
            </a:r>
            <a:endParaRPr lang="zh-CN" altLang="en-US" sz="2400" dirty="0"/>
          </a:p>
          <a:p>
            <a:pPr>
              <a:lnSpc>
                <a:spcPct val="150000"/>
              </a:lnSpc>
            </a:pPr>
            <a:r>
              <a:rPr lang="zh-CN" altLang="en-US" sz="2400" b="1" dirty="0"/>
              <a:t>数据速率</a:t>
            </a:r>
            <a:r>
              <a:rPr lang="zh-CN" altLang="en-US" sz="2400" dirty="0"/>
              <a:t>    规定每秒发送的比特数。</a:t>
            </a:r>
            <a:endParaRPr lang="zh-CN" altLang="en-US" sz="2400" dirty="0"/>
          </a:p>
          <a:p>
            <a:pPr>
              <a:lnSpc>
                <a:spcPct val="150000"/>
              </a:lnSpc>
            </a:pPr>
            <a:r>
              <a:rPr lang="zh-CN" altLang="en-US" sz="2400" b="1" dirty="0"/>
              <a:t>位同步</a:t>
            </a:r>
            <a:r>
              <a:rPr lang="zh-CN" altLang="en-US" sz="2400" dirty="0"/>
              <a:t>    发送方与接收方不仅使用相同的比特率，还必须位同步，即发送方的时钟与接收方的时钟要保持一致。</a:t>
            </a:r>
            <a:endParaRPr lang="zh-CN" altLang="en-US" sz="2400" dirty="0"/>
          </a:p>
        </p:txBody>
      </p:sp>
      <p:sp>
        <p:nvSpPr>
          <p:cNvPr id="5" name="页脚占位符 4"/>
          <p:cNvSpPr>
            <a:spLocks noGrp="1"/>
          </p:cNvSpPr>
          <p:nvPr>
            <p:ph type="ftr" sz="quarter" idx="11"/>
          </p:nvPr>
        </p:nvSpPr>
        <p:spPr/>
        <p:txBody>
          <a:bodyPr/>
          <a:lstStyle/>
          <a:p>
            <a:r>
              <a:rPr lang="zh-CN" altLang="en-US"/>
              <a:t>课件制作人：谢钧 谢希仁</a:t>
            </a:r>
            <a:endParaRPr lang="zh-CN" altLang="en-US"/>
          </a:p>
        </p:txBody>
      </p:sp>
      <p:grpSp>
        <p:nvGrpSpPr>
          <p:cNvPr id="4" name="组合 3"/>
          <p:cNvGrpSpPr/>
          <p:nvPr/>
        </p:nvGrpSpPr>
        <p:grpSpPr>
          <a:xfrm>
            <a:off x="0" y="1072831"/>
            <a:ext cx="12209463" cy="5815332"/>
            <a:chOff x="0" y="1072831"/>
            <a:chExt cx="12209463" cy="5815332"/>
          </a:xfrm>
        </p:grpSpPr>
        <p:grpSp>
          <p:nvGrpSpPr>
            <p:cNvPr id="2" name="组合 1"/>
            <p:cNvGrpSpPr/>
            <p:nvPr/>
          </p:nvGrpSpPr>
          <p:grpSpPr>
            <a:xfrm>
              <a:off x="0" y="1072831"/>
              <a:ext cx="12209463" cy="1065212"/>
              <a:chOff x="0" y="1072831"/>
              <a:chExt cx="12209463" cy="1065212"/>
            </a:xfrm>
          </p:grpSpPr>
          <p:sp>
            <p:nvSpPr>
              <p:cNvPr id="7" name="矩形 6"/>
              <p:cNvSpPr/>
              <p:nvPr/>
            </p:nvSpPr>
            <p:spPr>
              <a:xfrm>
                <a:off x="0" y="1545906"/>
                <a:ext cx="9663113" cy="46037"/>
              </a:xfrm>
              <a:prstGeom prst="rect">
                <a:avLst/>
              </a:prstGeom>
              <a:solidFill>
                <a:srgbClr val="838383">
                  <a:alpha val="80000"/>
                </a:srgbClr>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nvGrpSpPr>
              <p:cNvPr id="8" name="组合 22"/>
              <p:cNvGrpSpPr/>
              <p:nvPr/>
            </p:nvGrpSpPr>
            <p:grpSpPr bwMode="auto">
              <a:xfrm rot="10800000">
                <a:off x="9617075" y="1072831"/>
                <a:ext cx="2592388" cy="1065212"/>
                <a:chOff x="-3884" y="1297773"/>
                <a:chExt cx="2592640" cy="1065542"/>
              </a:xfrm>
            </p:grpSpPr>
            <p:sp>
              <p:nvSpPr>
                <p:cNvPr id="9" name="矩形 8"/>
                <p:cNvSpPr/>
                <p:nvPr/>
              </p:nvSpPr>
              <p:spPr>
                <a:xfrm>
                  <a:off x="-5471" y="1380349"/>
                  <a:ext cx="495348" cy="533565"/>
                </a:xfrm>
                <a:prstGeom prst="rect">
                  <a:avLst/>
                </a:prstGeom>
                <a:solidFill>
                  <a:srgbClr val="838383"/>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0" name="矩形 9"/>
                <p:cNvSpPr/>
                <p:nvPr/>
              </p:nvSpPr>
              <p:spPr>
                <a:xfrm>
                  <a:off x="770891" y="1878978"/>
                  <a:ext cx="266726" cy="287426"/>
                </a:xfrm>
                <a:prstGeom prst="rect">
                  <a:avLst/>
                </a:prstGeom>
                <a:solidFill>
                  <a:srgbClr val="A6B727"/>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1" name="矩形 10"/>
                <p:cNvSpPr/>
                <p:nvPr/>
              </p:nvSpPr>
              <p:spPr>
                <a:xfrm>
                  <a:off x="599425" y="1570908"/>
                  <a:ext cx="342933" cy="370002"/>
                </a:xfrm>
                <a:prstGeom prst="rect">
                  <a:avLst/>
                </a:prstGeom>
                <a:solidFill>
                  <a:srgbClr val="FFC0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2" name="矩形 11"/>
                <p:cNvSpPr/>
                <p:nvPr/>
              </p:nvSpPr>
              <p:spPr>
                <a:xfrm>
                  <a:off x="942358" y="2037777"/>
                  <a:ext cx="266726" cy="285839"/>
                </a:xfrm>
                <a:prstGeom prst="rect">
                  <a:avLst/>
                </a:prstGeom>
                <a:solidFill>
                  <a:srgbClr val="FEC306"/>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3" name="矩形 12"/>
                <p:cNvSpPr/>
                <p:nvPr/>
              </p:nvSpPr>
              <p:spPr>
                <a:xfrm>
                  <a:off x="2542714" y="1596315"/>
                  <a:ext cx="46042" cy="46051"/>
                </a:xfrm>
                <a:prstGeom prst="rect">
                  <a:avLst/>
                </a:prstGeom>
                <a:solidFill>
                  <a:srgbClr val="F692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4" name="矩形 13"/>
                <p:cNvSpPr/>
                <p:nvPr/>
              </p:nvSpPr>
              <p:spPr>
                <a:xfrm flipV="1">
                  <a:off x="489877" y="2077476"/>
                  <a:ext cx="266726" cy="287427"/>
                </a:xfrm>
                <a:prstGeom prst="rect">
                  <a:avLst/>
                </a:prstGeom>
                <a:solidFill>
                  <a:srgbClr val="418AB3"/>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5" name="矩形 14"/>
                <p:cNvSpPr/>
                <p:nvPr/>
              </p:nvSpPr>
              <p:spPr>
                <a:xfrm>
                  <a:off x="1896539" y="1866274"/>
                  <a:ext cx="107960" cy="115923"/>
                </a:xfrm>
                <a:prstGeom prst="rect">
                  <a:avLst/>
                </a:prstGeom>
                <a:solidFill>
                  <a:srgbClr val="FFFF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6" name="矩形 15"/>
                <p:cNvSpPr/>
                <p:nvPr/>
              </p:nvSpPr>
              <p:spPr>
                <a:xfrm>
                  <a:off x="2220420" y="1932970"/>
                  <a:ext cx="266726" cy="287426"/>
                </a:xfrm>
                <a:prstGeom prst="rect">
                  <a:avLst/>
                </a:prstGeom>
                <a:solidFill>
                  <a:srgbClr val="F692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7" name="矩形 16"/>
                <p:cNvSpPr/>
                <p:nvPr/>
              </p:nvSpPr>
              <p:spPr>
                <a:xfrm>
                  <a:off x="1677442" y="2036189"/>
                  <a:ext cx="266726" cy="285839"/>
                </a:xfrm>
                <a:prstGeom prst="rect">
                  <a:avLst/>
                </a:prstGeom>
                <a:solidFill>
                  <a:srgbClr val="C000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8" name="矩形 17"/>
                <p:cNvSpPr/>
                <p:nvPr/>
              </p:nvSpPr>
              <p:spPr>
                <a:xfrm>
                  <a:off x="1224960" y="1715414"/>
                  <a:ext cx="266726" cy="287427"/>
                </a:xfrm>
                <a:prstGeom prst="rect">
                  <a:avLst/>
                </a:prstGeom>
                <a:solidFill>
                  <a:srgbClr val="7F7F7F"/>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9" name="矩形 18"/>
                <p:cNvSpPr/>
                <p:nvPr/>
              </p:nvSpPr>
              <p:spPr>
                <a:xfrm>
                  <a:off x="1817156" y="1297773"/>
                  <a:ext cx="266726" cy="287426"/>
                </a:xfrm>
                <a:prstGeom prst="rect">
                  <a:avLst/>
                </a:prstGeom>
                <a:solidFill>
                  <a:srgbClr val="C000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grpSp>
        <p:grpSp>
          <p:nvGrpSpPr>
            <p:cNvPr id="3" name="组合 2"/>
            <p:cNvGrpSpPr/>
            <p:nvPr/>
          </p:nvGrpSpPr>
          <p:grpSpPr>
            <a:xfrm>
              <a:off x="0" y="5050345"/>
              <a:ext cx="12192000" cy="1837818"/>
              <a:chOff x="0" y="5050345"/>
              <a:chExt cx="12192000" cy="1837818"/>
            </a:xfrm>
          </p:grpSpPr>
          <p:sp>
            <p:nvSpPr>
              <p:cNvPr id="6" name="矩形 5"/>
              <p:cNvSpPr/>
              <p:nvPr/>
            </p:nvSpPr>
            <p:spPr>
              <a:xfrm>
                <a:off x="0" y="5877272"/>
                <a:ext cx="12192000" cy="1010891"/>
              </a:xfrm>
              <a:prstGeom prst="rect">
                <a:avLst/>
              </a:prstGeom>
              <a:solidFill>
                <a:srgbClr val="838383">
                  <a:alpha val="80000"/>
                </a:srgbClr>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nvGrpSpPr>
              <p:cNvPr id="20" name="组合 19"/>
              <p:cNvGrpSpPr/>
              <p:nvPr/>
            </p:nvGrpSpPr>
            <p:grpSpPr>
              <a:xfrm>
                <a:off x="9457195" y="5050345"/>
                <a:ext cx="2430463" cy="1685182"/>
                <a:chOff x="8527555" y="4045917"/>
                <a:chExt cx="3370263" cy="2336800"/>
              </a:xfrm>
            </p:grpSpPr>
            <p:sp>
              <p:nvSpPr>
                <p:cNvPr id="21" name="内容占位符 3"/>
                <p:cNvSpPr txBox="1"/>
                <p:nvPr/>
              </p:nvSpPr>
              <p:spPr bwMode="auto">
                <a:xfrm>
                  <a:off x="11121530" y="4045917"/>
                  <a:ext cx="776288" cy="2336800"/>
                </a:xfrm>
                <a:prstGeom prst="rect">
                  <a:avLst/>
                </a:prstGeom>
                <a:solidFill>
                  <a:schemeClr val="accent2"/>
                </a:solidFill>
                <a:ln w="9525">
                  <a:noFill/>
                  <a:miter lim="800000"/>
                </a:ln>
              </p:spPr>
              <p:txBody>
                <a:bodyPr/>
                <a:lstStyle/>
                <a:p>
                  <a:pPr>
                    <a:lnSpc>
                      <a:spcPct val="130000"/>
                    </a:lnSpc>
                    <a:spcBef>
                      <a:spcPts val="1000"/>
                    </a:spcBef>
                    <a:buFont typeface="Wingdings" panose="05000000000000000000" pitchFamily="2" charset="2"/>
                    <a:buNone/>
                  </a:pP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22" name="内容占位符 3"/>
                <p:cNvSpPr txBox="1"/>
                <p:nvPr/>
              </p:nvSpPr>
              <p:spPr>
                <a:xfrm>
                  <a:off x="10321430" y="4566617"/>
                  <a:ext cx="584200" cy="1816100"/>
                </a:xfrm>
                <a:prstGeom prst="rect">
                  <a:avLst/>
                </a:prstGeom>
                <a:solidFill>
                  <a:schemeClr val="accent3"/>
                </a:solidFill>
              </p:spPr>
              <p:txBody>
                <a:bodyPr>
                  <a:normAutofit/>
                </a:bodyPr>
                <a:lstStyle>
                  <a:lvl1pPr marL="360045" indent="-360045" algn="l" defTabSz="914400" rtl="0" eaLnBrk="1" latinLnBrk="0" hangingPunct="1">
                    <a:lnSpc>
                      <a:spcPct val="130000"/>
                    </a:lnSpc>
                    <a:spcBef>
                      <a:spcPts val="1000"/>
                    </a:spcBef>
                    <a:buFont typeface="Wingdings" panose="05000000000000000000" pitchFamily="2" charset="2"/>
                    <a:buChar char="l"/>
                    <a:defRPr sz="2000" kern="1200">
                      <a:solidFill>
                        <a:schemeClr val="tx1">
                          <a:lumMod val="85000"/>
                          <a:lumOff val="15000"/>
                        </a:schemeClr>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zh-CN" altLang="en-US" sz="1800" kern="1200" dirty="0" smtClean="0">
                      <a:solidFill>
                        <a:schemeClr val="tx1">
                          <a:lumMod val="85000"/>
                          <a:lumOff val="15000"/>
                        </a:schemeClr>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Font typeface="Wingdings" panose="05000000000000000000" pitchFamily="2" charset="2"/>
                    <a:buNone/>
                    <a:defRPr/>
                  </a:pPr>
                  <a:endParaRPr lang="zh-CN" altLang="en-US" dirty="0">
                    <a:solidFill>
                      <a:schemeClr val="bg1"/>
                    </a:solidFill>
                  </a:endParaRPr>
                </a:p>
              </p:txBody>
            </p:sp>
            <p:sp>
              <p:nvSpPr>
                <p:cNvPr id="23" name="内容占位符 3"/>
                <p:cNvSpPr txBox="1"/>
                <p:nvPr/>
              </p:nvSpPr>
              <p:spPr>
                <a:xfrm>
                  <a:off x="9467355" y="5023817"/>
                  <a:ext cx="522288" cy="1358900"/>
                </a:xfrm>
                <a:prstGeom prst="rect">
                  <a:avLst/>
                </a:prstGeom>
                <a:solidFill>
                  <a:schemeClr val="accent6"/>
                </a:solidFill>
              </p:spPr>
              <p:txBody>
                <a:bodyPr>
                  <a:normAutofit/>
                </a:bodyPr>
                <a:lstStyle>
                  <a:lvl1pPr marL="360045" indent="-360045" algn="l" defTabSz="914400" rtl="0" eaLnBrk="1" latinLnBrk="0" hangingPunct="1">
                    <a:lnSpc>
                      <a:spcPct val="130000"/>
                    </a:lnSpc>
                    <a:spcBef>
                      <a:spcPts val="1000"/>
                    </a:spcBef>
                    <a:buFont typeface="Wingdings" panose="05000000000000000000" pitchFamily="2" charset="2"/>
                    <a:buChar char="l"/>
                    <a:defRPr sz="2000" kern="1200">
                      <a:solidFill>
                        <a:schemeClr val="tx1">
                          <a:lumMod val="85000"/>
                          <a:lumOff val="15000"/>
                        </a:schemeClr>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zh-CN" altLang="en-US" sz="1800" kern="1200" dirty="0" smtClean="0">
                      <a:solidFill>
                        <a:schemeClr val="tx1">
                          <a:lumMod val="85000"/>
                          <a:lumOff val="15000"/>
                        </a:schemeClr>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Font typeface="Wingdings" panose="05000000000000000000" pitchFamily="2" charset="2"/>
                    <a:buNone/>
                    <a:defRPr/>
                  </a:pPr>
                  <a:endParaRPr lang="zh-CN" altLang="en-US" dirty="0">
                    <a:solidFill>
                      <a:schemeClr val="bg1"/>
                    </a:solidFill>
                  </a:endParaRPr>
                </a:p>
              </p:txBody>
            </p:sp>
            <p:sp>
              <p:nvSpPr>
                <p:cNvPr id="24" name="内容占位符 3"/>
                <p:cNvSpPr txBox="1"/>
                <p:nvPr/>
              </p:nvSpPr>
              <p:spPr>
                <a:xfrm>
                  <a:off x="8527555" y="5474667"/>
                  <a:ext cx="522288" cy="908050"/>
                </a:xfrm>
                <a:prstGeom prst="rect">
                  <a:avLst/>
                </a:prstGeom>
                <a:solidFill>
                  <a:schemeClr val="accent4"/>
                </a:solidFill>
              </p:spPr>
              <p:txBody>
                <a:bodyPr>
                  <a:normAutofit/>
                </a:bodyPr>
                <a:lstStyle>
                  <a:lvl1pPr marL="360045" indent="-360045" algn="l" defTabSz="914400" rtl="0" eaLnBrk="1" latinLnBrk="0" hangingPunct="1">
                    <a:lnSpc>
                      <a:spcPct val="130000"/>
                    </a:lnSpc>
                    <a:spcBef>
                      <a:spcPts val="1000"/>
                    </a:spcBef>
                    <a:buFont typeface="Wingdings" panose="05000000000000000000" pitchFamily="2" charset="2"/>
                    <a:buChar char="l"/>
                    <a:defRPr sz="2000" kern="1200">
                      <a:solidFill>
                        <a:schemeClr val="tx1">
                          <a:lumMod val="85000"/>
                          <a:lumOff val="15000"/>
                        </a:schemeClr>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zh-CN" altLang="en-US" sz="1800" kern="1200" dirty="0" smtClean="0">
                      <a:solidFill>
                        <a:schemeClr val="tx1">
                          <a:lumMod val="85000"/>
                          <a:lumOff val="15000"/>
                        </a:schemeClr>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Font typeface="Wingdings" panose="05000000000000000000" pitchFamily="2" charset="2"/>
                    <a:buNone/>
                    <a:defRPr/>
                  </a:pPr>
                  <a:endParaRPr lang="zh-CN" altLang="en-US" dirty="0">
                    <a:solidFill>
                      <a:schemeClr val="bg1"/>
                    </a:solidFill>
                  </a:endParaRPr>
                </a:p>
              </p:txBody>
            </p:sp>
          </p:grpSp>
        </p:grpSp>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14691">
                                            <p:txEl>
                                              <p:pRg st="0" end="0"/>
                                            </p:txEl>
                                          </p:spTgt>
                                        </p:tgtEl>
                                        <p:attrNameLst>
                                          <p:attrName>style.visibility</p:attrName>
                                        </p:attrNameLst>
                                      </p:cBhvr>
                                      <p:to>
                                        <p:strVal val="visible"/>
                                      </p:to>
                                    </p:set>
                                    <p:animEffect transition="in" filter="fade">
                                      <p:cBhvr>
                                        <p:cTn id="12" dur="1000"/>
                                        <p:tgtEl>
                                          <p:spTgt spid="114691">
                                            <p:txEl>
                                              <p:pRg st="0" end="0"/>
                                            </p:txEl>
                                          </p:spTgt>
                                        </p:tgtEl>
                                      </p:cBhvr>
                                    </p:animEffect>
                                    <p:anim calcmode="lin" valueType="num">
                                      <p:cBhvr>
                                        <p:cTn id="13" dur="1000" fill="hold"/>
                                        <p:tgtEl>
                                          <p:spTgt spid="114691">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11469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14691">
                                            <p:txEl>
                                              <p:pRg st="1" end="1"/>
                                            </p:txEl>
                                          </p:spTgt>
                                        </p:tgtEl>
                                        <p:attrNameLst>
                                          <p:attrName>style.visibility</p:attrName>
                                        </p:attrNameLst>
                                      </p:cBhvr>
                                      <p:to>
                                        <p:strVal val="visible"/>
                                      </p:to>
                                    </p:set>
                                    <p:animEffect transition="in" filter="fade">
                                      <p:cBhvr>
                                        <p:cTn id="19" dur="1000"/>
                                        <p:tgtEl>
                                          <p:spTgt spid="114691">
                                            <p:txEl>
                                              <p:pRg st="1" end="1"/>
                                            </p:txEl>
                                          </p:spTgt>
                                        </p:tgtEl>
                                      </p:cBhvr>
                                    </p:animEffect>
                                    <p:anim calcmode="lin" valueType="num">
                                      <p:cBhvr>
                                        <p:cTn id="20" dur="1000" fill="hold"/>
                                        <p:tgtEl>
                                          <p:spTgt spid="114691">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11469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114691">
                                            <p:txEl>
                                              <p:pRg st="2" end="2"/>
                                            </p:txEl>
                                          </p:spTgt>
                                        </p:tgtEl>
                                        <p:attrNameLst>
                                          <p:attrName>style.visibility</p:attrName>
                                        </p:attrNameLst>
                                      </p:cBhvr>
                                      <p:to>
                                        <p:strVal val="visible"/>
                                      </p:to>
                                    </p:set>
                                    <p:animEffect transition="in" filter="fade">
                                      <p:cBhvr>
                                        <p:cTn id="26" dur="1000"/>
                                        <p:tgtEl>
                                          <p:spTgt spid="114691">
                                            <p:txEl>
                                              <p:pRg st="2" end="2"/>
                                            </p:txEl>
                                          </p:spTgt>
                                        </p:tgtEl>
                                      </p:cBhvr>
                                    </p:animEffect>
                                    <p:anim calcmode="lin" valueType="num">
                                      <p:cBhvr>
                                        <p:cTn id="27" dur="1000" fill="hold"/>
                                        <p:tgtEl>
                                          <p:spTgt spid="114691">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11469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114691">
                                            <p:txEl>
                                              <p:pRg st="3" end="3"/>
                                            </p:txEl>
                                          </p:spTgt>
                                        </p:tgtEl>
                                        <p:attrNameLst>
                                          <p:attrName>style.visibility</p:attrName>
                                        </p:attrNameLst>
                                      </p:cBhvr>
                                      <p:to>
                                        <p:strVal val="visible"/>
                                      </p:to>
                                    </p:set>
                                    <p:animEffect transition="in" filter="fade">
                                      <p:cBhvr>
                                        <p:cTn id="33" dur="1000"/>
                                        <p:tgtEl>
                                          <p:spTgt spid="114691">
                                            <p:txEl>
                                              <p:pRg st="3" end="3"/>
                                            </p:txEl>
                                          </p:spTgt>
                                        </p:tgtEl>
                                      </p:cBhvr>
                                    </p:animEffect>
                                    <p:anim calcmode="lin" valueType="num">
                                      <p:cBhvr>
                                        <p:cTn id="34" dur="1000" fill="hold"/>
                                        <p:tgtEl>
                                          <p:spTgt spid="114691">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114691">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a:lstStyle/>
          <a:p>
            <a:r>
              <a:rPr lang="zh-CN" altLang="en-US" dirty="0"/>
              <a:t>物理层需要考虑的问题</a:t>
            </a:r>
            <a:endParaRPr lang="zh-CN" altLang="en-US" dirty="0"/>
          </a:p>
        </p:txBody>
      </p:sp>
      <p:sp>
        <p:nvSpPr>
          <p:cNvPr id="114691" name="Rectangle 3"/>
          <p:cNvSpPr>
            <a:spLocks noGrp="1" noChangeArrowheads="1"/>
          </p:cNvSpPr>
          <p:nvPr>
            <p:ph idx="1"/>
          </p:nvPr>
        </p:nvSpPr>
        <p:spPr>
          <a:xfrm>
            <a:off x="609919" y="2120582"/>
            <a:ext cx="10978515" cy="4050984"/>
          </a:xfrm>
        </p:spPr>
        <p:txBody>
          <a:bodyPr>
            <a:normAutofit/>
          </a:bodyPr>
          <a:lstStyle/>
          <a:p>
            <a:pPr>
              <a:lnSpc>
                <a:spcPct val="150000"/>
              </a:lnSpc>
            </a:pPr>
            <a:r>
              <a:rPr lang="zh-CN" altLang="en-US" sz="2400" b="1" dirty="0"/>
              <a:t>链路配置    </a:t>
            </a:r>
            <a:r>
              <a:rPr lang="zh-CN" altLang="en-US" sz="2400" dirty="0"/>
              <a:t>在点到点配置中，两个设备通过一条专用链路连接，而在多点配置中，许多设备共享一条链路。</a:t>
            </a:r>
            <a:endParaRPr lang="zh-CN" altLang="en-US" sz="2400" dirty="0"/>
          </a:p>
          <a:p>
            <a:pPr>
              <a:lnSpc>
                <a:spcPct val="150000"/>
              </a:lnSpc>
            </a:pPr>
            <a:r>
              <a:rPr lang="zh-CN" altLang="en-US" sz="2400" b="1" dirty="0"/>
              <a:t>物理拓扑结构    </a:t>
            </a:r>
            <a:r>
              <a:rPr lang="zh-CN" altLang="en-US" sz="2400" dirty="0"/>
              <a:t>物理拓扑结构规定用什么拓扑结构将设备连接成网络。可以是星型拓扑、总线型拓扑、环型拓扑或网状结构等。</a:t>
            </a:r>
            <a:endParaRPr lang="zh-CN" altLang="en-US" sz="2400" dirty="0"/>
          </a:p>
          <a:p>
            <a:pPr>
              <a:lnSpc>
                <a:spcPct val="150000"/>
              </a:lnSpc>
            </a:pPr>
            <a:r>
              <a:rPr lang="zh-CN" altLang="en-US" sz="2400" b="1" dirty="0"/>
              <a:t>传输方式    </a:t>
            </a:r>
            <a:r>
              <a:rPr lang="zh-CN" altLang="en-US" sz="2400" dirty="0"/>
              <a:t>考虑是串行传输还是并行传输，以及传输的方向等。</a:t>
            </a:r>
            <a:endParaRPr lang="zh-CN" altLang="en-US" sz="2400" dirty="0"/>
          </a:p>
          <a:p>
            <a:pPr>
              <a:lnSpc>
                <a:spcPct val="150000"/>
              </a:lnSpc>
            </a:pPr>
            <a:r>
              <a:rPr lang="zh-CN" altLang="en-US" sz="2400" b="1" dirty="0"/>
              <a:t>接口特性    </a:t>
            </a:r>
            <a:r>
              <a:rPr lang="zh-CN" altLang="en-US" sz="2400" dirty="0"/>
              <a:t>规定传输设备与传输媒体之间接口的一些特性。</a:t>
            </a:r>
            <a:endParaRPr lang="zh-CN" altLang="en-US" sz="2400" dirty="0"/>
          </a:p>
        </p:txBody>
      </p:sp>
      <p:sp>
        <p:nvSpPr>
          <p:cNvPr id="5" name="页脚占位符 4"/>
          <p:cNvSpPr>
            <a:spLocks noGrp="1"/>
          </p:cNvSpPr>
          <p:nvPr>
            <p:ph type="ftr" sz="quarter" idx="11"/>
          </p:nvPr>
        </p:nvSpPr>
        <p:spPr/>
        <p:txBody>
          <a:bodyPr/>
          <a:lstStyle/>
          <a:p>
            <a:r>
              <a:rPr lang="zh-CN" altLang="en-US"/>
              <a:t>课件制作人：谢钧 谢希仁</a:t>
            </a:r>
            <a:endParaRPr lang="zh-CN" altLang="en-US"/>
          </a:p>
        </p:txBody>
      </p:sp>
      <p:sp>
        <p:nvSpPr>
          <p:cNvPr id="6" name="矩形 5"/>
          <p:cNvSpPr/>
          <p:nvPr/>
        </p:nvSpPr>
        <p:spPr>
          <a:xfrm>
            <a:off x="0" y="5877272"/>
            <a:ext cx="12192000" cy="1010891"/>
          </a:xfrm>
          <a:prstGeom prst="rect">
            <a:avLst/>
          </a:prstGeom>
          <a:solidFill>
            <a:srgbClr val="838383">
              <a:alpha val="80000"/>
            </a:srgbClr>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7" name="矩形 6"/>
          <p:cNvSpPr/>
          <p:nvPr/>
        </p:nvSpPr>
        <p:spPr>
          <a:xfrm>
            <a:off x="0" y="1545906"/>
            <a:ext cx="9663113" cy="46037"/>
          </a:xfrm>
          <a:prstGeom prst="rect">
            <a:avLst/>
          </a:prstGeom>
          <a:solidFill>
            <a:srgbClr val="838383">
              <a:alpha val="80000"/>
            </a:srgbClr>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nvGrpSpPr>
          <p:cNvPr id="8" name="组合 22"/>
          <p:cNvGrpSpPr/>
          <p:nvPr/>
        </p:nvGrpSpPr>
        <p:grpSpPr bwMode="auto">
          <a:xfrm rot="10800000">
            <a:off x="9617075" y="1072831"/>
            <a:ext cx="2592388" cy="1065212"/>
            <a:chOff x="-3884" y="1297773"/>
            <a:chExt cx="2592640" cy="1065542"/>
          </a:xfrm>
        </p:grpSpPr>
        <p:sp>
          <p:nvSpPr>
            <p:cNvPr id="9" name="矩形 8"/>
            <p:cNvSpPr/>
            <p:nvPr/>
          </p:nvSpPr>
          <p:spPr>
            <a:xfrm>
              <a:off x="-5471" y="1380349"/>
              <a:ext cx="495348" cy="533565"/>
            </a:xfrm>
            <a:prstGeom prst="rect">
              <a:avLst/>
            </a:prstGeom>
            <a:solidFill>
              <a:srgbClr val="838383"/>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0" name="矩形 9"/>
            <p:cNvSpPr/>
            <p:nvPr/>
          </p:nvSpPr>
          <p:spPr>
            <a:xfrm>
              <a:off x="770891" y="1878978"/>
              <a:ext cx="266726" cy="287426"/>
            </a:xfrm>
            <a:prstGeom prst="rect">
              <a:avLst/>
            </a:prstGeom>
            <a:solidFill>
              <a:srgbClr val="A6B727"/>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1" name="矩形 10"/>
            <p:cNvSpPr/>
            <p:nvPr/>
          </p:nvSpPr>
          <p:spPr>
            <a:xfrm>
              <a:off x="599425" y="1570908"/>
              <a:ext cx="342933" cy="370002"/>
            </a:xfrm>
            <a:prstGeom prst="rect">
              <a:avLst/>
            </a:prstGeom>
            <a:solidFill>
              <a:srgbClr val="FFC0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2" name="矩形 11"/>
            <p:cNvSpPr/>
            <p:nvPr/>
          </p:nvSpPr>
          <p:spPr>
            <a:xfrm>
              <a:off x="942358" y="2037777"/>
              <a:ext cx="266726" cy="285839"/>
            </a:xfrm>
            <a:prstGeom prst="rect">
              <a:avLst/>
            </a:prstGeom>
            <a:solidFill>
              <a:srgbClr val="FEC306"/>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3" name="矩形 12"/>
            <p:cNvSpPr/>
            <p:nvPr/>
          </p:nvSpPr>
          <p:spPr>
            <a:xfrm>
              <a:off x="2542714" y="1596315"/>
              <a:ext cx="46042" cy="46051"/>
            </a:xfrm>
            <a:prstGeom prst="rect">
              <a:avLst/>
            </a:prstGeom>
            <a:solidFill>
              <a:srgbClr val="F692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4" name="矩形 13"/>
            <p:cNvSpPr/>
            <p:nvPr/>
          </p:nvSpPr>
          <p:spPr>
            <a:xfrm flipV="1">
              <a:off x="489877" y="2077476"/>
              <a:ext cx="266726" cy="287427"/>
            </a:xfrm>
            <a:prstGeom prst="rect">
              <a:avLst/>
            </a:prstGeom>
            <a:solidFill>
              <a:srgbClr val="418AB3"/>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5" name="矩形 14"/>
            <p:cNvSpPr/>
            <p:nvPr/>
          </p:nvSpPr>
          <p:spPr>
            <a:xfrm>
              <a:off x="1896539" y="1866274"/>
              <a:ext cx="107960" cy="115923"/>
            </a:xfrm>
            <a:prstGeom prst="rect">
              <a:avLst/>
            </a:prstGeom>
            <a:solidFill>
              <a:srgbClr val="FFFF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6" name="矩形 15"/>
            <p:cNvSpPr/>
            <p:nvPr/>
          </p:nvSpPr>
          <p:spPr>
            <a:xfrm>
              <a:off x="2220420" y="1932970"/>
              <a:ext cx="266726" cy="287426"/>
            </a:xfrm>
            <a:prstGeom prst="rect">
              <a:avLst/>
            </a:prstGeom>
            <a:solidFill>
              <a:srgbClr val="F692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7" name="矩形 16"/>
            <p:cNvSpPr/>
            <p:nvPr/>
          </p:nvSpPr>
          <p:spPr>
            <a:xfrm>
              <a:off x="1677442" y="2036189"/>
              <a:ext cx="266726" cy="285839"/>
            </a:xfrm>
            <a:prstGeom prst="rect">
              <a:avLst/>
            </a:prstGeom>
            <a:solidFill>
              <a:srgbClr val="C000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8" name="矩形 17"/>
            <p:cNvSpPr/>
            <p:nvPr/>
          </p:nvSpPr>
          <p:spPr>
            <a:xfrm>
              <a:off x="1224960" y="1715414"/>
              <a:ext cx="266726" cy="287427"/>
            </a:xfrm>
            <a:prstGeom prst="rect">
              <a:avLst/>
            </a:prstGeom>
            <a:solidFill>
              <a:srgbClr val="7F7F7F"/>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9" name="矩形 18"/>
            <p:cNvSpPr/>
            <p:nvPr/>
          </p:nvSpPr>
          <p:spPr>
            <a:xfrm>
              <a:off x="1817156" y="1297773"/>
              <a:ext cx="266726" cy="287426"/>
            </a:xfrm>
            <a:prstGeom prst="rect">
              <a:avLst/>
            </a:prstGeom>
            <a:solidFill>
              <a:srgbClr val="C000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grpSp>
        <p:nvGrpSpPr>
          <p:cNvPr id="20" name="组合 19"/>
          <p:cNvGrpSpPr/>
          <p:nvPr/>
        </p:nvGrpSpPr>
        <p:grpSpPr>
          <a:xfrm>
            <a:off x="9457195" y="5050345"/>
            <a:ext cx="2430463" cy="1685182"/>
            <a:chOff x="8527555" y="4045917"/>
            <a:chExt cx="3370263" cy="2336800"/>
          </a:xfrm>
        </p:grpSpPr>
        <p:sp>
          <p:nvSpPr>
            <p:cNvPr id="21" name="内容占位符 3"/>
            <p:cNvSpPr txBox="1"/>
            <p:nvPr/>
          </p:nvSpPr>
          <p:spPr bwMode="auto">
            <a:xfrm>
              <a:off x="11121530" y="4045917"/>
              <a:ext cx="776288" cy="2336800"/>
            </a:xfrm>
            <a:prstGeom prst="rect">
              <a:avLst/>
            </a:prstGeom>
            <a:solidFill>
              <a:schemeClr val="accent2"/>
            </a:solidFill>
            <a:ln w="9525">
              <a:noFill/>
              <a:miter lim="800000"/>
            </a:ln>
          </p:spPr>
          <p:txBody>
            <a:bodyPr/>
            <a:lstStyle/>
            <a:p>
              <a:pPr>
                <a:lnSpc>
                  <a:spcPct val="130000"/>
                </a:lnSpc>
                <a:spcBef>
                  <a:spcPts val="1000"/>
                </a:spcBef>
                <a:buFont typeface="Wingdings" panose="05000000000000000000" pitchFamily="2" charset="2"/>
                <a:buNone/>
              </a:pP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22" name="内容占位符 3"/>
            <p:cNvSpPr txBox="1"/>
            <p:nvPr/>
          </p:nvSpPr>
          <p:spPr>
            <a:xfrm>
              <a:off x="10321430" y="4566617"/>
              <a:ext cx="584200" cy="1816100"/>
            </a:xfrm>
            <a:prstGeom prst="rect">
              <a:avLst/>
            </a:prstGeom>
            <a:solidFill>
              <a:schemeClr val="accent3"/>
            </a:solidFill>
          </p:spPr>
          <p:txBody>
            <a:bodyPr>
              <a:normAutofit/>
            </a:bodyPr>
            <a:lstStyle>
              <a:lvl1pPr marL="360045" indent="-360045" algn="l" defTabSz="914400" rtl="0" eaLnBrk="1" latinLnBrk="0" hangingPunct="1">
                <a:lnSpc>
                  <a:spcPct val="130000"/>
                </a:lnSpc>
                <a:spcBef>
                  <a:spcPts val="1000"/>
                </a:spcBef>
                <a:buFont typeface="Wingdings" panose="05000000000000000000" pitchFamily="2" charset="2"/>
                <a:buChar char="l"/>
                <a:defRPr sz="2000" kern="1200">
                  <a:solidFill>
                    <a:schemeClr val="tx1">
                      <a:lumMod val="85000"/>
                      <a:lumOff val="15000"/>
                    </a:schemeClr>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zh-CN" altLang="en-US" sz="1800" kern="1200" dirty="0" smtClean="0">
                  <a:solidFill>
                    <a:schemeClr val="tx1">
                      <a:lumMod val="85000"/>
                      <a:lumOff val="15000"/>
                    </a:schemeClr>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Font typeface="Wingdings" panose="05000000000000000000" pitchFamily="2" charset="2"/>
                <a:buNone/>
                <a:defRPr/>
              </a:pPr>
              <a:endParaRPr lang="zh-CN" altLang="en-US" dirty="0">
                <a:solidFill>
                  <a:schemeClr val="bg1"/>
                </a:solidFill>
              </a:endParaRPr>
            </a:p>
          </p:txBody>
        </p:sp>
        <p:sp>
          <p:nvSpPr>
            <p:cNvPr id="23" name="内容占位符 3"/>
            <p:cNvSpPr txBox="1"/>
            <p:nvPr/>
          </p:nvSpPr>
          <p:spPr>
            <a:xfrm>
              <a:off x="9467355" y="5023817"/>
              <a:ext cx="522288" cy="1358900"/>
            </a:xfrm>
            <a:prstGeom prst="rect">
              <a:avLst/>
            </a:prstGeom>
            <a:solidFill>
              <a:schemeClr val="accent6"/>
            </a:solidFill>
          </p:spPr>
          <p:txBody>
            <a:bodyPr>
              <a:normAutofit/>
            </a:bodyPr>
            <a:lstStyle>
              <a:lvl1pPr marL="360045" indent="-360045" algn="l" defTabSz="914400" rtl="0" eaLnBrk="1" latinLnBrk="0" hangingPunct="1">
                <a:lnSpc>
                  <a:spcPct val="130000"/>
                </a:lnSpc>
                <a:spcBef>
                  <a:spcPts val="1000"/>
                </a:spcBef>
                <a:buFont typeface="Wingdings" panose="05000000000000000000" pitchFamily="2" charset="2"/>
                <a:buChar char="l"/>
                <a:defRPr sz="2000" kern="1200">
                  <a:solidFill>
                    <a:schemeClr val="tx1">
                      <a:lumMod val="85000"/>
                      <a:lumOff val="15000"/>
                    </a:schemeClr>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zh-CN" altLang="en-US" sz="1800" kern="1200" dirty="0" smtClean="0">
                  <a:solidFill>
                    <a:schemeClr val="tx1">
                      <a:lumMod val="85000"/>
                      <a:lumOff val="15000"/>
                    </a:schemeClr>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Font typeface="Wingdings" panose="05000000000000000000" pitchFamily="2" charset="2"/>
                <a:buNone/>
                <a:defRPr/>
              </a:pPr>
              <a:endParaRPr lang="zh-CN" altLang="en-US" dirty="0">
                <a:solidFill>
                  <a:schemeClr val="bg1"/>
                </a:solidFill>
              </a:endParaRPr>
            </a:p>
          </p:txBody>
        </p:sp>
        <p:sp>
          <p:nvSpPr>
            <p:cNvPr id="24" name="内容占位符 3"/>
            <p:cNvSpPr txBox="1"/>
            <p:nvPr/>
          </p:nvSpPr>
          <p:spPr>
            <a:xfrm>
              <a:off x="8527555" y="5474667"/>
              <a:ext cx="522288" cy="908050"/>
            </a:xfrm>
            <a:prstGeom prst="rect">
              <a:avLst/>
            </a:prstGeom>
            <a:solidFill>
              <a:schemeClr val="accent4"/>
            </a:solidFill>
          </p:spPr>
          <p:txBody>
            <a:bodyPr>
              <a:normAutofit/>
            </a:bodyPr>
            <a:lstStyle>
              <a:lvl1pPr marL="360045" indent="-360045" algn="l" defTabSz="914400" rtl="0" eaLnBrk="1" latinLnBrk="0" hangingPunct="1">
                <a:lnSpc>
                  <a:spcPct val="130000"/>
                </a:lnSpc>
                <a:spcBef>
                  <a:spcPts val="1000"/>
                </a:spcBef>
                <a:buFont typeface="Wingdings" panose="05000000000000000000" pitchFamily="2" charset="2"/>
                <a:buChar char="l"/>
                <a:defRPr sz="2000" kern="1200">
                  <a:solidFill>
                    <a:schemeClr val="tx1">
                      <a:lumMod val="85000"/>
                      <a:lumOff val="15000"/>
                    </a:schemeClr>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zh-CN" altLang="en-US" sz="1800" kern="1200" dirty="0" smtClean="0">
                  <a:solidFill>
                    <a:schemeClr val="tx1">
                      <a:lumMod val="85000"/>
                      <a:lumOff val="15000"/>
                    </a:schemeClr>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Font typeface="Wingdings" panose="05000000000000000000" pitchFamily="2" charset="2"/>
                <a:buNone/>
                <a:defRPr/>
              </a:pPr>
              <a:endParaRPr lang="zh-CN" altLang="en-US" dirty="0">
                <a:solidFill>
                  <a:schemeClr val="bg1"/>
                </a:solidFill>
              </a:endParaRPr>
            </a:p>
          </p:txBody>
        </p:sp>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14691">
                                            <p:txEl>
                                              <p:pRg st="0" end="0"/>
                                            </p:txEl>
                                          </p:spTgt>
                                        </p:tgtEl>
                                        <p:attrNameLst>
                                          <p:attrName>style.visibility</p:attrName>
                                        </p:attrNameLst>
                                      </p:cBhvr>
                                      <p:to>
                                        <p:strVal val="visible"/>
                                      </p:to>
                                    </p:set>
                                    <p:animEffect transition="in" filter="fade">
                                      <p:cBhvr>
                                        <p:cTn id="7" dur="1000"/>
                                        <p:tgtEl>
                                          <p:spTgt spid="114691">
                                            <p:txEl>
                                              <p:pRg st="0" end="0"/>
                                            </p:txEl>
                                          </p:spTgt>
                                        </p:tgtEl>
                                      </p:cBhvr>
                                    </p:animEffect>
                                    <p:anim calcmode="lin" valueType="num">
                                      <p:cBhvr>
                                        <p:cTn id="8" dur="1000" fill="hold"/>
                                        <p:tgtEl>
                                          <p:spTgt spid="11469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1469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14691">
                                            <p:txEl>
                                              <p:pRg st="1" end="1"/>
                                            </p:txEl>
                                          </p:spTgt>
                                        </p:tgtEl>
                                        <p:attrNameLst>
                                          <p:attrName>style.visibility</p:attrName>
                                        </p:attrNameLst>
                                      </p:cBhvr>
                                      <p:to>
                                        <p:strVal val="visible"/>
                                      </p:to>
                                    </p:set>
                                    <p:animEffect transition="in" filter="fade">
                                      <p:cBhvr>
                                        <p:cTn id="14" dur="1000"/>
                                        <p:tgtEl>
                                          <p:spTgt spid="114691">
                                            <p:txEl>
                                              <p:pRg st="1" end="1"/>
                                            </p:txEl>
                                          </p:spTgt>
                                        </p:tgtEl>
                                      </p:cBhvr>
                                    </p:animEffect>
                                    <p:anim calcmode="lin" valueType="num">
                                      <p:cBhvr>
                                        <p:cTn id="15" dur="1000" fill="hold"/>
                                        <p:tgtEl>
                                          <p:spTgt spid="11469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1469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14691">
                                            <p:txEl>
                                              <p:pRg st="2" end="2"/>
                                            </p:txEl>
                                          </p:spTgt>
                                        </p:tgtEl>
                                        <p:attrNameLst>
                                          <p:attrName>style.visibility</p:attrName>
                                        </p:attrNameLst>
                                      </p:cBhvr>
                                      <p:to>
                                        <p:strVal val="visible"/>
                                      </p:to>
                                    </p:set>
                                    <p:animEffect transition="in" filter="fade">
                                      <p:cBhvr>
                                        <p:cTn id="21" dur="1000"/>
                                        <p:tgtEl>
                                          <p:spTgt spid="114691">
                                            <p:txEl>
                                              <p:pRg st="2" end="2"/>
                                            </p:txEl>
                                          </p:spTgt>
                                        </p:tgtEl>
                                      </p:cBhvr>
                                    </p:animEffect>
                                    <p:anim calcmode="lin" valueType="num">
                                      <p:cBhvr>
                                        <p:cTn id="22" dur="1000" fill="hold"/>
                                        <p:tgtEl>
                                          <p:spTgt spid="114691">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1469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14691">
                                            <p:txEl>
                                              <p:pRg st="3" end="3"/>
                                            </p:txEl>
                                          </p:spTgt>
                                        </p:tgtEl>
                                        <p:attrNameLst>
                                          <p:attrName>style.visibility</p:attrName>
                                        </p:attrNameLst>
                                      </p:cBhvr>
                                      <p:to>
                                        <p:strVal val="visible"/>
                                      </p:to>
                                    </p:set>
                                    <p:animEffect transition="in" filter="fade">
                                      <p:cBhvr>
                                        <p:cTn id="28" dur="1000"/>
                                        <p:tgtEl>
                                          <p:spTgt spid="114691">
                                            <p:txEl>
                                              <p:pRg st="3" end="3"/>
                                            </p:txEl>
                                          </p:spTgt>
                                        </p:tgtEl>
                                      </p:cBhvr>
                                    </p:animEffect>
                                    <p:anim calcmode="lin" valueType="num">
                                      <p:cBhvr>
                                        <p:cTn id="29" dur="1000" fill="hold"/>
                                        <p:tgtEl>
                                          <p:spTgt spid="114691">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14691">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ea typeface="Arial Unicode MS" panose="020B0604020202020204" pitchFamily="34" charset="-122"/>
                <a:cs typeface="Arial Unicode MS" panose="020B0604020202020204" pitchFamily="34" charset="-122"/>
              </a:rPr>
              <a:t>与传输媒体的接口特性</a:t>
            </a:r>
            <a:endParaRPr lang="zh-CN" altLang="en-US" dirty="0"/>
          </a:p>
        </p:txBody>
      </p:sp>
      <p:sp>
        <p:nvSpPr>
          <p:cNvPr id="3" name="内容占位符 2"/>
          <p:cNvSpPr>
            <a:spLocks noGrp="1"/>
          </p:cNvSpPr>
          <p:nvPr>
            <p:ph idx="1"/>
          </p:nvPr>
        </p:nvSpPr>
        <p:spPr>
          <a:xfrm>
            <a:off x="609919" y="1219712"/>
            <a:ext cx="10978515" cy="609458"/>
          </a:xfrm>
        </p:spPr>
        <p:txBody>
          <a:bodyPr>
            <a:normAutofit/>
          </a:bodyPr>
          <a:lstStyle/>
          <a:p>
            <a:pPr marL="0" indent="0">
              <a:buNone/>
            </a:pPr>
            <a:r>
              <a:rPr lang="zh-CN" altLang="en-US" sz="2400" dirty="0"/>
              <a:t>  物理层协议的一个重要任务就是确定与传输媒体的接口的一些特性，即： </a:t>
            </a:r>
            <a:endParaRPr lang="zh-CN" altLang="en-US" sz="2400" dirty="0"/>
          </a:p>
          <a:p>
            <a:endParaRPr lang="zh-CN" altLang="en-US" sz="2400" dirty="0"/>
          </a:p>
        </p:txBody>
      </p:sp>
      <p:grpSp>
        <p:nvGrpSpPr>
          <p:cNvPr id="45" name="组合 44"/>
          <p:cNvGrpSpPr/>
          <p:nvPr/>
        </p:nvGrpSpPr>
        <p:grpSpPr>
          <a:xfrm>
            <a:off x="1206189" y="2118470"/>
            <a:ext cx="3499144" cy="3506469"/>
            <a:chOff x="847431" y="1988070"/>
            <a:chExt cx="3904228" cy="3913307"/>
          </a:xfrm>
        </p:grpSpPr>
        <p:sp>
          <p:nvSpPr>
            <p:cNvPr id="4" name="Freeform 10"/>
            <p:cNvSpPr/>
            <p:nvPr/>
          </p:nvSpPr>
          <p:spPr bwMode="auto">
            <a:xfrm>
              <a:off x="2793873" y="1991315"/>
              <a:ext cx="1948062" cy="2151021"/>
            </a:xfrm>
            <a:custGeom>
              <a:avLst/>
              <a:gdLst>
                <a:gd name="T0" fmla="*/ 1606 w 3207"/>
                <a:gd name="T1" fmla="*/ 3189 h 3541"/>
                <a:gd name="T2" fmla="*/ 2390 w 3207"/>
                <a:gd name="T3" fmla="*/ 3541 h 3541"/>
                <a:gd name="T4" fmla="*/ 3206 w 3207"/>
                <a:gd name="T5" fmla="*/ 2917 h 3541"/>
                <a:gd name="T6" fmla="*/ 3207 w 3207"/>
                <a:gd name="T7" fmla="*/ 2918 h 3541"/>
                <a:gd name="T8" fmla="*/ 6 w 3207"/>
                <a:gd name="T9" fmla="*/ 5 h 3541"/>
                <a:gd name="T10" fmla="*/ 3 w 3207"/>
                <a:gd name="T11" fmla="*/ 0 h 3541"/>
                <a:gd name="T12" fmla="*/ 6 w 3207"/>
                <a:gd name="T13" fmla="*/ 5 h 3541"/>
                <a:gd name="T14" fmla="*/ 598 w 3207"/>
                <a:gd name="T15" fmla="*/ 805 h 3541"/>
                <a:gd name="T16" fmla="*/ 230 w 3207"/>
                <a:gd name="T17" fmla="*/ 1621 h 3541"/>
                <a:gd name="T18" fmla="*/ 231 w 3207"/>
                <a:gd name="T19" fmla="*/ 1625 h 3541"/>
                <a:gd name="T20" fmla="*/ 1606 w 3207"/>
                <a:gd name="T21" fmla="*/ 3189 h 3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07" h="3541">
                  <a:moveTo>
                    <a:pt x="1606" y="3189"/>
                  </a:moveTo>
                  <a:lnTo>
                    <a:pt x="2390" y="3541"/>
                  </a:lnTo>
                  <a:lnTo>
                    <a:pt x="3206" y="2917"/>
                  </a:lnTo>
                  <a:lnTo>
                    <a:pt x="3207" y="2918"/>
                  </a:lnTo>
                  <a:cubicBezTo>
                    <a:pt x="3055" y="1282"/>
                    <a:pt x="1679" y="0"/>
                    <a:pt x="6" y="5"/>
                  </a:cubicBezTo>
                  <a:lnTo>
                    <a:pt x="3" y="0"/>
                  </a:lnTo>
                  <a:cubicBezTo>
                    <a:pt x="2" y="0"/>
                    <a:pt x="0" y="0"/>
                    <a:pt x="6" y="5"/>
                  </a:cubicBezTo>
                  <a:lnTo>
                    <a:pt x="598" y="805"/>
                  </a:lnTo>
                  <a:lnTo>
                    <a:pt x="230" y="1621"/>
                  </a:lnTo>
                  <a:lnTo>
                    <a:pt x="231" y="1625"/>
                  </a:lnTo>
                  <a:cubicBezTo>
                    <a:pt x="1000" y="1734"/>
                    <a:pt x="1594" y="2388"/>
                    <a:pt x="1606" y="3189"/>
                  </a:cubicBezTo>
                  <a:close/>
                </a:path>
              </a:pathLst>
            </a:custGeom>
            <a:solidFill>
              <a:srgbClr val="01ACBE"/>
            </a:solidFill>
            <a:ln w="15875">
              <a:gradFill>
                <a:gsLst>
                  <a:gs pos="0">
                    <a:srgbClr val="F3F3F3"/>
                  </a:gs>
                  <a:gs pos="100000">
                    <a:schemeClr val="bg1"/>
                  </a:gs>
                </a:gsLst>
                <a:lin ang="5400000" scaled="1"/>
              </a:gradFill>
            </a:ln>
            <a:effectLst>
              <a:innerShdw blurRad="76200" dist="38100" dir="162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5" name="矩形 4"/>
            <p:cNvSpPr/>
            <p:nvPr/>
          </p:nvSpPr>
          <p:spPr>
            <a:xfrm rot="3203510">
              <a:off x="1421109" y="2573664"/>
              <a:ext cx="2750401" cy="2751833"/>
            </a:xfrm>
            <a:prstGeom prst="rect">
              <a:avLst/>
            </a:prstGeom>
            <a:noFill/>
            <a:ln w="25400" cap="flat" cmpd="sng" algn="ctr">
              <a:noFill/>
              <a:prstDash val="solid"/>
            </a:ln>
            <a:effectLst/>
          </p:spPr>
          <p:txBody>
            <a:bodyPr spcFirstLastPara="1" lIns="89611" tIns="44807" rIns="89611" bIns="44807" numCol="1" anchor="ctr">
              <a:prstTxWarp prst="textArchUp">
                <a:avLst/>
              </a:prstTxWarp>
            </a:bodyPr>
            <a:lstStyle/>
            <a:p>
              <a:pPr algn="ctr" defTabSz="914400">
                <a:defRPr/>
              </a:pPr>
              <a:r>
                <a:rPr lang="zh-CN" altLang="en-US" kern="0" dirty="0">
                  <a:solidFill>
                    <a:srgbClr val="F9F9F9"/>
                  </a:solidFill>
                  <a:latin typeface="微软雅黑" panose="020B0503020204020204" pitchFamily="34" charset="-122"/>
                  <a:ea typeface="微软雅黑" panose="020B0503020204020204" pitchFamily="34" charset="-122"/>
                </a:rPr>
                <a:t>电气特性</a:t>
              </a:r>
              <a:endParaRPr lang="zh-CN" altLang="en-US" kern="0" dirty="0">
                <a:solidFill>
                  <a:srgbClr val="F9F9F9"/>
                </a:solidFill>
                <a:latin typeface="微软雅黑" panose="020B0503020204020204" pitchFamily="34" charset="-122"/>
                <a:ea typeface="微软雅黑" panose="020B0503020204020204" pitchFamily="34" charset="-122"/>
              </a:endParaRPr>
            </a:p>
          </p:txBody>
        </p:sp>
        <p:sp>
          <p:nvSpPr>
            <p:cNvPr id="6" name="Freeform 7"/>
            <p:cNvSpPr/>
            <p:nvPr/>
          </p:nvSpPr>
          <p:spPr bwMode="auto">
            <a:xfrm>
              <a:off x="855522" y="1988070"/>
              <a:ext cx="2152268" cy="1948555"/>
            </a:xfrm>
            <a:custGeom>
              <a:avLst/>
              <a:gdLst>
                <a:gd name="T0" fmla="*/ 1625 w 3541"/>
                <a:gd name="T1" fmla="*/ 2978 h 3207"/>
                <a:gd name="T2" fmla="*/ 3189 w 3541"/>
                <a:gd name="T3" fmla="*/ 1591 h 3207"/>
                <a:gd name="T4" fmla="*/ 3541 w 3541"/>
                <a:gd name="T5" fmla="*/ 823 h 3207"/>
                <a:gd name="T6" fmla="*/ 2917 w 3541"/>
                <a:gd name="T7" fmla="*/ 7 h 3207"/>
                <a:gd name="T8" fmla="*/ 2916 w 3541"/>
                <a:gd name="T9" fmla="*/ 0 h 3207"/>
                <a:gd name="T10" fmla="*/ 5 w 3541"/>
                <a:gd name="T11" fmla="*/ 3207 h 3207"/>
                <a:gd name="T12" fmla="*/ 0 w 3541"/>
                <a:gd name="T13" fmla="*/ 3205 h 3207"/>
                <a:gd name="T14" fmla="*/ 5 w 3541"/>
                <a:gd name="T15" fmla="*/ 3207 h 3207"/>
                <a:gd name="T16" fmla="*/ 805 w 3541"/>
                <a:gd name="T17" fmla="*/ 2599 h 3207"/>
                <a:gd name="T18" fmla="*/ 1621 w 3541"/>
                <a:gd name="T19" fmla="*/ 2983 h 3207"/>
                <a:gd name="T20" fmla="*/ 1625 w 3541"/>
                <a:gd name="T21" fmla="*/ 2978 h 3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41" h="3207">
                  <a:moveTo>
                    <a:pt x="1625" y="2978"/>
                  </a:moveTo>
                  <a:cubicBezTo>
                    <a:pt x="1734" y="2207"/>
                    <a:pt x="2388" y="1612"/>
                    <a:pt x="3189" y="1591"/>
                  </a:cubicBezTo>
                  <a:lnTo>
                    <a:pt x="3541" y="823"/>
                  </a:lnTo>
                  <a:lnTo>
                    <a:pt x="2917" y="7"/>
                  </a:lnTo>
                  <a:lnTo>
                    <a:pt x="2916" y="0"/>
                  </a:lnTo>
                  <a:cubicBezTo>
                    <a:pt x="1281" y="152"/>
                    <a:pt x="0" y="1529"/>
                    <a:pt x="5" y="3207"/>
                  </a:cubicBezTo>
                  <a:lnTo>
                    <a:pt x="0" y="3205"/>
                  </a:lnTo>
                  <a:cubicBezTo>
                    <a:pt x="0" y="3206"/>
                    <a:pt x="0" y="3207"/>
                    <a:pt x="5" y="3207"/>
                  </a:cubicBezTo>
                  <a:lnTo>
                    <a:pt x="805" y="2599"/>
                  </a:lnTo>
                  <a:lnTo>
                    <a:pt x="1621" y="2983"/>
                  </a:lnTo>
                  <a:lnTo>
                    <a:pt x="1625" y="2978"/>
                  </a:lnTo>
                  <a:close/>
                </a:path>
              </a:pathLst>
            </a:custGeom>
            <a:solidFill>
              <a:srgbClr val="FFC000"/>
            </a:solidFill>
            <a:ln w="15875">
              <a:gradFill>
                <a:gsLst>
                  <a:gs pos="0">
                    <a:srgbClr val="F3F3F3"/>
                  </a:gs>
                  <a:gs pos="100000">
                    <a:schemeClr val="bg1"/>
                  </a:gs>
                </a:gsLst>
                <a:lin ang="5400000" scaled="1"/>
              </a:gradFill>
            </a:ln>
            <a:effectLst>
              <a:innerShdw blurRad="76200" dist="38100" dir="162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7" name="矩形 6"/>
            <p:cNvSpPr/>
            <p:nvPr/>
          </p:nvSpPr>
          <p:spPr>
            <a:xfrm rot="19403510">
              <a:off x="1390038" y="2571275"/>
              <a:ext cx="2751833" cy="2750401"/>
            </a:xfrm>
            <a:prstGeom prst="rect">
              <a:avLst/>
            </a:prstGeom>
            <a:noFill/>
            <a:ln w="25400" cap="flat" cmpd="sng" algn="ctr">
              <a:noFill/>
              <a:prstDash val="solid"/>
            </a:ln>
            <a:effectLst/>
          </p:spPr>
          <p:txBody>
            <a:bodyPr spcFirstLastPara="1" lIns="89611" tIns="44807" rIns="89611" bIns="44807" numCol="1" anchor="ctr">
              <a:prstTxWarp prst="textArchUp">
                <a:avLst/>
              </a:prstTxWarp>
            </a:bodyPr>
            <a:lstStyle/>
            <a:p>
              <a:pPr algn="ctr" defTabSz="914400">
                <a:defRPr/>
              </a:pPr>
              <a:r>
                <a:rPr lang="zh-CN" altLang="en-US" kern="0" dirty="0">
                  <a:solidFill>
                    <a:schemeClr val="bg1"/>
                  </a:solidFill>
                  <a:latin typeface="微软雅黑" panose="020B0503020204020204" pitchFamily="34" charset="-122"/>
                  <a:ea typeface="微软雅黑" panose="020B0503020204020204" pitchFamily="34" charset="-122"/>
                </a:rPr>
                <a:t>机械特性</a:t>
              </a:r>
              <a:endParaRPr lang="zh-CN" altLang="en-US" kern="0" dirty="0">
                <a:solidFill>
                  <a:schemeClr val="bg1"/>
                </a:solidFill>
                <a:latin typeface="微软雅黑" panose="020B0503020204020204" pitchFamily="34" charset="-122"/>
                <a:ea typeface="微软雅黑" panose="020B0503020204020204" pitchFamily="34" charset="-122"/>
              </a:endParaRPr>
            </a:p>
          </p:txBody>
        </p:sp>
        <p:sp>
          <p:nvSpPr>
            <p:cNvPr id="8" name="Freeform 8"/>
            <p:cNvSpPr/>
            <p:nvPr/>
          </p:nvSpPr>
          <p:spPr bwMode="auto">
            <a:xfrm>
              <a:off x="847431" y="3753594"/>
              <a:ext cx="1949683" cy="2147783"/>
            </a:xfrm>
            <a:custGeom>
              <a:avLst/>
              <a:gdLst>
                <a:gd name="T0" fmla="*/ 2976 w 3207"/>
                <a:gd name="T1" fmla="*/ 1912 h 3537"/>
                <a:gd name="T2" fmla="*/ 1591 w 3207"/>
                <a:gd name="T3" fmla="*/ 352 h 3537"/>
                <a:gd name="T4" fmla="*/ 823 w 3207"/>
                <a:gd name="T5" fmla="*/ 0 h 3537"/>
                <a:gd name="T6" fmla="*/ 7 w 3207"/>
                <a:gd name="T7" fmla="*/ 624 h 3537"/>
                <a:gd name="T8" fmla="*/ 0 w 3207"/>
                <a:gd name="T9" fmla="*/ 619 h 3537"/>
                <a:gd name="T10" fmla="*/ 3207 w 3207"/>
                <a:gd name="T11" fmla="*/ 3536 h 3537"/>
                <a:gd name="T12" fmla="*/ 3204 w 3207"/>
                <a:gd name="T13" fmla="*/ 3537 h 3537"/>
                <a:gd name="T14" fmla="*/ 3207 w 3207"/>
                <a:gd name="T15" fmla="*/ 3536 h 3537"/>
                <a:gd name="T16" fmla="*/ 2599 w 3207"/>
                <a:gd name="T17" fmla="*/ 2736 h 3537"/>
                <a:gd name="T18" fmla="*/ 2983 w 3207"/>
                <a:gd name="T19" fmla="*/ 1904 h 3537"/>
                <a:gd name="T20" fmla="*/ 2976 w 3207"/>
                <a:gd name="T21" fmla="*/ 1912 h 3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07" h="3537">
                  <a:moveTo>
                    <a:pt x="2976" y="1912"/>
                  </a:moveTo>
                  <a:cubicBezTo>
                    <a:pt x="2207" y="1803"/>
                    <a:pt x="1613" y="1150"/>
                    <a:pt x="1591" y="352"/>
                  </a:cubicBezTo>
                  <a:lnTo>
                    <a:pt x="823" y="0"/>
                  </a:lnTo>
                  <a:lnTo>
                    <a:pt x="7" y="624"/>
                  </a:lnTo>
                  <a:lnTo>
                    <a:pt x="0" y="619"/>
                  </a:lnTo>
                  <a:cubicBezTo>
                    <a:pt x="152" y="2256"/>
                    <a:pt x="1528" y="3537"/>
                    <a:pt x="3207" y="3536"/>
                  </a:cubicBezTo>
                  <a:lnTo>
                    <a:pt x="3204" y="3537"/>
                  </a:lnTo>
                  <a:cubicBezTo>
                    <a:pt x="3205" y="3537"/>
                    <a:pt x="3206" y="3537"/>
                    <a:pt x="3207" y="3536"/>
                  </a:cubicBezTo>
                  <a:lnTo>
                    <a:pt x="2599" y="2736"/>
                  </a:lnTo>
                  <a:lnTo>
                    <a:pt x="2983" y="1904"/>
                  </a:lnTo>
                  <a:lnTo>
                    <a:pt x="2976" y="1912"/>
                  </a:lnTo>
                  <a:close/>
                </a:path>
              </a:pathLst>
            </a:custGeom>
            <a:solidFill>
              <a:srgbClr val="960096"/>
            </a:solidFill>
            <a:ln w="15875">
              <a:gradFill>
                <a:gsLst>
                  <a:gs pos="0">
                    <a:srgbClr val="F3F3F3"/>
                  </a:gs>
                  <a:gs pos="100000">
                    <a:schemeClr val="bg1"/>
                  </a:gs>
                </a:gsLst>
                <a:lin ang="5400000" scaled="1"/>
              </a:gradFill>
            </a:ln>
            <a:effectLst>
              <a:innerShdw blurRad="76200" dist="38100" dir="162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9" name="矩形 8"/>
            <p:cNvSpPr/>
            <p:nvPr/>
          </p:nvSpPr>
          <p:spPr>
            <a:xfrm rot="14003510">
              <a:off x="1421103" y="2573669"/>
              <a:ext cx="2750400" cy="2751834"/>
            </a:xfrm>
            <a:prstGeom prst="rect">
              <a:avLst/>
            </a:prstGeom>
            <a:noFill/>
            <a:ln w="25400" cap="flat" cmpd="sng" algn="ctr">
              <a:noFill/>
              <a:prstDash val="solid"/>
            </a:ln>
            <a:effectLst/>
          </p:spPr>
          <p:txBody>
            <a:bodyPr spcFirstLastPara="1" lIns="89611" tIns="44807" rIns="89611" bIns="44807" numCol="1" anchor="ctr">
              <a:prstTxWarp prst="textArchUp">
                <a:avLst/>
              </a:prstTxWarp>
            </a:bodyPr>
            <a:lstStyle/>
            <a:p>
              <a:pPr algn="ctr" defTabSz="914400">
                <a:defRPr/>
              </a:pPr>
              <a:r>
                <a:rPr lang="zh-CN" altLang="en-US" kern="0" dirty="0">
                  <a:solidFill>
                    <a:schemeClr val="bg1"/>
                  </a:solidFill>
                  <a:latin typeface="微软雅黑" panose="020B0503020204020204" pitchFamily="34" charset="-122"/>
                  <a:ea typeface="微软雅黑" panose="020B0503020204020204" pitchFamily="34" charset="-122"/>
                </a:rPr>
                <a:t>规程特性</a:t>
              </a:r>
              <a:endParaRPr lang="zh-CN" altLang="en-US" kern="0" dirty="0">
                <a:solidFill>
                  <a:schemeClr val="bg1"/>
                </a:solidFill>
                <a:latin typeface="微软雅黑" panose="020B0503020204020204" pitchFamily="34" charset="-122"/>
                <a:ea typeface="微软雅黑" panose="020B0503020204020204" pitchFamily="34" charset="-122"/>
              </a:endParaRPr>
            </a:p>
          </p:txBody>
        </p:sp>
        <p:sp>
          <p:nvSpPr>
            <p:cNvPr id="10" name="Freeform 12"/>
            <p:cNvSpPr/>
            <p:nvPr/>
          </p:nvSpPr>
          <p:spPr bwMode="auto">
            <a:xfrm>
              <a:off x="2602632" y="3944726"/>
              <a:ext cx="2149027" cy="1948555"/>
            </a:xfrm>
            <a:custGeom>
              <a:avLst/>
              <a:gdLst>
                <a:gd name="T0" fmla="*/ 1910 w 3536"/>
                <a:gd name="T1" fmla="*/ 230 h 3207"/>
                <a:gd name="T2" fmla="*/ 352 w 3536"/>
                <a:gd name="T3" fmla="*/ 1604 h 3207"/>
                <a:gd name="T4" fmla="*/ 0 w 3536"/>
                <a:gd name="T5" fmla="*/ 2388 h 3207"/>
                <a:gd name="T6" fmla="*/ 624 w 3536"/>
                <a:gd name="T7" fmla="*/ 3204 h 3207"/>
                <a:gd name="T8" fmla="*/ 618 w 3536"/>
                <a:gd name="T9" fmla="*/ 3207 h 3207"/>
                <a:gd name="T10" fmla="*/ 3536 w 3536"/>
                <a:gd name="T11" fmla="*/ 4 h 3207"/>
                <a:gd name="T12" fmla="*/ 3534 w 3536"/>
                <a:gd name="T13" fmla="*/ 2 h 3207"/>
                <a:gd name="T14" fmla="*/ 3536 w 3536"/>
                <a:gd name="T15" fmla="*/ 4 h 3207"/>
                <a:gd name="T16" fmla="*/ 2736 w 3536"/>
                <a:gd name="T17" fmla="*/ 596 h 3207"/>
                <a:gd name="T18" fmla="*/ 1904 w 3536"/>
                <a:gd name="T19" fmla="*/ 228 h 3207"/>
                <a:gd name="T20" fmla="*/ 1910 w 3536"/>
                <a:gd name="T21" fmla="*/ 230 h 3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36" h="3207">
                  <a:moveTo>
                    <a:pt x="1910" y="230"/>
                  </a:moveTo>
                  <a:cubicBezTo>
                    <a:pt x="1801" y="1000"/>
                    <a:pt x="1147" y="1595"/>
                    <a:pt x="352" y="1604"/>
                  </a:cubicBezTo>
                  <a:lnTo>
                    <a:pt x="0" y="2388"/>
                  </a:lnTo>
                  <a:lnTo>
                    <a:pt x="624" y="3204"/>
                  </a:lnTo>
                  <a:lnTo>
                    <a:pt x="618" y="3207"/>
                  </a:lnTo>
                  <a:cubicBezTo>
                    <a:pt x="2254" y="3055"/>
                    <a:pt x="3534" y="1678"/>
                    <a:pt x="3536" y="4"/>
                  </a:cubicBezTo>
                  <a:lnTo>
                    <a:pt x="3534" y="2"/>
                  </a:lnTo>
                  <a:cubicBezTo>
                    <a:pt x="3534" y="1"/>
                    <a:pt x="3534" y="0"/>
                    <a:pt x="3536" y="4"/>
                  </a:cubicBezTo>
                  <a:lnTo>
                    <a:pt x="2736" y="596"/>
                  </a:lnTo>
                  <a:lnTo>
                    <a:pt x="1904" y="228"/>
                  </a:lnTo>
                  <a:lnTo>
                    <a:pt x="1910" y="230"/>
                  </a:lnTo>
                  <a:close/>
                </a:path>
              </a:pathLst>
            </a:custGeom>
            <a:solidFill>
              <a:srgbClr val="92D050"/>
            </a:solidFill>
            <a:ln w="15875">
              <a:gradFill>
                <a:gsLst>
                  <a:gs pos="0">
                    <a:srgbClr val="F3F3F3"/>
                  </a:gs>
                  <a:gs pos="100000">
                    <a:schemeClr val="bg1"/>
                  </a:gs>
                </a:gsLst>
                <a:lin ang="5400000" scaled="1"/>
              </a:gradFill>
            </a:ln>
            <a:effectLst>
              <a:innerShdw blurRad="76200" dist="38100" dir="162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1" name="矩形 10"/>
            <p:cNvSpPr/>
            <p:nvPr/>
          </p:nvSpPr>
          <p:spPr>
            <a:xfrm rot="8603510">
              <a:off x="1420387" y="2574387"/>
              <a:ext cx="2751833" cy="2750401"/>
            </a:xfrm>
            <a:prstGeom prst="rect">
              <a:avLst/>
            </a:prstGeom>
            <a:noFill/>
            <a:ln w="25400" cap="flat" cmpd="sng" algn="ctr">
              <a:noFill/>
              <a:prstDash val="solid"/>
            </a:ln>
            <a:effectLst/>
          </p:spPr>
          <p:txBody>
            <a:bodyPr spcFirstLastPara="1" lIns="89611" tIns="44807" rIns="89611" bIns="44807" numCol="1" anchor="ctr">
              <a:prstTxWarp prst="textArchUp">
                <a:avLst/>
              </a:prstTxWarp>
            </a:bodyPr>
            <a:lstStyle/>
            <a:p>
              <a:pPr algn="ctr" defTabSz="914400">
                <a:defRPr/>
              </a:pPr>
              <a:r>
                <a:rPr lang="zh-CN" altLang="en-US" kern="0" dirty="0">
                  <a:solidFill>
                    <a:schemeClr val="bg1"/>
                  </a:solidFill>
                  <a:latin typeface="微软雅黑" panose="020B0503020204020204" pitchFamily="34" charset="-122"/>
                  <a:ea typeface="微软雅黑" panose="020B0503020204020204" pitchFamily="34" charset="-122"/>
                </a:rPr>
                <a:t>功能特性</a:t>
              </a:r>
              <a:endParaRPr lang="zh-CN" altLang="en-US" kern="0" dirty="0">
                <a:solidFill>
                  <a:schemeClr val="bg1"/>
                </a:solidFill>
                <a:latin typeface="微软雅黑" panose="020B0503020204020204" pitchFamily="34" charset="-122"/>
                <a:ea typeface="微软雅黑" panose="020B0503020204020204" pitchFamily="34" charset="-122"/>
              </a:endParaRPr>
            </a:p>
          </p:txBody>
        </p:sp>
        <p:sp>
          <p:nvSpPr>
            <p:cNvPr id="12" name="椭圆 11"/>
            <p:cNvSpPr/>
            <p:nvPr/>
          </p:nvSpPr>
          <p:spPr>
            <a:xfrm>
              <a:off x="2048098" y="3173435"/>
              <a:ext cx="1527186" cy="1526391"/>
            </a:xfrm>
            <a:prstGeom prst="ellipse">
              <a:avLst/>
            </a:prstGeom>
            <a:solidFill>
              <a:srgbClr val="F5F5F5"/>
            </a:solidFill>
            <a:ln w="22225">
              <a:gradFill flip="none" rotWithShape="1">
                <a:gsLst>
                  <a:gs pos="39000">
                    <a:schemeClr val="bg1"/>
                  </a:gs>
                  <a:gs pos="100000">
                    <a:schemeClr val="bg1">
                      <a:lumMod val="85000"/>
                    </a:schemeClr>
                  </a:gs>
                </a:gsLst>
                <a:lin ang="2700000" scaled="1"/>
                <a:tileRect/>
              </a:gradFill>
            </a:ln>
            <a:effectLst>
              <a:outerShdw blurRad="139700" dist="889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a:off x="2362420" y="3556788"/>
              <a:ext cx="898539" cy="658587"/>
            </a:xfrm>
            <a:custGeom>
              <a:avLst/>
              <a:gdLst/>
              <a:ahLst/>
              <a:cxnLst/>
              <a:rect l="l" t="t" r="r" b="b"/>
              <a:pathLst>
                <a:path w="898071" h="658586">
                  <a:moveTo>
                    <a:pt x="359228" y="0"/>
                  </a:moveTo>
                  <a:cubicBezTo>
                    <a:pt x="407874" y="0"/>
                    <a:pt x="452388" y="13565"/>
                    <a:pt x="492770" y="40694"/>
                  </a:cubicBezTo>
                  <a:cubicBezTo>
                    <a:pt x="533152" y="67824"/>
                    <a:pt x="562542" y="103840"/>
                    <a:pt x="580939" y="148744"/>
                  </a:cubicBezTo>
                  <a:cubicBezTo>
                    <a:pt x="603080" y="129410"/>
                    <a:pt x="628962" y="119743"/>
                    <a:pt x="658585" y="119743"/>
                  </a:cubicBezTo>
                  <a:cubicBezTo>
                    <a:pt x="691640" y="119743"/>
                    <a:pt x="719860" y="131437"/>
                    <a:pt x="743247" y="154824"/>
                  </a:cubicBezTo>
                  <a:cubicBezTo>
                    <a:pt x="766634" y="178212"/>
                    <a:pt x="778328" y="206432"/>
                    <a:pt x="778328" y="239486"/>
                  </a:cubicBezTo>
                  <a:cubicBezTo>
                    <a:pt x="778328" y="263185"/>
                    <a:pt x="771936" y="284702"/>
                    <a:pt x="759151" y="304035"/>
                  </a:cubicBezTo>
                  <a:cubicBezTo>
                    <a:pt x="799689" y="313702"/>
                    <a:pt x="832977" y="334828"/>
                    <a:pt x="859014" y="367415"/>
                  </a:cubicBezTo>
                  <a:cubicBezTo>
                    <a:pt x="885053" y="400001"/>
                    <a:pt x="898071" y="437186"/>
                    <a:pt x="898071" y="478972"/>
                  </a:cubicBezTo>
                  <a:cubicBezTo>
                    <a:pt x="898071" y="528553"/>
                    <a:pt x="880530" y="570884"/>
                    <a:pt x="845449" y="605965"/>
                  </a:cubicBezTo>
                  <a:cubicBezTo>
                    <a:pt x="810369" y="641046"/>
                    <a:pt x="768038" y="658586"/>
                    <a:pt x="718456" y="658586"/>
                  </a:cubicBezTo>
                  <a:lnTo>
                    <a:pt x="209550" y="658586"/>
                  </a:lnTo>
                  <a:cubicBezTo>
                    <a:pt x="151861" y="658586"/>
                    <a:pt x="102514" y="638083"/>
                    <a:pt x="61508" y="597078"/>
                  </a:cubicBezTo>
                  <a:cubicBezTo>
                    <a:pt x="20503" y="556072"/>
                    <a:pt x="0" y="506725"/>
                    <a:pt x="0" y="449036"/>
                  </a:cubicBezTo>
                  <a:cubicBezTo>
                    <a:pt x="0" y="408498"/>
                    <a:pt x="10914" y="371079"/>
                    <a:pt x="32742" y="336777"/>
                  </a:cubicBezTo>
                  <a:cubicBezTo>
                    <a:pt x="54570" y="302476"/>
                    <a:pt x="83882" y="276750"/>
                    <a:pt x="120678" y="259599"/>
                  </a:cubicBezTo>
                  <a:cubicBezTo>
                    <a:pt x="120055" y="250244"/>
                    <a:pt x="119742" y="243540"/>
                    <a:pt x="119742" y="239486"/>
                  </a:cubicBezTo>
                  <a:cubicBezTo>
                    <a:pt x="119742" y="173378"/>
                    <a:pt x="143129" y="116937"/>
                    <a:pt x="189904" y="70162"/>
                  </a:cubicBezTo>
                  <a:cubicBezTo>
                    <a:pt x="236679" y="23388"/>
                    <a:pt x="293121" y="0"/>
                    <a:pt x="359228" y="0"/>
                  </a:cubicBezTo>
                  <a:close/>
                  <a:moveTo>
                    <a:pt x="419100" y="164647"/>
                  </a:moveTo>
                  <a:cubicBezTo>
                    <a:pt x="414734" y="164647"/>
                    <a:pt x="411148" y="166050"/>
                    <a:pt x="408341" y="168857"/>
                  </a:cubicBezTo>
                  <a:lnTo>
                    <a:pt x="244163" y="333035"/>
                  </a:lnTo>
                  <a:cubicBezTo>
                    <a:pt x="241045" y="336777"/>
                    <a:pt x="239485" y="340519"/>
                    <a:pt x="239485" y="344261"/>
                  </a:cubicBezTo>
                  <a:cubicBezTo>
                    <a:pt x="239485" y="348627"/>
                    <a:pt x="240889" y="352213"/>
                    <a:pt x="243695" y="355019"/>
                  </a:cubicBezTo>
                  <a:cubicBezTo>
                    <a:pt x="246502" y="357826"/>
                    <a:pt x="250088" y="359229"/>
                    <a:pt x="254453" y="359229"/>
                  </a:cubicBezTo>
                  <a:lnTo>
                    <a:pt x="359228" y="359229"/>
                  </a:lnTo>
                  <a:lnTo>
                    <a:pt x="359228" y="523875"/>
                  </a:lnTo>
                  <a:cubicBezTo>
                    <a:pt x="359228" y="527929"/>
                    <a:pt x="360710" y="531437"/>
                    <a:pt x="363672" y="534400"/>
                  </a:cubicBezTo>
                  <a:cubicBezTo>
                    <a:pt x="366634" y="537362"/>
                    <a:pt x="370142" y="538843"/>
                    <a:pt x="374196" y="538843"/>
                  </a:cubicBezTo>
                  <a:lnTo>
                    <a:pt x="464003" y="538843"/>
                  </a:lnTo>
                  <a:cubicBezTo>
                    <a:pt x="468057" y="538843"/>
                    <a:pt x="471566" y="537362"/>
                    <a:pt x="474527" y="534400"/>
                  </a:cubicBezTo>
                  <a:cubicBezTo>
                    <a:pt x="477490" y="531437"/>
                    <a:pt x="478971" y="527929"/>
                    <a:pt x="478971" y="523875"/>
                  </a:cubicBezTo>
                  <a:lnTo>
                    <a:pt x="478971" y="359229"/>
                  </a:lnTo>
                  <a:lnTo>
                    <a:pt x="583746" y="359229"/>
                  </a:lnTo>
                  <a:cubicBezTo>
                    <a:pt x="587801" y="359229"/>
                    <a:pt x="591308" y="357748"/>
                    <a:pt x="594270" y="354785"/>
                  </a:cubicBezTo>
                  <a:cubicBezTo>
                    <a:pt x="597233" y="351823"/>
                    <a:pt x="598714" y="348315"/>
                    <a:pt x="598714" y="344261"/>
                  </a:cubicBezTo>
                  <a:cubicBezTo>
                    <a:pt x="598714" y="339896"/>
                    <a:pt x="597310" y="336309"/>
                    <a:pt x="594504" y="333503"/>
                  </a:cubicBezTo>
                  <a:lnTo>
                    <a:pt x="429858" y="168857"/>
                  </a:lnTo>
                  <a:cubicBezTo>
                    <a:pt x="427051" y="166050"/>
                    <a:pt x="423465" y="164647"/>
                    <a:pt x="419100" y="164647"/>
                  </a:cubicBez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6" name="组合 45"/>
          <p:cNvGrpSpPr/>
          <p:nvPr/>
        </p:nvGrpSpPr>
        <p:grpSpPr>
          <a:xfrm>
            <a:off x="5577804" y="2210082"/>
            <a:ext cx="5559765" cy="962618"/>
            <a:chOff x="5577804" y="2210082"/>
            <a:chExt cx="5559765" cy="962618"/>
          </a:xfrm>
        </p:grpSpPr>
        <p:grpSp>
          <p:nvGrpSpPr>
            <p:cNvPr id="47" name="组合 46"/>
            <p:cNvGrpSpPr/>
            <p:nvPr/>
          </p:nvGrpSpPr>
          <p:grpSpPr>
            <a:xfrm>
              <a:off x="5577804" y="2270894"/>
              <a:ext cx="579307" cy="626510"/>
              <a:chOff x="6242320" y="1105727"/>
              <a:chExt cx="579005" cy="626656"/>
            </a:xfrm>
          </p:grpSpPr>
          <p:sp>
            <p:nvSpPr>
              <p:cNvPr id="52" name="TextBox 6"/>
              <p:cNvSpPr txBox="1"/>
              <p:nvPr/>
            </p:nvSpPr>
            <p:spPr>
              <a:xfrm>
                <a:off x="6327224" y="1105727"/>
                <a:ext cx="448425" cy="492443"/>
              </a:xfrm>
              <a:prstGeom prst="rect">
                <a:avLst/>
              </a:prstGeom>
              <a:noFill/>
            </p:spPr>
            <p:txBody>
              <a:bodyPr vert="horz" wrap="square" lIns="0" tIns="0" rIns="0" bIns="0" rtlCol="0" anchor="ctr">
                <a:spAutoFit/>
              </a:bodyPr>
              <a:lstStyle/>
              <a:p>
                <a:pPr algn="l"/>
                <a:r>
                  <a:rPr lang="en-US" altLang="zh-CN" sz="3200" dirty="0">
                    <a:solidFill>
                      <a:srgbClr val="FFB850"/>
                    </a:solidFill>
                    <a:latin typeface="Impact" panose="020B0806030902050204" pitchFamily="34" charset="0"/>
                    <a:ea typeface="微软雅黑" panose="020B0503020204020204" pitchFamily="34" charset="-122"/>
                  </a:rPr>
                  <a:t>01</a:t>
                </a:r>
                <a:endParaRPr lang="zh-CN" altLang="en-US" sz="3200" dirty="0">
                  <a:solidFill>
                    <a:srgbClr val="FFB850"/>
                  </a:solidFill>
                  <a:latin typeface="微软雅黑" panose="020B0503020204020204" pitchFamily="34" charset="-122"/>
                  <a:ea typeface="微软雅黑" panose="020B0503020204020204" pitchFamily="34" charset="-122"/>
                </a:endParaRPr>
              </a:p>
            </p:txBody>
          </p:sp>
          <p:sp>
            <p:nvSpPr>
              <p:cNvPr id="53" name="文本框 22"/>
              <p:cNvSpPr txBox="1"/>
              <p:nvPr/>
            </p:nvSpPr>
            <p:spPr>
              <a:xfrm>
                <a:off x="6242320" y="1516939"/>
                <a:ext cx="579005" cy="215444"/>
              </a:xfrm>
              <a:prstGeom prst="rect">
                <a:avLst/>
              </a:prstGeom>
              <a:noFill/>
            </p:spPr>
            <p:txBody>
              <a:bodyPr wrap="none" rtlCol="0">
                <a:spAutoFit/>
              </a:bodyPr>
              <a:lstStyle/>
              <a:p>
                <a:r>
                  <a:rPr lang="en-US" altLang="zh-CN" sz="800" b="1" dirty="0">
                    <a:solidFill>
                      <a:srgbClr val="818181"/>
                    </a:solidFill>
                    <a:latin typeface="Leelawadee" panose="020B0502040204020203" pitchFamily="34" charset="-34"/>
                    <a:cs typeface="Leelawadee" panose="020B0502040204020203" pitchFamily="34" charset="-34"/>
                  </a:rPr>
                  <a:t>OPTION</a:t>
                </a:r>
                <a:endParaRPr lang="zh-CN" altLang="en-US" sz="800" b="1" dirty="0">
                  <a:solidFill>
                    <a:srgbClr val="818181"/>
                  </a:solidFill>
                  <a:latin typeface="Leelawadee" panose="020B0502040204020203" pitchFamily="34" charset="-34"/>
                  <a:cs typeface="Leelawadee" panose="020B0502040204020203" pitchFamily="34" charset="-34"/>
                </a:endParaRPr>
              </a:p>
            </p:txBody>
          </p:sp>
        </p:grpSp>
        <p:grpSp>
          <p:nvGrpSpPr>
            <p:cNvPr id="48" name="组合 47"/>
            <p:cNvGrpSpPr/>
            <p:nvPr/>
          </p:nvGrpSpPr>
          <p:grpSpPr>
            <a:xfrm>
              <a:off x="5662753" y="2992060"/>
              <a:ext cx="5474816" cy="180640"/>
              <a:chOff x="6327224" y="1896619"/>
              <a:chExt cx="2624395" cy="9524"/>
            </a:xfrm>
          </p:grpSpPr>
          <p:cxnSp>
            <p:nvCxnSpPr>
              <p:cNvPr id="50" name="直接连接符 49"/>
              <p:cNvCxnSpPr/>
              <p:nvPr/>
            </p:nvCxnSpPr>
            <p:spPr>
              <a:xfrm>
                <a:off x="6327224" y="1896619"/>
                <a:ext cx="2624395" cy="0"/>
              </a:xfrm>
              <a:prstGeom prst="line">
                <a:avLst/>
              </a:prstGeom>
              <a:ln w="127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a:off x="6327224" y="1906143"/>
                <a:ext cx="2624395" cy="0"/>
              </a:xfrm>
              <a:prstGeom prst="line">
                <a:avLst/>
              </a:prstGeom>
              <a:ln w="1270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49" name="文本框 44"/>
            <p:cNvSpPr txBox="1"/>
            <p:nvPr/>
          </p:nvSpPr>
          <p:spPr>
            <a:xfrm>
              <a:off x="6422297" y="2210082"/>
              <a:ext cx="4715272" cy="756955"/>
            </a:xfrm>
            <a:prstGeom prst="rect">
              <a:avLst/>
            </a:prstGeom>
            <a:noFill/>
          </p:spPr>
          <p:txBody>
            <a:bodyPr wrap="square" rtlCol="0">
              <a:spAutoFit/>
            </a:bodyPr>
            <a:lstStyle/>
            <a:p>
              <a:pPr>
                <a:lnSpc>
                  <a:spcPct val="120000"/>
                </a:lnSpc>
              </a:pPr>
              <a:r>
                <a:rPr lang="zh-CN" altLang="en-US" sz="1800" dirty="0">
                  <a:solidFill>
                    <a:srgbClr val="FF0000"/>
                  </a:solidFill>
                  <a:latin typeface="微软雅黑" panose="020B0503020204020204" pitchFamily="34" charset="-122"/>
                  <a:ea typeface="微软雅黑" panose="020B0503020204020204" pitchFamily="34" charset="-122"/>
                  <a:cs typeface="Leelawadee" panose="020B0502040204020203" pitchFamily="34" charset="-34"/>
                </a:rPr>
                <a:t>机械特性   </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rPr>
                <a:t> 指明接口所用接线器的形状和尺寸、引线数目和排列、固定和锁定装置等。</a:t>
              </a:r>
              <a:endPar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endParaRPr>
            </a:p>
          </p:txBody>
        </p:sp>
      </p:grpSp>
      <p:grpSp>
        <p:nvGrpSpPr>
          <p:cNvPr id="54" name="组合 53"/>
          <p:cNvGrpSpPr/>
          <p:nvPr/>
        </p:nvGrpSpPr>
        <p:grpSpPr>
          <a:xfrm>
            <a:off x="5577804" y="3124270"/>
            <a:ext cx="5559765" cy="921807"/>
            <a:chOff x="5577804" y="3124270"/>
            <a:chExt cx="5559765" cy="921807"/>
          </a:xfrm>
        </p:grpSpPr>
        <p:grpSp>
          <p:nvGrpSpPr>
            <p:cNvPr id="55" name="组合 54"/>
            <p:cNvGrpSpPr/>
            <p:nvPr/>
          </p:nvGrpSpPr>
          <p:grpSpPr>
            <a:xfrm>
              <a:off x="5577804" y="3240089"/>
              <a:ext cx="579307" cy="631616"/>
              <a:chOff x="6242320" y="2373233"/>
              <a:chExt cx="579005" cy="631762"/>
            </a:xfrm>
          </p:grpSpPr>
          <p:sp>
            <p:nvSpPr>
              <p:cNvPr id="60" name="TextBox 6"/>
              <p:cNvSpPr txBox="1"/>
              <p:nvPr/>
            </p:nvSpPr>
            <p:spPr>
              <a:xfrm>
                <a:off x="6327224" y="2373233"/>
                <a:ext cx="448425" cy="492443"/>
              </a:xfrm>
              <a:prstGeom prst="rect">
                <a:avLst/>
              </a:prstGeom>
              <a:noFill/>
            </p:spPr>
            <p:txBody>
              <a:bodyPr vert="horz" wrap="square" lIns="0" tIns="0" rIns="0" bIns="0" rtlCol="0" anchor="ctr">
                <a:spAutoFit/>
              </a:bodyPr>
              <a:lstStyle/>
              <a:p>
                <a:pPr algn="l"/>
                <a:r>
                  <a:rPr lang="en-US" altLang="zh-CN" sz="3200" dirty="0">
                    <a:solidFill>
                      <a:srgbClr val="01ACBE"/>
                    </a:solidFill>
                    <a:latin typeface="Impact" panose="020B0806030902050204" pitchFamily="34" charset="0"/>
                    <a:ea typeface="微软雅黑" panose="020B0503020204020204" pitchFamily="34" charset="-122"/>
                  </a:rPr>
                  <a:t>02</a:t>
                </a:r>
                <a:endParaRPr lang="zh-CN" altLang="en-US" sz="3200" dirty="0">
                  <a:solidFill>
                    <a:srgbClr val="01ACBE"/>
                  </a:solidFill>
                  <a:latin typeface="微软雅黑" panose="020B0503020204020204" pitchFamily="34" charset="-122"/>
                  <a:ea typeface="微软雅黑" panose="020B0503020204020204" pitchFamily="34" charset="-122"/>
                </a:endParaRPr>
              </a:p>
            </p:txBody>
          </p:sp>
          <p:sp>
            <p:nvSpPr>
              <p:cNvPr id="61" name="文本框 23"/>
              <p:cNvSpPr txBox="1"/>
              <p:nvPr/>
            </p:nvSpPr>
            <p:spPr>
              <a:xfrm>
                <a:off x="6242320" y="2789551"/>
                <a:ext cx="579005" cy="215444"/>
              </a:xfrm>
              <a:prstGeom prst="rect">
                <a:avLst/>
              </a:prstGeom>
              <a:noFill/>
            </p:spPr>
            <p:txBody>
              <a:bodyPr wrap="none" rtlCol="0">
                <a:spAutoFit/>
              </a:bodyPr>
              <a:lstStyle/>
              <a:p>
                <a:r>
                  <a:rPr lang="en-US" altLang="zh-CN" sz="800" b="1" dirty="0">
                    <a:solidFill>
                      <a:srgbClr val="818181"/>
                    </a:solidFill>
                    <a:latin typeface="Leelawadee" panose="020B0502040204020203" pitchFamily="34" charset="-34"/>
                    <a:cs typeface="Leelawadee" panose="020B0502040204020203" pitchFamily="34" charset="-34"/>
                  </a:rPr>
                  <a:t>OPTION</a:t>
                </a:r>
                <a:endParaRPr lang="zh-CN" altLang="en-US" sz="800" b="1" dirty="0">
                  <a:solidFill>
                    <a:srgbClr val="818181"/>
                  </a:solidFill>
                  <a:latin typeface="Leelawadee" panose="020B0502040204020203" pitchFamily="34" charset="-34"/>
                  <a:cs typeface="Leelawadee" panose="020B0502040204020203" pitchFamily="34" charset="-34"/>
                </a:endParaRPr>
              </a:p>
            </p:txBody>
          </p:sp>
        </p:grpSp>
        <p:grpSp>
          <p:nvGrpSpPr>
            <p:cNvPr id="56" name="组合 55"/>
            <p:cNvGrpSpPr/>
            <p:nvPr/>
          </p:nvGrpSpPr>
          <p:grpSpPr>
            <a:xfrm>
              <a:off x="5662753" y="3923545"/>
              <a:ext cx="5474816" cy="122532"/>
              <a:chOff x="6327224" y="1896619"/>
              <a:chExt cx="2624395" cy="9524"/>
            </a:xfrm>
          </p:grpSpPr>
          <p:cxnSp>
            <p:nvCxnSpPr>
              <p:cNvPr id="58" name="直接连接符 57"/>
              <p:cNvCxnSpPr/>
              <p:nvPr/>
            </p:nvCxnSpPr>
            <p:spPr>
              <a:xfrm>
                <a:off x="6327224" y="1896619"/>
                <a:ext cx="2624395" cy="0"/>
              </a:xfrm>
              <a:prstGeom prst="line">
                <a:avLst/>
              </a:prstGeom>
              <a:ln w="127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a:off x="6327224" y="1906143"/>
                <a:ext cx="2624395" cy="0"/>
              </a:xfrm>
              <a:prstGeom prst="line">
                <a:avLst/>
              </a:prstGeom>
              <a:ln w="1270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57" name="文本框 44"/>
            <p:cNvSpPr txBox="1"/>
            <p:nvPr/>
          </p:nvSpPr>
          <p:spPr>
            <a:xfrm>
              <a:off x="6422297" y="3124270"/>
              <a:ext cx="4715272" cy="756955"/>
            </a:xfrm>
            <a:prstGeom prst="rect">
              <a:avLst/>
            </a:prstGeom>
            <a:noFill/>
          </p:spPr>
          <p:txBody>
            <a:bodyPr wrap="square" rtlCol="0">
              <a:spAutoFit/>
            </a:bodyPr>
            <a:lstStyle/>
            <a:p>
              <a:pPr>
                <a:lnSpc>
                  <a:spcPct val="120000"/>
                </a:lnSpc>
              </a:pPr>
              <a:r>
                <a:rPr lang="zh-CN" altLang="en-US" sz="1800" dirty="0">
                  <a:solidFill>
                    <a:srgbClr val="FF0000"/>
                  </a:solidFill>
                  <a:latin typeface="微软雅黑" panose="020B0503020204020204" pitchFamily="34" charset="-122"/>
                  <a:ea typeface="微软雅黑" panose="020B0503020204020204" pitchFamily="34" charset="-122"/>
                  <a:cs typeface="Leelawadee" panose="020B0502040204020203" pitchFamily="34" charset="-34"/>
                </a:rPr>
                <a:t>电气特性    </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rPr>
                <a:t>指明在接口电缆的各条线上出现的电压的范围及阻抗匹配等。</a:t>
              </a:r>
              <a:endPar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endParaRPr>
            </a:p>
          </p:txBody>
        </p:sp>
      </p:grpSp>
      <p:grpSp>
        <p:nvGrpSpPr>
          <p:cNvPr id="62" name="组合 61"/>
          <p:cNvGrpSpPr/>
          <p:nvPr/>
        </p:nvGrpSpPr>
        <p:grpSpPr>
          <a:xfrm>
            <a:off x="5577804" y="4046077"/>
            <a:ext cx="5559765" cy="952280"/>
            <a:chOff x="5577804" y="4046077"/>
            <a:chExt cx="5559765" cy="952280"/>
          </a:xfrm>
        </p:grpSpPr>
        <p:grpSp>
          <p:nvGrpSpPr>
            <p:cNvPr id="63" name="组合 62"/>
            <p:cNvGrpSpPr/>
            <p:nvPr/>
          </p:nvGrpSpPr>
          <p:grpSpPr>
            <a:xfrm>
              <a:off x="5577804" y="4149081"/>
              <a:ext cx="579307" cy="620349"/>
              <a:chOff x="6242320" y="3575413"/>
              <a:chExt cx="579005" cy="620493"/>
            </a:xfrm>
          </p:grpSpPr>
          <p:sp>
            <p:nvSpPr>
              <p:cNvPr id="68" name="TextBox 6"/>
              <p:cNvSpPr txBox="1"/>
              <p:nvPr/>
            </p:nvSpPr>
            <p:spPr>
              <a:xfrm>
                <a:off x="6327224" y="3575413"/>
                <a:ext cx="448425" cy="492443"/>
              </a:xfrm>
              <a:prstGeom prst="rect">
                <a:avLst/>
              </a:prstGeom>
              <a:noFill/>
            </p:spPr>
            <p:txBody>
              <a:bodyPr vert="horz" wrap="square" lIns="0" tIns="0" rIns="0" bIns="0" rtlCol="0" anchor="ctr">
                <a:spAutoFit/>
              </a:bodyPr>
              <a:lstStyle/>
              <a:p>
                <a:pPr algn="l"/>
                <a:r>
                  <a:rPr lang="en-US" altLang="zh-CN" sz="3200" dirty="0">
                    <a:solidFill>
                      <a:srgbClr val="C00000"/>
                    </a:solidFill>
                    <a:latin typeface="Impact" panose="020B0806030902050204" pitchFamily="34" charset="0"/>
                    <a:ea typeface="微软雅黑" panose="020B0503020204020204" pitchFamily="34" charset="-122"/>
                  </a:rPr>
                  <a:t>03</a:t>
                </a:r>
                <a:endParaRPr lang="zh-CN" altLang="en-US" sz="3200" dirty="0">
                  <a:solidFill>
                    <a:srgbClr val="C00000"/>
                  </a:solidFill>
                  <a:latin typeface="微软雅黑" panose="020B0503020204020204" pitchFamily="34" charset="-122"/>
                  <a:ea typeface="微软雅黑" panose="020B0503020204020204" pitchFamily="34" charset="-122"/>
                </a:endParaRPr>
              </a:p>
            </p:txBody>
          </p:sp>
          <p:sp>
            <p:nvSpPr>
              <p:cNvPr id="69" name="文本框 24"/>
              <p:cNvSpPr txBox="1"/>
              <p:nvPr/>
            </p:nvSpPr>
            <p:spPr>
              <a:xfrm>
                <a:off x="6242320" y="3980462"/>
                <a:ext cx="579005" cy="215444"/>
              </a:xfrm>
              <a:prstGeom prst="rect">
                <a:avLst/>
              </a:prstGeom>
              <a:noFill/>
            </p:spPr>
            <p:txBody>
              <a:bodyPr wrap="none" rtlCol="0">
                <a:spAutoFit/>
              </a:bodyPr>
              <a:lstStyle/>
              <a:p>
                <a:r>
                  <a:rPr lang="en-US" altLang="zh-CN" sz="800" b="1" dirty="0">
                    <a:solidFill>
                      <a:srgbClr val="818181"/>
                    </a:solidFill>
                    <a:latin typeface="Leelawadee" panose="020B0502040204020203" pitchFamily="34" charset="-34"/>
                    <a:cs typeface="Leelawadee" panose="020B0502040204020203" pitchFamily="34" charset="-34"/>
                  </a:rPr>
                  <a:t>OPTION</a:t>
                </a:r>
                <a:endParaRPr lang="zh-CN" altLang="en-US" sz="800" b="1" dirty="0">
                  <a:solidFill>
                    <a:srgbClr val="818181"/>
                  </a:solidFill>
                  <a:latin typeface="Leelawadee" panose="020B0502040204020203" pitchFamily="34" charset="-34"/>
                  <a:cs typeface="Leelawadee" panose="020B0502040204020203" pitchFamily="34" charset="-34"/>
                </a:endParaRPr>
              </a:p>
            </p:txBody>
          </p:sp>
        </p:grpSp>
        <p:grpSp>
          <p:nvGrpSpPr>
            <p:cNvPr id="64" name="组合 63"/>
            <p:cNvGrpSpPr/>
            <p:nvPr/>
          </p:nvGrpSpPr>
          <p:grpSpPr>
            <a:xfrm>
              <a:off x="5662753" y="4855030"/>
              <a:ext cx="5474816" cy="143327"/>
              <a:chOff x="6327224" y="1896619"/>
              <a:chExt cx="2624395" cy="9524"/>
            </a:xfrm>
          </p:grpSpPr>
          <p:cxnSp>
            <p:nvCxnSpPr>
              <p:cNvPr id="66" name="直接连接符 65"/>
              <p:cNvCxnSpPr/>
              <p:nvPr/>
            </p:nvCxnSpPr>
            <p:spPr>
              <a:xfrm>
                <a:off x="6327224" y="1896619"/>
                <a:ext cx="2624395" cy="0"/>
              </a:xfrm>
              <a:prstGeom prst="line">
                <a:avLst/>
              </a:prstGeom>
              <a:ln w="127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a:off x="6327224" y="1906143"/>
                <a:ext cx="2624395" cy="0"/>
              </a:xfrm>
              <a:prstGeom prst="line">
                <a:avLst/>
              </a:prstGeom>
              <a:ln w="1270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65" name="文本框 44"/>
            <p:cNvSpPr txBox="1"/>
            <p:nvPr/>
          </p:nvSpPr>
          <p:spPr>
            <a:xfrm>
              <a:off x="6422297" y="4046077"/>
              <a:ext cx="4715272" cy="756955"/>
            </a:xfrm>
            <a:prstGeom prst="rect">
              <a:avLst/>
            </a:prstGeom>
            <a:noFill/>
          </p:spPr>
          <p:txBody>
            <a:bodyPr wrap="square" rtlCol="0">
              <a:spAutoFit/>
            </a:bodyPr>
            <a:lstStyle/>
            <a:p>
              <a:pPr>
                <a:lnSpc>
                  <a:spcPct val="120000"/>
                </a:lnSpc>
              </a:pPr>
              <a:r>
                <a:rPr lang="zh-CN" altLang="en-US" sz="1800" dirty="0">
                  <a:solidFill>
                    <a:srgbClr val="FF0000"/>
                  </a:solidFill>
                  <a:latin typeface="微软雅黑" panose="020B0503020204020204" pitchFamily="34" charset="-122"/>
                  <a:ea typeface="微软雅黑" panose="020B0503020204020204" pitchFamily="34" charset="-122"/>
                  <a:cs typeface="Leelawadee" panose="020B0502040204020203" pitchFamily="34" charset="-34"/>
                </a:rPr>
                <a:t>功能特性    </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rPr>
                <a:t>指明某条线上出现的某一电平的电压表示何种意义。</a:t>
              </a:r>
              <a:endPar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endParaRPr>
            </a:p>
          </p:txBody>
        </p:sp>
      </p:grpSp>
      <p:grpSp>
        <p:nvGrpSpPr>
          <p:cNvPr id="70" name="组合 69"/>
          <p:cNvGrpSpPr/>
          <p:nvPr/>
        </p:nvGrpSpPr>
        <p:grpSpPr>
          <a:xfrm>
            <a:off x="5577804" y="4998356"/>
            <a:ext cx="5559765" cy="901655"/>
            <a:chOff x="5577804" y="4998356"/>
            <a:chExt cx="5559765" cy="901655"/>
          </a:xfrm>
        </p:grpSpPr>
        <p:grpSp>
          <p:nvGrpSpPr>
            <p:cNvPr id="71" name="组合 70"/>
            <p:cNvGrpSpPr/>
            <p:nvPr/>
          </p:nvGrpSpPr>
          <p:grpSpPr>
            <a:xfrm>
              <a:off x="5577804" y="5112116"/>
              <a:ext cx="579307" cy="601831"/>
              <a:chOff x="6250444" y="4842914"/>
              <a:chExt cx="579005" cy="601970"/>
            </a:xfrm>
          </p:grpSpPr>
          <p:sp>
            <p:nvSpPr>
              <p:cNvPr id="76" name="TextBox 6"/>
              <p:cNvSpPr txBox="1"/>
              <p:nvPr/>
            </p:nvSpPr>
            <p:spPr>
              <a:xfrm>
                <a:off x="6327224" y="4842914"/>
                <a:ext cx="448425" cy="492443"/>
              </a:xfrm>
              <a:prstGeom prst="rect">
                <a:avLst/>
              </a:prstGeom>
              <a:noFill/>
            </p:spPr>
            <p:txBody>
              <a:bodyPr vert="horz" wrap="square" lIns="0" tIns="0" rIns="0" bIns="0" rtlCol="0" anchor="ctr">
                <a:spAutoFit/>
              </a:bodyPr>
              <a:lstStyle/>
              <a:p>
                <a:pPr algn="l"/>
                <a:r>
                  <a:rPr lang="en-US" altLang="zh-CN" sz="3200" dirty="0">
                    <a:solidFill>
                      <a:srgbClr val="960096"/>
                    </a:solidFill>
                    <a:latin typeface="Impact" panose="020B0806030902050204" pitchFamily="34" charset="0"/>
                    <a:ea typeface="微软雅黑" panose="020B0503020204020204" pitchFamily="34" charset="-122"/>
                  </a:rPr>
                  <a:t>04</a:t>
                </a:r>
                <a:endParaRPr lang="zh-CN" altLang="en-US" sz="3200" dirty="0">
                  <a:solidFill>
                    <a:srgbClr val="960096"/>
                  </a:solidFill>
                  <a:latin typeface="微软雅黑" panose="020B0503020204020204" pitchFamily="34" charset="-122"/>
                  <a:ea typeface="微软雅黑" panose="020B0503020204020204" pitchFamily="34" charset="-122"/>
                </a:endParaRPr>
              </a:p>
            </p:txBody>
          </p:sp>
          <p:sp>
            <p:nvSpPr>
              <p:cNvPr id="77" name="文本框 25"/>
              <p:cNvSpPr txBox="1"/>
              <p:nvPr/>
            </p:nvSpPr>
            <p:spPr>
              <a:xfrm>
                <a:off x="6250444" y="5229440"/>
                <a:ext cx="579005" cy="215444"/>
              </a:xfrm>
              <a:prstGeom prst="rect">
                <a:avLst/>
              </a:prstGeom>
              <a:noFill/>
            </p:spPr>
            <p:txBody>
              <a:bodyPr wrap="none" rtlCol="0">
                <a:spAutoFit/>
              </a:bodyPr>
              <a:lstStyle/>
              <a:p>
                <a:r>
                  <a:rPr lang="en-US" altLang="zh-CN" sz="800" b="1" dirty="0">
                    <a:solidFill>
                      <a:srgbClr val="818181"/>
                    </a:solidFill>
                    <a:latin typeface="Leelawadee" panose="020B0502040204020203" pitchFamily="34" charset="-34"/>
                    <a:cs typeface="Leelawadee" panose="020B0502040204020203" pitchFamily="34" charset="-34"/>
                  </a:rPr>
                  <a:t>OPTION</a:t>
                </a:r>
                <a:endParaRPr lang="zh-CN" altLang="en-US" sz="800" b="1" dirty="0">
                  <a:solidFill>
                    <a:srgbClr val="818181"/>
                  </a:solidFill>
                  <a:latin typeface="Leelawadee" panose="020B0502040204020203" pitchFamily="34" charset="-34"/>
                  <a:cs typeface="Leelawadee" panose="020B0502040204020203" pitchFamily="34" charset="-34"/>
                </a:endParaRPr>
              </a:p>
            </p:txBody>
          </p:sp>
        </p:grpSp>
        <p:grpSp>
          <p:nvGrpSpPr>
            <p:cNvPr id="72" name="组合 71"/>
            <p:cNvGrpSpPr/>
            <p:nvPr/>
          </p:nvGrpSpPr>
          <p:grpSpPr>
            <a:xfrm>
              <a:off x="5662753" y="5786517"/>
              <a:ext cx="5474816" cy="113494"/>
              <a:chOff x="6327224" y="1896619"/>
              <a:chExt cx="2624395" cy="9524"/>
            </a:xfrm>
          </p:grpSpPr>
          <p:cxnSp>
            <p:nvCxnSpPr>
              <p:cNvPr id="74" name="直接连接符 73"/>
              <p:cNvCxnSpPr/>
              <p:nvPr/>
            </p:nvCxnSpPr>
            <p:spPr>
              <a:xfrm>
                <a:off x="6327224" y="1896619"/>
                <a:ext cx="2624395" cy="0"/>
              </a:xfrm>
              <a:prstGeom prst="line">
                <a:avLst/>
              </a:prstGeom>
              <a:ln w="127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6327224" y="1906143"/>
                <a:ext cx="2624395" cy="0"/>
              </a:xfrm>
              <a:prstGeom prst="line">
                <a:avLst/>
              </a:prstGeom>
              <a:ln w="1270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73" name="文本框 44"/>
            <p:cNvSpPr txBox="1"/>
            <p:nvPr/>
          </p:nvSpPr>
          <p:spPr>
            <a:xfrm>
              <a:off x="6422297" y="4998356"/>
              <a:ext cx="4715272" cy="756955"/>
            </a:xfrm>
            <a:prstGeom prst="rect">
              <a:avLst/>
            </a:prstGeom>
            <a:noFill/>
          </p:spPr>
          <p:txBody>
            <a:bodyPr wrap="square" rtlCol="0">
              <a:spAutoFit/>
            </a:bodyPr>
            <a:lstStyle/>
            <a:p>
              <a:pPr>
                <a:lnSpc>
                  <a:spcPct val="120000"/>
                </a:lnSpc>
              </a:pPr>
              <a:r>
                <a:rPr lang="zh-CN" altLang="en-US" sz="1800" dirty="0">
                  <a:solidFill>
                    <a:srgbClr val="FF0000"/>
                  </a:solidFill>
                  <a:latin typeface="微软雅黑" panose="020B0503020204020204" pitchFamily="34" charset="-122"/>
                  <a:ea typeface="微软雅黑" panose="020B0503020204020204" pitchFamily="34" charset="-122"/>
                  <a:cs typeface="Leelawadee" panose="020B0502040204020203" pitchFamily="34" charset="-34"/>
                </a:rPr>
                <a:t>规程特性    </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rPr>
                <a:t>指明对于不同功能的各种可能事件的出现顺序。 </a:t>
              </a:r>
              <a:endPar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p:cTn id="7" dur="500" fill="hold"/>
                                        <p:tgtEl>
                                          <p:spTgt spid="45"/>
                                        </p:tgtEl>
                                        <p:attrNameLst>
                                          <p:attrName>ppt_w</p:attrName>
                                        </p:attrNameLst>
                                      </p:cBhvr>
                                      <p:tavLst>
                                        <p:tav tm="0">
                                          <p:val>
                                            <p:fltVal val="0"/>
                                          </p:val>
                                        </p:tav>
                                        <p:tav tm="100000">
                                          <p:val>
                                            <p:strVal val="#ppt_w"/>
                                          </p:val>
                                        </p:tav>
                                      </p:tavLst>
                                    </p:anim>
                                    <p:anim calcmode="lin" valueType="num">
                                      <p:cBhvr>
                                        <p:cTn id="8" dur="500" fill="hold"/>
                                        <p:tgtEl>
                                          <p:spTgt spid="45"/>
                                        </p:tgtEl>
                                        <p:attrNameLst>
                                          <p:attrName>ppt_h</p:attrName>
                                        </p:attrNameLst>
                                      </p:cBhvr>
                                      <p:tavLst>
                                        <p:tav tm="0">
                                          <p:val>
                                            <p:fltVal val="0"/>
                                          </p:val>
                                        </p:tav>
                                        <p:tav tm="100000">
                                          <p:val>
                                            <p:strVal val="#ppt_h"/>
                                          </p:val>
                                        </p:tav>
                                      </p:tavLst>
                                    </p:anim>
                                    <p:animEffect transition="in" filter="fade">
                                      <p:cBhvr>
                                        <p:cTn id="9"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ea typeface="Arial Unicode MS" panose="020B0604020202020204" pitchFamily="34" charset="-122"/>
                <a:cs typeface="Arial Unicode MS" panose="020B0604020202020204" pitchFamily="34" charset="-122"/>
              </a:rPr>
              <a:t>与传输媒体的接口特性</a:t>
            </a:r>
            <a:endParaRPr lang="zh-CN" altLang="en-US" dirty="0"/>
          </a:p>
        </p:txBody>
      </p:sp>
      <p:sp>
        <p:nvSpPr>
          <p:cNvPr id="3" name="内容占位符 2"/>
          <p:cNvSpPr>
            <a:spLocks noGrp="1"/>
          </p:cNvSpPr>
          <p:nvPr>
            <p:ph idx="1"/>
          </p:nvPr>
        </p:nvSpPr>
        <p:spPr>
          <a:xfrm>
            <a:off x="609919" y="1219712"/>
            <a:ext cx="10978515" cy="609458"/>
          </a:xfrm>
        </p:spPr>
        <p:txBody>
          <a:bodyPr>
            <a:normAutofit/>
          </a:bodyPr>
          <a:lstStyle/>
          <a:p>
            <a:pPr marL="0" indent="0">
              <a:buNone/>
            </a:pPr>
            <a:r>
              <a:rPr lang="zh-CN" altLang="en-US" sz="2400" dirty="0"/>
              <a:t>  物理层协议的一个重要任务就是确定与传输媒体的接口的一些特性，即： </a:t>
            </a:r>
            <a:endParaRPr lang="zh-CN" altLang="en-US" sz="2400" dirty="0"/>
          </a:p>
          <a:p>
            <a:endParaRPr lang="zh-CN" altLang="en-US" sz="2400" dirty="0"/>
          </a:p>
        </p:txBody>
      </p:sp>
      <p:grpSp>
        <p:nvGrpSpPr>
          <p:cNvPr id="39" name="组合 38"/>
          <p:cNvGrpSpPr/>
          <p:nvPr/>
        </p:nvGrpSpPr>
        <p:grpSpPr>
          <a:xfrm>
            <a:off x="5577804" y="2210082"/>
            <a:ext cx="5559765" cy="962618"/>
            <a:chOff x="5577804" y="2210082"/>
            <a:chExt cx="5559765" cy="962618"/>
          </a:xfrm>
        </p:grpSpPr>
        <p:grpSp>
          <p:nvGrpSpPr>
            <p:cNvPr id="14" name="组合 13"/>
            <p:cNvGrpSpPr/>
            <p:nvPr/>
          </p:nvGrpSpPr>
          <p:grpSpPr>
            <a:xfrm>
              <a:off x="5577804" y="2270894"/>
              <a:ext cx="579307" cy="626510"/>
              <a:chOff x="6242320" y="1105727"/>
              <a:chExt cx="579005" cy="626656"/>
            </a:xfrm>
          </p:grpSpPr>
          <p:sp>
            <p:nvSpPr>
              <p:cNvPr id="15" name="TextBox 6"/>
              <p:cNvSpPr txBox="1"/>
              <p:nvPr/>
            </p:nvSpPr>
            <p:spPr>
              <a:xfrm>
                <a:off x="6327224" y="1105727"/>
                <a:ext cx="448425" cy="492443"/>
              </a:xfrm>
              <a:prstGeom prst="rect">
                <a:avLst/>
              </a:prstGeom>
              <a:noFill/>
            </p:spPr>
            <p:txBody>
              <a:bodyPr vert="horz" wrap="square" lIns="0" tIns="0" rIns="0" bIns="0" rtlCol="0" anchor="ctr">
                <a:spAutoFit/>
              </a:bodyPr>
              <a:lstStyle/>
              <a:p>
                <a:pPr algn="l"/>
                <a:r>
                  <a:rPr lang="en-US" altLang="zh-CN" sz="3200" dirty="0">
                    <a:solidFill>
                      <a:srgbClr val="FFB850"/>
                    </a:solidFill>
                    <a:latin typeface="Impact" panose="020B0806030902050204" pitchFamily="34" charset="0"/>
                    <a:ea typeface="微软雅黑" panose="020B0503020204020204" pitchFamily="34" charset="-122"/>
                  </a:rPr>
                  <a:t>01</a:t>
                </a:r>
                <a:endParaRPr lang="zh-CN" altLang="en-US" sz="3200" dirty="0">
                  <a:solidFill>
                    <a:srgbClr val="FFB850"/>
                  </a:solidFill>
                  <a:latin typeface="微软雅黑" panose="020B0503020204020204" pitchFamily="34" charset="-122"/>
                  <a:ea typeface="微软雅黑" panose="020B0503020204020204" pitchFamily="34" charset="-122"/>
                </a:endParaRPr>
              </a:p>
            </p:txBody>
          </p:sp>
          <p:sp>
            <p:nvSpPr>
              <p:cNvPr id="16" name="文本框 22"/>
              <p:cNvSpPr txBox="1"/>
              <p:nvPr/>
            </p:nvSpPr>
            <p:spPr>
              <a:xfrm>
                <a:off x="6242320" y="1516939"/>
                <a:ext cx="579005" cy="215444"/>
              </a:xfrm>
              <a:prstGeom prst="rect">
                <a:avLst/>
              </a:prstGeom>
              <a:noFill/>
            </p:spPr>
            <p:txBody>
              <a:bodyPr wrap="none" rtlCol="0">
                <a:spAutoFit/>
              </a:bodyPr>
              <a:lstStyle/>
              <a:p>
                <a:r>
                  <a:rPr lang="en-US" altLang="zh-CN" sz="800" b="1" dirty="0">
                    <a:solidFill>
                      <a:srgbClr val="818181"/>
                    </a:solidFill>
                    <a:latin typeface="Leelawadee" panose="020B0502040204020203" pitchFamily="34" charset="-34"/>
                    <a:cs typeface="Leelawadee" panose="020B0502040204020203" pitchFamily="34" charset="-34"/>
                  </a:rPr>
                  <a:t>OPTION</a:t>
                </a:r>
                <a:endParaRPr lang="zh-CN" altLang="en-US" sz="800" b="1" dirty="0">
                  <a:solidFill>
                    <a:srgbClr val="818181"/>
                  </a:solidFill>
                  <a:latin typeface="Leelawadee" panose="020B0502040204020203" pitchFamily="34" charset="-34"/>
                  <a:cs typeface="Leelawadee" panose="020B0502040204020203" pitchFamily="34" charset="-34"/>
                </a:endParaRPr>
              </a:p>
            </p:txBody>
          </p:sp>
        </p:grpSp>
        <p:grpSp>
          <p:nvGrpSpPr>
            <p:cNvPr id="26" name="组合 25"/>
            <p:cNvGrpSpPr/>
            <p:nvPr/>
          </p:nvGrpSpPr>
          <p:grpSpPr>
            <a:xfrm>
              <a:off x="5662753" y="2992060"/>
              <a:ext cx="5474816" cy="180640"/>
              <a:chOff x="6327224" y="1896619"/>
              <a:chExt cx="2624395" cy="9524"/>
            </a:xfrm>
          </p:grpSpPr>
          <p:cxnSp>
            <p:nvCxnSpPr>
              <p:cNvPr id="27" name="直接连接符 26"/>
              <p:cNvCxnSpPr/>
              <p:nvPr/>
            </p:nvCxnSpPr>
            <p:spPr>
              <a:xfrm>
                <a:off x="6327224" y="1896619"/>
                <a:ext cx="2624395" cy="0"/>
              </a:xfrm>
              <a:prstGeom prst="line">
                <a:avLst/>
              </a:prstGeom>
              <a:ln w="127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6327224" y="1906143"/>
                <a:ext cx="2624395" cy="0"/>
              </a:xfrm>
              <a:prstGeom prst="line">
                <a:avLst/>
              </a:prstGeom>
              <a:ln w="1270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8" name="文本框 44"/>
            <p:cNvSpPr txBox="1"/>
            <p:nvPr/>
          </p:nvSpPr>
          <p:spPr>
            <a:xfrm>
              <a:off x="6422297" y="2210082"/>
              <a:ext cx="4715272" cy="756955"/>
            </a:xfrm>
            <a:prstGeom prst="rect">
              <a:avLst/>
            </a:prstGeom>
            <a:noFill/>
          </p:spPr>
          <p:txBody>
            <a:bodyPr wrap="square" rtlCol="0">
              <a:spAutoFit/>
            </a:bodyPr>
            <a:lstStyle/>
            <a:p>
              <a:pPr>
                <a:lnSpc>
                  <a:spcPct val="120000"/>
                </a:lnSpc>
              </a:pPr>
              <a:r>
                <a:rPr lang="zh-CN" altLang="en-US" sz="1800" dirty="0">
                  <a:solidFill>
                    <a:srgbClr val="FF0000"/>
                  </a:solidFill>
                  <a:latin typeface="微软雅黑" panose="020B0503020204020204" pitchFamily="34" charset="-122"/>
                  <a:ea typeface="微软雅黑" panose="020B0503020204020204" pitchFamily="34" charset="-122"/>
                  <a:cs typeface="Leelawadee" panose="020B0502040204020203" pitchFamily="34" charset="-34"/>
                </a:rPr>
                <a:t>机械特性   </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rPr>
                <a:t> 指明接口所用接线器的形状和尺寸、引线数目和排列、固定和锁定装置等。</a:t>
              </a:r>
              <a:endPar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endParaRPr>
            </a:p>
          </p:txBody>
        </p:sp>
      </p:grpSp>
      <p:grpSp>
        <p:nvGrpSpPr>
          <p:cNvPr id="52" name="组合 51"/>
          <p:cNvGrpSpPr/>
          <p:nvPr/>
        </p:nvGrpSpPr>
        <p:grpSpPr>
          <a:xfrm>
            <a:off x="770583" y="2132856"/>
            <a:ext cx="4449038" cy="3744416"/>
            <a:chOff x="770583" y="2204864"/>
            <a:chExt cx="4449038" cy="3744416"/>
          </a:xfrm>
        </p:grpSpPr>
        <p:pic>
          <p:nvPicPr>
            <p:cNvPr id="47" name="Picture 3"/>
            <p:cNvPicPr>
              <a:picLocks noChangeAspect="1" noChangeArrowheads="1"/>
            </p:cNvPicPr>
            <p:nvPr/>
          </p:nvPicPr>
          <p:blipFill>
            <a:blip r:embed="rId1"/>
            <a:srcRect/>
            <a:stretch>
              <a:fillRect/>
            </a:stretch>
          </p:blipFill>
          <p:spPr bwMode="auto">
            <a:xfrm>
              <a:off x="775788" y="2204864"/>
              <a:ext cx="2100159" cy="1309128"/>
            </a:xfrm>
            <a:prstGeom prst="rect">
              <a:avLst/>
            </a:prstGeom>
            <a:noFill/>
            <a:ln w="9525">
              <a:noFill/>
              <a:miter lim="800000"/>
              <a:headEnd/>
              <a:tailEnd/>
            </a:ln>
          </p:spPr>
        </p:pic>
        <p:pic>
          <p:nvPicPr>
            <p:cNvPr id="48" name="Picture 5"/>
            <p:cNvPicPr>
              <a:picLocks noChangeArrowheads="1"/>
            </p:cNvPicPr>
            <p:nvPr/>
          </p:nvPicPr>
          <p:blipFill>
            <a:blip r:embed="rId2"/>
            <a:srcRect/>
            <a:stretch>
              <a:fillRect/>
            </a:stretch>
          </p:blipFill>
          <p:spPr bwMode="auto">
            <a:xfrm>
              <a:off x="2928836" y="2204864"/>
              <a:ext cx="2290785" cy="1309126"/>
            </a:xfrm>
            <a:prstGeom prst="rect">
              <a:avLst/>
            </a:prstGeom>
            <a:noFill/>
            <a:ln w="9525">
              <a:noFill/>
              <a:miter lim="800000"/>
              <a:headEnd/>
              <a:tailEnd/>
            </a:ln>
          </p:spPr>
        </p:pic>
        <p:pic>
          <p:nvPicPr>
            <p:cNvPr id="49" name="Picture 7"/>
            <p:cNvPicPr>
              <a:picLocks noChangeArrowheads="1"/>
            </p:cNvPicPr>
            <p:nvPr/>
          </p:nvPicPr>
          <p:blipFill>
            <a:blip r:embed="rId3"/>
            <a:srcRect/>
            <a:stretch>
              <a:fillRect/>
            </a:stretch>
          </p:blipFill>
          <p:spPr bwMode="auto">
            <a:xfrm>
              <a:off x="770915" y="3567599"/>
              <a:ext cx="2100159" cy="1247884"/>
            </a:xfrm>
            <a:prstGeom prst="rect">
              <a:avLst/>
            </a:prstGeom>
            <a:noFill/>
            <a:ln w="9525">
              <a:noFill/>
              <a:miter lim="800000"/>
              <a:headEnd/>
              <a:tailEnd/>
            </a:ln>
          </p:spPr>
        </p:pic>
        <p:pic>
          <p:nvPicPr>
            <p:cNvPr id="50" name="Picture 6"/>
            <p:cNvPicPr>
              <a:picLocks noChangeAspect="1" noChangeArrowheads="1"/>
            </p:cNvPicPr>
            <p:nvPr/>
          </p:nvPicPr>
          <p:blipFill rotWithShape="1">
            <a:blip r:embed="rId4"/>
            <a:srcRect l="-1" r="1271"/>
            <a:stretch>
              <a:fillRect/>
            </a:stretch>
          </p:blipFill>
          <p:spPr bwMode="auto">
            <a:xfrm>
              <a:off x="770583" y="4855060"/>
              <a:ext cx="4449038" cy="1094220"/>
            </a:xfrm>
            <a:prstGeom prst="rect">
              <a:avLst/>
            </a:prstGeom>
            <a:noFill/>
            <a:ln w="9525">
              <a:noFill/>
              <a:miter lim="800000"/>
              <a:headEnd/>
              <a:tailEnd/>
            </a:ln>
          </p:spPr>
        </p:pic>
        <p:pic>
          <p:nvPicPr>
            <p:cNvPr id="51" name="Picture 4"/>
            <p:cNvPicPr>
              <a:picLocks noChangeArrowheads="1"/>
            </p:cNvPicPr>
            <p:nvPr/>
          </p:nvPicPr>
          <p:blipFill rotWithShape="1">
            <a:blip r:embed="rId5"/>
            <a:srcRect r="5753" b="2178"/>
            <a:stretch>
              <a:fillRect/>
            </a:stretch>
          </p:blipFill>
          <p:spPr bwMode="auto">
            <a:xfrm>
              <a:off x="2931934" y="3563848"/>
              <a:ext cx="2287687" cy="1247884"/>
            </a:xfrm>
            <a:prstGeom prst="rect">
              <a:avLst/>
            </a:prstGeom>
            <a:noFill/>
            <a:ln w="9525">
              <a:noFill/>
              <a:miter lim="800000"/>
              <a:headEnd/>
              <a:tailEnd/>
            </a:ln>
            <a:effectLst/>
          </p:spPr>
        </p:pic>
      </p:grpSp>
      <p:sp>
        <p:nvSpPr>
          <p:cNvPr id="54" name="文本框 53"/>
          <p:cNvSpPr txBox="1"/>
          <p:nvPr/>
        </p:nvSpPr>
        <p:spPr>
          <a:xfrm>
            <a:off x="1332133" y="5916366"/>
            <a:ext cx="3153718"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各种类型的物理接口实例</a:t>
            </a:r>
            <a:endPar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1000"/>
                                        <p:tgtEl>
                                          <p:spTgt spid="39"/>
                                        </p:tgtEl>
                                      </p:cBhvr>
                                    </p:animEffect>
                                    <p:anim calcmode="lin" valueType="num">
                                      <p:cBhvr>
                                        <p:cTn id="8" dur="1000" fill="hold"/>
                                        <p:tgtEl>
                                          <p:spTgt spid="39"/>
                                        </p:tgtEl>
                                        <p:attrNameLst>
                                          <p:attrName>ppt_x</p:attrName>
                                        </p:attrNameLst>
                                      </p:cBhvr>
                                      <p:tavLst>
                                        <p:tav tm="0">
                                          <p:val>
                                            <p:strVal val="#ppt_x"/>
                                          </p:val>
                                        </p:tav>
                                        <p:tav tm="100000">
                                          <p:val>
                                            <p:strVal val="#ppt_x"/>
                                          </p:val>
                                        </p:tav>
                                      </p:tavLst>
                                    </p:anim>
                                    <p:anim calcmode="lin" valueType="num">
                                      <p:cBhvr>
                                        <p:cTn id="9" dur="1000" fill="hold"/>
                                        <p:tgtEl>
                                          <p:spTgt spid="39"/>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0"/>
                                  </p:stCondLst>
                                  <p:childTnLst>
                                    <p:set>
                                      <p:cBhvr>
                                        <p:cTn id="11" dur="1" fill="hold">
                                          <p:stCondLst>
                                            <p:cond delay="0"/>
                                          </p:stCondLst>
                                        </p:cTn>
                                        <p:tgtEl>
                                          <p:spTgt spid="52"/>
                                        </p:tgtEl>
                                        <p:attrNameLst>
                                          <p:attrName>style.visibility</p:attrName>
                                        </p:attrNameLst>
                                      </p:cBhvr>
                                      <p:to>
                                        <p:strVal val="visible"/>
                                      </p:to>
                                    </p:set>
                                    <p:animEffect transition="in" filter="fade">
                                      <p:cBhvr>
                                        <p:cTn id="12"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ea typeface="Arial Unicode MS" panose="020B0604020202020204" pitchFamily="34" charset="-122"/>
                <a:cs typeface="Arial Unicode MS" panose="020B0604020202020204" pitchFamily="34" charset="-122"/>
              </a:rPr>
              <a:t>与传输媒体的接口特性</a:t>
            </a:r>
            <a:endParaRPr lang="zh-CN" altLang="en-US" dirty="0"/>
          </a:p>
        </p:txBody>
      </p:sp>
      <p:sp>
        <p:nvSpPr>
          <p:cNvPr id="3" name="内容占位符 2"/>
          <p:cNvSpPr>
            <a:spLocks noGrp="1"/>
          </p:cNvSpPr>
          <p:nvPr>
            <p:ph idx="1"/>
          </p:nvPr>
        </p:nvSpPr>
        <p:spPr>
          <a:xfrm>
            <a:off x="609919" y="1219712"/>
            <a:ext cx="10978515" cy="609458"/>
          </a:xfrm>
        </p:spPr>
        <p:txBody>
          <a:bodyPr>
            <a:normAutofit/>
          </a:bodyPr>
          <a:lstStyle/>
          <a:p>
            <a:pPr marL="0" indent="0">
              <a:buNone/>
            </a:pPr>
            <a:r>
              <a:rPr lang="zh-CN" altLang="en-US" sz="2400" dirty="0"/>
              <a:t>  物理层协议的一个重要任务就是确定与传输媒体的接口的一些特性，即： </a:t>
            </a:r>
            <a:endParaRPr lang="zh-CN" altLang="en-US" sz="2400" dirty="0"/>
          </a:p>
          <a:p>
            <a:endParaRPr lang="zh-CN" altLang="en-US" sz="2400" dirty="0"/>
          </a:p>
        </p:txBody>
      </p:sp>
      <p:grpSp>
        <p:nvGrpSpPr>
          <p:cNvPr id="39" name="组合 38"/>
          <p:cNvGrpSpPr/>
          <p:nvPr/>
        </p:nvGrpSpPr>
        <p:grpSpPr>
          <a:xfrm>
            <a:off x="5577804" y="2210082"/>
            <a:ext cx="5559765" cy="962618"/>
            <a:chOff x="5577804" y="2210082"/>
            <a:chExt cx="5559765" cy="962618"/>
          </a:xfrm>
        </p:grpSpPr>
        <p:grpSp>
          <p:nvGrpSpPr>
            <p:cNvPr id="14" name="组合 13"/>
            <p:cNvGrpSpPr/>
            <p:nvPr/>
          </p:nvGrpSpPr>
          <p:grpSpPr>
            <a:xfrm>
              <a:off x="5577804" y="2270894"/>
              <a:ext cx="579307" cy="626510"/>
              <a:chOff x="6242320" y="1105727"/>
              <a:chExt cx="579005" cy="626656"/>
            </a:xfrm>
          </p:grpSpPr>
          <p:sp>
            <p:nvSpPr>
              <p:cNvPr id="15" name="TextBox 6"/>
              <p:cNvSpPr txBox="1"/>
              <p:nvPr/>
            </p:nvSpPr>
            <p:spPr>
              <a:xfrm>
                <a:off x="6327224" y="1105727"/>
                <a:ext cx="448425" cy="492443"/>
              </a:xfrm>
              <a:prstGeom prst="rect">
                <a:avLst/>
              </a:prstGeom>
              <a:noFill/>
            </p:spPr>
            <p:txBody>
              <a:bodyPr vert="horz" wrap="square" lIns="0" tIns="0" rIns="0" bIns="0" rtlCol="0" anchor="ctr">
                <a:spAutoFit/>
              </a:bodyPr>
              <a:lstStyle/>
              <a:p>
                <a:pPr algn="l"/>
                <a:r>
                  <a:rPr lang="en-US" altLang="zh-CN" sz="3200" dirty="0">
                    <a:solidFill>
                      <a:srgbClr val="FFB850"/>
                    </a:solidFill>
                    <a:latin typeface="Impact" panose="020B0806030902050204" pitchFamily="34" charset="0"/>
                    <a:ea typeface="微软雅黑" panose="020B0503020204020204" pitchFamily="34" charset="-122"/>
                  </a:rPr>
                  <a:t>01</a:t>
                </a:r>
                <a:endParaRPr lang="zh-CN" altLang="en-US" sz="3200" dirty="0">
                  <a:solidFill>
                    <a:srgbClr val="FFB850"/>
                  </a:solidFill>
                  <a:latin typeface="微软雅黑" panose="020B0503020204020204" pitchFamily="34" charset="-122"/>
                  <a:ea typeface="微软雅黑" panose="020B0503020204020204" pitchFamily="34" charset="-122"/>
                </a:endParaRPr>
              </a:p>
            </p:txBody>
          </p:sp>
          <p:sp>
            <p:nvSpPr>
              <p:cNvPr id="16" name="文本框 22"/>
              <p:cNvSpPr txBox="1"/>
              <p:nvPr/>
            </p:nvSpPr>
            <p:spPr>
              <a:xfrm>
                <a:off x="6242320" y="1516939"/>
                <a:ext cx="579005" cy="215444"/>
              </a:xfrm>
              <a:prstGeom prst="rect">
                <a:avLst/>
              </a:prstGeom>
              <a:noFill/>
            </p:spPr>
            <p:txBody>
              <a:bodyPr wrap="none" rtlCol="0">
                <a:spAutoFit/>
              </a:bodyPr>
              <a:lstStyle/>
              <a:p>
                <a:r>
                  <a:rPr lang="en-US" altLang="zh-CN" sz="800" b="1" dirty="0">
                    <a:solidFill>
                      <a:srgbClr val="818181"/>
                    </a:solidFill>
                    <a:latin typeface="Leelawadee" panose="020B0502040204020203" pitchFamily="34" charset="-34"/>
                    <a:cs typeface="Leelawadee" panose="020B0502040204020203" pitchFamily="34" charset="-34"/>
                  </a:rPr>
                  <a:t>OPTION</a:t>
                </a:r>
                <a:endParaRPr lang="zh-CN" altLang="en-US" sz="800" b="1" dirty="0">
                  <a:solidFill>
                    <a:srgbClr val="818181"/>
                  </a:solidFill>
                  <a:latin typeface="Leelawadee" panose="020B0502040204020203" pitchFamily="34" charset="-34"/>
                  <a:cs typeface="Leelawadee" panose="020B0502040204020203" pitchFamily="34" charset="-34"/>
                </a:endParaRPr>
              </a:p>
            </p:txBody>
          </p:sp>
        </p:grpSp>
        <p:grpSp>
          <p:nvGrpSpPr>
            <p:cNvPr id="26" name="组合 25"/>
            <p:cNvGrpSpPr/>
            <p:nvPr/>
          </p:nvGrpSpPr>
          <p:grpSpPr>
            <a:xfrm>
              <a:off x="5662753" y="2992060"/>
              <a:ext cx="5474816" cy="180640"/>
              <a:chOff x="6327224" y="1896619"/>
              <a:chExt cx="2624395" cy="9524"/>
            </a:xfrm>
          </p:grpSpPr>
          <p:cxnSp>
            <p:nvCxnSpPr>
              <p:cNvPr id="27" name="直接连接符 26"/>
              <p:cNvCxnSpPr/>
              <p:nvPr/>
            </p:nvCxnSpPr>
            <p:spPr>
              <a:xfrm>
                <a:off x="6327224" y="1896619"/>
                <a:ext cx="2624395" cy="0"/>
              </a:xfrm>
              <a:prstGeom prst="line">
                <a:avLst/>
              </a:prstGeom>
              <a:ln w="127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6327224" y="1906143"/>
                <a:ext cx="2624395" cy="0"/>
              </a:xfrm>
              <a:prstGeom prst="line">
                <a:avLst/>
              </a:prstGeom>
              <a:ln w="1270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8" name="文本框 44"/>
            <p:cNvSpPr txBox="1"/>
            <p:nvPr/>
          </p:nvSpPr>
          <p:spPr>
            <a:xfrm>
              <a:off x="6422297" y="2210082"/>
              <a:ext cx="4715272" cy="756955"/>
            </a:xfrm>
            <a:prstGeom prst="rect">
              <a:avLst/>
            </a:prstGeom>
            <a:noFill/>
          </p:spPr>
          <p:txBody>
            <a:bodyPr wrap="square" rtlCol="0">
              <a:spAutoFit/>
            </a:bodyPr>
            <a:lstStyle/>
            <a:p>
              <a:pPr>
                <a:lnSpc>
                  <a:spcPct val="120000"/>
                </a:lnSpc>
              </a:pPr>
              <a:r>
                <a:rPr lang="zh-CN" altLang="en-US" sz="1800" dirty="0">
                  <a:solidFill>
                    <a:srgbClr val="FF0000"/>
                  </a:solidFill>
                  <a:latin typeface="微软雅黑" panose="020B0503020204020204" pitchFamily="34" charset="-122"/>
                  <a:ea typeface="微软雅黑" panose="020B0503020204020204" pitchFamily="34" charset="-122"/>
                  <a:cs typeface="Leelawadee" panose="020B0502040204020203" pitchFamily="34" charset="-34"/>
                </a:rPr>
                <a:t>机械特性   </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rPr>
                <a:t> 指明接口所用接线器的形状和尺寸、引线数目和排列、固定和锁定装置等等。</a:t>
              </a:r>
              <a:endPar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endParaRPr>
            </a:p>
          </p:txBody>
        </p:sp>
      </p:grpSp>
      <p:grpSp>
        <p:nvGrpSpPr>
          <p:cNvPr id="18" name="组合 17"/>
          <p:cNvGrpSpPr/>
          <p:nvPr/>
        </p:nvGrpSpPr>
        <p:grpSpPr>
          <a:xfrm>
            <a:off x="5577804" y="3124270"/>
            <a:ext cx="5559765" cy="921807"/>
            <a:chOff x="5577804" y="3124270"/>
            <a:chExt cx="5559765" cy="921807"/>
          </a:xfrm>
        </p:grpSpPr>
        <p:grpSp>
          <p:nvGrpSpPr>
            <p:cNvPr id="19" name="组合 18"/>
            <p:cNvGrpSpPr/>
            <p:nvPr/>
          </p:nvGrpSpPr>
          <p:grpSpPr>
            <a:xfrm>
              <a:off x="5577804" y="3240089"/>
              <a:ext cx="579307" cy="631616"/>
              <a:chOff x="6242320" y="2373233"/>
              <a:chExt cx="579005" cy="631762"/>
            </a:xfrm>
          </p:grpSpPr>
          <p:sp>
            <p:nvSpPr>
              <p:cNvPr id="24" name="TextBox 6"/>
              <p:cNvSpPr txBox="1"/>
              <p:nvPr/>
            </p:nvSpPr>
            <p:spPr>
              <a:xfrm>
                <a:off x="6327224" y="2373233"/>
                <a:ext cx="448425" cy="492443"/>
              </a:xfrm>
              <a:prstGeom prst="rect">
                <a:avLst/>
              </a:prstGeom>
              <a:noFill/>
            </p:spPr>
            <p:txBody>
              <a:bodyPr vert="horz" wrap="square" lIns="0" tIns="0" rIns="0" bIns="0" rtlCol="0" anchor="ctr">
                <a:spAutoFit/>
              </a:bodyPr>
              <a:lstStyle/>
              <a:p>
                <a:pPr algn="l"/>
                <a:r>
                  <a:rPr lang="en-US" altLang="zh-CN" sz="3200" dirty="0">
                    <a:solidFill>
                      <a:srgbClr val="01ACBE"/>
                    </a:solidFill>
                    <a:latin typeface="Impact" panose="020B0806030902050204" pitchFamily="34" charset="0"/>
                    <a:ea typeface="微软雅黑" panose="020B0503020204020204" pitchFamily="34" charset="-122"/>
                  </a:rPr>
                  <a:t>02</a:t>
                </a:r>
                <a:endParaRPr lang="zh-CN" altLang="en-US" sz="3200" dirty="0">
                  <a:solidFill>
                    <a:srgbClr val="01ACBE"/>
                  </a:solidFill>
                  <a:latin typeface="微软雅黑" panose="020B0503020204020204" pitchFamily="34" charset="-122"/>
                  <a:ea typeface="微软雅黑" panose="020B0503020204020204" pitchFamily="34" charset="-122"/>
                </a:endParaRPr>
              </a:p>
            </p:txBody>
          </p:sp>
          <p:sp>
            <p:nvSpPr>
              <p:cNvPr id="25" name="文本框 23"/>
              <p:cNvSpPr txBox="1"/>
              <p:nvPr/>
            </p:nvSpPr>
            <p:spPr>
              <a:xfrm>
                <a:off x="6242320" y="2789551"/>
                <a:ext cx="579005" cy="215444"/>
              </a:xfrm>
              <a:prstGeom prst="rect">
                <a:avLst/>
              </a:prstGeom>
              <a:noFill/>
            </p:spPr>
            <p:txBody>
              <a:bodyPr wrap="none" rtlCol="0">
                <a:spAutoFit/>
              </a:bodyPr>
              <a:lstStyle/>
              <a:p>
                <a:r>
                  <a:rPr lang="en-US" altLang="zh-CN" sz="800" b="1" dirty="0">
                    <a:solidFill>
                      <a:srgbClr val="818181"/>
                    </a:solidFill>
                    <a:latin typeface="Leelawadee" panose="020B0502040204020203" pitchFamily="34" charset="-34"/>
                    <a:cs typeface="Leelawadee" panose="020B0502040204020203" pitchFamily="34" charset="-34"/>
                  </a:rPr>
                  <a:t>OPTION</a:t>
                </a:r>
                <a:endParaRPr lang="zh-CN" altLang="en-US" sz="800" b="1" dirty="0">
                  <a:solidFill>
                    <a:srgbClr val="818181"/>
                  </a:solidFill>
                  <a:latin typeface="Leelawadee" panose="020B0502040204020203" pitchFamily="34" charset="-34"/>
                  <a:cs typeface="Leelawadee" panose="020B0502040204020203" pitchFamily="34" charset="-34"/>
                </a:endParaRPr>
              </a:p>
            </p:txBody>
          </p:sp>
        </p:grpSp>
        <p:grpSp>
          <p:nvGrpSpPr>
            <p:cNvPr id="20" name="组合 19"/>
            <p:cNvGrpSpPr/>
            <p:nvPr/>
          </p:nvGrpSpPr>
          <p:grpSpPr>
            <a:xfrm>
              <a:off x="5662753" y="3923545"/>
              <a:ext cx="5474816" cy="122532"/>
              <a:chOff x="6327224" y="1896619"/>
              <a:chExt cx="2624395" cy="9524"/>
            </a:xfrm>
          </p:grpSpPr>
          <p:cxnSp>
            <p:nvCxnSpPr>
              <p:cNvPr id="22" name="直接连接符 21"/>
              <p:cNvCxnSpPr/>
              <p:nvPr/>
            </p:nvCxnSpPr>
            <p:spPr>
              <a:xfrm>
                <a:off x="6327224" y="1896619"/>
                <a:ext cx="2624395" cy="0"/>
              </a:xfrm>
              <a:prstGeom prst="line">
                <a:avLst/>
              </a:prstGeom>
              <a:ln w="127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6327224" y="1906143"/>
                <a:ext cx="2624395" cy="0"/>
              </a:xfrm>
              <a:prstGeom prst="line">
                <a:avLst/>
              </a:prstGeom>
              <a:ln w="1270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21" name="文本框 44"/>
            <p:cNvSpPr txBox="1"/>
            <p:nvPr/>
          </p:nvSpPr>
          <p:spPr>
            <a:xfrm>
              <a:off x="6422297" y="3124270"/>
              <a:ext cx="4715272" cy="756955"/>
            </a:xfrm>
            <a:prstGeom prst="rect">
              <a:avLst/>
            </a:prstGeom>
            <a:noFill/>
          </p:spPr>
          <p:txBody>
            <a:bodyPr wrap="square" rtlCol="0">
              <a:spAutoFit/>
            </a:bodyPr>
            <a:lstStyle/>
            <a:p>
              <a:pPr>
                <a:lnSpc>
                  <a:spcPct val="120000"/>
                </a:lnSpc>
              </a:pPr>
              <a:r>
                <a:rPr lang="zh-CN" altLang="en-US" sz="1800" dirty="0">
                  <a:solidFill>
                    <a:srgbClr val="FF0000"/>
                  </a:solidFill>
                  <a:latin typeface="微软雅黑" panose="020B0503020204020204" pitchFamily="34" charset="-122"/>
                  <a:ea typeface="微软雅黑" panose="020B0503020204020204" pitchFamily="34" charset="-122"/>
                  <a:cs typeface="Leelawadee" panose="020B0502040204020203" pitchFamily="34" charset="-34"/>
                </a:rPr>
                <a:t>电气特性    </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rPr>
                <a:t>指明在接口电缆的各条线上出现的电压的范围及阻抗匹配等。</a:t>
              </a:r>
              <a:endPar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endParaRPr>
            </a:p>
          </p:txBody>
        </p:sp>
      </p:grpSp>
      <p:graphicFrame>
        <p:nvGraphicFramePr>
          <p:cNvPr id="29" name="表格 28"/>
          <p:cNvGraphicFramePr>
            <a:graphicFrameLocks noGrp="1"/>
          </p:cNvGraphicFramePr>
          <p:nvPr/>
        </p:nvGraphicFramePr>
        <p:xfrm>
          <a:off x="774701" y="2763221"/>
          <a:ext cx="4386141" cy="2754012"/>
        </p:xfrm>
        <a:graphic>
          <a:graphicData uri="http://schemas.openxmlformats.org/drawingml/2006/table">
            <a:tbl>
              <a:tblPr bandRow="1">
                <a:effectLst>
                  <a:outerShdw blurRad="50800" dist="38100" dir="2700000" algn="tl" rotWithShape="0">
                    <a:prstClr val="black">
                      <a:alpha val="40000"/>
                    </a:prstClr>
                  </a:outerShdw>
                </a:effectLst>
              </a:tblPr>
              <a:tblGrid>
                <a:gridCol w="1723127"/>
                <a:gridCol w="2663014"/>
              </a:tblGrid>
              <a:tr h="844564">
                <a:tc gridSpan="2">
                  <a:txBody>
                    <a:bodyPr/>
                    <a:lstStyle/>
                    <a:p>
                      <a:pPr algn="ctr"/>
                      <a:r>
                        <a:rPr lang="zh-CN" altLang="en-US" sz="2000" b="0" dirty="0">
                          <a:latin typeface="微软雅黑" panose="020B0503020204020204" pitchFamily="34" charset="-122"/>
                          <a:ea typeface="微软雅黑" panose="020B0503020204020204" pitchFamily="34" charset="-122"/>
                        </a:rPr>
                        <a:t>普通电话交换网接口</a:t>
                      </a:r>
                      <a:endParaRPr lang="en-US" altLang="zh-CN" sz="2000" b="0" dirty="0">
                        <a:latin typeface="微软雅黑" panose="020B0503020204020204" pitchFamily="34" charset="-122"/>
                        <a:ea typeface="微软雅黑" panose="020B0503020204020204" pitchFamily="34" charset="-122"/>
                      </a:endParaRPr>
                    </a:p>
                    <a:p>
                      <a:pPr algn="ctr">
                        <a:lnSpc>
                          <a:spcPct val="150000"/>
                        </a:lnSpc>
                      </a:pPr>
                      <a:r>
                        <a:rPr lang="zh-CN" altLang="en-US" sz="2000" b="0" dirty="0">
                          <a:latin typeface="微软雅黑" panose="020B0503020204020204" pitchFamily="34" charset="-122"/>
                          <a:ea typeface="微软雅黑" panose="020B0503020204020204" pitchFamily="34" charset="-122"/>
                        </a:rPr>
                        <a:t>电气特性的主要规定</a:t>
                      </a:r>
                      <a:endParaRPr lang="zh-CN" altLang="en-US" sz="2000" b="0" dirty="0">
                        <a:latin typeface="微软雅黑" panose="020B0503020204020204" pitchFamily="34" charset="-122"/>
                        <a:ea typeface="微软雅黑" panose="020B0503020204020204" pitchFamily="34" charset="-122"/>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tx2">
                        <a:lumMod val="40000"/>
                        <a:lumOff val="60000"/>
                      </a:schemeClr>
                    </a:solidFill>
                  </a:tcPr>
                </a:tc>
                <a:tc hMerge="1">
                  <a:tcPr>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tr>
              <a:tr h="477362">
                <a:tc>
                  <a:txBody>
                    <a:bodyPr/>
                    <a:lstStyle>
                      <a:lvl1pPr marL="0" algn="l" defTabSz="1024255" rtl="0" eaLnBrk="1" latinLnBrk="0" hangingPunct="1">
                        <a:defRPr sz="2000" kern="1200">
                          <a:solidFill>
                            <a:schemeClr val="dk1"/>
                          </a:solidFill>
                          <a:latin typeface="等线" panose="02010600030101010101" charset="-122"/>
                        </a:defRPr>
                      </a:lvl1pPr>
                      <a:lvl2pPr marL="511810" algn="l" defTabSz="1024255" rtl="0" eaLnBrk="1" latinLnBrk="0" hangingPunct="1">
                        <a:defRPr sz="2000" kern="1200">
                          <a:solidFill>
                            <a:schemeClr val="dk1"/>
                          </a:solidFill>
                          <a:latin typeface="等线" panose="02010600030101010101" charset="-122"/>
                        </a:defRPr>
                      </a:lvl2pPr>
                      <a:lvl3pPr marL="1024255" algn="l" defTabSz="1024255" rtl="0" eaLnBrk="1" latinLnBrk="0" hangingPunct="1">
                        <a:defRPr sz="2000" kern="1200">
                          <a:solidFill>
                            <a:schemeClr val="dk1"/>
                          </a:solidFill>
                          <a:latin typeface="等线" panose="02010600030101010101" charset="-122"/>
                        </a:defRPr>
                      </a:lvl3pPr>
                      <a:lvl4pPr marL="1536065" algn="l" defTabSz="1024255" rtl="0" eaLnBrk="1" latinLnBrk="0" hangingPunct="1">
                        <a:defRPr sz="2000" kern="1200">
                          <a:solidFill>
                            <a:schemeClr val="dk1"/>
                          </a:solidFill>
                          <a:latin typeface="等线" panose="02010600030101010101" charset="-122"/>
                        </a:defRPr>
                      </a:lvl4pPr>
                      <a:lvl5pPr marL="2047875" algn="l" defTabSz="1024255" rtl="0" eaLnBrk="1" latinLnBrk="0" hangingPunct="1">
                        <a:defRPr sz="2000" kern="1200">
                          <a:solidFill>
                            <a:schemeClr val="dk1"/>
                          </a:solidFill>
                          <a:latin typeface="等线" panose="02010600030101010101" charset="-122"/>
                        </a:defRPr>
                      </a:lvl5pPr>
                      <a:lvl6pPr marL="2559685" algn="l" defTabSz="1024255" rtl="0" eaLnBrk="1" latinLnBrk="0" hangingPunct="1">
                        <a:defRPr sz="2000" kern="1200">
                          <a:solidFill>
                            <a:schemeClr val="dk1"/>
                          </a:solidFill>
                          <a:latin typeface="等线" panose="02010600030101010101" charset="-122"/>
                        </a:defRPr>
                      </a:lvl6pPr>
                      <a:lvl7pPr marL="3072130" algn="l" defTabSz="1024255" rtl="0" eaLnBrk="1" latinLnBrk="0" hangingPunct="1">
                        <a:defRPr sz="2000" kern="1200">
                          <a:solidFill>
                            <a:schemeClr val="dk1"/>
                          </a:solidFill>
                          <a:latin typeface="等线" panose="02010600030101010101" charset="-122"/>
                        </a:defRPr>
                      </a:lvl7pPr>
                      <a:lvl8pPr marL="3583940" algn="l" defTabSz="1024255" rtl="0" eaLnBrk="1" latinLnBrk="0" hangingPunct="1">
                        <a:defRPr sz="2000" kern="1200">
                          <a:solidFill>
                            <a:schemeClr val="dk1"/>
                          </a:solidFill>
                          <a:latin typeface="等线" panose="02010600030101010101" charset="-122"/>
                        </a:defRPr>
                      </a:lvl8pPr>
                      <a:lvl9pPr marL="4095750" algn="l" defTabSz="1024255" rtl="0" eaLnBrk="1" latinLnBrk="0" hangingPunct="1">
                        <a:defRPr sz="2000" kern="1200">
                          <a:solidFill>
                            <a:schemeClr val="dk1"/>
                          </a:solidFill>
                          <a:latin typeface="等线" panose="02010600030101010101" charset="-122"/>
                        </a:defRPr>
                      </a:lvl9pPr>
                    </a:lstStyle>
                    <a:p>
                      <a:r>
                        <a:rPr lang="zh-CN" altLang="en-US" sz="2000" b="0" dirty="0"/>
                        <a:t>发送电平</a:t>
                      </a:r>
                      <a:endParaRPr lang="zh-CN" altLang="en-US" sz="2000" b="0" dirty="0">
                        <a:latin typeface="微软雅黑" panose="020B0503020204020204" pitchFamily="34" charset="-122"/>
                        <a:ea typeface="微软雅黑" panose="020B0503020204020204" pitchFamily="34" charset="-122"/>
                      </a:endParaRPr>
                    </a:p>
                  </a:txBody>
                  <a:tcPr>
                    <a:lnL w="12700" cmpd="sng">
                      <a:solidFill>
                        <a:sysClr val="window" lastClr="FFFFFF"/>
                      </a:solidFill>
                    </a:lnL>
                    <a:lnR w="12700" cmpd="sng">
                      <a:solidFill>
                        <a:sysClr val="window" lastClr="FFFFFF"/>
                      </a:solidFill>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tc>
                  <a:txBody>
                    <a:bodyPr/>
                    <a:lstStyle>
                      <a:lvl1pPr marL="0" algn="l" defTabSz="1024255" rtl="0" eaLnBrk="1" latinLnBrk="0" hangingPunct="1">
                        <a:defRPr sz="2000" kern="1200">
                          <a:solidFill>
                            <a:schemeClr val="dk1"/>
                          </a:solidFill>
                          <a:latin typeface="等线" panose="02010600030101010101" charset="-122"/>
                        </a:defRPr>
                      </a:lvl1pPr>
                      <a:lvl2pPr marL="511810" algn="l" defTabSz="1024255" rtl="0" eaLnBrk="1" latinLnBrk="0" hangingPunct="1">
                        <a:defRPr sz="2000" kern="1200">
                          <a:solidFill>
                            <a:schemeClr val="dk1"/>
                          </a:solidFill>
                          <a:latin typeface="等线" panose="02010600030101010101" charset="-122"/>
                        </a:defRPr>
                      </a:lvl2pPr>
                      <a:lvl3pPr marL="1024255" algn="l" defTabSz="1024255" rtl="0" eaLnBrk="1" latinLnBrk="0" hangingPunct="1">
                        <a:defRPr sz="2000" kern="1200">
                          <a:solidFill>
                            <a:schemeClr val="dk1"/>
                          </a:solidFill>
                          <a:latin typeface="等线" panose="02010600030101010101" charset="-122"/>
                        </a:defRPr>
                      </a:lvl3pPr>
                      <a:lvl4pPr marL="1536065" algn="l" defTabSz="1024255" rtl="0" eaLnBrk="1" latinLnBrk="0" hangingPunct="1">
                        <a:defRPr sz="2000" kern="1200">
                          <a:solidFill>
                            <a:schemeClr val="dk1"/>
                          </a:solidFill>
                          <a:latin typeface="等线" panose="02010600030101010101" charset="-122"/>
                        </a:defRPr>
                      </a:lvl4pPr>
                      <a:lvl5pPr marL="2047875" algn="l" defTabSz="1024255" rtl="0" eaLnBrk="1" latinLnBrk="0" hangingPunct="1">
                        <a:defRPr sz="2000" kern="1200">
                          <a:solidFill>
                            <a:schemeClr val="dk1"/>
                          </a:solidFill>
                          <a:latin typeface="等线" panose="02010600030101010101" charset="-122"/>
                        </a:defRPr>
                      </a:lvl5pPr>
                      <a:lvl6pPr marL="2559685" algn="l" defTabSz="1024255" rtl="0" eaLnBrk="1" latinLnBrk="0" hangingPunct="1">
                        <a:defRPr sz="2000" kern="1200">
                          <a:solidFill>
                            <a:schemeClr val="dk1"/>
                          </a:solidFill>
                          <a:latin typeface="等线" panose="02010600030101010101" charset="-122"/>
                        </a:defRPr>
                      </a:lvl6pPr>
                      <a:lvl7pPr marL="3072130" algn="l" defTabSz="1024255" rtl="0" eaLnBrk="1" latinLnBrk="0" hangingPunct="1">
                        <a:defRPr sz="2000" kern="1200">
                          <a:solidFill>
                            <a:schemeClr val="dk1"/>
                          </a:solidFill>
                          <a:latin typeface="等线" panose="02010600030101010101" charset="-122"/>
                        </a:defRPr>
                      </a:lvl7pPr>
                      <a:lvl8pPr marL="3583940" algn="l" defTabSz="1024255" rtl="0" eaLnBrk="1" latinLnBrk="0" hangingPunct="1">
                        <a:defRPr sz="2000" kern="1200">
                          <a:solidFill>
                            <a:schemeClr val="dk1"/>
                          </a:solidFill>
                          <a:latin typeface="等线" panose="02010600030101010101" charset="-122"/>
                        </a:defRPr>
                      </a:lvl8pPr>
                      <a:lvl9pPr marL="4095750" algn="l" defTabSz="1024255" rtl="0" eaLnBrk="1" latinLnBrk="0" hangingPunct="1">
                        <a:defRPr sz="2000" kern="1200">
                          <a:solidFill>
                            <a:schemeClr val="dk1"/>
                          </a:solidFill>
                          <a:latin typeface="等线" panose="02010600030101010101" charset="-122"/>
                        </a:defRPr>
                      </a:lvl9p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2000" b="0" dirty="0"/>
                        <a:t>≦0dBm</a:t>
                      </a:r>
                      <a:endParaRPr lang="zh-CN" altLang="en-US" sz="2000" b="0" dirty="0">
                        <a:latin typeface="微软雅黑" panose="020B0503020204020204" pitchFamily="34" charset="-122"/>
                        <a:ea typeface="微软雅黑" panose="020B0503020204020204" pitchFamily="34" charset="-122"/>
                      </a:endParaRPr>
                    </a:p>
                  </a:txBody>
                  <a:tcPr>
                    <a:lnL w="12700" cmpd="sng">
                      <a:solidFill>
                        <a:sysClr val="window" lastClr="FFFFFF"/>
                      </a:solidFill>
                    </a:lnL>
                    <a:lnR w="12700" cmpd="sng">
                      <a:solidFill>
                        <a:sysClr val="window" lastClr="FFFFFF"/>
                      </a:solidFill>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tr>
              <a:tr h="477362">
                <a:tc>
                  <a:txBody>
                    <a:bodyPr/>
                    <a:lstStyle>
                      <a:lvl1pPr marL="0" algn="l" defTabSz="1024255" rtl="0" eaLnBrk="1" latinLnBrk="0" hangingPunct="1">
                        <a:defRPr sz="2000" kern="1200">
                          <a:solidFill>
                            <a:schemeClr val="dk1"/>
                          </a:solidFill>
                          <a:latin typeface="等线" panose="02010600030101010101" charset="-122"/>
                        </a:defRPr>
                      </a:lvl1pPr>
                      <a:lvl2pPr marL="511810" algn="l" defTabSz="1024255" rtl="0" eaLnBrk="1" latinLnBrk="0" hangingPunct="1">
                        <a:defRPr sz="2000" kern="1200">
                          <a:solidFill>
                            <a:schemeClr val="dk1"/>
                          </a:solidFill>
                          <a:latin typeface="等线" panose="02010600030101010101" charset="-122"/>
                        </a:defRPr>
                      </a:lvl2pPr>
                      <a:lvl3pPr marL="1024255" algn="l" defTabSz="1024255" rtl="0" eaLnBrk="1" latinLnBrk="0" hangingPunct="1">
                        <a:defRPr sz="2000" kern="1200">
                          <a:solidFill>
                            <a:schemeClr val="dk1"/>
                          </a:solidFill>
                          <a:latin typeface="等线" panose="02010600030101010101" charset="-122"/>
                        </a:defRPr>
                      </a:lvl3pPr>
                      <a:lvl4pPr marL="1536065" algn="l" defTabSz="1024255" rtl="0" eaLnBrk="1" latinLnBrk="0" hangingPunct="1">
                        <a:defRPr sz="2000" kern="1200">
                          <a:solidFill>
                            <a:schemeClr val="dk1"/>
                          </a:solidFill>
                          <a:latin typeface="等线" panose="02010600030101010101" charset="-122"/>
                        </a:defRPr>
                      </a:lvl4pPr>
                      <a:lvl5pPr marL="2047875" algn="l" defTabSz="1024255" rtl="0" eaLnBrk="1" latinLnBrk="0" hangingPunct="1">
                        <a:defRPr sz="2000" kern="1200">
                          <a:solidFill>
                            <a:schemeClr val="dk1"/>
                          </a:solidFill>
                          <a:latin typeface="等线" panose="02010600030101010101" charset="-122"/>
                        </a:defRPr>
                      </a:lvl5pPr>
                      <a:lvl6pPr marL="2559685" algn="l" defTabSz="1024255" rtl="0" eaLnBrk="1" latinLnBrk="0" hangingPunct="1">
                        <a:defRPr sz="2000" kern="1200">
                          <a:solidFill>
                            <a:schemeClr val="dk1"/>
                          </a:solidFill>
                          <a:latin typeface="等线" panose="02010600030101010101" charset="-122"/>
                        </a:defRPr>
                      </a:lvl6pPr>
                      <a:lvl7pPr marL="3072130" algn="l" defTabSz="1024255" rtl="0" eaLnBrk="1" latinLnBrk="0" hangingPunct="1">
                        <a:defRPr sz="2000" kern="1200">
                          <a:solidFill>
                            <a:schemeClr val="dk1"/>
                          </a:solidFill>
                          <a:latin typeface="等线" panose="02010600030101010101" charset="-122"/>
                        </a:defRPr>
                      </a:lvl7pPr>
                      <a:lvl8pPr marL="3583940" algn="l" defTabSz="1024255" rtl="0" eaLnBrk="1" latinLnBrk="0" hangingPunct="1">
                        <a:defRPr sz="2000" kern="1200">
                          <a:solidFill>
                            <a:schemeClr val="dk1"/>
                          </a:solidFill>
                          <a:latin typeface="等线" panose="02010600030101010101" charset="-122"/>
                        </a:defRPr>
                      </a:lvl8pPr>
                      <a:lvl9pPr marL="4095750" algn="l" defTabSz="1024255" rtl="0" eaLnBrk="1" latinLnBrk="0" hangingPunct="1">
                        <a:defRPr sz="2000" kern="1200">
                          <a:solidFill>
                            <a:schemeClr val="dk1"/>
                          </a:solidFill>
                          <a:latin typeface="等线" panose="02010600030101010101" charset="-122"/>
                        </a:defRPr>
                      </a:lvl9pPr>
                    </a:lstStyle>
                    <a:p>
                      <a:r>
                        <a:rPr lang="zh-CN" altLang="en-US" sz="2000" b="0" dirty="0"/>
                        <a:t>接收电平</a:t>
                      </a:r>
                      <a:endParaRPr lang="zh-CN" altLang="en-US" sz="2000" b="0" dirty="0">
                        <a:latin typeface="微软雅黑" panose="020B0503020204020204" pitchFamily="34" charset="-122"/>
                        <a:ea typeface="微软雅黑" panose="020B0503020204020204" pitchFamily="34" charset="-122"/>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tc>
                  <a:txBody>
                    <a:bodyPr/>
                    <a:lstStyle>
                      <a:lvl1pPr marL="0" algn="l" defTabSz="1024255" rtl="0" eaLnBrk="1" latinLnBrk="0" hangingPunct="1">
                        <a:defRPr sz="2000" kern="1200">
                          <a:solidFill>
                            <a:schemeClr val="dk1"/>
                          </a:solidFill>
                          <a:latin typeface="等线" panose="02010600030101010101" charset="-122"/>
                        </a:defRPr>
                      </a:lvl1pPr>
                      <a:lvl2pPr marL="511810" algn="l" defTabSz="1024255" rtl="0" eaLnBrk="1" latinLnBrk="0" hangingPunct="1">
                        <a:defRPr sz="2000" kern="1200">
                          <a:solidFill>
                            <a:schemeClr val="dk1"/>
                          </a:solidFill>
                          <a:latin typeface="等线" panose="02010600030101010101" charset="-122"/>
                        </a:defRPr>
                      </a:lvl2pPr>
                      <a:lvl3pPr marL="1024255" algn="l" defTabSz="1024255" rtl="0" eaLnBrk="1" latinLnBrk="0" hangingPunct="1">
                        <a:defRPr sz="2000" kern="1200">
                          <a:solidFill>
                            <a:schemeClr val="dk1"/>
                          </a:solidFill>
                          <a:latin typeface="等线" panose="02010600030101010101" charset="-122"/>
                        </a:defRPr>
                      </a:lvl3pPr>
                      <a:lvl4pPr marL="1536065" algn="l" defTabSz="1024255" rtl="0" eaLnBrk="1" latinLnBrk="0" hangingPunct="1">
                        <a:defRPr sz="2000" kern="1200">
                          <a:solidFill>
                            <a:schemeClr val="dk1"/>
                          </a:solidFill>
                          <a:latin typeface="等线" panose="02010600030101010101" charset="-122"/>
                        </a:defRPr>
                      </a:lvl4pPr>
                      <a:lvl5pPr marL="2047875" algn="l" defTabSz="1024255" rtl="0" eaLnBrk="1" latinLnBrk="0" hangingPunct="1">
                        <a:defRPr sz="2000" kern="1200">
                          <a:solidFill>
                            <a:schemeClr val="dk1"/>
                          </a:solidFill>
                          <a:latin typeface="等线" panose="02010600030101010101" charset="-122"/>
                        </a:defRPr>
                      </a:lvl5pPr>
                      <a:lvl6pPr marL="2559685" algn="l" defTabSz="1024255" rtl="0" eaLnBrk="1" latinLnBrk="0" hangingPunct="1">
                        <a:defRPr sz="2000" kern="1200">
                          <a:solidFill>
                            <a:schemeClr val="dk1"/>
                          </a:solidFill>
                          <a:latin typeface="等线" panose="02010600030101010101" charset="-122"/>
                        </a:defRPr>
                      </a:lvl6pPr>
                      <a:lvl7pPr marL="3072130" algn="l" defTabSz="1024255" rtl="0" eaLnBrk="1" latinLnBrk="0" hangingPunct="1">
                        <a:defRPr sz="2000" kern="1200">
                          <a:solidFill>
                            <a:schemeClr val="dk1"/>
                          </a:solidFill>
                          <a:latin typeface="等线" panose="02010600030101010101" charset="-122"/>
                        </a:defRPr>
                      </a:lvl7pPr>
                      <a:lvl8pPr marL="3583940" algn="l" defTabSz="1024255" rtl="0" eaLnBrk="1" latinLnBrk="0" hangingPunct="1">
                        <a:defRPr sz="2000" kern="1200">
                          <a:solidFill>
                            <a:schemeClr val="dk1"/>
                          </a:solidFill>
                          <a:latin typeface="等线" panose="02010600030101010101" charset="-122"/>
                        </a:defRPr>
                      </a:lvl8pPr>
                      <a:lvl9pPr marL="4095750" algn="l" defTabSz="1024255" rtl="0" eaLnBrk="1" latinLnBrk="0" hangingPunct="1">
                        <a:defRPr sz="2000" kern="1200">
                          <a:solidFill>
                            <a:schemeClr val="dk1"/>
                          </a:solidFill>
                          <a:latin typeface="等线" panose="02010600030101010101" charset="-122"/>
                        </a:defRPr>
                      </a:lvl9p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2000" b="0" dirty="0"/>
                        <a:t>-5</a:t>
                      </a:r>
                      <a:r>
                        <a:rPr lang="zh-CN" altLang="en-US" sz="2000" b="0" dirty="0"/>
                        <a:t>～</a:t>
                      </a:r>
                      <a:r>
                        <a:rPr lang="en-US" altLang="zh-CN" sz="2000" b="0" dirty="0"/>
                        <a:t>-35dBm</a:t>
                      </a:r>
                      <a:endParaRPr lang="zh-CN" altLang="en-US" sz="2000" b="0" dirty="0">
                        <a:latin typeface="微软雅黑" panose="020B0503020204020204" pitchFamily="34" charset="-122"/>
                        <a:ea typeface="微软雅黑" panose="020B0503020204020204" pitchFamily="34" charset="-122"/>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tr>
              <a:tr h="477362">
                <a:tc>
                  <a:txBody>
                    <a:bodyPr/>
                    <a:lstStyle>
                      <a:lvl1pPr marL="0" algn="l" defTabSz="1024255" rtl="0" eaLnBrk="1" latinLnBrk="0" hangingPunct="1">
                        <a:defRPr sz="2000" kern="1200">
                          <a:solidFill>
                            <a:schemeClr val="dk1"/>
                          </a:solidFill>
                          <a:latin typeface="等线" panose="02010600030101010101" charset="-122"/>
                        </a:defRPr>
                      </a:lvl1pPr>
                      <a:lvl2pPr marL="511810" algn="l" defTabSz="1024255" rtl="0" eaLnBrk="1" latinLnBrk="0" hangingPunct="1">
                        <a:defRPr sz="2000" kern="1200">
                          <a:solidFill>
                            <a:schemeClr val="dk1"/>
                          </a:solidFill>
                          <a:latin typeface="等线" panose="02010600030101010101" charset="-122"/>
                        </a:defRPr>
                      </a:lvl2pPr>
                      <a:lvl3pPr marL="1024255" algn="l" defTabSz="1024255" rtl="0" eaLnBrk="1" latinLnBrk="0" hangingPunct="1">
                        <a:defRPr sz="2000" kern="1200">
                          <a:solidFill>
                            <a:schemeClr val="dk1"/>
                          </a:solidFill>
                          <a:latin typeface="等线" panose="02010600030101010101" charset="-122"/>
                        </a:defRPr>
                      </a:lvl3pPr>
                      <a:lvl4pPr marL="1536065" algn="l" defTabSz="1024255" rtl="0" eaLnBrk="1" latinLnBrk="0" hangingPunct="1">
                        <a:defRPr sz="2000" kern="1200">
                          <a:solidFill>
                            <a:schemeClr val="dk1"/>
                          </a:solidFill>
                          <a:latin typeface="等线" panose="02010600030101010101" charset="-122"/>
                        </a:defRPr>
                      </a:lvl4pPr>
                      <a:lvl5pPr marL="2047875" algn="l" defTabSz="1024255" rtl="0" eaLnBrk="1" latinLnBrk="0" hangingPunct="1">
                        <a:defRPr sz="2000" kern="1200">
                          <a:solidFill>
                            <a:schemeClr val="dk1"/>
                          </a:solidFill>
                          <a:latin typeface="等线" panose="02010600030101010101" charset="-122"/>
                        </a:defRPr>
                      </a:lvl5pPr>
                      <a:lvl6pPr marL="2559685" algn="l" defTabSz="1024255" rtl="0" eaLnBrk="1" latinLnBrk="0" hangingPunct="1">
                        <a:defRPr sz="2000" kern="1200">
                          <a:solidFill>
                            <a:schemeClr val="dk1"/>
                          </a:solidFill>
                          <a:latin typeface="等线" panose="02010600030101010101" charset="-122"/>
                        </a:defRPr>
                      </a:lvl6pPr>
                      <a:lvl7pPr marL="3072130" algn="l" defTabSz="1024255" rtl="0" eaLnBrk="1" latinLnBrk="0" hangingPunct="1">
                        <a:defRPr sz="2000" kern="1200">
                          <a:solidFill>
                            <a:schemeClr val="dk1"/>
                          </a:solidFill>
                          <a:latin typeface="等线" panose="02010600030101010101" charset="-122"/>
                        </a:defRPr>
                      </a:lvl7pPr>
                      <a:lvl8pPr marL="3583940" algn="l" defTabSz="1024255" rtl="0" eaLnBrk="1" latinLnBrk="0" hangingPunct="1">
                        <a:defRPr sz="2000" kern="1200">
                          <a:solidFill>
                            <a:schemeClr val="dk1"/>
                          </a:solidFill>
                          <a:latin typeface="等线" panose="02010600030101010101" charset="-122"/>
                        </a:defRPr>
                      </a:lvl8pPr>
                      <a:lvl9pPr marL="4095750" algn="l" defTabSz="1024255" rtl="0" eaLnBrk="1" latinLnBrk="0" hangingPunct="1">
                        <a:defRPr sz="2000" kern="1200">
                          <a:solidFill>
                            <a:schemeClr val="dk1"/>
                          </a:solidFill>
                          <a:latin typeface="等线" panose="02010600030101010101" charset="-122"/>
                        </a:defRPr>
                      </a:lvl9pPr>
                    </a:lstStyle>
                    <a:p>
                      <a:r>
                        <a:rPr lang="zh-CN" altLang="en-US" sz="2000" b="0" dirty="0"/>
                        <a:t>阻    抗</a:t>
                      </a:r>
                      <a:endParaRPr lang="zh-CN" altLang="en-US" sz="2000" b="0" dirty="0">
                        <a:latin typeface="微软雅黑" panose="020B0503020204020204" pitchFamily="34" charset="-122"/>
                        <a:ea typeface="微软雅黑" panose="020B0503020204020204" pitchFamily="34" charset="-122"/>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tc>
                  <a:txBody>
                    <a:bodyPr/>
                    <a:lstStyle>
                      <a:lvl1pPr marL="0" algn="l" defTabSz="1024255" rtl="0" eaLnBrk="1" latinLnBrk="0" hangingPunct="1">
                        <a:defRPr sz="2000" kern="1200">
                          <a:solidFill>
                            <a:schemeClr val="dk1"/>
                          </a:solidFill>
                          <a:latin typeface="等线" panose="02010600030101010101" charset="-122"/>
                        </a:defRPr>
                      </a:lvl1pPr>
                      <a:lvl2pPr marL="511810" algn="l" defTabSz="1024255" rtl="0" eaLnBrk="1" latinLnBrk="0" hangingPunct="1">
                        <a:defRPr sz="2000" kern="1200">
                          <a:solidFill>
                            <a:schemeClr val="dk1"/>
                          </a:solidFill>
                          <a:latin typeface="等线" panose="02010600030101010101" charset="-122"/>
                        </a:defRPr>
                      </a:lvl2pPr>
                      <a:lvl3pPr marL="1024255" algn="l" defTabSz="1024255" rtl="0" eaLnBrk="1" latinLnBrk="0" hangingPunct="1">
                        <a:defRPr sz="2000" kern="1200">
                          <a:solidFill>
                            <a:schemeClr val="dk1"/>
                          </a:solidFill>
                          <a:latin typeface="等线" panose="02010600030101010101" charset="-122"/>
                        </a:defRPr>
                      </a:lvl3pPr>
                      <a:lvl4pPr marL="1536065" algn="l" defTabSz="1024255" rtl="0" eaLnBrk="1" latinLnBrk="0" hangingPunct="1">
                        <a:defRPr sz="2000" kern="1200">
                          <a:solidFill>
                            <a:schemeClr val="dk1"/>
                          </a:solidFill>
                          <a:latin typeface="等线" panose="02010600030101010101" charset="-122"/>
                        </a:defRPr>
                      </a:lvl4pPr>
                      <a:lvl5pPr marL="2047875" algn="l" defTabSz="1024255" rtl="0" eaLnBrk="1" latinLnBrk="0" hangingPunct="1">
                        <a:defRPr sz="2000" kern="1200">
                          <a:solidFill>
                            <a:schemeClr val="dk1"/>
                          </a:solidFill>
                          <a:latin typeface="等线" panose="02010600030101010101" charset="-122"/>
                        </a:defRPr>
                      </a:lvl5pPr>
                      <a:lvl6pPr marL="2559685" algn="l" defTabSz="1024255" rtl="0" eaLnBrk="1" latinLnBrk="0" hangingPunct="1">
                        <a:defRPr sz="2000" kern="1200">
                          <a:solidFill>
                            <a:schemeClr val="dk1"/>
                          </a:solidFill>
                          <a:latin typeface="等线" panose="02010600030101010101" charset="-122"/>
                        </a:defRPr>
                      </a:lvl6pPr>
                      <a:lvl7pPr marL="3072130" algn="l" defTabSz="1024255" rtl="0" eaLnBrk="1" latinLnBrk="0" hangingPunct="1">
                        <a:defRPr sz="2000" kern="1200">
                          <a:solidFill>
                            <a:schemeClr val="dk1"/>
                          </a:solidFill>
                          <a:latin typeface="等线" panose="02010600030101010101" charset="-122"/>
                        </a:defRPr>
                      </a:lvl7pPr>
                      <a:lvl8pPr marL="3583940" algn="l" defTabSz="1024255" rtl="0" eaLnBrk="1" latinLnBrk="0" hangingPunct="1">
                        <a:defRPr sz="2000" kern="1200">
                          <a:solidFill>
                            <a:schemeClr val="dk1"/>
                          </a:solidFill>
                          <a:latin typeface="等线" panose="02010600030101010101" charset="-122"/>
                        </a:defRPr>
                      </a:lvl8pPr>
                      <a:lvl9pPr marL="4095750" algn="l" defTabSz="1024255" rtl="0" eaLnBrk="1" latinLnBrk="0" hangingPunct="1">
                        <a:defRPr sz="2000" kern="1200">
                          <a:solidFill>
                            <a:schemeClr val="dk1"/>
                          </a:solidFill>
                          <a:latin typeface="等线" panose="02010600030101010101" charset="-122"/>
                        </a:defRPr>
                      </a:lvl9p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2000" b="0" dirty="0"/>
                        <a:t>600</a:t>
                      </a:r>
                      <a:r>
                        <a:rPr lang="el-GR" altLang="zh-CN" sz="2000" b="0" dirty="0"/>
                        <a:t>Ω</a:t>
                      </a:r>
                      <a:endParaRPr lang="zh-CN" altLang="en-US" sz="2000" b="0" dirty="0">
                        <a:latin typeface="微软雅黑" panose="020B0503020204020204" pitchFamily="34" charset="-122"/>
                        <a:ea typeface="微软雅黑" panose="020B0503020204020204" pitchFamily="34" charset="-122"/>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tr>
              <a:tr h="477362">
                <a:tc>
                  <a:txBody>
                    <a:bodyPr/>
                    <a:lstStyle>
                      <a:lvl1pPr marL="0" algn="l" defTabSz="1024255" rtl="0" eaLnBrk="1" latinLnBrk="0" hangingPunct="1">
                        <a:defRPr sz="2000" kern="1200">
                          <a:solidFill>
                            <a:schemeClr val="dk1"/>
                          </a:solidFill>
                          <a:latin typeface="等线" panose="02010600030101010101" charset="-122"/>
                        </a:defRPr>
                      </a:lvl1pPr>
                      <a:lvl2pPr marL="511810" algn="l" defTabSz="1024255" rtl="0" eaLnBrk="1" latinLnBrk="0" hangingPunct="1">
                        <a:defRPr sz="2000" kern="1200">
                          <a:solidFill>
                            <a:schemeClr val="dk1"/>
                          </a:solidFill>
                          <a:latin typeface="等线" panose="02010600030101010101" charset="-122"/>
                        </a:defRPr>
                      </a:lvl2pPr>
                      <a:lvl3pPr marL="1024255" algn="l" defTabSz="1024255" rtl="0" eaLnBrk="1" latinLnBrk="0" hangingPunct="1">
                        <a:defRPr sz="2000" kern="1200">
                          <a:solidFill>
                            <a:schemeClr val="dk1"/>
                          </a:solidFill>
                          <a:latin typeface="等线" panose="02010600030101010101" charset="-122"/>
                        </a:defRPr>
                      </a:lvl3pPr>
                      <a:lvl4pPr marL="1536065" algn="l" defTabSz="1024255" rtl="0" eaLnBrk="1" latinLnBrk="0" hangingPunct="1">
                        <a:defRPr sz="2000" kern="1200">
                          <a:solidFill>
                            <a:schemeClr val="dk1"/>
                          </a:solidFill>
                          <a:latin typeface="等线" panose="02010600030101010101" charset="-122"/>
                        </a:defRPr>
                      </a:lvl4pPr>
                      <a:lvl5pPr marL="2047875" algn="l" defTabSz="1024255" rtl="0" eaLnBrk="1" latinLnBrk="0" hangingPunct="1">
                        <a:defRPr sz="2000" kern="1200">
                          <a:solidFill>
                            <a:schemeClr val="dk1"/>
                          </a:solidFill>
                          <a:latin typeface="等线" panose="02010600030101010101" charset="-122"/>
                        </a:defRPr>
                      </a:lvl5pPr>
                      <a:lvl6pPr marL="2559685" algn="l" defTabSz="1024255" rtl="0" eaLnBrk="1" latinLnBrk="0" hangingPunct="1">
                        <a:defRPr sz="2000" kern="1200">
                          <a:solidFill>
                            <a:schemeClr val="dk1"/>
                          </a:solidFill>
                          <a:latin typeface="等线" panose="02010600030101010101" charset="-122"/>
                        </a:defRPr>
                      </a:lvl6pPr>
                      <a:lvl7pPr marL="3072130" algn="l" defTabSz="1024255" rtl="0" eaLnBrk="1" latinLnBrk="0" hangingPunct="1">
                        <a:defRPr sz="2000" kern="1200">
                          <a:solidFill>
                            <a:schemeClr val="dk1"/>
                          </a:solidFill>
                          <a:latin typeface="等线" panose="02010600030101010101" charset="-122"/>
                        </a:defRPr>
                      </a:lvl7pPr>
                      <a:lvl8pPr marL="3583940" algn="l" defTabSz="1024255" rtl="0" eaLnBrk="1" latinLnBrk="0" hangingPunct="1">
                        <a:defRPr sz="2000" kern="1200">
                          <a:solidFill>
                            <a:schemeClr val="dk1"/>
                          </a:solidFill>
                          <a:latin typeface="等线" panose="02010600030101010101" charset="-122"/>
                        </a:defRPr>
                      </a:lvl8pPr>
                      <a:lvl9pPr marL="4095750" algn="l" defTabSz="1024255" rtl="0" eaLnBrk="1" latinLnBrk="0" hangingPunct="1">
                        <a:defRPr sz="2000" kern="1200">
                          <a:solidFill>
                            <a:schemeClr val="dk1"/>
                          </a:solidFill>
                          <a:latin typeface="等线" panose="02010600030101010101" charset="-122"/>
                        </a:defRPr>
                      </a:lvl9pPr>
                    </a:lstStyle>
                    <a:p>
                      <a:r>
                        <a:rPr lang="zh-CN" altLang="en-US" sz="2000" b="0" dirty="0"/>
                        <a:t>平衡特性</a:t>
                      </a:r>
                      <a:endParaRPr lang="zh-CN" altLang="en-US" sz="2000" b="0" dirty="0">
                        <a:latin typeface="微软雅黑" panose="020B0503020204020204" pitchFamily="34" charset="-122"/>
                        <a:ea typeface="微软雅黑" panose="020B0503020204020204" pitchFamily="34" charset="-122"/>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tc>
                  <a:txBody>
                    <a:bodyPr/>
                    <a:lstStyle>
                      <a:lvl1pPr marL="0" algn="l" defTabSz="1024255" rtl="0" eaLnBrk="1" latinLnBrk="0" hangingPunct="1">
                        <a:defRPr sz="2000" kern="1200">
                          <a:solidFill>
                            <a:schemeClr val="dk1"/>
                          </a:solidFill>
                          <a:latin typeface="等线" panose="02010600030101010101" charset="-122"/>
                        </a:defRPr>
                      </a:lvl1pPr>
                      <a:lvl2pPr marL="511810" algn="l" defTabSz="1024255" rtl="0" eaLnBrk="1" latinLnBrk="0" hangingPunct="1">
                        <a:defRPr sz="2000" kern="1200">
                          <a:solidFill>
                            <a:schemeClr val="dk1"/>
                          </a:solidFill>
                          <a:latin typeface="等线" panose="02010600030101010101" charset="-122"/>
                        </a:defRPr>
                      </a:lvl2pPr>
                      <a:lvl3pPr marL="1024255" algn="l" defTabSz="1024255" rtl="0" eaLnBrk="1" latinLnBrk="0" hangingPunct="1">
                        <a:defRPr sz="2000" kern="1200">
                          <a:solidFill>
                            <a:schemeClr val="dk1"/>
                          </a:solidFill>
                          <a:latin typeface="等线" panose="02010600030101010101" charset="-122"/>
                        </a:defRPr>
                      </a:lvl3pPr>
                      <a:lvl4pPr marL="1536065" algn="l" defTabSz="1024255" rtl="0" eaLnBrk="1" latinLnBrk="0" hangingPunct="1">
                        <a:defRPr sz="2000" kern="1200">
                          <a:solidFill>
                            <a:schemeClr val="dk1"/>
                          </a:solidFill>
                          <a:latin typeface="等线" panose="02010600030101010101" charset="-122"/>
                        </a:defRPr>
                      </a:lvl4pPr>
                      <a:lvl5pPr marL="2047875" algn="l" defTabSz="1024255" rtl="0" eaLnBrk="1" latinLnBrk="0" hangingPunct="1">
                        <a:defRPr sz="2000" kern="1200">
                          <a:solidFill>
                            <a:schemeClr val="dk1"/>
                          </a:solidFill>
                          <a:latin typeface="等线" panose="02010600030101010101" charset="-122"/>
                        </a:defRPr>
                      </a:lvl5pPr>
                      <a:lvl6pPr marL="2559685" algn="l" defTabSz="1024255" rtl="0" eaLnBrk="1" latinLnBrk="0" hangingPunct="1">
                        <a:defRPr sz="2000" kern="1200">
                          <a:solidFill>
                            <a:schemeClr val="dk1"/>
                          </a:solidFill>
                          <a:latin typeface="等线" panose="02010600030101010101" charset="-122"/>
                        </a:defRPr>
                      </a:lvl6pPr>
                      <a:lvl7pPr marL="3072130" algn="l" defTabSz="1024255" rtl="0" eaLnBrk="1" latinLnBrk="0" hangingPunct="1">
                        <a:defRPr sz="2000" kern="1200">
                          <a:solidFill>
                            <a:schemeClr val="dk1"/>
                          </a:solidFill>
                          <a:latin typeface="等线" panose="02010600030101010101" charset="-122"/>
                        </a:defRPr>
                      </a:lvl7pPr>
                      <a:lvl8pPr marL="3583940" algn="l" defTabSz="1024255" rtl="0" eaLnBrk="1" latinLnBrk="0" hangingPunct="1">
                        <a:defRPr sz="2000" kern="1200">
                          <a:solidFill>
                            <a:schemeClr val="dk1"/>
                          </a:solidFill>
                          <a:latin typeface="等线" panose="02010600030101010101" charset="-122"/>
                        </a:defRPr>
                      </a:lvl8pPr>
                      <a:lvl9pPr marL="4095750" algn="l" defTabSz="1024255" rtl="0" eaLnBrk="1" latinLnBrk="0" hangingPunct="1">
                        <a:defRPr sz="2000" kern="1200">
                          <a:solidFill>
                            <a:schemeClr val="dk1"/>
                          </a:solidFill>
                          <a:latin typeface="等线" panose="02010600030101010101" charset="-122"/>
                        </a:defRPr>
                      </a:lvl9pPr>
                    </a:lstStyle>
                    <a:p>
                      <a:r>
                        <a:rPr lang="zh-CN" altLang="en-US" sz="2000" b="0" dirty="0"/>
                        <a:t>平衡输入</a:t>
                      </a:r>
                      <a:r>
                        <a:rPr lang="en-US" altLang="zh-CN" sz="2000" b="0" dirty="0"/>
                        <a:t>/</a:t>
                      </a:r>
                      <a:r>
                        <a:rPr lang="zh-CN" altLang="en-US" sz="2000" b="0" dirty="0"/>
                        <a:t>输出</a:t>
                      </a:r>
                      <a:endParaRPr lang="zh-CN" altLang="en-US" sz="2000" b="0" dirty="0">
                        <a:latin typeface="微软雅黑" panose="020B0503020204020204" pitchFamily="34" charset="-122"/>
                        <a:ea typeface="微软雅黑" panose="020B0503020204020204" pitchFamily="34" charset="-122"/>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ea typeface="Arial Unicode MS" panose="020B0604020202020204" pitchFamily="34" charset="-122"/>
                <a:cs typeface="Arial Unicode MS" panose="020B0604020202020204" pitchFamily="34" charset="-122"/>
              </a:rPr>
              <a:t>与传输媒体的接口特性</a:t>
            </a:r>
            <a:endParaRPr lang="zh-CN" altLang="en-US" dirty="0"/>
          </a:p>
        </p:txBody>
      </p:sp>
      <p:sp>
        <p:nvSpPr>
          <p:cNvPr id="3" name="内容占位符 2"/>
          <p:cNvSpPr>
            <a:spLocks noGrp="1"/>
          </p:cNvSpPr>
          <p:nvPr>
            <p:ph idx="1"/>
          </p:nvPr>
        </p:nvSpPr>
        <p:spPr>
          <a:xfrm>
            <a:off x="609919" y="1219712"/>
            <a:ext cx="10978515" cy="609458"/>
          </a:xfrm>
        </p:spPr>
        <p:txBody>
          <a:bodyPr>
            <a:normAutofit/>
          </a:bodyPr>
          <a:lstStyle/>
          <a:p>
            <a:pPr marL="0" indent="0">
              <a:buNone/>
            </a:pPr>
            <a:r>
              <a:rPr lang="zh-CN" altLang="en-US" sz="2400" dirty="0"/>
              <a:t>  物理层协议的一个重要任务就是确定与传输媒体的接口的一些特性，即： </a:t>
            </a:r>
            <a:endParaRPr lang="zh-CN" altLang="en-US" sz="2400" dirty="0"/>
          </a:p>
          <a:p>
            <a:endParaRPr lang="zh-CN" altLang="en-US" sz="2400" dirty="0"/>
          </a:p>
        </p:txBody>
      </p:sp>
      <p:grpSp>
        <p:nvGrpSpPr>
          <p:cNvPr id="39" name="组合 38"/>
          <p:cNvGrpSpPr/>
          <p:nvPr/>
        </p:nvGrpSpPr>
        <p:grpSpPr>
          <a:xfrm>
            <a:off x="5577804" y="2210082"/>
            <a:ext cx="5559765" cy="962618"/>
            <a:chOff x="5577804" y="2210082"/>
            <a:chExt cx="5559765" cy="962618"/>
          </a:xfrm>
        </p:grpSpPr>
        <p:grpSp>
          <p:nvGrpSpPr>
            <p:cNvPr id="14" name="组合 13"/>
            <p:cNvGrpSpPr/>
            <p:nvPr/>
          </p:nvGrpSpPr>
          <p:grpSpPr>
            <a:xfrm>
              <a:off x="5577804" y="2270894"/>
              <a:ext cx="579307" cy="626510"/>
              <a:chOff x="6242320" y="1105727"/>
              <a:chExt cx="579005" cy="626656"/>
            </a:xfrm>
          </p:grpSpPr>
          <p:sp>
            <p:nvSpPr>
              <p:cNvPr id="15" name="TextBox 6"/>
              <p:cNvSpPr txBox="1"/>
              <p:nvPr/>
            </p:nvSpPr>
            <p:spPr>
              <a:xfrm>
                <a:off x="6327224" y="1105727"/>
                <a:ext cx="448425" cy="492443"/>
              </a:xfrm>
              <a:prstGeom prst="rect">
                <a:avLst/>
              </a:prstGeom>
              <a:noFill/>
            </p:spPr>
            <p:txBody>
              <a:bodyPr vert="horz" wrap="square" lIns="0" tIns="0" rIns="0" bIns="0" rtlCol="0" anchor="ctr">
                <a:spAutoFit/>
              </a:bodyPr>
              <a:lstStyle/>
              <a:p>
                <a:pPr algn="l"/>
                <a:r>
                  <a:rPr lang="en-US" altLang="zh-CN" sz="3200" dirty="0">
                    <a:solidFill>
                      <a:srgbClr val="FFB850"/>
                    </a:solidFill>
                    <a:latin typeface="Impact" panose="020B0806030902050204" pitchFamily="34" charset="0"/>
                    <a:ea typeface="微软雅黑" panose="020B0503020204020204" pitchFamily="34" charset="-122"/>
                  </a:rPr>
                  <a:t>01</a:t>
                </a:r>
                <a:endParaRPr lang="zh-CN" altLang="en-US" sz="3200" dirty="0">
                  <a:solidFill>
                    <a:srgbClr val="FFB850"/>
                  </a:solidFill>
                  <a:latin typeface="微软雅黑" panose="020B0503020204020204" pitchFamily="34" charset="-122"/>
                  <a:ea typeface="微软雅黑" panose="020B0503020204020204" pitchFamily="34" charset="-122"/>
                </a:endParaRPr>
              </a:p>
            </p:txBody>
          </p:sp>
          <p:sp>
            <p:nvSpPr>
              <p:cNvPr id="16" name="文本框 22"/>
              <p:cNvSpPr txBox="1"/>
              <p:nvPr/>
            </p:nvSpPr>
            <p:spPr>
              <a:xfrm>
                <a:off x="6242320" y="1516939"/>
                <a:ext cx="579005" cy="215444"/>
              </a:xfrm>
              <a:prstGeom prst="rect">
                <a:avLst/>
              </a:prstGeom>
              <a:noFill/>
            </p:spPr>
            <p:txBody>
              <a:bodyPr wrap="none" rtlCol="0">
                <a:spAutoFit/>
              </a:bodyPr>
              <a:lstStyle/>
              <a:p>
                <a:r>
                  <a:rPr lang="en-US" altLang="zh-CN" sz="800" b="1" dirty="0">
                    <a:solidFill>
                      <a:srgbClr val="818181"/>
                    </a:solidFill>
                    <a:latin typeface="Leelawadee" panose="020B0502040204020203" pitchFamily="34" charset="-34"/>
                    <a:cs typeface="Leelawadee" panose="020B0502040204020203" pitchFamily="34" charset="-34"/>
                  </a:rPr>
                  <a:t>OPTION</a:t>
                </a:r>
                <a:endParaRPr lang="zh-CN" altLang="en-US" sz="800" b="1" dirty="0">
                  <a:solidFill>
                    <a:srgbClr val="818181"/>
                  </a:solidFill>
                  <a:latin typeface="Leelawadee" panose="020B0502040204020203" pitchFamily="34" charset="-34"/>
                  <a:cs typeface="Leelawadee" panose="020B0502040204020203" pitchFamily="34" charset="-34"/>
                </a:endParaRPr>
              </a:p>
            </p:txBody>
          </p:sp>
        </p:grpSp>
        <p:grpSp>
          <p:nvGrpSpPr>
            <p:cNvPr id="26" name="组合 25"/>
            <p:cNvGrpSpPr/>
            <p:nvPr/>
          </p:nvGrpSpPr>
          <p:grpSpPr>
            <a:xfrm>
              <a:off x="5662753" y="2992060"/>
              <a:ext cx="5474816" cy="180640"/>
              <a:chOff x="6327224" y="1896619"/>
              <a:chExt cx="2624395" cy="9524"/>
            </a:xfrm>
          </p:grpSpPr>
          <p:cxnSp>
            <p:nvCxnSpPr>
              <p:cNvPr id="27" name="直接连接符 26"/>
              <p:cNvCxnSpPr/>
              <p:nvPr/>
            </p:nvCxnSpPr>
            <p:spPr>
              <a:xfrm>
                <a:off x="6327224" y="1896619"/>
                <a:ext cx="2624395" cy="0"/>
              </a:xfrm>
              <a:prstGeom prst="line">
                <a:avLst/>
              </a:prstGeom>
              <a:ln w="127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6327224" y="1906143"/>
                <a:ext cx="2624395" cy="0"/>
              </a:xfrm>
              <a:prstGeom prst="line">
                <a:avLst/>
              </a:prstGeom>
              <a:ln w="1270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8" name="文本框 44"/>
            <p:cNvSpPr txBox="1"/>
            <p:nvPr/>
          </p:nvSpPr>
          <p:spPr>
            <a:xfrm>
              <a:off x="6422297" y="2210082"/>
              <a:ext cx="4715272" cy="756955"/>
            </a:xfrm>
            <a:prstGeom prst="rect">
              <a:avLst/>
            </a:prstGeom>
            <a:noFill/>
          </p:spPr>
          <p:txBody>
            <a:bodyPr wrap="square" rtlCol="0">
              <a:spAutoFit/>
            </a:bodyPr>
            <a:lstStyle/>
            <a:p>
              <a:pPr>
                <a:lnSpc>
                  <a:spcPct val="120000"/>
                </a:lnSpc>
              </a:pPr>
              <a:r>
                <a:rPr lang="zh-CN" altLang="en-US" sz="1800" dirty="0">
                  <a:solidFill>
                    <a:srgbClr val="FF0000"/>
                  </a:solidFill>
                  <a:latin typeface="微软雅黑" panose="020B0503020204020204" pitchFamily="34" charset="-122"/>
                  <a:ea typeface="微软雅黑" panose="020B0503020204020204" pitchFamily="34" charset="-122"/>
                  <a:cs typeface="Leelawadee" panose="020B0502040204020203" pitchFamily="34" charset="-34"/>
                </a:rPr>
                <a:t>机械特性   </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rPr>
                <a:t> 指明接口所用接线器的形状和尺寸、引线数目和排列、固定和锁定装置等等。</a:t>
              </a:r>
              <a:endPar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endParaRPr>
            </a:p>
          </p:txBody>
        </p:sp>
      </p:grpSp>
      <p:grpSp>
        <p:nvGrpSpPr>
          <p:cNvPr id="18" name="组合 17"/>
          <p:cNvGrpSpPr/>
          <p:nvPr/>
        </p:nvGrpSpPr>
        <p:grpSpPr>
          <a:xfrm>
            <a:off x="5577804" y="3124270"/>
            <a:ext cx="5559765" cy="921807"/>
            <a:chOff x="5577804" y="3124270"/>
            <a:chExt cx="5559765" cy="921807"/>
          </a:xfrm>
        </p:grpSpPr>
        <p:grpSp>
          <p:nvGrpSpPr>
            <p:cNvPr id="19" name="组合 18"/>
            <p:cNvGrpSpPr/>
            <p:nvPr/>
          </p:nvGrpSpPr>
          <p:grpSpPr>
            <a:xfrm>
              <a:off x="5577804" y="3240089"/>
              <a:ext cx="579307" cy="631616"/>
              <a:chOff x="6242320" y="2373233"/>
              <a:chExt cx="579005" cy="631762"/>
            </a:xfrm>
          </p:grpSpPr>
          <p:sp>
            <p:nvSpPr>
              <p:cNvPr id="24" name="TextBox 6"/>
              <p:cNvSpPr txBox="1"/>
              <p:nvPr/>
            </p:nvSpPr>
            <p:spPr>
              <a:xfrm>
                <a:off x="6327224" y="2373233"/>
                <a:ext cx="448425" cy="492443"/>
              </a:xfrm>
              <a:prstGeom prst="rect">
                <a:avLst/>
              </a:prstGeom>
              <a:noFill/>
            </p:spPr>
            <p:txBody>
              <a:bodyPr vert="horz" wrap="square" lIns="0" tIns="0" rIns="0" bIns="0" rtlCol="0" anchor="ctr">
                <a:spAutoFit/>
              </a:bodyPr>
              <a:lstStyle/>
              <a:p>
                <a:pPr algn="l"/>
                <a:r>
                  <a:rPr lang="en-US" altLang="zh-CN" sz="3200" dirty="0">
                    <a:solidFill>
                      <a:srgbClr val="01ACBE"/>
                    </a:solidFill>
                    <a:latin typeface="Impact" panose="020B0806030902050204" pitchFamily="34" charset="0"/>
                    <a:ea typeface="微软雅黑" panose="020B0503020204020204" pitchFamily="34" charset="-122"/>
                  </a:rPr>
                  <a:t>02</a:t>
                </a:r>
                <a:endParaRPr lang="zh-CN" altLang="en-US" sz="3200" dirty="0">
                  <a:solidFill>
                    <a:srgbClr val="01ACBE"/>
                  </a:solidFill>
                  <a:latin typeface="微软雅黑" panose="020B0503020204020204" pitchFamily="34" charset="-122"/>
                  <a:ea typeface="微软雅黑" panose="020B0503020204020204" pitchFamily="34" charset="-122"/>
                </a:endParaRPr>
              </a:p>
            </p:txBody>
          </p:sp>
          <p:sp>
            <p:nvSpPr>
              <p:cNvPr id="25" name="文本框 23"/>
              <p:cNvSpPr txBox="1"/>
              <p:nvPr/>
            </p:nvSpPr>
            <p:spPr>
              <a:xfrm>
                <a:off x="6242320" y="2789551"/>
                <a:ext cx="579005" cy="215444"/>
              </a:xfrm>
              <a:prstGeom prst="rect">
                <a:avLst/>
              </a:prstGeom>
              <a:noFill/>
            </p:spPr>
            <p:txBody>
              <a:bodyPr wrap="none" rtlCol="0">
                <a:spAutoFit/>
              </a:bodyPr>
              <a:lstStyle/>
              <a:p>
                <a:r>
                  <a:rPr lang="en-US" altLang="zh-CN" sz="800" b="1" dirty="0">
                    <a:solidFill>
                      <a:srgbClr val="818181"/>
                    </a:solidFill>
                    <a:latin typeface="Leelawadee" panose="020B0502040204020203" pitchFamily="34" charset="-34"/>
                    <a:cs typeface="Leelawadee" panose="020B0502040204020203" pitchFamily="34" charset="-34"/>
                  </a:rPr>
                  <a:t>OPTION</a:t>
                </a:r>
                <a:endParaRPr lang="zh-CN" altLang="en-US" sz="800" b="1" dirty="0">
                  <a:solidFill>
                    <a:srgbClr val="818181"/>
                  </a:solidFill>
                  <a:latin typeface="Leelawadee" panose="020B0502040204020203" pitchFamily="34" charset="-34"/>
                  <a:cs typeface="Leelawadee" panose="020B0502040204020203" pitchFamily="34" charset="-34"/>
                </a:endParaRPr>
              </a:p>
            </p:txBody>
          </p:sp>
        </p:grpSp>
        <p:grpSp>
          <p:nvGrpSpPr>
            <p:cNvPr id="20" name="组合 19"/>
            <p:cNvGrpSpPr/>
            <p:nvPr/>
          </p:nvGrpSpPr>
          <p:grpSpPr>
            <a:xfrm>
              <a:off x="5662753" y="3923545"/>
              <a:ext cx="5474816" cy="122532"/>
              <a:chOff x="6327224" y="1896619"/>
              <a:chExt cx="2624395" cy="9524"/>
            </a:xfrm>
          </p:grpSpPr>
          <p:cxnSp>
            <p:nvCxnSpPr>
              <p:cNvPr id="22" name="直接连接符 21"/>
              <p:cNvCxnSpPr/>
              <p:nvPr/>
            </p:nvCxnSpPr>
            <p:spPr>
              <a:xfrm>
                <a:off x="6327224" y="1896619"/>
                <a:ext cx="2624395" cy="0"/>
              </a:xfrm>
              <a:prstGeom prst="line">
                <a:avLst/>
              </a:prstGeom>
              <a:ln w="127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6327224" y="1906143"/>
                <a:ext cx="2624395" cy="0"/>
              </a:xfrm>
              <a:prstGeom prst="line">
                <a:avLst/>
              </a:prstGeom>
              <a:ln w="1270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21" name="文本框 44"/>
            <p:cNvSpPr txBox="1"/>
            <p:nvPr/>
          </p:nvSpPr>
          <p:spPr>
            <a:xfrm>
              <a:off x="6422297" y="3124270"/>
              <a:ext cx="4715272" cy="756955"/>
            </a:xfrm>
            <a:prstGeom prst="rect">
              <a:avLst/>
            </a:prstGeom>
            <a:noFill/>
          </p:spPr>
          <p:txBody>
            <a:bodyPr wrap="square" rtlCol="0">
              <a:spAutoFit/>
            </a:bodyPr>
            <a:lstStyle/>
            <a:p>
              <a:pPr>
                <a:lnSpc>
                  <a:spcPct val="120000"/>
                </a:lnSpc>
              </a:pPr>
              <a:r>
                <a:rPr lang="zh-CN" altLang="en-US" sz="1800" dirty="0">
                  <a:solidFill>
                    <a:srgbClr val="FF0000"/>
                  </a:solidFill>
                  <a:latin typeface="微软雅黑" panose="020B0503020204020204" pitchFamily="34" charset="-122"/>
                  <a:ea typeface="微软雅黑" panose="020B0503020204020204" pitchFamily="34" charset="-122"/>
                  <a:cs typeface="Leelawadee" panose="020B0502040204020203" pitchFamily="34" charset="-34"/>
                </a:rPr>
                <a:t>电气特性    </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rPr>
                <a:t>指明在接口电缆的各条线上出现的电压的范围及阻抗匹配等。</a:t>
              </a:r>
              <a:endPar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endParaRPr>
            </a:p>
          </p:txBody>
        </p:sp>
      </p:grpSp>
      <p:grpSp>
        <p:nvGrpSpPr>
          <p:cNvPr id="30" name="组合 29"/>
          <p:cNvGrpSpPr/>
          <p:nvPr/>
        </p:nvGrpSpPr>
        <p:grpSpPr>
          <a:xfrm>
            <a:off x="5577804" y="4046077"/>
            <a:ext cx="5559765" cy="952280"/>
            <a:chOff x="5577804" y="4046077"/>
            <a:chExt cx="5559765" cy="952280"/>
          </a:xfrm>
        </p:grpSpPr>
        <p:grpSp>
          <p:nvGrpSpPr>
            <p:cNvPr id="31" name="组合 30"/>
            <p:cNvGrpSpPr/>
            <p:nvPr/>
          </p:nvGrpSpPr>
          <p:grpSpPr>
            <a:xfrm>
              <a:off x="5577804" y="4149082"/>
              <a:ext cx="579307" cy="647441"/>
              <a:chOff x="6242320" y="3575412"/>
              <a:chExt cx="579005" cy="647591"/>
            </a:xfrm>
          </p:grpSpPr>
          <p:sp>
            <p:nvSpPr>
              <p:cNvPr id="36" name="TextBox 6"/>
              <p:cNvSpPr txBox="1"/>
              <p:nvPr/>
            </p:nvSpPr>
            <p:spPr>
              <a:xfrm>
                <a:off x="6327224" y="3575412"/>
                <a:ext cx="448425" cy="492443"/>
              </a:xfrm>
              <a:prstGeom prst="rect">
                <a:avLst/>
              </a:prstGeom>
              <a:noFill/>
            </p:spPr>
            <p:txBody>
              <a:bodyPr vert="horz" wrap="square" lIns="0" tIns="0" rIns="0" bIns="0" rtlCol="0" anchor="ctr">
                <a:spAutoFit/>
              </a:bodyPr>
              <a:lstStyle/>
              <a:p>
                <a:pPr algn="l"/>
                <a:r>
                  <a:rPr lang="en-US" altLang="zh-CN" sz="3200" dirty="0">
                    <a:solidFill>
                      <a:srgbClr val="C00000"/>
                    </a:solidFill>
                    <a:latin typeface="Impact" panose="020B0806030902050204" pitchFamily="34" charset="0"/>
                    <a:ea typeface="微软雅黑" panose="020B0503020204020204" pitchFamily="34" charset="-122"/>
                  </a:rPr>
                  <a:t>03</a:t>
                </a:r>
                <a:endParaRPr lang="zh-CN" altLang="en-US" sz="3200" dirty="0">
                  <a:solidFill>
                    <a:srgbClr val="C00000"/>
                  </a:solidFill>
                  <a:latin typeface="微软雅黑" panose="020B0503020204020204" pitchFamily="34" charset="-122"/>
                  <a:ea typeface="微软雅黑" panose="020B0503020204020204" pitchFamily="34" charset="-122"/>
                </a:endParaRPr>
              </a:p>
            </p:txBody>
          </p:sp>
          <p:sp>
            <p:nvSpPr>
              <p:cNvPr id="37" name="文本框 24"/>
              <p:cNvSpPr txBox="1"/>
              <p:nvPr/>
            </p:nvSpPr>
            <p:spPr>
              <a:xfrm>
                <a:off x="6242320" y="4007559"/>
                <a:ext cx="579005" cy="215444"/>
              </a:xfrm>
              <a:prstGeom prst="rect">
                <a:avLst/>
              </a:prstGeom>
              <a:noFill/>
            </p:spPr>
            <p:txBody>
              <a:bodyPr wrap="none" rtlCol="0">
                <a:spAutoFit/>
              </a:bodyPr>
              <a:lstStyle/>
              <a:p>
                <a:r>
                  <a:rPr lang="en-US" altLang="zh-CN" sz="800" b="1" dirty="0">
                    <a:solidFill>
                      <a:srgbClr val="818181"/>
                    </a:solidFill>
                    <a:latin typeface="Leelawadee" panose="020B0502040204020203" pitchFamily="34" charset="-34"/>
                    <a:cs typeface="Leelawadee" panose="020B0502040204020203" pitchFamily="34" charset="-34"/>
                  </a:rPr>
                  <a:t>OPTION</a:t>
                </a:r>
                <a:endParaRPr lang="zh-CN" altLang="en-US" sz="800" b="1" dirty="0">
                  <a:solidFill>
                    <a:srgbClr val="818181"/>
                  </a:solidFill>
                  <a:latin typeface="Leelawadee" panose="020B0502040204020203" pitchFamily="34" charset="-34"/>
                  <a:cs typeface="Leelawadee" panose="020B0502040204020203" pitchFamily="34" charset="-34"/>
                </a:endParaRPr>
              </a:p>
            </p:txBody>
          </p:sp>
        </p:grpSp>
        <p:grpSp>
          <p:nvGrpSpPr>
            <p:cNvPr id="32" name="组合 31"/>
            <p:cNvGrpSpPr/>
            <p:nvPr/>
          </p:nvGrpSpPr>
          <p:grpSpPr>
            <a:xfrm>
              <a:off x="5662753" y="4855030"/>
              <a:ext cx="5474816" cy="143327"/>
              <a:chOff x="6327224" y="1896619"/>
              <a:chExt cx="2624395" cy="9524"/>
            </a:xfrm>
          </p:grpSpPr>
          <p:cxnSp>
            <p:nvCxnSpPr>
              <p:cNvPr id="34" name="直接连接符 33"/>
              <p:cNvCxnSpPr/>
              <p:nvPr/>
            </p:nvCxnSpPr>
            <p:spPr>
              <a:xfrm>
                <a:off x="6327224" y="1896619"/>
                <a:ext cx="2624395" cy="0"/>
              </a:xfrm>
              <a:prstGeom prst="line">
                <a:avLst/>
              </a:prstGeom>
              <a:ln w="127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6327224" y="1906143"/>
                <a:ext cx="2624395" cy="0"/>
              </a:xfrm>
              <a:prstGeom prst="line">
                <a:avLst/>
              </a:prstGeom>
              <a:ln w="1270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3" name="文本框 44"/>
            <p:cNvSpPr txBox="1"/>
            <p:nvPr/>
          </p:nvSpPr>
          <p:spPr>
            <a:xfrm>
              <a:off x="6422297" y="4046077"/>
              <a:ext cx="4715272" cy="756955"/>
            </a:xfrm>
            <a:prstGeom prst="rect">
              <a:avLst/>
            </a:prstGeom>
            <a:noFill/>
          </p:spPr>
          <p:txBody>
            <a:bodyPr wrap="square" rtlCol="0">
              <a:spAutoFit/>
            </a:bodyPr>
            <a:lstStyle/>
            <a:p>
              <a:pPr>
                <a:lnSpc>
                  <a:spcPct val="120000"/>
                </a:lnSpc>
              </a:pPr>
              <a:r>
                <a:rPr lang="zh-CN" altLang="en-US" sz="1800" dirty="0">
                  <a:solidFill>
                    <a:srgbClr val="FF0000"/>
                  </a:solidFill>
                  <a:latin typeface="微软雅黑" panose="020B0503020204020204" pitchFamily="34" charset="-122"/>
                  <a:ea typeface="微软雅黑" panose="020B0503020204020204" pitchFamily="34" charset="-122"/>
                  <a:cs typeface="Leelawadee" panose="020B0502040204020203" pitchFamily="34" charset="-34"/>
                </a:rPr>
                <a:t>功能特性    </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rPr>
                <a:t>指明某条线上出现的某一电平的电压表示何种意义。</a:t>
              </a:r>
              <a:endPar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endParaRPr>
            </a:p>
          </p:txBody>
        </p:sp>
      </p:grpSp>
      <p:graphicFrame>
        <p:nvGraphicFramePr>
          <p:cNvPr id="40" name="表格 39"/>
          <p:cNvGraphicFramePr>
            <a:graphicFrameLocks noGrp="1"/>
          </p:cNvGraphicFramePr>
          <p:nvPr/>
        </p:nvGraphicFramePr>
        <p:xfrm>
          <a:off x="2472542" y="1918232"/>
          <a:ext cx="2762537" cy="4592320"/>
        </p:xfrm>
        <a:graphic>
          <a:graphicData uri="http://schemas.openxmlformats.org/drawingml/2006/table">
            <a:tbl>
              <a:tblPr firstRow="1" bandRow="1">
                <a:effectLst>
                  <a:outerShdw blurRad="50800" dist="38100" dir="2700000" algn="tl" rotWithShape="0">
                    <a:prstClr val="black">
                      <a:alpha val="40000"/>
                    </a:prstClr>
                  </a:outerShdw>
                </a:effectLst>
              </a:tblPr>
              <a:tblGrid>
                <a:gridCol w="812152"/>
                <a:gridCol w="1950385"/>
              </a:tblGrid>
              <a:tr h="406400">
                <a:tc>
                  <a:txBody>
                    <a:bodyPr/>
                    <a:lstStyle>
                      <a:lvl1pPr marL="0" algn="l" defTabSz="1024255" rtl="0" eaLnBrk="1" latinLnBrk="0" hangingPunct="1">
                        <a:defRPr sz="2000" b="1" kern="1200">
                          <a:solidFill>
                            <a:schemeClr val="lt1"/>
                          </a:solidFill>
                          <a:latin typeface="等线" panose="02010600030101010101" charset="-122"/>
                        </a:defRPr>
                      </a:lvl1pPr>
                      <a:lvl2pPr marL="511810" algn="l" defTabSz="1024255" rtl="0" eaLnBrk="1" latinLnBrk="0" hangingPunct="1">
                        <a:defRPr sz="2000" b="1" kern="1200">
                          <a:solidFill>
                            <a:schemeClr val="lt1"/>
                          </a:solidFill>
                          <a:latin typeface="等线" panose="02010600030101010101" charset="-122"/>
                        </a:defRPr>
                      </a:lvl2pPr>
                      <a:lvl3pPr marL="1024255" algn="l" defTabSz="1024255" rtl="0" eaLnBrk="1" latinLnBrk="0" hangingPunct="1">
                        <a:defRPr sz="2000" b="1" kern="1200">
                          <a:solidFill>
                            <a:schemeClr val="lt1"/>
                          </a:solidFill>
                          <a:latin typeface="等线" panose="02010600030101010101" charset="-122"/>
                        </a:defRPr>
                      </a:lvl3pPr>
                      <a:lvl4pPr marL="1536065" algn="l" defTabSz="1024255" rtl="0" eaLnBrk="1" latinLnBrk="0" hangingPunct="1">
                        <a:defRPr sz="2000" b="1" kern="1200">
                          <a:solidFill>
                            <a:schemeClr val="lt1"/>
                          </a:solidFill>
                          <a:latin typeface="等线" panose="02010600030101010101" charset="-122"/>
                        </a:defRPr>
                      </a:lvl4pPr>
                      <a:lvl5pPr marL="2047875" algn="l" defTabSz="1024255" rtl="0" eaLnBrk="1" latinLnBrk="0" hangingPunct="1">
                        <a:defRPr sz="2000" b="1" kern="1200">
                          <a:solidFill>
                            <a:schemeClr val="lt1"/>
                          </a:solidFill>
                          <a:latin typeface="等线" panose="02010600030101010101" charset="-122"/>
                        </a:defRPr>
                      </a:lvl5pPr>
                      <a:lvl6pPr marL="2559685" algn="l" defTabSz="1024255" rtl="0" eaLnBrk="1" latinLnBrk="0" hangingPunct="1">
                        <a:defRPr sz="2000" b="1" kern="1200">
                          <a:solidFill>
                            <a:schemeClr val="lt1"/>
                          </a:solidFill>
                          <a:latin typeface="等线" panose="02010600030101010101" charset="-122"/>
                        </a:defRPr>
                      </a:lvl6pPr>
                      <a:lvl7pPr marL="3072130" algn="l" defTabSz="1024255" rtl="0" eaLnBrk="1" latinLnBrk="0" hangingPunct="1">
                        <a:defRPr sz="2000" b="1" kern="1200">
                          <a:solidFill>
                            <a:schemeClr val="lt1"/>
                          </a:solidFill>
                          <a:latin typeface="等线" panose="02010600030101010101" charset="-122"/>
                        </a:defRPr>
                      </a:lvl7pPr>
                      <a:lvl8pPr marL="3583940" algn="l" defTabSz="1024255" rtl="0" eaLnBrk="1" latinLnBrk="0" hangingPunct="1">
                        <a:defRPr sz="2000" b="1" kern="1200">
                          <a:solidFill>
                            <a:schemeClr val="lt1"/>
                          </a:solidFill>
                          <a:latin typeface="等线" panose="02010600030101010101" charset="-122"/>
                        </a:defRPr>
                      </a:lvl8pPr>
                      <a:lvl9pPr marL="4095750" algn="l" defTabSz="1024255" rtl="0" eaLnBrk="1" latinLnBrk="0" hangingPunct="1">
                        <a:defRPr sz="2000" b="1" kern="1200">
                          <a:solidFill>
                            <a:schemeClr val="lt1"/>
                          </a:solidFill>
                          <a:latin typeface="等线" panose="02010600030101010101" charset="-122"/>
                        </a:defRPr>
                      </a:lvl9pPr>
                    </a:lstStyle>
                    <a:p>
                      <a:pPr algn="ctr"/>
                      <a:r>
                        <a:rPr lang="zh-CN" altLang="en-US" sz="1800" kern="1200" dirty="0">
                          <a:solidFill>
                            <a:schemeClr val="tx1"/>
                          </a:solidFill>
                          <a:latin typeface="方正姚体" panose="02010601030101010101" pitchFamily="2" charset="-122"/>
                          <a:ea typeface="方正姚体" panose="02010601030101010101" pitchFamily="2" charset="-122"/>
                          <a:cs typeface="+mn-cs"/>
                        </a:rPr>
                        <a:t>引脚</a:t>
                      </a:r>
                      <a:endParaRPr lang="zh-CN" altLang="en-US" sz="1800" kern="1200" dirty="0">
                        <a:solidFill>
                          <a:schemeClr val="tx1"/>
                        </a:solidFill>
                        <a:latin typeface="方正姚体" panose="02010601030101010101" pitchFamily="2" charset="-122"/>
                        <a:ea typeface="方正姚体" panose="02010601030101010101" pitchFamily="2" charset="-122"/>
                        <a:cs typeface="+mn-cs"/>
                      </a:endParaRP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tx2">
                        <a:lumMod val="40000"/>
                        <a:lumOff val="60000"/>
                      </a:schemeClr>
                    </a:solidFill>
                  </a:tcPr>
                </a:tc>
                <a:tc>
                  <a:txBody>
                    <a:bodyPr/>
                    <a:lstStyle>
                      <a:lvl1pPr marL="0" algn="l" defTabSz="1024255" rtl="0" eaLnBrk="1" latinLnBrk="0" hangingPunct="1">
                        <a:defRPr sz="2000" b="1" kern="1200">
                          <a:solidFill>
                            <a:schemeClr val="lt1"/>
                          </a:solidFill>
                          <a:latin typeface="等线" panose="02010600030101010101" charset="-122"/>
                        </a:defRPr>
                      </a:lvl1pPr>
                      <a:lvl2pPr marL="511810" algn="l" defTabSz="1024255" rtl="0" eaLnBrk="1" latinLnBrk="0" hangingPunct="1">
                        <a:defRPr sz="2000" b="1" kern="1200">
                          <a:solidFill>
                            <a:schemeClr val="lt1"/>
                          </a:solidFill>
                          <a:latin typeface="等线" panose="02010600030101010101" charset="-122"/>
                        </a:defRPr>
                      </a:lvl2pPr>
                      <a:lvl3pPr marL="1024255" algn="l" defTabSz="1024255" rtl="0" eaLnBrk="1" latinLnBrk="0" hangingPunct="1">
                        <a:defRPr sz="2000" b="1" kern="1200">
                          <a:solidFill>
                            <a:schemeClr val="lt1"/>
                          </a:solidFill>
                          <a:latin typeface="等线" panose="02010600030101010101" charset="-122"/>
                        </a:defRPr>
                      </a:lvl3pPr>
                      <a:lvl4pPr marL="1536065" algn="l" defTabSz="1024255" rtl="0" eaLnBrk="1" latinLnBrk="0" hangingPunct="1">
                        <a:defRPr sz="2000" b="1" kern="1200">
                          <a:solidFill>
                            <a:schemeClr val="lt1"/>
                          </a:solidFill>
                          <a:latin typeface="等线" panose="02010600030101010101" charset="-122"/>
                        </a:defRPr>
                      </a:lvl4pPr>
                      <a:lvl5pPr marL="2047875" algn="l" defTabSz="1024255" rtl="0" eaLnBrk="1" latinLnBrk="0" hangingPunct="1">
                        <a:defRPr sz="2000" b="1" kern="1200">
                          <a:solidFill>
                            <a:schemeClr val="lt1"/>
                          </a:solidFill>
                          <a:latin typeface="等线" panose="02010600030101010101" charset="-122"/>
                        </a:defRPr>
                      </a:lvl5pPr>
                      <a:lvl6pPr marL="2559685" algn="l" defTabSz="1024255" rtl="0" eaLnBrk="1" latinLnBrk="0" hangingPunct="1">
                        <a:defRPr sz="2000" b="1" kern="1200">
                          <a:solidFill>
                            <a:schemeClr val="lt1"/>
                          </a:solidFill>
                          <a:latin typeface="等线" panose="02010600030101010101" charset="-122"/>
                        </a:defRPr>
                      </a:lvl6pPr>
                      <a:lvl7pPr marL="3072130" algn="l" defTabSz="1024255" rtl="0" eaLnBrk="1" latinLnBrk="0" hangingPunct="1">
                        <a:defRPr sz="2000" b="1" kern="1200">
                          <a:solidFill>
                            <a:schemeClr val="lt1"/>
                          </a:solidFill>
                          <a:latin typeface="等线" panose="02010600030101010101" charset="-122"/>
                        </a:defRPr>
                      </a:lvl7pPr>
                      <a:lvl8pPr marL="3583940" algn="l" defTabSz="1024255" rtl="0" eaLnBrk="1" latinLnBrk="0" hangingPunct="1">
                        <a:defRPr sz="2000" b="1" kern="1200">
                          <a:solidFill>
                            <a:schemeClr val="lt1"/>
                          </a:solidFill>
                          <a:latin typeface="等线" panose="02010600030101010101" charset="-122"/>
                        </a:defRPr>
                      </a:lvl8pPr>
                      <a:lvl9pPr marL="4095750" algn="l" defTabSz="1024255" rtl="0" eaLnBrk="1" latinLnBrk="0" hangingPunct="1">
                        <a:defRPr sz="2000" b="1" kern="1200">
                          <a:solidFill>
                            <a:schemeClr val="lt1"/>
                          </a:solidFill>
                          <a:latin typeface="等线" panose="02010600030101010101" charset="-122"/>
                        </a:defRPr>
                      </a:lvl9pPr>
                    </a:lstStyle>
                    <a:p>
                      <a:pPr algn="ctr"/>
                      <a:r>
                        <a:rPr lang="zh-CN" altLang="en-US" sz="1800" kern="1200" dirty="0">
                          <a:solidFill>
                            <a:schemeClr val="tx1"/>
                          </a:solidFill>
                          <a:latin typeface="方正姚体" panose="02010601030101010101" pitchFamily="2" charset="-122"/>
                          <a:ea typeface="方正姚体" panose="02010601030101010101" pitchFamily="2" charset="-122"/>
                          <a:cs typeface="+mn-cs"/>
                        </a:rPr>
                        <a:t>信号</a:t>
                      </a:r>
                      <a:endParaRPr lang="zh-CN" altLang="en-US" sz="1800" kern="1200" dirty="0">
                        <a:solidFill>
                          <a:schemeClr val="tx1"/>
                        </a:solidFill>
                        <a:latin typeface="方正姚体" panose="02010601030101010101" pitchFamily="2" charset="-122"/>
                        <a:ea typeface="方正姚体" panose="02010601030101010101" pitchFamily="2" charset="-122"/>
                        <a:cs typeface="+mn-cs"/>
                      </a:endParaRP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tx2">
                        <a:lumMod val="40000"/>
                        <a:lumOff val="60000"/>
                      </a:schemeClr>
                    </a:solidFill>
                  </a:tcPr>
                </a:tc>
              </a:tr>
              <a:tr h="406400">
                <a:tc>
                  <a:txBody>
                    <a:bodyPr/>
                    <a:lstStyle>
                      <a:lvl1pPr marL="0" algn="l" defTabSz="1024255" rtl="0" eaLnBrk="1" latinLnBrk="0" hangingPunct="1">
                        <a:defRPr sz="2000" kern="1200">
                          <a:solidFill>
                            <a:schemeClr val="dk1"/>
                          </a:solidFill>
                          <a:latin typeface="等线" panose="02010600030101010101" charset="-122"/>
                        </a:defRPr>
                      </a:lvl1pPr>
                      <a:lvl2pPr marL="511810" algn="l" defTabSz="1024255" rtl="0" eaLnBrk="1" latinLnBrk="0" hangingPunct="1">
                        <a:defRPr sz="2000" kern="1200">
                          <a:solidFill>
                            <a:schemeClr val="dk1"/>
                          </a:solidFill>
                          <a:latin typeface="等线" panose="02010600030101010101" charset="-122"/>
                        </a:defRPr>
                      </a:lvl2pPr>
                      <a:lvl3pPr marL="1024255" algn="l" defTabSz="1024255" rtl="0" eaLnBrk="1" latinLnBrk="0" hangingPunct="1">
                        <a:defRPr sz="2000" kern="1200">
                          <a:solidFill>
                            <a:schemeClr val="dk1"/>
                          </a:solidFill>
                          <a:latin typeface="等线" panose="02010600030101010101" charset="-122"/>
                        </a:defRPr>
                      </a:lvl3pPr>
                      <a:lvl4pPr marL="1536065" algn="l" defTabSz="1024255" rtl="0" eaLnBrk="1" latinLnBrk="0" hangingPunct="1">
                        <a:defRPr sz="2000" kern="1200">
                          <a:solidFill>
                            <a:schemeClr val="dk1"/>
                          </a:solidFill>
                          <a:latin typeface="等线" panose="02010600030101010101" charset="-122"/>
                        </a:defRPr>
                      </a:lvl4pPr>
                      <a:lvl5pPr marL="2047875" algn="l" defTabSz="1024255" rtl="0" eaLnBrk="1" latinLnBrk="0" hangingPunct="1">
                        <a:defRPr sz="2000" kern="1200">
                          <a:solidFill>
                            <a:schemeClr val="dk1"/>
                          </a:solidFill>
                          <a:latin typeface="等线" panose="02010600030101010101" charset="-122"/>
                        </a:defRPr>
                      </a:lvl5pPr>
                      <a:lvl6pPr marL="2559685" algn="l" defTabSz="1024255" rtl="0" eaLnBrk="1" latinLnBrk="0" hangingPunct="1">
                        <a:defRPr sz="2000" kern="1200">
                          <a:solidFill>
                            <a:schemeClr val="dk1"/>
                          </a:solidFill>
                          <a:latin typeface="等线" panose="02010600030101010101" charset="-122"/>
                        </a:defRPr>
                      </a:lvl6pPr>
                      <a:lvl7pPr marL="3072130" algn="l" defTabSz="1024255" rtl="0" eaLnBrk="1" latinLnBrk="0" hangingPunct="1">
                        <a:defRPr sz="2000" kern="1200">
                          <a:solidFill>
                            <a:schemeClr val="dk1"/>
                          </a:solidFill>
                          <a:latin typeface="等线" panose="02010600030101010101" charset="-122"/>
                        </a:defRPr>
                      </a:lvl7pPr>
                      <a:lvl8pPr marL="3583940" algn="l" defTabSz="1024255" rtl="0" eaLnBrk="1" latinLnBrk="0" hangingPunct="1">
                        <a:defRPr sz="2000" kern="1200">
                          <a:solidFill>
                            <a:schemeClr val="dk1"/>
                          </a:solidFill>
                          <a:latin typeface="等线" panose="02010600030101010101" charset="-122"/>
                        </a:defRPr>
                      </a:lvl8pPr>
                      <a:lvl9pPr marL="4095750" algn="l" defTabSz="1024255" rtl="0" eaLnBrk="1" latinLnBrk="0" hangingPunct="1">
                        <a:defRPr sz="2000" kern="1200">
                          <a:solidFill>
                            <a:schemeClr val="dk1"/>
                          </a:solidFill>
                          <a:latin typeface="等线" panose="02010600030101010101" charset="-122"/>
                        </a:defRPr>
                      </a:lvl9pPr>
                    </a:lstStyle>
                    <a:p>
                      <a:pPr algn="ctr"/>
                      <a:r>
                        <a:rPr lang="en-US" altLang="zh-CN" sz="1800" kern="1200" dirty="0">
                          <a:solidFill>
                            <a:schemeClr val="tx1"/>
                          </a:solidFill>
                          <a:latin typeface="方正姚体" panose="02010601030101010101" pitchFamily="2" charset="-122"/>
                          <a:ea typeface="方正姚体" panose="02010601030101010101" pitchFamily="2" charset="-122"/>
                          <a:cs typeface="+mn-cs"/>
                        </a:rPr>
                        <a:t>1</a:t>
                      </a:r>
                      <a:endParaRPr lang="zh-CN" altLang="en-US" sz="1800" kern="1200" dirty="0">
                        <a:solidFill>
                          <a:schemeClr val="tx1"/>
                        </a:solidFill>
                        <a:latin typeface="方正姚体" panose="02010601030101010101" pitchFamily="2" charset="-122"/>
                        <a:ea typeface="方正姚体" panose="02010601030101010101" pitchFamily="2" charset="-122"/>
                        <a:cs typeface="+mn-cs"/>
                      </a:endParaRP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tc>
                  <a:txBody>
                    <a:bodyPr/>
                    <a:lstStyle>
                      <a:lvl1pPr marL="0" algn="l" defTabSz="1024255" rtl="0" eaLnBrk="1" latinLnBrk="0" hangingPunct="1">
                        <a:defRPr sz="2000" kern="1200">
                          <a:solidFill>
                            <a:schemeClr val="dk1"/>
                          </a:solidFill>
                          <a:latin typeface="等线" panose="02010600030101010101" charset="-122"/>
                        </a:defRPr>
                      </a:lvl1pPr>
                      <a:lvl2pPr marL="511810" algn="l" defTabSz="1024255" rtl="0" eaLnBrk="1" latinLnBrk="0" hangingPunct="1">
                        <a:defRPr sz="2000" kern="1200">
                          <a:solidFill>
                            <a:schemeClr val="dk1"/>
                          </a:solidFill>
                          <a:latin typeface="等线" panose="02010600030101010101" charset="-122"/>
                        </a:defRPr>
                      </a:lvl2pPr>
                      <a:lvl3pPr marL="1024255" algn="l" defTabSz="1024255" rtl="0" eaLnBrk="1" latinLnBrk="0" hangingPunct="1">
                        <a:defRPr sz="2000" kern="1200">
                          <a:solidFill>
                            <a:schemeClr val="dk1"/>
                          </a:solidFill>
                          <a:latin typeface="等线" panose="02010600030101010101" charset="-122"/>
                        </a:defRPr>
                      </a:lvl3pPr>
                      <a:lvl4pPr marL="1536065" algn="l" defTabSz="1024255" rtl="0" eaLnBrk="1" latinLnBrk="0" hangingPunct="1">
                        <a:defRPr sz="2000" kern="1200">
                          <a:solidFill>
                            <a:schemeClr val="dk1"/>
                          </a:solidFill>
                          <a:latin typeface="等线" panose="02010600030101010101" charset="-122"/>
                        </a:defRPr>
                      </a:lvl4pPr>
                      <a:lvl5pPr marL="2047875" algn="l" defTabSz="1024255" rtl="0" eaLnBrk="1" latinLnBrk="0" hangingPunct="1">
                        <a:defRPr sz="2000" kern="1200">
                          <a:solidFill>
                            <a:schemeClr val="dk1"/>
                          </a:solidFill>
                          <a:latin typeface="等线" panose="02010600030101010101" charset="-122"/>
                        </a:defRPr>
                      </a:lvl5pPr>
                      <a:lvl6pPr marL="2559685" algn="l" defTabSz="1024255" rtl="0" eaLnBrk="1" latinLnBrk="0" hangingPunct="1">
                        <a:defRPr sz="2000" kern="1200">
                          <a:solidFill>
                            <a:schemeClr val="dk1"/>
                          </a:solidFill>
                          <a:latin typeface="等线" panose="02010600030101010101" charset="-122"/>
                        </a:defRPr>
                      </a:lvl6pPr>
                      <a:lvl7pPr marL="3072130" algn="l" defTabSz="1024255" rtl="0" eaLnBrk="1" latinLnBrk="0" hangingPunct="1">
                        <a:defRPr sz="2000" kern="1200">
                          <a:solidFill>
                            <a:schemeClr val="dk1"/>
                          </a:solidFill>
                          <a:latin typeface="等线" panose="02010600030101010101" charset="-122"/>
                        </a:defRPr>
                      </a:lvl7pPr>
                      <a:lvl8pPr marL="3583940" algn="l" defTabSz="1024255" rtl="0" eaLnBrk="1" latinLnBrk="0" hangingPunct="1">
                        <a:defRPr sz="2000" kern="1200">
                          <a:solidFill>
                            <a:schemeClr val="dk1"/>
                          </a:solidFill>
                          <a:latin typeface="等线" panose="02010600030101010101" charset="-122"/>
                        </a:defRPr>
                      </a:lvl8pPr>
                      <a:lvl9pPr marL="4095750" algn="l" defTabSz="1024255" rtl="0" eaLnBrk="1" latinLnBrk="0" hangingPunct="1">
                        <a:defRPr sz="2000" kern="1200">
                          <a:solidFill>
                            <a:schemeClr val="dk1"/>
                          </a:solidFill>
                          <a:latin typeface="等线" panose="02010600030101010101" charset="-122"/>
                        </a:defRPr>
                      </a:lvl9pPr>
                    </a:lstStyle>
                    <a:p>
                      <a:r>
                        <a:rPr lang="en-US" altLang="zh-CN" sz="1800" kern="1200" dirty="0">
                          <a:solidFill>
                            <a:schemeClr val="tx1"/>
                          </a:solidFill>
                          <a:latin typeface="方正姚体" panose="02010601030101010101" pitchFamily="2" charset="-122"/>
                          <a:ea typeface="方正姚体" panose="02010601030101010101" pitchFamily="2" charset="-122"/>
                          <a:cs typeface="+mn-cs"/>
                        </a:rPr>
                        <a:t>TD+(</a:t>
                      </a:r>
                      <a:r>
                        <a:rPr lang="zh-CN" altLang="en-US" sz="1800" kern="1200" dirty="0">
                          <a:solidFill>
                            <a:schemeClr val="tx1"/>
                          </a:solidFill>
                          <a:latin typeface="方正姚体" panose="02010601030101010101" pitchFamily="2" charset="-122"/>
                          <a:ea typeface="方正姚体" panose="02010601030101010101" pitchFamily="2" charset="-122"/>
                          <a:cs typeface="+mn-cs"/>
                        </a:rPr>
                        <a:t>发送数据，正向差分信号</a:t>
                      </a:r>
                      <a:r>
                        <a:rPr lang="en-US" altLang="zh-CN" sz="1800" kern="1200" dirty="0">
                          <a:solidFill>
                            <a:schemeClr val="tx1"/>
                          </a:solidFill>
                          <a:latin typeface="方正姚体" panose="02010601030101010101" pitchFamily="2" charset="-122"/>
                          <a:ea typeface="方正姚体" panose="02010601030101010101" pitchFamily="2" charset="-122"/>
                          <a:cs typeface="+mn-cs"/>
                        </a:rPr>
                        <a:t>)</a:t>
                      </a:r>
                      <a:endParaRPr lang="zh-CN" altLang="en-US" sz="1800" kern="1200" dirty="0">
                        <a:solidFill>
                          <a:schemeClr val="tx1"/>
                        </a:solidFill>
                        <a:latin typeface="方正姚体" panose="02010601030101010101" pitchFamily="2" charset="-122"/>
                        <a:ea typeface="方正姚体" panose="02010601030101010101" pitchFamily="2" charset="-122"/>
                        <a:cs typeface="+mn-cs"/>
                      </a:endParaRP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tr>
              <a:tr h="406400">
                <a:tc>
                  <a:txBody>
                    <a:bodyPr/>
                    <a:lstStyle>
                      <a:lvl1pPr marL="0" algn="l" defTabSz="1024255" rtl="0" eaLnBrk="1" latinLnBrk="0" hangingPunct="1">
                        <a:defRPr sz="2000" kern="1200">
                          <a:solidFill>
                            <a:schemeClr val="dk1"/>
                          </a:solidFill>
                          <a:latin typeface="等线" panose="02010600030101010101" charset="-122"/>
                        </a:defRPr>
                      </a:lvl1pPr>
                      <a:lvl2pPr marL="511810" algn="l" defTabSz="1024255" rtl="0" eaLnBrk="1" latinLnBrk="0" hangingPunct="1">
                        <a:defRPr sz="2000" kern="1200">
                          <a:solidFill>
                            <a:schemeClr val="dk1"/>
                          </a:solidFill>
                          <a:latin typeface="等线" panose="02010600030101010101" charset="-122"/>
                        </a:defRPr>
                      </a:lvl2pPr>
                      <a:lvl3pPr marL="1024255" algn="l" defTabSz="1024255" rtl="0" eaLnBrk="1" latinLnBrk="0" hangingPunct="1">
                        <a:defRPr sz="2000" kern="1200">
                          <a:solidFill>
                            <a:schemeClr val="dk1"/>
                          </a:solidFill>
                          <a:latin typeface="等线" panose="02010600030101010101" charset="-122"/>
                        </a:defRPr>
                      </a:lvl3pPr>
                      <a:lvl4pPr marL="1536065" algn="l" defTabSz="1024255" rtl="0" eaLnBrk="1" latinLnBrk="0" hangingPunct="1">
                        <a:defRPr sz="2000" kern="1200">
                          <a:solidFill>
                            <a:schemeClr val="dk1"/>
                          </a:solidFill>
                          <a:latin typeface="等线" panose="02010600030101010101" charset="-122"/>
                        </a:defRPr>
                      </a:lvl4pPr>
                      <a:lvl5pPr marL="2047875" algn="l" defTabSz="1024255" rtl="0" eaLnBrk="1" latinLnBrk="0" hangingPunct="1">
                        <a:defRPr sz="2000" kern="1200">
                          <a:solidFill>
                            <a:schemeClr val="dk1"/>
                          </a:solidFill>
                          <a:latin typeface="等线" panose="02010600030101010101" charset="-122"/>
                        </a:defRPr>
                      </a:lvl5pPr>
                      <a:lvl6pPr marL="2559685" algn="l" defTabSz="1024255" rtl="0" eaLnBrk="1" latinLnBrk="0" hangingPunct="1">
                        <a:defRPr sz="2000" kern="1200">
                          <a:solidFill>
                            <a:schemeClr val="dk1"/>
                          </a:solidFill>
                          <a:latin typeface="等线" panose="02010600030101010101" charset="-122"/>
                        </a:defRPr>
                      </a:lvl6pPr>
                      <a:lvl7pPr marL="3072130" algn="l" defTabSz="1024255" rtl="0" eaLnBrk="1" latinLnBrk="0" hangingPunct="1">
                        <a:defRPr sz="2000" kern="1200">
                          <a:solidFill>
                            <a:schemeClr val="dk1"/>
                          </a:solidFill>
                          <a:latin typeface="等线" panose="02010600030101010101" charset="-122"/>
                        </a:defRPr>
                      </a:lvl7pPr>
                      <a:lvl8pPr marL="3583940" algn="l" defTabSz="1024255" rtl="0" eaLnBrk="1" latinLnBrk="0" hangingPunct="1">
                        <a:defRPr sz="2000" kern="1200">
                          <a:solidFill>
                            <a:schemeClr val="dk1"/>
                          </a:solidFill>
                          <a:latin typeface="等线" panose="02010600030101010101" charset="-122"/>
                        </a:defRPr>
                      </a:lvl8pPr>
                      <a:lvl9pPr marL="4095750" algn="l" defTabSz="1024255" rtl="0" eaLnBrk="1" latinLnBrk="0" hangingPunct="1">
                        <a:defRPr sz="2000" kern="1200">
                          <a:solidFill>
                            <a:schemeClr val="dk1"/>
                          </a:solidFill>
                          <a:latin typeface="等线" panose="02010600030101010101" charset="-122"/>
                        </a:defRPr>
                      </a:lvl9pPr>
                    </a:lstStyle>
                    <a:p>
                      <a:pPr algn="ctr"/>
                      <a:r>
                        <a:rPr lang="en-US" altLang="zh-CN" sz="1800" kern="1200" dirty="0">
                          <a:solidFill>
                            <a:schemeClr val="tx1"/>
                          </a:solidFill>
                          <a:latin typeface="方正姚体" panose="02010601030101010101" pitchFamily="2" charset="-122"/>
                          <a:ea typeface="方正姚体" panose="02010601030101010101" pitchFamily="2" charset="-122"/>
                          <a:cs typeface="+mn-cs"/>
                        </a:rPr>
                        <a:t>2</a:t>
                      </a:r>
                      <a:endParaRPr lang="zh-CN" altLang="en-US" sz="1800" kern="1200" dirty="0">
                        <a:solidFill>
                          <a:schemeClr val="tx1"/>
                        </a:solidFill>
                        <a:latin typeface="方正姚体" panose="02010601030101010101" pitchFamily="2" charset="-122"/>
                        <a:ea typeface="方正姚体" panose="02010601030101010101" pitchFamily="2" charset="-122"/>
                        <a:cs typeface="+mn-cs"/>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tc>
                  <a:txBody>
                    <a:bodyPr/>
                    <a:lstStyle>
                      <a:lvl1pPr marL="0" algn="l" defTabSz="1024255" rtl="0" eaLnBrk="1" latinLnBrk="0" hangingPunct="1">
                        <a:defRPr sz="2000" kern="1200">
                          <a:solidFill>
                            <a:schemeClr val="dk1"/>
                          </a:solidFill>
                          <a:latin typeface="等线" panose="02010600030101010101" charset="-122"/>
                        </a:defRPr>
                      </a:lvl1pPr>
                      <a:lvl2pPr marL="511810" algn="l" defTabSz="1024255" rtl="0" eaLnBrk="1" latinLnBrk="0" hangingPunct="1">
                        <a:defRPr sz="2000" kern="1200">
                          <a:solidFill>
                            <a:schemeClr val="dk1"/>
                          </a:solidFill>
                          <a:latin typeface="等线" panose="02010600030101010101" charset="-122"/>
                        </a:defRPr>
                      </a:lvl2pPr>
                      <a:lvl3pPr marL="1024255" algn="l" defTabSz="1024255" rtl="0" eaLnBrk="1" latinLnBrk="0" hangingPunct="1">
                        <a:defRPr sz="2000" kern="1200">
                          <a:solidFill>
                            <a:schemeClr val="dk1"/>
                          </a:solidFill>
                          <a:latin typeface="等线" panose="02010600030101010101" charset="-122"/>
                        </a:defRPr>
                      </a:lvl3pPr>
                      <a:lvl4pPr marL="1536065" algn="l" defTabSz="1024255" rtl="0" eaLnBrk="1" latinLnBrk="0" hangingPunct="1">
                        <a:defRPr sz="2000" kern="1200">
                          <a:solidFill>
                            <a:schemeClr val="dk1"/>
                          </a:solidFill>
                          <a:latin typeface="等线" panose="02010600030101010101" charset="-122"/>
                        </a:defRPr>
                      </a:lvl4pPr>
                      <a:lvl5pPr marL="2047875" algn="l" defTabSz="1024255" rtl="0" eaLnBrk="1" latinLnBrk="0" hangingPunct="1">
                        <a:defRPr sz="2000" kern="1200">
                          <a:solidFill>
                            <a:schemeClr val="dk1"/>
                          </a:solidFill>
                          <a:latin typeface="等线" panose="02010600030101010101" charset="-122"/>
                        </a:defRPr>
                      </a:lvl5pPr>
                      <a:lvl6pPr marL="2559685" algn="l" defTabSz="1024255" rtl="0" eaLnBrk="1" latinLnBrk="0" hangingPunct="1">
                        <a:defRPr sz="2000" kern="1200">
                          <a:solidFill>
                            <a:schemeClr val="dk1"/>
                          </a:solidFill>
                          <a:latin typeface="等线" panose="02010600030101010101" charset="-122"/>
                        </a:defRPr>
                      </a:lvl6pPr>
                      <a:lvl7pPr marL="3072130" algn="l" defTabSz="1024255" rtl="0" eaLnBrk="1" latinLnBrk="0" hangingPunct="1">
                        <a:defRPr sz="2000" kern="1200">
                          <a:solidFill>
                            <a:schemeClr val="dk1"/>
                          </a:solidFill>
                          <a:latin typeface="等线" panose="02010600030101010101" charset="-122"/>
                        </a:defRPr>
                      </a:lvl7pPr>
                      <a:lvl8pPr marL="3583940" algn="l" defTabSz="1024255" rtl="0" eaLnBrk="1" latinLnBrk="0" hangingPunct="1">
                        <a:defRPr sz="2000" kern="1200">
                          <a:solidFill>
                            <a:schemeClr val="dk1"/>
                          </a:solidFill>
                          <a:latin typeface="等线" panose="02010600030101010101" charset="-122"/>
                        </a:defRPr>
                      </a:lvl8pPr>
                      <a:lvl9pPr marL="4095750" algn="l" defTabSz="1024255" rtl="0" eaLnBrk="1" latinLnBrk="0" hangingPunct="1">
                        <a:defRPr sz="2000" kern="1200">
                          <a:solidFill>
                            <a:schemeClr val="dk1"/>
                          </a:solidFill>
                          <a:latin typeface="等线" panose="02010600030101010101" charset="-122"/>
                        </a:defRPr>
                      </a:lvl9p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800" kern="1200" dirty="0">
                          <a:solidFill>
                            <a:schemeClr val="tx1"/>
                          </a:solidFill>
                          <a:latin typeface="方正姚体" panose="02010601030101010101" pitchFamily="2" charset="-122"/>
                          <a:ea typeface="方正姚体" panose="02010601030101010101" pitchFamily="2" charset="-122"/>
                          <a:cs typeface="+mn-cs"/>
                        </a:rPr>
                        <a:t>TD-(</a:t>
                      </a:r>
                      <a:r>
                        <a:rPr lang="zh-CN" altLang="en-US" sz="1800" kern="1200" dirty="0">
                          <a:solidFill>
                            <a:schemeClr val="tx1"/>
                          </a:solidFill>
                          <a:latin typeface="方正姚体" panose="02010601030101010101" pitchFamily="2" charset="-122"/>
                          <a:ea typeface="方正姚体" panose="02010601030101010101" pitchFamily="2" charset="-122"/>
                          <a:cs typeface="+mn-cs"/>
                        </a:rPr>
                        <a:t>发送数据，负向差分信号</a:t>
                      </a:r>
                      <a:r>
                        <a:rPr lang="en-US" altLang="zh-CN" sz="1800" kern="1200" dirty="0">
                          <a:solidFill>
                            <a:schemeClr val="tx1"/>
                          </a:solidFill>
                          <a:latin typeface="方正姚体" panose="02010601030101010101" pitchFamily="2" charset="-122"/>
                          <a:ea typeface="方正姚体" panose="02010601030101010101" pitchFamily="2" charset="-122"/>
                          <a:cs typeface="+mn-cs"/>
                        </a:rPr>
                        <a:t>)</a:t>
                      </a:r>
                      <a:endParaRPr lang="zh-CN" altLang="en-US" sz="1800" kern="1200" dirty="0">
                        <a:solidFill>
                          <a:schemeClr val="tx1"/>
                        </a:solidFill>
                        <a:latin typeface="方正姚体" panose="02010601030101010101" pitchFamily="2" charset="-122"/>
                        <a:ea typeface="方正姚体" panose="02010601030101010101" pitchFamily="2" charset="-122"/>
                        <a:cs typeface="+mn-cs"/>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tr>
              <a:tr h="406400">
                <a:tc>
                  <a:txBody>
                    <a:bodyPr/>
                    <a:lstStyle>
                      <a:lvl1pPr marL="0" algn="l" defTabSz="1024255" rtl="0" eaLnBrk="1" latinLnBrk="0" hangingPunct="1">
                        <a:defRPr sz="2000" kern="1200">
                          <a:solidFill>
                            <a:schemeClr val="dk1"/>
                          </a:solidFill>
                          <a:latin typeface="等线" panose="02010600030101010101" charset="-122"/>
                        </a:defRPr>
                      </a:lvl1pPr>
                      <a:lvl2pPr marL="511810" algn="l" defTabSz="1024255" rtl="0" eaLnBrk="1" latinLnBrk="0" hangingPunct="1">
                        <a:defRPr sz="2000" kern="1200">
                          <a:solidFill>
                            <a:schemeClr val="dk1"/>
                          </a:solidFill>
                          <a:latin typeface="等线" panose="02010600030101010101" charset="-122"/>
                        </a:defRPr>
                      </a:lvl2pPr>
                      <a:lvl3pPr marL="1024255" algn="l" defTabSz="1024255" rtl="0" eaLnBrk="1" latinLnBrk="0" hangingPunct="1">
                        <a:defRPr sz="2000" kern="1200">
                          <a:solidFill>
                            <a:schemeClr val="dk1"/>
                          </a:solidFill>
                          <a:latin typeface="等线" panose="02010600030101010101" charset="-122"/>
                        </a:defRPr>
                      </a:lvl3pPr>
                      <a:lvl4pPr marL="1536065" algn="l" defTabSz="1024255" rtl="0" eaLnBrk="1" latinLnBrk="0" hangingPunct="1">
                        <a:defRPr sz="2000" kern="1200">
                          <a:solidFill>
                            <a:schemeClr val="dk1"/>
                          </a:solidFill>
                          <a:latin typeface="等线" panose="02010600030101010101" charset="-122"/>
                        </a:defRPr>
                      </a:lvl4pPr>
                      <a:lvl5pPr marL="2047875" algn="l" defTabSz="1024255" rtl="0" eaLnBrk="1" latinLnBrk="0" hangingPunct="1">
                        <a:defRPr sz="2000" kern="1200">
                          <a:solidFill>
                            <a:schemeClr val="dk1"/>
                          </a:solidFill>
                          <a:latin typeface="等线" panose="02010600030101010101" charset="-122"/>
                        </a:defRPr>
                      </a:lvl5pPr>
                      <a:lvl6pPr marL="2559685" algn="l" defTabSz="1024255" rtl="0" eaLnBrk="1" latinLnBrk="0" hangingPunct="1">
                        <a:defRPr sz="2000" kern="1200">
                          <a:solidFill>
                            <a:schemeClr val="dk1"/>
                          </a:solidFill>
                          <a:latin typeface="等线" panose="02010600030101010101" charset="-122"/>
                        </a:defRPr>
                      </a:lvl6pPr>
                      <a:lvl7pPr marL="3072130" algn="l" defTabSz="1024255" rtl="0" eaLnBrk="1" latinLnBrk="0" hangingPunct="1">
                        <a:defRPr sz="2000" kern="1200">
                          <a:solidFill>
                            <a:schemeClr val="dk1"/>
                          </a:solidFill>
                          <a:latin typeface="等线" panose="02010600030101010101" charset="-122"/>
                        </a:defRPr>
                      </a:lvl7pPr>
                      <a:lvl8pPr marL="3583940" algn="l" defTabSz="1024255" rtl="0" eaLnBrk="1" latinLnBrk="0" hangingPunct="1">
                        <a:defRPr sz="2000" kern="1200">
                          <a:solidFill>
                            <a:schemeClr val="dk1"/>
                          </a:solidFill>
                          <a:latin typeface="等线" panose="02010600030101010101" charset="-122"/>
                        </a:defRPr>
                      </a:lvl8pPr>
                      <a:lvl9pPr marL="4095750" algn="l" defTabSz="1024255" rtl="0" eaLnBrk="1" latinLnBrk="0" hangingPunct="1">
                        <a:defRPr sz="2000" kern="1200">
                          <a:solidFill>
                            <a:schemeClr val="dk1"/>
                          </a:solidFill>
                          <a:latin typeface="等线" panose="02010600030101010101" charset="-122"/>
                        </a:defRPr>
                      </a:lvl9pPr>
                    </a:lstStyle>
                    <a:p>
                      <a:pPr algn="ctr"/>
                      <a:r>
                        <a:rPr lang="en-US" altLang="zh-CN" sz="1800" kern="1200" dirty="0">
                          <a:solidFill>
                            <a:schemeClr val="tx1"/>
                          </a:solidFill>
                          <a:latin typeface="方正姚体" panose="02010601030101010101" pitchFamily="2" charset="-122"/>
                          <a:ea typeface="方正姚体" panose="02010601030101010101" pitchFamily="2" charset="-122"/>
                          <a:cs typeface="+mn-cs"/>
                        </a:rPr>
                        <a:t>3</a:t>
                      </a:r>
                      <a:endParaRPr lang="zh-CN" altLang="en-US" sz="1800" kern="1200" dirty="0">
                        <a:solidFill>
                          <a:schemeClr val="tx1"/>
                        </a:solidFill>
                        <a:latin typeface="方正姚体" panose="02010601030101010101" pitchFamily="2" charset="-122"/>
                        <a:ea typeface="方正姚体" panose="02010601030101010101" pitchFamily="2" charset="-122"/>
                        <a:cs typeface="+mn-cs"/>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tc>
                  <a:txBody>
                    <a:bodyPr/>
                    <a:lstStyle>
                      <a:lvl1pPr marL="0" algn="l" defTabSz="1024255" rtl="0" eaLnBrk="1" latinLnBrk="0" hangingPunct="1">
                        <a:defRPr sz="2000" kern="1200">
                          <a:solidFill>
                            <a:schemeClr val="dk1"/>
                          </a:solidFill>
                          <a:latin typeface="等线" panose="02010600030101010101" charset="-122"/>
                        </a:defRPr>
                      </a:lvl1pPr>
                      <a:lvl2pPr marL="511810" algn="l" defTabSz="1024255" rtl="0" eaLnBrk="1" latinLnBrk="0" hangingPunct="1">
                        <a:defRPr sz="2000" kern="1200">
                          <a:solidFill>
                            <a:schemeClr val="dk1"/>
                          </a:solidFill>
                          <a:latin typeface="等线" panose="02010600030101010101" charset="-122"/>
                        </a:defRPr>
                      </a:lvl2pPr>
                      <a:lvl3pPr marL="1024255" algn="l" defTabSz="1024255" rtl="0" eaLnBrk="1" latinLnBrk="0" hangingPunct="1">
                        <a:defRPr sz="2000" kern="1200">
                          <a:solidFill>
                            <a:schemeClr val="dk1"/>
                          </a:solidFill>
                          <a:latin typeface="等线" panose="02010600030101010101" charset="-122"/>
                        </a:defRPr>
                      </a:lvl3pPr>
                      <a:lvl4pPr marL="1536065" algn="l" defTabSz="1024255" rtl="0" eaLnBrk="1" latinLnBrk="0" hangingPunct="1">
                        <a:defRPr sz="2000" kern="1200">
                          <a:solidFill>
                            <a:schemeClr val="dk1"/>
                          </a:solidFill>
                          <a:latin typeface="等线" panose="02010600030101010101" charset="-122"/>
                        </a:defRPr>
                      </a:lvl4pPr>
                      <a:lvl5pPr marL="2047875" algn="l" defTabSz="1024255" rtl="0" eaLnBrk="1" latinLnBrk="0" hangingPunct="1">
                        <a:defRPr sz="2000" kern="1200">
                          <a:solidFill>
                            <a:schemeClr val="dk1"/>
                          </a:solidFill>
                          <a:latin typeface="等线" panose="02010600030101010101" charset="-122"/>
                        </a:defRPr>
                      </a:lvl5pPr>
                      <a:lvl6pPr marL="2559685" algn="l" defTabSz="1024255" rtl="0" eaLnBrk="1" latinLnBrk="0" hangingPunct="1">
                        <a:defRPr sz="2000" kern="1200">
                          <a:solidFill>
                            <a:schemeClr val="dk1"/>
                          </a:solidFill>
                          <a:latin typeface="等线" panose="02010600030101010101" charset="-122"/>
                        </a:defRPr>
                      </a:lvl6pPr>
                      <a:lvl7pPr marL="3072130" algn="l" defTabSz="1024255" rtl="0" eaLnBrk="1" latinLnBrk="0" hangingPunct="1">
                        <a:defRPr sz="2000" kern="1200">
                          <a:solidFill>
                            <a:schemeClr val="dk1"/>
                          </a:solidFill>
                          <a:latin typeface="等线" panose="02010600030101010101" charset="-122"/>
                        </a:defRPr>
                      </a:lvl7pPr>
                      <a:lvl8pPr marL="3583940" algn="l" defTabSz="1024255" rtl="0" eaLnBrk="1" latinLnBrk="0" hangingPunct="1">
                        <a:defRPr sz="2000" kern="1200">
                          <a:solidFill>
                            <a:schemeClr val="dk1"/>
                          </a:solidFill>
                          <a:latin typeface="等线" panose="02010600030101010101" charset="-122"/>
                        </a:defRPr>
                      </a:lvl8pPr>
                      <a:lvl9pPr marL="4095750" algn="l" defTabSz="1024255" rtl="0" eaLnBrk="1" latinLnBrk="0" hangingPunct="1">
                        <a:defRPr sz="2000" kern="1200">
                          <a:solidFill>
                            <a:schemeClr val="dk1"/>
                          </a:solidFill>
                          <a:latin typeface="等线" panose="02010600030101010101" charset="-122"/>
                        </a:defRPr>
                      </a:lvl9p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800" kern="1200" dirty="0">
                          <a:solidFill>
                            <a:schemeClr val="tx1"/>
                          </a:solidFill>
                          <a:latin typeface="方正姚体" panose="02010601030101010101" pitchFamily="2" charset="-122"/>
                          <a:ea typeface="方正姚体" panose="02010601030101010101" pitchFamily="2" charset="-122"/>
                          <a:cs typeface="+mn-cs"/>
                        </a:rPr>
                        <a:t>RD+(</a:t>
                      </a:r>
                      <a:r>
                        <a:rPr lang="zh-CN" altLang="en-US" sz="1800" kern="1200" dirty="0">
                          <a:solidFill>
                            <a:schemeClr val="tx1"/>
                          </a:solidFill>
                          <a:latin typeface="方正姚体" panose="02010601030101010101" pitchFamily="2" charset="-122"/>
                          <a:ea typeface="方正姚体" panose="02010601030101010101" pitchFamily="2" charset="-122"/>
                          <a:cs typeface="+mn-cs"/>
                        </a:rPr>
                        <a:t>接收数据，正向差分信号</a:t>
                      </a:r>
                      <a:r>
                        <a:rPr lang="en-US" altLang="zh-CN" sz="1800" kern="1200" dirty="0">
                          <a:solidFill>
                            <a:schemeClr val="tx1"/>
                          </a:solidFill>
                          <a:latin typeface="方正姚体" panose="02010601030101010101" pitchFamily="2" charset="-122"/>
                          <a:ea typeface="方正姚体" panose="02010601030101010101" pitchFamily="2" charset="-122"/>
                          <a:cs typeface="+mn-cs"/>
                        </a:rPr>
                        <a:t>)</a:t>
                      </a:r>
                      <a:endParaRPr lang="zh-CN" altLang="en-US" sz="1800" kern="1200" dirty="0">
                        <a:solidFill>
                          <a:schemeClr val="tx1"/>
                        </a:solidFill>
                        <a:latin typeface="方正姚体" panose="02010601030101010101" pitchFamily="2" charset="-122"/>
                        <a:ea typeface="方正姚体" panose="02010601030101010101" pitchFamily="2" charset="-122"/>
                        <a:cs typeface="+mn-cs"/>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tr>
              <a:tr h="406400">
                <a:tc>
                  <a:txBody>
                    <a:bodyPr/>
                    <a:lstStyle>
                      <a:lvl1pPr marL="0" algn="l" defTabSz="1024255" rtl="0" eaLnBrk="1" latinLnBrk="0" hangingPunct="1">
                        <a:defRPr sz="2000" kern="1200">
                          <a:solidFill>
                            <a:schemeClr val="dk1"/>
                          </a:solidFill>
                          <a:latin typeface="等线" panose="02010600030101010101" charset="-122"/>
                        </a:defRPr>
                      </a:lvl1pPr>
                      <a:lvl2pPr marL="511810" algn="l" defTabSz="1024255" rtl="0" eaLnBrk="1" latinLnBrk="0" hangingPunct="1">
                        <a:defRPr sz="2000" kern="1200">
                          <a:solidFill>
                            <a:schemeClr val="dk1"/>
                          </a:solidFill>
                          <a:latin typeface="等线" panose="02010600030101010101" charset="-122"/>
                        </a:defRPr>
                      </a:lvl2pPr>
                      <a:lvl3pPr marL="1024255" algn="l" defTabSz="1024255" rtl="0" eaLnBrk="1" latinLnBrk="0" hangingPunct="1">
                        <a:defRPr sz="2000" kern="1200">
                          <a:solidFill>
                            <a:schemeClr val="dk1"/>
                          </a:solidFill>
                          <a:latin typeface="等线" panose="02010600030101010101" charset="-122"/>
                        </a:defRPr>
                      </a:lvl3pPr>
                      <a:lvl4pPr marL="1536065" algn="l" defTabSz="1024255" rtl="0" eaLnBrk="1" latinLnBrk="0" hangingPunct="1">
                        <a:defRPr sz="2000" kern="1200">
                          <a:solidFill>
                            <a:schemeClr val="dk1"/>
                          </a:solidFill>
                          <a:latin typeface="等线" panose="02010600030101010101" charset="-122"/>
                        </a:defRPr>
                      </a:lvl4pPr>
                      <a:lvl5pPr marL="2047875" algn="l" defTabSz="1024255" rtl="0" eaLnBrk="1" latinLnBrk="0" hangingPunct="1">
                        <a:defRPr sz="2000" kern="1200">
                          <a:solidFill>
                            <a:schemeClr val="dk1"/>
                          </a:solidFill>
                          <a:latin typeface="等线" panose="02010600030101010101" charset="-122"/>
                        </a:defRPr>
                      </a:lvl5pPr>
                      <a:lvl6pPr marL="2559685" algn="l" defTabSz="1024255" rtl="0" eaLnBrk="1" latinLnBrk="0" hangingPunct="1">
                        <a:defRPr sz="2000" kern="1200">
                          <a:solidFill>
                            <a:schemeClr val="dk1"/>
                          </a:solidFill>
                          <a:latin typeface="等线" panose="02010600030101010101" charset="-122"/>
                        </a:defRPr>
                      </a:lvl6pPr>
                      <a:lvl7pPr marL="3072130" algn="l" defTabSz="1024255" rtl="0" eaLnBrk="1" latinLnBrk="0" hangingPunct="1">
                        <a:defRPr sz="2000" kern="1200">
                          <a:solidFill>
                            <a:schemeClr val="dk1"/>
                          </a:solidFill>
                          <a:latin typeface="等线" panose="02010600030101010101" charset="-122"/>
                        </a:defRPr>
                      </a:lvl7pPr>
                      <a:lvl8pPr marL="3583940" algn="l" defTabSz="1024255" rtl="0" eaLnBrk="1" latinLnBrk="0" hangingPunct="1">
                        <a:defRPr sz="2000" kern="1200">
                          <a:solidFill>
                            <a:schemeClr val="dk1"/>
                          </a:solidFill>
                          <a:latin typeface="等线" panose="02010600030101010101" charset="-122"/>
                        </a:defRPr>
                      </a:lvl8pPr>
                      <a:lvl9pPr marL="4095750" algn="l" defTabSz="1024255" rtl="0" eaLnBrk="1" latinLnBrk="0" hangingPunct="1">
                        <a:defRPr sz="2000" kern="1200">
                          <a:solidFill>
                            <a:schemeClr val="dk1"/>
                          </a:solidFill>
                          <a:latin typeface="等线" panose="02010600030101010101" charset="-122"/>
                        </a:defRPr>
                      </a:lvl9pPr>
                    </a:lstStyle>
                    <a:p>
                      <a:pPr algn="ctr"/>
                      <a:r>
                        <a:rPr lang="en-US" altLang="zh-CN" sz="1800" kern="1200" dirty="0">
                          <a:solidFill>
                            <a:schemeClr val="tx1"/>
                          </a:solidFill>
                          <a:latin typeface="方正姚体" panose="02010601030101010101" pitchFamily="2" charset="-122"/>
                          <a:ea typeface="方正姚体" panose="02010601030101010101" pitchFamily="2" charset="-122"/>
                          <a:cs typeface="+mn-cs"/>
                        </a:rPr>
                        <a:t>4</a:t>
                      </a:r>
                      <a:endParaRPr lang="zh-CN" altLang="en-US" sz="1800" kern="1200" dirty="0">
                        <a:solidFill>
                          <a:schemeClr val="tx1"/>
                        </a:solidFill>
                        <a:latin typeface="方正姚体" panose="02010601030101010101" pitchFamily="2" charset="-122"/>
                        <a:ea typeface="方正姚体" panose="02010601030101010101" pitchFamily="2" charset="-122"/>
                        <a:cs typeface="+mn-cs"/>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tc>
                  <a:txBody>
                    <a:bodyPr/>
                    <a:lstStyle>
                      <a:lvl1pPr marL="0" algn="l" defTabSz="1024255" rtl="0" eaLnBrk="1" latinLnBrk="0" hangingPunct="1">
                        <a:defRPr sz="2000" kern="1200">
                          <a:solidFill>
                            <a:schemeClr val="dk1"/>
                          </a:solidFill>
                          <a:latin typeface="等线" panose="02010600030101010101" charset="-122"/>
                        </a:defRPr>
                      </a:lvl1pPr>
                      <a:lvl2pPr marL="511810" algn="l" defTabSz="1024255" rtl="0" eaLnBrk="1" latinLnBrk="0" hangingPunct="1">
                        <a:defRPr sz="2000" kern="1200">
                          <a:solidFill>
                            <a:schemeClr val="dk1"/>
                          </a:solidFill>
                          <a:latin typeface="等线" panose="02010600030101010101" charset="-122"/>
                        </a:defRPr>
                      </a:lvl2pPr>
                      <a:lvl3pPr marL="1024255" algn="l" defTabSz="1024255" rtl="0" eaLnBrk="1" latinLnBrk="0" hangingPunct="1">
                        <a:defRPr sz="2000" kern="1200">
                          <a:solidFill>
                            <a:schemeClr val="dk1"/>
                          </a:solidFill>
                          <a:latin typeface="等线" panose="02010600030101010101" charset="-122"/>
                        </a:defRPr>
                      </a:lvl3pPr>
                      <a:lvl4pPr marL="1536065" algn="l" defTabSz="1024255" rtl="0" eaLnBrk="1" latinLnBrk="0" hangingPunct="1">
                        <a:defRPr sz="2000" kern="1200">
                          <a:solidFill>
                            <a:schemeClr val="dk1"/>
                          </a:solidFill>
                          <a:latin typeface="等线" panose="02010600030101010101" charset="-122"/>
                        </a:defRPr>
                      </a:lvl4pPr>
                      <a:lvl5pPr marL="2047875" algn="l" defTabSz="1024255" rtl="0" eaLnBrk="1" latinLnBrk="0" hangingPunct="1">
                        <a:defRPr sz="2000" kern="1200">
                          <a:solidFill>
                            <a:schemeClr val="dk1"/>
                          </a:solidFill>
                          <a:latin typeface="等线" panose="02010600030101010101" charset="-122"/>
                        </a:defRPr>
                      </a:lvl5pPr>
                      <a:lvl6pPr marL="2559685" algn="l" defTabSz="1024255" rtl="0" eaLnBrk="1" latinLnBrk="0" hangingPunct="1">
                        <a:defRPr sz="2000" kern="1200">
                          <a:solidFill>
                            <a:schemeClr val="dk1"/>
                          </a:solidFill>
                          <a:latin typeface="等线" panose="02010600030101010101" charset="-122"/>
                        </a:defRPr>
                      </a:lvl6pPr>
                      <a:lvl7pPr marL="3072130" algn="l" defTabSz="1024255" rtl="0" eaLnBrk="1" latinLnBrk="0" hangingPunct="1">
                        <a:defRPr sz="2000" kern="1200">
                          <a:solidFill>
                            <a:schemeClr val="dk1"/>
                          </a:solidFill>
                          <a:latin typeface="等线" panose="02010600030101010101" charset="-122"/>
                        </a:defRPr>
                      </a:lvl7pPr>
                      <a:lvl8pPr marL="3583940" algn="l" defTabSz="1024255" rtl="0" eaLnBrk="1" latinLnBrk="0" hangingPunct="1">
                        <a:defRPr sz="2000" kern="1200">
                          <a:solidFill>
                            <a:schemeClr val="dk1"/>
                          </a:solidFill>
                          <a:latin typeface="等线" panose="02010600030101010101" charset="-122"/>
                        </a:defRPr>
                      </a:lvl8pPr>
                      <a:lvl9pPr marL="4095750" algn="l" defTabSz="1024255" rtl="0" eaLnBrk="1" latinLnBrk="0" hangingPunct="1">
                        <a:defRPr sz="2000" kern="1200">
                          <a:solidFill>
                            <a:schemeClr val="dk1"/>
                          </a:solidFill>
                          <a:latin typeface="等线" panose="02010600030101010101" charset="-122"/>
                        </a:defRPr>
                      </a:lvl9pPr>
                    </a:lstStyle>
                    <a:p>
                      <a:r>
                        <a:rPr lang="zh-CN" altLang="en-US" sz="1800" kern="1200" dirty="0">
                          <a:solidFill>
                            <a:schemeClr val="tx1"/>
                          </a:solidFill>
                          <a:latin typeface="方正姚体" panose="02010601030101010101" pitchFamily="2" charset="-122"/>
                          <a:ea typeface="方正姚体" panose="02010601030101010101" pitchFamily="2" charset="-122"/>
                          <a:cs typeface="+mn-cs"/>
                        </a:rPr>
                        <a:t>未使用</a:t>
                      </a:r>
                      <a:endParaRPr lang="zh-CN" altLang="en-US" sz="1800" kern="1200" dirty="0">
                        <a:solidFill>
                          <a:schemeClr val="tx1"/>
                        </a:solidFill>
                        <a:latin typeface="方正姚体" panose="02010601030101010101" pitchFamily="2" charset="-122"/>
                        <a:ea typeface="方正姚体" panose="02010601030101010101" pitchFamily="2" charset="-122"/>
                        <a:cs typeface="+mn-cs"/>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tr>
              <a:tr h="406400">
                <a:tc>
                  <a:txBody>
                    <a:bodyPr/>
                    <a:lstStyle>
                      <a:lvl1pPr marL="0" algn="l" defTabSz="1024255" rtl="0" eaLnBrk="1" latinLnBrk="0" hangingPunct="1">
                        <a:defRPr sz="2000" kern="1200">
                          <a:solidFill>
                            <a:schemeClr val="dk1"/>
                          </a:solidFill>
                          <a:latin typeface="等线" panose="02010600030101010101" charset="-122"/>
                        </a:defRPr>
                      </a:lvl1pPr>
                      <a:lvl2pPr marL="511810" algn="l" defTabSz="1024255" rtl="0" eaLnBrk="1" latinLnBrk="0" hangingPunct="1">
                        <a:defRPr sz="2000" kern="1200">
                          <a:solidFill>
                            <a:schemeClr val="dk1"/>
                          </a:solidFill>
                          <a:latin typeface="等线" panose="02010600030101010101" charset="-122"/>
                        </a:defRPr>
                      </a:lvl2pPr>
                      <a:lvl3pPr marL="1024255" algn="l" defTabSz="1024255" rtl="0" eaLnBrk="1" latinLnBrk="0" hangingPunct="1">
                        <a:defRPr sz="2000" kern="1200">
                          <a:solidFill>
                            <a:schemeClr val="dk1"/>
                          </a:solidFill>
                          <a:latin typeface="等线" panose="02010600030101010101" charset="-122"/>
                        </a:defRPr>
                      </a:lvl3pPr>
                      <a:lvl4pPr marL="1536065" algn="l" defTabSz="1024255" rtl="0" eaLnBrk="1" latinLnBrk="0" hangingPunct="1">
                        <a:defRPr sz="2000" kern="1200">
                          <a:solidFill>
                            <a:schemeClr val="dk1"/>
                          </a:solidFill>
                          <a:latin typeface="等线" panose="02010600030101010101" charset="-122"/>
                        </a:defRPr>
                      </a:lvl4pPr>
                      <a:lvl5pPr marL="2047875" algn="l" defTabSz="1024255" rtl="0" eaLnBrk="1" latinLnBrk="0" hangingPunct="1">
                        <a:defRPr sz="2000" kern="1200">
                          <a:solidFill>
                            <a:schemeClr val="dk1"/>
                          </a:solidFill>
                          <a:latin typeface="等线" panose="02010600030101010101" charset="-122"/>
                        </a:defRPr>
                      </a:lvl5pPr>
                      <a:lvl6pPr marL="2559685" algn="l" defTabSz="1024255" rtl="0" eaLnBrk="1" latinLnBrk="0" hangingPunct="1">
                        <a:defRPr sz="2000" kern="1200">
                          <a:solidFill>
                            <a:schemeClr val="dk1"/>
                          </a:solidFill>
                          <a:latin typeface="等线" panose="02010600030101010101" charset="-122"/>
                        </a:defRPr>
                      </a:lvl6pPr>
                      <a:lvl7pPr marL="3072130" algn="l" defTabSz="1024255" rtl="0" eaLnBrk="1" latinLnBrk="0" hangingPunct="1">
                        <a:defRPr sz="2000" kern="1200">
                          <a:solidFill>
                            <a:schemeClr val="dk1"/>
                          </a:solidFill>
                          <a:latin typeface="等线" panose="02010600030101010101" charset="-122"/>
                        </a:defRPr>
                      </a:lvl7pPr>
                      <a:lvl8pPr marL="3583940" algn="l" defTabSz="1024255" rtl="0" eaLnBrk="1" latinLnBrk="0" hangingPunct="1">
                        <a:defRPr sz="2000" kern="1200">
                          <a:solidFill>
                            <a:schemeClr val="dk1"/>
                          </a:solidFill>
                          <a:latin typeface="等线" panose="02010600030101010101" charset="-122"/>
                        </a:defRPr>
                      </a:lvl8pPr>
                      <a:lvl9pPr marL="4095750" algn="l" defTabSz="1024255" rtl="0" eaLnBrk="1" latinLnBrk="0" hangingPunct="1">
                        <a:defRPr sz="2000" kern="1200">
                          <a:solidFill>
                            <a:schemeClr val="dk1"/>
                          </a:solidFill>
                          <a:latin typeface="等线" panose="02010600030101010101" charset="-122"/>
                        </a:defRPr>
                      </a:lvl9pPr>
                    </a:lstStyle>
                    <a:p>
                      <a:pPr algn="ctr"/>
                      <a:r>
                        <a:rPr lang="en-US" altLang="zh-CN" sz="1800" kern="1200" dirty="0">
                          <a:solidFill>
                            <a:schemeClr val="tx1"/>
                          </a:solidFill>
                          <a:latin typeface="方正姚体" panose="02010601030101010101" pitchFamily="2" charset="-122"/>
                          <a:ea typeface="方正姚体" panose="02010601030101010101" pitchFamily="2" charset="-122"/>
                          <a:cs typeface="+mn-cs"/>
                        </a:rPr>
                        <a:t>5</a:t>
                      </a:r>
                      <a:endParaRPr lang="zh-CN" altLang="en-US" sz="1800" kern="1200" dirty="0">
                        <a:solidFill>
                          <a:schemeClr val="tx1"/>
                        </a:solidFill>
                        <a:latin typeface="方正姚体" panose="02010601030101010101" pitchFamily="2" charset="-122"/>
                        <a:ea typeface="方正姚体" panose="02010601030101010101" pitchFamily="2" charset="-122"/>
                        <a:cs typeface="+mn-cs"/>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tc>
                  <a:txBody>
                    <a:bodyPr/>
                    <a:lstStyle>
                      <a:lvl1pPr marL="0" algn="l" defTabSz="1024255" rtl="0" eaLnBrk="1" latinLnBrk="0" hangingPunct="1">
                        <a:defRPr sz="2000" kern="1200">
                          <a:solidFill>
                            <a:schemeClr val="dk1"/>
                          </a:solidFill>
                          <a:latin typeface="等线" panose="02010600030101010101" charset="-122"/>
                        </a:defRPr>
                      </a:lvl1pPr>
                      <a:lvl2pPr marL="511810" algn="l" defTabSz="1024255" rtl="0" eaLnBrk="1" latinLnBrk="0" hangingPunct="1">
                        <a:defRPr sz="2000" kern="1200">
                          <a:solidFill>
                            <a:schemeClr val="dk1"/>
                          </a:solidFill>
                          <a:latin typeface="等线" panose="02010600030101010101" charset="-122"/>
                        </a:defRPr>
                      </a:lvl2pPr>
                      <a:lvl3pPr marL="1024255" algn="l" defTabSz="1024255" rtl="0" eaLnBrk="1" latinLnBrk="0" hangingPunct="1">
                        <a:defRPr sz="2000" kern="1200">
                          <a:solidFill>
                            <a:schemeClr val="dk1"/>
                          </a:solidFill>
                          <a:latin typeface="等线" panose="02010600030101010101" charset="-122"/>
                        </a:defRPr>
                      </a:lvl3pPr>
                      <a:lvl4pPr marL="1536065" algn="l" defTabSz="1024255" rtl="0" eaLnBrk="1" latinLnBrk="0" hangingPunct="1">
                        <a:defRPr sz="2000" kern="1200">
                          <a:solidFill>
                            <a:schemeClr val="dk1"/>
                          </a:solidFill>
                          <a:latin typeface="等线" panose="02010600030101010101" charset="-122"/>
                        </a:defRPr>
                      </a:lvl4pPr>
                      <a:lvl5pPr marL="2047875" algn="l" defTabSz="1024255" rtl="0" eaLnBrk="1" latinLnBrk="0" hangingPunct="1">
                        <a:defRPr sz="2000" kern="1200">
                          <a:solidFill>
                            <a:schemeClr val="dk1"/>
                          </a:solidFill>
                          <a:latin typeface="等线" panose="02010600030101010101" charset="-122"/>
                        </a:defRPr>
                      </a:lvl5pPr>
                      <a:lvl6pPr marL="2559685" algn="l" defTabSz="1024255" rtl="0" eaLnBrk="1" latinLnBrk="0" hangingPunct="1">
                        <a:defRPr sz="2000" kern="1200">
                          <a:solidFill>
                            <a:schemeClr val="dk1"/>
                          </a:solidFill>
                          <a:latin typeface="等线" panose="02010600030101010101" charset="-122"/>
                        </a:defRPr>
                      </a:lvl6pPr>
                      <a:lvl7pPr marL="3072130" algn="l" defTabSz="1024255" rtl="0" eaLnBrk="1" latinLnBrk="0" hangingPunct="1">
                        <a:defRPr sz="2000" kern="1200">
                          <a:solidFill>
                            <a:schemeClr val="dk1"/>
                          </a:solidFill>
                          <a:latin typeface="等线" panose="02010600030101010101" charset="-122"/>
                        </a:defRPr>
                      </a:lvl7pPr>
                      <a:lvl8pPr marL="3583940" algn="l" defTabSz="1024255" rtl="0" eaLnBrk="1" latinLnBrk="0" hangingPunct="1">
                        <a:defRPr sz="2000" kern="1200">
                          <a:solidFill>
                            <a:schemeClr val="dk1"/>
                          </a:solidFill>
                          <a:latin typeface="等线" panose="02010600030101010101" charset="-122"/>
                        </a:defRPr>
                      </a:lvl8pPr>
                      <a:lvl9pPr marL="4095750" algn="l" defTabSz="1024255" rtl="0" eaLnBrk="1" latinLnBrk="0" hangingPunct="1">
                        <a:defRPr sz="2000" kern="1200">
                          <a:solidFill>
                            <a:schemeClr val="dk1"/>
                          </a:solidFill>
                          <a:latin typeface="等线" panose="02010600030101010101" charset="-122"/>
                        </a:defRPr>
                      </a:lvl9p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800" kern="1200" dirty="0">
                          <a:solidFill>
                            <a:schemeClr val="tx1"/>
                          </a:solidFill>
                          <a:latin typeface="方正姚体" panose="02010601030101010101" pitchFamily="2" charset="-122"/>
                          <a:ea typeface="方正姚体" panose="02010601030101010101" pitchFamily="2" charset="-122"/>
                          <a:cs typeface="+mn-cs"/>
                        </a:rPr>
                        <a:t>未使用</a:t>
                      </a:r>
                      <a:endParaRPr lang="zh-CN" altLang="en-US" sz="1800" kern="1200" dirty="0">
                        <a:solidFill>
                          <a:schemeClr val="tx1"/>
                        </a:solidFill>
                        <a:latin typeface="方正姚体" panose="02010601030101010101" pitchFamily="2" charset="-122"/>
                        <a:ea typeface="方正姚体" panose="02010601030101010101" pitchFamily="2" charset="-122"/>
                        <a:cs typeface="+mn-cs"/>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tr>
              <a:tr h="406400">
                <a:tc>
                  <a:txBody>
                    <a:bodyPr/>
                    <a:lstStyle>
                      <a:lvl1pPr marL="0" algn="l" defTabSz="1024255" rtl="0" eaLnBrk="1" latinLnBrk="0" hangingPunct="1">
                        <a:defRPr sz="2000" kern="1200">
                          <a:solidFill>
                            <a:schemeClr val="dk1"/>
                          </a:solidFill>
                          <a:latin typeface="等线" panose="02010600030101010101" charset="-122"/>
                        </a:defRPr>
                      </a:lvl1pPr>
                      <a:lvl2pPr marL="511810" algn="l" defTabSz="1024255" rtl="0" eaLnBrk="1" latinLnBrk="0" hangingPunct="1">
                        <a:defRPr sz="2000" kern="1200">
                          <a:solidFill>
                            <a:schemeClr val="dk1"/>
                          </a:solidFill>
                          <a:latin typeface="等线" panose="02010600030101010101" charset="-122"/>
                        </a:defRPr>
                      </a:lvl2pPr>
                      <a:lvl3pPr marL="1024255" algn="l" defTabSz="1024255" rtl="0" eaLnBrk="1" latinLnBrk="0" hangingPunct="1">
                        <a:defRPr sz="2000" kern="1200">
                          <a:solidFill>
                            <a:schemeClr val="dk1"/>
                          </a:solidFill>
                          <a:latin typeface="等线" panose="02010600030101010101" charset="-122"/>
                        </a:defRPr>
                      </a:lvl3pPr>
                      <a:lvl4pPr marL="1536065" algn="l" defTabSz="1024255" rtl="0" eaLnBrk="1" latinLnBrk="0" hangingPunct="1">
                        <a:defRPr sz="2000" kern="1200">
                          <a:solidFill>
                            <a:schemeClr val="dk1"/>
                          </a:solidFill>
                          <a:latin typeface="等线" panose="02010600030101010101" charset="-122"/>
                        </a:defRPr>
                      </a:lvl4pPr>
                      <a:lvl5pPr marL="2047875" algn="l" defTabSz="1024255" rtl="0" eaLnBrk="1" latinLnBrk="0" hangingPunct="1">
                        <a:defRPr sz="2000" kern="1200">
                          <a:solidFill>
                            <a:schemeClr val="dk1"/>
                          </a:solidFill>
                          <a:latin typeface="等线" panose="02010600030101010101" charset="-122"/>
                        </a:defRPr>
                      </a:lvl5pPr>
                      <a:lvl6pPr marL="2559685" algn="l" defTabSz="1024255" rtl="0" eaLnBrk="1" latinLnBrk="0" hangingPunct="1">
                        <a:defRPr sz="2000" kern="1200">
                          <a:solidFill>
                            <a:schemeClr val="dk1"/>
                          </a:solidFill>
                          <a:latin typeface="等线" panose="02010600030101010101" charset="-122"/>
                        </a:defRPr>
                      </a:lvl6pPr>
                      <a:lvl7pPr marL="3072130" algn="l" defTabSz="1024255" rtl="0" eaLnBrk="1" latinLnBrk="0" hangingPunct="1">
                        <a:defRPr sz="2000" kern="1200">
                          <a:solidFill>
                            <a:schemeClr val="dk1"/>
                          </a:solidFill>
                          <a:latin typeface="等线" panose="02010600030101010101" charset="-122"/>
                        </a:defRPr>
                      </a:lvl7pPr>
                      <a:lvl8pPr marL="3583940" algn="l" defTabSz="1024255" rtl="0" eaLnBrk="1" latinLnBrk="0" hangingPunct="1">
                        <a:defRPr sz="2000" kern="1200">
                          <a:solidFill>
                            <a:schemeClr val="dk1"/>
                          </a:solidFill>
                          <a:latin typeface="等线" panose="02010600030101010101" charset="-122"/>
                        </a:defRPr>
                      </a:lvl8pPr>
                      <a:lvl9pPr marL="4095750" algn="l" defTabSz="1024255" rtl="0" eaLnBrk="1" latinLnBrk="0" hangingPunct="1">
                        <a:defRPr sz="2000" kern="1200">
                          <a:solidFill>
                            <a:schemeClr val="dk1"/>
                          </a:solidFill>
                          <a:latin typeface="等线" panose="02010600030101010101" charset="-122"/>
                        </a:defRPr>
                      </a:lvl9pPr>
                    </a:lstStyle>
                    <a:p>
                      <a:pPr algn="ctr"/>
                      <a:r>
                        <a:rPr lang="en-US" altLang="zh-CN" sz="1800" kern="1200" dirty="0">
                          <a:solidFill>
                            <a:schemeClr val="tx1"/>
                          </a:solidFill>
                          <a:latin typeface="方正姚体" panose="02010601030101010101" pitchFamily="2" charset="-122"/>
                          <a:ea typeface="方正姚体" panose="02010601030101010101" pitchFamily="2" charset="-122"/>
                          <a:cs typeface="+mn-cs"/>
                        </a:rPr>
                        <a:t>6</a:t>
                      </a:r>
                      <a:endParaRPr lang="zh-CN" altLang="en-US" sz="1800" kern="1200" dirty="0">
                        <a:solidFill>
                          <a:schemeClr val="tx1"/>
                        </a:solidFill>
                        <a:latin typeface="方正姚体" panose="02010601030101010101" pitchFamily="2" charset="-122"/>
                        <a:ea typeface="方正姚体" panose="02010601030101010101" pitchFamily="2" charset="-122"/>
                        <a:cs typeface="+mn-cs"/>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tc>
                  <a:txBody>
                    <a:bodyPr/>
                    <a:lstStyle>
                      <a:lvl1pPr marL="0" algn="l" defTabSz="1024255" rtl="0" eaLnBrk="1" latinLnBrk="0" hangingPunct="1">
                        <a:defRPr sz="2000" kern="1200">
                          <a:solidFill>
                            <a:schemeClr val="dk1"/>
                          </a:solidFill>
                          <a:latin typeface="等线" panose="02010600030101010101" charset="-122"/>
                        </a:defRPr>
                      </a:lvl1pPr>
                      <a:lvl2pPr marL="511810" algn="l" defTabSz="1024255" rtl="0" eaLnBrk="1" latinLnBrk="0" hangingPunct="1">
                        <a:defRPr sz="2000" kern="1200">
                          <a:solidFill>
                            <a:schemeClr val="dk1"/>
                          </a:solidFill>
                          <a:latin typeface="等线" panose="02010600030101010101" charset="-122"/>
                        </a:defRPr>
                      </a:lvl2pPr>
                      <a:lvl3pPr marL="1024255" algn="l" defTabSz="1024255" rtl="0" eaLnBrk="1" latinLnBrk="0" hangingPunct="1">
                        <a:defRPr sz="2000" kern="1200">
                          <a:solidFill>
                            <a:schemeClr val="dk1"/>
                          </a:solidFill>
                          <a:latin typeface="等线" panose="02010600030101010101" charset="-122"/>
                        </a:defRPr>
                      </a:lvl3pPr>
                      <a:lvl4pPr marL="1536065" algn="l" defTabSz="1024255" rtl="0" eaLnBrk="1" latinLnBrk="0" hangingPunct="1">
                        <a:defRPr sz="2000" kern="1200">
                          <a:solidFill>
                            <a:schemeClr val="dk1"/>
                          </a:solidFill>
                          <a:latin typeface="等线" panose="02010600030101010101" charset="-122"/>
                        </a:defRPr>
                      </a:lvl4pPr>
                      <a:lvl5pPr marL="2047875" algn="l" defTabSz="1024255" rtl="0" eaLnBrk="1" latinLnBrk="0" hangingPunct="1">
                        <a:defRPr sz="2000" kern="1200">
                          <a:solidFill>
                            <a:schemeClr val="dk1"/>
                          </a:solidFill>
                          <a:latin typeface="等线" panose="02010600030101010101" charset="-122"/>
                        </a:defRPr>
                      </a:lvl5pPr>
                      <a:lvl6pPr marL="2559685" algn="l" defTabSz="1024255" rtl="0" eaLnBrk="1" latinLnBrk="0" hangingPunct="1">
                        <a:defRPr sz="2000" kern="1200">
                          <a:solidFill>
                            <a:schemeClr val="dk1"/>
                          </a:solidFill>
                          <a:latin typeface="等线" panose="02010600030101010101" charset="-122"/>
                        </a:defRPr>
                      </a:lvl6pPr>
                      <a:lvl7pPr marL="3072130" algn="l" defTabSz="1024255" rtl="0" eaLnBrk="1" latinLnBrk="0" hangingPunct="1">
                        <a:defRPr sz="2000" kern="1200">
                          <a:solidFill>
                            <a:schemeClr val="dk1"/>
                          </a:solidFill>
                          <a:latin typeface="等线" panose="02010600030101010101" charset="-122"/>
                        </a:defRPr>
                      </a:lvl7pPr>
                      <a:lvl8pPr marL="3583940" algn="l" defTabSz="1024255" rtl="0" eaLnBrk="1" latinLnBrk="0" hangingPunct="1">
                        <a:defRPr sz="2000" kern="1200">
                          <a:solidFill>
                            <a:schemeClr val="dk1"/>
                          </a:solidFill>
                          <a:latin typeface="等线" panose="02010600030101010101" charset="-122"/>
                        </a:defRPr>
                      </a:lvl8pPr>
                      <a:lvl9pPr marL="4095750" algn="l" defTabSz="1024255" rtl="0" eaLnBrk="1" latinLnBrk="0" hangingPunct="1">
                        <a:defRPr sz="2000" kern="1200">
                          <a:solidFill>
                            <a:schemeClr val="dk1"/>
                          </a:solidFill>
                          <a:latin typeface="等线" panose="02010600030101010101" charset="-122"/>
                        </a:defRPr>
                      </a:lvl9p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800" kern="1200" dirty="0">
                          <a:solidFill>
                            <a:schemeClr val="tx1"/>
                          </a:solidFill>
                          <a:latin typeface="方正姚体" panose="02010601030101010101" pitchFamily="2" charset="-122"/>
                          <a:ea typeface="方正姚体" panose="02010601030101010101" pitchFamily="2" charset="-122"/>
                          <a:cs typeface="+mn-cs"/>
                        </a:rPr>
                        <a:t>RD-(</a:t>
                      </a:r>
                      <a:r>
                        <a:rPr lang="zh-CN" altLang="en-US" sz="1800" kern="1200" dirty="0">
                          <a:solidFill>
                            <a:schemeClr val="tx1"/>
                          </a:solidFill>
                          <a:latin typeface="方正姚体" panose="02010601030101010101" pitchFamily="2" charset="-122"/>
                          <a:ea typeface="方正姚体" panose="02010601030101010101" pitchFamily="2" charset="-122"/>
                          <a:cs typeface="+mn-cs"/>
                        </a:rPr>
                        <a:t>接收数据，负向差分信号</a:t>
                      </a:r>
                      <a:r>
                        <a:rPr lang="en-US" altLang="zh-CN" sz="1800" kern="1200" dirty="0">
                          <a:solidFill>
                            <a:schemeClr val="tx1"/>
                          </a:solidFill>
                          <a:latin typeface="方正姚体" panose="02010601030101010101" pitchFamily="2" charset="-122"/>
                          <a:ea typeface="方正姚体" panose="02010601030101010101" pitchFamily="2" charset="-122"/>
                          <a:cs typeface="+mn-cs"/>
                        </a:rPr>
                        <a:t>)</a:t>
                      </a:r>
                      <a:endParaRPr lang="zh-CN" altLang="en-US" sz="1800" kern="1200" dirty="0">
                        <a:solidFill>
                          <a:schemeClr val="tx1"/>
                        </a:solidFill>
                        <a:latin typeface="方正姚体" panose="02010601030101010101" pitchFamily="2" charset="-122"/>
                        <a:ea typeface="方正姚体" panose="02010601030101010101" pitchFamily="2" charset="-122"/>
                        <a:cs typeface="+mn-cs"/>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tr>
              <a:tr h="406400">
                <a:tc>
                  <a:txBody>
                    <a:bodyPr/>
                    <a:lstStyle>
                      <a:lvl1pPr marL="0" algn="l" defTabSz="1024255" rtl="0" eaLnBrk="1" latinLnBrk="0" hangingPunct="1">
                        <a:defRPr sz="2000" kern="1200">
                          <a:solidFill>
                            <a:schemeClr val="dk1"/>
                          </a:solidFill>
                          <a:latin typeface="等线" panose="02010600030101010101" charset="-122"/>
                        </a:defRPr>
                      </a:lvl1pPr>
                      <a:lvl2pPr marL="511810" algn="l" defTabSz="1024255" rtl="0" eaLnBrk="1" latinLnBrk="0" hangingPunct="1">
                        <a:defRPr sz="2000" kern="1200">
                          <a:solidFill>
                            <a:schemeClr val="dk1"/>
                          </a:solidFill>
                          <a:latin typeface="等线" panose="02010600030101010101" charset="-122"/>
                        </a:defRPr>
                      </a:lvl2pPr>
                      <a:lvl3pPr marL="1024255" algn="l" defTabSz="1024255" rtl="0" eaLnBrk="1" latinLnBrk="0" hangingPunct="1">
                        <a:defRPr sz="2000" kern="1200">
                          <a:solidFill>
                            <a:schemeClr val="dk1"/>
                          </a:solidFill>
                          <a:latin typeface="等线" panose="02010600030101010101" charset="-122"/>
                        </a:defRPr>
                      </a:lvl3pPr>
                      <a:lvl4pPr marL="1536065" algn="l" defTabSz="1024255" rtl="0" eaLnBrk="1" latinLnBrk="0" hangingPunct="1">
                        <a:defRPr sz="2000" kern="1200">
                          <a:solidFill>
                            <a:schemeClr val="dk1"/>
                          </a:solidFill>
                          <a:latin typeface="等线" panose="02010600030101010101" charset="-122"/>
                        </a:defRPr>
                      </a:lvl4pPr>
                      <a:lvl5pPr marL="2047875" algn="l" defTabSz="1024255" rtl="0" eaLnBrk="1" latinLnBrk="0" hangingPunct="1">
                        <a:defRPr sz="2000" kern="1200">
                          <a:solidFill>
                            <a:schemeClr val="dk1"/>
                          </a:solidFill>
                          <a:latin typeface="等线" panose="02010600030101010101" charset="-122"/>
                        </a:defRPr>
                      </a:lvl5pPr>
                      <a:lvl6pPr marL="2559685" algn="l" defTabSz="1024255" rtl="0" eaLnBrk="1" latinLnBrk="0" hangingPunct="1">
                        <a:defRPr sz="2000" kern="1200">
                          <a:solidFill>
                            <a:schemeClr val="dk1"/>
                          </a:solidFill>
                          <a:latin typeface="等线" panose="02010600030101010101" charset="-122"/>
                        </a:defRPr>
                      </a:lvl6pPr>
                      <a:lvl7pPr marL="3072130" algn="l" defTabSz="1024255" rtl="0" eaLnBrk="1" latinLnBrk="0" hangingPunct="1">
                        <a:defRPr sz="2000" kern="1200">
                          <a:solidFill>
                            <a:schemeClr val="dk1"/>
                          </a:solidFill>
                          <a:latin typeface="等线" panose="02010600030101010101" charset="-122"/>
                        </a:defRPr>
                      </a:lvl7pPr>
                      <a:lvl8pPr marL="3583940" algn="l" defTabSz="1024255" rtl="0" eaLnBrk="1" latinLnBrk="0" hangingPunct="1">
                        <a:defRPr sz="2000" kern="1200">
                          <a:solidFill>
                            <a:schemeClr val="dk1"/>
                          </a:solidFill>
                          <a:latin typeface="等线" panose="02010600030101010101" charset="-122"/>
                        </a:defRPr>
                      </a:lvl8pPr>
                      <a:lvl9pPr marL="4095750" algn="l" defTabSz="1024255" rtl="0" eaLnBrk="1" latinLnBrk="0" hangingPunct="1">
                        <a:defRPr sz="2000" kern="1200">
                          <a:solidFill>
                            <a:schemeClr val="dk1"/>
                          </a:solidFill>
                          <a:latin typeface="等线" panose="02010600030101010101" charset="-122"/>
                        </a:defRPr>
                      </a:lvl9pPr>
                    </a:lstStyle>
                    <a:p>
                      <a:pPr algn="ctr"/>
                      <a:r>
                        <a:rPr lang="en-US" altLang="zh-CN" sz="1800" kern="1200" dirty="0">
                          <a:solidFill>
                            <a:schemeClr val="tx1"/>
                          </a:solidFill>
                          <a:latin typeface="方正姚体" panose="02010601030101010101" pitchFamily="2" charset="-122"/>
                          <a:ea typeface="方正姚体" panose="02010601030101010101" pitchFamily="2" charset="-122"/>
                          <a:cs typeface="+mn-cs"/>
                        </a:rPr>
                        <a:t>7</a:t>
                      </a:r>
                      <a:endParaRPr lang="zh-CN" altLang="en-US" sz="1800" kern="1200" dirty="0">
                        <a:solidFill>
                          <a:schemeClr val="tx1"/>
                        </a:solidFill>
                        <a:latin typeface="方正姚体" panose="02010601030101010101" pitchFamily="2" charset="-122"/>
                        <a:ea typeface="方正姚体" panose="02010601030101010101" pitchFamily="2" charset="-122"/>
                        <a:cs typeface="+mn-cs"/>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tc>
                  <a:txBody>
                    <a:bodyPr/>
                    <a:lstStyle>
                      <a:lvl1pPr marL="0" algn="l" defTabSz="1024255" rtl="0" eaLnBrk="1" latinLnBrk="0" hangingPunct="1">
                        <a:defRPr sz="2000" kern="1200">
                          <a:solidFill>
                            <a:schemeClr val="dk1"/>
                          </a:solidFill>
                          <a:latin typeface="等线" panose="02010600030101010101" charset="-122"/>
                        </a:defRPr>
                      </a:lvl1pPr>
                      <a:lvl2pPr marL="511810" algn="l" defTabSz="1024255" rtl="0" eaLnBrk="1" latinLnBrk="0" hangingPunct="1">
                        <a:defRPr sz="2000" kern="1200">
                          <a:solidFill>
                            <a:schemeClr val="dk1"/>
                          </a:solidFill>
                          <a:latin typeface="等线" panose="02010600030101010101" charset="-122"/>
                        </a:defRPr>
                      </a:lvl2pPr>
                      <a:lvl3pPr marL="1024255" algn="l" defTabSz="1024255" rtl="0" eaLnBrk="1" latinLnBrk="0" hangingPunct="1">
                        <a:defRPr sz="2000" kern="1200">
                          <a:solidFill>
                            <a:schemeClr val="dk1"/>
                          </a:solidFill>
                          <a:latin typeface="等线" panose="02010600030101010101" charset="-122"/>
                        </a:defRPr>
                      </a:lvl3pPr>
                      <a:lvl4pPr marL="1536065" algn="l" defTabSz="1024255" rtl="0" eaLnBrk="1" latinLnBrk="0" hangingPunct="1">
                        <a:defRPr sz="2000" kern="1200">
                          <a:solidFill>
                            <a:schemeClr val="dk1"/>
                          </a:solidFill>
                          <a:latin typeface="等线" panose="02010600030101010101" charset="-122"/>
                        </a:defRPr>
                      </a:lvl4pPr>
                      <a:lvl5pPr marL="2047875" algn="l" defTabSz="1024255" rtl="0" eaLnBrk="1" latinLnBrk="0" hangingPunct="1">
                        <a:defRPr sz="2000" kern="1200">
                          <a:solidFill>
                            <a:schemeClr val="dk1"/>
                          </a:solidFill>
                          <a:latin typeface="等线" panose="02010600030101010101" charset="-122"/>
                        </a:defRPr>
                      </a:lvl5pPr>
                      <a:lvl6pPr marL="2559685" algn="l" defTabSz="1024255" rtl="0" eaLnBrk="1" latinLnBrk="0" hangingPunct="1">
                        <a:defRPr sz="2000" kern="1200">
                          <a:solidFill>
                            <a:schemeClr val="dk1"/>
                          </a:solidFill>
                          <a:latin typeface="等线" panose="02010600030101010101" charset="-122"/>
                        </a:defRPr>
                      </a:lvl6pPr>
                      <a:lvl7pPr marL="3072130" algn="l" defTabSz="1024255" rtl="0" eaLnBrk="1" latinLnBrk="0" hangingPunct="1">
                        <a:defRPr sz="2000" kern="1200">
                          <a:solidFill>
                            <a:schemeClr val="dk1"/>
                          </a:solidFill>
                          <a:latin typeface="等线" panose="02010600030101010101" charset="-122"/>
                        </a:defRPr>
                      </a:lvl7pPr>
                      <a:lvl8pPr marL="3583940" algn="l" defTabSz="1024255" rtl="0" eaLnBrk="1" latinLnBrk="0" hangingPunct="1">
                        <a:defRPr sz="2000" kern="1200">
                          <a:solidFill>
                            <a:schemeClr val="dk1"/>
                          </a:solidFill>
                          <a:latin typeface="等线" panose="02010600030101010101" charset="-122"/>
                        </a:defRPr>
                      </a:lvl8pPr>
                      <a:lvl9pPr marL="4095750" algn="l" defTabSz="1024255" rtl="0" eaLnBrk="1" latinLnBrk="0" hangingPunct="1">
                        <a:defRPr sz="2000" kern="1200">
                          <a:solidFill>
                            <a:schemeClr val="dk1"/>
                          </a:solidFill>
                          <a:latin typeface="等线" panose="02010600030101010101" charset="-122"/>
                        </a:defRPr>
                      </a:lvl9p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800" kern="1200" dirty="0">
                          <a:solidFill>
                            <a:schemeClr val="tx1"/>
                          </a:solidFill>
                          <a:latin typeface="方正姚体" panose="02010601030101010101" pitchFamily="2" charset="-122"/>
                          <a:ea typeface="方正姚体" panose="02010601030101010101" pitchFamily="2" charset="-122"/>
                          <a:cs typeface="+mn-cs"/>
                        </a:rPr>
                        <a:t>未使用</a:t>
                      </a:r>
                      <a:endParaRPr lang="zh-CN" altLang="en-US" sz="1800" kern="1200" dirty="0">
                        <a:solidFill>
                          <a:schemeClr val="tx1"/>
                        </a:solidFill>
                        <a:latin typeface="方正姚体" panose="02010601030101010101" pitchFamily="2" charset="-122"/>
                        <a:ea typeface="方正姚体" panose="02010601030101010101" pitchFamily="2" charset="-122"/>
                        <a:cs typeface="+mn-cs"/>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tr>
              <a:tr h="406400">
                <a:tc>
                  <a:txBody>
                    <a:bodyPr/>
                    <a:lstStyle>
                      <a:lvl1pPr marL="0" algn="l" defTabSz="1024255" rtl="0" eaLnBrk="1" latinLnBrk="0" hangingPunct="1">
                        <a:defRPr sz="2000" kern="1200">
                          <a:solidFill>
                            <a:schemeClr val="dk1"/>
                          </a:solidFill>
                          <a:latin typeface="等线" panose="02010600030101010101" charset="-122"/>
                        </a:defRPr>
                      </a:lvl1pPr>
                      <a:lvl2pPr marL="511810" algn="l" defTabSz="1024255" rtl="0" eaLnBrk="1" latinLnBrk="0" hangingPunct="1">
                        <a:defRPr sz="2000" kern="1200">
                          <a:solidFill>
                            <a:schemeClr val="dk1"/>
                          </a:solidFill>
                          <a:latin typeface="等线" panose="02010600030101010101" charset="-122"/>
                        </a:defRPr>
                      </a:lvl2pPr>
                      <a:lvl3pPr marL="1024255" algn="l" defTabSz="1024255" rtl="0" eaLnBrk="1" latinLnBrk="0" hangingPunct="1">
                        <a:defRPr sz="2000" kern="1200">
                          <a:solidFill>
                            <a:schemeClr val="dk1"/>
                          </a:solidFill>
                          <a:latin typeface="等线" panose="02010600030101010101" charset="-122"/>
                        </a:defRPr>
                      </a:lvl3pPr>
                      <a:lvl4pPr marL="1536065" algn="l" defTabSz="1024255" rtl="0" eaLnBrk="1" latinLnBrk="0" hangingPunct="1">
                        <a:defRPr sz="2000" kern="1200">
                          <a:solidFill>
                            <a:schemeClr val="dk1"/>
                          </a:solidFill>
                          <a:latin typeface="等线" panose="02010600030101010101" charset="-122"/>
                        </a:defRPr>
                      </a:lvl4pPr>
                      <a:lvl5pPr marL="2047875" algn="l" defTabSz="1024255" rtl="0" eaLnBrk="1" latinLnBrk="0" hangingPunct="1">
                        <a:defRPr sz="2000" kern="1200">
                          <a:solidFill>
                            <a:schemeClr val="dk1"/>
                          </a:solidFill>
                          <a:latin typeface="等线" panose="02010600030101010101" charset="-122"/>
                        </a:defRPr>
                      </a:lvl5pPr>
                      <a:lvl6pPr marL="2559685" algn="l" defTabSz="1024255" rtl="0" eaLnBrk="1" latinLnBrk="0" hangingPunct="1">
                        <a:defRPr sz="2000" kern="1200">
                          <a:solidFill>
                            <a:schemeClr val="dk1"/>
                          </a:solidFill>
                          <a:latin typeface="等线" panose="02010600030101010101" charset="-122"/>
                        </a:defRPr>
                      </a:lvl6pPr>
                      <a:lvl7pPr marL="3072130" algn="l" defTabSz="1024255" rtl="0" eaLnBrk="1" latinLnBrk="0" hangingPunct="1">
                        <a:defRPr sz="2000" kern="1200">
                          <a:solidFill>
                            <a:schemeClr val="dk1"/>
                          </a:solidFill>
                          <a:latin typeface="等线" panose="02010600030101010101" charset="-122"/>
                        </a:defRPr>
                      </a:lvl7pPr>
                      <a:lvl8pPr marL="3583940" algn="l" defTabSz="1024255" rtl="0" eaLnBrk="1" latinLnBrk="0" hangingPunct="1">
                        <a:defRPr sz="2000" kern="1200">
                          <a:solidFill>
                            <a:schemeClr val="dk1"/>
                          </a:solidFill>
                          <a:latin typeface="等线" panose="02010600030101010101" charset="-122"/>
                        </a:defRPr>
                      </a:lvl8pPr>
                      <a:lvl9pPr marL="4095750" algn="l" defTabSz="1024255" rtl="0" eaLnBrk="1" latinLnBrk="0" hangingPunct="1">
                        <a:defRPr sz="2000" kern="1200">
                          <a:solidFill>
                            <a:schemeClr val="dk1"/>
                          </a:solidFill>
                          <a:latin typeface="等线" panose="02010600030101010101" charset="-122"/>
                        </a:defRPr>
                      </a:lvl9pPr>
                    </a:lstStyle>
                    <a:p>
                      <a:pPr algn="ctr"/>
                      <a:r>
                        <a:rPr lang="en-US" altLang="zh-CN" sz="1800" kern="1200" dirty="0">
                          <a:solidFill>
                            <a:schemeClr val="tx1"/>
                          </a:solidFill>
                          <a:latin typeface="方正姚体" panose="02010601030101010101" pitchFamily="2" charset="-122"/>
                          <a:ea typeface="方正姚体" panose="02010601030101010101" pitchFamily="2" charset="-122"/>
                          <a:cs typeface="+mn-cs"/>
                        </a:rPr>
                        <a:t>8</a:t>
                      </a:r>
                      <a:endParaRPr lang="zh-CN" altLang="en-US" sz="1800" kern="1200" dirty="0">
                        <a:solidFill>
                          <a:schemeClr val="tx1"/>
                        </a:solidFill>
                        <a:latin typeface="方正姚体" panose="02010601030101010101" pitchFamily="2" charset="-122"/>
                        <a:ea typeface="方正姚体" panose="02010601030101010101" pitchFamily="2" charset="-122"/>
                        <a:cs typeface="+mn-cs"/>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tc>
                  <a:txBody>
                    <a:bodyPr/>
                    <a:lstStyle>
                      <a:lvl1pPr marL="0" algn="l" defTabSz="1024255" rtl="0" eaLnBrk="1" latinLnBrk="0" hangingPunct="1">
                        <a:defRPr sz="2000" kern="1200">
                          <a:solidFill>
                            <a:schemeClr val="dk1"/>
                          </a:solidFill>
                          <a:latin typeface="等线" panose="02010600030101010101" charset="-122"/>
                        </a:defRPr>
                      </a:lvl1pPr>
                      <a:lvl2pPr marL="511810" algn="l" defTabSz="1024255" rtl="0" eaLnBrk="1" latinLnBrk="0" hangingPunct="1">
                        <a:defRPr sz="2000" kern="1200">
                          <a:solidFill>
                            <a:schemeClr val="dk1"/>
                          </a:solidFill>
                          <a:latin typeface="等线" panose="02010600030101010101" charset="-122"/>
                        </a:defRPr>
                      </a:lvl2pPr>
                      <a:lvl3pPr marL="1024255" algn="l" defTabSz="1024255" rtl="0" eaLnBrk="1" latinLnBrk="0" hangingPunct="1">
                        <a:defRPr sz="2000" kern="1200">
                          <a:solidFill>
                            <a:schemeClr val="dk1"/>
                          </a:solidFill>
                          <a:latin typeface="等线" panose="02010600030101010101" charset="-122"/>
                        </a:defRPr>
                      </a:lvl3pPr>
                      <a:lvl4pPr marL="1536065" algn="l" defTabSz="1024255" rtl="0" eaLnBrk="1" latinLnBrk="0" hangingPunct="1">
                        <a:defRPr sz="2000" kern="1200">
                          <a:solidFill>
                            <a:schemeClr val="dk1"/>
                          </a:solidFill>
                          <a:latin typeface="等线" panose="02010600030101010101" charset="-122"/>
                        </a:defRPr>
                      </a:lvl4pPr>
                      <a:lvl5pPr marL="2047875" algn="l" defTabSz="1024255" rtl="0" eaLnBrk="1" latinLnBrk="0" hangingPunct="1">
                        <a:defRPr sz="2000" kern="1200">
                          <a:solidFill>
                            <a:schemeClr val="dk1"/>
                          </a:solidFill>
                          <a:latin typeface="等线" panose="02010600030101010101" charset="-122"/>
                        </a:defRPr>
                      </a:lvl5pPr>
                      <a:lvl6pPr marL="2559685" algn="l" defTabSz="1024255" rtl="0" eaLnBrk="1" latinLnBrk="0" hangingPunct="1">
                        <a:defRPr sz="2000" kern="1200">
                          <a:solidFill>
                            <a:schemeClr val="dk1"/>
                          </a:solidFill>
                          <a:latin typeface="等线" panose="02010600030101010101" charset="-122"/>
                        </a:defRPr>
                      </a:lvl6pPr>
                      <a:lvl7pPr marL="3072130" algn="l" defTabSz="1024255" rtl="0" eaLnBrk="1" latinLnBrk="0" hangingPunct="1">
                        <a:defRPr sz="2000" kern="1200">
                          <a:solidFill>
                            <a:schemeClr val="dk1"/>
                          </a:solidFill>
                          <a:latin typeface="等线" panose="02010600030101010101" charset="-122"/>
                        </a:defRPr>
                      </a:lvl7pPr>
                      <a:lvl8pPr marL="3583940" algn="l" defTabSz="1024255" rtl="0" eaLnBrk="1" latinLnBrk="0" hangingPunct="1">
                        <a:defRPr sz="2000" kern="1200">
                          <a:solidFill>
                            <a:schemeClr val="dk1"/>
                          </a:solidFill>
                          <a:latin typeface="等线" panose="02010600030101010101" charset="-122"/>
                        </a:defRPr>
                      </a:lvl8pPr>
                      <a:lvl9pPr marL="4095750" algn="l" defTabSz="1024255" rtl="0" eaLnBrk="1" latinLnBrk="0" hangingPunct="1">
                        <a:defRPr sz="2000" kern="1200">
                          <a:solidFill>
                            <a:schemeClr val="dk1"/>
                          </a:solidFill>
                          <a:latin typeface="等线" panose="02010600030101010101" charset="-122"/>
                        </a:defRPr>
                      </a:lvl9p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800" kern="1200" dirty="0">
                          <a:solidFill>
                            <a:schemeClr val="tx1"/>
                          </a:solidFill>
                          <a:latin typeface="方正姚体" panose="02010601030101010101" pitchFamily="2" charset="-122"/>
                          <a:ea typeface="方正姚体" panose="02010601030101010101" pitchFamily="2" charset="-122"/>
                          <a:cs typeface="+mn-cs"/>
                        </a:rPr>
                        <a:t>未使用</a:t>
                      </a:r>
                      <a:endParaRPr lang="zh-CN" altLang="en-US" sz="1800" kern="1200" dirty="0">
                        <a:solidFill>
                          <a:schemeClr val="tx1"/>
                        </a:solidFill>
                        <a:latin typeface="方正姚体" panose="02010601030101010101" pitchFamily="2" charset="-122"/>
                        <a:ea typeface="方正姚体" panose="02010601030101010101" pitchFamily="2" charset="-122"/>
                        <a:cs typeface="+mn-cs"/>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tr>
            </a:tbl>
          </a:graphicData>
        </a:graphic>
      </p:graphicFrame>
      <p:grpSp>
        <p:nvGrpSpPr>
          <p:cNvPr id="4" name="组合 3"/>
          <p:cNvGrpSpPr/>
          <p:nvPr/>
        </p:nvGrpSpPr>
        <p:grpSpPr>
          <a:xfrm>
            <a:off x="259908" y="1916832"/>
            <a:ext cx="2199378" cy="4320480"/>
            <a:chOff x="259908" y="1916832"/>
            <a:chExt cx="2199378" cy="4320480"/>
          </a:xfrm>
        </p:grpSpPr>
        <p:pic>
          <p:nvPicPr>
            <p:cNvPr id="41" name="Picture 3"/>
            <p:cNvPicPr>
              <a:picLocks noChangeAspect="1" noChangeArrowheads="1"/>
            </p:cNvPicPr>
            <p:nvPr/>
          </p:nvPicPr>
          <p:blipFill>
            <a:blip r:embed="rId1"/>
            <a:srcRect/>
            <a:stretch>
              <a:fillRect/>
            </a:stretch>
          </p:blipFill>
          <p:spPr bwMode="auto">
            <a:xfrm>
              <a:off x="489214" y="1916832"/>
              <a:ext cx="1620000" cy="1803345"/>
            </a:xfrm>
            <a:prstGeom prst="rect">
              <a:avLst/>
            </a:prstGeom>
            <a:noFill/>
            <a:ln w="9525">
              <a:noFill/>
              <a:miter lim="800000"/>
              <a:headEnd/>
              <a:tailEnd/>
            </a:ln>
          </p:spPr>
        </p:pic>
        <p:pic>
          <p:nvPicPr>
            <p:cNvPr id="42" name="Picture 4"/>
            <p:cNvPicPr>
              <a:picLocks noChangeAspect="1" noChangeArrowheads="1"/>
            </p:cNvPicPr>
            <p:nvPr/>
          </p:nvPicPr>
          <p:blipFill>
            <a:blip r:embed="rId2"/>
            <a:srcRect/>
            <a:stretch>
              <a:fillRect/>
            </a:stretch>
          </p:blipFill>
          <p:spPr bwMode="auto">
            <a:xfrm>
              <a:off x="444507" y="4124048"/>
              <a:ext cx="1688451" cy="1177160"/>
            </a:xfrm>
            <a:prstGeom prst="rect">
              <a:avLst/>
            </a:prstGeom>
            <a:noFill/>
            <a:ln w="9525">
              <a:noFill/>
              <a:miter lim="800000"/>
              <a:headEnd/>
              <a:tailEnd/>
            </a:ln>
          </p:spPr>
        </p:pic>
        <p:sp>
          <p:nvSpPr>
            <p:cNvPr id="43" name="TextBox 20"/>
            <p:cNvSpPr txBox="1"/>
            <p:nvPr/>
          </p:nvSpPr>
          <p:spPr>
            <a:xfrm>
              <a:off x="259908" y="5590981"/>
              <a:ext cx="2199378" cy="646331"/>
            </a:xfrm>
            <a:prstGeom prst="rect">
              <a:avLst/>
            </a:prstGeom>
            <a:noFill/>
          </p:spPr>
          <p:txBody>
            <a:bodyPr wrap="square" rtlCol="0">
              <a:spAutoFit/>
            </a:bodyPr>
            <a:lstStyle/>
            <a:p>
              <a:pPr algn="ctr" fontAlgn="auto">
                <a:spcBef>
                  <a:spcPts val="0"/>
                </a:spcBef>
                <a:spcAft>
                  <a:spcPts val="0"/>
                </a:spcAft>
              </a:pPr>
              <a:r>
                <a:rPr lang="en-US" altLang="zh-CN" sz="1800" dirty="0">
                  <a:solidFill>
                    <a:prstClr val="black"/>
                  </a:solidFill>
                  <a:latin typeface="微软雅黑" panose="020B0503020204020204" pitchFamily="34" charset="-122"/>
                  <a:ea typeface="微软雅黑" panose="020B0503020204020204" pitchFamily="34" charset="-122"/>
                </a:rPr>
                <a:t>10BASE-T RJ-45 </a:t>
              </a:r>
              <a:r>
                <a:rPr lang="zh-CN" altLang="en-US" sz="1800" dirty="0">
                  <a:solidFill>
                    <a:prstClr val="black"/>
                  </a:solidFill>
                  <a:latin typeface="微软雅黑" panose="020B0503020204020204" pitchFamily="34" charset="-122"/>
                  <a:ea typeface="微软雅黑" panose="020B0503020204020204" pitchFamily="34" charset="-122"/>
                </a:rPr>
                <a:t>接口功能特性</a:t>
              </a:r>
              <a:endParaRPr lang="zh-CN" altLang="en-US" sz="1800" dirty="0">
                <a:solidFill>
                  <a:prstClr val="black"/>
                </a:solidFill>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nodeType="with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fade">
                                      <p:cBhvr>
                                        <p:cTn id="15"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ea typeface="Arial Unicode MS" panose="020B0604020202020204" pitchFamily="34" charset="-122"/>
                <a:cs typeface="Arial Unicode MS" panose="020B0604020202020204" pitchFamily="34" charset="-122"/>
              </a:rPr>
              <a:t>与传输媒体的接口特性</a:t>
            </a:r>
            <a:endParaRPr lang="zh-CN" altLang="en-US" dirty="0"/>
          </a:p>
        </p:txBody>
      </p:sp>
      <p:sp>
        <p:nvSpPr>
          <p:cNvPr id="3" name="内容占位符 2"/>
          <p:cNvSpPr>
            <a:spLocks noGrp="1"/>
          </p:cNvSpPr>
          <p:nvPr>
            <p:ph idx="1"/>
          </p:nvPr>
        </p:nvSpPr>
        <p:spPr>
          <a:xfrm>
            <a:off x="609919" y="1219712"/>
            <a:ext cx="10978515" cy="609458"/>
          </a:xfrm>
        </p:spPr>
        <p:txBody>
          <a:bodyPr>
            <a:normAutofit/>
          </a:bodyPr>
          <a:lstStyle/>
          <a:p>
            <a:pPr marL="0" indent="0">
              <a:buNone/>
            </a:pPr>
            <a:r>
              <a:rPr lang="zh-CN" altLang="en-US" sz="2400" dirty="0"/>
              <a:t>  物理层协议的一个重要任务就是确定与传输媒体的接口的一些特性，即： </a:t>
            </a:r>
            <a:endParaRPr lang="zh-CN" altLang="en-US" sz="2400" dirty="0"/>
          </a:p>
          <a:p>
            <a:endParaRPr lang="zh-CN" altLang="en-US" sz="2400" dirty="0"/>
          </a:p>
        </p:txBody>
      </p:sp>
      <p:grpSp>
        <p:nvGrpSpPr>
          <p:cNvPr id="46" name="组合 45"/>
          <p:cNvGrpSpPr/>
          <p:nvPr/>
        </p:nvGrpSpPr>
        <p:grpSpPr>
          <a:xfrm>
            <a:off x="5577804" y="2210082"/>
            <a:ext cx="5559765" cy="962618"/>
            <a:chOff x="5577804" y="2210082"/>
            <a:chExt cx="5559765" cy="962618"/>
          </a:xfrm>
        </p:grpSpPr>
        <p:grpSp>
          <p:nvGrpSpPr>
            <p:cNvPr id="47" name="组合 46"/>
            <p:cNvGrpSpPr/>
            <p:nvPr/>
          </p:nvGrpSpPr>
          <p:grpSpPr>
            <a:xfrm>
              <a:off x="5577804" y="2270894"/>
              <a:ext cx="579307" cy="626510"/>
              <a:chOff x="6242320" y="1105727"/>
              <a:chExt cx="579005" cy="626656"/>
            </a:xfrm>
          </p:grpSpPr>
          <p:sp>
            <p:nvSpPr>
              <p:cNvPr id="52" name="TextBox 6"/>
              <p:cNvSpPr txBox="1"/>
              <p:nvPr/>
            </p:nvSpPr>
            <p:spPr>
              <a:xfrm>
                <a:off x="6327224" y="1105727"/>
                <a:ext cx="448425" cy="492443"/>
              </a:xfrm>
              <a:prstGeom prst="rect">
                <a:avLst/>
              </a:prstGeom>
              <a:noFill/>
            </p:spPr>
            <p:txBody>
              <a:bodyPr vert="horz" wrap="square" lIns="0" tIns="0" rIns="0" bIns="0" rtlCol="0" anchor="ctr">
                <a:spAutoFit/>
              </a:bodyPr>
              <a:lstStyle/>
              <a:p>
                <a:pPr algn="l"/>
                <a:r>
                  <a:rPr lang="en-US" altLang="zh-CN" sz="3200" dirty="0">
                    <a:solidFill>
                      <a:srgbClr val="FFB850"/>
                    </a:solidFill>
                    <a:latin typeface="Impact" panose="020B0806030902050204" pitchFamily="34" charset="0"/>
                    <a:ea typeface="微软雅黑" panose="020B0503020204020204" pitchFamily="34" charset="-122"/>
                  </a:rPr>
                  <a:t>01</a:t>
                </a:r>
                <a:endParaRPr lang="zh-CN" altLang="en-US" sz="3200" dirty="0">
                  <a:solidFill>
                    <a:srgbClr val="FFB850"/>
                  </a:solidFill>
                  <a:latin typeface="微软雅黑" panose="020B0503020204020204" pitchFamily="34" charset="-122"/>
                  <a:ea typeface="微软雅黑" panose="020B0503020204020204" pitchFamily="34" charset="-122"/>
                </a:endParaRPr>
              </a:p>
            </p:txBody>
          </p:sp>
          <p:sp>
            <p:nvSpPr>
              <p:cNvPr id="53" name="文本框 22"/>
              <p:cNvSpPr txBox="1"/>
              <p:nvPr/>
            </p:nvSpPr>
            <p:spPr>
              <a:xfrm>
                <a:off x="6242320" y="1516939"/>
                <a:ext cx="579005" cy="215444"/>
              </a:xfrm>
              <a:prstGeom prst="rect">
                <a:avLst/>
              </a:prstGeom>
              <a:noFill/>
            </p:spPr>
            <p:txBody>
              <a:bodyPr wrap="none" rtlCol="0">
                <a:spAutoFit/>
              </a:bodyPr>
              <a:lstStyle/>
              <a:p>
                <a:r>
                  <a:rPr lang="en-US" altLang="zh-CN" sz="800" b="1" dirty="0">
                    <a:solidFill>
                      <a:srgbClr val="818181"/>
                    </a:solidFill>
                    <a:latin typeface="Leelawadee" panose="020B0502040204020203" pitchFamily="34" charset="-34"/>
                    <a:cs typeface="Leelawadee" panose="020B0502040204020203" pitchFamily="34" charset="-34"/>
                  </a:rPr>
                  <a:t>OPTION</a:t>
                </a:r>
                <a:endParaRPr lang="zh-CN" altLang="en-US" sz="800" b="1" dirty="0">
                  <a:solidFill>
                    <a:srgbClr val="818181"/>
                  </a:solidFill>
                  <a:latin typeface="Leelawadee" panose="020B0502040204020203" pitchFamily="34" charset="-34"/>
                  <a:cs typeface="Leelawadee" panose="020B0502040204020203" pitchFamily="34" charset="-34"/>
                </a:endParaRPr>
              </a:p>
            </p:txBody>
          </p:sp>
        </p:grpSp>
        <p:grpSp>
          <p:nvGrpSpPr>
            <p:cNvPr id="48" name="组合 47"/>
            <p:cNvGrpSpPr/>
            <p:nvPr/>
          </p:nvGrpSpPr>
          <p:grpSpPr>
            <a:xfrm>
              <a:off x="5662753" y="2992060"/>
              <a:ext cx="5474816" cy="180640"/>
              <a:chOff x="6327224" y="1896619"/>
              <a:chExt cx="2624395" cy="9524"/>
            </a:xfrm>
          </p:grpSpPr>
          <p:cxnSp>
            <p:nvCxnSpPr>
              <p:cNvPr id="50" name="直接连接符 49"/>
              <p:cNvCxnSpPr/>
              <p:nvPr/>
            </p:nvCxnSpPr>
            <p:spPr>
              <a:xfrm>
                <a:off x="6327224" y="1896619"/>
                <a:ext cx="2624395" cy="0"/>
              </a:xfrm>
              <a:prstGeom prst="line">
                <a:avLst/>
              </a:prstGeom>
              <a:ln w="127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a:off x="6327224" y="1906143"/>
                <a:ext cx="2624395" cy="0"/>
              </a:xfrm>
              <a:prstGeom prst="line">
                <a:avLst/>
              </a:prstGeom>
              <a:ln w="1270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49" name="文本框 44"/>
            <p:cNvSpPr txBox="1"/>
            <p:nvPr/>
          </p:nvSpPr>
          <p:spPr>
            <a:xfrm>
              <a:off x="6422297" y="2210082"/>
              <a:ext cx="4715272" cy="756955"/>
            </a:xfrm>
            <a:prstGeom prst="rect">
              <a:avLst/>
            </a:prstGeom>
            <a:noFill/>
          </p:spPr>
          <p:txBody>
            <a:bodyPr wrap="square" rtlCol="0">
              <a:spAutoFit/>
            </a:bodyPr>
            <a:lstStyle/>
            <a:p>
              <a:pPr>
                <a:lnSpc>
                  <a:spcPct val="120000"/>
                </a:lnSpc>
              </a:pPr>
              <a:r>
                <a:rPr lang="zh-CN" altLang="en-US" sz="1800" dirty="0">
                  <a:solidFill>
                    <a:srgbClr val="FF0000"/>
                  </a:solidFill>
                  <a:latin typeface="微软雅黑" panose="020B0503020204020204" pitchFamily="34" charset="-122"/>
                  <a:ea typeface="微软雅黑" panose="020B0503020204020204" pitchFamily="34" charset="-122"/>
                  <a:cs typeface="Leelawadee" panose="020B0502040204020203" pitchFamily="34" charset="-34"/>
                </a:rPr>
                <a:t>机械特性   </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rPr>
                <a:t> 指明接口所用接线器的形状和尺寸、引线数目和排列、固定和锁定装置等。</a:t>
              </a:r>
              <a:endPar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endParaRPr>
            </a:p>
          </p:txBody>
        </p:sp>
      </p:grpSp>
      <p:grpSp>
        <p:nvGrpSpPr>
          <p:cNvPr id="54" name="组合 53"/>
          <p:cNvGrpSpPr/>
          <p:nvPr/>
        </p:nvGrpSpPr>
        <p:grpSpPr>
          <a:xfrm>
            <a:off x="5577804" y="3124270"/>
            <a:ext cx="5559765" cy="921807"/>
            <a:chOff x="5577804" y="3124270"/>
            <a:chExt cx="5559765" cy="921807"/>
          </a:xfrm>
        </p:grpSpPr>
        <p:grpSp>
          <p:nvGrpSpPr>
            <p:cNvPr id="55" name="组合 54"/>
            <p:cNvGrpSpPr/>
            <p:nvPr/>
          </p:nvGrpSpPr>
          <p:grpSpPr>
            <a:xfrm>
              <a:off x="5577804" y="3240089"/>
              <a:ext cx="579307" cy="631616"/>
              <a:chOff x="6242320" y="2373233"/>
              <a:chExt cx="579005" cy="631762"/>
            </a:xfrm>
          </p:grpSpPr>
          <p:sp>
            <p:nvSpPr>
              <p:cNvPr id="60" name="TextBox 6"/>
              <p:cNvSpPr txBox="1"/>
              <p:nvPr/>
            </p:nvSpPr>
            <p:spPr>
              <a:xfrm>
                <a:off x="6327224" y="2373233"/>
                <a:ext cx="448425" cy="492443"/>
              </a:xfrm>
              <a:prstGeom prst="rect">
                <a:avLst/>
              </a:prstGeom>
              <a:noFill/>
            </p:spPr>
            <p:txBody>
              <a:bodyPr vert="horz" wrap="square" lIns="0" tIns="0" rIns="0" bIns="0" rtlCol="0" anchor="ctr">
                <a:spAutoFit/>
              </a:bodyPr>
              <a:lstStyle/>
              <a:p>
                <a:pPr algn="l"/>
                <a:r>
                  <a:rPr lang="en-US" altLang="zh-CN" sz="3200" dirty="0">
                    <a:solidFill>
                      <a:srgbClr val="01ACBE"/>
                    </a:solidFill>
                    <a:latin typeface="Impact" panose="020B0806030902050204" pitchFamily="34" charset="0"/>
                    <a:ea typeface="微软雅黑" panose="020B0503020204020204" pitchFamily="34" charset="-122"/>
                  </a:rPr>
                  <a:t>02</a:t>
                </a:r>
                <a:endParaRPr lang="zh-CN" altLang="en-US" sz="3200" dirty="0">
                  <a:solidFill>
                    <a:srgbClr val="01ACBE"/>
                  </a:solidFill>
                  <a:latin typeface="微软雅黑" panose="020B0503020204020204" pitchFamily="34" charset="-122"/>
                  <a:ea typeface="微软雅黑" panose="020B0503020204020204" pitchFamily="34" charset="-122"/>
                </a:endParaRPr>
              </a:p>
            </p:txBody>
          </p:sp>
          <p:sp>
            <p:nvSpPr>
              <p:cNvPr id="61" name="文本框 23"/>
              <p:cNvSpPr txBox="1"/>
              <p:nvPr/>
            </p:nvSpPr>
            <p:spPr>
              <a:xfrm>
                <a:off x="6242320" y="2789551"/>
                <a:ext cx="579005" cy="215444"/>
              </a:xfrm>
              <a:prstGeom prst="rect">
                <a:avLst/>
              </a:prstGeom>
              <a:noFill/>
            </p:spPr>
            <p:txBody>
              <a:bodyPr wrap="none" rtlCol="0">
                <a:spAutoFit/>
              </a:bodyPr>
              <a:lstStyle/>
              <a:p>
                <a:r>
                  <a:rPr lang="en-US" altLang="zh-CN" sz="800" b="1" dirty="0">
                    <a:solidFill>
                      <a:srgbClr val="818181"/>
                    </a:solidFill>
                    <a:latin typeface="Leelawadee" panose="020B0502040204020203" pitchFamily="34" charset="-34"/>
                    <a:cs typeface="Leelawadee" panose="020B0502040204020203" pitchFamily="34" charset="-34"/>
                  </a:rPr>
                  <a:t>OPTION</a:t>
                </a:r>
                <a:endParaRPr lang="zh-CN" altLang="en-US" sz="800" b="1" dirty="0">
                  <a:solidFill>
                    <a:srgbClr val="818181"/>
                  </a:solidFill>
                  <a:latin typeface="Leelawadee" panose="020B0502040204020203" pitchFamily="34" charset="-34"/>
                  <a:cs typeface="Leelawadee" panose="020B0502040204020203" pitchFamily="34" charset="-34"/>
                </a:endParaRPr>
              </a:p>
            </p:txBody>
          </p:sp>
        </p:grpSp>
        <p:grpSp>
          <p:nvGrpSpPr>
            <p:cNvPr id="56" name="组合 55"/>
            <p:cNvGrpSpPr/>
            <p:nvPr/>
          </p:nvGrpSpPr>
          <p:grpSpPr>
            <a:xfrm>
              <a:off x="5662753" y="3923545"/>
              <a:ext cx="5474816" cy="122532"/>
              <a:chOff x="6327224" y="1896619"/>
              <a:chExt cx="2624395" cy="9524"/>
            </a:xfrm>
          </p:grpSpPr>
          <p:cxnSp>
            <p:nvCxnSpPr>
              <p:cNvPr id="58" name="直接连接符 57"/>
              <p:cNvCxnSpPr/>
              <p:nvPr/>
            </p:nvCxnSpPr>
            <p:spPr>
              <a:xfrm>
                <a:off x="6327224" y="1896619"/>
                <a:ext cx="2624395" cy="0"/>
              </a:xfrm>
              <a:prstGeom prst="line">
                <a:avLst/>
              </a:prstGeom>
              <a:ln w="127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a:off x="6327224" y="1906143"/>
                <a:ext cx="2624395" cy="0"/>
              </a:xfrm>
              <a:prstGeom prst="line">
                <a:avLst/>
              </a:prstGeom>
              <a:ln w="1270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57" name="文本框 44"/>
            <p:cNvSpPr txBox="1"/>
            <p:nvPr/>
          </p:nvSpPr>
          <p:spPr>
            <a:xfrm>
              <a:off x="6422297" y="3124270"/>
              <a:ext cx="4715272" cy="756955"/>
            </a:xfrm>
            <a:prstGeom prst="rect">
              <a:avLst/>
            </a:prstGeom>
            <a:noFill/>
          </p:spPr>
          <p:txBody>
            <a:bodyPr wrap="square" rtlCol="0">
              <a:spAutoFit/>
            </a:bodyPr>
            <a:lstStyle/>
            <a:p>
              <a:pPr>
                <a:lnSpc>
                  <a:spcPct val="120000"/>
                </a:lnSpc>
              </a:pPr>
              <a:r>
                <a:rPr lang="zh-CN" altLang="en-US" sz="1800" dirty="0">
                  <a:solidFill>
                    <a:srgbClr val="FF0000"/>
                  </a:solidFill>
                  <a:latin typeface="微软雅黑" panose="020B0503020204020204" pitchFamily="34" charset="-122"/>
                  <a:ea typeface="微软雅黑" panose="020B0503020204020204" pitchFamily="34" charset="-122"/>
                  <a:cs typeface="Leelawadee" panose="020B0502040204020203" pitchFamily="34" charset="-34"/>
                </a:rPr>
                <a:t>电气特性    </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rPr>
                <a:t>指明在接口电缆的各条线上出现的电压的范围及阻抗匹配等。</a:t>
              </a:r>
              <a:endPar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endParaRPr>
            </a:p>
          </p:txBody>
        </p:sp>
      </p:grpSp>
      <p:grpSp>
        <p:nvGrpSpPr>
          <p:cNvPr id="62" name="组合 61"/>
          <p:cNvGrpSpPr/>
          <p:nvPr/>
        </p:nvGrpSpPr>
        <p:grpSpPr>
          <a:xfrm>
            <a:off x="5577804" y="4046077"/>
            <a:ext cx="5559765" cy="952280"/>
            <a:chOff x="5577804" y="4046077"/>
            <a:chExt cx="5559765" cy="952280"/>
          </a:xfrm>
        </p:grpSpPr>
        <p:grpSp>
          <p:nvGrpSpPr>
            <p:cNvPr id="63" name="组合 62"/>
            <p:cNvGrpSpPr/>
            <p:nvPr/>
          </p:nvGrpSpPr>
          <p:grpSpPr>
            <a:xfrm>
              <a:off x="5577804" y="4149081"/>
              <a:ext cx="579307" cy="620349"/>
              <a:chOff x="6242320" y="3575413"/>
              <a:chExt cx="579005" cy="620493"/>
            </a:xfrm>
          </p:grpSpPr>
          <p:sp>
            <p:nvSpPr>
              <p:cNvPr id="68" name="TextBox 6"/>
              <p:cNvSpPr txBox="1"/>
              <p:nvPr/>
            </p:nvSpPr>
            <p:spPr>
              <a:xfrm>
                <a:off x="6327224" y="3575413"/>
                <a:ext cx="448425" cy="492443"/>
              </a:xfrm>
              <a:prstGeom prst="rect">
                <a:avLst/>
              </a:prstGeom>
              <a:noFill/>
            </p:spPr>
            <p:txBody>
              <a:bodyPr vert="horz" wrap="square" lIns="0" tIns="0" rIns="0" bIns="0" rtlCol="0" anchor="ctr">
                <a:spAutoFit/>
              </a:bodyPr>
              <a:lstStyle/>
              <a:p>
                <a:pPr algn="l"/>
                <a:r>
                  <a:rPr lang="en-US" altLang="zh-CN" sz="3200" dirty="0">
                    <a:solidFill>
                      <a:srgbClr val="C00000"/>
                    </a:solidFill>
                    <a:latin typeface="Impact" panose="020B0806030902050204" pitchFamily="34" charset="0"/>
                    <a:ea typeface="微软雅黑" panose="020B0503020204020204" pitchFamily="34" charset="-122"/>
                  </a:rPr>
                  <a:t>03</a:t>
                </a:r>
                <a:endParaRPr lang="zh-CN" altLang="en-US" sz="3200" dirty="0">
                  <a:solidFill>
                    <a:srgbClr val="C00000"/>
                  </a:solidFill>
                  <a:latin typeface="微软雅黑" panose="020B0503020204020204" pitchFamily="34" charset="-122"/>
                  <a:ea typeface="微软雅黑" panose="020B0503020204020204" pitchFamily="34" charset="-122"/>
                </a:endParaRPr>
              </a:p>
            </p:txBody>
          </p:sp>
          <p:sp>
            <p:nvSpPr>
              <p:cNvPr id="69" name="文本框 24"/>
              <p:cNvSpPr txBox="1"/>
              <p:nvPr/>
            </p:nvSpPr>
            <p:spPr>
              <a:xfrm>
                <a:off x="6242320" y="3980462"/>
                <a:ext cx="579005" cy="215444"/>
              </a:xfrm>
              <a:prstGeom prst="rect">
                <a:avLst/>
              </a:prstGeom>
              <a:noFill/>
            </p:spPr>
            <p:txBody>
              <a:bodyPr wrap="none" rtlCol="0">
                <a:spAutoFit/>
              </a:bodyPr>
              <a:lstStyle/>
              <a:p>
                <a:r>
                  <a:rPr lang="en-US" altLang="zh-CN" sz="800" b="1" dirty="0">
                    <a:solidFill>
                      <a:srgbClr val="818181"/>
                    </a:solidFill>
                    <a:latin typeface="Leelawadee" panose="020B0502040204020203" pitchFamily="34" charset="-34"/>
                    <a:cs typeface="Leelawadee" panose="020B0502040204020203" pitchFamily="34" charset="-34"/>
                  </a:rPr>
                  <a:t>OPTION</a:t>
                </a:r>
                <a:endParaRPr lang="zh-CN" altLang="en-US" sz="800" b="1" dirty="0">
                  <a:solidFill>
                    <a:srgbClr val="818181"/>
                  </a:solidFill>
                  <a:latin typeface="Leelawadee" panose="020B0502040204020203" pitchFamily="34" charset="-34"/>
                  <a:cs typeface="Leelawadee" panose="020B0502040204020203" pitchFamily="34" charset="-34"/>
                </a:endParaRPr>
              </a:p>
            </p:txBody>
          </p:sp>
        </p:grpSp>
        <p:grpSp>
          <p:nvGrpSpPr>
            <p:cNvPr id="64" name="组合 63"/>
            <p:cNvGrpSpPr/>
            <p:nvPr/>
          </p:nvGrpSpPr>
          <p:grpSpPr>
            <a:xfrm>
              <a:off x="5662753" y="4855030"/>
              <a:ext cx="5474816" cy="143327"/>
              <a:chOff x="6327224" y="1896619"/>
              <a:chExt cx="2624395" cy="9524"/>
            </a:xfrm>
          </p:grpSpPr>
          <p:cxnSp>
            <p:nvCxnSpPr>
              <p:cNvPr id="66" name="直接连接符 65"/>
              <p:cNvCxnSpPr/>
              <p:nvPr/>
            </p:nvCxnSpPr>
            <p:spPr>
              <a:xfrm>
                <a:off x="6327224" y="1896619"/>
                <a:ext cx="2624395" cy="0"/>
              </a:xfrm>
              <a:prstGeom prst="line">
                <a:avLst/>
              </a:prstGeom>
              <a:ln w="127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a:off x="6327224" y="1906143"/>
                <a:ext cx="2624395" cy="0"/>
              </a:xfrm>
              <a:prstGeom prst="line">
                <a:avLst/>
              </a:prstGeom>
              <a:ln w="1270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65" name="文本框 44"/>
            <p:cNvSpPr txBox="1"/>
            <p:nvPr/>
          </p:nvSpPr>
          <p:spPr>
            <a:xfrm>
              <a:off x="6422297" y="4046077"/>
              <a:ext cx="4715272" cy="756955"/>
            </a:xfrm>
            <a:prstGeom prst="rect">
              <a:avLst/>
            </a:prstGeom>
            <a:noFill/>
          </p:spPr>
          <p:txBody>
            <a:bodyPr wrap="square" rtlCol="0">
              <a:spAutoFit/>
            </a:bodyPr>
            <a:lstStyle/>
            <a:p>
              <a:pPr>
                <a:lnSpc>
                  <a:spcPct val="120000"/>
                </a:lnSpc>
              </a:pPr>
              <a:r>
                <a:rPr lang="zh-CN" altLang="en-US" sz="1800" dirty="0">
                  <a:solidFill>
                    <a:srgbClr val="FF0000"/>
                  </a:solidFill>
                  <a:latin typeface="微软雅黑" panose="020B0503020204020204" pitchFamily="34" charset="-122"/>
                  <a:ea typeface="微软雅黑" panose="020B0503020204020204" pitchFamily="34" charset="-122"/>
                  <a:cs typeface="Leelawadee" panose="020B0502040204020203" pitchFamily="34" charset="-34"/>
                </a:rPr>
                <a:t>功能特性    </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rPr>
                <a:t>指明某条线上出现的某一电平的电压表示何种意义。</a:t>
              </a:r>
              <a:endPar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endParaRPr>
            </a:p>
          </p:txBody>
        </p:sp>
      </p:grpSp>
      <p:grpSp>
        <p:nvGrpSpPr>
          <p:cNvPr id="70" name="组合 69"/>
          <p:cNvGrpSpPr/>
          <p:nvPr/>
        </p:nvGrpSpPr>
        <p:grpSpPr>
          <a:xfrm>
            <a:off x="5577804" y="4998356"/>
            <a:ext cx="5559765" cy="901655"/>
            <a:chOff x="5577804" y="4998356"/>
            <a:chExt cx="5559765" cy="901655"/>
          </a:xfrm>
        </p:grpSpPr>
        <p:grpSp>
          <p:nvGrpSpPr>
            <p:cNvPr id="71" name="组合 70"/>
            <p:cNvGrpSpPr/>
            <p:nvPr/>
          </p:nvGrpSpPr>
          <p:grpSpPr>
            <a:xfrm>
              <a:off x="5577804" y="5112116"/>
              <a:ext cx="579307" cy="601831"/>
              <a:chOff x="6250444" y="4842914"/>
              <a:chExt cx="579005" cy="601970"/>
            </a:xfrm>
          </p:grpSpPr>
          <p:sp>
            <p:nvSpPr>
              <p:cNvPr id="76" name="TextBox 6"/>
              <p:cNvSpPr txBox="1"/>
              <p:nvPr/>
            </p:nvSpPr>
            <p:spPr>
              <a:xfrm>
                <a:off x="6327224" y="4842914"/>
                <a:ext cx="448425" cy="492443"/>
              </a:xfrm>
              <a:prstGeom prst="rect">
                <a:avLst/>
              </a:prstGeom>
              <a:noFill/>
            </p:spPr>
            <p:txBody>
              <a:bodyPr vert="horz" wrap="square" lIns="0" tIns="0" rIns="0" bIns="0" rtlCol="0" anchor="ctr">
                <a:spAutoFit/>
              </a:bodyPr>
              <a:lstStyle/>
              <a:p>
                <a:pPr algn="l"/>
                <a:r>
                  <a:rPr lang="en-US" altLang="zh-CN" sz="3200" dirty="0">
                    <a:solidFill>
                      <a:srgbClr val="960096"/>
                    </a:solidFill>
                    <a:latin typeface="Impact" panose="020B0806030902050204" pitchFamily="34" charset="0"/>
                    <a:ea typeface="微软雅黑" panose="020B0503020204020204" pitchFamily="34" charset="-122"/>
                  </a:rPr>
                  <a:t>04</a:t>
                </a:r>
                <a:endParaRPr lang="zh-CN" altLang="en-US" sz="3200" dirty="0">
                  <a:solidFill>
                    <a:srgbClr val="960096"/>
                  </a:solidFill>
                  <a:latin typeface="微软雅黑" panose="020B0503020204020204" pitchFamily="34" charset="-122"/>
                  <a:ea typeface="微软雅黑" panose="020B0503020204020204" pitchFamily="34" charset="-122"/>
                </a:endParaRPr>
              </a:p>
            </p:txBody>
          </p:sp>
          <p:sp>
            <p:nvSpPr>
              <p:cNvPr id="77" name="文本框 25"/>
              <p:cNvSpPr txBox="1"/>
              <p:nvPr/>
            </p:nvSpPr>
            <p:spPr>
              <a:xfrm>
                <a:off x="6250444" y="5229440"/>
                <a:ext cx="579005" cy="215444"/>
              </a:xfrm>
              <a:prstGeom prst="rect">
                <a:avLst/>
              </a:prstGeom>
              <a:noFill/>
            </p:spPr>
            <p:txBody>
              <a:bodyPr wrap="none" rtlCol="0">
                <a:spAutoFit/>
              </a:bodyPr>
              <a:lstStyle/>
              <a:p>
                <a:r>
                  <a:rPr lang="en-US" altLang="zh-CN" sz="800" b="1" dirty="0">
                    <a:solidFill>
                      <a:srgbClr val="818181"/>
                    </a:solidFill>
                    <a:latin typeface="Leelawadee" panose="020B0502040204020203" pitchFamily="34" charset="-34"/>
                    <a:cs typeface="Leelawadee" panose="020B0502040204020203" pitchFamily="34" charset="-34"/>
                  </a:rPr>
                  <a:t>OPTION</a:t>
                </a:r>
                <a:endParaRPr lang="zh-CN" altLang="en-US" sz="800" b="1" dirty="0">
                  <a:solidFill>
                    <a:srgbClr val="818181"/>
                  </a:solidFill>
                  <a:latin typeface="Leelawadee" panose="020B0502040204020203" pitchFamily="34" charset="-34"/>
                  <a:cs typeface="Leelawadee" panose="020B0502040204020203" pitchFamily="34" charset="-34"/>
                </a:endParaRPr>
              </a:p>
            </p:txBody>
          </p:sp>
        </p:grpSp>
        <p:grpSp>
          <p:nvGrpSpPr>
            <p:cNvPr id="72" name="组合 71"/>
            <p:cNvGrpSpPr/>
            <p:nvPr/>
          </p:nvGrpSpPr>
          <p:grpSpPr>
            <a:xfrm>
              <a:off x="5662753" y="5786517"/>
              <a:ext cx="5474816" cy="113494"/>
              <a:chOff x="6327224" y="1896619"/>
              <a:chExt cx="2624395" cy="9524"/>
            </a:xfrm>
          </p:grpSpPr>
          <p:cxnSp>
            <p:nvCxnSpPr>
              <p:cNvPr id="74" name="直接连接符 73"/>
              <p:cNvCxnSpPr/>
              <p:nvPr/>
            </p:nvCxnSpPr>
            <p:spPr>
              <a:xfrm>
                <a:off x="6327224" y="1896619"/>
                <a:ext cx="2624395" cy="0"/>
              </a:xfrm>
              <a:prstGeom prst="line">
                <a:avLst/>
              </a:prstGeom>
              <a:ln w="127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6327224" y="1906143"/>
                <a:ext cx="2624395" cy="0"/>
              </a:xfrm>
              <a:prstGeom prst="line">
                <a:avLst/>
              </a:prstGeom>
              <a:ln w="1270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73" name="文本框 44"/>
            <p:cNvSpPr txBox="1"/>
            <p:nvPr/>
          </p:nvSpPr>
          <p:spPr>
            <a:xfrm>
              <a:off x="6422297" y="4998356"/>
              <a:ext cx="4715272" cy="756955"/>
            </a:xfrm>
            <a:prstGeom prst="rect">
              <a:avLst/>
            </a:prstGeom>
            <a:noFill/>
          </p:spPr>
          <p:txBody>
            <a:bodyPr wrap="square" rtlCol="0">
              <a:spAutoFit/>
            </a:bodyPr>
            <a:lstStyle/>
            <a:p>
              <a:pPr>
                <a:lnSpc>
                  <a:spcPct val="120000"/>
                </a:lnSpc>
              </a:pPr>
              <a:r>
                <a:rPr lang="zh-CN" altLang="en-US" sz="1800" dirty="0">
                  <a:solidFill>
                    <a:srgbClr val="FF0000"/>
                  </a:solidFill>
                  <a:latin typeface="微软雅黑" panose="020B0503020204020204" pitchFamily="34" charset="-122"/>
                  <a:ea typeface="微软雅黑" panose="020B0503020204020204" pitchFamily="34" charset="-122"/>
                  <a:cs typeface="Leelawadee" panose="020B0502040204020203" pitchFamily="34" charset="-34"/>
                </a:rPr>
                <a:t>规程特性    </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rPr>
                <a:t>指明对于不同功能的各种可能事件的出现顺序。 </a:t>
              </a:r>
              <a:endPar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endParaRPr>
            </a:p>
          </p:txBody>
        </p:sp>
      </p:grpSp>
      <p:grpSp>
        <p:nvGrpSpPr>
          <p:cNvPr id="16" name="组合 15"/>
          <p:cNvGrpSpPr/>
          <p:nvPr/>
        </p:nvGrpSpPr>
        <p:grpSpPr>
          <a:xfrm>
            <a:off x="354177" y="2546923"/>
            <a:ext cx="5175982" cy="3091365"/>
            <a:chOff x="354177" y="2546923"/>
            <a:chExt cx="5175982" cy="3091365"/>
          </a:xfrm>
        </p:grpSpPr>
        <p:pic>
          <p:nvPicPr>
            <p:cNvPr id="14" name="图片 13"/>
            <p:cNvPicPr>
              <a:picLocks noChangeAspect="1"/>
            </p:cNvPicPr>
            <p:nvPr/>
          </p:nvPicPr>
          <p:blipFill>
            <a:blip r:embed="rId1"/>
            <a:stretch>
              <a:fillRect/>
            </a:stretch>
          </p:blipFill>
          <p:spPr>
            <a:xfrm>
              <a:off x="354177" y="3115425"/>
              <a:ext cx="5175982" cy="2522863"/>
            </a:xfrm>
            <a:prstGeom prst="rect">
              <a:avLst/>
            </a:prstGeom>
          </p:spPr>
        </p:pic>
        <p:sp>
          <p:nvSpPr>
            <p:cNvPr id="78" name="文本框 77"/>
            <p:cNvSpPr txBox="1"/>
            <p:nvPr/>
          </p:nvSpPr>
          <p:spPr>
            <a:xfrm>
              <a:off x="914599" y="2546923"/>
              <a:ext cx="3838709"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过程特性示例：电话通信</a:t>
              </a:r>
              <a:endPar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fade">
                                      <p:cBhvr>
                                        <p:cTn id="7" dur="1000"/>
                                        <p:tgtEl>
                                          <p:spTgt spid="70"/>
                                        </p:tgtEl>
                                      </p:cBhvr>
                                    </p:animEffect>
                                    <p:anim calcmode="lin" valueType="num">
                                      <p:cBhvr>
                                        <p:cTn id="8" dur="1000" fill="hold"/>
                                        <p:tgtEl>
                                          <p:spTgt spid="70"/>
                                        </p:tgtEl>
                                        <p:attrNameLst>
                                          <p:attrName>ppt_x</p:attrName>
                                        </p:attrNameLst>
                                      </p:cBhvr>
                                      <p:tavLst>
                                        <p:tav tm="0">
                                          <p:val>
                                            <p:strVal val="#ppt_x"/>
                                          </p:val>
                                        </p:tav>
                                        <p:tav tm="100000">
                                          <p:val>
                                            <p:strVal val="#ppt_x"/>
                                          </p:val>
                                        </p:tav>
                                      </p:tavLst>
                                    </p:anim>
                                    <p:anim calcmode="lin" valueType="num">
                                      <p:cBhvr>
                                        <p:cTn id="9" dur="1000" fill="hold"/>
                                        <p:tgtEl>
                                          <p:spTgt spid="70"/>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a:lstStyle/>
          <a:p>
            <a:r>
              <a:rPr lang="zh-CN" altLang="en-US" dirty="0"/>
              <a:t>物理层需要考虑的问题</a:t>
            </a:r>
            <a:endParaRPr lang="zh-CN" altLang="en-US" dirty="0"/>
          </a:p>
        </p:txBody>
      </p:sp>
      <p:sp>
        <p:nvSpPr>
          <p:cNvPr id="114691" name="Rectangle 3"/>
          <p:cNvSpPr>
            <a:spLocks noGrp="1" noChangeArrowheads="1"/>
          </p:cNvSpPr>
          <p:nvPr>
            <p:ph idx="1"/>
          </p:nvPr>
        </p:nvSpPr>
        <p:spPr>
          <a:xfrm>
            <a:off x="741472" y="2331733"/>
            <a:ext cx="10370819" cy="4050984"/>
          </a:xfrm>
        </p:spPr>
        <p:txBody>
          <a:bodyPr>
            <a:normAutofit/>
          </a:bodyPr>
          <a:lstStyle/>
          <a:p>
            <a:pPr>
              <a:lnSpc>
                <a:spcPct val="150000"/>
              </a:lnSpc>
            </a:pPr>
            <a:r>
              <a:rPr lang="zh-CN" altLang="en-US" sz="2400" dirty="0"/>
              <a:t>用于物理层的协议也常称为物理层规程（</a:t>
            </a:r>
            <a:r>
              <a:rPr lang="en-US" altLang="zh-CN" sz="2400" dirty="0"/>
              <a:t>Procedure</a:t>
            </a:r>
            <a:r>
              <a:rPr lang="zh-CN" altLang="en-US" sz="2400" dirty="0"/>
              <a:t>）。其实物理层规程就是物理层协议。只是在“协议”这个名词出现之前人们就先使用了“规程”这一名词。</a:t>
            </a:r>
            <a:endParaRPr lang="en-US" altLang="zh-CN" sz="2400" dirty="0"/>
          </a:p>
          <a:p>
            <a:pPr>
              <a:lnSpc>
                <a:spcPct val="150000"/>
              </a:lnSpc>
            </a:pPr>
            <a:r>
              <a:rPr lang="zh-CN" altLang="en-US" sz="2400" dirty="0"/>
              <a:t>具体的物理层协议种类较多。这是因为物理连接的方式很多，而传输媒体的种类也非常之多。因此在学习物理层时，应将重点放在掌握基本概念上。</a:t>
            </a:r>
            <a:endParaRPr lang="zh-CN" altLang="en-US" sz="2400" dirty="0"/>
          </a:p>
        </p:txBody>
      </p:sp>
      <p:sp>
        <p:nvSpPr>
          <p:cNvPr id="5" name="页脚占位符 4"/>
          <p:cNvSpPr>
            <a:spLocks noGrp="1"/>
          </p:cNvSpPr>
          <p:nvPr>
            <p:ph type="ftr" sz="quarter" idx="11"/>
          </p:nvPr>
        </p:nvSpPr>
        <p:spPr/>
        <p:txBody>
          <a:bodyPr/>
          <a:lstStyle/>
          <a:p>
            <a:r>
              <a:rPr lang="zh-CN" altLang="en-US"/>
              <a:t>课件制作人：谢钧 谢希仁</a:t>
            </a:r>
            <a:endParaRPr lang="zh-CN" altLang="en-US"/>
          </a:p>
        </p:txBody>
      </p:sp>
      <p:sp>
        <p:nvSpPr>
          <p:cNvPr id="6" name="矩形 5"/>
          <p:cNvSpPr/>
          <p:nvPr/>
        </p:nvSpPr>
        <p:spPr>
          <a:xfrm>
            <a:off x="0" y="5877272"/>
            <a:ext cx="12192000" cy="1010891"/>
          </a:xfrm>
          <a:prstGeom prst="rect">
            <a:avLst/>
          </a:prstGeom>
          <a:solidFill>
            <a:srgbClr val="838383">
              <a:alpha val="80000"/>
            </a:srgbClr>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7" name="矩形 6"/>
          <p:cNvSpPr/>
          <p:nvPr/>
        </p:nvSpPr>
        <p:spPr>
          <a:xfrm>
            <a:off x="0" y="1545906"/>
            <a:ext cx="9663113" cy="46037"/>
          </a:xfrm>
          <a:prstGeom prst="rect">
            <a:avLst/>
          </a:prstGeom>
          <a:solidFill>
            <a:srgbClr val="838383">
              <a:alpha val="80000"/>
            </a:srgbClr>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nvGrpSpPr>
          <p:cNvPr id="8" name="组合 22"/>
          <p:cNvGrpSpPr/>
          <p:nvPr/>
        </p:nvGrpSpPr>
        <p:grpSpPr bwMode="auto">
          <a:xfrm rot="10800000">
            <a:off x="9617075" y="1072831"/>
            <a:ext cx="2592388" cy="1065212"/>
            <a:chOff x="-3884" y="1297773"/>
            <a:chExt cx="2592640" cy="1065542"/>
          </a:xfrm>
        </p:grpSpPr>
        <p:sp>
          <p:nvSpPr>
            <p:cNvPr id="9" name="矩形 8"/>
            <p:cNvSpPr/>
            <p:nvPr/>
          </p:nvSpPr>
          <p:spPr>
            <a:xfrm>
              <a:off x="-5471" y="1380349"/>
              <a:ext cx="495348" cy="533565"/>
            </a:xfrm>
            <a:prstGeom prst="rect">
              <a:avLst/>
            </a:prstGeom>
            <a:solidFill>
              <a:srgbClr val="838383"/>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0" name="矩形 9"/>
            <p:cNvSpPr/>
            <p:nvPr/>
          </p:nvSpPr>
          <p:spPr>
            <a:xfrm>
              <a:off x="770891" y="1878978"/>
              <a:ext cx="266726" cy="287426"/>
            </a:xfrm>
            <a:prstGeom prst="rect">
              <a:avLst/>
            </a:prstGeom>
            <a:solidFill>
              <a:srgbClr val="A6B727"/>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1" name="矩形 10"/>
            <p:cNvSpPr/>
            <p:nvPr/>
          </p:nvSpPr>
          <p:spPr>
            <a:xfrm>
              <a:off x="599425" y="1570908"/>
              <a:ext cx="342933" cy="370002"/>
            </a:xfrm>
            <a:prstGeom prst="rect">
              <a:avLst/>
            </a:prstGeom>
            <a:solidFill>
              <a:srgbClr val="FFC0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2" name="矩形 11"/>
            <p:cNvSpPr/>
            <p:nvPr/>
          </p:nvSpPr>
          <p:spPr>
            <a:xfrm>
              <a:off x="942358" y="2037777"/>
              <a:ext cx="266726" cy="285839"/>
            </a:xfrm>
            <a:prstGeom prst="rect">
              <a:avLst/>
            </a:prstGeom>
            <a:solidFill>
              <a:srgbClr val="FEC306"/>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3" name="矩形 12"/>
            <p:cNvSpPr/>
            <p:nvPr/>
          </p:nvSpPr>
          <p:spPr>
            <a:xfrm>
              <a:off x="2542714" y="1596315"/>
              <a:ext cx="46042" cy="46051"/>
            </a:xfrm>
            <a:prstGeom prst="rect">
              <a:avLst/>
            </a:prstGeom>
            <a:solidFill>
              <a:srgbClr val="F692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4" name="矩形 13"/>
            <p:cNvSpPr/>
            <p:nvPr/>
          </p:nvSpPr>
          <p:spPr>
            <a:xfrm flipV="1">
              <a:off x="489877" y="2077476"/>
              <a:ext cx="266726" cy="287427"/>
            </a:xfrm>
            <a:prstGeom prst="rect">
              <a:avLst/>
            </a:prstGeom>
            <a:solidFill>
              <a:srgbClr val="418AB3"/>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5" name="矩形 14"/>
            <p:cNvSpPr/>
            <p:nvPr/>
          </p:nvSpPr>
          <p:spPr>
            <a:xfrm>
              <a:off x="1896539" y="1866274"/>
              <a:ext cx="107960" cy="115923"/>
            </a:xfrm>
            <a:prstGeom prst="rect">
              <a:avLst/>
            </a:prstGeom>
            <a:solidFill>
              <a:srgbClr val="FFFF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6" name="矩形 15"/>
            <p:cNvSpPr/>
            <p:nvPr/>
          </p:nvSpPr>
          <p:spPr>
            <a:xfrm>
              <a:off x="2220420" y="1932970"/>
              <a:ext cx="266726" cy="287426"/>
            </a:xfrm>
            <a:prstGeom prst="rect">
              <a:avLst/>
            </a:prstGeom>
            <a:solidFill>
              <a:srgbClr val="F692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7" name="矩形 16"/>
            <p:cNvSpPr/>
            <p:nvPr/>
          </p:nvSpPr>
          <p:spPr>
            <a:xfrm>
              <a:off x="1677442" y="2036189"/>
              <a:ext cx="266726" cy="285839"/>
            </a:xfrm>
            <a:prstGeom prst="rect">
              <a:avLst/>
            </a:prstGeom>
            <a:solidFill>
              <a:srgbClr val="C000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8" name="矩形 17"/>
            <p:cNvSpPr/>
            <p:nvPr/>
          </p:nvSpPr>
          <p:spPr>
            <a:xfrm>
              <a:off x="1224960" y="1715414"/>
              <a:ext cx="266726" cy="287427"/>
            </a:xfrm>
            <a:prstGeom prst="rect">
              <a:avLst/>
            </a:prstGeom>
            <a:solidFill>
              <a:srgbClr val="7F7F7F"/>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9" name="矩形 18"/>
            <p:cNvSpPr/>
            <p:nvPr/>
          </p:nvSpPr>
          <p:spPr>
            <a:xfrm>
              <a:off x="1817156" y="1297773"/>
              <a:ext cx="266726" cy="287426"/>
            </a:xfrm>
            <a:prstGeom prst="rect">
              <a:avLst/>
            </a:prstGeom>
            <a:solidFill>
              <a:srgbClr val="C000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grpSp>
        <p:nvGrpSpPr>
          <p:cNvPr id="20" name="组合 19"/>
          <p:cNvGrpSpPr/>
          <p:nvPr/>
        </p:nvGrpSpPr>
        <p:grpSpPr>
          <a:xfrm>
            <a:off x="9457195" y="5050345"/>
            <a:ext cx="2430463" cy="1685182"/>
            <a:chOff x="8527555" y="4045917"/>
            <a:chExt cx="3370263" cy="2336800"/>
          </a:xfrm>
        </p:grpSpPr>
        <p:sp>
          <p:nvSpPr>
            <p:cNvPr id="21" name="内容占位符 3"/>
            <p:cNvSpPr txBox="1"/>
            <p:nvPr/>
          </p:nvSpPr>
          <p:spPr bwMode="auto">
            <a:xfrm>
              <a:off x="11121530" y="4045917"/>
              <a:ext cx="776288" cy="2336800"/>
            </a:xfrm>
            <a:prstGeom prst="rect">
              <a:avLst/>
            </a:prstGeom>
            <a:solidFill>
              <a:schemeClr val="accent2"/>
            </a:solidFill>
            <a:ln w="9525">
              <a:noFill/>
              <a:miter lim="800000"/>
            </a:ln>
          </p:spPr>
          <p:txBody>
            <a:bodyPr/>
            <a:lstStyle/>
            <a:p>
              <a:pPr>
                <a:lnSpc>
                  <a:spcPct val="130000"/>
                </a:lnSpc>
                <a:spcBef>
                  <a:spcPts val="1000"/>
                </a:spcBef>
                <a:buFont typeface="Wingdings" panose="05000000000000000000" pitchFamily="2" charset="2"/>
                <a:buNone/>
              </a:pP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22" name="内容占位符 3"/>
            <p:cNvSpPr txBox="1"/>
            <p:nvPr/>
          </p:nvSpPr>
          <p:spPr>
            <a:xfrm>
              <a:off x="10321430" y="4566617"/>
              <a:ext cx="584200" cy="1816100"/>
            </a:xfrm>
            <a:prstGeom prst="rect">
              <a:avLst/>
            </a:prstGeom>
            <a:solidFill>
              <a:schemeClr val="accent3"/>
            </a:solidFill>
          </p:spPr>
          <p:txBody>
            <a:bodyPr>
              <a:normAutofit/>
            </a:bodyPr>
            <a:lstStyle>
              <a:lvl1pPr marL="360045" indent="-360045" algn="l" defTabSz="914400" rtl="0" eaLnBrk="1" latinLnBrk="0" hangingPunct="1">
                <a:lnSpc>
                  <a:spcPct val="130000"/>
                </a:lnSpc>
                <a:spcBef>
                  <a:spcPts val="1000"/>
                </a:spcBef>
                <a:buFont typeface="Wingdings" panose="05000000000000000000" pitchFamily="2" charset="2"/>
                <a:buChar char="l"/>
                <a:defRPr sz="2000" kern="1200">
                  <a:solidFill>
                    <a:schemeClr val="tx1">
                      <a:lumMod val="85000"/>
                      <a:lumOff val="15000"/>
                    </a:schemeClr>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zh-CN" altLang="en-US" sz="1800" kern="1200" dirty="0" smtClean="0">
                  <a:solidFill>
                    <a:schemeClr val="tx1">
                      <a:lumMod val="85000"/>
                      <a:lumOff val="15000"/>
                    </a:schemeClr>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Font typeface="Wingdings" panose="05000000000000000000" pitchFamily="2" charset="2"/>
                <a:buNone/>
                <a:defRPr/>
              </a:pPr>
              <a:endParaRPr lang="zh-CN" altLang="en-US" dirty="0">
                <a:solidFill>
                  <a:schemeClr val="bg1"/>
                </a:solidFill>
              </a:endParaRPr>
            </a:p>
          </p:txBody>
        </p:sp>
        <p:sp>
          <p:nvSpPr>
            <p:cNvPr id="23" name="内容占位符 3"/>
            <p:cNvSpPr txBox="1"/>
            <p:nvPr/>
          </p:nvSpPr>
          <p:spPr>
            <a:xfrm>
              <a:off x="9467355" y="5023817"/>
              <a:ext cx="522288" cy="1358900"/>
            </a:xfrm>
            <a:prstGeom prst="rect">
              <a:avLst/>
            </a:prstGeom>
            <a:solidFill>
              <a:schemeClr val="accent6"/>
            </a:solidFill>
          </p:spPr>
          <p:txBody>
            <a:bodyPr>
              <a:normAutofit/>
            </a:bodyPr>
            <a:lstStyle>
              <a:lvl1pPr marL="360045" indent="-360045" algn="l" defTabSz="914400" rtl="0" eaLnBrk="1" latinLnBrk="0" hangingPunct="1">
                <a:lnSpc>
                  <a:spcPct val="130000"/>
                </a:lnSpc>
                <a:spcBef>
                  <a:spcPts val="1000"/>
                </a:spcBef>
                <a:buFont typeface="Wingdings" panose="05000000000000000000" pitchFamily="2" charset="2"/>
                <a:buChar char="l"/>
                <a:defRPr sz="2000" kern="1200">
                  <a:solidFill>
                    <a:schemeClr val="tx1">
                      <a:lumMod val="85000"/>
                      <a:lumOff val="15000"/>
                    </a:schemeClr>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zh-CN" altLang="en-US" sz="1800" kern="1200" dirty="0" smtClean="0">
                  <a:solidFill>
                    <a:schemeClr val="tx1">
                      <a:lumMod val="85000"/>
                      <a:lumOff val="15000"/>
                    </a:schemeClr>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Font typeface="Wingdings" panose="05000000000000000000" pitchFamily="2" charset="2"/>
                <a:buNone/>
                <a:defRPr/>
              </a:pPr>
              <a:endParaRPr lang="zh-CN" altLang="en-US" dirty="0">
                <a:solidFill>
                  <a:schemeClr val="bg1"/>
                </a:solidFill>
              </a:endParaRPr>
            </a:p>
          </p:txBody>
        </p:sp>
        <p:sp>
          <p:nvSpPr>
            <p:cNvPr id="24" name="内容占位符 3"/>
            <p:cNvSpPr txBox="1"/>
            <p:nvPr/>
          </p:nvSpPr>
          <p:spPr>
            <a:xfrm>
              <a:off x="8527555" y="5474667"/>
              <a:ext cx="522288" cy="908050"/>
            </a:xfrm>
            <a:prstGeom prst="rect">
              <a:avLst/>
            </a:prstGeom>
            <a:solidFill>
              <a:schemeClr val="accent4"/>
            </a:solidFill>
          </p:spPr>
          <p:txBody>
            <a:bodyPr>
              <a:normAutofit/>
            </a:bodyPr>
            <a:lstStyle>
              <a:lvl1pPr marL="360045" indent="-360045" algn="l" defTabSz="914400" rtl="0" eaLnBrk="1" latinLnBrk="0" hangingPunct="1">
                <a:lnSpc>
                  <a:spcPct val="130000"/>
                </a:lnSpc>
                <a:spcBef>
                  <a:spcPts val="1000"/>
                </a:spcBef>
                <a:buFont typeface="Wingdings" panose="05000000000000000000" pitchFamily="2" charset="2"/>
                <a:buChar char="l"/>
                <a:defRPr sz="2000" kern="1200">
                  <a:solidFill>
                    <a:schemeClr val="tx1">
                      <a:lumMod val="85000"/>
                      <a:lumOff val="15000"/>
                    </a:schemeClr>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zh-CN" altLang="en-US" sz="1800" kern="1200" dirty="0" smtClean="0">
                  <a:solidFill>
                    <a:schemeClr val="tx1">
                      <a:lumMod val="85000"/>
                      <a:lumOff val="15000"/>
                    </a:schemeClr>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Font typeface="Wingdings" panose="05000000000000000000" pitchFamily="2" charset="2"/>
                <a:buNone/>
                <a:defRPr/>
              </a:pPr>
              <a:endParaRPr lang="zh-CN" altLang="en-US" dirty="0">
                <a:solidFill>
                  <a:schemeClr val="bg1"/>
                </a:solidFill>
              </a:endParaRPr>
            </a:p>
          </p:txBody>
        </p:sp>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14691">
                                            <p:txEl>
                                              <p:pRg st="0" end="0"/>
                                            </p:txEl>
                                          </p:spTgt>
                                        </p:tgtEl>
                                        <p:attrNameLst>
                                          <p:attrName>style.visibility</p:attrName>
                                        </p:attrNameLst>
                                      </p:cBhvr>
                                      <p:to>
                                        <p:strVal val="visible"/>
                                      </p:to>
                                    </p:set>
                                    <p:animEffect transition="in" filter="fade">
                                      <p:cBhvr>
                                        <p:cTn id="7" dur="1000"/>
                                        <p:tgtEl>
                                          <p:spTgt spid="114691">
                                            <p:txEl>
                                              <p:pRg st="0" end="0"/>
                                            </p:txEl>
                                          </p:spTgt>
                                        </p:tgtEl>
                                      </p:cBhvr>
                                    </p:animEffect>
                                    <p:anim calcmode="lin" valueType="num">
                                      <p:cBhvr>
                                        <p:cTn id="8" dur="1000" fill="hold"/>
                                        <p:tgtEl>
                                          <p:spTgt spid="11469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1469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14691">
                                            <p:txEl>
                                              <p:pRg st="1" end="1"/>
                                            </p:txEl>
                                          </p:spTgt>
                                        </p:tgtEl>
                                        <p:attrNameLst>
                                          <p:attrName>style.visibility</p:attrName>
                                        </p:attrNameLst>
                                      </p:cBhvr>
                                      <p:to>
                                        <p:strVal val="visible"/>
                                      </p:to>
                                    </p:set>
                                    <p:animEffect transition="in" filter="fade">
                                      <p:cBhvr>
                                        <p:cTn id="14" dur="1000"/>
                                        <p:tgtEl>
                                          <p:spTgt spid="114691">
                                            <p:txEl>
                                              <p:pRg st="1" end="1"/>
                                            </p:txEl>
                                          </p:spTgt>
                                        </p:tgtEl>
                                      </p:cBhvr>
                                    </p:animEffect>
                                    <p:anim calcmode="lin" valueType="num">
                                      <p:cBhvr>
                                        <p:cTn id="15" dur="1000" fill="hold"/>
                                        <p:tgtEl>
                                          <p:spTgt spid="11469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14691">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8350" cy="6858000"/>
          </a:xfrm>
          <a:prstGeom prst="rect">
            <a:avLst/>
          </a:prstGeom>
        </p:spPr>
      </p:pic>
      <p:sp>
        <p:nvSpPr>
          <p:cNvPr id="6" name="矩形 5"/>
          <p:cNvSpPr/>
          <p:nvPr/>
        </p:nvSpPr>
        <p:spPr>
          <a:xfrm>
            <a:off x="2258147" y="2209801"/>
            <a:ext cx="7682056" cy="60959"/>
          </a:xfrm>
          <a:prstGeom prst="rect">
            <a:avLst/>
          </a:prstGeom>
          <a:gradFill flip="none" rotWithShape="1">
            <a:gsLst>
              <a:gs pos="0">
                <a:srgbClr val="28A7E1"/>
              </a:gs>
              <a:gs pos="50000">
                <a:schemeClr val="accent1">
                  <a:tint val="44500"/>
                  <a:satMod val="160000"/>
                </a:schemeClr>
              </a:gs>
              <a:gs pos="100000">
                <a:srgbClr val="28A7E1"/>
              </a:gs>
            </a:gsLst>
            <a:lin ang="5400000" scaled="0"/>
            <a:tileRect/>
          </a:gradFill>
        </p:spPr>
        <p:style>
          <a:lnRef idx="2">
            <a:schemeClr val="accent1">
              <a:shade val="50000"/>
            </a:schemeClr>
          </a:lnRef>
          <a:fillRef idx="1">
            <a:schemeClr val="accent1"/>
          </a:fillRef>
          <a:effectRef idx="0">
            <a:schemeClr val="accent1"/>
          </a:effectRef>
          <a:fontRef idx="minor">
            <a:schemeClr val="lt1"/>
          </a:fontRef>
        </p:style>
        <p:txBody>
          <a:bodyPr lIns="121963" tIns="60981" rIns="121963" bIns="60981" spcCol="0" rtlCol="0" anchor="ctr"/>
          <a:lstStyle/>
          <a:p>
            <a:pPr algn="ctr"/>
            <a:endParaRPr lang="zh-CN" altLang="en-US"/>
          </a:p>
        </p:txBody>
      </p:sp>
      <p:sp>
        <p:nvSpPr>
          <p:cNvPr id="7" name="矩形 6"/>
          <p:cNvSpPr/>
          <p:nvPr/>
        </p:nvSpPr>
        <p:spPr>
          <a:xfrm>
            <a:off x="2258147" y="4024088"/>
            <a:ext cx="7682056" cy="60959"/>
          </a:xfrm>
          <a:prstGeom prst="rect">
            <a:avLst/>
          </a:prstGeom>
          <a:gradFill flip="none" rotWithShape="1">
            <a:gsLst>
              <a:gs pos="0">
                <a:srgbClr val="28A7E1"/>
              </a:gs>
              <a:gs pos="50000">
                <a:schemeClr val="accent1">
                  <a:tint val="44500"/>
                  <a:satMod val="160000"/>
                </a:schemeClr>
              </a:gs>
              <a:gs pos="100000">
                <a:srgbClr val="28A7E1"/>
              </a:gs>
            </a:gsLst>
            <a:lin ang="5400000" scaled="0"/>
            <a:tileRect/>
          </a:gradFill>
        </p:spPr>
        <p:style>
          <a:lnRef idx="2">
            <a:schemeClr val="accent1">
              <a:shade val="50000"/>
            </a:schemeClr>
          </a:lnRef>
          <a:fillRef idx="1">
            <a:schemeClr val="accent1"/>
          </a:fillRef>
          <a:effectRef idx="0">
            <a:schemeClr val="accent1"/>
          </a:effectRef>
          <a:fontRef idx="minor">
            <a:schemeClr val="lt1"/>
          </a:fontRef>
        </p:style>
        <p:txBody>
          <a:bodyPr lIns="121963" tIns="60981" rIns="121963" bIns="60981" spcCol="0" rtlCol="0" anchor="ctr"/>
          <a:lstStyle/>
          <a:p>
            <a:pPr algn="ctr"/>
            <a:endParaRPr lang="zh-CN" altLang="en-US"/>
          </a:p>
        </p:txBody>
      </p:sp>
      <p:sp>
        <p:nvSpPr>
          <p:cNvPr id="14" name="椭圆 13"/>
          <p:cNvSpPr/>
          <p:nvPr/>
        </p:nvSpPr>
        <p:spPr>
          <a:xfrm>
            <a:off x="10095121" y="2479772"/>
            <a:ext cx="203200" cy="203153"/>
          </a:xfrm>
          <a:prstGeom prst="ellipse">
            <a:avLst/>
          </a:prstGeom>
          <a:solidFill>
            <a:srgbClr val="3E5CCC">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10095121" y="2727364"/>
            <a:ext cx="203200" cy="203153"/>
          </a:xfrm>
          <a:prstGeom prst="ellipse">
            <a:avLst/>
          </a:prstGeom>
          <a:solidFill>
            <a:srgbClr val="64C448">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10095121" y="2974957"/>
            <a:ext cx="203200" cy="203153"/>
          </a:xfrm>
          <a:prstGeom prst="ellipse">
            <a:avLst/>
          </a:prstGeom>
          <a:solidFill>
            <a:srgbClr val="F08E35">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
          <p:cNvSpPr txBox="1"/>
          <p:nvPr/>
        </p:nvSpPr>
        <p:spPr>
          <a:xfrm>
            <a:off x="2611437" y="2133900"/>
            <a:ext cx="7006442" cy="1938543"/>
          </a:xfrm>
          <a:prstGeom prst="rect">
            <a:avLst/>
          </a:prstGeom>
          <a:noFill/>
        </p:spPr>
        <p:txBody>
          <a:bodyPr wrap="square" rtlCol="0">
            <a:spAutoFit/>
          </a:bodyPr>
          <a:lstStyle/>
          <a:p>
            <a:r>
              <a:rPr lang="en-US" altLang="zh-CN" sz="12000" b="1" dirty="0">
                <a:solidFill>
                  <a:schemeClr val="bg1"/>
                </a:solidFill>
                <a:latin typeface="微软雅黑" panose="020B0503020204020204" pitchFamily="34" charset="-122"/>
                <a:ea typeface="微软雅黑" panose="020B0503020204020204" pitchFamily="34" charset="-122"/>
              </a:rPr>
              <a:t>THANKS</a:t>
            </a:r>
            <a:endParaRPr lang="zh-CN" altLang="en-US" sz="120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1. </a:t>
            </a:r>
            <a:r>
              <a:rPr lang="zh-CN" altLang="en-US" dirty="0"/>
              <a:t>数据通信系统的模型</a:t>
            </a:r>
            <a:endParaRPr lang="zh-CN" altLang="en-US" dirty="0"/>
          </a:p>
        </p:txBody>
      </p:sp>
      <p:grpSp>
        <p:nvGrpSpPr>
          <p:cNvPr id="6" name="Group 3"/>
          <p:cNvGrpSpPr/>
          <p:nvPr/>
        </p:nvGrpSpPr>
        <p:grpSpPr bwMode="auto">
          <a:xfrm>
            <a:off x="5551488" y="4352353"/>
            <a:ext cx="1025525" cy="726907"/>
            <a:chOff x="2463" y="2931"/>
            <a:chExt cx="646" cy="458"/>
          </a:xfrm>
        </p:grpSpPr>
        <p:sp>
          <p:nvSpPr>
            <p:cNvPr id="7" name="AutoShape 4"/>
            <p:cNvSpPr>
              <a:spLocks noChangeArrowheads="1"/>
            </p:cNvSpPr>
            <p:nvPr/>
          </p:nvSpPr>
          <p:spPr bwMode="auto">
            <a:xfrm>
              <a:off x="2463" y="2931"/>
              <a:ext cx="646" cy="458"/>
            </a:xfrm>
            <a:prstGeom prst="cube">
              <a:avLst>
                <a:gd name="adj" fmla="val 13069"/>
              </a:avLst>
            </a:prstGeom>
            <a:solidFill>
              <a:srgbClr val="FFC000"/>
            </a:solidFill>
            <a:ln w="9525">
              <a:noFill/>
              <a:miter lim="800000"/>
            </a:ln>
          </p:spPr>
          <p:txBody>
            <a:bodyPr wrap="none" anchor="ctr"/>
            <a:lstStyle/>
            <a:p>
              <a:endParaRPr lang="zh-CN" altLang="en-US">
                <a:latin typeface="+mn-ea"/>
                <a:ea typeface="+mn-ea"/>
              </a:endParaRPr>
            </a:p>
          </p:txBody>
        </p:sp>
        <p:sp>
          <p:nvSpPr>
            <p:cNvPr id="8" name="Rectangle 5"/>
            <p:cNvSpPr>
              <a:spLocks noChangeArrowheads="1"/>
            </p:cNvSpPr>
            <p:nvPr/>
          </p:nvSpPr>
          <p:spPr bwMode="auto">
            <a:xfrm>
              <a:off x="2546" y="2985"/>
              <a:ext cx="508" cy="402"/>
            </a:xfrm>
            <a:prstGeom prst="rect">
              <a:avLst/>
            </a:prstGeom>
            <a:noFill/>
            <a:ln w="12700">
              <a:noFill/>
              <a:miter lim="800000"/>
            </a:ln>
          </p:spPr>
          <p:txBody>
            <a:bodyPr lIns="90488" tIns="44450" rIns="90488" bIns="44450">
              <a:spAutoFit/>
            </a:bodyPr>
            <a:lstStyle/>
            <a:p>
              <a:pPr defTabSz="762000" eaLnBrk="0" hangingPunct="0"/>
              <a:r>
                <a:rPr kumimoji="1" lang="zh-CN" altLang="en-US" sz="1800" dirty="0">
                  <a:solidFill>
                    <a:schemeClr val="tx1">
                      <a:lumMod val="85000"/>
                      <a:lumOff val="15000"/>
                    </a:schemeClr>
                  </a:solidFill>
                  <a:latin typeface="+mn-ea"/>
                  <a:ea typeface="+mn-ea"/>
                </a:rPr>
                <a:t>传输</a:t>
              </a:r>
              <a:endParaRPr kumimoji="1" lang="zh-CN" altLang="en-US" sz="1800" dirty="0">
                <a:solidFill>
                  <a:schemeClr val="tx1">
                    <a:lumMod val="85000"/>
                    <a:lumOff val="15000"/>
                  </a:schemeClr>
                </a:solidFill>
                <a:latin typeface="+mn-ea"/>
                <a:ea typeface="+mn-ea"/>
              </a:endParaRPr>
            </a:p>
            <a:p>
              <a:pPr defTabSz="762000" eaLnBrk="0" hangingPunct="0"/>
              <a:r>
                <a:rPr kumimoji="1" lang="zh-CN" altLang="en-US" sz="1800" dirty="0">
                  <a:solidFill>
                    <a:schemeClr val="tx1">
                      <a:lumMod val="85000"/>
                      <a:lumOff val="15000"/>
                    </a:schemeClr>
                  </a:solidFill>
                  <a:latin typeface="+mn-ea"/>
                  <a:ea typeface="+mn-ea"/>
                </a:rPr>
                <a:t>系统</a:t>
              </a:r>
              <a:endParaRPr kumimoji="1" lang="zh-CN" altLang="en-US" sz="1800" dirty="0">
                <a:solidFill>
                  <a:schemeClr val="tx1">
                    <a:lumMod val="85000"/>
                    <a:lumOff val="15000"/>
                  </a:schemeClr>
                </a:solidFill>
                <a:latin typeface="+mn-ea"/>
                <a:ea typeface="+mn-ea"/>
              </a:endParaRPr>
            </a:p>
          </p:txBody>
        </p:sp>
      </p:grpSp>
      <p:grpSp>
        <p:nvGrpSpPr>
          <p:cNvPr id="9" name="Group 6"/>
          <p:cNvGrpSpPr/>
          <p:nvPr/>
        </p:nvGrpSpPr>
        <p:grpSpPr bwMode="auto">
          <a:xfrm>
            <a:off x="1751013" y="4715806"/>
            <a:ext cx="566737" cy="1233202"/>
            <a:chOff x="69" y="3160"/>
            <a:chExt cx="357" cy="777"/>
          </a:xfrm>
        </p:grpSpPr>
        <p:sp>
          <p:nvSpPr>
            <p:cNvPr id="10" name="Rectangle 7"/>
            <p:cNvSpPr>
              <a:spLocks noChangeArrowheads="1"/>
            </p:cNvSpPr>
            <p:nvPr/>
          </p:nvSpPr>
          <p:spPr bwMode="auto">
            <a:xfrm>
              <a:off x="69" y="3189"/>
              <a:ext cx="357" cy="748"/>
            </a:xfrm>
            <a:prstGeom prst="rect">
              <a:avLst/>
            </a:prstGeom>
            <a:noFill/>
            <a:ln w="12700">
              <a:noFill/>
              <a:miter lim="800000"/>
            </a:ln>
          </p:spPr>
          <p:txBody>
            <a:bodyPr lIns="90488" tIns="44450" rIns="90488" bIns="44450">
              <a:spAutoFit/>
            </a:bodyPr>
            <a:lstStyle/>
            <a:p>
              <a:pPr defTabSz="762000" eaLnBrk="0" hangingPunct="0"/>
              <a:r>
                <a:rPr kumimoji="1" lang="zh-CN" altLang="en-US" sz="1800" dirty="0">
                  <a:solidFill>
                    <a:schemeClr val="tx1">
                      <a:lumMod val="85000"/>
                      <a:lumOff val="15000"/>
                    </a:schemeClr>
                  </a:solidFill>
                  <a:latin typeface="+mn-ea"/>
                  <a:ea typeface="+mn-ea"/>
                </a:rPr>
                <a:t>输入信息</a:t>
              </a:r>
              <a:endParaRPr kumimoji="1" lang="zh-CN" altLang="en-US" sz="1800" dirty="0">
                <a:solidFill>
                  <a:schemeClr val="tx1">
                    <a:lumMod val="85000"/>
                    <a:lumOff val="15000"/>
                  </a:schemeClr>
                </a:solidFill>
                <a:latin typeface="+mn-ea"/>
                <a:ea typeface="+mn-ea"/>
              </a:endParaRPr>
            </a:p>
          </p:txBody>
        </p:sp>
        <p:sp>
          <p:nvSpPr>
            <p:cNvPr id="11" name="Line 8"/>
            <p:cNvSpPr>
              <a:spLocks noChangeShapeType="1"/>
            </p:cNvSpPr>
            <p:nvPr/>
          </p:nvSpPr>
          <p:spPr bwMode="auto">
            <a:xfrm>
              <a:off x="94" y="3160"/>
              <a:ext cx="313" cy="0"/>
            </a:xfrm>
            <a:prstGeom prst="line">
              <a:avLst/>
            </a:prstGeom>
            <a:noFill/>
            <a:ln w="38100">
              <a:solidFill>
                <a:srgbClr val="333399"/>
              </a:solidFill>
              <a:round/>
              <a:tailEnd type="triangle" w="med" len="lg"/>
            </a:ln>
          </p:spPr>
          <p:txBody>
            <a:bodyPr/>
            <a:lstStyle/>
            <a:p>
              <a:endParaRPr lang="zh-CN" altLang="en-US">
                <a:latin typeface="+mn-ea"/>
                <a:ea typeface="+mn-ea"/>
              </a:endParaRPr>
            </a:p>
          </p:txBody>
        </p:sp>
      </p:grpSp>
      <p:grpSp>
        <p:nvGrpSpPr>
          <p:cNvPr id="12" name="Group 9"/>
          <p:cNvGrpSpPr/>
          <p:nvPr/>
        </p:nvGrpSpPr>
        <p:grpSpPr bwMode="auto">
          <a:xfrm>
            <a:off x="3086099" y="4715805"/>
            <a:ext cx="627063" cy="1188763"/>
            <a:chOff x="910" y="3160"/>
            <a:chExt cx="395" cy="749"/>
          </a:xfrm>
        </p:grpSpPr>
        <p:sp>
          <p:nvSpPr>
            <p:cNvPr id="13" name="Rectangle 10"/>
            <p:cNvSpPr>
              <a:spLocks noChangeArrowheads="1"/>
            </p:cNvSpPr>
            <p:nvPr/>
          </p:nvSpPr>
          <p:spPr bwMode="auto">
            <a:xfrm>
              <a:off x="948" y="3161"/>
              <a:ext cx="357" cy="748"/>
            </a:xfrm>
            <a:prstGeom prst="rect">
              <a:avLst/>
            </a:prstGeom>
            <a:noFill/>
            <a:ln w="12700">
              <a:noFill/>
              <a:miter lim="800000"/>
            </a:ln>
          </p:spPr>
          <p:txBody>
            <a:bodyPr lIns="90488" tIns="44450" rIns="90488" bIns="44450">
              <a:spAutoFit/>
            </a:bodyPr>
            <a:lstStyle/>
            <a:p>
              <a:pPr defTabSz="762000" eaLnBrk="0" hangingPunct="0"/>
              <a:r>
                <a:rPr kumimoji="1" lang="zh-CN" altLang="en-US" sz="1800" dirty="0">
                  <a:solidFill>
                    <a:schemeClr val="tx1">
                      <a:lumMod val="85000"/>
                      <a:lumOff val="15000"/>
                    </a:schemeClr>
                  </a:solidFill>
                  <a:latin typeface="+mn-ea"/>
                  <a:ea typeface="+mn-ea"/>
                </a:rPr>
                <a:t>输入数据</a:t>
              </a:r>
              <a:endParaRPr kumimoji="1" lang="zh-CN" altLang="en-US" sz="1800" dirty="0">
                <a:solidFill>
                  <a:schemeClr val="tx1">
                    <a:lumMod val="85000"/>
                    <a:lumOff val="15000"/>
                  </a:schemeClr>
                </a:solidFill>
                <a:latin typeface="+mn-ea"/>
                <a:ea typeface="+mn-ea"/>
              </a:endParaRPr>
            </a:p>
          </p:txBody>
        </p:sp>
        <p:sp>
          <p:nvSpPr>
            <p:cNvPr id="14" name="Line 11"/>
            <p:cNvSpPr>
              <a:spLocks noChangeShapeType="1"/>
            </p:cNvSpPr>
            <p:nvPr/>
          </p:nvSpPr>
          <p:spPr bwMode="auto">
            <a:xfrm>
              <a:off x="910" y="3160"/>
              <a:ext cx="346" cy="0"/>
            </a:xfrm>
            <a:prstGeom prst="line">
              <a:avLst/>
            </a:prstGeom>
            <a:noFill/>
            <a:ln w="38100">
              <a:solidFill>
                <a:srgbClr val="333399"/>
              </a:solidFill>
              <a:round/>
              <a:tailEnd type="triangle" w="med" len="lg"/>
            </a:ln>
          </p:spPr>
          <p:txBody>
            <a:bodyPr/>
            <a:lstStyle/>
            <a:p>
              <a:endParaRPr lang="zh-CN" altLang="en-US">
                <a:latin typeface="+mn-ea"/>
                <a:ea typeface="+mn-ea"/>
              </a:endParaRPr>
            </a:p>
          </p:txBody>
        </p:sp>
      </p:grpSp>
      <p:grpSp>
        <p:nvGrpSpPr>
          <p:cNvPr id="15" name="Group 12"/>
          <p:cNvGrpSpPr/>
          <p:nvPr/>
        </p:nvGrpSpPr>
        <p:grpSpPr bwMode="auto">
          <a:xfrm>
            <a:off x="4465638" y="4709457"/>
            <a:ext cx="1177925" cy="712623"/>
            <a:chOff x="1779" y="3156"/>
            <a:chExt cx="742" cy="449"/>
          </a:xfrm>
        </p:grpSpPr>
        <p:sp>
          <p:nvSpPr>
            <p:cNvPr id="16" name="Rectangle 13"/>
            <p:cNvSpPr>
              <a:spLocks noChangeArrowheads="1"/>
            </p:cNvSpPr>
            <p:nvPr/>
          </p:nvSpPr>
          <p:spPr bwMode="auto">
            <a:xfrm>
              <a:off x="1791" y="3203"/>
              <a:ext cx="730" cy="402"/>
            </a:xfrm>
            <a:prstGeom prst="rect">
              <a:avLst/>
            </a:prstGeom>
            <a:noFill/>
            <a:ln w="12700">
              <a:noFill/>
              <a:miter lim="800000"/>
            </a:ln>
          </p:spPr>
          <p:txBody>
            <a:bodyPr lIns="90488" tIns="44450" rIns="90488" bIns="44450">
              <a:spAutoFit/>
            </a:bodyPr>
            <a:lstStyle/>
            <a:p>
              <a:pPr algn="ctr" defTabSz="762000" eaLnBrk="0" hangingPunct="0"/>
              <a:r>
                <a:rPr kumimoji="1" lang="zh-CN" altLang="en-US" sz="1800" dirty="0">
                  <a:solidFill>
                    <a:schemeClr val="tx1">
                      <a:lumMod val="85000"/>
                      <a:lumOff val="15000"/>
                    </a:schemeClr>
                  </a:solidFill>
                  <a:latin typeface="+mn-ea"/>
                  <a:ea typeface="+mn-ea"/>
                </a:rPr>
                <a:t>发送</a:t>
              </a:r>
              <a:endParaRPr kumimoji="1" lang="zh-CN" altLang="en-US" sz="1800" dirty="0">
                <a:solidFill>
                  <a:schemeClr val="tx1">
                    <a:lumMod val="85000"/>
                    <a:lumOff val="15000"/>
                  </a:schemeClr>
                </a:solidFill>
                <a:latin typeface="+mn-ea"/>
                <a:ea typeface="+mn-ea"/>
              </a:endParaRPr>
            </a:p>
            <a:p>
              <a:pPr algn="ctr" defTabSz="762000" eaLnBrk="0" hangingPunct="0"/>
              <a:r>
                <a:rPr kumimoji="1" lang="zh-CN" altLang="en-US" sz="1800" dirty="0">
                  <a:solidFill>
                    <a:schemeClr val="tx1">
                      <a:lumMod val="85000"/>
                      <a:lumOff val="15000"/>
                    </a:schemeClr>
                  </a:solidFill>
                  <a:latin typeface="+mn-ea"/>
                  <a:ea typeface="+mn-ea"/>
                </a:rPr>
                <a:t>的信号</a:t>
              </a:r>
              <a:endParaRPr kumimoji="1" lang="zh-CN" altLang="en-US" sz="1800" dirty="0">
                <a:solidFill>
                  <a:schemeClr val="tx1">
                    <a:lumMod val="85000"/>
                    <a:lumOff val="15000"/>
                  </a:schemeClr>
                </a:solidFill>
                <a:latin typeface="+mn-ea"/>
                <a:ea typeface="+mn-ea"/>
              </a:endParaRPr>
            </a:p>
          </p:txBody>
        </p:sp>
        <p:sp>
          <p:nvSpPr>
            <p:cNvPr id="17" name="Line 14"/>
            <p:cNvSpPr>
              <a:spLocks noChangeShapeType="1"/>
            </p:cNvSpPr>
            <p:nvPr/>
          </p:nvSpPr>
          <p:spPr bwMode="auto">
            <a:xfrm>
              <a:off x="1779" y="3156"/>
              <a:ext cx="684" cy="4"/>
            </a:xfrm>
            <a:prstGeom prst="line">
              <a:avLst/>
            </a:prstGeom>
            <a:noFill/>
            <a:ln w="38100">
              <a:solidFill>
                <a:srgbClr val="333399"/>
              </a:solidFill>
              <a:round/>
              <a:tailEnd type="triangle" w="med" len="lg"/>
            </a:ln>
          </p:spPr>
          <p:txBody>
            <a:bodyPr/>
            <a:lstStyle/>
            <a:p>
              <a:endParaRPr lang="zh-CN" altLang="en-US">
                <a:latin typeface="+mn-ea"/>
                <a:ea typeface="+mn-ea"/>
              </a:endParaRPr>
            </a:p>
          </p:txBody>
        </p:sp>
      </p:grpSp>
      <p:grpSp>
        <p:nvGrpSpPr>
          <p:cNvPr id="18" name="Group 15"/>
          <p:cNvGrpSpPr/>
          <p:nvPr/>
        </p:nvGrpSpPr>
        <p:grpSpPr bwMode="auto">
          <a:xfrm>
            <a:off x="6548438" y="4715806"/>
            <a:ext cx="1157287" cy="672944"/>
            <a:chOff x="3091" y="3160"/>
            <a:chExt cx="729" cy="424"/>
          </a:xfrm>
        </p:grpSpPr>
        <p:sp>
          <p:nvSpPr>
            <p:cNvPr id="19" name="Rectangle 16"/>
            <p:cNvSpPr>
              <a:spLocks noChangeArrowheads="1"/>
            </p:cNvSpPr>
            <p:nvPr/>
          </p:nvSpPr>
          <p:spPr bwMode="auto">
            <a:xfrm>
              <a:off x="3111" y="3182"/>
              <a:ext cx="709" cy="402"/>
            </a:xfrm>
            <a:prstGeom prst="rect">
              <a:avLst/>
            </a:prstGeom>
            <a:noFill/>
            <a:ln w="12700">
              <a:noFill/>
              <a:miter lim="800000"/>
            </a:ln>
          </p:spPr>
          <p:txBody>
            <a:bodyPr lIns="90488" tIns="44450" rIns="90488" bIns="44450">
              <a:spAutoFit/>
            </a:bodyPr>
            <a:lstStyle/>
            <a:p>
              <a:pPr algn="ctr" defTabSz="762000" eaLnBrk="0" hangingPunct="0"/>
              <a:r>
                <a:rPr kumimoji="1" lang="zh-CN" altLang="en-US" sz="1800" dirty="0">
                  <a:solidFill>
                    <a:schemeClr val="tx1">
                      <a:lumMod val="85000"/>
                      <a:lumOff val="15000"/>
                    </a:schemeClr>
                  </a:solidFill>
                  <a:latin typeface="+mn-ea"/>
                  <a:ea typeface="+mn-ea"/>
                </a:rPr>
                <a:t>接收</a:t>
              </a:r>
              <a:endParaRPr kumimoji="1" lang="zh-CN" altLang="en-US" sz="1800" dirty="0">
                <a:solidFill>
                  <a:schemeClr val="tx1">
                    <a:lumMod val="85000"/>
                    <a:lumOff val="15000"/>
                  </a:schemeClr>
                </a:solidFill>
                <a:latin typeface="+mn-ea"/>
                <a:ea typeface="+mn-ea"/>
              </a:endParaRPr>
            </a:p>
            <a:p>
              <a:pPr algn="ctr" defTabSz="762000" eaLnBrk="0" hangingPunct="0"/>
              <a:r>
                <a:rPr kumimoji="1" lang="zh-CN" altLang="en-US" sz="1800" dirty="0">
                  <a:solidFill>
                    <a:schemeClr val="tx1">
                      <a:lumMod val="85000"/>
                      <a:lumOff val="15000"/>
                    </a:schemeClr>
                  </a:solidFill>
                  <a:latin typeface="+mn-ea"/>
                  <a:ea typeface="+mn-ea"/>
                </a:rPr>
                <a:t>的信号</a:t>
              </a:r>
              <a:endParaRPr kumimoji="1" lang="zh-CN" altLang="en-US" sz="1800" dirty="0">
                <a:solidFill>
                  <a:schemeClr val="tx1">
                    <a:lumMod val="85000"/>
                    <a:lumOff val="15000"/>
                  </a:schemeClr>
                </a:solidFill>
                <a:latin typeface="+mn-ea"/>
                <a:ea typeface="+mn-ea"/>
              </a:endParaRPr>
            </a:p>
          </p:txBody>
        </p:sp>
        <p:sp>
          <p:nvSpPr>
            <p:cNvPr id="20" name="Line 17"/>
            <p:cNvSpPr>
              <a:spLocks noChangeShapeType="1"/>
            </p:cNvSpPr>
            <p:nvPr/>
          </p:nvSpPr>
          <p:spPr bwMode="auto">
            <a:xfrm>
              <a:off x="3091" y="3160"/>
              <a:ext cx="714" cy="0"/>
            </a:xfrm>
            <a:prstGeom prst="line">
              <a:avLst/>
            </a:prstGeom>
            <a:noFill/>
            <a:ln w="38100">
              <a:solidFill>
                <a:srgbClr val="333399"/>
              </a:solidFill>
              <a:round/>
              <a:tailEnd type="triangle" w="med" len="lg"/>
            </a:ln>
          </p:spPr>
          <p:txBody>
            <a:bodyPr/>
            <a:lstStyle/>
            <a:p>
              <a:endParaRPr lang="zh-CN" altLang="en-US">
                <a:latin typeface="+mn-ea"/>
                <a:ea typeface="+mn-ea"/>
              </a:endParaRPr>
            </a:p>
          </p:txBody>
        </p:sp>
      </p:grpSp>
      <p:grpSp>
        <p:nvGrpSpPr>
          <p:cNvPr id="21" name="Group 18"/>
          <p:cNvGrpSpPr/>
          <p:nvPr/>
        </p:nvGrpSpPr>
        <p:grpSpPr bwMode="auto">
          <a:xfrm>
            <a:off x="8496299" y="4715806"/>
            <a:ext cx="592138" cy="1261771"/>
            <a:chOff x="4318" y="3160"/>
            <a:chExt cx="373" cy="795"/>
          </a:xfrm>
        </p:grpSpPr>
        <p:sp>
          <p:nvSpPr>
            <p:cNvPr id="22" name="Rectangle 19"/>
            <p:cNvSpPr>
              <a:spLocks noChangeArrowheads="1"/>
            </p:cNvSpPr>
            <p:nvPr/>
          </p:nvSpPr>
          <p:spPr bwMode="auto">
            <a:xfrm>
              <a:off x="4334" y="3207"/>
              <a:ext cx="357" cy="748"/>
            </a:xfrm>
            <a:prstGeom prst="rect">
              <a:avLst/>
            </a:prstGeom>
            <a:noFill/>
            <a:ln w="12700">
              <a:noFill/>
              <a:miter lim="800000"/>
            </a:ln>
          </p:spPr>
          <p:txBody>
            <a:bodyPr lIns="90488" tIns="44450" rIns="90488" bIns="44450">
              <a:spAutoFit/>
            </a:bodyPr>
            <a:lstStyle/>
            <a:p>
              <a:pPr defTabSz="762000" eaLnBrk="0" hangingPunct="0"/>
              <a:r>
                <a:rPr kumimoji="1" lang="zh-CN" altLang="en-US" sz="1800" dirty="0">
                  <a:solidFill>
                    <a:schemeClr val="tx1">
                      <a:lumMod val="85000"/>
                      <a:lumOff val="15000"/>
                    </a:schemeClr>
                  </a:solidFill>
                  <a:latin typeface="+mn-ea"/>
                  <a:ea typeface="+mn-ea"/>
                </a:rPr>
                <a:t>输出数据</a:t>
              </a:r>
              <a:endParaRPr kumimoji="1" lang="zh-CN" altLang="en-US" sz="1800" dirty="0">
                <a:solidFill>
                  <a:schemeClr val="tx1">
                    <a:lumMod val="85000"/>
                    <a:lumOff val="15000"/>
                  </a:schemeClr>
                </a:solidFill>
                <a:latin typeface="+mn-ea"/>
                <a:ea typeface="+mn-ea"/>
              </a:endParaRPr>
            </a:p>
          </p:txBody>
        </p:sp>
        <p:sp>
          <p:nvSpPr>
            <p:cNvPr id="23" name="Line 20"/>
            <p:cNvSpPr>
              <a:spLocks noChangeShapeType="1"/>
            </p:cNvSpPr>
            <p:nvPr/>
          </p:nvSpPr>
          <p:spPr bwMode="auto">
            <a:xfrm>
              <a:off x="4318" y="3160"/>
              <a:ext cx="336" cy="0"/>
            </a:xfrm>
            <a:prstGeom prst="line">
              <a:avLst/>
            </a:prstGeom>
            <a:noFill/>
            <a:ln w="38100">
              <a:solidFill>
                <a:srgbClr val="333399"/>
              </a:solidFill>
              <a:round/>
              <a:tailEnd type="triangle" w="med" len="lg"/>
            </a:ln>
          </p:spPr>
          <p:txBody>
            <a:bodyPr/>
            <a:lstStyle/>
            <a:p>
              <a:endParaRPr lang="zh-CN" altLang="en-US">
                <a:latin typeface="+mn-ea"/>
                <a:ea typeface="+mn-ea"/>
              </a:endParaRPr>
            </a:p>
          </p:txBody>
        </p:sp>
      </p:grpSp>
      <p:grpSp>
        <p:nvGrpSpPr>
          <p:cNvPr id="24" name="Group 21"/>
          <p:cNvGrpSpPr/>
          <p:nvPr/>
        </p:nvGrpSpPr>
        <p:grpSpPr bwMode="auto">
          <a:xfrm>
            <a:off x="2287587" y="4352353"/>
            <a:ext cx="850900" cy="726907"/>
            <a:chOff x="407" y="2931"/>
            <a:chExt cx="536" cy="458"/>
          </a:xfrm>
        </p:grpSpPr>
        <p:sp>
          <p:nvSpPr>
            <p:cNvPr id="25" name="AutoShape 22"/>
            <p:cNvSpPr>
              <a:spLocks noChangeArrowheads="1"/>
            </p:cNvSpPr>
            <p:nvPr/>
          </p:nvSpPr>
          <p:spPr bwMode="auto">
            <a:xfrm>
              <a:off x="407" y="2931"/>
              <a:ext cx="536" cy="458"/>
            </a:xfrm>
            <a:prstGeom prst="cube">
              <a:avLst>
                <a:gd name="adj" fmla="val 13069"/>
              </a:avLst>
            </a:prstGeom>
            <a:solidFill>
              <a:srgbClr val="1A8ABC"/>
            </a:solidFill>
            <a:ln w="9525">
              <a:noFill/>
              <a:miter lim="800000"/>
            </a:ln>
          </p:spPr>
          <p:txBody>
            <a:bodyPr wrap="none" anchor="ctr"/>
            <a:lstStyle/>
            <a:p>
              <a:endParaRPr lang="zh-CN" altLang="en-US">
                <a:latin typeface="+mn-ea"/>
                <a:ea typeface="+mn-ea"/>
              </a:endParaRPr>
            </a:p>
          </p:txBody>
        </p:sp>
        <p:sp>
          <p:nvSpPr>
            <p:cNvPr id="26" name="Rectangle 23"/>
            <p:cNvSpPr>
              <a:spLocks noChangeArrowheads="1"/>
            </p:cNvSpPr>
            <p:nvPr/>
          </p:nvSpPr>
          <p:spPr bwMode="auto">
            <a:xfrm>
              <a:off x="449" y="3059"/>
              <a:ext cx="447" cy="229"/>
            </a:xfrm>
            <a:prstGeom prst="rect">
              <a:avLst/>
            </a:prstGeom>
            <a:noFill/>
            <a:ln w="12700">
              <a:noFill/>
              <a:miter lim="800000"/>
            </a:ln>
          </p:spPr>
          <p:txBody>
            <a:bodyPr lIns="90488" tIns="44450" rIns="90488" bIns="44450">
              <a:spAutoFit/>
            </a:bodyPr>
            <a:lstStyle/>
            <a:p>
              <a:pPr defTabSz="762000" eaLnBrk="0" hangingPunct="0"/>
              <a:r>
                <a:rPr kumimoji="1" lang="zh-CN" altLang="en-US" sz="1800" dirty="0">
                  <a:solidFill>
                    <a:schemeClr val="bg1"/>
                  </a:solidFill>
                  <a:latin typeface="+mn-ea"/>
                  <a:ea typeface="+mn-ea"/>
                </a:rPr>
                <a:t>源点</a:t>
              </a:r>
              <a:endParaRPr kumimoji="1" lang="zh-CN" altLang="en-US" sz="1800" dirty="0">
                <a:solidFill>
                  <a:schemeClr val="bg1"/>
                </a:solidFill>
                <a:latin typeface="+mn-ea"/>
                <a:ea typeface="+mn-ea"/>
              </a:endParaRPr>
            </a:p>
          </p:txBody>
        </p:sp>
      </p:grpSp>
      <p:grpSp>
        <p:nvGrpSpPr>
          <p:cNvPr id="27" name="Group 24"/>
          <p:cNvGrpSpPr/>
          <p:nvPr/>
        </p:nvGrpSpPr>
        <p:grpSpPr bwMode="auto">
          <a:xfrm>
            <a:off x="9029699" y="4352353"/>
            <a:ext cx="850900" cy="726907"/>
            <a:chOff x="4654" y="2931"/>
            <a:chExt cx="536" cy="458"/>
          </a:xfrm>
        </p:grpSpPr>
        <p:sp>
          <p:nvSpPr>
            <p:cNvPr id="28" name="AutoShape 25"/>
            <p:cNvSpPr>
              <a:spLocks noChangeArrowheads="1"/>
            </p:cNvSpPr>
            <p:nvPr/>
          </p:nvSpPr>
          <p:spPr bwMode="auto">
            <a:xfrm>
              <a:off x="4654" y="2931"/>
              <a:ext cx="536" cy="458"/>
            </a:xfrm>
            <a:prstGeom prst="cube">
              <a:avLst>
                <a:gd name="adj" fmla="val 13069"/>
              </a:avLst>
            </a:prstGeom>
            <a:solidFill>
              <a:srgbClr val="92D050"/>
            </a:solidFill>
            <a:ln w="9525">
              <a:noFill/>
              <a:miter lim="800000"/>
            </a:ln>
          </p:spPr>
          <p:txBody>
            <a:bodyPr wrap="none" anchor="ctr"/>
            <a:lstStyle/>
            <a:p>
              <a:endParaRPr lang="zh-CN" altLang="en-US">
                <a:latin typeface="+mn-ea"/>
                <a:ea typeface="+mn-ea"/>
              </a:endParaRPr>
            </a:p>
          </p:txBody>
        </p:sp>
        <p:sp>
          <p:nvSpPr>
            <p:cNvPr id="29" name="Rectangle 26"/>
            <p:cNvSpPr>
              <a:spLocks noChangeArrowheads="1"/>
            </p:cNvSpPr>
            <p:nvPr/>
          </p:nvSpPr>
          <p:spPr bwMode="auto">
            <a:xfrm>
              <a:off x="4699" y="3068"/>
              <a:ext cx="446" cy="229"/>
            </a:xfrm>
            <a:prstGeom prst="rect">
              <a:avLst/>
            </a:prstGeom>
            <a:noFill/>
            <a:ln w="12700">
              <a:noFill/>
              <a:miter lim="800000"/>
            </a:ln>
          </p:spPr>
          <p:txBody>
            <a:bodyPr lIns="90488" tIns="44450" rIns="90488" bIns="44450">
              <a:spAutoFit/>
            </a:bodyPr>
            <a:lstStyle/>
            <a:p>
              <a:pPr defTabSz="762000" eaLnBrk="0" hangingPunct="0"/>
              <a:r>
                <a:rPr kumimoji="1" lang="zh-CN" altLang="en-US" sz="1800" dirty="0">
                  <a:solidFill>
                    <a:schemeClr val="tx1">
                      <a:lumMod val="85000"/>
                      <a:lumOff val="15000"/>
                    </a:schemeClr>
                  </a:solidFill>
                  <a:latin typeface="+mn-ea"/>
                  <a:ea typeface="+mn-ea"/>
                </a:rPr>
                <a:t>终点</a:t>
              </a:r>
              <a:endParaRPr kumimoji="1" lang="zh-CN" altLang="en-US" sz="1800" dirty="0">
                <a:solidFill>
                  <a:schemeClr val="tx1">
                    <a:lumMod val="85000"/>
                    <a:lumOff val="15000"/>
                  </a:schemeClr>
                </a:solidFill>
                <a:latin typeface="+mn-ea"/>
                <a:ea typeface="+mn-ea"/>
              </a:endParaRPr>
            </a:p>
          </p:txBody>
        </p:sp>
      </p:grpSp>
      <p:grpSp>
        <p:nvGrpSpPr>
          <p:cNvPr id="30" name="Group 27"/>
          <p:cNvGrpSpPr/>
          <p:nvPr/>
        </p:nvGrpSpPr>
        <p:grpSpPr bwMode="auto">
          <a:xfrm>
            <a:off x="3590924" y="4352353"/>
            <a:ext cx="922338" cy="726907"/>
            <a:chOff x="1228" y="2931"/>
            <a:chExt cx="581" cy="458"/>
          </a:xfrm>
        </p:grpSpPr>
        <p:sp>
          <p:nvSpPr>
            <p:cNvPr id="31" name="AutoShape 28"/>
            <p:cNvSpPr>
              <a:spLocks noChangeArrowheads="1"/>
            </p:cNvSpPr>
            <p:nvPr/>
          </p:nvSpPr>
          <p:spPr bwMode="auto">
            <a:xfrm>
              <a:off x="1256" y="2931"/>
              <a:ext cx="537" cy="458"/>
            </a:xfrm>
            <a:prstGeom prst="cube">
              <a:avLst>
                <a:gd name="adj" fmla="val 13069"/>
              </a:avLst>
            </a:prstGeom>
            <a:solidFill>
              <a:srgbClr val="1A8ABC"/>
            </a:solidFill>
            <a:ln w="9525">
              <a:noFill/>
              <a:miter lim="800000"/>
            </a:ln>
          </p:spPr>
          <p:txBody>
            <a:bodyPr wrap="none" anchor="ctr"/>
            <a:lstStyle/>
            <a:p>
              <a:endParaRPr lang="zh-CN" altLang="en-US">
                <a:latin typeface="+mn-ea"/>
                <a:ea typeface="+mn-ea"/>
              </a:endParaRPr>
            </a:p>
          </p:txBody>
        </p:sp>
        <p:sp>
          <p:nvSpPr>
            <p:cNvPr id="32" name="Rectangle 29"/>
            <p:cNvSpPr>
              <a:spLocks noChangeArrowheads="1"/>
            </p:cNvSpPr>
            <p:nvPr/>
          </p:nvSpPr>
          <p:spPr bwMode="auto">
            <a:xfrm>
              <a:off x="1228" y="3068"/>
              <a:ext cx="581" cy="229"/>
            </a:xfrm>
            <a:prstGeom prst="rect">
              <a:avLst/>
            </a:prstGeom>
            <a:noFill/>
            <a:ln w="12700">
              <a:noFill/>
              <a:miter lim="800000"/>
            </a:ln>
          </p:spPr>
          <p:txBody>
            <a:bodyPr lIns="90488" tIns="44450" rIns="90488" bIns="44450">
              <a:spAutoFit/>
            </a:bodyPr>
            <a:lstStyle/>
            <a:p>
              <a:pPr defTabSz="762000" eaLnBrk="0" hangingPunct="0"/>
              <a:r>
                <a:rPr kumimoji="1" lang="zh-CN" altLang="en-US" sz="1800" dirty="0">
                  <a:solidFill>
                    <a:schemeClr val="bg1"/>
                  </a:solidFill>
                  <a:latin typeface="+mn-ea"/>
                  <a:ea typeface="+mn-ea"/>
                </a:rPr>
                <a:t>发送器</a:t>
              </a:r>
              <a:endParaRPr kumimoji="1" lang="zh-CN" altLang="en-US" sz="1800" dirty="0">
                <a:solidFill>
                  <a:schemeClr val="bg1"/>
                </a:solidFill>
                <a:latin typeface="+mn-ea"/>
                <a:ea typeface="+mn-ea"/>
              </a:endParaRPr>
            </a:p>
          </p:txBody>
        </p:sp>
      </p:grpSp>
      <p:grpSp>
        <p:nvGrpSpPr>
          <p:cNvPr id="33" name="Group 30"/>
          <p:cNvGrpSpPr/>
          <p:nvPr/>
        </p:nvGrpSpPr>
        <p:grpSpPr bwMode="auto">
          <a:xfrm>
            <a:off x="7639049" y="4352353"/>
            <a:ext cx="922338" cy="726907"/>
            <a:chOff x="3778" y="2931"/>
            <a:chExt cx="581" cy="458"/>
          </a:xfrm>
        </p:grpSpPr>
        <p:sp>
          <p:nvSpPr>
            <p:cNvPr id="34" name="AutoShape 31"/>
            <p:cNvSpPr>
              <a:spLocks noChangeArrowheads="1"/>
            </p:cNvSpPr>
            <p:nvPr/>
          </p:nvSpPr>
          <p:spPr bwMode="auto">
            <a:xfrm>
              <a:off x="3805" y="2931"/>
              <a:ext cx="535" cy="458"/>
            </a:xfrm>
            <a:prstGeom prst="cube">
              <a:avLst>
                <a:gd name="adj" fmla="val 13069"/>
              </a:avLst>
            </a:prstGeom>
            <a:solidFill>
              <a:srgbClr val="92D050"/>
            </a:solidFill>
            <a:ln w="9525">
              <a:noFill/>
              <a:miter lim="800000"/>
            </a:ln>
          </p:spPr>
          <p:txBody>
            <a:bodyPr wrap="none" anchor="ctr"/>
            <a:lstStyle/>
            <a:p>
              <a:endParaRPr lang="zh-CN" altLang="en-US">
                <a:latin typeface="+mn-ea"/>
                <a:ea typeface="+mn-ea"/>
              </a:endParaRPr>
            </a:p>
          </p:txBody>
        </p:sp>
        <p:sp>
          <p:nvSpPr>
            <p:cNvPr id="35" name="Rectangle 32"/>
            <p:cNvSpPr>
              <a:spLocks noChangeArrowheads="1"/>
            </p:cNvSpPr>
            <p:nvPr/>
          </p:nvSpPr>
          <p:spPr bwMode="auto">
            <a:xfrm>
              <a:off x="3778" y="3059"/>
              <a:ext cx="581" cy="229"/>
            </a:xfrm>
            <a:prstGeom prst="rect">
              <a:avLst/>
            </a:prstGeom>
            <a:noFill/>
            <a:ln w="12700">
              <a:noFill/>
              <a:miter lim="800000"/>
            </a:ln>
          </p:spPr>
          <p:txBody>
            <a:bodyPr lIns="90488" tIns="44450" rIns="90488" bIns="44450">
              <a:spAutoFit/>
            </a:bodyPr>
            <a:lstStyle/>
            <a:p>
              <a:pPr defTabSz="762000" eaLnBrk="0" hangingPunct="0"/>
              <a:r>
                <a:rPr kumimoji="1" lang="zh-CN" altLang="en-US" sz="1800" dirty="0">
                  <a:solidFill>
                    <a:schemeClr val="tx1">
                      <a:lumMod val="85000"/>
                      <a:lumOff val="15000"/>
                    </a:schemeClr>
                  </a:solidFill>
                  <a:latin typeface="+mn-ea"/>
                  <a:ea typeface="+mn-ea"/>
                </a:rPr>
                <a:t>接收器</a:t>
              </a:r>
              <a:endParaRPr kumimoji="1" lang="zh-CN" altLang="en-US" sz="1800" dirty="0">
                <a:solidFill>
                  <a:schemeClr val="tx1">
                    <a:lumMod val="85000"/>
                    <a:lumOff val="15000"/>
                  </a:schemeClr>
                </a:solidFill>
                <a:latin typeface="+mn-ea"/>
                <a:ea typeface="+mn-ea"/>
              </a:endParaRPr>
            </a:p>
          </p:txBody>
        </p:sp>
      </p:grpSp>
      <p:sp>
        <p:nvSpPr>
          <p:cNvPr id="36" name="Line 33"/>
          <p:cNvSpPr>
            <a:spLocks noChangeShapeType="1"/>
          </p:cNvSpPr>
          <p:nvPr/>
        </p:nvSpPr>
        <p:spPr bwMode="auto">
          <a:xfrm>
            <a:off x="4202112" y="2758872"/>
            <a:ext cx="3479800" cy="0"/>
          </a:xfrm>
          <a:prstGeom prst="line">
            <a:avLst/>
          </a:prstGeom>
          <a:noFill/>
          <a:ln w="28575">
            <a:solidFill>
              <a:srgbClr val="333399"/>
            </a:solidFill>
            <a:round/>
          </a:ln>
        </p:spPr>
        <p:txBody>
          <a:bodyPr wrap="none" anchor="ctr"/>
          <a:lstStyle/>
          <a:p>
            <a:endParaRPr lang="zh-CN" altLang="en-US">
              <a:latin typeface="+mn-ea"/>
              <a:ea typeface="+mn-ea"/>
            </a:endParaRPr>
          </a:p>
        </p:txBody>
      </p:sp>
      <p:sp>
        <p:nvSpPr>
          <p:cNvPr id="37" name="Line 34"/>
          <p:cNvSpPr>
            <a:spLocks noChangeShapeType="1"/>
          </p:cNvSpPr>
          <p:nvPr/>
        </p:nvSpPr>
        <p:spPr bwMode="auto">
          <a:xfrm>
            <a:off x="2997200" y="2758872"/>
            <a:ext cx="847725" cy="3174"/>
          </a:xfrm>
          <a:prstGeom prst="line">
            <a:avLst/>
          </a:prstGeom>
          <a:noFill/>
          <a:ln w="76200" cmpd="tri">
            <a:solidFill>
              <a:srgbClr val="333399"/>
            </a:solidFill>
            <a:round/>
          </a:ln>
        </p:spPr>
        <p:txBody>
          <a:bodyPr wrap="none" anchor="ctr"/>
          <a:lstStyle/>
          <a:p>
            <a:endParaRPr lang="zh-CN" altLang="en-US">
              <a:latin typeface="+mn-ea"/>
              <a:ea typeface="+mn-ea"/>
            </a:endParaRPr>
          </a:p>
        </p:txBody>
      </p:sp>
      <p:sp>
        <p:nvSpPr>
          <p:cNvPr id="38" name="Rectangle 35"/>
          <p:cNvSpPr>
            <a:spLocks noChangeArrowheads="1"/>
          </p:cNvSpPr>
          <p:nvPr/>
        </p:nvSpPr>
        <p:spPr bwMode="auto">
          <a:xfrm>
            <a:off x="3333749" y="2976308"/>
            <a:ext cx="1354138" cy="363454"/>
          </a:xfrm>
          <a:prstGeom prst="rect">
            <a:avLst/>
          </a:prstGeom>
          <a:noFill/>
          <a:ln w="12700">
            <a:noFill/>
            <a:miter lim="800000"/>
          </a:ln>
        </p:spPr>
        <p:txBody>
          <a:bodyPr lIns="90488" tIns="44450" rIns="90488" bIns="44450">
            <a:spAutoFit/>
          </a:bodyPr>
          <a:lstStyle/>
          <a:p>
            <a:pPr defTabSz="762000" eaLnBrk="0" hangingPunct="0"/>
            <a:r>
              <a:rPr kumimoji="1" lang="zh-CN" altLang="en-US" sz="1800" dirty="0">
                <a:solidFill>
                  <a:schemeClr val="tx1">
                    <a:lumMod val="85000"/>
                    <a:lumOff val="15000"/>
                  </a:schemeClr>
                </a:solidFill>
                <a:latin typeface="+mn-ea"/>
                <a:ea typeface="+mn-ea"/>
              </a:rPr>
              <a:t>调制解调器</a:t>
            </a:r>
            <a:endParaRPr kumimoji="1" lang="zh-CN" altLang="en-US" sz="1800" dirty="0">
              <a:solidFill>
                <a:schemeClr val="tx1">
                  <a:lumMod val="85000"/>
                  <a:lumOff val="15000"/>
                </a:schemeClr>
              </a:solidFill>
              <a:latin typeface="+mn-ea"/>
              <a:ea typeface="+mn-ea"/>
            </a:endParaRPr>
          </a:p>
        </p:txBody>
      </p:sp>
      <p:sp>
        <p:nvSpPr>
          <p:cNvPr id="39" name="Line 36"/>
          <p:cNvSpPr>
            <a:spLocks noChangeShapeType="1"/>
          </p:cNvSpPr>
          <p:nvPr/>
        </p:nvSpPr>
        <p:spPr bwMode="auto">
          <a:xfrm>
            <a:off x="8248649" y="2758872"/>
            <a:ext cx="922338" cy="0"/>
          </a:xfrm>
          <a:prstGeom prst="line">
            <a:avLst/>
          </a:prstGeom>
          <a:noFill/>
          <a:ln w="76200" cmpd="tri">
            <a:solidFill>
              <a:srgbClr val="333399"/>
            </a:solidFill>
            <a:round/>
          </a:ln>
        </p:spPr>
        <p:txBody>
          <a:bodyPr wrap="none" anchor="ctr"/>
          <a:lstStyle/>
          <a:p>
            <a:endParaRPr lang="zh-CN" altLang="en-US">
              <a:latin typeface="+mn-ea"/>
              <a:ea typeface="+mn-ea"/>
            </a:endParaRPr>
          </a:p>
        </p:txBody>
      </p:sp>
      <p:grpSp>
        <p:nvGrpSpPr>
          <p:cNvPr id="40" name="Group 37"/>
          <p:cNvGrpSpPr/>
          <p:nvPr/>
        </p:nvGrpSpPr>
        <p:grpSpPr bwMode="auto">
          <a:xfrm>
            <a:off x="5276849" y="2227182"/>
            <a:ext cx="1582738" cy="1009416"/>
            <a:chOff x="385" y="2795"/>
            <a:chExt cx="1769" cy="816"/>
          </a:xfrm>
        </p:grpSpPr>
        <p:sp>
          <p:nvSpPr>
            <p:cNvPr id="41" name="Oval 38"/>
            <p:cNvSpPr>
              <a:spLocks noChangeArrowheads="1"/>
            </p:cNvSpPr>
            <p:nvPr/>
          </p:nvSpPr>
          <p:spPr bwMode="auto">
            <a:xfrm>
              <a:off x="1590" y="3061"/>
              <a:ext cx="554" cy="248"/>
            </a:xfrm>
            <a:prstGeom prst="ellipse">
              <a:avLst/>
            </a:prstGeom>
            <a:solidFill>
              <a:srgbClr val="DDDDDD"/>
            </a:solidFill>
            <a:ln w="9525">
              <a:noFill/>
              <a:round/>
            </a:ln>
            <a:effectLst>
              <a:outerShdw dist="68392" dir="4091915" algn="ctr" rotWithShape="0">
                <a:schemeClr val="tx1"/>
              </a:outerShdw>
            </a:effectLst>
          </p:spPr>
          <p:txBody>
            <a:bodyPr/>
            <a:lstStyle/>
            <a:p>
              <a:pPr>
                <a:defRPr/>
              </a:pPr>
              <a:endParaRPr lang="zh-CN" altLang="en-US">
                <a:latin typeface="+mn-ea"/>
                <a:ea typeface="+mn-ea"/>
              </a:endParaRPr>
            </a:p>
          </p:txBody>
        </p:sp>
        <p:sp>
          <p:nvSpPr>
            <p:cNvPr id="42" name="Oval 39"/>
            <p:cNvSpPr>
              <a:spLocks noChangeArrowheads="1"/>
            </p:cNvSpPr>
            <p:nvPr/>
          </p:nvSpPr>
          <p:spPr bwMode="auto">
            <a:xfrm>
              <a:off x="928" y="3274"/>
              <a:ext cx="884" cy="337"/>
            </a:xfrm>
            <a:prstGeom prst="ellipse">
              <a:avLst/>
            </a:prstGeom>
            <a:solidFill>
              <a:srgbClr val="DDDDDD"/>
            </a:solidFill>
            <a:ln w="9525">
              <a:noFill/>
              <a:round/>
            </a:ln>
            <a:effectLst>
              <a:outerShdw dist="35921" dir="2700000" algn="ctr" rotWithShape="0">
                <a:schemeClr val="tx1"/>
              </a:outerShdw>
            </a:effectLst>
          </p:spPr>
          <p:txBody>
            <a:bodyPr/>
            <a:lstStyle/>
            <a:p>
              <a:pPr>
                <a:defRPr/>
              </a:pPr>
              <a:endParaRPr lang="zh-CN" altLang="en-US">
                <a:latin typeface="+mn-ea"/>
                <a:ea typeface="+mn-ea"/>
              </a:endParaRPr>
            </a:p>
          </p:txBody>
        </p:sp>
        <p:sp>
          <p:nvSpPr>
            <p:cNvPr id="43" name="Oval 40"/>
            <p:cNvSpPr>
              <a:spLocks noChangeArrowheads="1"/>
            </p:cNvSpPr>
            <p:nvPr/>
          </p:nvSpPr>
          <p:spPr bwMode="auto">
            <a:xfrm>
              <a:off x="502" y="3204"/>
              <a:ext cx="586" cy="281"/>
            </a:xfrm>
            <a:prstGeom prst="ellipse">
              <a:avLst/>
            </a:prstGeom>
            <a:solidFill>
              <a:srgbClr val="DDDDDD"/>
            </a:solidFill>
            <a:ln w="9525">
              <a:noFill/>
              <a:round/>
            </a:ln>
            <a:effectLst>
              <a:outerShdw dist="68392" dir="4091915" algn="ctr" rotWithShape="0">
                <a:schemeClr val="tx1"/>
              </a:outerShdw>
            </a:effectLst>
          </p:spPr>
          <p:txBody>
            <a:bodyPr/>
            <a:lstStyle/>
            <a:p>
              <a:pPr>
                <a:defRPr/>
              </a:pPr>
              <a:endParaRPr lang="zh-CN" altLang="en-US">
                <a:latin typeface="+mn-ea"/>
                <a:ea typeface="+mn-ea"/>
              </a:endParaRPr>
            </a:p>
          </p:txBody>
        </p:sp>
        <p:sp>
          <p:nvSpPr>
            <p:cNvPr id="44" name="Oval 41"/>
            <p:cNvSpPr>
              <a:spLocks noChangeArrowheads="1"/>
            </p:cNvSpPr>
            <p:nvPr/>
          </p:nvSpPr>
          <p:spPr bwMode="auto">
            <a:xfrm>
              <a:off x="385" y="3084"/>
              <a:ext cx="383" cy="257"/>
            </a:xfrm>
            <a:prstGeom prst="ellipse">
              <a:avLst/>
            </a:prstGeom>
            <a:solidFill>
              <a:srgbClr val="DDDDDD"/>
            </a:solidFill>
            <a:ln w="9525">
              <a:noFill/>
              <a:round/>
            </a:ln>
            <a:effectLst>
              <a:outerShdw dist="68392" dir="4091915" algn="ctr" rotWithShape="0">
                <a:schemeClr val="tx1"/>
              </a:outerShdw>
            </a:effectLst>
          </p:spPr>
          <p:txBody>
            <a:bodyPr/>
            <a:lstStyle/>
            <a:p>
              <a:pPr>
                <a:defRPr/>
              </a:pPr>
              <a:endParaRPr lang="zh-CN" altLang="en-US">
                <a:latin typeface="+mn-ea"/>
                <a:ea typeface="+mn-ea"/>
              </a:endParaRPr>
            </a:p>
          </p:txBody>
        </p:sp>
        <p:sp>
          <p:nvSpPr>
            <p:cNvPr id="45" name="Oval 42"/>
            <p:cNvSpPr>
              <a:spLocks noChangeArrowheads="1"/>
            </p:cNvSpPr>
            <p:nvPr/>
          </p:nvSpPr>
          <p:spPr bwMode="auto">
            <a:xfrm>
              <a:off x="566" y="2884"/>
              <a:ext cx="577" cy="321"/>
            </a:xfrm>
            <a:prstGeom prst="ellipse">
              <a:avLst/>
            </a:prstGeom>
            <a:solidFill>
              <a:srgbClr val="DDDDDD"/>
            </a:solidFill>
            <a:ln w="9525">
              <a:noFill/>
              <a:round/>
            </a:ln>
            <a:effectLst>
              <a:outerShdw dist="68392" dir="4091915" algn="ctr" rotWithShape="0">
                <a:schemeClr val="tx1"/>
              </a:outerShdw>
            </a:effectLst>
          </p:spPr>
          <p:txBody>
            <a:bodyPr/>
            <a:lstStyle/>
            <a:p>
              <a:pPr>
                <a:defRPr/>
              </a:pPr>
              <a:endParaRPr lang="zh-CN" altLang="en-US">
                <a:latin typeface="+mn-ea"/>
                <a:ea typeface="+mn-ea"/>
              </a:endParaRPr>
            </a:p>
          </p:txBody>
        </p:sp>
        <p:sp>
          <p:nvSpPr>
            <p:cNvPr id="46" name="Oval 43"/>
            <p:cNvSpPr>
              <a:spLocks noChangeArrowheads="1"/>
            </p:cNvSpPr>
            <p:nvPr/>
          </p:nvSpPr>
          <p:spPr bwMode="auto">
            <a:xfrm>
              <a:off x="992" y="2795"/>
              <a:ext cx="758" cy="321"/>
            </a:xfrm>
            <a:prstGeom prst="ellipse">
              <a:avLst/>
            </a:prstGeom>
            <a:solidFill>
              <a:srgbClr val="DDDDDD"/>
            </a:solidFill>
            <a:ln w="9525">
              <a:noFill/>
              <a:round/>
            </a:ln>
            <a:effectLst>
              <a:outerShdw dist="68392" dir="4091915" algn="ctr" rotWithShape="0">
                <a:schemeClr val="tx1"/>
              </a:outerShdw>
            </a:effectLst>
          </p:spPr>
          <p:txBody>
            <a:bodyPr/>
            <a:lstStyle/>
            <a:p>
              <a:pPr>
                <a:defRPr/>
              </a:pPr>
              <a:endParaRPr lang="zh-CN" altLang="en-US">
                <a:latin typeface="+mn-ea"/>
                <a:ea typeface="+mn-ea"/>
              </a:endParaRPr>
            </a:p>
          </p:txBody>
        </p:sp>
        <p:sp>
          <p:nvSpPr>
            <p:cNvPr id="47" name="Oval 44"/>
            <p:cNvSpPr>
              <a:spLocks noChangeArrowheads="1"/>
            </p:cNvSpPr>
            <p:nvPr/>
          </p:nvSpPr>
          <p:spPr bwMode="auto">
            <a:xfrm>
              <a:off x="1505" y="2891"/>
              <a:ext cx="554" cy="248"/>
            </a:xfrm>
            <a:prstGeom prst="ellipse">
              <a:avLst/>
            </a:prstGeom>
            <a:solidFill>
              <a:srgbClr val="DDDDDD"/>
            </a:solidFill>
            <a:ln w="9525">
              <a:noFill/>
              <a:round/>
            </a:ln>
            <a:effectLst>
              <a:outerShdw dist="68392" dir="4091915" algn="ctr" rotWithShape="0">
                <a:schemeClr val="tx1"/>
              </a:outerShdw>
            </a:effectLst>
          </p:spPr>
          <p:txBody>
            <a:bodyPr/>
            <a:lstStyle/>
            <a:p>
              <a:pPr>
                <a:defRPr/>
              </a:pPr>
              <a:endParaRPr lang="zh-CN" altLang="en-US">
                <a:latin typeface="+mn-ea"/>
                <a:ea typeface="+mn-ea"/>
              </a:endParaRPr>
            </a:p>
          </p:txBody>
        </p:sp>
        <p:sp>
          <p:nvSpPr>
            <p:cNvPr id="48" name="Oval 45"/>
            <p:cNvSpPr>
              <a:spLocks noChangeArrowheads="1"/>
            </p:cNvSpPr>
            <p:nvPr/>
          </p:nvSpPr>
          <p:spPr bwMode="auto">
            <a:xfrm>
              <a:off x="704" y="2987"/>
              <a:ext cx="1141" cy="417"/>
            </a:xfrm>
            <a:prstGeom prst="ellipse">
              <a:avLst/>
            </a:prstGeom>
            <a:solidFill>
              <a:srgbClr val="DDDDDD"/>
            </a:solidFill>
            <a:ln w="9525">
              <a:noFill/>
              <a:round/>
            </a:ln>
            <a:effectLst>
              <a:outerShdw dist="68392" dir="4091915" algn="ctr" rotWithShape="0">
                <a:schemeClr val="tx1"/>
              </a:outerShdw>
            </a:effectLst>
          </p:spPr>
          <p:txBody>
            <a:bodyPr/>
            <a:lstStyle/>
            <a:p>
              <a:pPr>
                <a:defRPr/>
              </a:pPr>
              <a:endParaRPr lang="zh-CN" altLang="en-US">
                <a:latin typeface="+mn-ea"/>
                <a:ea typeface="+mn-ea"/>
              </a:endParaRPr>
            </a:p>
          </p:txBody>
        </p:sp>
        <p:sp>
          <p:nvSpPr>
            <p:cNvPr id="49" name="Oval 46"/>
            <p:cNvSpPr>
              <a:spLocks noChangeArrowheads="1"/>
            </p:cNvSpPr>
            <p:nvPr/>
          </p:nvSpPr>
          <p:spPr bwMode="auto">
            <a:xfrm rot="1336630">
              <a:off x="1474" y="3067"/>
              <a:ext cx="555" cy="417"/>
            </a:xfrm>
            <a:prstGeom prst="ellipse">
              <a:avLst/>
            </a:prstGeom>
            <a:solidFill>
              <a:srgbClr val="DDDDDD"/>
            </a:solidFill>
            <a:ln w="9525">
              <a:noFill/>
              <a:round/>
            </a:ln>
            <a:effectLst>
              <a:outerShdw dist="40161" dir="4293903" algn="ctr" rotWithShape="0">
                <a:schemeClr val="tx1"/>
              </a:outerShdw>
            </a:effectLst>
          </p:spPr>
          <p:txBody>
            <a:bodyPr/>
            <a:lstStyle/>
            <a:p>
              <a:pPr>
                <a:defRPr/>
              </a:pPr>
              <a:endParaRPr lang="zh-CN" altLang="en-US">
                <a:latin typeface="+mn-ea"/>
                <a:ea typeface="+mn-ea"/>
              </a:endParaRPr>
            </a:p>
          </p:txBody>
        </p:sp>
        <p:sp>
          <p:nvSpPr>
            <p:cNvPr id="50" name="Oval 47"/>
            <p:cNvSpPr>
              <a:spLocks noChangeArrowheads="1"/>
            </p:cNvSpPr>
            <p:nvPr/>
          </p:nvSpPr>
          <p:spPr bwMode="auto">
            <a:xfrm>
              <a:off x="1004" y="2810"/>
              <a:ext cx="756" cy="322"/>
            </a:xfrm>
            <a:prstGeom prst="ellipse">
              <a:avLst/>
            </a:prstGeom>
            <a:solidFill>
              <a:srgbClr val="DDDDDD"/>
            </a:solidFill>
            <a:ln w="9525">
              <a:noFill/>
              <a:round/>
            </a:ln>
            <a:effectLst>
              <a:outerShdw dist="68392" dir="4091915" algn="ctr" rotWithShape="0">
                <a:schemeClr val="tx1"/>
              </a:outerShdw>
            </a:effectLst>
          </p:spPr>
          <p:txBody>
            <a:bodyPr/>
            <a:lstStyle/>
            <a:p>
              <a:pPr>
                <a:defRPr/>
              </a:pPr>
              <a:endParaRPr lang="zh-CN" altLang="en-US">
                <a:latin typeface="+mn-ea"/>
                <a:ea typeface="+mn-ea"/>
              </a:endParaRPr>
            </a:p>
          </p:txBody>
        </p:sp>
        <p:sp>
          <p:nvSpPr>
            <p:cNvPr id="51" name="Oval 48"/>
            <p:cNvSpPr>
              <a:spLocks noChangeArrowheads="1"/>
            </p:cNvSpPr>
            <p:nvPr/>
          </p:nvSpPr>
          <p:spPr bwMode="auto">
            <a:xfrm>
              <a:off x="577" y="2899"/>
              <a:ext cx="575" cy="319"/>
            </a:xfrm>
            <a:prstGeom prst="ellipse">
              <a:avLst/>
            </a:prstGeom>
            <a:solidFill>
              <a:srgbClr val="DDDDDD"/>
            </a:solidFill>
            <a:ln w="9525">
              <a:noFill/>
              <a:round/>
            </a:ln>
            <a:effectLst>
              <a:outerShdw dist="68392" dir="4091915" algn="ctr" rotWithShape="0">
                <a:schemeClr val="tx1"/>
              </a:outerShdw>
            </a:effectLst>
          </p:spPr>
          <p:txBody>
            <a:bodyPr/>
            <a:lstStyle/>
            <a:p>
              <a:pPr>
                <a:defRPr/>
              </a:pPr>
              <a:endParaRPr lang="zh-CN" altLang="en-US">
                <a:latin typeface="+mn-ea"/>
                <a:ea typeface="+mn-ea"/>
              </a:endParaRPr>
            </a:p>
          </p:txBody>
        </p:sp>
        <p:sp>
          <p:nvSpPr>
            <p:cNvPr id="52" name="Oval 49"/>
            <p:cNvSpPr>
              <a:spLocks noChangeArrowheads="1"/>
            </p:cNvSpPr>
            <p:nvPr/>
          </p:nvSpPr>
          <p:spPr bwMode="auto">
            <a:xfrm>
              <a:off x="396" y="3100"/>
              <a:ext cx="383" cy="255"/>
            </a:xfrm>
            <a:prstGeom prst="ellipse">
              <a:avLst/>
            </a:prstGeom>
            <a:solidFill>
              <a:srgbClr val="DDDDDD"/>
            </a:solidFill>
            <a:ln w="9525">
              <a:noFill/>
              <a:round/>
            </a:ln>
            <a:effectLst>
              <a:outerShdw dist="63500" dir="3187806" algn="ctr" rotWithShape="0">
                <a:schemeClr val="tx1"/>
              </a:outerShdw>
            </a:effectLst>
          </p:spPr>
          <p:txBody>
            <a:bodyPr/>
            <a:lstStyle/>
            <a:p>
              <a:pPr>
                <a:defRPr/>
              </a:pPr>
              <a:endParaRPr lang="zh-CN" altLang="en-US">
                <a:latin typeface="+mn-ea"/>
                <a:ea typeface="+mn-ea"/>
              </a:endParaRPr>
            </a:p>
          </p:txBody>
        </p:sp>
        <p:sp>
          <p:nvSpPr>
            <p:cNvPr id="53" name="Oval 50"/>
            <p:cNvSpPr>
              <a:spLocks noChangeArrowheads="1"/>
            </p:cNvSpPr>
            <p:nvPr/>
          </p:nvSpPr>
          <p:spPr bwMode="auto">
            <a:xfrm>
              <a:off x="1515" y="2908"/>
              <a:ext cx="554" cy="248"/>
            </a:xfrm>
            <a:prstGeom prst="ellipse">
              <a:avLst/>
            </a:prstGeom>
            <a:solidFill>
              <a:srgbClr val="DDDDDD"/>
            </a:solidFill>
            <a:ln w="9525">
              <a:noFill/>
              <a:round/>
            </a:ln>
            <a:effectLst>
              <a:outerShdw dist="68392" dir="4091915" algn="ctr" rotWithShape="0">
                <a:schemeClr val="tx1"/>
              </a:outerShdw>
            </a:effectLst>
          </p:spPr>
          <p:txBody>
            <a:bodyPr/>
            <a:lstStyle/>
            <a:p>
              <a:pPr>
                <a:defRPr/>
              </a:pPr>
              <a:endParaRPr lang="zh-CN" altLang="en-US">
                <a:latin typeface="+mn-ea"/>
                <a:ea typeface="+mn-ea"/>
              </a:endParaRPr>
            </a:p>
          </p:txBody>
        </p:sp>
        <p:sp>
          <p:nvSpPr>
            <p:cNvPr id="54" name="Oval 51"/>
            <p:cNvSpPr>
              <a:spLocks noChangeArrowheads="1"/>
            </p:cNvSpPr>
            <p:nvPr/>
          </p:nvSpPr>
          <p:spPr bwMode="auto">
            <a:xfrm>
              <a:off x="1599" y="3075"/>
              <a:ext cx="555" cy="249"/>
            </a:xfrm>
            <a:prstGeom prst="ellipse">
              <a:avLst/>
            </a:prstGeom>
            <a:solidFill>
              <a:srgbClr val="DDDDDD"/>
            </a:solidFill>
            <a:ln w="9525">
              <a:noFill/>
              <a:round/>
            </a:ln>
            <a:effectLst>
              <a:outerShdw dist="35921" dir="2700000" algn="ctr" rotWithShape="0">
                <a:schemeClr val="tx1"/>
              </a:outerShdw>
            </a:effectLst>
          </p:spPr>
          <p:txBody>
            <a:bodyPr/>
            <a:lstStyle/>
            <a:p>
              <a:pPr>
                <a:defRPr/>
              </a:pPr>
              <a:endParaRPr lang="zh-CN" altLang="en-US">
                <a:latin typeface="+mn-ea"/>
                <a:ea typeface="+mn-ea"/>
              </a:endParaRPr>
            </a:p>
          </p:txBody>
        </p:sp>
        <p:sp>
          <p:nvSpPr>
            <p:cNvPr id="55" name="Oval 52"/>
            <p:cNvSpPr>
              <a:spLocks noChangeArrowheads="1"/>
            </p:cNvSpPr>
            <p:nvPr/>
          </p:nvSpPr>
          <p:spPr bwMode="auto">
            <a:xfrm>
              <a:off x="715" y="3003"/>
              <a:ext cx="1141" cy="417"/>
            </a:xfrm>
            <a:prstGeom prst="ellipse">
              <a:avLst/>
            </a:prstGeom>
            <a:solidFill>
              <a:srgbClr val="DDDDDD"/>
            </a:solidFill>
            <a:ln w="9525">
              <a:noFill/>
              <a:round/>
            </a:ln>
            <a:effectLst>
              <a:outerShdw dist="68392" dir="4091915" algn="ctr" rotWithShape="0">
                <a:schemeClr val="tx1"/>
              </a:outerShdw>
            </a:effectLst>
          </p:spPr>
          <p:txBody>
            <a:bodyPr/>
            <a:lstStyle/>
            <a:p>
              <a:pPr>
                <a:defRPr/>
              </a:pPr>
              <a:endParaRPr lang="zh-CN" altLang="en-US">
                <a:latin typeface="+mn-ea"/>
                <a:ea typeface="+mn-ea"/>
              </a:endParaRPr>
            </a:p>
          </p:txBody>
        </p:sp>
        <p:sp>
          <p:nvSpPr>
            <p:cNvPr id="56" name="Oval 53"/>
            <p:cNvSpPr>
              <a:spLocks noChangeArrowheads="1"/>
            </p:cNvSpPr>
            <p:nvPr/>
          </p:nvSpPr>
          <p:spPr bwMode="auto">
            <a:xfrm>
              <a:off x="513" y="3218"/>
              <a:ext cx="586" cy="282"/>
            </a:xfrm>
            <a:prstGeom prst="ellipse">
              <a:avLst/>
            </a:prstGeom>
            <a:solidFill>
              <a:srgbClr val="DDDDDD"/>
            </a:solidFill>
            <a:ln w="9525">
              <a:noFill/>
              <a:round/>
            </a:ln>
            <a:effectLst>
              <a:outerShdw dist="113592" dir="20006097" algn="ctr" rotWithShape="0">
                <a:schemeClr val="tx1"/>
              </a:outerShdw>
            </a:effectLst>
          </p:spPr>
          <p:txBody>
            <a:bodyPr/>
            <a:lstStyle/>
            <a:p>
              <a:pPr>
                <a:defRPr/>
              </a:pPr>
              <a:endParaRPr lang="zh-CN" altLang="en-US">
                <a:latin typeface="+mn-ea"/>
                <a:ea typeface="+mn-ea"/>
              </a:endParaRPr>
            </a:p>
          </p:txBody>
        </p:sp>
        <p:sp>
          <p:nvSpPr>
            <p:cNvPr id="57" name="Freeform 54"/>
            <p:cNvSpPr/>
            <p:nvPr/>
          </p:nvSpPr>
          <p:spPr bwMode="auto">
            <a:xfrm>
              <a:off x="567" y="2924"/>
              <a:ext cx="1451" cy="597"/>
            </a:xfrm>
            <a:custGeom>
              <a:avLst/>
              <a:gdLst>
                <a:gd name="T0" fmla="*/ 0 w 1447"/>
                <a:gd name="T1" fmla="*/ 488 h 1128"/>
                <a:gd name="T2" fmla="*/ 80 w 1447"/>
                <a:gd name="T3" fmla="*/ 392 h 1128"/>
                <a:gd name="T4" fmla="*/ 56 w 1447"/>
                <a:gd name="T5" fmla="*/ 384 h 1128"/>
                <a:gd name="T6" fmla="*/ 24 w 1447"/>
                <a:gd name="T7" fmla="*/ 400 h 1128"/>
                <a:gd name="T8" fmla="*/ 40 w 1447"/>
                <a:gd name="T9" fmla="*/ 376 h 1128"/>
                <a:gd name="T10" fmla="*/ 64 w 1447"/>
                <a:gd name="T11" fmla="*/ 352 h 1128"/>
                <a:gd name="T12" fmla="*/ 96 w 1447"/>
                <a:gd name="T13" fmla="*/ 304 h 1128"/>
                <a:gd name="T14" fmla="*/ 104 w 1447"/>
                <a:gd name="T15" fmla="*/ 280 h 1128"/>
                <a:gd name="T16" fmla="*/ 152 w 1447"/>
                <a:gd name="T17" fmla="*/ 208 h 1128"/>
                <a:gd name="T18" fmla="*/ 168 w 1447"/>
                <a:gd name="T19" fmla="*/ 184 h 1128"/>
                <a:gd name="T20" fmla="*/ 200 w 1447"/>
                <a:gd name="T21" fmla="*/ 176 h 1128"/>
                <a:gd name="T22" fmla="*/ 288 w 1447"/>
                <a:gd name="T23" fmla="*/ 112 h 1128"/>
                <a:gd name="T24" fmla="*/ 328 w 1447"/>
                <a:gd name="T25" fmla="*/ 80 h 1128"/>
                <a:gd name="T26" fmla="*/ 352 w 1447"/>
                <a:gd name="T27" fmla="*/ 56 h 1128"/>
                <a:gd name="T28" fmla="*/ 424 w 1447"/>
                <a:gd name="T29" fmla="*/ 40 h 1128"/>
                <a:gd name="T30" fmla="*/ 504 w 1447"/>
                <a:gd name="T31" fmla="*/ 0 h 1128"/>
                <a:gd name="T32" fmla="*/ 808 w 1447"/>
                <a:gd name="T33" fmla="*/ 40 h 1128"/>
                <a:gd name="T34" fmla="*/ 1056 w 1447"/>
                <a:gd name="T35" fmla="*/ 176 h 1128"/>
                <a:gd name="T36" fmla="*/ 1080 w 1447"/>
                <a:gd name="T37" fmla="*/ 200 h 1128"/>
                <a:gd name="T38" fmla="*/ 1104 w 1447"/>
                <a:gd name="T39" fmla="*/ 216 h 1128"/>
                <a:gd name="T40" fmla="*/ 1224 w 1447"/>
                <a:gd name="T41" fmla="*/ 304 h 1128"/>
                <a:gd name="T42" fmla="*/ 1296 w 1447"/>
                <a:gd name="T43" fmla="*/ 368 h 1128"/>
                <a:gd name="T44" fmla="*/ 1344 w 1447"/>
                <a:gd name="T45" fmla="*/ 440 h 1128"/>
                <a:gd name="T46" fmla="*/ 1360 w 1447"/>
                <a:gd name="T47" fmla="*/ 488 h 1128"/>
                <a:gd name="T48" fmla="*/ 1392 w 1447"/>
                <a:gd name="T49" fmla="*/ 536 h 1128"/>
                <a:gd name="T50" fmla="*/ 1416 w 1447"/>
                <a:gd name="T51" fmla="*/ 608 h 1128"/>
                <a:gd name="T52" fmla="*/ 1432 w 1447"/>
                <a:gd name="T53" fmla="*/ 656 h 1128"/>
                <a:gd name="T54" fmla="*/ 1432 w 1447"/>
                <a:gd name="T55" fmla="*/ 856 h 1128"/>
                <a:gd name="T56" fmla="*/ 1416 w 1447"/>
                <a:gd name="T57" fmla="*/ 904 h 1128"/>
                <a:gd name="T58" fmla="*/ 1368 w 1447"/>
                <a:gd name="T59" fmla="*/ 920 h 1128"/>
                <a:gd name="T60" fmla="*/ 1352 w 1447"/>
                <a:gd name="T61" fmla="*/ 944 h 1128"/>
                <a:gd name="T62" fmla="*/ 1304 w 1447"/>
                <a:gd name="T63" fmla="*/ 976 h 1128"/>
                <a:gd name="T64" fmla="*/ 1216 w 1447"/>
                <a:gd name="T65" fmla="*/ 1040 h 1128"/>
                <a:gd name="T66" fmla="*/ 1168 w 1447"/>
                <a:gd name="T67" fmla="*/ 1072 h 1128"/>
                <a:gd name="T68" fmla="*/ 1112 w 1447"/>
                <a:gd name="T69" fmla="*/ 1128 h 1128"/>
                <a:gd name="T70" fmla="*/ 440 w 1447"/>
                <a:gd name="T71" fmla="*/ 1096 h 1128"/>
                <a:gd name="T72" fmla="*/ 360 w 1447"/>
                <a:gd name="T73" fmla="*/ 1072 h 1128"/>
                <a:gd name="T74" fmla="*/ 304 w 1447"/>
                <a:gd name="T75" fmla="*/ 976 h 1128"/>
                <a:gd name="T76" fmla="*/ 240 w 1447"/>
                <a:gd name="T77" fmla="*/ 880 h 1128"/>
                <a:gd name="T78" fmla="*/ 200 w 1447"/>
                <a:gd name="T79" fmla="*/ 800 h 1128"/>
                <a:gd name="T80" fmla="*/ 120 w 1447"/>
                <a:gd name="T81" fmla="*/ 704 h 1128"/>
                <a:gd name="T82" fmla="*/ 56 w 1447"/>
                <a:gd name="T83" fmla="*/ 624 h 1128"/>
                <a:gd name="T84" fmla="*/ 16 w 1447"/>
                <a:gd name="T85" fmla="*/ 544 h 1128"/>
                <a:gd name="T86" fmla="*/ 8 w 1447"/>
                <a:gd name="T87" fmla="*/ 512 h 1128"/>
                <a:gd name="T88" fmla="*/ 0 w 1447"/>
                <a:gd name="T89" fmla="*/ 488 h 112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447"/>
                <a:gd name="T136" fmla="*/ 0 h 1128"/>
                <a:gd name="T137" fmla="*/ 1447 w 1447"/>
                <a:gd name="T138" fmla="*/ 1128 h 1128"/>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447" h="1128">
                  <a:moveTo>
                    <a:pt x="0" y="488"/>
                  </a:moveTo>
                  <a:cubicBezTo>
                    <a:pt x="24" y="453"/>
                    <a:pt x="56" y="427"/>
                    <a:pt x="80" y="392"/>
                  </a:cubicBezTo>
                  <a:cubicBezTo>
                    <a:pt x="72" y="389"/>
                    <a:pt x="64" y="383"/>
                    <a:pt x="56" y="384"/>
                  </a:cubicBezTo>
                  <a:cubicBezTo>
                    <a:pt x="44" y="386"/>
                    <a:pt x="35" y="405"/>
                    <a:pt x="24" y="400"/>
                  </a:cubicBezTo>
                  <a:cubicBezTo>
                    <a:pt x="15" y="396"/>
                    <a:pt x="34" y="383"/>
                    <a:pt x="40" y="376"/>
                  </a:cubicBezTo>
                  <a:cubicBezTo>
                    <a:pt x="47" y="367"/>
                    <a:pt x="56" y="360"/>
                    <a:pt x="64" y="352"/>
                  </a:cubicBezTo>
                  <a:cubicBezTo>
                    <a:pt x="82" y="279"/>
                    <a:pt x="56" y="354"/>
                    <a:pt x="96" y="304"/>
                  </a:cubicBezTo>
                  <a:cubicBezTo>
                    <a:pt x="101" y="297"/>
                    <a:pt x="100" y="287"/>
                    <a:pt x="104" y="280"/>
                  </a:cubicBezTo>
                  <a:cubicBezTo>
                    <a:pt x="104" y="280"/>
                    <a:pt x="144" y="220"/>
                    <a:pt x="152" y="208"/>
                  </a:cubicBezTo>
                  <a:cubicBezTo>
                    <a:pt x="157" y="200"/>
                    <a:pt x="159" y="186"/>
                    <a:pt x="168" y="184"/>
                  </a:cubicBezTo>
                  <a:cubicBezTo>
                    <a:pt x="179" y="181"/>
                    <a:pt x="189" y="179"/>
                    <a:pt x="200" y="176"/>
                  </a:cubicBezTo>
                  <a:cubicBezTo>
                    <a:pt x="228" y="148"/>
                    <a:pt x="253" y="129"/>
                    <a:pt x="288" y="112"/>
                  </a:cubicBezTo>
                  <a:cubicBezTo>
                    <a:pt x="324" y="58"/>
                    <a:pt x="282" y="111"/>
                    <a:pt x="328" y="80"/>
                  </a:cubicBezTo>
                  <a:cubicBezTo>
                    <a:pt x="337" y="74"/>
                    <a:pt x="343" y="62"/>
                    <a:pt x="352" y="56"/>
                  </a:cubicBezTo>
                  <a:cubicBezTo>
                    <a:pt x="365" y="47"/>
                    <a:pt x="418" y="41"/>
                    <a:pt x="424" y="40"/>
                  </a:cubicBezTo>
                  <a:cubicBezTo>
                    <a:pt x="450" y="23"/>
                    <a:pt x="475" y="10"/>
                    <a:pt x="504" y="0"/>
                  </a:cubicBezTo>
                  <a:cubicBezTo>
                    <a:pt x="606" y="15"/>
                    <a:pt x="705" y="31"/>
                    <a:pt x="808" y="40"/>
                  </a:cubicBezTo>
                  <a:cubicBezTo>
                    <a:pt x="913" y="66"/>
                    <a:pt x="964" y="153"/>
                    <a:pt x="1056" y="176"/>
                  </a:cubicBezTo>
                  <a:cubicBezTo>
                    <a:pt x="1064" y="184"/>
                    <a:pt x="1071" y="193"/>
                    <a:pt x="1080" y="200"/>
                  </a:cubicBezTo>
                  <a:cubicBezTo>
                    <a:pt x="1087" y="206"/>
                    <a:pt x="1097" y="210"/>
                    <a:pt x="1104" y="216"/>
                  </a:cubicBezTo>
                  <a:cubicBezTo>
                    <a:pt x="1145" y="252"/>
                    <a:pt x="1171" y="286"/>
                    <a:pt x="1224" y="304"/>
                  </a:cubicBezTo>
                  <a:cubicBezTo>
                    <a:pt x="1247" y="327"/>
                    <a:pt x="1276" y="343"/>
                    <a:pt x="1296" y="368"/>
                  </a:cubicBezTo>
                  <a:cubicBezTo>
                    <a:pt x="1314" y="391"/>
                    <a:pt x="1335" y="413"/>
                    <a:pt x="1344" y="440"/>
                  </a:cubicBezTo>
                  <a:cubicBezTo>
                    <a:pt x="1349" y="456"/>
                    <a:pt x="1351" y="474"/>
                    <a:pt x="1360" y="488"/>
                  </a:cubicBezTo>
                  <a:cubicBezTo>
                    <a:pt x="1371" y="504"/>
                    <a:pt x="1386" y="518"/>
                    <a:pt x="1392" y="536"/>
                  </a:cubicBezTo>
                  <a:cubicBezTo>
                    <a:pt x="1395" y="546"/>
                    <a:pt x="1414" y="603"/>
                    <a:pt x="1416" y="608"/>
                  </a:cubicBezTo>
                  <a:cubicBezTo>
                    <a:pt x="1421" y="624"/>
                    <a:pt x="1432" y="656"/>
                    <a:pt x="1432" y="656"/>
                  </a:cubicBezTo>
                  <a:cubicBezTo>
                    <a:pt x="1443" y="744"/>
                    <a:pt x="1447" y="743"/>
                    <a:pt x="1432" y="856"/>
                  </a:cubicBezTo>
                  <a:cubicBezTo>
                    <a:pt x="1430" y="873"/>
                    <a:pt x="1432" y="899"/>
                    <a:pt x="1416" y="904"/>
                  </a:cubicBezTo>
                  <a:cubicBezTo>
                    <a:pt x="1400" y="909"/>
                    <a:pt x="1368" y="920"/>
                    <a:pt x="1368" y="920"/>
                  </a:cubicBezTo>
                  <a:cubicBezTo>
                    <a:pt x="1363" y="928"/>
                    <a:pt x="1359" y="938"/>
                    <a:pt x="1352" y="944"/>
                  </a:cubicBezTo>
                  <a:cubicBezTo>
                    <a:pt x="1338" y="957"/>
                    <a:pt x="1304" y="976"/>
                    <a:pt x="1304" y="976"/>
                  </a:cubicBezTo>
                  <a:cubicBezTo>
                    <a:pt x="1279" y="1014"/>
                    <a:pt x="1251" y="1005"/>
                    <a:pt x="1216" y="1040"/>
                  </a:cubicBezTo>
                  <a:cubicBezTo>
                    <a:pt x="1186" y="1070"/>
                    <a:pt x="1203" y="1060"/>
                    <a:pt x="1168" y="1072"/>
                  </a:cubicBezTo>
                  <a:cubicBezTo>
                    <a:pt x="1149" y="1101"/>
                    <a:pt x="1131" y="1099"/>
                    <a:pt x="1112" y="1128"/>
                  </a:cubicBezTo>
                  <a:cubicBezTo>
                    <a:pt x="850" y="1124"/>
                    <a:pt x="672" y="1125"/>
                    <a:pt x="440" y="1096"/>
                  </a:cubicBezTo>
                  <a:cubicBezTo>
                    <a:pt x="413" y="1087"/>
                    <a:pt x="387" y="1081"/>
                    <a:pt x="360" y="1072"/>
                  </a:cubicBezTo>
                  <a:cubicBezTo>
                    <a:pt x="338" y="1038"/>
                    <a:pt x="322" y="1009"/>
                    <a:pt x="304" y="976"/>
                  </a:cubicBezTo>
                  <a:cubicBezTo>
                    <a:pt x="286" y="943"/>
                    <a:pt x="257" y="914"/>
                    <a:pt x="240" y="880"/>
                  </a:cubicBezTo>
                  <a:cubicBezTo>
                    <a:pt x="227" y="855"/>
                    <a:pt x="215" y="823"/>
                    <a:pt x="200" y="800"/>
                  </a:cubicBezTo>
                  <a:cubicBezTo>
                    <a:pt x="178" y="764"/>
                    <a:pt x="147" y="735"/>
                    <a:pt x="120" y="704"/>
                  </a:cubicBezTo>
                  <a:cubicBezTo>
                    <a:pt x="94" y="675"/>
                    <a:pt x="89" y="646"/>
                    <a:pt x="56" y="624"/>
                  </a:cubicBezTo>
                  <a:cubicBezTo>
                    <a:pt x="45" y="580"/>
                    <a:pt x="27" y="583"/>
                    <a:pt x="16" y="544"/>
                  </a:cubicBezTo>
                  <a:cubicBezTo>
                    <a:pt x="13" y="533"/>
                    <a:pt x="11" y="523"/>
                    <a:pt x="8" y="512"/>
                  </a:cubicBezTo>
                  <a:cubicBezTo>
                    <a:pt x="6" y="504"/>
                    <a:pt x="0" y="488"/>
                    <a:pt x="0" y="488"/>
                  </a:cubicBezTo>
                  <a:close/>
                </a:path>
              </a:pathLst>
            </a:custGeom>
            <a:solidFill>
              <a:srgbClr val="DDDDDD"/>
            </a:solidFill>
            <a:ln w="12700">
              <a:noFill/>
              <a:round/>
            </a:ln>
          </p:spPr>
          <p:txBody>
            <a:bodyPr/>
            <a:lstStyle/>
            <a:p>
              <a:endParaRPr lang="zh-CN" altLang="en-US">
                <a:latin typeface="+mn-ea"/>
                <a:ea typeface="+mn-ea"/>
              </a:endParaRPr>
            </a:p>
          </p:txBody>
        </p:sp>
      </p:grpSp>
      <p:sp>
        <p:nvSpPr>
          <p:cNvPr id="58" name="Rectangle 55"/>
          <p:cNvSpPr>
            <a:spLocks noChangeArrowheads="1"/>
          </p:cNvSpPr>
          <p:nvPr/>
        </p:nvSpPr>
        <p:spPr bwMode="auto">
          <a:xfrm>
            <a:off x="2257425" y="3082647"/>
            <a:ext cx="869950" cy="363454"/>
          </a:xfrm>
          <a:prstGeom prst="rect">
            <a:avLst/>
          </a:prstGeom>
          <a:noFill/>
          <a:ln w="12700">
            <a:noFill/>
            <a:miter lim="800000"/>
          </a:ln>
        </p:spPr>
        <p:txBody>
          <a:bodyPr lIns="90488" tIns="44450" rIns="90488" bIns="44450">
            <a:spAutoFit/>
          </a:bodyPr>
          <a:lstStyle/>
          <a:p>
            <a:pPr defTabSz="762000" eaLnBrk="0" hangingPunct="0"/>
            <a:r>
              <a:rPr kumimoji="1" lang="en-US" altLang="zh-CN" sz="1800" dirty="0">
                <a:solidFill>
                  <a:srgbClr val="333399"/>
                </a:solidFill>
                <a:latin typeface="+mn-ea"/>
                <a:ea typeface="+mn-ea"/>
              </a:rPr>
              <a:t>  </a:t>
            </a:r>
            <a:r>
              <a:rPr kumimoji="1" lang="en-US" altLang="zh-CN" sz="1800" dirty="0">
                <a:solidFill>
                  <a:schemeClr val="tx1">
                    <a:lumMod val="85000"/>
                    <a:lumOff val="15000"/>
                  </a:schemeClr>
                </a:solidFill>
                <a:latin typeface="+mn-ea"/>
                <a:ea typeface="+mn-ea"/>
              </a:rPr>
              <a:t>PC</a:t>
            </a:r>
            <a:endParaRPr kumimoji="1" lang="zh-CN" altLang="en-US" sz="1800" dirty="0">
              <a:solidFill>
                <a:schemeClr val="tx1">
                  <a:lumMod val="85000"/>
                  <a:lumOff val="15000"/>
                </a:schemeClr>
              </a:solidFill>
              <a:latin typeface="+mn-ea"/>
              <a:ea typeface="+mn-ea"/>
            </a:endParaRPr>
          </a:p>
        </p:txBody>
      </p:sp>
      <p:sp>
        <p:nvSpPr>
          <p:cNvPr id="59" name="Rectangle 56"/>
          <p:cNvSpPr>
            <a:spLocks noChangeArrowheads="1"/>
          </p:cNvSpPr>
          <p:nvPr/>
        </p:nvSpPr>
        <p:spPr bwMode="auto">
          <a:xfrm>
            <a:off x="5453063" y="2584288"/>
            <a:ext cx="1336905" cy="366682"/>
          </a:xfrm>
          <a:prstGeom prst="rect">
            <a:avLst/>
          </a:prstGeom>
          <a:noFill/>
          <a:ln w="12700">
            <a:noFill/>
            <a:miter lim="800000"/>
          </a:ln>
        </p:spPr>
        <p:txBody>
          <a:bodyPr wrap="none" lIns="90488" tIns="44450" rIns="90488" bIns="44450">
            <a:spAutoFit/>
          </a:bodyPr>
          <a:lstStyle/>
          <a:p>
            <a:pPr defTabSz="762000" eaLnBrk="0" hangingPunct="0"/>
            <a:r>
              <a:rPr kumimoji="1" lang="zh-CN" altLang="en-US" sz="1800" dirty="0">
                <a:solidFill>
                  <a:schemeClr val="tx1">
                    <a:lumMod val="85000"/>
                    <a:lumOff val="15000"/>
                  </a:schemeClr>
                </a:solidFill>
                <a:latin typeface="+mn-ea"/>
                <a:ea typeface="+mn-ea"/>
              </a:rPr>
              <a:t>公用电话网</a:t>
            </a:r>
            <a:endParaRPr kumimoji="1" lang="zh-CN" altLang="en-US" sz="1800" dirty="0">
              <a:solidFill>
                <a:schemeClr val="tx1">
                  <a:lumMod val="85000"/>
                  <a:lumOff val="15000"/>
                </a:schemeClr>
              </a:solidFill>
              <a:latin typeface="+mn-ea"/>
              <a:ea typeface="+mn-ea"/>
            </a:endParaRPr>
          </a:p>
        </p:txBody>
      </p:sp>
      <p:pic>
        <p:nvPicPr>
          <p:cNvPr id="60" name="Picture 57"/>
          <p:cNvPicPr>
            <a:picLocks noChangeArrowheads="1"/>
          </p:cNvPicPr>
          <p:nvPr/>
        </p:nvPicPr>
        <p:blipFill>
          <a:blip r:embed="rId1">
            <a:duotone>
              <a:prstClr val="black"/>
              <a:schemeClr val="accent3">
                <a:tint val="45000"/>
                <a:satMod val="400000"/>
              </a:schemeClr>
            </a:duotone>
          </a:blip>
          <a:srcRect/>
          <a:stretch>
            <a:fillRect/>
          </a:stretch>
        </p:blipFill>
        <p:spPr bwMode="auto">
          <a:xfrm>
            <a:off x="3635374" y="2520802"/>
            <a:ext cx="852488" cy="528515"/>
          </a:xfrm>
          <a:prstGeom prst="rect">
            <a:avLst/>
          </a:prstGeom>
          <a:noFill/>
          <a:ln w="9525">
            <a:noFill/>
            <a:miter lim="800000"/>
            <a:headEnd/>
            <a:tailEnd/>
          </a:ln>
        </p:spPr>
      </p:pic>
      <p:sp>
        <p:nvSpPr>
          <p:cNvPr id="62" name="Rectangle 59"/>
          <p:cNvSpPr>
            <a:spLocks noChangeArrowheads="1"/>
          </p:cNvSpPr>
          <p:nvPr/>
        </p:nvSpPr>
        <p:spPr bwMode="auto">
          <a:xfrm>
            <a:off x="7326313" y="3004877"/>
            <a:ext cx="1347787" cy="363454"/>
          </a:xfrm>
          <a:prstGeom prst="rect">
            <a:avLst/>
          </a:prstGeom>
          <a:noFill/>
          <a:ln w="12700">
            <a:noFill/>
            <a:miter lim="800000"/>
          </a:ln>
        </p:spPr>
        <p:txBody>
          <a:bodyPr lIns="90488" tIns="44450" rIns="90488" bIns="44450">
            <a:spAutoFit/>
          </a:bodyPr>
          <a:lstStyle/>
          <a:p>
            <a:pPr defTabSz="762000" eaLnBrk="0" hangingPunct="0"/>
            <a:r>
              <a:rPr kumimoji="1" lang="zh-CN" altLang="en-US" sz="1800" dirty="0">
                <a:solidFill>
                  <a:schemeClr val="tx1">
                    <a:lumMod val="85000"/>
                    <a:lumOff val="15000"/>
                  </a:schemeClr>
                </a:solidFill>
                <a:latin typeface="+mn-ea"/>
                <a:ea typeface="+mn-ea"/>
              </a:rPr>
              <a:t>调制解调器</a:t>
            </a:r>
            <a:endParaRPr kumimoji="1" lang="zh-CN" altLang="en-US" sz="1800" dirty="0">
              <a:solidFill>
                <a:schemeClr val="tx1">
                  <a:lumMod val="85000"/>
                  <a:lumOff val="15000"/>
                </a:schemeClr>
              </a:solidFill>
              <a:latin typeface="+mn-ea"/>
              <a:ea typeface="+mn-ea"/>
            </a:endParaRPr>
          </a:p>
        </p:txBody>
      </p:sp>
      <p:grpSp>
        <p:nvGrpSpPr>
          <p:cNvPr id="63" name="Group 60"/>
          <p:cNvGrpSpPr/>
          <p:nvPr/>
        </p:nvGrpSpPr>
        <p:grpSpPr bwMode="auto">
          <a:xfrm>
            <a:off x="4570413" y="2325585"/>
            <a:ext cx="652463" cy="339646"/>
            <a:chOff x="2315" y="3965"/>
            <a:chExt cx="496" cy="254"/>
          </a:xfrm>
        </p:grpSpPr>
        <p:sp>
          <p:nvSpPr>
            <p:cNvPr id="64" name="Freeform 61"/>
            <p:cNvSpPr/>
            <p:nvPr/>
          </p:nvSpPr>
          <p:spPr bwMode="auto">
            <a:xfrm>
              <a:off x="2315" y="4051"/>
              <a:ext cx="92" cy="89"/>
            </a:xfrm>
            <a:custGeom>
              <a:avLst/>
              <a:gdLst>
                <a:gd name="T0" fmla="*/ 0 w 552"/>
                <a:gd name="T1" fmla="*/ 255 h 535"/>
                <a:gd name="T2" fmla="*/ 7 w 552"/>
                <a:gd name="T3" fmla="*/ 209 h 535"/>
                <a:gd name="T4" fmla="*/ 18 w 552"/>
                <a:gd name="T5" fmla="*/ 164 h 535"/>
                <a:gd name="T6" fmla="*/ 26 w 552"/>
                <a:gd name="T7" fmla="*/ 131 h 535"/>
                <a:gd name="T8" fmla="*/ 39 w 552"/>
                <a:gd name="T9" fmla="*/ 115 h 535"/>
                <a:gd name="T10" fmla="*/ 52 w 552"/>
                <a:gd name="T11" fmla="*/ 104 h 535"/>
                <a:gd name="T12" fmla="*/ 67 w 552"/>
                <a:gd name="T13" fmla="*/ 103 h 535"/>
                <a:gd name="T14" fmla="*/ 83 w 552"/>
                <a:gd name="T15" fmla="*/ 107 h 535"/>
                <a:gd name="T16" fmla="*/ 98 w 552"/>
                <a:gd name="T17" fmla="*/ 121 h 535"/>
                <a:gd name="T18" fmla="*/ 106 w 552"/>
                <a:gd name="T19" fmla="*/ 140 h 535"/>
                <a:gd name="T20" fmla="*/ 112 w 552"/>
                <a:gd name="T21" fmla="*/ 165 h 535"/>
                <a:gd name="T22" fmla="*/ 141 w 552"/>
                <a:gd name="T23" fmla="*/ 331 h 535"/>
                <a:gd name="T24" fmla="*/ 148 w 552"/>
                <a:gd name="T25" fmla="*/ 356 h 535"/>
                <a:gd name="T26" fmla="*/ 154 w 552"/>
                <a:gd name="T27" fmla="*/ 373 h 535"/>
                <a:gd name="T28" fmla="*/ 172 w 552"/>
                <a:gd name="T29" fmla="*/ 385 h 535"/>
                <a:gd name="T30" fmla="*/ 188 w 552"/>
                <a:gd name="T31" fmla="*/ 386 h 535"/>
                <a:gd name="T32" fmla="*/ 203 w 552"/>
                <a:gd name="T33" fmla="*/ 378 h 535"/>
                <a:gd name="T34" fmla="*/ 212 w 552"/>
                <a:gd name="T35" fmla="*/ 359 h 535"/>
                <a:gd name="T36" fmla="*/ 219 w 552"/>
                <a:gd name="T37" fmla="*/ 331 h 535"/>
                <a:gd name="T38" fmla="*/ 258 w 552"/>
                <a:gd name="T39" fmla="*/ 88 h 535"/>
                <a:gd name="T40" fmla="*/ 264 w 552"/>
                <a:gd name="T41" fmla="*/ 52 h 535"/>
                <a:gd name="T42" fmla="*/ 271 w 552"/>
                <a:gd name="T43" fmla="*/ 29 h 535"/>
                <a:gd name="T44" fmla="*/ 280 w 552"/>
                <a:gd name="T45" fmla="*/ 12 h 535"/>
                <a:gd name="T46" fmla="*/ 291 w 552"/>
                <a:gd name="T47" fmla="*/ 4 h 535"/>
                <a:gd name="T48" fmla="*/ 308 w 552"/>
                <a:gd name="T49" fmla="*/ 0 h 535"/>
                <a:gd name="T50" fmla="*/ 327 w 552"/>
                <a:gd name="T51" fmla="*/ 5 h 535"/>
                <a:gd name="T52" fmla="*/ 340 w 552"/>
                <a:gd name="T53" fmla="*/ 26 h 535"/>
                <a:gd name="T54" fmla="*/ 347 w 552"/>
                <a:gd name="T55" fmla="*/ 43 h 535"/>
                <a:gd name="T56" fmla="*/ 353 w 552"/>
                <a:gd name="T57" fmla="*/ 68 h 535"/>
                <a:gd name="T58" fmla="*/ 412 w 552"/>
                <a:gd name="T59" fmla="*/ 460 h 535"/>
                <a:gd name="T60" fmla="*/ 419 w 552"/>
                <a:gd name="T61" fmla="*/ 492 h 535"/>
                <a:gd name="T62" fmla="*/ 429 w 552"/>
                <a:gd name="T63" fmla="*/ 520 h 535"/>
                <a:gd name="T64" fmla="*/ 441 w 552"/>
                <a:gd name="T65" fmla="*/ 530 h 535"/>
                <a:gd name="T66" fmla="*/ 462 w 552"/>
                <a:gd name="T67" fmla="*/ 535 h 535"/>
                <a:gd name="T68" fmla="*/ 478 w 552"/>
                <a:gd name="T69" fmla="*/ 518 h 535"/>
                <a:gd name="T70" fmla="*/ 488 w 552"/>
                <a:gd name="T71" fmla="*/ 495 h 535"/>
                <a:gd name="T72" fmla="*/ 496 w 552"/>
                <a:gd name="T73" fmla="*/ 461 h 535"/>
                <a:gd name="T74" fmla="*/ 552 w 552"/>
                <a:gd name="T75" fmla="*/ 107 h 53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52"/>
                <a:gd name="T115" fmla="*/ 0 h 535"/>
                <a:gd name="T116" fmla="*/ 552 w 552"/>
                <a:gd name="T117" fmla="*/ 535 h 53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52" h="535">
                  <a:moveTo>
                    <a:pt x="0" y="255"/>
                  </a:moveTo>
                  <a:lnTo>
                    <a:pt x="7" y="209"/>
                  </a:lnTo>
                  <a:lnTo>
                    <a:pt x="18" y="164"/>
                  </a:lnTo>
                  <a:lnTo>
                    <a:pt x="26" y="131"/>
                  </a:lnTo>
                  <a:lnTo>
                    <a:pt x="39" y="115"/>
                  </a:lnTo>
                  <a:lnTo>
                    <a:pt x="52" y="104"/>
                  </a:lnTo>
                  <a:lnTo>
                    <a:pt x="67" y="103"/>
                  </a:lnTo>
                  <a:lnTo>
                    <a:pt x="83" y="107"/>
                  </a:lnTo>
                  <a:lnTo>
                    <a:pt x="98" y="121"/>
                  </a:lnTo>
                  <a:lnTo>
                    <a:pt x="106" y="140"/>
                  </a:lnTo>
                  <a:lnTo>
                    <a:pt x="112" y="165"/>
                  </a:lnTo>
                  <a:lnTo>
                    <a:pt x="141" y="331"/>
                  </a:lnTo>
                  <a:lnTo>
                    <a:pt x="148" y="356"/>
                  </a:lnTo>
                  <a:lnTo>
                    <a:pt x="154" y="373"/>
                  </a:lnTo>
                  <a:lnTo>
                    <a:pt x="172" y="385"/>
                  </a:lnTo>
                  <a:lnTo>
                    <a:pt x="188" y="386"/>
                  </a:lnTo>
                  <a:lnTo>
                    <a:pt x="203" y="378"/>
                  </a:lnTo>
                  <a:lnTo>
                    <a:pt x="212" y="359"/>
                  </a:lnTo>
                  <a:lnTo>
                    <a:pt x="219" y="331"/>
                  </a:lnTo>
                  <a:lnTo>
                    <a:pt x="258" y="88"/>
                  </a:lnTo>
                  <a:lnTo>
                    <a:pt x="264" y="52"/>
                  </a:lnTo>
                  <a:lnTo>
                    <a:pt x="271" y="29"/>
                  </a:lnTo>
                  <a:lnTo>
                    <a:pt x="280" y="12"/>
                  </a:lnTo>
                  <a:lnTo>
                    <a:pt x="291" y="4"/>
                  </a:lnTo>
                  <a:lnTo>
                    <a:pt x="308" y="0"/>
                  </a:lnTo>
                  <a:lnTo>
                    <a:pt x="327" y="5"/>
                  </a:lnTo>
                  <a:lnTo>
                    <a:pt x="340" y="26"/>
                  </a:lnTo>
                  <a:lnTo>
                    <a:pt x="347" y="43"/>
                  </a:lnTo>
                  <a:lnTo>
                    <a:pt x="353" y="68"/>
                  </a:lnTo>
                  <a:lnTo>
                    <a:pt x="412" y="460"/>
                  </a:lnTo>
                  <a:lnTo>
                    <a:pt x="419" y="492"/>
                  </a:lnTo>
                  <a:lnTo>
                    <a:pt x="429" y="520"/>
                  </a:lnTo>
                  <a:lnTo>
                    <a:pt x="441" y="530"/>
                  </a:lnTo>
                  <a:lnTo>
                    <a:pt x="462" y="535"/>
                  </a:lnTo>
                  <a:lnTo>
                    <a:pt x="478" y="518"/>
                  </a:lnTo>
                  <a:lnTo>
                    <a:pt x="488" y="495"/>
                  </a:lnTo>
                  <a:lnTo>
                    <a:pt x="496" y="461"/>
                  </a:lnTo>
                  <a:lnTo>
                    <a:pt x="552" y="107"/>
                  </a:lnTo>
                </a:path>
              </a:pathLst>
            </a:custGeom>
            <a:noFill/>
            <a:ln w="28575">
              <a:solidFill>
                <a:srgbClr val="333399"/>
              </a:solidFill>
              <a:round/>
            </a:ln>
          </p:spPr>
          <p:txBody>
            <a:bodyPr/>
            <a:lstStyle/>
            <a:p>
              <a:endParaRPr lang="zh-CN" altLang="en-US">
                <a:latin typeface="+mn-ea"/>
                <a:ea typeface="+mn-ea"/>
              </a:endParaRPr>
            </a:p>
          </p:txBody>
        </p:sp>
        <p:sp>
          <p:nvSpPr>
            <p:cNvPr id="65" name="Freeform 62"/>
            <p:cNvSpPr/>
            <p:nvPr/>
          </p:nvSpPr>
          <p:spPr bwMode="auto">
            <a:xfrm>
              <a:off x="2407" y="3965"/>
              <a:ext cx="157" cy="254"/>
            </a:xfrm>
            <a:custGeom>
              <a:avLst/>
              <a:gdLst>
                <a:gd name="T0" fmla="*/ 0 w 943"/>
                <a:gd name="T1" fmla="*/ 622 h 1524"/>
                <a:gd name="T2" fmla="*/ 49 w 943"/>
                <a:gd name="T3" fmla="*/ 336 h 1524"/>
                <a:gd name="T4" fmla="*/ 55 w 943"/>
                <a:gd name="T5" fmla="*/ 313 h 1524"/>
                <a:gd name="T6" fmla="*/ 71 w 943"/>
                <a:gd name="T7" fmla="*/ 301 h 1524"/>
                <a:gd name="T8" fmla="*/ 84 w 943"/>
                <a:gd name="T9" fmla="*/ 297 h 1524"/>
                <a:gd name="T10" fmla="*/ 105 w 943"/>
                <a:gd name="T11" fmla="*/ 301 h 1524"/>
                <a:gd name="T12" fmla="*/ 116 w 943"/>
                <a:gd name="T13" fmla="*/ 314 h 1524"/>
                <a:gd name="T14" fmla="*/ 122 w 943"/>
                <a:gd name="T15" fmla="*/ 336 h 1524"/>
                <a:gd name="T16" fmla="*/ 236 w 943"/>
                <a:gd name="T17" fmla="*/ 1164 h 1524"/>
                <a:gd name="T18" fmla="*/ 247 w 943"/>
                <a:gd name="T19" fmla="*/ 1207 h 1524"/>
                <a:gd name="T20" fmla="*/ 258 w 943"/>
                <a:gd name="T21" fmla="*/ 1222 h 1524"/>
                <a:gd name="T22" fmla="*/ 276 w 943"/>
                <a:gd name="T23" fmla="*/ 1230 h 1524"/>
                <a:gd name="T24" fmla="*/ 290 w 943"/>
                <a:gd name="T25" fmla="*/ 1234 h 1524"/>
                <a:gd name="T26" fmla="*/ 309 w 943"/>
                <a:gd name="T27" fmla="*/ 1227 h 1524"/>
                <a:gd name="T28" fmla="*/ 324 w 943"/>
                <a:gd name="T29" fmla="*/ 1209 h 1524"/>
                <a:gd name="T30" fmla="*/ 335 w 943"/>
                <a:gd name="T31" fmla="*/ 1164 h 1524"/>
                <a:gd name="T32" fmla="*/ 448 w 943"/>
                <a:gd name="T33" fmla="*/ 204 h 1524"/>
                <a:gd name="T34" fmla="*/ 455 w 943"/>
                <a:gd name="T35" fmla="*/ 158 h 1524"/>
                <a:gd name="T36" fmla="*/ 462 w 943"/>
                <a:gd name="T37" fmla="*/ 143 h 1524"/>
                <a:gd name="T38" fmla="*/ 470 w 943"/>
                <a:gd name="T39" fmla="*/ 129 h 1524"/>
                <a:gd name="T40" fmla="*/ 483 w 943"/>
                <a:gd name="T41" fmla="*/ 118 h 1524"/>
                <a:gd name="T42" fmla="*/ 499 w 943"/>
                <a:gd name="T43" fmla="*/ 116 h 1524"/>
                <a:gd name="T44" fmla="*/ 517 w 943"/>
                <a:gd name="T45" fmla="*/ 122 h 1524"/>
                <a:gd name="T46" fmla="*/ 531 w 943"/>
                <a:gd name="T47" fmla="*/ 132 h 1524"/>
                <a:gd name="T48" fmla="*/ 539 w 943"/>
                <a:gd name="T49" fmla="*/ 143 h 1524"/>
                <a:gd name="T50" fmla="*/ 548 w 943"/>
                <a:gd name="T51" fmla="*/ 158 h 1524"/>
                <a:gd name="T52" fmla="*/ 555 w 943"/>
                <a:gd name="T53" fmla="*/ 197 h 1524"/>
                <a:gd name="T54" fmla="*/ 658 w 943"/>
                <a:gd name="T55" fmla="*/ 1428 h 1524"/>
                <a:gd name="T56" fmla="*/ 665 w 943"/>
                <a:gd name="T57" fmla="*/ 1480 h 1524"/>
                <a:gd name="T58" fmla="*/ 674 w 943"/>
                <a:gd name="T59" fmla="*/ 1505 h 1524"/>
                <a:gd name="T60" fmla="*/ 692 w 943"/>
                <a:gd name="T61" fmla="*/ 1517 h 1524"/>
                <a:gd name="T62" fmla="*/ 710 w 943"/>
                <a:gd name="T63" fmla="*/ 1524 h 1524"/>
                <a:gd name="T64" fmla="*/ 727 w 943"/>
                <a:gd name="T65" fmla="*/ 1517 h 1524"/>
                <a:gd name="T66" fmla="*/ 736 w 943"/>
                <a:gd name="T67" fmla="*/ 1505 h 1524"/>
                <a:gd name="T68" fmla="*/ 742 w 943"/>
                <a:gd name="T69" fmla="*/ 1484 h 1524"/>
                <a:gd name="T70" fmla="*/ 748 w 943"/>
                <a:gd name="T71" fmla="*/ 1432 h 1524"/>
                <a:gd name="T72" fmla="*/ 882 w 943"/>
                <a:gd name="T73" fmla="*/ 87 h 1524"/>
                <a:gd name="T74" fmla="*/ 888 w 943"/>
                <a:gd name="T75" fmla="*/ 59 h 1524"/>
                <a:gd name="T76" fmla="*/ 897 w 943"/>
                <a:gd name="T77" fmla="*/ 34 h 1524"/>
                <a:gd name="T78" fmla="*/ 908 w 943"/>
                <a:gd name="T79" fmla="*/ 17 h 1524"/>
                <a:gd name="T80" fmla="*/ 919 w 943"/>
                <a:gd name="T81" fmla="*/ 5 h 1524"/>
                <a:gd name="T82" fmla="*/ 931 w 943"/>
                <a:gd name="T83" fmla="*/ 0 h 1524"/>
                <a:gd name="T84" fmla="*/ 943 w 943"/>
                <a:gd name="T85" fmla="*/ 0 h 152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943"/>
                <a:gd name="T130" fmla="*/ 0 h 1524"/>
                <a:gd name="T131" fmla="*/ 943 w 943"/>
                <a:gd name="T132" fmla="*/ 1524 h 152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943" h="1524">
                  <a:moveTo>
                    <a:pt x="0" y="622"/>
                  </a:moveTo>
                  <a:lnTo>
                    <a:pt x="49" y="336"/>
                  </a:lnTo>
                  <a:lnTo>
                    <a:pt x="55" y="313"/>
                  </a:lnTo>
                  <a:lnTo>
                    <a:pt x="71" y="301"/>
                  </a:lnTo>
                  <a:lnTo>
                    <a:pt x="84" y="297"/>
                  </a:lnTo>
                  <a:lnTo>
                    <a:pt x="105" y="301"/>
                  </a:lnTo>
                  <a:lnTo>
                    <a:pt x="116" y="314"/>
                  </a:lnTo>
                  <a:lnTo>
                    <a:pt x="122" y="336"/>
                  </a:lnTo>
                  <a:lnTo>
                    <a:pt x="236" y="1164"/>
                  </a:lnTo>
                  <a:lnTo>
                    <a:pt x="247" y="1207"/>
                  </a:lnTo>
                  <a:lnTo>
                    <a:pt x="258" y="1222"/>
                  </a:lnTo>
                  <a:lnTo>
                    <a:pt x="276" y="1230"/>
                  </a:lnTo>
                  <a:lnTo>
                    <a:pt x="290" y="1234"/>
                  </a:lnTo>
                  <a:lnTo>
                    <a:pt x="309" y="1227"/>
                  </a:lnTo>
                  <a:lnTo>
                    <a:pt x="324" y="1209"/>
                  </a:lnTo>
                  <a:lnTo>
                    <a:pt x="335" y="1164"/>
                  </a:lnTo>
                  <a:lnTo>
                    <a:pt x="448" y="204"/>
                  </a:lnTo>
                  <a:lnTo>
                    <a:pt x="455" y="158"/>
                  </a:lnTo>
                  <a:lnTo>
                    <a:pt x="462" y="143"/>
                  </a:lnTo>
                  <a:lnTo>
                    <a:pt x="470" y="129"/>
                  </a:lnTo>
                  <a:lnTo>
                    <a:pt x="483" y="118"/>
                  </a:lnTo>
                  <a:lnTo>
                    <a:pt x="499" y="116"/>
                  </a:lnTo>
                  <a:lnTo>
                    <a:pt x="517" y="122"/>
                  </a:lnTo>
                  <a:lnTo>
                    <a:pt x="531" y="132"/>
                  </a:lnTo>
                  <a:lnTo>
                    <a:pt x="539" y="143"/>
                  </a:lnTo>
                  <a:lnTo>
                    <a:pt x="548" y="158"/>
                  </a:lnTo>
                  <a:lnTo>
                    <a:pt x="555" y="197"/>
                  </a:lnTo>
                  <a:lnTo>
                    <a:pt x="658" y="1428"/>
                  </a:lnTo>
                  <a:lnTo>
                    <a:pt x="665" y="1480"/>
                  </a:lnTo>
                  <a:lnTo>
                    <a:pt x="674" y="1505"/>
                  </a:lnTo>
                  <a:lnTo>
                    <a:pt x="692" y="1517"/>
                  </a:lnTo>
                  <a:lnTo>
                    <a:pt x="710" y="1524"/>
                  </a:lnTo>
                  <a:lnTo>
                    <a:pt x="727" y="1517"/>
                  </a:lnTo>
                  <a:lnTo>
                    <a:pt x="736" y="1505"/>
                  </a:lnTo>
                  <a:lnTo>
                    <a:pt x="742" y="1484"/>
                  </a:lnTo>
                  <a:lnTo>
                    <a:pt x="748" y="1432"/>
                  </a:lnTo>
                  <a:lnTo>
                    <a:pt x="882" y="87"/>
                  </a:lnTo>
                  <a:lnTo>
                    <a:pt x="888" y="59"/>
                  </a:lnTo>
                  <a:lnTo>
                    <a:pt x="897" y="34"/>
                  </a:lnTo>
                  <a:lnTo>
                    <a:pt x="908" y="17"/>
                  </a:lnTo>
                  <a:lnTo>
                    <a:pt x="919" y="5"/>
                  </a:lnTo>
                  <a:lnTo>
                    <a:pt x="931" y="0"/>
                  </a:lnTo>
                  <a:lnTo>
                    <a:pt x="943" y="0"/>
                  </a:lnTo>
                </a:path>
              </a:pathLst>
            </a:custGeom>
            <a:noFill/>
            <a:ln w="28575">
              <a:solidFill>
                <a:srgbClr val="333399"/>
              </a:solidFill>
              <a:round/>
            </a:ln>
          </p:spPr>
          <p:txBody>
            <a:bodyPr/>
            <a:lstStyle/>
            <a:p>
              <a:endParaRPr lang="zh-CN" altLang="en-US">
                <a:latin typeface="+mn-ea"/>
                <a:ea typeface="+mn-ea"/>
              </a:endParaRPr>
            </a:p>
          </p:txBody>
        </p:sp>
        <p:sp>
          <p:nvSpPr>
            <p:cNvPr id="66" name="Freeform 63"/>
            <p:cNvSpPr/>
            <p:nvPr/>
          </p:nvSpPr>
          <p:spPr bwMode="auto">
            <a:xfrm>
              <a:off x="2719" y="4051"/>
              <a:ext cx="92" cy="89"/>
            </a:xfrm>
            <a:custGeom>
              <a:avLst/>
              <a:gdLst>
                <a:gd name="T0" fmla="*/ 551 w 551"/>
                <a:gd name="T1" fmla="*/ 255 h 535"/>
                <a:gd name="T2" fmla="*/ 544 w 551"/>
                <a:gd name="T3" fmla="*/ 209 h 535"/>
                <a:gd name="T4" fmla="*/ 534 w 551"/>
                <a:gd name="T5" fmla="*/ 164 h 535"/>
                <a:gd name="T6" fmla="*/ 525 w 551"/>
                <a:gd name="T7" fmla="*/ 131 h 535"/>
                <a:gd name="T8" fmla="*/ 514 w 551"/>
                <a:gd name="T9" fmla="*/ 115 h 535"/>
                <a:gd name="T10" fmla="*/ 499 w 551"/>
                <a:gd name="T11" fmla="*/ 104 h 535"/>
                <a:gd name="T12" fmla="*/ 486 w 551"/>
                <a:gd name="T13" fmla="*/ 103 h 535"/>
                <a:gd name="T14" fmla="*/ 468 w 551"/>
                <a:gd name="T15" fmla="*/ 107 h 535"/>
                <a:gd name="T16" fmla="*/ 455 w 551"/>
                <a:gd name="T17" fmla="*/ 121 h 535"/>
                <a:gd name="T18" fmla="*/ 446 w 551"/>
                <a:gd name="T19" fmla="*/ 140 h 535"/>
                <a:gd name="T20" fmla="*/ 439 w 551"/>
                <a:gd name="T21" fmla="*/ 165 h 535"/>
                <a:gd name="T22" fmla="*/ 411 w 551"/>
                <a:gd name="T23" fmla="*/ 331 h 535"/>
                <a:gd name="T24" fmla="*/ 404 w 551"/>
                <a:gd name="T25" fmla="*/ 356 h 535"/>
                <a:gd name="T26" fmla="*/ 398 w 551"/>
                <a:gd name="T27" fmla="*/ 373 h 535"/>
                <a:gd name="T28" fmla="*/ 381 w 551"/>
                <a:gd name="T29" fmla="*/ 385 h 535"/>
                <a:gd name="T30" fmla="*/ 364 w 551"/>
                <a:gd name="T31" fmla="*/ 386 h 535"/>
                <a:gd name="T32" fmla="*/ 349 w 551"/>
                <a:gd name="T33" fmla="*/ 378 h 535"/>
                <a:gd name="T34" fmla="*/ 341 w 551"/>
                <a:gd name="T35" fmla="*/ 359 h 535"/>
                <a:gd name="T36" fmla="*/ 333 w 551"/>
                <a:gd name="T37" fmla="*/ 331 h 535"/>
                <a:gd name="T38" fmla="*/ 295 w 551"/>
                <a:gd name="T39" fmla="*/ 88 h 535"/>
                <a:gd name="T40" fmla="*/ 288 w 551"/>
                <a:gd name="T41" fmla="*/ 52 h 535"/>
                <a:gd name="T42" fmla="*/ 281 w 551"/>
                <a:gd name="T43" fmla="*/ 29 h 535"/>
                <a:gd name="T44" fmla="*/ 271 w 551"/>
                <a:gd name="T45" fmla="*/ 12 h 535"/>
                <a:gd name="T46" fmla="*/ 260 w 551"/>
                <a:gd name="T47" fmla="*/ 4 h 535"/>
                <a:gd name="T48" fmla="*/ 242 w 551"/>
                <a:gd name="T49" fmla="*/ 0 h 535"/>
                <a:gd name="T50" fmla="*/ 225 w 551"/>
                <a:gd name="T51" fmla="*/ 5 h 535"/>
                <a:gd name="T52" fmla="*/ 210 w 551"/>
                <a:gd name="T53" fmla="*/ 26 h 535"/>
                <a:gd name="T54" fmla="*/ 204 w 551"/>
                <a:gd name="T55" fmla="*/ 43 h 535"/>
                <a:gd name="T56" fmla="*/ 199 w 551"/>
                <a:gd name="T57" fmla="*/ 68 h 535"/>
                <a:gd name="T58" fmla="*/ 141 w 551"/>
                <a:gd name="T59" fmla="*/ 460 h 535"/>
                <a:gd name="T60" fmla="*/ 134 w 551"/>
                <a:gd name="T61" fmla="*/ 492 h 535"/>
                <a:gd name="T62" fmla="*/ 123 w 551"/>
                <a:gd name="T63" fmla="*/ 520 h 535"/>
                <a:gd name="T64" fmla="*/ 111 w 551"/>
                <a:gd name="T65" fmla="*/ 530 h 535"/>
                <a:gd name="T66" fmla="*/ 90 w 551"/>
                <a:gd name="T67" fmla="*/ 535 h 535"/>
                <a:gd name="T68" fmla="*/ 73 w 551"/>
                <a:gd name="T69" fmla="*/ 518 h 535"/>
                <a:gd name="T70" fmla="*/ 63 w 551"/>
                <a:gd name="T71" fmla="*/ 495 h 535"/>
                <a:gd name="T72" fmla="*/ 56 w 551"/>
                <a:gd name="T73" fmla="*/ 461 h 535"/>
                <a:gd name="T74" fmla="*/ 0 w 551"/>
                <a:gd name="T75" fmla="*/ 107 h 53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51"/>
                <a:gd name="T115" fmla="*/ 0 h 535"/>
                <a:gd name="T116" fmla="*/ 551 w 551"/>
                <a:gd name="T117" fmla="*/ 535 h 53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51" h="535">
                  <a:moveTo>
                    <a:pt x="551" y="255"/>
                  </a:moveTo>
                  <a:lnTo>
                    <a:pt x="544" y="209"/>
                  </a:lnTo>
                  <a:lnTo>
                    <a:pt x="534" y="164"/>
                  </a:lnTo>
                  <a:lnTo>
                    <a:pt x="525" y="131"/>
                  </a:lnTo>
                  <a:lnTo>
                    <a:pt x="514" y="115"/>
                  </a:lnTo>
                  <a:lnTo>
                    <a:pt x="499" y="104"/>
                  </a:lnTo>
                  <a:lnTo>
                    <a:pt x="486" y="103"/>
                  </a:lnTo>
                  <a:lnTo>
                    <a:pt x="468" y="107"/>
                  </a:lnTo>
                  <a:lnTo>
                    <a:pt x="455" y="121"/>
                  </a:lnTo>
                  <a:lnTo>
                    <a:pt x="446" y="140"/>
                  </a:lnTo>
                  <a:lnTo>
                    <a:pt x="439" y="165"/>
                  </a:lnTo>
                  <a:lnTo>
                    <a:pt x="411" y="331"/>
                  </a:lnTo>
                  <a:lnTo>
                    <a:pt x="404" y="356"/>
                  </a:lnTo>
                  <a:lnTo>
                    <a:pt x="398" y="373"/>
                  </a:lnTo>
                  <a:lnTo>
                    <a:pt x="381" y="385"/>
                  </a:lnTo>
                  <a:lnTo>
                    <a:pt x="364" y="386"/>
                  </a:lnTo>
                  <a:lnTo>
                    <a:pt x="349" y="378"/>
                  </a:lnTo>
                  <a:lnTo>
                    <a:pt x="341" y="359"/>
                  </a:lnTo>
                  <a:lnTo>
                    <a:pt x="333" y="331"/>
                  </a:lnTo>
                  <a:lnTo>
                    <a:pt x="295" y="88"/>
                  </a:lnTo>
                  <a:lnTo>
                    <a:pt x="288" y="52"/>
                  </a:lnTo>
                  <a:lnTo>
                    <a:pt x="281" y="29"/>
                  </a:lnTo>
                  <a:lnTo>
                    <a:pt x="271" y="12"/>
                  </a:lnTo>
                  <a:lnTo>
                    <a:pt x="260" y="4"/>
                  </a:lnTo>
                  <a:lnTo>
                    <a:pt x="242" y="0"/>
                  </a:lnTo>
                  <a:lnTo>
                    <a:pt x="225" y="5"/>
                  </a:lnTo>
                  <a:lnTo>
                    <a:pt x="210" y="26"/>
                  </a:lnTo>
                  <a:lnTo>
                    <a:pt x="204" y="43"/>
                  </a:lnTo>
                  <a:lnTo>
                    <a:pt x="199" y="68"/>
                  </a:lnTo>
                  <a:lnTo>
                    <a:pt x="141" y="460"/>
                  </a:lnTo>
                  <a:lnTo>
                    <a:pt x="134" y="492"/>
                  </a:lnTo>
                  <a:lnTo>
                    <a:pt x="123" y="520"/>
                  </a:lnTo>
                  <a:lnTo>
                    <a:pt x="111" y="530"/>
                  </a:lnTo>
                  <a:lnTo>
                    <a:pt x="90" y="535"/>
                  </a:lnTo>
                  <a:lnTo>
                    <a:pt x="73" y="518"/>
                  </a:lnTo>
                  <a:lnTo>
                    <a:pt x="63" y="495"/>
                  </a:lnTo>
                  <a:lnTo>
                    <a:pt x="56" y="461"/>
                  </a:lnTo>
                  <a:lnTo>
                    <a:pt x="0" y="107"/>
                  </a:lnTo>
                </a:path>
              </a:pathLst>
            </a:custGeom>
            <a:noFill/>
            <a:ln w="28575">
              <a:solidFill>
                <a:srgbClr val="333399"/>
              </a:solidFill>
              <a:round/>
            </a:ln>
          </p:spPr>
          <p:txBody>
            <a:bodyPr/>
            <a:lstStyle/>
            <a:p>
              <a:endParaRPr lang="zh-CN" altLang="en-US">
                <a:latin typeface="+mn-ea"/>
                <a:ea typeface="+mn-ea"/>
              </a:endParaRPr>
            </a:p>
          </p:txBody>
        </p:sp>
        <p:sp>
          <p:nvSpPr>
            <p:cNvPr id="67" name="Freeform 64"/>
            <p:cNvSpPr/>
            <p:nvPr/>
          </p:nvSpPr>
          <p:spPr bwMode="auto">
            <a:xfrm>
              <a:off x="2562" y="3965"/>
              <a:ext cx="157" cy="254"/>
            </a:xfrm>
            <a:custGeom>
              <a:avLst/>
              <a:gdLst>
                <a:gd name="T0" fmla="*/ 943 w 943"/>
                <a:gd name="T1" fmla="*/ 626 h 1524"/>
                <a:gd name="T2" fmla="*/ 895 w 943"/>
                <a:gd name="T3" fmla="*/ 336 h 1524"/>
                <a:gd name="T4" fmla="*/ 887 w 943"/>
                <a:gd name="T5" fmla="*/ 313 h 1524"/>
                <a:gd name="T6" fmla="*/ 873 w 943"/>
                <a:gd name="T7" fmla="*/ 301 h 1524"/>
                <a:gd name="T8" fmla="*/ 859 w 943"/>
                <a:gd name="T9" fmla="*/ 297 h 1524"/>
                <a:gd name="T10" fmla="*/ 837 w 943"/>
                <a:gd name="T11" fmla="*/ 301 h 1524"/>
                <a:gd name="T12" fmla="*/ 828 w 943"/>
                <a:gd name="T13" fmla="*/ 314 h 1524"/>
                <a:gd name="T14" fmla="*/ 819 w 943"/>
                <a:gd name="T15" fmla="*/ 336 h 1524"/>
                <a:gd name="T16" fmla="*/ 706 w 943"/>
                <a:gd name="T17" fmla="*/ 1164 h 1524"/>
                <a:gd name="T18" fmla="*/ 695 w 943"/>
                <a:gd name="T19" fmla="*/ 1207 h 1524"/>
                <a:gd name="T20" fmla="*/ 686 w 943"/>
                <a:gd name="T21" fmla="*/ 1222 h 1524"/>
                <a:gd name="T22" fmla="*/ 667 w 943"/>
                <a:gd name="T23" fmla="*/ 1230 h 1524"/>
                <a:gd name="T24" fmla="*/ 652 w 943"/>
                <a:gd name="T25" fmla="*/ 1234 h 1524"/>
                <a:gd name="T26" fmla="*/ 633 w 943"/>
                <a:gd name="T27" fmla="*/ 1227 h 1524"/>
                <a:gd name="T28" fmla="*/ 619 w 943"/>
                <a:gd name="T29" fmla="*/ 1209 h 1524"/>
                <a:gd name="T30" fmla="*/ 608 w 943"/>
                <a:gd name="T31" fmla="*/ 1164 h 1524"/>
                <a:gd name="T32" fmla="*/ 495 w 943"/>
                <a:gd name="T33" fmla="*/ 204 h 1524"/>
                <a:gd name="T34" fmla="*/ 486 w 943"/>
                <a:gd name="T35" fmla="*/ 158 h 1524"/>
                <a:gd name="T36" fmla="*/ 482 w 943"/>
                <a:gd name="T37" fmla="*/ 143 h 1524"/>
                <a:gd name="T38" fmla="*/ 473 w 943"/>
                <a:gd name="T39" fmla="*/ 129 h 1524"/>
                <a:gd name="T40" fmla="*/ 459 w 943"/>
                <a:gd name="T41" fmla="*/ 118 h 1524"/>
                <a:gd name="T42" fmla="*/ 446 w 943"/>
                <a:gd name="T43" fmla="*/ 116 h 1524"/>
                <a:gd name="T44" fmla="*/ 427 w 943"/>
                <a:gd name="T45" fmla="*/ 122 h 1524"/>
                <a:gd name="T46" fmla="*/ 411 w 943"/>
                <a:gd name="T47" fmla="*/ 132 h 1524"/>
                <a:gd name="T48" fmla="*/ 403 w 943"/>
                <a:gd name="T49" fmla="*/ 143 h 1524"/>
                <a:gd name="T50" fmla="*/ 396 w 943"/>
                <a:gd name="T51" fmla="*/ 158 h 1524"/>
                <a:gd name="T52" fmla="*/ 389 w 943"/>
                <a:gd name="T53" fmla="*/ 197 h 1524"/>
                <a:gd name="T54" fmla="*/ 285 w 943"/>
                <a:gd name="T55" fmla="*/ 1428 h 1524"/>
                <a:gd name="T56" fmla="*/ 278 w 943"/>
                <a:gd name="T57" fmla="*/ 1480 h 1524"/>
                <a:gd name="T58" fmla="*/ 268 w 943"/>
                <a:gd name="T59" fmla="*/ 1505 h 1524"/>
                <a:gd name="T60" fmla="*/ 250 w 943"/>
                <a:gd name="T61" fmla="*/ 1517 h 1524"/>
                <a:gd name="T62" fmla="*/ 233 w 943"/>
                <a:gd name="T63" fmla="*/ 1524 h 1524"/>
                <a:gd name="T64" fmla="*/ 217 w 943"/>
                <a:gd name="T65" fmla="*/ 1517 h 1524"/>
                <a:gd name="T66" fmla="*/ 207 w 943"/>
                <a:gd name="T67" fmla="*/ 1505 h 1524"/>
                <a:gd name="T68" fmla="*/ 200 w 943"/>
                <a:gd name="T69" fmla="*/ 1484 h 1524"/>
                <a:gd name="T70" fmla="*/ 194 w 943"/>
                <a:gd name="T71" fmla="*/ 1432 h 1524"/>
                <a:gd name="T72" fmla="*/ 60 w 943"/>
                <a:gd name="T73" fmla="*/ 87 h 1524"/>
                <a:gd name="T74" fmla="*/ 56 w 943"/>
                <a:gd name="T75" fmla="*/ 59 h 1524"/>
                <a:gd name="T76" fmla="*/ 46 w 943"/>
                <a:gd name="T77" fmla="*/ 34 h 1524"/>
                <a:gd name="T78" fmla="*/ 35 w 943"/>
                <a:gd name="T79" fmla="*/ 17 h 1524"/>
                <a:gd name="T80" fmla="*/ 25 w 943"/>
                <a:gd name="T81" fmla="*/ 5 h 1524"/>
                <a:gd name="T82" fmla="*/ 12 w 943"/>
                <a:gd name="T83" fmla="*/ 0 h 1524"/>
                <a:gd name="T84" fmla="*/ 0 w 943"/>
                <a:gd name="T85" fmla="*/ 0 h 152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943"/>
                <a:gd name="T130" fmla="*/ 0 h 1524"/>
                <a:gd name="T131" fmla="*/ 943 w 943"/>
                <a:gd name="T132" fmla="*/ 1524 h 152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943" h="1524">
                  <a:moveTo>
                    <a:pt x="943" y="626"/>
                  </a:moveTo>
                  <a:lnTo>
                    <a:pt x="895" y="336"/>
                  </a:lnTo>
                  <a:lnTo>
                    <a:pt x="887" y="313"/>
                  </a:lnTo>
                  <a:lnTo>
                    <a:pt x="873" y="301"/>
                  </a:lnTo>
                  <a:lnTo>
                    <a:pt x="859" y="297"/>
                  </a:lnTo>
                  <a:lnTo>
                    <a:pt x="837" y="301"/>
                  </a:lnTo>
                  <a:lnTo>
                    <a:pt x="828" y="314"/>
                  </a:lnTo>
                  <a:lnTo>
                    <a:pt x="819" y="336"/>
                  </a:lnTo>
                  <a:lnTo>
                    <a:pt x="706" y="1164"/>
                  </a:lnTo>
                  <a:lnTo>
                    <a:pt x="695" y="1207"/>
                  </a:lnTo>
                  <a:lnTo>
                    <a:pt x="686" y="1222"/>
                  </a:lnTo>
                  <a:lnTo>
                    <a:pt x="667" y="1230"/>
                  </a:lnTo>
                  <a:lnTo>
                    <a:pt x="652" y="1234"/>
                  </a:lnTo>
                  <a:lnTo>
                    <a:pt x="633" y="1227"/>
                  </a:lnTo>
                  <a:lnTo>
                    <a:pt x="619" y="1209"/>
                  </a:lnTo>
                  <a:lnTo>
                    <a:pt x="608" y="1164"/>
                  </a:lnTo>
                  <a:lnTo>
                    <a:pt x="495" y="204"/>
                  </a:lnTo>
                  <a:lnTo>
                    <a:pt x="486" y="158"/>
                  </a:lnTo>
                  <a:lnTo>
                    <a:pt x="482" y="143"/>
                  </a:lnTo>
                  <a:lnTo>
                    <a:pt x="473" y="129"/>
                  </a:lnTo>
                  <a:lnTo>
                    <a:pt x="459" y="118"/>
                  </a:lnTo>
                  <a:lnTo>
                    <a:pt x="446" y="116"/>
                  </a:lnTo>
                  <a:lnTo>
                    <a:pt x="427" y="122"/>
                  </a:lnTo>
                  <a:lnTo>
                    <a:pt x="411" y="132"/>
                  </a:lnTo>
                  <a:lnTo>
                    <a:pt x="403" y="143"/>
                  </a:lnTo>
                  <a:lnTo>
                    <a:pt x="396" y="158"/>
                  </a:lnTo>
                  <a:lnTo>
                    <a:pt x="389" y="197"/>
                  </a:lnTo>
                  <a:lnTo>
                    <a:pt x="285" y="1428"/>
                  </a:lnTo>
                  <a:lnTo>
                    <a:pt x="278" y="1480"/>
                  </a:lnTo>
                  <a:lnTo>
                    <a:pt x="268" y="1505"/>
                  </a:lnTo>
                  <a:lnTo>
                    <a:pt x="250" y="1517"/>
                  </a:lnTo>
                  <a:lnTo>
                    <a:pt x="233" y="1524"/>
                  </a:lnTo>
                  <a:lnTo>
                    <a:pt x="217" y="1517"/>
                  </a:lnTo>
                  <a:lnTo>
                    <a:pt x="207" y="1505"/>
                  </a:lnTo>
                  <a:lnTo>
                    <a:pt x="200" y="1484"/>
                  </a:lnTo>
                  <a:lnTo>
                    <a:pt x="194" y="1432"/>
                  </a:lnTo>
                  <a:lnTo>
                    <a:pt x="60" y="87"/>
                  </a:lnTo>
                  <a:lnTo>
                    <a:pt x="56" y="59"/>
                  </a:lnTo>
                  <a:lnTo>
                    <a:pt x="46" y="34"/>
                  </a:lnTo>
                  <a:lnTo>
                    <a:pt x="35" y="17"/>
                  </a:lnTo>
                  <a:lnTo>
                    <a:pt x="25" y="5"/>
                  </a:lnTo>
                  <a:lnTo>
                    <a:pt x="12" y="0"/>
                  </a:lnTo>
                  <a:lnTo>
                    <a:pt x="0" y="0"/>
                  </a:lnTo>
                </a:path>
              </a:pathLst>
            </a:custGeom>
            <a:noFill/>
            <a:ln w="28575">
              <a:solidFill>
                <a:srgbClr val="333399"/>
              </a:solidFill>
              <a:round/>
            </a:ln>
          </p:spPr>
          <p:txBody>
            <a:bodyPr/>
            <a:lstStyle/>
            <a:p>
              <a:endParaRPr lang="zh-CN" altLang="en-US">
                <a:latin typeface="+mn-ea"/>
                <a:ea typeface="+mn-ea"/>
              </a:endParaRPr>
            </a:p>
          </p:txBody>
        </p:sp>
      </p:grpSp>
      <p:sp>
        <p:nvSpPr>
          <p:cNvPr id="68" name="Freeform 65"/>
          <p:cNvSpPr/>
          <p:nvPr/>
        </p:nvSpPr>
        <p:spPr bwMode="auto">
          <a:xfrm>
            <a:off x="3106737" y="2427160"/>
            <a:ext cx="741362" cy="165062"/>
          </a:xfrm>
          <a:custGeom>
            <a:avLst/>
            <a:gdLst>
              <a:gd name="T0" fmla="*/ 0 w 672"/>
              <a:gd name="T1" fmla="*/ 288 h 288"/>
              <a:gd name="T2" fmla="*/ 96 w 672"/>
              <a:gd name="T3" fmla="*/ 288 h 288"/>
              <a:gd name="T4" fmla="*/ 96 w 672"/>
              <a:gd name="T5" fmla="*/ 0 h 288"/>
              <a:gd name="T6" fmla="*/ 192 w 672"/>
              <a:gd name="T7" fmla="*/ 0 h 288"/>
              <a:gd name="T8" fmla="*/ 192 w 672"/>
              <a:gd name="T9" fmla="*/ 288 h 288"/>
              <a:gd name="T10" fmla="*/ 288 w 672"/>
              <a:gd name="T11" fmla="*/ 288 h 288"/>
              <a:gd name="T12" fmla="*/ 288 w 672"/>
              <a:gd name="T13" fmla="*/ 0 h 288"/>
              <a:gd name="T14" fmla="*/ 384 w 672"/>
              <a:gd name="T15" fmla="*/ 0 h 288"/>
              <a:gd name="T16" fmla="*/ 384 w 672"/>
              <a:gd name="T17" fmla="*/ 288 h 288"/>
              <a:gd name="T18" fmla="*/ 480 w 672"/>
              <a:gd name="T19" fmla="*/ 288 h 288"/>
              <a:gd name="T20" fmla="*/ 480 w 672"/>
              <a:gd name="T21" fmla="*/ 0 h 288"/>
              <a:gd name="T22" fmla="*/ 576 w 672"/>
              <a:gd name="T23" fmla="*/ 0 h 288"/>
              <a:gd name="T24" fmla="*/ 576 w 672"/>
              <a:gd name="T25" fmla="*/ 288 h 288"/>
              <a:gd name="T26" fmla="*/ 672 w 672"/>
              <a:gd name="T27" fmla="*/ 288 h 28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72"/>
              <a:gd name="T43" fmla="*/ 0 h 288"/>
              <a:gd name="T44" fmla="*/ 672 w 672"/>
              <a:gd name="T45" fmla="*/ 288 h 28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72" h="288">
                <a:moveTo>
                  <a:pt x="0" y="288"/>
                </a:moveTo>
                <a:lnTo>
                  <a:pt x="96" y="288"/>
                </a:lnTo>
                <a:lnTo>
                  <a:pt x="96" y="0"/>
                </a:lnTo>
                <a:lnTo>
                  <a:pt x="192" y="0"/>
                </a:lnTo>
                <a:lnTo>
                  <a:pt x="192" y="288"/>
                </a:lnTo>
                <a:lnTo>
                  <a:pt x="288" y="288"/>
                </a:lnTo>
                <a:lnTo>
                  <a:pt x="288" y="0"/>
                </a:lnTo>
                <a:lnTo>
                  <a:pt x="384" y="0"/>
                </a:lnTo>
                <a:lnTo>
                  <a:pt x="384" y="288"/>
                </a:lnTo>
                <a:lnTo>
                  <a:pt x="480" y="288"/>
                </a:lnTo>
                <a:lnTo>
                  <a:pt x="480" y="0"/>
                </a:lnTo>
                <a:lnTo>
                  <a:pt x="576" y="0"/>
                </a:lnTo>
                <a:lnTo>
                  <a:pt x="576" y="288"/>
                </a:lnTo>
                <a:lnTo>
                  <a:pt x="672" y="288"/>
                </a:lnTo>
              </a:path>
            </a:pathLst>
          </a:custGeom>
          <a:noFill/>
          <a:ln w="28575">
            <a:solidFill>
              <a:srgbClr val="333399"/>
            </a:solidFill>
            <a:round/>
          </a:ln>
        </p:spPr>
        <p:txBody>
          <a:bodyPr/>
          <a:lstStyle/>
          <a:p>
            <a:endParaRPr lang="zh-CN" altLang="en-US">
              <a:latin typeface="+mn-ea"/>
              <a:ea typeface="+mn-ea"/>
            </a:endParaRPr>
          </a:p>
        </p:txBody>
      </p:sp>
      <p:sp>
        <p:nvSpPr>
          <p:cNvPr id="69" name="Rectangle 66"/>
          <p:cNvSpPr>
            <a:spLocks noChangeArrowheads="1"/>
          </p:cNvSpPr>
          <p:nvPr/>
        </p:nvSpPr>
        <p:spPr bwMode="auto">
          <a:xfrm>
            <a:off x="2828924" y="1939912"/>
            <a:ext cx="1450975" cy="363453"/>
          </a:xfrm>
          <a:prstGeom prst="rect">
            <a:avLst/>
          </a:prstGeom>
          <a:noFill/>
          <a:ln w="12700">
            <a:noFill/>
            <a:miter lim="800000"/>
          </a:ln>
        </p:spPr>
        <p:txBody>
          <a:bodyPr lIns="90488" tIns="44450" rIns="90488" bIns="44450">
            <a:spAutoFit/>
          </a:bodyPr>
          <a:lstStyle/>
          <a:p>
            <a:pPr defTabSz="762000" eaLnBrk="0" hangingPunct="0"/>
            <a:r>
              <a:rPr kumimoji="1" lang="zh-CN" altLang="en-US" sz="1800" dirty="0">
                <a:solidFill>
                  <a:schemeClr val="tx1">
                    <a:lumMod val="85000"/>
                    <a:lumOff val="15000"/>
                  </a:schemeClr>
                </a:solidFill>
                <a:latin typeface="+mn-ea"/>
                <a:ea typeface="+mn-ea"/>
              </a:rPr>
              <a:t>数字比特流</a:t>
            </a:r>
            <a:endParaRPr kumimoji="1" lang="zh-CN" altLang="en-US" sz="1800" dirty="0">
              <a:solidFill>
                <a:schemeClr val="tx1">
                  <a:lumMod val="85000"/>
                  <a:lumOff val="15000"/>
                </a:schemeClr>
              </a:solidFill>
              <a:latin typeface="+mn-ea"/>
              <a:ea typeface="+mn-ea"/>
            </a:endParaRPr>
          </a:p>
        </p:txBody>
      </p:sp>
      <p:sp>
        <p:nvSpPr>
          <p:cNvPr id="70" name="Rectangle 67"/>
          <p:cNvSpPr>
            <a:spLocks noChangeArrowheads="1"/>
          </p:cNvSpPr>
          <p:nvPr/>
        </p:nvSpPr>
        <p:spPr bwMode="auto">
          <a:xfrm>
            <a:off x="8105775" y="1939912"/>
            <a:ext cx="1420813" cy="363453"/>
          </a:xfrm>
          <a:prstGeom prst="rect">
            <a:avLst/>
          </a:prstGeom>
          <a:noFill/>
          <a:ln w="12700">
            <a:noFill/>
            <a:miter lim="800000"/>
          </a:ln>
        </p:spPr>
        <p:txBody>
          <a:bodyPr lIns="90488" tIns="44450" rIns="90488" bIns="44450">
            <a:spAutoFit/>
          </a:bodyPr>
          <a:lstStyle/>
          <a:p>
            <a:pPr defTabSz="762000" eaLnBrk="0" hangingPunct="0"/>
            <a:r>
              <a:rPr kumimoji="1" lang="zh-CN" altLang="en-US" sz="1800" dirty="0">
                <a:solidFill>
                  <a:schemeClr val="tx1">
                    <a:lumMod val="85000"/>
                    <a:lumOff val="15000"/>
                  </a:schemeClr>
                </a:solidFill>
                <a:latin typeface="+mn-ea"/>
                <a:ea typeface="+mn-ea"/>
              </a:rPr>
              <a:t>数字比特流</a:t>
            </a:r>
            <a:endParaRPr kumimoji="1" lang="zh-CN" altLang="en-US" sz="1800" dirty="0">
              <a:solidFill>
                <a:schemeClr val="tx1">
                  <a:lumMod val="85000"/>
                  <a:lumOff val="15000"/>
                </a:schemeClr>
              </a:solidFill>
              <a:latin typeface="+mn-ea"/>
              <a:ea typeface="+mn-ea"/>
            </a:endParaRPr>
          </a:p>
        </p:txBody>
      </p:sp>
      <p:sp>
        <p:nvSpPr>
          <p:cNvPr id="71" name="Rectangle 68"/>
          <p:cNvSpPr>
            <a:spLocks noChangeArrowheads="1"/>
          </p:cNvSpPr>
          <p:nvPr/>
        </p:nvSpPr>
        <p:spPr bwMode="auto">
          <a:xfrm>
            <a:off x="4422775" y="1939912"/>
            <a:ext cx="1204912" cy="363453"/>
          </a:xfrm>
          <a:prstGeom prst="rect">
            <a:avLst/>
          </a:prstGeom>
          <a:noFill/>
          <a:ln w="12700">
            <a:noFill/>
            <a:miter lim="800000"/>
          </a:ln>
        </p:spPr>
        <p:txBody>
          <a:bodyPr lIns="90488" tIns="44450" rIns="90488" bIns="44450">
            <a:spAutoFit/>
          </a:bodyPr>
          <a:lstStyle/>
          <a:p>
            <a:pPr defTabSz="762000" eaLnBrk="0" hangingPunct="0"/>
            <a:r>
              <a:rPr kumimoji="1" lang="zh-CN" altLang="en-US" sz="1800" dirty="0">
                <a:solidFill>
                  <a:schemeClr val="tx1">
                    <a:lumMod val="85000"/>
                    <a:lumOff val="15000"/>
                  </a:schemeClr>
                </a:solidFill>
                <a:latin typeface="+mn-ea"/>
                <a:ea typeface="+mn-ea"/>
              </a:rPr>
              <a:t>模拟信号</a:t>
            </a:r>
            <a:endParaRPr kumimoji="1" lang="zh-CN" altLang="en-US" sz="1800" dirty="0">
              <a:solidFill>
                <a:schemeClr val="tx1">
                  <a:lumMod val="85000"/>
                  <a:lumOff val="15000"/>
                </a:schemeClr>
              </a:solidFill>
              <a:latin typeface="+mn-ea"/>
              <a:ea typeface="+mn-ea"/>
            </a:endParaRPr>
          </a:p>
        </p:txBody>
      </p:sp>
      <p:sp>
        <p:nvSpPr>
          <p:cNvPr id="72" name="Rectangle 69"/>
          <p:cNvSpPr>
            <a:spLocks noChangeArrowheads="1"/>
          </p:cNvSpPr>
          <p:nvPr/>
        </p:nvSpPr>
        <p:spPr bwMode="auto">
          <a:xfrm>
            <a:off x="6865937" y="1939912"/>
            <a:ext cx="1219200" cy="363453"/>
          </a:xfrm>
          <a:prstGeom prst="rect">
            <a:avLst/>
          </a:prstGeom>
          <a:noFill/>
          <a:ln w="12700">
            <a:noFill/>
            <a:miter lim="800000"/>
          </a:ln>
        </p:spPr>
        <p:txBody>
          <a:bodyPr lIns="90488" tIns="44450" rIns="90488" bIns="44450">
            <a:spAutoFit/>
          </a:bodyPr>
          <a:lstStyle/>
          <a:p>
            <a:pPr defTabSz="762000" eaLnBrk="0" hangingPunct="0"/>
            <a:r>
              <a:rPr kumimoji="1" lang="zh-CN" altLang="en-US" sz="1800" dirty="0">
                <a:solidFill>
                  <a:schemeClr val="tx1">
                    <a:lumMod val="85000"/>
                    <a:lumOff val="15000"/>
                  </a:schemeClr>
                </a:solidFill>
                <a:latin typeface="+mn-ea"/>
                <a:ea typeface="+mn-ea"/>
              </a:rPr>
              <a:t>模拟信号 </a:t>
            </a:r>
            <a:endParaRPr kumimoji="1" lang="zh-CN" altLang="en-US" sz="1800" dirty="0">
              <a:solidFill>
                <a:schemeClr val="tx1">
                  <a:lumMod val="85000"/>
                  <a:lumOff val="15000"/>
                </a:schemeClr>
              </a:solidFill>
              <a:latin typeface="+mn-ea"/>
              <a:ea typeface="+mn-ea"/>
            </a:endParaRPr>
          </a:p>
        </p:txBody>
      </p:sp>
      <p:sp>
        <p:nvSpPr>
          <p:cNvPr id="73" name="Rectangle 70"/>
          <p:cNvSpPr>
            <a:spLocks noChangeArrowheads="1"/>
          </p:cNvSpPr>
          <p:nvPr/>
        </p:nvSpPr>
        <p:spPr bwMode="auto">
          <a:xfrm>
            <a:off x="855852" y="2571591"/>
            <a:ext cx="1172970" cy="366682"/>
          </a:xfrm>
          <a:prstGeom prst="rect">
            <a:avLst/>
          </a:prstGeom>
          <a:noFill/>
          <a:ln w="12700">
            <a:noFill/>
            <a:miter lim="800000"/>
          </a:ln>
        </p:spPr>
        <p:txBody>
          <a:bodyPr wrap="square" lIns="90488" tIns="44450" rIns="90488" bIns="44450">
            <a:spAutoFit/>
          </a:bodyPr>
          <a:lstStyle/>
          <a:p>
            <a:pPr defTabSz="762000" eaLnBrk="0" hangingPunct="0"/>
            <a:r>
              <a:rPr kumimoji="1" lang="zh-CN" altLang="en-US" sz="1800" dirty="0">
                <a:solidFill>
                  <a:schemeClr val="tx1">
                    <a:lumMod val="85000"/>
                    <a:lumOff val="15000"/>
                  </a:schemeClr>
                </a:solidFill>
                <a:latin typeface="+mn-ea"/>
                <a:ea typeface="+mn-ea"/>
              </a:rPr>
              <a:t>输入汉字</a:t>
            </a:r>
            <a:endParaRPr kumimoji="1" lang="zh-CN" altLang="en-US" sz="1800" dirty="0">
              <a:solidFill>
                <a:schemeClr val="tx1">
                  <a:lumMod val="85000"/>
                  <a:lumOff val="15000"/>
                </a:schemeClr>
              </a:solidFill>
              <a:latin typeface="+mn-ea"/>
              <a:ea typeface="+mn-ea"/>
            </a:endParaRPr>
          </a:p>
        </p:txBody>
      </p:sp>
      <p:sp>
        <p:nvSpPr>
          <p:cNvPr id="74" name="Rectangle 71"/>
          <p:cNvSpPr>
            <a:spLocks noChangeArrowheads="1"/>
          </p:cNvSpPr>
          <p:nvPr/>
        </p:nvSpPr>
        <p:spPr bwMode="auto">
          <a:xfrm>
            <a:off x="10178257" y="2601718"/>
            <a:ext cx="1155701" cy="366682"/>
          </a:xfrm>
          <a:prstGeom prst="rect">
            <a:avLst/>
          </a:prstGeom>
          <a:noFill/>
          <a:ln w="12700">
            <a:noFill/>
            <a:miter lim="800000"/>
          </a:ln>
        </p:spPr>
        <p:txBody>
          <a:bodyPr wrap="square" lIns="90488" tIns="44450" rIns="90488" bIns="44450">
            <a:spAutoFit/>
          </a:bodyPr>
          <a:lstStyle/>
          <a:p>
            <a:pPr defTabSz="762000" eaLnBrk="0" hangingPunct="0"/>
            <a:r>
              <a:rPr kumimoji="1" lang="zh-CN" altLang="en-US" sz="1800" dirty="0">
                <a:solidFill>
                  <a:schemeClr val="tx1">
                    <a:lumMod val="85000"/>
                    <a:lumOff val="15000"/>
                  </a:schemeClr>
                </a:solidFill>
                <a:latin typeface="+mn-ea"/>
                <a:ea typeface="+mn-ea"/>
              </a:rPr>
              <a:t>显示汉字</a:t>
            </a:r>
            <a:endParaRPr kumimoji="1" lang="zh-CN" altLang="en-US" sz="1800" dirty="0">
              <a:solidFill>
                <a:schemeClr val="tx1">
                  <a:lumMod val="85000"/>
                  <a:lumOff val="15000"/>
                </a:schemeClr>
              </a:solidFill>
              <a:latin typeface="+mn-ea"/>
              <a:ea typeface="+mn-ea"/>
            </a:endParaRPr>
          </a:p>
        </p:txBody>
      </p:sp>
      <p:sp>
        <p:nvSpPr>
          <p:cNvPr id="75" name="Freeform 72"/>
          <p:cNvSpPr/>
          <p:nvPr/>
        </p:nvSpPr>
        <p:spPr bwMode="auto">
          <a:xfrm>
            <a:off x="8286749" y="2447794"/>
            <a:ext cx="742950" cy="165062"/>
          </a:xfrm>
          <a:custGeom>
            <a:avLst/>
            <a:gdLst>
              <a:gd name="T0" fmla="*/ 0 w 672"/>
              <a:gd name="T1" fmla="*/ 288 h 288"/>
              <a:gd name="T2" fmla="*/ 96 w 672"/>
              <a:gd name="T3" fmla="*/ 288 h 288"/>
              <a:gd name="T4" fmla="*/ 96 w 672"/>
              <a:gd name="T5" fmla="*/ 0 h 288"/>
              <a:gd name="T6" fmla="*/ 192 w 672"/>
              <a:gd name="T7" fmla="*/ 0 h 288"/>
              <a:gd name="T8" fmla="*/ 192 w 672"/>
              <a:gd name="T9" fmla="*/ 288 h 288"/>
              <a:gd name="T10" fmla="*/ 288 w 672"/>
              <a:gd name="T11" fmla="*/ 288 h 288"/>
              <a:gd name="T12" fmla="*/ 288 w 672"/>
              <a:gd name="T13" fmla="*/ 0 h 288"/>
              <a:gd name="T14" fmla="*/ 384 w 672"/>
              <a:gd name="T15" fmla="*/ 0 h 288"/>
              <a:gd name="T16" fmla="*/ 384 w 672"/>
              <a:gd name="T17" fmla="*/ 288 h 288"/>
              <a:gd name="T18" fmla="*/ 480 w 672"/>
              <a:gd name="T19" fmla="*/ 288 h 288"/>
              <a:gd name="T20" fmla="*/ 480 w 672"/>
              <a:gd name="T21" fmla="*/ 0 h 288"/>
              <a:gd name="T22" fmla="*/ 576 w 672"/>
              <a:gd name="T23" fmla="*/ 0 h 288"/>
              <a:gd name="T24" fmla="*/ 576 w 672"/>
              <a:gd name="T25" fmla="*/ 288 h 288"/>
              <a:gd name="T26" fmla="*/ 672 w 672"/>
              <a:gd name="T27" fmla="*/ 288 h 28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72"/>
              <a:gd name="T43" fmla="*/ 0 h 288"/>
              <a:gd name="T44" fmla="*/ 672 w 672"/>
              <a:gd name="T45" fmla="*/ 288 h 28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72" h="288">
                <a:moveTo>
                  <a:pt x="0" y="288"/>
                </a:moveTo>
                <a:lnTo>
                  <a:pt x="96" y="288"/>
                </a:lnTo>
                <a:lnTo>
                  <a:pt x="96" y="0"/>
                </a:lnTo>
                <a:lnTo>
                  <a:pt x="192" y="0"/>
                </a:lnTo>
                <a:lnTo>
                  <a:pt x="192" y="288"/>
                </a:lnTo>
                <a:lnTo>
                  <a:pt x="288" y="288"/>
                </a:lnTo>
                <a:lnTo>
                  <a:pt x="288" y="0"/>
                </a:lnTo>
                <a:lnTo>
                  <a:pt x="384" y="0"/>
                </a:lnTo>
                <a:lnTo>
                  <a:pt x="384" y="288"/>
                </a:lnTo>
                <a:lnTo>
                  <a:pt x="480" y="288"/>
                </a:lnTo>
                <a:lnTo>
                  <a:pt x="480" y="0"/>
                </a:lnTo>
                <a:lnTo>
                  <a:pt x="576" y="0"/>
                </a:lnTo>
                <a:lnTo>
                  <a:pt x="576" y="288"/>
                </a:lnTo>
                <a:lnTo>
                  <a:pt x="672" y="288"/>
                </a:lnTo>
              </a:path>
            </a:pathLst>
          </a:custGeom>
          <a:noFill/>
          <a:ln w="28575">
            <a:solidFill>
              <a:srgbClr val="333399"/>
            </a:solidFill>
            <a:round/>
          </a:ln>
        </p:spPr>
        <p:txBody>
          <a:bodyPr/>
          <a:lstStyle/>
          <a:p>
            <a:endParaRPr lang="zh-CN" altLang="en-US">
              <a:latin typeface="+mn-ea"/>
              <a:ea typeface="+mn-ea"/>
            </a:endParaRPr>
          </a:p>
        </p:txBody>
      </p:sp>
      <p:grpSp>
        <p:nvGrpSpPr>
          <p:cNvPr id="76" name="Group 73"/>
          <p:cNvGrpSpPr/>
          <p:nvPr/>
        </p:nvGrpSpPr>
        <p:grpSpPr bwMode="auto">
          <a:xfrm>
            <a:off x="7027862" y="2325585"/>
            <a:ext cx="654050" cy="339646"/>
            <a:chOff x="2315" y="3965"/>
            <a:chExt cx="496" cy="254"/>
          </a:xfrm>
        </p:grpSpPr>
        <p:sp>
          <p:nvSpPr>
            <p:cNvPr id="77" name="Freeform 74"/>
            <p:cNvSpPr/>
            <p:nvPr/>
          </p:nvSpPr>
          <p:spPr bwMode="auto">
            <a:xfrm>
              <a:off x="2315" y="4051"/>
              <a:ext cx="92" cy="89"/>
            </a:xfrm>
            <a:custGeom>
              <a:avLst/>
              <a:gdLst>
                <a:gd name="T0" fmla="*/ 0 w 552"/>
                <a:gd name="T1" fmla="*/ 255 h 535"/>
                <a:gd name="T2" fmla="*/ 7 w 552"/>
                <a:gd name="T3" fmla="*/ 209 h 535"/>
                <a:gd name="T4" fmla="*/ 18 w 552"/>
                <a:gd name="T5" fmla="*/ 164 h 535"/>
                <a:gd name="T6" fmla="*/ 26 w 552"/>
                <a:gd name="T7" fmla="*/ 131 h 535"/>
                <a:gd name="T8" fmla="*/ 39 w 552"/>
                <a:gd name="T9" fmla="*/ 115 h 535"/>
                <a:gd name="T10" fmla="*/ 52 w 552"/>
                <a:gd name="T11" fmla="*/ 104 h 535"/>
                <a:gd name="T12" fmla="*/ 67 w 552"/>
                <a:gd name="T13" fmla="*/ 103 h 535"/>
                <a:gd name="T14" fmla="*/ 83 w 552"/>
                <a:gd name="T15" fmla="*/ 107 h 535"/>
                <a:gd name="T16" fmla="*/ 98 w 552"/>
                <a:gd name="T17" fmla="*/ 121 h 535"/>
                <a:gd name="T18" fmla="*/ 106 w 552"/>
                <a:gd name="T19" fmla="*/ 140 h 535"/>
                <a:gd name="T20" fmla="*/ 112 w 552"/>
                <a:gd name="T21" fmla="*/ 165 h 535"/>
                <a:gd name="T22" fmla="*/ 141 w 552"/>
                <a:gd name="T23" fmla="*/ 331 h 535"/>
                <a:gd name="T24" fmla="*/ 148 w 552"/>
                <a:gd name="T25" fmla="*/ 356 h 535"/>
                <a:gd name="T26" fmla="*/ 154 w 552"/>
                <a:gd name="T27" fmla="*/ 373 h 535"/>
                <a:gd name="T28" fmla="*/ 172 w 552"/>
                <a:gd name="T29" fmla="*/ 385 h 535"/>
                <a:gd name="T30" fmla="*/ 188 w 552"/>
                <a:gd name="T31" fmla="*/ 386 h 535"/>
                <a:gd name="T32" fmla="*/ 203 w 552"/>
                <a:gd name="T33" fmla="*/ 378 h 535"/>
                <a:gd name="T34" fmla="*/ 212 w 552"/>
                <a:gd name="T35" fmla="*/ 359 h 535"/>
                <a:gd name="T36" fmla="*/ 219 w 552"/>
                <a:gd name="T37" fmla="*/ 331 h 535"/>
                <a:gd name="T38" fmla="*/ 258 w 552"/>
                <a:gd name="T39" fmla="*/ 88 h 535"/>
                <a:gd name="T40" fmla="*/ 264 w 552"/>
                <a:gd name="T41" fmla="*/ 52 h 535"/>
                <a:gd name="T42" fmla="*/ 271 w 552"/>
                <a:gd name="T43" fmla="*/ 29 h 535"/>
                <a:gd name="T44" fmla="*/ 280 w 552"/>
                <a:gd name="T45" fmla="*/ 12 h 535"/>
                <a:gd name="T46" fmla="*/ 291 w 552"/>
                <a:gd name="T47" fmla="*/ 4 h 535"/>
                <a:gd name="T48" fmla="*/ 308 w 552"/>
                <a:gd name="T49" fmla="*/ 0 h 535"/>
                <a:gd name="T50" fmla="*/ 327 w 552"/>
                <a:gd name="T51" fmla="*/ 5 h 535"/>
                <a:gd name="T52" fmla="*/ 340 w 552"/>
                <a:gd name="T53" fmla="*/ 26 h 535"/>
                <a:gd name="T54" fmla="*/ 347 w 552"/>
                <a:gd name="T55" fmla="*/ 43 h 535"/>
                <a:gd name="T56" fmla="*/ 353 w 552"/>
                <a:gd name="T57" fmla="*/ 68 h 535"/>
                <a:gd name="T58" fmla="*/ 412 w 552"/>
                <a:gd name="T59" fmla="*/ 460 h 535"/>
                <a:gd name="T60" fmla="*/ 419 w 552"/>
                <a:gd name="T61" fmla="*/ 492 h 535"/>
                <a:gd name="T62" fmla="*/ 429 w 552"/>
                <a:gd name="T63" fmla="*/ 520 h 535"/>
                <a:gd name="T64" fmla="*/ 441 w 552"/>
                <a:gd name="T65" fmla="*/ 530 h 535"/>
                <a:gd name="T66" fmla="*/ 462 w 552"/>
                <a:gd name="T67" fmla="*/ 535 h 535"/>
                <a:gd name="T68" fmla="*/ 478 w 552"/>
                <a:gd name="T69" fmla="*/ 518 h 535"/>
                <a:gd name="T70" fmla="*/ 488 w 552"/>
                <a:gd name="T71" fmla="*/ 495 h 535"/>
                <a:gd name="T72" fmla="*/ 496 w 552"/>
                <a:gd name="T73" fmla="*/ 461 h 535"/>
                <a:gd name="T74" fmla="*/ 552 w 552"/>
                <a:gd name="T75" fmla="*/ 107 h 53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52"/>
                <a:gd name="T115" fmla="*/ 0 h 535"/>
                <a:gd name="T116" fmla="*/ 552 w 552"/>
                <a:gd name="T117" fmla="*/ 535 h 53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52" h="535">
                  <a:moveTo>
                    <a:pt x="0" y="255"/>
                  </a:moveTo>
                  <a:lnTo>
                    <a:pt x="7" y="209"/>
                  </a:lnTo>
                  <a:lnTo>
                    <a:pt x="18" y="164"/>
                  </a:lnTo>
                  <a:lnTo>
                    <a:pt x="26" y="131"/>
                  </a:lnTo>
                  <a:lnTo>
                    <a:pt x="39" y="115"/>
                  </a:lnTo>
                  <a:lnTo>
                    <a:pt x="52" y="104"/>
                  </a:lnTo>
                  <a:lnTo>
                    <a:pt x="67" y="103"/>
                  </a:lnTo>
                  <a:lnTo>
                    <a:pt x="83" y="107"/>
                  </a:lnTo>
                  <a:lnTo>
                    <a:pt x="98" y="121"/>
                  </a:lnTo>
                  <a:lnTo>
                    <a:pt x="106" y="140"/>
                  </a:lnTo>
                  <a:lnTo>
                    <a:pt x="112" y="165"/>
                  </a:lnTo>
                  <a:lnTo>
                    <a:pt x="141" y="331"/>
                  </a:lnTo>
                  <a:lnTo>
                    <a:pt x="148" y="356"/>
                  </a:lnTo>
                  <a:lnTo>
                    <a:pt x="154" y="373"/>
                  </a:lnTo>
                  <a:lnTo>
                    <a:pt x="172" y="385"/>
                  </a:lnTo>
                  <a:lnTo>
                    <a:pt x="188" y="386"/>
                  </a:lnTo>
                  <a:lnTo>
                    <a:pt x="203" y="378"/>
                  </a:lnTo>
                  <a:lnTo>
                    <a:pt x="212" y="359"/>
                  </a:lnTo>
                  <a:lnTo>
                    <a:pt x="219" y="331"/>
                  </a:lnTo>
                  <a:lnTo>
                    <a:pt x="258" y="88"/>
                  </a:lnTo>
                  <a:lnTo>
                    <a:pt x="264" y="52"/>
                  </a:lnTo>
                  <a:lnTo>
                    <a:pt x="271" y="29"/>
                  </a:lnTo>
                  <a:lnTo>
                    <a:pt x="280" y="12"/>
                  </a:lnTo>
                  <a:lnTo>
                    <a:pt x="291" y="4"/>
                  </a:lnTo>
                  <a:lnTo>
                    <a:pt x="308" y="0"/>
                  </a:lnTo>
                  <a:lnTo>
                    <a:pt x="327" y="5"/>
                  </a:lnTo>
                  <a:lnTo>
                    <a:pt x="340" y="26"/>
                  </a:lnTo>
                  <a:lnTo>
                    <a:pt x="347" y="43"/>
                  </a:lnTo>
                  <a:lnTo>
                    <a:pt x="353" y="68"/>
                  </a:lnTo>
                  <a:lnTo>
                    <a:pt x="412" y="460"/>
                  </a:lnTo>
                  <a:lnTo>
                    <a:pt x="419" y="492"/>
                  </a:lnTo>
                  <a:lnTo>
                    <a:pt x="429" y="520"/>
                  </a:lnTo>
                  <a:lnTo>
                    <a:pt x="441" y="530"/>
                  </a:lnTo>
                  <a:lnTo>
                    <a:pt x="462" y="535"/>
                  </a:lnTo>
                  <a:lnTo>
                    <a:pt x="478" y="518"/>
                  </a:lnTo>
                  <a:lnTo>
                    <a:pt x="488" y="495"/>
                  </a:lnTo>
                  <a:lnTo>
                    <a:pt x="496" y="461"/>
                  </a:lnTo>
                  <a:lnTo>
                    <a:pt x="552" y="107"/>
                  </a:lnTo>
                </a:path>
              </a:pathLst>
            </a:custGeom>
            <a:noFill/>
            <a:ln w="28575">
              <a:solidFill>
                <a:srgbClr val="333399"/>
              </a:solidFill>
              <a:round/>
            </a:ln>
          </p:spPr>
          <p:txBody>
            <a:bodyPr/>
            <a:lstStyle/>
            <a:p>
              <a:endParaRPr lang="zh-CN" altLang="en-US">
                <a:latin typeface="+mn-ea"/>
                <a:ea typeface="+mn-ea"/>
              </a:endParaRPr>
            </a:p>
          </p:txBody>
        </p:sp>
        <p:sp>
          <p:nvSpPr>
            <p:cNvPr id="78" name="Freeform 75"/>
            <p:cNvSpPr/>
            <p:nvPr/>
          </p:nvSpPr>
          <p:spPr bwMode="auto">
            <a:xfrm>
              <a:off x="2407" y="3965"/>
              <a:ext cx="157" cy="254"/>
            </a:xfrm>
            <a:custGeom>
              <a:avLst/>
              <a:gdLst>
                <a:gd name="T0" fmla="*/ 0 w 943"/>
                <a:gd name="T1" fmla="*/ 622 h 1524"/>
                <a:gd name="T2" fmla="*/ 49 w 943"/>
                <a:gd name="T3" fmla="*/ 336 h 1524"/>
                <a:gd name="T4" fmla="*/ 55 w 943"/>
                <a:gd name="T5" fmla="*/ 313 h 1524"/>
                <a:gd name="T6" fmla="*/ 71 w 943"/>
                <a:gd name="T7" fmla="*/ 301 h 1524"/>
                <a:gd name="T8" fmla="*/ 84 w 943"/>
                <a:gd name="T9" fmla="*/ 297 h 1524"/>
                <a:gd name="T10" fmla="*/ 105 w 943"/>
                <a:gd name="T11" fmla="*/ 301 h 1524"/>
                <a:gd name="T12" fmla="*/ 116 w 943"/>
                <a:gd name="T13" fmla="*/ 314 h 1524"/>
                <a:gd name="T14" fmla="*/ 122 w 943"/>
                <a:gd name="T15" fmla="*/ 336 h 1524"/>
                <a:gd name="T16" fmla="*/ 236 w 943"/>
                <a:gd name="T17" fmla="*/ 1164 h 1524"/>
                <a:gd name="T18" fmla="*/ 247 w 943"/>
                <a:gd name="T19" fmla="*/ 1207 h 1524"/>
                <a:gd name="T20" fmla="*/ 258 w 943"/>
                <a:gd name="T21" fmla="*/ 1222 h 1524"/>
                <a:gd name="T22" fmla="*/ 276 w 943"/>
                <a:gd name="T23" fmla="*/ 1230 h 1524"/>
                <a:gd name="T24" fmla="*/ 290 w 943"/>
                <a:gd name="T25" fmla="*/ 1234 h 1524"/>
                <a:gd name="T26" fmla="*/ 309 w 943"/>
                <a:gd name="T27" fmla="*/ 1227 h 1524"/>
                <a:gd name="T28" fmla="*/ 324 w 943"/>
                <a:gd name="T29" fmla="*/ 1209 h 1524"/>
                <a:gd name="T30" fmla="*/ 335 w 943"/>
                <a:gd name="T31" fmla="*/ 1164 h 1524"/>
                <a:gd name="T32" fmla="*/ 448 w 943"/>
                <a:gd name="T33" fmla="*/ 204 h 1524"/>
                <a:gd name="T34" fmla="*/ 455 w 943"/>
                <a:gd name="T35" fmla="*/ 158 h 1524"/>
                <a:gd name="T36" fmla="*/ 462 w 943"/>
                <a:gd name="T37" fmla="*/ 143 h 1524"/>
                <a:gd name="T38" fmla="*/ 470 w 943"/>
                <a:gd name="T39" fmla="*/ 129 h 1524"/>
                <a:gd name="T40" fmla="*/ 483 w 943"/>
                <a:gd name="T41" fmla="*/ 118 h 1524"/>
                <a:gd name="T42" fmla="*/ 499 w 943"/>
                <a:gd name="T43" fmla="*/ 116 h 1524"/>
                <a:gd name="T44" fmla="*/ 517 w 943"/>
                <a:gd name="T45" fmla="*/ 122 h 1524"/>
                <a:gd name="T46" fmla="*/ 531 w 943"/>
                <a:gd name="T47" fmla="*/ 132 h 1524"/>
                <a:gd name="T48" fmla="*/ 539 w 943"/>
                <a:gd name="T49" fmla="*/ 143 h 1524"/>
                <a:gd name="T50" fmla="*/ 548 w 943"/>
                <a:gd name="T51" fmla="*/ 158 h 1524"/>
                <a:gd name="T52" fmla="*/ 555 w 943"/>
                <a:gd name="T53" fmla="*/ 197 h 1524"/>
                <a:gd name="T54" fmla="*/ 658 w 943"/>
                <a:gd name="T55" fmla="*/ 1428 h 1524"/>
                <a:gd name="T56" fmla="*/ 665 w 943"/>
                <a:gd name="T57" fmla="*/ 1480 h 1524"/>
                <a:gd name="T58" fmla="*/ 674 w 943"/>
                <a:gd name="T59" fmla="*/ 1505 h 1524"/>
                <a:gd name="T60" fmla="*/ 692 w 943"/>
                <a:gd name="T61" fmla="*/ 1517 h 1524"/>
                <a:gd name="T62" fmla="*/ 710 w 943"/>
                <a:gd name="T63" fmla="*/ 1524 h 1524"/>
                <a:gd name="T64" fmla="*/ 727 w 943"/>
                <a:gd name="T65" fmla="*/ 1517 h 1524"/>
                <a:gd name="T66" fmla="*/ 736 w 943"/>
                <a:gd name="T67" fmla="*/ 1505 h 1524"/>
                <a:gd name="T68" fmla="*/ 742 w 943"/>
                <a:gd name="T69" fmla="*/ 1484 h 1524"/>
                <a:gd name="T70" fmla="*/ 748 w 943"/>
                <a:gd name="T71" fmla="*/ 1432 h 1524"/>
                <a:gd name="T72" fmla="*/ 882 w 943"/>
                <a:gd name="T73" fmla="*/ 87 h 1524"/>
                <a:gd name="T74" fmla="*/ 888 w 943"/>
                <a:gd name="T75" fmla="*/ 59 h 1524"/>
                <a:gd name="T76" fmla="*/ 897 w 943"/>
                <a:gd name="T77" fmla="*/ 34 h 1524"/>
                <a:gd name="T78" fmla="*/ 908 w 943"/>
                <a:gd name="T79" fmla="*/ 17 h 1524"/>
                <a:gd name="T80" fmla="*/ 919 w 943"/>
                <a:gd name="T81" fmla="*/ 5 h 1524"/>
                <a:gd name="T82" fmla="*/ 931 w 943"/>
                <a:gd name="T83" fmla="*/ 0 h 1524"/>
                <a:gd name="T84" fmla="*/ 943 w 943"/>
                <a:gd name="T85" fmla="*/ 0 h 152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943"/>
                <a:gd name="T130" fmla="*/ 0 h 1524"/>
                <a:gd name="T131" fmla="*/ 943 w 943"/>
                <a:gd name="T132" fmla="*/ 1524 h 152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943" h="1524">
                  <a:moveTo>
                    <a:pt x="0" y="622"/>
                  </a:moveTo>
                  <a:lnTo>
                    <a:pt x="49" y="336"/>
                  </a:lnTo>
                  <a:lnTo>
                    <a:pt x="55" y="313"/>
                  </a:lnTo>
                  <a:lnTo>
                    <a:pt x="71" y="301"/>
                  </a:lnTo>
                  <a:lnTo>
                    <a:pt x="84" y="297"/>
                  </a:lnTo>
                  <a:lnTo>
                    <a:pt x="105" y="301"/>
                  </a:lnTo>
                  <a:lnTo>
                    <a:pt x="116" y="314"/>
                  </a:lnTo>
                  <a:lnTo>
                    <a:pt x="122" y="336"/>
                  </a:lnTo>
                  <a:lnTo>
                    <a:pt x="236" y="1164"/>
                  </a:lnTo>
                  <a:lnTo>
                    <a:pt x="247" y="1207"/>
                  </a:lnTo>
                  <a:lnTo>
                    <a:pt x="258" y="1222"/>
                  </a:lnTo>
                  <a:lnTo>
                    <a:pt x="276" y="1230"/>
                  </a:lnTo>
                  <a:lnTo>
                    <a:pt x="290" y="1234"/>
                  </a:lnTo>
                  <a:lnTo>
                    <a:pt x="309" y="1227"/>
                  </a:lnTo>
                  <a:lnTo>
                    <a:pt x="324" y="1209"/>
                  </a:lnTo>
                  <a:lnTo>
                    <a:pt x="335" y="1164"/>
                  </a:lnTo>
                  <a:lnTo>
                    <a:pt x="448" y="204"/>
                  </a:lnTo>
                  <a:lnTo>
                    <a:pt x="455" y="158"/>
                  </a:lnTo>
                  <a:lnTo>
                    <a:pt x="462" y="143"/>
                  </a:lnTo>
                  <a:lnTo>
                    <a:pt x="470" y="129"/>
                  </a:lnTo>
                  <a:lnTo>
                    <a:pt x="483" y="118"/>
                  </a:lnTo>
                  <a:lnTo>
                    <a:pt x="499" y="116"/>
                  </a:lnTo>
                  <a:lnTo>
                    <a:pt x="517" y="122"/>
                  </a:lnTo>
                  <a:lnTo>
                    <a:pt x="531" y="132"/>
                  </a:lnTo>
                  <a:lnTo>
                    <a:pt x="539" y="143"/>
                  </a:lnTo>
                  <a:lnTo>
                    <a:pt x="548" y="158"/>
                  </a:lnTo>
                  <a:lnTo>
                    <a:pt x="555" y="197"/>
                  </a:lnTo>
                  <a:lnTo>
                    <a:pt x="658" y="1428"/>
                  </a:lnTo>
                  <a:lnTo>
                    <a:pt x="665" y="1480"/>
                  </a:lnTo>
                  <a:lnTo>
                    <a:pt x="674" y="1505"/>
                  </a:lnTo>
                  <a:lnTo>
                    <a:pt x="692" y="1517"/>
                  </a:lnTo>
                  <a:lnTo>
                    <a:pt x="710" y="1524"/>
                  </a:lnTo>
                  <a:lnTo>
                    <a:pt x="727" y="1517"/>
                  </a:lnTo>
                  <a:lnTo>
                    <a:pt x="736" y="1505"/>
                  </a:lnTo>
                  <a:lnTo>
                    <a:pt x="742" y="1484"/>
                  </a:lnTo>
                  <a:lnTo>
                    <a:pt x="748" y="1432"/>
                  </a:lnTo>
                  <a:lnTo>
                    <a:pt x="882" y="87"/>
                  </a:lnTo>
                  <a:lnTo>
                    <a:pt x="888" y="59"/>
                  </a:lnTo>
                  <a:lnTo>
                    <a:pt x="897" y="34"/>
                  </a:lnTo>
                  <a:lnTo>
                    <a:pt x="908" y="17"/>
                  </a:lnTo>
                  <a:lnTo>
                    <a:pt x="919" y="5"/>
                  </a:lnTo>
                  <a:lnTo>
                    <a:pt x="931" y="0"/>
                  </a:lnTo>
                  <a:lnTo>
                    <a:pt x="943" y="0"/>
                  </a:lnTo>
                </a:path>
              </a:pathLst>
            </a:custGeom>
            <a:noFill/>
            <a:ln w="28575">
              <a:solidFill>
                <a:srgbClr val="333399"/>
              </a:solidFill>
              <a:round/>
            </a:ln>
          </p:spPr>
          <p:txBody>
            <a:bodyPr/>
            <a:lstStyle/>
            <a:p>
              <a:endParaRPr lang="zh-CN" altLang="en-US">
                <a:latin typeface="+mn-ea"/>
                <a:ea typeface="+mn-ea"/>
              </a:endParaRPr>
            </a:p>
          </p:txBody>
        </p:sp>
        <p:sp>
          <p:nvSpPr>
            <p:cNvPr id="79" name="Freeform 76"/>
            <p:cNvSpPr/>
            <p:nvPr/>
          </p:nvSpPr>
          <p:spPr bwMode="auto">
            <a:xfrm>
              <a:off x="2719" y="4051"/>
              <a:ext cx="92" cy="89"/>
            </a:xfrm>
            <a:custGeom>
              <a:avLst/>
              <a:gdLst>
                <a:gd name="T0" fmla="*/ 551 w 551"/>
                <a:gd name="T1" fmla="*/ 255 h 535"/>
                <a:gd name="T2" fmla="*/ 544 w 551"/>
                <a:gd name="T3" fmla="*/ 209 h 535"/>
                <a:gd name="T4" fmla="*/ 534 w 551"/>
                <a:gd name="T5" fmla="*/ 164 h 535"/>
                <a:gd name="T6" fmla="*/ 525 w 551"/>
                <a:gd name="T7" fmla="*/ 131 h 535"/>
                <a:gd name="T8" fmla="*/ 514 w 551"/>
                <a:gd name="T9" fmla="*/ 115 h 535"/>
                <a:gd name="T10" fmla="*/ 499 w 551"/>
                <a:gd name="T11" fmla="*/ 104 h 535"/>
                <a:gd name="T12" fmla="*/ 486 w 551"/>
                <a:gd name="T13" fmla="*/ 103 h 535"/>
                <a:gd name="T14" fmla="*/ 468 w 551"/>
                <a:gd name="T15" fmla="*/ 107 h 535"/>
                <a:gd name="T16" fmla="*/ 455 w 551"/>
                <a:gd name="T17" fmla="*/ 121 h 535"/>
                <a:gd name="T18" fmla="*/ 446 w 551"/>
                <a:gd name="T19" fmla="*/ 140 h 535"/>
                <a:gd name="T20" fmla="*/ 439 w 551"/>
                <a:gd name="T21" fmla="*/ 165 h 535"/>
                <a:gd name="T22" fmla="*/ 411 w 551"/>
                <a:gd name="T23" fmla="*/ 331 h 535"/>
                <a:gd name="T24" fmla="*/ 404 w 551"/>
                <a:gd name="T25" fmla="*/ 356 h 535"/>
                <a:gd name="T26" fmla="*/ 398 w 551"/>
                <a:gd name="T27" fmla="*/ 373 h 535"/>
                <a:gd name="T28" fmla="*/ 381 w 551"/>
                <a:gd name="T29" fmla="*/ 385 h 535"/>
                <a:gd name="T30" fmla="*/ 364 w 551"/>
                <a:gd name="T31" fmla="*/ 386 h 535"/>
                <a:gd name="T32" fmla="*/ 349 w 551"/>
                <a:gd name="T33" fmla="*/ 378 h 535"/>
                <a:gd name="T34" fmla="*/ 341 w 551"/>
                <a:gd name="T35" fmla="*/ 359 h 535"/>
                <a:gd name="T36" fmla="*/ 333 w 551"/>
                <a:gd name="T37" fmla="*/ 331 h 535"/>
                <a:gd name="T38" fmla="*/ 295 w 551"/>
                <a:gd name="T39" fmla="*/ 88 h 535"/>
                <a:gd name="T40" fmla="*/ 288 w 551"/>
                <a:gd name="T41" fmla="*/ 52 h 535"/>
                <a:gd name="T42" fmla="*/ 281 w 551"/>
                <a:gd name="T43" fmla="*/ 29 h 535"/>
                <a:gd name="T44" fmla="*/ 271 w 551"/>
                <a:gd name="T45" fmla="*/ 12 h 535"/>
                <a:gd name="T46" fmla="*/ 260 w 551"/>
                <a:gd name="T47" fmla="*/ 4 h 535"/>
                <a:gd name="T48" fmla="*/ 242 w 551"/>
                <a:gd name="T49" fmla="*/ 0 h 535"/>
                <a:gd name="T50" fmla="*/ 225 w 551"/>
                <a:gd name="T51" fmla="*/ 5 h 535"/>
                <a:gd name="T52" fmla="*/ 210 w 551"/>
                <a:gd name="T53" fmla="*/ 26 h 535"/>
                <a:gd name="T54" fmla="*/ 204 w 551"/>
                <a:gd name="T55" fmla="*/ 43 h 535"/>
                <a:gd name="T56" fmla="*/ 199 w 551"/>
                <a:gd name="T57" fmla="*/ 68 h 535"/>
                <a:gd name="T58" fmla="*/ 141 w 551"/>
                <a:gd name="T59" fmla="*/ 460 h 535"/>
                <a:gd name="T60" fmla="*/ 134 w 551"/>
                <a:gd name="T61" fmla="*/ 492 h 535"/>
                <a:gd name="T62" fmla="*/ 123 w 551"/>
                <a:gd name="T63" fmla="*/ 520 h 535"/>
                <a:gd name="T64" fmla="*/ 111 w 551"/>
                <a:gd name="T65" fmla="*/ 530 h 535"/>
                <a:gd name="T66" fmla="*/ 90 w 551"/>
                <a:gd name="T67" fmla="*/ 535 h 535"/>
                <a:gd name="T68" fmla="*/ 73 w 551"/>
                <a:gd name="T69" fmla="*/ 518 h 535"/>
                <a:gd name="T70" fmla="*/ 63 w 551"/>
                <a:gd name="T71" fmla="*/ 495 h 535"/>
                <a:gd name="T72" fmla="*/ 56 w 551"/>
                <a:gd name="T73" fmla="*/ 461 h 535"/>
                <a:gd name="T74" fmla="*/ 0 w 551"/>
                <a:gd name="T75" fmla="*/ 107 h 53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51"/>
                <a:gd name="T115" fmla="*/ 0 h 535"/>
                <a:gd name="T116" fmla="*/ 551 w 551"/>
                <a:gd name="T117" fmla="*/ 535 h 53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51" h="535">
                  <a:moveTo>
                    <a:pt x="551" y="255"/>
                  </a:moveTo>
                  <a:lnTo>
                    <a:pt x="544" y="209"/>
                  </a:lnTo>
                  <a:lnTo>
                    <a:pt x="534" y="164"/>
                  </a:lnTo>
                  <a:lnTo>
                    <a:pt x="525" y="131"/>
                  </a:lnTo>
                  <a:lnTo>
                    <a:pt x="514" y="115"/>
                  </a:lnTo>
                  <a:lnTo>
                    <a:pt x="499" y="104"/>
                  </a:lnTo>
                  <a:lnTo>
                    <a:pt x="486" y="103"/>
                  </a:lnTo>
                  <a:lnTo>
                    <a:pt x="468" y="107"/>
                  </a:lnTo>
                  <a:lnTo>
                    <a:pt x="455" y="121"/>
                  </a:lnTo>
                  <a:lnTo>
                    <a:pt x="446" y="140"/>
                  </a:lnTo>
                  <a:lnTo>
                    <a:pt x="439" y="165"/>
                  </a:lnTo>
                  <a:lnTo>
                    <a:pt x="411" y="331"/>
                  </a:lnTo>
                  <a:lnTo>
                    <a:pt x="404" y="356"/>
                  </a:lnTo>
                  <a:lnTo>
                    <a:pt x="398" y="373"/>
                  </a:lnTo>
                  <a:lnTo>
                    <a:pt x="381" y="385"/>
                  </a:lnTo>
                  <a:lnTo>
                    <a:pt x="364" y="386"/>
                  </a:lnTo>
                  <a:lnTo>
                    <a:pt x="349" y="378"/>
                  </a:lnTo>
                  <a:lnTo>
                    <a:pt x="341" y="359"/>
                  </a:lnTo>
                  <a:lnTo>
                    <a:pt x="333" y="331"/>
                  </a:lnTo>
                  <a:lnTo>
                    <a:pt x="295" y="88"/>
                  </a:lnTo>
                  <a:lnTo>
                    <a:pt x="288" y="52"/>
                  </a:lnTo>
                  <a:lnTo>
                    <a:pt x="281" y="29"/>
                  </a:lnTo>
                  <a:lnTo>
                    <a:pt x="271" y="12"/>
                  </a:lnTo>
                  <a:lnTo>
                    <a:pt x="260" y="4"/>
                  </a:lnTo>
                  <a:lnTo>
                    <a:pt x="242" y="0"/>
                  </a:lnTo>
                  <a:lnTo>
                    <a:pt x="225" y="5"/>
                  </a:lnTo>
                  <a:lnTo>
                    <a:pt x="210" y="26"/>
                  </a:lnTo>
                  <a:lnTo>
                    <a:pt x="204" y="43"/>
                  </a:lnTo>
                  <a:lnTo>
                    <a:pt x="199" y="68"/>
                  </a:lnTo>
                  <a:lnTo>
                    <a:pt x="141" y="460"/>
                  </a:lnTo>
                  <a:lnTo>
                    <a:pt x="134" y="492"/>
                  </a:lnTo>
                  <a:lnTo>
                    <a:pt x="123" y="520"/>
                  </a:lnTo>
                  <a:lnTo>
                    <a:pt x="111" y="530"/>
                  </a:lnTo>
                  <a:lnTo>
                    <a:pt x="90" y="535"/>
                  </a:lnTo>
                  <a:lnTo>
                    <a:pt x="73" y="518"/>
                  </a:lnTo>
                  <a:lnTo>
                    <a:pt x="63" y="495"/>
                  </a:lnTo>
                  <a:lnTo>
                    <a:pt x="56" y="461"/>
                  </a:lnTo>
                  <a:lnTo>
                    <a:pt x="0" y="107"/>
                  </a:lnTo>
                </a:path>
              </a:pathLst>
            </a:custGeom>
            <a:noFill/>
            <a:ln w="28575">
              <a:solidFill>
                <a:srgbClr val="333399"/>
              </a:solidFill>
              <a:round/>
            </a:ln>
          </p:spPr>
          <p:txBody>
            <a:bodyPr/>
            <a:lstStyle/>
            <a:p>
              <a:endParaRPr lang="zh-CN" altLang="en-US">
                <a:latin typeface="+mn-ea"/>
                <a:ea typeface="+mn-ea"/>
              </a:endParaRPr>
            </a:p>
          </p:txBody>
        </p:sp>
        <p:sp>
          <p:nvSpPr>
            <p:cNvPr id="80" name="Freeform 77"/>
            <p:cNvSpPr/>
            <p:nvPr/>
          </p:nvSpPr>
          <p:spPr bwMode="auto">
            <a:xfrm>
              <a:off x="2562" y="3965"/>
              <a:ext cx="157" cy="254"/>
            </a:xfrm>
            <a:custGeom>
              <a:avLst/>
              <a:gdLst>
                <a:gd name="T0" fmla="*/ 943 w 943"/>
                <a:gd name="T1" fmla="*/ 626 h 1524"/>
                <a:gd name="T2" fmla="*/ 895 w 943"/>
                <a:gd name="T3" fmla="*/ 336 h 1524"/>
                <a:gd name="T4" fmla="*/ 887 w 943"/>
                <a:gd name="T5" fmla="*/ 313 h 1524"/>
                <a:gd name="T6" fmla="*/ 873 w 943"/>
                <a:gd name="T7" fmla="*/ 301 h 1524"/>
                <a:gd name="T8" fmla="*/ 859 w 943"/>
                <a:gd name="T9" fmla="*/ 297 h 1524"/>
                <a:gd name="T10" fmla="*/ 837 w 943"/>
                <a:gd name="T11" fmla="*/ 301 h 1524"/>
                <a:gd name="T12" fmla="*/ 828 w 943"/>
                <a:gd name="T13" fmla="*/ 314 h 1524"/>
                <a:gd name="T14" fmla="*/ 819 w 943"/>
                <a:gd name="T15" fmla="*/ 336 h 1524"/>
                <a:gd name="T16" fmla="*/ 706 w 943"/>
                <a:gd name="T17" fmla="*/ 1164 h 1524"/>
                <a:gd name="T18" fmla="*/ 695 w 943"/>
                <a:gd name="T19" fmla="*/ 1207 h 1524"/>
                <a:gd name="T20" fmla="*/ 686 w 943"/>
                <a:gd name="T21" fmla="*/ 1222 h 1524"/>
                <a:gd name="T22" fmla="*/ 667 w 943"/>
                <a:gd name="T23" fmla="*/ 1230 h 1524"/>
                <a:gd name="T24" fmla="*/ 652 w 943"/>
                <a:gd name="T25" fmla="*/ 1234 h 1524"/>
                <a:gd name="T26" fmla="*/ 633 w 943"/>
                <a:gd name="T27" fmla="*/ 1227 h 1524"/>
                <a:gd name="T28" fmla="*/ 619 w 943"/>
                <a:gd name="T29" fmla="*/ 1209 h 1524"/>
                <a:gd name="T30" fmla="*/ 608 w 943"/>
                <a:gd name="T31" fmla="*/ 1164 h 1524"/>
                <a:gd name="T32" fmla="*/ 495 w 943"/>
                <a:gd name="T33" fmla="*/ 204 h 1524"/>
                <a:gd name="T34" fmla="*/ 486 w 943"/>
                <a:gd name="T35" fmla="*/ 158 h 1524"/>
                <a:gd name="T36" fmla="*/ 482 w 943"/>
                <a:gd name="T37" fmla="*/ 143 h 1524"/>
                <a:gd name="T38" fmla="*/ 473 w 943"/>
                <a:gd name="T39" fmla="*/ 129 h 1524"/>
                <a:gd name="T40" fmla="*/ 459 w 943"/>
                <a:gd name="T41" fmla="*/ 118 h 1524"/>
                <a:gd name="T42" fmla="*/ 446 w 943"/>
                <a:gd name="T43" fmla="*/ 116 h 1524"/>
                <a:gd name="T44" fmla="*/ 427 w 943"/>
                <a:gd name="T45" fmla="*/ 122 h 1524"/>
                <a:gd name="T46" fmla="*/ 411 w 943"/>
                <a:gd name="T47" fmla="*/ 132 h 1524"/>
                <a:gd name="T48" fmla="*/ 403 w 943"/>
                <a:gd name="T49" fmla="*/ 143 h 1524"/>
                <a:gd name="T50" fmla="*/ 396 w 943"/>
                <a:gd name="T51" fmla="*/ 158 h 1524"/>
                <a:gd name="T52" fmla="*/ 389 w 943"/>
                <a:gd name="T53" fmla="*/ 197 h 1524"/>
                <a:gd name="T54" fmla="*/ 285 w 943"/>
                <a:gd name="T55" fmla="*/ 1428 h 1524"/>
                <a:gd name="T56" fmla="*/ 278 w 943"/>
                <a:gd name="T57" fmla="*/ 1480 h 1524"/>
                <a:gd name="T58" fmla="*/ 268 w 943"/>
                <a:gd name="T59" fmla="*/ 1505 h 1524"/>
                <a:gd name="T60" fmla="*/ 250 w 943"/>
                <a:gd name="T61" fmla="*/ 1517 h 1524"/>
                <a:gd name="T62" fmla="*/ 233 w 943"/>
                <a:gd name="T63" fmla="*/ 1524 h 1524"/>
                <a:gd name="T64" fmla="*/ 217 w 943"/>
                <a:gd name="T65" fmla="*/ 1517 h 1524"/>
                <a:gd name="T66" fmla="*/ 207 w 943"/>
                <a:gd name="T67" fmla="*/ 1505 h 1524"/>
                <a:gd name="T68" fmla="*/ 200 w 943"/>
                <a:gd name="T69" fmla="*/ 1484 h 1524"/>
                <a:gd name="T70" fmla="*/ 194 w 943"/>
                <a:gd name="T71" fmla="*/ 1432 h 1524"/>
                <a:gd name="T72" fmla="*/ 60 w 943"/>
                <a:gd name="T73" fmla="*/ 87 h 1524"/>
                <a:gd name="T74" fmla="*/ 56 w 943"/>
                <a:gd name="T75" fmla="*/ 59 h 1524"/>
                <a:gd name="T76" fmla="*/ 46 w 943"/>
                <a:gd name="T77" fmla="*/ 34 h 1524"/>
                <a:gd name="T78" fmla="*/ 35 w 943"/>
                <a:gd name="T79" fmla="*/ 17 h 1524"/>
                <a:gd name="T80" fmla="*/ 25 w 943"/>
                <a:gd name="T81" fmla="*/ 5 h 1524"/>
                <a:gd name="T82" fmla="*/ 12 w 943"/>
                <a:gd name="T83" fmla="*/ 0 h 1524"/>
                <a:gd name="T84" fmla="*/ 0 w 943"/>
                <a:gd name="T85" fmla="*/ 0 h 152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943"/>
                <a:gd name="T130" fmla="*/ 0 h 1524"/>
                <a:gd name="T131" fmla="*/ 943 w 943"/>
                <a:gd name="T132" fmla="*/ 1524 h 152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943" h="1524">
                  <a:moveTo>
                    <a:pt x="943" y="626"/>
                  </a:moveTo>
                  <a:lnTo>
                    <a:pt x="895" y="336"/>
                  </a:lnTo>
                  <a:lnTo>
                    <a:pt x="887" y="313"/>
                  </a:lnTo>
                  <a:lnTo>
                    <a:pt x="873" y="301"/>
                  </a:lnTo>
                  <a:lnTo>
                    <a:pt x="859" y="297"/>
                  </a:lnTo>
                  <a:lnTo>
                    <a:pt x="837" y="301"/>
                  </a:lnTo>
                  <a:lnTo>
                    <a:pt x="828" y="314"/>
                  </a:lnTo>
                  <a:lnTo>
                    <a:pt x="819" y="336"/>
                  </a:lnTo>
                  <a:lnTo>
                    <a:pt x="706" y="1164"/>
                  </a:lnTo>
                  <a:lnTo>
                    <a:pt x="695" y="1207"/>
                  </a:lnTo>
                  <a:lnTo>
                    <a:pt x="686" y="1222"/>
                  </a:lnTo>
                  <a:lnTo>
                    <a:pt x="667" y="1230"/>
                  </a:lnTo>
                  <a:lnTo>
                    <a:pt x="652" y="1234"/>
                  </a:lnTo>
                  <a:lnTo>
                    <a:pt x="633" y="1227"/>
                  </a:lnTo>
                  <a:lnTo>
                    <a:pt x="619" y="1209"/>
                  </a:lnTo>
                  <a:lnTo>
                    <a:pt x="608" y="1164"/>
                  </a:lnTo>
                  <a:lnTo>
                    <a:pt x="495" y="204"/>
                  </a:lnTo>
                  <a:lnTo>
                    <a:pt x="486" y="158"/>
                  </a:lnTo>
                  <a:lnTo>
                    <a:pt x="482" y="143"/>
                  </a:lnTo>
                  <a:lnTo>
                    <a:pt x="473" y="129"/>
                  </a:lnTo>
                  <a:lnTo>
                    <a:pt x="459" y="118"/>
                  </a:lnTo>
                  <a:lnTo>
                    <a:pt x="446" y="116"/>
                  </a:lnTo>
                  <a:lnTo>
                    <a:pt x="427" y="122"/>
                  </a:lnTo>
                  <a:lnTo>
                    <a:pt x="411" y="132"/>
                  </a:lnTo>
                  <a:lnTo>
                    <a:pt x="403" y="143"/>
                  </a:lnTo>
                  <a:lnTo>
                    <a:pt x="396" y="158"/>
                  </a:lnTo>
                  <a:lnTo>
                    <a:pt x="389" y="197"/>
                  </a:lnTo>
                  <a:lnTo>
                    <a:pt x="285" y="1428"/>
                  </a:lnTo>
                  <a:lnTo>
                    <a:pt x="278" y="1480"/>
                  </a:lnTo>
                  <a:lnTo>
                    <a:pt x="268" y="1505"/>
                  </a:lnTo>
                  <a:lnTo>
                    <a:pt x="250" y="1517"/>
                  </a:lnTo>
                  <a:lnTo>
                    <a:pt x="233" y="1524"/>
                  </a:lnTo>
                  <a:lnTo>
                    <a:pt x="217" y="1517"/>
                  </a:lnTo>
                  <a:lnTo>
                    <a:pt x="207" y="1505"/>
                  </a:lnTo>
                  <a:lnTo>
                    <a:pt x="200" y="1484"/>
                  </a:lnTo>
                  <a:lnTo>
                    <a:pt x="194" y="1432"/>
                  </a:lnTo>
                  <a:lnTo>
                    <a:pt x="60" y="87"/>
                  </a:lnTo>
                  <a:lnTo>
                    <a:pt x="56" y="59"/>
                  </a:lnTo>
                  <a:lnTo>
                    <a:pt x="46" y="34"/>
                  </a:lnTo>
                  <a:lnTo>
                    <a:pt x="35" y="17"/>
                  </a:lnTo>
                  <a:lnTo>
                    <a:pt x="25" y="5"/>
                  </a:lnTo>
                  <a:lnTo>
                    <a:pt x="12" y="0"/>
                  </a:lnTo>
                  <a:lnTo>
                    <a:pt x="0" y="0"/>
                  </a:lnTo>
                </a:path>
              </a:pathLst>
            </a:custGeom>
            <a:noFill/>
            <a:ln w="28575">
              <a:solidFill>
                <a:srgbClr val="333399"/>
              </a:solidFill>
              <a:round/>
            </a:ln>
          </p:spPr>
          <p:txBody>
            <a:bodyPr/>
            <a:lstStyle/>
            <a:p>
              <a:endParaRPr lang="zh-CN" altLang="en-US">
                <a:latin typeface="+mn-ea"/>
                <a:ea typeface="+mn-ea"/>
              </a:endParaRPr>
            </a:p>
          </p:txBody>
        </p:sp>
      </p:grpSp>
      <p:grpSp>
        <p:nvGrpSpPr>
          <p:cNvPr id="81" name="Group 78"/>
          <p:cNvGrpSpPr/>
          <p:nvPr/>
        </p:nvGrpSpPr>
        <p:grpSpPr bwMode="auto">
          <a:xfrm>
            <a:off x="1558131" y="1340768"/>
            <a:ext cx="9189245" cy="363454"/>
            <a:chOff x="317" y="1260"/>
            <a:chExt cx="4873" cy="229"/>
          </a:xfrm>
        </p:grpSpPr>
        <p:sp>
          <p:nvSpPr>
            <p:cNvPr id="82" name="Line 79"/>
            <p:cNvSpPr>
              <a:spLocks noChangeShapeType="1"/>
            </p:cNvSpPr>
            <p:nvPr/>
          </p:nvSpPr>
          <p:spPr bwMode="auto">
            <a:xfrm>
              <a:off x="317" y="1373"/>
              <a:ext cx="4873" cy="0"/>
            </a:xfrm>
            <a:prstGeom prst="line">
              <a:avLst/>
            </a:prstGeom>
            <a:noFill/>
            <a:ln w="28575">
              <a:solidFill>
                <a:srgbClr val="3A4187"/>
              </a:solidFill>
              <a:round/>
              <a:headEnd type="triangle" w="med" len="med"/>
              <a:tailEnd type="triangle" w="med" len="med"/>
            </a:ln>
          </p:spPr>
          <p:txBody>
            <a:bodyPr/>
            <a:lstStyle/>
            <a:p>
              <a:endParaRPr lang="zh-CN" altLang="en-US">
                <a:latin typeface="+mn-ea"/>
                <a:ea typeface="+mn-ea"/>
              </a:endParaRPr>
            </a:p>
          </p:txBody>
        </p:sp>
        <p:sp>
          <p:nvSpPr>
            <p:cNvPr id="83" name="Rectangle 80"/>
            <p:cNvSpPr>
              <a:spLocks noChangeArrowheads="1"/>
            </p:cNvSpPr>
            <p:nvPr/>
          </p:nvSpPr>
          <p:spPr bwMode="auto">
            <a:xfrm>
              <a:off x="2294" y="1260"/>
              <a:ext cx="994" cy="229"/>
            </a:xfrm>
            <a:prstGeom prst="rect">
              <a:avLst/>
            </a:prstGeom>
            <a:solidFill>
              <a:schemeClr val="bg1"/>
            </a:solidFill>
            <a:ln w="12700">
              <a:noFill/>
              <a:miter lim="800000"/>
            </a:ln>
          </p:spPr>
          <p:txBody>
            <a:bodyPr lIns="90488" tIns="44450" rIns="90488" bIns="44450">
              <a:spAutoFit/>
            </a:bodyPr>
            <a:lstStyle/>
            <a:p>
              <a:pPr algn="ctr" defTabSz="762000" eaLnBrk="0" hangingPunct="0"/>
              <a:r>
                <a:rPr kumimoji="1" lang="zh-CN" altLang="en-US" sz="1800" dirty="0">
                  <a:solidFill>
                    <a:schemeClr val="tx1">
                      <a:lumMod val="85000"/>
                      <a:lumOff val="15000"/>
                    </a:schemeClr>
                  </a:solidFill>
                  <a:latin typeface="+mn-ea"/>
                  <a:ea typeface="+mn-ea"/>
                </a:rPr>
                <a:t>数据通信系统</a:t>
              </a:r>
              <a:endParaRPr kumimoji="1" lang="zh-CN" altLang="en-US" sz="1800" dirty="0">
                <a:solidFill>
                  <a:schemeClr val="tx1">
                    <a:lumMod val="85000"/>
                    <a:lumOff val="15000"/>
                  </a:schemeClr>
                </a:solidFill>
                <a:latin typeface="+mn-ea"/>
                <a:ea typeface="+mn-ea"/>
              </a:endParaRPr>
            </a:p>
          </p:txBody>
        </p:sp>
      </p:grpSp>
      <p:grpSp>
        <p:nvGrpSpPr>
          <p:cNvPr id="84" name="Group 81"/>
          <p:cNvGrpSpPr/>
          <p:nvPr/>
        </p:nvGrpSpPr>
        <p:grpSpPr bwMode="auto">
          <a:xfrm>
            <a:off x="2074862" y="2854101"/>
            <a:ext cx="2838450" cy="1826790"/>
            <a:chOff x="273" y="2073"/>
            <a:chExt cx="1788" cy="1151"/>
          </a:xfrm>
        </p:grpSpPr>
        <p:sp>
          <p:nvSpPr>
            <p:cNvPr id="85" name="Line 82"/>
            <p:cNvSpPr>
              <a:spLocks noChangeShapeType="1"/>
            </p:cNvSpPr>
            <p:nvPr/>
          </p:nvSpPr>
          <p:spPr bwMode="auto">
            <a:xfrm>
              <a:off x="2061" y="2073"/>
              <a:ext cx="0" cy="1151"/>
            </a:xfrm>
            <a:prstGeom prst="line">
              <a:avLst/>
            </a:prstGeom>
            <a:noFill/>
            <a:ln w="19050">
              <a:solidFill>
                <a:srgbClr val="333399"/>
              </a:solidFill>
              <a:prstDash val="dash"/>
              <a:round/>
              <a:headEnd type="none" w="sm" len="med"/>
              <a:tailEnd type="none" w="sm" len="med"/>
            </a:ln>
          </p:spPr>
          <p:txBody>
            <a:bodyPr/>
            <a:lstStyle/>
            <a:p>
              <a:endParaRPr lang="zh-CN" altLang="en-US">
                <a:latin typeface="+mn-ea"/>
                <a:ea typeface="+mn-ea"/>
              </a:endParaRPr>
            </a:p>
          </p:txBody>
        </p:sp>
        <p:grpSp>
          <p:nvGrpSpPr>
            <p:cNvPr id="86" name="Group 83"/>
            <p:cNvGrpSpPr/>
            <p:nvPr/>
          </p:nvGrpSpPr>
          <p:grpSpPr bwMode="auto">
            <a:xfrm>
              <a:off x="273" y="2523"/>
              <a:ext cx="1788" cy="237"/>
              <a:chOff x="273" y="2523"/>
              <a:chExt cx="1788" cy="237"/>
            </a:xfrm>
          </p:grpSpPr>
          <p:sp>
            <p:nvSpPr>
              <p:cNvPr id="87" name="Line 84"/>
              <p:cNvSpPr>
                <a:spLocks noChangeShapeType="1"/>
              </p:cNvSpPr>
              <p:nvPr/>
            </p:nvSpPr>
            <p:spPr bwMode="auto">
              <a:xfrm>
                <a:off x="273" y="2660"/>
                <a:ext cx="1788" cy="0"/>
              </a:xfrm>
              <a:prstGeom prst="line">
                <a:avLst/>
              </a:prstGeom>
              <a:noFill/>
              <a:ln w="28575">
                <a:solidFill>
                  <a:srgbClr val="333399"/>
                </a:solidFill>
                <a:round/>
                <a:headEnd type="triangle" w="sm" len="med"/>
                <a:tailEnd type="triangle" w="sm" len="med"/>
              </a:ln>
            </p:spPr>
            <p:txBody>
              <a:bodyPr/>
              <a:lstStyle/>
              <a:p>
                <a:endParaRPr lang="zh-CN" altLang="en-US">
                  <a:latin typeface="+mn-ea"/>
                  <a:ea typeface="+mn-ea"/>
                </a:endParaRPr>
              </a:p>
            </p:txBody>
          </p:sp>
          <p:sp>
            <p:nvSpPr>
              <p:cNvPr id="88" name="Rectangle 85"/>
              <p:cNvSpPr>
                <a:spLocks noChangeArrowheads="1"/>
              </p:cNvSpPr>
              <p:nvPr/>
            </p:nvSpPr>
            <p:spPr bwMode="auto">
              <a:xfrm>
                <a:off x="854" y="2523"/>
                <a:ext cx="620" cy="237"/>
              </a:xfrm>
              <a:prstGeom prst="rect">
                <a:avLst/>
              </a:prstGeom>
              <a:solidFill>
                <a:srgbClr val="1A8ABC"/>
              </a:solidFill>
              <a:ln w="12700">
                <a:noFill/>
                <a:miter lim="800000"/>
              </a:ln>
            </p:spPr>
            <p:txBody>
              <a:bodyPr lIns="90488" tIns="44450" rIns="90488" bIns="44450">
                <a:spAutoFit/>
              </a:bodyPr>
              <a:lstStyle/>
              <a:p>
                <a:pPr defTabSz="762000" eaLnBrk="0" hangingPunct="0"/>
                <a:r>
                  <a:rPr kumimoji="1" lang="zh-CN" altLang="en-US" sz="1800" dirty="0">
                    <a:solidFill>
                      <a:schemeClr val="bg1"/>
                    </a:solidFill>
                    <a:latin typeface="+mn-ea"/>
                    <a:ea typeface="+mn-ea"/>
                  </a:rPr>
                  <a:t>源系统</a:t>
                </a:r>
                <a:endParaRPr kumimoji="1" lang="zh-CN" altLang="en-US" sz="1800" dirty="0">
                  <a:solidFill>
                    <a:schemeClr val="bg1"/>
                  </a:solidFill>
                  <a:latin typeface="+mn-ea"/>
                  <a:ea typeface="+mn-ea"/>
                </a:endParaRPr>
              </a:p>
            </p:txBody>
          </p:sp>
        </p:grpSp>
      </p:grpSp>
      <p:grpSp>
        <p:nvGrpSpPr>
          <p:cNvPr id="89" name="Group 86"/>
          <p:cNvGrpSpPr/>
          <p:nvPr/>
        </p:nvGrpSpPr>
        <p:grpSpPr bwMode="auto">
          <a:xfrm>
            <a:off x="7183438" y="3584181"/>
            <a:ext cx="2840037" cy="376150"/>
            <a:chOff x="3491" y="2533"/>
            <a:chExt cx="1789" cy="237"/>
          </a:xfrm>
        </p:grpSpPr>
        <p:sp>
          <p:nvSpPr>
            <p:cNvPr id="90" name="Line 87"/>
            <p:cNvSpPr>
              <a:spLocks noChangeShapeType="1"/>
            </p:cNvSpPr>
            <p:nvPr/>
          </p:nvSpPr>
          <p:spPr bwMode="auto">
            <a:xfrm>
              <a:off x="3491" y="2660"/>
              <a:ext cx="1789" cy="0"/>
            </a:xfrm>
            <a:prstGeom prst="line">
              <a:avLst/>
            </a:prstGeom>
            <a:noFill/>
            <a:ln w="28575">
              <a:solidFill>
                <a:srgbClr val="333399"/>
              </a:solidFill>
              <a:round/>
              <a:headEnd type="triangle" w="sm" len="med"/>
              <a:tailEnd type="triangle" w="sm" len="med"/>
            </a:ln>
          </p:spPr>
          <p:txBody>
            <a:bodyPr/>
            <a:lstStyle/>
            <a:p>
              <a:endParaRPr lang="zh-CN" altLang="en-US">
                <a:latin typeface="+mn-ea"/>
                <a:ea typeface="+mn-ea"/>
              </a:endParaRPr>
            </a:p>
          </p:txBody>
        </p:sp>
        <p:sp>
          <p:nvSpPr>
            <p:cNvPr id="91" name="Rectangle 88"/>
            <p:cNvSpPr>
              <a:spLocks noChangeArrowheads="1"/>
            </p:cNvSpPr>
            <p:nvPr/>
          </p:nvSpPr>
          <p:spPr bwMode="auto">
            <a:xfrm>
              <a:off x="4028" y="2533"/>
              <a:ext cx="712" cy="237"/>
            </a:xfrm>
            <a:prstGeom prst="rect">
              <a:avLst/>
            </a:prstGeom>
            <a:solidFill>
              <a:srgbClr val="92D050"/>
            </a:solidFill>
            <a:ln w="12700">
              <a:noFill/>
              <a:miter lim="800000"/>
            </a:ln>
          </p:spPr>
          <p:txBody>
            <a:bodyPr lIns="90488" tIns="44450" rIns="90488" bIns="44450">
              <a:spAutoFit/>
            </a:bodyPr>
            <a:lstStyle/>
            <a:p>
              <a:pPr defTabSz="762000" eaLnBrk="0" hangingPunct="0"/>
              <a:r>
                <a:rPr kumimoji="1" lang="zh-CN" altLang="en-US" sz="1800" dirty="0">
                  <a:solidFill>
                    <a:schemeClr val="tx1">
                      <a:lumMod val="85000"/>
                      <a:lumOff val="15000"/>
                    </a:schemeClr>
                  </a:solidFill>
                  <a:latin typeface="+mn-ea"/>
                  <a:ea typeface="+mn-ea"/>
                </a:rPr>
                <a:t>目的系统</a:t>
              </a:r>
              <a:endParaRPr kumimoji="1" lang="zh-CN" altLang="en-US" sz="1800" dirty="0">
                <a:solidFill>
                  <a:schemeClr val="tx1">
                    <a:lumMod val="85000"/>
                    <a:lumOff val="15000"/>
                  </a:schemeClr>
                </a:solidFill>
                <a:latin typeface="+mn-ea"/>
                <a:ea typeface="+mn-ea"/>
              </a:endParaRPr>
            </a:p>
          </p:txBody>
        </p:sp>
      </p:grpSp>
      <p:grpSp>
        <p:nvGrpSpPr>
          <p:cNvPr id="92" name="Group 89"/>
          <p:cNvGrpSpPr/>
          <p:nvPr/>
        </p:nvGrpSpPr>
        <p:grpSpPr bwMode="auto">
          <a:xfrm>
            <a:off x="4913313" y="2854100"/>
            <a:ext cx="2270125" cy="1855357"/>
            <a:chOff x="2061" y="2073"/>
            <a:chExt cx="1430" cy="1169"/>
          </a:xfrm>
        </p:grpSpPr>
        <p:sp>
          <p:nvSpPr>
            <p:cNvPr id="93" name="Line 90"/>
            <p:cNvSpPr>
              <a:spLocks noChangeShapeType="1"/>
            </p:cNvSpPr>
            <p:nvPr/>
          </p:nvSpPr>
          <p:spPr bwMode="auto">
            <a:xfrm>
              <a:off x="2061" y="2660"/>
              <a:ext cx="1430" cy="0"/>
            </a:xfrm>
            <a:prstGeom prst="line">
              <a:avLst/>
            </a:prstGeom>
            <a:noFill/>
            <a:ln w="28575">
              <a:solidFill>
                <a:srgbClr val="333399"/>
              </a:solidFill>
              <a:round/>
              <a:headEnd type="triangle" w="sm" len="med"/>
              <a:tailEnd type="triangle" w="sm" len="med"/>
            </a:ln>
          </p:spPr>
          <p:txBody>
            <a:bodyPr/>
            <a:lstStyle/>
            <a:p>
              <a:endParaRPr lang="zh-CN" altLang="en-US">
                <a:latin typeface="+mn-ea"/>
                <a:ea typeface="+mn-ea"/>
              </a:endParaRPr>
            </a:p>
          </p:txBody>
        </p:sp>
        <p:sp>
          <p:nvSpPr>
            <p:cNvPr id="94" name="Rectangle 91"/>
            <p:cNvSpPr>
              <a:spLocks noChangeArrowheads="1"/>
            </p:cNvSpPr>
            <p:nvPr/>
          </p:nvSpPr>
          <p:spPr bwMode="auto">
            <a:xfrm>
              <a:off x="2418" y="2533"/>
              <a:ext cx="734" cy="237"/>
            </a:xfrm>
            <a:prstGeom prst="rect">
              <a:avLst/>
            </a:prstGeom>
            <a:solidFill>
              <a:srgbClr val="FFC000"/>
            </a:solidFill>
            <a:ln w="12700">
              <a:noFill/>
              <a:miter lim="800000"/>
            </a:ln>
          </p:spPr>
          <p:txBody>
            <a:bodyPr lIns="90488" tIns="44450" rIns="90488" bIns="44450">
              <a:spAutoFit/>
            </a:bodyPr>
            <a:lstStyle/>
            <a:p>
              <a:pPr defTabSz="762000" eaLnBrk="0" hangingPunct="0"/>
              <a:r>
                <a:rPr kumimoji="1" lang="zh-CN" altLang="en-US" sz="1800" dirty="0">
                  <a:solidFill>
                    <a:schemeClr val="tx1">
                      <a:lumMod val="85000"/>
                      <a:lumOff val="15000"/>
                    </a:schemeClr>
                  </a:solidFill>
                  <a:latin typeface="+mn-ea"/>
                  <a:ea typeface="+mn-ea"/>
                </a:rPr>
                <a:t>传输系统</a:t>
              </a:r>
              <a:endParaRPr kumimoji="1" lang="zh-CN" altLang="en-US" sz="1800" dirty="0">
                <a:solidFill>
                  <a:schemeClr val="tx1">
                    <a:lumMod val="85000"/>
                    <a:lumOff val="15000"/>
                  </a:schemeClr>
                </a:solidFill>
                <a:latin typeface="+mn-ea"/>
                <a:ea typeface="+mn-ea"/>
              </a:endParaRPr>
            </a:p>
          </p:txBody>
        </p:sp>
        <p:sp>
          <p:nvSpPr>
            <p:cNvPr id="95" name="Line 92"/>
            <p:cNvSpPr>
              <a:spLocks noChangeShapeType="1"/>
            </p:cNvSpPr>
            <p:nvPr/>
          </p:nvSpPr>
          <p:spPr bwMode="auto">
            <a:xfrm flipH="1">
              <a:off x="3486" y="2073"/>
              <a:ext cx="5" cy="1169"/>
            </a:xfrm>
            <a:prstGeom prst="line">
              <a:avLst/>
            </a:prstGeom>
            <a:noFill/>
            <a:ln w="19050">
              <a:solidFill>
                <a:srgbClr val="333399"/>
              </a:solidFill>
              <a:prstDash val="dash"/>
              <a:round/>
              <a:headEnd type="none" w="sm" len="med"/>
              <a:tailEnd type="none" w="sm" len="med"/>
            </a:ln>
          </p:spPr>
          <p:txBody>
            <a:bodyPr/>
            <a:lstStyle/>
            <a:p>
              <a:endParaRPr lang="zh-CN" altLang="en-US">
                <a:latin typeface="+mn-ea"/>
                <a:ea typeface="+mn-ea"/>
              </a:endParaRPr>
            </a:p>
          </p:txBody>
        </p:sp>
      </p:grpSp>
      <p:pic>
        <p:nvPicPr>
          <p:cNvPr id="96" name="Picture 93"/>
          <p:cNvPicPr>
            <a:picLocks noChangeArrowheads="1"/>
          </p:cNvPicPr>
          <p:nvPr/>
        </p:nvPicPr>
        <p:blipFill>
          <a:blip r:embed="rId1">
            <a:duotone>
              <a:prstClr val="black"/>
              <a:schemeClr val="accent3">
                <a:tint val="45000"/>
                <a:satMod val="400000"/>
              </a:schemeClr>
            </a:duotone>
          </a:blip>
          <a:srcRect/>
          <a:stretch>
            <a:fillRect/>
          </a:stretch>
        </p:blipFill>
        <p:spPr bwMode="auto">
          <a:xfrm>
            <a:off x="7539038" y="2571591"/>
            <a:ext cx="852487" cy="530102"/>
          </a:xfrm>
          <a:prstGeom prst="rect">
            <a:avLst/>
          </a:prstGeom>
          <a:noFill/>
          <a:ln w="9525">
            <a:noFill/>
            <a:miter lim="800000"/>
            <a:headEnd/>
            <a:tailEnd/>
          </a:ln>
        </p:spPr>
      </p:pic>
      <p:grpSp>
        <p:nvGrpSpPr>
          <p:cNvPr id="98" name="Group 95"/>
          <p:cNvGrpSpPr/>
          <p:nvPr/>
        </p:nvGrpSpPr>
        <p:grpSpPr bwMode="auto">
          <a:xfrm>
            <a:off x="9845674" y="4715806"/>
            <a:ext cx="615950" cy="1261771"/>
            <a:chOff x="5168" y="3160"/>
            <a:chExt cx="388" cy="795"/>
          </a:xfrm>
        </p:grpSpPr>
        <p:sp>
          <p:nvSpPr>
            <p:cNvPr id="99" name="Rectangle 96"/>
            <p:cNvSpPr>
              <a:spLocks noChangeArrowheads="1"/>
            </p:cNvSpPr>
            <p:nvPr/>
          </p:nvSpPr>
          <p:spPr bwMode="auto">
            <a:xfrm>
              <a:off x="5199" y="3207"/>
              <a:ext cx="357" cy="748"/>
            </a:xfrm>
            <a:prstGeom prst="rect">
              <a:avLst/>
            </a:prstGeom>
            <a:noFill/>
            <a:ln w="12700">
              <a:noFill/>
              <a:miter lim="800000"/>
            </a:ln>
          </p:spPr>
          <p:txBody>
            <a:bodyPr lIns="90488" tIns="44450" rIns="90488" bIns="44450">
              <a:spAutoFit/>
            </a:bodyPr>
            <a:lstStyle/>
            <a:p>
              <a:pPr defTabSz="762000" eaLnBrk="0" hangingPunct="0"/>
              <a:r>
                <a:rPr kumimoji="1" lang="zh-CN" altLang="en-US" sz="1800" dirty="0">
                  <a:solidFill>
                    <a:schemeClr val="tx1">
                      <a:lumMod val="85000"/>
                      <a:lumOff val="15000"/>
                    </a:schemeClr>
                  </a:solidFill>
                  <a:latin typeface="+mn-ea"/>
                  <a:ea typeface="+mn-ea"/>
                </a:rPr>
                <a:t>输出信息</a:t>
              </a:r>
              <a:endParaRPr kumimoji="1" lang="zh-CN" altLang="en-US" sz="1800" dirty="0">
                <a:solidFill>
                  <a:schemeClr val="tx1">
                    <a:lumMod val="85000"/>
                    <a:lumOff val="15000"/>
                  </a:schemeClr>
                </a:solidFill>
                <a:latin typeface="+mn-ea"/>
                <a:ea typeface="+mn-ea"/>
              </a:endParaRPr>
            </a:p>
          </p:txBody>
        </p:sp>
        <p:sp>
          <p:nvSpPr>
            <p:cNvPr id="100" name="Line 97"/>
            <p:cNvSpPr>
              <a:spLocks noChangeShapeType="1"/>
            </p:cNvSpPr>
            <p:nvPr/>
          </p:nvSpPr>
          <p:spPr bwMode="auto">
            <a:xfrm>
              <a:off x="5168" y="3160"/>
              <a:ext cx="335" cy="0"/>
            </a:xfrm>
            <a:prstGeom prst="line">
              <a:avLst/>
            </a:prstGeom>
            <a:noFill/>
            <a:ln w="38100">
              <a:solidFill>
                <a:srgbClr val="333399"/>
              </a:solidFill>
              <a:round/>
              <a:tailEnd type="triangle" w="med" len="lg"/>
            </a:ln>
          </p:spPr>
          <p:txBody>
            <a:bodyPr/>
            <a:lstStyle/>
            <a:p>
              <a:endParaRPr lang="zh-CN" altLang="en-US">
                <a:latin typeface="+mn-ea"/>
                <a:ea typeface="+mn-ea"/>
              </a:endParaRPr>
            </a:p>
          </p:txBody>
        </p:sp>
      </p:grpSp>
      <p:grpSp>
        <p:nvGrpSpPr>
          <p:cNvPr id="102" name="组合 101"/>
          <p:cNvGrpSpPr/>
          <p:nvPr/>
        </p:nvGrpSpPr>
        <p:grpSpPr>
          <a:xfrm>
            <a:off x="2075883" y="2495407"/>
            <a:ext cx="921752" cy="585325"/>
            <a:chOff x="5173662" y="745331"/>
            <a:chExt cx="1679575" cy="1066800"/>
          </a:xfrm>
        </p:grpSpPr>
        <p:sp>
          <p:nvSpPr>
            <p:cNvPr id="103" name="Freeform 16"/>
            <p:cNvSpPr>
              <a:spLocks noEditPoints="1"/>
            </p:cNvSpPr>
            <p:nvPr/>
          </p:nvSpPr>
          <p:spPr bwMode="auto">
            <a:xfrm>
              <a:off x="6450012" y="770731"/>
              <a:ext cx="403225" cy="1041400"/>
            </a:xfrm>
            <a:custGeom>
              <a:avLst/>
              <a:gdLst>
                <a:gd name="T0" fmla="*/ 105 w 150"/>
                <a:gd name="T1" fmla="*/ 0 h 388"/>
                <a:gd name="T2" fmla="*/ 44 w 150"/>
                <a:gd name="T3" fmla="*/ 0 h 388"/>
                <a:gd name="T4" fmla="*/ 0 w 150"/>
                <a:gd name="T5" fmla="*/ 45 h 388"/>
                <a:gd name="T6" fmla="*/ 0 w 150"/>
                <a:gd name="T7" fmla="*/ 343 h 388"/>
                <a:gd name="T8" fmla="*/ 44 w 150"/>
                <a:gd name="T9" fmla="*/ 388 h 388"/>
                <a:gd name="T10" fmla="*/ 105 w 150"/>
                <a:gd name="T11" fmla="*/ 388 h 388"/>
                <a:gd name="T12" fmla="*/ 150 w 150"/>
                <a:gd name="T13" fmla="*/ 343 h 388"/>
                <a:gd name="T14" fmla="*/ 150 w 150"/>
                <a:gd name="T15" fmla="*/ 45 h 388"/>
                <a:gd name="T16" fmla="*/ 105 w 150"/>
                <a:gd name="T17" fmla="*/ 0 h 388"/>
                <a:gd name="T18" fmla="*/ 75 w 150"/>
                <a:gd name="T19" fmla="*/ 223 h 388"/>
                <a:gd name="T20" fmla="*/ 62 w 150"/>
                <a:gd name="T21" fmla="*/ 211 h 388"/>
                <a:gd name="T22" fmla="*/ 75 w 150"/>
                <a:gd name="T23" fmla="*/ 198 h 388"/>
                <a:gd name="T24" fmla="*/ 87 w 150"/>
                <a:gd name="T25" fmla="*/ 211 h 388"/>
                <a:gd name="T26" fmla="*/ 75 w 150"/>
                <a:gd name="T27" fmla="*/ 223 h 388"/>
                <a:gd name="T28" fmla="*/ 69 w 150"/>
                <a:gd name="T29" fmla="*/ 179 h 388"/>
                <a:gd name="T30" fmla="*/ 75 w 150"/>
                <a:gd name="T31" fmla="*/ 174 h 388"/>
                <a:gd name="T32" fmla="*/ 80 w 150"/>
                <a:gd name="T33" fmla="*/ 179 h 388"/>
                <a:gd name="T34" fmla="*/ 75 w 150"/>
                <a:gd name="T35" fmla="*/ 185 h 388"/>
                <a:gd name="T36" fmla="*/ 69 w 150"/>
                <a:gd name="T37" fmla="*/ 179 h 388"/>
                <a:gd name="T38" fmla="*/ 119 w 150"/>
                <a:gd name="T39" fmla="*/ 94 h 388"/>
                <a:gd name="T40" fmla="*/ 30 w 150"/>
                <a:gd name="T41" fmla="*/ 94 h 388"/>
                <a:gd name="T42" fmla="*/ 26 w 150"/>
                <a:gd name="T43" fmla="*/ 90 h 388"/>
                <a:gd name="T44" fmla="*/ 30 w 150"/>
                <a:gd name="T45" fmla="*/ 85 h 388"/>
                <a:gd name="T46" fmla="*/ 119 w 150"/>
                <a:gd name="T47" fmla="*/ 85 h 388"/>
                <a:gd name="T48" fmla="*/ 123 w 150"/>
                <a:gd name="T49" fmla="*/ 90 h 388"/>
                <a:gd name="T50" fmla="*/ 119 w 150"/>
                <a:gd name="T51" fmla="*/ 94 h 388"/>
                <a:gd name="T52" fmla="*/ 119 w 150"/>
                <a:gd name="T53" fmla="*/ 72 h 388"/>
                <a:gd name="T54" fmla="*/ 30 w 150"/>
                <a:gd name="T55" fmla="*/ 72 h 388"/>
                <a:gd name="T56" fmla="*/ 26 w 150"/>
                <a:gd name="T57" fmla="*/ 67 h 388"/>
                <a:gd name="T58" fmla="*/ 30 w 150"/>
                <a:gd name="T59" fmla="*/ 63 h 388"/>
                <a:gd name="T60" fmla="*/ 119 w 150"/>
                <a:gd name="T61" fmla="*/ 63 h 388"/>
                <a:gd name="T62" fmla="*/ 123 w 150"/>
                <a:gd name="T63" fmla="*/ 67 h 388"/>
                <a:gd name="T64" fmla="*/ 119 w 150"/>
                <a:gd name="T65" fmla="*/ 72 h 388"/>
                <a:gd name="T66" fmla="*/ 119 w 150"/>
                <a:gd name="T67" fmla="*/ 49 h 388"/>
                <a:gd name="T68" fmla="*/ 30 w 150"/>
                <a:gd name="T69" fmla="*/ 49 h 388"/>
                <a:gd name="T70" fmla="*/ 26 w 150"/>
                <a:gd name="T71" fmla="*/ 45 h 388"/>
                <a:gd name="T72" fmla="*/ 30 w 150"/>
                <a:gd name="T73" fmla="*/ 40 h 388"/>
                <a:gd name="T74" fmla="*/ 119 w 150"/>
                <a:gd name="T75" fmla="*/ 40 h 388"/>
                <a:gd name="T76" fmla="*/ 123 w 150"/>
                <a:gd name="T77" fmla="*/ 45 h 388"/>
                <a:gd name="T78" fmla="*/ 119 w 150"/>
                <a:gd name="T79" fmla="*/ 49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88">
                  <a:moveTo>
                    <a:pt x="105" y="0"/>
                  </a:moveTo>
                  <a:cubicBezTo>
                    <a:pt x="44" y="0"/>
                    <a:pt x="44" y="0"/>
                    <a:pt x="44" y="0"/>
                  </a:cubicBezTo>
                  <a:cubicBezTo>
                    <a:pt x="20" y="0"/>
                    <a:pt x="0" y="20"/>
                    <a:pt x="0" y="45"/>
                  </a:cubicBezTo>
                  <a:cubicBezTo>
                    <a:pt x="0" y="343"/>
                    <a:pt x="0" y="343"/>
                    <a:pt x="0" y="343"/>
                  </a:cubicBezTo>
                  <a:cubicBezTo>
                    <a:pt x="0" y="368"/>
                    <a:pt x="20" y="388"/>
                    <a:pt x="44" y="388"/>
                  </a:cubicBezTo>
                  <a:cubicBezTo>
                    <a:pt x="105" y="388"/>
                    <a:pt x="105" y="388"/>
                    <a:pt x="105" y="388"/>
                  </a:cubicBezTo>
                  <a:cubicBezTo>
                    <a:pt x="130" y="388"/>
                    <a:pt x="150" y="368"/>
                    <a:pt x="150" y="343"/>
                  </a:cubicBezTo>
                  <a:cubicBezTo>
                    <a:pt x="150" y="45"/>
                    <a:pt x="150" y="45"/>
                    <a:pt x="150" y="45"/>
                  </a:cubicBezTo>
                  <a:cubicBezTo>
                    <a:pt x="150" y="20"/>
                    <a:pt x="130" y="0"/>
                    <a:pt x="105" y="0"/>
                  </a:cubicBezTo>
                  <a:close/>
                  <a:moveTo>
                    <a:pt x="75" y="223"/>
                  </a:moveTo>
                  <a:cubicBezTo>
                    <a:pt x="68" y="223"/>
                    <a:pt x="62" y="218"/>
                    <a:pt x="62" y="211"/>
                  </a:cubicBezTo>
                  <a:cubicBezTo>
                    <a:pt x="62" y="204"/>
                    <a:pt x="68" y="198"/>
                    <a:pt x="75" y="198"/>
                  </a:cubicBezTo>
                  <a:cubicBezTo>
                    <a:pt x="82" y="198"/>
                    <a:pt x="87" y="204"/>
                    <a:pt x="87" y="211"/>
                  </a:cubicBezTo>
                  <a:cubicBezTo>
                    <a:pt x="87" y="218"/>
                    <a:pt x="82" y="223"/>
                    <a:pt x="75" y="223"/>
                  </a:cubicBezTo>
                  <a:close/>
                  <a:moveTo>
                    <a:pt x="69" y="179"/>
                  </a:moveTo>
                  <a:cubicBezTo>
                    <a:pt x="69" y="176"/>
                    <a:pt x="72" y="174"/>
                    <a:pt x="75" y="174"/>
                  </a:cubicBezTo>
                  <a:cubicBezTo>
                    <a:pt x="78" y="174"/>
                    <a:pt x="80" y="176"/>
                    <a:pt x="80" y="179"/>
                  </a:cubicBezTo>
                  <a:cubicBezTo>
                    <a:pt x="80" y="182"/>
                    <a:pt x="78" y="185"/>
                    <a:pt x="75" y="185"/>
                  </a:cubicBezTo>
                  <a:cubicBezTo>
                    <a:pt x="72" y="185"/>
                    <a:pt x="69" y="182"/>
                    <a:pt x="69" y="179"/>
                  </a:cubicBezTo>
                  <a:close/>
                  <a:moveTo>
                    <a:pt x="119" y="94"/>
                  </a:moveTo>
                  <a:cubicBezTo>
                    <a:pt x="30" y="94"/>
                    <a:pt x="30" y="94"/>
                    <a:pt x="30" y="94"/>
                  </a:cubicBezTo>
                  <a:cubicBezTo>
                    <a:pt x="28" y="94"/>
                    <a:pt x="26" y="92"/>
                    <a:pt x="26" y="90"/>
                  </a:cubicBezTo>
                  <a:cubicBezTo>
                    <a:pt x="26" y="87"/>
                    <a:pt x="28" y="85"/>
                    <a:pt x="30" y="85"/>
                  </a:cubicBezTo>
                  <a:cubicBezTo>
                    <a:pt x="119" y="85"/>
                    <a:pt x="119" y="85"/>
                    <a:pt x="119" y="85"/>
                  </a:cubicBezTo>
                  <a:cubicBezTo>
                    <a:pt x="121" y="85"/>
                    <a:pt x="123" y="87"/>
                    <a:pt x="123" y="90"/>
                  </a:cubicBezTo>
                  <a:cubicBezTo>
                    <a:pt x="123" y="92"/>
                    <a:pt x="121" y="94"/>
                    <a:pt x="119" y="94"/>
                  </a:cubicBezTo>
                  <a:close/>
                  <a:moveTo>
                    <a:pt x="119" y="72"/>
                  </a:moveTo>
                  <a:cubicBezTo>
                    <a:pt x="30" y="72"/>
                    <a:pt x="30" y="72"/>
                    <a:pt x="30" y="72"/>
                  </a:cubicBezTo>
                  <a:cubicBezTo>
                    <a:pt x="28" y="72"/>
                    <a:pt x="26" y="70"/>
                    <a:pt x="26" y="67"/>
                  </a:cubicBezTo>
                  <a:cubicBezTo>
                    <a:pt x="26" y="65"/>
                    <a:pt x="28" y="63"/>
                    <a:pt x="30" y="63"/>
                  </a:cubicBezTo>
                  <a:cubicBezTo>
                    <a:pt x="119" y="63"/>
                    <a:pt x="119" y="63"/>
                    <a:pt x="119" y="63"/>
                  </a:cubicBezTo>
                  <a:cubicBezTo>
                    <a:pt x="121" y="63"/>
                    <a:pt x="123" y="65"/>
                    <a:pt x="123" y="67"/>
                  </a:cubicBezTo>
                  <a:cubicBezTo>
                    <a:pt x="123" y="70"/>
                    <a:pt x="121" y="72"/>
                    <a:pt x="119" y="72"/>
                  </a:cubicBezTo>
                  <a:close/>
                  <a:moveTo>
                    <a:pt x="119" y="49"/>
                  </a:moveTo>
                  <a:cubicBezTo>
                    <a:pt x="30" y="49"/>
                    <a:pt x="30" y="49"/>
                    <a:pt x="30" y="49"/>
                  </a:cubicBezTo>
                  <a:cubicBezTo>
                    <a:pt x="28" y="49"/>
                    <a:pt x="26" y="47"/>
                    <a:pt x="26" y="45"/>
                  </a:cubicBezTo>
                  <a:cubicBezTo>
                    <a:pt x="26" y="42"/>
                    <a:pt x="28" y="40"/>
                    <a:pt x="30" y="40"/>
                  </a:cubicBezTo>
                  <a:cubicBezTo>
                    <a:pt x="119" y="40"/>
                    <a:pt x="119" y="40"/>
                    <a:pt x="119" y="40"/>
                  </a:cubicBezTo>
                  <a:cubicBezTo>
                    <a:pt x="121" y="40"/>
                    <a:pt x="123" y="42"/>
                    <a:pt x="123" y="45"/>
                  </a:cubicBezTo>
                  <a:cubicBezTo>
                    <a:pt x="123" y="47"/>
                    <a:pt x="121" y="49"/>
                    <a:pt x="119" y="49"/>
                  </a:cubicBezTo>
                  <a:close/>
                </a:path>
              </a:pathLst>
            </a:custGeom>
            <a:solidFill>
              <a:srgbClr val="A6C8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n-ea"/>
                <a:ea typeface="+mn-ea"/>
              </a:endParaRPr>
            </a:p>
          </p:txBody>
        </p:sp>
        <p:sp>
          <p:nvSpPr>
            <p:cNvPr id="104" name="Freeform 17"/>
            <p:cNvSpPr>
              <a:spLocks noEditPoints="1"/>
            </p:cNvSpPr>
            <p:nvPr/>
          </p:nvSpPr>
          <p:spPr bwMode="auto">
            <a:xfrm>
              <a:off x="5173662" y="745331"/>
              <a:ext cx="1244600" cy="869950"/>
            </a:xfrm>
            <a:custGeom>
              <a:avLst/>
              <a:gdLst>
                <a:gd name="T0" fmla="*/ 407 w 464"/>
                <a:gd name="T1" fmla="*/ 0 h 324"/>
                <a:gd name="T2" fmla="*/ 57 w 464"/>
                <a:gd name="T3" fmla="*/ 0 h 324"/>
                <a:gd name="T4" fmla="*/ 0 w 464"/>
                <a:gd name="T5" fmla="*/ 57 h 324"/>
                <a:gd name="T6" fmla="*/ 0 w 464"/>
                <a:gd name="T7" fmla="*/ 267 h 324"/>
                <a:gd name="T8" fmla="*/ 57 w 464"/>
                <a:gd name="T9" fmla="*/ 324 h 324"/>
                <a:gd name="T10" fmla="*/ 407 w 464"/>
                <a:gd name="T11" fmla="*/ 324 h 324"/>
                <a:gd name="T12" fmla="*/ 464 w 464"/>
                <a:gd name="T13" fmla="*/ 267 h 324"/>
                <a:gd name="T14" fmla="*/ 464 w 464"/>
                <a:gd name="T15" fmla="*/ 57 h 324"/>
                <a:gd name="T16" fmla="*/ 407 w 464"/>
                <a:gd name="T17" fmla="*/ 0 h 324"/>
                <a:gd name="T18" fmla="*/ 351 w 464"/>
                <a:gd name="T19" fmla="*/ 312 h 324"/>
                <a:gd name="T20" fmla="*/ 305 w 464"/>
                <a:gd name="T21" fmla="*/ 312 h 324"/>
                <a:gd name="T22" fmla="*/ 300 w 464"/>
                <a:gd name="T23" fmla="*/ 306 h 324"/>
                <a:gd name="T24" fmla="*/ 305 w 464"/>
                <a:gd name="T25" fmla="*/ 301 h 324"/>
                <a:gd name="T26" fmla="*/ 351 w 464"/>
                <a:gd name="T27" fmla="*/ 301 h 324"/>
                <a:gd name="T28" fmla="*/ 357 w 464"/>
                <a:gd name="T29" fmla="*/ 306 h 324"/>
                <a:gd name="T30" fmla="*/ 351 w 464"/>
                <a:gd name="T31" fmla="*/ 312 h 324"/>
                <a:gd name="T32" fmla="*/ 371 w 464"/>
                <a:gd name="T33" fmla="*/ 312 h 324"/>
                <a:gd name="T34" fmla="*/ 365 w 464"/>
                <a:gd name="T35" fmla="*/ 306 h 324"/>
                <a:gd name="T36" fmla="*/ 371 w 464"/>
                <a:gd name="T37" fmla="*/ 300 h 324"/>
                <a:gd name="T38" fmla="*/ 377 w 464"/>
                <a:gd name="T39" fmla="*/ 306 h 324"/>
                <a:gd name="T40" fmla="*/ 371 w 464"/>
                <a:gd name="T41" fmla="*/ 312 h 324"/>
                <a:gd name="T42" fmla="*/ 431 w 464"/>
                <a:gd name="T43" fmla="*/ 267 h 324"/>
                <a:gd name="T44" fmla="*/ 407 w 464"/>
                <a:gd name="T45" fmla="*/ 291 h 324"/>
                <a:gd name="T46" fmla="*/ 57 w 464"/>
                <a:gd name="T47" fmla="*/ 291 h 324"/>
                <a:gd name="T48" fmla="*/ 33 w 464"/>
                <a:gd name="T49" fmla="*/ 267 h 324"/>
                <a:gd name="T50" fmla="*/ 33 w 464"/>
                <a:gd name="T51" fmla="*/ 57 h 324"/>
                <a:gd name="T52" fmla="*/ 57 w 464"/>
                <a:gd name="T53" fmla="*/ 33 h 324"/>
                <a:gd name="T54" fmla="*/ 407 w 464"/>
                <a:gd name="T55" fmla="*/ 33 h 324"/>
                <a:gd name="T56" fmla="*/ 431 w 464"/>
                <a:gd name="T57" fmla="*/ 57 h 324"/>
                <a:gd name="T58" fmla="*/ 431 w 464"/>
                <a:gd name="T59" fmla="*/ 267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4" h="324">
                  <a:moveTo>
                    <a:pt x="407" y="0"/>
                  </a:moveTo>
                  <a:cubicBezTo>
                    <a:pt x="57" y="0"/>
                    <a:pt x="57" y="0"/>
                    <a:pt x="57" y="0"/>
                  </a:cubicBezTo>
                  <a:cubicBezTo>
                    <a:pt x="25" y="0"/>
                    <a:pt x="0" y="26"/>
                    <a:pt x="0" y="57"/>
                  </a:cubicBezTo>
                  <a:cubicBezTo>
                    <a:pt x="0" y="267"/>
                    <a:pt x="0" y="267"/>
                    <a:pt x="0" y="267"/>
                  </a:cubicBezTo>
                  <a:cubicBezTo>
                    <a:pt x="0" y="298"/>
                    <a:pt x="25" y="324"/>
                    <a:pt x="57" y="324"/>
                  </a:cubicBezTo>
                  <a:cubicBezTo>
                    <a:pt x="407" y="324"/>
                    <a:pt x="407" y="324"/>
                    <a:pt x="407" y="324"/>
                  </a:cubicBezTo>
                  <a:cubicBezTo>
                    <a:pt x="439" y="324"/>
                    <a:pt x="464" y="298"/>
                    <a:pt x="464" y="267"/>
                  </a:cubicBezTo>
                  <a:cubicBezTo>
                    <a:pt x="464" y="57"/>
                    <a:pt x="464" y="57"/>
                    <a:pt x="464" y="57"/>
                  </a:cubicBezTo>
                  <a:cubicBezTo>
                    <a:pt x="464" y="26"/>
                    <a:pt x="439" y="0"/>
                    <a:pt x="407" y="0"/>
                  </a:cubicBezTo>
                  <a:close/>
                  <a:moveTo>
                    <a:pt x="351" y="312"/>
                  </a:moveTo>
                  <a:cubicBezTo>
                    <a:pt x="305" y="312"/>
                    <a:pt x="305" y="312"/>
                    <a:pt x="305" y="312"/>
                  </a:cubicBezTo>
                  <a:cubicBezTo>
                    <a:pt x="302" y="312"/>
                    <a:pt x="300" y="310"/>
                    <a:pt x="300" y="306"/>
                  </a:cubicBezTo>
                  <a:cubicBezTo>
                    <a:pt x="300" y="303"/>
                    <a:pt x="302" y="301"/>
                    <a:pt x="305" y="301"/>
                  </a:cubicBezTo>
                  <a:cubicBezTo>
                    <a:pt x="351" y="301"/>
                    <a:pt x="351" y="301"/>
                    <a:pt x="351" y="301"/>
                  </a:cubicBezTo>
                  <a:cubicBezTo>
                    <a:pt x="355" y="301"/>
                    <a:pt x="357" y="303"/>
                    <a:pt x="357" y="306"/>
                  </a:cubicBezTo>
                  <a:cubicBezTo>
                    <a:pt x="357" y="310"/>
                    <a:pt x="355" y="312"/>
                    <a:pt x="351" y="312"/>
                  </a:cubicBezTo>
                  <a:close/>
                  <a:moveTo>
                    <a:pt x="371" y="312"/>
                  </a:moveTo>
                  <a:cubicBezTo>
                    <a:pt x="368" y="312"/>
                    <a:pt x="365" y="310"/>
                    <a:pt x="365" y="306"/>
                  </a:cubicBezTo>
                  <a:cubicBezTo>
                    <a:pt x="365" y="303"/>
                    <a:pt x="368" y="300"/>
                    <a:pt x="371" y="300"/>
                  </a:cubicBezTo>
                  <a:cubicBezTo>
                    <a:pt x="374" y="300"/>
                    <a:pt x="377" y="303"/>
                    <a:pt x="377" y="306"/>
                  </a:cubicBezTo>
                  <a:cubicBezTo>
                    <a:pt x="377" y="310"/>
                    <a:pt x="374" y="312"/>
                    <a:pt x="371" y="312"/>
                  </a:cubicBezTo>
                  <a:close/>
                  <a:moveTo>
                    <a:pt x="431" y="267"/>
                  </a:moveTo>
                  <a:cubicBezTo>
                    <a:pt x="431" y="280"/>
                    <a:pt x="420" y="291"/>
                    <a:pt x="407" y="291"/>
                  </a:cubicBezTo>
                  <a:cubicBezTo>
                    <a:pt x="57" y="291"/>
                    <a:pt x="57" y="291"/>
                    <a:pt x="57" y="291"/>
                  </a:cubicBezTo>
                  <a:cubicBezTo>
                    <a:pt x="44" y="291"/>
                    <a:pt x="33" y="280"/>
                    <a:pt x="33" y="267"/>
                  </a:cubicBezTo>
                  <a:cubicBezTo>
                    <a:pt x="33" y="57"/>
                    <a:pt x="33" y="57"/>
                    <a:pt x="33" y="57"/>
                  </a:cubicBezTo>
                  <a:cubicBezTo>
                    <a:pt x="33" y="44"/>
                    <a:pt x="44" y="33"/>
                    <a:pt x="57" y="33"/>
                  </a:cubicBezTo>
                  <a:cubicBezTo>
                    <a:pt x="407" y="33"/>
                    <a:pt x="407" y="33"/>
                    <a:pt x="407" y="33"/>
                  </a:cubicBezTo>
                  <a:cubicBezTo>
                    <a:pt x="420" y="33"/>
                    <a:pt x="431" y="44"/>
                    <a:pt x="431" y="57"/>
                  </a:cubicBezTo>
                  <a:lnTo>
                    <a:pt x="431" y="267"/>
                  </a:ln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n-ea"/>
                <a:ea typeface="+mn-ea"/>
              </a:endParaRPr>
            </a:p>
          </p:txBody>
        </p:sp>
        <p:sp>
          <p:nvSpPr>
            <p:cNvPr id="105" name="Freeform 18"/>
            <p:cNvSpPr/>
            <p:nvPr/>
          </p:nvSpPr>
          <p:spPr bwMode="auto">
            <a:xfrm>
              <a:off x="5465762" y="1567656"/>
              <a:ext cx="660400" cy="244475"/>
            </a:xfrm>
            <a:custGeom>
              <a:avLst/>
              <a:gdLst>
                <a:gd name="T0" fmla="*/ 242 w 246"/>
                <a:gd name="T1" fmla="*/ 79 h 91"/>
                <a:gd name="T2" fmla="*/ 230 w 246"/>
                <a:gd name="T3" fmla="*/ 78 h 91"/>
                <a:gd name="T4" fmla="*/ 174 w 246"/>
                <a:gd name="T5" fmla="*/ 57 h 91"/>
                <a:gd name="T6" fmla="*/ 167 w 246"/>
                <a:gd name="T7" fmla="*/ 48 h 91"/>
                <a:gd name="T8" fmla="*/ 167 w 246"/>
                <a:gd name="T9" fmla="*/ 0 h 91"/>
                <a:gd name="T10" fmla="*/ 78 w 246"/>
                <a:gd name="T11" fmla="*/ 0 h 91"/>
                <a:gd name="T12" fmla="*/ 78 w 246"/>
                <a:gd name="T13" fmla="*/ 48 h 91"/>
                <a:gd name="T14" fmla="*/ 75 w 246"/>
                <a:gd name="T15" fmla="*/ 60 h 91"/>
                <a:gd name="T16" fmla="*/ 32 w 246"/>
                <a:gd name="T17" fmla="*/ 76 h 91"/>
                <a:gd name="T18" fmla="*/ 17 w 246"/>
                <a:gd name="T19" fmla="*/ 79 h 91"/>
                <a:gd name="T20" fmla="*/ 8 w 246"/>
                <a:gd name="T21" fmla="*/ 79 h 91"/>
                <a:gd name="T22" fmla="*/ 0 w 246"/>
                <a:gd name="T23" fmla="*/ 85 h 91"/>
                <a:gd name="T24" fmla="*/ 0 w 246"/>
                <a:gd name="T25" fmla="*/ 85 h 91"/>
                <a:gd name="T26" fmla="*/ 8 w 246"/>
                <a:gd name="T27" fmla="*/ 91 h 91"/>
                <a:gd name="T28" fmla="*/ 238 w 246"/>
                <a:gd name="T29" fmla="*/ 91 h 91"/>
                <a:gd name="T30" fmla="*/ 246 w 246"/>
                <a:gd name="T31" fmla="*/ 85 h 91"/>
                <a:gd name="T32" fmla="*/ 246 w 246"/>
                <a:gd name="T33" fmla="*/ 85 h 91"/>
                <a:gd name="T34" fmla="*/ 242 w 246"/>
                <a:gd name="T35" fmla="*/ 7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6" h="91">
                  <a:moveTo>
                    <a:pt x="242" y="79"/>
                  </a:moveTo>
                  <a:cubicBezTo>
                    <a:pt x="240" y="79"/>
                    <a:pt x="234" y="78"/>
                    <a:pt x="230" y="78"/>
                  </a:cubicBezTo>
                  <a:cubicBezTo>
                    <a:pt x="174" y="57"/>
                    <a:pt x="174" y="57"/>
                    <a:pt x="174" y="57"/>
                  </a:cubicBezTo>
                  <a:cubicBezTo>
                    <a:pt x="171" y="56"/>
                    <a:pt x="167" y="52"/>
                    <a:pt x="167" y="48"/>
                  </a:cubicBezTo>
                  <a:cubicBezTo>
                    <a:pt x="167" y="0"/>
                    <a:pt x="167" y="0"/>
                    <a:pt x="167" y="0"/>
                  </a:cubicBezTo>
                  <a:cubicBezTo>
                    <a:pt x="78" y="0"/>
                    <a:pt x="78" y="0"/>
                    <a:pt x="78" y="0"/>
                  </a:cubicBezTo>
                  <a:cubicBezTo>
                    <a:pt x="78" y="48"/>
                    <a:pt x="78" y="48"/>
                    <a:pt x="78" y="48"/>
                  </a:cubicBezTo>
                  <a:cubicBezTo>
                    <a:pt x="78" y="52"/>
                    <a:pt x="77" y="57"/>
                    <a:pt x="75" y="60"/>
                  </a:cubicBezTo>
                  <a:cubicBezTo>
                    <a:pt x="32" y="76"/>
                    <a:pt x="32" y="76"/>
                    <a:pt x="32" y="76"/>
                  </a:cubicBezTo>
                  <a:cubicBezTo>
                    <a:pt x="29" y="77"/>
                    <a:pt x="22" y="79"/>
                    <a:pt x="17" y="79"/>
                  </a:cubicBezTo>
                  <a:cubicBezTo>
                    <a:pt x="8" y="79"/>
                    <a:pt x="8" y="79"/>
                    <a:pt x="8" y="79"/>
                  </a:cubicBezTo>
                  <a:cubicBezTo>
                    <a:pt x="4" y="79"/>
                    <a:pt x="0" y="82"/>
                    <a:pt x="0" y="85"/>
                  </a:cubicBezTo>
                  <a:cubicBezTo>
                    <a:pt x="0" y="85"/>
                    <a:pt x="0" y="85"/>
                    <a:pt x="0" y="85"/>
                  </a:cubicBezTo>
                  <a:cubicBezTo>
                    <a:pt x="0" y="88"/>
                    <a:pt x="4" y="91"/>
                    <a:pt x="8" y="91"/>
                  </a:cubicBezTo>
                  <a:cubicBezTo>
                    <a:pt x="238" y="91"/>
                    <a:pt x="238" y="91"/>
                    <a:pt x="238" y="91"/>
                  </a:cubicBezTo>
                  <a:cubicBezTo>
                    <a:pt x="242" y="91"/>
                    <a:pt x="246" y="88"/>
                    <a:pt x="246" y="85"/>
                  </a:cubicBezTo>
                  <a:cubicBezTo>
                    <a:pt x="246" y="85"/>
                    <a:pt x="246" y="85"/>
                    <a:pt x="246" y="85"/>
                  </a:cubicBezTo>
                  <a:cubicBezTo>
                    <a:pt x="246" y="82"/>
                    <a:pt x="244" y="79"/>
                    <a:pt x="242" y="79"/>
                  </a:cubicBez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n-ea"/>
                <a:ea typeface="+mn-ea"/>
              </a:endParaRPr>
            </a:p>
          </p:txBody>
        </p:sp>
        <p:sp>
          <p:nvSpPr>
            <p:cNvPr id="106" name="Freeform 19"/>
            <p:cNvSpPr/>
            <p:nvPr/>
          </p:nvSpPr>
          <p:spPr bwMode="auto">
            <a:xfrm>
              <a:off x="5302250" y="861219"/>
              <a:ext cx="987425" cy="638175"/>
            </a:xfrm>
            <a:custGeom>
              <a:avLst/>
              <a:gdLst>
                <a:gd name="T0" fmla="*/ 368 w 368"/>
                <a:gd name="T1" fmla="*/ 216 h 238"/>
                <a:gd name="T2" fmla="*/ 346 w 368"/>
                <a:gd name="T3" fmla="*/ 238 h 238"/>
                <a:gd name="T4" fmla="*/ 22 w 368"/>
                <a:gd name="T5" fmla="*/ 238 h 238"/>
                <a:gd name="T6" fmla="*/ 0 w 368"/>
                <a:gd name="T7" fmla="*/ 216 h 238"/>
                <a:gd name="T8" fmla="*/ 0 w 368"/>
                <a:gd name="T9" fmla="*/ 23 h 238"/>
                <a:gd name="T10" fmla="*/ 22 w 368"/>
                <a:gd name="T11" fmla="*/ 0 h 238"/>
                <a:gd name="T12" fmla="*/ 346 w 368"/>
                <a:gd name="T13" fmla="*/ 0 h 238"/>
                <a:gd name="T14" fmla="*/ 368 w 368"/>
                <a:gd name="T15" fmla="*/ 23 h 238"/>
                <a:gd name="T16" fmla="*/ 368 w 368"/>
                <a:gd name="T17" fmla="*/ 216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8" h="238">
                  <a:moveTo>
                    <a:pt x="368" y="216"/>
                  </a:moveTo>
                  <a:cubicBezTo>
                    <a:pt x="368" y="228"/>
                    <a:pt x="358" y="238"/>
                    <a:pt x="346" y="238"/>
                  </a:cubicBezTo>
                  <a:cubicBezTo>
                    <a:pt x="22" y="238"/>
                    <a:pt x="22" y="238"/>
                    <a:pt x="22" y="238"/>
                  </a:cubicBezTo>
                  <a:cubicBezTo>
                    <a:pt x="10" y="238"/>
                    <a:pt x="0" y="228"/>
                    <a:pt x="0" y="216"/>
                  </a:cubicBezTo>
                  <a:cubicBezTo>
                    <a:pt x="0" y="23"/>
                    <a:pt x="0" y="23"/>
                    <a:pt x="0" y="23"/>
                  </a:cubicBezTo>
                  <a:cubicBezTo>
                    <a:pt x="0" y="10"/>
                    <a:pt x="10" y="0"/>
                    <a:pt x="22" y="0"/>
                  </a:cubicBezTo>
                  <a:cubicBezTo>
                    <a:pt x="346" y="0"/>
                    <a:pt x="346" y="0"/>
                    <a:pt x="346" y="0"/>
                  </a:cubicBezTo>
                  <a:cubicBezTo>
                    <a:pt x="358" y="0"/>
                    <a:pt x="368" y="10"/>
                    <a:pt x="368" y="23"/>
                  </a:cubicBezTo>
                  <a:lnTo>
                    <a:pt x="368" y="216"/>
                  </a:lnTo>
                  <a:close/>
                </a:path>
              </a:pathLst>
            </a:custGeom>
            <a:solidFill>
              <a:srgbClr val="23A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n-ea"/>
                <a:ea typeface="+mn-ea"/>
              </a:endParaRPr>
            </a:p>
          </p:txBody>
        </p:sp>
      </p:grpSp>
      <p:grpSp>
        <p:nvGrpSpPr>
          <p:cNvPr id="107" name="组合 106"/>
          <p:cNvGrpSpPr/>
          <p:nvPr/>
        </p:nvGrpSpPr>
        <p:grpSpPr>
          <a:xfrm>
            <a:off x="9149783" y="2495407"/>
            <a:ext cx="921752" cy="585325"/>
            <a:chOff x="5173662" y="745331"/>
            <a:chExt cx="1679575" cy="1066800"/>
          </a:xfrm>
        </p:grpSpPr>
        <p:sp>
          <p:nvSpPr>
            <p:cNvPr id="108" name="Freeform 16"/>
            <p:cNvSpPr>
              <a:spLocks noEditPoints="1"/>
            </p:cNvSpPr>
            <p:nvPr/>
          </p:nvSpPr>
          <p:spPr bwMode="auto">
            <a:xfrm>
              <a:off x="6450012" y="770731"/>
              <a:ext cx="403225" cy="1041400"/>
            </a:xfrm>
            <a:custGeom>
              <a:avLst/>
              <a:gdLst>
                <a:gd name="T0" fmla="*/ 105 w 150"/>
                <a:gd name="T1" fmla="*/ 0 h 388"/>
                <a:gd name="T2" fmla="*/ 44 w 150"/>
                <a:gd name="T3" fmla="*/ 0 h 388"/>
                <a:gd name="T4" fmla="*/ 0 w 150"/>
                <a:gd name="T5" fmla="*/ 45 h 388"/>
                <a:gd name="T6" fmla="*/ 0 w 150"/>
                <a:gd name="T7" fmla="*/ 343 h 388"/>
                <a:gd name="T8" fmla="*/ 44 w 150"/>
                <a:gd name="T9" fmla="*/ 388 h 388"/>
                <a:gd name="T10" fmla="*/ 105 w 150"/>
                <a:gd name="T11" fmla="*/ 388 h 388"/>
                <a:gd name="T12" fmla="*/ 150 w 150"/>
                <a:gd name="T13" fmla="*/ 343 h 388"/>
                <a:gd name="T14" fmla="*/ 150 w 150"/>
                <a:gd name="T15" fmla="*/ 45 h 388"/>
                <a:gd name="T16" fmla="*/ 105 w 150"/>
                <a:gd name="T17" fmla="*/ 0 h 388"/>
                <a:gd name="T18" fmla="*/ 75 w 150"/>
                <a:gd name="T19" fmla="*/ 223 h 388"/>
                <a:gd name="T20" fmla="*/ 62 w 150"/>
                <a:gd name="T21" fmla="*/ 211 h 388"/>
                <a:gd name="T22" fmla="*/ 75 w 150"/>
                <a:gd name="T23" fmla="*/ 198 h 388"/>
                <a:gd name="T24" fmla="*/ 87 w 150"/>
                <a:gd name="T25" fmla="*/ 211 h 388"/>
                <a:gd name="T26" fmla="*/ 75 w 150"/>
                <a:gd name="T27" fmla="*/ 223 h 388"/>
                <a:gd name="T28" fmla="*/ 69 w 150"/>
                <a:gd name="T29" fmla="*/ 179 h 388"/>
                <a:gd name="T30" fmla="*/ 75 w 150"/>
                <a:gd name="T31" fmla="*/ 174 h 388"/>
                <a:gd name="T32" fmla="*/ 80 w 150"/>
                <a:gd name="T33" fmla="*/ 179 h 388"/>
                <a:gd name="T34" fmla="*/ 75 w 150"/>
                <a:gd name="T35" fmla="*/ 185 h 388"/>
                <a:gd name="T36" fmla="*/ 69 w 150"/>
                <a:gd name="T37" fmla="*/ 179 h 388"/>
                <a:gd name="T38" fmla="*/ 119 w 150"/>
                <a:gd name="T39" fmla="*/ 94 h 388"/>
                <a:gd name="T40" fmla="*/ 30 w 150"/>
                <a:gd name="T41" fmla="*/ 94 h 388"/>
                <a:gd name="T42" fmla="*/ 26 w 150"/>
                <a:gd name="T43" fmla="*/ 90 h 388"/>
                <a:gd name="T44" fmla="*/ 30 w 150"/>
                <a:gd name="T45" fmla="*/ 85 h 388"/>
                <a:gd name="T46" fmla="*/ 119 w 150"/>
                <a:gd name="T47" fmla="*/ 85 h 388"/>
                <a:gd name="T48" fmla="*/ 123 w 150"/>
                <a:gd name="T49" fmla="*/ 90 h 388"/>
                <a:gd name="T50" fmla="*/ 119 w 150"/>
                <a:gd name="T51" fmla="*/ 94 h 388"/>
                <a:gd name="T52" fmla="*/ 119 w 150"/>
                <a:gd name="T53" fmla="*/ 72 h 388"/>
                <a:gd name="T54" fmla="*/ 30 w 150"/>
                <a:gd name="T55" fmla="*/ 72 h 388"/>
                <a:gd name="T56" fmla="*/ 26 w 150"/>
                <a:gd name="T57" fmla="*/ 67 h 388"/>
                <a:gd name="T58" fmla="*/ 30 w 150"/>
                <a:gd name="T59" fmla="*/ 63 h 388"/>
                <a:gd name="T60" fmla="*/ 119 w 150"/>
                <a:gd name="T61" fmla="*/ 63 h 388"/>
                <a:gd name="T62" fmla="*/ 123 w 150"/>
                <a:gd name="T63" fmla="*/ 67 h 388"/>
                <a:gd name="T64" fmla="*/ 119 w 150"/>
                <a:gd name="T65" fmla="*/ 72 h 388"/>
                <a:gd name="T66" fmla="*/ 119 w 150"/>
                <a:gd name="T67" fmla="*/ 49 h 388"/>
                <a:gd name="T68" fmla="*/ 30 w 150"/>
                <a:gd name="T69" fmla="*/ 49 h 388"/>
                <a:gd name="T70" fmla="*/ 26 w 150"/>
                <a:gd name="T71" fmla="*/ 45 h 388"/>
                <a:gd name="T72" fmla="*/ 30 w 150"/>
                <a:gd name="T73" fmla="*/ 40 h 388"/>
                <a:gd name="T74" fmla="*/ 119 w 150"/>
                <a:gd name="T75" fmla="*/ 40 h 388"/>
                <a:gd name="T76" fmla="*/ 123 w 150"/>
                <a:gd name="T77" fmla="*/ 45 h 388"/>
                <a:gd name="T78" fmla="*/ 119 w 150"/>
                <a:gd name="T79" fmla="*/ 49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88">
                  <a:moveTo>
                    <a:pt x="105" y="0"/>
                  </a:moveTo>
                  <a:cubicBezTo>
                    <a:pt x="44" y="0"/>
                    <a:pt x="44" y="0"/>
                    <a:pt x="44" y="0"/>
                  </a:cubicBezTo>
                  <a:cubicBezTo>
                    <a:pt x="20" y="0"/>
                    <a:pt x="0" y="20"/>
                    <a:pt x="0" y="45"/>
                  </a:cubicBezTo>
                  <a:cubicBezTo>
                    <a:pt x="0" y="343"/>
                    <a:pt x="0" y="343"/>
                    <a:pt x="0" y="343"/>
                  </a:cubicBezTo>
                  <a:cubicBezTo>
                    <a:pt x="0" y="368"/>
                    <a:pt x="20" y="388"/>
                    <a:pt x="44" y="388"/>
                  </a:cubicBezTo>
                  <a:cubicBezTo>
                    <a:pt x="105" y="388"/>
                    <a:pt x="105" y="388"/>
                    <a:pt x="105" y="388"/>
                  </a:cubicBezTo>
                  <a:cubicBezTo>
                    <a:pt x="130" y="388"/>
                    <a:pt x="150" y="368"/>
                    <a:pt x="150" y="343"/>
                  </a:cubicBezTo>
                  <a:cubicBezTo>
                    <a:pt x="150" y="45"/>
                    <a:pt x="150" y="45"/>
                    <a:pt x="150" y="45"/>
                  </a:cubicBezTo>
                  <a:cubicBezTo>
                    <a:pt x="150" y="20"/>
                    <a:pt x="130" y="0"/>
                    <a:pt x="105" y="0"/>
                  </a:cubicBezTo>
                  <a:close/>
                  <a:moveTo>
                    <a:pt x="75" y="223"/>
                  </a:moveTo>
                  <a:cubicBezTo>
                    <a:pt x="68" y="223"/>
                    <a:pt x="62" y="218"/>
                    <a:pt x="62" y="211"/>
                  </a:cubicBezTo>
                  <a:cubicBezTo>
                    <a:pt x="62" y="204"/>
                    <a:pt x="68" y="198"/>
                    <a:pt x="75" y="198"/>
                  </a:cubicBezTo>
                  <a:cubicBezTo>
                    <a:pt x="82" y="198"/>
                    <a:pt x="87" y="204"/>
                    <a:pt x="87" y="211"/>
                  </a:cubicBezTo>
                  <a:cubicBezTo>
                    <a:pt x="87" y="218"/>
                    <a:pt x="82" y="223"/>
                    <a:pt x="75" y="223"/>
                  </a:cubicBezTo>
                  <a:close/>
                  <a:moveTo>
                    <a:pt x="69" y="179"/>
                  </a:moveTo>
                  <a:cubicBezTo>
                    <a:pt x="69" y="176"/>
                    <a:pt x="72" y="174"/>
                    <a:pt x="75" y="174"/>
                  </a:cubicBezTo>
                  <a:cubicBezTo>
                    <a:pt x="78" y="174"/>
                    <a:pt x="80" y="176"/>
                    <a:pt x="80" y="179"/>
                  </a:cubicBezTo>
                  <a:cubicBezTo>
                    <a:pt x="80" y="182"/>
                    <a:pt x="78" y="185"/>
                    <a:pt x="75" y="185"/>
                  </a:cubicBezTo>
                  <a:cubicBezTo>
                    <a:pt x="72" y="185"/>
                    <a:pt x="69" y="182"/>
                    <a:pt x="69" y="179"/>
                  </a:cubicBezTo>
                  <a:close/>
                  <a:moveTo>
                    <a:pt x="119" y="94"/>
                  </a:moveTo>
                  <a:cubicBezTo>
                    <a:pt x="30" y="94"/>
                    <a:pt x="30" y="94"/>
                    <a:pt x="30" y="94"/>
                  </a:cubicBezTo>
                  <a:cubicBezTo>
                    <a:pt x="28" y="94"/>
                    <a:pt x="26" y="92"/>
                    <a:pt x="26" y="90"/>
                  </a:cubicBezTo>
                  <a:cubicBezTo>
                    <a:pt x="26" y="87"/>
                    <a:pt x="28" y="85"/>
                    <a:pt x="30" y="85"/>
                  </a:cubicBezTo>
                  <a:cubicBezTo>
                    <a:pt x="119" y="85"/>
                    <a:pt x="119" y="85"/>
                    <a:pt x="119" y="85"/>
                  </a:cubicBezTo>
                  <a:cubicBezTo>
                    <a:pt x="121" y="85"/>
                    <a:pt x="123" y="87"/>
                    <a:pt x="123" y="90"/>
                  </a:cubicBezTo>
                  <a:cubicBezTo>
                    <a:pt x="123" y="92"/>
                    <a:pt x="121" y="94"/>
                    <a:pt x="119" y="94"/>
                  </a:cubicBezTo>
                  <a:close/>
                  <a:moveTo>
                    <a:pt x="119" y="72"/>
                  </a:moveTo>
                  <a:cubicBezTo>
                    <a:pt x="30" y="72"/>
                    <a:pt x="30" y="72"/>
                    <a:pt x="30" y="72"/>
                  </a:cubicBezTo>
                  <a:cubicBezTo>
                    <a:pt x="28" y="72"/>
                    <a:pt x="26" y="70"/>
                    <a:pt x="26" y="67"/>
                  </a:cubicBezTo>
                  <a:cubicBezTo>
                    <a:pt x="26" y="65"/>
                    <a:pt x="28" y="63"/>
                    <a:pt x="30" y="63"/>
                  </a:cubicBezTo>
                  <a:cubicBezTo>
                    <a:pt x="119" y="63"/>
                    <a:pt x="119" y="63"/>
                    <a:pt x="119" y="63"/>
                  </a:cubicBezTo>
                  <a:cubicBezTo>
                    <a:pt x="121" y="63"/>
                    <a:pt x="123" y="65"/>
                    <a:pt x="123" y="67"/>
                  </a:cubicBezTo>
                  <a:cubicBezTo>
                    <a:pt x="123" y="70"/>
                    <a:pt x="121" y="72"/>
                    <a:pt x="119" y="72"/>
                  </a:cubicBezTo>
                  <a:close/>
                  <a:moveTo>
                    <a:pt x="119" y="49"/>
                  </a:moveTo>
                  <a:cubicBezTo>
                    <a:pt x="30" y="49"/>
                    <a:pt x="30" y="49"/>
                    <a:pt x="30" y="49"/>
                  </a:cubicBezTo>
                  <a:cubicBezTo>
                    <a:pt x="28" y="49"/>
                    <a:pt x="26" y="47"/>
                    <a:pt x="26" y="45"/>
                  </a:cubicBezTo>
                  <a:cubicBezTo>
                    <a:pt x="26" y="42"/>
                    <a:pt x="28" y="40"/>
                    <a:pt x="30" y="40"/>
                  </a:cubicBezTo>
                  <a:cubicBezTo>
                    <a:pt x="119" y="40"/>
                    <a:pt x="119" y="40"/>
                    <a:pt x="119" y="40"/>
                  </a:cubicBezTo>
                  <a:cubicBezTo>
                    <a:pt x="121" y="40"/>
                    <a:pt x="123" y="42"/>
                    <a:pt x="123" y="45"/>
                  </a:cubicBezTo>
                  <a:cubicBezTo>
                    <a:pt x="123" y="47"/>
                    <a:pt x="121" y="49"/>
                    <a:pt x="119" y="49"/>
                  </a:cubicBezTo>
                  <a:close/>
                </a:path>
              </a:pathLst>
            </a:custGeom>
            <a:solidFill>
              <a:srgbClr val="A6C8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n-ea"/>
                <a:ea typeface="+mn-ea"/>
              </a:endParaRPr>
            </a:p>
          </p:txBody>
        </p:sp>
        <p:sp>
          <p:nvSpPr>
            <p:cNvPr id="109" name="Freeform 17"/>
            <p:cNvSpPr>
              <a:spLocks noEditPoints="1"/>
            </p:cNvSpPr>
            <p:nvPr/>
          </p:nvSpPr>
          <p:spPr bwMode="auto">
            <a:xfrm>
              <a:off x="5173662" y="745331"/>
              <a:ext cx="1244600" cy="869950"/>
            </a:xfrm>
            <a:custGeom>
              <a:avLst/>
              <a:gdLst>
                <a:gd name="T0" fmla="*/ 407 w 464"/>
                <a:gd name="T1" fmla="*/ 0 h 324"/>
                <a:gd name="T2" fmla="*/ 57 w 464"/>
                <a:gd name="T3" fmla="*/ 0 h 324"/>
                <a:gd name="T4" fmla="*/ 0 w 464"/>
                <a:gd name="T5" fmla="*/ 57 h 324"/>
                <a:gd name="T6" fmla="*/ 0 w 464"/>
                <a:gd name="T7" fmla="*/ 267 h 324"/>
                <a:gd name="T8" fmla="*/ 57 w 464"/>
                <a:gd name="T9" fmla="*/ 324 h 324"/>
                <a:gd name="T10" fmla="*/ 407 w 464"/>
                <a:gd name="T11" fmla="*/ 324 h 324"/>
                <a:gd name="T12" fmla="*/ 464 w 464"/>
                <a:gd name="T13" fmla="*/ 267 h 324"/>
                <a:gd name="T14" fmla="*/ 464 w 464"/>
                <a:gd name="T15" fmla="*/ 57 h 324"/>
                <a:gd name="T16" fmla="*/ 407 w 464"/>
                <a:gd name="T17" fmla="*/ 0 h 324"/>
                <a:gd name="T18" fmla="*/ 351 w 464"/>
                <a:gd name="T19" fmla="*/ 312 h 324"/>
                <a:gd name="T20" fmla="*/ 305 w 464"/>
                <a:gd name="T21" fmla="*/ 312 h 324"/>
                <a:gd name="T22" fmla="*/ 300 w 464"/>
                <a:gd name="T23" fmla="*/ 306 h 324"/>
                <a:gd name="T24" fmla="*/ 305 w 464"/>
                <a:gd name="T25" fmla="*/ 301 h 324"/>
                <a:gd name="T26" fmla="*/ 351 w 464"/>
                <a:gd name="T27" fmla="*/ 301 h 324"/>
                <a:gd name="T28" fmla="*/ 357 w 464"/>
                <a:gd name="T29" fmla="*/ 306 h 324"/>
                <a:gd name="T30" fmla="*/ 351 w 464"/>
                <a:gd name="T31" fmla="*/ 312 h 324"/>
                <a:gd name="T32" fmla="*/ 371 w 464"/>
                <a:gd name="T33" fmla="*/ 312 h 324"/>
                <a:gd name="T34" fmla="*/ 365 w 464"/>
                <a:gd name="T35" fmla="*/ 306 h 324"/>
                <a:gd name="T36" fmla="*/ 371 w 464"/>
                <a:gd name="T37" fmla="*/ 300 h 324"/>
                <a:gd name="T38" fmla="*/ 377 w 464"/>
                <a:gd name="T39" fmla="*/ 306 h 324"/>
                <a:gd name="T40" fmla="*/ 371 w 464"/>
                <a:gd name="T41" fmla="*/ 312 h 324"/>
                <a:gd name="T42" fmla="*/ 431 w 464"/>
                <a:gd name="T43" fmla="*/ 267 h 324"/>
                <a:gd name="T44" fmla="*/ 407 w 464"/>
                <a:gd name="T45" fmla="*/ 291 h 324"/>
                <a:gd name="T46" fmla="*/ 57 w 464"/>
                <a:gd name="T47" fmla="*/ 291 h 324"/>
                <a:gd name="T48" fmla="*/ 33 w 464"/>
                <a:gd name="T49" fmla="*/ 267 h 324"/>
                <a:gd name="T50" fmla="*/ 33 w 464"/>
                <a:gd name="T51" fmla="*/ 57 h 324"/>
                <a:gd name="T52" fmla="*/ 57 w 464"/>
                <a:gd name="T53" fmla="*/ 33 h 324"/>
                <a:gd name="T54" fmla="*/ 407 w 464"/>
                <a:gd name="T55" fmla="*/ 33 h 324"/>
                <a:gd name="T56" fmla="*/ 431 w 464"/>
                <a:gd name="T57" fmla="*/ 57 h 324"/>
                <a:gd name="T58" fmla="*/ 431 w 464"/>
                <a:gd name="T59" fmla="*/ 267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4" h="324">
                  <a:moveTo>
                    <a:pt x="407" y="0"/>
                  </a:moveTo>
                  <a:cubicBezTo>
                    <a:pt x="57" y="0"/>
                    <a:pt x="57" y="0"/>
                    <a:pt x="57" y="0"/>
                  </a:cubicBezTo>
                  <a:cubicBezTo>
                    <a:pt x="25" y="0"/>
                    <a:pt x="0" y="26"/>
                    <a:pt x="0" y="57"/>
                  </a:cubicBezTo>
                  <a:cubicBezTo>
                    <a:pt x="0" y="267"/>
                    <a:pt x="0" y="267"/>
                    <a:pt x="0" y="267"/>
                  </a:cubicBezTo>
                  <a:cubicBezTo>
                    <a:pt x="0" y="298"/>
                    <a:pt x="25" y="324"/>
                    <a:pt x="57" y="324"/>
                  </a:cubicBezTo>
                  <a:cubicBezTo>
                    <a:pt x="407" y="324"/>
                    <a:pt x="407" y="324"/>
                    <a:pt x="407" y="324"/>
                  </a:cubicBezTo>
                  <a:cubicBezTo>
                    <a:pt x="439" y="324"/>
                    <a:pt x="464" y="298"/>
                    <a:pt x="464" y="267"/>
                  </a:cubicBezTo>
                  <a:cubicBezTo>
                    <a:pt x="464" y="57"/>
                    <a:pt x="464" y="57"/>
                    <a:pt x="464" y="57"/>
                  </a:cubicBezTo>
                  <a:cubicBezTo>
                    <a:pt x="464" y="26"/>
                    <a:pt x="439" y="0"/>
                    <a:pt x="407" y="0"/>
                  </a:cubicBezTo>
                  <a:close/>
                  <a:moveTo>
                    <a:pt x="351" y="312"/>
                  </a:moveTo>
                  <a:cubicBezTo>
                    <a:pt x="305" y="312"/>
                    <a:pt x="305" y="312"/>
                    <a:pt x="305" y="312"/>
                  </a:cubicBezTo>
                  <a:cubicBezTo>
                    <a:pt x="302" y="312"/>
                    <a:pt x="300" y="310"/>
                    <a:pt x="300" y="306"/>
                  </a:cubicBezTo>
                  <a:cubicBezTo>
                    <a:pt x="300" y="303"/>
                    <a:pt x="302" y="301"/>
                    <a:pt x="305" y="301"/>
                  </a:cubicBezTo>
                  <a:cubicBezTo>
                    <a:pt x="351" y="301"/>
                    <a:pt x="351" y="301"/>
                    <a:pt x="351" y="301"/>
                  </a:cubicBezTo>
                  <a:cubicBezTo>
                    <a:pt x="355" y="301"/>
                    <a:pt x="357" y="303"/>
                    <a:pt x="357" y="306"/>
                  </a:cubicBezTo>
                  <a:cubicBezTo>
                    <a:pt x="357" y="310"/>
                    <a:pt x="355" y="312"/>
                    <a:pt x="351" y="312"/>
                  </a:cubicBezTo>
                  <a:close/>
                  <a:moveTo>
                    <a:pt x="371" y="312"/>
                  </a:moveTo>
                  <a:cubicBezTo>
                    <a:pt x="368" y="312"/>
                    <a:pt x="365" y="310"/>
                    <a:pt x="365" y="306"/>
                  </a:cubicBezTo>
                  <a:cubicBezTo>
                    <a:pt x="365" y="303"/>
                    <a:pt x="368" y="300"/>
                    <a:pt x="371" y="300"/>
                  </a:cubicBezTo>
                  <a:cubicBezTo>
                    <a:pt x="374" y="300"/>
                    <a:pt x="377" y="303"/>
                    <a:pt x="377" y="306"/>
                  </a:cubicBezTo>
                  <a:cubicBezTo>
                    <a:pt x="377" y="310"/>
                    <a:pt x="374" y="312"/>
                    <a:pt x="371" y="312"/>
                  </a:cubicBezTo>
                  <a:close/>
                  <a:moveTo>
                    <a:pt x="431" y="267"/>
                  </a:moveTo>
                  <a:cubicBezTo>
                    <a:pt x="431" y="280"/>
                    <a:pt x="420" y="291"/>
                    <a:pt x="407" y="291"/>
                  </a:cubicBezTo>
                  <a:cubicBezTo>
                    <a:pt x="57" y="291"/>
                    <a:pt x="57" y="291"/>
                    <a:pt x="57" y="291"/>
                  </a:cubicBezTo>
                  <a:cubicBezTo>
                    <a:pt x="44" y="291"/>
                    <a:pt x="33" y="280"/>
                    <a:pt x="33" y="267"/>
                  </a:cubicBezTo>
                  <a:cubicBezTo>
                    <a:pt x="33" y="57"/>
                    <a:pt x="33" y="57"/>
                    <a:pt x="33" y="57"/>
                  </a:cubicBezTo>
                  <a:cubicBezTo>
                    <a:pt x="33" y="44"/>
                    <a:pt x="44" y="33"/>
                    <a:pt x="57" y="33"/>
                  </a:cubicBezTo>
                  <a:cubicBezTo>
                    <a:pt x="407" y="33"/>
                    <a:pt x="407" y="33"/>
                    <a:pt x="407" y="33"/>
                  </a:cubicBezTo>
                  <a:cubicBezTo>
                    <a:pt x="420" y="33"/>
                    <a:pt x="431" y="44"/>
                    <a:pt x="431" y="57"/>
                  </a:cubicBezTo>
                  <a:lnTo>
                    <a:pt x="431" y="267"/>
                  </a:ln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n-ea"/>
                <a:ea typeface="+mn-ea"/>
              </a:endParaRPr>
            </a:p>
          </p:txBody>
        </p:sp>
        <p:sp>
          <p:nvSpPr>
            <p:cNvPr id="110" name="Freeform 18"/>
            <p:cNvSpPr/>
            <p:nvPr/>
          </p:nvSpPr>
          <p:spPr bwMode="auto">
            <a:xfrm>
              <a:off x="5465762" y="1567656"/>
              <a:ext cx="660400" cy="244475"/>
            </a:xfrm>
            <a:custGeom>
              <a:avLst/>
              <a:gdLst>
                <a:gd name="T0" fmla="*/ 242 w 246"/>
                <a:gd name="T1" fmla="*/ 79 h 91"/>
                <a:gd name="T2" fmla="*/ 230 w 246"/>
                <a:gd name="T3" fmla="*/ 78 h 91"/>
                <a:gd name="T4" fmla="*/ 174 w 246"/>
                <a:gd name="T5" fmla="*/ 57 h 91"/>
                <a:gd name="T6" fmla="*/ 167 w 246"/>
                <a:gd name="T7" fmla="*/ 48 h 91"/>
                <a:gd name="T8" fmla="*/ 167 w 246"/>
                <a:gd name="T9" fmla="*/ 0 h 91"/>
                <a:gd name="T10" fmla="*/ 78 w 246"/>
                <a:gd name="T11" fmla="*/ 0 h 91"/>
                <a:gd name="T12" fmla="*/ 78 w 246"/>
                <a:gd name="T13" fmla="*/ 48 h 91"/>
                <a:gd name="T14" fmla="*/ 75 w 246"/>
                <a:gd name="T15" fmla="*/ 60 h 91"/>
                <a:gd name="T16" fmla="*/ 32 w 246"/>
                <a:gd name="T17" fmla="*/ 76 h 91"/>
                <a:gd name="T18" fmla="*/ 17 w 246"/>
                <a:gd name="T19" fmla="*/ 79 h 91"/>
                <a:gd name="T20" fmla="*/ 8 w 246"/>
                <a:gd name="T21" fmla="*/ 79 h 91"/>
                <a:gd name="T22" fmla="*/ 0 w 246"/>
                <a:gd name="T23" fmla="*/ 85 h 91"/>
                <a:gd name="T24" fmla="*/ 0 w 246"/>
                <a:gd name="T25" fmla="*/ 85 h 91"/>
                <a:gd name="T26" fmla="*/ 8 w 246"/>
                <a:gd name="T27" fmla="*/ 91 h 91"/>
                <a:gd name="T28" fmla="*/ 238 w 246"/>
                <a:gd name="T29" fmla="*/ 91 h 91"/>
                <a:gd name="T30" fmla="*/ 246 w 246"/>
                <a:gd name="T31" fmla="*/ 85 h 91"/>
                <a:gd name="T32" fmla="*/ 246 w 246"/>
                <a:gd name="T33" fmla="*/ 85 h 91"/>
                <a:gd name="T34" fmla="*/ 242 w 246"/>
                <a:gd name="T35" fmla="*/ 7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6" h="91">
                  <a:moveTo>
                    <a:pt x="242" y="79"/>
                  </a:moveTo>
                  <a:cubicBezTo>
                    <a:pt x="240" y="79"/>
                    <a:pt x="234" y="78"/>
                    <a:pt x="230" y="78"/>
                  </a:cubicBezTo>
                  <a:cubicBezTo>
                    <a:pt x="174" y="57"/>
                    <a:pt x="174" y="57"/>
                    <a:pt x="174" y="57"/>
                  </a:cubicBezTo>
                  <a:cubicBezTo>
                    <a:pt x="171" y="56"/>
                    <a:pt x="167" y="52"/>
                    <a:pt x="167" y="48"/>
                  </a:cubicBezTo>
                  <a:cubicBezTo>
                    <a:pt x="167" y="0"/>
                    <a:pt x="167" y="0"/>
                    <a:pt x="167" y="0"/>
                  </a:cubicBezTo>
                  <a:cubicBezTo>
                    <a:pt x="78" y="0"/>
                    <a:pt x="78" y="0"/>
                    <a:pt x="78" y="0"/>
                  </a:cubicBezTo>
                  <a:cubicBezTo>
                    <a:pt x="78" y="48"/>
                    <a:pt x="78" y="48"/>
                    <a:pt x="78" y="48"/>
                  </a:cubicBezTo>
                  <a:cubicBezTo>
                    <a:pt x="78" y="52"/>
                    <a:pt x="77" y="57"/>
                    <a:pt x="75" y="60"/>
                  </a:cubicBezTo>
                  <a:cubicBezTo>
                    <a:pt x="32" y="76"/>
                    <a:pt x="32" y="76"/>
                    <a:pt x="32" y="76"/>
                  </a:cubicBezTo>
                  <a:cubicBezTo>
                    <a:pt x="29" y="77"/>
                    <a:pt x="22" y="79"/>
                    <a:pt x="17" y="79"/>
                  </a:cubicBezTo>
                  <a:cubicBezTo>
                    <a:pt x="8" y="79"/>
                    <a:pt x="8" y="79"/>
                    <a:pt x="8" y="79"/>
                  </a:cubicBezTo>
                  <a:cubicBezTo>
                    <a:pt x="4" y="79"/>
                    <a:pt x="0" y="82"/>
                    <a:pt x="0" y="85"/>
                  </a:cubicBezTo>
                  <a:cubicBezTo>
                    <a:pt x="0" y="85"/>
                    <a:pt x="0" y="85"/>
                    <a:pt x="0" y="85"/>
                  </a:cubicBezTo>
                  <a:cubicBezTo>
                    <a:pt x="0" y="88"/>
                    <a:pt x="4" y="91"/>
                    <a:pt x="8" y="91"/>
                  </a:cubicBezTo>
                  <a:cubicBezTo>
                    <a:pt x="238" y="91"/>
                    <a:pt x="238" y="91"/>
                    <a:pt x="238" y="91"/>
                  </a:cubicBezTo>
                  <a:cubicBezTo>
                    <a:pt x="242" y="91"/>
                    <a:pt x="246" y="88"/>
                    <a:pt x="246" y="85"/>
                  </a:cubicBezTo>
                  <a:cubicBezTo>
                    <a:pt x="246" y="85"/>
                    <a:pt x="246" y="85"/>
                    <a:pt x="246" y="85"/>
                  </a:cubicBezTo>
                  <a:cubicBezTo>
                    <a:pt x="246" y="82"/>
                    <a:pt x="244" y="79"/>
                    <a:pt x="242" y="79"/>
                  </a:cubicBez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n-ea"/>
                <a:ea typeface="+mn-ea"/>
              </a:endParaRPr>
            </a:p>
          </p:txBody>
        </p:sp>
        <p:sp>
          <p:nvSpPr>
            <p:cNvPr id="111" name="Freeform 19"/>
            <p:cNvSpPr/>
            <p:nvPr/>
          </p:nvSpPr>
          <p:spPr bwMode="auto">
            <a:xfrm>
              <a:off x="5302250" y="861219"/>
              <a:ext cx="987425" cy="638175"/>
            </a:xfrm>
            <a:custGeom>
              <a:avLst/>
              <a:gdLst>
                <a:gd name="T0" fmla="*/ 368 w 368"/>
                <a:gd name="T1" fmla="*/ 216 h 238"/>
                <a:gd name="T2" fmla="*/ 346 w 368"/>
                <a:gd name="T3" fmla="*/ 238 h 238"/>
                <a:gd name="T4" fmla="*/ 22 w 368"/>
                <a:gd name="T5" fmla="*/ 238 h 238"/>
                <a:gd name="T6" fmla="*/ 0 w 368"/>
                <a:gd name="T7" fmla="*/ 216 h 238"/>
                <a:gd name="T8" fmla="*/ 0 w 368"/>
                <a:gd name="T9" fmla="*/ 23 h 238"/>
                <a:gd name="T10" fmla="*/ 22 w 368"/>
                <a:gd name="T11" fmla="*/ 0 h 238"/>
                <a:gd name="T12" fmla="*/ 346 w 368"/>
                <a:gd name="T13" fmla="*/ 0 h 238"/>
                <a:gd name="T14" fmla="*/ 368 w 368"/>
                <a:gd name="T15" fmla="*/ 23 h 238"/>
                <a:gd name="T16" fmla="*/ 368 w 368"/>
                <a:gd name="T17" fmla="*/ 216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8" h="238">
                  <a:moveTo>
                    <a:pt x="368" y="216"/>
                  </a:moveTo>
                  <a:cubicBezTo>
                    <a:pt x="368" y="228"/>
                    <a:pt x="358" y="238"/>
                    <a:pt x="346" y="238"/>
                  </a:cubicBezTo>
                  <a:cubicBezTo>
                    <a:pt x="22" y="238"/>
                    <a:pt x="22" y="238"/>
                    <a:pt x="22" y="238"/>
                  </a:cubicBezTo>
                  <a:cubicBezTo>
                    <a:pt x="10" y="238"/>
                    <a:pt x="0" y="228"/>
                    <a:pt x="0" y="216"/>
                  </a:cubicBezTo>
                  <a:cubicBezTo>
                    <a:pt x="0" y="23"/>
                    <a:pt x="0" y="23"/>
                    <a:pt x="0" y="23"/>
                  </a:cubicBezTo>
                  <a:cubicBezTo>
                    <a:pt x="0" y="10"/>
                    <a:pt x="10" y="0"/>
                    <a:pt x="22" y="0"/>
                  </a:cubicBezTo>
                  <a:cubicBezTo>
                    <a:pt x="346" y="0"/>
                    <a:pt x="346" y="0"/>
                    <a:pt x="346" y="0"/>
                  </a:cubicBezTo>
                  <a:cubicBezTo>
                    <a:pt x="358" y="0"/>
                    <a:pt x="368" y="10"/>
                    <a:pt x="368" y="23"/>
                  </a:cubicBezTo>
                  <a:lnTo>
                    <a:pt x="368" y="216"/>
                  </a:lnTo>
                  <a:close/>
                </a:path>
              </a:pathLst>
            </a:custGeom>
            <a:solidFill>
              <a:srgbClr val="23A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n-ea"/>
                <a:ea typeface="+mn-ea"/>
              </a:endParaRPr>
            </a:p>
          </p:txBody>
        </p:sp>
      </p:grpSp>
      <p:sp>
        <p:nvSpPr>
          <p:cNvPr id="118" name="Rectangle 55"/>
          <p:cNvSpPr>
            <a:spLocks noChangeArrowheads="1"/>
          </p:cNvSpPr>
          <p:nvPr/>
        </p:nvSpPr>
        <p:spPr bwMode="auto">
          <a:xfrm>
            <a:off x="9375775" y="3100105"/>
            <a:ext cx="869950" cy="363454"/>
          </a:xfrm>
          <a:prstGeom prst="rect">
            <a:avLst/>
          </a:prstGeom>
          <a:noFill/>
          <a:ln w="12700">
            <a:noFill/>
            <a:miter lim="800000"/>
          </a:ln>
        </p:spPr>
        <p:txBody>
          <a:bodyPr lIns="90488" tIns="44450" rIns="90488" bIns="44450">
            <a:spAutoFit/>
          </a:bodyPr>
          <a:lstStyle/>
          <a:p>
            <a:pPr defTabSz="762000" eaLnBrk="0" hangingPunct="0"/>
            <a:r>
              <a:rPr kumimoji="1" lang="en-US" altLang="zh-CN" sz="1800" dirty="0">
                <a:solidFill>
                  <a:srgbClr val="333399"/>
                </a:solidFill>
                <a:latin typeface="+mn-ea"/>
                <a:ea typeface="+mn-ea"/>
              </a:rPr>
              <a:t>  </a:t>
            </a:r>
            <a:r>
              <a:rPr kumimoji="1" lang="en-US" altLang="zh-CN" sz="1800" dirty="0">
                <a:solidFill>
                  <a:schemeClr val="tx1">
                    <a:lumMod val="85000"/>
                    <a:lumOff val="15000"/>
                  </a:schemeClr>
                </a:solidFill>
                <a:latin typeface="+mn-ea"/>
                <a:ea typeface="+mn-ea"/>
              </a:rPr>
              <a:t>PC</a:t>
            </a:r>
            <a:endParaRPr kumimoji="1" lang="zh-CN" altLang="en-US" sz="1800" dirty="0">
              <a:solidFill>
                <a:schemeClr val="tx1">
                  <a:lumMod val="85000"/>
                  <a:lumOff val="15000"/>
                </a:schemeClr>
              </a:solidFill>
              <a:latin typeface="+mn-ea"/>
              <a:ea typeface="+mn-ea"/>
            </a:endParaRPr>
          </a:p>
        </p:txBody>
      </p:sp>
      <p:pic>
        <p:nvPicPr>
          <p:cNvPr id="3" name="图片 2"/>
          <p:cNvPicPr>
            <a:picLocks noChangeAspect="1"/>
          </p:cNvPicPr>
          <p:nvPr/>
        </p:nvPicPr>
        <p:blipFill>
          <a:blip r:embed="rId2"/>
          <a:stretch>
            <a:fillRect/>
          </a:stretch>
        </p:blipFill>
        <p:spPr>
          <a:xfrm>
            <a:off x="8259445" y="332740"/>
            <a:ext cx="2533650" cy="495300"/>
          </a:xfrm>
          <a:prstGeom prst="rect">
            <a:avLst/>
          </a:prstGeom>
        </p:spPr>
      </p:pic>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81"/>
                                        </p:tgtEl>
                                        <p:attrNameLst>
                                          <p:attrName>style.visibility</p:attrName>
                                        </p:attrNameLst>
                                      </p:cBhvr>
                                      <p:to>
                                        <p:strVal val="visible"/>
                                      </p:to>
                                    </p:set>
                                    <p:animEffect transition="in" filter="barn(outVertical)">
                                      <p:cBhvr>
                                        <p:cTn id="7" dur="500"/>
                                        <p:tgtEl>
                                          <p:spTgt spid="81"/>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84"/>
                                        </p:tgtEl>
                                        <p:attrNameLst>
                                          <p:attrName>style.visibility</p:attrName>
                                        </p:attrNameLst>
                                      </p:cBhvr>
                                      <p:to>
                                        <p:strVal val="visible"/>
                                      </p:to>
                                    </p:set>
                                  </p:childTnLst>
                                </p:cTn>
                              </p:par>
                            </p:childTnLst>
                          </p:cTn>
                        </p:par>
                        <p:par>
                          <p:cTn id="12" fill="hold">
                            <p:stCondLst>
                              <p:cond delay="0"/>
                            </p:stCondLst>
                            <p:childTnLst>
                              <p:par>
                                <p:cTn id="13" presetID="35" presetClass="emph" presetSubtype="0" repeatCount="2000" fill="hold" nodeType="afterEffect">
                                  <p:stCondLst>
                                    <p:cond delay="0"/>
                                  </p:stCondLst>
                                  <p:childTnLst>
                                    <p:anim calcmode="discrete" valueType="str">
                                      <p:cBhvr>
                                        <p:cTn id="14" dur="1000" fill="hold"/>
                                        <p:tgtEl>
                                          <p:spTgt spid="84"/>
                                        </p:tgtEl>
                                        <p:attrNameLst>
                                          <p:attrName>style.visibility</p:attrName>
                                        </p:attrNameLst>
                                      </p:cBhvr>
                                      <p:tavLst>
                                        <p:tav tm="0">
                                          <p:val>
                                            <p:strVal val="hidden"/>
                                          </p:val>
                                        </p:tav>
                                        <p:tav tm="50000">
                                          <p:val>
                                            <p:strVal val="visible"/>
                                          </p:val>
                                        </p:tav>
                                      </p:tavLst>
                                    </p:anim>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92"/>
                                        </p:tgtEl>
                                        <p:attrNameLst>
                                          <p:attrName>style.visibility</p:attrName>
                                        </p:attrNameLst>
                                      </p:cBhvr>
                                      <p:to>
                                        <p:strVal val="visible"/>
                                      </p:to>
                                    </p:set>
                                  </p:childTnLst>
                                </p:cTn>
                              </p:par>
                            </p:childTnLst>
                          </p:cTn>
                        </p:par>
                        <p:par>
                          <p:cTn id="29" fill="hold">
                            <p:stCondLst>
                              <p:cond delay="0"/>
                            </p:stCondLst>
                            <p:childTnLst>
                              <p:par>
                                <p:cTn id="30" presetID="35" presetClass="emph" presetSubtype="0" repeatCount="2000" fill="hold" nodeType="afterEffect">
                                  <p:stCondLst>
                                    <p:cond delay="0"/>
                                  </p:stCondLst>
                                  <p:childTnLst>
                                    <p:anim calcmode="discrete" valueType="str">
                                      <p:cBhvr>
                                        <p:cTn id="31" dur="1000" fill="hold"/>
                                        <p:tgtEl>
                                          <p:spTgt spid="92"/>
                                        </p:tgtEl>
                                        <p:attrNameLst>
                                          <p:attrName>style.visibility</p:attrName>
                                        </p:attrNameLst>
                                      </p:cBhvr>
                                      <p:tavLst>
                                        <p:tav tm="0">
                                          <p:val>
                                            <p:strVal val="hidden"/>
                                          </p:val>
                                        </p:tav>
                                        <p:tav tm="50000">
                                          <p:val>
                                            <p:strVal val="visible"/>
                                          </p:val>
                                        </p:tav>
                                      </p:tavLst>
                                    </p:anim>
                                  </p:childTnLst>
                                </p:cTn>
                              </p:par>
                              <p:par>
                                <p:cTn id="32" presetID="1" presetClass="entr" presetSubtype="0" fill="hold" nodeType="withEffect">
                                  <p:stCondLst>
                                    <p:cond delay="0"/>
                                  </p:stCondLst>
                                  <p:childTnLst>
                                    <p:set>
                                      <p:cBhvr>
                                        <p:cTn id="33" dur="1" fill="hold">
                                          <p:stCondLst>
                                            <p:cond delay="0"/>
                                          </p:stCondLst>
                                        </p:cTn>
                                        <p:tgtEl>
                                          <p:spTgt spid="6"/>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18"/>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89"/>
                                        </p:tgtEl>
                                        <p:attrNameLst>
                                          <p:attrName>style.visibility</p:attrName>
                                        </p:attrNameLst>
                                      </p:cBhvr>
                                      <p:to>
                                        <p:strVal val="visible"/>
                                      </p:to>
                                    </p:set>
                                  </p:childTnLst>
                                </p:cTn>
                              </p:par>
                            </p:childTnLst>
                          </p:cTn>
                        </p:par>
                        <p:par>
                          <p:cTn id="40" fill="hold">
                            <p:stCondLst>
                              <p:cond delay="0"/>
                            </p:stCondLst>
                            <p:childTnLst>
                              <p:par>
                                <p:cTn id="41" presetID="35" presetClass="emph" presetSubtype="0" repeatCount="2000" fill="hold" nodeType="afterEffect">
                                  <p:stCondLst>
                                    <p:cond delay="0"/>
                                  </p:stCondLst>
                                  <p:childTnLst>
                                    <p:anim calcmode="discrete" valueType="str">
                                      <p:cBhvr>
                                        <p:cTn id="42" dur="1000" fill="hold"/>
                                        <p:tgtEl>
                                          <p:spTgt spid="89"/>
                                        </p:tgtEl>
                                        <p:attrNameLst>
                                          <p:attrName>style.visibility</p:attrName>
                                        </p:attrNameLst>
                                      </p:cBhvr>
                                      <p:tavLst>
                                        <p:tav tm="0">
                                          <p:val>
                                            <p:strVal val="hidden"/>
                                          </p:val>
                                        </p:tav>
                                        <p:tav tm="50000">
                                          <p:val>
                                            <p:strVal val="visible"/>
                                          </p:val>
                                        </p:tav>
                                      </p:tavLst>
                                    </p:anim>
                                  </p:childTnLst>
                                </p:cTn>
                              </p:par>
                              <p:par>
                                <p:cTn id="43" presetID="1" presetClass="entr" presetSubtype="0" fill="hold" nodeType="withEffect">
                                  <p:stCondLst>
                                    <p:cond delay="0"/>
                                  </p:stCondLst>
                                  <p:childTnLst>
                                    <p:set>
                                      <p:cBhvr>
                                        <p:cTn id="44" dur="1" fill="hold">
                                          <p:stCondLst>
                                            <p:cond delay="0"/>
                                          </p:stCondLst>
                                        </p:cTn>
                                        <p:tgtEl>
                                          <p:spTgt spid="33"/>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1"/>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7"/>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98"/>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35" presetClass="emph" presetSubtype="0" repeatCount="2000" fill="hold" nodeType="clickEffect">
                                  <p:stCondLst>
                                    <p:cond delay="0"/>
                                  </p:stCondLst>
                                  <p:childTnLst>
                                    <p:anim calcmode="discrete" valueType="str">
                                      <p:cBhvr>
                                        <p:cTn id="54" dur="1000" fill="hold"/>
                                        <p:tgtEl>
                                          <p:spTgt spid="24"/>
                                        </p:tgtEl>
                                        <p:attrNameLst>
                                          <p:attrName>style.visibility</p:attrName>
                                        </p:attrNameLst>
                                      </p:cBhvr>
                                      <p:tavLst>
                                        <p:tav tm="0">
                                          <p:val>
                                            <p:strVal val="hidden"/>
                                          </p:val>
                                        </p:tav>
                                        <p:tav tm="50000">
                                          <p:val>
                                            <p:strVal val="visible"/>
                                          </p:val>
                                        </p:tav>
                                      </p:tavLst>
                                    </p:anim>
                                  </p:childTnLst>
                                </p:cTn>
                              </p:par>
                            </p:childTnLst>
                          </p:cTn>
                        </p:par>
                      </p:childTnLst>
                    </p:cTn>
                  </p:par>
                  <p:par>
                    <p:cTn id="55" fill="hold">
                      <p:stCondLst>
                        <p:cond delay="indefinite"/>
                      </p:stCondLst>
                      <p:childTnLst>
                        <p:par>
                          <p:cTn id="56" fill="hold">
                            <p:stCondLst>
                              <p:cond delay="0"/>
                            </p:stCondLst>
                            <p:childTnLst>
                              <p:par>
                                <p:cTn id="57" presetID="35" presetClass="emph" presetSubtype="0" repeatCount="2000" fill="hold" nodeType="clickEffect">
                                  <p:stCondLst>
                                    <p:cond delay="0"/>
                                  </p:stCondLst>
                                  <p:childTnLst>
                                    <p:anim calcmode="discrete" valueType="str">
                                      <p:cBhvr>
                                        <p:cTn id="58" dur="1000" fill="hold"/>
                                        <p:tgtEl>
                                          <p:spTgt spid="30"/>
                                        </p:tgtEl>
                                        <p:attrNameLst>
                                          <p:attrName>style.visibility</p:attrName>
                                        </p:attrNameLst>
                                      </p:cBhvr>
                                      <p:tavLst>
                                        <p:tav tm="0">
                                          <p:val>
                                            <p:strVal val="hidden"/>
                                          </p:val>
                                        </p:tav>
                                        <p:tav tm="50000">
                                          <p:val>
                                            <p:strVal val="visible"/>
                                          </p:val>
                                        </p:tav>
                                      </p:tavLst>
                                    </p:anim>
                                  </p:childTnLst>
                                </p:cTn>
                              </p:par>
                            </p:childTnLst>
                          </p:cTn>
                        </p:par>
                      </p:childTnLst>
                    </p:cTn>
                  </p:par>
                  <p:par>
                    <p:cTn id="59" fill="hold">
                      <p:stCondLst>
                        <p:cond delay="indefinite"/>
                      </p:stCondLst>
                      <p:childTnLst>
                        <p:par>
                          <p:cTn id="60" fill="hold">
                            <p:stCondLst>
                              <p:cond delay="0"/>
                            </p:stCondLst>
                            <p:childTnLst>
                              <p:par>
                                <p:cTn id="61" presetID="35" presetClass="emph" presetSubtype="0" repeatCount="2000" fill="hold" nodeType="clickEffect">
                                  <p:stCondLst>
                                    <p:cond delay="0"/>
                                  </p:stCondLst>
                                  <p:childTnLst>
                                    <p:anim calcmode="discrete" valueType="str">
                                      <p:cBhvr>
                                        <p:cTn id="62" dur="1000" fill="hold"/>
                                        <p:tgtEl>
                                          <p:spTgt spid="33"/>
                                        </p:tgtEl>
                                        <p:attrNameLst>
                                          <p:attrName>style.visibility</p:attrName>
                                        </p:attrNameLst>
                                      </p:cBhvr>
                                      <p:tavLst>
                                        <p:tav tm="0">
                                          <p:val>
                                            <p:strVal val="hidden"/>
                                          </p:val>
                                        </p:tav>
                                        <p:tav tm="50000">
                                          <p:val>
                                            <p:strVal val="visible"/>
                                          </p:val>
                                        </p:tav>
                                      </p:tavLst>
                                    </p:anim>
                                  </p:childTnLst>
                                </p:cTn>
                              </p:par>
                            </p:childTnLst>
                          </p:cTn>
                        </p:par>
                      </p:childTnLst>
                    </p:cTn>
                  </p:par>
                  <p:par>
                    <p:cTn id="63" fill="hold">
                      <p:stCondLst>
                        <p:cond delay="indefinite"/>
                      </p:stCondLst>
                      <p:childTnLst>
                        <p:par>
                          <p:cTn id="64" fill="hold">
                            <p:stCondLst>
                              <p:cond delay="0"/>
                            </p:stCondLst>
                            <p:childTnLst>
                              <p:par>
                                <p:cTn id="65" presetID="35" presetClass="emph" presetSubtype="0" repeatCount="2000" fill="hold" nodeType="clickEffect">
                                  <p:stCondLst>
                                    <p:cond delay="0"/>
                                  </p:stCondLst>
                                  <p:childTnLst>
                                    <p:anim calcmode="discrete" valueType="str">
                                      <p:cBhvr>
                                        <p:cTn id="66" dur="1000" fill="hold"/>
                                        <p:tgtEl>
                                          <p:spTgt spid="27"/>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a:lstStyle/>
          <a:p>
            <a:r>
              <a:rPr lang="zh-CN" altLang="en-US" dirty="0"/>
              <a:t>几个常用术语</a:t>
            </a:r>
            <a:endParaRPr lang="zh-CN" altLang="en-US" dirty="0"/>
          </a:p>
        </p:txBody>
      </p:sp>
      <p:sp>
        <p:nvSpPr>
          <p:cNvPr id="114691" name="Rectangle 3"/>
          <p:cNvSpPr>
            <a:spLocks noGrp="1" noChangeArrowheads="1"/>
          </p:cNvSpPr>
          <p:nvPr>
            <p:ph idx="1"/>
          </p:nvPr>
        </p:nvSpPr>
        <p:spPr>
          <a:xfrm>
            <a:off x="554559" y="1902966"/>
            <a:ext cx="10978515" cy="4050984"/>
          </a:xfrm>
        </p:spPr>
        <p:txBody>
          <a:bodyPr>
            <a:normAutofit/>
          </a:bodyPr>
          <a:lstStyle/>
          <a:p>
            <a:pPr>
              <a:lnSpc>
                <a:spcPct val="150000"/>
              </a:lnSpc>
            </a:pPr>
            <a:r>
              <a:rPr lang="zh-CN" altLang="en-US" sz="2400" b="1" dirty="0"/>
              <a:t>数据 </a:t>
            </a:r>
            <a:r>
              <a:rPr lang="en-US" altLang="zh-CN" sz="2400" b="1" dirty="0"/>
              <a:t>(data) </a:t>
            </a:r>
            <a:r>
              <a:rPr lang="en-US" altLang="zh-CN" sz="2400" dirty="0"/>
              <a:t>—— </a:t>
            </a:r>
            <a:r>
              <a:rPr lang="zh-CN" altLang="en-US" sz="2400" dirty="0"/>
              <a:t>运送消息的实体。</a:t>
            </a:r>
            <a:endParaRPr lang="zh-CN" altLang="en-US" sz="2400" dirty="0"/>
          </a:p>
          <a:p>
            <a:pPr>
              <a:lnSpc>
                <a:spcPct val="150000"/>
              </a:lnSpc>
            </a:pPr>
            <a:r>
              <a:rPr lang="zh-CN" altLang="en-US" sz="2400" b="1" dirty="0"/>
              <a:t>信号 </a:t>
            </a:r>
            <a:r>
              <a:rPr lang="en-US" altLang="zh-CN" sz="2400" b="1" dirty="0"/>
              <a:t>(signal) </a:t>
            </a:r>
            <a:r>
              <a:rPr lang="en-US" altLang="zh-CN" sz="2400" dirty="0"/>
              <a:t>—— </a:t>
            </a:r>
            <a:r>
              <a:rPr lang="zh-CN" altLang="en-US" sz="2400" dirty="0"/>
              <a:t>数据的电气的或电磁的表现。 </a:t>
            </a:r>
            <a:endParaRPr lang="zh-CN" altLang="en-US" sz="2400" dirty="0"/>
          </a:p>
          <a:p>
            <a:pPr>
              <a:lnSpc>
                <a:spcPct val="150000"/>
              </a:lnSpc>
            </a:pPr>
            <a:r>
              <a:rPr lang="zh-CN" altLang="en-US" sz="2400" b="1" dirty="0"/>
              <a:t>模拟信号 </a:t>
            </a:r>
            <a:r>
              <a:rPr lang="en-US" altLang="zh-CN" sz="2400" b="1" dirty="0"/>
              <a:t>(analogous signal) </a:t>
            </a:r>
            <a:r>
              <a:rPr lang="en-US" altLang="zh-CN" sz="2400" dirty="0"/>
              <a:t>—— </a:t>
            </a:r>
            <a:r>
              <a:rPr lang="zh-CN" altLang="en-US" sz="2400" dirty="0"/>
              <a:t>代表消息的参数的取值是连续的。 </a:t>
            </a:r>
            <a:endParaRPr lang="zh-CN" altLang="en-US" sz="2400" dirty="0"/>
          </a:p>
          <a:p>
            <a:pPr>
              <a:lnSpc>
                <a:spcPct val="150000"/>
              </a:lnSpc>
            </a:pPr>
            <a:r>
              <a:rPr lang="zh-CN" altLang="en-US" sz="2400" b="1" dirty="0"/>
              <a:t>数字信号 </a:t>
            </a:r>
            <a:r>
              <a:rPr lang="en-US" altLang="zh-CN" sz="2400" b="1" dirty="0"/>
              <a:t>(digital signal) </a:t>
            </a:r>
            <a:r>
              <a:rPr lang="en-US" altLang="zh-CN" sz="2400" dirty="0"/>
              <a:t>—— </a:t>
            </a:r>
            <a:r>
              <a:rPr lang="zh-CN" altLang="en-US" sz="2400" dirty="0"/>
              <a:t>代表消息的参数的取值是离散的。 </a:t>
            </a:r>
            <a:endParaRPr lang="zh-CN" altLang="en-US" sz="2400" dirty="0"/>
          </a:p>
          <a:p>
            <a:pPr>
              <a:lnSpc>
                <a:spcPct val="150000"/>
              </a:lnSpc>
            </a:pPr>
            <a:r>
              <a:rPr lang="zh-CN" altLang="en-US" sz="2400" b="1" dirty="0"/>
              <a:t>码元 </a:t>
            </a:r>
            <a:r>
              <a:rPr lang="en-US" altLang="zh-CN" sz="2400" b="1" dirty="0"/>
              <a:t>(code) </a:t>
            </a:r>
            <a:r>
              <a:rPr lang="en-US" altLang="zh-CN" sz="2400" dirty="0"/>
              <a:t>—— </a:t>
            </a:r>
            <a:r>
              <a:rPr lang="zh-CN" altLang="en-US" sz="2400" dirty="0"/>
              <a:t>在使用时间域（或简称为时域）的波形表示数字信号时，代表不同离散数值的基本波形。</a:t>
            </a:r>
            <a:endParaRPr lang="zh-CN" altLang="en-US" sz="2400" dirty="0"/>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300" b="0" i="0" u="none" strike="noStrike" kern="1200" cap="none" spc="0" normalizeH="0" baseline="0" noProof="0">
                <a:ln>
                  <a:noFill/>
                </a:ln>
                <a:solidFill>
                  <a:prstClr val="black">
                    <a:tint val="75000"/>
                  </a:prstClr>
                </a:solidFill>
                <a:effectLst/>
                <a:uLnTx/>
                <a:uFillTx/>
                <a:latin typeface="Tahoma" panose="020B0604030504040204" pitchFamily="34" charset="0"/>
                <a:ea typeface="宋体" panose="02010600030101010101" pitchFamily="2" charset="-122"/>
                <a:cs typeface="+mn-cs"/>
              </a:rPr>
              <a:t>课件制作人：谢钧 谢希仁</a:t>
            </a:r>
            <a:endParaRPr kumimoji="0" lang="zh-CN" altLang="en-US" sz="1300" b="0" i="0" u="none" strike="noStrike" kern="1200" cap="none" spc="0" normalizeH="0" baseline="0" noProof="0">
              <a:ln>
                <a:noFill/>
              </a:ln>
              <a:solidFill>
                <a:prstClr val="black">
                  <a:tint val="75000"/>
                </a:prstClr>
              </a:solidFill>
              <a:effectLst/>
              <a:uLnTx/>
              <a:uFillTx/>
              <a:latin typeface="Tahoma" panose="020B0604030504040204" pitchFamily="34" charset="0"/>
              <a:ea typeface="宋体" panose="02010600030101010101" pitchFamily="2" charset="-122"/>
              <a:cs typeface="+mn-cs"/>
            </a:endParaRPr>
          </a:p>
        </p:txBody>
      </p:sp>
      <p:sp>
        <p:nvSpPr>
          <p:cNvPr id="6" name="矩形 5"/>
          <p:cNvSpPr/>
          <p:nvPr/>
        </p:nvSpPr>
        <p:spPr>
          <a:xfrm>
            <a:off x="0" y="5877272"/>
            <a:ext cx="12192000" cy="1010891"/>
          </a:xfrm>
          <a:prstGeom prst="rect">
            <a:avLst/>
          </a:prstGeom>
          <a:solidFill>
            <a:srgbClr val="838383">
              <a:alpha val="80000"/>
            </a:srgbClr>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7" name="矩形 6"/>
          <p:cNvSpPr/>
          <p:nvPr/>
        </p:nvSpPr>
        <p:spPr>
          <a:xfrm>
            <a:off x="0" y="1545906"/>
            <a:ext cx="9663113" cy="46037"/>
          </a:xfrm>
          <a:prstGeom prst="rect">
            <a:avLst/>
          </a:prstGeom>
          <a:solidFill>
            <a:srgbClr val="838383">
              <a:alpha val="80000"/>
            </a:srgbClr>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nvGrpSpPr>
          <p:cNvPr id="8" name="组合 22"/>
          <p:cNvGrpSpPr/>
          <p:nvPr/>
        </p:nvGrpSpPr>
        <p:grpSpPr bwMode="auto">
          <a:xfrm rot="10800000">
            <a:off x="9617075" y="1072831"/>
            <a:ext cx="2592388" cy="1065212"/>
            <a:chOff x="-3884" y="1297773"/>
            <a:chExt cx="2592640" cy="1065542"/>
          </a:xfrm>
        </p:grpSpPr>
        <p:sp>
          <p:nvSpPr>
            <p:cNvPr id="9" name="矩形 8"/>
            <p:cNvSpPr/>
            <p:nvPr/>
          </p:nvSpPr>
          <p:spPr>
            <a:xfrm>
              <a:off x="-5471" y="1380349"/>
              <a:ext cx="495348" cy="533565"/>
            </a:xfrm>
            <a:prstGeom prst="rect">
              <a:avLst/>
            </a:prstGeom>
            <a:solidFill>
              <a:srgbClr val="838383"/>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0" name="矩形 9"/>
            <p:cNvSpPr/>
            <p:nvPr/>
          </p:nvSpPr>
          <p:spPr>
            <a:xfrm>
              <a:off x="770891" y="1878978"/>
              <a:ext cx="266726" cy="287426"/>
            </a:xfrm>
            <a:prstGeom prst="rect">
              <a:avLst/>
            </a:prstGeom>
            <a:solidFill>
              <a:srgbClr val="A6B727"/>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1" name="矩形 10"/>
            <p:cNvSpPr/>
            <p:nvPr/>
          </p:nvSpPr>
          <p:spPr>
            <a:xfrm>
              <a:off x="599425" y="1570908"/>
              <a:ext cx="342933" cy="370002"/>
            </a:xfrm>
            <a:prstGeom prst="rect">
              <a:avLst/>
            </a:prstGeom>
            <a:solidFill>
              <a:srgbClr val="FFC000"/>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2" name="矩形 11"/>
            <p:cNvSpPr/>
            <p:nvPr/>
          </p:nvSpPr>
          <p:spPr>
            <a:xfrm>
              <a:off x="942358" y="2037777"/>
              <a:ext cx="266726" cy="285839"/>
            </a:xfrm>
            <a:prstGeom prst="rect">
              <a:avLst/>
            </a:prstGeom>
            <a:solidFill>
              <a:srgbClr val="FEC306"/>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3" name="矩形 12"/>
            <p:cNvSpPr/>
            <p:nvPr/>
          </p:nvSpPr>
          <p:spPr>
            <a:xfrm>
              <a:off x="2542714" y="1596315"/>
              <a:ext cx="46042" cy="46051"/>
            </a:xfrm>
            <a:prstGeom prst="rect">
              <a:avLst/>
            </a:prstGeom>
            <a:solidFill>
              <a:srgbClr val="F69200"/>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4" name="矩形 13"/>
            <p:cNvSpPr/>
            <p:nvPr/>
          </p:nvSpPr>
          <p:spPr>
            <a:xfrm flipV="1">
              <a:off x="489877" y="2077476"/>
              <a:ext cx="266726" cy="287427"/>
            </a:xfrm>
            <a:prstGeom prst="rect">
              <a:avLst/>
            </a:prstGeom>
            <a:solidFill>
              <a:srgbClr val="418AB3"/>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5" name="矩形 14"/>
            <p:cNvSpPr/>
            <p:nvPr/>
          </p:nvSpPr>
          <p:spPr>
            <a:xfrm>
              <a:off x="1896539" y="1866274"/>
              <a:ext cx="107960" cy="115923"/>
            </a:xfrm>
            <a:prstGeom prst="rect">
              <a:avLst/>
            </a:prstGeom>
            <a:solidFill>
              <a:srgbClr val="FFFF00"/>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6" name="矩形 15"/>
            <p:cNvSpPr/>
            <p:nvPr/>
          </p:nvSpPr>
          <p:spPr>
            <a:xfrm>
              <a:off x="2220420" y="1932970"/>
              <a:ext cx="266726" cy="287426"/>
            </a:xfrm>
            <a:prstGeom prst="rect">
              <a:avLst/>
            </a:prstGeom>
            <a:solidFill>
              <a:srgbClr val="F69200"/>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7" name="矩形 16"/>
            <p:cNvSpPr/>
            <p:nvPr/>
          </p:nvSpPr>
          <p:spPr>
            <a:xfrm>
              <a:off x="1677442" y="2036189"/>
              <a:ext cx="266726" cy="285839"/>
            </a:xfrm>
            <a:prstGeom prst="rect">
              <a:avLst/>
            </a:prstGeom>
            <a:solidFill>
              <a:srgbClr val="C00000"/>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8" name="矩形 17"/>
            <p:cNvSpPr/>
            <p:nvPr/>
          </p:nvSpPr>
          <p:spPr>
            <a:xfrm>
              <a:off x="1224960" y="1715414"/>
              <a:ext cx="266726" cy="287427"/>
            </a:xfrm>
            <a:prstGeom prst="rect">
              <a:avLst/>
            </a:prstGeom>
            <a:solidFill>
              <a:srgbClr val="7F7F7F"/>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9" name="矩形 18"/>
            <p:cNvSpPr/>
            <p:nvPr/>
          </p:nvSpPr>
          <p:spPr>
            <a:xfrm>
              <a:off x="1817156" y="1297773"/>
              <a:ext cx="266726" cy="287426"/>
            </a:xfrm>
            <a:prstGeom prst="rect">
              <a:avLst/>
            </a:prstGeom>
            <a:solidFill>
              <a:srgbClr val="C00000"/>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grpSp>
        <p:nvGrpSpPr>
          <p:cNvPr id="20" name="组合 19"/>
          <p:cNvGrpSpPr/>
          <p:nvPr/>
        </p:nvGrpSpPr>
        <p:grpSpPr>
          <a:xfrm>
            <a:off x="9457195" y="5050345"/>
            <a:ext cx="2430463" cy="1685182"/>
            <a:chOff x="8527555" y="4045917"/>
            <a:chExt cx="3370263" cy="2336800"/>
          </a:xfrm>
        </p:grpSpPr>
        <p:sp>
          <p:nvSpPr>
            <p:cNvPr id="21" name="内容占位符 3"/>
            <p:cNvSpPr txBox="1"/>
            <p:nvPr/>
          </p:nvSpPr>
          <p:spPr bwMode="auto">
            <a:xfrm>
              <a:off x="11121530" y="4045917"/>
              <a:ext cx="776288" cy="2336800"/>
            </a:xfrm>
            <a:prstGeom prst="rect">
              <a:avLst/>
            </a:prstGeom>
            <a:solidFill>
              <a:schemeClr val="accent2"/>
            </a:solidFill>
            <a:ln w="9525">
              <a:noFill/>
              <a:miter lim="800000"/>
            </a:ln>
          </p:spPr>
          <p:txBody>
            <a:bodyPr/>
            <a:lstStyle/>
            <a:p>
              <a:pPr marL="0" marR="0" lvl="0" indent="0" algn="l" defTabSz="914400" rtl="0" eaLnBrk="1" fontAlgn="base" latinLnBrk="0" hangingPunct="1">
                <a:lnSpc>
                  <a:spcPct val="130000"/>
                </a:lnSpc>
                <a:spcBef>
                  <a:spcPts val="1000"/>
                </a:spcBef>
                <a:spcAft>
                  <a:spcPct val="0"/>
                </a:spcAft>
                <a:buClrTx/>
                <a:buSzTx/>
                <a:buFont typeface="Wingdings" panose="05000000000000000000" pitchFamily="2" charset="2"/>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2" name="内容占位符 3"/>
            <p:cNvSpPr txBox="1"/>
            <p:nvPr/>
          </p:nvSpPr>
          <p:spPr>
            <a:xfrm>
              <a:off x="10321430" y="4566617"/>
              <a:ext cx="584200" cy="1816100"/>
            </a:xfrm>
            <a:prstGeom prst="rect">
              <a:avLst/>
            </a:prstGeom>
            <a:solidFill>
              <a:schemeClr val="accent3"/>
            </a:solidFill>
          </p:spPr>
          <p:txBody>
            <a:bodyPr>
              <a:normAutofit/>
            </a:bodyPr>
            <a:lstStyle>
              <a:lvl1pPr marL="360045" indent="-360045" algn="l" defTabSz="914400" rtl="0" eaLnBrk="1" latinLnBrk="0" hangingPunct="1">
                <a:lnSpc>
                  <a:spcPct val="130000"/>
                </a:lnSpc>
                <a:spcBef>
                  <a:spcPts val="1000"/>
                </a:spcBef>
                <a:buFont typeface="Wingdings" panose="05000000000000000000" pitchFamily="2" charset="2"/>
                <a:buChar char="l"/>
                <a:defRPr sz="2000" kern="1200">
                  <a:solidFill>
                    <a:schemeClr val="tx1">
                      <a:lumMod val="85000"/>
                      <a:lumOff val="15000"/>
                    </a:schemeClr>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zh-CN" altLang="en-US" sz="1800" kern="1200" dirty="0" smtClean="0">
                  <a:solidFill>
                    <a:schemeClr val="tx1">
                      <a:lumMod val="85000"/>
                      <a:lumOff val="15000"/>
                    </a:schemeClr>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30000"/>
                </a:lnSpc>
                <a:spcBef>
                  <a:spcPts val="1000"/>
                </a:spcBef>
                <a:spcAft>
                  <a:spcPts val="0"/>
                </a:spcAft>
                <a:buClrTx/>
                <a:buSzTx/>
                <a:buFont typeface="Wingdings" panose="05000000000000000000" pitchFamily="2" charset="2"/>
                <a:buNone/>
                <a:defRPr/>
              </a:pPr>
              <a:endParaRPr kumimoji="0" lang="zh-CN" altLang="en-US" sz="20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3" name="内容占位符 3"/>
            <p:cNvSpPr txBox="1"/>
            <p:nvPr/>
          </p:nvSpPr>
          <p:spPr>
            <a:xfrm>
              <a:off x="9467355" y="5023817"/>
              <a:ext cx="522288" cy="1358900"/>
            </a:xfrm>
            <a:prstGeom prst="rect">
              <a:avLst/>
            </a:prstGeom>
            <a:solidFill>
              <a:schemeClr val="accent6"/>
            </a:solidFill>
          </p:spPr>
          <p:txBody>
            <a:bodyPr>
              <a:normAutofit/>
            </a:bodyPr>
            <a:lstStyle>
              <a:lvl1pPr marL="360045" indent="-360045" algn="l" defTabSz="914400" rtl="0" eaLnBrk="1" latinLnBrk="0" hangingPunct="1">
                <a:lnSpc>
                  <a:spcPct val="130000"/>
                </a:lnSpc>
                <a:spcBef>
                  <a:spcPts val="1000"/>
                </a:spcBef>
                <a:buFont typeface="Wingdings" panose="05000000000000000000" pitchFamily="2" charset="2"/>
                <a:buChar char="l"/>
                <a:defRPr sz="2000" kern="1200">
                  <a:solidFill>
                    <a:schemeClr val="tx1">
                      <a:lumMod val="85000"/>
                      <a:lumOff val="15000"/>
                    </a:schemeClr>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zh-CN" altLang="en-US" sz="1800" kern="1200" dirty="0" smtClean="0">
                  <a:solidFill>
                    <a:schemeClr val="tx1">
                      <a:lumMod val="85000"/>
                      <a:lumOff val="15000"/>
                    </a:schemeClr>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30000"/>
                </a:lnSpc>
                <a:spcBef>
                  <a:spcPts val="1000"/>
                </a:spcBef>
                <a:spcAft>
                  <a:spcPts val="0"/>
                </a:spcAft>
                <a:buClrTx/>
                <a:buSzTx/>
                <a:buFont typeface="Wingdings" panose="05000000000000000000" pitchFamily="2" charset="2"/>
                <a:buNone/>
                <a:defRPr/>
              </a:pPr>
              <a:endParaRPr kumimoji="0" lang="zh-CN" altLang="en-US" sz="20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4" name="内容占位符 3"/>
            <p:cNvSpPr txBox="1"/>
            <p:nvPr/>
          </p:nvSpPr>
          <p:spPr>
            <a:xfrm>
              <a:off x="8527555" y="5474667"/>
              <a:ext cx="522288" cy="908050"/>
            </a:xfrm>
            <a:prstGeom prst="rect">
              <a:avLst/>
            </a:prstGeom>
            <a:solidFill>
              <a:schemeClr val="accent4"/>
            </a:solidFill>
          </p:spPr>
          <p:txBody>
            <a:bodyPr>
              <a:normAutofit/>
            </a:bodyPr>
            <a:lstStyle>
              <a:lvl1pPr marL="360045" indent="-360045" algn="l" defTabSz="914400" rtl="0" eaLnBrk="1" latinLnBrk="0" hangingPunct="1">
                <a:lnSpc>
                  <a:spcPct val="130000"/>
                </a:lnSpc>
                <a:spcBef>
                  <a:spcPts val="1000"/>
                </a:spcBef>
                <a:buFont typeface="Wingdings" panose="05000000000000000000" pitchFamily="2" charset="2"/>
                <a:buChar char="l"/>
                <a:defRPr sz="2000" kern="1200">
                  <a:solidFill>
                    <a:schemeClr val="tx1">
                      <a:lumMod val="85000"/>
                      <a:lumOff val="15000"/>
                    </a:schemeClr>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zh-CN" altLang="en-US" sz="1800" kern="1200" dirty="0" smtClean="0">
                  <a:solidFill>
                    <a:schemeClr val="tx1">
                      <a:lumMod val="85000"/>
                      <a:lumOff val="15000"/>
                    </a:schemeClr>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30000"/>
                </a:lnSpc>
                <a:spcBef>
                  <a:spcPts val="1000"/>
                </a:spcBef>
                <a:spcAft>
                  <a:spcPts val="0"/>
                </a:spcAft>
                <a:buClrTx/>
                <a:buSzTx/>
                <a:buFont typeface="Wingdings" panose="05000000000000000000" pitchFamily="2" charset="2"/>
                <a:buNone/>
                <a:defRPr/>
              </a:pPr>
              <a:endParaRPr kumimoji="0" lang="zh-CN" altLang="en-US" sz="20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pic>
        <p:nvPicPr>
          <p:cNvPr id="4" name="图片 3"/>
          <p:cNvPicPr>
            <a:picLocks noChangeAspect="1"/>
          </p:cNvPicPr>
          <p:nvPr/>
        </p:nvPicPr>
        <p:blipFill>
          <a:blip r:embed="rId1"/>
          <a:stretch>
            <a:fillRect/>
          </a:stretch>
        </p:blipFill>
        <p:spPr>
          <a:xfrm>
            <a:off x="6990920" y="908738"/>
            <a:ext cx="4730702" cy="1542620"/>
          </a:xfrm>
          <a:prstGeom prst="rect">
            <a:avLst/>
          </a:prstGeom>
          <a:solidFill>
            <a:schemeClr val="accent6">
              <a:lumMod val="20000"/>
              <a:lumOff val="80000"/>
            </a:schemeClr>
          </a:solidFill>
          <a:effectLst>
            <a:outerShdw blurRad="50800" dist="38100" dir="2700000" algn="tl" rotWithShape="0">
              <a:prstClr val="black">
                <a:alpha val="40000"/>
              </a:prstClr>
            </a:outerShdw>
          </a:effectLst>
        </p:spPr>
      </p:pic>
      <p:pic>
        <p:nvPicPr>
          <p:cNvPr id="25" name="图片 24"/>
          <p:cNvPicPr>
            <a:picLocks noChangeAspect="1"/>
          </p:cNvPicPr>
          <p:nvPr/>
        </p:nvPicPr>
        <p:blipFill>
          <a:blip r:embed="rId2"/>
          <a:stretch>
            <a:fillRect/>
          </a:stretch>
        </p:blipFill>
        <p:spPr>
          <a:xfrm>
            <a:off x="7099348" y="990928"/>
            <a:ext cx="4730702" cy="1595729"/>
          </a:xfrm>
          <a:prstGeom prst="rect">
            <a:avLst/>
          </a:prstGeom>
          <a:solidFill>
            <a:schemeClr val="accent5">
              <a:lumMod val="20000"/>
              <a:lumOff val="80000"/>
            </a:schemeClr>
          </a:solidFill>
          <a:effectLst>
            <a:outerShdw blurRad="50800" dist="38100" dir="2700000" algn="tl" rotWithShape="0">
              <a:prstClr val="black">
                <a:alpha val="40000"/>
              </a:prstClr>
            </a:outerShdw>
          </a:effectLst>
        </p:spPr>
      </p:pic>
      <p:pic>
        <p:nvPicPr>
          <p:cNvPr id="114688" name="图片 114687"/>
          <p:cNvPicPr>
            <a:picLocks noChangeAspect="1"/>
          </p:cNvPicPr>
          <p:nvPr/>
        </p:nvPicPr>
        <p:blipFill>
          <a:blip r:embed="rId3"/>
          <a:stretch>
            <a:fillRect/>
          </a:stretch>
        </p:blipFill>
        <p:spPr>
          <a:xfrm>
            <a:off x="7179468" y="940464"/>
            <a:ext cx="4732654" cy="1548868"/>
          </a:xfrm>
          <a:prstGeom prst="rect">
            <a:avLst/>
          </a:prstGeom>
          <a:solidFill>
            <a:schemeClr val="accent4">
              <a:lumMod val="20000"/>
              <a:lumOff val="80000"/>
            </a:schemeClr>
          </a:solidFill>
          <a:effectLst>
            <a:outerShdw blurRad="50800" dist="38100" dir="2700000" algn="tl" rotWithShape="0">
              <a:prstClr val="black">
                <a:alpha val="40000"/>
              </a:prstClr>
            </a:outerShdw>
          </a:effectLst>
        </p:spPr>
      </p:pic>
      <p:pic>
        <p:nvPicPr>
          <p:cNvPr id="2" name="图片 1"/>
          <p:cNvPicPr>
            <a:picLocks noChangeAspect="1"/>
          </p:cNvPicPr>
          <p:nvPr/>
        </p:nvPicPr>
        <p:blipFill>
          <a:blip r:embed="rId4"/>
          <a:stretch>
            <a:fillRect/>
          </a:stretch>
        </p:blipFill>
        <p:spPr>
          <a:xfrm>
            <a:off x="8259445" y="320040"/>
            <a:ext cx="2533650" cy="495300"/>
          </a:xfrm>
          <a:prstGeom prst="rect">
            <a:avLst/>
          </a:prstGeom>
        </p:spPr>
      </p:pic>
    </p:spTree>
    <p:custDataLst>
      <p:tags r:id="rId5"/>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4691">
                                            <p:txEl>
                                              <p:pRg st="0" end="0"/>
                                            </p:txEl>
                                          </p:spTgt>
                                        </p:tgtEl>
                                        <p:attrNameLst>
                                          <p:attrName>style.visibility</p:attrName>
                                        </p:attrNameLst>
                                      </p:cBhvr>
                                      <p:to>
                                        <p:strVal val="visible"/>
                                      </p:to>
                                    </p:set>
                                    <p:animEffect transition="in" filter="fade">
                                      <p:cBhvr>
                                        <p:cTn id="7" dur="1000"/>
                                        <p:tgtEl>
                                          <p:spTgt spid="114691">
                                            <p:txEl>
                                              <p:pRg st="0" end="0"/>
                                            </p:txEl>
                                          </p:spTgt>
                                        </p:tgtEl>
                                      </p:cBhvr>
                                    </p:animEffect>
                                    <p:anim calcmode="lin" valueType="num">
                                      <p:cBhvr>
                                        <p:cTn id="8" dur="1000" fill="hold"/>
                                        <p:tgtEl>
                                          <p:spTgt spid="11469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1469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14691">
                                            <p:txEl>
                                              <p:pRg st="1" end="1"/>
                                            </p:txEl>
                                          </p:spTgt>
                                        </p:tgtEl>
                                        <p:attrNameLst>
                                          <p:attrName>style.visibility</p:attrName>
                                        </p:attrNameLst>
                                      </p:cBhvr>
                                      <p:to>
                                        <p:strVal val="visible"/>
                                      </p:to>
                                    </p:set>
                                    <p:animEffect transition="in" filter="fade">
                                      <p:cBhvr>
                                        <p:cTn id="14" dur="1000"/>
                                        <p:tgtEl>
                                          <p:spTgt spid="114691">
                                            <p:txEl>
                                              <p:pRg st="1" end="1"/>
                                            </p:txEl>
                                          </p:spTgt>
                                        </p:tgtEl>
                                      </p:cBhvr>
                                    </p:animEffect>
                                    <p:anim calcmode="lin" valueType="num">
                                      <p:cBhvr>
                                        <p:cTn id="15" dur="1000" fill="hold"/>
                                        <p:tgtEl>
                                          <p:spTgt spid="11469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1469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14691">
                                            <p:txEl>
                                              <p:pRg st="2" end="2"/>
                                            </p:txEl>
                                          </p:spTgt>
                                        </p:tgtEl>
                                        <p:attrNameLst>
                                          <p:attrName>style.visibility</p:attrName>
                                        </p:attrNameLst>
                                      </p:cBhvr>
                                      <p:to>
                                        <p:strVal val="visible"/>
                                      </p:to>
                                    </p:set>
                                    <p:animEffect transition="in" filter="fade">
                                      <p:cBhvr>
                                        <p:cTn id="21" dur="1000"/>
                                        <p:tgtEl>
                                          <p:spTgt spid="114691">
                                            <p:txEl>
                                              <p:pRg st="2" end="2"/>
                                            </p:txEl>
                                          </p:spTgt>
                                        </p:tgtEl>
                                      </p:cBhvr>
                                    </p:animEffect>
                                    <p:anim calcmode="lin" valueType="num">
                                      <p:cBhvr>
                                        <p:cTn id="22" dur="1000" fill="hold"/>
                                        <p:tgtEl>
                                          <p:spTgt spid="114691">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14691">
                                            <p:txEl>
                                              <p:pRg st="2" end="2"/>
                                            </p:txEl>
                                          </p:spTgt>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1000"/>
                                        <p:tgtEl>
                                          <p:spTgt spid="4"/>
                                        </p:tgtEl>
                                      </p:cBhvr>
                                    </p:animEffect>
                                    <p:anim calcmode="lin" valueType="num">
                                      <p:cBhvr>
                                        <p:cTn id="27" dur="1000" fill="hold"/>
                                        <p:tgtEl>
                                          <p:spTgt spid="4"/>
                                        </p:tgtEl>
                                        <p:attrNameLst>
                                          <p:attrName>ppt_x</p:attrName>
                                        </p:attrNameLst>
                                      </p:cBhvr>
                                      <p:tavLst>
                                        <p:tav tm="0">
                                          <p:val>
                                            <p:strVal val="#ppt_x"/>
                                          </p:val>
                                        </p:tav>
                                        <p:tav tm="100000">
                                          <p:val>
                                            <p:strVal val="#ppt_x"/>
                                          </p:val>
                                        </p:tav>
                                      </p:tavLst>
                                    </p:anim>
                                    <p:anim calcmode="lin" valueType="num">
                                      <p:cBhvr>
                                        <p:cTn id="28" dur="1000" fill="hold"/>
                                        <p:tgtEl>
                                          <p:spTgt spid="4"/>
                                        </p:tgtEl>
                                        <p:attrNameLst>
                                          <p:attrName>ppt_y</p:attrName>
                                        </p:attrNameLst>
                                      </p:cBhvr>
                                      <p:tavLst>
                                        <p:tav tm="0">
                                          <p:val>
                                            <p:strVal val="#ppt_y+.1"/>
                                          </p:val>
                                        </p:tav>
                                        <p:tav tm="100000">
                                          <p:val>
                                            <p:strVal val="#ppt_y"/>
                                          </p:val>
                                        </p:tav>
                                      </p:tavLst>
                                    </p:anim>
                                  </p:childTnLst>
                                  <p:subTnLst>
                                    <p:set>
                                      <p:cBhvr override="childStyle">
                                        <p:cTn dur="1" fill="hold" display="0" masterRel="nextClick" afterEffect="1"/>
                                        <p:tgtEl>
                                          <p:spTgt spid="4"/>
                                        </p:tgtEl>
                                        <p:attrNameLst>
                                          <p:attrName>style.visibility</p:attrName>
                                        </p:attrNameLst>
                                      </p:cBhvr>
                                      <p:to>
                                        <p:strVal val="hidden"/>
                                      </p:to>
                                    </p:set>
                                  </p:sub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114691">
                                            <p:txEl>
                                              <p:pRg st="3" end="3"/>
                                            </p:txEl>
                                          </p:spTgt>
                                        </p:tgtEl>
                                        <p:attrNameLst>
                                          <p:attrName>style.visibility</p:attrName>
                                        </p:attrNameLst>
                                      </p:cBhvr>
                                      <p:to>
                                        <p:strVal val="visible"/>
                                      </p:to>
                                    </p:set>
                                    <p:animEffect transition="in" filter="fade">
                                      <p:cBhvr>
                                        <p:cTn id="33" dur="1000"/>
                                        <p:tgtEl>
                                          <p:spTgt spid="114691">
                                            <p:txEl>
                                              <p:pRg st="3" end="3"/>
                                            </p:txEl>
                                          </p:spTgt>
                                        </p:tgtEl>
                                      </p:cBhvr>
                                    </p:animEffect>
                                    <p:anim calcmode="lin" valueType="num">
                                      <p:cBhvr>
                                        <p:cTn id="34" dur="1000" fill="hold"/>
                                        <p:tgtEl>
                                          <p:spTgt spid="114691">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114691">
                                            <p:txEl>
                                              <p:pRg st="3" end="3"/>
                                            </p:txEl>
                                          </p:spTgt>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fade">
                                      <p:cBhvr>
                                        <p:cTn id="38" dur="1000"/>
                                        <p:tgtEl>
                                          <p:spTgt spid="25"/>
                                        </p:tgtEl>
                                      </p:cBhvr>
                                    </p:animEffect>
                                    <p:anim calcmode="lin" valueType="num">
                                      <p:cBhvr>
                                        <p:cTn id="39" dur="1000" fill="hold"/>
                                        <p:tgtEl>
                                          <p:spTgt spid="25"/>
                                        </p:tgtEl>
                                        <p:attrNameLst>
                                          <p:attrName>ppt_x</p:attrName>
                                        </p:attrNameLst>
                                      </p:cBhvr>
                                      <p:tavLst>
                                        <p:tav tm="0">
                                          <p:val>
                                            <p:strVal val="#ppt_x"/>
                                          </p:val>
                                        </p:tav>
                                        <p:tav tm="100000">
                                          <p:val>
                                            <p:strVal val="#ppt_x"/>
                                          </p:val>
                                        </p:tav>
                                      </p:tavLst>
                                    </p:anim>
                                    <p:anim calcmode="lin" valueType="num">
                                      <p:cBhvr>
                                        <p:cTn id="40"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nodeType="clickEffect">
                                  <p:stCondLst>
                                    <p:cond delay="0"/>
                                  </p:stCondLst>
                                  <p:childTnLst>
                                    <p:set>
                                      <p:cBhvr>
                                        <p:cTn id="44" dur="1" fill="hold">
                                          <p:stCondLst>
                                            <p:cond delay="0"/>
                                          </p:stCondLst>
                                        </p:cTn>
                                        <p:tgtEl>
                                          <p:spTgt spid="114691">
                                            <p:txEl>
                                              <p:pRg st="4" end="4"/>
                                            </p:txEl>
                                          </p:spTgt>
                                        </p:tgtEl>
                                        <p:attrNameLst>
                                          <p:attrName>style.visibility</p:attrName>
                                        </p:attrNameLst>
                                      </p:cBhvr>
                                      <p:to>
                                        <p:strVal val="visible"/>
                                      </p:to>
                                    </p:set>
                                    <p:animEffect transition="in" filter="fade">
                                      <p:cBhvr>
                                        <p:cTn id="45" dur="1000"/>
                                        <p:tgtEl>
                                          <p:spTgt spid="114691">
                                            <p:txEl>
                                              <p:pRg st="4" end="4"/>
                                            </p:txEl>
                                          </p:spTgt>
                                        </p:tgtEl>
                                      </p:cBhvr>
                                    </p:animEffect>
                                    <p:anim calcmode="lin" valueType="num">
                                      <p:cBhvr>
                                        <p:cTn id="46" dur="1000" fill="hold"/>
                                        <p:tgtEl>
                                          <p:spTgt spid="114691">
                                            <p:txEl>
                                              <p:pRg st="4" end="4"/>
                                            </p:txEl>
                                          </p:spTgt>
                                        </p:tgtEl>
                                        <p:attrNameLst>
                                          <p:attrName>ppt_x</p:attrName>
                                        </p:attrNameLst>
                                      </p:cBhvr>
                                      <p:tavLst>
                                        <p:tav tm="0">
                                          <p:val>
                                            <p:strVal val="#ppt_x"/>
                                          </p:val>
                                        </p:tav>
                                        <p:tav tm="100000">
                                          <p:val>
                                            <p:strVal val="#ppt_x"/>
                                          </p:val>
                                        </p:tav>
                                      </p:tavLst>
                                    </p:anim>
                                    <p:anim calcmode="lin" valueType="num">
                                      <p:cBhvr>
                                        <p:cTn id="47" dur="1000" fill="hold"/>
                                        <p:tgtEl>
                                          <p:spTgt spid="114691">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1" presetClass="exit" presetSubtype="0" fill="hold" nodeType="clickEffect">
                                  <p:stCondLst>
                                    <p:cond delay="0"/>
                                  </p:stCondLst>
                                  <p:childTnLst>
                                    <p:set>
                                      <p:cBhvr>
                                        <p:cTn id="51" dur="1" fill="hold">
                                          <p:stCondLst>
                                            <p:cond delay="0"/>
                                          </p:stCondLst>
                                        </p:cTn>
                                        <p:tgtEl>
                                          <p:spTgt spid="25"/>
                                        </p:tgtEl>
                                        <p:attrNameLst>
                                          <p:attrName>style.visibility</p:attrName>
                                        </p:attrNameLst>
                                      </p:cBhvr>
                                      <p:to>
                                        <p:strVal val="hidden"/>
                                      </p:to>
                                    </p:set>
                                  </p:childTnLst>
                                </p:cTn>
                              </p:par>
                              <p:par>
                                <p:cTn id="52" presetID="42" presetClass="entr" presetSubtype="0" fill="hold" nodeType="withEffect">
                                  <p:stCondLst>
                                    <p:cond delay="0"/>
                                  </p:stCondLst>
                                  <p:childTnLst>
                                    <p:set>
                                      <p:cBhvr>
                                        <p:cTn id="53" dur="1" fill="hold">
                                          <p:stCondLst>
                                            <p:cond delay="0"/>
                                          </p:stCondLst>
                                        </p:cTn>
                                        <p:tgtEl>
                                          <p:spTgt spid="114688"/>
                                        </p:tgtEl>
                                        <p:attrNameLst>
                                          <p:attrName>style.visibility</p:attrName>
                                        </p:attrNameLst>
                                      </p:cBhvr>
                                      <p:to>
                                        <p:strVal val="visible"/>
                                      </p:to>
                                    </p:set>
                                    <p:animEffect transition="in" filter="fade">
                                      <p:cBhvr>
                                        <p:cTn id="54" dur="1000"/>
                                        <p:tgtEl>
                                          <p:spTgt spid="114688"/>
                                        </p:tgtEl>
                                      </p:cBhvr>
                                    </p:animEffect>
                                    <p:anim calcmode="lin" valueType="num">
                                      <p:cBhvr>
                                        <p:cTn id="55" dur="1000" fill="hold"/>
                                        <p:tgtEl>
                                          <p:spTgt spid="114688"/>
                                        </p:tgtEl>
                                        <p:attrNameLst>
                                          <p:attrName>ppt_x</p:attrName>
                                        </p:attrNameLst>
                                      </p:cBhvr>
                                      <p:tavLst>
                                        <p:tav tm="0">
                                          <p:val>
                                            <p:strVal val="#ppt_x"/>
                                          </p:val>
                                        </p:tav>
                                        <p:tav tm="100000">
                                          <p:val>
                                            <p:strVal val="#ppt_x"/>
                                          </p:val>
                                        </p:tav>
                                      </p:tavLst>
                                    </p:anim>
                                    <p:anim calcmode="lin" valueType="num">
                                      <p:cBhvr>
                                        <p:cTn id="56" dur="1000" fill="hold"/>
                                        <p:tgtEl>
                                          <p:spTgt spid="11468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4"/>
          <p:cNvSpPr/>
          <p:nvPr/>
        </p:nvSpPr>
        <p:spPr>
          <a:xfrm>
            <a:off x="612775" y="1755627"/>
            <a:ext cx="10820400" cy="4963674"/>
          </a:xfrm>
          <a:prstGeom prst="roundRect">
            <a:avLst>
              <a:gd name="adj" fmla="val 5822"/>
            </a:avLst>
          </a:prstGeom>
          <a:solidFill>
            <a:schemeClr val="bg1">
              <a:lumMod val="95000"/>
            </a:schemeClr>
          </a:solidFill>
          <a:ln w="38100">
            <a:solidFill>
              <a:srgbClr val="FF993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7" name="Freeform 3"/>
          <p:cNvSpPr/>
          <p:nvPr/>
        </p:nvSpPr>
        <p:spPr>
          <a:xfrm>
            <a:off x="-43539" y="6388356"/>
            <a:ext cx="12233951" cy="496637"/>
          </a:xfrm>
          <a:custGeom>
            <a:avLst/>
            <a:gdLst>
              <a:gd name="connsiteX0" fmla="*/ 0 w 9144000"/>
              <a:gd name="connsiteY0" fmla="*/ 376428 h 376428"/>
              <a:gd name="connsiteX1" fmla="*/ 9144000 w 9144000"/>
              <a:gd name="connsiteY1" fmla="*/ 376428 h 376428"/>
              <a:gd name="connsiteX2" fmla="*/ 9144000 w 9144000"/>
              <a:gd name="connsiteY2" fmla="*/ 0 h 376428"/>
              <a:gd name="connsiteX3" fmla="*/ 0 w 9144000"/>
              <a:gd name="connsiteY3" fmla="*/ 0 h 376428"/>
              <a:gd name="connsiteX4" fmla="*/ 0 w 9144000"/>
              <a:gd name="connsiteY4" fmla="*/ 376428 h 3764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376428">
                <a:moveTo>
                  <a:pt x="0" y="376428"/>
                </a:moveTo>
                <a:lnTo>
                  <a:pt x="9144000" y="376428"/>
                </a:lnTo>
                <a:lnTo>
                  <a:pt x="9144000" y="0"/>
                </a:lnTo>
                <a:lnTo>
                  <a:pt x="0" y="0"/>
                </a:lnTo>
                <a:lnTo>
                  <a:pt x="0" y="376428"/>
                </a:lnTo>
              </a:path>
            </a:pathLst>
          </a:custGeom>
          <a:solidFill>
            <a:srgbClr val="3B3F6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8" name="组合 7"/>
          <p:cNvGrpSpPr/>
          <p:nvPr/>
        </p:nvGrpSpPr>
        <p:grpSpPr>
          <a:xfrm>
            <a:off x="10123265" y="5371066"/>
            <a:ext cx="1877787" cy="1129564"/>
            <a:chOff x="9675584" y="5175723"/>
            <a:chExt cx="1877787" cy="1129564"/>
          </a:xfrm>
        </p:grpSpPr>
        <p:sp>
          <p:nvSpPr>
            <p:cNvPr id="9" name="矩形 8"/>
            <p:cNvSpPr/>
            <p:nvPr/>
          </p:nvSpPr>
          <p:spPr>
            <a:xfrm>
              <a:off x="11286669" y="5640179"/>
              <a:ext cx="266702" cy="6618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10" name="矩形 9"/>
            <p:cNvSpPr/>
            <p:nvPr/>
          </p:nvSpPr>
          <p:spPr>
            <a:xfrm>
              <a:off x="10642146" y="5828865"/>
              <a:ext cx="266702" cy="476421"/>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11" name="矩形 10"/>
            <p:cNvSpPr/>
            <p:nvPr/>
          </p:nvSpPr>
          <p:spPr>
            <a:xfrm>
              <a:off x="10241641" y="5175723"/>
              <a:ext cx="266702" cy="1129564"/>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12" name="矩形 11"/>
            <p:cNvSpPr/>
            <p:nvPr/>
          </p:nvSpPr>
          <p:spPr>
            <a:xfrm>
              <a:off x="9675584" y="5974341"/>
              <a:ext cx="266702" cy="33094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sp>
        <p:nvSpPr>
          <p:cNvPr id="112642" name="Rectangle 2"/>
          <p:cNvSpPr>
            <a:spLocks noGrp="1" noChangeArrowheads="1"/>
          </p:cNvSpPr>
          <p:nvPr>
            <p:ph type="title"/>
          </p:nvPr>
        </p:nvSpPr>
        <p:spPr/>
        <p:txBody>
          <a:bodyPr/>
          <a:lstStyle/>
          <a:p>
            <a:r>
              <a:rPr lang="en-US" altLang="zh-CN" dirty="0"/>
              <a:t>2. </a:t>
            </a:r>
            <a:r>
              <a:rPr lang="zh-CN" altLang="en-US" dirty="0"/>
              <a:t>编码与调制</a:t>
            </a:r>
            <a:endParaRPr lang="zh-CN" altLang="en-US" dirty="0"/>
          </a:p>
        </p:txBody>
      </p:sp>
      <p:sp>
        <p:nvSpPr>
          <p:cNvPr id="112643" name="Rectangle 3"/>
          <p:cNvSpPr>
            <a:spLocks noGrp="1" noChangeArrowheads="1"/>
          </p:cNvSpPr>
          <p:nvPr>
            <p:ph idx="1"/>
          </p:nvPr>
        </p:nvSpPr>
        <p:spPr>
          <a:xfrm>
            <a:off x="947138" y="1926565"/>
            <a:ext cx="9764058" cy="3966702"/>
          </a:xfrm>
        </p:spPr>
        <p:txBody>
          <a:bodyPr>
            <a:noAutofit/>
          </a:bodyPr>
          <a:lstStyle/>
          <a:p>
            <a:pPr>
              <a:lnSpc>
                <a:spcPct val="150000"/>
              </a:lnSpc>
            </a:pPr>
            <a:r>
              <a:rPr lang="zh-CN" altLang="en-US" sz="2600" dirty="0"/>
              <a:t>要利用信道传输数据，必须将数据转换为能在传输媒体上传送的信号。</a:t>
            </a:r>
            <a:endParaRPr lang="en-US" altLang="zh-CN" sz="2600" dirty="0"/>
          </a:p>
          <a:p>
            <a:pPr>
              <a:lnSpc>
                <a:spcPct val="150000"/>
              </a:lnSpc>
            </a:pPr>
            <a:r>
              <a:rPr lang="zh-CN" altLang="en-US" sz="2600" dirty="0"/>
              <a:t>信道可以分成传送模拟信号的</a:t>
            </a:r>
            <a:r>
              <a:rPr lang="zh-CN" altLang="en-US" sz="2600" dirty="0">
                <a:solidFill>
                  <a:srgbClr val="C00000"/>
                </a:solidFill>
              </a:rPr>
              <a:t>模拟信道</a:t>
            </a:r>
            <a:r>
              <a:rPr lang="zh-CN" altLang="en-US" sz="2600" dirty="0"/>
              <a:t>和传送数字信号的</a:t>
            </a:r>
            <a:r>
              <a:rPr lang="zh-CN" altLang="en-US" sz="2600" dirty="0">
                <a:solidFill>
                  <a:srgbClr val="C00000"/>
                </a:solidFill>
              </a:rPr>
              <a:t>数字信道</a:t>
            </a:r>
            <a:r>
              <a:rPr lang="zh-CN" altLang="en-US" sz="2600" dirty="0"/>
              <a:t>两大类。</a:t>
            </a:r>
            <a:endParaRPr lang="en-US" altLang="zh-CN" sz="2600" dirty="0"/>
          </a:p>
          <a:p>
            <a:pPr>
              <a:lnSpc>
                <a:spcPct val="150000"/>
              </a:lnSpc>
            </a:pPr>
            <a:r>
              <a:rPr lang="zh-CN" altLang="en-US" sz="2600" dirty="0"/>
              <a:t>数字数据转换成数字信号的过程称为</a:t>
            </a:r>
            <a:r>
              <a:rPr lang="zh-CN" altLang="en-US" sz="2600" dirty="0">
                <a:solidFill>
                  <a:srgbClr val="C00000"/>
                </a:solidFill>
              </a:rPr>
              <a:t>编码</a:t>
            </a:r>
            <a:r>
              <a:rPr lang="zh-CN" altLang="en-US" sz="2600" dirty="0"/>
              <a:t>（</a:t>
            </a:r>
            <a:r>
              <a:rPr lang="en-US" altLang="zh-CN" sz="2600" dirty="0"/>
              <a:t>coding</a:t>
            </a:r>
            <a:r>
              <a:rPr lang="zh-CN" altLang="en-US" sz="2600" dirty="0"/>
              <a:t>）。</a:t>
            </a:r>
            <a:endParaRPr lang="en-US" altLang="zh-CN" sz="2600" dirty="0"/>
          </a:p>
          <a:p>
            <a:pPr>
              <a:lnSpc>
                <a:spcPct val="150000"/>
              </a:lnSpc>
            </a:pPr>
            <a:r>
              <a:rPr lang="zh-CN" altLang="en-US" sz="2600" dirty="0"/>
              <a:t>数字数据转换成模拟信号的过程称为</a:t>
            </a:r>
            <a:r>
              <a:rPr lang="zh-CN" altLang="en-US" sz="2600" dirty="0">
                <a:solidFill>
                  <a:srgbClr val="C00000"/>
                </a:solidFill>
              </a:rPr>
              <a:t>调制</a:t>
            </a:r>
            <a:r>
              <a:rPr lang="zh-CN" altLang="en-US" sz="2600" dirty="0"/>
              <a:t>（</a:t>
            </a:r>
            <a:r>
              <a:rPr lang="en-US" altLang="zh-CN" sz="2600" dirty="0"/>
              <a:t>Modulation</a:t>
            </a:r>
            <a:r>
              <a:rPr lang="zh-CN" altLang="en-US" sz="2600" dirty="0"/>
              <a:t>）。</a:t>
            </a:r>
            <a:endParaRPr lang="zh-CN" altLang="en-US" sz="2600" dirty="0"/>
          </a:p>
        </p:txBody>
      </p:sp>
      <p:pic>
        <p:nvPicPr>
          <p:cNvPr id="2" name="图片 1"/>
          <p:cNvPicPr>
            <a:picLocks noChangeAspect="1"/>
          </p:cNvPicPr>
          <p:nvPr/>
        </p:nvPicPr>
        <p:blipFill>
          <a:blip r:embed="rId1"/>
          <a:stretch>
            <a:fillRect/>
          </a:stretch>
        </p:blipFill>
        <p:spPr>
          <a:xfrm>
            <a:off x="8259445" y="358140"/>
            <a:ext cx="2533650" cy="495300"/>
          </a:xfrm>
          <a:prstGeom prst="rect">
            <a:avLst/>
          </a:prstGeom>
        </p:spPr>
      </p:pic>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12643">
                                            <p:txEl>
                                              <p:pRg st="0" end="0"/>
                                            </p:txEl>
                                          </p:spTgt>
                                        </p:tgtEl>
                                        <p:attrNameLst>
                                          <p:attrName>style.visibility</p:attrName>
                                        </p:attrNameLst>
                                      </p:cBhvr>
                                      <p:to>
                                        <p:strVal val="visible"/>
                                      </p:to>
                                    </p:set>
                                    <p:animEffect transition="in" filter="fade">
                                      <p:cBhvr>
                                        <p:cTn id="7" dur="1000"/>
                                        <p:tgtEl>
                                          <p:spTgt spid="112643">
                                            <p:txEl>
                                              <p:pRg st="0" end="0"/>
                                            </p:txEl>
                                          </p:spTgt>
                                        </p:tgtEl>
                                      </p:cBhvr>
                                    </p:animEffect>
                                    <p:anim calcmode="lin" valueType="num">
                                      <p:cBhvr>
                                        <p:cTn id="8" dur="1000" fill="hold"/>
                                        <p:tgtEl>
                                          <p:spTgt spid="11264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1264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12643">
                                            <p:txEl>
                                              <p:pRg st="1" end="1"/>
                                            </p:txEl>
                                          </p:spTgt>
                                        </p:tgtEl>
                                        <p:attrNameLst>
                                          <p:attrName>style.visibility</p:attrName>
                                        </p:attrNameLst>
                                      </p:cBhvr>
                                      <p:to>
                                        <p:strVal val="visible"/>
                                      </p:to>
                                    </p:set>
                                    <p:animEffect transition="in" filter="fade">
                                      <p:cBhvr>
                                        <p:cTn id="14" dur="1000"/>
                                        <p:tgtEl>
                                          <p:spTgt spid="112643">
                                            <p:txEl>
                                              <p:pRg st="1" end="1"/>
                                            </p:txEl>
                                          </p:spTgt>
                                        </p:tgtEl>
                                      </p:cBhvr>
                                    </p:animEffect>
                                    <p:anim calcmode="lin" valueType="num">
                                      <p:cBhvr>
                                        <p:cTn id="15" dur="1000" fill="hold"/>
                                        <p:tgtEl>
                                          <p:spTgt spid="11264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1264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12643">
                                            <p:txEl>
                                              <p:pRg st="2" end="2"/>
                                            </p:txEl>
                                          </p:spTgt>
                                        </p:tgtEl>
                                        <p:attrNameLst>
                                          <p:attrName>style.visibility</p:attrName>
                                        </p:attrNameLst>
                                      </p:cBhvr>
                                      <p:to>
                                        <p:strVal val="visible"/>
                                      </p:to>
                                    </p:set>
                                    <p:animEffect transition="in" filter="fade">
                                      <p:cBhvr>
                                        <p:cTn id="21" dur="1000"/>
                                        <p:tgtEl>
                                          <p:spTgt spid="112643">
                                            <p:txEl>
                                              <p:pRg st="2" end="2"/>
                                            </p:txEl>
                                          </p:spTgt>
                                        </p:tgtEl>
                                      </p:cBhvr>
                                    </p:animEffect>
                                    <p:anim calcmode="lin" valueType="num">
                                      <p:cBhvr>
                                        <p:cTn id="22" dur="1000" fill="hold"/>
                                        <p:tgtEl>
                                          <p:spTgt spid="11264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1264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12643">
                                            <p:txEl>
                                              <p:pRg st="3" end="3"/>
                                            </p:txEl>
                                          </p:spTgt>
                                        </p:tgtEl>
                                        <p:attrNameLst>
                                          <p:attrName>style.visibility</p:attrName>
                                        </p:attrNameLst>
                                      </p:cBhvr>
                                      <p:to>
                                        <p:strVal val="visible"/>
                                      </p:to>
                                    </p:set>
                                    <p:animEffect transition="in" filter="fade">
                                      <p:cBhvr>
                                        <p:cTn id="28" dur="1000"/>
                                        <p:tgtEl>
                                          <p:spTgt spid="112643">
                                            <p:txEl>
                                              <p:pRg st="3" end="3"/>
                                            </p:txEl>
                                          </p:spTgt>
                                        </p:tgtEl>
                                      </p:cBhvr>
                                    </p:animEffect>
                                    <p:anim calcmode="lin" valueType="num">
                                      <p:cBhvr>
                                        <p:cTn id="29" dur="1000" fill="hold"/>
                                        <p:tgtEl>
                                          <p:spTgt spid="11264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1264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flipV="1">
            <a:off x="3889376" y="1912091"/>
            <a:ext cx="8344807" cy="47223"/>
          </a:xfrm>
          <a:prstGeom prst="rect">
            <a:avLst/>
          </a:prstGeom>
          <a:solidFill>
            <a:srgbClr val="FFC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0" y="1628800"/>
            <a:ext cx="4041775" cy="52978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p:txBody>
          <a:bodyPr/>
          <a:lstStyle/>
          <a:p>
            <a:r>
              <a:rPr lang="en-US" altLang="zh-CN" dirty="0"/>
              <a:t>(1) </a:t>
            </a:r>
            <a:r>
              <a:rPr lang="zh-CN" altLang="en-US" dirty="0"/>
              <a:t>常用编码方式</a:t>
            </a:r>
            <a:endParaRPr lang="zh-CN" altLang="en-US" dirty="0"/>
          </a:p>
        </p:txBody>
      </p:sp>
      <p:sp>
        <p:nvSpPr>
          <p:cNvPr id="6" name="内容占位符 3"/>
          <p:cNvSpPr txBox="1"/>
          <p:nvPr/>
        </p:nvSpPr>
        <p:spPr>
          <a:xfrm>
            <a:off x="609919" y="2338717"/>
            <a:ext cx="4651057" cy="3290352"/>
          </a:xfrm>
          <a:prstGeom prst="rect">
            <a:avLst/>
          </a:prstGeom>
        </p:spPr>
        <p:txBody>
          <a:bodyPr vert="horz" lIns="121917" tIns="60958" rIns="121917" bIns="60958" rtlCol="0">
            <a:normAutofit fontScale="92500" lnSpcReduction="10000"/>
          </a:bodyPr>
          <a:lstStyle>
            <a:lvl1pPr marL="457200" indent="-457200" algn="l" defTabSz="1219835" rtl="0" eaLnBrk="1" latinLnBrk="0" hangingPunct="1">
              <a:lnSpc>
                <a:spcPct val="120000"/>
              </a:lnSpc>
              <a:spcBef>
                <a:spcPct val="20000"/>
              </a:spcBef>
              <a:buSzPct val="80000"/>
              <a:buFont typeface="Wingdings" panose="05000000000000000000" pitchFamily="2" charset="2"/>
              <a:buChar char="l"/>
              <a:defRPr sz="2000" kern="1200">
                <a:solidFill>
                  <a:schemeClr val="tx1">
                    <a:lumMod val="75000"/>
                    <a:lumOff val="25000"/>
                  </a:schemeClr>
                </a:solidFill>
                <a:latin typeface="+mn-lt"/>
                <a:ea typeface="+mn-ea"/>
                <a:cs typeface="+mn-cs"/>
              </a:defRPr>
            </a:lvl1pPr>
            <a:lvl2pPr marL="991235" indent="-381000" algn="l" defTabSz="1219835" rtl="0" eaLnBrk="1" latinLnBrk="0" hangingPunct="1">
              <a:spcBef>
                <a:spcPct val="20000"/>
              </a:spcBef>
              <a:buFont typeface="Arial" panose="020B0604020202020204" pitchFamily="34" charset="0"/>
              <a:buChar char="–"/>
              <a:defRPr sz="1800" kern="1200">
                <a:solidFill>
                  <a:schemeClr val="tx1">
                    <a:lumMod val="75000"/>
                    <a:lumOff val="25000"/>
                  </a:schemeClr>
                </a:solidFill>
                <a:latin typeface="+mn-lt"/>
                <a:ea typeface="+mn-ea"/>
                <a:cs typeface="+mn-cs"/>
              </a:defRPr>
            </a:lvl2pPr>
            <a:lvl3pPr marL="1524635" indent="-304800" algn="l" defTabSz="121983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2134235" indent="-304800" algn="l" defTabSz="121983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744470" indent="-304800" algn="l" defTabSz="121983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3354070"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3670"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3905"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3505"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a:lstStyle>
          <a:p>
            <a:r>
              <a:rPr lang="zh-CN" altLang="en-US" dirty="0"/>
              <a:t>归零制：正脉冲代表</a:t>
            </a:r>
            <a:r>
              <a:rPr lang="en-US" altLang="zh-CN" dirty="0"/>
              <a:t>1</a:t>
            </a:r>
            <a:r>
              <a:rPr lang="zh-CN" altLang="en-US" dirty="0"/>
              <a:t>，负脉冲代表</a:t>
            </a:r>
            <a:r>
              <a:rPr lang="en-US" altLang="zh-CN" dirty="0"/>
              <a:t>0</a:t>
            </a:r>
            <a:r>
              <a:rPr lang="zh-CN" altLang="en-US" dirty="0"/>
              <a:t>。</a:t>
            </a:r>
            <a:endParaRPr lang="zh-CN" altLang="en-US" dirty="0"/>
          </a:p>
          <a:p>
            <a:r>
              <a:rPr lang="zh-CN" altLang="en-US" dirty="0"/>
              <a:t>不归零制：正电平代表</a:t>
            </a:r>
            <a:r>
              <a:rPr lang="en-US" altLang="zh-CN" dirty="0"/>
              <a:t>1</a:t>
            </a:r>
            <a:r>
              <a:rPr lang="zh-CN" altLang="en-US" dirty="0"/>
              <a:t>，负电平代表</a:t>
            </a:r>
            <a:r>
              <a:rPr lang="en-US" altLang="zh-CN" dirty="0"/>
              <a:t>0</a:t>
            </a:r>
            <a:r>
              <a:rPr lang="zh-CN" altLang="en-US" dirty="0"/>
              <a:t>。</a:t>
            </a:r>
            <a:endParaRPr lang="zh-CN" altLang="en-US" dirty="0"/>
          </a:p>
          <a:p>
            <a:r>
              <a:rPr lang="zh-CN" altLang="en-US" dirty="0"/>
              <a:t>曼彻斯特编码：在每一位的中心处始终都有跳变。位周期中心的上跳变代表</a:t>
            </a:r>
            <a:r>
              <a:rPr lang="en-US" altLang="zh-CN" dirty="0"/>
              <a:t>0</a:t>
            </a:r>
            <a:r>
              <a:rPr lang="zh-CN" altLang="en-US" dirty="0"/>
              <a:t>，位周期中心的下跳变代表</a:t>
            </a:r>
            <a:r>
              <a:rPr lang="en-US" altLang="zh-CN" dirty="0"/>
              <a:t>1</a:t>
            </a:r>
            <a:r>
              <a:rPr lang="zh-CN" altLang="en-US" dirty="0"/>
              <a:t>。</a:t>
            </a:r>
            <a:endParaRPr lang="zh-CN" altLang="en-US" dirty="0"/>
          </a:p>
          <a:p>
            <a:r>
              <a:rPr lang="zh-CN" altLang="en-US" dirty="0"/>
              <a:t>差分曼彻斯特编码：位开始边界有跳变代表</a:t>
            </a:r>
            <a:r>
              <a:rPr lang="en-US" altLang="zh-CN" dirty="0"/>
              <a:t>0</a:t>
            </a:r>
            <a:r>
              <a:rPr lang="zh-CN" altLang="en-US" dirty="0"/>
              <a:t>，而位开始边界没有跳变代表</a:t>
            </a:r>
            <a:r>
              <a:rPr lang="en-US" altLang="zh-CN" dirty="0"/>
              <a:t>1</a:t>
            </a:r>
            <a:r>
              <a:rPr lang="zh-CN" altLang="en-US" dirty="0"/>
              <a:t>。</a:t>
            </a:r>
            <a:endParaRPr lang="zh-CN" altLang="en-US" dirty="0"/>
          </a:p>
        </p:txBody>
      </p:sp>
      <p:sp>
        <p:nvSpPr>
          <p:cNvPr id="10" name="矩形 9"/>
          <p:cNvSpPr/>
          <p:nvPr/>
        </p:nvSpPr>
        <p:spPr>
          <a:xfrm>
            <a:off x="5794376" y="1959315"/>
            <a:ext cx="6403974" cy="489868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7" name="对象 6"/>
          <p:cNvGraphicFramePr>
            <a:graphicFrameLocks noChangeAspect="1"/>
          </p:cNvGraphicFramePr>
          <p:nvPr/>
        </p:nvGraphicFramePr>
        <p:xfrm>
          <a:off x="6022976" y="2204038"/>
          <a:ext cx="5439339" cy="3911601"/>
        </p:xfrm>
        <a:graphic>
          <a:graphicData uri="http://schemas.openxmlformats.org/presentationml/2006/ole">
            <mc:AlternateContent xmlns:mc="http://schemas.openxmlformats.org/markup-compatibility/2006">
              <mc:Choice xmlns:v="urn:schemas-microsoft-com:vml" Requires="v">
                <p:oleObj spid="_x0000_s1026" name="Visio" r:id="rId1" imgW="3945255" imgH="2835910" progId="Visio.Drawing.11">
                  <p:embed/>
                </p:oleObj>
              </mc:Choice>
              <mc:Fallback>
                <p:oleObj name="Visio" r:id="rId1" imgW="3945255" imgH="2835910" progId="Visio.Drawing.11">
                  <p:embed/>
                  <p:pic>
                    <p:nvPicPr>
                      <p:cNvPr id="0" name="图片 102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22976" y="2204038"/>
                        <a:ext cx="5439339" cy="3911601"/>
                      </a:xfrm>
                      <a:prstGeom prst="rect">
                        <a:avLst/>
                      </a:prstGeom>
                      <a:noFill/>
                      <a:ln>
                        <a:noFill/>
                      </a:ln>
                    </p:spPr>
                  </p:pic>
                </p:oleObj>
              </mc:Fallback>
            </mc:AlternateContent>
          </a:graphicData>
        </a:graphic>
      </p:graphicFrame>
      <p:pic>
        <p:nvPicPr>
          <p:cNvPr id="21" name="图片 20"/>
          <p:cNvPicPr>
            <a:picLocks noChangeAspect="1"/>
          </p:cNvPicPr>
          <p:nvPr/>
        </p:nvPicPr>
        <p:blipFill>
          <a:blip r:embed="rId3"/>
          <a:stretch>
            <a:fillRect/>
          </a:stretch>
        </p:blipFill>
        <p:spPr>
          <a:xfrm>
            <a:off x="7361926" y="4509120"/>
            <a:ext cx="3935040" cy="447692"/>
          </a:xfrm>
          <a:prstGeom prst="rect">
            <a:avLst/>
          </a:prstGeom>
        </p:spPr>
      </p:pic>
      <p:pic>
        <p:nvPicPr>
          <p:cNvPr id="22" name="图片 21"/>
          <p:cNvPicPr>
            <a:picLocks noChangeAspect="1"/>
          </p:cNvPicPr>
          <p:nvPr/>
        </p:nvPicPr>
        <p:blipFill>
          <a:blip r:embed="rId4"/>
          <a:stretch>
            <a:fillRect/>
          </a:stretch>
        </p:blipFill>
        <p:spPr>
          <a:xfrm>
            <a:off x="7070223" y="5118576"/>
            <a:ext cx="4086430" cy="848176"/>
          </a:xfrm>
          <a:prstGeom prst="rect">
            <a:avLst/>
          </a:prstGeom>
        </p:spPr>
      </p:pic>
      <p:sp>
        <p:nvSpPr>
          <p:cNvPr id="24" name="文本框 23"/>
          <p:cNvSpPr txBox="1"/>
          <p:nvPr/>
        </p:nvSpPr>
        <p:spPr>
          <a:xfrm>
            <a:off x="793936" y="5518601"/>
            <a:ext cx="4283021" cy="830997"/>
          </a:xfrm>
          <a:prstGeom prst="rect">
            <a:avLst/>
          </a:prstGeom>
          <a:solidFill>
            <a:schemeClr val="accent6">
              <a:lumMod val="75000"/>
            </a:schemeClr>
          </a:solidFill>
        </p:spPr>
        <p:txBody>
          <a:bodyPr wrap="square">
            <a:spAutoFit/>
          </a:bodyPr>
          <a:lstStyle/>
          <a:p>
            <a:pPr algn="ctr"/>
            <a:r>
              <a:rPr lang="zh-CN" altLang="en-US" dirty="0">
                <a:solidFill>
                  <a:schemeClr val="bg1"/>
                </a:solidFill>
                <a:latin typeface="+mn-ea"/>
                <a:ea typeface="+mn-ea"/>
              </a:rPr>
              <a:t>曼彻斯特及差分曼彻斯特编码具有自同步能力</a:t>
            </a:r>
            <a:endParaRPr lang="zh-CN" altLang="en-US" dirty="0">
              <a:solidFill>
                <a:schemeClr val="bg1"/>
              </a:solidFill>
              <a:latin typeface="+mn-ea"/>
              <a:ea typeface="+mn-ea"/>
            </a:endParaRPr>
          </a:p>
        </p:txBody>
      </p:sp>
      <p:pic>
        <p:nvPicPr>
          <p:cNvPr id="3" name="图片 2"/>
          <p:cNvPicPr>
            <a:picLocks noChangeAspect="1"/>
          </p:cNvPicPr>
          <p:nvPr/>
        </p:nvPicPr>
        <p:blipFill>
          <a:blip r:embed="rId5"/>
          <a:stretch>
            <a:fillRect/>
          </a:stretch>
        </p:blipFill>
        <p:spPr>
          <a:xfrm>
            <a:off x="8259445" y="332740"/>
            <a:ext cx="2533650" cy="495300"/>
          </a:xfrm>
          <a:prstGeom prst="rect">
            <a:avLst/>
          </a:prstGeom>
        </p:spPr>
      </p:pic>
    </p:spTree>
    <p:custDataLst>
      <p:tags r:id="rId6"/>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1000"/>
                                        <p:tgtEl>
                                          <p:spTgt spid="6">
                                            <p:txEl>
                                              <p:pRg st="0" end="0"/>
                                            </p:txEl>
                                          </p:spTgt>
                                        </p:tgtEl>
                                      </p:cBhvr>
                                    </p:animEffect>
                                    <p:anim calcmode="lin" valueType="num">
                                      <p:cBhvr>
                                        <p:cTn id="13"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animEffect transition="in" filter="fade">
                                      <p:cBhvr>
                                        <p:cTn id="19" dur="1000"/>
                                        <p:tgtEl>
                                          <p:spTgt spid="6">
                                            <p:txEl>
                                              <p:pRg st="1" end="1"/>
                                            </p:txEl>
                                          </p:spTgt>
                                        </p:tgtEl>
                                      </p:cBhvr>
                                    </p:animEffect>
                                    <p:anim calcmode="lin" valueType="num">
                                      <p:cBhvr>
                                        <p:cTn id="20"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6">
                                            <p:txEl>
                                              <p:pRg st="2" end="2"/>
                                            </p:txEl>
                                          </p:spTgt>
                                        </p:tgtEl>
                                        <p:attrNameLst>
                                          <p:attrName>style.visibility</p:attrName>
                                        </p:attrNameLst>
                                      </p:cBhvr>
                                      <p:to>
                                        <p:strVal val="visible"/>
                                      </p:to>
                                    </p:set>
                                    <p:animEffect transition="in" filter="fade">
                                      <p:cBhvr>
                                        <p:cTn id="26" dur="1000"/>
                                        <p:tgtEl>
                                          <p:spTgt spid="6">
                                            <p:txEl>
                                              <p:pRg st="2" end="2"/>
                                            </p:txEl>
                                          </p:spTgt>
                                        </p:tgtEl>
                                      </p:cBhvr>
                                    </p:animEffect>
                                    <p:anim calcmode="lin" valueType="num">
                                      <p:cBhvr>
                                        <p:cTn id="27"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6">
                                            <p:txEl>
                                              <p:pRg st="2" end="2"/>
                                            </p:txEl>
                                          </p:spTgt>
                                        </p:tgtEl>
                                        <p:attrNameLst>
                                          <p:attrName>ppt_y</p:attrName>
                                        </p:attrNameLst>
                                      </p:cBhvr>
                                      <p:tavLst>
                                        <p:tav tm="0">
                                          <p:val>
                                            <p:strVal val="#ppt_y+.1"/>
                                          </p:val>
                                        </p:tav>
                                        <p:tav tm="100000">
                                          <p:val>
                                            <p:strVal val="#ppt_y"/>
                                          </p:val>
                                        </p:tav>
                                      </p:tavLst>
                                    </p:anim>
                                  </p:childTnLst>
                                </p:cTn>
                              </p:par>
                              <p:par>
                                <p:cTn id="29" presetID="1" presetClass="entr" presetSubtype="0" fill="hold" nodeType="with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par>
                                <p:cTn id="31" presetID="35" presetClass="emph" presetSubtype="0" repeatCount="3000" fill="hold" nodeType="withEffect">
                                  <p:stCondLst>
                                    <p:cond delay="0"/>
                                  </p:stCondLst>
                                  <p:childTnLst>
                                    <p:anim calcmode="discrete" valueType="str">
                                      <p:cBhvr>
                                        <p:cTn id="32" dur="1000" fill="hold"/>
                                        <p:tgtEl>
                                          <p:spTgt spid="21"/>
                                        </p:tgtEl>
                                        <p:attrNameLst>
                                          <p:attrName>style.visibility</p:attrName>
                                        </p:attrNameLst>
                                      </p:cBhvr>
                                      <p:tavLst>
                                        <p:tav tm="0">
                                          <p:val>
                                            <p:strVal val="hidden"/>
                                          </p:val>
                                        </p:tav>
                                        <p:tav tm="50000">
                                          <p:val>
                                            <p:strVal val="visible"/>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6">
                                            <p:txEl>
                                              <p:pRg st="3" end="3"/>
                                            </p:txEl>
                                          </p:spTgt>
                                        </p:tgtEl>
                                        <p:attrNameLst>
                                          <p:attrName>style.visibility</p:attrName>
                                        </p:attrNameLst>
                                      </p:cBhvr>
                                      <p:to>
                                        <p:strVal val="visible"/>
                                      </p:to>
                                    </p:set>
                                    <p:animEffect transition="in" filter="fade">
                                      <p:cBhvr>
                                        <p:cTn id="37" dur="1000"/>
                                        <p:tgtEl>
                                          <p:spTgt spid="6">
                                            <p:txEl>
                                              <p:pRg st="3" end="3"/>
                                            </p:txEl>
                                          </p:spTgt>
                                        </p:tgtEl>
                                      </p:cBhvr>
                                    </p:animEffect>
                                    <p:anim calcmode="lin" valueType="num">
                                      <p:cBhvr>
                                        <p:cTn id="38"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39" dur="1000" fill="hold"/>
                                        <p:tgtEl>
                                          <p:spTgt spid="6">
                                            <p:txEl>
                                              <p:pRg st="3" end="3"/>
                                            </p:txEl>
                                          </p:spTgt>
                                        </p:tgtEl>
                                        <p:attrNameLst>
                                          <p:attrName>ppt_y</p:attrName>
                                        </p:attrNameLst>
                                      </p:cBhvr>
                                      <p:tavLst>
                                        <p:tav tm="0">
                                          <p:val>
                                            <p:strVal val="#ppt_y+.1"/>
                                          </p:val>
                                        </p:tav>
                                        <p:tav tm="100000">
                                          <p:val>
                                            <p:strVal val="#ppt_y"/>
                                          </p:val>
                                        </p:tav>
                                      </p:tavLst>
                                    </p:anim>
                                  </p:childTnLst>
                                </p:cTn>
                              </p:par>
                              <p:par>
                                <p:cTn id="40" presetID="1" presetClass="entr" presetSubtype="0" fill="hold" nodeType="withEffect">
                                  <p:stCondLst>
                                    <p:cond delay="0"/>
                                  </p:stCondLst>
                                  <p:childTnLst>
                                    <p:set>
                                      <p:cBhvr>
                                        <p:cTn id="41" dur="1" fill="hold">
                                          <p:stCondLst>
                                            <p:cond delay="0"/>
                                          </p:stCondLst>
                                        </p:cTn>
                                        <p:tgtEl>
                                          <p:spTgt spid="22"/>
                                        </p:tgtEl>
                                        <p:attrNameLst>
                                          <p:attrName>style.visibility</p:attrName>
                                        </p:attrNameLst>
                                      </p:cBhvr>
                                      <p:to>
                                        <p:strVal val="visible"/>
                                      </p:to>
                                    </p:set>
                                  </p:childTnLst>
                                </p:cTn>
                              </p:par>
                              <p:par>
                                <p:cTn id="42" presetID="35" presetClass="emph" presetSubtype="0" repeatCount="3000" fill="hold" nodeType="withEffect">
                                  <p:stCondLst>
                                    <p:cond delay="0"/>
                                  </p:stCondLst>
                                  <p:childTnLst>
                                    <p:anim calcmode="discrete" valueType="str">
                                      <p:cBhvr>
                                        <p:cTn id="43" dur="1000" fill="hold"/>
                                        <p:tgtEl>
                                          <p:spTgt spid="22"/>
                                        </p:tgtEl>
                                        <p:attrNameLst>
                                          <p:attrName>style.visibility</p:attrName>
                                        </p:attrNameLst>
                                      </p:cBhvr>
                                      <p:tavLst>
                                        <p:tav tm="0">
                                          <p:val>
                                            <p:strVal val="hidden"/>
                                          </p:val>
                                        </p:tav>
                                        <p:tav tm="50000">
                                          <p:val>
                                            <p:strVal val="visible"/>
                                          </p:val>
                                        </p:tav>
                                      </p:tavLst>
                                    </p:anim>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grpId="0" nodeType="clickEffect">
                                  <p:stCondLst>
                                    <p:cond delay="0"/>
                                  </p:stCondLst>
                                  <p:childTnLst>
                                    <p:set>
                                      <p:cBhvr>
                                        <p:cTn id="47" dur="1" fill="hold">
                                          <p:stCondLst>
                                            <p:cond delay="0"/>
                                          </p:stCondLst>
                                        </p:cTn>
                                        <p:tgtEl>
                                          <p:spTgt spid="24"/>
                                        </p:tgtEl>
                                        <p:attrNameLst>
                                          <p:attrName>style.visibility</p:attrName>
                                        </p:attrNameLst>
                                      </p:cBhvr>
                                      <p:to>
                                        <p:strVal val="visible"/>
                                      </p:to>
                                    </p:set>
                                    <p:anim calcmode="lin" valueType="num">
                                      <p:cBhvr>
                                        <p:cTn id="48" dur="500" fill="hold"/>
                                        <p:tgtEl>
                                          <p:spTgt spid="24"/>
                                        </p:tgtEl>
                                        <p:attrNameLst>
                                          <p:attrName>ppt_w</p:attrName>
                                        </p:attrNameLst>
                                      </p:cBhvr>
                                      <p:tavLst>
                                        <p:tav tm="0">
                                          <p:val>
                                            <p:fltVal val="0"/>
                                          </p:val>
                                        </p:tav>
                                        <p:tav tm="100000">
                                          <p:val>
                                            <p:strVal val="#ppt_w"/>
                                          </p:val>
                                        </p:tav>
                                      </p:tavLst>
                                    </p:anim>
                                    <p:anim calcmode="lin" valueType="num">
                                      <p:cBhvr>
                                        <p:cTn id="49" dur="500" fill="hold"/>
                                        <p:tgtEl>
                                          <p:spTgt spid="24"/>
                                        </p:tgtEl>
                                        <p:attrNameLst>
                                          <p:attrName>ppt_h</p:attrName>
                                        </p:attrNameLst>
                                      </p:cBhvr>
                                      <p:tavLst>
                                        <p:tav tm="0">
                                          <p:val>
                                            <p:fltVal val="0"/>
                                          </p:val>
                                        </p:tav>
                                        <p:tav tm="100000">
                                          <p:val>
                                            <p:strVal val="#ppt_h"/>
                                          </p:val>
                                        </p:tav>
                                      </p:tavLst>
                                    </p:anim>
                                    <p:animEffect transition="in" filter="fade">
                                      <p:cBhvr>
                                        <p:cTn id="50"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bldLvl="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 name="矩形 234"/>
          <p:cNvSpPr/>
          <p:nvPr/>
        </p:nvSpPr>
        <p:spPr>
          <a:xfrm>
            <a:off x="0" y="2780928"/>
            <a:ext cx="12198350" cy="407707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p:txBody>
          <a:bodyPr/>
          <a:lstStyle/>
          <a:p>
            <a:r>
              <a:rPr lang="en-US" altLang="zh-CN" dirty="0">
                <a:latin typeface="黑体" panose="02010609060101010101" pitchFamily="2" charset="-122"/>
              </a:rPr>
              <a:t>(2)</a:t>
            </a:r>
            <a:r>
              <a:rPr lang="zh-CN" altLang="en-US" dirty="0">
                <a:latin typeface="黑体" panose="02010609060101010101" pitchFamily="2" charset="-122"/>
              </a:rPr>
              <a:t>基本调制方法</a:t>
            </a:r>
            <a:endParaRPr lang="zh-CN" altLang="en-US" dirty="0"/>
          </a:p>
        </p:txBody>
      </p:sp>
      <p:sp>
        <p:nvSpPr>
          <p:cNvPr id="3" name="内容占位符 2"/>
          <p:cNvSpPr>
            <a:spLocks noGrp="1"/>
          </p:cNvSpPr>
          <p:nvPr>
            <p:ph idx="1"/>
          </p:nvPr>
        </p:nvSpPr>
        <p:spPr>
          <a:xfrm>
            <a:off x="654698" y="1303944"/>
            <a:ext cx="10978515" cy="1371281"/>
          </a:xfrm>
        </p:spPr>
        <p:txBody>
          <a:bodyPr>
            <a:normAutofit/>
          </a:bodyPr>
          <a:lstStyle/>
          <a:p>
            <a:r>
              <a:rPr lang="zh-CN" altLang="en-US" sz="2000" dirty="0">
                <a:solidFill>
                  <a:srgbClr val="C00000"/>
                </a:solidFill>
              </a:rPr>
              <a:t>调幅</a:t>
            </a:r>
            <a:r>
              <a:rPr lang="en-US" altLang="zh-CN" sz="2000" dirty="0">
                <a:solidFill>
                  <a:srgbClr val="C00000"/>
                </a:solidFill>
              </a:rPr>
              <a:t>(AM)</a:t>
            </a:r>
            <a:r>
              <a:rPr lang="zh-CN" altLang="en-US" sz="2000" dirty="0">
                <a:solidFill>
                  <a:srgbClr val="C00000"/>
                </a:solidFill>
              </a:rPr>
              <a:t>：</a:t>
            </a:r>
            <a:r>
              <a:rPr lang="zh-CN" altLang="en-US" sz="2000" dirty="0"/>
              <a:t>载波的振幅随基带数字信号而变化，即</a:t>
            </a:r>
            <a:r>
              <a:rPr lang="zh-CN" altLang="en-US" sz="2000" dirty="0">
                <a:solidFill>
                  <a:srgbClr val="C00000"/>
                </a:solidFill>
              </a:rPr>
              <a:t>幅移键控</a:t>
            </a:r>
            <a:r>
              <a:rPr lang="en-US" altLang="zh-CN" sz="2000" dirty="0">
                <a:solidFill>
                  <a:srgbClr val="C00000"/>
                </a:solidFill>
              </a:rPr>
              <a:t>ASK </a:t>
            </a:r>
            <a:r>
              <a:rPr lang="en-US" altLang="zh-CN" sz="2000" dirty="0"/>
              <a:t>(Amplitude-Shift Keying)</a:t>
            </a:r>
            <a:r>
              <a:rPr lang="zh-CN" altLang="en-US" sz="2000" dirty="0"/>
              <a:t>。 </a:t>
            </a:r>
            <a:endParaRPr lang="zh-CN" altLang="en-US" sz="2000" dirty="0"/>
          </a:p>
          <a:p>
            <a:r>
              <a:rPr lang="zh-CN" altLang="en-US" sz="2000" dirty="0">
                <a:solidFill>
                  <a:srgbClr val="C00000"/>
                </a:solidFill>
              </a:rPr>
              <a:t>调频</a:t>
            </a:r>
            <a:r>
              <a:rPr lang="en-US" altLang="zh-CN" sz="2000" dirty="0">
                <a:solidFill>
                  <a:srgbClr val="C00000"/>
                </a:solidFill>
              </a:rPr>
              <a:t>(FM)</a:t>
            </a:r>
            <a:r>
              <a:rPr lang="zh-CN" altLang="en-US" sz="2000" dirty="0">
                <a:solidFill>
                  <a:srgbClr val="C00000"/>
                </a:solidFill>
              </a:rPr>
              <a:t>：</a:t>
            </a:r>
            <a:r>
              <a:rPr lang="zh-CN" altLang="en-US" sz="2000" dirty="0"/>
              <a:t>载波的频率随基带数字信号而变化，即</a:t>
            </a:r>
            <a:r>
              <a:rPr lang="zh-CN" altLang="en-US" sz="2000" dirty="0">
                <a:solidFill>
                  <a:srgbClr val="C00000"/>
                </a:solidFill>
              </a:rPr>
              <a:t>频移键控</a:t>
            </a:r>
            <a:r>
              <a:rPr lang="en-US" altLang="zh-CN" sz="2000" dirty="0">
                <a:solidFill>
                  <a:srgbClr val="C00000"/>
                </a:solidFill>
              </a:rPr>
              <a:t>FSK </a:t>
            </a:r>
            <a:r>
              <a:rPr lang="en-US" altLang="zh-CN" sz="2000" dirty="0"/>
              <a:t>(Frequency-Shift Keying)</a:t>
            </a:r>
            <a:r>
              <a:rPr lang="zh-CN" altLang="en-US" sz="2000" dirty="0"/>
              <a:t>。</a:t>
            </a:r>
            <a:endParaRPr lang="zh-CN" altLang="en-US" sz="2000" dirty="0"/>
          </a:p>
          <a:p>
            <a:r>
              <a:rPr lang="zh-CN" altLang="en-US" sz="2000" dirty="0">
                <a:solidFill>
                  <a:srgbClr val="C00000"/>
                </a:solidFill>
              </a:rPr>
              <a:t>调相</a:t>
            </a:r>
            <a:r>
              <a:rPr lang="en-US" altLang="zh-CN" sz="2000" dirty="0">
                <a:solidFill>
                  <a:srgbClr val="C00000"/>
                </a:solidFill>
              </a:rPr>
              <a:t>(PM) </a:t>
            </a:r>
            <a:r>
              <a:rPr lang="zh-CN" altLang="en-US" sz="2000" dirty="0">
                <a:solidFill>
                  <a:srgbClr val="C00000"/>
                </a:solidFill>
              </a:rPr>
              <a:t>：</a:t>
            </a:r>
            <a:r>
              <a:rPr lang="zh-CN" altLang="en-US" sz="2000" dirty="0"/>
              <a:t>载波的初始相位随基带数字信号而变化，即</a:t>
            </a:r>
            <a:r>
              <a:rPr lang="zh-CN" altLang="en-US" sz="2000" dirty="0">
                <a:solidFill>
                  <a:srgbClr val="C00000"/>
                </a:solidFill>
              </a:rPr>
              <a:t>相移键控</a:t>
            </a:r>
            <a:r>
              <a:rPr lang="en-US" altLang="zh-CN" sz="2000" dirty="0">
                <a:solidFill>
                  <a:srgbClr val="C00000"/>
                </a:solidFill>
              </a:rPr>
              <a:t>PSK </a:t>
            </a:r>
            <a:r>
              <a:rPr lang="en-US" altLang="zh-CN" sz="2000" dirty="0"/>
              <a:t>(Phase-Shift Keying)</a:t>
            </a:r>
            <a:r>
              <a:rPr lang="zh-CN" altLang="en-US" sz="2000" dirty="0"/>
              <a:t>。 </a:t>
            </a:r>
            <a:endParaRPr lang="zh-CN" altLang="en-US" sz="2000" dirty="0"/>
          </a:p>
          <a:p>
            <a:endParaRPr lang="zh-CN" altLang="en-US" sz="2000" dirty="0"/>
          </a:p>
        </p:txBody>
      </p:sp>
      <p:sp>
        <p:nvSpPr>
          <p:cNvPr id="229" name="矩形 228"/>
          <p:cNvSpPr/>
          <p:nvPr/>
        </p:nvSpPr>
        <p:spPr>
          <a:xfrm>
            <a:off x="1346647" y="3985115"/>
            <a:ext cx="2209800" cy="476122"/>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latin typeface="+mn-ea"/>
            </a:endParaRPr>
          </a:p>
        </p:txBody>
      </p:sp>
      <p:sp>
        <p:nvSpPr>
          <p:cNvPr id="230" name="矩形 229"/>
          <p:cNvSpPr/>
          <p:nvPr/>
        </p:nvSpPr>
        <p:spPr>
          <a:xfrm>
            <a:off x="1346647" y="4974351"/>
            <a:ext cx="2209800" cy="476122"/>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latin typeface="+mn-ea"/>
            </a:endParaRPr>
          </a:p>
        </p:txBody>
      </p:sp>
      <p:sp>
        <p:nvSpPr>
          <p:cNvPr id="231" name="矩形 230"/>
          <p:cNvSpPr/>
          <p:nvPr/>
        </p:nvSpPr>
        <p:spPr>
          <a:xfrm>
            <a:off x="1346647" y="6029535"/>
            <a:ext cx="2209800" cy="476122"/>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latin typeface="+mn-ea"/>
            </a:endParaRPr>
          </a:p>
        </p:txBody>
      </p:sp>
      <p:sp>
        <p:nvSpPr>
          <p:cNvPr id="228" name="矩形 227"/>
          <p:cNvSpPr/>
          <p:nvPr/>
        </p:nvSpPr>
        <p:spPr>
          <a:xfrm>
            <a:off x="1346647" y="3140968"/>
            <a:ext cx="2209800" cy="476122"/>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latin typeface="+mn-ea"/>
            </a:endParaRPr>
          </a:p>
        </p:txBody>
      </p:sp>
      <p:sp>
        <p:nvSpPr>
          <p:cNvPr id="151" name="Rectangle 153"/>
          <p:cNvSpPr>
            <a:spLocks noChangeArrowheads="1"/>
          </p:cNvSpPr>
          <p:nvPr/>
        </p:nvSpPr>
        <p:spPr bwMode="auto">
          <a:xfrm>
            <a:off x="1903906" y="3210743"/>
            <a:ext cx="1106073" cy="333375"/>
          </a:xfrm>
          <a:prstGeom prst="rect">
            <a:avLst/>
          </a:prstGeom>
          <a:noFill/>
          <a:ln w="38100">
            <a:noFill/>
            <a:miter lim="800000"/>
          </a:ln>
        </p:spPr>
        <p:txBody>
          <a:bodyPr wrap="none" lIns="90488" tIns="44450" rIns="90488" bIns="44450">
            <a:spAutoFit/>
          </a:bodyPr>
          <a:lstStyle/>
          <a:p>
            <a:pPr defTabSz="762000" eaLnBrk="0" hangingPunct="0"/>
            <a:r>
              <a:rPr kumimoji="1" lang="zh-CN" altLang="en-US" sz="1800" dirty="0">
                <a:latin typeface="+mn-ea"/>
                <a:ea typeface="+mn-ea"/>
              </a:rPr>
              <a:t>基带信号</a:t>
            </a:r>
            <a:endParaRPr kumimoji="1" lang="zh-CN" altLang="en-US" sz="1800" dirty="0">
              <a:latin typeface="+mn-ea"/>
              <a:ea typeface="+mn-ea"/>
            </a:endParaRPr>
          </a:p>
        </p:txBody>
      </p:sp>
      <p:sp>
        <p:nvSpPr>
          <p:cNvPr id="152" name="Rectangle 154"/>
          <p:cNvSpPr>
            <a:spLocks noChangeArrowheads="1"/>
          </p:cNvSpPr>
          <p:nvPr/>
        </p:nvSpPr>
        <p:spPr bwMode="auto">
          <a:xfrm>
            <a:off x="2065830" y="4036030"/>
            <a:ext cx="644408" cy="333375"/>
          </a:xfrm>
          <a:prstGeom prst="rect">
            <a:avLst/>
          </a:prstGeom>
          <a:noFill/>
          <a:ln w="38100">
            <a:noFill/>
            <a:miter lim="800000"/>
          </a:ln>
        </p:spPr>
        <p:txBody>
          <a:bodyPr wrap="none" lIns="90488" tIns="44450" rIns="90488" bIns="44450">
            <a:spAutoFit/>
          </a:bodyPr>
          <a:lstStyle/>
          <a:p>
            <a:pPr defTabSz="762000" eaLnBrk="0" hangingPunct="0"/>
            <a:r>
              <a:rPr kumimoji="1" lang="zh-CN" altLang="en-US" sz="1800" dirty="0">
                <a:latin typeface="+mn-ea"/>
                <a:ea typeface="+mn-ea"/>
              </a:rPr>
              <a:t>调幅</a:t>
            </a:r>
            <a:endParaRPr kumimoji="1" lang="zh-CN" altLang="en-US" sz="1800" dirty="0">
              <a:latin typeface="+mn-ea"/>
              <a:ea typeface="+mn-ea"/>
            </a:endParaRPr>
          </a:p>
        </p:txBody>
      </p:sp>
      <p:sp>
        <p:nvSpPr>
          <p:cNvPr id="153" name="Rectangle 155"/>
          <p:cNvSpPr>
            <a:spLocks noChangeArrowheads="1"/>
          </p:cNvSpPr>
          <p:nvPr/>
        </p:nvSpPr>
        <p:spPr bwMode="auto">
          <a:xfrm>
            <a:off x="2065830" y="5034227"/>
            <a:ext cx="644408" cy="333375"/>
          </a:xfrm>
          <a:prstGeom prst="rect">
            <a:avLst/>
          </a:prstGeom>
          <a:noFill/>
          <a:ln w="38100">
            <a:noFill/>
            <a:miter lim="800000"/>
          </a:ln>
        </p:spPr>
        <p:txBody>
          <a:bodyPr wrap="none" lIns="90488" tIns="44450" rIns="90488" bIns="44450">
            <a:spAutoFit/>
          </a:bodyPr>
          <a:lstStyle/>
          <a:p>
            <a:pPr defTabSz="762000" eaLnBrk="0" hangingPunct="0"/>
            <a:r>
              <a:rPr kumimoji="1" lang="zh-CN" altLang="en-US" sz="1800" dirty="0">
                <a:latin typeface="+mn-ea"/>
                <a:ea typeface="+mn-ea"/>
              </a:rPr>
              <a:t>调频</a:t>
            </a:r>
            <a:endParaRPr kumimoji="1" lang="zh-CN" altLang="en-US" sz="1800" dirty="0">
              <a:latin typeface="+mn-ea"/>
              <a:ea typeface="+mn-ea"/>
            </a:endParaRPr>
          </a:p>
        </p:txBody>
      </p:sp>
      <p:sp>
        <p:nvSpPr>
          <p:cNvPr id="154" name="Rectangle 156"/>
          <p:cNvSpPr>
            <a:spLocks noChangeArrowheads="1"/>
          </p:cNvSpPr>
          <p:nvPr/>
        </p:nvSpPr>
        <p:spPr bwMode="auto">
          <a:xfrm>
            <a:off x="2065830" y="6074046"/>
            <a:ext cx="644408" cy="333375"/>
          </a:xfrm>
          <a:prstGeom prst="rect">
            <a:avLst/>
          </a:prstGeom>
          <a:noFill/>
          <a:ln w="38100">
            <a:noFill/>
            <a:miter lim="800000"/>
          </a:ln>
        </p:spPr>
        <p:txBody>
          <a:bodyPr wrap="none" lIns="90488" tIns="44450" rIns="90488" bIns="44450">
            <a:spAutoFit/>
          </a:bodyPr>
          <a:lstStyle/>
          <a:p>
            <a:pPr defTabSz="762000" eaLnBrk="0" hangingPunct="0"/>
            <a:r>
              <a:rPr kumimoji="1" lang="zh-CN" altLang="en-US" sz="1800" dirty="0">
                <a:latin typeface="+mn-ea"/>
                <a:ea typeface="+mn-ea"/>
              </a:rPr>
              <a:t>调相</a:t>
            </a:r>
            <a:endParaRPr kumimoji="1" lang="zh-CN" altLang="en-US" sz="1800" dirty="0">
              <a:latin typeface="+mn-ea"/>
              <a:ea typeface="+mn-ea"/>
            </a:endParaRPr>
          </a:p>
        </p:txBody>
      </p:sp>
      <p:grpSp>
        <p:nvGrpSpPr>
          <p:cNvPr id="236" name="组合 235"/>
          <p:cNvGrpSpPr/>
          <p:nvPr/>
        </p:nvGrpSpPr>
        <p:grpSpPr>
          <a:xfrm>
            <a:off x="4193462" y="3140968"/>
            <a:ext cx="6219546" cy="476122"/>
            <a:chOff x="4193462" y="3140968"/>
            <a:chExt cx="6219546" cy="476122"/>
          </a:xfrm>
        </p:grpSpPr>
        <p:sp>
          <p:nvSpPr>
            <p:cNvPr id="4" name="Rectangle 3"/>
            <p:cNvSpPr>
              <a:spLocks noChangeArrowheads="1"/>
            </p:cNvSpPr>
            <p:nvPr/>
          </p:nvSpPr>
          <p:spPr bwMode="auto">
            <a:xfrm>
              <a:off x="4370505" y="3229915"/>
              <a:ext cx="333426" cy="361268"/>
            </a:xfrm>
            <a:prstGeom prst="rect">
              <a:avLst/>
            </a:prstGeom>
            <a:noFill/>
            <a:ln w="38100">
              <a:noFill/>
              <a:miter lim="800000"/>
            </a:ln>
          </p:spPr>
          <p:txBody>
            <a:bodyPr wrap="none" lIns="90488" tIns="44450" rIns="90488" bIns="44450">
              <a:spAutoFit/>
            </a:bodyPr>
            <a:lstStyle/>
            <a:p>
              <a:pPr defTabSz="762000" eaLnBrk="0" hangingPunct="0"/>
              <a:r>
                <a:rPr kumimoji="1" lang="en-US" altLang="zh-CN" sz="2000" dirty="0">
                  <a:solidFill>
                    <a:schemeClr val="tx1">
                      <a:lumMod val="75000"/>
                      <a:lumOff val="25000"/>
                    </a:schemeClr>
                  </a:solidFill>
                  <a:latin typeface="+mj-lt"/>
                </a:rPr>
                <a:t>0</a:t>
              </a:r>
              <a:endParaRPr kumimoji="1" lang="en-US" altLang="zh-CN" sz="2000" dirty="0">
                <a:solidFill>
                  <a:schemeClr val="tx1">
                    <a:lumMod val="75000"/>
                    <a:lumOff val="25000"/>
                  </a:schemeClr>
                </a:solidFill>
                <a:latin typeface="+mj-lt"/>
              </a:endParaRPr>
            </a:p>
          </p:txBody>
        </p:sp>
        <p:sp>
          <p:nvSpPr>
            <p:cNvPr id="5" name="Rectangle 4"/>
            <p:cNvSpPr>
              <a:spLocks noChangeArrowheads="1"/>
            </p:cNvSpPr>
            <p:nvPr/>
          </p:nvSpPr>
          <p:spPr bwMode="auto">
            <a:xfrm>
              <a:off x="5048452" y="3229915"/>
              <a:ext cx="325411" cy="361268"/>
            </a:xfrm>
            <a:prstGeom prst="rect">
              <a:avLst/>
            </a:prstGeom>
            <a:noFill/>
            <a:ln w="38100">
              <a:noFill/>
              <a:miter lim="800000"/>
            </a:ln>
          </p:spPr>
          <p:txBody>
            <a:bodyPr wrap="none" lIns="90488" tIns="44450" rIns="90488" bIns="44450">
              <a:spAutoFit/>
            </a:bodyPr>
            <a:lstStyle/>
            <a:p>
              <a:pPr defTabSz="762000" eaLnBrk="0" hangingPunct="0"/>
              <a:r>
                <a:rPr kumimoji="1" lang="en-US" altLang="zh-CN" sz="2000" dirty="0">
                  <a:solidFill>
                    <a:schemeClr val="tx1">
                      <a:lumMod val="75000"/>
                      <a:lumOff val="25000"/>
                    </a:schemeClr>
                  </a:solidFill>
                  <a:latin typeface="+mj-lt"/>
                </a:rPr>
                <a:t>1</a:t>
              </a:r>
              <a:endParaRPr kumimoji="1" lang="en-US" altLang="zh-CN" sz="2000" dirty="0">
                <a:solidFill>
                  <a:schemeClr val="tx1">
                    <a:lumMod val="75000"/>
                    <a:lumOff val="25000"/>
                  </a:schemeClr>
                </a:solidFill>
                <a:latin typeface="+mj-lt"/>
              </a:endParaRPr>
            </a:p>
          </p:txBody>
        </p:sp>
        <p:sp>
          <p:nvSpPr>
            <p:cNvPr id="6" name="Rectangle 5"/>
            <p:cNvSpPr>
              <a:spLocks noChangeArrowheads="1"/>
            </p:cNvSpPr>
            <p:nvPr/>
          </p:nvSpPr>
          <p:spPr bwMode="auto">
            <a:xfrm>
              <a:off x="5726398" y="3229915"/>
              <a:ext cx="325411" cy="361268"/>
            </a:xfrm>
            <a:prstGeom prst="rect">
              <a:avLst/>
            </a:prstGeom>
            <a:noFill/>
            <a:ln w="38100">
              <a:noFill/>
              <a:miter lim="800000"/>
            </a:ln>
          </p:spPr>
          <p:txBody>
            <a:bodyPr wrap="none" lIns="90488" tIns="44450" rIns="90488" bIns="44450">
              <a:spAutoFit/>
            </a:bodyPr>
            <a:lstStyle/>
            <a:p>
              <a:pPr defTabSz="762000" eaLnBrk="0" hangingPunct="0"/>
              <a:r>
                <a:rPr kumimoji="1" lang="en-US" altLang="zh-CN" sz="2000" dirty="0">
                  <a:solidFill>
                    <a:schemeClr val="tx1">
                      <a:lumMod val="75000"/>
                      <a:lumOff val="25000"/>
                    </a:schemeClr>
                  </a:solidFill>
                  <a:latin typeface="+mj-lt"/>
                </a:rPr>
                <a:t>0</a:t>
              </a:r>
              <a:endParaRPr kumimoji="1" lang="en-US" altLang="zh-CN" sz="2000" dirty="0">
                <a:solidFill>
                  <a:schemeClr val="tx1">
                    <a:lumMod val="75000"/>
                    <a:lumOff val="25000"/>
                  </a:schemeClr>
                </a:solidFill>
                <a:latin typeface="+mj-lt"/>
              </a:endParaRPr>
            </a:p>
          </p:txBody>
        </p:sp>
        <p:sp>
          <p:nvSpPr>
            <p:cNvPr id="7" name="Rectangle 6"/>
            <p:cNvSpPr>
              <a:spLocks noChangeArrowheads="1"/>
            </p:cNvSpPr>
            <p:nvPr/>
          </p:nvSpPr>
          <p:spPr bwMode="auto">
            <a:xfrm>
              <a:off x="6447526" y="3229915"/>
              <a:ext cx="325411" cy="361268"/>
            </a:xfrm>
            <a:prstGeom prst="rect">
              <a:avLst/>
            </a:prstGeom>
            <a:noFill/>
            <a:ln w="38100">
              <a:noFill/>
              <a:miter lim="800000"/>
            </a:ln>
          </p:spPr>
          <p:txBody>
            <a:bodyPr wrap="none" lIns="90488" tIns="44450" rIns="90488" bIns="44450">
              <a:spAutoFit/>
            </a:bodyPr>
            <a:lstStyle/>
            <a:p>
              <a:pPr defTabSz="762000" eaLnBrk="0" hangingPunct="0"/>
              <a:r>
                <a:rPr kumimoji="1" lang="en-US" altLang="zh-CN" sz="2000" dirty="0">
                  <a:solidFill>
                    <a:schemeClr val="tx1">
                      <a:lumMod val="75000"/>
                      <a:lumOff val="25000"/>
                    </a:schemeClr>
                  </a:solidFill>
                  <a:latin typeface="+mj-lt"/>
                </a:rPr>
                <a:t>0</a:t>
              </a:r>
              <a:endParaRPr kumimoji="1" lang="en-US" altLang="zh-CN" sz="2000" dirty="0">
                <a:solidFill>
                  <a:schemeClr val="tx1">
                    <a:lumMod val="75000"/>
                    <a:lumOff val="25000"/>
                  </a:schemeClr>
                </a:solidFill>
                <a:latin typeface="+mj-lt"/>
              </a:endParaRPr>
            </a:p>
          </p:txBody>
        </p:sp>
        <p:sp>
          <p:nvSpPr>
            <p:cNvPr id="8" name="Rectangle 7"/>
            <p:cNvSpPr>
              <a:spLocks noChangeArrowheads="1"/>
            </p:cNvSpPr>
            <p:nvPr/>
          </p:nvSpPr>
          <p:spPr bwMode="auto">
            <a:xfrm>
              <a:off x="7125472" y="3229915"/>
              <a:ext cx="325411" cy="361268"/>
            </a:xfrm>
            <a:prstGeom prst="rect">
              <a:avLst/>
            </a:prstGeom>
            <a:noFill/>
            <a:ln w="38100">
              <a:noFill/>
              <a:miter lim="800000"/>
            </a:ln>
          </p:spPr>
          <p:txBody>
            <a:bodyPr wrap="none" lIns="90488" tIns="44450" rIns="90488" bIns="44450">
              <a:spAutoFit/>
            </a:bodyPr>
            <a:lstStyle/>
            <a:p>
              <a:pPr defTabSz="762000" eaLnBrk="0" hangingPunct="0"/>
              <a:r>
                <a:rPr kumimoji="1" lang="en-US" altLang="zh-CN" sz="2000" dirty="0">
                  <a:solidFill>
                    <a:schemeClr val="tx1">
                      <a:lumMod val="75000"/>
                      <a:lumOff val="25000"/>
                    </a:schemeClr>
                  </a:solidFill>
                  <a:latin typeface="+mj-lt"/>
                </a:rPr>
                <a:t>1</a:t>
              </a:r>
              <a:endParaRPr kumimoji="1" lang="en-US" altLang="zh-CN" sz="2000" dirty="0">
                <a:solidFill>
                  <a:schemeClr val="tx1">
                    <a:lumMod val="75000"/>
                    <a:lumOff val="25000"/>
                  </a:schemeClr>
                </a:solidFill>
                <a:latin typeface="+mj-lt"/>
              </a:endParaRPr>
            </a:p>
          </p:txBody>
        </p:sp>
        <p:sp>
          <p:nvSpPr>
            <p:cNvPr id="9" name="Rectangle 8"/>
            <p:cNvSpPr>
              <a:spLocks noChangeArrowheads="1"/>
            </p:cNvSpPr>
            <p:nvPr/>
          </p:nvSpPr>
          <p:spPr bwMode="auto">
            <a:xfrm>
              <a:off x="7803419" y="3229915"/>
              <a:ext cx="325411" cy="361268"/>
            </a:xfrm>
            <a:prstGeom prst="rect">
              <a:avLst/>
            </a:prstGeom>
            <a:noFill/>
            <a:ln w="38100">
              <a:noFill/>
              <a:miter lim="800000"/>
            </a:ln>
          </p:spPr>
          <p:txBody>
            <a:bodyPr wrap="none" lIns="90488" tIns="44450" rIns="90488" bIns="44450">
              <a:spAutoFit/>
            </a:bodyPr>
            <a:lstStyle/>
            <a:p>
              <a:pPr defTabSz="762000" eaLnBrk="0" hangingPunct="0"/>
              <a:r>
                <a:rPr kumimoji="1" lang="en-US" altLang="zh-CN" sz="2000" dirty="0">
                  <a:solidFill>
                    <a:schemeClr val="tx1">
                      <a:lumMod val="75000"/>
                      <a:lumOff val="25000"/>
                    </a:schemeClr>
                  </a:solidFill>
                  <a:latin typeface="+mj-lt"/>
                </a:rPr>
                <a:t>1</a:t>
              </a:r>
              <a:endParaRPr kumimoji="1" lang="en-US" altLang="zh-CN" sz="2000" dirty="0">
                <a:solidFill>
                  <a:schemeClr val="tx1">
                    <a:lumMod val="75000"/>
                    <a:lumOff val="25000"/>
                  </a:schemeClr>
                </a:solidFill>
                <a:latin typeface="+mj-lt"/>
              </a:endParaRPr>
            </a:p>
          </p:txBody>
        </p:sp>
        <p:sp>
          <p:nvSpPr>
            <p:cNvPr id="10" name="Rectangle 9"/>
            <p:cNvSpPr>
              <a:spLocks noChangeArrowheads="1"/>
            </p:cNvSpPr>
            <p:nvPr/>
          </p:nvSpPr>
          <p:spPr bwMode="auto">
            <a:xfrm>
              <a:off x="8481365" y="3229915"/>
              <a:ext cx="325411" cy="361268"/>
            </a:xfrm>
            <a:prstGeom prst="rect">
              <a:avLst/>
            </a:prstGeom>
            <a:noFill/>
            <a:ln w="38100">
              <a:noFill/>
              <a:miter lim="800000"/>
            </a:ln>
          </p:spPr>
          <p:txBody>
            <a:bodyPr wrap="none" lIns="90488" tIns="44450" rIns="90488" bIns="44450">
              <a:spAutoFit/>
            </a:bodyPr>
            <a:lstStyle/>
            <a:p>
              <a:pPr defTabSz="762000" eaLnBrk="0" hangingPunct="0"/>
              <a:r>
                <a:rPr kumimoji="1" lang="en-US" altLang="zh-CN" sz="2000" dirty="0">
                  <a:solidFill>
                    <a:schemeClr val="tx1">
                      <a:lumMod val="75000"/>
                      <a:lumOff val="25000"/>
                    </a:schemeClr>
                  </a:solidFill>
                  <a:latin typeface="+mj-lt"/>
                </a:rPr>
                <a:t>1</a:t>
              </a:r>
              <a:endParaRPr kumimoji="1" lang="en-US" altLang="zh-CN" sz="2000" dirty="0">
                <a:solidFill>
                  <a:schemeClr val="tx1">
                    <a:lumMod val="75000"/>
                    <a:lumOff val="25000"/>
                  </a:schemeClr>
                </a:solidFill>
                <a:latin typeface="+mj-lt"/>
              </a:endParaRPr>
            </a:p>
          </p:txBody>
        </p:sp>
        <p:sp>
          <p:nvSpPr>
            <p:cNvPr id="11" name="Rectangle 10"/>
            <p:cNvSpPr>
              <a:spLocks noChangeArrowheads="1"/>
            </p:cNvSpPr>
            <p:nvPr/>
          </p:nvSpPr>
          <p:spPr bwMode="auto">
            <a:xfrm>
              <a:off x="9202493" y="3229915"/>
              <a:ext cx="325411" cy="361268"/>
            </a:xfrm>
            <a:prstGeom prst="rect">
              <a:avLst/>
            </a:prstGeom>
            <a:noFill/>
            <a:ln w="38100">
              <a:noFill/>
              <a:miter lim="800000"/>
            </a:ln>
          </p:spPr>
          <p:txBody>
            <a:bodyPr wrap="none" lIns="90488" tIns="44450" rIns="90488" bIns="44450">
              <a:spAutoFit/>
            </a:bodyPr>
            <a:lstStyle/>
            <a:p>
              <a:pPr defTabSz="762000" eaLnBrk="0" hangingPunct="0"/>
              <a:r>
                <a:rPr kumimoji="1" lang="en-US" altLang="zh-CN" sz="2000" dirty="0">
                  <a:solidFill>
                    <a:schemeClr val="tx1">
                      <a:lumMod val="75000"/>
                      <a:lumOff val="25000"/>
                    </a:schemeClr>
                  </a:solidFill>
                  <a:latin typeface="+mj-lt"/>
                </a:rPr>
                <a:t>0</a:t>
              </a:r>
              <a:endParaRPr kumimoji="1" lang="en-US" altLang="zh-CN" sz="2000" dirty="0">
                <a:solidFill>
                  <a:schemeClr val="tx1">
                    <a:lumMod val="75000"/>
                    <a:lumOff val="25000"/>
                  </a:schemeClr>
                </a:solidFill>
                <a:latin typeface="+mj-lt"/>
              </a:endParaRPr>
            </a:p>
          </p:txBody>
        </p:sp>
        <p:sp>
          <p:nvSpPr>
            <p:cNvPr id="12" name="Rectangle 11"/>
            <p:cNvSpPr>
              <a:spLocks noChangeArrowheads="1"/>
            </p:cNvSpPr>
            <p:nvPr/>
          </p:nvSpPr>
          <p:spPr bwMode="auto">
            <a:xfrm>
              <a:off x="9902030" y="3229915"/>
              <a:ext cx="325411" cy="361268"/>
            </a:xfrm>
            <a:prstGeom prst="rect">
              <a:avLst/>
            </a:prstGeom>
            <a:noFill/>
            <a:ln w="38100">
              <a:noFill/>
              <a:miter lim="800000"/>
            </a:ln>
          </p:spPr>
          <p:txBody>
            <a:bodyPr wrap="none" lIns="90488" tIns="44450" rIns="90488" bIns="44450">
              <a:spAutoFit/>
            </a:bodyPr>
            <a:lstStyle/>
            <a:p>
              <a:pPr defTabSz="762000" eaLnBrk="0" hangingPunct="0"/>
              <a:r>
                <a:rPr kumimoji="1" lang="en-US" altLang="zh-CN" sz="2000" dirty="0">
                  <a:solidFill>
                    <a:schemeClr val="tx1">
                      <a:lumMod val="75000"/>
                      <a:lumOff val="25000"/>
                    </a:schemeClr>
                  </a:solidFill>
                  <a:latin typeface="+mj-lt"/>
                </a:rPr>
                <a:t>0</a:t>
              </a:r>
              <a:endParaRPr kumimoji="1" lang="en-US" altLang="zh-CN" sz="2000" dirty="0">
                <a:solidFill>
                  <a:schemeClr val="tx1">
                    <a:lumMod val="75000"/>
                    <a:lumOff val="25000"/>
                  </a:schemeClr>
                </a:solidFill>
                <a:latin typeface="+mj-lt"/>
              </a:endParaRPr>
            </a:p>
          </p:txBody>
        </p:sp>
        <p:sp>
          <p:nvSpPr>
            <p:cNvPr id="13" name="Freeform 12"/>
            <p:cNvSpPr/>
            <p:nvPr/>
          </p:nvSpPr>
          <p:spPr bwMode="auto">
            <a:xfrm>
              <a:off x="4193462" y="3140968"/>
              <a:ext cx="6219545" cy="476122"/>
            </a:xfrm>
            <a:custGeom>
              <a:avLst/>
              <a:gdLst>
                <a:gd name="T0" fmla="*/ 0 w 4321"/>
                <a:gd name="T1" fmla="*/ 486 h 487"/>
                <a:gd name="T2" fmla="*/ 477 w 4321"/>
                <a:gd name="T3" fmla="*/ 486 h 487"/>
                <a:gd name="T4" fmla="*/ 477 w 4321"/>
                <a:gd name="T5" fmla="*/ 0 h 487"/>
                <a:gd name="T6" fmla="*/ 963 w 4321"/>
                <a:gd name="T7" fmla="*/ 0 h 487"/>
                <a:gd name="T8" fmla="*/ 963 w 4321"/>
                <a:gd name="T9" fmla="*/ 486 h 487"/>
                <a:gd name="T10" fmla="*/ 1926 w 4321"/>
                <a:gd name="T11" fmla="*/ 486 h 487"/>
                <a:gd name="T12" fmla="*/ 1926 w 4321"/>
                <a:gd name="T13" fmla="*/ 0 h 487"/>
                <a:gd name="T14" fmla="*/ 3357 w 4321"/>
                <a:gd name="T15" fmla="*/ 0 h 487"/>
                <a:gd name="T16" fmla="*/ 3357 w 4321"/>
                <a:gd name="T17" fmla="*/ 486 h 487"/>
                <a:gd name="T18" fmla="*/ 4320 w 4321"/>
                <a:gd name="T19" fmla="*/ 486 h 48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321"/>
                <a:gd name="T31" fmla="*/ 0 h 487"/>
                <a:gd name="T32" fmla="*/ 4321 w 4321"/>
                <a:gd name="T33" fmla="*/ 487 h 48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321" h="487">
                  <a:moveTo>
                    <a:pt x="0" y="486"/>
                  </a:moveTo>
                  <a:lnTo>
                    <a:pt x="477" y="486"/>
                  </a:lnTo>
                  <a:lnTo>
                    <a:pt x="477" y="0"/>
                  </a:lnTo>
                  <a:lnTo>
                    <a:pt x="963" y="0"/>
                  </a:lnTo>
                  <a:lnTo>
                    <a:pt x="963" y="486"/>
                  </a:lnTo>
                  <a:lnTo>
                    <a:pt x="1926" y="486"/>
                  </a:lnTo>
                  <a:lnTo>
                    <a:pt x="1926" y="0"/>
                  </a:lnTo>
                  <a:lnTo>
                    <a:pt x="3357" y="0"/>
                  </a:lnTo>
                  <a:lnTo>
                    <a:pt x="3357" y="486"/>
                  </a:lnTo>
                  <a:lnTo>
                    <a:pt x="4320" y="486"/>
                  </a:lnTo>
                </a:path>
              </a:pathLst>
            </a:custGeom>
            <a:noFill/>
            <a:ln w="38100" cap="rnd">
              <a:solidFill>
                <a:schemeClr val="tx1">
                  <a:lumMod val="65000"/>
                  <a:lumOff val="35000"/>
                </a:schemeClr>
              </a:solidFill>
              <a:round/>
            </a:ln>
          </p:spPr>
          <p:txBody>
            <a:bodyPr/>
            <a:lstStyle/>
            <a:p>
              <a:endParaRPr lang="zh-CN" altLang="en-US"/>
            </a:p>
          </p:txBody>
        </p:sp>
        <p:sp>
          <p:nvSpPr>
            <p:cNvPr id="14" name="Freeform 13"/>
            <p:cNvSpPr/>
            <p:nvPr/>
          </p:nvSpPr>
          <p:spPr bwMode="auto">
            <a:xfrm>
              <a:off x="10411569" y="3615781"/>
              <a:ext cx="1439" cy="1309"/>
            </a:xfrm>
            <a:custGeom>
              <a:avLst/>
              <a:gdLst>
                <a:gd name="T0" fmla="*/ 0 w 1"/>
                <a:gd name="T1" fmla="*/ 0 h 1"/>
                <a:gd name="T2" fmla="*/ 0 w 1"/>
                <a:gd name="T3" fmla="*/ 0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0" y="0"/>
                  </a:moveTo>
                  <a:lnTo>
                    <a:pt x="0" y="0"/>
                  </a:lnTo>
                </a:path>
              </a:pathLst>
            </a:custGeom>
            <a:noFill/>
            <a:ln w="38100" cap="rnd">
              <a:solidFill>
                <a:schemeClr val="tx2"/>
              </a:solidFill>
              <a:round/>
            </a:ln>
          </p:spPr>
          <p:txBody>
            <a:bodyPr/>
            <a:lstStyle/>
            <a:p>
              <a:endParaRPr lang="zh-CN" altLang="en-US"/>
            </a:p>
          </p:txBody>
        </p:sp>
      </p:grpSp>
      <p:grpSp>
        <p:nvGrpSpPr>
          <p:cNvPr id="233" name="组合 232"/>
          <p:cNvGrpSpPr/>
          <p:nvPr/>
        </p:nvGrpSpPr>
        <p:grpSpPr>
          <a:xfrm>
            <a:off x="4196341" y="4912989"/>
            <a:ext cx="6199394" cy="606288"/>
            <a:chOff x="3257727" y="4527801"/>
            <a:chExt cx="6199394" cy="784461"/>
          </a:xfrm>
        </p:grpSpPr>
        <p:sp>
          <p:nvSpPr>
            <p:cNvPr id="44" name="Freeform 46"/>
            <p:cNvSpPr/>
            <p:nvPr/>
          </p:nvSpPr>
          <p:spPr bwMode="auto">
            <a:xfrm>
              <a:off x="3941430" y="4533559"/>
              <a:ext cx="54696" cy="417419"/>
            </a:xfrm>
            <a:custGeom>
              <a:avLst/>
              <a:gdLst>
                <a:gd name="T0" fmla="*/ 0 w 38"/>
                <a:gd name="T1" fmla="*/ 290 h 290"/>
                <a:gd name="T2" fmla="*/ 26 w 38"/>
                <a:gd name="T3" fmla="*/ 40 h 290"/>
                <a:gd name="T4" fmla="*/ 27 w 38"/>
                <a:gd name="T5" fmla="*/ 28 h 290"/>
                <a:gd name="T6" fmla="*/ 28 w 38"/>
                <a:gd name="T7" fmla="*/ 19 h 290"/>
                <a:gd name="T8" fmla="*/ 30 w 38"/>
                <a:gd name="T9" fmla="*/ 11 h 290"/>
                <a:gd name="T10" fmla="*/ 33 w 38"/>
                <a:gd name="T11" fmla="*/ 4 h 290"/>
                <a:gd name="T12" fmla="*/ 38 w 38"/>
                <a:gd name="T13" fmla="*/ 0 h 290"/>
                <a:gd name="T14" fmla="*/ 0 60000 65536"/>
                <a:gd name="T15" fmla="*/ 0 60000 65536"/>
                <a:gd name="T16" fmla="*/ 0 60000 65536"/>
                <a:gd name="T17" fmla="*/ 0 60000 65536"/>
                <a:gd name="T18" fmla="*/ 0 60000 65536"/>
                <a:gd name="T19" fmla="*/ 0 60000 65536"/>
                <a:gd name="T20" fmla="*/ 0 60000 65536"/>
                <a:gd name="T21" fmla="*/ 0 w 38"/>
                <a:gd name="T22" fmla="*/ 0 h 290"/>
                <a:gd name="T23" fmla="*/ 38 w 38"/>
                <a:gd name="T24" fmla="*/ 290 h 29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290">
                  <a:moveTo>
                    <a:pt x="0" y="290"/>
                  </a:moveTo>
                  <a:lnTo>
                    <a:pt x="26" y="40"/>
                  </a:lnTo>
                  <a:lnTo>
                    <a:pt x="27" y="28"/>
                  </a:lnTo>
                  <a:lnTo>
                    <a:pt x="28" y="19"/>
                  </a:lnTo>
                  <a:lnTo>
                    <a:pt x="30" y="11"/>
                  </a:lnTo>
                  <a:lnTo>
                    <a:pt x="33" y="4"/>
                  </a:lnTo>
                  <a:lnTo>
                    <a:pt x="38" y="0"/>
                  </a:lnTo>
                </a:path>
              </a:pathLst>
            </a:custGeom>
            <a:noFill/>
            <a:ln w="38100" cap="rnd">
              <a:solidFill>
                <a:schemeClr val="tx1">
                  <a:lumMod val="65000"/>
                  <a:lumOff val="35000"/>
                </a:schemeClr>
              </a:solidFill>
              <a:round/>
            </a:ln>
          </p:spPr>
          <p:txBody>
            <a:bodyPr/>
            <a:lstStyle/>
            <a:p>
              <a:endParaRPr lang="zh-CN" altLang="en-US"/>
            </a:p>
          </p:txBody>
        </p:sp>
        <p:sp>
          <p:nvSpPr>
            <p:cNvPr id="45" name="Freeform 47"/>
            <p:cNvSpPr/>
            <p:nvPr/>
          </p:nvSpPr>
          <p:spPr bwMode="auto">
            <a:xfrm>
              <a:off x="3997566" y="4537877"/>
              <a:ext cx="125225" cy="764308"/>
            </a:xfrm>
            <a:custGeom>
              <a:avLst/>
              <a:gdLst>
                <a:gd name="T0" fmla="*/ 0 w 87"/>
                <a:gd name="T1" fmla="*/ 0 h 709"/>
                <a:gd name="T2" fmla="*/ 7 w 87"/>
                <a:gd name="T3" fmla="*/ 4 h 709"/>
                <a:gd name="T4" fmla="*/ 12 w 87"/>
                <a:gd name="T5" fmla="*/ 16 h 709"/>
                <a:gd name="T6" fmla="*/ 14 w 87"/>
                <a:gd name="T7" fmla="*/ 33 h 709"/>
                <a:gd name="T8" fmla="*/ 16 w 87"/>
                <a:gd name="T9" fmla="*/ 59 h 709"/>
                <a:gd name="T10" fmla="*/ 43 w 87"/>
                <a:gd name="T11" fmla="*/ 651 h 709"/>
                <a:gd name="T12" fmla="*/ 46 w 87"/>
                <a:gd name="T13" fmla="*/ 684 h 709"/>
                <a:gd name="T14" fmla="*/ 48 w 87"/>
                <a:gd name="T15" fmla="*/ 694 h 709"/>
                <a:gd name="T16" fmla="*/ 53 w 87"/>
                <a:gd name="T17" fmla="*/ 704 h 709"/>
                <a:gd name="T18" fmla="*/ 58 w 87"/>
                <a:gd name="T19" fmla="*/ 708 h 709"/>
                <a:gd name="T20" fmla="*/ 64 w 87"/>
                <a:gd name="T21" fmla="*/ 700 h 709"/>
                <a:gd name="T22" fmla="*/ 68 w 87"/>
                <a:gd name="T23" fmla="*/ 684 h 709"/>
                <a:gd name="T24" fmla="*/ 86 w 87"/>
                <a:gd name="T25" fmla="*/ 380 h 70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7"/>
                <a:gd name="T40" fmla="*/ 0 h 709"/>
                <a:gd name="T41" fmla="*/ 87 w 87"/>
                <a:gd name="T42" fmla="*/ 709 h 70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7" h="709">
                  <a:moveTo>
                    <a:pt x="0" y="0"/>
                  </a:moveTo>
                  <a:lnTo>
                    <a:pt x="7" y="4"/>
                  </a:lnTo>
                  <a:lnTo>
                    <a:pt x="12" y="16"/>
                  </a:lnTo>
                  <a:lnTo>
                    <a:pt x="14" y="33"/>
                  </a:lnTo>
                  <a:lnTo>
                    <a:pt x="16" y="59"/>
                  </a:lnTo>
                  <a:lnTo>
                    <a:pt x="43" y="651"/>
                  </a:lnTo>
                  <a:lnTo>
                    <a:pt x="46" y="684"/>
                  </a:lnTo>
                  <a:lnTo>
                    <a:pt x="48" y="694"/>
                  </a:lnTo>
                  <a:lnTo>
                    <a:pt x="53" y="704"/>
                  </a:lnTo>
                  <a:lnTo>
                    <a:pt x="58" y="708"/>
                  </a:lnTo>
                  <a:lnTo>
                    <a:pt x="64" y="700"/>
                  </a:lnTo>
                  <a:lnTo>
                    <a:pt x="68" y="684"/>
                  </a:lnTo>
                  <a:lnTo>
                    <a:pt x="86" y="380"/>
                  </a:lnTo>
                </a:path>
              </a:pathLst>
            </a:custGeom>
            <a:noFill/>
            <a:ln w="38100" cap="rnd">
              <a:solidFill>
                <a:schemeClr val="tx1">
                  <a:lumMod val="65000"/>
                  <a:lumOff val="35000"/>
                </a:schemeClr>
              </a:solidFill>
              <a:round/>
            </a:ln>
          </p:spPr>
          <p:txBody>
            <a:bodyPr/>
            <a:lstStyle/>
            <a:p>
              <a:endParaRPr lang="zh-CN" altLang="en-US"/>
            </a:p>
          </p:txBody>
        </p:sp>
        <p:grpSp>
          <p:nvGrpSpPr>
            <p:cNvPr id="46" name="Group 48"/>
            <p:cNvGrpSpPr/>
            <p:nvPr/>
          </p:nvGrpSpPr>
          <p:grpSpPr bwMode="auto">
            <a:xfrm>
              <a:off x="4122791" y="4533559"/>
              <a:ext cx="171286" cy="768627"/>
              <a:chOff x="1557" y="2272"/>
              <a:chExt cx="119" cy="713"/>
            </a:xfrm>
          </p:grpSpPr>
          <p:sp>
            <p:nvSpPr>
              <p:cNvPr id="47" name="Freeform 49"/>
              <p:cNvSpPr/>
              <p:nvPr/>
            </p:nvSpPr>
            <p:spPr bwMode="auto">
              <a:xfrm>
                <a:off x="1557" y="2272"/>
                <a:ext cx="33" cy="363"/>
              </a:xfrm>
              <a:custGeom>
                <a:avLst/>
                <a:gdLst>
                  <a:gd name="T0" fmla="*/ 0 w 33"/>
                  <a:gd name="T1" fmla="*/ 362 h 363"/>
                  <a:gd name="T2" fmla="*/ 20 w 33"/>
                  <a:gd name="T3" fmla="*/ 54 h 363"/>
                  <a:gd name="T4" fmla="*/ 21 w 33"/>
                  <a:gd name="T5" fmla="*/ 38 h 363"/>
                  <a:gd name="T6" fmla="*/ 22 w 33"/>
                  <a:gd name="T7" fmla="*/ 25 h 363"/>
                  <a:gd name="T8" fmla="*/ 24 w 33"/>
                  <a:gd name="T9" fmla="*/ 15 h 363"/>
                  <a:gd name="T10" fmla="*/ 27 w 33"/>
                  <a:gd name="T11" fmla="*/ 6 h 363"/>
                  <a:gd name="T12" fmla="*/ 32 w 33"/>
                  <a:gd name="T13" fmla="*/ 0 h 363"/>
                  <a:gd name="T14" fmla="*/ 0 60000 65536"/>
                  <a:gd name="T15" fmla="*/ 0 60000 65536"/>
                  <a:gd name="T16" fmla="*/ 0 60000 65536"/>
                  <a:gd name="T17" fmla="*/ 0 60000 65536"/>
                  <a:gd name="T18" fmla="*/ 0 60000 65536"/>
                  <a:gd name="T19" fmla="*/ 0 60000 65536"/>
                  <a:gd name="T20" fmla="*/ 0 60000 65536"/>
                  <a:gd name="T21" fmla="*/ 0 w 33"/>
                  <a:gd name="T22" fmla="*/ 0 h 363"/>
                  <a:gd name="T23" fmla="*/ 33 w 33"/>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 h="363">
                    <a:moveTo>
                      <a:pt x="0" y="362"/>
                    </a:moveTo>
                    <a:lnTo>
                      <a:pt x="20" y="54"/>
                    </a:lnTo>
                    <a:lnTo>
                      <a:pt x="21" y="38"/>
                    </a:lnTo>
                    <a:lnTo>
                      <a:pt x="22" y="25"/>
                    </a:lnTo>
                    <a:lnTo>
                      <a:pt x="24" y="15"/>
                    </a:lnTo>
                    <a:lnTo>
                      <a:pt x="27" y="6"/>
                    </a:lnTo>
                    <a:lnTo>
                      <a:pt x="32" y="0"/>
                    </a:lnTo>
                  </a:path>
                </a:pathLst>
              </a:custGeom>
              <a:noFill/>
              <a:ln w="38100" cap="rnd">
                <a:solidFill>
                  <a:schemeClr val="tx1">
                    <a:lumMod val="65000"/>
                    <a:lumOff val="35000"/>
                  </a:schemeClr>
                </a:solidFill>
                <a:round/>
              </a:ln>
            </p:spPr>
            <p:txBody>
              <a:bodyPr/>
              <a:lstStyle/>
              <a:p>
                <a:endParaRPr lang="zh-CN" altLang="en-US"/>
              </a:p>
            </p:txBody>
          </p:sp>
          <p:sp>
            <p:nvSpPr>
              <p:cNvPr id="48" name="Freeform 50"/>
              <p:cNvSpPr/>
              <p:nvPr/>
            </p:nvSpPr>
            <p:spPr bwMode="auto">
              <a:xfrm>
                <a:off x="1590" y="2276"/>
                <a:ext cx="86" cy="709"/>
              </a:xfrm>
              <a:custGeom>
                <a:avLst/>
                <a:gdLst>
                  <a:gd name="T0" fmla="*/ 0 w 86"/>
                  <a:gd name="T1" fmla="*/ 0 h 709"/>
                  <a:gd name="T2" fmla="*/ 7 w 86"/>
                  <a:gd name="T3" fmla="*/ 4 h 709"/>
                  <a:gd name="T4" fmla="*/ 12 w 86"/>
                  <a:gd name="T5" fmla="*/ 16 h 709"/>
                  <a:gd name="T6" fmla="*/ 14 w 86"/>
                  <a:gd name="T7" fmla="*/ 33 h 709"/>
                  <a:gd name="T8" fmla="*/ 15 w 86"/>
                  <a:gd name="T9" fmla="*/ 59 h 709"/>
                  <a:gd name="T10" fmla="*/ 43 w 86"/>
                  <a:gd name="T11" fmla="*/ 651 h 709"/>
                  <a:gd name="T12" fmla="*/ 45 w 86"/>
                  <a:gd name="T13" fmla="*/ 684 h 709"/>
                  <a:gd name="T14" fmla="*/ 47 w 86"/>
                  <a:gd name="T15" fmla="*/ 694 h 709"/>
                  <a:gd name="T16" fmla="*/ 53 w 86"/>
                  <a:gd name="T17" fmla="*/ 704 h 709"/>
                  <a:gd name="T18" fmla="*/ 57 w 86"/>
                  <a:gd name="T19" fmla="*/ 708 h 709"/>
                  <a:gd name="T20" fmla="*/ 63 w 86"/>
                  <a:gd name="T21" fmla="*/ 700 h 709"/>
                  <a:gd name="T22" fmla="*/ 67 w 86"/>
                  <a:gd name="T23" fmla="*/ 684 h 709"/>
                  <a:gd name="T24" fmla="*/ 85 w 86"/>
                  <a:gd name="T25" fmla="*/ 380 h 70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6"/>
                  <a:gd name="T40" fmla="*/ 0 h 709"/>
                  <a:gd name="T41" fmla="*/ 86 w 86"/>
                  <a:gd name="T42" fmla="*/ 709 h 70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6" h="709">
                    <a:moveTo>
                      <a:pt x="0" y="0"/>
                    </a:moveTo>
                    <a:lnTo>
                      <a:pt x="7" y="4"/>
                    </a:lnTo>
                    <a:lnTo>
                      <a:pt x="12" y="16"/>
                    </a:lnTo>
                    <a:lnTo>
                      <a:pt x="14" y="33"/>
                    </a:lnTo>
                    <a:lnTo>
                      <a:pt x="15" y="59"/>
                    </a:lnTo>
                    <a:lnTo>
                      <a:pt x="43" y="651"/>
                    </a:lnTo>
                    <a:lnTo>
                      <a:pt x="45" y="684"/>
                    </a:lnTo>
                    <a:lnTo>
                      <a:pt x="47" y="694"/>
                    </a:lnTo>
                    <a:lnTo>
                      <a:pt x="53" y="704"/>
                    </a:lnTo>
                    <a:lnTo>
                      <a:pt x="57" y="708"/>
                    </a:lnTo>
                    <a:lnTo>
                      <a:pt x="63" y="700"/>
                    </a:lnTo>
                    <a:lnTo>
                      <a:pt x="67" y="684"/>
                    </a:lnTo>
                    <a:lnTo>
                      <a:pt x="85" y="380"/>
                    </a:lnTo>
                  </a:path>
                </a:pathLst>
              </a:custGeom>
              <a:noFill/>
              <a:ln w="38100" cap="rnd">
                <a:solidFill>
                  <a:schemeClr val="tx1">
                    <a:lumMod val="65000"/>
                    <a:lumOff val="35000"/>
                  </a:schemeClr>
                </a:solidFill>
                <a:round/>
              </a:ln>
            </p:spPr>
            <p:txBody>
              <a:bodyPr/>
              <a:lstStyle/>
              <a:p>
                <a:endParaRPr lang="zh-CN" altLang="en-US"/>
              </a:p>
            </p:txBody>
          </p:sp>
        </p:grpSp>
        <p:sp>
          <p:nvSpPr>
            <p:cNvPr id="49" name="Freeform 51"/>
            <p:cNvSpPr/>
            <p:nvPr/>
          </p:nvSpPr>
          <p:spPr bwMode="auto">
            <a:xfrm>
              <a:off x="4291199" y="4527801"/>
              <a:ext cx="50378" cy="423177"/>
            </a:xfrm>
            <a:custGeom>
              <a:avLst/>
              <a:gdLst>
                <a:gd name="T0" fmla="*/ 0 w 35"/>
                <a:gd name="T1" fmla="*/ 294 h 294"/>
                <a:gd name="T2" fmla="*/ 22 w 35"/>
                <a:gd name="T3" fmla="*/ 40 h 294"/>
                <a:gd name="T4" fmla="*/ 24 w 35"/>
                <a:gd name="T5" fmla="*/ 28 h 294"/>
                <a:gd name="T6" fmla="*/ 25 w 35"/>
                <a:gd name="T7" fmla="*/ 19 h 294"/>
                <a:gd name="T8" fmla="*/ 26 w 35"/>
                <a:gd name="T9" fmla="*/ 11 h 294"/>
                <a:gd name="T10" fmla="*/ 30 w 35"/>
                <a:gd name="T11" fmla="*/ 4 h 294"/>
                <a:gd name="T12" fmla="*/ 35 w 35"/>
                <a:gd name="T13" fmla="*/ 0 h 294"/>
                <a:gd name="T14" fmla="*/ 0 60000 65536"/>
                <a:gd name="T15" fmla="*/ 0 60000 65536"/>
                <a:gd name="T16" fmla="*/ 0 60000 65536"/>
                <a:gd name="T17" fmla="*/ 0 60000 65536"/>
                <a:gd name="T18" fmla="*/ 0 60000 65536"/>
                <a:gd name="T19" fmla="*/ 0 60000 65536"/>
                <a:gd name="T20" fmla="*/ 0 60000 65536"/>
                <a:gd name="T21" fmla="*/ 0 w 35"/>
                <a:gd name="T22" fmla="*/ 0 h 294"/>
                <a:gd name="T23" fmla="*/ 35 w 35"/>
                <a:gd name="T24" fmla="*/ 294 h 29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5" h="294">
                  <a:moveTo>
                    <a:pt x="0" y="294"/>
                  </a:moveTo>
                  <a:lnTo>
                    <a:pt x="22" y="40"/>
                  </a:lnTo>
                  <a:lnTo>
                    <a:pt x="24" y="28"/>
                  </a:lnTo>
                  <a:lnTo>
                    <a:pt x="25" y="19"/>
                  </a:lnTo>
                  <a:lnTo>
                    <a:pt x="26" y="11"/>
                  </a:lnTo>
                  <a:lnTo>
                    <a:pt x="30" y="4"/>
                  </a:lnTo>
                  <a:lnTo>
                    <a:pt x="35" y="0"/>
                  </a:lnTo>
                </a:path>
              </a:pathLst>
            </a:custGeom>
            <a:noFill/>
            <a:ln w="38100" cap="rnd">
              <a:solidFill>
                <a:schemeClr val="tx1">
                  <a:lumMod val="65000"/>
                  <a:lumOff val="35000"/>
                </a:schemeClr>
              </a:solidFill>
              <a:round/>
            </a:ln>
          </p:spPr>
          <p:txBody>
            <a:bodyPr/>
            <a:lstStyle/>
            <a:p>
              <a:endParaRPr lang="zh-CN" altLang="en-US"/>
            </a:p>
          </p:txBody>
        </p:sp>
        <p:sp>
          <p:nvSpPr>
            <p:cNvPr id="50" name="Freeform 52"/>
            <p:cNvSpPr/>
            <p:nvPr/>
          </p:nvSpPr>
          <p:spPr bwMode="auto">
            <a:xfrm>
              <a:off x="4343016" y="4532120"/>
              <a:ext cx="122347" cy="764308"/>
            </a:xfrm>
            <a:custGeom>
              <a:avLst/>
              <a:gdLst>
                <a:gd name="T0" fmla="*/ 0 w 85"/>
                <a:gd name="T1" fmla="*/ 0 h 709"/>
                <a:gd name="T2" fmla="*/ 7 w 85"/>
                <a:gd name="T3" fmla="*/ 4 h 709"/>
                <a:gd name="T4" fmla="*/ 12 w 85"/>
                <a:gd name="T5" fmla="*/ 16 h 709"/>
                <a:gd name="T6" fmla="*/ 14 w 85"/>
                <a:gd name="T7" fmla="*/ 33 h 709"/>
                <a:gd name="T8" fmla="*/ 15 w 85"/>
                <a:gd name="T9" fmla="*/ 59 h 709"/>
                <a:gd name="T10" fmla="*/ 42 w 85"/>
                <a:gd name="T11" fmla="*/ 651 h 709"/>
                <a:gd name="T12" fmla="*/ 45 w 85"/>
                <a:gd name="T13" fmla="*/ 684 h 709"/>
                <a:gd name="T14" fmla="*/ 47 w 85"/>
                <a:gd name="T15" fmla="*/ 694 h 709"/>
                <a:gd name="T16" fmla="*/ 52 w 85"/>
                <a:gd name="T17" fmla="*/ 704 h 709"/>
                <a:gd name="T18" fmla="*/ 57 w 85"/>
                <a:gd name="T19" fmla="*/ 708 h 709"/>
                <a:gd name="T20" fmla="*/ 62 w 85"/>
                <a:gd name="T21" fmla="*/ 700 h 709"/>
                <a:gd name="T22" fmla="*/ 66 w 85"/>
                <a:gd name="T23" fmla="*/ 684 h 709"/>
                <a:gd name="T24" fmla="*/ 84 w 85"/>
                <a:gd name="T25" fmla="*/ 380 h 70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5"/>
                <a:gd name="T40" fmla="*/ 0 h 709"/>
                <a:gd name="T41" fmla="*/ 85 w 85"/>
                <a:gd name="T42" fmla="*/ 709 h 70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5" h="709">
                  <a:moveTo>
                    <a:pt x="0" y="0"/>
                  </a:moveTo>
                  <a:lnTo>
                    <a:pt x="7" y="4"/>
                  </a:lnTo>
                  <a:lnTo>
                    <a:pt x="12" y="16"/>
                  </a:lnTo>
                  <a:lnTo>
                    <a:pt x="14" y="33"/>
                  </a:lnTo>
                  <a:lnTo>
                    <a:pt x="15" y="59"/>
                  </a:lnTo>
                  <a:lnTo>
                    <a:pt x="42" y="651"/>
                  </a:lnTo>
                  <a:lnTo>
                    <a:pt x="45" y="684"/>
                  </a:lnTo>
                  <a:lnTo>
                    <a:pt x="47" y="694"/>
                  </a:lnTo>
                  <a:lnTo>
                    <a:pt x="52" y="704"/>
                  </a:lnTo>
                  <a:lnTo>
                    <a:pt x="57" y="708"/>
                  </a:lnTo>
                  <a:lnTo>
                    <a:pt x="62" y="700"/>
                  </a:lnTo>
                  <a:lnTo>
                    <a:pt x="66" y="684"/>
                  </a:lnTo>
                  <a:lnTo>
                    <a:pt x="84" y="380"/>
                  </a:lnTo>
                </a:path>
              </a:pathLst>
            </a:custGeom>
            <a:noFill/>
            <a:ln w="38100" cap="rnd">
              <a:solidFill>
                <a:schemeClr val="tx1">
                  <a:lumMod val="65000"/>
                  <a:lumOff val="35000"/>
                </a:schemeClr>
              </a:solidFill>
              <a:round/>
            </a:ln>
          </p:spPr>
          <p:txBody>
            <a:bodyPr/>
            <a:lstStyle/>
            <a:p>
              <a:endParaRPr lang="zh-CN" altLang="en-US"/>
            </a:p>
          </p:txBody>
        </p:sp>
        <p:sp>
          <p:nvSpPr>
            <p:cNvPr id="51" name="Freeform 53"/>
            <p:cNvSpPr/>
            <p:nvPr/>
          </p:nvSpPr>
          <p:spPr bwMode="auto">
            <a:xfrm>
              <a:off x="4463924" y="4527801"/>
              <a:ext cx="50378" cy="401586"/>
            </a:xfrm>
            <a:custGeom>
              <a:avLst/>
              <a:gdLst>
                <a:gd name="T0" fmla="*/ 0 w 35"/>
                <a:gd name="T1" fmla="*/ 279 h 279"/>
                <a:gd name="T2" fmla="*/ 22 w 35"/>
                <a:gd name="T3" fmla="*/ 40 h 279"/>
                <a:gd name="T4" fmla="*/ 23 w 35"/>
                <a:gd name="T5" fmla="*/ 28 h 279"/>
                <a:gd name="T6" fmla="*/ 24 w 35"/>
                <a:gd name="T7" fmla="*/ 19 h 279"/>
                <a:gd name="T8" fmla="*/ 26 w 35"/>
                <a:gd name="T9" fmla="*/ 11 h 279"/>
                <a:gd name="T10" fmla="*/ 30 w 35"/>
                <a:gd name="T11" fmla="*/ 4 h 279"/>
                <a:gd name="T12" fmla="*/ 35 w 35"/>
                <a:gd name="T13" fmla="*/ 0 h 279"/>
                <a:gd name="T14" fmla="*/ 0 60000 65536"/>
                <a:gd name="T15" fmla="*/ 0 60000 65536"/>
                <a:gd name="T16" fmla="*/ 0 60000 65536"/>
                <a:gd name="T17" fmla="*/ 0 60000 65536"/>
                <a:gd name="T18" fmla="*/ 0 60000 65536"/>
                <a:gd name="T19" fmla="*/ 0 60000 65536"/>
                <a:gd name="T20" fmla="*/ 0 60000 65536"/>
                <a:gd name="T21" fmla="*/ 0 w 35"/>
                <a:gd name="T22" fmla="*/ 0 h 279"/>
                <a:gd name="T23" fmla="*/ 35 w 35"/>
                <a:gd name="T24" fmla="*/ 279 h 27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5" h="279">
                  <a:moveTo>
                    <a:pt x="0" y="279"/>
                  </a:moveTo>
                  <a:lnTo>
                    <a:pt x="22" y="40"/>
                  </a:lnTo>
                  <a:lnTo>
                    <a:pt x="23" y="28"/>
                  </a:lnTo>
                  <a:lnTo>
                    <a:pt x="24" y="19"/>
                  </a:lnTo>
                  <a:lnTo>
                    <a:pt x="26" y="11"/>
                  </a:lnTo>
                  <a:lnTo>
                    <a:pt x="30" y="4"/>
                  </a:lnTo>
                  <a:lnTo>
                    <a:pt x="35" y="0"/>
                  </a:lnTo>
                </a:path>
              </a:pathLst>
            </a:custGeom>
            <a:noFill/>
            <a:ln w="38100" cap="rnd">
              <a:solidFill>
                <a:schemeClr val="tx1">
                  <a:lumMod val="65000"/>
                  <a:lumOff val="35000"/>
                </a:schemeClr>
              </a:solidFill>
              <a:round/>
            </a:ln>
          </p:spPr>
          <p:txBody>
            <a:bodyPr/>
            <a:lstStyle/>
            <a:p>
              <a:endParaRPr lang="zh-CN" altLang="en-US"/>
            </a:p>
          </p:txBody>
        </p:sp>
        <p:sp>
          <p:nvSpPr>
            <p:cNvPr id="52" name="Freeform 54"/>
            <p:cNvSpPr/>
            <p:nvPr/>
          </p:nvSpPr>
          <p:spPr bwMode="auto">
            <a:xfrm>
              <a:off x="4515742" y="4532120"/>
              <a:ext cx="138180" cy="762870"/>
            </a:xfrm>
            <a:custGeom>
              <a:avLst/>
              <a:gdLst>
                <a:gd name="T0" fmla="*/ 0 w 96"/>
                <a:gd name="T1" fmla="*/ 0 h 530"/>
                <a:gd name="T2" fmla="*/ 7 w 96"/>
                <a:gd name="T3" fmla="*/ 3 h 530"/>
                <a:gd name="T4" fmla="*/ 12 w 96"/>
                <a:gd name="T5" fmla="*/ 12 h 530"/>
                <a:gd name="T6" fmla="*/ 14 w 96"/>
                <a:gd name="T7" fmla="*/ 25 h 530"/>
                <a:gd name="T8" fmla="*/ 15 w 96"/>
                <a:gd name="T9" fmla="*/ 44 h 530"/>
                <a:gd name="T10" fmla="*/ 42 w 96"/>
                <a:gd name="T11" fmla="*/ 488 h 530"/>
                <a:gd name="T12" fmla="*/ 45 w 96"/>
                <a:gd name="T13" fmla="*/ 512 h 530"/>
                <a:gd name="T14" fmla="*/ 47 w 96"/>
                <a:gd name="T15" fmla="*/ 520 h 530"/>
                <a:gd name="T16" fmla="*/ 52 w 96"/>
                <a:gd name="T17" fmla="*/ 527 h 530"/>
                <a:gd name="T18" fmla="*/ 57 w 96"/>
                <a:gd name="T19" fmla="*/ 530 h 530"/>
                <a:gd name="T20" fmla="*/ 62 w 96"/>
                <a:gd name="T21" fmla="*/ 524 h 530"/>
                <a:gd name="T22" fmla="*/ 66 w 96"/>
                <a:gd name="T23" fmla="*/ 512 h 530"/>
                <a:gd name="T24" fmla="*/ 96 w 96"/>
                <a:gd name="T25" fmla="*/ 285 h 5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6"/>
                <a:gd name="T40" fmla="*/ 0 h 530"/>
                <a:gd name="T41" fmla="*/ 96 w 96"/>
                <a:gd name="T42" fmla="*/ 530 h 5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6" h="530">
                  <a:moveTo>
                    <a:pt x="0" y="0"/>
                  </a:moveTo>
                  <a:lnTo>
                    <a:pt x="7" y="3"/>
                  </a:lnTo>
                  <a:lnTo>
                    <a:pt x="12" y="12"/>
                  </a:lnTo>
                  <a:lnTo>
                    <a:pt x="14" y="25"/>
                  </a:lnTo>
                  <a:lnTo>
                    <a:pt x="15" y="44"/>
                  </a:lnTo>
                  <a:lnTo>
                    <a:pt x="42" y="488"/>
                  </a:lnTo>
                  <a:lnTo>
                    <a:pt x="45" y="512"/>
                  </a:lnTo>
                  <a:lnTo>
                    <a:pt x="47" y="520"/>
                  </a:lnTo>
                  <a:lnTo>
                    <a:pt x="52" y="527"/>
                  </a:lnTo>
                  <a:lnTo>
                    <a:pt x="57" y="530"/>
                  </a:lnTo>
                  <a:lnTo>
                    <a:pt x="62" y="524"/>
                  </a:lnTo>
                  <a:lnTo>
                    <a:pt x="66" y="512"/>
                  </a:lnTo>
                  <a:lnTo>
                    <a:pt x="96" y="285"/>
                  </a:lnTo>
                </a:path>
              </a:pathLst>
            </a:custGeom>
            <a:noFill/>
            <a:ln w="38100" cap="rnd">
              <a:solidFill>
                <a:schemeClr val="tx1">
                  <a:lumMod val="65000"/>
                  <a:lumOff val="35000"/>
                </a:schemeClr>
              </a:solidFill>
              <a:round/>
            </a:ln>
          </p:spPr>
          <p:txBody>
            <a:bodyPr/>
            <a:lstStyle/>
            <a:p>
              <a:endParaRPr lang="zh-CN" altLang="en-US"/>
            </a:p>
          </p:txBody>
        </p:sp>
        <p:sp>
          <p:nvSpPr>
            <p:cNvPr id="53" name="Freeform 55"/>
            <p:cNvSpPr/>
            <p:nvPr/>
          </p:nvSpPr>
          <p:spPr bwMode="auto">
            <a:xfrm>
              <a:off x="7403131" y="4536438"/>
              <a:ext cx="47499" cy="391510"/>
            </a:xfrm>
            <a:custGeom>
              <a:avLst/>
              <a:gdLst>
                <a:gd name="T0" fmla="*/ 0 w 33"/>
                <a:gd name="T1" fmla="*/ 362 h 363"/>
                <a:gd name="T2" fmla="*/ 20 w 33"/>
                <a:gd name="T3" fmla="*/ 54 h 363"/>
                <a:gd name="T4" fmla="*/ 21 w 33"/>
                <a:gd name="T5" fmla="*/ 38 h 363"/>
                <a:gd name="T6" fmla="*/ 22 w 33"/>
                <a:gd name="T7" fmla="*/ 25 h 363"/>
                <a:gd name="T8" fmla="*/ 24 w 33"/>
                <a:gd name="T9" fmla="*/ 15 h 363"/>
                <a:gd name="T10" fmla="*/ 27 w 33"/>
                <a:gd name="T11" fmla="*/ 6 h 363"/>
                <a:gd name="T12" fmla="*/ 32 w 33"/>
                <a:gd name="T13" fmla="*/ 0 h 363"/>
                <a:gd name="T14" fmla="*/ 0 60000 65536"/>
                <a:gd name="T15" fmla="*/ 0 60000 65536"/>
                <a:gd name="T16" fmla="*/ 0 60000 65536"/>
                <a:gd name="T17" fmla="*/ 0 60000 65536"/>
                <a:gd name="T18" fmla="*/ 0 60000 65536"/>
                <a:gd name="T19" fmla="*/ 0 60000 65536"/>
                <a:gd name="T20" fmla="*/ 0 60000 65536"/>
                <a:gd name="T21" fmla="*/ 0 w 33"/>
                <a:gd name="T22" fmla="*/ 0 h 363"/>
                <a:gd name="T23" fmla="*/ 33 w 33"/>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 h="363">
                  <a:moveTo>
                    <a:pt x="0" y="362"/>
                  </a:moveTo>
                  <a:lnTo>
                    <a:pt x="20" y="54"/>
                  </a:lnTo>
                  <a:lnTo>
                    <a:pt x="21" y="38"/>
                  </a:lnTo>
                  <a:lnTo>
                    <a:pt x="22" y="25"/>
                  </a:lnTo>
                  <a:lnTo>
                    <a:pt x="24" y="15"/>
                  </a:lnTo>
                  <a:lnTo>
                    <a:pt x="27" y="6"/>
                  </a:lnTo>
                  <a:lnTo>
                    <a:pt x="32" y="0"/>
                  </a:lnTo>
                </a:path>
              </a:pathLst>
            </a:custGeom>
            <a:noFill/>
            <a:ln w="38100" cap="rnd">
              <a:solidFill>
                <a:schemeClr val="tx1">
                  <a:lumMod val="65000"/>
                  <a:lumOff val="35000"/>
                </a:schemeClr>
              </a:solidFill>
              <a:round/>
            </a:ln>
          </p:spPr>
          <p:txBody>
            <a:bodyPr/>
            <a:lstStyle/>
            <a:p>
              <a:endParaRPr lang="zh-CN" altLang="en-US"/>
            </a:p>
          </p:txBody>
        </p:sp>
        <p:sp>
          <p:nvSpPr>
            <p:cNvPr id="54" name="Freeform 56"/>
            <p:cNvSpPr/>
            <p:nvPr/>
          </p:nvSpPr>
          <p:spPr bwMode="auto">
            <a:xfrm>
              <a:off x="7450630" y="4540756"/>
              <a:ext cx="122347" cy="762870"/>
            </a:xfrm>
            <a:custGeom>
              <a:avLst/>
              <a:gdLst>
                <a:gd name="T0" fmla="*/ 0 w 85"/>
                <a:gd name="T1" fmla="*/ 0 h 530"/>
                <a:gd name="T2" fmla="*/ 7 w 85"/>
                <a:gd name="T3" fmla="*/ 3 h 530"/>
                <a:gd name="T4" fmla="*/ 12 w 85"/>
                <a:gd name="T5" fmla="*/ 12 h 530"/>
                <a:gd name="T6" fmla="*/ 14 w 85"/>
                <a:gd name="T7" fmla="*/ 25 h 530"/>
                <a:gd name="T8" fmla="*/ 15 w 85"/>
                <a:gd name="T9" fmla="*/ 44 h 530"/>
                <a:gd name="T10" fmla="*/ 43 w 85"/>
                <a:gd name="T11" fmla="*/ 488 h 530"/>
                <a:gd name="T12" fmla="*/ 45 w 85"/>
                <a:gd name="T13" fmla="*/ 512 h 530"/>
                <a:gd name="T14" fmla="*/ 47 w 85"/>
                <a:gd name="T15" fmla="*/ 520 h 530"/>
                <a:gd name="T16" fmla="*/ 53 w 85"/>
                <a:gd name="T17" fmla="*/ 527 h 530"/>
                <a:gd name="T18" fmla="*/ 57 w 85"/>
                <a:gd name="T19" fmla="*/ 530 h 530"/>
                <a:gd name="T20" fmla="*/ 63 w 85"/>
                <a:gd name="T21" fmla="*/ 524 h 530"/>
                <a:gd name="T22" fmla="*/ 67 w 85"/>
                <a:gd name="T23" fmla="*/ 512 h 530"/>
                <a:gd name="T24" fmla="*/ 85 w 85"/>
                <a:gd name="T25" fmla="*/ 270 h 5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5"/>
                <a:gd name="T40" fmla="*/ 0 h 530"/>
                <a:gd name="T41" fmla="*/ 85 w 85"/>
                <a:gd name="T42" fmla="*/ 530 h 5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5" h="530">
                  <a:moveTo>
                    <a:pt x="0" y="0"/>
                  </a:moveTo>
                  <a:lnTo>
                    <a:pt x="7" y="3"/>
                  </a:lnTo>
                  <a:lnTo>
                    <a:pt x="12" y="12"/>
                  </a:lnTo>
                  <a:lnTo>
                    <a:pt x="14" y="25"/>
                  </a:lnTo>
                  <a:lnTo>
                    <a:pt x="15" y="44"/>
                  </a:lnTo>
                  <a:lnTo>
                    <a:pt x="43" y="488"/>
                  </a:lnTo>
                  <a:lnTo>
                    <a:pt x="45" y="512"/>
                  </a:lnTo>
                  <a:lnTo>
                    <a:pt x="47" y="520"/>
                  </a:lnTo>
                  <a:lnTo>
                    <a:pt x="53" y="527"/>
                  </a:lnTo>
                  <a:lnTo>
                    <a:pt x="57" y="530"/>
                  </a:lnTo>
                  <a:lnTo>
                    <a:pt x="63" y="524"/>
                  </a:lnTo>
                  <a:lnTo>
                    <a:pt x="67" y="512"/>
                  </a:lnTo>
                  <a:lnTo>
                    <a:pt x="85" y="270"/>
                  </a:lnTo>
                </a:path>
              </a:pathLst>
            </a:custGeom>
            <a:noFill/>
            <a:ln w="38100" cap="rnd">
              <a:solidFill>
                <a:schemeClr val="tx1">
                  <a:lumMod val="65000"/>
                  <a:lumOff val="35000"/>
                </a:schemeClr>
              </a:solidFill>
              <a:round/>
            </a:ln>
          </p:spPr>
          <p:txBody>
            <a:bodyPr/>
            <a:lstStyle/>
            <a:p>
              <a:endParaRPr lang="zh-CN" altLang="en-US"/>
            </a:p>
          </p:txBody>
        </p:sp>
        <p:sp>
          <p:nvSpPr>
            <p:cNvPr id="55" name="Freeform 57"/>
            <p:cNvSpPr/>
            <p:nvPr/>
          </p:nvSpPr>
          <p:spPr bwMode="auto">
            <a:xfrm>
              <a:off x="7574416" y="4536438"/>
              <a:ext cx="46060" cy="391510"/>
            </a:xfrm>
            <a:custGeom>
              <a:avLst/>
              <a:gdLst>
                <a:gd name="T0" fmla="*/ 0 w 32"/>
                <a:gd name="T1" fmla="*/ 362 h 363"/>
                <a:gd name="T2" fmla="*/ 19 w 32"/>
                <a:gd name="T3" fmla="*/ 54 h 363"/>
                <a:gd name="T4" fmla="*/ 20 w 32"/>
                <a:gd name="T5" fmla="*/ 38 h 363"/>
                <a:gd name="T6" fmla="*/ 21 w 32"/>
                <a:gd name="T7" fmla="*/ 25 h 363"/>
                <a:gd name="T8" fmla="*/ 23 w 32"/>
                <a:gd name="T9" fmla="*/ 15 h 363"/>
                <a:gd name="T10" fmla="*/ 27 w 32"/>
                <a:gd name="T11" fmla="*/ 6 h 363"/>
                <a:gd name="T12" fmla="*/ 31 w 32"/>
                <a:gd name="T13" fmla="*/ 0 h 363"/>
                <a:gd name="T14" fmla="*/ 0 60000 65536"/>
                <a:gd name="T15" fmla="*/ 0 60000 65536"/>
                <a:gd name="T16" fmla="*/ 0 60000 65536"/>
                <a:gd name="T17" fmla="*/ 0 60000 65536"/>
                <a:gd name="T18" fmla="*/ 0 60000 65536"/>
                <a:gd name="T19" fmla="*/ 0 60000 65536"/>
                <a:gd name="T20" fmla="*/ 0 60000 65536"/>
                <a:gd name="T21" fmla="*/ 0 w 32"/>
                <a:gd name="T22" fmla="*/ 0 h 363"/>
                <a:gd name="T23" fmla="*/ 32 w 32"/>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2" h="363">
                  <a:moveTo>
                    <a:pt x="0" y="362"/>
                  </a:moveTo>
                  <a:lnTo>
                    <a:pt x="19" y="54"/>
                  </a:lnTo>
                  <a:lnTo>
                    <a:pt x="20" y="38"/>
                  </a:lnTo>
                  <a:lnTo>
                    <a:pt x="21" y="25"/>
                  </a:lnTo>
                  <a:lnTo>
                    <a:pt x="23" y="15"/>
                  </a:lnTo>
                  <a:lnTo>
                    <a:pt x="27" y="6"/>
                  </a:lnTo>
                  <a:lnTo>
                    <a:pt x="31" y="0"/>
                  </a:lnTo>
                </a:path>
              </a:pathLst>
            </a:custGeom>
            <a:noFill/>
            <a:ln w="38100" cap="rnd">
              <a:solidFill>
                <a:schemeClr val="tx1">
                  <a:lumMod val="65000"/>
                  <a:lumOff val="35000"/>
                </a:schemeClr>
              </a:solidFill>
              <a:round/>
            </a:ln>
          </p:spPr>
          <p:txBody>
            <a:bodyPr/>
            <a:lstStyle/>
            <a:p>
              <a:endParaRPr lang="zh-CN" altLang="en-US"/>
            </a:p>
          </p:txBody>
        </p:sp>
        <p:sp>
          <p:nvSpPr>
            <p:cNvPr id="56" name="Freeform 58"/>
            <p:cNvSpPr/>
            <p:nvPr/>
          </p:nvSpPr>
          <p:spPr bwMode="auto">
            <a:xfrm>
              <a:off x="7620476" y="4540756"/>
              <a:ext cx="125226" cy="762870"/>
            </a:xfrm>
            <a:custGeom>
              <a:avLst/>
              <a:gdLst>
                <a:gd name="T0" fmla="*/ 0 w 87"/>
                <a:gd name="T1" fmla="*/ 0 h 530"/>
                <a:gd name="T2" fmla="*/ 7 w 87"/>
                <a:gd name="T3" fmla="*/ 3 h 530"/>
                <a:gd name="T4" fmla="*/ 12 w 87"/>
                <a:gd name="T5" fmla="*/ 12 h 530"/>
                <a:gd name="T6" fmla="*/ 14 w 87"/>
                <a:gd name="T7" fmla="*/ 25 h 530"/>
                <a:gd name="T8" fmla="*/ 15 w 87"/>
                <a:gd name="T9" fmla="*/ 44 h 530"/>
                <a:gd name="T10" fmla="*/ 42 w 87"/>
                <a:gd name="T11" fmla="*/ 488 h 530"/>
                <a:gd name="T12" fmla="*/ 45 w 87"/>
                <a:gd name="T13" fmla="*/ 512 h 530"/>
                <a:gd name="T14" fmla="*/ 47 w 87"/>
                <a:gd name="T15" fmla="*/ 520 h 530"/>
                <a:gd name="T16" fmla="*/ 52 w 87"/>
                <a:gd name="T17" fmla="*/ 527 h 530"/>
                <a:gd name="T18" fmla="*/ 57 w 87"/>
                <a:gd name="T19" fmla="*/ 530 h 530"/>
                <a:gd name="T20" fmla="*/ 62 w 87"/>
                <a:gd name="T21" fmla="*/ 524 h 530"/>
                <a:gd name="T22" fmla="*/ 66 w 87"/>
                <a:gd name="T23" fmla="*/ 512 h 530"/>
                <a:gd name="T24" fmla="*/ 87 w 87"/>
                <a:gd name="T25" fmla="*/ 264 h 5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7"/>
                <a:gd name="T40" fmla="*/ 0 h 530"/>
                <a:gd name="T41" fmla="*/ 87 w 87"/>
                <a:gd name="T42" fmla="*/ 530 h 5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7" h="530">
                  <a:moveTo>
                    <a:pt x="0" y="0"/>
                  </a:moveTo>
                  <a:lnTo>
                    <a:pt x="7" y="3"/>
                  </a:lnTo>
                  <a:lnTo>
                    <a:pt x="12" y="12"/>
                  </a:lnTo>
                  <a:lnTo>
                    <a:pt x="14" y="25"/>
                  </a:lnTo>
                  <a:lnTo>
                    <a:pt x="15" y="44"/>
                  </a:lnTo>
                  <a:lnTo>
                    <a:pt x="42" y="488"/>
                  </a:lnTo>
                  <a:lnTo>
                    <a:pt x="45" y="512"/>
                  </a:lnTo>
                  <a:lnTo>
                    <a:pt x="47" y="520"/>
                  </a:lnTo>
                  <a:lnTo>
                    <a:pt x="52" y="527"/>
                  </a:lnTo>
                  <a:lnTo>
                    <a:pt x="57" y="530"/>
                  </a:lnTo>
                  <a:lnTo>
                    <a:pt x="62" y="524"/>
                  </a:lnTo>
                  <a:lnTo>
                    <a:pt x="66" y="512"/>
                  </a:lnTo>
                  <a:lnTo>
                    <a:pt x="87" y="264"/>
                  </a:lnTo>
                </a:path>
              </a:pathLst>
            </a:custGeom>
            <a:noFill/>
            <a:ln w="38100" cap="rnd">
              <a:solidFill>
                <a:schemeClr val="tx1">
                  <a:lumMod val="65000"/>
                  <a:lumOff val="35000"/>
                </a:schemeClr>
              </a:solidFill>
              <a:round/>
            </a:ln>
          </p:spPr>
          <p:txBody>
            <a:bodyPr/>
            <a:lstStyle/>
            <a:p>
              <a:endParaRPr lang="zh-CN" altLang="en-US"/>
            </a:p>
          </p:txBody>
        </p:sp>
        <p:sp>
          <p:nvSpPr>
            <p:cNvPr id="57" name="Freeform 59"/>
            <p:cNvSpPr/>
            <p:nvPr/>
          </p:nvSpPr>
          <p:spPr bwMode="auto">
            <a:xfrm>
              <a:off x="7742824" y="4530680"/>
              <a:ext cx="48939" cy="391510"/>
            </a:xfrm>
            <a:custGeom>
              <a:avLst/>
              <a:gdLst>
                <a:gd name="T0" fmla="*/ 0 w 34"/>
                <a:gd name="T1" fmla="*/ 362 h 363"/>
                <a:gd name="T2" fmla="*/ 20 w 34"/>
                <a:gd name="T3" fmla="*/ 54 h 363"/>
                <a:gd name="T4" fmla="*/ 22 w 34"/>
                <a:gd name="T5" fmla="*/ 38 h 363"/>
                <a:gd name="T6" fmla="*/ 23 w 34"/>
                <a:gd name="T7" fmla="*/ 25 h 363"/>
                <a:gd name="T8" fmla="*/ 24 w 34"/>
                <a:gd name="T9" fmla="*/ 15 h 363"/>
                <a:gd name="T10" fmla="*/ 28 w 34"/>
                <a:gd name="T11" fmla="*/ 6 h 363"/>
                <a:gd name="T12" fmla="*/ 33 w 34"/>
                <a:gd name="T13" fmla="*/ 0 h 363"/>
                <a:gd name="T14" fmla="*/ 0 60000 65536"/>
                <a:gd name="T15" fmla="*/ 0 60000 65536"/>
                <a:gd name="T16" fmla="*/ 0 60000 65536"/>
                <a:gd name="T17" fmla="*/ 0 60000 65536"/>
                <a:gd name="T18" fmla="*/ 0 60000 65536"/>
                <a:gd name="T19" fmla="*/ 0 60000 65536"/>
                <a:gd name="T20" fmla="*/ 0 60000 65536"/>
                <a:gd name="T21" fmla="*/ 0 w 34"/>
                <a:gd name="T22" fmla="*/ 0 h 363"/>
                <a:gd name="T23" fmla="*/ 34 w 34"/>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4" h="363">
                  <a:moveTo>
                    <a:pt x="0" y="362"/>
                  </a:moveTo>
                  <a:lnTo>
                    <a:pt x="20" y="54"/>
                  </a:lnTo>
                  <a:lnTo>
                    <a:pt x="22" y="38"/>
                  </a:lnTo>
                  <a:lnTo>
                    <a:pt x="23" y="25"/>
                  </a:lnTo>
                  <a:lnTo>
                    <a:pt x="24" y="15"/>
                  </a:lnTo>
                  <a:lnTo>
                    <a:pt x="28" y="6"/>
                  </a:lnTo>
                  <a:lnTo>
                    <a:pt x="33" y="0"/>
                  </a:lnTo>
                </a:path>
              </a:pathLst>
            </a:custGeom>
            <a:noFill/>
            <a:ln w="38100" cap="rnd">
              <a:solidFill>
                <a:schemeClr val="tx1">
                  <a:lumMod val="65000"/>
                  <a:lumOff val="35000"/>
                </a:schemeClr>
              </a:solidFill>
              <a:round/>
            </a:ln>
          </p:spPr>
          <p:txBody>
            <a:bodyPr/>
            <a:lstStyle/>
            <a:p>
              <a:endParaRPr lang="zh-CN" altLang="en-US"/>
            </a:p>
          </p:txBody>
        </p:sp>
        <p:sp>
          <p:nvSpPr>
            <p:cNvPr id="58" name="Freeform 60"/>
            <p:cNvSpPr/>
            <p:nvPr/>
          </p:nvSpPr>
          <p:spPr bwMode="auto">
            <a:xfrm>
              <a:off x="7791762" y="4534999"/>
              <a:ext cx="122347" cy="762870"/>
            </a:xfrm>
            <a:custGeom>
              <a:avLst/>
              <a:gdLst>
                <a:gd name="T0" fmla="*/ 0 w 85"/>
                <a:gd name="T1" fmla="*/ 0 h 530"/>
                <a:gd name="T2" fmla="*/ 7 w 85"/>
                <a:gd name="T3" fmla="*/ 3 h 530"/>
                <a:gd name="T4" fmla="*/ 12 w 85"/>
                <a:gd name="T5" fmla="*/ 12 h 530"/>
                <a:gd name="T6" fmla="*/ 13 w 85"/>
                <a:gd name="T7" fmla="*/ 25 h 530"/>
                <a:gd name="T8" fmla="*/ 15 w 85"/>
                <a:gd name="T9" fmla="*/ 44 h 530"/>
                <a:gd name="T10" fmla="*/ 42 w 85"/>
                <a:gd name="T11" fmla="*/ 488 h 530"/>
                <a:gd name="T12" fmla="*/ 44 w 85"/>
                <a:gd name="T13" fmla="*/ 512 h 530"/>
                <a:gd name="T14" fmla="*/ 46 w 85"/>
                <a:gd name="T15" fmla="*/ 520 h 530"/>
                <a:gd name="T16" fmla="*/ 52 w 85"/>
                <a:gd name="T17" fmla="*/ 527 h 530"/>
                <a:gd name="T18" fmla="*/ 56 w 85"/>
                <a:gd name="T19" fmla="*/ 530 h 530"/>
                <a:gd name="T20" fmla="*/ 62 w 85"/>
                <a:gd name="T21" fmla="*/ 524 h 530"/>
                <a:gd name="T22" fmla="*/ 65 w 85"/>
                <a:gd name="T23" fmla="*/ 512 h 530"/>
                <a:gd name="T24" fmla="*/ 85 w 85"/>
                <a:gd name="T25" fmla="*/ 274 h 5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5"/>
                <a:gd name="T40" fmla="*/ 0 h 530"/>
                <a:gd name="T41" fmla="*/ 85 w 85"/>
                <a:gd name="T42" fmla="*/ 530 h 5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5" h="530">
                  <a:moveTo>
                    <a:pt x="0" y="0"/>
                  </a:moveTo>
                  <a:lnTo>
                    <a:pt x="7" y="3"/>
                  </a:lnTo>
                  <a:lnTo>
                    <a:pt x="12" y="12"/>
                  </a:lnTo>
                  <a:lnTo>
                    <a:pt x="13" y="25"/>
                  </a:lnTo>
                  <a:lnTo>
                    <a:pt x="15" y="44"/>
                  </a:lnTo>
                  <a:lnTo>
                    <a:pt x="42" y="488"/>
                  </a:lnTo>
                  <a:lnTo>
                    <a:pt x="44" y="512"/>
                  </a:lnTo>
                  <a:lnTo>
                    <a:pt x="46" y="520"/>
                  </a:lnTo>
                  <a:lnTo>
                    <a:pt x="52" y="527"/>
                  </a:lnTo>
                  <a:lnTo>
                    <a:pt x="56" y="530"/>
                  </a:lnTo>
                  <a:lnTo>
                    <a:pt x="62" y="524"/>
                  </a:lnTo>
                  <a:lnTo>
                    <a:pt x="65" y="512"/>
                  </a:lnTo>
                  <a:lnTo>
                    <a:pt x="85" y="274"/>
                  </a:lnTo>
                </a:path>
              </a:pathLst>
            </a:custGeom>
            <a:noFill/>
            <a:ln w="38100" cap="rnd">
              <a:solidFill>
                <a:schemeClr val="tx1">
                  <a:lumMod val="65000"/>
                  <a:lumOff val="35000"/>
                </a:schemeClr>
              </a:solidFill>
              <a:round/>
            </a:ln>
          </p:spPr>
          <p:txBody>
            <a:bodyPr/>
            <a:lstStyle/>
            <a:p>
              <a:endParaRPr lang="zh-CN" altLang="en-US"/>
            </a:p>
          </p:txBody>
        </p:sp>
        <p:grpSp>
          <p:nvGrpSpPr>
            <p:cNvPr id="59" name="Group 61"/>
            <p:cNvGrpSpPr/>
            <p:nvPr/>
          </p:nvGrpSpPr>
          <p:grpSpPr bwMode="auto">
            <a:xfrm>
              <a:off x="7912670" y="4530680"/>
              <a:ext cx="171285" cy="768627"/>
              <a:chOff x="4190" y="2269"/>
              <a:chExt cx="119" cy="713"/>
            </a:xfrm>
          </p:grpSpPr>
          <p:sp>
            <p:nvSpPr>
              <p:cNvPr id="60" name="Freeform 62"/>
              <p:cNvSpPr/>
              <p:nvPr/>
            </p:nvSpPr>
            <p:spPr bwMode="auto">
              <a:xfrm>
                <a:off x="4190" y="2269"/>
                <a:ext cx="35" cy="363"/>
              </a:xfrm>
              <a:custGeom>
                <a:avLst/>
                <a:gdLst>
                  <a:gd name="T0" fmla="*/ 0 w 35"/>
                  <a:gd name="T1" fmla="*/ 362 h 363"/>
                  <a:gd name="T2" fmla="*/ 21 w 35"/>
                  <a:gd name="T3" fmla="*/ 54 h 363"/>
                  <a:gd name="T4" fmla="*/ 22 w 35"/>
                  <a:gd name="T5" fmla="*/ 38 h 363"/>
                  <a:gd name="T6" fmla="*/ 23 w 35"/>
                  <a:gd name="T7" fmla="*/ 25 h 363"/>
                  <a:gd name="T8" fmla="*/ 25 w 35"/>
                  <a:gd name="T9" fmla="*/ 15 h 363"/>
                  <a:gd name="T10" fmla="*/ 29 w 35"/>
                  <a:gd name="T11" fmla="*/ 6 h 363"/>
                  <a:gd name="T12" fmla="*/ 34 w 35"/>
                  <a:gd name="T13" fmla="*/ 0 h 363"/>
                  <a:gd name="T14" fmla="*/ 0 60000 65536"/>
                  <a:gd name="T15" fmla="*/ 0 60000 65536"/>
                  <a:gd name="T16" fmla="*/ 0 60000 65536"/>
                  <a:gd name="T17" fmla="*/ 0 60000 65536"/>
                  <a:gd name="T18" fmla="*/ 0 60000 65536"/>
                  <a:gd name="T19" fmla="*/ 0 60000 65536"/>
                  <a:gd name="T20" fmla="*/ 0 60000 65536"/>
                  <a:gd name="T21" fmla="*/ 0 w 35"/>
                  <a:gd name="T22" fmla="*/ 0 h 363"/>
                  <a:gd name="T23" fmla="*/ 35 w 35"/>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5" h="363">
                    <a:moveTo>
                      <a:pt x="0" y="362"/>
                    </a:moveTo>
                    <a:lnTo>
                      <a:pt x="21" y="54"/>
                    </a:lnTo>
                    <a:lnTo>
                      <a:pt x="22" y="38"/>
                    </a:lnTo>
                    <a:lnTo>
                      <a:pt x="23" y="25"/>
                    </a:lnTo>
                    <a:lnTo>
                      <a:pt x="25" y="15"/>
                    </a:lnTo>
                    <a:lnTo>
                      <a:pt x="29" y="6"/>
                    </a:lnTo>
                    <a:lnTo>
                      <a:pt x="34" y="0"/>
                    </a:lnTo>
                  </a:path>
                </a:pathLst>
              </a:custGeom>
              <a:noFill/>
              <a:ln w="38100" cap="rnd">
                <a:solidFill>
                  <a:schemeClr val="tx1">
                    <a:lumMod val="65000"/>
                    <a:lumOff val="35000"/>
                  </a:schemeClr>
                </a:solidFill>
                <a:round/>
              </a:ln>
            </p:spPr>
            <p:txBody>
              <a:bodyPr/>
              <a:lstStyle/>
              <a:p>
                <a:endParaRPr lang="zh-CN" altLang="en-US"/>
              </a:p>
            </p:txBody>
          </p:sp>
          <p:sp>
            <p:nvSpPr>
              <p:cNvPr id="61" name="Freeform 63"/>
              <p:cNvSpPr/>
              <p:nvPr/>
            </p:nvSpPr>
            <p:spPr bwMode="auto">
              <a:xfrm>
                <a:off x="4225" y="2273"/>
                <a:ext cx="84" cy="709"/>
              </a:xfrm>
              <a:custGeom>
                <a:avLst/>
                <a:gdLst>
                  <a:gd name="T0" fmla="*/ 0 w 84"/>
                  <a:gd name="T1" fmla="*/ 0 h 709"/>
                  <a:gd name="T2" fmla="*/ 7 w 84"/>
                  <a:gd name="T3" fmla="*/ 4 h 709"/>
                  <a:gd name="T4" fmla="*/ 12 w 84"/>
                  <a:gd name="T5" fmla="*/ 16 h 709"/>
                  <a:gd name="T6" fmla="*/ 13 w 84"/>
                  <a:gd name="T7" fmla="*/ 33 h 709"/>
                  <a:gd name="T8" fmla="*/ 15 w 84"/>
                  <a:gd name="T9" fmla="*/ 59 h 709"/>
                  <a:gd name="T10" fmla="*/ 42 w 84"/>
                  <a:gd name="T11" fmla="*/ 651 h 709"/>
                  <a:gd name="T12" fmla="*/ 44 w 84"/>
                  <a:gd name="T13" fmla="*/ 684 h 709"/>
                  <a:gd name="T14" fmla="*/ 46 w 84"/>
                  <a:gd name="T15" fmla="*/ 694 h 709"/>
                  <a:gd name="T16" fmla="*/ 52 w 84"/>
                  <a:gd name="T17" fmla="*/ 704 h 709"/>
                  <a:gd name="T18" fmla="*/ 56 w 84"/>
                  <a:gd name="T19" fmla="*/ 708 h 709"/>
                  <a:gd name="T20" fmla="*/ 62 w 84"/>
                  <a:gd name="T21" fmla="*/ 700 h 709"/>
                  <a:gd name="T22" fmla="*/ 65 w 84"/>
                  <a:gd name="T23" fmla="*/ 684 h 709"/>
                  <a:gd name="T24" fmla="*/ 83 w 84"/>
                  <a:gd name="T25" fmla="*/ 380 h 70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4"/>
                  <a:gd name="T40" fmla="*/ 0 h 709"/>
                  <a:gd name="T41" fmla="*/ 84 w 84"/>
                  <a:gd name="T42" fmla="*/ 709 h 70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4" h="709">
                    <a:moveTo>
                      <a:pt x="0" y="0"/>
                    </a:moveTo>
                    <a:lnTo>
                      <a:pt x="7" y="4"/>
                    </a:lnTo>
                    <a:lnTo>
                      <a:pt x="12" y="16"/>
                    </a:lnTo>
                    <a:lnTo>
                      <a:pt x="13" y="33"/>
                    </a:lnTo>
                    <a:lnTo>
                      <a:pt x="15" y="59"/>
                    </a:lnTo>
                    <a:lnTo>
                      <a:pt x="42" y="651"/>
                    </a:lnTo>
                    <a:lnTo>
                      <a:pt x="44" y="684"/>
                    </a:lnTo>
                    <a:lnTo>
                      <a:pt x="46" y="694"/>
                    </a:lnTo>
                    <a:lnTo>
                      <a:pt x="52" y="704"/>
                    </a:lnTo>
                    <a:lnTo>
                      <a:pt x="56" y="708"/>
                    </a:lnTo>
                    <a:lnTo>
                      <a:pt x="62" y="700"/>
                    </a:lnTo>
                    <a:lnTo>
                      <a:pt x="65" y="684"/>
                    </a:lnTo>
                    <a:lnTo>
                      <a:pt x="83" y="380"/>
                    </a:lnTo>
                  </a:path>
                </a:pathLst>
              </a:custGeom>
              <a:noFill/>
              <a:ln w="38100" cap="rnd">
                <a:solidFill>
                  <a:schemeClr val="tx1">
                    <a:lumMod val="65000"/>
                    <a:lumOff val="35000"/>
                  </a:schemeClr>
                </a:solidFill>
                <a:round/>
              </a:ln>
            </p:spPr>
            <p:txBody>
              <a:bodyPr/>
              <a:lstStyle/>
              <a:p>
                <a:endParaRPr lang="zh-CN" altLang="en-US"/>
              </a:p>
            </p:txBody>
          </p:sp>
        </p:grpSp>
        <p:sp>
          <p:nvSpPr>
            <p:cNvPr id="62" name="Freeform 64"/>
            <p:cNvSpPr/>
            <p:nvPr/>
          </p:nvSpPr>
          <p:spPr bwMode="auto">
            <a:xfrm>
              <a:off x="6719427" y="4536438"/>
              <a:ext cx="47500" cy="391510"/>
            </a:xfrm>
            <a:custGeom>
              <a:avLst/>
              <a:gdLst>
                <a:gd name="T0" fmla="*/ 0 w 33"/>
                <a:gd name="T1" fmla="*/ 362 h 363"/>
                <a:gd name="T2" fmla="*/ 20 w 33"/>
                <a:gd name="T3" fmla="*/ 54 h 363"/>
                <a:gd name="T4" fmla="*/ 21 w 33"/>
                <a:gd name="T5" fmla="*/ 38 h 363"/>
                <a:gd name="T6" fmla="*/ 22 w 33"/>
                <a:gd name="T7" fmla="*/ 25 h 363"/>
                <a:gd name="T8" fmla="*/ 24 w 33"/>
                <a:gd name="T9" fmla="*/ 15 h 363"/>
                <a:gd name="T10" fmla="*/ 27 w 33"/>
                <a:gd name="T11" fmla="*/ 6 h 363"/>
                <a:gd name="T12" fmla="*/ 32 w 33"/>
                <a:gd name="T13" fmla="*/ 0 h 363"/>
                <a:gd name="T14" fmla="*/ 0 60000 65536"/>
                <a:gd name="T15" fmla="*/ 0 60000 65536"/>
                <a:gd name="T16" fmla="*/ 0 60000 65536"/>
                <a:gd name="T17" fmla="*/ 0 60000 65536"/>
                <a:gd name="T18" fmla="*/ 0 60000 65536"/>
                <a:gd name="T19" fmla="*/ 0 60000 65536"/>
                <a:gd name="T20" fmla="*/ 0 60000 65536"/>
                <a:gd name="T21" fmla="*/ 0 w 33"/>
                <a:gd name="T22" fmla="*/ 0 h 363"/>
                <a:gd name="T23" fmla="*/ 33 w 33"/>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 h="363">
                  <a:moveTo>
                    <a:pt x="0" y="362"/>
                  </a:moveTo>
                  <a:lnTo>
                    <a:pt x="20" y="54"/>
                  </a:lnTo>
                  <a:lnTo>
                    <a:pt x="21" y="38"/>
                  </a:lnTo>
                  <a:lnTo>
                    <a:pt x="22" y="25"/>
                  </a:lnTo>
                  <a:lnTo>
                    <a:pt x="24" y="15"/>
                  </a:lnTo>
                  <a:lnTo>
                    <a:pt x="27" y="6"/>
                  </a:lnTo>
                  <a:lnTo>
                    <a:pt x="32" y="0"/>
                  </a:lnTo>
                </a:path>
              </a:pathLst>
            </a:custGeom>
            <a:noFill/>
            <a:ln w="38100" cap="rnd">
              <a:solidFill>
                <a:schemeClr val="tx1">
                  <a:lumMod val="65000"/>
                  <a:lumOff val="35000"/>
                </a:schemeClr>
              </a:solidFill>
              <a:round/>
            </a:ln>
          </p:spPr>
          <p:txBody>
            <a:bodyPr/>
            <a:lstStyle/>
            <a:p>
              <a:endParaRPr lang="zh-CN" altLang="en-US"/>
            </a:p>
          </p:txBody>
        </p:sp>
        <p:sp>
          <p:nvSpPr>
            <p:cNvPr id="63" name="Freeform 65"/>
            <p:cNvSpPr/>
            <p:nvPr/>
          </p:nvSpPr>
          <p:spPr bwMode="auto">
            <a:xfrm>
              <a:off x="6766926" y="4540756"/>
              <a:ext cx="128104" cy="762870"/>
            </a:xfrm>
            <a:custGeom>
              <a:avLst/>
              <a:gdLst>
                <a:gd name="T0" fmla="*/ 0 w 89"/>
                <a:gd name="T1" fmla="*/ 0 h 530"/>
                <a:gd name="T2" fmla="*/ 7 w 89"/>
                <a:gd name="T3" fmla="*/ 3 h 530"/>
                <a:gd name="T4" fmla="*/ 12 w 89"/>
                <a:gd name="T5" fmla="*/ 12 h 530"/>
                <a:gd name="T6" fmla="*/ 14 w 89"/>
                <a:gd name="T7" fmla="*/ 25 h 530"/>
                <a:gd name="T8" fmla="*/ 15 w 89"/>
                <a:gd name="T9" fmla="*/ 44 h 530"/>
                <a:gd name="T10" fmla="*/ 43 w 89"/>
                <a:gd name="T11" fmla="*/ 488 h 530"/>
                <a:gd name="T12" fmla="*/ 45 w 89"/>
                <a:gd name="T13" fmla="*/ 512 h 530"/>
                <a:gd name="T14" fmla="*/ 47 w 89"/>
                <a:gd name="T15" fmla="*/ 520 h 530"/>
                <a:gd name="T16" fmla="*/ 53 w 89"/>
                <a:gd name="T17" fmla="*/ 527 h 530"/>
                <a:gd name="T18" fmla="*/ 57 w 89"/>
                <a:gd name="T19" fmla="*/ 530 h 530"/>
                <a:gd name="T20" fmla="*/ 63 w 89"/>
                <a:gd name="T21" fmla="*/ 524 h 530"/>
                <a:gd name="T22" fmla="*/ 67 w 89"/>
                <a:gd name="T23" fmla="*/ 512 h 530"/>
                <a:gd name="T24" fmla="*/ 89 w 89"/>
                <a:gd name="T25" fmla="*/ 264 h 5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9"/>
                <a:gd name="T40" fmla="*/ 0 h 530"/>
                <a:gd name="T41" fmla="*/ 89 w 89"/>
                <a:gd name="T42" fmla="*/ 530 h 5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9" h="530">
                  <a:moveTo>
                    <a:pt x="0" y="0"/>
                  </a:moveTo>
                  <a:lnTo>
                    <a:pt x="7" y="3"/>
                  </a:lnTo>
                  <a:lnTo>
                    <a:pt x="12" y="12"/>
                  </a:lnTo>
                  <a:lnTo>
                    <a:pt x="14" y="25"/>
                  </a:lnTo>
                  <a:lnTo>
                    <a:pt x="15" y="44"/>
                  </a:lnTo>
                  <a:lnTo>
                    <a:pt x="43" y="488"/>
                  </a:lnTo>
                  <a:lnTo>
                    <a:pt x="45" y="512"/>
                  </a:lnTo>
                  <a:lnTo>
                    <a:pt x="47" y="520"/>
                  </a:lnTo>
                  <a:lnTo>
                    <a:pt x="53" y="527"/>
                  </a:lnTo>
                  <a:lnTo>
                    <a:pt x="57" y="530"/>
                  </a:lnTo>
                  <a:lnTo>
                    <a:pt x="63" y="524"/>
                  </a:lnTo>
                  <a:lnTo>
                    <a:pt x="67" y="512"/>
                  </a:lnTo>
                  <a:lnTo>
                    <a:pt x="89" y="264"/>
                  </a:lnTo>
                </a:path>
              </a:pathLst>
            </a:custGeom>
            <a:noFill/>
            <a:ln w="38100" cap="rnd">
              <a:solidFill>
                <a:schemeClr val="tx1">
                  <a:lumMod val="65000"/>
                  <a:lumOff val="35000"/>
                </a:schemeClr>
              </a:solidFill>
              <a:round/>
            </a:ln>
          </p:spPr>
          <p:txBody>
            <a:bodyPr/>
            <a:lstStyle/>
            <a:p>
              <a:endParaRPr lang="zh-CN" altLang="en-US"/>
            </a:p>
          </p:txBody>
        </p:sp>
        <p:sp>
          <p:nvSpPr>
            <p:cNvPr id="64" name="Freeform 66"/>
            <p:cNvSpPr/>
            <p:nvPr/>
          </p:nvSpPr>
          <p:spPr bwMode="auto">
            <a:xfrm>
              <a:off x="6890713" y="4536438"/>
              <a:ext cx="46060" cy="391510"/>
            </a:xfrm>
            <a:custGeom>
              <a:avLst/>
              <a:gdLst>
                <a:gd name="T0" fmla="*/ 0 w 32"/>
                <a:gd name="T1" fmla="*/ 362 h 363"/>
                <a:gd name="T2" fmla="*/ 19 w 32"/>
                <a:gd name="T3" fmla="*/ 54 h 363"/>
                <a:gd name="T4" fmla="*/ 20 w 32"/>
                <a:gd name="T5" fmla="*/ 38 h 363"/>
                <a:gd name="T6" fmla="*/ 21 w 32"/>
                <a:gd name="T7" fmla="*/ 25 h 363"/>
                <a:gd name="T8" fmla="*/ 23 w 32"/>
                <a:gd name="T9" fmla="*/ 15 h 363"/>
                <a:gd name="T10" fmla="*/ 27 w 32"/>
                <a:gd name="T11" fmla="*/ 6 h 363"/>
                <a:gd name="T12" fmla="*/ 31 w 32"/>
                <a:gd name="T13" fmla="*/ 0 h 363"/>
                <a:gd name="T14" fmla="*/ 0 60000 65536"/>
                <a:gd name="T15" fmla="*/ 0 60000 65536"/>
                <a:gd name="T16" fmla="*/ 0 60000 65536"/>
                <a:gd name="T17" fmla="*/ 0 60000 65536"/>
                <a:gd name="T18" fmla="*/ 0 60000 65536"/>
                <a:gd name="T19" fmla="*/ 0 60000 65536"/>
                <a:gd name="T20" fmla="*/ 0 60000 65536"/>
                <a:gd name="T21" fmla="*/ 0 w 32"/>
                <a:gd name="T22" fmla="*/ 0 h 363"/>
                <a:gd name="T23" fmla="*/ 32 w 32"/>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2" h="363">
                  <a:moveTo>
                    <a:pt x="0" y="362"/>
                  </a:moveTo>
                  <a:lnTo>
                    <a:pt x="19" y="54"/>
                  </a:lnTo>
                  <a:lnTo>
                    <a:pt x="20" y="38"/>
                  </a:lnTo>
                  <a:lnTo>
                    <a:pt x="21" y="25"/>
                  </a:lnTo>
                  <a:lnTo>
                    <a:pt x="23" y="15"/>
                  </a:lnTo>
                  <a:lnTo>
                    <a:pt x="27" y="6"/>
                  </a:lnTo>
                  <a:lnTo>
                    <a:pt x="31" y="0"/>
                  </a:lnTo>
                </a:path>
              </a:pathLst>
            </a:custGeom>
            <a:noFill/>
            <a:ln w="38100" cap="rnd">
              <a:solidFill>
                <a:schemeClr val="tx1">
                  <a:lumMod val="65000"/>
                  <a:lumOff val="35000"/>
                </a:schemeClr>
              </a:solidFill>
              <a:round/>
            </a:ln>
          </p:spPr>
          <p:txBody>
            <a:bodyPr/>
            <a:lstStyle/>
            <a:p>
              <a:endParaRPr lang="zh-CN" altLang="en-US"/>
            </a:p>
          </p:txBody>
        </p:sp>
        <p:sp>
          <p:nvSpPr>
            <p:cNvPr id="65" name="Freeform 67"/>
            <p:cNvSpPr/>
            <p:nvPr/>
          </p:nvSpPr>
          <p:spPr bwMode="auto">
            <a:xfrm>
              <a:off x="6936773" y="4540756"/>
              <a:ext cx="122347" cy="762870"/>
            </a:xfrm>
            <a:custGeom>
              <a:avLst/>
              <a:gdLst>
                <a:gd name="T0" fmla="*/ 0 w 85"/>
                <a:gd name="T1" fmla="*/ 0 h 530"/>
                <a:gd name="T2" fmla="*/ 7 w 85"/>
                <a:gd name="T3" fmla="*/ 3 h 530"/>
                <a:gd name="T4" fmla="*/ 12 w 85"/>
                <a:gd name="T5" fmla="*/ 12 h 530"/>
                <a:gd name="T6" fmla="*/ 14 w 85"/>
                <a:gd name="T7" fmla="*/ 25 h 530"/>
                <a:gd name="T8" fmla="*/ 15 w 85"/>
                <a:gd name="T9" fmla="*/ 44 h 530"/>
                <a:gd name="T10" fmla="*/ 42 w 85"/>
                <a:gd name="T11" fmla="*/ 488 h 530"/>
                <a:gd name="T12" fmla="*/ 45 w 85"/>
                <a:gd name="T13" fmla="*/ 512 h 530"/>
                <a:gd name="T14" fmla="*/ 47 w 85"/>
                <a:gd name="T15" fmla="*/ 520 h 530"/>
                <a:gd name="T16" fmla="*/ 52 w 85"/>
                <a:gd name="T17" fmla="*/ 527 h 530"/>
                <a:gd name="T18" fmla="*/ 57 w 85"/>
                <a:gd name="T19" fmla="*/ 530 h 530"/>
                <a:gd name="T20" fmla="*/ 62 w 85"/>
                <a:gd name="T21" fmla="*/ 524 h 530"/>
                <a:gd name="T22" fmla="*/ 66 w 85"/>
                <a:gd name="T23" fmla="*/ 512 h 530"/>
                <a:gd name="T24" fmla="*/ 85 w 85"/>
                <a:gd name="T25" fmla="*/ 264 h 5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5"/>
                <a:gd name="T40" fmla="*/ 0 h 530"/>
                <a:gd name="T41" fmla="*/ 85 w 85"/>
                <a:gd name="T42" fmla="*/ 530 h 5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5" h="530">
                  <a:moveTo>
                    <a:pt x="0" y="0"/>
                  </a:moveTo>
                  <a:lnTo>
                    <a:pt x="7" y="3"/>
                  </a:lnTo>
                  <a:lnTo>
                    <a:pt x="12" y="12"/>
                  </a:lnTo>
                  <a:lnTo>
                    <a:pt x="14" y="25"/>
                  </a:lnTo>
                  <a:lnTo>
                    <a:pt x="15" y="44"/>
                  </a:lnTo>
                  <a:lnTo>
                    <a:pt x="42" y="488"/>
                  </a:lnTo>
                  <a:lnTo>
                    <a:pt x="45" y="512"/>
                  </a:lnTo>
                  <a:lnTo>
                    <a:pt x="47" y="520"/>
                  </a:lnTo>
                  <a:lnTo>
                    <a:pt x="52" y="527"/>
                  </a:lnTo>
                  <a:lnTo>
                    <a:pt x="57" y="530"/>
                  </a:lnTo>
                  <a:lnTo>
                    <a:pt x="62" y="524"/>
                  </a:lnTo>
                  <a:lnTo>
                    <a:pt x="66" y="512"/>
                  </a:lnTo>
                  <a:lnTo>
                    <a:pt x="85" y="264"/>
                  </a:lnTo>
                </a:path>
              </a:pathLst>
            </a:custGeom>
            <a:noFill/>
            <a:ln w="38100" cap="rnd">
              <a:solidFill>
                <a:schemeClr val="tx1">
                  <a:lumMod val="65000"/>
                  <a:lumOff val="35000"/>
                </a:schemeClr>
              </a:solidFill>
              <a:round/>
            </a:ln>
          </p:spPr>
          <p:txBody>
            <a:bodyPr/>
            <a:lstStyle/>
            <a:p>
              <a:endParaRPr lang="zh-CN" altLang="en-US"/>
            </a:p>
          </p:txBody>
        </p:sp>
        <p:sp>
          <p:nvSpPr>
            <p:cNvPr id="66" name="Freeform 68"/>
            <p:cNvSpPr/>
            <p:nvPr/>
          </p:nvSpPr>
          <p:spPr bwMode="auto">
            <a:xfrm>
              <a:off x="7059119" y="4530680"/>
              <a:ext cx="48939" cy="391510"/>
            </a:xfrm>
            <a:custGeom>
              <a:avLst/>
              <a:gdLst>
                <a:gd name="T0" fmla="*/ 0 w 34"/>
                <a:gd name="T1" fmla="*/ 362 h 363"/>
                <a:gd name="T2" fmla="*/ 20 w 34"/>
                <a:gd name="T3" fmla="*/ 54 h 363"/>
                <a:gd name="T4" fmla="*/ 22 w 34"/>
                <a:gd name="T5" fmla="*/ 38 h 363"/>
                <a:gd name="T6" fmla="*/ 23 w 34"/>
                <a:gd name="T7" fmla="*/ 25 h 363"/>
                <a:gd name="T8" fmla="*/ 24 w 34"/>
                <a:gd name="T9" fmla="*/ 15 h 363"/>
                <a:gd name="T10" fmla="*/ 28 w 34"/>
                <a:gd name="T11" fmla="*/ 6 h 363"/>
                <a:gd name="T12" fmla="*/ 33 w 34"/>
                <a:gd name="T13" fmla="*/ 0 h 363"/>
                <a:gd name="T14" fmla="*/ 0 60000 65536"/>
                <a:gd name="T15" fmla="*/ 0 60000 65536"/>
                <a:gd name="T16" fmla="*/ 0 60000 65536"/>
                <a:gd name="T17" fmla="*/ 0 60000 65536"/>
                <a:gd name="T18" fmla="*/ 0 60000 65536"/>
                <a:gd name="T19" fmla="*/ 0 60000 65536"/>
                <a:gd name="T20" fmla="*/ 0 60000 65536"/>
                <a:gd name="T21" fmla="*/ 0 w 34"/>
                <a:gd name="T22" fmla="*/ 0 h 363"/>
                <a:gd name="T23" fmla="*/ 34 w 34"/>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4" h="363">
                  <a:moveTo>
                    <a:pt x="0" y="362"/>
                  </a:moveTo>
                  <a:lnTo>
                    <a:pt x="20" y="54"/>
                  </a:lnTo>
                  <a:lnTo>
                    <a:pt x="22" y="38"/>
                  </a:lnTo>
                  <a:lnTo>
                    <a:pt x="23" y="25"/>
                  </a:lnTo>
                  <a:lnTo>
                    <a:pt x="24" y="15"/>
                  </a:lnTo>
                  <a:lnTo>
                    <a:pt x="28" y="6"/>
                  </a:lnTo>
                  <a:lnTo>
                    <a:pt x="33" y="0"/>
                  </a:lnTo>
                </a:path>
              </a:pathLst>
            </a:custGeom>
            <a:noFill/>
            <a:ln w="38100" cap="rnd">
              <a:solidFill>
                <a:schemeClr val="tx1">
                  <a:lumMod val="65000"/>
                  <a:lumOff val="35000"/>
                </a:schemeClr>
              </a:solidFill>
              <a:round/>
            </a:ln>
          </p:spPr>
          <p:txBody>
            <a:bodyPr/>
            <a:lstStyle/>
            <a:p>
              <a:endParaRPr lang="zh-CN" altLang="en-US"/>
            </a:p>
          </p:txBody>
        </p:sp>
        <p:sp>
          <p:nvSpPr>
            <p:cNvPr id="67" name="Freeform 69"/>
            <p:cNvSpPr/>
            <p:nvPr/>
          </p:nvSpPr>
          <p:spPr bwMode="auto">
            <a:xfrm>
              <a:off x="7108058" y="4534999"/>
              <a:ext cx="123786" cy="762870"/>
            </a:xfrm>
            <a:custGeom>
              <a:avLst/>
              <a:gdLst>
                <a:gd name="T0" fmla="*/ 0 w 86"/>
                <a:gd name="T1" fmla="*/ 0 h 530"/>
                <a:gd name="T2" fmla="*/ 7 w 86"/>
                <a:gd name="T3" fmla="*/ 3 h 530"/>
                <a:gd name="T4" fmla="*/ 12 w 86"/>
                <a:gd name="T5" fmla="*/ 12 h 530"/>
                <a:gd name="T6" fmla="*/ 13 w 86"/>
                <a:gd name="T7" fmla="*/ 25 h 530"/>
                <a:gd name="T8" fmla="*/ 15 w 86"/>
                <a:gd name="T9" fmla="*/ 44 h 530"/>
                <a:gd name="T10" fmla="*/ 42 w 86"/>
                <a:gd name="T11" fmla="*/ 488 h 530"/>
                <a:gd name="T12" fmla="*/ 44 w 86"/>
                <a:gd name="T13" fmla="*/ 512 h 530"/>
                <a:gd name="T14" fmla="*/ 46 w 86"/>
                <a:gd name="T15" fmla="*/ 520 h 530"/>
                <a:gd name="T16" fmla="*/ 52 w 86"/>
                <a:gd name="T17" fmla="*/ 527 h 530"/>
                <a:gd name="T18" fmla="*/ 56 w 86"/>
                <a:gd name="T19" fmla="*/ 530 h 530"/>
                <a:gd name="T20" fmla="*/ 62 w 86"/>
                <a:gd name="T21" fmla="*/ 524 h 530"/>
                <a:gd name="T22" fmla="*/ 65 w 86"/>
                <a:gd name="T23" fmla="*/ 512 h 530"/>
                <a:gd name="T24" fmla="*/ 86 w 86"/>
                <a:gd name="T25" fmla="*/ 274 h 5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6"/>
                <a:gd name="T40" fmla="*/ 0 h 530"/>
                <a:gd name="T41" fmla="*/ 86 w 86"/>
                <a:gd name="T42" fmla="*/ 530 h 5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6" h="530">
                  <a:moveTo>
                    <a:pt x="0" y="0"/>
                  </a:moveTo>
                  <a:lnTo>
                    <a:pt x="7" y="3"/>
                  </a:lnTo>
                  <a:lnTo>
                    <a:pt x="12" y="12"/>
                  </a:lnTo>
                  <a:lnTo>
                    <a:pt x="13" y="25"/>
                  </a:lnTo>
                  <a:lnTo>
                    <a:pt x="15" y="44"/>
                  </a:lnTo>
                  <a:lnTo>
                    <a:pt x="42" y="488"/>
                  </a:lnTo>
                  <a:lnTo>
                    <a:pt x="44" y="512"/>
                  </a:lnTo>
                  <a:lnTo>
                    <a:pt x="46" y="520"/>
                  </a:lnTo>
                  <a:lnTo>
                    <a:pt x="52" y="527"/>
                  </a:lnTo>
                  <a:lnTo>
                    <a:pt x="56" y="530"/>
                  </a:lnTo>
                  <a:lnTo>
                    <a:pt x="62" y="524"/>
                  </a:lnTo>
                  <a:lnTo>
                    <a:pt x="65" y="512"/>
                  </a:lnTo>
                  <a:lnTo>
                    <a:pt x="86" y="274"/>
                  </a:lnTo>
                </a:path>
              </a:pathLst>
            </a:custGeom>
            <a:noFill/>
            <a:ln w="38100" cap="rnd">
              <a:solidFill>
                <a:schemeClr val="tx1">
                  <a:lumMod val="65000"/>
                  <a:lumOff val="35000"/>
                </a:schemeClr>
              </a:solidFill>
              <a:round/>
            </a:ln>
          </p:spPr>
          <p:txBody>
            <a:bodyPr/>
            <a:lstStyle/>
            <a:p>
              <a:endParaRPr lang="zh-CN" altLang="en-US"/>
            </a:p>
          </p:txBody>
        </p:sp>
        <p:grpSp>
          <p:nvGrpSpPr>
            <p:cNvPr id="68" name="Group 70"/>
            <p:cNvGrpSpPr/>
            <p:nvPr/>
          </p:nvGrpSpPr>
          <p:grpSpPr bwMode="auto">
            <a:xfrm>
              <a:off x="7228966" y="4530680"/>
              <a:ext cx="171286" cy="768627"/>
              <a:chOff x="3715" y="2269"/>
              <a:chExt cx="119" cy="713"/>
            </a:xfrm>
          </p:grpSpPr>
          <p:sp>
            <p:nvSpPr>
              <p:cNvPr id="69" name="Freeform 71"/>
              <p:cNvSpPr/>
              <p:nvPr/>
            </p:nvSpPr>
            <p:spPr bwMode="auto">
              <a:xfrm>
                <a:off x="3715" y="2269"/>
                <a:ext cx="35" cy="363"/>
              </a:xfrm>
              <a:custGeom>
                <a:avLst/>
                <a:gdLst>
                  <a:gd name="T0" fmla="*/ 0 w 35"/>
                  <a:gd name="T1" fmla="*/ 362 h 363"/>
                  <a:gd name="T2" fmla="*/ 21 w 35"/>
                  <a:gd name="T3" fmla="*/ 54 h 363"/>
                  <a:gd name="T4" fmla="*/ 22 w 35"/>
                  <a:gd name="T5" fmla="*/ 38 h 363"/>
                  <a:gd name="T6" fmla="*/ 23 w 35"/>
                  <a:gd name="T7" fmla="*/ 25 h 363"/>
                  <a:gd name="T8" fmla="*/ 25 w 35"/>
                  <a:gd name="T9" fmla="*/ 15 h 363"/>
                  <a:gd name="T10" fmla="*/ 29 w 35"/>
                  <a:gd name="T11" fmla="*/ 6 h 363"/>
                  <a:gd name="T12" fmla="*/ 34 w 35"/>
                  <a:gd name="T13" fmla="*/ 0 h 363"/>
                  <a:gd name="T14" fmla="*/ 0 60000 65536"/>
                  <a:gd name="T15" fmla="*/ 0 60000 65536"/>
                  <a:gd name="T16" fmla="*/ 0 60000 65536"/>
                  <a:gd name="T17" fmla="*/ 0 60000 65536"/>
                  <a:gd name="T18" fmla="*/ 0 60000 65536"/>
                  <a:gd name="T19" fmla="*/ 0 60000 65536"/>
                  <a:gd name="T20" fmla="*/ 0 60000 65536"/>
                  <a:gd name="T21" fmla="*/ 0 w 35"/>
                  <a:gd name="T22" fmla="*/ 0 h 363"/>
                  <a:gd name="T23" fmla="*/ 35 w 35"/>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5" h="363">
                    <a:moveTo>
                      <a:pt x="0" y="362"/>
                    </a:moveTo>
                    <a:lnTo>
                      <a:pt x="21" y="54"/>
                    </a:lnTo>
                    <a:lnTo>
                      <a:pt x="22" y="38"/>
                    </a:lnTo>
                    <a:lnTo>
                      <a:pt x="23" y="25"/>
                    </a:lnTo>
                    <a:lnTo>
                      <a:pt x="25" y="15"/>
                    </a:lnTo>
                    <a:lnTo>
                      <a:pt x="29" y="6"/>
                    </a:lnTo>
                    <a:lnTo>
                      <a:pt x="34" y="0"/>
                    </a:lnTo>
                  </a:path>
                </a:pathLst>
              </a:custGeom>
              <a:noFill/>
              <a:ln w="38100" cap="rnd">
                <a:solidFill>
                  <a:schemeClr val="tx1">
                    <a:lumMod val="65000"/>
                    <a:lumOff val="35000"/>
                  </a:schemeClr>
                </a:solidFill>
                <a:round/>
              </a:ln>
            </p:spPr>
            <p:txBody>
              <a:bodyPr/>
              <a:lstStyle/>
              <a:p>
                <a:endParaRPr lang="zh-CN" altLang="en-US"/>
              </a:p>
            </p:txBody>
          </p:sp>
          <p:sp>
            <p:nvSpPr>
              <p:cNvPr id="70" name="Freeform 72"/>
              <p:cNvSpPr/>
              <p:nvPr/>
            </p:nvSpPr>
            <p:spPr bwMode="auto">
              <a:xfrm>
                <a:off x="3750" y="2273"/>
                <a:ext cx="84" cy="709"/>
              </a:xfrm>
              <a:custGeom>
                <a:avLst/>
                <a:gdLst>
                  <a:gd name="T0" fmla="*/ 0 w 84"/>
                  <a:gd name="T1" fmla="*/ 0 h 709"/>
                  <a:gd name="T2" fmla="*/ 7 w 84"/>
                  <a:gd name="T3" fmla="*/ 4 h 709"/>
                  <a:gd name="T4" fmla="*/ 12 w 84"/>
                  <a:gd name="T5" fmla="*/ 16 h 709"/>
                  <a:gd name="T6" fmla="*/ 13 w 84"/>
                  <a:gd name="T7" fmla="*/ 33 h 709"/>
                  <a:gd name="T8" fmla="*/ 15 w 84"/>
                  <a:gd name="T9" fmla="*/ 59 h 709"/>
                  <a:gd name="T10" fmla="*/ 42 w 84"/>
                  <a:gd name="T11" fmla="*/ 651 h 709"/>
                  <a:gd name="T12" fmla="*/ 44 w 84"/>
                  <a:gd name="T13" fmla="*/ 684 h 709"/>
                  <a:gd name="T14" fmla="*/ 46 w 84"/>
                  <a:gd name="T15" fmla="*/ 694 h 709"/>
                  <a:gd name="T16" fmla="*/ 52 w 84"/>
                  <a:gd name="T17" fmla="*/ 704 h 709"/>
                  <a:gd name="T18" fmla="*/ 56 w 84"/>
                  <a:gd name="T19" fmla="*/ 708 h 709"/>
                  <a:gd name="T20" fmla="*/ 62 w 84"/>
                  <a:gd name="T21" fmla="*/ 700 h 709"/>
                  <a:gd name="T22" fmla="*/ 65 w 84"/>
                  <a:gd name="T23" fmla="*/ 684 h 709"/>
                  <a:gd name="T24" fmla="*/ 83 w 84"/>
                  <a:gd name="T25" fmla="*/ 380 h 70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4"/>
                  <a:gd name="T40" fmla="*/ 0 h 709"/>
                  <a:gd name="T41" fmla="*/ 84 w 84"/>
                  <a:gd name="T42" fmla="*/ 709 h 70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4" h="709">
                    <a:moveTo>
                      <a:pt x="0" y="0"/>
                    </a:moveTo>
                    <a:lnTo>
                      <a:pt x="7" y="4"/>
                    </a:lnTo>
                    <a:lnTo>
                      <a:pt x="12" y="16"/>
                    </a:lnTo>
                    <a:lnTo>
                      <a:pt x="13" y="33"/>
                    </a:lnTo>
                    <a:lnTo>
                      <a:pt x="15" y="59"/>
                    </a:lnTo>
                    <a:lnTo>
                      <a:pt x="42" y="651"/>
                    </a:lnTo>
                    <a:lnTo>
                      <a:pt x="44" y="684"/>
                    </a:lnTo>
                    <a:lnTo>
                      <a:pt x="46" y="694"/>
                    </a:lnTo>
                    <a:lnTo>
                      <a:pt x="52" y="704"/>
                    </a:lnTo>
                    <a:lnTo>
                      <a:pt x="56" y="708"/>
                    </a:lnTo>
                    <a:lnTo>
                      <a:pt x="62" y="700"/>
                    </a:lnTo>
                    <a:lnTo>
                      <a:pt x="65" y="684"/>
                    </a:lnTo>
                    <a:lnTo>
                      <a:pt x="83" y="380"/>
                    </a:lnTo>
                  </a:path>
                </a:pathLst>
              </a:custGeom>
              <a:noFill/>
              <a:ln w="38100" cap="rnd">
                <a:solidFill>
                  <a:schemeClr val="tx1">
                    <a:lumMod val="65000"/>
                    <a:lumOff val="35000"/>
                  </a:schemeClr>
                </a:solidFill>
                <a:round/>
              </a:ln>
            </p:spPr>
            <p:txBody>
              <a:bodyPr/>
              <a:lstStyle/>
              <a:p>
                <a:endParaRPr lang="zh-CN" altLang="en-US"/>
              </a:p>
            </p:txBody>
          </p:sp>
        </p:grpSp>
        <p:sp>
          <p:nvSpPr>
            <p:cNvPr id="71" name="Freeform 73"/>
            <p:cNvSpPr/>
            <p:nvPr/>
          </p:nvSpPr>
          <p:spPr bwMode="auto">
            <a:xfrm>
              <a:off x="6022768" y="4536438"/>
              <a:ext cx="47500" cy="391510"/>
            </a:xfrm>
            <a:custGeom>
              <a:avLst/>
              <a:gdLst>
                <a:gd name="T0" fmla="*/ 0 w 33"/>
                <a:gd name="T1" fmla="*/ 362 h 363"/>
                <a:gd name="T2" fmla="*/ 20 w 33"/>
                <a:gd name="T3" fmla="*/ 54 h 363"/>
                <a:gd name="T4" fmla="*/ 21 w 33"/>
                <a:gd name="T5" fmla="*/ 38 h 363"/>
                <a:gd name="T6" fmla="*/ 22 w 33"/>
                <a:gd name="T7" fmla="*/ 25 h 363"/>
                <a:gd name="T8" fmla="*/ 24 w 33"/>
                <a:gd name="T9" fmla="*/ 15 h 363"/>
                <a:gd name="T10" fmla="*/ 27 w 33"/>
                <a:gd name="T11" fmla="*/ 6 h 363"/>
                <a:gd name="T12" fmla="*/ 32 w 33"/>
                <a:gd name="T13" fmla="*/ 0 h 363"/>
                <a:gd name="T14" fmla="*/ 0 60000 65536"/>
                <a:gd name="T15" fmla="*/ 0 60000 65536"/>
                <a:gd name="T16" fmla="*/ 0 60000 65536"/>
                <a:gd name="T17" fmla="*/ 0 60000 65536"/>
                <a:gd name="T18" fmla="*/ 0 60000 65536"/>
                <a:gd name="T19" fmla="*/ 0 60000 65536"/>
                <a:gd name="T20" fmla="*/ 0 60000 65536"/>
                <a:gd name="T21" fmla="*/ 0 w 33"/>
                <a:gd name="T22" fmla="*/ 0 h 363"/>
                <a:gd name="T23" fmla="*/ 33 w 33"/>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 h="363">
                  <a:moveTo>
                    <a:pt x="0" y="362"/>
                  </a:moveTo>
                  <a:lnTo>
                    <a:pt x="20" y="54"/>
                  </a:lnTo>
                  <a:lnTo>
                    <a:pt x="21" y="38"/>
                  </a:lnTo>
                  <a:lnTo>
                    <a:pt x="22" y="25"/>
                  </a:lnTo>
                  <a:lnTo>
                    <a:pt x="24" y="15"/>
                  </a:lnTo>
                  <a:lnTo>
                    <a:pt x="27" y="6"/>
                  </a:lnTo>
                  <a:lnTo>
                    <a:pt x="32" y="0"/>
                  </a:lnTo>
                </a:path>
              </a:pathLst>
            </a:custGeom>
            <a:noFill/>
            <a:ln w="38100" cap="rnd">
              <a:solidFill>
                <a:schemeClr val="tx1">
                  <a:lumMod val="65000"/>
                  <a:lumOff val="35000"/>
                </a:schemeClr>
              </a:solidFill>
              <a:round/>
            </a:ln>
          </p:spPr>
          <p:txBody>
            <a:bodyPr/>
            <a:lstStyle/>
            <a:p>
              <a:endParaRPr lang="zh-CN" altLang="en-US"/>
            </a:p>
          </p:txBody>
        </p:sp>
        <p:sp>
          <p:nvSpPr>
            <p:cNvPr id="72" name="Freeform 74"/>
            <p:cNvSpPr/>
            <p:nvPr/>
          </p:nvSpPr>
          <p:spPr bwMode="auto">
            <a:xfrm>
              <a:off x="6070268" y="4540756"/>
              <a:ext cx="125225" cy="762870"/>
            </a:xfrm>
            <a:custGeom>
              <a:avLst/>
              <a:gdLst>
                <a:gd name="T0" fmla="*/ 0 w 87"/>
                <a:gd name="T1" fmla="*/ 0 h 530"/>
                <a:gd name="T2" fmla="*/ 7 w 87"/>
                <a:gd name="T3" fmla="*/ 3 h 530"/>
                <a:gd name="T4" fmla="*/ 12 w 87"/>
                <a:gd name="T5" fmla="*/ 12 h 530"/>
                <a:gd name="T6" fmla="*/ 14 w 87"/>
                <a:gd name="T7" fmla="*/ 25 h 530"/>
                <a:gd name="T8" fmla="*/ 15 w 87"/>
                <a:gd name="T9" fmla="*/ 44 h 530"/>
                <a:gd name="T10" fmla="*/ 43 w 87"/>
                <a:gd name="T11" fmla="*/ 488 h 530"/>
                <a:gd name="T12" fmla="*/ 45 w 87"/>
                <a:gd name="T13" fmla="*/ 512 h 530"/>
                <a:gd name="T14" fmla="*/ 47 w 87"/>
                <a:gd name="T15" fmla="*/ 520 h 530"/>
                <a:gd name="T16" fmla="*/ 53 w 87"/>
                <a:gd name="T17" fmla="*/ 527 h 530"/>
                <a:gd name="T18" fmla="*/ 57 w 87"/>
                <a:gd name="T19" fmla="*/ 530 h 530"/>
                <a:gd name="T20" fmla="*/ 63 w 87"/>
                <a:gd name="T21" fmla="*/ 524 h 530"/>
                <a:gd name="T22" fmla="*/ 67 w 87"/>
                <a:gd name="T23" fmla="*/ 512 h 530"/>
                <a:gd name="T24" fmla="*/ 87 w 87"/>
                <a:gd name="T25" fmla="*/ 276 h 5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7"/>
                <a:gd name="T40" fmla="*/ 0 h 530"/>
                <a:gd name="T41" fmla="*/ 87 w 87"/>
                <a:gd name="T42" fmla="*/ 530 h 5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7" h="530">
                  <a:moveTo>
                    <a:pt x="0" y="0"/>
                  </a:moveTo>
                  <a:lnTo>
                    <a:pt x="7" y="3"/>
                  </a:lnTo>
                  <a:lnTo>
                    <a:pt x="12" y="12"/>
                  </a:lnTo>
                  <a:lnTo>
                    <a:pt x="14" y="25"/>
                  </a:lnTo>
                  <a:lnTo>
                    <a:pt x="15" y="44"/>
                  </a:lnTo>
                  <a:lnTo>
                    <a:pt x="43" y="488"/>
                  </a:lnTo>
                  <a:lnTo>
                    <a:pt x="45" y="512"/>
                  </a:lnTo>
                  <a:lnTo>
                    <a:pt x="47" y="520"/>
                  </a:lnTo>
                  <a:lnTo>
                    <a:pt x="53" y="527"/>
                  </a:lnTo>
                  <a:lnTo>
                    <a:pt x="57" y="530"/>
                  </a:lnTo>
                  <a:lnTo>
                    <a:pt x="63" y="524"/>
                  </a:lnTo>
                  <a:lnTo>
                    <a:pt x="67" y="512"/>
                  </a:lnTo>
                  <a:lnTo>
                    <a:pt x="87" y="276"/>
                  </a:lnTo>
                </a:path>
              </a:pathLst>
            </a:custGeom>
            <a:noFill/>
            <a:ln w="38100" cap="rnd">
              <a:solidFill>
                <a:schemeClr val="tx1">
                  <a:lumMod val="65000"/>
                  <a:lumOff val="35000"/>
                </a:schemeClr>
              </a:solidFill>
              <a:round/>
            </a:ln>
          </p:spPr>
          <p:txBody>
            <a:bodyPr/>
            <a:lstStyle/>
            <a:p>
              <a:endParaRPr lang="zh-CN" altLang="en-US"/>
            </a:p>
          </p:txBody>
        </p:sp>
        <p:sp>
          <p:nvSpPr>
            <p:cNvPr id="73" name="Freeform 75"/>
            <p:cNvSpPr/>
            <p:nvPr/>
          </p:nvSpPr>
          <p:spPr bwMode="auto">
            <a:xfrm>
              <a:off x="6194055" y="4536438"/>
              <a:ext cx="46060" cy="391510"/>
            </a:xfrm>
            <a:custGeom>
              <a:avLst/>
              <a:gdLst>
                <a:gd name="T0" fmla="*/ 0 w 32"/>
                <a:gd name="T1" fmla="*/ 362 h 363"/>
                <a:gd name="T2" fmla="*/ 19 w 32"/>
                <a:gd name="T3" fmla="*/ 54 h 363"/>
                <a:gd name="T4" fmla="*/ 20 w 32"/>
                <a:gd name="T5" fmla="*/ 38 h 363"/>
                <a:gd name="T6" fmla="*/ 21 w 32"/>
                <a:gd name="T7" fmla="*/ 25 h 363"/>
                <a:gd name="T8" fmla="*/ 23 w 32"/>
                <a:gd name="T9" fmla="*/ 15 h 363"/>
                <a:gd name="T10" fmla="*/ 27 w 32"/>
                <a:gd name="T11" fmla="*/ 6 h 363"/>
                <a:gd name="T12" fmla="*/ 31 w 32"/>
                <a:gd name="T13" fmla="*/ 0 h 363"/>
                <a:gd name="T14" fmla="*/ 0 60000 65536"/>
                <a:gd name="T15" fmla="*/ 0 60000 65536"/>
                <a:gd name="T16" fmla="*/ 0 60000 65536"/>
                <a:gd name="T17" fmla="*/ 0 60000 65536"/>
                <a:gd name="T18" fmla="*/ 0 60000 65536"/>
                <a:gd name="T19" fmla="*/ 0 60000 65536"/>
                <a:gd name="T20" fmla="*/ 0 60000 65536"/>
                <a:gd name="T21" fmla="*/ 0 w 32"/>
                <a:gd name="T22" fmla="*/ 0 h 363"/>
                <a:gd name="T23" fmla="*/ 32 w 32"/>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2" h="363">
                  <a:moveTo>
                    <a:pt x="0" y="362"/>
                  </a:moveTo>
                  <a:lnTo>
                    <a:pt x="19" y="54"/>
                  </a:lnTo>
                  <a:lnTo>
                    <a:pt x="20" y="38"/>
                  </a:lnTo>
                  <a:lnTo>
                    <a:pt x="21" y="25"/>
                  </a:lnTo>
                  <a:lnTo>
                    <a:pt x="23" y="15"/>
                  </a:lnTo>
                  <a:lnTo>
                    <a:pt x="27" y="6"/>
                  </a:lnTo>
                  <a:lnTo>
                    <a:pt x="31" y="0"/>
                  </a:lnTo>
                </a:path>
              </a:pathLst>
            </a:custGeom>
            <a:noFill/>
            <a:ln w="38100" cap="rnd">
              <a:solidFill>
                <a:schemeClr val="tx1">
                  <a:lumMod val="65000"/>
                  <a:lumOff val="35000"/>
                </a:schemeClr>
              </a:solidFill>
              <a:round/>
            </a:ln>
          </p:spPr>
          <p:txBody>
            <a:bodyPr/>
            <a:lstStyle/>
            <a:p>
              <a:endParaRPr lang="zh-CN" altLang="en-US"/>
            </a:p>
          </p:txBody>
        </p:sp>
        <p:sp>
          <p:nvSpPr>
            <p:cNvPr id="74" name="Freeform 76"/>
            <p:cNvSpPr/>
            <p:nvPr/>
          </p:nvSpPr>
          <p:spPr bwMode="auto">
            <a:xfrm>
              <a:off x="6240115" y="4540756"/>
              <a:ext cx="123786" cy="762870"/>
            </a:xfrm>
            <a:custGeom>
              <a:avLst/>
              <a:gdLst>
                <a:gd name="T0" fmla="*/ 0 w 86"/>
                <a:gd name="T1" fmla="*/ 0 h 530"/>
                <a:gd name="T2" fmla="*/ 7 w 86"/>
                <a:gd name="T3" fmla="*/ 3 h 530"/>
                <a:gd name="T4" fmla="*/ 12 w 86"/>
                <a:gd name="T5" fmla="*/ 12 h 530"/>
                <a:gd name="T6" fmla="*/ 14 w 86"/>
                <a:gd name="T7" fmla="*/ 25 h 530"/>
                <a:gd name="T8" fmla="*/ 15 w 86"/>
                <a:gd name="T9" fmla="*/ 44 h 530"/>
                <a:gd name="T10" fmla="*/ 43 w 86"/>
                <a:gd name="T11" fmla="*/ 488 h 530"/>
                <a:gd name="T12" fmla="*/ 45 w 86"/>
                <a:gd name="T13" fmla="*/ 512 h 530"/>
                <a:gd name="T14" fmla="*/ 47 w 86"/>
                <a:gd name="T15" fmla="*/ 520 h 530"/>
                <a:gd name="T16" fmla="*/ 53 w 86"/>
                <a:gd name="T17" fmla="*/ 527 h 530"/>
                <a:gd name="T18" fmla="*/ 57 w 86"/>
                <a:gd name="T19" fmla="*/ 530 h 530"/>
                <a:gd name="T20" fmla="*/ 63 w 86"/>
                <a:gd name="T21" fmla="*/ 524 h 530"/>
                <a:gd name="T22" fmla="*/ 67 w 86"/>
                <a:gd name="T23" fmla="*/ 512 h 530"/>
                <a:gd name="T24" fmla="*/ 86 w 86"/>
                <a:gd name="T25" fmla="*/ 258 h 5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6"/>
                <a:gd name="T40" fmla="*/ 0 h 530"/>
                <a:gd name="T41" fmla="*/ 86 w 86"/>
                <a:gd name="T42" fmla="*/ 530 h 5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6" h="530">
                  <a:moveTo>
                    <a:pt x="0" y="0"/>
                  </a:moveTo>
                  <a:lnTo>
                    <a:pt x="7" y="3"/>
                  </a:lnTo>
                  <a:lnTo>
                    <a:pt x="12" y="12"/>
                  </a:lnTo>
                  <a:lnTo>
                    <a:pt x="14" y="25"/>
                  </a:lnTo>
                  <a:lnTo>
                    <a:pt x="15" y="44"/>
                  </a:lnTo>
                  <a:lnTo>
                    <a:pt x="43" y="488"/>
                  </a:lnTo>
                  <a:lnTo>
                    <a:pt x="45" y="512"/>
                  </a:lnTo>
                  <a:lnTo>
                    <a:pt x="47" y="520"/>
                  </a:lnTo>
                  <a:lnTo>
                    <a:pt x="53" y="527"/>
                  </a:lnTo>
                  <a:lnTo>
                    <a:pt x="57" y="530"/>
                  </a:lnTo>
                  <a:lnTo>
                    <a:pt x="63" y="524"/>
                  </a:lnTo>
                  <a:lnTo>
                    <a:pt x="67" y="512"/>
                  </a:lnTo>
                  <a:lnTo>
                    <a:pt x="86" y="258"/>
                  </a:lnTo>
                </a:path>
              </a:pathLst>
            </a:custGeom>
            <a:noFill/>
            <a:ln w="38100" cap="rnd">
              <a:solidFill>
                <a:schemeClr val="tx1">
                  <a:lumMod val="65000"/>
                  <a:lumOff val="35000"/>
                </a:schemeClr>
              </a:solidFill>
              <a:round/>
            </a:ln>
          </p:spPr>
          <p:txBody>
            <a:bodyPr/>
            <a:lstStyle/>
            <a:p>
              <a:endParaRPr lang="zh-CN" altLang="en-US"/>
            </a:p>
          </p:txBody>
        </p:sp>
        <p:sp>
          <p:nvSpPr>
            <p:cNvPr id="75" name="Freeform 77"/>
            <p:cNvSpPr/>
            <p:nvPr/>
          </p:nvSpPr>
          <p:spPr bwMode="auto">
            <a:xfrm>
              <a:off x="6363901" y="4530680"/>
              <a:ext cx="47499" cy="391510"/>
            </a:xfrm>
            <a:custGeom>
              <a:avLst/>
              <a:gdLst>
                <a:gd name="T0" fmla="*/ 0 w 33"/>
                <a:gd name="T1" fmla="*/ 362 h 363"/>
                <a:gd name="T2" fmla="*/ 20 w 33"/>
                <a:gd name="T3" fmla="*/ 54 h 363"/>
                <a:gd name="T4" fmla="*/ 21 w 33"/>
                <a:gd name="T5" fmla="*/ 38 h 363"/>
                <a:gd name="T6" fmla="*/ 22 w 33"/>
                <a:gd name="T7" fmla="*/ 25 h 363"/>
                <a:gd name="T8" fmla="*/ 24 w 33"/>
                <a:gd name="T9" fmla="*/ 15 h 363"/>
                <a:gd name="T10" fmla="*/ 27 w 33"/>
                <a:gd name="T11" fmla="*/ 6 h 363"/>
                <a:gd name="T12" fmla="*/ 32 w 33"/>
                <a:gd name="T13" fmla="*/ 0 h 363"/>
                <a:gd name="T14" fmla="*/ 0 60000 65536"/>
                <a:gd name="T15" fmla="*/ 0 60000 65536"/>
                <a:gd name="T16" fmla="*/ 0 60000 65536"/>
                <a:gd name="T17" fmla="*/ 0 60000 65536"/>
                <a:gd name="T18" fmla="*/ 0 60000 65536"/>
                <a:gd name="T19" fmla="*/ 0 60000 65536"/>
                <a:gd name="T20" fmla="*/ 0 60000 65536"/>
                <a:gd name="T21" fmla="*/ 0 w 33"/>
                <a:gd name="T22" fmla="*/ 0 h 363"/>
                <a:gd name="T23" fmla="*/ 33 w 33"/>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 h="363">
                  <a:moveTo>
                    <a:pt x="0" y="362"/>
                  </a:moveTo>
                  <a:lnTo>
                    <a:pt x="20" y="54"/>
                  </a:lnTo>
                  <a:lnTo>
                    <a:pt x="21" y="38"/>
                  </a:lnTo>
                  <a:lnTo>
                    <a:pt x="22" y="25"/>
                  </a:lnTo>
                  <a:lnTo>
                    <a:pt x="24" y="15"/>
                  </a:lnTo>
                  <a:lnTo>
                    <a:pt x="27" y="6"/>
                  </a:lnTo>
                  <a:lnTo>
                    <a:pt x="32" y="0"/>
                  </a:lnTo>
                </a:path>
              </a:pathLst>
            </a:custGeom>
            <a:noFill/>
            <a:ln w="38100" cap="rnd">
              <a:solidFill>
                <a:schemeClr val="tx1">
                  <a:lumMod val="65000"/>
                  <a:lumOff val="35000"/>
                </a:schemeClr>
              </a:solidFill>
              <a:round/>
            </a:ln>
          </p:spPr>
          <p:txBody>
            <a:bodyPr/>
            <a:lstStyle/>
            <a:p>
              <a:endParaRPr lang="zh-CN" altLang="en-US"/>
            </a:p>
          </p:txBody>
        </p:sp>
        <p:sp>
          <p:nvSpPr>
            <p:cNvPr id="76" name="Freeform 78"/>
            <p:cNvSpPr/>
            <p:nvPr/>
          </p:nvSpPr>
          <p:spPr bwMode="auto">
            <a:xfrm>
              <a:off x="6411400" y="4534999"/>
              <a:ext cx="125226" cy="762870"/>
            </a:xfrm>
            <a:custGeom>
              <a:avLst/>
              <a:gdLst>
                <a:gd name="T0" fmla="*/ 0 w 87"/>
                <a:gd name="T1" fmla="*/ 0 h 530"/>
                <a:gd name="T2" fmla="*/ 7 w 87"/>
                <a:gd name="T3" fmla="*/ 3 h 530"/>
                <a:gd name="T4" fmla="*/ 12 w 87"/>
                <a:gd name="T5" fmla="*/ 12 h 530"/>
                <a:gd name="T6" fmla="*/ 13 w 87"/>
                <a:gd name="T7" fmla="*/ 25 h 530"/>
                <a:gd name="T8" fmla="*/ 15 w 87"/>
                <a:gd name="T9" fmla="*/ 44 h 530"/>
                <a:gd name="T10" fmla="*/ 42 w 87"/>
                <a:gd name="T11" fmla="*/ 488 h 530"/>
                <a:gd name="T12" fmla="*/ 44 w 87"/>
                <a:gd name="T13" fmla="*/ 512 h 530"/>
                <a:gd name="T14" fmla="*/ 46 w 87"/>
                <a:gd name="T15" fmla="*/ 520 h 530"/>
                <a:gd name="T16" fmla="*/ 52 w 87"/>
                <a:gd name="T17" fmla="*/ 527 h 530"/>
                <a:gd name="T18" fmla="*/ 56 w 87"/>
                <a:gd name="T19" fmla="*/ 530 h 530"/>
                <a:gd name="T20" fmla="*/ 62 w 87"/>
                <a:gd name="T21" fmla="*/ 524 h 530"/>
                <a:gd name="T22" fmla="*/ 65 w 87"/>
                <a:gd name="T23" fmla="*/ 512 h 530"/>
                <a:gd name="T24" fmla="*/ 87 w 87"/>
                <a:gd name="T25" fmla="*/ 265 h 5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7"/>
                <a:gd name="T40" fmla="*/ 0 h 530"/>
                <a:gd name="T41" fmla="*/ 87 w 87"/>
                <a:gd name="T42" fmla="*/ 530 h 5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7" h="530">
                  <a:moveTo>
                    <a:pt x="0" y="0"/>
                  </a:moveTo>
                  <a:lnTo>
                    <a:pt x="7" y="3"/>
                  </a:lnTo>
                  <a:lnTo>
                    <a:pt x="12" y="12"/>
                  </a:lnTo>
                  <a:lnTo>
                    <a:pt x="13" y="25"/>
                  </a:lnTo>
                  <a:lnTo>
                    <a:pt x="15" y="44"/>
                  </a:lnTo>
                  <a:lnTo>
                    <a:pt x="42" y="488"/>
                  </a:lnTo>
                  <a:lnTo>
                    <a:pt x="44" y="512"/>
                  </a:lnTo>
                  <a:lnTo>
                    <a:pt x="46" y="520"/>
                  </a:lnTo>
                  <a:lnTo>
                    <a:pt x="52" y="527"/>
                  </a:lnTo>
                  <a:lnTo>
                    <a:pt x="56" y="530"/>
                  </a:lnTo>
                  <a:lnTo>
                    <a:pt x="62" y="524"/>
                  </a:lnTo>
                  <a:lnTo>
                    <a:pt x="65" y="512"/>
                  </a:lnTo>
                  <a:lnTo>
                    <a:pt x="87" y="265"/>
                  </a:lnTo>
                </a:path>
              </a:pathLst>
            </a:custGeom>
            <a:noFill/>
            <a:ln w="38100" cap="rnd">
              <a:solidFill>
                <a:schemeClr val="tx1">
                  <a:lumMod val="65000"/>
                  <a:lumOff val="35000"/>
                </a:schemeClr>
              </a:solidFill>
              <a:round/>
            </a:ln>
          </p:spPr>
          <p:txBody>
            <a:bodyPr/>
            <a:lstStyle/>
            <a:p>
              <a:endParaRPr lang="zh-CN" altLang="en-US"/>
            </a:p>
          </p:txBody>
        </p:sp>
        <p:sp>
          <p:nvSpPr>
            <p:cNvPr id="77" name="Freeform 79"/>
            <p:cNvSpPr/>
            <p:nvPr/>
          </p:nvSpPr>
          <p:spPr bwMode="auto">
            <a:xfrm>
              <a:off x="6532308" y="4530680"/>
              <a:ext cx="50379" cy="391510"/>
            </a:xfrm>
            <a:custGeom>
              <a:avLst/>
              <a:gdLst>
                <a:gd name="T0" fmla="*/ 0 w 35"/>
                <a:gd name="T1" fmla="*/ 362 h 363"/>
                <a:gd name="T2" fmla="*/ 21 w 35"/>
                <a:gd name="T3" fmla="*/ 54 h 363"/>
                <a:gd name="T4" fmla="*/ 22 w 35"/>
                <a:gd name="T5" fmla="*/ 38 h 363"/>
                <a:gd name="T6" fmla="*/ 23 w 35"/>
                <a:gd name="T7" fmla="*/ 25 h 363"/>
                <a:gd name="T8" fmla="*/ 25 w 35"/>
                <a:gd name="T9" fmla="*/ 15 h 363"/>
                <a:gd name="T10" fmla="*/ 29 w 35"/>
                <a:gd name="T11" fmla="*/ 6 h 363"/>
                <a:gd name="T12" fmla="*/ 34 w 35"/>
                <a:gd name="T13" fmla="*/ 0 h 363"/>
                <a:gd name="T14" fmla="*/ 0 60000 65536"/>
                <a:gd name="T15" fmla="*/ 0 60000 65536"/>
                <a:gd name="T16" fmla="*/ 0 60000 65536"/>
                <a:gd name="T17" fmla="*/ 0 60000 65536"/>
                <a:gd name="T18" fmla="*/ 0 60000 65536"/>
                <a:gd name="T19" fmla="*/ 0 60000 65536"/>
                <a:gd name="T20" fmla="*/ 0 60000 65536"/>
                <a:gd name="T21" fmla="*/ 0 w 35"/>
                <a:gd name="T22" fmla="*/ 0 h 363"/>
                <a:gd name="T23" fmla="*/ 35 w 35"/>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5" h="363">
                  <a:moveTo>
                    <a:pt x="0" y="362"/>
                  </a:moveTo>
                  <a:lnTo>
                    <a:pt x="21" y="54"/>
                  </a:lnTo>
                  <a:lnTo>
                    <a:pt x="22" y="38"/>
                  </a:lnTo>
                  <a:lnTo>
                    <a:pt x="23" y="25"/>
                  </a:lnTo>
                  <a:lnTo>
                    <a:pt x="25" y="15"/>
                  </a:lnTo>
                  <a:lnTo>
                    <a:pt x="29" y="6"/>
                  </a:lnTo>
                  <a:lnTo>
                    <a:pt x="34" y="0"/>
                  </a:lnTo>
                </a:path>
              </a:pathLst>
            </a:custGeom>
            <a:noFill/>
            <a:ln w="38100" cap="rnd">
              <a:solidFill>
                <a:schemeClr val="tx1">
                  <a:lumMod val="65000"/>
                  <a:lumOff val="35000"/>
                </a:schemeClr>
              </a:solidFill>
              <a:round/>
            </a:ln>
          </p:spPr>
          <p:txBody>
            <a:bodyPr/>
            <a:lstStyle/>
            <a:p>
              <a:endParaRPr lang="zh-CN" altLang="en-US"/>
            </a:p>
          </p:txBody>
        </p:sp>
        <p:sp>
          <p:nvSpPr>
            <p:cNvPr id="78" name="Freeform 80"/>
            <p:cNvSpPr/>
            <p:nvPr/>
          </p:nvSpPr>
          <p:spPr bwMode="auto">
            <a:xfrm>
              <a:off x="6582686" y="4534999"/>
              <a:ext cx="135301" cy="762870"/>
            </a:xfrm>
            <a:custGeom>
              <a:avLst/>
              <a:gdLst>
                <a:gd name="T0" fmla="*/ 0 w 94"/>
                <a:gd name="T1" fmla="*/ 0 h 530"/>
                <a:gd name="T2" fmla="*/ 7 w 94"/>
                <a:gd name="T3" fmla="*/ 3 h 530"/>
                <a:gd name="T4" fmla="*/ 12 w 94"/>
                <a:gd name="T5" fmla="*/ 12 h 530"/>
                <a:gd name="T6" fmla="*/ 13 w 94"/>
                <a:gd name="T7" fmla="*/ 25 h 530"/>
                <a:gd name="T8" fmla="*/ 15 w 94"/>
                <a:gd name="T9" fmla="*/ 44 h 530"/>
                <a:gd name="T10" fmla="*/ 42 w 94"/>
                <a:gd name="T11" fmla="*/ 488 h 530"/>
                <a:gd name="T12" fmla="*/ 44 w 94"/>
                <a:gd name="T13" fmla="*/ 512 h 530"/>
                <a:gd name="T14" fmla="*/ 46 w 94"/>
                <a:gd name="T15" fmla="*/ 520 h 530"/>
                <a:gd name="T16" fmla="*/ 52 w 94"/>
                <a:gd name="T17" fmla="*/ 527 h 530"/>
                <a:gd name="T18" fmla="*/ 56 w 94"/>
                <a:gd name="T19" fmla="*/ 530 h 530"/>
                <a:gd name="T20" fmla="*/ 62 w 94"/>
                <a:gd name="T21" fmla="*/ 524 h 530"/>
                <a:gd name="T22" fmla="*/ 65 w 94"/>
                <a:gd name="T23" fmla="*/ 512 h 530"/>
                <a:gd name="T24" fmla="*/ 94 w 94"/>
                <a:gd name="T25" fmla="*/ 274 h 5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4"/>
                <a:gd name="T40" fmla="*/ 0 h 530"/>
                <a:gd name="T41" fmla="*/ 94 w 94"/>
                <a:gd name="T42" fmla="*/ 530 h 5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4" h="530">
                  <a:moveTo>
                    <a:pt x="0" y="0"/>
                  </a:moveTo>
                  <a:lnTo>
                    <a:pt x="7" y="3"/>
                  </a:lnTo>
                  <a:lnTo>
                    <a:pt x="12" y="12"/>
                  </a:lnTo>
                  <a:lnTo>
                    <a:pt x="13" y="25"/>
                  </a:lnTo>
                  <a:lnTo>
                    <a:pt x="15" y="44"/>
                  </a:lnTo>
                  <a:lnTo>
                    <a:pt x="42" y="488"/>
                  </a:lnTo>
                  <a:lnTo>
                    <a:pt x="44" y="512"/>
                  </a:lnTo>
                  <a:lnTo>
                    <a:pt x="46" y="520"/>
                  </a:lnTo>
                  <a:lnTo>
                    <a:pt x="52" y="527"/>
                  </a:lnTo>
                  <a:lnTo>
                    <a:pt x="56" y="530"/>
                  </a:lnTo>
                  <a:lnTo>
                    <a:pt x="62" y="524"/>
                  </a:lnTo>
                  <a:lnTo>
                    <a:pt x="65" y="512"/>
                  </a:lnTo>
                  <a:lnTo>
                    <a:pt x="94" y="274"/>
                  </a:lnTo>
                </a:path>
              </a:pathLst>
            </a:custGeom>
            <a:noFill/>
            <a:ln w="38100" cap="rnd">
              <a:solidFill>
                <a:schemeClr val="tx1">
                  <a:lumMod val="65000"/>
                  <a:lumOff val="35000"/>
                </a:schemeClr>
              </a:solidFill>
              <a:round/>
            </a:ln>
          </p:spPr>
          <p:txBody>
            <a:bodyPr/>
            <a:lstStyle/>
            <a:p>
              <a:endParaRPr lang="zh-CN" altLang="en-US"/>
            </a:p>
          </p:txBody>
        </p:sp>
        <p:grpSp>
          <p:nvGrpSpPr>
            <p:cNvPr id="79" name="Group 81"/>
            <p:cNvGrpSpPr/>
            <p:nvPr/>
          </p:nvGrpSpPr>
          <p:grpSpPr bwMode="auto">
            <a:xfrm>
              <a:off x="3257727" y="4546514"/>
              <a:ext cx="685143" cy="765748"/>
              <a:chOff x="956" y="2283"/>
              <a:chExt cx="476" cy="711"/>
            </a:xfrm>
          </p:grpSpPr>
          <p:sp>
            <p:nvSpPr>
              <p:cNvPr id="80" name="Freeform 82"/>
              <p:cNvSpPr/>
              <p:nvPr/>
            </p:nvSpPr>
            <p:spPr bwMode="auto">
              <a:xfrm>
                <a:off x="956" y="2284"/>
                <a:ext cx="65" cy="363"/>
              </a:xfrm>
              <a:custGeom>
                <a:avLst/>
                <a:gdLst>
                  <a:gd name="T0" fmla="*/ 0 w 65"/>
                  <a:gd name="T1" fmla="*/ 362 h 363"/>
                  <a:gd name="T2" fmla="*/ 40 w 65"/>
                  <a:gd name="T3" fmla="*/ 54 h 363"/>
                  <a:gd name="T4" fmla="*/ 42 w 65"/>
                  <a:gd name="T5" fmla="*/ 38 h 363"/>
                  <a:gd name="T6" fmla="*/ 44 w 65"/>
                  <a:gd name="T7" fmla="*/ 25 h 363"/>
                  <a:gd name="T8" fmla="*/ 47 w 65"/>
                  <a:gd name="T9" fmla="*/ 15 h 363"/>
                  <a:gd name="T10" fmla="*/ 55 w 65"/>
                  <a:gd name="T11" fmla="*/ 6 h 363"/>
                  <a:gd name="T12" fmla="*/ 64 w 65"/>
                  <a:gd name="T13" fmla="*/ 0 h 363"/>
                  <a:gd name="T14" fmla="*/ 0 60000 65536"/>
                  <a:gd name="T15" fmla="*/ 0 60000 65536"/>
                  <a:gd name="T16" fmla="*/ 0 60000 65536"/>
                  <a:gd name="T17" fmla="*/ 0 60000 65536"/>
                  <a:gd name="T18" fmla="*/ 0 60000 65536"/>
                  <a:gd name="T19" fmla="*/ 0 60000 65536"/>
                  <a:gd name="T20" fmla="*/ 0 60000 65536"/>
                  <a:gd name="T21" fmla="*/ 0 w 65"/>
                  <a:gd name="T22" fmla="*/ 0 h 363"/>
                  <a:gd name="T23" fmla="*/ 65 w 65"/>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5" h="363">
                    <a:moveTo>
                      <a:pt x="0" y="362"/>
                    </a:moveTo>
                    <a:lnTo>
                      <a:pt x="40" y="54"/>
                    </a:lnTo>
                    <a:lnTo>
                      <a:pt x="42" y="38"/>
                    </a:lnTo>
                    <a:lnTo>
                      <a:pt x="44" y="25"/>
                    </a:lnTo>
                    <a:lnTo>
                      <a:pt x="47" y="15"/>
                    </a:lnTo>
                    <a:lnTo>
                      <a:pt x="55" y="6"/>
                    </a:lnTo>
                    <a:lnTo>
                      <a:pt x="64" y="0"/>
                    </a:lnTo>
                  </a:path>
                </a:pathLst>
              </a:custGeom>
              <a:noFill/>
              <a:ln w="38100" cap="rnd">
                <a:solidFill>
                  <a:schemeClr val="tx1">
                    <a:lumMod val="65000"/>
                    <a:lumOff val="35000"/>
                  </a:schemeClr>
                </a:solidFill>
                <a:round/>
              </a:ln>
            </p:spPr>
            <p:txBody>
              <a:bodyPr/>
              <a:lstStyle/>
              <a:p>
                <a:endParaRPr lang="zh-CN" altLang="en-US"/>
              </a:p>
            </p:txBody>
          </p:sp>
          <p:sp>
            <p:nvSpPr>
              <p:cNvPr id="81" name="Freeform 83"/>
              <p:cNvSpPr/>
              <p:nvPr/>
            </p:nvSpPr>
            <p:spPr bwMode="auto">
              <a:xfrm>
                <a:off x="1022" y="2283"/>
                <a:ext cx="171" cy="711"/>
              </a:xfrm>
              <a:custGeom>
                <a:avLst/>
                <a:gdLst>
                  <a:gd name="T0" fmla="*/ 0 w 171"/>
                  <a:gd name="T1" fmla="*/ 0 h 711"/>
                  <a:gd name="T2" fmla="*/ 14 w 171"/>
                  <a:gd name="T3" fmla="*/ 4 h 711"/>
                  <a:gd name="T4" fmla="*/ 24 w 171"/>
                  <a:gd name="T5" fmla="*/ 16 h 711"/>
                  <a:gd name="T6" fmla="*/ 28 w 171"/>
                  <a:gd name="T7" fmla="*/ 33 h 711"/>
                  <a:gd name="T8" fmla="*/ 31 w 171"/>
                  <a:gd name="T9" fmla="*/ 59 h 711"/>
                  <a:gd name="T10" fmla="*/ 85 w 171"/>
                  <a:gd name="T11" fmla="*/ 653 h 711"/>
                  <a:gd name="T12" fmla="*/ 90 w 171"/>
                  <a:gd name="T13" fmla="*/ 686 h 711"/>
                  <a:gd name="T14" fmla="*/ 95 w 171"/>
                  <a:gd name="T15" fmla="*/ 696 h 711"/>
                  <a:gd name="T16" fmla="*/ 106 w 171"/>
                  <a:gd name="T17" fmla="*/ 706 h 711"/>
                  <a:gd name="T18" fmla="*/ 115 w 171"/>
                  <a:gd name="T19" fmla="*/ 710 h 711"/>
                  <a:gd name="T20" fmla="*/ 126 w 171"/>
                  <a:gd name="T21" fmla="*/ 702 h 711"/>
                  <a:gd name="T22" fmla="*/ 134 w 171"/>
                  <a:gd name="T23" fmla="*/ 686 h 711"/>
                  <a:gd name="T24" fmla="*/ 170 w 171"/>
                  <a:gd name="T25" fmla="*/ 381 h 7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1"/>
                  <a:gd name="T40" fmla="*/ 0 h 711"/>
                  <a:gd name="T41" fmla="*/ 171 w 171"/>
                  <a:gd name="T42" fmla="*/ 711 h 71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1" h="711">
                    <a:moveTo>
                      <a:pt x="0" y="0"/>
                    </a:moveTo>
                    <a:lnTo>
                      <a:pt x="14" y="4"/>
                    </a:lnTo>
                    <a:lnTo>
                      <a:pt x="24" y="16"/>
                    </a:lnTo>
                    <a:lnTo>
                      <a:pt x="28" y="33"/>
                    </a:lnTo>
                    <a:lnTo>
                      <a:pt x="31" y="59"/>
                    </a:lnTo>
                    <a:lnTo>
                      <a:pt x="85" y="653"/>
                    </a:lnTo>
                    <a:lnTo>
                      <a:pt x="90" y="686"/>
                    </a:lnTo>
                    <a:lnTo>
                      <a:pt x="95" y="696"/>
                    </a:lnTo>
                    <a:lnTo>
                      <a:pt x="106" y="706"/>
                    </a:lnTo>
                    <a:lnTo>
                      <a:pt x="115" y="710"/>
                    </a:lnTo>
                    <a:lnTo>
                      <a:pt x="126" y="702"/>
                    </a:lnTo>
                    <a:lnTo>
                      <a:pt x="134" y="686"/>
                    </a:lnTo>
                    <a:lnTo>
                      <a:pt x="170" y="381"/>
                    </a:lnTo>
                  </a:path>
                </a:pathLst>
              </a:custGeom>
              <a:noFill/>
              <a:ln w="38100" cap="rnd">
                <a:solidFill>
                  <a:schemeClr val="tx1">
                    <a:lumMod val="65000"/>
                    <a:lumOff val="35000"/>
                  </a:schemeClr>
                </a:solidFill>
                <a:round/>
              </a:ln>
            </p:spPr>
            <p:txBody>
              <a:bodyPr/>
              <a:lstStyle/>
              <a:p>
                <a:endParaRPr lang="zh-CN" altLang="en-US"/>
              </a:p>
            </p:txBody>
          </p:sp>
          <p:sp>
            <p:nvSpPr>
              <p:cNvPr id="82" name="Freeform 84"/>
              <p:cNvSpPr/>
              <p:nvPr/>
            </p:nvSpPr>
            <p:spPr bwMode="auto">
              <a:xfrm>
                <a:off x="1194" y="2290"/>
                <a:ext cx="66" cy="363"/>
              </a:xfrm>
              <a:custGeom>
                <a:avLst/>
                <a:gdLst>
                  <a:gd name="T0" fmla="*/ 0 w 66"/>
                  <a:gd name="T1" fmla="*/ 362 h 363"/>
                  <a:gd name="T2" fmla="*/ 40 w 66"/>
                  <a:gd name="T3" fmla="*/ 54 h 363"/>
                  <a:gd name="T4" fmla="*/ 43 w 66"/>
                  <a:gd name="T5" fmla="*/ 38 h 363"/>
                  <a:gd name="T6" fmla="*/ 44 w 66"/>
                  <a:gd name="T7" fmla="*/ 25 h 363"/>
                  <a:gd name="T8" fmla="*/ 48 w 66"/>
                  <a:gd name="T9" fmla="*/ 15 h 363"/>
                  <a:gd name="T10" fmla="*/ 56 w 66"/>
                  <a:gd name="T11" fmla="*/ 6 h 363"/>
                  <a:gd name="T12" fmla="*/ 65 w 66"/>
                  <a:gd name="T13" fmla="*/ 0 h 363"/>
                  <a:gd name="T14" fmla="*/ 0 60000 65536"/>
                  <a:gd name="T15" fmla="*/ 0 60000 65536"/>
                  <a:gd name="T16" fmla="*/ 0 60000 65536"/>
                  <a:gd name="T17" fmla="*/ 0 60000 65536"/>
                  <a:gd name="T18" fmla="*/ 0 60000 65536"/>
                  <a:gd name="T19" fmla="*/ 0 60000 65536"/>
                  <a:gd name="T20" fmla="*/ 0 60000 65536"/>
                  <a:gd name="T21" fmla="*/ 0 w 66"/>
                  <a:gd name="T22" fmla="*/ 0 h 363"/>
                  <a:gd name="T23" fmla="*/ 66 w 66"/>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6" h="363">
                    <a:moveTo>
                      <a:pt x="0" y="362"/>
                    </a:moveTo>
                    <a:lnTo>
                      <a:pt x="40" y="54"/>
                    </a:lnTo>
                    <a:lnTo>
                      <a:pt x="43" y="38"/>
                    </a:lnTo>
                    <a:lnTo>
                      <a:pt x="44" y="25"/>
                    </a:lnTo>
                    <a:lnTo>
                      <a:pt x="48" y="15"/>
                    </a:lnTo>
                    <a:lnTo>
                      <a:pt x="56" y="6"/>
                    </a:lnTo>
                    <a:lnTo>
                      <a:pt x="65" y="0"/>
                    </a:lnTo>
                  </a:path>
                </a:pathLst>
              </a:custGeom>
              <a:noFill/>
              <a:ln w="38100" cap="rnd">
                <a:solidFill>
                  <a:schemeClr val="tx1">
                    <a:lumMod val="65000"/>
                    <a:lumOff val="35000"/>
                  </a:schemeClr>
                </a:solidFill>
                <a:round/>
              </a:ln>
            </p:spPr>
            <p:txBody>
              <a:bodyPr/>
              <a:lstStyle/>
              <a:p>
                <a:endParaRPr lang="zh-CN" altLang="en-US"/>
              </a:p>
            </p:txBody>
          </p:sp>
          <p:sp>
            <p:nvSpPr>
              <p:cNvPr id="83" name="Freeform 85"/>
              <p:cNvSpPr/>
              <p:nvPr/>
            </p:nvSpPr>
            <p:spPr bwMode="auto">
              <a:xfrm>
                <a:off x="1261" y="2285"/>
                <a:ext cx="171" cy="709"/>
              </a:xfrm>
              <a:custGeom>
                <a:avLst/>
                <a:gdLst>
                  <a:gd name="T0" fmla="*/ 0 w 171"/>
                  <a:gd name="T1" fmla="*/ 0 h 709"/>
                  <a:gd name="T2" fmla="*/ 14 w 171"/>
                  <a:gd name="T3" fmla="*/ 4 h 709"/>
                  <a:gd name="T4" fmla="*/ 24 w 171"/>
                  <a:gd name="T5" fmla="*/ 16 h 709"/>
                  <a:gd name="T6" fmla="*/ 28 w 171"/>
                  <a:gd name="T7" fmla="*/ 33 h 709"/>
                  <a:gd name="T8" fmla="*/ 31 w 171"/>
                  <a:gd name="T9" fmla="*/ 59 h 709"/>
                  <a:gd name="T10" fmla="*/ 85 w 171"/>
                  <a:gd name="T11" fmla="*/ 651 h 709"/>
                  <a:gd name="T12" fmla="*/ 90 w 171"/>
                  <a:gd name="T13" fmla="*/ 684 h 709"/>
                  <a:gd name="T14" fmla="*/ 95 w 171"/>
                  <a:gd name="T15" fmla="*/ 694 h 709"/>
                  <a:gd name="T16" fmla="*/ 106 w 171"/>
                  <a:gd name="T17" fmla="*/ 704 h 709"/>
                  <a:gd name="T18" fmla="*/ 115 w 171"/>
                  <a:gd name="T19" fmla="*/ 708 h 709"/>
                  <a:gd name="T20" fmla="*/ 126 w 171"/>
                  <a:gd name="T21" fmla="*/ 700 h 709"/>
                  <a:gd name="T22" fmla="*/ 134 w 171"/>
                  <a:gd name="T23" fmla="*/ 684 h 709"/>
                  <a:gd name="T24" fmla="*/ 170 w 171"/>
                  <a:gd name="T25" fmla="*/ 380 h 70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1"/>
                  <a:gd name="T40" fmla="*/ 0 h 709"/>
                  <a:gd name="T41" fmla="*/ 171 w 171"/>
                  <a:gd name="T42" fmla="*/ 709 h 70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1" h="709">
                    <a:moveTo>
                      <a:pt x="0" y="0"/>
                    </a:moveTo>
                    <a:lnTo>
                      <a:pt x="14" y="4"/>
                    </a:lnTo>
                    <a:lnTo>
                      <a:pt x="24" y="16"/>
                    </a:lnTo>
                    <a:lnTo>
                      <a:pt x="28" y="33"/>
                    </a:lnTo>
                    <a:lnTo>
                      <a:pt x="31" y="59"/>
                    </a:lnTo>
                    <a:lnTo>
                      <a:pt x="85" y="651"/>
                    </a:lnTo>
                    <a:lnTo>
                      <a:pt x="90" y="684"/>
                    </a:lnTo>
                    <a:lnTo>
                      <a:pt x="95" y="694"/>
                    </a:lnTo>
                    <a:lnTo>
                      <a:pt x="106" y="704"/>
                    </a:lnTo>
                    <a:lnTo>
                      <a:pt x="115" y="708"/>
                    </a:lnTo>
                    <a:lnTo>
                      <a:pt x="126" y="700"/>
                    </a:lnTo>
                    <a:lnTo>
                      <a:pt x="134" y="684"/>
                    </a:lnTo>
                    <a:lnTo>
                      <a:pt x="170" y="380"/>
                    </a:lnTo>
                  </a:path>
                </a:pathLst>
              </a:custGeom>
              <a:noFill/>
              <a:ln w="38100" cap="rnd">
                <a:solidFill>
                  <a:schemeClr val="tx1">
                    <a:lumMod val="65000"/>
                    <a:lumOff val="35000"/>
                  </a:schemeClr>
                </a:solidFill>
                <a:round/>
              </a:ln>
            </p:spPr>
            <p:txBody>
              <a:bodyPr/>
              <a:lstStyle/>
              <a:p>
                <a:endParaRPr lang="zh-CN" altLang="en-US"/>
              </a:p>
            </p:txBody>
          </p:sp>
        </p:grpSp>
        <p:grpSp>
          <p:nvGrpSpPr>
            <p:cNvPr id="84" name="Group 86"/>
            <p:cNvGrpSpPr/>
            <p:nvPr/>
          </p:nvGrpSpPr>
          <p:grpSpPr bwMode="auto">
            <a:xfrm>
              <a:off x="4658239" y="4533559"/>
              <a:ext cx="685143" cy="768627"/>
              <a:chOff x="1929" y="2272"/>
              <a:chExt cx="476" cy="713"/>
            </a:xfrm>
          </p:grpSpPr>
          <p:grpSp>
            <p:nvGrpSpPr>
              <p:cNvPr id="85" name="Group 87"/>
              <p:cNvGrpSpPr/>
              <p:nvPr/>
            </p:nvGrpSpPr>
            <p:grpSpPr bwMode="auto">
              <a:xfrm>
                <a:off x="1929" y="2272"/>
                <a:ext cx="238" cy="713"/>
                <a:chOff x="1929" y="2272"/>
                <a:chExt cx="238" cy="713"/>
              </a:xfrm>
            </p:grpSpPr>
            <p:sp>
              <p:nvSpPr>
                <p:cNvPr id="89" name="Freeform 88"/>
                <p:cNvSpPr/>
                <p:nvPr/>
              </p:nvSpPr>
              <p:spPr bwMode="auto">
                <a:xfrm>
                  <a:off x="1929" y="2272"/>
                  <a:ext cx="65" cy="363"/>
                </a:xfrm>
                <a:custGeom>
                  <a:avLst/>
                  <a:gdLst>
                    <a:gd name="T0" fmla="*/ 0 w 65"/>
                    <a:gd name="T1" fmla="*/ 362 h 363"/>
                    <a:gd name="T2" fmla="*/ 40 w 65"/>
                    <a:gd name="T3" fmla="*/ 54 h 363"/>
                    <a:gd name="T4" fmla="*/ 42 w 65"/>
                    <a:gd name="T5" fmla="*/ 38 h 363"/>
                    <a:gd name="T6" fmla="*/ 44 w 65"/>
                    <a:gd name="T7" fmla="*/ 25 h 363"/>
                    <a:gd name="T8" fmla="*/ 47 w 65"/>
                    <a:gd name="T9" fmla="*/ 15 h 363"/>
                    <a:gd name="T10" fmla="*/ 55 w 65"/>
                    <a:gd name="T11" fmla="*/ 6 h 363"/>
                    <a:gd name="T12" fmla="*/ 64 w 65"/>
                    <a:gd name="T13" fmla="*/ 0 h 363"/>
                    <a:gd name="T14" fmla="*/ 0 60000 65536"/>
                    <a:gd name="T15" fmla="*/ 0 60000 65536"/>
                    <a:gd name="T16" fmla="*/ 0 60000 65536"/>
                    <a:gd name="T17" fmla="*/ 0 60000 65536"/>
                    <a:gd name="T18" fmla="*/ 0 60000 65536"/>
                    <a:gd name="T19" fmla="*/ 0 60000 65536"/>
                    <a:gd name="T20" fmla="*/ 0 60000 65536"/>
                    <a:gd name="T21" fmla="*/ 0 w 65"/>
                    <a:gd name="T22" fmla="*/ 0 h 363"/>
                    <a:gd name="T23" fmla="*/ 65 w 65"/>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5" h="363">
                      <a:moveTo>
                        <a:pt x="0" y="362"/>
                      </a:moveTo>
                      <a:lnTo>
                        <a:pt x="40" y="54"/>
                      </a:lnTo>
                      <a:lnTo>
                        <a:pt x="42" y="38"/>
                      </a:lnTo>
                      <a:lnTo>
                        <a:pt x="44" y="25"/>
                      </a:lnTo>
                      <a:lnTo>
                        <a:pt x="47" y="15"/>
                      </a:lnTo>
                      <a:lnTo>
                        <a:pt x="55" y="6"/>
                      </a:lnTo>
                      <a:lnTo>
                        <a:pt x="64" y="0"/>
                      </a:lnTo>
                    </a:path>
                  </a:pathLst>
                </a:custGeom>
                <a:noFill/>
                <a:ln w="38100" cap="rnd">
                  <a:solidFill>
                    <a:schemeClr val="tx1">
                      <a:lumMod val="65000"/>
                      <a:lumOff val="35000"/>
                    </a:schemeClr>
                  </a:solidFill>
                  <a:round/>
                </a:ln>
              </p:spPr>
              <p:txBody>
                <a:bodyPr/>
                <a:lstStyle/>
                <a:p>
                  <a:endParaRPr lang="zh-CN" altLang="en-US"/>
                </a:p>
              </p:txBody>
            </p:sp>
            <p:sp>
              <p:nvSpPr>
                <p:cNvPr id="90" name="Freeform 89"/>
                <p:cNvSpPr/>
                <p:nvPr/>
              </p:nvSpPr>
              <p:spPr bwMode="auto">
                <a:xfrm>
                  <a:off x="1995" y="2276"/>
                  <a:ext cx="172" cy="709"/>
                </a:xfrm>
                <a:custGeom>
                  <a:avLst/>
                  <a:gdLst>
                    <a:gd name="T0" fmla="*/ 0 w 172"/>
                    <a:gd name="T1" fmla="*/ 0 h 709"/>
                    <a:gd name="T2" fmla="*/ 14 w 172"/>
                    <a:gd name="T3" fmla="*/ 4 h 709"/>
                    <a:gd name="T4" fmla="*/ 24 w 172"/>
                    <a:gd name="T5" fmla="*/ 16 h 709"/>
                    <a:gd name="T6" fmla="*/ 28 w 172"/>
                    <a:gd name="T7" fmla="*/ 33 h 709"/>
                    <a:gd name="T8" fmla="*/ 31 w 172"/>
                    <a:gd name="T9" fmla="*/ 59 h 709"/>
                    <a:gd name="T10" fmla="*/ 86 w 172"/>
                    <a:gd name="T11" fmla="*/ 651 h 709"/>
                    <a:gd name="T12" fmla="*/ 91 w 172"/>
                    <a:gd name="T13" fmla="*/ 684 h 709"/>
                    <a:gd name="T14" fmla="*/ 95 w 172"/>
                    <a:gd name="T15" fmla="*/ 694 h 709"/>
                    <a:gd name="T16" fmla="*/ 106 w 172"/>
                    <a:gd name="T17" fmla="*/ 704 h 709"/>
                    <a:gd name="T18" fmla="*/ 115 w 172"/>
                    <a:gd name="T19" fmla="*/ 708 h 709"/>
                    <a:gd name="T20" fmla="*/ 127 w 172"/>
                    <a:gd name="T21" fmla="*/ 700 h 709"/>
                    <a:gd name="T22" fmla="*/ 135 w 172"/>
                    <a:gd name="T23" fmla="*/ 684 h 709"/>
                    <a:gd name="T24" fmla="*/ 171 w 172"/>
                    <a:gd name="T25" fmla="*/ 380 h 70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2"/>
                    <a:gd name="T40" fmla="*/ 0 h 709"/>
                    <a:gd name="T41" fmla="*/ 172 w 172"/>
                    <a:gd name="T42" fmla="*/ 709 h 70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2" h="709">
                      <a:moveTo>
                        <a:pt x="0" y="0"/>
                      </a:moveTo>
                      <a:lnTo>
                        <a:pt x="14" y="4"/>
                      </a:lnTo>
                      <a:lnTo>
                        <a:pt x="24" y="16"/>
                      </a:lnTo>
                      <a:lnTo>
                        <a:pt x="28" y="33"/>
                      </a:lnTo>
                      <a:lnTo>
                        <a:pt x="31" y="59"/>
                      </a:lnTo>
                      <a:lnTo>
                        <a:pt x="86" y="651"/>
                      </a:lnTo>
                      <a:lnTo>
                        <a:pt x="91" y="684"/>
                      </a:lnTo>
                      <a:lnTo>
                        <a:pt x="95" y="694"/>
                      </a:lnTo>
                      <a:lnTo>
                        <a:pt x="106" y="704"/>
                      </a:lnTo>
                      <a:lnTo>
                        <a:pt x="115" y="708"/>
                      </a:lnTo>
                      <a:lnTo>
                        <a:pt x="127" y="700"/>
                      </a:lnTo>
                      <a:lnTo>
                        <a:pt x="135" y="684"/>
                      </a:lnTo>
                      <a:lnTo>
                        <a:pt x="171" y="380"/>
                      </a:lnTo>
                    </a:path>
                  </a:pathLst>
                </a:custGeom>
                <a:noFill/>
                <a:ln w="38100" cap="rnd">
                  <a:solidFill>
                    <a:schemeClr val="tx1">
                      <a:lumMod val="65000"/>
                      <a:lumOff val="35000"/>
                    </a:schemeClr>
                  </a:solidFill>
                  <a:round/>
                </a:ln>
              </p:spPr>
              <p:txBody>
                <a:bodyPr/>
                <a:lstStyle/>
                <a:p>
                  <a:endParaRPr lang="zh-CN" altLang="en-US"/>
                </a:p>
              </p:txBody>
            </p:sp>
          </p:grpSp>
          <p:grpSp>
            <p:nvGrpSpPr>
              <p:cNvPr id="86" name="Group 90"/>
              <p:cNvGrpSpPr/>
              <p:nvPr/>
            </p:nvGrpSpPr>
            <p:grpSpPr bwMode="auto">
              <a:xfrm>
                <a:off x="2169" y="2272"/>
                <a:ext cx="236" cy="713"/>
                <a:chOff x="2169" y="2272"/>
                <a:chExt cx="236" cy="713"/>
              </a:xfrm>
            </p:grpSpPr>
            <p:sp>
              <p:nvSpPr>
                <p:cNvPr id="87" name="Freeform 91"/>
                <p:cNvSpPr/>
                <p:nvPr/>
              </p:nvSpPr>
              <p:spPr bwMode="auto">
                <a:xfrm>
                  <a:off x="2169" y="2272"/>
                  <a:ext cx="64" cy="363"/>
                </a:xfrm>
                <a:custGeom>
                  <a:avLst/>
                  <a:gdLst>
                    <a:gd name="T0" fmla="*/ 0 w 64"/>
                    <a:gd name="T1" fmla="*/ 362 h 363"/>
                    <a:gd name="T2" fmla="*/ 39 w 64"/>
                    <a:gd name="T3" fmla="*/ 54 h 363"/>
                    <a:gd name="T4" fmla="*/ 41 w 64"/>
                    <a:gd name="T5" fmla="*/ 38 h 363"/>
                    <a:gd name="T6" fmla="*/ 43 w 64"/>
                    <a:gd name="T7" fmla="*/ 25 h 363"/>
                    <a:gd name="T8" fmla="*/ 46 w 64"/>
                    <a:gd name="T9" fmla="*/ 15 h 363"/>
                    <a:gd name="T10" fmla="*/ 54 w 64"/>
                    <a:gd name="T11" fmla="*/ 6 h 363"/>
                    <a:gd name="T12" fmla="*/ 63 w 64"/>
                    <a:gd name="T13" fmla="*/ 0 h 363"/>
                    <a:gd name="T14" fmla="*/ 0 60000 65536"/>
                    <a:gd name="T15" fmla="*/ 0 60000 65536"/>
                    <a:gd name="T16" fmla="*/ 0 60000 65536"/>
                    <a:gd name="T17" fmla="*/ 0 60000 65536"/>
                    <a:gd name="T18" fmla="*/ 0 60000 65536"/>
                    <a:gd name="T19" fmla="*/ 0 60000 65536"/>
                    <a:gd name="T20" fmla="*/ 0 60000 65536"/>
                    <a:gd name="T21" fmla="*/ 0 w 64"/>
                    <a:gd name="T22" fmla="*/ 0 h 363"/>
                    <a:gd name="T23" fmla="*/ 64 w 64"/>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363">
                      <a:moveTo>
                        <a:pt x="0" y="362"/>
                      </a:moveTo>
                      <a:lnTo>
                        <a:pt x="39" y="54"/>
                      </a:lnTo>
                      <a:lnTo>
                        <a:pt x="41" y="38"/>
                      </a:lnTo>
                      <a:lnTo>
                        <a:pt x="43" y="25"/>
                      </a:lnTo>
                      <a:lnTo>
                        <a:pt x="46" y="15"/>
                      </a:lnTo>
                      <a:lnTo>
                        <a:pt x="54" y="6"/>
                      </a:lnTo>
                      <a:lnTo>
                        <a:pt x="63" y="0"/>
                      </a:lnTo>
                    </a:path>
                  </a:pathLst>
                </a:custGeom>
                <a:noFill/>
                <a:ln w="38100" cap="rnd">
                  <a:solidFill>
                    <a:schemeClr val="tx1">
                      <a:lumMod val="65000"/>
                      <a:lumOff val="35000"/>
                    </a:schemeClr>
                  </a:solidFill>
                  <a:round/>
                </a:ln>
              </p:spPr>
              <p:txBody>
                <a:bodyPr/>
                <a:lstStyle/>
                <a:p>
                  <a:endParaRPr lang="zh-CN" altLang="en-US"/>
                </a:p>
              </p:txBody>
            </p:sp>
            <p:sp>
              <p:nvSpPr>
                <p:cNvPr id="88" name="Freeform 92"/>
                <p:cNvSpPr/>
                <p:nvPr/>
              </p:nvSpPr>
              <p:spPr bwMode="auto">
                <a:xfrm>
                  <a:off x="2234" y="2276"/>
                  <a:ext cx="171" cy="709"/>
                </a:xfrm>
                <a:custGeom>
                  <a:avLst/>
                  <a:gdLst>
                    <a:gd name="T0" fmla="*/ 0 w 171"/>
                    <a:gd name="T1" fmla="*/ 0 h 709"/>
                    <a:gd name="T2" fmla="*/ 14 w 171"/>
                    <a:gd name="T3" fmla="*/ 4 h 709"/>
                    <a:gd name="T4" fmla="*/ 24 w 171"/>
                    <a:gd name="T5" fmla="*/ 16 h 709"/>
                    <a:gd name="T6" fmla="*/ 28 w 171"/>
                    <a:gd name="T7" fmla="*/ 33 h 709"/>
                    <a:gd name="T8" fmla="*/ 31 w 171"/>
                    <a:gd name="T9" fmla="*/ 59 h 709"/>
                    <a:gd name="T10" fmla="*/ 85 w 171"/>
                    <a:gd name="T11" fmla="*/ 651 h 709"/>
                    <a:gd name="T12" fmla="*/ 90 w 171"/>
                    <a:gd name="T13" fmla="*/ 684 h 709"/>
                    <a:gd name="T14" fmla="*/ 95 w 171"/>
                    <a:gd name="T15" fmla="*/ 694 h 709"/>
                    <a:gd name="T16" fmla="*/ 106 w 171"/>
                    <a:gd name="T17" fmla="*/ 704 h 709"/>
                    <a:gd name="T18" fmla="*/ 115 w 171"/>
                    <a:gd name="T19" fmla="*/ 708 h 709"/>
                    <a:gd name="T20" fmla="*/ 126 w 171"/>
                    <a:gd name="T21" fmla="*/ 700 h 709"/>
                    <a:gd name="T22" fmla="*/ 134 w 171"/>
                    <a:gd name="T23" fmla="*/ 684 h 709"/>
                    <a:gd name="T24" fmla="*/ 170 w 171"/>
                    <a:gd name="T25" fmla="*/ 380 h 70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1"/>
                    <a:gd name="T40" fmla="*/ 0 h 709"/>
                    <a:gd name="T41" fmla="*/ 171 w 171"/>
                    <a:gd name="T42" fmla="*/ 709 h 70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1" h="709">
                      <a:moveTo>
                        <a:pt x="0" y="0"/>
                      </a:moveTo>
                      <a:lnTo>
                        <a:pt x="14" y="4"/>
                      </a:lnTo>
                      <a:lnTo>
                        <a:pt x="24" y="16"/>
                      </a:lnTo>
                      <a:lnTo>
                        <a:pt x="28" y="33"/>
                      </a:lnTo>
                      <a:lnTo>
                        <a:pt x="31" y="59"/>
                      </a:lnTo>
                      <a:lnTo>
                        <a:pt x="85" y="651"/>
                      </a:lnTo>
                      <a:lnTo>
                        <a:pt x="90" y="684"/>
                      </a:lnTo>
                      <a:lnTo>
                        <a:pt x="95" y="694"/>
                      </a:lnTo>
                      <a:lnTo>
                        <a:pt x="106" y="704"/>
                      </a:lnTo>
                      <a:lnTo>
                        <a:pt x="115" y="708"/>
                      </a:lnTo>
                      <a:lnTo>
                        <a:pt x="126" y="700"/>
                      </a:lnTo>
                      <a:lnTo>
                        <a:pt x="134" y="684"/>
                      </a:lnTo>
                      <a:lnTo>
                        <a:pt x="170" y="380"/>
                      </a:lnTo>
                    </a:path>
                  </a:pathLst>
                </a:custGeom>
                <a:noFill/>
                <a:ln w="38100" cap="rnd">
                  <a:solidFill>
                    <a:schemeClr val="tx1">
                      <a:lumMod val="65000"/>
                      <a:lumOff val="35000"/>
                    </a:schemeClr>
                  </a:solidFill>
                  <a:round/>
                </a:ln>
              </p:spPr>
              <p:txBody>
                <a:bodyPr/>
                <a:lstStyle/>
                <a:p>
                  <a:endParaRPr lang="zh-CN" altLang="en-US"/>
                </a:p>
              </p:txBody>
            </p:sp>
          </p:grpSp>
        </p:grpSp>
        <p:sp>
          <p:nvSpPr>
            <p:cNvPr id="91" name="Freeform 93"/>
            <p:cNvSpPr/>
            <p:nvPr/>
          </p:nvSpPr>
          <p:spPr bwMode="auto">
            <a:xfrm>
              <a:off x="5340504" y="4527801"/>
              <a:ext cx="97878" cy="423177"/>
            </a:xfrm>
            <a:custGeom>
              <a:avLst/>
              <a:gdLst>
                <a:gd name="T0" fmla="*/ 0 w 68"/>
                <a:gd name="T1" fmla="*/ 294 h 294"/>
                <a:gd name="T2" fmla="*/ 43 w 68"/>
                <a:gd name="T3" fmla="*/ 40 h 294"/>
                <a:gd name="T4" fmla="*/ 45 w 68"/>
                <a:gd name="T5" fmla="*/ 28 h 294"/>
                <a:gd name="T6" fmla="*/ 47 w 68"/>
                <a:gd name="T7" fmla="*/ 19 h 294"/>
                <a:gd name="T8" fmla="*/ 51 w 68"/>
                <a:gd name="T9" fmla="*/ 11 h 294"/>
                <a:gd name="T10" fmla="*/ 58 w 68"/>
                <a:gd name="T11" fmla="*/ 4 h 294"/>
                <a:gd name="T12" fmla="*/ 68 w 68"/>
                <a:gd name="T13" fmla="*/ 0 h 294"/>
                <a:gd name="T14" fmla="*/ 0 60000 65536"/>
                <a:gd name="T15" fmla="*/ 0 60000 65536"/>
                <a:gd name="T16" fmla="*/ 0 60000 65536"/>
                <a:gd name="T17" fmla="*/ 0 60000 65536"/>
                <a:gd name="T18" fmla="*/ 0 60000 65536"/>
                <a:gd name="T19" fmla="*/ 0 60000 65536"/>
                <a:gd name="T20" fmla="*/ 0 60000 65536"/>
                <a:gd name="T21" fmla="*/ 0 w 68"/>
                <a:gd name="T22" fmla="*/ 0 h 294"/>
                <a:gd name="T23" fmla="*/ 68 w 68"/>
                <a:gd name="T24" fmla="*/ 294 h 29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8" h="294">
                  <a:moveTo>
                    <a:pt x="0" y="294"/>
                  </a:moveTo>
                  <a:lnTo>
                    <a:pt x="43" y="40"/>
                  </a:lnTo>
                  <a:lnTo>
                    <a:pt x="45" y="28"/>
                  </a:lnTo>
                  <a:lnTo>
                    <a:pt x="47" y="19"/>
                  </a:lnTo>
                  <a:lnTo>
                    <a:pt x="51" y="11"/>
                  </a:lnTo>
                  <a:lnTo>
                    <a:pt x="58" y="4"/>
                  </a:lnTo>
                  <a:lnTo>
                    <a:pt x="68" y="0"/>
                  </a:lnTo>
                </a:path>
              </a:pathLst>
            </a:custGeom>
            <a:noFill/>
            <a:ln w="38100" cap="rnd">
              <a:solidFill>
                <a:schemeClr val="tx1">
                  <a:lumMod val="65000"/>
                  <a:lumOff val="35000"/>
                </a:schemeClr>
              </a:solidFill>
              <a:round/>
            </a:ln>
          </p:spPr>
          <p:txBody>
            <a:bodyPr/>
            <a:lstStyle/>
            <a:p>
              <a:endParaRPr lang="zh-CN" altLang="en-US"/>
            </a:p>
          </p:txBody>
        </p:sp>
        <p:sp>
          <p:nvSpPr>
            <p:cNvPr id="92" name="Freeform 94"/>
            <p:cNvSpPr/>
            <p:nvPr/>
          </p:nvSpPr>
          <p:spPr bwMode="auto">
            <a:xfrm>
              <a:off x="5441260" y="4532120"/>
              <a:ext cx="241815" cy="764308"/>
            </a:xfrm>
            <a:custGeom>
              <a:avLst/>
              <a:gdLst>
                <a:gd name="T0" fmla="*/ 0 w 168"/>
                <a:gd name="T1" fmla="*/ 0 h 709"/>
                <a:gd name="T2" fmla="*/ 14 w 168"/>
                <a:gd name="T3" fmla="*/ 4 h 709"/>
                <a:gd name="T4" fmla="*/ 24 w 168"/>
                <a:gd name="T5" fmla="*/ 16 h 709"/>
                <a:gd name="T6" fmla="*/ 27 w 168"/>
                <a:gd name="T7" fmla="*/ 33 h 709"/>
                <a:gd name="T8" fmla="*/ 30 w 168"/>
                <a:gd name="T9" fmla="*/ 59 h 709"/>
                <a:gd name="T10" fmla="*/ 84 w 168"/>
                <a:gd name="T11" fmla="*/ 651 h 709"/>
                <a:gd name="T12" fmla="*/ 89 w 168"/>
                <a:gd name="T13" fmla="*/ 684 h 709"/>
                <a:gd name="T14" fmla="*/ 93 w 168"/>
                <a:gd name="T15" fmla="*/ 694 h 709"/>
                <a:gd name="T16" fmla="*/ 104 w 168"/>
                <a:gd name="T17" fmla="*/ 704 h 709"/>
                <a:gd name="T18" fmla="*/ 113 w 168"/>
                <a:gd name="T19" fmla="*/ 708 h 709"/>
                <a:gd name="T20" fmla="*/ 124 w 168"/>
                <a:gd name="T21" fmla="*/ 700 h 709"/>
                <a:gd name="T22" fmla="*/ 132 w 168"/>
                <a:gd name="T23" fmla="*/ 684 h 709"/>
                <a:gd name="T24" fmla="*/ 167 w 168"/>
                <a:gd name="T25" fmla="*/ 380 h 70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8"/>
                <a:gd name="T40" fmla="*/ 0 h 709"/>
                <a:gd name="T41" fmla="*/ 168 w 168"/>
                <a:gd name="T42" fmla="*/ 709 h 70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8" h="709">
                  <a:moveTo>
                    <a:pt x="0" y="0"/>
                  </a:moveTo>
                  <a:lnTo>
                    <a:pt x="14" y="4"/>
                  </a:lnTo>
                  <a:lnTo>
                    <a:pt x="24" y="16"/>
                  </a:lnTo>
                  <a:lnTo>
                    <a:pt x="27" y="33"/>
                  </a:lnTo>
                  <a:lnTo>
                    <a:pt x="30" y="59"/>
                  </a:lnTo>
                  <a:lnTo>
                    <a:pt x="84" y="651"/>
                  </a:lnTo>
                  <a:lnTo>
                    <a:pt x="89" y="684"/>
                  </a:lnTo>
                  <a:lnTo>
                    <a:pt x="93" y="694"/>
                  </a:lnTo>
                  <a:lnTo>
                    <a:pt x="104" y="704"/>
                  </a:lnTo>
                  <a:lnTo>
                    <a:pt x="113" y="708"/>
                  </a:lnTo>
                  <a:lnTo>
                    <a:pt x="124" y="700"/>
                  </a:lnTo>
                  <a:lnTo>
                    <a:pt x="132" y="684"/>
                  </a:lnTo>
                  <a:lnTo>
                    <a:pt x="167" y="380"/>
                  </a:lnTo>
                </a:path>
              </a:pathLst>
            </a:custGeom>
            <a:noFill/>
            <a:ln w="38100" cap="rnd">
              <a:solidFill>
                <a:schemeClr val="tx1">
                  <a:lumMod val="65000"/>
                  <a:lumOff val="35000"/>
                </a:schemeClr>
              </a:solidFill>
              <a:round/>
            </a:ln>
          </p:spPr>
          <p:txBody>
            <a:bodyPr/>
            <a:lstStyle/>
            <a:p>
              <a:endParaRPr lang="zh-CN" altLang="en-US"/>
            </a:p>
          </p:txBody>
        </p:sp>
        <p:sp>
          <p:nvSpPr>
            <p:cNvPr id="93" name="Freeform 95"/>
            <p:cNvSpPr/>
            <p:nvPr/>
          </p:nvSpPr>
          <p:spPr bwMode="auto">
            <a:xfrm>
              <a:off x="5681637" y="4527801"/>
              <a:ext cx="102195" cy="418859"/>
            </a:xfrm>
            <a:custGeom>
              <a:avLst/>
              <a:gdLst>
                <a:gd name="T0" fmla="*/ 0 w 71"/>
                <a:gd name="T1" fmla="*/ 291 h 291"/>
                <a:gd name="T2" fmla="*/ 45 w 71"/>
                <a:gd name="T3" fmla="*/ 40 h 291"/>
                <a:gd name="T4" fmla="*/ 48 w 71"/>
                <a:gd name="T5" fmla="*/ 28 h 291"/>
                <a:gd name="T6" fmla="*/ 50 w 71"/>
                <a:gd name="T7" fmla="*/ 19 h 291"/>
                <a:gd name="T8" fmla="*/ 53 w 71"/>
                <a:gd name="T9" fmla="*/ 11 h 291"/>
                <a:gd name="T10" fmla="*/ 61 w 71"/>
                <a:gd name="T11" fmla="*/ 4 h 291"/>
                <a:gd name="T12" fmla="*/ 71 w 71"/>
                <a:gd name="T13" fmla="*/ 0 h 291"/>
                <a:gd name="T14" fmla="*/ 0 60000 65536"/>
                <a:gd name="T15" fmla="*/ 0 60000 65536"/>
                <a:gd name="T16" fmla="*/ 0 60000 65536"/>
                <a:gd name="T17" fmla="*/ 0 60000 65536"/>
                <a:gd name="T18" fmla="*/ 0 60000 65536"/>
                <a:gd name="T19" fmla="*/ 0 60000 65536"/>
                <a:gd name="T20" fmla="*/ 0 60000 65536"/>
                <a:gd name="T21" fmla="*/ 0 w 71"/>
                <a:gd name="T22" fmla="*/ 0 h 291"/>
                <a:gd name="T23" fmla="*/ 71 w 71"/>
                <a:gd name="T24" fmla="*/ 291 h 29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1" h="291">
                  <a:moveTo>
                    <a:pt x="0" y="291"/>
                  </a:moveTo>
                  <a:lnTo>
                    <a:pt x="45" y="40"/>
                  </a:lnTo>
                  <a:lnTo>
                    <a:pt x="48" y="28"/>
                  </a:lnTo>
                  <a:lnTo>
                    <a:pt x="50" y="19"/>
                  </a:lnTo>
                  <a:lnTo>
                    <a:pt x="53" y="11"/>
                  </a:lnTo>
                  <a:lnTo>
                    <a:pt x="61" y="4"/>
                  </a:lnTo>
                  <a:lnTo>
                    <a:pt x="71" y="0"/>
                  </a:lnTo>
                </a:path>
              </a:pathLst>
            </a:custGeom>
            <a:noFill/>
            <a:ln w="38100" cap="rnd">
              <a:solidFill>
                <a:schemeClr val="tx1">
                  <a:lumMod val="65000"/>
                  <a:lumOff val="35000"/>
                </a:schemeClr>
              </a:solidFill>
              <a:round/>
            </a:ln>
          </p:spPr>
          <p:txBody>
            <a:bodyPr/>
            <a:lstStyle/>
            <a:p>
              <a:endParaRPr lang="zh-CN" altLang="en-US"/>
            </a:p>
          </p:txBody>
        </p:sp>
        <p:sp>
          <p:nvSpPr>
            <p:cNvPr id="94" name="Freeform 96"/>
            <p:cNvSpPr/>
            <p:nvPr/>
          </p:nvSpPr>
          <p:spPr bwMode="auto">
            <a:xfrm>
              <a:off x="5786711" y="4532120"/>
              <a:ext cx="236058" cy="762870"/>
            </a:xfrm>
            <a:custGeom>
              <a:avLst/>
              <a:gdLst>
                <a:gd name="T0" fmla="*/ 0 w 164"/>
                <a:gd name="T1" fmla="*/ 0 h 530"/>
                <a:gd name="T2" fmla="*/ 14 w 164"/>
                <a:gd name="T3" fmla="*/ 3 h 530"/>
                <a:gd name="T4" fmla="*/ 24 w 164"/>
                <a:gd name="T5" fmla="*/ 12 h 530"/>
                <a:gd name="T6" fmla="*/ 27 w 164"/>
                <a:gd name="T7" fmla="*/ 25 h 530"/>
                <a:gd name="T8" fmla="*/ 30 w 164"/>
                <a:gd name="T9" fmla="*/ 44 h 530"/>
                <a:gd name="T10" fmla="*/ 84 w 164"/>
                <a:gd name="T11" fmla="*/ 488 h 530"/>
                <a:gd name="T12" fmla="*/ 89 w 164"/>
                <a:gd name="T13" fmla="*/ 512 h 530"/>
                <a:gd name="T14" fmla="*/ 93 w 164"/>
                <a:gd name="T15" fmla="*/ 520 h 530"/>
                <a:gd name="T16" fmla="*/ 104 w 164"/>
                <a:gd name="T17" fmla="*/ 527 h 530"/>
                <a:gd name="T18" fmla="*/ 113 w 164"/>
                <a:gd name="T19" fmla="*/ 530 h 530"/>
                <a:gd name="T20" fmla="*/ 124 w 164"/>
                <a:gd name="T21" fmla="*/ 524 h 530"/>
                <a:gd name="T22" fmla="*/ 132 w 164"/>
                <a:gd name="T23" fmla="*/ 512 h 530"/>
                <a:gd name="T24" fmla="*/ 164 w 164"/>
                <a:gd name="T25" fmla="*/ 282 h 5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4"/>
                <a:gd name="T40" fmla="*/ 0 h 530"/>
                <a:gd name="T41" fmla="*/ 164 w 164"/>
                <a:gd name="T42" fmla="*/ 530 h 5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4" h="530">
                  <a:moveTo>
                    <a:pt x="0" y="0"/>
                  </a:moveTo>
                  <a:lnTo>
                    <a:pt x="14" y="3"/>
                  </a:lnTo>
                  <a:lnTo>
                    <a:pt x="24" y="12"/>
                  </a:lnTo>
                  <a:lnTo>
                    <a:pt x="27" y="25"/>
                  </a:lnTo>
                  <a:lnTo>
                    <a:pt x="30" y="44"/>
                  </a:lnTo>
                  <a:lnTo>
                    <a:pt x="84" y="488"/>
                  </a:lnTo>
                  <a:lnTo>
                    <a:pt x="89" y="512"/>
                  </a:lnTo>
                  <a:lnTo>
                    <a:pt x="93" y="520"/>
                  </a:lnTo>
                  <a:lnTo>
                    <a:pt x="104" y="527"/>
                  </a:lnTo>
                  <a:lnTo>
                    <a:pt x="113" y="530"/>
                  </a:lnTo>
                  <a:lnTo>
                    <a:pt x="124" y="524"/>
                  </a:lnTo>
                  <a:lnTo>
                    <a:pt x="132" y="512"/>
                  </a:lnTo>
                  <a:lnTo>
                    <a:pt x="164" y="282"/>
                  </a:lnTo>
                </a:path>
              </a:pathLst>
            </a:custGeom>
            <a:noFill/>
            <a:ln w="38100" cap="rnd">
              <a:solidFill>
                <a:schemeClr val="tx1">
                  <a:lumMod val="65000"/>
                  <a:lumOff val="35000"/>
                </a:schemeClr>
              </a:solidFill>
              <a:round/>
            </a:ln>
          </p:spPr>
          <p:txBody>
            <a:bodyPr/>
            <a:lstStyle/>
            <a:p>
              <a:endParaRPr lang="zh-CN" altLang="en-US"/>
            </a:p>
          </p:txBody>
        </p:sp>
        <p:sp>
          <p:nvSpPr>
            <p:cNvPr id="95" name="Freeform 97"/>
            <p:cNvSpPr/>
            <p:nvPr/>
          </p:nvSpPr>
          <p:spPr bwMode="auto">
            <a:xfrm>
              <a:off x="8086834" y="4536438"/>
              <a:ext cx="93560" cy="391510"/>
            </a:xfrm>
            <a:custGeom>
              <a:avLst/>
              <a:gdLst>
                <a:gd name="T0" fmla="*/ 0 w 65"/>
                <a:gd name="T1" fmla="*/ 362 h 363"/>
                <a:gd name="T2" fmla="*/ 40 w 65"/>
                <a:gd name="T3" fmla="*/ 54 h 363"/>
                <a:gd name="T4" fmla="*/ 42 w 65"/>
                <a:gd name="T5" fmla="*/ 38 h 363"/>
                <a:gd name="T6" fmla="*/ 44 w 65"/>
                <a:gd name="T7" fmla="*/ 25 h 363"/>
                <a:gd name="T8" fmla="*/ 47 w 65"/>
                <a:gd name="T9" fmla="*/ 15 h 363"/>
                <a:gd name="T10" fmla="*/ 55 w 65"/>
                <a:gd name="T11" fmla="*/ 6 h 363"/>
                <a:gd name="T12" fmla="*/ 64 w 65"/>
                <a:gd name="T13" fmla="*/ 0 h 363"/>
                <a:gd name="T14" fmla="*/ 0 60000 65536"/>
                <a:gd name="T15" fmla="*/ 0 60000 65536"/>
                <a:gd name="T16" fmla="*/ 0 60000 65536"/>
                <a:gd name="T17" fmla="*/ 0 60000 65536"/>
                <a:gd name="T18" fmla="*/ 0 60000 65536"/>
                <a:gd name="T19" fmla="*/ 0 60000 65536"/>
                <a:gd name="T20" fmla="*/ 0 60000 65536"/>
                <a:gd name="T21" fmla="*/ 0 w 65"/>
                <a:gd name="T22" fmla="*/ 0 h 363"/>
                <a:gd name="T23" fmla="*/ 65 w 65"/>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5" h="363">
                  <a:moveTo>
                    <a:pt x="0" y="362"/>
                  </a:moveTo>
                  <a:lnTo>
                    <a:pt x="40" y="54"/>
                  </a:lnTo>
                  <a:lnTo>
                    <a:pt x="42" y="38"/>
                  </a:lnTo>
                  <a:lnTo>
                    <a:pt x="44" y="25"/>
                  </a:lnTo>
                  <a:lnTo>
                    <a:pt x="47" y="15"/>
                  </a:lnTo>
                  <a:lnTo>
                    <a:pt x="55" y="6"/>
                  </a:lnTo>
                  <a:lnTo>
                    <a:pt x="64" y="0"/>
                  </a:lnTo>
                </a:path>
              </a:pathLst>
            </a:custGeom>
            <a:noFill/>
            <a:ln w="38100" cap="rnd">
              <a:solidFill>
                <a:schemeClr val="tx1">
                  <a:lumMod val="65000"/>
                  <a:lumOff val="35000"/>
                </a:schemeClr>
              </a:solidFill>
              <a:round/>
            </a:ln>
          </p:spPr>
          <p:txBody>
            <a:bodyPr/>
            <a:lstStyle/>
            <a:p>
              <a:endParaRPr lang="zh-CN" altLang="en-US"/>
            </a:p>
          </p:txBody>
        </p:sp>
        <p:sp>
          <p:nvSpPr>
            <p:cNvPr id="96" name="Freeform 98"/>
            <p:cNvSpPr/>
            <p:nvPr/>
          </p:nvSpPr>
          <p:spPr bwMode="auto">
            <a:xfrm>
              <a:off x="8181833" y="4540756"/>
              <a:ext cx="250452" cy="762870"/>
            </a:xfrm>
            <a:custGeom>
              <a:avLst/>
              <a:gdLst>
                <a:gd name="T0" fmla="*/ 0 w 174"/>
                <a:gd name="T1" fmla="*/ 0 h 530"/>
                <a:gd name="T2" fmla="*/ 14 w 174"/>
                <a:gd name="T3" fmla="*/ 3 h 530"/>
                <a:gd name="T4" fmla="*/ 24 w 174"/>
                <a:gd name="T5" fmla="*/ 12 h 530"/>
                <a:gd name="T6" fmla="*/ 28 w 174"/>
                <a:gd name="T7" fmla="*/ 25 h 530"/>
                <a:gd name="T8" fmla="*/ 31 w 174"/>
                <a:gd name="T9" fmla="*/ 44 h 530"/>
                <a:gd name="T10" fmla="*/ 86 w 174"/>
                <a:gd name="T11" fmla="*/ 488 h 530"/>
                <a:gd name="T12" fmla="*/ 91 w 174"/>
                <a:gd name="T13" fmla="*/ 512 h 530"/>
                <a:gd name="T14" fmla="*/ 95 w 174"/>
                <a:gd name="T15" fmla="*/ 520 h 530"/>
                <a:gd name="T16" fmla="*/ 106 w 174"/>
                <a:gd name="T17" fmla="*/ 527 h 530"/>
                <a:gd name="T18" fmla="*/ 115 w 174"/>
                <a:gd name="T19" fmla="*/ 530 h 530"/>
                <a:gd name="T20" fmla="*/ 127 w 174"/>
                <a:gd name="T21" fmla="*/ 524 h 530"/>
                <a:gd name="T22" fmla="*/ 135 w 174"/>
                <a:gd name="T23" fmla="*/ 512 h 530"/>
                <a:gd name="T24" fmla="*/ 174 w 174"/>
                <a:gd name="T25" fmla="*/ 261 h 5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4"/>
                <a:gd name="T40" fmla="*/ 0 h 530"/>
                <a:gd name="T41" fmla="*/ 174 w 174"/>
                <a:gd name="T42" fmla="*/ 530 h 5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4" h="530">
                  <a:moveTo>
                    <a:pt x="0" y="0"/>
                  </a:moveTo>
                  <a:lnTo>
                    <a:pt x="14" y="3"/>
                  </a:lnTo>
                  <a:lnTo>
                    <a:pt x="24" y="12"/>
                  </a:lnTo>
                  <a:lnTo>
                    <a:pt x="28" y="25"/>
                  </a:lnTo>
                  <a:lnTo>
                    <a:pt x="31" y="44"/>
                  </a:lnTo>
                  <a:lnTo>
                    <a:pt x="86" y="488"/>
                  </a:lnTo>
                  <a:lnTo>
                    <a:pt x="91" y="512"/>
                  </a:lnTo>
                  <a:lnTo>
                    <a:pt x="95" y="520"/>
                  </a:lnTo>
                  <a:lnTo>
                    <a:pt x="106" y="527"/>
                  </a:lnTo>
                  <a:lnTo>
                    <a:pt x="115" y="530"/>
                  </a:lnTo>
                  <a:lnTo>
                    <a:pt x="127" y="524"/>
                  </a:lnTo>
                  <a:lnTo>
                    <a:pt x="135" y="512"/>
                  </a:lnTo>
                  <a:lnTo>
                    <a:pt x="174" y="261"/>
                  </a:lnTo>
                </a:path>
              </a:pathLst>
            </a:custGeom>
            <a:noFill/>
            <a:ln w="38100" cap="rnd">
              <a:solidFill>
                <a:schemeClr val="tx1">
                  <a:lumMod val="65000"/>
                  <a:lumOff val="35000"/>
                </a:schemeClr>
              </a:solidFill>
              <a:round/>
            </a:ln>
          </p:spPr>
          <p:txBody>
            <a:bodyPr/>
            <a:lstStyle/>
            <a:p>
              <a:endParaRPr lang="zh-CN" altLang="en-US"/>
            </a:p>
          </p:txBody>
        </p:sp>
        <p:sp>
          <p:nvSpPr>
            <p:cNvPr id="97" name="Freeform 99"/>
            <p:cNvSpPr/>
            <p:nvPr/>
          </p:nvSpPr>
          <p:spPr bwMode="auto">
            <a:xfrm>
              <a:off x="8432285" y="4536438"/>
              <a:ext cx="92120" cy="391510"/>
            </a:xfrm>
            <a:custGeom>
              <a:avLst/>
              <a:gdLst>
                <a:gd name="T0" fmla="*/ 0 w 64"/>
                <a:gd name="T1" fmla="*/ 362 h 363"/>
                <a:gd name="T2" fmla="*/ 39 w 64"/>
                <a:gd name="T3" fmla="*/ 54 h 363"/>
                <a:gd name="T4" fmla="*/ 41 w 64"/>
                <a:gd name="T5" fmla="*/ 38 h 363"/>
                <a:gd name="T6" fmla="*/ 43 w 64"/>
                <a:gd name="T7" fmla="*/ 25 h 363"/>
                <a:gd name="T8" fmla="*/ 46 w 64"/>
                <a:gd name="T9" fmla="*/ 15 h 363"/>
                <a:gd name="T10" fmla="*/ 54 w 64"/>
                <a:gd name="T11" fmla="*/ 6 h 363"/>
                <a:gd name="T12" fmla="*/ 63 w 64"/>
                <a:gd name="T13" fmla="*/ 0 h 363"/>
                <a:gd name="T14" fmla="*/ 0 60000 65536"/>
                <a:gd name="T15" fmla="*/ 0 60000 65536"/>
                <a:gd name="T16" fmla="*/ 0 60000 65536"/>
                <a:gd name="T17" fmla="*/ 0 60000 65536"/>
                <a:gd name="T18" fmla="*/ 0 60000 65536"/>
                <a:gd name="T19" fmla="*/ 0 60000 65536"/>
                <a:gd name="T20" fmla="*/ 0 60000 65536"/>
                <a:gd name="T21" fmla="*/ 0 w 64"/>
                <a:gd name="T22" fmla="*/ 0 h 363"/>
                <a:gd name="T23" fmla="*/ 64 w 64"/>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363">
                  <a:moveTo>
                    <a:pt x="0" y="362"/>
                  </a:moveTo>
                  <a:lnTo>
                    <a:pt x="39" y="54"/>
                  </a:lnTo>
                  <a:lnTo>
                    <a:pt x="41" y="38"/>
                  </a:lnTo>
                  <a:lnTo>
                    <a:pt x="43" y="25"/>
                  </a:lnTo>
                  <a:lnTo>
                    <a:pt x="46" y="15"/>
                  </a:lnTo>
                  <a:lnTo>
                    <a:pt x="54" y="6"/>
                  </a:lnTo>
                  <a:lnTo>
                    <a:pt x="63" y="0"/>
                  </a:lnTo>
                </a:path>
              </a:pathLst>
            </a:custGeom>
            <a:noFill/>
            <a:ln w="38100" cap="rnd">
              <a:solidFill>
                <a:schemeClr val="tx1">
                  <a:lumMod val="65000"/>
                  <a:lumOff val="35000"/>
                </a:schemeClr>
              </a:solidFill>
              <a:round/>
            </a:ln>
          </p:spPr>
          <p:txBody>
            <a:bodyPr/>
            <a:lstStyle/>
            <a:p>
              <a:endParaRPr lang="zh-CN" altLang="en-US"/>
            </a:p>
          </p:txBody>
        </p:sp>
        <p:sp>
          <p:nvSpPr>
            <p:cNvPr id="98" name="Freeform 100"/>
            <p:cNvSpPr/>
            <p:nvPr/>
          </p:nvSpPr>
          <p:spPr bwMode="auto">
            <a:xfrm>
              <a:off x="8525845" y="4540756"/>
              <a:ext cx="251890" cy="762870"/>
            </a:xfrm>
            <a:custGeom>
              <a:avLst/>
              <a:gdLst>
                <a:gd name="T0" fmla="*/ 0 w 175"/>
                <a:gd name="T1" fmla="*/ 0 h 530"/>
                <a:gd name="T2" fmla="*/ 14 w 175"/>
                <a:gd name="T3" fmla="*/ 3 h 530"/>
                <a:gd name="T4" fmla="*/ 24 w 175"/>
                <a:gd name="T5" fmla="*/ 12 h 530"/>
                <a:gd name="T6" fmla="*/ 28 w 175"/>
                <a:gd name="T7" fmla="*/ 25 h 530"/>
                <a:gd name="T8" fmla="*/ 31 w 175"/>
                <a:gd name="T9" fmla="*/ 44 h 530"/>
                <a:gd name="T10" fmla="*/ 85 w 175"/>
                <a:gd name="T11" fmla="*/ 488 h 530"/>
                <a:gd name="T12" fmla="*/ 90 w 175"/>
                <a:gd name="T13" fmla="*/ 512 h 530"/>
                <a:gd name="T14" fmla="*/ 95 w 175"/>
                <a:gd name="T15" fmla="*/ 520 h 530"/>
                <a:gd name="T16" fmla="*/ 106 w 175"/>
                <a:gd name="T17" fmla="*/ 527 h 530"/>
                <a:gd name="T18" fmla="*/ 115 w 175"/>
                <a:gd name="T19" fmla="*/ 530 h 530"/>
                <a:gd name="T20" fmla="*/ 126 w 175"/>
                <a:gd name="T21" fmla="*/ 524 h 530"/>
                <a:gd name="T22" fmla="*/ 134 w 175"/>
                <a:gd name="T23" fmla="*/ 512 h 530"/>
                <a:gd name="T24" fmla="*/ 175 w 175"/>
                <a:gd name="T25" fmla="*/ 258 h 5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5"/>
                <a:gd name="T40" fmla="*/ 0 h 530"/>
                <a:gd name="T41" fmla="*/ 175 w 175"/>
                <a:gd name="T42" fmla="*/ 530 h 5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5" h="530">
                  <a:moveTo>
                    <a:pt x="0" y="0"/>
                  </a:moveTo>
                  <a:lnTo>
                    <a:pt x="14" y="3"/>
                  </a:lnTo>
                  <a:lnTo>
                    <a:pt x="24" y="12"/>
                  </a:lnTo>
                  <a:lnTo>
                    <a:pt x="28" y="25"/>
                  </a:lnTo>
                  <a:lnTo>
                    <a:pt x="31" y="44"/>
                  </a:lnTo>
                  <a:lnTo>
                    <a:pt x="85" y="488"/>
                  </a:lnTo>
                  <a:lnTo>
                    <a:pt x="90" y="512"/>
                  </a:lnTo>
                  <a:lnTo>
                    <a:pt x="95" y="520"/>
                  </a:lnTo>
                  <a:lnTo>
                    <a:pt x="106" y="527"/>
                  </a:lnTo>
                  <a:lnTo>
                    <a:pt x="115" y="530"/>
                  </a:lnTo>
                  <a:lnTo>
                    <a:pt x="126" y="524"/>
                  </a:lnTo>
                  <a:lnTo>
                    <a:pt x="134" y="512"/>
                  </a:lnTo>
                  <a:lnTo>
                    <a:pt x="175" y="258"/>
                  </a:lnTo>
                </a:path>
              </a:pathLst>
            </a:custGeom>
            <a:noFill/>
            <a:ln w="38100" cap="rnd">
              <a:solidFill>
                <a:schemeClr val="tx1">
                  <a:lumMod val="65000"/>
                  <a:lumOff val="35000"/>
                </a:schemeClr>
              </a:solidFill>
              <a:round/>
            </a:ln>
          </p:spPr>
          <p:txBody>
            <a:bodyPr/>
            <a:lstStyle/>
            <a:p>
              <a:endParaRPr lang="zh-CN" altLang="en-US"/>
            </a:p>
          </p:txBody>
        </p:sp>
        <p:sp>
          <p:nvSpPr>
            <p:cNvPr id="99" name="Freeform 101"/>
            <p:cNvSpPr/>
            <p:nvPr/>
          </p:nvSpPr>
          <p:spPr bwMode="auto">
            <a:xfrm>
              <a:off x="8771977" y="4530680"/>
              <a:ext cx="96439" cy="391510"/>
            </a:xfrm>
            <a:custGeom>
              <a:avLst/>
              <a:gdLst>
                <a:gd name="T0" fmla="*/ 0 w 67"/>
                <a:gd name="T1" fmla="*/ 362 h 363"/>
                <a:gd name="T2" fmla="*/ 41 w 67"/>
                <a:gd name="T3" fmla="*/ 54 h 363"/>
                <a:gd name="T4" fmla="*/ 43 w 67"/>
                <a:gd name="T5" fmla="*/ 38 h 363"/>
                <a:gd name="T6" fmla="*/ 45 w 67"/>
                <a:gd name="T7" fmla="*/ 25 h 363"/>
                <a:gd name="T8" fmla="*/ 49 w 67"/>
                <a:gd name="T9" fmla="*/ 15 h 363"/>
                <a:gd name="T10" fmla="*/ 56 w 67"/>
                <a:gd name="T11" fmla="*/ 6 h 363"/>
                <a:gd name="T12" fmla="*/ 66 w 67"/>
                <a:gd name="T13" fmla="*/ 0 h 363"/>
                <a:gd name="T14" fmla="*/ 0 60000 65536"/>
                <a:gd name="T15" fmla="*/ 0 60000 65536"/>
                <a:gd name="T16" fmla="*/ 0 60000 65536"/>
                <a:gd name="T17" fmla="*/ 0 60000 65536"/>
                <a:gd name="T18" fmla="*/ 0 60000 65536"/>
                <a:gd name="T19" fmla="*/ 0 60000 65536"/>
                <a:gd name="T20" fmla="*/ 0 60000 65536"/>
                <a:gd name="T21" fmla="*/ 0 w 67"/>
                <a:gd name="T22" fmla="*/ 0 h 363"/>
                <a:gd name="T23" fmla="*/ 67 w 67"/>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7" h="363">
                  <a:moveTo>
                    <a:pt x="0" y="362"/>
                  </a:moveTo>
                  <a:lnTo>
                    <a:pt x="41" y="54"/>
                  </a:lnTo>
                  <a:lnTo>
                    <a:pt x="43" y="38"/>
                  </a:lnTo>
                  <a:lnTo>
                    <a:pt x="45" y="25"/>
                  </a:lnTo>
                  <a:lnTo>
                    <a:pt x="49" y="15"/>
                  </a:lnTo>
                  <a:lnTo>
                    <a:pt x="56" y="6"/>
                  </a:lnTo>
                  <a:lnTo>
                    <a:pt x="66" y="0"/>
                  </a:lnTo>
                </a:path>
              </a:pathLst>
            </a:custGeom>
            <a:noFill/>
            <a:ln w="38100" cap="rnd">
              <a:solidFill>
                <a:schemeClr val="tx1">
                  <a:lumMod val="65000"/>
                  <a:lumOff val="35000"/>
                </a:schemeClr>
              </a:solidFill>
              <a:round/>
            </a:ln>
          </p:spPr>
          <p:txBody>
            <a:bodyPr/>
            <a:lstStyle/>
            <a:p>
              <a:endParaRPr lang="zh-CN" altLang="en-US"/>
            </a:p>
          </p:txBody>
        </p:sp>
        <p:sp>
          <p:nvSpPr>
            <p:cNvPr id="100" name="Freeform 102"/>
            <p:cNvSpPr/>
            <p:nvPr/>
          </p:nvSpPr>
          <p:spPr bwMode="auto">
            <a:xfrm>
              <a:off x="8869855" y="4534999"/>
              <a:ext cx="244694" cy="762870"/>
            </a:xfrm>
            <a:custGeom>
              <a:avLst/>
              <a:gdLst>
                <a:gd name="T0" fmla="*/ 0 w 170"/>
                <a:gd name="T1" fmla="*/ 0 h 530"/>
                <a:gd name="T2" fmla="*/ 14 w 170"/>
                <a:gd name="T3" fmla="*/ 3 h 530"/>
                <a:gd name="T4" fmla="*/ 24 w 170"/>
                <a:gd name="T5" fmla="*/ 12 h 530"/>
                <a:gd name="T6" fmla="*/ 27 w 170"/>
                <a:gd name="T7" fmla="*/ 25 h 530"/>
                <a:gd name="T8" fmla="*/ 30 w 170"/>
                <a:gd name="T9" fmla="*/ 44 h 530"/>
                <a:gd name="T10" fmla="*/ 84 w 170"/>
                <a:gd name="T11" fmla="*/ 488 h 530"/>
                <a:gd name="T12" fmla="*/ 89 w 170"/>
                <a:gd name="T13" fmla="*/ 512 h 530"/>
                <a:gd name="T14" fmla="*/ 93 w 170"/>
                <a:gd name="T15" fmla="*/ 520 h 530"/>
                <a:gd name="T16" fmla="*/ 104 w 170"/>
                <a:gd name="T17" fmla="*/ 527 h 530"/>
                <a:gd name="T18" fmla="*/ 113 w 170"/>
                <a:gd name="T19" fmla="*/ 530 h 530"/>
                <a:gd name="T20" fmla="*/ 124 w 170"/>
                <a:gd name="T21" fmla="*/ 524 h 530"/>
                <a:gd name="T22" fmla="*/ 132 w 170"/>
                <a:gd name="T23" fmla="*/ 512 h 530"/>
                <a:gd name="T24" fmla="*/ 170 w 170"/>
                <a:gd name="T25" fmla="*/ 265 h 5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0"/>
                <a:gd name="T40" fmla="*/ 0 h 530"/>
                <a:gd name="T41" fmla="*/ 170 w 170"/>
                <a:gd name="T42" fmla="*/ 530 h 5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0" h="530">
                  <a:moveTo>
                    <a:pt x="0" y="0"/>
                  </a:moveTo>
                  <a:lnTo>
                    <a:pt x="14" y="3"/>
                  </a:lnTo>
                  <a:lnTo>
                    <a:pt x="24" y="12"/>
                  </a:lnTo>
                  <a:lnTo>
                    <a:pt x="27" y="25"/>
                  </a:lnTo>
                  <a:lnTo>
                    <a:pt x="30" y="44"/>
                  </a:lnTo>
                  <a:lnTo>
                    <a:pt x="84" y="488"/>
                  </a:lnTo>
                  <a:lnTo>
                    <a:pt x="89" y="512"/>
                  </a:lnTo>
                  <a:lnTo>
                    <a:pt x="93" y="520"/>
                  </a:lnTo>
                  <a:lnTo>
                    <a:pt x="104" y="527"/>
                  </a:lnTo>
                  <a:lnTo>
                    <a:pt x="113" y="530"/>
                  </a:lnTo>
                  <a:lnTo>
                    <a:pt x="124" y="524"/>
                  </a:lnTo>
                  <a:lnTo>
                    <a:pt x="132" y="512"/>
                  </a:lnTo>
                  <a:lnTo>
                    <a:pt x="170" y="265"/>
                  </a:lnTo>
                </a:path>
              </a:pathLst>
            </a:custGeom>
            <a:noFill/>
            <a:ln w="38100" cap="rnd">
              <a:solidFill>
                <a:schemeClr val="tx1">
                  <a:lumMod val="65000"/>
                  <a:lumOff val="35000"/>
                </a:schemeClr>
              </a:solidFill>
              <a:round/>
            </a:ln>
          </p:spPr>
          <p:txBody>
            <a:bodyPr/>
            <a:lstStyle/>
            <a:p>
              <a:endParaRPr lang="zh-CN" altLang="en-US"/>
            </a:p>
          </p:txBody>
        </p:sp>
        <p:grpSp>
          <p:nvGrpSpPr>
            <p:cNvPr id="101" name="Group 103"/>
            <p:cNvGrpSpPr/>
            <p:nvPr/>
          </p:nvGrpSpPr>
          <p:grpSpPr bwMode="auto">
            <a:xfrm>
              <a:off x="9114549" y="4530680"/>
              <a:ext cx="342572" cy="768627"/>
              <a:chOff x="5025" y="2269"/>
              <a:chExt cx="238" cy="713"/>
            </a:xfrm>
          </p:grpSpPr>
          <p:sp>
            <p:nvSpPr>
              <p:cNvPr id="102" name="Freeform 104"/>
              <p:cNvSpPr/>
              <p:nvPr/>
            </p:nvSpPr>
            <p:spPr bwMode="auto">
              <a:xfrm>
                <a:off x="5025" y="2269"/>
                <a:ext cx="69" cy="363"/>
              </a:xfrm>
              <a:custGeom>
                <a:avLst/>
                <a:gdLst>
                  <a:gd name="T0" fmla="*/ 0 w 69"/>
                  <a:gd name="T1" fmla="*/ 362 h 363"/>
                  <a:gd name="T2" fmla="*/ 42 w 69"/>
                  <a:gd name="T3" fmla="*/ 54 h 363"/>
                  <a:gd name="T4" fmla="*/ 45 w 69"/>
                  <a:gd name="T5" fmla="*/ 38 h 363"/>
                  <a:gd name="T6" fmla="*/ 47 w 69"/>
                  <a:gd name="T7" fmla="*/ 25 h 363"/>
                  <a:gd name="T8" fmla="*/ 50 w 69"/>
                  <a:gd name="T9" fmla="*/ 15 h 363"/>
                  <a:gd name="T10" fmla="*/ 58 w 69"/>
                  <a:gd name="T11" fmla="*/ 6 h 363"/>
                  <a:gd name="T12" fmla="*/ 68 w 69"/>
                  <a:gd name="T13" fmla="*/ 0 h 363"/>
                  <a:gd name="T14" fmla="*/ 0 60000 65536"/>
                  <a:gd name="T15" fmla="*/ 0 60000 65536"/>
                  <a:gd name="T16" fmla="*/ 0 60000 65536"/>
                  <a:gd name="T17" fmla="*/ 0 60000 65536"/>
                  <a:gd name="T18" fmla="*/ 0 60000 65536"/>
                  <a:gd name="T19" fmla="*/ 0 60000 65536"/>
                  <a:gd name="T20" fmla="*/ 0 60000 65536"/>
                  <a:gd name="T21" fmla="*/ 0 w 69"/>
                  <a:gd name="T22" fmla="*/ 0 h 363"/>
                  <a:gd name="T23" fmla="*/ 69 w 69"/>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 h="363">
                    <a:moveTo>
                      <a:pt x="0" y="362"/>
                    </a:moveTo>
                    <a:lnTo>
                      <a:pt x="42" y="54"/>
                    </a:lnTo>
                    <a:lnTo>
                      <a:pt x="45" y="38"/>
                    </a:lnTo>
                    <a:lnTo>
                      <a:pt x="47" y="25"/>
                    </a:lnTo>
                    <a:lnTo>
                      <a:pt x="50" y="15"/>
                    </a:lnTo>
                    <a:lnTo>
                      <a:pt x="58" y="6"/>
                    </a:lnTo>
                    <a:lnTo>
                      <a:pt x="68" y="0"/>
                    </a:lnTo>
                  </a:path>
                </a:pathLst>
              </a:custGeom>
              <a:noFill/>
              <a:ln w="38100" cap="rnd">
                <a:solidFill>
                  <a:schemeClr val="tx1">
                    <a:lumMod val="65000"/>
                    <a:lumOff val="35000"/>
                  </a:schemeClr>
                </a:solidFill>
                <a:round/>
              </a:ln>
            </p:spPr>
            <p:txBody>
              <a:bodyPr/>
              <a:lstStyle/>
              <a:p>
                <a:endParaRPr lang="zh-CN" altLang="en-US"/>
              </a:p>
            </p:txBody>
          </p:sp>
          <p:sp>
            <p:nvSpPr>
              <p:cNvPr id="103" name="Freeform 105"/>
              <p:cNvSpPr/>
              <p:nvPr/>
            </p:nvSpPr>
            <p:spPr bwMode="auto">
              <a:xfrm>
                <a:off x="5095" y="2273"/>
                <a:ext cx="168" cy="709"/>
              </a:xfrm>
              <a:custGeom>
                <a:avLst/>
                <a:gdLst>
                  <a:gd name="T0" fmla="*/ 0 w 168"/>
                  <a:gd name="T1" fmla="*/ 0 h 709"/>
                  <a:gd name="T2" fmla="*/ 14 w 168"/>
                  <a:gd name="T3" fmla="*/ 4 h 709"/>
                  <a:gd name="T4" fmla="*/ 24 w 168"/>
                  <a:gd name="T5" fmla="*/ 16 h 709"/>
                  <a:gd name="T6" fmla="*/ 27 w 168"/>
                  <a:gd name="T7" fmla="*/ 33 h 709"/>
                  <a:gd name="T8" fmla="*/ 30 w 168"/>
                  <a:gd name="T9" fmla="*/ 59 h 709"/>
                  <a:gd name="T10" fmla="*/ 84 w 168"/>
                  <a:gd name="T11" fmla="*/ 651 h 709"/>
                  <a:gd name="T12" fmla="*/ 89 w 168"/>
                  <a:gd name="T13" fmla="*/ 684 h 709"/>
                  <a:gd name="T14" fmla="*/ 93 w 168"/>
                  <a:gd name="T15" fmla="*/ 694 h 709"/>
                  <a:gd name="T16" fmla="*/ 104 w 168"/>
                  <a:gd name="T17" fmla="*/ 704 h 709"/>
                  <a:gd name="T18" fmla="*/ 113 w 168"/>
                  <a:gd name="T19" fmla="*/ 708 h 709"/>
                  <a:gd name="T20" fmla="*/ 124 w 168"/>
                  <a:gd name="T21" fmla="*/ 700 h 709"/>
                  <a:gd name="T22" fmla="*/ 132 w 168"/>
                  <a:gd name="T23" fmla="*/ 684 h 709"/>
                  <a:gd name="T24" fmla="*/ 167 w 168"/>
                  <a:gd name="T25" fmla="*/ 380 h 70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8"/>
                  <a:gd name="T40" fmla="*/ 0 h 709"/>
                  <a:gd name="T41" fmla="*/ 168 w 168"/>
                  <a:gd name="T42" fmla="*/ 709 h 70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8" h="709">
                    <a:moveTo>
                      <a:pt x="0" y="0"/>
                    </a:moveTo>
                    <a:lnTo>
                      <a:pt x="14" y="4"/>
                    </a:lnTo>
                    <a:lnTo>
                      <a:pt x="24" y="16"/>
                    </a:lnTo>
                    <a:lnTo>
                      <a:pt x="27" y="33"/>
                    </a:lnTo>
                    <a:lnTo>
                      <a:pt x="30" y="59"/>
                    </a:lnTo>
                    <a:lnTo>
                      <a:pt x="84" y="651"/>
                    </a:lnTo>
                    <a:lnTo>
                      <a:pt x="89" y="684"/>
                    </a:lnTo>
                    <a:lnTo>
                      <a:pt x="93" y="694"/>
                    </a:lnTo>
                    <a:lnTo>
                      <a:pt x="104" y="704"/>
                    </a:lnTo>
                    <a:lnTo>
                      <a:pt x="113" y="708"/>
                    </a:lnTo>
                    <a:lnTo>
                      <a:pt x="124" y="700"/>
                    </a:lnTo>
                    <a:lnTo>
                      <a:pt x="132" y="684"/>
                    </a:lnTo>
                    <a:lnTo>
                      <a:pt x="167" y="380"/>
                    </a:lnTo>
                  </a:path>
                </a:pathLst>
              </a:custGeom>
              <a:noFill/>
              <a:ln w="38100" cap="rnd">
                <a:solidFill>
                  <a:schemeClr val="tx1">
                    <a:lumMod val="65000"/>
                    <a:lumOff val="35000"/>
                  </a:schemeClr>
                </a:solidFill>
                <a:round/>
              </a:ln>
            </p:spPr>
            <p:txBody>
              <a:bodyPr/>
              <a:lstStyle/>
              <a:p>
                <a:endParaRPr lang="zh-CN" altLang="en-US"/>
              </a:p>
            </p:txBody>
          </p:sp>
        </p:grpSp>
      </p:grpSp>
      <p:grpSp>
        <p:nvGrpSpPr>
          <p:cNvPr id="234" name="组合 233"/>
          <p:cNvGrpSpPr/>
          <p:nvPr/>
        </p:nvGrpSpPr>
        <p:grpSpPr>
          <a:xfrm>
            <a:off x="4179069" y="5962717"/>
            <a:ext cx="6225303" cy="542940"/>
            <a:chOff x="3240454" y="5581425"/>
            <a:chExt cx="6225303" cy="790218"/>
          </a:xfrm>
        </p:grpSpPr>
        <p:grpSp>
          <p:nvGrpSpPr>
            <p:cNvPr id="104" name="Group 106"/>
            <p:cNvGrpSpPr/>
            <p:nvPr/>
          </p:nvGrpSpPr>
          <p:grpSpPr bwMode="auto">
            <a:xfrm>
              <a:off x="3240454" y="5587182"/>
              <a:ext cx="341132" cy="768627"/>
              <a:chOff x="944" y="3250"/>
              <a:chExt cx="237" cy="713"/>
            </a:xfrm>
          </p:grpSpPr>
          <p:sp>
            <p:nvSpPr>
              <p:cNvPr id="105" name="Freeform 107"/>
              <p:cNvSpPr/>
              <p:nvPr/>
            </p:nvSpPr>
            <p:spPr bwMode="auto">
              <a:xfrm>
                <a:off x="944" y="3250"/>
                <a:ext cx="65" cy="363"/>
              </a:xfrm>
              <a:custGeom>
                <a:avLst/>
                <a:gdLst>
                  <a:gd name="T0" fmla="*/ 0 w 65"/>
                  <a:gd name="T1" fmla="*/ 362 h 363"/>
                  <a:gd name="T2" fmla="*/ 40 w 65"/>
                  <a:gd name="T3" fmla="*/ 54 h 363"/>
                  <a:gd name="T4" fmla="*/ 42 w 65"/>
                  <a:gd name="T5" fmla="*/ 38 h 363"/>
                  <a:gd name="T6" fmla="*/ 44 w 65"/>
                  <a:gd name="T7" fmla="*/ 25 h 363"/>
                  <a:gd name="T8" fmla="*/ 47 w 65"/>
                  <a:gd name="T9" fmla="*/ 15 h 363"/>
                  <a:gd name="T10" fmla="*/ 55 w 65"/>
                  <a:gd name="T11" fmla="*/ 6 h 363"/>
                  <a:gd name="T12" fmla="*/ 64 w 65"/>
                  <a:gd name="T13" fmla="*/ 0 h 363"/>
                  <a:gd name="T14" fmla="*/ 0 60000 65536"/>
                  <a:gd name="T15" fmla="*/ 0 60000 65536"/>
                  <a:gd name="T16" fmla="*/ 0 60000 65536"/>
                  <a:gd name="T17" fmla="*/ 0 60000 65536"/>
                  <a:gd name="T18" fmla="*/ 0 60000 65536"/>
                  <a:gd name="T19" fmla="*/ 0 60000 65536"/>
                  <a:gd name="T20" fmla="*/ 0 60000 65536"/>
                  <a:gd name="T21" fmla="*/ 0 w 65"/>
                  <a:gd name="T22" fmla="*/ 0 h 363"/>
                  <a:gd name="T23" fmla="*/ 65 w 65"/>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5" h="363">
                    <a:moveTo>
                      <a:pt x="0" y="362"/>
                    </a:moveTo>
                    <a:lnTo>
                      <a:pt x="40" y="54"/>
                    </a:lnTo>
                    <a:lnTo>
                      <a:pt x="42" y="38"/>
                    </a:lnTo>
                    <a:lnTo>
                      <a:pt x="44" y="25"/>
                    </a:lnTo>
                    <a:lnTo>
                      <a:pt x="47" y="15"/>
                    </a:lnTo>
                    <a:lnTo>
                      <a:pt x="55" y="6"/>
                    </a:lnTo>
                    <a:lnTo>
                      <a:pt x="64" y="0"/>
                    </a:lnTo>
                  </a:path>
                </a:pathLst>
              </a:custGeom>
              <a:noFill/>
              <a:ln w="38100" cap="rnd">
                <a:solidFill>
                  <a:schemeClr val="tx1">
                    <a:lumMod val="65000"/>
                    <a:lumOff val="35000"/>
                  </a:schemeClr>
                </a:solidFill>
                <a:round/>
              </a:ln>
            </p:spPr>
            <p:txBody>
              <a:bodyPr/>
              <a:lstStyle/>
              <a:p>
                <a:endParaRPr lang="zh-CN" altLang="en-US"/>
              </a:p>
            </p:txBody>
          </p:sp>
          <p:sp>
            <p:nvSpPr>
              <p:cNvPr id="106" name="Freeform 108"/>
              <p:cNvSpPr/>
              <p:nvPr/>
            </p:nvSpPr>
            <p:spPr bwMode="auto">
              <a:xfrm>
                <a:off x="1010" y="3254"/>
                <a:ext cx="171" cy="709"/>
              </a:xfrm>
              <a:custGeom>
                <a:avLst/>
                <a:gdLst>
                  <a:gd name="T0" fmla="*/ 0 w 171"/>
                  <a:gd name="T1" fmla="*/ 0 h 709"/>
                  <a:gd name="T2" fmla="*/ 14 w 171"/>
                  <a:gd name="T3" fmla="*/ 4 h 709"/>
                  <a:gd name="T4" fmla="*/ 24 w 171"/>
                  <a:gd name="T5" fmla="*/ 16 h 709"/>
                  <a:gd name="T6" fmla="*/ 28 w 171"/>
                  <a:gd name="T7" fmla="*/ 33 h 709"/>
                  <a:gd name="T8" fmla="*/ 31 w 171"/>
                  <a:gd name="T9" fmla="*/ 59 h 709"/>
                  <a:gd name="T10" fmla="*/ 85 w 171"/>
                  <a:gd name="T11" fmla="*/ 651 h 709"/>
                  <a:gd name="T12" fmla="*/ 90 w 171"/>
                  <a:gd name="T13" fmla="*/ 684 h 709"/>
                  <a:gd name="T14" fmla="*/ 95 w 171"/>
                  <a:gd name="T15" fmla="*/ 694 h 709"/>
                  <a:gd name="T16" fmla="*/ 106 w 171"/>
                  <a:gd name="T17" fmla="*/ 704 h 709"/>
                  <a:gd name="T18" fmla="*/ 115 w 171"/>
                  <a:gd name="T19" fmla="*/ 708 h 709"/>
                  <a:gd name="T20" fmla="*/ 126 w 171"/>
                  <a:gd name="T21" fmla="*/ 700 h 709"/>
                  <a:gd name="T22" fmla="*/ 134 w 171"/>
                  <a:gd name="T23" fmla="*/ 684 h 709"/>
                  <a:gd name="T24" fmla="*/ 170 w 171"/>
                  <a:gd name="T25" fmla="*/ 380 h 70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1"/>
                  <a:gd name="T40" fmla="*/ 0 h 709"/>
                  <a:gd name="T41" fmla="*/ 171 w 171"/>
                  <a:gd name="T42" fmla="*/ 709 h 70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1" h="709">
                    <a:moveTo>
                      <a:pt x="0" y="0"/>
                    </a:moveTo>
                    <a:lnTo>
                      <a:pt x="14" y="4"/>
                    </a:lnTo>
                    <a:lnTo>
                      <a:pt x="24" y="16"/>
                    </a:lnTo>
                    <a:lnTo>
                      <a:pt x="28" y="33"/>
                    </a:lnTo>
                    <a:lnTo>
                      <a:pt x="31" y="59"/>
                    </a:lnTo>
                    <a:lnTo>
                      <a:pt x="85" y="651"/>
                    </a:lnTo>
                    <a:lnTo>
                      <a:pt x="90" y="684"/>
                    </a:lnTo>
                    <a:lnTo>
                      <a:pt x="95" y="694"/>
                    </a:lnTo>
                    <a:lnTo>
                      <a:pt x="106" y="704"/>
                    </a:lnTo>
                    <a:lnTo>
                      <a:pt x="115" y="708"/>
                    </a:lnTo>
                    <a:lnTo>
                      <a:pt x="126" y="700"/>
                    </a:lnTo>
                    <a:lnTo>
                      <a:pt x="134" y="684"/>
                    </a:lnTo>
                    <a:lnTo>
                      <a:pt x="170" y="380"/>
                    </a:lnTo>
                  </a:path>
                </a:pathLst>
              </a:custGeom>
              <a:noFill/>
              <a:ln w="38100" cap="rnd">
                <a:solidFill>
                  <a:schemeClr val="tx1">
                    <a:lumMod val="65000"/>
                    <a:lumOff val="35000"/>
                  </a:schemeClr>
                </a:solidFill>
                <a:round/>
              </a:ln>
            </p:spPr>
            <p:txBody>
              <a:bodyPr/>
              <a:lstStyle/>
              <a:p>
                <a:endParaRPr lang="zh-CN" altLang="en-US"/>
              </a:p>
            </p:txBody>
          </p:sp>
        </p:grpSp>
        <p:sp>
          <p:nvSpPr>
            <p:cNvPr id="107" name="Freeform 109"/>
            <p:cNvSpPr/>
            <p:nvPr/>
          </p:nvSpPr>
          <p:spPr bwMode="auto">
            <a:xfrm>
              <a:off x="3583026" y="5587182"/>
              <a:ext cx="94999" cy="391510"/>
            </a:xfrm>
            <a:custGeom>
              <a:avLst/>
              <a:gdLst>
                <a:gd name="T0" fmla="*/ 0 w 66"/>
                <a:gd name="T1" fmla="*/ 362 h 363"/>
                <a:gd name="T2" fmla="*/ 40 w 66"/>
                <a:gd name="T3" fmla="*/ 54 h 363"/>
                <a:gd name="T4" fmla="*/ 43 w 66"/>
                <a:gd name="T5" fmla="*/ 38 h 363"/>
                <a:gd name="T6" fmla="*/ 44 w 66"/>
                <a:gd name="T7" fmla="*/ 25 h 363"/>
                <a:gd name="T8" fmla="*/ 48 w 66"/>
                <a:gd name="T9" fmla="*/ 15 h 363"/>
                <a:gd name="T10" fmla="*/ 56 w 66"/>
                <a:gd name="T11" fmla="*/ 6 h 363"/>
                <a:gd name="T12" fmla="*/ 65 w 66"/>
                <a:gd name="T13" fmla="*/ 0 h 363"/>
                <a:gd name="T14" fmla="*/ 0 60000 65536"/>
                <a:gd name="T15" fmla="*/ 0 60000 65536"/>
                <a:gd name="T16" fmla="*/ 0 60000 65536"/>
                <a:gd name="T17" fmla="*/ 0 60000 65536"/>
                <a:gd name="T18" fmla="*/ 0 60000 65536"/>
                <a:gd name="T19" fmla="*/ 0 60000 65536"/>
                <a:gd name="T20" fmla="*/ 0 60000 65536"/>
                <a:gd name="T21" fmla="*/ 0 w 66"/>
                <a:gd name="T22" fmla="*/ 0 h 363"/>
                <a:gd name="T23" fmla="*/ 66 w 66"/>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6" h="363">
                  <a:moveTo>
                    <a:pt x="0" y="362"/>
                  </a:moveTo>
                  <a:lnTo>
                    <a:pt x="40" y="54"/>
                  </a:lnTo>
                  <a:lnTo>
                    <a:pt x="43" y="38"/>
                  </a:lnTo>
                  <a:lnTo>
                    <a:pt x="44" y="25"/>
                  </a:lnTo>
                  <a:lnTo>
                    <a:pt x="48" y="15"/>
                  </a:lnTo>
                  <a:lnTo>
                    <a:pt x="56" y="6"/>
                  </a:lnTo>
                  <a:lnTo>
                    <a:pt x="65" y="0"/>
                  </a:lnTo>
                </a:path>
              </a:pathLst>
            </a:custGeom>
            <a:noFill/>
            <a:ln w="38100" cap="rnd">
              <a:solidFill>
                <a:schemeClr val="tx1">
                  <a:lumMod val="65000"/>
                  <a:lumOff val="35000"/>
                </a:schemeClr>
              </a:solidFill>
              <a:round/>
            </a:ln>
          </p:spPr>
          <p:txBody>
            <a:bodyPr/>
            <a:lstStyle/>
            <a:p>
              <a:endParaRPr lang="zh-CN" altLang="en-US"/>
            </a:p>
          </p:txBody>
        </p:sp>
        <p:sp>
          <p:nvSpPr>
            <p:cNvPr id="108" name="Freeform 110"/>
            <p:cNvSpPr/>
            <p:nvPr/>
          </p:nvSpPr>
          <p:spPr bwMode="auto">
            <a:xfrm>
              <a:off x="3679463" y="5590061"/>
              <a:ext cx="266285" cy="764309"/>
            </a:xfrm>
            <a:custGeom>
              <a:avLst/>
              <a:gdLst>
                <a:gd name="T0" fmla="*/ 0 w 185"/>
                <a:gd name="T1" fmla="*/ 1 h 531"/>
                <a:gd name="T2" fmla="*/ 8 w 185"/>
                <a:gd name="T3" fmla="*/ 0 h 531"/>
                <a:gd name="T4" fmla="*/ 24 w 185"/>
                <a:gd name="T5" fmla="*/ 13 h 531"/>
                <a:gd name="T6" fmla="*/ 28 w 185"/>
                <a:gd name="T7" fmla="*/ 26 h 531"/>
                <a:gd name="T8" fmla="*/ 31 w 185"/>
                <a:gd name="T9" fmla="*/ 45 h 531"/>
                <a:gd name="T10" fmla="*/ 85 w 185"/>
                <a:gd name="T11" fmla="*/ 489 h 531"/>
                <a:gd name="T12" fmla="*/ 90 w 185"/>
                <a:gd name="T13" fmla="*/ 513 h 531"/>
                <a:gd name="T14" fmla="*/ 95 w 185"/>
                <a:gd name="T15" fmla="*/ 521 h 531"/>
                <a:gd name="T16" fmla="*/ 106 w 185"/>
                <a:gd name="T17" fmla="*/ 528 h 531"/>
                <a:gd name="T18" fmla="*/ 115 w 185"/>
                <a:gd name="T19" fmla="*/ 531 h 531"/>
                <a:gd name="T20" fmla="*/ 126 w 185"/>
                <a:gd name="T21" fmla="*/ 525 h 531"/>
                <a:gd name="T22" fmla="*/ 134 w 185"/>
                <a:gd name="T23" fmla="*/ 513 h 531"/>
                <a:gd name="T24" fmla="*/ 185 w 185"/>
                <a:gd name="T25" fmla="*/ 258 h 53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85"/>
                <a:gd name="T40" fmla="*/ 0 h 531"/>
                <a:gd name="T41" fmla="*/ 185 w 185"/>
                <a:gd name="T42" fmla="*/ 531 h 53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85" h="531">
                  <a:moveTo>
                    <a:pt x="0" y="1"/>
                  </a:moveTo>
                  <a:lnTo>
                    <a:pt x="8" y="0"/>
                  </a:lnTo>
                  <a:lnTo>
                    <a:pt x="24" y="13"/>
                  </a:lnTo>
                  <a:lnTo>
                    <a:pt x="28" y="26"/>
                  </a:lnTo>
                  <a:lnTo>
                    <a:pt x="31" y="45"/>
                  </a:lnTo>
                  <a:lnTo>
                    <a:pt x="85" y="489"/>
                  </a:lnTo>
                  <a:lnTo>
                    <a:pt x="90" y="513"/>
                  </a:lnTo>
                  <a:lnTo>
                    <a:pt x="95" y="521"/>
                  </a:lnTo>
                  <a:lnTo>
                    <a:pt x="106" y="528"/>
                  </a:lnTo>
                  <a:lnTo>
                    <a:pt x="115" y="531"/>
                  </a:lnTo>
                  <a:lnTo>
                    <a:pt x="126" y="525"/>
                  </a:lnTo>
                  <a:lnTo>
                    <a:pt x="134" y="513"/>
                  </a:lnTo>
                  <a:lnTo>
                    <a:pt x="185" y="258"/>
                  </a:lnTo>
                </a:path>
              </a:pathLst>
            </a:custGeom>
            <a:noFill/>
            <a:ln w="38100" cap="rnd">
              <a:solidFill>
                <a:schemeClr val="tx1">
                  <a:lumMod val="65000"/>
                  <a:lumOff val="35000"/>
                </a:schemeClr>
              </a:solidFill>
              <a:round/>
            </a:ln>
          </p:spPr>
          <p:txBody>
            <a:bodyPr/>
            <a:lstStyle/>
            <a:p>
              <a:endParaRPr lang="zh-CN" altLang="en-US"/>
            </a:p>
          </p:txBody>
        </p:sp>
        <p:grpSp>
          <p:nvGrpSpPr>
            <p:cNvPr id="109" name="Group 111"/>
            <p:cNvGrpSpPr/>
            <p:nvPr/>
          </p:nvGrpSpPr>
          <p:grpSpPr bwMode="auto">
            <a:xfrm>
              <a:off x="3948627" y="5587182"/>
              <a:ext cx="341132" cy="768627"/>
              <a:chOff x="1436" y="3250"/>
              <a:chExt cx="237" cy="713"/>
            </a:xfrm>
          </p:grpSpPr>
          <p:sp>
            <p:nvSpPr>
              <p:cNvPr id="110" name="Freeform 112"/>
              <p:cNvSpPr/>
              <p:nvPr/>
            </p:nvSpPr>
            <p:spPr bwMode="auto">
              <a:xfrm>
                <a:off x="1436" y="3600"/>
                <a:ext cx="65" cy="363"/>
              </a:xfrm>
              <a:custGeom>
                <a:avLst/>
                <a:gdLst>
                  <a:gd name="T0" fmla="*/ 0 w 65"/>
                  <a:gd name="T1" fmla="*/ 0 h 363"/>
                  <a:gd name="T2" fmla="*/ 40 w 65"/>
                  <a:gd name="T3" fmla="*/ 308 h 363"/>
                  <a:gd name="T4" fmla="*/ 42 w 65"/>
                  <a:gd name="T5" fmla="*/ 324 h 363"/>
                  <a:gd name="T6" fmla="*/ 44 w 65"/>
                  <a:gd name="T7" fmla="*/ 337 h 363"/>
                  <a:gd name="T8" fmla="*/ 47 w 65"/>
                  <a:gd name="T9" fmla="*/ 347 h 363"/>
                  <a:gd name="T10" fmla="*/ 55 w 65"/>
                  <a:gd name="T11" fmla="*/ 356 h 363"/>
                  <a:gd name="T12" fmla="*/ 64 w 65"/>
                  <a:gd name="T13" fmla="*/ 362 h 363"/>
                  <a:gd name="T14" fmla="*/ 0 60000 65536"/>
                  <a:gd name="T15" fmla="*/ 0 60000 65536"/>
                  <a:gd name="T16" fmla="*/ 0 60000 65536"/>
                  <a:gd name="T17" fmla="*/ 0 60000 65536"/>
                  <a:gd name="T18" fmla="*/ 0 60000 65536"/>
                  <a:gd name="T19" fmla="*/ 0 60000 65536"/>
                  <a:gd name="T20" fmla="*/ 0 60000 65536"/>
                  <a:gd name="T21" fmla="*/ 0 w 65"/>
                  <a:gd name="T22" fmla="*/ 0 h 363"/>
                  <a:gd name="T23" fmla="*/ 65 w 65"/>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5" h="363">
                    <a:moveTo>
                      <a:pt x="0" y="0"/>
                    </a:moveTo>
                    <a:lnTo>
                      <a:pt x="40" y="308"/>
                    </a:lnTo>
                    <a:lnTo>
                      <a:pt x="42" y="324"/>
                    </a:lnTo>
                    <a:lnTo>
                      <a:pt x="44" y="337"/>
                    </a:lnTo>
                    <a:lnTo>
                      <a:pt x="47" y="347"/>
                    </a:lnTo>
                    <a:lnTo>
                      <a:pt x="55" y="356"/>
                    </a:lnTo>
                    <a:lnTo>
                      <a:pt x="64" y="362"/>
                    </a:lnTo>
                  </a:path>
                </a:pathLst>
              </a:custGeom>
              <a:noFill/>
              <a:ln w="38100" cap="rnd">
                <a:solidFill>
                  <a:schemeClr val="tx1">
                    <a:lumMod val="65000"/>
                    <a:lumOff val="35000"/>
                  </a:schemeClr>
                </a:solidFill>
                <a:round/>
              </a:ln>
            </p:spPr>
            <p:txBody>
              <a:bodyPr/>
              <a:lstStyle/>
              <a:p>
                <a:endParaRPr lang="zh-CN" altLang="en-US"/>
              </a:p>
            </p:txBody>
          </p:sp>
          <p:sp>
            <p:nvSpPr>
              <p:cNvPr id="111" name="Freeform 113"/>
              <p:cNvSpPr/>
              <p:nvPr/>
            </p:nvSpPr>
            <p:spPr bwMode="auto">
              <a:xfrm>
                <a:off x="1502" y="3250"/>
                <a:ext cx="171" cy="709"/>
              </a:xfrm>
              <a:custGeom>
                <a:avLst/>
                <a:gdLst>
                  <a:gd name="T0" fmla="*/ 0 w 171"/>
                  <a:gd name="T1" fmla="*/ 708 h 709"/>
                  <a:gd name="T2" fmla="*/ 14 w 171"/>
                  <a:gd name="T3" fmla="*/ 704 h 709"/>
                  <a:gd name="T4" fmla="*/ 24 w 171"/>
                  <a:gd name="T5" fmla="*/ 692 h 709"/>
                  <a:gd name="T6" fmla="*/ 28 w 171"/>
                  <a:gd name="T7" fmla="*/ 675 h 709"/>
                  <a:gd name="T8" fmla="*/ 31 w 171"/>
                  <a:gd name="T9" fmla="*/ 649 h 709"/>
                  <a:gd name="T10" fmla="*/ 85 w 171"/>
                  <a:gd name="T11" fmla="*/ 57 h 709"/>
                  <a:gd name="T12" fmla="*/ 90 w 171"/>
                  <a:gd name="T13" fmla="*/ 24 h 709"/>
                  <a:gd name="T14" fmla="*/ 95 w 171"/>
                  <a:gd name="T15" fmla="*/ 14 h 709"/>
                  <a:gd name="T16" fmla="*/ 106 w 171"/>
                  <a:gd name="T17" fmla="*/ 4 h 709"/>
                  <a:gd name="T18" fmla="*/ 115 w 171"/>
                  <a:gd name="T19" fmla="*/ 0 h 709"/>
                  <a:gd name="T20" fmla="*/ 126 w 171"/>
                  <a:gd name="T21" fmla="*/ 8 h 709"/>
                  <a:gd name="T22" fmla="*/ 134 w 171"/>
                  <a:gd name="T23" fmla="*/ 24 h 709"/>
                  <a:gd name="T24" fmla="*/ 170 w 171"/>
                  <a:gd name="T25" fmla="*/ 328 h 70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1"/>
                  <a:gd name="T40" fmla="*/ 0 h 709"/>
                  <a:gd name="T41" fmla="*/ 171 w 171"/>
                  <a:gd name="T42" fmla="*/ 709 h 70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1" h="709">
                    <a:moveTo>
                      <a:pt x="0" y="708"/>
                    </a:moveTo>
                    <a:lnTo>
                      <a:pt x="14" y="704"/>
                    </a:lnTo>
                    <a:lnTo>
                      <a:pt x="24" y="692"/>
                    </a:lnTo>
                    <a:lnTo>
                      <a:pt x="28" y="675"/>
                    </a:lnTo>
                    <a:lnTo>
                      <a:pt x="31" y="649"/>
                    </a:lnTo>
                    <a:lnTo>
                      <a:pt x="85" y="57"/>
                    </a:lnTo>
                    <a:lnTo>
                      <a:pt x="90" y="24"/>
                    </a:lnTo>
                    <a:lnTo>
                      <a:pt x="95" y="14"/>
                    </a:lnTo>
                    <a:lnTo>
                      <a:pt x="106" y="4"/>
                    </a:lnTo>
                    <a:lnTo>
                      <a:pt x="115" y="0"/>
                    </a:lnTo>
                    <a:lnTo>
                      <a:pt x="126" y="8"/>
                    </a:lnTo>
                    <a:lnTo>
                      <a:pt x="134" y="24"/>
                    </a:lnTo>
                    <a:lnTo>
                      <a:pt x="170" y="328"/>
                    </a:lnTo>
                  </a:path>
                </a:pathLst>
              </a:custGeom>
              <a:noFill/>
              <a:ln w="38100" cap="rnd">
                <a:solidFill>
                  <a:schemeClr val="tx1">
                    <a:lumMod val="65000"/>
                    <a:lumOff val="35000"/>
                  </a:schemeClr>
                </a:solidFill>
                <a:round/>
              </a:ln>
            </p:spPr>
            <p:txBody>
              <a:bodyPr/>
              <a:lstStyle/>
              <a:p>
                <a:endParaRPr lang="zh-CN" altLang="en-US"/>
              </a:p>
            </p:txBody>
          </p:sp>
        </p:grpSp>
        <p:sp>
          <p:nvSpPr>
            <p:cNvPr id="112" name="Freeform 114"/>
            <p:cNvSpPr/>
            <p:nvPr/>
          </p:nvSpPr>
          <p:spPr bwMode="auto">
            <a:xfrm>
              <a:off x="4291199" y="5964299"/>
              <a:ext cx="94999" cy="391510"/>
            </a:xfrm>
            <a:custGeom>
              <a:avLst/>
              <a:gdLst>
                <a:gd name="T0" fmla="*/ 0 w 66"/>
                <a:gd name="T1" fmla="*/ 0 h 363"/>
                <a:gd name="T2" fmla="*/ 40 w 66"/>
                <a:gd name="T3" fmla="*/ 308 h 363"/>
                <a:gd name="T4" fmla="*/ 43 w 66"/>
                <a:gd name="T5" fmla="*/ 324 h 363"/>
                <a:gd name="T6" fmla="*/ 44 w 66"/>
                <a:gd name="T7" fmla="*/ 337 h 363"/>
                <a:gd name="T8" fmla="*/ 48 w 66"/>
                <a:gd name="T9" fmla="*/ 347 h 363"/>
                <a:gd name="T10" fmla="*/ 56 w 66"/>
                <a:gd name="T11" fmla="*/ 356 h 363"/>
                <a:gd name="T12" fmla="*/ 65 w 66"/>
                <a:gd name="T13" fmla="*/ 362 h 363"/>
                <a:gd name="T14" fmla="*/ 0 60000 65536"/>
                <a:gd name="T15" fmla="*/ 0 60000 65536"/>
                <a:gd name="T16" fmla="*/ 0 60000 65536"/>
                <a:gd name="T17" fmla="*/ 0 60000 65536"/>
                <a:gd name="T18" fmla="*/ 0 60000 65536"/>
                <a:gd name="T19" fmla="*/ 0 60000 65536"/>
                <a:gd name="T20" fmla="*/ 0 60000 65536"/>
                <a:gd name="T21" fmla="*/ 0 w 66"/>
                <a:gd name="T22" fmla="*/ 0 h 363"/>
                <a:gd name="T23" fmla="*/ 66 w 66"/>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6" h="363">
                  <a:moveTo>
                    <a:pt x="0" y="0"/>
                  </a:moveTo>
                  <a:lnTo>
                    <a:pt x="40" y="308"/>
                  </a:lnTo>
                  <a:lnTo>
                    <a:pt x="43" y="324"/>
                  </a:lnTo>
                  <a:lnTo>
                    <a:pt x="44" y="337"/>
                  </a:lnTo>
                  <a:lnTo>
                    <a:pt x="48" y="347"/>
                  </a:lnTo>
                  <a:lnTo>
                    <a:pt x="56" y="356"/>
                  </a:lnTo>
                  <a:lnTo>
                    <a:pt x="65" y="362"/>
                  </a:lnTo>
                </a:path>
              </a:pathLst>
            </a:custGeom>
            <a:noFill/>
            <a:ln w="38100" cap="rnd">
              <a:solidFill>
                <a:schemeClr val="tx1">
                  <a:lumMod val="65000"/>
                  <a:lumOff val="35000"/>
                </a:schemeClr>
              </a:solidFill>
              <a:round/>
            </a:ln>
          </p:spPr>
          <p:txBody>
            <a:bodyPr/>
            <a:lstStyle/>
            <a:p>
              <a:endParaRPr lang="zh-CN" altLang="en-US"/>
            </a:p>
          </p:txBody>
        </p:sp>
        <p:sp>
          <p:nvSpPr>
            <p:cNvPr id="113" name="Freeform 115"/>
            <p:cNvSpPr/>
            <p:nvPr/>
          </p:nvSpPr>
          <p:spPr bwMode="auto">
            <a:xfrm>
              <a:off x="4387637" y="5587182"/>
              <a:ext cx="261967" cy="762870"/>
            </a:xfrm>
            <a:custGeom>
              <a:avLst/>
              <a:gdLst>
                <a:gd name="T0" fmla="*/ 0 w 182"/>
                <a:gd name="T1" fmla="*/ 530 h 530"/>
                <a:gd name="T2" fmla="*/ 14 w 182"/>
                <a:gd name="T3" fmla="*/ 527 h 530"/>
                <a:gd name="T4" fmla="*/ 24 w 182"/>
                <a:gd name="T5" fmla="*/ 518 h 530"/>
                <a:gd name="T6" fmla="*/ 28 w 182"/>
                <a:gd name="T7" fmla="*/ 506 h 530"/>
                <a:gd name="T8" fmla="*/ 31 w 182"/>
                <a:gd name="T9" fmla="*/ 486 h 530"/>
                <a:gd name="T10" fmla="*/ 85 w 182"/>
                <a:gd name="T11" fmla="*/ 43 h 530"/>
                <a:gd name="T12" fmla="*/ 90 w 182"/>
                <a:gd name="T13" fmla="*/ 18 h 530"/>
                <a:gd name="T14" fmla="*/ 95 w 182"/>
                <a:gd name="T15" fmla="*/ 10 h 530"/>
                <a:gd name="T16" fmla="*/ 106 w 182"/>
                <a:gd name="T17" fmla="*/ 3 h 530"/>
                <a:gd name="T18" fmla="*/ 115 w 182"/>
                <a:gd name="T19" fmla="*/ 0 h 530"/>
                <a:gd name="T20" fmla="*/ 126 w 182"/>
                <a:gd name="T21" fmla="*/ 6 h 530"/>
                <a:gd name="T22" fmla="*/ 134 w 182"/>
                <a:gd name="T23" fmla="*/ 18 h 530"/>
                <a:gd name="T24" fmla="*/ 182 w 182"/>
                <a:gd name="T25" fmla="*/ 290 h 5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82"/>
                <a:gd name="T40" fmla="*/ 0 h 530"/>
                <a:gd name="T41" fmla="*/ 182 w 182"/>
                <a:gd name="T42" fmla="*/ 530 h 5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82" h="530">
                  <a:moveTo>
                    <a:pt x="0" y="530"/>
                  </a:moveTo>
                  <a:lnTo>
                    <a:pt x="14" y="527"/>
                  </a:lnTo>
                  <a:lnTo>
                    <a:pt x="24" y="518"/>
                  </a:lnTo>
                  <a:lnTo>
                    <a:pt x="28" y="506"/>
                  </a:lnTo>
                  <a:lnTo>
                    <a:pt x="31" y="486"/>
                  </a:lnTo>
                  <a:lnTo>
                    <a:pt x="85" y="43"/>
                  </a:lnTo>
                  <a:lnTo>
                    <a:pt x="90" y="18"/>
                  </a:lnTo>
                  <a:lnTo>
                    <a:pt x="95" y="10"/>
                  </a:lnTo>
                  <a:lnTo>
                    <a:pt x="106" y="3"/>
                  </a:lnTo>
                  <a:lnTo>
                    <a:pt x="115" y="0"/>
                  </a:lnTo>
                  <a:lnTo>
                    <a:pt x="126" y="6"/>
                  </a:lnTo>
                  <a:lnTo>
                    <a:pt x="134" y="18"/>
                  </a:lnTo>
                  <a:lnTo>
                    <a:pt x="182" y="290"/>
                  </a:lnTo>
                </a:path>
              </a:pathLst>
            </a:custGeom>
            <a:noFill/>
            <a:ln w="38100" cap="rnd">
              <a:solidFill>
                <a:schemeClr val="tx1">
                  <a:lumMod val="65000"/>
                  <a:lumOff val="35000"/>
                </a:schemeClr>
              </a:solidFill>
              <a:round/>
            </a:ln>
          </p:spPr>
          <p:txBody>
            <a:bodyPr/>
            <a:lstStyle/>
            <a:p>
              <a:endParaRPr lang="zh-CN" altLang="en-US"/>
            </a:p>
          </p:txBody>
        </p:sp>
        <p:sp>
          <p:nvSpPr>
            <p:cNvPr id="114" name="Freeform 116"/>
            <p:cNvSpPr/>
            <p:nvPr/>
          </p:nvSpPr>
          <p:spPr bwMode="auto">
            <a:xfrm>
              <a:off x="4658239" y="5590061"/>
              <a:ext cx="100756" cy="414540"/>
            </a:xfrm>
            <a:custGeom>
              <a:avLst/>
              <a:gdLst>
                <a:gd name="T0" fmla="*/ 0 w 70"/>
                <a:gd name="T1" fmla="*/ 288 h 288"/>
                <a:gd name="T2" fmla="*/ 46 w 70"/>
                <a:gd name="T3" fmla="*/ 40 h 288"/>
                <a:gd name="T4" fmla="*/ 48 w 70"/>
                <a:gd name="T5" fmla="*/ 28 h 288"/>
                <a:gd name="T6" fmla="*/ 50 w 70"/>
                <a:gd name="T7" fmla="*/ 19 h 288"/>
                <a:gd name="T8" fmla="*/ 53 w 70"/>
                <a:gd name="T9" fmla="*/ 11 h 288"/>
                <a:gd name="T10" fmla="*/ 61 w 70"/>
                <a:gd name="T11" fmla="*/ 4 h 288"/>
                <a:gd name="T12" fmla="*/ 70 w 70"/>
                <a:gd name="T13" fmla="*/ 0 h 288"/>
                <a:gd name="T14" fmla="*/ 0 60000 65536"/>
                <a:gd name="T15" fmla="*/ 0 60000 65536"/>
                <a:gd name="T16" fmla="*/ 0 60000 65536"/>
                <a:gd name="T17" fmla="*/ 0 60000 65536"/>
                <a:gd name="T18" fmla="*/ 0 60000 65536"/>
                <a:gd name="T19" fmla="*/ 0 60000 65536"/>
                <a:gd name="T20" fmla="*/ 0 60000 65536"/>
                <a:gd name="T21" fmla="*/ 0 w 70"/>
                <a:gd name="T22" fmla="*/ 0 h 288"/>
                <a:gd name="T23" fmla="*/ 70 w 70"/>
                <a:gd name="T24" fmla="*/ 288 h 28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0" h="288">
                  <a:moveTo>
                    <a:pt x="0" y="288"/>
                  </a:moveTo>
                  <a:lnTo>
                    <a:pt x="46" y="40"/>
                  </a:lnTo>
                  <a:lnTo>
                    <a:pt x="48" y="28"/>
                  </a:lnTo>
                  <a:lnTo>
                    <a:pt x="50" y="19"/>
                  </a:lnTo>
                  <a:lnTo>
                    <a:pt x="53" y="11"/>
                  </a:lnTo>
                  <a:lnTo>
                    <a:pt x="61" y="4"/>
                  </a:lnTo>
                  <a:lnTo>
                    <a:pt x="70" y="0"/>
                  </a:lnTo>
                </a:path>
              </a:pathLst>
            </a:custGeom>
            <a:noFill/>
            <a:ln w="38100" cap="rnd">
              <a:solidFill>
                <a:schemeClr val="tx1">
                  <a:lumMod val="65000"/>
                  <a:lumOff val="35000"/>
                </a:schemeClr>
              </a:solidFill>
              <a:round/>
            </a:ln>
          </p:spPr>
          <p:txBody>
            <a:bodyPr/>
            <a:lstStyle/>
            <a:p>
              <a:endParaRPr lang="zh-CN" altLang="en-US"/>
            </a:p>
          </p:txBody>
        </p:sp>
        <p:sp>
          <p:nvSpPr>
            <p:cNvPr id="115" name="Freeform 117"/>
            <p:cNvSpPr/>
            <p:nvPr/>
          </p:nvSpPr>
          <p:spPr bwMode="auto">
            <a:xfrm>
              <a:off x="4761875" y="5591501"/>
              <a:ext cx="247573" cy="764308"/>
            </a:xfrm>
            <a:custGeom>
              <a:avLst/>
              <a:gdLst>
                <a:gd name="T0" fmla="*/ 0 w 172"/>
                <a:gd name="T1" fmla="*/ 0 h 709"/>
                <a:gd name="T2" fmla="*/ 14 w 172"/>
                <a:gd name="T3" fmla="*/ 4 h 709"/>
                <a:gd name="T4" fmla="*/ 24 w 172"/>
                <a:gd name="T5" fmla="*/ 16 h 709"/>
                <a:gd name="T6" fmla="*/ 28 w 172"/>
                <a:gd name="T7" fmla="*/ 33 h 709"/>
                <a:gd name="T8" fmla="*/ 31 w 172"/>
                <a:gd name="T9" fmla="*/ 59 h 709"/>
                <a:gd name="T10" fmla="*/ 86 w 172"/>
                <a:gd name="T11" fmla="*/ 651 h 709"/>
                <a:gd name="T12" fmla="*/ 91 w 172"/>
                <a:gd name="T13" fmla="*/ 684 h 709"/>
                <a:gd name="T14" fmla="*/ 95 w 172"/>
                <a:gd name="T15" fmla="*/ 694 h 709"/>
                <a:gd name="T16" fmla="*/ 106 w 172"/>
                <a:gd name="T17" fmla="*/ 704 h 709"/>
                <a:gd name="T18" fmla="*/ 115 w 172"/>
                <a:gd name="T19" fmla="*/ 708 h 709"/>
                <a:gd name="T20" fmla="*/ 127 w 172"/>
                <a:gd name="T21" fmla="*/ 700 h 709"/>
                <a:gd name="T22" fmla="*/ 135 w 172"/>
                <a:gd name="T23" fmla="*/ 684 h 709"/>
                <a:gd name="T24" fmla="*/ 171 w 172"/>
                <a:gd name="T25" fmla="*/ 380 h 70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2"/>
                <a:gd name="T40" fmla="*/ 0 h 709"/>
                <a:gd name="T41" fmla="*/ 172 w 172"/>
                <a:gd name="T42" fmla="*/ 709 h 70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2" h="709">
                  <a:moveTo>
                    <a:pt x="0" y="0"/>
                  </a:moveTo>
                  <a:lnTo>
                    <a:pt x="14" y="4"/>
                  </a:lnTo>
                  <a:lnTo>
                    <a:pt x="24" y="16"/>
                  </a:lnTo>
                  <a:lnTo>
                    <a:pt x="28" y="33"/>
                  </a:lnTo>
                  <a:lnTo>
                    <a:pt x="31" y="59"/>
                  </a:lnTo>
                  <a:lnTo>
                    <a:pt x="86" y="651"/>
                  </a:lnTo>
                  <a:lnTo>
                    <a:pt x="91" y="684"/>
                  </a:lnTo>
                  <a:lnTo>
                    <a:pt x="95" y="694"/>
                  </a:lnTo>
                  <a:lnTo>
                    <a:pt x="106" y="704"/>
                  </a:lnTo>
                  <a:lnTo>
                    <a:pt x="115" y="708"/>
                  </a:lnTo>
                  <a:lnTo>
                    <a:pt x="127" y="700"/>
                  </a:lnTo>
                  <a:lnTo>
                    <a:pt x="135" y="684"/>
                  </a:lnTo>
                  <a:lnTo>
                    <a:pt x="171" y="380"/>
                  </a:lnTo>
                </a:path>
              </a:pathLst>
            </a:custGeom>
            <a:noFill/>
            <a:ln w="38100" cap="rnd">
              <a:solidFill>
                <a:schemeClr val="tx1">
                  <a:lumMod val="65000"/>
                  <a:lumOff val="35000"/>
                </a:schemeClr>
              </a:solidFill>
              <a:round/>
            </a:ln>
          </p:spPr>
          <p:txBody>
            <a:bodyPr/>
            <a:lstStyle/>
            <a:p>
              <a:endParaRPr lang="zh-CN" altLang="en-US"/>
            </a:p>
          </p:txBody>
        </p:sp>
        <p:sp>
          <p:nvSpPr>
            <p:cNvPr id="116" name="Freeform 118"/>
            <p:cNvSpPr/>
            <p:nvPr/>
          </p:nvSpPr>
          <p:spPr bwMode="auto">
            <a:xfrm>
              <a:off x="5012326" y="5600137"/>
              <a:ext cx="92120" cy="390071"/>
            </a:xfrm>
            <a:custGeom>
              <a:avLst/>
              <a:gdLst>
                <a:gd name="T0" fmla="*/ 0 w 64"/>
                <a:gd name="T1" fmla="*/ 362 h 363"/>
                <a:gd name="T2" fmla="*/ 39 w 64"/>
                <a:gd name="T3" fmla="*/ 54 h 363"/>
                <a:gd name="T4" fmla="*/ 41 w 64"/>
                <a:gd name="T5" fmla="*/ 38 h 363"/>
                <a:gd name="T6" fmla="*/ 43 w 64"/>
                <a:gd name="T7" fmla="*/ 25 h 363"/>
                <a:gd name="T8" fmla="*/ 46 w 64"/>
                <a:gd name="T9" fmla="*/ 15 h 363"/>
                <a:gd name="T10" fmla="*/ 54 w 64"/>
                <a:gd name="T11" fmla="*/ 6 h 363"/>
                <a:gd name="T12" fmla="*/ 63 w 64"/>
                <a:gd name="T13" fmla="*/ 0 h 363"/>
                <a:gd name="T14" fmla="*/ 0 60000 65536"/>
                <a:gd name="T15" fmla="*/ 0 60000 65536"/>
                <a:gd name="T16" fmla="*/ 0 60000 65536"/>
                <a:gd name="T17" fmla="*/ 0 60000 65536"/>
                <a:gd name="T18" fmla="*/ 0 60000 65536"/>
                <a:gd name="T19" fmla="*/ 0 60000 65536"/>
                <a:gd name="T20" fmla="*/ 0 60000 65536"/>
                <a:gd name="T21" fmla="*/ 0 w 64"/>
                <a:gd name="T22" fmla="*/ 0 h 363"/>
                <a:gd name="T23" fmla="*/ 64 w 64"/>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363">
                  <a:moveTo>
                    <a:pt x="0" y="362"/>
                  </a:moveTo>
                  <a:lnTo>
                    <a:pt x="39" y="54"/>
                  </a:lnTo>
                  <a:lnTo>
                    <a:pt x="41" y="38"/>
                  </a:lnTo>
                  <a:lnTo>
                    <a:pt x="43" y="25"/>
                  </a:lnTo>
                  <a:lnTo>
                    <a:pt x="46" y="15"/>
                  </a:lnTo>
                  <a:lnTo>
                    <a:pt x="54" y="6"/>
                  </a:lnTo>
                  <a:lnTo>
                    <a:pt x="63" y="0"/>
                  </a:lnTo>
                </a:path>
              </a:pathLst>
            </a:custGeom>
            <a:noFill/>
            <a:ln w="38100" cap="rnd">
              <a:solidFill>
                <a:schemeClr val="tx1">
                  <a:lumMod val="65000"/>
                  <a:lumOff val="35000"/>
                </a:schemeClr>
              </a:solidFill>
              <a:round/>
            </a:ln>
          </p:spPr>
          <p:txBody>
            <a:bodyPr/>
            <a:lstStyle/>
            <a:p>
              <a:endParaRPr lang="zh-CN" altLang="en-US"/>
            </a:p>
          </p:txBody>
        </p:sp>
        <p:sp>
          <p:nvSpPr>
            <p:cNvPr id="117" name="Freeform 119"/>
            <p:cNvSpPr/>
            <p:nvPr/>
          </p:nvSpPr>
          <p:spPr bwMode="auto">
            <a:xfrm>
              <a:off x="5108765" y="5597258"/>
              <a:ext cx="253330" cy="762870"/>
            </a:xfrm>
            <a:custGeom>
              <a:avLst/>
              <a:gdLst>
                <a:gd name="T0" fmla="*/ 0 w 176"/>
                <a:gd name="T1" fmla="*/ 0 h 708"/>
                <a:gd name="T2" fmla="*/ 15 w 176"/>
                <a:gd name="T3" fmla="*/ 4 h 708"/>
                <a:gd name="T4" fmla="*/ 25 w 176"/>
                <a:gd name="T5" fmla="*/ 16 h 708"/>
                <a:gd name="T6" fmla="*/ 28 w 176"/>
                <a:gd name="T7" fmla="*/ 33 h 708"/>
                <a:gd name="T8" fmla="*/ 32 w 176"/>
                <a:gd name="T9" fmla="*/ 59 h 708"/>
                <a:gd name="T10" fmla="*/ 88 w 176"/>
                <a:gd name="T11" fmla="*/ 650 h 708"/>
                <a:gd name="T12" fmla="*/ 93 w 176"/>
                <a:gd name="T13" fmla="*/ 683 h 708"/>
                <a:gd name="T14" fmla="*/ 97 w 176"/>
                <a:gd name="T15" fmla="*/ 693 h 708"/>
                <a:gd name="T16" fmla="*/ 109 w 176"/>
                <a:gd name="T17" fmla="*/ 703 h 708"/>
                <a:gd name="T18" fmla="*/ 118 w 176"/>
                <a:gd name="T19" fmla="*/ 707 h 708"/>
                <a:gd name="T20" fmla="*/ 130 w 176"/>
                <a:gd name="T21" fmla="*/ 699 h 708"/>
                <a:gd name="T22" fmla="*/ 138 w 176"/>
                <a:gd name="T23" fmla="*/ 683 h 708"/>
                <a:gd name="T24" fmla="*/ 175 w 176"/>
                <a:gd name="T25" fmla="*/ 379 h 70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6"/>
                <a:gd name="T40" fmla="*/ 0 h 708"/>
                <a:gd name="T41" fmla="*/ 176 w 176"/>
                <a:gd name="T42" fmla="*/ 708 h 70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6" h="708">
                  <a:moveTo>
                    <a:pt x="0" y="0"/>
                  </a:moveTo>
                  <a:lnTo>
                    <a:pt x="15" y="4"/>
                  </a:lnTo>
                  <a:lnTo>
                    <a:pt x="25" y="16"/>
                  </a:lnTo>
                  <a:lnTo>
                    <a:pt x="28" y="33"/>
                  </a:lnTo>
                  <a:lnTo>
                    <a:pt x="32" y="59"/>
                  </a:lnTo>
                  <a:lnTo>
                    <a:pt x="88" y="650"/>
                  </a:lnTo>
                  <a:lnTo>
                    <a:pt x="93" y="683"/>
                  </a:lnTo>
                  <a:lnTo>
                    <a:pt x="97" y="693"/>
                  </a:lnTo>
                  <a:lnTo>
                    <a:pt x="109" y="703"/>
                  </a:lnTo>
                  <a:lnTo>
                    <a:pt x="118" y="707"/>
                  </a:lnTo>
                  <a:lnTo>
                    <a:pt x="130" y="699"/>
                  </a:lnTo>
                  <a:lnTo>
                    <a:pt x="138" y="683"/>
                  </a:lnTo>
                  <a:lnTo>
                    <a:pt x="175" y="379"/>
                  </a:lnTo>
                </a:path>
              </a:pathLst>
            </a:custGeom>
            <a:noFill/>
            <a:ln w="38100" cap="rnd">
              <a:solidFill>
                <a:schemeClr val="tx1">
                  <a:lumMod val="65000"/>
                  <a:lumOff val="35000"/>
                </a:schemeClr>
              </a:solidFill>
              <a:round/>
            </a:ln>
          </p:spPr>
          <p:txBody>
            <a:bodyPr/>
            <a:lstStyle/>
            <a:p>
              <a:endParaRPr lang="zh-CN" altLang="en-US"/>
            </a:p>
          </p:txBody>
        </p:sp>
        <p:sp>
          <p:nvSpPr>
            <p:cNvPr id="118" name="Freeform 120"/>
            <p:cNvSpPr/>
            <p:nvPr/>
          </p:nvSpPr>
          <p:spPr bwMode="auto">
            <a:xfrm>
              <a:off x="5363534" y="5605895"/>
              <a:ext cx="96439" cy="391510"/>
            </a:xfrm>
            <a:custGeom>
              <a:avLst/>
              <a:gdLst>
                <a:gd name="T0" fmla="*/ 0 w 67"/>
                <a:gd name="T1" fmla="*/ 362 h 363"/>
                <a:gd name="T2" fmla="*/ 41 w 67"/>
                <a:gd name="T3" fmla="*/ 54 h 363"/>
                <a:gd name="T4" fmla="*/ 43 w 67"/>
                <a:gd name="T5" fmla="*/ 38 h 363"/>
                <a:gd name="T6" fmla="*/ 45 w 67"/>
                <a:gd name="T7" fmla="*/ 25 h 363"/>
                <a:gd name="T8" fmla="*/ 49 w 67"/>
                <a:gd name="T9" fmla="*/ 15 h 363"/>
                <a:gd name="T10" fmla="*/ 56 w 67"/>
                <a:gd name="T11" fmla="*/ 6 h 363"/>
                <a:gd name="T12" fmla="*/ 66 w 67"/>
                <a:gd name="T13" fmla="*/ 0 h 363"/>
                <a:gd name="T14" fmla="*/ 0 60000 65536"/>
                <a:gd name="T15" fmla="*/ 0 60000 65536"/>
                <a:gd name="T16" fmla="*/ 0 60000 65536"/>
                <a:gd name="T17" fmla="*/ 0 60000 65536"/>
                <a:gd name="T18" fmla="*/ 0 60000 65536"/>
                <a:gd name="T19" fmla="*/ 0 60000 65536"/>
                <a:gd name="T20" fmla="*/ 0 60000 65536"/>
                <a:gd name="T21" fmla="*/ 0 w 67"/>
                <a:gd name="T22" fmla="*/ 0 h 363"/>
                <a:gd name="T23" fmla="*/ 67 w 67"/>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7" h="363">
                  <a:moveTo>
                    <a:pt x="0" y="362"/>
                  </a:moveTo>
                  <a:lnTo>
                    <a:pt x="41" y="54"/>
                  </a:lnTo>
                  <a:lnTo>
                    <a:pt x="43" y="38"/>
                  </a:lnTo>
                  <a:lnTo>
                    <a:pt x="45" y="25"/>
                  </a:lnTo>
                  <a:lnTo>
                    <a:pt x="49" y="15"/>
                  </a:lnTo>
                  <a:lnTo>
                    <a:pt x="56" y="6"/>
                  </a:lnTo>
                  <a:lnTo>
                    <a:pt x="66" y="0"/>
                  </a:lnTo>
                </a:path>
              </a:pathLst>
            </a:custGeom>
            <a:noFill/>
            <a:ln w="38100" cap="rnd">
              <a:solidFill>
                <a:schemeClr val="tx1">
                  <a:lumMod val="65000"/>
                  <a:lumOff val="35000"/>
                </a:schemeClr>
              </a:solidFill>
              <a:round/>
            </a:ln>
          </p:spPr>
          <p:txBody>
            <a:bodyPr/>
            <a:lstStyle/>
            <a:p>
              <a:endParaRPr lang="zh-CN" altLang="en-US"/>
            </a:p>
          </p:txBody>
        </p:sp>
        <p:sp>
          <p:nvSpPr>
            <p:cNvPr id="119" name="Freeform 121"/>
            <p:cNvSpPr/>
            <p:nvPr/>
          </p:nvSpPr>
          <p:spPr bwMode="auto">
            <a:xfrm>
              <a:off x="5465730" y="5604455"/>
              <a:ext cx="241815" cy="762870"/>
            </a:xfrm>
            <a:custGeom>
              <a:avLst/>
              <a:gdLst>
                <a:gd name="T0" fmla="*/ 0 w 168"/>
                <a:gd name="T1" fmla="*/ 0 h 709"/>
                <a:gd name="T2" fmla="*/ 14 w 168"/>
                <a:gd name="T3" fmla="*/ 4 h 709"/>
                <a:gd name="T4" fmla="*/ 24 w 168"/>
                <a:gd name="T5" fmla="*/ 16 h 709"/>
                <a:gd name="T6" fmla="*/ 27 w 168"/>
                <a:gd name="T7" fmla="*/ 33 h 709"/>
                <a:gd name="T8" fmla="*/ 30 w 168"/>
                <a:gd name="T9" fmla="*/ 59 h 709"/>
                <a:gd name="T10" fmla="*/ 84 w 168"/>
                <a:gd name="T11" fmla="*/ 651 h 709"/>
                <a:gd name="T12" fmla="*/ 89 w 168"/>
                <a:gd name="T13" fmla="*/ 684 h 709"/>
                <a:gd name="T14" fmla="*/ 93 w 168"/>
                <a:gd name="T15" fmla="*/ 694 h 709"/>
                <a:gd name="T16" fmla="*/ 104 w 168"/>
                <a:gd name="T17" fmla="*/ 704 h 709"/>
                <a:gd name="T18" fmla="*/ 113 w 168"/>
                <a:gd name="T19" fmla="*/ 708 h 709"/>
                <a:gd name="T20" fmla="*/ 124 w 168"/>
                <a:gd name="T21" fmla="*/ 700 h 709"/>
                <a:gd name="T22" fmla="*/ 132 w 168"/>
                <a:gd name="T23" fmla="*/ 684 h 709"/>
                <a:gd name="T24" fmla="*/ 167 w 168"/>
                <a:gd name="T25" fmla="*/ 380 h 70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8"/>
                <a:gd name="T40" fmla="*/ 0 h 709"/>
                <a:gd name="T41" fmla="*/ 168 w 168"/>
                <a:gd name="T42" fmla="*/ 709 h 70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8" h="709">
                  <a:moveTo>
                    <a:pt x="0" y="0"/>
                  </a:moveTo>
                  <a:lnTo>
                    <a:pt x="14" y="4"/>
                  </a:lnTo>
                  <a:lnTo>
                    <a:pt x="24" y="16"/>
                  </a:lnTo>
                  <a:lnTo>
                    <a:pt x="27" y="33"/>
                  </a:lnTo>
                  <a:lnTo>
                    <a:pt x="30" y="59"/>
                  </a:lnTo>
                  <a:lnTo>
                    <a:pt x="84" y="651"/>
                  </a:lnTo>
                  <a:lnTo>
                    <a:pt x="89" y="684"/>
                  </a:lnTo>
                  <a:lnTo>
                    <a:pt x="93" y="694"/>
                  </a:lnTo>
                  <a:lnTo>
                    <a:pt x="104" y="704"/>
                  </a:lnTo>
                  <a:lnTo>
                    <a:pt x="113" y="708"/>
                  </a:lnTo>
                  <a:lnTo>
                    <a:pt x="124" y="700"/>
                  </a:lnTo>
                  <a:lnTo>
                    <a:pt x="132" y="684"/>
                  </a:lnTo>
                  <a:lnTo>
                    <a:pt x="167" y="380"/>
                  </a:lnTo>
                </a:path>
              </a:pathLst>
            </a:custGeom>
            <a:noFill/>
            <a:ln w="38100" cap="rnd">
              <a:solidFill>
                <a:schemeClr val="tx1">
                  <a:lumMod val="65000"/>
                  <a:lumOff val="35000"/>
                </a:schemeClr>
              </a:solidFill>
              <a:round/>
            </a:ln>
          </p:spPr>
          <p:txBody>
            <a:bodyPr/>
            <a:lstStyle/>
            <a:p>
              <a:endParaRPr lang="zh-CN" altLang="en-US"/>
            </a:p>
          </p:txBody>
        </p:sp>
        <p:sp>
          <p:nvSpPr>
            <p:cNvPr id="120" name="Freeform 122"/>
            <p:cNvSpPr/>
            <p:nvPr/>
          </p:nvSpPr>
          <p:spPr bwMode="auto">
            <a:xfrm>
              <a:off x="5708984" y="5605895"/>
              <a:ext cx="99317" cy="391510"/>
            </a:xfrm>
            <a:custGeom>
              <a:avLst/>
              <a:gdLst>
                <a:gd name="T0" fmla="*/ 0 w 69"/>
                <a:gd name="T1" fmla="*/ 362 h 363"/>
                <a:gd name="T2" fmla="*/ 42 w 69"/>
                <a:gd name="T3" fmla="*/ 54 h 363"/>
                <a:gd name="T4" fmla="*/ 45 w 69"/>
                <a:gd name="T5" fmla="*/ 38 h 363"/>
                <a:gd name="T6" fmla="*/ 47 w 69"/>
                <a:gd name="T7" fmla="*/ 25 h 363"/>
                <a:gd name="T8" fmla="*/ 50 w 69"/>
                <a:gd name="T9" fmla="*/ 15 h 363"/>
                <a:gd name="T10" fmla="*/ 58 w 69"/>
                <a:gd name="T11" fmla="*/ 6 h 363"/>
                <a:gd name="T12" fmla="*/ 68 w 69"/>
                <a:gd name="T13" fmla="*/ 0 h 363"/>
                <a:gd name="T14" fmla="*/ 0 60000 65536"/>
                <a:gd name="T15" fmla="*/ 0 60000 65536"/>
                <a:gd name="T16" fmla="*/ 0 60000 65536"/>
                <a:gd name="T17" fmla="*/ 0 60000 65536"/>
                <a:gd name="T18" fmla="*/ 0 60000 65536"/>
                <a:gd name="T19" fmla="*/ 0 60000 65536"/>
                <a:gd name="T20" fmla="*/ 0 60000 65536"/>
                <a:gd name="T21" fmla="*/ 0 w 69"/>
                <a:gd name="T22" fmla="*/ 0 h 363"/>
                <a:gd name="T23" fmla="*/ 69 w 69"/>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 h="363">
                  <a:moveTo>
                    <a:pt x="0" y="362"/>
                  </a:moveTo>
                  <a:lnTo>
                    <a:pt x="42" y="54"/>
                  </a:lnTo>
                  <a:lnTo>
                    <a:pt x="45" y="38"/>
                  </a:lnTo>
                  <a:lnTo>
                    <a:pt x="47" y="25"/>
                  </a:lnTo>
                  <a:lnTo>
                    <a:pt x="50" y="15"/>
                  </a:lnTo>
                  <a:lnTo>
                    <a:pt x="58" y="6"/>
                  </a:lnTo>
                  <a:lnTo>
                    <a:pt x="68" y="0"/>
                  </a:lnTo>
                </a:path>
              </a:pathLst>
            </a:custGeom>
            <a:noFill/>
            <a:ln w="38100" cap="rnd">
              <a:solidFill>
                <a:schemeClr val="tx1">
                  <a:lumMod val="65000"/>
                  <a:lumOff val="35000"/>
                </a:schemeClr>
              </a:solidFill>
              <a:round/>
            </a:ln>
          </p:spPr>
          <p:txBody>
            <a:bodyPr/>
            <a:lstStyle/>
            <a:p>
              <a:endParaRPr lang="zh-CN" altLang="en-US"/>
            </a:p>
          </p:txBody>
        </p:sp>
        <p:sp>
          <p:nvSpPr>
            <p:cNvPr id="121" name="Freeform 123"/>
            <p:cNvSpPr/>
            <p:nvPr/>
          </p:nvSpPr>
          <p:spPr bwMode="auto">
            <a:xfrm>
              <a:off x="5812619" y="5601576"/>
              <a:ext cx="241815" cy="764309"/>
            </a:xfrm>
            <a:custGeom>
              <a:avLst/>
              <a:gdLst>
                <a:gd name="T0" fmla="*/ 0 w 168"/>
                <a:gd name="T1" fmla="*/ 0 h 709"/>
                <a:gd name="T2" fmla="*/ 14 w 168"/>
                <a:gd name="T3" fmla="*/ 4 h 709"/>
                <a:gd name="T4" fmla="*/ 24 w 168"/>
                <a:gd name="T5" fmla="*/ 16 h 709"/>
                <a:gd name="T6" fmla="*/ 27 w 168"/>
                <a:gd name="T7" fmla="*/ 33 h 709"/>
                <a:gd name="T8" fmla="*/ 30 w 168"/>
                <a:gd name="T9" fmla="*/ 59 h 709"/>
                <a:gd name="T10" fmla="*/ 84 w 168"/>
                <a:gd name="T11" fmla="*/ 651 h 709"/>
                <a:gd name="T12" fmla="*/ 89 w 168"/>
                <a:gd name="T13" fmla="*/ 684 h 709"/>
                <a:gd name="T14" fmla="*/ 93 w 168"/>
                <a:gd name="T15" fmla="*/ 694 h 709"/>
                <a:gd name="T16" fmla="*/ 104 w 168"/>
                <a:gd name="T17" fmla="*/ 704 h 709"/>
                <a:gd name="T18" fmla="*/ 113 w 168"/>
                <a:gd name="T19" fmla="*/ 708 h 709"/>
                <a:gd name="T20" fmla="*/ 124 w 168"/>
                <a:gd name="T21" fmla="*/ 700 h 709"/>
                <a:gd name="T22" fmla="*/ 132 w 168"/>
                <a:gd name="T23" fmla="*/ 684 h 709"/>
                <a:gd name="T24" fmla="*/ 167 w 168"/>
                <a:gd name="T25" fmla="*/ 380 h 70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8"/>
                <a:gd name="T40" fmla="*/ 0 h 709"/>
                <a:gd name="T41" fmla="*/ 168 w 168"/>
                <a:gd name="T42" fmla="*/ 709 h 70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8" h="709">
                  <a:moveTo>
                    <a:pt x="0" y="0"/>
                  </a:moveTo>
                  <a:lnTo>
                    <a:pt x="14" y="4"/>
                  </a:lnTo>
                  <a:lnTo>
                    <a:pt x="24" y="16"/>
                  </a:lnTo>
                  <a:lnTo>
                    <a:pt x="27" y="33"/>
                  </a:lnTo>
                  <a:lnTo>
                    <a:pt x="30" y="59"/>
                  </a:lnTo>
                  <a:lnTo>
                    <a:pt x="84" y="651"/>
                  </a:lnTo>
                  <a:lnTo>
                    <a:pt x="89" y="684"/>
                  </a:lnTo>
                  <a:lnTo>
                    <a:pt x="93" y="694"/>
                  </a:lnTo>
                  <a:lnTo>
                    <a:pt x="104" y="704"/>
                  </a:lnTo>
                  <a:lnTo>
                    <a:pt x="113" y="708"/>
                  </a:lnTo>
                  <a:lnTo>
                    <a:pt x="124" y="700"/>
                  </a:lnTo>
                  <a:lnTo>
                    <a:pt x="132" y="684"/>
                  </a:lnTo>
                  <a:lnTo>
                    <a:pt x="167" y="380"/>
                  </a:lnTo>
                </a:path>
              </a:pathLst>
            </a:custGeom>
            <a:noFill/>
            <a:ln w="38100" cap="rnd">
              <a:solidFill>
                <a:schemeClr val="tx1">
                  <a:lumMod val="65000"/>
                  <a:lumOff val="35000"/>
                </a:schemeClr>
              </a:solidFill>
              <a:round/>
            </a:ln>
          </p:spPr>
          <p:txBody>
            <a:bodyPr/>
            <a:lstStyle/>
            <a:p>
              <a:endParaRPr lang="zh-CN" altLang="en-US"/>
            </a:p>
          </p:txBody>
        </p:sp>
        <p:grpSp>
          <p:nvGrpSpPr>
            <p:cNvPr id="122" name="Group 124"/>
            <p:cNvGrpSpPr/>
            <p:nvPr/>
          </p:nvGrpSpPr>
          <p:grpSpPr bwMode="auto">
            <a:xfrm>
              <a:off x="6052996" y="5604455"/>
              <a:ext cx="338253" cy="767188"/>
              <a:chOff x="2898" y="3265"/>
              <a:chExt cx="235" cy="713"/>
            </a:xfrm>
          </p:grpSpPr>
          <p:sp>
            <p:nvSpPr>
              <p:cNvPr id="123" name="Freeform 125"/>
              <p:cNvSpPr/>
              <p:nvPr/>
            </p:nvSpPr>
            <p:spPr bwMode="auto">
              <a:xfrm>
                <a:off x="2898" y="3615"/>
                <a:ext cx="64" cy="363"/>
              </a:xfrm>
              <a:custGeom>
                <a:avLst/>
                <a:gdLst>
                  <a:gd name="T0" fmla="*/ 0 w 64"/>
                  <a:gd name="T1" fmla="*/ 0 h 363"/>
                  <a:gd name="T2" fmla="*/ 39 w 64"/>
                  <a:gd name="T3" fmla="*/ 308 h 363"/>
                  <a:gd name="T4" fmla="*/ 41 w 64"/>
                  <a:gd name="T5" fmla="*/ 324 h 363"/>
                  <a:gd name="T6" fmla="*/ 43 w 64"/>
                  <a:gd name="T7" fmla="*/ 337 h 363"/>
                  <a:gd name="T8" fmla="*/ 46 w 64"/>
                  <a:gd name="T9" fmla="*/ 347 h 363"/>
                  <a:gd name="T10" fmla="*/ 54 w 64"/>
                  <a:gd name="T11" fmla="*/ 356 h 363"/>
                  <a:gd name="T12" fmla="*/ 63 w 64"/>
                  <a:gd name="T13" fmla="*/ 362 h 363"/>
                  <a:gd name="T14" fmla="*/ 0 60000 65536"/>
                  <a:gd name="T15" fmla="*/ 0 60000 65536"/>
                  <a:gd name="T16" fmla="*/ 0 60000 65536"/>
                  <a:gd name="T17" fmla="*/ 0 60000 65536"/>
                  <a:gd name="T18" fmla="*/ 0 60000 65536"/>
                  <a:gd name="T19" fmla="*/ 0 60000 65536"/>
                  <a:gd name="T20" fmla="*/ 0 60000 65536"/>
                  <a:gd name="T21" fmla="*/ 0 w 64"/>
                  <a:gd name="T22" fmla="*/ 0 h 363"/>
                  <a:gd name="T23" fmla="*/ 64 w 64"/>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363">
                    <a:moveTo>
                      <a:pt x="0" y="0"/>
                    </a:moveTo>
                    <a:lnTo>
                      <a:pt x="39" y="308"/>
                    </a:lnTo>
                    <a:lnTo>
                      <a:pt x="41" y="324"/>
                    </a:lnTo>
                    <a:lnTo>
                      <a:pt x="43" y="337"/>
                    </a:lnTo>
                    <a:lnTo>
                      <a:pt x="46" y="347"/>
                    </a:lnTo>
                    <a:lnTo>
                      <a:pt x="54" y="356"/>
                    </a:lnTo>
                    <a:lnTo>
                      <a:pt x="63" y="362"/>
                    </a:lnTo>
                  </a:path>
                </a:pathLst>
              </a:custGeom>
              <a:noFill/>
              <a:ln w="38100" cap="rnd">
                <a:solidFill>
                  <a:schemeClr val="tx1">
                    <a:lumMod val="65000"/>
                    <a:lumOff val="35000"/>
                  </a:schemeClr>
                </a:solidFill>
                <a:round/>
              </a:ln>
            </p:spPr>
            <p:txBody>
              <a:bodyPr/>
              <a:lstStyle/>
              <a:p>
                <a:endParaRPr lang="zh-CN" altLang="en-US"/>
              </a:p>
            </p:txBody>
          </p:sp>
          <p:sp>
            <p:nvSpPr>
              <p:cNvPr id="124" name="Freeform 126"/>
              <p:cNvSpPr/>
              <p:nvPr/>
            </p:nvSpPr>
            <p:spPr bwMode="auto">
              <a:xfrm>
                <a:off x="2963" y="3265"/>
                <a:ext cx="170" cy="709"/>
              </a:xfrm>
              <a:custGeom>
                <a:avLst/>
                <a:gdLst>
                  <a:gd name="T0" fmla="*/ 0 w 170"/>
                  <a:gd name="T1" fmla="*/ 708 h 709"/>
                  <a:gd name="T2" fmla="*/ 14 w 170"/>
                  <a:gd name="T3" fmla="*/ 704 h 709"/>
                  <a:gd name="T4" fmla="*/ 24 w 170"/>
                  <a:gd name="T5" fmla="*/ 692 h 709"/>
                  <a:gd name="T6" fmla="*/ 27 w 170"/>
                  <a:gd name="T7" fmla="*/ 675 h 709"/>
                  <a:gd name="T8" fmla="*/ 31 w 170"/>
                  <a:gd name="T9" fmla="*/ 649 h 709"/>
                  <a:gd name="T10" fmla="*/ 85 w 170"/>
                  <a:gd name="T11" fmla="*/ 57 h 709"/>
                  <a:gd name="T12" fmla="*/ 90 w 170"/>
                  <a:gd name="T13" fmla="*/ 24 h 709"/>
                  <a:gd name="T14" fmla="*/ 94 w 170"/>
                  <a:gd name="T15" fmla="*/ 14 h 709"/>
                  <a:gd name="T16" fmla="*/ 105 w 170"/>
                  <a:gd name="T17" fmla="*/ 4 h 709"/>
                  <a:gd name="T18" fmla="*/ 114 w 170"/>
                  <a:gd name="T19" fmla="*/ 0 h 709"/>
                  <a:gd name="T20" fmla="*/ 126 w 170"/>
                  <a:gd name="T21" fmla="*/ 8 h 709"/>
                  <a:gd name="T22" fmla="*/ 133 w 170"/>
                  <a:gd name="T23" fmla="*/ 24 h 709"/>
                  <a:gd name="T24" fmla="*/ 169 w 170"/>
                  <a:gd name="T25" fmla="*/ 328 h 70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0"/>
                  <a:gd name="T40" fmla="*/ 0 h 709"/>
                  <a:gd name="T41" fmla="*/ 170 w 170"/>
                  <a:gd name="T42" fmla="*/ 709 h 70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0" h="709">
                    <a:moveTo>
                      <a:pt x="0" y="708"/>
                    </a:moveTo>
                    <a:lnTo>
                      <a:pt x="14" y="704"/>
                    </a:lnTo>
                    <a:lnTo>
                      <a:pt x="24" y="692"/>
                    </a:lnTo>
                    <a:lnTo>
                      <a:pt x="27" y="675"/>
                    </a:lnTo>
                    <a:lnTo>
                      <a:pt x="31" y="649"/>
                    </a:lnTo>
                    <a:lnTo>
                      <a:pt x="85" y="57"/>
                    </a:lnTo>
                    <a:lnTo>
                      <a:pt x="90" y="24"/>
                    </a:lnTo>
                    <a:lnTo>
                      <a:pt x="94" y="14"/>
                    </a:lnTo>
                    <a:lnTo>
                      <a:pt x="105" y="4"/>
                    </a:lnTo>
                    <a:lnTo>
                      <a:pt x="114" y="0"/>
                    </a:lnTo>
                    <a:lnTo>
                      <a:pt x="126" y="8"/>
                    </a:lnTo>
                    <a:lnTo>
                      <a:pt x="133" y="24"/>
                    </a:lnTo>
                    <a:lnTo>
                      <a:pt x="169" y="328"/>
                    </a:lnTo>
                  </a:path>
                </a:pathLst>
              </a:custGeom>
              <a:noFill/>
              <a:ln w="38100" cap="rnd">
                <a:solidFill>
                  <a:schemeClr val="tx1">
                    <a:lumMod val="65000"/>
                    <a:lumOff val="35000"/>
                  </a:schemeClr>
                </a:solidFill>
                <a:round/>
              </a:ln>
            </p:spPr>
            <p:txBody>
              <a:bodyPr/>
              <a:lstStyle/>
              <a:p>
                <a:endParaRPr lang="zh-CN" altLang="en-US"/>
              </a:p>
            </p:txBody>
          </p:sp>
        </p:grpSp>
        <p:sp>
          <p:nvSpPr>
            <p:cNvPr id="125" name="Freeform 127"/>
            <p:cNvSpPr/>
            <p:nvPr/>
          </p:nvSpPr>
          <p:spPr bwMode="auto">
            <a:xfrm>
              <a:off x="6389810" y="5967178"/>
              <a:ext cx="90680" cy="391510"/>
            </a:xfrm>
            <a:custGeom>
              <a:avLst/>
              <a:gdLst>
                <a:gd name="T0" fmla="*/ 0 w 63"/>
                <a:gd name="T1" fmla="*/ 0 h 363"/>
                <a:gd name="T2" fmla="*/ 38 w 63"/>
                <a:gd name="T3" fmla="*/ 308 h 363"/>
                <a:gd name="T4" fmla="*/ 41 w 63"/>
                <a:gd name="T5" fmla="*/ 324 h 363"/>
                <a:gd name="T6" fmla="*/ 42 w 63"/>
                <a:gd name="T7" fmla="*/ 337 h 363"/>
                <a:gd name="T8" fmla="*/ 46 w 63"/>
                <a:gd name="T9" fmla="*/ 347 h 363"/>
                <a:gd name="T10" fmla="*/ 53 w 63"/>
                <a:gd name="T11" fmla="*/ 356 h 363"/>
                <a:gd name="T12" fmla="*/ 62 w 63"/>
                <a:gd name="T13" fmla="*/ 362 h 363"/>
                <a:gd name="T14" fmla="*/ 0 60000 65536"/>
                <a:gd name="T15" fmla="*/ 0 60000 65536"/>
                <a:gd name="T16" fmla="*/ 0 60000 65536"/>
                <a:gd name="T17" fmla="*/ 0 60000 65536"/>
                <a:gd name="T18" fmla="*/ 0 60000 65536"/>
                <a:gd name="T19" fmla="*/ 0 60000 65536"/>
                <a:gd name="T20" fmla="*/ 0 60000 65536"/>
                <a:gd name="T21" fmla="*/ 0 w 63"/>
                <a:gd name="T22" fmla="*/ 0 h 363"/>
                <a:gd name="T23" fmla="*/ 63 w 63"/>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3" h="363">
                  <a:moveTo>
                    <a:pt x="0" y="0"/>
                  </a:moveTo>
                  <a:lnTo>
                    <a:pt x="38" y="308"/>
                  </a:lnTo>
                  <a:lnTo>
                    <a:pt x="41" y="324"/>
                  </a:lnTo>
                  <a:lnTo>
                    <a:pt x="42" y="337"/>
                  </a:lnTo>
                  <a:lnTo>
                    <a:pt x="46" y="347"/>
                  </a:lnTo>
                  <a:lnTo>
                    <a:pt x="53" y="356"/>
                  </a:lnTo>
                  <a:lnTo>
                    <a:pt x="62" y="362"/>
                  </a:lnTo>
                </a:path>
              </a:pathLst>
            </a:custGeom>
            <a:noFill/>
            <a:ln w="38100" cap="rnd">
              <a:solidFill>
                <a:schemeClr val="tx1">
                  <a:lumMod val="65000"/>
                  <a:lumOff val="35000"/>
                </a:schemeClr>
              </a:solidFill>
              <a:round/>
            </a:ln>
          </p:spPr>
          <p:txBody>
            <a:bodyPr/>
            <a:lstStyle/>
            <a:p>
              <a:endParaRPr lang="zh-CN" altLang="en-US"/>
            </a:p>
          </p:txBody>
        </p:sp>
        <p:sp>
          <p:nvSpPr>
            <p:cNvPr id="126" name="Freeform 128"/>
            <p:cNvSpPr/>
            <p:nvPr/>
          </p:nvSpPr>
          <p:spPr bwMode="auto">
            <a:xfrm>
              <a:off x="6481930" y="5604455"/>
              <a:ext cx="243254" cy="762870"/>
            </a:xfrm>
            <a:custGeom>
              <a:avLst/>
              <a:gdLst>
                <a:gd name="T0" fmla="*/ 0 w 169"/>
                <a:gd name="T1" fmla="*/ 708 h 709"/>
                <a:gd name="T2" fmla="*/ 14 w 169"/>
                <a:gd name="T3" fmla="*/ 704 h 709"/>
                <a:gd name="T4" fmla="*/ 24 w 169"/>
                <a:gd name="T5" fmla="*/ 692 h 709"/>
                <a:gd name="T6" fmla="*/ 27 w 169"/>
                <a:gd name="T7" fmla="*/ 675 h 709"/>
                <a:gd name="T8" fmla="*/ 31 w 169"/>
                <a:gd name="T9" fmla="*/ 649 h 709"/>
                <a:gd name="T10" fmla="*/ 84 w 169"/>
                <a:gd name="T11" fmla="*/ 57 h 709"/>
                <a:gd name="T12" fmla="*/ 89 w 169"/>
                <a:gd name="T13" fmla="*/ 24 h 709"/>
                <a:gd name="T14" fmla="*/ 94 w 169"/>
                <a:gd name="T15" fmla="*/ 14 h 709"/>
                <a:gd name="T16" fmla="*/ 104 w 169"/>
                <a:gd name="T17" fmla="*/ 4 h 709"/>
                <a:gd name="T18" fmla="*/ 113 w 169"/>
                <a:gd name="T19" fmla="*/ 0 h 709"/>
                <a:gd name="T20" fmla="*/ 125 w 169"/>
                <a:gd name="T21" fmla="*/ 8 h 709"/>
                <a:gd name="T22" fmla="*/ 132 w 169"/>
                <a:gd name="T23" fmla="*/ 24 h 709"/>
                <a:gd name="T24" fmla="*/ 168 w 169"/>
                <a:gd name="T25" fmla="*/ 328 h 70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9"/>
                <a:gd name="T40" fmla="*/ 0 h 709"/>
                <a:gd name="T41" fmla="*/ 169 w 169"/>
                <a:gd name="T42" fmla="*/ 709 h 70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9" h="709">
                  <a:moveTo>
                    <a:pt x="0" y="708"/>
                  </a:moveTo>
                  <a:lnTo>
                    <a:pt x="14" y="704"/>
                  </a:lnTo>
                  <a:lnTo>
                    <a:pt x="24" y="692"/>
                  </a:lnTo>
                  <a:lnTo>
                    <a:pt x="27" y="675"/>
                  </a:lnTo>
                  <a:lnTo>
                    <a:pt x="31" y="649"/>
                  </a:lnTo>
                  <a:lnTo>
                    <a:pt x="84" y="57"/>
                  </a:lnTo>
                  <a:lnTo>
                    <a:pt x="89" y="24"/>
                  </a:lnTo>
                  <a:lnTo>
                    <a:pt x="94" y="14"/>
                  </a:lnTo>
                  <a:lnTo>
                    <a:pt x="104" y="4"/>
                  </a:lnTo>
                  <a:lnTo>
                    <a:pt x="113" y="0"/>
                  </a:lnTo>
                  <a:lnTo>
                    <a:pt x="125" y="8"/>
                  </a:lnTo>
                  <a:lnTo>
                    <a:pt x="132" y="24"/>
                  </a:lnTo>
                  <a:lnTo>
                    <a:pt x="168" y="328"/>
                  </a:lnTo>
                </a:path>
              </a:pathLst>
            </a:custGeom>
            <a:noFill/>
            <a:ln w="38100" cap="rnd">
              <a:solidFill>
                <a:schemeClr val="tx1">
                  <a:lumMod val="65000"/>
                  <a:lumOff val="35000"/>
                </a:schemeClr>
              </a:solidFill>
              <a:round/>
            </a:ln>
          </p:spPr>
          <p:txBody>
            <a:bodyPr/>
            <a:lstStyle/>
            <a:p>
              <a:endParaRPr lang="zh-CN" altLang="en-US"/>
            </a:p>
          </p:txBody>
        </p:sp>
        <p:grpSp>
          <p:nvGrpSpPr>
            <p:cNvPr id="127" name="Group 129"/>
            <p:cNvGrpSpPr/>
            <p:nvPr/>
          </p:nvGrpSpPr>
          <p:grpSpPr bwMode="auto">
            <a:xfrm>
              <a:off x="6725184" y="5594380"/>
              <a:ext cx="676507" cy="767187"/>
              <a:chOff x="3365" y="3256"/>
              <a:chExt cx="470" cy="713"/>
            </a:xfrm>
          </p:grpSpPr>
          <p:grpSp>
            <p:nvGrpSpPr>
              <p:cNvPr id="128" name="Group 130"/>
              <p:cNvGrpSpPr/>
              <p:nvPr/>
            </p:nvGrpSpPr>
            <p:grpSpPr bwMode="auto">
              <a:xfrm>
                <a:off x="3365" y="3256"/>
                <a:ext cx="233" cy="713"/>
                <a:chOff x="3365" y="3256"/>
                <a:chExt cx="233" cy="713"/>
              </a:xfrm>
            </p:grpSpPr>
            <p:sp>
              <p:nvSpPr>
                <p:cNvPr id="132" name="Freeform 131"/>
                <p:cNvSpPr/>
                <p:nvPr/>
              </p:nvSpPr>
              <p:spPr bwMode="auto">
                <a:xfrm>
                  <a:off x="3365" y="3606"/>
                  <a:ext cx="66" cy="363"/>
                </a:xfrm>
                <a:custGeom>
                  <a:avLst/>
                  <a:gdLst>
                    <a:gd name="T0" fmla="*/ 0 w 66"/>
                    <a:gd name="T1" fmla="*/ 0 h 363"/>
                    <a:gd name="T2" fmla="*/ 40 w 66"/>
                    <a:gd name="T3" fmla="*/ 308 h 363"/>
                    <a:gd name="T4" fmla="*/ 43 w 66"/>
                    <a:gd name="T5" fmla="*/ 324 h 363"/>
                    <a:gd name="T6" fmla="*/ 44 w 66"/>
                    <a:gd name="T7" fmla="*/ 337 h 363"/>
                    <a:gd name="T8" fmla="*/ 48 w 66"/>
                    <a:gd name="T9" fmla="*/ 347 h 363"/>
                    <a:gd name="T10" fmla="*/ 56 w 66"/>
                    <a:gd name="T11" fmla="*/ 356 h 363"/>
                    <a:gd name="T12" fmla="*/ 65 w 66"/>
                    <a:gd name="T13" fmla="*/ 362 h 363"/>
                    <a:gd name="T14" fmla="*/ 0 60000 65536"/>
                    <a:gd name="T15" fmla="*/ 0 60000 65536"/>
                    <a:gd name="T16" fmla="*/ 0 60000 65536"/>
                    <a:gd name="T17" fmla="*/ 0 60000 65536"/>
                    <a:gd name="T18" fmla="*/ 0 60000 65536"/>
                    <a:gd name="T19" fmla="*/ 0 60000 65536"/>
                    <a:gd name="T20" fmla="*/ 0 60000 65536"/>
                    <a:gd name="T21" fmla="*/ 0 w 66"/>
                    <a:gd name="T22" fmla="*/ 0 h 363"/>
                    <a:gd name="T23" fmla="*/ 66 w 66"/>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6" h="363">
                      <a:moveTo>
                        <a:pt x="0" y="0"/>
                      </a:moveTo>
                      <a:lnTo>
                        <a:pt x="40" y="308"/>
                      </a:lnTo>
                      <a:lnTo>
                        <a:pt x="43" y="324"/>
                      </a:lnTo>
                      <a:lnTo>
                        <a:pt x="44" y="337"/>
                      </a:lnTo>
                      <a:lnTo>
                        <a:pt x="48" y="347"/>
                      </a:lnTo>
                      <a:lnTo>
                        <a:pt x="56" y="356"/>
                      </a:lnTo>
                      <a:lnTo>
                        <a:pt x="65" y="362"/>
                      </a:lnTo>
                    </a:path>
                  </a:pathLst>
                </a:custGeom>
                <a:noFill/>
                <a:ln w="38100" cap="rnd">
                  <a:solidFill>
                    <a:schemeClr val="tx1">
                      <a:lumMod val="65000"/>
                      <a:lumOff val="35000"/>
                    </a:schemeClr>
                  </a:solidFill>
                  <a:round/>
                </a:ln>
              </p:spPr>
              <p:txBody>
                <a:bodyPr/>
                <a:lstStyle/>
                <a:p>
                  <a:endParaRPr lang="zh-CN" altLang="en-US"/>
                </a:p>
              </p:txBody>
            </p:sp>
            <p:sp>
              <p:nvSpPr>
                <p:cNvPr id="133" name="Freeform 132"/>
                <p:cNvSpPr/>
                <p:nvPr/>
              </p:nvSpPr>
              <p:spPr bwMode="auto">
                <a:xfrm>
                  <a:off x="3432" y="3256"/>
                  <a:ext cx="166" cy="709"/>
                </a:xfrm>
                <a:custGeom>
                  <a:avLst/>
                  <a:gdLst>
                    <a:gd name="T0" fmla="*/ 0 w 166"/>
                    <a:gd name="T1" fmla="*/ 708 h 709"/>
                    <a:gd name="T2" fmla="*/ 14 w 166"/>
                    <a:gd name="T3" fmla="*/ 704 h 709"/>
                    <a:gd name="T4" fmla="*/ 24 w 166"/>
                    <a:gd name="T5" fmla="*/ 692 h 709"/>
                    <a:gd name="T6" fmla="*/ 27 w 166"/>
                    <a:gd name="T7" fmla="*/ 675 h 709"/>
                    <a:gd name="T8" fmla="*/ 30 w 166"/>
                    <a:gd name="T9" fmla="*/ 649 h 709"/>
                    <a:gd name="T10" fmla="*/ 83 w 166"/>
                    <a:gd name="T11" fmla="*/ 57 h 709"/>
                    <a:gd name="T12" fmla="*/ 88 w 166"/>
                    <a:gd name="T13" fmla="*/ 24 h 709"/>
                    <a:gd name="T14" fmla="*/ 92 w 166"/>
                    <a:gd name="T15" fmla="*/ 14 h 709"/>
                    <a:gd name="T16" fmla="*/ 102 w 166"/>
                    <a:gd name="T17" fmla="*/ 4 h 709"/>
                    <a:gd name="T18" fmla="*/ 111 w 166"/>
                    <a:gd name="T19" fmla="*/ 0 h 709"/>
                    <a:gd name="T20" fmla="*/ 123 w 166"/>
                    <a:gd name="T21" fmla="*/ 8 h 709"/>
                    <a:gd name="T22" fmla="*/ 130 w 166"/>
                    <a:gd name="T23" fmla="*/ 24 h 709"/>
                    <a:gd name="T24" fmla="*/ 165 w 166"/>
                    <a:gd name="T25" fmla="*/ 328 h 70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6"/>
                    <a:gd name="T40" fmla="*/ 0 h 709"/>
                    <a:gd name="T41" fmla="*/ 166 w 166"/>
                    <a:gd name="T42" fmla="*/ 709 h 70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6" h="709">
                      <a:moveTo>
                        <a:pt x="0" y="708"/>
                      </a:moveTo>
                      <a:lnTo>
                        <a:pt x="14" y="704"/>
                      </a:lnTo>
                      <a:lnTo>
                        <a:pt x="24" y="692"/>
                      </a:lnTo>
                      <a:lnTo>
                        <a:pt x="27" y="675"/>
                      </a:lnTo>
                      <a:lnTo>
                        <a:pt x="30" y="649"/>
                      </a:lnTo>
                      <a:lnTo>
                        <a:pt x="83" y="57"/>
                      </a:lnTo>
                      <a:lnTo>
                        <a:pt x="88" y="24"/>
                      </a:lnTo>
                      <a:lnTo>
                        <a:pt x="92" y="14"/>
                      </a:lnTo>
                      <a:lnTo>
                        <a:pt x="102" y="4"/>
                      </a:lnTo>
                      <a:lnTo>
                        <a:pt x="111" y="0"/>
                      </a:lnTo>
                      <a:lnTo>
                        <a:pt x="123" y="8"/>
                      </a:lnTo>
                      <a:lnTo>
                        <a:pt x="130" y="24"/>
                      </a:lnTo>
                      <a:lnTo>
                        <a:pt x="165" y="328"/>
                      </a:lnTo>
                    </a:path>
                  </a:pathLst>
                </a:custGeom>
                <a:noFill/>
                <a:ln w="38100" cap="rnd">
                  <a:solidFill>
                    <a:schemeClr val="tx1">
                      <a:lumMod val="65000"/>
                      <a:lumOff val="35000"/>
                    </a:schemeClr>
                  </a:solidFill>
                  <a:round/>
                </a:ln>
              </p:spPr>
              <p:txBody>
                <a:bodyPr/>
                <a:lstStyle/>
                <a:p>
                  <a:endParaRPr lang="zh-CN" altLang="en-US"/>
                </a:p>
              </p:txBody>
            </p:sp>
          </p:grpSp>
          <p:grpSp>
            <p:nvGrpSpPr>
              <p:cNvPr id="129" name="Group 133"/>
              <p:cNvGrpSpPr/>
              <p:nvPr/>
            </p:nvGrpSpPr>
            <p:grpSpPr bwMode="auto">
              <a:xfrm>
                <a:off x="3600" y="3256"/>
                <a:ext cx="235" cy="713"/>
                <a:chOff x="3600" y="3256"/>
                <a:chExt cx="235" cy="713"/>
              </a:xfrm>
            </p:grpSpPr>
            <p:sp>
              <p:nvSpPr>
                <p:cNvPr id="130" name="Freeform 134"/>
                <p:cNvSpPr/>
                <p:nvPr/>
              </p:nvSpPr>
              <p:spPr bwMode="auto">
                <a:xfrm>
                  <a:off x="3600" y="3606"/>
                  <a:ext cx="68" cy="363"/>
                </a:xfrm>
                <a:custGeom>
                  <a:avLst/>
                  <a:gdLst>
                    <a:gd name="T0" fmla="*/ 0 w 68"/>
                    <a:gd name="T1" fmla="*/ 0 h 363"/>
                    <a:gd name="T2" fmla="*/ 41 w 68"/>
                    <a:gd name="T3" fmla="*/ 308 h 363"/>
                    <a:gd name="T4" fmla="*/ 44 w 68"/>
                    <a:gd name="T5" fmla="*/ 324 h 363"/>
                    <a:gd name="T6" fmla="*/ 46 w 68"/>
                    <a:gd name="T7" fmla="*/ 337 h 363"/>
                    <a:gd name="T8" fmla="*/ 49 w 68"/>
                    <a:gd name="T9" fmla="*/ 347 h 363"/>
                    <a:gd name="T10" fmla="*/ 57 w 68"/>
                    <a:gd name="T11" fmla="*/ 356 h 363"/>
                    <a:gd name="T12" fmla="*/ 67 w 68"/>
                    <a:gd name="T13" fmla="*/ 362 h 363"/>
                    <a:gd name="T14" fmla="*/ 0 60000 65536"/>
                    <a:gd name="T15" fmla="*/ 0 60000 65536"/>
                    <a:gd name="T16" fmla="*/ 0 60000 65536"/>
                    <a:gd name="T17" fmla="*/ 0 60000 65536"/>
                    <a:gd name="T18" fmla="*/ 0 60000 65536"/>
                    <a:gd name="T19" fmla="*/ 0 60000 65536"/>
                    <a:gd name="T20" fmla="*/ 0 60000 65536"/>
                    <a:gd name="T21" fmla="*/ 0 w 68"/>
                    <a:gd name="T22" fmla="*/ 0 h 363"/>
                    <a:gd name="T23" fmla="*/ 68 w 68"/>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8" h="363">
                      <a:moveTo>
                        <a:pt x="0" y="0"/>
                      </a:moveTo>
                      <a:lnTo>
                        <a:pt x="41" y="308"/>
                      </a:lnTo>
                      <a:lnTo>
                        <a:pt x="44" y="324"/>
                      </a:lnTo>
                      <a:lnTo>
                        <a:pt x="46" y="337"/>
                      </a:lnTo>
                      <a:lnTo>
                        <a:pt x="49" y="347"/>
                      </a:lnTo>
                      <a:lnTo>
                        <a:pt x="57" y="356"/>
                      </a:lnTo>
                      <a:lnTo>
                        <a:pt x="67" y="362"/>
                      </a:lnTo>
                    </a:path>
                  </a:pathLst>
                </a:custGeom>
                <a:noFill/>
                <a:ln w="38100" cap="rnd">
                  <a:solidFill>
                    <a:schemeClr val="tx1">
                      <a:lumMod val="65000"/>
                      <a:lumOff val="35000"/>
                    </a:schemeClr>
                  </a:solidFill>
                  <a:round/>
                </a:ln>
              </p:spPr>
              <p:txBody>
                <a:bodyPr/>
                <a:lstStyle/>
                <a:p>
                  <a:endParaRPr lang="zh-CN" altLang="en-US"/>
                </a:p>
              </p:txBody>
            </p:sp>
            <p:sp>
              <p:nvSpPr>
                <p:cNvPr id="131" name="Freeform 135"/>
                <p:cNvSpPr/>
                <p:nvPr/>
              </p:nvSpPr>
              <p:spPr bwMode="auto">
                <a:xfrm>
                  <a:off x="3669" y="3256"/>
                  <a:ext cx="166" cy="709"/>
                </a:xfrm>
                <a:custGeom>
                  <a:avLst/>
                  <a:gdLst>
                    <a:gd name="T0" fmla="*/ 0 w 166"/>
                    <a:gd name="T1" fmla="*/ 708 h 709"/>
                    <a:gd name="T2" fmla="*/ 14 w 166"/>
                    <a:gd name="T3" fmla="*/ 704 h 709"/>
                    <a:gd name="T4" fmla="*/ 24 w 166"/>
                    <a:gd name="T5" fmla="*/ 692 h 709"/>
                    <a:gd name="T6" fmla="*/ 27 w 166"/>
                    <a:gd name="T7" fmla="*/ 675 h 709"/>
                    <a:gd name="T8" fmla="*/ 30 w 166"/>
                    <a:gd name="T9" fmla="*/ 649 h 709"/>
                    <a:gd name="T10" fmla="*/ 83 w 166"/>
                    <a:gd name="T11" fmla="*/ 57 h 709"/>
                    <a:gd name="T12" fmla="*/ 88 w 166"/>
                    <a:gd name="T13" fmla="*/ 24 h 709"/>
                    <a:gd name="T14" fmla="*/ 92 w 166"/>
                    <a:gd name="T15" fmla="*/ 14 h 709"/>
                    <a:gd name="T16" fmla="*/ 102 w 166"/>
                    <a:gd name="T17" fmla="*/ 4 h 709"/>
                    <a:gd name="T18" fmla="*/ 111 w 166"/>
                    <a:gd name="T19" fmla="*/ 0 h 709"/>
                    <a:gd name="T20" fmla="*/ 123 w 166"/>
                    <a:gd name="T21" fmla="*/ 8 h 709"/>
                    <a:gd name="T22" fmla="*/ 130 w 166"/>
                    <a:gd name="T23" fmla="*/ 24 h 709"/>
                    <a:gd name="T24" fmla="*/ 165 w 166"/>
                    <a:gd name="T25" fmla="*/ 328 h 70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6"/>
                    <a:gd name="T40" fmla="*/ 0 h 709"/>
                    <a:gd name="T41" fmla="*/ 166 w 166"/>
                    <a:gd name="T42" fmla="*/ 709 h 70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6" h="709">
                      <a:moveTo>
                        <a:pt x="0" y="708"/>
                      </a:moveTo>
                      <a:lnTo>
                        <a:pt x="14" y="704"/>
                      </a:lnTo>
                      <a:lnTo>
                        <a:pt x="24" y="692"/>
                      </a:lnTo>
                      <a:lnTo>
                        <a:pt x="27" y="675"/>
                      </a:lnTo>
                      <a:lnTo>
                        <a:pt x="30" y="649"/>
                      </a:lnTo>
                      <a:lnTo>
                        <a:pt x="83" y="57"/>
                      </a:lnTo>
                      <a:lnTo>
                        <a:pt x="88" y="24"/>
                      </a:lnTo>
                      <a:lnTo>
                        <a:pt x="92" y="14"/>
                      </a:lnTo>
                      <a:lnTo>
                        <a:pt x="102" y="4"/>
                      </a:lnTo>
                      <a:lnTo>
                        <a:pt x="111" y="0"/>
                      </a:lnTo>
                      <a:lnTo>
                        <a:pt x="123" y="8"/>
                      </a:lnTo>
                      <a:lnTo>
                        <a:pt x="130" y="24"/>
                      </a:lnTo>
                      <a:lnTo>
                        <a:pt x="165" y="328"/>
                      </a:lnTo>
                    </a:path>
                  </a:pathLst>
                </a:custGeom>
                <a:noFill/>
                <a:ln w="38100" cap="rnd">
                  <a:solidFill>
                    <a:schemeClr val="tx1">
                      <a:lumMod val="65000"/>
                      <a:lumOff val="35000"/>
                    </a:schemeClr>
                  </a:solidFill>
                  <a:round/>
                </a:ln>
              </p:spPr>
              <p:txBody>
                <a:bodyPr/>
                <a:lstStyle/>
                <a:p>
                  <a:endParaRPr lang="zh-CN" altLang="en-US"/>
                </a:p>
              </p:txBody>
            </p:sp>
          </p:grpSp>
        </p:grpSp>
        <p:grpSp>
          <p:nvGrpSpPr>
            <p:cNvPr id="134" name="Group 136"/>
            <p:cNvGrpSpPr/>
            <p:nvPr/>
          </p:nvGrpSpPr>
          <p:grpSpPr bwMode="auto">
            <a:xfrm>
              <a:off x="7398812" y="5584304"/>
              <a:ext cx="336814" cy="768627"/>
              <a:chOff x="3833" y="3247"/>
              <a:chExt cx="234" cy="713"/>
            </a:xfrm>
          </p:grpSpPr>
          <p:sp>
            <p:nvSpPr>
              <p:cNvPr id="135" name="Freeform 137"/>
              <p:cNvSpPr/>
              <p:nvPr/>
            </p:nvSpPr>
            <p:spPr bwMode="auto">
              <a:xfrm>
                <a:off x="3833" y="3597"/>
                <a:ext cx="64" cy="363"/>
              </a:xfrm>
              <a:custGeom>
                <a:avLst/>
                <a:gdLst>
                  <a:gd name="T0" fmla="*/ 0 w 64"/>
                  <a:gd name="T1" fmla="*/ 0 h 363"/>
                  <a:gd name="T2" fmla="*/ 39 w 64"/>
                  <a:gd name="T3" fmla="*/ 308 h 363"/>
                  <a:gd name="T4" fmla="*/ 41 w 64"/>
                  <a:gd name="T5" fmla="*/ 324 h 363"/>
                  <a:gd name="T6" fmla="*/ 43 w 64"/>
                  <a:gd name="T7" fmla="*/ 337 h 363"/>
                  <a:gd name="T8" fmla="*/ 46 w 64"/>
                  <a:gd name="T9" fmla="*/ 347 h 363"/>
                  <a:gd name="T10" fmla="*/ 54 w 64"/>
                  <a:gd name="T11" fmla="*/ 356 h 363"/>
                  <a:gd name="T12" fmla="*/ 63 w 64"/>
                  <a:gd name="T13" fmla="*/ 362 h 363"/>
                  <a:gd name="T14" fmla="*/ 0 60000 65536"/>
                  <a:gd name="T15" fmla="*/ 0 60000 65536"/>
                  <a:gd name="T16" fmla="*/ 0 60000 65536"/>
                  <a:gd name="T17" fmla="*/ 0 60000 65536"/>
                  <a:gd name="T18" fmla="*/ 0 60000 65536"/>
                  <a:gd name="T19" fmla="*/ 0 60000 65536"/>
                  <a:gd name="T20" fmla="*/ 0 60000 65536"/>
                  <a:gd name="T21" fmla="*/ 0 w 64"/>
                  <a:gd name="T22" fmla="*/ 0 h 363"/>
                  <a:gd name="T23" fmla="*/ 64 w 64"/>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363">
                    <a:moveTo>
                      <a:pt x="0" y="0"/>
                    </a:moveTo>
                    <a:lnTo>
                      <a:pt x="39" y="308"/>
                    </a:lnTo>
                    <a:lnTo>
                      <a:pt x="41" y="324"/>
                    </a:lnTo>
                    <a:lnTo>
                      <a:pt x="43" y="337"/>
                    </a:lnTo>
                    <a:lnTo>
                      <a:pt x="46" y="347"/>
                    </a:lnTo>
                    <a:lnTo>
                      <a:pt x="54" y="356"/>
                    </a:lnTo>
                    <a:lnTo>
                      <a:pt x="63" y="362"/>
                    </a:lnTo>
                  </a:path>
                </a:pathLst>
              </a:custGeom>
              <a:noFill/>
              <a:ln w="38100" cap="rnd">
                <a:solidFill>
                  <a:schemeClr val="tx1">
                    <a:lumMod val="65000"/>
                    <a:lumOff val="35000"/>
                  </a:schemeClr>
                </a:solidFill>
                <a:round/>
              </a:ln>
            </p:spPr>
            <p:txBody>
              <a:bodyPr/>
              <a:lstStyle/>
              <a:p>
                <a:endParaRPr lang="zh-CN" altLang="en-US"/>
              </a:p>
            </p:txBody>
          </p:sp>
          <p:sp>
            <p:nvSpPr>
              <p:cNvPr id="136" name="Freeform 138"/>
              <p:cNvSpPr/>
              <p:nvPr/>
            </p:nvSpPr>
            <p:spPr bwMode="auto">
              <a:xfrm>
                <a:off x="3898" y="3247"/>
                <a:ext cx="169" cy="709"/>
              </a:xfrm>
              <a:custGeom>
                <a:avLst/>
                <a:gdLst>
                  <a:gd name="T0" fmla="*/ 0 w 169"/>
                  <a:gd name="T1" fmla="*/ 708 h 709"/>
                  <a:gd name="T2" fmla="*/ 14 w 169"/>
                  <a:gd name="T3" fmla="*/ 704 h 709"/>
                  <a:gd name="T4" fmla="*/ 24 w 169"/>
                  <a:gd name="T5" fmla="*/ 692 h 709"/>
                  <a:gd name="T6" fmla="*/ 27 w 169"/>
                  <a:gd name="T7" fmla="*/ 675 h 709"/>
                  <a:gd name="T8" fmla="*/ 31 w 169"/>
                  <a:gd name="T9" fmla="*/ 649 h 709"/>
                  <a:gd name="T10" fmla="*/ 84 w 169"/>
                  <a:gd name="T11" fmla="*/ 57 h 709"/>
                  <a:gd name="T12" fmla="*/ 89 w 169"/>
                  <a:gd name="T13" fmla="*/ 24 h 709"/>
                  <a:gd name="T14" fmla="*/ 94 w 169"/>
                  <a:gd name="T15" fmla="*/ 14 h 709"/>
                  <a:gd name="T16" fmla="*/ 104 w 169"/>
                  <a:gd name="T17" fmla="*/ 4 h 709"/>
                  <a:gd name="T18" fmla="*/ 113 w 169"/>
                  <a:gd name="T19" fmla="*/ 0 h 709"/>
                  <a:gd name="T20" fmla="*/ 125 w 169"/>
                  <a:gd name="T21" fmla="*/ 8 h 709"/>
                  <a:gd name="T22" fmla="*/ 132 w 169"/>
                  <a:gd name="T23" fmla="*/ 24 h 709"/>
                  <a:gd name="T24" fmla="*/ 168 w 169"/>
                  <a:gd name="T25" fmla="*/ 328 h 70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9"/>
                  <a:gd name="T40" fmla="*/ 0 h 709"/>
                  <a:gd name="T41" fmla="*/ 169 w 169"/>
                  <a:gd name="T42" fmla="*/ 709 h 70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9" h="709">
                    <a:moveTo>
                      <a:pt x="0" y="708"/>
                    </a:moveTo>
                    <a:lnTo>
                      <a:pt x="14" y="704"/>
                    </a:lnTo>
                    <a:lnTo>
                      <a:pt x="24" y="692"/>
                    </a:lnTo>
                    <a:lnTo>
                      <a:pt x="27" y="675"/>
                    </a:lnTo>
                    <a:lnTo>
                      <a:pt x="31" y="649"/>
                    </a:lnTo>
                    <a:lnTo>
                      <a:pt x="84" y="57"/>
                    </a:lnTo>
                    <a:lnTo>
                      <a:pt x="89" y="24"/>
                    </a:lnTo>
                    <a:lnTo>
                      <a:pt x="94" y="14"/>
                    </a:lnTo>
                    <a:lnTo>
                      <a:pt x="104" y="4"/>
                    </a:lnTo>
                    <a:lnTo>
                      <a:pt x="113" y="0"/>
                    </a:lnTo>
                    <a:lnTo>
                      <a:pt x="125" y="8"/>
                    </a:lnTo>
                    <a:lnTo>
                      <a:pt x="132" y="24"/>
                    </a:lnTo>
                    <a:lnTo>
                      <a:pt x="168" y="328"/>
                    </a:lnTo>
                  </a:path>
                </a:pathLst>
              </a:custGeom>
              <a:noFill/>
              <a:ln w="38100" cap="rnd">
                <a:solidFill>
                  <a:schemeClr val="tx1">
                    <a:lumMod val="65000"/>
                    <a:lumOff val="35000"/>
                  </a:schemeClr>
                </a:solidFill>
                <a:round/>
              </a:ln>
            </p:spPr>
            <p:txBody>
              <a:bodyPr/>
              <a:lstStyle/>
              <a:p>
                <a:endParaRPr lang="zh-CN" altLang="en-US"/>
              </a:p>
            </p:txBody>
          </p:sp>
        </p:grpSp>
        <p:sp>
          <p:nvSpPr>
            <p:cNvPr id="137" name="Freeform 139"/>
            <p:cNvSpPr/>
            <p:nvPr/>
          </p:nvSpPr>
          <p:spPr bwMode="auto">
            <a:xfrm>
              <a:off x="7737066" y="5961420"/>
              <a:ext cx="92120" cy="390071"/>
            </a:xfrm>
            <a:custGeom>
              <a:avLst/>
              <a:gdLst>
                <a:gd name="T0" fmla="*/ 0 w 64"/>
                <a:gd name="T1" fmla="*/ 0 h 271"/>
                <a:gd name="T2" fmla="*/ 40 w 64"/>
                <a:gd name="T3" fmla="*/ 231 h 271"/>
                <a:gd name="T4" fmla="*/ 42 w 64"/>
                <a:gd name="T5" fmla="*/ 243 h 271"/>
                <a:gd name="T6" fmla="*/ 44 w 64"/>
                <a:gd name="T7" fmla="*/ 253 h 271"/>
                <a:gd name="T8" fmla="*/ 55 w 64"/>
                <a:gd name="T9" fmla="*/ 267 h 271"/>
                <a:gd name="T10" fmla="*/ 64 w 64"/>
                <a:gd name="T11" fmla="*/ 271 h 271"/>
                <a:gd name="T12" fmla="*/ 0 60000 65536"/>
                <a:gd name="T13" fmla="*/ 0 60000 65536"/>
                <a:gd name="T14" fmla="*/ 0 60000 65536"/>
                <a:gd name="T15" fmla="*/ 0 60000 65536"/>
                <a:gd name="T16" fmla="*/ 0 60000 65536"/>
                <a:gd name="T17" fmla="*/ 0 60000 65536"/>
                <a:gd name="T18" fmla="*/ 0 w 64"/>
                <a:gd name="T19" fmla="*/ 0 h 271"/>
                <a:gd name="T20" fmla="*/ 64 w 64"/>
                <a:gd name="T21" fmla="*/ 271 h 271"/>
              </a:gdLst>
              <a:ahLst/>
              <a:cxnLst>
                <a:cxn ang="T12">
                  <a:pos x="T0" y="T1"/>
                </a:cxn>
                <a:cxn ang="T13">
                  <a:pos x="T2" y="T3"/>
                </a:cxn>
                <a:cxn ang="T14">
                  <a:pos x="T4" y="T5"/>
                </a:cxn>
                <a:cxn ang="T15">
                  <a:pos x="T6" y="T7"/>
                </a:cxn>
                <a:cxn ang="T16">
                  <a:pos x="T8" y="T9"/>
                </a:cxn>
                <a:cxn ang="T17">
                  <a:pos x="T10" y="T11"/>
                </a:cxn>
              </a:cxnLst>
              <a:rect l="T18" t="T19" r="T20" b="T21"/>
              <a:pathLst>
                <a:path w="64" h="271">
                  <a:moveTo>
                    <a:pt x="0" y="0"/>
                  </a:moveTo>
                  <a:lnTo>
                    <a:pt x="40" y="231"/>
                  </a:lnTo>
                  <a:lnTo>
                    <a:pt x="42" y="243"/>
                  </a:lnTo>
                  <a:lnTo>
                    <a:pt x="44" y="253"/>
                  </a:lnTo>
                  <a:lnTo>
                    <a:pt x="55" y="267"/>
                  </a:lnTo>
                  <a:lnTo>
                    <a:pt x="64" y="271"/>
                  </a:lnTo>
                </a:path>
              </a:pathLst>
            </a:custGeom>
            <a:noFill/>
            <a:ln w="38100" cap="rnd">
              <a:solidFill>
                <a:schemeClr val="tx1">
                  <a:lumMod val="65000"/>
                  <a:lumOff val="35000"/>
                </a:schemeClr>
              </a:solidFill>
              <a:round/>
            </a:ln>
          </p:spPr>
          <p:txBody>
            <a:bodyPr/>
            <a:lstStyle/>
            <a:p>
              <a:endParaRPr lang="zh-CN" altLang="en-US"/>
            </a:p>
          </p:txBody>
        </p:sp>
        <p:sp>
          <p:nvSpPr>
            <p:cNvPr id="138" name="Freeform 140"/>
            <p:cNvSpPr/>
            <p:nvPr/>
          </p:nvSpPr>
          <p:spPr bwMode="auto">
            <a:xfrm>
              <a:off x="7832065" y="5584304"/>
              <a:ext cx="254769" cy="762870"/>
            </a:xfrm>
            <a:custGeom>
              <a:avLst/>
              <a:gdLst>
                <a:gd name="T0" fmla="*/ 0 w 177"/>
                <a:gd name="T1" fmla="*/ 530 h 530"/>
                <a:gd name="T2" fmla="*/ 14 w 177"/>
                <a:gd name="T3" fmla="*/ 527 h 530"/>
                <a:gd name="T4" fmla="*/ 24 w 177"/>
                <a:gd name="T5" fmla="*/ 518 h 530"/>
                <a:gd name="T6" fmla="*/ 27 w 177"/>
                <a:gd name="T7" fmla="*/ 506 h 530"/>
                <a:gd name="T8" fmla="*/ 31 w 177"/>
                <a:gd name="T9" fmla="*/ 486 h 530"/>
                <a:gd name="T10" fmla="*/ 84 w 177"/>
                <a:gd name="T11" fmla="*/ 43 h 530"/>
                <a:gd name="T12" fmla="*/ 89 w 177"/>
                <a:gd name="T13" fmla="*/ 18 h 530"/>
                <a:gd name="T14" fmla="*/ 94 w 177"/>
                <a:gd name="T15" fmla="*/ 10 h 530"/>
                <a:gd name="T16" fmla="*/ 104 w 177"/>
                <a:gd name="T17" fmla="*/ 3 h 530"/>
                <a:gd name="T18" fmla="*/ 113 w 177"/>
                <a:gd name="T19" fmla="*/ 0 h 530"/>
                <a:gd name="T20" fmla="*/ 125 w 177"/>
                <a:gd name="T21" fmla="*/ 6 h 530"/>
                <a:gd name="T22" fmla="*/ 132 w 177"/>
                <a:gd name="T23" fmla="*/ 18 h 530"/>
                <a:gd name="T24" fmla="*/ 177 w 177"/>
                <a:gd name="T25" fmla="*/ 280 h 5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7"/>
                <a:gd name="T40" fmla="*/ 0 h 530"/>
                <a:gd name="T41" fmla="*/ 177 w 177"/>
                <a:gd name="T42" fmla="*/ 530 h 5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7" h="530">
                  <a:moveTo>
                    <a:pt x="0" y="530"/>
                  </a:moveTo>
                  <a:lnTo>
                    <a:pt x="14" y="527"/>
                  </a:lnTo>
                  <a:lnTo>
                    <a:pt x="24" y="518"/>
                  </a:lnTo>
                  <a:lnTo>
                    <a:pt x="27" y="506"/>
                  </a:lnTo>
                  <a:lnTo>
                    <a:pt x="31" y="486"/>
                  </a:lnTo>
                  <a:lnTo>
                    <a:pt x="84" y="43"/>
                  </a:lnTo>
                  <a:lnTo>
                    <a:pt x="89" y="18"/>
                  </a:lnTo>
                  <a:lnTo>
                    <a:pt x="94" y="10"/>
                  </a:lnTo>
                  <a:lnTo>
                    <a:pt x="104" y="3"/>
                  </a:lnTo>
                  <a:lnTo>
                    <a:pt x="113" y="0"/>
                  </a:lnTo>
                  <a:lnTo>
                    <a:pt x="125" y="6"/>
                  </a:lnTo>
                  <a:lnTo>
                    <a:pt x="132" y="18"/>
                  </a:lnTo>
                  <a:lnTo>
                    <a:pt x="177" y="280"/>
                  </a:lnTo>
                </a:path>
              </a:pathLst>
            </a:custGeom>
            <a:noFill/>
            <a:ln w="38100" cap="rnd">
              <a:solidFill>
                <a:schemeClr val="tx1">
                  <a:lumMod val="65000"/>
                  <a:lumOff val="35000"/>
                </a:schemeClr>
              </a:solidFill>
              <a:round/>
            </a:ln>
          </p:spPr>
          <p:txBody>
            <a:bodyPr/>
            <a:lstStyle/>
            <a:p>
              <a:endParaRPr lang="zh-CN" altLang="en-US"/>
            </a:p>
          </p:txBody>
        </p:sp>
        <p:grpSp>
          <p:nvGrpSpPr>
            <p:cNvPr id="139" name="Group 141"/>
            <p:cNvGrpSpPr/>
            <p:nvPr/>
          </p:nvGrpSpPr>
          <p:grpSpPr bwMode="auto">
            <a:xfrm>
              <a:off x="8095470" y="5587182"/>
              <a:ext cx="685143" cy="768627"/>
              <a:chOff x="4317" y="3250"/>
              <a:chExt cx="476" cy="713"/>
            </a:xfrm>
          </p:grpSpPr>
          <p:grpSp>
            <p:nvGrpSpPr>
              <p:cNvPr id="140" name="Group 142"/>
              <p:cNvGrpSpPr/>
              <p:nvPr/>
            </p:nvGrpSpPr>
            <p:grpSpPr bwMode="auto">
              <a:xfrm>
                <a:off x="4317" y="3250"/>
                <a:ext cx="238" cy="713"/>
                <a:chOff x="4317" y="3250"/>
                <a:chExt cx="238" cy="713"/>
              </a:xfrm>
            </p:grpSpPr>
            <p:sp>
              <p:nvSpPr>
                <p:cNvPr id="144" name="Freeform 143"/>
                <p:cNvSpPr/>
                <p:nvPr/>
              </p:nvSpPr>
              <p:spPr bwMode="auto">
                <a:xfrm>
                  <a:off x="4317" y="3250"/>
                  <a:ext cx="65" cy="363"/>
                </a:xfrm>
                <a:custGeom>
                  <a:avLst/>
                  <a:gdLst>
                    <a:gd name="T0" fmla="*/ 0 w 65"/>
                    <a:gd name="T1" fmla="*/ 362 h 363"/>
                    <a:gd name="T2" fmla="*/ 40 w 65"/>
                    <a:gd name="T3" fmla="*/ 54 h 363"/>
                    <a:gd name="T4" fmla="*/ 42 w 65"/>
                    <a:gd name="T5" fmla="*/ 38 h 363"/>
                    <a:gd name="T6" fmla="*/ 44 w 65"/>
                    <a:gd name="T7" fmla="*/ 25 h 363"/>
                    <a:gd name="T8" fmla="*/ 47 w 65"/>
                    <a:gd name="T9" fmla="*/ 15 h 363"/>
                    <a:gd name="T10" fmla="*/ 55 w 65"/>
                    <a:gd name="T11" fmla="*/ 6 h 363"/>
                    <a:gd name="T12" fmla="*/ 64 w 65"/>
                    <a:gd name="T13" fmla="*/ 0 h 363"/>
                    <a:gd name="T14" fmla="*/ 0 60000 65536"/>
                    <a:gd name="T15" fmla="*/ 0 60000 65536"/>
                    <a:gd name="T16" fmla="*/ 0 60000 65536"/>
                    <a:gd name="T17" fmla="*/ 0 60000 65536"/>
                    <a:gd name="T18" fmla="*/ 0 60000 65536"/>
                    <a:gd name="T19" fmla="*/ 0 60000 65536"/>
                    <a:gd name="T20" fmla="*/ 0 60000 65536"/>
                    <a:gd name="T21" fmla="*/ 0 w 65"/>
                    <a:gd name="T22" fmla="*/ 0 h 363"/>
                    <a:gd name="T23" fmla="*/ 65 w 65"/>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5" h="363">
                      <a:moveTo>
                        <a:pt x="0" y="362"/>
                      </a:moveTo>
                      <a:lnTo>
                        <a:pt x="40" y="54"/>
                      </a:lnTo>
                      <a:lnTo>
                        <a:pt x="42" y="38"/>
                      </a:lnTo>
                      <a:lnTo>
                        <a:pt x="44" y="25"/>
                      </a:lnTo>
                      <a:lnTo>
                        <a:pt x="47" y="15"/>
                      </a:lnTo>
                      <a:lnTo>
                        <a:pt x="55" y="6"/>
                      </a:lnTo>
                      <a:lnTo>
                        <a:pt x="64" y="0"/>
                      </a:lnTo>
                    </a:path>
                  </a:pathLst>
                </a:custGeom>
                <a:noFill/>
                <a:ln w="38100" cap="rnd">
                  <a:solidFill>
                    <a:schemeClr val="tx1">
                      <a:lumMod val="65000"/>
                      <a:lumOff val="35000"/>
                    </a:schemeClr>
                  </a:solidFill>
                  <a:round/>
                </a:ln>
              </p:spPr>
              <p:txBody>
                <a:bodyPr/>
                <a:lstStyle/>
                <a:p>
                  <a:endParaRPr lang="zh-CN" altLang="en-US"/>
                </a:p>
              </p:txBody>
            </p:sp>
            <p:sp>
              <p:nvSpPr>
                <p:cNvPr id="145" name="Freeform 144"/>
                <p:cNvSpPr/>
                <p:nvPr/>
              </p:nvSpPr>
              <p:spPr bwMode="auto">
                <a:xfrm>
                  <a:off x="4383" y="3254"/>
                  <a:ext cx="172" cy="709"/>
                </a:xfrm>
                <a:custGeom>
                  <a:avLst/>
                  <a:gdLst>
                    <a:gd name="T0" fmla="*/ 0 w 172"/>
                    <a:gd name="T1" fmla="*/ 0 h 709"/>
                    <a:gd name="T2" fmla="*/ 14 w 172"/>
                    <a:gd name="T3" fmla="*/ 4 h 709"/>
                    <a:gd name="T4" fmla="*/ 24 w 172"/>
                    <a:gd name="T5" fmla="*/ 16 h 709"/>
                    <a:gd name="T6" fmla="*/ 28 w 172"/>
                    <a:gd name="T7" fmla="*/ 33 h 709"/>
                    <a:gd name="T8" fmla="*/ 31 w 172"/>
                    <a:gd name="T9" fmla="*/ 59 h 709"/>
                    <a:gd name="T10" fmla="*/ 86 w 172"/>
                    <a:gd name="T11" fmla="*/ 651 h 709"/>
                    <a:gd name="T12" fmla="*/ 91 w 172"/>
                    <a:gd name="T13" fmla="*/ 684 h 709"/>
                    <a:gd name="T14" fmla="*/ 95 w 172"/>
                    <a:gd name="T15" fmla="*/ 694 h 709"/>
                    <a:gd name="T16" fmla="*/ 106 w 172"/>
                    <a:gd name="T17" fmla="*/ 704 h 709"/>
                    <a:gd name="T18" fmla="*/ 115 w 172"/>
                    <a:gd name="T19" fmla="*/ 708 h 709"/>
                    <a:gd name="T20" fmla="*/ 127 w 172"/>
                    <a:gd name="T21" fmla="*/ 700 h 709"/>
                    <a:gd name="T22" fmla="*/ 135 w 172"/>
                    <a:gd name="T23" fmla="*/ 684 h 709"/>
                    <a:gd name="T24" fmla="*/ 171 w 172"/>
                    <a:gd name="T25" fmla="*/ 380 h 70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2"/>
                    <a:gd name="T40" fmla="*/ 0 h 709"/>
                    <a:gd name="T41" fmla="*/ 172 w 172"/>
                    <a:gd name="T42" fmla="*/ 709 h 70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2" h="709">
                      <a:moveTo>
                        <a:pt x="0" y="0"/>
                      </a:moveTo>
                      <a:lnTo>
                        <a:pt x="14" y="4"/>
                      </a:lnTo>
                      <a:lnTo>
                        <a:pt x="24" y="16"/>
                      </a:lnTo>
                      <a:lnTo>
                        <a:pt x="28" y="33"/>
                      </a:lnTo>
                      <a:lnTo>
                        <a:pt x="31" y="59"/>
                      </a:lnTo>
                      <a:lnTo>
                        <a:pt x="86" y="651"/>
                      </a:lnTo>
                      <a:lnTo>
                        <a:pt x="91" y="684"/>
                      </a:lnTo>
                      <a:lnTo>
                        <a:pt x="95" y="694"/>
                      </a:lnTo>
                      <a:lnTo>
                        <a:pt x="106" y="704"/>
                      </a:lnTo>
                      <a:lnTo>
                        <a:pt x="115" y="708"/>
                      </a:lnTo>
                      <a:lnTo>
                        <a:pt x="127" y="700"/>
                      </a:lnTo>
                      <a:lnTo>
                        <a:pt x="135" y="684"/>
                      </a:lnTo>
                      <a:lnTo>
                        <a:pt x="171" y="380"/>
                      </a:lnTo>
                    </a:path>
                  </a:pathLst>
                </a:custGeom>
                <a:noFill/>
                <a:ln w="38100" cap="rnd">
                  <a:solidFill>
                    <a:schemeClr val="tx1">
                      <a:lumMod val="65000"/>
                      <a:lumOff val="35000"/>
                    </a:schemeClr>
                  </a:solidFill>
                  <a:round/>
                </a:ln>
              </p:spPr>
              <p:txBody>
                <a:bodyPr/>
                <a:lstStyle/>
                <a:p>
                  <a:endParaRPr lang="zh-CN" altLang="en-US"/>
                </a:p>
              </p:txBody>
            </p:sp>
          </p:grpSp>
          <p:grpSp>
            <p:nvGrpSpPr>
              <p:cNvPr id="141" name="Group 145"/>
              <p:cNvGrpSpPr/>
              <p:nvPr/>
            </p:nvGrpSpPr>
            <p:grpSpPr bwMode="auto">
              <a:xfrm>
                <a:off x="4557" y="3250"/>
                <a:ext cx="236" cy="713"/>
                <a:chOff x="4557" y="3250"/>
                <a:chExt cx="236" cy="713"/>
              </a:xfrm>
            </p:grpSpPr>
            <p:sp>
              <p:nvSpPr>
                <p:cNvPr id="142" name="Freeform 146"/>
                <p:cNvSpPr/>
                <p:nvPr/>
              </p:nvSpPr>
              <p:spPr bwMode="auto">
                <a:xfrm>
                  <a:off x="4557" y="3250"/>
                  <a:ext cx="64" cy="363"/>
                </a:xfrm>
                <a:custGeom>
                  <a:avLst/>
                  <a:gdLst>
                    <a:gd name="T0" fmla="*/ 0 w 64"/>
                    <a:gd name="T1" fmla="*/ 362 h 363"/>
                    <a:gd name="T2" fmla="*/ 39 w 64"/>
                    <a:gd name="T3" fmla="*/ 54 h 363"/>
                    <a:gd name="T4" fmla="*/ 41 w 64"/>
                    <a:gd name="T5" fmla="*/ 38 h 363"/>
                    <a:gd name="T6" fmla="*/ 43 w 64"/>
                    <a:gd name="T7" fmla="*/ 25 h 363"/>
                    <a:gd name="T8" fmla="*/ 46 w 64"/>
                    <a:gd name="T9" fmla="*/ 15 h 363"/>
                    <a:gd name="T10" fmla="*/ 54 w 64"/>
                    <a:gd name="T11" fmla="*/ 6 h 363"/>
                    <a:gd name="T12" fmla="*/ 63 w 64"/>
                    <a:gd name="T13" fmla="*/ 0 h 363"/>
                    <a:gd name="T14" fmla="*/ 0 60000 65536"/>
                    <a:gd name="T15" fmla="*/ 0 60000 65536"/>
                    <a:gd name="T16" fmla="*/ 0 60000 65536"/>
                    <a:gd name="T17" fmla="*/ 0 60000 65536"/>
                    <a:gd name="T18" fmla="*/ 0 60000 65536"/>
                    <a:gd name="T19" fmla="*/ 0 60000 65536"/>
                    <a:gd name="T20" fmla="*/ 0 60000 65536"/>
                    <a:gd name="T21" fmla="*/ 0 w 64"/>
                    <a:gd name="T22" fmla="*/ 0 h 363"/>
                    <a:gd name="T23" fmla="*/ 64 w 64"/>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363">
                      <a:moveTo>
                        <a:pt x="0" y="362"/>
                      </a:moveTo>
                      <a:lnTo>
                        <a:pt x="39" y="54"/>
                      </a:lnTo>
                      <a:lnTo>
                        <a:pt x="41" y="38"/>
                      </a:lnTo>
                      <a:lnTo>
                        <a:pt x="43" y="25"/>
                      </a:lnTo>
                      <a:lnTo>
                        <a:pt x="46" y="15"/>
                      </a:lnTo>
                      <a:lnTo>
                        <a:pt x="54" y="6"/>
                      </a:lnTo>
                      <a:lnTo>
                        <a:pt x="63" y="0"/>
                      </a:lnTo>
                    </a:path>
                  </a:pathLst>
                </a:custGeom>
                <a:noFill/>
                <a:ln w="38100" cap="rnd">
                  <a:solidFill>
                    <a:schemeClr val="tx1">
                      <a:lumMod val="65000"/>
                      <a:lumOff val="35000"/>
                    </a:schemeClr>
                  </a:solidFill>
                  <a:round/>
                </a:ln>
              </p:spPr>
              <p:txBody>
                <a:bodyPr/>
                <a:lstStyle/>
                <a:p>
                  <a:endParaRPr lang="zh-CN" altLang="en-US"/>
                </a:p>
              </p:txBody>
            </p:sp>
            <p:sp>
              <p:nvSpPr>
                <p:cNvPr id="143" name="Freeform 147"/>
                <p:cNvSpPr/>
                <p:nvPr/>
              </p:nvSpPr>
              <p:spPr bwMode="auto">
                <a:xfrm>
                  <a:off x="4622" y="3254"/>
                  <a:ext cx="171" cy="709"/>
                </a:xfrm>
                <a:custGeom>
                  <a:avLst/>
                  <a:gdLst>
                    <a:gd name="T0" fmla="*/ 0 w 171"/>
                    <a:gd name="T1" fmla="*/ 0 h 709"/>
                    <a:gd name="T2" fmla="*/ 14 w 171"/>
                    <a:gd name="T3" fmla="*/ 4 h 709"/>
                    <a:gd name="T4" fmla="*/ 24 w 171"/>
                    <a:gd name="T5" fmla="*/ 16 h 709"/>
                    <a:gd name="T6" fmla="*/ 28 w 171"/>
                    <a:gd name="T7" fmla="*/ 33 h 709"/>
                    <a:gd name="T8" fmla="*/ 31 w 171"/>
                    <a:gd name="T9" fmla="*/ 59 h 709"/>
                    <a:gd name="T10" fmla="*/ 85 w 171"/>
                    <a:gd name="T11" fmla="*/ 651 h 709"/>
                    <a:gd name="T12" fmla="*/ 90 w 171"/>
                    <a:gd name="T13" fmla="*/ 684 h 709"/>
                    <a:gd name="T14" fmla="*/ 95 w 171"/>
                    <a:gd name="T15" fmla="*/ 694 h 709"/>
                    <a:gd name="T16" fmla="*/ 106 w 171"/>
                    <a:gd name="T17" fmla="*/ 704 h 709"/>
                    <a:gd name="T18" fmla="*/ 115 w 171"/>
                    <a:gd name="T19" fmla="*/ 708 h 709"/>
                    <a:gd name="T20" fmla="*/ 126 w 171"/>
                    <a:gd name="T21" fmla="*/ 700 h 709"/>
                    <a:gd name="T22" fmla="*/ 134 w 171"/>
                    <a:gd name="T23" fmla="*/ 684 h 709"/>
                    <a:gd name="T24" fmla="*/ 170 w 171"/>
                    <a:gd name="T25" fmla="*/ 380 h 70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1"/>
                    <a:gd name="T40" fmla="*/ 0 h 709"/>
                    <a:gd name="T41" fmla="*/ 171 w 171"/>
                    <a:gd name="T42" fmla="*/ 709 h 70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1" h="709">
                      <a:moveTo>
                        <a:pt x="0" y="0"/>
                      </a:moveTo>
                      <a:lnTo>
                        <a:pt x="14" y="4"/>
                      </a:lnTo>
                      <a:lnTo>
                        <a:pt x="24" y="16"/>
                      </a:lnTo>
                      <a:lnTo>
                        <a:pt x="28" y="33"/>
                      </a:lnTo>
                      <a:lnTo>
                        <a:pt x="31" y="59"/>
                      </a:lnTo>
                      <a:lnTo>
                        <a:pt x="85" y="651"/>
                      </a:lnTo>
                      <a:lnTo>
                        <a:pt x="90" y="684"/>
                      </a:lnTo>
                      <a:lnTo>
                        <a:pt x="95" y="694"/>
                      </a:lnTo>
                      <a:lnTo>
                        <a:pt x="106" y="704"/>
                      </a:lnTo>
                      <a:lnTo>
                        <a:pt x="115" y="708"/>
                      </a:lnTo>
                      <a:lnTo>
                        <a:pt x="126" y="700"/>
                      </a:lnTo>
                      <a:lnTo>
                        <a:pt x="134" y="684"/>
                      </a:lnTo>
                      <a:lnTo>
                        <a:pt x="170" y="380"/>
                      </a:lnTo>
                    </a:path>
                  </a:pathLst>
                </a:custGeom>
                <a:noFill/>
                <a:ln w="38100" cap="rnd">
                  <a:solidFill>
                    <a:schemeClr val="tx1">
                      <a:lumMod val="65000"/>
                      <a:lumOff val="35000"/>
                    </a:schemeClr>
                  </a:solidFill>
                  <a:round/>
                </a:ln>
              </p:spPr>
              <p:txBody>
                <a:bodyPr/>
                <a:lstStyle/>
                <a:p>
                  <a:endParaRPr lang="zh-CN" altLang="en-US"/>
                </a:p>
              </p:txBody>
            </p:sp>
          </p:grpSp>
        </p:grpSp>
        <p:sp>
          <p:nvSpPr>
            <p:cNvPr id="146" name="Freeform 148"/>
            <p:cNvSpPr/>
            <p:nvPr/>
          </p:nvSpPr>
          <p:spPr bwMode="auto">
            <a:xfrm>
              <a:off x="8773417" y="5581425"/>
              <a:ext cx="102195" cy="444768"/>
            </a:xfrm>
            <a:custGeom>
              <a:avLst/>
              <a:gdLst>
                <a:gd name="T0" fmla="*/ 0 w 71"/>
                <a:gd name="T1" fmla="*/ 309 h 309"/>
                <a:gd name="T2" fmla="*/ 46 w 71"/>
                <a:gd name="T3" fmla="*/ 40 h 309"/>
                <a:gd name="T4" fmla="*/ 48 w 71"/>
                <a:gd name="T5" fmla="*/ 28 h 309"/>
                <a:gd name="T6" fmla="*/ 50 w 71"/>
                <a:gd name="T7" fmla="*/ 19 h 309"/>
                <a:gd name="T8" fmla="*/ 54 w 71"/>
                <a:gd name="T9" fmla="*/ 11 h 309"/>
                <a:gd name="T10" fmla="*/ 61 w 71"/>
                <a:gd name="T11" fmla="*/ 4 h 309"/>
                <a:gd name="T12" fmla="*/ 71 w 71"/>
                <a:gd name="T13" fmla="*/ 0 h 309"/>
                <a:gd name="T14" fmla="*/ 0 60000 65536"/>
                <a:gd name="T15" fmla="*/ 0 60000 65536"/>
                <a:gd name="T16" fmla="*/ 0 60000 65536"/>
                <a:gd name="T17" fmla="*/ 0 60000 65536"/>
                <a:gd name="T18" fmla="*/ 0 60000 65536"/>
                <a:gd name="T19" fmla="*/ 0 60000 65536"/>
                <a:gd name="T20" fmla="*/ 0 60000 65536"/>
                <a:gd name="T21" fmla="*/ 0 w 71"/>
                <a:gd name="T22" fmla="*/ 0 h 309"/>
                <a:gd name="T23" fmla="*/ 71 w 71"/>
                <a:gd name="T24" fmla="*/ 309 h 30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1" h="309">
                  <a:moveTo>
                    <a:pt x="0" y="309"/>
                  </a:moveTo>
                  <a:lnTo>
                    <a:pt x="46" y="40"/>
                  </a:lnTo>
                  <a:lnTo>
                    <a:pt x="48" y="28"/>
                  </a:lnTo>
                  <a:lnTo>
                    <a:pt x="50" y="19"/>
                  </a:lnTo>
                  <a:lnTo>
                    <a:pt x="54" y="11"/>
                  </a:lnTo>
                  <a:lnTo>
                    <a:pt x="61" y="4"/>
                  </a:lnTo>
                  <a:lnTo>
                    <a:pt x="71" y="0"/>
                  </a:lnTo>
                </a:path>
              </a:pathLst>
            </a:custGeom>
            <a:noFill/>
            <a:ln w="38100" cap="rnd">
              <a:solidFill>
                <a:schemeClr val="tx1">
                  <a:lumMod val="65000"/>
                  <a:lumOff val="35000"/>
                </a:schemeClr>
              </a:solidFill>
              <a:round/>
            </a:ln>
          </p:spPr>
          <p:txBody>
            <a:bodyPr/>
            <a:lstStyle/>
            <a:p>
              <a:endParaRPr lang="zh-CN" altLang="en-US"/>
            </a:p>
          </p:txBody>
        </p:sp>
        <p:sp>
          <p:nvSpPr>
            <p:cNvPr id="147" name="Freeform 149"/>
            <p:cNvSpPr/>
            <p:nvPr/>
          </p:nvSpPr>
          <p:spPr bwMode="auto">
            <a:xfrm>
              <a:off x="8878491" y="5585743"/>
              <a:ext cx="244694" cy="762870"/>
            </a:xfrm>
            <a:custGeom>
              <a:avLst/>
              <a:gdLst>
                <a:gd name="T0" fmla="*/ 0 w 170"/>
                <a:gd name="T1" fmla="*/ 0 h 530"/>
                <a:gd name="T2" fmla="*/ 14 w 170"/>
                <a:gd name="T3" fmla="*/ 3 h 530"/>
                <a:gd name="T4" fmla="*/ 24 w 170"/>
                <a:gd name="T5" fmla="*/ 12 h 530"/>
                <a:gd name="T6" fmla="*/ 27 w 170"/>
                <a:gd name="T7" fmla="*/ 25 h 530"/>
                <a:gd name="T8" fmla="*/ 30 w 170"/>
                <a:gd name="T9" fmla="*/ 44 h 530"/>
                <a:gd name="T10" fmla="*/ 84 w 170"/>
                <a:gd name="T11" fmla="*/ 488 h 530"/>
                <a:gd name="T12" fmla="*/ 89 w 170"/>
                <a:gd name="T13" fmla="*/ 512 h 530"/>
                <a:gd name="T14" fmla="*/ 93 w 170"/>
                <a:gd name="T15" fmla="*/ 520 h 530"/>
                <a:gd name="T16" fmla="*/ 104 w 170"/>
                <a:gd name="T17" fmla="*/ 527 h 530"/>
                <a:gd name="T18" fmla="*/ 113 w 170"/>
                <a:gd name="T19" fmla="*/ 530 h 530"/>
                <a:gd name="T20" fmla="*/ 124 w 170"/>
                <a:gd name="T21" fmla="*/ 524 h 530"/>
                <a:gd name="T22" fmla="*/ 132 w 170"/>
                <a:gd name="T23" fmla="*/ 512 h 530"/>
                <a:gd name="T24" fmla="*/ 170 w 170"/>
                <a:gd name="T25" fmla="*/ 267 h 5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0"/>
                <a:gd name="T40" fmla="*/ 0 h 530"/>
                <a:gd name="T41" fmla="*/ 170 w 170"/>
                <a:gd name="T42" fmla="*/ 530 h 5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0" h="530">
                  <a:moveTo>
                    <a:pt x="0" y="0"/>
                  </a:moveTo>
                  <a:lnTo>
                    <a:pt x="14" y="3"/>
                  </a:lnTo>
                  <a:lnTo>
                    <a:pt x="24" y="12"/>
                  </a:lnTo>
                  <a:lnTo>
                    <a:pt x="27" y="25"/>
                  </a:lnTo>
                  <a:lnTo>
                    <a:pt x="30" y="44"/>
                  </a:lnTo>
                  <a:lnTo>
                    <a:pt x="84" y="488"/>
                  </a:lnTo>
                  <a:lnTo>
                    <a:pt x="89" y="512"/>
                  </a:lnTo>
                  <a:lnTo>
                    <a:pt x="93" y="520"/>
                  </a:lnTo>
                  <a:lnTo>
                    <a:pt x="104" y="527"/>
                  </a:lnTo>
                  <a:lnTo>
                    <a:pt x="113" y="530"/>
                  </a:lnTo>
                  <a:lnTo>
                    <a:pt x="124" y="524"/>
                  </a:lnTo>
                  <a:lnTo>
                    <a:pt x="132" y="512"/>
                  </a:lnTo>
                  <a:lnTo>
                    <a:pt x="170" y="267"/>
                  </a:lnTo>
                </a:path>
              </a:pathLst>
            </a:custGeom>
            <a:noFill/>
            <a:ln w="38100" cap="rnd">
              <a:solidFill>
                <a:schemeClr val="tx1">
                  <a:lumMod val="65000"/>
                  <a:lumOff val="35000"/>
                </a:schemeClr>
              </a:solidFill>
              <a:round/>
            </a:ln>
          </p:spPr>
          <p:txBody>
            <a:bodyPr/>
            <a:lstStyle/>
            <a:p>
              <a:endParaRPr lang="zh-CN" altLang="en-US"/>
            </a:p>
          </p:txBody>
        </p:sp>
        <p:grpSp>
          <p:nvGrpSpPr>
            <p:cNvPr id="148" name="Group 150"/>
            <p:cNvGrpSpPr/>
            <p:nvPr/>
          </p:nvGrpSpPr>
          <p:grpSpPr bwMode="auto">
            <a:xfrm>
              <a:off x="9123185" y="5581425"/>
              <a:ext cx="342572" cy="768627"/>
              <a:chOff x="5031" y="3244"/>
              <a:chExt cx="238" cy="713"/>
            </a:xfrm>
          </p:grpSpPr>
          <p:sp>
            <p:nvSpPr>
              <p:cNvPr id="149" name="Freeform 151"/>
              <p:cNvSpPr/>
              <p:nvPr/>
            </p:nvSpPr>
            <p:spPr bwMode="auto">
              <a:xfrm>
                <a:off x="5031" y="3244"/>
                <a:ext cx="69" cy="363"/>
              </a:xfrm>
              <a:custGeom>
                <a:avLst/>
                <a:gdLst>
                  <a:gd name="T0" fmla="*/ 0 w 69"/>
                  <a:gd name="T1" fmla="*/ 362 h 363"/>
                  <a:gd name="T2" fmla="*/ 42 w 69"/>
                  <a:gd name="T3" fmla="*/ 54 h 363"/>
                  <a:gd name="T4" fmla="*/ 45 w 69"/>
                  <a:gd name="T5" fmla="*/ 38 h 363"/>
                  <a:gd name="T6" fmla="*/ 47 w 69"/>
                  <a:gd name="T7" fmla="*/ 25 h 363"/>
                  <a:gd name="T8" fmla="*/ 50 w 69"/>
                  <a:gd name="T9" fmla="*/ 15 h 363"/>
                  <a:gd name="T10" fmla="*/ 58 w 69"/>
                  <a:gd name="T11" fmla="*/ 6 h 363"/>
                  <a:gd name="T12" fmla="*/ 68 w 69"/>
                  <a:gd name="T13" fmla="*/ 0 h 363"/>
                  <a:gd name="T14" fmla="*/ 0 60000 65536"/>
                  <a:gd name="T15" fmla="*/ 0 60000 65536"/>
                  <a:gd name="T16" fmla="*/ 0 60000 65536"/>
                  <a:gd name="T17" fmla="*/ 0 60000 65536"/>
                  <a:gd name="T18" fmla="*/ 0 60000 65536"/>
                  <a:gd name="T19" fmla="*/ 0 60000 65536"/>
                  <a:gd name="T20" fmla="*/ 0 60000 65536"/>
                  <a:gd name="T21" fmla="*/ 0 w 69"/>
                  <a:gd name="T22" fmla="*/ 0 h 363"/>
                  <a:gd name="T23" fmla="*/ 69 w 69"/>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 h="363">
                    <a:moveTo>
                      <a:pt x="0" y="362"/>
                    </a:moveTo>
                    <a:lnTo>
                      <a:pt x="42" y="54"/>
                    </a:lnTo>
                    <a:lnTo>
                      <a:pt x="45" y="38"/>
                    </a:lnTo>
                    <a:lnTo>
                      <a:pt x="47" y="25"/>
                    </a:lnTo>
                    <a:lnTo>
                      <a:pt x="50" y="15"/>
                    </a:lnTo>
                    <a:lnTo>
                      <a:pt x="58" y="6"/>
                    </a:lnTo>
                    <a:lnTo>
                      <a:pt x="68" y="0"/>
                    </a:lnTo>
                  </a:path>
                </a:pathLst>
              </a:custGeom>
              <a:noFill/>
              <a:ln w="38100" cap="rnd">
                <a:solidFill>
                  <a:schemeClr val="tx1">
                    <a:lumMod val="65000"/>
                    <a:lumOff val="35000"/>
                  </a:schemeClr>
                </a:solidFill>
                <a:round/>
              </a:ln>
            </p:spPr>
            <p:txBody>
              <a:bodyPr/>
              <a:lstStyle/>
              <a:p>
                <a:endParaRPr lang="zh-CN" altLang="en-US"/>
              </a:p>
            </p:txBody>
          </p:sp>
          <p:sp>
            <p:nvSpPr>
              <p:cNvPr id="150" name="Freeform 152"/>
              <p:cNvSpPr/>
              <p:nvPr/>
            </p:nvSpPr>
            <p:spPr bwMode="auto">
              <a:xfrm>
                <a:off x="5101" y="3248"/>
                <a:ext cx="168" cy="709"/>
              </a:xfrm>
              <a:custGeom>
                <a:avLst/>
                <a:gdLst>
                  <a:gd name="T0" fmla="*/ 0 w 168"/>
                  <a:gd name="T1" fmla="*/ 0 h 709"/>
                  <a:gd name="T2" fmla="*/ 14 w 168"/>
                  <a:gd name="T3" fmla="*/ 4 h 709"/>
                  <a:gd name="T4" fmla="*/ 24 w 168"/>
                  <a:gd name="T5" fmla="*/ 16 h 709"/>
                  <a:gd name="T6" fmla="*/ 27 w 168"/>
                  <a:gd name="T7" fmla="*/ 33 h 709"/>
                  <a:gd name="T8" fmla="*/ 30 w 168"/>
                  <a:gd name="T9" fmla="*/ 59 h 709"/>
                  <a:gd name="T10" fmla="*/ 84 w 168"/>
                  <a:gd name="T11" fmla="*/ 651 h 709"/>
                  <a:gd name="T12" fmla="*/ 89 w 168"/>
                  <a:gd name="T13" fmla="*/ 684 h 709"/>
                  <a:gd name="T14" fmla="*/ 93 w 168"/>
                  <a:gd name="T15" fmla="*/ 694 h 709"/>
                  <a:gd name="T16" fmla="*/ 104 w 168"/>
                  <a:gd name="T17" fmla="*/ 704 h 709"/>
                  <a:gd name="T18" fmla="*/ 113 w 168"/>
                  <a:gd name="T19" fmla="*/ 708 h 709"/>
                  <a:gd name="T20" fmla="*/ 124 w 168"/>
                  <a:gd name="T21" fmla="*/ 700 h 709"/>
                  <a:gd name="T22" fmla="*/ 132 w 168"/>
                  <a:gd name="T23" fmla="*/ 684 h 709"/>
                  <a:gd name="T24" fmla="*/ 167 w 168"/>
                  <a:gd name="T25" fmla="*/ 380 h 70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8"/>
                  <a:gd name="T40" fmla="*/ 0 h 709"/>
                  <a:gd name="T41" fmla="*/ 168 w 168"/>
                  <a:gd name="T42" fmla="*/ 709 h 70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8" h="709">
                    <a:moveTo>
                      <a:pt x="0" y="0"/>
                    </a:moveTo>
                    <a:lnTo>
                      <a:pt x="14" y="4"/>
                    </a:lnTo>
                    <a:lnTo>
                      <a:pt x="24" y="16"/>
                    </a:lnTo>
                    <a:lnTo>
                      <a:pt x="27" y="33"/>
                    </a:lnTo>
                    <a:lnTo>
                      <a:pt x="30" y="59"/>
                    </a:lnTo>
                    <a:lnTo>
                      <a:pt x="84" y="651"/>
                    </a:lnTo>
                    <a:lnTo>
                      <a:pt x="89" y="684"/>
                    </a:lnTo>
                    <a:lnTo>
                      <a:pt x="93" y="694"/>
                    </a:lnTo>
                    <a:lnTo>
                      <a:pt x="104" y="704"/>
                    </a:lnTo>
                    <a:lnTo>
                      <a:pt x="113" y="708"/>
                    </a:lnTo>
                    <a:lnTo>
                      <a:pt x="124" y="700"/>
                    </a:lnTo>
                    <a:lnTo>
                      <a:pt x="132" y="684"/>
                    </a:lnTo>
                    <a:lnTo>
                      <a:pt x="167" y="380"/>
                    </a:lnTo>
                  </a:path>
                </a:pathLst>
              </a:custGeom>
              <a:noFill/>
              <a:ln w="38100" cap="rnd">
                <a:solidFill>
                  <a:schemeClr val="tx1">
                    <a:lumMod val="65000"/>
                    <a:lumOff val="35000"/>
                  </a:schemeClr>
                </a:solidFill>
                <a:round/>
              </a:ln>
            </p:spPr>
            <p:txBody>
              <a:bodyPr/>
              <a:lstStyle/>
              <a:p>
                <a:endParaRPr lang="zh-CN" altLang="en-US"/>
              </a:p>
            </p:txBody>
          </p:sp>
        </p:grpSp>
      </p:grpSp>
      <p:grpSp>
        <p:nvGrpSpPr>
          <p:cNvPr id="232" name="组合 231"/>
          <p:cNvGrpSpPr/>
          <p:nvPr/>
        </p:nvGrpSpPr>
        <p:grpSpPr>
          <a:xfrm>
            <a:off x="4197779" y="3864307"/>
            <a:ext cx="6216668" cy="596930"/>
            <a:chOff x="3259165" y="3497208"/>
            <a:chExt cx="6216668" cy="772946"/>
          </a:xfrm>
        </p:grpSpPr>
        <p:sp>
          <p:nvSpPr>
            <p:cNvPr id="15" name="Freeform 17"/>
            <p:cNvSpPr/>
            <p:nvPr/>
          </p:nvSpPr>
          <p:spPr bwMode="auto">
            <a:xfrm>
              <a:off x="7407449" y="3502965"/>
              <a:ext cx="47500" cy="391510"/>
            </a:xfrm>
            <a:custGeom>
              <a:avLst/>
              <a:gdLst>
                <a:gd name="T0" fmla="*/ 0 w 33"/>
                <a:gd name="T1" fmla="*/ 362 h 363"/>
                <a:gd name="T2" fmla="*/ 20 w 33"/>
                <a:gd name="T3" fmla="*/ 54 h 363"/>
                <a:gd name="T4" fmla="*/ 21 w 33"/>
                <a:gd name="T5" fmla="*/ 38 h 363"/>
                <a:gd name="T6" fmla="*/ 22 w 33"/>
                <a:gd name="T7" fmla="*/ 25 h 363"/>
                <a:gd name="T8" fmla="*/ 24 w 33"/>
                <a:gd name="T9" fmla="*/ 15 h 363"/>
                <a:gd name="T10" fmla="*/ 27 w 33"/>
                <a:gd name="T11" fmla="*/ 6 h 363"/>
                <a:gd name="T12" fmla="*/ 32 w 33"/>
                <a:gd name="T13" fmla="*/ 0 h 363"/>
                <a:gd name="T14" fmla="*/ 0 60000 65536"/>
                <a:gd name="T15" fmla="*/ 0 60000 65536"/>
                <a:gd name="T16" fmla="*/ 0 60000 65536"/>
                <a:gd name="T17" fmla="*/ 0 60000 65536"/>
                <a:gd name="T18" fmla="*/ 0 60000 65536"/>
                <a:gd name="T19" fmla="*/ 0 60000 65536"/>
                <a:gd name="T20" fmla="*/ 0 60000 65536"/>
                <a:gd name="T21" fmla="*/ 0 w 33"/>
                <a:gd name="T22" fmla="*/ 0 h 363"/>
                <a:gd name="T23" fmla="*/ 33 w 33"/>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 h="363">
                  <a:moveTo>
                    <a:pt x="0" y="362"/>
                  </a:moveTo>
                  <a:lnTo>
                    <a:pt x="20" y="54"/>
                  </a:lnTo>
                  <a:lnTo>
                    <a:pt x="21" y="38"/>
                  </a:lnTo>
                  <a:lnTo>
                    <a:pt x="22" y="25"/>
                  </a:lnTo>
                  <a:lnTo>
                    <a:pt x="24" y="15"/>
                  </a:lnTo>
                  <a:lnTo>
                    <a:pt x="27" y="6"/>
                  </a:lnTo>
                  <a:lnTo>
                    <a:pt x="32" y="0"/>
                  </a:lnTo>
                </a:path>
              </a:pathLst>
            </a:custGeom>
            <a:noFill/>
            <a:ln w="38100" cap="rnd">
              <a:solidFill>
                <a:schemeClr val="tx1">
                  <a:lumMod val="65000"/>
                  <a:lumOff val="35000"/>
                </a:schemeClr>
              </a:solidFill>
              <a:round/>
            </a:ln>
          </p:spPr>
          <p:txBody>
            <a:bodyPr/>
            <a:lstStyle/>
            <a:p>
              <a:endParaRPr lang="zh-CN" altLang="en-US"/>
            </a:p>
          </p:txBody>
        </p:sp>
        <p:sp>
          <p:nvSpPr>
            <p:cNvPr id="16" name="Freeform 18"/>
            <p:cNvSpPr/>
            <p:nvPr/>
          </p:nvSpPr>
          <p:spPr bwMode="auto">
            <a:xfrm>
              <a:off x="7454948" y="3507284"/>
              <a:ext cx="126665" cy="762870"/>
            </a:xfrm>
            <a:custGeom>
              <a:avLst/>
              <a:gdLst>
                <a:gd name="T0" fmla="*/ 0 w 88"/>
                <a:gd name="T1" fmla="*/ 0 h 530"/>
                <a:gd name="T2" fmla="*/ 7 w 88"/>
                <a:gd name="T3" fmla="*/ 3 h 530"/>
                <a:gd name="T4" fmla="*/ 12 w 88"/>
                <a:gd name="T5" fmla="*/ 12 h 530"/>
                <a:gd name="T6" fmla="*/ 14 w 88"/>
                <a:gd name="T7" fmla="*/ 25 h 530"/>
                <a:gd name="T8" fmla="*/ 15 w 88"/>
                <a:gd name="T9" fmla="*/ 44 h 530"/>
                <a:gd name="T10" fmla="*/ 43 w 88"/>
                <a:gd name="T11" fmla="*/ 488 h 530"/>
                <a:gd name="T12" fmla="*/ 45 w 88"/>
                <a:gd name="T13" fmla="*/ 512 h 530"/>
                <a:gd name="T14" fmla="*/ 47 w 88"/>
                <a:gd name="T15" fmla="*/ 520 h 530"/>
                <a:gd name="T16" fmla="*/ 53 w 88"/>
                <a:gd name="T17" fmla="*/ 527 h 530"/>
                <a:gd name="T18" fmla="*/ 57 w 88"/>
                <a:gd name="T19" fmla="*/ 530 h 530"/>
                <a:gd name="T20" fmla="*/ 63 w 88"/>
                <a:gd name="T21" fmla="*/ 524 h 530"/>
                <a:gd name="T22" fmla="*/ 67 w 88"/>
                <a:gd name="T23" fmla="*/ 512 h 530"/>
                <a:gd name="T24" fmla="*/ 88 w 88"/>
                <a:gd name="T25" fmla="*/ 271 h 5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8"/>
                <a:gd name="T40" fmla="*/ 0 h 530"/>
                <a:gd name="T41" fmla="*/ 88 w 88"/>
                <a:gd name="T42" fmla="*/ 530 h 5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8" h="530">
                  <a:moveTo>
                    <a:pt x="0" y="0"/>
                  </a:moveTo>
                  <a:lnTo>
                    <a:pt x="7" y="3"/>
                  </a:lnTo>
                  <a:lnTo>
                    <a:pt x="12" y="12"/>
                  </a:lnTo>
                  <a:lnTo>
                    <a:pt x="14" y="25"/>
                  </a:lnTo>
                  <a:lnTo>
                    <a:pt x="15" y="44"/>
                  </a:lnTo>
                  <a:lnTo>
                    <a:pt x="43" y="488"/>
                  </a:lnTo>
                  <a:lnTo>
                    <a:pt x="45" y="512"/>
                  </a:lnTo>
                  <a:lnTo>
                    <a:pt x="47" y="520"/>
                  </a:lnTo>
                  <a:lnTo>
                    <a:pt x="53" y="527"/>
                  </a:lnTo>
                  <a:lnTo>
                    <a:pt x="57" y="530"/>
                  </a:lnTo>
                  <a:lnTo>
                    <a:pt x="63" y="524"/>
                  </a:lnTo>
                  <a:lnTo>
                    <a:pt x="67" y="512"/>
                  </a:lnTo>
                  <a:lnTo>
                    <a:pt x="88" y="271"/>
                  </a:lnTo>
                </a:path>
              </a:pathLst>
            </a:custGeom>
            <a:noFill/>
            <a:ln w="38100" cap="rnd">
              <a:solidFill>
                <a:schemeClr val="tx1">
                  <a:lumMod val="65000"/>
                  <a:lumOff val="35000"/>
                </a:schemeClr>
              </a:solidFill>
              <a:round/>
            </a:ln>
          </p:spPr>
          <p:txBody>
            <a:bodyPr/>
            <a:lstStyle/>
            <a:p>
              <a:endParaRPr lang="zh-CN" altLang="en-US"/>
            </a:p>
          </p:txBody>
        </p:sp>
        <p:sp>
          <p:nvSpPr>
            <p:cNvPr id="17" name="Freeform 19"/>
            <p:cNvSpPr/>
            <p:nvPr/>
          </p:nvSpPr>
          <p:spPr bwMode="auto">
            <a:xfrm>
              <a:off x="7578735" y="3502965"/>
              <a:ext cx="46060" cy="391510"/>
            </a:xfrm>
            <a:custGeom>
              <a:avLst/>
              <a:gdLst>
                <a:gd name="T0" fmla="*/ 0 w 32"/>
                <a:gd name="T1" fmla="*/ 362 h 363"/>
                <a:gd name="T2" fmla="*/ 19 w 32"/>
                <a:gd name="T3" fmla="*/ 54 h 363"/>
                <a:gd name="T4" fmla="*/ 20 w 32"/>
                <a:gd name="T5" fmla="*/ 38 h 363"/>
                <a:gd name="T6" fmla="*/ 21 w 32"/>
                <a:gd name="T7" fmla="*/ 25 h 363"/>
                <a:gd name="T8" fmla="*/ 23 w 32"/>
                <a:gd name="T9" fmla="*/ 15 h 363"/>
                <a:gd name="T10" fmla="*/ 27 w 32"/>
                <a:gd name="T11" fmla="*/ 6 h 363"/>
                <a:gd name="T12" fmla="*/ 31 w 32"/>
                <a:gd name="T13" fmla="*/ 0 h 363"/>
                <a:gd name="T14" fmla="*/ 0 60000 65536"/>
                <a:gd name="T15" fmla="*/ 0 60000 65536"/>
                <a:gd name="T16" fmla="*/ 0 60000 65536"/>
                <a:gd name="T17" fmla="*/ 0 60000 65536"/>
                <a:gd name="T18" fmla="*/ 0 60000 65536"/>
                <a:gd name="T19" fmla="*/ 0 60000 65536"/>
                <a:gd name="T20" fmla="*/ 0 60000 65536"/>
                <a:gd name="T21" fmla="*/ 0 w 32"/>
                <a:gd name="T22" fmla="*/ 0 h 363"/>
                <a:gd name="T23" fmla="*/ 32 w 32"/>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2" h="363">
                  <a:moveTo>
                    <a:pt x="0" y="362"/>
                  </a:moveTo>
                  <a:lnTo>
                    <a:pt x="19" y="54"/>
                  </a:lnTo>
                  <a:lnTo>
                    <a:pt x="20" y="38"/>
                  </a:lnTo>
                  <a:lnTo>
                    <a:pt x="21" y="25"/>
                  </a:lnTo>
                  <a:lnTo>
                    <a:pt x="23" y="15"/>
                  </a:lnTo>
                  <a:lnTo>
                    <a:pt x="27" y="6"/>
                  </a:lnTo>
                  <a:lnTo>
                    <a:pt x="31" y="0"/>
                  </a:lnTo>
                </a:path>
              </a:pathLst>
            </a:custGeom>
            <a:noFill/>
            <a:ln w="38100" cap="rnd">
              <a:solidFill>
                <a:schemeClr val="tx1">
                  <a:lumMod val="65000"/>
                  <a:lumOff val="35000"/>
                </a:schemeClr>
              </a:solidFill>
              <a:round/>
            </a:ln>
          </p:spPr>
          <p:txBody>
            <a:bodyPr/>
            <a:lstStyle/>
            <a:p>
              <a:endParaRPr lang="zh-CN" altLang="en-US"/>
            </a:p>
          </p:txBody>
        </p:sp>
        <p:sp>
          <p:nvSpPr>
            <p:cNvPr id="18" name="Freeform 20"/>
            <p:cNvSpPr/>
            <p:nvPr/>
          </p:nvSpPr>
          <p:spPr bwMode="auto">
            <a:xfrm>
              <a:off x="7624795" y="3507284"/>
              <a:ext cx="120908" cy="762870"/>
            </a:xfrm>
            <a:custGeom>
              <a:avLst/>
              <a:gdLst>
                <a:gd name="T0" fmla="*/ 0 w 84"/>
                <a:gd name="T1" fmla="*/ 0 h 530"/>
                <a:gd name="T2" fmla="*/ 7 w 84"/>
                <a:gd name="T3" fmla="*/ 3 h 530"/>
                <a:gd name="T4" fmla="*/ 12 w 84"/>
                <a:gd name="T5" fmla="*/ 12 h 530"/>
                <a:gd name="T6" fmla="*/ 14 w 84"/>
                <a:gd name="T7" fmla="*/ 25 h 530"/>
                <a:gd name="T8" fmla="*/ 15 w 84"/>
                <a:gd name="T9" fmla="*/ 44 h 530"/>
                <a:gd name="T10" fmla="*/ 42 w 84"/>
                <a:gd name="T11" fmla="*/ 488 h 530"/>
                <a:gd name="T12" fmla="*/ 45 w 84"/>
                <a:gd name="T13" fmla="*/ 512 h 530"/>
                <a:gd name="T14" fmla="*/ 47 w 84"/>
                <a:gd name="T15" fmla="*/ 520 h 530"/>
                <a:gd name="T16" fmla="*/ 52 w 84"/>
                <a:gd name="T17" fmla="*/ 527 h 530"/>
                <a:gd name="T18" fmla="*/ 57 w 84"/>
                <a:gd name="T19" fmla="*/ 530 h 530"/>
                <a:gd name="T20" fmla="*/ 62 w 84"/>
                <a:gd name="T21" fmla="*/ 524 h 530"/>
                <a:gd name="T22" fmla="*/ 66 w 84"/>
                <a:gd name="T23" fmla="*/ 512 h 530"/>
                <a:gd name="T24" fmla="*/ 84 w 84"/>
                <a:gd name="T25" fmla="*/ 271 h 5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4"/>
                <a:gd name="T40" fmla="*/ 0 h 530"/>
                <a:gd name="T41" fmla="*/ 84 w 84"/>
                <a:gd name="T42" fmla="*/ 530 h 5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4" h="530">
                  <a:moveTo>
                    <a:pt x="0" y="0"/>
                  </a:moveTo>
                  <a:lnTo>
                    <a:pt x="7" y="3"/>
                  </a:lnTo>
                  <a:lnTo>
                    <a:pt x="12" y="12"/>
                  </a:lnTo>
                  <a:lnTo>
                    <a:pt x="14" y="25"/>
                  </a:lnTo>
                  <a:lnTo>
                    <a:pt x="15" y="44"/>
                  </a:lnTo>
                  <a:lnTo>
                    <a:pt x="42" y="488"/>
                  </a:lnTo>
                  <a:lnTo>
                    <a:pt x="45" y="512"/>
                  </a:lnTo>
                  <a:lnTo>
                    <a:pt x="47" y="520"/>
                  </a:lnTo>
                  <a:lnTo>
                    <a:pt x="52" y="527"/>
                  </a:lnTo>
                  <a:lnTo>
                    <a:pt x="57" y="530"/>
                  </a:lnTo>
                  <a:lnTo>
                    <a:pt x="62" y="524"/>
                  </a:lnTo>
                  <a:lnTo>
                    <a:pt x="66" y="512"/>
                  </a:lnTo>
                  <a:lnTo>
                    <a:pt x="84" y="271"/>
                  </a:lnTo>
                </a:path>
              </a:pathLst>
            </a:custGeom>
            <a:noFill/>
            <a:ln w="38100" cap="rnd">
              <a:solidFill>
                <a:schemeClr val="tx1">
                  <a:lumMod val="65000"/>
                  <a:lumOff val="35000"/>
                </a:schemeClr>
              </a:solidFill>
              <a:round/>
            </a:ln>
          </p:spPr>
          <p:txBody>
            <a:bodyPr/>
            <a:lstStyle/>
            <a:p>
              <a:endParaRPr lang="zh-CN" altLang="en-US"/>
            </a:p>
          </p:txBody>
        </p:sp>
        <p:grpSp>
          <p:nvGrpSpPr>
            <p:cNvPr id="19" name="Group 21"/>
            <p:cNvGrpSpPr/>
            <p:nvPr/>
          </p:nvGrpSpPr>
          <p:grpSpPr bwMode="auto">
            <a:xfrm>
              <a:off x="7747141" y="3497208"/>
              <a:ext cx="169846" cy="768627"/>
              <a:chOff x="4075" y="1309"/>
              <a:chExt cx="118" cy="713"/>
            </a:xfrm>
          </p:grpSpPr>
          <p:sp>
            <p:nvSpPr>
              <p:cNvPr id="20" name="Freeform 22"/>
              <p:cNvSpPr/>
              <p:nvPr/>
            </p:nvSpPr>
            <p:spPr bwMode="auto">
              <a:xfrm>
                <a:off x="4075" y="1309"/>
                <a:ext cx="34" cy="363"/>
              </a:xfrm>
              <a:custGeom>
                <a:avLst/>
                <a:gdLst>
                  <a:gd name="T0" fmla="*/ 0 w 34"/>
                  <a:gd name="T1" fmla="*/ 362 h 363"/>
                  <a:gd name="T2" fmla="*/ 20 w 34"/>
                  <a:gd name="T3" fmla="*/ 54 h 363"/>
                  <a:gd name="T4" fmla="*/ 22 w 34"/>
                  <a:gd name="T5" fmla="*/ 38 h 363"/>
                  <a:gd name="T6" fmla="*/ 23 w 34"/>
                  <a:gd name="T7" fmla="*/ 25 h 363"/>
                  <a:gd name="T8" fmla="*/ 24 w 34"/>
                  <a:gd name="T9" fmla="*/ 15 h 363"/>
                  <a:gd name="T10" fmla="*/ 28 w 34"/>
                  <a:gd name="T11" fmla="*/ 6 h 363"/>
                  <a:gd name="T12" fmla="*/ 33 w 34"/>
                  <a:gd name="T13" fmla="*/ 0 h 363"/>
                  <a:gd name="T14" fmla="*/ 0 60000 65536"/>
                  <a:gd name="T15" fmla="*/ 0 60000 65536"/>
                  <a:gd name="T16" fmla="*/ 0 60000 65536"/>
                  <a:gd name="T17" fmla="*/ 0 60000 65536"/>
                  <a:gd name="T18" fmla="*/ 0 60000 65536"/>
                  <a:gd name="T19" fmla="*/ 0 60000 65536"/>
                  <a:gd name="T20" fmla="*/ 0 60000 65536"/>
                  <a:gd name="T21" fmla="*/ 0 w 34"/>
                  <a:gd name="T22" fmla="*/ 0 h 363"/>
                  <a:gd name="T23" fmla="*/ 34 w 34"/>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4" h="363">
                    <a:moveTo>
                      <a:pt x="0" y="362"/>
                    </a:moveTo>
                    <a:lnTo>
                      <a:pt x="20" y="54"/>
                    </a:lnTo>
                    <a:lnTo>
                      <a:pt x="22" y="38"/>
                    </a:lnTo>
                    <a:lnTo>
                      <a:pt x="23" y="25"/>
                    </a:lnTo>
                    <a:lnTo>
                      <a:pt x="24" y="15"/>
                    </a:lnTo>
                    <a:lnTo>
                      <a:pt x="28" y="6"/>
                    </a:lnTo>
                    <a:lnTo>
                      <a:pt x="33" y="0"/>
                    </a:lnTo>
                  </a:path>
                </a:pathLst>
              </a:custGeom>
              <a:noFill/>
              <a:ln w="38100" cap="rnd">
                <a:solidFill>
                  <a:schemeClr val="tx1">
                    <a:lumMod val="65000"/>
                    <a:lumOff val="35000"/>
                  </a:schemeClr>
                </a:solidFill>
                <a:round/>
              </a:ln>
            </p:spPr>
            <p:txBody>
              <a:bodyPr/>
              <a:lstStyle/>
              <a:p>
                <a:endParaRPr lang="zh-CN" altLang="en-US"/>
              </a:p>
            </p:txBody>
          </p:sp>
          <p:sp>
            <p:nvSpPr>
              <p:cNvPr id="21" name="Freeform 23"/>
              <p:cNvSpPr/>
              <p:nvPr/>
            </p:nvSpPr>
            <p:spPr bwMode="auto">
              <a:xfrm>
                <a:off x="4109" y="1313"/>
                <a:ext cx="84" cy="709"/>
              </a:xfrm>
              <a:custGeom>
                <a:avLst/>
                <a:gdLst>
                  <a:gd name="T0" fmla="*/ 0 w 84"/>
                  <a:gd name="T1" fmla="*/ 0 h 709"/>
                  <a:gd name="T2" fmla="*/ 7 w 84"/>
                  <a:gd name="T3" fmla="*/ 4 h 709"/>
                  <a:gd name="T4" fmla="*/ 12 w 84"/>
                  <a:gd name="T5" fmla="*/ 16 h 709"/>
                  <a:gd name="T6" fmla="*/ 13 w 84"/>
                  <a:gd name="T7" fmla="*/ 33 h 709"/>
                  <a:gd name="T8" fmla="*/ 15 w 84"/>
                  <a:gd name="T9" fmla="*/ 59 h 709"/>
                  <a:gd name="T10" fmla="*/ 42 w 84"/>
                  <a:gd name="T11" fmla="*/ 651 h 709"/>
                  <a:gd name="T12" fmla="*/ 44 w 84"/>
                  <a:gd name="T13" fmla="*/ 684 h 709"/>
                  <a:gd name="T14" fmla="*/ 46 w 84"/>
                  <a:gd name="T15" fmla="*/ 694 h 709"/>
                  <a:gd name="T16" fmla="*/ 52 w 84"/>
                  <a:gd name="T17" fmla="*/ 704 h 709"/>
                  <a:gd name="T18" fmla="*/ 56 w 84"/>
                  <a:gd name="T19" fmla="*/ 708 h 709"/>
                  <a:gd name="T20" fmla="*/ 62 w 84"/>
                  <a:gd name="T21" fmla="*/ 700 h 709"/>
                  <a:gd name="T22" fmla="*/ 65 w 84"/>
                  <a:gd name="T23" fmla="*/ 684 h 709"/>
                  <a:gd name="T24" fmla="*/ 83 w 84"/>
                  <a:gd name="T25" fmla="*/ 380 h 70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4"/>
                  <a:gd name="T40" fmla="*/ 0 h 709"/>
                  <a:gd name="T41" fmla="*/ 84 w 84"/>
                  <a:gd name="T42" fmla="*/ 709 h 70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4" h="709">
                    <a:moveTo>
                      <a:pt x="0" y="0"/>
                    </a:moveTo>
                    <a:lnTo>
                      <a:pt x="7" y="4"/>
                    </a:lnTo>
                    <a:lnTo>
                      <a:pt x="12" y="16"/>
                    </a:lnTo>
                    <a:lnTo>
                      <a:pt x="13" y="33"/>
                    </a:lnTo>
                    <a:lnTo>
                      <a:pt x="15" y="59"/>
                    </a:lnTo>
                    <a:lnTo>
                      <a:pt x="42" y="651"/>
                    </a:lnTo>
                    <a:lnTo>
                      <a:pt x="44" y="684"/>
                    </a:lnTo>
                    <a:lnTo>
                      <a:pt x="46" y="694"/>
                    </a:lnTo>
                    <a:lnTo>
                      <a:pt x="52" y="704"/>
                    </a:lnTo>
                    <a:lnTo>
                      <a:pt x="56" y="708"/>
                    </a:lnTo>
                    <a:lnTo>
                      <a:pt x="62" y="700"/>
                    </a:lnTo>
                    <a:lnTo>
                      <a:pt x="65" y="684"/>
                    </a:lnTo>
                    <a:lnTo>
                      <a:pt x="83" y="380"/>
                    </a:lnTo>
                  </a:path>
                </a:pathLst>
              </a:custGeom>
              <a:noFill/>
              <a:ln w="38100" cap="rnd">
                <a:solidFill>
                  <a:schemeClr val="tx1">
                    <a:lumMod val="65000"/>
                    <a:lumOff val="35000"/>
                  </a:schemeClr>
                </a:solidFill>
                <a:round/>
              </a:ln>
            </p:spPr>
            <p:txBody>
              <a:bodyPr/>
              <a:lstStyle/>
              <a:p>
                <a:endParaRPr lang="zh-CN" altLang="en-US"/>
              </a:p>
            </p:txBody>
          </p:sp>
        </p:grpSp>
        <p:sp>
          <p:nvSpPr>
            <p:cNvPr id="22" name="Freeform 24"/>
            <p:cNvSpPr/>
            <p:nvPr/>
          </p:nvSpPr>
          <p:spPr bwMode="auto">
            <a:xfrm>
              <a:off x="7916988" y="3497208"/>
              <a:ext cx="50379" cy="391510"/>
            </a:xfrm>
            <a:custGeom>
              <a:avLst/>
              <a:gdLst>
                <a:gd name="T0" fmla="*/ 0 w 35"/>
                <a:gd name="T1" fmla="*/ 362 h 363"/>
                <a:gd name="T2" fmla="*/ 21 w 35"/>
                <a:gd name="T3" fmla="*/ 54 h 363"/>
                <a:gd name="T4" fmla="*/ 22 w 35"/>
                <a:gd name="T5" fmla="*/ 38 h 363"/>
                <a:gd name="T6" fmla="*/ 23 w 35"/>
                <a:gd name="T7" fmla="*/ 25 h 363"/>
                <a:gd name="T8" fmla="*/ 25 w 35"/>
                <a:gd name="T9" fmla="*/ 15 h 363"/>
                <a:gd name="T10" fmla="*/ 29 w 35"/>
                <a:gd name="T11" fmla="*/ 6 h 363"/>
                <a:gd name="T12" fmla="*/ 34 w 35"/>
                <a:gd name="T13" fmla="*/ 0 h 363"/>
                <a:gd name="T14" fmla="*/ 0 60000 65536"/>
                <a:gd name="T15" fmla="*/ 0 60000 65536"/>
                <a:gd name="T16" fmla="*/ 0 60000 65536"/>
                <a:gd name="T17" fmla="*/ 0 60000 65536"/>
                <a:gd name="T18" fmla="*/ 0 60000 65536"/>
                <a:gd name="T19" fmla="*/ 0 60000 65536"/>
                <a:gd name="T20" fmla="*/ 0 60000 65536"/>
                <a:gd name="T21" fmla="*/ 0 w 35"/>
                <a:gd name="T22" fmla="*/ 0 h 363"/>
                <a:gd name="T23" fmla="*/ 35 w 35"/>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5" h="363">
                  <a:moveTo>
                    <a:pt x="0" y="362"/>
                  </a:moveTo>
                  <a:lnTo>
                    <a:pt x="21" y="54"/>
                  </a:lnTo>
                  <a:lnTo>
                    <a:pt x="22" y="38"/>
                  </a:lnTo>
                  <a:lnTo>
                    <a:pt x="23" y="25"/>
                  </a:lnTo>
                  <a:lnTo>
                    <a:pt x="25" y="15"/>
                  </a:lnTo>
                  <a:lnTo>
                    <a:pt x="29" y="6"/>
                  </a:lnTo>
                  <a:lnTo>
                    <a:pt x="34" y="0"/>
                  </a:lnTo>
                </a:path>
              </a:pathLst>
            </a:custGeom>
            <a:noFill/>
            <a:ln w="38100" cap="rnd">
              <a:solidFill>
                <a:schemeClr val="tx1">
                  <a:lumMod val="65000"/>
                  <a:lumOff val="35000"/>
                </a:schemeClr>
              </a:solidFill>
              <a:round/>
            </a:ln>
          </p:spPr>
          <p:txBody>
            <a:bodyPr/>
            <a:lstStyle/>
            <a:p>
              <a:endParaRPr lang="zh-CN" altLang="en-US"/>
            </a:p>
          </p:txBody>
        </p:sp>
        <p:sp>
          <p:nvSpPr>
            <p:cNvPr id="23" name="Freeform 25"/>
            <p:cNvSpPr/>
            <p:nvPr/>
          </p:nvSpPr>
          <p:spPr bwMode="auto">
            <a:xfrm>
              <a:off x="7967366" y="3501526"/>
              <a:ext cx="119468" cy="762870"/>
            </a:xfrm>
            <a:custGeom>
              <a:avLst/>
              <a:gdLst>
                <a:gd name="T0" fmla="*/ 0 w 83"/>
                <a:gd name="T1" fmla="*/ 0 h 530"/>
                <a:gd name="T2" fmla="*/ 7 w 83"/>
                <a:gd name="T3" fmla="*/ 3 h 530"/>
                <a:gd name="T4" fmla="*/ 12 w 83"/>
                <a:gd name="T5" fmla="*/ 12 h 530"/>
                <a:gd name="T6" fmla="*/ 13 w 83"/>
                <a:gd name="T7" fmla="*/ 25 h 530"/>
                <a:gd name="T8" fmla="*/ 15 w 83"/>
                <a:gd name="T9" fmla="*/ 44 h 530"/>
                <a:gd name="T10" fmla="*/ 42 w 83"/>
                <a:gd name="T11" fmla="*/ 488 h 530"/>
                <a:gd name="T12" fmla="*/ 44 w 83"/>
                <a:gd name="T13" fmla="*/ 512 h 530"/>
                <a:gd name="T14" fmla="*/ 46 w 83"/>
                <a:gd name="T15" fmla="*/ 520 h 530"/>
                <a:gd name="T16" fmla="*/ 52 w 83"/>
                <a:gd name="T17" fmla="*/ 527 h 530"/>
                <a:gd name="T18" fmla="*/ 56 w 83"/>
                <a:gd name="T19" fmla="*/ 530 h 530"/>
                <a:gd name="T20" fmla="*/ 62 w 83"/>
                <a:gd name="T21" fmla="*/ 524 h 530"/>
                <a:gd name="T22" fmla="*/ 65 w 83"/>
                <a:gd name="T23" fmla="*/ 512 h 530"/>
                <a:gd name="T24" fmla="*/ 83 w 83"/>
                <a:gd name="T25" fmla="*/ 278 h 5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3"/>
                <a:gd name="T40" fmla="*/ 0 h 530"/>
                <a:gd name="T41" fmla="*/ 83 w 83"/>
                <a:gd name="T42" fmla="*/ 530 h 5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3" h="530">
                  <a:moveTo>
                    <a:pt x="0" y="0"/>
                  </a:moveTo>
                  <a:lnTo>
                    <a:pt x="7" y="3"/>
                  </a:lnTo>
                  <a:lnTo>
                    <a:pt x="12" y="12"/>
                  </a:lnTo>
                  <a:lnTo>
                    <a:pt x="13" y="25"/>
                  </a:lnTo>
                  <a:lnTo>
                    <a:pt x="15" y="44"/>
                  </a:lnTo>
                  <a:lnTo>
                    <a:pt x="42" y="488"/>
                  </a:lnTo>
                  <a:lnTo>
                    <a:pt x="44" y="512"/>
                  </a:lnTo>
                  <a:lnTo>
                    <a:pt x="46" y="520"/>
                  </a:lnTo>
                  <a:lnTo>
                    <a:pt x="52" y="527"/>
                  </a:lnTo>
                  <a:lnTo>
                    <a:pt x="56" y="530"/>
                  </a:lnTo>
                  <a:lnTo>
                    <a:pt x="62" y="524"/>
                  </a:lnTo>
                  <a:lnTo>
                    <a:pt x="65" y="512"/>
                  </a:lnTo>
                  <a:lnTo>
                    <a:pt x="83" y="278"/>
                  </a:lnTo>
                </a:path>
              </a:pathLst>
            </a:custGeom>
            <a:noFill/>
            <a:ln w="38100" cap="rnd">
              <a:solidFill>
                <a:schemeClr val="tx1">
                  <a:lumMod val="65000"/>
                  <a:lumOff val="35000"/>
                </a:schemeClr>
              </a:solidFill>
              <a:round/>
            </a:ln>
          </p:spPr>
          <p:txBody>
            <a:bodyPr/>
            <a:lstStyle/>
            <a:p>
              <a:endParaRPr lang="zh-CN" altLang="en-US"/>
            </a:p>
          </p:txBody>
        </p:sp>
        <p:sp>
          <p:nvSpPr>
            <p:cNvPr id="24" name="Freeform 26"/>
            <p:cNvSpPr/>
            <p:nvPr/>
          </p:nvSpPr>
          <p:spPr bwMode="auto">
            <a:xfrm>
              <a:off x="6723745" y="3502965"/>
              <a:ext cx="47499" cy="391510"/>
            </a:xfrm>
            <a:custGeom>
              <a:avLst/>
              <a:gdLst>
                <a:gd name="T0" fmla="*/ 0 w 33"/>
                <a:gd name="T1" fmla="*/ 362 h 363"/>
                <a:gd name="T2" fmla="*/ 20 w 33"/>
                <a:gd name="T3" fmla="*/ 54 h 363"/>
                <a:gd name="T4" fmla="*/ 21 w 33"/>
                <a:gd name="T5" fmla="*/ 38 h 363"/>
                <a:gd name="T6" fmla="*/ 22 w 33"/>
                <a:gd name="T7" fmla="*/ 25 h 363"/>
                <a:gd name="T8" fmla="*/ 24 w 33"/>
                <a:gd name="T9" fmla="*/ 15 h 363"/>
                <a:gd name="T10" fmla="*/ 27 w 33"/>
                <a:gd name="T11" fmla="*/ 6 h 363"/>
                <a:gd name="T12" fmla="*/ 32 w 33"/>
                <a:gd name="T13" fmla="*/ 0 h 363"/>
                <a:gd name="T14" fmla="*/ 0 60000 65536"/>
                <a:gd name="T15" fmla="*/ 0 60000 65536"/>
                <a:gd name="T16" fmla="*/ 0 60000 65536"/>
                <a:gd name="T17" fmla="*/ 0 60000 65536"/>
                <a:gd name="T18" fmla="*/ 0 60000 65536"/>
                <a:gd name="T19" fmla="*/ 0 60000 65536"/>
                <a:gd name="T20" fmla="*/ 0 60000 65536"/>
                <a:gd name="T21" fmla="*/ 0 w 33"/>
                <a:gd name="T22" fmla="*/ 0 h 363"/>
                <a:gd name="T23" fmla="*/ 33 w 33"/>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 h="363">
                  <a:moveTo>
                    <a:pt x="0" y="362"/>
                  </a:moveTo>
                  <a:lnTo>
                    <a:pt x="20" y="54"/>
                  </a:lnTo>
                  <a:lnTo>
                    <a:pt x="21" y="38"/>
                  </a:lnTo>
                  <a:lnTo>
                    <a:pt x="22" y="25"/>
                  </a:lnTo>
                  <a:lnTo>
                    <a:pt x="24" y="15"/>
                  </a:lnTo>
                  <a:lnTo>
                    <a:pt x="27" y="6"/>
                  </a:lnTo>
                  <a:lnTo>
                    <a:pt x="32" y="0"/>
                  </a:lnTo>
                </a:path>
              </a:pathLst>
            </a:custGeom>
            <a:noFill/>
            <a:ln w="38100" cap="rnd">
              <a:solidFill>
                <a:schemeClr val="tx1">
                  <a:lumMod val="65000"/>
                  <a:lumOff val="35000"/>
                </a:schemeClr>
              </a:solidFill>
              <a:round/>
            </a:ln>
          </p:spPr>
          <p:txBody>
            <a:bodyPr/>
            <a:lstStyle/>
            <a:p>
              <a:endParaRPr lang="zh-CN" altLang="en-US"/>
            </a:p>
          </p:txBody>
        </p:sp>
        <p:sp>
          <p:nvSpPr>
            <p:cNvPr id="25" name="Freeform 27"/>
            <p:cNvSpPr/>
            <p:nvPr/>
          </p:nvSpPr>
          <p:spPr bwMode="auto">
            <a:xfrm>
              <a:off x="6771244" y="3507284"/>
              <a:ext cx="123786" cy="762870"/>
            </a:xfrm>
            <a:custGeom>
              <a:avLst/>
              <a:gdLst>
                <a:gd name="T0" fmla="*/ 0 w 86"/>
                <a:gd name="T1" fmla="*/ 0 h 530"/>
                <a:gd name="T2" fmla="*/ 7 w 86"/>
                <a:gd name="T3" fmla="*/ 3 h 530"/>
                <a:gd name="T4" fmla="*/ 12 w 86"/>
                <a:gd name="T5" fmla="*/ 12 h 530"/>
                <a:gd name="T6" fmla="*/ 14 w 86"/>
                <a:gd name="T7" fmla="*/ 25 h 530"/>
                <a:gd name="T8" fmla="*/ 15 w 86"/>
                <a:gd name="T9" fmla="*/ 44 h 530"/>
                <a:gd name="T10" fmla="*/ 43 w 86"/>
                <a:gd name="T11" fmla="*/ 488 h 530"/>
                <a:gd name="T12" fmla="*/ 45 w 86"/>
                <a:gd name="T13" fmla="*/ 512 h 530"/>
                <a:gd name="T14" fmla="*/ 47 w 86"/>
                <a:gd name="T15" fmla="*/ 520 h 530"/>
                <a:gd name="T16" fmla="*/ 53 w 86"/>
                <a:gd name="T17" fmla="*/ 527 h 530"/>
                <a:gd name="T18" fmla="*/ 57 w 86"/>
                <a:gd name="T19" fmla="*/ 530 h 530"/>
                <a:gd name="T20" fmla="*/ 63 w 86"/>
                <a:gd name="T21" fmla="*/ 524 h 530"/>
                <a:gd name="T22" fmla="*/ 67 w 86"/>
                <a:gd name="T23" fmla="*/ 512 h 530"/>
                <a:gd name="T24" fmla="*/ 86 w 86"/>
                <a:gd name="T25" fmla="*/ 268 h 5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6"/>
                <a:gd name="T40" fmla="*/ 0 h 530"/>
                <a:gd name="T41" fmla="*/ 86 w 86"/>
                <a:gd name="T42" fmla="*/ 530 h 5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6" h="530">
                  <a:moveTo>
                    <a:pt x="0" y="0"/>
                  </a:moveTo>
                  <a:lnTo>
                    <a:pt x="7" y="3"/>
                  </a:lnTo>
                  <a:lnTo>
                    <a:pt x="12" y="12"/>
                  </a:lnTo>
                  <a:lnTo>
                    <a:pt x="14" y="25"/>
                  </a:lnTo>
                  <a:lnTo>
                    <a:pt x="15" y="44"/>
                  </a:lnTo>
                  <a:lnTo>
                    <a:pt x="43" y="488"/>
                  </a:lnTo>
                  <a:lnTo>
                    <a:pt x="45" y="512"/>
                  </a:lnTo>
                  <a:lnTo>
                    <a:pt x="47" y="520"/>
                  </a:lnTo>
                  <a:lnTo>
                    <a:pt x="53" y="527"/>
                  </a:lnTo>
                  <a:lnTo>
                    <a:pt x="57" y="530"/>
                  </a:lnTo>
                  <a:lnTo>
                    <a:pt x="63" y="524"/>
                  </a:lnTo>
                  <a:lnTo>
                    <a:pt x="67" y="512"/>
                  </a:lnTo>
                  <a:lnTo>
                    <a:pt x="86" y="268"/>
                  </a:lnTo>
                </a:path>
              </a:pathLst>
            </a:custGeom>
            <a:noFill/>
            <a:ln w="38100" cap="rnd">
              <a:solidFill>
                <a:schemeClr val="tx1">
                  <a:lumMod val="65000"/>
                  <a:lumOff val="35000"/>
                </a:schemeClr>
              </a:solidFill>
              <a:round/>
            </a:ln>
          </p:spPr>
          <p:txBody>
            <a:bodyPr/>
            <a:lstStyle/>
            <a:p>
              <a:endParaRPr lang="zh-CN" altLang="en-US"/>
            </a:p>
          </p:txBody>
        </p:sp>
        <p:sp>
          <p:nvSpPr>
            <p:cNvPr id="26" name="Freeform 28"/>
            <p:cNvSpPr/>
            <p:nvPr/>
          </p:nvSpPr>
          <p:spPr bwMode="auto">
            <a:xfrm>
              <a:off x="6895030" y="3502965"/>
              <a:ext cx="46060" cy="391510"/>
            </a:xfrm>
            <a:custGeom>
              <a:avLst/>
              <a:gdLst>
                <a:gd name="T0" fmla="*/ 0 w 32"/>
                <a:gd name="T1" fmla="*/ 362 h 363"/>
                <a:gd name="T2" fmla="*/ 19 w 32"/>
                <a:gd name="T3" fmla="*/ 54 h 363"/>
                <a:gd name="T4" fmla="*/ 20 w 32"/>
                <a:gd name="T5" fmla="*/ 38 h 363"/>
                <a:gd name="T6" fmla="*/ 21 w 32"/>
                <a:gd name="T7" fmla="*/ 25 h 363"/>
                <a:gd name="T8" fmla="*/ 23 w 32"/>
                <a:gd name="T9" fmla="*/ 15 h 363"/>
                <a:gd name="T10" fmla="*/ 27 w 32"/>
                <a:gd name="T11" fmla="*/ 6 h 363"/>
                <a:gd name="T12" fmla="*/ 31 w 32"/>
                <a:gd name="T13" fmla="*/ 0 h 363"/>
                <a:gd name="T14" fmla="*/ 0 60000 65536"/>
                <a:gd name="T15" fmla="*/ 0 60000 65536"/>
                <a:gd name="T16" fmla="*/ 0 60000 65536"/>
                <a:gd name="T17" fmla="*/ 0 60000 65536"/>
                <a:gd name="T18" fmla="*/ 0 60000 65536"/>
                <a:gd name="T19" fmla="*/ 0 60000 65536"/>
                <a:gd name="T20" fmla="*/ 0 60000 65536"/>
                <a:gd name="T21" fmla="*/ 0 w 32"/>
                <a:gd name="T22" fmla="*/ 0 h 363"/>
                <a:gd name="T23" fmla="*/ 32 w 32"/>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2" h="363">
                  <a:moveTo>
                    <a:pt x="0" y="362"/>
                  </a:moveTo>
                  <a:lnTo>
                    <a:pt x="19" y="54"/>
                  </a:lnTo>
                  <a:lnTo>
                    <a:pt x="20" y="38"/>
                  </a:lnTo>
                  <a:lnTo>
                    <a:pt x="21" y="25"/>
                  </a:lnTo>
                  <a:lnTo>
                    <a:pt x="23" y="15"/>
                  </a:lnTo>
                  <a:lnTo>
                    <a:pt x="27" y="6"/>
                  </a:lnTo>
                  <a:lnTo>
                    <a:pt x="31" y="0"/>
                  </a:lnTo>
                </a:path>
              </a:pathLst>
            </a:custGeom>
            <a:noFill/>
            <a:ln w="38100" cap="rnd">
              <a:solidFill>
                <a:schemeClr val="tx1">
                  <a:lumMod val="65000"/>
                  <a:lumOff val="35000"/>
                </a:schemeClr>
              </a:solidFill>
              <a:round/>
            </a:ln>
          </p:spPr>
          <p:txBody>
            <a:bodyPr/>
            <a:lstStyle/>
            <a:p>
              <a:endParaRPr lang="zh-CN" altLang="en-US"/>
            </a:p>
          </p:txBody>
        </p:sp>
        <p:sp>
          <p:nvSpPr>
            <p:cNvPr id="27" name="Freeform 29"/>
            <p:cNvSpPr/>
            <p:nvPr/>
          </p:nvSpPr>
          <p:spPr bwMode="auto">
            <a:xfrm>
              <a:off x="6941091" y="3507284"/>
              <a:ext cx="122347" cy="762870"/>
            </a:xfrm>
            <a:custGeom>
              <a:avLst/>
              <a:gdLst>
                <a:gd name="T0" fmla="*/ 0 w 85"/>
                <a:gd name="T1" fmla="*/ 0 h 530"/>
                <a:gd name="T2" fmla="*/ 7 w 85"/>
                <a:gd name="T3" fmla="*/ 3 h 530"/>
                <a:gd name="T4" fmla="*/ 12 w 85"/>
                <a:gd name="T5" fmla="*/ 12 h 530"/>
                <a:gd name="T6" fmla="*/ 14 w 85"/>
                <a:gd name="T7" fmla="*/ 25 h 530"/>
                <a:gd name="T8" fmla="*/ 15 w 85"/>
                <a:gd name="T9" fmla="*/ 44 h 530"/>
                <a:gd name="T10" fmla="*/ 42 w 85"/>
                <a:gd name="T11" fmla="*/ 488 h 530"/>
                <a:gd name="T12" fmla="*/ 45 w 85"/>
                <a:gd name="T13" fmla="*/ 512 h 530"/>
                <a:gd name="T14" fmla="*/ 47 w 85"/>
                <a:gd name="T15" fmla="*/ 520 h 530"/>
                <a:gd name="T16" fmla="*/ 52 w 85"/>
                <a:gd name="T17" fmla="*/ 527 h 530"/>
                <a:gd name="T18" fmla="*/ 57 w 85"/>
                <a:gd name="T19" fmla="*/ 530 h 530"/>
                <a:gd name="T20" fmla="*/ 62 w 85"/>
                <a:gd name="T21" fmla="*/ 524 h 530"/>
                <a:gd name="T22" fmla="*/ 66 w 85"/>
                <a:gd name="T23" fmla="*/ 512 h 530"/>
                <a:gd name="T24" fmla="*/ 85 w 85"/>
                <a:gd name="T25" fmla="*/ 271 h 5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5"/>
                <a:gd name="T40" fmla="*/ 0 h 530"/>
                <a:gd name="T41" fmla="*/ 85 w 85"/>
                <a:gd name="T42" fmla="*/ 530 h 5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5" h="530">
                  <a:moveTo>
                    <a:pt x="0" y="0"/>
                  </a:moveTo>
                  <a:lnTo>
                    <a:pt x="7" y="3"/>
                  </a:lnTo>
                  <a:lnTo>
                    <a:pt x="12" y="12"/>
                  </a:lnTo>
                  <a:lnTo>
                    <a:pt x="14" y="25"/>
                  </a:lnTo>
                  <a:lnTo>
                    <a:pt x="15" y="44"/>
                  </a:lnTo>
                  <a:lnTo>
                    <a:pt x="42" y="488"/>
                  </a:lnTo>
                  <a:lnTo>
                    <a:pt x="45" y="512"/>
                  </a:lnTo>
                  <a:lnTo>
                    <a:pt x="47" y="520"/>
                  </a:lnTo>
                  <a:lnTo>
                    <a:pt x="52" y="527"/>
                  </a:lnTo>
                  <a:lnTo>
                    <a:pt x="57" y="530"/>
                  </a:lnTo>
                  <a:lnTo>
                    <a:pt x="62" y="524"/>
                  </a:lnTo>
                  <a:lnTo>
                    <a:pt x="66" y="512"/>
                  </a:lnTo>
                  <a:lnTo>
                    <a:pt x="85" y="271"/>
                  </a:lnTo>
                </a:path>
              </a:pathLst>
            </a:custGeom>
            <a:noFill/>
            <a:ln w="38100" cap="rnd">
              <a:solidFill>
                <a:schemeClr val="tx1">
                  <a:lumMod val="65000"/>
                  <a:lumOff val="35000"/>
                </a:schemeClr>
              </a:solidFill>
              <a:round/>
            </a:ln>
          </p:spPr>
          <p:txBody>
            <a:bodyPr/>
            <a:lstStyle/>
            <a:p>
              <a:endParaRPr lang="zh-CN" altLang="en-US"/>
            </a:p>
          </p:txBody>
        </p:sp>
        <p:grpSp>
          <p:nvGrpSpPr>
            <p:cNvPr id="28" name="Group 30"/>
            <p:cNvGrpSpPr/>
            <p:nvPr/>
          </p:nvGrpSpPr>
          <p:grpSpPr bwMode="auto">
            <a:xfrm>
              <a:off x="7063438" y="3497208"/>
              <a:ext cx="341132" cy="768627"/>
              <a:chOff x="3600" y="1309"/>
              <a:chExt cx="237" cy="713"/>
            </a:xfrm>
          </p:grpSpPr>
          <p:grpSp>
            <p:nvGrpSpPr>
              <p:cNvPr id="29" name="Group 31"/>
              <p:cNvGrpSpPr/>
              <p:nvPr/>
            </p:nvGrpSpPr>
            <p:grpSpPr bwMode="auto">
              <a:xfrm>
                <a:off x="3600" y="1309"/>
                <a:ext cx="118" cy="713"/>
                <a:chOff x="3600" y="1309"/>
                <a:chExt cx="118" cy="713"/>
              </a:xfrm>
            </p:grpSpPr>
            <p:sp>
              <p:nvSpPr>
                <p:cNvPr id="33" name="Freeform 32"/>
                <p:cNvSpPr/>
                <p:nvPr/>
              </p:nvSpPr>
              <p:spPr bwMode="auto">
                <a:xfrm>
                  <a:off x="3600" y="1309"/>
                  <a:ext cx="34" cy="363"/>
                </a:xfrm>
                <a:custGeom>
                  <a:avLst/>
                  <a:gdLst>
                    <a:gd name="T0" fmla="*/ 0 w 34"/>
                    <a:gd name="T1" fmla="*/ 362 h 363"/>
                    <a:gd name="T2" fmla="*/ 20 w 34"/>
                    <a:gd name="T3" fmla="*/ 54 h 363"/>
                    <a:gd name="T4" fmla="*/ 22 w 34"/>
                    <a:gd name="T5" fmla="*/ 38 h 363"/>
                    <a:gd name="T6" fmla="*/ 23 w 34"/>
                    <a:gd name="T7" fmla="*/ 25 h 363"/>
                    <a:gd name="T8" fmla="*/ 24 w 34"/>
                    <a:gd name="T9" fmla="*/ 15 h 363"/>
                    <a:gd name="T10" fmla="*/ 28 w 34"/>
                    <a:gd name="T11" fmla="*/ 6 h 363"/>
                    <a:gd name="T12" fmla="*/ 33 w 34"/>
                    <a:gd name="T13" fmla="*/ 0 h 363"/>
                    <a:gd name="T14" fmla="*/ 0 60000 65536"/>
                    <a:gd name="T15" fmla="*/ 0 60000 65536"/>
                    <a:gd name="T16" fmla="*/ 0 60000 65536"/>
                    <a:gd name="T17" fmla="*/ 0 60000 65536"/>
                    <a:gd name="T18" fmla="*/ 0 60000 65536"/>
                    <a:gd name="T19" fmla="*/ 0 60000 65536"/>
                    <a:gd name="T20" fmla="*/ 0 60000 65536"/>
                    <a:gd name="T21" fmla="*/ 0 w 34"/>
                    <a:gd name="T22" fmla="*/ 0 h 363"/>
                    <a:gd name="T23" fmla="*/ 34 w 34"/>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4" h="363">
                      <a:moveTo>
                        <a:pt x="0" y="362"/>
                      </a:moveTo>
                      <a:lnTo>
                        <a:pt x="20" y="54"/>
                      </a:lnTo>
                      <a:lnTo>
                        <a:pt x="22" y="38"/>
                      </a:lnTo>
                      <a:lnTo>
                        <a:pt x="23" y="25"/>
                      </a:lnTo>
                      <a:lnTo>
                        <a:pt x="24" y="15"/>
                      </a:lnTo>
                      <a:lnTo>
                        <a:pt x="28" y="6"/>
                      </a:lnTo>
                      <a:lnTo>
                        <a:pt x="33" y="0"/>
                      </a:lnTo>
                    </a:path>
                  </a:pathLst>
                </a:custGeom>
                <a:noFill/>
                <a:ln w="38100" cap="rnd">
                  <a:solidFill>
                    <a:schemeClr val="tx1">
                      <a:lumMod val="65000"/>
                      <a:lumOff val="35000"/>
                    </a:schemeClr>
                  </a:solidFill>
                  <a:round/>
                </a:ln>
              </p:spPr>
              <p:txBody>
                <a:bodyPr/>
                <a:lstStyle/>
                <a:p>
                  <a:endParaRPr lang="zh-CN" altLang="en-US"/>
                </a:p>
              </p:txBody>
            </p:sp>
            <p:sp>
              <p:nvSpPr>
                <p:cNvPr id="34" name="Freeform 33"/>
                <p:cNvSpPr/>
                <p:nvPr/>
              </p:nvSpPr>
              <p:spPr bwMode="auto">
                <a:xfrm>
                  <a:off x="3634" y="1313"/>
                  <a:ext cx="84" cy="709"/>
                </a:xfrm>
                <a:custGeom>
                  <a:avLst/>
                  <a:gdLst>
                    <a:gd name="T0" fmla="*/ 0 w 84"/>
                    <a:gd name="T1" fmla="*/ 0 h 709"/>
                    <a:gd name="T2" fmla="*/ 7 w 84"/>
                    <a:gd name="T3" fmla="*/ 4 h 709"/>
                    <a:gd name="T4" fmla="*/ 12 w 84"/>
                    <a:gd name="T5" fmla="*/ 16 h 709"/>
                    <a:gd name="T6" fmla="*/ 13 w 84"/>
                    <a:gd name="T7" fmla="*/ 33 h 709"/>
                    <a:gd name="T8" fmla="*/ 15 w 84"/>
                    <a:gd name="T9" fmla="*/ 59 h 709"/>
                    <a:gd name="T10" fmla="*/ 42 w 84"/>
                    <a:gd name="T11" fmla="*/ 651 h 709"/>
                    <a:gd name="T12" fmla="*/ 44 w 84"/>
                    <a:gd name="T13" fmla="*/ 684 h 709"/>
                    <a:gd name="T14" fmla="*/ 46 w 84"/>
                    <a:gd name="T15" fmla="*/ 694 h 709"/>
                    <a:gd name="T16" fmla="*/ 52 w 84"/>
                    <a:gd name="T17" fmla="*/ 704 h 709"/>
                    <a:gd name="T18" fmla="*/ 56 w 84"/>
                    <a:gd name="T19" fmla="*/ 708 h 709"/>
                    <a:gd name="T20" fmla="*/ 62 w 84"/>
                    <a:gd name="T21" fmla="*/ 700 h 709"/>
                    <a:gd name="T22" fmla="*/ 65 w 84"/>
                    <a:gd name="T23" fmla="*/ 684 h 709"/>
                    <a:gd name="T24" fmla="*/ 83 w 84"/>
                    <a:gd name="T25" fmla="*/ 380 h 70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4"/>
                    <a:gd name="T40" fmla="*/ 0 h 709"/>
                    <a:gd name="T41" fmla="*/ 84 w 84"/>
                    <a:gd name="T42" fmla="*/ 709 h 70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4" h="709">
                      <a:moveTo>
                        <a:pt x="0" y="0"/>
                      </a:moveTo>
                      <a:lnTo>
                        <a:pt x="7" y="4"/>
                      </a:lnTo>
                      <a:lnTo>
                        <a:pt x="12" y="16"/>
                      </a:lnTo>
                      <a:lnTo>
                        <a:pt x="13" y="33"/>
                      </a:lnTo>
                      <a:lnTo>
                        <a:pt x="15" y="59"/>
                      </a:lnTo>
                      <a:lnTo>
                        <a:pt x="42" y="651"/>
                      </a:lnTo>
                      <a:lnTo>
                        <a:pt x="44" y="684"/>
                      </a:lnTo>
                      <a:lnTo>
                        <a:pt x="46" y="694"/>
                      </a:lnTo>
                      <a:lnTo>
                        <a:pt x="52" y="704"/>
                      </a:lnTo>
                      <a:lnTo>
                        <a:pt x="56" y="708"/>
                      </a:lnTo>
                      <a:lnTo>
                        <a:pt x="62" y="700"/>
                      </a:lnTo>
                      <a:lnTo>
                        <a:pt x="65" y="684"/>
                      </a:lnTo>
                      <a:lnTo>
                        <a:pt x="83" y="380"/>
                      </a:lnTo>
                    </a:path>
                  </a:pathLst>
                </a:custGeom>
                <a:noFill/>
                <a:ln w="38100" cap="rnd">
                  <a:solidFill>
                    <a:schemeClr val="tx1">
                      <a:lumMod val="65000"/>
                      <a:lumOff val="35000"/>
                    </a:schemeClr>
                  </a:solidFill>
                  <a:round/>
                </a:ln>
              </p:spPr>
              <p:txBody>
                <a:bodyPr/>
                <a:lstStyle/>
                <a:p>
                  <a:endParaRPr lang="zh-CN" altLang="en-US"/>
                </a:p>
              </p:txBody>
            </p:sp>
          </p:grpSp>
          <p:grpSp>
            <p:nvGrpSpPr>
              <p:cNvPr id="30" name="Group 34"/>
              <p:cNvGrpSpPr/>
              <p:nvPr/>
            </p:nvGrpSpPr>
            <p:grpSpPr bwMode="auto">
              <a:xfrm>
                <a:off x="3718" y="1309"/>
                <a:ext cx="119" cy="713"/>
                <a:chOff x="3718" y="1309"/>
                <a:chExt cx="119" cy="713"/>
              </a:xfrm>
            </p:grpSpPr>
            <p:sp>
              <p:nvSpPr>
                <p:cNvPr id="31" name="Freeform 35"/>
                <p:cNvSpPr/>
                <p:nvPr/>
              </p:nvSpPr>
              <p:spPr bwMode="auto">
                <a:xfrm>
                  <a:off x="3718" y="1309"/>
                  <a:ext cx="35" cy="363"/>
                </a:xfrm>
                <a:custGeom>
                  <a:avLst/>
                  <a:gdLst>
                    <a:gd name="T0" fmla="*/ 0 w 35"/>
                    <a:gd name="T1" fmla="*/ 362 h 363"/>
                    <a:gd name="T2" fmla="*/ 21 w 35"/>
                    <a:gd name="T3" fmla="*/ 54 h 363"/>
                    <a:gd name="T4" fmla="*/ 22 w 35"/>
                    <a:gd name="T5" fmla="*/ 38 h 363"/>
                    <a:gd name="T6" fmla="*/ 23 w 35"/>
                    <a:gd name="T7" fmla="*/ 25 h 363"/>
                    <a:gd name="T8" fmla="*/ 25 w 35"/>
                    <a:gd name="T9" fmla="*/ 15 h 363"/>
                    <a:gd name="T10" fmla="*/ 29 w 35"/>
                    <a:gd name="T11" fmla="*/ 6 h 363"/>
                    <a:gd name="T12" fmla="*/ 34 w 35"/>
                    <a:gd name="T13" fmla="*/ 0 h 363"/>
                    <a:gd name="T14" fmla="*/ 0 60000 65536"/>
                    <a:gd name="T15" fmla="*/ 0 60000 65536"/>
                    <a:gd name="T16" fmla="*/ 0 60000 65536"/>
                    <a:gd name="T17" fmla="*/ 0 60000 65536"/>
                    <a:gd name="T18" fmla="*/ 0 60000 65536"/>
                    <a:gd name="T19" fmla="*/ 0 60000 65536"/>
                    <a:gd name="T20" fmla="*/ 0 60000 65536"/>
                    <a:gd name="T21" fmla="*/ 0 w 35"/>
                    <a:gd name="T22" fmla="*/ 0 h 363"/>
                    <a:gd name="T23" fmla="*/ 35 w 35"/>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5" h="363">
                      <a:moveTo>
                        <a:pt x="0" y="362"/>
                      </a:moveTo>
                      <a:lnTo>
                        <a:pt x="21" y="54"/>
                      </a:lnTo>
                      <a:lnTo>
                        <a:pt x="22" y="38"/>
                      </a:lnTo>
                      <a:lnTo>
                        <a:pt x="23" y="25"/>
                      </a:lnTo>
                      <a:lnTo>
                        <a:pt x="25" y="15"/>
                      </a:lnTo>
                      <a:lnTo>
                        <a:pt x="29" y="6"/>
                      </a:lnTo>
                      <a:lnTo>
                        <a:pt x="34" y="0"/>
                      </a:lnTo>
                    </a:path>
                  </a:pathLst>
                </a:custGeom>
                <a:noFill/>
                <a:ln w="38100" cap="rnd">
                  <a:solidFill>
                    <a:schemeClr val="tx1">
                      <a:lumMod val="65000"/>
                      <a:lumOff val="35000"/>
                    </a:schemeClr>
                  </a:solidFill>
                  <a:round/>
                </a:ln>
              </p:spPr>
              <p:txBody>
                <a:bodyPr/>
                <a:lstStyle/>
                <a:p>
                  <a:endParaRPr lang="zh-CN" altLang="en-US"/>
                </a:p>
              </p:txBody>
            </p:sp>
            <p:sp>
              <p:nvSpPr>
                <p:cNvPr id="32" name="Freeform 36"/>
                <p:cNvSpPr/>
                <p:nvPr/>
              </p:nvSpPr>
              <p:spPr bwMode="auto">
                <a:xfrm>
                  <a:off x="3753" y="1313"/>
                  <a:ext cx="84" cy="709"/>
                </a:xfrm>
                <a:custGeom>
                  <a:avLst/>
                  <a:gdLst>
                    <a:gd name="T0" fmla="*/ 0 w 84"/>
                    <a:gd name="T1" fmla="*/ 0 h 709"/>
                    <a:gd name="T2" fmla="*/ 7 w 84"/>
                    <a:gd name="T3" fmla="*/ 4 h 709"/>
                    <a:gd name="T4" fmla="*/ 12 w 84"/>
                    <a:gd name="T5" fmla="*/ 16 h 709"/>
                    <a:gd name="T6" fmla="*/ 13 w 84"/>
                    <a:gd name="T7" fmla="*/ 33 h 709"/>
                    <a:gd name="T8" fmla="*/ 15 w 84"/>
                    <a:gd name="T9" fmla="*/ 59 h 709"/>
                    <a:gd name="T10" fmla="*/ 42 w 84"/>
                    <a:gd name="T11" fmla="*/ 651 h 709"/>
                    <a:gd name="T12" fmla="*/ 44 w 84"/>
                    <a:gd name="T13" fmla="*/ 684 h 709"/>
                    <a:gd name="T14" fmla="*/ 46 w 84"/>
                    <a:gd name="T15" fmla="*/ 694 h 709"/>
                    <a:gd name="T16" fmla="*/ 52 w 84"/>
                    <a:gd name="T17" fmla="*/ 704 h 709"/>
                    <a:gd name="T18" fmla="*/ 56 w 84"/>
                    <a:gd name="T19" fmla="*/ 708 h 709"/>
                    <a:gd name="T20" fmla="*/ 62 w 84"/>
                    <a:gd name="T21" fmla="*/ 700 h 709"/>
                    <a:gd name="T22" fmla="*/ 65 w 84"/>
                    <a:gd name="T23" fmla="*/ 684 h 709"/>
                    <a:gd name="T24" fmla="*/ 83 w 84"/>
                    <a:gd name="T25" fmla="*/ 380 h 70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4"/>
                    <a:gd name="T40" fmla="*/ 0 h 709"/>
                    <a:gd name="T41" fmla="*/ 84 w 84"/>
                    <a:gd name="T42" fmla="*/ 709 h 70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4" h="709">
                      <a:moveTo>
                        <a:pt x="0" y="0"/>
                      </a:moveTo>
                      <a:lnTo>
                        <a:pt x="7" y="4"/>
                      </a:lnTo>
                      <a:lnTo>
                        <a:pt x="12" y="16"/>
                      </a:lnTo>
                      <a:lnTo>
                        <a:pt x="13" y="33"/>
                      </a:lnTo>
                      <a:lnTo>
                        <a:pt x="15" y="59"/>
                      </a:lnTo>
                      <a:lnTo>
                        <a:pt x="42" y="651"/>
                      </a:lnTo>
                      <a:lnTo>
                        <a:pt x="44" y="684"/>
                      </a:lnTo>
                      <a:lnTo>
                        <a:pt x="46" y="694"/>
                      </a:lnTo>
                      <a:lnTo>
                        <a:pt x="52" y="704"/>
                      </a:lnTo>
                      <a:lnTo>
                        <a:pt x="56" y="708"/>
                      </a:lnTo>
                      <a:lnTo>
                        <a:pt x="62" y="700"/>
                      </a:lnTo>
                      <a:lnTo>
                        <a:pt x="65" y="684"/>
                      </a:lnTo>
                      <a:lnTo>
                        <a:pt x="83" y="380"/>
                      </a:lnTo>
                    </a:path>
                  </a:pathLst>
                </a:custGeom>
                <a:noFill/>
                <a:ln w="38100" cap="rnd">
                  <a:solidFill>
                    <a:schemeClr val="tx1">
                      <a:lumMod val="65000"/>
                      <a:lumOff val="35000"/>
                    </a:schemeClr>
                  </a:solidFill>
                  <a:round/>
                </a:ln>
              </p:spPr>
              <p:txBody>
                <a:bodyPr/>
                <a:lstStyle/>
                <a:p>
                  <a:endParaRPr lang="zh-CN" altLang="en-US"/>
                </a:p>
              </p:txBody>
            </p:sp>
          </p:grpSp>
        </p:grpSp>
        <p:sp>
          <p:nvSpPr>
            <p:cNvPr id="35" name="Freeform 37"/>
            <p:cNvSpPr/>
            <p:nvPr/>
          </p:nvSpPr>
          <p:spPr bwMode="auto">
            <a:xfrm>
              <a:off x="6027087" y="3502965"/>
              <a:ext cx="47499" cy="391510"/>
            </a:xfrm>
            <a:custGeom>
              <a:avLst/>
              <a:gdLst>
                <a:gd name="T0" fmla="*/ 0 w 33"/>
                <a:gd name="T1" fmla="*/ 362 h 363"/>
                <a:gd name="T2" fmla="*/ 20 w 33"/>
                <a:gd name="T3" fmla="*/ 54 h 363"/>
                <a:gd name="T4" fmla="*/ 21 w 33"/>
                <a:gd name="T5" fmla="*/ 38 h 363"/>
                <a:gd name="T6" fmla="*/ 22 w 33"/>
                <a:gd name="T7" fmla="*/ 25 h 363"/>
                <a:gd name="T8" fmla="*/ 24 w 33"/>
                <a:gd name="T9" fmla="*/ 15 h 363"/>
                <a:gd name="T10" fmla="*/ 27 w 33"/>
                <a:gd name="T11" fmla="*/ 6 h 363"/>
                <a:gd name="T12" fmla="*/ 32 w 33"/>
                <a:gd name="T13" fmla="*/ 0 h 363"/>
                <a:gd name="T14" fmla="*/ 0 60000 65536"/>
                <a:gd name="T15" fmla="*/ 0 60000 65536"/>
                <a:gd name="T16" fmla="*/ 0 60000 65536"/>
                <a:gd name="T17" fmla="*/ 0 60000 65536"/>
                <a:gd name="T18" fmla="*/ 0 60000 65536"/>
                <a:gd name="T19" fmla="*/ 0 60000 65536"/>
                <a:gd name="T20" fmla="*/ 0 60000 65536"/>
                <a:gd name="T21" fmla="*/ 0 w 33"/>
                <a:gd name="T22" fmla="*/ 0 h 363"/>
                <a:gd name="T23" fmla="*/ 33 w 33"/>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 h="363">
                  <a:moveTo>
                    <a:pt x="0" y="362"/>
                  </a:moveTo>
                  <a:lnTo>
                    <a:pt x="20" y="54"/>
                  </a:lnTo>
                  <a:lnTo>
                    <a:pt x="21" y="38"/>
                  </a:lnTo>
                  <a:lnTo>
                    <a:pt x="22" y="25"/>
                  </a:lnTo>
                  <a:lnTo>
                    <a:pt x="24" y="15"/>
                  </a:lnTo>
                  <a:lnTo>
                    <a:pt x="27" y="6"/>
                  </a:lnTo>
                  <a:lnTo>
                    <a:pt x="32" y="0"/>
                  </a:lnTo>
                </a:path>
              </a:pathLst>
            </a:custGeom>
            <a:noFill/>
            <a:ln w="38100" cap="rnd">
              <a:solidFill>
                <a:schemeClr val="tx1">
                  <a:lumMod val="65000"/>
                  <a:lumOff val="35000"/>
                </a:schemeClr>
              </a:solidFill>
              <a:round/>
            </a:ln>
          </p:spPr>
          <p:txBody>
            <a:bodyPr/>
            <a:lstStyle/>
            <a:p>
              <a:endParaRPr lang="zh-CN" altLang="en-US"/>
            </a:p>
          </p:txBody>
        </p:sp>
        <p:sp>
          <p:nvSpPr>
            <p:cNvPr id="36" name="Freeform 38"/>
            <p:cNvSpPr/>
            <p:nvPr/>
          </p:nvSpPr>
          <p:spPr bwMode="auto">
            <a:xfrm>
              <a:off x="6074586" y="3507284"/>
              <a:ext cx="125226" cy="762870"/>
            </a:xfrm>
            <a:custGeom>
              <a:avLst/>
              <a:gdLst>
                <a:gd name="T0" fmla="*/ 0 w 87"/>
                <a:gd name="T1" fmla="*/ 0 h 530"/>
                <a:gd name="T2" fmla="*/ 7 w 87"/>
                <a:gd name="T3" fmla="*/ 3 h 530"/>
                <a:gd name="T4" fmla="*/ 12 w 87"/>
                <a:gd name="T5" fmla="*/ 12 h 530"/>
                <a:gd name="T6" fmla="*/ 14 w 87"/>
                <a:gd name="T7" fmla="*/ 25 h 530"/>
                <a:gd name="T8" fmla="*/ 15 w 87"/>
                <a:gd name="T9" fmla="*/ 44 h 530"/>
                <a:gd name="T10" fmla="*/ 43 w 87"/>
                <a:gd name="T11" fmla="*/ 488 h 530"/>
                <a:gd name="T12" fmla="*/ 45 w 87"/>
                <a:gd name="T13" fmla="*/ 512 h 530"/>
                <a:gd name="T14" fmla="*/ 47 w 87"/>
                <a:gd name="T15" fmla="*/ 520 h 530"/>
                <a:gd name="T16" fmla="*/ 53 w 87"/>
                <a:gd name="T17" fmla="*/ 527 h 530"/>
                <a:gd name="T18" fmla="*/ 57 w 87"/>
                <a:gd name="T19" fmla="*/ 530 h 530"/>
                <a:gd name="T20" fmla="*/ 63 w 87"/>
                <a:gd name="T21" fmla="*/ 524 h 530"/>
                <a:gd name="T22" fmla="*/ 67 w 87"/>
                <a:gd name="T23" fmla="*/ 512 h 530"/>
                <a:gd name="T24" fmla="*/ 87 w 87"/>
                <a:gd name="T25" fmla="*/ 265 h 5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7"/>
                <a:gd name="T40" fmla="*/ 0 h 530"/>
                <a:gd name="T41" fmla="*/ 87 w 87"/>
                <a:gd name="T42" fmla="*/ 530 h 5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7" h="530">
                  <a:moveTo>
                    <a:pt x="0" y="0"/>
                  </a:moveTo>
                  <a:lnTo>
                    <a:pt x="7" y="3"/>
                  </a:lnTo>
                  <a:lnTo>
                    <a:pt x="12" y="12"/>
                  </a:lnTo>
                  <a:lnTo>
                    <a:pt x="14" y="25"/>
                  </a:lnTo>
                  <a:lnTo>
                    <a:pt x="15" y="44"/>
                  </a:lnTo>
                  <a:lnTo>
                    <a:pt x="43" y="488"/>
                  </a:lnTo>
                  <a:lnTo>
                    <a:pt x="45" y="512"/>
                  </a:lnTo>
                  <a:lnTo>
                    <a:pt x="47" y="520"/>
                  </a:lnTo>
                  <a:lnTo>
                    <a:pt x="53" y="527"/>
                  </a:lnTo>
                  <a:lnTo>
                    <a:pt x="57" y="530"/>
                  </a:lnTo>
                  <a:lnTo>
                    <a:pt x="63" y="524"/>
                  </a:lnTo>
                  <a:lnTo>
                    <a:pt x="67" y="512"/>
                  </a:lnTo>
                  <a:lnTo>
                    <a:pt x="87" y="265"/>
                  </a:lnTo>
                </a:path>
              </a:pathLst>
            </a:custGeom>
            <a:noFill/>
            <a:ln w="38100" cap="rnd">
              <a:solidFill>
                <a:schemeClr val="tx1">
                  <a:lumMod val="65000"/>
                  <a:lumOff val="35000"/>
                </a:schemeClr>
              </a:solidFill>
              <a:round/>
            </a:ln>
          </p:spPr>
          <p:txBody>
            <a:bodyPr/>
            <a:lstStyle/>
            <a:p>
              <a:endParaRPr lang="zh-CN" altLang="en-US"/>
            </a:p>
          </p:txBody>
        </p:sp>
        <p:sp>
          <p:nvSpPr>
            <p:cNvPr id="37" name="Freeform 39"/>
            <p:cNvSpPr/>
            <p:nvPr/>
          </p:nvSpPr>
          <p:spPr bwMode="auto">
            <a:xfrm>
              <a:off x="6198372" y="3502965"/>
              <a:ext cx="46060" cy="391510"/>
            </a:xfrm>
            <a:custGeom>
              <a:avLst/>
              <a:gdLst>
                <a:gd name="T0" fmla="*/ 0 w 32"/>
                <a:gd name="T1" fmla="*/ 362 h 363"/>
                <a:gd name="T2" fmla="*/ 19 w 32"/>
                <a:gd name="T3" fmla="*/ 54 h 363"/>
                <a:gd name="T4" fmla="*/ 20 w 32"/>
                <a:gd name="T5" fmla="*/ 38 h 363"/>
                <a:gd name="T6" fmla="*/ 21 w 32"/>
                <a:gd name="T7" fmla="*/ 25 h 363"/>
                <a:gd name="T8" fmla="*/ 23 w 32"/>
                <a:gd name="T9" fmla="*/ 15 h 363"/>
                <a:gd name="T10" fmla="*/ 27 w 32"/>
                <a:gd name="T11" fmla="*/ 6 h 363"/>
                <a:gd name="T12" fmla="*/ 31 w 32"/>
                <a:gd name="T13" fmla="*/ 0 h 363"/>
                <a:gd name="T14" fmla="*/ 0 60000 65536"/>
                <a:gd name="T15" fmla="*/ 0 60000 65536"/>
                <a:gd name="T16" fmla="*/ 0 60000 65536"/>
                <a:gd name="T17" fmla="*/ 0 60000 65536"/>
                <a:gd name="T18" fmla="*/ 0 60000 65536"/>
                <a:gd name="T19" fmla="*/ 0 60000 65536"/>
                <a:gd name="T20" fmla="*/ 0 60000 65536"/>
                <a:gd name="T21" fmla="*/ 0 w 32"/>
                <a:gd name="T22" fmla="*/ 0 h 363"/>
                <a:gd name="T23" fmla="*/ 32 w 32"/>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2" h="363">
                  <a:moveTo>
                    <a:pt x="0" y="362"/>
                  </a:moveTo>
                  <a:lnTo>
                    <a:pt x="19" y="54"/>
                  </a:lnTo>
                  <a:lnTo>
                    <a:pt x="20" y="38"/>
                  </a:lnTo>
                  <a:lnTo>
                    <a:pt x="21" y="25"/>
                  </a:lnTo>
                  <a:lnTo>
                    <a:pt x="23" y="15"/>
                  </a:lnTo>
                  <a:lnTo>
                    <a:pt x="27" y="6"/>
                  </a:lnTo>
                  <a:lnTo>
                    <a:pt x="31" y="0"/>
                  </a:lnTo>
                </a:path>
              </a:pathLst>
            </a:custGeom>
            <a:noFill/>
            <a:ln w="38100" cap="rnd">
              <a:solidFill>
                <a:schemeClr val="tx1">
                  <a:lumMod val="65000"/>
                  <a:lumOff val="35000"/>
                </a:schemeClr>
              </a:solidFill>
              <a:round/>
            </a:ln>
          </p:spPr>
          <p:txBody>
            <a:bodyPr/>
            <a:lstStyle/>
            <a:p>
              <a:endParaRPr lang="zh-CN" altLang="en-US"/>
            </a:p>
          </p:txBody>
        </p:sp>
        <p:sp>
          <p:nvSpPr>
            <p:cNvPr id="38" name="Freeform 40"/>
            <p:cNvSpPr/>
            <p:nvPr/>
          </p:nvSpPr>
          <p:spPr bwMode="auto">
            <a:xfrm>
              <a:off x="6244432" y="3507284"/>
              <a:ext cx="123786" cy="762870"/>
            </a:xfrm>
            <a:custGeom>
              <a:avLst/>
              <a:gdLst>
                <a:gd name="T0" fmla="*/ 0 w 86"/>
                <a:gd name="T1" fmla="*/ 0 h 530"/>
                <a:gd name="T2" fmla="*/ 7 w 86"/>
                <a:gd name="T3" fmla="*/ 3 h 530"/>
                <a:gd name="T4" fmla="*/ 12 w 86"/>
                <a:gd name="T5" fmla="*/ 12 h 530"/>
                <a:gd name="T6" fmla="*/ 14 w 86"/>
                <a:gd name="T7" fmla="*/ 25 h 530"/>
                <a:gd name="T8" fmla="*/ 15 w 86"/>
                <a:gd name="T9" fmla="*/ 44 h 530"/>
                <a:gd name="T10" fmla="*/ 43 w 86"/>
                <a:gd name="T11" fmla="*/ 488 h 530"/>
                <a:gd name="T12" fmla="*/ 45 w 86"/>
                <a:gd name="T13" fmla="*/ 512 h 530"/>
                <a:gd name="T14" fmla="*/ 47 w 86"/>
                <a:gd name="T15" fmla="*/ 520 h 530"/>
                <a:gd name="T16" fmla="*/ 53 w 86"/>
                <a:gd name="T17" fmla="*/ 527 h 530"/>
                <a:gd name="T18" fmla="*/ 57 w 86"/>
                <a:gd name="T19" fmla="*/ 530 h 530"/>
                <a:gd name="T20" fmla="*/ 63 w 86"/>
                <a:gd name="T21" fmla="*/ 524 h 530"/>
                <a:gd name="T22" fmla="*/ 67 w 86"/>
                <a:gd name="T23" fmla="*/ 512 h 530"/>
                <a:gd name="T24" fmla="*/ 86 w 86"/>
                <a:gd name="T25" fmla="*/ 274 h 5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6"/>
                <a:gd name="T40" fmla="*/ 0 h 530"/>
                <a:gd name="T41" fmla="*/ 86 w 86"/>
                <a:gd name="T42" fmla="*/ 530 h 5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6" h="530">
                  <a:moveTo>
                    <a:pt x="0" y="0"/>
                  </a:moveTo>
                  <a:lnTo>
                    <a:pt x="7" y="3"/>
                  </a:lnTo>
                  <a:lnTo>
                    <a:pt x="12" y="12"/>
                  </a:lnTo>
                  <a:lnTo>
                    <a:pt x="14" y="25"/>
                  </a:lnTo>
                  <a:lnTo>
                    <a:pt x="15" y="44"/>
                  </a:lnTo>
                  <a:lnTo>
                    <a:pt x="43" y="488"/>
                  </a:lnTo>
                  <a:lnTo>
                    <a:pt x="45" y="512"/>
                  </a:lnTo>
                  <a:lnTo>
                    <a:pt x="47" y="520"/>
                  </a:lnTo>
                  <a:lnTo>
                    <a:pt x="53" y="527"/>
                  </a:lnTo>
                  <a:lnTo>
                    <a:pt x="57" y="530"/>
                  </a:lnTo>
                  <a:lnTo>
                    <a:pt x="63" y="524"/>
                  </a:lnTo>
                  <a:lnTo>
                    <a:pt x="67" y="512"/>
                  </a:lnTo>
                  <a:lnTo>
                    <a:pt x="86" y="274"/>
                  </a:lnTo>
                </a:path>
              </a:pathLst>
            </a:custGeom>
            <a:noFill/>
            <a:ln w="38100" cap="rnd">
              <a:solidFill>
                <a:schemeClr val="tx1">
                  <a:lumMod val="65000"/>
                  <a:lumOff val="35000"/>
                </a:schemeClr>
              </a:solidFill>
              <a:round/>
            </a:ln>
          </p:spPr>
          <p:txBody>
            <a:bodyPr/>
            <a:lstStyle/>
            <a:p>
              <a:endParaRPr lang="zh-CN" altLang="en-US"/>
            </a:p>
          </p:txBody>
        </p:sp>
        <p:grpSp>
          <p:nvGrpSpPr>
            <p:cNvPr id="39" name="Group 41"/>
            <p:cNvGrpSpPr/>
            <p:nvPr/>
          </p:nvGrpSpPr>
          <p:grpSpPr bwMode="auto">
            <a:xfrm>
              <a:off x="6368219" y="3497208"/>
              <a:ext cx="168408" cy="768627"/>
              <a:chOff x="3117" y="1309"/>
              <a:chExt cx="117" cy="713"/>
            </a:xfrm>
          </p:grpSpPr>
          <p:sp>
            <p:nvSpPr>
              <p:cNvPr id="40" name="Freeform 42"/>
              <p:cNvSpPr/>
              <p:nvPr/>
            </p:nvSpPr>
            <p:spPr bwMode="auto">
              <a:xfrm>
                <a:off x="3117" y="1309"/>
                <a:ext cx="33" cy="363"/>
              </a:xfrm>
              <a:custGeom>
                <a:avLst/>
                <a:gdLst>
                  <a:gd name="T0" fmla="*/ 0 w 33"/>
                  <a:gd name="T1" fmla="*/ 362 h 363"/>
                  <a:gd name="T2" fmla="*/ 20 w 33"/>
                  <a:gd name="T3" fmla="*/ 54 h 363"/>
                  <a:gd name="T4" fmla="*/ 21 w 33"/>
                  <a:gd name="T5" fmla="*/ 38 h 363"/>
                  <a:gd name="T6" fmla="*/ 22 w 33"/>
                  <a:gd name="T7" fmla="*/ 25 h 363"/>
                  <a:gd name="T8" fmla="*/ 24 w 33"/>
                  <a:gd name="T9" fmla="*/ 15 h 363"/>
                  <a:gd name="T10" fmla="*/ 27 w 33"/>
                  <a:gd name="T11" fmla="*/ 6 h 363"/>
                  <a:gd name="T12" fmla="*/ 32 w 33"/>
                  <a:gd name="T13" fmla="*/ 0 h 363"/>
                  <a:gd name="T14" fmla="*/ 0 60000 65536"/>
                  <a:gd name="T15" fmla="*/ 0 60000 65536"/>
                  <a:gd name="T16" fmla="*/ 0 60000 65536"/>
                  <a:gd name="T17" fmla="*/ 0 60000 65536"/>
                  <a:gd name="T18" fmla="*/ 0 60000 65536"/>
                  <a:gd name="T19" fmla="*/ 0 60000 65536"/>
                  <a:gd name="T20" fmla="*/ 0 60000 65536"/>
                  <a:gd name="T21" fmla="*/ 0 w 33"/>
                  <a:gd name="T22" fmla="*/ 0 h 363"/>
                  <a:gd name="T23" fmla="*/ 33 w 33"/>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 h="363">
                    <a:moveTo>
                      <a:pt x="0" y="362"/>
                    </a:moveTo>
                    <a:lnTo>
                      <a:pt x="20" y="54"/>
                    </a:lnTo>
                    <a:lnTo>
                      <a:pt x="21" y="38"/>
                    </a:lnTo>
                    <a:lnTo>
                      <a:pt x="22" y="25"/>
                    </a:lnTo>
                    <a:lnTo>
                      <a:pt x="24" y="15"/>
                    </a:lnTo>
                    <a:lnTo>
                      <a:pt x="27" y="6"/>
                    </a:lnTo>
                    <a:lnTo>
                      <a:pt x="32" y="0"/>
                    </a:lnTo>
                  </a:path>
                </a:pathLst>
              </a:custGeom>
              <a:noFill/>
              <a:ln w="38100" cap="rnd">
                <a:solidFill>
                  <a:schemeClr val="tx1">
                    <a:lumMod val="65000"/>
                    <a:lumOff val="35000"/>
                  </a:schemeClr>
                </a:solidFill>
                <a:round/>
              </a:ln>
            </p:spPr>
            <p:txBody>
              <a:bodyPr/>
              <a:lstStyle/>
              <a:p>
                <a:endParaRPr lang="zh-CN" altLang="en-US"/>
              </a:p>
            </p:txBody>
          </p:sp>
          <p:sp>
            <p:nvSpPr>
              <p:cNvPr id="41" name="Freeform 43"/>
              <p:cNvSpPr/>
              <p:nvPr/>
            </p:nvSpPr>
            <p:spPr bwMode="auto">
              <a:xfrm>
                <a:off x="3150" y="1313"/>
                <a:ext cx="84" cy="709"/>
              </a:xfrm>
              <a:custGeom>
                <a:avLst/>
                <a:gdLst>
                  <a:gd name="T0" fmla="*/ 0 w 84"/>
                  <a:gd name="T1" fmla="*/ 0 h 709"/>
                  <a:gd name="T2" fmla="*/ 7 w 84"/>
                  <a:gd name="T3" fmla="*/ 4 h 709"/>
                  <a:gd name="T4" fmla="*/ 12 w 84"/>
                  <a:gd name="T5" fmla="*/ 16 h 709"/>
                  <a:gd name="T6" fmla="*/ 13 w 84"/>
                  <a:gd name="T7" fmla="*/ 33 h 709"/>
                  <a:gd name="T8" fmla="*/ 15 w 84"/>
                  <a:gd name="T9" fmla="*/ 59 h 709"/>
                  <a:gd name="T10" fmla="*/ 42 w 84"/>
                  <a:gd name="T11" fmla="*/ 651 h 709"/>
                  <a:gd name="T12" fmla="*/ 44 w 84"/>
                  <a:gd name="T13" fmla="*/ 684 h 709"/>
                  <a:gd name="T14" fmla="*/ 46 w 84"/>
                  <a:gd name="T15" fmla="*/ 694 h 709"/>
                  <a:gd name="T16" fmla="*/ 52 w 84"/>
                  <a:gd name="T17" fmla="*/ 704 h 709"/>
                  <a:gd name="T18" fmla="*/ 56 w 84"/>
                  <a:gd name="T19" fmla="*/ 708 h 709"/>
                  <a:gd name="T20" fmla="*/ 62 w 84"/>
                  <a:gd name="T21" fmla="*/ 700 h 709"/>
                  <a:gd name="T22" fmla="*/ 65 w 84"/>
                  <a:gd name="T23" fmla="*/ 684 h 709"/>
                  <a:gd name="T24" fmla="*/ 83 w 84"/>
                  <a:gd name="T25" fmla="*/ 380 h 70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4"/>
                  <a:gd name="T40" fmla="*/ 0 h 709"/>
                  <a:gd name="T41" fmla="*/ 84 w 84"/>
                  <a:gd name="T42" fmla="*/ 709 h 70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4" h="709">
                    <a:moveTo>
                      <a:pt x="0" y="0"/>
                    </a:moveTo>
                    <a:lnTo>
                      <a:pt x="7" y="4"/>
                    </a:lnTo>
                    <a:lnTo>
                      <a:pt x="12" y="16"/>
                    </a:lnTo>
                    <a:lnTo>
                      <a:pt x="13" y="33"/>
                    </a:lnTo>
                    <a:lnTo>
                      <a:pt x="15" y="59"/>
                    </a:lnTo>
                    <a:lnTo>
                      <a:pt x="42" y="651"/>
                    </a:lnTo>
                    <a:lnTo>
                      <a:pt x="44" y="684"/>
                    </a:lnTo>
                    <a:lnTo>
                      <a:pt x="46" y="694"/>
                    </a:lnTo>
                    <a:lnTo>
                      <a:pt x="52" y="704"/>
                    </a:lnTo>
                    <a:lnTo>
                      <a:pt x="56" y="708"/>
                    </a:lnTo>
                    <a:lnTo>
                      <a:pt x="62" y="700"/>
                    </a:lnTo>
                    <a:lnTo>
                      <a:pt x="65" y="684"/>
                    </a:lnTo>
                    <a:lnTo>
                      <a:pt x="83" y="380"/>
                    </a:lnTo>
                  </a:path>
                </a:pathLst>
              </a:custGeom>
              <a:noFill/>
              <a:ln w="38100" cap="rnd">
                <a:solidFill>
                  <a:schemeClr val="tx1">
                    <a:lumMod val="65000"/>
                    <a:lumOff val="35000"/>
                  </a:schemeClr>
                </a:solidFill>
                <a:round/>
              </a:ln>
            </p:spPr>
            <p:txBody>
              <a:bodyPr/>
              <a:lstStyle/>
              <a:p>
                <a:endParaRPr lang="zh-CN" altLang="en-US"/>
              </a:p>
            </p:txBody>
          </p:sp>
        </p:grpSp>
        <p:sp>
          <p:nvSpPr>
            <p:cNvPr id="42" name="Freeform 44"/>
            <p:cNvSpPr/>
            <p:nvPr/>
          </p:nvSpPr>
          <p:spPr bwMode="auto">
            <a:xfrm>
              <a:off x="6536626" y="3497208"/>
              <a:ext cx="50378" cy="391510"/>
            </a:xfrm>
            <a:custGeom>
              <a:avLst/>
              <a:gdLst>
                <a:gd name="T0" fmla="*/ 0 w 35"/>
                <a:gd name="T1" fmla="*/ 362 h 363"/>
                <a:gd name="T2" fmla="*/ 21 w 35"/>
                <a:gd name="T3" fmla="*/ 54 h 363"/>
                <a:gd name="T4" fmla="*/ 22 w 35"/>
                <a:gd name="T5" fmla="*/ 38 h 363"/>
                <a:gd name="T6" fmla="*/ 23 w 35"/>
                <a:gd name="T7" fmla="*/ 25 h 363"/>
                <a:gd name="T8" fmla="*/ 25 w 35"/>
                <a:gd name="T9" fmla="*/ 15 h 363"/>
                <a:gd name="T10" fmla="*/ 29 w 35"/>
                <a:gd name="T11" fmla="*/ 6 h 363"/>
                <a:gd name="T12" fmla="*/ 34 w 35"/>
                <a:gd name="T13" fmla="*/ 0 h 363"/>
                <a:gd name="T14" fmla="*/ 0 60000 65536"/>
                <a:gd name="T15" fmla="*/ 0 60000 65536"/>
                <a:gd name="T16" fmla="*/ 0 60000 65536"/>
                <a:gd name="T17" fmla="*/ 0 60000 65536"/>
                <a:gd name="T18" fmla="*/ 0 60000 65536"/>
                <a:gd name="T19" fmla="*/ 0 60000 65536"/>
                <a:gd name="T20" fmla="*/ 0 60000 65536"/>
                <a:gd name="T21" fmla="*/ 0 w 35"/>
                <a:gd name="T22" fmla="*/ 0 h 363"/>
                <a:gd name="T23" fmla="*/ 35 w 35"/>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5" h="363">
                  <a:moveTo>
                    <a:pt x="0" y="362"/>
                  </a:moveTo>
                  <a:lnTo>
                    <a:pt x="21" y="54"/>
                  </a:lnTo>
                  <a:lnTo>
                    <a:pt x="22" y="38"/>
                  </a:lnTo>
                  <a:lnTo>
                    <a:pt x="23" y="25"/>
                  </a:lnTo>
                  <a:lnTo>
                    <a:pt x="25" y="15"/>
                  </a:lnTo>
                  <a:lnTo>
                    <a:pt x="29" y="6"/>
                  </a:lnTo>
                  <a:lnTo>
                    <a:pt x="34" y="0"/>
                  </a:lnTo>
                </a:path>
              </a:pathLst>
            </a:custGeom>
            <a:noFill/>
            <a:ln w="38100" cap="rnd">
              <a:solidFill>
                <a:schemeClr val="tx1">
                  <a:lumMod val="65000"/>
                  <a:lumOff val="35000"/>
                </a:schemeClr>
              </a:solidFill>
              <a:round/>
            </a:ln>
          </p:spPr>
          <p:txBody>
            <a:bodyPr/>
            <a:lstStyle/>
            <a:p>
              <a:endParaRPr lang="zh-CN" altLang="en-US"/>
            </a:p>
          </p:txBody>
        </p:sp>
        <p:sp>
          <p:nvSpPr>
            <p:cNvPr id="43" name="Freeform 45"/>
            <p:cNvSpPr/>
            <p:nvPr/>
          </p:nvSpPr>
          <p:spPr bwMode="auto">
            <a:xfrm>
              <a:off x="6587004" y="3501526"/>
              <a:ext cx="130984" cy="762870"/>
            </a:xfrm>
            <a:custGeom>
              <a:avLst/>
              <a:gdLst>
                <a:gd name="T0" fmla="*/ 0 w 91"/>
                <a:gd name="T1" fmla="*/ 0 h 530"/>
                <a:gd name="T2" fmla="*/ 7 w 91"/>
                <a:gd name="T3" fmla="*/ 3 h 530"/>
                <a:gd name="T4" fmla="*/ 12 w 91"/>
                <a:gd name="T5" fmla="*/ 12 h 530"/>
                <a:gd name="T6" fmla="*/ 13 w 91"/>
                <a:gd name="T7" fmla="*/ 25 h 530"/>
                <a:gd name="T8" fmla="*/ 15 w 91"/>
                <a:gd name="T9" fmla="*/ 44 h 530"/>
                <a:gd name="T10" fmla="*/ 42 w 91"/>
                <a:gd name="T11" fmla="*/ 488 h 530"/>
                <a:gd name="T12" fmla="*/ 44 w 91"/>
                <a:gd name="T13" fmla="*/ 512 h 530"/>
                <a:gd name="T14" fmla="*/ 46 w 91"/>
                <a:gd name="T15" fmla="*/ 520 h 530"/>
                <a:gd name="T16" fmla="*/ 52 w 91"/>
                <a:gd name="T17" fmla="*/ 527 h 530"/>
                <a:gd name="T18" fmla="*/ 56 w 91"/>
                <a:gd name="T19" fmla="*/ 530 h 530"/>
                <a:gd name="T20" fmla="*/ 62 w 91"/>
                <a:gd name="T21" fmla="*/ 524 h 530"/>
                <a:gd name="T22" fmla="*/ 65 w 91"/>
                <a:gd name="T23" fmla="*/ 512 h 530"/>
                <a:gd name="T24" fmla="*/ 91 w 91"/>
                <a:gd name="T25" fmla="*/ 281 h 5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1"/>
                <a:gd name="T40" fmla="*/ 0 h 530"/>
                <a:gd name="T41" fmla="*/ 91 w 91"/>
                <a:gd name="T42" fmla="*/ 530 h 5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1" h="530">
                  <a:moveTo>
                    <a:pt x="0" y="0"/>
                  </a:moveTo>
                  <a:lnTo>
                    <a:pt x="7" y="3"/>
                  </a:lnTo>
                  <a:lnTo>
                    <a:pt x="12" y="12"/>
                  </a:lnTo>
                  <a:lnTo>
                    <a:pt x="13" y="25"/>
                  </a:lnTo>
                  <a:lnTo>
                    <a:pt x="15" y="44"/>
                  </a:lnTo>
                  <a:lnTo>
                    <a:pt x="42" y="488"/>
                  </a:lnTo>
                  <a:lnTo>
                    <a:pt x="44" y="512"/>
                  </a:lnTo>
                  <a:lnTo>
                    <a:pt x="46" y="520"/>
                  </a:lnTo>
                  <a:lnTo>
                    <a:pt x="52" y="527"/>
                  </a:lnTo>
                  <a:lnTo>
                    <a:pt x="56" y="530"/>
                  </a:lnTo>
                  <a:lnTo>
                    <a:pt x="62" y="524"/>
                  </a:lnTo>
                  <a:lnTo>
                    <a:pt x="65" y="512"/>
                  </a:lnTo>
                  <a:lnTo>
                    <a:pt x="91" y="281"/>
                  </a:lnTo>
                </a:path>
              </a:pathLst>
            </a:custGeom>
            <a:noFill/>
            <a:ln w="38100" cap="rnd">
              <a:solidFill>
                <a:schemeClr val="tx1">
                  <a:lumMod val="65000"/>
                  <a:lumOff val="35000"/>
                </a:schemeClr>
              </a:solidFill>
              <a:round/>
            </a:ln>
          </p:spPr>
          <p:txBody>
            <a:bodyPr/>
            <a:lstStyle/>
            <a:p>
              <a:endParaRPr lang="zh-CN" altLang="en-US"/>
            </a:p>
          </p:txBody>
        </p:sp>
        <p:grpSp>
          <p:nvGrpSpPr>
            <p:cNvPr id="155" name="Group 157"/>
            <p:cNvGrpSpPr/>
            <p:nvPr/>
          </p:nvGrpSpPr>
          <p:grpSpPr bwMode="auto">
            <a:xfrm>
              <a:off x="3952945" y="3504405"/>
              <a:ext cx="685143" cy="765748"/>
              <a:chOff x="1439" y="1316"/>
              <a:chExt cx="476" cy="711"/>
            </a:xfrm>
          </p:grpSpPr>
          <p:grpSp>
            <p:nvGrpSpPr>
              <p:cNvPr id="156" name="Group 158"/>
              <p:cNvGrpSpPr/>
              <p:nvPr/>
            </p:nvGrpSpPr>
            <p:grpSpPr bwMode="auto">
              <a:xfrm>
                <a:off x="1439" y="1316"/>
                <a:ext cx="239" cy="711"/>
                <a:chOff x="1439" y="1316"/>
                <a:chExt cx="239" cy="711"/>
              </a:xfrm>
            </p:grpSpPr>
            <p:sp>
              <p:nvSpPr>
                <p:cNvPr id="163" name="Freeform 159"/>
                <p:cNvSpPr/>
                <p:nvPr/>
              </p:nvSpPr>
              <p:spPr bwMode="auto">
                <a:xfrm>
                  <a:off x="1439" y="1317"/>
                  <a:ext cx="32" cy="363"/>
                </a:xfrm>
                <a:custGeom>
                  <a:avLst/>
                  <a:gdLst>
                    <a:gd name="T0" fmla="*/ 0 w 32"/>
                    <a:gd name="T1" fmla="*/ 362 h 363"/>
                    <a:gd name="T2" fmla="*/ 19 w 32"/>
                    <a:gd name="T3" fmla="*/ 54 h 363"/>
                    <a:gd name="T4" fmla="*/ 20 w 32"/>
                    <a:gd name="T5" fmla="*/ 38 h 363"/>
                    <a:gd name="T6" fmla="*/ 21 w 32"/>
                    <a:gd name="T7" fmla="*/ 25 h 363"/>
                    <a:gd name="T8" fmla="*/ 23 w 32"/>
                    <a:gd name="T9" fmla="*/ 15 h 363"/>
                    <a:gd name="T10" fmla="*/ 27 w 32"/>
                    <a:gd name="T11" fmla="*/ 6 h 363"/>
                    <a:gd name="T12" fmla="*/ 31 w 32"/>
                    <a:gd name="T13" fmla="*/ 0 h 363"/>
                    <a:gd name="T14" fmla="*/ 0 60000 65536"/>
                    <a:gd name="T15" fmla="*/ 0 60000 65536"/>
                    <a:gd name="T16" fmla="*/ 0 60000 65536"/>
                    <a:gd name="T17" fmla="*/ 0 60000 65536"/>
                    <a:gd name="T18" fmla="*/ 0 60000 65536"/>
                    <a:gd name="T19" fmla="*/ 0 60000 65536"/>
                    <a:gd name="T20" fmla="*/ 0 60000 65536"/>
                    <a:gd name="T21" fmla="*/ 0 w 32"/>
                    <a:gd name="T22" fmla="*/ 0 h 363"/>
                    <a:gd name="T23" fmla="*/ 32 w 32"/>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2" h="363">
                      <a:moveTo>
                        <a:pt x="0" y="362"/>
                      </a:moveTo>
                      <a:lnTo>
                        <a:pt x="19" y="54"/>
                      </a:lnTo>
                      <a:lnTo>
                        <a:pt x="20" y="38"/>
                      </a:lnTo>
                      <a:lnTo>
                        <a:pt x="21" y="25"/>
                      </a:lnTo>
                      <a:lnTo>
                        <a:pt x="23" y="15"/>
                      </a:lnTo>
                      <a:lnTo>
                        <a:pt x="27" y="6"/>
                      </a:lnTo>
                      <a:lnTo>
                        <a:pt x="31" y="0"/>
                      </a:lnTo>
                    </a:path>
                  </a:pathLst>
                </a:custGeom>
                <a:noFill/>
                <a:ln w="38100" cap="rnd">
                  <a:solidFill>
                    <a:schemeClr val="tx1">
                      <a:lumMod val="65000"/>
                      <a:lumOff val="35000"/>
                    </a:schemeClr>
                  </a:solidFill>
                  <a:round/>
                </a:ln>
              </p:spPr>
              <p:txBody>
                <a:bodyPr/>
                <a:lstStyle/>
                <a:p>
                  <a:endParaRPr lang="zh-CN" altLang="en-US"/>
                </a:p>
              </p:txBody>
            </p:sp>
            <p:sp>
              <p:nvSpPr>
                <p:cNvPr id="164" name="Freeform 160"/>
                <p:cNvSpPr/>
                <p:nvPr/>
              </p:nvSpPr>
              <p:spPr bwMode="auto">
                <a:xfrm>
                  <a:off x="1472" y="1316"/>
                  <a:ext cx="86" cy="711"/>
                </a:xfrm>
                <a:custGeom>
                  <a:avLst/>
                  <a:gdLst>
                    <a:gd name="T0" fmla="*/ 0 w 86"/>
                    <a:gd name="T1" fmla="*/ 0 h 711"/>
                    <a:gd name="T2" fmla="*/ 7 w 86"/>
                    <a:gd name="T3" fmla="*/ 4 h 711"/>
                    <a:gd name="T4" fmla="*/ 12 w 86"/>
                    <a:gd name="T5" fmla="*/ 16 h 711"/>
                    <a:gd name="T6" fmla="*/ 14 w 86"/>
                    <a:gd name="T7" fmla="*/ 33 h 711"/>
                    <a:gd name="T8" fmla="*/ 15 w 86"/>
                    <a:gd name="T9" fmla="*/ 59 h 711"/>
                    <a:gd name="T10" fmla="*/ 43 w 86"/>
                    <a:gd name="T11" fmla="*/ 653 h 711"/>
                    <a:gd name="T12" fmla="*/ 45 w 86"/>
                    <a:gd name="T13" fmla="*/ 686 h 711"/>
                    <a:gd name="T14" fmla="*/ 47 w 86"/>
                    <a:gd name="T15" fmla="*/ 696 h 711"/>
                    <a:gd name="T16" fmla="*/ 53 w 86"/>
                    <a:gd name="T17" fmla="*/ 706 h 711"/>
                    <a:gd name="T18" fmla="*/ 57 w 86"/>
                    <a:gd name="T19" fmla="*/ 710 h 711"/>
                    <a:gd name="T20" fmla="*/ 63 w 86"/>
                    <a:gd name="T21" fmla="*/ 702 h 711"/>
                    <a:gd name="T22" fmla="*/ 67 w 86"/>
                    <a:gd name="T23" fmla="*/ 686 h 711"/>
                    <a:gd name="T24" fmla="*/ 85 w 86"/>
                    <a:gd name="T25" fmla="*/ 381 h 7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6"/>
                    <a:gd name="T40" fmla="*/ 0 h 711"/>
                    <a:gd name="T41" fmla="*/ 86 w 86"/>
                    <a:gd name="T42" fmla="*/ 711 h 71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6" h="711">
                      <a:moveTo>
                        <a:pt x="0" y="0"/>
                      </a:moveTo>
                      <a:lnTo>
                        <a:pt x="7" y="4"/>
                      </a:lnTo>
                      <a:lnTo>
                        <a:pt x="12" y="16"/>
                      </a:lnTo>
                      <a:lnTo>
                        <a:pt x="14" y="33"/>
                      </a:lnTo>
                      <a:lnTo>
                        <a:pt x="15" y="59"/>
                      </a:lnTo>
                      <a:lnTo>
                        <a:pt x="43" y="653"/>
                      </a:lnTo>
                      <a:lnTo>
                        <a:pt x="45" y="686"/>
                      </a:lnTo>
                      <a:lnTo>
                        <a:pt x="47" y="696"/>
                      </a:lnTo>
                      <a:lnTo>
                        <a:pt x="53" y="706"/>
                      </a:lnTo>
                      <a:lnTo>
                        <a:pt x="57" y="710"/>
                      </a:lnTo>
                      <a:lnTo>
                        <a:pt x="63" y="702"/>
                      </a:lnTo>
                      <a:lnTo>
                        <a:pt x="67" y="686"/>
                      </a:lnTo>
                      <a:lnTo>
                        <a:pt x="85" y="381"/>
                      </a:lnTo>
                    </a:path>
                  </a:pathLst>
                </a:custGeom>
                <a:noFill/>
                <a:ln w="38100" cap="rnd">
                  <a:solidFill>
                    <a:schemeClr val="tx1">
                      <a:lumMod val="65000"/>
                      <a:lumOff val="35000"/>
                    </a:schemeClr>
                  </a:solidFill>
                  <a:round/>
                </a:ln>
              </p:spPr>
              <p:txBody>
                <a:bodyPr/>
                <a:lstStyle/>
                <a:p>
                  <a:endParaRPr lang="zh-CN" altLang="en-US"/>
                </a:p>
              </p:txBody>
            </p:sp>
            <p:sp>
              <p:nvSpPr>
                <p:cNvPr id="165" name="Freeform 161"/>
                <p:cNvSpPr/>
                <p:nvPr/>
              </p:nvSpPr>
              <p:spPr bwMode="auto">
                <a:xfrm>
                  <a:off x="1558" y="1323"/>
                  <a:ext cx="34" cy="363"/>
                </a:xfrm>
                <a:custGeom>
                  <a:avLst/>
                  <a:gdLst>
                    <a:gd name="T0" fmla="*/ 0 w 34"/>
                    <a:gd name="T1" fmla="*/ 362 h 363"/>
                    <a:gd name="T2" fmla="*/ 20 w 34"/>
                    <a:gd name="T3" fmla="*/ 54 h 363"/>
                    <a:gd name="T4" fmla="*/ 22 w 34"/>
                    <a:gd name="T5" fmla="*/ 38 h 363"/>
                    <a:gd name="T6" fmla="*/ 23 w 34"/>
                    <a:gd name="T7" fmla="*/ 25 h 363"/>
                    <a:gd name="T8" fmla="*/ 24 w 34"/>
                    <a:gd name="T9" fmla="*/ 15 h 363"/>
                    <a:gd name="T10" fmla="*/ 28 w 34"/>
                    <a:gd name="T11" fmla="*/ 6 h 363"/>
                    <a:gd name="T12" fmla="*/ 33 w 34"/>
                    <a:gd name="T13" fmla="*/ 0 h 363"/>
                    <a:gd name="T14" fmla="*/ 0 60000 65536"/>
                    <a:gd name="T15" fmla="*/ 0 60000 65536"/>
                    <a:gd name="T16" fmla="*/ 0 60000 65536"/>
                    <a:gd name="T17" fmla="*/ 0 60000 65536"/>
                    <a:gd name="T18" fmla="*/ 0 60000 65536"/>
                    <a:gd name="T19" fmla="*/ 0 60000 65536"/>
                    <a:gd name="T20" fmla="*/ 0 60000 65536"/>
                    <a:gd name="T21" fmla="*/ 0 w 34"/>
                    <a:gd name="T22" fmla="*/ 0 h 363"/>
                    <a:gd name="T23" fmla="*/ 34 w 34"/>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4" h="363">
                      <a:moveTo>
                        <a:pt x="0" y="362"/>
                      </a:moveTo>
                      <a:lnTo>
                        <a:pt x="20" y="54"/>
                      </a:lnTo>
                      <a:lnTo>
                        <a:pt x="22" y="38"/>
                      </a:lnTo>
                      <a:lnTo>
                        <a:pt x="23" y="25"/>
                      </a:lnTo>
                      <a:lnTo>
                        <a:pt x="24" y="15"/>
                      </a:lnTo>
                      <a:lnTo>
                        <a:pt x="28" y="6"/>
                      </a:lnTo>
                      <a:lnTo>
                        <a:pt x="33" y="0"/>
                      </a:lnTo>
                    </a:path>
                  </a:pathLst>
                </a:custGeom>
                <a:noFill/>
                <a:ln w="38100" cap="rnd">
                  <a:solidFill>
                    <a:schemeClr val="tx1">
                      <a:lumMod val="65000"/>
                      <a:lumOff val="35000"/>
                    </a:schemeClr>
                  </a:solidFill>
                  <a:round/>
                </a:ln>
              </p:spPr>
              <p:txBody>
                <a:bodyPr/>
                <a:lstStyle/>
                <a:p>
                  <a:endParaRPr lang="zh-CN" altLang="en-US"/>
                </a:p>
              </p:txBody>
            </p:sp>
            <p:sp>
              <p:nvSpPr>
                <p:cNvPr id="166" name="Freeform 162"/>
                <p:cNvSpPr/>
                <p:nvPr/>
              </p:nvSpPr>
              <p:spPr bwMode="auto">
                <a:xfrm>
                  <a:off x="1592" y="1318"/>
                  <a:ext cx="86" cy="709"/>
                </a:xfrm>
                <a:custGeom>
                  <a:avLst/>
                  <a:gdLst>
                    <a:gd name="T0" fmla="*/ 0 w 86"/>
                    <a:gd name="T1" fmla="*/ 0 h 709"/>
                    <a:gd name="T2" fmla="*/ 7 w 86"/>
                    <a:gd name="T3" fmla="*/ 4 h 709"/>
                    <a:gd name="T4" fmla="*/ 12 w 86"/>
                    <a:gd name="T5" fmla="*/ 16 h 709"/>
                    <a:gd name="T6" fmla="*/ 14 w 86"/>
                    <a:gd name="T7" fmla="*/ 33 h 709"/>
                    <a:gd name="T8" fmla="*/ 15 w 86"/>
                    <a:gd name="T9" fmla="*/ 59 h 709"/>
                    <a:gd name="T10" fmla="*/ 43 w 86"/>
                    <a:gd name="T11" fmla="*/ 651 h 709"/>
                    <a:gd name="T12" fmla="*/ 45 w 86"/>
                    <a:gd name="T13" fmla="*/ 684 h 709"/>
                    <a:gd name="T14" fmla="*/ 47 w 86"/>
                    <a:gd name="T15" fmla="*/ 694 h 709"/>
                    <a:gd name="T16" fmla="*/ 53 w 86"/>
                    <a:gd name="T17" fmla="*/ 704 h 709"/>
                    <a:gd name="T18" fmla="*/ 57 w 86"/>
                    <a:gd name="T19" fmla="*/ 708 h 709"/>
                    <a:gd name="T20" fmla="*/ 63 w 86"/>
                    <a:gd name="T21" fmla="*/ 700 h 709"/>
                    <a:gd name="T22" fmla="*/ 67 w 86"/>
                    <a:gd name="T23" fmla="*/ 684 h 709"/>
                    <a:gd name="T24" fmla="*/ 85 w 86"/>
                    <a:gd name="T25" fmla="*/ 380 h 70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6"/>
                    <a:gd name="T40" fmla="*/ 0 h 709"/>
                    <a:gd name="T41" fmla="*/ 86 w 86"/>
                    <a:gd name="T42" fmla="*/ 709 h 70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6" h="709">
                      <a:moveTo>
                        <a:pt x="0" y="0"/>
                      </a:moveTo>
                      <a:lnTo>
                        <a:pt x="7" y="4"/>
                      </a:lnTo>
                      <a:lnTo>
                        <a:pt x="12" y="16"/>
                      </a:lnTo>
                      <a:lnTo>
                        <a:pt x="14" y="33"/>
                      </a:lnTo>
                      <a:lnTo>
                        <a:pt x="15" y="59"/>
                      </a:lnTo>
                      <a:lnTo>
                        <a:pt x="43" y="651"/>
                      </a:lnTo>
                      <a:lnTo>
                        <a:pt x="45" y="684"/>
                      </a:lnTo>
                      <a:lnTo>
                        <a:pt x="47" y="694"/>
                      </a:lnTo>
                      <a:lnTo>
                        <a:pt x="53" y="704"/>
                      </a:lnTo>
                      <a:lnTo>
                        <a:pt x="57" y="708"/>
                      </a:lnTo>
                      <a:lnTo>
                        <a:pt x="63" y="700"/>
                      </a:lnTo>
                      <a:lnTo>
                        <a:pt x="67" y="684"/>
                      </a:lnTo>
                      <a:lnTo>
                        <a:pt x="85" y="380"/>
                      </a:lnTo>
                    </a:path>
                  </a:pathLst>
                </a:custGeom>
                <a:noFill/>
                <a:ln w="38100" cap="rnd">
                  <a:solidFill>
                    <a:schemeClr val="tx1">
                      <a:lumMod val="65000"/>
                      <a:lumOff val="35000"/>
                    </a:schemeClr>
                  </a:solidFill>
                  <a:round/>
                </a:ln>
              </p:spPr>
              <p:txBody>
                <a:bodyPr/>
                <a:lstStyle/>
                <a:p>
                  <a:endParaRPr lang="zh-CN" altLang="en-US"/>
                </a:p>
              </p:txBody>
            </p:sp>
          </p:grpSp>
          <p:grpSp>
            <p:nvGrpSpPr>
              <p:cNvPr id="157" name="Group 163"/>
              <p:cNvGrpSpPr/>
              <p:nvPr/>
            </p:nvGrpSpPr>
            <p:grpSpPr bwMode="auto">
              <a:xfrm>
                <a:off x="1676" y="1316"/>
                <a:ext cx="239" cy="711"/>
                <a:chOff x="1676" y="1316"/>
                <a:chExt cx="239" cy="711"/>
              </a:xfrm>
            </p:grpSpPr>
            <p:sp>
              <p:nvSpPr>
                <p:cNvPr id="159" name="Freeform 164"/>
                <p:cNvSpPr/>
                <p:nvPr/>
              </p:nvSpPr>
              <p:spPr bwMode="auto">
                <a:xfrm>
                  <a:off x="1676" y="1317"/>
                  <a:ext cx="32" cy="363"/>
                </a:xfrm>
                <a:custGeom>
                  <a:avLst/>
                  <a:gdLst>
                    <a:gd name="T0" fmla="*/ 0 w 32"/>
                    <a:gd name="T1" fmla="*/ 362 h 363"/>
                    <a:gd name="T2" fmla="*/ 19 w 32"/>
                    <a:gd name="T3" fmla="*/ 54 h 363"/>
                    <a:gd name="T4" fmla="*/ 20 w 32"/>
                    <a:gd name="T5" fmla="*/ 38 h 363"/>
                    <a:gd name="T6" fmla="*/ 21 w 32"/>
                    <a:gd name="T7" fmla="*/ 25 h 363"/>
                    <a:gd name="T8" fmla="*/ 23 w 32"/>
                    <a:gd name="T9" fmla="*/ 15 h 363"/>
                    <a:gd name="T10" fmla="*/ 27 w 32"/>
                    <a:gd name="T11" fmla="*/ 6 h 363"/>
                    <a:gd name="T12" fmla="*/ 31 w 32"/>
                    <a:gd name="T13" fmla="*/ 0 h 363"/>
                    <a:gd name="T14" fmla="*/ 0 60000 65536"/>
                    <a:gd name="T15" fmla="*/ 0 60000 65536"/>
                    <a:gd name="T16" fmla="*/ 0 60000 65536"/>
                    <a:gd name="T17" fmla="*/ 0 60000 65536"/>
                    <a:gd name="T18" fmla="*/ 0 60000 65536"/>
                    <a:gd name="T19" fmla="*/ 0 60000 65536"/>
                    <a:gd name="T20" fmla="*/ 0 60000 65536"/>
                    <a:gd name="T21" fmla="*/ 0 w 32"/>
                    <a:gd name="T22" fmla="*/ 0 h 363"/>
                    <a:gd name="T23" fmla="*/ 32 w 32"/>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2" h="363">
                      <a:moveTo>
                        <a:pt x="0" y="362"/>
                      </a:moveTo>
                      <a:lnTo>
                        <a:pt x="19" y="54"/>
                      </a:lnTo>
                      <a:lnTo>
                        <a:pt x="20" y="38"/>
                      </a:lnTo>
                      <a:lnTo>
                        <a:pt x="21" y="25"/>
                      </a:lnTo>
                      <a:lnTo>
                        <a:pt x="23" y="15"/>
                      </a:lnTo>
                      <a:lnTo>
                        <a:pt x="27" y="6"/>
                      </a:lnTo>
                      <a:lnTo>
                        <a:pt x="31" y="0"/>
                      </a:lnTo>
                    </a:path>
                  </a:pathLst>
                </a:custGeom>
                <a:noFill/>
                <a:ln w="38100" cap="rnd">
                  <a:solidFill>
                    <a:schemeClr val="tx1">
                      <a:lumMod val="65000"/>
                      <a:lumOff val="35000"/>
                    </a:schemeClr>
                  </a:solidFill>
                  <a:round/>
                </a:ln>
              </p:spPr>
              <p:txBody>
                <a:bodyPr/>
                <a:lstStyle/>
                <a:p>
                  <a:endParaRPr lang="zh-CN" altLang="en-US"/>
                </a:p>
              </p:txBody>
            </p:sp>
            <p:sp>
              <p:nvSpPr>
                <p:cNvPr id="160" name="Freeform 165"/>
                <p:cNvSpPr/>
                <p:nvPr/>
              </p:nvSpPr>
              <p:spPr bwMode="auto">
                <a:xfrm>
                  <a:off x="1709" y="1316"/>
                  <a:ext cx="86" cy="711"/>
                </a:xfrm>
                <a:custGeom>
                  <a:avLst/>
                  <a:gdLst>
                    <a:gd name="T0" fmla="*/ 0 w 86"/>
                    <a:gd name="T1" fmla="*/ 0 h 711"/>
                    <a:gd name="T2" fmla="*/ 7 w 86"/>
                    <a:gd name="T3" fmla="*/ 4 h 711"/>
                    <a:gd name="T4" fmla="*/ 12 w 86"/>
                    <a:gd name="T5" fmla="*/ 16 h 711"/>
                    <a:gd name="T6" fmla="*/ 14 w 86"/>
                    <a:gd name="T7" fmla="*/ 33 h 711"/>
                    <a:gd name="T8" fmla="*/ 15 w 86"/>
                    <a:gd name="T9" fmla="*/ 59 h 711"/>
                    <a:gd name="T10" fmla="*/ 43 w 86"/>
                    <a:gd name="T11" fmla="*/ 653 h 711"/>
                    <a:gd name="T12" fmla="*/ 45 w 86"/>
                    <a:gd name="T13" fmla="*/ 686 h 711"/>
                    <a:gd name="T14" fmla="*/ 47 w 86"/>
                    <a:gd name="T15" fmla="*/ 696 h 711"/>
                    <a:gd name="T16" fmla="*/ 53 w 86"/>
                    <a:gd name="T17" fmla="*/ 706 h 711"/>
                    <a:gd name="T18" fmla="*/ 57 w 86"/>
                    <a:gd name="T19" fmla="*/ 710 h 711"/>
                    <a:gd name="T20" fmla="*/ 63 w 86"/>
                    <a:gd name="T21" fmla="*/ 702 h 711"/>
                    <a:gd name="T22" fmla="*/ 67 w 86"/>
                    <a:gd name="T23" fmla="*/ 686 h 711"/>
                    <a:gd name="T24" fmla="*/ 85 w 86"/>
                    <a:gd name="T25" fmla="*/ 381 h 7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6"/>
                    <a:gd name="T40" fmla="*/ 0 h 711"/>
                    <a:gd name="T41" fmla="*/ 86 w 86"/>
                    <a:gd name="T42" fmla="*/ 711 h 71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6" h="711">
                      <a:moveTo>
                        <a:pt x="0" y="0"/>
                      </a:moveTo>
                      <a:lnTo>
                        <a:pt x="7" y="4"/>
                      </a:lnTo>
                      <a:lnTo>
                        <a:pt x="12" y="16"/>
                      </a:lnTo>
                      <a:lnTo>
                        <a:pt x="14" y="33"/>
                      </a:lnTo>
                      <a:lnTo>
                        <a:pt x="15" y="59"/>
                      </a:lnTo>
                      <a:lnTo>
                        <a:pt x="43" y="653"/>
                      </a:lnTo>
                      <a:lnTo>
                        <a:pt x="45" y="686"/>
                      </a:lnTo>
                      <a:lnTo>
                        <a:pt x="47" y="696"/>
                      </a:lnTo>
                      <a:lnTo>
                        <a:pt x="53" y="706"/>
                      </a:lnTo>
                      <a:lnTo>
                        <a:pt x="57" y="710"/>
                      </a:lnTo>
                      <a:lnTo>
                        <a:pt x="63" y="702"/>
                      </a:lnTo>
                      <a:lnTo>
                        <a:pt x="67" y="686"/>
                      </a:lnTo>
                      <a:lnTo>
                        <a:pt x="85" y="381"/>
                      </a:lnTo>
                    </a:path>
                  </a:pathLst>
                </a:custGeom>
                <a:noFill/>
                <a:ln w="38100" cap="rnd">
                  <a:solidFill>
                    <a:schemeClr val="tx1">
                      <a:lumMod val="65000"/>
                      <a:lumOff val="35000"/>
                    </a:schemeClr>
                  </a:solidFill>
                  <a:round/>
                </a:ln>
              </p:spPr>
              <p:txBody>
                <a:bodyPr/>
                <a:lstStyle/>
                <a:p>
                  <a:endParaRPr lang="zh-CN" altLang="en-US"/>
                </a:p>
              </p:txBody>
            </p:sp>
            <p:sp>
              <p:nvSpPr>
                <p:cNvPr id="161" name="Freeform 166"/>
                <p:cNvSpPr/>
                <p:nvPr/>
              </p:nvSpPr>
              <p:spPr bwMode="auto">
                <a:xfrm>
                  <a:off x="1795" y="1323"/>
                  <a:ext cx="34" cy="363"/>
                </a:xfrm>
                <a:custGeom>
                  <a:avLst/>
                  <a:gdLst>
                    <a:gd name="T0" fmla="*/ 0 w 34"/>
                    <a:gd name="T1" fmla="*/ 362 h 363"/>
                    <a:gd name="T2" fmla="*/ 20 w 34"/>
                    <a:gd name="T3" fmla="*/ 54 h 363"/>
                    <a:gd name="T4" fmla="*/ 22 w 34"/>
                    <a:gd name="T5" fmla="*/ 38 h 363"/>
                    <a:gd name="T6" fmla="*/ 23 w 34"/>
                    <a:gd name="T7" fmla="*/ 25 h 363"/>
                    <a:gd name="T8" fmla="*/ 24 w 34"/>
                    <a:gd name="T9" fmla="*/ 15 h 363"/>
                    <a:gd name="T10" fmla="*/ 28 w 34"/>
                    <a:gd name="T11" fmla="*/ 6 h 363"/>
                    <a:gd name="T12" fmla="*/ 33 w 34"/>
                    <a:gd name="T13" fmla="*/ 0 h 363"/>
                    <a:gd name="T14" fmla="*/ 0 60000 65536"/>
                    <a:gd name="T15" fmla="*/ 0 60000 65536"/>
                    <a:gd name="T16" fmla="*/ 0 60000 65536"/>
                    <a:gd name="T17" fmla="*/ 0 60000 65536"/>
                    <a:gd name="T18" fmla="*/ 0 60000 65536"/>
                    <a:gd name="T19" fmla="*/ 0 60000 65536"/>
                    <a:gd name="T20" fmla="*/ 0 60000 65536"/>
                    <a:gd name="T21" fmla="*/ 0 w 34"/>
                    <a:gd name="T22" fmla="*/ 0 h 363"/>
                    <a:gd name="T23" fmla="*/ 34 w 34"/>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4" h="363">
                      <a:moveTo>
                        <a:pt x="0" y="362"/>
                      </a:moveTo>
                      <a:lnTo>
                        <a:pt x="20" y="54"/>
                      </a:lnTo>
                      <a:lnTo>
                        <a:pt x="22" y="38"/>
                      </a:lnTo>
                      <a:lnTo>
                        <a:pt x="23" y="25"/>
                      </a:lnTo>
                      <a:lnTo>
                        <a:pt x="24" y="15"/>
                      </a:lnTo>
                      <a:lnTo>
                        <a:pt x="28" y="6"/>
                      </a:lnTo>
                      <a:lnTo>
                        <a:pt x="33" y="0"/>
                      </a:lnTo>
                    </a:path>
                  </a:pathLst>
                </a:custGeom>
                <a:noFill/>
                <a:ln w="38100" cap="rnd">
                  <a:solidFill>
                    <a:schemeClr val="tx1">
                      <a:lumMod val="65000"/>
                      <a:lumOff val="35000"/>
                    </a:schemeClr>
                  </a:solidFill>
                  <a:round/>
                </a:ln>
              </p:spPr>
              <p:txBody>
                <a:bodyPr/>
                <a:lstStyle/>
                <a:p>
                  <a:endParaRPr lang="zh-CN" altLang="en-US"/>
                </a:p>
              </p:txBody>
            </p:sp>
            <p:sp>
              <p:nvSpPr>
                <p:cNvPr id="162" name="Freeform 167"/>
                <p:cNvSpPr/>
                <p:nvPr/>
              </p:nvSpPr>
              <p:spPr bwMode="auto">
                <a:xfrm>
                  <a:off x="1829" y="1318"/>
                  <a:ext cx="86" cy="709"/>
                </a:xfrm>
                <a:custGeom>
                  <a:avLst/>
                  <a:gdLst>
                    <a:gd name="T0" fmla="*/ 0 w 86"/>
                    <a:gd name="T1" fmla="*/ 0 h 709"/>
                    <a:gd name="T2" fmla="*/ 7 w 86"/>
                    <a:gd name="T3" fmla="*/ 4 h 709"/>
                    <a:gd name="T4" fmla="*/ 12 w 86"/>
                    <a:gd name="T5" fmla="*/ 16 h 709"/>
                    <a:gd name="T6" fmla="*/ 14 w 86"/>
                    <a:gd name="T7" fmla="*/ 33 h 709"/>
                    <a:gd name="T8" fmla="*/ 15 w 86"/>
                    <a:gd name="T9" fmla="*/ 59 h 709"/>
                    <a:gd name="T10" fmla="*/ 43 w 86"/>
                    <a:gd name="T11" fmla="*/ 651 h 709"/>
                    <a:gd name="T12" fmla="*/ 45 w 86"/>
                    <a:gd name="T13" fmla="*/ 684 h 709"/>
                    <a:gd name="T14" fmla="*/ 47 w 86"/>
                    <a:gd name="T15" fmla="*/ 694 h 709"/>
                    <a:gd name="T16" fmla="*/ 53 w 86"/>
                    <a:gd name="T17" fmla="*/ 704 h 709"/>
                    <a:gd name="T18" fmla="*/ 57 w 86"/>
                    <a:gd name="T19" fmla="*/ 708 h 709"/>
                    <a:gd name="T20" fmla="*/ 63 w 86"/>
                    <a:gd name="T21" fmla="*/ 700 h 709"/>
                    <a:gd name="T22" fmla="*/ 67 w 86"/>
                    <a:gd name="T23" fmla="*/ 684 h 709"/>
                    <a:gd name="T24" fmla="*/ 85 w 86"/>
                    <a:gd name="T25" fmla="*/ 380 h 70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6"/>
                    <a:gd name="T40" fmla="*/ 0 h 709"/>
                    <a:gd name="T41" fmla="*/ 86 w 86"/>
                    <a:gd name="T42" fmla="*/ 709 h 70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6" h="709">
                      <a:moveTo>
                        <a:pt x="0" y="0"/>
                      </a:moveTo>
                      <a:lnTo>
                        <a:pt x="7" y="4"/>
                      </a:lnTo>
                      <a:lnTo>
                        <a:pt x="12" y="16"/>
                      </a:lnTo>
                      <a:lnTo>
                        <a:pt x="14" y="33"/>
                      </a:lnTo>
                      <a:lnTo>
                        <a:pt x="15" y="59"/>
                      </a:lnTo>
                      <a:lnTo>
                        <a:pt x="43" y="651"/>
                      </a:lnTo>
                      <a:lnTo>
                        <a:pt x="45" y="684"/>
                      </a:lnTo>
                      <a:lnTo>
                        <a:pt x="47" y="694"/>
                      </a:lnTo>
                      <a:lnTo>
                        <a:pt x="53" y="704"/>
                      </a:lnTo>
                      <a:lnTo>
                        <a:pt x="57" y="708"/>
                      </a:lnTo>
                      <a:lnTo>
                        <a:pt x="63" y="700"/>
                      </a:lnTo>
                      <a:lnTo>
                        <a:pt x="67" y="684"/>
                      </a:lnTo>
                      <a:lnTo>
                        <a:pt x="85" y="380"/>
                      </a:lnTo>
                    </a:path>
                  </a:pathLst>
                </a:custGeom>
                <a:noFill/>
                <a:ln w="38100" cap="rnd">
                  <a:solidFill>
                    <a:schemeClr val="tx1">
                      <a:lumMod val="65000"/>
                      <a:lumOff val="35000"/>
                    </a:schemeClr>
                  </a:solidFill>
                  <a:round/>
                </a:ln>
              </p:spPr>
              <p:txBody>
                <a:bodyPr/>
                <a:lstStyle/>
                <a:p>
                  <a:endParaRPr lang="zh-CN" altLang="en-US"/>
                </a:p>
              </p:txBody>
            </p:sp>
          </p:grpSp>
          <p:sp>
            <p:nvSpPr>
              <p:cNvPr id="158" name="Line 168"/>
              <p:cNvSpPr>
                <a:spLocks noChangeShapeType="1"/>
              </p:cNvSpPr>
              <p:nvPr/>
            </p:nvSpPr>
            <p:spPr bwMode="auto">
              <a:xfrm flipV="1">
                <a:off x="1674" y="1661"/>
                <a:ext cx="3" cy="50"/>
              </a:xfrm>
              <a:prstGeom prst="line">
                <a:avLst/>
              </a:prstGeom>
              <a:noFill/>
              <a:ln w="38100">
                <a:solidFill>
                  <a:schemeClr val="tx1">
                    <a:lumMod val="65000"/>
                    <a:lumOff val="35000"/>
                  </a:schemeClr>
                </a:solidFill>
                <a:round/>
              </a:ln>
            </p:spPr>
            <p:txBody>
              <a:bodyPr wrap="none" anchor="ctr"/>
              <a:lstStyle/>
              <a:p>
                <a:endParaRPr lang="zh-CN" altLang="en-US"/>
              </a:p>
            </p:txBody>
          </p:sp>
        </p:grpSp>
        <p:grpSp>
          <p:nvGrpSpPr>
            <p:cNvPr id="167" name="Group 181"/>
            <p:cNvGrpSpPr/>
            <p:nvPr/>
          </p:nvGrpSpPr>
          <p:grpSpPr bwMode="auto">
            <a:xfrm>
              <a:off x="4638088" y="3677130"/>
              <a:ext cx="692341" cy="439009"/>
              <a:chOff x="1439" y="1316"/>
              <a:chExt cx="476" cy="711"/>
            </a:xfrm>
          </p:grpSpPr>
          <p:grpSp>
            <p:nvGrpSpPr>
              <p:cNvPr id="168" name="Group 182"/>
              <p:cNvGrpSpPr/>
              <p:nvPr/>
            </p:nvGrpSpPr>
            <p:grpSpPr bwMode="auto">
              <a:xfrm>
                <a:off x="1439" y="1316"/>
                <a:ext cx="239" cy="711"/>
                <a:chOff x="1439" y="1316"/>
                <a:chExt cx="239" cy="711"/>
              </a:xfrm>
            </p:grpSpPr>
            <p:sp>
              <p:nvSpPr>
                <p:cNvPr id="175" name="Freeform 183"/>
                <p:cNvSpPr/>
                <p:nvPr/>
              </p:nvSpPr>
              <p:spPr bwMode="auto">
                <a:xfrm>
                  <a:off x="1439" y="1317"/>
                  <a:ext cx="32" cy="363"/>
                </a:xfrm>
                <a:custGeom>
                  <a:avLst/>
                  <a:gdLst>
                    <a:gd name="T0" fmla="*/ 0 w 32"/>
                    <a:gd name="T1" fmla="*/ 362 h 363"/>
                    <a:gd name="T2" fmla="*/ 19 w 32"/>
                    <a:gd name="T3" fmla="*/ 54 h 363"/>
                    <a:gd name="T4" fmla="*/ 20 w 32"/>
                    <a:gd name="T5" fmla="*/ 38 h 363"/>
                    <a:gd name="T6" fmla="*/ 21 w 32"/>
                    <a:gd name="T7" fmla="*/ 25 h 363"/>
                    <a:gd name="T8" fmla="*/ 23 w 32"/>
                    <a:gd name="T9" fmla="*/ 15 h 363"/>
                    <a:gd name="T10" fmla="*/ 27 w 32"/>
                    <a:gd name="T11" fmla="*/ 6 h 363"/>
                    <a:gd name="T12" fmla="*/ 31 w 32"/>
                    <a:gd name="T13" fmla="*/ 0 h 363"/>
                    <a:gd name="T14" fmla="*/ 0 60000 65536"/>
                    <a:gd name="T15" fmla="*/ 0 60000 65536"/>
                    <a:gd name="T16" fmla="*/ 0 60000 65536"/>
                    <a:gd name="T17" fmla="*/ 0 60000 65536"/>
                    <a:gd name="T18" fmla="*/ 0 60000 65536"/>
                    <a:gd name="T19" fmla="*/ 0 60000 65536"/>
                    <a:gd name="T20" fmla="*/ 0 60000 65536"/>
                    <a:gd name="T21" fmla="*/ 0 w 32"/>
                    <a:gd name="T22" fmla="*/ 0 h 363"/>
                    <a:gd name="T23" fmla="*/ 32 w 32"/>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2" h="363">
                      <a:moveTo>
                        <a:pt x="0" y="362"/>
                      </a:moveTo>
                      <a:lnTo>
                        <a:pt x="19" y="54"/>
                      </a:lnTo>
                      <a:lnTo>
                        <a:pt x="20" y="38"/>
                      </a:lnTo>
                      <a:lnTo>
                        <a:pt x="21" y="25"/>
                      </a:lnTo>
                      <a:lnTo>
                        <a:pt x="23" y="15"/>
                      </a:lnTo>
                      <a:lnTo>
                        <a:pt x="27" y="6"/>
                      </a:lnTo>
                      <a:lnTo>
                        <a:pt x="31" y="0"/>
                      </a:lnTo>
                    </a:path>
                  </a:pathLst>
                </a:custGeom>
                <a:noFill/>
                <a:ln w="38100" cap="rnd">
                  <a:solidFill>
                    <a:schemeClr val="tx1">
                      <a:lumMod val="65000"/>
                      <a:lumOff val="35000"/>
                    </a:schemeClr>
                  </a:solidFill>
                  <a:round/>
                </a:ln>
              </p:spPr>
              <p:txBody>
                <a:bodyPr/>
                <a:lstStyle/>
                <a:p>
                  <a:endParaRPr lang="zh-CN" altLang="en-US"/>
                </a:p>
              </p:txBody>
            </p:sp>
            <p:sp>
              <p:nvSpPr>
                <p:cNvPr id="176" name="Freeform 184"/>
                <p:cNvSpPr/>
                <p:nvPr/>
              </p:nvSpPr>
              <p:spPr bwMode="auto">
                <a:xfrm>
                  <a:off x="1472" y="1316"/>
                  <a:ext cx="86" cy="711"/>
                </a:xfrm>
                <a:custGeom>
                  <a:avLst/>
                  <a:gdLst>
                    <a:gd name="T0" fmla="*/ 0 w 86"/>
                    <a:gd name="T1" fmla="*/ 0 h 711"/>
                    <a:gd name="T2" fmla="*/ 7 w 86"/>
                    <a:gd name="T3" fmla="*/ 4 h 711"/>
                    <a:gd name="T4" fmla="*/ 12 w 86"/>
                    <a:gd name="T5" fmla="*/ 16 h 711"/>
                    <a:gd name="T6" fmla="*/ 14 w 86"/>
                    <a:gd name="T7" fmla="*/ 33 h 711"/>
                    <a:gd name="T8" fmla="*/ 15 w 86"/>
                    <a:gd name="T9" fmla="*/ 59 h 711"/>
                    <a:gd name="T10" fmla="*/ 43 w 86"/>
                    <a:gd name="T11" fmla="*/ 653 h 711"/>
                    <a:gd name="T12" fmla="*/ 45 w 86"/>
                    <a:gd name="T13" fmla="*/ 686 h 711"/>
                    <a:gd name="T14" fmla="*/ 47 w 86"/>
                    <a:gd name="T15" fmla="*/ 696 h 711"/>
                    <a:gd name="T16" fmla="*/ 53 w 86"/>
                    <a:gd name="T17" fmla="*/ 706 h 711"/>
                    <a:gd name="T18" fmla="*/ 57 w 86"/>
                    <a:gd name="T19" fmla="*/ 710 h 711"/>
                    <a:gd name="T20" fmla="*/ 63 w 86"/>
                    <a:gd name="T21" fmla="*/ 702 h 711"/>
                    <a:gd name="T22" fmla="*/ 67 w 86"/>
                    <a:gd name="T23" fmla="*/ 686 h 711"/>
                    <a:gd name="T24" fmla="*/ 85 w 86"/>
                    <a:gd name="T25" fmla="*/ 381 h 7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6"/>
                    <a:gd name="T40" fmla="*/ 0 h 711"/>
                    <a:gd name="T41" fmla="*/ 86 w 86"/>
                    <a:gd name="T42" fmla="*/ 711 h 71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6" h="711">
                      <a:moveTo>
                        <a:pt x="0" y="0"/>
                      </a:moveTo>
                      <a:lnTo>
                        <a:pt x="7" y="4"/>
                      </a:lnTo>
                      <a:lnTo>
                        <a:pt x="12" y="16"/>
                      </a:lnTo>
                      <a:lnTo>
                        <a:pt x="14" y="33"/>
                      </a:lnTo>
                      <a:lnTo>
                        <a:pt x="15" y="59"/>
                      </a:lnTo>
                      <a:lnTo>
                        <a:pt x="43" y="653"/>
                      </a:lnTo>
                      <a:lnTo>
                        <a:pt x="45" y="686"/>
                      </a:lnTo>
                      <a:lnTo>
                        <a:pt x="47" y="696"/>
                      </a:lnTo>
                      <a:lnTo>
                        <a:pt x="53" y="706"/>
                      </a:lnTo>
                      <a:lnTo>
                        <a:pt x="57" y="710"/>
                      </a:lnTo>
                      <a:lnTo>
                        <a:pt x="63" y="702"/>
                      </a:lnTo>
                      <a:lnTo>
                        <a:pt x="67" y="686"/>
                      </a:lnTo>
                      <a:lnTo>
                        <a:pt x="85" y="381"/>
                      </a:lnTo>
                    </a:path>
                  </a:pathLst>
                </a:custGeom>
                <a:noFill/>
                <a:ln w="38100" cap="rnd">
                  <a:solidFill>
                    <a:schemeClr val="tx1">
                      <a:lumMod val="65000"/>
                      <a:lumOff val="35000"/>
                    </a:schemeClr>
                  </a:solidFill>
                  <a:round/>
                </a:ln>
              </p:spPr>
              <p:txBody>
                <a:bodyPr/>
                <a:lstStyle/>
                <a:p>
                  <a:endParaRPr lang="zh-CN" altLang="en-US"/>
                </a:p>
              </p:txBody>
            </p:sp>
            <p:sp>
              <p:nvSpPr>
                <p:cNvPr id="177" name="Freeform 185"/>
                <p:cNvSpPr/>
                <p:nvPr/>
              </p:nvSpPr>
              <p:spPr bwMode="auto">
                <a:xfrm>
                  <a:off x="1558" y="1323"/>
                  <a:ext cx="34" cy="363"/>
                </a:xfrm>
                <a:custGeom>
                  <a:avLst/>
                  <a:gdLst>
                    <a:gd name="T0" fmla="*/ 0 w 34"/>
                    <a:gd name="T1" fmla="*/ 362 h 363"/>
                    <a:gd name="T2" fmla="*/ 20 w 34"/>
                    <a:gd name="T3" fmla="*/ 54 h 363"/>
                    <a:gd name="T4" fmla="*/ 22 w 34"/>
                    <a:gd name="T5" fmla="*/ 38 h 363"/>
                    <a:gd name="T6" fmla="*/ 23 w 34"/>
                    <a:gd name="T7" fmla="*/ 25 h 363"/>
                    <a:gd name="T8" fmla="*/ 24 w 34"/>
                    <a:gd name="T9" fmla="*/ 15 h 363"/>
                    <a:gd name="T10" fmla="*/ 28 w 34"/>
                    <a:gd name="T11" fmla="*/ 6 h 363"/>
                    <a:gd name="T12" fmla="*/ 33 w 34"/>
                    <a:gd name="T13" fmla="*/ 0 h 363"/>
                    <a:gd name="T14" fmla="*/ 0 60000 65536"/>
                    <a:gd name="T15" fmla="*/ 0 60000 65536"/>
                    <a:gd name="T16" fmla="*/ 0 60000 65536"/>
                    <a:gd name="T17" fmla="*/ 0 60000 65536"/>
                    <a:gd name="T18" fmla="*/ 0 60000 65536"/>
                    <a:gd name="T19" fmla="*/ 0 60000 65536"/>
                    <a:gd name="T20" fmla="*/ 0 60000 65536"/>
                    <a:gd name="T21" fmla="*/ 0 w 34"/>
                    <a:gd name="T22" fmla="*/ 0 h 363"/>
                    <a:gd name="T23" fmla="*/ 34 w 34"/>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4" h="363">
                      <a:moveTo>
                        <a:pt x="0" y="362"/>
                      </a:moveTo>
                      <a:lnTo>
                        <a:pt x="20" y="54"/>
                      </a:lnTo>
                      <a:lnTo>
                        <a:pt x="22" y="38"/>
                      </a:lnTo>
                      <a:lnTo>
                        <a:pt x="23" y="25"/>
                      </a:lnTo>
                      <a:lnTo>
                        <a:pt x="24" y="15"/>
                      </a:lnTo>
                      <a:lnTo>
                        <a:pt x="28" y="6"/>
                      </a:lnTo>
                      <a:lnTo>
                        <a:pt x="33" y="0"/>
                      </a:lnTo>
                    </a:path>
                  </a:pathLst>
                </a:custGeom>
                <a:noFill/>
                <a:ln w="38100" cap="rnd">
                  <a:solidFill>
                    <a:schemeClr val="tx1">
                      <a:lumMod val="65000"/>
                      <a:lumOff val="35000"/>
                    </a:schemeClr>
                  </a:solidFill>
                  <a:round/>
                </a:ln>
              </p:spPr>
              <p:txBody>
                <a:bodyPr/>
                <a:lstStyle/>
                <a:p>
                  <a:endParaRPr lang="zh-CN" altLang="en-US"/>
                </a:p>
              </p:txBody>
            </p:sp>
            <p:sp>
              <p:nvSpPr>
                <p:cNvPr id="178" name="Freeform 186"/>
                <p:cNvSpPr/>
                <p:nvPr/>
              </p:nvSpPr>
              <p:spPr bwMode="auto">
                <a:xfrm>
                  <a:off x="1592" y="1318"/>
                  <a:ext cx="86" cy="709"/>
                </a:xfrm>
                <a:custGeom>
                  <a:avLst/>
                  <a:gdLst>
                    <a:gd name="T0" fmla="*/ 0 w 86"/>
                    <a:gd name="T1" fmla="*/ 0 h 709"/>
                    <a:gd name="T2" fmla="*/ 7 w 86"/>
                    <a:gd name="T3" fmla="*/ 4 h 709"/>
                    <a:gd name="T4" fmla="*/ 12 w 86"/>
                    <a:gd name="T5" fmla="*/ 16 h 709"/>
                    <a:gd name="T6" fmla="*/ 14 w 86"/>
                    <a:gd name="T7" fmla="*/ 33 h 709"/>
                    <a:gd name="T8" fmla="*/ 15 w 86"/>
                    <a:gd name="T9" fmla="*/ 59 h 709"/>
                    <a:gd name="T10" fmla="*/ 43 w 86"/>
                    <a:gd name="T11" fmla="*/ 651 h 709"/>
                    <a:gd name="T12" fmla="*/ 45 w 86"/>
                    <a:gd name="T13" fmla="*/ 684 h 709"/>
                    <a:gd name="T14" fmla="*/ 47 w 86"/>
                    <a:gd name="T15" fmla="*/ 694 h 709"/>
                    <a:gd name="T16" fmla="*/ 53 w 86"/>
                    <a:gd name="T17" fmla="*/ 704 h 709"/>
                    <a:gd name="T18" fmla="*/ 57 w 86"/>
                    <a:gd name="T19" fmla="*/ 708 h 709"/>
                    <a:gd name="T20" fmla="*/ 63 w 86"/>
                    <a:gd name="T21" fmla="*/ 700 h 709"/>
                    <a:gd name="T22" fmla="*/ 67 w 86"/>
                    <a:gd name="T23" fmla="*/ 684 h 709"/>
                    <a:gd name="T24" fmla="*/ 85 w 86"/>
                    <a:gd name="T25" fmla="*/ 380 h 70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6"/>
                    <a:gd name="T40" fmla="*/ 0 h 709"/>
                    <a:gd name="T41" fmla="*/ 86 w 86"/>
                    <a:gd name="T42" fmla="*/ 709 h 70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6" h="709">
                      <a:moveTo>
                        <a:pt x="0" y="0"/>
                      </a:moveTo>
                      <a:lnTo>
                        <a:pt x="7" y="4"/>
                      </a:lnTo>
                      <a:lnTo>
                        <a:pt x="12" y="16"/>
                      </a:lnTo>
                      <a:lnTo>
                        <a:pt x="14" y="33"/>
                      </a:lnTo>
                      <a:lnTo>
                        <a:pt x="15" y="59"/>
                      </a:lnTo>
                      <a:lnTo>
                        <a:pt x="43" y="651"/>
                      </a:lnTo>
                      <a:lnTo>
                        <a:pt x="45" y="684"/>
                      </a:lnTo>
                      <a:lnTo>
                        <a:pt x="47" y="694"/>
                      </a:lnTo>
                      <a:lnTo>
                        <a:pt x="53" y="704"/>
                      </a:lnTo>
                      <a:lnTo>
                        <a:pt x="57" y="708"/>
                      </a:lnTo>
                      <a:lnTo>
                        <a:pt x="63" y="700"/>
                      </a:lnTo>
                      <a:lnTo>
                        <a:pt x="67" y="684"/>
                      </a:lnTo>
                      <a:lnTo>
                        <a:pt x="85" y="380"/>
                      </a:lnTo>
                    </a:path>
                  </a:pathLst>
                </a:custGeom>
                <a:noFill/>
                <a:ln w="38100" cap="rnd">
                  <a:solidFill>
                    <a:schemeClr val="tx1">
                      <a:lumMod val="65000"/>
                      <a:lumOff val="35000"/>
                    </a:schemeClr>
                  </a:solidFill>
                  <a:round/>
                </a:ln>
              </p:spPr>
              <p:txBody>
                <a:bodyPr/>
                <a:lstStyle/>
                <a:p>
                  <a:endParaRPr lang="zh-CN" altLang="en-US"/>
                </a:p>
              </p:txBody>
            </p:sp>
          </p:grpSp>
          <p:grpSp>
            <p:nvGrpSpPr>
              <p:cNvPr id="169" name="Group 187"/>
              <p:cNvGrpSpPr/>
              <p:nvPr/>
            </p:nvGrpSpPr>
            <p:grpSpPr bwMode="auto">
              <a:xfrm>
                <a:off x="1676" y="1316"/>
                <a:ext cx="239" cy="711"/>
                <a:chOff x="1676" y="1316"/>
                <a:chExt cx="239" cy="711"/>
              </a:xfrm>
            </p:grpSpPr>
            <p:sp>
              <p:nvSpPr>
                <p:cNvPr id="171" name="Freeform 188"/>
                <p:cNvSpPr/>
                <p:nvPr/>
              </p:nvSpPr>
              <p:spPr bwMode="auto">
                <a:xfrm>
                  <a:off x="1676" y="1317"/>
                  <a:ext cx="32" cy="363"/>
                </a:xfrm>
                <a:custGeom>
                  <a:avLst/>
                  <a:gdLst>
                    <a:gd name="T0" fmla="*/ 0 w 32"/>
                    <a:gd name="T1" fmla="*/ 362 h 363"/>
                    <a:gd name="T2" fmla="*/ 19 w 32"/>
                    <a:gd name="T3" fmla="*/ 54 h 363"/>
                    <a:gd name="T4" fmla="*/ 20 w 32"/>
                    <a:gd name="T5" fmla="*/ 38 h 363"/>
                    <a:gd name="T6" fmla="*/ 21 w 32"/>
                    <a:gd name="T7" fmla="*/ 25 h 363"/>
                    <a:gd name="T8" fmla="*/ 23 w 32"/>
                    <a:gd name="T9" fmla="*/ 15 h 363"/>
                    <a:gd name="T10" fmla="*/ 27 w 32"/>
                    <a:gd name="T11" fmla="*/ 6 h 363"/>
                    <a:gd name="T12" fmla="*/ 31 w 32"/>
                    <a:gd name="T13" fmla="*/ 0 h 363"/>
                    <a:gd name="T14" fmla="*/ 0 60000 65536"/>
                    <a:gd name="T15" fmla="*/ 0 60000 65536"/>
                    <a:gd name="T16" fmla="*/ 0 60000 65536"/>
                    <a:gd name="T17" fmla="*/ 0 60000 65536"/>
                    <a:gd name="T18" fmla="*/ 0 60000 65536"/>
                    <a:gd name="T19" fmla="*/ 0 60000 65536"/>
                    <a:gd name="T20" fmla="*/ 0 60000 65536"/>
                    <a:gd name="T21" fmla="*/ 0 w 32"/>
                    <a:gd name="T22" fmla="*/ 0 h 363"/>
                    <a:gd name="T23" fmla="*/ 32 w 32"/>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2" h="363">
                      <a:moveTo>
                        <a:pt x="0" y="362"/>
                      </a:moveTo>
                      <a:lnTo>
                        <a:pt x="19" y="54"/>
                      </a:lnTo>
                      <a:lnTo>
                        <a:pt x="20" y="38"/>
                      </a:lnTo>
                      <a:lnTo>
                        <a:pt x="21" y="25"/>
                      </a:lnTo>
                      <a:lnTo>
                        <a:pt x="23" y="15"/>
                      </a:lnTo>
                      <a:lnTo>
                        <a:pt x="27" y="6"/>
                      </a:lnTo>
                      <a:lnTo>
                        <a:pt x="31" y="0"/>
                      </a:lnTo>
                    </a:path>
                  </a:pathLst>
                </a:custGeom>
                <a:noFill/>
                <a:ln w="38100" cap="rnd">
                  <a:solidFill>
                    <a:schemeClr val="tx1">
                      <a:lumMod val="65000"/>
                      <a:lumOff val="35000"/>
                    </a:schemeClr>
                  </a:solidFill>
                  <a:round/>
                </a:ln>
              </p:spPr>
              <p:txBody>
                <a:bodyPr/>
                <a:lstStyle/>
                <a:p>
                  <a:endParaRPr lang="zh-CN" altLang="en-US"/>
                </a:p>
              </p:txBody>
            </p:sp>
            <p:sp>
              <p:nvSpPr>
                <p:cNvPr id="172" name="Freeform 189"/>
                <p:cNvSpPr/>
                <p:nvPr/>
              </p:nvSpPr>
              <p:spPr bwMode="auto">
                <a:xfrm>
                  <a:off x="1709" y="1316"/>
                  <a:ext cx="86" cy="711"/>
                </a:xfrm>
                <a:custGeom>
                  <a:avLst/>
                  <a:gdLst>
                    <a:gd name="T0" fmla="*/ 0 w 86"/>
                    <a:gd name="T1" fmla="*/ 0 h 711"/>
                    <a:gd name="T2" fmla="*/ 7 w 86"/>
                    <a:gd name="T3" fmla="*/ 4 h 711"/>
                    <a:gd name="T4" fmla="*/ 12 w 86"/>
                    <a:gd name="T5" fmla="*/ 16 h 711"/>
                    <a:gd name="T6" fmla="*/ 14 w 86"/>
                    <a:gd name="T7" fmla="*/ 33 h 711"/>
                    <a:gd name="T8" fmla="*/ 15 w 86"/>
                    <a:gd name="T9" fmla="*/ 59 h 711"/>
                    <a:gd name="T10" fmla="*/ 43 w 86"/>
                    <a:gd name="T11" fmla="*/ 653 h 711"/>
                    <a:gd name="T12" fmla="*/ 45 w 86"/>
                    <a:gd name="T13" fmla="*/ 686 h 711"/>
                    <a:gd name="T14" fmla="*/ 47 w 86"/>
                    <a:gd name="T15" fmla="*/ 696 h 711"/>
                    <a:gd name="T16" fmla="*/ 53 w 86"/>
                    <a:gd name="T17" fmla="*/ 706 h 711"/>
                    <a:gd name="T18" fmla="*/ 57 w 86"/>
                    <a:gd name="T19" fmla="*/ 710 h 711"/>
                    <a:gd name="T20" fmla="*/ 63 w 86"/>
                    <a:gd name="T21" fmla="*/ 702 h 711"/>
                    <a:gd name="T22" fmla="*/ 67 w 86"/>
                    <a:gd name="T23" fmla="*/ 686 h 711"/>
                    <a:gd name="T24" fmla="*/ 85 w 86"/>
                    <a:gd name="T25" fmla="*/ 381 h 7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6"/>
                    <a:gd name="T40" fmla="*/ 0 h 711"/>
                    <a:gd name="T41" fmla="*/ 86 w 86"/>
                    <a:gd name="T42" fmla="*/ 711 h 71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6" h="711">
                      <a:moveTo>
                        <a:pt x="0" y="0"/>
                      </a:moveTo>
                      <a:lnTo>
                        <a:pt x="7" y="4"/>
                      </a:lnTo>
                      <a:lnTo>
                        <a:pt x="12" y="16"/>
                      </a:lnTo>
                      <a:lnTo>
                        <a:pt x="14" y="33"/>
                      </a:lnTo>
                      <a:lnTo>
                        <a:pt x="15" y="59"/>
                      </a:lnTo>
                      <a:lnTo>
                        <a:pt x="43" y="653"/>
                      </a:lnTo>
                      <a:lnTo>
                        <a:pt x="45" y="686"/>
                      </a:lnTo>
                      <a:lnTo>
                        <a:pt x="47" y="696"/>
                      </a:lnTo>
                      <a:lnTo>
                        <a:pt x="53" y="706"/>
                      </a:lnTo>
                      <a:lnTo>
                        <a:pt x="57" y="710"/>
                      </a:lnTo>
                      <a:lnTo>
                        <a:pt x="63" y="702"/>
                      </a:lnTo>
                      <a:lnTo>
                        <a:pt x="67" y="686"/>
                      </a:lnTo>
                      <a:lnTo>
                        <a:pt x="85" y="381"/>
                      </a:lnTo>
                    </a:path>
                  </a:pathLst>
                </a:custGeom>
                <a:noFill/>
                <a:ln w="38100" cap="rnd">
                  <a:solidFill>
                    <a:schemeClr val="tx1">
                      <a:lumMod val="65000"/>
                      <a:lumOff val="35000"/>
                    </a:schemeClr>
                  </a:solidFill>
                  <a:round/>
                </a:ln>
              </p:spPr>
              <p:txBody>
                <a:bodyPr/>
                <a:lstStyle/>
                <a:p>
                  <a:endParaRPr lang="zh-CN" altLang="en-US"/>
                </a:p>
              </p:txBody>
            </p:sp>
            <p:sp>
              <p:nvSpPr>
                <p:cNvPr id="173" name="Freeform 190"/>
                <p:cNvSpPr/>
                <p:nvPr/>
              </p:nvSpPr>
              <p:spPr bwMode="auto">
                <a:xfrm>
                  <a:off x="1795" y="1323"/>
                  <a:ext cx="34" cy="363"/>
                </a:xfrm>
                <a:custGeom>
                  <a:avLst/>
                  <a:gdLst>
                    <a:gd name="T0" fmla="*/ 0 w 34"/>
                    <a:gd name="T1" fmla="*/ 362 h 363"/>
                    <a:gd name="T2" fmla="*/ 20 w 34"/>
                    <a:gd name="T3" fmla="*/ 54 h 363"/>
                    <a:gd name="T4" fmla="*/ 22 w 34"/>
                    <a:gd name="T5" fmla="*/ 38 h 363"/>
                    <a:gd name="T6" fmla="*/ 23 w 34"/>
                    <a:gd name="T7" fmla="*/ 25 h 363"/>
                    <a:gd name="T8" fmla="*/ 24 w 34"/>
                    <a:gd name="T9" fmla="*/ 15 h 363"/>
                    <a:gd name="T10" fmla="*/ 28 w 34"/>
                    <a:gd name="T11" fmla="*/ 6 h 363"/>
                    <a:gd name="T12" fmla="*/ 33 w 34"/>
                    <a:gd name="T13" fmla="*/ 0 h 363"/>
                    <a:gd name="T14" fmla="*/ 0 60000 65536"/>
                    <a:gd name="T15" fmla="*/ 0 60000 65536"/>
                    <a:gd name="T16" fmla="*/ 0 60000 65536"/>
                    <a:gd name="T17" fmla="*/ 0 60000 65536"/>
                    <a:gd name="T18" fmla="*/ 0 60000 65536"/>
                    <a:gd name="T19" fmla="*/ 0 60000 65536"/>
                    <a:gd name="T20" fmla="*/ 0 60000 65536"/>
                    <a:gd name="T21" fmla="*/ 0 w 34"/>
                    <a:gd name="T22" fmla="*/ 0 h 363"/>
                    <a:gd name="T23" fmla="*/ 34 w 34"/>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4" h="363">
                      <a:moveTo>
                        <a:pt x="0" y="362"/>
                      </a:moveTo>
                      <a:lnTo>
                        <a:pt x="20" y="54"/>
                      </a:lnTo>
                      <a:lnTo>
                        <a:pt x="22" y="38"/>
                      </a:lnTo>
                      <a:lnTo>
                        <a:pt x="23" y="25"/>
                      </a:lnTo>
                      <a:lnTo>
                        <a:pt x="24" y="15"/>
                      </a:lnTo>
                      <a:lnTo>
                        <a:pt x="28" y="6"/>
                      </a:lnTo>
                      <a:lnTo>
                        <a:pt x="33" y="0"/>
                      </a:lnTo>
                    </a:path>
                  </a:pathLst>
                </a:custGeom>
                <a:noFill/>
                <a:ln w="38100" cap="rnd">
                  <a:solidFill>
                    <a:schemeClr val="tx1">
                      <a:lumMod val="65000"/>
                      <a:lumOff val="35000"/>
                    </a:schemeClr>
                  </a:solidFill>
                  <a:round/>
                </a:ln>
              </p:spPr>
              <p:txBody>
                <a:bodyPr/>
                <a:lstStyle/>
                <a:p>
                  <a:endParaRPr lang="zh-CN" altLang="en-US"/>
                </a:p>
              </p:txBody>
            </p:sp>
            <p:sp>
              <p:nvSpPr>
                <p:cNvPr id="174" name="Freeform 191"/>
                <p:cNvSpPr/>
                <p:nvPr/>
              </p:nvSpPr>
              <p:spPr bwMode="auto">
                <a:xfrm>
                  <a:off x="1829" y="1318"/>
                  <a:ext cx="86" cy="709"/>
                </a:xfrm>
                <a:custGeom>
                  <a:avLst/>
                  <a:gdLst>
                    <a:gd name="T0" fmla="*/ 0 w 86"/>
                    <a:gd name="T1" fmla="*/ 0 h 709"/>
                    <a:gd name="T2" fmla="*/ 7 w 86"/>
                    <a:gd name="T3" fmla="*/ 4 h 709"/>
                    <a:gd name="T4" fmla="*/ 12 w 86"/>
                    <a:gd name="T5" fmla="*/ 16 h 709"/>
                    <a:gd name="T6" fmla="*/ 14 w 86"/>
                    <a:gd name="T7" fmla="*/ 33 h 709"/>
                    <a:gd name="T8" fmla="*/ 15 w 86"/>
                    <a:gd name="T9" fmla="*/ 59 h 709"/>
                    <a:gd name="T10" fmla="*/ 43 w 86"/>
                    <a:gd name="T11" fmla="*/ 651 h 709"/>
                    <a:gd name="T12" fmla="*/ 45 w 86"/>
                    <a:gd name="T13" fmla="*/ 684 h 709"/>
                    <a:gd name="T14" fmla="*/ 47 w 86"/>
                    <a:gd name="T15" fmla="*/ 694 h 709"/>
                    <a:gd name="T16" fmla="*/ 53 w 86"/>
                    <a:gd name="T17" fmla="*/ 704 h 709"/>
                    <a:gd name="T18" fmla="*/ 57 w 86"/>
                    <a:gd name="T19" fmla="*/ 708 h 709"/>
                    <a:gd name="T20" fmla="*/ 63 w 86"/>
                    <a:gd name="T21" fmla="*/ 700 h 709"/>
                    <a:gd name="T22" fmla="*/ 67 w 86"/>
                    <a:gd name="T23" fmla="*/ 684 h 709"/>
                    <a:gd name="T24" fmla="*/ 85 w 86"/>
                    <a:gd name="T25" fmla="*/ 380 h 70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6"/>
                    <a:gd name="T40" fmla="*/ 0 h 709"/>
                    <a:gd name="T41" fmla="*/ 86 w 86"/>
                    <a:gd name="T42" fmla="*/ 709 h 70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6" h="709">
                      <a:moveTo>
                        <a:pt x="0" y="0"/>
                      </a:moveTo>
                      <a:lnTo>
                        <a:pt x="7" y="4"/>
                      </a:lnTo>
                      <a:lnTo>
                        <a:pt x="12" y="16"/>
                      </a:lnTo>
                      <a:lnTo>
                        <a:pt x="14" y="33"/>
                      </a:lnTo>
                      <a:lnTo>
                        <a:pt x="15" y="59"/>
                      </a:lnTo>
                      <a:lnTo>
                        <a:pt x="43" y="651"/>
                      </a:lnTo>
                      <a:lnTo>
                        <a:pt x="45" y="684"/>
                      </a:lnTo>
                      <a:lnTo>
                        <a:pt x="47" y="694"/>
                      </a:lnTo>
                      <a:lnTo>
                        <a:pt x="53" y="704"/>
                      </a:lnTo>
                      <a:lnTo>
                        <a:pt x="57" y="708"/>
                      </a:lnTo>
                      <a:lnTo>
                        <a:pt x="63" y="700"/>
                      </a:lnTo>
                      <a:lnTo>
                        <a:pt x="67" y="684"/>
                      </a:lnTo>
                      <a:lnTo>
                        <a:pt x="85" y="380"/>
                      </a:lnTo>
                    </a:path>
                  </a:pathLst>
                </a:custGeom>
                <a:noFill/>
                <a:ln w="38100" cap="rnd">
                  <a:solidFill>
                    <a:schemeClr val="tx1">
                      <a:lumMod val="65000"/>
                      <a:lumOff val="35000"/>
                    </a:schemeClr>
                  </a:solidFill>
                  <a:round/>
                </a:ln>
              </p:spPr>
              <p:txBody>
                <a:bodyPr/>
                <a:lstStyle/>
                <a:p>
                  <a:endParaRPr lang="zh-CN" altLang="en-US"/>
                </a:p>
              </p:txBody>
            </p:sp>
          </p:grpSp>
          <p:sp>
            <p:nvSpPr>
              <p:cNvPr id="170" name="Line 192"/>
              <p:cNvSpPr>
                <a:spLocks noChangeShapeType="1"/>
              </p:cNvSpPr>
              <p:nvPr/>
            </p:nvSpPr>
            <p:spPr bwMode="auto">
              <a:xfrm flipV="1">
                <a:off x="1674" y="1661"/>
                <a:ext cx="3" cy="50"/>
              </a:xfrm>
              <a:prstGeom prst="line">
                <a:avLst/>
              </a:prstGeom>
              <a:noFill/>
              <a:ln w="38100">
                <a:solidFill>
                  <a:schemeClr val="tx1">
                    <a:lumMod val="65000"/>
                    <a:lumOff val="35000"/>
                  </a:schemeClr>
                </a:solidFill>
                <a:round/>
              </a:ln>
            </p:spPr>
            <p:txBody>
              <a:bodyPr wrap="none" anchor="ctr"/>
              <a:lstStyle/>
              <a:p>
                <a:endParaRPr lang="zh-CN" altLang="en-US"/>
              </a:p>
            </p:txBody>
          </p:sp>
        </p:grpSp>
        <p:grpSp>
          <p:nvGrpSpPr>
            <p:cNvPr id="179" name="Group 253"/>
            <p:cNvGrpSpPr/>
            <p:nvPr/>
          </p:nvGrpSpPr>
          <p:grpSpPr bwMode="auto">
            <a:xfrm>
              <a:off x="5334746" y="3674251"/>
              <a:ext cx="692341" cy="439009"/>
              <a:chOff x="1439" y="1316"/>
              <a:chExt cx="476" cy="711"/>
            </a:xfrm>
          </p:grpSpPr>
          <p:grpSp>
            <p:nvGrpSpPr>
              <p:cNvPr id="180" name="Group 254"/>
              <p:cNvGrpSpPr/>
              <p:nvPr/>
            </p:nvGrpSpPr>
            <p:grpSpPr bwMode="auto">
              <a:xfrm>
                <a:off x="1439" y="1316"/>
                <a:ext cx="239" cy="711"/>
                <a:chOff x="1439" y="1316"/>
                <a:chExt cx="239" cy="711"/>
              </a:xfrm>
            </p:grpSpPr>
            <p:sp>
              <p:nvSpPr>
                <p:cNvPr id="187" name="Freeform 255"/>
                <p:cNvSpPr/>
                <p:nvPr/>
              </p:nvSpPr>
              <p:spPr bwMode="auto">
                <a:xfrm>
                  <a:off x="1439" y="1317"/>
                  <a:ext cx="32" cy="363"/>
                </a:xfrm>
                <a:custGeom>
                  <a:avLst/>
                  <a:gdLst>
                    <a:gd name="T0" fmla="*/ 0 w 32"/>
                    <a:gd name="T1" fmla="*/ 362 h 363"/>
                    <a:gd name="T2" fmla="*/ 19 w 32"/>
                    <a:gd name="T3" fmla="*/ 54 h 363"/>
                    <a:gd name="T4" fmla="*/ 20 w 32"/>
                    <a:gd name="T5" fmla="*/ 38 h 363"/>
                    <a:gd name="T6" fmla="*/ 21 w 32"/>
                    <a:gd name="T7" fmla="*/ 25 h 363"/>
                    <a:gd name="T8" fmla="*/ 23 w 32"/>
                    <a:gd name="T9" fmla="*/ 15 h 363"/>
                    <a:gd name="T10" fmla="*/ 27 w 32"/>
                    <a:gd name="T11" fmla="*/ 6 h 363"/>
                    <a:gd name="T12" fmla="*/ 31 w 32"/>
                    <a:gd name="T13" fmla="*/ 0 h 363"/>
                    <a:gd name="T14" fmla="*/ 0 60000 65536"/>
                    <a:gd name="T15" fmla="*/ 0 60000 65536"/>
                    <a:gd name="T16" fmla="*/ 0 60000 65536"/>
                    <a:gd name="T17" fmla="*/ 0 60000 65536"/>
                    <a:gd name="T18" fmla="*/ 0 60000 65536"/>
                    <a:gd name="T19" fmla="*/ 0 60000 65536"/>
                    <a:gd name="T20" fmla="*/ 0 60000 65536"/>
                    <a:gd name="T21" fmla="*/ 0 w 32"/>
                    <a:gd name="T22" fmla="*/ 0 h 363"/>
                    <a:gd name="T23" fmla="*/ 32 w 32"/>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2" h="363">
                      <a:moveTo>
                        <a:pt x="0" y="362"/>
                      </a:moveTo>
                      <a:lnTo>
                        <a:pt x="19" y="54"/>
                      </a:lnTo>
                      <a:lnTo>
                        <a:pt x="20" y="38"/>
                      </a:lnTo>
                      <a:lnTo>
                        <a:pt x="21" y="25"/>
                      </a:lnTo>
                      <a:lnTo>
                        <a:pt x="23" y="15"/>
                      </a:lnTo>
                      <a:lnTo>
                        <a:pt x="27" y="6"/>
                      </a:lnTo>
                      <a:lnTo>
                        <a:pt x="31" y="0"/>
                      </a:lnTo>
                    </a:path>
                  </a:pathLst>
                </a:custGeom>
                <a:noFill/>
                <a:ln w="38100" cap="rnd">
                  <a:solidFill>
                    <a:schemeClr val="tx1">
                      <a:lumMod val="65000"/>
                      <a:lumOff val="35000"/>
                    </a:schemeClr>
                  </a:solidFill>
                  <a:round/>
                </a:ln>
              </p:spPr>
              <p:txBody>
                <a:bodyPr/>
                <a:lstStyle/>
                <a:p>
                  <a:endParaRPr lang="zh-CN" altLang="en-US"/>
                </a:p>
              </p:txBody>
            </p:sp>
            <p:sp>
              <p:nvSpPr>
                <p:cNvPr id="188" name="Freeform 256"/>
                <p:cNvSpPr/>
                <p:nvPr/>
              </p:nvSpPr>
              <p:spPr bwMode="auto">
                <a:xfrm>
                  <a:off x="1472" y="1316"/>
                  <a:ext cx="86" cy="711"/>
                </a:xfrm>
                <a:custGeom>
                  <a:avLst/>
                  <a:gdLst>
                    <a:gd name="T0" fmla="*/ 0 w 86"/>
                    <a:gd name="T1" fmla="*/ 0 h 711"/>
                    <a:gd name="T2" fmla="*/ 7 w 86"/>
                    <a:gd name="T3" fmla="*/ 4 h 711"/>
                    <a:gd name="T4" fmla="*/ 12 w 86"/>
                    <a:gd name="T5" fmla="*/ 16 h 711"/>
                    <a:gd name="T6" fmla="*/ 14 w 86"/>
                    <a:gd name="T7" fmla="*/ 33 h 711"/>
                    <a:gd name="T8" fmla="*/ 15 w 86"/>
                    <a:gd name="T9" fmla="*/ 59 h 711"/>
                    <a:gd name="T10" fmla="*/ 43 w 86"/>
                    <a:gd name="T11" fmla="*/ 653 h 711"/>
                    <a:gd name="T12" fmla="*/ 45 w 86"/>
                    <a:gd name="T13" fmla="*/ 686 h 711"/>
                    <a:gd name="T14" fmla="*/ 47 w 86"/>
                    <a:gd name="T15" fmla="*/ 696 h 711"/>
                    <a:gd name="T16" fmla="*/ 53 w 86"/>
                    <a:gd name="T17" fmla="*/ 706 h 711"/>
                    <a:gd name="T18" fmla="*/ 57 w 86"/>
                    <a:gd name="T19" fmla="*/ 710 h 711"/>
                    <a:gd name="T20" fmla="*/ 63 w 86"/>
                    <a:gd name="T21" fmla="*/ 702 h 711"/>
                    <a:gd name="T22" fmla="*/ 67 w 86"/>
                    <a:gd name="T23" fmla="*/ 686 h 711"/>
                    <a:gd name="T24" fmla="*/ 85 w 86"/>
                    <a:gd name="T25" fmla="*/ 381 h 7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6"/>
                    <a:gd name="T40" fmla="*/ 0 h 711"/>
                    <a:gd name="T41" fmla="*/ 86 w 86"/>
                    <a:gd name="T42" fmla="*/ 711 h 71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6" h="711">
                      <a:moveTo>
                        <a:pt x="0" y="0"/>
                      </a:moveTo>
                      <a:lnTo>
                        <a:pt x="7" y="4"/>
                      </a:lnTo>
                      <a:lnTo>
                        <a:pt x="12" y="16"/>
                      </a:lnTo>
                      <a:lnTo>
                        <a:pt x="14" y="33"/>
                      </a:lnTo>
                      <a:lnTo>
                        <a:pt x="15" y="59"/>
                      </a:lnTo>
                      <a:lnTo>
                        <a:pt x="43" y="653"/>
                      </a:lnTo>
                      <a:lnTo>
                        <a:pt x="45" y="686"/>
                      </a:lnTo>
                      <a:lnTo>
                        <a:pt x="47" y="696"/>
                      </a:lnTo>
                      <a:lnTo>
                        <a:pt x="53" y="706"/>
                      </a:lnTo>
                      <a:lnTo>
                        <a:pt x="57" y="710"/>
                      </a:lnTo>
                      <a:lnTo>
                        <a:pt x="63" y="702"/>
                      </a:lnTo>
                      <a:lnTo>
                        <a:pt x="67" y="686"/>
                      </a:lnTo>
                      <a:lnTo>
                        <a:pt x="85" y="381"/>
                      </a:lnTo>
                    </a:path>
                  </a:pathLst>
                </a:custGeom>
                <a:noFill/>
                <a:ln w="38100" cap="rnd">
                  <a:solidFill>
                    <a:schemeClr val="tx1">
                      <a:lumMod val="65000"/>
                      <a:lumOff val="35000"/>
                    </a:schemeClr>
                  </a:solidFill>
                  <a:round/>
                </a:ln>
              </p:spPr>
              <p:txBody>
                <a:bodyPr/>
                <a:lstStyle/>
                <a:p>
                  <a:endParaRPr lang="zh-CN" altLang="en-US"/>
                </a:p>
              </p:txBody>
            </p:sp>
            <p:sp>
              <p:nvSpPr>
                <p:cNvPr id="189" name="Freeform 257"/>
                <p:cNvSpPr/>
                <p:nvPr/>
              </p:nvSpPr>
              <p:spPr bwMode="auto">
                <a:xfrm>
                  <a:off x="1558" y="1323"/>
                  <a:ext cx="34" cy="363"/>
                </a:xfrm>
                <a:custGeom>
                  <a:avLst/>
                  <a:gdLst>
                    <a:gd name="T0" fmla="*/ 0 w 34"/>
                    <a:gd name="T1" fmla="*/ 362 h 363"/>
                    <a:gd name="T2" fmla="*/ 20 w 34"/>
                    <a:gd name="T3" fmla="*/ 54 h 363"/>
                    <a:gd name="T4" fmla="*/ 22 w 34"/>
                    <a:gd name="T5" fmla="*/ 38 h 363"/>
                    <a:gd name="T6" fmla="*/ 23 w 34"/>
                    <a:gd name="T7" fmla="*/ 25 h 363"/>
                    <a:gd name="T8" fmla="*/ 24 w 34"/>
                    <a:gd name="T9" fmla="*/ 15 h 363"/>
                    <a:gd name="T10" fmla="*/ 28 w 34"/>
                    <a:gd name="T11" fmla="*/ 6 h 363"/>
                    <a:gd name="T12" fmla="*/ 33 w 34"/>
                    <a:gd name="T13" fmla="*/ 0 h 363"/>
                    <a:gd name="T14" fmla="*/ 0 60000 65536"/>
                    <a:gd name="T15" fmla="*/ 0 60000 65536"/>
                    <a:gd name="T16" fmla="*/ 0 60000 65536"/>
                    <a:gd name="T17" fmla="*/ 0 60000 65536"/>
                    <a:gd name="T18" fmla="*/ 0 60000 65536"/>
                    <a:gd name="T19" fmla="*/ 0 60000 65536"/>
                    <a:gd name="T20" fmla="*/ 0 60000 65536"/>
                    <a:gd name="T21" fmla="*/ 0 w 34"/>
                    <a:gd name="T22" fmla="*/ 0 h 363"/>
                    <a:gd name="T23" fmla="*/ 34 w 34"/>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4" h="363">
                      <a:moveTo>
                        <a:pt x="0" y="362"/>
                      </a:moveTo>
                      <a:lnTo>
                        <a:pt x="20" y="54"/>
                      </a:lnTo>
                      <a:lnTo>
                        <a:pt x="22" y="38"/>
                      </a:lnTo>
                      <a:lnTo>
                        <a:pt x="23" y="25"/>
                      </a:lnTo>
                      <a:lnTo>
                        <a:pt x="24" y="15"/>
                      </a:lnTo>
                      <a:lnTo>
                        <a:pt x="28" y="6"/>
                      </a:lnTo>
                      <a:lnTo>
                        <a:pt x="33" y="0"/>
                      </a:lnTo>
                    </a:path>
                  </a:pathLst>
                </a:custGeom>
                <a:noFill/>
                <a:ln w="38100" cap="rnd">
                  <a:solidFill>
                    <a:schemeClr val="tx1">
                      <a:lumMod val="65000"/>
                      <a:lumOff val="35000"/>
                    </a:schemeClr>
                  </a:solidFill>
                  <a:round/>
                </a:ln>
              </p:spPr>
              <p:txBody>
                <a:bodyPr/>
                <a:lstStyle/>
                <a:p>
                  <a:endParaRPr lang="zh-CN" altLang="en-US"/>
                </a:p>
              </p:txBody>
            </p:sp>
            <p:sp>
              <p:nvSpPr>
                <p:cNvPr id="190" name="Freeform 258"/>
                <p:cNvSpPr/>
                <p:nvPr/>
              </p:nvSpPr>
              <p:spPr bwMode="auto">
                <a:xfrm>
                  <a:off x="1592" y="1318"/>
                  <a:ext cx="86" cy="709"/>
                </a:xfrm>
                <a:custGeom>
                  <a:avLst/>
                  <a:gdLst>
                    <a:gd name="T0" fmla="*/ 0 w 86"/>
                    <a:gd name="T1" fmla="*/ 0 h 709"/>
                    <a:gd name="T2" fmla="*/ 7 w 86"/>
                    <a:gd name="T3" fmla="*/ 4 h 709"/>
                    <a:gd name="T4" fmla="*/ 12 w 86"/>
                    <a:gd name="T5" fmla="*/ 16 h 709"/>
                    <a:gd name="T6" fmla="*/ 14 w 86"/>
                    <a:gd name="T7" fmla="*/ 33 h 709"/>
                    <a:gd name="T8" fmla="*/ 15 w 86"/>
                    <a:gd name="T9" fmla="*/ 59 h 709"/>
                    <a:gd name="T10" fmla="*/ 43 w 86"/>
                    <a:gd name="T11" fmla="*/ 651 h 709"/>
                    <a:gd name="T12" fmla="*/ 45 w 86"/>
                    <a:gd name="T13" fmla="*/ 684 h 709"/>
                    <a:gd name="T14" fmla="*/ 47 w 86"/>
                    <a:gd name="T15" fmla="*/ 694 h 709"/>
                    <a:gd name="T16" fmla="*/ 53 w 86"/>
                    <a:gd name="T17" fmla="*/ 704 h 709"/>
                    <a:gd name="T18" fmla="*/ 57 w 86"/>
                    <a:gd name="T19" fmla="*/ 708 h 709"/>
                    <a:gd name="T20" fmla="*/ 63 w 86"/>
                    <a:gd name="T21" fmla="*/ 700 h 709"/>
                    <a:gd name="T22" fmla="*/ 67 w 86"/>
                    <a:gd name="T23" fmla="*/ 684 h 709"/>
                    <a:gd name="T24" fmla="*/ 85 w 86"/>
                    <a:gd name="T25" fmla="*/ 380 h 70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6"/>
                    <a:gd name="T40" fmla="*/ 0 h 709"/>
                    <a:gd name="T41" fmla="*/ 86 w 86"/>
                    <a:gd name="T42" fmla="*/ 709 h 70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6" h="709">
                      <a:moveTo>
                        <a:pt x="0" y="0"/>
                      </a:moveTo>
                      <a:lnTo>
                        <a:pt x="7" y="4"/>
                      </a:lnTo>
                      <a:lnTo>
                        <a:pt x="12" y="16"/>
                      </a:lnTo>
                      <a:lnTo>
                        <a:pt x="14" y="33"/>
                      </a:lnTo>
                      <a:lnTo>
                        <a:pt x="15" y="59"/>
                      </a:lnTo>
                      <a:lnTo>
                        <a:pt x="43" y="651"/>
                      </a:lnTo>
                      <a:lnTo>
                        <a:pt x="45" y="684"/>
                      </a:lnTo>
                      <a:lnTo>
                        <a:pt x="47" y="694"/>
                      </a:lnTo>
                      <a:lnTo>
                        <a:pt x="53" y="704"/>
                      </a:lnTo>
                      <a:lnTo>
                        <a:pt x="57" y="708"/>
                      </a:lnTo>
                      <a:lnTo>
                        <a:pt x="63" y="700"/>
                      </a:lnTo>
                      <a:lnTo>
                        <a:pt x="67" y="684"/>
                      </a:lnTo>
                      <a:lnTo>
                        <a:pt x="85" y="380"/>
                      </a:lnTo>
                    </a:path>
                  </a:pathLst>
                </a:custGeom>
                <a:noFill/>
                <a:ln w="38100" cap="rnd">
                  <a:solidFill>
                    <a:schemeClr val="tx1">
                      <a:lumMod val="65000"/>
                      <a:lumOff val="35000"/>
                    </a:schemeClr>
                  </a:solidFill>
                  <a:round/>
                </a:ln>
              </p:spPr>
              <p:txBody>
                <a:bodyPr/>
                <a:lstStyle/>
                <a:p>
                  <a:endParaRPr lang="zh-CN" altLang="en-US"/>
                </a:p>
              </p:txBody>
            </p:sp>
          </p:grpSp>
          <p:grpSp>
            <p:nvGrpSpPr>
              <p:cNvPr id="181" name="Group 259"/>
              <p:cNvGrpSpPr/>
              <p:nvPr/>
            </p:nvGrpSpPr>
            <p:grpSpPr bwMode="auto">
              <a:xfrm>
                <a:off x="1676" y="1316"/>
                <a:ext cx="239" cy="711"/>
                <a:chOff x="1676" y="1316"/>
                <a:chExt cx="239" cy="711"/>
              </a:xfrm>
            </p:grpSpPr>
            <p:sp>
              <p:nvSpPr>
                <p:cNvPr id="183" name="Freeform 260"/>
                <p:cNvSpPr/>
                <p:nvPr/>
              </p:nvSpPr>
              <p:spPr bwMode="auto">
                <a:xfrm>
                  <a:off x="1676" y="1317"/>
                  <a:ext cx="32" cy="363"/>
                </a:xfrm>
                <a:custGeom>
                  <a:avLst/>
                  <a:gdLst>
                    <a:gd name="T0" fmla="*/ 0 w 32"/>
                    <a:gd name="T1" fmla="*/ 362 h 363"/>
                    <a:gd name="T2" fmla="*/ 19 w 32"/>
                    <a:gd name="T3" fmla="*/ 54 h 363"/>
                    <a:gd name="T4" fmla="*/ 20 w 32"/>
                    <a:gd name="T5" fmla="*/ 38 h 363"/>
                    <a:gd name="T6" fmla="*/ 21 w 32"/>
                    <a:gd name="T7" fmla="*/ 25 h 363"/>
                    <a:gd name="T8" fmla="*/ 23 w 32"/>
                    <a:gd name="T9" fmla="*/ 15 h 363"/>
                    <a:gd name="T10" fmla="*/ 27 w 32"/>
                    <a:gd name="T11" fmla="*/ 6 h 363"/>
                    <a:gd name="T12" fmla="*/ 31 w 32"/>
                    <a:gd name="T13" fmla="*/ 0 h 363"/>
                    <a:gd name="T14" fmla="*/ 0 60000 65536"/>
                    <a:gd name="T15" fmla="*/ 0 60000 65536"/>
                    <a:gd name="T16" fmla="*/ 0 60000 65536"/>
                    <a:gd name="T17" fmla="*/ 0 60000 65536"/>
                    <a:gd name="T18" fmla="*/ 0 60000 65536"/>
                    <a:gd name="T19" fmla="*/ 0 60000 65536"/>
                    <a:gd name="T20" fmla="*/ 0 60000 65536"/>
                    <a:gd name="T21" fmla="*/ 0 w 32"/>
                    <a:gd name="T22" fmla="*/ 0 h 363"/>
                    <a:gd name="T23" fmla="*/ 32 w 32"/>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2" h="363">
                      <a:moveTo>
                        <a:pt x="0" y="362"/>
                      </a:moveTo>
                      <a:lnTo>
                        <a:pt x="19" y="54"/>
                      </a:lnTo>
                      <a:lnTo>
                        <a:pt x="20" y="38"/>
                      </a:lnTo>
                      <a:lnTo>
                        <a:pt x="21" y="25"/>
                      </a:lnTo>
                      <a:lnTo>
                        <a:pt x="23" y="15"/>
                      </a:lnTo>
                      <a:lnTo>
                        <a:pt x="27" y="6"/>
                      </a:lnTo>
                      <a:lnTo>
                        <a:pt x="31" y="0"/>
                      </a:lnTo>
                    </a:path>
                  </a:pathLst>
                </a:custGeom>
                <a:noFill/>
                <a:ln w="38100" cap="rnd">
                  <a:solidFill>
                    <a:schemeClr val="tx1">
                      <a:lumMod val="65000"/>
                      <a:lumOff val="35000"/>
                    </a:schemeClr>
                  </a:solidFill>
                  <a:round/>
                </a:ln>
              </p:spPr>
              <p:txBody>
                <a:bodyPr/>
                <a:lstStyle/>
                <a:p>
                  <a:endParaRPr lang="zh-CN" altLang="en-US"/>
                </a:p>
              </p:txBody>
            </p:sp>
            <p:sp>
              <p:nvSpPr>
                <p:cNvPr id="184" name="Freeform 261"/>
                <p:cNvSpPr/>
                <p:nvPr/>
              </p:nvSpPr>
              <p:spPr bwMode="auto">
                <a:xfrm>
                  <a:off x="1709" y="1316"/>
                  <a:ext cx="86" cy="711"/>
                </a:xfrm>
                <a:custGeom>
                  <a:avLst/>
                  <a:gdLst>
                    <a:gd name="T0" fmla="*/ 0 w 86"/>
                    <a:gd name="T1" fmla="*/ 0 h 711"/>
                    <a:gd name="T2" fmla="*/ 7 w 86"/>
                    <a:gd name="T3" fmla="*/ 4 h 711"/>
                    <a:gd name="T4" fmla="*/ 12 w 86"/>
                    <a:gd name="T5" fmla="*/ 16 h 711"/>
                    <a:gd name="T6" fmla="*/ 14 w 86"/>
                    <a:gd name="T7" fmla="*/ 33 h 711"/>
                    <a:gd name="T8" fmla="*/ 15 w 86"/>
                    <a:gd name="T9" fmla="*/ 59 h 711"/>
                    <a:gd name="T10" fmla="*/ 43 w 86"/>
                    <a:gd name="T11" fmla="*/ 653 h 711"/>
                    <a:gd name="T12" fmla="*/ 45 w 86"/>
                    <a:gd name="T13" fmla="*/ 686 h 711"/>
                    <a:gd name="T14" fmla="*/ 47 w 86"/>
                    <a:gd name="T15" fmla="*/ 696 h 711"/>
                    <a:gd name="T16" fmla="*/ 53 w 86"/>
                    <a:gd name="T17" fmla="*/ 706 h 711"/>
                    <a:gd name="T18" fmla="*/ 57 w 86"/>
                    <a:gd name="T19" fmla="*/ 710 h 711"/>
                    <a:gd name="T20" fmla="*/ 63 w 86"/>
                    <a:gd name="T21" fmla="*/ 702 h 711"/>
                    <a:gd name="T22" fmla="*/ 67 w 86"/>
                    <a:gd name="T23" fmla="*/ 686 h 711"/>
                    <a:gd name="T24" fmla="*/ 85 w 86"/>
                    <a:gd name="T25" fmla="*/ 381 h 7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6"/>
                    <a:gd name="T40" fmla="*/ 0 h 711"/>
                    <a:gd name="T41" fmla="*/ 86 w 86"/>
                    <a:gd name="T42" fmla="*/ 711 h 71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6" h="711">
                      <a:moveTo>
                        <a:pt x="0" y="0"/>
                      </a:moveTo>
                      <a:lnTo>
                        <a:pt x="7" y="4"/>
                      </a:lnTo>
                      <a:lnTo>
                        <a:pt x="12" y="16"/>
                      </a:lnTo>
                      <a:lnTo>
                        <a:pt x="14" y="33"/>
                      </a:lnTo>
                      <a:lnTo>
                        <a:pt x="15" y="59"/>
                      </a:lnTo>
                      <a:lnTo>
                        <a:pt x="43" y="653"/>
                      </a:lnTo>
                      <a:lnTo>
                        <a:pt x="45" y="686"/>
                      </a:lnTo>
                      <a:lnTo>
                        <a:pt x="47" y="696"/>
                      </a:lnTo>
                      <a:lnTo>
                        <a:pt x="53" y="706"/>
                      </a:lnTo>
                      <a:lnTo>
                        <a:pt x="57" y="710"/>
                      </a:lnTo>
                      <a:lnTo>
                        <a:pt x="63" y="702"/>
                      </a:lnTo>
                      <a:lnTo>
                        <a:pt x="67" y="686"/>
                      </a:lnTo>
                      <a:lnTo>
                        <a:pt x="85" y="381"/>
                      </a:lnTo>
                    </a:path>
                  </a:pathLst>
                </a:custGeom>
                <a:noFill/>
                <a:ln w="38100" cap="rnd">
                  <a:solidFill>
                    <a:schemeClr val="tx1">
                      <a:lumMod val="65000"/>
                      <a:lumOff val="35000"/>
                    </a:schemeClr>
                  </a:solidFill>
                  <a:round/>
                </a:ln>
              </p:spPr>
              <p:txBody>
                <a:bodyPr/>
                <a:lstStyle/>
                <a:p>
                  <a:endParaRPr lang="zh-CN" altLang="en-US"/>
                </a:p>
              </p:txBody>
            </p:sp>
            <p:sp>
              <p:nvSpPr>
                <p:cNvPr id="185" name="Freeform 262"/>
                <p:cNvSpPr/>
                <p:nvPr/>
              </p:nvSpPr>
              <p:spPr bwMode="auto">
                <a:xfrm>
                  <a:off x="1795" y="1323"/>
                  <a:ext cx="34" cy="363"/>
                </a:xfrm>
                <a:custGeom>
                  <a:avLst/>
                  <a:gdLst>
                    <a:gd name="T0" fmla="*/ 0 w 34"/>
                    <a:gd name="T1" fmla="*/ 362 h 363"/>
                    <a:gd name="T2" fmla="*/ 20 w 34"/>
                    <a:gd name="T3" fmla="*/ 54 h 363"/>
                    <a:gd name="T4" fmla="*/ 22 w 34"/>
                    <a:gd name="T5" fmla="*/ 38 h 363"/>
                    <a:gd name="T6" fmla="*/ 23 w 34"/>
                    <a:gd name="T7" fmla="*/ 25 h 363"/>
                    <a:gd name="T8" fmla="*/ 24 w 34"/>
                    <a:gd name="T9" fmla="*/ 15 h 363"/>
                    <a:gd name="T10" fmla="*/ 28 w 34"/>
                    <a:gd name="T11" fmla="*/ 6 h 363"/>
                    <a:gd name="T12" fmla="*/ 33 w 34"/>
                    <a:gd name="T13" fmla="*/ 0 h 363"/>
                    <a:gd name="T14" fmla="*/ 0 60000 65536"/>
                    <a:gd name="T15" fmla="*/ 0 60000 65536"/>
                    <a:gd name="T16" fmla="*/ 0 60000 65536"/>
                    <a:gd name="T17" fmla="*/ 0 60000 65536"/>
                    <a:gd name="T18" fmla="*/ 0 60000 65536"/>
                    <a:gd name="T19" fmla="*/ 0 60000 65536"/>
                    <a:gd name="T20" fmla="*/ 0 60000 65536"/>
                    <a:gd name="T21" fmla="*/ 0 w 34"/>
                    <a:gd name="T22" fmla="*/ 0 h 363"/>
                    <a:gd name="T23" fmla="*/ 34 w 34"/>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4" h="363">
                      <a:moveTo>
                        <a:pt x="0" y="362"/>
                      </a:moveTo>
                      <a:lnTo>
                        <a:pt x="20" y="54"/>
                      </a:lnTo>
                      <a:lnTo>
                        <a:pt x="22" y="38"/>
                      </a:lnTo>
                      <a:lnTo>
                        <a:pt x="23" y="25"/>
                      </a:lnTo>
                      <a:lnTo>
                        <a:pt x="24" y="15"/>
                      </a:lnTo>
                      <a:lnTo>
                        <a:pt x="28" y="6"/>
                      </a:lnTo>
                      <a:lnTo>
                        <a:pt x="33" y="0"/>
                      </a:lnTo>
                    </a:path>
                  </a:pathLst>
                </a:custGeom>
                <a:noFill/>
                <a:ln w="38100" cap="rnd">
                  <a:solidFill>
                    <a:schemeClr val="tx1">
                      <a:lumMod val="65000"/>
                      <a:lumOff val="35000"/>
                    </a:schemeClr>
                  </a:solidFill>
                  <a:round/>
                </a:ln>
              </p:spPr>
              <p:txBody>
                <a:bodyPr/>
                <a:lstStyle/>
                <a:p>
                  <a:endParaRPr lang="zh-CN" altLang="en-US"/>
                </a:p>
              </p:txBody>
            </p:sp>
            <p:sp>
              <p:nvSpPr>
                <p:cNvPr id="186" name="Freeform 263"/>
                <p:cNvSpPr/>
                <p:nvPr/>
              </p:nvSpPr>
              <p:spPr bwMode="auto">
                <a:xfrm>
                  <a:off x="1829" y="1318"/>
                  <a:ext cx="86" cy="709"/>
                </a:xfrm>
                <a:custGeom>
                  <a:avLst/>
                  <a:gdLst>
                    <a:gd name="T0" fmla="*/ 0 w 86"/>
                    <a:gd name="T1" fmla="*/ 0 h 709"/>
                    <a:gd name="T2" fmla="*/ 7 w 86"/>
                    <a:gd name="T3" fmla="*/ 4 h 709"/>
                    <a:gd name="T4" fmla="*/ 12 w 86"/>
                    <a:gd name="T5" fmla="*/ 16 h 709"/>
                    <a:gd name="T6" fmla="*/ 14 w 86"/>
                    <a:gd name="T7" fmla="*/ 33 h 709"/>
                    <a:gd name="T8" fmla="*/ 15 w 86"/>
                    <a:gd name="T9" fmla="*/ 59 h 709"/>
                    <a:gd name="T10" fmla="*/ 43 w 86"/>
                    <a:gd name="T11" fmla="*/ 651 h 709"/>
                    <a:gd name="T12" fmla="*/ 45 w 86"/>
                    <a:gd name="T13" fmla="*/ 684 h 709"/>
                    <a:gd name="T14" fmla="*/ 47 w 86"/>
                    <a:gd name="T15" fmla="*/ 694 h 709"/>
                    <a:gd name="T16" fmla="*/ 53 w 86"/>
                    <a:gd name="T17" fmla="*/ 704 h 709"/>
                    <a:gd name="T18" fmla="*/ 57 w 86"/>
                    <a:gd name="T19" fmla="*/ 708 h 709"/>
                    <a:gd name="T20" fmla="*/ 63 w 86"/>
                    <a:gd name="T21" fmla="*/ 700 h 709"/>
                    <a:gd name="T22" fmla="*/ 67 w 86"/>
                    <a:gd name="T23" fmla="*/ 684 h 709"/>
                    <a:gd name="T24" fmla="*/ 85 w 86"/>
                    <a:gd name="T25" fmla="*/ 380 h 70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6"/>
                    <a:gd name="T40" fmla="*/ 0 h 709"/>
                    <a:gd name="T41" fmla="*/ 86 w 86"/>
                    <a:gd name="T42" fmla="*/ 709 h 70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6" h="709">
                      <a:moveTo>
                        <a:pt x="0" y="0"/>
                      </a:moveTo>
                      <a:lnTo>
                        <a:pt x="7" y="4"/>
                      </a:lnTo>
                      <a:lnTo>
                        <a:pt x="12" y="16"/>
                      </a:lnTo>
                      <a:lnTo>
                        <a:pt x="14" y="33"/>
                      </a:lnTo>
                      <a:lnTo>
                        <a:pt x="15" y="59"/>
                      </a:lnTo>
                      <a:lnTo>
                        <a:pt x="43" y="651"/>
                      </a:lnTo>
                      <a:lnTo>
                        <a:pt x="45" y="684"/>
                      </a:lnTo>
                      <a:lnTo>
                        <a:pt x="47" y="694"/>
                      </a:lnTo>
                      <a:lnTo>
                        <a:pt x="53" y="704"/>
                      </a:lnTo>
                      <a:lnTo>
                        <a:pt x="57" y="708"/>
                      </a:lnTo>
                      <a:lnTo>
                        <a:pt x="63" y="700"/>
                      </a:lnTo>
                      <a:lnTo>
                        <a:pt x="67" y="684"/>
                      </a:lnTo>
                      <a:lnTo>
                        <a:pt x="85" y="380"/>
                      </a:lnTo>
                    </a:path>
                  </a:pathLst>
                </a:custGeom>
                <a:noFill/>
                <a:ln w="38100" cap="rnd">
                  <a:solidFill>
                    <a:schemeClr val="tx1">
                      <a:lumMod val="65000"/>
                      <a:lumOff val="35000"/>
                    </a:schemeClr>
                  </a:solidFill>
                  <a:round/>
                </a:ln>
              </p:spPr>
              <p:txBody>
                <a:bodyPr/>
                <a:lstStyle/>
                <a:p>
                  <a:endParaRPr lang="zh-CN" altLang="en-US"/>
                </a:p>
              </p:txBody>
            </p:sp>
          </p:grpSp>
          <p:sp>
            <p:nvSpPr>
              <p:cNvPr id="182" name="Line 264"/>
              <p:cNvSpPr>
                <a:spLocks noChangeShapeType="1"/>
              </p:cNvSpPr>
              <p:nvPr/>
            </p:nvSpPr>
            <p:spPr bwMode="auto">
              <a:xfrm flipV="1">
                <a:off x="1674" y="1661"/>
                <a:ext cx="3" cy="50"/>
              </a:xfrm>
              <a:prstGeom prst="line">
                <a:avLst/>
              </a:prstGeom>
              <a:noFill/>
              <a:ln w="38100">
                <a:solidFill>
                  <a:schemeClr val="tx1">
                    <a:lumMod val="65000"/>
                    <a:lumOff val="35000"/>
                  </a:schemeClr>
                </a:solidFill>
                <a:round/>
              </a:ln>
            </p:spPr>
            <p:txBody>
              <a:bodyPr wrap="none" anchor="ctr"/>
              <a:lstStyle/>
              <a:p>
                <a:endParaRPr lang="zh-CN" altLang="en-US"/>
              </a:p>
            </p:txBody>
          </p:sp>
        </p:grpSp>
        <p:grpSp>
          <p:nvGrpSpPr>
            <p:cNvPr id="191" name="Group 265"/>
            <p:cNvGrpSpPr/>
            <p:nvPr/>
          </p:nvGrpSpPr>
          <p:grpSpPr bwMode="auto">
            <a:xfrm>
              <a:off x="3259165" y="3678569"/>
              <a:ext cx="692341" cy="439010"/>
              <a:chOff x="1439" y="1316"/>
              <a:chExt cx="476" cy="711"/>
            </a:xfrm>
          </p:grpSpPr>
          <p:grpSp>
            <p:nvGrpSpPr>
              <p:cNvPr id="192" name="Group 266"/>
              <p:cNvGrpSpPr/>
              <p:nvPr/>
            </p:nvGrpSpPr>
            <p:grpSpPr bwMode="auto">
              <a:xfrm>
                <a:off x="1439" y="1316"/>
                <a:ext cx="239" cy="711"/>
                <a:chOff x="1439" y="1316"/>
                <a:chExt cx="239" cy="711"/>
              </a:xfrm>
            </p:grpSpPr>
            <p:sp>
              <p:nvSpPr>
                <p:cNvPr id="199" name="Freeform 267"/>
                <p:cNvSpPr/>
                <p:nvPr/>
              </p:nvSpPr>
              <p:spPr bwMode="auto">
                <a:xfrm>
                  <a:off x="1439" y="1317"/>
                  <a:ext cx="32" cy="363"/>
                </a:xfrm>
                <a:custGeom>
                  <a:avLst/>
                  <a:gdLst>
                    <a:gd name="T0" fmla="*/ 0 w 32"/>
                    <a:gd name="T1" fmla="*/ 362 h 363"/>
                    <a:gd name="T2" fmla="*/ 19 w 32"/>
                    <a:gd name="T3" fmla="*/ 54 h 363"/>
                    <a:gd name="T4" fmla="*/ 20 w 32"/>
                    <a:gd name="T5" fmla="*/ 38 h 363"/>
                    <a:gd name="T6" fmla="*/ 21 w 32"/>
                    <a:gd name="T7" fmla="*/ 25 h 363"/>
                    <a:gd name="T8" fmla="*/ 23 w 32"/>
                    <a:gd name="T9" fmla="*/ 15 h 363"/>
                    <a:gd name="T10" fmla="*/ 27 w 32"/>
                    <a:gd name="T11" fmla="*/ 6 h 363"/>
                    <a:gd name="T12" fmla="*/ 31 w 32"/>
                    <a:gd name="T13" fmla="*/ 0 h 363"/>
                    <a:gd name="T14" fmla="*/ 0 60000 65536"/>
                    <a:gd name="T15" fmla="*/ 0 60000 65536"/>
                    <a:gd name="T16" fmla="*/ 0 60000 65536"/>
                    <a:gd name="T17" fmla="*/ 0 60000 65536"/>
                    <a:gd name="T18" fmla="*/ 0 60000 65536"/>
                    <a:gd name="T19" fmla="*/ 0 60000 65536"/>
                    <a:gd name="T20" fmla="*/ 0 60000 65536"/>
                    <a:gd name="T21" fmla="*/ 0 w 32"/>
                    <a:gd name="T22" fmla="*/ 0 h 363"/>
                    <a:gd name="T23" fmla="*/ 32 w 32"/>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2" h="363">
                      <a:moveTo>
                        <a:pt x="0" y="362"/>
                      </a:moveTo>
                      <a:lnTo>
                        <a:pt x="19" y="54"/>
                      </a:lnTo>
                      <a:lnTo>
                        <a:pt x="20" y="38"/>
                      </a:lnTo>
                      <a:lnTo>
                        <a:pt x="21" y="25"/>
                      </a:lnTo>
                      <a:lnTo>
                        <a:pt x="23" y="15"/>
                      </a:lnTo>
                      <a:lnTo>
                        <a:pt x="27" y="6"/>
                      </a:lnTo>
                      <a:lnTo>
                        <a:pt x="31" y="0"/>
                      </a:lnTo>
                    </a:path>
                  </a:pathLst>
                </a:custGeom>
                <a:noFill/>
                <a:ln w="38100" cap="rnd">
                  <a:solidFill>
                    <a:schemeClr val="tx1">
                      <a:lumMod val="65000"/>
                      <a:lumOff val="35000"/>
                    </a:schemeClr>
                  </a:solidFill>
                  <a:round/>
                </a:ln>
              </p:spPr>
              <p:txBody>
                <a:bodyPr/>
                <a:lstStyle/>
                <a:p>
                  <a:endParaRPr lang="zh-CN" altLang="en-US"/>
                </a:p>
              </p:txBody>
            </p:sp>
            <p:sp>
              <p:nvSpPr>
                <p:cNvPr id="200" name="Freeform 268"/>
                <p:cNvSpPr/>
                <p:nvPr/>
              </p:nvSpPr>
              <p:spPr bwMode="auto">
                <a:xfrm>
                  <a:off x="1472" y="1316"/>
                  <a:ext cx="86" cy="711"/>
                </a:xfrm>
                <a:custGeom>
                  <a:avLst/>
                  <a:gdLst>
                    <a:gd name="T0" fmla="*/ 0 w 86"/>
                    <a:gd name="T1" fmla="*/ 0 h 711"/>
                    <a:gd name="T2" fmla="*/ 7 w 86"/>
                    <a:gd name="T3" fmla="*/ 4 h 711"/>
                    <a:gd name="T4" fmla="*/ 12 w 86"/>
                    <a:gd name="T5" fmla="*/ 16 h 711"/>
                    <a:gd name="T6" fmla="*/ 14 w 86"/>
                    <a:gd name="T7" fmla="*/ 33 h 711"/>
                    <a:gd name="T8" fmla="*/ 15 w 86"/>
                    <a:gd name="T9" fmla="*/ 59 h 711"/>
                    <a:gd name="T10" fmla="*/ 43 w 86"/>
                    <a:gd name="T11" fmla="*/ 653 h 711"/>
                    <a:gd name="T12" fmla="*/ 45 w 86"/>
                    <a:gd name="T13" fmla="*/ 686 h 711"/>
                    <a:gd name="T14" fmla="*/ 47 w 86"/>
                    <a:gd name="T15" fmla="*/ 696 h 711"/>
                    <a:gd name="T16" fmla="*/ 53 w 86"/>
                    <a:gd name="T17" fmla="*/ 706 h 711"/>
                    <a:gd name="T18" fmla="*/ 57 w 86"/>
                    <a:gd name="T19" fmla="*/ 710 h 711"/>
                    <a:gd name="T20" fmla="*/ 63 w 86"/>
                    <a:gd name="T21" fmla="*/ 702 h 711"/>
                    <a:gd name="T22" fmla="*/ 67 w 86"/>
                    <a:gd name="T23" fmla="*/ 686 h 711"/>
                    <a:gd name="T24" fmla="*/ 85 w 86"/>
                    <a:gd name="T25" fmla="*/ 381 h 7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6"/>
                    <a:gd name="T40" fmla="*/ 0 h 711"/>
                    <a:gd name="T41" fmla="*/ 86 w 86"/>
                    <a:gd name="T42" fmla="*/ 711 h 71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6" h="711">
                      <a:moveTo>
                        <a:pt x="0" y="0"/>
                      </a:moveTo>
                      <a:lnTo>
                        <a:pt x="7" y="4"/>
                      </a:lnTo>
                      <a:lnTo>
                        <a:pt x="12" y="16"/>
                      </a:lnTo>
                      <a:lnTo>
                        <a:pt x="14" y="33"/>
                      </a:lnTo>
                      <a:lnTo>
                        <a:pt x="15" y="59"/>
                      </a:lnTo>
                      <a:lnTo>
                        <a:pt x="43" y="653"/>
                      </a:lnTo>
                      <a:lnTo>
                        <a:pt x="45" y="686"/>
                      </a:lnTo>
                      <a:lnTo>
                        <a:pt x="47" y="696"/>
                      </a:lnTo>
                      <a:lnTo>
                        <a:pt x="53" y="706"/>
                      </a:lnTo>
                      <a:lnTo>
                        <a:pt x="57" y="710"/>
                      </a:lnTo>
                      <a:lnTo>
                        <a:pt x="63" y="702"/>
                      </a:lnTo>
                      <a:lnTo>
                        <a:pt x="67" y="686"/>
                      </a:lnTo>
                      <a:lnTo>
                        <a:pt x="85" y="381"/>
                      </a:lnTo>
                    </a:path>
                  </a:pathLst>
                </a:custGeom>
                <a:noFill/>
                <a:ln w="38100" cap="rnd">
                  <a:solidFill>
                    <a:schemeClr val="tx1">
                      <a:lumMod val="65000"/>
                      <a:lumOff val="35000"/>
                    </a:schemeClr>
                  </a:solidFill>
                  <a:round/>
                </a:ln>
              </p:spPr>
              <p:txBody>
                <a:bodyPr/>
                <a:lstStyle/>
                <a:p>
                  <a:endParaRPr lang="zh-CN" altLang="en-US"/>
                </a:p>
              </p:txBody>
            </p:sp>
            <p:sp>
              <p:nvSpPr>
                <p:cNvPr id="201" name="Freeform 269"/>
                <p:cNvSpPr/>
                <p:nvPr/>
              </p:nvSpPr>
              <p:spPr bwMode="auto">
                <a:xfrm>
                  <a:off x="1558" y="1323"/>
                  <a:ext cx="34" cy="363"/>
                </a:xfrm>
                <a:custGeom>
                  <a:avLst/>
                  <a:gdLst>
                    <a:gd name="T0" fmla="*/ 0 w 34"/>
                    <a:gd name="T1" fmla="*/ 362 h 363"/>
                    <a:gd name="T2" fmla="*/ 20 w 34"/>
                    <a:gd name="T3" fmla="*/ 54 h 363"/>
                    <a:gd name="T4" fmla="*/ 22 w 34"/>
                    <a:gd name="T5" fmla="*/ 38 h 363"/>
                    <a:gd name="T6" fmla="*/ 23 w 34"/>
                    <a:gd name="T7" fmla="*/ 25 h 363"/>
                    <a:gd name="T8" fmla="*/ 24 w 34"/>
                    <a:gd name="T9" fmla="*/ 15 h 363"/>
                    <a:gd name="T10" fmla="*/ 28 w 34"/>
                    <a:gd name="T11" fmla="*/ 6 h 363"/>
                    <a:gd name="T12" fmla="*/ 33 w 34"/>
                    <a:gd name="T13" fmla="*/ 0 h 363"/>
                    <a:gd name="T14" fmla="*/ 0 60000 65536"/>
                    <a:gd name="T15" fmla="*/ 0 60000 65536"/>
                    <a:gd name="T16" fmla="*/ 0 60000 65536"/>
                    <a:gd name="T17" fmla="*/ 0 60000 65536"/>
                    <a:gd name="T18" fmla="*/ 0 60000 65536"/>
                    <a:gd name="T19" fmla="*/ 0 60000 65536"/>
                    <a:gd name="T20" fmla="*/ 0 60000 65536"/>
                    <a:gd name="T21" fmla="*/ 0 w 34"/>
                    <a:gd name="T22" fmla="*/ 0 h 363"/>
                    <a:gd name="T23" fmla="*/ 34 w 34"/>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4" h="363">
                      <a:moveTo>
                        <a:pt x="0" y="362"/>
                      </a:moveTo>
                      <a:lnTo>
                        <a:pt x="20" y="54"/>
                      </a:lnTo>
                      <a:lnTo>
                        <a:pt x="22" y="38"/>
                      </a:lnTo>
                      <a:lnTo>
                        <a:pt x="23" y="25"/>
                      </a:lnTo>
                      <a:lnTo>
                        <a:pt x="24" y="15"/>
                      </a:lnTo>
                      <a:lnTo>
                        <a:pt x="28" y="6"/>
                      </a:lnTo>
                      <a:lnTo>
                        <a:pt x="33" y="0"/>
                      </a:lnTo>
                    </a:path>
                  </a:pathLst>
                </a:custGeom>
                <a:noFill/>
                <a:ln w="38100" cap="rnd">
                  <a:solidFill>
                    <a:schemeClr val="tx1">
                      <a:lumMod val="65000"/>
                      <a:lumOff val="35000"/>
                    </a:schemeClr>
                  </a:solidFill>
                  <a:round/>
                </a:ln>
              </p:spPr>
              <p:txBody>
                <a:bodyPr/>
                <a:lstStyle/>
                <a:p>
                  <a:endParaRPr lang="zh-CN" altLang="en-US"/>
                </a:p>
              </p:txBody>
            </p:sp>
            <p:sp>
              <p:nvSpPr>
                <p:cNvPr id="202" name="Freeform 270"/>
                <p:cNvSpPr/>
                <p:nvPr/>
              </p:nvSpPr>
              <p:spPr bwMode="auto">
                <a:xfrm>
                  <a:off x="1592" y="1318"/>
                  <a:ext cx="86" cy="709"/>
                </a:xfrm>
                <a:custGeom>
                  <a:avLst/>
                  <a:gdLst>
                    <a:gd name="T0" fmla="*/ 0 w 86"/>
                    <a:gd name="T1" fmla="*/ 0 h 709"/>
                    <a:gd name="T2" fmla="*/ 7 w 86"/>
                    <a:gd name="T3" fmla="*/ 4 h 709"/>
                    <a:gd name="T4" fmla="*/ 12 w 86"/>
                    <a:gd name="T5" fmla="*/ 16 h 709"/>
                    <a:gd name="T6" fmla="*/ 14 w 86"/>
                    <a:gd name="T7" fmla="*/ 33 h 709"/>
                    <a:gd name="T8" fmla="*/ 15 w 86"/>
                    <a:gd name="T9" fmla="*/ 59 h 709"/>
                    <a:gd name="T10" fmla="*/ 43 w 86"/>
                    <a:gd name="T11" fmla="*/ 651 h 709"/>
                    <a:gd name="T12" fmla="*/ 45 w 86"/>
                    <a:gd name="T13" fmla="*/ 684 h 709"/>
                    <a:gd name="T14" fmla="*/ 47 w 86"/>
                    <a:gd name="T15" fmla="*/ 694 h 709"/>
                    <a:gd name="T16" fmla="*/ 53 w 86"/>
                    <a:gd name="T17" fmla="*/ 704 h 709"/>
                    <a:gd name="T18" fmla="*/ 57 w 86"/>
                    <a:gd name="T19" fmla="*/ 708 h 709"/>
                    <a:gd name="T20" fmla="*/ 63 w 86"/>
                    <a:gd name="T21" fmla="*/ 700 h 709"/>
                    <a:gd name="T22" fmla="*/ 67 w 86"/>
                    <a:gd name="T23" fmla="*/ 684 h 709"/>
                    <a:gd name="T24" fmla="*/ 85 w 86"/>
                    <a:gd name="T25" fmla="*/ 380 h 70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6"/>
                    <a:gd name="T40" fmla="*/ 0 h 709"/>
                    <a:gd name="T41" fmla="*/ 86 w 86"/>
                    <a:gd name="T42" fmla="*/ 709 h 70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6" h="709">
                      <a:moveTo>
                        <a:pt x="0" y="0"/>
                      </a:moveTo>
                      <a:lnTo>
                        <a:pt x="7" y="4"/>
                      </a:lnTo>
                      <a:lnTo>
                        <a:pt x="12" y="16"/>
                      </a:lnTo>
                      <a:lnTo>
                        <a:pt x="14" y="33"/>
                      </a:lnTo>
                      <a:lnTo>
                        <a:pt x="15" y="59"/>
                      </a:lnTo>
                      <a:lnTo>
                        <a:pt x="43" y="651"/>
                      </a:lnTo>
                      <a:lnTo>
                        <a:pt x="45" y="684"/>
                      </a:lnTo>
                      <a:lnTo>
                        <a:pt x="47" y="694"/>
                      </a:lnTo>
                      <a:lnTo>
                        <a:pt x="53" y="704"/>
                      </a:lnTo>
                      <a:lnTo>
                        <a:pt x="57" y="708"/>
                      </a:lnTo>
                      <a:lnTo>
                        <a:pt x="63" y="700"/>
                      </a:lnTo>
                      <a:lnTo>
                        <a:pt x="67" y="684"/>
                      </a:lnTo>
                      <a:lnTo>
                        <a:pt x="85" y="380"/>
                      </a:lnTo>
                    </a:path>
                  </a:pathLst>
                </a:custGeom>
                <a:noFill/>
                <a:ln w="38100" cap="rnd">
                  <a:solidFill>
                    <a:schemeClr val="tx1">
                      <a:lumMod val="65000"/>
                      <a:lumOff val="35000"/>
                    </a:schemeClr>
                  </a:solidFill>
                  <a:round/>
                </a:ln>
              </p:spPr>
              <p:txBody>
                <a:bodyPr/>
                <a:lstStyle/>
                <a:p>
                  <a:endParaRPr lang="zh-CN" altLang="en-US"/>
                </a:p>
              </p:txBody>
            </p:sp>
          </p:grpSp>
          <p:grpSp>
            <p:nvGrpSpPr>
              <p:cNvPr id="193" name="Group 271"/>
              <p:cNvGrpSpPr/>
              <p:nvPr/>
            </p:nvGrpSpPr>
            <p:grpSpPr bwMode="auto">
              <a:xfrm>
                <a:off x="1676" y="1316"/>
                <a:ext cx="239" cy="711"/>
                <a:chOff x="1676" y="1316"/>
                <a:chExt cx="239" cy="711"/>
              </a:xfrm>
            </p:grpSpPr>
            <p:sp>
              <p:nvSpPr>
                <p:cNvPr id="195" name="Freeform 272"/>
                <p:cNvSpPr/>
                <p:nvPr/>
              </p:nvSpPr>
              <p:spPr bwMode="auto">
                <a:xfrm>
                  <a:off x="1676" y="1317"/>
                  <a:ext cx="32" cy="363"/>
                </a:xfrm>
                <a:custGeom>
                  <a:avLst/>
                  <a:gdLst>
                    <a:gd name="T0" fmla="*/ 0 w 32"/>
                    <a:gd name="T1" fmla="*/ 362 h 363"/>
                    <a:gd name="T2" fmla="*/ 19 w 32"/>
                    <a:gd name="T3" fmla="*/ 54 h 363"/>
                    <a:gd name="T4" fmla="*/ 20 w 32"/>
                    <a:gd name="T5" fmla="*/ 38 h 363"/>
                    <a:gd name="T6" fmla="*/ 21 w 32"/>
                    <a:gd name="T7" fmla="*/ 25 h 363"/>
                    <a:gd name="T8" fmla="*/ 23 w 32"/>
                    <a:gd name="T9" fmla="*/ 15 h 363"/>
                    <a:gd name="T10" fmla="*/ 27 w 32"/>
                    <a:gd name="T11" fmla="*/ 6 h 363"/>
                    <a:gd name="T12" fmla="*/ 31 w 32"/>
                    <a:gd name="T13" fmla="*/ 0 h 363"/>
                    <a:gd name="T14" fmla="*/ 0 60000 65536"/>
                    <a:gd name="T15" fmla="*/ 0 60000 65536"/>
                    <a:gd name="T16" fmla="*/ 0 60000 65536"/>
                    <a:gd name="T17" fmla="*/ 0 60000 65536"/>
                    <a:gd name="T18" fmla="*/ 0 60000 65536"/>
                    <a:gd name="T19" fmla="*/ 0 60000 65536"/>
                    <a:gd name="T20" fmla="*/ 0 60000 65536"/>
                    <a:gd name="T21" fmla="*/ 0 w 32"/>
                    <a:gd name="T22" fmla="*/ 0 h 363"/>
                    <a:gd name="T23" fmla="*/ 32 w 32"/>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2" h="363">
                      <a:moveTo>
                        <a:pt x="0" y="362"/>
                      </a:moveTo>
                      <a:lnTo>
                        <a:pt x="19" y="54"/>
                      </a:lnTo>
                      <a:lnTo>
                        <a:pt x="20" y="38"/>
                      </a:lnTo>
                      <a:lnTo>
                        <a:pt x="21" y="25"/>
                      </a:lnTo>
                      <a:lnTo>
                        <a:pt x="23" y="15"/>
                      </a:lnTo>
                      <a:lnTo>
                        <a:pt x="27" y="6"/>
                      </a:lnTo>
                      <a:lnTo>
                        <a:pt x="31" y="0"/>
                      </a:lnTo>
                    </a:path>
                  </a:pathLst>
                </a:custGeom>
                <a:noFill/>
                <a:ln w="38100" cap="rnd">
                  <a:solidFill>
                    <a:schemeClr val="tx1">
                      <a:lumMod val="65000"/>
                      <a:lumOff val="35000"/>
                    </a:schemeClr>
                  </a:solidFill>
                  <a:round/>
                </a:ln>
              </p:spPr>
              <p:txBody>
                <a:bodyPr/>
                <a:lstStyle/>
                <a:p>
                  <a:endParaRPr lang="zh-CN" altLang="en-US"/>
                </a:p>
              </p:txBody>
            </p:sp>
            <p:sp>
              <p:nvSpPr>
                <p:cNvPr id="196" name="Freeform 273"/>
                <p:cNvSpPr/>
                <p:nvPr/>
              </p:nvSpPr>
              <p:spPr bwMode="auto">
                <a:xfrm>
                  <a:off x="1709" y="1316"/>
                  <a:ext cx="86" cy="711"/>
                </a:xfrm>
                <a:custGeom>
                  <a:avLst/>
                  <a:gdLst>
                    <a:gd name="T0" fmla="*/ 0 w 86"/>
                    <a:gd name="T1" fmla="*/ 0 h 711"/>
                    <a:gd name="T2" fmla="*/ 7 w 86"/>
                    <a:gd name="T3" fmla="*/ 4 h 711"/>
                    <a:gd name="T4" fmla="*/ 12 w 86"/>
                    <a:gd name="T5" fmla="*/ 16 h 711"/>
                    <a:gd name="T6" fmla="*/ 14 w 86"/>
                    <a:gd name="T7" fmla="*/ 33 h 711"/>
                    <a:gd name="T8" fmla="*/ 15 w 86"/>
                    <a:gd name="T9" fmla="*/ 59 h 711"/>
                    <a:gd name="T10" fmla="*/ 43 w 86"/>
                    <a:gd name="T11" fmla="*/ 653 h 711"/>
                    <a:gd name="T12" fmla="*/ 45 w 86"/>
                    <a:gd name="T13" fmla="*/ 686 h 711"/>
                    <a:gd name="T14" fmla="*/ 47 w 86"/>
                    <a:gd name="T15" fmla="*/ 696 h 711"/>
                    <a:gd name="T16" fmla="*/ 53 w 86"/>
                    <a:gd name="T17" fmla="*/ 706 h 711"/>
                    <a:gd name="T18" fmla="*/ 57 w 86"/>
                    <a:gd name="T19" fmla="*/ 710 h 711"/>
                    <a:gd name="T20" fmla="*/ 63 w 86"/>
                    <a:gd name="T21" fmla="*/ 702 h 711"/>
                    <a:gd name="T22" fmla="*/ 67 w 86"/>
                    <a:gd name="T23" fmla="*/ 686 h 711"/>
                    <a:gd name="T24" fmla="*/ 85 w 86"/>
                    <a:gd name="T25" fmla="*/ 381 h 7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6"/>
                    <a:gd name="T40" fmla="*/ 0 h 711"/>
                    <a:gd name="T41" fmla="*/ 86 w 86"/>
                    <a:gd name="T42" fmla="*/ 711 h 71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6" h="711">
                      <a:moveTo>
                        <a:pt x="0" y="0"/>
                      </a:moveTo>
                      <a:lnTo>
                        <a:pt x="7" y="4"/>
                      </a:lnTo>
                      <a:lnTo>
                        <a:pt x="12" y="16"/>
                      </a:lnTo>
                      <a:lnTo>
                        <a:pt x="14" y="33"/>
                      </a:lnTo>
                      <a:lnTo>
                        <a:pt x="15" y="59"/>
                      </a:lnTo>
                      <a:lnTo>
                        <a:pt x="43" y="653"/>
                      </a:lnTo>
                      <a:lnTo>
                        <a:pt x="45" y="686"/>
                      </a:lnTo>
                      <a:lnTo>
                        <a:pt x="47" y="696"/>
                      </a:lnTo>
                      <a:lnTo>
                        <a:pt x="53" y="706"/>
                      </a:lnTo>
                      <a:lnTo>
                        <a:pt x="57" y="710"/>
                      </a:lnTo>
                      <a:lnTo>
                        <a:pt x="63" y="702"/>
                      </a:lnTo>
                      <a:lnTo>
                        <a:pt x="67" y="686"/>
                      </a:lnTo>
                      <a:lnTo>
                        <a:pt x="85" y="381"/>
                      </a:lnTo>
                    </a:path>
                  </a:pathLst>
                </a:custGeom>
                <a:noFill/>
                <a:ln w="38100" cap="rnd">
                  <a:solidFill>
                    <a:schemeClr val="tx1">
                      <a:lumMod val="65000"/>
                      <a:lumOff val="35000"/>
                    </a:schemeClr>
                  </a:solidFill>
                  <a:round/>
                </a:ln>
              </p:spPr>
              <p:txBody>
                <a:bodyPr/>
                <a:lstStyle/>
                <a:p>
                  <a:endParaRPr lang="zh-CN" altLang="en-US"/>
                </a:p>
              </p:txBody>
            </p:sp>
            <p:sp>
              <p:nvSpPr>
                <p:cNvPr id="197" name="Freeform 274"/>
                <p:cNvSpPr/>
                <p:nvPr/>
              </p:nvSpPr>
              <p:spPr bwMode="auto">
                <a:xfrm>
                  <a:off x="1795" y="1323"/>
                  <a:ext cx="34" cy="363"/>
                </a:xfrm>
                <a:custGeom>
                  <a:avLst/>
                  <a:gdLst>
                    <a:gd name="T0" fmla="*/ 0 w 34"/>
                    <a:gd name="T1" fmla="*/ 362 h 363"/>
                    <a:gd name="T2" fmla="*/ 20 w 34"/>
                    <a:gd name="T3" fmla="*/ 54 h 363"/>
                    <a:gd name="T4" fmla="*/ 22 w 34"/>
                    <a:gd name="T5" fmla="*/ 38 h 363"/>
                    <a:gd name="T6" fmla="*/ 23 w 34"/>
                    <a:gd name="T7" fmla="*/ 25 h 363"/>
                    <a:gd name="T8" fmla="*/ 24 w 34"/>
                    <a:gd name="T9" fmla="*/ 15 h 363"/>
                    <a:gd name="T10" fmla="*/ 28 w 34"/>
                    <a:gd name="T11" fmla="*/ 6 h 363"/>
                    <a:gd name="T12" fmla="*/ 33 w 34"/>
                    <a:gd name="T13" fmla="*/ 0 h 363"/>
                    <a:gd name="T14" fmla="*/ 0 60000 65536"/>
                    <a:gd name="T15" fmla="*/ 0 60000 65536"/>
                    <a:gd name="T16" fmla="*/ 0 60000 65536"/>
                    <a:gd name="T17" fmla="*/ 0 60000 65536"/>
                    <a:gd name="T18" fmla="*/ 0 60000 65536"/>
                    <a:gd name="T19" fmla="*/ 0 60000 65536"/>
                    <a:gd name="T20" fmla="*/ 0 60000 65536"/>
                    <a:gd name="T21" fmla="*/ 0 w 34"/>
                    <a:gd name="T22" fmla="*/ 0 h 363"/>
                    <a:gd name="T23" fmla="*/ 34 w 34"/>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4" h="363">
                      <a:moveTo>
                        <a:pt x="0" y="362"/>
                      </a:moveTo>
                      <a:lnTo>
                        <a:pt x="20" y="54"/>
                      </a:lnTo>
                      <a:lnTo>
                        <a:pt x="22" y="38"/>
                      </a:lnTo>
                      <a:lnTo>
                        <a:pt x="23" y="25"/>
                      </a:lnTo>
                      <a:lnTo>
                        <a:pt x="24" y="15"/>
                      </a:lnTo>
                      <a:lnTo>
                        <a:pt x="28" y="6"/>
                      </a:lnTo>
                      <a:lnTo>
                        <a:pt x="33" y="0"/>
                      </a:lnTo>
                    </a:path>
                  </a:pathLst>
                </a:custGeom>
                <a:noFill/>
                <a:ln w="38100" cap="rnd">
                  <a:solidFill>
                    <a:schemeClr val="tx1">
                      <a:lumMod val="65000"/>
                      <a:lumOff val="35000"/>
                    </a:schemeClr>
                  </a:solidFill>
                  <a:round/>
                </a:ln>
              </p:spPr>
              <p:txBody>
                <a:bodyPr/>
                <a:lstStyle/>
                <a:p>
                  <a:endParaRPr lang="zh-CN" altLang="en-US"/>
                </a:p>
              </p:txBody>
            </p:sp>
            <p:sp>
              <p:nvSpPr>
                <p:cNvPr id="198" name="Freeform 275"/>
                <p:cNvSpPr/>
                <p:nvPr/>
              </p:nvSpPr>
              <p:spPr bwMode="auto">
                <a:xfrm>
                  <a:off x="1829" y="1318"/>
                  <a:ext cx="86" cy="709"/>
                </a:xfrm>
                <a:custGeom>
                  <a:avLst/>
                  <a:gdLst>
                    <a:gd name="T0" fmla="*/ 0 w 86"/>
                    <a:gd name="T1" fmla="*/ 0 h 709"/>
                    <a:gd name="T2" fmla="*/ 7 w 86"/>
                    <a:gd name="T3" fmla="*/ 4 h 709"/>
                    <a:gd name="T4" fmla="*/ 12 w 86"/>
                    <a:gd name="T5" fmla="*/ 16 h 709"/>
                    <a:gd name="T6" fmla="*/ 14 w 86"/>
                    <a:gd name="T7" fmla="*/ 33 h 709"/>
                    <a:gd name="T8" fmla="*/ 15 w 86"/>
                    <a:gd name="T9" fmla="*/ 59 h 709"/>
                    <a:gd name="T10" fmla="*/ 43 w 86"/>
                    <a:gd name="T11" fmla="*/ 651 h 709"/>
                    <a:gd name="T12" fmla="*/ 45 w 86"/>
                    <a:gd name="T13" fmla="*/ 684 h 709"/>
                    <a:gd name="T14" fmla="*/ 47 w 86"/>
                    <a:gd name="T15" fmla="*/ 694 h 709"/>
                    <a:gd name="T16" fmla="*/ 53 w 86"/>
                    <a:gd name="T17" fmla="*/ 704 h 709"/>
                    <a:gd name="T18" fmla="*/ 57 w 86"/>
                    <a:gd name="T19" fmla="*/ 708 h 709"/>
                    <a:gd name="T20" fmla="*/ 63 w 86"/>
                    <a:gd name="T21" fmla="*/ 700 h 709"/>
                    <a:gd name="T22" fmla="*/ 67 w 86"/>
                    <a:gd name="T23" fmla="*/ 684 h 709"/>
                    <a:gd name="T24" fmla="*/ 85 w 86"/>
                    <a:gd name="T25" fmla="*/ 380 h 70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6"/>
                    <a:gd name="T40" fmla="*/ 0 h 709"/>
                    <a:gd name="T41" fmla="*/ 86 w 86"/>
                    <a:gd name="T42" fmla="*/ 709 h 70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6" h="709">
                      <a:moveTo>
                        <a:pt x="0" y="0"/>
                      </a:moveTo>
                      <a:lnTo>
                        <a:pt x="7" y="4"/>
                      </a:lnTo>
                      <a:lnTo>
                        <a:pt x="12" y="16"/>
                      </a:lnTo>
                      <a:lnTo>
                        <a:pt x="14" y="33"/>
                      </a:lnTo>
                      <a:lnTo>
                        <a:pt x="15" y="59"/>
                      </a:lnTo>
                      <a:lnTo>
                        <a:pt x="43" y="651"/>
                      </a:lnTo>
                      <a:lnTo>
                        <a:pt x="45" y="684"/>
                      </a:lnTo>
                      <a:lnTo>
                        <a:pt x="47" y="694"/>
                      </a:lnTo>
                      <a:lnTo>
                        <a:pt x="53" y="704"/>
                      </a:lnTo>
                      <a:lnTo>
                        <a:pt x="57" y="708"/>
                      </a:lnTo>
                      <a:lnTo>
                        <a:pt x="63" y="700"/>
                      </a:lnTo>
                      <a:lnTo>
                        <a:pt x="67" y="684"/>
                      </a:lnTo>
                      <a:lnTo>
                        <a:pt x="85" y="380"/>
                      </a:lnTo>
                    </a:path>
                  </a:pathLst>
                </a:custGeom>
                <a:noFill/>
                <a:ln w="38100" cap="rnd">
                  <a:solidFill>
                    <a:schemeClr val="tx1">
                      <a:lumMod val="65000"/>
                      <a:lumOff val="35000"/>
                    </a:schemeClr>
                  </a:solidFill>
                  <a:round/>
                </a:ln>
              </p:spPr>
              <p:txBody>
                <a:bodyPr/>
                <a:lstStyle/>
                <a:p>
                  <a:endParaRPr lang="zh-CN" altLang="en-US"/>
                </a:p>
              </p:txBody>
            </p:sp>
          </p:grpSp>
          <p:sp>
            <p:nvSpPr>
              <p:cNvPr id="194" name="Line 276"/>
              <p:cNvSpPr>
                <a:spLocks noChangeShapeType="1"/>
              </p:cNvSpPr>
              <p:nvPr/>
            </p:nvSpPr>
            <p:spPr bwMode="auto">
              <a:xfrm flipV="1">
                <a:off x="1674" y="1661"/>
                <a:ext cx="3" cy="50"/>
              </a:xfrm>
              <a:prstGeom prst="line">
                <a:avLst/>
              </a:prstGeom>
              <a:noFill/>
              <a:ln w="38100">
                <a:solidFill>
                  <a:schemeClr val="tx1">
                    <a:lumMod val="65000"/>
                    <a:lumOff val="35000"/>
                  </a:schemeClr>
                </a:solidFill>
                <a:round/>
              </a:ln>
            </p:spPr>
            <p:txBody>
              <a:bodyPr wrap="none" anchor="ctr"/>
              <a:lstStyle/>
              <a:p>
                <a:endParaRPr lang="zh-CN" altLang="en-US"/>
              </a:p>
            </p:txBody>
          </p:sp>
        </p:grpSp>
        <p:grpSp>
          <p:nvGrpSpPr>
            <p:cNvPr id="203" name="Group 277"/>
            <p:cNvGrpSpPr/>
            <p:nvPr/>
          </p:nvGrpSpPr>
          <p:grpSpPr bwMode="auto">
            <a:xfrm>
              <a:off x="8086834" y="3680009"/>
              <a:ext cx="692341" cy="439009"/>
              <a:chOff x="1439" y="1316"/>
              <a:chExt cx="476" cy="711"/>
            </a:xfrm>
          </p:grpSpPr>
          <p:grpSp>
            <p:nvGrpSpPr>
              <p:cNvPr id="204" name="Group 278"/>
              <p:cNvGrpSpPr/>
              <p:nvPr/>
            </p:nvGrpSpPr>
            <p:grpSpPr bwMode="auto">
              <a:xfrm>
                <a:off x="1439" y="1316"/>
                <a:ext cx="239" cy="711"/>
                <a:chOff x="1439" y="1316"/>
                <a:chExt cx="239" cy="711"/>
              </a:xfrm>
            </p:grpSpPr>
            <p:sp>
              <p:nvSpPr>
                <p:cNvPr id="211" name="Freeform 279"/>
                <p:cNvSpPr/>
                <p:nvPr/>
              </p:nvSpPr>
              <p:spPr bwMode="auto">
                <a:xfrm>
                  <a:off x="1439" y="1317"/>
                  <a:ext cx="32" cy="363"/>
                </a:xfrm>
                <a:custGeom>
                  <a:avLst/>
                  <a:gdLst>
                    <a:gd name="T0" fmla="*/ 0 w 32"/>
                    <a:gd name="T1" fmla="*/ 362 h 363"/>
                    <a:gd name="T2" fmla="*/ 19 w 32"/>
                    <a:gd name="T3" fmla="*/ 54 h 363"/>
                    <a:gd name="T4" fmla="*/ 20 w 32"/>
                    <a:gd name="T5" fmla="*/ 38 h 363"/>
                    <a:gd name="T6" fmla="*/ 21 w 32"/>
                    <a:gd name="T7" fmla="*/ 25 h 363"/>
                    <a:gd name="T8" fmla="*/ 23 w 32"/>
                    <a:gd name="T9" fmla="*/ 15 h 363"/>
                    <a:gd name="T10" fmla="*/ 27 w 32"/>
                    <a:gd name="T11" fmla="*/ 6 h 363"/>
                    <a:gd name="T12" fmla="*/ 31 w 32"/>
                    <a:gd name="T13" fmla="*/ 0 h 363"/>
                    <a:gd name="T14" fmla="*/ 0 60000 65536"/>
                    <a:gd name="T15" fmla="*/ 0 60000 65536"/>
                    <a:gd name="T16" fmla="*/ 0 60000 65536"/>
                    <a:gd name="T17" fmla="*/ 0 60000 65536"/>
                    <a:gd name="T18" fmla="*/ 0 60000 65536"/>
                    <a:gd name="T19" fmla="*/ 0 60000 65536"/>
                    <a:gd name="T20" fmla="*/ 0 60000 65536"/>
                    <a:gd name="T21" fmla="*/ 0 w 32"/>
                    <a:gd name="T22" fmla="*/ 0 h 363"/>
                    <a:gd name="T23" fmla="*/ 32 w 32"/>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2" h="363">
                      <a:moveTo>
                        <a:pt x="0" y="362"/>
                      </a:moveTo>
                      <a:lnTo>
                        <a:pt x="19" y="54"/>
                      </a:lnTo>
                      <a:lnTo>
                        <a:pt x="20" y="38"/>
                      </a:lnTo>
                      <a:lnTo>
                        <a:pt x="21" y="25"/>
                      </a:lnTo>
                      <a:lnTo>
                        <a:pt x="23" y="15"/>
                      </a:lnTo>
                      <a:lnTo>
                        <a:pt x="27" y="6"/>
                      </a:lnTo>
                      <a:lnTo>
                        <a:pt x="31" y="0"/>
                      </a:lnTo>
                    </a:path>
                  </a:pathLst>
                </a:custGeom>
                <a:noFill/>
                <a:ln w="38100" cap="rnd">
                  <a:solidFill>
                    <a:schemeClr val="tx1">
                      <a:lumMod val="65000"/>
                      <a:lumOff val="35000"/>
                    </a:schemeClr>
                  </a:solidFill>
                  <a:round/>
                </a:ln>
              </p:spPr>
              <p:txBody>
                <a:bodyPr/>
                <a:lstStyle/>
                <a:p>
                  <a:endParaRPr lang="zh-CN" altLang="en-US"/>
                </a:p>
              </p:txBody>
            </p:sp>
            <p:sp>
              <p:nvSpPr>
                <p:cNvPr id="212" name="Freeform 280"/>
                <p:cNvSpPr/>
                <p:nvPr/>
              </p:nvSpPr>
              <p:spPr bwMode="auto">
                <a:xfrm>
                  <a:off x="1472" y="1316"/>
                  <a:ext cx="86" cy="711"/>
                </a:xfrm>
                <a:custGeom>
                  <a:avLst/>
                  <a:gdLst>
                    <a:gd name="T0" fmla="*/ 0 w 86"/>
                    <a:gd name="T1" fmla="*/ 0 h 711"/>
                    <a:gd name="T2" fmla="*/ 7 w 86"/>
                    <a:gd name="T3" fmla="*/ 4 h 711"/>
                    <a:gd name="T4" fmla="*/ 12 w 86"/>
                    <a:gd name="T5" fmla="*/ 16 h 711"/>
                    <a:gd name="T6" fmla="*/ 14 w 86"/>
                    <a:gd name="T7" fmla="*/ 33 h 711"/>
                    <a:gd name="T8" fmla="*/ 15 w 86"/>
                    <a:gd name="T9" fmla="*/ 59 h 711"/>
                    <a:gd name="T10" fmla="*/ 43 w 86"/>
                    <a:gd name="T11" fmla="*/ 653 h 711"/>
                    <a:gd name="T12" fmla="*/ 45 w 86"/>
                    <a:gd name="T13" fmla="*/ 686 h 711"/>
                    <a:gd name="T14" fmla="*/ 47 w 86"/>
                    <a:gd name="T15" fmla="*/ 696 h 711"/>
                    <a:gd name="T16" fmla="*/ 53 w 86"/>
                    <a:gd name="T17" fmla="*/ 706 h 711"/>
                    <a:gd name="T18" fmla="*/ 57 w 86"/>
                    <a:gd name="T19" fmla="*/ 710 h 711"/>
                    <a:gd name="T20" fmla="*/ 63 w 86"/>
                    <a:gd name="T21" fmla="*/ 702 h 711"/>
                    <a:gd name="T22" fmla="*/ 67 w 86"/>
                    <a:gd name="T23" fmla="*/ 686 h 711"/>
                    <a:gd name="T24" fmla="*/ 85 w 86"/>
                    <a:gd name="T25" fmla="*/ 381 h 7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6"/>
                    <a:gd name="T40" fmla="*/ 0 h 711"/>
                    <a:gd name="T41" fmla="*/ 86 w 86"/>
                    <a:gd name="T42" fmla="*/ 711 h 71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6" h="711">
                      <a:moveTo>
                        <a:pt x="0" y="0"/>
                      </a:moveTo>
                      <a:lnTo>
                        <a:pt x="7" y="4"/>
                      </a:lnTo>
                      <a:lnTo>
                        <a:pt x="12" y="16"/>
                      </a:lnTo>
                      <a:lnTo>
                        <a:pt x="14" y="33"/>
                      </a:lnTo>
                      <a:lnTo>
                        <a:pt x="15" y="59"/>
                      </a:lnTo>
                      <a:lnTo>
                        <a:pt x="43" y="653"/>
                      </a:lnTo>
                      <a:lnTo>
                        <a:pt x="45" y="686"/>
                      </a:lnTo>
                      <a:lnTo>
                        <a:pt x="47" y="696"/>
                      </a:lnTo>
                      <a:lnTo>
                        <a:pt x="53" y="706"/>
                      </a:lnTo>
                      <a:lnTo>
                        <a:pt x="57" y="710"/>
                      </a:lnTo>
                      <a:lnTo>
                        <a:pt x="63" y="702"/>
                      </a:lnTo>
                      <a:lnTo>
                        <a:pt x="67" y="686"/>
                      </a:lnTo>
                      <a:lnTo>
                        <a:pt x="85" y="381"/>
                      </a:lnTo>
                    </a:path>
                  </a:pathLst>
                </a:custGeom>
                <a:noFill/>
                <a:ln w="38100" cap="rnd">
                  <a:solidFill>
                    <a:schemeClr val="tx1">
                      <a:lumMod val="65000"/>
                      <a:lumOff val="35000"/>
                    </a:schemeClr>
                  </a:solidFill>
                  <a:round/>
                </a:ln>
              </p:spPr>
              <p:txBody>
                <a:bodyPr/>
                <a:lstStyle/>
                <a:p>
                  <a:endParaRPr lang="zh-CN" altLang="en-US"/>
                </a:p>
              </p:txBody>
            </p:sp>
            <p:sp>
              <p:nvSpPr>
                <p:cNvPr id="213" name="Freeform 281"/>
                <p:cNvSpPr/>
                <p:nvPr/>
              </p:nvSpPr>
              <p:spPr bwMode="auto">
                <a:xfrm>
                  <a:off x="1558" y="1323"/>
                  <a:ext cx="34" cy="363"/>
                </a:xfrm>
                <a:custGeom>
                  <a:avLst/>
                  <a:gdLst>
                    <a:gd name="T0" fmla="*/ 0 w 34"/>
                    <a:gd name="T1" fmla="*/ 362 h 363"/>
                    <a:gd name="T2" fmla="*/ 20 w 34"/>
                    <a:gd name="T3" fmla="*/ 54 h 363"/>
                    <a:gd name="T4" fmla="*/ 22 w 34"/>
                    <a:gd name="T5" fmla="*/ 38 h 363"/>
                    <a:gd name="T6" fmla="*/ 23 w 34"/>
                    <a:gd name="T7" fmla="*/ 25 h 363"/>
                    <a:gd name="T8" fmla="*/ 24 w 34"/>
                    <a:gd name="T9" fmla="*/ 15 h 363"/>
                    <a:gd name="T10" fmla="*/ 28 w 34"/>
                    <a:gd name="T11" fmla="*/ 6 h 363"/>
                    <a:gd name="T12" fmla="*/ 33 w 34"/>
                    <a:gd name="T13" fmla="*/ 0 h 363"/>
                    <a:gd name="T14" fmla="*/ 0 60000 65536"/>
                    <a:gd name="T15" fmla="*/ 0 60000 65536"/>
                    <a:gd name="T16" fmla="*/ 0 60000 65536"/>
                    <a:gd name="T17" fmla="*/ 0 60000 65536"/>
                    <a:gd name="T18" fmla="*/ 0 60000 65536"/>
                    <a:gd name="T19" fmla="*/ 0 60000 65536"/>
                    <a:gd name="T20" fmla="*/ 0 60000 65536"/>
                    <a:gd name="T21" fmla="*/ 0 w 34"/>
                    <a:gd name="T22" fmla="*/ 0 h 363"/>
                    <a:gd name="T23" fmla="*/ 34 w 34"/>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4" h="363">
                      <a:moveTo>
                        <a:pt x="0" y="362"/>
                      </a:moveTo>
                      <a:lnTo>
                        <a:pt x="20" y="54"/>
                      </a:lnTo>
                      <a:lnTo>
                        <a:pt x="22" y="38"/>
                      </a:lnTo>
                      <a:lnTo>
                        <a:pt x="23" y="25"/>
                      </a:lnTo>
                      <a:lnTo>
                        <a:pt x="24" y="15"/>
                      </a:lnTo>
                      <a:lnTo>
                        <a:pt x="28" y="6"/>
                      </a:lnTo>
                      <a:lnTo>
                        <a:pt x="33" y="0"/>
                      </a:lnTo>
                    </a:path>
                  </a:pathLst>
                </a:custGeom>
                <a:noFill/>
                <a:ln w="38100" cap="rnd">
                  <a:solidFill>
                    <a:schemeClr val="tx1">
                      <a:lumMod val="65000"/>
                      <a:lumOff val="35000"/>
                    </a:schemeClr>
                  </a:solidFill>
                  <a:round/>
                </a:ln>
              </p:spPr>
              <p:txBody>
                <a:bodyPr/>
                <a:lstStyle/>
                <a:p>
                  <a:endParaRPr lang="zh-CN" altLang="en-US"/>
                </a:p>
              </p:txBody>
            </p:sp>
            <p:sp>
              <p:nvSpPr>
                <p:cNvPr id="214" name="Freeform 282"/>
                <p:cNvSpPr/>
                <p:nvPr/>
              </p:nvSpPr>
              <p:spPr bwMode="auto">
                <a:xfrm>
                  <a:off x="1592" y="1318"/>
                  <a:ext cx="86" cy="709"/>
                </a:xfrm>
                <a:custGeom>
                  <a:avLst/>
                  <a:gdLst>
                    <a:gd name="T0" fmla="*/ 0 w 86"/>
                    <a:gd name="T1" fmla="*/ 0 h 709"/>
                    <a:gd name="T2" fmla="*/ 7 w 86"/>
                    <a:gd name="T3" fmla="*/ 4 h 709"/>
                    <a:gd name="T4" fmla="*/ 12 w 86"/>
                    <a:gd name="T5" fmla="*/ 16 h 709"/>
                    <a:gd name="T6" fmla="*/ 14 w 86"/>
                    <a:gd name="T7" fmla="*/ 33 h 709"/>
                    <a:gd name="T8" fmla="*/ 15 w 86"/>
                    <a:gd name="T9" fmla="*/ 59 h 709"/>
                    <a:gd name="T10" fmla="*/ 43 w 86"/>
                    <a:gd name="T11" fmla="*/ 651 h 709"/>
                    <a:gd name="T12" fmla="*/ 45 w 86"/>
                    <a:gd name="T13" fmla="*/ 684 h 709"/>
                    <a:gd name="T14" fmla="*/ 47 w 86"/>
                    <a:gd name="T15" fmla="*/ 694 h 709"/>
                    <a:gd name="T16" fmla="*/ 53 w 86"/>
                    <a:gd name="T17" fmla="*/ 704 h 709"/>
                    <a:gd name="T18" fmla="*/ 57 w 86"/>
                    <a:gd name="T19" fmla="*/ 708 h 709"/>
                    <a:gd name="T20" fmla="*/ 63 w 86"/>
                    <a:gd name="T21" fmla="*/ 700 h 709"/>
                    <a:gd name="T22" fmla="*/ 67 w 86"/>
                    <a:gd name="T23" fmla="*/ 684 h 709"/>
                    <a:gd name="T24" fmla="*/ 85 w 86"/>
                    <a:gd name="T25" fmla="*/ 380 h 70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6"/>
                    <a:gd name="T40" fmla="*/ 0 h 709"/>
                    <a:gd name="T41" fmla="*/ 86 w 86"/>
                    <a:gd name="T42" fmla="*/ 709 h 70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6" h="709">
                      <a:moveTo>
                        <a:pt x="0" y="0"/>
                      </a:moveTo>
                      <a:lnTo>
                        <a:pt x="7" y="4"/>
                      </a:lnTo>
                      <a:lnTo>
                        <a:pt x="12" y="16"/>
                      </a:lnTo>
                      <a:lnTo>
                        <a:pt x="14" y="33"/>
                      </a:lnTo>
                      <a:lnTo>
                        <a:pt x="15" y="59"/>
                      </a:lnTo>
                      <a:lnTo>
                        <a:pt x="43" y="651"/>
                      </a:lnTo>
                      <a:lnTo>
                        <a:pt x="45" y="684"/>
                      </a:lnTo>
                      <a:lnTo>
                        <a:pt x="47" y="694"/>
                      </a:lnTo>
                      <a:lnTo>
                        <a:pt x="53" y="704"/>
                      </a:lnTo>
                      <a:lnTo>
                        <a:pt x="57" y="708"/>
                      </a:lnTo>
                      <a:lnTo>
                        <a:pt x="63" y="700"/>
                      </a:lnTo>
                      <a:lnTo>
                        <a:pt x="67" y="684"/>
                      </a:lnTo>
                      <a:lnTo>
                        <a:pt x="85" y="380"/>
                      </a:lnTo>
                    </a:path>
                  </a:pathLst>
                </a:custGeom>
                <a:noFill/>
                <a:ln w="38100" cap="rnd">
                  <a:solidFill>
                    <a:schemeClr val="tx1">
                      <a:lumMod val="65000"/>
                      <a:lumOff val="35000"/>
                    </a:schemeClr>
                  </a:solidFill>
                  <a:round/>
                </a:ln>
              </p:spPr>
              <p:txBody>
                <a:bodyPr/>
                <a:lstStyle/>
                <a:p>
                  <a:endParaRPr lang="zh-CN" altLang="en-US"/>
                </a:p>
              </p:txBody>
            </p:sp>
          </p:grpSp>
          <p:grpSp>
            <p:nvGrpSpPr>
              <p:cNvPr id="205" name="Group 283"/>
              <p:cNvGrpSpPr/>
              <p:nvPr/>
            </p:nvGrpSpPr>
            <p:grpSpPr bwMode="auto">
              <a:xfrm>
                <a:off x="1676" y="1316"/>
                <a:ext cx="239" cy="711"/>
                <a:chOff x="1676" y="1316"/>
                <a:chExt cx="239" cy="711"/>
              </a:xfrm>
            </p:grpSpPr>
            <p:sp>
              <p:nvSpPr>
                <p:cNvPr id="207" name="Freeform 284"/>
                <p:cNvSpPr/>
                <p:nvPr/>
              </p:nvSpPr>
              <p:spPr bwMode="auto">
                <a:xfrm>
                  <a:off x="1676" y="1317"/>
                  <a:ext cx="32" cy="363"/>
                </a:xfrm>
                <a:custGeom>
                  <a:avLst/>
                  <a:gdLst>
                    <a:gd name="T0" fmla="*/ 0 w 32"/>
                    <a:gd name="T1" fmla="*/ 362 h 363"/>
                    <a:gd name="T2" fmla="*/ 19 w 32"/>
                    <a:gd name="T3" fmla="*/ 54 h 363"/>
                    <a:gd name="T4" fmla="*/ 20 w 32"/>
                    <a:gd name="T5" fmla="*/ 38 h 363"/>
                    <a:gd name="T6" fmla="*/ 21 w 32"/>
                    <a:gd name="T7" fmla="*/ 25 h 363"/>
                    <a:gd name="T8" fmla="*/ 23 w 32"/>
                    <a:gd name="T9" fmla="*/ 15 h 363"/>
                    <a:gd name="T10" fmla="*/ 27 w 32"/>
                    <a:gd name="T11" fmla="*/ 6 h 363"/>
                    <a:gd name="T12" fmla="*/ 31 w 32"/>
                    <a:gd name="T13" fmla="*/ 0 h 363"/>
                    <a:gd name="T14" fmla="*/ 0 60000 65536"/>
                    <a:gd name="T15" fmla="*/ 0 60000 65536"/>
                    <a:gd name="T16" fmla="*/ 0 60000 65536"/>
                    <a:gd name="T17" fmla="*/ 0 60000 65536"/>
                    <a:gd name="T18" fmla="*/ 0 60000 65536"/>
                    <a:gd name="T19" fmla="*/ 0 60000 65536"/>
                    <a:gd name="T20" fmla="*/ 0 60000 65536"/>
                    <a:gd name="T21" fmla="*/ 0 w 32"/>
                    <a:gd name="T22" fmla="*/ 0 h 363"/>
                    <a:gd name="T23" fmla="*/ 32 w 32"/>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2" h="363">
                      <a:moveTo>
                        <a:pt x="0" y="362"/>
                      </a:moveTo>
                      <a:lnTo>
                        <a:pt x="19" y="54"/>
                      </a:lnTo>
                      <a:lnTo>
                        <a:pt x="20" y="38"/>
                      </a:lnTo>
                      <a:lnTo>
                        <a:pt x="21" y="25"/>
                      </a:lnTo>
                      <a:lnTo>
                        <a:pt x="23" y="15"/>
                      </a:lnTo>
                      <a:lnTo>
                        <a:pt x="27" y="6"/>
                      </a:lnTo>
                      <a:lnTo>
                        <a:pt x="31" y="0"/>
                      </a:lnTo>
                    </a:path>
                  </a:pathLst>
                </a:custGeom>
                <a:noFill/>
                <a:ln w="38100" cap="rnd">
                  <a:solidFill>
                    <a:schemeClr val="tx1">
                      <a:lumMod val="65000"/>
                      <a:lumOff val="35000"/>
                    </a:schemeClr>
                  </a:solidFill>
                  <a:round/>
                </a:ln>
              </p:spPr>
              <p:txBody>
                <a:bodyPr/>
                <a:lstStyle/>
                <a:p>
                  <a:endParaRPr lang="zh-CN" altLang="en-US"/>
                </a:p>
              </p:txBody>
            </p:sp>
            <p:sp>
              <p:nvSpPr>
                <p:cNvPr id="208" name="Freeform 285"/>
                <p:cNvSpPr/>
                <p:nvPr/>
              </p:nvSpPr>
              <p:spPr bwMode="auto">
                <a:xfrm>
                  <a:off x="1709" y="1316"/>
                  <a:ext cx="86" cy="711"/>
                </a:xfrm>
                <a:custGeom>
                  <a:avLst/>
                  <a:gdLst>
                    <a:gd name="T0" fmla="*/ 0 w 86"/>
                    <a:gd name="T1" fmla="*/ 0 h 711"/>
                    <a:gd name="T2" fmla="*/ 7 w 86"/>
                    <a:gd name="T3" fmla="*/ 4 h 711"/>
                    <a:gd name="T4" fmla="*/ 12 w 86"/>
                    <a:gd name="T5" fmla="*/ 16 h 711"/>
                    <a:gd name="T6" fmla="*/ 14 w 86"/>
                    <a:gd name="T7" fmla="*/ 33 h 711"/>
                    <a:gd name="T8" fmla="*/ 15 w 86"/>
                    <a:gd name="T9" fmla="*/ 59 h 711"/>
                    <a:gd name="T10" fmla="*/ 43 w 86"/>
                    <a:gd name="T11" fmla="*/ 653 h 711"/>
                    <a:gd name="T12" fmla="*/ 45 w 86"/>
                    <a:gd name="T13" fmla="*/ 686 h 711"/>
                    <a:gd name="T14" fmla="*/ 47 w 86"/>
                    <a:gd name="T15" fmla="*/ 696 h 711"/>
                    <a:gd name="T16" fmla="*/ 53 w 86"/>
                    <a:gd name="T17" fmla="*/ 706 h 711"/>
                    <a:gd name="T18" fmla="*/ 57 w 86"/>
                    <a:gd name="T19" fmla="*/ 710 h 711"/>
                    <a:gd name="T20" fmla="*/ 63 w 86"/>
                    <a:gd name="T21" fmla="*/ 702 h 711"/>
                    <a:gd name="T22" fmla="*/ 67 w 86"/>
                    <a:gd name="T23" fmla="*/ 686 h 711"/>
                    <a:gd name="T24" fmla="*/ 85 w 86"/>
                    <a:gd name="T25" fmla="*/ 381 h 7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6"/>
                    <a:gd name="T40" fmla="*/ 0 h 711"/>
                    <a:gd name="T41" fmla="*/ 86 w 86"/>
                    <a:gd name="T42" fmla="*/ 711 h 71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6" h="711">
                      <a:moveTo>
                        <a:pt x="0" y="0"/>
                      </a:moveTo>
                      <a:lnTo>
                        <a:pt x="7" y="4"/>
                      </a:lnTo>
                      <a:lnTo>
                        <a:pt x="12" y="16"/>
                      </a:lnTo>
                      <a:lnTo>
                        <a:pt x="14" y="33"/>
                      </a:lnTo>
                      <a:lnTo>
                        <a:pt x="15" y="59"/>
                      </a:lnTo>
                      <a:lnTo>
                        <a:pt x="43" y="653"/>
                      </a:lnTo>
                      <a:lnTo>
                        <a:pt x="45" y="686"/>
                      </a:lnTo>
                      <a:lnTo>
                        <a:pt x="47" y="696"/>
                      </a:lnTo>
                      <a:lnTo>
                        <a:pt x="53" y="706"/>
                      </a:lnTo>
                      <a:lnTo>
                        <a:pt x="57" y="710"/>
                      </a:lnTo>
                      <a:lnTo>
                        <a:pt x="63" y="702"/>
                      </a:lnTo>
                      <a:lnTo>
                        <a:pt x="67" y="686"/>
                      </a:lnTo>
                      <a:lnTo>
                        <a:pt x="85" y="381"/>
                      </a:lnTo>
                    </a:path>
                  </a:pathLst>
                </a:custGeom>
                <a:noFill/>
                <a:ln w="38100" cap="rnd">
                  <a:solidFill>
                    <a:schemeClr val="tx1">
                      <a:lumMod val="65000"/>
                      <a:lumOff val="35000"/>
                    </a:schemeClr>
                  </a:solidFill>
                  <a:round/>
                </a:ln>
              </p:spPr>
              <p:txBody>
                <a:bodyPr/>
                <a:lstStyle/>
                <a:p>
                  <a:endParaRPr lang="zh-CN" altLang="en-US"/>
                </a:p>
              </p:txBody>
            </p:sp>
            <p:sp>
              <p:nvSpPr>
                <p:cNvPr id="209" name="Freeform 286"/>
                <p:cNvSpPr/>
                <p:nvPr/>
              </p:nvSpPr>
              <p:spPr bwMode="auto">
                <a:xfrm>
                  <a:off x="1795" y="1323"/>
                  <a:ext cx="34" cy="363"/>
                </a:xfrm>
                <a:custGeom>
                  <a:avLst/>
                  <a:gdLst>
                    <a:gd name="T0" fmla="*/ 0 w 34"/>
                    <a:gd name="T1" fmla="*/ 362 h 363"/>
                    <a:gd name="T2" fmla="*/ 20 w 34"/>
                    <a:gd name="T3" fmla="*/ 54 h 363"/>
                    <a:gd name="T4" fmla="*/ 22 w 34"/>
                    <a:gd name="T5" fmla="*/ 38 h 363"/>
                    <a:gd name="T6" fmla="*/ 23 w 34"/>
                    <a:gd name="T7" fmla="*/ 25 h 363"/>
                    <a:gd name="T8" fmla="*/ 24 w 34"/>
                    <a:gd name="T9" fmla="*/ 15 h 363"/>
                    <a:gd name="T10" fmla="*/ 28 w 34"/>
                    <a:gd name="T11" fmla="*/ 6 h 363"/>
                    <a:gd name="T12" fmla="*/ 33 w 34"/>
                    <a:gd name="T13" fmla="*/ 0 h 363"/>
                    <a:gd name="T14" fmla="*/ 0 60000 65536"/>
                    <a:gd name="T15" fmla="*/ 0 60000 65536"/>
                    <a:gd name="T16" fmla="*/ 0 60000 65536"/>
                    <a:gd name="T17" fmla="*/ 0 60000 65536"/>
                    <a:gd name="T18" fmla="*/ 0 60000 65536"/>
                    <a:gd name="T19" fmla="*/ 0 60000 65536"/>
                    <a:gd name="T20" fmla="*/ 0 60000 65536"/>
                    <a:gd name="T21" fmla="*/ 0 w 34"/>
                    <a:gd name="T22" fmla="*/ 0 h 363"/>
                    <a:gd name="T23" fmla="*/ 34 w 34"/>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4" h="363">
                      <a:moveTo>
                        <a:pt x="0" y="362"/>
                      </a:moveTo>
                      <a:lnTo>
                        <a:pt x="20" y="54"/>
                      </a:lnTo>
                      <a:lnTo>
                        <a:pt x="22" y="38"/>
                      </a:lnTo>
                      <a:lnTo>
                        <a:pt x="23" y="25"/>
                      </a:lnTo>
                      <a:lnTo>
                        <a:pt x="24" y="15"/>
                      </a:lnTo>
                      <a:lnTo>
                        <a:pt x="28" y="6"/>
                      </a:lnTo>
                      <a:lnTo>
                        <a:pt x="33" y="0"/>
                      </a:lnTo>
                    </a:path>
                  </a:pathLst>
                </a:custGeom>
                <a:noFill/>
                <a:ln w="38100" cap="rnd">
                  <a:solidFill>
                    <a:schemeClr val="tx1">
                      <a:lumMod val="65000"/>
                      <a:lumOff val="35000"/>
                    </a:schemeClr>
                  </a:solidFill>
                  <a:round/>
                </a:ln>
              </p:spPr>
              <p:txBody>
                <a:bodyPr/>
                <a:lstStyle/>
                <a:p>
                  <a:endParaRPr lang="zh-CN" altLang="en-US"/>
                </a:p>
              </p:txBody>
            </p:sp>
            <p:sp>
              <p:nvSpPr>
                <p:cNvPr id="210" name="Freeform 287"/>
                <p:cNvSpPr/>
                <p:nvPr/>
              </p:nvSpPr>
              <p:spPr bwMode="auto">
                <a:xfrm>
                  <a:off x="1829" y="1318"/>
                  <a:ext cx="86" cy="709"/>
                </a:xfrm>
                <a:custGeom>
                  <a:avLst/>
                  <a:gdLst>
                    <a:gd name="T0" fmla="*/ 0 w 86"/>
                    <a:gd name="T1" fmla="*/ 0 h 709"/>
                    <a:gd name="T2" fmla="*/ 7 w 86"/>
                    <a:gd name="T3" fmla="*/ 4 h 709"/>
                    <a:gd name="T4" fmla="*/ 12 w 86"/>
                    <a:gd name="T5" fmla="*/ 16 h 709"/>
                    <a:gd name="T6" fmla="*/ 14 w 86"/>
                    <a:gd name="T7" fmla="*/ 33 h 709"/>
                    <a:gd name="T8" fmla="*/ 15 w 86"/>
                    <a:gd name="T9" fmla="*/ 59 h 709"/>
                    <a:gd name="T10" fmla="*/ 43 w 86"/>
                    <a:gd name="T11" fmla="*/ 651 h 709"/>
                    <a:gd name="T12" fmla="*/ 45 w 86"/>
                    <a:gd name="T13" fmla="*/ 684 h 709"/>
                    <a:gd name="T14" fmla="*/ 47 w 86"/>
                    <a:gd name="T15" fmla="*/ 694 h 709"/>
                    <a:gd name="T16" fmla="*/ 53 w 86"/>
                    <a:gd name="T17" fmla="*/ 704 h 709"/>
                    <a:gd name="T18" fmla="*/ 57 w 86"/>
                    <a:gd name="T19" fmla="*/ 708 h 709"/>
                    <a:gd name="T20" fmla="*/ 63 w 86"/>
                    <a:gd name="T21" fmla="*/ 700 h 709"/>
                    <a:gd name="T22" fmla="*/ 67 w 86"/>
                    <a:gd name="T23" fmla="*/ 684 h 709"/>
                    <a:gd name="T24" fmla="*/ 85 w 86"/>
                    <a:gd name="T25" fmla="*/ 380 h 70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6"/>
                    <a:gd name="T40" fmla="*/ 0 h 709"/>
                    <a:gd name="T41" fmla="*/ 86 w 86"/>
                    <a:gd name="T42" fmla="*/ 709 h 70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6" h="709">
                      <a:moveTo>
                        <a:pt x="0" y="0"/>
                      </a:moveTo>
                      <a:lnTo>
                        <a:pt x="7" y="4"/>
                      </a:lnTo>
                      <a:lnTo>
                        <a:pt x="12" y="16"/>
                      </a:lnTo>
                      <a:lnTo>
                        <a:pt x="14" y="33"/>
                      </a:lnTo>
                      <a:lnTo>
                        <a:pt x="15" y="59"/>
                      </a:lnTo>
                      <a:lnTo>
                        <a:pt x="43" y="651"/>
                      </a:lnTo>
                      <a:lnTo>
                        <a:pt x="45" y="684"/>
                      </a:lnTo>
                      <a:lnTo>
                        <a:pt x="47" y="694"/>
                      </a:lnTo>
                      <a:lnTo>
                        <a:pt x="53" y="704"/>
                      </a:lnTo>
                      <a:lnTo>
                        <a:pt x="57" y="708"/>
                      </a:lnTo>
                      <a:lnTo>
                        <a:pt x="63" y="700"/>
                      </a:lnTo>
                      <a:lnTo>
                        <a:pt x="67" y="684"/>
                      </a:lnTo>
                      <a:lnTo>
                        <a:pt x="85" y="380"/>
                      </a:lnTo>
                    </a:path>
                  </a:pathLst>
                </a:custGeom>
                <a:noFill/>
                <a:ln w="38100" cap="rnd">
                  <a:solidFill>
                    <a:schemeClr val="tx1">
                      <a:lumMod val="65000"/>
                      <a:lumOff val="35000"/>
                    </a:schemeClr>
                  </a:solidFill>
                  <a:round/>
                </a:ln>
              </p:spPr>
              <p:txBody>
                <a:bodyPr/>
                <a:lstStyle/>
                <a:p>
                  <a:endParaRPr lang="zh-CN" altLang="en-US"/>
                </a:p>
              </p:txBody>
            </p:sp>
          </p:grpSp>
          <p:sp>
            <p:nvSpPr>
              <p:cNvPr id="206" name="Line 288"/>
              <p:cNvSpPr>
                <a:spLocks noChangeShapeType="1"/>
              </p:cNvSpPr>
              <p:nvPr/>
            </p:nvSpPr>
            <p:spPr bwMode="auto">
              <a:xfrm flipV="1">
                <a:off x="1674" y="1661"/>
                <a:ext cx="3" cy="50"/>
              </a:xfrm>
              <a:prstGeom prst="line">
                <a:avLst/>
              </a:prstGeom>
              <a:noFill/>
              <a:ln w="38100">
                <a:solidFill>
                  <a:schemeClr val="tx1">
                    <a:lumMod val="65000"/>
                    <a:lumOff val="35000"/>
                  </a:schemeClr>
                </a:solidFill>
                <a:round/>
              </a:ln>
            </p:spPr>
            <p:txBody>
              <a:bodyPr wrap="none" anchor="ctr"/>
              <a:lstStyle/>
              <a:p>
                <a:endParaRPr lang="zh-CN" altLang="en-US"/>
              </a:p>
            </p:txBody>
          </p:sp>
        </p:grpSp>
        <p:grpSp>
          <p:nvGrpSpPr>
            <p:cNvPr id="215" name="Group 289"/>
            <p:cNvGrpSpPr/>
            <p:nvPr/>
          </p:nvGrpSpPr>
          <p:grpSpPr bwMode="auto">
            <a:xfrm>
              <a:off x="8783492" y="3677130"/>
              <a:ext cx="692341" cy="439009"/>
              <a:chOff x="1439" y="1316"/>
              <a:chExt cx="476" cy="711"/>
            </a:xfrm>
          </p:grpSpPr>
          <p:grpSp>
            <p:nvGrpSpPr>
              <p:cNvPr id="216" name="Group 290"/>
              <p:cNvGrpSpPr/>
              <p:nvPr/>
            </p:nvGrpSpPr>
            <p:grpSpPr bwMode="auto">
              <a:xfrm>
                <a:off x="1439" y="1316"/>
                <a:ext cx="239" cy="711"/>
                <a:chOff x="1439" y="1316"/>
                <a:chExt cx="239" cy="711"/>
              </a:xfrm>
            </p:grpSpPr>
            <p:sp>
              <p:nvSpPr>
                <p:cNvPr id="223" name="Freeform 291"/>
                <p:cNvSpPr/>
                <p:nvPr/>
              </p:nvSpPr>
              <p:spPr bwMode="auto">
                <a:xfrm>
                  <a:off x="1439" y="1317"/>
                  <a:ext cx="32" cy="363"/>
                </a:xfrm>
                <a:custGeom>
                  <a:avLst/>
                  <a:gdLst>
                    <a:gd name="T0" fmla="*/ 0 w 32"/>
                    <a:gd name="T1" fmla="*/ 362 h 363"/>
                    <a:gd name="T2" fmla="*/ 19 w 32"/>
                    <a:gd name="T3" fmla="*/ 54 h 363"/>
                    <a:gd name="T4" fmla="*/ 20 w 32"/>
                    <a:gd name="T5" fmla="*/ 38 h 363"/>
                    <a:gd name="T6" fmla="*/ 21 w 32"/>
                    <a:gd name="T7" fmla="*/ 25 h 363"/>
                    <a:gd name="T8" fmla="*/ 23 w 32"/>
                    <a:gd name="T9" fmla="*/ 15 h 363"/>
                    <a:gd name="T10" fmla="*/ 27 w 32"/>
                    <a:gd name="T11" fmla="*/ 6 h 363"/>
                    <a:gd name="T12" fmla="*/ 31 w 32"/>
                    <a:gd name="T13" fmla="*/ 0 h 363"/>
                    <a:gd name="T14" fmla="*/ 0 60000 65536"/>
                    <a:gd name="T15" fmla="*/ 0 60000 65536"/>
                    <a:gd name="T16" fmla="*/ 0 60000 65536"/>
                    <a:gd name="T17" fmla="*/ 0 60000 65536"/>
                    <a:gd name="T18" fmla="*/ 0 60000 65536"/>
                    <a:gd name="T19" fmla="*/ 0 60000 65536"/>
                    <a:gd name="T20" fmla="*/ 0 60000 65536"/>
                    <a:gd name="T21" fmla="*/ 0 w 32"/>
                    <a:gd name="T22" fmla="*/ 0 h 363"/>
                    <a:gd name="T23" fmla="*/ 32 w 32"/>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2" h="363">
                      <a:moveTo>
                        <a:pt x="0" y="362"/>
                      </a:moveTo>
                      <a:lnTo>
                        <a:pt x="19" y="54"/>
                      </a:lnTo>
                      <a:lnTo>
                        <a:pt x="20" y="38"/>
                      </a:lnTo>
                      <a:lnTo>
                        <a:pt x="21" y="25"/>
                      </a:lnTo>
                      <a:lnTo>
                        <a:pt x="23" y="15"/>
                      </a:lnTo>
                      <a:lnTo>
                        <a:pt x="27" y="6"/>
                      </a:lnTo>
                      <a:lnTo>
                        <a:pt x="31" y="0"/>
                      </a:lnTo>
                    </a:path>
                  </a:pathLst>
                </a:custGeom>
                <a:noFill/>
                <a:ln w="38100" cap="rnd">
                  <a:solidFill>
                    <a:schemeClr val="tx1">
                      <a:lumMod val="65000"/>
                      <a:lumOff val="35000"/>
                    </a:schemeClr>
                  </a:solidFill>
                  <a:round/>
                </a:ln>
              </p:spPr>
              <p:txBody>
                <a:bodyPr/>
                <a:lstStyle/>
                <a:p>
                  <a:endParaRPr lang="zh-CN" altLang="en-US"/>
                </a:p>
              </p:txBody>
            </p:sp>
            <p:sp>
              <p:nvSpPr>
                <p:cNvPr id="224" name="Freeform 292"/>
                <p:cNvSpPr/>
                <p:nvPr/>
              </p:nvSpPr>
              <p:spPr bwMode="auto">
                <a:xfrm>
                  <a:off x="1472" y="1316"/>
                  <a:ext cx="86" cy="711"/>
                </a:xfrm>
                <a:custGeom>
                  <a:avLst/>
                  <a:gdLst>
                    <a:gd name="T0" fmla="*/ 0 w 86"/>
                    <a:gd name="T1" fmla="*/ 0 h 711"/>
                    <a:gd name="T2" fmla="*/ 7 w 86"/>
                    <a:gd name="T3" fmla="*/ 4 h 711"/>
                    <a:gd name="T4" fmla="*/ 12 w 86"/>
                    <a:gd name="T5" fmla="*/ 16 h 711"/>
                    <a:gd name="T6" fmla="*/ 14 w 86"/>
                    <a:gd name="T7" fmla="*/ 33 h 711"/>
                    <a:gd name="T8" fmla="*/ 15 w 86"/>
                    <a:gd name="T9" fmla="*/ 59 h 711"/>
                    <a:gd name="T10" fmla="*/ 43 w 86"/>
                    <a:gd name="T11" fmla="*/ 653 h 711"/>
                    <a:gd name="T12" fmla="*/ 45 w 86"/>
                    <a:gd name="T13" fmla="*/ 686 h 711"/>
                    <a:gd name="T14" fmla="*/ 47 w 86"/>
                    <a:gd name="T15" fmla="*/ 696 h 711"/>
                    <a:gd name="T16" fmla="*/ 53 w 86"/>
                    <a:gd name="T17" fmla="*/ 706 h 711"/>
                    <a:gd name="T18" fmla="*/ 57 w 86"/>
                    <a:gd name="T19" fmla="*/ 710 h 711"/>
                    <a:gd name="T20" fmla="*/ 63 w 86"/>
                    <a:gd name="T21" fmla="*/ 702 h 711"/>
                    <a:gd name="T22" fmla="*/ 67 w 86"/>
                    <a:gd name="T23" fmla="*/ 686 h 711"/>
                    <a:gd name="T24" fmla="*/ 85 w 86"/>
                    <a:gd name="T25" fmla="*/ 381 h 7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6"/>
                    <a:gd name="T40" fmla="*/ 0 h 711"/>
                    <a:gd name="T41" fmla="*/ 86 w 86"/>
                    <a:gd name="T42" fmla="*/ 711 h 71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6" h="711">
                      <a:moveTo>
                        <a:pt x="0" y="0"/>
                      </a:moveTo>
                      <a:lnTo>
                        <a:pt x="7" y="4"/>
                      </a:lnTo>
                      <a:lnTo>
                        <a:pt x="12" y="16"/>
                      </a:lnTo>
                      <a:lnTo>
                        <a:pt x="14" y="33"/>
                      </a:lnTo>
                      <a:lnTo>
                        <a:pt x="15" y="59"/>
                      </a:lnTo>
                      <a:lnTo>
                        <a:pt x="43" y="653"/>
                      </a:lnTo>
                      <a:lnTo>
                        <a:pt x="45" y="686"/>
                      </a:lnTo>
                      <a:lnTo>
                        <a:pt x="47" y="696"/>
                      </a:lnTo>
                      <a:lnTo>
                        <a:pt x="53" y="706"/>
                      </a:lnTo>
                      <a:lnTo>
                        <a:pt x="57" y="710"/>
                      </a:lnTo>
                      <a:lnTo>
                        <a:pt x="63" y="702"/>
                      </a:lnTo>
                      <a:lnTo>
                        <a:pt x="67" y="686"/>
                      </a:lnTo>
                      <a:lnTo>
                        <a:pt x="85" y="381"/>
                      </a:lnTo>
                    </a:path>
                  </a:pathLst>
                </a:custGeom>
                <a:noFill/>
                <a:ln w="38100" cap="rnd">
                  <a:solidFill>
                    <a:schemeClr val="tx1">
                      <a:lumMod val="65000"/>
                      <a:lumOff val="35000"/>
                    </a:schemeClr>
                  </a:solidFill>
                  <a:round/>
                </a:ln>
              </p:spPr>
              <p:txBody>
                <a:bodyPr/>
                <a:lstStyle/>
                <a:p>
                  <a:endParaRPr lang="zh-CN" altLang="en-US"/>
                </a:p>
              </p:txBody>
            </p:sp>
            <p:sp>
              <p:nvSpPr>
                <p:cNvPr id="225" name="Freeform 293"/>
                <p:cNvSpPr/>
                <p:nvPr/>
              </p:nvSpPr>
              <p:spPr bwMode="auto">
                <a:xfrm>
                  <a:off x="1558" y="1323"/>
                  <a:ext cx="34" cy="363"/>
                </a:xfrm>
                <a:custGeom>
                  <a:avLst/>
                  <a:gdLst>
                    <a:gd name="T0" fmla="*/ 0 w 34"/>
                    <a:gd name="T1" fmla="*/ 362 h 363"/>
                    <a:gd name="T2" fmla="*/ 20 w 34"/>
                    <a:gd name="T3" fmla="*/ 54 h 363"/>
                    <a:gd name="T4" fmla="*/ 22 w 34"/>
                    <a:gd name="T5" fmla="*/ 38 h 363"/>
                    <a:gd name="T6" fmla="*/ 23 w 34"/>
                    <a:gd name="T7" fmla="*/ 25 h 363"/>
                    <a:gd name="T8" fmla="*/ 24 w 34"/>
                    <a:gd name="T9" fmla="*/ 15 h 363"/>
                    <a:gd name="T10" fmla="*/ 28 w 34"/>
                    <a:gd name="T11" fmla="*/ 6 h 363"/>
                    <a:gd name="T12" fmla="*/ 33 w 34"/>
                    <a:gd name="T13" fmla="*/ 0 h 363"/>
                    <a:gd name="T14" fmla="*/ 0 60000 65536"/>
                    <a:gd name="T15" fmla="*/ 0 60000 65536"/>
                    <a:gd name="T16" fmla="*/ 0 60000 65536"/>
                    <a:gd name="T17" fmla="*/ 0 60000 65536"/>
                    <a:gd name="T18" fmla="*/ 0 60000 65536"/>
                    <a:gd name="T19" fmla="*/ 0 60000 65536"/>
                    <a:gd name="T20" fmla="*/ 0 60000 65536"/>
                    <a:gd name="T21" fmla="*/ 0 w 34"/>
                    <a:gd name="T22" fmla="*/ 0 h 363"/>
                    <a:gd name="T23" fmla="*/ 34 w 34"/>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4" h="363">
                      <a:moveTo>
                        <a:pt x="0" y="362"/>
                      </a:moveTo>
                      <a:lnTo>
                        <a:pt x="20" y="54"/>
                      </a:lnTo>
                      <a:lnTo>
                        <a:pt x="22" y="38"/>
                      </a:lnTo>
                      <a:lnTo>
                        <a:pt x="23" y="25"/>
                      </a:lnTo>
                      <a:lnTo>
                        <a:pt x="24" y="15"/>
                      </a:lnTo>
                      <a:lnTo>
                        <a:pt x="28" y="6"/>
                      </a:lnTo>
                      <a:lnTo>
                        <a:pt x="33" y="0"/>
                      </a:lnTo>
                    </a:path>
                  </a:pathLst>
                </a:custGeom>
                <a:noFill/>
                <a:ln w="38100" cap="rnd">
                  <a:solidFill>
                    <a:schemeClr val="tx1">
                      <a:lumMod val="65000"/>
                      <a:lumOff val="35000"/>
                    </a:schemeClr>
                  </a:solidFill>
                  <a:round/>
                </a:ln>
              </p:spPr>
              <p:txBody>
                <a:bodyPr/>
                <a:lstStyle/>
                <a:p>
                  <a:endParaRPr lang="zh-CN" altLang="en-US"/>
                </a:p>
              </p:txBody>
            </p:sp>
            <p:sp>
              <p:nvSpPr>
                <p:cNvPr id="226" name="Freeform 294"/>
                <p:cNvSpPr/>
                <p:nvPr/>
              </p:nvSpPr>
              <p:spPr bwMode="auto">
                <a:xfrm>
                  <a:off x="1592" y="1318"/>
                  <a:ext cx="86" cy="709"/>
                </a:xfrm>
                <a:custGeom>
                  <a:avLst/>
                  <a:gdLst>
                    <a:gd name="T0" fmla="*/ 0 w 86"/>
                    <a:gd name="T1" fmla="*/ 0 h 709"/>
                    <a:gd name="T2" fmla="*/ 7 w 86"/>
                    <a:gd name="T3" fmla="*/ 4 h 709"/>
                    <a:gd name="T4" fmla="*/ 12 w 86"/>
                    <a:gd name="T5" fmla="*/ 16 h 709"/>
                    <a:gd name="T6" fmla="*/ 14 w 86"/>
                    <a:gd name="T7" fmla="*/ 33 h 709"/>
                    <a:gd name="T8" fmla="*/ 15 w 86"/>
                    <a:gd name="T9" fmla="*/ 59 h 709"/>
                    <a:gd name="T10" fmla="*/ 43 w 86"/>
                    <a:gd name="T11" fmla="*/ 651 h 709"/>
                    <a:gd name="T12" fmla="*/ 45 w 86"/>
                    <a:gd name="T13" fmla="*/ 684 h 709"/>
                    <a:gd name="T14" fmla="*/ 47 w 86"/>
                    <a:gd name="T15" fmla="*/ 694 h 709"/>
                    <a:gd name="T16" fmla="*/ 53 w 86"/>
                    <a:gd name="T17" fmla="*/ 704 h 709"/>
                    <a:gd name="T18" fmla="*/ 57 w 86"/>
                    <a:gd name="T19" fmla="*/ 708 h 709"/>
                    <a:gd name="T20" fmla="*/ 63 w 86"/>
                    <a:gd name="T21" fmla="*/ 700 h 709"/>
                    <a:gd name="T22" fmla="*/ 67 w 86"/>
                    <a:gd name="T23" fmla="*/ 684 h 709"/>
                    <a:gd name="T24" fmla="*/ 85 w 86"/>
                    <a:gd name="T25" fmla="*/ 380 h 70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6"/>
                    <a:gd name="T40" fmla="*/ 0 h 709"/>
                    <a:gd name="T41" fmla="*/ 86 w 86"/>
                    <a:gd name="T42" fmla="*/ 709 h 70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6" h="709">
                      <a:moveTo>
                        <a:pt x="0" y="0"/>
                      </a:moveTo>
                      <a:lnTo>
                        <a:pt x="7" y="4"/>
                      </a:lnTo>
                      <a:lnTo>
                        <a:pt x="12" y="16"/>
                      </a:lnTo>
                      <a:lnTo>
                        <a:pt x="14" y="33"/>
                      </a:lnTo>
                      <a:lnTo>
                        <a:pt x="15" y="59"/>
                      </a:lnTo>
                      <a:lnTo>
                        <a:pt x="43" y="651"/>
                      </a:lnTo>
                      <a:lnTo>
                        <a:pt x="45" y="684"/>
                      </a:lnTo>
                      <a:lnTo>
                        <a:pt x="47" y="694"/>
                      </a:lnTo>
                      <a:lnTo>
                        <a:pt x="53" y="704"/>
                      </a:lnTo>
                      <a:lnTo>
                        <a:pt x="57" y="708"/>
                      </a:lnTo>
                      <a:lnTo>
                        <a:pt x="63" y="700"/>
                      </a:lnTo>
                      <a:lnTo>
                        <a:pt x="67" y="684"/>
                      </a:lnTo>
                      <a:lnTo>
                        <a:pt x="85" y="380"/>
                      </a:lnTo>
                    </a:path>
                  </a:pathLst>
                </a:custGeom>
                <a:noFill/>
                <a:ln w="38100" cap="rnd">
                  <a:solidFill>
                    <a:schemeClr val="tx1">
                      <a:lumMod val="65000"/>
                      <a:lumOff val="35000"/>
                    </a:schemeClr>
                  </a:solidFill>
                  <a:round/>
                </a:ln>
              </p:spPr>
              <p:txBody>
                <a:bodyPr/>
                <a:lstStyle/>
                <a:p>
                  <a:endParaRPr lang="zh-CN" altLang="en-US"/>
                </a:p>
              </p:txBody>
            </p:sp>
          </p:grpSp>
          <p:grpSp>
            <p:nvGrpSpPr>
              <p:cNvPr id="217" name="Group 295"/>
              <p:cNvGrpSpPr/>
              <p:nvPr/>
            </p:nvGrpSpPr>
            <p:grpSpPr bwMode="auto">
              <a:xfrm>
                <a:off x="1676" y="1316"/>
                <a:ext cx="239" cy="711"/>
                <a:chOff x="1676" y="1316"/>
                <a:chExt cx="239" cy="711"/>
              </a:xfrm>
            </p:grpSpPr>
            <p:sp>
              <p:nvSpPr>
                <p:cNvPr id="219" name="Freeform 296"/>
                <p:cNvSpPr/>
                <p:nvPr/>
              </p:nvSpPr>
              <p:spPr bwMode="auto">
                <a:xfrm>
                  <a:off x="1676" y="1317"/>
                  <a:ext cx="32" cy="363"/>
                </a:xfrm>
                <a:custGeom>
                  <a:avLst/>
                  <a:gdLst>
                    <a:gd name="T0" fmla="*/ 0 w 32"/>
                    <a:gd name="T1" fmla="*/ 362 h 363"/>
                    <a:gd name="T2" fmla="*/ 19 w 32"/>
                    <a:gd name="T3" fmla="*/ 54 h 363"/>
                    <a:gd name="T4" fmla="*/ 20 w 32"/>
                    <a:gd name="T5" fmla="*/ 38 h 363"/>
                    <a:gd name="T6" fmla="*/ 21 w 32"/>
                    <a:gd name="T7" fmla="*/ 25 h 363"/>
                    <a:gd name="T8" fmla="*/ 23 w 32"/>
                    <a:gd name="T9" fmla="*/ 15 h 363"/>
                    <a:gd name="T10" fmla="*/ 27 w 32"/>
                    <a:gd name="T11" fmla="*/ 6 h 363"/>
                    <a:gd name="T12" fmla="*/ 31 w 32"/>
                    <a:gd name="T13" fmla="*/ 0 h 363"/>
                    <a:gd name="T14" fmla="*/ 0 60000 65536"/>
                    <a:gd name="T15" fmla="*/ 0 60000 65536"/>
                    <a:gd name="T16" fmla="*/ 0 60000 65536"/>
                    <a:gd name="T17" fmla="*/ 0 60000 65536"/>
                    <a:gd name="T18" fmla="*/ 0 60000 65536"/>
                    <a:gd name="T19" fmla="*/ 0 60000 65536"/>
                    <a:gd name="T20" fmla="*/ 0 60000 65536"/>
                    <a:gd name="T21" fmla="*/ 0 w 32"/>
                    <a:gd name="T22" fmla="*/ 0 h 363"/>
                    <a:gd name="T23" fmla="*/ 32 w 32"/>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2" h="363">
                      <a:moveTo>
                        <a:pt x="0" y="362"/>
                      </a:moveTo>
                      <a:lnTo>
                        <a:pt x="19" y="54"/>
                      </a:lnTo>
                      <a:lnTo>
                        <a:pt x="20" y="38"/>
                      </a:lnTo>
                      <a:lnTo>
                        <a:pt x="21" y="25"/>
                      </a:lnTo>
                      <a:lnTo>
                        <a:pt x="23" y="15"/>
                      </a:lnTo>
                      <a:lnTo>
                        <a:pt x="27" y="6"/>
                      </a:lnTo>
                      <a:lnTo>
                        <a:pt x="31" y="0"/>
                      </a:lnTo>
                    </a:path>
                  </a:pathLst>
                </a:custGeom>
                <a:noFill/>
                <a:ln w="38100" cap="rnd">
                  <a:solidFill>
                    <a:schemeClr val="tx1">
                      <a:lumMod val="65000"/>
                      <a:lumOff val="35000"/>
                    </a:schemeClr>
                  </a:solidFill>
                  <a:round/>
                </a:ln>
              </p:spPr>
              <p:txBody>
                <a:bodyPr/>
                <a:lstStyle/>
                <a:p>
                  <a:endParaRPr lang="zh-CN" altLang="en-US"/>
                </a:p>
              </p:txBody>
            </p:sp>
            <p:sp>
              <p:nvSpPr>
                <p:cNvPr id="220" name="Freeform 297"/>
                <p:cNvSpPr/>
                <p:nvPr/>
              </p:nvSpPr>
              <p:spPr bwMode="auto">
                <a:xfrm>
                  <a:off x="1709" y="1316"/>
                  <a:ext cx="86" cy="711"/>
                </a:xfrm>
                <a:custGeom>
                  <a:avLst/>
                  <a:gdLst>
                    <a:gd name="T0" fmla="*/ 0 w 86"/>
                    <a:gd name="T1" fmla="*/ 0 h 711"/>
                    <a:gd name="T2" fmla="*/ 7 w 86"/>
                    <a:gd name="T3" fmla="*/ 4 h 711"/>
                    <a:gd name="T4" fmla="*/ 12 w 86"/>
                    <a:gd name="T5" fmla="*/ 16 h 711"/>
                    <a:gd name="T6" fmla="*/ 14 w 86"/>
                    <a:gd name="T7" fmla="*/ 33 h 711"/>
                    <a:gd name="T8" fmla="*/ 15 w 86"/>
                    <a:gd name="T9" fmla="*/ 59 h 711"/>
                    <a:gd name="T10" fmla="*/ 43 w 86"/>
                    <a:gd name="T11" fmla="*/ 653 h 711"/>
                    <a:gd name="T12" fmla="*/ 45 w 86"/>
                    <a:gd name="T13" fmla="*/ 686 h 711"/>
                    <a:gd name="T14" fmla="*/ 47 w 86"/>
                    <a:gd name="T15" fmla="*/ 696 h 711"/>
                    <a:gd name="T16" fmla="*/ 53 w 86"/>
                    <a:gd name="T17" fmla="*/ 706 h 711"/>
                    <a:gd name="T18" fmla="*/ 57 w 86"/>
                    <a:gd name="T19" fmla="*/ 710 h 711"/>
                    <a:gd name="T20" fmla="*/ 63 w 86"/>
                    <a:gd name="T21" fmla="*/ 702 h 711"/>
                    <a:gd name="T22" fmla="*/ 67 w 86"/>
                    <a:gd name="T23" fmla="*/ 686 h 711"/>
                    <a:gd name="T24" fmla="*/ 85 w 86"/>
                    <a:gd name="T25" fmla="*/ 381 h 7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6"/>
                    <a:gd name="T40" fmla="*/ 0 h 711"/>
                    <a:gd name="T41" fmla="*/ 86 w 86"/>
                    <a:gd name="T42" fmla="*/ 711 h 71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6" h="711">
                      <a:moveTo>
                        <a:pt x="0" y="0"/>
                      </a:moveTo>
                      <a:lnTo>
                        <a:pt x="7" y="4"/>
                      </a:lnTo>
                      <a:lnTo>
                        <a:pt x="12" y="16"/>
                      </a:lnTo>
                      <a:lnTo>
                        <a:pt x="14" y="33"/>
                      </a:lnTo>
                      <a:lnTo>
                        <a:pt x="15" y="59"/>
                      </a:lnTo>
                      <a:lnTo>
                        <a:pt x="43" y="653"/>
                      </a:lnTo>
                      <a:lnTo>
                        <a:pt x="45" y="686"/>
                      </a:lnTo>
                      <a:lnTo>
                        <a:pt x="47" y="696"/>
                      </a:lnTo>
                      <a:lnTo>
                        <a:pt x="53" y="706"/>
                      </a:lnTo>
                      <a:lnTo>
                        <a:pt x="57" y="710"/>
                      </a:lnTo>
                      <a:lnTo>
                        <a:pt x="63" y="702"/>
                      </a:lnTo>
                      <a:lnTo>
                        <a:pt x="67" y="686"/>
                      </a:lnTo>
                      <a:lnTo>
                        <a:pt x="85" y="381"/>
                      </a:lnTo>
                    </a:path>
                  </a:pathLst>
                </a:custGeom>
                <a:noFill/>
                <a:ln w="38100" cap="rnd">
                  <a:solidFill>
                    <a:schemeClr val="tx1">
                      <a:lumMod val="65000"/>
                      <a:lumOff val="35000"/>
                    </a:schemeClr>
                  </a:solidFill>
                  <a:round/>
                </a:ln>
              </p:spPr>
              <p:txBody>
                <a:bodyPr/>
                <a:lstStyle/>
                <a:p>
                  <a:endParaRPr lang="zh-CN" altLang="en-US"/>
                </a:p>
              </p:txBody>
            </p:sp>
            <p:sp>
              <p:nvSpPr>
                <p:cNvPr id="221" name="Freeform 298"/>
                <p:cNvSpPr/>
                <p:nvPr/>
              </p:nvSpPr>
              <p:spPr bwMode="auto">
                <a:xfrm>
                  <a:off x="1795" y="1323"/>
                  <a:ext cx="34" cy="363"/>
                </a:xfrm>
                <a:custGeom>
                  <a:avLst/>
                  <a:gdLst>
                    <a:gd name="T0" fmla="*/ 0 w 34"/>
                    <a:gd name="T1" fmla="*/ 362 h 363"/>
                    <a:gd name="T2" fmla="*/ 20 w 34"/>
                    <a:gd name="T3" fmla="*/ 54 h 363"/>
                    <a:gd name="T4" fmla="*/ 22 w 34"/>
                    <a:gd name="T5" fmla="*/ 38 h 363"/>
                    <a:gd name="T6" fmla="*/ 23 w 34"/>
                    <a:gd name="T7" fmla="*/ 25 h 363"/>
                    <a:gd name="T8" fmla="*/ 24 w 34"/>
                    <a:gd name="T9" fmla="*/ 15 h 363"/>
                    <a:gd name="T10" fmla="*/ 28 w 34"/>
                    <a:gd name="T11" fmla="*/ 6 h 363"/>
                    <a:gd name="T12" fmla="*/ 33 w 34"/>
                    <a:gd name="T13" fmla="*/ 0 h 363"/>
                    <a:gd name="T14" fmla="*/ 0 60000 65536"/>
                    <a:gd name="T15" fmla="*/ 0 60000 65536"/>
                    <a:gd name="T16" fmla="*/ 0 60000 65536"/>
                    <a:gd name="T17" fmla="*/ 0 60000 65536"/>
                    <a:gd name="T18" fmla="*/ 0 60000 65536"/>
                    <a:gd name="T19" fmla="*/ 0 60000 65536"/>
                    <a:gd name="T20" fmla="*/ 0 60000 65536"/>
                    <a:gd name="T21" fmla="*/ 0 w 34"/>
                    <a:gd name="T22" fmla="*/ 0 h 363"/>
                    <a:gd name="T23" fmla="*/ 34 w 34"/>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4" h="363">
                      <a:moveTo>
                        <a:pt x="0" y="362"/>
                      </a:moveTo>
                      <a:lnTo>
                        <a:pt x="20" y="54"/>
                      </a:lnTo>
                      <a:lnTo>
                        <a:pt x="22" y="38"/>
                      </a:lnTo>
                      <a:lnTo>
                        <a:pt x="23" y="25"/>
                      </a:lnTo>
                      <a:lnTo>
                        <a:pt x="24" y="15"/>
                      </a:lnTo>
                      <a:lnTo>
                        <a:pt x="28" y="6"/>
                      </a:lnTo>
                      <a:lnTo>
                        <a:pt x="33" y="0"/>
                      </a:lnTo>
                    </a:path>
                  </a:pathLst>
                </a:custGeom>
                <a:noFill/>
                <a:ln w="38100" cap="rnd">
                  <a:solidFill>
                    <a:schemeClr val="tx1">
                      <a:lumMod val="65000"/>
                      <a:lumOff val="35000"/>
                    </a:schemeClr>
                  </a:solidFill>
                  <a:round/>
                </a:ln>
              </p:spPr>
              <p:txBody>
                <a:bodyPr/>
                <a:lstStyle/>
                <a:p>
                  <a:endParaRPr lang="zh-CN" altLang="en-US"/>
                </a:p>
              </p:txBody>
            </p:sp>
            <p:sp>
              <p:nvSpPr>
                <p:cNvPr id="222" name="Freeform 299"/>
                <p:cNvSpPr/>
                <p:nvPr/>
              </p:nvSpPr>
              <p:spPr bwMode="auto">
                <a:xfrm>
                  <a:off x="1829" y="1318"/>
                  <a:ext cx="86" cy="709"/>
                </a:xfrm>
                <a:custGeom>
                  <a:avLst/>
                  <a:gdLst>
                    <a:gd name="T0" fmla="*/ 0 w 86"/>
                    <a:gd name="T1" fmla="*/ 0 h 709"/>
                    <a:gd name="T2" fmla="*/ 7 w 86"/>
                    <a:gd name="T3" fmla="*/ 4 h 709"/>
                    <a:gd name="T4" fmla="*/ 12 w 86"/>
                    <a:gd name="T5" fmla="*/ 16 h 709"/>
                    <a:gd name="T6" fmla="*/ 14 w 86"/>
                    <a:gd name="T7" fmla="*/ 33 h 709"/>
                    <a:gd name="T8" fmla="*/ 15 w 86"/>
                    <a:gd name="T9" fmla="*/ 59 h 709"/>
                    <a:gd name="T10" fmla="*/ 43 w 86"/>
                    <a:gd name="T11" fmla="*/ 651 h 709"/>
                    <a:gd name="T12" fmla="*/ 45 w 86"/>
                    <a:gd name="T13" fmla="*/ 684 h 709"/>
                    <a:gd name="T14" fmla="*/ 47 w 86"/>
                    <a:gd name="T15" fmla="*/ 694 h 709"/>
                    <a:gd name="T16" fmla="*/ 53 w 86"/>
                    <a:gd name="T17" fmla="*/ 704 h 709"/>
                    <a:gd name="T18" fmla="*/ 57 w 86"/>
                    <a:gd name="T19" fmla="*/ 708 h 709"/>
                    <a:gd name="T20" fmla="*/ 63 w 86"/>
                    <a:gd name="T21" fmla="*/ 700 h 709"/>
                    <a:gd name="T22" fmla="*/ 67 w 86"/>
                    <a:gd name="T23" fmla="*/ 684 h 709"/>
                    <a:gd name="T24" fmla="*/ 85 w 86"/>
                    <a:gd name="T25" fmla="*/ 380 h 70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6"/>
                    <a:gd name="T40" fmla="*/ 0 h 709"/>
                    <a:gd name="T41" fmla="*/ 86 w 86"/>
                    <a:gd name="T42" fmla="*/ 709 h 70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6" h="709">
                      <a:moveTo>
                        <a:pt x="0" y="0"/>
                      </a:moveTo>
                      <a:lnTo>
                        <a:pt x="7" y="4"/>
                      </a:lnTo>
                      <a:lnTo>
                        <a:pt x="12" y="16"/>
                      </a:lnTo>
                      <a:lnTo>
                        <a:pt x="14" y="33"/>
                      </a:lnTo>
                      <a:lnTo>
                        <a:pt x="15" y="59"/>
                      </a:lnTo>
                      <a:lnTo>
                        <a:pt x="43" y="651"/>
                      </a:lnTo>
                      <a:lnTo>
                        <a:pt x="45" y="684"/>
                      </a:lnTo>
                      <a:lnTo>
                        <a:pt x="47" y="694"/>
                      </a:lnTo>
                      <a:lnTo>
                        <a:pt x="53" y="704"/>
                      </a:lnTo>
                      <a:lnTo>
                        <a:pt x="57" y="708"/>
                      </a:lnTo>
                      <a:lnTo>
                        <a:pt x="63" y="700"/>
                      </a:lnTo>
                      <a:lnTo>
                        <a:pt x="67" y="684"/>
                      </a:lnTo>
                      <a:lnTo>
                        <a:pt x="85" y="380"/>
                      </a:lnTo>
                    </a:path>
                  </a:pathLst>
                </a:custGeom>
                <a:noFill/>
                <a:ln w="38100" cap="rnd">
                  <a:solidFill>
                    <a:schemeClr val="tx1">
                      <a:lumMod val="65000"/>
                      <a:lumOff val="35000"/>
                    </a:schemeClr>
                  </a:solidFill>
                  <a:round/>
                </a:ln>
              </p:spPr>
              <p:txBody>
                <a:bodyPr/>
                <a:lstStyle/>
                <a:p>
                  <a:endParaRPr lang="zh-CN" altLang="en-US"/>
                </a:p>
              </p:txBody>
            </p:sp>
          </p:grpSp>
          <p:sp>
            <p:nvSpPr>
              <p:cNvPr id="218" name="Line 300"/>
              <p:cNvSpPr>
                <a:spLocks noChangeShapeType="1"/>
              </p:cNvSpPr>
              <p:nvPr/>
            </p:nvSpPr>
            <p:spPr bwMode="auto">
              <a:xfrm flipV="1">
                <a:off x="1674" y="1661"/>
                <a:ext cx="3" cy="50"/>
              </a:xfrm>
              <a:prstGeom prst="line">
                <a:avLst/>
              </a:prstGeom>
              <a:noFill/>
              <a:ln w="38100">
                <a:solidFill>
                  <a:schemeClr val="tx1">
                    <a:lumMod val="65000"/>
                    <a:lumOff val="35000"/>
                  </a:schemeClr>
                </a:solidFill>
                <a:round/>
              </a:ln>
            </p:spPr>
            <p:txBody>
              <a:bodyPr wrap="none" anchor="ctr"/>
              <a:lstStyle/>
              <a:p>
                <a:endParaRPr lang="zh-CN" altLang="en-US"/>
              </a:p>
            </p:txBody>
          </p:sp>
        </p:grpSp>
      </p:grpSp>
      <p:pic>
        <p:nvPicPr>
          <p:cNvPr id="227" name="图片 226"/>
          <p:cNvPicPr>
            <a:picLocks noChangeAspect="1"/>
          </p:cNvPicPr>
          <p:nvPr/>
        </p:nvPicPr>
        <p:blipFill>
          <a:blip r:embed="rId1"/>
          <a:stretch>
            <a:fillRect/>
          </a:stretch>
        </p:blipFill>
        <p:spPr>
          <a:xfrm>
            <a:off x="8259445" y="352425"/>
            <a:ext cx="2533650" cy="495300"/>
          </a:xfrm>
          <a:prstGeom prst="rect">
            <a:avLst/>
          </a:prstGeom>
        </p:spPr>
      </p:pic>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5" presetClass="emph" presetSubtype="0" repeatCount="2000" fill="hold" nodeType="clickEffect">
                                  <p:stCondLst>
                                    <p:cond delay="0"/>
                                  </p:stCondLst>
                                  <p:childTnLst>
                                    <p:anim calcmode="discrete" valueType="str">
                                      <p:cBhvr>
                                        <p:cTn id="13" dur="1000" fill="hold"/>
                                        <p:tgtEl>
                                          <p:spTgt spid="232"/>
                                        </p:tgtEl>
                                        <p:attrNameLst>
                                          <p:attrName>style.visibility</p:attrName>
                                        </p:attrNameLst>
                                      </p:cBhvr>
                                      <p:tavLst>
                                        <p:tav tm="0">
                                          <p:val>
                                            <p:strVal val="hidden"/>
                                          </p:val>
                                        </p:tav>
                                        <p:tav tm="50000">
                                          <p:val>
                                            <p:strVal val="visible"/>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fade">
                                      <p:cBhvr>
                                        <p:cTn id="18" dur="1000"/>
                                        <p:tgtEl>
                                          <p:spTgt spid="3">
                                            <p:txEl>
                                              <p:pRg st="1" end="1"/>
                                            </p:txEl>
                                          </p:spTgt>
                                        </p:tgtEl>
                                      </p:cBhvr>
                                    </p:animEffect>
                                    <p:anim calcmode="lin" valueType="num">
                                      <p:cBhvr>
                                        <p:cTn id="1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0"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35" presetClass="emph" presetSubtype="0" repeatCount="2000" fill="hold" nodeType="clickEffect">
                                  <p:stCondLst>
                                    <p:cond delay="0"/>
                                  </p:stCondLst>
                                  <p:childTnLst>
                                    <p:anim calcmode="discrete" valueType="str">
                                      <p:cBhvr>
                                        <p:cTn id="24" dur="1000" fill="hold"/>
                                        <p:tgtEl>
                                          <p:spTgt spid="233"/>
                                        </p:tgtEl>
                                        <p:attrNameLst>
                                          <p:attrName>style.visibility</p:attrName>
                                        </p:attrNameLst>
                                      </p:cBhvr>
                                      <p:tavLst>
                                        <p:tav tm="0">
                                          <p:val>
                                            <p:strVal val="hidden"/>
                                          </p:val>
                                        </p:tav>
                                        <p:tav tm="50000">
                                          <p:val>
                                            <p:strVal val="visible"/>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Effect transition="in" filter="fade">
                                      <p:cBhvr>
                                        <p:cTn id="29" dur="1000"/>
                                        <p:tgtEl>
                                          <p:spTgt spid="3">
                                            <p:txEl>
                                              <p:pRg st="2" end="2"/>
                                            </p:txEl>
                                          </p:spTgt>
                                        </p:tgtEl>
                                      </p:cBhvr>
                                    </p:animEffect>
                                    <p:anim calcmode="lin" valueType="num">
                                      <p:cBhvr>
                                        <p:cTn id="3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35" presetClass="emph" presetSubtype="0" repeatCount="2000" fill="hold" nodeType="clickEffect">
                                  <p:stCondLst>
                                    <p:cond delay="0"/>
                                  </p:stCondLst>
                                  <p:childTnLst>
                                    <p:anim calcmode="discrete" valueType="str">
                                      <p:cBhvr>
                                        <p:cTn id="35" dur="1000" fill="hold"/>
                                        <p:tgtEl>
                                          <p:spTgt spid="234"/>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 name="矩形 234"/>
          <p:cNvSpPr/>
          <p:nvPr/>
        </p:nvSpPr>
        <p:spPr>
          <a:xfrm>
            <a:off x="0" y="2780928"/>
            <a:ext cx="12198350" cy="407707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p:txBody>
          <a:bodyPr/>
          <a:lstStyle/>
          <a:p>
            <a:r>
              <a:rPr lang="en-US" altLang="zh-CN" dirty="0">
                <a:latin typeface="黑体" panose="02010609060101010101" pitchFamily="2" charset="-122"/>
              </a:rPr>
              <a:t>(2)</a:t>
            </a:r>
            <a:r>
              <a:rPr lang="zh-CN" altLang="en-US" dirty="0">
                <a:latin typeface="黑体" panose="02010609060101010101" pitchFamily="2" charset="-122"/>
              </a:rPr>
              <a:t>基本调制方法</a:t>
            </a:r>
            <a:endParaRPr lang="zh-CN" altLang="en-US" dirty="0"/>
          </a:p>
        </p:txBody>
      </p:sp>
      <p:sp>
        <p:nvSpPr>
          <p:cNvPr id="3" name="内容占位符 2"/>
          <p:cNvSpPr>
            <a:spLocks noGrp="1"/>
          </p:cNvSpPr>
          <p:nvPr>
            <p:ph idx="1"/>
          </p:nvPr>
        </p:nvSpPr>
        <p:spPr>
          <a:xfrm>
            <a:off x="717241" y="1333536"/>
            <a:ext cx="10978515" cy="1371281"/>
          </a:xfrm>
        </p:spPr>
        <p:txBody>
          <a:bodyPr>
            <a:normAutofit/>
          </a:bodyPr>
          <a:lstStyle/>
          <a:p>
            <a:r>
              <a:rPr lang="zh-CN" altLang="en-US" sz="2400" dirty="0">
                <a:solidFill>
                  <a:schemeClr val="tx1"/>
                </a:solidFill>
              </a:rPr>
              <a:t>在数字通信中，调幅、调频和调相相应地称为</a:t>
            </a:r>
            <a:r>
              <a:rPr lang="zh-CN" altLang="en-US" sz="2400" dirty="0">
                <a:solidFill>
                  <a:srgbClr val="C00000"/>
                </a:solidFill>
              </a:rPr>
              <a:t>幅移键控</a:t>
            </a:r>
            <a:r>
              <a:rPr lang="zh-CN" altLang="en-US" sz="2400" dirty="0">
                <a:solidFill>
                  <a:schemeClr val="tx1"/>
                </a:solidFill>
              </a:rPr>
              <a:t>、</a:t>
            </a:r>
            <a:r>
              <a:rPr lang="zh-CN" altLang="en-US" sz="2400" dirty="0">
                <a:solidFill>
                  <a:srgbClr val="C00000"/>
                </a:solidFill>
              </a:rPr>
              <a:t>频移键控</a:t>
            </a:r>
            <a:r>
              <a:rPr lang="zh-CN" altLang="en-US" sz="2400" dirty="0">
                <a:solidFill>
                  <a:schemeClr val="tx1"/>
                </a:solidFill>
              </a:rPr>
              <a:t>和</a:t>
            </a:r>
            <a:r>
              <a:rPr lang="zh-CN" altLang="en-US" sz="2400" dirty="0">
                <a:solidFill>
                  <a:srgbClr val="C00000"/>
                </a:solidFill>
              </a:rPr>
              <a:t>相移键控</a:t>
            </a:r>
            <a:r>
              <a:rPr lang="zh-CN" altLang="en-US" sz="2400" dirty="0">
                <a:solidFill>
                  <a:schemeClr val="tx1"/>
                </a:solidFill>
              </a:rPr>
              <a:t>。</a:t>
            </a:r>
            <a:endParaRPr lang="en-US" altLang="zh-CN" sz="2400" dirty="0">
              <a:solidFill>
                <a:schemeClr val="tx1"/>
              </a:solidFill>
            </a:endParaRPr>
          </a:p>
          <a:p>
            <a:r>
              <a:rPr lang="zh-CN" altLang="en-US" sz="2400" dirty="0">
                <a:solidFill>
                  <a:schemeClr val="tx1"/>
                </a:solidFill>
              </a:rPr>
              <a:t>实现调制和解调功能的设备称为</a:t>
            </a:r>
            <a:r>
              <a:rPr lang="zh-CN" altLang="en-US" sz="2400" dirty="0">
                <a:solidFill>
                  <a:srgbClr val="C00000"/>
                </a:solidFill>
              </a:rPr>
              <a:t>调制解调器</a:t>
            </a:r>
            <a:r>
              <a:rPr lang="zh-CN" altLang="en-US" sz="2400" dirty="0">
                <a:solidFill>
                  <a:schemeClr val="tx1"/>
                </a:solidFill>
              </a:rPr>
              <a:t>（</a:t>
            </a:r>
            <a:r>
              <a:rPr lang="en-US" altLang="zh-CN" sz="2400" dirty="0">
                <a:solidFill>
                  <a:schemeClr val="tx1"/>
                </a:solidFill>
              </a:rPr>
              <a:t>Modem</a:t>
            </a:r>
            <a:r>
              <a:rPr lang="zh-CN" altLang="en-US" sz="2400" dirty="0">
                <a:solidFill>
                  <a:schemeClr val="tx1"/>
                </a:solidFill>
              </a:rPr>
              <a:t>）。</a:t>
            </a:r>
            <a:endParaRPr lang="zh-CN" altLang="en-US" sz="2400" dirty="0">
              <a:solidFill>
                <a:schemeClr val="tx1"/>
              </a:solidFill>
            </a:endParaRPr>
          </a:p>
          <a:p>
            <a:endParaRPr lang="zh-CN" altLang="en-US" sz="2400" dirty="0">
              <a:solidFill>
                <a:schemeClr val="tx1"/>
              </a:solidFill>
            </a:endParaRPr>
          </a:p>
        </p:txBody>
      </p:sp>
      <p:sp>
        <p:nvSpPr>
          <p:cNvPr id="229" name="矩形 228"/>
          <p:cNvSpPr/>
          <p:nvPr/>
        </p:nvSpPr>
        <p:spPr>
          <a:xfrm>
            <a:off x="1346647" y="3985115"/>
            <a:ext cx="2209800" cy="476122"/>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latin typeface="+mn-ea"/>
            </a:endParaRPr>
          </a:p>
        </p:txBody>
      </p:sp>
      <p:sp>
        <p:nvSpPr>
          <p:cNvPr id="230" name="矩形 229"/>
          <p:cNvSpPr/>
          <p:nvPr/>
        </p:nvSpPr>
        <p:spPr>
          <a:xfrm>
            <a:off x="1346647" y="4974351"/>
            <a:ext cx="2209800" cy="476122"/>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latin typeface="+mn-ea"/>
            </a:endParaRPr>
          </a:p>
        </p:txBody>
      </p:sp>
      <p:sp>
        <p:nvSpPr>
          <p:cNvPr id="231" name="矩形 230"/>
          <p:cNvSpPr/>
          <p:nvPr/>
        </p:nvSpPr>
        <p:spPr>
          <a:xfrm>
            <a:off x="1346647" y="6029535"/>
            <a:ext cx="2209800" cy="476122"/>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latin typeface="+mn-ea"/>
            </a:endParaRPr>
          </a:p>
        </p:txBody>
      </p:sp>
      <p:sp>
        <p:nvSpPr>
          <p:cNvPr id="228" name="矩形 227"/>
          <p:cNvSpPr/>
          <p:nvPr/>
        </p:nvSpPr>
        <p:spPr>
          <a:xfrm>
            <a:off x="1346647" y="3140968"/>
            <a:ext cx="2209800" cy="476122"/>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latin typeface="+mn-ea"/>
            </a:endParaRPr>
          </a:p>
        </p:txBody>
      </p:sp>
      <p:sp>
        <p:nvSpPr>
          <p:cNvPr id="151" name="Rectangle 153"/>
          <p:cNvSpPr>
            <a:spLocks noChangeArrowheads="1"/>
          </p:cNvSpPr>
          <p:nvPr/>
        </p:nvSpPr>
        <p:spPr bwMode="auto">
          <a:xfrm>
            <a:off x="1903906" y="3210743"/>
            <a:ext cx="1106073" cy="333375"/>
          </a:xfrm>
          <a:prstGeom prst="rect">
            <a:avLst/>
          </a:prstGeom>
          <a:noFill/>
          <a:ln w="38100">
            <a:noFill/>
            <a:miter lim="800000"/>
          </a:ln>
        </p:spPr>
        <p:txBody>
          <a:bodyPr wrap="none" lIns="90488" tIns="44450" rIns="90488" bIns="44450">
            <a:spAutoFit/>
          </a:bodyPr>
          <a:lstStyle/>
          <a:p>
            <a:pPr defTabSz="762000" eaLnBrk="0" hangingPunct="0"/>
            <a:r>
              <a:rPr kumimoji="1" lang="zh-CN" altLang="en-US" sz="1800" dirty="0">
                <a:latin typeface="+mn-ea"/>
                <a:ea typeface="+mn-ea"/>
              </a:rPr>
              <a:t>基带信号</a:t>
            </a:r>
            <a:endParaRPr kumimoji="1" lang="zh-CN" altLang="en-US" sz="1800" dirty="0">
              <a:latin typeface="+mn-ea"/>
              <a:ea typeface="+mn-ea"/>
            </a:endParaRPr>
          </a:p>
        </p:txBody>
      </p:sp>
      <p:sp>
        <p:nvSpPr>
          <p:cNvPr id="152" name="Rectangle 154"/>
          <p:cNvSpPr>
            <a:spLocks noChangeArrowheads="1"/>
          </p:cNvSpPr>
          <p:nvPr/>
        </p:nvSpPr>
        <p:spPr bwMode="auto">
          <a:xfrm>
            <a:off x="2065830" y="4036030"/>
            <a:ext cx="644408" cy="333375"/>
          </a:xfrm>
          <a:prstGeom prst="rect">
            <a:avLst/>
          </a:prstGeom>
          <a:noFill/>
          <a:ln w="38100">
            <a:noFill/>
            <a:miter lim="800000"/>
          </a:ln>
        </p:spPr>
        <p:txBody>
          <a:bodyPr wrap="none" lIns="90488" tIns="44450" rIns="90488" bIns="44450">
            <a:spAutoFit/>
          </a:bodyPr>
          <a:lstStyle/>
          <a:p>
            <a:pPr defTabSz="762000" eaLnBrk="0" hangingPunct="0"/>
            <a:r>
              <a:rPr kumimoji="1" lang="zh-CN" altLang="en-US" sz="1800" dirty="0">
                <a:latin typeface="+mn-ea"/>
                <a:ea typeface="+mn-ea"/>
              </a:rPr>
              <a:t>调幅</a:t>
            </a:r>
            <a:endParaRPr kumimoji="1" lang="zh-CN" altLang="en-US" sz="1800" dirty="0">
              <a:latin typeface="+mn-ea"/>
              <a:ea typeface="+mn-ea"/>
            </a:endParaRPr>
          </a:p>
        </p:txBody>
      </p:sp>
      <p:sp>
        <p:nvSpPr>
          <p:cNvPr id="153" name="Rectangle 155"/>
          <p:cNvSpPr>
            <a:spLocks noChangeArrowheads="1"/>
          </p:cNvSpPr>
          <p:nvPr/>
        </p:nvSpPr>
        <p:spPr bwMode="auto">
          <a:xfrm>
            <a:off x="2065830" y="5034227"/>
            <a:ext cx="644408" cy="333375"/>
          </a:xfrm>
          <a:prstGeom prst="rect">
            <a:avLst/>
          </a:prstGeom>
          <a:noFill/>
          <a:ln w="38100">
            <a:noFill/>
            <a:miter lim="800000"/>
          </a:ln>
        </p:spPr>
        <p:txBody>
          <a:bodyPr wrap="none" lIns="90488" tIns="44450" rIns="90488" bIns="44450">
            <a:spAutoFit/>
          </a:bodyPr>
          <a:lstStyle/>
          <a:p>
            <a:pPr defTabSz="762000" eaLnBrk="0" hangingPunct="0"/>
            <a:r>
              <a:rPr kumimoji="1" lang="zh-CN" altLang="en-US" sz="1800" dirty="0">
                <a:latin typeface="+mn-ea"/>
                <a:ea typeface="+mn-ea"/>
              </a:rPr>
              <a:t>调频</a:t>
            </a:r>
            <a:endParaRPr kumimoji="1" lang="zh-CN" altLang="en-US" sz="1800" dirty="0">
              <a:latin typeface="+mn-ea"/>
              <a:ea typeface="+mn-ea"/>
            </a:endParaRPr>
          </a:p>
        </p:txBody>
      </p:sp>
      <p:sp>
        <p:nvSpPr>
          <p:cNvPr id="154" name="Rectangle 156"/>
          <p:cNvSpPr>
            <a:spLocks noChangeArrowheads="1"/>
          </p:cNvSpPr>
          <p:nvPr/>
        </p:nvSpPr>
        <p:spPr bwMode="auto">
          <a:xfrm>
            <a:off x="2065830" y="6074046"/>
            <a:ext cx="644408" cy="333375"/>
          </a:xfrm>
          <a:prstGeom prst="rect">
            <a:avLst/>
          </a:prstGeom>
          <a:noFill/>
          <a:ln w="38100">
            <a:noFill/>
            <a:miter lim="800000"/>
          </a:ln>
        </p:spPr>
        <p:txBody>
          <a:bodyPr wrap="none" lIns="90488" tIns="44450" rIns="90488" bIns="44450">
            <a:spAutoFit/>
          </a:bodyPr>
          <a:lstStyle/>
          <a:p>
            <a:pPr defTabSz="762000" eaLnBrk="0" hangingPunct="0"/>
            <a:r>
              <a:rPr kumimoji="1" lang="zh-CN" altLang="en-US" sz="1800" dirty="0">
                <a:latin typeface="+mn-ea"/>
                <a:ea typeface="+mn-ea"/>
              </a:rPr>
              <a:t>调相</a:t>
            </a:r>
            <a:endParaRPr kumimoji="1" lang="zh-CN" altLang="en-US" sz="1800" dirty="0">
              <a:latin typeface="+mn-ea"/>
              <a:ea typeface="+mn-ea"/>
            </a:endParaRPr>
          </a:p>
        </p:txBody>
      </p:sp>
      <p:grpSp>
        <p:nvGrpSpPr>
          <p:cNvPr id="236" name="组合 235"/>
          <p:cNvGrpSpPr/>
          <p:nvPr/>
        </p:nvGrpSpPr>
        <p:grpSpPr>
          <a:xfrm>
            <a:off x="4193462" y="3140968"/>
            <a:ext cx="6219546" cy="476122"/>
            <a:chOff x="4193462" y="3140968"/>
            <a:chExt cx="6219546" cy="476122"/>
          </a:xfrm>
        </p:grpSpPr>
        <p:sp>
          <p:nvSpPr>
            <p:cNvPr id="4" name="Rectangle 3"/>
            <p:cNvSpPr>
              <a:spLocks noChangeArrowheads="1"/>
            </p:cNvSpPr>
            <p:nvPr/>
          </p:nvSpPr>
          <p:spPr bwMode="auto">
            <a:xfrm>
              <a:off x="4370505" y="3229915"/>
              <a:ext cx="333426" cy="361268"/>
            </a:xfrm>
            <a:prstGeom prst="rect">
              <a:avLst/>
            </a:prstGeom>
            <a:noFill/>
            <a:ln w="38100">
              <a:noFill/>
              <a:miter lim="800000"/>
            </a:ln>
          </p:spPr>
          <p:txBody>
            <a:bodyPr wrap="none" lIns="90488" tIns="44450" rIns="90488" bIns="44450">
              <a:spAutoFit/>
            </a:bodyPr>
            <a:lstStyle/>
            <a:p>
              <a:pPr defTabSz="762000" eaLnBrk="0" hangingPunct="0"/>
              <a:r>
                <a:rPr kumimoji="1" lang="en-US" altLang="zh-CN" sz="2000" dirty="0">
                  <a:solidFill>
                    <a:schemeClr val="tx1">
                      <a:lumMod val="75000"/>
                      <a:lumOff val="25000"/>
                    </a:schemeClr>
                  </a:solidFill>
                  <a:latin typeface="+mj-lt"/>
                </a:rPr>
                <a:t>0</a:t>
              </a:r>
              <a:endParaRPr kumimoji="1" lang="en-US" altLang="zh-CN" sz="2000" dirty="0">
                <a:solidFill>
                  <a:schemeClr val="tx1">
                    <a:lumMod val="75000"/>
                    <a:lumOff val="25000"/>
                  </a:schemeClr>
                </a:solidFill>
                <a:latin typeface="+mj-lt"/>
              </a:endParaRPr>
            </a:p>
          </p:txBody>
        </p:sp>
        <p:sp>
          <p:nvSpPr>
            <p:cNvPr id="5" name="Rectangle 4"/>
            <p:cNvSpPr>
              <a:spLocks noChangeArrowheads="1"/>
            </p:cNvSpPr>
            <p:nvPr/>
          </p:nvSpPr>
          <p:spPr bwMode="auto">
            <a:xfrm>
              <a:off x="5048452" y="3229915"/>
              <a:ext cx="325411" cy="361268"/>
            </a:xfrm>
            <a:prstGeom prst="rect">
              <a:avLst/>
            </a:prstGeom>
            <a:noFill/>
            <a:ln w="38100">
              <a:noFill/>
              <a:miter lim="800000"/>
            </a:ln>
          </p:spPr>
          <p:txBody>
            <a:bodyPr wrap="none" lIns="90488" tIns="44450" rIns="90488" bIns="44450">
              <a:spAutoFit/>
            </a:bodyPr>
            <a:lstStyle/>
            <a:p>
              <a:pPr defTabSz="762000" eaLnBrk="0" hangingPunct="0"/>
              <a:r>
                <a:rPr kumimoji="1" lang="en-US" altLang="zh-CN" sz="2000" dirty="0">
                  <a:solidFill>
                    <a:schemeClr val="tx1">
                      <a:lumMod val="75000"/>
                      <a:lumOff val="25000"/>
                    </a:schemeClr>
                  </a:solidFill>
                  <a:latin typeface="+mj-lt"/>
                </a:rPr>
                <a:t>1</a:t>
              </a:r>
              <a:endParaRPr kumimoji="1" lang="en-US" altLang="zh-CN" sz="2000" dirty="0">
                <a:solidFill>
                  <a:schemeClr val="tx1">
                    <a:lumMod val="75000"/>
                    <a:lumOff val="25000"/>
                  </a:schemeClr>
                </a:solidFill>
                <a:latin typeface="+mj-lt"/>
              </a:endParaRPr>
            </a:p>
          </p:txBody>
        </p:sp>
        <p:sp>
          <p:nvSpPr>
            <p:cNvPr id="6" name="Rectangle 5"/>
            <p:cNvSpPr>
              <a:spLocks noChangeArrowheads="1"/>
            </p:cNvSpPr>
            <p:nvPr/>
          </p:nvSpPr>
          <p:spPr bwMode="auto">
            <a:xfrm>
              <a:off x="5726398" y="3229915"/>
              <a:ext cx="325411" cy="361268"/>
            </a:xfrm>
            <a:prstGeom prst="rect">
              <a:avLst/>
            </a:prstGeom>
            <a:noFill/>
            <a:ln w="38100">
              <a:noFill/>
              <a:miter lim="800000"/>
            </a:ln>
          </p:spPr>
          <p:txBody>
            <a:bodyPr wrap="none" lIns="90488" tIns="44450" rIns="90488" bIns="44450">
              <a:spAutoFit/>
            </a:bodyPr>
            <a:lstStyle/>
            <a:p>
              <a:pPr defTabSz="762000" eaLnBrk="0" hangingPunct="0"/>
              <a:r>
                <a:rPr kumimoji="1" lang="en-US" altLang="zh-CN" sz="2000" dirty="0">
                  <a:solidFill>
                    <a:schemeClr val="tx1">
                      <a:lumMod val="75000"/>
                      <a:lumOff val="25000"/>
                    </a:schemeClr>
                  </a:solidFill>
                  <a:latin typeface="+mj-lt"/>
                </a:rPr>
                <a:t>0</a:t>
              </a:r>
              <a:endParaRPr kumimoji="1" lang="en-US" altLang="zh-CN" sz="2000" dirty="0">
                <a:solidFill>
                  <a:schemeClr val="tx1">
                    <a:lumMod val="75000"/>
                    <a:lumOff val="25000"/>
                  </a:schemeClr>
                </a:solidFill>
                <a:latin typeface="+mj-lt"/>
              </a:endParaRPr>
            </a:p>
          </p:txBody>
        </p:sp>
        <p:sp>
          <p:nvSpPr>
            <p:cNvPr id="7" name="Rectangle 6"/>
            <p:cNvSpPr>
              <a:spLocks noChangeArrowheads="1"/>
            </p:cNvSpPr>
            <p:nvPr/>
          </p:nvSpPr>
          <p:spPr bwMode="auto">
            <a:xfrm>
              <a:off x="6447526" y="3229915"/>
              <a:ext cx="325411" cy="361268"/>
            </a:xfrm>
            <a:prstGeom prst="rect">
              <a:avLst/>
            </a:prstGeom>
            <a:noFill/>
            <a:ln w="38100">
              <a:noFill/>
              <a:miter lim="800000"/>
            </a:ln>
          </p:spPr>
          <p:txBody>
            <a:bodyPr wrap="none" lIns="90488" tIns="44450" rIns="90488" bIns="44450">
              <a:spAutoFit/>
            </a:bodyPr>
            <a:lstStyle/>
            <a:p>
              <a:pPr defTabSz="762000" eaLnBrk="0" hangingPunct="0"/>
              <a:r>
                <a:rPr kumimoji="1" lang="en-US" altLang="zh-CN" sz="2000" dirty="0">
                  <a:solidFill>
                    <a:schemeClr val="tx1">
                      <a:lumMod val="75000"/>
                      <a:lumOff val="25000"/>
                    </a:schemeClr>
                  </a:solidFill>
                  <a:latin typeface="+mj-lt"/>
                </a:rPr>
                <a:t>0</a:t>
              </a:r>
              <a:endParaRPr kumimoji="1" lang="en-US" altLang="zh-CN" sz="2000" dirty="0">
                <a:solidFill>
                  <a:schemeClr val="tx1">
                    <a:lumMod val="75000"/>
                    <a:lumOff val="25000"/>
                  </a:schemeClr>
                </a:solidFill>
                <a:latin typeface="+mj-lt"/>
              </a:endParaRPr>
            </a:p>
          </p:txBody>
        </p:sp>
        <p:sp>
          <p:nvSpPr>
            <p:cNvPr id="8" name="Rectangle 7"/>
            <p:cNvSpPr>
              <a:spLocks noChangeArrowheads="1"/>
            </p:cNvSpPr>
            <p:nvPr/>
          </p:nvSpPr>
          <p:spPr bwMode="auto">
            <a:xfrm>
              <a:off x="7125472" y="3229915"/>
              <a:ext cx="325411" cy="361268"/>
            </a:xfrm>
            <a:prstGeom prst="rect">
              <a:avLst/>
            </a:prstGeom>
            <a:noFill/>
            <a:ln w="38100">
              <a:noFill/>
              <a:miter lim="800000"/>
            </a:ln>
          </p:spPr>
          <p:txBody>
            <a:bodyPr wrap="none" lIns="90488" tIns="44450" rIns="90488" bIns="44450">
              <a:spAutoFit/>
            </a:bodyPr>
            <a:lstStyle/>
            <a:p>
              <a:pPr defTabSz="762000" eaLnBrk="0" hangingPunct="0"/>
              <a:r>
                <a:rPr kumimoji="1" lang="en-US" altLang="zh-CN" sz="2000" dirty="0">
                  <a:solidFill>
                    <a:schemeClr val="tx1">
                      <a:lumMod val="75000"/>
                      <a:lumOff val="25000"/>
                    </a:schemeClr>
                  </a:solidFill>
                  <a:latin typeface="+mj-lt"/>
                </a:rPr>
                <a:t>1</a:t>
              </a:r>
              <a:endParaRPr kumimoji="1" lang="en-US" altLang="zh-CN" sz="2000" dirty="0">
                <a:solidFill>
                  <a:schemeClr val="tx1">
                    <a:lumMod val="75000"/>
                    <a:lumOff val="25000"/>
                  </a:schemeClr>
                </a:solidFill>
                <a:latin typeface="+mj-lt"/>
              </a:endParaRPr>
            </a:p>
          </p:txBody>
        </p:sp>
        <p:sp>
          <p:nvSpPr>
            <p:cNvPr id="9" name="Rectangle 8"/>
            <p:cNvSpPr>
              <a:spLocks noChangeArrowheads="1"/>
            </p:cNvSpPr>
            <p:nvPr/>
          </p:nvSpPr>
          <p:spPr bwMode="auto">
            <a:xfrm>
              <a:off x="7803419" y="3229915"/>
              <a:ext cx="325411" cy="361268"/>
            </a:xfrm>
            <a:prstGeom prst="rect">
              <a:avLst/>
            </a:prstGeom>
            <a:noFill/>
            <a:ln w="38100">
              <a:noFill/>
              <a:miter lim="800000"/>
            </a:ln>
          </p:spPr>
          <p:txBody>
            <a:bodyPr wrap="none" lIns="90488" tIns="44450" rIns="90488" bIns="44450">
              <a:spAutoFit/>
            </a:bodyPr>
            <a:lstStyle/>
            <a:p>
              <a:pPr defTabSz="762000" eaLnBrk="0" hangingPunct="0"/>
              <a:r>
                <a:rPr kumimoji="1" lang="en-US" altLang="zh-CN" sz="2000" dirty="0">
                  <a:solidFill>
                    <a:schemeClr val="tx1">
                      <a:lumMod val="75000"/>
                      <a:lumOff val="25000"/>
                    </a:schemeClr>
                  </a:solidFill>
                  <a:latin typeface="+mj-lt"/>
                </a:rPr>
                <a:t>1</a:t>
              </a:r>
              <a:endParaRPr kumimoji="1" lang="en-US" altLang="zh-CN" sz="2000" dirty="0">
                <a:solidFill>
                  <a:schemeClr val="tx1">
                    <a:lumMod val="75000"/>
                    <a:lumOff val="25000"/>
                  </a:schemeClr>
                </a:solidFill>
                <a:latin typeface="+mj-lt"/>
              </a:endParaRPr>
            </a:p>
          </p:txBody>
        </p:sp>
        <p:sp>
          <p:nvSpPr>
            <p:cNvPr id="10" name="Rectangle 9"/>
            <p:cNvSpPr>
              <a:spLocks noChangeArrowheads="1"/>
            </p:cNvSpPr>
            <p:nvPr/>
          </p:nvSpPr>
          <p:spPr bwMode="auto">
            <a:xfrm>
              <a:off x="8481365" y="3229915"/>
              <a:ext cx="325411" cy="361268"/>
            </a:xfrm>
            <a:prstGeom prst="rect">
              <a:avLst/>
            </a:prstGeom>
            <a:noFill/>
            <a:ln w="38100">
              <a:noFill/>
              <a:miter lim="800000"/>
            </a:ln>
          </p:spPr>
          <p:txBody>
            <a:bodyPr wrap="none" lIns="90488" tIns="44450" rIns="90488" bIns="44450">
              <a:spAutoFit/>
            </a:bodyPr>
            <a:lstStyle/>
            <a:p>
              <a:pPr defTabSz="762000" eaLnBrk="0" hangingPunct="0"/>
              <a:r>
                <a:rPr kumimoji="1" lang="en-US" altLang="zh-CN" sz="2000" dirty="0">
                  <a:solidFill>
                    <a:schemeClr val="tx1">
                      <a:lumMod val="75000"/>
                      <a:lumOff val="25000"/>
                    </a:schemeClr>
                  </a:solidFill>
                  <a:latin typeface="+mj-lt"/>
                </a:rPr>
                <a:t>1</a:t>
              </a:r>
              <a:endParaRPr kumimoji="1" lang="en-US" altLang="zh-CN" sz="2000" dirty="0">
                <a:solidFill>
                  <a:schemeClr val="tx1">
                    <a:lumMod val="75000"/>
                    <a:lumOff val="25000"/>
                  </a:schemeClr>
                </a:solidFill>
                <a:latin typeface="+mj-lt"/>
              </a:endParaRPr>
            </a:p>
          </p:txBody>
        </p:sp>
        <p:sp>
          <p:nvSpPr>
            <p:cNvPr id="11" name="Rectangle 10"/>
            <p:cNvSpPr>
              <a:spLocks noChangeArrowheads="1"/>
            </p:cNvSpPr>
            <p:nvPr/>
          </p:nvSpPr>
          <p:spPr bwMode="auto">
            <a:xfrm>
              <a:off x="9202493" y="3229915"/>
              <a:ext cx="325411" cy="361268"/>
            </a:xfrm>
            <a:prstGeom prst="rect">
              <a:avLst/>
            </a:prstGeom>
            <a:noFill/>
            <a:ln w="38100">
              <a:noFill/>
              <a:miter lim="800000"/>
            </a:ln>
          </p:spPr>
          <p:txBody>
            <a:bodyPr wrap="none" lIns="90488" tIns="44450" rIns="90488" bIns="44450">
              <a:spAutoFit/>
            </a:bodyPr>
            <a:lstStyle/>
            <a:p>
              <a:pPr defTabSz="762000" eaLnBrk="0" hangingPunct="0"/>
              <a:r>
                <a:rPr kumimoji="1" lang="en-US" altLang="zh-CN" sz="2000" dirty="0">
                  <a:solidFill>
                    <a:schemeClr val="tx1">
                      <a:lumMod val="75000"/>
                      <a:lumOff val="25000"/>
                    </a:schemeClr>
                  </a:solidFill>
                  <a:latin typeface="+mj-lt"/>
                </a:rPr>
                <a:t>0</a:t>
              </a:r>
              <a:endParaRPr kumimoji="1" lang="en-US" altLang="zh-CN" sz="2000" dirty="0">
                <a:solidFill>
                  <a:schemeClr val="tx1">
                    <a:lumMod val="75000"/>
                    <a:lumOff val="25000"/>
                  </a:schemeClr>
                </a:solidFill>
                <a:latin typeface="+mj-lt"/>
              </a:endParaRPr>
            </a:p>
          </p:txBody>
        </p:sp>
        <p:sp>
          <p:nvSpPr>
            <p:cNvPr id="12" name="Rectangle 11"/>
            <p:cNvSpPr>
              <a:spLocks noChangeArrowheads="1"/>
            </p:cNvSpPr>
            <p:nvPr/>
          </p:nvSpPr>
          <p:spPr bwMode="auto">
            <a:xfrm>
              <a:off x="9902030" y="3229915"/>
              <a:ext cx="325411" cy="361268"/>
            </a:xfrm>
            <a:prstGeom prst="rect">
              <a:avLst/>
            </a:prstGeom>
            <a:noFill/>
            <a:ln w="38100">
              <a:noFill/>
              <a:miter lim="800000"/>
            </a:ln>
          </p:spPr>
          <p:txBody>
            <a:bodyPr wrap="none" lIns="90488" tIns="44450" rIns="90488" bIns="44450">
              <a:spAutoFit/>
            </a:bodyPr>
            <a:lstStyle/>
            <a:p>
              <a:pPr defTabSz="762000" eaLnBrk="0" hangingPunct="0"/>
              <a:r>
                <a:rPr kumimoji="1" lang="en-US" altLang="zh-CN" sz="2000" dirty="0">
                  <a:solidFill>
                    <a:schemeClr val="tx1">
                      <a:lumMod val="75000"/>
                      <a:lumOff val="25000"/>
                    </a:schemeClr>
                  </a:solidFill>
                  <a:latin typeface="+mj-lt"/>
                </a:rPr>
                <a:t>0</a:t>
              </a:r>
              <a:endParaRPr kumimoji="1" lang="en-US" altLang="zh-CN" sz="2000" dirty="0">
                <a:solidFill>
                  <a:schemeClr val="tx1">
                    <a:lumMod val="75000"/>
                    <a:lumOff val="25000"/>
                  </a:schemeClr>
                </a:solidFill>
                <a:latin typeface="+mj-lt"/>
              </a:endParaRPr>
            </a:p>
          </p:txBody>
        </p:sp>
        <p:sp>
          <p:nvSpPr>
            <p:cNvPr id="13" name="Freeform 12"/>
            <p:cNvSpPr/>
            <p:nvPr/>
          </p:nvSpPr>
          <p:spPr bwMode="auto">
            <a:xfrm>
              <a:off x="4193462" y="3140968"/>
              <a:ext cx="6219545" cy="476122"/>
            </a:xfrm>
            <a:custGeom>
              <a:avLst/>
              <a:gdLst>
                <a:gd name="T0" fmla="*/ 0 w 4321"/>
                <a:gd name="T1" fmla="*/ 486 h 487"/>
                <a:gd name="T2" fmla="*/ 477 w 4321"/>
                <a:gd name="T3" fmla="*/ 486 h 487"/>
                <a:gd name="T4" fmla="*/ 477 w 4321"/>
                <a:gd name="T5" fmla="*/ 0 h 487"/>
                <a:gd name="T6" fmla="*/ 963 w 4321"/>
                <a:gd name="T7" fmla="*/ 0 h 487"/>
                <a:gd name="T8" fmla="*/ 963 w 4321"/>
                <a:gd name="T9" fmla="*/ 486 h 487"/>
                <a:gd name="T10" fmla="*/ 1926 w 4321"/>
                <a:gd name="T11" fmla="*/ 486 h 487"/>
                <a:gd name="T12" fmla="*/ 1926 w 4321"/>
                <a:gd name="T13" fmla="*/ 0 h 487"/>
                <a:gd name="T14" fmla="*/ 3357 w 4321"/>
                <a:gd name="T15" fmla="*/ 0 h 487"/>
                <a:gd name="T16" fmla="*/ 3357 w 4321"/>
                <a:gd name="T17" fmla="*/ 486 h 487"/>
                <a:gd name="T18" fmla="*/ 4320 w 4321"/>
                <a:gd name="T19" fmla="*/ 486 h 48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321"/>
                <a:gd name="T31" fmla="*/ 0 h 487"/>
                <a:gd name="T32" fmla="*/ 4321 w 4321"/>
                <a:gd name="T33" fmla="*/ 487 h 48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321" h="487">
                  <a:moveTo>
                    <a:pt x="0" y="486"/>
                  </a:moveTo>
                  <a:lnTo>
                    <a:pt x="477" y="486"/>
                  </a:lnTo>
                  <a:lnTo>
                    <a:pt x="477" y="0"/>
                  </a:lnTo>
                  <a:lnTo>
                    <a:pt x="963" y="0"/>
                  </a:lnTo>
                  <a:lnTo>
                    <a:pt x="963" y="486"/>
                  </a:lnTo>
                  <a:lnTo>
                    <a:pt x="1926" y="486"/>
                  </a:lnTo>
                  <a:lnTo>
                    <a:pt x="1926" y="0"/>
                  </a:lnTo>
                  <a:lnTo>
                    <a:pt x="3357" y="0"/>
                  </a:lnTo>
                  <a:lnTo>
                    <a:pt x="3357" y="486"/>
                  </a:lnTo>
                  <a:lnTo>
                    <a:pt x="4320" y="486"/>
                  </a:lnTo>
                </a:path>
              </a:pathLst>
            </a:custGeom>
            <a:noFill/>
            <a:ln w="38100" cap="rnd">
              <a:solidFill>
                <a:schemeClr val="tx1">
                  <a:lumMod val="65000"/>
                  <a:lumOff val="35000"/>
                </a:schemeClr>
              </a:solidFill>
              <a:round/>
            </a:ln>
          </p:spPr>
          <p:txBody>
            <a:bodyPr/>
            <a:lstStyle/>
            <a:p>
              <a:endParaRPr lang="zh-CN" altLang="en-US"/>
            </a:p>
          </p:txBody>
        </p:sp>
        <p:sp>
          <p:nvSpPr>
            <p:cNvPr id="14" name="Freeform 13"/>
            <p:cNvSpPr/>
            <p:nvPr/>
          </p:nvSpPr>
          <p:spPr bwMode="auto">
            <a:xfrm>
              <a:off x="10411569" y="3615781"/>
              <a:ext cx="1439" cy="1309"/>
            </a:xfrm>
            <a:custGeom>
              <a:avLst/>
              <a:gdLst>
                <a:gd name="T0" fmla="*/ 0 w 1"/>
                <a:gd name="T1" fmla="*/ 0 h 1"/>
                <a:gd name="T2" fmla="*/ 0 w 1"/>
                <a:gd name="T3" fmla="*/ 0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0" y="0"/>
                  </a:moveTo>
                  <a:lnTo>
                    <a:pt x="0" y="0"/>
                  </a:lnTo>
                </a:path>
              </a:pathLst>
            </a:custGeom>
            <a:noFill/>
            <a:ln w="38100" cap="rnd">
              <a:solidFill>
                <a:schemeClr val="tx2"/>
              </a:solidFill>
              <a:round/>
            </a:ln>
          </p:spPr>
          <p:txBody>
            <a:bodyPr/>
            <a:lstStyle/>
            <a:p>
              <a:endParaRPr lang="zh-CN" altLang="en-US"/>
            </a:p>
          </p:txBody>
        </p:sp>
      </p:grpSp>
      <p:grpSp>
        <p:nvGrpSpPr>
          <p:cNvPr id="233" name="组合 232"/>
          <p:cNvGrpSpPr/>
          <p:nvPr/>
        </p:nvGrpSpPr>
        <p:grpSpPr>
          <a:xfrm>
            <a:off x="4196341" y="4912989"/>
            <a:ext cx="6199394" cy="606288"/>
            <a:chOff x="3257727" y="4527801"/>
            <a:chExt cx="6199394" cy="784461"/>
          </a:xfrm>
        </p:grpSpPr>
        <p:sp>
          <p:nvSpPr>
            <p:cNvPr id="44" name="Freeform 46"/>
            <p:cNvSpPr/>
            <p:nvPr/>
          </p:nvSpPr>
          <p:spPr bwMode="auto">
            <a:xfrm>
              <a:off x="3941430" y="4533559"/>
              <a:ext cx="54696" cy="417419"/>
            </a:xfrm>
            <a:custGeom>
              <a:avLst/>
              <a:gdLst>
                <a:gd name="T0" fmla="*/ 0 w 38"/>
                <a:gd name="T1" fmla="*/ 290 h 290"/>
                <a:gd name="T2" fmla="*/ 26 w 38"/>
                <a:gd name="T3" fmla="*/ 40 h 290"/>
                <a:gd name="T4" fmla="*/ 27 w 38"/>
                <a:gd name="T5" fmla="*/ 28 h 290"/>
                <a:gd name="T6" fmla="*/ 28 w 38"/>
                <a:gd name="T7" fmla="*/ 19 h 290"/>
                <a:gd name="T8" fmla="*/ 30 w 38"/>
                <a:gd name="T9" fmla="*/ 11 h 290"/>
                <a:gd name="T10" fmla="*/ 33 w 38"/>
                <a:gd name="T11" fmla="*/ 4 h 290"/>
                <a:gd name="T12" fmla="*/ 38 w 38"/>
                <a:gd name="T13" fmla="*/ 0 h 290"/>
                <a:gd name="T14" fmla="*/ 0 60000 65536"/>
                <a:gd name="T15" fmla="*/ 0 60000 65536"/>
                <a:gd name="T16" fmla="*/ 0 60000 65536"/>
                <a:gd name="T17" fmla="*/ 0 60000 65536"/>
                <a:gd name="T18" fmla="*/ 0 60000 65536"/>
                <a:gd name="T19" fmla="*/ 0 60000 65536"/>
                <a:gd name="T20" fmla="*/ 0 60000 65536"/>
                <a:gd name="T21" fmla="*/ 0 w 38"/>
                <a:gd name="T22" fmla="*/ 0 h 290"/>
                <a:gd name="T23" fmla="*/ 38 w 38"/>
                <a:gd name="T24" fmla="*/ 290 h 29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290">
                  <a:moveTo>
                    <a:pt x="0" y="290"/>
                  </a:moveTo>
                  <a:lnTo>
                    <a:pt x="26" y="40"/>
                  </a:lnTo>
                  <a:lnTo>
                    <a:pt x="27" y="28"/>
                  </a:lnTo>
                  <a:lnTo>
                    <a:pt x="28" y="19"/>
                  </a:lnTo>
                  <a:lnTo>
                    <a:pt x="30" y="11"/>
                  </a:lnTo>
                  <a:lnTo>
                    <a:pt x="33" y="4"/>
                  </a:lnTo>
                  <a:lnTo>
                    <a:pt x="38" y="0"/>
                  </a:lnTo>
                </a:path>
              </a:pathLst>
            </a:custGeom>
            <a:noFill/>
            <a:ln w="38100" cap="rnd">
              <a:solidFill>
                <a:schemeClr val="tx1">
                  <a:lumMod val="65000"/>
                  <a:lumOff val="35000"/>
                </a:schemeClr>
              </a:solidFill>
              <a:round/>
            </a:ln>
          </p:spPr>
          <p:txBody>
            <a:bodyPr/>
            <a:lstStyle/>
            <a:p>
              <a:endParaRPr lang="zh-CN" altLang="en-US"/>
            </a:p>
          </p:txBody>
        </p:sp>
        <p:sp>
          <p:nvSpPr>
            <p:cNvPr id="45" name="Freeform 47"/>
            <p:cNvSpPr/>
            <p:nvPr/>
          </p:nvSpPr>
          <p:spPr bwMode="auto">
            <a:xfrm>
              <a:off x="3997566" y="4537877"/>
              <a:ext cx="125225" cy="764308"/>
            </a:xfrm>
            <a:custGeom>
              <a:avLst/>
              <a:gdLst>
                <a:gd name="T0" fmla="*/ 0 w 87"/>
                <a:gd name="T1" fmla="*/ 0 h 709"/>
                <a:gd name="T2" fmla="*/ 7 w 87"/>
                <a:gd name="T3" fmla="*/ 4 h 709"/>
                <a:gd name="T4" fmla="*/ 12 w 87"/>
                <a:gd name="T5" fmla="*/ 16 h 709"/>
                <a:gd name="T6" fmla="*/ 14 w 87"/>
                <a:gd name="T7" fmla="*/ 33 h 709"/>
                <a:gd name="T8" fmla="*/ 16 w 87"/>
                <a:gd name="T9" fmla="*/ 59 h 709"/>
                <a:gd name="T10" fmla="*/ 43 w 87"/>
                <a:gd name="T11" fmla="*/ 651 h 709"/>
                <a:gd name="T12" fmla="*/ 46 w 87"/>
                <a:gd name="T13" fmla="*/ 684 h 709"/>
                <a:gd name="T14" fmla="*/ 48 w 87"/>
                <a:gd name="T15" fmla="*/ 694 h 709"/>
                <a:gd name="T16" fmla="*/ 53 w 87"/>
                <a:gd name="T17" fmla="*/ 704 h 709"/>
                <a:gd name="T18" fmla="*/ 58 w 87"/>
                <a:gd name="T19" fmla="*/ 708 h 709"/>
                <a:gd name="T20" fmla="*/ 64 w 87"/>
                <a:gd name="T21" fmla="*/ 700 h 709"/>
                <a:gd name="T22" fmla="*/ 68 w 87"/>
                <a:gd name="T23" fmla="*/ 684 h 709"/>
                <a:gd name="T24" fmla="*/ 86 w 87"/>
                <a:gd name="T25" fmla="*/ 380 h 70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7"/>
                <a:gd name="T40" fmla="*/ 0 h 709"/>
                <a:gd name="T41" fmla="*/ 87 w 87"/>
                <a:gd name="T42" fmla="*/ 709 h 70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7" h="709">
                  <a:moveTo>
                    <a:pt x="0" y="0"/>
                  </a:moveTo>
                  <a:lnTo>
                    <a:pt x="7" y="4"/>
                  </a:lnTo>
                  <a:lnTo>
                    <a:pt x="12" y="16"/>
                  </a:lnTo>
                  <a:lnTo>
                    <a:pt x="14" y="33"/>
                  </a:lnTo>
                  <a:lnTo>
                    <a:pt x="16" y="59"/>
                  </a:lnTo>
                  <a:lnTo>
                    <a:pt x="43" y="651"/>
                  </a:lnTo>
                  <a:lnTo>
                    <a:pt x="46" y="684"/>
                  </a:lnTo>
                  <a:lnTo>
                    <a:pt x="48" y="694"/>
                  </a:lnTo>
                  <a:lnTo>
                    <a:pt x="53" y="704"/>
                  </a:lnTo>
                  <a:lnTo>
                    <a:pt x="58" y="708"/>
                  </a:lnTo>
                  <a:lnTo>
                    <a:pt x="64" y="700"/>
                  </a:lnTo>
                  <a:lnTo>
                    <a:pt x="68" y="684"/>
                  </a:lnTo>
                  <a:lnTo>
                    <a:pt x="86" y="380"/>
                  </a:lnTo>
                </a:path>
              </a:pathLst>
            </a:custGeom>
            <a:noFill/>
            <a:ln w="38100" cap="rnd">
              <a:solidFill>
                <a:schemeClr val="tx1">
                  <a:lumMod val="65000"/>
                  <a:lumOff val="35000"/>
                </a:schemeClr>
              </a:solidFill>
              <a:round/>
            </a:ln>
          </p:spPr>
          <p:txBody>
            <a:bodyPr/>
            <a:lstStyle/>
            <a:p>
              <a:endParaRPr lang="zh-CN" altLang="en-US"/>
            </a:p>
          </p:txBody>
        </p:sp>
        <p:grpSp>
          <p:nvGrpSpPr>
            <p:cNvPr id="46" name="Group 48"/>
            <p:cNvGrpSpPr/>
            <p:nvPr/>
          </p:nvGrpSpPr>
          <p:grpSpPr bwMode="auto">
            <a:xfrm>
              <a:off x="4122791" y="4533559"/>
              <a:ext cx="171286" cy="768627"/>
              <a:chOff x="1557" y="2272"/>
              <a:chExt cx="119" cy="713"/>
            </a:xfrm>
          </p:grpSpPr>
          <p:sp>
            <p:nvSpPr>
              <p:cNvPr id="47" name="Freeform 49"/>
              <p:cNvSpPr/>
              <p:nvPr/>
            </p:nvSpPr>
            <p:spPr bwMode="auto">
              <a:xfrm>
                <a:off x="1557" y="2272"/>
                <a:ext cx="33" cy="363"/>
              </a:xfrm>
              <a:custGeom>
                <a:avLst/>
                <a:gdLst>
                  <a:gd name="T0" fmla="*/ 0 w 33"/>
                  <a:gd name="T1" fmla="*/ 362 h 363"/>
                  <a:gd name="T2" fmla="*/ 20 w 33"/>
                  <a:gd name="T3" fmla="*/ 54 h 363"/>
                  <a:gd name="T4" fmla="*/ 21 w 33"/>
                  <a:gd name="T5" fmla="*/ 38 h 363"/>
                  <a:gd name="T6" fmla="*/ 22 w 33"/>
                  <a:gd name="T7" fmla="*/ 25 h 363"/>
                  <a:gd name="T8" fmla="*/ 24 w 33"/>
                  <a:gd name="T9" fmla="*/ 15 h 363"/>
                  <a:gd name="T10" fmla="*/ 27 w 33"/>
                  <a:gd name="T11" fmla="*/ 6 h 363"/>
                  <a:gd name="T12" fmla="*/ 32 w 33"/>
                  <a:gd name="T13" fmla="*/ 0 h 363"/>
                  <a:gd name="T14" fmla="*/ 0 60000 65536"/>
                  <a:gd name="T15" fmla="*/ 0 60000 65536"/>
                  <a:gd name="T16" fmla="*/ 0 60000 65536"/>
                  <a:gd name="T17" fmla="*/ 0 60000 65536"/>
                  <a:gd name="T18" fmla="*/ 0 60000 65536"/>
                  <a:gd name="T19" fmla="*/ 0 60000 65536"/>
                  <a:gd name="T20" fmla="*/ 0 60000 65536"/>
                  <a:gd name="T21" fmla="*/ 0 w 33"/>
                  <a:gd name="T22" fmla="*/ 0 h 363"/>
                  <a:gd name="T23" fmla="*/ 33 w 33"/>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 h="363">
                    <a:moveTo>
                      <a:pt x="0" y="362"/>
                    </a:moveTo>
                    <a:lnTo>
                      <a:pt x="20" y="54"/>
                    </a:lnTo>
                    <a:lnTo>
                      <a:pt x="21" y="38"/>
                    </a:lnTo>
                    <a:lnTo>
                      <a:pt x="22" y="25"/>
                    </a:lnTo>
                    <a:lnTo>
                      <a:pt x="24" y="15"/>
                    </a:lnTo>
                    <a:lnTo>
                      <a:pt x="27" y="6"/>
                    </a:lnTo>
                    <a:lnTo>
                      <a:pt x="32" y="0"/>
                    </a:lnTo>
                  </a:path>
                </a:pathLst>
              </a:custGeom>
              <a:noFill/>
              <a:ln w="38100" cap="rnd">
                <a:solidFill>
                  <a:schemeClr val="tx1">
                    <a:lumMod val="65000"/>
                    <a:lumOff val="35000"/>
                  </a:schemeClr>
                </a:solidFill>
                <a:round/>
              </a:ln>
            </p:spPr>
            <p:txBody>
              <a:bodyPr/>
              <a:lstStyle/>
              <a:p>
                <a:endParaRPr lang="zh-CN" altLang="en-US"/>
              </a:p>
            </p:txBody>
          </p:sp>
          <p:sp>
            <p:nvSpPr>
              <p:cNvPr id="48" name="Freeform 50"/>
              <p:cNvSpPr/>
              <p:nvPr/>
            </p:nvSpPr>
            <p:spPr bwMode="auto">
              <a:xfrm>
                <a:off x="1590" y="2276"/>
                <a:ext cx="86" cy="709"/>
              </a:xfrm>
              <a:custGeom>
                <a:avLst/>
                <a:gdLst>
                  <a:gd name="T0" fmla="*/ 0 w 86"/>
                  <a:gd name="T1" fmla="*/ 0 h 709"/>
                  <a:gd name="T2" fmla="*/ 7 w 86"/>
                  <a:gd name="T3" fmla="*/ 4 h 709"/>
                  <a:gd name="T4" fmla="*/ 12 w 86"/>
                  <a:gd name="T5" fmla="*/ 16 h 709"/>
                  <a:gd name="T6" fmla="*/ 14 w 86"/>
                  <a:gd name="T7" fmla="*/ 33 h 709"/>
                  <a:gd name="T8" fmla="*/ 15 w 86"/>
                  <a:gd name="T9" fmla="*/ 59 h 709"/>
                  <a:gd name="T10" fmla="*/ 43 w 86"/>
                  <a:gd name="T11" fmla="*/ 651 h 709"/>
                  <a:gd name="T12" fmla="*/ 45 w 86"/>
                  <a:gd name="T13" fmla="*/ 684 h 709"/>
                  <a:gd name="T14" fmla="*/ 47 w 86"/>
                  <a:gd name="T15" fmla="*/ 694 h 709"/>
                  <a:gd name="T16" fmla="*/ 53 w 86"/>
                  <a:gd name="T17" fmla="*/ 704 h 709"/>
                  <a:gd name="T18" fmla="*/ 57 w 86"/>
                  <a:gd name="T19" fmla="*/ 708 h 709"/>
                  <a:gd name="T20" fmla="*/ 63 w 86"/>
                  <a:gd name="T21" fmla="*/ 700 h 709"/>
                  <a:gd name="T22" fmla="*/ 67 w 86"/>
                  <a:gd name="T23" fmla="*/ 684 h 709"/>
                  <a:gd name="T24" fmla="*/ 85 w 86"/>
                  <a:gd name="T25" fmla="*/ 380 h 70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6"/>
                  <a:gd name="T40" fmla="*/ 0 h 709"/>
                  <a:gd name="T41" fmla="*/ 86 w 86"/>
                  <a:gd name="T42" fmla="*/ 709 h 70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6" h="709">
                    <a:moveTo>
                      <a:pt x="0" y="0"/>
                    </a:moveTo>
                    <a:lnTo>
                      <a:pt x="7" y="4"/>
                    </a:lnTo>
                    <a:lnTo>
                      <a:pt x="12" y="16"/>
                    </a:lnTo>
                    <a:lnTo>
                      <a:pt x="14" y="33"/>
                    </a:lnTo>
                    <a:lnTo>
                      <a:pt x="15" y="59"/>
                    </a:lnTo>
                    <a:lnTo>
                      <a:pt x="43" y="651"/>
                    </a:lnTo>
                    <a:lnTo>
                      <a:pt x="45" y="684"/>
                    </a:lnTo>
                    <a:lnTo>
                      <a:pt x="47" y="694"/>
                    </a:lnTo>
                    <a:lnTo>
                      <a:pt x="53" y="704"/>
                    </a:lnTo>
                    <a:lnTo>
                      <a:pt x="57" y="708"/>
                    </a:lnTo>
                    <a:lnTo>
                      <a:pt x="63" y="700"/>
                    </a:lnTo>
                    <a:lnTo>
                      <a:pt x="67" y="684"/>
                    </a:lnTo>
                    <a:lnTo>
                      <a:pt x="85" y="380"/>
                    </a:lnTo>
                  </a:path>
                </a:pathLst>
              </a:custGeom>
              <a:noFill/>
              <a:ln w="38100" cap="rnd">
                <a:solidFill>
                  <a:schemeClr val="tx1">
                    <a:lumMod val="65000"/>
                    <a:lumOff val="35000"/>
                  </a:schemeClr>
                </a:solidFill>
                <a:round/>
              </a:ln>
            </p:spPr>
            <p:txBody>
              <a:bodyPr/>
              <a:lstStyle/>
              <a:p>
                <a:endParaRPr lang="zh-CN" altLang="en-US"/>
              </a:p>
            </p:txBody>
          </p:sp>
        </p:grpSp>
        <p:sp>
          <p:nvSpPr>
            <p:cNvPr id="49" name="Freeform 51"/>
            <p:cNvSpPr/>
            <p:nvPr/>
          </p:nvSpPr>
          <p:spPr bwMode="auto">
            <a:xfrm>
              <a:off x="4291199" y="4527801"/>
              <a:ext cx="50378" cy="423177"/>
            </a:xfrm>
            <a:custGeom>
              <a:avLst/>
              <a:gdLst>
                <a:gd name="T0" fmla="*/ 0 w 35"/>
                <a:gd name="T1" fmla="*/ 294 h 294"/>
                <a:gd name="T2" fmla="*/ 22 w 35"/>
                <a:gd name="T3" fmla="*/ 40 h 294"/>
                <a:gd name="T4" fmla="*/ 24 w 35"/>
                <a:gd name="T5" fmla="*/ 28 h 294"/>
                <a:gd name="T6" fmla="*/ 25 w 35"/>
                <a:gd name="T7" fmla="*/ 19 h 294"/>
                <a:gd name="T8" fmla="*/ 26 w 35"/>
                <a:gd name="T9" fmla="*/ 11 h 294"/>
                <a:gd name="T10" fmla="*/ 30 w 35"/>
                <a:gd name="T11" fmla="*/ 4 h 294"/>
                <a:gd name="T12" fmla="*/ 35 w 35"/>
                <a:gd name="T13" fmla="*/ 0 h 294"/>
                <a:gd name="T14" fmla="*/ 0 60000 65536"/>
                <a:gd name="T15" fmla="*/ 0 60000 65536"/>
                <a:gd name="T16" fmla="*/ 0 60000 65536"/>
                <a:gd name="T17" fmla="*/ 0 60000 65536"/>
                <a:gd name="T18" fmla="*/ 0 60000 65536"/>
                <a:gd name="T19" fmla="*/ 0 60000 65536"/>
                <a:gd name="T20" fmla="*/ 0 60000 65536"/>
                <a:gd name="T21" fmla="*/ 0 w 35"/>
                <a:gd name="T22" fmla="*/ 0 h 294"/>
                <a:gd name="T23" fmla="*/ 35 w 35"/>
                <a:gd name="T24" fmla="*/ 294 h 29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5" h="294">
                  <a:moveTo>
                    <a:pt x="0" y="294"/>
                  </a:moveTo>
                  <a:lnTo>
                    <a:pt x="22" y="40"/>
                  </a:lnTo>
                  <a:lnTo>
                    <a:pt x="24" y="28"/>
                  </a:lnTo>
                  <a:lnTo>
                    <a:pt x="25" y="19"/>
                  </a:lnTo>
                  <a:lnTo>
                    <a:pt x="26" y="11"/>
                  </a:lnTo>
                  <a:lnTo>
                    <a:pt x="30" y="4"/>
                  </a:lnTo>
                  <a:lnTo>
                    <a:pt x="35" y="0"/>
                  </a:lnTo>
                </a:path>
              </a:pathLst>
            </a:custGeom>
            <a:noFill/>
            <a:ln w="38100" cap="rnd">
              <a:solidFill>
                <a:schemeClr val="tx1">
                  <a:lumMod val="65000"/>
                  <a:lumOff val="35000"/>
                </a:schemeClr>
              </a:solidFill>
              <a:round/>
            </a:ln>
          </p:spPr>
          <p:txBody>
            <a:bodyPr/>
            <a:lstStyle/>
            <a:p>
              <a:endParaRPr lang="zh-CN" altLang="en-US"/>
            </a:p>
          </p:txBody>
        </p:sp>
        <p:sp>
          <p:nvSpPr>
            <p:cNvPr id="50" name="Freeform 52"/>
            <p:cNvSpPr/>
            <p:nvPr/>
          </p:nvSpPr>
          <p:spPr bwMode="auto">
            <a:xfrm>
              <a:off x="4343016" y="4532120"/>
              <a:ext cx="122347" cy="764308"/>
            </a:xfrm>
            <a:custGeom>
              <a:avLst/>
              <a:gdLst>
                <a:gd name="T0" fmla="*/ 0 w 85"/>
                <a:gd name="T1" fmla="*/ 0 h 709"/>
                <a:gd name="T2" fmla="*/ 7 w 85"/>
                <a:gd name="T3" fmla="*/ 4 h 709"/>
                <a:gd name="T4" fmla="*/ 12 w 85"/>
                <a:gd name="T5" fmla="*/ 16 h 709"/>
                <a:gd name="T6" fmla="*/ 14 w 85"/>
                <a:gd name="T7" fmla="*/ 33 h 709"/>
                <a:gd name="T8" fmla="*/ 15 w 85"/>
                <a:gd name="T9" fmla="*/ 59 h 709"/>
                <a:gd name="T10" fmla="*/ 42 w 85"/>
                <a:gd name="T11" fmla="*/ 651 h 709"/>
                <a:gd name="T12" fmla="*/ 45 w 85"/>
                <a:gd name="T13" fmla="*/ 684 h 709"/>
                <a:gd name="T14" fmla="*/ 47 w 85"/>
                <a:gd name="T15" fmla="*/ 694 h 709"/>
                <a:gd name="T16" fmla="*/ 52 w 85"/>
                <a:gd name="T17" fmla="*/ 704 h 709"/>
                <a:gd name="T18" fmla="*/ 57 w 85"/>
                <a:gd name="T19" fmla="*/ 708 h 709"/>
                <a:gd name="T20" fmla="*/ 62 w 85"/>
                <a:gd name="T21" fmla="*/ 700 h 709"/>
                <a:gd name="T22" fmla="*/ 66 w 85"/>
                <a:gd name="T23" fmla="*/ 684 h 709"/>
                <a:gd name="T24" fmla="*/ 84 w 85"/>
                <a:gd name="T25" fmla="*/ 380 h 70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5"/>
                <a:gd name="T40" fmla="*/ 0 h 709"/>
                <a:gd name="T41" fmla="*/ 85 w 85"/>
                <a:gd name="T42" fmla="*/ 709 h 70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5" h="709">
                  <a:moveTo>
                    <a:pt x="0" y="0"/>
                  </a:moveTo>
                  <a:lnTo>
                    <a:pt x="7" y="4"/>
                  </a:lnTo>
                  <a:lnTo>
                    <a:pt x="12" y="16"/>
                  </a:lnTo>
                  <a:lnTo>
                    <a:pt x="14" y="33"/>
                  </a:lnTo>
                  <a:lnTo>
                    <a:pt x="15" y="59"/>
                  </a:lnTo>
                  <a:lnTo>
                    <a:pt x="42" y="651"/>
                  </a:lnTo>
                  <a:lnTo>
                    <a:pt x="45" y="684"/>
                  </a:lnTo>
                  <a:lnTo>
                    <a:pt x="47" y="694"/>
                  </a:lnTo>
                  <a:lnTo>
                    <a:pt x="52" y="704"/>
                  </a:lnTo>
                  <a:lnTo>
                    <a:pt x="57" y="708"/>
                  </a:lnTo>
                  <a:lnTo>
                    <a:pt x="62" y="700"/>
                  </a:lnTo>
                  <a:lnTo>
                    <a:pt x="66" y="684"/>
                  </a:lnTo>
                  <a:lnTo>
                    <a:pt x="84" y="380"/>
                  </a:lnTo>
                </a:path>
              </a:pathLst>
            </a:custGeom>
            <a:noFill/>
            <a:ln w="38100" cap="rnd">
              <a:solidFill>
                <a:schemeClr val="tx1">
                  <a:lumMod val="65000"/>
                  <a:lumOff val="35000"/>
                </a:schemeClr>
              </a:solidFill>
              <a:round/>
            </a:ln>
          </p:spPr>
          <p:txBody>
            <a:bodyPr/>
            <a:lstStyle/>
            <a:p>
              <a:endParaRPr lang="zh-CN" altLang="en-US"/>
            </a:p>
          </p:txBody>
        </p:sp>
        <p:sp>
          <p:nvSpPr>
            <p:cNvPr id="51" name="Freeform 53"/>
            <p:cNvSpPr/>
            <p:nvPr/>
          </p:nvSpPr>
          <p:spPr bwMode="auto">
            <a:xfrm>
              <a:off x="4463924" y="4527801"/>
              <a:ext cx="50378" cy="401586"/>
            </a:xfrm>
            <a:custGeom>
              <a:avLst/>
              <a:gdLst>
                <a:gd name="T0" fmla="*/ 0 w 35"/>
                <a:gd name="T1" fmla="*/ 279 h 279"/>
                <a:gd name="T2" fmla="*/ 22 w 35"/>
                <a:gd name="T3" fmla="*/ 40 h 279"/>
                <a:gd name="T4" fmla="*/ 23 w 35"/>
                <a:gd name="T5" fmla="*/ 28 h 279"/>
                <a:gd name="T6" fmla="*/ 24 w 35"/>
                <a:gd name="T7" fmla="*/ 19 h 279"/>
                <a:gd name="T8" fmla="*/ 26 w 35"/>
                <a:gd name="T9" fmla="*/ 11 h 279"/>
                <a:gd name="T10" fmla="*/ 30 w 35"/>
                <a:gd name="T11" fmla="*/ 4 h 279"/>
                <a:gd name="T12" fmla="*/ 35 w 35"/>
                <a:gd name="T13" fmla="*/ 0 h 279"/>
                <a:gd name="T14" fmla="*/ 0 60000 65536"/>
                <a:gd name="T15" fmla="*/ 0 60000 65536"/>
                <a:gd name="T16" fmla="*/ 0 60000 65536"/>
                <a:gd name="T17" fmla="*/ 0 60000 65536"/>
                <a:gd name="T18" fmla="*/ 0 60000 65536"/>
                <a:gd name="T19" fmla="*/ 0 60000 65536"/>
                <a:gd name="T20" fmla="*/ 0 60000 65536"/>
                <a:gd name="T21" fmla="*/ 0 w 35"/>
                <a:gd name="T22" fmla="*/ 0 h 279"/>
                <a:gd name="T23" fmla="*/ 35 w 35"/>
                <a:gd name="T24" fmla="*/ 279 h 27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5" h="279">
                  <a:moveTo>
                    <a:pt x="0" y="279"/>
                  </a:moveTo>
                  <a:lnTo>
                    <a:pt x="22" y="40"/>
                  </a:lnTo>
                  <a:lnTo>
                    <a:pt x="23" y="28"/>
                  </a:lnTo>
                  <a:lnTo>
                    <a:pt x="24" y="19"/>
                  </a:lnTo>
                  <a:lnTo>
                    <a:pt x="26" y="11"/>
                  </a:lnTo>
                  <a:lnTo>
                    <a:pt x="30" y="4"/>
                  </a:lnTo>
                  <a:lnTo>
                    <a:pt x="35" y="0"/>
                  </a:lnTo>
                </a:path>
              </a:pathLst>
            </a:custGeom>
            <a:noFill/>
            <a:ln w="38100" cap="rnd">
              <a:solidFill>
                <a:schemeClr val="tx1">
                  <a:lumMod val="65000"/>
                  <a:lumOff val="35000"/>
                </a:schemeClr>
              </a:solidFill>
              <a:round/>
            </a:ln>
          </p:spPr>
          <p:txBody>
            <a:bodyPr/>
            <a:lstStyle/>
            <a:p>
              <a:endParaRPr lang="zh-CN" altLang="en-US"/>
            </a:p>
          </p:txBody>
        </p:sp>
        <p:sp>
          <p:nvSpPr>
            <p:cNvPr id="52" name="Freeform 54"/>
            <p:cNvSpPr/>
            <p:nvPr/>
          </p:nvSpPr>
          <p:spPr bwMode="auto">
            <a:xfrm>
              <a:off x="4515742" y="4532120"/>
              <a:ext cx="138180" cy="762870"/>
            </a:xfrm>
            <a:custGeom>
              <a:avLst/>
              <a:gdLst>
                <a:gd name="T0" fmla="*/ 0 w 96"/>
                <a:gd name="T1" fmla="*/ 0 h 530"/>
                <a:gd name="T2" fmla="*/ 7 w 96"/>
                <a:gd name="T3" fmla="*/ 3 h 530"/>
                <a:gd name="T4" fmla="*/ 12 w 96"/>
                <a:gd name="T5" fmla="*/ 12 h 530"/>
                <a:gd name="T6" fmla="*/ 14 w 96"/>
                <a:gd name="T7" fmla="*/ 25 h 530"/>
                <a:gd name="T8" fmla="*/ 15 w 96"/>
                <a:gd name="T9" fmla="*/ 44 h 530"/>
                <a:gd name="T10" fmla="*/ 42 w 96"/>
                <a:gd name="T11" fmla="*/ 488 h 530"/>
                <a:gd name="T12" fmla="*/ 45 w 96"/>
                <a:gd name="T13" fmla="*/ 512 h 530"/>
                <a:gd name="T14" fmla="*/ 47 w 96"/>
                <a:gd name="T15" fmla="*/ 520 h 530"/>
                <a:gd name="T16" fmla="*/ 52 w 96"/>
                <a:gd name="T17" fmla="*/ 527 h 530"/>
                <a:gd name="T18" fmla="*/ 57 w 96"/>
                <a:gd name="T19" fmla="*/ 530 h 530"/>
                <a:gd name="T20" fmla="*/ 62 w 96"/>
                <a:gd name="T21" fmla="*/ 524 h 530"/>
                <a:gd name="T22" fmla="*/ 66 w 96"/>
                <a:gd name="T23" fmla="*/ 512 h 530"/>
                <a:gd name="T24" fmla="*/ 96 w 96"/>
                <a:gd name="T25" fmla="*/ 285 h 5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6"/>
                <a:gd name="T40" fmla="*/ 0 h 530"/>
                <a:gd name="T41" fmla="*/ 96 w 96"/>
                <a:gd name="T42" fmla="*/ 530 h 5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6" h="530">
                  <a:moveTo>
                    <a:pt x="0" y="0"/>
                  </a:moveTo>
                  <a:lnTo>
                    <a:pt x="7" y="3"/>
                  </a:lnTo>
                  <a:lnTo>
                    <a:pt x="12" y="12"/>
                  </a:lnTo>
                  <a:lnTo>
                    <a:pt x="14" y="25"/>
                  </a:lnTo>
                  <a:lnTo>
                    <a:pt x="15" y="44"/>
                  </a:lnTo>
                  <a:lnTo>
                    <a:pt x="42" y="488"/>
                  </a:lnTo>
                  <a:lnTo>
                    <a:pt x="45" y="512"/>
                  </a:lnTo>
                  <a:lnTo>
                    <a:pt x="47" y="520"/>
                  </a:lnTo>
                  <a:lnTo>
                    <a:pt x="52" y="527"/>
                  </a:lnTo>
                  <a:lnTo>
                    <a:pt x="57" y="530"/>
                  </a:lnTo>
                  <a:lnTo>
                    <a:pt x="62" y="524"/>
                  </a:lnTo>
                  <a:lnTo>
                    <a:pt x="66" y="512"/>
                  </a:lnTo>
                  <a:lnTo>
                    <a:pt x="96" y="285"/>
                  </a:lnTo>
                </a:path>
              </a:pathLst>
            </a:custGeom>
            <a:noFill/>
            <a:ln w="38100" cap="rnd">
              <a:solidFill>
                <a:schemeClr val="tx1">
                  <a:lumMod val="65000"/>
                  <a:lumOff val="35000"/>
                </a:schemeClr>
              </a:solidFill>
              <a:round/>
            </a:ln>
          </p:spPr>
          <p:txBody>
            <a:bodyPr/>
            <a:lstStyle/>
            <a:p>
              <a:endParaRPr lang="zh-CN" altLang="en-US"/>
            </a:p>
          </p:txBody>
        </p:sp>
        <p:sp>
          <p:nvSpPr>
            <p:cNvPr id="53" name="Freeform 55"/>
            <p:cNvSpPr/>
            <p:nvPr/>
          </p:nvSpPr>
          <p:spPr bwMode="auto">
            <a:xfrm>
              <a:off x="7403131" y="4536438"/>
              <a:ext cx="47499" cy="391510"/>
            </a:xfrm>
            <a:custGeom>
              <a:avLst/>
              <a:gdLst>
                <a:gd name="T0" fmla="*/ 0 w 33"/>
                <a:gd name="T1" fmla="*/ 362 h 363"/>
                <a:gd name="T2" fmla="*/ 20 w 33"/>
                <a:gd name="T3" fmla="*/ 54 h 363"/>
                <a:gd name="T4" fmla="*/ 21 w 33"/>
                <a:gd name="T5" fmla="*/ 38 h 363"/>
                <a:gd name="T6" fmla="*/ 22 w 33"/>
                <a:gd name="T7" fmla="*/ 25 h 363"/>
                <a:gd name="T8" fmla="*/ 24 w 33"/>
                <a:gd name="T9" fmla="*/ 15 h 363"/>
                <a:gd name="T10" fmla="*/ 27 w 33"/>
                <a:gd name="T11" fmla="*/ 6 h 363"/>
                <a:gd name="T12" fmla="*/ 32 w 33"/>
                <a:gd name="T13" fmla="*/ 0 h 363"/>
                <a:gd name="T14" fmla="*/ 0 60000 65536"/>
                <a:gd name="T15" fmla="*/ 0 60000 65536"/>
                <a:gd name="T16" fmla="*/ 0 60000 65536"/>
                <a:gd name="T17" fmla="*/ 0 60000 65536"/>
                <a:gd name="T18" fmla="*/ 0 60000 65536"/>
                <a:gd name="T19" fmla="*/ 0 60000 65536"/>
                <a:gd name="T20" fmla="*/ 0 60000 65536"/>
                <a:gd name="T21" fmla="*/ 0 w 33"/>
                <a:gd name="T22" fmla="*/ 0 h 363"/>
                <a:gd name="T23" fmla="*/ 33 w 33"/>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 h="363">
                  <a:moveTo>
                    <a:pt x="0" y="362"/>
                  </a:moveTo>
                  <a:lnTo>
                    <a:pt x="20" y="54"/>
                  </a:lnTo>
                  <a:lnTo>
                    <a:pt x="21" y="38"/>
                  </a:lnTo>
                  <a:lnTo>
                    <a:pt x="22" y="25"/>
                  </a:lnTo>
                  <a:lnTo>
                    <a:pt x="24" y="15"/>
                  </a:lnTo>
                  <a:lnTo>
                    <a:pt x="27" y="6"/>
                  </a:lnTo>
                  <a:lnTo>
                    <a:pt x="32" y="0"/>
                  </a:lnTo>
                </a:path>
              </a:pathLst>
            </a:custGeom>
            <a:noFill/>
            <a:ln w="38100" cap="rnd">
              <a:solidFill>
                <a:schemeClr val="tx1">
                  <a:lumMod val="65000"/>
                  <a:lumOff val="35000"/>
                </a:schemeClr>
              </a:solidFill>
              <a:round/>
            </a:ln>
          </p:spPr>
          <p:txBody>
            <a:bodyPr/>
            <a:lstStyle/>
            <a:p>
              <a:endParaRPr lang="zh-CN" altLang="en-US"/>
            </a:p>
          </p:txBody>
        </p:sp>
        <p:sp>
          <p:nvSpPr>
            <p:cNvPr id="54" name="Freeform 56"/>
            <p:cNvSpPr/>
            <p:nvPr/>
          </p:nvSpPr>
          <p:spPr bwMode="auto">
            <a:xfrm>
              <a:off x="7450630" y="4540756"/>
              <a:ext cx="122347" cy="762870"/>
            </a:xfrm>
            <a:custGeom>
              <a:avLst/>
              <a:gdLst>
                <a:gd name="T0" fmla="*/ 0 w 85"/>
                <a:gd name="T1" fmla="*/ 0 h 530"/>
                <a:gd name="T2" fmla="*/ 7 w 85"/>
                <a:gd name="T3" fmla="*/ 3 h 530"/>
                <a:gd name="T4" fmla="*/ 12 w 85"/>
                <a:gd name="T5" fmla="*/ 12 h 530"/>
                <a:gd name="T6" fmla="*/ 14 w 85"/>
                <a:gd name="T7" fmla="*/ 25 h 530"/>
                <a:gd name="T8" fmla="*/ 15 w 85"/>
                <a:gd name="T9" fmla="*/ 44 h 530"/>
                <a:gd name="T10" fmla="*/ 43 w 85"/>
                <a:gd name="T11" fmla="*/ 488 h 530"/>
                <a:gd name="T12" fmla="*/ 45 w 85"/>
                <a:gd name="T13" fmla="*/ 512 h 530"/>
                <a:gd name="T14" fmla="*/ 47 w 85"/>
                <a:gd name="T15" fmla="*/ 520 h 530"/>
                <a:gd name="T16" fmla="*/ 53 w 85"/>
                <a:gd name="T17" fmla="*/ 527 h 530"/>
                <a:gd name="T18" fmla="*/ 57 w 85"/>
                <a:gd name="T19" fmla="*/ 530 h 530"/>
                <a:gd name="T20" fmla="*/ 63 w 85"/>
                <a:gd name="T21" fmla="*/ 524 h 530"/>
                <a:gd name="T22" fmla="*/ 67 w 85"/>
                <a:gd name="T23" fmla="*/ 512 h 530"/>
                <a:gd name="T24" fmla="*/ 85 w 85"/>
                <a:gd name="T25" fmla="*/ 270 h 5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5"/>
                <a:gd name="T40" fmla="*/ 0 h 530"/>
                <a:gd name="T41" fmla="*/ 85 w 85"/>
                <a:gd name="T42" fmla="*/ 530 h 5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5" h="530">
                  <a:moveTo>
                    <a:pt x="0" y="0"/>
                  </a:moveTo>
                  <a:lnTo>
                    <a:pt x="7" y="3"/>
                  </a:lnTo>
                  <a:lnTo>
                    <a:pt x="12" y="12"/>
                  </a:lnTo>
                  <a:lnTo>
                    <a:pt x="14" y="25"/>
                  </a:lnTo>
                  <a:lnTo>
                    <a:pt x="15" y="44"/>
                  </a:lnTo>
                  <a:lnTo>
                    <a:pt x="43" y="488"/>
                  </a:lnTo>
                  <a:lnTo>
                    <a:pt x="45" y="512"/>
                  </a:lnTo>
                  <a:lnTo>
                    <a:pt x="47" y="520"/>
                  </a:lnTo>
                  <a:lnTo>
                    <a:pt x="53" y="527"/>
                  </a:lnTo>
                  <a:lnTo>
                    <a:pt x="57" y="530"/>
                  </a:lnTo>
                  <a:lnTo>
                    <a:pt x="63" y="524"/>
                  </a:lnTo>
                  <a:lnTo>
                    <a:pt x="67" y="512"/>
                  </a:lnTo>
                  <a:lnTo>
                    <a:pt x="85" y="270"/>
                  </a:lnTo>
                </a:path>
              </a:pathLst>
            </a:custGeom>
            <a:noFill/>
            <a:ln w="38100" cap="rnd">
              <a:solidFill>
                <a:schemeClr val="tx1">
                  <a:lumMod val="65000"/>
                  <a:lumOff val="35000"/>
                </a:schemeClr>
              </a:solidFill>
              <a:round/>
            </a:ln>
          </p:spPr>
          <p:txBody>
            <a:bodyPr/>
            <a:lstStyle/>
            <a:p>
              <a:endParaRPr lang="zh-CN" altLang="en-US"/>
            </a:p>
          </p:txBody>
        </p:sp>
        <p:sp>
          <p:nvSpPr>
            <p:cNvPr id="55" name="Freeform 57"/>
            <p:cNvSpPr/>
            <p:nvPr/>
          </p:nvSpPr>
          <p:spPr bwMode="auto">
            <a:xfrm>
              <a:off x="7574416" y="4536438"/>
              <a:ext cx="46060" cy="391510"/>
            </a:xfrm>
            <a:custGeom>
              <a:avLst/>
              <a:gdLst>
                <a:gd name="T0" fmla="*/ 0 w 32"/>
                <a:gd name="T1" fmla="*/ 362 h 363"/>
                <a:gd name="T2" fmla="*/ 19 w 32"/>
                <a:gd name="T3" fmla="*/ 54 h 363"/>
                <a:gd name="T4" fmla="*/ 20 w 32"/>
                <a:gd name="T5" fmla="*/ 38 h 363"/>
                <a:gd name="T6" fmla="*/ 21 w 32"/>
                <a:gd name="T7" fmla="*/ 25 h 363"/>
                <a:gd name="T8" fmla="*/ 23 w 32"/>
                <a:gd name="T9" fmla="*/ 15 h 363"/>
                <a:gd name="T10" fmla="*/ 27 w 32"/>
                <a:gd name="T11" fmla="*/ 6 h 363"/>
                <a:gd name="T12" fmla="*/ 31 w 32"/>
                <a:gd name="T13" fmla="*/ 0 h 363"/>
                <a:gd name="T14" fmla="*/ 0 60000 65536"/>
                <a:gd name="T15" fmla="*/ 0 60000 65536"/>
                <a:gd name="T16" fmla="*/ 0 60000 65536"/>
                <a:gd name="T17" fmla="*/ 0 60000 65536"/>
                <a:gd name="T18" fmla="*/ 0 60000 65536"/>
                <a:gd name="T19" fmla="*/ 0 60000 65536"/>
                <a:gd name="T20" fmla="*/ 0 60000 65536"/>
                <a:gd name="T21" fmla="*/ 0 w 32"/>
                <a:gd name="T22" fmla="*/ 0 h 363"/>
                <a:gd name="T23" fmla="*/ 32 w 32"/>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2" h="363">
                  <a:moveTo>
                    <a:pt x="0" y="362"/>
                  </a:moveTo>
                  <a:lnTo>
                    <a:pt x="19" y="54"/>
                  </a:lnTo>
                  <a:lnTo>
                    <a:pt x="20" y="38"/>
                  </a:lnTo>
                  <a:lnTo>
                    <a:pt x="21" y="25"/>
                  </a:lnTo>
                  <a:lnTo>
                    <a:pt x="23" y="15"/>
                  </a:lnTo>
                  <a:lnTo>
                    <a:pt x="27" y="6"/>
                  </a:lnTo>
                  <a:lnTo>
                    <a:pt x="31" y="0"/>
                  </a:lnTo>
                </a:path>
              </a:pathLst>
            </a:custGeom>
            <a:noFill/>
            <a:ln w="38100" cap="rnd">
              <a:solidFill>
                <a:schemeClr val="tx1">
                  <a:lumMod val="65000"/>
                  <a:lumOff val="35000"/>
                </a:schemeClr>
              </a:solidFill>
              <a:round/>
            </a:ln>
          </p:spPr>
          <p:txBody>
            <a:bodyPr/>
            <a:lstStyle/>
            <a:p>
              <a:endParaRPr lang="zh-CN" altLang="en-US"/>
            </a:p>
          </p:txBody>
        </p:sp>
        <p:sp>
          <p:nvSpPr>
            <p:cNvPr id="56" name="Freeform 58"/>
            <p:cNvSpPr/>
            <p:nvPr/>
          </p:nvSpPr>
          <p:spPr bwMode="auto">
            <a:xfrm>
              <a:off x="7620476" y="4540756"/>
              <a:ext cx="125226" cy="762870"/>
            </a:xfrm>
            <a:custGeom>
              <a:avLst/>
              <a:gdLst>
                <a:gd name="T0" fmla="*/ 0 w 87"/>
                <a:gd name="T1" fmla="*/ 0 h 530"/>
                <a:gd name="T2" fmla="*/ 7 w 87"/>
                <a:gd name="T3" fmla="*/ 3 h 530"/>
                <a:gd name="T4" fmla="*/ 12 w 87"/>
                <a:gd name="T5" fmla="*/ 12 h 530"/>
                <a:gd name="T6" fmla="*/ 14 w 87"/>
                <a:gd name="T7" fmla="*/ 25 h 530"/>
                <a:gd name="T8" fmla="*/ 15 w 87"/>
                <a:gd name="T9" fmla="*/ 44 h 530"/>
                <a:gd name="T10" fmla="*/ 42 w 87"/>
                <a:gd name="T11" fmla="*/ 488 h 530"/>
                <a:gd name="T12" fmla="*/ 45 w 87"/>
                <a:gd name="T13" fmla="*/ 512 h 530"/>
                <a:gd name="T14" fmla="*/ 47 w 87"/>
                <a:gd name="T15" fmla="*/ 520 h 530"/>
                <a:gd name="T16" fmla="*/ 52 w 87"/>
                <a:gd name="T17" fmla="*/ 527 h 530"/>
                <a:gd name="T18" fmla="*/ 57 w 87"/>
                <a:gd name="T19" fmla="*/ 530 h 530"/>
                <a:gd name="T20" fmla="*/ 62 w 87"/>
                <a:gd name="T21" fmla="*/ 524 h 530"/>
                <a:gd name="T22" fmla="*/ 66 w 87"/>
                <a:gd name="T23" fmla="*/ 512 h 530"/>
                <a:gd name="T24" fmla="*/ 87 w 87"/>
                <a:gd name="T25" fmla="*/ 264 h 5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7"/>
                <a:gd name="T40" fmla="*/ 0 h 530"/>
                <a:gd name="T41" fmla="*/ 87 w 87"/>
                <a:gd name="T42" fmla="*/ 530 h 5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7" h="530">
                  <a:moveTo>
                    <a:pt x="0" y="0"/>
                  </a:moveTo>
                  <a:lnTo>
                    <a:pt x="7" y="3"/>
                  </a:lnTo>
                  <a:lnTo>
                    <a:pt x="12" y="12"/>
                  </a:lnTo>
                  <a:lnTo>
                    <a:pt x="14" y="25"/>
                  </a:lnTo>
                  <a:lnTo>
                    <a:pt x="15" y="44"/>
                  </a:lnTo>
                  <a:lnTo>
                    <a:pt x="42" y="488"/>
                  </a:lnTo>
                  <a:lnTo>
                    <a:pt x="45" y="512"/>
                  </a:lnTo>
                  <a:lnTo>
                    <a:pt x="47" y="520"/>
                  </a:lnTo>
                  <a:lnTo>
                    <a:pt x="52" y="527"/>
                  </a:lnTo>
                  <a:lnTo>
                    <a:pt x="57" y="530"/>
                  </a:lnTo>
                  <a:lnTo>
                    <a:pt x="62" y="524"/>
                  </a:lnTo>
                  <a:lnTo>
                    <a:pt x="66" y="512"/>
                  </a:lnTo>
                  <a:lnTo>
                    <a:pt x="87" y="264"/>
                  </a:lnTo>
                </a:path>
              </a:pathLst>
            </a:custGeom>
            <a:noFill/>
            <a:ln w="38100" cap="rnd">
              <a:solidFill>
                <a:schemeClr val="tx1">
                  <a:lumMod val="65000"/>
                  <a:lumOff val="35000"/>
                </a:schemeClr>
              </a:solidFill>
              <a:round/>
            </a:ln>
          </p:spPr>
          <p:txBody>
            <a:bodyPr/>
            <a:lstStyle/>
            <a:p>
              <a:endParaRPr lang="zh-CN" altLang="en-US"/>
            </a:p>
          </p:txBody>
        </p:sp>
        <p:sp>
          <p:nvSpPr>
            <p:cNvPr id="57" name="Freeform 59"/>
            <p:cNvSpPr/>
            <p:nvPr/>
          </p:nvSpPr>
          <p:spPr bwMode="auto">
            <a:xfrm>
              <a:off x="7742824" y="4530680"/>
              <a:ext cx="48939" cy="391510"/>
            </a:xfrm>
            <a:custGeom>
              <a:avLst/>
              <a:gdLst>
                <a:gd name="T0" fmla="*/ 0 w 34"/>
                <a:gd name="T1" fmla="*/ 362 h 363"/>
                <a:gd name="T2" fmla="*/ 20 w 34"/>
                <a:gd name="T3" fmla="*/ 54 h 363"/>
                <a:gd name="T4" fmla="*/ 22 w 34"/>
                <a:gd name="T5" fmla="*/ 38 h 363"/>
                <a:gd name="T6" fmla="*/ 23 w 34"/>
                <a:gd name="T7" fmla="*/ 25 h 363"/>
                <a:gd name="T8" fmla="*/ 24 w 34"/>
                <a:gd name="T9" fmla="*/ 15 h 363"/>
                <a:gd name="T10" fmla="*/ 28 w 34"/>
                <a:gd name="T11" fmla="*/ 6 h 363"/>
                <a:gd name="T12" fmla="*/ 33 w 34"/>
                <a:gd name="T13" fmla="*/ 0 h 363"/>
                <a:gd name="T14" fmla="*/ 0 60000 65536"/>
                <a:gd name="T15" fmla="*/ 0 60000 65536"/>
                <a:gd name="T16" fmla="*/ 0 60000 65536"/>
                <a:gd name="T17" fmla="*/ 0 60000 65536"/>
                <a:gd name="T18" fmla="*/ 0 60000 65536"/>
                <a:gd name="T19" fmla="*/ 0 60000 65536"/>
                <a:gd name="T20" fmla="*/ 0 60000 65536"/>
                <a:gd name="T21" fmla="*/ 0 w 34"/>
                <a:gd name="T22" fmla="*/ 0 h 363"/>
                <a:gd name="T23" fmla="*/ 34 w 34"/>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4" h="363">
                  <a:moveTo>
                    <a:pt x="0" y="362"/>
                  </a:moveTo>
                  <a:lnTo>
                    <a:pt x="20" y="54"/>
                  </a:lnTo>
                  <a:lnTo>
                    <a:pt x="22" y="38"/>
                  </a:lnTo>
                  <a:lnTo>
                    <a:pt x="23" y="25"/>
                  </a:lnTo>
                  <a:lnTo>
                    <a:pt x="24" y="15"/>
                  </a:lnTo>
                  <a:lnTo>
                    <a:pt x="28" y="6"/>
                  </a:lnTo>
                  <a:lnTo>
                    <a:pt x="33" y="0"/>
                  </a:lnTo>
                </a:path>
              </a:pathLst>
            </a:custGeom>
            <a:noFill/>
            <a:ln w="38100" cap="rnd">
              <a:solidFill>
                <a:schemeClr val="tx1">
                  <a:lumMod val="65000"/>
                  <a:lumOff val="35000"/>
                </a:schemeClr>
              </a:solidFill>
              <a:round/>
            </a:ln>
          </p:spPr>
          <p:txBody>
            <a:bodyPr/>
            <a:lstStyle/>
            <a:p>
              <a:endParaRPr lang="zh-CN" altLang="en-US"/>
            </a:p>
          </p:txBody>
        </p:sp>
        <p:sp>
          <p:nvSpPr>
            <p:cNvPr id="58" name="Freeform 60"/>
            <p:cNvSpPr/>
            <p:nvPr/>
          </p:nvSpPr>
          <p:spPr bwMode="auto">
            <a:xfrm>
              <a:off x="7791762" y="4534999"/>
              <a:ext cx="122347" cy="762870"/>
            </a:xfrm>
            <a:custGeom>
              <a:avLst/>
              <a:gdLst>
                <a:gd name="T0" fmla="*/ 0 w 85"/>
                <a:gd name="T1" fmla="*/ 0 h 530"/>
                <a:gd name="T2" fmla="*/ 7 w 85"/>
                <a:gd name="T3" fmla="*/ 3 h 530"/>
                <a:gd name="T4" fmla="*/ 12 w 85"/>
                <a:gd name="T5" fmla="*/ 12 h 530"/>
                <a:gd name="T6" fmla="*/ 13 w 85"/>
                <a:gd name="T7" fmla="*/ 25 h 530"/>
                <a:gd name="T8" fmla="*/ 15 w 85"/>
                <a:gd name="T9" fmla="*/ 44 h 530"/>
                <a:gd name="T10" fmla="*/ 42 w 85"/>
                <a:gd name="T11" fmla="*/ 488 h 530"/>
                <a:gd name="T12" fmla="*/ 44 w 85"/>
                <a:gd name="T13" fmla="*/ 512 h 530"/>
                <a:gd name="T14" fmla="*/ 46 w 85"/>
                <a:gd name="T15" fmla="*/ 520 h 530"/>
                <a:gd name="T16" fmla="*/ 52 w 85"/>
                <a:gd name="T17" fmla="*/ 527 h 530"/>
                <a:gd name="T18" fmla="*/ 56 w 85"/>
                <a:gd name="T19" fmla="*/ 530 h 530"/>
                <a:gd name="T20" fmla="*/ 62 w 85"/>
                <a:gd name="T21" fmla="*/ 524 h 530"/>
                <a:gd name="T22" fmla="*/ 65 w 85"/>
                <a:gd name="T23" fmla="*/ 512 h 530"/>
                <a:gd name="T24" fmla="*/ 85 w 85"/>
                <a:gd name="T25" fmla="*/ 274 h 5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5"/>
                <a:gd name="T40" fmla="*/ 0 h 530"/>
                <a:gd name="T41" fmla="*/ 85 w 85"/>
                <a:gd name="T42" fmla="*/ 530 h 5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5" h="530">
                  <a:moveTo>
                    <a:pt x="0" y="0"/>
                  </a:moveTo>
                  <a:lnTo>
                    <a:pt x="7" y="3"/>
                  </a:lnTo>
                  <a:lnTo>
                    <a:pt x="12" y="12"/>
                  </a:lnTo>
                  <a:lnTo>
                    <a:pt x="13" y="25"/>
                  </a:lnTo>
                  <a:lnTo>
                    <a:pt x="15" y="44"/>
                  </a:lnTo>
                  <a:lnTo>
                    <a:pt x="42" y="488"/>
                  </a:lnTo>
                  <a:lnTo>
                    <a:pt x="44" y="512"/>
                  </a:lnTo>
                  <a:lnTo>
                    <a:pt x="46" y="520"/>
                  </a:lnTo>
                  <a:lnTo>
                    <a:pt x="52" y="527"/>
                  </a:lnTo>
                  <a:lnTo>
                    <a:pt x="56" y="530"/>
                  </a:lnTo>
                  <a:lnTo>
                    <a:pt x="62" y="524"/>
                  </a:lnTo>
                  <a:lnTo>
                    <a:pt x="65" y="512"/>
                  </a:lnTo>
                  <a:lnTo>
                    <a:pt x="85" y="274"/>
                  </a:lnTo>
                </a:path>
              </a:pathLst>
            </a:custGeom>
            <a:noFill/>
            <a:ln w="38100" cap="rnd">
              <a:solidFill>
                <a:schemeClr val="tx1">
                  <a:lumMod val="65000"/>
                  <a:lumOff val="35000"/>
                </a:schemeClr>
              </a:solidFill>
              <a:round/>
            </a:ln>
          </p:spPr>
          <p:txBody>
            <a:bodyPr/>
            <a:lstStyle/>
            <a:p>
              <a:endParaRPr lang="zh-CN" altLang="en-US"/>
            </a:p>
          </p:txBody>
        </p:sp>
        <p:grpSp>
          <p:nvGrpSpPr>
            <p:cNvPr id="59" name="Group 61"/>
            <p:cNvGrpSpPr/>
            <p:nvPr/>
          </p:nvGrpSpPr>
          <p:grpSpPr bwMode="auto">
            <a:xfrm>
              <a:off x="7912670" y="4530680"/>
              <a:ext cx="171285" cy="768627"/>
              <a:chOff x="4190" y="2269"/>
              <a:chExt cx="119" cy="713"/>
            </a:xfrm>
          </p:grpSpPr>
          <p:sp>
            <p:nvSpPr>
              <p:cNvPr id="60" name="Freeform 62"/>
              <p:cNvSpPr/>
              <p:nvPr/>
            </p:nvSpPr>
            <p:spPr bwMode="auto">
              <a:xfrm>
                <a:off x="4190" y="2269"/>
                <a:ext cx="35" cy="363"/>
              </a:xfrm>
              <a:custGeom>
                <a:avLst/>
                <a:gdLst>
                  <a:gd name="T0" fmla="*/ 0 w 35"/>
                  <a:gd name="T1" fmla="*/ 362 h 363"/>
                  <a:gd name="T2" fmla="*/ 21 w 35"/>
                  <a:gd name="T3" fmla="*/ 54 h 363"/>
                  <a:gd name="T4" fmla="*/ 22 w 35"/>
                  <a:gd name="T5" fmla="*/ 38 h 363"/>
                  <a:gd name="T6" fmla="*/ 23 w 35"/>
                  <a:gd name="T7" fmla="*/ 25 h 363"/>
                  <a:gd name="T8" fmla="*/ 25 w 35"/>
                  <a:gd name="T9" fmla="*/ 15 h 363"/>
                  <a:gd name="T10" fmla="*/ 29 w 35"/>
                  <a:gd name="T11" fmla="*/ 6 h 363"/>
                  <a:gd name="T12" fmla="*/ 34 w 35"/>
                  <a:gd name="T13" fmla="*/ 0 h 363"/>
                  <a:gd name="T14" fmla="*/ 0 60000 65536"/>
                  <a:gd name="T15" fmla="*/ 0 60000 65536"/>
                  <a:gd name="T16" fmla="*/ 0 60000 65536"/>
                  <a:gd name="T17" fmla="*/ 0 60000 65536"/>
                  <a:gd name="T18" fmla="*/ 0 60000 65536"/>
                  <a:gd name="T19" fmla="*/ 0 60000 65536"/>
                  <a:gd name="T20" fmla="*/ 0 60000 65536"/>
                  <a:gd name="T21" fmla="*/ 0 w 35"/>
                  <a:gd name="T22" fmla="*/ 0 h 363"/>
                  <a:gd name="T23" fmla="*/ 35 w 35"/>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5" h="363">
                    <a:moveTo>
                      <a:pt x="0" y="362"/>
                    </a:moveTo>
                    <a:lnTo>
                      <a:pt x="21" y="54"/>
                    </a:lnTo>
                    <a:lnTo>
                      <a:pt x="22" y="38"/>
                    </a:lnTo>
                    <a:lnTo>
                      <a:pt x="23" y="25"/>
                    </a:lnTo>
                    <a:lnTo>
                      <a:pt x="25" y="15"/>
                    </a:lnTo>
                    <a:lnTo>
                      <a:pt x="29" y="6"/>
                    </a:lnTo>
                    <a:lnTo>
                      <a:pt x="34" y="0"/>
                    </a:lnTo>
                  </a:path>
                </a:pathLst>
              </a:custGeom>
              <a:noFill/>
              <a:ln w="38100" cap="rnd">
                <a:solidFill>
                  <a:schemeClr val="tx1">
                    <a:lumMod val="65000"/>
                    <a:lumOff val="35000"/>
                  </a:schemeClr>
                </a:solidFill>
                <a:round/>
              </a:ln>
            </p:spPr>
            <p:txBody>
              <a:bodyPr/>
              <a:lstStyle/>
              <a:p>
                <a:endParaRPr lang="zh-CN" altLang="en-US"/>
              </a:p>
            </p:txBody>
          </p:sp>
          <p:sp>
            <p:nvSpPr>
              <p:cNvPr id="61" name="Freeform 63"/>
              <p:cNvSpPr/>
              <p:nvPr/>
            </p:nvSpPr>
            <p:spPr bwMode="auto">
              <a:xfrm>
                <a:off x="4225" y="2273"/>
                <a:ext cx="84" cy="709"/>
              </a:xfrm>
              <a:custGeom>
                <a:avLst/>
                <a:gdLst>
                  <a:gd name="T0" fmla="*/ 0 w 84"/>
                  <a:gd name="T1" fmla="*/ 0 h 709"/>
                  <a:gd name="T2" fmla="*/ 7 w 84"/>
                  <a:gd name="T3" fmla="*/ 4 h 709"/>
                  <a:gd name="T4" fmla="*/ 12 w 84"/>
                  <a:gd name="T5" fmla="*/ 16 h 709"/>
                  <a:gd name="T6" fmla="*/ 13 w 84"/>
                  <a:gd name="T7" fmla="*/ 33 h 709"/>
                  <a:gd name="T8" fmla="*/ 15 w 84"/>
                  <a:gd name="T9" fmla="*/ 59 h 709"/>
                  <a:gd name="T10" fmla="*/ 42 w 84"/>
                  <a:gd name="T11" fmla="*/ 651 h 709"/>
                  <a:gd name="T12" fmla="*/ 44 w 84"/>
                  <a:gd name="T13" fmla="*/ 684 h 709"/>
                  <a:gd name="T14" fmla="*/ 46 w 84"/>
                  <a:gd name="T15" fmla="*/ 694 h 709"/>
                  <a:gd name="T16" fmla="*/ 52 w 84"/>
                  <a:gd name="T17" fmla="*/ 704 h 709"/>
                  <a:gd name="T18" fmla="*/ 56 w 84"/>
                  <a:gd name="T19" fmla="*/ 708 h 709"/>
                  <a:gd name="T20" fmla="*/ 62 w 84"/>
                  <a:gd name="T21" fmla="*/ 700 h 709"/>
                  <a:gd name="T22" fmla="*/ 65 w 84"/>
                  <a:gd name="T23" fmla="*/ 684 h 709"/>
                  <a:gd name="T24" fmla="*/ 83 w 84"/>
                  <a:gd name="T25" fmla="*/ 380 h 70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4"/>
                  <a:gd name="T40" fmla="*/ 0 h 709"/>
                  <a:gd name="T41" fmla="*/ 84 w 84"/>
                  <a:gd name="T42" fmla="*/ 709 h 70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4" h="709">
                    <a:moveTo>
                      <a:pt x="0" y="0"/>
                    </a:moveTo>
                    <a:lnTo>
                      <a:pt x="7" y="4"/>
                    </a:lnTo>
                    <a:lnTo>
                      <a:pt x="12" y="16"/>
                    </a:lnTo>
                    <a:lnTo>
                      <a:pt x="13" y="33"/>
                    </a:lnTo>
                    <a:lnTo>
                      <a:pt x="15" y="59"/>
                    </a:lnTo>
                    <a:lnTo>
                      <a:pt x="42" y="651"/>
                    </a:lnTo>
                    <a:lnTo>
                      <a:pt x="44" y="684"/>
                    </a:lnTo>
                    <a:lnTo>
                      <a:pt x="46" y="694"/>
                    </a:lnTo>
                    <a:lnTo>
                      <a:pt x="52" y="704"/>
                    </a:lnTo>
                    <a:lnTo>
                      <a:pt x="56" y="708"/>
                    </a:lnTo>
                    <a:lnTo>
                      <a:pt x="62" y="700"/>
                    </a:lnTo>
                    <a:lnTo>
                      <a:pt x="65" y="684"/>
                    </a:lnTo>
                    <a:lnTo>
                      <a:pt x="83" y="380"/>
                    </a:lnTo>
                  </a:path>
                </a:pathLst>
              </a:custGeom>
              <a:noFill/>
              <a:ln w="38100" cap="rnd">
                <a:solidFill>
                  <a:schemeClr val="tx1">
                    <a:lumMod val="65000"/>
                    <a:lumOff val="35000"/>
                  </a:schemeClr>
                </a:solidFill>
                <a:round/>
              </a:ln>
            </p:spPr>
            <p:txBody>
              <a:bodyPr/>
              <a:lstStyle/>
              <a:p>
                <a:endParaRPr lang="zh-CN" altLang="en-US"/>
              </a:p>
            </p:txBody>
          </p:sp>
        </p:grpSp>
        <p:sp>
          <p:nvSpPr>
            <p:cNvPr id="62" name="Freeform 64"/>
            <p:cNvSpPr/>
            <p:nvPr/>
          </p:nvSpPr>
          <p:spPr bwMode="auto">
            <a:xfrm>
              <a:off x="6719427" y="4536438"/>
              <a:ext cx="47500" cy="391510"/>
            </a:xfrm>
            <a:custGeom>
              <a:avLst/>
              <a:gdLst>
                <a:gd name="T0" fmla="*/ 0 w 33"/>
                <a:gd name="T1" fmla="*/ 362 h 363"/>
                <a:gd name="T2" fmla="*/ 20 w 33"/>
                <a:gd name="T3" fmla="*/ 54 h 363"/>
                <a:gd name="T4" fmla="*/ 21 w 33"/>
                <a:gd name="T5" fmla="*/ 38 h 363"/>
                <a:gd name="T6" fmla="*/ 22 w 33"/>
                <a:gd name="T7" fmla="*/ 25 h 363"/>
                <a:gd name="T8" fmla="*/ 24 w 33"/>
                <a:gd name="T9" fmla="*/ 15 h 363"/>
                <a:gd name="T10" fmla="*/ 27 w 33"/>
                <a:gd name="T11" fmla="*/ 6 h 363"/>
                <a:gd name="T12" fmla="*/ 32 w 33"/>
                <a:gd name="T13" fmla="*/ 0 h 363"/>
                <a:gd name="T14" fmla="*/ 0 60000 65536"/>
                <a:gd name="T15" fmla="*/ 0 60000 65536"/>
                <a:gd name="T16" fmla="*/ 0 60000 65536"/>
                <a:gd name="T17" fmla="*/ 0 60000 65536"/>
                <a:gd name="T18" fmla="*/ 0 60000 65536"/>
                <a:gd name="T19" fmla="*/ 0 60000 65536"/>
                <a:gd name="T20" fmla="*/ 0 60000 65536"/>
                <a:gd name="T21" fmla="*/ 0 w 33"/>
                <a:gd name="T22" fmla="*/ 0 h 363"/>
                <a:gd name="T23" fmla="*/ 33 w 33"/>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 h="363">
                  <a:moveTo>
                    <a:pt x="0" y="362"/>
                  </a:moveTo>
                  <a:lnTo>
                    <a:pt x="20" y="54"/>
                  </a:lnTo>
                  <a:lnTo>
                    <a:pt x="21" y="38"/>
                  </a:lnTo>
                  <a:lnTo>
                    <a:pt x="22" y="25"/>
                  </a:lnTo>
                  <a:lnTo>
                    <a:pt x="24" y="15"/>
                  </a:lnTo>
                  <a:lnTo>
                    <a:pt x="27" y="6"/>
                  </a:lnTo>
                  <a:lnTo>
                    <a:pt x="32" y="0"/>
                  </a:lnTo>
                </a:path>
              </a:pathLst>
            </a:custGeom>
            <a:noFill/>
            <a:ln w="38100" cap="rnd">
              <a:solidFill>
                <a:schemeClr val="tx1">
                  <a:lumMod val="65000"/>
                  <a:lumOff val="35000"/>
                </a:schemeClr>
              </a:solidFill>
              <a:round/>
            </a:ln>
          </p:spPr>
          <p:txBody>
            <a:bodyPr/>
            <a:lstStyle/>
            <a:p>
              <a:endParaRPr lang="zh-CN" altLang="en-US"/>
            </a:p>
          </p:txBody>
        </p:sp>
        <p:sp>
          <p:nvSpPr>
            <p:cNvPr id="63" name="Freeform 65"/>
            <p:cNvSpPr/>
            <p:nvPr/>
          </p:nvSpPr>
          <p:spPr bwMode="auto">
            <a:xfrm>
              <a:off x="6766926" y="4540756"/>
              <a:ext cx="128104" cy="762870"/>
            </a:xfrm>
            <a:custGeom>
              <a:avLst/>
              <a:gdLst>
                <a:gd name="T0" fmla="*/ 0 w 89"/>
                <a:gd name="T1" fmla="*/ 0 h 530"/>
                <a:gd name="T2" fmla="*/ 7 w 89"/>
                <a:gd name="T3" fmla="*/ 3 h 530"/>
                <a:gd name="T4" fmla="*/ 12 w 89"/>
                <a:gd name="T5" fmla="*/ 12 h 530"/>
                <a:gd name="T6" fmla="*/ 14 w 89"/>
                <a:gd name="T7" fmla="*/ 25 h 530"/>
                <a:gd name="T8" fmla="*/ 15 w 89"/>
                <a:gd name="T9" fmla="*/ 44 h 530"/>
                <a:gd name="T10" fmla="*/ 43 w 89"/>
                <a:gd name="T11" fmla="*/ 488 h 530"/>
                <a:gd name="T12" fmla="*/ 45 w 89"/>
                <a:gd name="T13" fmla="*/ 512 h 530"/>
                <a:gd name="T14" fmla="*/ 47 w 89"/>
                <a:gd name="T15" fmla="*/ 520 h 530"/>
                <a:gd name="T16" fmla="*/ 53 w 89"/>
                <a:gd name="T17" fmla="*/ 527 h 530"/>
                <a:gd name="T18" fmla="*/ 57 w 89"/>
                <a:gd name="T19" fmla="*/ 530 h 530"/>
                <a:gd name="T20" fmla="*/ 63 w 89"/>
                <a:gd name="T21" fmla="*/ 524 h 530"/>
                <a:gd name="T22" fmla="*/ 67 w 89"/>
                <a:gd name="T23" fmla="*/ 512 h 530"/>
                <a:gd name="T24" fmla="*/ 89 w 89"/>
                <a:gd name="T25" fmla="*/ 264 h 5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9"/>
                <a:gd name="T40" fmla="*/ 0 h 530"/>
                <a:gd name="T41" fmla="*/ 89 w 89"/>
                <a:gd name="T42" fmla="*/ 530 h 5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9" h="530">
                  <a:moveTo>
                    <a:pt x="0" y="0"/>
                  </a:moveTo>
                  <a:lnTo>
                    <a:pt x="7" y="3"/>
                  </a:lnTo>
                  <a:lnTo>
                    <a:pt x="12" y="12"/>
                  </a:lnTo>
                  <a:lnTo>
                    <a:pt x="14" y="25"/>
                  </a:lnTo>
                  <a:lnTo>
                    <a:pt x="15" y="44"/>
                  </a:lnTo>
                  <a:lnTo>
                    <a:pt x="43" y="488"/>
                  </a:lnTo>
                  <a:lnTo>
                    <a:pt x="45" y="512"/>
                  </a:lnTo>
                  <a:lnTo>
                    <a:pt x="47" y="520"/>
                  </a:lnTo>
                  <a:lnTo>
                    <a:pt x="53" y="527"/>
                  </a:lnTo>
                  <a:lnTo>
                    <a:pt x="57" y="530"/>
                  </a:lnTo>
                  <a:lnTo>
                    <a:pt x="63" y="524"/>
                  </a:lnTo>
                  <a:lnTo>
                    <a:pt x="67" y="512"/>
                  </a:lnTo>
                  <a:lnTo>
                    <a:pt x="89" y="264"/>
                  </a:lnTo>
                </a:path>
              </a:pathLst>
            </a:custGeom>
            <a:noFill/>
            <a:ln w="38100" cap="rnd">
              <a:solidFill>
                <a:schemeClr val="tx1">
                  <a:lumMod val="65000"/>
                  <a:lumOff val="35000"/>
                </a:schemeClr>
              </a:solidFill>
              <a:round/>
            </a:ln>
          </p:spPr>
          <p:txBody>
            <a:bodyPr/>
            <a:lstStyle/>
            <a:p>
              <a:endParaRPr lang="zh-CN" altLang="en-US"/>
            </a:p>
          </p:txBody>
        </p:sp>
        <p:sp>
          <p:nvSpPr>
            <p:cNvPr id="64" name="Freeform 66"/>
            <p:cNvSpPr/>
            <p:nvPr/>
          </p:nvSpPr>
          <p:spPr bwMode="auto">
            <a:xfrm>
              <a:off x="6890713" y="4536438"/>
              <a:ext cx="46060" cy="391510"/>
            </a:xfrm>
            <a:custGeom>
              <a:avLst/>
              <a:gdLst>
                <a:gd name="T0" fmla="*/ 0 w 32"/>
                <a:gd name="T1" fmla="*/ 362 h 363"/>
                <a:gd name="T2" fmla="*/ 19 w 32"/>
                <a:gd name="T3" fmla="*/ 54 h 363"/>
                <a:gd name="T4" fmla="*/ 20 w 32"/>
                <a:gd name="T5" fmla="*/ 38 h 363"/>
                <a:gd name="T6" fmla="*/ 21 w 32"/>
                <a:gd name="T7" fmla="*/ 25 h 363"/>
                <a:gd name="T8" fmla="*/ 23 w 32"/>
                <a:gd name="T9" fmla="*/ 15 h 363"/>
                <a:gd name="T10" fmla="*/ 27 w 32"/>
                <a:gd name="T11" fmla="*/ 6 h 363"/>
                <a:gd name="T12" fmla="*/ 31 w 32"/>
                <a:gd name="T13" fmla="*/ 0 h 363"/>
                <a:gd name="T14" fmla="*/ 0 60000 65536"/>
                <a:gd name="T15" fmla="*/ 0 60000 65536"/>
                <a:gd name="T16" fmla="*/ 0 60000 65536"/>
                <a:gd name="T17" fmla="*/ 0 60000 65536"/>
                <a:gd name="T18" fmla="*/ 0 60000 65536"/>
                <a:gd name="T19" fmla="*/ 0 60000 65536"/>
                <a:gd name="T20" fmla="*/ 0 60000 65536"/>
                <a:gd name="T21" fmla="*/ 0 w 32"/>
                <a:gd name="T22" fmla="*/ 0 h 363"/>
                <a:gd name="T23" fmla="*/ 32 w 32"/>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2" h="363">
                  <a:moveTo>
                    <a:pt x="0" y="362"/>
                  </a:moveTo>
                  <a:lnTo>
                    <a:pt x="19" y="54"/>
                  </a:lnTo>
                  <a:lnTo>
                    <a:pt x="20" y="38"/>
                  </a:lnTo>
                  <a:lnTo>
                    <a:pt x="21" y="25"/>
                  </a:lnTo>
                  <a:lnTo>
                    <a:pt x="23" y="15"/>
                  </a:lnTo>
                  <a:lnTo>
                    <a:pt x="27" y="6"/>
                  </a:lnTo>
                  <a:lnTo>
                    <a:pt x="31" y="0"/>
                  </a:lnTo>
                </a:path>
              </a:pathLst>
            </a:custGeom>
            <a:noFill/>
            <a:ln w="38100" cap="rnd">
              <a:solidFill>
                <a:schemeClr val="tx1">
                  <a:lumMod val="65000"/>
                  <a:lumOff val="35000"/>
                </a:schemeClr>
              </a:solidFill>
              <a:round/>
            </a:ln>
          </p:spPr>
          <p:txBody>
            <a:bodyPr/>
            <a:lstStyle/>
            <a:p>
              <a:endParaRPr lang="zh-CN" altLang="en-US"/>
            </a:p>
          </p:txBody>
        </p:sp>
        <p:sp>
          <p:nvSpPr>
            <p:cNvPr id="65" name="Freeform 67"/>
            <p:cNvSpPr/>
            <p:nvPr/>
          </p:nvSpPr>
          <p:spPr bwMode="auto">
            <a:xfrm>
              <a:off x="6936773" y="4540756"/>
              <a:ext cx="122347" cy="762870"/>
            </a:xfrm>
            <a:custGeom>
              <a:avLst/>
              <a:gdLst>
                <a:gd name="T0" fmla="*/ 0 w 85"/>
                <a:gd name="T1" fmla="*/ 0 h 530"/>
                <a:gd name="T2" fmla="*/ 7 w 85"/>
                <a:gd name="T3" fmla="*/ 3 h 530"/>
                <a:gd name="T4" fmla="*/ 12 w 85"/>
                <a:gd name="T5" fmla="*/ 12 h 530"/>
                <a:gd name="T6" fmla="*/ 14 w 85"/>
                <a:gd name="T7" fmla="*/ 25 h 530"/>
                <a:gd name="T8" fmla="*/ 15 w 85"/>
                <a:gd name="T9" fmla="*/ 44 h 530"/>
                <a:gd name="T10" fmla="*/ 42 w 85"/>
                <a:gd name="T11" fmla="*/ 488 h 530"/>
                <a:gd name="T12" fmla="*/ 45 w 85"/>
                <a:gd name="T13" fmla="*/ 512 h 530"/>
                <a:gd name="T14" fmla="*/ 47 w 85"/>
                <a:gd name="T15" fmla="*/ 520 h 530"/>
                <a:gd name="T16" fmla="*/ 52 w 85"/>
                <a:gd name="T17" fmla="*/ 527 h 530"/>
                <a:gd name="T18" fmla="*/ 57 w 85"/>
                <a:gd name="T19" fmla="*/ 530 h 530"/>
                <a:gd name="T20" fmla="*/ 62 w 85"/>
                <a:gd name="T21" fmla="*/ 524 h 530"/>
                <a:gd name="T22" fmla="*/ 66 w 85"/>
                <a:gd name="T23" fmla="*/ 512 h 530"/>
                <a:gd name="T24" fmla="*/ 85 w 85"/>
                <a:gd name="T25" fmla="*/ 264 h 5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5"/>
                <a:gd name="T40" fmla="*/ 0 h 530"/>
                <a:gd name="T41" fmla="*/ 85 w 85"/>
                <a:gd name="T42" fmla="*/ 530 h 5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5" h="530">
                  <a:moveTo>
                    <a:pt x="0" y="0"/>
                  </a:moveTo>
                  <a:lnTo>
                    <a:pt x="7" y="3"/>
                  </a:lnTo>
                  <a:lnTo>
                    <a:pt x="12" y="12"/>
                  </a:lnTo>
                  <a:lnTo>
                    <a:pt x="14" y="25"/>
                  </a:lnTo>
                  <a:lnTo>
                    <a:pt x="15" y="44"/>
                  </a:lnTo>
                  <a:lnTo>
                    <a:pt x="42" y="488"/>
                  </a:lnTo>
                  <a:lnTo>
                    <a:pt x="45" y="512"/>
                  </a:lnTo>
                  <a:lnTo>
                    <a:pt x="47" y="520"/>
                  </a:lnTo>
                  <a:lnTo>
                    <a:pt x="52" y="527"/>
                  </a:lnTo>
                  <a:lnTo>
                    <a:pt x="57" y="530"/>
                  </a:lnTo>
                  <a:lnTo>
                    <a:pt x="62" y="524"/>
                  </a:lnTo>
                  <a:lnTo>
                    <a:pt x="66" y="512"/>
                  </a:lnTo>
                  <a:lnTo>
                    <a:pt x="85" y="264"/>
                  </a:lnTo>
                </a:path>
              </a:pathLst>
            </a:custGeom>
            <a:noFill/>
            <a:ln w="38100" cap="rnd">
              <a:solidFill>
                <a:schemeClr val="tx1">
                  <a:lumMod val="65000"/>
                  <a:lumOff val="35000"/>
                </a:schemeClr>
              </a:solidFill>
              <a:round/>
            </a:ln>
          </p:spPr>
          <p:txBody>
            <a:bodyPr/>
            <a:lstStyle/>
            <a:p>
              <a:endParaRPr lang="zh-CN" altLang="en-US"/>
            </a:p>
          </p:txBody>
        </p:sp>
        <p:sp>
          <p:nvSpPr>
            <p:cNvPr id="66" name="Freeform 68"/>
            <p:cNvSpPr/>
            <p:nvPr/>
          </p:nvSpPr>
          <p:spPr bwMode="auto">
            <a:xfrm>
              <a:off x="7059119" y="4530680"/>
              <a:ext cx="48939" cy="391510"/>
            </a:xfrm>
            <a:custGeom>
              <a:avLst/>
              <a:gdLst>
                <a:gd name="T0" fmla="*/ 0 w 34"/>
                <a:gd name="T1" fmla="*/ 362 h 363"/>
                <a:gd name="T2" fmla="*/ 20 w 34"/>
                <a:gd name="T3" fmla="*/ 54 h 363"/>
                <a:gd name="T4" fmla="*/ 22 w 34"/>
                <a:gd name="T5" fmla="*/ 38 h 363"/>
                <a:gd name="T6" fmla="*/ 23 w 34"/>
                <a:gd name="T7" fmla="*/ 25 h 363"/>
                <a:gd name="T8" fmla="*/ 24 w 34"/>
                <a:gd name="T9" fmla="*/ 15 h 363"/>
                <a:gd name="T10" fmla="*/ 28 w 34"/>
                <a:gd name="T11" fmla="*/ 6 h 363"/>
                <a:gd name="T12" fmla="*/ 33 w 34"/>
                <a:gd name="T13" fmla="*/ 0 h 363"/>
                <a:gd name="T14" fmla="*/ 0 60000 65536"/>
                <a:gd name="T15" fmla="*/ 0 60000 65536"/>
                <a:gd name="T16" fmla="*/ 0 60000 65536"/>
                <a:gd name="T17" fmla="*/ 0 60000 65536"/>
                <a:gd name="T18" fmla="*/ 0 60000 65536"/>
                <a:gd name="T19" fmla="*/ 0 60000 65536"/>
                <a:gd name="T20" fmla="*/ 0 60000 65536"/>
                <a:gd name="T21" fmla="*/ 0 w 34"/>
                <a:gd name="T22" fmla="*/ 0 h 363"/>
                <a:gd name="T23" fmla="*/ 34 w 34"/>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4" h="363">
                  <a:moveTo>
                    <a:pt x="0" y="362"/>
                  </a:moveTo>
                  <a:lnTo>
                    <a:pt x="20" y="54"/>
                  </a:lnTo>
                  <a:lnTo>
                    <a:pt x="22" y="38"/>
                  </a:lnTo>
                  <a:lnTo>
                    <a:pt x="23" y="25"/>
                  </a:lnTo>
                  <a:lnTo>
                    <a:pt x="24" y="15"/>
                  </a:lnTo>
                  <a:lnTo>
                    <a:pt x="28" y="6"/>
                  </a:lnTo>
                  <a:lnTo>
                    <a:pt x="33" y="0"/>
                  </a:lnTo>
                </a:path>
              </a:pathLst>
            </a:custGeom>
            <a:noFill/>
            <a:ln w="38100" cap="rnd">
              <a:solidFill>
                <a:schemeClr val="tx1">
                  <a:lumMod val="65000"/>
                  <a:lumOff val="35000"/>
                </a:schemeClr>
              </a:solidFill>
              <a:round/>
            </a:ln>
          </p:spPr>
          <p:txBody>
            <a:bodyPr/>
            <a:lstStyle/>
            <a:p>
              <a:endParaRPr lang="zh-CN" altLang="en-US"/>
            </a:p>
          </p:txBody>
        </p:sp>
        <p:sp>
          <p:nvSpPr>
            <p:cNvPr id="67" name="Freeform 69"/>
            <p:cNvSpPr/>
            <p:nvPr/>
          </p:nvSpPr>
          <p:spPr bwMode="auto">
            <a:xfrm>
              <a:off x="7108058" y="4534999"/>
              <a:ext cx="123786" cy="762870"/>
            </a:xfrm>
            <a:custGeom>
              <a:avLst/>
              <a:gdLst>
                <a:gd name="T0" fmla="*/ 0 w 86"/>
                <a:gd name="T1" fmla="*/ 0 h 530"/>
                <a:gd name="T2" fmla="*/ 7 w 86"/>
                <a:gd name="T3" fmla="*/ 3 h 530"/>
                <a:gd name="T4" fmla="*/ 12 w 86"/>
                <a:gd name="T5" fmla="*/ 12 h 530"/>
                <a:gd name="T6" fmla="*/ 13 w 86"/>
                <a:gd name="T7" fmla="*/ 25 h 530"/>
                <a:gd name="T8" fmla="*/ 15 w 86"/>
                <a:gd name="T9" fmla="*/ 44 h 530"/>
                <a:gd name="T10" fmla="*/ 42 w 86"/>
                <a:gd name="T11" fmla="*/ 488 h 530"/>
                <a:gd name="T12" fmla="*/ 44 w 86"/>
                <a:gd name="T13" fmla="*/ 512 h 530"/>
                <a:gd name="T14" fmla="*/ 46 w 86"/>
                <a:gd name="T15" fmla="*/ 520 h 530"/>
                <a:gd name="T16" fmla="*/ 52 w 86"/>
                <a:gd name="T17" fmla="*/ 527 h 530"/>
                <a:gd name="T18" fmla="*/ 56 w 86"/>
                <a:gd name="T19" fmla="*/ 530 h 530"/>
                <a:gd name="T20" fmla="*/ 62 w 86"/>
                <a:gd name="T21" fmla="*/ 524 h 530"/>
                <a:gd name="T22" fmla="*/ 65 w 86"/>
                <a:gd name="T23" fmla="*/ 512 h 530"/>
                <a:gd name="T24" fmla="*/ 86 w 86"/>
                <a:gd name="T25" fmla="*/ 274 h 5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6"/>
                <a:gd name="T40" fmla="*/ 0 h 530"/>
                <a:gd name="T41" fmla="*/ 86 w 86"/>
                <a:gd name="T42" fmla="*/ 530 h 5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6" h="530">
                  <a:moveTo>
                    <a:pt x="0" y="0"/>
                  </a:moveTo>
                  <a:lnTo>
                    <a:pt x="7" y="3"/>
                  </a:lnTo>
                  <a:lnTo>
                    <a:pt x="12" y="12"/>
                  </a:lnTo>
                  <a:lnTo>
                    <a:pt x="13" y="25"/>
                  </a:lnTo>
                  <a:lnTo>
                    <a:pt x="15" y="44"/>
                  </a:lnTo>
                  <a:lnTo>
                    <a:pt x="42" y="488"/>
                  </a:lnTo>
                  <a:lnTo>
                    <a:pt x="44" y="512"/>
                  </a:lnTo>
                  <a:lnTo>
                    <a:pt x="46" y="520"/>
                  </a:lnTo>
                  <a:lnTo>
                    <a:pt x="52" y="527"/>
                  </a:lnTo>
                  <a:lnTo>
                    <a:pt x="56" y="530"/>
                  </a:lnTo>
                  <a:lnTo>
                    <a:pt x="62" y="524"/>
                  </a:lnTo>
                  <a:lnTo>
                    <a:pt x="65" y="512"/>
                  </a:lnTo>
                  <a:lnTo>
                    <a:pt x="86" y="274"/>
                  </a:lnTo>
                </a:path>
              </a:pathLst>
            </a:custGeom>
            <a:noFill/>
            <a:ln w="38100" cap="rnd">
              <a:solidFill>
                <a:schemeClr val="tx1">
                  <a:lumMod val="65000"/>
                  <a:lumOff val="35000"/>
                </a:schemeClr>
              </a:solidFill>
              <a:round/>
            </a:ln>
          </p:spPr>
          <p:txBody>
            <a:bodyPr/>
            <a:lstStyle/>
            <a:p>
              <a:endParaRPr lang="zh-CN" altLang="en-US"/>
            </a:p>
          </p:txBody>
        </p:sp>
        <p:grpSp>
          <p:nvGrpSpPr>
            <p:cNvPr id="68" name="Group 70"/>
            <p:cNvGrpSpPr/>
            <p:nvPr/>
          </p:nvGrpSpPr>
          <p:grpSpPr bwMode="auto">
            <a:xfrm>
              <a:off x="7228966" y="4530680"/>
              <a:ext cx="171286" cy="768627"/>
              <a:chOff x="3715" y="2269"/>
              <a:chExt cx="119" cy="713"/>
            </a:xfrm>
          </p:grpSpPr>
          <p:sp>
            <p:nvSpPr>
              <p:cNvPr id="69" name="Freeform 71"/>
              <p:cNvSpPr/>
              <p:nvPr/>
            </p:nvSpPr>
            <p:spPr bwMode="auto">
              <a:xfrm>
                <a:off x="3715" y="2269"/>
                <a:ext cx="35" cy="363"/>
              </a:xfrm>
              <a:custGeom>
                <a:avLst/>
                <a:gdLst>
                  <a:gd name="T0" fmla="*/ 0 w 35"/>
                  <a:gd name="T1" fmla="*/ 362 h 363"/>
                  <a:gd name="T2" fmla="*/ 21 w 35"/>
                  <a:gd name="T3" fmla="*/ 54 h 363"/>
                  <a:gd name="T4" fmla="*/ 22 w 35"/>
                  <a:gd name="T5" fmla="*/ 38 h 363"/>
                  <a:gd name="T6" fmla="*/ 23 w 35"/>
                  <a:gd name="T7" fmla="*/ 25 h 363"/>
                  <a:gd name="T8" fmla="*/ 25 w 35"/>
                  <a:gd name="T9" fmla="*/ 15 h 363"/>
                  <a:gd name="T10" fmla="*/ 29 w 35"/>
                  <a:gd name="T11" fmla="*/ 6 h 363"/>
                  <a:gd name="T12" fmla="*/ 34 w 35"/>
                  <a:gd name="T13" fmla="*/ 0 h 363"/>
                  <a:gd name="T14" fmla="*/ 0 60000 65536"/>
                  <a:gd name="T15" fmla="*/ 0 60000 65536"/>
                  <a:gd name="T16" fmla="*/ 0 60000 65536"/>
                  <a:gd name="T17" fmla="*/ 0 60000 65536"/>
                  <a:gd name="T18" fmla="*/ 0 60000 65536"/>
                  <a:gd name="T19" fmla="*/ 0 60000 65536"/>
                  <a:gd name="T20" fmla="*/ 0 60000 65536"/>
                  <a:gd name="T21" fmla="*/ 0 w 35"/>
                  <a:gd name="T22" fmla="*/ 0 h 363"/>
                  <a:gd name="T23" fmla="*/ 35 w 35"/>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5" h="363">
                    <a:moveTo>
                      <a:pt x="0" y="362"/>
                    </a:moveTo>
                    <a:lnTo>
                      <a:pt x="21" y="54"/>
                    </a:lnTo>
                    <a:lnTo>
                      <a:pt x="22" y="38"/>
                    </a:lnTo>
                    <a:lnTo>
                      <a:pt x="23" y="25"/>
                    </a:lnTo>
                    <a:lnTo>
                      <a:pt x="25" y="15"/>
                    </a:lnTo>
                    <a:lnTo>
                      <a:pt x="29" y="6"/>
                    </a:lnTo>
                    <a:lnTo>
                      <a:pt x="34" y="0"/>
                    </a:lnTo>
                  </a:path>
                </a:pathLst>
              </a:custGeom>
              <a:noFill/>
              <a:ln w="38100" cap="rnd">
                <a:solidFill>
                  <a:schemeClr val="tx1">
                    <a:lumMod val="65000"/>
                    <a:lumOff val="35000"/>
                  </a:schemeClr>
                </a:solidFill>
                <a:round/>
              </a:ln>
            </p:spPr>
            <p:txBody>
              <a:bodyPr/>
              <a:lstStyle/>
              <a:p>
                <a:endParaRPr lang="zh-CN" altLang="en-US"/>
              </a:p>
            </p:txBody>
          </p:sp>
          <p:sp>
            <p:nvSpPr>
              <p:cNvPr id="70" name="Freeform 72"/>
              <p:cNvSpPr/>
              <p:nvPr/>
            </p:nvSpPr>
            <p:spPr bwMode="auto">
              <a:xfrm>
                <a:off x="3750" y="2273"/>
                <a:ext cx="84" cy="709"/>
              </a:xfrm>
              <a:custGeom>
                <a:avLst/>
                <a:gdLst>
                  <a:gd name="T0" fmla="*/ 0 w 84"/>
                  <a:gd name="T1" fmla="*/ 0 h 709"/>
                  <a:gd name="T2" fmla="*/ 7 w 84"/>
                  <a:gd name="T3" fmla="*/ 4 h 709"/>
                  <a:gd name="T4" fmla="*/ 12 w 84"/>
                  <a:gd name="T5" fmla="*/ 16 h 709"/>
                  <a:gd name="T6" fmla="*/ 13 w 84"/>
                  <a:gd name="T7" fmla="*/ 33 h 709"/>
                  <a:gd name="T8" fmla="*/ 15 w 84"/>
                  <a:gd name="T9" fmla="*/ 59 h 709"/>
                  <a:gd name="T10" fmla="*/ 42 w 84"/>
                  <a:gd name="T11" fmla="*/ 651 h 709"/>
                  <a:gd name="T12" fmla="*/ 44 w 84"/>
                  <a:gd name="T13" fmla="*/ 684 h 709"/>
                  <a:gd name="T14" fmla="*/ 46 w 84"/>
                  <a:gd name="T15" fmla="*/ 694 h 709"/>
                  <a:gd name="T16" fmla="*/ 52 w 84"/>
                  <a:gd name="T17" fmla="*/ 704 h 709"/>
                  <a:gd name="T18" fmla="*/ 56 w 84"/>
                  <a:gd name="T19" fmla="*/ 708 h 709"/>
                  <a:gd name="T20" fmla="*/ 62 w 84"/>
                  <a:gd name="T21" fmla="*/ 700 h 709"/>
                  <a:gd name="T22" fmla="*/ 65 w 84"/>
                  <a:gd name="T23" fmla="*/ 684 h 709"/>
                  <a:gd name="T24" fmla="*/ 83 w 84"/>
                  <a:gd name="T25" fmla="*/ 380 h 70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4"/>
                  <a:gd name="T40" fmla="*/ 0 h 709"/>
                  <a:gd name="T41" fmla="*/ 84 w 84"/>
                  <a:gd name="T42" fmla="*/ 709 h 70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4" h="709">
                    <a:moveTo>
                      <a:pt x="0" y="0"/>
                    </a:moveTo>
                    <a:lnTo>
                      <a:pt x="7" y="4"/>
                    </a:lnTo>
                    <a:lnTo>
                      <a:pt x="12" y="16"/>
                    </a:lnTo>
                    <a:lnTo>
                      <a:pt x="13" y="33"/>
                    </a:lnTo>
                    <a:lnTo>
                      <a:pt x="15" y="59"/>
                    </a:lnTo>
                    <a:lnTo>
                      <a:pt x="42" y="651"/>
                    </a:lnTo>
                    <a:lnTo>
                      <a:pt x="44" y="684"/>
                    </a:lnTo>
                    <a:lnTo>
                      <a:pt x="46" y="694"/>
                    </a:lnTo>
                    <a:lnTo>
                      <a:pt x="52" y="704"/>
                    </a:lnTo>
                    <a:lnTo>
                      <a:pt x="56" y="708"/>
                    </a:lnTo>
                    <a:lnTo>
                      <a:pt x="62" y="700"/>
                    </a:lnTo>
                    <a:lnTo>
                      <a:pt x="65" y="684"/>
                    </a:lnTo>
                    <a:lnTo>
                      <a:pt x="83" y="380"/>
                    </a:lnTo>
                  </a:path>
                </a:pathLst>
              </a:custGeom>
              <a:noFill/>
              <a:ln w="38100" cap="rnd">
                <a:solidFill>
                  <a:schemeClr val="tx1">
                    <a:lumMod val="65000"/>
                    <a:lumOff val="35000"/>
                  </a:schemeClr>
                </a:solidFill>
                <a:round/>
              </a:ln>
            </p:spPr>
            <p:txBody>
              <a:bodyPr/>
              <a:lstStyle/>
              <a:p>
                <a:endParaRPr lang="zh-CN" altLang="en-US"/>
              </a:p>
            </p:txBody>
          </p:sp>
        </p:grpSp>
        <p:sp>
          <p:nvSpPr>
            <p:cNvPr id="71" name="Freeform 73"/>
            <p:cNvSpPr/>
            <p:nvPr/>
          </p:nvSpPr>
          <p:spPr bwMode="auto">
            <a:xfrm>
              <a:off x="6022768" y="4536438"/>
              <a:ext cx="47500" cy="391510"/>
            </a:xfrm>
            <a:custGeom>
              <a:avLst/>
              <a:gdLst>
                <a:gd name="T0" fmla="*/ 0 w 33"/>
                <a:gd name="T1" fmla="*/ 362 h 363"/>
                <a:gd name="T2" fmla="*/ 20 w 33"/>
                <a:gd name="T3" fmla="*/ 54 h 363"/>
                <a:gd name="T4" fmla="*/ 21 w 33"/>
                <a:gd name="T5" fmla="*/ 38 h 363"/>
                <a:gd name="T6" fmla="*/ 22 w 33"/>
                <a:gd name="T7" fmla="*/ 25 h 363"/>
                <a:gd name="T8" fmla="*/ 24 w 33"/>
                <a:gd name="T9" fmla="*/ 15 h 363"/>
                <a:gd name="T10" fmla="*/ 27 w 33"/>
                <a:gd name="T11" fmla="*/ 6 h 363"/>
                <a:gd name="T12" fmla="*/ 32 w 33"/>
                <a:gd name="T13" fmla="*/ 0 h 363"/>
                <a:gd name="T14" fmla="*/ 0 60000 65536"/>
                <a:gd name="T15" fmla="*/ 0 60000 65536"/>
                <a:gd name="T16" fmla="*/ 0 60000 65536"/>
                <a:gd name="T17" fmla="*/ 0 60000 65536"/>
                <a:gd name="T18" fmla="*/ 0 60000 65536"/>
                <a:gd name="T19" fmla="*/ 0 60000 65536"/>
                <a:gd name="T20" fmla="*/ 0 60000 65536"/>
                <a:gd name="T21" fmla="*/ 0 w 33"/>
                <a:gd name="T22" fmla="*/ 0 h 363"/>
                <a:gd name="T23" fmla="*/ 33 w 33"/>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 h="363">
                  <a:moveTo>
                    <a:pt x="0" y="362"/>
                  </a:moveTo>
                  <a:lnTo>
                    <a:pt x="20" y="54"/>
                  </a:lnTo>
                  <a:lnTo>
                    <a:pt x="21" y="38"/>
                  </a:lnTo>
                  <a:lnTo>
                    <a:pt x="22" y="25"/>
                  </a:lnTo>
                  <a:lnTo>
                    <a:pt x="24" y="15"/>
                  </a:lnTo>
                  <a:lnTo>
                    <a:pt x="27" y="6"/>
                  </a:lnTo>
                  <a:lnTo>
                    <a:pt x="32" y="0"/>
                  </a:lnTo>
                </a:path>
              </a:pathLst>
            </a:custGeom>
            <a:noFill/>
            <a:ln w="38100" cap="rnd">
              <a:solidFill>
                <a:schemeClr val="tx1">
                  <a:lumMod val="65000"/>
                  <a:lumOff val="35000"/>
                </a:schemeClr>
              </a:solidFill>
              <a:round/>
            </a:ln>
          </p:spPr>
          <p:txBody>
            <a:bodyPr/>
            <a:lstStyle/>
            <a:p>
              <a:endParaRPr lang="zh-CN" altLang="en-US"/>
            </a:p>
          </p:txBody>
        </p:sp>
        <p:sp>
          <p:nvSpPr>
            <p:cNvPr id="72" name="Freeform 74"/>
            <p:cNvSpPr/>
            <p:nvPr/>
          </p:nvSpPr>
          <p:spPr bwMode="auto">
            <a:xfrm>
              <a:off x="6070268" y="4540756"/>
              <a:ext cx="125225" cy="762870"/>
            </a:xfrm>
            <a:custGeom>
              <a:avLst/>
              <a:gdLst>
                <a:gd name="T0" fmla="*/ 0 w 87"/>
                <a:gd name="T1" fmla="*/ 0 h 530"/>
                <a:gd name="T2" fmla="*/ 7 w 87"/>
                <a:gd name="T3" fmla="*/ 3 h 530"/>
                <a:gd name="T4" fmla="*/ 12 w 87"/>
                <a:gd name="T5" fmla="*/ 12 h 530"/>
                <a:gd name="T6" fmla="*/ 14 w 87"/>
                <a:gd name="T7" fmla="*/ 25 h 530"/>
                <a:gd name="T8" fmla="*/ 15 w 87"/>
                <a:gd name="T9" fmla="*/ 44 h 530"/>
                <a:gd name="T10" fmla="*/ 43 w 87"/>
                <a:gd name="T11" fmla="*/ 488 h 530"/>
                <a:gd name="T12" fmla="*/ 45 w 87"/>
                <a:gd name="T13" fmla="*/ 512 h 530"/>
                <a:gd name="T14" fmla="*/ 47 w 87"/>
                <a:gd name="T15" fmla="*/ 520 h 530"/>
                <a:gd name="T16" fmla="*/ 53 w 87"/>
                <a:gd name="T17" fmla="*/ 527 h 530"/>
                <a:gd name="T18" fmla="*/ 57 w 87"/>
                <a:gd name="T19" fmla="*/ 530 h 530"/>
                <a:gd name="T20" fmla="*/ 63 w 87"/>
                <a:gd name="T21" fmla="*/ 524 h 530"/>
                <a:gd name="T22" fmla="*/ 67 w 87"/>
                <a:gd name="T23" fmla="*/ 512 h 530"/>
                <a:gd name="T24" fmla="*/ 87 w 87"/>
                <a:gd name="T25" fmla="*/ 276 h 5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7"/>
                <a:gd name="T40" fmla="*/ 0 h 530"/>
                <a:gd name="T41" fmla="*/ 87 w 87"/>
                <a:gd name="T42" fmla="*/ 530 h 5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7" h="530">
                  <a:moveTo>
                    <a:pt x="0" y="0"/>
                  </a:moveTo>
                  <a:lnTo>
                    <a:pt x="7" y="3"/>
                  </a:lnTo>
                  <a:lnTo>
                    <a:pt x="12" y="12"/>
                  </a:lnTo>
                  <a:lnTo>
                    <a:pt x="14" y="25"/>
                  </a:lnTo>
                  <a:lnTo>
                    <a:pt x="15" y="44"/>
                  </a:lnTo>
                  <a:lnTo>
                    <a:pt x="43" y="488"/>
                  </a:lnTo>
                  <a:lnTo>
                    <a:pt x="45" y="512"/>
                  </a:lnTo>
                  <a:lnTo>
                    <a:pt x="47" y="520"/>
                  </a:lnTo>
                  <a:lnTo>
                    <a:pt x="53" y="527"/>
                  </a:lnTo>
                  <a:lnTo>
                    <a:pt x="57" y="530"/>
                  </a:lnTo>
                  <a:lnTo>
                    <a:pt x="63" y="524"/>
                  </a:lnTo>
                  <a:lnTo>
                    <a:pt x="67" y="512"/>
                  </a:lnTo>
                  <a:lnTo>
                    <a:pt x="87" y="276"/>
                  </a:lnTo>
                </a:path>
              </a:pathLst>
            </a:custGeom>
            <a:noFill/>
            <a:ln w="38100" cap="rnd">
              <a:solidFill>
                <a:schemeClr val="tx1">
                  <a:lumMod val="65000"/>
                  <a:lumOff val="35000"/>
                </a:schemeClr>
              </a:solidFill>
              <a:round/>
            </a:ln>
          </p:spPr>
          <p:txBody>
            <a:bodyPr/>
            <a:lstStyle/>
            <a:p>
              <a:endParaRPr lang="zh-CN" altLang="en-US"/>
            </a:p>
          </p:txBody>
        </p:sp>
        <p:sp>
          <p:nvSpPr>
            <p:cNvPr id="73" name="Freeform 75"/>
            <p:cNvSpPr/>
            <p:nvPr/>
          </p:nvSpPr>
          <p:spPr bwMode="auto">
            <a:xfrm>
              <a:off x="6194055" y="4536438"/>
              <a:ext cx="46060" cy="391510"/>
            </a:xfrm>
            <a:custGeom>
              <a:avLst/>
              <a:gdLst>
                <a:gd name="T0" fmla="*/ 0 w 32"/>
                <a:gd name="T1" fmla="*/ 362 h 363"/>
                <a:gd name="T2" fmla="*/ 19 w 32"/>
                <a:gd name="T3" fmla="*/ 54 h 363"/>
                <a:gd name="T4" fmla="*/ 20 w 32"/>
                <a:gd name="T5" fmla="*/ 38 h 363"/>
                <a:gd name="T6" fmla="*/ 21 w 32"/>
                <a:gd name="T7" fmla="*/ 25 h 363"/>
                <a:gd name="T8" fmla="*/ 23 w 32"/>
                <a:gd name="T9" fmla="*/ 15 h 363"/>
                <a:gd name="T10" fmla="*/ 27 w 32"/>
                <a:gd name="T11" fmla="*/ 6 h 363"/>
                <a:gd name="T12" fmla="*/ 31 w 32"/>
                <a:gd name="T13" fmla="*/ 0 h 363"/>
                <a:gd name="T14" fmla="*/ 0 60000 65536"/>
                <a:gd name="T15" fmla="*/ 0 60000 65536"/>
                <a:gd name="T16" fmla="*/ 0 60000 65536"/>
                <a:gd name="T17" fmla="*/ 0 60000 65536"/>
                <a:gd name="T18" fmla="*/ 0 60000 65536"/>
                <a:gd name="T19" fmla="*/ 0 60000 65536"/>
                <a:gd name="T20" fmla="*/ 0 60000 65536"/>
                <a:gd name="T21" fmla="*/ 0 w 32"/>
                <a:gd name="T22" fmla="*/ 0 h 363"/>
                <a:gd name="T23" fmla="*/ 32 w 32"/>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2" h="363">
                  <a:moveTo>
                    <a:pt x="0" y="362"/>
                  </a:moveTo>
                  <a:lnTo>
                    <a:pt x="19" y="54"/>
                  </a:lnTo>
                  <a:lnTo>
                    <a:pt x="20" y="38"/>
                  </a:lnTo>
                  <a:lnTo>
                    <a:pt x="21" y="25"/>
                  </a:lnTo>
                  <a:lnTo>
                    <a:pt x="23" y="15"/>
                  </a:lnTo>
                  <a:lnTo>
                    <a:pt x="27" y="6"/>
                  </a:lnTo>
                  <a:lnTo>
                    <a:pt x="31" y="0"/>
                  </a:lnTo>
                </a:path>
              </a:pathLst>
            </a:custGeom>
            <a:noFill/>
            <a:ln w="38100" cap="rnd">
              <a:solidFill>
                <a:schemeClr val="tx1">
                  <a:lumMod val="65000"/>
                  <a:lumOff val="35000"/>
                </a:schemeClr>
              </a:solidFill>
              <a:round/>
            </a:ln>
          </p:spPr>
          <p:txBody>
            <a:bodyPr/>
            <a:lstStyle/>
            <a:p>
              <a:endParaRPr lang="zh-CN" altLang="en-US"/>
            </a:p>
          </p:txBody>
        </p:sp>
        <p:sp>
          <p:nvSpPr>
            <p:cNvPr id="74" name="Freeform 76"/>
            <p:cNvSpPr/>
            <p:nvPr/>
          </p:nvSpPr>
          <p:spPr bwMode="auto">
            <a:xfrm>
              <a:off x="6240115" y="4540756"/>
              <a:ext cx="123786" cy="762870"/>
            </a:xfrm>
            <a:custGeom>
              <a:avLst/>
              <a:gdLst>
                <a:gd name="T0" fmla="*/ 0 w 86"/>
                <a:gd name="T1" fmla="*/ 0 h 530"/>
                <a:gd name="T2" fmla="*/ 7 w 86"/>
                <a:gd name="T3" fmla="*/ 3 h 530"/>
                <a:gd name="T4" fmla="*/ 12 w 86"/>
                <a:gd name="T5" fmla="*/ 12 h 530"/>
                <a:gd name="T6" fmla="*/ 14 w 86"/>
                <a:gd name="T7" fmla="*/ 25 h 530"/>
                <a:gd name="T8" fmla="*/ 15 w 86"/>
                <a:gd name="T9" fmla="*/ 44 h 530"/>
                <a:gd name="T10" fmla="*/ 43 w 86"/>
                <a:gd name="T11" fmla="*/ 488 h 530"/>
                <a:gd name="T12" fmla="*/ 45 w 86"/>
                <a:gd name="T13" fmla="*/ 512 h 530"/>
                <a:gd name="T14" fmla="*/ 47 w 86"/>
                <a:gd name="T15" fmla="*/ 520 h 530"/>
                <a:gd name="T16" fmla="*/ 53 w 86"/>
                <a:gd name="T17" fmla="*/ 527 h 530"/>
                <a:gd name="T18" fmla="*/ 57 w 86"/>
                <a:gd name="T19" fmla="*/ 530 h 530"/>
                <a:gd name="T20" fmla="*/ 63 w 86"/>
                <a:gd name="T21" fmla="*/ 524 h 530"/>
                <a:gd name="T22" fmla="*/ 67 w 86"/>
                <a:gd name="T23" fmla="*/ 512 h 530"/>
                <a:gd name="T24" fmla="*/ 86 w 86"/>
                <a:gd name="T25" fmla="*/ 258 h 5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6"/>
                <a:gd name="T40" fmla="*/ 0 h 530"/>
                <a:gd name="T41" fmla="*/ 86 w 86"/>
                <a:gd name="T42" fmla="*/ 530 h 5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6" h="530">
                  <a:moveTo>
                    <a:pt x="0" y="0"/>
                  </a:moveTo>
                  <a:lnTo>
                    <a:pt x="7" y="3"/>
                  </a:lnTo>
                  <a:lnTo>
                    <a:pt x="12" y="12"/>
                  </a:lnTo>
                  <a:lnTo>
                    <a:pt x="14" y="25"/>
                  </a:lnTo>
                  <a:lnTo>
                    <a:pt x="15" y="44"/>
                  </a:lnTo>
                  <a:lnTo>
                    <a:pt x="43" y="488"/>
                  </a:lnTo>
                  <a:lnTo>
                    <a:pt x="45" y="512"/>
                  </a:lnTo>
                  <a:lnTo>
                    <a:pt x="47" y="520"/>
                  </a:lnTo>
                  <a:lnTo>
                    <a:pt x="53" y="527"/>
                  </a:lnTo>
                  <a:lnTo>
                    <a:pt x="57" y="530"/>
                  </a:lnTo>
                  <a:lnTo>
                    <a:pt x="63" y="524"/>
                  </a:lnTo>
                  <a:lnTo>
                    <a:pt x="67" y="512"/>
                  </a:lnTo>
                  <a:lnTo>
                    <a:pt x="86" y="258"/>
                  </a:lnTo>
                </a:path>
              </a:pathLst>
            </a:custGeom>
            <a:noFill/>
            <a:ln w="38100" cap="rnd">
              <a:solidFill>
                <a:schemeClr val="tx1">
                  <a:lumMod val="65000"/>
                  <a:lumOff val="35000"/>
                </a:schemeClr>
              </a:solidFill>
              <a:round/>
            </a:ln>
          </p:spPr>
          <p:txBody>
            <a:bodyPr/>
            <a:lstStyle/>
            <a:p>
              <a:endParaRPr lang="zh-CN" altLang="en-US"/>
            </a:p>
          </p:txBody>
        </p:sp>
        <p:sp>
          <p:nvSpPr>
            <p:cNvPr id="75" name="Freeform 77"/>
            <p:cNvSpPr/>
            <p:nvPr/>
          </p:nvSpPr>
          <p:spPr bwMode="auto">
            <a:xfrm>
              <a:off x="6363901" y="4530680"/>
              <a:ext cx="47499" cy="391510"/>
            </a:xfrm>
            <a:custGeom>
              <a:avLst/>
              <a:gdLst>
                <a:gd name="T0" fmla="*/ 0 w 33"/>
                <a:gd name="T1" fmla="*/ 362 h 363"/>
                <a:gd name="T2" fmla="*/ 20 w 33"/>
                <a:gd name="T3" fmla="*/ 54 h 363"/>
                <a:gd name="T4" fmla="*/ 21 w 33"/>
                <a:gd name="T5" fmla="*/ 38 h 363"/>
                <a:gd name="T6" fmla="*/ 22 w 33"/>
                <a:gd name="T7" fmla="*/ 25 h 363"/>
                <a:gd name="T8" fmla="*/ 24 w 33"/>
                <a:gd name="T9" fmla="*/ 15 h 363"/>
                <a:gd name="T10" fmla="*/ 27 w 33"/>
                <a:gd name="T11" fmla="*/ 6 h 363"/>
                <a:gd name="T12" fmla="*/ 32 w 33"/>
                <a:gd name="T13" fmla="*/ 0 h 363"/>
                <a:gd name="T14" fmla="*/ 0 60000 65536"/>
                <a:gd name="T15" fmla="*/ 0 60000 65536"/>
                <a:gd name="T16" fmla="*/ 0 60000 65536"/>
                <a:gd name="T17" fmla="*/ 0 60000 65536"/>
                <a:gd name="T18" fmla="*/ 0 60000 65536"/>
                <a:gd name="T19" fmla="*/ 0 60000 65536"/>
                <a:gd name="T20" fmla="*/ 0 60000 65536"/>
                <a:gd name="T21" fmla="*/ 0 w 33"/>
                <a:gd name="T22" fmla="*/ 0 h 363"/>
                <a:gd name="T23" fmla="*/ 33 w 33"/>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 h="363">
                  <a:moveTo>
                    <a:pt x="0" y="362"/>
                  </a:moveTo>
                  <a:lnTo>
                    <a:pt x="20" y="54"/>
                  </a:lnTo>
                  <a:lnTo>
                    <a:pt x="21" y="38"/>
                  </a:lnTo>
                  <a:lnTo>
                    <a:pt x="22" y="25"/>
                  </a:lnTo>
                  <a:lnTo>
                    <a:pt x="24" y="15"/>
                  </a:lnTo>
                  <a:lnTo>
                    <a:pt x="27" y="6"/>
                  </a:lnTo>
                  <a:lnTo>
                    <a:pt x="32" y="0"/>
                  </a:lnTo>
                </a:path>
              </a:pathLst>
            </a:custGeom>
            <a:noFill/>
            <a:ln w="38100" cap="rnd">
              <a:solidFill>
                <a:schemeClr val="tx1">
                  <a:lumMod val="65000"/>
                  <a:lumOff val="35000"/>
                </a:schemeClr>
              </a:solidFill>
              <a:round/>
            </a:ln>
          </p:spPr>
          <p:txBody>
            <a:bodyPr/>
            <a:lstStyle/>
            <a:p>
              <a:endParaRPr lang="zh-CN" altLang="en-US"/>
            </a:p>
          </p:txBody>
        </p:sp>
        <p:sp>
          <p:nvSpPr>
            <p:cNvPr id="76" name="Freeform 78"/>
            <p:cNvSpPr/>
            <p:nvPr/>
          </p:nvSpPr>
          <p:spPr bwMode="auto">
            <a:xfrm>
              <a:off x="6411400" y="4534999"/>
              <a:ext cx="125226" cy="762870"/>
            </a:xfrm>
            <a:custGeom>
              <a:avLst/>
              <a:gdLst>
                <a:gd name="T0" fmla="*/ 0 w 87"/>
                <a:gd name="T1" fmla="*/ 0 h 530"/>
                <a:gd name="T2" fmla="*/ 7 w 87"/>
                <a:gd name="T3" fmla="*/ 3 h 530"/>
                <a:gd name="T4" fmla="*/ 12 w 87"/>
                <a:gd name="T5" fmla="*/ 12 h 530"/>
                <a:gd name="T6" fmla="*/ 13 w 87"/>
                <a:gd name="T7" fmla="*/ 25 h 530"/>
                <a:gd name="T8" fmla="*/ 15 w 87"/>
                <a:gd name="T9" fmla="*/ 44 h 530"/>
                <a:gd name="T10" fmla="*/ 42 w 87"/>
                <a:gd name="T11" fmla="*/ 488 h 530"/>
                <a:gd name="T12" fmla="*/ 44 w 87"/>
                <a:gd name="T13" fmla="*/ 512 h 530"/>
                <a:gd name="T14" fmla="*/ 46 w 87"/>
                <a:gd name="T15" fmla="*/ 520 h 530"/>
                <a:gd name="T16" fmla="*/ 52 w 87"/>
                <a:gd name="T17" fmla="*/ 527 h 530"/>
                <a:gd name="T18" fmla="*/ 56 w 87"/>
                <a:gd name="T19" fmla="*/ 530 h 530"/>
                <a:gd name="T20" fmla="*/ 62 w 87"/>
                <a:gd name="T21" fmla="*/ 524 h 530"/>
                <a:gd name="T22" fmla="*/ 65 w 87"/>
                <a:gd name="T23" fmla="*/ 512 h 530"/>
                <a:gd name="T24" fmla="*/ 87 w 87"/>
                <a:gd name="T25" fmla="*/ 265 h 5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7"/>
                <a:gd name="T40" fmla="*/ 0 h 530"/>
                <a:gd name="T41" fmla="*/ 87 w 87"/>
                <a:gd name="T42" fmla="*/ 530 h 5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7" h="530">
                  <a:moveTo>
                    <a:pt x="0" y="0"/>
                  </a:moveTo>
                  <a:lnTo>
                    <a:pt x="7" y="3"/>
                  </a:lnTo>
                  <a:lnTo>
                    <a:pt x="12" y="12"/>
                  </a:lnTo>
                  <a:lnTo>
                    <a:pt x="13" y="25"/>
                  </a:lnTo>
                  <a:lnTo>
                    <a:pt x="15" y="44"/>
                  </a:lnTo>
                  <a:lnTo>
                    <a:pt x="42" y="488"/>
                  </a:lnTo>
                  <a:lnTo>
                    <a:pt x="44" y="512"/>
                  </a:lnTo>
                  <a:lnTo>
                    <a:pt x="46" y="520"/>
                  </a:lnTo>
                  <a:lnTo>
                    <a:pt x="52" y="527"/>
                  </a:lnTo>
                  <a:lnTo>
                    <a:pt x="56" y="530"/>
                  </a:lnTo>
                  <a:lnTo>
                    <a:pt x="62" y="524"/>
                  </a:lnTo>
                  <a:lnTo>
                    <a:pt x="65" y="512"/>
                  </a:lnTo>
                  <a:lnTo>
                    <a:pt x="87" y="265"/>
                  </a:lnTo>
                </a:path>
              </a:pathLst>
            </a:custGeom>
            <a:noFill/>
            <a:ln w="38100" cap="rnd">
              <a:solidFill>
                <a:schemeClr val="tx1">
                  <a:lumMod val="65000"/>
                  <a:lumOff val="35000"/>
                </a:schemeClr>
              </a:solidFill>
              <a:round/>
            </a:ln>
          </p:spPr>
          <p:txBody>
            <a:bodyPr/>
            <a:lstStyle/>
            <a:p>
              <a:endParaRPr lang="zh-CN" altLang="en-US"/>
            </a:p>
          </p:txBody>
        </p:sp>
        <p:sp>
          <p:nvSpPr>
            <p:cNvPr id="77" name="Freeform 79"/>
            <p:cNvSpPr/>
            <p:nvPr/>
          </p:nvSpPr>
          <p:spPr bwMode="auto">
            <a:xfrm>
              <a:off x="6532308" y="4530680"/>
              <a:ext cx="50379" cy="391510"/>
            </a:xfrm>
            <a:custGeom>
              <a:avLst/>
              <a:gdLst>
                <a:gd name="T0" fmla="*/ 0 w 35"/>
                <a:gd name="T1" fmla="*/ 362 h 363"/>
                <a:gd name="T2" fmla="*/ 21 w 35"/>
                <a:gd name="T3" fmla="*/ 54 h 363"/>
                <a:gd name="T4" fmla="*/ 22 w 35"/>
                <a:gd name="T5" fmla="*/ 38 h 363"/>
                <a:gd name="T6" fmla="*/ 23 w 35"/>
                <a:gd name="T7" fmla="*/ 25 h 363"/>
                <a:gd name="T8" fmla="*/ 25 w 35"/>
                <a:gd name="T9" fmla="*/ 15 h 363"/>
                <a:gd name="T10" fmla="*/ 29 w 35"/>
                <a:gd name="T11" fmla="*/ 6 h 363"/>
                <a:gd name="T12" fmla="*/ 34 w 35"/>
                <a:gd name="T13" fmla="*/ 0 h 363"/>
                <a:gd name="T14" fmla="*/ 0 60000 65536"/>
                <a:gd name="T15" fmla="*/ 0 60000 65536"/>
                <a:gd name="T16" fmla="*/ 0 60000 65536"/>
                <a:gd name="T17" fmla="*/ 0 60000 65536"/>
                <a:gd name="T18" fmla="*/ 0 60000 65536"/>
                <a:gd name="T19" fmla="*/ 0 60000 65536"/>
                <a:gd name="T20" fmla="*/ 0 60000 65536"/>
                <a:gd name="T21" fmla="*/ 0 w 35"/>
                <a:gd name="T22" fmla="*/ 0 h 363"/>
                <a:gd name="T23" fmla="*/ 35 w 35"/>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5" h="363">
                  <a:moveTo>
                    <a:pt x="0" y="362"/>
                  </a:moveTo>
                  <a:lnTo>
                    <a:pt x="21" y="54"/>
                  </a:lnTo>
                  <a:lnTo>
                    <a:pt x="22" y="38"/>
                  </a:lnTo>
                  <a:lnTo>
                    <a:pt x="23" y="25"/>
                  </a:lnTo>
                  <a:lnTo>
                    <a:pt x="25" y="15"/>
                  </a:lnTo>
                  <a:lnTo>
                    <a:pt x="29" y="6"/>
                  </a:lnTo>
                  <a:lnTo>
                    <a:pt x="34" y="0"/>
                  </a:lnTo>
                </a:path>
              </a:pathLst>
            </a:custGeom>
            <a:noFill/>
            <a:ln w="38100" cap="rnd">
              <a:solidFill>
                <a:schemeClr val="tx1">
                  <a:lumMod val="65000"/>
                  <a:lumOff val="35000"/>
                </a:schemeClr>
              </a:solidFill>
              <a:round/>
            </a:ln>
          </p:spPr>
          <p:txBody>
            <a:bodyPr/>
            <a:lstStyle/>
            <a:p>
              <a:endParaRPr lang="zh-CN" altLang="en-US"/>
            </a:p>
          </p:txBody>
        </p:sp>
        <p:sp>
          <p:nvSpPr>
            <p:cNvPr id="78" name="Freeform 80"/>
            <p:cNvSpPr/>
            <p:nvPr/>
          </p:nvSpPr>
          <p:spPr bwMode="auto">
            <a:xfrm>
              <a:off x="6582686" y="4534999"/>
              <a:ext cx="135301" cy="762870"/>
            </a:xfrm>
            <a:custGeom>
              <a:avLst/>
              <a:gdLst>
                <a:gd name="T0" fmla="*/ 0 w 94"/>
                <a:gd name="T1" fmla="*/ 0 h 530"/>
                <a:gd name="T2" fmla="*/ 7 w 94"/>
                <a:gd name="T3" fmla="*/ 3 h 530"/>
                <a:gd name="T4" fmla="*/ 12 w 94"/>
                <a:gd name="T5" fmla="*/ 12 h 530"/>
                <a:gd name="T6" fmla="*/ 13 w 94"/>
                <a:gd name="T7" fmla="*/ 25 h 530"/>
                <a:gd name="T8" fmla="*/ 15 w 94"/>
                <a:gd name="T9" fmla="*/ 44 h 530"/>
                <a:gd name="T10" fmla="*/ 42 w 94"/>
                <a:gd name="T11" fmla="*/ 488 h 530"/>
                <a:gd name="T12" fmla="*/ 44 w 94"/>
                <a:gd name="T13" fmla="*/ 512 h 530"/>
                <a:gd name="T14" fmla="*/ 46 w 94"/>
                <a:gd name="T15" fmla="*/ 520 h 530"/>
                <a:gd name="T16" fmla="*/ 52 w 94"/>
                <a:gd name="T17" fmla="*/ 527 h 530"/>
                <a:gd name="T18" fmla="*/ 56 w 94"/>
                <a:gd name="T19" fmla="*/ 530 h 530"/>
                <a:gd name="T20" fmla="*/ 62 w 94"/>
                <a:gd name="T21" fmla="*/ 524 h 530"/>
                <a:gd name="T22" fmla="*/ 65 w 94"/>
                <a:gd name="T23" fmla="*/ 512 h 530"/>
                <a:gd name="T24" fmla="*/ 94 w 94"/>
                <a:gd name="T25" fmla="*/ 274 h 5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4"/>
                <a:gd name="T40" fmla="*/ 0 h 530"/>
                <a:gd name="T41" fmla="*/ 94 w 94"/>
                <a:gd name="T42" fmla="*/ 530 h 5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4" h="530">
                  <a:moveTo>
                    <a:pt x="0" y="0"/>
                  </a:moveTo>
                  <a:lnTo>
                    <a:pt x="7" y="3"/>
                  </a:lnTo>
                  <a:lnTo>
                    <a:pt x="12" y="12"/>
                  </a:lnTo>
                  <a:lnTo>
                    <a:pt x="13" y="25"/>
                  </a:lnTo>
                  <a:lnTo>
                    <a:pt x="15" y="44"/>
                  </a:lnTo>
                  <a:lnTo>
                    <a:pt x="42" y="488"/>
                  </a:lnTo>
                  <a:lnTo>
                    <a:pt x="44" y="512"/>
                  </a:lnTo>
                  <a:lnTo>
                    <a:pt x="46" y="520"/>
                  </a:lnTo>
                  <a:lnTo>
                    <a:pt x="52" y="527"/>
                  </a:lnTo>
                  <a:lnTo>
                    <a:pt x="56" y="530"/>
                  </a:lnTo>
                  <a:lnTo>
                    <a:pt x="62" y="524"/>
                  </a:lnTo>
                  <a:lnTo>
                    <a:pt x="65" y="512"/>
                  </a:lnTo>
                  <a:lnTo>
                    <a:pt x="94" y="274"/>
                  </a:lnTo>
                </a:path>
              </a:pathLst>
            </a:custGeom>
            <a:noFill/>
            <a:ln w="38100" cap="rnd">
              <a:solidFill>
                <a:schemeClr val="tx1">
                  <a:lumMod val="65000"/>
                  <a:lumOff val="35000"/>
                </a:schemeClr>
              </a:solidFill>
              <a:round/>
            </a:ln>
          </p:spPr>
          <p:txBody>
            <a:bodyPr/>
            <a:lstStyle/>
            <a:p>
              <a:endParaRPr lang="zh-CN" altLang="en-US"/>
            </a:p>
          </p:txBody>
        </p:sp>
        <p:grpSp>
          <p:nvGrpSpPr>
            <p:cNvPr id="79" name="Group 81"/>
            <p:cNvGrpSpPr/>
            <p:nvPr/>
          </p:nvGrpSpPr>
          <p:grpSpPr bwMode="auto">
            <a:xfrm>
              <a:off x="3257727" y="4546514"/>
              <a:ext cx="685143" cy="765748"/>
              <a:chOff x="956" y="2283"/>
              <a:chExt cx="476" cy="711"/>
            </a:xfrm>
          </p:grpSpPr>
          <p:sp>
            <p:nvSpPr>
              <p:cNvPr id="80" name="Freeform 82"/>
              <p:cNvSpPr/>
              <p:nvPr/>
            </p:nvSpPr>
            <p:spPr bwMode="auto">
              <a:xfrm>
                <a:off x="956" y="2284"/>
                <a:ext cx="65" cy="363"/>
              </a:xfrm>
              <a:custGeom>
                <a:avLst/>
                <a:gdLst>
                  <a:gd name="T0" fmla="*/ 0 w 65"/>
                  <a:gd name="T1" fmla="*/ 362 h 363"/>
                  <a:gd name="T2" fmla="*/ 40 w 65"/>
                  <a:gd name="T3" fmla="*/ 54 h 363"/>
                  <a:gd name="T4" fmla="*/ 42 w 65"/>
                  <a:gd name="T5" fmla="*/ 38 h 363"/>
                  <a:gd name="T6" fmla="*/ 44 w 65"/>
                  <a:gd name="T7" fmla="*/ 25 h 363"/>
                  <a:gd name="T8" fmla="*/ 47 w 65"/>
                  <a:gd name="T9" fmla="*/ 15 h 363"/>
                  <a:gd name="T10" fmla="*/ 55 w 65"/>
                  <a:gd name="T11" fmla="*/ 6 h 363"/>
                  <a:gd name="T12" fmla="*/ 64 w 65"/>
                  <a:gd name="T13" fmla="*/ 0 h 363"/>
                  <a:gd name="T14" fmla="*/ 0 60000 65536"/>
                  <a:gd name="T15" fmla="*/ 0 60000 65536"/>
                  <a:gd name="T16" fmla="*/ 0 60000 65536"/>
                  <a:gd name="T17" fmla="*/ 0 60000 65536"/>
                  <a:gd name="T18" fmla="*/ 0 60000 65536"/>
                  <a:gd name="T19" fmla="*/ 0 60000 65536"/>
                  <a:gd name="T20" fmla="*/ 0 60000 65536"/>
                  <a:gd name="T21" fmla="*/ 0 w 65"/>
                  <a:gd name="T22" fmla="*/ 0 h 363"/>
                  <a:gd name="T23" fmla="*/ 65 w 65"/>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5" h="363">
                    <a:moveTo>
                      <a:pt x="0" y="362"/>
                    </a:moveTo>
                    <a:lnTo>
                      <a:pt x="40" y="54"/>
                    </a:lnTo>
                    <a:lnTo>
                      <a:pt x="42" y="38"/>
                    </a:lnTo>
                    <a:lnTo>
                      <a:pt x="44" y="25"/>
                    </a:lnTo>
                    <a:lnTo>
                      <a:pt x="47" y="15"/>
                    </a:lnTo>
                    <a:lnTo>
                      <a:pt x="55" y="6"/>
                    </a:lnTo>
                    <a:lnTo>
                      <a:pt x="64" y="0"/>
                    </a:lnTo>
                  </a:path>
                </a:pathLst>
              </a:custGeom>
              <a:noFill/>
              <a:ln w="38100" cap="rnd">
                <a:solidFill>
                  <a:schemeClr val="tx1">
                    <a:lumMod val="65000"/>
                    <a:lumOff val="35000"/>
                  </a:schemeClr>
                </a:solidFill>
                <a:round/>
              </a:ln>
            </p:spPr>
            <p:txBody>
              <a:bodyPr/>
              <a:lstStyle/>
              <a:p>
                <a:endParaRPr lang="zh-CN" altLang="en-US"/>
              </a:p>
            </p:txBody>
          </p:sp>
          <p:sp>
            <p:nvSpPr>
              <p:cNvPr id="81" name="Freeform 83"/>
              <p:cNvSpPr/>
              <p:nvPr/>
            </p:nvSpPr>
            <p:spPr bwMode="auto">
              <a:xfrm>
                <a:off x="1022" y="2283"/>
                <a:ext cx="171" cy="711"/>
              </a:xfrm>
              <a:custGeom>
                <a:avLst/>
                <a:gdLst>
                  <a:gd name="T0" fmla="*/ 0 w 171"/>
                  <a:gd name="T1" fmla="*/ 0 h 711"/>
                  <a:gd name="T2" fmla="*/ 14 w 171"/>
                  <a:gd name="T3" fmla="*/ 4 h 711"/>
                  <a:gd name="T4" fmla="*/ 24 w 171"/>
                  <a:gd name="T5" fmla="*/ 16 h 711"/>
                  <a:gd name="T6" fmla="*/ 28 w 171"/>
                  <a:gd name="T7" fmla="*/ 33 h 711"/>
                  <a:gd name="T8" fmla="*/ 31 w 171"/>
                  <a:gd name="T9" fmla="*/ 59 h 711"/>
                  <a:gd name="T10" fmla="*/ 85 w 171"/>
                  <a:gd name="T11" fmla="*/ 653 h 711"/>
                  <a:gd name="T12" fmla="*/ 90 w 171"/>
                  <a:gd name="T13" fmla="*/ 686 h 711"/>
                  <a:gd name="T14" fmla="*/ 95 w 171"/>
                  <a:gd name="T15" fmla="*/ 696 h 711"/>
                  <a:gd name="T16" fmla="*/ 106 w 171"/>
                  <a:gd name="T17" fmla="*/ 706 h 711"/>
                  <a:gd name="T18" fmla="*/ 115 w 171"/>
                  <a:gd name="T19" fmla="*/ 710 h 711"/>
                  <a:gd name="T20" fmla="*/ 126 w 171"/>
                  <a:gd name="T21" fmla="*/ 702 h 711"/>
                  <a:gd name="T22" fmla="*/ 134 w 171"/>
                  <a:gd name="T23" fmla="*/ 686 h 711"/>
                  <a:gd name="T24" fmla="*/ 170 w 171"/>
                  <a:gd name="T25" fmla="*/ 381 h 7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1"/>
                  <a:gd name="T40" fmla="*/ 0 h 711"/>
                  <a:gd name="T41" fmla="*/ 171 w 171"/>
                  <a:gd name="T42" fmla="*/ 711 h 71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1" h="711">
                    <a:moveTo>
                      <a:pt x="0" y="0"/>
                    </a:moveTo>
                    <a:lnTo>
                      <a:pt x="14" y="4"/>
                    </a:lnTo>
                    <a:lnTo>
                      <a:pt x="24" y="16"/>
                    </a:lnTo>
                    <a:lnTo>
                      <a:pt x="28" y="33"/>
                    </a:lnTo>
                    <a:lnTo>
                      <a:pt x="31" y="59"/>
                    </a:lnTo>
                    <a:lnTo>
                      <a:pt x="85" y="653"/>
                    </a:lnTo>
                    <a:lnTo>
                      <a:pt x="90" y="686"/>
                    </a:lnTo>
                    <a:lnTo>
                      <a:pt x="95" y="696"/>
                    </a:lnTo>
                    <a:lnTo>
                      <a:pt x="106" y="706"/>
                    </a:lnTo>
                    <a:lnTo>
                      <a:pt x="115" y="710"/>
                    </a:lnTo>
                    <a:lnTo>
                      <a:pt x="126" y="702"/>
                    </a:lnTo>
                    <a:lnTo>
                      <a:pt x="134" y="686"/>
                    </a:lnTo>
                    <a:lnTo>
                      <a:pt x="170" y="381"/>
                    </a:lnTo>
                  </a:path>
                </a:pathLst>
              </a:custGeom>
              <a:noFill/>
              <a:ln w="38100" cap="rnd">
                <a:solidFill>
                  <a:schemeClr val="tx1">
                    <a:lumMod val="65000"/>
                    <a:lumOff val="35000"/>
                  </a:schemeClr>
                </a:solidFill>
                <a:round/>
              </a:ln>
            </p:spPr>
            <p:txBody>
              <a:bodyPr/>
              <a:lstStyle/>
              <a:p>
                <a:endParaRPr lang="zh-CN" altLang="en-US"/>
              </a:p>
            </p:txBody>
          </p:sp>
          <p:sp>
            <p:nvSpPr>
              <p:cNvPr id="82" name="Freeform 84"/>
              <p:cNvSpPr/>
              <p:nvPr/>
            </p:nvSpPr>
            <p:spPr bwMode="auto">
              <a:xfrm>
                <a:off x="1194" y="2290"/>
                <a:ext cx="66" cy="363"/>
              </a:xfrm>
              <a:custGeom>
                <a:avLst/>
                <a:gdLst>
                  <a:gd name="T0" fmla="*/ 0 w 66"/>
                  <a:gd name="T1" fmla="*/ 362 h 363"/>
                  <a:gd name="T2" fmla="*/ 40 w 66"/>
                  <a:gd name="T3" fmla="*/ 54 h 363"/>
                  <a:gd name="T4" fmla="*/ 43 w 66"/>
                  <a:gd name="T5" fmla="*/ 38 h 363"/>
                  <a:gd name="T6" fmla="*/ 44 w 66"/>
                  <a:gd name="T7" fmla="*/ 25 h 363"/>
                  <a:gd name="T8" fmla="*/ 48 w 66"/>
                  <a:gd name="T9" fmla="*/ 15 h 363"/>
                  <a:gd name="T10" fmla="*/ 56 w 66"/>
                  <a:gd name="T11" fmla="*/ 6 h 363"/>
                  <a:gd name="T12" fmla="*/ 65 w 66"/>
                  <a:gd name="T13" fmla="*/ 0 h 363"/>
                  <a:gd name="T14" fmla="*/ 0 60000 65536"/>
                  <a:gd name="T15" fmla="*/ 0 60000 65536"/>
                  <a:gd name="T16" fmla="*/ 0 60000 65536"/>
                  <a:gd name="T17" fmla="*/ 0 60000 65536"/>
                  <a:gd name="T18" fmla="*/ 0 60000 65536"/>
                  <a:gd name="T19" fmla="*/ 0 60000 65536"/>
                  <a:gd name="T20" fmla="*/ 0 60000 65536"/>
                  <a:gd name="T21" fmla="*/ 0 w 66"/>
                  <a:gd name="T22" fmla="*/ 0 h 363"/>
                  <a:gd name="T23" fmla="*/ 66 w 66"/>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6" h="363">
                    <a:moveTo>
                      <a:pt x="0" y="362"/>
                    </a:moveTo>
                    <a:lnTo>
                      <a:pt x="40" y="54"/>
                    </a:lnTo>
                    <a:lnTo>
                      <a:pt x="43" y="38"/>
                    </a:lnTo>
                    <a:lnTo>
                      <a:pt x="44" y="25"/>
                    </a:lnTo>
                    <a:lnTo>
                      <a:pt x="48" y="15"/>
                    </a:lnTo>
                    <a:lnTo>
                      <a:pt x="56" y="6"/>
                    </a:lnTo>
                    <a:lnTo>
                      <a:pt x="65" y="0"/>
                    </a:lnTo>
                  </a:path>
                </a:pathLst>
              </a:custGeom>
              <a:noFill/>
              <a:ln w="38100" cap="rnd">
                <a:solidFill>
                  <a:schemeClr val="tx1">
                    <a:lumMod val="65000"/>
                    <a:lumOff val="35000"/>
                  </a:schemeClr>
                </a:solidFill>
                <a:round/>
              </a:ln>
            </p:spPr>
            <p:txBody>
              <a:bodyPr/>
              <a:lstStyle/>
              <a:p>
                <a:endParaRPr lang="zh-CN" altLang="en-US"/>
              </a:p>
            </p:txBody>
          </p:sp>
          <p:sp>
            <p:nvSpPr>
              <p:cNvPr id="83" name="Freeform 85"/>
              <p:cNvSpPr/>
              <p:nvPr/>
            </p:nvSpPr>
            <p:spPr bwMode="auto">
              <a:xfrm>
                <a:off x="1261" y="2285"/>
                <a:ext cx="171" cy="709"/>
              </a:xfrm>
              <a:custGeom>
                <a:avLst/>
                <a:gdLst>
                  <a:gd name="T0" fmla="*/ 0 w 171"/>
                  <a:gd name="T1" fmla="*/ 0 h 709"/>
                  <a:gd name="T2" fmla="*/ 14 w 171"/>
                  <a:gd name="T3" fmla="*/ 4 h 709"/>
                  <a:gd name="T4" fmla="*/ 24 w 171"/>
                  <a:gd name="T5" fmla="*/ 16 h 709"/>
                  <a:gd name="T6" fmla="*/ 28 w 171"/>
                  <a:gd name="T7" fmla="*/ 33 h 709"/>
                  <a:gd name="T8" fmla="*/ 31 w 171"/>
                  <a:gd name="T9" fmla="*/ 59 h 709"/>
                  <a:gd name="T10" fmla="*/ 85 w 171"/>
                  <a:gd name="T11" fmla="*/ 651 h 709"/>
                  <a:gd name="T12" fmla="*/ 90 w 171"/>
                  <a:gd name="T13" fmla="*/ 684 h 709"/>
                  <a:gd name="T14" fmla="*/ 95 w 171"/>
                  <a:gd name="T15" fmla="*/ 694 h 709"/>
                  <a:gd name="T16" fmla="*/ 106 w 171"/>
                  <a:gd name="T17" fmla="*/ 704 h 709"/>
                  <a:gd name="T18" fmla="*/ 115 w 171"/>
                  <a:gd name="T19" fmla="*/ 708 h 709"/>
                  <a:gd name="T20" fmla="*/ 126 w 171"/>
                  <a:gd name="T21" fmla="*/ 700 h 709"/>
                  <a:gd name="T22" fmla="*/ 134 w 171"/>
                  <a:gd name="T23" fmla="*/ 684 h 709"/>
                  <a:gd name="T24" fmla="*/ 170 w 171"/>
                  <a:gd name="T25" fmla="*/ 380 h 70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1"/>
                  <a:gd name="T40" fmla="*/ 0 h 709"/>
                  <a:gd name="T41" fmla="*/ 171 w 171"/>
                  <a:gd name="T42" fmla="*/ 709 h 70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1" h="709">
                    <a:moveTo>
                      <a:pt x="0" y="0"/>
                    </a:moveTo>
                    <a:lnTo>
                      <a:pt x="14" y="4"/>
                    </a:lnTo>
                    <a:lnTo>
                      <a:pt x="24" y="16"/>
                    </a:lnTo>
                    <a:lnTo>
                      <a:pt x="28" y="33"/>
                    </a:lnTo>
                    <a:lnTo>
                      <a:pt x="31" y="59"/>
                    </a:lnTo>
                    <a:lnTo>
                      <a:pt x="85" y="651"/>
                    </a:lnTo>
                    <a:lnTo>
                      <a:pt x="90" y="684"/>
                    </a:lnTo>
                    <a:lnTo>
                      <a:pt x="95" y="694"/>
                    </a:lnTo>
                    <a:lnTo>
                      <a:pt x="106" y="704"/>
                    </a:lnTo>
                    <a:lnTo>
                      <a:pt x="115" y="708"/>
                    </a:lnTo>
                    <a:lnTo>
                      <a:pt x="126" y="700"/>
                    </a:lnTo>
                    <a:lnTo>
                      <a:pt x="134" y="684"/>
                    </a:lnTo>
                    <a:lnTo>
                      <a:pt x="170" y="380"/>
                    </a:lnTo>
                  </a:path>
                </a:pathLst>
              </a:custGeom>
              <a:noFill/>
              <a:ln w="38100" cap="rnd">
                <a:solidFill>
                  <a:schemeClr val="tx1">
                    <a:lumMod val="65000"/>
                    <a:lumOff val="35000"/>
                  </a:schemeClr>
                </a:solidFill>
                <a:round/>
              </a:ln>
            </p:spPr>
            <p:txBody>
              <a:bodyPr/>
              <a:lstStyle/>
              <a:p>
                <a:endParaRPr lang="zh-CN" altLang="en-US"/>
              </a:p>
            </p:txBody>
          </p:sp>
        </p:grpSp>
        <p:grpSp>
          <p:nvGrpSpPr>
            <p:cNvPr id="84" name="Group 86"/>
            <p:cNvGrpSpPr/>
            <p:nvPr/>
          </p:nvGrpSpPr>
          <p:grpSpPr bwMode="auto">
            <a:xfrm>
              <a:off x="4658239" y="4533559"/>
              <a:ext cx="685143" cy="768627"/>
              <a:chOff x="1929" y="2272"/>
              <a:chExt cx="476" cy="713"/>
            </a:xfrm>
          </p:grpSpPr>
          <p:grpSp>
            <p:nvGrpSpPr>
              <p:cNvPr id="85" name="Group 87"/>
              <p:cNvGrpSpPr/>
              <p:nvPr/>
            </p:nvGrpSpPr>
            <p:grpSpPr bwMode="auto">
              <a:xfrm>
                <a:off x="1929" y="2272"/>
                <a:ext cx="238" cy="713"/>
                <a:chOff x="1929" y="2272"/>
                <a:chExt cx="238" cy="713"/>
              </a:xfrm>
            </p:grpSpPr>
            <p:sp>
              <p:nvSpPr>
                <p:cNvPr id="89" name="Freeform 88"/>
                <p:cNvSpPr/>
                <p:nvPr/>
              </p:nvSpPr>
              <p:spPr bwMode="auto">
                <a:xfrm>
                  <a:off x="1929" y="2272"/>
                  <a:ext cx="65" cy="363"/>
                </a:xfrm>
                <a:custGeom>
                  <a:avLst/>
                  <a:gdLst>
                    <a:gd name="T0" fmla="*/ 0 w 65"/>
                    <a:gd name="T1" fmla="*/ 362 h 363"/>
                    <a:gd name="T2" fmla="*/ 40 w 65"/>
                    <a:gd name="T3" fmla="*/ 54 h 363"/>
                    <a:gd name="T4" fmla="*/ 42 w 65"/>
                    <a:gd name="T5" fmla="*/ 38 h 363"/>
                    <a:gd name="T6" fmla="*/ 44 w 65"/>
                    <a:gd name="T7" fmla="*/ 25 h 363"/>
                    <a:gd name="T8" fmla="*/ 47 w 65"/>
                    <a:gd name="T9" fmla="*/ 15 h 363"/>
                    <a:gd name="T10" fmla="*/ 55 w 65"/>
                    <a:gd name="T11" fmla="*/ 6 h 363"/>
                    <a:gd name="T12" fmla="*/ 64 w 65"/>
                    <a:gd name="T13" fmla="*/ 0 h 363"/>
                    <a:gd name="T14" fmla="*/ 0 60000 65536"/>
                    <a:gd name="T15" fmla="*/ 0 60000 65536"/>
                    <a:gd name="T16" fmla="*/ 0 60000 65536"/>
                    <a:gd name="T17" fmla="*/ 0 60000 65536"/>
                    <a:gd name="T18" fmla="*/ 0 60000 65536"/>
                    <a:gd name="T19" fmla="*/ 0 60000 65536"/>
                    <a:gd name="T20" fmla="*/ 0 60000 65536"/>
                    <a:gd name="T21" fmla="*/ 0 w 65"/>
                    <a:gd name="T22" fmla="*/ 0 h 363"/>
                    <a:gd name="T23" fmla="*/ 65 w 65"/>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5" h="363">
                      <a:moveTo>
                        <a:pt x="0" y="362"/>
                      </a:moveTo>
                      <a:lnTo>
                        <a:pt x="40" y="54"/>
                      </a:lnTo>
                      <a:lnTo>
                        <a:pt x="42" y="38"/>
                      </a:lnTo>
                      <a:lnTo>
                        <a:pt x="44" y="25"/>
                      </a:lnTo>
                      <a:lnTo>
                        <a:pt x="47" y="15"/>
                      </a:lnTo>
                      <a:lnTo>
                        <a:pt x="55" y="6"/>
                      </a:lnTo>
                      <a:lnTo>
                        <a:pt x="64" y="0"/>
                      </a:lnTo>
                    </a:path>
                  </a:pathLst>
                </a:custGeom>
                <a:noFill/>
                <a:ln w="38100" cap="rnd">
                  <a:solidFill>
                    <a:schemeClr val="tx1">
                      <a:lumMod val="65000"/>
                      <a:lumOff val="35000"/>
                    </a:schemeClr>
                  </a:solidFill>
                  <a:round/>
                </a:ln>
              </p:spPr>
              <p:txBody>
                <a:bodyPr/>
                <a:lstStyle/>
                <a:p>
                  <a:endParaRPr lang="zh-CN" altLang="en-US"/>
                </a:p>
              </p:txBody>
            </p:sp>
            <p:sp>
              <p:nvSpPr>
                <p:cNvPr id="90" name="Freeform 89"/>
                <p:cNvSpPr/>
                <p:nvPr/>
              </p:nvSpPr>
              <p:spPr bwMode="auto">
                <a:xfrm>
                  <a:off x="1995" y="2276"/>
                  <a:ext cx="172" cy="709"/>
                </a:xfrm>
                <a:custGeom>
                  <a:avLst/>
                  <a:gdLst>
                    <a:gd name="T0" fmla="*/ 0 w 172"/>
                    <a:gd name="T1" fmla="*/ 0 h 709"/>
                    <a:gd name="T2" fmla="*/ 14 w 172"/>
                    <a:gd name="T3" fmla="*/ 4 h 709"/>
                    <a:gd name="T4" fmla="*/ 24 w 172"/>
                    <a:gd name="T5" fmla="*/ 16 h 709"/>
                    <a:gd name="T6" fmla="*/ 28 w 172"/>
                    <a:gd name="T7" fmla="*/ 33 h 709"/>
                    <a:gd name="T8" fmla="*/ 31 w 172"/>
                    <a:gd name="T9" fmla="*/ 59 h 709"/>
                    <a:gd name="T10" fmla="*/ 86 w 172"/>
                    <a:gd name="T11" fmla="*/ 651 h 709"/>
                    <a:gd name="T12" fmla="*/ 91 w 172"/>
                    <a:gd name="T13" fmla="*/ 684 h 709"/>
                    <a:gd name="T14" fmla="*/ 95 w 172"/>
                    <a:gd name="T15" fmla="*/ 694 h 709"/>
                    <a:gd name="T16" fmla="*/ 106 w 172"/>
                    <a:gd name="T17" fmla="*/ 704 h 709"/>
                    <a:gd name="T18" fmla="*/ 115 w 172"/>
                    <a:gd name="T19" fmla="*/ 708 h 709"/>
                    <a:gd name="T20" fmla="*/ 127 w 172"/>
                    <a:gd name="T21" fmla="*/ 700 h 709"/>
                    <a:gd name="T22" fmla="*/ 135 w 172"/>
                    <a:gd name="T23" fmla="*/ 684 h 709"/>
                    <a:gd name="T24" fmla="*/ 171 w 172"/>
                    <a:gd name="T25" fmla="*/ 380 h 70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2"/>
                    <a:gd name="T40" fmla="*/ 0 h 709"/>
                    <a:gd name="T41" fmla="*/ 172 w 172"/>
                    <a:gd name="T42" fmla="*/ 709 h 70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2" h="709">
                      <a:moveTo>
                        <a:pt x="0" y="0"/>
                      </a:moveTo>
                      <a:lnTo>
                        <a:pt x="14" y="4"/>
                      </a:lnTo>
                      <a:lnTo>
                        <a:pt x="24" y="16"/>
                      </a:lnTo>
                      <a:lnTo>
                        <a:pt x="28" y="33"/>
                      </a:lnTo>
                      <a:lnTo>
                        <a:pt x="31" y="59"/>
                      </a:lnTo>
                      <a:lnTo>
                        <a:pt x="86" y="651"/>
                      </a:lnTo>
                      <a:lnTo>
                        <a:pt x="91" y="684"/>
                      </a:lnTo>
                      <a:lnTo>
                        <a:pt x="95" y="694"/>
                      </a:lnTo>
                      <a:lnTo>
                        <a:pt x="106" y="704"/>
                      </a:lnTo>
                      <a:lnTo>
                        <a:pt x="115" y="708"/>
                      </a:lnTo>
                      <a:lnTo>
                        <a:pt x="127" y="700"/>
                      </a:lnTo>
                      <a:lnTo>
                        <a:pt x="135" y="684"/>
                      </a:lnTo>
                      <a:lnTo>
                        <a:pt x="171" y="380"/>
                      </a:lnTo>
                    </a:path>
                  </a:pathLst>
                </a:custGeom>
                <a:noFill/>
                <a:ln w="38100" cap="rnd">
                  <a:solidFill>
                    <a:schemeClr val="tx1">
                      <a:lumMod val="65000"/>
                      <a:lumOff val="35000"/>
                    </a:schemeClr>
                  </a:solidFill>
                  <a:round/>
                </a:ln>
              </p:spPr>
              <p:txBody>
                <a:bodyPr/>
                <a:lstStyle/>
                <a:p>
                  <a:endParaRPr lang="zh-CN" altLang="en-US"/>
                </a:p>
              </p:txBody>
            </p:sp>
          </p:grpSp>
          <p:grpSp>
            <p:nvGrpSpPr>
              <p:cNvPr id="86" name="Group 90"/>
              <p:cNvGrpSpPr/>
              <p:nvPr/>
            </p:nvGrpSpPr>
            <p:grpSpPr bwMode="auto">
              <a:xfrm>
                <a:off x="2169" y="2272"/>
                <a:ext cx="236" cy="713"/>
                <a:chOff x="2169" y="2272"/>
                <a:chExt cx="236" cy="713"/>
              </a:xfrm>
            </p:grpSpPr>
            <p:sp>
              <p:nvSpPr>
                <p:cNvPr id="87" name="Freeform 91"/>
                <p:cNvSpPr/>
                <p:nvPr/>
              </p:nvSpPr>
              <p:spPr bwMode="auto">
                <a:xfrm>
                  <a:off x="2169" y="2272"/>
                  <a:ext cx="64" cy="363"/>
                </a:xfrm>
                <a:custGeom>
                  <a:avLst/>
                  <a:gdLst>
                    <a:gd name="T0" fmla="*/ 0 w 64"/>
                    <a:gd name="T1" fmla="*/ 362 h 363"/>
                    <a:gd name="T2" fmla="*/ 39 w 64"/>
                    <a:gd name="T3" fmla="*/ 54 h 363"/>
                    <a:gd name="T4" fmla="*/ 41 w 64"/>
                    <a:gd name="T5" fmla="*/ 38 h 363"/>
                    <a:gd name="T6" fmla="*/ 43 w 64"/>
                    <a:gd name="T7" fmla="*/ 25 h 363"/>
                    <a:gd name="T8" fmla="*/ 46 w 64"/>
                    <a:gd name="T9" fmla="*/ 15 h 363"/>
                    <a:gd name="T10" fmla="*/ 54 w 64"/>
                    <a:gd name="T11" fmla="*/ 6 h 363"/>
                    <a:gd name="T12" fmla="*/ 63 w 64"/>
                    <a:gd name="T13" fmla="*/ 0 h 363"/>
                    <a:gd name="T14" fmla="*/ 0 60000 65536"/>
                    <a:gd name="T15" fmla="*/ 0 60000 65536"/>
                    <a:gd name="T16" fmla="*/ 0 60000 65536"/>
                    <a:gd name="T17" fmla="*/ 0 60000 65536"/>
                    <a:gd name="T18" fmla="*/ 0 60000 65536"/>
                    <a:gd name="T19" fmla="*/ 0 60000 65536"/>
                    <a:gd name="T20" fmla="*/ 0 60000 65536"/>
                    <a:gd name="T21" fmla="*/ 0 w 64"/>
                    <a:gd name="T22" fmla="*/ 0 h 363"/>
                    <a:gd name="T23" fmla="*/ 64 w 64"/>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363">
                      <a:moveTo>
                        <a:pt x="0" y="362"/>
                      </a:moveTo>
                      <a:lnTo>
                        <a:pt x="39" y="54"/>
                      </a:lnTo>
                      <a:lnTo>
                        <a:pt x="41" y="38"/>
                      </a:lnTo>
                      <a:lnTo>
                        <a:pt x="43" y="25"/>
                      </a:lnTo>
                      <a:lnTo>
                        <a:pt x="46" y="15"/>
                      </a:lnTo>
                      <a:lnTo>
                        <a:pt x="54" y="6"/>
                      </a:lnTo>
                      <a:lnTo>
                        <a:pt x="63" y="0"/>
                      </a:lnTo>
                    </a:path>
                  </a:pathLst>
                </a:custGeom>
                <a:noFill/>
                <a:ln w="38100" cap="rnd">
                  <a:solidFill>
                    <a:schemeClr val="tx1">
                      <a:lumMod val="65000"/>
                      <a:lumOff val="35000"/>
                    </a:schemeClr>
                  </a:solidFill>
                  <a:round/>
                </a:ln>
              </p:spPr>
              <p:txBody>
                <a:bodyPr/>
                <a:lstStyle/>
                <a:p>
                  <a:endParaRPr lang="zh-CN" altLang="en-US"/>
                </a:p>
              </p:txBody>
            </p:sp>
            <p:sp>
              <p:nvSpPr>
                <p:cNvPr id="88" name="Freeform 92"/>
                <p:cNvSpPr/>
                <p:nvPr/>
              </p:nvSpPr>
              <p:spPr bwMode="auto">
                <a:xfrm>
                  <a:off x="2234" y="2276"/>
                  <a:ext cx="171" cy="709"/>
                </a:xfrm>
                <a:custGeom>
                  <a:avLst/>
                  <a:gdLst>
                    <a:gd name="T0" fmla="*/ 0 w 171"/>
                    <a:gd name="T1" fmla="*/ 0 h 709"/>
                    <a:gd name="T2" fmla="*/ 14 w 171"/>
                    <a:gd name="T3" fmla="*/ 4 h 709"/>
                    <a:gd name="T4" fmla="*/ 24 w 171"/>
                    <a:gd name="T5" fmla="*/ 16 h 709"/>
                    <a:gd name="T6" fmla="*/ 28 w 171"/>
                    <a:gd name="T7" fmla="*/ 33 h 709"/>
                    <a:gd name="T8" fmla="*/ 31 w 171"/>
                    <a:gd name="T9" fmla="*/ 59 h 709"/>
                    <a:gd name="T10" fmla="*/ 85 w 171"/>
                    <a:gd name="T11" fmla="*/ 651 h 709"/>
                    <a:gd name="T12" fmla="*/ 90 w 171"/>
                    <a:gd name="T13" fmla="*/ 684 h 709"/>
                    <a:gd name="T14" fmla="*/ 95 w 171"/>
                    <a:gd name="T15" fmla="*/ 694 h 709"/>
                    <a:gd name="T16" fmla="*/ 106 w 171"/>
                    <a:gd name="T17" fmla="*/ 704 h 709"/>
                    <a:gd name="T18" fmla="*/ 115 w 171"/>
                    <a:gd name="T19" fmla="*/ 708 h 709"/>
                    <a:gd name="T20" fmla="*/ 126 w 171"/>
                    <a:gd name="T21" fmla="*/ 700 h 709"/>
                    <a:gd name="T22" fmla="*/ 134 w 171"/>
                    <a:gd name="T23" fmla="*/ 684 h 709"/>
                    <a:gd name="T24" fmla="*/ 170 w 171"/>
                    <a:gd name="T25" fmla="*/ 380 h 70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1"/>
                    <a:gd name="T40" fmla="*/ 0 h 709"/>
                    <a:gd name="T41" fmla="*/ 171 w 171"/>
                    <a:gd name="T42" fmla="*/ 709 h 70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1" h="709">
                      <a:moveTo>
                        <a:pt x="0" y="0"/>
                      </a:moveTo>
                      <a:lnTo>
                        <a:pt x="14" y="4"/>
                      </a:lnTo>
                      <a:lnTo>
                        <a:pt x="24" y="16"/>
                      </a:lnTo>
                      <a:lnTo>
                        <a:pt x="28" y="33"/>
                      </a:lnTo>
                      <a:lnTo>
                        <a:pt x="31" y="59"/>
                      </a:lnTo>
                      <a:lnTo>
                        <a:pt x="85" y="651"/>
                      </a:lnTo>
                      <a:lnTo>
                        <a:pt x="90" y="684"/>
                      </a:lnTo>
                      <a:lnTo>
                        <a:pt x="95" y="694"/>
                      </a:lnTo>
                      <a:lnTo>
                        <a:pt x="106" y="704"/>
                      </a:lnTo>
                      <a:lnTo>
                        <a:pt x="115" y="708"/>
                      </a:lnTo>
                      <a:lnTo>
                        <a:pt x="126" y="700"/>
                      </a:lnTo>
                      <a:lnTo>
                        <a:pt x="134" y="684"/>
                      </a:lnTo>
                      <a:lnTo>
                        <a:pt x="170" y="380"/>
                      </a:lnTo>
                    </a:path>
                  </a:pathLst>
                </a:custGeom>
                <a:noFill/>
                <a:ln w="38100" cap="rnd">
                  <a:solidFill>
                    <a:schemeClr val="tx1">
                      <a:lumMod val="65000"/>
                      <a:lumOff val="35000"/>
                    </a:schemeClr>
                  </a:solidFill>
                  <a:round/>
                </a:ln>
              </p:spPr>
              <p:txBody>
                <a:bodyPr/>
                <a:lstStyle/>
                <a:p>
                  <a:endParaRPr lang="zh-CN" altLang="en-US"/>
                </a:p>
              </p:txBody>
            </p:sp>
          </p:grpSp>
        </p:grpSp>
        <p:sp>
          <p:nvSpPr>
            <p:cNvPr id="91" name="Freeform 93"/>
            <p:cNvSpPr/>
            <p:nvPr/>
          </p:nvSpPr>
          <p:spPr bwMode="auto">
            <a:xfrm>
              <a:off x="5340504" y="4527801"/>
              <a:ext cx="97878" cy="423177"/>
            </a:xfrm>
            <a:custGeom>
              <a:avLst/>
              <a:gdLst>
                <a:gd name="T0" fmla="*/ 0 w 68"/>
                <a:gd name="T1" fmla="*/ 294 h 294"/>
                <a:gd name="T2" fmla="*/ 43 w 68"/>
                <a:gd name="T3" fmla="*/ 40 h 294"/>
                <a:gd name="T4" fmla="*/ 45 w 68"/>
                <a:gd name="T5" fmla="*/ 28 h 294"/>
                <a:gd name="T6" fmla="*/ 47 w 68"/>
                <a:gd name="T7" fmla="*/ 19 h 294"/>
                <a:gd name="T8" fmla="*/ 51 w 68"/>
                <a:gd name="T9" fmla="*/ 11 h 294"/>
                <a:gd name="T10" fmla="*/ 58 w 68"/>
                <a:gd name="T11" fmla="*/ 4 h 294"/>
                <a:gd name="T12" fmla="*/ 68 w 68"/>
                <a:gd name="T13" fmla="*/ 0 h 294"/>
                <a:gd name="T14" fmla="*/ 0 60000 65536"/>
                <a:gd name="T15" fmla="*/ 0 60000 65536"/>
                <a:gd name="T16" fmla="*/ 0 60000 65536"/>
                <a:gd name="T17" fmla="*/ 0 60000 65536"/>
                <a:gd name="T18" fmla="*/ 0 60000 65536"/>
                <a:gd name="T19" fmla="*/ 0 60000 65536"/>
                <a:gd name="T20" fmla="*/ 0 60000 65536"/>
                <a:gd name="T21" fmla="*/ 0 w 68"/>
                <a:gd name="T22" fmla="*/ 0 h 294"/>
                <a:gd name="T23" fmla="*/ 68 w 68"/>
                <a:gd name="T24" fmla="*/ 294 h 29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8" h="294">
                  <a:moveTo>
                    <a:pt x="0" y="294"/>
                  </a:moveTo>
                  <a:lnTo>
                    <a:pt x="43" y="40"/>
                  </a:lnTo>
                  <a:lnTo>
                    <a:pt x="45" y="28"/>
                  </a:lnTo>
                  <a:lnTo>
                    <a:pt x="47" y="19"/>
                  </a:lnTo>
                  <a:lnTo>
                    <a:pt x="51" y="11"/>
                  </a:lnTo>
                  <a:lnTo>
                    <a:pt x="58" y="4"/>
                  </a:lnTo>
                  <a:lnTo>
                    <a:pt x="68" y="0"/>
                  </a:lnTo>
                </a:path>
              </a:pathLst>
            </a:custGeom>
            <a:noFill/>
            <a:ln w="38100" cap="rnd">
              <a:solidFill>
                <a:schemeClr val="tx1">
                  <a:lumMod val="65000"/>
                  <a:lumOff val="35000"/>
                </a:schemeClr>
              </a:solidFill>
              <a:round/>
            </a:ln>
          </p:spPr>
          <p:txBody>
            <a:bodyPr/>
            <a:lstStyle/>
            <a:p>
              <a:endParaRPr lang="zh-CN" altLang="en-US"/>
            </a:p>
          </p:txBody>
        </p:sp>
        <p:sp>
          <p:nvSpPr>
            <p:cNvPr id="92" name="Freeform 94"/>
            <p:cNvSpPr/>
            <p:nvPr/>
          </p:nvSpPr>
          <p:spPr bwMode="auto">
            <a:xfrm>
              <a:off x="5441260" y="4532120"/>
              <a:ext cx="241815" cy="764308"/>
            </a:xfrm>
            <a:custGeom>
              <a:avLst/>
              <a:gdLst>
                <a:gd name="T0" fmla="*/ 0 w 168"/>
                <a:gd name="T1" fmla="*/ 0 h 709"/>
                <a:gd name="T2" fmla="*/ 14 w 168"/>
                <a:gd name="T3" fmla="*/ 4 h 709"/>
                <a:gd name="T4" fmla="*/ 24 w 168"/>
                <a:gd name="T5" fmla="*/ 16 h 709"/>
                <a:gd name="T6" fmla="*/ 27 w 168"/>
                <a:gd name="T7" fmla="*/ 33 h 709"/>
                <a:gd name="T8" fmla="*/ 30 w 168"/>
                <a:gd name="T9" fmla="*/ 59 h 709"/>
                <a:gd name="T10" fmla="*/ 84 w 168"/>
                <a:gd name="T11" fmla="*/ 651 h 709"/>
                <a:gd name="T12" fmla="*/ 89 w 168"/>
                <a:gd name="T13" fmla="*/ 684 h 709"/>
                <a:gd name="T14" fmla="*/ 93 w 168"/>
                <a:gd name="T15" fmla="*/ 694 h 709"/>
                <a:gd name="T16" fmla="*/ 104 w 168"/>
                <a:gd name="T17" fmla="*/ 704 h 709"/>
                <a:gd name="T18" fmla="*/ 113 w 168"/>
                <a:gd name="T19" fmla="*/ 708 h 709"/>
                <a:gd name="T20" fmla="*/ 124 w 168"/>
                <a:gd name="T21" fmla="*/ 700 h 709"/>
                <a:gd name="T22" fmla="*/ 132 w 168"/>
                <a:gd name="T23" fmla="*/ 684 h 709"/>
                <a:gd name="T24" fmla="*/ 167 w 168"/>
                <a:gd name="T25" fmla="*/ 380 h 70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8"/>
                <a:gd name="T40" fmla="*/ 0 h 709"/>
                <a:gd name="T41" fmla="*/ 168 w 168"/>
                <a:gd name="T42" fmla="*/ 709 h 70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8" h="709">
                  <a:moveTo>
                    <a:pt x="0" y="0"/>
                  </a:moveTo>
                  <a:lnTo>
                    <a:pt x="14" y="4"/>
                  </a:lnTo>
                  <a:lnTo>
                    <a:pt x="24" y="16"/>
                  </a:lnTo>
                  <a:lnTo>
                    <a:pt x="27" y="33"/>
                  </a:lnTo>
                  <a:lnTo>
                    <a:pt x="30" y="59"/>
                  </a:lnTo>
                  <a:lnTo>
                    <a:pt x="84" y="651"/>
                  </a:lnTo>
                  <a:lnTo>
                    <a:pt x="89" y="684"/>
                  </a:lnTo>
                  <a:lnTo>
                    <a:pt x="93" y="694"/>
                  </a:lnTo>
                  <a:lnTo>
                    <a:pt x="104" y="704"/>
                  </a:lnTo>
                  <a:lnTo>
                    <a:pt x="113" y="708"/>
                  </a:lnTo>
                  <a:lnTo>
                    <a:pt x="124" y="700"/>
                  </a:lnTo>
                  <a:lnTo>
                    <a:pt x="132" y="684"/>
                  </a:lnTo>
                  <a:lnTo>
                    <a:pt x="167" y="380"/>
                  </a:lnTo>
                </a:path>
              </a:pathLst>
            </a:custGeom>
            <a:noFill/>
            <a:ln w="38100" cap="rnd">
              <a:solidFill>
                <a:schemeClr val="tx1">
                  <a:lumMod val="65000"/>
                  <a:lumOff val="35000"/>
                </a:schemeClr>
              </a:solidFill>
              <a:round/>
            </a:ln>
          </p:spPr>
          <p:txBody>
            <a:bodyPr/>
            <a:lstStyle/>
            <a:p>
              <a:endParaRPr lang="zh-CN" altLang="en-US"/>
            </a:p>
          </p:txBody>
        </p:sp>
        <p:sp>
          <p:nvSpPr>
            <p:cNvPr id="93" name="Freeform 95"/>
            <p:cNvSpPr/>
            <p:nvPr/>
          </p:nvSpPr>
          <p:spPr bwMode="auto">
            <a:xfrm>
              <a:off x="5681637" y="4527801"/>
              <a:ext cx="102195" cy="418859"/>
            </a:xfrm>
            <a:custGeom>
              <a:avLst/>
              <a:gdLst>
                <a:gd name="T0" fmla="*/ 0 w 71"/>
                <a:gd name="T1" fmla="*/ 291 h 291"/>
                <a:gd name="T2" fmla="*/ 45 w 71"/>
                <a:gd name="T3" fmla="*/ 40 h 291"/>
                <a:gd name="T4" fmla="*/ 48 w 71"/>
                <a:gd name="T5" fmla="*/ 28 h 291"/>
                <a:gd name="T6" fmla="*/ 50 w 71"/>
                <a:gd name="T7" fmla="*/ 19 h 291"/>
                <a:gd name="T8" fmla="*/ 53 w 71"/>
                <a:gd name="T9" fmla="*/ 11 h 291"/>
                <a:gd name="T10" fmla="*/ 61 w 71"/>
                <a:gd name="T11" fmla="*/ 4 h 291"/>
                <a:gd name="T12" fmla="*/ 71 w 71"/>
                <a:gd name="T13" fmla="*/ 0 h 291"/>
                <a:gd name="T14" fmla="*/ 0 60000 65536"/>
                <a:gd name="T15" fmla="*/ 0 60000 65536"/>
                <a:gd name="T16" fmla="*/ 0 60000 65536"/>
                <a:gd name="T17" fmla="*/ 0 60000 65536"/>
                <a:gd name="T18" fmla="*/ 0 60000 65536"/>
                <a:gd name="T19" fmla="*/ 0 60000 65536"/>
                <a:gd name="T20" fmla="*/ 0 60000 65536"/>
                <a:gd name="T21" fmla="*/ 0 w 71"/>
                <a:gd name="T22" fmla="*/ 0 h 291"/>
                <a:gd name="T23" fmla="*/ 71 w 71"/>
                <a:gd name="T24" fmla="*/ 291 h 29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1" h="291">
                  <a:moveTo>
                    <a:pt x="0" y="291"/>
                  </a:moveTo>
                  <a:lnTo>
                    <a:pt x="45" y="40"/>
                  </a:lnTo>
                  <a:lnTo>
                    <a:pt x="48" y="28"/>
                  </a:lnTo>
                  <a:lnTo>
                    <a:pt x="50" y="19"/>
                  </a:lnTo>
                  <a:lnTo>
                    <a:pt x="53" y="11"/>
                  </a:lnTo>
                  <a:lnTo>
                    <a:pt x="61" y="4"/>
                  </a:lnTo>
                  <a:lnTo>
                    <a:pt x="71" y="0"/>
                  </a:lnTo>
                </a:path>
              </a:pathLst>
            </a:custGeom>
            <a:noFill/>
            <a:ln w="38100" cap="rnd">
              <a:solidFill>
                <a:schemeClr val="tx1">
                  <a:lumMod val="65000"/>
                  <a:lumOff val="35000"/>
                </a:schemeClr>
              </a:solidFill>
              <a:round/>
            </a:ln>
          </p:spPr>
          <p:txBody>
            <a:bodyPr/>
            <a:lstStyle/>
            <a:p>
              <a:endParaRPr lang="zh-CN" altLang="en-US"/>
            </a:p>
          </p:txBody>
        </p:sp>
        <p:sp>
          <p:nvSpPr>
            <p:cNvPr id="94" name="Freeform 96"/>
            <p:cNvSpPr/>
            <p:nvPr/>
          </p:nvSpPr>
          <p:spPr bwMode="auto">
            <a:xfrm>
              <a:off x="5786711" y="4532120"/>
              <a:ext cx="236058" cy="762870"/>
            </a:xfrm>
            <a:custGeom>
              <a:avLst/>
              <a:gdLst>
                <a:gd name="T0" fmla="*/ 0 w 164"/>
                <a:gd name="T1" fmla="*/ 0 h 530"/>
                <a:gd name="T2" fmla="*/ 14 w 164"/>
                <a:gd name="T3" fmla="*/ 3 h 530"/>
                <a:gd name="T4" fmla="*/ 24 w 164"/>
                <a:gd name="T5" fmla="*/ 12 h 530"/>
                <a:gd name="T6" fmla="*/ 27 w 164"/>
                <a:gd name="T7" fmla="*/ 25 h 530"/>
                <a:gd name="T8" fmla="*/ 30 w 164"/>
                <a:gd name="T9" fmla="*/ 44 h 530"/>
                <a:gd name="T10" fmla="*/ 84 w 164"/>
                <a:gd name="T11" fmla="*/ 488 h 530"/>
                <a:gd name="T12" fmla="*/ 89 w 164"/>
                <a:gd name="T13" fmla="*/ 512 h 530"/>
                <a:gd name="T14" fmla="*/ 93 w 164"/>
                <a:gd name="T15" fmla="*/ 520 h 530"/>
                <a:gd name="T16" fmla="*/ 104 w 164"/>
                <a:gd name="T17" fmla="*/ 527 h 530"/>
                <a:gd name="T18" fmla="*/ 113 w 164"/>
                <a:gd name="T19" fmla="*/ 530 h 530"/>
                <a:gd name="T20" fmla="*/ 124 w 164"/>
                <a:gd name="T21" fmla="*/ 524 h 530"/>
                <a:gd name="T22" fmla="*/ 132 w 164"/>
                <a:gd name="T23" fmla="*/ 512 h 530"/>
                <a:gd name="T24" fmla="*/ 164 w 164"/>
                <a:gd name="T25" fmla="*/ 282 h 5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4"/>
                <a:gd name="T40" fmla="*/ 0 h 530"/>
                <a:gd name="T41" fmla="*/ 164 w 164"/>
                <a:gd name="T42" fmla="*/ 530 h 5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4" h="530">
                  <a:moveTo>
                    <a:pt x="0" y="0"/>
                  </a:moveTo>
                  <a:lnTo>
                    <a:pt x="14" y="3"/>
                  </a:lnTo>
                  <a:lnTo>
                    <a:pt x="24" y="12"/>
                  </a:lnTo>
                  <a:lnTo>
                    <a:pt x="27" y="25"/>
                  </a:lnTo>
                  <a:lnTo>
                    <a:pt x="30" y="44"/>
                  </a:lnTo>
                  <a:lnTo>
                    <a:pt x="84" y="488"/>
                  </a:lnTo>
                  <a:lnTo>
                    <a:pt x="89" y="512"/>
                  </a:lnTo>
                  <a:lnTo>
                    <a:pt x="93" y="520"/>
                  </a:lnTo>
                  <a:lnTo>
                    <a:pt x="104" y="527"/>
                  </a:lnTo>
                  <a:lnTo>
                    <a:pt x="113" y="530"/>
                  </a:lnTo>
                  <a:lnTo>
                    <a:pt x="124" y="524"/>
                  </a:lnTo>
                  <a:lnTo>
                    <a:pt x="132" y="512"/>
                  </a:lnTo>
                  <a:lnTo>
                    <a:pt x="164" y="282"/>
                  </a:lnTo>
                </a:path>
              </a:pathLst>
            </a:custGeom>
            <a:noFill/>
            <a:ln w="38100" cap="rnd">
              <a:solidFill>
                <a:schemeClr val="tx1">
                  <a:lumMod val="65000"/>
                  <a:lumOff val="35000"/>
                </a:schemeClr>
              </a:solidFill>
              <a:round/>
            </a:ln>
          </p:spPr>
          <p:txBody>
            <a:bodyPr/>
            <a:lstStyle/>
            <a:p>
              <a:endParaRPr lang="zh-CN" altLang="en-US"/>
            </a:p>
          </p:txBody>
        </p:sp>
        <p:sp>
          <p:nvSpPr>
            <p:cNvPr id="95" name="Freeform 97"/>
            <p:cNvSpPr/>
            <p:nvPr/>
          </p:nvSpPr>
          <p:spPr bwMode="auto">
            <a:xfrm>
              <a:off x="8086834" y="4536438"/>
              <a:ext cx="93560" cy="391510"/>
            </a:xfrm>
            <a:custGeom>
              <a:avLst/>
              <a:gdLst>
                <a:gd name="T0" fmla="*/ 0 w 65"/>
                <a:gd name="T1" fmla="*/ 362 h 363"/>
                <a:gd name="T2" fmla="*/ 40 w 65"/>
                <a:gd name="T3" fmla="*/ 54 h 363"/>
                <a:gd name="T4" fmla="*/ 42 w 65"/>
                <a:gd name="T5" fmla="*/ 38 h 363"/>
                <a:gd name="T6" fmla="*/ 44 w 65"/>
                <a:gd name="T7" fmla="*/ 25 h 363"/>
                <a:gd name="T8" fmla="*/ 47 w 65"/>
                <a:gd name="T9" fmla="*/ 15 h 363"/>
                <a:gd name="T10" fmla="*/ 55 w 65"/>
                <a:gd name="T11" fmla="*/ 6 h 363"/>
                <a:gd name="T12" fmla="*/ 64 w 65"/>
                <a:gd name="T13" fmla="*/ 0 h 363"/>
                <a:gd name="T14" fmla="*/ 0 60000 65536"/>
                <a:gd name="T15" fmla="*/ 0 60000 65536"/>
                <a:gd name="T16" fmla="*/ 0 60000 65536"/>
                <a:gd name="T17" fmla="*/ 0 60000 65536"/>
                <a:gd name="T18" fmla="*/ 0 60000 65536"/>
                <a:gd name="T19" fmla="*/ 0 60000 65536"/>
                <a:gd name="T20" fmla="*/ 0 60000 65536"/>
                <a:gd name="T21" fmla="*/ 0 w 65"/>
                <a:gd name="T22" fmla="*/ 0 h 363"/>
                <a:gd name="T23" fmla="*/ 65 w 65"/>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5" h="363">
                  <a:moveTo>
                    <a:pt x="0" y="362"/>
                  </a:moveTo>
                  <a:lnTo>
                    <a:pt x="40" y="54"/>
                  </a:lnTo>
                  <a:lnTo>
                    <a:pt x="42" y="38"/>
                  </a:lnTo>
                  <a:lnTo>
                    <a:pt x="44" y="25"/>
                  </a:lnTo>
                  <a:lnTo>
                    <a:pt x="47" y="15"/>
                  </a:lnTo>
                  <a:lnTo>
                    <a:pt x="55" y="6"/>
                  </a:lnTo>
                  <a:lnTo>
                    <a:pt x="64" y="0"/>
                  </a:lnTo>
                </a:path>
              </a:pathLst>
            </a:custGeom>
            <a:noFill/>
            <a:ln w="38100" cap="rnd">
              <a:solidFill>
                <a:schemeClr val="tx1">
                  <a:lumMod val="65000"/>
                  <a:lumOff val="35000"/>
                </a:schemeClr>
              </a:solidFill>
              <a:round/>
            </a:ln>
          </p:spPr>
          <p:txBody>
            <a:bodyPr/>
            <a:lstStyle/>
            <a:p>
              <a:endParaRPr lang="zh-CN" altLang="en-US"/>
            </a:p>
          </p:txBody>
        </p:sp>
        <p:sp>
          <p:nvSpPr>
            <p:cNvPr id="96" name="Freeform 98"/>
            <p:cNvSpPr/>
            <p:nvPr/>
          </p:nvSpPr>
          <p:spPr bwMode="auto">
            <a:xfrm>
              <a:off x="8181833" y="4540756"/>
              <a:ext cx="250452" cy="762870"/>
            </a:xfrm>
            <a:custGeom>
              <a:avLst/>
              <a:gdLst>
                <a:gd name="T0" fmla="*/ 0 w 174"/>
                <a:gd name="T1" fmla="*/ 0 h 530"/>
                <a:gd name="T2" fmla="*/ 14 w 174"/>
                <a:gd name="T3" fmla="*/ 3 h 530"/>
                <a:gd name="T4" fmla="*/ 24 w 174"/>
                <a:gd name="T5" fmla="*/ 12 h 530"/>
                <a:gd name="T6" fmla="*/ 28 w 174"/>
                <a:gd name="T7" fmla="*/ 25 h 530"/>
                <a:gd name="T8" fmla="*/ 31 w 174"/>
                <a:gd name="T9" fmla="*/ 44 h 530"/>
                <a:gd name="T10" fmla="*/ 86 w 174"/>
                <a:gd name="T11" fmla="*/ 488 h 530"/>
                <a:gd name="T12" fmla="*/ 91 w 174"/>
                <a:gd name="T13" fmla="*/ 512 h 530"/>
                <a:gd name="T14" fmla="*/ 95 w 174"/>
                <a:gd name="T15" fmla="*/ 520 h 530"/>
                <a:gd name="T16" fmla="*/ 106 w 174"/>
                <a:gd name="T17" fmla="*/ 527 h 530"/>
                <a:gd name="T18" fmla="*/ 115 w 174"/>
                <a:gd name="T19" fmla="*/ 530 h 530"/>
                <a:gd name="T20" fmla="*/ 127 w 174"/>
                <a:gd name="T21" fmla="*/ 524 h 530"/>
                <a:gd name="T22" fmla="*/ 135 w 174"/>
                <a:gd name="T23" fmla="*/ 512 h 530"/>
                <a:gd name="T24" fmla="*/ 174 w 174"/>
                <a:gd name="T25" fmla="*/ 261 h 5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4"/>
                <a:gd name="T40" fmla="*/ 0 h 530"/>
                <a:gd name="T41" fmla="*/ 174 w 174"/>
                <a:gd name="T42" fmla="*/ 530 h 5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4" h="530">
                  <a:moveTo>
                    <a:pt x="0" y="0"/>
                  </a:moveTo>
                  <a:lnTo>
                    <a:pt x="14" y="3"/>
                  </a:lnTo>
                  <a:lnTo>
                    <a:pt x="24" y="12"/>
                  </a:lnTo>
                  <a:lnTo>
                    <a:pt x="28" y="25"/>
                  </a:lnTo>
                  <a:lnTo>
                    <a:pt x="31" y="44"/>
                  </a:lnTo>
                  <a:lnTo>
                    <a:pt x="86" y="488"/>
                  </a:lnTo>
                  <a:lnTo>
                    <a:pt x="91" y="512"/>
                  </a:lnTo>
                  <a:lnTo>
                    <a:pt x="95" y="520"/>
                  </a:lnTo>
                  <a:lnTo>
                    <a:pt x="106" y="527"/>
                  </a:lnTo>
                  <a:lnTo>
                    <a:pt x="115" y="530"/>
                  </a:lnTo>
                  <a:lnTo>
                    <a:pt x="127" y="524"/>
                  </a:lnTo>
                  <a:lnTo>
                    <a:pt x="135" y="512"/>
                  </a:lnTo>
                  <a:lnTo>
                    <a:pt x="174" y="261"/>
                  </a:lnTo>
                </a:path>
              </a:pathLst>
            </a:custGeom>
            <a:noFill/>
            <a:ln w="38100" cap="rnd">
              <a:solidFill>
                <a:schemeClr val="tx1">
                  <a:lumMod val="65000"/>
                  <a:lumOff val="35000"/>
                </a:schemeClr>
              </a:solidFill>
              <a:round/>
            </a:ln>
          </p:spPr>
          <p:txBody>
            <a:bodyPr/>
            <a:lstStyle/>
            <a:p>
              <a:endParaRPr lang="zh-CN" altLang="en-US"/>
            </a:p>
          </p:txBody>
        </p:sp>
        <p:sp>
          <p:nvSpPr>
            <p:cNvPr id="97" name="Freeform 99"/>
            <p:cNvSpPr/>
            <p:nvPr/>
          </p:nvSpPr>
          <p:spPr bwMode="auto">
            <a:xfrm>
              <a:off x="8432285" y="4536438"/>
              <a:ext cx="92120" cy="391510"/>
            </a:xfrm>
            <a:custGeom>
              <a:avLst/>
              <a:gdLst>
                <a:gd name="T0" fmla="*/ 0 w 64"/>
                <a:gd name="T1" fmla="*/ 362 h 363"/>
                <a:gd name="T2" fmla="*/ 39 w 64"/>
                <a:gd name="T3" fmla="*/ 54 h 363"/>
                <a:gd name="T4" fmla="*/ 41 w 64"/>
                <a:gd name="T5" fmla="*/ 38 h 363"/>
                <a:gd name="T6" fmla="*/ 43 w 64"/>
                <a:gd name="T7" fmla="*/ 25 h 363"/>
                <a:gd name="T8" fmla="*/ 46 w 64"/>
                <a:gd name="T9" fmla="*/ 15 h 363"/>
                <a:gd name="T10" fmla="*/ 54 w 64"/>
                <a:gd name="T11" fmla="*/ 6 h 363"/>
                <a:gd name="T12" fmla="*/ 63 w 64"/>
                <a:gd name="T13" fmla="*/ 0 h 363"/>
                <a:gd name="T14" fmla="*/ 0 60000 65536"/>
                <a:gd name="T15" fmla="*/ 0 60000 65536"/>
                <a:gd name="T16" fmla="*/ 0 60000 65536"/>
                <a:gd name="T17" fmla="*/ 0 60000 65536"/>
                <a:gd name="T18" fmla="*/ 0 60000 65536"/>
                <a:gd name="T19" fmla="*/ 0 60000 65536"/>
                <a:gd name="T20" fmla="*/ 0 60000 65536"/>
                <a:gd name="T21" fmla="*/ 0 w 64"/>
                <a:gd name="T22" fmla="*/ 0 h 363"/>
                <a:gd name="T23" fmla="*/ 64 w 64"/>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363">
                  <a:moveTo>
                    <a:pt x="0" y="362"/>
                  </a:moveTo>
                  <a:lnTo>
                    <a:pt x="39" y="54"/>
                  </a:lnTo>
                  <a:lnTo>
                    <a:pt x="41" y="38"/>
                  </a:lnTo>
                  <a:lnTo>
                    <a:pt x="43" y="25"/>
                  </a:lnTo>
                  <a:lnTo>
                    <a:pt x="46" y="15"/>
                  </a:lnTo>
                  <a:lnTo>
                    <a:pt x="54" y="6"/>
                  </a:lnTo>
                  <a:lnTo>
                    <a:pt x="63" y="0"/>
                  </a:lnTo>
                </a:path>
              </a:pathLst>
            </a:custGeom>
            <a:noFill/>
            <a:ln w="38100" cap="rnd">
              <a:solidFill>
                <a:schemeClr val="tx1">
                  <a:lumMod val="65000"/>
                  <a:lumOff val="35000"/>
                </a:schemeClr>
              </a:solidFill>
              <a:round/>
            </a:ln>
          </p:spPr>
          <p:txBody>
            <a:bodyPr/>
            <a:lstStyle/>
            <a:p>
              <a:endParaRPr lang="zh-CN" altLang="en-US"/>
            </a:p>
          </p:txBody>
        </p:sp>
        <p:sp>
          <p:nvSpPr>
            <p:cNvPr id="98" name="Freeform 100"/>
            <p:cNvSpPr/>
            <p:nvPr/>
          </p:nvSpPr>
          <p:spPr bwMode="auto">
            <a:xfrm>
              <a:off x="8525845" y="4540756"/>
              <a:ext cx="251890" cy="762870"/>
            </a:xfrm>
            <a:custGeom>
              <a:avLst/>
              <a:gdLst>
                <a:gd name="T0" fmla="*/ 0 w 175"/>
                <a:gd name="T1" fmla="*/ 0 h 530"/>
                <a:gd name="T2" fmla="*/ 14 w 175"/>
                <a:gd name="T3" fmla="*/ 3 h 530"/>
                <a:gd name="T4" fmla="*/ 24 w 175"/>
                <a:gd name="T5" fmla="*/ 12 h 530"/>
                <a:gd name="T6" fmla="*/ 28 w 175"/>
                <a:gd name="T7" fmla="*/ 25 h 530"/>
                <a:gd name="T8" fmla="*/ 31 w 175"/>
                <a:gd name="T9" fmla="*/ 44 h 530"/>
                <a:gd name="T10" fmla="*/ 85 w 175"/>
                <a:gd name="T11" fmla="*/ 488 h 530"/>
                <a:gd name="T12" fmla="*/ 90 w 175"/>
                <a:gd name="T13" fmla="*/ 512 h 530"/>
                <a:gd name="T14" fmla="*/ 95 w 175"/>
                <a:gd name="T15" fmla="*/ 520 h 530"/>
                <a:gd name="T16" fmla="*/ 106 w 175"/>
                <a:gd name="T17" fmla="*/ 527 h 530"/>
                <a:gd name="T18" fmla="*/ 115 w 175"/>
                <a:gd name="T19" fmla="*/ 530 h 530"/>
                <a:gd name="T20" fmla="*/ 126 w 175"/>
                <a:gd name="T21" fmla="*/ 524 h 530"/>
                <a:gd name="T22" fmla="*/ 134 w 175"/>
                <a:gd name="T23" fmla="*/ 512 h 530"/>
                <a:gd name="T24" fmla="*/ 175 w 175"/>
                <a:gd name="T25" fmla="*/ 258 h 5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5"/>
                <a:gd name="T40" fmla="*/ 0 h 530"/>
                <a:gd name="T41" fmla="*/ 175 w 175"/>
                <a:gd name="T42" fmla="*/ 530 h 5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5" h="530">
                  <a:moveTo>
                    <a:pt x="0" y="0"/>
                  </a:moveTo>
                  <a:lnTo>
                    <a:pt x="14" y="3"/>
                  </a:lnTo>
                  <a:lnTo>
                    <a:pt x="24" y="12"/>
                  </a:lnTo>
                  <a:lnTo>
                    <a:pt x="28" y="25"/>
                  </a:lnTo>
                  <a:lnTo>
                    <a:pt x="31" y="44"/>
                  </a:lnTo>
                  <a:lnTo>
                    <a:pt x="85" y="488"/>
                  </a:lnTo>
                  <a:lnTo>
                    <a:pt x="90" y="512"/>
                  </a:lnTo>
                  <a:lnTo>
                    <a:pt x="95" y="520"/>
                  </a:lnTo>
                  <a:lnTo>
                    <a:pt x="106" y="527"/>
                  </a:lnTo>
                  <a:lnTo>
                    <a:pt x="115" y="530"/>
                  </a:lnTo>
                  <a:lnTo>
                    <a:pt x="126" y="524"/>
                  </a:lnTo>
                  <a:lnTo>
                    <a:pt x="134" y="512"/>
                  </a:lnTo>
                  <a:lnTo>
                    <a:pt x="175" y="258"/>
                  </a:lnTo>
                </a:path>
              </a:pathLst>
            </a:custGeom>
            <a:noFill/>
            <a:ln w="38100" cap="rnd">
              <a:solidFill>
                <a:schemeClr val="tx1">
                  <a:lumMod val="65000"/>
                  <a:lumOff val="35000"/>
                </a:schemeClr>
              </a:solidFill>
              <a:round/>
            </a:ln>
          </p:spPr>
          <p:txBody>
            <a:bodyPr/>
            <a:lstStyle/>
            <a:p>
              <a:endParaRPr lang="zh-CN" altLang="en-US"/>
            </a:p>
          </p:txBody>
        </p:sp>
        <p:sp>
          <p:nvSpPr>
            <p:cNvPr id="99" name="Freeform 101"/>
            <p:cNvSpPr/>
            <p:nvPr/>
          </p:nvSpPr>
          <p:spPr bwMode="auto">
            <a:xfrm>
              <a:off x="8771977" y="4530680"/>
              <a:ext cx="96439" cy="391510"/>
            </a:xfrm>
            <a:custGeom>
              <a:avLst/>
              <a:gdLst>
                <a:gd name="T0" fmla="*/ 0 w 67"/>
                <a:gd name="T1" fmla="*/ 362 h 363"/>
                <a:gd name="T2" fmla="*/ 41 w 67"/>
                <a:gd name="T3" fmla="*/ 54 h 363"/>
                <a:gd name="T4" fmla="*/ 43 w 67"/>
                <a:gd name="T5" fmla="*/ 38 h 363"/>
                <a:gd name="T6" fmla="*/ 45 w 67"/>
                <a:gd name="T7" fmla="*/ 25 h 363"/>
                <a:gd name="T8" fmla="*/ 49 w 67"/>
                <a:gd name="T9" fmla="*/ 15 h 363"/>
                <a:gd name="T10" fmla="*/ 56 w 67"/>
                <a:gd name="T11" fmla="*/ 6 h 363"/>
                <a:gd name="T12" fmla="*/ 66 w 67"/>
                <a:gd name="T13" fmla="*/ 0 h 363"/>
                <a:gd name="T14" fmla="*/ 0 60000 65536"/>
                <a:gd name="T15" fmla="*/ 0 60000 65536"/>
                <a:gd name="T16" fmla="*/ 0 60000 65536"/>
                <a:gd name="T17" fmla="*/ 0 60000 65536"/>
                <a:gd name="T18" fmla="*/ 0 60000 65536"/>
                <a:gd name="T19" fmla="*/ 0 60000 65536"/>
                <a:gd name="T20" fmla="*/ 0 60000 65536"/>
                <a:gd name="T21" fmla="*/ 0 w 67"/>
                <a:gd name="T22" fmla="*/ 0 h 363"/>
                <a:gd name="T23" fmla="*/ 67 w 67"/>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7" h="363">
                  <a:moveTo>
                    <a:pt x="0" y="362"/>
                  </a:moveTo>
                  <a:lnTo>
                    <a:pt x="41" y="54"/>
                  </a:lnTo>
                  <a:lnTo>
                    <a:pt x="43" y="38"/>
                  </a:lnTo>
                  <a:lnTo>
                    <a:pt x="45" y="25"/>
                  </a:lnTo>
                  <a:lnTo>
                    <a:pt x="49" y="15"/>
                  </a:lnTo>
                  <a:lnTo>
                    <a:pt x="56" y="6"/>
                  </a:lnTo>
                  <a:lnTo>
                    <a:pt x="66" y="0"/>
                  </a:lnTo>
                </a:path>
              </a:pathLst>
            </a:custGeom>
            <a:noFill/>
            <a:ln w="38100" cap="rnd">
              <a:solidFill>
                <a:schemeClr val="tx1">
                  <a:lumMod val="65000"/>
                  <a:lumOff val="35000"/>
                </a:schemeClr>
              </a:solidFill>
              <a:round/>
            </a:ln>
          </p:spPr>
          <p:txBody>
            <a:bodyPr/>
            <a:lstStyle/>
            <a:p>
              <a:endParaRPr lang="zh-CN" altLang="en-US"/>
            </a:p>
          </p:txBody>
        </p:sp>
        <p:sp>
          <p:nvSpPr>
            <p:cNvPr id="100" name="Freeform 102"/>
            <p:cNvSpPr/>
            <p:nvPr/>
          </p:nvSpPr>
          <p:spPr bwMode="auto">
            <a:xfrm>
              <a:off x="8869855" y="4534999"/>
              <a:ext cx="244694" cy="762870"/>
            </a:xfrm>
            <a:custGeom>
              <a:avLst/>
              <a:gdLst>
                <a:gd name="T0" fmla="*/ 0 w 170"/>
                <a:gd name="T1" fmla="*/ 0 h 530"/>
                <a:gd name="T2" fmla="*/ 14 w 170"/>
                <a:gd name="T3" fmla="*/ 3 h 530"/>
                <a:gd name="T4" fmla="*/ 24 w 170"/>
                <a:gd name="T5" fmla="*/ 12 h 530"/>
                <a:gd name="T6" fmla="*/ 27 w 170"/>
                <a:gd name="T7" fmla="*/ 25 h 530"/>
                <a:gd name="T8" fmla="*/ 30 w 170"/>
                <a:gd name="T9" fmla="*/ 44 h 530"/>
                <a:gd name="T10" fmla="*/ 84 w 170"/>
                <a:gd name="T11" fmla="*/ 488 h 530"/>
                <a:gd name="T12" fmla="*/ 89 w 170"/>
                <a:gd name="T13" fmla="*/ 512 h 530"/>
                <a:gd name="T14" fmla="*/ 93 w 170"/>
                <a:gd name="T15" fmla="*/ 520 h 530"/>
                <a:gd name="T16" fmla="*/ 104 w 170"/>
                <a:gd name="T17" fmla="*/ 527 h 530"/>
                <a:gd name="T18" fmla="*/ 113 w 170"/>
                <a:gd name="T19" fmla="*/ 530 h 530"/>
                <a:gd name="T20" fmla="*/ 124 w 170"/>
                <a:gd name="T21" fmla="*/ 524 h 530"/>
                <a:gd name="T22" fmla="*/ 132 w 170"/>
                <a:gd name="T23" fmla="*/ 512 h 530"/>
                <a:gd name="T24" fmla="*/ 170 w 170"/>
                <a:gd name="T25" fmla="*/ 265 h 5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0"/>
                <a:gd name="T40" fmla="*/ 0 h 530"/>
                <a:gd name="T41" fmla="*/ 170 w 170"/>
                <a:gd name="T42" fmla="*/ 530 h 5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0" h="530">
                  <a:moveTo>
                    <a:pt x="0" y="0"/>
                  </a:moveTo>
                  <a:lnTo>
                    <a:pt x="14" y="3"/>
                  </a:lnTo>
                  <a:lnTo>
                    <a:pt x="24" y="12"/>
                  </a:lnTo>
                  <a:lnTo>
                    <a:pt x="27" y="25"/>
                  </a:lnTo>
                  <a:lnTo>
                    <a:pt x="30" y="44"/>
                  </a:lnTo>
                  <a:lnTo>
                    <a:pt x="84" y="488"/>
                  </a:lnTo>
                  <a:lnTo>
                    <a:pt x="89" y="512"/>
                  </a:lnTo>
                  <a:lnTo>
                    <a:pt x="93" y="520"/>
                  </a:lnTo>
                  <a:lnTo>
                    <a:pt x="104" y="527"/>
                  </a:lnTo>
                  <a:lnTo>
                    <a:pt x="113" y="530"/>
                  </a:lnTo>
                  <a:lnTo>
                    <a:pt x="124" y="524"/>
                  </a:lnTo>
                  <a:lnTo>
                    <a:pt x="132" y="512"/>
                  </a:lnTo>
                  <a:lnTo>
                    <a:pt x="170" y="265"/>
                  </a:lnTo>
                </a:path>
              </a:pathLst>
            </a:custGeom>
            <a:noFill/>
            <a:ln w="38100" cap="rnd">
              <a:solidFill>
                <a:schemeClr val="tx1">
                  <a:lumMod val="65000"/>
                  <a:lumOff val="35000"/>
                </a:schemeClr>
              </a:solidFill>
              <a:round/>
            </a:ln>
          </p:spPr>
          <p:txBody>
            <a:bodyPr/>
            <a:lstStyle/>
            <a:p>
              <a:endParaRPr lang="zh-CN" altLang="en-US"/>
            </a:p>
          </p:txBody>
        </p:sp>
        <p:grpSp>
          <p:nvGrpSpPr>
            <p:cNvPr id="101" name="Group 103"/>
            <p:cNvGrpSpPr/>
            <p:nvPr/>
          </p:nvGrpSpPr>
          <p:grpSpPr bwMode="auto">
            <a:xfrm>
              <a:off x="9114549" y="4530680"/>
              <a:ext cx="342572" cy="768627"/>
              <a:chOff x="5025" y="2269"/>
              <a:chExt cx="238" cy="713"/>
            </a:xfrm>
          </p:grpSpPr>
          <p:sp>
            <p:nvSpPr>
              <p:cNvPr id="102" name="Freeform 104"/>
              <p:cNvSpPr/>
              <p:nvPr/>
            </p:nvSpPr>
            <p:spPr bwMode="auto">
              <a:xfrm>
                <a:off x="5025" y="2269"/>
                <a:ext cx="69" cy="363"/>
              </a:xfrm>
              <a:custGeom>
                <a:avLst/>
                <a:gdLst>
                  <a:gd name="T0" fmla="*/ 0 w 69"/>
                  <a:gd name="T1" fmla="*/ 362 h 363"/>
                  <a:gd name="T2" fmla="*/ 42 w 69"/>
                  <a:gd name="T3" fmla="*/ 54 h 363"/>
                  <a:gd name="T4" fmla="*/ 45 w 69"/>
                  <a:gd name="T5" fmla="*/ 38 h 363"/>
                  <a:gd name="T6" fmla="*/ 47 w 69"/>
                  <a:gd name="T7" fmla="*/ 25 h 363"/>
                  <a:gd name="T8" fmla="*/ 50 w 69"/>
                  <a:gd name="T9" fmla="*/ 15 h 363"/>
                  <a:gd name="T10" fmla="*/ 58 w 69"/>
                  <a:gd name="T11" fmla="*/ 6 h 363"/>
                  <a:gd name="T12" fmla="*/ 68 w 69"/>
                  <a:gd name="T13" fmla="*/ 0 h 363"/>
                  <a:gd name="T14" fmla="*/ 0 60000 65536"/>
                  <a:gd name="T15" fmla="*/ 0 60000 65536"/>
                  <a:gd name="T16" fmla="*/ 0 60000 65536"/>
                  <a:gd name="T17" fmla="*/ 0 60000 65536"/>
                  <a:gd name="T18" fmla="*/ 0 60000 65536"/>
                  <a:gd name="T19" fmla="*/ 0 60000 65536"/>
                  <a:gd name="T20" fmla="*/ 0 60000 65536"/>
                  <a:gd name="T21" fmla="*/ 0 w 69"/>
                  <a:gd name="T22" fmla="*/ 0 h 363"/>
                  <a:gd name="T23" fmla="*/ 69 w 69"/>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 h="363">
                    <a:moveTo>
                      <a:pt x="0" y="362"/>
                    </a:moveTo>
                    <a:lnTo>
                      <a:pt x="42" y="54"/>
                    </a:lnTo>
                    <a:lnTo>
                      <a:pt x="45" y="38"/>
                    </a:lnTo>
                    <a:lnTo>
                      <a:pt x="47" y="25"/>
                    </a:lnTo>
                    <a:lnTo>
                      <a:pt x="50" y="15"/>
                    </a:lnTo>
                    <a:lnTo>
                      <a:pt x="58" y="6"/>
                    </a:lnTo>
                    <a:lnTo>
                      <a:pt x="68" y="0"/>
                    </a:lnTo>
                  </a:path>
                </a:pathLst>
              </a:custGeom>
              <a:noFill/>
              <a:ln w="38100" cap="rnd">
                <a:solidFill>
                  <a:schemeClr val="tx1">
                    <a:lumMod val="65000"/>
                    <a:lumOff val="35000"/>
                  </a:schemeClr>
                </a:solidFill>
                <a:round/>
              </a:ln>
            </p:spPr>
            <p:txBody>
              <a:bodyPr/>
              <a:lstStyle/>
              <a:p>
                <a:endParaRPr lang="zh-CN" altLang="en-US"/>
              </a:p>
            </p:txBody>
          </p:sp>
          <p:sp>
            <p:nvSpPr>
              <p:cNvPr id="103" name="Freeform 105"/>
              <p:cNvSpPr/>
              <p:nvPr/>
            </p:nvSpPr>
            <p:spPr bwMode="auto">
              <a:xfrm>
                <a:off x="5095" y="2273"/>
                <a:ext cx="168" cy="709"/>
              </a:xfrm>
              <a:custGeom>
                <a:avLst/>
                <a:gdLst>
                  <a:gd name="T0" fmla="*/ 0 w 168"/>
                  <a:gd name="T1" fmla="*/ 0 h 709"/>
                  <a:gd name="T2" fmla="*/ 14 w 168"/>
                  <a:gd name="T3" fmla="*/ 4 h 709"/>
                  <a:gd name="T4" fmla="*/ 24 w 168"/>
                  <a:gd name="T5" fmla="*/ 16 h 709"/>
                  <a:gd name="T6" fmla="*/ 27 w 168"/>
                  <a:gd name="T7" fmla="*/ 33 h 709"/>
                  <a:gd name="T8" fmla="*/ 30 w 168"/>
                  <a:gd name="T9" fmla="*/ 59 h 709"/>
                  <a:gd name="T10" fmla="*/ 84 w 168"/>
                  <a:gd name="T11" fmla="*/ 651 h 709"/>
                  <a:gd name="T12" fmla="*/ 89 w 168"/>
                  <a:gd name="T13" fmla="*/ 684 h 709"/>
                  <a:gd name="T14" fmla="*/ 93 w 168"/>
                  <a:gd name="T15" fmla="*/ 694 h 709"/>
                  <a:gd name="T16" fmla="*/ 104 w 168"/>
                  <a:gd name="T17" fmla="*/ 704 h 709"/>
                  <a:gd name="T18" fmla="*/ 113 w 168"/>
                  <a:gd name="T19" fmla="*/ 708 h 709"/>
                  <a:gd name="T20" fmla="*/ 124 w 168"/>
                  <a:gd name="T21" fmla="*/ 700 h 709"/>
                  <a:gd name="T22" fmla="*/ 132 w 168"/>
                  <a:gd name="T23" fmla="*/ 684 h 709"/>
                  <a:gd name="T24" fmla="*/ 167 w 168"/>
                  <a:gd name="T25" fmla="*/ 380 h 70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8"/>
                  <a:gd name="T40" fmla="*/ 0 h 709"/>
                  <a:gd name="T41" fmla="*/ 168 w 168"/>
                  <a:gd name="T42" fmla="*/ 709 h 70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8" h="709">
                    <a:moveTo>
                      <a:pt x="0" y="0"/>
                    </a:moveTo>
                    <a:lnTo>
                      <a:pt x="14" y="4"/>
                    </a:lnTo>
                    <a:lnTo>
                      <a:pt x="24" y="16"/>
                    </a:lnTo>
                    <a:lnTo>
                      <a:pt x="27" y="33"/>
                    </a:lnTo>
                    <a:lnTo>
                      <a:pt x="30" y="59"/>
                    </a:lnTo>
                    <a:lnTo>
                      <a:pt x="84" y="651"/>
                    </a:lnTo>
                    <a:lnTo>
                      <a:pt x="89" y="684"/>
                    </a:lnTo>
                    <a:lnTo>
                      <a:pt x="93" y="694"/>
                    </a:lnTo>
                    <a:lnTo>
                      <a:pt x="104" y="704"/>
                    </a:lnTo>
                    <a:lnTo>
                      <a:pt x="113" y="708"/>
                    </a:lnTo>
                    <a:lnTo>
                      <a:pt x="124" y="700"/>
                    </a:lnTo>
                    <a:lnTo>
                      <a:pt x="132" y="684"/>
                    </a:lnTo>
                    <a:lnTo>
                      <a:pt x="167" y="380"/>
                    </a:lnTo>
                  </a:path>
                </a:pathLst>
              </a:custGeom>
              <a:noFill/>
              <a:ln w="38100" cap="rnd">
                <a:solidFill>
                  <a:schemeClr val="tx1">
                    <a:lumMod val="65000"/>
                    <a:lumOff val="35000"/>
                  </a:schemeClr>
                </a:solidFill>
                <a:round/>
              </a:ln>
            </p:spPr>
            <p:txBody>
              <a:bodyPr/>
              <a:lstStyle/>
              <a:p>
                <a:endParaRPr lang="zh-CN" altLang="en-US"/>
              </a:p>
            </p:txBody>
          </p:sp>
        </p:grpSp>
      </p:grpSp>
      <p:grpSp>
        <p:nvGrpSpPr>
          <p:cNvPr id="234" name="组合 233"/>
          <p:cNvGrpSpPr/>
          <p:nvPr/>
        </p:nvGrpSpPr>
        <p:grpSpPr>
          <a:xfrm>
            <a:off x="4179069" y="5962717"/>
            <a:ext cx="6225303" cy="542940"/>
            <a:chOff x="3240454" y="5581425"/>
            <a:chExt cx="6225303" cy="790218"/>
          </a:xfrm>
        </p:grpSpPr>
        <p:grpSp>
          <p:nvGrpSpPr>
            <p:cNvPr id="104" name="Group 106"/>
            <p:cNvGrpSpPr/>
            <p:nvPr/>
          </p:nvGrpSpPr>
          <p:grpSpPr bwMode="auto">
            <a:xfrm>
              <a:off x="3240454" y="5587182"/>
              <a:ext cx="341132" cy="768627"/>
              <a:chOff x="944" y="3250"/>
              <a:chExt cx="237" cy="713"/>
            </a:xfrm>
          </p:grpSpPr>
          <p:sp>
            <p:nvSpPr>
              <p:cNvPr id="105" name="Freeform 107"/>
              <p:cNvSpPr/>
              <p:nvPr/>
            </p:nvSpPr>
            <p:spPr bwMode="auto">
              <a:xfrm>
                <a:off x="944" y="3250"/>
                <a:ext cx="65" cy="363"/>
              </a:xfrm>
              <a:custGeom>
                <a:avLst/>
                <a:gdLst>
                  <a:gd name="T0" fmla="*/ 0 w 65"/>
                  <a:gd name="T1" fmla="*/ 362 h 363"/>
                  <a:gd name="T2" fmla="*/ 40 w 65"/>
                  <a:gd name="T3" fmla="*/ 54 h 363"/>
                  <a:gd name="T4" fmla="*/ 42 w 65"/>
                  <a:gd name="T5" fmla="*/ 38 h 363"/>
                  <a:gd name="T6" fmla="*/ 44 w 65"/>
                  <a:gd name="T7" fmla="*/ 25 h 363"/>
                  <a:gd name="T8" fmla="*/ 47 w 65"/>
                  <a:gd name="T9" fmla="*/ 15 h 363"/>
                  <a:gd name="T10" fmla="*/ 55 w 65"/>
                  <a:gd name="T11" fmla="*/ 6 h 363"/>
                  <a:gd name="T12" fmla="*/ 64 w 65"/>
                  <a:gd name="T13" fmla="*/ 0 h 363"/>
                  <a:gd name="T14" fmla="*/ 0 60000 65536"/>
                  <a:gd name="T15" fmla="*/ 0 60000 65536"/>
                  <a:gd name="T16" fmla="*/ 0 60000 65536"/>
                  <a:gd name="T17" fmla="*/ 0 60000 65536"/>
                  <a:gd name="T18" fmla="*/ 0 60000 65536"/>
                  <a:gd name="T19" fmla="*/ 0 60000 65536"/>
                  <a:gd name="T20" fmla="*/ 0 60000 65536"/>
                  <a:gd name="T21" fmla="*/ 0 w 65"/>
                  <a:gd name="T22" fmla="*/ 0 h 363"/>
                  <a:gd name="T23" fmla="*/ 65 w 65"/>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5" h="363">
                    <a:moveTo>
                      <a:pt x="0" y="362"/>
                    </a:moveTo>
                    <a:lnTo>
                      <a:pt x="40" y="54"/>
                    </a:lnTo>
                    <a:lnTo>
                      <a:pt x="42" y="38"/>
                    </a:lnTo>
                    <a:lnTo>
                      <a:pt x="44" y="25"/>
                    </a:lnTo>
                    <a:lnTo>
                      <a:pt x="47" y="15"/>
                    </a:lnTo>
                    <a:lnTo>
                      <a:pt x="55" y="6"/>
                    </a:lnTo>
                    <a:lnTo>
                      <a:pt x="64" y="0"/>
                    </a:lnTo>
                  </a:path>
                </a:pathLst>
              </a:custGeom>
              <a:noFill/>
              <a:ln w="38100" cap="rnd">
                <a:solidFill>
                  <a:schemeClr val="tx1">
                    <a:lumMod val="65000"/>
                    <a:lumOff val="35000"/>
                  </a:schemeClr>
                </a:solidFill>
                <a:round/>
              </a:ln>
            </p:spPr>
            <p:txBody>
              <a:bodyPr/>
              <a:lstStyle/>
              <a:p>
                <a:endParaRPr lang="zh-CN" altLang="en-US"/>
              </a:p>
            </p:txBody>
          </p:sp>
          <p:sp>
            <p:nvSpPr>
              <p:cNvPr id="106" name="Freeform 108"/>
              <p:cNvSpPr/>
              <p:nvPr/>
            </p:nvSpPr>
            <p:spPr bwMode="auto">
              <a:xfrm>
                <a:off x="1010" y="3254"/>
                <a:ext cx="171" cy="709"/>
              </a:xfrm>
              <a:custGeom>
                <a:avLst/>
                <a:gdLst>
                  <a:gd name="T0" fmla="*/ 0 w 171"/>
                  <a:gd name="T1" fmla="*/ 0 h 709"/>
                  <a:gd name="T2" fmla="*/ 14 w 171"/>
                  <a:gd name="T3" fmla="*/ 4 h 709"/>
                  <a:gd name="T4" fmla="*/ 24 w 171"/>
                  <a:gd name="T5" fmla="*/ 16 h 709"/>
                  <a:gd name="T6" fmla="*/ 28 w 171"/>
                  <a:gd name="T7" fmla="*/ 33 h 709"/>
                  <a:gd name="T8" fmla="*/ 31 w 171"/>
                  <a:gd name="T9" fmla="*/ 59 h 709"/>
                  <a:gd name="T10" fmla="*/ 85 w 171"/>
                  <a:gd name="T11" fmla="*/ 651 h 709"/>
                  <a:gd name="T12" fmla="*/ 90 w 171"/>
                  <a:gd name="T13" fmla="*/ 684 h 709"/>
                  <a:gd name="T14" fmla="*/ 95 w 171"/>
                  <a:gd name="T15" fmla="*/ 694 h 709"/>
                  <a:gd name="T16" fmla="*/ 106 w 171"/>
                  <a:gd name="T17" fmla="*/ 704 h 709"/>
                  <a:gd name="T18" fmla="*/ 115 w 171"/>
                  <a:gd name="T19" fmla="*/ 708 h 709"/>
                  <a:gd name="T20" fmla="*/ 126 w 171"/>
                  <a:gd name="T21" fmla="*/ 700 h 709"/>
                  <a:gd name="T22" fmla="*/ 134 w 171"/>
                  <a:gd name="T23" fmla="*/ 684 h 709"/>
                  <a:gd name="T24" fmla="*/ 170 w 171"/>
                  <a:gd name="T25" fmla="*/ 380 h 70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1"/>
                  <a:gd name="T40" fmla="*/ 0 h 709"/>
                  <a:gd name="T41" fmla="*/ 171 w 171"/>
                  <a:gd name="T42" fmla="*/ 709 h 70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1" h="709">
                    <a:moveTo>
                      <a:pt x="0" y="0"/>
                    </a:moveTo>
                    <a:lnTo>
                      <a:pt x="14" y="4"/>
                    </a:lnTo>
                    <a:lnTo>
                      <a:pt x="24" y="16"/>
                    </a:lnTo>
                    <a:lnTo>
                      <a:pt x="28" y="33"/>
                    </a:lnTo>
                    <a:lnTo>
                      <a:pt x="31" y="59"/>
                    </a:lnTo>
                    <a:lnTo>
                      <a:pt x="85" y="651"/>
                    </a:lnTo>
                    <a:lnTo>
                      <a:pt x="90" y="684"/>
                    </a:lnTo>
                    <a:lnTo>
                      <a:pt x="95" y="694"/>
                    </a:lnTo>
                    <a:lnTo>
                      <a:pt x="106" y="704"/>
                    </a:lnTo>
                    <a:lnTo>
                      <a:pt x="115" y="708"/>
                    </a:lnTo>
                    <a:lnTo>
                      <a:pt x="126" y="700"/>
                    </a:lnTo>
                    <a:lnTo>
                      <a:pt x="134" y="684"/>
                    </a:lnTo>
                    <a:lnTo>
                      <a:pt x="170" y="380"/>
                    </a:lnTo>
                  </a:path>
                </a:pathLst>
              </a:custGeom>
              <a:noFill/>
              <a:ln w="38100" cap="rnd">
                <a:solidFill>
                  <a:schemeClr val="tx1">
                    <a:lumMod val="65000"/>
                    <a:lumOff val="35000"/>
                  </a:schemeClr>
                </a:solidFill>
                <a:round/>
              </a:ln>
            </p:spPr>
            <p:txBody>
              <a:bodyPr/>
              <a:lstStyle/>
              <a:p>
                <a:endParaRPr lang="zh-CN" altLang="en-US"/>
              </a:p>
            </p:txBody>
          </p:sp>
        </p:grpSp>
        <p:sp>
          <p:nvSpPr>
            <p:cNvPr id="107" name="Freeform 109"/>
            <p:cNvSpPr/>
            <p:nvPr/>
          </p:nvSpPr>
          <p:spPr bwMode="auto">
            <a:xfrm>
              <a:off x="3583026" y="5587182"/>
              <a:ext cx="94999" cy="391510"/>
            </a:xfrm>
            <a:custGeom>
              <a:avLst/>
              <a:gdLst>
                <a:gd name="T0" fmla="*/ 0 w 66"/>
                <a:gd name="T1" fmla="*/ 362 h 363"/>
                <a:gd name="T2" fmla="*/ 40 w 66"/>
                <a:gd name="T3" fmla="*/ 54 h 363"/>
                <a:gd name="T4" fmla="*/ 43 w 66"/>
                <a:gd name="T5" fmla="*/ 38 h 363"/>
                <a:gd name="T6" fmla="*/ 44 w 66"/>
                <a:gd name="T7" fmla="*/ 25 h 363"/>
                <a:gd name="T8" fmla="*/ 48 w 66"/>
                <a:gd name="T9" fmla="*/ 15 h 363"/>
                <a:gd name="T10" fmla="*/ 56 w 66"/>
                <a:gd name="T11" fmla="*/ 6 h 363"/>
                <a:gd name="T12" fmla="*/ 65 w 66"/>
                <a:gd name="T13" fmla="*/ 0 h 363"/>
                <a:gd name="T14" fmla="*/ 0 60000 65536"/>
                <a:gd name="T15" fmla="*/ 0 60000 65536"/>
                <a:gd name="T16" fmla="*/ 0 60000 65536"/>
                <a:gd name="T17" fmla="*/ 0 60000 65536"/>
                <a:gd name="T18" fmla="*/ 0 60000 65536"/>
                <a:gd name="T19" fmla="*/ 0 60000 65536"/>
                <a:gd name="T20" fmla="*/ 0 60000 65536"/>
                <a:gd name="T21" fmla="*/ 0 w 66"/>
                <a:gd name="T22" fmla="*/ 0 h 363"/>
                <a:gd name="T23" fmla="*/ 66 w 66"/>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6" h="363">
                  <a:moveTo>
                    <a:pt x="0" y="362"/>
                  </a:moveTo>
                  <a:lnTo>
                    <a:pt x="40" y="54"/>
                  </a:lnTo>
                  <a:lnTo>
                    <a:pt x="43" y="38"/>
                  </a:lnTo>
                  <a:lnTo>
                    <a:pt x="44" y="25"/>
                  </a:lnTo>
                  <a:lnTo>
                    <a:pt x="48" y="15"/>
                  </a:lnTo>
                  <a:lnTo>
                    <a:pt x="56" y="6"/>
                  </a:lnTo>
                  <a:lnTo>
                    <a:pt x="65" y="0"/>
                  </a:lnTo>
                </a:path>
              </a:pathLst>
            </a:custGeom>
            <a:noFill/>
            <a:ln w="38100" cap="rnd">
              <a:solidFill>
                <a:schemeClr val="tx1">
                  <a:lumMod val="65000"/>
                  <a:lumOff val="35000"/>
                </a:schemeClr>
              </a:solidFill>
              <a:round/>
            </a:ln>
          </p:spPr>
          <p:txBody>
            <a:bodyPr/>
            <a:lstStyle/>
            <a:p>
              <a:endParaRPr lang="zh-CN" altLang="en-US"/>
            </a:p>
          </p:txBody>
        </p:sp>
        <p:sp>
          <p:nvSpPr>
            <p:cNvPr id="108" name="Freeform 110"/>
            <p:cNvSpPr/>
            <p:nvPr/>
          </p:nvSpPr>
          <p:spPr bwMode="auto">
            <a:xfrm>
              <a:off x="3679463" y="5590061"/>
              <a:ext cx="266285" cy="764309"/>
            </a:xfrm>
            <a:custGeom>
              <a:avLst/>
              <a:gdLst>
                <a:gd name="T0" fmla="*/ 0 w 185"/>
                <a:gd name="T1" fmla="*/ 1 h 531"/>
                <a:gd name="T2" fmla="*/ 8 w 185"/>
                <a:gd name="T3" fmla="*/ 0 h 531"/>
                <a:gd name="T4" fmla="*/ 24 w 185"/>
                <a:gd name="T5" fmla="*/ 13 h 531"/>
                <a:gd name="T6" fmla="*/ 28 w 185"/>
                <a:gd name="T7" fmla="*/ 26 h 531"/>
                <a:gd name="T8" fmla="*/ 31 w 185"/>
                <a:gd name="T9" fmla="*/ 45 h 531"/>
                <a:gd name="T10" fmla="*/ 85 w 185"/>
                <a:gd name="T11" fmla="*/ 489 h 531"/>
                <a:gd name="T12" fmla="*/ 90 w 185"/>
                <a:gd name="T13" fmla="*/ 513 h 531"/>
                <a:gd name="T14" fmla="*/ 95 w 185"/>
                <a:gd name="T15" fmla="*/ 521 h 531"/>
                <a:gd name="T16" fmla="*/ 106 w 185"/>
                <a:gd name="T17" fmla="*/ 528 h 531"/>
                <a:gd name="T18" fmla="*/ 115 w 185"/>
                <a:gd name="T19" fmla="*/ 531 h 531"/>
                <a:gd name="T20" fmla="*/ 126 w 185"/>
                <a:gd name="T21" fmla="*/ 525 h 531"/>
                <a:gd name="T22" fmla="*/ 134 w 185"/>
                <a:gd name="T23" fmla="*/ 513 h 531"/>
                <a:gd name="T24" fmla="*/ 185 w 185"/>
                <a:gd name="T25" fmla="*/ 258 h 53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85"/>
                <a:gd name="T40" fmla="*/ 0 h 531"/>
                <a:gd name="T41" fmla="*/ 185 w 185"/>
                <a:gd name="T42" fmla="*/ 531 h 53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85" h="531">
                  <a:moveTo>
                    <a:pt x="0" y="1"/>
                  </a:moveTo>
                  <a:lnTo>
                    <a:pt x="8" y="0"/>
                  </a:lnTo>
                  <a:lnTo>
                    <a:pt x="24" y="13"/>
                  </a:lnTo>
                  <a:lnTo>
                    <a:pt x="28" y="26"/>
                  </a:lnTo>
                  <a:lnTo>
                    <a:pt x="31" y="45"/>
                  </a:lnTo>
                  <a:lnTo>
                    <a:pt x="85" y="489"/>
                  </a:lnTo>
                  <a:lnTo>
                    <a:pt x="90" y="513"/>
                  </a:lnTo>
                  <a:lnTo>
                    <a:pt x="95" y="521"/>
                  </a:lnTo>
                  <a:lnTo>
                    <a:pt x="106" y="528"/>
                  </a:lnTo>
                  <a:lnTo>
                    <a:pt x="115" y="531"/>
                  </a:lnTo>
                  <a:lnTo>
                    <a:pt x="126" y="525"/>
                  </a:lnTo>
                  <a:lnTo>
                    <a:pt x="134" y="513"/>
                  </a:lnTo>
                  <a:lnTo>
                    <a:pt x="185" y="258"/>
                  </a:lnTo>
                </a:path>
              </a:pathLst>
            </a:custGeom>
            <a:noFill/>
            <a:ln w="38100" cap="rnd">
              <a:solidFill>
                <a:schemeClr val="tx1">
                  <a:lumMod val="65000"/>
                  <a:lumOff val="35000"/>
                </a:schemeClr>
              </a:solidFill>
              <a:round/>
            </a:ln>
          </p:spPr>
          <p:txBody>
            <a:bodyPr/>
            <a:lstStyle/>
            <a:p>
              <a:endParaRPr lang="zh-CN" altLang="en-US"/>
            </a:p>
          </p:txBody>
        </p:sp>
        <p:grpSp>
          <p:nvGrpSpPr>
            <p:cNvPr id="109" name="Group 111"/>
            <p:cNvGrpSpPr/>
            <p:nvPr/>
          </p:nvGrpSpPr>
          <p:grpSpPr bwMode="auto">
            <a:xfrm>
              <a:off x="3948627" y="5587182"/>
              <a:ext cx="341132" cy="768627"/>
              <a:chOff x="1436" y="3250"/>
              <a:chExt cx="237" cy="713"/>
            </a:xfrm>
          </p:grpSpPr>
          <p:sp>
            <p:nvSpPr>
              <p:cNvPr id="110" name="Freeform 112"/>
              <p:cNvSpPr/>
              <p:nvPr/>
            </p:nvSpPr>
            <p:spPr bwMode="auto">
              <a:xfrm>
                <a:off x="1436" y="3600"/>
                <a:ext cx="65" cy="363"/>
              </a:xfrm>
              <a:custGeom>
                <a:avLst/>
                <a:gdLst>
                  <a:gd name="T0" fmla="*/ 0 w 65"/>
                  <a:gd name="T1" fmla="*/ 0 h 363"/>
                  <a:gd name="T2" fmla="*/ 40 w 65"/>
                  <a:gd name="T3" fmla="*/ 308 h 363"/>
                  <a:gd name="T4" fmla="*/ 42 w 65"/>
                  <a:gd name="T5" fmla="*/ 324 h 363"/>
                  <a:gd name="T6" fmla="*/ 44 w 65"/>
                  <a:gd name="T7" fmla="*/ 337 h 363"/>
                  <a:gd name="T8" fmla="*/ 47 w 65"/>
                  <a:gd name="T9" fmla="*/ 347 h 363"/>
                  <a:gd name="T10" fmla="*/ 55 w 65"/>
                  <a:gd name="T11" fmla="*/ 356 h 363"/>
                  <a:gd name="T12" fmla="*/ 64 w 65"/>
                  <a:gd name="T13" fmla="*/ 362 h 363"/>
                  <a:gd name="T14" fmla="*/ 0 60000 65536"/>
                  <a:gd name="T15" fmla="*/ 0 60000 65536"/>
                  <a:gd name="T16" fmla="*/ 0 60000 65536"/>
                  <a:gd name="T17" fmla="*/ 0 60000 65536"/>
                  <a:gd name="T18" fmla="*/ 0 60000 65536"/>
                  <a:gd name="T19" fmla="*/ 0 60000 65536"/>
                  <a:gd name="T20" fmla="*/ 0 60000 65536"/>
                  <a:gd name="T21" fmla="*/ 0 w 65"/>
                  <a:gd name="T22" fmla="*/ 0 h 363"/>
                  <a:gd name="T23" fmla="*/ 65 w 65"/>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5" h="363">
                    <a:moveTo>
                      <a:pt x="0" y="0"/>
                    </a:moveTo>
                    <a:lnTo>
                      <a:pt x="40" y="308"/>
                    </a:lnTo>
                    <a:lnTo>
                      <a:pt x="42" y="324"/>
                    </a:lnTo>
                    <a:lnTo>
                      <a:pt x="44" y="337"/>
                    </a:lnTo>
                    <a:lnTo>
                      <a:pt x="47" y="347"/>
                    </a:lnTo>
                    <a:lnTo>
                      <a:pt x="55" y="356"/>
                    </a:lnTo>
                    <a:lnTo>
                      <a:pt x="64" y="362"/>
                    </a:lnTo>
                  </a:path>
                </a:pathLst>
              </a:custGeom>
              <a:noFill/>
              <a:ln w="38100" cap="rnd">
                <a:solidFill>
                  <a:schemeClr val="tx1">
                    <a:lumMod val="65000"/>
                    <a:lumOff val="35000"/>
                  </a:schemeClr>
                </a:solidFill>
                <a:round/>
              </a:ln>
            </p:spPr>
            <p:txBody>
              <a:bodyPr/>
              <a:lstStyle/>
              <a:p>
                <a:endParaRPr lang="zh-CN" altLang="en-US"/>
              </a:p>
            </p:txBody>
          </p:sp>
          <p:sp>
            <p:nvSpPr>
              <p:cNvPr id="111" name="Freeform 113"/>
              <p:cNvSpPr/>
              <p:nvPr/>
            </p:nvSpPr>
            <p:spPr bwMode="auto">
              <a:xfrm>
                <a:off x="1502" y="3250"/>
                <a:ext cx="171" cy="709"/>
              </a:xfrm>
              <a:custGeom>
                <a:avLst/>
                <a:gdLst>
                  <a:gd name="T0" fmla="*/ 0 w 171"/>
                  <a:gd name="T1" fmla="*/ 708 h 709"/>
                  <a:gd name="T2" fmla="*/ 14 w 171"/>
                  <a:gd name="T3" fmla="*/ 704 h 709"/>
                  <a:gd name="T4" fmla="*/ 24 w 171"/>
                  <a:gd name="T5" fmla="*/ 692 h 709"/>
                  <a:gd name="T6" fmla="*/ 28 w 171"/>
                  <a:gd name="T7" fmla="*/ 675 h 709"/>
                  <a:gd name="T8" fmla="*/ 31 w 171"/>
                  <a:gd name="T9" fmla="*/ 649 h 709"/>
                  <a:gd name="T10" fmla="*/ 85 w 171"/>
                  <a:gd name="T11" fmla="*/ 57 h 709"/>
                  <a:gd name="T12" fmla="*/ 90 w 171"/>
                  <a:gd name="T13" fmla="*/ 24 h 709"/>
                  <a:gd name="T14" fmla="*/ 95 w 171"/>
                  <a:gd name="T15" fmla="*/ 14 h 709"/>
                  <a:gd name="T16" fmla="*/ 106 w 171"/>
                  <a:gd name="T17" fmla="*/ 4 h 709"/>
                  <a:gd name="T18" fmla="*/ 115 w 171"/>
                  <a:gd name="T19" fmla="*/ 0 h 709"/>
                  <a:gd name="T20" fmla="*/ 126 w 171"/>
                  <a:gd name="T21" fmla="*/ 8 h 709"/>
                  <a:gd name="T22" fmla="*/ 134 w 171"/>
                  <a:gd name="T23" fmla="*/ 24 h 709"/>
                  <a:gd name="T24" fmla="*/ 170 w 171"/>
                  <a:gd name="T25" fmla="*/ 328 h 70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1"/>
                  <a:gd name="T40" fmla="*/ 0 h 709"/>
                  <a:gd name="T41" fmla="*/ 171 w 171"/>
                  <a:gd name="T42" fmla="*/ 709 h 70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1" h="709">
                    <a:moveTo>
                      <a:pt x="0" y="708"/>
                    </a:moveTo>
                    <a:lnTo>
                      <a:pt x="14" y="704"/>
                    </a:lnTo>
                    <a:lnTo>
                      <a:pt x="24" y="692"/>
                    </a:lnTo>
                    <a:lnTo>
                      <a:pt x="28" y="675"/>
                    </a:lnTo>
                    <a:lnTo>
                      <a:pt x="31" y="649"/>
                    </a:lnTo>
                    <a:lnTo>
                      <a:pt x="85" y="57"/>
                    </a:lnTo>
                    <a:lnTo>
                      <a:pt x="90" y="24"/>
                    </a:lnTo>
                    <a:lnTo>
                      <a:pt x="95" y="14"/>
                    </a:lnTo>
                    <a:lnTo>
                      <a:pt x="106" y="4"/>
                    </a:lnTo>
                    <a:lnTo>
                      <a:pt x="115" y="0"/>
                    </a:lnTo>
                    <a:lnTo>
                      <a:pt x="126" y="8"/>
                    </a:lnTo>
                    <a:lnTo>
                      <a:pt x="134" y="24"/>
                    </a:lnTo>
                    <a:lnTo>
                      <a:pt x="170" y="328"/>
                    </a:lnTo>
                  </a:path>
                </a:pathLst>
              </a:custGeom>
              <a:noFill/>
              <a:ln w="38100" cap="rnd">
                <a:solidFill>
                  <a:schemeClr val="tx1">
                    <a:lumMod val="65000"/>
                    <a:lumOff val="35000"/>
                  </a:schemeClr>
                </a:solidFill>
                <a:round/>
              </a:ln>
            </p:spPr>
            <p:txBody>
              <a:bodyPr/>
              <a:lstStyle/>
              <a:p>
                <a:endParaRPr lang="zh-CN" altLang="en-US"/>
              </a:p>
            </p:txBody>
          </p:sp>
        </p:grpSp>
        <p:sp>
          <p:nvSpPr>
            <p:cNvPr id="112" name="Freeform 114"/>
            <p:cNvSpPr/>
            <p:nvPr/>
          </p:nvSpPr>
          <p:spPr bwMode="auto">
            <a:xfrm>
              <a:off x="4291199" y="5964299"/>
              <a:ext cx="94999" cy="391510"/>
            </a:xfrm>
            <a:custGeom>
              <a:avLst/>
              <a:gdLst>
                <a:gd name="T0" fmla="*/ 0 w 66"/>
                <a:gd name="T1" fmla="*/ 0 h 363"/>
                <a:gd name="T2" fmla="*/ 40 w 66"/>
                <a:gd name="T3" fmla="*/ 308 h 363"/>
                <a:gd name="T4" fmla="*/ 43 w 66"/>
                <a:gd name="T5" fmla="*/ 324 h 363"/>
                <a:gd name="T6" fmla="*/ 44 w 66"/>
                <a:gd name="T7" fmla="*/ 337 h 363"/>
                <a:gd name="T8" fmla="*/ 48 w 66"/>
                <a:gd name="T9" fmla="*/ 347 h 363"/>
                <a:gd name="T10" fmla="*/ 56 w 66"/>
                <a:gd name="T11" fmla="*/ 356 h 363"/>
                <a:gd name="T12" fmla="*/ 65 w 66"/>
                <a:gd name="T13" fmla="*/ 362 h 363"/>
                <a:gd name="T14" fmla="*/ 0 60000 65536"/>
                <a:gd name="T15" fmla="*/ 0 60000 65536"/>
                <a:gd name="T16" fmla="*/ 0 60000 65536"/>
                <a:gd name="T17" fmla="*/ 0 60000 65536"/>
                <a:gd name="T18" fmla="*/ 0 60000 65536"/>
                <a:gd name="T19" fmla="*/ 0 60000 65536"/>
                <a:gd name="T20" fmla="*/ 0 60000 65536"/>
                <a:gd name="T21" fmla="*/ 0 w 66"/>
                <a:gd name="T22" fmla="*/ 0 h 363"/>
                <a:gd name="T23" fmla="*/ 66 w 66"/>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6" h="363">
                  <a:moveTo>
                    <a:pt x="0" y="0"/>
                  </a:moveTo>
                  <a:lnTo>
                    <a:pt x="40" y="308"/>
                  </a:lnTo>
                  <a:lnTo>
                    <a:pt x="43" y="324"/>
                  </a:lnTo>
                  <a:lnTo>
                    <a:pt x="44" y="337"/>
                  </a:lnTo>
                  <a:lnTo>
                    <a:pt x="48" y="347"/>
                  </a:lnTo>
                  <a:lnTo>
                    <a:pt x="56" y="356"/>
                  </a:lnTo>
                  <a:lnTo>
                    <a:pt x="65" y="362"/>
                  </a:lnTo>
                </a:path>
              </a:pathLst>
            </a:custGeom>
            <a:noFill/>
            <a:ln w="38100" cap="rnd">
              <a:solidFill>
                <a:schemeClr val="tx1">
                  <a:lumMod val="65000"/>
                  <a:lumOff val="35000"/>
                </a:schemeClr>
              </a:solidFill>
              <a:round/>
            </a:ln>
          </p:spPr>
          <p:txBody>
            <a:bodyPr/>
            <a:lstStyle/>
            <a:p>
              <a:endParaRPr lang="zh-CN" altLang="en-US"/>
            </a:p>
          </p:txBody>
        </p:sp>
        <p:sp>
          <p:nvSpPr>
            <p:cNvPr id="113" name="Freeform 115"/>
            <p:cNvSpPr/>
            <p:nvPr/>
          </p:nvSpPr>
          <p:spPr bwMode="auto">
            <a:xfrm>
              <a:off x="4387637" y="5587182"/>
              <a:ext cx="261967" cy="762870"/>
            </a:xfrm>
            <a:custGeom>
              <a:avLst/>
              <a:gdLst>
                <a:gd name="T0" fmla="*/ 0 w 182"/>
                <a:gd name="T1" fmla="*/ 530 h 530"/>
                <a:gd name="T2" fmla="*/ 14 w 182"/>
                <a:gd name="T3" fmla="*/ 527 h 530"/>
                <a:gd name="T4" fmla="*/ 24 w 182"/>
                <a:gd name="T5" fmla="*/ 518 h 530"/>
                <a:gd name="T6" fmla="*/ 28 w 182"/>
                <a:gd name="T7" fmla="*/ 506 h 530"/>
                <a:gd name="T8" fmla="*/ 31 w 182"/>
                <a:gd name="T9" fmla="*/ 486 h 530"/>
                <a:gd name="T10" fmla="*/ 85 w 182"/>
                <a:gd name="T11" fmla="*/ 43 h 530"/>
                <a:gd name="T12" fmla="*/ 90 w 182"/>
                <a:gd name="T13" fmla="*/ 18 h 530"/>
                <a:gd name="T14" fmla="*/ 95 w 182"/>
                <a:gd name="T15" fmla="*/ 10 h 530"/>
                <a:gd name="T16" fmla="*/ 106 w 182"/>
                <a:gd name="T17" fmla="*/ 3 h 530"/>
                <a:gd name="T18" fmla="*/ 115 w 182"/>
                <a:gd name="T19" fmla="*/ 0 h 530"/>
                <a:gd name="T20" fmla="*/ 126 w 182"/>
                <a:gd name="T21" fmla="*/ 6 h 530"/>
                <a:gd name="T22" fmla="*/ 134 w 182"/>
                <a:gd name="T23" fmla="*/ 18 h 530"/>
                <a:gd name="T24" fmla="*/ 182 w 182"/>
                <a:gd name="T25" fmla="*/ 290 h 5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82"/>
                <a:gd name="T40" fmla="*/ 0 h 530"/>
                <a:gd name="T41" fmla="*/ 182 w 182"/>
                <a:gd name="T42" fmla="*/ 530 h 5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82" h="530">
                  <a:moveTo>
                    <a:pt x="0" y="530"/>
                  </a:moveTo>
                  <a:lnTo>
                    <a:pt x="14" y="527"/>
                  </a:lnTo>
                  <a:lnTo>
                    <a:pt x="24" y="518"/>
                  </a:lnTo>
                  <a:lnTo>
                    <a:pt x="28" y="506"/>
                  </a:lnTo>
                  <a:lnTo>
                    <a:pt x="31" y="486"/>
                  </a:lnTo>
                  <a:lnTo>
                    <a:pt x="85" y="43"/>
                  </a:lnTo>
                  <a:lnTo>
                    <a:pt x="90" y="18"/>
                  </a:lnTo>
                  <a:lnTo>
                    <a:pt x="95" y="10"/>
                  </a:lnTo>
                  <a:lnTo>
                    <a:pt x="106" y="3"/>
                  </a:lnTo>
                  <a:lnTo>
                    <a:pt x="115" y="0"/>
                  </a:lnTo>
                  <a:lnTo>
                    <a:pt x="126" y="6"/>
                  </a:lnTo>
                  <a:lnTo>
                    <a:pt x="134" y="18"/>
                  </a:lnTo>
                  <a:lnTo>
                    <a:pt x="182" y="290"/>
                  </a:lnTo>
                </a:path>
              </a:pathLst>
            </a:custGeom>
            <a:noFill/>
            <a:ln w="38100" cap="rnd">
              <a:solidFill>
                <a:schemeClr val="tx1">
                  <a:lumMod val="65000"/>
                  <a:lumOff val="35000"/>
                </a:schemeClr>
              </a:solidFill>
              <a:round/>
            </a:ln>
          </p:spPr>
          <p:txBody>
            <a:bodyPr/>
            <a:lstStyle/>
            <a:p>
              <a:endParaRPr lang="zh-CN" altLang="en-US"/>
            </a:p>
          </p:txBody>
        </p:sp>
        <p:sp>
          <p:nvSpPr>
            <p:cNvPr id="114" name="Freeform 116"/>
            <p:cNvSpPr/>
            <p:nvPr/>
          </p:nvSpPr>
          <p:spPr bwMode="auto">
            <a:xfrm>
              <a:off x="4658239" y="5590061"/>
              <a:ext cx="100756" cy="414540"/>
            </a:xfrm>
            <a:custGeom>
              <a:avLst/>
              <a:gdLst>
                <a:gd name="T0" fmla="*/ 0 w 70"/>
                <a:gd name="T1" fmla="*/ 288 h 288"/>
                <a:gd name="T2" fmla="*/ 46 w 70"/>
                <a:gd name="T3" fmla="*/ 40 h 288"/>
                <a:gd name="T4" fmla="*/ 48 w 70"/>
                <a:gd name="T5" fmla="*/ 28 h 288"/>
                <a:gd name="T6" fmla="*/ 50 w 70"/>
                <a:gd name="T7" fmla="*/ 19 h 288"/>
                <a:gd name="T8" fmla="*/ 53 w 70"/>
                <a:gd name="T9" fmla="*/ 11 h 288"/>
                <a:gd name="T10" fmla="*/ 61 w 70"/>
                <a:gd name="T11" fmla="*/ 4 h 288"/>
                <a:gd name="T12" fmla="*/ 70 w 70"/>
                <a:gd name="T13" fmla="*/ 0 h 288"/>
                <a:gd name="T14" fmla="*/ 0 60000 65536"/>
                <a:gd name="T15" fmla="*/ 0 60000 65536"/>
                <a:gd name="T16" fmla="*/ 0 60000 65536"/>
                <a:gd name="T17" fmla="*/ 0 60000 65536"/>
                <a:gd name="T18" fmla="*/ 0 60000 65536"/>
                <a:gd name="T19" fmla="*/ 0 60000 65536"/>
                <a:gd name="T20" fmla="*/ 0 60000 65536"/>
                <a:gd name="T21" fmla="*/ 0 w 70"/>
                <a:gd name="T22" fmla="*/ 0 h 288"/>
                <a:gd name="T23" fmla="*/ 70 w 70"/>
                <a:gd name="T24" fmla="*/ 288 h 28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0" h="288">
                  <a:moveTo>
                    <a:pt x="0" y="288"/>
                  </a:moveTo>
                  <a:lnTo>
                    <a:pt x="46" y="40"/>
                  </a:lnTo>
                  <a:lnTo>
                    <a:pt x="48" y="28"/>
                  </a:lnTo>
                  <a:lnTo>
                    <a:pt x="50" y="19"/>
                  </a:lnTo>
                  <a:lnTo>
                    <a:pt x="53" y="11"/>
                  </a:lnTo>
                  <a:lnTo>
                    <a:pt x="61" y="4"/>
                  </a:lnTo>
                  <a:lnTo>
                    <a:pt x="70" y="0"/>
                  </a:lnTo>
                </a:path>
              </a:pathLst>
            </a:custGeom>
            <a:noFill/>
            <a:ln w="38100" cap="rnd">
              <a:solidFill>
                <a:schemeClr val="tx1">
                  <a:lumMod val="65000"/>
                  <a:lumOff val="35000"/>
                </a:schemeClr>
              </a:solidFill>
              <a:round/>
            </a:ln>
          </p:spPr>
          <p:txBody>
            <a:bodyPr/>
            <a:lstStyle/>
            <a:p>
              <a:endParaRPr lang="zh-CN" altLang="en-US"/>
            </a:p>
          </p:txBody>
        </p:sp>
        <p:sp>
          <p:nvSpPr>
            <p:cNvPr id="115" name="Freeform 117"/>
            <p:cNvSpPr/>
            <p:nvPr/>
          </p:nvSpPr>
          <p:spPr bwMode="auto">
            <a:xfrm>
              <a:off x="4761875" y="5591501"/>
              <a:ext cx="247573" cy="764308"/>
            </a:xfrm>
            <a:custGeom>
              <a:avLst/>
              <a:gdLst>
                <a:gd name="T0" fmla="*/ 0 w 172"/>
                <a:gd name="T1" fmla="*/ 0 h 709"/>
                <a:gd name="T2" fmla="*/ 14 w 172"/>
                <a:gd name="T3" fmla="*/ 4 h 709"/>
                <a:gd name="T4" fmla="*/ 24 w 172"/>
                <a:gd name="T5" fmla="*/ 16 h 709"/>
                <a:gd name="T6" fmla="*/ 28 w 172"/>
                <a:gd name="T7" fmla="*/ 33 h 709"/>
                <a:gd name="T8" fmla="*/ 31 w 172"/>
                <a:gd name="T9" fmla="*/ 59 h 709"/>
                <a:gd name="T10" fmla="*/ 86 w 172"/>
                <a:gd name="T11" fmla="*/ 651 h 709"/>
                <a:gd name="T12" fmla="*/ 91 w 172"/>
                <a:gd name="T13" fmla="*/ 684 h 709"/>
                <a:gd name="T14" fmla="*/ 95 w 172"/>
                <a:gd name="T15" fmla="*/ 694 h 709"/>
                <a:gd name="T16" fmla="*/ 106 w 172"/>
                <a:gd name="T17" fmla="*/ 704 h 709"/>
                <a:gd name="T18" fmla="*/ 115 w 172"/>
                <a:gd name="T19" fmla="*/ 708 h 709"/>
                <a:gd name="T20" fmla="*/ 127 w 172"/>
                <a:gd name="T21" fmla="*/ 700 h 709"/>
                <a:gd name="T22" fmla="*/ 135 w 172"/>
                <a:gd name="T23" fmla="*/ 684 h 709"/>
                <a:gd name="T24" fmla="*/ 171 w 172"/>
                <a:gd name="T25" fmla="*/ 380 h 70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2"/>
                <a:gd name="T40" fmla="*/ 0 h 709"/>
                <a:gd name="T41" fmla="*/ 172 w 172"/>
                <a:gd name="T42" fmla="*/ 709 h 70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2" h="709">
                  <a:moveTo>
                    <a:pt x="0" y="0"/>
                  </a:moveTo>
                  <a:lnTo>
                    <a:pt x="14" y="4"/>
                  </a:lnTo>
                  <a:lnTo>
                    <a:pt x="24" y="16"/>
                  </a:lnTo>
                  <a:lnTo>
                    <a:pt x="28" y="33"/>
                  </a:lnTo>
                  <a:lnTo>
                    <a:pt x="31" y="59"/>
                  </a:lnTo>
                  <a:lnTo>
                    <a:pt x="86" y="651"/>
                  </a:lnTo>
                  <a:lnTo>
                    <a:pt x="91" y="684"/>
                  </a:lnTo>
                  <a:lnTo>
                    <a:pt x="95" y="694"/>
                  </a:lnTo>
                  <a:lnTo>
                    <a:pt x="106" y="704"/>
                  </a:lnTo>
                  <a:lnTo>
                    <a:pt x="115" y="708"/>
                  </a:lnTo>
                  <a:lnTo>
                    <a:pt x="127" y="700"/>
                  </a:lnTo>
                  <a:lnTo>
                    <a:pt x="135" y="684"/>
                  </a:lnTo>
                  <a:lnTo>
                    <a:pt x="171" y="380"/>
                  </a:lnTo>
                </a:path>
              </a:pathLst>
            </a:custGeom>
            <a:noFill/>
            <a:ln w="38100" cap="rnd">
              <a:solidFill>
                <a:schemeClr val="tx1">
                  <a:lumMod val="65000"/>
                  <a:lumOff val="35000"/>
                </a:schemeClr>
              </a:solidFill>
              <a:round/>
            </a:ln>
          </p:spPr>
          <p:txBody>
            <a:bodyPr/>
            <a:lstStyle/>
            <a:p>
              <a:endParaRPr lang="zh-CN" altLang="en-US"/>
            </a:p>
          </p:txBody>
        </p:sp>
        <p:sp>
          <p:nvSpPr>
            <p:cNvPr id="116" name="Freeform 118"/>
            <p:cNvSpPr/>
            <p:nvPr/>
          </p:nvSpPr>
          <p:spPr bwMode="auto">
            <a:xfrm>
              <a:off x="5012326" y="5600137"/>
              <a:ext cx="92120" cy="390071"/>
            </a:xfrm>
            <a:custGeom>
              <a:avLst/>
              <a:gdLst>
                <a:gd name="T0" fmla="*/ 0 w 64"/>
                <a:gd name="T1" fmla="*/ 362 h 363"/>
                <a:gd name="T2" fmla="*/ 39 w 64"/>
                <a:gd name="T3" fmla="*/ 54 h 363"/>
                <a:gd name="T4" fmla="*/ 41 w 64"/>
                <a:gd name="T5" fmla="*/ 38 h 363"/>
                <a:gd name="T6" fmla="*/ 43 w 64"/>
                <a:gd name="T7" fmla="*/ 25 h 363"/>
                <a:gd name="T8" fmla="*/ 46 w 64"/>
                <a:gd name="T9" fmla="*/ 15 h 363"/>
                <a:gd name="T10" fmla="*/ 54 w 64"/>
                <a:gd name="T11" fmla="*/ 6 h 363"/>
                <a:gd name="T12" fmla="*/ 63 w 64"/>
                <a:gd name="T13" fmla="*/ 0 h 363"/>
                <a:gd name="T14" fmla="*/ 0 60000 65536"/>
                <a:gd name="T15" fmla="*/ 0 60000 65536"/>
                <a:gd name="T16" fmla="*/ 0 60000 65536"/>
                <a:gd name="T17" fmla="*/ 0 60000 65536"/>
                <a:gd name="T18" fmla="*/ 0 60000 65536"/>
                <a:gd name="T19" fmla="*/ 0 60000 65536"/>
                <a:gd name="T20" fmla="*/ 0 60000 65536"/>
                <a:gd name="T21" fmla="*/ 0 w 64"/>
                <a:gd name="T22" fmla="*/ 0 h 363"/>
                <a:gd name="T23" fmla="*/ 64 w 64"/>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363">
                  <a:moveTo>
                    <a:pt x="0" y="362"/>
                  </a:moveTo>
                  <a:lnTo>
                    <a:pt x="39" y="54"/>
                  </a:lnTo>
                  <a:lnTo>
                    <a:pt x="41" y="38"/>
                  </a:lnTo>
                  <a:lnTo>
                    <a:pt x="43" y="25"/>
                  </a:lnTo>
                  <a:lnTo>
                    <a:pt x="46" y="15"/>
                  </a:lnTo>
                  <a:lnTo>
                    <a:pt x="54" y="6"/>
                  </a:lnTo>
                  <a:lnTo>
                    <a:pt x="63" y="0"/>
                  </a:lnTo>
                </a:path>
              </a:pathLst>
            </a:custGeom>
            <a:noFill/>
            <a:ln w="38100" cap="rnd">
              <a:solidFill>
                <a:schemeClr val="tx1">
                  <a:lumMod val="65000"/>
                  <a:lumOff val="35000"/>
                </a:schemeClr>
              </a:solidFill>
              <a:round/>
            </a:ln>
          </p:spPr>
          <p:txBody>
            <a:bodyPr/>
            <a:lstStyle/>
            <a:p>
              <a:endParaRPr lang="zh-CN" altLang="en-US"/>
            </a:p>
          </p:txBody>
        </p:sp>
        <p:sp>
          <p:nvSpPr>
            <p:cNvPr id="117" name="Freeform 119"/>
            <p:cNvSpPr/>
            <p:nvPr/>
          </p:nvSpPr>
          <p:spPr bwMode="auto">
            <a:xfrm>
              <a:off x="5108765" y="5597258"/>
              <a:ext cx="253330" cy="762870"/>
            </a:xfrm>
            <a:custGeom>
              <a:avLst/>
              <a:gdLst>
                <a:gd name="T0" fmla="*/ 0 w 176"/>
                <a:gd name="T1" fmla="*/ 0 h 708"/>
                <a:gd name="T2" fmla="*/ 15 w 176"/>
                <a:gd name="T3" fmla="*/ 4 h 708"/>
                <a:gd name="T4" fmla="*/ 25 w 176"/>
                <a:gd name="T5" fmla="*/ 16 h 708"/>
                <a:gd name="T6" fmla="*/ 28 w 176"/>
                <a:gd name="T7" fmla="*/ 33 h 708"/>
                <a:gd name="T8" fmla="*/ 32 w 176"/>
                <a:gd name="T9" fmla="*/ 59 h 708"/>
                <a:gd name="T10" fmla="*/ 88 w 176"/>
                <a:gd name="T11" fmla="*/ 650 h 708"/>
                <a:gd name="T12" fmla="*/ 93 w 176"/>
                <a:gd name="T13" fmla="*/ 683 h 708"/>
                <a:gd name="T14" fmla="*/ 97 w 176"/>
                <a:gd name="T15" fmla="*/ 693 h 708"/>
                <a:gd name="T16" fmla="*/ 109 w 176"/>
                <a:gd name="T17" fmla="*/ 703 h 708"/>
                <a:gd name="T18" fmla="*/ 118 w 176"/>
                <a:gd name="T19" fmla="*/ 707 h 708"/>
                <a:gd name="T20" fmla="*/ 130 w 176"/>
                <a:gd name="T21" fmla="*/ 699 h 708"/>
                <a:gd name="T22" fmla="*/ 138 w 176"/>
                <a:gd name="T23" fmla="*/ 683 h 708"/>
                <a:gd name="T24" fmla="*/ 175 w 176"/>
                <a:gd name="T25" fmla="*/ 379 h 70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6"/>
                <a:gd name="T40" fmla="*/ 0 h 708"/>
                <a:gd name="T41" fmla="*/ 176 w 176"/>
                <a:gd name="T42" fmla="*/ 708 h 70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6" h="708">
                  <a:moveTo>
                    <a:pt x="0" y="0"/>
                  </a:moveTo>
                  <a:lnTo>
                    <a:pt x="15" y="4"/>
                  </a:lnTo>
                  <a:lnTo>
                    <a:pt x="25" y="16"/>
                  </a:lnTo>
                  <a:lnTo>
                    <a:pt x="28" y="33"/>
                  </a:lnTo>
                  <a:lnTo>
                    <a:pt x="32" y="59"/>
                  </a:lnTo>
                  <a:lnTo>
                    <a:pt x="88" y="650"/>
                  </a:lnTo>
                  <a:lnTo>
                    <a:pt x="93" y="683"/>
                  </a:lnTo>
                  <a:lnTo>
                    <a:pt x="97" y="693"/>
                  </a:lnTo>
                  <a:lnTo>
                    <a:pt x="109" y="703"/>
                  </a:lnTo>
                  <a:lnTo>
                    <a:pt x="118" y="707"/>
                  </a:lnTo>
                  <a:lnTo>
                    <a:pt x="130" y="699"/>
                  </a:lnTo>
                  <a:lnTo>
                    <a:pt x="138" y="683"/>
                  </a:lnTo>
                  <a:lnTo>
                    <a:pt x="175" y="379"/>
                  </a:lnTo>
                </a:path>
              </a:pathLst>
            </a:custGeom>
            <a:noFill/>
            <a:ln w="38100" cap="rnd">
              <a:solidFill>
                <a:schemeClr val="tx1">
                  <a:lumMod val="65000"/>
                  <a:lumOff val="35000"/>
                </a:schemeClr>
              </a:solidFill>
              <a:round/>
            </a:ln>
          </p:spPr>
          <p:txBody>
            <a:bodyPr/>
            <a:lstStyle/>
            <a:p>
              <a:endParaRPr lang="zh-CN" altLang="en-US"/>
            </a:p>
          </p:txBody>
        </p:sp>
        <p:sp>
          <p:nvSpPr>
            <p:cNvPr id="118" name="Freeform 120"/>
            <p:cNvSpPr/>
            <p:nvPr/>
          </p:nvSpPr>
          <p:spPr bwMode="auto">
            <a:xfrm>
              <a:off x="5363534" y="5605895"/>
              <a:ext cx="96439" cy="391510"/>
            </a:xfrm>
            <a:custGeom>
              <a:avLst/>
              <a:gdLst>
                <a:gd name="T0" fmla="*/ 0 w 67"/>
                <a:gd name="T1" fmla="*/ 362 h 363"/>
                <a:gd name="T2" fmla="*/ 41 w 67"/>
                <a:gd name="T3" fmla="*/ 54 h 363"/>
                <a:gd name="T4" fmla="*/ 43 w 67"/>
                <a:gd name="T5" fmla="*/ 38 h 363"/>
                <a:gd name="T6" fmla="*/ 45 w 67"/>
                <a:gd name="T7" fmla="*/ 25 h 363"/>
                <a:gd name="T8" fmla="*/ 49 w 67"/>
                <a:gd name="T9" fmla="*/ 15 h 363"/>
                <a:gd name="T10" fmla="*/ 56 w 67"/>
                <a:gd name="T11" fmla="*/ 6 h 363"/>
                <a:gd name="T12" fmla="*/ 66 w 67"/>
                <a:gd name="T13" fmla="*/ 0 h 363"/>
                <a:gd name="T14" fmla="*/ 0 60000 65536"/>
                <a:gd name="T15" fmla="*/ 0 60000 65536"/>
                <a:gd name="T16" fmla="*/ 0 60000 65536"/>
                <a:gd name="T17" fmla="*/ 0 60000 65536"/>
                <a:gd name="T18" fmla="*/ 0 60000 65536"/>
                <a:gd name="T19" fmla="*/ 0 60000 65536"/>
                <a:gd name="T20" fmla="*/ 0 60000 65536"/>
                <a:gd name="T21" fmla="*/ 0 w 67"/>
                <a:gd name="T22" fmla="*/ 0 h 363"/>
                <a:gd name="T23" fmla="*/ 67 w 67"/>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7" h="363">
                  <a:moveTo>
                    <a:pt x="0" y="362"/>
                  </a:moveTo>
                  <a:lnTo>
                    <a:pt x="41" y="54"/>
                  </a:lnTo>
                  <a:lnTo>
                    <a:pt x="43" y="38"/>
                  </a:lnTo>
                  <a:lnTo>
                    <a:pt x="45" y="25"/>
                  </a:lnTo>
                  <a:lnTo>
                    <a:pt x="49" y="15"/>
                  </a:lnTo>
                  <a:lnTo>
                    <a:pt x="56" y="6"/>
                  </a:lnTo>
                  <a:lnTo>
                    <a:pt x="66" y="0"/>
                  </a:lnTo>
                </a:path>
              </a:pathLst>
            </a:custGeom>
            <a:noFill/>
            <a:ln w="38100" cap="rnd">
              <a:solidFill>
                <a:schemeClr val="tx1">
                  <a:lumMod val="65000"/>
                  <a:lumOff val="35000"/>
                </a:schemeClr>
              </a:solidFill>
              <a:round/>
            </a:ln>
          </p:spPr>
          <p:txBody>
            <a:bodyPr/>
            <a:lstStyle/>
            <a:p>
              <a:endParaRPr lang="zh-CN" altLang="en-US"/>
            </a:p>
          </p:txBody>
        </p:sp>
        <p:sp>
          <p:nvSpPr>
            <p:cNvPr id="119" name="Freeform 121"/>
            <p:cNvSpPr/>
            <p:nvPr/>
          </p:nvSpPr>
          <p:spPr bwMode="auto">
            <a:xfrm>
              <a:off x="5465730" y="5604455"/>
              <a:ext cx="241815" cy="762870"/>
            </a:xfrm>
            <a:custGeom>
              <a:avLst/>
              <a:gdLst>
                <a:gd name="T0" fmla="*/ 0 w 168"/>
                <a:gd name="T1" fmla="*/ 0 h 709"/>
                <a:gd name="T2" fmla="*/ 14 w 168"/>
                <a:gd name="T3" fmla="*/ 4 h 709"/>
                <a:gd name="T4" fmla="*/ 24 w 168"/>
                <a:gd name="T5" fmla="*/ 16 h 709"/>
                <a:gd name="T6" fmla="*/ 27 w 168"/>
                <a:gd name="T7" fmla="*/ 33 h 709"/>
                <a:gd name="T8" fmla="*/ 30 w 168"/>
                <a:gd name="T9" fmla="*/ 59 h 709"/>
                <a:gd name="T10" fmla="*/ 84 w 168"/>
                <a:gd name="T11" fmla="*/ 651 h 709"/>
                <a:gd name="T12" fmla="*/ 89 w 168"/>
                <a:gd name="T13" fmla="*/ 684 h 709"/>
                <a:gd name="T14" fmla="*/ 93 w 168"/>
                <a:gd name="T15" fmla="*/ 694 h 709"/>
                <a:gd name="T16" fmla="*/ 104 w 168"/>
                <a:gd name="T17" fmla="*/ 704 h 709"/>
                <a:gd name="T18" fmla="*/ 113 w 168"/>
                <a:gd name="T19" fmla="*/ 708 h 709"/>
                <a:gd name="T20" fmla="*/ 124 w 168"/>
                <a:gd name="T21" fmla="*/ 700 h 709"/>
                <a:gd name="T22" fmla="*/ 132 w 168"/>
                <a:gd name="T23" fmla="*/ 684 h 709"/>
                <a:gd name="T24" fmla="*/ 167 w 168"/>
                <a:gd name="T25" fmla="*/ 380 h 70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8"/>
                <a:gd name="T40" fmla="*/ 0 h 709"/>
                <a:gd name="T41" fmla="*/ 168 w 168"/>
                <a:gd name="T42" fmla="*/ 709 h 70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8" h="709">
                  <a:moveTo>
                    <a:pt x="0" y="0"/>
                  </a:moveTo>
                  <a:lnTo>
                    <a:pt x="14" y="4"/>
                  </a:lnTo>
                  <a:lnTo>
                    <a:pt x="24" y="16"/>
                  </a:lnTo>
                  <a:lnTo>
                    <a:pt x="27" y="33"/>
                  </a:lnTo>
                  <a:lnTo>
                    <a:pt x="30" y="59"/>
                  </a:lnTo>
                  <a:lnTo>
                    <a:pt x="84" y="651"/>
                  </a:lnTo>
                  <a:lnTo>
                    <a:pt x="89" y="684"/>
                  </a:lnTo>
                  <a:lnTo>
                    <a:pt x="93" y="694"/>
                  </a:lnTo>
                  <a:lnTo>
                    <a:pt x="104" y="704"/>
                  </a:lnTo>
                  <a:lnTo>
                    <a:pt x="113" y="708"/>
                  </a:lnTo>
                  <a:lnTo>
                    <a:pt x="124" y="700"/>
                  </a:lnTo>
                  <a:lnTo>
                    <a:pt x="132" y="684"/>
                  </a:lnTo>
                  <a:lnTo>
                    <a:pt x="167" y="380"/>
                  </a:lnTo>
                </a:path>
              </a:pathLst>
            </a:custGeom>
            <a:noFill/>
            <a:ln w="38100" cap="rnd">
              <a:solidFill>
                <a:schemeClr val="tx1">
                  <a:lumMod val="65000"/>
                  <a:lumOff val="35000"/>
                </a:schemeClr>
              </a:solidFill>
              <a:round/>
            </a:ln>
          </p:spPr>
          <p:txBody>
            <a:bodyPr/>
            <a:lstStyle/>
            <a:p>
              <a:endParaRPr lang="zh-CN" altLang="en-US"/>
            </a:p>
          </p:txBody>
        </p:sp>
        <p:sp>
          <p:nvSpPr>
            <p:cNvPr id="120" name="Freeform 122"/>
            <p:cNvSpPr/>
            <p:nvPr/>
          </p:nvSpPr>
          <p:spPr bwMode="auto">
            <a:xfrm>
              <a:off x="5708984" y="5605895"/>
              <a:ext cx="99317" cy="391510"/>
            </a:xfrm>
            <a:custGeom>
              <a:avLst/>
              <a:gdLst>
                <a:gd name="T0" fmla="*/ 0 w 69"/>
                <a:gd name="T1" fmla="*/ 362 h 363"/>
                <a:gd name="T2" fmla="*/ 42 w 69"/>
                <a:gd name="T3" fmla="*/ 54 h 363"/>
                <a:gd name="T4" fmla="*/ 45 w 69"/>
                <a:gd name="T5" fmla="*/ 38 h 363"/>
                <a:gd name="T6" fmla="*/ 47 w 69"/>
                <a:gd name="T7" fmla="*/ 25 h 363"/>
                <a:gd name="T8" fmla="*/ 50 w 69"/>
                <a:gd name="T9" fmla="*/ 15 h 363"/>
                <a:gd name="T10" fmla="*/ 58 w 69"/>
                <a:gd name="T11" fmla="*/ 6 h 363"/>
                <a:gd name="T12" fmla="*/ 68 w 69"/>
                <a:gd name="T13" fmla="*/ 0 h 363"/>
                <a:gd name="T14" fmla="*/ 0 60000 65536"/>
                <a:gd name="T15" fmla="*/ 0 60000 65536"/>
                <a:gd name="T16" fmla="*/ 0 60000 65536"/>
                <a:gd name="T17" fmla="*/ 0 60000 65536"/>
                <a:gd name="T18" fmla="*/ 0 60000 65536"/>
                <a:gd name="T19" fmla="*/ 0 60000 65536"/>
                <a:gd name="T20" fmla="*/ 0 60000 65536"/>
                <a:gd name="T21" fmla="*/ 0 w 69"/>
                <a:gd name="T22" fmla="*/ 0 h 363"/>
                <a:gd name="T23" fmla="*/ 69 w 69"/>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 h="363">
                  <a:moveTo>
                    <a:pt x="0" y="362"/>
                  </a:moveTo>
                  <a:lnTo>
                    <a:pt x="42" y="54"/>
                  </a:lnTo>
                  <a:lnTo>
                    <a:pt x="45" y="38"/>
                  </a:lnTo>
                  <a:lnTo>
                    <a:pt x="47" y="25"/>
                  </a:lnTo>
                  <a:lnTo>
                    <a:pt x="50" y="15"/>
                  </a:lnTo>
                  <a:lnTo>
                    <a:pt x="58" y="6"/>
                  </a:lnTo>
                  <a:lnTo>
                    <a:pt x="68" y="0"/>
                  </a:lnTo>
                </a:path>
              </a:pathLst>
            </a:custGeom>
            <a:noFill/>
            <a:ln w="38100" cap="rnd">
              <a:solidFill>
                <a:schemeClr val="tx1">
                  <a:lumMod val="65000"/>
                  <a:lumOff val="35000"/>
                </a:schemeClr>
              </a:solidFill>
              <a:round/>
            </a:ln>
          </p:spPr>
          <p:txBody>
            <a:bodyPr/>
            <a:lstStyle/>
            <a:p>
              <a:endParaRPr lang="zh-CN" altLang="en-US"/>
            </a:p>
          </p:txBody>
        </p:sp>
        <p:sp>
          <p:nvSpPr>
            <p:cNvPr id="121" name="Freeform 123"/>
            <p:cNvSpPr/>
            <p:nvPr/>
          </p:nvSpPr>
          <p:spPr bwMode="auto">
            <a:xfrm>
              <a:off x="5812619" y="5601576"/>
              <a:ext cx="241815" cy="764309"/>
            </a:xfrm>
            <a:custGeom>
              <a:avLst/>
              <a:gdLst>
                <a:gd name="T0" fmla="*/ 0 w 168"/>
                <a:gd name="T1" fmla="*/ 0 h 709"/>
                <a:gd name="T2" fmla="*/ 14 w 168"/>
                <a:gd name="T3" fmla="*/ 4 h 709"/>
                <a:gd name="T4" fmla="*/ 24 w 168"/>
                <a:gd name="T5" fmla="*/ 16 h 709"/>
                <a:gd name="T6" fmla="*/ 27 w 168"/>
                <a:gd name="T7" fmla="*/ 33 h 709"/>
                <a:gd name="T8" fmla="*/ 30 w 168"/>
                <a:gd name="T9" fmla="*/ 59 h 709"/>
                <a:gd name="T10" fmla="*/ 84 w 168"/>
                <a:gd name="T11" fmla="*/ 651 h 709"/>
                <a:gd name="T12" fmla="*/ 89 w 168"/>
                <a:gd name="T13" fmla="*/ 684 h 709"/>
                <a:gd name="T14" fmla="*/ 93 w 168"/>
                <a:gd name="T15" fmla="*/ 694 h 709"/>
                <a:gd name="T16" fmla="*/ 104 w 168"/>
                <a:gd name="T17" fmla="*/ 704 h 709"/>
                <a:gd name="T18" fmla="*/ 113 w 168"/>
                <a:gd name="T19" fmla="*/ 708 h 709"/>
                <a:gd name="T20" fmla="*/ 124 w 168"/>
                <a:gd name="T21" fmla="*/ 700 h 709"/>
                <a:gd name="T22" fmla="*/ 132 w 168"/>
                <a:gd name="T23" fmla="*/ 684 h 709"/>
                <a:gd name="T24" fmla="*/ 167 w 168"/>
                <a:gd name="T25" fmla="*/ 380 h 70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8"/>
                <a:gd name="T40" fmla="*/ 0 h 709"/>
                <a:gd name="T41" fmla="*/ 168 w 168"/>
                <a:gd name="T42" fmla="*/ 709 h 70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8" h="709">
                  <a:moveTo>
                    <a:pt x="0" y="0"/>
                  </a:moveTo>
                  <a:lnTo>
                    <a:pt x="14" y="4"/>
                  </a:lnTo>
                  <a:lnTo>
                    <a:pt x="24" y="16"/>
                  </a:lnTo>
                  <a:lnTo>
                    <a:pt x="27" y="33"/>
                  </a:lnTo>
                  <a:lnTo>
                    <a:pt x="30" y="59"/>
                  </a:lnTo>
                  <a:lnTo>
                    <a:pt x="84" y="651"/>
                  </a:lnTo>
                  <a:lnTo>
                    <a:pt x="89" y="684"/>
                  </a:lnTo>
                  <a:lnTo>
                    <a:pt x="93" y="694"/>
                  </a:lnTo>
                  <a:lnTo>
                    <a:pt x="104" y="704"/>
                  </a:lnTo>
                  <a:lnTo>
                    <a:pt x="113" y="708"/>
                  </a:lnTo>
                  <a:lnTo>
                    <a:pt x="124" y="700"/>
                  </a:lnTo>
                  <a:lnTo>
                    <a:pt x="132" y="684"/>
                  </a:lnTo>
                  <a:lnTo>
                    <a:pt x="167" y="380"/>
                  </a:lnTo>
                </a:path>
              </a:pathLst>
            </a:custGeom>
            <a:noFill/>
            <a:ln w="38100" cap="rnd">
              <a:solidFill>
                <a:schemeClr val="tx1">
                  <a:lumMod val="65000"/>
                  <a:lumOff val="35000"/>
                </a:schemeClr>
              </a:solidFill>
              <a:round/>
            </a:ln>
          </p:spPr>
          <p:txBody>
            <a:bodyPr/>
            <a:lstStyle/>
            <a:p>
              <a:endParaRPr lang="zh-CN" altLang="en-US"/>
            </a:p>
          </p:txBody>
        </p:sp>
        <p:grpSp>
          <p:nvGrpSpPr>
            <p:cNvPr id="122" name="Group 124"/>
            <p:cNvGrpSpPr/>
            <p:nvPr/>
          </p:nvGrpSpPr>
          <p:grpSpPr bwMode="auto">
            <a:xfrm>
              <a:off x="6052996" y="5604455"/>
              <a:ext cx="338253" cy="767188"/>
              <a:chOff x="2898" y="3265"/>
              <a:chExt cx="235" cy="713"/>
            </a:xfrm>
          </p:grpSpPr>
          <p:sp>
            <p:nvSpPr>
              <p:cNvPr id="123" name="Freeform 125"/>
              <p:cNvSpPr/>
              <p:nvPr/>
            </p:nvSpPr>
            <p:spPr bwMode="auto">
              <a:xfrm>
                <a:off x="2898" y="3615"/>
                <a:ext cx="64" cy="363"/>
              </a:xfrm>
              <a:custGeom>
                <a:avLst/>
                <a:gdLst>
                  <a:gd name="T0" fmla="*/ 0 w 64"/>
                  <a:gd name="T1" fmla="*/ 0 h 363"/>
                  <a:gd name="T2" fmla="*/ 39 w 64"/>
                  <a:gd name="T3" fmla="*/ 308 h 363"/>
                  <a:gd name="T4" fmla="*/ 41 w 64"/>
                  <a:gd name="T5" fmla="*/ 324 h 363"/>
                  <a:gd name="T6" fmla="*/ 43 w 64"/>
                  <a:gd name="T7" fmla="*/ 337 h 363"/>
                  <a:gd name="T8" fmla="*/ 46 w 64"/>
                  <a:gd name="T9" fmla="*/ 347 h 363"/>
                  <a:gd name="T10" fmla="*/ 54 w 64"/>
                  <a:gd name="T11" fmla="*/ 356 h 363"/>
                  <a:gd name="T12" fmla="*/ 63 w 64"/>
                  <a:gd name="T13" fmla="*/ 362 h 363"/>
                  <a:gd name="T14" fmla="*/ 0 60000 65536"/>
                  <a:gd name="T15" fmla="*/ 0 60000 65536"/>
                  <a:gd name="T16" fmla="*/ 0 60000 65536"/>
                  <a:gd name="T17" fmla="*/ 0 60000 65536"/>
                  <a:gd name="T18" fmla="*/ 0 60000 65536"/>
                  <a:gd name="T19" fmla="*/ 0 60000 65536"/>
                  <a:gd name="T20" fmla="*/ 0 60000 65536"/>
                  <a:gd name="T21" fmla="*/ 0 w 64"/>
                  <a:gd name="T22" fmla="*/ 0 h 363"/>
                  <a:gd name="T23" fmla="*/ 64 w 64"/>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363">
                    <a:moveTo>
                      <a:pt x="0" y="0"/>
                    </a:moveTo>
                    <a:lnTo>
                      <a:pt x="39" y="308"/>
                    </a:lnTo>
                    <a:lnTo>
                      <a:pt x="41" y="324"/>
                    </a:lnTo>
                    <a:lnTo>
                      <a:pt x="43" y="337"/>
                    </a:lnTo>
                    <a:lnTo>
                      <a:pt x="46" y="347"/>
                    </a:lnTo>
                    <a:lnTo>
                      <a:pt x="54" y="356"/>
                    </a:lnTo>
                    <a:lnTo>
                      <a:pt x="63" y="362"/>
                    </a:lnTo>
                  </a:path>
                </a:pathLst>
              </a:custGeom>
              <a:noFill/>
              <a:ln w="38100" cap="rnd">
                <a:solidFill>
                  <a:schemeClr val="tx1">
                    <a:lumMod val="65000"/>
                    <a:lumOff val="35000"/>
                  </a:schemeClr>
                </a:solidFill>
                <a:round/>
              </a:ln>
            </p:spPr>
            <p:txBody>
              <a:bodyPr/>
              <a:lstStyle/>
              <a:p>
                <a:endParaRPr lang="zh-CN" altLang="en-US"/>
              </a:p>
            </p:txBody>
          </p:sp>
          <p:sp>
            <p:nvSpPr>
              <p:cNvPr id="124" name="Freeform 126"/>
              <p:cNvSpPr/>
              <p:nvPr/>
            </p:nvSpPr>
            <p:spPr bwMode="auto">
              <a:xfrm>
                <a:off x="2963" y="3265"/>
                <a:ext cx="170" cy="709"/>
              </a:xfrm>
              <a:custGeom>
                <a:avLst/>
                <a:gdLst>
                  <a:gd name="T0" fmla="*/ 0 w 170"/>
                  <a:gd name="T1" fmla="*/ 708 h 709"/>
                  <a:gd name="T2" fmla="*/ 14 w 170"/>
                  <a:gd name="T3" fmla="*/ 704 h 709"/>
                  <a:gd name="T4" fmla="*/ 24 w 170"/>
                  <a:gd name="T5" fmla="*/ 692 h 709"/>
                  <a:gd name="T6" fmla="*/ 27 w 170"/>
                  <a:gd name="T7" fmla="*/ 675 h 709"/>
                  <a:gd name="T8" fmla="*/ 31 w 170"/>
                  <a:gd name="T9" fmla="*/ 649 h 709"/>
                  <a:gd name="T10" fmla="*/ 85 w 170"/>
                  <a:gd name="T11" fmla="*/ 57 h 709"/>
                  <a:gd name="T12" fmla="*/ 90 w 170"/>
                  <a:gd name="T13" fmla="*/ 24 h 709"/>
                  <a:gd name="T14" fmla="*/ 94 w 170"/>
                  <a:gd name="T15" fmla="*/ 14 h 709"/>
                  <a:gd name="T16" fmla="*/ 105 w 170"/>
                  <a:gd name="T17" fmla="*/ 4 h 709"/>
                  <a:gd name="T18" fmla="*/ 114 w 170"/>
                  <a:gd name="T19" fmla="*/ 0 h 709"/>
                  <a:gd name="T20" fmla="*/ 126 w 170"/>
                  <a:gd name="T21" fmla="*/ 8 h 709"/>
                  <a:gd name="T22" fmla="*/ 133 w 170"/>
                  <a:gd name="T23" fmla="*/ 24 h 709"/>
                  <a:gd name="T24" fmla="*/ 169 w 170"/>
                  <a:gd name="T25" fmla="*/ 328 h 70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0"/>
                  <a:gd name="T40" fmla="*/ 0 h 709"/>
                  <a:gd name="T41" fmla="*/ 170 w 170"/>
                  <a:gd name="T42" fmla="*/ 709 h 70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0" h="709">
                    <a:moveTo>
                      <a:pt x="0" y="708"/>
                    </a:moveTo>
                    <a:lnTo>
                      <a:pt x="14" y="704"/>
                    </a:lnTo>
                    <a:lnTo>
                      <a:pt x="24" y="692"/>
                    </a:lnTo>
                    <a:lnTo>
                      <a:pt x="27" y="675"/>
                    </a:lnTo>
                    <a:lnTo>
                      <a:pt x="31" y="649"/>
                    </a:lnTo>
                    <a:lnTo>
                      <a:pt x="85" y="57"/>
                    </a:lnTo>
                    <a:lnTo>
                      <a:pt x="90" y="24"/>
                    </a:lnTo>
                    <a:lnTo>
                      <a:pt x="94" y="14"/>
                    </a:lnTo>
                    <a:lnTo>
                      <a:pt x="105" y="4"/>
                    </a:lnTo>
                    <a:lnTo>
                      <a:pt x="114" y="0"/>
                    </a:lnTo>
                    <a:lnTo>
                      <a:pt x="126" y="8"/>
                    </a:lnTo>
                    <a:lnTo>
                      <a:pt x="133" y="24"/>
                    </a:lnTo>
                    <a:lnTo>
                      <a:pt x="169" y="328"/>
                    </a:lnTo>
                  </a:path>
                </a:pathLst>
              </a:custGeom>
              <a:noFill/>
              <a:ln w="38100" cap="rnd">
                <a:solidFill>
                  <a:schemeClr val="tx1">
                    <a:lumMod val="65000"/>
                    <a:lumOff val="35000"/>
                  </a:schemeClr>
                </a:solidFill>
                <a:round/>
              </a:ln>
            </p:spPr>
            <p:txBody>
              <a:bodyPr/>
              <a:lstStyle/>
              <a:p>
                <a:endParaRPr lang="zh-CN" altLang="en-US"/>
              </a:p>
            </p:txBody>
          </p:sp>
        </p:grpSp>
        <p:sp>
          <p:nvSpPr>
            <p:cNvPr id="125" name="Freeform 127"/>
            <p:cNvSpPr/>
            <p:nvPr/>
          </p:nvSpPr>
          <p:spPr bwMode="auto">
            <a:xfrm>
              <a:off x="6389810" y="5967178"/>
              <a:ext cx="90680" cy="391510"/>
            </a:xfrm>
            <a:custGeom>
              <a:avLst/>
              <a:gdLst>
                <a:gd name="T0" fmla="*/ 0 w 63"/>
                <a:gd name="T1" fmla="*/ 0 h 363"/>
                <a:gd name="T2" fmla="*/ 38 w 63"/>
                <a:gd name="T3" fmla="*/ 308 h 363"/>
                <a:gd name="T4" fmla="*/ 41 w 63"/>
                <a:gd name="T5" fmla="*/ 324 h 363"/>
                <a:gd name="T6" fmla="*/ 42 w 63"/>
                <a:gd name="T7" fmla="*/ 337 h 363"/>
                <a:gd name="T8" fmla="*/ 46 w 63"/>
                <a:gd name="T9" fmla="*/ 347 h 363"/>
                <a:gd name="T10" fmla="*/ 53 w 63"/>
                <a:gd name="T11" fmla="*/ 356 h 363"/>
                <a:gd name="T12" fmla="*/ 62 w 63"/>
                <a:gd name="T13" fmla="*/ 362 h 363"/>
                <a:gd name="T14" fmla="*/ 0 60000 65536"/>
                <a:gd name="T15" fmla="*/ 0 60000 65536"/>
                <a:gd name="T16" fmla="*/ 0 60000 65536"/>
                <a:gd name="T17" fmla="*/ 0 60000 65536"/>
                <a:gd name="T18" fmla="*/ 0 60000 65536"/>
                <a:gd name="T19" fmla="*/ 0 60000 65536"/>
                <a:gd name="T20" fmla="*/ 0 60000 65536"/>
                <a:gd name="T21" fmla="*/ 0 w 63"/>
                <a:gd name="T22" fmla="*/ 0 h 363"/>
                <a:gd name="T23" fmla="*/ 63 w 63"/>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3" h="363">
                  <a:moveTo>
                    <a:pt x="0" y="0"/>
                  </a:moveTo>
                  <a:lnTo>
                    <a:pt x="38" y="308"/>
                  </a:lnTo>
                  <a:lnTo>
                    <a:pt x="41" y="324"/>
                  </a:lnTo>
                  <a:lnTo>
                    <a:pt x="42" y="337"/>
                  </a:lnTo>
                  <a:lnTo>
                    <a:pt x="46" y="347"/>
                  </a:lnTo>
                  <a:lnTo>
                    <a:pt x="53" y="356"/>
                  </a:lnTo>
                  <a:lnTo>
                    <a:pt x="62" y="362"/>
                  </a:lnTo>
                </a:path>
              </a:pathLst>
            </a:custGeom>
            <a:noFill/>
            <a:ln w="38100" cap="rnd">
              <a:solidFill>
                <a:schemeClr val="tx1">
                  <a:lumMod val="65000"/>
                  <a:lumOff val="35000"/>
                </a:schemeClr>
              </a:solidFill>
              <a:round/>
            </a:ln>
          </p:spPr>
          <p:txBody>
            <a:bodyPr/>
            <a:lstStyle/>
            <a:p>
              <a:endParaRPr lang="zh-CN" altLang="en-US"/>
            </a:p>
          </p:txBody>
        </p:sp>
        <p:sp>
          <p:nvSpPr>
            <p:cNvPr id="126" name="Freeform 128"/>
            <p:cNvSpPr/>
            <p:nvPr/>
          </p:nvSpPr>
          <p:spPr bwMode="auto">
            <a:xfrm>
              <a:off x="6481930" y="5604455"/>
              <a:ext cx="243254" cy="762870"/>
            </a:xfrm>
            <a:custGeom>
              <a:avLst/>
              <a:gdLst>
                <a:gd name="T0" fmla="*/ 0 w 169"/>
                <a:gd name="T1" fmla="*/ 708 h 709"/>
                <a:gd name="T2" fmla="*/ 14 w 169"/>
                <a:gd name="T3" fmla="*/ 704 h 709"/>
                <a:gd name="T4" fmla="*/ 24 w 169"/>
                <a:gd name="T5" fmla="*/ 692 h 709"/>
                <a:gd name="T6" fmla="*/ 27 w 169"/>
                <a:gd name="T7" fmla="*/ 675 h 709"/>
                <a:gd name="T8" fmla="*/ 31 w 169"/>
                <a:gd name="T9" fmla="*/ 649 h 709"/>
                <a:gd name="T10" fmla="*/ 84 w 169"/>
                <a:gd name="T11" fmla="*/ 57 h 709"/>
                <a:gd name="T12" fmla="*/ 89 w 169"/>
                <a:gd name="T13" fmla="*/ 24 h 709"/>
                <a:gd name="T14" fmla="*/ 94 w 169"/>
                <a:gd name="T15" fmla="*/ 14 h 709"/>
                <a:gd name="T16" fmla="*/ 104 w 169"/>
                <a:gd name="T17" fmla="*/ 4 h 709"/>
                <a:gd name="T18" fmla="*/ 113 w 169"/>
                <a:gd name="T19" fmla="*/ 0 h 709"/>
                <a:gd name="T20" fmla="*/ 125 w 169"/>
                <a:gd name="T21" fmla="*/ 8 h 709"/>
                <a:gd name="T22" fmla="*/ 132 w 169"/>
                <a:gd name="T23" fmla="*/ 24 h 709"/>
                <a:gd name="T24" fmla="*/ 168 w 169"/>
                <a:gd name="T25" fmla="*/ 328 h 70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9"/>
                <a:gd name="T40" fmla="*/ 0 h 709"/>
                <a:gd name="T41" fmla="*/ 169 w 169"/>
                <a:gd name="T42" fmla="*/ 709 h 70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9" h="709">
                  <a:moveTo>
                    <a:pt x="0" y="708"/>
                  </a:moveTo>
                  <a:lnTo>
                    <a:pt x="14" y="704"/>
                  </a:lnTo>
                  <a:lnTo>
                    <a:pt x="24" y="692"/>
                  </a:lnTo>
                  <a:lnTo>
                    <a:pt x="27" y="675"/>
                  </a:lnTo>
                  <a:lnTo>
                    <a:pt x="31" y="649"/>
                  </a:lnTo>
                  <a:lnTo>
                    <a:pt x="84" y="57"/>
                  </a:lnTo>
                  <a:lnTo>
                    <a:pt x="89" y="24"/>
                  </a:lnTo>
                  <a:lnTo>
                    <a:pt x="94" y="14"/>
                  </a:lnTo>
                  <a:lnTo>
                    <a:pt x="104" y="4"/>
                  </a:lnTo>
                  <a:lnTo>
                    <a:pt x="113" y="0"/>
                  </a:lnTo>
                  <a:lnTo>
                    <a:pt x="125" y="8"/>
                  </a:lnTo>
                  <a:lnTo>
                    <a:pt x="132" y="24"/>
                  </a:lnTo>
                  <a:lnTo>
                    <a:pt x="168" y="328"/>
                  </a:lnTo>
                </a:path>
              </a:pathLst>
            </a:custGeom>
            <a:noFill/>
            <a:ln w="38100" cap="rnd">
              <a:solidFill>
                <a:schemeClr val="tx1">
                  <a:lumMod val="65000"/>
                  <a:lumOff val="35000"/>
                </a:schemeClr>
              </a:solidFill>
              <a:round/>
            </a:ln>
          </p:spPr>
          <p:txBody>
            <a:bodyPr/>
            <a:lstStyle/>
            <a:p>
              <a:endParaRPr lang="zh-CN" altLang="en-US"/>
            </a:p>
          </p:txBody>
        </p:sp>
        <p:grpSp>
          <p:nvGrpSpPr>
            <p:cNvPr id="127" name="Group 129"/>
            <p:cNvGrpSpPr/>
            <p:nvPr/>
          </p:nvGrpSpPr>
          <p:grpSpPr bwMode="auto">
            <a:xfrm>
              <a:off x="6725184" y="5594380"/>
              <a:ext cx="676507" cy="767187"/>
              <a:chOff x="3365" y="3256"/>
              <a:chExt cx="470" cy="713"/>
            </a:xfrm>
          </p:grpSpPr>
          <p:grpSp>
            <p:nvGrpSpPr>
              <p:cNvPr id="128" name="Group 130"/>
              <p:cNvGrpSpPr/>
              <p:nvPr/>
            </p:nvGrpSpPr>
            <p:grpSpPr bwMode="auto">
              <a:xfrm>
                <a:off x="3365" y="3256"/>
                <a:ext cx="233" cy="713"/>
                <a:chOff x="3365" y="3256"/>
                <a:chExt cx="233" cy="713"/>
              </a:xfrm>
            </p:grpSpPr>
            <p:sp>
              <p:nvSpPr>
                <p:cNvPr id="132" name="Freeform 131"/>
                <p:cNvSpPr/>
                <p:nvPr/>
              </p:nvSpPr>
              <p:spPr bwMode="auto">
                <a:xfrm>
                  <a:off x="3365" y="3606"/>
                  <a:ext cx="66" cy="363"/>
                </a:xfrm>
                <a:custGeom>
                  <a:avLst/>
                  <a:gdLst>
                    <a:gd name="T0" fmla="*/ 0 w 66"/>
                    <a:gd name="T1" fmla="*/ 0 h 363"/>
                    <a:gd name="T2" fmla="*/ 40 w 66"/>
                    <a:gd name="T3" fmla="*/ 308 h 363"/>
                    <a:gd name="T4" fmla="*/ 43 w 66"/>
                    <a:gd name="T5" fmla="*/ 324 h 363"/>
                    <a:gd name="T6" fmla="*/ 44 w 66"/>
                    <a:gd name="T7" fmla="*/ 337 h 363"/>
                    <a:gd name="T8" fmla="*/ 48 w 66"/>
                    <a:gd name="T9" fmla="*/ 347 h 363"/>
                    <a:gd name="T10" fmla="*/ 56 w 66"/>
                    <a:gd name="T11" fmla="*/ 356 h 363"/>
                    <a:gd name="T12" fmla="*/ 65 w 66"/>
                    <a:gd name="T13" fmla="*/ 362 h 363"/>
                    <a:gd name="T14" fmla="*/ 0 60000 65536"/>
                    <a:gd name="T15" fmla="*/ 0 60000 65536"/>
                    <a:gd name="T16" fmla="*/ 0 60000 65536"/>
                    <a:gd name="T17" fmla="*/ 0 60000 65536"/>
                    <a:gd name="T18" fmla="*/ 0 60000 65536"/>
                    <a:gd name="T19" fmla="*/ 0 60000 65536"/>
                    <a:gd name="T20" fmla="*/ 0 60000 65536"/>
                    <a:gd name="T21" fmla="*/ 0 w 66"/>
                    <a:gd name="T22" fmla="*/ 0 h 363"/>
                    <a:gd name="T23" fmla="*/ 66 w 66"/>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6" h="363">
                      <a:moveTo>
                        <a:pt x="0" y="0"/>
                      </a:moveTo>
                      <a:lnTo>
                        <a:pt x="40" y="308"/>
                      </a:lnTo>
                      <a:lnTo>
                        <a:pt x="43" y="324"/>
                      </a:lnTo>
                      <a:lnTo>
                        <a:pt x="44" y="337"/>
                      </a:lnTo>
                      <a:lnTo>
                        <a:pt x="48" y="347"/>
                      </a:lnTo>
                      <a:lnTo>
                        <a:pt x="56" y="356"/>
                      </a:lnTo>
                      <a:lnTo>
                        <a:pt x="65" y="362"/>
                      </a:lnTo>
                    </a:path>
                  </a:pathLst>
                </a:custGeom>
                <a:noFill/>
                <a:ln w="38100" cap="rnd">
                  <a:solidFill>
                    <a:schemeClr val="tx1">
                      <a:lumMod val="65000"/>
                      <a:lumOff val="35000"/>
                    </a:schemeClr>
                  </a:solidFill>
                  <a:round/>
                </a:ln>
              </p:spPr>
              <p:txBody>
                <a:bodyPr/>
                <a:lstStyle/>
                <a:p>
                  <a:endParaRPr lang="zh-CN" altLang="en-US"/>
                </a:p>
              </p:txBody>
            </p:sp>
            <p:sp>
              <p:nvSpPr>
                <p:cNvPr id="133" name="Freeform 132"/>
                <p:cNvSpPr/>
                <p:nvPr/>
              </p:nvSpPr>
              <p:spPr bwMode="auto">
                <a:xfrm>
                  <a:off x="3432" y="3256"/>
                  <a:ext cx="166" cy="709"/>
                </a:xfrm>
                <a:custGeom>
                  <a:avLst/>
                  <a:gdLst>
                    <a:gd name="T0" fmla="*/ 0 w 166"/>
                    <a:gd name="T1" fmla="*/ 708 h 709"/>
                    <a:gd name="T2" fmla="*/ 14 w 166"/>
                    <a:gd name="T3" fmla="*/ 704 h 709"/>
                    <a:gd name="T4" fmla="*/ 24 w 166"/>
                    <a:gd name="T5" fmla="*/ 692 h 709"/>
                    <a:gd name="T6" fmla="*/ 27 w 166"/>
                    <a:gd name="T7" fmla="*/ 675 h 709"/>
                    <a:gd name="T8" fmla="*/ 30 w 166"/>
                    <a:gd name="T9" fmla="*/ 649 h 709"/>
                    <a:gd name="T10" fmla="*/ 83 w 166"/>
                    <a:gd name="T11" fmla="*/ 57 h 709"/>
                    <a:gd name="T12" fmla="*/ 88 w 166"/>
                    <a:gd name="T13" fmla="*/ 24 h 709"/>
                    <a:gd name="T14" fmla="*/ 92 w 166"/>
                    <a:gd name="T15" fmla="*/ 14 h 709"/>
                    <a:gd name="T16" fmla="*/ 102 w 166"/>
                    <a:gd name="T17" fmla="*/ 4 h 709"/>
                    <a:gd name="T18" fmla="*/ 111 w 166"/>
                    <a:gd name="T19" fmla="*/ 0 h 709"/>
                    <a:gd name="T20" fmla="*/ 123 w 166"/>
                    <a:gd name="T21" fmla="*/ 8 h 709"/>
                    <a:gd name="T22" fmla="*/ 130 w 166"/>
                    <a:gd name="T23" fmla="*/ 24 h 709"/>
                    <a:gd name="T24" fmla="*/ 165 w 166"/>
                    <a:gd name="T25" fmla="*/ 328 h 70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6"/>
                    <a:gd name="T40" fmla="*/ 0 h 709"/>
                    <a:gd name="T41" fmla="*/ 166 w 166"/>
                    <a:gd name="T42" fmla="*/ 709 h 70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6" h="709">
                      <a:moveTo>
                        <a:pt x="0" y="708"/>
                      </a:moveTo>
                      <a:lnTo>
                        <a:pt x="14" y="704"/>
                      </a:lnTo>
                      <a:lnTo>
                        <a:pt x="24" y="692"/>
                      </a:lnTo>
                      <a:lnTo>
                        <a:pt x="27" y="675"/>
                      </a:lnTo>
                      <a:lnTo>
                        <a:pt x="30" y="649"/>
                      </a:lnTo>
                      <a:lnTo>
                        <a:pt x="83" y="57"/>
                      </a:lnTo>
                      <a:lnTo>
                        <a:pt x="88" y="24"/>
                      </a:lnTo>
                      <a:lnTo>
                        <a:pt x="92" y="14"/>
                      </a:lnTo>
                      <a:lnTo>
                        <a:pt x="102" y="4"/>
                      </a:lnTo>
                      <a:lnTo>
                        <a:pt x="111" y="0"/>
                      </a:lnTo>
                      <a:lnTo>
                        <a:pt x="123" y="8"/>
                      </a:lnTo>
                      <a:lnTo>
                        <a:pt x="130" y="24"/>
                      </a:lnTo>
                      <a:lnTo>
                        <a:pt x="165" y="328"/>
                      </a:lnTo>
                    </a:path>
                  </a:pathLst>
                </a:custGeom>
                <a:noFill/>
                <a:ln w="38100" cap="rnd">
                  <a:solidFill>
                    <a:schemeClr val="tx1">
                      <a:lumMod val="65000"/>
                      <a:lumOff val="35000"/>
                    </a:schemeClr>
                  </a:solidFill>
                  <a:round/>
                </a:ln>
              </p:spPr>
              <p:txBody>
                <a:bodyPr/>
                <a:lstStyle/>
                <a:p>
                  <a:endParaRPr lang="zh-CN" altLang="en-US"/>
                </a:p>
              </p:txBody>
            </p:sp>
          </p:grpSp>
          <p:grpSp>
            <p:nvGrpSpPr>
              <p:cNvPr id="129" name="Group 133"/>
              <p:cNvGrpSpPr/>
              <p:nvPr/>
            </p:nvGrpSpPr>
            <p:grpSpPr bwMode="auto">
              <a:xfrm>
                <a:off x="3600" y="3256"/>
                <a:ext cx="235" cy="713"/>
                <a:chOff x="3600" y="3256"/>
                <a:chExt cx="235" cy="713"/>
              </a:xfrm>
            </p:grpSpPr>
            <p:sp>
              <p:nvSpPr>
                <p:cNvPr id="130" name="Freeform 134"/>
                <p:cNvSpPr/>
                <p:nvPr/>
              </p:nvSpPr>
              <p:spPr bwMode="auto">
                <a:xfrm>
                  <a:off x="3600" y="3606"/>
                  <a:ext cx="68" cy="363"/>
                </a:xfrm>
                <a:custGeom>
                  <a:avLst/>
                  <a:gdLst>
                    <a:gd name="T0" fmla="*/ 0 w 68"/>
                    <a:gd name="T1" fmla="*/ 0 h 363"/>
                    <a:gd name="T2" fmla="*/ 41 w 68"/>
                    <a:gd name="T3" fmla="*/ 308 h 363"/>
                    <a:gd name="T4" fmla="*/ 44 w 68"/>
                    <a:gd name="T5" fmla="*/ 324 h 363"/>
                    <a:gd name="T6" fmla="*/ 46 w 68"/>
                    <a:gd name="T7" fmla="*/ 337 h 363"/>
                    <a:gd name="T8" fmla="*/ 49 w 68"/>
                    <a:gd name="T9" fmla="*/ 347 h 363"/>
                    <a:gd name="T10" fmla="*/ 57 w 68"/>
                    <a:gd name="T11" fmla="*/ 356 h 363"/>
                    <a:gd name="T12" fmla="*/ 67 w 68"/>
                    <a:gd name="T13" fmla="*/ 362 h 363"/>
                    <a:gd name="T14" fmla="*/ 0 60000 65536"/>
                    <a:gd name="T15" fmla="*/ 0 60000 65536"/>
                    <a:gd name="T16" fmla="*/ 0 60000 65536"/>
                    <a:gd name="T17" fmla="*/ 0 60000 65536"/>
                    <a:gd name="T18" fmla="*/ 0 60000 65536"/>
                    <a:gd name="T19" fmla="*/ 0 60000 65536"/>
                    <a:gd name="T20" fmla="*/ 0 60000 65536"/>
                    <a:gd name="T21" fmla="*/ 0 w 68"/>
                    <a:gd name="T22" fmla="*/ 0 h 363"/>
                    <a:gd name="T23" fmla="*/ 68 w 68"/>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8" h="363">
                      <a:moveTo>
                        <a:pt x="0" y="0"/>
                      </a:moveTo>
                      <a:lnTo>
                        <a:pt x="41" y="308"/>
                      </a:lnTo>
                      <a:lnTo>
                        <a:pt x="44" y="324"/>
                      </a:lnTo>
                      <a:lnTo>
                        <a:pt x="46" y="337"/>
                      </a:lnTo>
                      <a:lnTo>
                        <a:pt x="49" y="347"/>
                      </a:lnTo>
                      <a:lnTo>
                        <a:pt x="57" y="356"/>
                      </a:lnTo>
                      <a:lnTo>
                        <a:pt x="67" y="362"/>
                      </a:lnTo>
                    </a:path>
                  </a:pathLst>
                </a:custGeom>
                <a:noFill/>
                <a:ln w="38100" cap="rnd">
                  <a:solidFill>
                    <a:schemeClr val="tx1">
                      <a:lumMod val="65000"/>
                      <a:lumOff val="35000"/>
                    </a:schemeClr>
                  </a:solidFill>
                  <a:round/>
                </a:ln>
              </p:spPr>
              <p:txBody>
                <a:bodyPr/>
                <a:lstStyle/>
                <a:p>
                  <a:endParaRPr lang="zh-CN" altLang="en-US"/>
                </a:p>
              </p:txBody>
            </p:sp>
            <p:sp>
              <p:nvSpPr>
                <p:cNvPr id="131" name="Freeform 135"/>
                <p:cNvSpPr/>
                <p:nvPr/>
              </p:nvSpPr>
              <p:spPr bwMode="auto">
                <a:xfrm>
                  <a:off x="3669" y="3256"/>
                  <a:ext cx="166" cy="709"/>
                </a:xfrm>
                <a:custGeom>
                  <a:avLst/>
                  <a:gdLst>
                    <a:gd name="T0" fmla="*/ 0 w 166"/>
                    <a:gd name="T1" fmla="*/ 708 h 709"/>
                    <a:gd name="T2" fmla="*/ 14 w 166"/>
                    <a:gd name="T3" fmla="*/ 704 h 709"/>
                    <a:gd name="T4" fmla="*/ 24 w 166"/>
                    <a:gd name="T5" fmla="*/ 692 h 709"/>
                    <a:gd name="T6" fmla="*/ 27 w 166"/>
                    <a:gd name="T7" fmla="*/ 675 h 709"/>
                    <a:gd name="T8" fmla="*/ 30 w 166"/>
                    <a:gd name="T9" fmla="*/ 649 h 709"/>
                    <a:gd name="T10" fmla="*/ 83 w 166"/>
                    <a:gd name="T11" fmla="*/ 57 h 709"/>
                    <a:gd name="T12" fmla="*/ 88 w 166"/>
                    <a:gd name="T13" fmla="*/ 24 h 709"/>
                    <a:gd name="T14" fmla="*/ 92 w 166"/>
                    <a:gd name="T15" fmla="*/ 14 h 709"/>
                    <a:gd name="T16" fmla="*/ 102 w 166"/>
                    <a:gd name="T17" fmla="*/ 4 h 709"/>
                    <a:gd name="T18" fmla="*/ 111 w 166"/>
                    <a:gd name="T19" fmla="*/ 0 h 709"/>
                    <a:gd name="T20" fmla="*/ 123 w 166"/>
                    <a:gd name="T21" fmla="*/ 8 h 709"/>
                    <a:gd name="T22" fmla="*/ 130 w 166"/>
                    <a:gd name="T23" fmla="*/ 24 h 709"/>
                    <a:gd name="T24" fmla="*/ 165 w 166"/>
                    <a:gd name="T25" fmla="*/ 328 h 70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6"/>
                    <a:gd name="T40" fmla="*/ 0 h 709"/>
                    <a:gd name="T41" fmla="*/ 166 w 166"/>
                    <a:gd name="T42" fmla="*/ 709 h 70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6" h="709">
                      <a:moveTo>
                        <a:pt x="0" y="708"/>
                      </a:moveTo>
                      <a:lnTo>
                        <a:pt x="14" y="704"/>
                      </a:lnTo>
                      <a:lnTo>
                        <a:pt x="24" y="692"/>
                      </a:lnTo>
                      <a:lnTo>
                        <a:pt x="27" y="675"/>
                      </a:lnTo>
                      <a:lnTo>
                        <a:pt x="30" y="649"/>
                      </a:lnTo>
                      <a:lnTo>
                        <a:pt x="83" y="57"/>
                      </a:lnTo>
                      <a:lnTo>
                        <a:pt x="88" y="24"/>
                      </a:lnTo>
                      <a:lnTo>
                        <a:pt x="92" y="14"/>
                      </a:lnTo>
                      <a:lnTo>
                        <a:pt x="102" y="4"/>
                      </a:lnTo>
                      <a:lnTo>
                        <a:pt x="111" y="0"/>
                      </a:lnTo>
                      <a:lnTo>
                        <a:pt x="123" y="8"/>
                      </a:lnTo>
                      <a:lnTo>
                        <a:pt x="130" y="24"/>
                      </a:lnTo>
                      <a:lnTo>
                        <a:pt x="165" y="328"/>
                      </a:lnTo>
                    </a:path>
                  </a:pathLst>
                </a:custGeom>
                <a:noFill/>
                <a:ln w="38100" cap="rnd">
                  <a:solidFill>
                    <a:schemeClr val="tx1">
                      <a:lumMod val="65000"/>
                      <a:lumOff val="35000"/>
                    </a:schemeClr>
                  </a:solidFill>
                  <a:round/>
                </a:ln>
              </p:spPr>
              <p:txBody>
                <a:bodyPr/>
                <a:lstStyle/>
                <a:p>
                  <a:endParaRPr lang="zh-CN" altLang="en-US"/>
                </a:p>
              </p:txBody>
            </p:sp>
          </p:grpSp>
        </p:grpSp>
        <p:grpSp>
          <p:nvGrpSpPr>
            <p:cNvPr id="134" name="Group 136"/>
            <p:cNvGrpSpPr/>
            <p:nvPr/>
          </p:nvGrpSpPr>
          <p:grpSpPr bwMode="auto">
            <a:xfrm>
              <a:off x="7398812" y="5584304"/>
              <a:ext cx="336814" cy="768627"/>
              <a:chOff x="3833" y="3247"/>
              <a:chExt cx="234" cy="713"/>
            </a:xfrm>
          </p:grpSpPr>
          <p:sp>
            <p:nvSpPr>
              <p:cNvPr id="135" name="Freeform 137"/>
              <p:cNvSpPr/>
              <p:nvPr/>
            </p:nvSpPr>
            <p:spPr bwMode="auto">
              <a:xfrm>
                <a:off x="3833" y="3597"/>
                <a:ext cx="64" cy="363"/>
              </a:xfrm>
              <a:custGeom>
                <a:avLst/>
                <a:gdLst>
                  <a:gd name="T0" fmla="*/ 0 w 64"/>
                  <a:gd name="T1" fmla="*/ 0 h 363"/>
                  <a:gd name="T2" fmla="*/ 39 w 64"/>
                  <a:gd name="T3" fmla="*/ 308 h 363"/>
                  <a:gd name="T4" fmla="*/ 41 w 64"/>
                  <a:gd name="T5" fmla="*/ 324 h 363"/>
                  <a:gd name="T6" fmla="*/ 43 w 64"/>
                  <a:gd name="T7" fmla="*/ 337 h 363"/>
                  <a:gd name="T8" fmla="*/ 46 w 64"/>
                  <a:gd name="T9" fmla="*/ 347 h 363"/>
                  <a:gd name="T10" fmla="*/ 54 w 64"/>
                  <a:gd name="T11" fmla="*/ 356 h 363"/>
                  <a:gd name="T12" fmla="*/ 63 w 64"/>
                  <a:gd name="T13" fmla="*/ 362 h 363"/>
                  <a:gd name="T14" fmla="*/ 0 60000 65536"/>
                  <a:gd name="T15" fmla="*/ 0 60000 65536"/>
                  <a:gd name="T16" fmla="*/ 0 60000 65536"/>
                  <a:gd name="T17" fmla="*/ 0 60000 65536"/>
                  <a:gd name="T18" fmla="*/ 0 60000 65536"/>
                  <a:gd name="T19" fmla="*/ 0 60000 65536"/>
                  <a:gd name="T20" fmla="*/ 0 60000 65536"/>
                  <a:gd name="T21" fmla="*/ 0 w 64"/>
                  <a:gd name="T22" fmla="*/ 0 h 363"/>
                  <a:gd name="T23" fmla="*/ 64 w 64"/>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363">
                    <a:moveTo>
                      <a:pt x="0" y="0"/>
                    </a:moveTo>
                    <a:lnTo>
                      <a:pt x="39" y="308"/>
                    </a:lnTo>
                    <a:lnTo>
                      <a:pt x="41" y="324"/>
                    </a:lnTo>
                    <a:lnTo>
                      <a:pt x="43" y="337"/>
                    </a:lnTo>
                    <a:lnTo>
                      <a:pt x="46" y="347"/>
                    </a:lnTo>
                    <a:lnTo>
                      <a:pt x="54" y="356"/>
                    </a:lnTo>
                    <a:lnTo>
                      <a:pt x="63" y="362"/>
                    </a:lnTo>
                  </a:path>
                </a:pathLst>
              </a:custGeom>
              <a:noFill/>
              <a:ln w="38100" cap="rnd">
                <a:solidFill>
                  <a:schemeClr val="tx1">
                    <a:lumMod val="65000"/>
                    <a:lumOff val="35000"/>
                  </a:schemeClr>
                </a:solidFill>
                <a:round/>
              </a:ln>
            </p:spPr>
            <p:txBody>
              <a:bodyPr/>
              <a:lstStyle/>
              <a:p>
                <a:endParaRPr lang="zh-CN" altLang="en-US"/>
              </a:p>
            </p:txBody>
          </p:sp>
          <p:sp>
            <p:nvSpPr>
              <p:cNvPr id="136" name="Freeform 138"/>
              <p:cNvSpPr/>
              <p:nvPr/>
            </p:nvSpPr>
            <p:spPr bwMode="auto">
              <a:xfrm>
                <a:off x="3898" y="3247"/>
                <a:ext cx="169" cy="709"/>
              </a:xfrm>
              <a:custGeom>
                <a:avLst/>
                <a:gdLst>
                  <a:gd name="T0" fmla="*/ 0 w 169"/>
                  <a:gd name="T1" fmla="*/ 708 h 709"/>
                  <a:gd name="T2" fmla="*/ 14 w 169"/>
                  <a:gd name="T3" fmla="*/ 704 h 709"/>
                  <a:gd name="T4" fmla="*/ 24 w 169"/>
                  <a:gd name="T5" fmla="*/ 692 h 709"/>
                  <a:gd name="T6" fmla="*/ 27 w 169"/>
                  <a:gd name="T7" fmla="*/ 675 h 709"/>
                  <a:gd name="T8" fmla="*/ 31 w 169"/>
                  <a:gd name="T9" fmla="*/ 649 h 709"/>
                  <a:gd name="T10" fmla="*/ 84 w 169"/>
                  <a:gd name="T11" fmla="*/ 57 h 709"/>
                  <a:gd name="T12" fmla="*/ 89 w 169"/>
                  <a:gd name="T13" fmla="*/ 24 h 709"/>
                  <a:gd name="T14" fmla="*/ 94 w 169"/>
                  <a:gd name="T15" fmla="*/ 14 h 709"/>
                  <a:gd name="T16" fmla="*/ 104 w 169"/>
                  <a:gd name="T17" fmla="*/ 4 h 709"/>
                  <a:gd name="T18" fmla="*/ 113 w 169"/>
                  <a:gd name="T19" fmla="*/ 0 h 709"/>
                  <a:gd name="T20" fmla="*/ 125 w 169"/>
                  <a:gd name="T21" fmla="*/ 8 h 709"/>
                  <a:gd name="T22" fmla="*/ 132 w 169"/>
                  <a:gd name="T23" fmla="*/ 24 h 709"/>
                  <a:gd name="T24" fmla="*/ 168 w 169"/>
                  <a:gd name="T25" fmla="*/ 328 h 70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9"/>
                  <a:gd name="T40" fmla="*/ 0 h 709"/>
                  <a:gd name="T41" fmla="*/ 169 w 169"/>
                  <a:gd name="T42" fmla="*/ 709 h 70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9" h="709">
                    <a:moveTo>
                      <a:pt x="0" y="708"/>
                    </a:moveTo>
                    <a:lnTo>
                      <a:pt x="14" y="704"/>
                    </a:lnTo>
                    <a:lnTo>
                      <a:pt x="24" y="692"/>
                    </a:lnTo>
                    <a:lnTo>
                      <a:pt x="27" y="675"/>
                    </a:lnTo>
                    <a:lnTo>
                      <a:pt x="31" y="649"/>
                    </a:lnTo>
                    <a:lnTo>
                      <a:pt x="84" y="57"/>
                    </a:lnTo>
                    <a:lnTo>
                      <a:pt x="89" y="24"/>
                    </a:lnTo>
                    <a:lnTo>
                      <a:pt x="94" y="14"/>
                    </a:lnTo>
                    <a:lnTo>
                      <a:pt x="104" y="4"/>
                    </a:lnTo>
                    <a:lnTo>
                      <a:pt x="113" y="0"/>
                    </a:lnTo>
                    <a:lnTo>
                      <a:pt x="125" y="8"/>
                    </a:lnTo>
                    <a:lnTo>
                      <a:pt x="132" y="24"/>
                    </a:lnTo>
                    <a:lnTo>
                      <a:pt x="168" y="328"/>
                    </a:lnTo>
                  </a:path>
                </a:pathLst>
              </a:custGeom>
              <a:noFill/>
              <a:ln w="38100" cap="rnd">
                <a:solidFill>
                  <a:schemeClr val="tx1">
                    <a:lumMod val="65000"/>
                    <a:lumOff val="35000"/>
                  </a:schemeClr>
                </a:solidFill>
                <a:round/>
              </a:ln>
            </p:spPr>
            <p:txBody>
              <a:bodyPr/>
              <a:lstStyle/>
              <a:p>
                <a:endParaRPr lang="zh-CN" altLang="en-US"/>
              </a:p>
            </p:txBody>
          </p:sp>
        </p:grpSp>
        <p:sp>
          <p:nvSpPr>
            <p:cNvPr id="137" name="Freeform 139"/>
            <p:cNvSpPr/>
            <p:nvPr/>
          </p:nvSpPr>
          <p:spPr bwMode="auto">
            <a:xfrm>
              <a:off x="7737066" y="5961420"/>
              <a:ext cx="92120" cy="390071"/>
            </a:xfrm>
            <a:custGeom>
              <a:avLst/>
              <a:gdLst>
                <a:gd name="T0" fmla="*/ 0 w 64"/>
                <a:gd name="T1" fmla="*/ 0 h 271"/>
                <a:gd name="T2" fmla="*/ 40 w 64"/>
                <a:gd name="T3" fmla="*/ 231 h 271"/>
                <a:gd name="T4" fmla="*/ 42 w 64"/>
                <a:gd name="T5" fmla="*/ 243 h 271"/>
                <a:gd name="T6" fmla="*/ 44 w 64"/>
                <a:gd name="T7" fmla="*/ 253 h 271"/>
                <a:gd name="T8" fmla="*/ 55 w 64"/>
                <a:gd name="T9" fmla="*/ 267 h 271"/>
                <a:gd name="T10" fmla="*/ 64 w 64"/>
                <a:gd name="T11" fmla="*/ 271 h 271"/>
                <a:gd name="T12" fmla="*/ 0 60000 65536"/>
                <a:gd name="T13" fmla="*/ 0 60000 65536"/>
                <a:gd name="T14" fmla="*/ 0 60000 65536"/>
                <a:gd name="T15" fmla="*/ 0 60000 65536"/>
                <a:gd name="T16" fmla="*/ 0 60000 65536"/>
                <a:gd name="T17" fmla="*/ 0 60000 65536"/>
                <a:gd name="T18" fmla="*/ 0 w 64"/>
                <a:gd name="T19" fmla="*/ 0 h 271"/>
                <a:gd name="T20" fmla="*/ 64 w 64"/>
                <a:gd name="T21" fmla="*/ 271 h 271"/>
              </a:gdLst>
              <a:ahLst/>
              <a:cxnLst>
                <a:cxn ang="T12">
                  <a:pos x="T0" y="T1"/>
                </a:cxn>
                <a:cxn ang="T13">
                  <a:pos x="T2" y="T3"/>
                </a:cxn>
                <a:cxn ang="T14">
                  <a:pos x="T4" y="T5"/>
                </a:cxn>
                <a:cxn ang="T15">
                  <a:pos x="T6" y="T7"/>
                </a:cxn>
                <a:cxn ang="T16">
                  <a:pos x="T8" y="T9"/>
                </a:cxn>
                <a:cxn ang="T17">
                  <a:pos x="T10" y="T11"/>
                </a:cxn>
              </a:cxnLst>
              <a:rect l="T18" t="T19" r="T20" b="T21"/>
              <a:pathLst>
                <a:path w="64" h="271">
                  <a:moveTo>
                    <a:pt x="0" y="0"/>
                  </a:moveTo>
                  <a:lnTo>
                    <a:pt x="40" y="231"/>
                  </a:lnTo>
                  <a:lnTo>
                    <a:pt x="42" y="243"/>
                  </a:lnTo>
                  <a:lnTo>
                    <a:pt x="44" y="253"/>
                  </a:lnTo>
                  <a:lnTo>
                    <a:pt x="55" y="267"/>
                  </a:lnTo>
                  <a:lnTo>
                    <a:pt x="64" y="271"/>
                  </a:lnTo>
                </a:path>
              </a:pathLst>
            </a:custGeom>
            <a:noFill/>
            <a:ln w="38100" cap="rnd">
              <a:solidFill>
                <a:schemeClr val="tx1">
                  <a:lumMod val="65000"/>
                  <a:lumOff val="35000"/>
                </a:schemeClr>
              </a:solidFill>
              <a:round/>
            </a:ln>
          </p:spPr>
          <p:txBody>
            <a:bodyPr/>
            <a:lstStyle/>
            <a:p>
              <a:endParaRPr lang="zh-CN" altLang="en-US"/>
            </a:p>
          </p:txBody>
        </p:sp>
        <p:sp>
          <p:nvSpPr>
            <p:cNvPr id="138" name="Freeform 140"/>
            <p:cNvSpPr/>
            <p:nvPr/>
          </p:nvSpPr>
          <p:spPr bwMode="auto">
            <a:xfrm>
              <a:off x="7832065" y="5584304"/>
              <a:ext cx="254769" cy="762870"/>
            </a:xfrm>
            <a:custGeom>
              <a:avLst/>
              <a:gdLst>
                <a:gd name="T0" fmla="*/ 0 w 177"/>
                <a:gd name="T1" fmla="*/ 530 h 530"/>
                <a:gd name="T2" fmla="*/ 14 w 177"/>
                <a:gd name="T3" fmla="*/ 527 h 530"/>
                <a:gd name="T4" fmla="*/ 24 w 177"/>
                <a:gd name="T5" fmla="*/ 518 h 530"/>
                <a:gd name="T6" fmla="*/ 27 w 177"/>
                <a:gd name="T7" fmla="*/ 506 h 530"/>
                <a:gd name="T8" fmla="*/ 31 w 177"/>
                <a:gd name="T9" fmla="*/ 486 h 530"/>
                <a:gd name="T10" fmla="*/ 84 w 177"/>
                <a:gd name="T11" fmla="*/ 43 h 530"/>
                <a:gd name="T12" fmla="*/ 89 w 177"/>
                <a:gd name="T13" fmla="*/ 18 h 530"/>
                <a:gd name="T14" fmla="*/ 94 w 177"/>
                <a:gd name="T15" fmla="*/ 10 h 530"/>
                <a:gd name="T16" fmla="*/ 104 w 177"/>
                <a:gd name="T17" fmla="*/ 3 h 530"/>
                <a:gd name="T18" fmla="*/ 113 w 177"/>
                <a:gd name="T19" fmla="*/ 0 h 530"/>
                <a:gd name="T20" fmla="*/ 125 w 177"/>
                <a:gd name="T21" fmla="*/ 6 h 530"/>
                <a:gd name="T22" fmla="*/ 132 w 177"/>
                <a:gd name="T23" fmla="*/ 18 h 530"/>
                <a:gd name="T24" fmla="*/ 177 w 177"/>
                <a:gd name="T25" fmla="*/ 280 h 5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7"/>
                <a:gd name="T40" fmla="*/ 0 h 530"/>
                <a:gd name="T41" fmla="*/ 177 w 177"/>
                <a:gd name="T42" fmla="*/ 530 h 5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7" h="530">
                  <a:moveTo>
                    <a:pt x="0" y="530"/>
                  </a:moveTo>
                  <a:lnTo>
                    <a:pt x="14" y="527"/>
                  </a:lnTo>
                  <a:lnTo>
                    <a:pt x="24" y="518"/>
                  </a:lnTo>
                  <a:lnTo>
                    <a:pt x="27" y="506"/>
                  </a:lnTo>
                  <a:lnTo>
                    <a:pt x="31" y="486"/>
                  </a:lnTo>
                  <a:lnTo>
                    <a:pt x="84" y="43"/>
                  </a:lnTo>
                  <a:lnTo>
                    <a:pt x="89" y="18"/>
                  </a:lnTo>
                  <a:lnTo>
                    <a:pt x="94" y="10"/>
                  </a:lnTo>
                  <a:lnTo>
                    <a:pt x="104" y="3"/>
                  </a:lnTo>
                  <a:lnTo>
                    <a:pt x="113" y="0"/>
                  </a:lnTo>
                  <a:lnTo>
                    <a:pt x="125" y="6"/>
                  </a:lnTo>
                  <a:lnTo>
                    <a:pt x="132" y="18"/>
                  </a:lnTo>
                  <a:lnTo>
                    <a:pt x="177" y="280"/>
                  </a:lnTo>
                </a:path>
              </a:pathLst>
            </a:custGeom>
            <a:noFill/>
            <a:ln w="38100" cap="rnd">
              <a:solidFill>
                <a:schemeClr val="tx1">
                  <a:lumMod val="65000"/>
                  <a:lumOff val="35000"/>
                </a:schemeClr>
              </a:solidFill>
              <a:round/>
            </a:ln>
          </p:spPr>
          <p:txBody>
            <a:bodyPr/>
            <a:lstStyle/>
            <a:p>
              <a:endParaRPr lang="zh-CN" altLang="en-US"/>
            </a:p>
          </p:txBody>
        </p:sp>
        <p:grpSp>
          <p:nvGrpSpPr>
            <p:cNvPr id="139" name="Group 141"/>
            <p:cNvGrpSpPr/>
            <p:nvPr/>
          </p:nvGrpSpPr>
          <p:grpSpPr bwMode="auto">
            <a:xfrm>
              <a:off x="8095470" y="5587182"/>
              <a:ext cx="685143" cy="768627"/>
              <a:chOff x="4317" y="3250"/>
              <a:chExt cx="476" cy="713"/>
            </a:xfrm>
          </p:grpSpPr>
          <p:grpSp>
            <p:nvGrpSpPr>
              <p:cNvPr id="140" name="Group 142"/>
              <p:cNvGrpSpPr/>
              <p:nvPr/>
            </p:nvGrpSpPr>
            <p:grpSpPr bwMode="auto">
              <a:xfrm>
                <a:off x="4317" y="3250"/>
                <a:ext cx="238" cy="713"/>
                <a:chOff x="4317" y="3250"/>
                <a:chExt cx="238" cy="713"/>
              </a:xfrm>
            </p:grpSpPr>
            <p:sp>
              <p:nvSpPr>
                <p:cNvPr id="144" name="Freeform 143"/>
                <p:cNvSpPr/>
                <p:nvPr/>
              </p:nvSpPr>
              <p:spPr bwMode="auto">
                <a:xfrm>
                  <a:off x="4317" y="3250"/>
                  <a:ext cx="65" cy="363"/>
                </a:xfrm>
                <a:custGeom>
                  <a:avLst/>
                  <a:gdLst>
                    <a:gd name="T0" fmla="*/ 0 w 65"/>
                    <a:gd name="T1" fmla="*/ 362 h 363"/>
                    <a:gd name="T2" fmla="*/ 40 w 65"/>
                    <a:gd name="T3" fmla="*/ 54 h 363"/>
                    <a:gd name="T4" fmla="*/ 42 w 65"/>
                    <a:gd name="T5" fmla="*/ 38 h 363"/>
                    <a:gd name="T6" fmla="*/ 44 w 65"/>
                    <a:gd name="T7" fmla="*/ 25 h 363"/>
                    <a:gd name="T8" fmla="*/ 47 w 65"/>
                    <a:gd name="T9" fmla="*/ 15 h 363"/>
                    <a:gd name="T10" fmla="*/ 55 w 65"/>
                    <a:gd name="T11" fmla="*/ 6 h 363"/>
                    <a:gd name="T12" fmla="*/ 64 w 65"/>
                    <a:gd name="T13" fmla="*/ 0 h 363"/>
                    <a:gd name="T14" fmla="*/ 0 60000 65536"/>
                    <a:gd name="T15" fmla="*/ 0 60000 65536"/>
                    <a:gd name="T16" fmla="*/ 0 60000 65536"/>
                    <a:gd name="T17" fmla="*/ 0 60000 65536"/>
                    <a:gd name="T18" fmla="*/ 0 60000 65536"/>
                    <a:gd name="T19" fmla="*/ 0 60000 65536"/>
                    <a:gd name="T20" fmla="*/ 0 60000 65536"/>
                    <a:gd name="T21" fmla="*/ 0 w 65"/>
                    <a:gd name="T22" fmla="*/ 0 h 363"/>
                    <a:gd name="T23" fmla="*/ 65 w 65"/>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5" h="363">
                      <a:moveTo>
                        <a:pt x="0" y="362"/>
                      </a:moveTo>
                      <a:lnTo>
                        <a:pt x="40" y="54"/>
                      </a:lnTo>
                      <a:lnTo>
                        <a:pt x="42" y="38"/>
                      </a:lnTo>
                      <a:lnTo>
                        <a:pt x="44" y="25"/>
                      </a:lnTo>
                      <a:lnTo>
                        <a:pt x="47" y="15"/>
                      </a:lnTo>
                      <a:lnTo>
                        <a:pt x="55" y="6"/>
                      </a:lnTo>
                      <a:lnTo>
                        <a:pt x="64" y="0"/>
                      </a:lnTo>
                    </a:path>
                  </a:pathLst>
                </a:custGeom>
                <a:noFill/>
                <a:ln w="38100" cap="rnd">
                  <a:solidFill>
                    <a:schemeClr val="tx1">
                      <a:lumMod val="65000"/>
                      <a:lumOff val="35000"/>
                    </a:schemeClr>
                  </a:solidFill>
                  <a:round/>
                </a:ln>
              </p:spPr>
              <p:txBody>
                <a:bodyPr/>
                <a:lstStyle/>
                <a:p>
                  <a:endParaRPr lang="zh-CN" altLang="en-US"/>
                </a:p>
              </p:txBody>
            </p:sp>
            <p:sp>
              <p:nvSpPr>
                <p:cNvPr id="145" name="Freeform 144"/>
                <p:cNvSpPr/>
                <p:nvPr/>
              </p:nvSpPr>
              <p:spPr bwMode="auto">
                <a:xfrm>
                  <a:off x="4383" y="3254"/>
                  <a:ext cx="172" cy="709"/>
                </a:xfrm>
                <a:custGeom>
                  <a:avLst/>
                  <a:gdLst>
                    <a:gd name="T0" fmla="*/ 0 w 172"/>
                    <a:gd name="T1" fmla="*/ 0 h 709"/>
                    <a:gd name="T2" fmla="*/ 14 w 172"/>
                    <a:gd name="T3" fmla="*/ 4 h 709"/>
                    <a:gd name="T4" fmla="*/ 24 w 172"/>
                    <a:gd name="T5" fmla="*/ 16 h 709"/>
                    <a:gd name="T6" fmla="*/ 28 w 172"/>
                    <a:gd name="T7" fmla="*/ 33 h 709"/>
                    <a:gd name="T8" fmla="*/ 31 w 172"/>
                    <a:gd name="T9" fmla="*/ 59 h 709"/>
                    <a:gd name="T10" fmla="*/ 86 w 172"/>
                    <a:gd name="T11" fmla="*/ 651 h 709"/>
                    <a:gd name="T12" fmla="*/ 91 w 172"/>
                    <a:gd name="T13" fmla="*/ 684 h 709"/>
                    <a:gd name="T14" fmla="*/ 95 w 172"/>
                    <a:gd name="T15" fmla="*/ 694 h 709"/>
                    <a:gd name="T16" fmla="*/ 106 w 172"/>
                    <a:gd name="T17" fmla="*/ 704 h 709"/>
                    <a:gd name="T18" fmla="*/ 115 w 172"/>
                    <a:gd name="T19" fmla="*/ 708 h 709"/>
                    <a:gd name="T20" fmla="*/ 127 w 172"/>
                    <a:gd name="T21" fmla="*/ 700 h 709"/>
                    <a:gd name="T22" fmla="*/ 135 w 172"/>
                    <a:gd name="T23" fmla="*/ 684 h 709"/>
                    <a:gd name="T24" fmla="*/ 171 w 172"/>
                    <a:gd name="T25" fmla="*/ 380 h 70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2"/>
                    <a:gd name="T40" fmla="*/ 0 h 709"/>
                    <a:gd name="T41" fmla="*/ 172 w 172"/>
                    <a:gd name="T42" fmla="*/ 709 h 70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2" h="709">
                      <a:moveTo>
                        <a:pt x="0" y="0"/>
                      </a:moveTo>
                      <a:lnTo>
                        <a:pt x="14" y="4"/>
                      </a:lnTo>
                      <a:lnTo>
                        <a:pt x="24" y="16"/>
                      </a:lnTo>
                      <a:lnTo>
                        <a:pt x="28" y="33"/>
                      </a:lnTo>
                      <a:lnTo>
                        <a:pt x="31" y="59"/>
                      </a:lnTo>
                      <a:lnTo>
                        <a:pt x="86" y="651"/>
                      </a:lnTo>
                      <a:lnTo>
                        <a:pt x="91" y="684"/>
                      </a:lnTo>
                      <a:lnTo>
                        <a:pt x="95" y="694"/>
                      </a:lnTo>
                      <a:lnTo>
                        <a:pt x="106" y="704"/>
                      </a:lnTo>
                      <a:lnTo>
                        <a:pt x="115" y="708"/>
                      </a:lnTo>
                      <a:lnTo>
                        <a:pt x="127" y="700"/>
                      </a:lnTo>
                      <a:lnTo>
                        <a:pt x="135" y="684"/>
                      </a:lnTo>
                      <a:lnTo>
                        <a:pt x="171" y="380"/>
                      </a:lnTo>
                    </a:path>
                  </a:pathLst>
                </a:custGeom>
                <a:noFill/>
                <a:ln w="38100" cap="rnd">
                  <a:solidFill>
                    <a:schemeClr val="tx1">
                      <a:lumMod val="65000"/>
                      <a:lumOff val="35000"/>
                    </a:schemeClr>
                  </a:solidFill>
                  <a:round/>
                </a:ln>
              </p:spPr>
              <p:txBody>
                <a:bodyPr/>
                <a:lstStyle/>
                <a:p>
                  <a:endParaRPr lang="zh-CN" altLang="en-US"/>
                </a:p>
              </p:txBody>
            </p:sp>
          </p:grpSp>
          <p:grpSp>
            <p:nvGrpSpPr>
              <p:cNvPr id="141" name="Group 145"/>
              <p:cNvGrpSpPr/>
              <p:nvPr/>
            </p:nvGrpSpPr>
            <p:grpSpPr bwMode="auto">
              <a:xfrm>
                <a:off x="4557" y="3250"/>
                <a:ext cx="236" cy="713"/>
                <a:chOff x="4557" y="3250"/>
                <a:chExt cx="236" cy="713"/>
              </a:xfrm>
            </p:grpSpPr>
            <p:sp>
              <p:nvSpPr>
                <p:cNvPr id="142" name="Freeform 146"/>
                <p:cNvSpPr/>
                <p:nvPr/>
              </p:nvSpPr>
              <p:spPr bwMode="auto">
                <a:xfrm>
                  <a:off x="4557" y="3250"/>
                  <a:ext cx="64" cy="363"/>
                </a:xfrm>
                <a:custGeom>
                  <a:avLst/>
                  <a:gdLst>
                    <a:gd name="T0" fmla="*/ 0 w 64"/>
                    <a:gd name="T1" fmla="*/ 362 h 363"/>
                    <a:gd name="T2" fmla="*/ 39 w 64"/>
                    <a:gd name="T3" fmla="*/ 54 h 363"/>
                    <a:gd name="T4" fmla="*/ 41 w 64"/>
                    <a:gd name="T5" fmla="*/ 38 h 363"/>
                    <a:gd name="T6" fmla="*/ 43 w 64"/>
                    <a:gd name="T7" fmla="*/ 25 h 363"/>
                    <a:gd name="T8" fmla="*/ 46 w 64"/>
                    <a:gd name="T9" fmla="*/ 15 h 363"/>
                    <a:gd name="T10" fmla="*/ 54 w 64"/>
                    <a:gd name="T11" fmla="*/ 6 h 363"/>
                    <a:gd name="T12" fmla="*/ 63 w 64"/>
                    <a:gd name="T13" fmla="*/ 0 h 363"/>
                    <a:gd name="T14" fmla="*/ 0 60000 65536"/>
                    <a:gd name="T15" fmla="*/ 0 60000 65536"/>
                    <a:gd name="T16" fmla="*/ 0 60000 65536"/>
                    <a:gd name="T17" fmla="*/ 0 60000 65536"/>
                    <a:gd name="T18" fmla="*/ 0 60000 65536"/>
                    <a:gd name="T19" fmla="*/ 0 60000 65536"/>
                    <a:gd name="T20" fmla="*/ 0 60000 65536"/>
                    <a:gd name="T21" fmla="*/ 0 w 64"/>
                    <a:gd name="T22" fmla="*/ 0 h 363"/>
                    <a:gd name="T23" fmla="*/ 64 w 64"/>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363">
                      <a:moveTo>
                        <a:pt x="0" y="362"/>
                      </a:moveTo>
                      <a:lnTo>
                        <a:pt x="39" y="54"/>
                      </a:lnTo>
                      <a:lnTo>
                        <a:pt x="41" y="38"/>
                      </a:lnTo>
                      <a:lnTo>
                        <a:pt x="43" y="25"/>
                      </a:lnTo>
                      <a:lnTo>
                        <a:pt x="46" y="15"/>
                      </a:lnTo>
                      <a:lnTo>
                        <a:pt x="54" y="6"/>
                      </a:lnTo>
                      <a:lnTo>
                        <a:pt x="63" y="0"/>
                      </a:lnTo>
                    </a:path>
                  </a:pathLst>
                </a:custGeom>
                <a:noFill/>
                <a:ln w="38100" cap="rnd">
                  <a:solidFill>
                    <a:schemeClr val="tx1">
                      <a:lumMod val="65000"/>
                      <a:lumOff val="35000"/>
                    </a:schemeClr>
                  </a:solidFill>
                  <a:round/>
                </a:ln>
              </p:spPr>
              <p:txBody>
                <a:bodyPr/>
                <a:lstStyle/>
                <a:p>
                  <a:endParaRPr lang="zh-CN" altLang="en-US"/>
                </a:p>
              </p:txBody>
            </p:sp>
            <p:sp>
              <p:nvSpPr>
                <p:cNvPr id="143" name="Freeform 147"/>
                <p:cNvSpPr/>
                <p:nvPr/>
              </p:nvSpPr>
              <p:spPr bwMode="auto">
                <a:xfrm>
                  <a:off x="4622" y="3254"/>
                  <a:ext cx="171" cy="709"/>
                </a:xfrm>
                <a:custGeom>
                  <a:avLst/>
                  <a:gdLst>
                    <a:gd name="T0" fmla="*/ 0 w 171"/>
                    <a:gd name="T1" fmla="*/ 0 h 709"/>
                    <a:gd name="T2" fmla="*/ 14 w 171"/>
                    <a:gd name="T3" fmla="*/ 4 h 709"/>
                    <a:gd name="T4" fmla="*/ 24 w 171"/>
                    <a:gd name="T5" fmla="*/ 16 h 709"/>
                    <a:gd name="T6" fmla="*/ 28 w 171"/>
                    <a:gd name="T7" fmla="*/ 33 h 709"/>
                    <a:gd name="T8" fmla="*/ 31 w 171"/>
                    <a:gd name="T9" fmla="*/ 59 h 709"/>
                    <a:gd name="T10" fmla="*/ 85 w 171"/>
                    <a:gd name="T11" fmla="*/ 651 h 709"/>
                    <a:gd name="T12" fmla="*/ 90 w 171"/>
                    <a:gd name="T13" fmla="*/ 684 h 709"/>
                    <a:gd name="T14" fmla="*/ 95 w 171"/>
                    <a:gd name="T15" fmla="*/ 694 h 709"/>
                    <a:gd name="T16" fmla="*/ 106 w 171"/>
                    <a:gd name="T17" fmla="*/ 704 h 709"/>
                    <a:gd name="T18" fmla="*/ 115 w 171"/>
                    <a:gd name="T19" fmla="*/ 708 h 709"/>
                    <a:gd name="T20" fmla="*/ 126 w 171"/>
                    <a:gd name="T21" fmla="*/ 700 h 709"/>
                    <a:gd name="T22" fmla="*/ 134 w 171"/>
                    <a:gd name="T23" fmla="*/ 684 h 709"/>
                    <a:gd name="T24" fmla="*/ 170 w 171"/>
                    <a:gd name="T25" fmla="*/ 380 h 70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1"/>
                    <a:gd name="T40" fmla="*/ 0 h 709"/>
                    <a:gd name="T41" fmla="*/ 171 w 171"/>
                    <a:gd name="T42" fmla="*/ 709 h 70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1" h="709">
                      <a:moveTo>
                        <a:pt x="0" y="0"/>
                      </a:moveTo>
                      <a:lnTo>
                        <a:pt x="14" y="4"/>
                      </a:lnTo>
                      <a:lnTo>
                        <a:pt x="24" y="16"/>
                      </a:lnTo>
                      <a:lnTo>
                        <a:pt x="28" y="33"/>
                      </a:lnTo>
                      <a:lnTo>
                        <a:pt x="31" y="59"/>
                      </a:lnTo>
                      <a:lnTo>
                        <a:pt x="85" y="651"/>
                      </a:lnTo>
                      <a:lnTo>
                        <a:pt x="90" y="684"/>
                      </a:lnTo>
                      <a:lnTo>
                        <a:pt x="95" y="694"/>
                      </a:lnTo>
                      <a:lnTo>
                        <a:pt x="106" y="704"/>
                      </a:lnTo>
                      <a:lnTo>
                        <a:pt x="115" y="708"/>
                      </a:lnTo>
                      <a:lnTo>
                        <a:pt x="126" y="700"/>
                      </a:lnTo>
                      <a:lnTo>
                        <a:pt x="134" y="684"/>
                      </a:lnTo>
                      <a:lnTo>
                        <a:pt x="170" y="380"/>
                      </a:lnTo>
                    </a:path>
                  </a:pathLst>
                </a:custGeom>
                <a:noFill/>
                <a:ln w="38100" cap="rnd">
                  <a:solidFill>
                    <a:schemeClr val="tx1">
                      <a:lumMod val="65000"/>
                      <a:lumOff val="35000"/>
                    </a:schemeClr>
                  </a:solidFill>
                  <a:round/>
                </a:ln>
              </p:spPr>
              <p:txBody>
                <a:bodyPr/>
                <a:lstStyle/>
                <a:p>
                  <a:endParaRPr lang="zh-CN" altLang="en-US"/>
                </a:p>
              </p:txBody>
            </p:sp>
          </p:grpSp>
        </p:grpSp>
        <p:sp>
          <p:nvSpPr>
            <p:cNvPr id="146" name="Freeform 148"/>
            <p:cNvSpPr/>
            <p:nvPr/>
          </p:nvSpPr>
          <p:spPr bwMode="auto">
            <a:xfrm>
              <a:off x="8773417" y="5581425"/>
              <a:ext cx="102195" cy="444768"/>
            </a:xfrm>
            <a:custGeom>
              <a:avLst/>
              <a:gdLst>
                <a:gd name="T0" fmla="*/ 0 w 71"/>
                <a:gd name="T1" fmla="*/ 309 h 309"/>
                <a:gd name="T2" fmla="*/ 46 w 71"/>
                <a:gd name="T3" fmla="*/ 40 h 309"/>
                <a:gd name="T4" fmla="*/ 48 w 71"/>
                <a:gd name="T5" fmla="*/ 28 h 309"/>
                <a:gd name="T6" fmla="*/ 50 w 71"/>
                <a:gd name="T7" fmla="*/ 19 h 309"/>
                <a:gd name="T8" fmla="*/ 54 w 71"/>
                <a:gd name="T9" fmla="*/ 11 h 309"/>
                <a:gd name="T10" fmla="*/ 61 w 71"/>
                <a:gd name="T11" fmla="*/ 4 h 309"/>
                <a:gd name="T12" fmla="*/ 71 w 71"/>
                <a:gd name="T13" fmla="*/ 0 h 309"/>
                <a:gd name="T14" fmla="*/ 0 60000 65536"/>
                <a:gd name="T15" fmla="*/ 0 60000 65536"/>
                <a:gd name="T16" fmla="*/ 0 60000 65536"/>
                <a:gd name="T17" fmla="*/ 0 60000 65536"/>
                <a:gd name="T18" fmla="*/ 0 60000 65536"/>
                <a:gd name="T19" fmla="*/ 0 60000 65536"/>
                <a:gd name="T20" fmla="*/ 0 60000 65536"/>
                <a:gd name="T21" fmla="*/ 0 w 71"/>
                <a:gd name="T22" fmla="*/ 0 h 309"/>
                <a:gd name="T23" fmla="*/ 71 w 71"/>
                <a:gd name="T24" fmla="*/ 309 h 30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1" h="309">
                  <a:moveTo>
                    <a:pt x="0" y="309"/>
                  </a:moveTo>
                  <a:lnTo>
                    <a:pt x="46" y="40"/>
                  </a:lnTo>
                  <a:lnTo>
                    <a:pt x="48" y="28"/>
                  </a:lnTo>
                  <a:lnTo>
                    <a:pt x="50" y="19"/>
                  </a:lnTo>
                  <a:lnTo>
                    <a:pt x="54" y="11"/>
                  </a:lnTo>
                  <a:lnTo>
                    <a:pt x="61" y="4"/>
                  </a:lnTo>
                  <a:lnTo>
                    <a:pt x="71" y="0"/>
                  </a:lnTo>
                </a:path>
              </a:pathLst>
            </a:custGeom>
            <a:noFill/>
            <a:ln w="38100" cap="rnd">
              <a:solidFill>
                <a:schemeClr val="tx1">
                  <a:lumMod val="65000"/>
                  <a:lumOff val="35000"/>
                </a:schemeClr>
              </a:solidFill>
              <a:round/>
            </a:ln>
          </p:spPr>
          <p:txBody>
            <a:bodyPr/>
            <a:lstStyle/>
            <a:p>
              <a:endParaRPr lang="zh-CN" altLang="en-US"/>
            </a:p>
          </p:txBody>
        </p:sp>
        <p:sp>
          <p:nvSpPr>
            <p:cNvPr id="147" name="Freeform 149"/>
            <p:cNvSpPr/>
            <p:nvPr/>
          </p:nvSpPr>
          <p:spPr bwMode="auto">
            <a:xfrm>
              <a:off x="8878491" y="5585743"/>
              <a:ext cx="244694" cy="762870"/>
            </a:xfrm>
            <a:custGeom>
              <a:avLst/>
              <a:gdLst>
                <a:gd name="T0" fmla="*/ 0 w 170"/>
                <a:gd name="T1" fmla="*/ 0 h 530"/>
                <a:gd name="T2" fmla="*/ 14 w 170"/>
                <a:gd name="T3" fmla="*/ 3 h 530"/>
                <a:gd name="T4" fmla="*/ 24 w 170"/>
                <a:gd name="T5" fmla="*/ 12 h 530"/>
                <a:gd name="T6" fmla="*/ 27 w 170"/>
                <a:gd name="T7" fmla="*/ 25 h 530"/>
                <a:gd name="T8" fmla="*/ 30 w 170"/>
                <a:gd name="T9" fmla="*/ 44 h 530"/>
                <a:gd name="T10" fmla="*/ 84 w 170"/>
                <a:gd name="T11" fmla="*/ 488 h 530"/>
                <a:gd name="T12" fmla="*/ 89 w 170"/>
                <a:gd name="T13" fmla="*/ 512 h 530"/>
                <a:gd name="T14" fmla="*/ 93 w 170"/>
                <a:gd name="T15" fmla="*/ 520 h 530"/>
                <a:gd name="T16" fmla="*/ 104 w 170"/>
                <a:gd name="T17" fmla="*/ 527 h 530"/>
                <a:gd name="T18" fmla="*/ 113 w 170"/>
                <a:gd name="T19" fmla="*/ 530 h 530"/>
                <a:gd name="T20" fmla="*/ 124 w 170"/>
                <a:gd name="T21" fmla="*/ 524 h 530"/>
                <a:gd name="T22" fmla="*/ 132 w 170"/>
                <a:gd name="T23" fmla="*/ 512 h 530"/>
                <a:gd name="T24" fmla="*/ 170 w 170"/>
                <a:gd name="T25" fmla="*/ 267 h 5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0"/>
                <a:gd name="T40" fmla="*/ 0 h 530"/>
                <a:gd name="T41" fmla="*/ 170 w 170"/>
                <a:gd name="T42" fmla="*/ 530 h 5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0" h="530">
                  <a:moveTo>
                    <a:pt x="0" y="0"/>
                  </a:moveTo>
                  <a:lnTo>
                    <a:pt x="14" y="3"/>
                  </a:lnTo>
                  <a:lnTo>
                    <a:pt x="24" y="12"/>
                  </a:lnTo>
                  <a:lnTo>
                    <a:pt x="27" y="25"/>
                  </a:lnTo>
                  <a:lnTo>
                    <a:pt x="30" y="44"/>
                  </a:lnTo>
                  <a:lnTo>
                    <a:pt x="84" y="488"/>
                  </a:lnTo>
                  <a:lnTo>
                    <a:pt x="89" y="512"/>
                  </a:lnTo>
                  <a:lnTo>
                    <a:pt x="93" y="520"/>
                  </a:lnTo>
                  <a:lnTo>
                    <a:pt x="104" y="527"/>
                  </a:lnTo>
                  <a:lnTo>
                    <a:pt x="113" y="530"/>
                  </a:lnTo>
                  <a:lnTo>
                    <a:pt x="124" y="524"/>
                  </a:lnTo>
                  <a:lnTo>
                    <a:pt x="132" y="512"/>
                  </a:lnTo>
                  <a:lnTo>
                    <a:pt x="170" y="267"/>
                  </a:lnTo>
                </a:path>
              </a:pathLst>
            </a:custGeom>
            <a:noFill/>
            <a:ln w="38100" cap="rnd">
              <a:solidFill>
                <a:schemeClr val="tx1">
                  <a:lumMod val="65000"/>
                  <a:lumOff val="35000"/>
                </a:schemeClr>
              </a:solidFill>
              <a:round/>
            </a:ln>
          </p:spPr>
          <p:txBody>
            <a:bodyPr/>
            <a:lstStyle/>
            <a:p>
              <a:endParaRPr lang="zh-CN" altLang="en-US"/>
            </a:p>
          </p:txBody>
        </p:sp>
        <p:grpSp>
          <p:nvGrpSpPr>
            <p:cNvPr id="148" name="Group 150"/>
            <p:cNvGrpSpPr/>
            <p:nvPr/>
          </p:nvGrpSpPr>
          <p:grpSpPr bwMode="auto">
            <a:xfrm>
              <a:off x="9123185" y="5581425"/>
              <a:ext cx="342572" cy="768627"/>
              <a:chOff x="5031" y="3244"/>
              <a:chExt cx="238" cy="713"/>
            </a:xfrm>
          </p:grpSpPr>
          <p:sp>
            <p:nvSpPr>
              <p:cNvPr id="149" name="Freeform 151"/>
              <p:cNvSpPr/>
              <p:nvPr/>
            </p:nvSpPr>
            <p:spPr bwMode="auto">
              <a:xfrm>
                <a:off x="5031" y="3244"/>
                <a:ext cx="69" cy="363"/>
              </a:xfrm>
              <a:custGeom>
                <a:avLst/>
                <a:gdLst>
                  <a:gd name="T0" fmla="*/ 0 w 69"/>
                  <a:gd name="T1" fmla="*/ 362 h 363"/>
                  <a:gd name="T2" fmla="*/ 42 w 69"/>
                  <a:gd name="T3" fmla="*/ 54 h 363"/>
                  <a:gd name="T4" fmla="*/ 45 w 69"/>
                  <a:gd name="T5" fmla="*/ 38 h 363"/>
                  <a:gd name="T6" fmla="*/ 47 w 69"/>
                  <a:gd name="T7" fmla="*/ 25 h 363"/>
                  <a:gd name="T8" fmla="*/ 50 w 69"/>
                  <a:gd name="T9" fmla="*/ 15 h 363"/>
                  <a:gd name="T10" fmla="*/ 58 w 69"/>
                  <a:gd name="T11" fmla="*/ 6 h 363"/>
                  <a:gd name="T12" fmla="*/ 68 w 69"/>
                  <a:gd name="T13" fmla="*/ 0 h 363"/>
                  <a:gd name="T14" fmla="*/ 0 60000 65536"/>
                  <a:gd name="T15" fmla="*/ 0 60000 65536"/>
                  <a:gd name="T16" fmla="*/ 0 60000 65536"/>
                  <a:gd name="T17" fmla="*/ 0 60000 65536"/>
                  <a:gd name="T18" fmla="*/ 0 60000 65536"/>
                  <a:gd name="T19" fmla="*/ 0 60000 65536"/>
                  <a:gd name="T20" fmla="*/ 0 60000 65536"/>
                  <a:gd name="T21" fmla="*/ 0 w 69"/>
                  <a:gd name="T22" fmla="*/ 0 h 363"/>
                  <a:gd name="T23" fmla="*/ 69 w 69"/>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 h="363">
                    <a:moveTo>
                      <a:pt x="0" y="362"/>
                    </a:moveTo>
                    <a:lnTo>
                      <a:pt x="42" y="54"/>
                    </a:lnTo>
                    <a:lnTo>
                      <a:pt x="45" y="38"/>
                    </a:lnTo>
                    <a:lnTo>
                      <a:pt x="47" y="25"/>
                    </a:lnTo>
                    <a:lnTo>
                      <a:pt x="50" y="15"/>
                    </a:lnTo>
                    <a:lnTo>
                      <a:pt x="58" y="6"/>
                    </a:lnTo>
                    <a:lnTo>
                      <a:pt x="68" y="0"/>
                    </a:lnTo>
                  </a:path>
                </a:pathLst>
              </a:custGeom>
              <a:noFill/>
              <a:ln w="38100" cap="rnd">
                <a:solidFill>
                  <a:schemeClr val="tx1">
                    <a:lumMod val="65000"/>
                    <a:lumOff val="35000"/>
                  </a:schemeClr>
                </a:solidFill>
                <a:round/>
              </a:ln>
            </p:spPr>
            <p:txBody>
              <a:bodyPr/>
              <a:lstStyle/>
              <a:p>
                <a:endParaRPr lang="zh-CN" altLang="en-US"/>
              </a:p>
            </p:txBody>
          </p:sp>
          <p:sp>
            <p:nvSpPr>
              <p:cNvPr id="150" name="Freeform 152"/>
              <p:cNvSpPr/>
              <p:nvPr/>
            </p:nvSpPr>
            <p:spPr bwMode="auto">
              <a:xfrm>
                <a:off x="5101" y="3248"/>
                <a:ext cx="168" cy="709"/>
              </a:xfrm>
              <a:custGeom>
                <a:avLst/>
                <a:gdLst>
                  <a:gd name="T0" fmla="*/ 0 w 168"/>
                  <a:gd name="T1" fmla="*/ 0 h 709"/>
                  <a:gd name="T2" fmla="*/ 14 w 168"/>
                  <a:gd name="T3" fmla="*/ 4 h 709"/>
                  <a:gd name="T4" fmla="*/ 24 w 168"/>
                  <a:gd name="T5" fmla="*/ 16 h 709"/>
                  <a:gd name="T6" fmla="*/ 27 w 168"/>
                  <a:gd name="T7" fmla="*/ 33 h 709"/>
                  <a:gd name="T8" fmla="*/ 30 w 168"/>
                  <a:gd name="T9" fmla="*/ 59 h 709"/>
                  <a:gd name="T10" fmla="*/ 84 w 168"/>
                  <a:gd name="T11" fmla="*/ 651 h 709"/>
                  <a:gd name="T12" fmla="*/ 89 w 168"/>
                  <a:gd name="T13" fmla="*/ 684 h 709"/>
                  <a:gd name="T14" fmla="*/ 93 w 168"/>
                  <a:gd name="T15" fmla="*/ 694 h 709"/>
                  <a:gd name="T16" fmla="*/ 104 w 168"/>
                  <a:gd name="T17" fmla="*/ 704 h 709"/>
                  <a:gd name="T18" fmla="*/ 113 w 168"/>
                  <a:gd name="T19" fmla="*/ 708 h 709"/>
                  <a:gd name="T20" fmla="*/ 124 w 168"/>
                  <a:gd name="T21" fmla="*/ 700 h 709"/>
                  <a:gd name="T22" fmla="*/ 132 w 168"/>
                  <a:gd name="T23" fmla="*/ 684 h 709"/>
                  <a:gd name="T24" fmla="*/ 167 w 168"/>
                  <a:gd name="T25" fmla="*/ 380 h 70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8"/>
                  <a:gd name="T40" fmla="*/ 0 h 709"/>
                  <a:gd name="T41" fmla="*/ 168 w 168"/>
                  <a:gd name="T42" fmla="*/ 709 h 70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8" h="709">
                    <a:moveTo>
                      <a:pt x="0" y="0"/>
                    </a:moveTo>
                    <a:lnTo>
                      <a:pt x="14" y="4"/>
                    </a:lnTo>
                    <a:lnTo>
                      <a:pt x="24" y="16"/>
                    </a:lnTo>
                    <a:lnTo>
                      <a:pt x="27" y="33"/>
                    </a:lnTo>
                    <a:lnTo>
                      <a:pt x="30" y="59"/>
                    </a:lnTo>
                    <a:lnTo>
                      <a:pt x="84" y="651"/>
                    </a:lnTo>
                    <a:lnTo>
                      <a:pt x="89" y="684"/>
                    </a:lnTo>
                    <a:lnTo>
                      <a:pt x="93" y="694"/>
                    </a:lnTo>
                    <a:lnTo>
                      <a:pt x="104" y="704"/>
                    </a:lnTo>
                    <a:lnTo>
                      <a:pt x="113" y="708"/>
                    </a:lnTo>
                    <a:lnTo>
                      <a:pt x="124" y="700"/>
                    </a:lnTo>
                    <a:lnTo>
                      <a:pt x="132" y="684"/>
                    </a:lnTo>
                    <a:lnTo>
                      <a:pt x="167" y="380"/>
                    </a:lnTo>
                  </a:path>
                </a:pathLst>
              </a:custGeom>
              <a:noFill/>
              <a:ln w="38100" cap="rnd">
                <a:solidFill>
                  <a:schemeClr val="tx1">
                    <a:lumMod val="65000"/>
                    <a:lumOff val="35000"/>
                  </a:schemeClr>
                </a:solidFill>
                <a:round/>
              </a:ln>
            </p:spPr>
            <p:txBody>
              <a:bodyPr/>
              <a:lstStyle/>
              <a:p>
                <a:endParaRPr lang="zh-CN" altLang="en-US"/>
              </a:p>
            </p:txBody>
          </p:sp>
        </p:grpSp>
      </p:grpSp>
      <p:grpSp>
        <p:nvGrpSpPr>
          <p:cNvPr id="232" name="组合 231"/>
          <p:cNvGrpSpPr/>
          <p:nvPr/>
        </p:nvGrpSpPr>
        <p:grpSpPr>
          <a:xfrm>
            <a:off x="4197779" y="3864307"/>
            <a:ext cx="6216668" cy="596930"/>
            <a:chOff x="3259165" y="3497208"/>
            <a:chExt cx="6216668" cy="772946"/>
          </a:xfrm>
        </p:grpSpPr>
        <p:sp>
          <p:nvSpPr>
            <p:cNvPr id="15" name="Freeform 17"/>
            <p:cNvSpPr/>
            <p:nvPr/>
          </p:nvSpPr>
          <p:spPr bwMode="auto">
            <a:xfrm>
              <a:off x="7407449" y="3502965"/>
              <a:ext cx="47500" cy="391510"/>
            </a:xfrm>
            <a:custGeom>
              <a:avLst/>
              <a:gdLst>
                <a:gd name="T0" fmla="*/ 0 w 33"/>
                <a:gd name="T1" fmla="*/ 362 h 363"/>
                <a:gd name="T2" fmla="*/ 20 w 33"/>
                <a:gd name="T3" fmla="*/ 54 h 363"/>
                <a:gd name="T4" fmla="*/ 21 w 33"/>
                <a:gd name="T5" fmla="*/ 38 h 363"/>
                <a:gd name="T6" fmla="*/ 22 w 33"/>
                <a:gd name="T7" fmla="*/ 25 h 363"/>
                <a:gd name="T8" fmla="*/ 24 w 33"/>
                <a:gd name="T9" fmla="*/ 15 h 363"/>
                <a:gd name="T10" fmla="*/ 27 w 33"/>
                <a:gd name="T11" fmla="*/ 6 h 363"/>
                <a:gd name="T12" fmla="*/ 32 w 33"/>
                <a:gd name="T13" fmla="*/ 0 h 363"/>
                <a:gd name="T14" fmla="*/ 0 60000 65536"/>
                <a:gd name="T15" fmla="*/ 0 60000 65536"/>
                <a:gd name="T16" fmla="*/ 0 60000 65536"/>
                <a:gd name="T17" fmla="*/ 0 60000 65536"/>
                <a:gd name="T18" fmla="*/ 0 60000 65536"/>
                <a:gd name="T19" fmla="*/ 0 60000 65536"/>
                <a:gd name="T20" fmla="*/ 0 60000 65536"/>
                <a:gd name="T21" fmla="*/ 0 w 33"/>
                <a:gd name="T22" fmla="*/ 0 h 363"/>
                <a:gd name="T23" fmla="*/ 33 w 33"/>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 h="363">
                  <a:moveTo>
                    <a:pt x="0" y="362"/>
                  </a:moveTo>
                  <a:lnTo>
                    <a:pt x="20" y="54"/>
                  </a:lnTo>
                  <a:lnTo>
                    <a:pt x="21" y="38"/>
                  </a:lnTo>
                  <a:lnTo>
                    <a:pt x="22" y="25"/>
                  </a:lnTo>
                  <a:lnTo>
                    <a:pt x="24" y="15"/>
                  </a:lnTo>
                  <a:lnTo>
                    <a:pt x="27" y="6"/>
                  </a:lnTo>
                  <a:lnTo>
                    <a:pt x="32" y="0"/>
                  </a:lnTo>
                </a:path>
              </a:pathLst>
            </a:custGeom>
            <a:noFill/>
            <a:ln w="38100" cap="rnd">
              <a:solidFill>
                <a:schemeClr val="tx1">
                  <a:lumMod val="65000"/>
                  <a:lumOff val="35000"/>
                </a:schemeClr>
              </a:solidFill>
              <a:round/>
            </a:ln>
          </p:spPr>
          <p:txBody>
            <a:bodyPr/>
            <a:lstStyle/>
            <a:p>
              <a:endParaRPr lang="zh-CN" altLang="en-US"/>
            </a:p>
          </p:txBody>
        </p:sp>
        <p:sp>
          <p:nvSpPr>
            <p:cNvPr id="16" name="Freeform 18"/>
            <p:cNvSpPr/>
            <p:nvPr/>
          </p:nvSpPr>
          <p:spPr bwMode="auto">
            <a:xfrm>
              <a:off x="7454948" y="3507284"/>
              <a:ext cx="126665" cy="762870"/>
            </a:xfrm>
            <a:custGeom>
              <a:avLst/>
              <a:gdLst>
                <a:gd name="T0" fmla="*/ 0 w 88"/>
                <a:gd name="T1" fmla="*/ 0 h 530"/>
                <a:gd name="T2" fmla="*/ 7 w 88"/>
                <a:gd name="T3" fmla="*/ 3 h 530"/>
                <a:gd name="T4" fmla="*/ 12 w 88"/>
                <a:gd name="T5" fmla="*/ 12 h 530"/>
                <a:gd name="T6" fmla="*/ 14 w 88"/>
                <a:gd name="T7" fmla="*/ 25 h 530"/>
                <a:gd name="T8" fmla="*/ 15 w 88"/>
                <a:gd name="T9" fmla="*/ 44 h 530"/>
                <a:gd name="T10" fmla="*/ 43 w 88"/>
                <a:gd name="T11" fmla="*/ 488 h 530"/>
                <a:gd name="T12" fmla="*/ 45 w 88"/>
                <a:gd name="T13" fmla="*/ 512 h 530"/>
                <a:gd name="T14" fmla="*/ 47 w 88"/>
                <a:gd name="T15" fmla="*/ 520 h 530"/>
                <a:gd name="T16" fmla="*/ 53 w 88"/>
                <a:gd name="T17" fmla="*/ 527 h 530"/>
                <a:gd name="T18" fmla="*/ 57 w 88"/>
                <a:gd name="T19" fmla="*/ 530 h 530"/>
                <a:gd name="T20" fmla="*/ 63 w 88"/>
                <a:gd name="T21" fmla="*/ 524 h 530"/>
                <a:gd name="T22" fmla="*/ 67 w 88"/>
                <a:gd name="T23" fmla="*/ 512 h 530"/>
                <a:gd name="T24" fmla="*/ 88 w 88"/>
                <a:gd name="T25" fmla="*/ 271 h 5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8"/>
                <a:gd name="T40" fmla="*/ 0 h 530"/>
                <a:gd name="T41" fmla="*/ 88 w 88"/>
                <a:gd name="T42" fmla="*/ 530 h 5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8" h="530">
                  <a:moveTo>
                    <a:pt x="0" y="0"/>
                  </a:moveTo>
                  <a:lnTo>
                    <a:pt x="7" y="3"/>
                  </a:lnTo>
                  <a:lnTo>
                    <a:pt x="12" y="12"/>
                  </a:lnTo>
                  <a:lnTo>
                    <a:pt x="14" y="25"/>
                  </a:lnTo>
                  <a:lnTo>
                    <a:pt x="15" y="44"/>
                  </a:lnTo>
                  <a:lnTo>
                    <a:pt x="43" y="488"/>
                  </a:lnTo>
                  <a:lnTo>
                    <a:pt x="45" y="512"/>
                  </a:lnTo>
                  <a:lnTo>
                    <a:pt x="47" y="520"/>
                  </a:lnTo>
                  <a:lnTo>
                    <a:pt x="53" y="527"/>
                  </a:lnTo>
                  <a:lnTo>
                    <a:pt x="57" y="530"/>
                  </a:lnTo>
                  <a:lnTo>
                    <a:pt x="63" y="524"/>
                  </a:lnTo>
                  <a:lnTo>
                    <a:pt x="67" y="512"/>
                  </a:lnTo>
                  <a:lnTo>
                    <a:pt x="88" y="271"/>
                  </a:lnTo>
                </a:path>
              </a:pathLst>
            </a:custGeom>
            <a:noFill/>
            <a:ln w="38100" cap="rnd">
              <a:solidFill>
                <a:schemeClr val="tx1">
                  <a:lumMod val="65000"/>
                  <a:lumOff val="35000"/>
                </a:schemeClr>
              </a:solidFill>
              <a:round/>
            </a:ln>
          </p:spPr>
          <p:txBody>
            <a:bodyPr/>
            <a:lstStyle/>
            <a:p>
              <a:endParaRPr lang="zh-CN" altLang="en-US"/>
            </a:p>
          </p:txBody>
        </p:sp>
        <p:sp>
          <p:nvSpPr>
            <p:cNvPr id="17" name="Freeform 19"/>
            <p:cNvSpPr/>
            <p:nvPr/>
          </p:nvSpPr>
          <p:spPr bwMode="auto">
            <a:xfrm>
              <a:off x="7578735" y="3502965"/>
              <a:ext cx="46060" cy="391510"/>
            </a:xfrm>
            <a:custGeom>
              <a:avLst/>
              <a:gdLst>
                <a:gd name="T0" fmla="*/ 0 w 32"/>
                <a:gd name="T1" fmla="*/ 362 h 363"/>
                <a:gd name="T2" fmla="*/ 19 w 32"/>
                <a:gd name="T3" fmla="*/ 54 h 363"/>
                <a:gd name="T4" fmla="*/ 20 w 32"/>
                <a:gd name="T5" fmla="*/ 38 h 363"/>
                <a:gd name="T6" fmla="*/ 21 w 32"/>
                <a:gd name="T7" fmla="*/ 25 h 363"/>
                <a:gd name="T8" fmla="*/ 23 w 32"/>
                <a:gd name="T9" fmla="*/ 15 h 363"/>
                <a:gd name="T10" fmla="*/ 27 w 32"/>
                <a:gd name="T11" fmla="*/ 6 h 363"/>
                <a:gd name="T12" fmla="*/ 31 w 32"/>
                <a:gd name="T13" fmla="*/ 0 h 363"/>
                <a:gd name="T14" fmla="*/ 0 60000 65536"/>
                <a:gd name="T15" fmla="*/ 0 60000 65536"/>
                <a:gd name="T16" fmla="*/ 0 60000 65536"/>
                <a:gd name="T17" fmla="*/ 0 60000 65536"/>
                <a:gd name="T18" fmla="*/ 0 60000 65536"/>
                <a:gd name="T19" fmla="*/ 0 60000 65536"/>
                <a:gd name="T20" fmla="*/ 0 60000 65536"/>
                <a:gd name="T21" fmla="*/ 0 w 32"/>
                <a:gd name="T22" fmla="*/ 0 h 363"/>
                <a:gd name="T23" fmla="*/ 32 w 32"/>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2" h="363">
                  <a:moveTo>
                    <a:pt x="0" y="362"/>
                  </a:moveTo>
                  <a:lnTo>
                    <a:pt x="19" y="54"/>
                  </a:lnTo>
                  <a:lnTo>
                    <a:pt x="20" y="38"/>
                  </a:lnTo>
                  <a:lnTo>
                    <a:pt x="21" y="25"/>
                  </a:lnTo>
                  <a:lnTo>
                    <a:pt x="23" y="15"/>
                  </a:lnTo>
                  <a:lnTo>
                    <a:pt x="27" y="6"/>
                  </a:lnTo>
                  <a:lnTo>
                    <a:pt x="31" y="0"/>
                  </a:lnTo>
                </a:path>
              </a:pathLst>
            </a:custGeom>
            <a:noFill/>
            <a:ln w="38100" cap="rnd">
              <a:solidFill>
                <a:schemeClr val="tx1">
                  <a:lumMod val="65000"/>
                  <a:lumOff val="35000"/>
                </a:schemeClr>
              </a:solidFill>
              <a:round/>
            </a:ln>
          </p:spPr>
          <p:txBody>
            <a:bodyPr/>
            <a:lstStyle/>
            <a:p>
              <a:endParaRPr lang="zh-CN" altLang="en-US"/>
            </a:p>
          </p:txBody>
        </p:sp>
        <p:sp>
          <p:nvSpPr>
            <p:cNvPr id="18" name="Freeform 20"/>
            <p:cNvSpPr/>
            <p:nvPr/>
          </p:nvSpPr>
          <p:spPr bwMode="auto">
            <a:xfrm>
              <a:off x="7624795" y="3507284"/>
              <a:ext cx="120908" cy="762870"/>
            </a:xfrm>
            <a:custGeom>
              <a:avLst/>
              <a:gdLst>
                <a:gd name="T0" fmla="*/ 0 w 84"/>
                <a:gd name="T1" fmla="*/ 0 h 530"/>
                <a:gd name="T2" fmla="*/ 7 w 84"/>
                <a:gd name="T3" fmla="*/ 3 h 530"/>
                <a:gd name="T4" fmla="*/ 12 w 84"/>
                <a:gd name="T5" fmla="*/ 12 h 530"/>
                <a:gd name="T6" fmla="*/ 14 w 84"/>
                <a:gd name="T7" fmla="*/ 25 h 530"/>
                <a:gd name="T8" fmla="*/ 15 w 84"/>
                <a:gd name="T9" fmla="*/ 44 h 530"/>
                <a:gd name="T10" fmla="*/ 42 w 84"/>
                <a:gd name="T11" fmla="*/ 488 h 530"/>
                <a:gd name="T12" fmla="*/ 45 w 84"/>
                <a:gd name="T13" fmla="*/ 512 h 530"/>
                <a:gd name="T14" fmla="*/ 47 w 84"/>
                <a:gd name="T15" fmla="*/ 520 h 530"/>
                <a:gd name="T16" fmla="*/ 52 w 84"/>
                <a:gd name="T17" fmla="*/ 527 h 530"/>
                <a:gd name="T18" fmla="*/ 57 w 84"/>
                <a:gd name="T19" fmla="*/ 530 h 530"/>
                <a:gd name="T20" fmla="*/ 62 w 84"/>
                <a:gd name="T21" fmla="*/ 524 h 530"/>
                <a:gd name="T22" fmla="*/ 66 w 84"/>
                <a:gd name="T23" fmla="*/ 512 h 530"/>
                <a:gd name="T24" fmla="*/ 84 w 84"/>
                <a:gd name="T25" fmla="*/ 271 h 5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4"/>
                <a:gd name="T40" fmla="*/ 0 h 530"/>
                <a:gd name="T41" fmla="*/ 84 w 84"/>
                <a:gd name="T42" fmla="*/ 530 h 5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4" h="530">
                  <a:moveTo>
                    <a:pt x="0" y="0"/>
                  </a:moveTo>
                  <a:lnTo>
                    <a:pt x="7" y="3"/>
                  </a:lnTo>
                  <a:lnTo>
                    <a:pt x="12" y="12"/>
                  </a:lnTo>
                  <a:lnTo>
                    <a:pt x="14" y="25"/>
                  </a:lnTo>
                  <a:lnTo>
                    <a:pt x="15" y="44"/>
                  </a:lnTo>
                  <a:lnTo>
                    <a:pt x="42" y="488"/>
                  </a:lnTo>
                  <a:lnTo>
                    <a:pt x="45" y="512"/>
                  </a:lnTo>
                  <a:lnTo>
                    <a:pt x="47" y="520"/>
                  </a:lnTo>
                  <a:lnTo>
                    <a:pt x="52" y="527"/>
                  </a:lnTo>
                  <a:lnTo>
                    <a:pt x="57" y="530"/>
                  </a:lnTo>
                  <a:lnTo>
                    <a:pt x="62" y="524"/>
                  </a:lnTo>
                  <a:lnTo>
                    <a:pt x="66" y="512"/>
                  </a:lnTo>
                  <a:lnTo>
                    <a:pt x="84" y="271"/>
                  </a:lnTo>
                </a:path>
              </a:pathLst>
            </a:custGeom>
            <a:noFill/>
            <a:ln w="38100" cap="rnd">
              <a:solidFill>
                <a:schemeClr val="tx1">
                  <a:lumMod val="65000"/>
                  <a:lumOff val="35000"/>
                </a:schemeClr>
              </a:solidFill>
              <a:round/>
            </a:ln>
          </p:spPr>
          <p:txBody>
            <a:bodyPr/>
            <a:lstStyle/>
            <a:p>
              <a:endParaRPr lang="zh-CN" altLang="en-US"/>
            </a:p>
          </p:txBody>
        </p:sp>
        <p:grpSp>
          <p:nvGrpSpPr>
            <p:cNvPr id="19" name="Group 21"/>
            <p:cNvGrpSpPr/>
            <p:nvPr/>
          </p:nvGrpSpPr>
          <p:grpSpPr bwMode="auto">
            <a:xfrm>
              <a:off x="7747141" y="3497208"/>
              <a:ext cx="169846" cy="768627"/>
              <a:chOff x="4075" y="1309"/>
              <a:chExt cx="118" cy="713"/>
            </a:xfrm>
          </p:grpSpPr>
          <p:sp>
            <p:nvSpPr>
              <p:cNvPr id="20" name="Freeform 22"/>
              <p:cNvSpPr/>
              <p:nvPr/>
            </p:nvSpPr>
            <p:spPr bwMode="auto">
              <a:xfrm>
                <a:off x="4075" y="1309"/>
                <a:ext cx="34" cy="363"/>
              </a:xfrm>
              <a:custGeom>
                <a:avLst/>
                <a:gdLst>
                  <a:gd name="T0" fmla="*/ 0 w 34"/>
                  <a:gd name="T1" fmla="*/ 362 h 363"/>
                  <a:gd name="T2" fmla="*/ 20 w 34"/>
                  <a:gd name="T3" fmla="*/ 54 h 363"/>
                  <a:gd name="T4" fmla="*/ 22 w 34"/>
                  <a:gd name="T5" fmla="*/ 38 h 363"/>
                  <a:gd name="T6" fmla="*/ 23 w 34"/>
                  <a:gd name="T7" fmla="*/ 25 h 363"/>
                  <a:gd name="T8" fmla="*/ 24 w 34"/>
                  <a:gd name="T9" fmla="*/ 15 h 363"/>
                  <a:gd name="T10" fmla="*/ 28 w 34"/>
                  <a:gd name="T11" fmla="*/ 6 h 363"/>
                  <a:gd name="T12" fmla="*/ 33 w 34"/>
                  <a:gd name="T13" fmla="*/ 0 h 363"/>
                  <a:gd name="T14" fmla="*/ 0 60000 65536"/>
                  <a:gd name="T15" fmla="*/ 0 60000 65536"/>
                  <a:gd name="T16" fmla="*/ 0 60000 65536"/>
                  <a:gd name="T17" fmla="*/ 0 60000 65536"/>
                  <a:gd name="T18" fmla="*/ 0 60000 65536"/>
                  <a:gd name="T19" fmla="*/ 0 60000 65536"/>
                  <a:gd name="T20" fmla="*/ 0 60000 65536"/>
                  <a:gd name="T21" fmla="*/ 0 w 34"/>
                  <a:gd name="T22" fmla="*/ 0 h 363"/>
                  <a:gd name="T23" fmla="*/ 34 w 34"/>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4" h="363">
                    <a:moveTo>
                      <a:pt x="0" y="362"/>
                    </a:moveTo>
                    <a:lnTo>
                      <a:pt x="20" y="54"/>
                    </a:lnTo>
                    <a:lnTo>
                      <a:pt x="22" y="38"/>
                    </a:lnTo>
                    <a:lnTo>
                      <a:pt x="23" y="25"/>
                    </a:lnTo>
                    <a:lnTo>
                      <a:pt x="24" y="15"/>
                    </a:lnTo>
                    <a:lnTo>
                      <a:pt x="28" y="6"/>
                    </a:lnTo>
                    <a:lnTo>
                      <a:pt x="33" y="0"/>
                    </a:lnTo>
                  </a:path>
                </a:pathLst>
              </a:custGeom>
              <a:noFill/>
              <a:ln w="38100" cap="rnd">
                <a:solidFill>
                  <a:schemeClr val="tx1">
                    <a:lumMod val="65000"/>
                    <a:lumOff val="35000"/>
                  </a:schemeClr>
                </a:solidFill>
                <a:round/>
              </a:ln>
            </p:spPr>
            <p:txBody>
              <a:bodyPr/>
              <a:lstStyle/>
              <a:p>
                <a:endParaRPr lang="zh-CN" altLang="en-US"/>
              </a:p>
            </p:txBody>
          </p:sp>
          <p:sp>
            <p:nvSpPr>
              <p:cNvPr id="21" name="Freeform 23"/>
              <p:cNvSpPr/>
              <p:nvPr/>
            </p:nvSpPr>
            <p:spPr bwMode="auto">
              <a:xfrm>
                <a:off x="4109" y="1313"/>
                <a:ext cx="84" cy="709"/>
              </a:xfrm>
              <a:custGeom>
                <a:avLst/>
                <a:gdLst>
                  <a:gd name="T0" fmla="*/ 0 w 84"/>
                  <a:gd name="T1" fmla="*/ 0 h 709"/>
                  <a:gd name="T2" fmla="*/ 7 w 84"/>
                  <a:gd name="T3" fmla="*/ 4 h 709"/>
                  <a:gd name="T4" fmla="*/ 12 w 84"/>
                  <a:gd name="T5" fmla="*/ 16 h 709"/>
                  <a:gd name="T6" fmla="*/ 13 w 84"/>
                  <a:gd name="T7" fmla="*/ 33 h 709"/>
                  <a:gd name="T8" fmla="*/ 15 w 84"/>
                  <a:gd name="T9" fmla="*/ 59 h 709"/>
                  <a:gd name="T10" fmla="*/ 42 w 84"/>
                  <a:gd name="T11" fmla="*/ 651 h 709"/>
                  <a:gd name="T12" fmla="*/ 44 w 84"/>
                  <a:gd name="T13" fmla="*/ 684 h 709"/>
                  <a:gd name="T14" fmla="*/ 46 w 84"/>
                  <a:gd name="T15" fmla="*/ 694 h 709"/>
                  <a:gd name="T16" fmla="*/ 52 w 84"/>
                  <a:gd name="T17" fmla="*/ 704 h 709"/>
                  <a:gd name="T18" fmla="*/ 56 w 84"/>
                  <a:gd name="T19" fmla="*/ 708 h 709"/>
                  <a:gd name="T20" fmla="*/ 62 w 84"/>
                  <a:gd name="T21" fmla="*/ 700 h 709"/>
                  <a:gd name="T22" fmla="*/ 65 w 84"/>
                  <a:gd name="T23" fmla="*/ 684 h 709"/>
                  <a:gd name="T24" fmla="*/ 83 w 84"/>
                  <a:gd name="T25" fmla="*/ 380 h 70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4"/>
                  <a:gd name="T40" fmla="*/ 0 h 709"/>
                  <a:gd name="T41" fmla="*/ 84 w 84"/>
                  <a:gd name="T42" fmla="*/ 709 h 70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4" h="709">
                    <a:moveTo>
                      <a:pt x="0" y="0"/>
                    </a:moveTo>
                    <a:lnTo>
                      <a:pt x="7" y="4"/>
                    </a:lnTo>
                    <a:lnTo>
                      <a:pt x="12" y="16"/>
                    </a:lnTo>
                    <a:lnTo>
                      <a:pt x="13" y="33"/>
                    </a:lnTo>
                    <a:lnTo>
                      <a:pt x="15" y="59"/>
                    </a:lnTo>
                    <a:lnTo>
                      <a:pt x="42" y="651"/>
                    </a:lnTo>
                    <a:lnTo>
                      <a:pt x="44" y="684"/>
                    </a:lnTo>
                    <a:lnTo>
                      <a:pt x="46" y="694"/>
                    </a:lnTo>
                    <a:lnTo>
                      <a:pt x="52" y="704"/>
                    </a:lnTo>
                    <a:lnTo>
                      <a:pt x="56" y="708"/>
                    </a:lnTo>
                    <a:lnTo>
                      <a:pt x="62" y="700"/>
                    </a:lnTo>
                    <a:lnTo>
                      <a:pt x="65" y="684"/>
                    </a:lnTo>
                    <a:lnTo>
                      <a:pt x="83" y="380"/>
                    </a:lnTo>
                  </a:path>
                </a:pathLst>
              </a:custGeom>
              <a:noFill/>
              <a:ln w="38100" cap="rnd">
                <a:solidFill>
                  <a:schemeClr val="tx1">
                    <a:lumMod val="65000"/>
                    <a:lumOff val="35000"/>
                  </a:schemeClr>
                </a:solidFill>
                <a:round/>
              </a:ln>
            </p:spPr>
            <p:txBody>
              <a:bodyPr/>
              <a:lstStyle/>
              <a:p>
                <a:endParaRPr lang="zh-CN" altLang="en-US"/>
              </a:p>
            </p:txBody>
          </p:sp>
        </p:grpSp>
        <p:sp>
          <p:nvSpPr>
            <p:cNvPr id="22" name="Freeform 24"/>
            <p:cNvSpPr/>
            <p:nvPr/>
          </p:nvSpPr>
          <p:spPr bwMode="auto">
            <a:xfrm>
              <a:off x="7916988" y="3497208"/>
              <a:ext cx="50379" cy="391510"/>
            </a:xfrm>
            <a:custGeom>
              <a:avLst/>
              <a:gdLst>
                <a:gd name="T0" fmla="*/ 0 w 35"/>
                <a:gd name="T1" fmla="*/ 362 h 363"/>
                <a:gd name="T2" fmla="*/ 21 w 35"/>
                <a:gd name="T3" fmla="*/ 54 h 363"/>
                <a:gd name="T4" fmla="*/ 22 w 35"/>
                <a:gd name="T5" fmla="*/ 38 h 363"/>
                <a:gd name="T6" fmla="*/ 23 w 35"/>
                <a:gd name="T7" fmla="*/ 25 h 363"/>
                <a:gd name="T8" fmla="*/ 25 w 35"/>
                <a:gd name="T9" fmla="*/ 15 h 363"/>
                <a:gd name="T10" fmla="*/ 29 w 35"/>
                <a:gd name="T11" fmla="*/ 6 h 363"/>
                <a:gd name="T12" fmla="*/ 34 w 35"/>
                <a:gd name="T13" fmla="*/ 0 h 363"/>
                <a:gd name="T14" fmla="*/ 0 60000 65536"/>
                <a:gd name="T15" fmla="*/ 0 60000 65536"/>
                <a:gd name="T16" fmla="*/ 0 60000 65536"/>
                <a:gd name="T17" fmla="*/ 0 60000 65536"/>
                <a:gd name="T18" fmla="*/ 0 60000 65536"/>
                <a:gd name="T19" fmla="*/ 0 60000 65536"/>
                <a:gd name="T20" fmla="*/ 0 60000 65536"/>
                <a:gd name="T21" fmla="*/ 0 w 35"/>
                <a:gd name="T22" fmla="*/ 0 h 363"/>
                <a:gd name="T23" fmla="*/ 35 w 35"/>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5" h="363">
                  <a:moveTo>
                    <a:pt x="0" y="362"/>
                  </a:moveTo>
                  <a:lnTo>
                    <a:pt x="21" y="54"/>
                  </a:lnTo>
                  <a:lnTo>
                    <a:pt x="22" y="38"/>
                  </a:lnTo>
                  <a:lnTo>
                    <a:pt x="23" y="25"/>
                  </a:lnTo>
                  <a:lnTo>
                    <a:pt x="25" y="15"/>
                  </a:lnTo>
                  <a:lnTo>
                    <a:pt x="29" y="6"/>
                  </a:lnTo>
                  <a:lnTo>
                    <a:pt x="34" y="0"/>
                  </a:lnTo>
                </a:path>
              </a:pathLst>
            </a:custGeom>
            <a:noFill/>
            <a:ln w="38100" cap="rnd">
              <a:solidFill>
                <a:schemeClr val="tx1">
                  <a:lumMod val="65000"/>
                  <a:lumOff val="35000"/>
                </a:schemeClr>
              </a:solidFill>
              <a:round/>
            </a:ln>
          </p:spPr>
          <p:txBody>
            <a:bodyPr/>
            <a:lstStyle/>
            <a:p>
              <a:endParaRPr lang="zh-CN" altLang="en-US"/>
            </a:p>
          </p:txBody>
        </p:sp>
        <p:sp>
          <p:nvSpPr>
            <p:cNvPr id="23" name="Freeform 25"/>
            <p:cNvSpPr/>
            <p:nvPr/>
          </p:nvSpPr>
          <p:spPr bwMode="auto">
            <a:xfrm>
              <a:off x="7967366" y="3501526"/>
              <a:ext cx="119468" cy="762870"/>
            </a:xfrm>
            <a:custGeom>
              <a:avLst/>
              <a:gdLst>
                <a:gd name="T0" fmla="*/ 0 w 83"/>
                <a:gd name="T1" fmla="*/ 0 h 530"/>
                <a:gd name="T2" fmla="*/ 7 w 83"/>
                <a:gd name="T3" fmla="*/ 3 h 530"/>
                <a:gd name="T4" fmla="*/ 12 w 83"/>
                <a:gd name="T5" fmla="*/ 12 h 530"/>
                <a:gd name="T6" fmla="*/ 13 w 83"/>
                <a:gd name="T7" fmla="*/ 25 h 530"/>
                <a:gd name="T8" fmla="*/ 15 w 83"/>
                <a:gd name="T9" fmla="*/ 44 h 530"/>
                <a:gd name="T10" fmla="*/ 42 w 83"/>
                <a:gd name="T11" fmla="*/ 488 h 530"/>
                <a:gd name="T12" fmla="*/ 44 w 83"/>
                <a:gd name="T13" fmla="*/ 512 h 530"/>
                <a:gd name="T14" fmla="*/ 46 w 83"/>
                <a:gd name="T15" fmla="*/ 520 h 530"/>
                <a:gd name="T16" fmla="*/ 52 w 83"/>
                <a:gd name="T17" fmla="*/ 527 h 530"/>
                <a:gd name="T18" fmla="*/ 56 w 83"/>
                <a:gd name="T19" fmla="*/ 530 h 530"/>
                <a:gd name="T20" fmla="*/ 62 w 83"/>
                <a:gd name="T21" fmla="*/ 524 h 530"/>
                <a:gd name="T22" fmla="*/ 65 w 83"/>
                <a:gd name="T23" fmla="*/ 512 h 530"/>
                <a:gd name="T24" fmla="*/ 83 w 83"/>
                <a:gd name="T25" fmla="*/ 278 h 5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3"/>
                <a:gd name="T40" fmla="*/ 0 h 530"/>
                <a:gd name="T41" fmla="*/ 83 w 83"/>
                <a:gd name="T42" fmla="*/ 530 h 5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3" h="530">
                  <a:moveTo>
                    <a:pt x="0" y="0"/>
                  </a:moveTo>
                  <a:lnTo>
                    <a:pt x="7" y="3"/>
                  </a:lnTo>
                  <a:lnTo>
                    <a:pt x="12" y="12"/>
                  </a:lnTo>
                  <a:lnTo>
                    <a:pt x="13" y="25"/>
                  </a:lnTo>
                  <a:lnTo>
                    <a:pt x="15" y="44"/>
                  </a:lnTo>
                  <a:lnTo>
                    <a:pt x="42" y="488"/>
                  </a:lnTo>
                  <a:lnTo>
                    <a:pt x="44" y="512"/>
                  </a:lnTo>
                  <a:lnTo>
                    <a:pt x="46" y="520"/>
                  </a:lnTo>
                  <a:lnTo>
                    <a:pt x="52" y="527"/>
                  </a:lnTo>
                  <a:lnTo>
                    <a:pt x="56" y="530"/>
                  </a:lnTo>
                  <a:lnTo>
                    <a:pt x="62" y="524"/>
                  </a:lnTo>
                  <a:lnTo>
                    <a:pt x="65" y="512"/>
                  </a:lnTo>
                  <a:lnTo>
                    <a:pt x="83" y="278"/>
                  </a:lnTo>
                </a:path>
              </a:pathLst>
            </a:custGeom>
            <a:noFill/>
            <a:ln w="38100" cap="rnd">
              <a:solidFill>
                <a:schemeClr val="tx1">
                  <a:lumMod val="65000"/>
                  <a:lumOff val="35000"/>
                </a:schemeClr>
              </a:solidFill>
              <a:round/>
            </a:ln>
          </p:spPr>
          <p:txBody>
            <a:bodyPr/>
            <a:lstStyle/>
            <a:p>
              <a:endParaRPr lang="zh-CN" altLang="en-US"/>
            </a:p>
          </p:txBody>
        </p:sp>
        <p:sp>
          <p:nvSpPr>
            <p:cNvPr id="24" name="Freeform 26"/>
            <p:cNvSpPr/>
            <p:nvPr/>
          </p:nvSpPr>
          <p:spPr bwMode="auto">
            <a:xfrm>
              <a:off x="6723745" y="3502965"/>
              <a:ext cx="47499" cy="391510"/>
            </a:xfrm>
            <a:custGeom>
              <a:avLst/>
              <a:gdLst>
                <a:gd name="T0" fmla="*/ 0 w 33"/>
                <a:gd name="T1" fmla="*/ 362 h 363"/>
                <a:gd name="T2" fmla="*/ 20 w 33"/>
                <a:gd name="T3" fmla="*/ 54 h 363"/>
                <a:gd name="T4" fmla="*/ 21 w 33"/>
                <a:gd name="T5" fmla="*/ 38 h 363"/>
                <a:gd name="T6" fmla="*/ 22 w 33"/>
                <a:gd name="T7" fmla="*/ 25 h 363"/>
                <a:gd name="T8" fmla="*/ 24 w 33"/>
                <a:gd name="T9" fmla="*/ 15 h 363"/>
                <a:gd name="T10" fmla="*/ 27 w 33"/>
                <a:gd name="T11" fmla="*/ 6 h 363"/>
                <a:gd name="T12" fmla="*/ 32 w 33"/>
                <a:gd name="T13" fmla="*/ 0 h 363"/>
                <a:gd name="T14" fmla="*/ 0 60000 65536"/>
                <a:gd name="T15" fmla="*/ 0 60000 65536"/>
                <a:gd name="T16" fmla="*/ 0 60000 65536"/>
                <a:gd name="T17" fmla="*/ 0 60000 65536"/>
                <a:gd name="T18" fmla="*/ 0 60000 65536"/>
                <a:gd name="T19" fmla="*/ 0 60000 65536"/>
                <a:gd name="T20" fmla="*/ 0 60000 65536"/>
                <a:gd name="T21" fmla="*/ 0 w 33"/>
                <a:gd name="T22" fmla="*/ 0 h 363"/>
                <a:gd name="T23" fmla="*/ 33 w 33"/>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 h="363">
                  <a:moveTo>
                    <a:pt x="0" y="362"/>
                  </a:moveTo>
                  <a:lnTo>
                    <a:pt x="20" y="54"/>
                  </a:lnTo>
                  <a:lnTo>
                    <a:pt x="21" y="38"/>
                  </a:lnTo>
                  <a:lnTo>
                    <a:pt x="22" y="25"/>
                  </a:lnTo>
                  <a:lnTo>
                    <a:pt x="24" y="15"/>
                  </a:lnTo>
                  <a:lnTo>
                    <a:pt x="27" y="6"/>
                  </a:lnTo>
                  <a:lnTo>
                    <a:pt x="32" y="0"/>
                  </a:lnTo>
                </a:path>
              </a:pathLst>
            </a:custGeom>
            <a:noFill/>
            <a:ln w="38100" cap="rnd">
              <a:solidFill>
                <a:schemeClr val="tx1">
                  <a:lumMod val="65000"/>
                  <a:lumOff val="35000"/>
                </a:schemeClr>
              </a:solidFill>
              <a:round/>
            </a:ln>
          </p:spPr>
          <p:txBody>
            <a:bodyPr/>
            <a:lstStyle/>
            <a:p>
              <a:endParaRPr lang="zh-CN" altLang="en-US"/>
            </a:p>
          </p:txBody>
        </p:sp>
        <p:sp>
          <p:nvSpPr>
            <p:cNvPr id="25" name="Freeform 27"/>
            <p:cNvSpPr/>
            <p:nvPr/>
          </p:nvSpPr>
          <p:spPr bwMode="auto">
            <a:xfrm>
              <a:off x="6771244" y="3507284"/>
              <a:ext cx="123786" cy="762870"/>
            </a:xfrm>
            <a:custGeom>
              <a:avLst/>
              <a:gdLst>
                <a:gd name="T0" fmla="*/ 0 w 86"/>
                <a:gd name="T1" fmla="*/ 0 h 530"/>
                <a:gd name="T2" fmla="*/ 7 w 86"/>
                <a:gd name="T3" fmla="*/ 3 h 530"/>
                <a:gd name="T4" fmla="*/ 12 w 86"/>
                <a:gd name="T5" fmla="*/ 12 h 530"/>
                <a:gd name="T6" fmla="*/ 14 w 86"/>
                <a:gd name="T7" fmla="*/ 25 h 530"/>
                <a:gd name="T8" fmla="*/ 15 w 86"/>
                <a:gd name="T9" fmla="*/ 44 h 530"/>
                <a:gd name="T10" fmla="*/ 43 w 86"/>
                <a:gd name="T11" fmla="*/ 488 h 530"/>
                <a:gd name="T12" fmla="*/ 45 w 86"/>
                <a:gd name="T13" fmla="*/ 512 h 530"/>
                <a:gd name="T14" fmla="*/ 47 w 86"/>
                <a:gd name="T15" fmla="*/ 520 h 530"/>
                <a:gd name="T16" fmla="*/ 53 w 86"/>
                <a:gd name="T17" fmla="*/ 527 h 530"/>
                <a:gd name="T18" fmla="*/ 57 w 86"/>
                <a:gd name="T19" fmla="*/ 530 h 530"/>
                <a:gd name="T20" fmla="*/ 63 w 86"/>
                <a:gd name="T21" fmla="*/ 524 h 530"/>
                <a:gd name="T22" fmla="*/ 67 w 86"/>
                <a:gd name="T23" fmla="*/ 512 h 530"/>
                <a:gd name="T24" fmla="*/ 86 w 86"/>
                <a:gd name="T25" fmla="*/ 268 h 5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6"/>
                <a:gd name="T40" fmla="*/ 0 h 530"/>
                <a:gd name="T41" fmla="*/ 86 w 86"/>
                <a:gd name="T42" fmla="*/ 530 h 5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6" h="530">
                  <a:moveTo>
                    <a:pt x="0" y="0"/>
                  </a:moveTo>
                  <a:lnTo>
                    <a:pt x="7" y="3"/>
                  </a:lnTo>
                  <a:lnTo>
                    <a:pt x="12" y="12"/>
                  </a:lnTo>
                  <a:lnTo>
                    <a:pt x="14" y="25"/>
                  </a:lnTo>
                  <a:lnTo>
                    <a:pt x="15" y="44"/>
                  </a:lnTo>
                  <a:lnTo>
                    <a:pt x="43" y="488"/>
                  </a:lnTo>
                  <a:lnTo>
                    <a:pt x="45" y="512"/>
                  </a:lnTo>
                  <a:lnTo>
                    <a:pt x="47" y="520"/>
                  </a:lnTo>
                  <a:lnTo>
                    <a:pt x="53" y="527"/>
                  </a:lnTo>
                  <a:lnTo>
                    <a:pt x="57" y="530"/>
                  </a:lnTo>
                  <a:lnTo>
                    <a:pt x="63" y="524"/>
                  </a:lnTo>
                  <a:lnTo>
                    <a:pt x="67" y="512"/>
                  </a:lnTo>
                  <a:lnTo>
                    <a:pt x="86" y="268"/>
                  </a:lnTo>
                </a:path>
              </a:pathLst>
            </a:custGeom>
            <a:noFill/>
            <a:ln w="38100" cap="rnd">
              <a:solidFill>
                <a:schemeClr val="tx1">
                  <a:lumMod val="65000"/>
                  <a:lumOff val="35000"/>
                </a:schemeClr>
              </a:solidFill>
              <a:round/>
            </a:ln>
          </p:spPr>
          <p:txBody>
            <a:bodyPr/>
            <a:lstStyle/>
            <a:p>
              <a:endParaRPr lang="zh-CN" altLang="en-US"/>
            </a:p>
          </p:txBody>
        </p:sp>
        <p:sp>
          <p:nvSpPr>
            <p:cNvPr id="26" name="Freeform 28"/>
            <p:cNvSpPr/>
            <p:nvPr/>
          </p:nvSpPr>
          <p:spPr bwMode="auto">
            <a:xfrm>
              <a:off x="6895030" y="3502965"/>
              <a:ext cx="46060" cy="391510"/>
            </a:xfrm>
            <a:custGeom>
              <a:avLst/>
              <a:gdLst>
                <a:gd name="T0" fmla="*/ 0 w 32"/>
                <a:gd name="T1" fmla="*/ 362 h 363"/>
                <a:gd name="T2" fmla="*/ 19 w 32"/>
                <a:gd name="T3" fmla="*/ 54 h 363"/>
                <a:gd name="T4" fmla="*/ 20 w 32"/>
                <a:gd name="T5" fmla="*/ 38 h 363"/>
                <a:gd name="T6" fmla="*/ 21 w 32"/>
                <a:gd name="T7" fmla="*/ 25 h 363"/>
                <a:gd name="T8" fmla="*/ 23 w 32"/>
                <a:gd name="T9" fmla="*/ 15 h 363"/>
                <a:gd name="T10" fmla="*/ 27 w 32"/>
                <a:gd name="T11" fmla="*/ 6 h 363"/>
                <a:gd name="T12" fmla="*/ 31 w 32"/>
                <a:gd name="T13" fmla="*/ 0 h 363"/>
                <a:gd name="T14" fmla="*/ 0 60000 65536"/>
                <a:gd name="T15" fmla="*/ 0 60000 65536"/>
                <a:gd name="T16" fmla="*/ 0 60000 65536"/>
                <a:gd name="T17" fmla="*/ 0 60000 65536"/>
                <a:gd name="T18" fmla="*/ 0 60000 65536"/>
                <a:gd name="T19" fmla="*/ 0 60000 65536"/>
                <a:gd name="T20" fmla="*/ 0 60000 65536"/>
                <a:gd name="T21" fmla="*/ 0 w 32"/>
                <a:gd name="T22" fmla="*/ 0 h 363"/>
                <a:gd name="T23" fmla="*/ 32 w 32"/>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2" h="363">
                  <a:moveTo>
                    <a:pt x="0" y="362"/>
                  </a:moveTo>
                  <a:lnTo>
                    <a:pt x="19" y="54"/>
                  </a:lnTo>
                  <a:lnTo>
                    <a:pt x="20" y="38"/>
                  </a:lnTo>
                  <a:lnTo>
                    <a:pt x="21" y="25"/>
                  </a:lnTo>
                  <a:lnTo>
                    <a:pt x="23" y="15"/>
                  </a:lnTo>
                  <a:lnTo>
                    <a:pt x="27" y="6"/>
                  </a:lnTo>
                  <a:lnTo>
                    <a:pt x="31" y="0"/>
                  </a:lnTo>
                </a:path>
              </a:pathLst>
            </a:custGeom>
            <a:noFill/>
            <a:ln w="38100" cap="rnd">
              <a:solidFill>
                <a:schemeClr val="tx1">
                  <a:lumMod val="65000"/>
                  <a:lumOff val="35000"/>
                </a:schemeClr>
              </a:solidFill>
              <a:round/>
            </a:ln>
          </p:spPr>
          <p:txBody>
            <a:bodyPr/>
            <a:lstStyle/>
            <a:p>
              <a:endParaRPr lang="zh-CN" altLang="en-US"/>
            </a:p>
          </p:txBody>
        </p:sp>
        <p:sp>
          <p:nvSpPr>
            <p:cNvPr id="27" name="Freeform 29"/>
            <p:cNvSpPr/>
            <p:nvPr/>
          </p:nvSpPr>
          <p:spPr bwMode="auto">
            <a:xfrm>
              <a:off x="6941091" y="3507284"/>
              <a:ext cx="122347" cy="762870"/>
            </a:xfrm>
            <a:custGeom>
              <a:avLst/>
              <a:gdLst>
                <a:gd name="T0" fmla="*/ 0 w 85"/>
                <a:gd name="T1" fmla="*/ 0 h 530"/>
                <a:gd name="T2" fmla="*/ 7 w 85"/>
                <a:gd name="T3" fmla="*/ 3 h 530"/>
                <a:gd name="T4" fmla="*/ 12 w 85"/>
                <a:gd name="T5" fmla="*/ 12 h 530"/>
                <a:gd name="T6" fmla="*/ 14 w 85"/>
                <a:gd name="T7" fmla="*/ 25 h 530"/>
                <a:gd name="T8" fmla="*/ 15 w 85"/>
                <a:gd name="T9" fmla="*/ 44 h 530"/>
                <a:gd name="T10" fmla="*/ 42 w 85"/>
                <a:gd name="T11" fmla="*/ 488 h 530"/>
                <a:gd name="T12" fmla="*/ 45 w 85"/>
                <a:gd name="T13" fmla="*/ 512 h 530"/>
                <a:gd name="T14" fmla="*/ 47 w 85"/>
                <a:gd name="T15" fmla="*/ 520 h 530"/>
                <a:gd name="T16" fmla="*/ 52 w 85"/>
                <a:gd name="T17" fmla="*/ 527 h 530"/>
                <a:gd name="T18" fmla="*/ 57 w 85"/>
                <a:gd name="T19" fmla="*/ 530 h 530"/>
                <a:gd name="T20" fmla="*/ 62 w 85"/>
                <a:gd name="T21" fmla="*/ 524 h 530"/>
                <a:gd name="T22" fmla="*/ 66 w 85"/>
                <a:gd name="T23" fmla="*/ 512 h 530"/>
                <a:gd name="T24" fmla="*/ 85 w 85"/>
                <a:gd name="T25" fmla="*/ 271 h 5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5"/>
                <a:gd name="T40" fmla="*/ 0 h 530"/>
                <a:gd name="T41" fmla="*/ 85 w 85"/>
                <a:gd name="T42" fmla="*/ 530 h 5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5" h="530">
                  <a:moveTo>
                    <a:pt x="0" y="0"/>
                  </a:moveTo>
                  <a:lnTo>
                    <a:pt x="7" y="3"/>
                  </a:lnTo>
                  <a:lnTo>
                    <a:pt x="12" y="12"/>
                  </a:lnTo>
                  <a:lnTo>
                    <a:pt x="14" y="25"/>
                  </a:lnTo>
                  <a:lnTo>
                    <a:pt x="15" y="44"/>
                  </a:lnTo>
                  <a:lnTo>
                    <a:pt x="42" y="488"/>
                  </a:lnTo>
                  <a:lnTo>
                    <a:pt x="45" y="512"/>
                  </a:lnTo>
                  <a:lnTo>
                    <a:pt x="47" y="520"/>
                  </a:lnTo>
                  <a:lnTo>
                    <a:pt x="52" y="527"/>
                  </a:lnTo>
                  <a:lnTo>
                    <a:pt x="57" y="530"/>
                  </a:lnTo>
                  <a:lnTo>
                    <a:pt x="62" y="524"/>
                  </a:lnTo>
                  <a:lnTo>
                    <a:pt x="66" y="512"/>
                  </a:lnTo>
                  <a:lnTo>
                    <a:pt x="85" y="271"/>
                  </a:lnTo>
                </a:path>
              </a:pathLst>
            </a:custGeom>
            <a:noFill/>
            <a:ln w="38100" cap="rnd">
              <a:solidFill>
                <a:schemeClr val="tx1">
                  <a:lumMod val="65000"/>
                  <a:lumOff val="35000"/>
                </a:schemeClr>
              </a:solidFill>
              <a:round/>
            </a:ln>
          </p:spPr>
          <p:txBody>
            <a:bodyPr/>
            <a:lstStyle/>
            <a:p>
              <a:endParaRPr lang="zh-CN" altLang="en-US"/>
            </a:p>
          </p:txBody>
        </p:sp>
        <p:grpSp>
          <p:nvGrpSpPr>
            <p:cNvPr id="28" name="Group 30"/>
            <p:cNvGrpSpPr/>
            <p:nvPr/>
          </p:nvGrpSpPr>
          <p:grpSpPr bwMode="auto">
            <a:xfrm>
              <a:off x="7063438" y="3497208"/>
              <a:ext cx="341132" cy="768627"/>
              <a:chOff x="3600" y="1309"/>
              <a:chExt cx="237" cy="713"/>
            </a:xfrm>
          </p:grpSpPr>
          <p:grpSp>
            <p:nvGrpSpPr>
              <p:cNvPr id="29" name="Group 31"/>
              <p:cNvGrpSpPr/>
              <p:nvPr/>
            </p:nvGrpSpPr>
            <p:grpSpPr bwMode="auto">
              <a:xfrm>
                <a:off x="3600" y="1309"/>
                <a:ext cx="118" cy="713"/>
                <a:chOff x="3600" y="1309"/>
                <a:chExt cx="118" cy="713"/>
              </a:xfrm>
            </p:grpSpPr>
            <p:sp>
              <p:nvSpPr>
                <p:cNvPr id="33" name="Freeform 32"/>
                <p:cNvSpPr/>
                <p:nvPr/>
              </p:nvSpPr>
              <p:spPr bwMode="auto">
                <a:xfrm>
                  <a:off x="3600" y="1309"/>
                  <a:ext cx="34" cy="363"/>
                </a:xfrm>
                <a:custGeom>
                  <a:avLst/>
                  <a:gdLst>
                    <a:gd name="T0" fmla="*/ 0 w 34"/>
                    <a:gd name="T1" fmla="*/ 362 h 363"/>
                    <a:gd name="T2" fmla="*/ 20 w 34"/>
                    <a:gd name="T3" fmla="*/ 54 h 363"/>
                    <a:gd name="T4" fmla="*/ 22 w 34"/>
                    <a:gd name="T5" fmla="*/ 38 h 363"/>
                    <a:gd name="T6" fmla="*/ 23 w 34"/>
                    <a:gd name="T7" fmla="*/ 25 h 363"/>
                    <a:gd name="T8" fmla="*/ 24 w 34"/>
                    <a:gd name="T9" fmla="*/ 15 h 363"/>
                    <a:gd name="T10" fmla="*/ 28 w 34"/>
                    <a:gd name="T11" fmla="*/ 6 h 363"/>
                    <a:gd name="T12" fmla="*/ 33 w 34"/>
                    <a:gd name="T13" fmla="*/ 0 h 363"/>
                    <a:gd name="T14" fmla="*/ 0 60000 65536"/>
                    <a:gd name="T15" fmla="*/ 0 60000 65536"/>
                    <a:gd name="T16" fmla="*/ 0 60000 65536"/>
                    <a:gd name="T17" fmla="*/ 0 60000 65536"/>
                    <a:gd name="T18" fmla="*/ 0 60000 65536"/>
                    <a:gd name="T19" fmla="*/ 0 60000 65536"/>
                    <a:gd name="T20" fmla="*/ 0 60000 65536"/>
                    <a:gd name="T21" fmla="*/ 0 w 34"/>
                    <a:gd name="T22" fmla="*/ 0 h 363"/>
                    <a:gd name="T23" fmla="*/ 34 w 34"/>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4" h="363">
                      <a:moveTo>
                        <a:pt x="0" y="362"/>
                      </a:moveTo>
                      <a:lnTo>
                        <a:pt x="20" y="54"/>
                      </a:lnTo>
                      <a:lnTo>
                        <a:pt x="22" y="38"/>
                      </a:lnTo>
                      <a:lnTo>
                        <a:pt x="23" y="25"/>
                      </a:lnTo>
                      <a:lnTo>
                        <a:pt x="24" y="15"/>
                      </a:lnTo>
                      <a:lnTo>
                        <a:pt x="28" y="6"/>
                      </a:lnTo>
                      <a:lnTo>
                        <a:pt x="33" y="0"/>
                      </a:lnTo>
                    </a:path>
                  </a:pathLst>
                </a:custGeom>
                <a:noFill/>
                <a:ln w="38100" cap="rnd">
                  <a:solidFill>
                    <a:schemeClr val="tx1">
                      <a:lumMod val="65000"/>
                      <a:lumOff val="35000"/>
                    </a:schemeClr>
                  </a:solidFill>
                  <a:round/>
                </a:ln>
              </p:spPr>
              <p:txBody>
                <a:bodyPr/>
                <a:lstStyle/>
                <a:p>
                  <a:endParaRPr lang="zh-CN" altLang="en-US"/>
                </a:p>
              </p:txBody>
            </p:sp>
            <p:sp>
              <p:nvSpPr>
                <p:cNvPr id="34" name="Freeform 33"/>
                <p:cNvSpPr/>
                <p:nvPr/>
              </p:nvSpPr>
              <p:spPr bwMode="auto">
                <a:xfrm>
                  <a:off x="3634" y="1313"/>
                  <a:ext cx="84" cy="709"/>
                </a:xfrm>
                <a:custGeom>
                  <a:avLst/>
                  <a:gdLst>
                    <a:gd name="T0" fmla="*/ 0 w 84"/>
                    <a:gd name="T1" fmla="*/ 0 h 709"/>
                    <a:gd name="T2" fmla="*/ 7 w 84"/>
                    <a:gd name="T3" fmla="*/ 4 h 709"/>
                    <a:gd name="T4" fmla="*/ 12 w 84"/>
                    <a:gd name="T5" fmla="*/ 16 h 709"/>
                    <a:gd name="T6" fmla="*/ 13 w 84"/>
                    <a:gd name="T7" fmla="*/ 33 h 709"/>
                    <a:gd name="T8" fmla="*/ 15 w 84"/>
                    <a:gd name="T9" fmla="*/ 59 h 709"/>
                    <a:gd name="T10" fmla="*/ 42 w 84"/>
                    <a:gd name="T11" fmla="*/ 651 h 709"/>
                    <a:gd name="T12" fmla="*/ 44 w 84"/>
                    <a:gd name="T13" fmla="*/ 684 h 709"/>
                    <a:gd name="T14" fmla="*/ 46 w 84"/>
                    <a:gd name="T15" fmla="*/ 694 h 709"/>
                    <a:gd name="T16" fmla="*/ 52 w 84"/>
                    <a:gd name="T17" fmla="*/ 704 h 709"/>
                    <a:gd name="T18" fmla="*/ 56 w 84"/>
                    <a:gd name="T19" fmla="*/ 708 h 709"/>
                    <a:gd name="T20" fmla="*/ 62 w 84"/>
                    <a:gd name="T21" fmla="*/ 700 h 709"/>
                    <a:gd name="T22" fmla="*/ 65 w 84"/>
                    <a:gd name="T23" fmla="*/ 684 h 709"/>
                    <a:gd name="T24" fmla="*/ 83 w 84"/>
                    <a:gd name="T25" fmla="*/ 380 h 70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4"/>
                    <a:gd name="T40" fmla="*/ 0 h 709"/>
                    <a:gd name="T41" fmla="*/ 84 w 84"/>
                    <a:gd name="T42" fmla="*/ 709 h 70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4" h="709">
                      <a:moveTo>
                        <a:pt x="0" y="0"/>
                      </a:moveTo>
                      <a:lnTo>
                        <a:pt x="7" y="4"/>
                      </a:lnTo>
                      <a:lnTo>
                        <a:pt x="12" y="16"/>
                      </a:lnTo>
                      <a:lnTo>
                        <a:pt x="13" y="33"/>
                      </a:lnTo>
                      <a:lnTo>
                        <a:pt x="15" y="59"/>
                      </a:lnTo>
                      <a:lnTo>
                        <a:pt x="42" y="651"/>
                      </a:lnTo>
                      <a:lnTo>
                        <a:pt x="44" y="684"/>
                      </a:lnTo>
                      <a:lnTo>
                        <a:pt x="46" y="694"/>
                      </a:lnTo>
                      <a:lnTo>
                        <a:pt x="52" y="704"/>
                      </a:lnTo>
                      <a:lnTo>
                        <a:pt x="56" y="708"/>
                      </a:lnTo>
                      <a:lnTo>
                        <a:pt x="62" y="700"/>
                      </a:lnTo>
                      <a:lnTo>
                        <a:pt x="65" y="684"/>
                      </a:lnTo>
                      <a:lnTo>
                        <a:pt x="83" y="380"/>
                      </a:lnTo>
                    </a:path>
                  </a:pathLst>
                </a:custGeom>
                <a:noFill/>
                <a:ln w="38100" cap="rnd">
                  <a:solidFill>
                    <a:schemeClr val="tx1">
                      <a:lumMod val="65000"/>
                      <a:lumOff val="35000"/>
                    </a:schemeClr>
                  </a:solidFill>
                  <a:round/>
                </a:ln>
              </p:spPr>
              <p:txBody>
                <a:bodyPr/>
                <a:lstStyle/>
                <a:p>
                  <a:endParaRPr lang="zh-CN" altLang="en-US"/>
                </a:p>
              </p:txBody>
            </p:sp>
          </p:grpSp>
          <p:grpSp>
            <p:nvGrpSpPr>
              <p:cNvPr id="30" name="Group 34"/>
              <p:cNvGrpSpPr/>
              <p:nvPr/>
            </p:nvGrpSpPr>
            <p:grpSpPr bwMode="auto">
              <a:xfrm>
                <a:off x="3718" y="1309"/>
                <a:ext cx="119" cy="713"/>
                <a:chOff x="3718" y="1309"/>
                <a:chExt cx="119" cy="713"/>
              </a:xfrm>
            </p:grpSpPr>
            <p:sp>
              <p:nvSpPr>
                <p:cNvPr id="31" name="Freeform 35"/>
                <p:cNvSpPr/>
                <p:nvPr/>
              </p:nvSpPr>
              <p:spPr bwMode="auto">
                <a:xfrm>
                  <a:off x="3718" y="1309"/>
                  <a:ext cx="35" cy="363"/>
                </a:xfrm>
                <a:custGeom>
                  <a:avLst/>
                  <a:gdLst>
                    <a:gd name="T0" fmla="*/ 0 w 35"/>
                    <a:gd name="T1" fmla="*/ 362 h 363"/>
                    <a:gd name="T2" fmla="*/ 21 w 35"/>
                    <a:gd name="T3" fmla="*/ 54 h 363"/>
                    <a:gd name="T4" fmla="*/ 22 w 35"/>
                    <a:gd name="T5" fmla="*/ 38 h 363"/>
                    <a:gd name="T6" fmla="*/ 23 w 35"/>
                    <a:gd name="T7" fmla="*/ 25 h 363"/>
                    <a:gd name="T8" fmla="*/ 25 w 35"/>
                    <a:gd name="T9" fmla="*/ 15 h 363"/>
                    <a:gd name="T10" fmla="*/ 29 w 35"/>
                    <a:gd name="T11" fmla="*/ 6 h 363"/>
                    <a:gd name="T12" fmla="*/ 34 w 35"/>
                    <a:gd name="T13" fmla="*/ 0 h 363"/>
                    <a:gd name="T14" fmla="*/ 0 60000 65536"/>
                    <a:gd name="T15" fmla="*/ 0 60000 65536"/>
                    <a:gd name="T16" fmla="*/ 0 60000 65536"/>
                    <a:gd name="T17" fmla="*/ 0 60000 65536"/>
                    <a:gd name="T18" fmla="*/ 0 60000 65536"/>
                    <a:gd name="T19" fmla="*/ 0 60000 65536"/>
                    <a:gd name="T20" fmla="*/ 0 60000 65536"/>
                    <a:gd name="T21" fmla="*/ 0 w 35"/>
                    <a:gd name="T22" fmla="*/ 0 h 363"/>
                    <a:gd name="T23" fmla="*/ 35 w 35"/>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5" h="363">
                      <a:moveTo>
                        <a:pt x="0" y="362"/>
                      </a:moveTo>
                      <a:lnTo>
                        <a:pt x="21" y="54"/>
                      </a:lnTo>
                      <a:lnTo>
                        <a:pt x="22" y="38"/>
                      </a:lnTo>
                      <a:lnTo>
                        <a:pt x="23" y="25"/>
                      </a:lnTo>
                      <a:lnTo>
                        <a:pt x="25" y="15"/>
                      </a:lnTo>
                      <a:lnTo>
                        <a:pt x="29" y="6"/>
                      </a:lnTo>
                      <a:lnTo>
                        <a:pt x="34" y="0"/>
                      </a:lnTo>
                    </a:path>
                  </a:pathLst>
                </a:custGeom>
                <a:noFill/>
                <a:ln w="38100" cap="rnd">
                  <a:solidFill>
                    <a:schemeClr val="tx1">
                      <a:lumMod val="65000"/>
                      <a:lumOff val="35000"/>
                    </a:schemeClr>
                  </a:solidFill>
                  <a:round/>
                </a:ln>
              </p:spPr>
              <p:txBody>
                <a:bodyPr/>
                <a:lstStyle/>
                <a:p>
                  <a:endParaRPr lang="zh-CN" altLang="en-US"/>
                </a:p>
              </p:txBody>
            </p:sp>
            <p:sp>
              <p:nvSpPr>
                <p:cNvPr id="32" name="Freeform 36"/>
                <p:cNvSpPr/>
                <p:nvPr/>
              </p:nvSpPr>
              <p:spPr bwMode="auto">
                <a:xfrm>
                  <a:off x="3753" y="1313"/>
                  <a:ext cx="84" cy="709"/>
                </a:xfrm>
                <a:custGeom>
                  <a:avLst/>
                  <a:gdLst>
                    <a:gd name="T0" fmla="*/ 0 w 84"/>
                    <a:gd name="T1" fmla="*/ 0 h 709"/>
                    <a:gd name="T2" fmla="*/ 7 w 84"/>
                    <a:gd name="T3" fmla="*/ 4 h 709"/>
                    <a:gd name="T4" fmla="*/ 12 w 84"/>
                    <a:gd name="T5" fmla="*/ 16 h 709"/>
                    <a:gd name="T6" fmla="*/ 13 w 84"/>
                    <a:gd name="T7" fmla="*/ 33 h 709"/>
                    <a:gd name="T8" fmla="*/ 15 w 84"/>
                    <a:gd name="T9" fmla="*/ 59 h 709"/>
                    <a:gd name="T10" fmla="*/ 42 w 84"/>
                    <a:gd name="T11" fmla="*/ 651 h 709"/>
                    <a:gd name="T12" fmla="*/ 44 w 84"/>
                    <a:gd name="T13" fmla="*/ 684 h 709"/>
                    <a:gd name="T14" fmla="*/ 46 w 84"/>
                    <a:gd name="T15" fmla="*/ 694 h 709"/>
                    <a:gd name="T16" fmla="*/ 52 w 84"/>
                    <a:gd name="T17" fmla="*/ 704 h 709"/>
                    <a:gd name="T18" fmla="*/ 56 w 84"/>
                    <a:gd name="T19" fmla="*/ 708 h 709"/>
                    <a:gd name="T20" fmla="*/ 62 w 84"/>
                    <a:gd name="T21" fmla="*/ 700 h 709"/>
                    <a:gd name="T22" fmla="*/ 65 w 84"/>
                    <a:gd name="T23" fmla="*/ 684 h 709"/>
                    <a:gd name="T24" fmla="*/ 83 w 84"/>
                    <a:gd name="T25" fmla="*/ 380 h 70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4"/>
                    <a:gd name="T40" fmla="*/ 0 h 709"/>
                    <a:gd name="T41" fmla="*/ 84 w 84"/>
                    <a:gd name="T42" fmla="*/ 709 h 70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4" h="709">
                      <a:moveTo>
                        <a:pt x="0" y="0"/>
                      </a:moveTo>
                      <a:lnTo>
                        <a:pt x="7" y="4"/>
                      </a:lnTo>
                      <a:lnTo>
                        <a:pt x="12" y="16"/>
                      </a:lnTo>
                      <a:lnTo>
                        <a:pt x="13" y="33"/>
                      </a:lnTo>
                      <a:lnTo>
                        <a:pt x="15" y="59"/>
                      </a:lnTo>
                      <a:lnTo>
                        <a:pt x="42" y="651"/>
                      </a:lnTo>
                      <a:lnTo>
                        <a:pt x="44" y="684"/>
                      </a:lnTo>
                      <a:lnTo>
                        <a:pt x="46" y="694"/>
                      </a:lnTo>
                      <a:lnTo>
                        <a:pt x="52" y="704"/>
                      </a:lnTo>
                      <a:lnTo>
                        <a:pt x="56" y="708"/>
                      </a:lnTo>
                      <a:lnTo>
                        <a:pt x="62" y="700"/>
                      </a:lnTo>
                      <a:lnTo>
                        <a:pt x="65" y="684"/>
                      </a:lnTo>
                      <a:lnTo>
                        <a:pt x="83" y="380"/>
                      </a:lnTo>
                    </a:path>
                  </a:pathLst>
                </a:custGeom>
                <a:noFill/>
                <a:ln w="38100" cap="rnd">
                  <a:solidFill>
                    <a:schemeClr val="tx1">
                      <a:lumMod val="65000"/>
                      <a:lumOff val="35000"/>
                    </a:schemeClr>
                  </a:solidFill>
                  <a:round/>
                </a:ln>
              </p:spPr>
              <p:txBody>
                <a:bodyPr/>
                <a:lstStyle/>
                <a:p>
                  <a:endParaRPr lang="zh-CN" altLang="en-US"/>
                </a:p>
              </p:txBody>
            </p:sp>
          </p:grpSp>
        </p:grpSp>
        <p:sp>
          <p:nvSpPr>
            <p:cNvPr id="35" name="Freeform 37"/>
            <p:cNvSpPr/>
            <p:nvPr/>
          </p:nvSpPr>
          <p:spPr bwMode="auto">
            <a:xfrm>
              <a:off x="6027087" y="3502965"/>
              <a:ext cx="47499" cy="391510"/>
            </a:xfrm>
            <a:custGeom>
              <a:avLst/>
              <a:gdLst>
                <a:gd name="T0" fmla="*/ 0 w 33"/>
                <a:gd name="T1" fmla="*/ 362 h 363"/>
                <a:gd name="T2" fmla="*/ 20 w 33"/>
                <a:gd name="T3" fmla="*/ 54 h 363"/>
                <a:gd name="T4" fmla="*/ 21 w 33"/>
                <a:gd name="T5" fmla="*/ 38 h 363"/>
                <a:gd name="T6" fmla="*/ 22 w 33"/>
                <a:gd name="T7" fmla="*/ 25 h 363"/>
                <a:gd name="T8" fmla="*/ 24 w 33"/>
                <a:gd name="T9" fmla="*/ 15 h 363"/>
                <a:gd name="T10" fmla="*/ 27 w 33"/>
                <a:gd name="T11" fmla="*/ 6 h 363"/>
                <a:gd name="T12" fmla="*/ 32 w 33"/>
                <a:gd name="T13" fmla="*/ 0 h 363"/>
                <a:gd name="T14" fmla="*/ 0 60000 65536"/>
                <a:gd name="T15" fmla="*/ 0 60000 65536"/>
                <a:gd name="T16" fmla="*/ 0 60000 65536"/>
                <a:gd name="T17" fmla="*/ 0 60000 65536"/>
                <a:gd name="T18" fmla="*/ 0 60000 65536"/>
                <a:gd name="T19" fmla="*/ 0 60000 65536"/>
                <a:gd name="T20" fmla="*/ 0 60000 65536"/>
                <a:gd name="T21" fmla="*/ 0 w 33"/>
                <a:gd name="T22" fmla="*/ 0 h 363"/>
                <a:gd name="T23" fmla="*/ 33 w 33"/>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 h="363">
                  <a:moveTo>
                    <a:pt x="0" y="362"/>
                  </a:moveTo>
                  <a:lnTo>
                    <a:pt x="20" y="54"/>
                  </a:lnTo>
                  <a:lnTo>
                    <a:pt x="21" y="38"/>
                  </a:lnTo>
                  <a:lnTo>
                    <a:pt x="22" y="25"/>
                  </a:lnTo>
                  <a:lnTo>
                    <a:pt x="24" y="15"/>
                  </a:lnTo>
                  <a:lnTo>
                    <a:pt x="27" y="6"/>
                  </a:lnTo>
                  <a:lnTo>
                    <a:pt x="32" y="0"/>
                  </a:lnTo>
                </a:path>
              </a:pathLst>
            </a:custGeom>
            <a:noFill/>
            <a:ln w="38100" cap="rnd">
              <a:solidFill>
                <a:schemeClr val="tx1">
                  <a:lumMod val="65000"/>
                  <a:lumOff val="35000"/>
                </a:schemeClr>
              </a:solidFill>
              <a:round/>
            </a:ln>
          </p:spPr>
          <p:txBody>
            <a:bodyPr/>
            <a:lstStyle/>
            <a:p>
              <a:endParaRPr lang="zh-CN" altLang="en-US"/>
            </a:p>
          </p:txBody>
        </p:sp>
        <p:sp>
          <p:nvSpPr>
            <p:cNvPr id="36" name="Freeform 38"/>
            <p:cNvSpPr/>
            <p:nvPr/>
          </p:nvSpPr>
          <p:spPr bwMode="auto">
            <a:xfrm>
              <a:off x="6074586" y="3507284"/>
              <a:ext cx="125226" cy="762870"/>
            </a:xfrm>
            <a:custGeom>
              <a:avLst/>
              <a:gdLst>
                <a:gd name="T0" fmla="*/ 0 w 87"/>
                <a:gd name="T1" fmla="*/ 0 h 530"/>
                <a:gd name="T2" fmla="*/ 7 w 87"/>
                <a:gd name="T3" fmla="*/ 3 h 530"/>
                <a:gd name="T4" fmla="*/ 12 w 87"/>
                <a:gd name="T5" fmla="*/ 12 h 530"/>
                <a:gd name="T6" fmla="*/ 14 w 87"/>
                <a:gd name="T7" fmla="*/ 25 h 530"/>
                <a:gd name="T8" fmla="*/ 15 w 87"/>
                <a:gd name="T9" fmla="*/ 44 h 530"/>
                <a:gd name="T10" fmla="*/ 43 w 87"/>
                <a:gd name="T11" fmla="*/ 488 h 530"/>
                <a:gd name="T12" fmla="*/ 45 w 87"/>
                <a:gd name="T13" fmla="*/ 512 h 530"/>
                <a:gd name="T14" fmla="*/ 47 w 87"/>
                <a:gd name="T15" fmla="*/ 520 h 530"/>
                <a:gd name="T16" fmla="*/ 53 w 87"/>
                <a:gd name="T17" fmla="*/ 527 h 530"/>
                <a:gd name="T18" fmla="*/ 57 w 87"/>
                <a:gd name="T19" fmla="*/ 530 h 530"/>
                <a:gd name="T20" fmla="*/ 63 w 87"/>
                <a:gd name="T21" fmla="*/ 524 h 530"/>
                <a:gd name="T22" fmla="*/ 67 w 87"/>
                <a:gd name="T23" fmla="*/ 512 h 530"/>
                <a:gd name="T24" fmla="*/ 87 w 87"/>
                <a:gd name="T25" fmla="*/ 265 h 5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7"/>
                <a:gd name="T40" fmla="*/ 0 h 530"/>
                <a:gd name="T41" fmla="*/ 87 w 87"/>
                <a:gd name="T42" fmla="*/ 530 h 5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7" h="530">
                  <a:moveTo>
                    <a:pt x="0" y="0"/>
                  </a:moveTo>
                  <a:lnTo>
                    <a:pt x="7" y="3"/>
                  </a:lnTo>
                  <a:lnTo>
                    <a:pt x="12" y="12"/>
                  </a:lnTo>
                  <a:lnTo>
                    <a:pt x="14" y="25"/>
                  </a:lnTo>
                  <a:lnTo>
                    <a:pt x="15" y="44"/>
                  </a:lnTo>
                  <a:lnTo>
                    <a:pt x="43" y="488"/>
                  </a:lnTo>
                  <a:lnTo>
                    <a:pt x="45" y="512"/>
                  </a:lnTo>
                  <a:lnTo>
                    <a:pt x="47" y="520"/>
                  </a:lnTo>
                  <a:lnTo>
                    <a:pt x="53" y="527"/>
                  </a:lnTo>
                  <a:lnTo>
                    <a:pt x="57" y="530"/>
                  </a:lnTo>
                  <a:lnTo>
                    <a:pt x="63" y="524"/>
                  </a:lnTo>
                  <a:lnTo>
                    <a:pt x="67" y="512"/>
                  </a:lnTo>
                  <a:lnTo>
                    <a:pt x="87" y="265"/>
                  </a:lnTo>
                </a:path>
              </a:pathLst>
            </a:custGeom>
            <a:noFill/>
            <a:ln w="38100" cap="rnd">
              <a:solidFill>
                <a:schemeClr val="tx1">
                  <a:lumMod val="65000"/>
                  <a:lumOff val="35000"/>
                </a:schemeClr>
              </a:solidFill>
              <a:round/>
            </a:ln>
          </p:spPr>
          <p:txBody>
            <a:bodyPr/>
            <a:lstStyle/>
            <a:p>
              <a:endParaRPr lang="zh-CN" altLang="en-US"/>
            </a:p>
          </p:txBody>
        </p:sp>
        <p:sp>
          <p:nvSpPr>
            <p:cNvPr id="37" name="Freeform 39"/>
            <p:cNvSpPr/>
            <p:nvPr/>
          </p:nvSpPr>
          <p:spPr bwMode="auto">
            <a:xfrm>
              <a:off x="6198372" y="3502965"/>
              <a:ext cx="46060" cy="391510"/>
            </a:xfrm>
            <a:custGeom>
              <a:avLst/>
              <a:gdLst>
                <a:gd name="T0" fmla="*/ 0 w 32"/>
                <a:gd name="T1" fmla="*/ 362 h 363"/>
                <a:gd name="T2" fmla="*/ 19 w 32"/>
                <a:gd name="T3" fmla="*/ 54 h 363"/>
                <a:gd name="T4" fmla="*/ 20 w 32"/>
                <a:gd name="T5" fmla="*/ 38 h 363"/>
                <a:gd name="T6" fmla="*/ 21 w 32"/>
                <a:gd name="T7" fmla="*/ 25 h 363"/>
                <a:gd name="T8" fmla="*/ 23 w 32"/>
                <a:gd name="T9" fmla="*/ 15 h 363"/>
                <a:gd name="T10" fmla="*/ 27 w 32"/>
                <a:gd name="T11" fmla="*/ 6 h 363"/>
                <a:gd name="T12" fmla="*/ 31 w 32"/>
                <a:gd name="T13" fmla="*/ 0 h 363"/>
                <a:gd name="T14" fmla="*/ 0 60000 65536"/>
                <a:gd name="T15" fmla="*/ 0 60000 65536"/>
                <a:gd name="T16" fmla="*/ 0 60000 65536"/>
                <a:gd name="T17" fmla="*/ 0 60000 65536"/>
                <a:gd name="T18" fmla="*/ 0 60000 65536"/>
                <a:gd name="T19" fmla="*/ 0 60000 65536"/>
                <a:gd name="T20" fmla="*/ 0 60000 65536"/>
                <a:gd name="T21" fmla="*/ 0 w 32"/>
                <a:gd name="T22" fmla="*/ 0 h 363"/>
                <a:gd name="T23" fmla="*/ 32 w 32"/>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2" h="363">
                  <a:moveTo>
                    <a:pt x="0" y="362"/>
                  </a:moveTo>
                  <a:lnTo>
                    <a:pt x="19" y="54"/>
                  </a:lnTo>
                  <a:lnTo>
                    <a:pt x="20" y="38"/>
                  </a:lnTo>
                  <a:lnTo>
                    <a:pt x="21" y="25"/>
                  </a:lnTo>
                  <a:lnTo>
                    <a:pt x="23" y="15"/>
                  </a:lnTo>
                  <a:lnTo>
                    <a:pt x="27" y="6"/>
                  </a:lnTo>
                  <a:lnTo>
                    <a:pt x="31" y="0"/>
                  </a:lnTo>
                </a:path>
              </a:pathLst>
            </a:custGeom>
            <a:noFill/>
            <a:ln w="38100" cap="rnd">
              <a:solidFill>
                <a:schemeClr val="tx1">
                  <a:lumMod val="65000"/>
                  <a:lumOff val="35000"/>
                </a:schemeClr>
              </a:solidFill>
              <a:round/>
            </a:ln>
          </p:spPr>
          <p:txBody>
            <a:bodyPr/>
            <a:lstStyle/>
            <a:p>
              <a:endParaRPr lang="zh-CN" altLang="en-US"/>
            </a:p>
          </p:txBody>
        </p:sp>
        <p:sp>
          <p:nvSpPr>
            <p:cNvPr id="38" name="Freeform 40"/>
            <p:cNvSpPr/>
            <p:nvPr/>
          </p:nvSpPr>
          <p:spPr bwMode="auto">
            <a:xfrm>
              <a:off x="6244432" y="3507284"/>
              <a:ext cx="123786" cy="762870"/>
            </a:xfrm>
            <a:custGeom>
              <a:avLst/>
              <a:gdLst>
                <a:gd name="T0" fmla="*/ 0 w 86"/>
                <a:gd name="T1" fmla="*/ 0 h 530"/>
                <a:gd name="T2" fmla="*/ 7 w 86"/>
                <a:gd name="T3" fmla="*/ 3 h 530"/>
                <a:gd name="T4" fmla="*/ 12 w 86"/>
                <a:gd name="T5" fmla="*/ 12 h 530"/>
                <a:gd name="T6" fmla="*/ 14 w 86"/>
                <a:gd name="T7" fmla="*/ 25 h 530"/>
                <a:gd name="T8" fmla="*/ 15 w 86"/>
                <a:gd name="T9" fmla="*/ 44 h 530"/>
                <a:gd name="T10" fmla="*/ 43 w 86"/>
                <a:gd name="T11" fmla="*/ 488 h 530"/>
                <a:gd name="T12" fmla="*/ 45 w 86"/>
                <a:gd name="T13" fmla="*/ 512 h 530"/>
                <a:gd name="T14" fmla="*/ 47 w 86"/>
                <a:gd name="T15" fmla="*/ 520 h 530"/>
                <a:gd name="T16" fmla="*/ 53 w 86"/>
                <a:gd name="T17" fmla="*/ 527 h 530"/>
                <a:gd name="T18" fmla="*/ 57 w 86"/>
                <a:gd name="T19" fmla="*/ 530 h 530"/>
                <a:gd name="T20" fmla="*/ 63 w 86"/>
                <a:gd name="T21" fmla="*/ 524 h 530"/>
                <a:gd name="T22" fmla="*/ 67 w 86"/>
                <a:gd name="T23" fmla="*/ 512 h 530"/>
                <a:gd name="T24" fmla="*/ 86 w 86"/>
                <a:gd name="T25" fmla="*/ 274 h 5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6"/>
                <a:gd name="T40" fmla="*/ 0 h 530"/>
                <a:gd name="T41" fmla="*/ 86 w 86"/>
                <a:gd name="T42" fmla="*/ 530 h 5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6" h="530">
                  <a:moveTo>
                    <a:pt x="0" y="0"/>
                  </a:moveTo>
                  <a:lnTo>
                    <a:pt x="7" y="3"/>
                  </a:lnTo>
                  <a:lnTo>
                    <a:pt x="12" y="12"/>
                  </a:lnTo>
                  <a:lnTo>
                    <a:pt x="14" y="25"/>
                  </a:lnTo>
                  <a:lnTo>
                    <a:pt x="15" y="44"/>
                  </a:lnTo>
                  <a:lnTo>
                    <a:pt x="43" y="488"/>
                  </a:lnTo>
                  <a:lnTo>
                    <a:pt x="45" y="512"/>
                  </a:lnTo>
                  <a:lnTo>
                    <a:pt x="47" y="520"/>
                  </a:lnTo>
                  <a:lnTo>
                    <a:pt x="53" y="527"/>
                  </a:lnTo>
                  <a:lnTo>
                    <a:pt x="57" y="530"/>
                  </a:lnTo>
                  <a:lnTo>
                    <a:pt x="63" y="524"/>
                  </a:lnTo>
                  <a:lnTo>
                    <a:pt x="67" y="512"/>
                  </a:lnTo>
                  <a:lnTo>
                    <a:pt x="86" y="274"/>
                  </a:lnTo>
                </a:path>
              </a:pathLst>
            </a:custGeom>
            <a:noFill/>
            <a:ln w="38100" cap="rnd">
              <a:solidFill>
                <a:schemeClr val="tx1">
                  <a:lumMod val="65000"/>
                  <a:lumOff val="35000"/>
                </a:schemeClr>
              </a:solidFill>
              <a:round/>
            </a:ln>
          </p:spPr>
          <p:txBody>
            <a:bodyPr/>
            <a:lstStyle/>
            <a:p>
              <a:endParaRPr lang="zh-CN" altLang="en-US"/>
            </a:p>
          </p:txBody>
        </p:sp>
        <p:grpSp>
          <p:nvGrpSpPr>
            <p:cNvPr id="39" name="Group 41"/>
            <p:cNvGrpSpPr/>
            <p:nvPr/>
          </p:nvGrpSpPr>
          <p:grpSpPr bwMode="auto">
            <a:xfrm>
              <a:off x="6368219" y="3497208"/>
              <a:ext cx="168408" cy="768627"/>
              <a:chOff x="3117" y="1309"/>
              <a:chExt cx="117" cy="713"/>
            </a:xfrm>
          </p:grpSpPr>
          <p:sp>
            <p:nvSpPr>
              <p:cNvPr id="40" name="Freeform 42"/>
              <p:cNvSpPr/>
              <p:nvPr/>
            </p:nvSpPr>
            <p:spPr bwMode="auto">
              <a:xfrm>
                <a:off x="3117" y="1309"/>
                <a:ext cx="33" cy="363"/>
              </a:xfrm>
              <a:custGeom>
                <a:avLst/>
                <a:gdLst>
                  <a:gd name="T0" fmla="*/ 0 w 33"/>
                  <a:gd name="T1" fmla="*/ 362 h 363"/>
                  <a:gd name="T2" fmla="*/ 20 w 33"/>
                  <a:gd name="T3" fmla="*/ 54 h 363"/>
                  <a:gd name="T4" fmla="*/ 21 w 33"/>
                  <a:gd name="T5" fmla="*/ 38 h 363"/>
                  <a:gd name="T6" fmla="*/ 22 w 33"/>
                  <a:gd name="T7" fmla="*/ 25 h 363"/>
                  <a:gd name="T8" fmla="*/ 24 w 33"/>
                  <a:gd name="T9" fmla="*/ 15 h 363"/>
                  <a:gd name="T10" fmla="*/ 27 w 33"/>
                  <a:gd name="T11" fmla="*/ 6 h 363"/>
                  <a:gd name="T12" fmla="*/ 32 w 33"/>
                  <a:gd name="T13" fmla="*/ 0 h 363"/>
                  <a:gd name="T14" fmla="*/ 0 60000 65536"/>
                  <a:gd name="T15" fmla="*/ 0 60000 65536"/>
                  <a:gd name="T16" fmla="*/ 0 60000 65536"/>
                  <a:gd name="T17" fmla="*/ 0 60000 65536"/>
                  <a:gd name="T18" fmla="*/ 0 60000 65536"/>
                  <a:gd name="T19" fmla="*/ 0 60000 65536"/>
                  <a:gd name="T20" fmla="*/ 0 60000 65536"/>
                  <a:gd name="T21" fmla="*/ 0 w 33"/>
                  <a:gd name="T22" fmla="*/ 0 h 363"/>
                  <a:gd name="T23" fmla="*/ 33 w 33"/>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 h="363">
                    <a:moveTo>
                      <a:pt x="0" y="362"/>
                    </a:moveTo>
                    <a:lnTo>
                      <a:pt x="20" y="54"/>
                    </a:lnTo>
                    <a:lnTo>
                      <a:pt x="21" y="38"/>
                    </a:lnTo>
                    <a:lnTo>
                      <a:pt x="22" y="25"/>
                    </a:lnTo>
                    <a:lnTo>
                      <a:pt x="24" y="15"/>
                    </a:lnTo>
                    <a:lnTo>
                      <a:pt x="27" y="6"/>
                    </a:lnTo>
                    <a:lnTo>
                      <a:pt x="32" y="0"/>
                    </a:lnTo>
                  </a:path>
                </a:pathLst>
              </a:custGeom>
              <a:noFill/>
              <a:ln w="38100" cap="rnd">
                <a:solidFill>
                  <a:schemeClr val="tx1">
                    <a:lumMod val="65000"/>
                    <a:lumOff val="35000"/>
                  </a:schemeClr>
                </a:solidFill>
                <a:round/>
              </a:ln>
            </p:spPr>
            <p:txBody>
              <a:bodyPr/>
              <a:lstStyle/>
              <a:p>
                <a:endParaRPr lang="zh-CN" altLang="en-US"/>
              </a:p>
            </p:txBody>
          </p:sp>
          <p:sp>
            <p:nvSpPr>
              <p:cNvPr id="41" name="Freeform 43"/>
              <p:cNvSpPr/>
              <p:nvPr/>
            </p:nvSpPr>
            <p:spPr bwMode="auto">
              <a:xfrm>
                <a:off x="3150" y="1313"/>
                <a:ext cx="84" cy="709"/>
              </a:xfrm>
              <a:custGeom>
                <a:avLst/>
                <a:gdLst>
                  <a:gd name="T0" fmla="*/ 0 w 84"/>
                  <a:gd name="T1" fmla="*/ 0 h 709"/>
                  <a:gd name="T2" fmla="*/ 7 w 84"/>
                  <a:gd name="T3" fmla="*/ 4 h 709"/>
                  <a:gd name="T4" fmla="*/ 12 w 84"/>
                  <a:gd name="T5" fmla="*/ 16 h 709"/>
                  <a:gd name="T6" fmla="*/ 13 w 84"/>
                  <a:gd name="T7" fmla="*/ 33 h 709"/>
                  <a:gd name="T8" fmla="*/ 15 w 84"/>
                  <a:gd name="T9" fmla="*/ 59 h 709"/>
                  <a:gd name="T10" fmla="*/ 42 w 84"/>
                  <a:gd name="T11" fmla="*/ 651 h 709"/>
                  <a:gd name="T12" fmla="*/ 44 w 84"/>
                  <a:gd name="T13" fmla="*/ 684 h 709"/>
                  <a:gd name="T14" fmla="*/ 46 w 84"/>
                  <a:gd name="T15" fmla="*/ 694 h 709"/>
                  <a:gd name="T16" fmla="*/ 52 w 84"/>
                  <a:gd name="T17" fmla="*/ 704 h 709"/>
                  <a:gd name="T18" fmla="*/ 56 w 84"/>
                  <a:gd name="T19" fmla="*/ 708 h 709"/>
                  <a:gd name="T20" fmla="*/ 62 w 84"/>
                  <a:gd name="T21" fmla="*/ 700 h 709"/>
                  <a:gd name="T22" fmla="*/ 65 w 84"/>
                  <a:gd name="T23" fmla="*/ 684 h 709"/>
                  <a:gd name="T24" fmla="*/ 83 w 84"/>
                  <a:gd name="T25" fmla="*/ 380 h 70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4"/>
                  <a:gd name="T40" fmla="*/ 0 h 709"/>
                  <a:gd name="T41" fmla="*/ 84 w 84"/>
                  <a:gd name="T42" fmla="*/ 709 h 70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4" h="709">
                    <a:moveTo>
                      <a:pt x="0" y="0"/>
                    </a:moveTo>
                    <a:lnTo>
                      <a:pt x="7" y="4"/>
                    </a:lnTo>
                    <a:lnTo>
                      <a:pt x="12" y="16"/>
                    </a:lnTo>
                    <a:lnTo>
                      <a:pt x="13" y="33"/>
                    </a:lnTo>
                    <a:lnTo>
                      <a:pt x="15" y="59"/>
                    </a:lnTo>
                    <a:lnTo>
                      <a:pt x="42" y="651"/>
                    </a:lnTo>
                    <a:lnTo>
                      <a:pt x="44" y="684"/>
                    </a:lnTo>
                    <a:lnTo>
                      <a:pt x="46" y="694"/>
                    </a:lnTo>
                    <a:lnTo>
                      <a:pt x="52" y="704"/>
                    </a:lnTo>
                    <a:lnTo>
                      <a:pt x="56" y="708"/>
                    </a:lnTo>
                    <a:lnTo>
                      <a:pt x="62" y="700"/>
                    </a:lnTo>
                    <a:lnTo>
                      <a:pt x="65" y="684"/>
                    </a:lnTo>
                    <a:lnTo>
                      <a:pt x="83" y="380"/>
                    </a:lnTo>
                  </a:path>
                </a:pathLst>
              </a:custGeom>
              <a:noFill/>
              <a:ln w="38100" cap="rnd">
                <a:solidFill>
                  <a:schemeClr val="tx1">
                    <a:lumMod val="65000"/>
                    <a:lumOff val="35000"/>
                  </a:schemeClr>
                </a:solidFill>
                <a:round/>
              </a:ln>
            </p:spPr>
            <p:txBody>
              <a:bodyPr/>
              <a:lstStyle/>
              <a:p>
                <a:endParaRPr lang="zh-CN" altLang="en-US"/>
              </a:p>
            </p:txBody>
          </p:sp>
        </p:grpSp>
        <p:sp>
          <p:nvSpPr>
            <p:cNvPr id="42" name="Freeform 44"/>
            <p:cNvSpPr/>
            <p:nvPr/>
          </p:nvSpPr>
          <p:spPr bwMode="auto">
            <a:xfrm>
              <a:off x="6536626" y="3497208"/>
              <a:ext cx="50378" cy="391510"/>
            </a:xfrm>
            <a:custGeom>
              <a:avLst/>
              <a:gdLst>
                <a:gd name="T0" fmla="*/ 0 w 35"/>
                <a:gd name="T1" fmla="*/ 362 h 363"/>
                <a:gd name="T2" fmla="*/ 21 w 35"/>
                <a:gd name="T3" fmla="*/ 54 h 363"/>
                <a:gd name="T4" fmla="*/ 22 w 35"/>
                <a:gd name="T5" fmla="*/ 38 h 363"/>
                <a:gd name="T6" fmla="*/ 23 w 35"/>
                <a:gd name="T7" fmla="*/ 25 h 363"/>
                <a:gd name="T8" fmla="*/ 25 w 35"/>
                <a:gd name="T9" fmla="*/ 15 h 363"/>
                <a:gd name="T10" fmla="*/ 29 w 35"/>
                <a:gd name="T11" fmla="*/ 6 h 363"/>
                <a:gd name="T12" fmla="*/ 34 w 35"/>
                <a:gd name="T13" fmla="*/ 0 h 363"/>
                <a:gd name="T14" fmla="*/ 0 60000 65536"/>
                <a:gd name="T15" fmla="*/ 0 60000 65536"/>
                <a:gd name="T16" fmla="*/ 0 60000 65536"/>
                <a:gd name="T17" fmla="*/ 0 60000 65536"/>
                <a:gd name="T18" fmla="*/ 0 60000 65536"/>
                <a:gd name="T19" fmla="*/ 0 60000 65536"/>
                <a:gd name="T20" fmla="*/ 0 60000 65536"/>
                <a:gd name="T21" fmla="*/ 0 w 35"/>
                <a:gd name="T22" fmla="*/ 0 h 363"/>
                <a:gd name="T23" fmla="*/ 35 w 35"/>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5" h="363">
                  <a:moveTo>
                    <a:pt x="0" y="362"/>
                  </a:moveTo>
                  <a:lnTo>
                    <a:pt x="21" y="54"/>
                  </a:lnTo>
                  <a:lnTo>
                    <a:pt x="22" y="38"/>
                  </a:lnTo>
                  <a:lnTo>
                    <a:pt x="23" y="25"/>
                  </a:lnTo>
                  <a:lnTo>
                    <a:pt x="25" y="15"/>
                  </a:lnTo>
                  <a:lnTo>
                    <a:pt x="29" y="6"/>
                  </a:lnTo>
                  <a:lnTo>
                    <a:pt x="34" y="0"/>
                  </a:lnTo>
                </a:path>
              </a:pathLst>
            </a:custGeom>
            <a:noFill/>
            <a:ln w="38100" cap="rnd">
              <a:solidFill>
                <a:schemeClr val="tx1">
                  <a:lumMod val="65000"/>
                  <a:lumOff val="35000"/>
                </a:schemeClr>
              </a:solidFill>
              <a:round/>
            </a:ln>
          </p:spPr>
          <p:txBody>
            <a:bodyPr/>
            <a:lstStyle/>
            <a:p>
              <a:endParaRPr lang="zh-CN" altLang="en-US"/>
            </a:p>
          </p:txBody>
        </p:sp>
        <p:sp>
          <p:nvSpPr>
            <p:cNvPr id="43" name="Freeform 45"/>
            <p:cNvSpPr/>
            <p:nvPr/>
          </p:nvSpPr>
          <p:spPr bwMode="auto">
            <a:xfrm>
              <a:off x="6587004" y="3501526"/>
              <a:ext cx="130984" cy="762870"/>
            </a:xfrm>
            <a:custGeom>
              <a:avLst/>
              <a:gdLst>
                <a:gd name="T0" fmla="*/ 0 w 91"/>
                <a:gd name="T1" fmla="*/ 0 h 530"/>
                <a:gd name="T2" fmla="*/ 7 w 91"/>
                <a:gd name="T3" fmla="*/ 3 h 530"/>
                <a:gd name="T4" fmla="*/ 12 w 91"/>
                <a:gd name="T5" fmla="*/ 12 h 530"/>
                <a:gd name="T6" fmla="*/ 13 w 91"/>
                <a:gd name="T7" fmla="*/ 25 h 530"/>
                <a:gd name="T8" fmla="*/ 15 w 91"/>
                <a:gd name="T9" fmla="*/ 44 h 530"/>
                <a:gd name="T10" fmla="*/ 42 w 91"/>
                <a:gd name="T11" fmla="*/ 488 h 530"/>
                <a:gd name="T12" fmla="*/ 44 w 91"/>
                <a:gd name="T13" fmla="*/ 512 h 530"/>
                <a:gd name="T14" fmla="*/ 46 w 91"/>
                <a:gd name="T15" fmla="*/ 520 h 530"/>
                <a:gd name="T16" fmla="*/ 52 w 91"/>
                <a:gd name="T17" fmla="*/ 527 h 530"/>
                <a:gd name="T18" fmla="*/ 56 w 91"/>
                <a:gd name="T19" fmla="*/ 530 h 530"/>
                <a:gd name="T20" fmla="*/ 62 w 91"/>
                <a:gd name="T21" fmla="*/ 524 h 530"/>
                <a:gd name="T22" fmla="*/ 65 w 91"/>
                <a:gd name="T23" fmla="*/ 512 h 530"/>
                <a:gd name="T24" fmla="*/ 91 w 91"/>
                <a:gd name="T25" fmla="*/ 281 h 5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1"/>
                <a:gd name="T40" fmla="*/ 0 h 530"/>
                <a:gd name="T41" fmla="*/ 91 w 91"/>
                <a:gd name="T42" fmla="*/ 530 h 5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1" h="530">
                  <a:moveTo>
                    <a:pt x="0" y="0"/>
                  </a:moveTo>
                  <a:lnTo>
                    <a:pt x="7" y="3"/>
                  </a:lnTo>
                  <a:lnTo>
                    <a:pt x="12" y="12"/>
                  </a:lnTo>
                  <a:lnTo>
                    <a:pt x="13" y="25"/>
                  </a:lnTo>
                  <a:lnTo>
                    <a:pt x="15" y="44"/>
                  </a:lnTo>
                  <a:lnTo>
                    <a:pt x="42" y="488"/>
                  </a:lnTo>
                  <a:lnTo>
                    <a:pt x="44" y="512"/>
                  </a:lnTo>
                  <a:lnTo>
                    <a:pt x="46" y="520"/>
                  </a:lnTo>
                  <a:lnTo>
                    <a:pt x="52" y="527"/>
                  </a:lnTo>
                  <a:lnTo>
                    <a:pt x="56" y="530"/>
                  </a:lnTo>
                  <a:lnTo>
                    <a:pt x="62" y="524"/>
                  </a:lnTo>
                  <a:lnTo>
                    <a:pt x="65" y="512"/>
                  </a:lnTo>
                  <a:lnTo>
                    <a:pt x="91" y="281"/>
                  </a:lnTo>
                </a:path>
              </a:pathLst>
            </a:custGeom>
            <a:noFill/>
            <a:ln w="38100" cap="rnd">
              <a:solidFill>
                <a:schemeClr val="tx1">
                  <a:lumMod val="65000"/>
                  <a:lumOff val="35000"/>
                </a:schemeClr>
              </a:solidFill>
              <a:round/>
            </a:ln>
          </p:spPr>
          <p:txBody>
            <a:bodyPr/>
            <a:lstStyle/>
            <a:p>
              <a:endParaRPr lang="zh-CN" altLang="en-US"/>
            </a:p>
          </p:txBody>
        </p:sp>
        <p:grpSp>
          <p:nvGrpSpPr>
            <p:cNvPr id="155" name="Group 157"/>
            <p:cNvGrpSpPr/>
            <p:nvPr/>
          </p:nvGrpSpPr>
          <p:grpSpPr bwMode="auto">
            <a:xfrm>
              <a:off x="3952945" y="3504405"/>
              <a:ext cx="685143" cy="765748"/>
              <a:chOff x="1439" y="1316"/>
              <a:chExt cx="476" cy="711"/>
            </a:xfrm>
          </p:grpSpPr>
          <p:grpSp>
            <p:nvGrpSpPr>
              <p:cNvPr id="156" name="Group 158"/>
              <p:cNvGrpSpPr/>
              <p:nvPr/>
            </p:nvGrpSpPr>
            <p:grpSpPr bwMode="auto">
              <a:xfrm>
                <a:off x="1439" y="1316"/>
                <a:ext cx="239" cy="711"/>
                <a:chOff x="1439" y="1316"/>
                <a:chExt cx="239" cy="711"/>
              </a:xfrm>
            </p:grpSpPr>
            <p:sp>
              <p:nvSpPr>
                <p:cNvPr id="163" name="Freeform 159"/>
                <p:cNvSpPr/>
                <p:nvPr/>
              </p:nvSpPr>
              <p:spPr bwMode="auto">
                <a:xfrm>
                  <a:off x="1439" y="1317"/>
                  <a:ext cx="32" cy="363"/>
                </a:xfrm>
                <a:custGeom>
                  <a:avLst/>
                  <a:gdLst>
                    <a:gd name="T0" fmla="*/ 0 w 32"/>
                    <a:gd name="T1" fmla="*/ 362 h 363"/>
                    <a:gd name="T2" fmla="*/ 19 w 32"/>
                    <a:gd name="T3" fmla="*/ 54 h 363"/>
                    <a:gd name="T4" fmla="*/ 20 w 32"/>
                    <a:gd name="T5" fmla="*/ 38 h 363"/>
                    <a:gd name="T6" fmla="*/ 21 w 32"/>
                    <a:gd name="T7" fmla="*/ 25 h 363"/>
                    <a:gd name="T8" fmla="*/ 23 w 32"/>
                    <a:gd name="T9" fmla="*/ 15 h 363"/>
                    <a:gd name="T10" fmla="*/ 27 w 32"/>
                    <a:gd name="T11" fmla="*/ 6 h 363"/>
                    <a:gd name="T12" fmla="*/ 31 w 32"/>
                    <a:gd name="T13" fmla="*/ 0 h 363"/>
                    <a:gd name="T14" fmla="*/ 0 60000 65536"/>
                    <a:gd name="T15" fmla="*/ 0 60000 65536"/>
                    <a:gd name="T16" fmla="*/ 0 60000 65536"/>
                    <a:gd name="T17" fmla="*/ 0 60000 65536"/>
                    <a:gd name="T18" fmla="*/ 0 60000 65536"/>
                    <a:gd name="T19" fmla="*/ 0 60000 65536"/>
                    <a:gd name="T20" fmla="*/ 0 60000 65536"/>
                    <a:gd name="T21" fmla="*/ 0 w 32"/>
                    <a:gd name="T22" fmla="*/ 0 h 363"/>
                    <a:gd name="T23" fmla="*/ 32 w 32"/>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2" h="363">
                      <a:moveTo>
                        <a:pt x="0" y="362"/>
                      </a:moveTo>
                      <a:lnTo>
                        <a:pt x="19" y="54"/>
                      </a:lnTo>
                      <a:lnTo>
                        <a:pt x="20" y="38"/>
                      </a:lnTo>
                      <a:lnTo>
                        <a:pt x="21" y="25"/>
                      </a:lnTo>
                      <a:lnTo>
                        <a:pt x="23" y="15"/>
                      </a:lnTo>
                      <a:lnTo>
                        <a:pt x="27" y="6"/>
                      </a:lnTo>
                      <a:lnTo>
                        <a:pt x="31" y="0"/>
                      </a:lnTo>
                    </a:path>
                  </a:pathLst>
                </a:custGeom>
                <a:noFill/>
                <a:ln w="38100" cap="rnd">
                  <a:solidFill>
                    <a:schemeClr val="tx1">
                      <a:lumMod val="65000"/>
                      <a:lumOff val="35000"/>
                    </a:schemeClr>
                  </a:solidFill>
                  <a:round/>
                </a:ln>
              </p:spPr>
              <p:txBody>
                <a:bodyPr/>
                <a:lstStyle/>
                <a:p>
                  <a:endParaRPr lang="zh-CN" altLang="en-US"/>
                </a:p>
              </p:txBody>
            </p:sp>
            <p:sp>
              <p:nvSpPr>
                <p:cNvPr id="164" name="Freeform 160"/>
                <p:cNvSpPr/>
                <p:nvPr/>
              </p:nvSpPr>
              <p:spPr bwMode="auto">
                <a:xfrm>
                  <a:off x="1472" y="1316"/>
                  <a:ext cx="86" cy="711"/>
                </a:xfrm>
                <a:custGeom>
                  <a:avLst/>
                  <a:gdLst>
                    <a:gd name="T0" fmla="*/ 0 w 86"/>
                    <a:gd name="T1" fmla="*/ 0 h 711"/>
                    <a:gd name="T2" fmla="*/ 7 w 86"/>
                    <a:gd name="T3" fmla="*/ 4 h 711"/>
                    <a:gd name="T4" fmla="*/ 12 w 86"/>
                    <a:gd name="T5" fmla="*/ 16 h 711"/>
                    <a:gd name="T6" fmla="*/ 14 w 86"/>
                    <a:gd name="T7" fmla="*/ 33 h 711"/>
                    <a:gd name="T8" fmla="*/ 15 w 86"/>
                    <a:gd name="T9" fmla="*/ 59 h 711"/>
                    <a:gd name="T10" fmla="*/ 43 w 86"/>
                    <a:gd name="T11" fmla="*/ 653 h 711"/>
                    <a:gd name="T12" fmla="*/ 45 w 86"/>
                    <a:gd name="T13" fmla="*/ 686 h 711"/>
                    <a:gd name="T14" fmla="*/ 47 w 86"/>
                    <a:gd name="T15" fmla="*/ 696 h 711"/>
                    <a:gd name="T16" fmla="*/ 53 w 86"/>
                    <a:gd name="T17" fmla="*/ 706 h 711"/>
                    <a:gd name="T18" fmla="*/ 57 w 86"/>
                    <a:gd name="T19" fmla="*/ 710 h 711"/>
                    <a:gd name="T20" fmla="*/ 63 w 86"/>
                    <a:gd name="T21" fmla="*/ 702 h 711"/>
                    <a:gd name="T22" fmla="*/ 67 w 86"/>
                    <a:gd name="T23" fmla="*/ 686 h 711"/>
                    <a:gd name="T24" fmla="*/ 85 w 86"/>
                    <a:gd name="T25" fmla="*/ 381 h 7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6"/>
                    <a:gd name="T40" fmla="*/ 0 h 711"/>
                    <a:gd name="T41" fmla="*/ 86 w 86"/>
                    <a:gd name="T42" fmla="*/ 711 h 71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6" h="711">
                      <a:moveTo>
                        <a:pt x="0" y="0"/>
                      </a:moveTo>
                      <a:lnTo>
                        <a:pt x="7" y="4"/>
                      </a:lnTo>
                      <a:lnTo>
                        <a:pt x="12" y="16"/>
                      </a:lnTo>
                      <a:lnTo>
                        <a:pt x="14" y="33"/>
                      </a:lnTo>
                      <a:lnTo>
                        <a:pt x="15" y="59"/>
                      </a:lnTo>
                      <a:lnTo>
                        <a:pt x="43" y="653"/>
                      </a:lnTo>
                      <a:lnTo>
                        <a:pt x="45" y="686"/>
                      </a:lnTo>
                      <a:lnTo>
                        <a:pt x="47" y="696"/>
                      </a:lnTo>
                      <a:lnTo>
                        <a:pt x="53" y="706"/>
                      </a:lnTo>
                      <a:lnTo>
                        <a:pt x="57" y="710"/>
                      </a:lnTo>
                      <a:lnTo>
                        <a:pt x="63" y="702"/>
                      </a:lnTo>
                      <a:lnTo>
                        <a:pt x="67" y="686"/>
                      </a:lnTo>
                      <a:lnTo>
                        <a:pt x="85" y="381"/>
                      </a:lnTo>
                    </a:path>
                  </a:pathLst>
                </a:custGeom>
                <a:noFill/>
                <a:ln w="38100" cap="rnd">
                  <a:solidFill>
                    <a:schemeClr val="tx1">
                      <a:lumMod val="65000"/>
                      <a:lumOff val="35000"/>
                    </a:schemeClr>
                  </a:solidFill>
                  <a:round/>
                </a:ln>
              </p:spPr>
              <p:txBody>
                <a:bodyPr/>
                <a:lstStyle/>
                <a:p>
                  <a:endParaRPr lang="zh-CN" altLang="en-US"/>
                </a:p>
              </p:txBody>
            </p:sp>
            <p:sp>
              <p:nvSpPr>
                <p:cNvPr id="165" name="Freeform 161"/>
                <p:cNvSpPr/>
                <p:nvPr/>
              </p:nvSpPr>
              <p:spPr bwMode="auto">
                <a:xfrm>
                  <a:off x="1558" y="1323"/>
                  <a:ext cx="34" cy="363"/>
                </a:xfrm>
                <a:custGeom>
                  <a:avLst/>
                  <a:gdLst>
                    <a:gd name="T0" fmla="*/ 0 w 34"/>
                    <a:gd name="T1" fmla="*/ 362 h 363"/>
                    <a:gd name="T2" fmla="*/ 20 w 34"/>
                    <a:gd name="T3" fmla="*/ 54 h 363"/>
                    <a:gd name="T4" fmla="*/ 22 w 34"/>
                    <a:gd name="T5" fmla="*/ 38 h 363"/>
                    <a:gd name="T6" fmla="*/ 23 w 34"/>
                    <a:gd name="T7" fmla="*/ 25 h 363"/>
                    <a:gd name="T8" fmla="*/ 24 w 34"/>
                    <a:gd name="T9" fmla="*/ 15 h 363"/>
                    <a:gd name="T10" fmla="*/ 28 w 34"/>
                    <a:gd name="T11" fmla="*/ 6 h 363"/>
                    <a:gd name="T12" fmla="*/ 33 w 34"/>
                    <a:gd name="T13" fmla="*/ 0 h 363"/>
                    <a:gd name="T14" fmla="*/ 0 60000 65536"/>
                    <a:gd name="T15" fmla="*/ 0 60000 65536"/>
                    <a:gd name="T16" fmla="*/ 0 60000 65536"/>
                    <a:gd name="T17" fmla="*/ 0 60000 65536"/>
                    <a:gd name="T18" fmla="*/ 0 60000 65536"/>
                    <a:gd name="T19" fmla="*/ 0 60000 65536"/>
                    <a:gd name="T20" fmla="*/ 0 60000 65536"/>
                    <a:gd name="T21" fmla="*/ 0 w 34"/>
                    <a:gd name="T22" fmla="*/ 0 h 363"/>
                    <a:gd name="T23" fmla="*/ 34 w 34"/>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4" h="363">
                      <a:moveTo>
                        <a:pt x="0" y="362"/>
                      </a:moveTo>
                      <a:lnTo>
                        <a:pt x="20" y="54"/>
                      </a:lnTo>
                      <a:lnTo>
                        <a:pt x="22" y="38"/>
                      </a:lnTo>
                      <a:lnTo>
                        <a:pt x="23" y="25"/>
                      </a:lnTo>
                      <a:lnTo>
                        <a:pt x="24" y="15"/>
                      </a:lnTo>
                      <a:lnTo>
                        <a:pt x="28" y="6"/>
                      </a:lnTo>
                      <a:lnTo>
                        <a:pt x="33" y="0"/>
                      </a:lnTo>
                    </a:path>
                  </a:pathLst>
                </a:custGeom>
                <a:noFill/>
                <a:ln w="38100" cap="rnd">
                  <a:solidFill>
                    <a:schemeClr val="tx1">
                      <a:lumMod val="65000"/>
                      <a:lumOff val="35000"/>
                    </a:schemeClr>
                  </a:solidFill>
                  <a:round/>
                </a:ln>
              </p:spPr>
              <p:txBody>
                <a:bodyPr/>
                <a:lstStyle/>
                <a:p>
                  <a:endParaRPr lang="zh-CN" altLang="en-US"/>
                </a:p>
              </p:txBody>
            </p:sp>
            <p:sp>
              <p:nvSpPr>
                <p:cNvPr id="166" name="Freeform 162"/>
                <p:cNvSpPr/>
                <p:nvPr/>
              </p:nvSpPr>
              <p:spPr bwMode="auto">
                <a:xfrm>
                  <a:off x="1592" y="1318"/>
                  <a:ext cx="86" cy="709"/>
                </a:xfrm>
                <a:custGeom>
                  <a:avLst/>
                  <a:gdLst>
                    <a:gd name="T0" fmla="*/ 0 w 86"/>
                    <a:gd name="T1" fmla="*/ 0 h 709"/>
                    <a:gd name="T2" fmla="*/ 7 w 86"/>
                    <a:gd name="T3" fmla="*/ 4 h 709"/>
                    <a:gd name="T4" fmla="*/ 12 w 86"/>
                    <a:gd name="T5" fmla="*/ 16 h 709"/>
                    <a:gd name="T6" fmla="*/ 14 w 86"/>
                    <a:gd name="T7" fmla="*/ 33 h 709"/>
                    <a:gd name="T8" fmla="*/ 15 w 86"/>
                    <a:gd name="T9" fmla="*/ 59 h 709"/>
                    <a:gd name="T10" fmla="*/ 43 w 86"/>
                    <a:gd name="T11" fmla="*/ 651 h 709"/>
                    <a:gd name="T12" fmla="*/ 45 w 86"/>
                    <a:gd name="T13" fmla="*/ 684 h 709"/>
                    <a:gd name="T14" fmla="*/ 47 w 86"/>
                    <a:gd name="T15" fmla="*/ 694 h 709"/>
                    <a:gd name="T16" fmla="*/ 53 w 86"/>
                    <a:gd name="T17" fmla="*/ 704 h 709"/>
                    <a:gd name="T18" fmla="*/ 57 w 86"/>
                    <a:gd name="T19" fmla="*/ 708 h 709"/>
                    <a:gd name="T20" fmla="*/ 63 w 86"/>
                    <a:gd name="T21" fmla="*/ 700 h 709"/>
                    <a:gd name="T22" fmla="*/ 67 w 86"/>
                    <a:gd name="T23" fmla="*/ 684 h 709"/>
                    <a:gd name="T24" fmla="*/ 85 w 86"/>
                    <a:gd name="T25" fmla="*/ 380 h 70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6"/>
                    <a:gd name="T40" fmla="*/ 0 h 709"/>
                    <a:gd name="T41" fmla="*/ 86 w 86"/>
                    <a:gd name="T42" fmla="*/ 709 h 70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6" h="709">
                      <a:moveTo>
                        <a:pt x="0" y="0"/>
                      </a:moveTo>
                      <a:lnTo>
                        <a:pt x="7" y="4"/>
                      </a:lnTo>
                      <a:lnTo>
                        <a:pt x="12" y="16"/>
                      </a:lnTo>
                      <a:lnTo>
                        <a:pt x="14" y="33"/>
                      </a:lnTo>
                      <a:lnTo>
                        <a:pt x="15" y="59"/>
                      </a:lnTo>
                      <a:lnTo>
                        <a:pt x="43" y="651"/>
                      </a:lnTo>
                      <a:lnTo>
                        <a:pt x="45" y="684"/>
                      </a:lnTo>
                      <a:lnTo>
                        <a:pt x="47" y="694"/>
                      </a:lnTo>
                      <a:lnTo>
                        <a:pt x="53" y="704"/>
                      </a:lnTo>
                      <a:lnTo>
                        <a:pt x="57" y="708"/>
                      </a:lnTo>
                      <a:lnTo>
                        <a:pt x="63" y="700"/>
                      </a:lnTo>
                      <a:lnTo>
                        <a:pt x="67" y="684"/>
                      </a:lnTo>
                      <a:lnTo>
                        <a:pt x="85" y="380"/>
                      </a:lnTo>
                    </a:path>
                  </a:pathLst>
                </a:custGeom>
                <a:noFill/>
                <a:ln w="38100" cap="rnd">
                  <a:solidFill>
                    <a:schemeClr val="tx1">
                      <a:lumMod val="65000"/>
                      <a:lumOff val="35000"/>
                    </a:schemeClr>
                  </a:solidFill>
                  <a:round/>
                </a:ln>
              </p:spPr>
              <p:txBody>
                <a:bodyPr/>
                <a:lstStyle/>
                <a:p>
                  <a:endParaRPr lang="zh-CN" altLang="en-US"/>
                </a:p>
              </p:txBody>
            </p:sp>
          </p:grpSp>
          <p:grpSp>
            <p:nvGrpSpPr>
              <p:cNvPr id="157" name="Group 163"/>
              <p:cNvGrpSpPr/>
              <p:nvPr/>
            </p:nvGrpSpPr>
            <p:grpSpPr bwMode="auto">
              <a:xfrm>
                <a:off x="1676" y="1316"/>
                <a:ext cx="239" cy="711"/>
                <a:chOff x="1676" y="1316"/>
                <a:chExt cx="239" cy="711"/>
              </a:xfrm>
            </p:grpSpPr>
            <p:sp>
              <p:nvSpPr>
                <p:cNvPr id="159" name="Freeform 164"/>
                <p:cNvSpPr/>
                <p:nvPr/>
              </p:nvSpPr>
              <p:spPr bwMode="auto">
                <a:xfrm>
                  <a:off x="1676" y="1317"/>
                  <a:ext cx="32" cy="363"/>
                </a:xfrm>
                <a:custGeom>
                  <a:avLst/>
                  <a:gdLst>
                    <a:gd name="T0" fmla="*/ 0 w 32"/>
                    <a:gd name="T1" fmla="*/ 362 h 363"/>
                    <a:gd name="T2" fmla="*/ 19 w 32"/>
                    <a:gd name="T3" fmla="*/ 54 h 363"/>
                    <a:gd name="T4" fmla="*/ 20 w 32"/>
                    <a:gd name="T5" fmla="*/ 38 h 363"/>
                    <a:gd name="T6" fmla="*/ 21 w 32"/>
                    <a:gd name="T7" fmla="*/ 25 h 363"/>
                    <a:gd name="T8" fmla="*/ 23 w 32"/>
                    <a:gd name="T9" fmla="*/ 15 h 363"/>
                    <a:gd name="T10" fmla="*/ 27 w 32"/>
                    <a:gd name="T11" fmla="*/ 6 h 363"/>
                    <a:gd name="T12" fmla="*/ 31 w 32"/>
                    <a:gd name="T13" fmla="*/ 0 h 363"/>
                    <a:gd name="T14" fmla="*/ 0 60000 65536"/>
                    <a:gd name="T15" fmla="*/ 0 60000 65536"/>
                    <a:gd name="T16" fmla="*/ 0 60000 65536"/>
                    <a:gd name="T17" fmla="*/ 0 60000 65536"/>
                    <a:gd name="T18" fmla="*/ 0 60000 65536"/>
                    <a:gd name="T19" fmla="*/ 0 60000 65536"/>
                    <a:gd name="T20" fmla="*/ 0 60000 65536"/>
                    <a:gd name="T21" fmla="*/ 0 w 32"/>
                    <a:gd name="T22" fmla="*/ 0 h 363"/>
                    <a:gd name="T23" fmla="*/ 32 w 32"/>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2" h="363">
                      <a:moveTo>
                        <a:pt x="0" y="362"/>
                      </a:moveTo>
                      <a:lnTo>
                        <a:pt x="19" y="54"/>
                      </a:lnTo>
                      <a:lnTo>
                        <a:pt x="20" y="38"/>
                      </a:lnTo>
                      <a:lnTo>
                        <a:pt x="21" y="25"/>
                      </a:lnTo>
                      <a:lnTo>
                        <a:pt x="23" y="15"/>
                      </a:lnTo>
                      <a:lnTo>
                        <a:pt x="27" y="6"/>
                      </a:lnTo>
                      <a:lnTo>
                        <a:pt x="31" y="0"/>
                      </a:lnTo>
                    </a:path>
                  </a:pathLst>
                </a:custGeom>
                <a:noFill/>
                <a:ln w="38100" cap="rnd">
                  <a:solidFill>
                    <a:schemeClr val="tx1">
                      <a:lumMod val="65000"/>
                      <a:lumOff val="35000"/>
                    </a:schemeClr>
                  </a:solidFill>
                  <a:round/>
                </a:ln>
              </p:spPr>
              <p:txBody>
                <a:bodyPr/>
                <a:lstStyle/>
                <a:p>
                  <a:endParaRPr lang="zh-CN" altLang="en-US"/>
                </a:p>
              </p:txBody>
            </p:sp>
            <p:sp>
              <p:nvSpPr>
                <p:cNvPr id="160" name="Freeform 165"/>
                <p:cNvSpPr/>
                <p:nvPr/>
              </p:nvSpPr>
              <p:spPr bwMode="auto">
                <a:xfrm>
                  <a:off x="1709" y="1316"/>
                  <a:ext cx="86" cy="711"/>
                </a:xfrm>
                <a:custGeom>
                  <a:avLst/>
                  <a:gdLst>
                    <a:gd name="T0" fmla="*/ 0 w 86"/>
                    <a:gd name="T1" fmla="*/ 0 h 711"/>
                    <a:gd name="T2" fmla="*/ 7 w 86"/>
                    <a:gd name="T3" fmla="*/ 4 h 711"/>
                    <a:gd name="T4" fmla="*/ 12 w 86"/>
                    <a:gd name="T5" fmla="*/ 16 h 711"/>
                    <a:gd name="T6" fmla="*/ 14 w 86"/>
                    <a:gd name="T7" fmla="*/ 33 h 711"/>
                    <a:gd name="T8" fmla="*/ 15 w 86"/>
                    <a:gd name="T9" fmla="*/ 59 h 711"/>
                    <a:gd name="T10" fmla="*/ 43 w 86"/>
                    <a:gd name="T11" fmla="*/ 653 h 711"/>
                    <a:gd name="T12" fmla="*/ 45 w 86"/>
                    <a:gd name="T13" fmla="*/ 686 h 711"/>
                    <a:gd name="T14" fmla="*/ 47 w 86"/>
                    <a:gd name="T15" fmla="*/ 696 h 711"/>
                    <a:gd name="T16" fmla="*/ 53 w 86"/>
                    <a:gd name="T17" fmla="*/ 706 h 711"/>
                    <a:gd name="T18" fmla="*/ 57 w 86"/>
                    <a:gd name="T19" fmla="*/ 710 h 711"/>
                    <a:gd name="T20" fmla="*/ 63 w 86"/>
                    <a:gd name="T21" fmla="*/ 702 h 711"/>
                    <a:gd name="T22" fmla="*/ 67 w 86"/>
                    <a:gd name="T23" fmla="*/ 686 h 711"/>
                    <a:gd name="T24" fmla="*/ 85 w 86"/>
                    <a:gd name="T25" fmla="*/ 381 h 7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6"/>
                    <a:gd name="T40" fmla="*/ 0 h 711"/>
                    <a:gd name="T41" fmla="*/ 86 w 86"/>
                    <a:gd name="T42" fmla="*/ 711 h 71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6" h="711">
                      <a:moveTo>
                        <a:pt x="0" y="0"/>
                      </a:moveTo>
                      <a:lnTo>
                        <a:pt x="7" y="4"/>
                      </a:lnTo>
                      <a:lnTo>
                        <a:pt x="12" y="16"/>
                      </a:lnTo>
                      <a:lnTo>
                        <a:pt x="14" y="33"/>
                      </a:lnTo>
                      <a:lnTo>
                        <a:pt x="15" y="59"/>
                      </a:lnTo>
                      <a:lnTo>
                        <a:pt x="43" y="653"/>
                      </a:lnTo>
                      <a:lnTo>
                        <a:pt x="45" y="686"/>
                      </a:lnTo>
                      <a:lnTo>
                        <a:pt x="47" y="696"/>
                      </a:lnTo>
                      <a:lnTo>
                        <a:pt x="53" y="706"/>
                      </a:lnTo>
                      <a:lnTo>
                        <a:pt x="57" y="710"/>
                      </a:lnTo>
                      <a:lnTo>
                        <a:pt x="63" y="702"/>
                      </a:lnTo>
                      <a:lnTo>
                        <a:pt x="67" y="686"/>
                      </a:lnTo>
                      <a:lnTo>
                        <a:pt x="85" y="381"/>
                      </a:lnTo>
                    </a:path>
                  </a:pathLst>
                </a:custGeom>
                <a:noFill/>
                <a:ln w="38100" cap="rnd">
                  <a:solidFill>
                    <a:schemeClr val="tx1">
                      <a:lumMod val="65000"/>
                      <a:lumOff val="35000"/>
                    </a:schemeClr>
                  </a:solidFill>
                  <a:round/>
                </a:ln>
              </p:spPr>
              <p:txBody>
                <a:bodyPr/>
                <a:lstStyle/>
                <a:p>
                  <a:endParaRPr lang="zh-CN" altLang="en-US"/>
                </a:p>
              </p:txBody>
            </p:sp>
            <p:sp>
              <p:nvSpPr>
                <p:cNvPr id="161" name="Freeform 166"/>
                <p:cNvSpPr/>
                <p:nvPr/>
              </p:nvSpPr>
              <p:spPr bwMode="auto">
                <a:xfrm>
                  <a:off x="1795" y="1323"/>
                  <a:ext cx="34" cy="363"/>
                </a:xfrm>
                <a:custGeom>
                  <a:avLst/>
                  <a:gdLst>
                    <a:gd name="T0" fmla="*/ 0 w 34"/>
                    <a:gd name="T1" fmla="*/ 362 h 363"/>
                    <a:gd name="T2" fmla="*/ 20 w 34"/>
                    <a:gd name="T3" fmla="*/ 54 h 363"/>
                    <a:gd name="T4" fmla="*/ 22 w 34"/>
                    <a:gd name="T5" fmla="*/ 38 h 363"/>
                    <a:gd name="T6" fmla="*/ 23 w 34"/>
                    <a:gd name="T7" fmla="*/ 25 h 363"/>
                    <a:gd name="T8" fmla="*/ 24 w 34"/>
                    <a:gd name="T9" fmla="*/ 15 h 363"/>
                    <a:gd name="T10" fmla="*/ 28 w 34"/>
                    <a:gd name="T11" fmla="*/ 6 h 363"/>
                    <a:gd name="T12" fmla="*/ 33 w 34"/>
                    <a:gd name="T13" fmla="*/ 0 h 363"/>
                    <a:gd name="T14" fmla="*/ 0 60000 65536"/>
                    <a:gd name="T15" fmla="*/ 0 60000 65536"/>
                    <a:gd name="T16" fmla="*/ 0 60000 65536"/>
                    <a:gd name="T17" fmla="*/ 0 60000 65536"/>
                    <a:gd name="T18" fmla="*/ 0 60000 65536"/>
                    <a:gd name="T19" fmla="*/ 0 60000 65536"/>
                    <a:gd name="T20" fmla="*/ 0 60000 65536"/>
                    <a:gd name="T21" fmla="*/ 0 w 34"/>
                    <a:gd name="T22" fmla="*/ 0 h 363"/>
                    <a:gd name="T23" fmla="*/ 34 w 34"/>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4" h="363">
                      <a:moveTo>
                        <a:pt x="0" y="362"/>
                      </a:moveTo>
                      <a:lnTo>
                        <a:pt x="20" y="54"/>
                      </a:lnTo>
                      <a:lnTo>
                        <a:pt x="22" y="38"/>
                      </a:lnTo>
                      <a:lnTo>
                        <a:pt x="23" y="25"/>
                      </a:lnTo>
                      <a:lnTo>
                        <a:pt x="24" y="15"/>
                      </a:lnTo>
                      <a:lnTo>
                        <a:pt x="28" y="6"/>
                      </a:lnTo>
                      <a:lnTo>
                        <a:pt x="33" y="0"/>
                      </a:lnTo>
                    </a:path>
                  </a:pathLst>
                </a:custGeom>
                <a:noFill/>
                <a:ln w="38100" cap="rnd">
                  <a:solidFill>
                    <a:schemeClr val="tx1">
                      <a:lumMod val="65000"/>
                      <a:lumOff val="35000"/>
                    </a:schemeClr>
                  </a:solidFill>
                  <a:round/>
                </a:ln>
              </p:spPr>
              <p:txBody>
                <a:bodyPr/>
                <a:lstStyle/>
                <a:p>
                  <a:endParaRPr lang="zh-CN" altLang="en-US"/>
                </a:p>
              </p:txBody>
            </p:sp>
            <p:sp>
              <p:nvSpPr>
                <p:cNvPr id="162" name="Freeform 167"/>
                <p:cNvSpPr/>
                <p:nvPr/>
              </p:nvSpPr>
              <p:spPr bwMode="auto">
                <a:xfrm>
                  <a:off x="1829" y="1318"/>
                  <a:ext cx="86" cy="709"/>
                </a:xfrm>
                <a:custGeom>
                  <a:avLst/>
                  <a:gdLst>
                    <a:gd name="T0" fmla="*/ 0 w 86"/>
                    <a:gd name="T1" fmla="*/ 0 h 709"/>
                    <a:gd name="T2" fmla="*/ 7 w 86"/>
                    <a:gd name="T3" fmla="*/ 4 h 709"/>
                    <a:gd name="T4" fmla="*/ 12 w 86"/>
                    <a:gd name="T5" fmla="*/ 16 h 709"/>
                    <a:gd name="T6" fmla="*/ 14 w 86"/>
                    <a:gd name="T7" fmla="*/ 33 h 709"/>
                    <a:gd name="T8" fmla="*/ 15 w 86"/>
                    <a:gd name="T9" fmla="*/ 59 h 709"/>
                    <a:gd name="T10" fmla="*/ 43 w 86"/>
                    <a:gd name="T11" fmla="*/ 651 h 709"/>
                    <a:gd name="T12" fmla="*/ 45 w 86"/>
                    <a:gd name="T13" fmla="*/ 684 h 709"/>
                    <a:gd name="T14" fmla="*/ 47 w 86"/>
                    <a:gd name="T15" fmla="*/ 694 h 709"/>
                    <a:gd name="T16" fmla="*/ 53 w 86"/>
                    <a:gd name="T17" fmla="*/ 704 h 709"/>
                    <a:gd name="T18" fmla="*/ 57 w 86"/>
                    <a:gd name="T19" fmla="*/ 708 h 709"/>
                    <a:gd name="T20" fmla="*/ 63 w 86"/>
                    <a:gd name="T21" fmla="*/ 700 h 709"/>
                    <a:gd name="T22" fmla="*/ 67 w 86"/>
                    <a:gd name="T23" fmla="*/ 684 h 709"/>
                    <a:gd name="T24" fmla="*/ 85 w 86"/>
                    <a:gd name="T25" fmla="*/ 380 h 70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6"/>
                    <a:gd name="T40" fmla="*/ 0 h 709"/>
                    <a:gd name="T41" fmla="*/ 86 w 86"/>
                    <a:gd name="T42" fmla="*/ 709 h 70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6" h="709">
                      <a:moveTo>
                        <a:pt x="0" y="0"/>
                      </a:moveTo>
                      <a:lnTo>
                        <a:pt x="7" y="4"/>
                      </a:lnTo>
                      <a:lnTo>
                        <a:pt x="12" y="16"/>
                      </a:lnTo>
                      <a:lnTo>
                        <a:pt x="14" y="33"/>
                      </a:lnTo>
                      <a:lnTo>
                        <a:pt x="15" y="59"/>
                      </a:lnTo>
                      <a:lnTo>
                        <a:pt x="43" y="651"/>
                      </a:lnTo>
                      <a:lnTo>
                        <a:pt x="45" y="684"/>
                      </a:lnTo>
                      <a:lnTo>
                        <a:pt x="47" y="694"/>
                      </a:lnTo>
                      <a:lnTo>
                        <a:pt x="53" y="704"/>
                      </a:lnTo>
                      <a:lnTo>
                        <a:pt x="57" y="708"/>
                      </a:lnTo>
                      <a:lnTo>
                        <a:pt x="63" y="700"/>
                      </a:lnTo>
                      <a:lnTo>
                        <a:pt x="67" y="684"/>
                      </a:lnTo>
                      <a:lnTo>
                        <a:pt x="85" y="380"/>
                      </a:lnTo>
                    </a:path>
                  </a:pathLst>
                </a:custGeom>
                <a:noFill/>
                <a:ln w="38100" cap="rnd">
                  <a:solidFill>
                    <a:schemeClr val="tx1">
                      <a:lumMod val="65000"/>
                      <a:lumOff val="35000"/>
                    </a:schemeClr>
                  </a:solidFill>
                  <a:round/>
                </a:ln>
              </p:spPr>
              <p:txBody>
                <a:bodyPr/>
                <a:lstStyle/>
                <a:p>
                  <a:endParaRPr lang="zh-CN" altLang="en-US"/>
                </a:p>
              </p:txBody>
            </p:sp>
          </p:grpSp>
          <p:sp>
            <p:nvSpPr>
              <p:cNvPr id="158" name="Line 168"/>
              <p:cNvSpPr>
                <a:spLocks noChangeShapeType="1"/>
              </p:cNvSpPr>
              <p:nvPr/>
            </p:nvSpPr>
            <p:spPr bwMode="auto">
              <a:xfrm flipV="1">
                <a:off x="1674" y="1661"/>
                <a:ext cx="3" cy="50"/>
              </a:xfrm>
              <a:prstGeom prst="line">
                <a:avLst/>
              </a:prstGeom>
              <a:noFill/>
              <a:ln w="38100">
                <a:solidFill>
                  <a:schemeClr val="tx1">
                    <a:lumMod val="65000"/>
                    <a:lumOff val="35000"/>
                  </a:schemeClr>
                </a:solidFill>
                <a:round/>
              </a:ln>
            </p:spPr>
            <p:txBody>
              <a:bodyPr wrap="none" anchor="ctr"/>
              <a:lstStyle/>
              <a:p>
                <a:endParaRPr lang="zh-CN" altLang="en-US"/>
              </a:p>
            </p:txBody>
          </p:sp>
        </p:grpSp>
        <p:grpSp>
          <p:nvGrpSpPr>
            <p:cNvPr id="167" name="Group 181"/>
            <p:cNvGrpSpPr/>
            <p:nvPr/>
          </p:nvGrpSpPr>
          <p:grpSpPr bwMode="auto">
            <a:xfrm>
              <a:off x="4638088" y="3677130"/>
              <a:ext cx="692341" cy="439009"/>
              <a:chOff x="1439" y="1316"/>
              <a:chExt cx="476" cy="711"/>
            </a:xfrm>
          </p:grpSpPr>
          <p:grpSp>
            <p:nvGrpSpPr>
              <p:cNvPr id="168" name="Group 182"/>
              <p:cNvGrpSpPr/>
              <p:nvPr/>
            </p:nvGrpSpPr>
            <p:grpSpPr bwMode="auto">
              <a:xfrm>
                <a:off x="1439" y="1316"/>
                <a:ext cx="239" cy="711"/>
                <a:chOff x="1439" y="1316"/>
                <a:chExt cx="239" cy="711"/>
              </a:xfrm>
            </p:grpSpPr>
            <p:sp>
              <p:nvSpPr>
                <p:cNvPr id="175" name="Freeform 183"/>
                <p:cNvSpPr/>
                <p:nvPr/>
              </p:nvSpPr>
              <p:spPr bwMode="auto">
                <a:xfrm>
                  <a:off x="1439" y="1317"/>
                  <a:ext cx="32" cy="363"/>
                </a:xfrm>
                <a:custGeom>
                  <a:avLst/>
                  <a:gdLst>
                    <a:gd name="T0" fmla="*/ 0 w 32"/>
                    <a:gd name="T1" fmla="*/ 362 h 363"/>
                    <a:gd name="T2" fmla="*/ 19 w 32"/>
                    <a:gd name="T3" fmla="*/ 54 h 363"/>
                    <a:gd name="T4" fmla="*/ 20 w 32"/>
                    <a:gd name="T5" fmla="*/ 38 h 363"/>
                    <a:gd name="T6" fmla="*/ 21 w 32"/>
                    <a:gd name="T7" fmla="*/ 25 h 363"/>
                    <a:gd name="T8" fmla="*/ 23 w 32"/>
                    <a:gd name="T9" fmla="*/ 15 h 363"/>
                    <a:gd name="T10" fmla="*/ 27 w 32"/>
                    <a:gd name="T11" fmla="*/ 6 h 363"/>
                    <a:gd name="T12" fmla="*/ 31 w 32"/>
                    <a:gd name="T13" fmla="*/ 0 h 363"/>
                    <a:gd name="T14" fmla="*/ 0 60000 65536"/>
                    <a:gd name="T15" fmla="*/ 0 60000 65536"/>
                    <a:gd name="T16" fmla="*/ 0 60000 65536"/>
                    <a:gd name="T17" fmla="*/ 0 60000 65536"/>
                    <a:gd name="T18" fmla="*/ 0 60000 65536"/>
                    <a:gd name="T19" fmla="*/ 0 60000 65536"/>
                    <a:gd name="T20" fmla="*/ 0 60000 65536"/>
                    <a:gd name="T21" fmla="*/ 0 w 32"/>
                    <a:gd name="T22" fmla="*/ 0 h 363"/>
                    <a:gd name="T23" fmla="*/ 32 w 32"/>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2" h="363">
                      <a:moveTo>
                        <a:pt x="0" y="362"/>
                      </a:moveTo>
                      <a:lnTo>
                        <a:pt x="19" y="54"/>
                      </a:lnTo>
                      <a:lnTo>
                        <a:pt x="20" y="38"/>
                      </a:lnTo>
                      <a:lnTo>
                        <a:pt x="21" y="25"/>
                      </a:lnTo>
                      <a:lnTo>
                        <a:pt x="23" y="15"/>
                      </a:lnTo>
                      <a:lnTo>
                        <a:pt x="27" y="6"/>
                      </a:lnTo>
                      <a:lnTo>
                        <a:pt x="31" y="0"/>
                      </a:lnTo>
                    </a:path>
                  </a:pathLst>
                </a:custGeom>
                <a:noFill/>
                <a:ln w="38100" cap="rnd">
                  <a:solidFill>
                    <a:schemeClr val="tx1">
                      <a:lumMod val="65000"/>
                      <a:lumOff val="35000"/>
                    </a:schemeClr>
                  </a:solidFill>
                  <a:round/>
                </a:ln>
              </p:spPr>
              <p:txBody>
                <a:bodyPr/>
                <a:lstStyle/>
                <a:p>
                  <a:endParaRPr lang="zh-CN" altLang="en-US"/>
                </a:p>
              </p:txBody>
            </p:sp>
            <p:sp>
              <p:nvSpPr>
                <p:cNvPr id="176" name="Freeform 184"/>
                <p:cNvSpPr/>
                <p:nvPr/>
              </p:nvSpPr>
              <p:spPr bwMode="auto">
                <a:xfrm>
                  <a:off x="1472" y="1316"/>
                  <a:ext cx="86" cy="711"/>
                </a:xfrm>
                <a:custGeom>
                  <a:avLst/>
                  <a:gdLst>
                    <a:gd name="T0" fmla="*/ 0 w 86"/>
                    <a:gd name="T1" fmla="*/ 0 h 711"/>
                    <a:gd name="T2" fmla="*/ 7 w 86"/>
                    <a:gd name="T3" fmla="*/ 4 h 711"/>
                    <a:gd name="T4" fmla="*/ 12 w 86"/>
                    <a:gd name="T5" fmla="*/ 16 h 711"/>
                    <a:gd name="T6" fmla="*/ 14 w 86"/>
                    <a:gd name="T7" fmla="*/ 33 h 711"/>
                    <a:gd name="T8" fmla="*/ 15 w 86"/>
                    <a:gd name="T9" fmla="*/ 59 h 711"/>
                    <a:gd name="T10" fmla="*/ 43 w 86"/>
                    <a:gd name="T11" fmla="*/ 653 h 711"/>
                    <a:gd name="T12" fmla="*/ 45 w 86"/>
                    <a:gd name="T13" fmla="*/ 686 h 711"/>
                    <a:gd name="T14" fmla="*/ 47 w 86"/>
                    <a:gd name="T15" fmla="*/ 696 h 711"/>
                    <a:gd name="T16" fmla="*/ 53 w 86"/>
                    <a:gd name="T17" fmla="*/ 706 h 711"/>
                    <a:gd name="T18" fmla="*/ 57 w 86"/>
                    <a:gd name="T19" fmla="*/ 710 h 711"/>
                    <a:gd name="T20" fmla="*/ 63 w 86"/>
                    <a:gd name="T21" fmla="*/ 702 h 711"/>
                    <a:gd name="T22" fmla="*/ 67 w 86"/>
                    <a:gd name="T23" fmla="*/ 686 h 711"/>
                    <a:gd name="T24" fmla="*/ 85 w 86"/>
                    <a:gd name="T25" fmla="*/ 381 h 7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6"/>
                    <a:gd name="T40" fmla="*/ 0 h 711"/>
                    <a:gd name="T41" fmla="*/ 86 w 86"/>
                    <a:gd name="T42" fmla="*/ 711 h 71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6" h="711">
                      <a:moveTo>
                        <a:pt x="0" y="0"/>
                      </a:moveTo>
                      <a:lnTo>
                        <a:pt x="7" y="4"/>
                      </a:lnTo>
                      <a:lnTo>
                        <a:pt x="12" y="16"/>
                      </a:lnTo>
                      <a:lnTo>
                        <a:pt x="14" y="33"/>
                      </a:lnTo>
                      <a:lnTo>
                        <a:pt x="15" y="59"/>
                      </a:lnTo>
                      <a:lnTo>
                        <a:pt x="43" y="653"/>
                      </a:lnTo>
                      <a:lnTo>
                        <a:pt x="45" y="686"/>
                      </a:lnTo>
                      <a:lnTo>
                        <a:pt x="47" y="696"/>
                      </a:lnTo>
                      <a:lnTo>
                        <a:pt x="53" y="706"/>
                      </a:lnTo>
                      <a:lnTo>
                        <a:pt x="57" y="710"/>
                      </a:lnTo>
                      <a:lnTo>
                        <a:pt x="63" y="702"/>
                      </a:lnTo>
                      <a:lnTo>
                        <a:pt x="67" y="686"/>
                      </a:lnTo>
                      <a:lnTo>
                        <a:pt x="85" y="381"/>
                      </a:lnTo>
                    </a:path>
                  </a:pathLst>
                </a:custGeom>
                <a:noFill/>
                <a:ln w="38100" cap="rnd">
                  <a:solidFill>
                    <a:schemeClr val="tx1">
                      <a:lumMod val="65000"/>
                      <a:lumOff val="35000"/>
                    </a:schemeClr>
                  </a:solidFill>
                  <a:round/>
                </a:ln>
              </p:spPr>
              <p:txBody>
                <a:bodyPr/>
                <a:lstStyle/>
                <a:p>
                  <a:endParaRPr lang="zh-CN" altLang="en-US"/>
                </a:p>
              </p:txBody>
            </p:sp>
            <p:sp>
              <p:nvSpPr>
                <p:cNvPr id="177" name="Freeform 185"/>
                <p:cNvSpPr/>
                <p:nvPr/>
              </p:nvSpPr>
              <p:spPr bwMode="auto">
                <a:xfrm>
                  <a:off x="1558" y="1323"/>
                  <a:ext cx="34" cy="363"/>
                </a:xfrm>
                <a:custGeom>
                  <a:avLst/>
                  <a:gdLst>
                    <a:gd name="T0" fmla="*/ 0 w 34"/>
                    <a:gd name="T1" fmla="*/ 362 h 363"/>
                    <a:gd name="T2" fmla="*/ 20 w 34"/>
                    <a:gd name="T3" fmla="*/ 54 h 363"/>
                    <a:gd name="T4" fmla="*/ 22 w 34"/>
                    <a:gd name="T5" fmla="*/ 38 h 363"/>
                    <a:gd name="T6" fmla="*/ 23 w 34"/>
                    <a:gd name="T7" fmla="*/ 25 h 363"/>
                    <a:gd name="T8" fmla="*/ 24 w 34"/>
                    <a:gd name="T9" fmla="*/ 15 h 363"/>
                    <a:gd name="T10" fmla="*/ 28 w 34"/>
                    <a:gd name="T11" fmla="*/ 6 h 363"/>
                    <a:gd name="T12" fmla="*/ 33 w 34"/>
                    <a:gd name="T13" fmla="*/ 0 h 363"/>
                    <a:gd name="T14" fmla="*/ 0 60000 65536"/>
                    <a:gd name="T15" fmla="*/ 0 60000 65536"/>
                    <a:gd name="T16" fmla="*/ 0 60000 65536"/>
                    <a:gd name="T17" fmla="*/ 0 60000 65536"/>
                    <a:gd name="T18" fmla="*/ 0 60000 65536"/>
                    <a:gd name="T19" fmla="*/ 0 60000 65536"/>
                    <a:gd name="T20" fmla="*/ 0 60000 65536"/>
                    <a:gd name="T21" fmla="*/ 0 w 34"/>
                    <a:gd name="T22" fmla="*/ 0 h 363"/>
                    <a:gd name="T23" fmla="*/ 34 w 34"/>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4" h="363">
                      <a:moveTo>
                        <a:pt x="0" y="362"/>
                      </a:moveTo>
                      <a:lnTo>
                        <a:pt x="20" y="54"/>
                      </a:lnTo>
                      <a:lnTo>
                        <a:pt x="22" y="38"/>
                      </a:lnTo>
                      <a:lnTo>
                        <a:pt x="23" y="25"/>
                      </a:lnTo>
                      <a:lnTo>
                        <a:pt x="24" y="15"/>
                      </a:lnTo>
                      <a:lnTo>
                        <a:pt x="28" y="6"/>
                      </a:lnTo>
                      <a:lnTo>
                        <a:pt x="33" y="0"/>
                      </a:lnTo>
                    </a:path>
                  </a:pathLst>
                </a:custGeom>
                <a:noFill/>
                <a:ln w="38100" cap="rnd">
                  <a:solidFill>
                    <a:schemeClr val="tx1">
                      <a:lumMod val="65000"/>
                      <a:lumOff val="35000"/>
                    </a:schemeClr>
                  </a:solidFill>
                  <a:round/>
                </a:ln>
              </p:spPr>
              <p:txBody>
                <a:bodyPr/>
                <a:lstStyle/>
                <a:p>
                  <a:endParaRPr lang="zh-CN" altLang="en-US"/>
                </a:p>
              </p:txBody>
            </p:sp>
            <p:sp>
              <p:nvSpPr>
                <p:cNvPr id="178" name="Freeform 186"/>
                <p:cNvSpPr/>
                <p:nvPr/>
              </p:nvSpPr>
              <p:spPr bwMode="auto">
                <a:xfrm>
                  <a:off x="1592" y="1318"/>
                  <a:ext cx="86" cy="709"/>
                </a:xfrm>
                <a:custGeom>
                  <a:avLst/>
                  <a:gdLst>
                    <a:gd name="T0" fmla="*/ 0 w 86"/>
                    <a:gd name="T1" fmla="*/ 0 h 709"/>
                    <a:gd name="T2" fmla="*/ 7 w 86"/>
                    <a:gd name="T3" fmla="*/ 4 h 709"/>
                    <a:gd name="T4" fmla="*/ 12 w 86"/>
                    <a:gd name="T5" fmla="*/ 16 h 709"/>
                    <a:gd name="T6" fmla="*/ 14 w 86"/>
                    <a:gd name="T7" fmla="*/ 33 h 709"/>
                    <a:gd name="T8" fmla="*/ 15 w 86"/>
                    <a:gd name="T9" fmla="*/ 59 h 709"/>
                    <a:gd name="T10" fmla="*/ 43 w 86"/>
                    <a:gd name="T11" fmla="*/ 651 h 709"/>
                    <a:gd name="T12" fmla="*/ 45 w 86"/>
                    <a:gd name="T13" fmla="*/ 684 h 709"/>
                    <a:gd name="T14" fmla="*/ 47 w 86"/>
                    <a:gd name="T15" fmla="*/ 694 h 709"/>
                    <a:gd name="T16" fmla="*/ 53 w 86"/>
                    <a:gd name="T17" fmla="*/ 704 h 709"/>
                    <a:gd name="T18" fmla="*/ 57 w 86"/>
                    <a:gd name="T19" fmla="*/ 708 h 709"/>
                    <a:gd name="T20" fmla="*/ 63 w 86"/>
                    <a:gd name="T21" fmla="*/ 700 h 709"/>
                    <a:gd name="T22" fmla="*/ 67 w 86"/>
                    <a:gd name="T23" fmla="*/ 684 h 709"/>
                    <a:gd name="T24" fmla="*/ 85 w 86"/>
                    <a:gd name="T25" fmla="*/ 380 h 70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6"/>
                    <a:gd name="T40" fmla="*/ 0 h 709"/>
                    <a:gd name="T41" fmla="*/ 86 w 86"/>
                    <a:gd name="T42" fmla="*/ 709 h 70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6" h="709">
                      <a:moveTo>
                        <a:pt x="0" y="0"/>
                      </a:moveTo>
                      <a:lnTo>
                        <a:pt x="7" y="4"/>
                      </a:lnTo>
                      <a:lnTo>
                        <a:pt x="12" y="16"/>
                      </a:lnTo>
                      <a:lnTo>
                        <a:pt x="14" y="33"/>
                      </a:lnTo>
                      <a:lnTo>
                        <a:pt x="15" y="59"/>
                      </a:lnTo>
                      <a:lnTo>
                        <a:pt x="43" y="651"/>
                      </a:lnTo>
                      <a:lnTo>
                        <a:pt x="45" y="684"/>
                      </a:lnTo>
                      <a:lnTo>
                        <a:pt x="47" y="694"/>
                      </a:lnTo>
                      <a:lnTo>
                        <a:pt x="53" y="704"/>
                      </a:lnTo>
                      <a:lnTo>
                        <a:pt x="57" y="708"/>
                      </a:lnTo>
                      <a:lnTo>
                        <a:pt x="63" y="700"/>
                      </a:lnTo>
                      <a:lnTo>
                        <a:pt x="67" y="684"/>
                      </a:lnTo>
                      <a:lnTo>
                        <a:pt x="85" y="380"/>
                      </a:lnTo>
                    </a:path>
                  </a:pathLst>
                </a:custGeom>
                <a:noFill/>
                <a:ln w="38100" cap="rnd">
                  <a:solidFill>
                    <a:schemeClr val="tx1">
                      <a:lumMod val="65000"/>
                      <a:lumOff val="35000"/>
                    </a:schemeClr>
                  </a:solidFill>
                  <a:round/>
                </a:ln>
              </p:spPr>
              <p:txBody>
                <a:bodyPr/>
                <a:lstStyle/>
                <a:p>
                  <a:endParaRPr lang="zh-CN" altLang="en-US"/>
                </a:p>
              </p:txBody>
            </p:sp>
          </p:grpSp>
          <p:grpSp>
            <p:nvGrpSpPr>
              <p:cNvPr id="169" name="Group 187"/>
              <p:cNvGrpSpPr/>
              <p:nvPr/>
            </p:nvGrpSpPr>
            <p:grpSpPr bwMode="auto">
              <a:xfrm>
                <a:off x="1676" y="1316"/>
                <a:ext cx="239" cy="711"/>
                <a:chOff x="1676" y="1316"/>
                <a:chExt cx="239" cy="711"/>
              </a:xfrm>
            </p:grpSpPr>
            <p:sp>
              <p:nvSpPr>
                <p:cNvPr id="171" name="Freeform 188"/>
                <p:cNvSpPr/>
                <p:nvPr/>
              </p:nvSpPr>
              <p:spPr bwMode="auto">
                <a:xfrm>
                  <a:off x="1676" y="1317"/>
                  <a:ext cx="32" cy="363"/>
                </a:xfrm>
                <a:custGeom>
                  <a:avLst/>
                  <a:gdLst>
                    <a:gd name="T0" fmla="*/ 0 w 32"/>
                    <a:gd name="T1" fmla="*/ 362 h 363"/>
                    <a:gd name="T2" fmla="*/ 19 w 32"/>
                    <a:gd name="T3" fmla="*/ 54 h 363"/>
                    <a:gd name="T4" fmla="*/ 20 w 32"/>
                    <a:gd name="T5" fmla="*/ 38 h 363"/>
                    <a:gd name="T6" fmla="*/ 21 w 32"/>
                    <a:gd name="T7" fmla="*/ 25 h 363"/>
                    <a:gd name="T8" fmla="*/ 23 w 32"/>
                    <a:gd name="T9" fmla="*/ 15 h 363"/>
                    <a:gd name="T10" fmla="*/ 27 w 32"/>
                    <a:gd name="T11" fmla="*/ 6 h 363"/>
                    <a:gd name="T12" fmla="*/ 31 w 32"/>
                    <a:gd name="T13" fmla="*/ 0 h 363"/>
                    <a:gd name="T14" fmla="*/ 0 60000 65536"/>
                    <a:gd name="T15" fmla="*/ 0 60000 65536"/>
                    <a:gd name="T16" fmla="*/ 0 60000 65536"/>
                    <a:gd name="T17" fmla="*/ 0 60000 65536"/>
                    <a:gd name="T18" fmla="*/ 0 60000 65536"/>
                    <a:gd name="T19" fmla="*/ 0 60000 65536"/>
                    <a:gd name="T20" fmla="*/ 0 60000 65536"/>
                    <a:gd name="T21" fmla="*/ 0 w 32"/>
                    <a:gd name="T22" fmla="*/ 0 h 363"/>
                    <a:gd name="T23" fmla="*/ 32 w 32"/>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2" h="363">
                      <a:moveTo>
                        <a:pt x="0" y="362"/>
                      </a:moveTo>
                      <a:lnTo>
                        <a:pt x="19" y="54"/>
                      </a:lnTo>
                      <a:lnTo>
                        <a:pt x="20" y="38"/>
                      </a:lnTo>
                      <a:lnTo>
                        <a:pt x="21" y="25"/>
                      </a:lnTo>
                      <a:lnTo>
                        <a:pt x="23" y="15"/>
                      </a:lnTo>
                      <a:lnTo>
                        <a:pt x="27" y="6"/>
                      </a:lnTo>
                      <a:lnTo>
                        <a:pt x="31" y="0"/>
                      </a:lnTo>
                    </a:path>
                  </a:pathLst>
                </a:custGeom>
                <a:noFill/>
                <a:ln w="38100" cap="rnd">
                  <a:solidFill>
                    <a:schemeClr val="tx1">
                      <a:lumMod val="65000"/>
                      <a:lumOff val="35000"/>
                    </a:schemeClr>
                  </a:solidFill>
                  <a:round/>
                </a:ln>
              </p:spPr>
              <p:txBody>
                <a:bodyPr/>
                <a:lstStyle/>
                <a:p>
                  <a:endParaRPr lang="zh-CN" altLang="en-US"/>
                </a:p>
              </p:txBody>
            </p:sp>
            <p:sp>
              <p:nvSpPr>
                <p:cNvPr id="172" name="Freeform 189"/>
                <p:cNvSpPr/>
                <p:nvPr/>
              </p:nvSpPr>
              <p:spPr bwMode="auto">
                <a:xfrm>
                  <a:off x="1709" y="1316"/>
                  <a:ext cx="86" cy="711"/>
                </a:xfrm>
                <a:custGeom>
                  <a:avLst/>
                  <a:gdLst>
                    <a:gd name="T0" fmla="*/ 0 w 86"/>
                    <a:gd name="T1" fmla="*/ 0 h 711"/>
                    <a:gd name="T2" fmla="*/ 7 w 86"/>
                    <a:gd name="T3" fmla="*/ 4 h 711"/>
                    <a:gd name="T4" fmla="*/ 12 w 86"/>
                    <a:gd name="T5" fmla="*/ 16 h 711"/>
                    <a:gd name="T6" fmla="*/ 14 w 86"/>
                    <a:gd name="T7" fmla="*/ 33 h 711"/>
                    <a:gd name="T8" fmla="*/ 15 w 86"/>
                    <a:gd name="T9" fmla="*/ 59 h 711"/>
                    <a:gd name="T10" fmla="*/ 43 w 86"/>
                    <a:gd name="T11" fmla="*/ 653 h 711"/>
                    <a:gd name="T12" fmla="*/ 45 w 86"/>
                    <a:gd name="T13" fmla="*/ 686 h 711"/>
                    <a:gd name="T14" fmla="*/ 47 w 86"/>
                    <a:gd name="T15" fmla="*/ 696 h 711"/>
                    <a:gd name="T16" fmla="*/ 53 w 86"/>
                    <a:gd name="T17" fmla="*/ 706 h 711"/>
                    <a:gd name="T18" fmla="*/ 57 w 86"/>
                    <a:gd name="T19" fmla="*/ 710 h 711"/>
                    <a:gd name="T20" fmla="*/ 63 w 86"/>
                    <a:gd name="T21" fmla="*/ 702 h 711"/>
                    <a:gd name="T22" fmla="*/ 67 w 86"/>
                    <a:gd name="T23" fmla="*/ 686 h 711"/>
                    <a:gd name="T24" fmla="*/ 85 w 86"/>
                    <a:gd name="T25" fmla="*/ 381 h 7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6"/>
                    <a:gd name="T40" fmla="*/ 0 h 711"/>
                    <a:gd name="T41" fmla="*/ 86 w 86"/>
                    <a:gd name="T42" fmla="*/ 711 h 71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6" h="711">
                      <a:moveTo>
                        <a:pt x="0" y="0"/>
                      </a:moveTo>
                      <a:lnTo>
                        <a:pt x="7" y="4"/>
                      </a:lnTo>
                      <a:lnTo>
                        <a:pt x="12" y="16"/>
                      </a:lnTo>
                      <a:lnTo>
                        <a:pt x="14" y="33"/>
                      </a:lnTo>
                      <a:lnTo>
                        <a:pt x="15" y="59"/>
                      </a:lnTo>
                      <a:lnTo>
                        <a:pt x="43" y="653"/>
                      </a:lnTo>
                      <a:lnTo>
                        <a:pt x="45" y="686"/>
                      </a:lnTo>
                      <a:lnTo>
                        <a:pt x="47" y="696"/>
                      </a:lnTo>
                      <a:lnTo>
                        <a:pt x="53" y="706"/>
                      </a:lnTo>
                      <a:lnTo>
                        <a:pt x="57" y="710"/>
                      </a:lnTo>
                      <a:lnTo>
                        <a:pt x="63" y="702"/>
                      </a:lnTo>
                      <a:lnTo>
                        <a:pt x="67" y="686"/>
                      </a:lnTo>
                      <a:lnTo>
                        <a:pt x="85" y="381"/>
                      </a:lnTo>
                    </a:path>
                  </a:pathLst>
                </a:custGeom>
                <a:noFill/>
                <a:ln w="38100" cap="rnd">
                  <a:solidFill>
                    <a:schemeClr val="tx1">
                      <a:lumMod val="65000"/>
                      <a:lumOff val="35000"/>
                    </a:schemeClr>
                  </a:solidFill>
                  <a:round/>
                </a:ln>
              </p:spPr>
              <p:txBody>
                <a:bodyPr/>
                <a:lstStyle/>
                <a:p>
                  <a:endParaRPr lang="zh-CN" altLang="en-US"/>
                </a:p>
              </p:txBody>
            </p:sp>
            <p:sp>
              <p:nvSpPr>
                <p:cNvPr id="173" name="Freeform 190"/>
                <p:cNvSpPr/>
                <p:nvPr/>
              </p:nvSpPr>
              <p:spPr bwMode="auto">
                <a:xfrm>
                  <a:off x="1795" y="1323"/>
                  <a:ext cx="34" cy="363"/>
                </a:xfrm>
                <a:custGeom>
                  <a:avLst/>
                  <a:gdLst>
                    <a:gd name="T0" fmla="*/ 0 w 34"/>
                    <a:gd name="T1" fmla="*/ 362 h 363"/>
                    <a:gd name="T2" fmla="*/ 20 w 34"/>
                    <a:gd name="T3" fmla="*/ 54 h 363"/>
                    <a:gd name="T4" fmla="*/ 22 w 34"/>
                    <a:gd name="T5" fmla="*/ 38 h 363"/>
                    <a:gd name="T6" fmla="*/ 23 w 34"/>
                    <a:gd name="T7" fmla="*/ 25 h 363"/>
                    <a:gd name="T8" fmla="*/ 24 w 34"/>
                    <a:gd name="T9" fmla="*/ 15 h 363"/>
                    <a:gd name="T10" fmla="*/ 28 w 34"/>
                    <a:gd name="T11" fmla="*/ 6 h 363"/>
                    <a:gd name="T12" fmla="*/ 33 w 34"/>
                    <a:gd name="T13" fmla="*/ 0 h 363"/>
                    <a:gd name="T14" fmla="*/ 0 60000 65536"/>
                    <a:gd name="T15" fmla="*/ 0 60000 65536"/>
                    <a:gd name="T16" fmla="*/ 0 60000 65536"/>
                    <a:gd name="T17" fmla="*/ 0 60000 65536"/>
                    <a:gd name="T18" fmla="*/ 0 60000 65536"/>
                    <a:gd name="T19" fmla="*/ 0 60000 65536"/>
                    <a:gd name="T20" fmla="*/ 0 60000 65536"/>
                    <a:gd name="T21" fmla="*/ 0 w 34"/>
                    <a:gd name="T22" fmla="*/ 0 h 363"/>
                    <a:gd name="T23" fmla="*/ 34 w 34"/>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4" h="363">
                      <a:moveTo>
                        <a:pt x="0" y="362"/>
                      </a:moveTo>
                      <a:lnTo>
                        <a:pt x="20" y="54"/>
                      </a:lnTo>
                      <a:lnTo>
                        <a:pt x="22" y="38"/>
                      </a:lnTo>
                      <a:lnTo>
                        <a:pt x="23" y="25"/>
                      </a:lnTo>
                      <a:lnTo>
                        <a:pt x="24" y="15"/>
                      </a:lnTo>
                      <a:lnTo>
                        <a:pt x="28" y="6"/>
                      </a:lnTo>
                      <a:lnTo>
                        <a:pt x="33" y="0"/>
                      </a:lnTo>
                    </a:path>
                  </a:pathLst>
                </a:custGeom>
                <a:noFill/>
                <a:ln w="38100" cap="rnd">
                  <a:solidFill>
                    <a:schemeClr val="tx1">
                      <a:lumMod val="65000"/>
                      <a:lumOff val="35000"/>
                    </a:schemeClr>
                  </a:solidFill>
                  <a:round/>
                </a:ln>
              </p:spPr>
              <p:txBody>
                <a:bodyPr/>
                <a:lstStyle/>
                <a:p>
                  <a:endParaRPr lang="zh-CN" altLang="en-US"/>
                </a:p>
              </p:txBody>
            </p:sp>
            <p:sp>
              <p:nvSpPr>
                <p:cNvPr id="174" name="Freeform 191"/>
                <p:cNvSpPr/>
                <p:nvPr/>
              </p:nvSpPr>
              <p:spPr bwMode="auto">
                <a:xfrm>
                  <a:off x="1829" y="1318"/>
                  <a:ext cx="86" cy="709"/>
                </a:xfrm>
                <a:custGeom>
                  <a:avLst/>
                  <a:gdLst>
                    <a:gd name="T0" fmla="*/ 0 w 86"/>
                    <a:gd name="T1" fmla="*/ 0 h 709"/>
                    <a:gd name="T2" fmla="*/ 7 w 86"/>
                    <a:gd name="T3" fmla="*/ 4 h 709"/>
                    <a:gd name="T4" fmla="*/ 12 w 86"/>
                    <a:gd name="T5" fmla="*/ 16 h 709"/>
                    <a:gd name="T6" fmla="*/ 14 w 86"/>
                    <a:gd name="T7" fmla="*/ 33 h 709"/>
                    <a:gd name="T8" fmla="*/ 15 w 86"/>
                    <a:gd name="T9" fmla="*/ 59 h 709"/>
                    <a:gd name="T10" fmla="*/ 43 w 86"/>
                    <a:gd name="T11" fmla="*/ 651 h 709"/>
                    <a:gd name="T12" fmla="*/ 45 w 86"/>
                    <a:gd name="T13" fmla="*/ 684 h 709"/>
                    <a:gd name="T14" fmla="*/ 47 w 86"/>
                    <a:gd name="T15" fmla="*/ 694 h 709"/>
                    <a:gd name="T16" fmla="*/ 53 w 86"/>
                    <a:gd name="T17" fmla="*/ 704 h 709"/>
                    <a:gd name="T18" fmla="*/ 57 w 86"/>
                    <a:gd name="T19" fmla="*/ 708 h 709"/>
                    <a:gd name="T20" fmla="*/ 63 w 86"/>
                    <a:gd name="T21" fmla="*/ 700 h 709"/>
                    <a:gd name="T22" fmla="*/ 67 w 86"/>
                    <a:gd name="T23" fmla="*/ 684 h 709"/>
                    <a:gd name="T24" fmla="*/ 85 w 86"/>
                    <a:gd name="T25" fmla="*/ 380 h 70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6"/>
                    <a:gd name="T40" fmla="*/ 0 h 709"/>
                    <a:gd name="T41" fmla="*/ 86 w 86"/>
                    <a:gd name="T42" fmla="*/ 709 h 70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6" h="709">
                      <a:moveTo>
                        <a:pt x="0" y="0"/>
                      </a:moveTo>
                      <a:lnTo>
                        <a:pt x="7" y="4"/>
                      </a:lnTo>
                      <a:lnTo>
                        <a:pt x="12" y="16"/>
                      </a:lnTo>
                      <a:lnTo>
                        <a:pt x="14" y="33"/>
                      </a:lnTo>
                      <a:lnTo>
                        <a:pt x="15" y="59"/>
                      </a:lnTo>
                      <a:lnTo>
                        <a:pt x="43" y="651"/>
                      </a:lnTo>
                      <a:lnTo>
                        <a:pt x="45" y="684"/>
                      </a:lnTo>
                      <a:lnTo>
                        <a:pt x="47" y="694"/>
                      </a:lnTo>
                      <a:lnTo>
                        <a:pt x="53" y="704"/>
                      </a:lnTo>
                      <a:lnTo>
                        <a:pt x="57" y="708"/>
                      </a:lnTo>
                      <a:lnTo>
                        <a:pt x="63" y="700"/>
                      </a:lnTo>
                      <a:lnTo>
                        <a:pt x="67" y="684"/>
                      </a:lnTo>
                      <a:lnTo>
                        <a:pt x="85" y="380"/>
                      </a:lnTo>
                    </a:path>
                  </a:pathLst>
                </a:custGeom>
                <a:noFill/>
                <a:ln w="38100" cap="rnd">
                  <a:solidFill>
                    <a:schemeClr val="tx1">
                      <a:lumMod val="65000"/>
                      <a:lumOff val="35000"/>
                    </a:schemeClr>
                  </a:solidFill>
                  <a:round/>
                </a:ln>
              </p:spPr>
              <p:txBody>
                <a:bodyPr/>
                <a:lstStyle/>
                <a:p>
                  <a:endParaRPr lang="zh-CN" altLang="en-US"/>
                </a:p>
              </p:txBody>
            </p:sp>
          </p:grpSp>
          <p:sp>
            <p:nvSpPr>
              <p:cNvPr id="170" name="Line 192"/>
              <p:cNvSpPr>
                <a:spLocks noChangeShapeType="1"/>
              </p:cNvSpPr>
              <p:nvPr/>
            </p:nvSpPr>
            <p:spPr bwMode="auto">
              <a:xfrm flipV="1">
                <a:off x="1674" y="1661"/>
                <a:ext cx="3" cy="50"/>
              </a:xfrm>
              <a:prstGeom prst="line">
                <a:avLst/>
              </a:prstGeom>
              <a:noFill/>
              <a:ln w="38100">
                <a:solidFill>
                  <a:schemeClr val="tx1">
                    <a:lumMod val="65000"/>
                    <a:lumOff val="35000"/>
                  </a:schemeClr>
                </a:solidFill>
                <a:round/>
              </a:ln>
            </p:spPr>
            <p:txBody>
              <a:bodyPr wrap="none" anchor="ctr"/>
              <a:lstStyle/>
              <a:p>
                <a:endParaRPr lang="zh-CN" altLang="en-US"/>
              </a:p>
            </p:txBody>
          </p:sp>
        </p:grpSp>
        <p:grpSp>
          <p:nvGrpSpPr>
            <p:cNvPr id="179" name="Group 253"/>
            <p:cNvGrpSpPr/>
            <p:nvPr/>
          </p:nvGrpSpPr>
          <p:grpSpPr bwMode="auto">
            <a:xfrm>
              <a:off x="5334746" y="3674251"/>
              <a:ext cx="692341" cy="439009"/>
              <a:chOff x="1439" y="1316"/>
              <a:chExt cx="476" cy="711"/>
            </a:xfrm>
          </p:grpSpPr>
          <p:grpSp>
            <p:nvGrpSpPr>
              <p:cNvPr id="180" name="Group 254"/>
              <p:cNvGrpSpPr/>
              <p:nvPr/>
            </p:nvGrpSpPr>
            <p:grpSpPr bwMode="auto">
              <a:xfrm>
                <a:off x="1439" y="1316"/>
                <a:ext cx="239" cy="711"/>
                <a:chOff x="1439" y="1316"/>
                <a:chExt cx="239" cy="711"/>
              </a:xfrm>
            </p:grpSpPr>
            <p:sp>
              <p:nvSpPr>
                <p:cNvPr id="187" name="Freeform 255"/>
                <p:cNvSpPr/>
                <p:nvPr/>
              </p:nvSpPr>
              <p:spPr bwMode="auto">
                <a:xfrm>
                  <a:off x="1439" y="1317"/>
                  <a:ext cx="32" cy="363"/>
                </a:xfrm>
                <a:custGeom>
                  <a:avLst/>
                  <a:gdLst>
                    <a:gd name="T0" fmla="*/ 0 w 32"/>
                    <a:gd name="T1" fmla="*/ 362 h 363"/>
                    <a:gd name="T2" fmla="*/ 19 w 32"/>
                    <a:gd name="T3" fmla="*/ 54 h 363"/>
                    <a:gd name="T4" fmla="*/ 20 w 32"/>
                    <a:gd name="T5" fmla="*/ 38 h 363"/>
                    <a:gd name="T6" fmla="*/ 21 w 32"/>
                    <a:gd name="T7" fmla="*/ 25 h 363"/>
                    <a:gd name="T8" fmla="*/ 23 w 32"/>
                    <a:gd name="T9" fmla="*/ 15 h 363"/>
                    <a:gd name="T10" fmla="*/ 27 w 32"/>
                    <a:gd name="T11" fmla="*/ 6 h 363"/>
                    <a:gd name="T12" fmla="*/ 31 w 32"/>
                    <a:gd name="T13" fmla="*/ 0 h 363"/>
                    <a:gd name="T14" fmla="*/ 0 60000 65536"/>
                    <a:gd name="T15" fmla="*/ 0 60000 65536"/>
                    <a:gd name="T16" fmla="*/ 0 60000 65536"/>
                    <a:gd name="T17" fmla="*/ 0 60000 65536"/>
                    <a:gd name="T18" fmla="*/ 0 60000 65536"/>
                    <a:gd name="T19" fmla="*/ 0 60000 65536"/>
                    <a:gd name="T20" fmla="*/ 0 60000 65536"/>
                    <a:gd name="T21" fmla="*/ 0 w 32"/>
                    <a:gd name="T22" fmla="*/ 0 h 363"/>
                    <a:gd name="T23" fmla="*/ 32 w 32"/>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2" h="363">
                      <a:moveTo>
                        <a:pt x="0" y="362"/>
                      </a:moveTo>
                      <a:lnTo>
                        <a:pt x="19" y="54"/>
                      </a:lnTo>
                      <a:lnTo>
                        <a:pt x="20" y="38"/>
                      </a:lnTo>
                      <a:lnTo>
                        <a:pt x="21" y="25"/>
                      </a:lnTo>
                      <a:lnTo>
                        <a:pt x="23" y="15"/>
                      </a:lnTo>
                      <a:lnTo>
                        <a:pt x="27" y="6"/>
                      </a:lnTo>
                      <a:lnTo>
                        <a:pt x="31" y="0"/>
                      </a:lnTo>
                    </a:path>
                  </a:pathLst>
                </a:custGeom>
                <a:noFill/>
                <a:ln w="38100" cap="rnd">
                  <a:solidFill>
                    <a:schemeClr val="tx1">
                      <a:lumMod val="65000"/>
                      <a:lumOff val="35000"/>
                    </a:schemeClr>
                  </a:solidFill>
                  <a:round/>
                </a:ln>
              </p:spPr>
              <p:txBody>
                <a:bodyPr/>
                <a:lstStyle/>
                <a:p>
                  <a:endParaRPr lang="zh-CN" altLang="en-US"/>
                </a:p>
              </p:txBody>
            </p:sp>
            <p:sp>
              <p:nvSpPr>
                <p:cNvPr id="188" name="Freeform 256"/>
                <p:cNvSpPr/>
                <p:nvPr/>
              </p:nvSpPr>
              <p:spPr bwMode="auto">
                <a:xfrm>
                  <a:off x="1472" y="1316"/>
                  <a:ext cx="86" cy="711"/>
                </a:xfrm>
                <a:custGeom>
                  <a:avLst/>
                  <a:gdLst>
                    <a:gd name="T0" fmla="*/ 0 w 86"/>
                    <a:gd name="T1" fmla="*/ 0 h 711"/>
                    <a:gd name="T2" fmla="*/ 7 w 86"/>
                    <a:gd name="T3" fmla="*/ 4 h 711"/>
                    <a:gd name="T4" fmla="*/ 12 w 86"/>
                    <a:gd name="T5" fmla="*/ 16 h 711"/>
                    <a:gd name="T6" fmla="*/ 14 w 86"/>
                    <a:gd name="T7" fmla="*/ 33 h 711"/>
                    <a:gd name="T8" fmla="*/ 15 w 86"/>
                    <a:gd name="T9" fmla="*/ 59 h 711"/>
                    <a:gd name="T10" fmla="*/ 43 w 86"/>
                    <a:gd name="T11" fmla="*/ 653 h 711"/>
                    <a:gd name="T12" fmla="*/ 45 w 86"/>
                    <a:gd name="T13" fmla="*/ 686 h 711"/>
                    <a:gd name="T14" fmla="*/ 47 w 86"/>
                    <a:gd name="T15" fmla="*/ 696 h 711"/>
                    <a:gd name="T16" fmla="*/ 53 w 86"/>
                    <a:gd name="T17" fmla="*/ 706 h 711"/>
                    <a:gd name="T18" fmla="*/ 57 w 86"/>
                    <a:gd name="T19" fmla="*/ 710 h 711"/>
                    <a:gd name="T20" fmla="*/ 63 w 86"/>
                    <a:gd name="T21" fmla="*/ 702 h 711"/>
                    <a:gd name="T22" fmla="*/ 67 w 86"/>
                    <a:gd name="T23" fmla="*/ 686 h 711"/>
                    <a:gd name="T24" fmla="*/ 85 w 86"/>
                    <a:gd name="T25" fmla="*/ 381 h 7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6"/>
                    <a:gd name="T40" fmla="*/ 0 h 711"/>
                    <a:gd name="T41" fmla="*/ 86 w 86"/>
                    <a:gd name="T42" fmla="*/ 711 h 71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6" h="711">
                      <a:moveTo>
                        <a:pt x="0" y="0"/>
                      </a:moveTo>
                      <a:lnTo>
                        <a:pt x="7" y="4"/>
                      </a:lnTo>
                      <a:lnTo>
                        <a:pt x="12" y="16"/>
                      </a:lnTo>
                      <a:lnTo>
                        <a:pt x="14" y="33"/>
                      </a:lnTo>
                      <a:lnTo>
                        <a:pt x="15" y="59"/>
                      </a:lnTo>
                      <a:lnTo>
                        <a:pt x="43" y="653"/>
                      </a:lnTo>
                      <a:lnTo>
                        <a:pt x="45" y="686"/>
                      </a:lnTo>
                      <a:lnTo>
                        <a:pt x="47" y="696"/>
                      </a:lnTo>
                      <a:lnTo>
                        <a:pt x="53" y="706"/>
                      </a:lnTo>
                      <a:lnTo>
                        <a:pt x="57" y="710"/>
                      </a:lnTo>
                      <a:lnTo>
                        <a:pt x="63" y="702"/>
                      </a:lnTo>
                      <a:lnTo>
                        <a:pt x="67" y="686"/>
                      </a:lnTo>
                      <a:lnTo>
                        <a:pt x="85" y="381"/>
                      </a:lnTo>
                    </a:path>
                  </a:pathLst>
                </a:custGeom>
                <a:noFill/>
                <a:ln w="38100" cap="rnd">
                  <a:solidFill>
                    <a:schemeClr val="tx1">
                      <a:lumMod val="65000"/>
                      <a:lumOff val="35000"/>
                    </a:schemeClr>
                  </a:solidFill>
                  <a:round/>
                </a:ln>
              </p:spPr>
              <p:txBody>
                <a:bodyPr/>
                <a:lstStyle/>
                <a:p>
                  <a:endParaRPr lang="zh-CN" altLang="en-US"/>
                </a:p>
              </p:txBody>
            </p:sp>
            <p:sp>
              <p:nvSpPr>
                <p:cNvPr id="189" name="Freeform 257"/>
                <p:cNvSpPr/>
                <p:nvPr/>
              </p:nvSpPr>
              <p:spPr bwMode="auto">
                <a:xfrm>
                  <a:off x="1558" y="1323"/>
                  <a:ext cx="34" cy="363"/>
                </a:xfrm>
                <a:custGeom>
                  <a:avLst/>
                  <a:gdLst>
                    <a:gd name="T0" fmla="*/ 0 w 34"/>
                    <a:gd name="T1" fmla="*/ 362 h 363"/>
                    <a:gd name="T2" fmla="*/ 20 w 34"/>
                    <a:gd name="T3" fmla="*/ 54 h 363"/>
                    <a:gd name="T4" fmla="*/ 22 w 34"/>
                    <a:gd name="T5" fmla="*/ 38 h 363"/>
                    <a:gd name="T6" fmla="*/ 23 w 34"/>
                    <a:gd name="T7" fmla="*/ 25 h 363"/>
                    <a:gd name="T8" fmla="*/ 24 w 34"/>
                    <a:gd name="T9" fmla="*/ 15 h 363"/>
                    <a:gd name="T10" fmla="*/ 28 w 34"/>
                    <a:gd name="T11" fmla="*/ 6 h 363"/>
                    <a:gd name="T12" fmla="*/ 33 w 34"/>
                    <a:gd name="T13" fmla="*/ 0 h 363"/>
                    <a:gd name="T14" fmla="*/ 0 60000 65536"/>
                    <a:gd name="T15" fmla="*/ 0 60000 65536"/>
                    <a:gd name="T16" fmla="*/ 0 60000 65536"/>
                    <a:gd name="T17" fmla="*/ 0 60000 65536"/>
                    <a:gd name="T18" fmla="*/ 0 60000 65536"/>
                    <a:gd name="T19" fmla="*/ 0 60000 65536"/>
                    <a:gd name="T20" fmla="*/ 0 60000 65536"/>
                    <a:gd name="T21" fmla="*/ 0 w 34"/>
                    <a:gd name="T22" fmla="*/ 0 h 363"/>
                    <a:gd name="T23" fmla="*/ 34 w 34"/>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4" h="363">
                      <a:moveTo>
                        <a:pt x="0" y="362"/>
                      </a:moveTo>
                      <a:lnTo>
                        <a:pt x="20" y="54"/>
                      </a:lnTo>
                      <a:lnTo>
                        <a:pt x="22" y="38"/>
                      </a:lnTo>
                      <a:lnTo>
                        <a:pt x="23" y="25"/>
                      </a:lnTo>
                      <a:lnTo>
                        <a:pt x="24" y="15"/>
                      </a:lnTo>
                      <a:lnTo>
                        <a:pt x="28" y="6"/>
                      </a:lnTo>
                      <a:lnTo>
                        <a:pt x="33" y="0"/>
                      </a:lnTo>
                    </a:path>
                  </a:pathLst>
                </a:custGeom>
                <a:noFill/>
                <a:ln w="38100" cap="rnd">
                  <a:solidFill>
                    <a:schemeClr val="tx1">
                      <a:lumMod val="65000"/>
                      <a:lumOff val="35000"/>
                    </a:schemeClr>
                  </a:solidFill>
                  <a:round/>
                </a:ln>
              </p:spPr>
              <p:txBody>
                <a:bodyPr/>
                <a:lstStyle/>
                <a:p>
                  <a:endParaRPr lang="zh-CN" altLang="en-US"/>
                </a:p>
              </p:txBody>
            </p:sp>
            <p:sp>
              <p:nvSpPr>
                <p:cNvPr id="190" name="Freeform 258"/>
                <p:cNvSpPr/>
                <p:nvPr/>
              </p:nvSpPr>
              <p:spPr bwMode="auto">
                <a:xfrm>
                  <a:off x="1592" y="1318"/>
                  <a:ext cx="86" cy="709"/>
                </a:xfrm>
                <a:custGeom>
                  <a:avLst/>
                  <a:gdLst>
                    <a:gd name="T0" fmla="*/ 0 w 86"/>
                    <a:gd name="T1" fmla="*/ 0 h 709"/>
                    <a:gd name="T2" fmla="*/ 7 w 86"/>
                    <a:gd name="T3" fmla="*/ 4 h 709"/>
                    <a:gd name="T4" fmla="*/ 12 w 86"/>
                    <a:gd name="T5" fmla="*/ 16 h 709"/>
                    <a:gd name="T6" fmla="*/ 14 w 86"/>
                    <a:gd name="T7" fmla="*/ 33 h 709"/>
                    <a:gd name="T8" fmla="*/ 15 w 86"/>
                    <a:gd name="T9" fmla="*/ 59 h 709"/>
                    <a:gd name="T10" fmla="*/ 43 w 86"/>
                    <a:gd name="T11" fmla="*/ 651 h 709"/>
                    <a:gd name="T12" fmla="*/ 45 w 86"/>
                    <a:gd name="T13" fmla="*/ 684 h 709"/>
                    <a:gd name="T14" fmla="*/ 47 w 86"/>
                    <a:gd name="T15" fmla="*/ 694 h 709"/>
                    <a:gd name="T16" fmla="*/ 53 w 86"/>
                    <a:gd name="T17" fmla="*/ 704 h 709"/>
                    <a:gd name="T18" fmla="*/ 57 w 86"/>
                    <a:gd name="T19" fmla="*/ 708 h 709"/>
                    <a:gd name="T20" fmla="*/ 63 w 86"/>
                    <a:gd name="T21" fmla="*/ 700 h 709"/>
                    <a:gd name="T22" fmla="*/ 67 w 86"/>
                    <a:gd name="T23" fmla="*/ 684 h 709"/>
                    <a:gd name="T24" fmla="*/ 85 w 86"/>
                    <a:gd name="T25" fmla="*/ 380 h 70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6"/>
                    <a:gd name="T40" fmla="*/ 0 h 709"/>
                    <a:gd name="T41" fmla="*/ 86 w 86"/>
                    <a:gd name="T42" fmla="*/ 709 h 70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6" h="709">
                      <a:moveTo>
                        <a:pt x="0" y="0"/>
                      </a:moveTo>
                      <a:lnTo>
                        <a:pt x="7" y="4"/>
                      </a:lnTo>
                      <a:lnTo>
                        <a:pt x="12" y="16"/>
                      </a:lnTo>
                      <a:lnTo>
                        <a:pt x="14" y="33"/>
                      </a:lnTo>
                      <a:lnTo>
                        <a:pt x="15" y="59"/>
                      </a:lnTo>
                      <a:lnTo>
                        <a:pt x="43" y="651"/>
                      </a:lnTo>
                      <a:lnTo>
                        <a:pt x="45" y="684"/>
                      </a:lnTo>
                      <a:lnTo>
                        <a:pt x="47" y="694"/>
                      </a:lnTo>
                      <a:lnTo>
                        <a:pt x="53" y="704"/>
                      </a:lnTo>
                      <a:lnTo>
                        <a:pt x="57" y="708"/>
                      </a:lnTo>
                      <a:lnTo>
                        <a:pt x="63" y="700"/>
                      </a:lnTo>
                      <a:lnTo>
                        <a:pt x="67" y="684"/>
                      </a:lnTo>
                      <a:lnTo>
                        <a:pt x="85" y="380"/>
                      </a:lnTo>
                    </a:path>
                  </a:pathLst>
                </a:custGeom>
                <a:noFill/>
                <a:ln w="38100" cap="rnd">
                  <a:solidFill>
                    <a:schemeClr val="tx1">
                      <a:lumMod val="65000"/>
                      <a:lumOff val="35000"/>
                    </a:schemeClr>
                  </a:solidFill>
                  <a:round/>
                </a:ln>
              </p:spPr>
              <p:txBody>
                <a:bodyPr/>
                <a:lstStyle/>
                <a:p>
                  <a:endParaRPr lang="zh-CN" altLang="en-US"/>
                </a:p>
              </p:txBody>
            </p:sp>
          </p:grpSp>
          <p:grpSp>
            <p:nvGrpSpPr>
              <p:cNvPr id="181" name="Group 259"/>
              <p:cNvGrpSpPr/>
              <p:nvPr/>
            </p:nvGrpSpPr>
            <p:grpSpPr bwMode="auto">
              <a:xfrm>
                <a:off x="1676" y="1316"/>
                <a:ext cx="239" cy="711"/>
                <a:chOff x="1676" y="1316"/>
                <a:chExt cx="239" cy="711"/>
              </a:xfrm>
            </p:grpSpPr>
            <p:sp>
              <p:nvSpPr>
                <p:cNvPr id="183" name="Freeform 260"/>
                <p:cNvSpPr/>
                <p:nvPr/>
              </p:nvSpPr>
              <p:spPr bwMode="auto">
                <a:xfrm>
                  <a:off x="1676" y="1317"/>
                  <a:ext cx="32" cy="363"/>
                </a:xfrm>
                <a:custGeom>
                  <a:avLst/>
                  <a:gdLst>
                    <a:gd name="T0" fmla="*/ 0 w 32"/>
                    <a:gd name="T1" fmla="*/ 362 h 363"/>
                    <a:gd name="T2" fmla="*/ 19 w 32"/>
                    <a:gd name="T3" fmla="*/ 54 h 363"/>
                    <a:gd name="T4" fmla="*/ 20 w 32"/>
                    <a:gd name="T5" fmla="*/ 38 h 363"/>
                    <a:gd name="T6" fmla="*/ 21 w 32"/>
                    <a:gd name="T7" fmla="*/ 25 h 363"/>
                    <a:gd name="T8" fmla="*/ 23 w 32"/>
                    <a:gd name="T9" fmla="*/ 15 h 363"/>
                    <a:gd name="T10" fmla="*/ 27 w 32"/>
                    <a:gd name="T11" fmla="*/ 6 h 363"/>
                    <a:gd name="T12" fmla="*/ 31 w 32"/>
                    <a:gd name="T13" fmla="*/ 0 h 363"/>
                    <a:gd name="T14" fmla="*/ 0 60000 65536"/>
                    <a:gd name="T15" fmla="*/ 0 60000 65536"/>
                    <a:gd name="T16" fmla="*/ 0 60000 65536"/>
                    <a:gd name="T17" fmla="*/ 0 60000 65536"/>
                    <a:gd name="T18" fmla="*/ 0 60000 65536"/>
                    <a:gd name="T19" fmla="*/ 0 60000 65536"/>
                    <a:gd name="T20" fmla="*/ 0 60000 65536"/>
                    <a:gd name="T21" fmla="*/ 0 w 32"/>
                    <a:gd name="T22" fmla="*/ 0 h 363"/>
                    <a:gd name="T23" fmla="*/ 32 w 32"/>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2" h="363">
                      <a:moveTo>
                        <a:pt x="0" y="362"/>
                      </a:moveTo>
                      <a:lnTo>
                        <a:pt x="19" y="54"/>
                      </a:lnTo>
                      <a:lnTo>
                        <a:pt x="20" y="38"/>
                      </a:lnTo>
                      <a:lnTo>
                        <a:pt x="21" y="25"/>
                      </a:lnTo>
                      <a:lnTo>
                        <a:pt x="23" y="15"/>
                      </a:lnTo>
                      <a:lnTo>
                        <a:pt x="27" y="6"/>
                      </a:lnTo>
                      <a:lnTo>
                        <a:pt x="31" y="0"/>
                      </a:lnTo>
                    </a:path>
                  </a:pathLst>
                </a:custGeom>
                <a:noFill/>
                <a:ln w="38100" cap="rnd">
                  <a:solidFill>
                    <a:schemeClr val="tx1">
                      <a:lumMod val="65000"/>
                      <a:lumOff val="35000"/>
                    </a:schemeClr>
                  </a:solidFill>
                  <a:round/>
                </a:ln>
              </p:spPr>
              <p:txBody>
                <a:bodyPr/>
                <a:lstStyle/>
                <a:p>
                  <a:endParaRPr lang="zh-CN" altLang="en-US"/>
                </a:p>
              </p:txBody>
            </p:sp>
            <p:sp>
              <p:nvSpPr>
                <p:cNvPr id="184" name="Freeform 261"/>
                <p:cNvSpPr/>
                <p:nvPr/>
              </p:nvSpPr>
              <p:spPr bwMode="auto">
                <a:xfrm>
                  <a:off x="1709" y="1316"/>
                  <a:ext cx="86" cy="711"/>
                </a:xfrm>
                <a:custGeom>
                  <a:avLst/>
                  <a:gdLst>
                    <a:gd name="T0" fmla="*/ 0 w 86"/>
                    <a:gd name="T1" fmla="*/ 0 h 711"/>
                    <a:gd name="T2" fmla="*/ 7 w 86"/>
                    <a:gd name="T3" fmla="*/ 4 h 711"/>
                    <a:gd name="T4" fmla="*/ 12 w 86"/>
                    <a:gd name="T5" fmla="*/ 16 h 711"/>
                    <a:gd name="T6" fmla="*/ 14 w 86"/>
                    <a:gd name="T7" fmla="*/ 33 h 711"/>
                    <a:gd name="T8" fmla="*/ 15 w 86"/>
                    <a:gd name="T9" fmla="*/ 59 h 711"/>
                    <a:gd name="T10" fmla="*/ 43 w 86"/>
                    <a:gd name="T11" fmla="*/ 653 h 711"/>
                    <a:gd name="T12" fmla="*/ 45 w 86"/>
                    <a:gd name="T13" fmla="*/ 686 h 711"/>
                    <a:gd name="T14" fmla="*/ 47 w 86"/>
                    <a:gd name="T15" fmla="*/ 696 h 711"/>
                    <a:gd name="T16" fmla="*/ 53 w 86"/>
                    <a:gd name="T17" fmla="*/ 706 h 711"/>
                    <a:gd name="T18" fmla="*/ 57 w 86"/>
                    <a:gd name="T19" fmla="*/ 710 h 711"/>
                    <a:gd name="T20" fmla="*/ 63 w 86"/>
                    <a:gd name="T21" fmla="*/ 702 h 711"/>
                    <a:gd name="T22" fmla="*/ 67 w 86"/>
                    <a:gd name="T23" fmla="*/ 686 h 711"/>
                    <a:gd name="T24" fmla="*/ 85 w 86"/>
                    <a:gd name="T25" fmla="*/ 381 h 7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6"/>
                    <a:gd name="T40" fmla="*/ 0 h 711"/>
                    <a:gd name="T41" fmla="*/ 86 w 86"/>
                    <a:gd name="T42" fmla="*/ 711 h 71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6" h="711">
                      <a:moveTo>
                        <a:pt x="0" y="0"/>
                      </a:moveTo>
                      <a:lnTo>
                        <a:pt x="7" y="4"/>
                      </a:lnTo>
                      <a:lnTo>
                        <a:pt x="12" y="16"/>
                      </a:lnTo>
                      <a:lnTo>
                        <a:pt x="14" y="33"/>
                      </a:lnTo>
                      <a:lnTo>
                        <a:pt x="15" y="59"/>
                      </a:lnTo>
                      <a:lnTo>
                        <a:pt x="43" y="653"/>
                      </a:lnTo>
                      <a:lnTo>
                        <a:pt x="45" y="686"/>
                      </a:lnTo>
                      <a:lnTo>
                        <a:pt x="47" y="696"/>
                      </a:lnTo>
                      <a:lnTo>
                        <a:pt x="53" y="706"/>
                      </a:lnTo>
                      <a:lnTo>
                        <a:pt x="57" y="710"/>
                      </a:lnTo>
                      <a:lnTo>
                        <a:pt x="63" y="702"/>
                      </a:lnTo>
                      <a:lnTo>
                        <a:pt x="67" y="686"/>
                      </a:lnTo>
                      <a:lnTo>
                        <a:pt x="85" y="381"/>
                      </a:lnTo>
                    </a:path>
                  </a:pathLst>
                </a:custGeom>
                <a:noFill/>
                <a:ln w="38100" cap="rnd">
                  <a:solidFill>
                    <a:schemeClr val="tx1">
                      <a:lumMod val="65000"/>
                      <a:lumOff val="35000"/>
                    </a:schemeClr>
                  </a:solidFill>
                  <a:round/>
                </a:ln>
              </p:spPr>
              <p:txBody>
                <a:bodyPr/>
                <a:lstStyle/>
                <a:p>
                  <a:endParaRPr lang="zh-CN" altLang="en-US"/>
                </a:p>
              </p:txBody>
            </p:sp>
            <p:sp>
              <p:nvSpPr>
                <p:cNvPr id="185" name="Freeform 262"/>
                <p:cNvSpPr/>
                <p:nvPr/>
              </p:nvSpPr>
              <p:spPr bwMode="auto">
                <a:xfrm>
                  <a:off x="1795" y="1323"/>
                  <a:ext cx="34" cy="363"/>
                </a:xfrm>
                <a:custGeom>
                  <a:avLst/>
                  <a:gdLst>
                    <a:gd name="T0" fmla="*/ 0 w 34"/>
                    <a:gd name="T1" fmla="*/ 362 h 363"/>
                    <a:gd name="T2" fmla="*/ 20 w 34"/>
                    <a:gd name="T3" fmla="*/ 54 h 363"/>
                    <a:gd name="T4" fmla="*/ 22 w 34"/>
                    <a:gd name="T5" fmla="*/ 38 h 363"/>
                    <a:gd name="T6" fmla="*/ 23 w 34"/>
                    <a:gd name="T7" fmla="*/ 25 h 363"/>
                    <a:gd name="T8" fmla="*/ 24 w 34"/>
                    <a:gd name="T9" fmla="*/ 15 h 363"/>
                    <a:gd name="T10" fmla="*/ 28 w 34"/>
                    <a:gd name="T11" fmla="*/ 6 h 363"/>
                    <a:gd name="T12" fmla="*/ 33 w 34"/>
                    <a:gd name="T13" fmla="*/ 0 h 363"/>
                    <a:gd name="T14" fmla="*/ 0 60000 65536"/>
                    <a:gd name="T15" fmla="*/ 0 60000 65536"/>
                    <a:gd name="T16" fmla="*/ 0 60000 65536"/>
                    <a:gd name="T17" fmla="*/ 0 60000 65536"/>
                    <a:gd name="T18" fmla="*/ 0 60000 65536"/>
                    <a:gd name="T19" fmla="*/ 0 60000 65536"/>
                    <a:gd name="T20" fmla="*/ 0 60000 65536"/>
                    <a:gd name="T21" fmla="*/ 0 w 34"/>
                    <a:gd name="T22" fmla="*/ 0 h 363"/>
                    <a:gd name="T23" fmla="*/ 34 w 34"/>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4" h="363">
                      <a:moveTo>
                        <a:pt x="0" y="362"/>
                      </a:moveTo>
                      <a:lnTo>
                        <a:pt x="20" y="54"/>
                      </a:lnTo>
                      <a:lnTo>
                        <a:pt x="22" y="38"/>
                      </a:lnTo>
                      <a:lnTo>
                        <a:pt x="23" y="25"/>
                      </a:lnTo>
                      <a:lnTo>
                        <a:pt x="24" y="15"/>
                      </a:lnTo>
                      <a:lnTo>
                        <a:pt x="28" y="6"/>
                      </a:lnTo>
                      <a:lnTo>
                        <a:pt x="33" y="0"/>
                      </a:lnTo>
                    </a:path>
                  </a:pathLst>
                </a:custGeom>
                <a:noFill/>
                <a:ln w="38100" cap="rnd">
                  <a:solidFill>
                    <a:schemeClr val="tx1">
                      <a:lumMod val="65000"/>
                      <a:lumOff val="35000"/>
                    </a:schemeClr>
                  </a:solidFill>
                  <a:round/>
                </a:ln>
              </p:spPr>
              <p:txBody>
                <a:bodyPr/>
                <a:lstStyle/>
                <a:p>
                  <a:endParaRPr lang="zh-CN" altLang="en-US"/>
                </a:p>
              </p:txBody>
            </p:sp>
            <p:sp>
              <p:nvSpPr>
                <p:cNvPr id="186" name="Freeform 263"/>
                <p:cNvSpPr/>
                <p:nvPr/>
              </p:nvSpPr>
              <p:spPr bwMode="auto">
                <a:xfrm>
                  <a:off x="1829" y="1318"/>
                  <a:ext cx="86" cy="709"/>
                </a:xfrm>
                <a:custGeom>
                  <a:avLst/>
                  <a:gdLst>
                    <a:gd name="T0" fmla="*/ 0 w 86"/>
                    <a:gd name="T1" fmla="*/ 0 h 709"/>
                    <a:gd name="T2" fmla="*/ 7 w 86"/>
                    <a:gd name="T3" fmla="*/ 4 h 709"/>
                    <a:gd name="T4" fmla="*/ 12 w 86"/>
                    <a:gd name="T5" fmla="*/ 16 h 709"/>
                    <a:gd name="T6" fmla="*/ 14 w 86"/>
                    <a:gd name="T7" fmla="*/ 33 h 709"/>
                    <a:gd name="T8" fmla="*/ 15 w 86"/>
                    <a:gd name="T9" fmla="*/ 59 h 709"/>
                    <a:gd name="T10" fmla="*/ 43 w 86"/>
                    <a:gd name="T11" fmla="*/ 651 h 709"/>
                    <a:gd name="T12" fmla="*/ 45 w 86"/>
                    <a:gd name="T13" fmla="*/ 684 h 709"/>
                    <a:gd name="T14" fmla="*/ 47 w 86"/>
                    <a:gd name="T15" fmla="*/ 694 h 709"/>
                    <a:gd name="T16" fmla="*/ 53 w 86"/>
                    <a:gd name="T17" fmla="*/ 704 h 709"/>
                    <a:gd name="T18" fmla="*/ 57 w 86"/>
                    <a:gd name="T19" fmla="*/ 708 h 709"/>
                    <a:gd name="T20" fmla="*/ 63 w 86"/>
                    <a:gd name="T21" fmla="*/ 700 h 709"/>
                    <a:gd name="T22" fmla="*/ 67 w 86"/>
                    <a:gd name="T23" fmla="*/ 684 h 709"/>
                    <a:gd name="T24" fmla="*/ 85 w 86"/>
                    <a:gd name="T25" fmla="*/ 380 h 70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6"/>
                    <a:gd name="T40" fmla="*/ 0 h 709"/>
                    <a:gd name="T41" fmla="*/ 86 w 86"/>
                    <a:gd name="T42" fmla="*/ 709 h 70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6" h="709">
                      <a:moveTo>
                        <a:pt x="0" y="0"/>
                      </a:moveTo>
                      <a:lnTo>
                        <a:pt x="7" y="4"/>
                      </a:lnTo>
                      <a:lnTo>
                        <a:pt x="12" y="16"/>
                      </a:lnTo>
                      <a:lnTo>
                        <a:pt x="14" y="33"/>
                      </a:lnTo>
                      <a:lnTo>
                        <a:pt x="15" y="59"/>
                      </a:lnTo>
                      <a:lnTo>
                        <a:pt x="43" y="651"/>
                      </a:lnTo>
                      <a:lnTo>
                        <a:pt x="45" y="684"/>
                      </a:lnTo>
                      <a:lnTo>
                        <a:pt x="47" y="694"/>
                      </a:lnTo>
                      <a:lnTo>
                        <a:pt x="53" y="704"/>
                      </a:lnTo>
                      <a:lnTo>
                        <a:pt x="57" y="708"/>
                      </a:lnTo>
                      <a:lnTo>
                        <a:pt x="63" y="700"/>
                      </a:lnTo>
                      <a:lnTo>
                        <a:pt x="67" y="684"/>
                      </a:lnTo>
                      <a:lnTo>
                        <a:pt x="85" y="380"/>
                      </a:lnTo>
                    </a:path>
                  </a:pathLst>
                </a:custGeom>
                <a:noFill/>
                <a:ln w="38100" cap="rnd">
                  <a:solidFill>
                    <a:schemeClr val="tx1">
                      <a:lumMod val="65000"/>
                      <a:lumOff val="35000"/>
                    </a:schemeClr>
                  </a:solidFill>
                  <a:round/>
                </a:ln>
              </p:spPr>
              <p:txBody>
                <a:bodyPr/>
                <a:lstStyle/>
                <a:p>
                  <a:endParaRPr lang="zh-CN" altLang="en-US"/>
                </a:p>
              </p:txBody>
            </p:sp>
          </p:grpSp>
          <p:sp>
            <p:nvSpPr>
              <p:cNvPr id="182" name="Line 264"/>
              <p:cNvSpPr>
                <a:spLocks noChangeShapeType="1"/>
              </p:cNvSpPr>
              <p:nvPr/>
            </p:nvSpPr>
            <p:spPr bwMode="auto">
              <a:xfrm flipV="1">
                <a:off x="1674" y="1661"/>
                <a:ext cx="3" cy="50"/>
              </a:xfrm>
              <a:prstGeom prst="line">
                <a:avLst/>
              </a:prstGeom>
              <a:noFill/>
              <a:ln w="38100">
                <a:solidFill>
                  <a:schemeClr val="tx1">
                    <a:lumMod val="65000"/>
                    <a:lumOff val="35000"/>
                  </a:schemeClr>
                </a:solidFill>
                <a:round/>
              </a:ln>
            </p:spPr>
            <p:txBody>
              <a:bodyPr wrap="none" anchor="ctr"/>
              <a:lstStyle/>
              <a:p>
                <a:endParaRPr lang="zh-CN" altLang="en-US"/>
              </a:p>
            </p:txBody>
          </p:sp>
        </p:grpSp>
        <p:grpSp>
          <p:nvGrpSpPr>
            <p:cNvPr id="191" name="Group 265"/>
            <p:cNvGrpSpPr/>
            <p:nvPr/>
          </p:nvGrpSpPr>
          <p:grpSpPr bwMode="auto">
            <a:xfrm>
              <a:off x="3259165" y="3678569"/>
              <a:ext cx="692341" cy="439010"/>
              <a:chOff x="1439" y="1316"/>
              <a:chExt cx="476" cy="711"/>
            </a:xfrm>
          </p:grpSpPr>
          <p:grpSp>
            <p:nvGrpSpPr>
              <p:cNvPr id="192" name="Group 266"/>
              <p:cNvGrpSpPr/>
              <p:nvPr/>
            </p:nvGrpSpPr>
            <p:grpSpPr bwMode="auto">
              <a:xfrm>
                <a:off x="1439" y="1316"/>
                <a:ext cx="239" cy="711"/>
                <a:chOff x="1439" y="1316"/>
                <a:chExt cx="239" cy="711"/>
              </a:xfrm>
            </p:grpSpPr>
            <p:sp>
              <p:nvSpPr>
                <p:cNvPr id="199" name="Freeform 267"/>
                <p:cNvSpPr/>
                <p:nvPr/>
              </p:nvSpPr>
              <p:spPr bwMode="auto">
                <a:xfrm>
                  <a:off x="1439" y="1317"/>
                  <a:ext cx="32" cy="363"/>
                </a:xfrm>
                <a:custGeom>
                  <a:avLst/>
                  <a:gdLst>
                    <a:gd name="T0" fmla="*/ 0 w 32"/>
                    <a:gd name="T1" fmla="*/ 362 h 363"/>
                    <a:gd name="T2" fmla="*/ 19 w 32"/>
                    <a:gd name="T3" fmla="*/ 54 h 363"/>
                    <a:gd name="T4" fmla="*/ 20 w 32"/>
                    <a:gd name="T5" fmla="*/ 38 h 363"/>
                    <a:gd name="T6" fmla="*/ 21 w 32"/>
                    <a:gd name="T7" fmla="*/ 25 h 363"/>
                    <a:gd name="T8" fmla="*/ 23 w 32"/>
                    <a:gd name="T9" fmla="*/ 15 h 363"/>
                    <a:gd name="T10" fmla="*/ 27 w 32"/>
                    <a:gd name="T11" fmla="*/ 6 h 363"/>
                    <a:gd name="T12" fmla="*/ 31 w 32"/>
                    <a:gd name="T13" fmla="*/ 0 h 363"/>
                    <a:gd name="T14" fmla="*/ 0 60000 65536"/>
                    <a:gd name="T15" fmla="*/ 0 60000 65536"/>
                    <a:gd name="T16" fmla="*/ 0 60000 65536"/>
                    <a:gd name="T17" fmla="*/ 0 60000 65536"/>
                    <a:gd name="T18" fmla="*/ 0 60000 65536"/>
                    <a:gd name="T19" fmla="*/ 0 60000 65536"/>
                    <a:gd name="T20" fmla="*/ 0 60000 65536"/>
                    <a:gd name="T21" fmla="*/ 0 w 32"/>
                    <a:gd name="T22" fmla="*/ 0 h 363"/>
                    <a:gd name="T23" fmla="*/ 32 w 32"/>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2" h="363">
                      <a:moveTo>
                        <a:pt x="0" y="362"/>
                      </a:moveTo>
                      <a:lnTo>
                        <a:pt x="19" y="54"/>
                      </a:lnTo>
                      <a:lnTo>
                        <a:pt x="20" y="38"/>
                      </a:lnTo>
                      <a:lnTo>
                        <a:pt x="21" y="25"/>
                      </a:lnTo>
                      <a:lnTo>
                        <a:pt x="23" y="15"/>
                      </a:lnTo>
                      <a:lnTo>
                        <a:pt x="27" y="6"/>
                      </a:lnTo>
                      <a:lnTo>
                        <a:pt x="31" y="0"/>
                      </a:lnTo>
                    </a:path>
                  </a:pathLst>
                </a:custGeom>
                <a:noFill/>
                <a:ln w="38100" cap="rnd">
                  <a:solidFill>
                    <a:schemeClr val="tx1">
                      <a:lumMod val="65000"/>
                      <a:lumOff val="35000"/>
                    </a:schemeClr>
                  </a:solidFill>
                  <a:round/>
                </a:ln>
              </p:spPr>
              <p:txBody>
                <a:bodyPr/>
                <a:lstStyle/>
                <a:p>
                  <a:endParaRPr lang="zh-CN" altLang="en-US"/>
                </a:p>
              </p:txBody>
            </p:sp>
            <p:sp>
              <p:nvSpPr>
                <p:cNvPr id="200" name="Freeform 268"/>
                <p:cNvSpPr/>
                <p:nvPr/>
              </p:nvSpPr>
              <p:spPr bwMode="auto">
                <a:xfrm>
                  <a:off x="1472" y="1316"/>
                  <a:ext cx="86" cy="711"/>
                </a:xfrm>
                <a:custGeom>
                  <a:avLst/>
                  <a:gdLst>
                    <a:gd name="T0" fmla="*/ 0 w 86"/>
                    <a:gd name="T1" fmla="*/ 0 h 711"/>
                    <a:gd name="T2" fmla="*/ 7 w 86"/>
                    <a:gd name="T3" fmla="*/ 4 h 711"/>
                    <a:gd name="T4" fmla="*/ 12 w 86"/>
                    <a:gd name="T5" fmla="*/ 16 h 711"/>
                    <a:gd name="T6" fmla="*/ 14 w 86"/>
                    <a:gd name="T7" fmla="*/ 33 h 711"/>
                    <a:gd name="T8" fmla="*/ 15 w 86"/>
                    <a:gd name="T9" fmla="*/ 59 h 711"/>
                    <a:gd name="T10" fmla="*/ 43 w 86"/>
                    <a:gd name="T11" fmla="*/ 653 h 711"/>
                    <a:gd name="T12" fmla="*/ 45 w 86"/>
                    <a:gd name="T13" fmla="*/ 686 h 711"/>
                    <a:gd name="T14" fmla="*/ 47 w 86"/>
                    <a:gd name="T15" fmla="*/ 696 h 711"/>
                    <a:gd name="T16" fmla="*/ 53 w 86"/>
                    <a:gd name="T17" fmla="*/ 706 h 711"/>
                    <a:gd name="T18" fmla="*/ 57 w 86"/>
                    <a:gd name="T19" fmla="*/ 710 h 711"/>
                    <a:gd name="T20" fmla="*/ 63 w 86"/>
                    <a:gd name="T21" fmla="*/ 702 h 711"/>
                    <a:gd name="T22" fmla="*/ 67 w 86"/>
                    <a:gd name="T23" fmla="*/ 686 h 711"/>
                    <a:gd name="T24" fmla="*/ 85 w 86"/>
                    <a:gd name="T25" fmla="*/ 381 h 7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6"/>
                    <a:gd name="T40" fmla="*/ 0 h 711"/>
                    <a:gd name="T41" fmla="*/ 86 w 86"/>
                    <a:gd name="T42" fmla="*/ 711 h 71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6" h="711">
                      <a:moveTo>
                        <a:pt x="0" y="0"/>
                      </a:moveTo>
                      <a:lnTo>
                        <a:pt x="7" y="4"/>
                      </a:lnTo>
                      <a:lnTo>
                        <a:pt x="12" y="16"/>
                      </a:lnTo>
                      <a:lnTo>
                        <a:pt x="14" y="33"/>
                      </a:lnTo>
                      <a:lnTo>
                        <a:pt x="15" y="59"/>
                      </a:lnTo>
                      <a:lnTo>
                        <a:pt x="43" y="653"/>
                      </a:lnTo>
                      <a:lnTo>
                        <a:pt x="45" y="686"/>
                      </a:lnTo>
                      <a:lnTo>
                        <a:pt x="47" y="696"/>
                      </a:lnTo>
                      <a:lnTo>
                        <a:pt x="53" y="706"/>
                      </a:lnTo>
                      <a:lnTo>
                        <a:pt x="57" y="710"/>
                      </a:lnTo>
                      <a:lnTo>
                        <a:pt x="63" y="702"/>
                      </a:lnTo>
                      <a:lnTo>
                        <a:pt x="67" y="686"/>
                      </a:lnTo>
                      <a:lnTo>
                        <a:pt x="85" y="381"/>
                      </a:lnTo>
                    </a:path>
                  </a:pathLst>
                </a:custGeom>
                <a:noFill/>
                <a:ln w="38100" cap="rnd">
                  <a:solidFill>
                    <a:schemeClr val="tx1">
                      <a:lumMod val="65000"/>
                      <a:lumOff val="35000"/>
                    </a:schemeClr>
                  </a:solidFill>
                  <a:round/>
                </a:ln>
              </p:spPr>
              <p:txBody>
                <a:bodyPr/>
                <a:lstStyle/>
                <a:p>
                  <a:endParaRPr lang="zh-CN" altLang="en-US"/>
                </a:p>
              </p:txBody>
            </p:sp>
            <p:sp>
              <p:nvSpPr>
                <p:cNvPr id="201" name="Freeform 269"/>
                <p:cNvSpPr/>
                <p:nvPr/>
              </p:nvSpPr>
              <p:spPr bwMode="auto">
                <a:xfrm>
                  <a:off x="1558" y="1323"/>
                  <a:ext cx="34" cy="363"/>
                </a:xfrm>
                <a:custGeom>
                  <a:avLst/>
                  <a:gdLst>
                    <a:gd name="T0" fmla="*/ 0 w 34"/>
                    <a:gd name="T1" fmla="*/ 362 h 363"/>
                    <a:gd name="T2" fmla="*/ 20 w 34"/>
                    <a:gd name="T3" fmla="*/ 54 h 363"/>
                    <a:gd name="T4" fmla="*/ 22 w 34"/>
                    <a:gd name="T5" fmla="*/ 38 h 363"/>
                    <a:gd name="T6" fmla="*/ 23 w 34"/>
                    <a:gd name="T7" fmla="*/ 25 h 363"/>
                    <a:gd name="T8" fmla="*/ 24 w 34"/>
                    <a:gd name="T9" fmla="*/ 15 h 363"/>
                    <a:gd name="T10" fmla="*/ 28 w 34"/>
                    <a:gd name="T11" fmla="*/ 6 h 363"/>
                    <a:gd name="T12" fmla="*/ 33 w 34"/>
                    <a:gd name="T13" fmla="*/ 0 h 363"/>
                    <a:gd name="T14" fmla="*/ 0 60000 65536"/>
                    <a:gd name="T15" fmla="*/ 0 60000 65536"/>
                    <a:gd name="T16" fmla="*/ 0 60000 65536"/>
                    <a:gd name="T17" fmla="*/ 0 60000 65536"/>
                    <a:gd name="T18" fmla="*/ 0 60000 65536"/>
                    <a:gd name="T19" fmla="*/ 0 60000 65536"/>
                    <a:gd name="T20" fmla="*/ 0 60000 65536"/>
                    <a:gd name="T21" fmla="*/ 0 w 34"/>
                    <a:gd name="T22" fmla="*/ 0 h 363"/>
                    <a:gd name="T23" fmla="*/ 34 w 34"/>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4" h="363">
                      <a:moveTo>
                        <a:pt x="0" y="362"/>
                      </a:moveTo>
                      <a:lnTo>
                        <a:pt x="20" y="54"/>
                      </a:lnTo>
                      <a:lnTo>
                        <a:pt x="22" y="38"/>
                      </a:lnTo>
                      <a:lnTo>
                        <a:pt x="23" y="25"/>
                      </a:lnTo>
                      <a:lnTo>
                        <a:pt x="24" y="15"/>
                      </a:lnTo>
                      <a:lnTo>
                        <a:pt x="28" y="6"/>
                      </a:lnTo>
                      <a:lnTo>
                        <a:pt x="33" y="0"/>
                      </a:lnTo>
                    </a:path>
                  </a:pathLst>
                </a:custGeom>
                <a:noFill/>
                <a:ln w="38100" cap="rnd">
                  <a:solidFill>
                    <a:schemeClr val="tx1">
                      <a:lumMod val="65000"/>
                      <a:lumOff val="35000"/>
                    </a:schemeClr>
                  </a:solidFill>
                  <a:round/>
                </a:ln>
              </p:spPr>
              <p:txBody>
                <a:bodyPr/>
                <a:lstStyle/>
                <a:p>
                  <a:endParaRPr lang="zh-CN" altLang="en-US"/>
                </a:p>
              </p:txBody>
            </p:sp>
            <p:sp>
              <p:nvSpPr>
                <p:cNvPr id="202" name="Freeform 270"/>
                <p:cNvSpPr/>
                <p:nvPr/>
              </p:nvSpPr>
              <p:spPr bwMode="auto">
                <a:xfrm>
                  <a:off x="1592" y="1318"/>
                  <a:ext cx="86" cy="709"/>
                </a:xfrm>
                <a:custGeom>
                  <a:avLst/>
                  <a:gdLst>
                    <a:gd name="T0" fmla="*/ 0 w 86"/>
                    <a:gd name="T1" fmla="*/ 0 h 709"/>
                    <a:gd name="T2" fmla="*/ 7 w 86"/>
                    <a:gd name="T3" fmla="*/ 4 h 709"/>
                    <a:gd name="T4" fmla="*/ 12 w 86"/>
                    <a:gd name="T5" fmla="*/ 16 h 709"/>
                    <a:gd name="T6" fmla="*/ 14 w 86"/>
                    <a:gd name="T7" fmla="*/ 33 h 709"/>
                    <a:gd name="T8" fmla="*/ 15 w 86"/>
                    <a:gd name="T9" fmla="*/ 59 h 709"/>
                    <a:gd name="T10" fmla="*/ 43 w 86"/>
                    <a:gd name="T11" fmla="*/ 651 h 709"/>
                    <a:gd name="T12" fmla="*/ 45 w 86"/>
                    <a:gd name="T13" fmla="*/ 684 h 709"/>
                    <a:gd name="T14" fmla="*/ 47 w 86"/>
                    <a:gd name="T15" fmla="*/ 694 h 709"/>
                    <a:gd name="T16" fmla="*/ 53 w 86"/>
                    <a:gd name="T17" fmla="*/ 704 h 709"/>
                    <a:gd name="T18" fmla="*/ 57 w 86"/>
                    <a:gd name="T19" fmla="*/ 708 h 709"/>
                    <a:gd name="T20" fmla="*/ 63 w 86"/>
                    <a:gd name="T21" fmla="*/ 700 h 709"/>
                    <a:gd name="T22" fmla="*/ 67 w 86"/>
                    <a:gd name="T23" fmla="*/ 684 h 709"/>
                    <a:gd name="T24" fmla="*/ 85 w 86"/>
                    <a:gd name="T25" fmla="*/ 380 h 70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6"/>
                    <a:gd name="T40" fmla="*/ 0 h 709"/>
                    <a:gd name="T41" fmla="*/ 86 w 86"/>
                    <a:gd name="T42" fmla="*/ 709 h 70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6" h="709">
                      <a:moveTo>
                        <a:pt x="0" y="0"/>
                      </a:moveTo>
                      <a:lnTo>
                        <a:pt x="7" y="4"/>
                      </a:lnTo>
                      <a:lnTo>
                        <a:pt x="12" y="16"/>
                      </a:lnTo>
                      <a:lnTo>
                        <a:pt x="14" y="33"/>
                      </a:lnTo>
                      <a:lnTo>
                        <a:pt x="15" y="59"/>
                      </a:lnTo>
                      <a:lnTo>
                        <a:pt x="43" y="651"/>
                      </a:lnTo>
                      <a:lnTo>
                        <a:pt x="45" y="684"/>
                      </a:lnTo>
                      <a:lnTo>
                        <a:pt x="47" y="694"/>
                      </a:lnTo>
                      <a:lnTo>
                        <a:pt x="53" y="704"/>
                      </a:lnTo>
                      <a:lnTo>
                        <a:pt x="57" y="708"/>
                      </a:lnTo>
                      <a:lnTo>
                        <a:pt x="63" y="700"/>
                      </a:lnTo>
                      <a:lnTo>
                        <a:pt x="67" y="684"/>
                      </a:lnTo>
                      <a:lnTo>
                        <a:pt x="85" y="380"/>
                      </a:lnTo>
                    </a:path>
                  </a:pathLst>
                </a:custGeom>
                <a:noFill/>
                <a:ln w="38100" cap="rnd">
                  <a:solidFill>
                    <a:schemeClr val="tx1">
                      <a:lumMod val="65000"/>
                      <a:lumOff val="35000"/>
                    </a:schemeClr>
                  </a:solidFill>
                  <a:round/>
                </a:ln>
              </p:spPr>
              <p:txBody>
                <a:bodyPr/>
                <a:lstStyle/>
                <a:p>
                  <a:endParaRPr lang="zh-CN" altLang="en-US"/>
                </a:p>
              </p:txBody>
            </p:sp>
          </p:grpSp>
          <p:grpSp>
            <p:nvGrpSpPr>
              <p:cNvPr id="193" name="Group 271"/>
              <p:cNvGrpSpPr/>
              <p:nvPr/>
            </p:nvGrpSpPr>
            <p:grpSpPr bwMode="auto">
              <a:xfrm>
                <a:off x="1676" y="1316"/>
                <a:ext cx="239" cy="711"/>
                <a:chOff x="1676" y="1316"/>
                <a:chExt cx="239" cy="711"/>
              </a:xfrm>
            </p:grpSpPr>
            <p:sp>
              <p:nvSpPr>
                <p:cNvPr id="195" name="Freeform 272"/>
                <p:cNvSpPr/>
                <p:nvPr/>
              </p:nvSpPr>
              <p:spPr bwMode="auto">
                <a:xfrm>
                  <a:off x="1676" y="1317"/>
                  <a:ext cx="32" cy="363"/>
                </a:xfrm>
                <a:custGeom>
                  <a:avLst/>
                  <a:gdLst>
                    <a:gd name="T0" fmla="*/ 0 w 32"/>
                    <a:gd name="T1" fmla="*/ 362 h 363"/>
                    <a:gd name="T2" fmla="*/ 19 w 32"/>
                    <a:gd name="T3" fmla="*/ 54 h 363"/>
                    <a:gd name="T4" fmla="*/ 20 w 32"/>
                    <a:gd name="T5" fmla="*/ 38 h 363"/>
                    <a:gd name="T6" fmla="*/ 21 w 32"/>
                    <a:gd name="T7" fmla="*/ 25 h 363"/>
                    <a:gd name="T8" fmla="*/ 23 w 32"/>
                    <a:gd name="T9" fmla="*/ 15 h 363"/>
                    <a:gd name="T10" fmla="*/ 27 w 32"/>
                    <a:gd name="T11" fmla="*/ 6 h 363"/>
                    <a:gd name="T12" fmla="*/ 31 w 32"/>
                    <a:gd name="T13" fmla="*/ 0 h 363"/>
                    <a:gd name="T14" fmla="*/ 0 60000 65536"/>
                    <a:gd name="T15" fmla="*/ 0 60000 65536"/>
                    <a:gd name="T16" fmla="*/ 0 60000 65536"/>
                    <a:gd name="T17" fmla="*/ 0 60000 65536"/>
                    <a:gd name="T18" fmla="*/ 0 60000 65536"/>
                    <a:gd name="T19" fmla="*/ 0 60000 65536"/>
                    <a:gd name="T20" fmla="*/ 0 60000 65536"/>
                    <a:gd name="T21" fmla="*/ 0 w 32"/>
                    <a:gd name="T22" fmla="*/ 0 h 363"/>
                    <a:gd name="T23" fmla="*/ 32 w 32"/>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2" h="363">
                      <a:moveTo>
                        <a:pt x="0" y="362"/>
                      </a:moveTo>
                      <a:lnTo>
                        <a:pt x="19" y="54"/>
                      </a:lnTo>
                      <a:lnTo>
                        <a:pt x="20" y="38"/>
                      </a:lnTo>
                      <a:lnTo>
                        <a:pt x="21" y="25"/>
                      </a:lnTo>
                      <a:lnTo>
                        <a:pt x="23" y="15"/>
                      </a:lnTo>
                      <a:lnTo>
                        <a:pt x="27" y="6"/>
                      </a:lnTo>
                      <a:lnTo>
                        <a:pt x="31" y="0"/>
                      </a:lnTo>
                    </a:path>
                  </a:pathLst>
                </a:custGeom>
                <a:noFill/>
                <a:ln w="38100" cap="rnd">
                  <a:solidFill>
                    <a:schemeClr val="tx1">
                      <a:lumMod val="65000"/>
                      <a:lumOff val="35000"/>
                    </a:schemeClr>
                  </a:solidFill>
                  <a:round/>
                </a:ln>
              </p:spPr>
              <p:txBody>
                <a:bodyPr/>
                <a:lstStyle/>
                <a:p>
                  <a:endParaRPr lang="zh-CN" altLang="en-US"/>
                </a:p>
              </p:txBody>
            </p:sp>
            <p:sp>
              <p:nvSpPr>
                <p:cNvPr id="196" name="Freeform 273"/>
                <p:cNvSpPr/>
                <p:nvPr/>
              </p:nvSpPr>
              <p:spPr bwMode="auto">
                <a:xfrm>
                  <a:off x="1709" y="1316"/>
                  <a:ext cx="86" cy="711"/>
                </a:xfrm>
                <a:custGeom>
                  <a:avLst/>
                  <a:gdLst>
                    <a:gd name="T0" fmla="*/ 0 w 86"/>
                    <a:gd name="T1" fmla="*/ 0 h 711"/>
                    <a:gd name="T2" fmla="*/ 7 w 86"/>
                    <a:gd name="T3" fmla="*/ 4 h 711"/>
                    <a:gd name="T4" fmla="*/ 12 w 86"/>
                    <a:gd name="T5" fmla="*/ 16 h 711"/>
                    <a:gd name="T6" fmla="*/ 14 w 86"/>
                    <a:gd name="T7" fmla="*/ 33 h 711"/>
                    <a:gd name="T8" fmla="*/ 15 w 86"/>
                    <a:gd name="T9" fmla="*/ 59 h 711"/>
                    <a:gd name="T10" fmla="*/ 43 w 86"/>
                    <a:gd name="T11" fmla="*/ 653 h 711"/>
                    <a:gd name="T12" fmla="*/ 45 w 86"/>
                    <a:gd name="T13" fmla="*/ 686 h 711"/>
                    <a:gd name="T14" fmla="*/ 47 w 86"/>
                    <a:gd name="T15" fmla="*/ 696 h 711"/>
                    <a:gd name="T16" fmla="*/ 53 w 86"/>
                    <a:gd name="T17" fmla="*/ 706 h 711"/>
                    <a:gd name="T18" fmla="*/ 57 w 86"/>
                    <a:gd name="T19" fmla="*/ 710 h 711"/>
                    <a:gd name="T20" fmla="*/ 63 w 86"/>
                    <a:gd name="T21" fmla="*/ 702 h 711"/>
                    <a:gd name="T22" fmla="*/ 67 w 86"/>
                    <a:gd name="T23" fmla="*/ 686 h 711"/>
                    <a:gd name="T24" fmla="*/ 85 w 86"/>
                    <a:gd name="T25" fmla="*/ 381 h 7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6"/>
                    <a:gd name="T40" fmla="*/ 0 h 711"/>
                    <a:gd name="T41" fmla="*/ 86 w 86"/>
                    <a:gd name="T42" fmla="*/ 711 h 71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6" h="711">
                      <a:moveTo>
                        <a:pt x="0" y="0"/>
                      </a:moveTo>
                      <a:lnTo>
                        <a:pt x="7" y="4"/>
                      </a:lnTo>
                      <a:lnTo>
                        <a:pt x="12" y="16"/>
                      </a:lnTo>
                      <a:lnTo>
                        <a:pt x="14" y="33"/>
                      </a:lnTo>
                      <a:lnTo>
                        <a:pt x="15" y="59"/>
                      </a:lnTo>
                      <a:lnTo>
                        <a:pt x="43" y="653"/>
                      </a:lnTo>
                      <a:lnTo>
                        <a:pt x="45" y="686"/>
                      </a:lnTo>
                      <a:lnTo>
                        <a:pt x="47" y="696"/>
                      </a:lnTo>
                      <a:lnTo>
                        <a:pt x="53" y="706"/>
                      </a:lnTo>
                      <a:lnTo>
                        <a:pt x="57" y="710"/>
                      </a:lnTo>
                      <a:lnTo>
                        <a:pt x="63" y="702"/>
                      </a:lnTo>
                      <a:lnTo>
                        <a:pt x="67" y="686"/>
                      </a:lnTo>
                      <a:lnTo>
                        <a:pt x="85" y="381"/>
                      </a:lnTo>
                    </a:path>
                  </a:pathLst>
                </a:custGeom>
                <a:noFill/>
                <a:ln w="38100" cap="rnd">
                  <a:solidFill>
                    <a:schemeClr val="tx1">
                      <a:lumMod val="65000"/>
                      <a:lumOff val="35000"/>
                    </a:schemeClr>
                  </a:solidFill>
                  <a:round/>
                </a:ln>
              </p:spPr>
              <p:txBody>
                <a:bodyPr/>
                <a:lstStyle/>
                <a:p>
                  <a:endParaRPr lang="zh-CN" altLang="en-US"/>
                </a:p>
              </p:txBody>
            </p:sp>
            <p:sp>
              <p:nvSpPr>
                <p:cNvPr id="197" name="Freeform 274"/>
                <p:cNvSpPr/>
                <p:nvPr/>
              </p:nvSpPr>
              <p:spPr bwMode="auto">
                <a:xfrm>
                  <a:off x="1795" y="1323"/>
                  <a:ext cx="34" cy="363"/>
                </a:xfrm>
                <a:custGeom>
                  <a:avLst/>
                  <a:gdLst>
                    <a:gd name="T0" fmla="*/ 0 w 34"/>
                    <a:gd name="T1" fmla="*/ 362 h 363"/>
                    <a:gd name="T2" fmla="*/ 20 w 34"/>
                    <a:gd name="T3" fmla="*/ 54 h 363"/>
                    <a:gd name="T4" fmla="*/ 22 w 34"/>
                    <a:gd name="T5" fmla="*/ 38 h 363"/>
                    <a:gd name="T6" fmla="*/ 23 w 34"/>
                    <a:gd name="T7" fmla="*/ 25 h 363"/>
                    <a:gd name="T8" fmla="*/ 24 w 34"/>
                    <a:gd name="T9" fmla="*/ 15 h 363"/>
                    <a:gd name="T10" fmla="*/ 28 w 34"/>
                    <a:gd name="T11" fmla="*/ 6 h 363"/>
                    <a:gd name="T12" fmla="*/ 33 w 34"/>
                    <a:gd name="T13" fmla="*/ 0 h 363"/>
                    <a:gd name="T14" fmla="*/ 0 60000 65536"/>
                    <a:gd name="T15" fmla="*/ 0 60000 65536"/>
                    <a:gd name="T16" fmla="*/ 0 60000 65536"/>
                    <a:gd name="T17" fmla="*/ 0 60000 65536"/>
                    <a:gd name="T18" fmla="*/ 0 60000 65536"/>
                    <a:gd name="T19" fmla="*/ 0 60000 65536"/>
                    <a:gd name="T20" fmla="*/ 0 60000 65536"/>
                    <a:gd name="T21" fmla="*/ 0 w 34"/>
                    <a:gd name="T22" fmla="*/ 0 h 363"/>
                    <a:gd name="T23" fmla="*/ 34 w 34"/>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4" h="363">
                      <a:moveTo>
                        <a:pt x="0" y="362"/>
                      </a:moveTo>
                      <a:lnTo>
                        <a:pt x="20" y="54"/>
                      </a:lnTo>
                      <a:lnTo>
                        <a:pt x="22" y="38"/>
                      </a:lnTo>
                      <a:lnTo>
                        <a:pt x="23" y="25"/>
                      </a:lnTo>
                      <a:lnTo>
                        <a:pt x="24" y="15"/>
                      </a:lnTo>
                      <a:lnTo>
                        <a:pt x="28" y="6"/>
                      </a:lnTo>
                      <a:lnTo>
                        <a:pt x="33" y="0"/>
                      </a:lnTo>
                    </a:path>
                  </a:pathLst>
                </a:custGeom>
                <a:noFill/>
                <a:ln w="38100" cap="rnd">
                  <a:solidFill>
                    <a:schemeClr val="tx1">
                      <a:lumMod val="65000"/>
                      <a:lumOff val="35000"/>
                    </a:schemeClr>
                  </a:solidFill>
                  <a:round/>
                </a:ln>
              </p:spPr>
              <p:txBody>
                <a:bodyPr/>
                <a:lstStyle/>
                <a:p>
                  <a:endParaRPr lang="zh-CN" altLang="en-US"/>
                </a:p>
              </p:txBody>
            </p:sp>
            <p:sp>
              <p:nvSpPr>
                <p:cNvPr id="198" name="Freeform 275"/>
                <p:cNvSpPr/>
                <p:nvPr/>
              </p:nvSpPr>
              <p:spPr bwMode="auto">
                <a:xfrm>
                  <a:off x="1829" y="1318"/>
                  <a:ext cx="86" cy="709"/>
                </a:xfrm>
                <a:custGeom>
                  <a:avLst/>
                  <a:gdLst>
                    <a:gd name="T0" fmla="*/ 0 w 86"/>
                    <a:gd name="T1" fmla="*/ 0 h 709"/>
                    <a:gd name="T2" fmla="*/ 7 w 86"/>
                    <a:gd name="T3" fmla="*/ 4 h 709"/>
                    <a:gd name="T4" fmla="*/ 12 w 86"/>
                    <a:gd name="T5" fmla="*/ 16 h 709"/>
                    <a:gd name="T6" fmla="*/ 14 w 86"/>
                    <a:gd name="T7" fmla="*/ 33 h 709"/>
                    <a:gd name="T8" fmla="*/ 15 w 86"/>
                    <a:gd name="T9" fmla="*/ 59 h 709"/>
                    <a:gd name="T10" fmla="*/ 43 w 86"/>
                    <a:gd name="T11" fmla="*/ 651 h 709"/>
                    <a:gd name="T12" fmla="*/ 45 w 86"/>
                    <a:gd name="T13" fmla="*/ 684 h 709"/>
                    <a:gd name="T14" fmla="*/ 47 w 86"/>
                    <a:gd name="T15" fmla="*/ 694 h 709"/>
                    <a:gd name="T16" fmla="*/ 53 w 86"/>
                    <a:gd name="T17" fmla="*/ 704 h 709"/>
                    <a:gd name="T18" fmla="*/ 57 w 86"/>
                    <a:gd name="T19" fmla="*/ 708 h 709"/>
                    <a:gd name="T20" fmla="*/ 63 w 86"/>
                    <a:gd name="T21" fmla="*/ 700 h 709"/>
                    <a:gd name="T22" fmla="*/ 67 w 86"/>
                    <a:gd name="T23" fmla="*/ 684 h 709"/>
                    <a:gd name="T24" fmla="*/ 85 w 86"/>
                    <a:gd name="T25" fmla="*/ 380 h 70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6"/>
                    <a:gd name="T40" fmla="*/ 0 h 709"/>
                    <a:gd name="T41" fmla="*/ 86 w 86"/>
                    <a:gd name="T42" fmla="*/ 709 h 70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6" h="709">
                      <a:moveTo>
                        <a:pt x="0" y="0"/>
                      </a:moveTo>
                      <a:lnTo>
                        <a:pt x="7" y="4"/>
                      </a:lnTo>
                      <a:lnTo>
                        <a:pt x="12" y="16"/>
                      </a:lnTo>
                      <a:lnTo>
                        <a:pt x="14" y="33"/>
                      </a:lnTo>
                      <a:lnTo>
                        <a:pt x="15" y="59"/>
                      </a:lnTo>
                      <a:lnTo>
                        <a:pt x="43" y="651"/>
                      </a:lnTo>
                      <a:lnTo>
                        <a:pt x="45" y="684"/>
                      </a:lnTo>
                      <a:lnTo>
                        <a:pt x="47" y="694"/>
                      </a:lnTo>
                      <a:lnTo>
                        <a:pt x="53" y="704"/>
                      </a:lnTo>
                      <a:lnTo>
                        <a:pt x="57" y="708"/>
                      </a:lnTo>
                      <a:lnTo>
                        <a:pt x="63" y="700"/>
                      </a:lnTo>
                      <a:lnTo>
                        <a:pt x="67" y="684"/>
                      </a:lnTo>
                      <a:lnTo>
                        <a:pt x="85" y="380"/>
                      </a:lnTo>
                    </a:path>
                  </a:pathLst>
                </a:custGeom>
                <a:noFill/>
                <a:ln w="38100" cap="rnd">
                  <a:solidFill>
                    <a:schemeClr val="tx1">
                      <a:lumMod val="65000"/>
                      <a:lumOff val="35000"/>
                    </a:schemeClr>
                  </a:solidFill>
                  <a:round/>
                </a:ln>
              </p:spPr>
              <p:txBody>
                <a:bodyPr/>
                <a:lstStyle/>
                <a:p>
                  <a:endParaRPr lang="zh-CN" altLang="en-US"/>
                </a:p>
              </p:txBody>
            </p:sp>
          </p:grpSp>
          <p:sp>
            <p:nvSpPr>
              <p:cNvPr id="194" name="Line 276"/>
              <p:cNvSpPr>
                <a:spLocks noChangeShapeType="1"/>
              </p:cNvSpPr>
              <p:nvPr/>
            </p:nvSpPr>
            <p:spPr bwMode="auto">
              <a:xfrm flipV="1">
                <a:off x="1674" y="1661"/>
                <a:ext cx="3" cy="50"/>
              </a:xfrm>
              <a:prstGeom prst="line">
                <a:avLst/>
              </a:prstGeom>
              <a:noFill/>
              <a:ln w="38100">
                <a:solidFill>
                  <a:schemeClr val="tx1">
                    <a:lumMod val="65000"/>
                    <a:lumOff val="35000"/>
                  </a:schemeClr>
                </a:solidFill>
                <a:round/>
              </a:ln>
            </p:spPr>
            <p:txBody>
              <a:bodyPr wrap="none" anchor="ctr"/>
              <a:lstStyle/>
              <a:p>
                <a:endParaRPr lang="zh-CN" altLang="en-US"/>
              </a:p>
            </p:txBody>
          </p:sp>
        </p:grpSp>
        <p:grpSp>
          <p:nvGrpSpPr>
            <p:cNvPr id="203" name="Group 277"/>
            <p:cNvGrpSpPr/>
            <p:nvPr/>
          </p:nvGrpSpPr>
          <p:grpSpPr bwMode="auto">
            <a:xfrm>
              <a:off x="8086834" y="3680009"/>
              <a:ext cx="692341" cy="439009"/>
              <a:chOff x="1439" y="1316"/>
              <a:chExt cx="476" cy="711"/>
            </a:xfrm>
          </p:grpSpPr>
          <p:grpSp>
            <p:nvGrpSpPr>
              <p:cNvPr id="204" name="Group 278"/>
              <p:cNvGrpSpPr/>
              <p:nvPr/>
            </p:nvGrpSpPr>
            <p:grpSpPr bwMode="auto">
              <a:xfrm>
                <a:off x="1439" y="1316"/>
                <a:ext cx="239" cy="711"/>
                <a:chOff x="1439" y="1316"/>
                <a:chExt cx="239" cy="711"/>
              </a:xfrm>
            </p:grpSpPr>
            <p:sp>
              <p:nvSpPr>
                <p:cNvPr id="211" name="Freeform 279"/>
                <p:cNvSpPr/>
                <p:nvPr/>
              </p:nvSpPr>
              <p:spPr bwMode="auto">
                <a:xfrm>
                  <a:off x="1439" y="1317"/>
                  <a:ext cx="32" cy="363"/>
                </a:xfrm>
                <a:custGeom>
                  <a:avLst/>
                  <a:gdLst>
                    <a:gd name="T0" fmla="*/ 0 w 32"/>
                    <a:gd name="T1" fmla="*/ 362 h 363"/>
                    <a:gd name="T2" fmla="*/ 19 w 32"/>
                    <a:gd name="T3" fmla="*/ 54 h 363"/>
                    <a:gd name="T4" fmla="*/ 20 w 32"/>
                    <a:gd name="T5" fmla="*/ 38 h 363"/>
                    <a:gd name="T6" fmla="*/ 21 w 32"/>
                    <a:gd name="T7" fmla="*/ 25 h 363"/>
                    <a:gd name="T8" fmla="*/ 23 w 32"/>
                    <a:gd name="T9" fmla="*/ 15 h 363"/>
                    <a:gd name="T10" fmla="*/ 27 w 32"/>
                    <a:gd name="T11" fmla="*/ 6 h 363"/>
                    <a:gd name="T12" fmla="*/ 31 w 32"/>
                    <a:gd name="T13" fmla="*/ 0 h 363"/>
                    <a:gd name="T14" fmla="*/ 0 60000 65536"/>
                    <a:gd name="T15" fmla="*/ 0 60000 65536"/>
                    <a:gd name="T16" fmla="*/ 0 60000 65536"/>
                    <a:gd name="T17" fmla="*/ 0 60000 65536"/>
                    <a:gd name="T18" fmla="*/ 0 60000 65536"/>
                    <a:gd name="T19" fmla="*/ 0 60000 65536"/>
                    <a:gd name="T20" fmla="*/ 0 60000 65536"/>
                    <a:gd name="T21" fmla="*/ 0 w 32"/>
                    <a:gd name="T22" fmla="*/ 0 h 363"/>
                    <a:gd name="T23" fmla="*/ 32 w 32"/>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2" h="363">
                      <a:moveTo>
                        <a:pt x="0" y="362"/>
                      </a:moveTo>
                      <a:lnTo>
                        <a:pt x="19" y="54"/>
                      </a:lnTo>
                      <a:lnTo>
                        <a:pt x="20" y="38"/>
                      </a:lnTo>
                      <a:lnTo>
                        <a:pt x="21" y="25"/>
                      </a:lnTo>
                      <a:lnTo>
                        <a:pt x="23" y="15"/>
                      </a:lnTo>
                      <a:lnTo>
                        <a:pt x="27" y="6"/>
                      </a:lnTo>
                      <a:lnTo>
                        <a:pt x="31" y="0"/>
                      </a:lnTo>
                    </a:path>
                  </a:pathLst>
                </a:custGeom>
                <a:noFill/>
                <a:ln w="38100" cap="rnd">
                  <a:solidFill>
                    <a:schemeClr val="tx1">
                      <a:lumMod val="65000"/>
                      <a:lumOff val="35000"/>
                    </a:schemeClr>
                  </a:solidFill>
                  <a:round/>
                </a:ln>
              </p:spPr>
              <p:txBody>
                <a:bodyPr/>
                <a:lstStyle/>
                <a:p>
                  <a:endParaRPr lang="zh-CN" altLang="en-US"/>
                </a:p>
              </p:txBody>
            </p:sp>
            <p:sp>
              <p:nvSpPr>
                <p:cNvPr id="212" name="Freeform 280"/>
                <p:cNvSpPr/>
                <p:nvPr/>
              </p:nvSpPr>
              <p:spPr bwMode="auto">
                <a:xfrm>
                  <a:off x="1472" y="1316"/>
                  <a:ext cx="86" cy="711"/>
                </a:xfrm>
                <a:custGeom>
                  <a:avLst/>
                  <a:gdLst>
                    <a:gd name="T0" fmla="*/ 0 w 86"/>
                    <a:gd name="T1" fmla="*/ 0 h 711"/>
                    <a:gd name="T2" fmla="*/ 7 w 86"/>
                    <a:gd name="T3" fmla="*/ 4 h 711"/>
                    <a:gd name="T4" fmla="*/ 12 w 86"/>
                    <a:gd name="T5" fmla="*/ 16 h 711"/>
                    <a:gd name="T6" fmla="*/ 14 w 86"/>
                    <a:gd name="T7" fmla="*/ 33 h 711"/>
                    <a:gd name="T8" fmla="*/ 15 w 86"/>
                    <a:gd name="T9" fmla="*/ 59 h 711"/>
                    <a:gd name="T10" fmla="*/ 43 w 86"/>
                    <a:gd name="T11" fmla="*/ 653 h 711"/>
                    <a:gd name="T12" fmla="*/ 45 w 86"/>
                    <a:gd name="T13" fmla="*/ 686 h 711"/>
                    <a:gd name="T14" fmla="*/ 47 w 86"/>
                    <a:gd name="T15" fmla="*/ 696 h 711"/>
                    <a:gd name="T16" fmla="*/ 53 w 86"/>
                    <a:gd name="T17" fmla="*/ 706 h 711"/>
                    <a:gd name="T18" fmla="*/ 57 w 86"/>
                    <a:gd name="T19" fmla="*/ 710 h 711"/>
                    <a:gd name="T20" fmla="*/ 63 w 86"/>
                    <a:gd name="T21" fmla="*/ 702 h 711"/>
                    <a:gd name="T22" fmla="*/ 67 w 86"/>
                    <a:gd name="T23" fmla="*/ 686 h 711"/>
                    <a:gd name="T24" fmla="*/ 85 w 86"/>
                    <a:gd name="T25" fmla="*/ 381 h 7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6"/>
                    <a:gd name="T40" fmla="*/ 0 h 711"/>
                    <a:gd name="T41" fmla="*/ 86 w 86"/>
                    <a:gd name="T42" fmla="*/ 711 h 71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6" h="711">
                      <a:moveTo>
                        <a:pt x="0" y="0"/>
                      </a:moveTo>
                      <a:lnTo>
                        <a:pt x="7" y="4"/>
                      </a:lnTo>
                      <a:lnTo>
                        <a:pt x="12" y="16"/>
                      </a:lnTo>
                      <a:lnTo>
                        <a:pt x="14" y="33"/>
                      </a:lnTo>
                      <a:lnTo>
                        <a:pt x="15" y="59"/>
                      </a:lnTo>
                      <a:lnTo>
                        <a:pt x="43" y="653"/>
                      </a:lnTo>
                      <a:lnTo>
                        <a:pt x="45" y="686"/>
                      </a:lnTo>
                      <a:lnTo>
                        <a:pt x="47" y="696"/>
                      </a:lnTo>
                      <a:lnTo>
                        <a:pt x="53" y="706"/>
                      </a:lnTo>
                      <a:lnTo>
                        <a:pt x="57" y="710"/>
                      </a:lnTo>
                      <a:lnTo>
                        <a:pt x="63" y="702"/>
                      </a:lnTo>
                      <a:lnTo>
                        <a:pt x="67" y="686"/>
                      </a:lnTo>
                      <a:lnTo>
                        <a:pt x="85" y="381"/>
                      </a:lnTo>
                    </a:path>
                  </a:pathLst>
                </a:custGeom>
                <a:noFill/>
                <a:ln w="38100" cap="rnd">
                  <a:solidFill>
                    <a:schemeClr val="tx1">
                      <a:lumMod val="65000"/>
                      <a:lumOff val="35000"/>
                    </a:schemeClr>
                  </a:solidFill>
                  <a:round/>
                </a:ln>
              </p:spPr>
              <p:txBody>
                <a:bodyPr/>
                <a:lstStyle/>
                <a:p>
                  <a:endParaRPr lang="zh-CN" altLang="en-US"/>
                </a:p>
              </p:txBody>
            </p:sp>
            <p:sp>
              <p:nvSpPr>
                <p:cNvPr id="213" name="Freeform 281"/>
                <p:cNvSpPr/>
                <p:nvPr/>
              </p:nvSpPr>
              <p:spPr bwMode="auto">
                <a:xfrm>
                  <a:off x="1558" y="1323"/>
                  <a:ext cx="34" cy="363"/>
                </a:xfrm>
                <a:custGeom>
                  <a:avLst/>
                  <a:gdLst>
                    <a:gd name="T0" fmla="*/ 0 w 34"/>
                    <a:gd name="T1" fmla="*/ 362 h 363"/>
                    <a:gd name="T2" fmla="*/ 20 w 34"/>
                    <a:gd name="T3" fmla="*/ 54 h 363"/>
                    <a:gd name="T4" fmla="*/ 22 w 34"/>
                    <a:gd name="T5" fmla="*/ 38 h 363"/>
                    <a:gd name="T6" fmla="*/ 23 w 34"/>
                    <a:gd name="T7" fmla="*/ 25 h 363"/>
                    <a:gd name="T8" fmla="*/ 24 w 34"/>
                    <a:gd name="T9" fmla="*/ 15 h 363"/>
                    <a:gd name="T10" fmla="*/ 28 w 34"/>
                    <a:gd name="T11" fmla="*/ 6 h 363"/>
                    <a:gd name="T12" fmla="*/ 33 w 34"/>
                    <a:gd name="T13" fmla="*/ 0 h 363"/>
                    <a:gd name="T14" fmla="*/ 0 60000 65536"/>
                    <a:gd name="T15" fmla="*/ 0 60000 65536"/>
                    <a:gd name="T16" fmla="*/ 0 60000 65536"/>
                    <a:gd name="T17" fmla="*/ 0 60000 65536"/>
                    <a:gd name="T18" fmla="*/ 0 60000 65536"/>
                    <a:gd name="T19" fmla="*/ 0 60000 65536"/>
                    <a:gd name="T20" fmla="*/ 0 60000 65536"/>
                    <a:gd name="T21" fmla="*/ 0 w 34"/>
                    <a:gd name="T22" fmla="*/ 0 h 363"/>
                    <a:gd name="T23" fmla="*/ 34 w 34"/>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4" h="363">
                      <a:moveTo>
                        <a:pt x="0" y="362"/>
                      </a:moveTo>
                      <a:lnTo>
                        <a:pt x="20" y="54"/>
                      </a:lnTo>
                      <a:lnTo>
                        <a:pt x="22" y="38"/>
                      </a:lnTo>
                      <a:lnTo>
                        <a:pt x="23" y="25"/>
                      </a:lnTo>
                      <a:lnTo>
                        <a:pt x="24" y="15"/>
                      </a:lnTo>
                      <a:lnTo>
                        <a:pt x="28" y="6"/>
                      </a:lnTo>
                      <a:lnTo>
                        <a:pt x="33" y="0"/>
                      </a:lnTo>
                    </a:path>
                  </a:pathLst>
                </a:custGeom>
                <a:noFill/>
                <a:ln w="38100" cap="rnd">
                  <a:solidFill>
                    <a:schemeClr val="tx1">
                      <a:lumMod val="65000"/>
                      <a:lumOff val="35000"/>
                    </a:schemeClr>
                  </a:solidFill>
                  <a:round/>
                </a:ln>
              </p:spPr>
              <p:txBody>
                <a:bodyPr/>
                <a:lstStyle/>
                <a:p>
                  <a:endParaRPr lang="zh-CN" altLang="en-US"/>
                </a:p>
              </p:txBody>
            </p:sp>
            <p:sp>
              <p:nvSpPr>
                <p:cNvPr id="214" name="Freeform 282"/>
                <p:cNvSpPr/>
                <p:nvPr/>
              </p:nvSpPr>
              <p:spPr bwMode="auto">
                <a:xfrm>
                  <a:off x="1592" y="1318"/>
                  <a:ext cx="86" cy="709"/>
                </a:xfrm>
                <a:custGeom>
                  <a:avLst/>
                  <a:gdLst>
                    <a:gd name="T0" fmla="*/ 0 w 86"/>
                    <a:gd name="T1" fmla="*/ 0 h 709"/>
                    <a:gd name="T2" fmla="*/ 7 w 86"/>
                    <a:gd name="T3" fmla="*/ 4 h 709"/>
                    <a:gd name="T4" fmla="*/ 12 w 86"/>
                    <a:gd name="T5" fmla="*/ 16 h 709"/>
                    <a:gd name="T6" fmla="*/ 14 w 86"/>
                    <a:gd name="T7" fmla="*/ 33 h 709"/>
                    <a:gd name="T8" fmla="*/ 15 w 86"/>
                    <a:gd name="T9" fmla="*/ 59 h 709"/>
                    <a:gd name="T10" fmla="*/ 43 w 86"/>
                    <a:gd name="T11" fmla="*/ 651 h 709"/>
                    <a:gd name="T12" fmla="*/ 45 w 86"/>
                    <a:gd name="T13" fmla="*/ 684 h 709"/>
                    <a:gd name="T14" fmla="*/ 47 w 86"/>
                    <a:gd name="T15" fmla="*/ 694 h 709"/>
                    <a:gd name="T16" fmla="*/ 53 w 86"/>
                    <a:gd name="T17" fmla="*/ 704 h 709"/>
                    <a:gd name="T18" fmla="*/ 57 w 86"/>
                    <a:gd name="T19" fmla="*/ 708 h 709"/>
                    <a:gd name="T20" fmla="*/ 63 w 86"/>
                    <a:gd name="T21" fmla="*/ 700 h 709"/>
                    <a:gd name="T22" fmla="*/ 67 w 86"/>
                    <a:gd name="T23" fmla="*/ 684 h 709"/>
                    <a:gd name="T24" fmla="*/ 85 w 86"/>
                    <a:gd name="T25" fmla="*/ 380 h 70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6"/>
                    <a:gd name="T40" fmla="*/ 0 h 709"/>
                    <a:gd name="T41" fmla="*/ 86 w 86"/>
                    <a:gd name="T42" fmla="*/ 709 h 70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6" h="709">
                      <a:moveTo>
                        <a:pt x="0" y="0"/>
                      </a:moveTo>
                      <a:lnTo>
                        <a:pt x="7" y="4"/>
                      </a:lnTo>
                      <a:lnTo>
                        <a:pt x="12" y="16"/>
                      </a:lnTo>
                      <a:lnTo>
                        <a:pt x="14" y="33"/>
                      </a:lnTo>
                      <a:lnTo>
                        <a:pt x="15" y="59"/>
                      </a:lnTo>
                      <a:lnTo>
                        <a:pt x="43" y="651"/>
                      </a:lnTo>
                      <a:lnTo>
                        <a:pt x="45" y="684"/>
                      </a:lnTo>
                      <a:lnTo>
                        <a:pt x="47" y="694"/>
                      </a:lnTo>
                      <a:lnTo>
                        <a:pt x="53" y="704"/>
                      </a:lnTo>
                      <a:lnTo>
                        <a:pt x="57" y="708"/>
                      </a:lnTo>
                      <a:lnTo>
                        <a:pt x="63" y="700"/>
                      </a:lnTo>
                      <a:lnTo>
                        <a:pt x="67" y="684"/>
                      </a:lnTo>
                      <a:lnTo>
                        <a:pt x="85" y="380"/>
                      </a:lnTo>
                    </a:path>
                  </a:pathLst>
                </a:custGeom>
                <a:noFill/>
                <a:ln w="38100" cap="rnd">
                  <a:solidFill>
                    <a:schemeClr val="tx1">
                      <a:lumMod val="65000"/>
                      <a:lumOff val="35000"/>
                    </a:schemeClr>
                  </a:solidFill>
                  <a:round/>
                </a:ln>
              </p:spPr>
              <p:txBody>
                <a:bodyPr/>
                <a:lstStyle/>
                <a:p>
                  <a:endParaRPr lang="zh-CN" altLang="en-US"/>
                </a:p>
              </p:txBody>
            </p:sp>
          </p:grpSp>
          <p:grpSp>
            <p:nvGrpSpPr>
              <p:cNvPr id="205" name="Group 283"/>
              <p:cNvGrpSpPr/>
              <p:nvPr/>
            </p:nvGrpSpPr>
            <p:grpSpPr bwMode="auto">
              <a:xfrm>
                <a:off x="1676" y="1316"/>
                <a:ext cx="239" cy="711"/>
                <a:chOff x="1676" y="1316"/>
                <a:chExt cx="239" cy="711"/>
              </a:xfrm>
            </p:grpSpPr>
            <p:sp>
              <p:nvSpPr>
                <p:cNvPr id="207" name="Freeform 284"/>
                <p:cNvSpPr/>
                <p:nvPr/>
              </p:nvSpPr>
              <p:spPr bwMode="auto">
                <a:xfrm>
                  <a:off x="1676" y="1317"/>
                  <a:ext cx="32" cy="363"/>
                </a:xfrm>
                <a:custGeom>
                  <a:avLst/>
                  <a:gdLst>
                    <a:gd name="T0" fmla="*/ 0 w 32"/>
                    <a:gd name="T1" fmla="*/ 362 h 363"/>
                    <a:gd name="T2" fmla="*/ 19 w 32"/>
                    <a:gd name="T3" fmla="*/ 54 h 363"/>
                    <a:gd name="T4" fmla="*/ 20 w 32"/>
                    <a:gd name="T5" fmla="*/ 38 h 363"/>
                    <a:gd name="T6" fmla="*/ 21 w 32"/>
                    <a:gd name="T7" fmla="*/ 25 h 363"/>
                    <a:gd name="T8" fmla="*/ 23 w 32"/>
                    <a:gd name="T9" fmla="*/ 15 h 363"/>
                    <a:gd name="T10" fmla="*/ 27 w 32"/>
                    <a:gd name="T11" fmla="*/ 6 h 363"/>
                    <a:gd name="T12" fmla="*/ 31 w 32"/>
                    <a:gd name="T13" fmla="*/ 0 h 363"/>
                    <a:gd name="T14" fmla="*/ 0 60000 65536"/>
                    <a:gd name="T15" fmla="*/ 0 60000 65536"/>
                    <a:gd name="T16" fmla="*/ 0 60000 65536"/>
                    <a:gd name="T17" fmla="*/ 0 60000 65536"/>
                    <a:gd name="T18" fmla="*/ 0 60000 65536"/>
                    <a:gd name="T19" fmla="*/ 0 60000 65536"/>
                    <a:gd name="T20" fmla="*/ 0 60000 65536"/>
                    <a:gd name="T21" fmla="*/ 0 w 32"/>
                    <a:gd name="T22" fmla="*/ 0 h 363"/>
                    <a:gd name="T23" fmla="*/ 32 w 32"/>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2" h="363">
                      <a:moveTo>
                        <a:pt x="0" y="362"/>
                      </a:moveTo>
                      <a:lnTo>
                        <a:pt x="19" y="54"/>
                      </a:lnTo>
                      <a:lnTo>
                        <a:pt x="20" y="38"/>
                      </a:lnTo>
                      <a:lnTo>
                        <a:pt x="21" y="25"/>
                      </a:lnTo>
                      <a:lnTo>
                        <a:pt x="23" y="15"/>
                      </a:lnTo>
                      <a:lnTo>
                        <a:pt x="27" y="6"/>
                      </a:lnTo>
                      <a:lnTo>
                        <a:pt x="31" y="0"/>
                      </a:lnTo>
                    </a:path>
                  </a:pathLst>
                </a:custGeom>
                <a:noFill/>
                <a:ln w="38100" cap="rnd">
                  <a:solidFill>
                    <a:schemeClr val="tx1">
                      <a:lumMod val="65000"/>
                      <a:lumOff val="35000"/>
                    </a:schemeClr>
                  </a:solidFill>
                  <a:round/>
                </a:ln>
              </p:spPr>
              <p:txBody>
                <a:bodyPr/>
                <a:lstStyle/>
                <a:p>
                  <a:endParaRPr lang="zh-CN" altLang="en-US"/>
                </a:p>
              </p:txBody>
            </p:sp>
            <p:sp>
              <p:nvSpPr>
                <p:cNvPr id="208" name="Freeform 285"/>
                <p:cNvSpPr/>
                <p:nvPr/>
              </p:nvSpPr>
              <p:spPr bwMode="auto">
                <a:xfrm>
                  <a:off x="1709" y="1316"/>
                  <a:ext cx="86" cy="711"/>
                </a:xfrm>
                <a:custGeom>
                  <a:avLst/>
                  <a:gdLst>
                    <a:gd name="T0" fmla="*/ 0 w 86"/>
                    <a:gd name="T1" fmla="*/ 0 h 711"/>
                    <a:gd name="T2" fmla="*/ 7 w 86"/>
                    <a:gd name="T3" fmla="*/ 4 h 711"/>
                    <a:gd name="T4" fmla="*/ 12 w 86"/>
                    <a:gd name="T5" fmla="*/ 16 h 711"/>
                    <a:gd name="T6" fmla="*/ 14 w 86"/>
                    <a:gd name="T7" fmla="*/ 33 h 711"/>
                    <a:gd name="T8" fmla="*/ 15 w 86"/>
                    <a:gd name="T9" fmla="*/ 59 h 711"/>
                    <a:gd name="T10" fmla="*/ 43 w 86"/>
                    <a:gd name="T11" fmla="*/ 653 h 711"/>
                    <a:gd name="T12" fmla="*/ 45 w 86"/>
                    <a:gd name="T13" fmla="*/ 686 h 711"/>
                    <a:gd name="T14" fmla="*/ 47 w 86"/>
                    <a:gd name="T15" fmla="*/ 696 h 711"/>
                    <a:gd name="T16" fmla="*/ 53 w 86"/>
                    <a:gd name="T17" fmla="*/ 706 h 711"/>
                    <a:gd name="T18" fmla="*/ 57 w 86"/>
                    <a:gd name="T19" fmla="*/ 710 h 711"/>
                    <a:gd name="T20" fmla="*/ 63 w 86"/>
                    <a:gd name="T21" fmla="*/ 702 h 711"/>
                    <a:gd name="T22" fmla="*/ 67 w 86"/>
                    <a:gd name="T23" fmla="*/ 686 h 711"/>
                    <a:gd name="T24" fmla="*/ 85 w 86"/>
                    <a:gd name="T25" fmla="*/ 381 h 7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6"/>
                    <a:gd name="T40" fmla="*/ 0 h 711"/>
                    <a:gd name="T41" fmla="*/ 86 w 86"/>
                    <a:gd name="T42" fmla="*/ 711 h 71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6" h="711">
                      <a:moveTo>
                        <a:pt x="0" y="0"/>
                      </a:moveTo>
                      <a:lnTo>
                        <a:pt x="7" y="4"/>
                      </a:lnTo>
                      <a:lnTo>
                        <a:pt x="12" y="16"/>
                      </a:lnTo>
                      <a:lnTo>
                        <a:pt x="14" y="33"/>
                      </a:lnTo>
                      <a:lnTo>
                        <a:pt x="15" y="59"/>
                      </a:lnTo>
                      <a:lnTo>
                        <a:pt x="43" y="653"/>
                      </a:lnTo>
                      <a:lnTo>
                        <a:pt x="45" y="686"/>
                      </a:lnTo>
                      <a:lnTo>
                        <a:pt x="47" y="696"/>
                      </a:lnTo>
                      <a:lnTo>
                        <a:pt x="53" y="706"/>
                      </a:lnTo>
                      <a:lnTo>
                        <a:pt x="57" y="710"/>
                      </a:lnTo>
                      <a:lnTo>
                        <a:pt x="63" y="702"/>
                      </a:lnTo>
                      <a:lnTo>
                        <a:pt x="67" y="686"/>
                      </a:lnTo>
                      <a:lnTo>
                        <a:pt x="85" y="381"/>
                      </a:lnTo>
                    </a:path>
                  </a:pathLst>
                </a:custGeom>
                <a:noFill/>
                <a:ln w="38100" cap="rnd">
                  <a:solidFill>
                    <a:schemeClr val="tx1">
                      <a:lumMod val="65000"/>
                      <a:lumOff val="35000"/>
                    </a:schemeClr>
                  </a:solidFill>
                  <a:round/>
                </a:ln>
              </p:spPr>
              <p:txBody>
                <a:bodyPr/>
                <a:lstStyle/>
                <a:p>
                  <a:endParaRPr lang="zh-CN" altLang="en-US"/>
                </a:p>
              </p:txBody>
            </p:sp>
            <p:sp>
              <p:nvSpPr>
                <p:cNvPr id="209" name="Freeform 286"/>
                <p:cNvSpPr/>
                <p:nvPr/>
              </p:nvSpPr>
              <p:spPr bwMode="auto">
                <a:xfrm>
                  <a:off x="1795" y="1323"/>
                  <a:ext cx="34" cy="363"/>
                </a:xfrm>
                <a:custGeom>
                  <a:avLst/>
                  <a:gdLst>
                    <a:gd name="T0" fmla="*/ 0 w 34"/>
                    <a:gd name="T1" fmla="*/ 362 h 363"/>
                    <a:gd name="T2" fmla="*/ 20 w 34"/>
                    <a:gd name="T3" fmla="*/ 54 h 363"/>
                    <a:gd name="T4" fmla="*/ 22 w 34"/>
                    <a:gd name="T5" fmla="*/ 38 h 363"/>
                    <a:gd name="T6" fmla="*/ 23 w 34"/>
                    <a:gd name="T7" fmla="*/ 25 h 363"/>
                    <a:gd name="T8" fmla="*/ 24 w 34"/>
                    <a:gd name="T9" fmla="*/ 15 h 363"/>
                    <a:gd name="T10" fmla="*/ 28 w 34"/>
                    <a:gd name="T11" fmla="*/ 6 h 363"/>
                    <a:gd name="T12" fmla="*/ 33 w 34"/>
                    <a:gd name="T13" fmla="*/ 0 h 363"/>
                    <a:gd name="T14" fmla="*/ 0 60000 65536"/>
                    <a:gd name="T15" fmla="*/ 0 60000 65536"/>
                    <a:gd name="T16" fmla="*/ 0 60000 65536"/>
                    <a:gd name="T17" fmla="*/ 0 60000 65536"/>
                    <a:gd name="T18" fmla="*/ 0 60000 65536"/>
                    <a:gd name="T19" fmla="*/ 0 60000 65536"/>
                    <a:gd name="T20" fmla="*/ 0 60000 65536"/>
                    <a:gd name="T21" fmla="*/ 0 w 34"/>
                    <a:gd name="T22" fmla="*/ 0 h 363"/>
                    <a:gd name="T23" fmla="*/ 34 w 34"/>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4" h="363">
                      <a:moveTo>
                        <a:pt x="0" y="362"/>
                      </a:moveTo>
                      <a:lnTo>
                        <a:pt x="20" y="54"/>
                      </a:lnTo>
                      <a:lnTo>
                        <a:pt x="22" y="38"/>
                      </a:lnTo>
                      <a:lnTo>
                        <a:pt x="23" y="25"/>
                      </a:lnTo>
                      <a:lnTo>
                        <a:pt x="24" y="15"/>
                      </a:lnTo>
                      <a:lnTo>
                        <a:pt x="28" y="6"/>
                      </a:lnTo>
                      <a:lnTo>
                        <a:pt x="33" y="0"/>
                      </a:lnTo>
                    </a:path>
                  </a:pathLst>
                </a:custGeom>
                <a:noFill/>
                <a:ln w="38100" cap="rnd">
                  <a:solidFill>
                    <a:schemeClr val="tx1">
                      <a:lumMod val="65000"/>
                      <a:lumOff val="35000"/>
                    </a:schemeClr>
                  </a:solidFill>
                  <a:round/>
                </a:ln>
              </p:spPr>
              <p:txBody>
                <a:bodyPr/>
                <a:lstStyle/>
                <a:p>
                  <a:endParaRPr lang="zh-CN" altLang="en-US"/>
                </a:p>
              </p:txBody>
            </p:sp>
            <p:sp>
              <p:nvSpPr>
                <p:cNvPr id="210" name="Freeform 287"/>
                <p:cNvSpPr/>
                <p:nvPr/>
              </p:nvSpPr>
              <p:spPr bwMode="auto">
                <a:xfrm>
                  <a:off x="1829" y="1318"/>
                  <a:ext cx="86" cy="709"/>
                </a:xfrm>
                <a:custGeom>
                  <a:avLst/>
                  <a:gdLst>
                    <a:gd name="T0" fmla="*/ 0 w 86"/>
                    <a:gd name="T1" fmla="*/ 0 h 709"/>
                    <a:gd name="T2" fmla="*/ 7 w 86"/>
                    <a:gd name="T3" fmla="*/ 4 h 709"/>
                    <a:gd name="T4" fmla="*/ 12 w 86"/>
                    <a:gd name="T5" fmla="*/ 16 h 709"/>
                    <a:gd name="T6" fmla="*/ 14 w 86"/>
                    <a:gd name="T7" fmla="*/ 33 h 709"/>
                    <a:gd name="T8" fmla="*/ 15 w 86"/>
                    <a:gd name="T9" fmla="*/ 59 h 709"/>
                    <a:gd name="T10" fmla="*/ 43 w 86"/>
                    <a:gd name="T11" fmla="*/ 651 h 709"/>
                    <a:gd name="T12" fmla="*/ 45 w 86"/>
                    <a:gd name="T13" fmla="*/ 684 h 709"/>
                    <a:gd name="T14" fmla="*/ 47 w 86"/>
                    <a:gd name="T15" fmla="*/ 694 h 709"/>
                    <a:gd name="T16" fmla="*/ 53 w 86"/>
                    <a:gd name="T17" fmla="*/ 704 h 709"/>
                    <a:gd name="T18" fmla="*/ 57 w 86"/>
                    <a:gd name="T19" fmla="*/ 708 h 709"/>
                    <a:gd name="T20" fmla="*/ 63 w 86"/>
                    <a:gd name="T21" fmla="*/ 700 h 709"/>
                    <a:gd name="T22" fmla="*/ 67 w 86"/>
                    <a:gd name="T23" fmla="*/ 684 h 709"/>
                    <a:gd name="T24" fmla="*/ 85 w 86"/>
                    <a:gd name="T25" fmla="*/ 380 h 70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6"/>
                    <a:gd name="T40" fmla="*/ 0 h 709"/>
                    <a:gd name="T41" fmla="*/ 86 w 86"/>
                    <a:gd name="T42" fmla="*/ 709 h 70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6" h="709">
                      <a:moveTo>
                        <a:pt x="0" y="0"/>
                      </a:moveTo>
                      <a:lnTo>
                        <a:pt x="7" y="4"/>
                      </a:lnTo>
                      <a:lnTo>
                        <a:pt x="12" y="16"/>
                      </a:lnTo>
                      <a:lnTo>
                        <a:pt x="14" y="33"/>
                      </a:lnTo>
                      <a:lnTo>
                        <a:pt x="15" y="59"/>
                      </a:lnTo>
                      <a:lnTo>
                        <a:pt x="43" y="651"/>
                      </a:lnTo>
                      <a:lnTo>
                        <a:pt x="45" y="684"/>
                      </a:lnTo>
                      <a:lnTo>
                        <a:pt x="47" y="694"/>
                      </a:lnTo>
                      <a:lnTo>
                        <a:pt x="53" y="704"/>
                      </a:lnTo>
                      <a:lnTo>
                        <a:pt x="57" y="708"/>
                      </a:lnTo>
                      <a:lnTo>
                        <a:pt x="63" y="700"/>
                      </a:lnTo>
                      <a:lnTo>
                        <a:pt x="67" y="684"/>
                      </a:lnTo>
                      <a:lnTo>
                        <a:pt x="85" y="380"/>
                      </a:lnTo>
                    </a:path>
                  </a:pathLst>
                </a:custGeom>
                <a:noFill/>
                <a:ln w="38100" cap="rnd">
                  <a:solidFill>
                    <a:schemeClr val="tx1">
                      <a:lumMod val="65000"/>
                      <a:lumOff val="35000"/>
                    </a:schemeClr>
                  </a:solidFill>
                  <a:round/>
                </a:ln>
              </p:spPr>
              <p:txBody>
                <a:bodyPr/>
                <a:lstStyle/>
                <a:p>
                  <a:endParaRPr lang="zh-CN" altLang="en-US"/>
                </a:p>
              </p:txBody>
            </p:sp>
          </p:grpSp>
          <p:sp>
            <p:nvSpPr>
              <p:cNvPr id="206" name="Line 288"/>
              <p:cNvSpPr>
                <a:spLocks noChangeShapeType="1"/>
              </p:cNvSpPr>
              <p:nvPr/>
            </p:nvSpPr>
            <p:spPr bwMode="auto">
              <a:xfrm flipV="1">
                <a:off x="1674" y="1661"/>
                <a:ext cx="3" cy="50"/>
              </a:xfrm>
              <a:prstGeom prst="line">
                <a:avLst/>
              </a:prstGeom>
              <a:noFill/>
              <a:ln w="38100">
                <a:solidFill>
                  <a:schemeClr val="tx1">
                    <a:lumMod val="65000"/>
                    <a:lumOff val="35000"/>
                  </a:schemeClr>
                </a:solidFill>
                <a:round/>
              </a:ln>
            </p:spPr>
            <p:txBody>
              <a:bodyPr wrap="none" anchor="ctr"/>
              <a:lstStyle/>
              <a:p>
                <a:endParaRPr lang="zh-CN" altLang="en-US"/>
              </a:p>
            </p:txBody>
          </p:sp>
        </p:grpSp>
        <p:grpSp>
          <p:nvGrpSpPr>
            <p:cNvPr id="215" name="Group 289"/>
            <p:cNvGrpSpPr/>
            <p:nvPr/>
          </p:nvGrpSpPr>
          <p:grpSpPr bwMode="auto">
            <a:xfrm>
              <a:off x="8783492" y="3677130"/>
              <a:ext cx="692341" cy="439009"/>
              <a:chOff x="1439" y="1316"/>
              <a:chExt cx="476" cy="711"/>
            </a:xfrm>
          </p:grpSpPr>
          <p:grpSp>
            <p:nvGrpSpPr>
              <p:cNvPr id="216" name="Group 290"/>
              <p:cNvGrpSpPr/>
              <p:nvPr/>
            </p:nvGrpSpPr>
            <p:grpSpPr bwMode="auto">
              <a:xfrm>
                <a:off x="1439" y="1316"/>
                <a:ext cx="239" cy="711"/>
                <a:chOff x="1439" y="1316"/>
                <a:chExt cx="239" cy="711"/>
              </a:xfrm>
            </p:grpSpPr>
            <p:sp>
              <p:nvSpPr>
                <p:cNvPr id="223" name="Freeform 291"/>
                <p:cNvSpPr/>
                <p:nvPr/>
              </p:nvSpPr>
              <p:spPr bwMode="auto">
                <a:xfrm>
                  <a:off x="1439" y="1317"/>
                  <a:ext cx="32" cy="363"/>
                </a:xfrm>
                <a:custGeom>
                  <a:avLst/>
                  <a:gdLst>
                    <a:gd name="T0" fmla="*/ 0 w 32"/>
                    <a:gd name="T1" fmla="*/ 362 h 363"/>
                    <a:gd name="T2" fmla="*/ 19 w 32"/>
                    <a:gd name="T3" fmla="*/ 54 h 363"/>
                    <a:gd name="T4" fmla="*/ 20 w 32"/>
                    <a:gd name="T5" fmla="*/ 38 h 363"/>
                    <a:gd name="T6" fmla="*/ 21 w 32"/>
                    <a:gd name="T7" fmla="*/ 25 h 363"/>
                    <a:gd name="T8" fmla="*/ 23 w 32"/>
                    <a:gd name="T9" fmla="*/ 15 h 363"/>
                    <a:gd name="T10" fmla="*/ 27 w 32"/>
                    <a:gd name="T11" fmla="*/ 6 h 363"/>
                    <a:gd name="T12" fmla="*/ 31 w 32"/>
                    <a:gd name="T13" fmla="*/ 0 h 363"/>
                    <a:gd name="T14" fmla="*/ 0 60000 65536"/>
                    <a:gd name="T15" fmla="*/ 0 60000 65536"/>
                    <a:gd name="T16" fmla="*/ 0 60000 65536"/>
                    <a:gd name="T17" fmla="*/ 0 60000 65536"/>
                    <a:gd name="T18" fmla="*/ 0 60000 65536"/>
                    <a:gd name="T19" fmla="*/ 0 60000 65536"/>
                    <a:gd name="T20" fmla="*/ 0 60000 65536"/>
                    <a:gd name="T21" fmla="*/ 0 w 32"/>
                    <a:gd name="T22" fmla="*/ 0 h 363"/>
                    <a:gd name="T23" fmla="*/ 32 w 32"/>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2" h="363">
                      <a:moveTo>
                        <a:pt x="0" y="362"/>
                      </a:moveTo>
                      <a:lnTo>
                        <a:pt x="19" y="54"/>
                      </a:lnTo>
                      <a:lnTo>
                        <a:pt x="20" y="38"/>
                      </a:lnTo>
                      <a:lnTo>
                        <a:pt x="21" y="25"/>
                      </a:lnTo>
                      <a:lnTo>
                        <a:pt x="23" y="15"/>
                      </a:lnTo>
                      <a:lnTo>
                        <a:pt x="27" y="6"/>
                      </a:lnTo>
                      <a:lnTo>
                        <a:pt x="31" y="0"/>
                      </a:lnTo>
                    </a:path>
                  </a:pathLst>
                </a:custGeom>
                <a:noFill/>
                <a:ln w="38100" cap="rnd">
                  <a:solidFill>
                    <a:schemeClr val="tx1">
                      <a:lumMod val="65000"/>
                      <a:lumOff val="35000"/>
                    </a:schemeClr>
                  </a:solidFill>
                  <a:round/>
                </a:ln>
              </p:spPr>
              <p:txBody>
                <a:bodyPr/>
                <a:lstStyle/>
                <a:p>
                  <a:endParaRPr lang="zh-CN" altLang="en-US"/>
                </a:p>
              </p:txBody>
            </p:sp>
            <p:sp>
              <p:nvSpPr>
                <p:cNvPr id="224" name="Freeform 292"/>
                <p:cNvSpPr/>
                <p:nvPr/>
              </p:nvSpPr>
              <p:spPr bwMode="auto">
                <a:xfrm>
                  <a:off x="1472" y="1316"/>
                  <a:ext cx="86" cy="711"/>
                </a:xfrm>
                <a:custGeom>
                  <a:avLst/>
                  <a:gdLst>
                    <a:gd name="T0" fmla="*/ 0 w 86"/>
                    <a:gd name="T1" fmla="*/ 0 h 711"/>
                    <a:gd name="T2" fmla="*/ 7 w 86"/>
                    <a:gd name="T3" fmla="*/ 4 h 711"/>
                    <a:gd name="T4" fmla="*/ 12 w 86"/>
                    <a:gd name="T5" fmla="*/ 16 h 711"/>
                    <a:gd name="T6" fmla="*/ 14 w 86"/>
                    <a:gd name="T7" fmla="*/ 33 h 711"/>
                    <a:gd name="T8" fmla="*/ 15 w 86"/>
                    <a:gd name="T9" fmla="*/ 59 h 711"/>
                    <a:gd name="T10" fmla="*/ 43 w 86"/>
                    <a:gd name="T11" fmla="*/ 653 h 711"/>
                    <a:gd name="T12" fmla="*/ 45 w 86"/>
                    <a:gd name="T13" fmla="*/ 686 h 711"/>
                    <a:gd name="T14" fmla="*/ 47 w 86"/>
                    <a:gd name="T15" fmla="*/ 696 h 711"/>
                    <a:gd name="T16" fmla="*/ 53 w 86"/>
                    <a:gd name="T17" fmla="*/ 706 h 711"/>
                    <a:gd name="T18" fmla="*/ 57 w 86"/>
                    <a:gd name="T19" fmla="*/ 710 h 711"/>
                    <a:gd name="T20" fmla="*/ 63 w 86"/>
                    <a:gd name="T21" fmla="*/ 702 h 711"/>
                    <a:gd name="T22" fmla="*/ 67 w 86"/>
                    <a:gd name="T23" fmla="*/ 686 h 711"/>
                    <a:gd name="T24" fmla="*/ 85 w 86"/>
                    <a:gd name="T25" fmla="*/ 381 h 7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6"/>
                    <a:gd name="T40" fmla="*/ 0 h 711"/>
                    <a:gd name="T41" fmla="*/ 86 w 86"/>
                    <a:gd name="T42" fmla="*/ 711 h 71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6" h="711">
                      <a:moveTo>
                        <a:pt x="0" y="0"/>
                      </a:moveTo>
                      <a:lnTo>
                        <a:pt x="7" y="4"/>
                      </a:lnTo>
                      <a:lnTo>
                        <a:pt x="12" y="16"/>
                      </a:lnTo>
                      <a:lnTo>
                        <a:pt x="14" y="33"/>
                      </a:lnTo>
                      <a:lnTo>
                        <a:pt x="15" y="59"/>
                      </a:lnTo>
                      <a:lnTo>
                        <a:pt x="43" y="653"/>
                      </a:lnTo>
                      <a:lnTo>
                        <a:pt x="45" y="686"/>
                      </a:lnTo>
                      <a:lnTo>
                        <a:pt x="47" y="696"/>
                      </a:lnTo>
                      <a:lnTo>
                        <a:pt x="53" y="706"/>
                      </a:lnTo>
                      <a:lnTo>
                        <a:pt x="57" y="710"/>
                      </a:lnTo>
                      <a:lnTo>
                        <a:pt x="63" y="702"/>
                      </a:lnTo>
                      <a:lnTo>
                        <a:pt x="67" y="686"/>
                      </a:lnTo>
                      <a:lnTo>
                        <a:pt x="85" y="381"/>
                      </a:lnTo>
                    </a:path>
                  </a:pathLst>
                </a:custGeom>
                <a:noFill/>
                <a:ln w="38100" cap="rnd">
                  <a:solidFill>
                    <a:schemeClr val="tx1">
                      <a:lumMod val="65000"/>
                      <a:lumOff val="35000"/>
                    </a:schemeClr>
                  </a:solidFill>
                  <a:round/>
                </a:ln>
              </p:spPr>
              <p:txBody>
                <a:bodyPr/>
                <a:lstStyle/>
                <a:p>
                  <a:endParaRPr lang="zh-CN" altLang="en-US"/>
                </a:p>
              </p:txBody>
            </p:sp>
            <p:sp>
              <p:nvSpPr>
                <p:cNvPr id="225" name="Freeform 293"/>
                <p:cNvSpPr/>
                <p:nvPr/>
              </p:nvSpPr>
              <p:spPr bwMode="auto">
                <a:xfrm>
                  <a:off x="1558" y="1323"/>
                  <a:ext cx="34" cy="363"/>
                </a:xfrm>
                <a:custGeom>
                  <a:avLst/>
                  <a:gdLst>
                    <a:gd name="T0" fmla="*/ 0 w 34"/>
                    <a:gd name="T1" fmla="*/ 362 h 363"/>
                    <a:gd name="T2" fmla="*/ 20 w 34"/>
                    <a:gd name="T3" fmla="*/ 54 h 363"/>
                    <a:gd name="T4" fmla="*/ 22 w 34"/>
                    <a:gd name="T5" fmla="*/ 38 h 363"/>
                    <a:gd name="T6" fmla="*/ 23 w 34"/>
                    <a:gd name="T7" fmla="*/ 25 h 363"/>
                    <a:gd name="T8" fmla="*/ 24 w 34"/>
                    <a:gd name="T9" fmla="*/ 15 h 363"/>
                    <a:gd name="T10" fmla="*/ 28 w 34"/>
                    <a:gd name="T11" fmla="*/ 6 h 363"/>
                    <a:gd name="T12" fmla="*/ 33 w 34"/>
                    <a:gd name="T13" fmla="*/ 0 h 363"/>
                    <a:gd name="T14" fmla="*/ 0 60000 65536"/>
                    <a:gd name="T15" fmla="*/ 0 60000 65536"/>
                    <a:gd name="T16" fmla="*/ 0 60000 65536"/>
                    <a:gd name="T17" fmla="*/ 0 60000 65536"/>
                    <a:gd name="T18" fmla="*/ 0 60000 65536"/>
                    <a:gd name="T19" fmla="*/ 0 60000 65536"/>
                    <a:gd name="T20" fmla="*/ 0 60000 65536"/>
                    <a:gd name="T21" fmla="*/ 0 w 34"/>
                    <a:gd name="T22" fmla="*/ 0 h 363"/>
                    <a:gd name="T23" fmla="*/ 34 w 34"/>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4" h="363">
                      <a:moveTo>
                        <a:pt x="0" y="362"/>
                      </a:moveTo>
                      <a:lnTo>
                        <a:pt x="20" y="54"/>
                      </a:lnTo>
                      <a:lnTo>
                        <a:pt x="22" y="38"/>
                      </a:lnTo>
                      <a:lnTo>
                        <a:pt x="23" y="25"/>
                      </a:lnTo>
                      <a:lnTo>
                        <a:pt x="24" y="15"/>
                      </a:lnTo>
                      <a:lnTo>
                        <a:pt x="28" y="6"/>
                      </a:lnTo>
                      <a:lnTo>
                        <a:pt x="33" y="0"/>
                      </a:lnTo>
                    </a:path>
                  </a:pathLst>
                </a:custGeom>
                <a:noFill/>
                <a:ln w="38100" cap="rnd">
                  <a:solidFill>
                    <a:schemeClr val="tx1">
                      <a:lumMod val="65000"/>
                      <a:lumOff val="35000"/>
                    </a:schemeClr>
                  </a:solidFill>
                  <a:round/>
                </a:ln>
              </p:spPr>
              <p:txBody>
                <a:bodyPr/>
                <a:lstStyle/>
                <a:p>
                  <a:endParaRPr lang="zh-CN" altLang="en-US"/>
                </a:p>
              </p:txBody>
            </p:sp>
            <p:sp>
              <p:nvSpPr>
                <p:cNvPr id="226" name="Freeform 294"/>
                <p:cNvSpPr/>
                <p:nvPr/>
              </p:nvSpPr>
              <p:spPr bwMode="auto">
                <a:xfrm>
                  <a:off x="1592" y="1318"/>
                  <a:ext cx="86" cy="709"/>
                </a:xfrm>
                <a:custGeom>
                  <a:avLst/>
                  <a:gdLst>
                    <a:gd name="T0" fmla="*/ 0 w 86"/>
                    <a:gd name="T1" fmla="*/ 0 h 709"/>
                    <a:gd name="T2" fmla="*/ 7 w 86"/>
                    <a:gd name="T3" fmla="*/ 4 h 709"/>
                    <a:gd name="T4" fmla="*/ 12 w 86"/>
                    <a:gd name="T5" fmla="*/ 16 h 709"/>
                    <a:gd name="T6" fmla="*/ 14 w 86"/>
                    <a:gd name="T7" fmla="*/ 33 h 709"/>
                    <a:gd name="T8" fmla="*/ 15 w 86"/>
                    <a:gd name="T9" fmla="*/ 59 h 709"/>
                    <a:gd name="T10" fmla="*/ 43 w 86"/>
                    <a:gd name="T11" fmla="*/ 651 h 709"/>
                    <a:gd name="T12" fmla="*/ 45 w 86"/>
                    <a:gd name="T13" fmla="*/ 684 h 709"/>
                    <a:gd name="T14" fmla="*/ 47 w 86"/>
                    <a:gd name="T15" fmla="*/ 694 h 709"/>
                    <a:gd name="T16" fmla="*/ 53 w 86"/>
                    <a:gd name="T17" fmla="*/ 704 h 709"/>
                    <a:gd name="T18" fmla="*/ 57 w 86"/>
                    <a:gd name="T19" fmla="*/ 708 h 709"/>
                    <a:gd name="T20" fmla="*/ 63 w 86"/>
                    <a:gd name="T21" fmla="*/ 700 h 709"/>
                    <a:gd name="T22" fmla="*/ 67 w 86"/>
                    <a:gd name="T23" fmla="*/ 684 h 709"/>
                    <a:gd name="T24" fmla="*/ 85 w 86"/>
                    <a:gd name="T25" fmla="*/ 380 h 70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6"/>
                    <a:gd name="T40" fmla="*/ 0 h 709"/>
                    <a:gd name="T41" fmla="*/ 86 w 86"/>
                    <a:gd name="T42" fmla="*/ 709 h 70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6" h="709">
                      <a:moveTo>
                        <a:pt x="0" y="0"/>
                      </a:moveTo>
                      <a:lnTo>
                        <a:pt x="7" y="4"/>
                      </a:lnTo>
                      <a:lnTo>
                        <a:pt x="12" y="16"/>
                      </a:lnTo>
                      <a:lnTo>
                        <a:pt x="14" y="33"/>
                      </a:lnTo>
                      <a:lnTo>
                        <a:pt x="15" y="59"/>
                      </a:lnTo>
                      <a:lnTo>
                        <a:pt x="43" y="651"/>
                      </a:lnTo>
                      <a:lnTo>
                        <a:pt x="45" y="684"/>
                      </a:lnTo>
                      <a:lnTo>
                        <a:pt x="47" y="694"/>
                      </a:lnTo>
                      <a:lnTo>
                        <a:pt x="53" y="704"/>
                      </a:lnTo>
                      <a:lnTo>
                        <a:pt x="57" y="708"/>
                      </a:lnTo>
                      <a:lnTo>
                        <a:pt x="63" y="700"/>
                      </a:lnTo>
                      <a:lnTo>
                        <a:pt x="67" y="684"/>
                      </a:lnTo>
                      <a:lnTo>
                        <a:pt x="85" y="380"/>
                      </a:lnTo>
                    </a:path>
                  </a:pathLst>
                </a:custGeom>
                <a:noFill/>
                <a:ln w="38100" cap="rnd">
                  <a:solidFill>
                    <a:schemeClr val="tx1">
                      <a:lumMod val="65000"/>
                      <a:lumOff val="35000"/>
                    </a:schemeClr>
                  </a:solidFill>
                  <a:round/>
                </a:ln>
              </p:spPr>
              <p:txBody>
                <a:bodyPr/>
                <a:lstStyle/>
                <a:p>
                  <a:endParaRPr lang="zh-CN" altLang="en-US"/>
                </a:p>
              </p:txBody>
            </p:sp>
          </p:grpSp>
          <p:grpSp>
            <p:nvGrpSpPr>
              <p:cNvPr id="217" name="Group 295"/>
              <p:cNvGrpSpPr/>
              <p:nvPr/>
            </p:nvGrpSpPr>
            <p:grpSpPr bwMode="auto">
              <a:xfrm>
                <a:off x="1676" y="1316"/>
                <a:ext cx="239" cy="711"/>
                <a:chOff x="1676" y="1316"/>
                <a:chExt cx="239" cy="711"/>
              </a:xfrm>
            </p:grpSpPr>
            <p:sp>
              <p:nvSpPr>
                <p:cNvPr id="219" name="Freeform 296"/>
                <p:cNvSpPr/>
                <p:nvPr/>
              </p:nvSpPr>
              <p:spPr bwMode="auto">
                <a:xfrm>
                  <a:off x="1676" y="1317"/>
                  <a:ext cx="32" cy="363"/>
                </a:xfrm>
                <a:custGeom>
                  <a:avLst/>
                  <a:gdLst>
                    <a:gd name="T0" fmla="*/ 0 w 32"/>
                    <a:gd name="T1" fmla="*/ 362 h 363"/>
                    <a:gd name="T2" fmla="*/ 19 w 32"/>
                    <a:gd name="T3" fmla="*/ 54 h 363"/>
                    <a:gd name="T4" fmla="*/ 20 w 32"/>
                    <a:gd name="T5" fmla="*/ 38 h 363"/>
                    <a:gd name="T6" fmla="*/ 21 w 32"/>
                    <a:gd name="T7" fmla="*/ 25 h 363"/>
                    <a:gd name="T8" fmla="*/ 23 w 32"/>
                    <a:gd name="T9" fmla="*/ 15 h 363"/>
                    <a:gd name="T10" fmla="*/ 27 w 32"/>
                    <a:gd name="T11" fmla="*/ 6 h 363"/>
                    <a:gd name="T12" fmla="*/ 31 w 32"/>
                    <a:gd name="T13" fmla="*/ 0 h 363"/>
                    <a:gd name="T14" fmla="*/ 0 60000 65536"/>
                    <a:gd name="T15" fmla="*/ 0 60000 65536"/>
                    <a:gd name="T16" fmla="*/ 0 60000 65536"/>
                    <a:gd name="T17" fmla="*/ 0 60000 65536"/>
                    <a:gd name="T18" fmla="*/ 0 60000 65536"/>
                    <a:gd name="T19" fmla="*/ 0 60000 65536"/>
                    <a:gd name="T20" fmla="*/ 0 60000 65536"/>
                    <a:gd name="T21" fmla="*/ 0 w 32"/>
                    <a:gd name="T22" fmla="*/ 0 h 363"/>
                    <a:gd name="T23" fmla="*/ 32 w 32"/>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2" h="363">
                      <a:moveTo>
                        <a:pt x="0" y="362"/>
                      </a:moveTo>
                      <a:lnTo>
                        <a:pt x="19" y="54"/>
                      </a:lnTo>
                      <a:lnTo>
                        <a:pt x="20" y="38"/>
                      </a:lnTo>
                      <a:lnTo>
                        <a:pt x="21" y="25"/>
                      </a:lnTo>
                      <a:lnTo>
                        <a:pt x="23" y="15"/>
                      </a:lnTo>
                      <a:lnTo>
                        <a:pt x="27" y="6"/>
                      </a:lnTo>
                      <a:lnTo>
                        <a:pt x="31" y="0"/>
                      </a:lnTo>
                    </a:path>
                  </a:pathLst>
                </a:custGeom>
                <a:noFill/>
                <a:ln w="38100" cap="rnd">
                  <a:solidFill>
                    <a:schemeClr val="tx1">
                      <a:lumMod val="65000"/>
                      <a:lumOff val="35000"/>
                    </a:schemeClr>
                  </a:solidFill>
                  <a:round/>
                </a:ln>
              </p:spPr>
              <p:txBody>
                <a:bodyPr/>
                <a:lstStyle/>
                <a:p>
                  <a:endParaRPr lang="zh-CN" altLang="en-US"/>
                </a:p>
              </p:txBody>
            </p:sp>
            <p:sp>
              <p:nvSpPr>
                <p:cNvPr id="220" name="Freeform 297"/>
                <p:cNvSpPr/>
                <p:nvPr/>
              </p:nvSpPr>
              <p:spPr bwMode="auto">
                <a:xfrm>
                  <a:off x="1709" y="1316"/>
                  <a:ext cx="86" cy="711"/>
                </a:xfrm>
                <a:custGeom>
                  <a:avLst/>
                  <a:gdLst>
                    <a:gd name="T0" fmla="*/ 0 w 86"/>
                    <a:gd name="T1" fmla="*/ 0 h 711"/>
                    <a:gd name="T2" fmla="*/ 7 w 86"/>
                    <a:gd name="T3" fmla="*/ 4 h 711"/>
                    <a:gd name="T4" fmla="*/ 12 w 86"/>
                    <a:gd name="T5" fmla="*/ 16 h 711"/>
                    <a:gd name="T6" fmla="*/ 14 w 86"/>
                    <a:gd name="T7" fmla="*/ 33 h 711"/>
                    <a:gd name="T8" fmla="*/ 15 w 86"/>
                    <a:gd name="T9" fmla="*/ 59 h 711"/>
                    <a:gd name="T10" fmla="*/ 43 w 86"/>
                    <a:gd name="T11" fmla="*/ 653 h 711"/>
                    <a:gd name="T12" fmla="*/ 45 w 86"/>
                    <a:gd name="T13" fmla="*/ 686 h 711"/>
                    <a:gd name="T14" fmla="*/ 47 w 86"/>
                    <a:gd name="T15" fmla="*/ 696 h 711"/>
                    <a:gd name="T16" fmla="*/ 53 w 86"/>
                    <a:gd name="T17" fmla="*/ 706 h 711"/>
                    <a:gd name="T18" fmla="*/ 57 w 86"/>
                    <a:gd name="T19" fmla="*/ 710 h 711"/>
                    <a:gd name="T20" fmla="*/ 63 w 86"/>
                    <a:gd name="T21" fmla="*/ 702 h 711"/>
                    <a:gd name="T22" fmla="*/ 67 w 86"/>
                    <a:gd name="T23" fmla="*/ 686 h 711"/>
                    <a:gd name="T24" fmla="*/ 85 w 86"/>
                    <a:gd name="T25" fmla="*/ 381 h 7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6"/>
                    <a:gd name="T40" fmla="*/ 0 h 711"/>
                    <a:gd name="T41" fmla="*/ 86 w 86"/>
                    <a:gd name="T42" fmla="*/ 711 h 71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6" h="711">
                      <a:moveTo>
                        <a:pt x="0" y="0"/>
                      </a:moveTo>
                      <a:lnTo>
                        <a:pt x="7" y="4"/>
                      </a:lnTo>
                      <a:lnTo>
                        <a:pt x="12" y="16"/>
                      </a:lnTo>
                      <a:lnTo>
                        <a:pt x="14" y="33"/>
                      </a:lnTo>
                      <a:lnTo>
                        <a:pt x="15" y="59"/>
                      </a:lnTo>
                      <a:lnTo>
                        <a:pt x="43" y="653"/>
                      </a:lnTo>
                      <a:lnTo>
                        <a:pt x="45" y="686"/>
                      </a:lnTo>
                      <a:lnTo>
                        <a:pt x="47" y="696"/>
                      </a:lnTo>
                      <a:lnTo>
                        <a:pt x="53" y="706"/>
                      </a:lnTo>
                      <a:lnTo>
                        <a:pt x="57" y="710"/>
                      </a:lnTo>
                      <a:lnTo>
                        <a:pt x="63" y="702"/>
                      </a:lnTo>
                      <a:lnTo>
                        <a:pt x="67" y="686"/>
                      </a:lnTo>
                      <a:lnTo>
                        <a:pt x="85" y="381"/>
                      </a:lnTo>
                    </a:path>
                  </a:pathLst>
                </a:custGeom>
                <a:noFill/>
                <a:ln w="38100" cap="rnd">
                  <a:solidFill>
                    <a:schemeClr val="tx1">
                      <a:lumMod val="65000"/>
                      <a:lumOff val="35000"/>
                    </a:schemeClr>
                  </a:solidFill>
                  <a:round/>
                </a:ln>
              </p:spPr>
              <p:txBody>
                <a:bodyPr/>
                <a:lstStyle/>
                <a:p>
                  <a:endParaRPr lang="zh-CN" altLang="en-US"/>
                </a:p>
              </p:txBody>
            </p:sp>
            <p:sp>
              <p:nvSpPr>
                <p:cNvPr id="221" name="Freeform 298"/>
                <p:cNvSpPr/>
                <p:nvPr/>
              </p:nvSpPr>
              <p:spPr bwMode="auto">
                <a:xfrm>
                  <a:off x="1795" y="1323"/>
                  <a:ext cx="34" cy="363"/>
                </a:xfrm>
                <a:custGeom>
                  <a:avLst/>
                  <a:gdLst>
                    <a:gd name="T0" fmla="*/ 0 w 34"/>
                    <a:gd name="T1" fmla="*/ 362 h 363"/>
                    <a:gd name="T2" fmla="*/ 20 w 34"/>
                    <a:gd name="T3" fmla="*/ 54 h 363"/>
                    <a:gd name="T4" fmla="*/ 22 w 34"/>
                    <a:gd name="T5" fmla="*/ 38 h 363"/>
                    <a:gd name="T6" fmla="*/ 23 w 34"/>
                    <a:gd name="T7" fmla="*/ 25 h 363"/>
                    <a:gd name="T8" fmla="*/ 24 w 34"/>
                    <a:gd name="T9" fmla="*/ 15 h 363"/>
                    <a:gd name="T10" fmla="*/ 28 w 34"/>
                    <a:gd name="T11" fmla="*/ 6 h 363"/>
                    <a:gd name="T12" fmla="*/ 33 w 34"/>
                    <a:gd name="T13" fmla="*/ 0 h 363"/>
                    <a:gd name="T14" fmla="*/ 0 60000 65536"/>
                    <a:gd name="T15" fmla="*/ 0 60000 65536"/>
                    <a:gd name="T16" fmla="*/ 0 60000 65536"/>
                    <a:gd name="T17" fmla="*/ 0 60000 65536"/>
                    <a:gd name="T18" fmla="*/ 0 60000 65536"/>
                    <a:gd name="T19" fmla="*/ 0 60000 65536"/>
                    <a:gd name="T20" fmla="*/ 0 60000 65536"/>
                    <a:gd name="T21" fmla="*/ 0 w 34"/>
                    <a:gd name="T22" fmla="*/ 0 h 363"/>
                    <a:gd name="T23" fmla="*/ 34 w 34"/>
                    <a:gd name="T24" fmla="*/ 363 h 3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4" h="363">
                      <a:moveTo>
                        <a:pt x="0" y="362"/>
                      </a:moveTo>
                      <a:lnTo>
                        <a:pt x="20" y="54"/>
                      </a:lnTo>
                      <a:lnTo>
                        <a:pt x="22" y="38"/>
                      </a:lnTo>
                      <a:lnTo>
                        <a:pt x="23" y="25"/>
                      </a:lnTo>
                      <a:lnTo>
                        <a:pt x="24" y="15"/>
                      </a:lnTo>
                      <a:lnTo>
                        <a:pt x="28" y="6"/>
                      </a:lnTo>
                      <a:lnTo>
                        <a:pt x="33" y="0"/>
                      </a:lnTo>
                    </a:path>
                  </a:pathLst>
                </a:custGeom>
                <a:noFill/>
                <a:ln w="38100" cap="rnd">
                  <a:solidFill>
                    <a:schemeClr val="tx1">
                      <a:lumMod val="65000"/>
                      <a:lumOff val="35000"/>
                    </a:schemeClr>
                  </a:solidFill>
                  <a:round/>
                </a:ln>
              </p:spPr>
              <p:txBody>
                <a:bodyPr/>
                <a:lstStyle/>
                <a:p>
                  <a:endParaRPr lang="zh-CN" altLang="en-US"/>
                </a:p>
              </p:txBody>
            </p:sp>
            <p:sp>
              <p:nvSpPr>
                <p:cNvPr id="222" name="Freeform 299"/>
                <p:cNvSpPr/>
                <p:nvPr/>
              </p:nvSpPr>
              <p:spPr bwMode="auto">
                <a:xfrm>
                  <a:off x="1829" y="1318"/>
                  <a:ext cx="86" cy="709"/>
                </a:xfrm>
                <a:custGeom>
                  <a:avLst/>
                  <a:gdLst>
                    <a:gd name="T0" fmla="*/ 0 w 86"/>
                    <a:gd name="T1" fmla="*/ 0 h 709"/>
                    <a:gd name="T2" fmla="*/ 7 w 86"/>
                    <a:gd name="T3" fmla="*/ 4 h 709"/>
                    <a:gd name="T4" fmla="*/ 12 w 86"/>
                    <a:gd name="T5" fmla="*/ 16 h 709"/>
                    <a:gd name="T6" fmla="*/ 14 w 86"/>
                    <a:gd name="T7" fmla="*/ 33 h 709"/>
                    <a:gd name="T8" fmla="*/ 15 w 86"/>
                    <a:gd name="T9" fmla="*/ 59 h 709"/>
                    <a:gd name="T10" fmla="*/ 43 w 86"/>
                    <a:gd name="T11" fmla="*/ 651 h 709"/>
                    <a:gd name="T12" fmla="*/ 45 w 86"/>
                    <a:gd name="T13" fmla="*/ 684 h 709"/>
                    <a:gd name="T14" fmla="*/ 47 w 86"/>
                    <a:gd name="T15" fmla="*/ 694 h 709"/>
                    <a:gd name="T16" fmla="*/ 53 w 86"/>
                    <a:gd name="T17" fmla="*/ 704 h 709"/>
                    <a:gd name="T18" fmla="*/ 57 w 86"/>
                    <a:gd name="T19" fmla="*/ 708 h 709"/>
                    <a:gd name="T20" fmla="*/ 63 w 86"/>
                    <a:gd name="T21" fmla="*/ 700 h 709"/>
                    <a:gd name="T22" fmla="*/ 67 w 86"/>
                    <a:gd name="T23" fmla="*/ 684 h 709"/>
                    <a:gd name="T24" fmla="*/ 85 w 86"/>
                    <a:gd name="T25" fmla="*/ 380 h 70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6"/>
                    <a:gd name="T40" fmla="*/ 0 h 709"/>
                    <a:gd name="T41" fmla="*/ 86 w 86"/>
                    <a:gd name="T42" fmla="*/ 709 h 70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6" h="709">
                      <a:moveTo>
                        <a:pt x="0" y="0"/>
                      </a:moveTo>
                      <a:lnTo>
                        <a:pt x="7" y="4"/>
                      </a:lnTo>
                      <a:lnTo>
                        <a:pt x="12" y="16"/>
                      </a:lnTo>
                      <a:lnTo>
                        <a:pt x="14" y="33"/>
                      </a:lnTo>
                      <a:lnTo>
                        <a:pt x="15" y="59"/>
                      </a:lnTo>
                      <a:lnTo>
                        <a:pt x="43" y="651"/>
                      </a:lnTo>
                      <a:lnTo>
                        <a:pt x="45" y="684"/>
                      </a:lnTo>
                      <a:lnTo>
                        <a:pt x="47" y="694"/>
                      </a:lnTo>
                      <a:lnTo>
                        <a:pt x="53" y="704"/>
                      </a:lnTo>
                      <a:lnTo>
                        <a:pt x="57" y="708"/>
                      </a:lnTo>
                      <a:lnTo>
                        <a:pt x="63" y="700"/>
                      </a:lnTo>
                      <a:lnTo>
                        <a:pt x="67" y="684"/>
                      </a:lnTo>
                      <a:lnTo>
                        <a:pt x="85" y="380"/>
                      </a:lnTo>
                    </a:path>
                  </a:pathLst>
                </a:custGeom>
                <a:noFill/>
                <a:ln w="38100" cap="rnd">
                  <a:solidFill>
                    <a:schemeClr val="tx1">
                      <a:lumMod val="65000"/>
                      <a:lumOff val="35000"/>
                    </a:schemeClr>
                  </a:solidFill>
                  <a:round/>
                </a:ln>
              </p:spPr>
              <p:txBody>
                <a:bodyPr/>
                <a:lstStyle/>
                <a:p>
                  <a:endParaRPr lang="zh-CN" altLang="en-US"/>
                </a:p>
              </p:txBody>
            </p:sp>
          </p:grpSp>
          <p:sp>
            <p:nvSpPr>
              <p:cNvPr id="218" name="Line 300"/>
              <p:cNvSpPr>
                <a:spLocks noChangeShapeType="1"/>
              </p:cNvSpPr>
              <p:nvPr/>
            </p:nvSpPr>
            <p:spPr bwMode="auto">
              <a:xfrm flipV="1">
                <a:off x="1674" y="1661"/>
                <a:ext cx="3" cy="50"/>
              </a:xfrm>
              <a:prstGeom prst="line">
                <a:avLst/>
              </a:prstGeom>
              <a:noFill/>
              <a:ln w="38100">
                <a:solidFill>
                  <a:schemeClr val="tx1">
                    <a:lumMod val="65000"/>
                    <a:lumOff val="35000"/>
                  </a:schemeClr>
                </a:solidFill>
                <a:round/>
              </a:ln>
            </p:spPr>
            <p:txBody>
              <a:bodyPr wrap="none" anchor="ctr"/>
              <a:lstStyle/>
              <a:p>
                <a:endParaRPr lang="zh-CN" altLang="en-US"/>
              </a:p>
            </p:txBody>
          </p:sp>
        </p:grpSp>
      </p:grpSp>
      <p:pic>
        <p:nvPicPr>
          <p:cNvPr id="227" name="图片 226"/>
          <p:cNvPicPr>
            <a:picLocks noChangeAspect="1"/>
          </p:cNvPicPr>
          <p:nvPr/>
        </p:nvPicPr>
        <p:blipFill>
          <a:blip r:embed="rId1"/>
          <a:stretch>
            <a:fillRect/>
          </a:stretch>
        </p:blipFill>
        <p:spPr>
          <a:xfrm>
            <a:off x="8221980" y="358140"/>
            <a:ext cx="2533650" cy="495300"/>
          </a:xfrm>
          <a:prstGeom prst="rect">
            <a:avLst/>
          </a:prstGeom>
        </p:spPr>
      </p:pic>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4"/>
          <p:cNvSpPr/>
          <p:nvPr/>
        </p:nvSpPr>
        <p:spPr>
          <a:xfrm>
            <a:off x="612775" y="1755627"/>
            <a:ext cx="10820400" cy="4963674"/>
          </a:xfrm>
          <a:prstGeom prst="roundRect">
            <a:avLst>
              <a:gd name="adj" fmla="val 5822"/>
            </a:avLst>
          </a:prstGeom>
          <a:solidFill>
            <a:schemeClr val="bg1">
              <a:lumMod val="95000"/>
            </a:schemeClr>
          </a:solidFill>
          <a:ln w="38100">
            <a:solidFill>
              <a:srgbClr val="FF993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7" name="Freeform 3"/>
          <p:cNvSpPr/>
          <p:nvPr/>
        </p:nvSpPr>
        <p:spPr>
          <a:xfrm>
            <a:off x="-43539" y="6388356"/>
            <a:ext cx="12233951" cy="496637"/>
          </a:xfrm>
          <a:custGeom>
            <a:avLst/>
            <a:gdLst>
              <a:gd name="connsiteX0" fmla="*/ 0 w 9144000"/>
              <a:gd name="connsiteY0" fmla="*/ 376428 h 376428"/>
              <a:gd name="connsiteX1" fmla="*/ 9144000 w 9144000"/>
              <a:gd name="connsiteY1" fmla="*/ 376428 h 376428"/>
              <a:gd name="connsiteX2" fmla="*/ 9144000 w 9144000"/>
              <a:gd name="connsiteY2" fmla="*/ 0 h 376428"/>
              <a:gd name="connsiteX3" fmla="*/ 0 w 9144000"/>
              <a:gd name="connsiteY3" fmla="*/ 0 h 376428"/>
              <a:gd name="connsiteX4" fmla="*/ 0 w 9144000"/>
              <a:gd name="connsiteY4" fmla="*/ 376428 h 3764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376428">
                <a:moveTo>
                  <a:pt x="0" y="376428"/>
                </a:moveTo>
                <a:lnTo>
                  <a:pt x="9144000" y="376428"/>
                </a:lnTo>
                <a:lnTo>
                  <a:pt x="9144000" y="0"/>
                </a:lnTo>
                <a:lnTo>
                  <a:pt x="0" y="0"/>
                </a:lnTo>
                <a:lnTo>
                  <a:pt x="0" y="376428"/>
                </a:lnTo>
              </a:path>
            </a:pathLst>
          </a:custGeom>
          <a:solidFill>
            <a:srgbClr val="3B3F6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8" name="组合 7"/>
          <p:cNvGrpSpPr/>
          <p:nvPr/>
        </p:nvGrpSpPr>
        <p:grpSpPr>
          <a:xfrm>
            <a:off x="10123265" y="5371066"/>
            <a:ext cx="1877787" cy="1129564"/>
            <a:chOff x="9675584" y="5175723"/>
            <a:chExt cx="1877787" cy="1129564"/>
          </a:xfrm>
        </p:grpSpPr>
        <p:sp>
          <p:nvSpPr>
            <p:cNvPr id="9" name="矩形 8"/>
            <p:cNvSpPr/>
            <p:nvPr/>
          </p:nvSpPr>
          <p:spPr>
            <a:xfrm>
              <a:off x="11286669" y="5640179"/>
              <a:ext cx="266702" cy="6618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10" name="矩形 9"/>
            <p:cNvSpPr/>
            <p:nvPr/>
          </p:nvSpPr>
          <p:spPr>
            <a:xfrm>
              <a:off x="10642146" y="5828865"/>
              <a:ext cx="266702" cy="476421"/>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11" name="矩形 10"/>
            <p:cNvSpPr/>
            <p:nvPr/>
          </p:nvSpPr>
          <p:spPr>
            <a:xfrm>
              <a:off x="10241641" y="5175723"/>
              <a:ext cx="266702" cy="1129564"/>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12" name="矩形 11"/>
            <p:cNvSpPr/>
            <p:nvPr/>
          </p:nvSpPr>
          <p:spPr>
            <a:xfrm>
              <a:off x="9675584" y="5974341"/>
              <a:ext cx="266702" cy="33094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sp>
        <p:nvSpPr>
          <p:cNvPr id="112642" name="Rectangle 2"/>
          <p:cNvSpPr>
            <a:spLocks noGrp="1" noChangeArrowheads="1"/>
          </p:cNvSpPr>
          <p:nvPr>
            <p:ph type="title"/>
          </p:nvPr>
        </p:nvSpPr>
        <p:spPr/>
        <p:txBody>
          <a:bodyPr/>
          <a:lstStyle/>
          <a:p>
            <a:r>
              <a:rPr lang="zh-CN" altLang="en-US" dirty="0"/>
              <a:t>基带传输与频带传输</a:t>
            </a:r>
            <a:endParaRPr lang="zh-CN" altLang="en-US" dirty="0"/>
          </a:p>
        </p:txBody>
      </p:sp>
      <p:sp>
        <p:nvSpPr>
          <p:cNvPr id="112643" name="Rectangle 3"/>
          <p:cNvSpPr>
            <a:spLocks noGrp="1" noChangeArrowheads="1"/>
          </p:cNvSpPr>
          <p:nvPr>
            <p:ph idx="1"/>
          </p:nvPr>
        </p:nvSpPr>
        <p:spPr>
          <a:xfrm>
            <a:off x="947138" y="1926565"/>
            <a:ext cx="9764058" cy="3966702"/>
          </a:xfrm>
        </p:spPr>
        <p:txBody>
          <a:bodyPr>
            <a:noAutofit/>
          </a:bodyPr>
          <a:lstStyle/>
          <a:p>
            <a:pPr>
              <a:lnSpc>
                <a:spcPct val="150000"/>
              </a:lnSpc>
            </a:pPr>
            <a:r>
              <a:rPr lang="zh-CN" altLang="en-US" sz="2400" dirty="0"/>
              <a:t>矩形脉冲波形的数字信号包含从直流开始的低频分量，被称为</a:t>
            </a:r>
            <a:r>
              <a:rPr lang="zh-CN" altLang="en-US" sz="2400" dirty="0">
                <a:solidFill>
                  <a:srgbClr val="C00000"/>
                </a:solidFill>
              </a:rPr>
              <a:t>基带信号</a:t>
            </a:r>
            <a:r>
              <a:rPr lang="zh-CN" altLang="en-US" sz="2400" dirty="0"/>
              <a:t>，在数字信道上直接传输基带信号的方法称为</a:t>
            </a:r>
            <a:r>
              <a:rPr lang="zh-CN" altLang="en-US" sz="2400" dirty="0">
                <a:solidFill>
                  <a:srgbClr val="C00000"/>
                </a:solidFill>
              </a:rPr>
              <a:t>基带传输</a:t>
            </a:r>
            <a:r>
              <a:rPr lang="zh-CN" altLang="en-US" sz="2400" dirty="0"/>
              <a:t>。</a:t>
            </a:r>
            <a:endParaRPr lang="en-US" altLang="zh-CN" sz="2400" dirty="0"/>
          </a:p>
          <a:p>
            <a:pPr>
              <a:lnSpc>
                <a:spcPct val="150000"/>
              </a:lnSpc>
            </a:pPr>
            <a:r>
              <a:rPr lang="zh-CN" altLang="en-US" sz="2400" dirty="0"/>
              <a:t>模拟信道不能直接传输基带信号，必须对基带信号进行调制，才能够在模拟信道中传输。</a:t>
            </a:r>
            <a:endParaRPr lang="en-US" altLang="zh-CN" sz="2400" dirty="0"/>
          </a:p>
          <a:p>
            <a:pPr>
              <a:lnSpc>
                <a:spcPct val="150000"/>
              </a:lnSpc>
            </a:pPr>
            <a:r>
              <a:rPr lang="zh-CN" altLang="en-US" sz="2400" dirty="0"/>
              <a:t>使用载波进行调制，把基带信号频率范围搬移到较高频段进行传输，称为</a:t>
            </a:r>
            <a:r>
              <a:rPr lang="zh-CN" altLang="en-US" sz="2400" dirty="0">
                <a:solidFill>
                  <a:srgbClr val="C00000"/>
                </a:solidFill>
              </a:rPr>
              <a:t>频带传输</a:t>
            </a:r>
            <a:r>
              <a:rPr lang="zh-CN" altLang="en-US" sz="2400" dirty="0"/>
              <a:t>。经过载波调制后的信号称为</a:t>
            </a:r>
            <a:r>
              <a:rPr lang="zh-CN" altLang="en-US" sz="2400" dirty="0">
                <a:solidFill>
                  <a:srgbClr val="C00000"/>
                </a:solidFill>
              </a:rPr>
              <a:t>频带信号</a:t>
            </a:r>
            <a:r>
              <a:rPr lang="zh-CN" altLang="en-US" sz="2400" dirty="0"/>
              <a:t>或</a:t>
            </a:r>
            <a:r>
              <a:rPr lang="zh-CN" altLang="en-US" sz="2400" dirty="0">
                <a:solidFill>
                  <a:srgbClr val="C00000"/>
                </a:solidFill>
              </a:rPr>
              <a:t>带通信号</a:t>
            </a:r>
            <a:r>
              <a:rPr lang="zh-CN" altLang="en-US" sz="2400" dirty="0"/>
              <a:t>，而使用载波的调制称为</a:t>
            </a:r>
            <a:r>
              <a:rPr lang="zh-CN" altLang="en-US" sz="2400" dirty="0">
                <a:solidFill>
                  <a:srgbClr val="C00000"/>
                </a:solidFill>
              </a:rPr>
              <a:t>带通调制</a:t>
            </a:r>
            <a:r>
              <a:rPr lang="zh-CN" altLang="en-US" sz="2400" dirty="0"/>
              <a:t>。</a:t>
            </a:r>
            <a:endParaRPr lang="zh-CN" altLang="en-US" sz="2400" dirty="0"/>
          </a:p>
        </p:txBody>
      </p:sp>
      <p:pic>
        <p:nvPicPr>
          <p:cNvPr id="2" name="图片 1"/>
          <p:cNvPicPr>
            <a:picLocks noChangeAspect="1"/>
          </p:cNvPicPr>
          <p:nvPr/>
        </p:nvPicPr>
        <p:blipFill>
          <a:blip r:embed="rId1"/>
          <a:stretch>
            <a:fillRect/>
          </a:stretch>
        </p:blipFill>
        <p:spPr>
          <a:xfrm>
            <a:off x="8187690" y="286385"/>
            <a:ext cx="2533650" cy="495300"/>
          </a:xfrm>
          <a:prstGeom prst="rect">
            <a:avLst/>
          </a:prstGeom>
        </p:spPr>
      </p:pic>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12643">
                                            <p:txEl>
                                              <p:pRg st="0" end="0"/>
                                            </p:txEl>
                                          </p:spTgt>
                                        </p:tgtEl>
                                        <p:attrNameLst>
                                          <p:attrName>style.visibility</p:attrName>
                                        </p:attrNameLst>
                                      </p:cBhvr>
                                      <p:to>
                                        <p:strVal val="visible"/>
                                      </p:to>
                                    </p:set>
                                    <p:animEffect transition="in" filter="fade">
                                      <p:cBhvr>
                                        <p:cTn id="7" dur="1000"/>
                                        <p:tgtEl>
                                          <p:spTgt spid="112643">
                                            <p:txEl>
                                              <p:pRg st="0" end="0"/>
                                            </p:txEl>
                                          </p:spTgt>
                                        </p:tgtEl>
                                      </p:cBhvr>
                                    </p:animEffect>
                                    <p:anim calcmode="lin" valueType="num">
                                      <p:cBhvr>
                                        <p:cTn id="8" dur="1000" fill="hold"/>
                                        <p:tgtEl>
                                          <p:spTgt spid="11264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1264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12643">
                                            <p:txEl>
                                              <p:pRg st="1" end="1"/>
                                            </p:txEl>
                                          </p:spTgt>
                                        </p:tgtEl>
                                        <p:attrNameLst>
                                          <p:attrName>style.visibility</p:attrName>
                                        </p:attrNameLst>
                                      </p:cBhvr>
                                      <p:to>
                                        <p:strVal val="visible"/>
                                      </p:to>
                                    </p:set>
                                    <p:animEffect transition="in" filter="fade">
                                      <p:cBhvr>
                                        <p:cTn id="14" dur="1000"/>
                                        <p:tgtEl>
                                          <p:spTgt spid="112643">
                                            <p:txEl>
                                              <p:pRg st="1" end="1"/>
                                            </p:txEl>
                                          </p:spTgt>
                                        </p:tgtEl>
                                      </p:cBhvr>
                                    </p:animEffect>
                                    <p:anim calcmode="lin" valueType="num">
                                      <p:cBhvr>
                                        <p:cTn id="15" dur="1000" fill="hold"/>
                                        <p:tgtEl>
                                          <p:spTgt spid="11264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1264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12643">
                                            <p:txEl>
                                              <p:pRg st="2" end="2"/>
                                            </p:txEl>
                                          </p:spTgt>
                                        </p:tgtEl>
                                        <p:attrNameLst>
                                          <p:attrName>style.visibility</p:attrName>
                                        </p:attrNameLst>
                                      </p:cBhvr>
                                      <p:to>
                                        <p:strVal val="visible"/>
                                      </p:to>
                                    </p:set>
                                    <p:animEffect transition="in" filter="fade">
                                      <p:cBhvr>
                                        <p:cTn id="21" dur="1000"/>
                                        <p:tgtEl>
                                          <p:spTgt spid="112643">
                                            <p:txEl>
                                              <p:pRg st="2" end="2"/>
                                            </p:txEl>
                                          </p:spTgt>
                                        </p:tgtEl>
                                      </p:cBhvr>
                                    </p:animEffect>
                                    <p:anim calcmode="lin" valueType="num">
                                      <p:cBhvr>
                                        <p:cTn id="22" dur="1000" fill="hold"/>
                                        <p:tgtEl>
                                          <p:spTgt spid="11264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1264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矩形 29"/>
          <p:cNvSpPr/>
          <p:nvPr/>
        </p:nvSpPr>
        <p:spPr>
          <a:xfrm>
            <a:off x="0" y="2210082"/>
            <a:ext cx="12198350" cy="464791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19050" y="2200559"/>
            <a:ext cx="12217400" cy="5705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895351" y="5293881"/>
            <a:ext cx="1755775" cy="50153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27" name="矩形 26"/>
          <p:cNvSpPr/>
          <p:nvPr/>
        </p:nvSpPr>
        <p:spPr>
          <a:xfrm>
            <a:off x="895351" y="3165537"/>
            <a:ext cx="1755775" cy="50153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2" name="标题 1"/>
          <p:cNvSpPr>
            <a:spLocks noGrp="1"/>
          </p:cNvSpPr>
          <p:nvPr>
            <p:ph type="title"/>
          </p:nvPr>
        </p:nvSpPr>
        <p:spPr/>
        <p:txBody>
          <a:bodyPr/>
          <a:lstStyle/>
          <a:p>
            <a:r>
              <a:rPr lang="en-US" altLang="zh-CN" dirty="0"/>
              <a:t>3. </a:t>
            </a:r>
            <a:r>
              <a:rPr lang="zh-CN" altLang="en-US" dirty="0"/>
              <a:t>信道的极限容量</a:t>
            </a:r>
            <a:endParaRPr lang="zh-CN" altLang="en-US" dirty="0"/>
          </a:p>
        </p:txBody>
      </p:sp>
      <p:sp>
        <p:nvSpPr>
          <p:cNvPr id="3" name="内容占位符 2"/>
          <p:cNvSpPr>
            <a:spLocks noGrp="1"/>
          </p:cNvSpPr>
          <p:nvPr>
            <p:ph idx="1"/>
          </p:nvPr>
        </p:nvSpPr>
        <p:spPr>
          <a:xfrm>
            <a:off x="809292" y="1132419"/>
            <a:ext cx="10978515" cy="990371"/>
          </a:xfrm>
        </p:spPr>
        <p:txBody>
          <a:bodyPr>
            <a:noAutofit/>
          </a:bodyPr>
          <a:lstStyle/>
          <a:p>
            <a:r>
              <a:rPr lang="zh-CN" altLang="en-US" sz="2000" dirty="0"/>
              <a:t>任何实际的信道都不是理想的，在传输信号时会产生各种失真以及带来多种干扰。 </a:t>
            </a:r>
            <a:endParaRPr lang="zh-CN" altLang="en-US" sz="2000" dirty="0"/>
          </a:p>
          <a:p>
            <a:r>
              <a:rPr lang="zh-CN" altLang="en-US" sz="2000" dirty="0"/>
              <a:t>码元传输的速率越高，或信号传输的距离越远，在信道的输出端的波形的失真就越严重。 </a:t>
            </a:r>
            <a:endParaRPr lang="zh-CN" altLang="en-US" sz="2000" dirty="0"/>
          </a:p>
          <a:p>
            <a:endParaRPr lang="zh-CN" altLang="en-US" sz="2000" dirty="0"/>
          </a:p>
        </p:txBody>
      </p:sp>
      <p:sp>
        <p:nvSpPr>
          <p:cNvPr id="4" name="内容占位符 3"/>
          <p:cNvSpPr>
            <a:spLocks noGrp="1"/>
          </p:cNvSpPr>
          <p:nvPr>
            <p:ph idx="13"/>
          </p:nvPr>
        </p:nvSpPr>
        <p:spPr>
          <a:xfrm>
            <a:off x="741680" y="2279009"/>
            <a:ext cx="10747058" cy="464350"/>
          </a:xfrm>
        </p:spPr>
        <p:txBody>
          <a:bodyPr>
            <a:normAutofit/>
          </a:bodyPr>
          <a:lstStyle/>
          <a:p>
            <a:r>
              <a:rPr lang="zh-CN" altLang="en-US" dirty="0">
                <a:latin typeface="+mn-ea"/>
              </a:rPr>
              <a:t>数字信号通过实际的信道 </a:t>
            </a:r>
            <a:endParaRPr lang="zh-CN" altLang="en-US" dirty="0">
              <a:latin typeface="+mn-ea"/>
            </a:endParaRPr>
          </a:p>
        </p:txBody>
      </p:sp>
      <p:sp>
        <p:nvSpPr>
          <p:cNvPr id="5" name="Rectangle 3"/>
          <p:cNvSpPr txBox="1">
            <a:spLocks noChangeArrowheads="1"/>
          </p:cNvSpPr>
          <p:nvPr/>
        </p:nvSpPr>
        <p:spPr>
          <a:xfrm>
            <a:off x="990600" y="3203628"/>
            <a:ext cx="1908175" cy="539625"/>
          </a:xfrm>
          <a:prstGeom prst="rect">
            <a:avLst/>
          </a:prstGeom>
        </p:spPr>
        <p:txBody>
          <a:bodyPr vert="horz" lIns="121917" tIns="60958" rIns="121917" bIns="60958" rtlCol="0">
            <a:normAutofit/>
          </a:bodyPr>
          <a:lstStyle>
            <a:lvl1pPr marL="457200" indent="-457200" algn="l" defTabSz="1219835" rtl="0" eaLnBrk="1" latinLnBrk="0" hangingPunct="1">
              <a:lnSpc>
                <a:spcPct val="120000"/>
              </a:lnSpc>
              <a:spcBef>
                <a:spcPct val="20000"/>
              </a:spcBef>
              <a:buSzPct val="80000"/>
              <a:buFont typeface="Wingdings" panose="05000000000000000000" pitchFamily="2" charset="2"/>
              <a:buChar char="l"/>
              <a:defRPr sz="2000" kern="1200">
                <a:solidFill>
                  <a:schemeClr val="tx1">
                    <a:lumMod val="75000"/>
                    <a:lumOff val="25000"/>
                  </a:schemeClr>
                </a:solidFill>
                <a:latin typeface="+mn-lt"/>
                <a:ea typeface="+mn-ea"/>
                <a:cs typeface="+mn-cs"/>
              </a:defRPr>
            </a:lvl1pPr>
            <a:lvl2pPr marL="991235" indent="-381000" algn="l" defTabSz="1219835" rtl="0" eaLnBrk="1" latinLnBrk="0" hangingPunct="1">
              <a:spcBef>
                <a:spcPct val="20000"/>
              </a:spcBef>
              <a:buFont typeface="Arial" panose="020B0604020202020204" pitchFamily="34" charset="0"/>
              <a:buChar char="–"/>
              <a:defRPr sz="1800" kern="1200">
                <a:solidFill>
                  <a:schemeClr val="tx1">
                    <a:lumMod val="75000"/>
                    <a:lumOff val="25000"/>
                  </a:schemeClr>
                </a:solidFill>
                <a:latin typeface="+mn-lt"/>
                <a:ea typeface="+mn-ea"/>
                <a:cs typeface="+mn-cs"/>
              </a:defRPr>
            </a:lvl2pPr>
            <a:lvl3pPr marL="1524635" indent="-304800" algn="l" defTabSz="121983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2134235" indent="-304800" algn="l" defTabSz="121983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744470" indent="-304800" algn="l" defTabSz="121983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3354070"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3670"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3905"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3505"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a:lstStyle>
          <a:p>
            <a:pPr marL="0" indent="0">
              <a:lnSpc>
                <a:spcPct val="110000"/>
              </a:lnSpc>
              <a:spcBef>
                <a:spcPct val="0"/>
              </a:spcBef>
              <a:buNone/>
            </a:pPr>
            <a:r>
              <a:rPr lang="zh-CN" altLang="en-US" dirty="0">
                <a:solidFill>
                  <a:schemeClr val="bg1"/>
                </a:solidFill>
                <a:latin typeface="+mn-ea"/>
              </a:rPr>
              <a:t>失真不严重</a:t>
            </a:r>
            <a:endParaRPr lang="zh-CN" altLang="en-US" dirty="0">
              <a:solidFill>
                <a:schemeClr val="bg1"/>
              </a:solidFill>
              <a:latin typeface="+mn-ea"/>
            </a:endParaRPr>
          </a:p>
        </p:txBody>
      </p:sp>
      <p:sp>
        <p:nvSpPr>
          <p:cNvPr id="6" name="AutoShape 4"/>
          <p:cNvSpPr>
            <a:spLocks noChangeArrowheads="1"/>
          </p:cNvSpPr>
          <p:nvPr/>
        </p:nvSpPr>
        <p:spPr bwMode="auto">
          <a:xfrm rot="-5400000">
            <a:off x="6788990" y="1889807"/>
            <a:ext cx="395195" cy="4060825"/>
          </a:xfrm>
          <a:prstGeom prst="can">
            <a:avLst>
              <a:gd name="adj" fmla="val 66775"/>
            </a:avLst>
          </a:prstGeom>
          <a:gradFill rotWithShape="1">
            <a:gsLst>
              <a:gs pos="0">
                <a:srgbClr val="6C6C6C"/>
              </a:gs>
              <a:gs pos="50000">
                <a:srgbClr val="EAEAEA"/>
              </a:gs>
              <a:gs pos="100000">
                <a:srgbClr val="6C6C6C"/>
              </a:gs>
            </a:gsLst>
            <a:lin ang="0" scaled="1"/>
          </a:gradFill>
          <a:ln w="9525">
            <a:solidFill>
              <a:srgbClr val="000000"/>
            </a:solidFill>
            <a:round/>
          </a:ln>
        </p:spPr>
        <p:txBody>
          <a:bodyPr wrap="none" anchor="ctr"/>
          <a:lstStyle/>
          <a:p>
            <a:endParaRPr lang="zh-CN" altLang="en-US">
              <a:latin typeface="+mn-ea"/>
              <a:ea typeface="+mn-ea"/>
            </a:endParaRPr>
          </a:p>
        </p:txBody>
      </p:sp>
      <p:sp>
        <p:nvSpPr>
          <p:cNvPr id="7" name="Freeform 5"/>
          <p:cNvSpPr/>
          <p:nvPr/>
        </p:nvSpPr>
        <p:spPr bwMode="auto">
          <a:xfrm>
            <a:off x="3205164" y="3129034"/>
            <a:ext cx="1539875" cy="658659"/>
          </a:xfrm>
          <a:custGeom>
            <a:avLst/>
            <a:gdLst>
              <a:gd name="T0" fmla="*/ 0 w 1056"/>
              <a:gd name="T1" fmla="*/ 480 h 480"/>
              <a:gd name="T2" fmla="*/ 144 w 1056"/>
              <a:gd name="T3" fmla="*/ 480 h 480"/>
              <a:gd name="T4" fmla="*/ 144 w 1056"/>
              <a:gd name="T5" fmla="*/ 0 h 480"/>
              <a:gd name="T6" fmla="*/ 384 w 1056"/>
              <a:gd name="T7" fmla="*/ 0 h 480"/>
              <a:gd name="T8" fmla="*/ 384 w 1056"/>
              <a:gd name="T9" fmla="*/ 480 h 480"/>
              <a:gd name="T10" fmla="*/ 624 w 1056"/>
              <a:gd name="T11" fmla="*/ 480 h 480"/>
              <a:gd name="T12" fmla="*/ 624 w 1056"/>
              <a:gd name="T13" fmla="*/ 0 h 480"/>
              <a:gd name="T14" fmla="*/ 864 w 1056"/>
              <a:gd name="T15" fmla="*/ 0 h 480"/>
              <a:gd name="T16" fmla="*/ 864 w 1056"/>
              <a:gd name="T17" fmla="*/ 480 h 480"/>
              <a:gd name="T18" fmla="*/ 1056 w 1056"/>
              <a:gd name="T19" fmla="*/ 480 h 48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56"/>
              <a:gd name="T31" fmla="*/ 0 h 480"/>
              <a:gd name="T32" fmla="*/ 1056 w 1056"/>
              <a:gd name="T33" fmla="*/ 480 h 48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56" h="480">
                <a:moveTo>
                  <a:pt x="0" y="480"/>
                </a:moveTo>
                <a:lnTo>
                  <a:pt x="144" y="480"/>
                </a:lnTo>
                <a:lnTo>
                  <a:pt x="144" y="0"/>
                </a:lnTo>
                <a:lnTo>
                  <a:pt x="384" y="0"/>
                </a:lnTo>
                <a:lnTo>
                  <a:pt x="384" y="480"/>
                </a:lnTo>
                <a:lnTo>
                  <a:pt x="624" y="480"/>
                </a:lnTo>
                <a:lnTo>
                  <a:pt x="624" y="0"/>
                </a:lnTo>
                <a:lnTo>
                  <a:pt x="864" y="0"/>
                </a:lnTo>
                <a:lnTo>
                  <a:pt x="864" y="480"/>
                </a:lnTo>
                <a:lnTo>
                  <a:pt x="1056" y="480"/>
                </a:lnTo>
              </a:path>
            </a:pathLst>
          </a:custGeom>
          <a:noFill/>
          <a:ln w="38100">
            <a:solidFill>
              <a:srgbClr val="333399"/>
            </a:solidFill>
            <a:round/>
          </a:ln>
        </p:spPr>
        <p:txBody>
          <a:bodyPr wrap="none"/>
          <a:lstStyle/>
          <a:p>
            <a:endParaRPr lang="zh-CN" altLang="en-US">
              <a:latin typeface="+mn-ea"/>
              <a:ea typeface="+mn-ea"/>
            </a:endParaRPr>
          </a:p>
        </p:txBody>
      </p:sp>
      <p:sp>
        <p:nvSpPr>
          <p:cNvPr id="8" name="Line 6"/>
          <p:cNvSpPr>
            <a:spLocks noChangeShapeType="1"/>
          </p:cNvSpPr>
          <p:nvPr/>
        </p:nvSpPr>
        <p:spPr bwMode="auto">
          <a:xfrm>
            <a:off x="3205163" y="3919425"/>
            <a:ext cx="1960562" cy="0"/>
          </a:xfrm>
          <a:prstGeom prst="line">
            <a:avLst/>
          </a:prstGeom>
          <a:noFill/>
          <a:ln w="28575">
            <a:solidFill>
              <a:srgbClr val="333399"/>
            </a:solidFill>
            <a:round/>
            <a:tailEnd type="triangle" w="med" len="lg"/>
          </a:ln>
        </p:spPr>
        <p:txBody>
          <a:bodyPr wrap="none"/>
          <a:lstStyle/>
          <a:p>
            <a:endParaRPr lang="zh-CN" altLang="en-US">
              <a:latin typeface="+mn-ea"/>
              <a:ea typeface="+mn-ea"/>
            </a:endParaRPr>
          </a:p>
        </p:txBody>
      </p:sp>
      <p:sp>
        <p:nvSpPr>
          <p:cNvPr id="9" name="Freeform 7"/>
          <p:cNvSpPr/>
          <p:nvPr/>
        </p:nvSpPr>
        <p:spPr bwMode="auto">
          <a:xfrm>
            <a:off x="9296401" y="3129034"/>
            <a:ext cx="1541463" cy="658659"/>
          </a:xfrm>
          <a:custGeom>
            <a:avLst/>
            <a:gdLst>
              <a:gd name="T0" fmla="*/ 0 w 1056"/>
              <a:gd name="T1" fmla="*/ 480 h 480"/>
              <a:gd name="T2" fmla="*/ 144 w 1056"/>
              <a:gd name="T3" fmla="*/ 480 h 480"/>
              <a:gd name="T4" fmla="*/ 144 w 1056"/>
              <a:gd name="T5" fmla="*/ 0 h 480"/>
              <a:gd name="T6" fmla="*/ 384 w 1056"/>
              <a:gd name="T7" fmla="*/ 0 h 480"/>
              <a:gd name="T8" fmla="*/ 384 w 1056"/>
              <a:gd name="T9" fmla="*/ 480 h 480"/>
              <a:gd name="T10" fmla="*/ 624 w 1056"/>
              <a:gd name="T11" fmla="*/ 480 h 480"/>
              <a:gd name="T12" fmla="*/ 624 w 1056"/>
              <a:gd name="T13" fmla="*/ 0 h 480"/>
              <a:gd name="T14" fmla="*/ 864 w 1056"/>
              <a:gd name="T15" fmla="*/ 0 h 480"/>
              <a:gd name="T16" fmla="*/ 864 w 1056"/>
              <a:gd name="T17" fmla="*/ 480 h 480"/>
              <a:gd name="T18" fmla="*/ 1056 w 1056"/>
              <a:gd name="T19" fmla="*/ 480 h 48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56"/>
              <a:gd name="T31" fmla="*/ 0 h 480"/>
              <a:gd name="T32" fmla="*/ 1056 w 1056"/>
              <a:gd name="T33" fmla="*/ 480 h 48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56" h="480">
                <a:moveTo>
                  <a:pt x="0" y="480"/>
                </a:moveTo>
                <a:lnTo>
                  <a:pt x="144" y="480"/>
                </a:lnTo>
                <a:lnTo>
                  <a:pt x="144" y="0"/>
                </a:lnTo>
                <a:lnTo>
                  <a:pt x="384" y="0"/>
                </a:lnTo>
                <a:lnTo>
                  <a:pt x="384" y="480"/>
                </a:lnTo>
                <a:lnTo>
                  <a:pt x="624" y="480"/>
                </a:lnTo>
                <a:lnTo>
                  <a:pt x="624" y="0"/>
                </a:lnTo>
                <a:lnTo>
                  <a:pt x="864" y="0"/>
                </a:lnTo>
                <a:lnTo>
                  <a:pt x="864" y="480"/>
                </a:lnTo>
                <a:lnTo>
                  <a:pt x="1056" y="480"/>
                </a:lnTo>
              </a:path>
            </a:pathLst>
          </a:custGeom>
          <a:noFill/>
          <a:ln w="19050">
            <a:solidFill>
              <a:srgbClr val="333399"/>
            </a:solidFill>
            <a:prstDash val="dashDot"/>
            <a:round/>
          </a:ln>
        </p:spPr>
        <p:txBody>
          <a:bodyPr wrap="none"/>
          <a:lstStyle/>
          <a:p>
            <a:endParaRPr lang="zh-CN" altLang="en-US">
              <a:latin typeface="+mn-ea"/>
              <a:ea typeface="+mn-ea"/>
            </a:endParaRPr>
          </a:p>
        </p:txBody>
      </p:sp>
      <p:sp>
        <p:nvSpPr>
          <p:cNvPr id="10" name="Line 8"/>
          <p:cNvSpPr>
            <a:spLocks noChangeShapeType="1"/>
          </p:cNvSpPr>
          <p:nvPr/>
        </p:nvSpPr>
        <p:spPr bwMode="auto">
          <a:xfrm>
            <a:off x="9017001" y="3919425"/>
            <a:ext cx="1960563" cy="0"/>
          </a:xfrm>
          <a:prstGeom prst="line">
            <a:avLst/>
          </a:prstGeom>
          <a:noFill/>
          <a:ln w="28575">
            <a:solidFill>
              <a:srgbClr val="333399"/>
            </a:solidFill>
            <a:round/>
            <a:tailEnd type="triangle" w="med" len="lg"/>
          </a:ln>
        </p:spPr>
        <p:txBody>
          <a:bodyPr wrap="none"/>
          <a:lstStyle/>
          <a:p>
            <a:endParaRPr lang="zh-CN" altLang="en-US">
              <a:latin typeface="+mn-ea"/>
              <a:ea typeface="+mn-ea"/>
            </a:endParaRPr>
          </a:p>
        </p:txBody>
      </p:sp>
      <p:sp>
        <p:nvSpPr>
          <p:cNvPr id="11" name="Freeform 9"/>
          <p:cNvSpPr/>
          <p:nvPr/>
        </p:nvSpPr>
        <p:spPr bwMode="auto">
          <a:xfrm>
            <a:off x="9310689" y="3165538"/>
            <a:ext cx="1495425" cy="633266"/>
          </a:xfrm>
          <a:custGeom>
            <a:avLst/>
            <a:gdLst>
              <a:gd name="T0" fmla="*/ 0 w 1026"/>
              <a:gd name="T1" fmla="*/ 447 h 461"/>
              <a:gd name="T2" fmla="*/ 57 w 1026"/>
              <a:gd name="T3" fmla="*/ 459 h 461"/>
              <a:gd name="T4" fmla="*/ 78 w 1026"/>
              <a:gd name="T5" fmla="*/ 456 h 461"/>
              <a:gd name="T6" fmla="*/ 105 w 1026"/>
              <a:gd name="T7" fmla="*/ 444 h 461"/>
              <a:gd name="T8" fmla="*/ 153 w 1026"/>
              <a:gd name="T9" fmla="*/ 444 h 461"/>
              <a:gd name="T10" fmla="*/ 177 w 1026"/>
              <a:gd name="T11" fmla="*/ 354 h 461"/>
              <a:gd name="T12" fmla="*/ 180 w 1026"/>
              <a:gd name="T13" fmla="*/ 258 h 461"/>
              <a:gd name="T14" fmla="*/ 183 w 1026"/>
              <a:gd name="T15" fmla="*/ 246 h 461"/>
              <a:gd name="T16" fmla="*/ 189 w 1026"/>
              <a:gd name="T17" fmla="*/ 207 h 461"/>
              <a:gd name="T18" fmla="*/ 198 w 1026"/>
              <a:gd name="T19" fmla="*/ 180 h 461"/>
              <a:gd name="T20" fmla="*/ 213 w 1026"/>
              <a:gd name="T21" fmla="*/ 96 h 461"/>
              <a:gd name="T22" fmla="*/ 228 w 1026"/>
              <a:gd name="T23" fmla="*/ 18 h 461"/>
              <a:gd name="T24" fmla="*/ 252 w 1026"/>
              <a:gd name="T25" fmla="*/ 3 h 461"/>
              <a:gd name="T26" fmla="*/ 261 w 1026"/>
              <a:gd name="T27" fmla="*/ 0 h 461"/>
              <a:gd name="T28" fmla="*/ 321 w 1026"/>
              <a:gd name="T29" fmla="*/ 27 h 461"/>
              <a:gd name="T30" fmla="*/ 363 w 1026"/>
              <a:gd name="T31" fmla="*/ 27 h 461"/>
              <a:gd name="T32" fmla="*/ 387 w 1026"/>
              <a:gd name="T33" fmla="*/ 81 h 461"/>
              <a:gd name="T34" fmla="*/ 399 w 1026"/>
              <a:gd name="T35" fmla="*/ 222 h 461"/>
              <a:gd name="T36" fmla="*/ 417 w 1026"/>
              <a:gd name="T37" fmla="*/ 366 h 461"/>
              <a:gd name="T38" fmla="*/ 450 w 1026"/>
              <a:gd name="T39" fmla="*/ 417 h 461"/>
              <a:gd name="T40" fmla="*/ 504 w 1026"/>
              <a:gd name="T41" fmla="*/ 444 h 461"/>
              <a:gd name="T42" fmla="*/ 540 w 1026"/>
              <a:gd name="T43" fmla="*/ 450 h 461"/>
              <a:gd name="T44" fmla="*/ 558 w 1026"/>
              <a:gd name="T45" fmla="*/ 444 h 461"/>
              <a:gd name="T46" fmla="*/ 615 w 1026"/>
              <a:gd name="T47" fmla="*/ 459 h 461"/>
              <a:gd name="T48" fmla="*/ 639 w 1026"/>
              <a:gd name="T49" fmla="*/ 450 h 461"/>
              <a:gd name="T50" fmla="*/ 642 w 1026"/>
              <a:gd name="T51" fmla="*/ 432 h 461"/>
              <a:gd name="T52" fmla="*/ 654 w 1026"/>
              <a:gd name="T53" fmla="*/ 405 h 461"/>
              <a:gd name="T54" fmla="*/ 672 w 1026"/>
              <a:gd name="T55" fmla="*/ 315 h 461"/>
              <a:gd name="T56" fmla="*/ 690 w 1026"/>
              <a:gd name="T57" fmla="*/ 171 h 461"/>
              <a:gd name="T58" fmla="*/ 711 w 1026"/>
              <a:gd name="T59" fmla="*/ 81 h 461"/>
              <a:gd name="T60" fmla="*/ 741 w 1026"/>
              <a:gd name="T61" fmla="*/ 24 h 461"/>
              <a:gd name="T62" fmla="*/ 804 w 1026"/>
              <a:gd name="T63" fmla="*/ 45 h 461"/>
              <a:gd name="T64" fmla="*/ 831 w 1026"/>
              <a:gd name="T65" fmla="*/ 66 h 461"/>
              <a:gd name="T66" fmla="*/ 867 w 1026"/>
              <a:gd name="T67" fmla="*/ 69 h 461"/>
              <a:gd name="T68" fmla="*/ 870 w 1026"/>
              <a:gd name="T69" fmla="*/ 84 h 461"/>
              <a:gd name="T70" fmla="*/ 879 w 1026"/>
              <a:gd name="T71" fmla="*/ 135 h 461"/>
              <a:gd name="T72" fmla="*/ 901 w 1026"/>
              <a:gd name="T73" fmla="*/ 267 h 461"/>
              <a:gd name="T74" fmla="*/ 924 w 1026"/>
              <a:gd name="T75" fmla="*/ 363 h 461"/>
              <a:gd name="T76" fmla="*/ 963 w 1026"/>
              <a:gd name="T77" fmla="*/ 432 h 461"/>
              <a:gd name="T78" fmla="*/ 1026 w 1026"/>
              <a:gd name="T79" fmla="*/ 453 h 46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026"/>
              <a:gd name="T121" fmla="*/ 0 h 461"/>
              <a:gd name="T122" fmla="*/ 1026 w 1026"/>
              <a:gd name="T123" fmla="*/ 461 h 461"/>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026" h="461">
                <a:moveTo>
                  <a:pt x="0" y="447"/>
                </a:moveTo>
                <a:cubicBezTo>
                  <a:pt x="9" y="449"/>
                  <a:pt x="44" y="457"/>
                  <a:pt x="57" y="459"/>
                </a:cubicBezTo>
                <a:cubicBezTo>
                  <a:pt x="64" y="461"/>
                  <a:pt x="71" y="457"/>
                  <a:pt x="78" y="456"/>
                </a:cubicBezTo>
                <a:cubicBezTo>
                  <a:pt x="88" y="453"/>
                  <a:pt x="95" y="447"/>
                  <a:pt x="105" y="444"/>
                </a:cubicBezTo>
                <a:cubicBezTo>
                  <a:pt x="121" y="445"/>
                  <a:pt x="142" y="455"/>
                  <a:pt x="153" y="444"/>
                </a:cubicBezTo>
                <a:cubicBezTo>
                  <a:pt x="163" y="434"/>
                  <a:pt x="174" y="371"/>
                  <a:pt x="177" y="354"/>
                </a:cubicBezTo>
                <a:cubicBezTo>
                  <a:pt x="178" y="322"/>
                  <a:pt x="178" y="290"/>
                  <a:pt x="180" y="258"/>
                </a:cubicBezTo>
                <a:cubicBezTo>
                  <a:pt x="180" y="254"/>
                  <a:pt x="182" y="250"/>
                  <a:pt x="183" y="246"/>
                </a:cubicBezTo>
                <a:cubicBezTo>
                  <a:pt x="187" y="221"/>
                  <a:pt x="184" y="225"/>
                  <a:pt x="189" y="207"/>
                </a:cubicBezTo>
                <a:cubicBezTo>
                  <a:pt x="192" y="198"/>
                  <a:pt x="198" y="180"/>
                  <a:pt x="198" y="180"/>
                </a:cubicBezTo>
                <a:cubicBezTo>
                  <a:pt x="200" y="148"/>
                  <a:pt x="206" y="126"/>
                  <a:pt x="213" y="96"/>
                </a:cubicBezTo>
                <a:cubicBezTo>
                  <a:pt x="215" y="75"/>
                  <a:pt x="214" y="38"/>
                  <a:pt x="228" y="18"/>
                </a:cubicBezTo>
                <a:cubicBezTo>
                  <a:pt x="238" y="4"/>
                  <a:pt x="231" y="10"/>
                  <a:pt x="252" y="3"/>
                </a:cubicBezTo>
                <a:cubicBezTo>
                  <a:pt x="255" y="2"/>
                  <a:pt x="261" y="0"/>
                  <a:pt x="261" y="0"/>
                </a:cubicBezTo>
                <a:cubicBezTo>
                  <a:pt x="284" y="11"/>
                  <a:pt x="295" y="23"/>
                  <a:pt x="321" y="27"/>
                </a:cubicBezTo>
                <a:cubicBezTo>
                  <a:pt x="335" y="26"/>
                  <a:pt x="355" y="16"/>
                  <a:pt x="363" y="27"/>
                </a:cubicBezTo>
                <a:cubicBezTo>
                  <a:pt x="374" y="42"/>
                  <a:pt x="376" y="65"/>
                  <a:pt x="387" y="81"/>
                </a:cubicBezTo>
                <a:cubicBezTo>
                  <a:pt x="389" y="141"/>
                  <a:pt x="399" y="159"/>
                  <a:pt x="399" y="222"/>
                </a:cubicBezTo>
                <a:cubicBezTo>
                  <a:pt x="401" y="267"/>
                  <a:pt x="413" y="321"/>
                  <a:pt x="417" y="366"/>
                </a:cubicBezTo>
                <a:cubicBezTo>
                  <a:pt x="425" y="397"/>
                  <a:pt x="436" y="404"/>
                  <a:pt x="450" y="417"/>
                </a:cubicBezTo>
                <a:cubicBezTo>
                  <a:pt x="462" y="435"/>
                  <a:pt x="483" y="440"/>
                  <a:pt x="504" y="444"/>
                </a:cubicBezTo>
                <a:cubicBezTo>
                  <a:pt x="518" y="453"/>
                  <a:pt x="522" y="454"/>
                  <a:pt x="540" y="450"/>
                </a:cubicBezTo>
                <a:cubicBezTo>
                  <a:pt x="546" y="448"/>
                  <a:pt x="558" y="444"/>
                  <a:pt x="558" y="444"/>
                </a:cubicBezTo>
                <a:cubicBezTo>
                  <a:pt x="570" y="445"/>
                  <a:pt x="602" y="458"/>
                  <a:pt x="615" y="459"/>
                </a:cubicBezTo>
                <a:cubicBezTo>
                  <a:pt x="622" y="454"/>
                  <a:pt x="633" y="456"/>
                  <a:pt x="639" y="450"/>
                </a:cubicBezTo>
                <a:cubicBezTo>
                  <a:pt x="643" y="445"/>
                  <a:pt x="641" y="438"/>
                  <a:pt x="642" y="432"/>
                </a:cubicBezTo>
                <a:cubicBezTo>
                  <a:pt x="644" y="422"/>
                  <a:pt x="651" y="415"/>
                  <a:pt x="654" y="405"/>
                </a:cubicBezTo>
                <a:cubicBezTo>
                  <a:pt x="658" y="327"/>
                  <a:pt x="656" y="363"/>
                  <a:pt x="672" y="315"/>
                </a:cubicBezTo>
                <a:cubicBezTo>
                  <a:pt x="677" y="266"/>
                  <a:pt x="678" y="219"/>
                  <a:pt x="690" y="171"/>
                </a:cubicBezTo>
                <a:cubicBezTo>
                  <a:pt x="693" y="134"/>
                  <a:pt x="700" y="113"/>
                  <a:pt x="711" y="81"/>
                </a:cubicBezTo>
                <a:cubicBezTo>
                  <a:pt x="714" y="53"/>
                  <a:pt x="712" y="34"/>
                  <a:pt x="741" y="24"/>
                </a:cubicBezTo>
                <a:cubicBezTo>
                  <a:pt x="783" y="28"/>
                  <a:pt x="771" y="37"/>
                  <a:pt x="804" y="45"/>
                </a:cubicBezTo>
                <a:cubicBezTo>
                  <a:pt x="815" y="52"/>
                  <a:pt x="843" y="54"/>
                  <a:pt x="831" y="66"/>
                </a:cubicBezTo>
                <a:cubicBezTo>
                  <a:pt x="842" y="64"/>
                  <a:pt x="856" y="62"/>
                  <a:pt x="867" y="69"/>
                </a:cubicBezTo>
                <a:cubicBezTo>
                  <a:pt x="871" y="72"/>
                  <a:pt x="868" y="79"/>
                  <a:pt x="870" y="84"/>
                </a:cubicBezTo>
                <a:cubicBezTo>
                  <a:pt x="873" y="91"/>
                  <a:pt x="875" y="129"/>
                  <a:pt x="879" y="135"/>
                </a:cubicBezTo>
                <a:cubicBezTo>
                  <a:pt x="884" y="165"/>
                  <a:pt x="893" y="229"/>
                  <a:pt x="901" y="267"/>
                </a:cubicBezTo>
                <a:cubicBezTo>
                  <a:pt x="909" y="305"/>
                  <a:pt x="914" y="335"/>
                  <a:pt x="924" y="363"/>
                </a:cubicBezTo>
                <a:cubicBezTo>
                  <a:pt x="934" y="391"/>
                  <a:pt x="946" y="417"/>
                  <a:pt x="963" y="432"/>
                </a:cubicBezTo>
                <a:cubicBezTo>
                  <a:pt x="980" y="447"/>
                  <a:pt x="1013" y="449"/>
                  <a:pt x="1026" y="453"/>
                </a:cubicBezTo>
              </a:path>
            </a:pathLst>
          </a:custGeom>
          <a:noFill/>
          <a:ln w="38100">
            <a:solidFill>
              <a:srgbClr val="333399"/>
            </a:solidFill>
            <a:round/>
          </a:ln>
        </p:spPr>
        <p:txBody>
          <a:bodyPr wrap="none"/>
          <a:lstStyle/>
          <a:p>
            <a:endParaRPr lang="zh-CN" altLang="en-US">
              <a:latin typeface="+mn-ea"/>
              <a:ea typeface="+mn-ea"/>
            </a:endParaRPr>
          </a:p>
        </p:txBody>
      </p:sp>
      <p:sp>
        <p:nvSpPr>
          <p:cNvPr id="12" name="Text Box 10"/>
          <p:cNvSpPr txBox="1">
            <a:spLocks noChangeArrowheads="1"/>
          </p:cNvSpPr>
          <p:nvPr/>
        </p:nvSpPr>
        <p:spPr bwMode="auto">
          <a:xfrm>
            <a:off x="4984096" y="2975082"/>
            <a:ext cx="3877985" cy="646181"/>
          </a:xfrm>
          <a:prstGeom prst="rect">
            <a:avLst/>
          </a:prstGeom>
          <a:noFill/>
          <a:ln w="9525">
            <a:noFill/>
            <a:miter lim="800000"/>
          </a:ln>
        </p:spPr>
        <p:txBody>
          <a:bodyPr wrap="none">
            <a:spAutoFit/>
          </a:bodyPr>
          <a:lstStyle/>
          <a:p>
            <a:pPr algn="ctr"/>
            <a:r>
              <a:rPr kumimoji="1" lang="zh-CN" altLang="en-US" sz="1800" dirty="0">
                <a:solidFill>
                  <a:srgbClr val="333399"/>
                </a:solidFill>
                <a:latin typeface="+mn-ea"/>
                <a:ea typeface="+mn-ea"/>
              </a:rPr>
              <a:t>实际的信道</a:t>
            </a:r>
            <a:endParaRPr kumimoji="1" lang="zh-CN" altLang="en-US" sz="1800" dirty="0">
              <a:solidFill>
                <a:srgbClr val="333399"/>
              </a:solidFill>
              <a:latin typeface="+mn-ea"/>
              <a:ea typeface="+mn-ea"/>
            </a:endParaRPr>
          </a:p>
          <a:p>
            <a:pPr algn="ctr"/>
            <a:r>
              <a:rPr kumimoji="1" lang="zh-CN" altLang="en-US" sz="1800" dirty="0">
                <a:solidFill>
                  <a:srgbClr val="333399"/>
                </a:solidFill>
                <a:latin typeface="+mn-ea"/>
                <a:ea typeface="+mn-ea"/>
              </a:rPr>
              <a:t>（带宽受限、有噪声、干扰和失真）</a:t>
            </a:r>
            <a:endParaRPr kumimoji="1" lang="zh-CN" altLang="en-US" sz="1800" dirty="0">
              <a:solidFill>
                <a:srgbClr val="333399"/>
              </a:solidFill>
              <a:latin typeface="+mn-ea"/>
              <a:ea typeface="+mn-ea"/>
            </a:endParaRPr>
          </a:p>
        </p:txBody>
      </p:sp>
      <p:sp>
        <p:nvSpPr>
          <p:cNvPr id="13" name="Text Box 11"/>
          <p:cNvSpPr txBox="1">
            <a:spLocks noChangeArrowheads="1"/>
          </p:cNvSpPr>
          <p:nvPr/>
        </p:nvSpPr>
        <p:spPr bwMode="auto">
          <a:xfrm>
            <a:off x="3143250" y="3941646"/>
            <a:ext cx="1569660" cy="369246"/>
          </a:xfrm>
          <a:prstGeom prst="rect">
            <a:avLst/>
          </a:prstGeom>
          <a:noFill/>
          <a:ln w="9525">
            <a:noFill/>
            <a:miter lim="800000"/>
          </a:ln>
        </p:spPr>
        <p:txBody>
          <a:bodyPr wrap="none">
            <a:spAutoFit/>
          </a:bodyPr>
          <a:lstStyle/>
          <a:p>
            <a:r>
              <a:rPr kumimoji="1" lang="zh-CN" altLang="en-US" sz="1800" dirty="0">
                <a:solidFill>
                  <a:srgbClr val="333399"/>
                </a:solidFill>
                <a:latin typeface="+mn-ea"/>
                <a:ea typeface="+mn-ea"/>
              </a:rPr>
              <a:t>输入信号波形</a:t>
            </a:r>
            <a:endParaRPr kumimoji="1" lang="zh-CN" altLang="en-US" sz="1800" dirty="0">
              <a:solidFill>
                <a:srgbClr val="333399"/>
              </a:solidFill>
              <a:latin typeface="+mn-ea"/>
              <a:ea typeface="+mn-ea"/>
            </a:endParaRPr>
          </a:p>
        </p:txBody>
      </p:sp>
      <p:sp>
        <p:nvSpPr>
          <p:cNvPr id="14" name="Text Box 12"/>
          <p:cNvSpPr txBox="1">
            <a:spLocks noChangeArrowheads="1"/>
          </p:cNvSpPr>
          <p:nvPr/>
        </p:nvSpPr>
        <p:spPr bwMode="auto">
          <a:xfrm>
            <a:off x="9067800" y="3955930"/>
            <a:ext cx="1924050" cy="646181"/>
          </a:xfrm>
          <a:prstGeom prst="rect">
            <a:avLst/>
          </a:prstGeom>
          <a:noFill/>
          <a:ln w="9525">
            <a:noFill/>
            <a:miter lim="800000"/>
          </a:ln>
        </p:spPr>
        <p:txBody>
          <a:bodyPr>
            <a:spAutoFit/>
          </a:bodyPr>
          <a:lstStyle/>
          <a:p>
            <a:pPr algn="ctr"/>
            <a:r>
              <a:rPr kumimoji="1" lang="zh-CN" altLang="en-US" sz="1800" dirty="0">
                <a:solidFill>
                  <a:srgbClr val="333399"/>
                </a:solidFill>
                <a:latin typeface="+mn-ea"/>
                <a:ea typeface="+mn-ea"/>
              </a:rPr>
              <a:t>输出信号波形</a:t>
            </a:r>
            <a:endParaRPr kumimoji="1" lang="zh-CN" altLang="en-US" sz="1800" dirty="0">
              <a:solidFill>
                <a:srgbClr val="333399"/>
              </a:solidFill>
              <a:latin typeface="+mn-ea"/>
              <a:ea typeface="+mn-ea"/>
            </a:endParaRPr>
          </a:p>
          <a:p>
            <a:pPr algn="ctr"/>
            <a:r>
              <a:rPr kumimoji="1" lang="en-US" altLang="zh-CN" sz="1800" dirty="0">
                <a:solidFill>
                  <a:srgbClr val="333399"/>
                </a:solidFill>
                <a:latin typeface="+mn-ea"/>
                <a:ea typeface="+mn-ea"/>
              </a:rPr>
              <a:t>(</a:t>
            </a:r>
            <a:r>
              <a:rPr kumimoji="1" lang="zh-CN" altLang="en-US" sz="1800" dirty="0">
                <a:solidFill>
                  <a:srgbClr val="333399"/>
                </a:solidFill>
                <a:latin typeface="+mn-ea"/>
                <a:ea typeface="+mn-ea"/>
              </a:rPr>
              <a:t>失真不严重</a:t>
            </a:r>
            <a:r>
              <a:rPr kumimoji="1" lang="en-US" altLang="zh-CN" sz="1800" dirty="0">
                <a:solidFill>
                  <a:srgbClr val="333399"/>
                </a:solidFill>
                <a:latin typeface="+mn-ea"/>
                <a:ea typeface="+mn-ea"/>
              </a:rPr>
              <a:t>)</a:t>
            </a:r>
            <a:endParaRPr kumimoji="1" lang="en-US" altLang="zh-CN" sz="1800" dirty="0">
              <a:solidFill>
                <a:srgbClr val="333399"/>
              </a:solidFill>
              <a:latin typeface="+mn-ea"/>
              <a:ea typeface="+mn-ea"/>
            </a:endParaRPr>
          </a:p>
        </p:txBody>
      </p:sp>
      <p:sp>
        <p:nvSpPr>
          <p:cNvPr id="16" name="AutoShape 13"/>
          <p:cNvSpPr>
            <a:spLocks noChangeArrowheads="1"/>
          </p:cNvSpPr>
          <p:nvPr/>
        </p:nvSpPr>
        <p:spPr bwMode="auto">
          <a:xfrm rot="16200000">
            <a:off x="6786609" y="3882450"/>
            <a:ext cx="396783" cy="4060825"/>
          </a:xfrm>
          <a:prstGeom prst="can">
            <a:avLst>
              <a:gd name="adj" fmla="val 66508"/>
            </a:avLst>
          </a:prstGeom>
          <a:gradFill rotWithShape="1">
            <a:gsLst>
              <a:gs pos="0">
                <a:srgbClr val="6C6C6C"/>
              </a:gs>
              <a:gs pos="50000">
                <a:srgbClr val="EAEAEA"/>
              </a:gs>
              <a:gs pos="100000">
                <a:srgbClr val="6C6C6C"/>
              </a:gs>
            </a:gsLst>
            <a:lin ang="0" scaled="1"/>
          </a:gradFill>
          <a:ln w="9525">
            <a:solidFill>
              <a:srgbClr val="000000"/>
            </a:solidFill>
            <a:round/>
          </a:ln>
        </p:spPr>
        <p:txBody>
          <a:bodyPr wrap="none" anchor="ctr"/>
          <a:lstStyle/>
          <a:p>
            <a:endParaRPr lang="zh-CN" altLang="en-US">
              <a:latin typeface="+mn-ea"/>
              <a:ea typeface="+mn-ea"/>
            </a:endParaRPr>
          </a:p>
        </p:txBody>
      </p:sp>
      <p:sp>
        <p:nvSpPr>
          <p:cNvPr id="17" name="Freeform 14"/>
          <p:cNvSpPr/>
          <p:nvPr/>
        </p:nvSpPr>
        <p:spPr bwMode="auto">
          <a:xfrm>
            <a:off x="3203576" y="5122471"/>
            <a:ext cx="1539875" cy="658660"/>
          </a:xfrm>
          <a:custGeom>
            <a:avLst/>
            <a:gdLst>
              <a:gd name="T0" fmla="*/ 0 w 1056"/>
              <a:gd name="T1" fmla="*/ 480 h 480"/>
              <a:gd name="T2" fmla="*/ 144 w 1056"/>
              <a:gd name="T3" fmla="*/ 480 h 480"/>
              <a:gd name="T4" fmla="*/ 144 w 1056"/>
              <a:gd name="T5" fmla="*/ 0 h 480"/>
              <a:gd name="T6" fmla="*/ 384 w 1056"/>
              <a:gd name="T7" fmla="*/ 0 h 480"/>
              <a:gd name="T8" fmla="*/ 384 w 1056"/>
              <a:gd name="T9" fmla="*/ 480 h 480"/>
              <a:gd name="T10" fmla="*/ 624 w 1056"/>
              <a:gd name="T11" fmla="*/ 480 h 480"/>
              <a:gd name="T12" fmla="*/ 624 w 1056"/>
              <a:gd name="T13" fmla="*/ 0 h 480"/>
              <a:gd name="T14" fmla="*/ 864 w 1056"/>
              <a:gd name="T15" fmla="*/ 0 h 480"/>
              <a:gd name="T16" fmla="*/ 864 w 1056"/>
              <a:gd name="T17" fmla="*/ 480 h 480"/>
              <a:gd name="T18" fmla="*/ 1056 w 1056"/>
              <a:gd name="T19" fmla="*/ 480 h 48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56"/>
              <a:gd name="T31" fmla="*/ 0 h 480"/>
              <a:gd name="T32" fmla="*/ 1056 w 1056"/>
              <a:gd name="T33" fmla="*/ 480 h 48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56" h="480">
                <a:moveTo>
                  <a:pt x="0" y="480"/>
                </a:moveTo>
                <a:lnTo>
                  <a:pt x="144" y="480"/>
                </a:lnTo>
                <a:lnTo>
                  <a:pt x="144" y="0"/>
                </a:lnTo>
                <a:lnTo>
                  <a:pt x="384" y="0"/>
                </a:lnTo>
                <a:lnTo>
                  <a:pt x="384" y="480"/>
                </a:lnTo>
                <a:lnTo>
                  <a:pt x="624" y="480"/>
                </a:lnTo>
                <a:lnTo>
                  <a:pt x="624" y="0"/>
                </a:lnTo>
                <a:lnTo>
                  <a:pt x="864" y="0"/>
                </a:lnTo>
                <a:lnTo>
                  <a:pt x="864" y="480"/>
                </a:lnTo>
                <a:lnTo>
                  <a:pt x="1056" y="480"/>
                </a:lnTo>
              </a:path>
            </a:pathLst>
          </a:custGeom>
          <a:noFill/>
          <a:ln w="38100">
            <a:solidFill>
              <a:srgbClr val="333399"/>
            </a:solidFill>
            <a:round/>
          </a:ln>
        </p:spPr>
        <p:txBody>
          <a:bodyPr wrap="none"/>
          <a:lstStyle/>
          <a:p>
            <a:endParaRPr lang="zh-CN" altLang="en-US">
              <a:latin typeface="+mn-ea"/>
              <a:ea typeface="+mn-ea"/>
            </a:endParaRPr>
          </a:p>
        </p:txBody>
      </p:sp>
      <p:sp>
        <p:nvSpPr>
          <p:cNvPr id="18" name="Line 15"/>
          <p:cNvSpPr>
            <a:spLocks noChangeShapeType="1"/>
          </p:cNvSpPr>
          <p:nvPr/>
        </p:nvSpPr>
        <p:spPr bwMode="auto">
          <a:xfrm>
            <a:off x="3203576" y="5912863"/>
            <a:ext cx="1960563" cy="0"/>
          </a:xfrm>
          <a:prstGeom prst="line">
            <a:avLst/>
          </a:prstGeom>
          <a:noFill/>
          <a:ln w="28575">
            <a:solidFill>
              <a:srgbClr val="333399"/>
            </a:solidFill>
            <a:round/>
            <a:tailEnd type="triangle" w="med" len="lg"/>
          </a:ln>
        </p:spPr>
        <p:txBody>
          <a:bodyPr wrap="none"/>
          <a:lstStyle/>
          <a:p>
            <a:endParaRPr lang="zh-CN" altLang="en-US">
              <a:latin typeface="+mn-ea"/>
              <a:ea typeface="+mn-ea"/>
            </a:endParaRPr>
          </a:p>
        </p:txBody>
      </p:sp>
      <p:sp>
        <p:nvSpPr>
          <p:cNvPr id="19" name="Freeform 16"/>
          <p:cNvSpPr/>
          <p:nvPr/>
        </p:nvSpPr>
        <p:spPr bwMode="auto">
          <a:xfrm>
            <a:off x="9294813" y="5122471"/>
            <a:ext cx="1541463" cy="658660"/>
          </a:xfrm>
          <a:custGeom>
            <a:avLst/>
            <a:gdLst>
              <a:gd name="T0" fmla="*/ 0 w 1056"/>
              <a:gd name="T1" fmla="*/ 480 h 480"/>
              <a:gd name="T2" fmla="*/ 144 w 1056"/>
              <a:gd name="T3" fmla="*/ 480 h 480"/>
              <a:gd name="T4" fmla="*/ 144 w 1056"/>
              <a:gd name="T5" fmla="*/ 0 h 480"/>
              <a:gd name="T6" fmla="*/ 384 w 1056"/>
              <a:gd name="T7" fmla="*/ 0 h 480"/>
              <a:gd name="T8" fmla="*/ 384 w 1056"/>
              <a:gd name="T9" fmla="*/ 480 h 480"/>
              <a:gd name="T10" fmla="*/ 624 w 1056"/>
              <a:gd name="T11" fmla="*/ 480 h 480"/>
              <a:gd name="T12" fmla="*/ 624 w 1056"/>
              <a:gd name="T13" fmla="*/ 0 h 480"/>
              <a:gd name="T14" fmla="*/ 864 w 1056"/>
              <a:gd name="T15" fmla="*/ 0 h 480"/>
              <a:gd name="T16" fmla="*/ 864 w 1056"/>
              <a:gd name="T17" fmla="*/ 480 h 480"/>
              <a:gd name="T18" fmla="*/ 1056 w 1056"/>
              <a:gd name="T19" fmla="*/ 480 h 48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56"/>
              <a:gd name="T31" fmla="*/ 0 h 480"/>
              <a:gd name="T32" fmla="*/ 1056 w 1056"/>
              <a:gd name="T33" fmla="*/ 480 h 48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56" h="480">
                <a:moveTo>
                  <a:pt x="0" y="480"/>
                </a:moveTo>
                <a:lnTo>
                  <a:pt x="144" y="480"/>
                </a:lnTo>
                <a:lnTo>
                  <a:pt x="144" y="0"/>
                </a:lnTo>
                <a:lnTo>
                  <a:pt x="384" y="0"/>
                </a:lnTo>
                <a:lnTo>
                  <a:pt x="384" y="480"/>
                </a:lnTo>
                <a:lnTo>
                  <a:pt x="624" y="480"/>
                </a:lnTo>
                <a:lnTo>
                  <a:pt x="624" y="0"/>
                </a:lnTo>
                <a:lnTo>
                  <a:pt x="864" y="0"/>
                </a:lnTo>
                <a:lnTo>
                  <a:pt x="864" y="480"/>
                </a:lnTo>
                <a:lnTo>
                  <a:pt x="1056" y="480"/>
                </a:lnTo>
              </a:path>
            </a:pathLst>
          </a:custGeom>
          <a:noFill/>
          <a:ln w="19050">
            <a:solidFill>
              <a:srgbClr val="333399"/>
            </a:solidFill>
            <a:prstDash val="dashDot"/>
            <a:round/>
          </a:ln>
        </p:spPr>
        <p:txBody>
          <a:bodyPr wrap="none"/>
          <a:lstStyle/>
          <a:p>
            <a:endParaRPr lang="zh-CN" altLang="en-US">
              <a:latin typeface="+mn-ea"/>
              <a:ea typeface="+mn-ea"/>
            </a:endParaRPr>
          </a:p>
        </p:txBody>
      </p:sp>
      <p:sp>
        <p:nvSpPr>
          <p:cNvPr id="20" name="Line 17"/>
          <p:cNvSpPr>
            <a:spLocks noChangeShapeType="1"/>
          </p:cNvSpPr>
          <p:nvPr/>
        </p:nvSpPr>
        <p:spPr bwMode="auto">
          <a:xfrm>
            <a:off x="9015413" y="5912863"/>
            <a:ext cx="1960563" cy="0"/>
          </a:xfrm>
          <a:prstGeom prst="line">
            <a:avLst/>
          </a:prstGeom>
          <a:noFill/>
          <a:ln w="28575">
            <a:solidFill>
              <a:srgbClr val="333399"/>
            </a:solidFill>
            <a:round/>
            <a:tailEnd type="triangle" w="med" len="lg"/>
          </a:ln>
        </p:spPr>
        <p:txBody>
          <a:bodyPr wrap="none"/>
          <a:lstStyle/>
          <a:p>
            <a:endParaRPr lang="zh-CN" altLang="en-US">
              <a:latin typeface="+mn-ea"/>
              <a:ea typeface="+mn-ea"/>
            </a:endParaRPr>
          </a:p>
        </p:txBody>
      </p:sp>
      <p:sp>
        <p:nvSpPr>
          <p:cNvPr id="21" name="Freeform 18"/>
          <p:cNvSpPr/>
          <p:nvPr/>
        </p:nvSpPr>
        <p:spPr bwMode="auto">
          <a:xfrm>
            <a:off x="9304338" y="5565281"/>
            <a:ext cx="1482725" cy="196804"/>
          </a:xfrm>
          <a:custGeom>
            <a:avLst/>
            <a:gdLst>
              <a:gd name="T0" fmla="*/ 0 w 1017"/>
              <a:gd name="T1" fmla="*/ 109 h 143"/>
              <a:gd name="T2" fmla="*/ 57 w 1017"/>
              <a:gd name="T3" fmla="*/ 130 h 143"/>
              <a:gd name="T4" fmla="*/ 84 w 1017"/>
              <a:gd name="T5" fmla="*/ 130 h 143"/>
              <a:gd name="T6" fmla="*/ 114 w 1017"/>
              <a:gd name="T7" fmla="*/ 91 h 143"/>
              <a:gd name="T8" fmla="*/ 162 w 1017"/>
              <a:gd name="T9" fmla="*/ 34 h 143"/>
              <a:gd name="T10" fmla="*/ 180 w 1017"/>
              <a:gd name="T11" fmla="*/ 58 h 143"/>
              <a:gd name="T12" fmla="*/ 189 w 1017"/>
              <a:gd name="T13" fmla="*/ 109 h 143"/>
              <a:gd name="T14" fmla="*/ 201 w 1017"/>
              <a:gd name="T15" fmla="*/ 76 h 143"/>
              <a:gd name="T16" fmla="*/ 219 w 1017"/>
              <a:gd name="T17" fmla="*/ 82 h 143"/>
              <a:gd name="T18" fmla="*/ 252 w 1017"/>
              <a:gd name="T19" fmla="*/ 79 h 143"/>
              <a:gd name="T20" fmla="*/ 327 w 1017"/>
              <a:gd name="T21" fmla="*/ 100 h 143"/>
              <a:gd name="T22" fmla="*/ 351 w 1017"/>
              <a:gd name="T23" fmla="*/ 121 h 143"/>
              <a:gd name="T24" fmla="*/ 408 w 1017"/>
              <a:gd name="T25" fmla="*/ 79 h 143"/>
              <a:gd name="T26" fmla="*/ 465 w 1017"/>
              <a:gd name="T27" fmla="*/ 103 h 143"/>
              <a:gd name="T28" fmla="*/ 507 w 1017"/>
              <a:gd name="T29" fmla="*/ 121 h 143"/>
              <a:gd name="T30" fmla="*/ 564 w 1017"/>
              <a:gd name="T31" fmla="*/ 121 h 143"/>
              <a:gd name="T32" fmla="*/ 615 w 1017"/>
              <a:gd name="T33" fmla="*/ 88 h 143"/>
              <a:gd name="T34" fmla="*/ 639 w 1017"/>
              <a:gd name="T35" fmla="*/ 70 h 143"/>
              <a:gd name="T36" fmla="*/ 657 w 1017"/>
              <a:gd name="T37" fmla="*/ 109 h 143"/>
              <a:gd name="T38" fmla="*/ 672 w 1017"/>
              <a:gd name="T39" fmla="*/ 49 h 143"/>
              <a:gd name="T40" fmla="*/ 699 w 1017"/>
              <a:gd name="T41" fmla="*/ 40 h 143"/>
              <a:gd name="T42" fmla="*/ 756 w 1017"/>
              <a:gd name="T43" fmla="*/ 64 h 143"/>
              <a:gd name="T44" fmla="*/ 801 w 1017"/>
              <a:gd name="T45" fmla="*/ 67 h 143"/>
              <a:gd name="T46" fmla="*/ 834 w 1017"/>
              <a:gd name="T47" fmla="*/ 97 h 143"/>
              <a:gd name="T48" fmla="*/ 873 w 1017"/>
              <a:gd name="T49" fmla="*/ 115 h 143"/>
              <a:gd name="T50" fmla="*/ 891 w 1017"/>
              <a:gd name="T51" fmla="*/ 85 h 143"/>
              <a:gd name="T52" fmla="*/ 912 w 1017"/>
              <a:gd name="T53" fmla="*/ 103 h 143"/>
              <a:gd name="T54" fmla="*/ 927 w 1017"/>
              <a:gd name="T55" fmla="*/ 67 h 143"/>
              <a:gd name="T56" fmla="*/ 972 w 1017"/>
              <a:gd name="T57" fmla="*/ 112 h 143"/>
              <a:gd name="T58" fmla="*/ 1017 w 1017"/>
              <a:gd name="T59" fmla="*/ 121 h 14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017"/>
              <a:gd name="T91" fmla="*/ 0 h 143"/>
              <a:gd name="T92" fmla="*/ 1017 w 1017"/>
              <a:gd name="T93" fmla="*/ 143 h 143"/>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017" h="143">
                <a:moveTo>
                  <a:pt x="0" y="109"/>
                </a:moveTo>
                <a:cubicBezTo>
                  <a:pt x="9" y="111"/>
                  <a:pt x="44" y="128"/>
                  <a:pt x="57" y="130"/>
                </a:cubicBezTo>
                <a:cubicBezTo>
                  <a:pt x="64" y="132"/>
                  <a:pt x="77" y="131"/>
                  <a:pt x="84" y="130"/>
                </a:cubicBezTo>
                <a:cubicBezTo>
                  <a:pt x="94" y="127"/>
                  <a:pt x="104" y="94"/>
                  <a:pt x="114" y="91"/>
                </a:cubicBezTo>
                <a:cubicBezTo>
                  <a:pt x="130" y="92"/>
                  <a:pt x="151" y="45"/>
                  <a:pt x="162" y="34"/>
                </a:cubicBezTo>
                <a:cubicBezTo>
                  <a:pt x="172" y="24"/>
                  <a:pt x="177" y="75"/>
                  <a:pt x="180" y="58"/>
                </a:cubicBezTo>
                <a:cubicBezTo>
                  <a:pt x="181" y="26"/>
                  <a:pt x="187" y="141"/>
                  <a:pt x="189" y="109"/>
                </a:cubicBezTo>
                <a:cubicBezTo>
                  <a:pt x="189" y="105"/>
                  <a:pt x="200" y="80"/>
                  <a:pt x="201" y="76"/>
                </a:cubicBezTo>
                <a:cubicBezTo>
                  <a:pt x="205" y="51"/>
                  <a:pt x="214" y="100"/>
                  <a:pt x="219" y="82"/>
                </a:cubicBezTo>
                <a:cubicBezTo>
                  <a:pt x="222" y="73"/>
                  <a:pt x="252" y="79"/>
                  <a:pt x="252" y="79"/>
                </a:cubicBezTo>
                <a:cubicBezTo>
                  <a:pt x="254" y="47"/>
                  <a:pt x="320" y="130"/>
                  <a:pt x="327" y="100"/>
                </a:cubicBezTo>
                <a:cubicBezTo>
                  <a:pt x="355" y="75"/>
                  <a:pt x="322" y="123"/>
                  <a:pt x="351" y="121"/>
                </a:cubicBezTo>
                <a:cubicBezTo>
                  <a:pt x="364" y="92"/>
                  <a:pt x="396" y="88"/>
                  <a:pt x="408" y="79"/>
                </a:cubicBezTo>
                <a:cubicBezTo>
                  <a:pt x="425" y="79"/>
                  <a:pt x="448" y="96"/>
                  <a:pt x="465" y="103"/>
                </a:cubicBezTo>
                <a:cubicBezTo>
                  <a:pt x="477" y="121"/>
                  <a:pt x="486" y="117"/>
                  <a:pt x="507" y="121"/>
                </a:cubicBezTo>
                <a:cubicBezTo>
                  <a:pt x="523" y="128"/>
                  <a:pt x="546" y="114"/>
                  <a:pt x="564" y="121"/>
                </a:cubicBezTo>
                <a:cubicBezTo>
                  <a:pt x="576" y="122"/>
                  <a:pt x="602" y="87"/>
                  <a:pt x="615" y="88"/>
                </a:cubicBezTo>
                <a:cubicBezTo>
                  <a:pt x="628" y="90"/>
                  <a:pt x="632" y="67"/>
                  <a:pt x="639" y="70"/>
                </a:cubicBezTo>
                <a:cubicBezTo>
                  <a:pt x="641" y="60"/>
                  <a:pt x="654" y="119"/>
                  <a:pt x="657" y="109"/>
                </a:cubicBezTo>
                <a:cubicBezTo>
                  <a:pt x="661" y="31"/>
                  <a:pt x="656" y="97"/>
                  <a:pt x="672" y="49"/>
                </a:cubicBezTo>
                <a:cubicBezTo>
                  <a:pt x="677" y="0"/>
                  <a:pt x="687" y="88"/>
                  <a:pt x="699" y="40"/>
                </a:cubicBezTo>
                <a:cubicBezTo>
                  <a:pt x="712" y="40"/>
                  <a:pt x="737" y="85"/>
                  <a:pt x="756" y="64"/>
                </a:cubicBezTo>
                <a:cubicBezTo>
                  <a:pt x="798" y="68"/>
                  <a:pt x="768" y="59"/>
                  <a:pt x="801" y="67"/>
                </a:cubicBezTo>
                <a:cubicBezTo>
                  <a:pt x="820" y="26"/>
                  <a:pt x="822" y="143"/>
                  <a:pt x="834" y="97"/>
                </a:cubicBezTo>
                <a:cubicBezTo>
                  <a:pt x="838" y="100"/>
                  <a:pt x="871" y="110"/>
                  <a:pt x="873" y="115"/>
                </a:cubicBezTo>
                <a:cubicBezTo>
                  <a:pt x="876" y="122"/>
                  <a:pt x="887" y="79"/>
                  <a:pt x="891" y="85"/>
                </a:cubicBezTo>
                <a:cubicBezTo>
                  <a:pt x="896" y="115"/>
                  <a:pt x="906" y="106"/>
                  <a:pt x="912" y="103"/>
                </a:cubicBezTo>
                <a:cubicBezTo>
                  <a:pt x="918" y="100"/>
                  <a:pt x="917" y="65"/>
                  <a:pt x="927" y="67"/>
                </a:cubicBezTo>
                <a:cubicBezTo>
                  <a:pt x="937" y="69"/>
                  <a:pt x="957" y="103"/>
                  <a:pt x="972" y="112"/>
                </a:cubicBezTo>
                <a:cubicBezTo>
                  <a:pt x="987" y="121"/>
                  <a:pt x="1005" y="112"/>
                  <a:pt x="1017" y="121"/>
                </a:cubicBezTo>
              </a:path>
            </a:pathLst>
          </a:custGeom>
          <a:noFill/>
          <a:ln w="38100">
            <a:solidFill>
              <a:srgbClr val="333399"/>
            </a:solidFill>
            <a:round/>
          </a:ln>
        </p:spPr>
        <p:txBody>
          <a:bodyPr wrap="none"/>
          <a:lstStyle/>
          <a:p>
            <a:endParaRPr lang="zh-CN" altLang="en-US">
              <a:latin typeface="+mn-ea"/>
              <a:ea typeface="+mn-ea"/>
            </a:endParaRPr>
          </a:p>
        </p:txBody>
      </p:sp>
      <p:sp>
        <p:nvSpPr>
          <p:cNvPr id="22" name="Text Box 19"/>
          <p:cNvSpPr txBox="1">
            <a:spLocks noChangeArrowheads="1"/>
          </p:cNvSpPr>
          <p:nvPr/>
        </p:nvSpPr>
        <p:spPr bwMode="auto">
          <a:xfrm>
            <a:off x="3141663" y="5935083"/>
            <a:ext cx="1570038" cy="369802"/>
          </a:xfrm>
          <a:prstGeom prst="rect">
            <a:avLst/>
          </a:prstGeom>
          <a:noFill/>
          <a:ln w="9525">
            <a:noFill/>
            <a:miter lim="800000"/>
          </a:ln>
        </p:spPr>
        <p:txBody>
          <a:bodyPr wrap="none">
            <a:spAutoFit/>
          </a:bodyPr>
          <a:lstStyle/>
          <a:p>
            <a:r>
              <a:rPr kumimoji="1" lang="zh-CN" altLang="en-US" sz="1800" dirty="0">
                <a:solidFill>
                  <a:srgbClr val="333399"/>
                </a:solidFill>
                <a:latin typeface="+mn-ea"/>
                <a:ea typeface="+mn-ea"/>
              </a:rPr>
              <a:t>输入信号波形</a:t>
            </a:r>
            <a:endParaRPr kumimoji="1" lang="zh-CN" altLang="en-US" sz="1800" dirty="0">
              <a:solidFill>
                <a:srgbClr val="333399"/>
              </a:solidFill>
              <a:latin typeface="+mn-ea"/>
              <a:ea typeface="+mn-ea"/>
            </a:endParaRPr>
          </a:p>
        </p:txBody>
      </p:sp>
      <p:sp>
        <p:nvSpPr>
          <p:cNvPr id="23" name="Text Box 22"/>
          <p:cNvSpPr txBox="1">
            <a:spLocks noChangeArrowheads="1"/>
          </p:cNvSpPr>
          <p:nvPr/>
        </p:nvSpPr>
        <p:spPr bwMode="auto">
          <a:xfrm>
            <a:off x="4819651" y="4955822"/>
            <a:ext cx="4248150" cy="701513"/>
          </a:xfrm>
          <a:prstGeom prst="rect">
            <a:avLst/>
          </a:prstGeom>
          <a:noFill/>
          <a:ln w="9525">
            <a:noFill/>
            <a:miter lim="800000"/>
          </a:ln>
        </p:spPr>
        <p:txBody>
          <a:bodyPr wrap="none">
            <a:spAutoFit/>
          </a:bodyPr>
          <a:lstStyle/>
          <a:p>
            <a:pPr algn="ctr"/>
            <a:r>
              <a:rPr kumimoji="1" lang="zh-CN" altLang="en-US" sz="2000">
                <a:solidFill>
                  <a:srgbClr val="333399"/>
                </a:solidFill>
                <a:latin typeface="+mn-ea"/>
                <a:ea typeface="+mn-ea"/>
              </a:rPr>
              <a:t>实际的信道</a:t>
            </a:r>
            <a:endParaRPr kumimoji="1" lang="zh-CN" altLang="en-US" sz="2000">
              <a:solidFill>
                <a:srgbClr val="333399"/>
              </a:solidFill>
              <a:latin typeface="+mn-ea"/>
              <a:ea typeface="+mn-ea"/>
            </a:endParaRPr>
          </a:p>
          <a:p>
            <a:pPr algn="ctr"/>
            <a:r>
              <a:rPr kumimoji="1" lang="zh-CN" altLang="en-US" sz="2000">
                <a:solidFill>
                  <a:srgbClr val="333399"/>
                </a:solidFill>
                <a:latin typeface="+mn-ea"/>
                <a:ea typeface="+mn-ea"/>
              </a:rPr>
              <a:t>（带宽受限、有噪声、干扰和失真）</a:t>
            </a:r>
            <a:endParaRPr kumimoji="1" lang="zh-CN" altLang="en-US" sz="2000">
              <a:solidFill>
                <a:srgbClr val="333399"/>
              </a:solidFill>
              <a:latin typeface="+mn-ea"/>
              <a:ea typeface="+mn-ea"/>
            </a:endParaRPr>
          </a:p>
        </p:txBody>
      </p:sp>
      <p:sp>
        <p:nvSpPr>
          <p:cNvPr id="24" name="Text Box 23"/>
          <p:cNvSpPr txBox="1">
            <a:spLocks noChangeArrowheads="1"/>
          </p:cNvSpPr>
          <p:nvPr/>
        </p:nvSpPr>
        <p:spPr bwMode="auto">
          <a:xfrm>
            <a:off x="8994776" y="5982697"/>
            <a:ext cx="1852613" cy="645963"/>
          </a:xfrm>
          <a:prstGeom prst="rect">
            <a:avLst/>
          </a:prstGeom>
          <a:noFill/>
          <a:ln w="9525">
            <a:noFill/>
            <a:miter lim="800000"/>
          </a:ln>
        </p:spPr>
        <p:txBody>
          <a:bodyPr>
            <a:spAutoFit/>
          </a:bodyPr>
          <a:lstStyle/>
          <a:p>
            <a:pPr algn="ctr"/>
            <a:r>
              <a:rPr kumimoji="1" lang="zh-CN" altLang="en-US" sz="1800" dirty="0">
                <a:solidFill>
                  <a:srgbClr val="333399"/>
                </a:solidFill>
                <a:latin typeface="+mn-ea"/>
                <a:ea typeface="+mn-ea"/>
              </a:rPr>
              <a:t>输出信号波形</a:t>
            </a:r>
            <a:endParaRPr kumimoji="1" lang="zh-CN" altLang="en-US" sz="1800" dirty="0">
              <a:solidFill>
                <a:srgbClr val="333399"/>
              </a:solidFill>
              <a:latin typeface="+mn-ea"/>
              <a:ea typeface="+mn-ea"/>
            </a:endParaRPr>
          </a:p>
          <a:p>
            <a:pPr algn="ctr"/>
            <a:r>
              <a:rPr kumimoji="1" lang="en-US" altLang="zh-CN" sz="1800" dirty="0">
                <a:solidFill>
                  <a:srgbClr val="333399"/>
                </a:solidFill>
                <a:latin typeface="+mn-ea"/>
                <a:ea typeface="+mn-ea"/>
              </a:rPr>
              <a:t>(</a:t>
            </a:r>
            <a:r>
              <a:rPr kumimoji="1" lang="zh-CN" altLang="en-US" sz="1800" dirty="0">
                <a:solidFill>
                  <a:srgbClr val="333399"/>
                </a:solidFill>
                <a:latin typeface="+mn-ea"/>
                <a:ea typeface="+mn-ea"/>
              </a:rPr>
              <a:t>失真严重</a:t>
            </a:r>
            <a:r>
              <a:rPr kumimoji="1" lang="en-US" altLang="zh-CN" sz="1800" dirty="0">
                <a:solidFill>
                  <a:srgbClr val="333399"/>
                </a:solidFill>
                <a:latin typeface="+mn-ea"/>
                <a:ea typeface="+mn-ea"/>
              </a:rPr>
              <a:t>)</a:t>
            </a:r>
            <a:endParaRPr kumimoji="1" lang="en-US" altLang="zh-CN" sz="1800" dirty="0">
              <a:solidFill>
                <a:srgbClr val="333399"/>
              </a:solidFill>
              <a:latin typeface="+mn-ea"/>
              <a:ea typeface="+mn-ea"/>
            </a:endParaRPr>
          </a:p>
        </p:txBody>
      </p:sp>
      <p:sp>
        <p:nvSpPr>
          <p:cNvPr id="25" name="矩形 24"/>
          <p:cNvSpPr/>
          <p:nvPr/>
        </p:nvSpPr>
        <p:spPr>
          <a:xfrm>
            <a:off x="0" y="2133900"/>
            <a:ext cx="12198350" cy="76182"/>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Rectangle 3"/>
          <p:cNvSpPr txBox="1">
            <a:spLocks noChangeArrowheads="1"/>
          </p:cNvSpPr>
          <p:nvPr/>
        </p:nvSpPr>
        <p:spPr>
          <a:xfrm>
            <a:off x="1143000" y="5347051"/>
            <a:ext cx="1755775" cy="481694"/>
          </a:xfrm>
          <a:prstGeom prst="rect">
            <a:avLst/>
          </a:prstGeom>
        </p:spPr>
        <p:txBody>
          <a:bodyPr vert="horz" lIns="121917" tIns="60958" rIns="121917" bIns="60958" rtlCol="0">
            <a:normAutofit/>
          </a:bodyPr>
          <a:lstStyle>
            <a:lvl1pPr marL="457200" indent="-457200" algn="l" defTabSz="1219835" rtl="0" eaLnBrk="1" latinLnBrk="0" hangingPunct="1">
              <a:lnSpc>
                <a:spcPct val="120000"/>
              </a:lnSpc>
              <a:spcBef>
                <a:spcPct val="20000"/>
              </a:spcBef>
              <a:buSzPct val="80000"/>
              <a:buFont typeface="Wingdings" panose="05000000000000000000" pitchFamily="2" charset="2"/>
              <a:buChar char="l"/>
              <a:defRPr sz="2000" kern="1200">
                <a:solidFill>
                  <a:schemeClr val="tx1">
                    <a:lumMod val="75000"/>
                    <a:lumOff val="25000"/>
                  </a:schemeClr>
                </a:solidFill>
                <a:latin typeface="+mn-lt"/>
                <a:ea typeface="+mn-ea"/>
                <a:cs typeface="+mn-cs"/>
              </a:defRPr>
            </a:lvl1pPr>
            <a:lvl2pPr marL="991235" indent="-381000" algn="l" defTabSz="1219835" rtl="0" eaLnBrk="1" latinLnBrk="0" hangingPunct="1">
              <a:spcBef>
                <a:spcPct val="20000"/>
              </a:spcBef>
              <a:buFont typeface="Arial" panose="020B0604020202020204" pitchFamily="34" charset="0"/>
              <a:buChar char="–"/>
              <a:defRPr sz="1800" kern="1200">
                <a:solidFill>
                  <a:schemeClr val="tx1">
                    <a:lumMod val="75000"/>
                    <a:lumOff val="25000"/>
                  </a:schemeClr>
                </a:solidFill>
                <a:latin typeface="+mn-lt"/>
                <a:ea typeface="+mn-ea"/>
                <a:cs typeface="+mn-cs"/>
              </a:defRPr>
            </a:lvl2pPr>
            <a:lvl3pPr marL="1524635" indent="-304800" algn="l" defTabSz="121983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2134235" indent="-304800" algn="l" defTabSz="121983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744470" indent="-304800" algn="l" defTabSz="121983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3354070"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3670"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3905"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3505"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a:lstStyle>
          <a:p>
            <a:pPr marL="0" indent="0">
              <a:lnSpc>
                <a:spcPct val="110000"/>
              </a:lnSpc>
              <a:spcBef>
                <a:spcPct val="0"/>
              </a:spcBef>
              <a:buNone/>
            </a:pPr>
            <a:r>
              <a:rPr lang="zh-CN" altLang="en-US" dirty="0">
                <a:solidFill>
                  <a:schemeClr val="bg1"/>
                </a:solidFill>
                <a:latin typeface="+mn-ea"/>
              </a:rPr>
              <a:t>失真严重</a:t>
            </a:r>
            <a:endParaRPr lang="zh-CN" altLang="en-US" dirty="0">
              <a:solidFill>
                <a:schemeClr val="bg1"/>
              </a:solidFill>
              <a:latin typeface="+mn-ea"/>
            </a:endParaRPr>
          </a:p>
        </p:txBody>
      </p:sp>
      <p:pic>
        <p:nvPicPr>
          <p:cNvPr id="15" name="图片 14"/>
          <p:cNvPicPr>
            <a:picLocks noChangeAspect="1"/>
          </p:cNvPicPr>
          <p:nvPr/>
        </p:nvPicPr>
        <p:blipFill>
          <a:blip r:embed="rId1"/>
          <a:stretch>
            <a:fillRect/>
          </a:stretch>
        </p:blipFill>
        <p:spPr>
          <a:xfrm>
            <a:off x="8403590" y="362585"/>
            <a:ext cx="2313940" cy="452120"/>
          </a:xfrm>
          <a:prstGeom prst="rect">
            <a:avLst/>
          </a:prstGeom>
        </p:spPr>
      </p:pic>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5" presetClass="emph" presetSubtype="0" repeatCount="3000" fill="hold" grpId="0" nodeType="clickEffect">
                                  <p:stCondLst>
                                    <p:cond delay="0"/>
                                  </p:stCondLst>
                                  <p:childTnLst>
                                    <p:anim calcmode="discrete" valueType="str">
                                      <p:cBhvr>
                                        <p:cTn id="20" dur="1000" fill="hold"/>
                                        <p:tgtEl>
                                          <p:spTgt spid="11"/>
                                        </p:tgtEl>
                                        <p:attrNameLst>
                                          <p:attrName>style.visibility</p:attrName>
                                        </p:attrNameLst>
                                      </p:cBhvr>
                                      <p:tavLst>
                                        <p:tav tm="0">
                                          <p:val>
                                            <p:strVal val="hidden"/>
                                          </p:val>
                                        </p:tav>
                                        <p:tav tm="50000">
                                          <p:val>
                                            <p:strVal val="visible"/>
                                          </p:val>
                                        </p:tav>
                                      </p:tavLst>
                                    </p:anim>
                                  </p:childTnLst>
                                </p:cTn>
                              </p:par>
                              <p:par>
                                <p:cTn id="21" presetID="35" presetClass="emph" presetSubtype="0" repeatCount="3000" fill="hold" grpId="0" nodeType="withEffect">
                                  <p:stCondLst>
                                    <p:cond delay="0"/>
                                  </p:stCondLst>
                                  <p:childTnLst>
                                    <p:anim calcmode="discrete" valueType="str">
                                      <p:cBhvr>
                                        <p:cTn id="22" dur="1000" fill="hold"/>
                                        <p:tgtEl>
                                          <p:spTgt spid="21"/>
                                        </p:tgtEl>
                                        <p:attrNameLst>
                                          <p:attrName>style.visibility</p:attrName>
                                        </p:attrNameLst>
                                      </p:cBhvr>
                                      <p:tavLst>
                                        <p:tav tm="0">
                                          <p:val>
                                            <p:strVal val="hidden"/>
                                          </p:val>
                                        </p:tav>
                                        <p:tav tm="50000">
                                          <p:val>
                                            <p:strVal val="visible"/>
                                          </p:val>
                                        </p:tav>
                                      </p:tavLst>
                                    </p:anim>
                                  </p:childTnLst>
                                </p:cTn>
                              </p:par>
                            </p:childTnLst>
                          </p:cTn>
                        </p:par>
                      </p:childTnLst>
                    </p:cTn>
                  </p:par>
                  <p:par>
                    <p:cTn id="23" fill="hold">
                      <p:stCondLst>
                        <p:cond delay="indefinite"/>
                      </p:stCondLst>
                      <p:childTnLst>
                        <p:par>
                          <p:cTn id="24" fill="hold">
                            <p:stCondLst>
                              <p:cond delay="0"/>
                            </p:stCondLst>
                            <p:childTnLst>
                              <p:par>
                                <p:cTn id="25" presetID="35" presetClass="emph" presetSubtype="0" repeatCount="3000" fill="hold" grpId="0" nodeType="clickEffect">
                                  <p:stCondLst>
                                    <p:cond delay="0"/>
                                  </p:stCondLst>
                                  <p:childTnLst>
                                    <p:anim calcmode="discrete" valueType="str">
                                      <p:cBhvr>
                                        <p:cTn id="26" dur="1000" fill="hold"/>
                                        <p:tgtEl>
                                          <p:spTgt spid="9"/>
                                        </p:tgtEl>
                                        <p:attrNameLst>
                                          <p:attrName>style.visibility</p:attrName>
                                        </p:attrNameLst>
                                      </p:cBhvr>
                                      <p:tavLst>
                                        <p:tav tm="0">
                                          <p:val>
                                            <p:strVal val="hidden"/>
                                          </p:val>
                                        </p:tav>
                                        <p:tav tm="50000">
                                          <p:val>
                                            <p:strVal val="visible"/>
                                          </p:val>
                                        </p:tav>
                                      </p:tavLst>
                                    </p:anim>
                                  </p:childTnLst>
                                </p:cTn>
                              </p:par>
                            </p:childTnLst>
                          </p:cTn>
                        </p:par>
                      </p:childTnLst>
                    </p:cTn>
                  </p:par>
                  <p:par>
                    <p:cTn id="27" fill="hold">
                      <p:stCondLst>
                        <p:cond delay="indefinite"/>
                      </p:stCondLst>
                      <p:childTnLst>
                        <p:par>
                          <p:cTn id="28" fill="hold">
                            <p:stCondLst>
                              <p:cond delay="0"/>
                            </p:stCondLst>
                            <p:childTnLst>
                              <p:par>
                                <p:cTn id="29" presetID="35" presetClass="emph" presetSubtype="0" repeatCount="3000" fill="hold" grpId="0" nodeType="clickEffect">
                                  <p:stCondLst>
                                    <p:cond delay="0"/>
                                  </p:stCondLst>
                                  <p:childTnLst>
                                    <p:anim calcmode="discrete" valueType="str">
                                      <p:cBhvr>
                                        <p:cTn id="30" dur="1000" fill="hold"/>
                                        <p:tgtEl>
                                          <p:spTgt spid="19"/>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11" grpId="0" bldLvl="0" animBg="1"/>
      <p:bldP spid="19" grpId="0" bldLvl="0" animBg="1"/>
      <p:bldP spid="21" grpId="0" bldLvl="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矩形 29"/>
          <p:cNvSpPr/>
          <p:nvPr/>
        </p:nvSpPr>
        <p:spPr>
          <a:xfrm>
            <a:off x="0" y="2210082"/>
            <a:ext cx="12198350" cy="464791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19050" y="2200559"/>
            <a:ext cx="12217400" cy="5705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895351" y="5293881"/>
            <a:ext cx="1755775" cy="50153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27" name="矩形 26"/>
          <p:cNvSpPr/>
          <p:nvPr/>
        </p:nvSpPr>
        <p:spPr>
          <a:xfrm>
            <a:off x="895351" y="3165537"/>
            <a:ext cx="1755775" cy="50153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2" name="标题 1"/>
          <p:cNvSpPr>
            <a:spLocks noGrp="1"/>
          </p:cNvSpPr>
          <p:nvPr>
            <p:ph type="title"/>
          </p:nvPr>
        </p:nvSpPr>
        <p:spPr/>
        <p:txBody>
          <a:bodyPr/>
          <a:lstStyle/>
          <a:p>
            <a:r>
              <a:rPr lang="en-US" altLang="zh-CN" dirty="0"/>
              <a:t>3. </a:t>
            </a:r>
            <a:r>
              <a:rPr lang="zh-CN" altLang="en-US" dirty="0"/>
              <a:t>信道的极限容量</a:t>
            </a:r>
            <a:endParaRPr lang="zh-CN" altLang="en-US" dirty="0"/>
          </a:p>
        </p:txBody>
      </p:sp>
      <p:sp>
        <p:nvSpPr>
          <p:cNvPr id="3" name="内容占位符 2"/>
          <p:cNvSpPr>
            <a:spLocks noGrp="1"/>
          </p:cNvSpPr>
          <p:nvPr>
            <p:ph idx="1"/>
          </p:nvPr>
        </p:nvSpPr>
        <p:spPr>
          <a:xfrm>
            <a:off x="787057" y="1182812"/>
            <a:ext cx="10474661" cy="990371"/>
          </a:xfrm>
        </p:spPr>
        <p:txBody>
          <a:bodyPr>
            <a:noAutofit/>
          </a:bodyPr>
          <a:lstStyle/>
          <a:p>
            <a:pPr marL="0" indent="0" algn="just">
              <a:buNone/>
            </a:pPr>
            <a:r>
              <a:rPr lang="zh-CN" altLang="en-US" sz="2000" dirty="0"/>
              <a:t>       从概念上讲，限制码元在信道上的传输速率的因素有两个：</a:t>
            </a:r>
            <a:r>
              <a:rPr lang="zh-CN" altLang="en-US" sz="2000" dirty="0">
                <a:solidFill>
                  <a:srgbClr val="C00000"/>
                </a:solidFill>
              </a:rPr>
              <a:t>信道带宽</a:t>
            </a:r>
            <a:r>
              <a:rPr lang="zh-CN" altLang="en-US" sz="2000" dirty="0"/>
              <a:t>（信道能够通过的频率范围）和</a:t>
            </a:r>
            <a:r>
              <a:rPr lang="zh-CN" altLang="en-US" sz="2000" dirty="0">
                <a:solidFill>
                  <a:srgbClr val="C00000"/>
                </a:solidFill>
              </a:rPr>
              <a:t>信噪比</a:t>
            </a:r>
            <a:endParaRPr lang="zh-CN" altLang="en-US" sz="2000" dirty="0">
              <a:solidFill>
                <a:srgbClr val="C00000"/>
              </a:solidFill>
            </a:endParaRPr>
          </a:p>
        </p:txBody>
      </p:sp>
      <p:sp>
        <p:nvSpPr>
          <p:cNvPr id="4" name="内容占位符 3"/>
          <p:cNvSpPr>
            <a:spLocks noGrp="1"/>
          </p:cNvSpPr>
          <p:nvPr>
            <p:ph idx="13"/>
          </p:nvPr>
        </p:nvSpPr>
        <p:spPr>
          <a:xfrm>
            <a:off x="741680" y="2279009"/>
            <a:ext cx="10747058" cy="464350"/>
          </a:xfrm>
        </p:spPr>
        <p:txBody>
          <a:bodyPr>
            <a:normAutofit/>
          </a:bodyPr>
          <a:lstStyle/>
          <a:p>
            <a:r>
              <a:rPr lang="zh-CN" altLang="en-US" dirty="0">
                <a:latin typeface="+mn-ea"/>
              </a:rPr>
              <a:t>数字信号通过实际的信道 </a:t>
            </a:r>
            <a:endParaRPr lang="zh-CN" altLang="en-US" dirty="0">
              <a:latin typeface="+mn-ea"/>
            </a:endParaRPr>
          </a:p>
        </p:txBody>
      </p:sp>
      <p:sp>
        <p:nvSpPr>
          <p:cNvPr id="5" name="Rectangle 3"/>
          <p:cNvSpPr txBox="1">
            <a:spLocks noChangeArrowheads="1"/>
          </p:cNvSpPr>
          <p:nvPr/>
        </p:nvSpPr>
        <p:spPr>
          <a:xfrm>
            <a:off x="990600" y="3203628"/>
            <a:ext cx="1908175" cy="539625"/>
          </a:xfrm>
          <a:prstGeom prst="rect">
            <a:avLst/>
          </a:prstGeom>
        </p:spPr>
        <p:txBody>
          <a:bodyPr vert="horz" lIns="121917" tIns="60958" rIns="121917" bIns="60958" rtlCol="0">
            <a:normAutofit/>
          </a:bodyPr>
          <a:lstStyle>
            <a:lvl1pPr marL="457200" indent="-457200" algn="l" defTabSz="1219835" rtl="0" eaLnBrk="1" latinLnBrk="0" hangingPunct="1">
              <a:lnSpc>
                <a:spcPct val="120000"/>
              </a:lnSpc>
              <a:spcBef>
                <a:spcPct val="20000"/>
              </a:spcBef>
              <a:buSzPct val="80000"/>
              <a:buFont typeface="Wingdings" panose="05000000000000000000" pitchFamily="2" charset="2"/>
              <a:buChar char="l"/>
              <a:defRPr sz="2000" kern="1200">
                <a:solidFill>
                  <a:schemeClr val="tx1">
                    <a:lumMod val="75000"/>
                    <a:lumOff val="25000"/>
                  </a:schemeClr>
                </a:solidFill>
                <a:latin typeface="+mn-lt"/>
                <a:ea typeface="+mn-ea"/>
                <a:cs typeface="+mn-cs"/>
              </a:defRPr>
            </a:lvl1pPr>
            <a:lvl2pPr marL="991235" indent="-381000" algn="l" defTabSz="1219835" rtl="0" eaLnBrk="1" latinLnBrk="0" hangingPunct="1">
              <a:spcBef>
                <a:spcPct val="20000"/>
              </a:spcBef>
              <a:buFont typeface="Arial" panose="020B0604020202020204" pitchFamily="34" charset="0"/>
              <a:buChar char="–"/>
              <a:defRPr sz="1800" kern="1200">
                <a:solidFill>
                  <a:schemeClr val="tx1">
                    <a:lumMod val="75000"/>
                    <a:lumOff val="25000"/>
                  </a:schemeClr>
                </a:solidFill>
                <a:latin typeface="+mn-lt"/>
                <a:ea typeface="+mn-ea"/>
                <a:cs typeface="+mn-cs"/>
              </a:defRPr>
            </a:lvl2pPr>
            <a:lvl3pPr marL="1524635" indent="-304800" algn="l" defTabSz="121983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2134235" indent="-304800" algn="l" defTabSz="121983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744470" indent="-304800" algn="l" defTabSz="121983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3354070"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3670"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3905"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3505"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a:lstStyle>
          <a:p>
            <a:pPr marL="0" indent="0">
              <a:lnSpc>
                <a:spcPct val="110000"/>
              </a:lnSpc>
              <a:spcBef>
                <a:spcPct val="0"/>
              </a:spcBef>
              <a:buNone/>
            </a:pPr>
            <a:r>
              <a:rPr lang="zh-CN" altLang="en-US" dirty="0">
                <a:solidFill>
                  <a:schemeClr val="bg1"/>
                </a:solidFill>
                <a:latin typeface="+mn-ea"/>
              </a:rPr>
              <a:t>失真不严重</a:t>
            </a:r>
            <a:endParaRPr lang="zh-CN" altLang="en-US" dirty="0">
              <a:solidFill>
                <a:schemeClr val="bg1"/>
              </a:solidFill>
              <a:latin typeface="+mn-ea"/>
            </a:endParaRPr>
          </a:p>
        </p:txBody>
      </p:sp>
      <p:sp>
        <p:nvSpPr>
          <p:cNvPr id="6" name="AutoShape 4"/>
          <p:cNvSpPr>
            <a:spLocks noChangeArrowheads="1"/>
          </p:cNvSpPr>
          <p:nvPr/>
        </p:nvSpPr>
        <p:spPr bwMode="auto">
          <a:xfrm rot="-5400000">
            <a:off x="6788990" y="1889807"/>
            <a:ext cx="395195" cy="4060825"/>
          </a:xfrm>
          <a:prstGeom prst="can">
            <a:avLst>
              <a:gd name="adj" fmla="val 66775"/>
            </a:avLst>
          </a:prstGeom>
          <a:gradFill rotWithShape="1">
            <a:gsLst>
              <a:gs pos="0">
                <a:srgbClr val="6C6C6C"/>
              </a:gs>
              <a:gs pos="50000">
                <a:srgbClr val="EAEAEA"/>
              </a:gs>
              <a:gs pos="100000">
                <a:srgbClr val="6C6C6C"/>
              </a:gs>
            </a:gsLst>
            <a:lin ang="0" scaled="1"/>
          </a:gradFill>
          <a:ln w="9525">
            <a:solidFill>
              <a:srgbClr val="000000"/>
            </a:solidFill>
            <a:round/>
          </a:ln>
        </p:spPr>
        <p:txBody>
          <a:bodyPr wrap="none" anchor="ctr"/>
          <a:lstStyle/>
          <a:p>
            <a:endParaRPr lang="zh-CN" altLang="en-US">
              <a:latin typeface="+mn-ea"/>
              <a:ea typeface="+mn-ea"/>
            </a:endParaRPr>
          </a:p>
        </p:txBody>
      </p:sp>
      <p:sp>
        <p:nvSpPr>
          <p:cNvPr id="7" name="Freeform 5"/>
          <p:cNvSpPr/>
          <p:nvPr/>
        </p:nvSpPr>
        <p:spPr bwMode="auto">
          <a:xfrm>
            <a:off x="3205164" y="3129034"/>
            <a:ext cx="1539875" cy="658659"/>
          </a:xfrm>
          <a:custGeom>
            <a:avLst/>
            <a:gdLst>
              <a:gd name="T0" fmla="*/ 0 w 1056"/>
              <a:gd name="T1" fmla="*/ 480 h 480"/>
              <a:gd name="T2" fmla="*/ 144 w 1056"/>
              <a:gd name="T3" fmla="*/ 480 h 480"/>
              <a:gd name="T4" fmla="*/ 144 w 1056"/>
              <a:gd name="T5" fmla="*/ 0 h 480"/>
              <a:gd name="T6" fmla="*/ 384 w 1056"/>
              <a:gd name="T7" fmla="*/ 0 h 480"/>
              <a:gd name="T8" fmla="*/ 384 w 1056"/>
              <a:gd name="T9" fmla="*/ 480 h 480"/>
              <a:gd name="T10" fmla="*/ 624 w 1056"/>
              <a:gd name="T11" fmla="*/ 480 h 480"/>
              <a:gd name="T12" fmla="*/ 624 w 1056"/>
              <a:gd name="T13" fmla="*/ 0 h 480"/>
              <a:gd name="T14" fmla="*/ 864 w 1056"/>
              <a:gd name="T15" fmla="*/ 0 h 480"/>
              <a:gd name="T16" fmla="*/ 864 w 1056"/>
              <a:gd name="T17" fmla="*/ 480 h 480"/>
              <a:gd name="T18" fmla="*/ 1056 w 1056"/>
              <a:gd name="T19" fmla="*/ 480 h 48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56"/>
              <a:gd name="T31" fmla="*/ 0 h 480"/>
              <a:gd name="T32" fmla="*/ 1056 w 1056"/>
              <a:gd name="T33" fmla="*/ 480 h 48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56" h="480">
                <a:moveTo>
                  <a:pt x="0" y="480"/>
                </a:moveTo>
                <a:lnTo>
                  <a:pt x="144" y="480"/>
                </a:lnTo>
                <a:lnTo>
                  <a:pt x="144" y="0"/>
                </a:lnTo>
                <a:lnTo>
                  <a:pt x="384" y="0"/>
                </a:lnTo>
                <a:lnTo>
                  <a:pt x="384" y="480"/>
                </a:lnTo>
                <a:lnTo>
                  <a:pt x="624" y="480"/>
                </a:lnTo>
                <a:lnTo>
                  <a:pt x="624" y="0"/>
                </a:lnTo>
                <a:lnTo>
                  <a:pt x="864" y="0"/>
                </a:lnTo>
                <a:lnTo>
                  <a:pt x="864" y="480"/>
                </a:lnTo>
                <a:lnTo>
                  <a:pt x="1056" y="480"/>
                </a:lnTo>
              </a:path>
            </a:pathLst>
          </a:custGeom>
          <a:noFill/>
          <a:ln w="38100">
            <a:solidFill>
              <a:srgbClr val="333399"/>
            </a:solidFill>
            <a:round/>
          </a:ln>
        </p:spPr>
        <p:txBody>
          <a:bodyPr wrap="none"/>
          <a:lstStyle/>
          <a:p>
            <a:endParaRPr lang="zh-CN" altLang="en-US">
              <a:latin typeface="+mn-ea"/>
              <a:ea typeface="+mn-ea"/>
            </a:endParaRPr>
          </a:p>
        </p:txBody>
      </p:sp>
      <p:sp>
        <p:nvSpPr>
          <p:cNvPr id="8" name="Line 6"/>
          <p:cNvSpPr>
            <a:spLocks noChangeShapeType="1"/>
          </p:cNvSpPr>
          <p:nvPr/>
        </p:nvSpPr>
        <p:spPr bwMode="auto">
          <a:xfrm>
            <a:off x="3205163" y="3919425"/>
            <a:ext cx="1960562" cy="0"/>
          </a:xfrm>
          <a:prstGeom prst="line">
            <a:avLst/>
          </a:prstGeom>
          <a:noFill/>
          <a:ln w="28575">
            <a:solidFill>
              <a:srgbClr val="333399"/>
            </a:solidFill>
            <a:round/>
            <a:tailEnd type="triangle" w="med" len="lg"/>
          </a:ln>
        </p:spPr>
        <p:txBody>
          <a:bodyPr wrap="none"/>
          <a:lstStyle/>
          <a:p>
            <a:endParaRPr lang="zh-CN" altLang="en-US">
              <a:latin typeface="+mn-ea"/>
              <a:ea typeface="+mn-ea"/>
            </a:endParaRPr>
          </a:p>
        </p:txBody>
      </p:sp>
      <p:sp>
        <p:nvSpPr>
          <p:cNvPr id="9" name="Freeform 7"/>
          <p:cNvSpPr/>
          <p:nvPr/>
        </p:nvSpPr>
        <p:spPr bwMode="auto">
          <a:xfrm>
            <a:off x="9296401" y="3129034"/>
            <a:ext cx="1541463" cy="658659"/>
          </a:xfrm>
          <a:custGeom>
            <a:avLst/>
            <a:gdLst>
              <a:gd name="T0" fmla="*/ 0 w 1056"/>
              <a:gd name="T1" fmla="*/ 480 h 480"/>
              <a:gd name="T2" fmla="*/ 144 w 1056"/>
              <a:gd name="T3" fmla="*/ 480 h 480"/>
              <a:gd name="T4" fmla="*/ 144 w 1056"/>
              <a:gd name="T5" fmla="*/ 0 h 480"/>
              <a:gd name="T6" fmla="*/ 384 w 1056"/>
              <a:gd name="T7" fmla="*/ 0 h 480"/>
              <a:gd name="T8" fmla="*/ 384 w 1056"/>
              <a:gd name="T9" fmla="*/ 480 h 480"/>
              <a:gd name="T10" fmla="*/ 624 w 1056"/>
              <a:gd name="T11" fmla="*/ 480 h 480"/>
              <a:gd name="T12" fmla="*/ 624 w 1056"/>
              <a:gd name="T13" fmla="*/ 0 h 480"/>
              <a:gd name="T14" fmla="*/ 864 w 1056"/>
              <a:gd name="T15" fmla="*/ 0 h 480"/>
              <a:gd name="T16" fmla="*/ 864 w 1056"/>
              <a:gd name="T17" fmla="*/ 480 h 480"/>
              <a:gd name="T18" fmla="*/ 1056 w 1056"/>
              <a:gd name="T19" fmla="*/ 480 h 48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56"/>
              <a:gd name="T31" fmla="*/ 0 h 480"/>
              <a:gd name="T32" fmla="*/ 1056 w 1056"/>
              <a:gd name="T33" fmla="*/ 480 h 48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56" h="480">
                <a:moveTo>
                  <a:pt x="0" y="480"/>
                </a:moveTo>
                <a:lnTo>
                  <a:pt x="144" y="480"/>
                </a:lnTo>
                <a:lnTo>
                  <a:pt x="144" y="0"/>
                </a:lnTo>
                <a:lnTo>
                  <a:pt x="384" y="0"/>
                </a:lnTo>
                <a:lnTo>
                  <a:pt x="384" y="480"/>
                </a:lnTo>
                <a:lnTo>
                  <a:pt x="624" y="480"/>
                </a:lnTo>
                <a:lnTo>
                  <a:pt x="624" y="0"/>
                </a:lnTo>
                <a:lnTo>
                  <a:pt x="864" y="0"/>
                </a:lnTo>
                <a:lnTo>
                  <a:pt x="864" y="480"/>
                </a:lnTo>
                <a:lnTo>
                  <a:pt x="1056" y="480"/>
                </a:lnTo>
              </a:path>
            </a:pathLst>
          </a:custGeom>
          <a:noFill/>
          <a:ln w="19050">
            <a:solidFill>
              <a:srgbClr val="333399"/>
            </a:solidFill>
            <a:prstDash val="dashDot"/>
            <a:round/>
          </a:ln>
        </p:spPr>
        <p:txBody>
          <a:bodyPr wrap="none"/>
          <a:lstStyle/>
          <a:p>
            <a:endParaRPr lang="zh-CN" altLang="en-US">
              <a:latin typeface="+mn-ea"/>
              <a:ea typeface="+mn-ea"/>
            </a:endParaRPr>
          </a:p>
        </p:txBody>
      </p:sp>
      <p:sp>
        <p:nvSpPr>
          <p:cNvPr id="10" name="Line 8"/>
          <p:cNvSpPr>
            <a:spLocks noChangeShapeType="1"/>
          </p:cNvSpPr>
          <p:nvPr/>
        </p:nvSpPr>
        <p:spPr bwMode="auto">
          <a:xfrm>
            <a:off x="9017001" y="3919425"/>
            <a:ext cx="1960563" cy="0"/>
          </a:xfrm>
          <a:prstGeom prst="line">
            <a:avLst/>
          </a:prstGeom>
          <a:noFill/>
          <a:ln w="28575">
            <a:solidFill>
              <a:srgbClr val="333399"/>
            </a:solidFill>
            <a:round/>
            <a:tailEnd type="triangle" w="med" len="lg"/>
          </a:ln>
        </p:spPr>
        <p:txBody>
          <a:bodyPr wrap="none"/>
          <a:lstStyle/>
          <a:p>
            <a:endParaRPr lang="zh-CN" altLang="en-US">
              <a:latin typeface="+mn-ea"/>
              <a:ea typeface="+mn-ea"/>
            </a:endParaRPr>
          </a:p>
        </p:txBody>
      </p:sp>
      <p:sp>
        <p:nvSpPr>
          <p:cNvPr id="11" name="Freeform 9"/>
          <p:cNvSpPr/>
          <p:nvPr/>
        </p:nvSpPr>
        <p:spPr bwMode="auto">
          <a:xfrm>
            <a:off x="9310689" y="3165538"/>
            <a:ext cx="1495425" cy="633266"/>
          </a:xfrm>
          <a:custGeom>
            <a:avLst/>
            <a:gdLst>
              <a:gd name="T0" fmla="*/ 0 w 1026"/>
              <a:gd name="T1" fmla="*/ 447 h 461"/>
              <a:gd name="T2" fmla="*/ 57 w 1026"/>
              <a:gd name="T3" fmla="*/ 459 h 461"/>
              <a:gd name="T4" fmla="*/ 78 w 1026"/>
              <a:gd name="T5" fmla="*/ 456 h 461"/>
              <a:gd name="T6" fmla="*/ 105 w 1026"/>
              <a:gd name="T7" fmla="*/ 444 h 461"/>
              <a:gd name="T8" fmla="*/ 153 w 1026"/>
              <a:gd name="T9" fmla="*/ 444 h 461"/>
              <a:gd name="T10" fmla="*/ 177 w 1026"/>
              <a:gd name="T11" fmla="*/ 354 h 461"/>
              <a:gd name="T12" fmla="*/ 180 w 1026"/>
              <a:gd name="T13" fmla="*/ 258 h 461"/>
              <a:gd name="T14" fmla="*/ 183 w 1026"/>
              <a:gd name="T15" fmla="*/ 246 h 461"/>
              <a:gd name="T16" fmla="*/ 189 w 1026"/>
              <a:gd name="T17" fmla="*/ 207 h 461"/>
              <a:gd name="T18" fmla="*/ 198 w 1026"/>
              <a:gd name="T19" fmla="*/ 180 h 461"/>
              <a:gd name="T20" fmla="*/ 213 w 1026"/>
              <a:gd name="T21" fmla="*/ 96 h 461"/>
              <a:gd name="T22" fmla="*/ 228 w 1026"/>
              <a:gd name="T23" fmla="*/ 18 h 461"/>
              <a:gd name="T24" fmla="*/ 252 w 1026"/>
              <a:gd name="T25" fmla="*/ 3 h 461"/>
              <a:gd name="T26" fmla="*/ 261 w 1026"/>
              <a:gd name="T27" fmla="*/ 0 h 461"/>
              <a:gd name="T28" fmla="*/ 321 w 1026"/>
              <a:gd name="T29" fmla="*/ 27 h 461"/>
              <a:gd name="T30" fmla="*/ 363 w 1026"/>
              <a:gd name="T31" fmla="*/ 27 h 461"/>
              <a:gd name="T32" fmla="*/ 387 w 1026"/>
              <a:gd name="T33" fmla="*/ 81 h 461"/>
              <a:gd name="T34" fmla="*/ 399 w 1026"/>
              <a:gd name="T35" fmla="*/ 222 h 461"/>
              <a:gd name="T36" fmla="*/ 417 w 1026"/>
              <a:gd name="T37" fmla="*/ 366 h 461"/>
              <a:gd name="T38" fmla="*/ 450 w 1026"/>
              <a:gd name="T39" fmla="*/ 417 h 461"/>
              <a:gd name="T40" fmla="*/ 504 w 1026"/>
              <a:gd name="T41" fmla="*/ 444 h 461"/>
              <a:gd name="T42" fmla="*/ 540 w 1026"/>
              <a:gd name="T43" fmla="*/ 450 h 461"/>
              <a:gd name="T44" fmla="*/ 558 w 1026"/>
              <a:gd name="T45" fmla="*/ 444 h 461"/>
              <a:gd name="T46" fmla="*/ 615 w 1026"/>
              <a:gd name="T47" fmla="*/ 459 h 461"/>
              <a:gd name="T48" fmla="*/ 639 w 1026"/>
              <a:gd name="T49" fmla="*/ 450 h 461"/>
              <a:gd name="T50" fmla="*/ 642 w 1026"/>
              <a:gd name="T51" fmla="*/ 432 h 461"/>
              <a:gd name="T52" fmla="*/ 654 w 1026"/>
              <a:gd name="T53" fmla="*/ 405 h 461"/>
              <a:gd name="T54" fmla="*/ 672 w 1026"/>
              <a:gd name="T55" fmla="*/ 315 h 461"/>
              <a:gd name="T56" fmla="*/ 690 w 1026"/>
              <a:gd name="T57" fmla="*/ 171 h 461"/>
              <a:gd name="T58" fmla="*/ 711 w 1026"/>
              <a:gd name="T59" fmla="*/ 81 h 461"/>
              <a:gd name="T60" fmla="*/ 741 w 1026"/>
              <a:gd name="T61" fmla="*/ 24 h 461"/>
              <a:gd name="T62" fmla="*/ 804 w 1026"/>
              <a:gd name="T63" fmla="*/ 45 h 461"/>
              <a:gd name="T64" fmla="*/ 831 w 1026"/>
              <a:gd name="T65" fmla="*/ 66 h 461"/>
              <a:gd name="T66" fmla="*/ 867 w 1026"/>
              <a:gd name="T67" fmla="*/ 69 h 461"/>
              <a:gd name="T68" fmla="*/ 870 w 1026"/>
              <a:gd name="T69" fmla="*/ 84 h 461"/>
              <a:gd name="T70" fmla="*/ 879 w 1026"/>
              <a:gd name="T71" fmla="*/ 135 h 461"/>
              <a:gd name="T72" fmla="*/ 901 w 1026"/>
              <a:gd name="T73" fmla="*/ 267 h 461"/>
              <a:gd name="T74" fmla="*/ 924 w 1026"/>
              <a:gd name="T75" fmla="*/ 363 h 461"/>
              <a:gd name="T76" fmla="*/ 963 w 1026"/>
              <a:gd name="T77" fmla="*/ 432 h 461"/>
              <a:gd name="T78" fmla="*/ 1026 w 1026"/>
              <a:gd name="T79" fmla="*/ 453 h 46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026"/>
              <a:gd name="T121" fmla="*/ 0 h 461"/>
              <a:gd name="T122" fmla="*/ 1026 w 1026"/>
              <a:gd name="T123" fmla="*/ 461 h 461"/>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026" h="461">
                <a:moveTo>
                  <a:pt x="0" y="447"/>
                </a:moveTo>
                <a:cubicBezTo>
                  <a:pt x="9" y="449"/>
                  <a:pt x="44" y="457"/>
                  <a:pt x="57" y="459"/>
                </a:cubicBezTo>
                <a:cubicBezTo>
                  <a:pt x="64" y="461"/>
                  <a:pt x="71" y="457"/>
                  <a:pt x="78" y="456"/>
                </a:cubicBezTo>
                <a:cubicBezTo>
                  <a:pt x="88" y="453"/>
                  <a:pt x="95" y="447"/>
                  <a:pt x="105" y="444"/>
                </a:cubicBezTo>
                <a:cubicBezTo>
                  <a:pt x="121" y="445"/>
                  <a:pt x="142" y="455"/>
                  <a:pt x="153" y="444"/>
                </a:cubicBezTo>
                <a:cubicBezTo>
                  <a:pt x="163" y="434"/>
                  <a:pt x="174" y="371"/>
                  <a:pt x="177" y="354"/>
                </a:cubicBezTo>
                <a:cubicBezTo>
                  <a:pt x="178" y="322"/>
                  <a:pt x="178" y="290"/>
                  <a:pt x="180" y="258"/>
                </a:cubicBezTo>
                <a:cubicBezTo>
                  <a:pt x="180" y="254"/>
                  <a:pt x="182" y="250"/>
                  <a:pt x="183" y="246"/>
                </a:cubicBezTo>
                <a:cubicBezTo>
                  <a:pt x="187" y="221"/>
                  <a:pt x="184" y="225"/>
                  <a:pt x="189" y="207"/>
                </a:cubicBezTo>
                <a:cubicBezTo>
                  <a:pt x="192" y="198"/>
                  <a:pt x="198" y="180"/>
                  <a:pt x="198" y="180"/>
                </a:cubicBezTo>
                <a:cubicBezTo>
                  <a:pt x="200" y="148"/>
                  <a:pt x="206" y="126"/>
                  <a:pt x="213" y="96"/>
                </a:cubicBezTo>
                <a:cubicBezTo>
                  <a:pt x="215" y="75"/>
                  <a:pt x="214" y="38"/>
                  <a:pt x="228" y="18"/>
                </a:cubicBezTo>
                <a:cubicBezTo>
                  <a:pt x="238" y="4"/>
                  <a:pt x="231" y="10"/>
                  <a:pt x="252" y="3"/>
                </a:cubicBezTo>
                <a:cubicBezTo>
                  <a:pt x="255" y="2"/>
                  <a:pt x="261" y="0"/>
                  <a:pt x="261" y="0"/>
                </a:cubicBezTo>
                <a:cubicBezTo>
                  <a:pt x="284" y="11"/>
                  <a:pt x="295" y="23"/>
                  <a:pt x="321" y="27"/>
                </a:cubicBezTo>
                <a:cubicBezTo>
                  <a:pt x="335" y="26"/>
                  <a:pt x="355" y="16"/>
                  <a:pt x="363" y="27"/>
                </a:cubicBezTo>
                <a:cubicBezTo>
                  <a:pt x="374" y="42"/>
                  <a:pt x="376" y="65"/>
                  <a:pt x="387" y="81"/>
                </a:cubicBezTo>
                <a:cubicBezTo>
                  <a:pt x="389" y="141"/>
                  <a:pt x="399" y="159"/>
                  <a:pt x="399" y="222"/>
                </a:cubicBezTo>
                <a:cubicBezTo>
                  <a:pt x="401" y="267"/>
                  <a:pt x="413" y="321"/>
                  <a:pt x="417" y="366"/>
                </a:cubicBezTo>
                <a:cubicBezTo>
                  <a:pt x="425" y="397"/>
                  <a:pt x="436" y="404"/>
                  <a:pt x="450" y="417"/>
                </a:cubicBezTo>
                <a:cubicBezTo>
                  <a:pt x="462" y="435"/>
                  <a:pt x="483" y="440"/>
                  <a:pt x="504" y="444"/>
                </a:cubicBezTo>
                <a:cubicBezTo>
                  <a:pt x="518" y="453"/>
                  <a:pt x="522" y="454"/>
                  <a:pt x="540" y="450"/>
                </a:cubicBezTo>
                <a:cubicBezTo>
                  <a:pt x="546" y="448"/>
                  <a:pt x="558" y="444"/>
                  <a:pt x="558" y="444"/>
                </a:cubicBezTo>
                <a:cubicBezTo>
                  <a:pt x="570" y="445"/>
                  <a:pt x="602" y="458"/>
                  <a:pt x="615" y="459"/>
                </a:cubicBezTo>
                <a:cubicBezTo>
                  <a:pt x="622" y="454"/>
                  <a:pt x="633" y="456"/>
                  <a:pt x="639" y="450"/>
                </a:cubicBezTo>
                <a:cubicBezTo>
                  <a:pt x="643" y="445"/>
                  <a:pt x="641" y="438"/>
                  <a:pt x="642" y="432"/>
                </a:cubicBezTo>
                <a:cubicBezTo>
                  <a:pt x="644" y="422"/>
                  <a:pt x="651" y="415"/>
                  <a:pt x="654" y="405"/>
                </a:cubicBezTo>
                <a:cubicBezTo>
                  <a:pt x="658" y="327"/>
                  <a:pt x="656" y="363"/>
                  <a:pt x="672" y="315"/>
                </a:cubicBezTo>
                <a:cubicBezTo>
                  <a:pt x="677" y="266"/>
                  <a:pt x="678" y="219"/>
                  <a:pt x="690" y="171"/>
                </a:cubicBezTo>
                <a:cubicBezTo>
                  <a:pt x="693" y="134"/>
                  <a:pt x="700" y="113"/>
                  <a:pt x="711" y="81"/>
                </a:cubicBezTo>
                <a:cubicBezTo>
                  <a:pt x="714" y="53"/>
                  <a:pt x="712" y="34"/>
                  <a:pt x="741" y="24"/>
                </a:cubicBezTo>
                <a:cubicBezTo>
                  <a:pt x="783" y="28"/>
                  <a:pt x="771" y="37"/>
                  <a:pt x="804" y="45"/>
                </a:cubicBezTo>
                <a:cubicBezTo>
                  <a:pt x="815" y="52"/>
                  <a:pt x="843" y="54"/>
                  <a:pt x="831" y="66"/>
                </a:cubicBezTo>
                <a:cubicBezTo>
                  <a:pt x="842" y="64"/>
                  <a:pt x="856" y="62"/>
                  <a:pt x="867" y="69"/>
                </a:cubicBezTo>
                <a:cubicBezTo>
                  <a:pt x="871" y="72"/>
                  <a:pt x="868" y="79"/>
                  <a:pt x="870" y="84"/>
                </a:cubicBezTo>
                <a:cubicBezTo>
                  <a:pt x="873" y="91"/>
                  <a:pt x="875" y="129"/>
                  <a:pt x="879" y="135"/>
                </a:cubicBezTo>
                <a:cubicBezTo>
                  <a:pt x="884" y="165"/>
                  <a:pt x="893" y="229"/>
                  <a:pt x="901" y="267"/>
                </a:cubicBezTo>
                <a:cubicBezTo>
                  <a:pt x="909" y="305"/>
                  <a:pt x="914" y="335"/>
                  <a:pt x="924" y="363"/>
                </a:cubicBezTo>
                <a:cubicBezTo>
                  <a:pt x="934" y="391"/>
                  <a:pt x="946" y="417"/>
                  <a:pt x="963" y="432"/>
                </a:cubicBezTo>
                <a:cubicBezTo>
                  <a:pt x="980" y="447"/>
                  <a:pt x="1013" y="449"/>
                  <a:pt x="1026" y="453"/>
                </a:cubicBezTo>
              </a:path>
            </a:pathLst>
          </a:custGeom>
          <a:noFill/>
          <a:ln w="38100">
            <a:solidFill>
              <a:srgbClr val="333399"/>
            </a:solidFill>
            <a:round/>
          </a:ln>
        </p:spPr>
        <p:txBody>
          <a:bodyPr wrap="none"/>
          <a:lstStyle/>
          <a:p>
            <a:endParaRPr lang="zh-CN" altLang="en-US">
              <a:latin typeface="+mn-ea"/>
              <a:ea typeface="+mn-ea"/>
            </a:endParaRPr>
          </a:p>
        </p:txBody>
      </p:sp>
      <p:sp>
        <p:nvSpPr>
          <p:cNvPr id="12" name="Text Box 10"/>
          <p:cNvSpPr txBox="1">
            <a:spLocks noChangeArrowheads="1"/>
          </p:cNvSpPr>
          <p:nvPr/>
        </p:nvSpPr>
        <p:spPr bwMode="auto">
          <a:xfrm>
            <a:off x="4984096" y="2975082"/>
            <a:ext cx="3877985" cy="646181"/>
          </a:xfrm>
          <a:prstGeom prst="rect">
            <a:avLst/>
          </a:prstGeom>
          <a:noFill/>
          <a:ln w="9525">
            <a:noFill/>
            <a:miter lim="800000"/>
          </a:ln>
        </p:spPr>
        <p:txBody>
          <a:bodyPr wrap="none">
            <a:spAutoFit/>
          </a:bodyPr>
          <a:lstStyle/>
          <a:p>
            <a:pPr algn="ctr"/>
            <a:r>
              <a:rPr kumimoji="1" lang="zh-CN" altLang="en-US" sz="1800" dirty="0">
                <a:solidFill>
                  <a:srgbClr val="333399"/>
                </a:solidFill>
                <a:latin typeface="+mn-ea"/>
                <a:ea typeface="+mn-ea"/>
              </a:rPr>
              <a:t>实际的信道</a:t>
            </a:r>
            <a:endParaRPr kumimoji="1" lang="zh-CN" altLang="en-US" sz="1800" dirty="0">
              <a:solidFill>
                <a:srgbClr val="333399"/>
              </a:solidFill>
              <a:latin typeface="+mn-ea"/>
              <a:ea typeface="+mn-ea"/>
            </a:endParaRPr>
          </a:p>
          <a:p>
            <a:pPr algn="ctr"/>
            <a:r>
              <a:rPr kumimoji="1" lang="zh-CN" altLang="en-US" sz="1800" dirty="0">
                <a:solidFill>
                  <a:srgbClr val="333399"/>
                </a:solidFill>
                <a:latin typeface="+mn-ea"/>
                <a:ea typeface="+mn-ea"/>
              </a:rPr>
              <a:t>（带宽受限、有噪声、干扰和失真）</a:t>
            </a:r>
            <a:endParaRPr kumimoji="1" lang="zh-CN" altLang="en-US" sz="1800" dirty="0">
              <a:solidFill>
                <a:srgbClr val="333399"/>
              </a:solidFill>
              <a:latin typeface="+mn-ea"/>
              <a:ea typeface="+mn-ea"/>
            </a:endParaRPr>
          </a:p>
        </p:txBody>
      </p:sp>
      <p:sp>
        <p:nvSpPr>
          <p:cNvPr id="13" name="Text Box 11"/>
          <p:cNvSpPr txBox="1">
            <a:spLocks noChangeArrowheads="1"/>
          </p:cNvSpPr>
          <p:nvPr/>
        </p:nvSpPr>
        <p:spPr bwMode="auto">
          <a:xfrm>
            <a:off x="3143250" y="3941646"/>
            <a:ext cx="1569660" cy="369246"/>
          </a:xfrm>
          <a:prstGeom prst="rect">
            <a:avLst/>
          </a:prstGeom>
          <a:noFill/>
          <a:ln w="9525">
            <a:noFill/>
            <a:miter lim="800000"/>
          </a:ln>
        </p:spPr>
        <p:txBody>
          <a:bodyPr wrap="none">
            <a:spAutoFit/>
          </a:bodyPr>
          <a:lstStyle/>
          <a:p>
            <a:r>
              <a:rPr kumimoji="1" lang="zh-CN" altLang="en-US" sz="1800" dirty="0">
                <a:solidFill>
                  <a:srgbClr val="333399"/>
                </a:solidFill>
                <a:latin typeface="+mn-ea"/>
                <a:ea typeface="+mn-ea"/>
              </a:rPr>
              <a:t>输入信号波形</a:t>
            </a:r>
            <a:endParaRPr kumimoji="1" lang="zh-CN" altLang="en-US" sz="1800" dirty="0">
              <a:solidFill>
                <a:srgbClr val="333399"/>
              </a:solidFill>
              <a:latin typeface="+mn-ea"/>
              <a:ea typeface="+mn-ea"/>
            </a:endParaRPr>
          </a:p>
        </p:txBody>
      </p:sp>
      <p:sp>
        <p:nvSpPr>
          <p:cNvPr id="14" name="Text Box 12"/>
          <p:cNvSpPr txBox="1">
            <a:spLocks noChangeArrowheads="1"/>
          </p:cNvSpPr>
          <p:nvPr/>
        </p:nvSpPr>
        <p:spPr bwMode="auto">
          <a:xfrm>
            <a:off x="9067800" y="3955930"/>
            <a:ext cx="1924050" cy="646181"/>
          </a:xfrm>
          <a:prstGeom prst="rect">
            <a:avLst/>
          </a:prstGeom>
          <a:noFill/>
          <a:ln w="9525">
            <a:noFill/>
            <a:miter lim="800000"/>
          </a:ln>
        </p:spPr>
        <p:txBody>
          <a:bodyPr>
            <a:spAutoFit/>
          </a:bodyPr>
          <a:lstStyle/>
          <a:p>
            <a:pPr algn="ctr"/>
            <a:r>
              <a:rPr kumimoji="1" lang="zh-CN" altLang="en-US" sz="1800" dirty="0">
                <a:solidFill>
                  <a:srgbClr val="333399"/>
                </a:solidFill>
                <a:latin typeface="+mn-ea"/>
                <a:ea typeface="+mn-ea"/>
              </a:rPr>
              <a:t>输出信号波形</a:t>
            </a:r>
            <a:endParaRPr kumimoji="1" lang="zh-CN" altLang="en-US" sz="1800" dirty="0">
              <a:solidFill>
                <a:srgbClr val="333399"/>
              </a:solidFill>
              <a:latin typeface="+mn-ea"/>
              <a:ea typeface="+mn-ea"/>
            </a:endParaRPr>
          </a:p>
          <a:p>
            <a:pPr algn="ctr"/>
            <a:r>
              <a:rPr kumimoji="1" lang="en-US" altLang="zh-CN" sz="1800" dirty="0">
                <a:solidFill>
                  <a:srgbClr val="333399"/>
                </a:solidFill>
                <a:latin typeface="+mn-ea"/>
                <a:ea typeface="+mn-ea"/>
              </a:rPr>
              <a:t>(</a:t>
            </a:r>
            <a:r>
              <a:rPr kumimoji="1" lang="zh-CN" altLang="en-US" sz="1800" dirty="0">
                <a:solidFill>
                  <a:srgbClr val="333399"/>
                </a:solidFill>
                <a:latin typeface="+mn-ea"/>
                <a:ea typeface="+mn-ea"/>
              </a:rPr>
              <a:t>失真不严重</a:t>
            </a:r>
            <a:r>
              <a:rPr kumimoji="1" lang="en-US" altLang="zh-CN" sz="1800" dirty="0">
                <a:solidFill>
                  <a:srgbClr val="333399"/>
                </a:solidFill>
                <a:latin typeface="+mn-ea"/>
                <a:ea typeface="+mn-ea"/>
              </a:rPr>
              <a:t>)</a:t>
            </a:r>
            <a:endParaRPr kumimoji="1" lang="en-US" altLang="zh-CN" sz="1800" dirty="0">
              <a:solidFill>
                <a:srgbClr val="333399"/>
              </a:solidFill>
              <a:latin typeface="+mn-ea"/>
              <a:ea typeface="+mn-ea"/>
            </a:endParaRPr>
          </a:p>
        </p:txBody>
      </p:sp>
      <p:sp>
        <p:nvSpPr>
          <p:cNvPr id="16" name="AutoShape 13"/>
          <p:cNvSpPr>
            <a:spLocks noChangeArrowheads="1"/>
          </p:cNvSpPr>
          <p:nvPr/>
        </p:nvSpPr>
        <p:spPr bwMode="auto">
          <a:xfrm rot="16200000">
            <a:off x="6786609" y="3882450"/>
            <a:ext cx="396783" cy="4060825"/>
          </a:xfrm>
          <a:prstGeom prst="can">
            <a:avLst>
              <a:gd name="adj" fmla="val 66508"/>
            </a:avLst>
          </a:prstGeom>
          <a:gradFill rotWithShape="1">
            <a:gsLst>
              <a:gs pos="0">
                <a:srgbClr val="6C6C6C"/>
              </a:gs>
              <a:gs pos="50000">
                <a:srgbClr val="EAEAEA"/>
              </a:gs>
              <a:gs pos="100000">
                <a:srgbClr val="6C6C6C"/>
              </a:gs>
            </a:gsLst>
            <a:lin ang="0" scaled="1"/>
          </a:gradFill>
          <a:ln w="9525">
            <a:solidFill>
              <a:srgbClr val="000000"/>
            </a:solidFill>
            <a:round/>
          </a:ln>
        </p:spPr>
        <p:txBody>
          <a:bodyPr wrap="none" anchor="ctr"/>
          <a:lstStyle/>
          <a:p>
            <a:endParaRPr lang="zh-CN" altLang="en-US">
              <a:latin typeface="+mn-ea"/>
              <a:ea typeface="+mn-ea"/>
            </a:endParaRPr>
          </a:p>
        </p:txBody>
      </p:sp>
      <p:sp>
        <p:nvSpPr>
          <p:cNvPr id="17" name="Freeform 14"/>
          <p:cNvSpPr/>
          <p:nvPr/>
        </p:nvSpPr>
        <p:spPr bwMode="auto">
          <a:xfrm>
            <a:off x="3203576" y="5122471"/>
            <a:ext cx="1539875" cy="658660"/>
          </a:xfrm>
          <a:custGeom>
            <a:avLst/>
            <a:gdLst>
              <a:gd name="T0" fmla="*/ 0 w 1056"/>
              <a:gd name="T1" fmla="*/ 480 h 480"/>
              <a:gd name="T2" fmla="*/ 144 w 1056"/>
              <a:gd name="T3" fmla="*/ 480 h 480"/>
              <a:gd name="T4" fmla="*/ 144 w 1056"/>
              <a:gd name="T5" fmla="*/ 0 h 480"/>
              <a:gd name="T6" fmla="*/ 384 w 1056"/>
              <a:gd name="T7" fmla="*/ 0 h 480"/>
              <a:gd name="T8" fmla="*/ 384 w 1056"/>
              <a:gd name="T9" fmla="*/ 480 h 480"/>
              <a:gd name="T10" fmla="*/ 624 w 1056"/>
              <a:gd name="T11" fmla="*/ 480 h 480"/>
              <a:gd name="T12" fmla="*/ 624 w 1056"/>
              <a:gd name="T13" fmla="*/ 0 h 480"/>
              <a:gd name="T14" fmla="*/ 864 w 1056"/>
              <a:gd name="T15" fmla="*/ 0 h 480"/>
              <a:gd name="T16" fmla="*/ 864 w 1056"/>
              <a:gd name="T17" fmla="*/ 480 h 480"/>
              <a:gd name="T18" fmla="*/ 1056 w 1056"/>
              <a:gd name="T19" fmla="*/ 480 h 48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56"/>
              <a:gd name="T31" fmla="*/ 0 h 480"/>
              <a:gd name="T32" fmla="*/ 1056 w 1056"/>
              <a:gd name="T33" fmla="*/ 480 h 48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56" h="480">
                <a:moveTo>
                  <a:pt x="0" y="480"/>
                </a:moveTo>
                <a:lnTo>
                  <a:pt x="144" y="480"/>
                </a:lnTo>
                <a:lnTo>
                  <a:pt x="144" y="0"/>
                </a:lnTo>
                <a:lnTo>
                  <a:pt x="384" y="0"/>
                </a:lnTo>
                <a:lnTo>
                  <a:pt x="384" y="480"/>
                </a:lnTo>
                <a:lnTo>
                  <a:pt x="624" y="480"/>
                </a:lnTo>
                <a:lnTo>
                  <a:pt x="624" y="0"/>
                </a:lnTo>
                <a:lnTo>
                  <a:pt x="864" y="0"/>
                </a:lnTo>
                <a:lnTo>
                  <a:pt x="864" y="480"/>
                </a:lnTo>
                <a:lnTo>
                  <a:pt x="1056" y="480"/>
                </a:lnTo>
              </a:path>
            </a:pathLst>
          </a:custGeom>
          <a:noFill/>
          <a:ln w="38100">
            <a:solidFill>
              <a:srgbClr val="333399"/>
            </a:solidFill>
            <a:round/>
          </a:ln>
        </p:spPr>
        <p:txBody>
          <a:bodyPr wrap="none"/>
          <a:lstStyle/>
          <a:p>
            <a:endParaRPr lang="zh-CN" altLang="en-US">
              <a:latin typeface="+mn-ea"/>
              <a:ea typeface="+mn-ea"/>
            </a:endParaRPr>
          </a:p>
        </p:txBody>
      </p:sp>
      <p:sp>
        <p:nvSpPr>
          <p:cNvPr id="18" name="Line 15"/>
          <p:cNvSpPr>
            <a:spLocks noChangeShapeType="1"/>
          </p:cNvSpPr>
          <p:nvPr/>
        </p:nvSpPr>
        <p:spPr bwMode="auto">
          <a:xfrm>
            <a:off x="3203576" y="5912863"/>
            <a:ext cx="1960563" cy="0"/>
          </a:xfrm>
          <a:prstGeom prst="line">
            <a:avLst/>
          </a:prstGeom>
          <a:noFill/>
          <a:ln w="28575">
            <a:solidFill>
              <a:srgbClr val="333399"/>
            </a:solidFill>
            <a:round/>
            <a:tailEnd type="triangle" w="med" len="lg"/>
          </a:ln>
        </p:spPr>
        <p:txBody>
          <a:bodyPr wrap="none"/>
          <a:lstStyle/>
          <a:p>
            <a:endParaRPr lang="zh-CN" altLang="en-US">
              <a:latin typeface="+mn-ea"/>
              <a:ea typeface="+mn-ea"/>
            </a:endParaRPr>
          </a:p>
        </p:txBody>
      </p:sp>
      <p:sp>
        <p:nvSpPr>
          <p:cNvPr id="19" name="Freeform 16"/>
          <p:cNvSpPr/>
          <p:nvPr/>
        </p:nvSpPr>
        <p:spPr bwMode="auto">
          <a:xfrm>
            <a:off x="9294813" y="5122471"/>
            <a:ext cx="1541463" cy="658660"/>
          </a:xfrm>
          <a:custGeom>
            <a:avLst/>
            <a:gdLst>
              <a:gd name="T0" fmla="*/ 0 w 1056"/>
              <a:gd name="T1" fmla="*/ 480 h 480"/>
              <a:gd name="T2" fmla="*/ 144 w 1056"/>
              <a:gd name="T3" fmla="*/ 480 h 480"/>
              <a:gd name="T4" fmla="*/ 144 w 1056"/>
              <a:gd name="T5" fmla="*/ 0 h 480"/>
              <a:gd name="T6" fmla="*/ 384 w 1056"/>
              <a:gd name="T7" fmla="*/ 0 h 480"/>
              <a:gd name="T8" fmla="*/ 384 w 1056"/>
              <a:gd name="T9" fmla="*/ 480 h 480"/>
              <a:gd name="T10" fmla="*/ 624 w 1056"/>
              <a:gd name="T11" fmla="*/ 480 h 480"/>
              <a:gd name="T12" fmla="*/ 624 w 1056"/>
              <a:gd name="T13" fmla="*/ 0 h 480"/>
              <a:gd name="T14" fmla="*/ 864 w 1056"/>
              <a:gd name="T15" fmla="*/ 0 h 480"/>
              <a:gd name="T16" fmla="*/ 864 w 1056"/>
              <a:gd name="T17" fmla="*/ 480 h 480"/>
              <a:gd name="T18" fmla="*/ 1056 w 1056"/>
              <a:gd name="T19" fmla="*/ 480 h 48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56"/>
              <a:gd name="T31" fmla="*/ 0 h 480"/>
              <a:gd name="T32" fmla="*/ 1056 w 1056"/>
              <a:gd name="T33" fmla="*/ 480 h 48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56" h="480">
                <a:moveTo>
                  <a:pt x="0" y="480"/>
                </a:moveTo>
                <a:lnTo>
                  <a:pt x="144" y="480"/>
                </a:lnTo>
                <a:lnTo>
                  <a:pt x="144" y="0"/>
                </a:lnTo>
                <a:lnTo>
                  <a:pt x="384" y="0"/>
                </a:lnTo>
                <a:lnTo>
                  <a:pt x="384" y="480"/>
                </a:lnTo>
                <a:lnTo>
                  <a:pt x="624" y="480"/>
                </a:lnTo>
                <a:lnTo>
                  <a:pt x="624" y="0"/>
                </a:lnTo>
                <a:lnTo>
                  <a:pt x="864" y="0"/>
                </a:lnTo>
                <a:lnTo>
                  <a:pt x="864" y="480"/>
                </a:lnTo>
                <a:lnTo>
                  <a:pt x="1056" y="480"/>
                </a:lnTo>
              </a:path>
            </a:pathLst>
          </a:custGeom>
          <a:noFill/>
          <a:ln w="19050">
            <a:solidFill>
              <a:srgbClr val="333399"/>
            </a:solidFill>
            <a:prstDash val="dashDot"/>
            <a:round/>
          </a:ln>
        </p:spPr>
        <p:txBody>
          <a:bodyPr wrap="none"/>
          <a:lstStyle/>
          <a:p>
            <a:endParaRPr lang="zh-CN" altLang="en-US">
              <a:latin typeface="+mn-ea"/>
              <a:ea typeface="+mn-ea"/>
            </a:endParaRPr>
          </a:p>
        </p:txBody>
      </p:sp>
      <p:sp>
        <p:nvSpPr>
          <p:cNvPr id="20" name="Line 17"/>
          <p:cNvSpPr>
            <a:spLocks noChangeShapeType="1"/>
          </p:cNvSpPr>
          <p:nvPr/>
        </p:nvSpPr>
        <p:spPr bwMode="auto">
          <a:xfrm>
            <a:off x="9015413" y="5912863"/>
            <a:ext cx="1960563" cy="0"/>
          </a:xfrm>
          <a:prstGeom prst="line">
            <a:avLst/>
          </a:prstGeom>
          <a:noFill/>
          <a:ln w="28575">
            <a:solidFill>
              <a:srgbClr val="333399"/>
            </a:solidFill>
            <a:round/>
            <a:tailEnd type="triangle" w="med" len="lg"/>
          </a:ln>
        </p:spPr>
        <p:txBody>
          <a:bodyPr wrap="none"/>
          <a:lstStyle/>
          <a:p>
            <a:endParaRPr lang="zh-CN" altLang="en-US">
              <a:latin typeface="+mn-ea"/>
              <a:ea typeface="+mn-ea"/>
            </a:endParaRPr>
          </a:p>
        </p:txBody>
      </p:sp>
      <p:sp>
        <p:nvSpPr>
          <p:cNvPr id="21" name="Freeform 18"/>
          <p:cNvSpPr/>
          <p:nvPr/>
        </p:nvSpPr>
        <p:spPr bwMode="auto">
          <a:xfrm>
            <a:off x="9304338" y="5565281"/>
            <a:ext cx="1482725" cy="196804"/>
          </a:xfrm>
          <a:custGeom>
            <a:avLst/>
            <a:gdLst>
              <a:gd name="T0" fmla="*/ 0 w 1017"/>
              <a:gd name="T1" fmla="*/ 109 h 143"/>
              <a:gd name="T2" fmla="*/ 57 w 1017"/>
              <a:gd name="T3" fmla="*/ 130 h 143"/>
              <a:gd name="T4" fmla="*/ 84 w 1017"/>
              <a:gd name="T5" fmla="*/ 130 h 143"/>
              <a:gd name="T6" fmla="*/ 114 w 1017"/>
              <a:gd name="T7" fmla="*/ 91 h 143"/>
              <a:gd name="T8" fmla="*/ 162 w 1017"/>
              <a:gd name="T9" fmla="*/ 34 h 143"/>
              <a:gd name="T10" fmla="*/ 180 w 1017"/>
              <a:gd name="T11" fmla="*/ 58 h 143"/>
              <a:gd name="T12" fmla="*/ 189 w 1017"/>
              <a:gd name="T13" fmla="*/ 109 h 143"/>
              <a:gd name="T14" fmla="*/ 201 w 1017"/>
              <a:gd name="T15" fmla="*/ 76 h 143"/>
              <a:gd name="T16" fmla="*/ 219 w 1017"/>
              <a:gd name="T17" fmla="*/ 82 h 143"/>
              <a:gd name="T18" fmla="*/ 252 w 1017"/>
              <a:gd name="T19" fmla="*/ 79 h 143"/>
              <a:gd name="T20" fmla="*/ 327 w 1017"/>
              <a:gd name="T21" fmla="*/ 100 h 143"/>
              <a:gd name="T22" fmla="*/ 351 w 1017"/>
              <a:gd name="T23" fmla="*/ 121 h 143"/>
              <a:gd name="T24" fmla="*/ 408 w 1017"/>
              <a:gd name="T25" fmla="*/ 79 h 143"/>
              <a:gd name="T26" fmla="*/ 465 w 1017"/>
              <a:gd name="T27" fmla="*/ 103 h 143"/>
              <a:gd name="T28" fmla="*/ 507 w 1017"/>
              <a:gd name="T29" fmla="*/ 121 h 143"/>
              <a:gd name="T30" fmla="*/ 564 w 1017"/>
              <a:gd name="T31" fmla="*/ 121 h 143"/>
              <a:gd name="T32" fmla="*/ 615 w 1017"/>
              <a:gd name="T33" fmla="*/ 88 h 143"/>
              <a:gd name="T34" fmla="*/ 639 w 1017"/>
              <a:gd name="T35" fmla="*/ 70 h 143"/>
              <a:gd name="T36" fmla="*/ 657 w 1017"/>
              <a:gd name="T37" fmla="*/ 109 h 143"/>
              <a:gd name="T38" fmla="*/ 672 w 1017"/>
              <a:gd name="T39" fmla="*/ 49 h 143"/>
              <a:gd name="T40" fmla="*/ 699 w 1017"/>
              <a:gd name="T41" fmla="*/ 40 h 143"/>
              <a:gd name="T42" fmla="*/ 756 w 1017"/>
              <a:gd name="T43" fmla="*/ 64 h 143"/>
              <a:gd name="T44" fmla="*/ 801 w 1017"/>
              <a:gd name="T45" fmla="*/ 67 h 143"/>
              <a:gd name="T46" fmla="*/ 834 w 1017"/>
              <a:gd name="T47" fmla="*/ 97 h 143"/>
              <a:gd name="T48" fmla="*/ 873 w 1017"/>
              <a:gd name="T49" fmla="*/ 115 h 143"/>
              <a:gd name="T50" fmla="*/ 891 w 1017"/>
              <a:gd name="T51" fmla="*/ 85 h 143"/>
              <a:gd name="T52" fmla="*/ 912 w 1017"/>
              <a:gd name="T53" fmla="*/ 103 h 143"/>
              <a:gd name="T54" fmla="*/ 927 w 1017"/>
              <a:gd name="T55" fmla="*/ 67 h 143"/>
              <a:gd name="T56" fmla="*/ 972 w 1017"/>
              <a:gd name="T57" fmla="*/ 112 h 143"/>
              <a:gd name="T58" fmla="*/ 1017 w 1017"/>
              <a:gd name="T59" fmla="*/ 121 h 14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017"/>
              <a:gd name="T91" fmla="*/ 0 h 143"/>
              <a:gd name="T92" fmla="*/ 1017 w 1017"/>
              <a:gd name="T93" fmla="*/ 143 h 143"/>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017" h="143">
                <a:moveTo>
                  <a:pt x="0" y="109"/>
                </a:moveTo>
                <a:cubicBezTo>
                  <a:pt x="9" y="111"/>
                  <a:pt x="44" y="128"/>
                  <a:pt x="57" y="130"/>
                </a:cubicBezTo>
                <a:cubicBezTo>
                  <a:pt x="64" y="132"/>
                  <a:pt x="77" y="131"/>
                  <a:pt x="84" y="130"/>
                </a:cubicBezTo>
                <a:cubicBezTo>
                  <a:pt x="94" y="127"/>
                  <a:pt x="104" y="94"/>
                  <a:pt x="114" y="91"/>
                </a:cubicBezTo>
                <a:cubicBezTo>
                  <a:pt x="130" y="92"/>
                  <a:pt x="151" y="45"/>
                  <a:pt x="162" y="34"/>
                </a:cubicBezTo>
                <a:cubicBezTo>
                  <a:pt x="172" y="24"/>
                  <a:pt x="177" y="75"/>
                  <a:pt x="180" y="58"/>
                </a:cubicBezTo>
                <a:cubicBezTo>
                  <a:pt x="181" y="26"/>
                  <a:pt x="187" y="141"/>
                  <a:pt x="189" y="109"/>
                </a:cubicBezTo>
                <a:cubicBezTo>
                  <a:pt x="189" y="105"/>
                  <a:pt x="200" y="80"/>
                  <a:pt x="201" y="76"/>
                </a:cubicBezTo>
                <a:cubicBezTo>
                  <a:pt x="205" y="51"/>
                  <a:pt x="214" y="100"/>
                  <a:pt x="219" y="82"/>
                </a:cubicBezTo>
                <a:cubicBezTo>
                  <a:pt x="222" y="73"/>
                  <a:pt x="252" y="79"/>
                  <a:pt x="252" y="79"/>
                </a:cubicBezTo>
                <a:cubicBezTo>
                  <a:pt x="254" y="47"/>
                  <a:pt x="320" y="130"/>
                  <a:pt x="327" y="100"/>
                </a:cubicBezTo>
                <a:cubicBezTo>
                  <a:pt x="355" y="75"/>
                  <a:pt x="322" y="123"/>
                  <a:pt x="351" y="121"/>
                </a:cubicBezTo>
                <a:cubicBezTo>
                  <a:pt x="364" y="92"/>
                  <a:pt x="396" y="88"/>
                  <a:pt x="408" y="79"/>
                </a:cubicBezTo>
                <a:cubicBezTo>
                  <a:pt x="425" y="79"/>
                  <a:pt x="448" y="96"/>
                  <a:pt x="465" y="103"/>
                </a:cubicBezTo>
                <a:cubicBezTo>
                  <a:pt x="477" y="121"/>
                  <a:pt x="486" y="117"/>
                  <a:pt x="507" y="121"/>
                </a:cubicBezTo>
                <a:cubicBezTo>
                  <a:pt x="523" y="128"/>
                  <a:pt x="546" y="114"/>
                  <a:pt x="564" y="121"/>
                </a:cubicBezTo>
                <a:cubicBezTo>
                  <a:pt x="576" y="122"/>
                  <a:pt x="602" y="87"/>
                  <a:pt x="615" y="88"/>
                </a:cubicBezTo>
                <a:cubicBezTo>
                  <a:pt x="628" y="90"/>
                  <a:pt x="632" y="67"/>
                  <a:pt x="639" y="70"/>
                </a:cubicBezTo>
                <a:cubicBezTo>
                  <a:pt x="641" y="60"/>
                  <a:pt x="654" y="119"/>
                  <a:pt x="657" y="109"/>
                </a:cubicBezTo>
                <a:cubicBezTo>
                  <a:pt x="661" y="31"/>
                  <a:pt x="656" y="97"/>
                  <a:pt x="672" y="49"/>
                </a:cubicBezTo>
                <a:cubicBezTo>
                  <a:pt x="677" y="0"/>
                  <a:pt x="687" y="88"/>
                  <a:pt x="699" y="40"/>
                </a:cubicBezTo>
                <a:cubicBezTo>
                  <a:pt x="712" y="40"/>
                  <a:pt x="737" y="85"/>
                  <a:pt x="756" y="64"/>
                </a:cubicBezTo>
                <a:cubicBezTo>
                  <a:pt x="798" y="68"/>
                  <a:pt x="768" y="59"/>
                  <a:pt x="801" y="67"/>
                </a:cubicBezTo>
                <a:cubicBezTo>
                  <a:pt x="820" y="26"/>
                  <a:pt x="822" y="143"/>
                  <a:pt x="834" y="97"/>
                </a:cubicBezTo>
                <a:cubicBezTo>
                  <a:pt x="838" y="100"/>
                  <a:pt x="871" y="110"/>
                  <a:pt x="873" y="115"/>
                </a:cubicBezTo>
                <a:cubicBezTo>
                  <a:pt x="876" y="122"/>
                  <a:pt x="887" y="79"/>
                  <a:pt x="891" y="85"/>
                </a:cubicBezTo>
                <a:cubicBezTo>
                  <a:pt x="896" y="115"/>
                  <a:pt x="906" y="106"/>
                  <a:pt x="912" y="103"/>
                </a:cubicBezTo>
                <a:cubicBezTo>
                  <a:pt x="918" y="100"/>
                  <a:pt x="917" y="65"/>
                  <a:pt x="927" y="67"/>
                </a:cubicBezTo>
                <a:cubicBezTo>
                  <a:pt x="937" y="69"/>
                  <a:pt x="957" y="103"/>
                  <a:pt x="972" y="112"/>
                </a:cubicBezTo>
                <a:cubicBezTo>
                  <a:pt x="987" y="121"/>
                  <a:pt x="1005" y="112"/>
                  <a:pt x="1017" y="121"/>
                </a:cubicBezTo>
              </a:path>
            </a:pathLst>
          </a:custGeom>
          <a:noFill/>
          <a:ln w="38100">
            <a:solidFill>
              <a:srgbClr val="333399"/>
            </a:solidFill>
            <a:round/>
          </a:ln>
        </p:spPr>
        <p:txBody>
          <a:bodyPr wrap="none"/>
          <a:lstStyle/>
          <a:p>
            <a:endParaRPr lang="zh-CN" altLang="en-US">
              <a:latin typeface="+mn-ea"/>
              <a:ea typeface="+mn-ea"/>
            </a:endParaRPr>
          </a:p>
        </p:txBody>
      </p:sp>
      <p:sp>
        <p:nvSpPr>
          <p:cNvPr id="22" name="Text Box 19"/>
          <p:cNvSpPr txBox="1">
            <a:spLocks noChangeArrowheads="1"/>
          </p:cNvSpPr>
          <p:nvPr/>
        </p:nvSpPr>
        <p:spPr bwMode="auto">
          <a:xfrm>
            <a:off x="3141663" y="5935083"/>
            <a:ext cx="1570038" cy="369802"/>
          </a:xfrm>
          <a:prstGeom prst="rect">
            <a:avLst/>
          </a:prstGeom>
          <a:noFill/>
          <a:ln w="9525">
            <a:noFill/>
            <a:miter lim="800000"/>
          </a:ln>
        </p:spPr>
        <p:txBody>
          <a:bodyPr wrap="none">
            <a:spAutoFit/>
          </a:bodyPr>
          <a:lstStyle/>
          <a:p>
            <a:r>
              <a:rPr kumimoji="1" lang="zh-CN" altLang="en-US" sz="1800" dirty="0">
                <a:solidFill>
                  <a:srgbClr val="333399"/>
                </a:solidFill>
                <a:latin typeface="+mn-ea"/>
                <a:ea typeface="+mn-ea"/>
              </a:rPr>
              <a:t>输入信号波形</a:t>
            </a:r>
            <a:endParaRPr kumimoji="1" lang="zh-CN" altLang="en-US" sz="1800" dirty="0">
              <a:solidFill>
                <a:srgbClr val="333399"/>
              </a:solidFill>
              <a:latin typeface="+mn-ea"/>
              <a:ea typeface="+mn-ea"/>
            </a:endParaRPr>
          </a:p>
        </p:txBody>
      </p:sp>
      <p:sp>
        <p:nvSpPr>
          <p:cNvPr id="23" name="Text Box 22"/>
          <p:cNvSpPr txBox="1">
            <a:spLocks noChangeArrowheads="1"/>
          </p:cNvSpPr>
          <p:nvPr/>
        </p:nvSpPr>
        <p:spPr bwMode="auto">
          <a:xfrm>
            <a:off x="4819651" y="4955822"/>
            <a:ext cx="4248150" cy="701513"/>
          </a:xfrm>
          <a:prstGeom prst="rect">
            <a:avLst/>
          </a:prstGeom>
          <a:noFill/>
          <a:ln w="9525">
            <a:noFill/>
            <a:miter lim="800000"/>
          </a:ln>
        </p:spPr>
        <p:txBody>
          <a:bodyPr wrap="none">
            <a:spAutoFit/>
          </a:bodyPr>
          <a:lstStyle/>
          <a:p>
            <a:pPr algn="ctr"/>
            <a:r>
              <a:rPr kumimoji="1" lang="zh-CN" altLang="en-US" sz="2000">
                <a:solidFill>
                  <a:srgbClr val="333399"/>
                </a:solidFill>
                <a:latin typeface="+mn-ea"/>
                <a:ea typeface="+mn-ea"/>
              </a:rPr>
              <a:t>实际的信道</a:t>
            </a:r>
            <a:endParaRPr kumimoji="1" lang="zh-CN" altLang="en-US" sz="2000">
              <a:solidFill>
                <a:srgbClr val="333399"/>
              </a:solidFill>
              <a:latin typeface="+mn-ea"/>
              <a:ea typeface="+mn-ea"/>
            </a:endParaRPr>
          </a:p>
          <a:p>
            <a:pPr algn="ctr"/>
            <a:r>
              <a:rPr kumimoji="1" lang="zh-CN" altLang="en-US" sz="2000">
                <a:solidFill>
                  <a:srgbClr val="333399"/>
                </a:solidFill>
                <a:latin typeface="+mn-ea"/>
                <a:ea typeface="+mn-ea"/>
              </a:rPr>
              <a:t>（带宽受限、有噪声、干扰和失真）</a:t>
            </a:r>
            <a:endParaRPr kumimoji="1" lang="zh-CN" altLang="en-US" sz="2000">
              <a:solidFill>
                <a:srgbClr val="333399"/>
              </a:solidFill>
              <a:latin typeface="+mn-ea"/>
              <a:ea typeface="+mn-ea"/>
            </a:endParaRPr>
          </a:p>
        </p:txBody>
      </p:sp>
      <p:sp>
        <p:nvSpPr>
          <p:cNvPr id="24" name="Text Box 23"/>
          <p:cNvSpPr txBox="1">
            <a:spLocks noChangeArrowheads="1"/>
          </p:cNvSpPr>
          <p:nvPr/>
        </p:nvSpPr>
        <p:spPr bwMode="auto">
          <a:xfrm>
            <a:off x="8994776" y="5982697"/>
            <a:ext cx="1852613" cy="645963"/>
          </a:xfrm>
          <a:prstGeom prst="rect">
            <a:avLst/>
          </a:prstGeom>
          <a:noFill/>
          <a:ln w="9525">
            <a:noFill/>
            <a:miter lim="800000"/>
          </a:ln>
        </p:spPr>
        <p:txBody>
          <a:bodyPr>
            <a:spAutoFit/>
          </a:bodyPr>
          <a:lstStyle/>
          <a:p>
            <a:pPr algn="ctr"/>
            <a:r>
              <a:rPr kumimoji="1" lang="zh-CN" altLang="en-US" sz="1800" dirty="0">
                <a:solidFill>
                  <a:srgbClr val="333399"/>
                </a:solidFill>
                <a:latin typeface="+mn-ea"/>
                <a:ea typeface="+mn-ea"/>
              </a:rPr>
              <a:t>输出信号波形</a:t>
            </a:r>
            <a:endParaRPr kumimoji="1" lang="zh-CN" altLang="en-US" sz="1800" dirty="0">
              <a:solidFill>
                <a:srgbClr val="333399"/>
              </a:solidFill>
              <a:latin typeface="+mn-ea"/>
              <a:ea typeface="+mn-ea"/>
            </a:endParaRPr>
          </a:p>
          <a:p>
            <a:pPr algn="ctr"/>
            <a:r>
              <a:rPr kumimoji="1" lang="en-US" altLang="zh-CN" sz="1800" dirty="0">
                <a:solidFill>
                  <a:srgbClr val="333399"/>
                </a:solidFill>
                <a:latin typeface="+mn-ea"/>
                <a:ea typeface="+mn-ea"/>
              </a:rPr>
              <a:t>(</a:t>
            </a:r>
            <a:r>
              <a:rPr kumimoji="1" lang="zh-CN" altLang="en-US" sz="1800" dirty="0">
                <a:solidFill>
                  <a:srgbClr val="333399"/>
                </a:solidFill>
                <a:latin typeface="+mn-ea"/>
                <a:ea typeface="+mn-ea"/>
              </a:rPr>
              <a:t>失真严重</a:t>
            </a:r>
            <a:r>
              <a:rPr kumimoji="1" lang="en-US" altLang="zh-CN" sz="1800" dirty="0">
                <a:solidFill>
                  <a:srgbClr val="333399"/>
                </a:solidFill>
                <a:latin typeface="+mn-ea"/>
                <a:ea typeface="+mn-ea"/>
              </a:rPr>
              <a:t>)</a:t>
            </a:r>
            <a:endParaRPr kumimoji="1" lang="en-US" altLang="zh-CN" sz="1800" dirty="0">
              <a:solidFill>
                <a:srgbClr val="333399"/>
              </a:solidFill>
              <a:latin typeface="+mn-ea"/>
              <a:ea typeface="+mn-ea"/>
            </a:endParaRPr>
          </a:p>
        </p:txBody>
      </p:sp>
      <p:sp>
        <p:nvSpPr>
          <p:cNvPr id="25" name="矩形 24"/>
          <p:cNvSpPr/>
          <p:nvPr/>
        </p:nvSpPr>
        <p:spPr>
          <a:xfrm>
            <a:off x="0" y="2133900"/>
            <a:ext cx="12198350" cy="76182"/>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Rectangle 3"/>
          <p:cNvSpPr txBox="1">
            <a:spLocks noChangeArrowheads="1"/>
          </p:cNvSpPr>
          <p:nvPr/>
        </p:nvSpPr>
        <p:spPr>
          <a:xfrm>
            <a:off x="1143000" y="5347051"/>
            <a:ext cx="1755775" cy="481694"/>
          </a:xfrm>
          <a:prstGeom prst="rect">
            <a:avLst/>
          </a:prstGeom>
        </p:spPr>
        <p:txBody>
          <a:bodyPr vert="horz" lIns="121917" tIns="60958" rIns="121917" bIns="60958" rtlCol="0">
            <a:normAutofit/>
          </a:bodyPr>
          <a:lstStyle>
            <a:lvl1pPr marL="457200" indent="-457200" algn="l" defTabSz="1219835" rtl="0" eaLnBrk="1" latinLnBrk="0" hangingPunct="1">
              <a:lnSpc>
                <a:spcPct val="120000"/>
              </a:lnSpc>
              <a:spcBef>
                <a:spcPct val="20000"/>
              </a:spcBef>
              <a:buSzPct val="80000"/>
              <a:buFont typeface="Wingdings" panose="05000000000000000000" pitchFamily="2" charset="2"/>
              <a:buChar char="l"/>
              <a:defRPr sz="2000" kern="1200">
                <a:solidFill>
                  <a:schemeClr val="tx1">
                    <a:lumMod val="75000"/>
                    <a:lumOff val="25000"/>
                  </a:schemeClr>
                </a:solidFill>
                <a:latin typeface="+mn-lt"/>
                <a:ea typeface="+mn-ea"/>
                <a:cs typeface="+mn-cs"/>
              </a:defRPr>
            </a:lvl1pPr>
            <a:lvl2pPr marL="991235" indent="-381000" algn="l" defTabSz="1219835" rtl="0" eaLnBrk="1" latinLnBrk="0" hangingPunct="1">
              <a:spcBef>
                <a:spcPct val="20000"/>
              </a:spcBef>
              <a:buFont typeface="Arial" panose="020B0604020202020204" pitchFamily="34" charset="0"/>
              <a:buChar char="–"/>
              <a:defRPr sz="1800" kern="1200">
                <a:solidFill>
                  <a:schemeClr val="tx1">
                    <a:lumMod val="75000"/>
                    <a:lumOff val="25000"/>
                  </a:schemeClr>
                </a:solidFill>
                <a:latin typeface="+mn-lt"/>
                <a:ea typeface="+mn-ea"/>
                <a:cs typeface="+mn-cs"/>
              </a:defRPr>
            </a:lvl2pPr>
            <a:lvl3pPr marL="1524635" indent="-304800" algn="l" defTabSz="121983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2134235" indent="-304800" algn="l" defTabSz="121983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744470" indent="-304800" algn="l" defTabSz="121983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3354070"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3670"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3905"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3505"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a:lstStyle>
          <a:p>
            <a:pPr marL="0" indent="0">
              <a:lnSpc>
                <a:spcPct val="110000"/>
              </a:lnSpc>
              <a:spcBef>
                <a:spcPct val="0"/>
              </a:spcBef>
              <a:buNone/>
            </a:pPr>
            <a:r>
              <a:rPr lang="zh-CN" altLang="en-US" dirty="0">
                <a:solidFill>
                  <a:schemeClr val="bg1"/>
                </a:solidFill>
                <a:latin typeface="+mn-ea"/>
              </a:rPr>
              <a:t>失真严重</a:t>
            </a:r>
            <a:endParaRPr lang="zh-CN" altLang="en-US" dirty="0">
              <a:solidFill>
                <a:schemeClr val="bg1"/>
              </a:solidFill>
              <a:latin typeface="+mn-ea"/>
            </a:endParaRPr>
          </a:p>
        </p:txBody>
      </p:sp>
      <p:pic>
        <p:nvPicPr>
          <p:cNvPr id="15" name="图片 14"/>
          <p:cNvPicPr>
            <a:picLocks noChangeAspect="1"/>
          </p:cNvPicPr>
          <p:nvPr/>
        </p:nvPicPr>
        <p:blipFill>
          <a:blip r:embed="rId1"/>
          <a:stretch>
            <a:fillRect/>
          </a:stretch>
        </p:blipFill>
        <p:spPr>
          <a:xfrm>
            <a:off x="8403590" y="404495"/>
            <a:ext cx="2206625" cy="43116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20" name="Rectangle 4"/>
          <p:cNvSpPr>
            <a:spLocks noGrp="1" noChangeArrowheads="1"/>
          </p:cNvSpPr>
          <p:nvPr>
            <p:ph type="title"/>
          </p:nvPr>
        </p:nvSpPr>
        <p:spPr/>
        <p:txBody>
          <a:bodyPr/>
          <a:lstStyle/>
          <a:p>
            <a:r>
              <a:rPr lang="zh-CN" altLang="en-US" dirty="0"/>
              <a:t>奈氏准则</a:t>
            </a:r>
            <a:endParaRPr lang="zh-CN" altLang="en-US" dirty="0"/>
          </a:p>
        </p:txBody>
      </p:sp>
      <p:sp>
        <p:nvSpPr>
          <p:cNvPr id="111621" name="Rectangle 5"/>
          <p:cNvSpPr>
            <a:spLocks noGrp="1" noChangeArrowheads="1"/>
          </p:cNvSpPr>
          <p:nvPr>
            <p:ph idx="1"/>
          </p:nvPr>
        </p:nvSpPr>
        <p:spPr>
          <a:xfrm>
            <a:off x="872315" y="2400843"/>
            <a:ext cx="10411436" cy="3558717"/>
          </a:xfrm>
        </p:spPr>
        <p:txBody>
          <a:bodyPr>
            <a:normAutofit fontScale="85000" lnSpcReduction="10000"/>
          </a:bodyPr>
          <a:lstStyle/>
          <a:p>
            <a:pPr>
              <a:lnSpc>
                <a:spcPct val="150000"/>
              </a:lnSpc>
            </a:pPr>
            <a:r>
              <a:rPr lang="zh-CN" altLang="en-US" sz="2800" dirty="0"/>
              <a:t>具体的信道所能通过的频率范围总是有限的，如果信号中的高频分量在传输时受到衰减，那么在接收端收到的信号波形前沿和后沿就变得不那么陡峭了，在接收端收到的信号波形就失去了码元之间的清晰界限。这种现象叫作</a:t>
            </a:r>
            <a:r>
              <a:rPr lang="zh-CN" altLang="en-US" sz="2800" dirty="0">
                <a:solidFill>
                  <a:srgbClr val="C00000"/>
                </a:solidFill>
              </a:rPr>
              <a:t>码间串扰</a:t>
            </a:r>
            <a:r>
              <a:rPr lang="zh-CN" altLang="en-US" sz="2800" dirty="0"/>
              <a:t>。</a:t>
            </a:r>
            <a:endParaRPr lang="en-US" altLang="zh-CN" sz="2800" dirty="0"/>
          </a:p>
          <a:p>
            <a:pPr>
              <a:lnSpc>
                <a:spcPct val="150000"/>
              </a:lnSpc>
            </a:pPr>
            <a:r>
              <a:rPr lang="zh-CN" altLang="en-US" sz="2800" dirty="0">
                <a:solidFill>
                  <a:srgbClr val="C00000"/>
                </a:solidFill>
              </a:rPr>
              <a:t>奈氏准则</a:t>
            </a:r>
            <a:r>
              <a:rPr lang="zh-CN" altLang="en-US" sz="2800" dirty="0"/>
              <a:t>：理想低通信道的最高码元传输速率 </a:t>
            </a:r>
            <a:r>
              <a:rPr lang="en-US" altLang="zh-CN" sz="2800" dirty="0"/>
              <a:t>= 2W </a:t>
            </a:r>
            <a:r>
              <a:rPr lang="zh-CN" altLang="en-US" sz="2800" dirty="0"/>
              <a:t>波特，</a:t>
            </a:r>
            <a:r>
              <a:rPr lang="en-US" altLang="zh-CN" sz="2800" dirty="0"/>
              <a:t>W </a:t>
            </a:r>
            <a:r>
              <a:rPr lang="zh-CN" altLang="en-US" sz="2800" dirty="0"/>
              <a:t>是理想低通信道的带宽，单位为赫</a:t>
            </a:r>
            <a:r>
              <a:rPr lang="en-US" altLang="zh-CN" sz="2800" dirty="0"/>
              <a:t>(Hz) </a:t>
            </a:r>
            <a:r>
              <a:rPr lang="zh-CN" altLang="en-US" sz="2800" dirty="0"/>
              <a:t> 。波特，码元传输速率的单位，即码元</a:t>
            </a:r>
            <a:r>
              <a:rPr lang="en-US" altLang="zh-CN" sz="2800" dirty="0"/>
              <a:t>/</a:t>
            </a:r>
            <a:r>
              <a:rPr lang="zh-CN" altLang="en-US" sz="2800" dirty="0"/>
              <a:t>秒。</a:t>
            </a:r>
            <a:endParaRPr lang="zh-CN" altLang="en-US" sz="2800" dirty="0"/>
          </a:p>
        </p:txBody>
      </p:sp>
      <p:sp>
        <p:nvSpPr>
          <p:cNvPr id="9" name="矩形 8"/>
          <p:cNvSpPr/>
          <p:nvPr/>
        </p:nvSpPr>
        <p:spPr>
          <a:xfrm>
            <a:off x="2498775" y="1928175"/>
            <a:ext cx="9663113" cy="46037"/>
          </a:xfrm>
          <a:prstGeom prst="rect">
            <a:avLst/>
          </a:prstGeom>
          <a:solidFill>
            <a:srgbClr val="838383">
              <a:alpha val="80000"/>
            </a:srgbClr>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nvGrpSpPr>
          <p:cNvPr id="10" name="组合 22"/>
          <p:cNvGrpSpPr/>
          <p:nvPr/>
        </p:nvGrpSpPr>
        <p:grpSpPr bwMode="auto">
          <a:xfrm rot="10800000" flipH="1">
            <a:off x="0" y="1585667"/>
            <a:ext cx="2736304" cy="645028"/>
            <a:chOff x="-3884" y="1297773"/>
            <a:chExt cx="2592640" cy="1065542"/>
          </a:xfrm>
        </p:grpSpPr>
        <p:sp>
          <p:nvSpPr>
            <p:cNvPr id="11" name="矩形 10"/>
            <p:cNvSpPr/>
            <p:nvPr/>
          </p:nvSpPr>
          <p:spPr>
            <a:xfrm>
              <a:off x="-5471" y="1380349"/>
              <a:ext cx="495348" cy="533565"/>
            </a:xfrm>
            <a:prstGeom prst="rect">
              <a:avLst/>
            </a:prstGeom>
            <a:solidFill>
              <a:srgbClr val="838383"/>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2" name="矩形 11"/>
            <p:cNvSpPr/>
            <p:nvPr/>
          </p:nvSpPr>
          <p:spPr>
            <a:xfrm>
              <a:off x="770891" y="1878978"/>
              <a:ext cx="266726" cy="287426"/>
            </a:xfrm>
            <a:prstGeom prst="rect">
              <a:avLst/>
            </a:prstGeom>
            <a:solidFill>
              <a:srgbClr val="A6B727"/>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3" name="矩形 12"/>
            <p:cNvSpPr/>
            <p:nvPr/>
          </p:nvSpPr>
          <p:spPr>
            <a:xfrm>
              <a:off x="599425" y="1570908"/>
              <a:ext cx="342933" cy="370002"/>
            </a:xfrm>
            <a:prstGeom prst="rect">
              <a:avLst/>
            </a:prstGeom>
            <a:solidFill>
              <a:srgbClr val="FFC0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4" name="矩形 13"/>
            <p:cNvSpPr/>
            <p:nvPr/>
          </p:nvSpPr>
          <p:spPr>
            <a:xfrm>
              <a:off x="942358" y="2037777"/>
              <a:ext cx="266726" cy="285839"/>
            </a:xfrm>
            <a:prstGeom prst="rect">
              <a:avLst/>
            </a:prstGeom>
            <a:solidFill>
              <a:srgbClr val="FEC306"/>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5" name="矩形 14"/>
            <p:cNvSpPr/>
            <p:nvPr/>
          </p:nvSpPr>
          <p:spPr>
            <a:xfrm>
              <a:off x="2542714" y="1596315"/>
              <a:ext cx="46042" cy="46051"/>
            </a:xfrm>
            <a:prstGeom prst="rect">
              <a:avLst/>
            </a:prstGeom>
            <a:solidFill>
              <a:srgbClr val="F692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6" name="矩形 15"/>
            <p:cNvSpPr/>
            <p:nvPr/>
          </p:nvSpPr>
          <p:spPr>
            <a:xfrm flipV="1">
              <a:off x="489877" y="2077476"/>
              <a:ext cx="266726" cy="287427"/>
            </a:xfrm>
            <a:prstGeom prst="rect">
              <a:avLst/>
            </a:prstGeom>
            <a:solidFill>
              <a:srgbClr val="418AB3"/>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7" name="矩形 16"/>
            <p:cNvSpPr/>
            <p:nvPr/>
          </p:nvSpPr>
          <p:spPr>
            <a:xfrm>
              <a:off x="1896539" y="1866274"/>
              <a:ext cx="107960" cy="115923"/>
            </a:xfrm>
            <a:prstGeom prst="rect">
              <a:avLst/>
            </a:prstGeom>
            <a:solidFill>
              <a:srgbClr val="FFFF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8" name="矩形 17"/>
            <p:cNvSpPr/>
            <p:nvPr/>
          </p:nvSpPr>
          <p:spPr>
            <a:xfrm>
              <a:off x="2220420" y="1932970"/>
              <a:ext cx="266726" cy="287426"/>
            </a:xfrm>
            <a:prstGeom prst="rect">
              <a:avLst/>
            </a:prstGeom>
            <a:solidFill>
              <a:srgbClr val="F692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9" name="矩形 18"/>
            <p:cNvSpPr/>
            <p:nvPr/>
          </p:nvSpPr>
          <p:spPr>
            <a:xfrm>
              <a:off x="1677442" y="2036189"/>
              <a:ext cx="266726" cy="285839"/>
            </a:xfrm>
            <a:prstGeom prst="rect">
              <a:avLst/>
            </a:prstGeom>
            <a:solidFill>
              <a:srgbClr val="C000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20" name="矩形 19"/>
            <p:cNvSpPr/>
            <p:nvPr/>
          </p:nvSpPr>
          <p:spPr>
            <a:xfrm>
              <a:off x="1224960" y="1715414"/>
              <a:ext cx="266726" cy="287427"/>
            </a:xfrm>
            <a:prstGeom prst="rect">
              <a:avLst/>
            </a:prstGeom>
            <a:solidFill>
              <a:srgbClr val="7F7F7F"/>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21" name="矩形 20"/>
            <p:cNvSpPr/>
            <p:nvPr/>
          </p:nvSpPr>
          <p:spPr>
            <a:xfrm>
              <a:off x="1817156" y="1297773"/>
              <a:ext cx="266726" cy="287426"/>
            </a:xfrm>
            <a:prstGeom prst="rect">
              <a:avLst/>
            </a:prstGeom>
            <a:solidFill>
              <a:srgbClr val="C000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sp>
        <p:nvSpPr>
          <p:cNvPr id="26" name="Freeform 3"/>
          <p:cNvSpPr/>
          <p:nvPr/>
        </p:nvSpPr>
        <p:spPr>
          <a:xfrm>
            <a:off x="-43539" y="6388356"/>
            <a:ext cx="12233951" cy="496637"/>
          </a:xfrm>
          <a:custGeom>
            <a:avLst/>
            <a:gdLst>
              <a:gd name="connsiteX0" fmla="*/ 0 w 9144000"/>
              <a:gd name="connsiteY0" fmla="*/ 376428 h 376428"/>
              <a:gd name="connsiteX1" fmla="*/ 9144000 w 9144000"/>
              <a:gd name="connsiteY1" fmla="*/ 376428 h 376428"/>
              <a:gd name="connsiteX2" fmla="*/ 9144000 w 9144000"/>
              <a:gd name="connsiteY2" fmla="*/ 0 h 376428"/>
              <a:gd name="connsiteX3" fmla="*/ 0 w 9144000"/>
              <a:gd name="connsiteY3" fmla="*/ 0 h 376428"/>
              <a:gd name="connsiteX4" fmla="*/ 0 w 9144000"/>
              <a:gd name="connsiteY4" fmla="*/ 376428 h 3764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376428">
                <a:moveTo>
                  <a:pt x="0" y="376428"/>
                </a:moveTo>
                <a:lnTo>
                  <a:pt x="9144000" y="376428"/>
                </a:lnTo>
                <a:lnTo>
                  <a:pt x="9144000" y="0"/>
                </a:lnTo>
                <a:lnTo>
                  <a:pt x="0" y="0"/>
                </a:lnTo>
                <a:lnTo>
                  <a:pt x="0" y="376428"/>
                </a:lnTo>
              </a:path>
            </a:pathLst>
          </a:custGeom>
          <a:solidFill>
            <a:srgbClr val="3B3F6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27" name="组合 26"/>
          <p:cNvGrpSpPr/>
          <p:nvPr/>
        </p:nvGrpSpPr>
        <p:grpSpPr>
          <a:xfrm>
            <a:off x="10347647" y="5681312"/>
            <a:ext cx="1653405" cy="819317"/>
            <a:chOff x="9675584" y="5175723"/>
            <a:chExt cx="1877787" cy="1129564"/>
          </a:xfrm>
        </p:grpSpPr>
        <p:sp>
          <p:nvSpPr>
            <p:cNvPr id="28" name="矩形 27"/>
            <p:cNvSpPr/>
            <p:nvPr/>
          </p:nvSpPr>
          <p:spPr>
            <a:xfrm>
              <a:off x="11286669" y="5640179"/>
              <a:ext cx="266702" cy="6618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29" name="矩形 28"/>
            <p:cNvSpPr/>
            <p:nvPr/>
          </p:nvSpPr>
          <p:spPr>
            <a:xfrm>
              <a:off x="10642146" y="5828865"/>
              <a:ext cx="266702" cy="476421"/>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30" name="矩形 29"/>
            <p:cNvSpPr/>
            <p:nvPr/>
          </p:nvSpPr>
          <p:spPr>
            <a:xfrm>
              <a:off x="10241641" y="5175723"/>
              <a:ext cx="266702" cy="1129564"/>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31" name="矩形 30"/>
            <p:cNvSpPr/>
            <p:nvPr/>
          </p:nvSpPr>
          <p:spPr>
            <a:xfrm>
              <a:off x="9675584" y="5974341"/>
              <a:ext cx="266702" cy="33094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pic>
        <p:nvPicPr>
          <p:cNvPr id="2" name="图片 1"/>
          <p:cNvPicPr>
            <a:picLocks noChangeAspect="1"/>
          </p:cNvPicPr>
          <p:nvPr/>
        </p:nvPicPr>
        <p:blipFill>
          <a:blip r:embed="rId1"/>
          <a:stretch>
            <a:fillRect/>
          </a:stretch>
        </p:blipFill>
        <p:spPr>
          <a:xfrm>
            <a:off x="8475980" y="352425"/>
            <a:ext cx="2242820" cy="438150"/>
          </a:xfrm>
          <a:prstGeom prst="rect">
            <a:avLst/>
          </a:prstGeom>
        </p:spPr>
      </p:pic>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11621">
                                            <p:txEl>
                                              <p:pRg st="0" end="0"/>
                                            </p:txEl>
                                          </p:spTgt>
                                        </p:tgtEl>
                                        <p:attrNameLst>
                                          <p:attrName>style.visibility</p:attrName>
                                        </p:attrNameLst>
                                      </p:cBhvr>
                                      <p:to>
                                        <p:strVal val="visible"/>
                                      </p:to>
                                    </p:set>
                                    <p:animEffect transition="in" filter="fade">
                                      <p:cBhvr>
                                        <p:cTn id="7" dur="1000"/>
                                        <p:tgtEl>
                                          <p:spTgt spid="111621">
                                            <p:txEl>
                                              <p:pRg st="0" end="0"/>
                                            </p:txEl>
                                          </p:spTgt>
                                        </p:tgtEl>
                                      </p:cBhvr>
                                    </p:animEffect>
                                    <p:anim calcmode="lin" valueType="num">
                                      <p:cBhvr>
                                        <p:cTn id="8" dur="1000" fill="hold"/>
                                        <p:tgtEl>
                                          <p:spTgt spid="11162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1162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11621">
                                            <p:txEl>
                                              <p:pRg st="1" end="1"/>
                                            </p:txEl>
                                          </p:spTgt>
                                        </p:tgtEl>
                                        <p:attrNameLst>
                                          <p:attrName>style.visibility</p:attrName>
                                        </p:attrNameLst>
                                      </p:cBhvr>
                                      <p:to>
                                        <p:strVal val="visible"/>
                                      </p:to>
                                    </p:set>
                                    <p:animEffect transition="in" filter="fade">
                                      <p:cBhvr>
                                        <p:cTn id="14" dur="1000"/>
                                        <p:tgtEl>
                                          <p:spTgt spid="111621">
                                            <p:txEl>
                                              <p:pRg st="1" end="1"/>
                                            </p:txEl>
                                          </p:spTgt>
                                        </p:tgtEl>
                                      </p:cBhvr>
                                    </p:animEffect>
                                    <p:anim calcmode="lin" valueType="num">
                                      <p:cBhvr>
                                        <p:cTn id="15" dur="1000" fill="hold"/>
                                        <p:tgtEl>
                                          <p:spTgt spid="11162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11621">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20" name="Rectangle 4"/>
          <p:cNvSpPr>
            <a:spLocks noGrp="1" noChangeArrowheads="1"/>
          </p:cNvSpPr>
          <p:nvPr>
            <p:ph type="title"/>
          </p:nvPr>
        </p:nvSpPr>
        <p:spPr/>
        <p:txBody>
          <a:bodyPr/>
          <a:lstStyle/>
          <a:p>
            <a:r>
              <a:rPr lang="zh-CN" altLang="en-US" dirty="0"/>
              <a:t>（</a:t>
            </a:r>
            <a:r>
              <a:rPr lang="en-US" altLang="zh-CN" dirty="0"/>
              <a:t>1</a:t>
            </a:r>
            <a:r>
              <a:rPr lang="zh-CN" altLang="en-US" dirty="0"/>
              <a:t>）奈氏准则</a:t>
            </a:r>
            <a:endParaRPr lang="zh-CN" altLang="en-US" dirty="0"/>
          </a:p>
        </p:txBody>
      </p:sp>
      <p:sp>
        <p:nvSpPr>
          <p:cNvPr id="111621" name="Rectangle 5"/>
          <p:cNvSpPr>
            <a:spLocks noGrp="1" noChangeArrowheads="1"/>
          </p:cNvSpPr>
          <p:nvPr>
            <p:ph idx="1"/>
          </p:nvPr>
        </p:nvSpPr>
        <p:spPr>
          <a:xfrm>
            <a:off x="872315" y="2400843"/>
            <a:ext cx="10411436" cy="3558717"/>
          </a:xfrm>
        </p:spPr>
        <p:txBody>
          <a:bodyPr>
            <a:normAutofit fontScale="92500" lnSpcReduction="10000"/>
          </a:bodyPr>
          <a:lstStyle/>
          <a:p>
            <a:pPr>
              <a:lnSpc>
                <a:spcPct val="150000"/>
              </a:lnSpc>
            </a:pPr>
            <a:r>
              <a:rPr lang="zh-CN" altLang="en-US" sz="2800" dirty="0"/>
              <a:t>在任何信道中，码元传输的速率是有上限的，传输速率超过此上限，就会出现严重的码间串扰的问题。</a:t>
            </a:r>
            <a:endParaRPr lang="zh-CN" altLang="en-US" sz="2800" dirty="0"/>
          </a:p>
          <a:p>
            <a:pPr>
              <a:lnSpc>
                <a:spcPct val="150000"/>
              </a:lnSpc>
            </a:pPr>
            <a:r>
              <a:rPr lang="zh-CN" altLang="en-US" sz="2800" dirty="0"/>
              <a:t>另外，如果信道的频带越宽，就可以用更高的速率传送码元而不出现码间串扰。</a:t>
            </a:r>
            <a:endParaRPr lang="zh-CN" altLang="en-US" sz="2800" dirty="0"/>
          </a:p>
          <a:p>
            <a:pPr>
              <a:lnSpc>
                <a:spcPct val="150000"/>
              </a:lnSpc>
            </a:pPr>
            <a:r>
              <a:rPr lang="zh-CN" altLang="en-US" sz="2800" dirty="0"/>
              <a:t>信道带宽一定，若要提高信息的传输速率，可以采用有效的编码技术，使每一个码元能够携带较多的信息量。 </a:t>
            </a:r>
            <a:endParaRPr lang="zh-CN" altLang="en-US" sz="2800" dirty="0"/>
          </a:p>
        </p:txBody>
      </p:sp>
      <p:sp>
        <p:nvSpPr>
          <p:cNvPr id="9" name="矩形 8"/>
          <p:cNvSpPr/>
          <p:nvPr/>
        </p:nvSpPr>
        <p:spPr>
          <a:xfrm>
            <a:off x="2498775" y="1928175"/>
            <a:ext cx="9663113" cy="46037"/>
          </a:xfrm>
          <a:prstGeom prst="rect">
            <a:avLst/>
          </a:prstGeom>
          <a:solidFill>
            <a:srgbClr val="838383">
              <a:alpha val="80000"/>
            </a:srgbClr>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nvGrpSpPr>
          <p:cNvPr id="10" name="组合 22"/>
          <p:cNvGrpSpPr/>
          <p:nvPr/>
        </p:nvGrpSpPr>
        <p:grpSpPr bwMode="auto">
          <a:xfrm rot="10800000" flipH="1">
            <a:off x="0" y="1585667"/>
            <a:ext cx="2736304" cy="645028"/>
            <a:chOff x="-3884" y="1297773"/>
            <a:chExt cx="2592640" cy="1065542"/>
          </a:xfrm>
        </p:grpSpPr>
        <p:sp>
          <p:nvSpPr>
            <p:cNvPr id="11" name="矩形 10"/>
            <p:cNvSpPr/>
            <p:nvPr/>
          </p:nvSpPr>
          <p:spPr>
            <a:xfrm>
              <a:off x="-5471" y="1380349"/>
              <a:ext cx="495348" cy="533565"/>
            </a:xfrm>
            <a:prstGeom prst="rect">
              <a:avLst/>
            </a:prstGeom>
            <a:solidFill>
              <a:srgbClr val="838383"/>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2" name="矩形 11"/>
            <p:cNvSpPr/>
            <p:nvPr/>
          </p:nvSpPr>
          <p:spPr>
            <a:xfrm>
              <a:off x="770891" y="1878978"/>
              <a:ext cx="266726" cy="287426"/>
            </a:xfrm>
            <a:prstGeom prst="rect">
              <a:avLst/>
            </a:prstGeom>
            <a:solidFill>
              <a:srgbClr val="A6B727"/>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3" name="矩形 12"/>
            <p:cNvSpPr/>
            <p:nvPr/>
          </p:nvSpPr>
          <p:spPr>
            <a:xfrm>
              <a:off x="599425" y="1570908"/>
              <a:ext cx="342933" cy="370002"/>
            </a:xfrm>
            <a:prstGeom prst="rect">
              <a:avLst/>
            </a:prstGeom>
            <a:solidFill>
              <a:srgbClr val="FFC0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4" name="矩形 13"/>
            <p:cNvSpPr/>
            <p:nvPr/>
          </p:nvSpPr>
          <p:spPr>
            <a:xfrm>
              <a:off x="942358" y="2037777"/>
              <a:ext cx="266726" cy="285839"/>
            </a:xfrm>
            <a:prstGeom prst="rect">
              <a:avLst/>
            </a:prstGeom>
            <a:solidFill>
              <a:srgbClr val="FEC306"/>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5" name="矩形 14"/>
            <p:cNvSpPr/>
            <p:nvPr/>
          </p:nvSpPr>
          <p:spPr>
            <a:xfrm>
              <a:off x="2542714" y="1596315"/>
              <a:ext cx="46042" cy="46051"/>
            </a:xfrm>
            <a:prstGeom prst="rect">
              <a:avLst/>
            </a:prstGeom>
            <a:solidFill>
              <a:srgbClr val="F692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6" name="矩形 15"/>
            <p:cNvSpPr/>
            <p:nvPr/>
          </p:nvSpPr>
          <p:spPr>
            <a:xfrm flipV="1">
              <a:off x="489877" y="2077476"/>
              <a:ext cx="266726" cy="287427"/>
            </a:xfrm>
            <a:prstGeom prst="rect">
              <a:avLst/>
            </a:prstGeom>
            <a:solidFill>
              <a:srgbClr val="418AB3"/>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7" name="矩形 16"/>
            <p:cNvSpPr/>
            <p:nvPr/>
          </p:nvSpPr>
          <p:spPr>
            <a:xfrm>
              <a:off x="1896539" y="1866274"/>
              <a:ext cx="107960" cy="115923"/>
            </a:xfrm>
            <a:prstGeom prst="rect">
              <a:avLst/>
            </a:prstGeom>
            <a:solidFill>
              <a:srgbClr val="FFFF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8" name="矩形 17"/>
            <p:cNvSpPr/>
            <p:nvPr/>
          </p:nvSpPr>
          <p:spPr>
            <a:xfrm>
              <a:off x="2220420" y="1932970"/>
              <a:ext cx="266726" cy="287426"/>
            </a:xfrm>
            <a:prstGeom prst="rect">
              <a:avLst/>
            </a:prstGeom>
            <a:solidFill>
              <a:srgbClr val="F692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9" name="矩形 18"/>
            <p:cNvSpPr/>
            <p:nvPr/>
          </p:nvSpPr>
          <p:spPr>
            <a:xfrm>
              <a:off x="1677442" y="2036189"/>
              <a:ext cx="266726" cy="285839"/>
            </a:xfrm>
            <a:prstGeom prst="rect">
              <a:avLst/>
            </a:prstGeom>
            <a:solidFill>
              <a:srgbClr val="C000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20" name="矩形 19"/>
            <p:cNvSpPr/>
            <p:nvPr/>
          </p:nvSpPr>
          <p:spPr>
            <a:xfrm>
              <a:off x="1224960" y="1715414"/>
              <a:ext cx="266726" cy="287427"/>
            </a:xfrm>
            <a:prstGeom prst="rect">
              <a:avLst/>
            </a:prstGeom>
            <a:solidFill>
              <a:srgbClr val="7F7F7F"/>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21" name="矩形 20"/>
            <p:cNvSpPr/>
            <p:nvPr/>
          </p:nvSpPr>
          <p:spPr>
            <a:xfrm>
              <a:off x="1817156" y="1297773"/>
              <a:ext cx="266726" cy="287426"/>
            </a:xfrm>
            <a:prstGeom prst="rect">
              <a:avLst/>
            </a:prstGeom>
            <a:solidFill>
              <a:srgbClr val="C000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sp>
        <p:nvSpPr>
          <p:cNvPr id="26" name="Freeform 3"/>
          <p:cNvSpPr/>
          <p:nvPr/>
        </p:nvSpPr>
        <p:spPr>
          <a:xfrm>
            <a:off x="-43539" y="6388356"/>
            <a:ext cx="12233951" cy="496637"/>
          </a:xfrm>
          <a:custGeom>
            <a:avLst/>
            <a:gdLst>
              <a:gd name="connsiteX0" fmla="*/ 0 w 9144000"/>
              <a:gd name="connsiteY0" fmla="*/ 376428 h 376428"/>
              <a:gd name="connsiteX1" fmla="*/ 9144000 w 9144000"/>
              <a:gd name="connsiteY1" fmla="*/ 376428 h 376428"/>
              <a:gd name="connsiteX2" fmla="*/ 9144000 w 9144000"/>
              <a:gd name="connsiteY2" fmla="*/ 0 h 376428"/>
              <a:gd name="connsiteX3" fmla="*/ 0 w 9144000"/>
              <a:gd name="connsiteY3" fmla="*/ 0 h 376428"/>
              <a:gd name="connsiteX4" fmla="*/ 0 w 9144000"/>
              <a:gd name="connsiteY4" fmla="*/ 376428 h 3764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376428">
                <a:moveTo>
                  <a:pt x="0" y="376428"/>
                </a:moveTo>
                <a:lnTo>
                  <a:pt x="9144000" y="376428"/>
                </a:lnTo>
                <a:lnTo>
                  <a:pt x="9144000" y="0"/>
                </a:lnTo>
                <a:lnTo>
                  <a:pt x="0" y="0"/>
                </a:lnTo>
                <a:lnTo>
                  <a:pt x="0" y="376428"/>
                </a:lnTo>
              </a:path>
            </a:pathLst>
          </a:custGeom>
          <a:solidFill>
            <a:srgbClr val="3B3F6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27" name="组合 26"/>
          <p:cNvGrpSpPr/>
          <p:nvPr/>
        </p:nvGrpSpPr>
        <p:grpSpPr>
          <a:xfrm>
            <a:off x="10347647" y="5681312"/>
            <a:ext cx="1653405" cy="819317"/>
            <a:chOff x="9675584" y="5175723"/>
            <a:chExt cx="1877787" cy="1129564"/>
          </a:xfrm>
        </p:grpSpPr>
        <p:sp>
          <p:nvSpPr>
            <p:cNvPr id="28" name="矩形 27"/>
            <p:cNvSpPr/>
            <p:nvPr/>
          </p:nvSpPr>
          <p:spPr>
            <a:xfrm>
              <a:off x="11286669" y="5640179"/>
              <a:ext cx="266702" cy="6618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29" name="矩形 28"/>
            <p:cNvSpPr/>
            <p:nvPr/>
          </p:nvSpPr>
          <p:spPr>
            <a:xfrm>
              <a:off x="10642146" y="5828865"/>
              <a:ext cx="266702" cy="476421"/>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30" name="矩形 29"/>
            <p:cNvSpPr/>
            <p:nvPr/>
          </p:nvSpPr>
          <p:spPr>
            <a:xfrm>
              <a:off x="10241641" y="5175723"/>
              <a:ext cx="266702" cy="1129564"/>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31" name="矩形 30"/>
            <p:cNvSpPr/>
            <p:nvPr/>
          </p:nvSpPr>
          <p:spPr>
            <a:xfrm>
              <a:off x="9675584" y="5974341"/>
              <a:ext cx="266702" cy="33094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pic>
        <p:nvPicPr>
          <p:cNvPr id="2" name="图片 1"/>
          <p:cNvPicPr>
            <a:picLocks noChangeAspect="1"/>
          </p:cNvPicPr>
          <p:nvPr/>
        </p:nvPicPr>
        <p:blipFill>
          <a:blip r:embed="rId1"/>
          <a:stretch>
            <a:fillRect/>
          </a:stretch>
        </p:blipFill>
        <p:spPr>
          <a:xfrm>
            <a:off x="8475980" y="356870"/>
            <a:ext cx="2172970" cy="424815"/>
          </a:xfrm>
          <a:prstGeom prst="rect">
            <a:avLst/>
          </a:prstGeom>
        </p:spPr>
      </p:pic>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11621">
                                            <p:txEl>
                                              <p:pRg st="0" end="0"/>
                                            </p:txEl>
                                          </p:spTgt>
                                        </p:tgtEl>
                                        <p:attrNameLst>
                                          <p:attrName>style.visibility</p:attrName>
                                        </p:attrNameLst>
                                      </p:cBhvr>
                                      <p:to>
                                        <p:strVal val="visible"/>
                                      </p:to>
                                    </p:set>
                                    <p:animEffect transition="in" filter="fade">
                                      <p:cBhvr>
                                        <p:cTn id="7" dur="1000"/>
                                        <p:tgtEl>
                                          <p:spTgt spid="111621">
                                            <p:txEl>
                                              <p:pRg st="0" end="0"/>
                                            </p:txEl>
                                          </p:spTgt>
                                        </p:tgtEl>
                                      </p:cBhvr>
                                    </p:animEffect>
                                    <p:anim calcmode="lin" valueType="num">
                                      <p:cBhvr>
                                        <p:cTn id="8" dur="1000" fill="hold"/>
                                        <p:tgtEl>
                                          <p:spTgt spid="11162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1162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11621">
                                            <p:txEl>
                                              <p:pRg st="1" end="1"/>
                                            </p:txEl>
                                          </p:spTgt>
                                        </p:tgtEl>
                                        <p:attrNameLst>
                                          <p:attrName>style.visibility</p:attrName>
                                        </p:attrNameLst>
                                      </p:cBhvr>
                                      <p:to>
                                        <p:strVal val="visible"/>
                                      </p:to>
                                    </p:set>
                                    <p:animEffect transition="in" filter="fade">
                                      <p:cBhvr>
                                        <p:cTn id="14" dur="1000"/>
                                        <p:tgtEl>
                                          <p:spTgt spid="111621">
                                            <p:txEl>
                                              <p:pRg st="1" end="1"/>
                                            </p:txEl>
                                          </p:spTgt>
                                        </p:tgtEl>
                                      </p:cBhvr>
                                    </p:animEffect>
                                    <p:anim calcmode="lin" valueType="num">
                                      <p:cBhvr>
                                        <p:cTn id="15" dur="1000" fill="hold"/>
                                        <p:tgtEl>
                                          <p:spTgt spid="11162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1162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11621">
                                            <p:txEl>
                                              <p:pRg st="2" end="2"/>
                                            </p:txEl>
                                          </p:spTgt>
                                        </p:tgtEl>
                                        <p:attrNameLst>
                                          <p:attrName>style.visibility</p:attrName>
                                        </p:attrNameLst>
                                      </p:cBhvr>
                                      <p:to>
                                        <p:strVal val="visible"/>
                                      </p:to>
                                    </p:set>
                                    <p:animEffect transition="in" filter="fade">
                                      <p:cBhvr>
                                        <p:cTn id="21" dur="1000"/>
                                        <p:tgtEl>
                                          <p:spTgt spid="111621">
                                            <p:txEl>
                                              <p:pRg st="2" end="2"/>
                                            </p:txEl>
                                          </p:spTgt>
                                        </p:tgtEl>
                                      </p:cBhvr>
                                    </p:animEffect>
                                    <p:anim calcmode="lin" valueType="num">
                                      <p:cBhvr>
                                        <p:cTn id="22" dur="1000" fill="hold"/>
                                        <p:tgtEl>
                                          <p:spTgt spid="111621">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11621">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4"/>
          <p:cNvSpPr/>
          <p:nvPr/>
        </p:nvSpPr>
        <p:spPr>
          <a:xfrm>
            <a:off x="612775" y="1755627"/>
            <a:ext cx="10820400" cy="4963674"/>
          </a:xfrm>
          <a:prstGeom prst="roundRect">
            <a:avLst>
              <a:gd name="adj" fmla="val 5822"/>
            </a:avLst>
          </a:prstGeom>
          <a:solidFill>
            <a:schemeClr val="bg1">
              <a:lumMod val="95000"/>
            </a:schemeClr>
          </a:solidFill>
          <a:ln w="38100">
            <a:solidFill>
              <a:srgbClr val="FF993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43539" y="6388356"/>
            <a:ext cx="12233951" cy="496637"/>
          </a:xfrm>
          <a:custGeom>
            <a:avLst/>
            <a:gdLst>
              <a:gd name="connsiteX0" fmla="*/ 0 w 9144000"/>
              <a:gd name="connsiteY0" fmla="*/ 376428 h 376428"/>
              <a:gd name="connsiteX1" fmla="*/ 9144000 w 9144000"/>
              <a:gd name="connsiteY1" fmla="*/ 376428 h 376428"/>
              <a:gd name="connsiteX2" fmla="*/ 9144000 w 9144000"/>
              <a:gd name="connsiteY2" fmla="*/ 0 h 376428"/>
              <a:gd name="connsiteX3" fmla="*/ 0 w 9144000"/>
              <a:gd name="connsiteY3" fmla="*/ 0 h 376428"/>
              <a:gd name="connsiteX4" fmla="*/ 0 w 9144000"/>
              <a:gd name="connsiteY4" fmla="*/ 376428 h 3764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376428">
                <a:moveTo>
                  <a:pt x="0" y="376428"/>
                </a:moveTo>
                <a:lnTo>
                  <a:pt x="9144000" y="376428"/>
                </a:lnTo>
                <a:lnTo>
                  <a:pt x="9144000" y="0"/>
                </a:lnTo>
                <a:lnTo>
                  <a:pt x="0" y="0"/>
                </a:lnTo>
                <a:lnTo>
                  <a:pt x="0" y="376428"/>
                </a:lnTo>
              </a:path>
            </a:pathLst>
          </a:custGeom>
          <a:solidFill>
            <a:srgbClr val="3B3F6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grpSp>
        <p:nvGrpSpPr>
          <p:cNvPr id="8" name="组合 7"/>
          <p:cNvGrpSpPr/>
          <p:nvPr/>
        </p:nvGrpSpPr>
        <p:grpSpPr>
          <a:xfrm>
            <a:off x="10123265" y="5371066"/>
            <a:ext cx="1877787" cy="1129564"/>
            <a:chOff x="9675584" y="5175723"/>
            <a:chExt cx="1877787" cy="1129564"/>
          </a:xfrm>
        </p:grpSpPr>
        <p:sp>
          <p:nvSpPr>
            <p:cNvPr id="9" name="矩形 8"/>
            <p:cNvSpPr/>
            <p:nvPr/>
          </p:nvSpPr>
          <p:spPr>
            <a:xfrm>
              <a:off x="11286669" y="5640179"/>
              <a:ext cx="266702" cy="6618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0642146" y="5828865"/>
              <a:ext cx="266702" cy="476421"/>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10241641" y="5175723"/>
              <a:ext cx="266702" cy="1129564"/>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9675584" y="5974341"/>
              <a:ext cx="266702" cy="33094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2642" name="Rectangle 2"/>
          <p:cNvSpPr>
            <a:spLocks noGrp="1" noChangeArrowheads="1"/>
          </p:cNvSpPr>
          <p:nvPr>
            <p:ph type="title"/>
          </p:nvPr>
        </p:nvSpPr>
        <p:spPr/>
        <p:txBody>
          <a:bodyPr/>
          <a:lstStyle/>
          <a:p>
            <a:r>
              <a:rPr lang="zh-CN" altLang="en-US" dirty="0"/>
              <a:t>如何使一个码元能够携带更多的信息量</a:t>
            </a:r>
            <a:endParaRPr lang="zh-CN" altLang="en-US" dirty="0"/>
          </a:p>
        </p:txBody>
      </p:sp>
      <p:sp>
        <p:nvSpPr>
          <p:cNvPr id="112643" name="Rectangle 3"/>
          <p:cNvSpPr>
            <a:spLocks noGrp="1" noChangeArrowheads="1"/>
          </p:cNvSpPr>
          <p:nvPr>
            <p:ph idx="1"/>
          </p:nvPr>
        </p:nvSpPr>
        <p:spPr>
          <a:xfrm>
            <a:off x="1058616" y="2204864"/>
            <a:ext cx="9764058" cy="3966702"/>
          </a:xfrm>
        </p:spPr>
        <p:txBody>
          <a:bodyPr/>
          <a:lstStyle/>
          <a:p>
            <a:pPr>
              <a:lnSpc>
                <a:spcPct val="150000"/>
              </a:lnSpc>
            </a:pPr>
            <a:r>
              <a:rPr lang="zh-CN" altLang="en-US" sz="2800" dirty="0"/>
              <a:t>假定有一个带宽为 </a:t>
            </a:r>
            <a:r>
              <a:rPr lang="en-US" altLang="zh-CN" sz="2800" dirty="0"/>
              <a:t>3 kHz </a:t>
            </a:r>
            <a:r>
              <a:rPr lang="zh-CN" altLang="en-US" sz="2800" dirty="0"/>
              <a:t>的理想低通信道，其最高码元传输速率为 </a:t>
            </a:r>
            <a:r>
              <a:rPr lang="en-US" altLang="zh-CN" sz="2800" dirty="0"/>
              <a:t>6000  </a:t>
            </a:r>
            <a:r>
              <a:rPr lang="zh-CN" altLang="en-US" sz="2800" dirty="0"/>
              <a:t>码元</a:t>
            </a:r>
            <a:r>
              <a:rPr lang="en-US" altLang="zh-CN" sz="2800" dirty="0"/>
              <a:t>/</a:t>
            </a:r>
            <a:r>
              <a:rPr lang="zh-CN" altLang="en-US" sz="2800" dirty="0"/>
              <a:t>秒。若每个码元能携带 </a:t>
            </a:r>
            <a:r>
              <a:rPr lang="en-US" altLang="zh-CN" sz="2800" dirty="0"/>
              <a:t>3 bit </a:t>
            </a:r>
            <a:r>
              <a:rPr lang="zh-CN" altLang="en-US" sz="2800" dirty="0"/>
              <a:t>的信息量，则最高信息传输速率为 </a:t>
            </a:r>
            <a:r>
              <a:rPr lang="en-US" altLang="zh-CN" sz="2800" dirty="0"/>
              <a:t>18000 bit/s</a:t>
            </a:r>
            <a:r>
              <a:rPr lang="zh-CN" altLang="en-US" sz="2800" dirty="0"/>
              <a:t>。</a:t>
            </a:r>
            <a:endParaRPr lang="zh-CN" altLang="en-US" sz="2800" dirty="0"/>
          </a:p>
          <a:p>
            <a:pPr>
              <a:lnSpc>
                <a:spcPct val="150000"/>
              </a:lnSpc>
            </a:pPr>
            <a:r>
              <a:rPr lang="zh-CN" altLang="en-US" sz="2800" dirty="0"/>
              <a:t>那么，怎样才能使一个码元携带 </a:t>
            </a:r>
            <a:r>
              <a:rPr lang="en-US" altLang="zh-CN" sz="2800" dirty="0"/>
              <a:t>3 bit </a:t>
            </a:r>
            <a:r>
              <a:rPr lang="zh-CN" altLang="en-US" sz="2800" dirty="0"/>
              <a:t>的信息量呢？</a:t>
            </a:r>
            <a:endParaRPr lang="zh-CN" altLang="en-US" sz="2800" dirty="0"/>
          </a:p>
        </p:txBody>
      </p:sp>
      <p:sp>
        <p:nvSpPr>
          <p:cNvPr id="6" name="页脚占位符 4"/>
          <p:cNvSpPr>
            <a:spLocks noGrp="1"/>
          </p:cNvSpPr>
          <p:nvPr>
            <p:ph type="ftr" sz="quarter" idx="11"/>
          </p:nvPr>
        </p:nvSpPr>
        <p:spPr>
          <a:noFill/>
        </p:spPr>
        <p:txBody>
          <a:bodyPr/>
          <a:lstStyle/>
          <a:p>
            <a:r>
              <a:rPr lang="zh-CN" altLang="en-US"/>
              <a:t>课件制作人：谢钧 谢希仁</a:t>
            </a:r>
            <a:endParaRPr lang="zh-CN" altLang="en-US"/>
          </a:p>
        </p:txBody>
      </p:sp>
      <p:pic>
        <p:nvPicPr>
          <p:cNvPr id="2" name="图片 1"/>
          <p:cNvPicPr>
            <a:picLocks noChangeAspect="1"/>
          </p:cNvPicPr>
          <p:nvPr/>
        </p:nvPicPr>
        <p:blipFill>
          <a:blip r:embed="rId1"/>
          <a:stretch>
            <a:fillRect/>
          </a:stretch>
        </p:blipFill>
        <p:spPr>
          <a:xfrm>
            <a:off x="8475980" y="356870"/>
            <a:ext cx="2172970" cy="424815"/>
          </a:xfrm>
          <a:prstGeom prst="rect">
            <a:avLst/>
          </a:prstGeom>
        </p:spPr>
      </p:pic>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12643">
                                            <p:txEl>
                                              <p:pRg st="0" end="0"/>
                                            </p:txEl>
                                          </p:spTgt>
                                        </p:tgtEl>
                                        <p:attrNameLst>
                                          <p:attrName>style.visibility</p:attrName>
                                        </p:attrNameLst>
                                      </p:cBhvr>
                                      <p:to>
                                        <p:strVal val="visible"/>
                                      </p:to>
                                    </p:set>
                                    <p:animEffect transition="in" filter="fade">
                                      <p:cBhvr>
                                        <p:cTn id="7" dur="1000"/>
                                        <p:tgtEl>
                                          <p:spTgt spid="112643">
                                            <p:txEl>
                                              <p:pRg st="0" end="0"/>
                                            </p:txEl>
                                          </p:spTgt>
                                        </p:tgtEl>
                                      </p:cBhvr>
                                    </p:animEffect>
                                    <p:anim calcmode="lin" valueType="num">
                                      <p:cBhvr>
                                        <p:cTn id="8" dur="1000" fill="hold"/>
                                        <p:tgtEl>
                                          <p:spTgt spid="11264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1264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12643">
                                            <p:txEl>
                                              <p:pRg st="1" end="1"/>
                                            </p:txEl>
                                          </p:spTgt>
                                        </p:tgtEl>
                                        <p:attrNameLst>
                                          <p:attrName>style.visibility</p:attrName>
                                        </p:attrNameLst>
                                      </p:cBhvr>
                                      <p:to>
                                        <p:strVal val="visible"/>
                                      </p:to>
                                    </p:set>
                                    <p:animEffect transition="in" filter="fade">
                                      <p:cBhvr>
                                        <p:cTn id="14" dur="1000"/>
                                        <p:tgtEl>
                                          <p:spTgt spid="112643">
                                            <p:txEl>
                                              <p:pRg st="1" end="1"/>
                                            </p:txEl>
                                          </p:spTgt>
                                        </p:tgtEl>
                                      </p:cBhvr>
                                    </p:animEffect>
                                    <p:anim calcmode="lin" valueType="num">
                                      <p:cBhvr>
                                        <p:cTn id="15" dur="1000" fill="hold"/>
                                        <p:tgtEl>
                                          <p:spTgt spid="11264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1264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2"/>
          <p:cNvSpPr>
            <a:spLocks noGrp="1" noChangeArrowheads="1"/>
          </p:cNvSpPr>
          <p:nvPr>
            <p:ph type="title"/>
          </p:nvPr>
        </p:nvSpPr>
        <p:spPr/>
        <p:txBody>
          <a:bodyPr/>
          <a:lstStyle/>
          <a:p>
            <a:r>
              <a:rPr lang="zh-CN" altLang="en-US" dirty="0"/>
              <a:t>如何使一个码元能够携带更多的信息量</a:t>
            </a:r>
            <a:endParaRPr lang="zh-CN" altLang="en-US" dirty="0"/>
          </a:p>
        </p:txBody>
      </p:sp>
      <p:sp>
        <p:nvSpPr>
          <p:cNvPr id="239619" name="Rectangle 3"/>
          <p:cNvSpPr>
            <a:spLocks noGrp="1" noChangeArrowheads="1"/>
          </p:cNvSpPr>
          <p:nvPr>
            <p:ph idx="1"/>
          </p:nvPr>
        </p:nvSpPr>
        <p:spPr>
          <a:xfrm>
            <a:off x="609919" y="1916831"/>
            <a:ext cx="10978515" cy="4104457"/>
          </a:xfrm>
        </p:spPr>
        <p:txBody>
          <a:bodyPr>
            <a:normAutofit fontScale="92500" lnSpcReduction="20000"/>
          </a:bodyPr>
          <a:lstStyle/>
          <a:p>
            <a:pPr>
              <a:lnSpc>
                <a:spcPct val="150000"/>
              </a:lnSpc>
            </a:pPr>
            <a:r>
              <a:rPr lang="zh-CN" altLang="en-US" sz="2800" dirty="0"/>
              <a:t>对于二进制调制，信号只有两种波形，即只有两种码元，一个码元代表</a:t>
            </a:r>
            <a:r>
              <a:rPr lang="en-US" altLang="zh-CN" sz="2800" dirty="0"/>
              <a:t>0</a:t>
            </a:r>
            <a:r>
              <a:rPr lang="zh-CN" altLang="en-US" sz="2800" dirty="0"/>
              <a:t>，一个码元代表</a:t>
            </a:r>
            <a:r>
              <a:rPr lang="en-US" altLang="zh-CN" sz="2800" dirty="0"/>
              <a:t>1</a:t>
            </a:r>
            <a:r>
              <a:rPr lang="zh-CN" altLang="en-US" sz="2800" dirty="0"/>
              <a:t>，这时每个码元所携带的信息量是 </a:t>
            </a:r>
            <a:r>
              <a:rPr lang="en-US" altLang="zh-CN" sz="2800" dirty="0"/>
              <a:t>1 bit</a:t>
            </a:r>
            <a:r>
              <a:rPr lang="zh-CN" altLang="en-US" sz="2800" dirty="0"/>
              <a:t>。</a:t>
            </a:r>
            <a:endParaRPr lang="zh-CN" altLang="en-US" sz="2800" dirty="0"/>
          </a:p>
          <a:p>
            <a:pPr>
              <a:lnSpc>
                <a:spcPct val="150000"/>
              </a:lnSpc>
            </a:pPr>
            <a:r>
              <a:rPr lang="zh-CN" altLang="en-US" sz="2800" dirty="0"/>
              <a:t>现采用 </a:t>
            </a:r>
            <a:r>
              <a:rPr lang="en-US" altLang="zh-CN" sz="2800" dirty="0"/>
              <a:t>8 </a:t>
            </a:r>
            <a:r>
              <a:rPr lang="zh-CN" altLang="en-US" sz="2800" dirty="0"/>
              <a:t>进制调制，信号有 </a:t>
            </a:r>
            <a:r>
              <a:rPr lang="en-US" altLang="zh-CN" sz="2800" dirty="0"/>
              <a:t>8 </a:t>
            </a:r>
            <a:r>
              <a:rPr lang="zh-CN" altLang="en-US" sz="2800" dirty="0"/>
              <a:t>种波形，例如，用 </a:t>
            </a:r>
            <a:r>
              <a:rPr lang="en-US" altLang="zh-CN" sz="2800" dirty="0"/>
              <a:t>8 </a:t>
            </a:r>
            <a:r>
              <a:rPr lang="zh-CN" altLang="en-US" sz="2800" dirty="0"/>
              <a:t>种不同的振幅，或 </a:t>
            </a:r>
            <a:r>
              <a:rPr lang="en-US" altLang="zh-CN" sz="2800" dirty="0"/>
              <a:t>8 </a:t>
            </a:r>
            <a:r>
              <a:rPr lang="zh-CN" altLang="en-US" sz="2800" dirty="0"/>
              <a:t>种不同的频率，或 </a:t>
            </a:r>
            <a:r>
              <a:rPr lang="en-US" altLang="zh-CN" sz="2800" dirty="0"/>
              <a:t>8 </a:t>
            </a:r>
            <a:r>
              <a:rPr lang="zh-CN" altLang="en-US" sz="2800" dirty="0"/>
              <a:t>种不同的相位进行调制。</a:t>
            </a:r>
            <a:endParaRPr lang="en-US" altLang="zh-CN" sz="2800" dirty="0"/>
          </a:p>
          <a:p>
            <a:pPr>
              <a:lnSpc>
                <a:spcPct val="150000"/>
              </a:lnSpc>
            </a:pPr>
            <a:r>
              <a:rPr lang="zh-CN" altLang="en-US" sz="2800" dirty="0"/>
              <a:t>则可用这 </a:t>
            </a:r>
            <a:r>
              <a:rPr lang="en-US" altLang="zh-CN" sz="2800" dirty="0"/>
              <a:t>8 </a:t>
            </a:r>
            <a:r>
              <a:rPr lang="zh-CN" altLang="en-US" sz="2800" dirty="0"/>
              <a:t>种码元分别表示 </a:t>
            </a:r>
            <a:r>
              <a:rPr lang="en-US" altLang="zh-CN" sz="2800" dirty="0"/>
              <a:t>8 </a:t>
            </a:r>
            <a:r>
              <a:rPr lang="zh-CN" altLang="en-US" sz="2800" dirty="0"/>
              <a:t>种不同的 </a:t>
            </a:r>
            <a:r>
              <a:rPr lang="en-US" altLang="zh-CN" sz="2800" dirty="0"/>
              <a:t>3 </a:t>
            </a:r>
            <a:r>
              <a:rPr lang="zh-CN" altLang="en-US" sz="2800" dirty="0"/>
              <a:t>比特组合：</a:t>
            </a:r>
            <a:endParaRPr lang="zh-CN" altLang="en-US" sz="2800" dirty="0"/>
          </a:p>
          <a:p>
            <a:pPr marL="448310" lvl="1" indent="0">
              <a:lnSpc>
                <a:spcPct val="150000"/>
              </a:lnSpc>
              <a:buNone/>
            </a:pPr>
            <a:r>
              <a:rPr lang="en-US" altLang="zh-CN" sz="2600" dirty="0"/>
              <a:t>000,</a:t>
            </a:r>
            <a:r>
              <a:rPr lang="zh-CN" altLang="en-US" sz="2600" dirty="0"/>
              <a:t> </a:t>
            </a:r>
            <a:r>
              <a:rPr lang="en-US" altLang="zh-CN" sz="2600" dirty="0"/>
              <a:t>001, 010, 011, 100, 101, 110, 111</a:t>
            </a:r>
            <a:endParaRPr lang="zh-CN" altLang="en-US" sz="2600" dirty="0"/>
          </a:p>
          <a:p>
            <a:pPr>
              <a:lnSpc>
                <a:spcPct val="150000"/>
              </a:lnSpc>
            </a:pPr>
            <a:r>
              <a:rPr lang="zh-CN" altLang="en-US" sz="2800" dirty="0"/>
              <a:t>这时每个码元所携带的信息量是 </a:t>
            </a:r>
            <a:r>
              <a:rPr lang="en-US" altLang="zh-CN" sz="2800" dirty="0"/>
              <a:t>3 bit</a:t>
            </a:r>
            <a:r>
              <a:rPr lang="zh-CN" altLang="en-US" sz="2800" dirty="0"/>
              <a:t>，信息传输速率则是原来的</a:t>
            </a:r>
            <a:r>
              <a:rPr lang="en-US" altLang="zh-CN" sz="2800" dirty="0"/>
              <a:t>3</a:t>
            </a:r>
            <a:r>
              <a:rPr lang="zh-CN" altLang="en-US" sz="2800" dirty="0"/>
              <a:t>倍。</a:t>
            </a:r>
            <a:endParaRPr lang="zh-CN" altLang="en-US" sz="2800" dirty="0"/>
          </a:p>
        </p:txBody>
      </p:sp>
      <p:sp>
        <p:nvSpPr>
          <p:cNvPr id="6" name="页脚占位符 4"/>
          <p:cNvSpPr>
            <a:spLocks noGrp="1"/>
          </p:cNvSpPr>
          <p:nvPr>
            <p:ph type="ftr" sz="quarter" idx="11"/>
          </p:nvPr>
        </p:nvSpPr>
        <p:spPr>
          <a:noFill/>
        </p:spPr>
        <p:txBody>
          <a:bodyPr/>
          <a:lstStyle/>
          <a:p>
            <a:r>
              <a:rPr lang="zh-CN" altLang="en-US"/>
              <a:t>课件制作人：谢钧 谢希仁</a:t>
            </a:r>
            <a:endParaRPr lang="zh-CN" altLang="en-US"/>
          </a:p>
        </p:txBody>
      </p:sp>
      <p:sp>
        <p:nvSpPr>
          <p:cNvPr id="22" name="矩形 21"/>
          <p:cNvSpPr/>
          <p:nvPr/>
        </p:nvSpPr>
        <p:spPr>
          <a:xfrm>
            <a:off x="0" y="6108860"/>
            <a:ext cx="12192000" cy="60325"/>
          </a:xfrm>
          <a:prstGeom prst="rect">
            <a:avLst/>
          </a:prstGeom>
          <a:solidFill>
            <a:srgbClr val="F69200">
              <a:alpha val="80000"/>
            </a:srgbClr>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23" name="矩形 22"/>
          <p:cNvSpPr/>
          <p:nvPr/>
        </p:nvSpPr>
        <p:spPr>
          <a:xfrm>
            <a:off x="0" y="1714649"/>
            <a:ext cx="12192000" cy="60325"/>
          </a:xfrm>
          <a:prstGeom prst="rect">
            <a:avLst/>
          </a:prstGeom>
          <a:solidFill>
            <a:srgbClr val="F69200">
              <a:alpha val="80000"/>
            </a:srgbClr>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24" name="矩形 23"/>
          <p:cNvSpPr/>
          <p:nvPr/>
        </p:nvSpPr>
        <p:spPr>
          <a:xfrm>
            <a:off x="0" y="6035282"/>
            <a:ext cx="2684463" cy="225425"/>
          </a:xfrm>
          <a:prstGeom prst="rect">
            <a:avLst/>
          </a:prstGeom>
          <a:solidFill>
            <a:srgbClr val="A6B727"/>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25" name="矩形 24"/>
          <p:cNvSpPr/>
          <p:nvPr/>
        </p:nvSpPr>
        <p:spPr>
          <a:xfrm>
            <a:off x="9507538" y="1619399"/>
            <a:ext cx="2684462" cy="225425"/>
          </a:xfrm>
          <a:prstGeom prst="rect">
            <a:avLst/>
          </a:prstGeom>
          <a:solidFill>
            <a:srgbClr val="A6B727"/>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0" name="文本框 9"/>
          <p:cNvSpPr txBox="1"/>
          <p:nvPr/>
        </p:nvSpPr>
        <p:spPr>
          <a:xfrm>
            <a:off x="622482" y="1218228"/>
            <a:ext cx="6103764" cy="461665"/>
          </a:xfrm>
          <a:prstGeom prst="rect">
            <a:avLst/>
          </a:prstGeom>
          <a:noFill/>
        </p:spPr>
        <p:txBody>
          <a:bodyPr wrap="square">
            <a:spAutoFit/>
          </a:bodyPr>
          <a:lstStyle/>
          <a:p>
            <a:r>
              <a:rPr lang="zh-CN" altLang="en-US" sz="2400" dirty="0">
                <a:latin typeface="+mn-ea"/>
                <a:ea typeface="+mn-ea"/>
              </a:rPr>
              <a:t>一个码元携带 </a:t>
            </a:r>
            <a:r>
              <a:rPr lang="en-US" altLang="zh-CN" sz="2400" dirty="0">
                <a:latin typeface="+mn-ea"/>
                <a:ea typeface="+mn-ea"/>
              </a:rPr>
              <a:t>3 bit </a:t>
            </a:r>
            <a:r>
              <a:rPr lang="zh-CN" altLang="en-US" sz="2400" dirty="0">
                <a:latin typeface="+mn-ea"/>
                <a:ea typeface="+mn-ea"/>
              </a:rPr>
              <a:t>的信息量</a:t>
            </a:r>
            <a:endParaRPr lang="zh-CN" altLang="en-US" dirty="0">
              <a:latin typeface="+mn-ea"/>
              <a:ea typeface="+mn-ea"/>
            </a:endParaRPr>
          </a:p>
        </p:txBody>
      </p:sp>
      <p:pic>
        <p:nvPicPr>
          <p:cNvPr id="2" name="图片 1"/>
          <p:cNvPicPr>
            <a:picLocks noChangeAspect="1"/>
          </p:cNvPicPr>
          <p:nvPr/>
        </p:nvPicPr>
        <p:blipFill>
          <a:blip r:embed="rId1"/>
          <a:stretch>
            <a:fillRect/>
          </a:stretch>
        </p:blipFill>
        <p:spPr>
          <a:xfrm>
            <a:off x="8475980" y="356870"/>
            <a:ext cx="2172970" cy="424815"/>
          </a:xfrm>
          <a:prstGeom prst="rect">
            <a:avLst/>
          </a:prstGeom>
        </p:spPr>
      </p:pic>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39619">
                                            <p:txEl>
                                              <p:pRg st="0" end="0"/>
                                            </p:txEl>
                                          </p:spTgt>
                                        </p:tgtEl>
                                        <p:attrNameLst>
                                          <p:attrName>style.visibility</p:attrName>
                                        </p:attrNameLst>
                                      </p:cBhvr>
                                      <p:to>
                                        <p:strVal val="visible"/>
                                      </p:to>
                                    </p:set>
                                    <p:animEffect transition="in" filter="fade">
                                      <p:cBhvr>
                                        <p:cTn id="7" dur="1000"/>
                                        <p:tgtEl>
                                          <p:spTgt spid="239619">
                                            <p:txEl>
                                              <p:pRg st="0" end="0"/>
                                            </p:txEl>
                                          </p:spTgt>
                                        </p:tgtEl>
                                      </p:cBhvr>
                                    </p:animEffect>
                                    <p:anim calcmode="lin" valueType="num">
                                      <p:cBhvr>
                                        <p:cTn id="8" dur="1000" fill="hold"/>
                                        <p:tgtEl>
                                          <p:spTgt spid="2396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3961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39619">
                                            <p:txEl>
                                              <p:pRg st="1" end="1"/>
                                            </p:txEl>
                                          </p:spTgt>
                                        </p:tgtEl>
                                        <p:attrNameLst>
                                          <p:attrName>style.visibility</p:attrName>
                                        </p:attrNameLst>
                                      </p:cBhvr>
                                      <p:to>
                                        <p:strVal val="visible"/>
                                      </p:to>
                                    </p:set>
                                    <p:animEffect transition="in" filter="fade">
                                      <p:cBhvr>
                                        <p:cTn id="14" dur="1000"/>
                                        <p:tgtEl>
                                          <p:spTgt spid="239619">
                                            <p:txEl>
                                              <p:pRg st="1" end="1"/>
                                            </p:txEl>
                                          </p:spTgt>
                                        </p:tgtEl>
                                      </p:cBhvr>
                                    </p:animEffect>
                                    <p:anim calcmode="lin" valueType="num">
                                      <p:cBhvr>
                                        <p:cTn id="15" dur="1000" fill="hold"/>
                                        <p:tgtEl>
                                          <p:spTgt spid="23961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3961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39619">
                                            <p:txEl>
                                              <p:pRg st="2" end="2"/>
                                            </p:txEl>
                                          </p:spTgt>
                                        </p:tgtEl>
                                        <p:attrNameLst>
                                          <p:attrName>style.visibility</p:attrName>
                                        </p:attrNameLst>
                                      </p:cBhvr>
                                      <p:to>
                                        <p:strVal val="visible"/>
                                      </p:to>
                                    </p:set>
                                    <p:animEffect transition="in" filter="fade">
                                      <p:cBhvr>
                                        <p:cTn id="21" dur="1000"/>
                                        <p:tgtEl>
                                          <p:spTgt spid="239619">
                                            <p:txEl>
                                              <p:pRg st="2" end="2"/>
                                            </p:txEl>
                                          </p:spTgt>
                                        </p:tgtEl>
                                      </p:cBhvr>
                                    </p:animEffect>
                                    <p:anim calcmode="lin" valueType="num">
                                      <p:cBhvr>
                                        <p:cTn id="22" dur="1000" fill="hold"/>
                                        <p:tgtEl>
                                          <p:spTgt spid="239619">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39619">
                                            <p:txEl>
                                              <p:pRg st="2" end="2"/>
                                            </p:txEl>
                                          </p:spTgt>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239619">
                                            <p:txEl>
                                              <p:pRg st="3" end="3"/>
                                            </p:txEl>
                                          </p:spTgt>
                                        </p:tgtEl>
                                        <p:attrNameLst>
                                          <p:attrName>style.visibility</p:attrName>
                                        </p:attrNameLst>
                                      </p:cBhvr>
                                      <p:to>
                                        <p:strVal val="visible"/>
                                      </p:to>
                                    </p:set>
                                    <p:animEffect transition="in" filter="fade">
                                      <p:cBhvr>
                                        <p:cTn id="26" dur="1000"/>
                                        <p:tgtEl>
                                          <p:spTgt spid="239619">
                                            <p:txEl>
                                              <p:pRg st="3" end="3"/>
                                            </p:txEl>
                                          </p:spTgt>
                                        </p:tgtEl>
                                      </p:cBhvr>
                                    </p:animEffect>
                                    <p:anim calcmode="lin" valueType="num">
                                      <p:cBhvr>
                                        <p:cTn id="27" dur="1000" fill="hold"/>
                                        <p:tgtEl>
                                          <p:spTgt spid="239619">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23961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239619">
                                            <p:txEl>
                                              <p:pRg st="4" end="4"/>
                                            </p:txEl>
                                          </p:spTgt>
                                        </p:tgtEl>
                                        <p:attrNameLst>
                                          <p:attrName>style.visibility</p:attrName>
                                        </p:attrNameLst>
                                      </p:cBhvr>
                                      <p:to>
                                        <p:strVal val="visible"/>
                                      </p:to>
                                    </p:set>
                                    <p:animEffect transition="in" filter="fade">
                                      <p:cBhvr>
                                        <p:cTn id="33" dur="1000"/>
                                        <p:tgtEl>
                                          <p:spTgt spid="239619">
                                            <p:txEl>
                                              <p:pRg st="4" end="4"/>
                                            </p:txEl>
                                          </p:spTgt>
                                        </p:tgtEl>
                                      </p:cBhvr>
                                    </p:animEffect>
                                    <p:anim calcmode="lin" valueType="num">
                                      <p:cBhvr>
                                        <p:cTn id="34" dur="1000" fill="hold"/>
                                        <p:tgtEl>
                                          <p:spTgt spid="239619">
                                            <p:txEl>
                                              <p:pRg st="4" end="4"/>
                                            </p:txEl>
                                          </p:spTgt>
                                        </p:tgtEl>
                                        <p:attrNameLst>
                                          <p:attrName>ppt_x</p:attrName>
                                        </p:attrNameLst>
                                      </p:cBhvr>
                                      <p:tavLst>
                                        <p:tav tm="0">
                                          <p:val>
                                            <p:strVal val="#ppt_x"/>
                                          </p:val>
                                        </p:tav>
                                        <p:tav tm="100000">
                                          <p:val>
                                            <p:strVal val="#ppt_x"/>
                                          </p:val>
                                        </p:tav>
                                      </p:tavLst>
                                    </p:anim>
                                    <p:anim calcmode="lin" valueType="num">
                                      <p:cBhvr>
                                        <p:cTn id="35" dur="1000" fill="hold"/>
                                        <p:tgtEl>
                                          <p:spTgt spid="239619">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4"/>
          <p:cNvSpPr/>
          <p:nvPr/>
        </p:nvSpPr>
        <p:spPr>
          <a:xfrm>
            <a:off x="612775" y="1755627"/>
            <a:ext cx="10820400" cy="4963674"/>
          </a:xfrm>
          <a:prstGeom prst="roundRect">
            <a:avLst>
              <a:gd name="adj" fmla="val 5822"/>
            </a:avLst>
          </a:prstGeom>
          <a:solidFill>
            <a:schemeClr val="bg1">
              <a:lumMod val="95000"/>
            </a:schemeClr>
          </a:solidFill>
          <a:ln w="38100">
            <a:solidFill>
              <a:srgbClr val="FF993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43539" y="6388356"/>
            <a:ext cx="12233951" cy="496637"/>
          </a:xfrm>
          <a:custGeom>
            <a:avLst/>
            <a:gdLst>
              <a:gd name="connsiteX0" fmla="*/ 0 w 9144000"/>
              <a:gd name="connsiteY0" fmla="*/ 376428 h 376428"/>
              <a:gd name="connsiteX1" fmla="*/ 9144000 w 9144000"/>
              <a:gd name="connsiteY1" fmla="*/ 376428 h 376428"/>
              <a:gd name="connsiteX2" fmla="*/ 9144000 w 9144000"/>
              <a:gd name="connsiteY2" fmla="*/ 0 h 376428"/>
              <a:gd name="connsiteX3" fmla="*/ 0 w 9144000"/>
              <a:gd name="connsiteY3" fmla="*/ 0 h 376428"/>
              <a:gd name="connsiteX4" fmla="*/ 0 w 9144000"/>
              <a:gd name="connsiteY4" fmla="*/ 376428 h 3764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376428">
                <a:moveTo>
                  <a:pt x="0" y="376428"/>
                </a:moveTo>
                <a:lnTo>
                  <a:pt x="9144000" y="376428"/>
                </a:lnTo>
                <a:lnTo>
                  <a:pt x="9144000" y="0"/>
                </a:lnTo>
                <a:lnTo>
                  <a:pt x="0" y="0"/>
                </a:lnTo>
                <a:lnTo>
                  <a:pt x="0" y="376428"/>
                </a:lnTo>
              </a:path>
            </a:pathLst>
          </a:custGeom>
          <a:solidFill>
            <a:srgbClr val="3B3F6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grpSp>
        <p:nvGrpSpPr>
          <p:cNvPr id="8" name="组合 7"/>
          <p:cNvGrpSpPr/>
          <p:nvPr/>
        </p:nvGrpSpPr>
        <p:grpSpPr>
          <a:xfrm>
            <a:off x="10123265" y="5371066"/>
            <a:ext cx="1877787" cy="1129564"/>
            <a:chOff x="9675584" y="5175723"/>
            <a:chExt cx="1877787" cy="1129564"/>
          </a:xfrm>
        </p:grpSpPr>
        <p:sp>
          <p:nvSpPr>
            <p:cNvPr id="9" name="矩形 8"/>
            <p:cNvSpPr/>
            <p:nvPr/>
          </p:nvSpPr>
          <p:spPr>
            <a:xfrm>
              <a:off x="11286669" y="5640179"/>
              <a:ext cx="266702" cy="6618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0642146" y="5828865"/>
              <a:ext cx="266702" cy="476421"/>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10241641" y="5175723"/>
              <a:ext cx="266702" cy="1129564"/>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9675584" y="5974341"/>
              <a:ext cx="266702" cy="33094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2642" name="Rectangle 2"/>
          <p:cNvSpPr>
            <a:spLocks noGrp="1" noChangeArrowheads="1"/>
          </p:cNvSpPr>
          <p:nvPr>
            <p:ph type="title"/>
          </p:nvPr>
        </p:nvSpPr>
        <p:spPr/>
        <p:txBody>
          <a:bodyPr/>
          <a:lstStyle/>
          <a:p>
            <a:r>
              <a:rPr lang="zh-CN" altLang="en-US" dirty="0"/>
              <a:t>多元制不能无限提高信息传输速率</a:t>
            </a:r>
            <a:endParaRPr lang="zh-CN" altLang="en-US" dirty="0"/>
          </a:p>
        </p:txBody>
      </p:sp>
      <p:sp>
        <p:nvSpPr>
          <p:cNvPr id="112643" name="Rectangle 3"/>
          <p:cNvSpPr>
            <a:spLocks noGrp="1" noChangeArrowheads="1"/>
          </p:cNvSpPr>
          <p:nvPr>
            <p:ph idx="1"/>
          </p:nvPr>
        </p:nvSpPr>
        <p:spPr>
          <a:xfrm>
            <a:off x="1058616" y="2204864"/>
            <a:ext cx="9764058" cy="3966702"/>
          </a:xfrm>
        </p:spPr>
        <p:txBody>
          <a:bodyPr/>
          <a:lstStyle/>
          <a:p>
            <a:pPr>
              <a:lnSpc>
                <a:spcPct val="150000"/>
              </a:lnSpc>
            </a:pPr>
            <a:r>
              <a:rPr lang="zh-CN" altLang="en-US" sz="2800" dirty="0"/>
              <a:t>那是不是采用多元制就能无限制地提高信息的传输速率呢？</a:t>
            </a:r>
            <a:endParaRPr lang="en-US" altLang="zh-CN" sz="2800" dirty="0"/>
          </a:p>
          <a:p>
            <a:pPr>
              <a:lnSpc>
                <a:spcPct val="150000"/>
              </a:lnSpc>
            </a:pPr>
            <a:r>
              <a:rPr lang="zh-CN" altLang="en-US" sz="2800" dirty="0"/>
              <a:t>答案是否定的。因为信道的极限信息传输速率还要受限于实际的信号在信道中传输时的信噪比。</a:t>
            </a:r>
            <a:endParaRPr lang="en-US" altLang="zh-CN" sz="2800" dirty="0"/>
          </a:p>
          <a:p>
            <a:pPr>
              <a:lnSpc>
                <a:spcPct val="150000"/>
              </a:lnSpc>
            </a:pPr>
            <a:r>
              <a:rPr lang="zh-CN" altLang="en-US" sz="2800" dirty="0"/>
              <a:t>调制的进制越高，就越容易受噪声干扰而导致码元识别的错误。</a:t>
            </a:r>
            <a:endParaRPr lang="zh-CN" altLang="en-US" sz="2800" dirty="0"/>
          </a:p>
        </p:txBody>
      </p:sp>
      <p:sp>
        <p:nvSpPr>
          <p:cNvPr id="6" name="页脚占位符 4"/>
          <p:cNvSpPr>
            <a:spLocks noGrp="1"/>
          </p:cNvSpPr>
          <p:nvPr>
            <p:ph type="ftr" sz="quarter" idx="11"/>
          </p:nvPr>
        </p:nvSpPr>
        <p:spPr>
          <a:noFill/>
        </p:spPr>
        <p:txBody>
          <a:bodyPr/>
          <a:lstStyle/>
          <a:p>
            <a:r>
              <a:rPr lang="zh-CN" altLang="en-US"/>
              <a:t>课件制作人：谢钧 谢希仁</a:t>
            </a:r>
            <a:endParaRPr lang="zh-CN" altLang="en-US"/>
          </a:p>
        </p:txBody>
      </p:sp>
      <p:pic>
        <p:nvPicPr>
          <p:cNvPr id="2" name="图片 1"/>
          <p:cNvPicPr>
            <a:picLocks noChangeAspect="1"/>
          </p:cNvPicPr>
          <p:nvPr/>
        </p:nvPicPr>
        <p:blipFill>
          <a:blip r:embed="rId1"/>
          <a:stretch>
            <a:fillRect/>
          </a:stretch>
        </p:blipFill>
        <p:spPr>
          <a:xfrm>
            <a:off x="8475980" y="356870"/>
            <a:ext cx="2172970" cy="424815"/>
          </a:xfrm>
          <a:prstGeom prst="rect">
            <a:avLst/>
          </a:prstGeom>
        </p:spPr>
      </p:pic>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12643">
                                            <p:txEl>
                                              <p:pRg st="0" end="0"/>
                                            </p:txEl>
                                          </p:spTgt>
                                        </p:tgtEl>
                                        <p:attrNameLst>
                                          <p:attrName>style.visibility</p:attrName>
                                        </p:attrNameLst>
                                      </p:cBhvr>
                                      <p:to>
                                        <p:strVal val="visible"/>
                                      </p:to>
                                    </p:set>
                                    <p:animEffect transition="in" filter="fade">
                                      <p:cBhvr>
                                        <p:cTn id="7" dur="1000"/>
                                        <p:tgtEl>
                                          <p:spTgt spid="112643">
                                            <p:txEl>
                                              <p:pRg st="0" end="0"/>
                                            </p:txEl>
                                          </p:spTgt>
                                        </p:tgtEl>
                                      </p:cBhvr>
                                    </p:animEffect>
                                    <p:anim calcmode="lin" valueType="num">
                                      <p:cBhvr>
                                        <p:cTn id="8" dur="1000" fill="hold"/>
                                        <p:tgtEl>
                                          <p:spTgt spid="11264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1264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12643">
                                            <p:txEl>
                                              <p:pRg st="1" end="1"/>
                                            </p:txEl>
                                          </p:spTgt>
                                        </p:tgtEl>
                                        <p:attrNameLst>
                                          <p:attrName>style.visibility</p:attrName>
                                        </p:attrNameLst>
                                      </p:cBhvr>
                                      <p:to>
                                        <p:strVal val="visible"/>
                                      </p:to>
                                    </p:set>
                                    <p:animEffect transition="in" filter="fade">
                                      <p:cBhvr>
                                        <p:cTn id="14" dur="1000"/>
                                        <p:tgtEl>
                                          <p:spTgt spid="112643">
                                            <p:txEl>
                                              <p:pRg st="1" end="1"/>
                                            </p:txEl>
                                          </p:spTgt>
                                        </p:tgtEl>
                                      </p:cBhvr>
                                    </p:animEffect>
                                    <p:anim calcmode="lin" valueType="num">
                                      <p:cBhvr>
                                        <p:cTn id="15" dur="1000" fill="hold"/>
                                        <p:tgtEl>
                                          <p:spTgt spid="11264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1264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12643">
                                            <p:txEl>
                                              <p:pRg st="2" end="2"/>
                                            </p:txEl>
                                          </p:spTgt>
                                        </p:tgtEl>
                                        <p:attrNameLst>
                                          <p:attrName>style.visibility</p:attrName>
                                        </p:attrNameLst>
                                      </p:cBhvr>
                                      <p:to>
                                        <p:strVal val="visible"/>
                                      </p:to>
                                    </p:set>
                                    <p:animEffect transition="in" filter="fade">
                                      <p:cBhvr>
                                        <p:cTn id="21" dur="1000"/>
                                        <p:tgtEl>
                                          <p:spTgt spid="112643">
                                            <p:txEl>
                                              <p:pRg st="2" end="2"/>
                                            </p:txEl>
                                          </p:spTgt>
                                        </p:tgtEl>
                                      </p:cBhvr>
                                    </p:animEffect>
                                    <p:anim calcmode="lin" valueType="num">
                                      <p:cBhvr>
                                        <p:cTn id="22" dur="1000" fill="hold"/>
                                        <p:tgtEl>
                                          <p:spTgt spid="11264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1264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p:txBody>
          <a:bodyPr/>
          <a:lstStyle/>
          <a:p>
            <a:r>
              <a:rPr lang="zh-CN" altLang="en-US" dirty="0"/>
              <a:t>（</a:t>
            </a:r>
            <a:r>
              <a:rPr lang="en-US" altLang="zh-CN" dirty="0"/>
              <a:t>2</a:t>
            </a:r>
            <a:r>
              <a:rPr lang="zh-CN" altLang="en-US" dirty="0"/>
              <a:t>）香农公式</a:t>
            </a:r>
            <a:endParaRPr lang="zh-CN" altLang="en-US" dirty="0"/>
          </a:p>
        </p:txBody>
      </p:sp>
      <p:sp>
        <p:nvSpPr>
          <p:cNvPr id="113667" name="Rectangle 3"/>
          <p:cNvSpPr>
            <a:spLocks noGrp="1" noChangeArrowheads="1"/>
          </p:cNvSpPr>
          <p:nvPr>
            <p:ph idx="1"/>
          </p:nvPr>
        </p:nvSpPr>
        <p:spPr>
          <a:xfrm>
            <a:off x="609919" y="1755228"/>
            <a:ext cx="10978515" cy="4344329"/>
          </a:xfrm>
        </p:spPr>
        <p:txBody>
          <a:bodyPr>
            <a:normAutofit/>
          </a:bodyPr>
          <a:lstStyle/>
          <a:p>
            <a:pPr>
              <a:lnSpc>
                <a:spcPct val="150000"/>
              </a:lnSpc>
            </a:pPr>
            <a:r>
              <a:rPr lang="en-US" altLang="zh-CN" sz="2400" dirty="0"/>
              <a:t>1948</a:t>
            </a:r>
            <a:r>
              <a:rPr lang="zh-CN" altLang="en-US" sz="2400" dirty="0"/>
              <a:t>年，</a:t>
            </a:r>
            <a:r>
              <a:rPr lang="zh-CN" altLang="en-US" sz="2400" dirty="0">
                <a:solidFill>
                  <a:schemeClr val="tx1"/>
                </a:solidFill>
              </a:rPr>
              <a:t>香农</a:t>
            </a:r>
            <a:r>
              <a:rPr lang="zh-CN" altLang="en-US" sz="2400" dirty="0"/>
              <a:t>用信息论的理论推导出了带宽受限且有高斯白噪声干扰的信道的</a:t>
            </a:r>
            <a:r>
              <a:rPr lang="zh-CN" altLang="en-US" sz="2400" dirty="0">
                <a:solidFill>
                  <a:srgbClr val="C00000"/>
                </a:solidFill>
              </a:rPr>
              <a:t>极限、无差错的</a:t>
            </a:r>
            <a:r>
              <a:rPr lang="zh-CN" altLang="en-US" sz="2400" dirty="0"/>
              <a:t>信息传输速率（</a:t>
            </a:r>
            <a:r>
              <a:rPr lang="zh-CN" altLang="en-US" sz="2400" dirty="0">
                <a:solidFill>
                  <a:srgbClr val="C00000"/>
                </a:solidFill>
              </a:rPr>
              <a:t>香农公式</a:t>
            </a:r>
            <a:r>
              <a:rPr lang="zh-CN" altLang="en-US" sz="2400" dirty="0"/>
              <a:t>）。</a:t>
            </a:r>
            <a:endParaRPr lang="zh-CN" altLang="en-US" sz="2400" dirty="0"/>
          </a:p>
          <a:p>
            <a:pPr>
              <a:lnSpc>
                <a:spcPct val="150000"/>
              </a:lnSpc>
            </a:pPr>
            <a:r>
              <a:rPr lang="zh-CN" altLang="en-US" sz="2400" dirty="0"/>
              <a:t>信道的极限信息传输速率 </a:t>
            </a:r>
            <a:r>
              <a:rPr lang="en-US" altLang="zh-CN" sz="2400" i="1" dirty="0"/>
              <a:t>C </a:t>
            </a:r>
            <a:r>
              <a:rPr lang="zh-CN" altLang="en-US" sz="2400" dirty="0"/>
              <a:t>可表达为</a:t>
            </a:r>
            <a:endParaRPr lang="zh-CN" altLang="en-US" sz="2400" dirty="0"/>
          </a:p>
          <a:p>
            <a:pPr>
              <a:lnSpc>
                <a:spcPct val="150000"/>
              </a:lnSpc>
              <a:spcBef>
                <a:spcPct val="25000"/>
              </a:spcBef>
              <a:spcAft>
                <a:spcPct val="25000"/>
              </a:spcAft>
              <a:buFont typeface="Wingdings" panose="05000000000000000000" pitchFamily="2" charset="2"/>
              <a:buNone/>
            </a:pPr>
            <a:r>
              <a:rPr lang="zh-CN" altLang="en-US" sz="2400" i="1" dirty="0"/>
              <a:t>         </a:t>
            </a:r>
            <a:r>
              <a:rPr lang="en-US" altLang="zh-CN" sz="2400" i="1" dirty="0"/>
              <a:t>C</a:t>
            </a:r>
            <a:r>
              <a:rPr lang="en-US" altLang="zh-CN" sz="2400" dirty="0"/>
              <a:t> = </a:t>
            </a:r>
            <a:r>
              <a:rPr lang="en-US" altLang="zh-CN" sz="2400" i="1" dirty="0"/>
              <a:t>W</a:t>
            </a:r>
            <a:r>
              <a:rPr lang="en-US" altLang="zh-CN" sz="2400" dirty="0"/>
              <a:t> log</a:t>
            </a:r>
            <a:r>
              <a:rPr lang="en-US" altLang="zh-CN" sz="2400" baseline="-25000" dirty="0"/>
              <a:t>2</a:t>
            </a:r>
            <a:r>
              <a:rPr lang="en-US" altLang="zh-CN" sz="2400" dirty="0"/>
              <a:t>(1+</a:t>
            </a:r>
            <a:r>
              <a:rPr lang="en-US" altLang="zh-CN" sz="2400" i="1" dirty="0"/>
              <a:t>S</a:t>
            </a:r>
            <a:r>
              <a:rPr lang="en-US" altLang="zh-CN" sz="2400" dirty="0"/>
              <a:t>/</a:t>
            </a:r>
            <a:r>
              <a:rPr lang="en-US" altLang="zh-CN" sz="2400" i="1" dirty="0"/>
              <a:t>N</a:t>
            </a:r>
            <a:r>
              <a:rPr lang="en-US" altLang="zh-CN" sz="2400" dirty="0"/>
              <a:t>)  b/s </a:t>
            </a:r>
            <a:endParaRPr lang="en-US" altLang="zh-CN" sz="2400" dirty="0"/>
          </a:p>
          <a:p>
            <a:pPr lvl="1">
              <a:lnSpc>
                <a:spcPct val="150000"/>
              </a:lnSpc>
              <a:spcBef>
                <a:spcPts val="0"/>
              </a:spcBef>
            </a:pPr>
            <a:r>
              <a:rPr lang="en-US" altLang="zh-CN" sz="2400" i="1" dirty="0">
                <a:solidFill>
                  <a:srgbClr val="333399"/>
                </a:solidFill>
                <a:latin typeface="Arial" panose="020B0604020202020204" pitchFamily="34" charset="0"/>
                <a:ea typeface="黑体" panose="02010609060101010101" pitchFamily="2" charset="-122"/>
              </a:rPr>
              <a:t>W </a:t>
            </a:r>
            <a:r>
              <a:rPr lang="zh-CN" altLang="en-US" sz="2400" dirty="0">
                <a:solidFill>
                  <a:srgbClr val="333399"/>
                </a:solidFill>
                <a:latin typeface="Arial" panose="020B0604020202020204" pitchFamily="34" charset="0"/>
                <a:ea typeface="黑体" panose="02010609060101010101" pitchFamily="2" charset="-122"/>
              </a:rPr>
              <a:t>为信道的带宽（以 </a:t>
            </a:r>
            <a:r>
              <a:rPr lang="en-US" altLang="zh-CN" sz="2400" dirty="0">
                <a:solidFill>
                  <a:srgbClr val="333399"/>
                </a:solidFill>
                <a:latin typeface="Arial" panose="020B0604020202020204" pitchFamily="34" charset="0"/>
                <a:ea typeface="黑体" panose="02010609060101010101" pitchFamily="2" charset="-122"/>
              </a:rPr>
              <a:t>Hz </a:t>
            </a:r>
            <a:r>
              <a:rPr lang="zh-CN" altLang="en-US" sz="2400" dirty="0">
                <a:solidFill>
                  <a:srgbClr val="333399"/>
                </a:solidFill>
                <a:latin typeface="Arial" panose="020B0604020202020204" pitchFamily="34" charset="0"/>
                <a:ea typeface="黑体" panose="02010609060101010101" pitchFamily="2" charset="-122"/>
              </a:rPr>
              <a:t>为单位）；</a:t>
            </a:r>
            <a:endParaRPr lang="zh-CN" altLang="en-US" sz="2400" dirty="0">
              <a:solidFill>
                <a:srgbClr val="333399"/>
              </a:solidFill>
              <a:latin typeface="Arial" panose="020B0604020202020204" pitchFamily="34" charset="0"/>
              <a:ea typeface="黑体" panose="02010609060101010101" pitchFamily="2" charset="-122"/>
            </a:endParaRPr>
          </a:p>
          <a:p>
            <a:pPr lvl="1">
              <a:lnSpc>
                <a:spcPct val="150000"/>
              </a:lnSpc>
              <a:spcBef>
                <a:spcPts val="0"/>
              </a:spcBef>
            </a:pPr>
            <a:r>
              <a:rPr lang="en-US" altLang="zh-CN" sz="2400" i="1" dirty="0">
                <a:solidFill>
                  <a:srgbClr val="333399"/>
                </a:solidFill>
                <a:latin typeface="Arial" panose="020B0604020202020204" pitchFamily="34" charset="0"/>
                <a:ea typeface="黑体" panose="02010609060101010101" pitchFamily="2" charset="-122"/>
              </a:rPr>
              <a:t>S </a:t>
            </a:r>
            <a:r>
              <a:rPr lang="zh-CN" altLang="en-US" sz="2400" dirty="0">
                <a:solidFill>
                  <a:srgbClr val="333399"/>
                </a:solidFill>
                <a:latin typeface="Arial" panose="020B0604020202020204" pitchFamily="34" charset="0"/>
                <a:ea typeface="黑体" panose="02010609060101010101" pitchFamily="2" charset="-122"/>
              </a:rPr>
              <a:t>为信道内所传信号的平均功率；</a:t>
            </a:r>
            <a:endParaRPr lang="zh-CN" altLang="en-US" sz="2400" dirty="0">
              <a:solidFill>
                <a:srgbClr val="333399"/>
              </a:solidFill>
              <a:latin typeface="Arial" panose="020B0604020202020204" pitchFamily="34" charset="0"/>
              <a:ea typeface="黑体" panose="02010609060101010101" pitchFamily="2" charset="-122"/>
            </a:endParaRPr>
          </a:p>
          <a:p>
            <a:pPr lvl="1">
              <a:lnSpc>
                <a:spcPct val="150000"/>
              </a:lnSpc>
              <a:spcBef>
                <a:spcPts val="0"/>
              </a:spcBef>
            </a:pPr>
            <a:r>
              <a:rPr lang="en-US" altLang="zh-CN" sz="2400" i="1" dirty="0">
                <a:solidFill>
                  <a:srgbClr val="333399"/>
                </a:solidFill>
                <a:latin typeface="Arial" panose="020B0604020202020204" pitchFamily="34" charset="0"/>
                <a:ea typeface="黑体" panose="02010609060101010101" pitchFamily="2" charset="-122"/>
              </a:rPr>
              <a:t>N </a:t>
            </a:r>
            <a:r>
              <a:rPr lang="zh-CN" altLang="en-US" sz="2400" dirty="0">
                <a:solidFill>
                  <a:srgbClr val="333399"/>
                </a:solidFill>
                <a:latin typeface="Arial" panose="020B0604020202020204" pitchFamily="34" charset="0"/>
                <a:ea typeface="黑体" panose="02010609060101010101" pitchFamily="2" charset="-122"/>
              </a:rPr>
              <a:t>为信道内部的高斯噪声功率。</a:t>
            </a:r>
            <a:r>
              <a:rPr lang="zh-CN" altLang="en-US" sz="2400" dirty="0"/>
              <a:t>  </a:t>
            </a:r>
            <a:endParaRPr lang="zh-CN" altLang="en-US" sz="2400" dirty="0"/>
          </a:p>
        </p:txBody>
      </p:sp>
      <p:sp>
        <p:nvSpPr>
          <p:cNvPr id="5" name="页脚占位符 4"/>
          <p:cNvSpPr>
            <a:spLocks noGrp="1"/>
          </p:cNvSpPr>
          <p:nvPr>
            <p:ph type="ftr" sz="quarter" idx="11"/>
          </p:nvPr>
        </p:nvSpPr>
        <p:spPr/>
        <p:txBody>
          <a:bodyPr/>
          <a:lstStyle/>
          <a:p>
            <a:r>
              <a:rPr lang="zh-CN" altLang="en-US"/>
              <a:t>课件制作人：谢钧 谢希仁</a:t>
            </a:r>
            <a:endParaRPr lang="zh-CN" altLang="en-US"/>
          </a:p>
        </p:txBody>
      </p:sp>
      <p:sp>
        <p:nvSpPr>
          <p:cNvPr id="6" name="矩形 5"/>
          <p:cNvSpPr/>
          <p:nvPr/>
        </p:nvSpPr>
        <p:spPr>
          <a:xfrm>
            <a:off x="0" y="1510754"/>
            <a:ext cx="12192000" cy="46038"/>
          </a:xfrm>
          <a:prstGeom prst="rect">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 name="矩形 6"/>
          <p:cNvSpPr/>
          <p:nvPr/>
        </p:nvSpPr>
        <p:spPr>
          <a:xfrm>
            <a:off x="-28575" y="6162029"/>
            <a:ext cx="10906125" cy="46037"/>
          </a:xfrm>
          <a:prstGeom prst="rect">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9" name="组合 25"/>
          <p:cNvGrpSpPr/>
          <p:nvPr/>
        </p:nvGrpSpPr>
        <p:grpSpPr bwMode="auto">
          <a:xfrm rot="10800000" flipV="1">
            <a:off x="10056813" y="5569098"/>
            <a:ext cx="2135187" cy="884237"/>
            <a:chOff x="711199" y="5805976"/>
            <a:chExt cx="2134529" cy="833559"/>
          </a:xfrm>
        </p:grpSpPr>
        <p:sp>
          <p:nvSpPr>
            <p:cNvPr id="10" name="矩形 9"/>
            <p:cNvSpPr/>
            <p:nvPr/>
          </p:nvSpPr>
          <p:spPr>
            <a:xfrm>
              <a:off x="2577524" y="6242959"/>
              <a:ext cx="266618" cy="28733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1" name="矩形 10"/>
            <p:cNvSpPr/>
            <p:nvPr/>
          </p:nvSpPr>
          <p:spPr>
            <a:xfrm>
              <a:off x="1263479" y="5807472"/>
              <a:ext cx="266618" cy="28733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2" name="矩形 11"/>
            <p:cNvSpPr/>
            <p:nvPr/>
          </p:nvSpPr>
          <p:spPr>
            <a:xfrm>
              <a:off x="1396788" y="5951138"/>
              <a:ext cx="406275" cy="42800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3" name="矩形 12"/>
            <p:cNvSpPr/>
            <p:nvPr/>
          </p:nvSpPr>
          <p:spPr>
            <a:xfrm>
              <a:off x="1863369" y="6353701"/>
              <a:ext cx="266618" cy="28733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4" name="矩形 13"/>
            <p:cNvSpPr/>
            <p:nvPr/>
          </p:nvSpPr>
          <p:spPr>
            <a:xfrm flipV="1">
              <a:off x="1758626" y="6242959"/>
              <a:ext cx="266618" cy="2873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5" name="矩形 14"/>
            <p:cNvSpPr/>
            <p:nvPr/>
          </p:nvSpPr>
          <p:spPr>
            <a:xfrm>
              <a:off x="711199" y="5949642"/>
              <a:ext cx="566562" cy="534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16" name="文本框 15"/>
          <p:cNvSpPr txBox="1"/>
          <p:nvPr/>
        </p:nvSpPr>
        <p:spPr>
          <a:xfrm>
            <a:off x="6741458" y="3128183"/>
            <a:ext cx="4262921" cy="1870165"/>
          </a:xfrm>
          <a:prstGeom prst="rect">
            <a:avLst/>
          </a:prstGeom>
          <a:solidFill>
            <a:srgbClr val="0070C0"/>
          </a:solidFill>
          <a:effectLst>
            <a:outerShdw blurRad="50800" dist="38100" dir="2700000" algn="tl" rotWithShape="0">
              <a:prstClr val="black">
                <a:alpha val="40000"/>
              </a:prstClr>
            </a:outerShdw>
          </a:effectLst>
        </p:spPr>
        <p:txBody>
          <a:bodyPr wrap="square" lIns="144000" tIns="108000" rIns="144000" bIns="108000">
            <a:spAutoFit/>
          </a:bodyPr>
          <a:lstStyle/>
          <a:p>
            <a:pPr algn="just">
              <a:lnSpc>
                <a:spcPct val="114000"/>
              </a:lnSpc>
            </a:pPr>
            <a:r>
              <a:rPr lang="zh-CN" altLang="en-US" dirty="0">
                <a:solidFill>
                  <a:schemeClr val="bg1"/>
                </a:solidFill>
                <a:latin typeface="+mn-ea"/>
                <a:ea typeface="+mn-ea"/>
              </a:rPr>
              <a:t>       从香农公式可看出，信道的带宽或信道中的信噪比（</a:t>
            </a:r>
            <a:r>
              <a:rPr lang="en-US" altLang="zh-CN" dirty="0">
                <a:solidFill>
                  <a:schemeClr val="bg1"/>
                </a:solidFill>
                <a:latin typeface="+mn-ea"/>
                <a:ea typeface="+mn-ea"/>
              </a:rPr>
              <a:t>S/N</a:t>
            </a:r>
            <a:r>
              <a:rPr lang="zh-CN" altLang="en-US" dirty="0">
                <a:solidFill>
                  <a:schemeClr val="bg1"/>
                </a:solidFill>
                <a:latin typeface="+mn-ea"/>
                <a:ea typeface="+mn-ea"/>
              </a:rPr>
              <a:t>）越大，则信息的极限传输速率就越高。</a:t>
            </a:r>
            <a:endParaRPr lang="zh-CN" altLang="en-US" dirty="0">
              <a:solidFill>
                <a:schemeClr val="bg1"/>
              </a:solidFill>
              <a:latin typeface="+mn-ea"/>
              <a:ea typeface="+mn-ea"/>
            </a:endParaRPr>
          </a:p>
        </p:txBody>
      </p:sp>
      <p:sp>
        <p:nvSpPr>
          <p:cNvPr id="17" name="文本框 16"/>
          <p:cNvSpPr txBox="1"/>
          <p:nvPr/>
        </p:nvSpPr>
        <p:spPr>
          <a:xfrm>
            <a:off x="6795434" y="3207011"/>
            <a:ext cx="4272278" cy="1870165"/>
          </a:xfrm>
          <a:prstGeom prst="rect">
            <a:avLst/>
          </a:prstGeom>
          <a:solidFill>
            <a:srgbClr val="0070C0"/>
          </a:solidFill>
          <a:effectLst>
            <a:outerShdw blurRad="50800" dist="38100" dir="2700000" algn="tl" rotWithShape="0">
              <a:prstClr val="black">
                <a:alpha val="40000"/>
              </a:prstClr>
            </a:outerShdw>
          </a:effectLst>
        </p:spPr>
        <p:txBody>
          <a:bodyPr wrap="square" lIns="144000" tIns="108000" rIns="144000" bIns="108000">
            <a:spAutoFit/>
          </a:bodyPr>
          <a:lstStyle/>
          <a:p>
            <a:pPr algn="just">
              <a:lnSpc>
                <a:spcPct val="114000"/>
              </a:lnSpc>
            </a:pPr>
            <a:r>
              <a:rPr lang="zh-CN" altLang="en-US" dirty="0">
                <a:solidFill>
                  <a:schemeClr val="bg1"/>
                </a:solidFill>
                <a:latin typeface="+mn-ea"/>
                <a:ea typeface="+mn-ea"/>
              </a:rPr>
              <a:t>       在信道带宽一定的情况下，要想提高信息的传输速率就必须采用多元制和努力提高信道中的信噪比。</a:t>
            </a:r>
            <a:endParaRPr lang="zh-CN" altLang="en-US" dirty="0">
              <a:solidFill>
                <a:schemeClr val="bg1"/>
              </a:solidFill>
              <a:latin typeface="+mn-ea"/>
              <a:ea typeface="+mn-ea"/>
            </a:endParaRPr>
          </a:p>
        </p:txBody>
      </p:sp>
      <p:pic>
        <p:nvPicPr>
          <p:cNvPr id="2" name="图片 1"/>
          <p:cNvPicPr>
            <a:picLocks noChangeAspect="1"/>
          </p:cNvPicPr>
          <p:nvPr/>
        </p:nvPicPr>
        <p:blipFill>
          <a:blip r:embed="rId1"/>
          <a:stretch>
            <a:fillRect/>
          </a:stretch>
        </p:blipFill>
        <p:spPr>
          <a:xfrm>
            <a:off x="8475980" y="356870"/>
            <a:ext cx="2172970" cy="424815"/>
          </a:xfrm>
          <a:prstGeom prst="rect">
            <a:avLst/>
          </a:prstGeom>
        </p:spPr>
      </p:pic>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13667">
                                            <p:txEl>
                                              <p:pRg st="0" end="0"/>
                                            </p:txEl>
                                          </p:spTgt>
                                        </p:tgtEl>
                                        <p:attrNameLst>
                                          <p:attrName>style.visibility</p:attrName>
                                        </p:attrNameLst>
                                      </p:cBhvr>
                                      <p:to>
                                        <p:strVal val="visible"/>
                                      </p:to>
                                    </p:set>
                                    <p:animEffect transition="in" filter="fade">
                                      <p:cBhvr>
                                        <p:cTn id="7" dur="1000"/>
                                        <p:tgtEl>
                                          <p:spTgt spid="113667">
                                            <p:txEl>
                                              <p:pRg st="0" end="0"/>
                                            </p:txEl>
                                          </p:spTgt>
                                        </p:tgtEl>
                                      </p:cBhvr>
                                    </p:animEffect>
                                    <p:anim calcmode="lin" valueType="num">
                                      <p:cBhvr>
                                        <p:cTn id="8" dur="1000" fill="hold"/>
                                        <p:tgtEl>
                                          <p:spTgt spid="11366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13667">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13667">
                                            <p:txEl>
                                              <p:pRg st="1" end="1"/>
                                            </p:txEl>
                                          </p:spTgt>
                                        </p:tgtEl>
                                        <p:attrNameLst>
                                          <p:attrName>style.visibility</p:attrName>
                                        </p:attrNameLst>
                                      </p:cBhvr>
                                      <p:to>
                                        <p:strVal val="visible"/>
                                      </p:to>
                                    </p:set>
                                    <p:animEffect transition="in" filter="fade">
                                      <p:cBhvr>
                                        <p:cTn id="12" dur="1000"/>
                                        <p:tgtEl>
                                          <p:spTgt spid="113667">
                                            <p:txEl>
                                              <p:pRg st="1" end="1"/>
                                            </p:txEl>
                                          </p:spTgt>
                                        </p:tgtEl>
                                      </p:cBhvr>
                                    </p:animEffect>
                                    <p:anim calcmode="lin" valueType="num">
                                      <p:cBhvr>
                                        <p:cTn id="13" dur="1000" fill="hold"/>
                                        <p:tgtEl>
                                          <p:spTgt spid="113667">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113667">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13667">
                                            <p:txEl>
                                              <p:pRg st="2" end="2"/>
                                            </p:txEl>
                                          </p:spTgt>
                                        </p:tgtEl>
                                        <p:attrNameLst>
                                          <p:attrName>style.visibility</p:attrName>
                                        </p:attrNameLst>
                                      </p:cBhvr>
                                      <p:to>
                                        <p:strVal val="visible"/>
                                      </p:to>
                                    </p:set>
                                    <p:animEffect transition="in" filter="fade">
                                      <p:cBhvr>
                                        <p:cTn id="17" dur="1000"/>
                                        <p:tgtEl>
                                          <p:spTgt spid="113667">
                                            <p:txEl>
                                              <p:pRg st="2" end="2"/>
                                            </p:txEl>
                                          </p:spTgt>
                                        </p:tgtEl>
                                      </p:cBhvr>
                                    </p:animEffect>
                                    <p:anim calcmode="lin" valueType="num">
                                      <p:cBhvr>
                                        <p:cTn id="18" dur="1000" fill="hold"/>
                                        <p:tgtEl>
                                          <p:spTgt spid="113667">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11366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13667">
                                            <p:txEl>
                                              <p:pRg st="3" end="3"/>
                                            </p:txEl>
                                          </p:spTgt>
                                        </p:tgtEl>
                                        <p:attrNameLst>
                                          <p:attrName>style.visibility</p:attrName>
                                        </p:attrNameLst>
                                      </p:cBhvr>
                                      <p:to>
                                        <p:strVal val="visible"/>
                                      </p:to>
                                    </p:set>
                                    <p:animEffect transition="in" filter="fade">
                                      <p:cBhvr>
                                        <p:cTn id="24" dur="1000"/>
                                        <p:tgtEl>
                                          <p:spTgt spid="113667">
                                            <p:txEl>
                                              <p:pRg st="3" end="3"/>
                                            </p:txEl>
                                          </p:spTgt>
                                        </p:tgtEl>
                                      </p:cBhvr>
                                    </p:animEffect>
                                    <p:anim calcmode="lin" valueType="num">
                                      <p:cBhvr>
                                        <p:cTn id="25" dur="1000" fill="hold"/>
                                        <p:tgtEl>
                                          <p:spTgt spid="113667">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11366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113667">
                                            <p:txEl>
                                              <p:pRg st="4" end="4"/>
                                            </p:txEl>
                                          </p:spTgt>
                                        </p:tgtEl>
                                        <p:attrNameLst>
                                          <p:attrName>style.visibility</p:attrName>
                                        </p:attrNameLst>
                                      </p:cBhvr>
                                      <p:to>
                                        <p:strVal val="visible"/>
                                      </p:to>
                                    </p:set>
                                    <p:animEffect transition="in" filter="fade">
                                      <p:cBhvr>
                                        <p:cTn id="31" dur="1000"/>
                                        <p:tgtEl>
                                          <p:spTgt spid="113667">
                                            <p:txEl>
                                              <p:pRg st="4" end="4"/>
                                            </p:txEl>
                                          </p:spTgt>
                                        </p:tgtEl>
                                      </p:cBhvr>
                                    </p:animEffect>
                                    <p:anim calcmode="lin" valueType="num">
                                      <p:cBhvr>
                                        <p:cTn id="32" dur="1000" fill="hold"/>
                                        <p:tgtEl>
                                          <p:spTgt spid="113667">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11366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113667">
                                            <p:txEl>
                                              <p:pRg st="5" end="5"/>
                                            </p:txEl>
                                          </p:spTgt>
                                        </p:tgtEl>
                                        <p:attrNameLst>
                                          <p:attrName>style.visibility</p:attrName>
                                        </p:attrNameLst>
                                      </p:cBhvr>
                                      <p:to>
                                        <p:strVal val="visible"/>
                                      </p:to>
                                    </p:set>
                                    <p:animEffect transition="in" filter="fade">
                                      <p:cBhvr>
                                        <p:cTn id="38" dur="1000"/>
                                        <p:tgtEl>
                                          <p:spTgt spid="113667">
                                            <p:txEl>
                                              <p:pRg st="5" end="5"/>
                                            </p:txEl>
                                          </p:spTgt>
                                        </p:tgtEl>
                                      </p:cBhvr>
                                    </p:animEffect>
                                    <p:anim calcmode="lin" valueType="num">
                                      <p:cBhvr>
                                        <p:cTn id="39" dur="1000" fill="hold"/>
                                        <p:tgtEl>
                                          <p:spTgt spid="113667">
                                            <p:txEl>
                                              <p:pRg st="5" end="5"/>
                                            </p:txEl>
                                          </p:spTgt>
                                        </p:tgtEl>
                                        <p:attrNameLst>
                                          <p:attrName>ppt_x</p:attrName>
                                        </p:attrNameLst>
                                      </p:cBhvr>
                                      <p:tavLst>
                                        <p:tav tm="0">
                                          <p:val>
                                            <p:strVal val="#ppt_x"/>
                                          </p:val>
                                        </p:tav>
                                        <p:tav tm="100000">
                                          <p:val>
                                            <p:strVal val="#ppt_x"/>
                                          </p:val>
                                        </p:tav>
                                      </p:tavLst>
                                    </p:anim>
                                    <p:anim calcmode="lin" valueType="num">
                                      <p:cBhvr>
                                        <p:cTn id="40" dur="1000" fill="hold"/>
                                        <p:tgtEl>
                                          <p:spTgt spid="113667">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grpId="0" nodeType="clickEffect">
                                  <p:stCondLst>
                                    <p:cond delay="0"/>
                                  </p:stCondLst>
                                  <p:childTnLst>
                                    <p:set>
                                      <p:cBhvr>
                                        <p:cTn id="44" dur="1" fill="hold">
                                          <p:stCondLst>
                                            <p:cond delay="0"/>
                                          </p:stCondLst>
                                        </p:cTn>
                                        <p:tgtEl>
                                          <p:spTgt spid="16"/>
                                        </p:tgtEl>
                                        <p:attrNameLst>
                                          <p:attrName>style.visibility</p:attrName>
                                        </p:attrNameLst>
                                      </p:cBhvr>
                                      <p:to>
                                        <p:strVal val="visible"/>
                                      </p:to>
                                    </p:set>
                                    <p:anim calcmode="lin" valueType="num">
                                      <p:cBhvr>
                                        <p:cTn id="45" dur="500" fill="hold"/>
                                        <p:tgtEl>
                                          <p:spTgt spid="16"/>
                                        </p:tgtEl>
                                        <p:attrNameLst>
                                          <p:attrName>ppt_w</p:attrName>
                                        </p:attrNameLst>
                                      </p:cBhvr>
                                      <p:tavLst>
                                        <p:tav tm="0">
                                          <p:val>
                                            <p:fltVal val="0"/>
                                          </p:val>
                                        </p:tav>
                                        <p:tav tm="100000">
                                          <p:val>
                                            <p:strVal val="#ppt_w"/>
                                          </p:val>
                                        </p:tav>
                                      </p:tavLst>
                                    </p:anim>
                                    <p:anim calcmode="lin" valueType="num">
                                      <p:cBhvr>
                                        <p:cTn id="46" dur="500" fill="hold"/>
                                        <p:tgtEl>
                                          <p:spTgt spid="16"/>
                                        </p:tgtEl>
                                        <p:attrNameLst>
                                          <p:attrName>ppt_h</p:attrName>
                                        </p:attrNameLst>
                                      </p:cBhvr>
                                      <p:tavLst>
                                        <p:tav tm="0">
                                          <p:val>
                                            <p:fltVal val="0"/>
                                          </p:val>
                                        </p:tav>
                                        <p:tav tm="100000">
                                          <p:val>
                                            <p:strVal val="#ppt_h"/>
                                          </p:val>
                                        </p:tav>
                                      </p:tavLst>
                                    </p:anim>
                                    <p:animEffect transition="in" filter="fade">
                                      <p:cBhvr>
                                        <p:cTn id="47" dur="500"/>
                                        <p:tgtEl>
                                          <p:spTgt spid="16"/>
                                        </p:tgtEl>
                                      </p:cBhvr>
                                    </p:animEffect>
                                  </p:childTnLst>
                                  <p:subTnLst>
                                    <p:set>
                                      <p:cBhvr override="childStyle">
                                        <p:cTn dur="1" fill="hold" display="0" masterRel="nextClick" afterEffect="1"/>
                                        <p:tgtEl>
                                          <p:spTgt spid="16"/>
                                        </p:tgtEl>
                                        <p:attrNameLst>
                                          <p:attrName>style.visibility</p:attrName>
                                        </p:attrNameLst>
                                      </p:cBhvr>
                                      <p:to>
                                        <p:strVal val="hidden"/>
                                      </p:to>
                                    </p:set>
                                  </p:subTnLst>
                                </p:cTn>
                              </p:par>
                            </p:childTnLst>
                          </p:cTn>
                        </p:par>
                      </p:childTnLst>
                    </p:cTn>
                  </p:par>
                  <p:par>
                    <p:cTn id="48" fill="hold">
                      <p:stCondLst>
                        <p:cond delay="indefinite"/>
                      </p:stCondLst>
                      <p:childTnLst>
                        <p:par>
                          <p:cTn id="49" fill="hold">
                            <p:stCondLst>
                              <p:cond delay="0"/>
                            </p:stCondLst>
                            <p:childTnLst>
                              <p:par>
                                <p:cTn id="50" presetID="53" presetClass="entr" presetSubtype="16" fill="hold" grpId="0" nodeType="clickEffect">
                                  <p:stCondLst>
                                    <p:cond delay="0"/>
                                  </p:stCondLst>
                                  <p:childTnLst>
                                    <p:set>
                                      <p:cBhvr>
                                        <p:cTn id="51" dur="1" fill="hold">
                                          <p:stCondLst>
                                            <p:cond delay="0"/>
                                          </p:stCondLst>
                                        </p:cTn>
                                        <p:tgtEl>
                                          <p:spTgt spid="17"/>
                                        </p:tgtEl>
                                        <p:attrNameLst>
                                          <p:attrName>style.visibility</p:attrName>
                                        </p:attrNameLst>
                                      </p:cBhvr>
                                      <p:to>
                                        <p:strVal val="visible"/>
                                      </p:to>
                                    </p:set>
                                    <p:anim calcmode="lin" valueType="num">
                                      <p:cBhvr>
                                        <p:cTn id="52" dur="500" fill="hold"/>
                                        <p:tgtEl>
                                          <p:spTgt spid="17"/>
                                        </p:tgtEl>
                                        <p:attrNameLst>
                                          <p:attrName>ppt_w</p:attrName>
                                        </p:attrNameLst>
                                      </p:cBhvr>
                                      <p:tavLst>
                                        <p:tav tm="0">
                                          <p:val>
                                            <p:fltVal val="0"/>
                                          </p:val>
                                        </p:tav>
                                        <p:tav tm="100000">
                                          <p:val>
                                            <p:strVal val="#ppt_w"/>
                                          </p:val>
                                        </p:tav>
                                      </p:tavLst>
                                    </p:anim>
                                    <p:anim calcmode="lin" valueType="num">
                                      <p:cBhvr>
                                        <p:cTn id="53" dur="500" fill="hold"/>
                                        <p:tgtEl>
                                          <p:spTgt spid="17"/>
                                        </p:tgtEl>
                                        <p:attrNameLst>
                                          <p:attrName>ppt_h</p:attrName>
                                        </p:attrNameLst>
                                      </p:cBhvr>
                                      <p:tavLst>
                                        <p:tav tm="0">
                                          <p:val>
                                            <p:fltVal val="0"/>
                                          </p:val>
                                        </p:tav>
                                        <p:tav tm="100000">
                                          <p:val>
                                            <p:strVal val="#ppt_h"/>
                                          </p:val>
                                        </p:tav>
                                      </p:tavLst>
                                    </p:anim>
                                    <p:animEffect transition="in" filter="fade">
                                      <p:cBhvr>
                                        <p:cTn id="5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67" grpId="0" uiExpand="1" build="p"/>
      <p:bldP spid="16" grpId="0" bldLvl="0" animBg="1"/>
      <p:bldP spid="17" grpId="0" bldLvl="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noChangeArrowheads="1"/>
          </p:cNvSpPr>
          <p:nvPr>
            <p:ph type="title"/>
          </p:nvPr>
        </p:nvSpPr>
        <p:spPr/>
        <p:txBody>
          <a:bodyPr/>
          <a:lstStyle/>
          <a:p>
            <a:pPr eaLnBrk="1" hangingPunct="1"/>
            <a:r>
              <a:rPr lang="en-US" altLang="zh-CN" sz="2000" dirty="0"/>
              <a:t>4.  </a:t>
            </a:r>
            <a:r>
              <a:rPr lang="zh-CN" altLang="en-US" sz="2000" dirty="0"/>
              <a:t>传输方式</a:t>
            </a:r>
            <a:endParaRPr lang="zh-CN" altLang="en-US" sz="2000" dirty="0"/>
          </a:p>
        </p:txBody>
      </p:sp>
      <p:sp>
        <p:nvSpPr>
          <p:cNvPr id="13314" name="页脚占位符 4"/>
          <p:cNvSpPr>
            <a:spLocks noGrp="1"/>
          </p:cNvSpPr>
          <p:nvPr>
            <p:ph type="ftr" sz="quarter" idx="11"/>
          </p:nvPr>
        </p:nvSpPr>
        <p:spPr>
          <a:noFill/>
        </p:spPr>
        <p:txBody>
          <a:bodyPr/>
          <a:lstStyle/>
          <a:p>
            <a:r>
              <a:rPr lang="zh-CN" altLang="en-US"/>
              <a:t>课件制作人：谢钧 谢希仁</a:t>
            </a:r>
            <a:endParaRPr lang="zh-CN" altLang="en-US"/>
          </a:p>
        </p:txBody>
      </p:sp>
      <p:sp>
        <p:nvSpPr>
          <p:cNvPr id="2" name="矩形 1"/>
          <p:cNvSpPr/>
          <p:nvPr/>
        </p:nvSpPr>
        <p:spPr>
          <a:xfrm>
            <a:off x="1437969" y="1861624"/>
            <a:ext cx="9269718" cy="400110"/>
          </a:xfrm>
          <a:prstGeom prst="rect">
            <a:avLst/>
          </a:prstGeom>
          <a:solidFill>
            <a:srgbClr val="FFC000"/>
          </a:solidFill>
        </p:spPr>
        <p:txBody>
          <a:bodyPr wrap="square">
            <a:spAutoFit/>
          </a:bodyPr>
          <a:lstStyle/>
          <a:p>
            <a:r>
              <a:rPr lang="en-US" altLang="zh-CN" sz="2000" dirty="0">
                <a:latin typeface="+mn-lt"/>
                <a:ea typeface="+mn-ea"/>
              </a:rPr>
              <a:t>   1.  </a:t>
            </a:r>
            <a:r>
              <a:rPr lang="zh-CN" altLang="en-US" sz="2000" dirty="0">
                <a:latin typeface="+mn-lt"/>
                <a:ea typeface="+mn-ea"/>
              </a:rPr>
              <a:t>并行传输和串行传输</a:t>
            </a:r>
            <a:endParaRPr lang="zh-CN" altLang="en-US" sz="2000" dirty="0">
              <a:latin typeface="+mn-lt"/>
              <a:ea typeface="+mn-ea"/>
            </a:endParaRPr>
          </a:p>
        </p:txBody>
      </p:sp>
      <p:sp>
        <p:nvSpPr>
          <p:cNvPr id="8" name="矩形 7"/>
          <p:cNvSpPr/>
          <p:nvPr/>
        </p:nvSpPr>
        <p:spPr>
          <a:xfrm>
            <a:off x="1437969" y="2689155"/>
            <a:ext cx="9269718" cy="400110"/>
          </a:xfrm>
          <a:prstGeom prst="rect">
            <a:avLst/>
          </a:prstGeom>
          <a:solidFill>
            <a:schemeClr val="accent4">
              <a:lumMod val="40000"/>
              <a:lumOff val="60000"/>
            </a:schemeClr>
          </a:solidFill>
        </p:spPr>
        <p:txBody>
          <a:bodyPr wrap="square">
            <a:spAutoFit/>
          </a:bodyPr>
          <a:lstStyle/>
          <a:p>
            <a:r>
              <a:rPr lang="en-US" altLang="zh-CN" sz="2000" dirty="0">
                <a:latin typeface="+mn-lt"/>
                <a:ea typeface="+mn-ea"/>
              </a:rPr>
              <a:t>   2.  </a:t>
            </a:r>
            <a:r>
              <a:rPr lang="zh-CN" altLang="en-US" sz="2000" dirty="0">
                <a:latin typeface="+mn-lt"/>
                <a:ea typeface="+mn-ea"/>
              </a:rPr>
              <a:t>异步传输和同步传输</a:t>
            </a:r>
            <a:endParaRPr lang="zh-CN" altLang="en-US" sz="2000" dirty="0">
              <a:latin typeface="+mn-lt"/>
              <a:ea typeface="+mn-ea"/>
            </a:endParaRPr>
          </a:p>
        </p:txBody>
      </p:sp>
      <p:sp>
        <p:nvSpPr>
          <p:cNvPr id="10" name="矩形 9"/>
          <p:cNvSpPr/>
          <p:nvPr/>
        </p:nvSpPr>
        <p:spPr>
          <a:xfrm>
            <a:off x="1437969" y="3530434"/>
            <a:ext cx="9269718" cy="400110"/>
          </a:xfrm>
          <a:prstGeom prst="rect">
            <a:avLst/>
          </a:prstGeom>
          <a:solidFill>
            <a:srgbClr val="00B0F0"/>
          </a:solidFill>
        </p:spPr>
        <p:txBody>
          <a:bodyPr wrap="square">
            <a:spAutoFit/>
          </a:bodyPr>
          <a:lstStyle/>
          <a:p>
            <a:r>
              <a:rPr lang="en-US" altLang="zh-CN" sz="2000" dirty="0">
                <a:latin typeface="+mn-lt"/>
                <a:ea typeface="+mn-ea"/>
              </a:rPr>
              <a:t>   3.  </a:t>
            </a:r>
            <a:r>
              <a:rPr lang="zh-CN" altLang="en-US" sz="2000" dirty="0">
                <a:latin typeface="+mn-lt"/>
                <a:ea typeface="+mn-ea"/>
              </a:rPr>
              <a:t>单工、半双工和全双工</a:t>
            </a:r>
            <a:endParaRPr lang="zh-CN" altLang="en-US" sz="2000" dirty="0">
              <a:latin typeface="+mn-lt"/>
              <a:ea typeface="+mn-ea"/>
            </a:endParaRPr>
          </a:p>
        </p:txBody>
      </p:sp>
      <p:sp>
        <p:nvSpPr>
          <p:cNvPr id="11" name="矩形 10"/>
          <p:cNvSpPr/>
          <p:nvPr/>
        </p:nvSpPr>
        <p:spPr>
          <a:xfrm>
            <a:off x="0" y="5941868"/>
            <a:ext cx="12192000" cy="946295"/>
          </a:xfrm>
          <a:prstGeom prst="rect">
            <a:avLst/>
          </a:prstGeom>
          <a:solidFill>
            <a:schemeClr val="tx2">
              <a:lumMod val="20000"/>
              <a:lumOff val="80000"/>
              <a:alpha val="80000"/>
            </a:schemeClr>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nvGrpSpPr>
          <p:cNvPr id="12" name="组合 22"/>
          <p:cNvGrpSpPr/>
          <p:nvPr/>
        </p:nvGrpSpPr>
        <p:grpSpPr bwMode="auto">
          <a:xfrm rot="10800000" flipH="1">
            <a:off x="403748" y="5165814"/>
            <a:ext cx="2809974" cy="1154618"/>
            <a:chOff x="-3884" y="1297773"/>
            <a:chExt cx="2592640" cy="1065542"/>
          </a:xfrm>
        </p:grpSpPr>
        <p:sp>
          <p:nvSpPr>
            <p:cNvPr id="13" name="矩形 12"/>
            <p:cNvSpPr/>
            <p:nvPr/>
          </p:nvSpPr>
          <p:spPr>
            <a:xfrm>
              <a:off x="-5471" y="1380349"/>
              <a:ext cx="495348" cy="533565"/>
            </a:xfrm>
            <a:prstGeom prst="rect">
              <a:avLst/>
            </a:prstGeom>
            <a:solidFill>
              <a:srgbClr val="838383"/>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4" name="矩形 13"/>
            <p:cNvSpPr/>
            <p:nvPr/>
          </p:nvSpPr>
          <p:spPr>
            <a:xfrm>
              <a:off x="770891" y="1878978"/>
              <a:ext cx="266726" cy="287426"/>
            </a:xfrm>
            <a:prstGeom prst="rect">
              <a:avLst/>
            </a:prstGeom>
            <a:solidFill>
              <a:srgbClr val="A6B727"/>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5" name="矩形 14"/>
            <p:cNvSpPr/>
            <p:nvPr/>
          </p:nvSpPr>
          <p:spPr>
            <a:xfrm>
              <a:off x="599425" y="1570908"/>
              <a:ext cx="342933" cy="370002"/>
            </a:xfrm>
            <a:prstGeom prst="rect">
              <a:avLst/>
            </a:prstGeom>
            <a:solidFill>
              <a:srgbClr val="FFC0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6" name="矩形 15"/>
            <p:cNvSpPr/>
            <p:nvPr/>
          </p:nvSpPr>
          <p:spPr>
            <a:xfrm>
              <a:off x="942358" y="2037777"/>
              <a:ext cx="266726" cy="285839"/>
            </a:xfrm>
            <a:prstGeom prst="rect">
              <a:avLst/>
            </a:prstGeom>
            <a:solidFill>
              <a:srgbClr val="FEC306"/>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7" name="矩形 16"/>
            <p:cNvSpPr/>
            <p:nvPr/>
          </p:nvSpPr>
          <p:spPr>
            <a:xfrm>
              <a:off x="2542714" y="1596315"/>
              <a:ext cx="46042" cy="46051"/>
            </a:xfrm>
            <a:prstGeom prst="rect">
              <a:avLst/>
            </a:prstGeom>
            <a:solidFill>
              <a:srgbClr val="F692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8" name="矩形 17"/>
            <p:cNvSpPr/>
            <p:nvPr/>
          </p:nvSpPr>
          <p:spPr>
            <a:xfrm flipV="1">
              <a:off x="489877" y="2077476"/>
              <a:ext cx="266726" cy="287427"/>
            </a:xfrm>
            <a:prstGeom prst="rect">
              <a:avLst/>
            </a:prstGeom>
            <a:solidFill>
              <a:srgbClr val="418AB3"/>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9" name="矩形 18"/>
            <p:cNvSpPr/>
            <p:nvPr/>
          </p:nvSpPr>
          <p:spPr>
            <a:xfrm>
              <a:off x="1896539" y="1866274"/>
              <a:ext cx="107960" cy="115923"/>
            </a:xfrm>
            <a:prstGeom prst="rect">
              <a:avLst/>
            </a:prstGeom>
            <a:solidFill>
              <a:srgbClr val="FFFF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20" name="矩形 19"/>
            <p:cNvSpPr/>
            <p:nvPr/>
          </p:nvSpPr>
          <p:spPr>
            <a:xfrm>
              <a:off x="2220420" y="1932970"/>
              <a:ext cx="266726" cy="287426"/>
            </a:xfrm>
            <a:prstGeom prst="rect">
              <a:avLst/>
            </a:prstGeom>
            <a:solidFill>
              <a:srgbClr val="F692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21" name="矩形 20"/>
            <p:cNvSpPr/>
            <p:nvPr/>
          </p:nvSpPr>
          <p:spPr>
            <a:xfrm>
              <a:off x="1677442" y="2036189"/>
              <a:ext cx="266726" cy="285839"/>
            </a:xfrm>
            <a:prstGeom prst="rect">
              <a:avLst/>
            </a:prstGeom>
            <a:solidFill>
              <a:srgbClr val="C000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22" name="矩形 21"/>
            <p:cNvSpPr/>
            <p:nvPr/>
          </p:nvSpPr>
          <p:spPr>
            <a:xfrm>
              <a:off x="1224960" y="1715414"/>
              <a:ext cx="266726" cy="287427"/>
            </a:xfrm>
            <a:prstGeom prst="rect">
              <a:avLst/>
            </a:prstGeom>
            <a:solidFill>
              <a:srgbClr val="7F7F7F"/>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23" name="矩形 22"/>
            <p:cNvSpPr/>
            <p:nvPr/>
          </p:nvSpPr>
          <p:spPr>
            <a:xfrm>
              <a:off x="1817156" y="1297773"/>
              <a:ext cx="266726" cy="287426"/>
            </a:xfrm>
            <a:prstGeom prst="rect">
              <a:avLst/>
            </a:prstGeom>
            <a:solidFill>
              <a:srgbClr val="C000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pic>
        <p:nvPicPr>
          <p:cNvPr id="3" name="图片 2"/>
          <p:cNvPicPr>
            <a:picLocks noChangeAspect="1"/>
          </p:cNvPicPr>
          <p:nvPr/>
        </p:nvPicPr>
        <p:blipFill>
          <a:blip r:embed="rId1"/>
          <a:stretch>
            <a:fillRect/>
          </a:stretch>
        </p:blipFill>
        <p:spPr>
          <a:xfrm>
            <a:off x="8475980" y="356870"/>
            <a:ext cx="2172970" cy="424815"/>
          </a:xfrm>
          <a:prstGeom prst="rect">
            <a:avLst/>
          </a:prstGeom>
        </p:spPr>
      </p:pic>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mph" presetSubtype="0" repeatCount="2000" fill="hold" grpId="0" nodeType="clickEffect">
                                  <p:stCondLst>
                                    <p:cond delay="0"/>
                                  </p:stCondLst>
                                  <p:childTnLst>
                                    <p:anim calcmode="discrete" valueType="str">
                                      <p:cBhvr>
                                        <p:cTn id="6" dur="1000" fill="hold"/>
                                        <p:tgtEl>
                                          <p:spTgt spid="2"/>
                                        </p:tgtEl>
                                        <p:attrNameLst>
                                          <p:attrName>style.visibility</p:attrName>
                                        </p:attrNameLst>
                                      </p:cBhvr>
                                      <p:tavLst>
                                        <p:tav tm="0">
                                          <p:val>
                                            <p:strVal val="hidden"/>
                                          </p:val>
                                        </p:tav>
                                        <p:tav tm="50000">
                                          <p:val>
                                            <p:strVal val="visible"/>
                                          </p:val>
                                        </p:tav>
                                      </p:tavLst>
                                    </p:anim>
                                  </p:childTnLst>
                                </p:cTn>
                              </p:par>
                            </p:childTnLst>
                          </p:cTn>
                        </p:par>
                      </p:childTnLst>
                    </p:cTn>
                  </p:par>
                  <p:par>
                    <p:cTn id="7" fill="hold">
                      <p:stCondLst>
                        <p:cond delay="indefinite"/>
                      </p:stCondLst>
                      <p:childTnLst>
                        <p:par>
                          <p:cTn id="8" fill="hold">
                            <p:stCondLst>
                              <p:cond delay="0"/>
                            </p:stCondLst>
                            <p:childTnLst>
                              <p:par>
                                <p:cTn id="9" presetID="35" presetClass="emph" presetSubtype="0" repeatCount="2000" fill="hold" grpId="0" nodeType="clickEffect">
                                  <p:stCondLst>
                                    <p:cond delay="0"/>
                                  </p:stCondLst>
                                  <p:childTnLst>
                                    <p:anim calcmode="discrete" valueType="str">
                                      <p:cBhvr>
                                        <p:cTn id="10" dur="1000" fill="hold"/>
                                        <p:tgtEl>
                                          <p:spTgt spid="8"/>
                                        </p:tgtEl>
                                        <p:attrNameLst>
                                          <p:attrName>style.visibility</p:attrName>
                                        </p:attrNameLst>
                                      </p:cBhvr>
                                      <p:tavLst>
                                        <p:tav tm="0">
                                          <p:val>
                                            <p:strVal val="hidden"/>
                                          </p:val>
                                        </p:tav>
                                        <p:tav tm="50000">
                                          <p:val>
                                            <p:strVal val="visible"/>
                                          </p:val>
                                        </p:tav>
                                      </p:tavLst>
                                    </p:anim>
                                  </p:childTnLst>
                                </p:cTn>
                              </p:par>
                            </p:childTnLst>
                          </p:cTn>
                        </p:par>
                      </p:childTnLst>
                    </p:cTn>
                  </p:par>
                  <p:par>
                    <p:cTn id="11" fill="hold">
                      <p:stCondLst>
                        <p:cond delay="indefinite"/>
                      </p:stCondLst>
                      <p:childTnLst>
                        <p:par>
                          <p:cTn id="12" fill="hold">
                            <p:stCondLst>
                              <p:cond delay="0"/>
                            </p:stCondLst>
                            <p:childTnLst>
                              <p:par>
                                <p:cTn id="13" presetID="35" presetClass="emph" presetSubtype="0" repeatCount="2000" fill="hold" grpId="0" nodeType="clickEffect">
                                  <p:stCondLst>
                                    <p:cond delay="0"/>
                                  </p:stCondLst>
                                  <p:childTnLst>
                                    <p:anim calcmode="discrete" valueType="str">
                                      <p:cBhvr>
                                        <p:cTn id="14" dur="1000" fill="hold"/>
                                        <p:tgtEl>
                                          <p:spTgt spid="10"/>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8" grpId="0" bldLvl="0" animBg="1"/>
      <p:bldP spid="10" grpId="0" bldLvl="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noChangeArrowheads="1"/>
          </p:cNvSpPr>
          <p:nvPr>
            <p:ph type="title"/>
          </p:nvPr>
        </p:nvSpPr>
        <p:spPr/>
        <p:txBody>
          <a:bodyPr/>
          <a:lstStyle/>
          <a:p>
            <a:pPr eaLnBrk="1" hangingPunct="1"/>
            <a:r>
              <a:rPr lang="en-US" altLang="zh-CN" sz="2000" dirty="0"/>
              <a:t>4.  </a:t>
            </a:r>
            <a:r>
              <a:rPr lang="zh-CN" altLang="en-US" sz="2000" dirty="0"/>
              <a:t>传输方式</a:t>
            </a:r>
            <a:endParaRPr lang="zh-CN" altLang="en-US" sz="2000" dirty="0"/>
          </a:p>
        </p:txBody>
      </p:sp>
      <p:sp>
        <p:nvSpPr>
          <p:cNvPr id="30723" name="Rectangle 3"/>
          <p:cNvSpPr>
            <a:spLocks noGrp="1" noChangeArrowheads="1"/>
          </p:cNvSpPr>
          <p:nvPr>
            <p:ph idx="1"/>
          </p:nvPr>
        </p:nvSpPr>
        <p:spPr>
          <a:xfrm>
            <a:off x="631511" y="2228442"/>
            <a:ext cx="7297565" cy="2875585"/>
          </a:xfrm>
        </p:spPr>
        <p:txBody>
          <a:bodyPr>
            <a:normAutofit fontScale="92500" lnSpcReduction="20000"/>
          </a:bodyPr>
          <a:lstStyle/>
          <a:p>
            <a:pPr algn="just">
              <a:lnSpc>
                <a:spcPct val="150000"/>
              </a:lnSpc>
              <a:spcBef>
                <a:spcPts val="0"/>
              </a:spcBef>
            </a:pPr>
            <a:r>
              <a:rPr lang="zh-CN" altLang="en-US" sz="2400" b="1" dirty="0"/>
              <a:t>并行传输</a:t>
            </a:r>
            <a:r>
              <a:rPr lang="zh-CN" altLang="en-US" sz="2400" dirty="0"/>
              <a:t>，是指一次发送</a:t>
            </a:r>
            <a:r>
              <a:rPr lang="en-US" altLang="zh-CN" sz="2400" dirty="0"/>
              <a:t>n</a:t>
            </a:r>
            <a:r>
              <a:rPr lang="zh-CN" altLang="en-US" sz="2400" dirty="0"/>
              <a:t>个比特而不是一个比特，为此，在发送端和接收端之间需要有</a:t>
            </a:r>
            <a:r>
              <a:rPr lang="en-US" altLang="zh-CN" sz="2400" dirty="0"/>
              <a:t>n</a:t>
            </a:r>
            <a:r>
              <a:rPr lang="zh-CN" altLang="en-US" sz="2400" dirty="0"/>
              <a:t>条传输线路。</a:t>
            </a:r>
            <a:endParaRPr lang="en-US" altLang="zh-CN" sz="2400" dirty="0"/>
          </a:p>
          <a:p>
            <a:pPr algn="just">
              <a:lnSpc>
                <a:spcPct val="150000"/>
              </a:lnSpc>
              <a:spcBef>
                <a:spcPts val="0"/>
              </a:spcBef>
            </a:pPr>
            <a:endParaRPr lang="en-US" altLang="zh-CN" sz="2400" dirty="0"/>
          </a:p>
          <a:p>
            <a:pPr marL="0" indent="0" algn="just">
              <a:lnSpc>
                <a:spcPct val="150000"/>
              </a:lnSpc>
              <a:spcBef>
                <a:spcPts val="0"/>
              </a:spcBef>
              <a:buNone/>
            </a:pPr>
            <a:endParaRPr lang="zh-CN" altLang="en-US" sz="2400" dirty="0"/>
          </a:p>
          <a:p>
            <a:pPr algn="just">
              <a:lnSpc>
                <a:spcPct val="150000"/>
              </a:lnSpc>
              <a:spcBef>
                <a:spcPts val="0"/>
              </a:spcBef>
            </a:pPr>
            <a:r>
              <a:rPr lang="zh-CN" altLang="en-US" sz="2400" b="1" dirty="0"/>
              <a:t>串行传输</a:t>
            </a:r>
            <a:r>
              <a:rPr lang="zh-CN" altLang="en-US" sz="2400" dirty="0"/>
              <a:t>，是指数据是一个比特一个比特依次发送的，因此在发送端和接收端之间只需要一条传输线路即可。</a:t>
            </a:r>
            <a:endParaRPr lang="zh-CN" altLang="en-US" sz="2400" dirty="0"/>
          </a:p>
          <a:p>
            <a:pPr eaLnBrk="1" hangingPunct="1">
              <a:lnSpc>
                <a:spcPct val="90000"/>
              </a:lnSpc>
              <a:spcBef>
                <a:spcPct val="35000"/>
              </a:spcBef>
              <a:spcAft>
                <a:spcPct val="15000"/>
              </a:spcAft>
            </a:pPr>
            <a:endParaRPr lang="zh-CN" altLang="en-US" sz="2400" dirty="0"/>
          </a:p>
        </p:txBody>
      </p:sp>
      <p:sp>
        <p:nvSpPr>
          <p:cNvPr id="13314" name="页脚占位符 4"/>
          <p:cNvSpPr>
            <a:spLocks noGrp="1"/>
          </p:cNvSpPr>
          <p:nvPr>
            <p:ph type="ftr" sz="quarter" idx="11"/>
          </p:nvPr>
        </p:nvSpPr>
        <p:spPr>
          <a:noFill/>
        </p:spPr>
        <p:txBody>
          <a:bodyPr/>
          <a:lstStyle/>
          <a:p>
            <a:r>
              <a:rPr lang="zh-CN" altLang="en-US"/>
              <a:t>课件制作人：谢钧 谢希仁</a:t>
            </a:r>
            <a:endParaRPr lang="zh-CN" altLang="en-US"/>
          </a:p>
        </p:txBody>
      </p:sp>
      <p:sp>
        <p:nvSpPr>
          <p:cNvPr id="11" name="矩形 10"/>
          <p:cNvSpPr/>
          <p:nvPr/>
        </p:nvSpPr>
        <p:spPr>
          <a:xfrm>
            <a:off x="0" y="5941868"/>
            <a:ext cx="12192000" cy="946295"/>
          </a:xfrm>
          <a:prstGeom prst="rect">
            <a:avLst/>
          </a:prstGeom>
          <a:solidFill>
            <a:schemeClr val="tx2">
              <a:lumMod val="20000"/>
              <a:lumOff val="80000"/>
              <a:alpha val="80000"/>
            </a:schemeClr>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nvGrpSpPr>
          <p:cNvPr id="12" name="组合 22"/>
          <p:cNvGrpSpPr/>
          <p:nvPr/>
        </p:nvGrpSpPr>
        <p:grpSpPr bwMode="auto">
          <a:xfrm rot="10800000" flipH="1">
            <a:off x="403748" y="5165814"/>
            <a:ext cx="2809974" cy="1154618"/>
            <a:chOff x="-3884" y="1297773"/>
            <a:chExt cx="2592640" cy="1065542"/>
          </a:xfrm>
        </p:grpSpPr>
        <p:sp>
          <p:nvSpPr>
            <p:cNvPr id="13" name="矩形 12"/>
            <p:cNvSpPr/>
            <p:nvPr/>
          </p:nvSpPr>
          <p:spPr>
            <a:xfrm>
              <a:off x="-5471" y="1380349"/>
              <a:ext cx="495348" cy="533565"/>
            </a:xfrm>
            <a:prstGeom prst="rect">
              <a:avLst/>
            </a:prstGeom>
            <a:solidFill>
              <a:srgbClr val="838383"/>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4" name="矩形 13"/>
            <p:cNvSpPr/>
            <p:nvPr/>
          </p:nvSpPr>
          <p:spPr>
            <a:xfrm>
              <a:off x="770891" y="1878978"/>
              <a:ext cx="266726" cy="287426"/>
            </a:xfrm>
            <a:prstGeom prst="rect">
              <a:avLst/>
            </a:prstGeom>
            <a:solidFill>
              <a:srgbClr val="A6B727"/>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5" name="矩形 14"/>
            <p:cNvSpPr/>
            <p:nvPr/>
          </p:nvSpPr>
          <p:spPr>
            <a:xfrm>
              <a:off x="599425" y="1570908"/>
              <a:ext cx="342933" cy="370002"/>
            </a:xfrm>
            <a:prstGeom prst="rect">
              <a:avLst/>
            </a:prstGeom>
            <a:solidFill>
              <a:srgbClr val="FFC0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6" name="矩形 15"/>
            <p:cNvSpPr/>
            <p:nvPr/>
          </p:nvSpPr>
          <p:spPr>
            <a:xfrm>
              <a:off x="942358" y="2037777"/>
              <a:ext cx="266726" cy="285839"/>
            </a:xfrm>
            <a:prstGeom prst="rect">
              <a:avLst/>
            </a:prstGeom>
            <a:solidFill>
              <a:srgbClr val="FEC306"/>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7" name="矩形 16"/>
            <p:cNvSpPr/>
            <p:nvPr/>
          </p:nvSpPr>
          <p:spPr>
            <a:xfrm>
              <a:off x="2542714" y="1596315"/>
              <a:ext cx="46042" cy="46051"/>
            </a:xfrm>
            <a:prstGeom prst="rect">
              <a:avLst/>
            </a:prstGeom>
            <a:solidFill>
              <a:srgbClr val="F692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8" name="矩形 17"/>
            <p:cNvSpPr/>
            <p:nvPr/>
          </p:nvSpPr>
          <p:spPr>
            <a:xfrm flipV="1">
              <a:off x="489877" y="2077476"/>
              <a:ext cx="266726" cy="287427"/>
            </a:xfrm>
            <a:prstGeom prst="rect">
              <a:avLst/>
            </a:prstGeom>
            <a:solidFill>
              <a:srgbClr val="418AB3"/>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9" name="矩形 18"/>
            <p:cNvSpPr/>
            <p:nvPr/>
          </p:nvSpPr>
          <p:spPr>
            <a:xfrm>
              <a:off x="1896539" y="1866274"/>
              <a:ext cx="107960" cy="115923"/>
            </a:xfrm>
            <a:prstGeom prst="rect">
              <a:avLst/>
            </a:prstGeom>
            <a:solidFill>
              <a:srgbClr val="FFFF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20" name="矩形 19"/>
            <p:cNvSpPr/>
            <p:nvPr/>
          </p:nvSpPr>
          <p:spPr>
            <a:xfrm>
              <a:off x="2220420" y="1932970"/>
              <a:ext cx="266726" cy="287426"/>
            </a:xfrm>
            <a:prstGeom prst="rect">
              <a:avLst/>
            </a:prstGeom>
            <a:solidFill>
              <a:srgbClr val="F692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21" name="矩形 20"/>
            <p:cNvSpPr/>
            <p:nvPr/>
          </p:nvSpPr>
          <p:spPr>
            <a:xfrm>
              <a:off x="1677442" y="2036189"/>
              <a:ext cx="266726" cy="285839"/>
            </a:xfrm>
            <a:prstGeom prst="rect">
              <a:avLst/>
            </a:prstGeom>
            <a:solidFill>
              <a:srgbClr val="C000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22" name="矩形 21"/>
            <p:cNvSpPr/>
            <p:nvPr/>
          </p:nvSpPr>
          <p:spPr>
            <a:xfrm>
              <a:off x="1224960" y="1715414"/>
              <a:ext cx="266726" cy="287427"/>
            </a:xfrm>
            <a:prstGeom prst="rect">
              <a:avLst/>
            </a:prstGeom>
            <a:solidFill>
              <a:srgbClr val="7F7F7F"/>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23" name="矩形 22"/>
            <p:cNvSpPr/>
            <p:nvPr/>
          </p:nvSpPr>
          <p:spPr>
            <a:xfrm>
              <a:off x="1817156" y="1297773"/>
              <a:ext cx="266726" cy="287426"/>
            </a:xfrm>
            <a:prstGeom prst="rect">
              <a:avLst/>
            </a:prstGeom>
            <a:solidFill>
              <a:srgbClr val="C000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sp>
        <p:nvSpPr>
          <p:cNvPr id="25" name="矩形 24"/>
          <p:cNvSpPr/>
          <p:nvPr/>
        </p:nvSpPr>
        <p:spPr>
          <a:xfrm>
            <a:off x="0" y="1510754"/>
            <a:ext cx="12192000" cy="46038"/>
          </a:xfrm>
          <a:prstGeom prst="rect">
            <a:avLst/>
          </a:prstGeom>
          <a:solidFill>
            <a:srgbClr val="FFC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 name="矩形 1"/>
          <p:cNvSpPr/>
          <p:nvPr/>
        </p:nvSpPr>
        <p:spPr>
          <a:xfrm>
            <a:off x="338535" y="1333718"/>
            <a:ext cx="3600400" cy="400110"/>
          </a:xfrm>
          <a:prstGeom prst="rect">
            <a:avLst/>
          </a:prstGeom>
          <a:solidFill>
            <a:srgbClr val="FFC000"/>
          </a:solidFill>
        </p:spPr>
        <p:txBody>
          <a:bodyPr wrap="square">
            <a:spAutoFit/>
          </a:bodyPr>
          <a:lstStyle/>
          <a:p>
            <a:r>
              <a:rPr lang="en-US" altLang="zh-CN" sz="2000" dirty="0">
                <a:latin typeface="+mn-lt"/>
                <a:ea typeface="+mn-ea"/>
              </a:rPr>
              <a:t>1.  </a:t>
            </a:r>
            <a:r>
              <a:rPr lang="zh-CN" altLang="en-US" sz="2000" dirty="0">
                <a:latin typeface="+mn-lt"/>
                <a:ea typeface="+mn-ea"/>
              </a:rPr>
              <a:t>并行传输和串行传输</a:t>
            </a:r>
            <a:endParaRPr lang="zh-CN" altLang="en-US" sz="2000" dirty="0">
              <a:latin typeface="+mn-lt"/>
              <a:ea typeface="+mn-ea"/>
            </a:endParaRPr>
          </a:p>
        </p:txBody>
      </p:sp>
      <p:pic>
        <p:nvPicPr>
          <p:cNvPr id="26" name="图片 25"/>
          <p:cNvPicPr>
            <a:picLocks noChangeAspect="1"/>
          </p:cNvPicPr>
          <p:nvPr/>
        </p:nvPicPr>
        <p:blipFill rotWithShape="1">
          <a:blip r:embed="rId1">
            <a:duotone>
              <a:prstClr val="black"/>
              <a:schemeClr val="accent1">
                <a:tint val="45000"/>
                <a:satMod val="400000"/>
              </a:schemeClr>
            </a:duotone>
          </a:blip>
          <a:srcRect r="48403" b="26126"/>
          <a:stretch>
            <a:fillRect/>
          </a:stretch>
        </p:blipFill>
        <p:spPr>
          <a:xfrm>
            <a:off x="8763471" y="3734174"/>
            <a:ext cx="3091721" cy="2018744"/>
          </a:xfrm>
          <a:prstGeom prst="rect">
            <a:avLst/>
          </a:prstGeom>
        </p:spPr>
      </p:pic>
      <p:pic>
        <p:nvPicPr>
          <p:cNvPr id="27" name="图片 26"/>
          <p:cNvPicPr>
            <a:picLocks noChangeAspect="1"/>
          </p:cNvPicPr>
          <p:nvPr/>
        </p:nvPicPr>
        <p:blipFill rotWithShape="1">
          <a:blip r:embed="rId1">
            <a:duotone>
              <a:prstClr val="black"/>
              <a:schemeClr val="accent1">
                <a:tint val="45000"/>
                <a:satMod val="400000"/>
              </a:schemeClr>
            </a:duotone>
          </a:blip>
          <a:srcRect l="57781" b="29350"/>
          <a:stretch>
            <a:fillRect/>
          </a:stretch>
        </p:blipFill>
        <p:spPr>
          <a:xfrm>
            <a:off x="8691463" y="1713701"/>
            <a:ext cx="2986746" cy="1805523"/>
          </a:xfrm>
          <a:prstGeom prst="rect">
            <a:avLst/>
          </a:prstGeom>
        </p:spPr>
      </p:pic>
      <p:pic>
        <p:nvPicPr>
          <p:cNvPr id="3" name="图片 2"/>
          <p:cNvPicPr>
            <a:picLocks noChangeAspect="1"/>
          </p:cNvPicPr>
          <p:nvPr/>
        </p:nvPicPr>
        <p:blipFill>
          <a:blip r:embed="rId2"/>
          <a:stretch>
            <a:fillRect/>
          </a:stretch>
        </p:blipFill>
        <p:spPr>
          <a:xfrm>
            <a:off x="8475980" y="356870"/>
            <a:ext cx="2172970" cy="424815"/>
          </a:xfrm>
          <a:prstGeom prst="rect">
            <a:avLst/>
          </a:prstGeom>
        </p:spPr>
      </p:pic>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0723">
                                            <p:txEl>
                                              <p:pRg st="0" end="0"/>
                                            </p:txEl>
                                          </p:spTgt>
                                        </p:tgtEl>
                                        <p:attrNameLst>
                                          <p:attrName>style.visibility</p:attrName>
                                        </p:attrNameLst>
                                      </p:cBhvr>
                                      <p:to>
                                        <p:strVal val="visible"/>
                                      </p:to>
                                    </p:set>
                                    <p:animEffect transition="in" filter="fade">
                                      <p:cBhvr>
                                        <p:cTn id="7" dur="1000"/>
                                        <p:tgtEl>
                                          <p:spTgt spid="30723">
                                            <p:txEl>
                                              <p:pRg st="0" end="0"/>
                                            </p:txEl>
                                          </p:spTgt>
                                        </p:tgtEl>
                                      </p:cBhvr>
                                    </p:animEffect>
                                    <p:anim calcmode="lin" valueType="num">
                                      <p:cBhvr>
                                        <p:cTn id="8" dur="1000" fill="hold"/>
                                        <p:tgtEl>
                                          <p:spTgt spid="3072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072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1000"/>
                                        <p:tgtEl>
                                          <p:spTgt spid="27"/>
                                        </p:tgtEl>
                                      </p:cBhvr>
                                    </p:animEffect>
                                    <p:anim calcmode="lin" valueType="num">
                                      <p:cBhvr>
                                        <p:cTn id="13" dur="1000" fill="hold"/>
                                        <p:tgtEl>
                                          <p:spTgt spid="27"/>
                                        </p:tgtEl>
                                        <p:attrNameLst>
                                          <p:attrName>ppt_x</p:attrName>
                                        </p:attrNameLst>
                                      </p:cBhvr>
                                      <p:tavLst>
                                        <p:tav tm="0">
                                          <p:val>
                                            <p:strVal val="#ppt_x"/>
                                          </p:val>
                                        </p:tav>
                                        <p:tav tm="100000">
                                          <p:val>
                                            <p:strVal val="#ppt_x"/>
                                          </p:val>
                                        </p:tav>
                                      </p:tavLst>
                                    </p:anim>
                                    <p:anim calcmode="lin" valueType="num">
                                      <p:cBhvr>
                                        <p:cTn id="14"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0723">
                                            <p:txEl>
                                              <p:pRg st="3" end="3"/>
                                            </p:txEl>
                                          </p:spTgt>
                                        </p:tgtEl>
                                        <p:attrNameLst>
                                          <p:attrName>style.visibility</p:attrName>
                                        </p:attrNameLst>
                                      </p:cBhvr>
                                      <p:to>
                                        <p:strVal val="visible"/>
                                      </p:to>
                                    </p:set>
                                    <p:animEffect transition="in" filter="fade">
                                      <p:cBhvr>
                                        <p:cTn id="19" dur="1000"/>
                                        <p:tgtEl>
                                          <p:spTgt spid="30723">
                                            <p:txEl>
                                              <p:pRg st="3" end="3"/>
                                            </p:txEl>
                                          </p:spTgt>
                                        </p:tgtEl>
                                      </p:cBhvr>
                                    </p:animEffect>
                                    <p:anim calcmode="lin" valueType="num">
                                      <p:cBhvr>
                                        <p:cTn id="20" dur="1000" fill="hold"/>
                                        <p:tgtEl>
                                          <p:spTgt spid="30723">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30723">
                                            <p:txEl>
                                              <p:pRg st="3" end="3"/>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fade">
                                      <p:cBhvr>
                                        <p:cTn id="24" dur="1000"/>
                                        <p:tgtEl>
                                          <p:spTgt spid="26"/>
                                        </p:tgtEl>
                                      </p:cBhvr>
                                    </p:animEffect>
                                    <p:anim calcmode="lin" valueType="num">
                                      <p:cBhvr>
                                        <p:cTn id="25" dur="1000" fill="hold"/>
                                        <p:tgtEl>
                                          <p:spTgt spid="26"/>
                                        </p:tgtEl>
                                        <p:attrNameLst>
                                          <p:attrName>ppt_x</p:attrName>
                                        </p:attrNameLst>
                                      </p:cBhvr>
                                      <p:tavLst>
                                        <p:tav tm="0">
                                          <p:val>
                                            <p:strVal val="#ppt_x"/>
                                          </p:val>
                                        </p:tav>
                                        <p:tav tm="100000">
                                          <p:val>
                                            <p:strVal val="#ppt_x"/>
                                          </p:val>
                                        </p:tav>
                                      </p:tavLst>
                                    </p:anim>
                                    <p:anim calcmode="lin" valueType="num">
                                      <p:cBhvr>
                                        <p:cTn id="26"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noChangeArrowheads="1"/>
          </p:cNvSpPr>
          <p:nvPr>
            <p:ph type="title"/>
          </p:nvPr>
        </p:nvSpPr>
        <p:spPr/>
        <p:txBody>
          <a:bodyPr/>
          <a:lstStyle/>
          <a:p>
            <a:pPr eaLnBrk="1" hangingPunct="1"/>
            <a:r>
              <a:rPr lang="en-US" altLang="zh-CN" sz="2000" dirty="0"/>
              <a:t>4.  </a:t>
            </a:r>
            <a:r>
              <a:rPr lang="zh-CN" altLang="en-US" sz="2000" dirty="0"/>
              <a:t>传输方式</a:t>
            </a:r>
            <a:endParaRPr lang="zh-CN" altLang="en-US" sz="2000" dirty="0"/>
          </a:p>
        </p:txBody>
      </p:sp>
      <p:sp>
        <p:nvSpPr>
          <p:cNvPr id="30723" name="Rectangle 3"/>
          <p:cNvSpPr>
            <a:spLocks noGrp="1" noChangeArrowheads="1"/>
          </p:cNvSpPr>
          <p:nvPr>
            <p:ph idx="1"/>
          </p:nvPr>
        </p:nvSpPr>
        <p:spPr>
          <a:xfrm>
            <a:off x="631511" y="2228442"/>
            <a:ext cx="10724248" cy="3253991"/>
          </a:xfrm>
        </p:spPr>
        <p:txBody>
          <a:bodyPr>
            <a:normAutofit fontScale="92500" lnSpcReduction="20000"/>
          </a:bodyPr>
          <a:lstStyle/>
          <a:p>
            <a:pPr algn="just">
              <a:lnSpc>
                <a:spcPct val="150000"/>
              </a:lnSpc>
              <a:spcBef>
                <a:spcPts val="0"/>
              </a:spcBef>
            </a:pPr>
            <a:r>
              <a:rPr lang="zh-CN" altLang="en-US" sz="2400" b="1" dirty="0"/>
              <a:t>同步</a:t>
            </a:r>
            <a:r>
              <a:rPr lang="zh-CN" altLang="en-US" sz="2400" dirty="0"/>
              <a:t>就是指收发双方在时间基准上保持一致的过程。异步传输和同步传输是指两种采用不同同步方式的传输方式</a:t>
            </a:r>
            <a:endParaRPr lang="zh-CN" altLang="en-US" sz="2400" dirty="0"/>
          </a:p>
          <a:p>
            <a:pPr algn="just">
              <a:lnSpc>
                <a:spcPct val="150000"/>
              </a:lnSpc>
              <a:spcBef>
                <a:spcPts val="0"/>
              </a:spcBef>
            </a:pPr>
            <a:r>
              <a:rPr lang="zh-CN" altLang="en-US" sz="2400" b="1" dirty="0"/>
              <a:t>异步传输 </a:t>
            </a:r>
            <a:r>
              <a:rPr lang="zh-CN" altLang="en-US" sz="2400" dirty="0"/>
              <a:t>以字节为独立的传输单位，字节之间的时间间隔不是固定的，接收端仅在每个字节的起始处对字节内的比特实现同步。</a:t>
            </a:r>
            <a:endParaRPr lang="zh-CN" altLang="en-US" sz="2400" dirty="0"/>
          </a:p>
          <a:p>
            <a:pPr algn="just">
              <a:lnSpc>
                <a:spcPct val="150000"/>
              </a:lnSpc>
              <a:spcBef>
                <a:spcPts val="0"/>
              </a:spcBef>
            </a:pPr>
            <a:r>
              <a:rPr lang="zh-CN" altLang="en-US" sz="2400" b="1" dirty="0"/>
              <a:t>同步传输 </a:t>
            </a:r>
            <a:r>
              <a:rPr lang="zh-CN" altLang="en-US" sz="2400" dirty="0"/>
              <a:t>以稳定的比特流的形式传输，要采取技术使收发双方的时钟保持同步。例如，收发双方接收同一时钟源的时钟信号来实现收发双方的同步，或采用具有自同步能力的曼彻斯特编码等。</a:t>
            </a:r>
            <a:endParaRPr lang="zh-CN" altLang="en-US" sz="2400" dirty="0"/>
          </a:p>
          <a:p>
            <a:pPr eaLnBrk="1" hangingPunct="1">
              <a:lnSpc>
                <a:spcPct val="90000"/>
              </a:lnSpc>
              <a:spcBef>
                <a:spcPct val="35000"/>
              </a:spcBef>
              <a:spcAft>
                <a:spcPct val="15000"/>
              </a:spcAft>
            </a:pPr>
            <a:endParaRPr lang="zh-CN" altLang="en-US" sz="2400" dirty="0"/>
          </a:p>
        </p:txBody>
      </p:sp>
      <p:sp>
        <p:nvSpPr>
          <p:cNvPr id="13314" name="页脚占位符 4"/>
          <p:cNvSpPr>
            <a:spLocks noGrp="1"/>
          </p:cNvSpPr>
          <p:nvPr>
            <p:ph type="ftr" sz="quarter" idx="11"/>
          </p:nvPr>
        </p:nvSpPr>
        <p:spPr>
          <a:noFill/>
        </p:spPr>
        <p:txBody>
          <a:bodyPr/>
          <a:lstStyle/>
          <a:p>
            <a:r>
              <a:rPr lang="zh-CN" altLang="en-US"/>
              <a:t>课件制作人：谢钧 谢希仁</a:t>
            </a:r>
            <a:endParaRPr lang="zh-CN" altLang="en-US"/>
          </a:p>
        </p:txBody>
      </p:sp>
      <p:sp>
        <p:nvSpPr>
          <p:cNvPr id="11" name="矩形 10"/>
          <p:cNvSpPr/>
          <p:nvPr/>
        </p:nvSpPr>
        <p:spPr>
          <a:xfrm>
            <a:off x="0" y="5941868"/>
            <a:ext cx="12192000" cy="946295"/>
          </a:xfrm>
          <a:prstGeom prst="rect">
            <a:avLst/>
          </a:prstGeom>
          <a:solidFill>
            <a:schemeClr val="tx2">
              <a:lumMod val="20000"/>
              <a:lumOff val="80000"/>
              <a:alpha val="80000"/>
            </a:schemeClr>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nvGrpSpPr>
          <p:cNvPr id="12" name="组合 22"/>
          <p:cNvGrpSpPr/>
          <p:nvPr/>
        </p:nvGrpSpPr>
        <p:grpSpPr bwMode="auto">
          <a:xfrm rot="10800000" flipH="1">
            <a:off x="9195519" y="5260397"/>
            <a:ext cx="2809974" cy="1154618"/>
            <a:chOff x="-3884" y="1297773"/>
            <a:chExt cx="2592640" cy="1065542"/>
          </a:xfrm>
        </p:grpSpPr>
        <p:sp>
          <p:nvSpPr>
            <p:cNvPr id="13" name="矩形 12"/>
            <p:cNvSpPr/>
            <p:nvPr/>
          </p:nvSpPr>
          <p:spPr>
            <a:xfrm>
              <a:off x="-5471" y="1380349"/>
              <a:ext cx="495348" cy="533565"/>
            </a:xfrm>
            <a:prstGeom prst="rect">
              <a:avLst/>
            </a:prstGeom>
            <a:solidFill>
              <a:srgbClr val="838383"/>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4" name="矩形 13"/>
            <p:cNvSpPr/>
            <p:nvPr/>
          </p:nvSpPr>
          <p:spPr>
            <a:xfrm>
              <a:off x="770891" y="1878978"/>
              <a:ext cx="266726" cy="287426"/>
            </a:xfrm>
            <a:prstGeom prst="rect">
              <a:avLst/>
            </a:prstGeom>
            <a:solidFill>
              <a:srgbClr val="A6B727"/>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5" name="矩形 14"/>
            <p:cNvSpPr/>
            <p:nvPr/>
          </p:nvSpPr>
          <p:spPr>
            <a:xfrm>
              <a:off x="599425" y="1570908"/>
              <a:ext cx="342933" cy="370002"/>
            </a:xfrm>
            <a:prstGeom prst="rect">
              <a:avLst/>
            </a:prstGeom>
            <a:solidFill>
              <a:srgbClr val="FFC0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6" name="矩形 15"/>
            <p:cNvSpPr/>
            <p:nvPr/>
          </p:nvSpPr>
          <p:spPr>
            <a:xfrm>
              <a:off x="942358" y="2037777"/>
              <a:ext cx="266726" cy="285839"/>
            </a:xfrm>
            <a:prstGeom prst="rect">
              <a:avLst/>
            </a:prstGeom>
            <a:solidFill>
              <a:srgbClr val="FEC306"/>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7" name="矩形 16"/>
            <p:cNvSpPr/>
            <p:nvPr/>
          </p:nvSpPr>
          <p:spPr>
            <a:xfrm>
              <a:off x="2542714" y="1596315"/>
              <a:ext cx="46042" cy="46051"/>
            </a:xfrm>
            <a:prstGeom prst="rect">
              <a:avLst/>
            </a:prstGeom>
            <a:solidFill>
              <a:srgbClr val="F692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8" name="矩形 17"/>
            <p:cNvSpPr/>
            <p:nvPr/>
          </p:nvSpPr>
          <p:spPr>
            <a:xfrm flipV="1">
              <a:off x="489877" y="2077476"/>
              <a:ext cx="266726" cy="287427"/>
            </a:xfrm>
            <a:prstGeom prst="rect">
              <a:avLst/>
            </a:prstGeom>
            <a:solidFill>
              <a:srgbClr val="418AB3"/>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9" name="矩形 18"/>
            <p:cNvSpPr/>
            <p:nvPr/>
          </p:nvSpPr>
          <p:spPr>
            <a:xfrm>
              <a:off x="1896539" y="1866274"/>
              <a:ext cx="107960" cy="115923"/>
            </a:xfrm>
            <a:prstGeom prst="rect">
              <a:avLst/>
            </a:prstGeom>
            <a:solidFill>
              <a:srgbClr val="FFFF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20" name="矩形 19"/>
            <p:cNvSpPr/>
            <p:nvPr/>
          </p:nvSpPr>
          <p:spPr>
            <a:xfrm>
              <a:off x="2220420" y="1932970"/>
              <a:ext cx="266726" cy="287426"/>
            </a:xfrm>
            <a:prstGeom prst="rect">
              <a:avLst/>
            </a:prstGeom>
            <a:solidFill>
              <a:srgbClr val="F692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21" name="矩形 20"/>
            <p:cNvSpPr/>
            <p:nvPr/>
          </p:nvSpPr>
          <p:spPr>
            <a:xfrm>
              <a:off x="1677442" y="2036189"/>
              <a:ext cx="266726" cy="285839"/>
            </a:xfrm>
            <a:prstGeom prst="rect">
              <a:avLst/>
            </a:prstGeom>
            <a:solidFill>
              <a:srgbClr val="C000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22" name="矩形 21"/>
            <p:cNvSpPr/>
            <p:nvPr/>
          </p:nvSpPr>
          <p:spPr>
            <a:xfrm>
              <a:off x="1224960" y="1715414"/>
              <a:ext cx="266726" cy="287427"/>
            </a:xfrm>
            <a:prstGeom prst="rect">
              <a:avLst/>
            </a:prstGeom>
            <a:solidFill>
              <a:srgbClr val="7F7F7F"/>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23" name="矩形 22"/>
            <p:cNvSpPr/>
            <p:nvPr/>
          </p:nvSpPr>
          <p:spPr>
            <a:xfrm>
              <a:off x="1817156" y="1297773"/>
              <a:ext cx="266726" cy="287426"/>
            </a:xfrm>
            <a:prstGeom prst="rect">
              <a:avLst/>
            </a:prstGeom>
            <a:solidFill>
              <a:srgbClr val="C000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sp>
        <p:nvSpPr>
          <p:cNvPr id="25" name="矩形 24"/>
          <p:cNvSpPr/>
          <p:nvPr/>
        </p:nvSpPr>
        <p:spPr>
          <a:xfrm>
            <a:off x="0" y="1510754"/>
            <a:ext cx="12192000" cy="46038"/>
          </a:xfrm>
          <a:prstGeom prst="rect">
            <a:avLst/>
          </a:prstGeom>
          <a:solidFill>
            <a:schemeClr val="accent4">
              <a:lumMod val="40000"/>
              <a:lumOff val="6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 name="矩形 1"/>
          <p:cNvSpPr/>
          <p:nvPr/>
        </p:nvSpPr>
        <p:spPr>
          <a:xfrm>
            <a:off x="338535" y="1333718"/>
            <a:ext cx="3600400" cy="400110"/>
          </a:xfrm>
          <a:prstGeom prst="rect">
            <a:avLst/>
          </a:prstGeom>
          <a:solidFill>
            <a:schemeClr val="accent4">
              <a:lumMod val="40000"/>
              <a:lumOff val="60000"/>
            </a:schemeClr>
          </a:solidFill>
        </p:spPr>
        <p:txBody>
          <a:bodyPr wrap="square">
            <a:spAutoFit/>
          </a:bodyPr>
          <a:lstStyle/>
          <a:p>
            <a:r>
              <a:rPr lang="en-US" altLang="zh-CN" sz="2000" dirty="0">
                <a:latin typeface="+mn-lt"/>
                <a:ea typeface="+mn-ea"/>
              </a:rPr>
              <a:t>2.  </a:t>
            </a:r>
            <a:r>
              <a:rPr lang="zh-CN" altLang="en-US" sz="2000" dirty="0">
                <a:latin typeface="+mn-lt"/>
                <a:ea typeface="+mn-ea"/>
              </a:rPr>
              <a:t>异步传输和同步传输</a:t>
            </a:r>
            <a:endParaRPr lang="zh-CN" altLang="en-US" sz="2000" dirty="0">
              <a:latin typeface="+mn-lt"/>
              <a:ea typeface="+mn-ea"/>
            </a:endParaRPr>
          </a:p>
        </p:txBody>
      </p:sp>
      <p:pic>
        <p:nvPicPr>
          <p:cNvPr id="4" name="图片 3"/>
          <p:cNvPicPr>
            <a:picLocks noChangeAspect="1"/>
          </p:cNvPicPr>
          <p:nvPr/>
        </p:nvPicPr>
        <p:blipFill>
          <a:blip r:embed="rId1"/>
          <a:stretch>
            <a:fillRect/>
          </a:stretch>
        </p:blipFill>
        <p:spPr>
          <a:xfrm>
            <a:off x="8475980" y="356870"/>
            <a:ext cx="2172970" cy="424815"/>
          </a:xfrm>
          <a:prstGeom prst="rect">
            <a:avLst/>
          </a:prstGeom>
        </p:spPr>
      </p:pic>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0723">
                                            <p:txEl>
                                              <p:pRg st="0" end="0"/>
                                            </p:txEl>
                                          </p:spTgt>
                                        </p:tgtEl>
                                        <p:attrNameLst>
                                          <p:attrName>style.visibility</p:attrName>
                                        </p:attrNameLst>
                                      </p:cBhvr>
                                      <p:to>
                                        <p:strVal val="visible"/>
                                      </p:to>
                                    </p:set>
                                    <p:animEffect transition="in" filter="fade">
                                      <p:cBhvr>
                                        <p:cTn id="7" dur="1000"/>
                                        <p:tgtEl>
                                          <p:spTgt spid="30723">
                                            <p:txEl>
                                              <p:pRg st="0" end="0"/>
                                            </p:txEl>
                                          </p:spTgt>
                                        </p:tgtEl>
                                      </p:cBhvr>
                                    </p:animEffect>
                                    <p:anim calcmode="lin" valueType="num">
                                      <p:cBhvr>
                                        <p:cTn id="8" dur="1000" fill="hold"/>
                                        <p:tgtEl>
                                          <p:spTgt spid="3072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072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0723">
                                            <p:txEl>
                                              <p:pRg st="1" end="1"/>
                                            </p:txEl>
                                          </p:spTgt>
                                        </p:tgtEl>
                                        <p:attrNameLst>
                                          <p:attrName>style.visibility</p:attrName>
                                        </p:attrNameLst>
                                      </p:cBhvr>
                                      <p:to>
                                        <p:strVal val="visible"/>
                                      </p:to>
                                    </p:set>
                                    <p:animEffect transition="in" filter="fade">
                                      <p:cBhvr>
                                        <p:cTn id="14" dur="1000"/>
                                        <p:tgtEl>
                                          <p:spTgt spid="30723">
                                            <p:txEl>
                                              <p:pRg st="1" end="1"/>
                                            </p:txEl>
                                          </p:spTgt>
                                        </p:tgtEl>
                                      </p:cBhvr>
                                    </p:animEffect>
                                    <p:anim calcmode="lin" valueType="num">
                                      <p:cBhvr>
                                        <p:cTn id="15" dur="1000" fill="hold"/>
                                        <p:tgtEl>
                                          <p:spTgt spid="3072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072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0723">
                                            <p:txEl>
                                              <p:pRg st="2" end="2"/>
                                            </p:txEl>
                                          </p:spTgt>
                                        </p:tgtEl>
                                        <p:attrNameLst>
                                          <p:attrName>style.visibility</p:attrName>
                                        </p:attrNameLst>
                                      </p:cBhvr>
                                      <p:to>
                                        <p:strVal val="visible"/>
                                      </p:to>
                                    </p:set>
                                    <p:animEffect transition="in" filter="fade">
                                      <p:cBhvr>
                                        <p:cTn id="21" dur="1000"/>
                                        <p:tgtEl>
                                          <p:spTgt spid="30723">
                                            <p:txEl>
                                              <p:pRg st="2" end="2"/>
                                            </p:txEl>
                                          </p:spTgt>
                                        </p:tgtEl>
                                      </p:cBhvr>
                                    </p:animEffect>
                                    <p:anim calcmode="lin" valueType="num">
                                      <p:cBhvr>
                                        <p:cTn id="22" dur="1000" fill="hold"/>
                                        <p:tgtEl>
                                          <p:spTgt spid="3072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072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uiExpand="1"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noChangeArrowheads="1"/>
          </p:cNvSpPr>
          <p:nvPr>
            <p:ph type="title"/>
          </p:nvPr>
        </p:nvSpPr>
        <p:spPr/>
        <p:txBody>
          <a:bodyPr/>
          <a:lstStyle/>
          <a:p>
            <a:pPr eaLnBrk="1" hangingPunct="1"/>
            <a:r>
              <a:rPr lang="en-US" altLang="zh-CN" sz="2000" dirty="0"/>
              <a:t>4.  </a:t>
            </a:r>
            <a:r>
              <a:rPr lang="zh-CN" altLang="en-US" sz="2000" dirty="0"/>
              <a:t>传输方式</a:t>
            </a:r>
            <a:endParaRPr lang="zh-CN" altLang="en-US" sz="2000" dirty="0"/>
          </a:p>
        </p:txBody>
      </p:sp>
      <p:sp>
        <p:nvSpPr>
          <p:cNvPr id="30723" name="Rectangle 3"/>
          <p:cNvSpPr>
            <a:spLocks noGrp="1" noChangeArrowheads="1"/>
          </p:cNvSpPr>
          <p:nvPr>
            <p:ph idx="1"/>
          </p:nvPr>
        </p:nvSpPr>
        <p:spPr>
          <a:xfrm>
            <a:off x="631511" y="2228442"/>
            <a:ext cx="7483887" cy="2875585"/>
          </a:xfrm>
        </p:spPr>
        <p:txBody>
          <a:bodyPr>
            <a:normAutofit fontScale="92500" lnSpcReduction="20000"/>
          </a:bodyPr>
          <a:lstStyle/>
          <a:p>
            <a:pPr algn="just">
              <a:lnSpc>
                <a:spcPct val="150000"/>
              </a:lnSpc>
              <a:spcBef>
                <a:spcPts val="0"/>
              </a:spcBef>
              <a:spcAft>
                <a:spcPts val="0"/>
              </a:spcAft>
            </a:pPr>
            <a:r>
              <a:rPr lang="zh-CN" altLang="en-US" sz="2400" b="1" dirty="0"/>
              <a:t>单工通信</a:t>
            </a:r>
            <a:r>
              <a:rPr lang="zh-CN" altLang="en-US" sz="2400" dirty="0"/>
              <a:t>（单向通信）只能有一个方向的通信而没有反方向的交互。</a:t>
            </a:r>
            <a:endParaRPr lang="zh-CN" altLang="en-US" sz="2400" dirty="0"/>
          </a:p>
          <a:p>
            <a:pPr algn="just">
              <a:lnSpc>
                <a:spcPct val="150000"/>
              </a:lnSpc>
              <a:spcBef>
                <a:spcPts val="0"/>
              </a:spcBef>
              <a:spcAft>
                <a:spcPts val="0"/>
              </a:spcAft>
            </a:pPr>
            <a:r>
              <a:rPr lang="zh-CN" altLang="en-US" sz="2400" b="1" dirty="0"/>
              <a:t>半双工通信</a:t>
            </a:r>
            <a:r>
              <a:rPr lang="zh-CN" altLang="en-US" sz="2400" dirty="0"/>
              <a:t>（双向交替通信）通信的双方都可以发送信息，但不能双方同时发送</a:t>
            </a:r>
            <a:r>
              <a:rPr lang="en-US" altLang="zh-CN" sz="2400" dirty="0"/>
              <a:t>(</a:t>
            </a:r>
            <a:r>
              <a:rPr lang="zh-CN" altLang="en-US" sz="2400" dirty="0"/>
              <a:t>当然也就不能同时接收</a:t>
            </a:r>
            <a:r>
              <a:rPr lang="en-US" altLang="zh-CN" sz="2400" dirty="0"/>
              <a:t>)</a:t>
            </a:r>
            <a:r>
              <a:rPr lang="zh-CN" altLang="en-US" sz="2400" dirty="0"/>
              <a:t>。</a:t>
            </a:r>
            <a:endParaRPr lang="zh-CN" altLang="en-US" sz="2400" dirty="0"/>
          </a:p>
          <a:p>
            <a:pPr algn="just">
              <a:lnSpc>
                <a:spcPct val="150000"/>
              </a:lnSpc>
              <a:spcBef>
                <a:spcPts val="0"/>
              </a:spcBef>
              <a:spcAft>
                <a:spcPts val="0"/>
              </a:spcAft>
            </a:pPr>
            <a:r>
              <a:rPr lang="zh-CN" altLang="en-US" sz="2400" b="1" dirty="0"/>
              <a:t>全双工通信</a:t>
            </a:r>
            <a:r>
              <a:rPr lang="zh-CN" altLang="en-US" sz="2400" dirty="0"/>
              <a:t>（双向同时通信）通信的双方可以同时发送和接收信息。 </a:t>
            </a:r>
            <a:endParaRPr lang="zh-CN" altLang="en-US" sz="2400" dirty="0"/>
          </a:p>
          <a:p>
            <a:pPr eaLnBrk="1" hangingPunct="1">
              <a:lnSpc>
                <a:spcPct val="90000"/>
              </a:lnSpc>
              <a:spcBef>
                <a:spcPct val="35000"/>
              </a:spcBef>
              <a:spcAft>
                <a:spcPct val="15000"/>
              </a:spcAft>
            </a:pPr>
            <a:endParaRPr lang="zh-CN" altLang="en-US" sz="2400" dirty="0"/>
          </a:p>
        </p:txBody>
      </p:sp>
      <p:sp>
        <p:nvSpPr>
          <p:cNvPr id="13314" name="页脚占位符 4"/>
          <p:cNvSpPr>
            <a:spLocks noGrp="1"/>
          </p:cNvSpPr>
          <p:nvPr>
            <p:ph type="ftr" sz="quarter" idx="11"/>
          </p:nvPr>
        </p:nvSpPr>
        <p:spPr>
          <a:noFill/>
        </p:spPr>
        <p:txBody>
          <a:bodyPr/>
          <a:lstStyle/>
          <a:p>
            <a:r>
              <a:rPr lang="zh-CN" altLang="en-US"/>
              <a:t>课件制作人：谢钧 谢希仁</a:t>
            </a:r>
            <a:endParaRPr lang="zh-CN" altLang="en-US"/>
          </a:p>
        </p:txBody>
      </p:sp>
      <p:sp>
        <p:nvSpPr>
          <p:cNvPr id="11" name="矩形 10"/>
          <p:cNvSpPr/>
          <p:nvPr/>
        </p:nvSpPr>
        <p:spPr>
          <a:xfrm>
            <a:off x="0" y="5941868"/>
            <a:ext cx="12192000" cy="946295"/>
          </a:xfrm>
          <a:prstGeom prst="rect">
            <a:avLst/>
          </a:prstGeom>
          <a:solidFill>
            <a:schemeClr val="tx2">
              <a:lumMod val="20000"/>
              <a:lumOff val="80000"/>
              <a:alpha val="80000"/>
            </a:schemeClr>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nvGrpSpPr>
          <p:cNvPr id="12" name="组合 22"/>
          <p:cNvGrpSpPr/>
          <p:nvPr/>
        </p:nvGrpSpPr>
        <p:grpSpPr bwMode="auto">
          <a:xfrm rot="10800000" flipH="1">
            <a:off x="403748" y="5165814"/>
            <a:ext cx="2809974" cy="1154618"/>
            <a:chOff x="-3884" y="1297773"/>
            <a:chExt cx="2592640" cy="1065542"/>
          </a:xfrm>
        </p:grpSpPr>
        <p:sp>
          <p:nvSpPr>
            <p:cNvPr id="13" name="矩形 12"/>
            <p:cNvSpPr/>
            <p:nvPr/>
          </p:nvSpPr>
          <p:spPr>
            <a:xfrm>
              <a:off x="-5471" y="1380349"/>
              <a:ext cx="495348" cy="533565"/>
            </a:xfrm>
            <a:prstGeom prst="rect">
              <a:avLst/>
            </a:prstGeom>
            <a:solidFill>
              <a:srgbClr val="838383"/>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4" name="矩形 13"/>
            <p:cNvSpPr/>
            <p:nvPr/>
          </p:nvSpPr>
          <p:spPr>
            <a:xfrm>
              <a:off x="770891" y="1878978"/>
              <a:ext cx="266726" cy="287426"/>
            </a:xfrm>
            <a:prstGeom prst="rect">
              <a:avLst/>
            </a:prstGeom>
            <a:solidFill>
              <a:srgbClr val="A6B727"/>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5" name="矩形 14"/>
            <p:cNvSpPr/>
            <p:nvPr/>
          </p:nvSpPr>
          <p:spPr>
            <a:xfrm>
              <a:off x="599425" y="1570908"/>
              <a:ext cx="342933" cy="370002"/>
            </a:xfrm>
            <a:prstGeom prst="rect">
              <a:avLst/>
            </a:prstGeom>
            <a:solidFill>
              <a:srgbClr val="FFC0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6" name="矩形 15"/>
            <p:cNvSpPr/>
            <p:nvPr/>
          </p:nvSpPr>
          <p:spPr>
            <a:xfrm>
              <a:off x="942358" y="2037777"/>
              <a:ext cx="266726" cy="285839"/>
            </a:xfrm>
            <a:prstGeom prst="rect">
              <a:avLst/>
            </a:prstGeom>
            <a:solidFill>
              <a:srgbClr val="FEC306"/>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7" name="矩形 16"/>
            <p:cNvSpPr/>
            <p:nvPr/>
          </p:nvSpPr>
          <p:spPr>
            <a:xfrm>
              <a:off x="2542714" y="1596315"/>
              <a:ext cx="46042" cy="46051"/>
            </a:xfrm>
            <a:prstGeom prst="rect">
              <a:avLst/>
            </a:prstGeom>
            <a:solidFill>
              <a:srgbClr val="F692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8" name="矩形 17"/>
            <p:cNvSpPr/>
            <p:nvPr/>
          </p:nvSpPr>
          <p:spPr>
            <a:xfrm flipV="1">
              <a:off x="489877" y="2077476"/>
              <a:ext cx="266726" cy="287427"/>
            </a:xfrm>
            <a:prstGeom prst="rect">
              <a:avLst/>
            </a:prstGeom>
            <a:solidFill>
              <a:srgbClr val="418AB3"/>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9" name="矩形 18"/>
            <p:cNvSpPr/>
            <p:nvPr/>
          </p:nvSpPr>
          <p:spPr>
            <a:xfrm>
              <a:off x="1896539" y="1866274"/>
              <a:ext cx="107960" cy="115923"/>
            </a:xfrm>
            <a:prstGeom prst="rect">
              <a:avLst/>
            </a:prstGeom>
            <a:solidFill>
              <a:srgbClr val="FFFF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20" name="矩形 19"/>
            <p:cNvSpPr/>
            <p:nvPr/>
          </p:nvSpPr>
          <p:spPr>
            <a:xfrm>
              <a:off x="2220420" y="1932970"/>
              <a:ext cx="266726" cy="287426"/>
            </a:xfrm>
            <a:prstGeom prst="rect">
              <a:avLst/>
            </a:prstGeom>
            <a:solidFill>
              <a:srgbClr val="F692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21" name="矩形 20"/>
            <p:cNvSpPr/>
            <p:nvPr/>
          </p:nvSpPr>
          <p:spPr>
            <a:xfrm>
              <a:off x="1677442" y="2036189"/>
              <a:ext cx="266726" cy="285839"/>
            </a:xfrm>
            <a:prstGeom prst="rect">
              <a:avLst/>
            </a:prstGeom>
            <a:solidFill>
              <a:srgbClr val="C000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22" name="矩形 21"/>
            <p:cNvSpPr/>
            <p:nvPr/>
          </p:nvSpPr>
          <p:spPr>
            <a:xfrm>
              <a:off x="1224960" y="1715414"/>
              <a:ext cx="266726" cy="287427"/>
            </a:xfrm>
            <a:prstGeom prst="rect">
              <a:avLst/>
            </a:prstGeom>
            <a:solidFill>
              <a:srgbClr val="7F7F7F"/>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23" name="矩形 22"/>
            <p:cNvSpPr/>
            <p:nvPr/>
          </p:nvSpPr>
          <p:spPr>
            <a:xfrm>
              <a:off x="1817156" y="1297773"/>
              <a:ext cx="266726" cy="287426"/>
            </a:xfrm>
            <a:prstGeom prst="rect">
              <a:avLst/>
            </a:prstGeom>
            <a:solidFill>
              <a:srgbClr val="C000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sp>
        <p:nvSpPr>
          <p:cNvPr id="25" name="矩形 24"/>
          <p:cNvSpPr/>
          <p:nvPr/>
        </p:nvSpPr>
        <p:spPr>
          <a:xfrm>
            <a:off x="0" y="1510754"/>
            <a:ext cx="12192000" cy="46038"/>
          </a:xfrm>
          <a:prstGeom prst="rect">
            <a:avLst/>
          </a:prstGeom>
          <a:solidFill>
            <a:srgbClr val="00B0F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 name="矩形 1"/>
          <p:cNvSpPr/>
          <p:nvPr/>
        </p:nvSpPr>
        <p:spPr>
          <a:xfrm>
            <a:off x="338535" y="1333718"/>
            <a:ext cx="3600400" cy="400110"/>
          </a:xfrm>
          <a:prstGeom prst="rect">
            <a:avLst/>
          </a:prstGeom>
          <a:solidFill>
            <a:srgbClr val="00B0F0"/>
          </a:solidFill>
        </p:spPr>
        <p:txBody>
          <a:bodyPr wrap="square">
            <a:spAutoFit/>
          </a:bodyPr>
          <a:lstStyle/>
          <a:p>
            <a:r>
              <a:rPr lang="en-US" altLang="zh-CN" sz="2000" dirty="0">
                <a:latin typeface="+mn-lt"/>
                <a:ea typeface="+mn-ea"/>
              </a:rPr>
              <a:t>3.  </a:t>
            </a:r>
            <a:r>
              <a:rPr lang="zh-CN" altLang="en-US" sz="2000" dirty="0">
                <a:latin typeface="+mn-lt"/>
                <a:ea typeface="+mn-ea"/>
              </a:rPr>
              <a:t>单工、半双工和全双工</a:t>
            </a:r>
            <a:endParaRPr lang="zh-CN" altLang="en-US" sz="2000" dirty="0">
              <a:latin typeface="+mn-lt"/>
              <a:ea typeface="+mn-ea"/>
            </a:endParaRPr>
          </a:p>
        </p:txBody>
      </p:sp>
      <p:pic>
        <p:nvPicPr>
          <p:cNvPr id="24" name="图片 23"/>
          <p:cNvPicPr>
            <a:picLocks noChangeAspect="1"/>
          </p:cNvPicPr>
          <p:nvPr/>
        </p:nvPicPr>
        <p:blipFill rotWithShape="1">
          <a:blip r:embed="rId1">
            <a:duotone>
              <a:prstClr val="black"/>
              <a:srgbClr val="5B9BD5">
                <a:tint val="45000"/>
                <a:satMod val="400000"/>
              </a:srgbClr>
            </a:duotone>
          </a:blip>
          <a:srcRect l="22672"/>
          <a:stretch>
            <a:fillRect/>
          </a:stretch>
        </p:blipFill>
        <p:spPr>
          <a:xfrm>
            <a:off x="8187407" y="2330274"/>
            <a:ext cx="3683904" cy="2446028"/>
          </a:xfrm>
          <a:prstGeom prst="rect">
            <a:avLst/>
          </a:prstGeom>
        </p:spPr>
      </p:pic>
      <p:sp>
        <p:nvSpPr>
          <p:cNvPr id="3" name="文本框 2"/>
          <p:cNvSpPr txBox="1"/>
          <p:nvPr/>
        </p:nvSpPr>
        <p:spPr>
          <a:xfrm>
            <a:off x="9339535" y="2276872"/>
            <a:ext cx="1440160" cy="369332"/>
          </a:xfrm>
          <a:prstGeom prst="rect">
            <a:avLst/>
          </a:prstGeom>
          <a:noFill/>
        </p:spPr>
        <p:txBody>
          <a:bodyPr wrap="square" rtlCol="0">
            <a:spAutoFit/>
          </a:bodyPr>
          <a:lstStyle/>
          <a:p>
            <a:pPr algn="ctr"/>
            <a:r>
              <a:rPr lang="zh-CN" altLang="en-US" sz="1800" dirty="0">
                <a:latin typeface="+mn-ea"/>
                <a:ea typeface="+mn-ea"/>
              </a:rPr>
              <a:t>单工通信</a:t>
            </a:r>
            <a:endParaRPr lang="zh-CN" altLang="en-US" sz="1800" dirty="0">
              <a:latin typeface="+mn-ea"/>
              <a:ea typeface="+mn-ea"/>
            </a:endParaRPr>
          </a:p>
        </p:txBody>
      </p:sp>
      <p:sp>
        <p:nvSpPr>
          <p:cNvPr id="28" name="文本框 27"/>
          <p:cNvSpPr txBox="1"/>
          <p:nvPr/>
        </p:nvSpPr>
        <p:spPr>
          <a:xfrm>
            <a:off x="9339535" y="3174980"/>
            <a:ext cx="1440160" cy="369332"/>
          </a:xfrm>
          <a:prstGeom prst="rect">
            <a:avLst/>
          </a:prstGeom>
          <a:noFill/>
        </p:spPr>
        <p:txBody>
          <a:bodyPr wrap="square" rtlCol="0">
            <a:spAutoFit/>
          </a:bodyPr>
          <a:lstStyle/>
          <a:p>
            <a:pPr algn="ctr"/>
            <a:r>
              <a:rPr lang="zh-CN" altLang="en-US" sz="1800" dirty="0">
                <a:latin typeface="+mn-ea"/>
                <a:ea typeface="+mn-ea"/>
              </a:rPr>
              <a:t>半双工通信</a:t>
            </a:r>
            <a:endParaRPr lang="zh-CN" altLang="en-US" sz="1800" dirty="0">
              <a:latin typeface="+mn-ea"/>
              <a:ea typeface="+mn-ea"/>
            </a:endParaRPr>
          </a:p>
        </p:txBody>
      </p:sp>
      <p:sp>
        <p:nvSpPr>
          <p:cNvPr id="29" name="文本框 28"/>
          <p:cNvSpPr txBox="1"/>
          <p:nvPr/>
        </p:nvSpPr>
        <p:spPr>
          <a:xfrm>
            <a:off x="9339535" y="3904071"/>
            <a:ext cx="1440160" cy="369332"/>
          </a:xfrm>
          <a:prstGeom prst="rect">
            <a:avLst/>
          </a:prstGeom>
          <a:noFill/>
        </p:spPr>
        <p:txBody>
          <a:bodyPr wrap="square" rtlCol="0">
            <a:spAutoFit/>
          </a:bodyPr>
          <a:lstStyle/>
          <a:p>
            <a:pPr algn="ctr"/>
            <a:r>
              <a:rPr lang="zh-CN" altLang="en-US" sz="1800" dirty="0">
                <a:latin typeface="+mn-ea"/>
                <a:ea typeface="+mn-ea"/>
              </a:rPr>
              <a:t>全双工通信</a:t>
            </a:r>
            <a:endParaRPr lang="zh-CN" altLang="en-US" sz="1800" dirty="0">
              <a:latin typeface="+mn-ea"/>
              <a:ea typeface="+mn-ea"/>
            </a:endParaRPr>
          </a:p>
        </p:txBody>
      </p:sp>
      <p:pic>
        <p:nvPicPr>
          <p:cNvPr id="4" name="图片 3"/>
          <p:cNvPicPr>
            <a:picLocks noChangeAspect="1"/>
          </p:cNvPicPr>
          <p:nvPr/>
        </p:nvPicPr>
        <p:blipFill>
          <a:blip r:embed="rId2"/>
          <a:stretch>
            <a:fillRect/>
          </a:stretch>
        </p:blipFill>
        <p:spPr>
          <a:xfrm>
            <a:off x="8475980" y="356870"/>
            <a:ext cx="2172970" cy="424815"/>
          </a:xfrm>
          <a:prstGeom prst="rect">
            <a:avLst/>
          </a:prstGeom>
        </p:spPr>
      </p:pic>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0723">
                                            <p:txEl>
                                              <p:pRg st="0" end="0"/>
                                            </p:txEl>
                                          </p:spTgt>
                                        </p:tgtEl>
                                        <p:attrNameLst>
                                          <p:attrName>style.visibility</p:attrName>
                                        </p:attrNameLst>
                                      </p:cBhvr>
                                      <p:to>
                                        <p:strVal val="visible"/>
                                      </p:to>
                                    </p:set>
                                    <p:animEffect transition="in" filter="fade">
                                      <p:cBhvr>
                                        <p:cTn id="7" dur="1000"/>
                                        <p:tgtEl>
                                          <p:spTgt spid="30723">
                                            <p:txEl>
                                              <p:pRg st="0" end="0"/>
                                            </p:txEl>
                                          </p:spTgt>
                                        </p:tgtEl>
                                      </p:cBhvr>
                                    </p:animEffect>
                                    <p:anim calcmode="lin" valueType="num">
                                      <p:cBhvr>
                                        <p:cTn id="8" dur="1000" fill="hold"/>
                                        <p:tgtEl>
                                          <p:spTgt spid="3072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072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0723">
                                            <p:txEl>
                                              <p:pRg st="1" end="1"/>
                                            </p:txEl>
                                          </p:spTgt>
                                        </p:tgtEl>
                                        <p:attrNameLst>
                                          <p:attrName>style.visibility</p:attrName>
                                        </p:attrNameLst>
                                      </p:cBhvr>
                                      <p:to>
                                        <p:strVal val="visible"/>
                                      </p:to>
                                    </p:set>
                                    <p:animEffect transition="in" filter="fade">
                                      <p:cBhvr>
                                        <p:cTn id="14" dur="1000"/>
                                        <p:tgtEl>
                                          <p:spTgt spid="30723">
                                            <p:txEl>
                                              <p:pRg st="1" end="1"/>
                                            </p:txEl>
                                          </p:spTgt>
                                        </p:tgtEl>
                                      </p:cBhvr>
                                    </p:animEffect>
                                    <p:anim calcmode="lin" valueType="num">
                                      <p:cBhvr>
                                        <p:cTn id="15" dur="1000" fill="hold"/>
                                        <p:tgtEl>
                                          <p:spTgt spid="3072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072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0723">
                                            <p:txEl>
                                              <p:pRg st="2" end="2"/>
                                            </p:txEl>
                                          </p:spTgt>
                                        </p:tgtEl>
                                        <p:attrNameLst>
                                          <p:attrName>style.visibility</p:attrName>
                                        </p:attrNameLst>
                                      </p:cBhvr>
                                      <p:to>
                                        <p:strVal val="visible"/>
                                      </p:to>
                                    </p:set>
                                    <p:animEffect transition="in" filter="fade">
                                      <p:cBhvr>
                                        <p:cTn id="21" dur="1000"/>
                                        <p:tgtEl>
                                          <p:spTgt spid="30723">
                                            <p:txEl>
                                              <p:pRg st="2" end="2"/>
                                            </p:txEl>
                                          </p:spTgt>
                                        </p:tgtEl>
                                      </p:cBhvr>
                                    </p:animEffect>
                                    <p:anim calcmode="lin" valueType="num">
                                      <p:cBhvr>
                                        <p:cTn id="22" dur="1000" fill="hold"/>
                                        <p:tgtEl>
                                          <p:spTgt spid="3072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072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uiExpand="1"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8350" cy="6858000"/>
          </a:xfrm>
          <a:prstGeom prst="rect">
            <a:avLst/>
          </a:prstGeom>
        </p:spPr>
      </p:pic>
      <p:sp>
        <p:nvSpPr>
          <p:cNvPr id="6" name="矩形 5"/>
          <p:cNvSpPr/>
          <p:nvPr/>
        </p:nvSpPr>
        <p:spPr>
          <a:xfrm>
            <a:off x="2258147" y="2209801"/>
            <a:ext cx="7682056" cy="60959"/>
          </a:xfrm>
          <a:prstGeom prst="rect">
            <a:avLst/>
          </a:prstGeom>
          <a:gradFill flip="none" rotWithShape="1">
            <a:gsLst>
              <a:gs pos="0">
                <a:srgbClr val="28A7E1"/>
              </a:gs>
              <a:gs pos="50000">
                <a:schemeClr val="accent1">
                  <a:tint val="44500"/>
                  <a:satMod val="160000"/>
                </a:schemeClr>
              </a:gs>
              <a:gs pos="100000">
                <a:srgbClr val="28A7E1"/>
              </a:gs>
            </a:gsLst>
            <a:lin ang="5400000" scaled="0"/>
            <a:tileRect/>
          </a:gradFill>
        </p:spPr>
        <p:style>
          <a:lnRef idx="2">
            <a:schemeClr val="accent1">
              <a:shade val="50000"/>
            </a:schemeClr>
          </a:lnRef>
          <a:fillRef idx="1">
            <a:schemeClr val="accent1"/>
          </a:fillRef>
          <a:effectRef idx="0">
            <a:schemeClr val="accent1"/>
          </a:effectRef>
          <a:fontRef idx="minor">
            <a:schemeClr val="lt1"/>
          </a:fontRef>
        </p:style>
        <p:txBody>
          <a:bodyPr lIns="121963" tIns="60981" rIns="121963" bIns="60981" spcCol="0" rtlCol="0" anchor="ctr"/>
          <a:lstStyle/>
          <a:p>
            <a:pPr algn="ctr"/>
            <a:endParaRPr lang="zh-CN" altLang="en-US"/>
          </a:p>
        </p:txBody>
      </p:sp>
      <p:sp>
        <p:nvSpPr>
          <p:cNvPr id="7" name="矩形 6"/>
          <p:cNvSpPr/>
          <p:nvPr/>
        </p:nvSpPr>
        <p:spPr>
          <a:xfrm>
            <a:off x="2258147" y="4024088"/>
            <a:ext cx="7682056" cy="60959"/>
          </a:xfrm>
          <a:prstGeom prst="rect">
            <a:avLst/>
          </a:prstGeom>
          <a:gradFill flip="none" rotWithShape="1">
            <a:gsLst>
              <a:gs pos="0">
                <a:srgbClr val="28A7E1"/>
              </a:gs>
              <a:gs pos="50000">
                <a:schemeClr val="accent1">
                  <a:tint val="44500"/>
                  <a:satMod val="160000"/>
                </a:schemeClr>
              </a:gs>
              <a:gs pos="100000">
                <a:srgbClr val="28A7E1"/>
              </a:gs>
            </a:gsLst>
            <a:lin ang="5400000" scaled="0"/>
            <a:tileRect/>
          </a:gradFill>
        </p:spPr>
        <p:style>
          <a:lnRef idx="2">
            <a:schemeClr val="accent1">
              <a:shade val="50000"/>
            </a:schemeClr>
          </a:lnRef>
          <a:fillRef idx="1">
            <a:schemeClr val="accent1"/>
          </a:fillRef>
          <a:effectRef idx="0">
            <a:schemeClr val="accent1"/>
          </a:effectRef>
          <a:fontRef idx="minor">
            <a:schemeClr val="lt1"/>
          </a:fontRef>
        </p:style>
        <p:txBody>
          <a:bodyPr lIns="121963" tIns="60981" rIns="121963" bIns="60981" spcCol="0" rtlCol="0" anchor="ctr"/>
          <a:lstStyle/>
          <a:p>
            <a:pPr algn="ctr"/>
            <a:endParaRPr lang="zh-CN" altLang="en-US"/>
          </a:p>
        </p:txBody>
      </p:sp>
      <p:sp>
        <p:nvSpPr>
          <p:cNvPr id="14" name="椭圆 13"/>
          <p:cNvSpPr/>
          <p:nvPr/>
        </p:nvSpPr>
        <p:spPr>
          <a:xfrm>
            <a:off x="10095121" y="2479772"/>
            <a:ext cx="203200" cy="203153"/>
          </a:xfrm>
          <a:prstGeom prst="ellipse">
            <a:avLst/>
          </a:prstGeom>
          <a:solidFill>
            <a:srgbClr val="3E5CCC">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10095121" y="2727364"/>
            <a:ext cx="203200" cy="203153"/>
          </a:xfrm>
          <a:prstGeom prst="ellipse">
            <a:avLst/>
          </a:prstGeom>
          <a:solidFill>
            <a:srgbClr val="64C448">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10095121" y="2974957"/>
            <a:ext cx="203200" cy="203153"/>
          </a:xfrm>
          <a:prstGeom prst="ellipse">
            <a:avLst/>
          </a:prstGeom>
          <a:solidFill>
            <a:srgbClr val="F08E35">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
          <p:cNvSpPr txBox="1"/>
          <p:nvPr/>
        </p:nvSpPr>
        <p:spPr>
          <a:xfrm>
            <a:off x="2611437" y="2133900"/>
            <a:ext cx="7006442" cy="1938543"/>
          </a:xfrm>
          <a:prstGeom prst="rect">
            <a:avLst/>
          </a:prstGeom>
          <a:noFill/>
        </p:spPr>
        <p:txBody>
          <a:bodyPr wrap="square" rtlCol="0">
            <a:spAutoFit/>
          </a:bodyPr>
          <a:lstStyle/>
          <a:p>
            <a:r>
              <a:rPr lang="en-US" altLang="zh-CN" sz="12000" b="1" dirty="0">
                <a:solidFill>
                  <a:schemeClr val="bg1"/>
                </a:solidFill>
                <a:latin typeface="微软雅黑" panose="020B0503020204020204" pitchFamily="34" charset="-122"/>
                <a:ea typeface="微软雅黑" panose="020B0503020204020204" pitchFamily="34" charset="-122"/>
              </a:rPr>
              <a:t>THANKS</a:t>
            </a:r>
            <a:endParaRPr lang="zh-CN" altLang="en-US" sz="120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4"/>
          <p:cNvSpPr/>
          <p:nvPr/>
        </p:nvSpPr>
        <p:spPr>
          <a:xfrm>
            <a:off x="612775" y="1755627"/>
            <a:ext cx="10820400" cy="4963674"/>
          </a:xfrm>
          <a:prstGeom prst="roundRect">
            <a:avLst>
              <a:gd name="adj" fmla="val 5822"/>
            </a:avLst>
          </a:prstGeom>
          <a:solidFill>
            <a:schemeClr val="bg1">
              <a:lumMod val="95000"/>
            </a:schemeClr>
          </a:solidFill>
          <a:ln w="38100">
            <a:solidFill>
              <a:srgbClr val="FF993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939" name="Rectangle 2"/>
          <p:cNvSpPr>
            <a:spLocks noGrp="1" noChangeArrowheads="1"/>
          </p:cNvSpPr>
          <p:nvPr>
            <p:ph type="title"/>
          </p:nvPr>
        </p:nvSpPr>
        <p:spPr/>
        <p:txBody>
          <a:bodyPr/>
          <a:lstStyle/>
          <a:p>
            <a:pPr eaLnBrk="1" hangingPunct="1"/>
            <a:r>
              <a:rPr lang="zh-CN" altLang="en-US" dirty="0"/>
              <a:t>物理层下面的传输媒体</a:t>
            </a:r>
            <a:endParaRPr lang="en-US" altLang="zh-CN" dirty="0"/>
          </a:p>
        </p:txBody>
      </p:sp>
      <p:sp>
        <p:nvSpPr>
          <p:cNvPr id="142339" name="Rectangle 3"/>
          <p:cNvSpPr>
            <a:spLocks noGrp="1" noChangeArrowheads="1"/>
          </p:cNvSpPr>
          <p:nvPr>
            <p:ph idx="1"/>
          </p:nvPr>
        </p:nvSpPr>
        <p:spPr>
          <a:xfrm>
            <a:off x="1058616" y="2132856"/>
            <a:ext cx="10031212" cy="4038710"/>
          </a:xfrm>
        </p:spPr>
        <p:txBody>
          <a:bodyPr>
            <a:normAutofit lnSpcReduction="10000"/>
          </a:bodyPr>
          <a:lstStyle/>
          <a:p>
            <a:pPr>
              <a:lnSpc>
                <a:spcPct val="150000"/>
              </a:lnSpc>
            </a:pPr>
            <a:r>
              <a:rPr lang="zh-CN" altLang="en-US" sz="2400" dirty="0">
                <a:solidFill>
                  <a:srgbClr val="C00000"/>
                </a:solidFill>
              </a:rPr>
              <a:t>传输媒体</a:t>
            </a:r>
            <a:r>
              <a:rPr lang="zh-CN" altLang="en-US" sz="2400" dirty="0"/>
              <a:t>也称为传输介质或传输媒介，它就是数据传输系统中在发送器和接收器之间的物理通路。</a:t>
            </a:r>
            <a:endParaRPr lang="zh-CN" altLang="en-US" sz="2400" dirty="0"/>
          </a:p>
          <a:p>
            <a:pPr>
              <a:lnSpc>
                <a:spcPct val="150000"/>
              </a:lnSpc>
            </a:pPr>
            <a:r>
              <a:rPr lang="zh-CN" altLang="en-US" sz="2400" dirty="0"/>
              <a:t>传输媒体可分为两大类，即</a:t>
            </a:r>
            <a:r>
              <a:rPr lang="zh-CN" altLang="en-US" sz="2400" dirty="0">
                <a:solidFill>
                  <a:srgbClr val="C00000"/>
                </a:solidFill>
              </a:rPr>
              <a:t>导引型传输媒体</a:t>
            </a:r>
            <a:r>
              <a:rPr lang="zh-CN" altLang="en-US" sz="2400" dirty="0"/>
              <a:t>和</a:t>
            </a:r>
            <a:r>
              <a:rPr lang="zh-CN" altLang="en-US" sz="2400" dirty="0">
                <a:solidFill>
                  <a:srgbClr val="C00000"/>
                </a:solidFill>
              </a:rPr>
              <a:t>非导引型传输媒体</a:t>
            </a:r>
            <a:r>
              <a:rPr lang="zh-CN" altLang="en-US" sz="2400" dirty="0"/>
              <a:t>。</a:t>
            </a:r>
            <a:endParaRPr lang="zh-CN" altLang="en-US" sz="2400" dirty="0"/>
          </a:p>
          <a:p>
            <a:pPr>
              <a:lnSpc>
                <a:spcPct val="150000"/>
              </a:lnSpc>
            </a:pPr>
            <a:r>
              <a:rPr lang="zh-CN" altLang="en-US" sz="2400" dirty="0"/>
              <a:t>在导引型传输媒体中，电磁波被导引沿着固体媒体（铜线或光纤）传播。</a:t>
            </a:r>
            <a:endParaRPr lang="zh-CN" altLang="en-US" sz="2400" dirty="0"/>
          </a:p>
          <a:p>
            <a:pPr>
              <a:lnSpc>
                <a:spcPct val="150000"/>
              </a:lnSpc>
            </a:pPr>
            <a:r>
              <a:rPr lang="zh-CN" altLang="en-US" sz="2400" dirty="0"/>
              <a:t>非导引型传输媒体就是指自由空间。在非导引型传输媒体中，电磁波的传输常称为无线传输。</a:t>
            </a:r>
            <a:endParaRPr lang="zh-CN" altLang="en-US" sz="2400" dirty="0"/>
          </a:p>
          <a:p>
            <a:pPr eaLnBrk="1" hangingPunct="1">
              <a:lnSpc>
                <a:spcPct val="150000"/>
              </a:lnSpc>
            </a:pPr>
            <a:endParaRPr lang="zh-CN" altLang="en-US" sz="2400" dirty="0"/>
          </a:p>
        </p:txBody>
      </p:sp>
      <p:sp>
        <p:nvSpPr>
          <p:cNvPr id="39938" name="页脚占位符 4"/>
          <p:cNvSpPr>
            <a:spLocks noGrp="1"/>
          </p:cNvSpPr>
          <p:nvPr>
            <p:ph type="ftr" sz="quarter" idx="11"/>
          </p:nvPr>
        </p:nvSpPr>
        <p:spPr>
          <a:noFill/>
        </p:spPr>
        <p:txBody>
          <a:bodyPr/>
          <a:lstStyle/>
          <a:p>
            <a:r>
              <a:rPr lang="zh-CN" altLang="en-US"/>
              <a:t>课件制作人：谢钧 谢希仁</a:t>
            </a:r>
            <a:endParaRPr lang="zh-CN" altLang="en-US"/>
          </a:p>
        </p:txBody>
      </p:sp>
      <p:sp>
        <p:nvSpPr>
          <p:cNvPr id="7" name="Freeform 3"/>
          <p:cNvSpPr/>
          <p:nvPr/>
        </p:nvSpPr>
        <p:spPr>
          <a:xfrm>
            <a:off x="-43539" y="6388356"/>
            <a:ext cx="12233951" cy="496637"/>
          </a:xfrm>
          <a:custGeom>
            <a:avLst/>
            <a:gdLst>
              <a:gd name="connsiteX0" fmla="*/ 0 w 9144000"/>
              <a:gd name="connsiteY0" fmla="*/ 376428 h 376428"/>
              <a:gd name="connsiteX1" fmla="*/ 9144000 w 9144000"/>
              <a:gd name="connsiteY1" fmla="*/ 376428 h 376428"/>
              <a:gd name="connsiteX2" fmla="*/ 9144000 w 9144000"/>
              <a:gd name="connsiteY2" fmla="*/ 0 h 376428"/>
              <a:gd name="connsiteX3" fmla="*/ 0 w 9144000"/>
              <a:gd name="connsiteY3" fmla="*/ 0 h 376428"/>
              <a:gd name="connsiteX4" fmla="*/ 0 w 9144000"/>
              <a:gd name="connsiteY4" fmla="*/ 376428 h 3764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376428">
                <a:moveTo>
                  <a:pt x="0" y="376428"/>
                </a:moveTo>
                <a:lnTo>
                  <a:pt x="9144000" y="376428"/>
                </a:lnTo>
                <a:lnTo>
                  <a:pt x="9144000" y="0"/>
                </a:lnTo>
                <a:lnTo>
                  <a:pt x="0" y="0"/>
                </a:lnTo>
                <a:lnTo>
                  <a:pt x="0" y="376428"/>
                </a:lnTo>
              </a:path>
            </a:pathLst>
          </a:custGeom>
          <a:solidFill>
            <a:srgbClr val="3B3F6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grpSp>
        <p:nvGrpSpPr>
          <p:cNvPr id="8" name="组合 7"/>
          <p:cNvGrpSpPr/>
          <p:nvPr/>
        </p:nvGrpSpPr>
        <p:grpSpPr>
          <a:xfrm>
            <a:off x="10123265" y="5517232"/>
            <a:ext cx="1877787" cy="983398"/>
            <a:chOff x="9675584" y="5321889"/>
            <a:chExt cx="1877787" cy="983398"/>
          </a:xfrm>
        </p:grpSpPr>
        <p:sp>
          <p:nvSpPr>
            <p:cNvPr id="9" name="矩形 8"/>
            <p:cNvSpPr/>
            <p:nvPr/>
          </p:nvSpPr>
          <p:spPr>
            <a:xfrm>
              <a:off x="11286669" y="5640179"/>
              <a:ext cx="266702" cy="6618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0642146" y="5828865"/>
              <a:ext cx="266702" cy="476421"/>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10241641" y="5321889"/>
              <a:ext cx="266702" cy="983398"/>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9675584" y="5974341"/>
              <a:ext cx="266702" cy="33094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 name="图片 1"/>
          <p:cNvPicPr>
            <a:picLocks noChangeAspect="1"/>
          </p:cNvPicPr>
          <p:nvPr/>
        </p:nvPicPr>
        <p:blipFill>
          <a:blip r:embed="rId1"/>
          <a:stretch>
            <a:fillRect/>
          </a:stretch>
        </p:blipFill>
        <p:spPr>
          <a:xfrm>
            <a:off x="8259445" y="352425"/>
            <a:ext cx="2578735" cy="429895"/>
          </a:xfrm>
          <a:prstGeom prst="rect">
            <a:avLst/>
          </a:prstGeom>
        </p:spPr>
      </p:pic>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42339">
                                            <p:txEl>
                                              <p:pRg st="0" end="0"/>
                                            </p:txEl>
                                          </p:spTgt>
                                        </p:tgtEl>
                                        <p:attrNameLst>
                                          <p:attrName>style.visibility</p:attrName>
                                        </p:attrNameLst>
                                      </p:cBhvr>
                                      <p:to>
                                        <p:strVal val="visible"/>
                                      </p:to>
                                    </p:set>
                                    <p:animEffect transition="in" filter="fade">
                                      <p:cBhvr>
                                        <p:cTn id="7" dur="1000"/>
                                        <p:tgtEl>
                                          <p:spTgt spid="142339">
                                            <p:txEl>
                                              <p:pRg st="0" end="0"/>
                                            </p:txEl>
                                          </p:spTgt>
                                        </p:tgtEl>
                                      </p:cBhvr>
                                    </p:animEffect>
                                    <p:anim calcmode="lin" valueType="num">
                                      <p:cBhvr>
                                        <p:cTn id="8" dur="1000" fill="hold"/>
                                        <p:tgtEl>
                                          <p:spTgt spid="14233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4233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42339">
                                            <p:txEl>
                                              <p:pRg st="1" end="1"/>
                                            </p:txEl>
                                          </p:spTgt>
                                        </p:tgtEl>
                                        <p:attrNameLst>
                                          <p:attrName>style.visibility</p:attrName>
                                        </p:attrNameLst>
                                      </p:cBhvr>
                                      <p:to>
                                        <p:strVal val="visible"/>
                                      </p:to>
                                    </p:set>
                                    <p:animEffect transition="in" filter="fade">
                                      <p:cBhvr>
                                        <p:cTn id="14" dur="1000"/>
                                        <p:tgtEl>
                                          <p:spTgt spid="142339">
                                            <p:txEl>
                                              <p:pRg st="1" end="1"/>
                                            </p:txEl>
                                          </p:spTgt>
                                        </p:tgtEl>
                                      </p:cBhvr>
                                    </p:animEffect>
                                    <p:anim calcmode="lin" valueType="num">
                                      <p:cBhvr>
                                        <p:cTn id="15" dur="1000" fill="hold"/>
                                        <p:tgtEl>
                                          <p:spTgt spid="14233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4233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42339">
                                            <p:txEl>
                                              <p:pRg st="2" end="2"/>
                                            </p:txEl>
                                          </p:spTgt>
                                        </p:tgtEl>
                                        <p:attrNameLst>
                                          <p:attrName>style.visibility</p:attrName>
                                        </p:attrNameLst>
                                      </p:cBhvr>
                                      <p:to>
                                        <p:strVal val="visible"/>
                                      </p:to>
                                    </p:set>
                                    <p:animEffect transition="in" filter="fade">
                                      <p:cBhvr>
                                        <p:cTn id="21" dur="1000"/>
                                        <p:tgtEl>
                                          <p:spTgt spid="142339">
                                            <p:txEl>
                                              <p:pRg st="2" end="2"/>
                                            </p:txEl>
                                          </p:spTgt>
                                        </p:tgtEl>
                                      </p:cBhvr>
                                    </p:animEffect>
                                    <p:anim calcmode="lin" valueType="num">
                                      <p:cBhvr>
                                        <p:cTn id="22" dur="1000" fill="hold"/>
                                        <p:tgtEl>
                                          <p:spTgt spid="142339">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4233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42339">
                                            <p:txEl>
                                              <p:pRg st="3" end="3"/>
                                            </p:txEl>
                                          </p:spTgt>
                                        </p:tgtEl>
                                        <p:attrNameLst>
                                          <p:attrName>style.visibility</p:attrName>
                                        </p:attrNameLst>
                                      </p:cBhvr>
                                      <p:to>
                                        <p:strVal val="visible"/>
                                      </p:to>
                                    </p:set>
                                    <p:animEffect transition="in" filter="fade">
                                      <p:cBhvr>
                                        <p:cTn id="28" dur="1000"/>
                                        <p:tgtEl>
                                          <p:spTgt spid="142339">
                                            <p:txEl>
                                              <p:pRg st="3" end="3"/>
                                            </p:txEl>
                                          </p:spTgt>
                                        </p:tgtEl>
                                      </p:cBhvr>
                                    </p:animEffect>
                                    <p:anim calcmode="lin" valueType="num">
                                      <p:cBhvr>
                                        <p:cTn id="29" dur="1000" fill="hold"/>
                                        <p:tgtEl>
                                          <p:spTgt spid="142339">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42339">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矩形 101"/>
          <p:cNvSpPr/>
          <p:nvPr/>
        </p:nvSpPr>
        <p:spPr>
          <a:xfrm>
            <a:off x="0" y="2034878"/>
            <a:ext cx="12192000" cy="4853285"/>
          </a:xfrm>
          <a:prstGeom prst="rect">
            <a:avLst/>
          </a:prstGeom>
          <a:solidFill>
            <a:schemeClr val="bg1">
              <a:lumMod val="95000"/>
              <a:alpha val="80000"/>
            </a:schemeClr>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22531" name="Rectangle 2"/>
          <p:cNvSpPr>
            <a:spLocks noGrp="1" noChangeArrowheads="1"/>
          </p:cNvSpPr>
          <p:nvPr>
            <p:ph type="title"/>
          </p:nvPr>
        </p:nvSpPr>
        <p:spPr/>
        <p:txBody>
          <a:bodyPr/>
          <a:lstStyle/>
          <a:p>
            <a:pPr eaLnBrk="1" hangingPunct="1"/>
            <a:r>
              <a:rPr lang="zh-CN" altLang="en-US" dirty="0"/>
              <a:t>电信领域使用的电磁波的频谱</a:t>
            </a:r>
            <a:endParaRPr lang="zh-CN" altLang="en-US" dirty="0"/>
          </a:p>
        </p:txBody>
      </p:sp>
      <p:sp>
        <p:nvSpPr>
          <p:cNvPr id="22530" name="页脚占位符 4"/>
          <p:cNvSpPr>
            <a:spLocks noGrp="1"/>
          </p:cNvSpPr>
          <p:nvPr>
            <p:ph type="ftr" sz="quarter" idx="11"/>
          </p:nvPr>
        </p:nvSpPr>
        <p:spPr>
          <a:noFill/>
        </p:spPr>
        <p:txBody>
          <a:bodyPr/>
          <a:lstStyle/>
          <a:p>
            <a:r>
              <a:rPr lang="zh-CN" altLang="en-US"/>
              <a:t>课件制作人：谢钧 谢希仁</a:t>
            </a:r>
            <a:endParaRPr lang="zh-CN" altLang="en-US"/>
          </a:p>
        </p:txBody>
      </p:sp>
      <p:sp>
        <p:nvSpPr>
          <p:cNvPr id="22532" name="Line 6"/>
          <p:cNvSpPr>
            <a:spLocks noChangeShapeType="1"/>
          </p:cNvSpPr>
          <p:nvPr/>
        </p:nvSpPr>
        <p:spPr bwMode="auto">
          <a:xfrm>
            <a:off x="7810333" y="3452813"/>
            <a:ext cx="3134298" cy="838200"/>
          </a:xfrm>
          <a:prstGeom prst="line">
            <a:avLst/>
          </a:prstGeom>
          <a:noFill/>
          <a:ln w="9525" cap="rnd">
            <a:solidFill>
              <a:schemeClr val="tx1"/>
            </a:solidFill>
            <a:prstDash val="sysDot"/>
            <a:round/>
          </a:ln>
        </p:spPr>
        <p:txBody>
          <a:bodyPr wrap="none" anchor="ctr"/>
          <a:lstStyle/>
          <a:p>
            <a:endParaRPr lang="zh-CN" altLang="en-US">
              <a:latin typeface="+mn-lt"/>
              <a:ea typeface="+mn-ea"/>
            </a:endParaRPr>
          </a:p>
        </p:txBody>
      </p:sp>
      <p:sp>
        <p:nvSpPr>
          <p:cNvPr id="22533" name="Rectangle 7"/>
          <p:cNvSpPr>
            <a:spLocks noChangeArrowheads="1"/>
          </p:cNvSpPr>
          <p:nvPr/>
        </p:nvSpPr>
        <p:spPr bwMode="auto">
          <a:xfrm>
            <a:off x="10063639" y="3978276"/>
            <a:ext cx="482851" cy="238125"/>
          </a:xfrm>
          <a:prstGeom prst="rect">
            <a:avLst/>
          </a:prstGeom>
          <a:solidFill>
            <a:schemeClr val="bg1">
              <a:lumMod val="95000"/>
            </a:schemeClr>
          </a:solidFill>
          <a:ln w="9525">
            <a:noFill/>
            <a:miter lim="800000"/>
          </a:ln>
        </p:spPr>
        <p:txBody>
          <a:bodyPr wrap="none" anchor="ctr"/>
          <a:lstStyle/>
          <a:p>
            <a:endParaRPr lang="zh-CN" altLang="en-US">
              <a:latin typeface="+mn-lt"/>
              <a:ea typeface="+mn-ea"/>
            </a:endParaRPr>
          </a:p>
        </p:txBody>
      </p:sp>
      <p:sp>
        <p:nvSpPr>
          <p:cNvPr id="22534" name="Line 8"/>
          <p:cNvSpPr>
            <a:spLocks noChangeShapeType="1"/>
          </p:cNvSpPr>
          <p:nvPr/>
        </p:nvSpPr>
        <p:spPr bwMode="auto">
          <a:xfrm flipV="1">
            <a:off x="1556561" y="3452813"/>
            <a:ext cx="1562914" cy="838200"/>
          </a:xfrm>
          <a:prstGeom prst="line">
            <a:avLst/>
          </a:prstGeom>
          <a:noFill/>
          <a:ln w="9525" cap="rnd">
            <a:solidFill>
              <a:schemeClr val="tx1"/>
            </a:solidFill>
            <a:prstDash val="sysDot"/>
            <a:round/>
          </a:ln>
        </p:spPr>
        <p:txBody>
          <a:bodyPr wrap="none" anchor="ctr"/>
          <a:lstStyle/>
          <a:p>
            <a:endParaRPr lang="zh-CN" altLang="en-US">
              <a:latin typeface="+mn-lt"/>
              <a:ea typeface="+mn-ea"/>
            </a:endParaRPr>
          </a:p>
        </p:txBody>
      </p:sp>
      <p:sp>
        <p:nvSpPr>
          <p:cNvPr id="22535" name="Rectangle 9"/>
          <p:cNvSpPr>
            <a:spLocks noChangeArrowheads="1"/>
          </p:cNvSpPr>
          <p:nvPr/>
        </p:nvSpPr>
        <p:spPr bwMode="auto">
          <a:xfrm>
            <a:off x="1423141" y="3978275"/>
            <a:ext cx="432025" cy="219075"/>
          </a:xfrm>
          <a:prstGeom prst="rect">
            <a:avLst/>
          </a:prstGeom>
          <a:solidFill>
            <a:schemeClr val="bg1">
              <a:lumMod val="95000"/>
            </a:schemeClr>
          </a:solidFill>
          <a:ln w="9525">
            <a:noFill/>
            <a:miter lim="800000"/>
          </a:ln>
        </p:spPr>
        <p:txBody>
          <a:bodyPr wrap="none" anchor="ctr"/>
          <a:lstStyle/>
          <a:p>
            <a:endParaRPr lang="zh-CN" altLang="en-US">
              <a:latin typeface="+mn-lt"/>
              <a:ea typeface="+mn-ea"/>
            </a:endParaRPr>
          </a:p>
        </p:txBody>
      </p:sp>
      <p:sp>
        <p:nvSpPr>
          <p:cNvPr id="22536" name="Line 10"/>
          <p:cNvSpPr>
            <a:spLocks noChangeShapeType="1"/>
          </p:cNvSpPr>
          <p:nvPr/>
        </p:nvSpPr>
        <p:spPr bwMode="auto">
          <a:xfrm>
            <a:off x="3117356" y="4271963"/>
            <a:ext cx="0" cy="1752600"/>
          </a:xfrm>
          <a:prstGeom prst="line">
            <a:avLst/>
          </a:prstGeom>
          <a:noFill/>
          <a:ln w="19050">
            <a:solidFill>
              <a:schemeClr val="tx1"/>
            </a:solidFill>
            <a:round/>
          </a:ln>
        </p:spPr>
        <p:txBody>
          <a:bodyPr wrap="none" anchor="ctr"/>
          <a:lstStyle/>
          <a:p>
            <a:endParaRPr lang="zh-CN" altLang="en-US">
              <a:latin typeface="+mn-lt"/>
              <a:ea typeface="+mn-ea"/>
            </a:endParaRPr>
          </a:p>
        </p:txBody>
      </p:sp>
      <p:sp>
        <p:nvSpPr>
          <p:cNvPr id="22537" name="Rectangle 11"/>
          <p:cNvSpPr>
            <a:spLocks noChangeArrowheads="1"/>
          </p:cNvSpPr>
          <p:nvPr/>
        </p:nvSpPr>
        <p:spPr bwMode="auto">
          <a:xfrm>
            <a:off x="2958525" y="5026025"/>
            <a:ext cx="427789" cy="560388"/>
          </a:xfrm>
          <a:prstGeom prst="rect">
            <a:avLst/>
          </a:prstGeom>
          <a:solidFill>
            <a:schemeClr val="bg1">
              <a:lumMod val="95000"/>
            </a:schemeClr>
          </a:solidFill>
          <a:ln w="9525">
            <a:noFill/>
            <a:miter lim="800000"/>
          </a:ln>
        </p:spPr>
        <p:txBody>
          <a:bodyPr wrap="none" anchor="ctr"/>
          <a:lstStyle/>
          <a:p>
            <a:endParaRPr lang="zh-CN" altLang="en-US">
              <a:latin typeface="+mn-lt"/>
              <a:ea typeface="+mn-ea"/>
            </a:endParaRPr>
          </a:p>
        </p:txBody>
      </p:sp>
      <p:sp>
        <p:nvSpPr>
          <p:cNvPr id="22538" name="Line 12"/>
          <p:cNvSpPr>
            <a:spLocks noChangeShapeType="1"/>
          </p:cNvSpPr>
          <p:nvPr/>
        </p:nvSpPr>
        <p:spPr bwMode="auto">
          <a:xfrm>
            <a:off x="2344371" y="4275138"/>
            <a:ext cx="0" cy="1752600"/>
          </a:xfrm>
          <a:prstGeom prst="line">
            <a:avLst/>
          </a:prstGeom>
          <a:noFill/>
          <a:ln w="19050">
            <a:solidFill>
              <a:schemeClr val="tx1"/>
            </a:solidFill>
            <a:round/>
          </a:ln>
        </p:spPr>
        <p:txBody>
          <a:bodyPr wrap="none" anchor="ctr"/>
          <a:lstStyle/>
          <a:p>
            <a:endParaRPr lang="zh-CN" altLang="en-US">
              <a:latin typeface="+mn-lt"/>
              <a:ea typeface="+mn-ea"/>
            </a:endParaRPr>
          </a:p>
        </p:txBody>
      </p:sp>
      <p:sp>
        <p:nvSpPr>
          <p:cNvPr id="22539" name="Rectangle 13"/>
          <p:cNvSpPr>
            <a:spLocks noChangeArrowheads="1"/>
          </p:cNvSpPr>
          <p:nvPr/>
        </p:nvSpPr>
        <p:spPr bwMode="auto">
          <a:xfrm>
            <a:off x="2230012" y="5045076"/>
            <a:ext cx="264720" cy="568325"/>
          </a:xfrm>
          <a:prstGeom prst="rect">
            <a:avLst/>
          </a:prstGeom>
          <a:solidFill>
            <a:schemeClr val="bg1">
              <a:lumMod val="95000"/>
            </a:schemeClr>
          </a:solidFill>
          <a:ln w="9525">
            <a:noFill/>
            <a:miter lim="800000"/>
          </a:ln>
        </p:spPr>
        <p:txBody>
          <a:bodyPr wrap="none" anchor="ctr"/>
          <a:lstStyle/>
          <a:p>
            <a:endParaRPr lang="zh-CN" altLang="en-US">
              <a:latin typeface="+mn-lt"/>
              <a:ea typeface="+mn-ea"/>
            </a:endParaRPr>
          </a:p>
        </p:txBody>
      </p:sp>
      <p:sp>
        <p:nvSpPr>
          <p:cNvPr id="22540" name="Rectangle 14"/>
          <p:cNvSpPr>
            <a:spLocks noChangeArrowheads="1"/>
          </p:cNvSpPr>
          <p:nvPr/>
        </p:nvSpPr>
        <p:spPr bwMode="auto">
          <a:xfrm>
            <a:off x="2210951" y="4314825"/>
            <a:ext cx="298606" cy="311150"/>
          </a:xfrm>
          <a:prstGeom prst="rect">
            <a:avLst/>
          </a:prstGeom>
          <a:solidFill>
            <a:schemeClr val="bg1"/>
          </a:solidFill>
          <a:ln w="9525">
            <a:noFill/>
            <a:miter lim="800000"/>
          </a:ln>
        </p:spPr>
        <p:txBody>
          <a:bodyPr wrap="none" anchor="ctr"/>
          <a:lstStyle/>
          <a:p>
            <a:endParaRPr lang="zh-CN" altLang="en-US">
              <a:latin typeface="+mn-lt"/>
              <a:ea typeface="+mn-ea"/>
            </a:endParaRPr>
          </a:p>
        </p:txBody>
      </p:sp>
      <p:sp>
        <p:nvSpPr>
          <p:cNvPr id="22541" name="Line 15"/>
          <p:cNvSpPr>
            <a:spLocks noChangeShapeType="1"/>
          </p:cNvSpPr>
          <p:nvPr/>
        </p:nvSpPr>
        <p:spPr bwMode="auto">
          <a:xfrm>
            <a:off x="3903049" y="4278313"/>
            <a:ext cx="0" cy="1752600"/>
          </a:xfrm>
          <a:prstGeom prst="line">
            <a:avLst/>
          </a:prstGeom>
          <a:noFill/>
          <a:ln w="19050">
            <a:solidFill>
              <a:schemeClr val="tx1"/>
            </a:solidFill>
            <a:round/>
          </a:ln>
        </p:spPr>
        <p:txBody>
          <a:bodyPr wrap="none" anchor="ctr"/>
          <a:lstStyle/>
          <a:p>
            <a:endParaRPr lang="zh-CN" altLang="en-US">
              <a:latin typeface="+mn-lt"/>
              <a:ea typeface="+mn-ea"/>
            </a:endParaRPr>
          </a:p>
        </p:txBody>
      </p:sp>
      <p:sp>
        <p:nvSpPr>
          <p:cNvPr id="22542" name="Rectangle 16"/>
          <p:cNvSpPr>
            <a:spLocks noChangeArrowheads="1"/>
          </p:cNvSpPr>
          <p:nvPr/>
        </p:nvSpPr>
        <p:spPr bwMode="auto">
          <a:xfrm>
            <a:off x="3354546" y="4667251"/>
            <a:ext cx="1111829" cy="282575"/>
          </a:xfrm>
          <a:prstGeom prst="rect">
            <a:avLst/>
          </a:prstGeom>
          <a:solidFill>
            <a:schemeClr val="bg1">
              <a:lumMod val="95000"/>
            </a:schemeClr>
          </a:solidFill>
          <a:ln w="9525">
            <a:noFill/>
            <a:miter lim="800000"/>
          </a:ln>
        </p:spPr>
        <p:txBody>
          <a:bodyPr wrap="none" anchor="ctr"/>
          <a:lstStyle/>
          <a:p>
            <a:endParaRPr lang="zh-CN" altLang="en-US">
              <a:latin typeface="+mn-lt"/>
              <a:ea typeface="+mn-ea"/>
            </a:endParaRPr>
          </a:p>
        </p:txBody>
      </p:sp>
      <p:sp>
        <p:nvSpPr>
          <p:cNvPr id="22543" name="Line 17"/>
          <p:cNvSpPr>
            <a:spLocks noChangeShapeType="1"/>
          </p:cNvSpPr>
          <p:nvPr/>
        </p:nvSpPr>
        <p:spPr bwMode="auto">
          <a:xfrm>
            <a:off x="4682388" y="4284663"/>
            <a:ext cx="0" cy="1752600"/>
          </a:xfrm>
          <a:prstGeom prst="line">
            <a:avLst/>
          </a:prstGeom>
          <a:noFill/>
          <a:ln w="19050">
            <a:solidFill>
              <a:schemeClr val="tx1"/>
            </a:solidFill>
            <a:round/>
          </a:ln>
        </p:spPr>
        <p:txBody>
          <a:bodyPr wrap="none" anchor="ctr"/>
          <a:lstStyle/>
          <a:p>
            <a:endParaRPr lang="zh-CN" altLang="en-US">
              <a:latin typeface="+mn-lt"/>
              <a:ea typeface="+mn-ea"/>
            </a:endParaRPr>
          </a:p>
        </p:txBody>
      </p:sp>
      <p:sp>
        <p:nvSpPr>
          <p:cNvPr id="22544" name="Rectangle 18"/>
          <p:cNvSpPr>
            <a:spLocks noChangeArrowheads="1"/>
          </p:cNvSpPr>
          <p:nvPr/>
        </p:nvSpPr>
        <p:spPr bwMode="auto">
          <a:xfrm>
            <a:off x="4500260" y="5053014"/>
            <a:ext cx="355785" cy="496887"/>
          </a:xfrm>
          <a:prstGeom prst="rect">
            <a:avLst/>
          </a:prstGeom>
          <a:solidFill>
            <a:schemeClr val="bg1"/>
          </a:solidFill>
          <a:ln w="9525">
            <a:noFill/>
            <a:miter lim="800000"/>
          </a:ln>
        </p:spPr>
        <p:txBody>
          <a:bodyPr wrap="none" anchor="ctr"/>
          <a:lstStyle/>
          <a:p>
            <a:endParaRPr lang="zh-CN" altLang="en-US">
              <a:latin typeface="+mn-lt"/>
              <a:ea typeface="+mn-ea"/>
            </a:endParaRPr>
          </a:p>
        </p:txBody>
      </p:sp>
      <p:sp>
        <p:nvSpPr>
          <p:cNvPr id="22545" name="Line 19"/>
          <p:cNvSpPr>
            <a:spLocks noChangeShapeType="1"/>
          </p:cNvSpPr>
          <p:nvPr/>
        </p:nvSpPr>
        <p:spPr bwMode="auto">
          <a:xfrm>
            <a:off x="6247419" y="4278313"/>
            <a:ext cx="0" cy="1752600"/>
          </a:xfrm>
          <a:prstGeom prst="line">
            <a:avLst/>
          </a:prstGeom>
          <a:noFill/>
          <a:ln w="19050">
            <a:solidFill>
              <a:schemeClr val="tx1"/>
            </a:solidFill>
            <a:round/>
          </a:ln>
        </p:spPr>
        <p:txBody>
          <a:bodyPr wrap="none" anchor="ctr"/>
          <a:lstStyle/>
          <a:p>
            <a:endParaRPr lang="zh-CN" altLang="en-US">
              <a:latin typeface="+mn-lt"/>
              <a:ea typeface="+mn-ea"/>
            </a:endParaRPr>
          </a:p>
        </p:txBody>
      </p:sp>
      <p:sp>
        <p:nvSpPr>
          <p:cNvPr id="22546" name="Rectangle 20"/>
          <p:cNvSpPr>
            <a:spLocks noChangeArrowheads="1"/>
          </p:cNvSpPr>
          <p:nvPr/>
        </p:nvSpPr>
        <p:spPr bwMode="auto">
          <a:xfrm>
            <a:off x="6141530" y="4740276"/>
            <a:ext cx="307077" cy="277813"/>
          </a:xfrm>
          <a:prstGeom prst="rect">
            <a:avLst/>
          </a:prstGeom>
          <a:solidFill>
            <a:schemeClr val="bg1">
              <a:lumMod val="95000"/>
            </a:schemeClr>
          </a:solidFill>
          <a:ln w="9525">
            <a:noFill/>
            <a:miter lim="800000"/>
          </a:ln>
        </p:spPr>
        <p:txBody>
          <a:bodyPr wrap="none" anchor="ctr"/>
          <a:lstStyle/>
          <a:p>
            <a:endParaRPr lang="zh-CN" altLang="en-US">
              <a:latin typeface="+mn-lt"/>
              <a:ea typeface="+mn-ea"/>
            </a:endParaRPr>
          </a:p>
        </p:txBody>
      </p:sp>
      <p:sp>
        <p:nvSpPr>
          <p:cNvPr id="22547" name="Line 21"/>
          <p:cNvSpPr>
            <a:spLocks noChangeShapeType="1"/>
          </p:cNvSpPr>
          <p:nvPr/>
        </p:nvSpPr>
        <p:spPr bwMode="auto">
          <a:xfrm>
            <a:off x="1545971" y="3071813"/>
            <a:ext cx="10063639" cy="0"/>
          </a:xfrm>
          <a:prstGeom prst="line">
            <a:avLst/>
          </a:prstGeom>
          <a:noFill/>
          <a:ln w="19050">
            <a:solidFill>
              <a:schemeClr val="tx1"/>
            </a:solidFill>
            <a:round/>
          </a:ln>
        </p:spPr>
        <p:txBody>
          <a:bodyPr wrap="none" anchor="ctr"/>
          <a:lstStyle/>
          <a:p>
            <a:endParaRPr lang="zh-CN" altLang="en-US">
              <a:latin typeface="+mn-lt"/>
              <a:ea typeface="+mn-ea"/>
            </a:endParaRPr>
          </a:p>
        </p:txBody>
      </p:sp>
      <p:sp>
        <p:nvSpPr>
          <p:cNvPr id="22548" name="Line 22"/>
          <p:cNvSpPr>
            <a:spLocks noChangeShapeType="1"/>
          </p:cNvSpPr>
          <p:nvPr/>
        </p:nvSpPr>
        <p:spPr bwMode="auto">
          <a:xfrm>
            <a:off x="1571385" y="3452813"/>
            <a:ext cx="10063639" cy="0"/>
          </a:xfrm>
          <a:prstGeom prst="line">
            <a:avLst/>
          </a:prstGeom>
          <a:noFill/>
          <a:ln w="19050">
            <a:solidFill>
              <a:schemeClr val="tx1"/>
            </a:solidFill>
            <a:round/>
          </a:ln>
        </p:spPr>
        <p:txBody>
          <a:bodyPr wrap="none" anchor="ctr"/>
          <a:lstStyle/>
          <a:p>
            <a:endParaRPr lang="zh-CN" altLang="en-US">
              <a:latin typeface="+mn-lt"/>
              <a:ea typeface="+mn-ea"/>
            </a:endParaRPr>
          </a:p>
        </p:txBody>
      </p:sp>
      <p:sp>
        <p:nvSpPr>
          <p:cNvPr id="22549" name="Line 23"/>
          <p:cNvSpPr>
            <a:spLocks noChangeShapeType="1"/>
          </p:cNvSpPr>
          <p:nvPr/>
        </p:nvSpPr>
        <p:spPr bwMode="auto">
          <a:xfrm>
            <a:off x="1541736" y="3071813"/>
            <a:ext cx="0" cy="609600"/>
          </a:xfrm>
          <a:prstGeom prst="line">
            <a:avLst/>
          </a:prstGeom>
          <a:noFill/>
          <a:ln w="9525">
            <a:solidFill>
              <a:schemeClr val="tx1"/>
            </a:solidFill>
            <a:round/>
          </a:ln>
        </p:spPr>
        <p:txBody>
          <a:bodyPr wrap="none" anchor="ctr"/>
          <a:lstStyle/>
          <a:p>
            <a:endParaRPr lang="zh-CN" altLang="en-US">
              <a:latin typeface="+mn-lt"/>
              <a:ea typeface="+mn-ea"/>
            </a:endParaRPr>
          </a:p>
        </p:txBody>
      </p:sp>
      <p:sp>
        <p:nvSpPr>
          <p:cNvPr id="22550" name="Line 24"/>
          <p:cNvSpPr>
            <a:spLocks noChangeShapeType="1"/>
          </p:cNvSpPr>
          <p:nvPr/>
        </p:nvSpPr>
        <p:spPr bwMode="auto">
          <a:xfrm>
            <a:off x="4489670" y="3076575"/>
            <a:ext cx="0" cy="376238"/>
          </a:xfrm>
          <a:prstGeom prst="line">
            <a:avLst/>
          </a:prstGeom>
          <a:noFill/>
          <a:ln w="9525">
            <a:solidFill>
              <a:schemeClr val="tx1"/>
            </a:solidFill>
            <a:round/>
          </a:ln>
        </p:spPr>
        <p:txBody>
          <a:bodyPr wrap="none" anchor="ctr"/>
          <a:lstStyle/>
          <a:p>
            <a:endParaRPr lang="zh-CN" altLang="en-US">
              <a:latin typeface="+mn-lt"/>
              <a:ea typeface="+mn-ea"/>
            </a:endParaRPr>
          </a:p>
        </p:txBody>
      </p:sp>
      <p:sp>
        <p:nvSpPr>
          <p:cNvPr id="22551" name="Line 25"/>
          <p:cNvSpPr>
            <a:spLocks noChangeShapeType="1"/>
          </p:cNvSpPr>
          <p:nvPr/>
        </p:nvSpPr>
        <p:spPr bwMode="auto">
          <a:xfrm>
            <a:off x="3130063" y="3087689"/>
            <a:ext cx="0" cy="384175"/>
          </a:xfrm>
          <a:prstGeom prst="line">
            <a:avLst/>
          </a:prstGeom>
          <a:noFill/>
          <a:ln w="9525">
            <a:solidFill>
              <a:schemeClr val="tx1"/>
            </a:solidFill>
            <a:round/>
          </a:ln>
        </p:spPr>
        <p:txBody>
          <a:bodyPr wrap="none" anchor="ctr"/>
          <a:lstStyle/>
          <a:p>
            <a:endParaRPr lang="zh-CN" altLang="en-US">
              <a:latin typeface="+mn-lt"/>
              <a:ea typeface="+mn-ea"/>
            </a:endParaRPr>
          </a:p>
        </p:txBody>
      </p:sp>
      <p:sp>
        <p:nvSpPr>
          <p:cNvPr id="22552" name="Line 26"/>
          <p:cNvSpPr>
            <a:spLocks noChangeShapeType="1"/>
          </p:cNvSpPr>
          <p:nvPr/>
        </p:nvSpPr>
        <p:spPr bwMode="auto">
          <a:xfrm>
            <a:off x="7323246" y="3071813"/>
            <a:ext cx="0" cy="381000"/>
          </a:xfrm>
          <a:prstGeom prst="line">
            <a:avLst/>
          </a:prstGeom>
          <a:noFill/>
          <a:ln w="9525">
            <a:solidFill>
              <a:schemeClr val="tx1"/>
            </a:solidFill>
            <a:round/>
          </a:ln>
        </p:spPr>
        <p:txBody>
          <a:bodyPr wrap="none" anchor="ctr"/>
          <a:lstStyle/>
          <a:p>
            <a:endParaRPr lang="zh-CN" altLang="en-US">
              <a:latin typeface="+mn-lt"/>
              <a:ea typeface="+mn-ea"/>
            </a:endParaRPr>
          </a:p>
        </p:txBody>
      </p:sp>
      <p:sp>
        <p:nvSpPr>
          <p:cNvPr id="22553" name="Line 27"/>
          <p:cNvSpPr>
            <a:spLocks noChangeShapeType="1"/>
          </p:cNvSpPr>
          <p:nvPr/>
        </p:nvSpPr>
        <p:spPr bwMode="auto">
          <a:xfrm>
            <a:off x="10271180" y="3081338"/>
            <a:ext cx="0" cy="366712"/>
          </a:xfrm>
          <a:prstGeom prst="line">
            <a:avLst/>
          </a:prstGeom>
          <a:noFill/>
          <a:ln w="9525">
            <a:solidFill>
              <a:schemeClr val="tx1"/>
            </a:solidFill>
            <a:round/>
          </a:ln>
        </p:spPr>
        <p:txBody>
          <a:bodyPr wrap="none" anchor="ctr"/>
          <a:lstStyle/>
          <a:p>
            <a:endParaRPr lang="zh-CN" altLang="en-US">
              <a:latin typeface="+mn-lt"/>
              <a:ea typeface="+mn-ea"/>
            </a:endParaRPr>
          </a:p>
        </p:txBody>
      </p:sp>
      <p:sp>
        <p:nvSpPr>
          <p:cNvPr id="22554" name="Line 28"/>
          <p:cNvSpPr>
            <a:spLocks noChangeShapeType="1"/>
          </p:cNvSpPr>
          <p:nvPr/>
        </p:nvSpPr>
        <p:spPr bwMode="auto">
          <a:xfrm flipV="1">
            <a:off x="1550207" y="4278313"/>
            <a:ext cx="9405013" cy="4762"/>
          </a:xfrm>
          <a:prstGeom prst="line">
            <a:avLst/>
          </a:prstGeom>
          <a:noFill/>
          <a:ln w="19050">
            <a:solidFill>
              <a:schemeClr val="tx1"/>
            </a:solidFill>
            <a:round/>
          </a:ln>
        </p:spPr>
        <p:txBody>
          <a:bodyPr wrap="none" anchor="ctr"/>
          <a:lstStyle/>
          <a:p>
            <a:endParaRPr lang="zh-CN" altLang="en-US">
              <a:latin typeface="+mn-lt"/>
              <a:ea typeface="+mn-ea"/>
            </a:endParaRPr>
          </a:p>
        </p:txBody>
      </p:sp>
      <p:sp>
        <p:nvSpPr>
          <p:cNvPr id="22555" name="Text Box 29"/>
          <p:cNvSpPr txBox="1">
            <a:spLocks noChangeArrowheads="1"/>
          </p:cNvSpPr>
          <p:nvPr/>
        </p:nvSpPr>
        <p:spPr bwMode="auto">
          <a:xfrm>
            <a:off x="3367253" y="3090863"/>
            <a:ext cx="800219" cy="338554"/>
          </a:xfrm>
          <a:prstGeom prst="rect">
            <a:avLst/>
          </a:prstGeom>
          <a:noFill/>
          <a:ln w="9525">
            <a:noFill/>
            <a:miter lim="800000"/>
          </a:ln>
        </p:spPr>
        <p:txBody>
          <a:bodyPr wrap="none">
            <a:spAutoFit/>
          </a:bodyPr>
          <a:lstStyle/>
          <a:p>
            <a:r>
              <a:rPr kumimoji="1" lang="zh-CN" altLang="en-US" sz="1600">
                <a:solidFill>
                  <a:srgbClr val="333399"/>
                </a:solidFill>
                <a:latin typeface="+mn-lt"/>
                <a:ea typeface="+mn-ea"/>
              </a:rPr>
              <a:t>无线电</a:t>
            </a:r>
            <a:endParaRPr kumimoji="1" lang="zh-CN" altLang="en-US" sz="1600">
              <a:solidFill>
                <a:srgbClr val="333399"/>
              </a:solidFill>
              <a:latin typeface="+mn-lt"/>
              <a:ea typeface="+mn-ea"/>
            </a:endParaRPr>
          </a:p>
        </p:txBody>
      </p:sp>
      <p:sp>
        <p:nvSpPr>
          <p:cNvPr id="22556" name="Text Box 30"/>
          <p:cNvSpPr txBox="1">
            <a:spLocks noChangeArrowheads="1"/>
          </p:cNvSpPr>
          <p:nvPr/>
        </p:nvSpPr>
        <p:spPr bwMode="auto">
          <a:xfrm>
            <a:off x="4676034" y="3090863"/>
            <a:ext cx="595035" cy="338554"/>
          </a:xfrm>
          <a:prstGeom prst="rect">
            <a:avLst/>
          </a:prstGeom>
          <a:noFill/>
          <a:ln w="9525">
            <a:noFill/>
            <a:miter lim="800000"/>
          </a:ln>
        </p:spPr>
        <p:txBody>
          <a:bodyPr wrap="none">
            <a:spAutoFit/>
          </a:bodyPr>
          <a:lstStyle/>
          <a:p>
            <a:r>
              <a:rPr kumimoji="1" lang="zh-CN" altLang="en-US" sz="1600">
                <a:solidFill>
                  <a:srgbClr val="333399"/>
                </a:solidFill>
                <a:latin typeface="+mn-lt"/>
                <a:ea typeface="+mn-ea"/>
              </a:rPr>
              <a:t>微波</a:t>
            </a:r>
            <a:endParaRPr kumimoji="1" lang="zh-CN" altLang="en-US" sz="1600">
              <a:solidFill>
                <a:srgbClr val="333399"/>
              </a:solidFill>
              <a:latin typeface="+mn-lt"/>
              <a:ea typeface="+mn-ea"/>
            </a:endParaRPr>
          </a:p>
        </p:txBody>
      </p:sp>
      <p:sp>
        <p:nvSpPr>
          <p:cNvPr id="22557" name="Line 31"/>
          <p:cNvSpPr>
            <a:spLocks noChangeShapeType="1"/>
          </p:cNvSpPr>
          <p:nvPr/>
        </p:nvSpPr>
        <p:spPr bwMode="auto">
          <a:xfrm>
            <a:off x="5895869" y="3071813"/>
            <a:ext cx="0" cy="381000"/>
          </a:xfrm>
          <a:prstGeom prst="line">
            <a:avLst/>
          </a:prstGeom>
          <a:noFill/>
          <a:ln w="9525">
            <a:solidFill>
              <a:schemeClr val="tx1"/>
            </a:solidFill>
            <a:round/>
          </a:ln>
        </p:spPr>
        <p:txBody>
          <a:bodyPr wrap="none" anchor="ctr"/>
          <a:lstStyle/>
          <a:p>
            <a:endParaRPr lang="zh-CN" altLang="en-US">
              <a:latin typeface="+mn-lt"/>
              <a:ea typeface="+mn-ea"/>
            </a:endParaRPr>
          </a:p>
        </p:txBody>
      </p:sp>
      <p:sp>
        <p:nvSpPr>
          <p:cNvPr id="22558" name="Line 32"/>
          <p:cNvSpPr>
            <a:spLocks noChangeShapeType="1"/>
          </p:cNvSpPr>
          <p:nvPr/>
        </p:nvSpPr>
        <p:spPr bwMode="auto">
          <a:xfrm>
            <a:off x="7191944" y="3071813"/>
            <a:ext cx="0" cy="381000"/>
          </a:xfrm>
          <a:prstGeom prst="line">
            <a:avLst/>
          </a:prstGeom>
          <a:noFill/>
          <a:ln w="9525">
            <a:solidFill>
              <a:schemeClr val="tx1"/>
            </a:solidFill>
            <a:round/>
          </a:ln>
        </p:spPr>
        <p:txBody>
          <a:bodyPr wrap="none" anchor="ctr"/>
          <a:lstStyle/>
          <a:p>
            <a:endParaRPr lang="zh-CN" altLang="en-US">
              <a:latin typeface="+mn-lt"/>
              <a:ea typeface="+mn-ea"/>
            </a:endParaRPr>
          </a:p>
        </p:txBody>
      </p:sp>
      <p:sp>
        <p:nvSpPr>
          <p:cNvPr id="22559" name="Text Box 33"/>
          <p:cNvSpPr txBox="1">
            <a:spLocks noChangeArrowheads="1"/>
          </p:cNvSpPr>
          <p:nvPr/>
        </p:nvSpPr>
        <p:spPr bwMode="auto">
          <a:xfrm>
            <a:off x="6065290" y="3090863"/>
            <a:ext cx="800219" cy="338554"/>
          </a:xfrm>
          <a:prstGeom prst="rect">
            <a:avLst/>
          </a:prstGeom>
          <a:noFill/>
          <a:ln w="9525">
            <a:noFill/>
            <a:miter lim="800000"/>
          </a:ln>
        </p:spPr>
        <p:txBody>
          <a:bodyPr wrap="none">
            <a:spAutoFit/>
          </a:bodyPr>
          <a:lstStyle/>
          <a:p>
            <a:r>
              <a:rPr kumimoji="1" lang="zh-CN" altLang="en-US" sz="1600">
                <a:solidFill>
                  <a:srgbClr val="333399"/>
                </a:solidFill>
                <a:latin typeface="+mn-lt"/>
                <a:ea typeface="+mn-ea"/>
              </a:rPr>
              <a:t>红外线</a:t>
            </a:r>
            <a:endParaRPr kumimoji="1" lang="zh-CN" altLang="en-US" sz="1600">
              <a:solidFill>
                <a:srgbClr val="333399"/>
              </a:solidFill>
              <a:latin typeface="+mn-lt"/>
              <a:ea typeface="+mn-ea"/>
            </a:endParaRPr>
          </a:p>
        </p:txBody>
      </p:sp>
      <p:sp>
        <p:nvSpPr>
          <p:cNvPr id="22560" name="Text Box 34"/>
          <p:cNvSpPr txBox="1">
            <a:spLocks noChangeArrowheads="1"/>
          </p:cNvSpPr>
          <p:nvPr/>
        </p:nvSpPr>
        <p:spPr bwMode="auto">
          <a:xfrm>
            <a:off x="6421076" y="3605213"/>
            <a:ext cx="800219" cy="338554"/>
          </a:xfrm>
          <a:prstGeom prst="rect">
            <a:avLst/>
          </a:prstGeom>
          <a:noFill/>
          <a:ln w="9525">
            <a:noFill/>
            <a:miter lim="800000"/>
          </a:ln>
        </p:spPr>
        <p:txBody>
          <a:bodyPr wrap="none">
            <a:spAutoFit/>
          </a:bodyPr>
          <a:lstStyle/>
          <a:p>
            <a:r>
              <a:rPr kumimoji="1" lang="zh-CN" altLang="en-US" sz="1600">
                <a:solidFill>
                  <a:srgbClr val="333399"/>
                </a:solidFill>
                <a:latin typeface="+mn-lt"/>
                <a:ea typeface="+mn-ea"/>
              </a:rPr>
              <a:t>可见光</a:t>
            </a:r>
            <a:endParaRPr kumimoji="1" lang="zh-CN" altLang="en-US" sz="1600">
              <a:solidFill>
                <a:srgbClr val="333399"/>
              </a:solidFill>
              <a:latin typeface="+mn-lt"/>
              <a:ea typeface="+mn-ea"/>
            </a:endParaRPr>
          </a:p>
        </p:txBody>
      </p:sp>
      <p:sp>
        <p:nvSpPr>
          <p:cNvPr id="22561" name="Text Box 35"/>
          <p:cNvSpPr txBox="1">
            <a:spLocks noChangeArrowheads="1"/>
          </p:cNvSpPr>
          <p:nvPr/>
        </p:nvSpPr>
        <p:spPr bwMode="auto">
          <a:xfrm>
            <a:off x="7488431" y="3605213"/>
            <a:ext cx="800219" cy="338554"/>
          </a:xfrm>
          <a:prstGeom prst="rect">
            <a:avLst/>
          </a:prstGeom>
          <a:noFill/>
          <a:ln w="9525">
            <a:noFill/>
            <a:miter lim="800000"/>
          </a:ln>
        </p:spPr>
        <p:txBody>
          <a:bodyPr wrap="none">
            <a:spAutoFit/>
          </a:bodyPr>
          <a:lstStyle/>
          <a:p>
            <a:r>
              <a:rPr kumimoji="1" lang="zh-CN" altLang="en-US" sz="1600">
                <a:solidFill>
                  <a:srgbClr val="333399"/>
                </a:solidFill>
                <a:latin typeface="+mn-lt"/>
                <a:ea typeface="+mn-ea"/>
              </a:rPr>
              <a:t>紫外线</a:t>
            </a:r>
            <a:endParaRPr kumimoji="1" lang="zh-CN" altLang="en-US" sz="1600">
              <a:solidFill>
                <a:srgbClr val="333399"/>
              </a:solidFill>
              <a:latin typeface="+mn-lt"/>
              <a:ea typeface="+mn-ea"/>
            </a:endParaRPr>
          </a:p>
        </p:txBody>
      </p:sp>
      <p:sp>
        <p:nvSpPr>
          <p:cNvPr id="22562" name="Line 36"/>
          <p:cNvSpPr>
            <a:spLocks noChangeShapeType="1"/>
          </p:cNvSpPr>
          <p:nvPr/>
        </p:nvSpPr>
        <p:spPr bwMode="auto">
          <a:xfrm>
            <a:off x="7827275" y="3071813"/>
            <a:ext cx="0" cy="385762"/>
          </a:xfrm>
          <a:prstGeom prst="line">
            <a:avLst/>
          </a:prstGeom>
          <a:noFill/>
          <a:ln w="9525">
            <a:solidFill>
              <a:schemeClr val="tx1"/>
            </a:solidFill>
            <a:round/>
          </a:ln>
        </p:spPr>
        <p:txBody>
          <a:bodyPr wrap="none" anchor="ctr"/>
          <a:lstStyle/>
          <a:p>
            <a:endParaRPr lang="zh-CN" altLang="en-US">
              <a:latin typeface="+mn-lt"/>
              <a:ea typeface="+mn-ea"/>
            </a:endParaRPr>
          </a:p>
        </p:txBody>
      </p:sp>
      <p:sp>
        <p:nvSpPr>
          <p:cNvPr id="22563" name="Text Box 37"/>
          <p:cNvSpPr txBox="1">
            <a:spLocks noChangeArrowheads="1"/>
          </p:cNvSpPr>
          <p:nvPr/>
        </p:nvSpPr>
        <p:spPr bwMode="auto">
          <a:xfrm>
            <a:off x="8437192" y="3090863"/>
            <a:ext cx="742511" cy="338554"/>
          </a:xfrm>
          <a:prstGeom prst="rect">
            <a:avLst/>
          </a:prstGeom>
          <a:noFill/>
          <a:ln w="9525">
            <a:noFill/>
            <a:miter lim="800000"/>
          </a:ln>
        </p:spPr>
        <p:txBody>
          <a:bodyPr wrap="none">
            <a:spAutoFit/>
          </a:bodyPr>
          <a:lstStyle/>
          <a:p>
            <a:r>
              <a:rPr kumimoji="1" lang="en-US" altLang="zh-CN" sz="1600">
                <a:solidFill>
                  <a:srgbClr val="333399"/>
                </a:solidFill>
                <a:latin typeface="+mn-lt"/>
                <a:ea typeface="+mn-ea"/>
              </a:rPr>
              <a:t>X</a:t>
            </a:r>
            <a:r>
              <a:rPr kumimoji="1" lang="zh-CN" altLang="en-US" sz="1600">
                <a:solidFill>
                  <a:srgbClr val="333399"/>
                </a:solidFill>
                <a:latin typeface="+mn-lt"/>
                <a:ea typeface="+mn-ea"/>
              </a:rPr>
              <a:t>射线</a:t>
            </a:r>
            <a:endParaRPr kumimoji="1" lang="zh-CN" altLang="en-US" sz="1600">
              <a:solidFill>
                <a:srgbClr val="333399"/>
              </a:solidFill>
              <a:latin typeface="+mn-lt"/>
              <a:ea typeface="+mn-ea"/>
            </a:endParaRPr>
          </a:p>
        </p:txBody>
      </p:sp>
      <p:sp>
        <p:nvSpPr>
          <p:cNvPr id="22564" name="Text Box 38"/>
          <p:cNvSpPr txBox="1">
            <a:spLocks noChangeArrowheads="1"/>
          </p:cNvSpPr>
          <p:nvPr/>
        </p:nvSpPr>
        <p:spPr bwMode="auto">
          <a:xfrm>
            <a:off x="10470250" y="3059113"/>
            <a:ext cx="269626" cy="338554"/>
          </a:xfrm>
          <a:prstGeom prst="rect">
            <a:avLst/>
          </a:prstGeom>
          <a:noFill/>
          <a:ln w="9525">
            <a:noFill/>
            <a:miter lim="800000"/>
          </a:ln>
        </p:spPr>
        <p:txBody>
          <a:bodyPr wrap="none">
            <a:spAutoFit/>
          </a:bodyPr>
          <a:lstStyle/>
          <a:p>
            <a:r>
              <a:rPr kumimoji="1" lang="en-US" altLang="zh-CN" sz="1600">
                <a:solidFill>
                  <a:srgbClr val="333399"/>
                </a:solidFill>
                <a:latin typeface="+mn-lt"/>
                <a:ea typeface="+mn-ea"/>
                <a:sym typeface="Symbol" panose="05050102010706020507" pitchFamily="18" charset="2"/>
              </a:rPr>
              <a:t></a:t>
            </a:r>
            <a:endParaRPr kumimoji="1" lang="en-US" altLang="zh-CN" sz="1600">
              <a:solidFill>
                <a:srgbClr val="333399"/>
              </a:solidFill>
              <a:latin typeface="+mn-lt"/>
              <a:ea typeface="+mn-ea"/>
              <a:sym typeface="Symbol" panose="05050102010706020507" pitchFamily="18" charset="2"/>
            </a:endParaRPr>
          </a:p>
        </p:txBody>
      </p:sp>
      <p:sp>
        <p:nvSpPr>
          <p:cNvPr id="22565" name="Text Box 39"/>
          <p:cNvSpPr txBox="1">
            <a:spLocks noChangeArrowheads="1"/>
          </p:cNvSpPr>
          <p:nvPr/>
        </p:nvSpPr>
        <p:spPr bwMode="auto">
          <a:xfrm>
            <a:off x="10669321" y="3090863"/>
            <a:ext cx="595035" cy="338554"/>
          </a:xfrm>
          <a:prstGeom prst="rect">
            <a:avLst/>
          </a:prstGeom>
          <a:noFill/>
          <a:ln w="9525">
            <a:noFill/>
            <a:miter lim="800000"/>
          </a:ln>
        </p:spPr>
        <p:txBody>
          <a:bodyPr wrap="none">
            <a:spAutoFit/>
          </a:bodyPr>
          <a:lstStyle/>
          <a:p>
            <a:r>
              <a:rPr kumimoji="1" lang="zh-CN" altLang="en-US" sz="1600">
                <a:solidFill>
                  <a:srgbClr val="333399"/>
                </a:solidFill>
                <a:latin typeface="+mn-lt"/>
                <a:ea typeface="+mn-ea"/>
              </a:rPr>
              <a:t>射线</a:t>
            </a:r>
            <a:endParaRPr kumimoji="1" lang="zh-CN" altLang="en-US" sz="1600">
              <a:solidFill>
                <a:srgbClr val="333399"/>
              </a:solidFill>
              <a:latin typeface="+mn-lt"/>
              <a:ea typeface="+mn-ea"/>
            </a:endParaRPr>
          </a:p>
        </p:txBody>
      </p:sp>
      <p:sp>
        <p:nvSpPr>
          <p:cNvPr id="22566" name="Text Box 40"/>
          <p:cNvSpPr txBox="1">
            <a:spLocks noChangeArrowheads="1"/>
          </p:cNvSpPr>
          <p:nvPr/>
        </p:nvSpPr>
        <p:spPr bwMode="auto">
          <a:xfrm>
            <a:off x="1844577" y="4278313"/>
            <a:ext cx="800219" cy="338554"/>
          </a:xfrm>
          <a:prstGeom prst="rect">
            <a:avLst/>
          </a:prstGeom>
          <a:noFill/>
          <a:ln w="9525">
            <a:noFill/>
            <a:miter lim="800000"/>
          </a:ln>
        </p:spPr>
        <p:txBody>
          <a:bodyPr wrap="none">
            <a:spAutoFit/>
          </a:bodyPr>
          <a:lstStyle/>
          <a:p>
            <a:r>
              <a:rPr kumimoji="1" lang="zh-CN" altLang="en-US" sz="1600">
                <a:solidFill>
                  <a:srgbClr val="333399"/>
                </a:solidFill>
                <a:latin typeface="+mn-lt"/>
                <a:ea typeface="+mn-ea"/>
              </a:rPr>
              <a:t>双绞线</a:t>
            </a:r>
            <a:endParaRPr kumimoji="1" lang="zh-CN" altLang="en-US" sz="1600">
              <a:solidFill>
                <a:srgbClr val="333399"/>
              </a:solidFill>
              <a:latin typeface="+mn-lt"/>
              <a:ea typeface="+mn-ea"/>
            </a:endParaRPr>
          </a:p>
        </p:txBody>
      </p:sp>
      <p:sp>
        <p:nvSpPr>
          <p:cNvPr id="22567" name="Line 41"/>
          <p:cNvSpPr>
            <a:spLocks noChangeShapeType="1"/>
          </p:cNvSpPr>
          <p:nvPr/>
        </p:nvSpPr>
        <p:spPr bwMode="auto">
          <a:xfrm>
            <a:off x="1550207" y="4595813"/>
            <a:ext cx="1804339" cy="0"/>
          </a:xfrm>
          <a:prstGeom prst="line">
            <a:avLst/>
          </a:prstGeom>
          <a:noFill/>
          <a:ln w="9525">
            <a:solidFill>
              <a:schemeClr val="tx1"/>
            </a:solidFill>
            <a:round/>
            <a:tailEnd type="triangle" w="med" len="lg"/>
          </a:ln>
        </p:spPr>
        <p:txBody>
          <a:bodyPr wrap="none" anchor="ctr"/>
          <a:lstStyle/>
          <a:p>
            <a:endParaRPr lang="zh-CN" altLang="en-US">
              <a:latin typeface="+mn-lt"/>
              <a:ea typeface="+mn-ea"/>
            </a:endParaRPr>
          </a:p>
        </p:txBody>
      </p:sp>
      <p:sp>
        <p:nvSpPr>
          <p:cNvPr id="22568" name="Text Box 42"/>
          <p:cNvSpPr txBox="1">
            <a:spLocks noChangeArrowheads="1"/>
          </p:cNvSpPr>
          <p:nvPr/>
        </p:nvSpPr>
        <p:spPr bwMode="auto">
          <a:xfrm>
            <a:off x="3231716" y="4619625"/>
            <a:ext cx="1005403" cy="338554"/>
          </a:xfrm>
          <a:prstGeom prst="rect">
            <a:avLst/>
          </a:prstGeom>
          <a:noFill/>
          <a:ln w="9525">
            <a:noFill/>
            <a:miter lim="800000"/>
          </a:ln>
        </p:spPr>
        <p:txBody>
          <a:bodyPr wrap="none">
            <a:spAutoFit/>
          </a:bodyPr>
          <a:lstStyle/>
          <a:p>
            <a:r>
              <a:rPr kumimoji="1" lang="zh-CN" altLang="en-US" sz="1600">
                <a:solidFill>
                  <a:srgbClr val="333399"/>
                </a:solidFill>
                <a:latin typeface="+mn-lt"/>
                <a:ea typeface="+mn-ea"/>
              </a:rPr>
              <a:t>同轴电缆</a:t>
            </a:r>
            <a:endParaRPr kumimoji="1" lang="zh-CN" altLang="en-US" sz="1600">
              <a:solidFill>
                <a:srgbClr val="333399"/>
              </a:solidFill>
              <a:latin typeface="+mn-lt"/>
              <a:ea typeface="+mn-ea"/>
            </a:endParaRPr>
          </a:p>
        </p:txBody>
      </p:sp>
      <p:sp>
        <p:nvSpPr>
          <p:cNvPr id="22569" name="Line 43"/>
          <p:cNvSpPr>
            <a:spLocks noChangeShapeType="1"/>
          </p:cNvSpPr>
          <p:nvPr/>
        </p:nvSpPr>
        <p:spPr bwMode="auto">
          <a:xfrm>
            <a:off x="2338017" y="4968875"/>
            <a:ext cx="3049588" cy="0"/>
          </a:xfrm>
          <a:prstGeom prst="line">
            <a:avLst/>
          </a:prstGeom>
          <a:noFill/>
          <a:ln w="9525">
            <a:solidFill>
              <a:schemeClr val="tx1"/>
            </a:solidFill>
            <a:round/>
            <a:headEnd type="triangle" w="med" len="lg"/>
            <a:tailEnd type="triangle" w="med" len="lg"/>
          </a:ln>
        </p:spPr>
        <p:txBody>
          <a:bodyPr wrap="none" anchor="ctr"/>
          <a:lstStyle/>
          <a:p>
            <a:endParaRPr lang="zh-CN" altLang="en-US">
              <a:latin typeface="+mn-lt"/>
              <a:ea typeface="+mn-ea"/>
            </a:endParaRPr>
          </a:p>
        </p:txBody>
      </p:sp>
      <p:sp>
        <p:nvSpPr>
          <p:cNvPr id="22570" name="Text Box 44"/>
          <p:cNvSpPr txBox="1">
            <a:spLocks noChangeArrowheads="1"/>
          </p:cNvSpPr>
          <p:nvPr/>
        </p:nvSpPr>
        <p:spPr bwMode="auto">
          <a:xfrm>
            <a:off x="5489258" y="4283075"/>
            <a:ext cx="595035" cy="338554"/>
          </a:xfrm>
          <a:prstGeom prst="rect">
            <a:avLst/>
          </a:prstGeom>
          <a:noFill/>
          <a:ln w="9525">
            <a:noFill/>
            <a:miter lim="800000"/>
          </a:ln>
        </p:spPr>
        <p:txBody>
          <a:bodyPr wrap="none">
            <a:spAutoFit/>
          </a:bodyPr>
          <a:lstStyle/>
          <a:p>
            <a:r>
              <a:rPr kumimoji="1" lang="zh-CN" altLang="en-US" sz="1600">
                <a:solidFill>
                  <a:srgbClr val="333399"/>
                </a:solidFill>
                <a:latin typeface="+mn-lt"/>
                <a:ea typeface="+mn-ea"/>
              </a:rPr>
              <a:t>卫星</a:t>
            </a:r>
            <a:endParaRPr kumimoji="1" lang="zh-CN" altLang="en-US" sz="1600">
              <a:solidFill>
                <a:srgbClr val="333399"/>
              </a:solidFill>
              <a:latin typeface="+mn-lt"/>
              <a:ea typeface="+mn-ea"/>
            </a:endParaRPr>
          </a:p>
        </p:txBody>
      </p:sp>
      <p:sp>
        <p:nvSpPr>
          <p:cNvPr id="22571" name="Line 45"/>
          <p:cNvSpPr>
            <a:spLocks noChangeShapeType="1"/>
          </p:cNvSpPr>
          <p:nvPr/>
        </p:nvSpPr>
        <p:spPr bwMode="auto">
          <a:xfrm>
            <a:off x="5184299" y="4625975"/>
            <a:ext cx="1524794" cy="0"/>
          </a:xfrm>
          <a:prstGeom prst="line">
            <a:avLst/>
          </a:prstGeom>
          <a:noFill/>
          <a:ln w="9525">
            <a:solidFill>
              <a:schemeClr val="tx1"/>
            </a:solidFill>
            <a:round/>
            <a:headEnd type="triangle" w="med" len="lg"/>
            <a:tailEnd type="triangle" w="med" len="lg"/>
          </a:ln>
        </p:spPr>
        <p:txBody>
          <a:bodyPr wrap="none" anchor="ctr"/>
          <a:lstStyle/>
          <a:p>
            <a:endParaRPr lang="zh-CN" altLang="en-US">
              <a:latin typeface="+mn-lt"/>
              <a:ea typeface="+mn-ea"/>
            </a:endParaRPr>
          </a:p>
        </p:txBody>
      </p:sp>
      <p:sp>
        <p:nvSpPr>
          <p:cNvPr id="22572" name="Text Box 46"/>
          <p:cNvSpPr txBox="1">
            <a:spLocks noChangeArrowheads="1"/>
          </p:cNvSpPr>
          <p:nvPr/>
        </p:nvSpPr>
        <p:spPr bwMode="auto">
          <a:xfrm>
            <a:off x="5688328" y="4702175"/>
            <a:ext cx="1005403" cy="338554"/>
          </a:xfrm>
          <a:prstGeom prst="rect">
            <a:avLst/>
          </a:prstGeom>
          <a:noFill/>
          <a:ln w="9525">
            <a:noFill/>
            <a:miter lim="800000"/>
          </a:ln>
        </p:spPr>
        <p:txBody>
          <a:bodyPr wrap="none">
            <a:spAutoFit/>
          </a:bodyPr>
          <a:lstStyle/>
          <a:p>
            <a:r>
              <a:rPr kumimoji="1" lang="zh-CN" altLang="en-US" sz="1600" dirty="0">
                <a:solidFill>
                  <a:srgbClr val="333399"/>
                </a:solidFill>
                <a:latin typeface="+mn-lt"/>
                <a:ea typeface="+mn-ea"/>
              </a:rPr>
              <a:t>地面微波</a:t>
            </a:r>
            <a:endParaRPr kumimoji="1" lang="zh-CN" altLang="en-US" sz="1600" dirty="0">
              <a:solidFill>
                <a:srgbClr val="333399"/>
              </a:solidFill>
              <a:latin typeface="+mn-lt"/>
              <a:ea typeface="+mn-ea"/>
            </a:endParaRPr>
          </a:p>
        </p:txBody>
      </p:sp>
      <p:sp>
        <p:nvSpPr>
          <p:cNvPr id="22573" name="Line 47"/>
          <p:cNvSpPr>
            <a:spLocks noChangeShapeType="1"/>
          </p:cNvSpPr>
          <p:nvPr/>
        </p:nvSpPr>
        <p:spPr bwMode="auto">
          <a:xfrm>
            <a:off x="5675621" y="5053013"/>
            <a:ext cx="1253719" cy="0"/>
          </a:xfrm>
          <a:prstGeom prst="line">
            <a:avLst/>
          </a:prstGeom>
          <a:noFill/>
          <a:ln w="9525">
            <a:solidFill>
              <a:schemeClr val="tx1"/>
            </a:solidFill>
            <a:round/>
            <a:headEnd type="triangle" w="med" len="lg"/>
            <a:tailEnd type="triangle" w="med" len="lg"/>
          </a:ln>
        </p:spPr>
        <p:txBody>
          <a:bodyPr wrap="none" anchor="ctr"/>
          <a:lstStyle/>
          <a:p>
            <a:endParaRPr lang="zh-CN" altLang="en-US">
              <a:latin typeface="+mn-lt"/>
              <a:ea typeface="+mn-ea"/>
            </a:endParaRPr>
          </a:p>
        </p:txBody>
      </p:sp>
      <p:sp>
        <p:nvSpPr>
          <p:cNvPr id="22574" name="Text Box 48"/>
          <p:cNvSpPr txBox="1">
            <a:spLocks noChangeArrowheads="1"/>
          </p:cNvSpPr>
          <p:nvPr/>
        </p:nvSpPr>
        <p:spPr bwMode="auto">
          <a:xfrm>
            <a:off x="2642976" y="5084763"/>
            <a:ext cx="800219" cy="535531"/>
          </a:xfrm>
          <a:prstGeom prst="rect">
            <a:avLst/>
          </a:prstGeom>
          <a:noFill/>
          <a:ln w="9525">
            <a:noFill/>
            <a:miter lim="800000"/>
          </a:ln>
        </p:spPr>
        <p:txBody>
          <a:bodyPr wrap="none">
            <a:spAutoFit/>
          </a:bodyPr>
          <a:lstStyle/>
          <a:p>
            <a:pPr>
              <a:lnSpc>
                <a:spcPct val="90000"/>
              </a:lnSpc>
            </a:pPr>
            <a:r>
              <a:rPr kumimoji="1" lang="en-US" altLang="zh-CN" sz="1600" dirty="0">
                <a:solidFill>
                  <a:srgbClr val="333399"/>
                </a:solidFill>
                <a:latin typeface="+mn-lt"/>
                <a:ea typeface="+mn-ea"/>
              </a:rPr>
              <a:t>  </a:t>
            </a:r>
            <a:r>
              <a:rPr kumimoji="1" lang="zh-CN" altLang="en-US" sz="1600" dirty="0">
                <a:solidFill>
                  <a:srgbClr val="333399"/>
                </a:solidFill>
                <a:latin typeface="+mn-lt"/>
                <a:ea typeface="+mn-ea"/>
              </a:rPr>
              <a:t>调幅</a:t>
            </a:r>
            <a:endParaRPr kumimoji="1" lang="zh-CN" altLang="en-US" sz="1600" dirty="0">
              <a:solidFill>
                <a:srgbClr val="333399"/>
              </a:solidFill>
              <a:latin typeface="+mn-lt"/>
              <a:ea typeface="+mn-ea"/>
            </a:endParaRPr>
          </a:p>
          <a:p>
            <a:pPr>
              <a:lnSpc>
                <a:spcPct val="90000"/>
              </a:lnSpc>
            </a:pPr>
            <a:r>
              <a:rPr kumimoji="1" lang="zh-CN" altLang="en-US" sz="1600" dirty="0">
                <a:solidFill>
                  <a:srgbClr val="333399"/>
                </a:solidFill>
                <a:latin typeface="+mn-lt"/>
                <a:ea typeface="+mn-ea"/>
              </a:rPr>
              <a:t>无线电</a:t>
            </a:r>
            <a:endParaRPr kumimoji="1" lang="zh-CN" altLang="en-US" sz="1600" dirty="0">
              <a:solidFill>
                <a:srgbClr val="333399"/>
              </a:solidFill>
              <a:latin typeface="+mn-lt"/>
              <a:ea typeface="+mn-ea"/>
            </a:endParaRPr>
          </a:p>
        </p:txBody>
      </p:sp>
      <p:sp>
        <p:nvSpPr>
          <p:cNvPr id="22575" name="Text Box 49"/>
          <p:cNvSpPr txBox="1">
            <a:spLocks noChangeArrowheads="1"/>
          </p:cNvSpPr>
          <p:nvPr/>
        </p:nvSpPr>
        <p:spPr bwMode="auto">
          <a:xfrm>
            <a:off x="4066116" y="5032375"/>
            <a:ext cx="800219" cy="535531"/>
          </a:xfrm>
          <a:prstGeom prst="rect">
            <a:avLst/>
          </a:prstGeom>
          <a:solidFill>
            <a:schemeClr val="bg1">
              <a:lumMod val="95000"/>
            </a:schemeClr>
          </a:solidFill>
          <a:ln w="9525">
            <a:noFill/>
            <a:miter lim="800000"/>
          </a:ln>
        </p:spPr>
        <p:txBody>
          <a:bodyPr wrap="none">
            <a:spAutoFit/>
          </a:bodyPr>
          <a:lstStyle/>
          <a:p>
            <a:pPr>
              <a:lnSpc>
                <a:spcPct val="90000"/>
              </a:lnSpc>
            </a:pPr>
            <a:r>
              <a:rPr kumimoji="1" lang="en-US" altLang="zh-CN" sz="1600" dirty="0">
                <a:solidFill>
                  <a:srgbClr val="333399"/>
                </a:solidFill>
                <a:latin typeface="+mn-lt"/>
                <a:ea typeface="+mn-ea"/>
              </a:rPr>
              <a:t>  </a:t>
            </a:r>
            <a:r>
              <a:rPr kumimoji="1" lang="zh-CN" altLang="en-US" sz="1600" dirty="0">
                <a:solidFill>
                  <a:srgbClr val="333399"/>
                </a:solidFill>
                <a:latin typeface="+mn-lt"/>
                <a:ea typeface="+mn-ea"/>
              </a:rPr>
              <a:t>调频</a:t>
            </a:r>
            <a:endParaRPr kumimoji="1" lang="zh-CN" altLang="en-US" sz="1600" dirty="0">
              <a:solidFill>
                <a:srgbClr val="333399"/>
              </a:solidFill>
              <a:latin typeface="+mn-lt"/>
              <a:ea typeface="+mn-ea"/>
            </a:endParaRPr>
          </a:p>
          <a:p>
            <a:pPr>
              <a:lnSpc>
                <a:spcPct val="90000"/>
              </a:lnSpc>
            </a:pPr>
            <a:r>
              <a:rPr kumimoji="1" lang="zh-CN" altLang="en-US" sz="1600" dirty="0">
                <a:solidFill>
                  <a:srgbClr val="333399"/>
                </a:solidFill>
                <a:latin typeface="+mn-lt"/>
                <a:ea typeface="+mn-ea"/>
              </a:rPr>
              <a:t>无线电</a:t>
            </a:r>
            <a:endParaRPr kumimoji="1" lang="zh-CN" altLang="en-US" sz="1600" dirty="0">
              <a:solidFill>
                <a:srgbClr val="333399"/>
              </a:solidFill>
              <a:latin typeface="+mn-lt"/>
              <a:ea typeface="+mn-ea"/>
            </a:endParaRPr>
          </a:p>
        </p:txBody>
      </p:sp>
      <p:sp>
        <p:nvSpPr>
          <p:cNvPr id="22576" name="Text Box 50"/>
          <p:cNvSpPr txBox="1">
            <a:spLocks noChangeArrowheads="1"/>
          </p:cNvSpPr>
          <p:nvPr/>
        </p:nvSpPr>
        <p:spPr bwMode="auto">
          <a:xfrm>
            <a:off x="1673037" y="5087938"/>
            <a:ext cx="800219" cy="535531"/>
          </a:xfrm>
          <a:prstGeom prst="rect">
            <a:avLst/>
          </a:prstGeom>
          <a:noFill/>
          <a:ln w="9525">
            <a:noFill/>
            <a:miter lim="800000"/>
          </a:ln>
        </p:spPr>
        <p:txBody>
          <a:bodyPr wrap="none">
            <a:spAutoFit/>
          </a:bodyPr>
          <a:lstStyle/>
          <a:p>
            <a:pPr>
              <a:lnSpc>
                <a:spcPct val="90000"/>
              </a:lnSpc>
            </a:pPr>
            <a:r>
              <a:rPr kumimoji="1" lang="en-US" altLang="zh-CN" sz="1600">
                <a:solidFill>
                  <a:srgbClr val="333399"/>
                </a:solidFill>
                <a:latin typeface="+mn-lt"/>
                <a:ea typeface="+mn-ea"/>
              </a:rPr>
              <a:t>  </a:t>
            </a:r>
            <a:r>
              <a:rPr kumimoji="1" lang="zh-CN" altLang="en-US" sz="1600">
                <a:solidFill>
                  <a:srgbClr val="333399"/>
                </a:solidFill>
                <a:latin typeface="+mn-lt"/>
                <a:ea typeface="+mn-ea"/>
              </a:rPr>
              <a:t>海事</a:t>
            </a:r>
            <a:endParaRPr kumimoji="1" lang="zh-CN" altLang="en-US" sz="1600">
              <a:solidFill>
                <a:srgbClr val="333399"/>
              </a:solidFill>
              <a:latin typeface="+mn-lt"/>
              <a:ea typeface="+mn-ea"/>
            </a:endParaRPr>
          </a:p>
          <a:p>
            <a:pPr>
              <a:lnSpc>
                <a:spcPct val="90000"/>
              </a:lnSpc>
            </a:pPr>
            <a:r>
              <a:rPr kumimoji="1" lang="zh-CN" altLang="en-US" sz="1600">
                <a:solidFill>
                  <a:srgbClr val="333399"/>
                </a:solidFill>
                <a:latin typeface="+mn-lt"/>
                <a:ea typeface="+mn-ea"/>
              </a:rPr>
              <a:t>无线电</a:t>
            </a:r>
            <a:endParaRPr kumimoji="1" lang="zh-CN" altLang="en-US" sz="1600">
              <a:solidFill>
                <a:srgbClr val="333399"/>
              </a:solidFill>
              <a:latin typeface="+mn-lt"/>
              <a:ea typeface="+mn-ea"/>
            </a:endParaRPr>
          </a:p>
        </p:txBody>
      </p:sp>
      <p:sp>
        <p:nvSpPr>
          <p:cNvPr id="22577" name="Line 51"/>
          <p:cNvSpPr>
            <a:spLocks noChangeShapeType="1"/>
          </p:cNvSpPr>
          <p:nvPr/>
        </p:nvSpPr>
        <p:spPr bwMode="auto">
          <a:xfrm>
            <a:off x="4421902" y="5586413"/>
            <a:ext cx="576033" cy="0"/>
          </a:xfrm>
          <a:prstGeom prst="line">
            <a:avLst/>
          </a:prstGeom>
          <a:noFill/>
          <a:ln w="9525">
            <a:solidFill>
              <a:schemeClr val="tx1"/>
            </a:solidFill>
            <a:round/>
            <a:headEnd type="triangle" w="med" len="lg"/>
            <a:tailEnd type="triangle" w="med" len="lg"/>
          </a:ln>
        </p:spPr>
        <p:txBody>
          <a:bodyPr wrap="none" anchor="ctr"/>
          <a:lstStyle/>
          <a:p>
            <a:endParaRPr lang="zh-CN" altLang="en-US">
              <a:latin typeface="+mn-lt"/>
              <a:ea typeface="+mn-ea"/>
            </a:endParaRPr>
          </a:p>
        </p:txBody>
      </p:sp>
      <p:sp>
        <p:nvSpPr>
          <p:cNvPr id="22578" name="Text Box 52"/>
          <p:cNvSpPr txBox="1">
            <a:spLocks noChangeArrowheads="1"/>
          </p:cNvSpPr>
          <p:nvPr/>
        </p:nvSpPr>
        <p:spPr bwMode="auto">
          <a:xfrm>
            <a:off x="9385953" y="4306888"/>
            <a:ext cx="595035" cy="338554"/>
          </a:xfrm>
          <a:prstGeom prst="rect">
            <a:avLst/>
          </a:prstGeom>
          <a:noFill/>
          <a:ln w="9525">
            <a:noFill/>
            <a:miter lim="800000"/>
          </a:ln>
        </p:spPr>
        <p:txBody>
          <a:bodyPr wrap="none">
            <a:spAutoFit/>
          </a:bodyPr>
          <a:lstStyle/>
          <a:p>
            <a:r>
              <a:rPr kumimoji="1" lang="zh-CN" altLang="en-US" sz="1600">
                <a:solidFill>
                  <a:srgbClr val="333399"/>
                </a:solidFill>
                <a:latin typeface="+mn-lt"/>
                <a:ea typeface="+mn-ea"/>
              </a:rPr>
              <a:t>光纤</a:t>
            </a:r>
            <a:endParaRPr kumimoji="1" lang="zh-CN" altLang="en-US" sz="1600">
              <a:solidFill>
                <a:srgbClr val="333399"/>
              </a:solidFill>
              <a:latin typeface="+mn-lt"/>
              <a:ea typeface="+mn-ea"/>
            </a:endParaRPr>
          </a:p>
        </p:txBody>
      </p:sp>
      <p:sp>
        <p:nvSpPr>
          <p:cNvPr id="22579" name="Line 53"/>
          <p:cNvSpPr>
            <a:spLocks noChangeShapeType="1"/>
          </p:cNvSpPr>
          <p:nvPr/>
        </p:nvSpPr>
        <p:spPr bwMode="auto">
          <a:xfrm>
            <a:off x="9352068" y="4638675"/>
            <a:ext cx="796281" cy="0"/>
          </a:xfrm>
          <a:prstGeom prst="line">
            <a:avLst/>
          </a:prstGeom>
          <a:noFill/>
          <a:ln w="9525">
            <a:solidFill>
              <a:schemeClr val="tx1"/>
            </a:solidFill>
            <a:round/>
            <a:headEnd type="triangle" w="med" len="lg"/>
            <a:tailEnd type="triangle" w="med" len="lg"/>
          </a:ln>
        </p:spPr>
        <p:txBody>
          <a:bodyPr wrap="none" anchor="ctr"/>
          <a:lstStyle/>
          <a:p>
            <a:endParaRPr lang="zh-CN" altLang="en-US">
              <a:latin typeface="+mn-lt"/>
              <a:ea typeface="+mn-ea"/>
            </a:endParaRPr>
          </a:p>
        </p:txBody>
      </p:sp>
      <p:sp>
        <p:nvSpPr>
          <p:cNvPr id="22580" name="Text Box 54"/>
          <p:cNvSpPr txBox="1">
            <a:spLocks noChangeArrowheads="1"/>
          </p:cNvSpPr>
          <p:nvPr/>
        </p:nvSpPr>
        <p:spPr bwMode="auto">
          <a:xfrm>
            <a:off x="4676034" y="5630863"/>
            <a:ext cx="595035" cy="338554"/>
          </a:xfrm>
          <a:prstGeom prst="rect">
            <a:avLst/>
          </a:prstGeom>
          <a:noFill/>
          <a:ln w="9525">
            <a:noFill/>
            <a:miter lim="800000"/>
          </a:ln>
        </p:spPr>
        <p:txBody>
          <a:bodyPr wrap="none">
            <a:spAutoFit/>
          </a:bodyPr>
          <a:lstStyle/>
          <a:p>
            <a:r>
              <a:rPr kumimoji="1" lang="zh-CN" altLang="en-US" sz="1600">
                <a:solidFill>
                  <a:srgbClr val="333399"/>
                </a:solidFill>
                <a:latin typeface="+mn-lt"/>
                <a:ea typeface="+mn-ea"/>
              </a:rPr>
              <a:t>电视</a:t>
            </a:r>
            <a:endParaRPr kumimoji="1" lang="zh-CN" altLang="en-US" sz="1600">
              <a:solidFill>
                <a:srgbClr val="333399"/>
              </a:solidFill>
              <a:latin typeface="+mn-lt"/>
              <a:ea typeface="+mn-ea"/>
            </a:endParaRPr>
          </a:p>
        </p:txBody>
      </p:sp>
      <p:sp>
        <p:nvSpPr>
          <p:cNvPr id="22581" name="Line 55"/>
          <p:cNvSpPr>
            <a:spLocks noChangeShapeType="1"/>
          </p:cNvSpPr>
          <p:nvPr/>
        </p:nvSpPr>
        <p:spPr bwMode="auto">
          <a:xfrm flipV="1">
            <a:off x="7014051" y="3224213"/>
            <a:ext cx="254132" cy="457200"/>
          </a:xfrm>
          <a:prstGeom prst="line">
            <a:avLst/>
          </a:prstGeom>
          <a:noFill/>
          <a:ln w="9525">
            <a:solidFill>
              <a:schemeClr val="tx1"/>
            </a:solidFill>
            <a:round/>
            <a:tailEnd type="triangle" w="med" len="lg"/>
          </a:ln>
        </p:spPr>
        <p:txBody>
          <a:bodyPr wrap="none" anchor="ctr"/>
          <a:lstStyle/>
          <a:p>
            <a:endParaRPr lang="zh-CN" altLang="en-US">
              <a:latin typeface="+mn-lt"/>
              <a:ea typeface="+mn-ea"/>
            </a:endParaRPr>
          </a:p>
        </p:txBody>
      </p:sp>
      <p:sp>
        <p:nvSpPr>
          <p:cNvPr id="22582" name="Line 56"/>
          <p:cNvSpPr>
            <a:spLocks noChangeShapeType="1"/>
          </p:cNvSpPr>
          <p:nvPr/>
        </p:nvSpPr>
        <p:spPr bwMode="auto">
          <a:xfrm flipH="1" flipV="1">
            <a:off x="7590084" y="3224214"/>
            <a:ext cx="110124" cy="454025"/>
          </a:xfrm>
          <a:prstGeom prst="line">
            <a:avLst/>
          </a:prstGeom>
          <a:noFill/>
          <a:ln w="9525">
            <a:solidFill>
              <a:schemeClr val="tx1"/>
            </a:solidFill>
            <a:round/>
            <a:tailEnd type="triangle" w="med" len="lg"/>
          </a:ln>
        </p:spPr>
        <p:txBody>
          <a:bodyPr wrap="none" anchor="ctr"/>
          <a:lstStyle/>
          <a:p>
            <a:endParaRPr lang="zh-CN" altLang="en-US">
              <a:latin typeface="+mn-lt"/>
              <a:ea typeface="+mn-ea"/>
            </a:endParaRPr>
          </a:p>
        </p:txBody>
      </p:sp>
      <p:sp>
        <p:nvSpPr>
          <p:cNvPr id="22583" name="Line 57"/>
          <p:cNvSpPr>
            <a:spLocks noChangeShapeType="1"/>
          </p:cNvSpPr>
          <p:nvPr/>
        </p:nvSpPr>
        <p:spPr bwMode="auto">
          <a:xfrm>
            <a:off x="1728100" y="5662613"/>
            <a:ext cx="914876" cy="0"/>
          </a:xfrm>
          <a:prstGeom prst="line">
            <a:avLst/>
          </a:prstGeom>
          <a:noFill/>
          <a:ln w="9525">
            <a:solidFill>
              <a:schemeClr val="tx1"/>
            </a:solidFill>
            <a:round/>
            <a:headEnd type="triangle" w="med" len="lg"/>
            <a:tailEnd type="triangle" w="med" len="lg"/>
          </a:ln>
        </p:spPr>
        <p:txBody>
          <a:bodyPr wrap="none" anchor="ctr"/>
          <a:lstStyle/>
          <a:p>
            <a:endParaRPr lang="zh-CN" altLang="en-US">
              <a:latin typeface="+mn-lt"/>
              <a:ea typeface="+mn-ea"/>
            </a:endParaRPr>
          </a:p>
        </p:txBody>
      </p:sp>
      <p:sp>
        <p:nvSpPr>
          <p:cNvPr id="22584" name="Line 58"/>
          <p:cNvSpPr>
            <a:spLocks noChangeShapeType="1"/>
          </p:cNvSpPr>
          <p:nvPr/>
        </p:nvSpPr>
        <p:spPr bwMode="auto">
          <a:xfrm>
            <a:off x="2846281" y="5662613"/>
            <a:ext cx="609918" cy="0"/>
          </a:xfrm>
          <a:prstGeom prst="line">
            <a:avLst/>
          </a:prstGeom>
          <a:noFill/>
          <a:ln w="9525">
            <a:solidFill>
              <a:schemeClr val="tx1"/>
            </a:solidFill>
            <a:round/>
            <a:headEnd type="triangle" w="med" len="lg"/>
            <a:tailEnd type="triangle" w="med" len="lg"/>
          </a:ln>
        </p:spPr>
        <p:txBody>
          <a:bodyPr wrap="none" anchor="ctr"/>
          <a:lstStyle/>
          <a:p>
            <a:endParaRPr lang="zh-CN" altLang="en-US">
              <a:latin typeface="+mn-lt"/>
              <a:ea typeface="+mn-ea"/>
            </a:endParaRPr>
          </a:p>
        </p:txBody>
      </p:sp>
      <p:sp>
        <p:nvSpPr>
          <p:cNvPr id="22585" name="Line 59"/>
          <p:cNvSpPr>
            <a:spLocks noChangeShapeType="1"/>
          </p:cNvSpPr>
          <p:nvPr/>
        </p:nvSpPr>
        <p:spPr bwMode="auto">
          <a:xfrm>
            <a:off x="4472728" y="5967413"/>
            <a:ext cx="999587" cy="0"/>
          </a:xfrm>
          <a:prstGeom prst="line">
            <a:avLst/>
          </a:prstGeom>
          <a:noFill/>
          <a:ln w="9525">
            <a:solidFill>
              <a:schemeClr val="tx1"/>
            </a:solidFill>
            <a:round/>
            <a:headEnd type="triangle" w="med" len="lg"/>
            <a:tailEnd type="triangle" w="med" len="lg"/>
          </a:ln>
        </p:spPr>
        <p:txBody>
          <a:bodyPr wrap="none" anchor="ctr"/>
          <a:lstStyle/>
          <a:p>
            <a:endParaRPr lang="zh-CN" altLang="en-US">
              <a:latin typeface="+mn-lt"/>
              <a:ea typeface="+mn-ea"/>
            </a:endParaRPr>
          </a:p>
        </p:txBody>
      </p:sp>
      <p:sp>
        <p:nvSpPr>
          <p:cNvPr id="22586" name="Line 60"/>
          <p:cNvSpPr>
            <a:spLocks noChangeShapeType="1"/>
          </p:cNvSpPr>
          <p:nvPr/>
        </p:nvSpPr>
        <p:spPr bwMode="auto">
          <a:xfrm>
            <a:off x="1543854" y="6035675"/>
            <a:ext cx="9417719" cy="0"/>
          </a:xfrm>
          <a:prstGeom prst="line">
            <a:avLst/>
          </a:prstGeom>
          <a:noFill/>
          <a:ln w="19050">
            <a:solidFill>
              <a:schemeClr val="tx1"/>
            </a:solidFill>
            <a:round/>
          </a:ln>
        </p:spPr>
        <p:txBody>
          <a:bodyPr wrap="none" anchor="ctr"/>
          <a:lstStyle/>
          <a:p>
            <a:endParaRPr lang="zh-CN" altLang="en-US">
              <a:latin typeface="+mn-lt"/>
              <a:ea typeface="+mn-ea"/>
            </a:endParaRPr>
          </a:p>
        </p:txBody>
      </p:sp>
      <p:sp>
        <p:nvSpPr>
          <p:cNvPr id="22587" name="Line 61"/>
          <p:cNvSpPr>
            <a:spLocks noChangeShapeType="1"/>
          </p:cNvSpPr>
          <p:nvPr/>
        </p:nvSpPr>
        <p:spPr bwMode="auto">
          <a:xfrm>
            <a:off x="1558678" y="4283075"/>
            <a:ext cx="0" cy="1752600"/>
          </a:xfrm>
          <a:prstGeom prst="line">
            <a:avLst/>
          </a:prstGeom>
          <a:noFill/>
          <a:ln w="19050">
            <a:solidFill>
              <a:schemeClr val="tx1"/>
            </a:solidFill>
            <a:round/>
          </a:ln>
        </p:spPr>
        <p:txBody>
          <a:bodyPr wrap="none" anchor="ctr"/>
          <a:lstStyle/>
          <a:p>
            <a:endParaRPr lang="zh-CN" altLang="en-US">
              <a:latin typeface="+mn-lt"/>
              <a:ea typeface="+mn-ea"/>
            </a:endParaRPr>
          </a:p>
        </p:txBody>
      </p:sp>
      <p:sp>
        <p:nvSpPr>
          <p:cNvPr id="22588" name="Line 62"/>
          <p:cNvSpPr>
            <a:spLocks noChangeShapeType="1"/>
          </p:cNvSpPr>
          <p:nvPr/>
        </p:nvSpPr>
        <p:spPr bwMode="auto">
          <a:xfrm>
            <a:off x="5468080" y="4276725"/>
            <a:ext cx="0" cy="1752600"/>
          </a:xfrm>
          <a:prstGeom prst="line">
            <a:avLst/>
          </a:prstGeom>
          <a:noFill/>
          <a:ln w="19050">
            <a:solidFill>
              <a:schemeClr val="tx1"/>
            </a:solidFill>
            <a:round/>
          </a:ln>
        </p:spPr>
        <p:txBody>
          <a:bodyPr wrap="none" anchor="ctr"/>
          <a:lstStyle/>
          <a:p>
            <a:endParaRPr lang="zh-CN" altLang="en-US">
              <a:latin typeface="+mn-lt"/>
              <a:ea typeface="+mn-ea"/>
            </a:endParaRPr>
          </a:p>
        </p:txBody>
      </p:sp>
      <p:sp>
        <p:nvSpPr>
          <p:cNvPr id="22589" name="Line 63"/>
          <p:cNvSpPr>
            <a:spLocks noChangeShapeType="1"/>
          </p:cNvSpPr>
          <p:nvPr/>
        </p:nvSpPr>
        <p:spPr bwMode="auto">
          <a:xfrm>
            <a:off x="7026758" y="4284663"/>
            <a:ext cx="0" cy="1752600"/>
          </a:xfrm>
          <a:prstGeom prst="line">
            <a:avLst/>
          </a:prstGeom>
          <a:noFill/>
          <a:ln w="19050">
            <a:solidFill>
              <a:schemeClr val="tx1"/>
            </a:solidFill>
            <a:round/>
          </a:ln>
        </p:spPr>
        <p:txBody>
          <a:bodyPr wrap="none" anchor="ctr"/>
          <a:lstStyle/>
          <a:p>
            <a:endParaRPr lang="zh-CN" altLang="en-US">
              <a:latin typeface="+mn-lt"/>
              <a:ea typeface="+mn-ea"/>
            </a:endParaRPr>
          </a:p>
        </p:txBody>
      </p:sp>
      <p:sp>
        <p:nvSpPr>
          <p:cNvPr id="22590" name="Line 64"/>
          <p:cNvSpPr>
            <a:spLocks noChangeShapeType="1"/>
          </p:cNvSpPr>
          <p:nvPr/>
        </p:nvSpPr>
        <p:spPr bwMode="auto">
          <a:xfrm>
            <a:off x="7806097" y="4281488"/>
            <a:ext cx="0" cy="1752600"/>
          </a:xfrm>
          <a:prstGeom prst="line">
            <a:avLst/>
          </a:prstGeom>
          <a:noFill/>
          <a:ln w="19050">
            <a:solidFill>
              <a:schemeClr val="tx1"/>
            </a:solidFill>
            <a:round/>
          </a:ln>
        </p:spPr>
        <p:txBody>
          <a:bodyPr wrap="none" anchor="ctr"/>
          <a:lstStyle/>
          <a:p>
            <a:endParaRPr lang="zh-CN" altLang="en-US">
              <a:latin typeface="+mn-lt"/>
              <a:ea typeface="+mn-ea"/>
            </a:endParaRPr>
          </a:p>
        </p:txBody>
      </p:sp>
      <p:sp>
        <p:nvSpPr>
          <p:cNvPr id="22591" name="Line 65"/>
          <p:cNvSpPr>
            <a:spLocks noChangeShapeType="1"/>
          </p:cNvSpPr>
          <p:nvPr/>
        </p:nvSpPr>
        <p:spPr bwMode="auto">
          <a:xfrm>
            <a:off x="8591790" y="4283075"/>
            <a:ext cx="0" cy="1752600"/>
          </a:xfrm>
          <a:prstGeom prst="line">
            <a:avLst/>
          </a:prstGeom>
          <a:noFill/>
          <a:ln w="19050">
            <a:solidFill>
              <a:schemeClr val="tx1"/>
            </a:solidFill>
            <a:round/>
          </a:ln>
        </p:spPr>
        <p:txBody>
          <a:bodyPr wrap="none" anchor="ctr"/>
          <a:lstStyle/>
          <a:p>
            <a:endParaRPr lang="zh-CN" altLang="en-US">
              <a:latin typeface="+mn-lt"/>
              <a:ea typeface="+mn-ea"/>
            </a:endParaRPr>
          </a:p>
        </p:txBody>
      </p:sp>
      <p:sp>
        <p:nvSpPr>
          <p:cNvPr id="22592" name="Line 66"/>
          <p:cNvSpPr>
            <a:spLocks noChangeShapeType="1"/>
          </p:cNvSpPr>
          <p:nvPr/>
        </p:nvSpPr>
        <p:spPr bwMode="auto">
          <a:xfrm>
            <a:off x="9377482" y="4294188"/>
            <a:ext cx="0" cy="1752600"/>
          </a:xfrm>
          <a:prstGeom prst="line">
            <a:avLst/>
          </a:prstGeom>
          <a:noFill/>
          <a:ln w="19050">
            <a:solidFill>
              <a:schemeClr val="tx1"/>
            </a:solidFill>
            <a:round/>
          </a:ln>
        </p:spPr>
        <p:txBody>
          <a:bodyPr wrap="none" anchor="ctr"/>
          <a:lstStyle/>
          <a:p>
            <a:endParaRPr lang="zh-CN" altLang="en-US">
              <a:latin typeface="+mn-lt"/>
              <a:ea typeface="+mn-ea"/>
            </a:endParaRPr>
          </a:p>
        </p:txBody>
      </p:sp>
      <p:sp>
        <p:nvSpPr>
          <p:cNvPr id="22593" name="Line 67"/>
          <p:cNvSpPr>
            <a:spLocks noChangeShapeType="1"/>
          </p:cNvSpPr>
          <p:nvPr/>
        </p:nvSpPr>
        <p:spPr bwMode="auto">
          <a:xfrm>
            <a:off x="10156821" y="4286250"/>
            <a:ext cx="0" cy="1752600"/>
          </a:xfrm>
          <a:prstGeom prst="line">
            <a:avLst/>
          </a:prstGeom>
          <a:noFill/>
          <a:ln w="19050">
            <a:solidFill>
              <a:schemeClr val="tx1"/>
            </a:solidFill>
            <a:round/>
          </a:ln>
        </p:spPr>
        <p:txBody>
          <a:bodyPr wrap="none" anchor="ctr"/>
          <a:lstStyle/>
          <a:p>
            <a:endParaRPr lang="zh-CN" altLang="en-US">
              <a:latin typeface="+mn-lt"/>
              <a:ea typeface="+mn-ea"/>
            </a:endParaRPr>
          </a:p>
        </p:txBody>
      </p:sp>
      <p:sp>
        <p:nvSpPr>
          <p:cNvPr id="22594" name="Line 68"/>
          <p:cNvSpPr>
            <a:spLocks noChangeShapeType="1"/>
          </p:cNvSpPr>
          <p:nvPr/>
        </p:nvSpPr>
        <p:spPr bwMode="auto">
          <a:xfrm>
            <a:off x="10942514" y="4283075"/>
            <a:ext cx="0" cy="1752600"/>
          </a:xfrm>
          <a:prstGeom prst="line">
            <a:avLst/>
          </a:prstGeom>
          <a:noFill/>
          <a:ln w="19050">
            <a:solidFill>
              <a:schemeClr val="tx1"/>
            </a:solidFill>
            <a:round/>
          </a:ln>
        </p:spPr>
        <p:txBody>
          <a:bodyPr wrap="none" anchor="ctr"/>
          <a:lstStyle/>
          <a:p>
            <a:endParaRPr lang="zh-CN" altLang="en-US">
              <a:latin typeface="+mn-lt"/>
              <a:ea typeface="+mn-ea"/>
            </a:endParaRPr>
          </a:p>
        </p:txBody>
      </p:sp>
      <p:grpSp>
        <p:nvGrpSpPr>
          <p:cNvPr id="22595" name="Group 69"/>
          <p:cNvGrpSpPr/>
          <p:nvPr/>
        </p:nvGrpSpPr>
        <p:grpSpPr bwMode="auto">
          <a:xfrm>
            <a:off x="406612" y="2767013"/>
            <a:ext cx="802635" cy="371475"/>
            <a:chOff x="6" y="352"/>
            <a:chExt cx="379" cy="234"/>
          </a:xfrm>
        </p:grpSpPr>
        <p:sp>
          <p:nvSpPr>
            <p:cNvPr id="22626" name="Text Box 70"/>
            <p:cNvSpPr txBox="1">
              <a:spLocks noChangeArrowheads="1"/>
            </p:cNvSpPr>
            <p:nvPr/>
          </p:nvSpPr>
          <p:spPr bwMode="auto">
            <a:xfrm>
              <a:off x="92" y="353"/>
              <a:ext cx="293" cy="233"/>
            </a:xfrm>
            <a:prstGeom prst="rect">
              <a:avLst/>
            </a:prstGeom>
            <a:noFill/>
            <a:ln w="9525">
              <a:noFill/>
              <a:miter lim="800000"/>
            </a:ln>
          </p:spPr>
          <p:txBody>
            <a:bodyPr wrap="none">
              <a:spAutoFit/>
            </a:bodyPr>
            <a:lstStyle/>
            <a:p>
              <a:r>
                <a:rPr kumimoji="1" lang="en-US" altLang="zh-CN" sz="1800" b="1">
                  <a:solidFill>
                    <a:srgbClr val="333399"/>
                  </a:solidFill>
                  <a:latin typeface="+mn-lt"/>
                  <a:ea typeface="+mn-ea"/>
                </a:rPr>
                <a:t>(Hz)</a:t>
              </a:r>
              <a:endParaRPr kumimoji="1" lang="en-US" altLang="zh-CN" sz="1800" b="1">
                <a:solidFill>
                  <a:srgbClr val="333399"/>
                </a:solidFill>
                <a:latin typeface="+mn-lt"/>
                <a:ea typeface="+mn-ea"/>
              </a:endParaRPr>
            </a:p>
          </p:txBody>
        </p:sp>
        <p:sp>
          <p:nvSpPr>
            <p:cNvPr id="22627" name="Text Box 71"/>
            <p:cNvSpPr txBox="1">
              <a:spLocks noChangeArrowheads="1"/>
            </p:cNvSpPr>
            <p:nvPr/>
          </p:nvSpPr>
          <p:spPr bwMode="auto">
            <a:xfrm>
              <a:off x="6" y="352"/>
              <a:ext cx="124" cy="233"/>
            </a:xfrm>
            <a:prstGeom prst="rect">
              <a:avLst/>
            </a:prstGeom>
            <a:noFill/>
            <a:ln w="9525">
              <a:noFill/>
              <a:miter lim="800000"/>
            </a:ln>
          </p:spPr>
          <p:txBody>
            <a:bodyPr wrap="none">
              <a:spAutoFit/>
            </a:bodyPr>
            <a:lstStyle/>
            <a:p>
              <a:r>
                <a:rPr kumimoji="1" lang="en-US" altLang="zh-CN" sz="1800" b="1">
                  <a:solidFill>
                    <a:srgbClr val="333399"/>
                  </a:solidFill>
                  <a:latin typeface="+mn-lt"/>
                  <a:ea typeface="+mn-ea"/>
                </a:rPr>
                <a:t>f</a:t>
              </a:r>
              <a:endParaRPr kumimoji="1" lang="en-US" altLang="zh-CN" sz="1800" b="1">
                <a:solidFill>
                  <a:srgbClr val="333399"/>
                </a:solidFill>
                <a:latin typeface="+mn-lt"/>
                <a:ea typeface="+mn-ea"/>
              </a:endParaRPr>
            </a:p>
          </p:txBody>
        </p:sp>
      </p:grpSp>
      <p:grpSp>
        <p:nvGrpSpPr>
          <p:cNvPr id="22596" name="Group 72"/>
          <p:cNvGrpSpPr/>
          <p:nvPr/>
        </p:nvGrpSpPr>
        <p:grpSpPr bwMode="auto">
          <a:xfrm>
            <a:off x="415084" y="3986214"/>
            <a:ext cx="781456" cy="374650"/>
            <a:chOff x="78" y="1589"/>
            <a:chExt cx="369" cy="236"/>
          </a:xfrm>
          <a:solidFill>
            <a:schemeClr val="bg1">
              <a:lumMod val="95000"/>
            </a:schemeClr>
          </a:solidFill>
        </p:grpSpPr>
        <p:sp>
          <p:nvSpPr>
            <p:cNvPr id="22624" name="Text Box 73"/>
            <p:cNvSpPr txBox="1">
              <a:spLocks noChangeArrowheads="1"/>
            </p:cNvSpPr>
            <p:nvPr/>
          </p:nvSpPr>
          <p:spPr bwMode="auto">
            <a:xfrm>
              <a:off x="124" y="1589"/>
              <a:ext cx="323" cy="233"/>
            </a:xfrm>
            <a:prstGeom prst="rect">
              <a:avLst/>
            </a:prstGeom>
            <a:grpFill/>
            <a:ln w="9525">
              <a:noFill/>
              <a:miter lim="800000"/>
            </a:ln>
          </p:spPr>
          <p:txBody>
            <a:bodyPr wrap="none">
              <a:spAutoFit/>
            </a:bodyPr>
            <a:lstStyle/>
            <a:p>
              <a:r>
                <a:rPr kumimoji="1" lang="en-US" altLang="zh-CN" sz="1800" b="1">
                  <a:solidFill>
                    <a:srgbClr val="333399"/>
                  </a:solidFill>
                  <a:latin typeface="+mn-lt"/>
                  <a:ea typeface="+mn-ea"/>
                </a:rPr>
                <a:t> (Hz)</a:t>
              </a:r>
              <a:endParaRPr kumimoji="1" lang="en-US" altLang="zh-CN" sz="1800" b="1">
                <a:solidFill>
                  <a:srgbClr val="333399"/>
                </a:solidFill>
                <a:latin typeface="+mn-lt"/>
                <a:ea typeface="+mn-ea"/>
              </a:endParaRPr>
            </a:p>
          </p:txBody>
        </p:sp>
        <p:sp>
          <p:nvSpPr>
            <p:cNvPr id="22625" name="Text Box 74"/>
            <p:cNvSpPr txBox="1">
              <a:spLocks noChangeArrowheads="1"/>
            </p:cNvSpPr>
            <p:nvPr/>
          </p:nvSpPr>
          <p:spPr bwMode="auto">
            <a:xfrm>
              <a:off x="78" y="1592"/>
              <a:ext cx="124" cy="233"/>
            </a:xfrm>
            <a:prstGeom prst="rect">
              <a:avLst/>
            </a:prstGeom>
            <a:grpFill/>
            <a:ln w="9525">
              <a:noFill/>
              <a:miter lim="800000"/>
            </a:ln>
          </p:spPr>
          <p:txBody>
            <a:bodyPr wrap="none">
              <a:spAutoFit/>
            </a:bodyPr>
            <a:lstStyle/>
            <a:p>
              <a:r>
                <a:rPr kumimoji="1" lang="en-US" altLang="zh-CN" sz="1800" b="1">
                  <a:solidFill>
                    <a:srgbClr val="333399"/>
                  </a:solidFill>
                  <a:latin typeface="+mn-lt"/>
                  <a:ea typeface="+mn-ea"/>
                </a:rPr>
                <a:t>f</a:t>
              </a:r>
              <a:endParaRPr kumimoji="1" lang="en-US" altLang="zh-CN" sz="1800" b="1">
                <a:solidFill>
                  <a:srgbClr val="333399"/>
                </a:solidFill>
                <a:latin typeface="+mn-lt"/>
                <a:ea typeface="+mn-ea"/>
              </a:endParaRPr>
            </a:p>
          </p:txBody>
        </p:sp>
      </p:grpSp>
      <p:sp>
        <p:nvSpPr>
          <p:cNvPr id="22597" name="Line 75"/>
          <p:cNvSpPr>
            <a:spLocks noChangeShapeType="1"/>
          </p:cNvSpPr>
          <p:nvPr/>
        </p:nvSpPr>
        <p:spPr bwMode="auto">
          <a:xfrm>
            <a:off x="1829753" y="6035675"/>
            <a:ext cx="0" cy="76200"/>
          </a:xfrm>
          <a:prstGeom prst="line">
            <a:avLst/>
          </a:prstGeom>
          <a:noFill/>
          <a:ln w="9525">
            <a:solidFill>
              <a:schemeClr val="tx1"/>
            </a:solidFill>
            <a:round/>
          </a:ln>
        </p:spPr>
        <p:txBody>
          <a:bodyPr wrap="none" anchor="ctr"/>
          <a:lstStyle/>
          <a:p>
            <a:endParaRPr lang="zh-CN" altLang="en-US">
              <a:latin typeface="+mn-lt"/>
              <a:ea typeface="+mn-ea"/>
            </a:endParaRPr>
          </a:p>
        </p:txBody>
      </p:sp>
      <p:sp>
        <p:nvSpPr>
          <p:cNvPr id="22598" name="Line 76"/>
          <p:cNvSpPr>
            <a:spLocks noChangeShapeType="1"/>
          </p:cNvSpPr>
          <p:nvPr/>
        </p:nvSpPr>
        <p:spPr bwMode="auto">
          <a:xfrm>
            <a:off x="2592149" y="6045200"/>
            <a:ext cx="0" cy="76200"/>
          </a:xfrm>
          <a:prstGeom prst="line">
            <a:avLst/>
          </a:prstGeom>
          <a:noFill/>
          <a:ln w="9525">
            <a:solidFill>
              <a:schemeClr val="tx1"/>
            </a:solidFill>
            <a:round/>
          </a:ln>
        </p:spPr>
        <p:txBody>
          <a:bodyPr wrap="none" anchor="ctr"/>
          <a:lstStyle/>
          <a:p>
            <a:endParaRPr lang="zh-CN" altLang="en-US">
              <a:latin typeface="+mn-lt"/>
              <a:ea typeface="+mn-ea"/>
            </a:endParaRPr>
          </a:p>
        </p:txBody>
      </p:sp>
      <p:sp>
        <p:nvSpPr>
          <p:cNvPr id="22599" name="Line 77"/>
          <p:cNvSpPr>
            <a:spLocks noChangeShapeType="1"/>
          </p:cNvSpPr>
          <p:nvPr/>
        </p:nvSpPr>
        <p:spPr bwMode="auto">
          <a:xfrm>
            <a:off x="3360900" y="6049963"/>
            <a:ext cx="0" cy="76200"/>
          </a:xfrm>
          <a:prstGeom prst="line">
            <a:avLst/>
          </a:prstGeom>
          <a:noFill/>
          <a:ln w="9525">
            <a:solidFill>
              <a:schemeClr val="tx1"/>
            </a:solidFill>
            <a:round/>
          </a:ln>
        </p:spPr>
        <p:txBody>
          <a:bodyPr wrap="none" anchor="ctr"/>
          <a:lstStyle/>
          <a:p>
            <a:endParaRPr lang="zh-CN" altLang="en-US">
              <a:latin typeface="+mn-lt"/>
              <a:ea typeface="+mn-ea"/>
            </a:endParaRPr>
          </a:p>
        </p:txBody>
      </p:sp>
      <p:sp>
        <p:nvSpPr>
          <p:cNvPr id="22600" name="Line 78"/>
          <p:cNvSpPr>
            <a:spLocks noChangeShapeType="1"/>
          </p:cNvSpPr>
          <p:nvPr/>
        </p:nvSpPr>
        <p:spPr bwMode="auto">
          <a:xfrm>
            <a:off x="4155063" y="6045200"/>
            <a:ext cx="0" cy="76200"/>
          </a:xfrm>
          <a:prstGeom prst="line">
            <a:avLst/>
          </a:prstGeom>
          <a:noFill/>
          <a:ln w="9525">
            <a:solidFill>
              <a:schemeClr val="tx1"/>
            </a:solidFill>
            <a:round/>
          </a:ln>
        </p:spPr>
        <p:txBody>
          <a:bodyPr wrap="none" anchor="ctr"/>
          <a:lstStyle/>
          <a:p>
            <a:endParaRPr lang="zh-CN" altLang="en-US">
              <a:latin typeface="+mn-lt"/>
              <a:ea typeface="+mn-ea"/>
            </a:endParaRPr>
          </a:p>
        </p:txBody>
      </p:sp>
      <p:sp>
        <p:nvSpPr>
          <p:cNvPr id="22601" name="Line 79"/>
          <p:cNvSpPr>
            <a:spLocks noChangeShapeType="1"/>
          </p:cNvSpPr>
          <p:nvPr/>
        </p:nvSpPr>
        <p:spPr bwMode="auto">
          <a:xfrm>
            <a:off x="4911107" y="6045200"/>
            <a:ext cx="0" cy="76200"/>
          </a:xfrm>
          <a:prstGeom prst="line">
            <a:avLst/>
          </a:prstGeom>
          <a:noFill/>
          <a:ln w="9525">
            <a:solidFill>
              <a:schemeClr val="tx1"/>
            </a:solidFill>
            <a:round/>
          </a:ln>
        </p:spPr>
        <p:txBody>
          <a:bodyPr wrap="none" anchor="ctr"/>
          <a:lstStyle/>
          <a:p>
            <a:endParaRPr lang="zh-CN" altLang="en-US">
              <a:latin typeface="+mn-lt"/>
              <a:ea typeface="+mn-ea"/>
            </a:endParaRPr>
          </a:p>
        </p:txBody>
      </p:sp>
      <p:sp>
        <p:nvSpPr>
          <p:cNvPr id="22602" name="Line 80"/>
          <p:cNvSpPr>
            <a:spLocks noChangeShapeType="1"/>
          </p:cNvSpPr>
          <p:nvPr/>
        </p:nvSpPr>
        <p:spPr bwMode="auto">
          <a:xfrm>
            <a:off x="5705270" y="6045200"/>
            <a:ext cx="0" cy="76200"/>
          </a:xfrm>
          <a:prstGeom prst="line">
            <a:avLst/>
          </a:prstGeom>
          <a:noFill/>
          <a:ln w="9525">
            <a:solidFill>
              <a:schemeClr val="tx1"/>
            </a:solidFill>
            <a:round/>
          </a:ln>
        </p:spPr>
        <p:txBody>
          <a:bodyPr wrap="none" anchor="ctr"/>
          <a:lstStyle/>
          <a:p>
            <a:endParaRPr lang="zh-CN" altLang="en-US">
              <a:latin typeface="+mn-lt"/>
              <a:ea typeface="+mn-ea"/>
            </a:endParaRPr>
          </a:p>
        </p:txBody>
      </p:sp>
      <p:sp>
        <p:nvSpPr>
          <p:cNvPr id="22603" name="Line 81"/>
          <p:cNvSpPr>
            <a:spLocks noChangeShapeType="1"/>
          </p:cNvSpPr>
          <p:nvPr/>
        </p:nvSpPr>
        <p:spPr bwMode="auto">
          <a:xfrm>
            <a:off x="6493080" y="6045200"/>
            <a:ext cx="0" cy="76200"/>
          </a:xfrm>
          <a:prstGeom prst="line">
            <a:avLst/>
          </a:prstGeom>
          <a:noFill/>
          <a:ln w="9525">
            <a:solidFill>
              <a:schemeClr val="tx1"/>
            </a:solidFill>
            <a:round/>
          </a:ln>
        </p:spPr>
        <p:txBody>
          <a:bodyPr wrap="none" anchor="ctr"/>
          <a:lstStyle/>
          <a:p>
            <a:endParaRPr lang="zh-CN" altLang="en-US">
              <a:latin typeface="+mn-lt"/>
              <a:ea typeface="+mn-ea"/>
            </a:endParaRPr>
          </a:p>
        </p:txBody>
      </p:sp>
      <p:sp>
        <p:nvSpPr>
          <p:cNvPr id="22604" name="Line 82"/>
          <p:cNvSpPr>
            <a:spLocks noChangeShapeType="1"/>
          </p:cNvSpPr>
          <p:nvPr/>
        </p:nvSpPr>
        <p:spPr bwMode="auto">
          <a:xfrm>
            <a:off x="7261831" y="6045200"/>
            <a:ext cx="0" cy="76200"/>
          </a:xfrm>
          <a:prstGeom prst="line">
            <a:avLst/>
          </a:prstGeom>
          <a:noFill/>
          <a:ln w="9525">
            <a:solidFill>
              <a:schemeClr val="tx1"/>
            </a:solidFill>
            <a:round/>
          </a:ln>
        </p:spPr>
        <p:txBody>
          <a:bodyPr wrap="none" anchor="ctr"/>
          <a:lstStyle/>
          <a:p>
            <a:endParaRPr lang="zh-CN" altLang="en-US">
              <a:latin typeface="+mn-lt"/>
              <a:ea typeface="+mn-ea"/>
            </a:endParaRPr>
          </a:p>
        </p:txBody>
      </p:sp>
      <p:sp>
        <p:nvSpPr>
          <p:cNvPr id="22605" name="Line 83"/>
          <p:cNvSpPr>
            <a:spLocks noChangeShapeType="1"/>
          </p:cNvSpPr>
          <p:nvPr/>
        </p:nvSpPr>
        <p:spPr bwMode="auto">
          <a:xfrm>
            <a:off x="8062348" y="6049963"/>
            <a:ext cx="0" cy="76200"/>
          </a:xfrm>
          <a:prstGeom prst="line">
            <a:avLst/>
          </a:prstGeom>
          <a:noFill/>
          <a:ln w="9525">
            <a:solidFill>
              <a:schemeClr val="tx1"/>
            </a:solidFill>
            <a:round/>
          </a:ln>
        </p:spPr>
        <p:txBody>
          <a:bodyPr wrap="none" anchor="ctr"/>
          <a:lstStyle/>
          <a:p>
            <a:endParaRPr lang="zh-CN" altLang="en-US">
              <a:latin typeface="+mn-lt"/>
              <a:ea typeface="+mn-ea"/>
            </a:endParaRPr>
          </a:p>
        </p:txBody>
      </p:sp>
      <p:sp>
        <p:nvSpPr>
          <p:cNvPr id="22606" name="Line 84"/>
          <p:cNvSpPr>
            <a:spLocks noChangeShapeType="1"/>
          </p:cNvSpPr>
          <p:nvPr/>
        </p:nvSpPr>
        <p:spPr bwMode="auto">
          <a:xfrm>
            <a:off x="8843804" y="6040438"/>
            <a:ext cx="0" cy="76200"/>
          </a:xfrm>
          <a:prstGeom prst="line">
            <a:avLst/>
          </a:prstGeom>
          <a:noFill/>
          <a:ln w="9525">
            <a:solidFill>
              <a:schemeClr val="tx1"/>
            </a:solidFill>
            <a:round/>
          </a:ln>
        </p:spPr>
        <p:txBody>
          <a:bodyPr wrap="none" anchor="ctr"/>
          <a:lstStyle/>
          <a:p>
            <a:endParaRPr lang="zh-CN" altLang="en-US">
              <a:latin typeface="+mn-lt"/>
              <a:ea typeface="+mn-ea"/>
            </a:endParaRPr>
          </a:p>
        </p:txBody>
      </p:sp>
      <p:sp>
        <p:nvSpPr>
          <p:cNvPr id="22607" name="Line 85"/>
          <p:cNvSpPr>
            <a:spLocks noChangeShapeType="1"/>
          </p:cNvSpPr>
          <p:nvPr/>
        </p:nvSpPr>
        <p:spPr bwMode="auto">
          <a:xfrm>
            <a:off x="9637968" y="6049963"/>
            <a:ext cx="0" cy="76200"/>
          </a:xfrm>
          <a:prstGeom prst="line">
            <a:avLst/>
          </a:prstGeom>
          <a:noFill/>
          <a:ln w="9525">
            <a:solidFill>
              <a:schemeClr val="tx1"/>
            </a:solidFill>
            <a:round/>
          </a:ln>
        </p:spPr>
        <p:txBody>
          <a:bodyPr wrap="none" anchor="ctr"/>
          <a:lstStyle/>
          <a:p>
            <a:endParaRPr lang="zh-CN" altLang="en-US">
              <a:latin typeface="+mn-lt"/>
              <a:ea typeface="+mn-ea"/>
            </a:endParaRPr>
          </a:p>
        </p:txBody>
      </p:sp>
      <p:sp>
        <p:nvSpPr>
          <p:cNvPr id="22608" name="Line 86"/>
          <p:cNvSpPr>
            <a:spLocks noChangeShapeType="1"/>
          </p:cNvSpPr>
          <p:nvPr/>
        </p:nvSpPr>
        <p:spPr bwMode="auto">
          <a:xfrm>
            <a:off x="10425778" y="6040438"/>
            <a:ext cx="0" cy="76200"/>
          </a:xfrm>
          <a:prstGeom prst="line">
            <a:avLst/>
          </a:prstGeom>
          <a:noFill/>
          <a:ln w="9525">
            <a:solidFill>
              <a:schemeClr val="tx1"/>
            </a:solidFill>
            <a:round/>
          </a:ln>
        </p:spPr>
        <p:txBody>
          <a:bodyPr wrap="none" anchor="ctr"/>
          <a:lstStyle/>
          <a:p>
            <a:endParaRPr lang="zh-CN" altLang="en-US">
              <a:latin typeface="+mn-lt"/>
              <a:ea typeface="+mn-ea"/>
            </a:endParaRPr>
          </a:p>
        </p:txBody>
      </p:sp>
      <p:sp>
        <p:nvSpPr>
          <p:cNvPr id="22609" name="Text Box 87"/>
          <p:cNvSpPr txBox="1">
            <a:spLocks noChangeArrowheads="1"/>
          </p:cNvSpPr>
          <p:nvPr/>
        </p:nvSpPr>
        <p:spPr bwMode="auto">
          <a:xfrm>
            <a:off x="1916582" y="6045200"/>
            <a:ext cx="434734" cy="338554"/>
          </a:xfrm>
          <a:prstGeom prst="rect">
            <a:avLst/>
          </a:prstGeom>
          <a:noFill/>
          <a:ln w="9525">
            <a:noFill/>
            <a:miter lim="800000"/>
          </a:ln>
        </p:spPr>
        <p:txBody>
          <a:bodyPr wrap="none">
            <a:spAutoFit/>
          </a:bodyPr>
          <a:lstStyle/>
          <a:p>
            <a:r>
              <a:rPr kumimoji="1" lang="en-US" altLang="zh-CN" sz="1600" b="1">
                <a:solidFill>
                  <a:srgbClr val="333399"/>
                </a:solidFill>
                <a:latin typeface="+mn-lt"/>
                <a:ea typeface="+mn-ea"/>
              </a:rPr>
              <a:t>LF</a:t>
            </a:r>
            <a:endParaRPr kumimoji="1" lang="en-US" altLang="zh-CN" sz="1600" b="1">
              <a:solidFill>
                <a:srgbClr val="333399"/>
              </a:solidFill>
              <a:latin typeface="+mn-lt"/>
              <a:ea typeface="+mn-ea"/>
            </a:endParaRPr>
          </a:p>
        </p:txBody>
      </p:sp>
      <p:sp>
        <p:nvSpPr>
          <p:cNvPr id="22610" name="Text Box 88"/>
          <p:cNvSpPr txBox="1">
            <a:spLocks noChangeArrowheads="1"/>
          </p:cNvSpPr>
          <p:nvPr/>
        </p:nvSpPr>
        <p:spPr bwMode="auto">
          <a:xfrm>
            <a:off x="2698038" y="6045200"/>
            <a:ext cx="481222" cy="338554"/>
          </a:xfrm>
          <a:prstGeom prst="rect">
            <a:avLst/>
          </a:prstGeom>
          <a:noFill/>
          <a:ln w="9525">
            <a:noFill/>
            <a:miter lim="800000"/>
          </a:ln>
        </p:spPr>
        <p:txBody>
          <a:bodyPr wrap="none">
            <a:spAutoFit/>
          </a:bodyPr>
          <a:lstStyle/>
          <a:p>
            <a:r>
              <a:rPr kumimoji="1" lang="en-US" altLang="zh-CN" sz="1600" b="1">
                <a:solidFill>
                  <a:srgbClr val="333399"/>
                </a:solidFill>
                <a:latin typeface="+mn-lt"/>
                <a:ea typeface="+mn-ea"/>
              </a:rPr>
              <a:t>MF</a:t>
            </a:r>
            <a:endParaRPr kumimoji="1" lang="en-US" altLang="zh-CN" sz="1600" b="1">
              <a:solidFill>
                <a:srgbClr val="333399"/>
              </a:solidFill>
              <a:latin typeface="+mn-lt"/>
              <a:ea typeface="+mn-ea"/>
            </a:endParaRPr>
          </a:p>
        </p:txBody>
      </p:sp>
      <p:sp>
        <p:nvSpPr>
          <p:cNvPr id="22611" name="Text Box 89"/>
          <p:cNvSpPr txBox="1">
            <a:spLocks noChangeArrowheads="1"/>
          </p:cNvSpPr>
          <p:nvPr/>
        </p:nvSpPr>
        <p:spPr bwMode="auto">
          <a:xfrm>
            <a:off x="3479496" y="6045200"/>
            <a:ext cx="470000" cy="338554"/>
          </a:xfrm>
          <a:prstGeom prst="rect">
            <a:avLst/>
          </a:prstGeom>
          <a:noFill/>
          <a:ln w="9525">
            <a:noFill/>
            <a:miter lim="800000"/>
          </a:ln>
        </p:spPr>
        <p:txBody>
          <a:bodyPr wrap="none">
            <a:spAutoFit/>
          </a:bodyPr>
          <a:lstStyle/>
          <a:p>
            <a:r>
              <a:rPr kumimoji="1" lang="en-US" altLang="zh-CN" sz="1600" b="1">
                <a:solidFill>
                  <a:srgbClr val="333399"/>
                </a:solidFill>
                <a:latin typeface="+mn-lt"/>
                <a:ea typeface="+mn-ea"/>
              </a:rPr>
              <a:t>HF</a:t>
            </a:r>
            <a:endParaRPr kumimoji="1" lang="en-US" altLang="zh-CN" sz="1600" b="1">
              <a:solidFill>
                <a:srgbClr val="333399"/>
              </a:solidFill>
              <a:latin typeface="+mn-lt"/>
              <a:ea typeface="+mn-ea"/>
            </a:endParaRPr>
          </a:p>
        </p:txBody>
      </p:sp>
      <p:sp>
        <p:nvSpPr>
          <p:cNvPr id="22612" name="Text Box 90"/>
          <p:cNvSpPr txBox="1">
            <a:spLocks noChangeArrowheads="1"/>
          </p:cNvSpPr>
          <p:nvPr/>
        </p:nvSpPr>
        <p:spPr bwMode="auto">
          <a:xfrm>
            <a:off x="4172006" y="6045200"/>
            <a:ext cx="593432" cy="338554"/>
          </a:xfrm>
          <a:prstGeom prst="rect">
            <a:avLst/>
          </a:prstGeom>
          <a:noFill/>
          <a:ln w="9525">
            <a:noFill/>
            <a:miter lim="800000"/>
          </a:ln>
        </p:spPr>
        <p:txBody>
          <a:bodyPr wrap="none">
            <a:spAutoFit/>
          </a:bodyPr>
          <a:lstStyle/>
          <a:p>
            <a:r>
              <a:rPr kumimoji="1" lang="en-US" altLang="zh-CN" sz="1600" b="1">
                <a:solidFill>
                  <a:srgbClr val="333399"/>
                </a:solidFill>
                <a:latin typeface="+mn-lt"/>
                <a:ea typeface="+mn-ea"/>
              </a:rPr>
              <a:t>VHF</a:t>
            </a:r>
            <a:endParaRPr kumimoji="1" lang="en-US" altLang="zh-CN" sz="1600" b="1">
              <a:solidFill>
                <a:srgbClr val="333399"/>
              </a:solidFill>
              <a:latin typeface="+mn-lt"/>
              <a:ea typeface="+mn-ea"/>
            </a:endParaRPr>
          </a:p>
        </p:txBody>
      </p:sp>
      <p:sp>
        <p:nvSpPr>
          <p:cNvPr id="22613" name="Text Box 91"/>
          <p:cNvSpPr txBox="1">
            <a:spLocks noChangeArrowheads="1"/>
          </p:cNvSpPr>
          <p:nvPr/>
        </p:nvSpPr>
        <p:spPr bwMode="auto">
          <a:xfrm>
            <a:off x="4934403" y="6045200"/>
            <a:ext cx="625492" cy="338554"/>
          </a:xfrm>
          <a:prstGeom prst="rect">
            <a:avLst/>
          </a:prstGeom>
          <a:noFill/>
          <a:ln w="9525">
            <a:noFill/>
            <a:miter lim="800000"/>
          </a:ln>
        </p:spPr>
        <p:txBody>
          <a:bodyPr wrap="none">
            <a:spAutoFit/>
          </a:bodyPr>
          <a:lstStyle/>
          <a:p>
            <a:r>
              <a:rPr kumimoji="1" lang="en-US" altLang="zh-CN" sz="1600" b="1">
                <a:solidFill>
                  <a:srgbClr val="333399"/>
                </a:solidFill>
                <a:latin typeface="+mn-lt"/>
                <a:ea typeface="+mn-ea"/>
              </a:rPr>
              <a:t>UHF</a:t>
            </a:r>
            <a:endParaRPr kumimoji="1" lang="en-US" altLang="zh-CN" sz="1600" b="1">
              <a:solidFill>
                <a:srgbClr val="333399"/>
              </a:solidFill>
              <a:latin typeface="+mn-lt"/>
              <a:ea typeface="+mn-ea"/>
            </a:endParaRPr>
          </a:p>
        </p:txBody>
      </p:sp>
      <p:sp>
        <p:nvSpPr>
          <p:cNvPr id="22614" name="Text Box 92"/>
          <p:cNvSpPr txBox="1">
            <a:spLocks noChangeArrowheads="1"/>
          </p:cNvSpPr>
          <p:nvPr/>
        </p:nvSpPr>
        <p:spPr bwMode="auto">
          <a:xfrm>
            <a:off x="5690447" y="6045200"/>
            <a:ext cx="590226" cy="338554"/>
          </a:xfrm>
          <a:prstGeom prst="rect">
            <a:avLst/>
          </a:prstGeom>
          <a:noFill/>
          <a:ln w="9525">
            <a:noFill/>
            <a:miter lim="800000"/>
          </a:ln>
        </p:spPr>
        <p:txBody>
          <a:bodyPr wrap="none">
            <a:spAutoFit/>
          </a:bodyPr>
          <a:lstStyle/>
          <a:p>
            <a:r>
              <a:rPr kumimoji="1" lang="en-US" altLang="zh-CN" sz="1600" b="1">
                <a:solidFill>
                  <a:srgbClr val="333399"/>
                </a:solidFill>
                <a:latin typeface="+mn-lt"/>
                <a:ea typeface="+mn-ea"/>
              </a:rPr>
              <a:t>SHF</a:t>
            </a:r>
            <a:endParaRPr kumimoji="1" lang="en-US" altLang="zh-CN" sz="1600" b="1">
              <a:solidFill>
                <a:srgbClr val="333399"/>
              </a:solidFill>
              <a:latin typeface="+mn-lt"/>
              <a:ea typeface="+mn-ea"/>
            </a:endParaRPr>
          </a:p>
        </p:txBody>
      </p:sp>
      <p:sp>
        <p:nvSpPr>
          <p:cNvPr id="22615" name="Text Box 93"/>
          <p:cNvSpPr txBox="1">
            <a:spLocks noChangeArrowheads="1"/>
          </p:cNvSpPr>
          <p:nvPr/>
        </p:nvSpPr>
        <p:spPr bwMode="auto">
          <a:xfrm>
            <a:off x="6490963" y="6045200"/>
            <a:ext cx="606256" cy="338554"/>
          </a:xfrm>
          <a:prstGeom prst="rect">
            <a:avLst/>
          </a:prstGeom>
          <a:noFill/>
          <a:ln w="9525">
            <a:noFill/>
            <a:miter lim="800000"/>
          </a:ln>
        </p:spPr>
        <p:txBody>
          <a:bodyPr wrap="none">
            <a:spAutoFit/>
          </a:bodyPr>
          <a:lstStyle/>
          <a:p>
            <a:r>
              <a:rPr kumimoji="1" lang="en-US" altLang="zh-CN" sz="1600" b="1">
                <a:solidFill>
                  <a:srgbClr val="333399"/>
                </a:solidFill>
                <a:latin typeface="+mn-lt"/>
                <a:ea typeface="+mn-ea"/>
              </a:rPr>
              <a:t>EHF</a:t>
            </a:r>
            <a:endParaRPr kumimoji="1" lang="en-US" altLang="zh-CN" sz="1600" b="1">
              <a:solidFill>
                <a:srgbClr val="333399"/>
              </a:solidFill>
              <a:latin typeface="+mn-lt"/>
              <a:ea typeface="+mn-ea"/>
            </a:endParaRPr>
          </a:p>
        </p:txBody>
      </p:sp>
      <p:sp>
        <p:nvSpPr>
          <p:cNvPr id="22616" name="Text Box 94"/>
          <p:cNvSpPr txBox="1">
            <a:spLocks noChangeArrowheads="1"/>
          </p:cNvSpPr>
          <p:nvPr/>
        </p:nvSpPr>
        <p:spPr bwMode="auto">
          <a:xfrm>
            <a:off x="7266066" y="6045200"/>
            <a:ext cx="582211" cy="338554"/>
          </a:xfrm>
          <a:prstGeom prst="rect">
            <a:avLst/>
          </a:prstGeom>
          <a:noFill/>
          <a:ln w="9525">
            <a:noFill/>
            <a:miter lim="800000"/>
          </a:ln>
        </p:spPr>
        <p:txBody>
          <a:bodyPr wrap="none">
            <a:spAutoFit/>
          </a:bodyPr>
          <a:lstStyle/>
          <a:p>
            <a:r>
              <a:rPr kumimoji="1" lang="en-US" altLang="zh-CN" sz="1600" b="1">
                <a:solidFill>
                  <a:srgbClr val="333399"/>
                </a:solidFill>
                <a:latin typeface="+mn-lt"/>
                <a:ea typeface="+mn-ea"/>
              </a:rPr>
              <a:t>THF</a:t>
            </a:r>
            <a:endParaRPr kumimoji="1" lang="en-US" altLang="zh-CN" sz="1600" b="1">
              <a:solidFill>
                <a:srgbClr val="333399"/>
              </a:solidFill>
              <a:latin typeface="+mn-lt"/>
              <a:ea typeface="+mn-ea"/>
            </a:endParaRPr>
          </a:p>
        </p:txBody>
      </p:sp>
      <p:sp>
        <p:nvSpPr>
          <p:cNvPr id="22617" name="Text Box 95"/>
          <p:cNvSpPr txBox="1">
            <a:spLocks noChangeArrowheads="1"/>
          </p:cNvSpPr>
          <p:nvPr/>
        </p:nvSpPr>
        <p:spPr bwMode="auto">
          <a:xfrm>
            <a:off x="609918" y="5967413"/>
            <a:ext cx="595035" cy="338554"/>
          </a:xfrm>
          <a:prstGeom prst="rect">
            <a:avLst/>
          </a:prstGeom>
          <a:noFill/>
          <a:ln w="9525">
            <a:noFill/>
            <a:miter lim="800000"/>
          </a:ln>
        </p:spPr>
        <p:txBody>
          <a:bodyPr wrap="none">
            <a:spAutoFit/>
          </a:bodyPr>
          <a:lstStyle/>
          <a:p>
            <a:r>
              <a:rPr kumimoji="1" lang="zh-CN" altLang="en-US" sz="1600">
                <a:solidFill>
                  <a:srgbClr val="333399"/>
                </a:solidFill>
                <a:latin typeface="+mn-lt"/>
                <a:ea typeface="+mn-ea"/>
              </a:rPr>
              <a:t>波段</a:t>
            </a:r>
            <a:endParaRPr kumimoji="1" lang="zh-CN" altLang="en-US" sz="1600">
              <a:solidFill>
                <a:srgbClr val="333399"/>
              </a:solidFill>
              <a:latin typeface="+mn-lt"/>
              <a:ea typeface="+mn-ea"/>
            </a:endParaRPr>
          </a:p>
        </p:txBody>
      </p:sp>
      <p:sp>
        <p:nvSpPr>
          <p:cNvPr id="22618" name="Text Box 96"/>
          <p:cNvSpPr txBox="1">
            <a:spLocks noChangeArrowheads="1"/>
          </p:cNvSpPr>
          <p:nvPr/>
        </p:nvSpPr>
        <p:spPr bwMode="auto">
          <a:xfrm>
            <a:off x="1279133" y="3957638"/>
            <a:ext cx="9364615" cy="369332"/>
          </a:xfrm>
          <a:prstGeom prst="rect">
            <a:avLst/>
          </a:prstGeom>
          <a:noFill/>
          <a:ln w="9525">
            <a:noFill/>
            <a:miter lim="800000"/>
          </a:ln>
        </p:spPr>
        <p:txBody>
          <a:bodyPr wrap="none">
            <a:spAutoFit/>
          </a:bodyPr>
          <a:lstStyle/>
          <a:p>
            <a:r>
              <a:rPr kumimoji="1" lang="en-US" altLang="zh-CN" sz="1800" b="1" dirty="0">
                <a:solidFill>
                  <a:srgbClr val="333399"/>
                </a:solidFill>
                <a:latin typeface="+mn-lt"/>
                <a:ea typeface="+mn-ea"/>
              </a:rPr>
              <a:t>10</a:t>
            </a:r>
            <a:r>
              <a:rPr kumimoji="1" lang="en-US" altLang="zh-CN" sz="1800" b="1" baseline="30000" dirty="0">
                <a:solidFill>
                  <a:srgbClr val="333399"/>
                </a:solidFill>
                <a:latin typeface="+mn-lt"/>
                <a:ea typeface="+mn-ea"/>
              </a:rPr>
              <a:t>4         </a:t>
            </a:r>
            <a:r>
              <a:rPr kumimoji="1" lang="en-US" altLang="zh-CN" sz="1800" b="1" dirty="0">
                <a:solidFill>
                  <a:srgbClr val="333399"/>
                </a:solidFill>
                <a:latin typeface="+mn-lt"/>
                <a:ea typeface="+mn-ea"/>
              </a:rPr>
              <a:t>10</a:t>
            </a:r>
            <a:r>
              <a:rPr kumimoji="1" lang="en-US" altLang="zh-CN" sz="1800" b="1" baseline="30000" dirty="0">
                <a:solidFill>
                  <a:srgbClr val="333399"/>
                </a:solidFill>
                <a:latin typeface="+mn-lt"/>
                <a:ea typeface="+mn-ea"/>
              </a:rPr>
              <a:t>5         </a:t>
            </a:r>
            <a:r>
              <a:rPr kumimoji="1" lang="en-US" altLang="zh-CN" sz="1800" b="1" dirty="0">
                <a:solidFill>
                  <a:srgbClr val="333399"/>
                </a:solidFill>
                <a:latin typeface="+mn-lt"/>
                <a:ea typeface="+mn-ea"/>
              </a:rPr>
              <a:t>10</a:t>
            </a:r>
            <a:r>
              <a:rPr kumimoji="1" lang="en-US" altLang="zh-CN" sz="1800" b="1" baseline="30000" dirty="0">
                <a:solidFill>
                  <a:srgbClr val="333399"/>
                </a:solidFill>
                <a:latin typeface="+mn-lt"/>
                <a:ea typeface="+mn-ea"/>
              </a:rPr>
              <a:t>6         </a:t>
            </a:r>
            <a:r>
              <a:rPr kumimoji="1" lang="en-US" altLang="zh-CN" sz="1800" b="1" dirty="0">
                <a:solidFill>
                  <a:srgbClr val="333399"/>
                </a:solidFill>
                <a:latin typeface="+mn-lt"/>
                <a:ea typeface="+mn-ea"/>
              </a:rPr>
              <a:t>10</a:t>
            </a:r>
            <a:r>
              <a:rPr kumimoji="1" lang="en-US" altLang="zh-CN" sz="1800" b="1" baseline="30000" dirty="0">
                <a:solidFill>
                  <a:srgbClr val="333399"/>
                </a:solidFill>
                <a:latin typeface="+mn-lt"/>
                <a:ea typeface="+mn-ea"/>
              </a:rPr>
              <a:t>7         </a:t>
            </a:r>
            <a:r>
              <a:rPr kumimoji="1" lang="en-US" altLang="zh-CN" sz="1800" b="1" dirty="0">
                <a:solidFill>
                  <a:srgbClr val="333399"/>
                </a:solidFill>
                <a:latin typeface="+mn-lt"/>
                <a:ea typeface="+mn-ea"/>
              </a:rPr>
              <a:t>10</a:t>
            </a:r>
            <a:r>
              <a:rPr kumimoji="1" lang="en-US" altLang="zh-CN" sz="1800" b="1" baseline="30000" dirty="0">
                <a:solidFill>
                  <a:srgbClr val="333399"/>
                </a:solidFill>
                <a:latin typeface="+mn-lt"/>
                <a:ea typeface="+mn-ea"/>
              </a:rPr>
              <a:t>8         </a:t>
            </a:r>
            <a:r>
              <a:rPr kumimoji="1" lang="en-US" altLang="zh-CN" sz="1800" b="1" dirty="0">
                <a:solidFill>
                  <a:srgbClr val="333399"/>
                </a:solidFill>
                <a:latin typeface="+mn-lt"/>
                <a:ea typeface="+mn-ea"/>
              </a:rPr>
              <a:t>10</a:t>
            </a:r>
            <a:r>
              <a:rPr kumimoji="1" lang="en-US" altLang="zh-CN" sz="1800" b="1" baseline="30000" dirty="0">
                <a:solidFill>
                  <a:srgbClr val="333399"/>
                </a:solidFill>
                <a:latin typeface="+mn-lt"/>
                <a:ea typeface="+mn-ea"/>
              </a:rPr>
              <a:t>9         </a:t>
            </a:r>
            <a:r>
              <a:rPr kumimoji="1" lang="en-US" altLang="zh-CN" sz="1800" b="1" dirty="0">
                <a:solidFill>
                  <a:srgbClr val="333399"/>
                </a:solidFill>
                <a:latin typeface="+mn-lt"/>
                <a:ea typeface="+mn-ea"/>
              </a:rPr>
              <a:t>10</a:t>
            </a:r>
            <a:r>
              <a:rPr kumimoji="1" lang="en-US" altLang="zh-CN" sz="1800" b="1" baseline="30000" dirty="0">
                <a:solidFill>
                  <a:srgbClr val="333399"/>
                </a:solidFill>
                <a:latin typeface="+mn-lt"/>
                <a:ea typeface="+mn-ea"/>
              </a:rPr>
              <a:t>10        </a:t>
            </a:r>
            <a:r>
              <a:rPr kumimoji="1" lang="en-US" altLang="zh-CN" sz="1800" b="1" dirty="0">
                <a:solidFill>
                  <a:srgbClr val="333399"/>
                </a:solidFill>
                <a:latin typeface="+mn-lt"/>
                <a:ea typeface="+mn-ea"/>
              </a:rPr>
              <a:t>10</a:t>
            </a:r>
            <a:r>
              <a:rPr kumimoji="1" lang="en-US" altLang="zh-CN" sz="1800" b="1" baseline="30000" dirty="0">
                <a:solidFill>
                  <a:srgbClr val="333399"/>
                </a:solidFill>
                <a:latin typeface="+mn-lt"/>
                <a:ea typeface="+mn-ea"/>
              </a:rPr>
              <a:t>11      </a:t>
            </a:r>
            <a:r>
              <a:rPr kumimoji="1" lang="en-US" altLang="zh-CN" sz="1800" b="1" dirty="0">
                <a:solidFill>
                  <a:srgbClr val="333399"/>
                </a:solidFill>
                <a:latin typeface="+mn-lt"/>
                <a:ea typeface="+mn-ea"/>
              </a:rPr>
              <a:t>10</a:t>
            </a:r>
            <a:r>
              <a:rPr kumimoji="1" lang="en-US" altLang="zh-CN" sz="1800" b="1" baseline="30000" dirty="0">
                <a:solidFill>
                  <a:srgbClr val="333399"/>
                </a:solidFill>
                <a:latin typeface="+mn-lt"/>
                <a:ea typeface="+mn-ea"/>
              </a:rPr>
              <a:t>12       </a:t>
            </a:r>
            <a:r>
              <a:rPr kumimoji="1" lang="en-US" altLang="zh-CN" sz="1800" b="1" dirty="0">
                <a:solidFill>
                  <a:srgbClr val="333399"/>
                </a:solidFill>
                <a:latin typeface="+mn-lt"/>
                <a:ea typeface="+mn-ea"/>
              </a:rPr>
              <a:t>10</a:t>
            </a:r>
            <a:r>
              <a:rPr kumimoji="1" lang="en-US" altLang="zh-CN" sz="1800" b="1" baseline="30000" dirty="0">
                <a:solidFill>
                  <a:srgbClr val="333399"/>
                </a:solidFill>
                <a:latin typeface="+mn-lt"/>
                <a:ea typeface="+mn-ea"/>
              </a:rPr>
              <a:t>13       </a:t>
            </a:r>
            <a:r>
              <a:rPr kumimoji="1" lang="en-US" altLang="zh-CN" sz="1800" b="1" dirty="0">
                <a:solidFill>
                  <a:srgbClr val="333399"/>
                </a:solidFill>
                <a:latin typeface="+mn-lt"/>
                <a:ea typeface="+mn-ea"/>
              </a:rPr>
              <a:t>10</a:t>
            </a:r>
            <a:r>
              <a:rPr kumimoji="1" lang="en-US" altLang="zh-CN" sz="1800" b="1" baseline="30000" dirty="0">
                <a:solidFill>
                  <a:srgbClr val="333399"/>
                </a:solidFill>
                <a:latin typeface="+mn-lt"/>
                <a:ea typeface="+mn-ea"/>
              </a:rPr>
              <a:t>14       </a:t>
            </a:r>
            <a:r>
              <a:rPr kumimoji="1" lang="en-US" altLang="zh-CN" sz="1800" b="1" dirty="0">
                <a:solidFill>
                  <a:srgbClr val="333399"/>
                </a:solidFill>
                <a:latin typeface="+mn-lt"/>
                <a:ea typeface="+mn-ea"/>
              </a:rPr>
              <a:t>10</a:t>
            </a:r>
            <a:r>
              <a:rPr kumimoji="1" lang="en-US" altLang="zh-CN" sz="1800" b="1" baseline="30000" dirty="0">
                <a:solidFill>
                  <a:srgbClr val="333399"/>
                </a:solidFill>
                <a:latin typeface="+mn-lt"/>
                <a:ea typeface="+mn-ea"/>
              </a:rPr>
              <a:t>15       </a:t>
            </a:r>
            <a:r>
              <a:rPr kumimoji="1" lang="en-US" altLang="zh-CN" sz="1800" b="1" dirty="0">
                <a:solidFill>
                  <a:srgbClr val="333399"/>
                </a:solidFill>
                <a:latin typeface="+mn-lt"/>
                <a:ea typeface="+mn-ea"/>
              </a:rPr>
              <a:t>10</a:t>
            </a:r>
            <a:r>
              <a:rPr kumimoji="1" lang="en-US" altLang="zh-CN" sz="1800" b="1" baseline="30000" dirty="0">
                <a:solidFill>
                  <a:srgbClr val="333399"/>
                </a:solidFill>
                <a:latin typeface="+mn-lt"/>
                <a:ea typeface="+mn-ea"/>
              </a:rPr>
              <a:t>16</a:t>
            </a:r>
            <a:endParaRPr kumimoji="1" lang="en-US" altLang="zh-CN" sz="1800" b="1" dirty="0">
              <a:solidFill>
                <a:srgbClr val="333399"/>
              </a:solidFill>
              <a:latin typeface="+mn-lt"/>
              <a:ea typeface="+mn-ea"/>
            </a:endParaRPr>
          </a:p>
        </p:txBody>
      </p:sp>
      <p:sp>
        <p:nvSpPr>
          <p:cNvPr id="22619" name="Text Box 97"/>
          <p:cNvSpPr txBox="1">
            <a:spLocks noChangeArrowheads="1"/>
          </p:cNvSpPr>
          <p:nvPr/>
        </p:nvSpPr>
        <p:spPr bwMode="auto">
          <a:xfrm>
            <a:off x="1321488" y="2735263"/>
            <a:ext cx="9458038" cy="369332"/>
          </a:xfrm>
          <a:prstGeom prst="rect">
            <a:avLst/>
          </a:prstGeom>
          <a:noFill/>
          <a:ln w="9525">
            <a:noFill/>
            <a:miter lim="800000"/>
          </a:ln>
        </p:spPr>
        <p:txBody>
          <a:bodyPr wrap="none">
            <a:spAutoFit/>
          </a:bodyPr>
          <a:lstStyle/>
          <a:p>
            <a:r>
              <a:rPr kumimoji="1" lang="en-US" altLang="zh-CN" sz="1800" b="1" dirty="0">
                <a:solidFill>
                  <a:srgbClr val="333399"/>
                </a:solidFill>
                <a:latin typeface="+mn-lt"/>
                <a:ea typeface="+mn-ea"/>
              </a:rPr>
              <a:t>10</a:t>
            </a:r>
            <a:r>
              <a:rPr kumimoji="1" lang="en-US" altLang="zh-CN" sz="1800" b="1" baseline="30000" dirty="0">
                <a:solidFill>
                  <a:srgbClr val="333399"/>
                </a:solidFill>
                <a:latin typeface="+mn-lt"/>
                <a:ea typeface="+mn-ea"/>
              </a:rPr>
              <a:t>0         </a:t>
            </a:r>
            <a:r>
              <a:rPr kumimoji="1" lang="en-US" altLang="zh-CN" sz="1800" b="1" dirty="0">
                <a:solidFill>
                  <a:srgbClr val="333399"/>
                </a:solidFill>
                <a:latin typeface="+mn-lt"/>
                <a:ea typeface="+mn-ea"/>
              </a:rPr>
              <a:t>10</a:t>
            </a:r>
            <a:r>
              <a:rPr kumimoji="1" lang="en-US" altLang="zh-CN" sz="1800" b="1" baseline="30000" dirty="0">
                <a:solidFill>
                  <a:srgbClr val="333399"/>
                </a:solidFill>
                <a:latin typeface="+mn-lt"/>
                <a:ea typeface="+mn-ea"/>
              </a:rPr>
              <a:t>2         </a:t>
            </a:r>
            <a:r>
              <a:rPr kumimoji="1" lang="en-US" altLang="zh-CN" sz="1800" b="1" dirty="0">
                <a:solidFill>
                  <a:srgbClr val="333399"/>
                </a:solidFill>
                <a:latin typeface="+mn-lt"/>
                <a:ea typeface="+mn-ea"/>
              </a:rPr>
              <a:t>10</a:t>
            </a:r>
            <a:r>
              <a:rPr kumimoji="1" lang="en-US" altLang="zh-CN" sz="1800" b="1" baseline="30000" dirty="0">
                <a:solidFill>
                  <a:srgbClr val="333399"/>
                </a:solidFill>
                <a:latin typeface="+mn-lt"/>
                <a:ea typeface="+mn-ea"/>
              </a:rPr>
              <a:t>4         </a:t>
            </a:r>
            <a:r>
              <a:rPr kumimoji="1" lang="en-US" altLang="zh-CN" sz="1800" b="1" dirty="0">
                <a:solidFill>
                  <a:srgbClr val="333399"/>
                </a:solidFill>
                <a:latin typeface="+mn-lt"/>
                <a:ea typeface="+mn-ea"/>
              </a:rPr>
              <a:t>10</a:t>
            </a:r>
            <a:r>
              <a:rPr kumimoji="1" lang="en-US" altLang="zh-CN" sz="1800" b="1" baseline="30000" dirty="0">
                <a:solidFill>
                  <a:srgbClr val="333399"/>
                </a:solidFill>
                <a:latin typeface="+mn-lt"/>
                <a:ea typeface="+mn-ea"/>
              </a:rPr>
              <a:t>6         </a:t>
            </a:r>
            <a:r>
              <a:rPr kumimoji="1" lang="en-US" altLang="zh-CN" sz="1800" b="1" dirty="0">
                <a:solidFill>
                  <a:srgbClr val="333399"/>
                </a:solidFill>
                <a:latin typeface="+mn-lt"/>
                <a:ea typeface="+mn-ea"/>
              </a:rPr>
              <a:t>10</a:t>
            </a:r>
            <a:r>
              <a:rPr kumimoji="1" lang="en-US" altLang="zh-CN" sz="1800" b="1" baseline="30000" dirty="0">
                <a:solidFill>
                  <a:srgbClr val="333399"/>
                </a:solidFill>
                <a:latin typeface="+mn-lt"/>
                <a:ea typeface="+mn-ea"/>
              </a:rPr>
              <a:t>8         </a:t>
            </a:r>
            <a:r>
              <a:rPr kumimoji="1" lang="en-US" altLang="zh-CN" sz="1800" b="1" dirty="0">
                <a:solidFill>
                  <a:srgbClr val="333399"/>
                </a:solidFill>
                <a:latin typeface="+mn-lt"/>
                <a:ea typeface="+mn-ea"/>
              </a:rPr>
              <a:t>10</a:t>
            </a:r>
            <a:r>
              <a:rPr kumimoji="1" lang="en-US" altLang="zh-CN" sz="1800" b="1" baseline="30000" dirty="0">
                <a:solidFill>
                  <a:srgbClr val="333399"/>
                </a:solidFill>
                <a:latin typeface="+mn-lt"/>
                <a:ea typeface="+mn-ea"/>
              </a:rPr>
              <a:t>10        </a:t>
            </a:r>
            <a:r>
              <a:rPr kumimoji="1" lang="en-US" altLang="zh-CN" sz="1800" b="1" dirty="0">
                <a:solidFill>
                  <a:srgbClr val="333399"/>
                </a:solidFill>
                <a:latin typeface="+mn-lt"/>
                <a:ea typeface="+mn-ea"/>
              </a:rPr>
              <a:t>10</a:t>
            </a:r>
            <a:r>
              <a:rPr kumimoji="1" lang="en-US" altLang="zh-CN" sz="1800" b="1" baseline="30000" dirty="0">
                <a:solidFill>
                  <a:srgbClr val="333399"/>
                </a:solidFill>
                <a:latin typeface="+mn-lt"/>
                <a:ea typeface="+mn-ea"/>
              </a:rPr>
              <a:t>12        </a:t>
            </a:r>
            <a:r>
              <a:rPr kumimoji="1" lang="en-US" altLang="zh-CN" sz="1800" b="1" dirty="0">
                <a:solidFill>
                  <a:srgbClr val="333399"/>
                </a:solidFill>
                <a:latin typeface="+mn-lt"/>
                <a:ea typeface="+mn-ea"/>
              </a:rPr>
              <a:t>10</a:t>
            </a:r>
            <a:r>
              <a:rPr kumimoji="1" lang="en-US" altLang="zh-CN" sz="1800" b="1" baseline="30000" dirty="0">
                <a:solidFill>
                  <a:srgbClr val="333399"/>
                </a:solidFill>
                <a:latin typeface="+mn-lt"/>
                <a:ea typeface="+mn-ea"/>
              </a:rPr>
              <a:t>14       </a:t>
            </a:r>
            <a:r>
              <a:rPr kumimoji="1" lang="en-US" altLang="zh-CN" sz="1800" b="1" dirty="0">
                <a:solidFill>
                  <a:srgbClr val="333399"/>
                </a:solidFill>
                <a:latin typeface="+mn-lt"/>
                <a:ea typeface="+mn-ea"/>
              </a:rPr>
              <a:t>10</a:t>
            </a:r>
            <a:r>
              <a:rPr kumimoji="1" lang="en-US" altLang="zh-CN" sz="1800" b="1" baseline="30000" dirty="0">
                <a:solidFill>
                  <a:srgbClr val="333399"/>
                </a:solidFill>
                <a:latin typeface="+mn-lt"/>
                <a:ea typeface="+mn-ea"/>
              </a:rPr>
              <a:t>16       </a:t>
            </a:r>
            <a:r>
              <a:rPr kumimoji="1" lang="en-US" altLang="zh-CN" sz="1800" b="1" dirty="0">
                <a:solidFill>
                  <a:srgbClr val="333399"/>
                </a:solidFill>
                <a:latin typeface="+mn-lt"/>
                <a:ea typeface="+mn-ea"/>
              </a:rPr>
              <a:t>10</a:t>
            </a:r>
            <a:r>
              <a:rPr kumimoji="1" lang="en-US" altLang="zh-CN" sz="1800" b="1" baseline="30000" dirty="0">
                <a:solidFill>
                  <a:srgbClr val="333399"/>
                </a:solidFill>
                <a:latin typeface="+mn-lt"/>
                <a:ea typeface="+mn-ea"/>
              </a:rPr>
              <a:t>18       </a:t>
            </a:r>
            <a:r>
              <a:rPr kumimoji="1" lang="en-US" altLang="zh-CN" sz="1800" b="1" dirty="0">
                <a:solidFill>
                  <a:srgbClr val="333399"/>
                </a:solidFill>
                <a:latin typeface="+mn-lt"/>
                <a:ea typeface="+mn-ea"/>
              </a:rPr>
              <a:t>10</a:t>
            </a:r>
            <a:r>
              <a:rPr kumimoji="1" lang="en-US" altLang="zh-CN" sz="1800" b="1" baseline="30000" dirty="0">
                <a:solidFill>
                  <a:srgbClr val="333399"/>
                </a:solidFill>
                <a:latin typeface="+mn-lt"/>
                <a:ea typeface="+mn-ea"/>
              </a:rPr>
              <a:t>20       </a:t>
            </a:r>
            <a:r>
              <a:rPr kumimoji="1" lang="en-US" altLang="zh-CN" sz="1800" b="1" dirty="0">
                <a:solidFill>
                  <a:srgbClr val="333399"/>
                </a:solidFill>
                <a:latin typeface="+mn-lt"/>
                <a:ea typeface="+mn-ea"/>
              </a:rPr>
              <a:t>10</a:t>
            </a:r>
            <a:r>
              <a:rPr kumimoji="1" lang="en-US" altLang="zh-CN" sz="1800" b="1" baseline="30000" dirty="0">
                <a:solidFill>
                  <a:srgbClr val="333399"/>
                </a:solidFill>
                <a:latin typeface="+mn-lt"/>
                <a:ea typeface="+mn-ea"/>
              </a:rPr>
              <a:t>22       </a:t>
            </a:r>
            <a:r>
              <a:rPr kumimoji="1" lang="en-US" altLang="zh-CN" sz="1800" b="1" dirty="0">
                <a:solidFill>
                  <a:srgbClr val="333399"/>
                </a:solidFill>
                <a:latin typeface="+mn-lt"/>
                <a:ea typeface="+mn-ea"/>
              </a:rPr>
              <a:t>10</a:t>
            </a:r>
            <a:r>
              <a:rPr kumimoji="1" lang="en-US" altLang="zh-CN" sz="1800" b="1" baseline="30000" dirty="0">
                <a:solidFill>
                  <a:srgbClr val="333399"/>
                </a:solidFill>
                <a:latin typeface="+mn-lt"/>
                <a:ea typeface="+mn-ea"/>
              </a:rPr>
              <a:t>24</a:t>
            </a:r>
            <a:endParaRPr kumimoji="1" lang="en-US" altLang="zh-CN" sz="1800" b="1" dirty="0">
              <a:solidFill>
                <a:srgbClr val="333399"/>
              </a:solidFill>
              <a:latin typeface="+mn-lt"/>
              <a:ea typeface="+mn-ea"/>
            </a:endParaRPr>
          </a:p>
        </p:txBody>
      </p:sp>
      <p:sp>
        <p:nvSpPr>
          <p:cNvPr id="22620" name="Line 98"/>
          <p:cNvSpPr>
            <a:spLocks noChangeShapeType="1"/>
          </p:cNvSpPr>
          <p:nvPr/>
        </p:nvSpPr>
        <p:spPr bwMode="auto">
          <a:xfrm flipV="1">
            <a:off x="5218183" y="5583239"/>
            <a:ext cx="476499" cy="3175"/>
          </a:xfrm>
          <a:prstGeom prst="line">
            <a:avLst/>
          </a:prstGeom>
          <a:noFill/>
          <a:ln w="9525">
            <a:solidFill>
              <a:schemeClr val="tx1"/>
            </a:solidFill>
            <a:round/>
            <a:headEnd type="triangle" w="med" len="lg"/>
            <a:tailEnd type="triangle" w="med" len="lg"/>
          </a:ln>
        </p:spPr>
        <p:txBody>
          <a:bodyPr wrap="none" anchor="ctr"/>
          <a:lstStyle/>
          <a:p>
            <a:endParaRPr lang="zh-CN" altLang="en-US">
              <a:latin typeface="+mn-lt"/>
              <a:ea typeface="+mn-ea"/>
            </a:endParaRPr>
          </a:p>
        </p:txBody>
      </p:sp>
      <p:sp>
        <p:nvSpPr>
          <p:cNvPr id="22621" name="Rectangle 99"/>
          <p:cNvSpPr>
            <a:spLocks noChangeArrowheads="1"/>
          </p:cNvSpPr>
          <p:nvPr/>
        </p:nvSpPr>
        <p:spPr bwMode="auto">
          <a:xfrm>
            <a:off x="5387605" y="5053013"/>
            <a:ext cx="112242" cy="442912"/>
          </a:xfrm>
          <a:prstGeom prst="rect">
            <a:avLst/>
          </a:prstGeom>
          <a:solidFill>
            <a:schemeClr val="bg1">
              <a:lumMod val="95000"/>
            </a:schemeClr>
          </a:solidFill>
          <a:ln w="9525">
            <a:noFill/>
            <a:miter lim="800000"/>
          </a:ln>
        </p:spPr>
        <p:txBody>
          <a:bodyPr wrap="none" anchor="ctr"/>
          <a:lstStyle/>
          <a:p>
            <a:endParaRPr lang="zh-CN" altLang="en-US">
              <a:latin typeface="+mn-lt"/>
              <a:ea typeface="+mn-ea"/>
            </a:endParaRPr>
          </a:p>
        </p:txBody>
      </p:sp>
      <p:sp>
        <p:nvSpPr>
          <p:cNvPr id="22622" name="Text Box 100"/>
          <p:cNvSpPr txBox="1">
            <a:spLocks noChangeArrowheads="1"/>
          </p:cNvSpPr>
          <p:nvPr/>
        </p:nvSpPr>
        <p:spPr bwMode="auto">
          <a:xfrm>
            <a:off x="4974640" y="5048250"/>
            <a:ext cx="861133" cy="535531"/>
          </a:xfrm>
          <a:prstGeom prst="rect">
            <a:avLst/>
          </a:prstGeom>
          <a:noFill/>
          <a:ln w="9525">
            <a:noFill/>
            <a:miter lim="800000"/>
          </a:ln>
        </p:spPr>
        <p:txBody>
          <a:bodyPr wrap="none">
            <a:spAutoFit/>
          </a:bodyPr>
          <a:lstStyle/>
          <a:p>
            <a:pPr>
              <a:lnSpc>
                <a:spcPct val="90000"/>
              </a:lnSpc>
            </a:pPr>
            <a:r>
              <a:rPr kumimoji="1" lang="en-US" altLang="zh-CN" sz="1600">
                <a:solidFill>
                  <a:srgbClr val="333399"/>
                </a:solidFill>
                <a:latin typeface="+mn-lt"/>
                <a:ea typeface="+mn-ea"/>
              </a:rPr>
              <a:t>  </a:t>
            </a:r>
            <a:r>
              <a:rPr kumimoji="1" lang="zh-CN" altLang="en-US" sz="1600">
                <a:solidFill>
                  <a:srgbClr val="333399"/>
                </a:solidFill>
                <a:latin typeface="+mn-lt"/>
                <a:ea typeface="+mn-ea"/>
              </a:rPr>
              <a:t>移动</a:t>
            </a:r>
            <a:endParaRPr kumimoji="1" lang="zh-CN" altLang="en-US" sz="1600">
              <a:solidFill>
                <a:srgbClr val="333399"/>
              </a:solidFill>
              <a:latin typeface="+mn-lt"/>
              <a:ea typeface="+mn-ea"/>
            </a:endParaRPr>
          </a:p>
          <a:p>
            <a:pPr>
              <a:lnSpc>
                <a:spcPct val="90000"/>
              </a:lnSpc>
            </a:pPr>
            <a:r>
              <a:rPr kumimoji="1" lang="zh-CN" altLang="en-US" sz="1600">
                <a:solidFill>
                  <a:srgbClr val="333399"/>
                </a:solidFill>
                <a:latin typeface="+mn-lt"/>
                <a:ea typeface="+mn-ea"/>
              </a:rPr>
              <a:t>无线电 </a:t>
            </a:r>
            <a:endParaRPr kumimoji="1" lang="zh-CN" altLang="en-US" sz="1600">
              <a:solidFill>
                <a:srgbClr val="333399"/>
              </a:solidFill>
              <a:latin typeface="+mn-lt"/>
              <a:ea typeface="+mn-ea"/>
            </a:endParaRPr>
          </a:p>
        </p:txBody>
      </p:sp>
      <p:sp>
        <p:nvSpPr>
          <p:cNvPr id="22623" name="Rectangle 101"/>
          <p:cNvSpPr>
            <a:spLocks noChangeArrowheads="1"/>
          </p:cNvSpPr>
          <p:nvPr/>
        </p:nvSpPr>
        <p:spPr bwMode="auto">
          <a:xfrm>
            <a:off x="1008058" y="1052736"/>
            <a:ext cx="10396129" cy="792162"/>
          </a:xfrm>
          <a:prstGeom prst="rect">
            <a:avLst/>
          </a:prstGeom>
          <a:noFill/>
          <a:ln w="9525">
            <a:noFill/>
            <a:miter lim="800000"/>
          </a:ln>
        </p:spPr>
        <p:txBody>
          <a:bodyPr anchor="b"/>
          <a:lstStyle/>
          <a:p>
            <a:pPr algn="ctr"/>
            <a:r>
              <a:rPr lang="zh-CN" altLang="en-US" sz="3200" dirty="0">
                <a:solidFill>
                  <a:srgbClr val="333399"/>
                </a:solidFill>
                <a:latin typeface="+mn-lt"/>
                <a:ea typeface="+mn-ea"/>
              </a:rPr>
              <a:t>电信领域使用的电磁波的频谱</a:t>
            </a:r>
            <a:endParaRPr lang="zh-CN" altLang="en-US" sz="3200" dirty="0">
              <a:solidFill>
                <a:srgbClr val="333399"/>
              </a:solidFill>
              <a:latin typeface="+mn-lt"/>
              <a:ea typeface="+mn-ea"/>
            </a:endParaRPr>
          </a:p>
        </p:txBody>
      </p:sp>
      <p:sp>
        <p:nvSpPr>
          <p:cNvPr id="101" name="矩形 100"/>
          <p:cNvSpPr/>
          <p:nvPr/>
        </p:nvSpPr>
        <p:spPr>
          <a:xfrm>
            <a:off x="0" y="1988840"/>
            <a:ext cx="12192000" cy="46038"/>
          </a:xfrm>
          <a:prstGeom prst="rect">
            <a:avLst/>
          </a:prstGeom>
          <a:solidFill>
            <a:srgbClr val="FFC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2" name="图片 1"/>
          <p:cNvPicPr>
            <a:picLocks noChangeAspect="1"/>
          </p:cNvPicPr>
          <p:nvPr/>
        </p:nvPicPr>
        <p:blipFill>
          <a:blip r:embed="rId1"/>
          <a:stretch>
            <a:fillRect/>
          </a:stretch>
        </p:blipFill>
        <p:spPr>
          <a:xfrm>
            <a:off x="8259445" y="352425"/>
            <a:ext cx="2578735" cy="429895"/>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矩形 51"/>
          <p:cNvSpPr/>
          <p:nvPr/>
        </p:nvSpPr>
        <p:spPr>
          <a:xfrm>
            <a:off x="482551" y="1236822"/>
            <a:ext cx="3618174" cy="400110"/>
          </a:xfrm>
          <a:prstGeom prst="rect">
            <a:avLst/>
          </a:prstGeom>
          <a:solidFill>
            <a:schemeClr val="accent3">
              <a:lumMod val="75000"/>
            </a:schemeClr>
          </a:solidFill>
        </p:spPr>
        <p:txBody>
          <a:bodyPr wrap="square">
            <a:spAutoFit/>
          </a:bodyPr>
          <a:lstStyle/>
          <a:p>
            <a:r>
              <a:rPr lang="zh-CN" altLang="en-US" sz="2000" dirty="0">
                <a:solidFill>
                  <a:schemeClr val="bg1"/>
                </a:solidFill>
                <a:latin typeface="+mn-lt"/>
                <a:ea typeface="+mn-ea"/>
              </a:rPr>
              <a:t>  双绞线（</a:t>
            </a:r>
            <a:r>
              <a:rPr lang="en-US" altLang="zh-CN" sz="2000" dirty="0">
                <a:solidFill>
                  <a:schemeClr val="bg1"/>
                </a:solidFill>
                <a:latin typeface="+mn-lt"/>
                <a:ea typeface="+mn-ea"/>
              </a:rPr>
              <a:t>Twisted Pair</a:t>
            </a:r>
            <a:r>
              <a:rPr lang="zh-CN" altLang="en-US" sz="2000" dirty="0">
                <a:solidFill>
                  <a:schemeClr val="bg1"/>
                </a:solidFill>
                <a:latin typeface="+mn-lt"/>
                <a:ea typeface="+mn-ea"/>
              </a:rPr>
              <a:t>）</a:t>
            </a:r>
            <a:endParaRPr lang="zh-CN" altLang="en-US" sz="2000" dirty="0">
              <a:solidFill>
                <a:schemeClr val="bg1"/>
              </a:solidFill>
              <a:latin typeface="+mn-lt"/>
              <a:ea typeface="+mn-ea"/>
            </a:endParaRPr>
          </a:p>
        </p:txBody>
      </p:sp>
      <p:sp>
        <p:nvSpPr>
          <p:cNvPr id="23555" name="Rectangle 2"/>
          <p:cNvSpPr>
            <a:spLocks noGrp="1" noChangeArrowheads="1"/>
          </p:cNvSpPr>
          <p:nvPr>
            <p:ph type="title"/>
          </p:nvPr>
        </p:nvSpPr>
        <p:spPr/>
        <p:txBody>
          <a:bodyPr/>
          <a:lstStyle/>
          <a:p>
            <a:pPr eaLnBrk="1" hangingPunct="1"/>
            <a:r>
              <a:rPr lang="en-US" altLang="zh-CN" dirty="0"/>
              <a:t>1. </a:t>
            </a:r>
            <a:r>
              <a:rPr lang="zh-CN" altLang="en-US" dirty="0"/>
              <a:t>导引型传输媒体</a:t>
            </a:r>
            <a:endParaRPr lang="zh-CN" altLang="en-US" dirty="0"/>
          </a:p>
        </p:txBody>
      </p:sp>
      <p:sp>
        <p:nvSpPr>
          <p:cNvPr id="5" name="矩形 4"/>
          <p:cNvSpPr/>
          <p:nvPr/>
        </p:nvSpPr>
        <p:spPr>
          <a:xfrm rot="5400000">
            <a:off x="4479702" y="3824337"/>
            <a:ext cx="6021288" cy="46038"/>
          </a:xfrm>
          <a:prstGeom prst="rect">
            <a:avLst/>
          </a:prstGeom>
          <a:solidFill>
            <a:srgbClr val="FFC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04" name="Rectangle 3"/>
          <p:cNvSpPr txBox="1">
            <a:spLocks noChangeArrowheads="1"/>
          </p:cNvSpPr>
          <p:nvPr/>
        </p:nvSpPr>
        <p:spPr>
          <a:xfrm>
            <a:off x="758473" y="1864005"/>
            <a:ext cx="6476602" cy="4616244"/>
          </a:xfrm>
          <a:prstGeom prst="rect">
            <a:avLst/>
          </a:prstGeom>
        </p:spPr>
        <p:txBody>
          <a:bodyPr vert="horz" lIns="102362" tIns="51180" rIns="102362" bIns="51180" rtlCol="0">
            <a:noAutofit/>
          </a:bodyPr>
          <a:lstStyle>
            <a:lvl1pPr marL="384175" indent="-384175" algn="l" defTabSz="1024255" rtl="0" eaLnBrk="1" latinLnBrk="0" hangingPunct="1">
              <a:lnSpc>
                <a:spcPct val="120000"/>
              </a:lnSpc>
              <a:spcBef>
                <a:spcPct val="20000"/>
              </a:spcBef>
              <a:buSzPct val="80000"/>
              <a:buFont typeface="Wingdings" panose="05000000000000000000" pitchFamily="2" charset="2"/>
              <a:buChar char="l"/>
              <a:defRPr sz="1700" kern="1200">
                <a:solidFill>
                  <a:schemeClr val="tx1">
                    <a:lumMod val="75000"/>
                    <a:lumOff val="25000"/>
                  </a:schemeClr>
                </a:solidFill>
                <a:latin typeface="+mn-lt"/>
                <a:ea typeface="+mn-ea"/>
                <a:cs typeface="+mn-cs"/>
              </a:defRPr>
            </a:lvl1pPr>
            <a:lvl2pPr marL="831850" indent="-320040" algn="l" defTabSz="1024255" rtl="0" eaLnBrk="1" latinLnBrk="0" hangingPunct="1">
              <a:spcBef>
                <a:spcPct val="20000"/>
              </a:spcBef>
              <a:buFont typeface="Arial" panose="020B0604020202020204" pitchFamily="34" charset="0"/>
              <a:buChar char="–"/>
              <a:defRPr sz="1500" kern="1200">
                <a:solidFill>
                  <a:schemeClr val="tx1">
                    <a:lumMod val="75000"/>
                    <a:lumOff val="25000"/>
                  </a:schemeClr>
                </a:solidFill>
                <a:latin typeface="+mn-lt"/>
                <a:ea typeface="+mn-ea"/>
                <a:cs typeface="+mn-cs"/>
              </a:defRPr>
            </a:lvl2pPr>
            <a:lvl3pPr marL="1280160" indent="-255905" algn="l" defTabSz="1024255"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3pPr>
            <a:lvl4pPr marL="1791970" indent="-255905" algn="l" defTabSz="1024255"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2303780" indent="-255905" algn="l" defTabSz="1024255"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2816225" indent="-255905" algn="l" defTabSz="1024255"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6pPr>
            <a:lvl7pPr marL="3328035" indent="-255905" algn="l" defTabSz="1024255"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7pPr>
            <a:lvl8pPr marL="3839845" indent="-255905" algn="l" defTabSz="1024255"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8pPr>
            <a:lvl9pPr marL="4352290" indent="-255905" algn="l" defTabSz="1024255"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9pPr>
          </a:lstStyle>
          <a:p>
            <a:pPr fontAlgn="auto">
              <a:lnSpc>
                <a:spcPct val="150000"/>
              </a:lnSpc>
              <a:spcAft>
                <a:spcPts val="0"/>
              </a:spcAft>
            </a:pPr>
            <a:r>
              <a:rPr lang="zh-CN" altLang="en-US" sz="2000" dirty="0"/>
              <a:t>最常用的传输媒体。模拟传输和数字传输都可以使用双绞线，其通信距离一般为几到十几公里。</a:t>
            </a:r>
            <a:endParaRPr lang="zh-CN" altLang="en-US" sz="2000" dirty="0"/>
          </a:p>
          <a:p>
            <a:pPr fontAlgn="auto">
              <a:lnSpc>
                <a:spcPct val="150000"/>
              </a:lnSpc>
              <a:spcAft>
                <a:spcPts val="0"/>
              </a:spcAft>
            </a:pPr>
            <a:r>
              <a:rPr lang="zh-CN" altLang="en-US" sz="2000" dirty="0"/>
              <a:t>绞合可减小对相邻导线的电磁干扰。</a:t>
            </a:r>
            <a:endParaRPr lang="zh-CN" altLang="en-US" sz="2000" dirty="0"/>
          </a:p>
          <a:p>
            <a:pPr fontAlgn="auto">
              <a:lnSpc>
                <a:spcPct val="150000"/>
              </a:lnSpc>
              <a:spcAft>
                <a:spcPts val="0"/>
              </a:spcAft>
            </a:pPr>
            <a:r>
              <a:rPr lang="zh-CN" altLang="en-US" sz="2000" dirty="0"/>
              <a:t>通常多根双绞线再绞合成双绞线电缆</a:t>
            </a:r>
            <a:endParaRPr lang="zh-CN" altLang="en-US" sz="2000" dirty="0"/>
          </a:p>
          <a:p>
            <a:pPr lvl="1" fontAlgn="auto">
              <a:lnSpc>
                <a:spcPct val="150000"/>
              </a:lnSpc>
              <a:spcAft>
                <a:spcPts val="0"/>
              </a:spcAft>
            </a:pPr>
            <a:r>
              <a:rPr lang="zh-CN" altLang="en-US" sz="2000" dirty="0"/>
              <a:t>屏蔽双绞线 </a:t>
            </a:r>
            <a:r>
              <a:rPr lang="en-US" altLang="zh-CN" sz="2000" dirty="0"/>
              <a:t>STP (Shielded Twisted Pair)</a:t>
            </a:r>
            <a:endParaRPr lang="en-US" altLang="zh-CN" sz="2000" dirty="0"/>
          </a:p>
          <a:p>
            <a:pPr lvl="1" fontAlgn="auto">
              <a:lnSpc>
                <a:spcPct val="150000"/>
              </a:lnSpc>
              <a:spcAft>
                <a:spcPts val="0"/>
              </a:spcAft>
            </a:pPr>
            <a:r>
              <a:rPr lang="zh-CN" altLang="en-US" sz="2000" dirty="0"/>
              <a:t>无屏蔽双绞线 </a:t>
            </a:r>
            <a:r>
              <a:rPr lang="en-US" altLang="zh-CN" sz="2000" dirty="0"/>
              <a:t>UTP (Unshielded Twisted Pair)</a:t>
            </a:r>
            <a:endParaRPr lang="en-US" altLang="zh-CN" sz="2000" dirty="0"/>
          </a:p>
          <a:p>
            <a:pPr fontAlgn="auto">
              <a:lnSpc>
                <a:spcPct val="150000"/>
              </a:lnSpc>
              <a:spcAft>
                <a:spcPts val="0"/>
              </a:spcAft>
            </a:pPr>
            <a:r>
              <a:rPr lang="zh-CN" altLang="en-US" sz="2200" dirty="0"/>
              <a:t>对于 </a:t>
            </a:r>
            <a:r>
              <a:rPr lang="en-US" altLang="zh-CN" sz="2200" dirty="0"/>
              <a:t>STP</a:t>
            </a:r>
            <a:r>
              <a:rPr lang="zh-CN" altLang="en-US" sz="2200" dirty="0"/>
              <a:t>，根据是对整个双绞线电缆进行屏蔽，还是对每一对双绞线进行屏蔽，以及是用铝箔屏蔽层还是铜编织层，又可分为多种类型。</a:t>
            </a:r>
            <a:endParaRPr lang="en-US" altLang="zh-CN" sz="2200" dirty="0"/>
          </a:p>
        </p:txBody>
      </p:sp>
      <p:pic>
        <p:nvPicPr>
          <p:cNvPr id="105" name="图片 104"/>
          <p:cNvPicPr>
            <a:picLocks noChangeAspect="1"/>
          </p:cNvPicPr>
          <p:nvPr/>
        </p:nvPicPr>
        <p:blipFill>
          <a:blip r:embed="rId1">
            <a:clrChange>
              <a:clrFrom>
                <a:srgbClr val="FEFEFE"/>
              </a:clrFrom>
              <a:clrTo>
                <a:srgbClr val="FEFEFE">
                  <a:alpha val="0"/>
                </a:srgbClr>
              </a:clrTo>
            </a:clrChange>
          </a:blip>
          <a:stretch>
            <a:fillRect/>
          </a:stretch>
        </p:blipFill>
        <p:spPr>
          <a:xfrm>
            <a:off x="7899375" y="1484784"/>
            <a:ext cx="3929760" cy="1356862"/>
          </a:xfrm>
          <a:prstGeom prst="rect">
            <a:avLst/>
          </a:prstGeom>
        </p:spPr>
      </p:pic>
      <p:pic>
        <p:nvPicPr>
          <p:cNvPr id="106" name="图片 105"/>
          <p:cNvPicPr>
            <a:picLocks noChangeAspect="1"/>
          </p:cNvPicPr>
          <p:nvPr/>
        </p:nvPicPr>
        <p:blipFill>
          <a:blip r:embed="rId2">
            <a:clrChange>
              <a:clrFrom>
                <a:srgbClr val="FCFCFC"/>
              </a:clrFrom>
              <a:clrTo>
                <a:srgbClr val="FCFCFC">
                  <a:alpha val="0"/>
                </a:srgbClr>
              </a:clrTo>
            </a:clrChange>
          </a:blip>
          <a:stretch>
            <a:fillRect/>
          </a:stretch>
        </p:blipFill>
        <p:spPr>
          <a:xfrm>
            <a:off x="8362678" y="2780928"/>
            <a:ext cx="3003153" cy="1760175"/>
          </a:xfrm>
          <a:prstGeom prst="rect">
            <a:avLst/>
          </a:prstGeom>
        </p:spPr>
      </p:pic>
      <p:pic>
        <p:nvPicPr>
          <p:cNvPr id="108" name="图片 107"/>
          <p:cNvPicPr>
            <a:picLocks noChangeAspect="1"/>
          </p:cNvPicPr>
          <p:nvPr/>
        </p:nvPicPr>
        <p:blipFill>
          <a:blip r:embed="rId3"/>
          <a:stretch>
            <a:fillRect/>
          </a:stretch>
        </p:blipFill>
        <p:spPr>
          <a:xfrm>
            <a:off x="8619455" y="4725144"/>
            <a:ext cx="2710843" cy="1755105"/>
          </a:xfrm>
          <a:prstGeom prst="rect">
            <a:avLst/>
          </a:prstGeom>
        </p:spPr>
      </p:pic>
      <p:sp>
        <p:nvSpPr>
          <p:cNvPr id="109" name="文本框 108"/>
          <p:cNvSpPr txBox="1"/>
          <p:nvPr/>
        </p:nvSpPr>
        <p:spPr>
          <a:xfrm>
            <a:off x="8547447" y="3981737"/>
            <a:ext cx="845213" cy="461665"/>
          </a:xfrm>
          <a:prstGeom prst="rect">
            <a:avLst/>
          </a:prstGeom>
          <a:noFill/>
        </p:spPr>
        <p:txBody>
          <a:bodyPr wrap="square">
            <a:spAutoFit/>
          </a:bodyPr>
          <a:lstStyle/>
          <a:p>
            <a:r>
              <a:rPr lang="en-US" altLang="zh-CN" sz="2400" dirty="0">
                <a:solidFill>
                  <a:srgbClr val="C00000"/>
                </a:solidFill>
              </a:rPr>
              <a:t>UTP</a:t>
            </a:r>
            <a:endParaRPr lang="zh-CN" altLang="en-US" dirty="0">
              <a:solidFill>
                <a:srgbClr val="C00000"/>
              </a:solidFill>
            </a:endParaRPr>
          </a:p>
        </p:txBody>
      </p:sp>
      <p:pic>
        <p:nvPicPr>
          <p:cNvPr id="111" name="图片 110"/>
          <p:cNvPicPr>
            <a:picLocks noChangeAspect="1"/>
          </p:cNvPicPr>
          <p:nvPr/>
        </p:nvPicPr>
        <p:blipFill>
          <a:blip r:embed="rId4"/>
          <a:stretch>
            <a:fillRect/>
          </a:stretch>
        </p:blipFill>
        <p:spPr>
          <a:xfrm>
            <a:off x="8362678" y="4541103"/>
            <a:ext cx="3536705" cy="1988199"/>
          </a:xfrm>
          <a:prstGeom prst="rect">
            <a:avLst/>
          </a:prstGeom>
        </p:spPr>
      </p:pic>
      <p:sp>
        <p:nvSpPr>
          <p:cNvPr id="110" name="文本框 109"/>
          <p:cNvSpPr txBox="1"/>
          <p:nvPr/>
        </p:nvSpPr>
        <p:spPr>
          <a:xfrm>
            <a:off x="9392660" y="6093296"/>
            <a:ext cx="845213" cy="461665"/>
          </a:xfrm>
          <a:prstGeom prst="rect">
            <a:avLst/>
          </a:prstGeom>
          <a:noFill/>
        </p:spPr>
        <p:txBody>
          <a:bodyPr wrap="square">
            <a:spAutoFit/>
          </a:bodyPr>
          <a:lstStyle/>
          <a:p>
            <a:r>
              <a:rPr lang="en-US" altLang="zh-CN" sz="2400" dirty="0">
                <a:solidFill>
                  <a:srgbClr val="C00000"/>
                </a:solidFill>
              </a:rPr>
              <a:t>STP</a:t>
            </a:r>
            <a:endParaRPr lang="zh-CN" altLang="en-US" dirty="0">
              <a:solidFill>
                <a:srgbClr val="C00000"/>
              </a:solidFill>
            </a:endParaRPr>
          </a:p>
        </p:txBody>
      </p:sp>
      <p:pic>
        <p:nvPicPr>
          <p:cNvPr id="2" name="图片 1"/>
          <p:cNvPicPr>
            <a:picLocks noChangeAspect="1"/>
          </p:cNvPicPr>
          <p:nvPr/>
        </p:nvPicPr>
        <p:blipFill>
          <a:blip r:embed="rId5"/>
          <a:stretch>
            <a:fillRect/>
          </a:stretch>
        </p:blipFill>
        <p:spPr>
          <a:xfrm>
            <a:off x="8259445" y="352425"/>
            <a:ext cx="2578735" cy="429895"/>
          </a:xfrm>
          <a:prstGeom prst="rect">
            <a:avLst/>
          </a:prstGeom>
        </p:spPr>
      </p:pic>
    </p:spTree>
    <p:custDataLst>
      <p:tags r:id="rId6"/>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05"/>
                                        </p:tgtEl>
                                        <p:attrNameLst>
                                          <p:attrName>style.visibility</p:attrName>
                                        </p:attrNameLst>
                                      </p:cBhvr>
                                      <p:to>
                                        <p:strVal val="visible"/>
                                      </p:to>
                                    </p:set>
                                  </p:childTnLst>
                                </p:cTn>
                              </p:par>
                              <p:par>
                                <p:cTn id="7" presetID="42" presetClass="entr" presetSubtype="0" fill="hold" nodeType="withEffect">
                                  <p:stCondLst>
                                    <p:cond delay="0"/>
                                  </p:stCondLst>
                                  <p:childTnLst>
                                    <p:set>
                                      <p:cBhvr>
                                        <p:cTn id="8" dur="1" fill="hold">
                                          <p:stCondLst>
                                            <p:cond delay="0"/>
                                          </p:stCondLst>
                                        </p:cTn>
                                        <p:tgtEl>
                                          <p:spTgt spid="104">
                                            <p:txEl>
                                              <p:pRg st="0" end="0"/>
                                            </p:txEl>
                                          </p:spTgt>
                                        </p:tgtEl>
                                        <p:attrNameLst>
                                          <p:attrName>style.visibility</p:attrName>
                                        </p:attrNameLst>
                                      </p:cBhvr>
                                      <p:to>
                                        <p:strVal val="visible"/>
                                      </p:to>
                                    </p:set>
                                    <p:animEffect transition="in" filter="fade">
                                      <p:cBhvr>
                                        <p:cTn id="9" dur="1000"/>
                                        <p:tgtEl>
                                          <p:spTgt spid="104">
                                            <p:txEl>
                                              <p:pRg st="0" end="0"/>
                                            </p:txEl>
                                          </p:spTgt>
                                        </p:tgtEl>
                                      </p:cBhvr>
                                    </p:animEffect>
                                    <p:anim calcmode="lin" valueType="num">
                                      <p:cBhvr>
                                        <p:cTn id="10" dur="1000" fill="hold"/>
                                        <p:tgtEl>
                                          <p:spTgt spid="104">
                                            <p:txEl>
                                              <p:pRg st="0" end="0"/>
                                            </p:txEl>
                                          </p:spTgt>
                                        </p:tgtEl>
                                        <p:attrNameLst>
                                          <p:attrName>ppt_x</p:attrName>
                                        </p:attrNameLst>
                                      </p:cBhvr>
                                      <p:tavLst>
                                        <p:tav tm="0">
                                          <p:val>
                                            <p:strVal val="#ppt_x"/>
                                          </p:val>
                                        </p:tav>
                                        <p:tav tm="100000">
                                          <p:val>
                                            <p:strVal val="#ppt_x"/>
                                          </p:val>
                                        </p:tav>
                                      </p:tavLst>
                                    </p:anim>
                                    <p:anim calcmode="lin" valueType="num">
                                      <p:cBhvr>
                                        <p:cTn id="11" dur="1000" fill="hold"/>
                                        <p:tgtEl>
                                          <p:spTgt spid="10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105"/>
                                        </p:tgtEl>
                                        <p:attrNameLst>
                                          <p:attrName>style.visibility</p:attrName>
                                        </p:attrNameLst>
                                      </p:cBhvr>
                                      <p:to>
                                        <p:strVal val="visible"/>
                                      </p:to>
                                    </p:set>
                                    <p:animEffect transition="in" filter="wipe(left)">
                                      <p:cBhvr>
                                        <p:cTn id="16" dur="1000"/>
                                        <p:tgtEl>
                                          <p:spTgt spid="105"/>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04">
                                            <p:txEl>
                                              <p:pRg st="1" end="1"/>
                                            </p:txEl>
                                          </p:spTgt>
                                        </p:tgtEl>
                                        <p:attrNameLst>
                                          <p:attrName>style.visibility</p:attrName>
                                        </p:attrNameLst>
                                      </p:cBhvr>
                                      <p:to>
                                        <p:strVal val="visible"/>
                                      </p:to>
                                    </p:set>
                                    <p:animEffect transition="in" filter="fade">
                                      <p:cBhvr>
                                        <p:cTn id="21" dur="1000"/>
                                        <p:tgtEl>
                                          <p:spTgt spid="104">
                                            <p:txEl>
                                              <p:pRg st="1" end="1"/>
                                            </p:txEl>
                                          </p:spTgt>
                                        </p:tgtEl>
                                      </p:cBhvr>
                                    </p:animEffect>
                                    <p:anim calcmode="lin" valueType="num">
                                      <p:cBhvr>
                                        <p:cTn id="22" dur="1000" fill="hold"/>
                                        <p:tgtEl>
                                          <p:spTgt spid="104">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10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04">
                                            <p:txEl>
                                              <p:pRg st="2" end="2"/>
                                            </p:txEl>
                                          </p:spTgt>
                                        </p:tgtEl>
                                        <p:attrNameLst>
                                          <p:attrName>style.visibility</p:attrName>
                                        </p:attrNameLst>
                                      </p:cBhvr>
                                      <p:to>
                                        <p:strVal val="visible"/>
                                      </p:to>
                                    </p:set>
                                    <p:animEffect transition="in" filter="fade">
                                      <p:cBhvr>
                                        <p:cTn id="28" dur="1000"/>
                                        <p:tgtEl>
                                          <p:spTgt spid="104">
                                            <p:txEl>
                                              <p:pRg st="2" end="2"/>
                                            </p:txEl>
                                          </p:spTgt>
                                        </p:tgtEl>
                                      </p:cBhvr>
                                    </p:animEffect>
                                    <p:anim calcmode="lin" valueType="num">
                                      <p:cBhvr>
                                        <p:cTn id="29" dur="1000" fill="hold"/>
                                        <p:tgtEl>
                                          <p:spTgt spid="104">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104">
                                            <p:txEl>
                                              <p:pRg st="2" end="2"/>
                                            </p:txEl>
                                          </p:spTgt>
                                        </p:tgtEl>
                                        <p:attrNameLst>
                                          <p:attrName>ppt_y</p:attrName>
                                        </p:attrNameLst>
                                      </p:cBhvr>
                                      <p:tavLst>
                                        <p:tav tm="0">
                                          <p:val>
                                            <p:strVal val="#ppt_y+.1"/>
                                          </p:val>
                                        </p:tav>
                                        <p:tav tm="100000">
                                          <p:val>
                                            <p:strVal val="#ppt_y"/>
                                          </p:val>
                                        </p:tav>
                                      </p:tavLst>
                                    </p:anim>
                                  </p:childTnLst>
                                </p:cTn>
                              </p:par>
                              <p:par>
                                <p:cTn id="31" presetID="35" presetClass="emph" presetSubtype="0" repeatCount="3000" fill="hold" nodeType="withEffect">
                                  <p:stCondLst>
                                    <p:cond delay="0"/>
                                  </p:stCondLst>
                                  <p:childTnLst>
                                    <p:anim calcmode="discrete" valueType="str">
                                      <p:cBhvr>
                                        <p:cTn id="32" dur="1000" fill="hold"/>
                                        <p:tgtEl>
                                          <p:spTgt spid="106"/>
                                        </p:tgtEl>
                                        <p:attrNameLst>
                                          <p:attrName>style.visibility</p:attrName>
                                        </p:attrNameLst>
                                      </p:cBhvr>
                                      <p:tavLst>
                                        <p:tav tm="0">
                                          <p:val>
                                            <p:strVal val="hidden"/>
                                          </p:val>
                                        </p:tav>
                                        <p:tav tm="50000">
                                          <p:val>
                                            <p:strVal val="visible"/>
                                          </p:val>
                                        </p:tav>
                                      </p:tavLst>
                                    </p:anim>
                                  </p:childTnLst>
                                </p:cTn>
                              </p:par>
                              <p:par>
                                <p:cTn id="33" presetID="35" presetClass="emph" presetSubtype="0" repeatCount="3000" fill="hold" nodeType="withEffect">
                                  <p:stCondLst>
                                    <p:cond delay="0"/>
                                  </p:stCondLst>
                                  <p:childTnLst>
                                    <p:anim calcmode="discrete" valueType="str">
                                      <p:cBhvr>
                                        <p:cTn id="34" dur="1000" fill="hold"/>
                                        <p:tgtEl>
                                          <p:spTgt spid="108"/>
                                        </p:tgtEl>
                                        <p:attrNameLst>
                                          <p:attrName>style.visibility</p:attrName>
                                        </p:attrNameLst>
                                      </p:cBhvr>
                                      <p:tavLst>
                                        <p:tav tm="0">
                                          <p:val>
                                            <p:strVal val="hidden"/>
                                          </p:val>
                                        </p:tav>
                                        <p:tav tm="50000">
                                          <p:val>
                                            <p:strVal val="visible"/>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104">
                                            <p:txEl>
                                              <p:pRg st="3" end="3"/>
                                            </p:txEl>
                                          </p:spTgt>
                                        </p:tgtEl>
                                        <p:attrNameLst>
                                          <p:attrName>style.visibility</p:attrName>
                                        </p:attrNameLst>
                                      </p:cBhvr>
                                      <p:to>
                                        <p:strVal val="visible"/>
                                      </p:to>
                                    </p:set>
                                    <p:animEffect transition="in" filter="fade">
                                      <p:cBhvr>
                                        <p:cTn id="39" dur="1000"/>
                                        <p:tgtEl>
                                          <p:spTgt spid="104">
                                            <p:txEl>
                                              <p:pRg st="3" end="3"/>
                                            </p:txEl>
                                          </p:spTgt>
                                        </p:tgtEl>
                                      </p:cBhvr>
                                    </p:animEffect>
                                    <p:anim calcmode="lin" valueType="num">
                                      <p:cBhvr>
                                        <p:cTn id="40" dur="1000" fill="hold"/>
                                        <p:tgtEl>
                                          <p:spTgt spid="104">
                                            <p:txEl>
                                              <p:pRg st="3" end="3"/>
                                            </p:txEl>
                                          </p:spTgt>
                                        </p:tgtEl>
                                        <p:attrNameLst>
                                          <p:attrName>ppt_x</p:attrName>
                                        </p:attrNameLst>
                                      </p:cBhvr>
                                      <p:tavLst>
                                        <p:tav tm="0">
                                          <p:val>
                                            <p:strVal val="#ppt_x"/>
                                          </p:val>
                                        </p:tav>
                                        <p:tav tm="100000">
                                          <p:val>
                                            <p:strVal val="#ppt_x"/>
                                          </p:val>
                                        </p:tav>
                                      </p:tavLst>
                                    </p:anim>
                                    <p:anim calcmode="lin" valueType="num">
                                      <p:cBhvr>
                                        <p:cTn id="41" dur="1000" fill="hold"/>
                                        <p:tgtEl>
                                          <p:spTgt spid="104">
                                            <p:txEl>
                                              <p:pRg st="3" end="3"/>
                                            </p:txEl>
                                          </p:spTgt>
                                        </p:tgtEl>
                                        <p:attrNameLst>
                                          <p:attrName>ppt_y</p:attrName>
                                        </p:attrNameLst>
                                      </p:cBhvr>
                                      <p:tavLst>
                                        <p:tav tm="0">
                                          <p:val>
                                            <p:strVal val="#ppt_y+.1"/>
                                          </p:val>
                                        </p:tav>
                                        <p:tav tm="100000">
                                          <p:val>
                                            <p:strVal val="#ppt_y"/>
                                          </p:val>
                                        </p:tav>
                                      </p:tavLst>
                                    </p:anim>
                                  </p:childTnLst>
                                </p:cTn>
                              </p:par>
                              <p:par>
                                <p:cTn id="42" presetID="35" presetClass="emph" presetSubtype="0" repeatCount="3000" fill="hold" grpId="0" nodeType="withEffect">
                                  <p:stCondLst>
                                    <p:cond delay="0"/>
                                  </p:stCondLst>
                                  <p:childTnLst>
                                    <p:anim calcmode="discrete" valueType="str">
                                      <p:cBhvr>
                                        <p:cTn id="43" dur="1000" fill="hold"/>
                                        <p:tgtEl>
                                          <p:spTgt spid="110"/>
                                        </p:tgtEl>
                                        <p:attrNameLst>
                                          <p:attrName>style.visibility</p:attrName>
                                        </p:attrNameLst>
                                      </p:cBhvr>
                                      <p:tavLst>
                                        <p:tav tm="0">
                                          <p:val>
                                            <p:strVal val="hidden"/>
                                          </p:val>
                                        </p:tav>
                                        <p:tav tm="50000">
                                          <p:val>
                                            <p:strVal val="visible"/>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nodeType="clickEffect">
                                  <p:stCondLst>
                                    <p:cond delay="0"/>
                                  </p:stCondLst>
                                  <p:childTnLst>
                                    <p:set>
                                      <p:cBhvr>
                                        <p:cTn id="47" dur="1" fill="hold">
                                          <p:stCondLst>
                                            <p:cond delay="0"/>
                                          </p:stCondLst>
                                        </p:cTn>
                                        <p:tgtEl>
                                          <p:spTgt spid="104">
                                            <p:txEl>
                                              <p:pRg st="4" end="4"/>
                                            </p:txEl>
                                          </p:spTgt>
                                        </p:tgtEl>
                                        <p:attrNameLst>
                                          <p:attrName>style.visibility</p:attrName>
                                        </p:attrNameLst>
                                      </p:cBhvr>
                                      <p:to>
                                        <p:strVal val="visible"/>
                                      </p:to>
                                    </p:set>
                                    <p:animEffect transition="in" filter="fade">
                                      <p:cBhvr>
                                        <p:cTn id="48" dur="1000"/>
                                        <p:tgtEl>
                                          <p:spTgt spid="104">
                                            <p:txEl>
                                              <p:pRg st="4" end="4"/>
                                            </p:txEl>
                                          </p:spTgt>
                                        </p:tgtEl>
                                      </p:cBhvr>
                                    </p:animEffect>
                                    <p:anim calcmode="lin" valueType="num">
                                      <p:cBhvr>
                                        <p:cTn id="49" dur="1000" fill="hold"/>
                                        <p:tgtEl>
                                          <p:spTgt spid="104">
                                            <p:txEl>
                                              <p:pRg st="4" end="4"/>
                                            </p:txEl>
                                          </p:spTgt>
                                        </p:tgtEl>
                                        <p:attrNameLst>
                                          <p:attrName>ppt_x</p:attrName>
                                        </p:attrNameLst>
                                      </p:cBhvr>
                                      <p:tavLst>
                                        <p:tav tm="0">
                                          <p:val>
                                            <p:strVal val="#ppt_x"/>
                                          </p:val>
                                        </p:tav>
                                        <p:tav tm="100000">
                                          <p:val>
                                            <p:strVal val="#ppt_x"/>
                                          </p:val>
                                        </p:tav>
                                      </p:tavLst>
                                    </p:anim>
                                    <p:anim calcmode="lin" valueType="num">
                                      <p:cBhvr>
                                        <p:cTn id="50" dur="1000" fill="hold"/>
                                        <p:tgtEl>
                                          <p:spTgt spid="104">
                                            <p:txEl>
                                              <p:pRg st="4" end="4"/>
                                            </p:txEl>
                                          </p:spTgt>
                                        </p:tgtEl>
                                        <p:attrNameLst>
                                          <p:attrName>ppt_y</p:attrName>
                                        </p:attrNameLst>
                                      </p:cBhvr>
                                      <p:tavLst>
                                        <p:tav tm="0">
                                          <p:val>
                                            <p:strVal val="#ppt_y+.1"/>
                                          </p:val>
                                        </p:tav>
                                        <p:tav tm="100000">
                                          <p:val>
                                            <p:strVal val="#ppt_y"/>
                                          </p:val>
                                        </p:tav>
                                      </p:tavLst>
                                    </p:anim>
                                  </p:childTnLst>
                                </p:cTn>
                              </p:par>
                              <p:par>
                                <p:cTn id="51" presetID="35" presetClass="emph" presetSubtype="0" repeatCount="3000" fill="hold" grpId="0" nodeType="withEffect">
                                  <p:stCondLst>
                                    <p:cond delay="0"/>
                                  </p:stCondLst>
                                  <p:childTnLst>
                                    <p:anim calcmode="discrete" valueType="str">
                                      <p:cBhvr>
                                        <p:cTn id="52" dur="1000" fill="hold"/>
                                        <p:tgtEl>
                                          <p:spTgt spid="109"/>
                                        </p:tgtEl>
                                        <p:attrNameLst>
                                          <p:attrName>style.visibility</p:attrName>
                                        </p:attrNameLst>
                                      </p:cBhvr>
                                      <p:tavLst>
                                        <p:tav tm="0">
                                          <p:val>
                                            <p:strVal val="hidden"/>
                                          </p:val>
                                        </p:tav>
                                        <p:tav tm="50000">
                                          <p:val>
                                            <p:strVal val="visible"/>
                                          </p:val>
                                        </p:tav>
                                      </p:tavLst>
                                    </p:anim>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nodeType="clickEffect">
                                  <p:stCondLst>
                                    <p:cond delay="0"/>
                                  </p:stCondLst>
                                  <p:childTnLst>
                                    <p:set>
                                      <p:cBhvr>
                                        <p:cTn id="56" dur="1" fill="hold">
                                          <p:stCondLst>
                                            <p:cond delay="0"/>
                                          </p:stCondLst>
                                        </p:cTn>
                                        <p:tgtEl>
                                          <p:spTgt spid="104">
                                            <p:txEl>
                                              <p:pRg st="5" end="5"/>
                                            </p:txEl>
                                          </p:spTgt>
                                        </p:tgtEl>
                                        <p:attrNameLst>
                                          <p:attrName>style.visibility</p:attrName>
                                        </p:attrNameLst>
                                      </p:cBhvr>
                                      <p:to>
                                        <p:strVal val="visible"/>
                                      </p:to>
                                    </p:set>
                                    <p:animEffect transition="in" filter="fade">
                                      <p:cBhvr>
                                        <p:cTn id="57" dur="1000"/>
                                        <p:tgtEl>
                                          <p:spTgt spid="104">
                                            <p:txEl>
                                              <p:pRg st="5" end="5"/>
                                            </p:txEl>
                                          </p:spTgt>
                                        </p:tgtEl>
                                      </p:cBhvr>
                                    </p:animEffect>
                                    <p:anim calcmode="lin" valueType="num">
                                      <p:cBhvr>
                                        <p:cTn id="58" dur="1000" fill="hold"/>
                                        <p:tgtEl>
                                          <p:spTgt spid="104">
                                            <p:txEl>
                                              <p:pRg st="5" end="5"/>
                                            </p:txEl>
                                          </p:spTgt>
                                        </p:tgtEl>
                                        <p:attrNameLst>
                                          <p:attrName>ppt_x</p:attrName>
                                        </p:attrNameLst>
                                      </p:cBhvr>
                                      <p:tavLst>
                                        <p:tav tm="0">
                                          <p:val>
                                            <p:strVal val="#ppt_x"/>
                                          </p:val>
                                        </p:tav>
                                        <p:tav tm="100000">
                                          <p:val>
                                            <p:strVal val="#ppt_x"/>
                                          </p:val>
                                        </p:tav>
                                      </p:tavLst>
                                    </p:anim>
                                    <p:anim calcmode="lin" valueType="num">
                                      <p:cBhvr>
                                        <p:cTn id="59" dur="1000" fill="hold"/>
                                        <p:tgtEl>
                                          <p:spTgt spid="104">
                                            <p:txEl>
                                              <p:pRg st="5" end="5"/>
                                            </p:txEl>
                                          </p:spTgt>
                                        </p:tgtEl>
                                        <p:attrNameLst>
                                          <p:attrName>ppt_y</p:attrName>
                                        </p:attrNameLst>
                                      </p:cBhvr>
                                      <p:tavLst>
                                        <p:tav tm="0">
                                          <p:val>
                                            <p:strVal val="#ppt_y+.1"/>
                                          </p:val>
                                        </p:tav>
                                        <p:tav tm="100000">
                                          <p:val>
                                            <p:strVal val="#ppt_y"/>
                                          </p:val>
                                        </p:tav>
                                      </p:tavLst>
                                    </p:anim>
                                  </p:childTnLst>
                                </p:cTn>
                              </p:par>
                            </p:childTnLst>
                          </p:cTn>
                        </p:par>
                        <p:par>
                          <p:cTn id="60" fill="hold">
                            <p:stCondLst>
                              <p:cond delay="1000"/>
                            </p:stCondLst>
                            <p:childTnLst>
                              <p:par>
                                <p:cTn id="61" presetID="10" presetClass="entr" presetSubtype="0" fill="hold" nodeType="afterEffect">
                                  <p:stCondLst>
                                    <p:cond delay="0"/>
                                  </p:stCondLst>
                                  <p:childTnLst>
                                    <p:set>
                                      <p:cBhvr>
                                        <p:cTn id="62" dur="1" fill="hold">
                                          <p:stCondLst>
                                            <p:cond delay="0"/>
                                          </p:stCondLst>
                                        </p:cTn>
                                        <p:tgtEl>
                                          <p:spTgt spid="111"/>
                                        </p:tgtEl>
                                        <p:attrNameLst>
                                          <p:attrName>style.visibility</p:attrName>
                                        </p:attrNameLst>
                                      </p:cBhvr>
                                      <p:to>
                                        <p:strVal val="visible"/>
                                      </p:to>
                                    </p:set>
                                    <p:animEffect transition="in" filter="fade">
                                      <p:cBhvr>
                                        <p:cTn id="63" dur="5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p:bldP spid="110"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2"/>
          <p:cNvSpPr>
            <a:spLocks noGrp="1" noChangeArrowheads="1"/>
          </p:cNvSpPr>
          <p:nvPr>
            <p:ph type="title"/>
          </p:nvPr>
        </p:nvSpPr>
        <p:spPr/>
        <p:txBody>
          <a:bodyPr/>
          <a:lstStyle/>
          <a:p>
            <a:pPr eaLnBrk="1" hangingPunct="1"/>
            <a:r>
              <a:rPr lang="zh-CN" altLang="en-US" dirty="0"/>
              <a:t>双绞线标准</a:t>
            </a:r>
            <a:endParaRPr lang="zh-CN" altLang="en-US" dirty="0"/>
          </a:p>
        </p:txBody>
      </p:sp>
      <p:sp>
        <p:nvSpPr>
          <p:cNvPr id="28674" name="页脚占位符 4"/>
          <p:cNvSpPr>
            <a:spLocks noGrp="1"/>
          </p:cNvSpPr>
          <p:nvPr>
            <p:ph type="ftr" sz="quarter" idx="11"/>
          </p:nvPr>
        </p:nvSpPr>
        <p:spPr>
          <a:noFill/>
        </p:spPr>
        <p:txBody>
          <a:bodyPr/>
          <a:lstStyle/>
          <a:p>
            <a:r>
              <a:rPr lang="zh-CN" altLang="en-US"/>
              <a:t>课件制作人：谢钧 谢希仁</a:t>
            </a:r>
            <a:endParaRPr lang="zh-CN" altLang="en-US"/>
          </a:p>
        </p:txBody>
      </p:sp>
      <p:graphicFrame>
        <p:nvGraphicFramePr>
          <p:cNvPr id="12" name="内容占位符 2"/>
          <p:cNvGraphicFramePr/>
          <p:nvPr/>
        </p:nvGraphicFramePr>
        <p:xfrm>
          <a:off x="662571" y="2708920"/>
          <a:ext cx="10873208" cy="3600400"/>
        </p:xfrm>
        <a:graphic>
          <a:graphicData uri="http://schemas.openxmlformats.org/drawingml/2006/table">
            <a:tbl>
              <a:tblPr firstRow="1" firstCol="1">
                <a:tableStyleId>{35758FB7-9AC5-4552-8A53-C91805E547FA}</a:tableStyleId>
              </a:tblPr>
              <a:tblGrid>
                <a:gridCol w="1750784"/>
                <a:gridCol w="1477201"/>
                <a:gridCol w="3720787"/>
                <a:gridCol w="3924436"/>
              </a:tblGrid>
              <a:tr h="454126">
                <a:tc>
                  <a:txBody>
                    <a:bodyPr/>
                    <a:lstStyle>
                      <a:lvl1pPr marL="0" algn="l" defTabSz="1024255" rtl="0" eaLnBrk="1" latinLnBrk="0" hangingPunct="1">
                        <a:defRPr sz="2000" b="1" kern="1200">
                          <a:solidFill>
                            <a:schemeClr val="lt1"/>
                          </a:solidFill>
                          <a:latin typeface="Calibri" panose="020F0502020204030204"/>
                        </a:defRPr>
                      </a:lvl1pPr>
                      <a:lvl2pPr marL="511810" algn="l" defTabSz="1024255" rtl="0" eaLnBrk="1" latinLnBrk="0" hangingPunct="1">
                        <a:defRPr sz="2000" b="1" kern="1200">
                          <a:solidFill>
                            <a:schemeClr val="lt1"/>
                          </a:solidFill>
                          <a:latin typeface="Calibri" panose="020F0502020204030204"/>
                        </a:defRPr>
                      </a:lvl2pPr>
                      <a:lvl3pPr marL="1024255" algn="l" defTabSz="1024255" rtl="0" eaLnBrk="1" latinLnBrk="0" hangingPunct="1">
                        <a:defRPr sz="2000" b="1" kern="1200">
                          <a:solidFill>
                            <a:schemeClr val="lt1"/>
                          </a:solidFill>
                          <a:latin typeface="Calibri" panose="020F0502020204030204"/>
                        </a:defRPr>
                      </a:lvl3pPr>
                      <a:lvl4pPr marL="1536065" algn="l" defTabSz="1024255" rtl="0" eaLnBrk="1" latinLnBrk="0" hangingPunct="1">
                        <a:defRPr sz="2000" b="1" kern="1200">
                          <a:solidFill>
                            <a:schemeClr val="lt1"/>
                          </a:solidFill>
                          <a:latin typeface="Calibri" panose="020F0502020204030204"/>
                        </a:defRPr>
                      </a:lvl4pPr>
                      <a:lvl5pPr marL="2047875" algn="l" defTabSz="1024255" rtl="0" eaLnBrk="1" latinLnBrk="0" hangingPunct="1">
                        <a:defRPr sz="2000" b="1" kern="1200">
                          <a:solidFill>
                            <a:schemeClr val="lt1"/>
                          </a:solidFill>
                          <a:latin typeface="Calibri" panose="020F0502020204030204"/>
                        </a:defRPr>
                      </a:lvl5pPr>
                      <a:lvl6pPr marL="2559685" algn="l" defTabSz="1024255" rtl="0" eaLnBrk="1" latinLnBrk="0" hangingPunct="1">
                        <a:defRPr sz="2000" b="1" kern="1200">
                          <a:solidFill>
                            <a:schemeClr val="lt1"/>
                          </a:solidFill>
                          <a:latin typeface="Calibri" panose="020F0502020204030204"/>
                        </a:defRPr>
                      </a:lvl6pPr>
                      <a:lvl7pPr marL="3072130" algn="l" defTabSz="1024255" rtl="0" eaLnBrk="1" latinLnBrk="0" hangingPunct="1">
                        <a:defRPr sz="2000" b="1" kern="1200">
                          <a:solidFill>
                            <a:schemeClr val="lt1"/>
                          </a:solidFill>
                          <a:latin typeface="Calibri" panose="020F0502020204030204"/>
                        </a:defRPr>
                      </a:lvl7pPr>
                      <a:lvl8pPr marL="3583940" algn="l" defTabSz="1024255" rtl="0" eaLnBrk="1" latinLnBrk="0" hangingPunct="1">
                        <a:defRPr sz="2000" b="1" kern="1200">
                          <a:solidFill>
                            <a:schemeClr val="lt1"/>
                          </a:solidFill>
                          <a:latin typeface="Calibri" panose="020F0502020204030204"/>
                        </a:defRPr>
                      </a:lvl8pPr>
                      <a:lvl9pPr marL="4095750" algn="l" defTabSz="1024255" rtl="0" eaLnBrk="1" latinLnBrk="0" hangingPunct="1">
                        <a:defRPr sz="2000" b="1" kern="1200">
                          <a:solidFill>
                            <a:schemeClr val="lt1"/>
                          </a:solidFill>
                          <a:latin typeface="Calibri" panose="020F0502020204030204"/>
                        </a:defRPr>
                      </a:lvl9pPr>
                    </a:lstStyle>
                    <a:p>
                      <a:pPr algn="ctr">
                        <a:lnSpc>
                          <a:spcPct val="100000"/>
                        </a:lnSpc>
                        <a:spcAft>
                          <a:spcPts val="0"/>
                        </a:spcAft>
                      </a:pPr>
                      <a:r>
                        <a:rPr lang="zh-CN" sz="2000" b="0" dirty="0">
                          <a:effectLst/>
                        </a:rPr>
                        <a:t>类别</a:t>
                      </a:r>
                      <a:endParaRPr lang="zh-CN" sz="2000" b="0" dirty="0">
                        <a:solidFill>
                          <a:schemeClr val="tx1"/>
                        </a:solidFill>
                        <a:effectLst/>
                        <a:latin typeface="微软雅黑" panose="020B0503020204020204" pitchFamily="34" charset="-122"/>
                        <a:ea typeface="微软雅黑" panose="020B0503020204020204" pitchFamily="34" charset="-122"/>
                      </a:endParaRPr>
                    </a:p>
                  </a:txBody>
                  <a:tcPr marL="31490" marR="31490" marT="0" marB="0" anchor="ctr"/>
                </a:tc>
                <a:tc>
                  <a:txBody>
                    <a:bodyPr/>
                    <a:lstStyle>
                      <a:lvl1pPr marL="0" algn="l" defTabSz="1024255" rtl="0" eaLnBrk="1" latinLnBrk="0" hangingPunct="1">
                        <a:defRPr sz="2000" b="1" kern="1200">
                          <a:solidFill>
                            <a:schemeClr val="lt1"/>
                          </a:solidFill>
                          <a:latin typeface="Calibri" panose="020F0502020204030204"/>
                        </a:defRPr>
                      </a:lvl1pPr>
                      <a:lvl2pPr marL="511810" algn="l" defTabSz="1024255" rtl="0" eaLnBrk="1" latinLnBrk="0" hangingPunct="1">
                        <a:defRPr sz="2000" b="1" kern="1200">
                          <a:solidFill>
                            <a:schemeClr val="lt1"/>
                          </a:solidFill>
                          <a:latin typeface="Calibri" panose="020F0502020204030204"/>
                        </a:defRPr>
                      </a:lvl2pPr>
                      <a:lvl3pPr marL="1024255" algn="l" defTabSz="1024255" rtl="0" eaLnBrk="1" latinLnBrk="0" hangingPunct="1">
                        <a:defRPr sz="2000" b="1" kern="1200">
                          <a:solidFill>
                            <a:schemeClr val="lt1"/>
                          </a:solidFill>
                          <a:latin typeface="Calibri" panose="020F0502020204030204"/>
                        </a:defRPr>
                      </a:lvl3pPr>
                      <a:lvl4pPr marL="1536065" algn="l" defTabSz="1024255" rtl="0" eaLnBrk="1" latinLnBrk="0" hangingPunct="1">
                        <a:defRPr sz="2000" b="1" kern="1200">
                          <a:solidFill>
                            <a:schemeClr val="lt1"/>
                          </a:solidFill>
                          <a:latin typeface="Calibri" panose="020F0502020204030204"/>
                        </a:defRPr>
                      </a:lvl4pPr>
                      <a:lvl5pPr marL="2047875" algn="l" defTabSz="1024255" rtl="0" eaLnBrk="1" latinLnBrk="0" hangingPunct="1">
                        <a:defRPr sz="2000" b="1" kern="1200">
                          <a:solidFill>
                            <a:schemeClr val="lt1"/>
                          </a:solidFill>
                          <a:latin typeface="Calibri" panose="020F0502020204030204"/>
                        </a:defRPr>
                      </a:lvl5pPr>
                      <a:lvl6pPr marL="2559685" algn="l" defTabSz="1024255" rtl="0" eaLnBrk="1" latinLnBrk="0" hangingPunct="1">
                        <a:defRPr sz="2000" b="1" kern="1200">
                          <a:solidFill>
                            <a:schemeClr val="lt1"/>
                          </a:solidFill>
                          <a:latin typeface="Calibri" panose="020F0502020204030204"/>
                        </a:defRPr>
                      </a:lvl6pPr>
                      <a:lvl7pPr marL="3072130" algn="l" defTabSz="1024255" rtl="0" eaLnBrk="1" latinLnBrk="0" hangingPunct="1">
                        <a:defRPr sz="2000" b="1" kern="1200">
                          <a:solidFill>
                            <a:schemeClr val="lt1"/>
                          </a:solidFill>
                          <a:latin typeface="Calibri" panose="020F0502020204030204"/>
                        </a:defRPr>
                      </a:lvl7pPr>
                      <a:lvl8pPr marL="3583940" algn="l" defTabSz="1024255" rtl="0" eaLnBrk="1" latinLnBrk="0" hangingPunct="1">
                        <a:defRPr sz="2000" b="1" kern="1200">
                          <a:solidFill>
                            <a:schemeClr val="lt1"/>
                          </a:solidFill>
                          <a:latin typeface="Calibri" panose="020F0502020204030204"/>
                        </a:defRPr>
                      </a:lvl8pPr>
                      <a:lvl9pPr marL="4095750" algn="l" defTabSz="1024255" rtl="0" eaLnBrk="1" latinLnBrk="0" hangingPunct="1">
                        <a:defRPr sz="2000" b="1" kern="1200">
                          <a:solidFill>
                            <a:schemeClr val="lt1"/>
                          </a:solidFill>
                          <a:latin typeface="Calibri" panose="020F0502020204030204"/>
                        </a:defRPr>
                      </a:lvl9pPr>
                    </a:lstStyle>
                    <a:p>
                      <a:pPr algn="ctr">
                        <a:lnSpc>
                          <a:spcPct val="100000"/>
                        </a:lnSpc>
                        <a:spcAft>
                          <a:spcPts val="0"/>
                        </a:spcAft>
                      </a:pPr>
                      <a:r>
                        <a:rPr lang="zh-CN" sz="2000" b="0" dirty="0">
                          <a:effectLst/>
                        </a:rPr>
                        <a:t>带宽</a:t>
                      </a:r>
                      <a:endParaRPr lang="zh-CN" sz="2000" b="0" dirty="0">
                        <a:solidFill>
                          <a:schemeClr val="tx1"/>
                        </a:solidFill>
                        <a:effectLst/>
                        <a:latin typeface="微软雅黑" panose="020B0503020204020204" pitchFamily="34" charset="-122"/>
                        <a:ea typeface="微软雅黑" panose="020B0503020204020204" pitchFamily="34" charset="-122"/>
                      </a:endParaRPr>
                    </a:p>
                  </a:txBody>
                  <a:tcPr marL="31490" marR="31490" marT="0" marB="0" anchor="ctr"/>
                </a:tc>
                <a:tc>
                  <a:txBody>
                    <a:bodyPr/>
                    <a:lstStyle>
                      <a:lvl1pPr marL="0" algn="l" defTabSz="1024255" rtl="0" eaLnBrk="1" latinLnBrk="0" hangingPunct="1">
                        <a:defRPr sz="2000" b="1" kern="1200">
                          <a:solidFill>
                            <a:schemeClr val="lt1"/>
                          </a:solidFill>
                          <a:latin typeface="Calibri" panose="020F0502020204030204"/>
                        </a:defRPr>
                      </a:lvl1pPr>
                      <a:lvl2pPr marL="511810" algn="l" defTabSz="1024255" rtl="0" eaLnBrk="1" latinLnBrk="0" hangingPunct="1">
                        <a:defRPr sz="2000" b="1" kern="1200">
                          <a:solidFill>
                            <a:schemeClr val="lt1"/>
                          </a:solidFill>
                          <a:latin typeface="Calibri" panose="020F0502020204030204"/>
                        </a:defRPr>
                      </a:lvl2pPr>
                      <a:lvl3pPr marL="1024255" algn="l" defTabSz="1024255" rtl="0" eaLnBrk="1" latinLnBrk="0" hangingPunct="1">
                        <a:defRPr sz="2000" b="1" kern="1200">
                          <a:solidFill>
                            <a:schemeClr val="lt1"/>
                          </a:solidFill>
                          <a:latin typeface="Calibri" panose="020F0502020204030204"/>
                        </a:defRPr>
                      </a:lvl3pPr>
                      <a:lvl4pPr marL="1536065" algn="l" defTabSz="1024255" rtl="0" eaLnBrk="1" latinLnBrk="0" hangingPunct="1">
                        <a:defRPr sz="2000" b="1" kern="1200">
                          <a:solidFill>
                            <a:schemeClr val="lt1"/>
                          </a:solidFill>
                          <a:latin typeface="Calibri" panose="020F0502020204030204"/>
                        </a:defRPr>
                      </a:lvl4pPr>
                      <a:lvl5pPr marL="2047875" algn="l" defTabSz="1024255" rtl="0" eaLnBrk="1" latinLnBrk="0" hangingPunct="1">
                        <a:defRPr sz="2000" b="1" kern="1200">
                          <a:solidFill>
                            <a:schemeClr val="lt1"/>
                          </a:solidFill>
                          <a:latin typeface="Calibri" panose="020F0502020204030204"/>
                        </a:defRPr>
                      </a:lvl5pPr>
                      <a:lvl6pPr marL="2559685" algn="l" defTabSz="1024255" rtl="0" eaLnBrk="1" latinLnBrk="0" hangingPunct="1">
                        <a:defRPr sz="2000" b="1" kern="1200">
                          <a:solidFill>
                            <a:schemeClr val="lt1"/>
                          </a:solidFill>
                          <a:latin typeface="Calibri" panose="020F0502020204030204"/>
                        </a:defRPr>
                      </a:lvl6pPr>
                      <a:lvl7pPr marL="3072130" algn="l" defTabSz="1024255" rtl="0" eaLnBrk="1" latinLnBrk="0" hangingPunct="1">
                        <a:defRPr sz="2000" b="1" kern="1200">
                          <a:solidFill>
                            <a:schemeClr val="lt1"/>
                          </a:solidFill>
                          <a:latin typeface="Calibri" panose="020F0502020204030204"/>
                        </a:defRPr>
                      </a:lvl7pPr>
                      <a:lvl8pPr marL="3583940" algn="l" defTabSz="1024255" rtl="0" eaLnBrk="1" latinLnBrk="0" hangingPunct="1">
                        <a:defRPr sz="2000" b="1" kern="1200">
                          <a:solidFill>
                            <a:schemeClr val="lt1"/>
                          </a:solidFill>
                          <a:latin typeface="Calibri" panose="020F0502020204030204"/>
                        </a:defRPr>
                      </a:lvl8pPr>
                      <a:lvl9pPr marL="4095750" algn="l" defTabSz="1024255" rtl="0" eaLnBrk="1" latinLnBrk="0" hangingPunct="1">
                        <a:defRPr sz="2000" b="1" kern="1200">
                          <a:solidFill>
                            <a:schemeClr val="lt1"/>
                          </a:solidFill>
                          <a:latin typeface="Calibri" panose="020F0502020204030204"/>
                        </a:defRPr>
                      </a:lvl9pPr>
                    </a:lstStyle>
                    <a:p>
                      <a:pPr algn="ctr">
                        <a:lnSpc>
                          <a:spcPct val="100000"/>
                        </a:lnSpc>
                        <a:spcAft>
                          <a:spcPts val="0"/>
                        </a:spcAft>
                      </a:pPr>
                      <a:r>
                        <a:rPr lang="zh-CN" sz="2000" b="0" dirty="0">
                          <a:effectLst/>
                        </a:rPr>
                        <a:t>线缆特点</a:t>
                      </a:r>
                      <a:endParaRPr lang="zh-CN" sz="2000" b="0" dirty="0">
                        <a:solidFill>
                          <a:schemeClr val="tx1"/>
                        </a:solidFill>
                        <a:effectLst/>
                        <a:latin typeface="微软雅黑" panose="020B0503020204020204" pitchFamily="34" charset="-122"/>
                        <a:ea typeface="微软雅黑" panose="020B0503020204020204" pitchFamily="34" charset="-122"/>
                      </a:endParaRPr>
                    </a:p>
                  </a:txBody>
                  <a:tcPr marL="31490" marR="31490" marT="0" marB="0" anchor="ctr"/>
                </a:tc>
                <a:tc>
                  <a:txBody>
                    <a:bodyPr/>
                    <a:lstStyle>
                      <a:lvl1pPr marL="0" algn="l" defTabSz="1024255" rtl="0" eaLnBrk="1" latinLnBrk="0" hangingPunct="1">
                        <a:defRPr sz="2000" b="1" kern="1200">
                          <a:solidFill>
                            <a:schemeClr val="lt1"/>
                          </a:solidFill>
                          <a:latin typeface="Calibri" panose="020F0502020204030204"/>
                        </a:defRPr>
                      </a:lvl1pPr>
                      <a:lvl2pPr marL="511810" algn="l" defTabSz="1024255" rtl="0" eaLnBrk="1" latinLnBrk="0" hangingPunct="1">
                        <a:defRPr sz="2000" b="1" kern="1200">
                          <a:solidFill>
                            <a:schemeClr val="lt1"/>
                          </a:solidFill>
                          <a:latin typeface="Calibri" panose="020F0502020204030204"/>
                        </a:defRPr>
                      </a:lvl2pPr>
                      <a:lvl3pPr marL="1024255" algn="l" defTabSz="1024255" rtl="0" eaLnBrk="1" latinLnBrk="0" hangingPunct="1">
                        <a:defRPr sz="2000" b="1" kern="1200">
                          <a:solidFill>
                            <a:schemeClr val="lt1"/>
                          </a:solidFill>
                          <a:latin typeface="Calibri" panose="020F0502020204030204"/>
                        </a:defRPr>
                      </a:lvl3pPr>
                      <a:lvl4pPr marL="1536065" algn="l" defTabSz="1024255" rtl="0" eaLnBrk="1" latinLnBrk="0" hangingPunct="1">
                        <a:defRPr sz="2000" b="1" kern="1200">
                          <a:solidFill>
                            <a:schemeClr val="lt1"/>
                          </a:solidFill>
                          <a:latin typeface="Calibri" panose="020F0502020204030204"/>
                        </a:defRPr>
                      </a:lvl4pPr>
                      <a:lvl5pPr marL="2047875" algn="l" defTabSz="1024255" rtl="0" eaLnBrk="1" latinLnBrk="0" hangingPunct="1">
                        <a:defRPr sz="2000" b="1" kern="1200">
                          <a:solidFill>
                            <a:schemeClr val="lt1"/>
                          </a:solidFill>
                          <a:latin typeface="Calibri" panose="020F0502020204030204"/>
                        </a:defRPr>
                      </a:lvl5pPr>
                      <a:lvl6pPr marL="2559685" algn="l" defTabSz="1024255" rtl="0" eaLnBrk="1" latinLnBrk="0" hangingPunct="1">
                        <a:defRPr sz="2000" b="1" kern="1200">
                          <a:solidFill>
                            <a:schemeClr val="lt1"/>
                          </a:solidFill>
                          <a:latin typeface="Calibri" panose="020F0502020204030204"/>
                        </a:defRPr>
                      </a:lvl6pPr>
                      <a:lvl7pPr marL="3072130" algn="l" defTabSz="1024255" rtl="0" eaLnBrk="1" latinLnBrk="0" hangingPunct="1">
                        <a:defRPr sz="2000" b="1" kern="1200">
                          <a:solidFill>
                            <a:schemeClr val="lt1"/>
                          </a:solidFill>
                          <a:latin typeface="Calibri" panose="020F0502020204030204"/>
                        </a:defRPr>
                      </a:lvl7pPr>
                      <a:lvl8pPr marL="3583940" algn="l" defTabSz="1024255" rtl="0" eaLnBrk="1" latinLnBrk="0" hangingPunct="1">
                        <a:defRPr sz="2000" b="1" kern="1200">
                          <a:solidFill>
                            <a:schemeClr val="lt1"/>
                          </a:solidFill>
                          <a:latin typeface="Calibri" panose="020F0502020204030204"/>
                        </a:defRPr>
                      </a:lvl8pPr>
                      <a:lvl9pPr marL="4095750" algn="l" defTabSz="1024255" rtl="0" eaLnBrk="1" latinLnBrk="0" hangingPunct="1">
                        <a:defRPr sz="2000" b="1" kern="1200">
                          <a:solidFill>
                            <a:schemeClr val="lt1"/>
                          </a:solidFill>
                          <a:latin typeface="Calibri" panose="020F0502020204030204"/>
                        </a:defRPr>
                      </a:lvl9pPr>
                    </a:lstStyle>
                    <a:p>
                      <a:pPr algn="ctr">
                        <a:lnSpc>
                          <a:spcPct val="100000"/>
                        </a:lnSpc>
                        <a:spcAft>
                          <a:spcPts val="0"/>
                        </a:spcAft>
                      </a:pPr>
                      <a:r>
                        <a:rPr lang="zh-CN" sz="2000" b="0" dirty="0">
                          <a:effectLst/>
                        </a:rPr>
                        <a:t>典型应用</a:t>
                      </a:r>
                      <a:endParaRPr lang="zh-CN" sz="2000" b="0" dirty="0">
                        <a:solidFill>
                          <a:schemeClr val="tx1"/>
                        </a:solidFill>
                        <a:effectLst/>
                        <a:latin typeface="微软雅黑" panose="020B0503020204020204" pitchFamily="34" charset="-122"/>
                        <a:ea typeface="微软雅黑" panose="020B0503020204020204" pitchFamily="34" charset="-122"/>
                      </a:endParaRPr>
                    </a:p>
                  </a:txBody>
                  <a:tcPr marL="31490" marR="31490" marT="0" marB="0" anchor="ctr"/>
                </a:tc>
              </a:tr>
              <a:tr h="524379">
                <a:tc>
                  <a:txBody>
                    <a:bodyPr/>
                    <a:lstStyle>
                      <a:lvl1pPr marL="0" algn="l" defTabSz="1024255" rtl="0" eaLnBrk="1" latinLnBrk="0" hangingPunct="1">
                        <a:defRPr sz="2000" b="1" kern="1200">
                          <a:solidFill>
                            <a:schemeClr val="dk1"/>
                          </a:solidFill>
                          <a:latin typeface="Calibri" panose="020F0502020204030204"/>
                        </a:defRPr>
                      </a:lvl1pPr>
                      <a:lvl2pPr marL="511810" algn="l" defTabSz="1024255" rtl="0" eaLnBrk="1" latinLnBrk="0" hangingPunct="1">
                        <a:defRPr sz="2000" b="1" kern="1200">
                          <a:solidFill>
                            <a:schemeClr val="dk1"/>
                          </a:solidFill>
                          <a:latin typeface="Calibri" panose="020F0502020204030204"/>
                        </a:defRPr>
                      </a:lvl2pPr>
                      <a:lvl3pPr marL="1024255" algn="l" defTabSz="1024255" rtl="0" eaLnBrk="1" latinLnBrk="0" hangingPunct="1">
                        <a:defRPr sz="2000" b="1" kern="1200">
                          <a:solidFill>
                            <a:schemeClr val="dk1"/>
                          </a:solidFill>
                          <a:latin typeface="Calibri" panose="020F0502020204030204"/>
                        </a:defRPr>
                      </a:lvl3pPr>
                      <a:lvl4pPr marL="1536065" algn="l" defTabSz="1024255" rtl="0" eaLnBrk="1" latinLnBrk="0" hangingPunct="1">
                        <a:defRPr sz="2000" b="1" kern="1200">
                          <a:solidFill>
                            <a:schemeClr val="dk1"/>
                          </a:solidFill>
                          <a:latin typeface="Calibri" panose="020F0502020204030204"/>
                        </a:defRPr>
                      </a:lvl4pPr>
                      <a:lvl5pPr marL="2047875" algn="l" defTabSz="1024255" rtl="0" eaLnBrk="1" latinLnBrk="0" hangingPunct="1">
                        <a:defRPr sz="2000" b="1" kern="1200">
                          <a:solidFill>
                            <a:schemeClr val="dk1"/>
                          </a:solidFill>
                          <a:latin typeface="Calibri" panose="020F0502020204030204"/>
                        </a:defRPr>
                      </a:lvl5pPr>
                      <a:lvl6pPr marL="2559685" algn="l" defTabSz="1024255" rtl="0" eaLnBrk="1" latinLnBrk="0" hangingPunct="1">
                        <a:defRPr sz="2000" b="1" kern="1200">
                          <a:solidFill>
                            <a:schemeClr val="dk1"/>
                          </a:solidFill>
                          <a:latin typeface="Calibri" panose="020F0502020204030204"/>
                        </a:defRPr>
                      </a:lvl6pPr>
                      <a:lvl7pPr marL="3072130" algn="l" defTabSz="1024255" rtl="0" eaLnBrk="1" latinLnBrk="0" hangingPunct="1">
                        <a:defRPr sz="2000" b="1" kern="1200">
                          <a:solidFill>
                            <a:schemeClr val="dk1"/>
                          </a:solidFill>
                          <a:latin typeface="Calibri" panose="020F0502020204030204"/>
                        </a:defRPr>
                      </a:lvl7pPr>
                      <a:lvl8pPr marL="3583940" algn="l" defTabSz="1024255" rtl="0" eaLnBrk="1" latinLnBrk="0" hangingPunct="1">
                        <a:defRPr sz="2000" b="1" kern="1200">
                          <a:solidFill>
                            <a:schemeClr val="dk1"/>
                          </a:solidFill>
                          <a:latin typeface="Calibri" panose="020F0502020204030204"/>
                        </a:defRPr>
                      </a:lvl8pPr>
                      <a:lvl9pPr marL="4095750" algn="l" defTabSz="1024255" rtl="0" eaLnBrk="1" latinLnBrk="0" hangingPunct="1">
                        <a:defRPr sz="2000" b="1" kern="1200">
                          <a:solidFill>
                            <a:schemeClr val="dk1"/>
                          </a:solidFill>
                          <a:latin typeface="Calibri" panose="020F0502020204030204"/>
                        </a:defRPr>
                      </a:lvl9pPr>
                    </a:lstStyle>
                    <a:p>
                      <a:pPr algn="ctr">
                        <a:lnSpc>
                          <a:spcPct val="100000"/>
                        </a:lnSpc>
                        <a:spcAft>
                          <a:spcPts val="0"/>
                        </a:spcAft>
                      </a:pPr>
                      <a:r>
                        <a:rPr lang="en-US" sz="2000" b="0">
                          <a:effectLst/>
                        </a:rPr>
                        <a:t>5</a:t>
                      </a:r>
                      <a:endParaRPr lang="zh-CN" sz="2000" b="0">
                        <a:solidFill>
                          <a:schemeClr val="tx1"/>
                        </a:solidFill>
                        <a:effectLst/>
                        <a:latin typeface="微软雅黑" panose="020B0503020204020204" pitchFamily="34" charset="-122"/>
                        <a:ea typeface="微软雅黑" panose="020B0503020204020204" pitchFamily="34" charset="-122"/>
                      </a:endParaRPr>
                    </a:p>
                  </a:txBody>
                  <a:tcPr marL="31490" marR="31490" marT="0" marB="0" anchor="ctr"/>
                </a:tc>
                <a:tc>
                  <a:txBody>
                    <a:bodyPr/>
                    <a:lstStyle>
                      <a:lvl1pPr marL="0" algn="l" defTabSz="1024255" rtl="0" eaLnBrk="1" latinLnBrk="0" hangingPunct="1">
                        <a:defRPr sz="2000" kern="1200">
                          <a:solidFill>
                            <a:schemeClr val="dk1"/>
                          </a:solidFill>
                          <a:latin typeface="Calibri" panose="020F0502020204030204"/>
                        </a:defRPr>
                      </a:lvl1pPr>
                      <a:lvl2pPr marL="511810" algn="l" defTabSz="1024255" rtl="0" eaLnBrk="1" latinLnBrk="0" hangingPunct="1">
                        <a:defRPr sz="2000" kern="1200">
                          <a:solidFill>
                            <a:schemeClr val="dk1"/>
                          </a:solidFill>
                          <a:latin typeface="Calibri" panose="020F0502020204030204"/>
                        </a:defRPr>
                      </a:lvl2pPr>
                      <a:lvl3pPr marL="1024255" algn="l" defTabSz="1024255" rtl="0" eaLnBrk="1" latinLnBrk="0" hangingPunct="1">
                        <a:defRPr sz="2000" kern="1200">
                          <a:solidFill>
                            <a:schemeClr val="dk1"/>
                          </a:solidFill>
                          <a:latin typeface="Calibri" panose="020F0502020204030204"/>
                        </a:defRPr>
                      </a:lvl3pPr>
                      <a:lvl4pPr marL="1536065" algn="l" defTabSz="1024255" rtl="0" eaLnBrk="1" latinLnBrk="0" hangingPunct="1">
                        <a:defRPr sz="2000" kern="1200">
                          <a:solidFill>
                            <a:schemeClr val="dk1"/>
                          </a:solidFill>
                          <a:latin typeface="Calibri" panose="020F0502020204030204"/>
                        </a:defRPr>
                      </a:lvl4pPr>
                      <a:lvl5pPr marL="2047875" algn="l" defTabSz="1024255" rtl="0" eaLnBrk="1" latinLnBrk="0" hangingPunct="1">
                        <a:defRPr sz="2000" kern="1200">
                          <a:solidFill>
                            <a:schemeClr val="dk1"/>
                          </a:solidFill>
                          <a:latin typeface="Calibri" panose="020F0502020204030204"/>
                        </a:defRPr>
                      </a:lvl5pPr>
                      <a:lvl6pPr marL="2559685" algn="l" defTabSz="1024255" rtl="0" eaLnBrk="1" latinLnBrk="0" hangingPunct="1">
                        <a:defRPr sz="2000" kern="1200">
                          <a:solidFill>
                            <a:schemeClr val="dk1"/>
                          </a:solidFill>
                          <a:latin typeface="Calibri" panose="020F0502020204030204"/>
                        </a:defRPr>
                      </a:lvl6pPr>
                      <a:lvl7pPr marL="3072130" algn="l" defTabSz="1024255" rtl="0" eaLnBrk="1" latinLnBrk="0" hangingPunct="1">
                        <a:defRPr sz="2000" kern="1200">
                          <a:solidFill>
                            <a:schemeClr val="dk1"/>
                          </a:solidFill>
                          <a:latin typeface="Calibri" panose="020F0502020204030204"/>
                        </a:defRPr>
                      </a:lvl7pPr>
                      <a:lvl8pPr marL="3583940" algn="l" defTabSz="1024255" rtl="0" eaLnBrk="1" latinLnBrk="0" hangingPunct="1">
                        <a:defRPr sz="2000" kern="1200">
                          <a:solidFill>
                            <a:schemeClr val="dk1"/>
                          </a:solidFill>
                          <a:latin typeface="Calibri" panose="020F0502020204030204"/>
                        </a:defRPr>
                      </a:lvl8pPr>
                      <a:lvl9pPr marL="4095750" algn="l" defTabSz="1024255" rtl="0" eaLnBrk="1" latinLnBrk="0" hangingPunct="1">
                        <a:defRPr sz="2000" kern="1200">
                          <a:solidFill>
                            <a:schemeClr val="dk1"/>
                          </a:solidFill>
                          <a:latin typeface="Calibri" panose="020F0502020204030204"/>
                        </a:defRPr>
                      </a:lvl9pPr>
                    </a:lstStyle>
                    <a:p>
                      <a:pPr algn="ctr">
                        <a:lnSpc>
                          <a:spcPct val="100000"/>
                        </a:lnSpc>
                        <a:spcAft>
                          <a:spcPts val="0"/>
                        </a:spcAft>
                      </a:pPr>
                      <a:r>
                        <a:rPr lang="en-US" sz="2000" b="0" dirty="0">
                          <a:effectLst/>
                        </a:rPr>
                        <a:t>100 MHz</a:t>
                      </a:r>
                      <a:endParaRPr lang="zh-CN" sz="2000" b="0" dirty="0">
                        <a:solidFill>
                          <a:schemeClr val="tx1"/>
                        </a:solidFill>
                        <a:effectLst/>
                        <a:latin typeface="微软雅黑" panose="020B0503020204020204" pitchFamily="34" charset="-122"/>
                        <a:ea typeface="微软雅黑" panose="020B0503020204020204" pitchFamily="34" charset="-122"/>
                      </a:endParaRPr>
                    </a:p>
                  </a:txBody>
                  <a:tcPr marL="31490" marR="31490" marT="0" marB="0" anchor="ctr"/>
                </a:tc>
                <a:tc>
                  <a:txBody>
                    <a:bodyPr/>
                    <a:lstStyle>
                      <a:lvl1pPr marL="0" algn="l" defTabSz="1024255" rtl="0" eaLnBrk="1" latinLnBrk="0" hangingPunct="1">
                        <a:defRPr sz="2000" kern="1200">
                          <a:solidFill>
                            <a:schemeClr val="dk1"/>
                          </a:solidFill>
                          <a:latin typeface="Calibri" panose="020F0502020204030204"/>
                        </a:defRPr>
                      </a:lvl1pPr>
                      <a:lvl2pPr marL="511810" algn="l" defTabSz="1024255" rtl="0" eaLnBrk="1" latinLnBrk="0" hangingPunct="1">
                        <a:defRPr sz="2000" kern="1200">
                          <a:solidFill>
                            <a:schemeClr val="dk1"/>
                          </a:solidFill>
                          <a:latin typeface="Calibri" panose="020F0502020204030204"/>
                        </a:defRPr>
                      </a:lvl2pPr>
                      <a:lvl3pPr marL="1024255" algn="l" defTabSz="1024255" rtl="0" eaLnBrk="1" latinLnBrk="0" hangingPunct="1">
                        <a:defRPr sz="2000" kern="1200">
                          <a:solidFill>
                            <a:schemeClr val="dk1"/>
                          </a:solidFill>
                          <a:latin typeface="Calibri" panose="020F0502020204030204"/>
                        </a:defRPr>
                      </a:lvl3pPr>
                      <a:lvl4pPr marL="1536065" algn="l" defTabSz="1024255" rtl="0" eaLnBrk="1" latinLnBrk="0" hangingPunct="1">
                        <a:defRPr sz="2000" kern="1200">
                          <a:solidFill>
                            <a:schemeClr val="dk1"/>
                          </a:solidFill>
                          <a:latin typeface="Calibri" panose="020F0502020204030204"/>
                        </a:defRPr>
                      </a:lvl4pPr>
                      <a:lvl5pPr marL="2047875" algn="l" defTabSz="1024255" rtl="0" eaLnBrk="1" latinLnBrk="0" hangingPunct="1">
                        <a:defRPr sz="2000" kern="1200">
                          <a:solidFill>
                            <a:schemeClr val="dk1"/>
                          </a:solidFill>
                          <a:latin typeface="Calibri" panose="020F0502020204030204"/>
                        </a:defRPr>
                      </a:lvl5pPr>
                      <a:lvl6pPr marL="2559685" algn="l" defTabSz="1024255" rtl="0" eaLnBrk="1" latinLnBrk="0" hangingPunct="1">
                        <a:defRPr sz="2000" kern="1200">
                          <a:solidFill>
                            <a:schemeClr val="dk1"/>
                          </a:solidFill>
                          <a:latin typeface="Calibri" panose="020F0502020204030204"/>
                        </a:defRPr>
                      </a:lvl6pPr>
                      <a:lvl7pPr marL="3072130" algn="l" defTabSz="1024255" rtl="0" eaLnBrk="1" latinLnBrk="0" hangingPunct="1">
                        <a:defRPr sz="2000" kern="1200">
                          <a:solidFill>
                            <a:schemeClr val="dk1"/>
                          </a:solidFill>
                          <a:latin typeface="Calibri" panose="020F0502020204030204"/>
                        </a:defRPr>
                      </a:lvl7pPr>
                      <a:lvl8pPr marL="3583940" algn="l" defTabSz="1024255" rtl="0" eaLnBrk="1" latinLnBrk="0" hangingPunct="1">
                        <a:defRPr sz="2000" kern="1200">
                          <a:solidFill>
                            <a:schemeClr val="dk1"/>
                          </a:solidFill>
                          <a:latin typeface="Calibri" panose="020F0502020204030204"/>
                        </a:defRPr>
                      </a:lvl8pPr>
                      <a:lvl9pPr marL="4095750" algn="l" defTabSz="1024255" rtl="0" eaLnBrk="1" latinLnBrk="0" hangingPunct="1">
                        <a:defRPr sz="2000" kern="1200">
                          <a:solidFill>
                            <a:schemeClr val="dk1"/>
                          </a:solidFill>
                          <a:latin typeface="Calibri" panose="020F0502020204030204"/>
                        </a:defRPr>
                      </a:lvl9pPr>
                    </a:lstStyle>
                    <a:p>
                      <a:pPr algn="ctr">
                        <a:lnSpc>
                          <a:spcPct val="100000"/>
                        </a:lnSpc>
                        <a:spcAft>
                          <a:spcPts val="0"/>
                        </a:spcAft>
                      </a:pPr>
                      <a:r>
                        <a:rPr lang="zh-CN" sz="2000" b="0" dirty="0">
                          <a:effectLst/>
                        </a:rPr>
                        <a:t>与</a:t>
                      </a:r>
                      <a:r>
                        <a:rPr lang="en-US" altLang="zh-CN" sz="2000" b="0" dirty="0">
                          <a:effectLst/>
                        </a:rPr>
                        <a:t> </a:t>
                      </a:r>
                      <a:r>
                        <a:rPr lang="en-US" sz="2000" b="0" dirty="0">
                          <a:effectLst/>
                        </a:rPr>
                        <a:t>4 </a:t>
                      </a:r>
                      <a:r>
                        <a:rPr lang="zh-CN" sz="2000" b="0" dirty="0">
                          <a:effectLst/>
                        </a:rPr>
                        <a:t>类相比增加了绞合度</a:t>
                      </a:r>
                      <a:endParaRPr lang="zh-CN" sz="2000" b="0" dirty="0">
                        <a:solidFill>
                          <a:schemeClr val="tx1"/>
                        </a:solidFill>
                        <a:effectLst/>
                        <a:latin typeface="微软雅黑" panose="020B0503020204020204" pitchFamily="34" charset="-122"/>
                        <a:ea typeface="微软雅黑" panose="020B0503020204020204" pitchFamily="34" charset="-122"/>
                      </a:endParaRPr>
                    </a:p>
                  </a:txBody>
                  <a:tcPr marL="31490" marR="31490" marT="0" marB="0" anchor="ctr"/>
                </a:tc>
                <a:tc>
                  <a:txBody>
                    <a:bodyPr/>
                    <a:lstStyle>
                      <a:lvl1pPr marL="0" algn="l" defTabSz="1024255" rtl="0" eaLnBrk="1" latinLnBrk="0" hangingPunct="1">
                        <a:defRPr sz="2000" kern="1200">
                          <a:solidFill>
                            <a:schemeClr val="dk1"/>
                          </a:solidFill>
                          <a:latin typeface="Calibri" panose="020F0502020204030204"/>
                        </a:defRPr>
                      </a:lvl1pPr>
                      <a:lvl2pPr marL="511810" algn="l" defTabSz="1024255" rtl="0" eaLnBrk="1" latinLnBrk="0" hangingPunct="1">
                        <a:defRPr sz="2000" kern="1200">
                          <a:solidFill>
                            <a:schemeClr val="dk1"/>
                          </a:solidFill>
                          <a:latin typeface="Calibri" panose="020F0502020204030204"/>
                        </a:defRPr>
                      </a:lvl2pPr>
                      <a:lvl3pPr marL="1024255" algn="l" defTabSz="1024255" rtl="0" eaLnBrk="1" latinLnBrk="0" hangingPunct="1">
                        <a:defRPr sz="2000" kern="1200">
                          <a:solidFill>
                            <a:schemeClr val="dk1"/>
                          </a:solidFill>
                          <a:latin typeface="Calibri" panose="020F0502020204030204"/>
                        </a:defRPr>
                      </a:lvl3pPr>
                      <a:lvl4pPr marL="1536065" algn="l" defTabSz="1024255" rtl="0" eaLnBrk="1" latinLnBrk="0" hangingPunct="1">
                        <a:defRPr sz="2000" kern="1200">
                          <a:solidFill>
                            <a:schemeClr val="dk1"/>
                          </a:solidFill>
                          <a:latin typeface="Calibri" panose="020F0502020204030204"/>
                        </a:defRPr>
                      </a:lvl4pPr>
                      <a:lvl5pPr marL="2047875" algn="l" defTabSz="1024255" rtl="0" eaLnBrk="1" latinLnBrk="0" hangingPunct="1">
                        <a:defRPr sz="2000" kern="1200">
                          <a:solidFill>
                            <a:schemeClr val="dk1"/>
                          </a:solidFill>
                          <a:latin typeface="Calibri" panose="020F0502020204030204"/>
                        </a:defRPr>
                      </a:lvl5pPr>
                      <a:lvl6pPr marL="2559685" algn="l" defTabSz="1024255" rtl="0" eaLnBrk="1" latinLnBrk="0" hangingPunct="1">
                        <a:defRPr sz="2000" kern="1200">
                          <a:solidFill>
                            <a:schemeClr val="dk1"/>
                          </a:solidFill>
                          <a:latin typeface="Calibri" panose="020F0502020204030204"/>
                        </a:defRPr>
                      </a:lvl6pPr>
                      <a:lvl7pPr marL="3072130" algn="l" defTabSz="1024255" rtl="0" eaLnBrk="1" latinLnBrk="0" hangingPunct="1">
                        <a:defRPr sz="2000" kern="1200">
                          <a:solidFill>
                            <a:schemeClr val="dk1"/>
                          </a:solidFill>
                          <a:latin typeface="Calibri" panose="020F0502020204030204"/>
                        </a:defRPr>
                      </a:lvl7pPr>
                      <a:lvl8pPr marL="3583940" algn="l" defTabSz="1024255" rtl="0" eaLnBrk="1" latinLnBrk="0" hangingPunct="1">
                        <a:defRPr sz="2000" kern="1200">
                          <a:solidFill>
                            <a:schemeClr val="dk1"/>
                          </a:solidFill>
                          <a:latin typeface="Calibri" panose="020F0502020204030204"/>
                        </a:defRPr>
                      </a:lvl8pPr>
                      <a:lvl9pPr marL="4095750" algn="l" defTabSz="1024255" rtl="0" eaLnBrk="1" latinLnBrk="0" hangingPunct="1">
                        <a:defRPr sz="2000" kern="1200">
                          <a:solidFill>
                            <a:schemeClr val="dk1"/>
                          </a:solidFill>
                          <a:latin typeface="Calibri" panose="020F0502020204030204"/>
                        </a:defRPr>
                      </a:lvl9pPr>
                    </a:lstStyle>
                    <a:p>
                      <a:pPr algn="ctr">
                        <a:lnSpc>
                          <a:spcPct val="100000"/>
                        </a:lnSpc>
                        <a:spcAft>
                          <a:spcPts val="0"/>
                        </a:spcAft>
                      </a:pPr>
                      <a:r>
                        <a:rPr lang="en-US" sz="2000" b="0" dirty="0">
                          <a:effectLst/>
                        </a:rPr>
                        <a:t>100 Mbit/s</a:t>
                      </a:r>
                      <a:r>
                        <a:rPr lang="zh-CN" altLang="en-US" sz="2000" b="0" dirty="0">
                          <a:effectLst/>
                        </a:rPr>
                        <a:t>，距离 </a:t>
                      </a:r>
                      <a:r>
                        <a:rPr lang="en-US" altLang="zh-CN" sz="2000" b="0" dirty="0">
                          <a:effectLst/>
                        </a:rPr>
                        <a:t>100 m</a:t>
                      </a:r>
                      <a:endParaRPr lang="zh-CN" sz="2000" b="0" dirty="0">
                        <a:solidFill>
                          <a:schemeClr val="tx1"/>
                        </a:solidFill>
                        <a:effectLst/>
                        <a:latin typeface="微软雅黑" panose="020B0503020204020204" pitchFamily="34" charset="-122"/>
                        <a:ea typeface="微软雅黑" panose="020B0503020204020204" pitchFamily="34" charset="-122"/>
                      </a:endParaRPr>
                    </a:p>
                  </a:txBody>
                  <a:tcPr marL="31490" marR="31490" marT="0" marB="0" anchor="ctr"/>
                </a:tc>
              </a:tr>
              <a:tr h="524379">
                <a:tc>
                  <a:txBody>
                    <a:bodyPr/>
                    <a:lstStyle>
                      <a:lvl1pPr marL="0" algn="l" defTabSz="1024255" rtl="0" eaLnBrk="1" latinLnBrk="0" hangingPunct="1">
                        <a:defRPr sz="2000" b="1" kern="1200">
                          <a:solidFill>
                            <a:schemeClr val="dk1"/>
                          </a:solidFill>
                          <a:latin typeface="Calibri" panose="020F0502020204030204"/>
                        </a:defRPr>
                      </a:lvl1pPr>
                      <a:lvl2pPr marL="511810" algn="l" defTabSz="1024255" rtl="0" eaLnBrk="1" latinLnBrk="0" hangingPunct="1">
                        <a:defRPr sz="2000" b="1" kern="1200">
                          <a:solidFill>
                            <a:schemeClr val="dk1"/>
                          </a:solidFill>
                          <a:latin typeface="Calibri" panose="020F0502020204030204"/>
                        </a:defRPr>
                      </a:lvl2pPr>
                      <a:lvl3pPr marL="1024255" algn="l" defTabSz="1024255" rtl="0" eaLnBrk="1" latinLnBrk="0" hangingPunct="1">
                        <a:defRPr sz="2000" b="1" kern="1200">
                          <a:solidFill>
                            <a:schemeClr val="dk1"/>
                          </a:solidFill>
                          <a:latin typeface="Calibri" panose="020F0502020204030204"/>
                        </a:defRPr>
                      </a:lvl3pPr>
                      <a:lvl4pPr marL="1536065" algn="l" defTabSz="1024255" rtl="0" eaLnBrk="1" latinLnBrk="0" hangingPunct="1">
                        <a:defRPr sz="2000" b="1" kern="1200">
                          <a:solidFill>
                            <a:schemeClr val="dk1"/>
                          </a:solidFill>
                          <a:latin typeface="Calibri" panose="020F0502020204030204"/>
                        </a:defRPr>
                      </a:lvl4pPr>
                      <a:lvl5pPr marL="2047875" algn="l" defTabSz="1024255" rtl="0" eaLnBrk="1" latinLnBrk="0" hangingPunct="1">
                        <a:defRPr sz="2000" b="1" kern="1200">
                          <a:solidFill>
                            <a:schemeClr val="dk1"/>
                          </a:solidFill>
                          <a:latin typeface="Calibri" panose="020F0502020204030204"/>
                        </a:defRPr>
                      </a:lvl5pPr>
                      <a:lvl6pPr marL="2559685" algn="l" defTabSz="1024255" rtl="0" eaLnBrk="1" latinLnBrk="0" hangingPunct="1">
                        <a:defRPr sz="2000" b="1" kern="1200">
                          <a:solidFill>
                            <a:schemeClr val="dk1"/>
                          </a:solidFill>
                          <a:latin typeface="Calibri" panose="020F0502020204030204"/>
                        </a:defRPr>
                      </a:lvl6pPr>
                      <a:lvl7pPr marL="3072130" algn="l" defTabSz="1024255" rtl="0" eaLnBrk="1" latinLnBrk="0" hangingPunct="1">
                        <a:defRPr sz="2000" b="1" kern="1200">
                          <a:solidFill>
                            <a:schemeClr val="dk1"/>
                          </a:solidFill>
                          <a:latin typeface="Calibri" panose="020F0502020204030204"/>
                        </a:defRPr>
                      </a:lvl7pPr>
                      <a:lvl8pPr marL="3583940" algn="l" defTabSz="1024255" rtl="0" eaLnBrk="1" latinLnBrk="0" hangingPunct="1">
                        <a:defRPr sz="2000" b="1" kern="1200">
                          <a:solidFill>
                            <a:schemeClr val="dk1"/>
                          </a:solidFill>
                          <a:latin typeface="Calibri" panose="020F0502020204030204"/>
                        </a:defRPr>
                      </a:lvl8pPr>
                      <a:lvl9pPr marL="4095750" algn="l" defTabSz="1024255" rtl="0" eaLnBrk="1" latinLnBrk="0" hangingPunct="1">
                        <a:defRPr sz="2000" b="1" kern="1200">
                          <a:solidFill>
                            <a:schemeClr val="dk1"/>
                          </a:solidFill>
                          <a:latin typeface="Calibri" panose="020F0502020204030204"/>
                        </a:defRPr>
                      </a:lvl9pPr>
                    </a:lstStyle>
                    <a:p>
                      <a:pPr algn="ctr">
                        <a:lnSpc>
                          <a:spcPct val="100000"/>
                        </a:lnSpc>
                        <a:spcAft>
                          <a:spcPts val="0"/>
                        </a:spcAft>
                      </a:pPr>
                      <a:r>
                        <a:rPr lang="en-US" sz="2000" b="0" dirty="0">
                          <a:effectLst/>
                        </a:rPr>
                        <a:t>5E </a:t>
                      </a:r>
                      <a:r>
                        <a:rPr lang="en-US" altLang="zh-CN" sz="2000" b="0" dirty="0">
                          <a:effectLst/>
                        </a:rPr>
                        <a:t>(</a:t>
                      </a:r>
                      <a:r>
                        <a:rPr lang="zh-CN" sz="2000" b="0" dirty="0">
                          <a:effectLst/>
                        </a:rPr>
                        <a:t>超</a:t>
                      </a:r>
                      <a:r>
                        <a:rPr lang="en-US" sz="2000" b="0" dirty="0">
                          <a:effectLst/>
                        </a:rPr>
                        <a:t>5</a:t>
                      </a:r>
                      <a:r>
                        <a:rPr lang="zh-CN" sz="2000" b="0" dirty="0">
                          <a:effectLst/>
                        </a:rPr>
                        <a:t>类</a:t>
                      </a:r>
                      <a:r>
                        <a:rPr lang="en-US" altLang="zh-CN" sz="2000" b="0" dirty="0">
                          <a:effectLst/>
                        </a:rPr>
                        <a:t>)</a:t>
                      </a:r>
                      <a:endParaRPr lang="zh-CN" sz="2000" b="0" dirty="0">
                        <a:solidFill>
                          <a:schemeClr val="tx1"/>
                        </a:solidFill>
                        <a:effectLst/>
                        <a:latin typeface="微软雅黑" panose="020B0503020204020204" pitchFamily="34" charset="-122"/>
                        <a:ea typeface="微软雅黑" panose="020B0503020204020204" pitchFamily="34" charset="-122"/>
                      </a:endParaRPr>
                    </a:p>
                  </a:txBody>
                  <a:tcPr marL="31490" marR="31490" marT="0" marB="0" anchor="ctr"/>
                </a:tc>
                <a:tc>
                  <a:txBody>
                    <a:bodyPr/>
                    <a:lstStyle>
                      <a:lvl1pPr marL="0" algn="l" defTabSz="1024255" rtl="0" eaLnBrk="1" latinLnBrk="0" hangingPunct="1">
                        <a:defRPr sz="2000" kern="1200">
                          <a:solidFill>
                            <a:schemeClr val="dk1"/>
                          </a:solidFill>
                          <a:latin typeface="Calibri" panose="020F0502020204030204"/>
                        </a:defRPr>
                      </a:lvl1pPr>
                      <a:lvl2pPr marL="511810" algn="l" defTabSz="1024255" rtl="0" eaLnBrk="1" latinLnBrk="0" hangingPunct="1">
                        <a:defRPr sz="2000" kern="1200">
                          <a:solidFill>
                            <a:schemeClr val="dk1"/>
                          </a:solidFill>
                          <a:latin typeface="Calibri" panose="020F0502020204030204"/>
                        </a:defRPr>
                      </a:lvl2pPr>
                      <a:lvl3pPr marL="1024255" algn="l" defTabSz="1024255" rtl="0" eaLnBrk="1" latinLnBrk="0" hangingPunct="1">
                        <a:defRPr sz="2000" kern="1200">
                          <a:solidFill>
                            <a:schemeClr val="dk1"/>
                          </a:solidFill>
                          <a:latin typeface="Calibri" panose="020F0502020204030204"/>
                        </a:defRPr>
                      </a:lvl3pPr>
                      <a:lvl4pPr marL="1536065" algn="l" defTabSz="1024255" rtl="0" eaLnBrk="1" latinLnBrk="0" hangingPunct="1">
                        <a:defRPr sz="2000" kern="1200">
                          <a:solidFill>
                            <a:schemeClr val="dk1"/>
                          </a:solidFill>
                          <a:latin typeface="Calibri" panose="020F0502020204030204"/>
                        </a:defRPr>
                      </a:lvl4pPr>
                      <a:lvl5pPr marL="2047875" algn="l" defTabSz="1024255" rtl="0" eaLnBrk="1" latinLnBrk="0" hangingPunct="1">
                        <a:defRPr sz="2000" kern="1200">
                          <a:solidFill>
                            <a:schemeClr val="dk1"/>
                          </a:solidFill>
                          <a:latin typeface="Calibri" panose="020F0502020204030204"/>
                        </a:defRPr>
                      </a:lvl5pPr>
                      <a:lvl6pPr marL="2559685" algn="l" defTabSz="1024255" rtl="0" eaLnBrk="1" latinLnBrk="0" hangingPunct="1">
                        <a:defRPr sz="2000" kern="1200">
                          <a:solidFill>
                            <a:schemeClr val="dk1"/>
                          </a:solidFill>
                          <a:latin typeface="Calibri" panose="020F0502020204030204"/>
                        </a:defRPr>
                      </a:lvl6pPr>
                      <a:lvl7pPr marL="3072130" algn="l" defTabSz="1024255" rtl="0" eaLnBrk="1" latinLnBrk="0" hangingPunct="1">
                        <a:defRPr sz="2000" kern="1200">
                          <a:solidFill>
                            <a:schemeClr val="dk1"/>
                          </a:solidFill>
                          <a:latin typeface="Calibri" panose="020F0502020204030204"/>
                        </a:defRPr>
                      </a:lvl7pPr>
                      <a:lvl8pPr marL="3583940" algn="l" defTabSz="1024255" rtl="0" eaLnBrk="1" latinLnBrk="0" hangingPunct="1">
                        <a:defRPr sz="2000" kern="1200">
                          <a:solidFill>
                            <a:schemeClr val="dk1"/>
                          </a:solidFill>
                          <a:latin typeface="Calibri" panose="020F0502020204030204"/>
                        </a:defRPr>
                      </a:lvl8pPr>
                      <a:lvl9pPr marL="4095750" algn="l" defTabSz="1024255" rtl="0" eaLnBrk="1" latinLnBrk="0" hangingPunct="1">
                        <a:defRPr sz="2000" kern="1200">
                          <a:solidFill>
                            <a:schemeClr val="dk1"/>
                          </a:solidFill>
                          <a:latin typeface="Calibri" panose="020F0502020204030204"/>
                        </a:defRPr>
                      </a:lvl9pPr>
                    </a:lstStyle>
                    <a:p>
                      <a:pPr algn="ctr">
                        <a:lnSpc>
                          <a:spcPct val="100000"/>
                        </a:lnSpc>
                        <a:spcAft>
                          <a:spcPts val="0"/>
                        </a:spcAft>
                      </a:pPr>
                      <a:r>
                        <a:rPr lang="en-US" sz="2000" b="0" dirty="0">
                          <a:effectLst/>
                        </a:rPr>
                        <a:t>125 MHz</a:t>
                      </a:r>
                      <a:endParaRPr lang="zh-CN" sz="2000" b="0" dirty="0">
                        <a:solidFill>
                          <a:schemeClr val="tx1"/>
                        </a:solidFill>
                        <a:effectLst/>
                        <a:latin typeface="微软雅黑" panose="020B0503020204020204" pitchFamily="34" charset="-122"/>
                        <a:ea typeface="微软雅黑" panose="020B0503020204020204" pitchFamily="34" charset="-122"/>
                      </a:endParaRPr>
                    </a:p>
                  </a:txBody>
                  <a:tcPr marL="31490" marR="31490" marT="0" marB="0" anchor="ctr"/>
                </a:tc>
                <a:tc>
                  <a:txBody>
                    <a:bodyPr/>
                    <a:lstStyle>
                      <a:lvl1pPr marL="0" algn="l" defTabSz="1024255" rtl="0" eaLnBrk="1" latinLnBrk="0" hangingPunct="1">
                        <a:defRPr sz="2000" kern="1200">
                          <a:solidFill>
                            <a:schemeClr val="dk1"/>
                          </a:solidFill>
                          <a:latin typeface="Calibri" panose="020F0502020204030204"/>
                        </a:defRPr>
                      </a:lvl1pPr>
                      <a:lvl2pPr marL="511810" algn="l" defTabSz="1024255" rtl="0" eaLnBrk="1" latinLnBrk="0" hangingPunct="1">
                        <a:defRPr sz="2000" kern="1200">
                          <a:solidFill>
                            <a:schemeClr val="dk1"/>
                          </a:solidFill>
                          <a:latin typeface="Calibri" panose="020F0502020204030204"/>
                        </a:defRPr>
                      </a:lvl2pPr>
                      <a:lvl3pPr marL="1024255" algn="l" defTabSz="1024255" rtl="0" eaLnBrk="1" latinLnBrk="0" hangingPunct="1">
                        <a:defRPr sz="2000" kern="1200">
                          <a:solidFill>
                            <a:schemeClr val="dk1"/>
                          </a:solidFill>
                          <a:latin typeface="Calibri" panose="020F0502020204030204"/>
                        </a:defRPr>
                      </a:lvl3pPr>
                      <a:lvl4pPr marL="1536065" algn="l" defTabSz="1024255" rtl="0" eaLnBrk="1" latinLnBrk="0" hangingPunct="1">
                        <a:defRPr sz="2000" kern="1200">
                          <a:solidFill>
                            <a:schemeClr val="dk1"/>
                          </a:solidFill>
                          <a:latin typeface="Calibri" panose="020F0502020204030204"/>
                        </a:defRPr>
                      </a:lvl4pPr>
                      <a:lvl5pPr marL="2047875" algn="l" defTabSz="1024255" rtl="0" eaLnBrk="1" latinLnBrk="0" hangingPunct="1">
                        <a:defRPr sz="2000" kern="1200">
                          <a:solidFill>
                            <a:schemeClr val="dk1"/>
                          </a:solidFill>
                          <a:latin typeface="Calibri" panose="020F0502020204030204"/>
                        </a:defRPr>
                      </a:lvl5pPr>
                      <a:lvl6pPr marL="2559685" algn="l" defTabSz="1024255" rtl="0" eaLnBrk="1" latinLnBrk="0" hangingPunct="1">
                        <a:defRPr sz="2000" kern="1200">
                          <a:solidFill>
                            <a:schemeClr val="dk1"/>
                          </a:solidFill>
                          <a:latin typeface="Calibri" panose="020F0502020204030204"/>
                        </a:defRPr>
                      </a:lvl6pPr>
                      <a:lvl7pPr marL="3072130" algn="l" defTabSz="1024255" rtl="0" eaLnBrk="1" latinLnBrk="0" hangingPunct="1">
                        <a:defRPr sz="2000" kern="1200">
                          <a:solidFill>
                            <a:schemeClr val="dk1"/>
                          </a:solidFill>
                          <a:latin typeface="Calibri" panose="020F0502020204030204"/>
                        </a:defRPr>
                      </a:lvl7pPr>
                      <a:lvl8pPr marL="3583940" algn="l" defTabSz="1024255" rtl="0" eaLnBrk="1" latinLnBrk="0" hangingPunct="1">
                        <a:defRPr sz="2000" kern="1200">
                          <a:solidFill>
                            <a:schemeClr val="dk1"/>
                          </a:solidFill>
                          <a:latin typeface="Calibri" panose="020F0502020204030204"/>
                        </a:defRPr>
                      </a:lvl8pPr>
                      <a:lvl9pPr marL="4095750" algn="l" defTabSz="1024255" rtl="0" eaLnBrk="1" latinLnBrk="0" hangingPunct="1">
                        <a:defRPr sz="2000" kern="1200">
                          <a:solidFill>
                            <a:schemeClr val="dk1"/>
                          </a:solidFill>
                          <a:latin typeface="Calibri" panose="020F0502020204030204"/>
                        </a:defRPr>
                      </a:lvl9pPr>
                    </a:lstStyle>
                    <a:p>
                      <a:pPr algn="ctr">
                        <a:lnSpc>
                          <a:spcPct val="100000"/>
                        </a:lnSpc>
                        <a:spcAft>
                          <a:spcPts val="0"/>
                        </a:spcAft>
                      </a:pPr>
                      <a:r>
                        <a:rPr lang="zh-CN" sz="2000" b="0" dirty="0">
                          <a:effectLst/>
                        </a:rPr>
                        <a:t>与</a:t>
                      </a:r>
                      <a:r>
                        <a:rPr lang="en-US" altLang="zh-CN" sz="2000" b="0" dirty="0">
                          <a:effectLst/>
                        </a:rPr>
                        <a:t> </a:t>
                      </a:r>
                      <a:r>
                        <a:rPr lang="en-US" sz="2000" b="0" dirty="0">
                          <a:effectLst/>
                        </a:rPr>
                        <a:t>5 </a:t>
                      </a:r>
                      <a:r>
                        <a:rPr lang="zh-CN" sz="2000" b="0" dirty="0">
                          <a:effectLst/>
                        </a:rPr>
                        <a:t>类相比衰减更小</a:t>
                      </a:r>
                      <a:endParaRPr lang="zh-CN" sz="2000" b="0" dirty="0">
                        <a:solidFill>
                          <a:schemeClr val="tx1"/>
                        </a:solidFill>
                        <a:effectLst/>
                        <a:latin typeface="微软雅黑" panose="020B0503020204020204" pitchFamily="34" charset="-122"/>
                        <a:ea typeface="微软雅黑" panose="020B0503020204020204" pitchFamily="34" charset="-122"/>
                      </a:endParaRPr>
                    </a:p>
                  </a:txBody>
                  <a:tcPr marL="31490" marR="31490" marT="0" marB="0" anchor="ctr"/>
                </a:tc>
                <a:tc>
                  <a:txBody>
                    <a:bodyPr/>
                    <a:lstStyle>
                      <a:lvl1pPr marL="0" algn="l" defTabSz="1024255" rtl="0" eaLnBrk="1" latinLnBrk="0" hangingPunct="1">
                        <a:defRPr sz="2000" kern="1200">
                          <a:solidFill>
                            <a:schemeClr val="dk1"/>
                          </a:solidFill>
                          <a:latin typeface="Calibri" panose="020F0502020204030204"/>
                        </a:defRPr>
                      </a:lvl1pPr>
                      <a:lvl2pPr marL="511810" algn="l" defTabSz="1024255" rtl="0" eaLnBrk="1" latinLnBrk="0" hangingPunct="1">
                        <a:defRPr sz="2000" kern="1200">
                          <a:solidFill>
                            <a:schemeClr val="dk1"/>
                          </a:solidFill>
                          <a:latin typeface="Calibri" panose="020F0502020204030204"/>
                        </a:defRPr>
                      </a:lvl2pPr>
                      <a:lvl3pPr marL="1024255" algn="l" defTabSz="1024255" rtl="0" eaLnBrk="1" latinLnBrk="0" hangingPunct="1">
                        <a:defRPr sz="2000" kern="1200">
                          <a:solidFill>
                            <a:schemeClr val="dk1"/>
                          </a:solidFill>
                          <a:latin typeface="Calibri" panose="020F0502020204030204"/>
                        </a:defRPr>
                      </a:lvl3pPr>
                      <a:lvl4pPr marL="1536065" algn="l" defTabSz="1024255" rtl="0" eaLnBrk="1" latinLnBrk="0" hangingPunct="1">
                        <a:defRPr sz="2000" kern="1200">
                          <a:solidFill>
                            <a:schemeClr val="dk1"/>
                          </a:solidFill>
                          <a:latin typeface="Calibri" panose="020F0502020204030204"/>
                        </a:defRPr>
                      </a:lvl4pPr>
                      <a:lvl5pPr marL="2047875" algn="l" defTabSz="1024255" rtl="0" eaLnBrk="1" latinLnBrk="0" hangingPunct="1">
                        <a:defRPr sz="2000" kern="1200">
                          <a:solidFill>
                            <a:schemeClr val="dk1"/>
                          </a:solidFill>
                          <a:latin typeface="Calibri" panose="020F0502020204030204"/>
                        </a:defRPr>
                      </a:lvl5pPr>
                      <a:lvl6pPr marL="2559685" algn="l" defTabSz="1024255" rtl="0" eaLnBrk="1" latinLnBrk="0" hangingPunct="1">
                        <a:defRPr sz="2000" kern="1200">
                          <a:solidFill>
                            <a:schemeClr val="dk1"/>
                          </a:solidFill>
                          <a:latin typeface="Calibri" panose="020F0502020204030204"/>
                        </a:defRPr>
                      </a:lvl6pPr>
                      <a:lvl7pPr marL="3072130" algn="l" defTabSz="1024255" rtl="0" eaLnBrk="1" latinLnBrk="0" hangingPunct="1">
                        <a:defRPr sz="2000" kern="1200">
                          <a:solidFill>
                            <a:schemeClr val="dk1"/>
                          </a:solidFill>
                          <a:latin typeface="Calibri" panose="020F0502020204030204"/>
                        </a:defRPr>
                      </a:lvl7pPr>
                      <a:lvl8pPr marL="3583940" algn="l" defTabSz="1024255" rtl="0" eaLnBrk="1" latinLnBrk="0" hangingPunct="1">
                        <a:defRPr sz="2000" kern="1200">
                          <a:solidFill>
                            <a:schemeClr val="dk1"/>
                          </a:solidFill>
                          <a:latin typeface="Calibri" panose="020F0502020204030204"/>
                        </a:defRPr>
                      </a:lvl8pPr>
                      <a:lvl9pPr marL="4095750" algn="l" defTabSz="1024255" rtl="0" eaLnBrk="1" latinLnBrk="0" hangingPunct="1">
                        <a:defRPr sz="2000" kern="1200">
                          <a:solidFill>
                            <a:schemeClr val="dk1"/>
                          </a:solidFill>
                          <a:latin typeface="Calibri" panose="020F0502020204030204"/>
                        </a:defRPr>
                      </a:lvl9pPr>
                    </a:lstStyle>
                    <a:p>
                      <a:pPr algn="ctr">
                        <a:lnSpc>
                          <a:spcPct val="100000"/>
                        </a:lnSpc>
                        <a:spcAft>
                          <a:spcPts val="0"/>
                        </a:spcAft>
                      </a:pPr>
                      <a:r>
                        <a:rPr lang="en-US" sz="2000" b="0" dirty="0">
                          <a:effectLst/>
                        </a:rPr>
                        <a:t>1 Gbit/s </a:t>
                      </a:r>
                      <a:r>
                        <a:rPr lang="zh-CN" altLang="en-US" sz="2000" b="0" dirty="0">
                          <a:effectLst/>
                        </a:rPr>
                        <a:t>，距离 </a:t>
                      </a:r>
                      <a:r>
                        <a:rPr lang="en-US" altLang="zh-CN" sz="2000" b="0" dirty="0">
                          <a:effectLst/>
                        </a:rPr>
                        <a:t>100 m</a:t>
                      </a:r>
                      <a:endParaRPr lang="zh-CN" sz="2000" b="0" dirty="0">
                        <a:solidFill>
                          <a:schemeClr val="tx1"/>
                        </a:solidFill>
                        <a:effectLst/>
                        <a:latin typeface="微软雅黑" panose="020B0503020204020204" pitchFamily="34" charset="-122"/>
                        <a:ea typeface="微软雅黑" panose="020B0503020204020204" pitchFamily="34" charset="-122"/>
                      </a:endParaRPr>
                    </a:p>
                  </a:txBody>
                  <a:tcPr marL="31490" marR="31490" marT="0" marB="0" anchor="ctr"/>
                </a:tc>
              </a:tr>
              <a:tr h="524379">
                <a:tc>
                  <a:txBody>
                    <a:bodyPr/>
                    <a:lstStyle>
                      <a:lvl1pPr marL="0" algn="l" defTabSz="1024255" rtl="0" eaLnBrk="1" latinLnBrk="0" hangingPunct="1">
                        <a:defRPr sz="2000" b="1" kern="1200">
                          <a:solidFill>
                            <a:schemeClr val="dk1"/>
                          </a:solidFill>
                          <a:latin typeface="Calibri" panose="020F0502020204030204"/>
                        </a:defRPr>
                      </a:lvl1pPr>
                      <a:lvl2pPr marL="511810" algn="l" defTabSz="1024255" rtl="0" eaLnBrk="1" latinLnBrk="0" hangingPunct="1">
                        <a:defRPr sz="2000" b="1" kern="1200">
                          <a:solidFill>
                            <a:schemeClr val="dk1"/>
                          </a:solidFill>
                          <a:latin typeface="Calibri" panose="020F0502020204030204"/>
                        </a:defRPr>
                      </a:lvl2pPr>
                      <a:lvl3pPr marL="1024255" algn="l" defTabSz="1024255" rtl="0" eaLnBrk="1" latinLnBrk="0" hangingPunct="1">
                        <a:defRPr sz="2000" b="1" kern="1200">
                          <a:solidFill>
                            <a:schemeClr val="dk1"/>
                          </a:solidFill>
                          <a:latin typeface="Calibri" panose="020F0502020204030204"/>
                        </a:defRPr>
                      </a:lvl3pPr>
                      <a:lvl4pPr marL="1536065" algn="l" defTabSz="1024255" rtl="0" eaLnBrk="1" latinLnBrk="0" hangingPunct="1">
                        <a:defRPr sz="2000" b="1" kern="1200">
                          <a:solidFill>
                            <a:schemeClr val="dk1"/>
                          </a:solidFill>
                          <a:latin typeface="Calibri" panose="020F0502020204030204"/>
                        </a:defRPr>
                      </a:lvl4pPr>
                      <a:lvl5pPr marL="2047875" algn="l" defTabSz="1024255" rtl="0" eaLnBrk="1" latinLnBrk="0" hangingPunct="1">
                        <a:defRPr sz="2000" b="1" kern="1200">
                          <a:solidFill>
                            <a:schemeClr val="dk1"/>
                          </a:solidFill>
                          <a:latin typeface="Calibri" panose="020F0502020204030204"/>
                        </a:defRPr>
                      </a:lvl5pPr>
                      <a:lvl6pPr marL="2559685" algn="l" defTabSz="1024255" rtl="0" eaLnBrk="1" latinLnBrk="0" hangingPunct="1">
                        <a:defRPr sz="2000" b="1" kern="1200">
                          <a:solidFill>
                            <a:schemeClr val="dk1"/>
                          </a:solidFill>
                          <a:latin typeface="Calibri" panose="020F0502020204030204"/>
                        </a:defRPr>
                      </a:lvl6pPr>
                      <a:lvl7pPr marL="3072130" algn="l" defTabSz="1024255" rtl="0" eaLnBrk="1" latinLnBrk="0" hangingPunct="1">
                        <a:defRPr sz="2000" b="1" kern="1200">
                          <a:solidFill>
                            <a:schemeClr val="dk1"/>
                          </a:solidFill>
                          <a:latin typeface="Calibri" panose="020F0502020204030204"/>
                        </a:defRPr>
                      </a:lvl7pPr>
                      <a:lvl8pPr marL="3583940" algn="l" defTabSz="1024255" rtl="0" eaLnBrk="1" latinLnBrk="0" hangingPunct="1">
                        <a:defRPr sz="2000" b="1" kern="1200">
                          <a:solidFill>
                            <a:schemeClr val="dk1"/>
                          </a:solidFill>
                          <a:latin typeface="Calibri" panose="020F0502020204030204"/>
                        </a:defRPr>
                      </a:lvl8pPr>
                      <a:lvl9pPr marL="4095750" algn="l" defTabSz="1024255" rtl="0" eaLnBrk="1" latinLnBrk="0" hangingPunct="1">
                        <a:defRPr sz="2000" b="1" kern="1200">
                          <a:solidFill>
                            <a:schemeClr val="dk1"/>
                          </a:solidFill>
                          <a:latin typeface="Calibri" panose="020F0502020204030204"/>
                        </a:defRPr>
                      </a:lvl9pPr>
                    </a:lstStyle>
                    <a:p>
                      <a:pPr algn="ctr">
                        <a:lnSpc>
                          <a:spcPct val="100000"/>
                        </a:lnSpc>
                        <a:spcAft>
                          <a:spcPts val="0"/>
                        </a:spcAft>
                      </a:pPr>
                      <a:r>
                        <a:rPr lang="en-US" sz="2000" b="0" dirty="0">
                          <a:effectLst/>
                        </a:rPr>
                        <a:t>6</a:t>
                      </a:r>
                      <a:endParaRPr lang="zh-CN" sz="2000" b="0" dirty="0">
                        <a:solidFill>
                          <a:schemeClr val="tx1"/>
                        </a:solidFill>
                        <a:effectLst/>
                        <a:latin typeface="微软雅黑" panose="020B0503020204020204" pitchFamily="34" charset="-122"/>
                        <a:ea typeface="微软雅黑" panose="020B0503020204020204" pitchFamily="34" charset="-122"/>
                      </a:endParaRPr>
                    </a:p>
                  </a:txBody>
                  <a:tcPr marL="31490" marR="31490" marT="0" marB="0" anchor="ctr"/>
                </a:tc>
                <a:tc>
                  <a:txBody>
                    <a:bodyPr/>
                    <a:lstStyle>
                      <a:lvl1pPr marL="0" algn="l" defTabSz="1024255" rtl="0" eaLnBrk="1" latinLnBrk="0" hangingPunct="1">
                        <a:defRPr sz="2000" kern="1200">
                          <a:solidFill>
                            <a:schemeClr val="dk1"/>
                          </a:solidFill>
                          <a:latin typeface="Calibri" panose="020F0502020204030204"/>
                        </a:defRPr>
                      </a:lvl1pPr>
                      <a:lvl2pPr marL="511810" algn="l" defTabSz="1024255" rtl="0" eaLnBrk="1" latinLnBrk="0" hangingPunct="1">
                        <a:defRPr sz="2000" kern="1200">
                          <a:solidFill>
                            <a:schemeClr val="dk1"/>
                          </a:solidFill>
                          <a:latin typeface="Calibri" panose="020F0502020204030204"/>
                        </a:defRPr>
                      </a:lvl2pPr>
                      <a:lvl3pPr marL="1024255" algn="l" defTabSz="1024255" rtl="0" eaLnBrk="1" latinLnBrk="0" hangingPunct="1">
                        <a:defRPr sz="2000" kern="1200">
                          <a:solidFill>
                            <a:schemeClr val="dk1"/>
                          </a:solidFill>
                          <a:latin typeface="Calibri" panose="020F0502020204030204"/>
                        </a:defRPr>
                      </a:lvl3pPr>
                      <a:lvl4pPr marL="1536065" algn="l" defTabSz="1024255" rtl="0" eaLnBrk="1" latinLnBrk="0" hangingPunct="1">
                        <a:defRPr sz="2000" kern="1200">
                          <a:solidFill>
                            <a:schemeClr val="dk1"/>
                          </a:solidFill>
                          <a:latin typeface="Calibri" panose="020F0502020204030204"/>
                        </a:defRPr>
                      </a:lvl4pPr>
                      <a:lvl5pPr marL="2047875" algn="l" defTabSz="1024255" rtl="0" eaLnBrk="1" latinLnBrk="0" hangingPunct="1">
                        <a:defRPr sz="2000" kern="1200">
                          <a:solidFill>
                            <a:schemeClr val="dk1"/>
                          </a:solidFill>
                          <a:latin typeface="Calibri" panose="020F0502020204030204"/>
                        </a:defRPr>
                      </a:lvl5pPr>
                      <a:lvl6pPr marL="2559685" algn="l" defTabSz="1024255" rtl="0" eaLnBrk="1" latinLnBrk="0" hangingPunct="1">
                        <a:defRPr sz="2000" kern="1200">
                          <a:solidFill>
                            <a:schemeClr val="dk1"/>
                          </a:solidFill>
                          <a:latin typeface="Calibri" panose="020F0502020204030204"/>
                        </a:defRPr>
                      </a:lvl6pPr>
                      <a:lvl7pPr marL="3072130" algn="l" defTabSz="1024255" rtl="0" eaLnBrk="1" latinLnBrk="0" hangingPunct="1">
                        <a:defRPr sz="2000" kern="1200">
                          <a:solidFill>
                            <a:schemeClr val="dk1"/>
                          </a:solidFill>
                          <a:latin typeface="Calibri" panose="020F0502020204030204"/>
                        </a:defRPr>
                      </a:lvl7pPr>
                      <a:lvl8pPr marL="3583940" algn="l" defTabSz="1024255" rtl="0" eaLnBrk="1" latinLnBrk="0" hangingPunct="1">
                        <a:defRPr sz="2000" kern="1200">
                          <a:solidFill>
                            <a:schemeClr val="dk1"/>
                          </a:solidFill>
                          <a:latin typeface="Calibri" panose="020F0502020204030204"/>
                        </a:defRPr>
                      </a:lvl8pPr>
                      <a:lvl9pPr marL="4095750" algn="l" defTabSz="1024255" rtl="0" eaLnBrk="1" latinLnBrk="0" hangingPunct="1">
                        <a:defRPr sz="2000" kern="1200">
                          <a:solidFill>
                            <a:schemeClr val="dk1"/>
                          </a:solidFill>
                          <a:latin typeface="Calibri" panose="020F0502020204030204"/>
                        </a:defRPr>
                      </a:lvl9pPr>
                    </a:lstStyle>
                    <a:p>
                      <a:pPr algn="ctr">
                        <a:lnSpc>
                          <a:spcPct val="100000"/>
                        </a:lnSpc>
                        <a:spcAft>
                          <a:spcPts val="0"/>
                        </a:spcAft>
                      </a:pPr>
                      <a:r>
                        <a:rPr lang="en-US" sz="2000" b="0" dirty="0">
                          <a:effectLst/>
                        </a:rPr>
                        <a:t>250 MHz</a:t>
                      </a:r>
                      <a:endParaRPr lang="zh-CN" sz="2000" b="0" dirty="0">
                        <a:solidFill>
                          <a:schemeClr val="tx1"/>
                        </a:solidFill>
                        <a:effectLst/>
                        <a:latin typeface="微软雅黑" panose="020B0503020204020204" pitchFamily="34" charset="-122"/>
                        <a:ea typeface="微软雅黑" panose="020B0503020204020204" pitchFamily="34" charset="-122"/>
                      </a:endParaRPr>
                    </a:p>
                  </a:txBody>
                  <a:tcPr marL="31490" marR="31490" marT="0" marB="0" anchor="ctr"/>
                </a:tc>
                <a:tc>
                  <a:txBody>
                    <a:bodyPr/>
                    <a:lstStyle>
                      <a:lvl1pPr marL="0" algn="l" defTabSz="1024255" rtl="0" eaLnBrk="1" latinLnBrk="0" hangingPunct="1">
                        <a:defRPr sz="2000" kern="1200">
                          <a:solidFill>
                            <a:schemeClr val="dk1"/>
                          </a:solidFill>
                          <a:latin typeface="Calibri" panose="020F0502020204030204"/>
                        </a:defRPr>
                      </a:lvl1pPr>
                      <a:lvl2pPr marL="511810" algn="l" defTabSz="1024255" rtl="0" eaLnBrk="1" latinLnBrk="0" hangingPunct="1">
                        <a:defRPr sz="2000" kern="1200">
                          <a:solidFill>
                            <a:schemeClr val="dk1"/>
                          </a:solidFill>
                          <a:latin typeface="Calibri" panose="020F0502020204030204"/>
                        </a:defRPr>
                      </a:lvl2pPr>
                      <a:lvl3pPr marL="1024255" algn="l" defTabSz="1024255" rtl="0" eaLnBrk="1" latinLnBrk="0" hangingPunct="1">
                        <a:defRPr sz="2000" kern="1200">
                          <a:solidFill>
                            <a:schemeClr val="dk1"/>
                          </a:solidFill>
                          <a:latin typeface="Calibri" panose="020F0502020204030204"/>
                        </a:defRPr>
                      </a:lvl3pPr>
                      <a:lvl4pPr marL="1536065" algn="l" defTabSz="1024255" rtl="0" eaLnBrk="1" latinLnBrk="0" hangingPunct="1">
                        <a:defRPr sz="2000" kern="1200">
                          <a:solidFill>
                            <a:schemeClr val="dk1"/>
                          </a:solidFill>
                          <a:latin typeface="Calibri" panose="020F0502020204030204"/>
                        </a:defRPr>
                      </a:lvl4pPr>
                      <a:lvl5pPr marL="2047875" algn="l" defTabSz="1024255" rtl="0" eaLnBrk="1" latinLnBrk="0" hangingPunct="1">
                        <a:defRPr sz="2000" kern="1200">
                          <a:solidFill>
                            <a:schemeClr val="dk1"/>
                          </a:solidFill>
                          <a:latin typeface="Calibri" panose="020F0502020204030204"/>
                        </a:defRPr>
                      </a:lvl5pPr>
                      <a:lvl6pPr marL="2559685" algn="l" defTabSz="1024255" rtl="0" eaLnBrk="1" latinLnBrk="0" hangingPunct="1">
                        <a:defRPr sz="2000" kern="1200">
                          <a:solidFill>
                            <a:schemeClr val="dk1"/>
                          </a:solidFill>
                          <a:latin typeface="Calibri" panose="020F0502020204030204"/>
                        </a:defRPr>
                      </a:lvl6pPr>
                      <a:lvl7pPr marL="3072130" algn="l" defTabSz="1024255" rtl="0" eaLnBrk="1" latinLnBrk="0" hangingPunct="1">
                        <a:defRPr sz="2000" kern="1200">
                          <a:solidFill>
                            <a:schemeClr val="dk1"/>
                          </a:solidFill>
                          <a:latin typeface="Calibri" panose="020F0502020204030204"/>
                        </a:defRPr>
                      </a:lvl7pPr>
                      <a:lvl8pPr marL="3583940" algn="l" defTabSz="1024255" rtl="0" eaLnBrk="1" latinLnBrk="0" hangingPunct="1">
                        <a:defRPr sz="2000" kern="1200">
                          <a:solidFill>
                            <a:schemeClr val="dk1"/>
                          </a:solidFill>
                          <a:latin typeface="Calibri" panose="020F0502020204030204"/>
                        </a:defRPr>
                      </a:lvl8pPr>
                      <a:lvl9pPr marL="4095750" algn="l" defTabSz="1024255" rtl="0" eaLnBrk="1" latinLnBrk="0" hangingPunct="1">
                        <a:defRPr sz="2000" kern="1200">
                          <a:solidFill>
                            <a:schemeClr val="dk1"/>
                          </a:solidFill>
                          <a:latin typeface="Calibri" panose="020F0502020204030204"/>
                        </a:defRPr>
                      </a:lvl9pPr>
                    </a:lstStyle>
                    <a:p>
                      <a:pPr algn="ctr">
                        <a:lnSpc>
                          <a:spcPct val="100000"/>
                        </a:lnSpc>
                        <a:spcAft>
                          <a:spcPts val="0"/>
                        </a:spcAft>
                      </a:pPr>
                      <a:r>
                        <a:rPr lang="zh-CN" sz="2000" b="0" dirty="0">
                          <a:effectLst/>
                        </a:rPr>
                        <a:t>与</a:t>
                      </a:r>
                      <a:r>
                        <a:rPr lang="en-US" altLang="zh-CN" sz="2000" b="0" dirty="0">
                          <a:effectLst/>
                        </a:rPr>
                        <a:t> </a:t>
                      </a:r>
                      <a:r>
                        <a:rPr lang="en-US" sz="2000" b="0" dirty="0">
                          <a:effectLst/>
                        </a:rPr>
                        <a:t>5 </a:t>
                      </a:r>
                      <a:r>
                        <a:rPr lang="zh-CN" sz="2000" b="0" dirty="0">
                          <a:effectLst/>
                        </a:rPr>
                        <a:t>类相比改善了串扰等性能</a:t>
                      </a:r>
                      <a:endParaRPr lang="zh-CN" sz="2000" b="0" dirty="0">
                        <a:solidFill>
                          <a:schemeClr val="tx1"/>
                        </a:solidFill>
                        <a:effectLst/>
                        <a:latin typeface="微软雅黑" panose="020B0503020204020204" pitchFamily="34" charset="-122"/>
                        <a:ea typeface="微软雅黑" panose="020B0503020204020204" pitchFamily="34" charset="-122"/>
                      </a:endParaRPr>
                    </a:p>
                  </a:txBody>
                  <a:tcPr marL="31490" marR="31490" marT="0" marB="0" anchor="ctr"/>
                </a:tc>
                <a:tc>
                  <a:txBody>
                    <a:bodyPr/>
                    <a:lstStyle>
                      <a:lvl1pPr marL="0" algn="l" defTabSz="1024255" rtl="0" eaLnBrk="1" latinLnBrk="0" hangingPunct="1">
                        <a:defRPr sz="2000" kern="1200">
                          <a:solidFill>
                            <a:schemeClr val="dk1"/>
                          </a:solidFill>
                          <a:latin typeface="Calibri" panose="020F0502020204030204"/>
                        </a:defRPr>
                      </a:lvl1pPr>
                      <a:lvl2pPr marL="511810" algn="l" defTabSz="1024255" rtl="0" eaLnBrk="1" latinLnBrk="0" hangingPunct="1">
                        <a:defRPr sz="2000" kern="1200">
                          <a:solidFill>
                            <a:schemeClr val="dk1"/>
                          </a:solidFill>
                          <a:latin typeface="Calibri" panose="020F0502020204030204"/>
                        </a:defRPr>
                      </a:lvl2pPr>
                      <a:lvl3pPr marL="1024255" algn="l" defTabSz="1024255" rtl="0" eaLnBrk="1" latinLnBrk="0" hangingPunct="1">
                        <a:defRPr sz="2000" kern="1200">
                          <a:solidFill>
                            <a:schemeClr val="dk1"/>
                          </a:solidFill>
                          <a:latin typeface="Calibri" panose="020F0502020204030204"/>
                        </a:defRPr>
                      </a:lvl3pPr>
                      <a:lvl4pPr marL="1536065" algn="l" defTabSz="1024255" rtl="0" eaLnBrk="1" latinLnBrk="0" hangingPunct="1">
                        <a:defRPr sz="2000" kern="1200">
                          <a:solidFill>
                            <a:schemeClr val="dk1"/>
                          </a:solidFill>
                          <a:latin typeface="Calibri" panose="020F0502020204030204"/>
                        </a:defRPr>
                      </a:lvl4pPr>
                      <a:lvl5pPr marL="2047875" algn="l" defTabSz="1024255" rtl="0" eaLnBrk="1" latinLnBrk="0" hangingPunct="1">
                        <a:defRPr sz="2000" kern="1200">
                          <a:solidFill>
                            <a:schemeClr val="dk1"/>
                          </a:solidFill>
                          <a:latin typeface="Calibri" panose="020F0502020204030204"/>
                        </a:defRPr>
                      </a:lvl5pPr>
                      <a:lvl6pPr marL="2559685" algn="l" defTabSz="1024255" rtl="0" eaLnBrk="1" latinLnBrk="0" hangingPunct="1">
                        <a:defRPr sz="2000" kern="1200">
                          <a:solidFill>
                            <a:schemeClr val="dk1"/>
                          </a:solidFill>
                          <a:latin typeface="Calibri" panose="020F0502020204030204"/>
                        </a:defRPr>
                      </a:lvl6pPr>
                      <a:lvl7pPr marL="3072130" algn="l" defTabSz="1024255" rtl="0" eaLnBrk="1" latinLnBrk="0" hangingPunct="1">
                        <a:defRPr sz="2000" kern="1200">
                          <a:solidFill>
                            <a:schemeClr val="dk1"/>
                          </a:solidFill>
                          <a:latin typeface="Calibri" panose="020F0502020204030204"/>
                        </a:defRPr>
                      </a:lvl7pPr>
                      <a:lvl8pPr marL="3583940" algn="l" defTabSz="1024255" rtl="0" eaLnBrk="1" latinLnBrk="0" hangingPunct="1">
                        <a:defRPr sz="2000" kern="1200">
                          <a:solidFill>
                            <a:schemeClr val="dk1"/>
                          </a:solidFill>
                          <a:latin typeface="Calibri" panose="020F0502020204030204"/>
                        </a:defRPr>
                      </a:lvl8pPr>
                      <a:lvl9pPr marL="4095750" algn="l" defTabSz="1024255" rtl="0" eaLnBrk="1" latinLnBrk="0" hangingPunct="1">
                        <a:defRPr sz="2000" kern="1200">
                          <a:solidFill>
                            <a:schemeClr val="dk1"/>
                          </a:solidFill>
                          <a:latin typeface="Calibri" panose="020F0502020204030204"/>
                        </a:defRPr>
                      </a:lvl9pPr>
                    </a:lstStyle>
                    <a:p>
                      <a:pPr marL="0" algn="ctr" defTabSz="1024255" rtl="0" eaLnBrk="1" latinLnBrk="0" hangingPunct="1">
                        <a:lnSpc>
                          <a:spcPct val="100000"/>
                        </a:lnSpc>
                        <a:spcAft>
                          <a:spcPts val="0"/>
                        </a:spcAft>
                      </a:pPr>
                      <a:r>
                        <a:rPr lang="en-US" sz="2000" b="0" kern="1200" dirty="0">
                          <a:solidFill>
                            <a:schemeClr val="dk1"/>
                          </a:solidFill>
                          <a:effectLst/>
                          <a:latin typeface="Calibri" panose="020F0502020204030204"/>
                          <a:ea typeface="+mn-ea"/>
                          <a:cs typeface="+mn-cs"/>
                        </a:rPr>
                        <a:t>10 Gbit/s </a:t>
                      </a:r>
                      <a:r>
                        <a:rPr lang="zh-CN" altLang="en-US" sz="2000" b="0" kern="1200" dirty="0">
                          <a:solidFill>
                            <a:schemeClr val="dk1"/>
                          </a:solidFill>
                          <a:effectLst/>
                          <a:latin typeface="Calibri" panose="020F0502020204030204"/>
                          <a:ea typeface="+mn-ea"/>
                          <a:cs typeface="+mn-cs"/>
                        </a:rPr>
                        <a:t>，距离</a:t>
                      </a:r>
                      <a:r>
                        <a:rPr lang="en-US" altLang="zh-CN" sz="2000" b="0" kern="1200" dirty="0">
                          <a:solidFill>
                            <a:schemeClr val="dk1"/>
                          </a:solidFill>
                          <a:effectLst/>
                          <a:latin typeface="Calibri" panose="020F0502020204030204"/>
                          <a:ea typeface="+mn-ea"/>
                          <a:cs typeface="+mn-cs"/>
                        </a:rPr>
                        <a:t>35 ~ 55 m</a:t>
                      </a:r>
                      <a:endParaRPr lang="zh-CN" altLang="en-US" sz="2000" b="0" kern="1200" dirty="0">
                        <a:solidFill>
                          <a:schemeClr val="dk1"/>
                        </a:solidFill>
                        <a:effectLst/>
                        <a:latin typeface="Calibri" panose="020F0502020204030204"/>
                        <a:ea typeface="+mn-ea"/>
                        <a:cs typeface="+mn-cs"/>
                      </a:endParaRPr>
                    </a:p>
                  </a:txBody>
                  <a:tcPr marL="31490" marR="31490" marT="0" marB="0" anchor="ctr"/>
                </a:tc>
              </a:tr>
              <a:tr h="524379">
                <a:tc>
                  <a:txBody>
                    <a:bodyPr/>
                    <a:lstStyle/>
                    <a:p>
                      <a:pPr marL="0" algn="ctr" defTabSz="1024255" rtl="0" eaLnBrk="1" latinLnBrk="0" hangingPunct="1">
                        <a:lnSpc>
                          <a:spcPct val="100000"/>
                        </a:lnSpc>
                        <a:spcAft>
                          <a:spcPts val="0"/>
                        </a:spcAft>
                      </a:pPr>
                      <a:r>
                        <a:rPr lang="en-US" altLang="zh-CN" sz="2000" b="0" kern="1200" dirty="0">
                          <a:solidFill>
                            <a:schemeClr val="dk1"/>
                          </a:solidFill>
                          <a:effectLst/>
                          <a:latin typeface="Calibri" panose="020F0502020204030204"/>
                          <a:ea typeface="+mn-ea"/>
                          <a:cs typeface="+mn-cs"/>
                        </a:rPr>
                        <a:t>6A (</a:t>
                      </a:r>
                      <a:r>
                        <a:rPr lang="zh-CN" altLang="en-US" sz="2000" b="0" kern="1200" dirty="0">
                          <a:solidFill>
                            <a:schemeClr val="dk1"/>
                          </a:solidFill>
                          <a:effectLst/>
                          <a:latin typeface="Calibri" panose="020F0502020204030204"/>
                          <a:ea typeface="+mn-ea"/>
                          <a:cs typeface="+mn-cs"/>
                        </a:rPr>
                        <a:t>超</a:t>
                      </a:r>
                      <a:r>
                        <a:rPr lang="en-US" altLang="zh-CN" sz="2000" b="0" kern="1200" dirty="0">
                          <a:solidFill>
                            <a:schemeClr val="dk1"/>
                          </a:solidFill>
                          <a:effectLst/>
                          <a:latin typeface="Calibri" panose="020F0502020204030204"/>
                          <a:ea typeface="+mn-ea"/>
                          <a:cs typeface="+mn-cs"/>
                        </a:rPr>
                        <a:t>6</a:t>
                      </a:r>
                      <a:r>
                        <a:rPr lang="zh-CN" altLang="en-US" sz="2000" b="0" kern="1200" dirty="0">
                          <a:solidFill>
                            <a:schemeClr val="dk1"/>
                          </a:solidFill>
                          <a:effectLst/>
                          <a:latin typeface="Calibri" panose="020F0502020204030204"/>
                          <a:ea typeface="+mn-ea"/>
                          <a:cs typeface="+mn-cs"/>
                        </a:rPr>
                        <a:t>类</a:t>
                      </a:r>
                      <a:r>
                        <a:rPr lang="en-US" altLang="zh-CN" sz="2000" b="0" kern="1200" dirty="0">
                          <a:solidFill>
                            <a:schemeClr val="dk1"/>
                          </a:solidFill>
                          <a:effectLst/>
                          <a:latin typeface="Calibri" panose="020F0502020204030204"/>
                          <a:ea typeface="+mn-ea"/>
                          <a:cs typeface="+mn-cs"/>
                        </a:rPr>
                        <a:t>)</a:t>
                      </a:r>
                      <a:endParaRPr lang="zh-CN" altLang="en-US" sz="2000" b="0" kern="1200" dirty="0">
                        <a:solidFill>
                          <a:schemeClr val="dk1"/>
                        </a:solidFill>
                        <a:effectLst/>
                        <a:latin typeface="Calibri" panose="020F0502020204030204"/>
                        <a:ea typeface="+mn-ea"/>
                        <a:cs typeface="+mn-cs"/>
                      </a:endParaRPr>
                    </a:p>
                  </a:txBody>
                  <a:tcPr marL="31490" marR="31490" marT="0" marB="0" anchor="ctr"/>
                </a:tc>
                <a:tc>
                  <a:txBody>
                    <a:bodyPr/>
                    <a:lstStyle/>
                    <a:p>
                      <a:pPr marL="0" algn="ctr" defTabSz="1024255" rtl="0" eaLnBrk="1" latinLnBrk="0" hangingPunct="1">
                        <a:lnSpc>
                          <a:spcPct val="100000"/>
                        </a:lnSpc>
                        <a:spcAft>
                          <a:spcPts val="0"/>
                        </a:spcAft>
                      </a:pPr>
                      <a:r>
                        <a:rPr lang="en-US" altLang="zh-CN" sz="2000" b="0" kern="1200" dirty="0">
                          <a:solidFill>
                            <a:schemeClr val="dk1"/>
                          </a:solidFill>
                          <a:effectLst/>
                          <a:latin typeface="Calibri" panose="020F0502020204030204"/>
                          <a:ea typeface="+mn-ea"/>
                          <a:cs typeface="+mn-cs"/>
                        </a:rPr>
                        <a:t>500 MHz</a:t>
                      </a:r>
                      <a:endParaRPr lang="en-US" altLang="zh-CN" sz="2000" b="0" kern="1200" dirty="0">
                        <a:solidFill>
                          <a:schemeClr val="dk1"/>
                        </a:solidFill>
                        <a:effectLst/>
                        <a:latin typeface="Calibri" panose="020F0502020204030204"/>
                        <a:ea typeface="+mn-ea"/>
                        <a:cs typeface="+mn-cs"/>
                      </a:endParaRPr>
                    </a:p>
                  </a:txBody>
                  <a:tcPr marL="31490" marR="31490" marT="0" marB="0" anchor="ctr"/>
                </a:tc>
                <a:tc>
                  <a:txBody>
                    <a:bodyPr/>
                    <a:lstStyle/>
                    <a:p>
                      <a:pPr marL="0" algn="ctr" defTabSz="1024255" rtl="0" eaLnBrk="1" latinLnBrk="0" hangingPunct="1">
                        <a:lnSpc>
                          <a:spcPct val="100000"/>
                        </a:lnSpc>
                        <a:spcAft>
                          <a:spcPts val="0"/>
                        </a:spcAft>
                      </a:pPr>
                      <a:r>
                        <a:rPr lang="zh-CN" altLang="zh-CN" sz="2000" b="0" dirty="0">
                          <a:effectLst/>
                        </a:rPr>
                        <a:t>改善了串扰</a:t>
                      </a:r>
                      <a:r>
                        <a:rPr lang="zh-CN" altLang="en-US" sz="2000" b="0" dirty="0">
                          <a:effectLst/>
                        </a:rPr>
                        <a:t>，可使用</a:t>
                      </a:r>
                      <a:r>
                        <a:rPr lang="en-US" altLang="zh-CN" sz="2000" b="0" dirty="0">
                          <a:effectLst/>
                        </a:rPr>
                        <a:t>STP</a:t>
                      </a:r>
                      <a:endParaRPr lang="zh-CN" altLang="en-US" sz="2000" b="0" kern="1200" dirty="0">
                        <a:solidFill>
                          <a:schemeClr val="dk1"/>
                        </a:solidFill>
                        <a:effectLst/>
                        <a:latin typeface="Calibri" panose="020F0502020204030204"/>
                        <a:ea typeface="+mn-ea"/>
                        <a:cs typeface="+mn-cs"/>
                      </a:endParaRPr>
                    </a:p>
                  </a:txBody>
                  <a:tcPr marL="31490" marR="31490" marT="0" marB="0" anchor="ctr"/>
                </a:tc>
                <a:tc>
                  <a:txBody>
                    <a:bodyPr/>
                    <a:lstStyle/>
                    <a:p>
                      <a:pPr marL="0" marR="0" lvl="0" indent="0" algn="ctr" defTabSz="1024255" rtl="0" eaLnBrk="1" fontAlgn="auto" latinLnBrk="0" hangingPunct="1">
                        <a:lnSpc>
                          <a:spcPct val="100000"/>
                        </a:lnSpc>
                        <a:spcBef>
                          <a:spcPts val="0"/>
                        </a:spcBef>
                        <a:spcAft>
                          <a:spcPts val="0"/>
                        </a:spcAft>
                        <a:buClrTx/>
                        <a:buSzTx/>
                        <a:buFontTx/>
                        <a:buNone/>
                        <a:defRPr/>
                      </a:pPr>
                      <a:r>
                        <a:rPr lang="en-US" altLang="zh-CN" sz="2000" b="0" kern="1200" dirty="0">
                          <a:solidFill>
                            <a:schemeClr val="dk1"/>
                          </a:solidFill>
                          <a:effectLst/>
                          <a:latin typeface="Calibri" panose="020F0502020204030204"/>
                          <a:ea typeface="+mn-ea"/>
                          <a:cs typeface="+mn-cs"/>
                        </a:rPr>
                        <a:t>10 Gbit/s </a:t>
                      </a:r>
                      <a:r>
                        <a:rPr lang="zh-CN" altLang="en-US" sz="2000" b="0" kern="1200" dirty="0">
                          <a:solidFill>
                            <a:schemeClr val="dk1"/>
                          </a:solidFill>
                          <a:effectLst/>
                          <a:latin typeface="Calibri" panose="020F0502020204030204"/>
                          <a:ea typeface="+mn-ea"/>
                          <a:cs typeface="+mn-cs"/>
                        </a:rPr>
                        <a:t>，距离 </a:t>
                      </a:r>
                      <a:r>
                        <a:rPr lang="en-US" altLang="zh-CN" sz="2000" b="0" kern="1200" dirty="0">
                          <a:solidFill>
                            <a:schemeClr val="dk1"/>
                          </a:solidFill>
                          <a:effectLst/>
                          <a:latin typeface="Calibri" panose="020F0502020204030204"/>
                          <a:ea typeface="+mn-ea"/>
                          <a:cs typeface="+mn-cs"/>
                        </a:rPr>
                        <a:t>100 m</a:t>
                      </a:r>
                      <a:endParaRPr lang="zh-CN" altLang="zh-CN" sz="2000" b="0" kern="1200" dirty="0">
                        <a:solidFill>
                          <a:schemeClr val="dk1"/>
                        </a:solidFill>
                        <a:effectLst/>
                        <a:latin typeface="Calibri" panose="020F0502020204030204"/>
                        <a:ea typeface="+mn-ea"/>
                        <a:cs typeface="+mn-cs"/>
                      </a:endParaRPr>
                    </a:p>
                  </a:txBody>
                  <a:tcPr marL="31490" marR="31490" marT="0" marB="0" anchor="ctr"/>
                </a:tc>
              </a:tr>
              <a:tr h="524379">
                <a:tc>
                  <a:txBody>
                    <a:bodyPr/>
                    <a:lstStyle>
                      <a:lvl1pPr marL="0" algn="l" defTabSz="1024255" rtl="0" eaLnBrk="1" latinLnBrk="0" hangingPunct="1">
                        <a:defRPr sz="2000" b="1" kern="1200">
                          <a:solidFill>
                            <a:schemeClr val="dk1"/>
                          </a:solidFill>
                          <a:latin typeface="Calibri" panose="020F0502020204030204"/>
                        </a:defRPr>
                      </a:lvl1pPr>
                      <a:lvl2pPr marL="511810" algn="l" defTabSz="1024255" rtl="0" eaLnBrk="1" latinLnBrk="0" hangingPunct="1">
                        <a:defRPr sz="2000" b="1" kern="1200">
                          <a:solidFill>
                            <a:schemeClr val="dk1"/>
                          </a:solidFill>
                          <a:latin typeface="Calibri" panose="020F0502020204030204"/>
                        </a:defRPr>
                      </a:lvl2pPr>
                      <a:lvl3pPr marL="1024255" algn="l" defTabSz="1024255" rtl="0" eaLnBrk="1" latinLnBrk="0" hangingPunct="1">
                        <a:defRPr sz="2000" b="1" kern="1200">
                          <a:solidFill>
                            <a:schemeClr val="dk1"/>
                          </a:solidFill>
                          <a:latin typeface="Calibri" panose="020F0502020204030204"/>
                        </a:defRPr>
                      </a:lvl3pPr>
                      <a:lvl4pPr marL="1536065" algn="l" defTabSz="1024255" rtl="0" eaLnBrk="1" latinLnBrk="0" hangingPunct="1">
                        <a:defRPr sz="2000" b="1" kern="1200">
                          <a:solidFill>
                            <a:schemeClr val="dk1"/>
                          </a:solidFill>
                          <a:latin typeface="Calibri" panose="020F0502020204030204"/>
                        </a:defRPr>
                      </a:lvl4pPr>
                      <a:lvl5pPr marL="2047875" algn="l" defTabSz="1024255" rtl="0" eaLnBrk="1" latinLnBrk="0" hangingPunct="1">
                        <a:defRPr sz="2000" b="1" kern="1200">
                          <a:solidFill>
                            <a:schemeClr val="dk1"/>
                          </a:solidFill>
                          <a:latin typeface="Calibri" panose="020F0502020204030204"/>
                        </a:defRPr>
                      </a:lvl5pPr>
                      <a:lvl6pPr marL="2559685" algn="l" defTabSz="1024255" rtl="0" eaLnBrk="1" latinLnBrk="0" hangingPunct="1">
                        <a:defRPr sz="2000" b="1" kern="1200">
                          <a:solidFill>
                            <a:schemeClr val="dk1"/>
                          </a:solidFill>
                          <a:latin typeface="Calibri" panose="020F0502020204030204"/>
                        </a:defRPr>
                      </a:lvl6pPr>
                      <a:lvl7pPr marL="3072130" algn="l" defTabSz="1024255" rtl="0" eaLnBrk="1" latinLnBrk="0" hangingPunct="1">
                        <a:defRPr sz="2000" b="1" kern="1200">
                          <a:solidFill>
                            <a:schemeClr val="dk1"/>
                          </a:solidFill>
                          <a:latin typeface="Calibri" panose="020F0502020204030204"/>
                        </a:defRPr>
                      </a:lvl7pPr>
                      <a:lvl8pPr marL="3583940" algn="l" defTabSz="1024255" rtl="0" eaLnBrk="1" latinLnBrk="0" hangingPunct="1">
                        <a:defRPr sz="2000" b="1" kern="1200">
                          <a:solidFill>
                            <a:schemeClr val="dk1"/>
                          </a:solidFill>
                          <a:latin typeface="Calibri" panose="020F0502020204030204"/>
                        </a:defRPr>
                      </a:lvl8pPr>
                      <a:lvl9pPr marL="4095750" algn="l" defTabSz="1024255" rtl="0" eaLnBrk="1" latinLnBrk="0" hangingPunct="1">
                        <a:defRPr sz="2000" b="1" kern="1200">
                          <a:solidFill>
                            <a:schemeClr val="dk1"/>
                          </a:solidFill>
                          <a:latin typeface="Calibri" panose="020F0502020204030204"/>
                        </a:defRPr>
                      </a:lvl9pPr>
                    </a:lstStyle>
                    <a:p>
                      <a:pPr algn="ctr">
                        <a:lnSpc>
                          <a:spcPct val="100000"/>
                        </a:lnSpc>
                        <a:spcAft>
                          <a:spcPts val="0"/>
                        </a:spcAft>
                      </a:pPr>
                      <a:r>
                        <a:rPr lang="en-US" sz="2000" b="0" dirty="0">
                          <a:effectLst/>
                        </a:rPr>
                        <a:t>7</a:t>
                      </a:r>
                      <a:endParaRPr lang="zh-CN" sz="2000" b="0" dirty="0">
                        <a:solidFill>
                          <a:schemeClr val="tx1"/>
                        </a:solidFill>
                        <a:effectLst/>
                        <a:latin typeface="微软雅黑" panose="020B0503020204020204" pitchFamily="34" charset="-122"/>
                        <a:ea typeface="微软雅黑" panose="020B0503020204020204" pitchFamily="34" charset="-122"/>
                      </a:endParaRPr>
                    </a:p>
                  </a:txBody>
                  <a:tcPr marL="31490" marR="31490" marT="0" marB="0" anchor="ctr"/>
                </a:tc>
                <a:tc>
                  <a:txBody>
                    <a:bodyPr/>
                    <a:lstStyle>
                      <a:lvl1pPr marL="0" algn="l" defTabSz="1024255" rtl="0" eaLnBrk="1" latinLnBrk="0" hangingPunct="1">
                        <a:defRPr sz="2000" kern="1200">
                          <a:solidFill>
                            <a:schemeClr val="dk1"/>
                          </a:solidFill>
                          <a:latin typeface="Calibri" panose="020F0502020204030204"/>
                        </a:defRPr>
                      </a:lvl1pPr>
                      <a:lvl2pPr marL="511810" algn="l" defTabSz="1024255" rtl="0" eaLnBrk="1" latinLnBrk="0" hangingPunct="1">
                        <a:defRPr sz="2000" kern="1200">
                          <a:solidFill>
                            <a:schemeClr val="dk1"/>
                          </a:solidFill>
                          <a:latin typeface="Calibri" panose="020F0502020204030204"/>
                        </a:defRPr>
                      </a:lvl2pPr>
                      <a:lvl3pPr marL="1024255" algn="l" defTabSz="1024255" rtl="0" eaLnBrk="1" latinLnBrk="0" hangingPunct="1">
                        <a:defRPr sz="2000" kern="1200">
                          <a:solidFill>
                            <a:schemeClr val="dk1"/>
                          </a:solidFill>
                          <a:latin typeface="Calibri" panose="020F0502020204030204"/>
                        </a:defRPr>
                      </a:lvl3pPr>
                      <a:lvl4pPr marL="1536065" algn="l" defTabSz="1024255" rtl="0" eaLnBrk="1" latinLnBrk="0" hangingPunct="1">
                        <a:defRPr sz="2000" kern="1200">
                          <a:solidFill>
                            <a:schemeClr val="dk1"/>
                          </a:solidFill>
                          <a:latin typeface="Calibri" panose="020F0502020204030204"/>
                        </a:defRPr>
                      </a:lvl4pPr>
                      <a:lvl5pPr marL="2047875" algn="l" defTabSz="1024255" rtl="0" eaLnBrk="1" latinLnBrk="0" hangingPunct="1">
                        <a:defRPr sz="2000" kern="1200">
                          <a:solidFill>
                            <a:schemeClr val="dk1"/>
                          </a:solidFill>
                          <a:latin typeface="Calibri" panose="020F0502020204030204"/>
                        </a:defRPr>
                      </a:lvl5pPr>
                      <a:lvl6pPr marL="2559685" algn="l" defTabSz="1024255" rtl="0" eaLnBrk="1" latinLnBrk="0" hangingPunct="1">
                        <a:defRPr sz="2000" kern="1200">
                          <a:solidFill>
                            <a:schemeClr val="dk1"/>
                          </a:solidFill>
                          <a:latin typeface="Calibri" panose="020F0502020204030204"/>
                        </a:defRPr>
                      </a:lvl6pPr>
                      <a:lvl7pPr marL="3072130" algn="l" defTabSz="1024255" rtl="0" eaLnBrk="1" latinLnBrk="0" hangingPunct="1">
                        <a:defRPr sz="2000" kern="1200">
                          <a:solidFill>
                            <a:schemeClr val="dk1"/>
                          </a:solidFill>
                          <a:latin typeface="Calibri" panose="020F0502020204030204"/>
                        </a:defRPr>
                      </a:lvl7pPr>
                      <a:lvl8pPr marL="3583940" algn="l" defTabSz="1024255" rtl="0" eaLnBrk="1" latinLnBrk="0" hangingPunct="1">
                        <a:defRPr sz="2000" kern="1200">
                          <a:solidFill>
                            <a:schemeClr val="dk1"/>
                          </a:solidFill>
                          <a:latin typeface="Calibri" panose="020F0502020204030204"/>
                        </a:defRPr>
                      </a:lvl8pPr>
                      <a:lvl9pPr marL="4095750" algn="l" defTabSz="1024255" rtl="0" eaLnBrk="1" latinLnBrk="0" hangingPunct="1">
                        <a:defRPr sz="2000" kern="1200">
                          <a:solidFill>
                            <a:schemeClr val="dk1"/>
                          </a:solidFill>
                          <a:latin typeface="Calibri" panose="020F0502020204030204"/>
                        </a:defRPr>
                      </a:lvl9pPr>
                    </a:lstStyle>
                    <a:p>
                      <a:pPr algn="ctr">
                        <a:lnSpc>
                          <a:spcPct val="100000"/>
                        </a:lnSpc>
                        <a:spcAft>
                          <a:spcPts val="0"/>
                        </a:spcAft>
                      </a:pPr>
                      <a:r>
                        <a:rPr lang="en-US" sz="2000" b="0" dirty="0">
                          <a:effectLst/>
                        </a:rPr>
                        <a:t>600 MHz</a:t>
                      </a:r>
                      <a:endParaRPr lang="zh-CN" sz="2000" b="0" dirty="0">
                        <a:solidFill>
                          <a:schemeClr val="tx1"/>
                        </a:solidFill>
                        <a:effectLst/>
                        <a:latin typeface="微软雅黑" panose="020B0503020204020204" pitchFamily="34" charset="-122"/>
                        <a:ea typeface="微软雅黑" panose="020B0503020204020204" pitchFamily="34" charset="-122"/>
                      </a:endParaRPr>
                    </a:p>
                  </a:txBody>
                  <a:tcPr marL="31490" marR="31490" marT="0" marB="0" anchor="ctr"/>
                </a:tc>
                <a:tc>
                  <a:txBody>
                    <a:bodyPr/>
                    <a:lstStyle>
                      <a:lvl1pPr marL="0" algn="l" defTabSz="1024255" rtl="0" eaLnBrk="1" latinLnBrk="0" hangingPunct="1">
                        <a:defRPr sz="2000" kern="1200">
                          <a:solidFill>
                            <a:schemeClr val="dk1"/>
                          </a:solidFill>
                          <a:latin typeface="Calibri" panose="020F0502020204030204"/>
                        </a:defRPr>
                      </a:lvl1pPr>
                      <a:lvl2pPr marL="511810" algn="l" defTabSz="1024255" rtl="0" eaLnBrk="1" latinLnBrk="0" hangingPunct="1">
                        <a:defRPr sz="2000" kern="1200">
                          <a:solidFill>
                            <a:schemeClr val="dk1"/>
                          </a:solidFill>
                          <a:latin typeface="Calibri" panose="020F0502020204030204"/>
                        </a:defRPr>
                      </a:lvl2pPr>
                      <a:lvl3pPr marL="1024255" algn="l" defTabSz="1024255" rtl="0" eaLnBrk="1" latinLnBrk="0" hangingPunct="1">
                        <a:defRPr sz="2000" kern="1200">
                          <a:solidFill>
                            <a:schemeClr val="dk1"/>
                          </a:solidFill>
                          <a:latin typeface="Calibri" panose="020F0502020204030204"/>
                        </a:defRPr>
                      </a:lvl3pPr>
                      <a:lvl4pPr marL="1536065" algn="l" defTabSz="1024255" rtl="0" eaLnBrk="1" latinLnBrk="0" hangingPunct="1">
                        <a:defRPr sz="2000" kern="1200">
                          <a:solidFill>
                            <a:schemeClr val="dk1"/>
                          </a:solidFill>
                          <a:latin typeface="Calibri" panose="020F0502020204030204"/>
                        </a:defRPr>
                      </a:lvl4pPr>
                      <a:lvl5pPr marL="2047875" algn="l" defTabSz="1024255" rtl="0" eaLnBrk="1" latinLnBrk="0" hangingPunct="1">
                        <a:defRPr sz="2000" kern="1200">
                          <a:solidFill>
                            <a:schemeClr val="dk1"/>
                          </a:solidFill>
                          <a:latin typeface="Calibri" panose="020F0502020204030204"/>
                        </a:defRPr>
                      </a:lvl5pPr>
                      <a:lvl6pPr marL="2559685" algn="l" defTabSz="1024255" rtl="0" eaLnBrk="1" latinLnBrk="0" hangingPunct="1">
                        <a:defRPr sz="2000" kern="1200">
                          <a:solidFill>
                            <a:schemeClr val="dk1"/>
                          </a:solidFill>
                          <a:latin typeface="Calibri" panose="020F0502020204030204"/>
                        </a:defRPr>
                      </a:lvl6pPr>
                      <a:lvl7pPr marL="3072130" algn="l" defTabSz="1024255" rtl="0" eaLnBrk="1" latinLnBrk="0" hangingPunct="1">
                        <a:defRPr sz="2000" kern="1200">
                          <a:solidFill>
                            <a:schemeClr val="dk1"/>
                          </a:solidFill>
                          <a:latin typeface="Calibri" panose="020F0502020204030204"/>
                        </a:defRPr>
                      </a:lvl7pPr>
                      <a:lvl8pPr marL="3583940" algn="l" defTabSz="1024255" rtl="0" eaLnBrk="1" latinLnBrk="0" hangingPunct="1">
                        <a:defRPr sz="2000" kern="1200">
                          <a:solidFill>
                            <a:schemeClr val="dk1"/>
                          </a:solidFill>
                          <a:latin typeface="Calibri" panose="020F0502020204030204"/>
                        </a:defRPr>
                      </a:lvl8pPr>
                      <a:lvl9pPr marL="4095750" algn="l" defTabSz="1024255" rtl="0" eaLnBrk="1" latinLnBrk="0" hangingPunct="1">
                        <a:defRPr sz="2000" kern="1200">
                          <a:solidFill>
                            <a:schemeClr val="dk1"/>
                          </a:solidFill>
                          <a:latin typeface="Calibri" panose="020F0502020204030204"/>
                        </a:defRPr>
                      </a:lvl9pPr>
                    </a:lstStyle>
                    <a:p>
                      <a:pPr algn="ctr">
                        <a:lnSpc>
                          <a:spcPct val="100000"/>
                        </a:lnSpc>
                        <a:spcAft>
                          <a:spcPts val="0"/>
                        </a:spcAft>
                      </a:pPr>
                      <a:r>
                        <a:rPr lang="zh-CN" altLang="en-US" sz="2000" b="0" dirty="0">
                          <a:effectLst/>
                        </a:rPr>
                        <a:t>仅</a:t>
                      </a:r>
                      <a:r>
                        <a:rPr lang="zh-CN" sz="2000" b="0" dirty="0">
                          <a:effectLst/>
                        </a:rPr>
                        <a:t>使用屏蔽双绞线</a:t>
                      </a:r>
                      <a:endParaRPr lang="zh-CN" sz="2000" b="0" dirty="0">
                        <a:solidFill>
                          <a:schemeClr val="tx1"/>
                        </a:solidFill>
                        <a:effectLst/>
                        <a:latin typeface="微软雅黑" panose="020B0503020204020204" pitchFamily="34" charset="-122"/>
                        <a:ea typeface="微软雅黑" panose="020B0503020204020204" pitchFamily="34" charset="-122"/>
                      </a:endParaRPr>
                    </a:p>
                  </a:txBody>
                  <a:tcPr marL="31490" marR="31490" marT="0" marB="0" anchor="ctr"/>
                </a:tc>
                <a:tc>
                  <a:txBody>
                    <a:bodyPr/>
                    <a:lstStyle>
                      <a:lvl1pPr marL="0" algn="l" defTabSz="1024255" rtl="0" eaLnBrk="1" latinLnBrk="0" hangingPunct="1">
                        <a:defRPr sz="2000" kern="1200">
                          <a:solidFill>
                            <a:schemeClr val="dk1"/>
                          </a:solidFill>
                          <a:latin typeface="Calibri" panose="020F0502020204030204"/>
                        </a:defRPr>
                      </a:lvl1pPr>
                      <a:lvl2pPr marL="511810" algn="l" defTabSz="1024255" rtl="0" eaLnBrk="1" latinLnBrk="0" hangingPunct="1">
                        <a:defRPr sz="2000" kern="1200">
                          <a:solidFill>
                            <a:schemeClr val="dk1"/>
                          </a:solidFill>
                          <a:latin typeface="Calibri" panose="020F0502020204030204"/>
                        </a:defRPr>
                      </a:lvl2pPr>
                      <a:lvl3pPr marL="1024255" algn="l" defTabSz="1024255" rtl="0" eaLnBrk="1" latinLnBrk="0" hangingPunct="1">
                        <a:defRPr sz="2000" kern="1200">
                          <a:solidFill>
                            <a:schemeClr val="dk1"/>
                          </a:solidFill>
                          <a:latin typeface="Calibri" panose="020F0502020204030204"/>
                        </a:defRPr>
                      </a:lvl3pPr>
                      <a:lvl4pPr marL="1536065" algn="l" defTabSz="1024255" rtl="0" eaLnBrk="1" latinLnBrk="0" hangingPunct="1">
                        <a:defRPr sz="2000" kern="1200">
                          <a:solidFill>
                            <a:schemeClr val="dk1"/>
                          </a:solidFill>
                          <a:latin typeface="Calibri" panose="020F0502020204030204"/>
                        </a:defRPr>
                      </a:lvl4pPr>
                      <a:lvl5pPr marL="2047875" algn="l" defTabSz="1024255" rtl="0" eaLnBrk="1" latinLnBrk="0" hangingPunct="1">
                        <a:defRPr sz="2000" kern="1200">
                          <a:solidFill>
                            <a:schemeClr val="dk1"/>
                          </a:solidFill>
                          <a:latin typeface="Calibri" panose="020F0502020204030204"/>
                        </a:defRPr>
                      </a:lvl5pPr>
                      <a:lvl6pPr marL="2559685" algn="l" defTabSz="1024255" rtl="0" eaLnBrk="1" latinLnBrk="0" hangingPunct="1">
                        <a:defRPr sz="2000" kern="1200">
                          <a:solidFill>
                            <a:schemeClr val="dk1"/>
                          </a:solidFill>
                          <a:latin typeface="Calibri" panose="020F0502020204030204"/>
                        </a:defRPr>
                      </a:lvl6pPr>
                      <a:lvl7pPr marL="3072130" algn="l" defTabSz="1024255" rtl="0" eaLnBrk="1" latinLnBrk="0" hangingPunct="1">
                        <a:defRPr sz="2000" kern="1200">
                          <a:solidFill>
                            <a:schemeClr val="dk1"/>
                          </a:solidFill>
                          <a:latin typeface="Calibri" panose="020F0502020204030204"/>
                        </a:defRPr>
                      </a:lvl7pPr>
                      <a:lvl8pPr marL="3583940" algn="l" defTabSz="1024255" rtl="0" eaLnBrk="1" latinLnBrk="0" hangingPunct="1">
                        <a:defRPr sz="2000" kern="1200">
                          <a:solidFill>
                            <a:schemeClr val="dk1"/>
                          </a:solidFill>
                          <a:latin typeface="Calibri" panose="020F0502020204030204"/>
                        </a:defRPr>
                      </a:lvl8pPr>
                      <a:lvl9pPr marL="4095750" algn="l" defTabSz="1024255" rtl="0" eaLnBrk="1" latinLnBrk="0" hangingPunct="1">
                        <a:defRPr sz="2000" kern="1200">
                          <a:solidFill>
                            <a:schemeClr val="dk1"/>
                          </a:solidFill>
                          <a:latin typeface="Calibri" panose="020F0502020204030204"/>
                        </a:defRPr>
                      </a:lvl9pPr>
                    </a:lstStyle>
                    <a:p>
                      <a:pPr marL="0" marR="0" lvl="0" indent="0" algn="ctr" defTabSz="1024255" rtl="0" eaLnBrk="1" fontAlgn="auto" latinLnBrk="0" hangingPunct="1">
                        <a:lnSpc>
                          <a:spcPct val="100000"/>
                        </a:lnSpc>
                        <a:spcBef>
                          <a:spcPts val="0"/>
                        </a:spcBef>
                        <a:spcAft>
                          <a:spcPts val="0"/>
                        </a:spcAft>
                        <a:buClrTx/>
                        <a:buSzTx/>
                        <a:buFontTx/>
                        <a:buNone/>
                        <a:defRPr/>
                      </a:pPr>
                      <a:r>
                        <a:rPr lang="en-US" altLang="zh-CN" sz="2000" b="0" kern="1200" dirty="0">
                          <a:solidFill>
                            <a:schemeClr val="dk1"/>
                          </a:solidFill>
                          <a:effectLst/>
                          <a:latin typeface="Calibri" panose="020F0502020204030204"/>
                          <a:ea typeface="+mn-ea"/>
                          <a:cs typeface="+mn-cs"/>
                        </a:rPr>
                        <a:t>10 Gbit/s </a:t>
                      </a:r>
                      <a:r>
                        <a:rPr lang="zh-CN" altLang="en-US" sz="2000" b="0" kern="1200" dirty="0">
                          <a:solidFill>
                            <a:schemeClr val="dk1"/>
                          </a:solidFill>
                          <a:effectLst/>
                          <a:latin typeface="Calibri" panose="020F0502020204030204"/>
                          <a:ea typeface="+mn-ea"/>
                          <a:cs typeface="+mn-cs"/>
                        </a:rPr>
                        <a:t>以上，距离 </a:t>
                      </a:r>
                      <a:r>
                        <a:rPr lang="en-US" altLang="zh-CN" sz="2000" b="0" kern="1200" dirty="0">
                          <a:solidFill>
                            <a:schemeClr val="dk1"/>
                          </a:solidFill>
                          <a:effectLst/>
                          <a:latin typeface="Calibri" panose="020F0502020204030204"/>
                          <a:ea typeface="+mn-ea"/>
                          <a:cs typeface="+mn-cs"/>
                        </a:rPr>
                        <a:t>100 m</a:t>
                      </a:r>
                      <a:endParaRPr lang="zh-CN" sz="2000" b="0" dirty="0">
                        <a:solidFill>
                          <a:schemeClr val="tx1"/>
                        </a:solidFill>
                        <a:effectLst/>
                        <a:latin typeface="微软雅黑" panose="020B0503020204020204" pitchFamily="34" charset="-122"/>
                        <a:ea typeface="微软雅黑" panose="020B0503020204020204" pitchFamily="34" charset="-122"/>
                      </a:endParaRPr>
                    </a:p>
                  </a:txBody>
                  <a:tcPr marL="31490" marR="31490" marT="0" marB="0" anchor="ctr"/>
                </a:tc>
              </a:tr>
              <a:tr h="524379">
                <a:tc>
                  <a:txBody>
                    <a:bodyPr/>
                    <a:lstStyle>
                      <a:lvl1pPr marL="0" algn="l" defTabSz="1024255" rtl="0" eaLnBrk="1" latinLnBrk="0" hangingPunct="1">
                        <a:defRPr sz="2000" b="1" kern="1200">
                          <a:solidFill>
                            <a:schemeClr val="dk1"/>
                          </a:solidFill>
                          <a:latin typeface="Calibri" panose="020F0502020204030204"/>
                        </a:defRPr>
                      </a:lvl1pPr>
                      <a:lvl2pPr marL="511810" algn="l" defTabSz="1024255" rtl="0" eaLnBrk="1" latinLnBrk="0" hangingPunct="1">
                        <a:defRPr sz="2000" b="1" kern="1200">
                          <a:solidFill>
                            <a:schemeClr val="dk1"/>
                          </a:solidFill>
                          <a:latin typeface="Calibri" panose="020F0502020204030204"/>
                        </a:defRPr>
                      </a:lvl2pPr>
                      <a:lvl3pPr marL="1024255" algn="l" defTabSz="1024255" rtl="0" eaLnBrk="1" latinLnBrk="0" hangingPunct="1">
                        <a:defRPr sz="2000" b="1" kern="1200">
                          <a:solidFill>
                            <a:schemeClr val="dk1"/>
                          </a:solidFill>
                          <a:latin typeface="Calibri" panose="020F0502020204030204"/>
                        </a:defRPr>
                      </a:lvl3pPr>
                      <a:lvl4pPr marL="1536065" algn="l" defTabSz="1024255" rtl="0" eaLnBrk="1" latinLnBrk="0" hangingPunct="1">
                        <a:defRPr sz="2000" b="1" kern="1200">
                          <a:solidFill>
                            <a:schemeClr val="dk1"/>
                          </a:solidFill>
                          <a:latin typeface="Calibri" panose="020F0502020204030204"/>
                        </a:defRPr>
                      </a:lvl4pPr>
                      <a:lvl5pPr marL="2047875" algn="l" defTabSz="1024255" rtl="0" eaLnBrk="1" latinLnBrk="0" hangingPunct="1">
                        <a:defRPr sz="2000" b="1" kern="1200">
                          <a:solidFill>
                            <a:schemeClr val="dk1"/>
                          </a:solidFill>
                          <a:latin typeface="Calibri" panose="020F0502020204030204"/>
                        </a:defRPr>
                      </a:lvl5pPr>
                      <a:lvl6pPr marL="2559685" algn="l" defTabSz="1024255" rtl="0" eaLnBrk="1" latinLnBrk="0" hangingPunct="1">
                        <a:defRPr sz="2000" b="1" kern="1200">
                          <a:solidFill>
                            <a:schemeClr val="dk1"/>
                          </a:solidFill>
                          <a:latin typeface="Calibri" panose="020F0502020204030204"/>
                        </a:defRPr>
                      </a:lvl6pPr>
                      <a:lvl7pPr marL="3072130" algn="l" defTabSz="1024255" rtl="0" eaLnBrk="1" latinLnBrk="0" hangingPunct="1">
                        <a:defRPr sz="2000" b="1" kern="1200">
                          <a:solidFill>
                            <a:schemeClr val="dk1"/>
                          </a:solidFill>
                          <a:latin typeface="Calibri" panose="020F0502020204030204"/>
                        </a:defRPr>
                      </a:lvl7pPr>
                      <a:lvl8pPr marL="3583940" algn="l" defTabSz="1024255" rtl="0" eaLnBrk="1" latinLnBrk="0" hangingPunct="1">
                        <a:defRPr sz="2000" b="1" kern="1200">
                          <a:solidFill>
                            <a:schemeClr val="dk1"/>
                          </a:solidFill>
                          <a:latin typeface="Calibri" panose="020F0502020204030204"/>
                        </a:defRPr>
                      </a:lvl8pPr>
                      <a:lvl9pPr marL="4095750" algn="l" defTabSz="1024255" rtl="0" eaLnBrk="1" latinLnBrk="0" hangingPunct="1">
                        <a:defRPr sz="2000" b="1" kern="1200">
                          <a:solidFill>
                            <a:schemeClr val="dk1"/>
                          </a:solidFill>
                          <a:latin typeface="Calibri" panose="020F0502020204030204"/>
                        </a:defRPr>
                      </a:lvl9pPr>
                    </a:lstStyle>
                    <a:p>
                      <a:pPr algn="ctr">
                        <a:lnSpc>
                          <a:spcPct val="100000"/>
                        </a:lnSpc>
                        <a:spcAft>
                          <a:spcPts val="0"/>
                        </a:spcAft>
                      </a:pPr>
                      <a:r>
                        <a:rPr lang="en-US" sz="2000" b="0" dirty="0">
                          <a:effectLst/>
                        </a:rPr>
                        <a:t>8</a:t>
                      </a:r>
                      <a:endParaRPr lang="zh-CN" sz="2000" b="0" dirty="0">
                        <a:solidFill>
                          <a:schemeClr val="tx1"/>
                        </a:solidFill>
                        <a:effectLst/>
                        <a:latin typeface="微软雅黑" panose="020B0503020204020204" pitchFamily="34" charset="-122"/>
                        <a:ea typeface="微软雅黑" panose="020B0503020204020204" pitchFamily="34" charset="-122"/>
                      </a:endParaRPr>
                    </a:p>
                  </a:txBody>
                  <a:tcPr marL="31490" marR="31490" marT="0" marB="0" anchor="ctr"/>
                </a:tc>
                <a:tc>
                  <a:txBody>
                    <a:bodyPr/>
                    <a:lstStyle>
                      <a:lvl1pPr marL="0" algn="l" defTabSz="1024255" rtl="0" eaLnBrk="1" latinLnBrk="0" hangingPunct="1">
                        <a:defRPr sz="2000" kern="1200">
                          <a:solidFill>
                            <a:schemeClr val="dk1"/>
                          </a:solidFill>
                          <a:latin typeface="Calibri" panose="020F0502020204030204"/>
                        </a:defRPr>
                      </a:lvl1pPr>
                      <a:lvl2pPr marL="511810" algn="l" defTabSz="1024255" rtl="0" eaLnBrk="1" latinLnBrk="0" hangingPunct="1">
                        <a:defRPr sz="2000" kern="1200">
                          <a:solidFill>
                            <a:schemeClr val="dk1"/>
                          </a:solidFill>
                          <a:latin typeface="Calibri" panose="020F0502020204030204"/>
                        </a:defRPr>
                      </a:lvl2pPr>
                      <a:lvl3pPr marL="1024255" algn="l" defTabSz="1024255" rtl="0" eaLnBrk="1" latinLnBrk="0" hangingPunct="1">
                        <a:defRPr sz="2000" kern="1200">
                          <a:solidFill>
                            <a:schemeClr val="dk1"/>
                          </a:solidFill>
                          <a:latin typeface="Calibri" panose="020F0502020204030204"/>
                        </a:defRPr>
                      </a:lvl3pPr>
                      <a:lvl4pPr marL="1536065" algn="l" defTabSz="1024255" rtl="0" eaLnBrk="1" latinLnBrk="0" hangingPunct="1">
                        <a:defRPr sz="2000" kern="1200">
                          <a:solidFill>
                            <a:schemeClr val="dk1"/>
                          </a:solidFill>
                          <a:latin typeface="Calibri" panose="020F0502020204030204"/>
                        </a:defRPr>
                      </a:lvl4pPr>
                      <a:lvl5pPr marL="2047875" algn="l" defTabSz="1024255" rtl="0" eaLnBrk="1" latinLnBrk="0" hangingPunct="1">
                        <a:defRPr sz="2000" kern="1200">
                          <a:solidFill>
                            <a:schemeClr val="dk1"/>
                          </a:solidFill>
                          <a:latin typeface="Calibri" panose="020F0502020204030204"/>
                        </a:defRPr>
                      </a:lvl5pPr>
                      <a:lvl6pPr marL="2559685" algn="l" defTabSz="1024255" rtl="0" eaLnBrk="1" latinLnBrk="0" hangingPunct="1">
                        <a:defRPr sz="2000" kern="1200">
                          <a:solidFill>
                            <a:schemeClr val="dk1"/>
                          </a:solidFill>
                          <a:latin typeface="Calibri" panose="020F0502020204030204"/>
                        </a:defRPr>
                      </a:lvl6pPr>
                      <a:lvl7pPr marL="3072130" algn="l" defTabSz="1024255" rtl="0" eaLnBrk="1" latinLnBrk="0" hangingPunct="1">
                        <a:defRPr sz="2000" kern="1200">
                          <a:solidFill>
                            <a:schemeClr val="dk1"/>
                          </a:solidFill>
                          <a:latin typeface="Calibri" panose="020F0502020204030204"/>
                        </a:defRPr>
                      </a:lvl7pPr>
                      <a:lvl8pPr marL="3583940" algn="l" defTabSz="1024255" rtl="0" eaLnBrk="1" latinLnBrk="0" hangingPunct="1">
                        <a:defRPr sz="2000" kern="1200">
                          <a:solidFill>
                            <a:schemeClr val="dk1"/>
                          </a:solidFill>
                          <a:latin typeface="Calibri" panose="020F0502020204030204"/>
                        </a:defRPr>
                      </a:lvl8pPr>
                      <a:lvl9pPr marL="4095750" algn="l" defTabSz="1024255" rtl="0" eaLnBrk="1" latinLnBrk="0" hangingPunct="1">
                        <a:defRPr sz="2000" kern="1200">
                          <a:solidFill>
                            <a:schemeClr val="dk1"/>
                          </a:solidFill>
                          <a:latin typeface="Calibri" panose="020F0502020204030204"/>
                        </a:defRPr>
                      </a:lvl9pPr>
                    </a:lstStyle>
                    <a:p>
                      <a:pPr algn="ctr">
                        <a:lnSpc>
                          <a:spcPct val="100000"/>
                        </a:lnSpc>
                        <a:spcAft>
                          <a:spcPts val="0"/>
                        </a:spcAft>
                      </a:pPr>
                      <a:r>
                        <a:rPr lang="en-US" sz="2000" b="0" dirty="0">
                          <a:effectLst/>
                        </a:rPr>
                        <a:t>2000 MHz</a:t>
                      </a:r>
                      <a:endParaRPr lang="zh-CN" sz="2000" b="0" dirty="0">
                        <a:solidFill>
                          <a:schemeClr val="tx1"/>
                        </a:solidFill>
                        <a:effectLst/>
                        <a:latin typeface="微软雅黑" panose="020B0503020204020204" pitchFamily="34" charset="-122"/>
                        <a:ea typeface="微软雅黑" panose="020B0503020204020204" pitchFamily="34" charset="-122"/>
                      </a:endParaRPr>
                    </a:p>
                  </a:txBody>
                  <a:tcPr marL="31490" marR="31490" marT="0" marB="0" anchor="ctr"/>
                </a:tc>
                <a:tc>
                  <a:txBody>
                    <a:bodyPr/>
                    <a:lstStyle>
                      <a:lvl1pPr marL="0" algn="l" defTabSz="1024255" rtl="0" eaLnBrk="1" latinLnBrk="0" hangingPunct="1">
                        <a:defRPr sz="2000" kern="1200">
                          <a:solidFill>
                            <a:schemeClr val="dk1"/>
                          </a:solidFill>
                          <a:latin typeface="Calibri" panose="020F0502020204030204"/>
                        </a:defRPr>
                      </a:lvl1pPr>
                      <a:lvl2pPr marL="511810" algn="l" defTabSz="1024255" rtl="0" eaLnBrk="1" latinLnBrk="0" hangingPunct="1">
                        <a:defRPr sz="2000" kern="1200">
                          <a:solidFill>
                            <a:schemeClr val="dk1"/>
                          </a:solidFill>
                          <a:latin typeface="Calibri" panose="020F0502020204030204"/>
                        </a:defRPr>
                      </a:lvl2pPr>
                      <a:lvl3pPr marL="1024255" algn="l" defTabSz="1024255" rtl="0" eaLnBrk="1" latinLnBrk="0" hangingPunct="1">
                        <a:defRPr sz="2000" kern="1200">
                          <a:solidFill>
                            <a:schemeClr val="dk1"/>
                          </a:solidFill>
                          <a:latin typeface="Calibri" panose="020F0502020204030204"/>
                        </a:defRPr>
                      </a:lvl3pPr>
                      <a:lvl4pPr marL="1536065" algn="l" defTabSz="1024255" rtl="0" eaLnBrk="1" latinLnBrk="0" hangingPunct="1">
                        <a:defRPr sz="2000" kern="1200">
                          <a:solidFill>
                            <a:schemeClr val="dk1"/>
                          </a:solidFill>
                          <a:latin typeface="Calibri" panose="020F0502020204030204"/>
                        </a:defRPr>
                      </a:lvl4pPr>
                      <a:lvl5pPr marL="2047875" algn="l" defTabSz="1024255" rtl="0" eaLnBrk="1" latinLnBrk="0" hangingPunct="1">
                        <a:defRPr sz="2000" kern="1200">
                          <a:solidFill>
                            <a:schemeClr val="dk1"/>
                          </a:solidFill>
                          <a:latin typeface="Calibri" panose="020F0502020204030204"/>
                        </a:defRPr>
                      </a:lvl5pPr>
                      <a:lvl6pPr marL="2559685" algn="l" defTabSz="1024255" rtl="0" eaLnBrk="1" latinLnBrk="0" hangingPunct="1">
                        <a:defRPr sz="2000" kern="1200">
                          <a:solidFill>
                            <a:schemeClr val="dk1"/>
                          </a:solidFill>
                          <a:latin typeface="Calibri" panose="020F0502020204030204"/>
                        </a:defRPr>
                      </a:lvl6pPr>
                      <a:lvl7pPr marL="3072130" algn="l" defTabSz="1024255" rtl="0" eaLnBrk="1" latinLnBrk="0" hangingPunct="1">
                        <a:defRPr sz="2000" kern="1200">
                          <a:solidFill>
                            <a:schemeClr val="dk1"/>
                          </a:solidFill>
                          <a:latin typeface="Calibri" panose="020F0502020204030204"/>
                        </a:defRPr>
                      </a:lvl7pPr>
                      <a:lvl8pPr marL="3583940" algn="l" defTabSz="1024255" rtl="0" eaLnBrk="1" latinLnBrk="0" hangingPunct="1">
                        <a:defRPr sz="2000" kern="1200">
                          <a:solidFill>
                            <a:schemeClr val="dk1"/>
                          </a:solidFill>
                          <a:latin typeface="Calibri" panose="020F0502020204030204"/>
                        </a:defRPr>
                      </a:lvl8pPr>
                      <a:lvl9pPr marL="4095750" algn="l" defTabSz="1024255" rtl="0" eaLnBrk="1" latinLnBrk="0" hangingPunct="1">
                        <a:defRPr sz="2000" kern="1200">
                          <a:solidFill>
                            <a:schemeClr val="dk1"/>
                          </a:solidFill>
                          <a:latin typeface="Calibri" panose="020F0502020204030204"/>
                        </a:defRPr>
                      </a:lvl9pPr>
                    </a:lstStyle>
                    <a:p>
                      <a:pPr algn="ctr">
                        <a:lnSpc>
                          <a:spcPct val="100000"/>
                        </a:lnSpc>
                        <a:spcAft>
                          <a:spcPts val="0"/>
                        </a:spcAft>
                      </a:pPr>
                      <a:r>
                        <a:rPr lang="zh-CN" altLang="en-US" sz="2000" b="0" dirty="0">
                          <a:effectLst/>
                        </a:rPr>
                        <a:t>仅</a:t>
                      </a:r>
                      <a:r>
                        <a:rPr lang="zh-CN" sz="2000" b="0" dirty="0">
                          <a:effectLst/>
                        </a:rPr>
                        <a:t>使用屏蔽双绞线</a:t>
                      </a:r>
                      <a:endParaRPr lang="zh-CN" sz="2000" b="0" dirty="0">
                        <a:solidFill>
                          <a:schemeClr val="tx1"/>
                        </a:solidFill>
                        <a:effectLst/>
                        <a:latin typeface="微软雅黑" panose="020B0503020204020204" pitchFamily="34" charset="-122"/>
                        <a:ea typeface="微软雅黑" panose="020B0503020204020204" pitchFamily="34" charset="-122"/>
                      </a:endParaRPr>
                    </a:p>
                  </a:txBody>
                  <a:tcPr marL="31490" marR="31490" marT="0" marB="0" anchor="ctr"/>
                </a:tc>
                <a:tc>
                  <a:txBody>
                    <a:bodyPr/>
                    <a:lstStyle>
                      <a:lvl1pPr marL="0" algn="l" defTabSz="1024255" rtl="0" eaLnBrk="1" latinLnBrk="0" hangingPunct="1">
                        <a:defRPr sz="2000" kern="1200">
                          <a:solidFill>
                            <a:schemeClr val="dk1"/>
                          </a:solidFill>
                          <a:latin typeface="Calibri" panose="020F0502020204030204"/>
                        </a:defRPr>
                      </a:lvl1pPr>
                      <a:lvl2pPr marL="511810" algn="l" defTabSz="1024255" rtl="0" eaLnBrk="1" latinLnBrk="0" hangingPunct="1">
                        <a:defRPr sz="2000" kern="1200">
                          <a:solidFill>
                            <a:schemeClr val="dk1"/>
                          </a:solidFill>
                          <a:latin typeface="Calibri" panose="020F0502020204030204"/>
                        </a:defRPr>
                      </a:lvl2pPr>
                      <a:lvl3pPr marL="1024255" algn="l" defTabSz="1024255" rtl="0" eaLnBrk="1" latinLnBrk="0" hangingPunct="1">
                        <a:defRPr sz="2000" kern="1200">
                          <a:solidFill>
                            <a:schemeClr val="dk1"/>
                          </a:solidFill>
                          <a:latin typeface="Calibri" panose="020F0502020204030204"/>
                        </a:defRPr>
                      </a:lvl3pPr>
                      <a:lvl4pPr marL="1536065" algn="l" defTabSz="1024255" rtl="0" eaLnBrk="1" latinLnBrk="0" hangingPunct="1">
                        <a:defRPr sz="2000" kern="1200">
                          <a:solidFill>
                            <a:schemeClr val="dk1"/>
                          </a:solidFill>
                          <a:latin typeface="Calibri" panose="020F0502020204030204"/>
                        </a:defRPr>
                      </a:lvl4pPr>
                      <a:lvl5pPr marL="2047875" algn="l" defTabSz="1024255" rtl="0" eaLnBrk="1" latinLnBrk="0" hangingPunct="1">
                        <a:defRPr sz="2000" kern="1200">
                          <a:solidFill>
                            <a:schemeClr val="dk1"/>
                          </a:solidFill>
                          <a:latin typeface="Calibri" panose="020F0502020204030204"/>
                        </a:defRPr>
                      </a:lvl5pPr>
                      <a:lvl6pPr marL="2559685" algn="l" defTabSz="1024255" rtl="0" eaLnBrk="1" latinLnBrk="0" hangingPunct="1">
                        <a:defRPr sz="2000" kern="1200">
                          <a:solidFill>
                            <a:schemeClr val="dk1"/>
                          </a:solidFill>
                          <a:latin typeface="Calibri" panose="020F0502020204030204"/>
                        </a:defRPr>
                      </a:lvl6pPr>
                      <a:lvl7pPr marL="3072130" algn="l" defTabSz="1024255" rtl="0" eaLnBrk="1" latinLnBrk="0" hangingPunct="1">
                        <a:defRPr sz="2000" kern="1200">
                          <a:solidFill>
                            <a:schemeClr val="dk1"/>
                          </a:solidFill>
                          <a:latin typeface="Calibri" panose="020F0502020204030204"/>
                        </a:defRPr>
                      </a:lvl7pPr>
                      <a:lvl8pPr marL="3583940" algn="l" defTabSz="1024255" rtl="0" eaLnBrk="1" latinLnBrk="0" hangingPunct="1">
                        <a:defRPr sz="2000" kern="1200">
                          <a:solidFill>
                            <a:schemeClr val="dk1"/>
                          </a:solidFill>
                          <a:latin typeface="Calibri" panose="020F0502020204030204"/>
                        </a:defRPr>
                      </a:lvl8pPr>
                      <a:lvl9pPr marL="4095750" algn="l" defTabSz="1024255" rtl="0" eaLnBrk="1" latinLnBrk="0" hangingPunct="1">
                        <a:defRPr sz="2000" kern="1200">
                          <a:solidFill>
                            <a:schemeClr val="dk1"/>
                          </a:solidFill>
                          <a:latin typeface="Calibri" panose="020F0502020204030204"/>
                        </a:defRPr>
                      </a:lvl9pPr>
                    </a:lstStyle>
                    <a:p>
                      <a:pPr marL="0" marR="0" lvl="0" indent="0" algn="ctr" defTabSz="1024255" rtl="0" eaLnBrk="1" fontAlgn="auto" latinLnBrk="0" hangingPunct="1">
                        <a:lnSpc>
                          <a:spcPct val="100000"/>
                        </a:lnSpc>
                        <a:spcBef>
                          <a:spcPts val="0"/>
                        </a:spcBef>
                        <a:spcAft>
                          <a:spcPts val="0"/>
                        </a:spcAft>
                        <a:buClrTx/>
                        <a:buSzTx/>
                        <a:buFontTx/>
                        <a:buNone/>
                        <a:defRPr/>
                      </a:pPr>
                      <a:r>
                        <a:rPr lang="en-US" altLang="zh-CN" sz="2000" b="0" kern="1200" dirty="0">
                          <a:solidFill>
                            <a:schemeClr val="dk1"/>
                          </a:solidFill>
                          <a:effectLst/>
                          <a:latin typeface="Calibri" panose="020F0502020204030204"/>
                          <a:ea typeface="+mn-ea"/>
                          <a:cs typeface="+mn-cs"/>
                        </a:rPr>
                        <a:t>25 Gbit/s </a:t>
                      </a:r>
                      <a:r>
                        <a:rPr lang="zh-CN" altLang="en-US" sz="2000" b="0" kern="1200" dirty="0">
                          <a:solidFill>
                            <a:schemeClr val="dk1"/>
                          </a:solidFill>
                          <a:effectLst/>
                          <a:latin typeface="Calibri" panose="020F0502020204030204"/>
                          <a:ea typeface="+mn-ea"/>
                          <a:cs typeface="+mn-cs"/>
                        </a:rPr>
                        <a:t>或</a:t>
                      </a:r>
                      <a:r>
                        <a:rPr lang="en-US" altLang="zh-CN" sz="2000" b="0" kern="1200" dirty="0">
                          <a:solidFill>
                            <a:schemeClr val="dk1"/>
                          </a:solidFill>
                          <a:effectLst/>
                          <a:latin typeface="Calibri" panose="020F0502020204030204"/>
                          <a:ea typeface="+mn-ea"/>
                          <a:cs typeface="+mn-cs"/>
                        </a:rPr>
                        <a:t> 40 Gbit/s</a:t>
                      </a:r>
                      <a:r>
                        <a:rPr lang="zh-CN" altLang="en-US" sz="2000" b="0" kern="1200" dirty="0">
                          <a:solidFill>
                            <a:schemeClr val="dk1"/>
                          </a:solidFill>
                          <a:effectLst/>
                          <a:latin typeface="Calibri" panose="020F0502020204030204"/>
                          <a:ea typeface="+mn-ea"/>
                          <a:cs typeface="+mn-cs"/>
                        </a:rPr>
                        <a:t>，距离 </a:t>
                      </a:r>
                      <a:r>
                        <a:rPr lang="en-US" altLang="zh-CN" sz="2000" b="0" kern="1200" dirty="0">
                          <a:solidFill>
                            <a:schemeClr val="dk1"/>
                          </a:solidFill>
                          <a:effectLst/>
                          <a:latin typeface="Calibri" panose="020F0502020204030204"/>
                          <a:ea typeface="+mn-ea"/>
                          <a:cs typeface="+mn-cs"/>
                        </a:rPr>
                        <a:t>30 m</a:t>
                      </a:r>
                      <a:endParaRPr lang="zh-CN" sz="2000" b="0" dirty="0">
                        <a:solidFill>
                          <a:schemeClr val="tx1"/>
                        </a:solidFill>
                        <a:effectLst/>
                        <a:latin typeface="微软雅黑" panose="020B0503020204020204" pitchFamily="34" charset="-122"/>
                        <a:ea typeface="微软雅黑" panose="020B0503020204020204" pitchFamily="34" charset="-122"/>
                      </a:endParaRPr>
                    </a:p>
                  </a:txBody>
                  <a:tcPr marL="31490" marR="31490" marT="0" marB="0" anchor="ctr"/>
                </a:tc>
              </a:tr>
            </a:tbl>
          </a:graphicData>
        </a:graphic>
      </p:graphicFrame>
      <p:sp>
        <p:nvSpPr>
          <p:cNvPr id="6" name="Rectangle 3"/>
          <p:cNvSpPr txBox="1">
            <a:spLocks noChangeArrowheads="1"/>
          </p:cNvSpPr>
          <p:nvPr/>
        </p:nvSpPr>
        <p:spPr>
          <a:xfrm>
            <a:off x="761717" y="1145953"/>
            <a:ext cx="10457808" cy="1131537"/>
          </a:xfrm>
          <a:prstGeom prst="rect">
            <a:avLst/>
          </a:prstGeom>
        </p:spPr>
        <p:txBody>
          <a:bodyPr vert="horz" lIns="102362" tIns="51180" rIns="102362" bIns="51180" rtlCol="0">
            <a:normAutofit/>
          </a:bodyPr>
          <a:lstStyle>
            <a:lvl1pPr marL="384175" indent="-384175" algn="l" defTabSz="1024255" rtl="0" eaLnBrk="1" latinLnBrk="0" hangingPunct="1">
              <a:lnSpc>
                <a:spcPct val="120000"/>
              </a:lnSpc>
              <a:spcBef>
                <a:spcPct val="20000"/>
              </a:spcBef>
              <a:buSzPct val="80000"/>
              <a:buFont typeface="Wingdings" panose="05000000000000000000" pitchFamily="2" charset="2"/>
              <a:buChar char="l"/>
              <a:defRPr sz="1700" kern="1200">
                <a:solidFill>
                  <a:schemeClr val="tx1">
                    <a:lumMod val="75000"/>
                    <a:lumOff val="25000"/>
                  </a:schemeClr>
                </a:solidFill>
                <a:latin typeface="+mn-lt"/>
                <a:ea typeface="+mn-ea"/>
                <a:cs typeface="+mn-cs"/>
              </a:defRPr>
            </a:lvl1pPr>
            <a:lvl2pPr marL="831850" indent="-320040" algn="l" defTabSz="1024255" rtl="0" eaLnBrk="1" latinLnBrk="0" hangingPunct="1">
              <a:spcBef>
                <a:spcPct val="20000"/>
              </a:spcBef>
              <a:buFont typeface="Arial" panose="020B0604020202020204" pitchFamily="34" charset="0"/>
              <a:buChar char="–"/>
              <a:defRPr sz="1500" kern="1200">
                <a:solidFill>
                  <a:schemeClr val="tx1">
                    <a:lumMod val="75000"/>
                    <a:lumOff val="25000"/>
                  </a:schemeClr>
                </a:solidFill>
                <a:latin typeface="+mn-lt"/>
                <a:ea typeface="+mn-ea"/>
                <a:cs typeface="+mn-cs"/>
              </a:defRPr>
            </a:lvl2pPr>
            <a:lvl3pPr marL="1280160" indent="-255905" algn="l" defTabSz="1024255"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3pPr>
            <a:lvl4pPr marL="1791970" indent="-255905" algn="l" defTabSz="1024255"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2303780" indent="-255905" algn="l" defTabSz="1024255"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2816225" indent="-255905" algn="l" defTabSz="1024255"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6pPr>
            <a:lvl7pPr marL="3328035" indent="-255905" algn="l" defTabSz="1024255"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7pPr>
            <a:lvl8pPr marL="3839845" indent="-255905" algn="l" defTabSz="1024255"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8pPr>
            <a:lvl9pPr marL="4352290" indent="-255905" algn="l" defTabSz="1024255"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9pPr>
          </a:lstStyle>
          <a:p>
            <a:pPr fontAlgn="auto">
              <a:lnSpc>
                <a:spcPct val="150000"/>
              </a:lnSpc>
              <a:spcAft>
                <a:spcPts val="0"/>
              </a:spcAft>
            </a:pPr>
            <a:r>
              <a:rPr lang="en-US" altLang="zh-CN" sz="2000" dirty="0"/>
              <a:t>1991 </a:t>
            </a:r>
            <a:r>
              <a:rPr lang="zh-CN" altLang="en-US" sz="2000" dirty="0"/>
              <a:t>年，美国电子工业协会 </a:t>
            </a:r>
            <a:r>
              <a:rPr lang="en-US" altLang="zh-CN" sz="2000" dirty="0"/>
              <a:t>EIA </a:t>
            </a:r>
            <a:r>
              <a:rPr lang="zh-CN" altLang="en-US" sz="2000" dirty="0"/>
              <a:t>和电信行业协会联合发布了一个用于室内传送数据的无屏蔽双绞线和屏蔽双绞线的标准 </a:t>
            </a:r>
            <a:r>
              <a:rPr lang="en-US" altLang="zh-CN" sz="2000" dirty="0"/>
              <a:t>EIA/TIA-568</a:t>
            </a:r>
            <a:r>
              <a:rPr lang="zh-CN" altLang="en-US" sz="2000" dirty="0"/>
              <a:t> ，并且每隔数年就会更新一次标准。</a:t>
            </a:r>
            <a:endParaRPr lang="zh-CN" altLang="en-US" sz="2000" dirty="0"/>
          </a:p>
        </p:txBody>
      </p:sp>
      <p:sp>
        <p:nvSpPr>
          <p:cNvPr id="7" name="文本框 6"/>
          <p:cNvSpPr txBox="1"/>
          <p:nvPr/>
        </p:nvSpPr>
        <p:spPr>
          <a:xfrm>
            <a:off x="698575" y="2241670"/>
            <a:ext cx="10801200" cy="461665"/>
          </a:xfrm>
          <a:prstGeom prst="rect">
            <a:avLst/>
          </a:prstGeom>
          <a:noFill/>
        </p:spPr>
        <p:txBody>
          <a:bodyPr wrap="square">
            <a:spAutoFit/>
          </a:bodyPr>
          <a:lstStyle/>
          <a:p>
            <a:pPr algn="ctr"/>
            <a:r>
              <a:rPr lang="zh-CN" altLang="en-US" dirty="0">
                <a:solidFill>
                  <a:srgbClr val="0070C0"/>
                </a:solidFill>
                <a:latin typeface="+mn-ea"/>
                <a:ea typeface="+mn-ea"/>
              </a:rPr>
              <a:t>局域网常用双绞线电缆类别</a:t>
            </a:r>
            <a:endParaRPr lang="zh-CN" altLang="en-US" dirty="0">
              <a:solidFill>
                <a:srgbClr val="0070C0"/>
              </a:solidFill>
              <a:latin typeface="+mn-ea"/>
              <a:ea typeface="+mn-ea"/>
            </a:endParaRPr>
          </a:p>
        </p:txBody>
      </p:sp>
      <p:pic>
        <p:nvPicPr>
          <p:cNvPr id="2" name="图片 1"/>
          <p:cNvPicPr>
            <a:picLocks noChangeAspect="1"/>
          </p:cNvPicPr>
          <p:nvPr/>
        </p:nvPicPr>
        <p:blipFill>
          <a:blip r:embed="rId1"/>
          <a:stretch>
            <a:fillRect/>
          </a:stretch>
        </p:blipFill>
        <p:spPr>
          <a:xfrm>
            <a:off x="8259445" y="352425"/>
            <a:ext cx="2578735" cy="429895"/>
          </a:xfrm>
          <a:prstGeom prst="rect">
            <a:avLst/>
          </a:prstGeom>
        </p:spPr>
      </p:pic>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矩形 51"/>
          <p:cNvSpPr/>
          <p:nvPr/>
        </p:nvSpPr>
        <p:spPr>
          <a:xfrm>
            <a:off x="482551" y="1236822"/>
            <a:ext cx="3618174" cy="400110"/>
          </a:xfrm>
          <a:prstGeom prst="rect">
            <a:avLst/>
          </a:prstGeom>
          <a:solidFill>
            <a:schemeClr val="tx2">
              <a:lumMod val="60000"/>
              <a:lumOff val="40000"/>
            </a:schemeClr>
          </a:solidFill>
        </p:spPr>
        <p:txBody>
          <a:bodyPr wrap="square">
            <a:spAutoFit/>
          </a:bodyPr>
          <a:lstStyle/>
          <a:p>
            <a:r>
              <a:rPr lang="zh-CN" altLang="en-US" sz="2000" dirty="0">
                <a:solidFill>
                  <a:schemeClr val="bg1"/>
                </a:solidFill>
                <a:latin typeface="+mn-lt"/>
                <a:ea typeface="+mn-ea"/>
              </a:rPr>
              <a:t>  同轴电缆 </a:t>
            </a:r>
            <a:endParaRPr lang="zh-CN" altLang="en-US" sz="2000" dirty="0">
              <a:solidFill>
                <a:schemeClr val="bg1"/>
              </a:solidFill>
              <a:latin typeface="+mn-lt"/>
              <a:ea typeface="+mn-ea"/>
            </a:endParaRPr>
          </a:p>
        </p:txBody>
      </p:sp>
      <p:sp>
        <p:nvSpPr>
          <p:cNvPr id="23555" name="Rectangle 2"/>
          <p:cNvSpPr>
            <a:spLocks noGrp="1" noChangeArrowheads="1"/>
          </p:cNvSpPr>
          <p:nvPr>
            <p:ph type="title"/>
          </p:nvPr>
        </p:nvSpPr>
        <p:spPr/>
        <p:txBody>
          <a:bodyPr/>
          <a:lstStyle/>
          <a:p>
            <a:r>
              <a:rPr lang="en-US" altLang="zh-CN" dirty="0"/>
              <a:t>1. </a:t>
            </a:r>
            <a:r>
              <a:rPr lang="zh-CN" altLang="en-US" dirty="0"/>
              <a:t>导引型传输媒体</a:t>
            </a:r>
            <a:endParaRPr lang="zh-CN" altLang="en-US" dirty="0"/>
          </a:p>
        </p:txBody>
      </p:sp>
      <p:sp>
        <p:nvSpPr>
          <p:cNvPr id="5" name="矩形 4"/>
          <p:cNvSpPr/>
          <p:nvPr/>
        </p:nvSpPr>
        <p:spPr>
          <a:xfrm rot="5400000">
            <a:off x="4479702" y="3824337"/>
            <a:ext cx="6021288" cy="46038"/>
          </a:xfrm>
          <a:prstGeom prst="rect">
            <a:avLst/>
          </a:prstGeom>
          <a:solidFill>
            <a:srgbClr val="FFC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04" name="Rectangle 3"/>
          <p:cNvSpPr txBox="1">
            <a:spLocks noChangeArrowheads="1"/>
          </p:cNvSpPr>
          <p:nvPr/>
        </p:nvSpPr>
        <p:spPr>
          <a:xfrm>
            <a:off x="758473" y="1864005"/>
            <a:ext cx="6476602" cy="3966702"/>
          </a:xfrm>
          <a:prstGeom prst="rect">
            <a:avLst/>
          </a:prstGeom>
        </p:spPr>
        <p:txBody>
          <a:bodyPr vert="horz" lIns="102362" tIns="51180" rIns="102362" bIns="51180" rtlCol="0">
            <a:noAutofit/>
          </a:bodyPr>
          <a:lstStyle>
            <a:lvl1pPr marL="384175" indent="-384175" algn="l" defTabSz="1024255" rtl="0" eaLnBrk="1" latinLnBrk="0" hangingPunct="1">
              <a:lnSpc>
                <a:spcPct val="120000"/>
              </a:lnSpc>
              <a:spcBef>
                <a:spcPct val="20000"/>
              </a:spcBef>
              <a:buSzPct val="80000"/>
              <a:buFont typeface="Wingdings" panose="05000000000000000000" pitchFamily="2" charset="2"/>
              <a:buChar char="l"/>
              <a:defRPr sz="1700" kern="1200">
                <a:solidFill>
                  <a:schemeClr val="tx1">
                    <a:lumMod val="75000"/>
                    <a:lumOff val="25000"/>
                  </a:schemeClr>
                </a:solidFill>
                <a:latin typeface="+mn-lt"/>
                <a:ea typeface="+mn-ea"/>
                <a:cs typeface="+mn-cs"/>
              </a:defRPr>
            </a:lvl1pPr>
            <a:lvl2pPr marL="831850" indent="-320040" algn="l" defTabSz="1024255" rtl="0" eaLnBrk="1" latinLnBrk="0" hangingPunct="1">
              <a:spcBef>
                <a:spcPct val="20000"/>
              </a:spcBef>
              <a:buFont typeface="Arial" panose="020B0604020202020204" pitchFamily="34" charset="0"/>
              <a:buChar char="–"/>
              <a:defRPr sz="1500" kern="1200">
                <a:solidFill>
                  <a:schemeClr val="tx1">
                    <a:lumMod val="75000"/>
                    <a:lumOff val="25000"/>
                  </a:schemeClr>
                </a:solidFill>
                <a:latin typeface="+mn-lt"/>
                <a:ea typeface="+mn-ea"/>
                <a:cs typeface="+mn-cs"/>
              </a:defRPr>
            </a:lvl2pPr>
            <a:lvl3pPr marL="1280160" indent="-255905" algn="l" defTabSz="1024255"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3pPr>
            <a:lvl4pPr marL="1791970" indent="-255905" algn="l" defTabSz="1024255"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2303780" indent="-255905" algn="l" defTabSz="1024255"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2816225" indent="-255905" algn="l" defTabSz="1024255"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6pPr>
            <a:lvl7pPr marL="3328035" indent="-255905" algn="l" defTabSz="1024255"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7pPr>
            <a:lvl8pPr marL="3839845" indent="-255905" algn="l" defTabSz="1024255"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8pPr>
            <a:lvl9pPr marL="4352290" indent="-255905" algn="l" defTabSz="1024255"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9pPr>
          </a:lstStyle>
          <a:p>
            <a:pPr fontAlgn="auto">
              <a:lnSpc>
                <a:spcPct val="150000"/>
              </a:lnSpc>
              <a:spcAft>
                <a:spcPts val="0"/>
              </a:spcAft>
            </a:pPr>
            <a:r>
              <a:rPr lang="zh-CN" altLang="en-US" sz="2000" dirty="0"/>
              <a:t>同轴电缆由内导体铜质芯线（单股实心线或多股绞合线）、绝缘层、网状编织的外导体屏蔽层（也可以是单股的）及保护塑料外层所组成</a:t>
            </a:r>
            <a:endParaRPr lang="en-US" altLang="zh-CN" sz="2000" dirty="0"/>
          </a:p>
          <a:p>
            <a:pPr fontAlgn="auto">
              <a:lnSpc>
                <a:spcPct val="150000"/>
              </a:lnSpc>
              <a:spcAft>
                <a:spcPts val="0"/>
              </a:spcAft>
            </a:pPr>
            <a:r>
              <a:rPr lang="zh-CN" altLang="en-US" sz="2000" dirty="0"/>
              <a:t>有比双绞线高得多的带宽和更好的抗干扰特性，可以达到</a:t>
            </a:r>
            <a:r>
              <a:rPr lang="en-US" altLang="zh-CN" sz="2000" dirty="0"/>
              <a:t>1 GHz</a:t>
            </a:r>
            <a:r>
              <a:rPr lang="zh-CN" altLang="en-US" sz="2000" dirty="0"/>
              <a:t>的带宽。</a:t>
            </a:r>
            <a:endParaRPr lang="zh-CN" altLang="en-US" sz="2000" dirty="0"/>
          </a:p>
          <a:p>
            <a:pPr fontAlgn="auto">
              <a:lnSpc>
                <a:spcPct val="150000"/>
              </a:lnSpc>
              <a:spcAft>
                <a:spcPts val="0"/>
              </a:spcAft>
            </a:pPr>
            <a:r>
              <a:rPr lang="zh-CN" altLang="en-US" sz="2000" dirty="0"/>
              <a:t>过去，同轴电缆曾广泛用于电话系统的长途线路和局域网中。</a:t>
            </a:r>
            <a:endParaRPr lang="en-US" altLang="zh-CN" sz="2000" dirty="0"/>
          </a:p>
          <a:p>
            <a:pPr fontAlgn="auto">
              <a:lnSpc>
                <a:spcPct val="150000"/>
              </a:lnSpc>
              <a:spcAft>
                <a:spcPts val="0"/>
              </a:spcAft>
            </a:pPr>
            <a:r>
              <a:rPr lang="zh-CN" altLang="en-US" sz="2000" dirty="0"/>
              <a:t>目前同轴电缆主要用在有线电视网的居民小区中。</a:t>
            </a:r>
            <a:endParaRPr lang="zh-CN" altLang="en-US" sz="2000" dirty="0"/>
          </a:p>
        </p:txBody>
      </p:sp>
      <p:grpSp>
        <p:nvGrpSpPr>
          <p:cNvPr id="13" name="组合 12"/>
          <p:cNvGrpSpPr/>
          <p:nvPr/>
        </p:nvGrpSpPr>
        <p:grpSpPr>
          <a:xfrm>
            <a:off x="7827367" y="1772816"/>
            <a:ext cx="4275473" cy="1286346"/>
            <a:chOff x="2052638" y="4654550"/>
            <a:chExt cx="5497514" cy="1295400"/>
          </a:xfrm>
        </p:grpSpPr>
        <p:pic>
          <p:nvPicPr>
            <p:cNvPr id="14" name="Picture 31" descr="222"/>
            <p:cNvPicPr>
              <a:picLocks noChangeAspect="1" noChangeArrowheads="1"/>
            </p:cNvPicPr>
            <p:nvPr/>
          </p:nvPicPr>
          <p:blipFill>
            <a:blip r:embed="rId1"/>
            <a:srcRect t="37741" r="21053" b="25261"/>
            <a:stretch>
              <a:fillRect/>
            </a:stretch>
          </p:blipFill>
          <p:spPr bwMode="auto">
            <a:xfrm>
              <a:off x="2052638" y="5006975"/>
              <a:ext cx="4225925" cy="942975"/>
            </a:xfrm>
            <a:prstGeom prst="rect">
              <a:avLst/>
            </a:prstGeom>
            <a:noFill/>
            <a:ln w="9525">
              <a:noFill/>
              <a:miter lim="800000"/>
              <a:headEnd/>
              <a:tailEnd/>
            </a:ln>
          </p:spPr>
        </p:pic>
        <p:sp>
          <p:nvSpPr>
            <p:cNvPr id="15" name="Text Box 33"/>
            <p:cNvSpPr txBox="1">
              <a:spLocks noChangeArrowheads="1"/>
            </p:cNvSpPr>
            <p:nvPr/>
          </p:nvSpPr>
          <p:spPr bwMode="auto">
            <a:xfrm>
              <a:off x="4029075" y="4689475"/>
              <a:ext cx="2070168" cy="469333"/>
            </a:xfrm>
            <a:prstGeom prst="rect">
              <a:avLst/>
            </a:prstGeom>
            <a:solidFill>
              <a:srgbClr val="FFFFFF"/>
            </a:solidFill>
            <a:ln w="9525">
              <a:noFill/>
              <a:miter lim="800000"/>
            </a:ln>
          </p:spPr>
          <p:txBody>
            <a:bodyPr wrap="square">
              <a:spAutoFit/>
            </a:bodyPr>
            <a:lstStyle/>
            <a:p>
              <a:r>
                <a:rPr kumimoji="1" lang="zh-CN" altLang="en-US" sz="1600" dirty="0">
                  <a:solidFill>
                    <a:srgbClr val="333399"/>
                  </a:solidFill>
                  <a:latin typeface="黑体" panose="02010609060101010101" pitchFamily="2" charset="-122"/>
                  <a:ea typeface="黑体" panose="02010609060101010101" pitchFamily="2" charset="-122"/>
                </a:rPr>
                <a:t>外导体屏蔽层</a:t>
              </a:r>
              <a:endParaRPr kumimoji="1" lang="zh-CN" altLang="en-US" sz="1600" dirty="0">
                <a:solidFill>
                  <a:srgbClr val="333399"/>
                </a:solidFill>
                <a:latin typeface="黑体" panose="02010609060101010101" pitchFamily="2" charset="-122"/>
                <a:ea typeface="黑体" panose="02010609060101010101" pitchFamily="2" charset="-122"/>
              </a:endParaRPr>
            </a:p>
          </p:txBody>
        </p:sp>
        <p:sp>
          <p:nvSpPr>
            <p:cNvPr id="16" name="Text Box 34"/>
            <p:cNvSpPr txBox="1">
              <a:spLocks noChangeArrowheads="1"/>
            </p:cNvSpPr>
            <p:nvPr/>
          </p:nvSpPr>
          <p:spPr bwMode="auto">
            <a:xfrm>
              <a:off x="5984875" y="4654550"/>
              <a:ext cx="1212849" cy="469333"/>
            </a:xfrm>
            <a:prstGeom prst="rect">
              <a:avLst/>
            </a:prstGeom>
            <a:noFill/>
            <a:ln w="9525">
              <a:noFill/>
              <a:miter lim="800000"/>
            </a:ln>
          </p:spPr>
          <p:txBody>
            <a:bodyPr wrap="square">
              <a:spAutoFit/>
            </a:bodyPr>
            <a:lstStyle/>
            <a:p>
              <a:r>
                <a:rPr kumimoji="1" lang="zh-CN" altLang="en-US" sz="1600" dirty="0">
                  <a:solidFill>
                    <a:srgbClr val="333399"/>
                  </a:solidFill>
                  <a:latin typeface="黑体" panose="02010609060101010101" pitchFamily="2" charset="-122"/>
                  <a:ea typeface="黑体" panose="02010609060101010101" pitchFamily="2" charset="-122"/>
                </a:rPr>
                <a:t>绝缘层</a:t>
              </a:r>
              <a:endParaRPr kumimoji="1" lang="zh-CN" altLang="en-US" sz="1600" dirty="0">
                <a:solidFill>
                  <a:srgbClr val="333399"/>
                </a:solidFill>
                <a:latin typeface="黑体" panose="02010609060101010101" pitchFamily="2" charset="-122"/>
                <a:ea typeface="黑体" panose="02010609060101010101" pitchFamily="2" charset="-122"/>
              </a:endParaRPr>
            </a:p>
          </p:txBody>
        </p:sp>
        <p:sp>
          <p:nvSpPr>
            <p:cNvPr id="17" name="Text Box 35"/>
            <p:cNvSpPr txBox="1">
              <a:spLocks noChangeArrowheads="1"/>
            </p:cNvSpPr>
            <p:nvPr/>
          </p:nvSpPr>
          <p:spPr bwMode="auto">
            <a:xfrm>
              <a:off x="2087496" y="4687887"/>
              <a:ext cx="2020953" cy="469333"/>
            </a:xfrm>
            <a:prstGeom prst="rect">
              <a:avLst/>
            </a:prstGeom>
            <a:solidFill>
              <a:srgbClr val="FFFFFF"/>
            </a:solidFill>
            <a:ln w="9525">
              <a:noFill/>
              <a:miter lim="800000"/>
            </a:ln>
          </p:spPr>
          <p:txBody>
            <a:bodyPr wrap="square">
              <a:spAutoFit/>
            </a:bodyPr>
            <a:lstStyle/>
            <a:p>
              <a:r>
                <a:rPr kumimoji="1" lang="zh-CN" altLang="en-US" sz="1600" dirty="0">
                  <a:solidFill>
                    <a:srgbClr val="333399"/>
                  </a:solidFill>
                  <a:latin typeface="黑体" panose="02010609060101010101" pitchFamily="2" charset="-122"/>
                  <a:ea typeface="黑体" panose="02010609060101010101" pitchFamily="2" charset="-122"/>
                </a:rPr>
                <a:t>绝缘保护套层</a:t>
              </a:r>
              <a:endParaRPr kumimoji="1" lang="zh-CN" altLang="en-US" sz="1600" dirty="0">
                <a:solidFill>
                  <a:srgbClr val="333399"/>
                </a:solidFill>
                <a:latin typeface="黑体" panose="02010609060101010101" pitchFamily="2" charset="-122"/>
                <a:ea typeface="黑体" panose="02010609060101010101" pitchFamily="2" charset="-122"/>
              </a:endParaRPr>
            </a:p>
          </p:txBody>
        </p:sp>
        <p:sp>
          <p:nvSpPr>
            <p:cNvPr id="18" name="Rectangle 36"/>
            <p:cNvSpPr>
              <a:spLocks noChangeArrowheads="1"/>
            </p:cNvSpPr>
            <p:nvPr/>
          </p:nvSpPr>
          <p:spPr bwMode="auto">
            <a:xfrm>
              <a:off x="5908675" y="5627688"/>
              <a:ext cx="517525" cy="276225"/>
            </a:xfrm>
            <a:prstGeom prst="rect">
              <a:avLst/>
            </a:prstGeom>
            <a:solidFill>
              <a:srgbClr val="FFFFFF"/>
            </a:solidFill>
            <a:ln w="9525">
              <a:noFill/>
              <a:miter lim="800000"/>
            </a:ln>
          </p:spPr>
          <p:txBody>
            <a:bodyPr wrap="none" anchor="ctr"/>
            <a:lstStyle/>
            <a:p>
              <a:endParaRPr lang="zh-CN" altLang="en-US" sz="1800"/>
            </a:p>
          </p:txBody>
        </p:sp>
        <p:sp>
          <p:nvSpPr>
            <p:cNvPr id="19" name="Text Box 32"/>
            <p:cNvSpPr txBox="1">
              <a:spLocks noChangeArrowheads="1"/>
            </p:cNvSpPr>
            <p:nvPr/>
          </p:nvSpPr>
          <p:spPr bwMode="auto">
            <a:xfrm>
              <a:off x="6192838" y="5302250"/>
              <a:ext cx="1357314" cy="469333"/>
            </a:xfrm>
            <a:prstGeom prst="rect">
              <a:avLst/>
            </a:prstGeom>
            <a:noFill/>
            <a:ln w="9525">
              <a:noFill/>
              <a:miter lim="800000"/>
            </a:ln>
          </p:spPr>
          <p:txBody>
            <a:bodyPr wrap="square">
              <a:spAutoFit/>
            </a:bodyPr>
            <a:lstStyle/>
            <a:p>
              <a:r>
                <a:rPr kumimoji="1" lang="zh-CN" altLang="en-US" sz="1600" dirty="0">
                  <a:solidFill>
                    <a:srgbClr val="333399"/>
                  </a:solidFill>
                  <a:latin typeface="黑体" panose="02010609060101010101" pitchFamily="2" charset="-122"/>
                  <a:ea typeface="黑体" panose="02010609060101010101" pitchFamily="2" charset="-122"/>
                </a:rPr>
                <a:t>内导体</a:t>
              </a:r>
              <a:endParaRPr kumimoji="1" lang="zh-CN" altLang="en-US" sz="1600" dirty="0">
                <a:solidFill>
                  <a:srgbClr val="333399"/>
                </a:solidFill>
                <a:latin typeface="黑体" panose="02010609060101010101" pitchFamily="2" charset="-122"/>
                <a:ea typeface="黑体" panose="02010609060101010101" pitchFamily="2" charset="-122"/>
              </a:endParaRPr>
            </a:p>
          </p:txBody>
        </p:sp>
        <p:sp>
          <p:nvSpPr>
            <p:cNvPr id="21" name="Line 46"/>
            <p:cNvSpPr>
              <a:spLocks noChangeShapeType="1"/>
            </p:cNvSpPr>
            <p:nvPr/>
          </p:nvSpPr>
          <p:spPr bwMode="auto">
            <a:xfrm flipH="1">
              <a:off x="4689475" y="5084763"/>
              <a:ext cx="26988" cy="261937"/>
            </a:xfrm>
            <a:prstGeom prst="line">
              <a:avLst/>
            </a:prstGeom>
            <a:noFill/>
            <a:ln w="28575">
              <a:solidFill>
                <a:srgbClr val="333399"/>
              </a:solidFill>
              <a:round/>
            </a:ln>
          </p:spPr>
          <p:txBody>
            <a:bodyPr/>
            <a:lstStyle/>
            <a:p>
              <a:endParaRPr lang="zh-CN" altLang="en-US" sz="1800"/>
            </a:p>
          </p:txBody>
        </p:sp>
        <p:sp>
          <p:nvSpPr>
            <p:cNvPr id="22" name="Line 47"/>
            <p:cNvSpPr>
              <a:spLocks noChangeShapeType="1"/>
            </p:cNvSpPr>
            <p:nvPr/>
          </p:nvSpPr>
          <p:spPr bwMode="auto">
            <a:xfrm flipH="1">
              <a:off x="5380038" y="5013325"/>
              <a:ext cx="709612" cy="376238"/>
            </a:xfrm>
            <a:prstGeom prst="line">
              <a:avLst/>
            </a:prstGeom>
            <a:noFill/>
            <a:ln w="28575">
              <a:solidFill>
                <a:srgbClr val="333399"/>
              </a:solidFill>
              <a:round/>
            </a:ln>
          </p:spPr>
          <p:txBody>
            <a:bodyPr/>
            <a:lstStyle/>
            <a:p>
              <a:endParaRPr lang="zh-CN" altLang="en-US" sz="1800"/>
            </a:p>
          </p:txBody>
        </p:sp>
        <p:sp>
          <p:nvSpPr>
            <p:cNvPr id="23" name="Line 48"/>
            <p:cNvSpPr>
              <a:spLocks noChangeShapeType="1"/>
            </p:cNvSpPr>
            <p:nvPr/>
          </p:nvSpPr>
          <p:spPr bwMode="auto">
            <a:xfrm>
              <a:off x="3087688" y="5043488"/>
              <a:ext cx="22225" cy="128587"/>
            </a:xfrm>
            <a:prstGeom prst="line">
              <a:avLst/>
            </a:prstGeom>
            <a:noFill/>
            <a:ln w="28575">
              <a:solidFill>
                <a:srgbClr val="333399"/>
              </a:solidFill>
              <a:round/>
            </a:ln>
          </p:spPr>
          <p:txBody>
            <a:bodyPr/>
            <a:lstStyle/>
            <a:p>
              <a:endParaRPr lang="zh-CN" altLang="en-US" sz="1800"/>
            </a:p>
          </p:txBody>
        </p:sp>
      </p:grpSp>
      <p:pic>
        <p:nvPicPr>
          <p:cNvPr id="24" name="图片 23"/>
          <p:cNvPicPr>
            <a:picLocks noChangeAspect="1"/>
          </p:cNvPicPr>
          <p:nvPr/>
        </p:nvPicPr>
        <p:blipFill>
          <a:blip r:embed="rId2"/>
          <a:stretch>
            <a:fillRect/>
          </a:stretch>
        </p:blipFill>
        <p:spPr>
          <a:xfrm>
            <a:off x="8291684" y="3612694"/>
            <a:ext cx="3214734" cy="2218013"/>
          </a:xfrm>
          <a:prstGeom prst="rect">
            <a:avLst/>
          </a:prstGeom>
        </p:spPr>
      </p:pic>
      <p:sp>
        <p:nvSpPr>
          <p:cNvPr id="29" name="文本框 28"/>
          <p:cNvSpPr txBox="1"/>
          <p:nvPr/>
        </p:nvSpPr>
        <p:spPr>
          <a:xfrm>
            <a:off x="8722785" y="5952013"/>
            <a:ext cx="2331541" cy="369332"/>
          </a:xfrm>
          <a:prstGeom prst="rect">
            <a:avLst/>
          </a:prstGeom>
          <a:noFill/>
        </p:spPr>
        <p:txBody>
          <a:bodyPr wrap="square">
            <a:spAutoFit/>
          </a:bodyPr>
          <a:lstStyle/>
          <a:p>
            <a:pPr algn="ctr"/>
            <a:r>
              <a:rPr lang="zh-CN" altLang="en-US" sz="1800" dirty="0">
                <a:solidFill>
                  <a:schemeClr val="tx1">
                    <a:lumMod val="65000"/>
                    <a:lumOff val="35000"/>
                  </a:schemeClr>
                </a:solidFill>
                <a:latin typeface="+mn-ea"/>
                <a:ea typeface="+mn-ea"/>
              </a:rPr>
              <a:t>有线电视电缆</a:t>
            </a:r>
            <a:endParaRPr lang="zh-CN" altLang="en-US" sz="1800" dirty="0">
              <a:solidFill>
                <a:schemeClr val="tx1">
                  <a:lumMod val="65000"/>
                  <a:lumOff val="35000"/>
                </a:schemeClr>
              </a:solidFill>
              <a:latin typeface="+mn-ea"/>
              <a:ea typeface="+mn-ea"/>
            </a:endParaRPr>
          </a:p>
        </p:txBody>
      </p:sp>
      <p:pic>
        <p:nvPicPr>
          <p:cNvPr id="2" name="图片 1"/>
          <p:cNvPicPr>
            <a:picLocks noChangeAspect="1"/>
          </p:cNvPicPr>
          <p:nvPr/>
        </p:nvPicPr>
        <p:blipFill>
          <a:blip r:embed="rId3"/>
          <a:stretch>
            <a:fillRect/>
          </a:stretch>
        </p:blipFill>
        <p:spPr>
          <a:xfrm>
            <a:off x="8259445" y="352425"/>
            <a:ext cx="2578735" cy="429895"/>
          </a:xfrm>
          <a:prstGeom prst="rect">
            <a:avLst/>
          </a:prstGeom>
        </p:spPr>
      </p:pic>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04">
                                            <p:txEl>
                                              <p:pRg st="0" end="0"/>
                                            </p:txEl>
                                          </p:spTgt>
                                        </p:tgtEl>
                                        <p:attrNameLst>
                                          <p:attrName>style.visibility</p:attrName>
                                        </p:attrNameLst>
                                      </p:cBhvr>
                                      <p:to>
                                        <p:strVal val="visible"/>
                                      </p:to>
                                    </p:set>
                                    <p:animEffect transition="in" filter="fade">
                                      <p:cBhvr>
                                        <p:cTn id="7" dur="1000"/>
                                        <p:tgtEl>
                                          <p:spTgt spid="104">
                                            <p:txEl>
                                              <p:pRg st="0" end="0"/>
                                            </p:txEl>
                                          </p:spTgt>
                                        </p:tgtEl>
                                      </p:cBhvr>
                                    </p:animEffect>
                                    <p:anim calcmode="lin" valueType="num">
                                      <p:cBhvr>
                                        <p:cTn id="8" dur="1000" fill="hold"/>
                                        <p:tgtEl>
                                          <p:spTgt spid="10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0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4">
                                            <p:txEl>
                                              <p:pRg st="1" end="1"/>
                                            </p:txEl>
                                          </p:spTgt>
                                        </p:tgtEl>
                                        <p:attrNameLst>
                                          <p:attrName>style.visibility</p:attrName>
                                        </p:attrNameLst>
                                      </p:cBhvr>
                                      <p:to>
                                        <p:strVal val="visible"/>
                                      </p:to>
                                    </p:set>
                                    <p:animEffect transition="in" filter="fade">
                                      <p:cBhvr>
                                        <p:cTn id="14" dur="1000"/>
                                        <p:tgtEl>
                                          <p:spTgt spid="104">
                                            <p:txEl>
                                              <p:pRg st="1" end="1"/>
                                            </p:txEl>
                                          </p:spTgt>
                                        </p:tgtEl>
                                      </p:cBhvr>
                                    </p:animEffect>
                                    <p:anim calcmode="lin" valueType="num">
                                      <p:cBhvr>
                                        <p:cTn id="15" dur="1000" fill="hold"/>
                                        <p:tgtEl>
                                          <p:spTgt spid="10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0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04">
                                            <p:txEl>
                                              <p:pRg st="2" end="2"/>
                                            </p:txEl>
                                          </p:spTgt>
                                        </p:tgtEl>
                                        <p:attrNameLst>
                                          <p:attrName>style.visibility</p:attrName>
                                        </p:attrNameLst>
                                      </p:cBhvr>
                                      <p:to>
                                        <p:strVal val="visible"/>
                                      </p:to>
                                    </p:set>
                                    <p:animEffect transition="in" filter="fade">
                                      <p:cBhvr>
                                        <p:cTn id="21" dur="1000"/>
                                        <p:tgtEl>
                                          <p:spTgt spid="104">
                                            <p:txEl>
                                              <p:pRg st="2" end="2"/>
                                            </p:txEl>
                                          </p:spTgt>
                                        </p:tgtEl>
                                      </p:cBhvr>
                                    </p:animEffect>
                                    <p:anim calcmode="lin" valueType="num">
                                      <p:cBhvr>
                                        <p:cTn id="22" dur="1000" fill="hold"/>
                                        <p:tgtEl>
                                          <p:spTgt spid="10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0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04">
                                            <p:txEl>
                                              <p:pRg st="3" end="3"/>
                                            </p:txEl>
                                          </p:spTgt>
                                        </p:tgtEl>
                                        <p:attrNameLst>
                                          <p:attrName>style.visibility</p:attrName>
                                        </p:attrNameLst>
                                      </p:cBhvr>
                                      <p:to>
                                        <p:strVal val="visible"/>
                                      </p:to>
                                    </p:set>
                                    <p:animEffect transition="in" filter="fade">
                                      <p:cBhvr>
                                        <p:cTn id="28" dur="1000"/>
                                        <p:tgtEl>
                                          <p:spTgt spid="104">
                                            <p:txEl>
                                              <p:pRg st="3" end="3"/>
                                            </p:txEl>
                                          </p:spTgt>
                                        </p:tgtEl>
                                      </p:cBhvr>
                                    </p:animEffect>
                                    <p:anim calcmode="lin" valueType="num">
                                      <p:cBhvr>
                                        <p:cTn id="29" dur="1000" fill="hold"/>
                                        <p:tgtEl>
                                          <p:spTgt spid="10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0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矩形 51"/>
          <p:cNvSpPr/>
          <p:nvPr/>
        </p:nvSpPr>
        <p:spPr>
          <a:xfrm>
            <a:off x="482551" y="1236822"/>
            <a:ext cx="3618174" cy="400110"/>
          </a:xfrm>
          <a:prstGeom prst="rect">
            <a:avLst/>
          </a:prstGeom>
          <a:solidFill>
            <a:schemeClr val="accent6">
              <a:lumMod val="75000"/>
            </a:schemeClr>
          </a:solidFill>
        </p:spPr>
        <p:txBody>
          <a:bodyPr wrap="square">
            <a:spAutoFit/>
          </a:bodyPr>
          <a:lstStyle/>
          <a:p>
            <a:r>
              <a:rPr lang="zh-CN" altLang="en-US" sz="2000" dirty="0">
                <a:solidFill>
                  <a:schemeClr val="bg1"/>
                </a:solidFill>
                <a:latin typeface="+mn-lt"/>
                <a:ea typeface="+mn-ea"/>
              </a:rPr>
              <a:t>  光纤 </a:t>
            </a:r>
            <a:endParaRPr lang="zh-CN" altLang="en-US" sz="2000" dirty="0">
              <a:solidFill>
                <a:schemeClr val="bg1"/>
              </a:solidFill>
              <a:latin typeface="+mn-lt"/>
              <a:ea typeface="+mn-ea"/>
            </a:endParaRPr>
          </a:p>
        </p:txBody>
      </p:sp>
      <p:sp>
        <p:nvSpPr>
          <p:cNvPr id="23555" name="Rectangle 2"/>
          <p:cNvSpPr>
            <a:spLocks noGrp="1" noChangeArrowheads="1"/>
          </p:cNvSpPr>
          <p:nvPr>
            <p:ph type="title"/>
          </p:nvPr>
        </p:nvSpPr>
        <p:spPr/>
        <p:txBody>
          <a:bodyPr/>
          <a:lstStyle/>
          <a:p>
            <a:r>
              <a:rPr lang="en-US" altLang="zh-CN" dirty="0"/>
              <a:t>1. </a:t>
            </a:r>
            <a:r>
              <a:rPr lang="zh-CN" altLang="en-US" dirty="0"/>
              <a:t>导引型传输媒体</a:t>
            </a:r>
            <a:endParaRPr lang="zh-CN" altLang="en-US" dirty="0"/>
          </a:p>
        </p:txBody>
      </p:sp>
      <p:sp>
        <p:nvSpPr>
          <p:cNvPr id="5" name="矩形 4"/>
          <p:cNvSpPr/>
          <p:nvPr/>
        </p:nvSpPr>
        <p:spPr>
          <a:xfrm rot="5400000">
            <a:off x="4479702" y="3824337"/>
            <a:ext cx="6021288" cy="46038"/>
          </a:xfrm>
          <a:prstGeom prst="rect">
            <a:avLst/>
          </a:prstGeom>
          <a:solidFill>
            <a:srgbClr val="FFC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04" name="Rectangle 3"/>
          <p:cNvSpPr txBox="1">
            <a:spLocks noChangeArrowheads="1"/>
          </p:cNvSpPr>
          <p:nvPr/>
        </p:nvSpPr>
        <p:spPr>
          <a:xfrm>
            <a:off x="758473" y="1864005"/>
            <a:ext cx="6476602" cy="4641652"/>
          </a:xfrm>
          <a:prstGeom prst="rect">
            <a:avLst/>
          </a:prstGeom>
        </p:spPr>
        <p:txBody>
          <a:bodyPr vert="horz" lIns="102362" tIns="51180" rIns="102362" bIns="51180" rtlCol="0">
            <a:noAutofit/>
          </a:bodyPr>
          <a:lstStyle>
            <a:lvl1pPr marL="384175" indent="-384175" algn="l" defTabSz="1024255" rtl="0" eaLnBrk="1" latinLnBrk="0" hangingPunct="1">
              <a:lnSpc>
                <a:spcPct val="120000"/>
              </a:lnSpc>
              <a:spcBef>
                <a:spcPct val="20000"/>
              </a:spcBef>
              <a:buSzPct val="80000"/>
              <a:buFont typeface="Wingdings" panose="05000000000000000000" pitchFamily="2" charset="2"/>
              <a:buChar char="l"/>
              <a:defRPr sz="1700" kern="1200">
                <a:solidFill>
                  <a:schemeClr val="tx1">
                    <a:lumMod val="75000"/>
                    <a:lumOff val="25000"/>
                  </a:schemeClr>
                </a:solidFill>
                <a:latin typeface="+mn-lt"/>
                <a:ea typeface="+mn-ea"/>
                <a:cs typeface="+mn-cs"/>
              </a:defRPr>
            </a:lvl1pPr>
            <a:lvl2pPr marL="831850" indent="-320040" algn="l" defTabSz="1024255" rtl="0" eaLnBrk="1" latinLnBrk="0" hangingPunct="1">
              <a:spcBef>
                <a:spcPct val="20000"/>
              </a:spcBef>
              <a:buFont typeface="Arial" panose="020B0604020202020204" pitchFamily="34" charset="0"/>
              <a:buChar char="–"/>
              <a:defRPr sz="1500" kern="1200">
                <a:solidFill>
                  <a:schemeClr val="tx1">
                    <a:lumMod val="75000"/>
                    <a:lumOff val="25000"/>
                  </a:schemeClr>
                </a:solidFill>
                <a:latin typeface="+mn-lt"/>
                <a:ea typeface="+mn-ea"/>
                <a:cs typeface="+mn-cs"/>
              </a:defRPr>
            </a:lvl2pPr>
            <a:lvl3pPr marL="1280160" indent="-255905" algn="l" defTabSz="1024255"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3pPr>
            <a:lvl4pPr marL="1791970" indent="-255905" algn="l" defTabSz="1024255"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2303780" indent="-255905" algn="l" defTabSz="1024255"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2816225" indent="-255905" algn="l" defTabSz="1024255"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6pPr>
            <a:lvl7pPr marL="3328035" indent="-255905" algn="l" defTabSz="1024255"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7pPr>
            <a:lvl8pPr marL="3839845" indent="-255905" algn="l" defTabSz="1024255"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8pPr>
            <a:lvl9pPr marL="4352290" indent="-255905" algn="l" defTabSz="1024255"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9pPr>
          </a:lstStyle>
          <a:p>
            <a:pPr fontAlgn="auto">
              <a:lnSpc>
                <a:spcPct val="150000"/>
              </a:lnSpc>
              <a:spcAft>
                <a:spcPts val="0"/>
              </a:spcAft>
            </a:pPr>
            <a:r>
              <a:rPr lang="zh-CN" altLang="en-US" sz="2000" dirty="0"/>
              <a:t>光纤是光纤通信的传输媒体。光纤通信就是利用光导纤维（简称为光纤）传递光脉冲来进行通信。</a:t>
            </a:r>
            <a:endParaRPr lang="zh-CN" altLang="en-US" sz="2000" dirty="0"/>
          </a:p>
          <a:p>
            <a:pPr fontAlgn="auto">
              <a:lnSpc>
                <a:spcPct val="150000"/>
              </a:lnSpc>
              <a:spcAft>
                <a:spcPts val="0"/>
              </a:spcAft>
            </a:pPr>
            <a:r>
              <a:rPr lang="zh-CN" altLang="en-US" sz="2000" dirty="0"/>
              <a:t>由于可见光的频率非常高，约为 </a:t>
            </a:r>
            <a:r>
              <a:rPr lang="en-US" altLang="zh-CN" sz="2000" dirty="0"/>
              <a:t>10</a:t>
            </a:r>
            <a:r>
              <a:rPr lang="en-US" altLang="zh-CN" sz="2000" baseline="30000" dirty="0"/>
              <a:t>5</a:t>
            </a:r>
            <a:r>
              <a:rPr lang="en-US" altLang="zh-CN" sz="2000" dirty="0"/>
              <a:t> GHz </a:t>
            </a:r>
            <a:r>
              <a:rPr lang="zh-CN" altLang="en-US" sz="2000" dirty="0"/>
              <a:t>的量级，因此一个光纤通信系统的传输带宽远远大于目前其他各种传输媒体的带宽。</a:t>
            </a:r>
            <a:endParaRPr lang="en-US" altLang="zh-CN" sz="2000" dirty="0"/>
          </a:p>
          <a:p>
            <a:pPr fontAlgn="auto">
              <a:lnSpc>
                <a:spcPct val="150000"/>
              </a:lnSpc>
              <a:spcAft>
                <a:spcPts val="0"/>
              </a:spcAft>
            </a:pPr>
            <a:r>
              <a:rPr lang="zh-CN" altLang="en-US" sz="2000" dirty="0"/>
              <a:t>光纤非常细，连包层一起的直径也不到</a:t>
            </a:r>
            <a:r>
              <a:rPr lang="en-US" altLang="zh-CN" sz="2000" dirty="0"/>
              <a:t>0.2 mm</a:t>
            </a:r>
            <a:r>
              <a:rPr lang="zh-CN" altLang="en-US" sz="2000" dirty="0"/>
              <a:t>。因此必须将光纤做成很结实的光缆。一根光缆少则只有一根光纤，多则可包括数十至数百根光纤，再加上加强芯和填充物就可以大大提高其机械强度。</a:t>
            </a:r>
            <a:endParaRPr lang="en-US" altLang="zh-CN" sz="2000" dirty="0"/>
          </a:p>
          <a:p>
            <a:pPr fontAlgn="auto">
              <a:lnSpc>
                <a:spcPct val="150000"/>
              </a:lnSpc>
              <a:spcAft>
                <a:spcPts val="0"/>
              </a:spcAft>
            </a:pPr>
            <a:endParaRPr lang="zh-CN" altLang="en-US" sz="2000" dirty="0"/>
          </a:p>
        </p:txBody>
      </p:sp>
      <p:pic>
        <p:nvPicPr>
          <p:cNvPr id="20" name="图片 19"/>
          <p:cNvPicPr>
            <a:picLocks noChangeAspect="1"/>
          </p:cNvPicPr>
          <p:nvPr/>
        </p:nvPicPr>
        <p:blipFill>
          <a:blip r:embed="rId1"/>
          <a:stretch>
            <a:fillRect/>
          </a:stretch>
        </p:blipFill>
        <p:spPr>
          <a:xfrm>
            <a:off x="8475439" y="1124744"/>
            <a:ext cx="2640864" cy="1539434"/>
          </a:xfrm>
          <a:prstGeom prst="rect">
            <a:avLst/>
          </a:prstGeom>
        </p:spPr>
      </p:pic>
      <p:pic>
        <p:nvPicPr>
          <p:cNvPr id="25" name="图片 24"/>
          <p:cNvPicPr>
            <a:picLocks noChangeAspect="1"/>
          </p:cNvPicPr>
          <p:nvPr/>
        </p:nvPicPr>
        <p:blipFill>
          <a:blip r:embed="rId2"/>
          <a:stretch>
            <a:fillRect/>
          </a:stretch>
        </p:blipFill>
        <p:spPr>
          <a:xfrm>
            <a:off x="8475910" y="2852936"/>
            <a:ext cx="2647240" cy="1566148"/>
          </a:xfrm>
          <a:prstGeom prst="rect">
            <a:avLst/>
          </a:prstGeom>
          <a:ln>
            <a:noFill/>
          </a:ln>
        </p:spPr>
      </p:pic>
      <p:pic>
        <p:nvPicPr>
          <p:cNvPr id="26" name="图片框 1036"/>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34467" y="4725859"/>
            <a:ext cx="2722807" cy="1768034"/>
          </a:xfrm>
          <a:prstGeom prst="rect">
            <a:avLst/>
          </a:prstGeom>
          <a:noFill/>
          <a:ln>
            <a:noFill/>
          </a:ln>
        </p:spPr>
      </p:pic>
      <p:pic>
        <p:nvPicPr>
          <p:cNvPr id="2" name="图片 1"/>
          <p:cNvPicPr>
            <a:picLocks noChangeAspect="1"/>
          </p:cNvPicPr>
          <p:nvPr/>
        </p:nvPicPr>
        <p:blipFill>
          <a:blip r:embed="rId4"/>
          <a:stretch>
            <a:fillRect/>
          </a:stretch>
        </p:blipFill>
        <p:spPr>
          <a:xfrm>
            <a:off x="8259445" y="352425"/>
            <a:ext cx="2578735" cy="429895"/>
          </a:xfrm>
          <a:prstGeom prst="rect">
            <a:avLst/>
          </a:prstGeom>
        </p:spPr>
      </p:pic>
    </p:spTree>
    <p:custDataLst>
      <p:tags r:id="rId5"/>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04">
                                            <p:txEl>
                                              <p:pRg st="0" end="0"/>
                                            </p:txEl>
                                          </p:spTgt>
                                        </p:tgtEl>
                                        <p:attrNameLst>
                                          <p:attrName>style.visibility</p:attrName>
                                        </p:attrNameLst>
                                      </p:cBhvr>
                                      <p:to>
                                        <p:strVal val="visible"/>
                                      </p:to>
                                    </p:set>
                                    <p:animEffect transition="in" filter="fade">
                                      <p:cBhvr>
                                        <p:cTn id="7" dur="1000"/>
                                        <p:tgtEl>
                                          <p:spTgt spid="104">
                                            <p:txEl>
                                              <p:pRg st="0" end="0"/>
                                            </p:txEl>
                                          </p:spTgt>
                                        </p:tgtEl>
                                      </p:cBhvr>
                                    </p:animEffect>
                                    <p:anim calcmode="lin" valueType="num">
                                      <p:cBhvr>
                                        <p:cTn id="8" dur="1000" fill="hold"/>
                                        <p:tgtEl>
                                          <p:spTgt spid="10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0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4">
                                            <p:txEl>
                                              <p:pRg st="1" end="1"/>
                                            </p:txEl>
                                          </p:spTgt>
                                        </p:tgtEl>
                                        <p:attrNameLst>
                                          <p:attrName>style.visibility</p:attrName>
                                        </p:attrNameLst>
                                      </p:cBhvr>
                                      <p:to>
                                        <p:strVal val="visible"/>
                                      </p:to>
                                    </p:set>
                                    <p:animEffect transition="in" filter="fade">
                                      <p:cBhvr>
                                        <p:cTn id="14" dur="1000"/>
                                        <p:tgtEl>
                                          <p:spTgt spid="104">
                                            <p:txEl>
                                              <p:pRg st="1" end="1"/>
                                            </p:txEl>
                                          </p:spTgt>
                                        </p:tgtEl>
                                      </p:cBhvr>
                                    </p:animEffect>
                                    <p:anim calcmode="lin" valueType="num">
                                      <p:cBhvr>
                                        <p:cTn id="15" dur="1000" fill="hold"/>
                                        <p:tgtEl>
                                          <p:spTgt spid="10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0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04">
                                            <p:txEl>
                                              <p:pRg st="2" end="2"/>
                                            </p:txEl>
                                          </p:spTgt>
                                        </p:tgtEl>
                                        <p:attrNameLst>
                                          <p:attrName>style.visibility</p:attrName>
                                        </p:attrNameLst>
                                      </p:cBhvr>
                                      <p:to>
                                        <p:strVal val="visible"/>
                                      </p:to>
                                    </p:set>
                                    <p:animEffect transition="in" filter="fade">
                                      <p:cBhvr>
                                        <p:cTn id="21" dur="1000"/>
                                        <p:tgtEl>
                                          <p:spTgt spid="104">
                                            <p:txEl>
                                              <p:pRg st="2" end="2"/>
                                            </p:txEl>
                                          </p:spTgt>
                                        </p:tgtEl>
                                      </p:cBhvr>
                                    </p:animEffect>
                                    <p:anim calcmode="lin" valueType="num">
                                      <p:cBhvr>
                                        <p:cTn id="22" dur="1000" fill="hold"/>
                                        <p:tgtEl>
                                          <p:spTgt spid="10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0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2"/>
          <p:cNvSpPr>
            <a:spLocks noGrp="1" noChangeArrowheads="1"/>
          </p:cNvSpPr>
          <p:nvPr>
            <p:ph type="title"/>
          </p:nvPr>
        </p:nvSpPr>
        <p:spPr/>
        <p:txBody>
          <a:bodyPr/>
          <a:lstStyle/>
          <a:p>
            <a:pPr eaLnBrk="1" hangingPunct="1"/>
            <a:r>
              <a:rPr lang="zh-CN" altLang="en-US" dirty="0"/>
              <a:t>光线在光纤中的折射 </a:t>
            </a:r>
            <a:endParaRPr lang="zh-CN" altLang="en-US" dirty="0"/>
          </a:p>
        </p:txBody>
      </p:sp>
      <p:sp>
        <p:nvSpPr>
          <p:cNvPr id="25602" name="页脚占位符 4"/>
          <p:cNvSpPr>
            <a:spLocks noGrp="1"/>
          </p:cNvSpPr>
          <p:nvPr>
            <p:ph type="ftr" sz="quarter" idx="11"/>
          </p:nvPr>
        </p:nvSpPr>
        <p:spPr>
          <a:noFill/>
        </p:spPr>
        <p:txBody>
          <a:bodyPr/>
          <a:lstStyle/>
          <a:p>
            <a:r>
              <a:rPr lang="zh-CN" altLang="en-US"/>
              <a:t>课件制作人：谢钧 谢希仁</a:t>
            </a:r>
            <a:endParaRPr lang="zh-CN" altLang="en-US"/>
          </a:p>
        </p:txBody>
      </p:sp>
      <p:sp>
        <p:nvSpPr>
          <p:cNvPr id="25604" name="Arc 84"/>
          <p:cNvSpPr/>
          <p:nvPr/>
        </p:nvSpPr>
        <p:spPr bwMode="auto">
          <a:xfrm rot="9720000">
            <a:off x="5298764" y="2621874"/>
            <a:ext cx="102629" cy="63059"/>
          </a:xfrm>
          <a:custGeom>
            <a:avLst/>
            <a:gdLst>
              <a:gd name="T0" fmla="*/ 0 w 21600"/>
              <a:gd name="T1" fmla="*/ 0 h 21600"/>
              <a:gd name="T2" fmla="*/ 96838 w 21600"/>
              <a:gd name="T3" fmla="*/ 79375 h 21600"/>
              <a:gd name="T4" fmla="*/ 0 w 21600"/>
              <a:gd name="T5" fmla="*/ 79375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9050" cap="rnd">
            <a:solidFill>
              <a:schemeClr val="tx1"/>
            </a:solidFill>
            <a:round/>
          </a:ln>
        </p:spPr>
        <p:txBody>
          <a:bodyPr wrap="none" anchor="ctr"/>
          <a:lstStyle/>
          <a:p>
            <a:endParaRPr lang="zh-CN" altLang="en-US" sz="2000">
              <a:solidFill>
                <a:schemeClr val="tx1">
                  <a:lumMod val="75000"/>
                  <a:lumOff val="25000"/>
                </a:schemeClr>
              </a:solidFill>
              <a:latin typeface="+mn-lt"/>
              <a:ea typeface="+mn-ea"/>
            </a:endParaRPr>
          </a:p>
        </p:txBody>
      </p:sp>
      <p:grpSp>
        <p:nvGrpSpPr>
          <p:cNvPr id="25605" name="Group 85"/>
          <p:cNvGrpSpPr/>
          <p:nvPr/>
        </p:nvGrpSpPr>
        <p:grpSpPr bwMode="auto">
          <a:xfrm>
            <a:off x="4794035" y="1971110"/>
            <a:ext cx="3120918" cy="388440"/>
            <a:chOff x="292" y="1032"/>
            <a:chExt cx="1732" cy="216"/>
          </a:xfrm>
        </p:grpSpPr>
        <p:grpSp>
          <p:nvGrpSpPr>
            <p:cNvPr id="25642" name="Group 86"/>
            <p:cNvGrpSpPr/>
            <p:nvPr/>
          </p:nvGrpSpPr>
          <p:grpSpPr bwMode="auto">
            <a:xfrm>
              <a:off x="292" y="1032"/>
              <a:ext cx="1732" cy="216"/>
              <a:chOff x="292" y="1032"/>
              <a:chExt cx="1732" cy="216"/>
            </a:xfrm>
          </p:grpSpPr>
          <p:sp>
            <p:nvSpPr>
              <p:cNvPr id="25644" name="Line 87"/>
              <p:cNvSpPr>
                <a:spLocks noChangeShapeType="1"/>
              </p:cNvSpPr>
              <p:nvPr/>
            </p:nvSpPr>
            <p:spPr bwMode="auto">
              <a:xfrm>
                <a:off x="292" y="1032"/>
                <a:ext cx="1732" cy="0"/>
              </a:xfrm>
              <a:prstGeom prst="line">
                <a:avLst/>
              </a:prstGeom>
              <a:noFill/>
              <a:ln w="12700">
                <a:solidFill>
                  <a:schemeClr val="tx1"/>
                </a:solidFill>
                <a:round/>
              </a:ln>
            </p:spPr>
            <p:txBody>
              <a:bodyPr wrap="none" anchor="ctr"/>
              <a:lstStyle/>
              <a:p>
                <a:endParaRPr lang="zh-CN" altLang="en-US" sz="2000">
                  <a:solidFill>
                    <a:schemeClr val="tx1">
                      <a:lumMod val="75000"/>
                      <a:lumOff val="25000"/>
                    </a:schemeClr>
                  </a:solidFill>
                  <a:latin typeface="+mn-lt"/>
                  <a:ea typeface="+mn-ea"/>
                </a:endParaRPr>
              </a:p>
            </p:txBody>
          </p:sp>
          <p:sp>
            <p:nvSpPr>
              <p:cNvPr id="25645" name="Line 88"/>
              <p:cNvSpPr>
                <a:spLocks noChangeShapeType="1"/>
              </p:cNvSpPr>
              <p:nvPr/>
            </p:nvSpPr>
            <p:spPr bwMode="auto">
              <a:xfrm>
                <a:off x="292" y="1248"/>
                <a:ext cx="1732" cy="0"/>
              </a:xfrm>
              <a:prstGeom prst="line">
                <a:avLst/>
              </a:prstGeom>
              <a:noFill/>
              <a:ln w="12700">
                <a:solidFill>
                  <a:schemeClr val="tx1"/>
                </a:solidFill>
                <a:round/>
              </a:ln>
            </p:spPr>
            <p:txBody>
              <a:bodyPr wrap="none" anchor="ctr"/>
              <a:lstStyle/>
              <a:p>
                <a:endParaRPr lang="zh-CN" altLang="en-US" sz="2000">
                  <a:solidFill>
                    <a:schemeClr val="tx1">
                      <a:lumMod val="75000"/>
                      <a:lumOff val="25000"/>
                    </a:schemeClr>
                  </a:solidFill>
                  <a:latin typeface="+mn-lt"/>
                  <a:ea typeface="+mn-ea"/>
                </a:endParaRPr>
              </a:p>
            </p:txBody>
          </p:sp>
        </p:grpSp>
        <p:sp>
          <p:nvSpPr>
            <p:cNvPr id="25643" name="Rectangle 89"/>
            <p:cNvSpPr>
              <a:spLocks noChangeArrowheads="1"/>
            </p:cNvSpPr>
            <p:nvPr/>
          </p:nvSpPr>
          <p:spPr bwMode="auto">
            <a:xfrm>
              <a:off x="296" y="1041"/>
              <a:ext cx="1716" cy="198"/>
            </a:xfrm>
            <a:prstGeom prst="rect">
              <a:avLst/>
            </a:prstGeom>
            <a:solidFill>
              <a:srgbClr val="92D050"/>
            </a:solidFill>
            <a:ln w="12700">
              <a:noFill/>
              <a:miter lim="800000"/>
            </a:ln>
          </p:spPr>
          <p:txBody>
            <a:bodyPr wrap="none" anchor="ctr"/>
            <a:lstStyle/>
            <a:p>
              <a:endParaRPr lang="zh-CN" altLang="en-US" sz="2000">
                <a:solidFill>
                  <a:schemeClr val="tx1">
                    <a:lumMod val="75000"/>
                    <a:lumOff val="25000"/>
                  </a:schemeClr>
                </a:solidFill>
                <a:latin typeface="+mn-lt"/>
                <a:ea typeface="+mn-ea"/>
              </a:endParaRPr>
            </a:p>
          </p:txBody>
        </p:sp>
      </p:grpSp>
      <p:grpSp>
        <p:nvGrpSpPr>
          <p:cNvPr id="25606" name="Group 90"/>
          <p:cNvGrpSpPr/>
          <p:nvPr/>
        </p:nvGrpSpPr>
        <p:grpSpPr bwMode="auto">
          <a:xfrm>
            <a:off x="4780575" y="3101118"/>
            <a:ext cx="3099046" cy="346821"/>
            <a:chOff x="284" y="1656"/>
            <a:chExt cx="1720" cy="192"/>
          </a:xfrm>
        </p:grpSpPr>
        <p:grpSp>
          <p:nvGrpSpPr>
            <p:cNvPr id="25638" name="Group 91"/>
            <p:cNvGrpSpPr/>
            <p:nvPr/>
          </p:nvGrpSpPr>
          <p:grpSpPr bwMode="auto">
            <a:xfrm>
              <a:off x="284" y="1656"/>
              <a:ext cx="1720" cy="192"/>
              <a:chOff x="284" y="1656"/>
              <a:chExt cx="1720" cy="192"/>
            </a:xfrm>
          </p:grpSpPr>
          <p:sp>
            <p:nvSpPr>
              <p:cNvPr id="25640" name="Line 92"/>
              <p:cNvSpPr>
                <a:spLocks noChangeShapeType="1"/>
              </p:cNvSpPr>
              <p:nvPr/>
            </p:nvSpPr>
            <p:spPr bwMode="auto">
              <a:xfrm>
                <a:off x="284" y="1656"/>
                <a:ext cx="1720" cy="0"/>
              </a:xfrm>
              <a:prstGeom prst="line">
                <a:avLst/>
              </a:prstGeom>
              <a:noFill/>
              <a:ln w="12700">
                <a:solidFill>
                  <a:schemeClr val="tx1"/>
                </a:solidFill>
                <a:round/>
              </a:ln>
            </p:spPr>
            <p:txBody>
              <a:bodyPr wrap="none" anchor="ctr"/>
              <a:lstStyle/>
              <a:p>
                <a:endParaRPr lang="zh-CN" altLang="en-US" sz="2000">
                  <a:solidFill>
                    <a:schemeClr val="tx1">
                      <a:lumMod val="75000"/>
                      <a:lumOff val="25000"/>
                    </a:schemeClr>
                  </a:solidFill>
                  <a:latin typeface="+mn-lt"/>
                  <a:ea typeface="+mn-ea"/>
                </a:endParaRPr>
              </a:p>
            </p:txBody>
          </p:sp>
          <p:sp>
            <p:nvSpPr>
              <p:cNvPr id="25641" name="Line 93"/>
              <p:cNvSpPr>
                <a:spLocks noChangeShapeType="1"/>
              </p:cNvSpPr>
              <p:nvPr/>
            </p:nvSpPr>
            <p:spPr bwMode="auto">
              <a:xfrm>
                <a:off x="284" y="1848"/>
                <a:ext cx="1720" cy="0"/>
              </a:xfrm>
              <a:prstGeom prst="line">
                <a:avLst/>
              </a:prstGeom>
              <a:noFill/>
              <a:ln w="12700">
                <a:solidFill>
                  <a:schemeClr val="tx1"/>
                </a:solidFill>
                <a:round/>
              </a:ln>
            </p:spPr>
            <p:txBody>
              <a:bodyPr wrap="none" anchor="ctr"/>
              <a:lstStyle/>
              <a:p>
                <a:endParaRPr lang="zh-CN" altLang="en-US" sz="2000">
                  <a:solidFill>
                    <a:schemeClr val="tx1">
                      <a:lumMod val="75000"/>
                      <a:lumOff val="25000"/>
                    </a:schemeClr>
                  </a:solidFill>
                  <a:latin typeface="+mn-lt"/>
                  <a:ea typeface="+mn-ea"/>
                </a:endParaRPr>
              </a:p>
            </p:txBody>
          </p:sp>
        </p:grpSp>
        <p:sp>
          <p:nvSpPr>
            <p:cNvPr id="25639" name="Rectangle 94"/>
            <p:cNvSpPr>
              <a:spLocks noChangeArrowheads="1"/>
            </p:cNvSpPr>
            <p:nvPr/>
          </p:nvSpPr>
          <p:spPr bwMode="auto">
            <a:xfrm>
              <a:off x="288" y="1664"/>
              <a:ext cx="1704" cy="176"/>
            </a:xfrm>
            <a:prstGeom prst="rect">
              <a:avLst/>
            </a:prstGeom>
            <a:solidFill>
              <a:srgbClr val="92D050"/>
            </a:solidFill>
            <a:ln w="12700">
              <a:noFill/>
              <a:miter lim="800000"/>
            </a:ln>
          </p:spPr>
          <p:txBody>
            <a:bodyPr wrap="none" anchor="ctr"/>
            <a:lstStyle/>
            <a:p>
              <a:endParaRPr lang="zh-CN" altLang="en-US" sz="2000">
                <a:solidFill>
                  <a:schemeClr val="tx1">
                    <a:lumMod val="75000"/>
                    <a:lumOff val="25000"/>
                  </a:schemeClr>
                </a:solidFill>
                <a:latin typeface="+mn-lt"/>
                <a:ea typeface="+mn-ea"/>
              </a:endParaRPr>
            </a:p>
          </p:txBody>
        </p:sp>
      </p:grpSp>
      <p:sp>
        <p:nvSpPr>
          <p:cNvPr id="25607" name="Line 95"/>
          <p:cNvSpPr>
            <a:spLocks noChangeShapeType="1"/>
          </p:cNvSpPr>
          <p:nvPr/>
        </p:nvSpPr>
        <p:spPr bwMode="auto">
          <a:xfrm>
            <a:off x="5421583" y="1551140"/>
            <a:ext cx="0" cy="1534844"/>
          </a:xfrm>
          <a:prstGeom prst="line">
            <a:avLst/>
          </a:prstGeom>
          <a:noFill/>
          <a:ln w="12700">
            <a:solidFill>
              <a:srgbClr val="333399"/>
            </a:solidFill>
            <a:prstDash val="dash"/>
            <a:round/>
          </a:ln>
        </p:spPr>
        <p:txBody>
          <a:bodyPr wrap="none" anchor="ctr"/>
          <a:lstStyle/>
          <a:p>
            <a:endParaRPr lang="zh-CN" altLang="en-US" sz="2000">
              <a:solidFill>
                <a:schemeClr val="tx1">
                  <a:lumMod val="75000"/>
                  <a:lumOff val="25000"/>
                </a:schemeClr>
              </a:solidFill>
              <a:latin typeface="+mn-lt"/>
              <a:ea typeface="+mn-ea"/>
            </a:endParaRPr>
          </a:p>
        </p:txBody>
      </p:sp>
      <p:sp>
        <p:nvSpPr>
          <p:cNvPr id="25608" name="Line 96"/>
          <p:cNvSpPr>
            <a:spLocks noChangeShapeType="1"/>
          </p:cNvSpPr>
          <p:nvPr/>
        </p:nvSpPr>
        <p:spPr bwMode="auto">
          <a:xfrm flipV="1">
            <a:off x="5428313" y="2079571"/>
            <a:ext cx="418926" cy="290069"/>
          </a:xfrm>
          <a:prstGeom prst="line">
            <a:avLst/>
          </a:prstGeom>
          <a:noFill/>
          <a:ln w="57150">
            <a:solidFill>
              <a:srgbClr val="333399"/>
            </a:solidFill>
            <a:round/>
            <a:tailEnd type="triangle" w="sm" len="lg"/>
          </a:ln>
        </p:spPr>
        <p:txBody>
          <a:bodyPr wrap="none" anchor="ctr"/>
          <a:lstStyle/>
          <a:p>
            <a:endParaRPr lang="zh-CN" altLang="en-US" sz="2000">
              <a:solidFill>
                <a:schemeClr val="tx1">
                  <a:lumMod val="75000"/>
                  <a:lumOff val="25000"/>
                </a:schemeClr>
              </a:solidFill>
              <a:latin typeface="+mn-lt"/>
              <a:ea typeface="+mn-ea"/>
            </a:endParaRPr>
          </a:p>
        </p:txBody>
      </p:sp>
      <p:sp>
        <p:nvSpPr>
          <p:cNvPr id="25609" name="Line 97"/>
          <p:cNvSpPr>
            <a:spLocks noChangeShapeType="1"/>
          </p:cNvSpPr>
          <p:nvPr/>
        </p:nvSpPr>
        <p:spPr bwMode="auto">
          <a:xfrm flipV="1">
            <a:off x="5112014" y="2362072"/>
            <a:ext cx="309569" cy="595272"/>
          </a:xfrm>
          <a:prstGeom prst="line">
            <a:avLst/>
          </a:prstGeom>
          <a:noFill/>
          <a:ln w="57150">
            <a:solidFill>
              <a:srgbClr val="333399"/>
            </a:solidFill>
            <a:round/>
            <a:tailEnd type="triangle" w="sm" len="lg"/>
          </a:ln>
        </p:spPr>
        <p:txBody>
          <a:bodyPr wrap="none" anchor="ctr"/>
          <a:lstStyle/>
          <a:p>
            <a:endParaRPr lang="zh-CN" altLang="en-US" sz="2000">
              <a:solidFill>
                <a:schemeClr val="tx1">
                  <a:lumMod val="75000"/>
                  <a:lumOff val="25000"/>
                </a:schemeClr>
              </a:solidFill>
              <a:latin typeface="+mn-lt"/>
              <a:ea typeface="+mn-ea"/>
            </a:endParaRPr>
          </a:p>
        </p:txBody>
      </p:sp>
      <p:sp>
        <p:nvSpPr>
          <p:cNvPr id="25610" name="Arc 98"/>
          <p:cNvSpPr/>
          <p:nvPr/>
        </p:nvSpPr>
        <p:spPr bwMode="auto">
          <a:xfrm>
            <a:off x="5424949" y="2162808"/>
            <a:ext cx="151419" cy="98371"/>
          </a:xfrm>
          <a:custGeom>
            <a:avLst/>
            <a:gdLst>
              <a:gd name="T0" fmla="*/ 0 w 21600"/>
              <a:gd name="T1" fmla="*/ 0 h 21600"/>
              <a:gd name="T2" fmla="*/ 142875 w 21600"/>
              <a:gd name="T3" fmla="*/ 123825 h 21600"/>
              <a:gd name="T4" fmla="*/ 0 w 21600"/>
              <a:gd name="T5" fmla="*/ 123825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9050" cap="rnd">
            <a:solidFill>
              <a:schemeClr val="tx1"/>
            </a:solidFill>
            <a:round/>
          </a:ln>
        </p:spPr>
        <p:txBody>
          <a:bodyPr wrap="none" anchor="ctr"/>
          <a:lstStyle/>
          <a:p>
            <a:endParaRPr lang="zh-CN" altLang="en-US" sz="2000">
              <a:solidFill>
                <a:schemeClr val="tx1">
                  <a:lumMod val="75000"/>
                  <a:lumOff val="25000"/>
                </a:schemeClr>
              </a:solidFill>
              <a:latin typeface="+mn-lt"/>
              <a:ea typeface="+mn-ea"/>
            </a:endParaRPr>
          </a:p>
        </p:txBody>
      </p:sp>
      <p:sp>
        <p:nvSpPr>
          <p:cNvPr id="25611" name="Line 99"/>
          <p:cNvSpPr>
            <a:spLocks noChangeShapeType="1"/>
          </p:cNvSpPr>
          <p:nvPr/>
        </p:nvSpPr>
        <p:spPr bwMode="auto">
          <a:xfrm>
            <a:off x="6819687" y="1566274"/>
            <a:ext cx="0" cy="1534844"/>
          </a:xfrm>
          <a:prstGeom prst="line">
            <a:avLst/>
          </a:prstGeom>
          <a:noFill/>
          <a:ln w="12700">
            <a:solidFill>
              <a:srgbClr val="333399"/>
            </a:solidFill>
            <a:prstDash val="dash"/>
            <a:round/>
          </a:ln>
        </p:spPr>
        <p:txBody>
          <a:bodyPr wrap="none" anchor="ctr"/>
          <a:lstStyle/>
          <a:p>
            <a:endParaRPr lang="zh-CN" altLang="en-US" sz="2000">
              <a:solidFill>
                <a:schemeClr val="tx1">
                  <a:lumMod val="75000"/>
                  <a:lumOff val="25000"/>
                </a:schemeClr>
              </a:solidFill>
              <a:latin typeface="+mn-lt"/>
              <a:ea typeface="+mn-ea"/>
            </a:endParaRPr>
          </a:p>
        </p:txBody>
      </p:sp>
      <p:sp>
        <p:nvSpPr>
          <p:cNvPr id="25612" name="Line 100"/>
          <p:cNvSpPr>
            <a:spLocks noChangeShapeType="1"/>
          </p:cNvSpPr>
          <p:nvPr/>
        </p:nvSpPr>
        <p:spPr bwMode="auto">
          <a:xfrm flipV="1">
            <a:off x="6005388" y="2362073"/>
            <a:ext cx="826076" cy="274935"/>
          </a:xfrm>
          <a:prstGeom prst="line">
            <a:avLst/>
          </a:prstGeom>
          <a:noFill/>
          <a:ln w="57150">
            <a:solidFill>
              <a:srgbClr val="333399"/>
            </a:solidFill>
            <a:round/>
            <a:tailEnd type="triangle" w="sm" len="lg"/>
          </a:ln>
        </p:spPr>
        <p:txBody>
          <a:bodyPr wrap="none" anchor="ctr"/>
          <a:lstStyle/>
          <a:p>
            <a:endParaRPr lang="zh-CN" altLang="en-US" sz="2000">
              <a:solidFill>
                <a:schemeClr val="tx1">
                  <a:lumMod val="75000"/>
                  <a:lumOff val="25000"/>
                </a:schemeClr>
              </a:solidFill>
              <a:latin typeface="+mn-lt"/>
              <a:ea typeface="+mn-ea"/>
            </a:endParaRPr>
          </a:p>
        </p:txBody>
      </p:sp>
      <p:sp>
        <p:nvSpPr>
          <p:cNvPr id="25613" name="Line 101"/>
          <p:cNvSpPr>
            <a:spLocks noChangeShapeType="1"/>
          </p:cNvSpPr>
          <p:nvPr/>
        </p:nvSpPr>
        <p:spPr bwMode="auto">
          <a:xfrm>
            <a:off x="6826417" y="2362072"/>
            <a:ext cx="945529" cy="282502"/>
          </a:xfrm>
          <a:prstGeom prst="line">
            <a:avLst/>
          </a:prstGeom>
          <a:noFill/>
          <a:ln w="57150">
            <a:solidFill>
              <a:srgbClr val="333399"/>
            </a:solidFill>
            <a:round/>
            <a:tailEnd type="triangle" w="sm" len="lg"/>
          </a:ln>
        </p:spPr>
        <p:txBody>
          <a:bodyPr wrap="none" anchor="ctr"/>
          <a:lstStyle/>
          <a:p>
            <a:endParaRPr lang="zh-CN" altLang="en-US" sz="2000">
              <a:solidFill>
                <a:schemeClr val="tx1">
                  <a:lumMod val="75000"/>
                  <a:lumOff val="25000"/>
                </a:schemeClr>
              </a:solidFill>
              <a:latin typeface="+mn-lt"/>
              <a:ea typeface="+mn-ea"/>
            </a:endParaRPr>
          </a:p>
        </p:txBody>
      </p:sp>
      <p:sp>
        <p:nvSpPr>
          <p:cNvPr id="25614" name="Arc 102"/>
          <p:cNvSpPr/>
          <p:nvPr/>
        </p:nvSpPr>
        <p:spPr bwMode="auto">
          <a:xfrm rot="9840000">
            <a:off x="6525261" y="2444049"/>
            <a:ext cx="250682" cy="261063"/>
          </a:xfrm>
          <a:custGeom>
            <a:avLst/>
            <a:gdLst>
              <a:gd name="T0" fmla="*/ 0 w 21600"/>
              <a:gd name="T1" fmla="*/ 0 h 21600"/>
              <a:gd name="T2" fmla="*/ 236537 w 21600"/>
              <a:gd name="T3" fmla="*/ 328613 h 21600"/>
              <a:gd name="T4" fmla="*/ 0 w 21600"/>
              <a:gd name="T5" fmla="*/ 328613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9050" cap="rnd">
            <a:solidFill>
              <a:srgbClr val="333399"/>
            </a:solidFill>
            <a:round/>
          </a:ln>
        </p:spPr>
        <p:txBody>
          <a:bodyPr wrap="none" anchor="ctr"/>
          <a:lstStyle/>
          <a:p>
            <a:endParaRPr lang="zh-CN" altLang="en-US" sz="2000">
              <a:solidFill>
                <a:schemeClr val="tx1">
                  <a:lumMod val="75000"/>
                  <a:lumOff val="25000"/>
                </a:schemeClr>
              </a:solidFill>
              <a:latin typeface="+mn-lt"/>
              <a:ea typeface="+mn-ea"/>
            </a:endParaRPr>
          </a:p>
        </p:txBody>
      </p:sp>
      <p:sp>
        <p:nvSpPr>
          <p:cNvPr id="25615" name="Freeform 103"/>
          <p:cNvSpPr/>
          <p:nvPr/>
        </p:nvSpPr>
        <p:spPr bwMode="auto">
          <a:xfrm>
            <a:off x="4657758" y="2003900"/>
            <a:ext cx="163196" cy="1446562"/>
          </a:xfrm>
          <a:custGeom>
            <a:avLst/>
            <a:gdLst>
              <a:gd name="T0" fmla="*/ 78 w 91"/>
              <a:gd name="T1" fmla="*/ 0 h 799"/>
              <a:gd name="T2" fmla="*/ 78 w 91"/>
              <a:gd name="T3" fmla="*/ 18 h 799"/>
              <a:gd name="T4" fmla="*/ 78 w 91"/>
              <a:gd name="T5" fmla="*/ 36 h 799"/>
              <a:gd name="T6" fmla="*/ 60 w 91"/>
              <a:gd name="T7" fmla="*/ 54 h 799"/>
              <a:gd name="T8" fmla="*/ 60 w 91"/>
              <a:gd name="T9" fmla="*/ 72 h 799"/>
              <a:gd name="T10" fmla="*/ 54 w 91"/>
              <a:gd name="T11" fmla="*/ 90 h 799"/>
              <a:gd name="T12" fmla="*/ 54 w 91"/>
              <a:gd name="T13" fmla="*/ 108 h 799"/>
              <a:gd name="T14" fmla="*/ 72 w 91"/>
              <a:gd name="T15" fmla="*/ 126 h 799"/>
              <a:gd name="T16" fmla="*/ 90 w 91"/>
              <a:gd name="T17" fmla="*/ 144 h 799"/>
              <a:gd name="T18" fmla="*/ 90 w 91"/>
              <a:gd name="T19" fmla="*/ 162 h 799"/>
              <a:gd name="T20" fmla="*/ 90 w 91"/>
              <a:gd name="T21" fmla="*/ 180 h 799"/>
              <a:gd name="T22" fmla="*/ 90 w 91"/>
              <a:gd name="T23" fmla="*/ 198 h 799"/>
              <a:gd name="T24" fmla="*/ 84 w 91"/>
              <a:gd name="T25" fmla="*/ 198 h 799"/>
              <a:gd name="T26" fmla="*/ 66 w 91"/>
              <a:gd name="T27" fmla="*/ 210 h 799"/>
              <a:gd name="T28" fmla="*/ 48 w 91"/>
              <a:gd name="T29" fmla="*/ 228 h 799"/>
              <a:gd name="T30" fmla="*/ 36 w 91"/>
              <a:gd name="T31" fmla="*/ 246 h 799"/>
              <a:gd name="T32" fmla="*/ 18 w 91"/>
              <a:gd name="T33" fmla="*/ 258 h 799"/>
              <a:gd name="T34" fmla="*/ 12 w 91"/>
              <a:gd name="T35" fmla="*/ 276 h 799"/>
              <a:gd name="T36" fmla="*/ 12 w 91"/>
              <a:gd name="T37" fmla="*/ 294 h 799"/>
              <a:gd name="T38" fmla="*/ 12 w 91"/>
              <a:gd name="T39" fmla="*/ 312 h 799"/>
              <a:gd name="T40" fmla="*/ 12 w 91"/>
              <a:gd name="T41" fmla="*/ 330 h 799"/>
              <a:gd name="T42" fmla="*/ 0 w 91"/>
              <a:gd name="T43" fmla="*/ 348 h 799"/>
              <a:gd name="T44" fmla="*/ 0 w 91"/>
              <a:gd name="T45" fmla="*/ 366 h 799"/>
              <a:gd name="T46" fmla="*/ 0 w 91"/>
              <a:gd name="T47" fmla="*/ 384 h 799"/>
              <a:gd name="T48" fmla="*/ 0 w 91"/>
              <a:gd name="T49" fmla="*/ 402 h 799"/>
              <a:gd name="T50" fmla="*/ 0 w 91"/>
              <a:gd name="T51" fmla="*/ 420 h 799"/>
              <a:gd name="T52" fmla="*/ 0 w 91"/>
              <a:gd name="T53" fmla="*/ 438 h 799"/>
              <a:gd name="T54" fmla="*/ 18 w 91"/>
              <a:gd name="T55" fmla="*/ 450 h 799"/>
              <a:gd name="T56" fmla="*/ 36 w 91"/>
              <a:gd name="T57" fmla="*/ 462 h 799"/>
              <a:gd name="T58" fmla="*/ 54 w 91"/>
              <a:gd name="T59" fmla="*/ 474 h 799"/>
              <a:gd name="T60" fmla="*/ 60 w 91"/>
              <a:gd name="T61" fmla="*/ 492 h 799"/>
              <a:gd name="T62" fmla="*/ 78 w 91"/>
              <a:gd name="T63" fmla="*/ 510 h 799"/>
              <a:gd name="T64" fmla="*/ 84 w 91"/>
              <a:gd name="T65" fmla="*/ 528 h 799"/>
              <a:gd name="T66" fmla="*/ 90 w 91"/>
              <a:gd name="T67" fmla="*/ 546 h 799"/>
              <a:gd name="T68" fmla="*/ 90 w 91"/>
              <a:gd name="T69" fmla="*/ 564 h 799"/>
              <a:gd name="T70" fmla="*/ 90 w 91"/>
              <a:gd name="T71" fmla="*/ 582 h 799"/>
              <a:gd name="T72" fmla="*/ 90 w 91"/>
              <a:gd name="T73" fmla="*/ 600 h 799"/>
              <a:gd name="T74" fmla="*/ 72 w 91"/>
              <a:gd name="T75" fmla="*/ 600 h 799"/>
              <a:gd name="T76" fmla="*/ 66 w 91"/>
              <a:gd name="T77" fmla="*/ 618 h 799"/>
              <a:gd name="T78" fmla="*/ 60 w 91"/>
              <a:gd name="T79" fmla="*/ 636 h 799"/>
              <a:gd name="T80" fmla="*/ 54 w 91"/>
              <a:gd name="T81" fmla="*/ 654 h 799"/>
              <a:gd name="T82" fmla="*/ 48 w 91"/>
              <a:gd name="T83" fmla="*/ 672 h 799"/>
              <a:gd name="T84" fmla="*/ 48 w 91"/>
              <a:gd name="T85" fmla="*/ 690 h 799"/>
              <a:gd name="T86" fmla="*/ 48 w 91"/>
              <a:gd name="T87" fmla="*/ 708 h 799"/>
              <a:gd name="T88" fmla="*/ 48 w 91"/>
              <a:gd name="T89" fmla="*/ 726 h 799"/>
              <a:gd name="T90" fmla="*/ 48 w 91"/>
              <a:gd name="T91" fmla="*/ 744 h 799"/>
              <a:gd name="T92" fmla="*/ 54 w 91"/>
              <a:gd name="T93" fmla="*/ 762 h 799"/>
              <a:gd name="T94" fmla="*/ 60 w 91"/>
              <a:gd name="T95" fmla="*/ 780 h 799"/>
              <a:gd name="T96" fmla="*/ 72 w 91"/>
              <a:gd name="T97" fmla="*/ 798 h 799"/>
              <a:gd name="T98" fmla="*/ 72 w 91"/>
              <a:gd name="T99" fmla="*/ 792 h 799"/>
              <a:gd name="T100" fmla="*/ 72 w 91"/>
              <a:gd name="T101" fmla="*/ 786 h 79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91"/>
              <a:gd name="T154" fmla="*/ 0 h 799"/>
              <a:gd name="T155" fmla="*/ 91 w 91"/>
              <a:gd name="T156" fmla="*/ 799 h 799"/>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91" h="799">
                <a:moveTo>
                  <a:pt x="78" y="0"/>
                </a:moveTo>
                <a:lnTo>
                  <a:pt x="78" y="18"/>
                </a:lnTo>
                <a:lnTo>
                  <a:pt x="78" y="36"/>
                </a:lnTo>
                <a:lnTo>
                  <a:pt x="60" y="54"/>
                </a:lnTo>
                <a:lnTo>
                  <a:pt x="60" y="72"/>
                </a:lnTo>
                <a:lnTo>
                  <a:pt x="54" y="90"/>
                </a:lnTo>
                <a:lnTo>
                  <a:pt x="54" y="108"/>
                </a:lnTo>
                <a:lnTo>
                  <a:pt x="72" y="126"/>
                </a:lnTo>
                <a:lnTo>
                  <a:pt x="90" y="144"/>
                </a:lnTo>
                <a:lnTo>
                  <a:pt x="90" y="162"/>
                </a:lnTo>
                <a:lnTo>
                  <a:pt x="90" y="180"/>
                </a:lnTo>
                <a:lnTo>
                  <a:pt x="90" y="198"/>
                </a:lnTo>
                <a:lnTo>
                  <a:pt x="84" y="198"/>
                </a:lnTo>
                <a:lnTo>
                  <a:pt x="66" y="210"/>
                </a:lnTo>
                <a:lnTo>
                  <a:pt x="48" y="228"/>
                </a:lnTo>
                <a:lnTo>
                  <a:pt x="36" y="246"/>
                </a:lnTo>
                <a:lnTo>
                  <a:pt x="18" y="258"/>
                </a:lnTo>
                <a:lnTo>
                  <a:pt x="12" y="276"/>
                </a:lnTo>
                <a:lnTo>
                  <a:pt x="12" y="294"/>
                </a:lnTo>
                <a:lnTo>
                  <a:pt x="12" y="312"/>
                </a:lnTo>
                <a:lnTo>
                  <a:pt x="12" y="330"/>
                </a:lnTo>
                <a:lnTo>
                  <a:pt x="0" y="348"/>
                </a:lnTo>
                <a:lnTo>
                  <a:pt x="0" y="366"/>
                </a:lnTo>
                <a:lnTo>
                  <a:pt x="0" y="384"/>
                </a:lnTo>
                <a:lnTo>
                  <a:pt x="0" y="402"/>
                </a:lnTo>
                <a:lnTo>
                  <a:pt x="0" y="420"/>
                </a:lnTo>
                <a:lnTo>
                  <a:pt x="0" y="438"/>
                </a:lnTo>
                <a:lnTo>
                  <a:pt x="18" y="450"/>
                </a:lnTo>
                <a:lnTo>
                  <a:pt x="36" y="462"/>
                </a:lnTo>
                <a:lnTo>
                  <a:pt x="54" y="474"/>
                </a:lnTo>
                <a:lnTo>
                  <a:pt x="60" y="492"/>
                </a:lnTo>
                <a:lnTo>
                  <a:pt x="78" y="510"/>
                </a:lnTo>
                <a:lnTo>
                  <a:pt x="84" y="528"/>
                </a:lnTo>
                <a:lnTo>
                  <a:pt x="90" y="546"/>
                </a:lnTo>
                <a:lnTo>
                  <a:pt x="90" y="564"/>
                </a:lnTo>
                <a:lnTo>
                  <a:pt x="90" y="582"/>
                </a:lnTo>
                <a:lnTo>
                  <a:pt x="90" y="600"/>
                </a:lnTo>
                <a:lnTo>
                  <a:pt x="72" y="600"/>
                </a:lnTo>
                <a:lnTo>
                  <a:pt x="66" y="618"/>
                </a:lnTo>
                <a:lnTo>
                  <a:pt x="60" y="636"/>
                </a:lnTo>
                <a:lnTo>
                  <a:pt x="54" y="654"/>
                </a:lnTo>
                <a:lnTo>
                  <a:pt x="48" y="672"/>
                </a:lnTo>
                <a:lnTo>
                  <a:pt x="48" y="690"/>
                </a:lnTo>
                <a:lnTo>
                  <a:pt x="48" y="708"/>
                </a:lnTo>
                <a:lnTo>
                  <a:pt x="48" y="726"/>
                </a:lnTo>
                <a:lnTo>
                  <a:pt x="48" y="744"/>
                </a:lnTo>
                <a:lnTo>
                  <a:pt x="54" y="762"/>
                </a:lnTo>
                <a:lnTo>
                  <a:pt x="60" y="780"/>
                </a:lnTo>
                <a:lnTo>
                  <a:pt x="72" y="798"/>
                </a:lnTo>
                <a:lnTo>
                  <a:pt x="72" y="792"/>
                </a:lnTo>
                <a:lnTo>
                  <a:pt x="72" y="786"/>
                </a:lnTo>
              </a:path>
            </a:pathLst>
          </a:custGeom>
          <a:noFill/>
          <a:ln w="12700" cap="rnd">
            <a:solidFill>
              <a:schemeClr val="tx1"/>
            </a:solidFill>
            <a:round/>
          </a:ln>
        </p:spPr>
        <p:txBody>
          <a:bodyPr/>
          <a:lstStyle/>
          <a:p>
            <a:endParaRPr lang="zh-CN" altLang="en-US" sz="2000">
              <a:solidFill>
                <a:schemeClr val="tx1">
                  <a:lumMod val="75000"/>
                  <a:lumOff val="25000"/>
                </a:schemeClr>
              </a:solidFill>
              <a:latin typeface="+mn-lt"/>
              <a:ea typeface="+mn-ea"/>
            </a:endParaRPr>
          </a:p>
        </p:txBody>
      </p:sp>
      <p:sp>
        <p:nvSpPr>
          <p:cNvPr id="25616" name="Rectangle 104"/>
          <p:cNvSpPr>
            <a:spLocks noChangeArrowheads="1"/>
          </p:cNvSpPr>
          <p:nvPr/>
        </p:nvSpPr>
        <p:spPr bwMode="auto">
          <a:xfrm>
            <a:off x="6425997" y="1196752"/>
            <a:ext cx="952185" cy="397545"/>
          </a:xfrm>
          <a:prstGeom prst="rect">
            <a:avLst/>
          </a:prstGeom>
          <a:noFill/>
          <a:ln w="12700">
            <a:noFill/>
            <a:miter lim="800000"/>
          </a:ln>
        </p:spPr>
        <p:txBody>
          <a:bodyPr wrap="none" lIns="90488" tIns="44450" rIns="90488" bIns="44450">
            <a:spAutoFit/>
          </a:bodyPr>
          <a:lstStyle/>
          <a:p>
            <a:pPr defTabSz="762000" eaLnBrk="0" hangingPunct="0"/>
            <a:r>
              <a:rPr kumimoji="1" lang="zh-CN" altLang="en-US" sz="2000">
                <a:solidFill>
                  <a:schemeClr val="tx1">
                    <a:lumMod val="75000"/>
                    <a:lumOff val="25000"/>
                  </a:schemeClr>
                </a:solidFill>
                <a:latin typeface="+mn-lt"/>
                <a:ea typeface="+mn-ea"/>
              </a:rPr>
              <a:t>折射角</a:t>
            </a:r>
            <a:endParaRPr kumimoji="1" lang="zh-CN" altLang="en-US" sz="2000">
              <a:solidFill>
                <a:schemeClr val="tx1">
                  <a:lumMod val="75000"/>
                  <a:lumOff val="25000"/>
                </a:schemeClr>
              </a:solidFill>
              <a:latin typeface="+mn-lt"/>
              <a:ea typeface="+mn-ea"/>
            </a:endParaRPr>
          </a:p>
        </p:txBody>
      </p:sp>
      <p:sp>
        <p:nvSpPr>
          <p:cNvPr id="25617" name="Rectangle 105"/>
          <p:cNvSpPr>
            <a:spLocks noChangeArrowheads="1"/>
          </p:cNvSpPr>
          <p:nvPr/>
        </p:nvSpPr>
        <p:spPr bwMode="auto">
          <a:xfrm>
            <a:off x="5507388" y="2689977"/>
            <a:ext cx="1162563" cy="397545"/>
          </a:xfrm>
          <a:prstGeom prst="rect">
            <a:avLst/>
          </a:prstGeom>
          <a:noFill/>
          <a:ln w="12700">
            <a:noFill/>
            <a:miter lim="800000"/>
          </a:ln>
        </p:spPr>
        <p:txBody>
          <a:bodyPr lIns="90488" tIns="44450" rIns="90488" bIns="44450">
            <a:spAutoFit/>
          </a:bodyPr>
          <a:lstStyle/>
          <a:p>
            <a:pPr defTabSz="762000" eaLnBrk="0" hangingPunct="0"/>
            <a:r>
              <a:rPr kumimoji="1" lang="zh-CN" altLang="en-US" sz="2000">
                <a:solidFill>
                  <a:schemeClr val="tx1">
                    <a:lumMod val="75000"/>
                    <a:lumOff val="25000"/>
                  </a:schemeClr>
                </a:solidFill>
                <a:latin typeface="+mn-lt"/>
                <a:ea typeface="+mn-ea"/>
              </a:rPr>
              <a:t>入射角</a:t>
            </a:r>
            <a:endParaRPr kumimoji="1" lang="zh-CN" altLang="en-US" sz="2000">
              <a:solidFill>
                <a:schemeClr val="tx1">
                  <a:lumMod val="75000"/>
                  <a:lumOff val="25000"/>
                </a:schemeClr>
              </a:solidFill>
              <a:latin typeface="+mn-lt"/>
              <a:ea typeface="+mn-ea"/>
            </a:endParaRPr>
          </a:p>
        </p:txBody>
      </p:sp>
      <p:sp>
        <p:nvSpPr>
          <p:cNvPr id="25618" name="Line 106"/>
          <p:cNvSpPr>
            <a:spLocks noChangeShapeType="1"/>
          </p:cNvSpPr>
          <p:nvPr/>
        </p:nvSpPr>
        <p:spPr bwMode="auto">
          <a:xfrm>
            <a:off x="6913904" y="1609154"/>
            <a:ext cx="126183" cy="572571"/>
          </a:xfrm>
          <a:prstGeom prst="line">
            <a:avLst/>
          </a:prstGeom>
          <a:noFill/>
          <a:ln w="12700">
            <a:solidFill>
              <a:srgbClr val="333399"/>
            </a:solidFill>
            <a:round/>
          </a:ln>
        </p:spPr>
        <p:txBody>
          <a:bodyPr wrap="none" anchor="ctr"/>
          <a:lstStyle/>
          <a:p>
            <a:endParaRPr lang="zh-CN" altLang="en-US" sz="2000">
              <a:solidFill>
                <a:schemeClr val="tx1">
                  <a:lumMod val="75000"/>
                  <a:lumOff val="25000"/>
                </a:schemeClr>
              </a:solidFill>
              <a:latin typeface="+mn-lt"/>
              <a:ea typeface="+mn-ea"/>
            </a:endParaRPr>
          </a:p>
        </p:txBody>
      </p:sp>
      <p:sp>
        <p:nvSpPr>
          <p:cNvPr id="25619" name="Line 107"/>
          <p:cNvSpPr>
            <a:spLocks noChangeShapeType="1"/>
          </p:cNvSpPr>
          <p:nvPr/>
        </p:nvSpPr>
        <p:spPr bwMode="auto">
          <a:xfrm flipV="1">
            <a:off x="5507387" y="1573841"/>
            <a:ext cx="1110408" cy="610406"/>
          </a:xfrm>
          <a:prstGeom prst="line">
            <a:avLst/>
          </a:prstGeom>
          <a:noFill/>
          <a:ln w="12700">
            <a:solidFill>
              <a:srgbClr val="333399"/>
            </a:solidFill>
            <a:round/>
          </a:ln>
        </p:spPr>
        <p:txBody>
          <a:bodyPr wrap="none" anchor="ctr"/>
          <a:lstStyle/>
          <a:p>
            <a:endParaRPr lang="zh-CN" altLang="en-US" sz="2000">
              <a:solidFill>
                <a:schemeClr val="tx1">
                  <a:lumMod val="75000"/>
                  <a:lumOff val="25000"/>
                </a:schemeClr>
              </a:solidFill>
              <a:latin typeface="+mn-lt"/>
              <a:ea typeface="+mn-ea"/>
            </a:endParaRPr>
          </a:p>
        </p:txBody>
      </p:sp>
      <p:sp>
        <p:nvSpPr>
          <p:cNvPr id="25620" name="Line 108"/>
          <p:cNvSpPr>
            <a:spLocks noChangeShapeType="1"/>
          </p:cNvSpPr>
          <p:nvPr/>
        </p:nvSpPr>
        <p:spPr bwMode="auto">
          <a:xfrm>
            <a:off x="5335778" y="2681148"/>
            <a:ext cx="316298" cy="203049"/>
          </a:xfrm>
          <a:prstGeom prst="line">
            <a:avLst/>
          </a:prstGeom>
          <a:noFill/>
          <a:ln w="12700">
            <a:solidFill>
              <a:srgbClr val="333399"/>
            </a:solidFill>
            <a:round/>
          </a:ln>
        </p:spPr>
        <p:txBody>
          <a:bodyPr wrap="none" anchor="ctr"/>
          <a:lstStyle/>
          <a:p>
            <a:endParaRPr lang="zh-CN" altLang="en-US" sz="2000">
              <a:solidFill>
                <a:schemeClr val="tx1">
                  <a:lumMod val="75000"/>
                  <a:lumOff val="25000"/>
                </a:schemeClr>
              </a:solidFill>
              <a:latin typeface="+mn-lt"/>
              <a:ea typeface="+mn-ea"/>
            </a:endParaRPr>
          </a:p>
        </p:txBody>
      </p:sp>
      <p:sp>
        <p:nvSpPr>
          <p:cNvPr id="25621" name="Line 109"/>
          <p:cNvSpPr>
            <a:spLocks noChangeShapeType="1"/>
          </p:cNvSpPr>
          <p:nvPr/>
        </p:nvSpPr>
        <p:spPr bwMode="auto">
          <a:xfrm flipV="1">
            <a:off x="6365429" y="2637008"/>
            <a:ext cx="264143" cy="253495"/>
          </a:xfrm>
          <a:prstGeom prst="line">
            <a:avLst/>
          </a:prstGeom>
          <a:noFill/>
          <a:ln w="12700">
            <a:solidFill>
              <a:srgbClr val="333399"/>
            </a:solidFill>
            <a:round/>
          </a:ln>
        </p:spPr>
        <p:txBody>
          <a:bodyPr wrap="none" anchor="ctr"/>
          <a:lstStyle/>
          <a:p>
            <a:endParaRPr lang="zh-CN" altLang="en-US" sz="2000">
              <a:solidFill>
                <a:schemeClr val="tx1">
                  <a:lumMod val="75000"/>
                  <a:lumOff val="25000"/>
                </a:schemeClr>
              </a:solidFill>
              <a:latin typeface="+mn-lt"/>
              <a:ea typeface="+mn-ea"/>
            </a:endParaRPr>
          </a:p>
        </p:txBody>
      </p:sp>
      <p:sp>
        <p:nvSpPr>
          <p:cNvPr id="25622" name="Line 110"/>
          <p:cNvSpPr>
            <a:spLocks noChangeShapeType="1"/>
          </p:cNvSpPr>
          <p:nvPr/>
        </p:nvSpPr>
        <p:spPr bwMode="auto">
          <a:xfrm flipV="1">
            <a:off x="7819053" y="2449093"/>
            <a:ext cx="644373" cy="261063"/>
          </a:xfrm>
          <a:prstGeom prst="line">
            <a:avLst/>
          </a:prstGeom>
          <a:noFill/>
          <a:ln w="12700">
            <a:solidFill>
              <a:srgbClr val="333399"/>
            </a:solidFill>
            <a:round/>
          </a:ln>
        </p:spPr>
        <p:txBody>
          <a:bodyPr wrap="none" anchor="ctr"/>
          <a:lstStyle/>
          <a:p>
            <a:endParaRPr lang="zh-CN" altLang="en-US" sz="2000">
              <a:solidFill>
                <a:schemeClr val="tx1">
                  <a:lumMod val="75000"/>
                  <a:lumOff val="25000"/>
                </a:schemeClr>
              </a:solidFill>
              <a:latin typeface="+mn-lt"/>
              <a:ea typeface="+mn-ea"/>
            </a:endParaRPr>
          </a:p>
        </p:txBody>
      </p:sp>
      <p:sp>
        <p:nvSpPr>
          <p:cNvPr id="25623" name="Line 111"/>
          <p:cNvSpPr>
            <a:spLocks noChangeShapeType="1"/>
          </p:cNvSpPr>
          <p:nvPr/>
        </p:nvSpPr>
        <p:spPr bwMode="auto">
          <a:xfrm flipH="1">
            <a:off x="7667634" y="1629333"/>
            <a:ext cx="531650" cy="562482"/>
          </a:xfrm>
          <a:prstGeom prst="line">
            <a:avLst/>
          </a:prstGeom>
          <a:noFill/>
          <a:ln w="12700">
            <a:solidFill>
              <a:srgbClr val="333399"/>
            </a:solidFill>
            <a:round/>
          </a:ln>
        </p:spPr>
        <p:txBody>
          <a:bodyPr wrap="none" anchor="ctr"/>
          <a:lstStyle/>
          <a:p>
            <a:endParaRPr lang="zh-CN" altLang="en-US" sz="2000">
              <a:solidFill>
                <a:schemeClr val="tx1">
                  <a:lumMod val="75000"/>
                  <a:lumOff val="25000"/>
                </a:schemeClr>
              </a:solidFill>
              <a:latin typeface="+mn-lt"/>
              <a:ea typeface="+mn-ea"/>
            </a:endParaRPr>
          </a:p>
        </p:txBody>
      </p:sp>
      <p:sp>
        <p:nvSpPr>
          <p:cNvPr id="25624" name="Freeform 112"/>
          <p:cNvSpPr/>
          <p:nvPr/>
        </p:nvSpPr>
        <p:spPr bwMode="auto">
          <a:xfrm>
            <a:off x="7901493" y="1982461"/>
            <a:ext cx="23554" cy="392224"/>
          </a:xfrm>
          <a:custGeom>
            <a:avLst/>
            <a:gdLst>
              <a:gd name="T0" fmla="*/ 0 w 13"/>
              <a:gd name="T1" fmla="*/ 0 h 217"/>
              <a:gd name="T2" fmla="*/ 6 w 13"/>
              <a:gd name="T3" fmla="*/ 18 h 217"/>
              <a:gd name="T4" fmla="*/ 6 w 13"/>
              <a:gd name="T5" fmla="*/ 36 h 217"/>
              <a:gd name="T6" fmla="*/ 6 w 13"/>
              <a:gd name="T7" fmla="*/ 54 h 217"/>
              <a:gd name="T8" fmla="*/ 6 w 13"/>
              <a:gd name="T9" fmla="*/ 72 h 217"/>
              <a:gd name="T10" fmla="*/ 6 w 13"/>
              <a:gd name="T11" fmla="*/ 90 h 217"/>
              <a:gd name="T12" fmla="*/ 0 w 13"/>
              <a:gd name="T13" fmla="*/ 108 h 217"/>
              <a:gd name="T14" fmla="*/ 0 w 13"/>
              <a:gd name="T15" fmla="*/ 126 h 217"/>
              <a:gd name="T16" fmla="*/ 0 w 13"/>
              <a:gd name="T17" fmla="*/ 144 h 217"/>
              <a:gd name="T18" fmla="*/ 0 w 13"/>
              <a:gd name="T19" fmla="*/ 162 h 217"/>
              <a:gd name="T20" fmla="*/ 0 w 13"/>
              <a:gd name="T21" fmla="*/ 180 h 217"/>
              <a:gd name="T22" fmla="*/ 6 w 13"/>
              <a:gd name="T23" fmla="*/ 198 h 217"/>
              <a:gd name="T24" fmla="*/ 12 w 13"/>
              <a:gd name="T25" fmla="*/ 216 h 2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
              <a:gd name="T40" fmla="*/ 0 h 217"/>
              <a:gd name="T41" fmla="*/ 13 w 13"/>
              <a:gd name="T42" fmla="*/ 217 h 2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 h="217">
                <a:moveTo>
                  <a:pt x="0" y="0"/>
                </a:moveTo>
                <a:lnTo>
                  <a:pt x="6" y="18"/>
                </a:lnTo>
                <a:lnTo>
                  <a:pt x="6" y="36"/>
                </a:lnTo>
                <a:lnTo>
                  <a:pt x="6" y="54"/>
                </a:lnTo>
                <a:lnTo>
                  <a:pt x="6" y="72"/>
                </a:lnTo>
                <a:lnTo>
                  <a:pt x="6" y="90"/>
                </a:lnTo>
                <a:lnTo>
                  <a:pt x="0" y="108"/>
                </a:lnTo>
                <a:lnTo>
                  <a:pt x="0" y="126"/>
                </a:lnTo>
                <a:lnTo>
                  <a:pt x="0" y="144"/>
                </a:lnTo>
                <a:lnTo>
                  <a:pt x="0" y="162"/>
                </a:lnTo>
                <a:lnTo>
                  <a:pt x="0" y="180"/>
                </a:lnTo>
                <a:lnTo>
                  <a:pt x="6" y="198"/>
                </a:lnTo>
                <a:lnTo>
                  <a:pt x="12" y="216"/>
                </a:lnTo>
              </a:path>
            </a:pathLst>
          </a:custGeom>
          <a:noFill/>
          <a:ln w="12700" cap="rnd">
            <a:solidFill>
              <a:schemeClr val="tx1"/>
            </a:solidFill>
            <a:round/>
          </a:ln>
        </p:spPr>
        <p:txBody>
          <a:bodyPr/>
          <a:lstStyle/>
          <a:p>
            <a:endParaRPr lang="zh-CN" altLang="en-US" sz="2000">
              <a:solidFill>
                <a:schemeClr val="tx1">
                  <a:lumMod val="75000"/>
                  <a:lumOff val="25000"/>
                </a:schemeClr>
              </a:solidFill>
              <a:latin typeface="+mn-lt"/>
              <a:ea typeface="+mn-ea"/>
            </a:endParaRPr>
          </a:p>
        </p:txBody>
      </p:sp>
      <p:sp>
        <p:nvSpPr>
          <p:cNvPr id="25625" name="Freeform 113"/>
          <p:cNvSpPr/>
          <p:nvPr/>
        </p:nvSpPr>
        <p:spPr bwMode="auto">
          <a:xfrm>
            <a:off x="7869526" y="2362072"/>
            <a:ext cx="87487" cy="730217"/>
          </a:xfrm>
          <a:custGeom>
            <a:avLst/>
            <a:gdLst>
              <a:gd name="T0" fmla="*/ 18 w 49"/>
              <a:gd name="T1" fmla="*/ 0 h 403"/>
              <a:gd name="T2" fmla="*/ 12 w 49"/>
              <a:gd name="T3" fmla="*/ 18 h 403"/>
              <a:gd name="T4" fmla="*/ 12 w 49"/>
              <a:gd name="T5" fmla="*/ 36 h 403"/>
              <a:gd name="T6" fmla="*/ 12 w 49"/>
              <a:gd name="T7" fmla="*/ 54 h 403"/>
              <a:gd name="T8" fmla="*/ 12 w 49"/>
              <a:gd name="T9" fmla="*/ 72 h 403"/>
              <a:gd name="T10" fmla="*/ 24 w 49"/>
              <a:gd name="T11" fmla="*/ 90 h 403"/>
              <a:gd name="T12" fmla="*/ 24 w 49"/>
              <a:gd name="T13" fmla="*/ 108 h 403"/>
              <a:gd name="T14" fmla="*/ 30 w 49"/>
              <a:gd name="T15" fmla="*/ 126 h 403"/>
              <a:gd name="T16" fmla="*/ 36 w 49"/>
              <a:gd name="T17" fmla="*/ 144 h 403"/>
              <a:gd name="T18" fmla="*/ 36 w 49"/>
              <a:gd name="T19" fmla="*/ 162 h 403"/>
              <a:gd name="T20" fmla="*/ 48 w 49"/>
              <a:gd name="T21" fmla="*/ 180 h 403"/>
              <a:gd name="T22" fmla="*/ 48 w 49"/>
              <a:gd name="T23" fmla="*/ 198 h 403"/>
              <a:gd name="T24" fmla="*/ 48 w 49"/>
              <a:gd name="T25" fmla="*/ 216 h 403"/>
              <a:gd name="T26" fmla="*/ 48 w 49"/>
              <a:gd name="T27" fmla="*/ 234 h 403"/>
              <a:gd name="T28" fmla="*/ 48 w 49"/>
              <a:gd name="T29" fmla="*/ 252 h 403"/>
              <a:gd name="T30" fmla="*/ 48 w 49"/>
              <a:gd name="T31" fmla="*/ 270 h 403"/>
              <a:gd name="T32" fmla="*/ 42 w 49"/>
              <a:gd name="T33" fmla="*/ 288 h 403"/>
              <a:gd name="T34" fmla="*/ 36 w 49"/>
              <a:gd name="T35" fmla="*/ 306 h 403"/>
              <a:gd name="T36" fmla="*/ 30 w 49"/>
              <a:gd name="T37" fmla="*/ 324 h 403"/>
              <a:gd name="T38" fmla="*/ 18 w 49"/>
              <a:gd name="T39" fmla="*/ 342 h 403"/>
              <a:gd name="T40" fmla="*/ 12 w 49"/>
              <a:gd name="T41" fmla="*/ 366 h 403"/>
              <a:gd name="T42" fmla="*/ 12 w 49"/>
              <a:gd name="T43" fmla="*/ 384 h 403"/>
              <a:gd name="T44" fmla="*/ 0 w 49"/>
              <a:gd name="T45" fmla="*/ 402 h 403"/>
              <a:gd name="T46" fmla="*/ 0 w 49"/>
              <a:gd name="T47" fmla="*/ 402 h 40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9"/>
              <a:gd name="T73" fmla="*/ 0 h 403"/>
              <a:gd name="T74" fmla="*/ 49 w 49"/>
              <a:gd name="T75" fmla="*/ 403 h 40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9" h="403">
                <a:moveTo>
                  <a:pt x="18" y="0"/>
                </a:moveTo>
                <a:lnTo>
                  <a:pt x="12" y="18"/>
                </a:lnTo>
                <a:lnTo>
                  <a:pt x="12" y="36"/>
                </a:lnTo>
                <a:lnTo>
                  <a:pt x="12" y="54"/>
                </a:lnTo>
                <a:lnTo>
                  <a:pt x="12" y="72"/>
                </a:lnTo>
                <a:lnTo>
                  <a:pt x="24" y="90"/>
                </a:lnTo>
                <a:lnTo>
                  <a:pt x="24" y="108"/>
                </a:lnTo>
                <a:lnTo>
                  <a:pt x="30" y="126"/>
                </a:lnTo>
                <a:lnTo>
                  <a:pt x="36" y="144"/>
                </a:lnTo>
                <a:lnTo>
                  <a:pt x="36" y="162"/>
                </a:lnTo>
                <a:lnTo>
                  <a:pt x="48" y="180"/>
                </a:lnTo>
                <a:lnTo>
                  <a:pt x="48" y="198"/>
                </a:lnTo>
                <a:lnTo>
                  <a:pt x="48" y="216"/>
                </a:lnTo>
                <a:lnTo>
                  <a:pt x="48" y="234"/>
                </a:lnTo>
                <a:lnTo>
                  <a:pt x="48" y="252"/>
                </a:lnTo>
                <a:lnTo>
                  <a:pt x="48" y="270"/>
                </a:lnTo>
                <a:lnTo>
                  <a:pt x="42" y="288"/>
                </a:lnTo>
                <a:lnTo>
                  <a:pt x="36" y="306"/>
                </a:lnTo>
                <a:lnTo>
                  <a:pt x="30" y="324"/>
                </a:lnTo>
                <a:lnTo>
                  <a:pt x="18" y="342"/>
                </a:lnTo>
                <a:lnTo>
                  <a:pt x="12" y="366"/>
                </a:lnTo>
                <a:lnTo>
                  <a:pt x="12" y="384"/>
                </a:lnTo>
                <a:lnTo>
                  <a:pt x="0" y="402"/>
                </a:lnTo>
              </a:path>
            </a:pathLst>
          </a:custGeom>
          <a:noFill/>
          <a:ln w="12700" cap="rnd">
            <a:solidFill>
              <a:schemeClr val="tx1"/>
            </a:solidFill>
            <a:round/>
          </a:ln>
        </p:spPr>
        <p:txBody>
          <a:bodyPr/>
          <a:lstStyle/>
          <a:p>
            <a:endParaRPr lang="zh-CN" altLang="en-US" sz="2000">
              <a:solidFill>
                <a:schemeClr val="tx1">
                  <a:lumMod val="75000"/>
                  <a:lumOff val="25000"/>
                </a:schemeClr>
              </a:solidFill>
              <a:latin typeface="+mn-lt"/>
              <a:ea typeface="+mn-ea"/>
            </a:endParaRPr>
          </a:p>
        </p:txBody>
      </p:sp>
      <p:sp>
        <p:nvSpPr>
          <p:cNvPr id="25626" name="Freeform 114"/>
          <p:cNvSpPr/>
          <p:nvPr/>
        </p:nvSpPr>
        <p:spPr bwMode="auto">
          <a:xfrm>
            <a:off x="7847656" y="3089768"/>
            <a:ext cx="23554" cy="360695"/>
          </a:xfrm>
          <a:custGeom>
            <a:avLst/>
            <a:gdLst>
              <a:gd name="T0" fmla="*/ 12 w 13"/>
              <a:gd name="T1" fmla="*/ 0 h 199"/>
              <a:gd name="T2" fmla="*/ 12 w 13"/>
              <a:gd name="T3" fmla="*/ 18 h 199"/>
              <a:gd name="T4" fmla="*/ 12 w 13"/>
              <a:gd name="T5" fmla="*/ 36 h 199"/>
              <a:gd name="T6" fmla="*/ 12 w 13"/>
              <a:gd name="T7" fmla="*/ 54 h 199"/>
              <a:gd name="T8" fmla="*/ 12 w 13"/>
              <a:gd name="T9" fmla="*/ 72 h 199"/>
              <a:gd name="T10" fmla="*/ 12 w 13"/>
              <a:gd name="T11" fmla="*/ 90 h 199"/>
              <a:gd name="T12" fmla="*/ 12 w 13"/>
              <a:gd name="T13" fmla="*/ 108 h 199"/>
              <a:gd name="T14" fmla="*/ 12 w 13"/>
              <a:gd name="T15" fmla="*/ 126 h 199"/>
              <a:gd name="T16" fmla="*/ 12 w 13"/>
              <a:gd name="T17" fmla="*/ 144 h 199"/>
              <a:gd name="T18" fmla="*/ 12 w 13"/>
              <a:gd name="T19" fmla="*/ 162 h 199"/>
              <a:gd name="T20" fmla="*/ 6 w 13"/>
              <a:gd name="T21" fmla="*/ 180 h 199"/>
              <a:gd name="T22" fmla="*/ 0 w 13"/>
              <a:gd name="T23" fmla="*/ 198 h 19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
              <a:gd name="T37" fmla="*/ 0 h 199"/>
              <a:gd name="T38" fmla="*/ 13 w 13"/>
              <a:gd name="T39" fmla="*/ 199 h 19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 h="199">
                <a:moveTo>
                  <a:pt x="12" y="0"/>
                </a:moveTo>
                <a:lnTo>
                  <a:pt x="12" y="18"/>
                </a:lnTo>
                <a:lnTo>
                  <a:pt x="12" y="36"/>
                </a:lnTo>
                <a:lnTo>
                  <a:pt x="12" y="54"/>
                </a:lnTo>
                <a:lnTo>
                  <a:pt x="12" y="72"/>
                </a:lnTo>
                <a:lnTo>
                  <a:pt x="12" y="90"/>
                </a:lnTo>
                <a:lnTo>
                  <a:pt x="12" y="108"/>
                </a:lnTo>
                <a:lnTo>
                  <a:pt x="12" y="126"/>
                </a:lnTo>
                <a:lnTo>
                  <a:pt x="12" y="144"/>
                </a:lnTo>
                <a:lnTo>
                  <a:pt x="12" y="162"/>
                </a:lnTo>
                <a:lnTo>
                  <a:pt x="6" y="180"/>
                </a:lnTo>
                <a:lnTo>
                  <a:pt x="0" y="198"/>
                </a:lnTo>
              </a:path>
            </a:pathLst>
          </a:custGeom>
          <a:noFill/>
          <a:ln w="12700" cap="rnd">
            <a:solidFill>
              <a:schemeClr val="tx1"/>
            </a:solidFill>
            <a:round/>
          </a:ln>
        </p:spPr>
        <p:txBody>
          <a:bodyPr/>
          <a:lstStyle/>
          <a:p>
            <a:endParaRPr lang="zh-CN" altLang="en-US" sz="2000">
              <a:solidFill>
                <a:schemeClr val="tx1">
                  <a:lumMod val="75000"/>
                  <a:lumOff val="25000"/>
                </a:schemeClr>
              </a:solidFill>
              <a:latin typeface="+mn-lt"/>
              <a:ea typeface="+mn-ea"/>
            </a:endParaRPr>
          </a:p>
        </p:txBody>
      </p:sp>
      <p:sp>
        <p:nvSpPr>
          <p:cNvPr id="25627" name="Arc 115"/>
          <p:cNvSpPr/>
          <p:nvPr/>
        </p:nvSpPr>
        <p:spPr bwMode="auto">
          <a:xfrm rot="540000">
            <a:off x="6812957" y="2153980"/>
            <a:ext cx="375184" cy="274935"/>
          </a:xfrm>
          <a:custGeom>
            <a:avLst/>
            <a:gdLst>
              <a:gd name="T0" fmla="*/ 0 w 21600"/>
              <a:gd name="T1" fmla="*/ 0 h 21600"/>
              <a:gd name="T2" fmla="*/ 354013 w 21600"/>
              <a:gd name="T3" fmla="*/ 346075 h 21600"/>
              <a:gd name="T4" fmla="*/ 0 w 21600"/>
              <a:gd name="T5" fmla="*/ 346075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9050" cap="rnd">
            <a:solidFill>
              <a:srgbClr val="333399"/>
            </a:solidFill>
            <a:round/>
          </a:ln>
        </p:spPr>
        <p:txBody>
          <a:bodyPr wrap="none" anchor="ctr"/>
          <a:lstStyle/>
          <a:p>
            <a:endParaRPr lang="zh-CN" altLang="en-US" sz="2000">
              <a:solidFill>
                <a:schemeClr val="tx1">
                  <a:lumMod val="75000"/>
                  <a:lumOff val="25000"/>
                </a:schemeClr>
              </a:solidFill>
              <a:latin typeface="+mn-lt"/>
              <a:ea typeface="+mn-ea"/>
            </a:endParaRPr>
          </a:p>
        </p:txBody>
      </p:sp>
      <p:sp>
        <p:nvSpPr>
          <p:cNvPr id="25628" name="Text Box 116"/>
          <p:cNvSpPr txBox="1">
            <a:spLocks noChangeArrowheads="1"/>
          </p:cNvSpPr>
          <p:nvPr/>
        </p:nvSpPr>
        <p:spPr bwMode="auto">
          <a:xfrm>
            <a:off x="7893080" y="1282512"/>
            <a:ext cx="2492990" cy="707886"/>
          </a:xfrm>
          <a:prstGeom prst="rect">
            <a:avLst/>
          </a:prstGeom>
          <a:noFill/>
          <a:ln w="9525">
            <a:noFill/>
            <a:miter lim="800000"/>
          </a:ln>
        </p:spPr>
        <p:txBody>
          <a:bodyPr wrap="none">
            <a:spAutoFit/>
          </a:bodyPr>
          <a:lstStyle/>
          <a:p>
            <a:r>
              <a:rPr kumimoji="1" lang="en-US" altLang="zh-CN" sz="2000" dirty="0">
                <a:solidFill>
                  <a:schemeClr val="tx1">
                    <a:lumMod val="75000"/>
                    <a:lumOff val="25000"/>
                  </a:schemeClr>
                </a:solidFill>
                <a:latin typeface="+mn-lt"/>
                <a:ea typeface="+mn-ea"/>
              </a:rPr>
              <a:t>  </a:t>
            </a:r>
            <a:r>
              <a:rPr kumimoji="1" lang="zh-CN" altLang="en-US" sz="2000" dirty="0">
                <a:solidFill>
                  <a:schemeClr val="tx1">
                    <a:lumMod val="75000"/>
                    <a:lumOff val="25000"/>
                  </a:schemeClr>
                </a:solidFill>
                <a:latin typeface="+mn-lt"/>
                <a:ea typeface="+mn-ea"/>
              </a:rPr>
              <a:t>包层</a:t>
            </a:r>
            <a:endParaRPr kumimoji="1" lang="zh-CN" altLang="en-US" sz="2000" dirty="0">
              <a:solidFill>
                <a:schemeClr val="tx1">
                  <a:lumMod val="75000"/>
                  <a:lumOff val="25000"/>
                </a:schemeClr>
              </a:solidFill>
              <a:latin typeface="+mn-lt"/>
              <a:ea typeface="+mn-ea"/>
            </a:endParaRPr>
          </a:p>
          <a:p>
            <a:r>
              <a:rPr kumimoji="1" lang="zh-CN" altLang="en-US" sz="2000" dirty="0">
                <a:solidFill>
                  <a:schemeClr val="tx1">
                    <a:lumMod val="75000"/>
                    <a:lumOff val="25000"/>
                  </a:schemeClr>
                </a:solidFill>
                <a:latin typeface="+mn-lt"/>
                <a:ea typeface="+mn-ea"/>
              </a:rPr>
              <a:t>（低折射率的媒体）</a:t>
            </a:r>
            <a:endParaRPr kumimoji="1" lang="zh-CN" altLang="en-US" sz="2000" dirty="0">
              <a:solidFill>
                <a:schemeClr val="tx1">
                  <a:lumMod val="75000"/>
                  <a:lumOff val="25000"/>
                </a:schemeClr>
              </a:solidFill>
              <a:latin typeface="+mn-lt"/>
              <a:ea typeface="+mn-ea"/>
            </a:endParaRPr>
          </a:p>
        </p:txBody>
      </p:sp>
      <p:sp>
        <p:nvSpPr>
          <p:cNvPr id="25629" name="Line 117"/>
          <p:cNvSpPr>
            <a:spLocks noChangeShapeType="1"/>
          </p:cNvSpPr>
          <p:nvPr/>
        </p:nvSpPr>
        <p:spPr bwMode="auto">
          <a:xfrm flipH="1">
            <a:off x="7645763" y="3231018"/>
            <a:ext cx="691480" cy="87021"/>
          </a:xfrm>
          <a:prstGeom prst="line">
            <a:avLst/>
          </a:prstGeom>
          <a:noFill/>
          <a:ln w="12700">
            <a:solidFill>
              <a:srgbClr val="333399"/>
            </a:solidFill>
            <a:round/>
          </a:ln>
        </p:spPr>
        <p:txBody>
          <a:bodyPr wrap="none" anchor="ctr"/>
          <a:lstStyle/>
          <a:p>
            <a:endParaRPr lang="zh-CN" altLang="en-US" sz="2000">
              <a:solidFill>
                <a:schemeClr val="tx1">
                  <a:lumMod val="75000"/>
                  <a:lumOff val="25000"/>
                </a:schemeClr>
              </a:solidFill>
              <a:latin typeface="+mn-lt"/>
              <a:ea typeface="+mn-ea"/>
            </a:endParaRPr>
          </a:p>
        </p:txBody>
      </p:sp>
      <p:sp>
        <p:nvSpPr>
          <p:cNvPr id="25630" name="Text Box 118"/>
          <p:cNvSpPr txBox="1">
            <a:spLocks noChangeArrowheads="1"/>
          </p:cNvSpPr>
          <p:nvPr/>
        </p:nvSpPr>
        <p:spPr bwMode="auto">
          <a:xfrm>
            <a:off x="8199283" y="2997703"/>
            <a:ext cx="2492990" cy="707886"/>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  </a:t>
            </a:r>
            <a:r>
              <a:rPr kumimoji="1" lang="zh-CN" altLang="en-US" sz="2000">
                <a:solidFill>
                  <a:schemeClr val="tx1">
                    <a:lumMod val="75000"/>
                    <a:lumOff val="25000"/>
                  </a:schemeClr>
                </a:solidFill>
                <a:latin typeface="+mn-lt"/>
                <a:ea typeface="+mn-ea"/>
              </a:rPr>
              <a:t>包层</a:t>
            </a:r>
            <a:endParaRPr kumimoji="1" lang="zh-CN" altLang="en-US" sz="2000">
              <a:solidFill>
                <a:schemeClr val="tx1">
                  <a:lumMod val="75000"/>
                  <a:lumOff val="25000"/>
                </a:schemeClr>
              </a:solidFill>
              <a:latin typeface="+mn-lt"/>
              <a:ea typeface="+mn-ea"/>
            </a:endParaRPr>
          </a:p>
          <a:p>
            <a:r>
              <a:rPr kumimoji="1" lang="zh-CN" altLang="en-US" sz="2000">
                <a:solidFill>
                  <a:schemeClr val="tx1">
                    <a:lumMod val="75000"/>
                    <a:lumOff val="25000"/>
                  </a:schemeClr>
                </a:solidFill>
                <a:latin typeface="+mn-lt"/>
                <a:ea typeface="+mn-ea"/>
              </a:rPr>
              <a:t>（低折射率的媒体）</a:t>
            </a:r>
            <a:endParaRPr kumimoji="1" lang="zh-CN" altLang="en-US" sz="2000">
              <a:solidFill>
                <a:schemeClr val="tx1">
                  <a:lumMod val="75000"/>
                  <a:lumOff val="25000"/>
                </a:schemeClr>
              </a:solidFill>
              <a:latin typeface="+mn-lt"/>
              <a:ea typeface="+mn-ea"/>
            </a:endParaRPr>
          </a:p>
        </p:txBody>
      </p:sp>
      <p:sp>
        <p:nvSpPr>
          <p:cNvPr id="25631" name="Text Box 119"/>
          <p:cNvSpPr txBox="1">
            <a:spLocks noChangeArrowheads="1"/>
          </p:cNvSpPr>
          <p:nvPr/>
        </p:nvSpPr>
        <p:spPr bwMode="auto">
          <a:xfrm>
            <a:off x="8274995" y="2143890"/>
            <a:ext cx="2271578" cy="707886"/>
          </a:xfrm>
          <a:prstGeom prst="rect">
            <a:avLst/>
          </a:prstGeom>
          <a:noFill/>
          <a:ln w="9525">
            <a:noFill/>
            <a:miter lim="800000"/>
          </a:ln>
        </p:spPr>
        <p:txBody>
          <a:bodyPr wrap="square">
            <a:spAutoFit/>
          </a:bodyPr>
          <a:lstStyle/>
          <a:p>
            <a:r>
              <a:rPr kumimoji="1" lang="en-US" altLang="zh-CN" sz="2000" dirty="0">
                <a:solidFill>
                  <a:schemeClr val="tx1">
                    <a:lumMod val="75000"/>
                    <a:lumOff val="25000"/>
                  </a:schemeClr>
                </a:solidFill>
                <a:latin typeface="+mn-lt"/>
                <a:ea typeface="+mn-ea"/>
              </a:rPr>
              <a:t>   </a:t>
            </a:r>
            <a:r>
              <a:rPr kumimoji="1" lang="zh-CN" altLang="en-US" sz="2000" dirty="0">
                <a:solidFill>
                  <a:schemeClr val="tx1">
                    <a:lumMod val="75000"/>
                    <a:lumOff val="25000"/>
                  </a:schemeClr>
                </a:solidFill>
                <a:latin typeface="+mn-lt"/>
                <a:ea typeface="+mn-ea"/>
              </a:rPr>
              <a:t>纤芯</a:t>
            </a:r>
            <a:endParaRPr kumimoji="1" lang="zh-CN" altLang="en-US" sz="2000" dirty="0">
              <a:solidFill>
                <a:schemeClr val="tx1">
                  <a:lumMod val="75000"/>
                  <a:lumOff val="25000"/>
                </a:schemeClr>
              </a:solidFill>
              <a:latin typeface="+mn-lt"/>
              <a:ea typeface="+mn-ea"/>
            </a:endParaRPr>
          </a:p>
          <a:p>
            <a:r>
              <a:rPr kumimoji="1" lang="zh-CN" altLang="en-US" sz="2000" dirty="0">
                <a:solidFill>
                  <a:schemeClr val="tx1">
                    <a:lumMod val="75000"/>
                    <a:lumOff val="25000"/>
                  </a:schemeClr>
                </a:solidFill>
                <a:latin typeface="+mn-lt"/>
                <a:ea typeface="+mn-ea"/>
              </a:rPr>
              <a:t>（高折射率的媒体）            </a:t>
            </a:r>
            <a:endParaRPr kumimoji="1" lang="zh-CN" altLang="en-US" sz="2000" dirty="0">
              <a:solidFill>
                <a:schemeClr val="tx1">
                  <a:lumMod val="75000"/>
                  <a:lumOff val="25000"/>
                </a:schemeClr>
              </a:solidFill>
              <a:latin typeface="+mn-lt"/>
              <a:ea typeface="+mn-ea"/>
            </a:endParaRPr>
          </a:p>
        </p:txBody>
      </p:sp>
      <p:grpSp>
        <p:nvGrpSpPr>
          <p:cNvPr id="2" name="组合 1"/>
          <p:cNvGrpSpPr/>
          <p:nvPr/>
        </p:nvGrpSpPr>
        <p:grpSpPr>
          <a:xfrm>
            <a:off x="2455449" y="1961021"/>
            <a:ext cx="1817031" cy="1498270"/>
            <a:chOff x="2455449" y="1961021"/>
            <a:chExt cx="1817031" cy="1498270"/>
          </a:xfrm>
        </p:grpSpPr>
        <p:sp>
          <p:nvSpPr>
            <p:cNvPr id="25632" name="AutoShape 120"/>
            <p:cNvSpPr>
              <a:spLocks noChangeArrowheads="1"/>
            </p:cNvSpPr>
            <p:nvPr/>
          </p:nvSpPr>
          <p:spPr bwMode="auto">
            <a:xfrm rot="5400000">
              <a:off x="2398637" y="2017833"/>
              <a:ext cx="1498270" cy="1384645"/>
            </a:xfrm>
            <a:prstGeom prst="can">
              <a:avLst>
                <a:gd name="adj" fmla="val 29815"/>
              </a:avLst>
            </a:prstGeom>
            <a:gradFill rotWithShape="1">
              <a:gsLst>
                <a:gs pos="0">
                  <a:srgbClr val="00B050"/>
                </a:gs>
                <a:gs pos="50000">
                  <a:srgbClr val="92D050"/>
                </a:gs>
                <a:gs pos="100000">
                  <a:srgbClr val="00B050"/>
                </a:gs>
              </a:gsLst>
              <a:lin ang="0" scaled="1"/>
            </a:gradFill>
            <a:ln w="9525">
              <a:solidFill>
                <a:srgbClr val="333399"/>
              </a:solidFill>
              <a:round/>
            </a:ln>
          </p:spPr>
          <p:txBody>
            <a:bodyPr wrap="none" anchor="ctr"/>
            <a:lstStyle/>
            <a:p>
              <a:endParaRPr lang="zh-CN" altLang="en-US" sz="2000">
                <a:solidFill>
                  <a:schemeClr val="tx1">
                    <a:lumMod val="75000"/>
                    <a:lumOff val="25000"/>
                  </a:schemeClr>
                </a:solidFill>
                <a:latin typeface="+mn-lt"/>
                <a:ea typeface="+mn-ea"/>
              </a:endParaRPr>
            </a:p>
          </p:txBody>
        </p:sp>
        <p:sp>
          <p:nvSpPr>
            <p:cNvPr id="25633" name="AutoShape 121"/>
            <p:cNvSpPr>
              <a:spLocks noChangeArrowheads="1"/>
            </p:cNvSpPr>
            <p:nvPr/>
          </p:nvSpPr>
          <p:spPr bwMode="auto">
            <a:xfrm rot="5400000">
              <a:off x="3567725" y="2385013"/>
              <a:ext cx="716345" cy="693164"/>
            </a:xfrm>
            <a:prstGeom prst="can">
              <a:avLst>
                <a:gd name="adj" fmla="val 27343"/>
              </a:avLst>
            </a:prstGeom>
            <a:solidFill>
              <a:srgbClr val="FFFFFF"/>
            </a:solidFill>
            <a:ln w="9525">
              <a:solidFill>
                <a:srgbClr val="333399"/>
              </a:solidFill>
              <a:round/>
            </a:ln>
          </p:spPr>
          <p:txBody>
            <a:bodyPr wrap="none" anchor="ctr"/>
            <a:lstStyle/>
            <a:p>
              <a:endParaRPr lang="zh-CN" altLang="en-US" sz="2000">
                <a:solidFill>
                  <a:schemeClr val="tx1">
                    <a:lumMod val="75000"/>
                    <a:lumOff val="25000"/>
                  </a:schemeClr>
                </a:solidFill>
                <a:latin typeface="+mn-lt"/>
                <a:ea typeface="+mn-ea"/>
              </a:endParaRPr>
            </a:p>
          </p:txBody>
        </p:sp>
      </p:grpSp>
      <p:sp>
        <p:nvSpPr>
          <p:cNvPr id="25634" name="Text Box 122"/>
          <p:cNvSpPr txBox="1">
            <a:spLocks noChangeArrowheads="1"/>
          </p:cNvSpPr>
          <p:nvPr/>
        </p:nvSpPr>
        <p:spPr bwMode="auto">
          <a:xfrm>
            <a:off x="2887835" y="1200534"/>
            <a:ext cx="697627" cy="400110"/>
          </a:xfrm>
          <a:prstGeom prst="rect">
            <a:avLst/>
          </a:prstGeom>
          <a:noFill/>
          <a:ln w="9525">
            <a:noFill/>
            <a:miter lim="800000"/>
          </a:ln>
        </p:spPr>
        <p:txBody>
          <a:bodyPr wrap="none">
            <a:spAutoFit/>
          </a:bodyPr>
          <a:lstStyle/>
          <a:p>
            <a:r>
              <a:rPr kumimoji="1" lang="zh-CN" altLang="en-US" sz="2000" dirty="0">
                <a:solidFill>
                  <a:schemeClr val="tx1">
                    <a:lumMod val="75000"/>
                    <a:lumOff val="25000"/>
                  </a:schemeClr>
                </a:solidFill>
                <a:latin typeface="+mn-lt"/>
                <a:ea typeface="+mn-ea"/>
              </a:rPr>
              <a:t>包层</a:t>
            </a:r>
            <a:endParaRPr kumimoji="1" lang="zh-CN" altLang="en-US" sz="2000" dirty="0">
              <a:solidFill>
                <a:schemeClr val="tx1">
                  <a:lumMod val="75000"/>
                  <a:lumOff val="25000"/>
                </a:schemeClr>
              </a:solidFill>
              <a:latin typeface="+mn-lt"/>
              <a:ea typeface="+mn-ea"/>
            </a:endParaRPr>
          </a:p>
        </p:txBody>
      </p:sp>
      <p:sp>
        <p:nvSpPr>
          <p:cNvPr id="25635" name="Line 123"/>
          <p:cNvSpPr>
            <a:spLocks noChangeShapeType="1"/>
          </p:cNvSpPr>
          <p:nvPr/>
        </p:nvSpPr>
        <p:spPr bwMode="auto">
          <a:xfrm flipH="1">
            <a:off x="3234417" y="1667167"/>
            <a:ext cx="3365" cy="520864"/>
          </a:xfrm>
          <a:prstGeom prst="line">
            <a:avLst/>
          </a:prstGeom>
          <a:noFill/>
          <a:ln w="12700">
            <a:solidFill>
              <a:srgbClr val="333399"/>
            </a:solidFill>
            <a:round/>
          </a:ln>
        </p:spPr>
        <p:txBody>
          <a:bodyPr wrap="none" anchor="ctr"/>
          <a:lstStyle/>
          <a:p>
            <a:endParaRPr lang="zh-CN" altLang="en-US" sz="2000">
              <a:solidFill>
                <a:schemeClr val="tx1">
                  <a:lumMod val="75000"/>
                  <a:lumOff val="25000"/>
                </a:schemeClr>
              </a:solidFill>
              <a:latin typeface="+mn-lt"/>
              <a:ea typeface="+mn-ea"/>
            </a:endParaRPr>
          </a:p>
        </p:txBody>
      </p:sp>
      <p:sp>
        <p:nvSpPr>
          <p:cNvPr id="25636" name="Text Box 124"/>
          <p:cNvSpPr txBox="1">
            <a:spLocks noChangeArrowheads="1"/>
          </p:cNvSpPr>
          <p:nvPr/>
        </p:nvSpPr>
        <p:spPr bwMode="auto">
          <a:xfrm>
            <a:off x="3840093" y="1493127"/>
            <a:ext cx="738589" cy="400110"/>
          </a:xfrm>
          <a:prstGeom prst="rect">
            <a:avLst/>
          </a:prstGeom>
          <a:noFill/>
          <a:ln w="9525">
            <a:noFill/>
            <a:miter lim="800000"/>
          </a:ln>
        </p:spPr>
        <p:txBody>
          <a:bodyPr>
            <a:spAutoFit/>
          </a:bodyPr>
          <a:lstStyle/>
          <a:p>
            <a:r>
              <a:rPr kumimoji="1" lang="zh-CN" altLang="en-US" sz="2000" dirty="0">
                <a:solidFill>
                  <a:schemeClr val="tx1">
                    <a:lumMod val="75000"/>
                    <a:lumOff val="25000"/>
                  </a:schemeClr>
                </a:solidFill>
                <a:latin typeface="+mn-lt"/>
                <a:ea typeface="+mn-ea"/>
              </a:rPr>
              <a:t>纤芯</a:t>
            </a:r>
            <a:endParaRPr kumimoji="1" lang="zh-CN" altLang="en-US" sz="2000" dirty="0">
              <a:solidFill>
                <a:schemeClr val="tx1">
                  <a:lumMod val="75000"/>
                  <a:lumOff val="25000"/>
                </a:schemeClr>
              </a:solidFill>
              <a:latin typeface="+mn-lt"/>
              <a:ea typeface="+mn-ea"/>
            </a:endParaRPr>
          </a:p>
        </p:txBody>
      </p:sp>
      <p:sp>
        <p:nvSpPr>
          <p:cNvPr id="25637" name="Line 125"/>
          <p:cNvSpPr>
            <a:spLocks noChangeShapeType="1"/>
          </p:cNvSpPr>
          <p:nvPr/>
        </p:nvSpPr>
        <p:spPr bwMode="auto">
          <a:xfrm flipH="1">
            <a:off x="3835046" y="1841209"/>
            <a:ext cx="264143" cy="694905"/>
          </a:xfrm>
          <a:prstGeom prst="line">
            <a:avLst/>
          </a:prstGeom>
          <a:noFill/>
          <a:ln w="12700">
            <a:solidFill>
              <a:srgbClr val="333399"/>
            </a:solidFill>
            <a:round/>
          </a:ln>
        </p:spPr>
        <p:txBody>
          <a:bodyPr wrap="none" anchor="ctr"/>
          <a:lstStyle/>
          <a:p>
            <a:endParaRPr lang="zh-CN" altLang="en-US" sz="2000">
              <a:solidFill>
                <a:schemeClr val="tx1">
                  <a:lumMod val="75000"/>
                  <a:lumOff val="25000"/>
                </a:schemeClr>
              </a:solidFill>
              <a:latin typeface="+mn-lt"/>
              <a:ea typeface="+mn-ea"/>
            </a:endParaRPr>
          </a:p>
        </p:txBody>
      </p:sp>
      <p:sp>
        <p:nvSpPr>
          <p:cNvPr id="50" name="矩形 49"/>
          <p:cNvSpPr/>
          <p:nvPr/>
        </p:nvSpPr>
        <p:spPr>
          <a:xfrm>
            <a:off x="0" y="4005065"/>
            <a:ext cx="12192000" cy="2852936"/>
          </a:xfrm>
          <a:prstGeom prst="rect">
            <a:avLst/>
          </a:prstGeom>
          <a:solidFill>
            <a:schemeClr val="bg1">
              <a:lumMod val="95000"/>
              <a:alpha val="80000"/>
            </a:schemeClr>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51" name="矩形 50"/>
          <p:cNvSpPr/>
          <p:nvPr/>
        </p:nvSpPr>
        <p:spPr>
          <a:xfrm>
            <a:off x="0" y="3959026"/>
            <a:ext cx="12192000" cy="46038"/>
          </a:xfrm>
          <a:prstGeom prst="rect">
            <a:avLst/>
          </a:prstGeom>
          <a:solidFill>
            <a:srgbClr val="FFC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2" name="Rectangle 3"/>
          <p:cNvSpPr>
            <a:spLocks noChangeArrowheads="1"/>
          </p:cNvSpPr>
          <p:nvPr/>
        </p:nvSpPr>
        <p:spPr bwMode="auto">
          <a:xfrm>
            <a:off x="3894544" y="5678389"/>
            <a:ext cx="6524846" cy="244475"/>
          </a:xfrm>
          <a:prstGeom prst="rect">
            <a:avLst/>
          </a:prstGeom>
          <a:solidFill>
            <a:srgbClr val="92D050"/>
          </a:solidFill>
          <a:ln w="12700">
            <a:noFill/>
            <a:miter lim="800000"/>
          </a:ln>
        </p:spPr>
        <p:txBody>
          <a:bodyPr wrap="none" anchor="ctr"/>
          <a:lstStyle/>
          <a:p>
            <a:endParaRPr lang="zh-CN" altLang="en-US">
              <a:solidFill>
                <a:schemeClr val="tx1">
                  <a:lumMod val="75000"/>
                  <a:lumOff val="25000"/>
                </a:schemeClr>
              </a:solidFill>
              <a:latin typeface="+mn-lt"/>
              <a:ea typeface="+mn-ea"/>
            </a:endParaRPr>
          </a:p>
        </p:txBody>
      </p:sp>
      <p:sp>
        <p:nvSpPr>
          <p:cNvPr id="53" name="Rectangle 4"/>
          <p:cNvSpPr>
            <a:spLocks noChangeArrowheads="1"/>
          </p:cNvSpPr>
          <p:nvPr/>
        </p:nvSpPr>
        <p:spPr bwMode="auto">
          <a:xfrm>
            <a:off x="3894544" y="5922863"/>
            <a:ext cx="6524846" cy="344487"/>
          </a:xfrm>
          <a:prstGeom prst="rect">
            <a:avLst/>
          </a:prstGeom>
          <a:solidFill>
            <a:srgbClr val="FFFFFF"/>
          </a:solidFill>
          <a:ln w="12700">
            <a:noFill/>
            <a:miter lim="800000"/>
          </a:ln>
        </p:spPr>
        <p:txBody>
          <a:bodyPr wrap="none" anchor="ctr"/>
          <a:lstStyle/>
          <a:p>
            <a:endParaRPr lang="zh-CN" altLang="en-US">
              <a:solidFill>
                <a:schemeClr val="tx1">
                  <a:lumMod val="75000"/>
                  <a:lumOff val="25000"/>
                </a:schemeClr>
              </a:solidFill>
              <a:latin typeface="+mn-lt"/>
              <a:ea typeface="+mn-ea"/>
            </a:endParaRPr>
          </a:p>
        </p:txBody>
      </p:sp>
      <p:sp>
        <p:nvSpPr>
          <p:cNvPr id="54" name="Rectangle 5"/>
          <p:cNvSpPr>
            <a:spLocks noChangeArrowheads="1"/>
          </p:cNvSpPr>
          <p:nvPr/>
        </p:nvSpPr>
        <p:spPr bwMode="auto">
          <a:xfrm>
            <a:off x="3894544" y="6267351"/>
            <a:ext cx="6524846" cy="246063"/>
          </a:xfrm>
          <a:prstGeom prst="rect">
            <a:avLst/>
          </a:prstGeom>
          <a:solidFill>
            <a:srgbClr val="92D050"/>
          </a:solidFill>
          <a:ln w="12700">
            <a:noFill/>
            <a:miter lim="800000"/>
          </a:ln>
        </p:spPr>
        <p:txBody>
          <a:bodyPr wrap="none" anchor="ctr"/>
          <a:lstStyle/>
          <a:p>
            <a:endParaRPr lang="zh-CN" altLang="en-US">
              <a:solidFill>
                <a:schemeClr val="tx1">
                  <a:lumMod val="75000"/>
                  <a:lumOff val="25000"/>
                </a:schemeClr>
              </a:solidFill>
              <a:latin typeface="+mn-lt"/>
              <a:ea typeface="+mn-ea"/>
            </a:endParaRPr>
          </a:p>
        </p:txBody>
      </p:sp>
      <p:sp>
        <p:nvSpPr>
          <p:cNvPr id="55" name="AutoShape 6"/>
          <p:cNvSpPr>
            <a:spLocks noChangeArrowheads="1"/>
          </p:cNvSpPr>
          <p:nvPr/>
        </p:nvSpPr>
        <p:spPr bwMode="auto">
          <a:xfrm rot="5400000">
            <a:off x="2316493" y="5515633"/>
            <a:ext cx="835025" cy="1160537"/>
          </a:xfrm>
          <a:prstGeom prst="can">
            <a:avLst>
              <a:gd name="adj" fmla="val 26046"/>
            </a:avLst>
          </a:prstGeom>
          <a:gradFill rotWithShape="1">
            <a:gsLst>
              <a:gs pos="0">
                <a:srgbClr val="00B050"/>
              </a:gs>
              <a:gs pos="50000">
                <a:srgbClr val="92D050"/>
              </a:gs>
              <a:gs pos="100000">
                <a:srgbClr val="00B050"/>
              </a:gs>
            </a:gsLst>
            <a:lin ang="0" scaled="1"/>
          </a:gradFill>
          <a:ln w="9525">
            <a:solidFill>
              <a:schemeClr val="tx1"/>
            </a:solidFill>
            <a:round/>
          </a:ln>
        </p:spPr>
        <p:txBody>
          <a:bodyPr wrap="none" anchor="ctr"/>
          <a:lstStyle/>
          <a:p>
            <a:endParaRPr lang="zh-CN" altLang="en-US">
              <a:solidFill>
                <a:schemeClr val="tx1">
                  <a:lumMod val="75000"/>
                  <a:lumOff val="25000"/>
                </a:schemeClr>
              </a:solidFill>
              <a:latin typeface="+mn-lt"/>
              <a:ea typeface="+mn-ea"/>
            </a:endParaRPr>
          </a:p>
        </p:txBody>
      </p:sp>
      <p:sp>
        <p:nvSpPr>
          <p:cNvPr id="56" name="AutoShape 7"/>
          <p:cNvSpPr>
            <a:spLocks noChangeArrowheads="1"/>
          </p:cNvSpPr>
          <p:nvPr/>
        </p:nvSpPr>
        <p:spPr bwMode="auto">
          <a:xfrm rot="5400000">
            <a:off x="3214035" y="5804972"/>
            <a:ext cx="344487" cy="580269"/>
          </a:xfrm>
          <a:prstGeom prst="can">
            <a:avLst>
              <a:gd name="adj" fmla="val 20711"/>
            </a:avLst>
          </a:prstGeom>
          <a:solidFill>
            <a:schemeClr val="bg1"/>
          </a:solidFill>
          <a:ln w="9525">
            <a:solidFill>
              <a:schemeClr val="tx1"/>
            </a:solidFill>
            <a:round/>
          </a:ln>
        </p:spPr>
        <p:txBody>
          <a:bodyPr wrap="none" anchor="ctr"/>
          <a:lstStyle/>
          <a:p>
            <a:endParaRPr lang="zh-CN" altLang="en-US">
              <a:solidFill>
                <a:schemeClr val="tx1">
                  <a:lumMod val="75000"/>
                  <a:lumOff val="25000"/>
                </a:schemeClr>
              </a:solidFill>
              <a:latin typeface="+mn-lt"/>
              <a:ea typeface="+mn-ea"/>
            </a:endParaRPr>
          </a:p>
        </p:txBody>
      </p:sp>
      <p:grpSp>
        <p:nvGrpSpPr>
          <p:cNvPr id="57" name="Group 8"/>
          <p:cNvGrpSpPr/>
          <p:nvPr/>
        </p:nvGrpSpPr>
        <p:grpSpPr bwMode="auto">
          <a:xfrm>
            <a:off x="3894544" y="5678389"/>
            <a:ext cx="6524846" cy="835025"/>
            <a:chOff x="912" y="912"/>
            <a:chExt cx="4608" cy="816"/>
          </a:xfrm>
        </p:grpSpPr>
        <p:sp>
          <p:nvSpPr>
            <p:cNvPr id="58" name="Line 9"/>
            <p:cNvSpPr>
              <a:spLocks noChangeShapeType="1"/>
            </p:cNvSpPr>
            <p:nvPr/>
          </p:nvSpPr>
          <p:spPr bwMode="auto">
            <a:xfrm>
              <a:off x="912" y="912"/>
              <a:ext cx="4608" cy="0"/>
            </a:xfrm>
            <a:prstGeom prst="line">
              <a:avLst/>
            </a:prstGeom>
            <a:noFill/>
            <a:ln w="9525">
              <a:solidFill>
                <a:schemeClr val="tx1"/>
              </a:solidFill>
              <a:round/>
            </a:ln>
          </p:spPr>
          <p:txBody>
            <a:bodyPr wrap="none"/>
            <a:lstStyle/>
            <a:p>
              <a:endParaRPr lang="zh-CN" altLang="en-US">
                <a:solidFill>
                  <a:schemeClr val="tx1">
                    <a:lumMod val="75000"/>
                    <a:lumOff val="25000"/>
                  </a:schemeClr>
                </a:solidFill>
                <a:latin typeface="+mn-lt"/>
                <a:ea typeface="+mn-ea"/>
              </a:endParaRPr>
            </a:p>
          </p:txBody>
        </p:sp>
        <p:sp>
          <p:nvSpPr>
            <p:cNvPr id="59" name="Line 10"/>
            <p:cNvSpPr>
              <a:spLocks noChangeShapeType="1"/>
            </p:cNvSpPr>
            <p:nvPr/>
          </p:nvSpPr>
          <p:spPr bwMode="auto">
            <a:xfrm>
              <a:off x="912" y="1152"/>
              <a:ext cx="4608" cy="0"/>
            </a:xfrm>
            <a:prstGeom prst="line">
              <a:avLst/>
            </a:prstGeom>
            <a:noFill/>
            <a:ln w="9525">
              <a:solidFill>
                <a:schemeClr val="tx1"/>
              </a:solidFill>
              <a:round/>
            </a:ln>
          </p:spPr>
          <p:txBody>
            <a:bodyPr wrap="none"/>
            <a:lstStyle/>
            <a:p>
              <a:endParaRPr lang="zh-CN" altLang="en-US">
                <a:solidFill>
                  <a:schemeClr val="tx1">
                    <a:lumMod val="75000"/>
                    <a:lumOff val="25000"/>
                  </a:schemeClr>
                </a:solidFill>
                <a:latin typeface="+mn-lt"/>
                <a:ea typeface="+mn-ea"/>
              </a:endParaRPr>
            </a:p>
          </p:txBody>
        </p:sp>
        <p:sp>
          <p:nvSpPr>
            <p:cNvPr id="60" name="Line 11"/>
            <p:cNvSpPr>
              <a:spLocks noChangeShapeType="1"/>
            </p:cNvSpPr>
            <p:nvPr/>
          </p:nvSpPr>
          <p:spPr bwMode="auto">
            <a:xfrm>
              <a:off x="912" y="1488"/>
              <a:ext cx="4608" cy="0"/>
            </a:xfrm>
            <a:prstGeom prst="line">
              <a:avLst/>
            </a:prstGeom>
            <a:noFill/>
            <a:ln w="9525">
              <a:solidFill>
                <a:schemeClr val="tx1"/>
              </a:solidFill>
              <a:round/>
            </a:ln>
          </p:spPr>
          <p:txBody>
            <a:bodyPr wrap="none"/>
            <a:lstStyle/>
            <a:p>
              <a:endParaRPr lang="zh-CN" altLang="en-US">
                <a:solidFill>
                  <a:schemeClr val="tx1">
                    <a:lumMod val="75000"/>
                    <a:lumOff val="25000"/>
                  </a:schemeClr>
                </a:solidFill>
                <a:latin typeface="+mn-lt"/>
                <a:ea typeface="+mn-ea"/>
              </a:endParaRPr>
            </a:p>
          </p:txBody>
        </p:sp>
        <p:sp>
          <p:nvSpPr>
            <p:cNvPr id="61" name="Line 12"/>
            <p:cNvSpPr>
              <a:spLocks noChangeShapeType="1"/>
            </p:cNvSpPr>
            <p:nvPr/>
          </p:nvSpPr>
          <p:spPr bwMode="auto">
            <a:xfrm>
              <a:off x="912" y="1728"/>
              <a:ext cx="4608" cy="0"/>
            </a:xfrm>
            <a:prstGeom prst="line">
              <a:avLst/>
            </a:prstGeom>
            <a:noFill/>
            <a:ln w="9525">
              <a:solidFill>
                <a:schemeClr val="tx1"/>
              </a:solidFill>
              <a:round/>
            </a:ln>
          </p:spPr>
          <p:txBody>
            <a:bodyPr wrap="none"/>
            <a:lstStyle/>
            <a:p>
              <a:endParaRPr lang="zh-CN" altLang="en-US">
                <a:solidFill>
                  <a:schemeClr val="tx1">
                    <a:lumMod val="75000"/>
                    <a:lumOff val="25000"/>
                  </a:schemeClr>
                </a:solidFill>
                <a:latin typeface="+mn-lt"/>
                <a:ea typeface="+mn-ea"/>
              </a:endParaRPr>
            </a:p>
          </p:txBody>
        </p:sp>
      </p:grpSp>
      <p:sp>
        <p:nvSpPr>
          <p:cNvPr id="62" name="Line 13"/>
          <p:cNvSpPr>
            <a:spLocks noChangeShapeType="1"/>
          </p:cNvSpPr>
          <p:nvPr/>
        </p:nvSpPr>
        <p:spPr bwMode="auto">
          <a:xfrm>
            <a:off x="3763243" y="6092726"/>
            <a:ext cx="6906044" cy="3175"/>
          </a:xfrm>
          <a:prstGeom prst="line">
            <a:avLst/>
          </a:prstGeom>
          <a:noFill/>
          <a:ln w="19050">
            <a:solidFill>
              <a:srgbClr val="333399"/>
            </a:solidFill>
            <a:prstDash val="lgDashDot"/>
            <a:round/>
          </a:ln>
        </p:spPr>
        <p:txBody>
          <a:bodyPr wrap="none"/>
          <a:lstStyle/>
          <a:p>
            <a:endParaRPr lang="zh-CN" altLang="en-US">
              <a:solidFill>
                <a:schemeClr val="tx1">
                  <a:lumMod val="75000"/>
                  <a:lumOff val="25000"/>
                </a:schemeClr>
              </a:solidFill>
              <a:latin typeface="+mn-lt"/>
              <a:ea typeface="+mn-ea"/>
            </a:endParaRPr>
          </a:p>
        </p:txBody>
      </p:sp>
      <p:sp>
        <p:nvSpPr>
          <p:cNvPr id="63" name="Text Box 14"/>
          <p:cNvSpPr txBox="1">
            <a:spLocks noChangeArrowheads="1"/>
          </p:cNvSpPr>
          <p:nvPr/>
        </p:nvSpPr>
        <p:spPr bwMode="auto">
          <a:xfrm>
            <a:off x="3179125" y="4497289"/>
            <a:ext cx="1210588" cy="707886"/>
          </a:xfrm>
          <a:prstGeom prst="rect">
            <a:avLst/>
          </a:prstGeom>
          <a:noFill/>
          <a:ln w="9525">
            <a:noFill/>
            <a:miter lim="800000"/>
          </a:ln>
        </p:spPr>
        <p:txBody>
          <a:bodyPr wrap="none">
            <a:spAutoFit/>
          </a:bodyPr>
          <a:lstStyle/>
          <a:p>
            <a:pPr algn="ctr"/>
            <a:r>
              <a:rPr kumimoji="1" lang="zh-CN" altLang="en-US" sz="2000">
                <a:solidFill>
                  <a:schemeClr val="tx1">
                    <a:lumMod val="75000"/>
                    <a:lumOff val="25000"/>
                  </a:schemeClr>
                </a:solidFill>
                <a:latin typeface="+mn-lt"/>
                <a:ea typeface="+mn-ea"/>
              </a:rPr>
              <a:t>高折射率</a:t>
            </a:r>
            <a:endParaRPr kumimoji="1" lang="zh-CN" altLang="en-US" sz="2000">
              <a:solidFill>
                <a:schemeClr val="tx1">
                  <a:lumMod val="75000"/>
                  <a:lumOff val="25000"/>
                </a:schemeClr>
              </a:solidFill>
              <a:latin typeface="+mn-lt"/>
              <a:ea typeface="+mn-ea"/>
            </a:endParaRPr>
          </a:p>
          <a:p>
            <a:pPr algn="ctr"/>
            <a:r>
              <a:rPr kumimoji="1" lang="en-US" altLang="zh-CN" sz="2000">
                <a:solidFill>
                  <a:schemeClr val="tx1">
                    <a:lumMod val="75000"/>
                    <a:lumOff val="25000"/>
                  </a:schemeClr>
                </a:solidFill>
                <a:latin typeface="+mn-lt"/>
                <a:ea typeface="+mn-ea"/>
              </a:rPr>
              <a:t>(</a:t>
            </a:r>
            <a:r>
              <a:rPr kumimoji="1" lang="zh-CN" altLang="en-US" sz="2000">
                <a:solidFill>
                  <a:schemeClr val="tx1">
                    <a:lumMod val="75000"/>
                    <a:lumOff val="25000"/>
                  </a:schemeClr>
                </a:solidFill>
                <a:latin typeface="+mn-lt"/>
                <a:ea typeface="+mn-ea"/>
              </a:rPr>
              <a:t>纤芯</a:t>
            </a:r>
            <a:r>
              <a:rPr kumimoji="1" lang="en-US" altLang="zh-CN" sz="2000">
                <a:solidFill>
                  <a:schemeClr val="tx1">
                    <a:lumMod val="75000"/>
                    <a:lumOff val="25000"/>
                  </a:schemeClr>
                </a:solidFill>
                <a:latin typeface="+mn-lt"/>
                <a:ea typeface="+mn-ea"/>
              </a:rPr>
              <a:t>)</a:t>
            </a:r>
            <a:endParaRPr kumimoji="1" lang="en-US" altLang="zh-CN" sz="2000">
              <a:solidFill>
                <a:schemeClr val="tx1">
                  <a:lumMod val="75000"/>
                  <a:lumOff val="25000"/>
                </a:schemeClr>
              </a:solidFill>
              <a:latin typeface="+mn-lt"/>
              <a:ea typeface="+mn-ea"/>
            </a:endParaRPr>
          </a:p>
        </p:txBody>
      </p:sp>
      <p:sp>
        <p:nvSpPr>
          <p:cNvPr id="64" name="Text Box 15"/>
          <p:cNvSpPr txBox="1">
            <a:spLocks noChangeArrowheads="1"/>
          </p:cNvSpPr>
          <p:nvPr/>
        </p:nvSpPr>
        <p:spPr bwMode="auto">
          <a:xfrm>
            <a:off x="1451025" y="4497289"/>
            <a:ext cx="1210588" cy="707886"/>
          </a:xfrm>
          <a:prstGeom prst="rect">
            <a:avLst/>
          </a:prstGeom>
          <a:noFill/>
          <a:ln w="9525">
            <a:noFill/>
            <a:miter lim="800000"/>
          </a:ln>
        </p:spPr>
        <p:txBody>
          <a:bodyPr wrap="none">
            <a:spAutoFit/>
          </a:bodyPr>
          <a:lstStyle/>
          <a:p>
            <a:pPr algn="ctr"/>
            <a:r>
              <a:rPr kumimoji="1" lang="zh-CN" altLang="en-US" sz="2000">
                <a:solidFill>
                  <a:schemeClr val="tx1">
                    <a:lumMod val="75000"/>
                    <a:lumOff val="25000"/>
                  </a:schemeClr>
                </a:solidFill>
                <a:latin typeface="+mn-lt"/>
                <a:ea typeface="+mn-ea"/>
              </a:rPr>
              <a:t>低折射率</a:t>
            </a:r>
            <a:endParaRPr kumimoji="1" lang="zh-CN" altLang="en-US" sz="2000">
              <a:solidFill>
                <a:schemeClr val="tx1">
                  <a:lumMod val="75000"/>
                  <a:lumOff val="25000"/>
                </a:schemeClr>
              </a:solidFill>
              <a:latin typeface="+mn-lt"/>
              <a:ea typeface="+mn-ea"/>
            </a:endParaRPr>
          </a:p>
          <a:p>
            <a:pPr algn="ctr"/>
            <a:r>
              <a:rPr kumimoji="1" lang="en-US" altLang="zh-CN" sz="2000">
                <a:solidFill>
                  <a:schemeClr val="tx1">
                    <a:lumMod val="75000"/>
                    <a:lumOff val="25000"/>
                  </a:schemeClr>
                </a:solidFill>
                <a:latin typeface="+mn-lt"/>
                <a:ea typeface="+mn-ea"/>
              </a:rPr>
              <a:t>(</a:t>
            </a:r>
            <a:r>
              <a:rPr kumimoji="1" lang="zh-CN" altLang="en-US" sz="2000">
                <a:solidFill>
                  <a:schemeClr val="tx1">
                    <a:lumMod val="75000"/>
                    <a:lumOff val="25000"/>
                  </a:schemeClr>
                </a:solidFill>
                <a:latin typeface="+mn-lt"/>
                <a:ea typeface="+mn-ea"/>
              </a:rPr>
              <a:t>包层</a:t>
            </a:r>
            <a:r>
              <a:rPr kumimoji="1" lang="en-US" altLang="zh-CN" sz="2000">
                <a:solidFill>
                  <a:schemeClr val="tx1">
                    <a:lumMod val="75000"/>
                    <a:lumOff val="25000"/>
                  </a:schemeClr>
                </a:solidFill>
                <a:latin typeface="+mn-lt"/>
                <a:ea typeface="+mn-ea"/>
              </a:rPr>
              <a:t>)</a:t>
            </a:r>
            <a:endParaRPr kumimoji="1" lang="en-US" altLang="zh-CN" sz="2000">
              <a:solidFill>
                <a:schemeClr val="tx1">
                  <a:lumMod val="75000"/>
                  <a:lumOff val="25000"/>
                </a:schemeClr>
              </a:solidFill>
              <a:latin typeface="+mn-lt"/>
              <a:ea typeface="+mn-ea"/>
            </a:endParaRPr>
          </a:p>
        </p:txBody>
      </p:sp>
      <p:sp>
        <p:nvSpPr>
          <p:cNvPr id="65" name="Line 16"/>
          <p:cNvSpPr>
            <a:spLocks noChangeShapeType="1"/>
          </p:cNvSpPr>
          <p:nvPr/>
        </p:nvSpPr>
        <p:spPr bwMode="auto">
          <a:xfrm flipH="1">
            <a:off x="3458283" y="5216425"/>
            <a:ext cx="294369" cy="706438"/>
          </a:xfrm>
          <a:prstGeom prst="line">
            <a:avLst/>
          </a:prstGeom>
          <a:noFill/>
          <a:ln w="19050">
            <a:solidFill>
              <a:srgbClr val="333399"/>
            </a:solidFill>
            <a:round/>
          </a:ln>
        </p:spPr>
        <p:txBody>
          <a:bodyPr wrap="none"/>
          <a:lstStyle/>
          <a:p>
            <a:endParaRPr lang="zh-CN" altLang="en-US">
              <a:solidFill>
                <a:schemeClr val="tx1">
                  <a:lumMod val="75000"/>
                  <a:lumOff val="25000"/>
                </a:schemeClr>
              </a:solidFill>
              <a:latin typeface="+mn-lt"/>
              <a:ea typeface="+mn-ea"/>
            </a:endParaRPr>
          </a:p>
        </p:txBody>
      </p:sp>
      <p:sp>
        <p:nvSpPr>
          <p:cNvPr id="66" name="Line 17"/>
          <p:cNvSpPr>
            <a:spLocks noChangeShapeType="1"/>
          </p:cNvSpPr>
          <p:nvPr/>
        </p:nvSpPr>
        <p:spPr bwMode="auto">
          <a:xfrm>
            <a:off x="2215152" y="5144988"/>
            <a:ext cx="518854" cy="533400"/>
          </a:xfrm>
          <a:prstGeom prst="line">
            <a:avLst/>
          </a:prstGeom>
          <a:noFill/>
          <a:ln w="19050">
            <a:solidFill>
              <a:srgbClr val="333399"/>
            </a:solidFill>
            <a:round/>
          </a:ln>
        </p:spPr>
        <p:txBody>
          <a:bodyPr wrap="none"/>
          <a:lstStyle/>
          <a:p>
            <a:endParaRPr lang="zh-CN" altLang="en-US">
              <a:solidFill>
                <a:schemeClr val="tx1">
                  <a:lumMod val="75000"/>
                  <a:lumOff val="25000"/>
                </a:schemeClr>
              </a:solidFill>
              <a:latin typeface="+mn-lt"/>
              <a:ea typeface="+mn-ea"/>
            </a:endParaRPr>
          </a:p>
        </p:txBody>
      </p:sp>
      <p:sp>
        <p:nvSpPr>
          <p:cNvPr id="67" name="Text Box 18"/>
          <p:cNvSpPr txBox="1">
            <a:spLocks noChangeArrowheads="1"/>
          </p:cNvSpPr>
          <p:nvPr/>
        </p:nvSpPr>
        <p:spPr bwMode="auto">
          <a:xfrm>
            <a:off x="4040669" y="5241826"/>
            <a:ext cx="4801314" cy="400110"/>
          </a:xfrm>
          <a:prstGeom prst="rect">
            <a:avLst/>
          </a:prstGeom>
          <a:noFill/>
          <a:ln w="9525">
            <a:noFill/>
            <a:miter lim="800000"/>
          </a:ln>
        </p:spPr>
        <p:txBody>
          <a:bodyPr wrap="none">
            <a:spAutoFit/>
          </a:bodyPr>
          <a:lstStyle/>
          <a:p>
            <a:r>
              <a:rPr kumimoji="1" lang="zh-CN" altLang="en-US" sz="2000">
                <a:solidFill>
                  <a:schemeClr val="tx1">
                    <a:lumMod val="75000"/>
                    <a:lumOff val="25000"/>
                  </a:schemeClr>
                </a:solidFill>
                <a:latin typeface="+mn-lt"/>
                <a:ea typeface="+mn-ea"/>
              </a:rPr>
              <a:t>光线在纤芯中传输的方式是不断地全反射</a:t>
            </a:r>
            <a:endParaRPr kumimoji="1" lang="zh-CN" altLang="en-US" sz="2000">
              <a:solidFill>
                <a:schemeClr val="tx1">
                  <a:lumMod val="75000"/>
                  <a:lumOff val="25000"/>
                </a:schemeClr>
              </a:solidFill>
              <a:latin typeface="+mn-lt"/>
              <a:ea typeface="+mn-ea"/>
            </a:endParaRPr>
          </a:p>
        </p:txBody>
      </p:sp>
      <p:sp>
        <p:nvSpPr>
          <p:cNvPr id="68" name="Freeform 19"/>
          <p:cNvSpPr/>
          <p:nvPr/>
        </p:nvSpPr>
        <p:spPr bwMode="auto">
          <a:xfrm>
            <a:off x="3930545" y="5922863"/>
            <a:ext cx="6497316" cy="344487"/>
          </a:xfrm>
          <a:custGeom>
            <a:avLst/>
            <a:gdLst>
              <a:gd name="T0" fmla="*/ 0 w 4302"/>
              <a:gd name="T1" fmla="*/ 108 h 336"/>
              <a:gd name="T2" fmla="*/ 384 w 4302"/>
              <a:gd name="T3" fmla="*/ 0 h 336"/>
              <a:gd name="T4" fmla="*/ 1560 w 4302"/>
              <a:gd name="T5" fmla="*/ 336 h 336"/>
              <a:gd name="T6" fmla="*/ 2742 w 4302"/>
              <a:gd name="T7" fmla="*/ 0 h 336"/>
              <a:gd name="T8" fmla="*/ 3918 w 4302"/>
              <a:gd name="T9" fmla="*/ 330 h 336"/>
              <a:gd name="T10" fmla="*/ 4302 w 4302"/>
              <a:gd name="T11" fmla="*/ 204 h 336"/>
              <a:gd name="T12" fmla="*/ 0 60000 65536"/>
              <a:gd name="T13" fmla="*/ 0 60000 65536"/>
              <a:gd name="T14" fmla="*/ 0 60000 65536"/>
              <a:gd name="T15" fmla="*/ 0 60000 65536"/>
              <a:gd name="T16" fmla="*/ 0 60000 65536"/>
              <a:gd name="T17" fmla="*/ 0 60000 65536"/>
              <a:gd name="T18" fmla="*/ 0 w 4302"/>
              <a:gd name="T19" fmla="*/ 0 h 336"/>
              <a:gd name="T20" fmla="*/ 4302 w 4302"/>
              <a:gd name="T21" fmla="*/ 336 h 336"/>
            </a:gdLst>
            <a:ahLst/>
            <a:cxnLst>
              <a:cxn ang="T12">
                <a:pos x="T0" y="T1"/>
              </a:cxn>
              <a:cxn ang="T13">
                <a:pos x="T2" y="T3"/>
              </a:cxn>
              <a:cxn ang="T14">
                <a:pos x="T4" y="T5"/>
              </a:cxn>
              <a:cxn ang="T15">
                <a:pos x="T6" y="T7"/>
              </a:cxn>
              <a:cxn ang="T16">
                <a:pos x="T8" y="T9"/>
              </a:cxn>
              <a:cxn ang="T17">
                <a:pos x="T10" y="T11"/>
              </a:cxn>
            </a:cxnLst>
            <a:rect l="T18" t="T19" r="T20" b="T21"/>
            <a:pathLst>
              <a:path w="4302" h="336">
                <a:moveTo>
                  <a:pt x="0" y="108"/>
                </a:moveTo>
                <a:lnTo>
                  <a:pt x="384" y="0"/>
                </a:lnTo>
                <a:lnTo>
                  <a:pt x="1560" y="336"/>
                </a:lnTo>
                <a:lnTo>
                  <a:pt x="2742" y="0"/>
                </a:lnTo>
                <a:lnTo>
                  <a:pt x="3918" y="330"/>
                </a:lnTo>
                <a:lnTo>
                  <a:pt x="4302" y="204"/>
                </a:lnTo>
              </a:path>
            </a:pathLst>
          </a:custGeom>
          <a:noFill/>
          <a:ln w="57150">
            <a:solidFill>
              <a:schemeClr val="hlink"/>
            </a:solidFill>
            <a:round/>
            <a:tailEnd type="triangle" w="sm" len="med"/>
          </a:ln>
        </p:spPr>
        <p:txBody>
          <a:bodyPr/>
          <a:lstStyle/>
          <a:p>
            <a:endParaRPr lang="zh-CN" altLang="en-US">
              <a:solidFill>
                <a:schemeClr val="tx1">
                  <a:lumMod val="75000"/>
                  <a:lumOff val="25000"/>
                </a:schemeClr>
              </a:solidFill>
              <a:latin typeface="+mn-lt"/>
              <a:ea typeface="+mn-ea"/>
            </a:endParaRPr>
          </a:p>
        </p:txBody>
      </p:sp>
      <p:sp>
        <p:nvSpPr>
          <p:cNvPr id="6" name="矩形 5"/>
          <p:cNvSpPr/>
          <p:nvPr/>
        </p:nvSpPr>
        <p:spPr>
          <a:xfrm>
            <a:off x="164594" y="3774231"/>
            <a:ext cx="1980029" cy="400110"/>
          </a:xfrm>
          <a:prstGeom prst="rect">
            <a:avLst/>
          </a:prstGeom>
          <a:solidFill>
            <a:srgbClr val="92D050"/>
          </a:solidFill>
        </p:spPr>
        <p:txBody>
          <a:bodyPr wrap="none">
            <a:spAutoFit/>
          </a:bodyPr>
          <a:lstStyle/>
          <a:p>
            <a:r>
              <a:rPr lang="zh-CN" altLang="en-US" sz="2000" dirty="0">
                <a:latin typeface="+mn-ea"/>
                <a:ea typeface="+mn-ea"/>
              </a:rPr>
              <a:t>光纤的工作原理</a:t>
            </a:r>
            <a:endParaRPr lang="zh-CN" altLang="en-US" sz="2000" dirty="0">
              <a:latin typeface="+mn-ea"/>
              <a:ea typeface="+mn-ea"/>
            </a:endParaRPr>
          </a:p>
        </p:txBody>
      </p:sp>
      <p:pic>
        <p:nvPicPr>
          <p:cNvPr id="3" name="图片 2"/>
          <p:cNvPicPr>
            <a:picLocks noChangeAspect="1"/>
          </p:cNvPicPr>
          <p:nvPr/>
        </p:nvPicPr>
        <p:blipFill>
          <a:blip r:embed="rId1"/>
          <a:stretch>
            <a:fillRect/>
          </a:stretch>
        </p:blipFill>
        <p:spPr>
          <a:xfrm>
            <a:off x="8259445" y="352425"/>
            <a:ext cx="2578735" cy="429895"/>
          </a:xfrm>
          <a:prstGeom prst="rect">
            <a:avLst/>
          </a:prstGeom>
        </p:spPr>
      </p:pic>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mph" presetSubtype="0" repeatCount="2000" fill="hold" nodeType="clickEffect">
                                  <p:stCondLst>
                                    <p:cond delay="0"/>
                                  </p:stCondLst>
                                  <p:childTnLst>
                                    <p:anim calcmode="discrete" valueType="str">
                                      <p:cBhvr>
                                        <p:cTn id="6" dur="1000" fill="hold"/>
                                        <p:tgtEl>
                                          <p:spTgt spid="2"/>
                                        </p:tgtEl>
                                        <p:attrNameLst>
                                          <p:attrName>style.visibility</p:attrName>
                                        </p:attrNameLst>
                                      </p:cBhvr>
                                      <p:tavLst>
                                        <p:tav tm="0">
                                          <p:val>
                                            <p:strVal val="hidden"/>
                                          </p:val>
                                        </p:tav>
                                        <p:tav tm="50000">
                                          <p:val>
                                            <p:strVal val="visible"/>
                                          </p:val>
                                        </p:tav>
                                      </p:tavLst>
                                    </p:anim>
                                  </p:childTnLst>
                                </p:cTn>
                              </p:par>
                            </p:childTnLst>
                          </p:cTn>
                        </p:par>
                      </p:childTnLst>
                    </p:cTn>
                  </p:par>
                  <p:par>
                    <p:cTn id="7" fill="hold">
                      <p:stCondLst>
                        <p:cond delay="indefinite"/>
                      </p:stCondLst>
                      <p:childTnLst>
                        <p:par>
                          <p:cTn id="8" fill="hold">
                            <p:stCondLst>
                              <p:cond delay="0"/>
                            </p:stCondLst>
                            <p:childTnLst>
                              <p:par>
                                <p:cTn id="9" presetID="35" presetClass="emph" presetSubtype="0" repeatCount="2000" fill="hold" grpId="0" nodeType="clickEffect">
                                  <p:stCondLst>
                                    <p:cond delay="0"/>
                                  </p:stCondLst>
                                  <p:childTnLst>
                                    <p:anim calcmode="discrete" valueType="str">
                                      <p:cBhvr>
                                        <p:cTn id="10" dur="1000" fill="hold"/>
                                        <p:tgtEl>
                                          <p:spTgt spid="25636"/>
                                        </p:tgtEl>
                                        <p:attrNameLst>
                                          <p:attrName>style.visibility</p:attrName>
                                        </p:attrNameLst>
                                      </p:cBhvr>
                                      <p:tavLst>
                                        <p:tav tm="0">
                                          <p:val>
                                            <p:strVal val="hidden"/>
                                          </p:val>
                                        </p:tav>
                                        <p:tav tm="50000">
                                          <p:val>
                                            <p:strVal val="visible"/>
                                          </p:val>
                                        </p:tav>
                                      </p:tavLst>
                                    </p:anim>
                                  </p:childTnLst>
                                </p:cTn>
                              </p:par>
                            </p:childTnLst>
                          </p:cTn>
                        </p:par>
                      </p:childTnLst>
                    </p:cTn>
                  </p:par>
                  <p:par>
                    <p:cTn id="11" fill="hold">
                      <p:stCondLst>
                        <p:cond delay="indefinite"/>
                      </p:stCondLst>
                      <p:childTnLst>
                        <p:par>
                          <p:cTn id="12" fill="hold">
                            <p:stCondLst>
                              <p:cond delay="0"/>
                            </p:stCondLst>
                            <p:childTnLst>
                              <p:par>
                                <p:cTn id="13" presetID="35" presetClass="emph" presetSubtype="0" repeatCount="2000" fill="hold" grpId="0" nodeType="clickEffect">
                                  <p:stCondLst>
                                    <p:cond delay="0"/>
                                  </p:stCondLst>
                                  <p:childTnLst>
                                    <p:anim calcmode="discrete" valueType="str">
                                      <p:cBhvr>
                                        <p:cTn id="14" dur="1000" fill="hold"/>
                                        <p:tgtEl>
                                          <p:spTgt spid="25628"/>
                                        </p:tgtEl>
                                        <p:attrNameLst>
                                          <p:attrName>style.visibility</p:attrName>
                                        </p:attrNameLst>
                                      </p:cBhvr>
                                      <p:tavLst>
                                        <p:tav tm="0">
                                          <p:val>
                                            <p:strVal val="hidden"/>
                                          </p:val>
                                        </p:tav>
                                        <p:tav tm="50000">
                                          <p:val>
                                            <p:strVal val="visible"/>
                                          </p:val>
                                        </p:tav>
                                      </p:tavLst>
                                    </p:anim>
                                  </p:childTnLst>
                                </p:cTn>
                              </p:par>
                            </p:childTnLst>
                          </p:cTn>
                        </p:par>
                        <p:par>
                          <p:cTn id="15" fill="hold">
                            <p:stCondLst>
                              <p:cond delay="1000"/>
                            </p:stCondLst>
                            <p:childTnLst>
                              <p:par>
                                <p:cTn id="16" presetID="35" presetClass="emph" presetSubtype="0" repeatCount="2000" fill="hold" grpId="0" nodeType="afterEffect">
                                  <p:stCondLst>
                                    <p:cond delay="0"/>
                                  </p:stCondLst>
                                  <p:childTnLst>
                                    <p:anim calcmode="discrete" valueType="str">
                                      <p:cBhvr>
                                        <p:cTn id="17" dur="1000" fill="hold"/>
                                        <p:tgtEl>
                                          <p:spTgt spid="25631"/>
                                        </p:tgtEl>
                                        <p:attrNameLst>
                                          <p:attrName>style.visibility</p:attrName>
                                        </p:attrNameLst>
                                      </p:cBhvr>
                                      <p:tavLst>
                                        <p:tav tm="0">
                                          <p:val>
                                            <p:strVal val="hidden"/>
                                          </p:val>
                                        </p:tav>
                                        <p:tav tm="50000">
                                          <p:val>
                                            <p:strVal val="visible"/>
                                          </p:val>
                                        </p:tav>
                                      </p:tavLst>
                                    </p:anim>
                                  </p:childTnLst>
                                </p:cTn>
                              </p:par>
                            </p:childTnLst>
                          </p:cTn>
                        </p:par>
                      </p:childTnLst>
                    </p:cTn>
                  </p:par>
                  <p:par>
                    <p:cTn id="18" fill="hold">
                      <p:stCondLst>
                        <p:cond delay="indefinite"/>
                      </p:stCondLst>
                      <p:childTnLst>
                        <p:par>
                          <p:cTn id="19" fill="hold">
                            <p:stCondLst>
                              <p:cond delay="0"/>
                            </p:stCondLst>
                            <p:childTnLst>
                              <p:par>
                                <p:cTn id="20" presetID="35" presetClass="emph" presetSubtype="0" repeatCount="2000" fill="hold" grpId="0" nodeType="clickEffect">
                                  <p:stCondLst>
                                    <p:cond delay="0"/>
                                  </p:stCondLst>
                                  <p:childTnLst>
                                    <p:anim calcmode="discrete" valueType="str">
                                      <p:cBhvr>
                                        <p:cTn id="21" dur="1000" fill="hold"/>
                                        <p:tgtEl>
                                          <p:spTgt spid="25609"/>
                                        </p:tgtEl>
                                        <p:attrNameLst>
                                          <p:attrName>style.visibility</p:attrName>
                                        </p:attrNameLst>
                                      </p:cBhvr>
                                      <p:tavLst>
                                        <p:tav tm="0">
                                          <p:val>
                                            <p:strVal val="hidden"/>
                                          </p:val>
                                        </p:tav>
                                        <p:tav tm="50000">
                                          <p:val>
                                            <p:strVal val="visible"/>
                                          </p:val>
                                        </p:tav>
                                      </p:tavLst>
                                    </p:anim>
                                  </p:childTnLst>
                                </p:cTn>
                              </p:par>
                            </p:childTnLst>
                          </p:cTn>
                        </p:par>
                      </p:childTnLst>
                    </p:cTn>
                  </p:par>
                  <p:par>
                    <p:cTn id="22" fill="hold">
                      <p:stCondLst>
                        <p:cond delay="indefinite"/>
                      </p:stCondLst>
                      <p:childTnLst>
                        <p:par>
                          <p:cTn id="23" fill="hold">
                            <p:stCondLst>
                              <p:cond delay="0"/>
                            </p:stCondLst>
                            <p:childTnLst>
                              <p:par>
                                <p:cTn id="24" presetID="35" presetClass="emph" presetSubtype="0" repeatCount="2000" fill="hold" grpId="0" nodeType="clickEffect">
                                  <p:stCondLst>
                                    <p:cond delay="0"/>
                                  </p:stCondLst>
                                  <p:childTnLst>
                                    <p:anim calcmode="discrete" valueType="str">
                                      <p:cBhvr>
                                        <p:cTn id="25" dur="1000" fill="hold"/>
                                        <p:tgtEl>
                                          <p:spTgt spid="25608"/>
                                        </p:tgtEl>
                                        <p:attrNameLst>
                                          <p:attrName>style.visibility</p:attrName>
                                        </p:attrNameLst>
                                      </p:cBhvr>
                                      <p:tavLst>
                                        <p:tav tm="0">
                                          <p:val>
                                            <p:strVal val="hidden"/>
                                          </p:val>
                                        </p:tav>
                                        <p:tav tm="50000">
                                          <p:val>
                                            <p:strVal val="visible"/>
                                          </p:val>
                                        </p:tav>
                                      </p:tavLst>
                                    </p:anim>
                                  </p:childTnLst>
                                </p:cTn>
                              </p:par>
                            </p:childTnLst>
                          </p:cTn>
                        </p:par>
                      </p:childTnLst>
                    </p:cTn>
                  </p:par>
                  <p:par>
                    <p:cTn id="26" fill="hold">
                      <p:stCondLst>
                        <p:cond delay="indefinite"/>
                      </p:stCondLst>
                      <p:childTnLst>
                        <p:par>
                          <p:cTn id="27" fill="hold">
                            <p:stCondLst>
                              <p:cond delay="0"/>
                            </p:stCondLst>
                            <p:childTnLst>
                              <p:par>
                                <p:cTn id="28" presetID="35" presetClass="emph" presetSubtype="0" repeatCount="2000" fill="hold" grpId="0" nodeType="clickEffect">
                                  <p:stCondLst>
                                    <p:cond delay="0"/>
                                  </p:stCondLst>
                                  <p:childTnLst>
                                    <p:anim calcmode="discrete" valueType="str">
                                      <p:cBhvr>
                                        <p:cTn id="29" dur="1000" fill="hold"/>
                                        <p:tgtEl>
                                          <p:spTgt spid="25612"/>
                                        </p:tgtEl>
                                        <p:attrNameLst>
                                          <p:attrName>style.visibility</p:attrName>
                                        </p:attrNameLst>
                                      </p:cBhvr>
                                      <p:tavLst>
                                        <p:tav tm="0">
                                          <p:val>
                                            <p:strVal val="hidden"/>
                                          </p:val>
                                        </p:tav>
                                        <p:tav tm="50000">
                                          <p:val>
                                            <p:strVal val="visible"/>
                                          </p:val>
                                        </p:tav>
                                      </p:tavLst>
                                    </p:anim>
                                  </p:childTnLst>
                                </p:cTn>
                              </p:par>
                            </p:childTnLst>
                          </p:cTn>
                        </p:par>
                      </p:childTnLst>
                    </p:cTn>
                  </p:par>
                  <p:par>
                    <p:cTn id="30" fill="hold">
                      <p:stCondLst>
                        <p:cond delay="indefinite"/>
                      </p:stCondLst>
                      <p:childTnLst>
                        <p:par>
                          <p:cTn id="31" fill="hold">
                            <p:stCondLst>
                              <p:cond delay="0"/>
                            </p:stCondLst>
                            <p:childTnLst>
                              <p:par>
                                <p:cTn id="32" presetID="35" presetClass="emph" presetSubtype="0" repeatCount="2000" fill="hold" grpId="0" nodeType="clickEffect">
                                  <p:stCondLst>
                                    <p:cond delay="0"/>
                                  </p:stCondLst>
                                  <p:childTnLst>
                                    <p:anim calcmode="discrete" valueType="str">
                                      <p:cBhvr>
                                        <p:cTn id="33" dur="1000" fill="hold"/>
                                        <p:tgtEl>
                                          <p:spTgt spid="25613"/>
                                        </p:tgtEl>
                                        <p:attrNameLst>
                                          <p:attrName>style.visibility</p:attrName>
                                        </p:attrNameLst>
                                      </p:cBhvr>
                                      <p:tavLst>
                                        <p:tav tm="0">
                                          <p:val>
                                            <p:strVal val="hidden"/>
                                          </p:val>
                                        </p:tav>
                                        <p:tav tm="50000">
                                          <p:val>
                                            <p:strVal val="visible"/>
                                          </p:val>
                                        </p:tav>
                                      </p:tavLst>
                                    </p:anim>
                                  </p:childTnLst>
                                </p:cTn>
                              </p:par>
                            </p:childTnLst>
                          </p:cTn>
                        </p:par>
                      </p:childTnLst>
                    </p:cTn>
                  </p:par>
                  <p:par>
                    <p:cTn id="34" fill="hold">
                      <p:stCondLst>
                        <p:cond delay="indefinite"/>
                      </p:stCondLst>
                      <p:childTnLst>
                        <p:par>
                          <p:cTn id="35" fill="hold">
                            <p:stCondLst>
                              <p:cond delay="0"/>
                            </p:stCondLst>
                            <p:childTnLst>
                              <p:par>
                                <p:cTn id="36" presetID="35" presetClass="emph" presetSubtype="0" repeatCount="2000" fill="hold" grpId="0" nodeType="clickEffect">
                                  <p:stCondLst>
                                    <p:cond delay="0"/>
                                  </p:stCondLst>
                                  <p:childTnLst>
                                    <p:anim calcmode="discrete" valueType="str">
                                      <p:cBhvr>
                                        <p:cTn id="37" dur="1000" fill="hold"/>
                                        <p:tgtEl>
                                          <p:spTgt spid="68"/>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8" grpId="0" bldLvl="0" animBg="1"/>
      <p:bldP spid="25609" grpId="0" bldLvl="0" animBg="1"/>
      <p:bldP spid="25612" grpId="0" bldLvl="0" animBg="1"/>
      <p:bldP spid="25613" grpId="0" bldLvl="0" animBg="1"/>
      <p:bldP spid="25628" grpId="0"/>
      <p:bldP spid="25631" grpId="0"/>
      <p:bldP spid="25636" grpId="0"/>
      <p:bldP spid="68" grpId="0" bldLvl="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Rectangle 29"/>
          <p:cNvSpPr>
            <a:spLocks noGrp="1" noChangeArrowheads="1"/>
          </p:cNvSpPr>
          <p:nvPr>
            <p:ph type="title"/>
          </p:nvPr>
        </p:nvSpPr>
        <p:spPr/>
        <p:txBody>
          <a:bodyPr/>
          <a:lstStyle/>
          <a:p>
            <a:pPr eaLnBrk="1" hangingPunct="1"/>
            <a:r>
              <a:rPr lang="zh-CN" altLang="en-US" dirty="0"/>
              <a:t>多模光纤与单模光纤</a:t>
            </a:r>
            <a:endParaRPr lang="zh-CN" altLang="en-US" dirty="0"/>
          </a:p>
        </p:txBody>
      </p:sp>
      <p:sp>
        <p:nvSpPr>
          <p:cNvPr id="27650" name="页脚占位符 4"/>
          <p:cNvSpPr>
            <a:spLocks noGrp="1"/>
          </p:cNvSpPr>
          <p:nvPr>
            <p:ph type="ftr" sz="quarter" idx="11"/>
          </p:nvPr>
        </p:nvSpPr>
        <p:spPr>
          <a:noFill/>
        </p:spPr>
        <p:txBody>
          <a:bodyPr/>
          <a:lstStyle/>
          <a:p>
            <a:r>
              <a:rPr lang="zh-CN" altLang="en-US"/>
              <a:t>课件制作人：谢钧 谢希仁</a:t>
            </a:r>
            <a:endParaRPr lang="zh-CN" altLang="en-US"/>
          </a:p>
        </p:txBody>
      </p:sp>
      <p:grpSp>
        <p:nvGrpSpPr>
          <p:cNvPr id="27676" name="Group 3"/>
          <p:cNvGrpSpPr/>
          <p:nvPr/>
        </p:nvGrpSpPr>
        <p:grpSpPr bwMode="auto">
          <a:xfrm>
            <a:off x="1988787" y="5251342"/>
            <a:ext cx="8600446" cy="760501"/>
            <a:chOff x="682" y="3072"/>
            <a:chExt cx="4476" cy="528"/>
          </a:xfrm>
        </p:grpSpPr>
        <p:sp>
          <p:nvSpPr>
            <p:cNvPr id="27693" name="Rectangle 4"/>
            <p:cNvSpPr>
              <a:spLocks noChangeArrowheads="1"/>
            </p:cNvSpPr>
            <p:nvPr/>
          </p:nvSpPr>
          <p:spPr bwMode="auto">
            <a:xfrm>
              <a:off x="768" y="3168"/>
              <a:ext cx="4320" cy="336"/>
            </a:xfrm>
            <a:prstGeom prst="rect">
              <a:avLst/>
            </a:prstGeom>
            <a:solidFill>
              <a:srgbClr val="EAEAEA"/>
            </a:solidFill>
            <a:ln w="12700">
              <a:noFill/>
              <a:miter lim="800000"/>
            </a:ln>
          </p:spPr>
          <p:txBody>
            <a:bodyPr wrap="none" anchor="ctr"/>
            <a:lstStyle/>
            <a:p>
              <a:endParaRPr lang="zh-CN" altLang="en-US">
                <a:solidFill>
                  <a:schemeClr val="tx1">
                    <a:lumMod val="75000"/>
                    <a:lumOff val="25000"/>
                  </a:schemeClr>
                </a:solidFill>
                <a:latin typeface="+mn-lt"/>
                <a:ea typeface="+mn-ea"/>
              </a:endParaRPr>
            </a:p>
          </p:txBody>
        </p:sp>
        <p:grpSp>
          <p:nvGrpSpPr>
            <p:cNvPr id="27694" name="Group 5"/>
            <p:cNvGrpSpPr/>
            <p:nvPr/>
          </p:nvGrpSpPr>
          <p:grpSpPr bwMode="auto">
            <a:xfrm>
              <a:off x="682" y="3072"/>
              <a:ext cx="4476" cy="528"/>
              <a:chOff x="682" y="3072"/>
              <a:chExt cx="4476" cy="528"/>
            </a:xfrm>
          </p:grpSpPr>
          <p:sp>
            <p:nvSpPr>
              <p:cNvPr id="27695" name="Rectangle 6"/>
              <p:cNvSpPr>
                <a:spLocks noChangeArrowheads="1"/>
              </p:cNvSpPr>
              <p:nvPr/>
            </p:nvSpPr>
            <p:spPr bwMode="auto">
              <a:xfrm>
                <a:off x="768" y="3072"/>
                <a:ext cx="4320" cy="240"/>
              </a:xfrm>
              <a:prstGeom prst="rect">
                <a:avLst/>
              </a:prstGeom>
              <a:solidFill>
                <a:schemeClr val="tx2">
                  <a:lumMod val="20000"/>
                  <a:lumOff val="80000"/>
                </a:schemeClr>
              </a:solidFill>
              <a:ln w="12700">
                <a:noFill/>
                <a:miter lim="800000"/>
              </a:ln>
            </p:spPr>
            <p:txBody>
              <a:bodyPr wrap="none" anchor="ctr"/>
              <a:lstStyle/>
              <a:p>
                <a:endParaRPr lang="zh-CN" altLang="en-US">
                  <a:solidFill>
                    <a:schemeClr val="tx1">
                      <a:lumMod val="75000"/>
                      <a:lumOff val="25000"/>
                    </a:schemeClr>
                  </a:solidFill>
                  <a:latin typeface="+mn-lt"/>
                  <a:ea typeface="+mn-ea"/>
                </a:endParaRPr>
              </a:p>
            </p:txBody>
          </p:sp>
          <p:sp>
            <p:nvSpPr>
              <p:cNvPr id="27696" name="Rectangle 7"/>
              <p:cNvSpPr>
                <a:spLocks noChangeArrowheads="1"/>
              </p:cNvSpPr>
              <p:nvPr/>
            </p:nvSpPr>
            <p:spPr bwMode="auto">
              <a:xfrm>
                <a:off x="768" y="3360"/>
                <a:ext cx="4320" cy="240"/>
              </a:xfrm>
              <a:prstGeom prst="rect">
                <a:avLst/>
              </a:prstGeom>
              <a:solidFill>
                <a:schemeClr val="tx2">
                  <a:lumMod val="20000"/>
                  <a:lumOff val="80000"/>
                </a:schemeClr>
              </a:solidFill>
              <a:ln w="12700">
                <a:noFill/>
                <a:miter lim="800000"/>
              </a:ln>
            </p:spPr>
            <p:txBody>
              <a:bodyPr wrap="none" anchor="ctr"/>
              <a:lstStyle/>
              <a:p>
                <a:endParaRPr lang="zh-CN" altLang="en-US">
                  <a:solidFill>
                    <a:schemeClr val="tx1">
                      <a:lumMod val="75000"/>
                      <a:lumOff val="25000"/>
                    </a:schemeClr>
                  </a:solidFill>
                  <a:latin typeface="+mn-lt"/>
                  <a:ea typeface="+mn-ea"/>
                </a:endParaRPr>
              </a:p>
            </p:txBody>
          </p:sp>
          <p:sp>
            <p:nvSpPr>
              <p:cNvPr id="27697" name="Line 8"/>
              <p:cNvSpPr>
                <a:spLocks noChangeShapeType="1"/>
              </p:cNvSpPr>
              <p:nvPr/>
            </p:nvSpPr>
            <p:spPr bwMode="auto">
              <a:xfrm>
                <a:off x="768" y="3072"/>
                <a:ext cx="4320" cy="0"/>
              </a:xfrm>
              <a:prstGeom prst="line">
                <a:avLst/>
              </a:prstGeom>
              <a:noFill/>
              <a:ln w="9525">
                <a:solidFill>
                  <a:schemeClr val="tx1"/>
                </a:solidFill>
                <a:round/>
              </a:ln>
            </p:spPr>
            <p:txBody>
              <a:bodyPr wrap="none"/>
              <a:lstStyle/>
              <a:p>
                <a:endParaRPr lang="zh-CN" altLang="en-US">
                  <a:solidFill>
                    <a:schemeClr val="tx1">
                      <a:lumMod val="75000"/>
                      <a:lumOff val="25000"/>
                    </a:schemeClr>
                  </a:solidFill>
                  <a:latin typeface="+mn-lt"/>
                  <a:ea typeface="+mn-ea"/>
                </a:endParaRPr>
              </a:p>
            </p:txBody>
          </p:sp>
          <p:sp>
            <p:nvSpPr>
              <p:cNvPr id="27698" name="Line 9"/>
              <p:cNvSpPr>
                <a:spLocks noChangeShapeType="1"/>
              </p:cNvSpPr>
              <p:nvPr/>
            </p:nvSpPr>
            <p:spPr bwMode="auto">
              <a:xfrm>
                <a:off x="768" y="3312"/>
                <a:ext cx="4320" cy="0"/>
              </a:xfrm>
              <a:prstGeom prst="line">
                <a:avLst/>
              </a:prstGeom>
              <a:noFill/>
              <a:ln w="9525">
                <a:solidFill>
                  <a:schemeClr val="tx1"/>
                </a:solidFill>
                <a:round/>
              </a:ln>
            </p:spPr>
            <p:txBody>
              <a:bodyPr wrap="none"/>
              <a:lstStyle/>
              <a:p>
                <a:endParaRPr lang="zh-CN" altLang="en-US">
                  <a:solidFill>
                    <a:schemeClr val="tx1">
                      <a:lumMod val="75000"/>
                      <a:lumOff val="25000"/>
                    </a:schemeClr>
                  </a:solidFill>
                  <a:latin typeface="+mn-lt"/>
                  <a:ea typeface="+mn-ea"/>
                </a:endParaRPr>
              </a:p>
            </p:txBody>
          </p:sp>
          <p:sp>
            <p:nvSpPr>
              <p:cNvPr id="27699" name="Line 10"/>
              <p:cNvSpPr>
                <a:spLocks noChangeShapeType="1"/>
              </p:cNvSpPr>
              <p:nvPr/>
            </p:nvSpPr>
            <p:spPr bwMode="auto">
              <a:xfrm>
                <a:off x="768" y="3360"/>
                <a:ext cx="4320" cy="0"/>
              </a:xfrm>
              <a:prstGeom prst="line">
                <a:avLst/>
              </a:prstGeom>
              <a:noFill/>
              <a:ln w="9525">
                <a:solidFill>
                  <a:schemeClr val="tx1"/>
                </a:solidFill>
                <a:round/>
              </a:ln>
            </p:spPr>
            <p:txBody>
              <a:bodyPr wrap="none"/>
              <a:lstStyle/>
              <a:p>
                <a:endParaRPr lang="zh-CN" altLang="en-US">
                  <a:solidFill>
                    <a:schemeClr val="tx1">
                      <a:lumMod val="75000"/>
                      <a:lumOff val="25000"/>
                    </a:schemeClr>
                  </a:solidFill>
                  <a:latin typeface="+mn-lt"/>
                  <a:ea typeface="+mn-ea"/>
                </a:endParaRPr>
              </a:p>
            </p:txBody>
          </p:sp>
          <p:sp>
            <p:nvSpPr>
              <p:cNvPr id="27700" name="Line 11"/>
              <p:cNvSpPr>
                <a:spLocks noChangeShapeType="1"/>
              </p:cNvSpPr>
              <p:nvPr/>
            </p:nvSpPr>
            <p:spPr bwMode="auto">
              <a:xfrm>
                <a:off x="768" y="3600"/>
                <a:ext cx="4320" cy="0"/>
              </a:xfrm>
              <a:prstGeom prst="line">
                <a:avLst/>
              </a:prstGeom>
              <a:noFill/>
              <a:ln w="9525">
                <a:solidFill>
                  <a:schemeClr val="tx1"/>
                </a:solidFill>
                <a:round/>
              </a:ln>
            </p:spPr>
            <p:txBody>
              <a:bodyPr wrap="none"/>
              <a:lstStyle/>
              <a:p>
                <a:endParaRPr lang="zh-CN" altLang="en-US">
                  <a:solidFill>
                    <a:schemeClr val="tx1">
                      <a:lumMod val="75000"/>
                      <a:lumOff val="25000"/>
                    </a:schemeClr>
                  </a:solidFill>
                  <a:latin typeface="+mn-lt"/>
                  <a:ea typeface="+mn-ea"/>
                </a:endParaRPr>
              </a:p>
            </p:txBody>
          </p:sp>
          <p:sp>
            <p:nvSpPr>
              <p:cNvPr id="27701" name="Line 12"/>
              <p:cNvSpPr>
                <a:spLocks noChangeShapeType="1"/>
              </p:cNvSpPr>
              <p:nvPr/>
            </p:nvSpPr>
            <p:spPr bwMode="auto">
              <a:xfrm>
                <a:off x="682" y="3333"/>
                <a:ext cx="4476" cy="3"/>
              </a:xfrm>
              <a:prstGeom prst="line">
                <a:avLst/>
              </a:prstGeom>
              <a:noFill/>
              <a:ln w="9525">
                <a:solidFill>
                  <a:schemeClr val="tx1"/>
                </a:solidFill>
                <a:prstDash val="lgDashDot"/>
                <a:round/>
              </a:ln>
            </p:spPr>
            <p:txBody>
              <a:bodyPr wrap="none"/>
              <a:lstStyle/>
              <a:p>
                <a:endParaRPr lang="zh-CN" altLang="en-US">
                  <a:solidFill>
                    <a:schemeClr val="tx1">
                      <a:lumMod val="75000"/>
                      <a:lumOff val="25000"/>
                    </a:schemeClr>
                  </a:solidFill>
                  <a:latin typeface="+mn-lt"/>
                  <a:ea typeface="+mn-ea"/>
                </a:endParaRPr>
              </a:p>
            </p:txBody>
          </p:sp>
        </p:grpSp>
      </p:grpSp>
      <p:grpSp>
        <p:nvGrpSpPr>
          <p:cNvPr id="27679" name="Group 14"/>
          <p:cNvGrpSpPr/>
          <p:nvPr/>
        </p:nvGrpSpPr>
        <p:grpSpPr bwMode="auto">
          <a:xfrm>
            <a:off x="839751" y="4793313"/>
            <a:ext cx="1210519" cy="1178200"/>
            <a:chOff x="84" y="2930"/>
            <a:chExt cx="630" cy="818"/>
          </a:xfrm>
        </p:grpSpPr>
        <p:grpSp>
          <p:nvGrpSpPr>
            <p:cNvPr id="27687" name="Group 15"/>
            <p:cNvGrpSpPr/>
            <p:nvPr/>
          </p:nvGrpSpPr>
          <p:grpSpPr bwMode="auto">
            <a:xfrm>
              <a:off x="158" y="3220"/>
              <a:ext cx="480" cy="528"/>
              <a:chOff x="240" y="2448"/>
              <a:chExt cx="480" cy="528"/>
            </a:xfrm>
          </p:grpSpPr>
          <p:grpSp>
            <p:nvGrpSpPr>
              <p:cNvPr id="27689" name="Group 16"/>
              <p:cNvGrpSpPr/>
              <p:nvPr/>
            </p:nvGrpSpPr>
            <p:grpSpPr bwMode="auto">
              <a:xfrm>
                <a:off x="240" y="2448"/>
                <a:ext cx="480" cy="528"/>
                <a:chOff x="240" y="2448"/>
                <a:chExt cx="672" cy="672"/>
              </a:xfrm>
            </p:grpSpPr>
            <p:sp>
              <p:nvSpPr>
                <p:cNvPr id="27691" name="Rectangle 17"/>
                <p:cNvSpPr>
                  <a:spLocks noChangeArrowheads="1"/>
                </p:cNvSpPr>
                <p:nvPr/>
              </p:nvSpPr>
              <p:spPr bwMode="auto">
                <a:xfrm>
                  <a:off x="240" y="2448"/>
                  <a:ext cx="672" cy="672"/>
                </a:xfrm>
                <a:prstGeom prst="rect">
                  <a:avLst/>
                </a:prstGeom>
                <a:solidFill>
                  <a:srgbClr val="FFFFFF"/>
                </a:solidFill>
                <a:ln w="6350">
                  <a:solidFill>
                    <a:srgbClr val="333399"/>
                  </a:solidFill>
                  <a:miter lim="800000"/>
                </a:ln>
              </p:spPr>
              <p:txBody>
                <a:bodyPr wrap="none" anchor="ctr"/>
                <a:lstStyle/>
                <a:p>
                  <a:endParaRPr lang="zh-CN" altLang="en-US">
                    <a:solidFill>
                      <a:schemeClr val="tx1">
                        <a:lumMod val="75000"/>
                        <a:lumOff val="25000"/>
                      </a:schemeClr>
                    </a:solidFill>
                    <a:latin typeface="+mn-lt"/>
                    <a:ea typeface="+mn-ea"/>
                  </a:endParaRPr>
                </a:p>
              </p:txBody>
            </p:sp>
            <p:sp>
              <p:nvSpPr>
                <p:cNvPr id="27692" name="Line 18"/>
                <p:cNvSpPr>
                  <a:spLocks noChangeShapeType="1"/>
                </p:cNvSpPr>
                <p:nvPr/>
              </p:nvSpPr>
              <p:spPr bwMode="auto">
                <a:xfrm>
                  <a:off x="576" y="2448"/>
                  <a:ext cx="0" cy="672"/>
                </a:xfrm>
                <a:prstGeom prst="line">
                  <a:avLst/>
                </a:prstGeom>
                <a:noFill/>
                <a:ln w="6350">
                  <a:solidFill>
                    <a:srgbClr val="333399"/>
                  </a:solidFill>
                  <a:round/>
                </a:ln>
              </p:spPr>
              <p:txBody>
                <a:bodyPr wrap="none"/>
                <a:lstStyle/>
                <a:p>
                  <a:endParaRPr lang="zh-CN" altLang="en-US">
                    <a:solidFill>
                      <a:schemeClr val="tx1">
                        <a:lumMod val="75000"/>
                        <a:lumOff val="25000"/>
                      </a:schemeClr>
                    </a:solidFill>
                    <a:latin typeface="+mn-lt"/>
                    <a:ea typeface="+mn-ea"/>
                  </a:endParaRPr>
                </a:p>
              </p:txBody>
            </p:sp>
          </p:grpSp>
          <p:sp>
            <p:nvSpPr>
              <p:cNvPr id="27690" name="Freeform 19"/>
              <p:cNvSpPr/>
              <p:nvPr/>
            </p:nvSpPr>
            <p:spPr bwMode="auto">
              <a:xfrm>
                <a:off x="240" y="2450"/>
                <a:ext cx="480" cy="526"/>
              </a:xfrm>
              <a:custGeom>
                <a:avLst/>
                <a:gdLst>
                  <a:gd name="T0" fmla="*/ 0 w 672"/>
                  <a:gd name="T1" fmla="*/ 670 h 670"/>
                  <a:gd name="T2" fmla="*/ 126 w 672"/>
                  <a:gd name="T3" fmla="*/ 637 h 670"/>
                  <a:gd name="T4" fmla="*/ 192 w 672"/>
                  <a:gd name="T5" fmla="*/ 526 h 670"/>
                  <a:gd name="T6" fmla="*/ 240 w 672"/>
                  <a:gd name="T7" fmla="*/ 334 h 670"/>
                  <a:gd name="T8" fmla="*/ 279 w 672"/>
                  <a:gd name="T9" fmla="*/ 139 h 670"/>
                  <a:gd name="T10" fmla="*/ 303 w 672"/>
                  <a:gd name="T11" fmla="*/ 40 h 670"/>
                  <a:gd name="T12" fmla="*/ 339 w 672"/>
                  <a:gd name="T13" fmla="*/ 1 h 670"/>
                  <a:gd name="T14" fmla="*/ 369 w 672"/>
                  <a:gd name="T15" fmla="*/ 34 h 670"/>
                  <a:gd name="T16" fmla="*/ 396 w 672"/>
                  <a:gd name="T17" fmla="*/ 136 h 670"/>
                  <a:gd name="T18" fmla="*/ 432 w 672"/>
                  <a:gd name="T19" fmla="*/ 337 h 670"/>
                  <a:gd name="T20" fmla="*/ 456 w 672"/>
                  <a:gd name="T21" fmla="*/ 457 h 670"/>
                  <a:gd name="T22" fmla="*/ 504 w 672"/>
                  <a:gd name="T23" fmla="*/ 595 h 670"/>
                  <a:gd name="T24" fmla="*/ 573 w 672"/>
                  <a:gd name="T25" fmla="*/ 643 h 670"/>
                  <a:gd name="T26" fmla="*/ 612 w 672"/>
                  <a:gd name="T27" fmla="*/ 655 h 670"/>
                  <a:gd name="T28" fmla="*/ 672 w 672"/>
                  <a:gd name="T29" fmla="*/ 670 h 67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72"/>
                  <a:gd name="T46" fmla="*/ 0 h 670"/>
                  <a:gd name="T47" fmla="*/ 672 w 672"/>
                  <a:gd name="T48" fmla="*/ 670 h 67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72" h="670">
                    <a:moveTo>
                      <a:pt x="0" y="670"/>
                    </a:moveTo>
                    <a:cubicBezTo>
                      <a:pt x="21" y="664"/>
                      <a:pt x="94" y="661"/>
                      <a:pt x="126" y="637"/>
                    </a:cubicBezTo>
                    <a:cubicBezTo>
                      <a:pt x="158" y="613"/>
                      <a:pt x="173" y="576"/>
                      <a:pt x="192" y="526"/>
                    </a:cubicBezTo>
                    <a:cubicBezTo>
                      <a:pt x="211" y="476"/>
                      <a:pt x="226" y="398"/>
                      <a:pt x="240" y="334"/>
                    </a:cubicBezTo>
                    <a:cubicBezTo>
                      <a:pt x="254" y="270"/>
                      <a:pt x="269" y="188"/>
                      <a:pt x="279" y="139"/>
                    </a:cubicBezTo>
                    <a:cubicBezTo>
                      <a:pt x="289" y="90"/>
                      <a:pt x="293" y="63"/>
                      <a:pt x="303" y="40"/>
                    </a:cubicBezTo>
                    <a:cubicBezTo>
                      <a:pt x="313" y="17"/>
                      <a:pt x="328" y="2"/>
                      <a:pt x="339" y="1"/>
                    </a:cubicBezTo>
                    <a:cubicBezTo>
                      <a:pt x="350" y="0"/>
                      <a:pt x="360" y="12"/>
                      <a:pt x="369" y="34"/>
                    </a:cubicBezTo>
                    <a:cubicBezTo>
                      <a:pt x="378" y="56"/>
                      <a:pt x="386" y="86"/>
                      <a:pt x="396" y="136"/>
                    </a:cubicBezTo>
                    <a:cubicBezTo>
                      <a:pt x="406" y="186"/>
                      <a:pt x="422" y="284"/>
                      <a:pt x="432" y="337"/>
                    </a:cubicBezTo>
                    <a:cubicBezTo>
                      <a:pt x="442" y="390"/>
                      <a:pt x="444" y="414"/>
                      <a:pt x="456" y="457"/>
                    </a:cubicBezTo>
                    <a:cubicBezTo>
                      <a:pt x="468" y="500"/>
                      <a:pt x="485" y="564"/>
                      <a:pt x="504" y="595"/>
                    </a:cubicBezTo>
                    <a:cubicBezTo>
                      <a:pt x="523" y="626"/>
                      <a:pt x="555" y="633"/>
                      <a:pt x="573" y="643"/>
                    </a:cubicBezTo>
                    <a:cubicBezTo>
                      <a:pt x="591" y="653"/>
                      <a:pt x="596" y="651"/>
                      <a:pt x="612" y="655"/>
                    </a:cubicBezTo>
                    <a:cubicBezTo>
                      <a:pt x="628" y="659"/>
                      <a:pt x="660" y="667"/>
                      <a:pt x="672" y="670"/>
                    </a:cubicBezTo>
                  </a:path>
                </a:pathLst>
              </a:custGeom>
              <a:noFill/>
              <a:ln w="28575">
                <a:solidFill>
                  <a:srgbClr val="333399"/>
                </a:solidFill>
                <a:round/>
              </a:ln>
            </p:spPr>
            <p:txBody>
              <a:bodyPr wrap="none"/>
              <a:lstStyle/>
              <a:p>
                <a:endParaRPr lang="zh-CN" altLang="en-US">
                  <a:solidFill>
                    <a:schemeClr val="tx1">
                      <a:lumMod val="75000"/>
                      <a:lumOff val="25000"/>
                    </a:schemeClr>
                  </a:solidFill>
                  <a:latin typeface="+mn-lt"/>
                  <a:ea typeface="+mn-ea"/>
                </a:endParaRPr>
              </a:p>
            </p:txBody>
          </p:sp>
        </p:grpSp>
        <p:sp>
          <p:nvSpPr>
            <p:cNvPr id="27688" name="Text Box 20"/>
            <p:cNvSpPr txBox="1">
              <a:spLocks noChangeArrowheads="1"/>
            </p:cNvSpPr>
            <p:nvPr/>
          </p:nvSpPr>
          <p:spPr bwMode="auto">
            <a:xfrm>
              <a:off x="84" y="2930"/>
              <a:ext cx="630" cy="278"/>
            </a:xfrm>
            <a:prstGeom prst="rect">
              <a:avLst/>
            </a:prstGeom>
            <a:noFill/>
            <a:ln w="9525">
              <a:noFill/>
              <a:miter lim="800000"/>
            </a:ln>
          </p:spPr>
          <p:txBody>
            <a:bodyPr wrap="none">
              <a:spAutoFit/>
            </a:bodyPr>
            <a:lstStyle/>
            <a:p>
              <a:r>
                <a:rPr kumimoji="1" lang="zh-CN" altLang="en-US" sz="2000" dirty="0">
                  <a:solidFill>
                    <a:schemeClr val="tx1">
                      <a:lumMod val="75000"/>
                      <a:lumOff val="25000"/>
                    </a:schemeClr>
                  </a:solidFill>
                  <a:latin typeface="+mn-lt"/>
                  <a:ea typeface="+mn-ea"/>
                </a:rPr>
                <a:t>输入脉冲</a:t>
              </a:r>
              <a:endParaRPr kumimoji="1" lang="zh-CN" altLang="en-US" sz="2000" dirty="0">
                <a:solidFill>
                  <a:schemeClr val="tx1">
                    <a:lumMod val="75000"/>
                    <a:lumOff val="25000"/>
                  </a:schemeClr>
                </a:solidFill>
                <a:latin typeface="+mn-lt"/>
                <a:ea typeface="+mn-ea"/>
              </a:endParaRPr>
            </a:p>
          </p:txBody>
        </p:sp>
      </p:grpSp>
      <p:grpSp>
        <p:nvGrpSpPr>
          <p:cNvPr id="27680" name="Group 21"/>
          <p:cNvGrpSpPr/>
          <p:nvPr/>
        </p:nvGrpSpPr>
        <p:grpSpPr bwMode="auto">
          <a:xfrm>
            <a:off x="10418216" y="4817799"/>
            <a:ext cx="1210519" cy="1153714"/>
            <a:chOff x="5069" y="2947"/>
            <a:chExt cx="630" cy="801"/>
          </a:xfrm>
        </p:grpSpPr>
        <p:sp>
          <p:nvSpPr>
            <p:cNvPr id="27681" name="Text Box 22"/>
            <p:cNvSpPr txBox="1">
              <a:spLocks noChangeArrowheads="1"/>
            </p:cNvSpPr>
            <p:nvPr/>
          </p:nvSpPr>
          <p:spPr bwMode="auto">
            <a:xfrm>
              <a:off x="5069" y="2947"/>
              <a:ext cx="630" cy="278"/>
            </a:xfrm>
            <a:prstGeom prst="rect">
              <a:avLst/>
            </a:prstGeom>
            <a:noFill/>
            <a:ln w="9525">
              <a:noFill/>
              <a:miter lim="800000"/>
            </a:ln>
          </p:spPr>
          <p:txBody>
            <a:bodyPr wrap="none">
              <a:spAutoFit/>
            </a:bodyPr>
            <a:lstStyle/>
            <a:p>
              <a:r>
                <a:rPr kumimoji="1" lang="zh-CN" altLang="en-US" sz="2000" dirty="0">
                  <a:solidFill>
                    <a:schemeClr val="tx1">
                      <a:lumMod val="75000"/>
                      <a:lumOff val="25000"/>
                    </a:schemeClr>
                  </a:solidFill>
                  <a:latin typeface="+mn-lt"/>
                  <a:ea typeface="+mn-ea"/>
                </a:rPr>
                <a:t>输出脉冲</a:t>
              </a:r>
              <a:endParaRPr kumimoji="1" lang="zh-CN" altLang="en-US" sz="2000" dirty="0">
                <a:solidFill>
                  <a:schemeClr val="tx1">
                    <a:lumMod val="75000"/>
                    <a:lumOff val="25000"/>
                  </a:schemeClr>
                </a:solidFill>
                <a:latin typeface="+mn-lt"/>
                <a:ea typeface="+mn-ea"/>
              </a:endParaRPr>
            </a:p>
          </p:txBody>
        </p:sp>
        <p:grpSp>
          <p:nvGrpSpPr>
            <p:cNvPr id="27682" name="Group 23"/>
            <p:cNvGrpSpPr/>
            <p:nvPr/>
          </p:nvGrpSpPr>
          <p:grpSpPr bwMode="auto">
            <a:xfrm>
              <a:off x="5148" y="3220"/>
              <a:ext cx="480" cy="528"/>
              <a:chOff x="240" y="2448"/>
              <a:chExt cx="480" cy="528"/>
            </a:xfrm>
          </p:grpSpPr>
          <p:grpSp>
            <p:nvGrpSpPr>
              <p:cNvPr id="27683" name="Group 24"/>
              <p:cNvGrpSpPr/>
              <p:nvPr/>
            </p:nvGrpSpPr>
            <p:grpSpPr bwMode="auto">
              <a:xfrm>
                <a:off x="240" y="2448"/>
                <a:ext cx="480" cy="528"/>
                <a:chOff x="240" y="2448"/>
                <a:chExt cx="672" cy="672"/>
              </a:xfrm>
            </p:grpSpPr>
            <p:sp>
              <p:nvSpPr>
                <p:cNvPr id="27685" name="Rectangle 25"/>
                <p:cNvSpPr>
                  <a:spLocks noChangeArrowheads="1"/>
                </p:cNvSpPr>
                <p:nvPr/>
              </p:nvSpPr>
              <p:spPr bwMode="auto">
                <a:xfrm>
                  <a:off x="240" y="2448"/>
                  <a:ext cx="672" cy="672"/>
                </a:xfrm>
                <a:prstGeom prst="rect">
                  <a:avLst/>
                </a:prstGeom>
                <a:solidFill>
                  <a:srgbClr val="FFFFFF"/>
                </a:solidFill>
                <a:ln w="6350">
                  <a:solidFill>
                    <a:srgbClr val="333399"/>
                  </a:solidFill>
                  <a:miter lim="800000"/>
                </a:ln>
              </p:spPr>
              <p:txBody>
                <a:bodyPr wrap="none" anchor="ctr"/>
                <a:lstStyle/>
                <a:p>
                  <a:endParaRPr lang="zh-CN" altLang="en-US">
                    <a:solidFill>
                      <a:schemeClr val="tx1">
                        <a:lumMod val="75000"/>
                        <a:lumOff val="25000"/>
                      </a:schemeClr>
                    </a:solidFill>
                    <a:latin typeface="+mn-lt"/>
                    <a:ea typeface="+mn-ea"/>
                  </a:endParaRPr>
                </a:p>
              </p:txBody>
            </p:sp>
            <p:sp>
              <p:nvSpPr>
                <p:cNvPr id="27686" name="Line 26"/>
                <p:cNvSpPr>
                  <a:spLocks noChangeShapeType="1"/>
                </p:cNvSpPr>
                <p:nvPr/>
              </p:nvSpPr>
              <p:spPr bwMode="auto">
                <a:xfrm>
                  <a:off x="576" y="2448"/>
                  <a:ext cx="0" cy="672"/>
                </a:xfrm>
                <a:prstGeom prst="line">
                  <a:avLst/>
                </a:prstGeom>
                <a:noFill/>
                <a:ln w="6350">
                  <a:solidFill>
                    <a:srgbClr val="333399"/>
                  </a:solidFill>
                  <a:round/>
                </a:ln>
              </p:spPr>
              <p:txBody>
                <a:bodyPr wrap="none"/>
                <a:lstStyle/>
                <a:p>
                  <a:endParaRPr lang="zh-CN" altLang="en-US">
                    <a:solidFill>
                      <a:schemeClr val="tx1">
                        <a:lumMod val="75000"/>
                        <a:lumOff val="25000"/>
                      </a:schemeClr>
                    </a:solidFill>
                    <a:latin typeface="+mn-lt"/>
                    <a:ea typeface="+mn-ea"/>
                  </a:endParaRPr>
                </a:p>
              </p:txBody>
            </p:sp>
          </p:grpSp>
          <p:sp>
            <p:nvSpPr>
              <p:cNvPr id="27684" name="Freeform 27"/>
              <p:cNvSpPr/>
              <p:nvPr/>
            </p:nvSpPr>
            <p:spPr bwMode="auto">
              <a:xfrm>
                <a:off x="240" y="2450"/>
                <a:ext cx="480" cy="526"/>
              </a:xfrm>
              <a:custGeom>
                <a:avLst/>
                <a:gdLst>
                  <a:gd name="T0" fmla="*/ 0 w 672"/>
                  <a:gd name="T1" fmla="*/ 670 h 670"/>
                  <a:gd name="T2" fmla="*/ 126 w 672"/>
                  <a:gd name="T3" fmla="*/ 637 h 670"/>
                  <a:gd name="T4" fmla="*/ 192 w 672"/>
                  <a:gd name="T5" fmla="*/ 526 h 670"/>
                  <a:gd name="T6" fmla="*/ 240 w 672"/>
                  <a:gd name="T7" fmla="*/ 334 h 670"/>
                  <a:gd name="T8" fmla="*/ 279 w 672"/>
                  <a:gd name="T9" fmla="*/ 139 h 670"/>
                  <a:gd name="T10" fmla="*/ 303 w 672"/>
                  <a:gd name="T11" fmla="*/ 40 h 670"/>
                  <a:gd name="T12" fmla="*/ 339 w 672"/>
                  <a:gd name="T13" fmla="*/ 1 h 670"/>
                  <a:gd name="T14" fmla="*/ 369 w 672"/>
                  <a:gd name="T15" fmla="*/ 34 h 670"/>
                  <a:gd name="T16" fmla="*/ 396 w 672"/>
                  <a:gd name="T17" fmla="*/ 136 h 670"/>
                  <a:gd name="T18" fmla="*/ 432 w 672"/>
                  <a:gd name="T19" fmla="*/ 337 h 670"/>
                  <a:gd name="T20" fmla="*/ 456 w 672"/>
                  <a:gd name="T21" fmla="*/ 457 h 670"/>
                  <a:gd name="T22" fmla="*/ 504 w 672"/>
                  <a:gd name="T23" fmla="*/ 595 h 670"/>
                  <a:gd name="T24" fmla="*/ 573 w 672"/>
                  <a:gd name="T25" fmla="*/ 643 h 670"/>
                  <a:gd name="T26" fmla="*/ 612 w 672"/>
                  <a:gd name="T27" fmla="*/ 655 h 670"/>
                  <a:gd name="T28" fmla="*/ 672 w 672"/>
                  <a:gd name="T29" fmla="*/ 670 h 67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72"/>
                  <a:gd name="T46" fmla="*/ 0 h 670"/>
                  <a:gd name="T47" fmla="*/ 672 w 672"/>
                  <a:gd name="T48" fmla="*/ 670 h 67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72" h="670">
                    <a:moveTo>
                      <a:pt x="0" y="670"/>
                    </a:moveTo>
                    <a:cubicBezTo>
                      <a:pt x="21" y="664"/>
                      <a:pt x="94" y="661"/>
                      <a:pt x="126" y="637"/>
                    </a:cubicBezTo>
                    <a:cubicBezTo>
                      <a:pt x="158" y="613"/>
                      <a:pt x="173" y="576"/>
                      <a:pt x="192" y="526"/>
                    </a:cubicBezTo>
                    <a:cubicBezTo>
                      <a:pt x="211" y="476"/>
                      <a:pt x="226" y="398"/>
                      <a:pt x="240" y="334"/>
                    </a:cubicBezTo>
                    <a:cubicBezTo>
                      <a:pt x="254" y="270"/>
                      <a:pt x="269" y="188"/>
                      <a:pt x="279" y="139"/>
                    </a:cubicBezTo>
                    <a:cubicBezTo>
                      <a:pt x="289" y="90"/>
                      <a:pt x="293" y="63"/>
                      <a:pt x="303" y="40"/>
                    </a:cubicBezTo>
                    <a:cubicBezTo>
                      <a:pt x="313" y="17"/>
                      <a:pt x="328" y="2"/>
                      <a:pt x="339" y="1"/>
                    </a:cubicBezTo>
                    <a:cubicBezTo>
                      <a:pt x="350" y="0"/>
                      <a:pt x="360" y="12"/>
                      <a:pt x="369" y="34"/>
                    </a:cubicBezTo>
                    <a:cubicBezTo>
                      <a:pt x="378" y="56"/>
                      <a:pt x="386" y="86"/>
                      <a:pt x="396" y="136"/>
                    </a:cubicBezTo>
                    <a:cubicBezTo>
                      <a:pt x="406" y="186"/>
                      <a:pt x="422" y="284"/>
                      <a:pt x="432" y="337"/>
                    </a:cubicBezTo>
                    <a:cubicBezTo>
                      <a:pt x="442" y="390"/>
                      <a:pt x="444" y="414"/>
                      <a:pt x="456" y="457"/>
                    </a:cubicBezTo>
                    <a:cubicBezTo>
                      <a:pt x="468" y="500"/>
                      <a:pt x="485" y="564"/>
                      <a:pt x="504" y="595"/>
                    </a:cubicBezTo>
                    <a:cubicBezTo>
                      <a:pt x="523" y="626"/>
                      <a:pt x="555" y="633"/>
                      <a:pt x="573" y="643"/>
                    </a:cubicBezTo>
                    <a:cubicBezTo>
                      <a:pt x="591" y="653"/>
                      <a:pt x="596" y="651"/>
                      <a:pt x="612" y="655"/>
                    </a:cubicBezTo>
                    <a:cubicBezTo>
                      <a:pt x="628" y="659"/>
                      <a:pt x="660" y="667"/>
                      <a:pt x="672" y="670"/>
                    </a:cubicBezTo>
                  </a:path>
                </a:pathLst>
              </a:custGeom>
              <a:noFill/>
              <a:ln w="28575">
                <a:solidFill>
                  <a:srgbClr val="333399"/>
                </a:solidFill>
                <a:round/>
              </a:ln>
            </p:spPr>
            <p:txBody>
              <a:bodyPr wrap="none"/>
              <a:lstStyle/>
              <a:p>
                <a:endParaRPr lang="zh-CN" altLang="en-US">
                  <a:solidFill>
                    <a:schemeClr val="tx1">
                      <a:lumMod val="75000"/>
                      <a:lumOff val="25000"/>
                    </a:schemeClr>
                  </a:solidFill>
                  <a:latin typeface="+mn-lt"/>
                  <a:ea typeface="+mn-ea"/>
                </a:endParaRPr>
              </a:p>
            </p:txBody>
          </p:sp>
        </p:grpSp>
      </p:grpSp>
      <p:sp>
        <p:nvSpPr>
          <p:cNvPr id="116766" name="Freeform 30"/>
          <p:cNvSpPr/>
          <p:nvPr/>
        </p:nvSpPr>
        <p:spPr bwMode="auto">
          <a:xfrm>
            <a:off x="2397030" y="3490234"/>
            <a:ext cx="8185414" cy="483956"/>
          </a:xfrm>
          <a:custGeom>
            <a:avLst/>
            <a:gdLst>
              <a:gd name="T0" fmla="*/ 0 w 4260"/>
              <a:gd name="T1" fmla="*/ 150 h 336"/>
              <a:gd name="T2" fmla="*/ 666 w 4260"/>
              <a:gd name="T3" fmla="*/ 0 h 336"/>
              <a:gd name="T4" fmla="*/ 2310 w 4260"/>
              <a:gd name="T5" fmla="*/ 336 h 336"/>
              <a:gd name="T6" fmla="*/ 3936 w 4260"/>
              <a:gd name="T7" fmla="*/ 0 h 336"/>
              <a:gd name="T8" fmla="*/ 4260 w 4260"/>
              <a:gd name="T9" fmla="*/ 72 h 336"/>
              <a:gd name="T10" fmla="*/ 0 60000 65536"/>
              <a:gd name="T11" fmla="*/ 0 60000 65536"/>
              <a:gd name="T12" fmla="*/ 0 60000 65536"/>
              <a:gd name="T13" fmla="*/ 0 60000 65536"/>
              <a:gd name="T14" fmla="*/ 0 60000 65536"/>
              <a:gd name="T15" fmla="*/ 0 w 4260"/>
              <a:gd name="T16" fmla="*/ 0 h 336"/>
              <a:gd name="T17" fmla="*/ 4260 w 4260"/>
              <a:gd name="T18" fmla="*/ 336 h 336"/>
            </a:gdLst>
            <a:ahLst/>
            <a:cxnLst>
              <a:cxn ang="T10">
                <a:pos x="T0" y="T1"/>
              </a:cxn>
              <a:cxn ang="T11">
                <a:pos x="T2" y="T3"/>
              </a:cxn>
              <a:cxn ang="T12">
                <a:pos x="T4" y="T5"/>
              </a:cxn>
              <a:cxn ang="T13">
                <a:pos x="T6" y="T7"/>
              </a:cxn>
              <a:cxn ang="T14">
                <a:pos x="T8" y="T9"/>
              </a:cxn>
            </a:cxnLst>
            <a:rect l="T15" t="T16" r="T17" b="T18"/>
            <a:pathLst>
              <a:path w="4260" h="336">
                <a:moveTo>
                  <a:pt x="0" y="150"/>
                </a:moveTo>
                <a:lnTo>
                  <a:pt x="666" y="0"/>
                </a:lnTo>
                <a:lnTo>
                  <a:pt x="2310" y="336"/>
                </a:lnTo>
                <a:lnTo>
                  <a:pt x="3936" y="0"/>
                </a:lnTo>
                <a:lnTo>
                  <a:pt x="4260" y="72"/>
                </a:lnTo>
              </a:path>
            </a:pathLst>
          </a:custGeom>
          <a:noFill/>
          <a:ln w="38100">
            <a:solidFill>
              <a:srgbClr val="339933"/>
            </a:solidFill>
            <a:round/>
            <a:tailEnd type="triangle" w="sm" len="med"/>
          </a:ln>
        </p:spPr>
        <p:txBody>
          <a:bodyPr/>
          <a:lstStyle/>
          <a:p>
            <a:endParaRPr lang="zh-CN" altLang="en-US">
              <a:solidFill>
                <a:schemeClr val="tx1">
                  <a:lumMod val="75000"/>
                  <a:lumOff val="25000"/>
                </a:schemeClr>
              </a:solidFill>
              <a:latin typeface="+mn-lt"/>
              <a:ea typeface="+mn-ea"/>
            </a:endParaRPr>
          </a:p>
        </p:txBody>
      </p:sp>
      <p:sp>
        <p:nvSpPr>
          <p:cNvPr id="27654" name="Rectangle 31"/>
          <p:cNvSpPr>
            <a:spLocks noChangeArrowheads="1"/>
          </p:cNvSpPr>
          <p:nvPr/>
        </p:nvSpPr>
        <p:spPr bwMode="auto">
          <a:xfrm>
            <a:off x="2253021" y="3118758"/>
            <a:ext cx="8300710" cy="345683"/>
          </a:xfrm>
          <a:prstGeom prst="rect">
            <a:avLst/>
          </a:prstGeom>
          <a:solidFill>
            <a:schemeClr val="tx2">
              <a:lumMod val="20000"/>
              <a:lumOff val="80000"/>
            </a:schemeClr>
          </a:solidFill>
          <a:ln w="12700">
            <a:noFill/>
            <a:miter lim="800000"/>
          </a:ln>
        </p:spPr>
        <p:txBody>
          <a:bodyPr wrap="none" anchor="ctr"/>
          <a:lstStyle/>
          <a:p>
            <a:endParaRPr lang="zh-CN" altLang="en-US">
              <a:solidFill>
                <a:schemeClr val="tx1">
                  <a:lumMod val="75000"/>
                  <a:lumOff val="25000"/>
                </a:schemeClr>
              </a:solidFill>
              <a:latin typeface="+mn-lt"/>
              <a:ea typeface="+mn-ea"/>
            </a:endParaRPr>
          </a:p>
        </p:txBody>
      </p:sp>
      <p:sp>
        <p:nvSpPr>
          <p:cNvPr id="27655" name="Rectangle 32"/>
          <p:cNvSpPr>
            <a:spLocks noChangeArrowheads="1"/>
          </p:cNvSpPr>
          <p:nvPr/>
        </p:nvSpPr>
        <p:spPr bwMode="auto">
          <a:xfrm>
            <a:off x="2281734" y="3947413"/>
            <a:ext cx="8300710" cy="345683"/>
          </a:xfrm>
          <a:prstGeom prst="rect">
            <a:avLst/>
          </a:prstGeom>
          <a:solidFill>
            <a:schemeClr val="tx2">
              <a:lumMod val="20000"/>
              <a:lumOff val="80000"/>
            </a:schemeClr>
          </a:solidFill>
          <a:ln w="12700">
            <a:noFill/>
            <a:miter lim="800000"/>
          </a:ln>
        </p:spPr>
        <p:txBody>
          <a:bodyPr wrap="none" anchor="ctr"/>
          <a:lstStyle/>
          <a:p>
            <a:endParaRPr lang="zh-CN" altLang="en-US">
              <a:solidFill>
                <a:schemeClr val="tx1">
                  <a:lumMod val="75000"/>
                  <a:lumOff val="25000"/>
                </a:schemeClr>
              </a:solidFill>
              <a:latin typeface="+mn-lt"/>
              <a:ea typeface="+mn-ea"/>
            </a:endParaRPr>
          </a:p>
        </p:txBody>
      </p:sp>
      <p:grpSp>
        <p:nvGrpSpPr>
          <p:cNvPr id="27656" name="Group 33"/>
          <p:cNvGrpSpPr/>
          <p:nvPr/>
        </p:nvGrpSpPr>
        <p:grpSpPr bwMode="auto">
          <a:xfrm>
            <a:off x="2274199" y="3117171"/>
            <a:ext cx="8300700" cy="1175320"/>
            <a:chOff x="912" y="912"/>
            <a:chExt cx="4608" cy="816"/>
          </a:xfrm>
        </p:grpSpPr>
        <p:sp>
          <p:nvSpPr>
            <p:cNvPr id="27672" name="Line 34"/>
            <p:cNvSpPr>
              <a:spLocks noChangeShapeType="1"/>
            </p:cNvSpPr>
            <p:nvPr/>
          </p:nvSpPr>
          <p:spPr bwMode="auto">
            <a:xfrm>
              <a:off x="912" y="912"/>
              <a:ext cx="4608" cy="0"/>
            </a:xfrm>
            <a:prstGeom prst="line">
              <a:avLst/>
            </a:prstGeom>
            <a:noFill/>
            <a:ln w="9525">
              <a:solidFill>
                <a:schemeClr val="tx1"/>
              </a:solidFill>
              <a:round/>
            </a:ln>
          </p:spPr>
          <p:txBody>
            <a:bodyPr wrap="none"/>
            <a:lstStyle/>
            <a:p>
              <a:endParaRPr lang="zh-CN" altLang="en-US">
                <a:solidFill>
                  <a:schemeClr val="tx1">
                    <a:lumMod val="75000"/>
                    <a:lumOff val="25000"/>
                  </a:schemeClr>
                </a:solidFill>
                <a:latin typeface="+mn-lt"/>
                <a:ea typeface="+mn-ea"/>
              </a:endParaRPr>
            </a:p>
          </p:txBody>
        </p:sp>
        <p:sp>
          <p:nvSpPr>
            <p:cNvPr id="27673" name="Line 35"/>
            <p:cNvSpPr>
              <a:spLocks noChangeShapeType="1"/>
            </p:cNvSpPr>
            <p:nvPr/>
          </p:nvSpPr>
          <p:spPr bwMode="auto">
            <a:xfrm>
              <a:off x="912" y="1152"/>
              <a:ext cx="4608" cy="0"/>
            </a:xfrm>
            <a:prstGeom prst="line">
              <a:avLst/>
            </a:prstGeom>
            <a:noFill/>
            <a:ln w="9525">
              <a:solidFill>
                <a:schemeClr val="tx1"/>
              </a:solidFill>
              <a:round/>
            </a:ln>
          </p:spPr>
          <p:txBody>
            <a:bodyPr wrap="none"/>
            <a:lstStyle/>
            <a:p>
              <a:endParaRPr lang="zh-CN" altLang="en-US">
                <a:solidFill>
                  <a:schemeClr val="tx1">
                    <a:lumMod val="75000"/>
                    <a:lumOff val="25000"/>
                  </a:schemeClr>
                </a:solidFill>
                <a:latin typeface="+mn-lt"/>
                <a:ea typeface="+mn-ea"/>
              </a:endParaRPr>
            </a:p>
          </p:txBody>
        </p:sp>
        <p:sp>
          <p:nvSpPr>
            <p:cNvPr id="27674" name="Line 36"/>
            <p:cNvSpPr>
              <a:spLocks noChangeShapeType="1"/>
            </p:cNvSpPr>
            <p:nvPr/>
          </p:nvSpPr>
          <p:spPr bwMode="auto">
            <a:xfrm>
              <a:off x="912" y="1488"/>
              <a:ext cx="4608" cy="0"/>
            </a:xfrm>
            <a:prstGeom prst="line">
              <a:avLst/>
            </a:prstGeom>
            <a:noFill/>
            <a:ln w="9525">
              <a:solidFill>
                <a:schemeClr val="tx1"/>
              </a:solidFill>
              <a:round/>
            </a:ln>
          </p:spPr>
          <p:txBody>
            <a:bodyPr wrap="none"/>
            <a:lstStyle/>
            <a:p>
              <a:endParaRPr lang="zh-CN" altLang="en-US">
                <a:solidFill>
                  <a:schemeClr val="tx1">
                    <a:lumMod val="75000"/>
                    <a:lumOff val="25000"/>
                  </a:schemeClr>
                </a:solidFill>
                <a:latin typeface="+mn-lt"/>
                <a:ea typeface="+mn-ea"/>
              </a:endParaRPr>
            </a:p>
          </p:txBody>
        </p:sp>
        <p:sp>
          <p:nvSpPr>
            <p:cNvPr id="27675" name="Line 37"/>
            <p:cNvSpPr>
              <a:spLocks noChangeShapeType="1"/>
            </p:cNvSpPr>
            <p:nvPr/>
          </p:nvSpPr>
          <p:spPr bwMode="auto">
            <a:xfrm>
              <a:off x="912" y="1728"/>
              <a:ext cx="4608" cy="0"/>
            </a:xfrm>
            <a:prstGeom prst="line">
              <a:avLst/>
            </a:prstGeom>
            <a:noFill/>
            <a:ln w="9525">
              <a:solidFill>
                <a:schemeClr val="tx1"/>
              </a:solidFill>
              <a:round/>
            </a:ln>
          </p:spPr>
          <p:txBody>
            <a:bodyPr wrap="none"/>
            <a:lstStyle/>
            <a:p>
              <a:endParaRPr lang="zh-CN" altLang="en-US">
                <a:solidFill>
                  <a:schemeClr val="tx1">
                    <a:lumMod val="75000"/>
                    <a:lumOff val="25000"/>
                  </a:schemeClr>
                </a:solidFill>
                <a:latin typeface="+mn-lt"/>
                <a:ea typeface="+mn-ea"/>
              </a:endParaRPr>
            </a:p>
          </p:txBody>
        </p:sp>
      </p:grpSp>
      <p:sp>
        <p:nvSpPr>
          <p:cNvPr id="27657" name="Line 38"/>
          <p:cNvSpPr>
            <a:spLocks noChangeShapeType="1"/>
          </p:cNvSpPr>
          <p:nvPr/>
        </p:nvSpPr>
        <p:spPr bwMode="auto">
          <a:xfrm>
            <a:off x="2092070" y="3760109"/>
            <a:ext cx="8599463" cy="4321"/>
          </a:xfrm>
          <a:prstGeom prst="line">
            <a:avLst/>
          </a:prstGeom>
          <a:noFill/>
          <a:ln w="9525">
            <a:solidFill>
              <a:schemeClr val="tx1"/>
            </a:solidFill>
            <a:prstDash val="lgDashDot"/>
            <a:round/>
          </a:ln>
        </p:spPr>
        <p:txBody>
          <a:bodyPr wrap="none"/>
          <a:lstStyle/>
          <a:p>
            <a:endParaRPr lang="zh-CN" altLang="en-US">
              <a:solidFill>
                <a:schemeClr val="tx1">
                  <a:lumMod val="75000"/>
                  <a:lumOff val="25000"/>
                </a:schemeClr>
              </a:solidFill>
              <a:latin typeface="+mn-lt"/>
              <a:ea typeface="+mn-ea"/>
            </a:endParaRPr>
          </a:p>
        </p:txBody>
      </p:sp>
      <p:grpSp>
        <p:nvGrpSpPr>
          <p:cNvPr id="27662" name="Group 40"/>
          <p:cNvGrpSpPr/>
          <p:nvPr/>
        </p:nvGrpSpPr>
        <p:grpSpPr bwMode="auto">
          <a:xfrm>
            <a:off x="906965" y="2885398"/>
            <a:ext cx="1210519" cy="1178201"/>
            <a:chOff x="120" y="1288"/>
            <a:chExt cx="630" cy="818"/>
          </a:xfrm>
        </p:grpSpPr>
        <p:sp>
          <p:nvSpPr>
            <p:cNvPr id="27668" name="Rectangle 41"/>
            <p:cNvSpPr>
              <a:spLocks noChangeArrowheads="1"/>
            </p:cNvSpPr>
            <p:nvPr/>
          </p:nvSpPr>
          <p:spPr bwMode="auto">
            <a:xfrm>
              <a:off x="177" y="1578"/>
              <a:ext cx="480" cy="528"/>
            </a:xfrm>
            <a:prstGeom prst="rect">
              <a:avLst/>
            </a:prstGeom>
            <a:solidFill>
              <a:srgbClr val="FFFFFF"/>
            </a:solidFill>
            <a:ln w="9525">
              <a:solidFill>
                <a:srgbClr val="333399"/>
              </a:solidFill>
              <a:miter lim="800000"/>
            </a:ln>
          </p:spPr>
          <p:txBody>
            <a:bodyPr wrap="none" anchor="ctr"/>
            <a:lstStyle/>
            <a:p>
              <a:endParaRPr lang="zh-CN" altLang="en-US">
                <a:solidFill>
                  <a:schemeClr val="tx1">
                    <a:lumMod val="75000"/>
                    <a:lumOff val="25000"/>
                  </a:schemeClr>
                </a:solidFill>
                <a:latin typeface="+mn-lt"/>
                <a:ea typeface="+mn-ea"/>
              </a:endParaRPr>
            </a:p>
          </p:txBody>
        </p:sp>
        <p:sp>
          <p:nvSpPr>
            <p:cNvPr id="27669" name="Line 42"/>
            <p:cNvSpPr>
              <a:spLocks noChangeShapeType="1"/>
            </p:cNvSpPr>
            <p:nvPr/>
          </p:nvSpPr>
          <p:spPr bwMode="auto">
            <a:xfrm>
              <a:off x="417" y="1578"/>
              <a:ext cx="0" cy="528"/>
            </a:xfrm>
            <a:prstGeom prst="line">
              <a:avLst/>
            </a:prstGeom>
            <a:noFill/>
            <a:ln w="6350">
              <a:solidFill>
                <a:srgbClr val="333399"/>
              </a:solidFill>
              <a:round/>
            </a:ln>
          </p:spPr>
          <p:txBody>
            <a:bodyPr wrap="none"/>
            <a:lstStyle/>
            <a:p>
              <a:endParaRPr lang="zh-CN" altLang="en-US">
                <a:solidFill>
                  <a:schemeClr val="tx1">
                    <a:lumMod val="75000"/>
                    <a:lumOff val="25000"/>
                  </a:schemeClr>
                </a:solidFill>
                <a:latin typeface="+mn-lt"/>
                <a:ea typeface="+mn-ea"/>
              </a:endParaRPr>
            </a:p>
          </p:txBody>
        </p:sp>
        <p:sp>
          <p:nvSpPr>
            <p:cNvPr id="27670" name="Freeform 43"/>
            <p:cNvSpPr/>
            <p:nvPr/>
          </p:nvSpPr>
          <p:spPr bwMode="auto">
            <a:xfrm>
              <a:off x="177" y="1580"/>
              <a:ext cx="480" cy="526"/>
            </a:xfrm>
            <a:custGeom>
              <a:avLst/>
              <a:gdLst>
                <a:gd name="T0" fmla="*/ 0 w 672"/>
                <a:gd name="T1" fmla="*/ 670 h 670"/>
                <a:gd name="T2" fmla="*/ 126 w 672"/>
                <a:gd name="T3" fmla="*/ 637 h 670"/>
                <a:gd name="T4" fmla="*/ 192 w 672"/>
                <a:gd name="T5" fmla="*/ 526 h 670"/>
                <a:gd name="T6" fmla="*/ 240 w 672"/>
                <a:gd name="T7" fmla="*/ 334 h 670"/>
                <a:gd name="T8" fmla="*/ 279 w 672"/>
                <a:gd name="T9" fmla="*/ 139 h 670"/>
                <a:gd name="T10" fmla="*/ 303 w 672"/>
                <a:gd name="T11" fmla="*/ 40 h 670"/>
                <a:gd name="T12" fmla="*/ 339 w 672"/>
                <a:gd name="T13" fmla="*/ 1 h 670"/>
                <a:gd name="T14" fmla="*/ 369 w 672"/>
                <a:gd name="T15" fmla="*/ 34 h 670"/>
                <a:gd name="T16" fmla="*/ 396 w 672"/>
                <a:gd name="T17" fmla="*/ 136 h 670"/>
                <a:gd name="T18" fmla="*/ 432 w 672"/>
                <a:gd name="T19" fmla="*/ 337 h 670"/>
                <a:gd name="T20" fmla="*/ 456 w 672"/>
                <a:gd name="T21" fmla="*/ 457 h 670"/>
                <a:gd name="T22" fmla="*/ 504 w 672"/>
                <a:gd name="T23" fmla="*/ 595 h 670"/>
                <a:gd name="T24" fmla="*/ 573 w 672"/>
                <a:gd name="T25" fmla="*/ 643 h 670"/>
                <a:gd name="T26" fmla="*/ 612 w 672"/>
                <a:gd name="T27" fmla="*/ 655 h 670"/>
                <a:gd name="T28" fmla="*/ 672 w 672"/>
                <a:gd name="T29" fmla="*/ 670 h 67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72"/>
                <a:gd name="T46" fmla="*/ 0 h 670"/>
                <a:gd name="T47" fmla="*/ 672 w 672"/>
                <a:gd name="T48" fmla="*/ 670 h 67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72" h="670">
                  <a:moveTo>
                    <a:pt x="0" y="670"/>
                  </a:moveTo>
                  <a:cubicBezTo>
                    <a:pt x="21" y="664"/>
                    <a:pt x="94" y="661"/>
                    <a:pt x="126" y="637"/>
                  </a:cubicBezTo>
                  <a:cubicBezTo>
                    <a:pt x="158" y="613"/>
                    <a:pt x="173" y="576"/>
                    <a:pt x="192" y="526"/>
                  </a:cubicBezTo>
                  <a:cubicBezTo>
                    <a:pt x="211" y="476"/>
                    <a:pt x="226" y="398"/>
                    <a:pt x="240" y="334"/>
                  </a:cubicBezTo>
                  <a:cubicBezTo>
                    <a:pt x="254" y="270"/>
                    <a:pt x="269" y="188"/>
                    <a:pt x="279" y="139"/>
                  </a:cubicBezTo>
                  <a:cubicBezTo>
                    <a:pt x="289" y="90"/>
                    <a:pt x="293" y="63"/>
                    <a:pt x="303" y="40"/>
                  </a:cubicBezTo>
                  <a:cubicBezTo>
                    <a:pt x="313" y="17"/>
                    <a:pt x="328" y="2"/>
                    <a:pt x="339" y="1"/>
                  </a:cubicBezTo>
                  <a:cubicBezTo>
                    <a:pt x="350" y="0"/>
                    <a:pt x="360" y="12"/>
                    <a:pt x="369" y="34"/>
                  </a:cubicBezTo>
                  <a:cubicBezTo>
                    <a:pt x="378" y="56"/>
                    <a:pt x="386" y="86"/>
                    <a:pt x="396" y="136"/>
                  </a:cubicBezTo>
                  <a:cubicBezTo>
                    <a:pt x="406" y="186"/>
                    <a:pt x="422" y="284"/>
                    <a:pt x="432" y="337"/>
                  </a:cubicBezTo>
                  <a:cubicBezTo>
                    <a:pt x="442" y="390"/>
                    <a:pt x="444" y="414"/>
                    <a:pt x="456" y="457"/>
                  </a:cubicBezTo>
                  <a:cubicBezTo>
                    <a:pt x="468" y="500"/>
                    <a:pt x="485" y="564"/>
                    <a:pt x="504" y="595"/>
                  </a:cubicBezTo>
                  <a:cubicBezTo>
                    <a:pt x="523" y="626"/>
                    <a:pt x="555" y="633"/>
                    <a:pt x="573" y="643"/>
                  </a:cubicBezTo>
                  <a:cubicBezTo>
                    <a:pt x="591" y="653"/>
                    <a:pt x="596" y="651"/>
                    <a:pt x="612" y="655"/>
                  </a:cubicBezTo>
                  <a:cubicBezTo>
                    <a:pt x="628" y="659"/>
                    <a:pt x="660" y="667"/>
                    <a:pt x="672" y="670"/>
                  </a:cubicBezTo>
                </a:path>
              </a:pathLst>
            </a:custGeom>
            <a:noFill/>
            <a:ln w="28575">
              <a:solidFill>
                <a:srgbClr val="333399"/>
              </a:solidFill>
              <a:round/>
            </a:ln>
          </p:spPr>
          <p:txBody>
            <a:bodyPr wrap="none"/>
            <a:lstStyle/>
            <a:p>
              <a:endParaRPr lang="zh-CN" altLang="en-US">
                <a:solidFill>
                  <a:schemeClr val="tx1">
                    <a:lumMod val="75000"/>
                    <a:lumOff val="25000"/>
                  </a:schemeClr>
                </a:solidFill>
                <a:latin typeface="+mn-lt"/>
                <a:ea typeface="+mn-ea"/>
              </a:endParaRPr>
            </a:p>
          </p:txBody>
        </p:sp>
        <p:sp>
          <p:nvSpPr>
            <p:cNvPr id="27671" name="Text Box 44"/>
            <p:cNvSpPr txBox="1">
              <a:spLocks noChangeArrowheads="1"/>
            </p:cNvSpPr>
            <p:nvPr/>
          </p:nvSpPr>
          <p:spPr bwMode="auto">
            <a:xfrm>
              <a:off x="120" y="1288"/>
              <a:ext cx="630" cy="278"/>
            </a:xfrm>
            <a:prstGeom prst="rect">
              <a:avLst/>
            </a:prstGeom>
            <a:noFill/>
            <a:ln w="9525">
              <a:noFill/>
              <a:miter lim="800000"/>
            </a:ln>
          </p:spPr>
          <p:txBody>
            <a:bodyPr wrap="none">
              <a:spAutoFit/>
            </a:bodyPr>
            <a:lstStyle/>
            <a:p>
              <a:r>
                <a:rPr kumimoji="1" lang="zh-CN" altLang="en-US" sz="2000" dirty="0">
                  <a:solidFill>
                    <a:schemeClr val="tx1">
                      <a:lumMod val="75000"/>
                      <a:lumOff val="25000"/>
                    </a:schemeClr>
                  </a:solidFill>
                  <a:latin typeface="+mn-lt"/>
                  <a:ea typeface="+mn-ea"/>
                </a:rPr>
                <a:t>输入脉冲</a:t>
              </a:r>
              <a:endParaRPr kumimoji="1" lang="zh-CN" altLang="en-US" sz="2000" dirty="0">
                <a:solidFill>
                  <a:schemeClr val="tx1">
                    <a:lumMod val="75000"/>
                    <a:lumOff val="25000"/>
                  </a:schemeClr>
                </a:solidFill>
                <a:latin typeface="+mn-lt"/>
                <a:ea typeface="+mn-ea"/>
              </a:endParaRPr>
            </a:p>
          </p:txBody>
        </p:sp>
      </p:grpSp>
      <p:grpSp>
        <p:nvGrpSpPr>
          <p:cNvPr id="27663" name="Group 45"/>
          <p:cNvGrpSpPr/>
          <p:nvPr/>
        </p:nvGrpSpPr>
        <p:grpSpPr bwMode="auto">
          <a:xfrm>
            <a:off x="10608404" y="2909884"/>
            <a:ext cx="1210519" cy="1153715"/>
            <a:chOff x="5169" y="1305"/>
            <a:chExt cx="630" cy="801"/>
          </a:xfrm>
        </p:grpSpPr>
        <p:sp>
          <p:nvSpPr>
            <p:cNvPr id="27664" name="Rectangle 46"/>
            <p:cNvSpPr>
              <a:spLocks noChangeArrowheads="1"/>
            </p:cNvSpPr>
            <p:nvPr/>
          </p:nvSpPr>
          <p:spPr bwMode="auto">
            <a:xfrm>
              <a:off x="5243" y="1578"/>
              <a:ext cx="476" cy="528"/>
            </a:xfrm>
            <a:prstGeom prst="rect">
              <a:avLst/>
            </a:prstGeom>
            <a:solidFill>
              <a:srgbClr val="FFFFFF"/>
            </a:solidFill>
            <a:ln w="9525">
              <a:solidFill>
                <a:srgbClr val="333399"/>
              </a:solidFill>
              <a:miter lim="800000"/>
            </a:ln>
          </p:spPr>
          <p:txBody>
            <a:bodyPr wrap="none" anchor="ctr"/>
            <a:lstStyle/>
            <a:p>
              <a:endParaRPr lang="zh-CN" altLang="en-US">
                <a:solidFill>
                  <a:schemeClr val="tx1">
                    <a:lumMod val="75000"/>
                    <a:lumOff val="25000"/>
                  </a:schemeClr>
                </a:solidFill>
                <a:latin typeface="+mn-lt"/>
                <a:ea typeface="+mn-ea"/>
              </a:endParaRPr>
            </a:p>
          </p:txBody>
        </p:sp>
        <p:sp>
          <p:nvSpPr>
            <p:cNvPr id="27665" name="Line 47"/>
            <p:cNvSpPr>
              <a:spLocks noChangeShapeType="1"/>
            </p:cNvSpPr>
            <p:nvPr/>
          </p:nvSpPr>
          <p:spPr bwMode="auto">
            <a:xfrm>
              <a:off x="5481" y="1578"/>
              <a:ext cx="0" cy="528"/>
            </a:xfrm>
            <a:prstGeom prst="line">
              <a:avLst/>
            </a:prstGeom>
            <a:noFill/>
            <a:ln w="6350">
              <a:solidFill>
                <a:srgbClr val="333399"/>
              </a:solidFill>
              <a:round/>
            </a:ln>
          </p:spPr>
          <p:txBody>
            <a:bodyPr wrap="none"/>
            <a:lstStyle/>
            <a:p>
              <a:endParaRPr lang="zh-CN" altLang="en-US">
                <a:solidFill>
                  <a:schemeClr val="tx1">
                    <a:lumMod val="75000"/>
                    <a:lumOff val="25000"/>
                  </a:schemeClr>
                </a:solidFill>
                <a:latin typeface="+mn-lt"/>
                <a:ea typeface="+mn-ea"/>
              </a:endParaRPr>
            </a:p>
          </p:txBody>
        </p:sp>
        <p:sp>
          <p:nvSpPr>
            <p:cNvPr id="27666" name="Freeform 48"/>
            <p:cNvSpPr/>
            <p:nvPr/>
          </p:nvSpPr>
          <p:spPr bwMode="auto">
            <a:xfrm>
              <a:off x="5241" y="1726"/>
              <a:ext cx="480" cy="222"/>
            </a:xfrm>
            <a:custGeom>
              <a:avLst/>
              <a:gdLst>
                <a:gd name="T0" fmla="*/ 0 w 678"/>
                <a:gd name="T1" fmla="*/ 280 h 283"/>
                <a:gd name="T2" fmla="*/ 87 w 678"/>
                <a:gd name="T3" fmla="*/ 244 h 283"/>
                <a:gd name="T4" fmla="*/ 150 w 678"/>
                <a:gd name="T5" fmla="*/ 193 h 283"/>
                <a:gd name="T6" fmla="*/ 201 w 678"/>
                <a:gd name="T7" fmla="*/ 130 h 283"/>
                <a:gd name="T8" fmla="*/ 258 w 678"/>
                <a:gd name="T9" fmla="*/ 43 h 283"/>
                <a:gd name="T10" fmla="*/ 339 w 678"/>
                <a:gd name="T11" fmla="*/ 1 h 283"/>
                <a:gd name="T12" fmla="*/ 426 w 678"/>
                <a:gd name="T13" fmla="*/ 37 h 283"/>
                <a:gd name="T14" fmla="*/ 492 w 678"/>
                <a:gd name="T15" fmla="*/ 139 h 283"/>
                <a:gd name="T16" fmla="*/ 528 w 678"/>
                <a:gd name="T17" fmla="*/ 190 h 283"/>
                <a:gd name="T18" fmla="*/ 591 w 678"/>
                <a:gd name="T19" fmla="*/ 238 h 283"/>
                <a:gd name="T20" fmla="*/ 678 w 678"/>
                <a:gd name="T21" fmla="*/ 283 h 28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78"/>
                <a:gd name="T34" fmla="*/ 0 h 283"/>
                <a:gd name="T35" fmla="*/ 678 w 678"/>
                <a:gd name="T36" fmla="*/ 283 h 28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78" h="283">
                  <a:moveTo>
                    <a:pt x="0" y="280"/>
                  </a:moveTo>
                  <a:cubicBezTo>
                    <a:pt x="14" y="274"/>
                    <a:pt x="62" y="258"/>
                    <a:pt x="87" y="244"/>
                  </a:cubicBezTo>
                  <a:cubicBezTo>
                    <a:pt x="112" y="230"/>
                    <a:pt x="131" y="212"/>
                    <a:pt x="150" y="193"/>
                  </a:cubicBezTo>
                  <a:cubicBezTo>
                    <a:pt x="169" y="174"/>
                    <a:pt x="183" y="155"/>
                    <a:pt x="201" y="130"/>
                  </a:cubicBezTo>
                  <a:cubicBezTo>
                    <a:pt x="219" y="105"/>
                    <a:pt x="235" y="64"/>
                    <a:pt x="258" y="43"/>
                  </a:cubicBezTo>
                  <a:cubicBezTo>
                    <a:pt x="281" y="22"/>
                    <a:pt x="311" y="2"/>
                    <a:pt x="339" y="1"/>
                  </a:cubicBezTo>
                  <a:cubicBezTo>
                    <a:pt x="367" y="0"/>
                    <a:pt x="401" y="14"/>
                    <a:pt x="426" y="37"/>
                  </a:cubicBezTo>
                  <a:cubicBezTo>
                    <a:pt x="451" y="60"/>
                    <a:pt x="475" y="113"/>
                    <a:pt x="492" y="139"/>
                  </a:cubicBezTo>
                  <a:cubicBezTo>
                    <a:pt x="509" y="165"/>
                    <a:pt x="512" y="174"/>
                    <a:pt x="528" y="190"/>
                  </a:cubicBezTo>
                  <a:cubicBezTo>
                    <a:pt x="544" y="206"/>
                    <a:pt x="566" y="222"/>
                    <a:pt x="591" y="238"/>
                  </a:cubicBezTo>
                  <a:cubicBezTo>
                    <a:pt x="616" y="254"/>
                    <a:pt x="660" y="274"/>
                    <a:pt x="678" y="283"/>
                  </a:cubicBezTo>
                </a:path>
              </a:pathLst>
            </a:custGeom>
            <a:noFill/>
            <a:ln w="28575">
              <a:solidFill>
                <a:srgbClr val="333399"/>
              </a:solidFill>
              <a:round/>
            </a:ln>
          </p:spPr>
          <p:txBody>
            <a:bodyPr wrap="none"/>
            <a:lstStyle/>
            <a:p>
              <a:endParaRPr lang="zh-CN" altLang="en-US">
                <a:solidFill>
                  <a:schemeClr val="tx1">
                    <a:lumMod val="75000"/>
                    <a:lumOff val="25000"/>
                  </a:schemeClr>
                </a:solidFill>
                <a:latin typeface="+mn-lt"/>
                <a:ea typeface="+mn-ea"/>
              </a:endParaRPr>
            </a:p>
          </p:txBody>
        </p:sp>
        <p:sp>
          <p:nvSpPr>
            <p:cNvPr id="27667" name="Text Box 49"/>
            <p:cNvSpPr txBox="1">
              <a:spLocks noChangeArrowheads="1"/>
            </p:cNvSpPr>
            <p:nvPr/>
          </p:nvSpPr>
          <p:spPr bwMode="auto">
            <a:xfrm>
              <a:off x="5169" y="1305"/>
              <a:ext cx="630" cy="278"/>
            </a:xfrm>
            <a:prstGeom prst="rect">
              <a:avLst/>
            </a:prstGeom>
            <a:noFill/>
            <a:ln w="9525">
              <a:noFill/>
              <a:miter lim="800000"/>
            </a:ln>
          </p:spPr>
          <p:txBody>
            <a:bodyPr wrap="none">
              <a:spAutoFit/>
            </a:bodyPr>
            <a:lstStyle/>
            <a:p>
              <a:r>
                <a:rPr kumimoji="1" lang="zh-CN" altLang="en-US" sz="2000" dirty="0">
                  <a:solidFill>
                    <a:schemeClr val="tx1">
                      <a:lumMod val="75000"/>
                      <a:lumOff val="25000"/>
                    </a:schemeClr>
                  </a:solidFill>
                  <a:latin typeface="+mn-lt"/>
                  <a:ea typeface="+mn-ea"/>
                </a:rPr>
                <a:t>输出脉冲</a:t>
              </a:r>
              <a:endParaRPr kumimoji="1" lang="zh-CN" altLang="en-US" sz="2000" dirty="0">
                <a:solidFill>
                  <a:schemeClr val="tx1">
                    <a:lumMod val="75000"/>
                    <a:lumOff val="25000"/>
                  </a:schemeClr>
                </a:solidFill>
                <a:latin typeface="+mn-lt"/>
                <a:ea typeface="+mn-ea"/>
              </a:endParaRPr>
            </a:p>
          </p:txBody>
        </p:sp>
      </p:grpSp>
      <p:sp>
        <p:nvSpPr>
          <p:cNvPr id="116786" name="Line 50"/>
          <p:cNvSpPr>
            <a:spLocks noChangeShapeType="1"/>
          </p:cNvSpPr>
          <p:nvPr/>
        </p:nvSpPr>
        <p:spPr bwMode="auto">
          <a:xfrm flipV="1">
            <a:off x="2154031" y="5636017"/>
            <a:ext cx="8392003" cy="0"/>
          </a:xfrm>
          <a:prstGeom prst="line">
            <a:avLst/>
          </a:prstGeom>
          <a:noFill/>
          <a:ln w="38100">
            <a:solidFill>
              <a:schemeClr val="hlink"/>
            </a:solidFill>
            <a:round/>
            <a:tailEnd type="triangle" w="med" len="lg"/>
          </a:ln>
        </p:spPr>
        <p:txBody>
          <a:bodyPr wrap="none"/>
          <a:lstStyle/>
          <a:p>
            <a:endParaRPr lang="zh-CN" altLang="en-US">
              <a:solidFill>
                <a:schemeClr val="tx1">
                  <a:lumMod val="75000"/>
                  <a:lumOff val="25000"/>
                </a:schemeClr>
              </a:solidFill>
              <a:latin typeface="+mn-lt"/>
              <a:ea typeface="+mn-ea"/>
            </a:endParaRPr>
          </a:p>
        </p:txBody>
      </p:sp>
      <p:sp>
        <p:nvSpPr>
          <p:cNvPr id="116787" name="Freeform 51"/>
          <p:cNvSpPr/>
          <p:nvPr/>
        </p:nvSpPr>
        <p:spPr bwMode="auto">
          <a:xfrm>
            <a:off x="2253020" y="3490234"/>
            <a:ext cx="8293015" cy="475313"/>
          </a:xfrm>
          <a:custGeom>
            <a:avLst/>
            <a:gdLst>
              <a:gd name="T0" fmla="*/ 0 w 4316"/>
              <a:gd name="T1" fmla="*/ 128 h 330"/>
              <a:gd name="T2" fmla="*/ 434 w 4316"/>
              <a:gd name="T3" fmla="*/ 0 h 330"/>
              <a:gd name="T4" fmla="*/ 1586 w 4316"/>
              <a:gd name="T5" fmla="*/ 330 h 330"/>
              <a:gd name="T6" fmla="*/ 2738 w 4316"/>
              <a:gd name="T7" fmla="*/ 0 h 330"/>
              <a:gd name="T8" fmla="*/ 3944 w 4316"/>
              <a:gd name="T9" fmla="*/ 330 h 330"/>
              <a:gd name="T10" fmla="*/ 4316 w 4316"/>
              <a:gd name="T11" fmla="*/ 204 h 330"/>
              <a:gd name="T12" fmla="*/ 0 60000 65536"/>
              <a:gd name="T13" fmla="*/ 0 60000 65536"/>
              <a:gd name="T14" fmla="*/ 0 60000 65536"/>
              <a:gd name="T15" fmla="*/ 0 60000 65536"/>
              <a:gd name="T16" fmla="*/ 0 60000 65536"/>
              <a:gd name="T17" fmla="*/ 0 60000 65536"/>
              <a:gd name="T18" fmla="*/ 0 w 4316"/>
              <a:gd name="T19" fmla="*/ 0 h 330"/>
              <a:gd name="T20" fmla="*/ 4316 w 4316"/>
              <a:gd name="T21" fmla="*/ 330 h 330"/>
            </a:gdLst>
            <a:ahLst/>
            <a:cxnLst>
              <a:cxn ang="T12">
                <a:pos x="T0" y="T1"/>
              </a:cxn>
              <a:cxn ang="T13">
                <a:pos x="T2" y="T3"/>
              </a:cxn>
              <a:cxn ang="T14">
                <a:pos x="T4" y="T5"/>
              </a:cxn>
              <a:cxn ang="T15">
                <a:pos x="T6" y="T7"/>
              </a:cxn>
              <a:cxn ang="T16">
                <a:pos x="T8" y="T9"/>
              </a:cxn>
              <a:cxn ang="T17">
                <a:pos x="T10" y="T11"/>
              </a:cxn>
            </a:cxnLst>
            <a:rect l="T18" t="T19" r="T20" b="T21"/>
            <a:pathLst>
              <a:path w="4316" h="330">
                <a:moveTo>
                  <a:pt x="0" y="128"/>
                </a:moveTo>
                <a:lnTo>
                  <a:pt x="434" y="0"/>
                </a:lnTo>
                <a:lnTo>
                  <a:pt x="1586" y="330"/>
                </a:lnTo>
                <a:lnTo>
                  <a:pt x="2738" y="0"/>
                </a:lnTo>
                <a:lnTo>
                  <a:pt x="3944" y="330"/>
                </a:lnTo>
                <a:lnTo>
                  <a:pt x="4316" y="204"/>
                </a:lnTo>
              </a:path>
            </a:pathLst>
          </a:custGeom>
          <a:noFill/>
          <a:ln w="38100">
            <a:solidFill>
              <a:srgbClr val="339933"/>
            </a:solidFill>
            <a:round/>
            <a:tailEnd type="triangle" w="sm" len="med"/>
          </a:ln>
        </p:spPr>
        <p:txBody>
          <a:bodyPr/>
          <a:lstStyle/>
          <a:p>
            <a:endParaRPr lang="zh-CN" altLang="en-US">
              <a:solidFill>
                <a:schemeClr val="tx1">
                  <a:lumMod val="75000"/>
                  <a:lumOff val="25000"/>
                </a:schemeClr>
              </a:solidFill>
              <a:latin typeface="+mn-lt"/>
              <a:ea typeface="+mn-ea"/>
            </a:endParaRPr>
          </a:p>
        </p:txBody>
      </p:sp>
      <p:sp>
        <p:nvSpPr>
          <p:cNvPr id="27661" name="Text Box 52"/>
          <p:cNvSpPr txBox="1">
            <a:spLocks noChangeArrowheads="1"/>
          </p:cNvSpPr>
          <p:nvPr/>
        </p:nvSpPr>
        <p:spPr bwMode="auto">
          <a:xfrm>
            <a:off x="5428518" y="2605262"/>
            <a:ext cx="1843027" cy="461665"/>
          </a:xfrm>
          <a:prstGeom prst="rect">
            <a:avLst/>
          </a:prstGeom>
          <a:noFill/>
          <a:ln w="9525">
            <a:noFill/>
            <a:miter lim="800000"/>
          </a:ln>
        </p:spPr>
        <p:txBody>
          <a:bodyPr wrap="square">
            <a:spAutoFit/>
          </a:bodyPr>
          <a:lstStyle/>
          <a:p>
            <a:r>
              <a:rPr lang="zh-CN" altLang="en-US" dirty="0">
                <a:solidFill>
                  <a:schemeClr val="tx1">
                    <a:lumMod val="75000"/>
                    <a:lumOff val="25000"/>
                  </a:schemeClr>
                </a:solidFill>
                <a:latin typeface="+mn-lt"/>
                <a:ea typeface="+mn-ea"/>
              </a:rPr>
              <a:t>多模光纤</a:t>
            </a:r>
            <a:endParaRPr lang="zh-CN" altLang="en-US" dirty="0">
              <a:solidFill>
                <a:schemeClr val="tx1">
                  <a:lumMod val="75000"/>
                  <a:lumOff val="25000"/>
                </a:schemeClr>
              </a:solidFill>
              <a:latin typeface="+mn-lt"/>
              <a:ea typeface="+mn-ea"/>
            </a:endParaRPr>
          </a:p>
        </p:txBody>
      </p:sp>
      <p:sp>
        <p:nvSpPr>
          <p:cNvPr id="54" name="Text Box 28"/>
          <p:cNvSpPr txBox="1">
            <a:spLocks noChangeArrowheads="1"/>
          </p:cNvSpPr>
          <p:nvPr/>
        </p:nvSpPr>
        <p:spPr bwMode="auto">
          <a:xfrm>
            <a:off x="5401177" y="4729002"/>
            <a:ext cx="1415772" cy="461665"/>
          </a:xfrm>
          <a:prstGeom prst="rect">
            <a:avLst/>
          </a:prstGeom>
          <a:noFill/>
          <a:ln w="9525">
            <a:noFill/>
            <a:miter lim="800000"/>
          </a:ln>
        </p:spPr>
        <p:txBody>
          <a:bodyPr wrap="none">
            <a:spAutoFit/>
          </a:bodyPr>
          <a:lstStyle/>
          <a:p>
            <a:r>
              <a:rPr lang="zh-CN" altLang="en-US" dirty="0">
                <a:solidFill>
                  <a:schemeClr val="tx1">
                    <a:lumMod val="75000"/>
                    <a:lumOff val="25000"/>
                  </a:schemeClr>
                </a:solidFill>
                <a:latin typeface="+mn-lt"/>
                <a:ea typeface="+mn-ea"/>
              </a:rPr>
              <a:t>单模光纤</a:t>
            </a:r>
            <a:endParaRPr lang="zh-CN" altLang="en-US" dirty="0">
              <a:solidFill>
                <a:schemeClr val="tx1">
                  <a:lumMod val="75000"/>
                  <a:lumOff val="25000"/>
                </a:schemeClr>
              </a:solidFill>
              <a:latin typeface="+mn-lt"/>
              <a:ea typeface="+mn-ea"/>
            </a:endParaRPr>
          </a:p>
        </p:txBody>
      </p:sp>
      <p:sp>
        <p:nvSpPr>
          <p:cNvPr id="56" name="文本框 55"/>
          <p:cNvSpPr txBox="1"/>
          <p:nvPr/>
        </p:nvSpPr>
        <p:spPr>
          <a:xfrm>
            <a:off x="637479" y="1028652"/>
            <a:ext cx="11181444" cy="1197464"/>
          </a:xfrm>
          <a:prstGeom prst="rect">
            <a:avLst/>
          </a:prstGeom>
        </p:spPr>
        <p:txBody>
          <a:bodyPr vert="horz" lIns="102362" tIns="51180" rIns="102362" bIns="51180" rtlCol="0">
            <a:noAutofit/>
          </a:bodyPr>
          <a:lstStyle>
            <a:defPPr>
              <a:defRPr lang="zh-CN"/>
            </a:defPPr>
            <a:lvl1pPr marL="384175" indent="-384175" defTabSz="1024255" eaLnBrk="1" fontAlgn="auto" latinLnBrk="0" hangingPunct="1">
              <a:lnSpc>
                <a:spcPct val="150000"/>
              </a:lnSpc>
              <a:spcBef>
                <a:spcPct val="20000"/>
              </a:spcBef>
              <a:spcAft>
                <a:spcPts val="0"/>
              </a:spcAft>
              <a:buSzPct val="80000"/>
              <a:buFont typeface="Wingdings" panose="05000000000000000000" pitchFamily="2" charset="2"/>
              <a:buChar char="l"/>
              <a:defRPr sz="2000">
                <a:solidFill>
                  <a:schemeClr val="tx1">
                    <a:lumMod val="75000"/>
                    <a:lumOff val="25000"/>
                  </a:schemeClr>
                </a:solidFill>
                <a:latin typeface="+mn-lt"/>
                <a:ea typeface="+mn-ea"/>
              </a:defRPr>
            </a:lvl1pPr>
            <a:lvl2pPr marL="831850" indent="-320040" defTabSz="1024255" eaLnBrk="1" latinLnBrk="0" hangingPunct="1">
              <a:spcBef>
                <a:spcPct val="20000"/>
              </a:spcBef>
              <a:buFont typeface="Arial" panose="020B0604020202020204" pitchFamily="34" charset="0"/>
              <a:buChar char="–"/>
              <a:defRPr sz="1500">
                <a:solidFill>
                  <a:schemeClr val="tx1">
                    <a:lumMod val="75000"/>
                    <a:lumOff val="25000"/>
                  </a:schemeClr>
                </a:solidFill>
                <a:latin typeface="+mn-lt"/>
                <a:ea typeface="+mn-ea"/>
              </a:defRPr>
            </a:lvl2pPr>
            <a:lvl3pPr marL="1280160" indent="-255905" defTabSz="1024255" eaLnBrk="1" latinLnBrk="0" hangingPunct="1">
              <a:spcBef>
                <a:spcPct val="20000"/>
              </a:spcBef>
              <a:buFont typeface="Arial" panose="020B0604020202020204" pitchFamily="34" charset="0"/>
              <a:buChar char="•"/>
              <a:defRPr sz="1500">
                <a:latin typeface="+mn-lt"/>
                <a:ea typeface="+mn-ea"/>
              </a:defRPr>
            </a:lvl3pPr>
            <a:lvl4pPr marL="1791970" indent="-255905" defTabSz="1024255" eaLnBrk="1" latinLnBrk="0" hangingPunct="1">
              <a:spcBef>
                <a:spcPct val="20000"/>
              </a:spcBef>
              <a:buFont typeface="Arial" panose="020B0604020202020204" pitchFamily="34" charset="0"/>
              <a:buChar char="–"/>
              <a:defRPr sz="1500">
                <a:latin typeface="+mn-lt"/>
                <a:ea typeface="+mn-ea"/>
              </a:defRPr>
            </a:lvl4pPr>
            <a:lvl5pPr marL="2303780" indent="-255905" defTabSz="1024255" eaLnBrk="1" latinLnBrk="0" hangingPunct="1">
              <a:spcBef>
                <a:spcPct val="20000"/>
              </a:spcBef>
              <a:buFont typeface="Arial" panose="020B0604020202020204" pitchFamily="34" charset="0"/>
              <a:buChar char="»"/>
              <a:defRPr sz="1500">
                <a:latin typeface="+mn-lt"/>
                <a:ea typeface="+mn-ea"/>
              </a:defRPr>
            </a:lvl5pPr>
            <a:lvl6pPr marL="2816225" indent="-255905" defTabSz="1024255">
              <a:spcBef>
                <a:spcPct val="20000"/>
              </a:spcBef>
              <a:buFont typeface="Arial" panose="020B0604020202020204" pitchFamily="34" charset="0"/>
              <a:buChar char="•"/>
              <a:defRPr sz="2300">
                <a:latin typeface="+mn-lt"/>
                <a:ea typeface="+mn-ea"/>
              </a:defRPr>
            </a:lvl6pPr>
            <a:lvl7pPr marL="3328035" indent="-255905" defTabSz="1024255">
              <a:spcBef>
                <a:spcPct val="20000"/>
              </a:spcBef>
              <a:buFont typeface="Arial" panose="020B0604020202020204" pitchFamily="34" charset="0"/>
              <a:buChar char="•"/>
              <a:defRPr sz="2300">
                <a:latin typeface="+mn-lt"/>
                <a:ea typeface="+mn-ea"/>
              </a:defRPr>
            </a:lvl7pPr>
            <a:lvl8pPr marL="3839845" indent="-255905" defTabSz="1024255">
              <a:spcBef>
                <a:spcPct val="20000"/>
              </a:spcBef>
              <a:buFont typeface="Arial" panose="020B0604020202020204" pitchFamily="34" charset="0"/>
              <a:buChar char="•"/>
              <a:defRPr sz="2300">
                <a:latin typeface="+mn-lt"/>
                <a:ea typeface="+mn-ea"/>
              </a:defRPr>
            </a:lvl8pPr>
            <a:lvl9pPr marL="4352290" indent="-255905" defTabSz="1024255">
              <a:spcBef>
                <a:spcPct val="20000"/>
              </a:spcBef>
              <a:buFont typeface="Arial" panose="020B0604020202020204" pitchFamily="34" charset="0"/>
              <a:buChar char="•"/>
              <a:defRPr sz="2300">
                <a:latin typeface="+mn-lt"/>
                <a:ea typeface="+mn-ea"/>
              </a:defRPr>
            </a:lvl9pPr>
          </a:lstStyle>
          <a:p>
            <a:r>
              <a:rPr lang="zh-CN" altLang="en-US" dirty="0"/>
              <a:t>单模光纤制造成本较高，光源要使用昂贵的半导体激光器，而不能使用较便宜的发光二极管。</a:t>
            </a:r>
            <a:endParaRPr lang="en-US" altLang="zh-CN" dirty="0"/>
          </a:p>
          <a:p>
            <a:r>
              <a:rPr lang="zh-CN" altLang="en-US" dirty="0"/>
              <a:t>单模光纤的衰耗较小，在 </a:t>
            </a:r>
            <a:r>
              <a:rPr lang="en-US" altLang="zh-CN" dirty="0"/>
              <a:t>2.5 Gbit/s</a:t>
            </a:r>
            <a:r>
              <a:rPr lang="zh-CN" altLang="en-US" dirty="0"/>
              <a:t>或 </a:t>
            </a:r>
            <a:r>
              <a:rPr lang="en-US" altLang="zh-CN" dirty="0"/>
              <a:t>10 Gbit/s</a:t>
            </a:r>
            <a:r>
              <a:rPr lang="zh-CN" altLang="en-US" dirty="0"/>
              <a:t>的高速率下可传输数十公里而不必采用中继器。</a:t>
            </a:r>
            <a:endParaRPr lang="zh-CN" altLang="en-US" dirty="0"/>
          </a:p>
        </p:txBody>
      </p:sp>
      <p:sp>
        <p:nvSpPr>
          <p:cNvPr id="57" name="矩形 56"/>
          <p:cNvSpPr/>
          <p:nvPr/>
        </p:nvSpPr>
        <p:spPr>
          <a:xfrm>
            <a:off x="0" y="2230834"/>
            <a:ext cx="12192000" cy="46038"/>
          </a:xfrm>
          <a:prstGeom prst="rect">
            <a:avLst/>
          </a:prstGeom>
          <a:solidFill>
            <a:srgbClr val="FFC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2" name="图片 1"/>
          <p:cNvPicPr>
            <a:picLocks noChangeAspect="1"/>
          </p:cNvPicPr>
          <p:nvPr/>
        </p:nvPicPr>
        <p:blipFill>
          <a:blip r:embed="rId1"/>
          <a:stretch>
            <a:fillRect/>
          </a:stretch>
        </p:blipFill>
        <p:spPr>
          <a:xfrm>
            <a:off x="8259445" y="352425"/>
            <a:ext cx="2578735" cy="429895"/>
          </a:xfrm>
          <a:prstGeom prst="rect">
            <a:avLst/>
          </a:prstGeom>
        </p:spPr>
      </p:pic>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6787"/>
                                        </p:tgtEl>
                                        <p:attrNameLst>
                                          <p:attrName>style.visibility</p:attrName>
                                        </p:attrNameLst>
                                      </p:cBhvr>
                                      <p:to>
                                        <p:strVal val="visible"/>
                                      </p:to>
                                    </p:set>
                                    <p:animEffect transition="in" filter="wipe(left)">
                                      <p:cBhvr>
                                        <p:cTn id="7" dur="2000"/>
                                        <p:tgtEl>
                                          <p:spTgt spid="116787"/>
                                        </p:tgtEl>
                                      </p:cBhvr>
                                    </p:animEffect>
                                  </p:childTnLst>
                                </p:cTn>
                              </p:par>
                              <p:par>
                                <p:cTn id="8" presetID="1" presetClass="entr" presetSubtype="0" fill="hold" nodeType="withEffect">
                                  <p:stCondLst>
                                    <p:cond delay="0"/>
                                  </p:stCondLst>
                                  <p:childTnLst>
                                    <p:set>
                                      <p:cBhvr>
                                        <p:cTn id="9" dur="1" fill="hold">
                                          <p:stCondLst>
                                            <p:cond delay="0"/>
                                          </p:stCondLst>
                                        </p:cTn>
                                        <p:tgtEl>
                                          <p:spTgt spid="27662"/>
                                        </p:tgtEl>
                                        <p:attrNameLst>
                                          <p:attrName>style.visibility</p:attrName>
                                        </p:attrNameLst>
                                      </p:cBhvr>
                                      <p:to>
                                        <p:strVal val="visible"/>
                                      </p:to>
                                    </p:set>
                                  </p:childTnLst>
                                </p:cTn>
                              </p:par>
                              <p:par>
                                <p:cTn id="10" presetID="22" presetClass="entr" presetSubtype="8" fill="hold" grpId="0" nodeType="withEffect">
                                  <p:stCondLst>
                                    <p:cond delay="0"/>
                                  </p:stCondLst>
                                  <p:childTnLst>
                                    <p:set>
                                      <p:cBhvr>
                                        <p:cTn id="11" dur="1" fill="hold">
                                          <p:stCondLst>
                                            <p:cond delay="0"/>
                                          </p:stCondLst>
                                        </p:cTn>
                                        <p:tgtEl>
                                          <p:spTgt spid="116766"/>
                                        </p:tgtEl>
                                        <p:attrNameLst>
                                          <p:attrName>style.visibility</p:attrName>
                                        </p:attrNameLst>
                                      </p:cBhvr>
                                      <p:to>
                                        <p:strVal val="visible"/>
                                      </p:to>
                                    </p:set>
                                    <p:animEffect transition="in" filter="wipe(left)">
                                      <p:cBhvr>
                                        <p:cTn id="12" dur="2000"/>
                                        <p:tgtEl>
                                          <p:spTgt spid="116766"/>
                                        </p:tgtEl>
                                      </p:cBhvr>
                                    </p:animEffect>
                                  </p:childTnLst>
                                </p:cTn>
                              </p:par>
                            </p:childTnLst>
                          </p:cTn>
                        </p:par>
                      </p:childTnLst>
                    </p:cTn>
                  </p:par>
                  <p:par>
                    <p:cTn id="13" fill="hold">
                      <p:stCondLst>
                        <p:cond delay="indefinite"/>
                      </p:stCondLst>
                      <p:childTnLst>
                        <p:par>
                          <p:cTn id="14" fill="hold">
                            <p:stCondLst>
                              <p:cond delay="0"/>
                            </p:stCondLst>
                            <p:childTnLst>
                              <p:par>
                                <p:cTn id="15" presetID="35" presetClass="emph" presetSubtype="0" repeatCount="2000" fill="hold" grpId="0" nodeType="clickEffect">
                                  <p:stCondLst>
                                    <p:cond delay="0"/>
                                  </p:stCondLst>
                                  <p:childTnLst>
                                    <p:anim calcmode="discrete" valueType="str">
                                      <p:cBhvr>
                                        <p:cTn id="16" dur="1000" fill="hold"/>
                                        <p:tgtEl>
                                          <p:spTgt spid="27661"/>
                                        </p:tgtEl>
                                        <p:attrNameLst>
                                          <p:attrName>style.visibility</p:attrName>
                                        </p:attrNameLst>
                                      </p:cBhvr>
                                      <p:tavLst>
                                        <p:tav tm="0">
                                          <p:val>
                                            <p:strVal val="hidden"/>
                                          </p:val>
                                        </p:tav>
                                        <p:tav tm="50000">
                                          <p:val>
                                            <p:strVal val="visible"/>
                                          </p:val>
                                        </p:tav>
                                      </p:tavLst>
                                    </p:anim>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2000"/>
                                  </p:stCondLst>
                                  <p:childTnLst>
                                    <p:set>
                                      <p:cBhvr>
                                        <p:cTn id="20" dur="1" fill="hold">
                                          <p:stCondLst>
                                            <p:cond delay="0"/>
                                          </p:stCondLst>
                                        </p:cTn>
                                        <p:tgtEl>
                                          <p:spTgt spid="2766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7679"/>
                                        </p:tgtEl>
                                        <p:attrNameLst>
                                          <p:attrName>style.visibility</p:attrName>
                                        </p:attrNameLst>
                                      </p:cBhvr>
                                      <p:to>
                                        <p:strVal val="visible"/>
                                      </p:to>
                                    </p:set>
                                  </p:childTnLst>
                                </p:cTn>
                              </p:par>
                            </p:childTnLst>
                          </p:cTn>
                        </p:par>
                        <p:par>
                          <p:cTn id="25" fill="hold">
                            <p:stCondLst>
                              <p:cond delay="0"/>
                            </p:stCondLst>
                            <p:childTnLst>
                              <p:par>
                                <p:cTn id="26" presetID="22" presetClass="entr" presetSubtype="8" fill="hold" grpId="0" nodeType="afterEffect">
                                  <p:stCondLst>
                                    <p:cond delay="0"/>
                                  </p:stCondLst>
                                  <p:childTnLst>
                                    <p:set>
                                      <p:cBhvr>
                                        <p:cTn id="27" dur="1" fill="hold">
                                          <p:stCondLst>
                                            <p:cond delay="0"/>
                                          </p:stCondLst>
                                        </p:cTn>
                                        <p:tgtEl>
                                          <p:spTgt spid="116786"/>
                                        </p:tgtEl>
                                        <p:attrNameLst>
                                          <p:attrName>style.visibility</p:attrName>
                                        </p:attrNameLst>
                                      </p:cBhvr>
                                      <p:to>
                                        <p:strVal val="visible"/>
                                      </p:to>
                                    </p:set>
                                    <p:animEffect transition="in" filter="wipe(left)">
                                      <p:cBhvr>
                                        <p:cTn id="28" dur="2000"/>
                                        <p:tgtEl>
                                          <p:spTgt spid="116786"/>
                                        </p:tgtEl>
                                      </p:cBhvr>
                                    </p:animEffect>
                                  </p:childTnLst>
                                </p:cTn>
                              </p:par>
                            </p:childTnLst>
                          </p:cTn>
                        </p:par>
                        <p:par>
                          <p:cTn id="29" fill="hold">
                            <p:stCondLst>
                              <p:cond delay="2000"/>
                            </p:stCondLst>
                            <p:childTnLst>
                              <p:par>
                                <p:cTn id="30" presetID="1" presetClass="entr" presetSubtype="0" fill="hold" nodeType="afterEffect">
                                  <p:stCondLst>
                                    <p:cond delay="0"/>
                                  </p:stCondLst>
                                  <p:childTnLst>
                                    <p:set>
                                      <p:cBhvr>
                                        <p:cTn id="31" dur="1" fill="hold">
                                          <p:stCondLst>
                                            <p:cond delay="0"/>
                                          </p:stCondLst>
                                        </p:cTn>
                                        <p:tgtEl>
                                          <p:spTgt spid="27680"/>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35" presetClass="emph" presetSubtype="0" repeatCount="2000" fill="hold" grpId="0" nodeType="clickEffect">
                                  <p:stCondLst>
                                    <p:cond delay="0"/>
                                  </p:stCondLst>
                                  <p:childTnLst>
                                    <p:anim calcmode="discrete" valueType="str">
                                      <p:cBhvr>
                                        <p:cTn id="35" dur="1000" fill="hold"/>
                                        <p:tgtEl>
                                          <p:spTgt spid="54"/>
                                        </p:tgtEl>
                                        <p:attrNameLst>
                                          <p:attrName>style.visibility</p:attrName>
                                        </p:attrNameLst>
                                      </p:cBhvr>
                                      <p:tavLst>
                                        <p:tav tm="0">
                                          <p:val>
                                            <p:strVal val="hidden"/>
                                          </p:val>
                                        </p:tav>
                                        <p:tav tm="50000">
                                          <p:val>
                                            <p:strVal val="visible"/>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56">
                                            <p:txEl>
                                              <p:pRg st="0" end="0"/>
                                            </p:txEl>
                                          </p:spTgt>
                                        </p:tgtEl>
                                        <p:attrNameLst>
                                          <p:attrName>style.visibility</p:attrName>
                                        </p:attrNameLst>
                                      </p:cBhvr>
                                      <p:to>
                                        <p:strVal val="visible"/>
                                      </p:to>
                                    </p:set>
                                    <p:animEffect transition="in" filter="fade">
                                      <p:cBhvr>
                                        <p:cTn id="40" dur="1000"/>
                                        <p:tgtEl>
                                          <p:spTgt spid="56">
                                            <p:txEl>
                                              <p:pRg st="0" end="0"/>
                                            </p:txEl>
                                          </p:spTgt>
                                        </p:tgtEl>
                                      </p:cBhvr>
                                    </p:animEffect>
                                    <p:anim calcmode="lin" valueType="num">
                                      <p:cBhvr>
                                        <p:cTn id="41" dur="1000" fill="hold"/>
                                        <p:tgtEl>
                                          <p:spTgt spid="56">
                                            <p:txEl>
                                              <p:pRg st="0" end="0"/>
                                            </p:txEl>
                                          </p:spTgt>
                                        </p:tgtEl>
                                        <p:attrNameLst>
                                          <p:attrName>ppt_x</p:attrName>
                                        </p:attrNameLst>
                                      </p:cBhvr>
                                      <p:tavLst>
                                        <p:tav tm="0">
                                          <p:val>
                                            <p:strVal val="#ppt_x"/>
                                          </p:val>
                                        </p:tav>
                                        <p:tav tm="100000">
                                          <p:val>
                                            <p:strVal val="#ppt_x"/>
                                          </p:val>
                                        </p:tav>
                                      </p:tavLst>
                                    </p:anim>
                                    <p:anim calcmode="lin" valueType="num">
                                      <p:cBhvr>
                                        <p:cTn id="42" dur="1000" fill="hold"/>
                                        <p:tgtEl>
                                          <p:spTgt spid="5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56">
                                            <p:txEl>
                                              <p:pRg st="1" end="1"/>
                                            </p:txEl>
                                          </p:spTgt>
                                        </p:tgtEl>
                                        <p:attrNameLst>
                                          <p:attrName>style.visibility</p:attrName>
                                        </p:attrNameLst>
                                      </p:cBhvr>
                                      <p:to>
                                        <p:strVal val="visible"/>
                                      </p:to>
                                    </p:set>
                                    <p:animEffect transition="in" filter="fade">
                                      <p:cBhvr>
                                        <p:cTn id="47" dur="1000"/>
                                        <p:tgtEl>
                                          <p:spTgt spid="56">
                                            <p:txEl>
                                              <p:pRg st="1" end="1"/>
                                            </p:txEl>
                                          </p:spTgt>
                                        </p:tgtEl>
                                      </p:cBhvr>
                                    </p:animEffect>
                                    <p:anim calcmode="lin" valueType="num">
                                      <p:cBhvr>
                                        <p:cTn id="48" dur="1000" fill="hold"/>
                                        <p:tgtEl>
                                          <p:spTgt spid="56">
                                            <p:txEl>
                                              <p:pRg st="1" end="1"/>
                                            </p:txEl>
                                          </p:spTgt>
                                        </p:tgtEl>
                                        <p:attrNameLst>
                                          <p:attrName>ppt_x</p:attrName>
                                        </p:attrNameLst>
                                      </p:cBhvr>
                                      <p:tavLst>
                                        <p:tav tm="0">
                                          <p:val>
                                            <p:strVal val="#ppt_x"/>
                                          </p:val>
                                        </p:tav>
                                        <p:tav tm="100000">
                                          <p:val>
                                            <p:strVal val="#ppt_x"/>
                                          </p:val>
                                        </p:tav>
                                      </p:tavLst>
                                    </p:anim>
                                    <p:anim calcmode="lin" valueType="num">
                                      <p:cBhvr>
                                        <p:cTn id="49" dur="1000" fill="hold"/>
                                        <p:tgtEl>
                                          <p:spTgt spid="56">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66" grpId="0" bldLvl="0" animBg="1"/>
      <p:bldP spid="116786" grpId="0" bldLvl="0" animBg="1"/>
      <p:bldP spid="116787" grpId="0" bldLvl="0" animBg="1"/>
      <p:bldP spid="27661" grpId="0"/>
      <p:bldP spid="54"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a:lstStyle/>
          <a:p>
            <a:r>
              <a:rPr lang="zh-CN" altLang="en-US" dirty="0"/>
              <a:t>光纤的优点</a:t>
            </a:r>
            <a:endParaRPr lang="zh-CN" altLang="en-US" dirty="0"/>
          </a:p>
        </p:txBody>
      </p:sp>
      <p:sp>
        <p:nvSpPr>
          <p:cNvPr id="114691" name="Rectangle 3"/>
          <p:cNvSpPr>
            <a:spLocks noGrp="1" noChangeArrowheads="1"/>
          </p:cNvSpPr>
          <p:nvPr>
            <p:ph idx="1"/>
          </p:nvPr>
        </p:nvSpPr>
        <p:spPr>
          <a:xfrm>
            <a:off x="609920" y="2090416"/>
            <a:ext cx="10457808" cy="4081150"/>
          </a:xfrm>
        </p:spPr>
        <p:txBody>
          <a:bodyPr>
            <a:normAutofit/>
          </a:bodyPr>
          <a:lstStyle/>
          <a:p>
            <a:pPr>
              <a:lnSpc>
                <a:spcPct val="150000"/>
              </a:lnSpc>
            </a:pPr>
            <a:r>
              <a:rPr lang="zh-CN" altLang="en-US" sz="2400" dirty="0"/>
              <a:t>通信容量非常大</a:t>
            </a:r>
            <a:endParaRPr lang="en-US" altLang="zh-CN" sz="2400" dirty="0"/>
          </a:p>
          <a:p>
            <a:pPr>
              <a:lnSpc>
                <a:spcPct val="150000"/>
              </a:lnSpc>
            </a:pPr>
            <a:r>
              <a:rPr lang="zh-CN" altLang="en-US" sz="2400" dirty="0"/>
              <a:t>传输损耗小，在远距离传输时更加经济。</a:t>
            </a:r>
            <a:endParaRPr lang="zh-CN" altLang="en-US" sz="2400" dirty="0"/>
          </a:p>
          <a:p>
            <a:pPr>
              <a:lnSpc>
                <a:spcPct val="150000"/>
              </a:lnSpc>
            </a:pPr>
            <a:r>
              <a:rPr lang="zh-CN" altLang="en-US" sz="2400" dirty="0"/>
              <a:t>抗雷电和电磁干扰性能好。这在有大电流脉冲干扰的环境下尤为重要。</a:t>
            </a:r>
            <a:endParaRPr lang="zh-CN" altLang="en-US" sz="2400" dirty="0"/>
          </a:p>
          <a:p>
            <a:pPr>
              <a:lnSpc>
                <a:spcPct val="150000"/>
              </a:lnSpc>
            </a:pPr>
            <a:r>
              <a:rPr lang="zh-CN" altLang="en-US" sz="2400" dirty="0"/>
              <a:t>无串音干扰，保密性好，也不易被窃听或截取数据。</a:t>
            </a:r>
            <a:endParaRPr lang="zh-CN" altLang="en-US" sz="2400" dirty="0"/>
          </a:p>
          <a:p>
            <a:pPr>
              <a:lnSpc>
                <a:spcPct val="150000"/>
              </a:lnSpc>
            </a:pPr>
            <a:r>
              <a:rPr lang="zh-CN" altLang="en-US" sz="2400" dirty="0"/>
              <a:t>体积小，重量轻。例如，</a:t>
            </a:r>
            <a:r>
              <a:rPr lang="en-US" altLang="zh-CN" sz="2400" dirty="0"/>
              <a:t>1 km</a:t>
            </a:r>
            <a:r>
              <a:rPr lang="zh-CN" altLang="en-US" sz="2400" dirty="0"/>
              <a:t>长的</a:t>
            </a:r>
            <a:r>
              <a:rPr lang="en-US" altLang="zh-CN" sz="2400" dirty="0"/>
              <a:t>1000</a:t>
            </a:r>
            <a:r>
              <a:rPr lang="zh-CN" altLang="en-US" sz="2400" dirty="0"/>
              <a:t>对双绞线电缆约重</a:t>
            </a:r>
            <a:r>
              <a:rPr lang="en-US" altLang="zh-CN" sz="2400" dirty="0"/>
              <a:t>8000 kg</a:t>
            </a:r>
            <a:r>
              <a:rPr lang="zh-CN" altLang="en-US" sz="2400" dirty="0"/>
              <a:t>，而同样长度但容量大得多的一对两芯光缆仅重</a:t>
            </a:r>
            <a:r>
              <a:rPr lang="en-US" altLang="zh-CN" sz="2400" dirty="0"/>
              <a:t>100 kg</a:t>
            </a:r>
            <a:r>
              <a:rPr lang="zh-CN" altLang="en-US" sz="2400" dirty="0"/>
              <a:t>。</a:t>
            </a:r>
            <a:endParaRPr lang="zh-CN" altLang="en-US" sz="2400" dirty="0"/>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300" b="0" i="0" u="none" strike="noStrike" kern="1200" cap="none" spc="0" normalizeH="0" baseline="0" noProof="0">
                <a:ln>
                  <a:noFill/>
                </a:ln>
                <a:solidFill>
                  <a:prstClr val="black">
                    <a:tint val="75000"/>
                  </a:prstClr>
                </a:solidFill>
                <a:effectLst/>
                <a:uLnTx/>
                <a:uFillTx/>
                <a:latin typeface="Tahoma" panose="020B0604030504040204" pitchFamily="34" charset="0"/>
                <a:ea typeface="宋体" panose="02010600030101010101" pitchFamily="2" charset="-122"/>
                <a:cs typeface="+mn-cs"/>
              </a:rPr>
              <a:t>课件制作人：谢钧 谢希仁</a:t>
            </a:r>
            <a:endParaRPr kumimoji="0" lang="zh-CN" altLang="en-US" sz="1300" b="0" i="0" u="none" strike="noStrike" kern="1200" cap="none" spc="0" normalizeH="0" baseline="0" noProof="0">
              <a:ln>
                <a:noFill/>
              </a:ln>
              <a:solidFill>
                <a:prstClr val="black">
                  <a:tint val="75000"/>
                </a:prstClr>
              </a:solidFill>
              <a:effectLst/>
              <a:uLnTx/>
              <a:uFillTx/>
              <a:latin typeface="Tahoma" panose="020B0604030504040204" pitchFamily="34" charset="0"/>
              <a:ea typeface="宋体" panose="02010600030101010101" pitchFamily="2" charset="-122"/>
              <a:cs typeface="+mn-cs"/>
            </a:endParaRPr>
          </a:p>
        </p:txBody>
      </p:sp>
      <p:grpSp>
        <p:nvGrpSpPr>
          <p:cNvPr id="4" name="组合 3"/>
          <p:cNvGrpSpPr/>
          <p:nvPr/>
        </p:nvGrpSpPr>
        <p:grpSpPr>
          <a:xfrm>
            <a:off x="0" y="1072831"/>
            <a:ext cx="12209463" cy="5815332"/>
            <a:chOff x="0" y="1072831"/>
            <a:chExt cx="12209463" cy="5815332"/>
          </a:xfrm>
        </p:grpSpPr>
        <p:grpSp>
          <p:nvGrpSpPr>
            <p:cNvPr id="2" name="组合 1"/>
            <p:cNvGrpSpPr/>
            <p:nvPr/>
          </p:nvGrpSpPr>
          <p:grpSpPr>
            <a:xfrm>
              <a:off x="0" y="1072831"/>
              <a:ext cx="12209463" cy="1065212"/>
              <a:chOff x="0" y="1072831"/>
              <a:chExt cx="12209463" cy="1065212"/>
            </a:xfrm>
          </p:grpSpPr>
          <p:sp>
            <p:nvSpPr>
              <p:cNvPr id="7" name="矩形 6"/>
              <p:cNvSpPr/>
              <p:nvPr/>
            </p:nvSpPr>
            <p:spPr>
              <a:xfrm>
                <a:off x="0" y="1545906"/>
                <a:ext cx="9663113" cy="46037"/>
              </a:xfrm>
              <a:prstGeom prst="rect">
                <a:avLst/>
              </a:prstGeom>
              <a:solidFill>
                <a:srgbClr val="838383">
                  <a:alpha val="80000"/>
                </a:srgbClr>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nvGrpSpPr>
              <p:cNvPr id="8" name="组合 22"/>
              <p:cNvGrpSpPr/>
              <p:nvPr/>
            </p:nvGrpSpPr>
            <p:grpSpPr bwMode="auto">
              <a:xfrm rot="10800000">
                <a:off x="9617075" y="1072831"/>
                <a:ext cx="2592388" cy="1065212"/>
                <a:chOff x="-3884" y="1297773"/>
                <a:chExt cx="2592640" cy="1065542"/>
              </a:xfrm>
            </p:grpSpPr>
            <p:sp>
              <p:nvSpPr>
                <p:cNvPr id="9" name="矩形 8"/>
                <p:cNvSpPr/>
                <p:nvPr/>
              </p:nvSpPr>
              <p:spPr>
                <a:xfrm>
                  <a:off x="-5471" y="1380349"/>
                  <a:ext cx="495348" cy="533565"/>
                </a:xfrm>
                <a:prstGeom prst="rect">
                  <a:avLst/>
                </a:prstGeom>
                <a:solidFill>
                  <a:srgbClr val="838383"/>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0" name="矩形 9"/>
                <p:cNvSpPr/>
                <p:nvPr/>
              </p:nvSpPr>
              <p:spPr>
                <a:xfrm>
                  <a:off x="770891" y="1878978"/>
                  <a:ext cx="266726" cy="287426"/>
                </a:xfrm>
                <a:prstGeom prst="rect">
                  <a:avLst/>
                </a:prstGeom>
                <a:solidFill>
                  <a:srgbClr val="A6B727"/>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1" name="矩形 10"/>
                <p:cNvSpPr/>
                <p:nvPr/>
              </p:nvSpPr>
              <p:spPr>
                <a:xfrm>
                  <a:off x="599425" y="1570908"/>
                  <a:ext cx="342933" cy="370002"/>
                </a:xfrm>
                <a:prstGeom prst="rect">
                  <a:avLst/>
                </a:prstGeom>
                <a:solidFill>
                  <a:srgbClr val="FFC000"/>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2" name="矩形 11"/>
                <p:cNvSpPr/>
                <p:nvPr/>
              </p:nvSpPr>
              <p:spPr>
                <a:xfrm>
                  <a:off x="942358" y="2037777"/>
                  <a:ext cx="266726" cy="285839"/>
                </a:xfrm>
                <a:prstGeom prst="rect">
                  <a:avLst/>
                </a:prstGeom>
                <a:solidFill>
                  <a:srgbClr val="FEC306"/>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3" name="矩形 12"/>
                <p:cNvSpPr/>
                <p:nvPr/>
              </p:nvSpPr>
              <p:spPr>
                <a:xfrm>
                  <a:off x="2542714" y="1596315"/>
                  <a:ext cx="46042" cy="46051"/>
                </a:xfrm>
                <a:prstGeom prst="rect">
                  <a:avLst/>
                </a:prstGeom>
                <a:solidFill>
                  <a:srgbClr val="F69200"/>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4" name="矩形 13"/>
                <p:cNvSpPr/>
                <p:nvPr/>
              </p:nvSpPr>
              <p:spPr>
                <a:xfrm flipV="1">
                  <a:off x="489877" y="2077476"/>
                  <a:ext cx="266726" cy="287427"/>
                </a:xfrm>
                <a:prstGeom prst="rect">
                  <a:avLst/>
                </a:prstGeom>
                <a:solidFill>
                  <a:srgbClr val="418AB3"/>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5" name="矩形 14"/>
                <p:cNvSpPr/>
                <p:nvPr/>
              </p:nvSpPr>
              <p:spPr>
                <a:xfrm>
                  <a:off x="1896539" y="1866274"/>
                  <a:ext cx="107960" cy="115923"/>
                </a:xfrm>
                <a:prstGeom prst="rect">
                  <a:avLst/>
                </a:prstGeom>
                <a:solidFill>
                  <a:srgbClr val="FFFF00"/>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6" name="矩形 15"/>
                <p:cNvSpPr/>
                <p:nvPr/>
              </p:nvSpPr>
              <p:spPr>
                <a:xfrm>
                  <a:off x="2220420" y="1932970"/>
                  <a:ext cx="266726" cy="287426"/>
                </a:xfrm>
                <a:prstGeom prst="rect">
                  <a:avLst/>
                </a:prstGeom>
                <a:solidFill>
                  <a:srgbClr val="F69200"/>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7" name="矩形 16"/>
                <p:cNvSpPr/>
                <p:nvPr/>
              </p:nvSpPr>
              <p:spPr>
                <a:xfrm>
                  <a:off x="1677442" y="2036189"/>
                  <a:ext cx="266726" cy="285839"/>
                </a:xfrm>
                <a:prstGeom prst="rect">
                  <a:avLst/>
                </a:prstGeom>
                <a:solidFill>
                  <a:srgbClr val="C00000"/>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8" name="矩形 17"/>
                <p:cNvSpPr/>
                <p:nvPr/>
              </p:nvSpPr>
              <p:spPr>
                <a:xfrm>
                  <a:off x="1224960" y="1715414"/>
                  <a:ext cx="266726" cy="287427"/>
                </a:xfrm>
                <a:prstGeom prst="rect">
                  <a:avLst/>
                </a:prstGeom>
                <a:solidFill>
                  <a:srgbClr val="7F7F7F"/>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9" name="矩形 18"/>
                <p:cNvSpPr/>
                <p:nvPr/>
              </p:nvSpPr>
              <p:spPr>
                <a:xfrm>
                  <a:off x="1817156" y="1297773"/>
                  <a:ext cx="266726" cy="287426"/>
                </a:xfrm>
                <a:prstGeom prst="rect">
                  <a:avLst/>
                </a:prstGeom>
                <a:solidFill>
                  <a:srgbClr val="C00000"/>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grpSp>
        <p:grpSp>
          <p:nvGrpSpPr>
            <p:cNvPr id="3" name="组合 2"/>
            <p:cNvGrpSpPr/>
            <p:nvPr/>
          </p:nvGrpSpPr>
          <p:grpSpPr>
            <a:xfrm>
              <a:off x="0" y="5050345"/>
              <a:ext cx="12192000" cy="1837818"/>
              <a:chOff x="0" y="5050345"/>
              <a:chExt cx="12192000" cy="1837818"/>
            </a:xfrm>
          </p:grpSpPr>
          <p:sp>
            <p:nvSpPr>
              <p:cNvPr id="6" name="矩形 5"/>
              <p:cNvSpPr/>
              <p:nvPr/>
            </p:nvSpPr>
            <p:spPr>
              <a:xfrm>
                <a:off x="0" y="5877272"/>
                <a:ext cx="12192000" cy="1010891"/>
              </a:xfrm>
              <a:prstGeom prst="rect">
                <a:avLst/>
              </a:prstGeom>
              <a:solidFill>
                <a:srgbClr val="838383">
                  <a:alpha val="80000"/>
                </a:srgbClr>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nvGrpSpPr>
              <p:cNvPr id="20" name="组合 19"/>
              <p:cNvGrpSpPr/>
              <p:nvPr/>
            </p:nvGrpSpPr>
            <p:grpSpPr>
              <a:xfrm>
                <a:off x="9457195" y="5050345"/>
                <a:ext cx="2430463" cy="1685182"/>
                <a:chOff x="8527555" y="4045917"/>
                <a:chExt cx="3370263" cy="2336800"/>
              </a:xfrm>
            </p:grpSpPr>
            <p:sp>
              <p:nvSpPr>
                <p:cNvPr id="21" name="内容占位符 3"/>
                <p:cNvSpPr txBox="1"/>
                <p:nvPr/>
              </p:nvSpPr>
              <p:spPr bwMode="auto">
                <a:xfrm>
                  <a:off x="11121530" y="4045917"/>
                  <a:ext cx="776288" cy="2336800"/>
                </a:xfrm>
                <a:prstGeom prst="rect">
                  <a:avLst/>
                </a:prstGeom>
                <a:solidFill>
                  <a:schemeClr val="accent2"/>
                </a:solidFill>
                <a:ln w="9525">
                  <a:noFill/>
                  <a:miter lim="800000"/>
                </a:ln>
              </p:spPr>
              <p:txBody>
                <a:bodyPr/>
                <a:lstStyle/>
                <a:p>
                  <a:pPr marL="0" marR="0" lvl="0" indent="0" algn="l" defTabSz="914400" rtl="0" eaLnBrk="1" fontAlgn="base" latinLnBrk="0" hangingPunct="1">
                    <a:lnSpc>
                      <a:spcPct val="130000"/>
                    </a:lnSpc>
                    <a:spcBef>
                      <a:spcPts val="1000"/>
                    </a:spcBef>
                    <a:spcAft>
                      <a:spcPct val="0"/>
                    </a:spcAft>
                    <a:buClrTx/>
                    <a:buSzTx/>
                    <a:buFont typeface="Wingdings" panose="05000000000000000000" pitchFamily="2" charset="2"/>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2" name="内容占位符 3"/>
                <p:cNvSpPr txBox="1"/>
                <p:nvPr/>
              </p:nvSpPr>
              <p:spPr>
                <a:xfrm>
                  <a:off x="10321430" y="4566617"/>
                  <a:ext cx="584200" cy="1816100"/>
                </a:xfrm>
                <a:prstGeom prst="rect">
                  <a:avLst/>
                </a:prstGeom>
                <a:solidFill>
                  <a:schemeClr val="accent3"/>
                </a:solidFill>
              </p:spPr>
              <p:txBody>
                <a:bodyPr>
                  <a:normAutofit/>
                </a:bodyPr>
                <a:lstStyle>
                  <a:lvl1pPr marL="360045" indent="-360045" algn="l" defTabSz="914400" rtl="0" eaLnBrk="1" latinLnBrk="0" hangingPunct="1">
                    <a:lnSpc>
                      <a:spcPct val="130000"/>
                    </a:lnSpc>
                    <a:spcBef>
                      <a:spcPts val="1000"/>
                    </a:spcBef>
                    <a:buFont typeface="Wingdings" panose="05000000000000000000" pitchFamily="2" charset="2"/>
                    <a:buChar char="l"/>
                    <a:defRPr sz="2000" kern="1200">
                      <a:solidFill>
                        <a:schemeClr val="tx1">
                          <a:lumMod val="85000"/>
                          <a:lumOff val="15000"/>
                        </a:schemeClr>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zh-CN" altLang="en-US" sz="1800" kern="1200" dirty="0" smtClean="0">
                      <a:solidFill>
                        <a:schemeClr val="tx1">
                          <a:lumMod val="85000"/>
                          <a:lumOff val="15000"/>
                        </a:schemeClr>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30000"/>
                    </a:lnSpc>
                    <a:spcBef>
                      <a:spcPts val="1000"/>
                    </a:spcBef>
                    <a:spcAft>
                      <a:spcPts val="0"/>
                    </a:spcAft>
                    <a:buClrTx/>
                    <a:buSzTx/>
                    <a:buFont typeface="Wingdings" panose="05000000000000000000" pitchFamily="2" charset="2"/>
                    <a:buNone/>
                    <a:defRPr/>
                  </a:pPr>
                  <a:endParaRPr kumimoji="0" lang="zh-CN" altLang="en-US" sz="20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3" name="内容占位符 3"/>
                <p:cNvSpPr txBox="1"/>
                <p:nvPr/>
              </p:nvSpPr>
              <p:spPr>
                <a:xfrm>
                  <a:off x="9467355" y="5023817"/>
                  <a:ext cx="522288" cy="1358900"/>
                </a:xfrm>
                <a:prstGeom prst="rect">
                  <a:avLst/>
                </a:prstGeom>
                <a:solidFill>
                  <a:schemeClr val="accent6"/>
                </a:solidFill>
              </p:spPr>
              <p:txBody>
                <a:bodyPr>
                  <a:normAutofit/>
                </a:bodyPr>
                <a:lstStyle>
                  <a:lvl1pPr marL="360045" indent="-360045" algn="l" defTabSz="914400" rtl="0" eaLnBrk="1" latinLnBrk="0" hangingPunct="1">
                    <a:lnSpc>
                      <a:spcPct val="130000"/>
                    </a:lnSpc>
                    <a:spcBef>
                      <a:spcPts val="1000"/>
                    </a:spcBef>
                    <a:buFont typeface="Wingdings" panose="05000000000000000000" pitchFamily="2" charset="2"/>
                    <a:buChar char="l"/>
                    <a:defRPr sz="2000" kern="1200">
                      <a:solidFill>
                        <a:schemeClr val="tx1">
                          <a:lumMod val="85000"/>
                          <a:lumOff val="15000"/>
                        </a:schemeClr>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zh-CN" altLang="en-US" sz="1800" kern="1200" dirty="0" smtClean="0">
                      <a:solidFill>
                        <a:schemeClr val="tx1">
                          <a:lumMod val="85000"/>
                          <a:lumOff val="15000"/>
                        </a:schemeClr>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30000"/>
                    </a:lnSpc>
                    <a:spcBef>
                      <a:spcPts val="1000"/>
                    </a:spcBef>
                    <a:spcAft>
                      <a:spcPts val="0"/>
                    </a:spcAft>
                    <a:buClrTx/>
                    <a:buSzTx/>
                    <a:buFont typeface="Wingdings" panose="05000000000000000000" pitchFamily="2" charset="2"/>
                    <a:buNone/>
                    <a:defRPr/>
                  </a:pPr>
                  <a:endParaRPr kumimoji="0" lang="zh-CN" altLang="en-US" sz="20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4" name="内容占位符 3"/>
                <p:cNvSpPr txBox="1"/>
                <p:nvPr/>
              </p:nvSpPr>
              <p:spPr>
                <a:xfrm>
                  <a:off x="8527555" y="5474667"/>
                  <a:ext cx="522288" cy="908050"/>
                </a:xfrm>
                <a:prstGeom prst="rect">
                  <a:avLst/>
                </a:prstGeom>
                <a:solidFill>
                  <a:schemeClr val="accent4"/>
                </a:solidFill>
              </p:spPr>
              <p:txBody>
                <a:bodyPr>
                  <a:normAutofit/>
                </a:bodyPr>
                <a:lstStyle>
                  <a:lvl1pPr marL="360045" indent="-360045" algn="l" defTabSz="914400" rtl="0" eaLnBrk="1" latinLnBrk="0" hangingPunct="1">
                    <a:lnSpc>
                      <a:spcPct val="130000"/>
                    </a:lnSpc>
                    <a:spcBef>
                      <a:spcPts val="1000"/>
                    </a:spcBef>
                    <a:buFont typeface="Wingdings" panose="05000000000000000000" pitchFamily="2" charset="2"/>
                    <a:buChar char="l"/>
                    <a:defRPr sz="2000" kern="1200">
                      <a:solidFill>
                        <a:schemeClr val="tx1">
                          <a:lumMod val="85000"/>
                          <a:lumOff val="15000"/>
                        </a:schemeClr>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zh-CN" altLang="en-US" sz="1800" kern="1200" dirty="0" smtClean="0">
                      <a:solidFill>
                        <a:schemeClr val="tx1">
                          <a:lumMod val="85000"/>
                          <a:lumOff val="15000"/>
                        </a:schemeClr>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30000"/>
                    </a:lnSpc>
                    <a:spcBef>
                      <a:spcPts val="1000"/>
                    </a:spcBef>
                    <a:spcAft>
                      <a:spcPts val="0"/>
                    </a:spcAft>
                    <a:buClrTx/>
                    <a:buSzTx/>
                    <a:buFont typeface="Wingdings" panose="05000000000000000000" pitchFamily="2" charset="2"/>
                    <a:buNone/>
                    <a:defRPr/>
                  </a:pPr>
                  <a:endParaRPr kumimoji="0" lang="zh-CN" altLang="en-US" sz="20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grpSp>
      <p:pic>
        <p:nvPicPr>
          <p:cNvPr id="25" name="图片 24"/>
          <p:cNvPicPr>
            <a:picLocks noChangeAspect="1"/>
          </p:cNvPicPr>
          <p:nvPr/>
        </p:nvPicPr>
        <p:blipFill>
          <a:blip r:embed="rId1"/>
          <a:stretch>
            <a:fillRect/>
          </a:stretch>
        </p:blipFill>
        <p:spPr>
          <a:xfrm>
            <a:off x="8259445" y="352425"/>
            <a:ext cx="2578735" cy="429895"/>
          </a:xfrm>
          <a:prstGeom prst="rect">
            <a:avLst/>
          </a:prstGeom>
        </p:spPr>
      </p:pic>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14691">
                                            <p:txEl>
                                              <p:pRg st="0" end="0"/>
                                            </p:txEl>
                                          </p:spTgt>
                                        </p:tgtEl>
                                        <p:attrNameLst>
                                          <p:attrName>style.visibility</p:attrName>
                                        </p:attrNameLst>
                                      </p:cBhvr>
                                      <p:to>
                                        <p:strVal val="visible"/>
                                      </p:to>
                                    </p:set>
                                    <p:animEffect transition="in" filter="fade">
                                      <p:cBhvr>
                                        <p:cTn id="12" dur="1000"/>
                                        <p:tgtEl>
                                          <p:spTgt spid="114691">
                                            <p:txEl>
                                              <p:pRg st="0" end="0"/>
                                            </p:txEl>
                                          </p:spTgt>
                                        </p:tgtEl>
                                      </p:cBhvr>
                                    </p:animEffect>
                                    <p:anim calcmode="lin" valueType="num">
                                      <p:cBhvr>
                                        <p:cTn id="13" dur="1000" fill="hold"/>
                                        <p:tgtEl>
                                          <p:spTgt spid="114691">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11469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14691">
                                            <p:txEl>
                                              <p:pRg st="1" end="1"/>
                                            </p:txEl>
                                          </p:spTgt>
                                        </p:tgtEl>
                                        <p:attrNameLst>
                                          <p:attrName>style.visibility</p:attrName>
                                        </p:attrNameLst>
                                      </p:cBhvr>
                                      <p:to>
                                        <p:strVal val="visible"/>
                                      </p:to>
                                    </p:set>
                                    <p:animEffect transition="in" filter="fade">
                                      <p:cBhvr>
                                        <p:cTn id="19" dur="1000"/>
                                        <p:tgtEl>
                                          <p:spTgt spid="114691">
                                            <p:txEl>
                                              <p:pRg st="1" end="1"/>
                                            </p:txEl>
                                          </p:spTgt>
                                        </p:tgtEl>
                                      </p:cBhvr>
                                    </p:animEffect>
                                    <p:anim calcmode="lin" valueType="num">
                                      <p:cBhvr>
                                        <p:cTn id="20" dur="1000" fill="hold"/>
                                        <p:tgtEl>
                                          <p:spTgt spid="114691">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11469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114691">
                                            <p:txEl>
                                              <p:pRg st="2" end="2"/>
                                            </p:txEl>
                                          </p:spTgt>
                                        </p:tgtEl>
                                        <p:attrNameLst>
                                          <p:attrName>style.visibility</p:attrName>
                                        </p:attrNameLst>
                                      </p:cBhvr>
                                      <p:to>
                                        <p:strVal val="visible"/>
                                      </p:to>
                                    </p:set>
                                    <p:animEffect transition="in" filter="fade">
                                      <p:cBhvr>
                                        <p:cTn id="26" dur="1000"/>
                                        <p:tgtEl>
                                          <p:spTgt spid="114691">
                                            <p:txEl>
                                              <p:pRg st="2" end="2"/>
                                            </p:txEl>
                                          </p:spTgt>
                                        </p:tgtEl>
                                      </p:cBhvr>
                                    </p:animEffect>
                                    <p:anim calcmode="lin" valueType="num">
                                      <p:cBhvr>
                                        <p:cTn id="27" dur="1000" fill="hold"/>
                                        <p:tgtEl>
                                          <p:spTgt spid="114691">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11469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114691">
                                            <p:txEl>
                                              <p:pRg st="3" end="3"/>
                                            </p:txEl>
                                          </p:spTgt>
                                        </p:tgtEl>
                                        <p:attrNameLst>
                                          <p:attrName>style.visibility</p:attrName>
                                        </p:attrNameLst>
                                      </p:cBhvr>
                                      <p:to>
                                        <p:strVal val="visible"/>
                                      </p:to>
                                    </p:set>
                                    <p:animEffect transition="in" filter="fade">
                                      <p:cBhvr>
                                        <p:cTn id="33" dur="1000"/>
                                        <p:tgtEl>
                                          <p:spTgt spid="114691">
                                            <p:txEl>
                                              <p:pRg st="3" end="3"/>
                                            </p:txEl>
                                          </p:spTgt>
                                        </p:tgtEl>
                                      </p:cBhvr>
                                    </p:animEffect>
                                    <p:anim calcmode="lin" valueType="num">
                                      <p:cBhvr>
                                        <p:cTn id="34" dur="1000" fill="hold"/>
                                        <p:tgtEl>
                                          <p:spTgt spid="114691">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114691">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114691">
                                            <p:txEl>
                                              <p:pRg st="4" end="4"/>
                                            </p:txEl>
                                          </p:spTgt>
                                        </p:tgtEl>
                                        <p:attrNameLst>
                                          <p:attrName>style.visibility</p:attrName>
                                        </p:attrNameLst>
                                      </p:cBhvr>
                                      <p:to>
                                        <p:strVal val="visible"/>
                                      </p:to>
                                    </p:set>
                                    <p:animEffect transition="in" filter="fade">
                                      <p:cBhvr>
                                        <p:cTn id="40" dur="1000"/>
                                        <p:tgtEl>
                                          <p:spTgt spid="114691">
                                            <p:txEl>
                                              <p:pRg st="4" end="4"/>
                                            </p:txEl>
                                          </p:spTgt>
                                        </p:tgtEl>
                                      </p:cBhvr>
                                    </p:animEffect>
                                    <p:anim calcmode="lin" valueType="num">
                                      <p:cBhvr>
                                        <p:cTn id="41" dur="1000" fill="hold"/>
                                        <p:tgtEl>
                                          <p:spTgt spid="114691">
                                            <p:txEl>
                                              <p:pRg st="4" end="4"/>
                                            </p:txEl>
                                          </p:spTgt>
                                        </p:tgtEl>
                                        <p:attrNameLst>
                                          <p:attrName>ppt_x</p:attrName>
                                        </p:attrNameLst>
                                      </p:cBhvr>
                                      <p:tavLst>
                                        <p:tav tm="0">
                                          <p:val>
                                            <p:strVal val="#ppt_x"/>
                                          </p:val>
                                        </p:tav>
                                        <p:tav tm="100000">
                                          <p:val>
                                            <p:strVal val="#ppt_x"/>
                                          </p:val>
                                        </p:tav>
                                      </p:tavLst>
                                    </p:anim>
                                    <p:anim calcmode="lin" valueType="num">
                                      <p:cBhvr>
                                        <p:cTn id="42" dur="1000" fill="hold"/>
                                        <p:tgtEl>
                                          <p:spTgt spid="114691">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4"/>
          <p:cNvSpPr/>
          <p:nvPr/>
        </p:nvSpPr>
        <p:spPr>
          <a:xfrm>
            <a:off x="612775" y="1755627"/>
            <a:ext cx="10820400" cy="4963674"/>
          </a:xfrm>
          <a:prstGeom prst="roundRect">
            <a:avLst>
              <a:gd name="adj" fmla="val 5822"/>
            </a:avLst>
          </a:prstGeom>
          <a:solidFill>
            <a:schemeClr val="bg1">
              <a:lumMod val="95000"/>
            </a:schemeClr>
          </a:solidFill>
          <a:ln w="38100">
            <a:solidFill>
              <a:srgbClr val="FF993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39939" name="Rectangle 2"/>
          <p:cNvSpPr>
            <a:spLocks noGrp="1" noChangeArrowheads="1"/>
          </p:cNvSpPr>
          <p:nvPr>
            <p:ph type="title"/>
          </p:nvPr>
        </p:nvSpPr>
        <p:spPr/>
        <p:txBody>
          <a:bodyPr/>
          <a:lstStyle/>
          <a:p>
            <a:pPr eaLnBrk="1" hangingPunct="1"/>
            <a:r>
              <a:rPr lang="en-US" altLang="zh-CN" dirty="0"/>
              <a:t>2. </a:t>
            </a:r>
            <a:r>
              <a:rPr lang="zh-CN" altLang="en-US" dirty="0"/>
              <a:t>非导引型传输媒体 </a:t>
            </a:r>
            <a:endParaRPr lang="en-US" altLang="zh-CN" dirty="0"/>
          </a:p>
        </p:txBody>
      </p:sp>
      <p:sp>
        <p:nvSpPr>
          <p:cNvPr id="142339" name="Rectangle 3"/>
          <p:cNvSpPr>
            <a:spLocks noGrp="1" noChangeArrowheads="1"/>
          </p:cNvSpPr>
          <p:nvPr>
            <p:ph idx="1"/>
          </p:nvPr>
        </p:nvSpPr>
        <p:spPr>
          <a:xfrm>
            <a:off x="1058616" y="2132856"/>
            <a:ext cx="10031212" cy="4038710"/>
          </a:xfrm>
        </p:spPr>
        <p:txBody>
          <a:bodyPr>
            <a:normAutofit lnSpcReduction="10000"/>
          </a:bodyPr>
          <a:lstStyle/>
          <a:p>
            <a:pPr>
              <a:lnSpc>
                <a:spcPct val="150000"/>
              </a:lnSpc>
            </a:pPr>
            <a:r>
              <a:rPr lang="zh-CN" altLang="en-US" sz="2400" dirty="0"/>
              <a:t>使用导引型传输媒体，当通信距离很远时，敷设缆线既昂贵又费时。</a:t>
            </a:r>
            <a:endParaRPr lang="en-US" altLang="zh-CN" sz="2400" dirty="0"/>
          </a:p>
          <a:p>
            <a:pPr>
              <a:lnSpc>
                <a:spcPct val="150000"/>
              </a:lnSpc>
            </a:pPr>
            <a:r>
              <a:rPr lang="zh-CN" altLang="en-US" sz="2400" dirty="0"/>
              <a:t>无线传输使用非导引型传输媒体，无需敷设缆线，简单便捷，但容易被干扰，保密性差。</a:t>
            </a:r>
            <a:endParaRPr lang="en-US" altLang="zh-CN" sz="2400" dirty="0"/>
          </a:p>
          <a:p>
            <a:pPr>
              <a:lnSpc>
                <a:spcPct val="150000"/>
              </a:lnSpc>
            </a:pPr>
            <a:r>
              <a:rPr lang="zh-CN" altLang="en-US" sz="2400" dirty="0"/>
              <a:t>无线传输可使用的频段很广，例如短波、超短波、微波、红外线、可见光等等。</a:t>
            </a:r>
            <a:endParaRPr lang="en-US" altLang="zh-CN" sz="2400" dirty="0"/>
          </a:p>
          <a:p>
            <a:pPr>
              <a:lnSpc>
                <a:spcPct val="150000"/>
              </a:lnSpc>
            </a:pPr>
            <a:r>
              <a:rPr lang="zh-CN" altLang="en-US" sz="2400" dirty="0"/>
              <a:t>不同频段电磁波进行无线通信时穿越障碍物、传输距离和传输带宽的能力有所不同。</a:t>
            </a:r>
            <a:endParaRPr lang="zh-CN" altLang="en-US" sz="2400" dirty="0"/>
          </a:p>
        </p:txBody>
      </p:sp>
      <p:sp>
        <p:nvSpPr>
          <p:cNvPr id="39938" name="页脚占位符 4"/>
          <p:cNvSpPr>
            <a:spLocks noGrp="1"/>
          </p:cNvSpPr>
          <p:nvPr>
            <p:ph type="ftr" sz="quarter" idx="11"/>
          </p:nvPr>
        </p:nvSpPr>
        <p:spPr>
          <a:noFill/>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300" b="0" i="0" u="none" strike="noStrike" kern="1200" cap="none" spc="0" normalizeH="0" baseline="0" noProof="0">
                <a:ln>
                  <a:noFill/>
                </a:ln>
                <a:solidFill>
                  <a:prstClr val="black">
                    <a:tint val="75000"/>
                  </a:prstClr>
                </a:solidFill>
                <a:effectLst/>
                <a:uLnTx/>
                <a:uFillTx/>
                <a:latin typeface="Tahoma" panose="020B0604030504040204" pitchFamily="34" charset="0"/>
                <a:ea typeface="宋体" panose="02010600030101010101" pitchFamily="2" charset="-122"/>
                <a:cs typeface="+mn-cs"/>
              </a:rPr>
              <a:t>课件制作人：谢钧 谢希仁</a:t>
            </a:r>
            <a:endParaRPr kumimoji="0" lang="zh-CN" altLang="en-US" sz="1300" b="0" i="0" u="none" strike="noStrike" kern="1200" cap="none" spc="0" normalizeH="0" baseline="0" noProof="0">
              <a:ln>
                <a:noFill/>
              </a:ln>
              <a:solidFill>
                <a:prstClr val="black">
                  <a:tint val="75000"/>
                </a:prstClr>
              </a:solidFill>
              <a:effectLst/>
              <a:uLnTx/>
              <a:uFillTx/>
              <a:latin typeface="Tahoma" panose="020B0604030504040204" pitchFamily="34" charset="0"/>
              <a:ea typeface="宋体" panose="02010600030101010101" pitchFamily="2" charset="-122"/>
              <a:cs typeface="+mn-cs"/>
            </a:endParaRPr>
          </a:p>
        </p:txBody>
      </p:sp>
      <p:sp>
        <p:nvSpPr>
          <p:cNvPr id="7" name="Freeform 3"/>
          <p:cNvSpPr/>
          <p:nvPr/>
        </p:nvSpPr>
        <p:spPr>
          <a:xfrm>
            <a:off x="-43539" y="6388356"/>
            <a:ext cx="12233951" cy="496637"/>
          </a:xfrm>
          <a:custGeom>
            <a:avLst/>
            <a:gdLst>
              <a:gd name="connsiteX0" fmla="*/ 0 w 9144000"/>
              <a:gd name="connsiteY0" fmla="*/ 376428 h 376428"/>
              <a:gd name="connsiteX1" fmla="*/ 9144000 w 9144000"/>
              <a:gd name="connsiteY1" fmla="*/ 376428 h 376428"/>
              <a:gd name="connsiteX2" fmla="*/ 9144000 w 9144000"/>
              <a:gd name="connsiteY2" fmla="*/ 0 h 376428"/>
              <a:gd name="connsiteX3" fmla="*/ 0 w 9144000"/>
              <a:gd name="connsiteY3" fmla="*/ 0 h 376428"/>
              <a:gd name="connsiteX4" fmla="*/ 0 w 9144000"/>
              <a:gd name="connsiteY4" fmla="*/ 376428 h 3764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376428">
                <a:moveTo>
                  <a:pt x="0" y="376428"/>
                </a:moveTo>
                <a:lnTo>
                  <a:pt x="9144000" y="376428"/>
                </a:lnTo>
                <a:lnTo>
                  <a:pt x="9144000" y="0"/>
                </a:lnTo>
                <a:lnTo>
                  <a:pt x="0" y="0"/>
                </a:lnTo>
                <a:lnTo>
                  <a:pt x="0" y="376428"/>
                </a:lnTo>
              </a:path>
            </a:pathLst>
          </a:custGeom>
          <a:solidFill>
            <a:srgbClr val="3B3F6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8" name="组合 7"/>
          <p:cNvGrpSpPr/>
          <p:nvPr/>
        </p:nvGrpSpPr>
        <p:grpSpPr>
          <a:xfrm>
            <a:off x="10123265" y="5517232"/>
            <a:ext cx="1877787" cy="983398"/>
            <a:chOff x="9675584" y="5321889"/>
            <a:chExt cx="1877787" cy="983398"/>
          </a:xfrm>
        </p:grpSpPr>
        <p:sp>
          <p:nvSpPr>
            <p:cNvPr id="9" name="矩形 8"/>
            <p:cNvSpPr/>
            <p:nvPr/>
          </p:nvSpPr>
          <p:spPr>
            <a:xfrm>
              <a:off x="11286669" y="5640179"/>
              <a:ext cx="266702" cy="6618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10" name="矩形 9"/>
            <p:cNvSpPr/>
            <p:nvPr/>
          </p:nvSpPr>
          <p:spPr>
            <a:xfrm>
              <a:off x="10642146" y="5828865"/>
              <a:ext cx="266702" cy="476421"/>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11" name="矩形 10"/>
            <p:cNvSpPr/>
            <p:nvPr/>
          </p:nvSpPr>
          <p:spPr>
            <a:xfrm>
              <a:off x="10241641" y="5321889"/>
              <a:ext cx="266702" cy="983398"/>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12" name="矩形 11"/>
            <p:cNvSpPr/>
            <p:nvPr/>
          </p:nvSpPr>
          <p:spPr>
            <a:xfrm>
              <a:off x="9675584" y="5974341"/>
              <a:ext cx="266702" cy="33094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pic>
        <p:nvPicPr>
          <p:cNvPr id="2" name="图片 1"/>
          <p:cNvPicPr>
            <a:picLocks noChangeAspect="1"/>
          </p:cNvPicPr>
          <p:nvPr/>
        </p:nvPicPr>
        <p:blipFill>
          <a:blip r:embed="rId1"/>
          <a:stretch>
            <a:fillRect/>
          </a:stretch>
        </p:blipFill>
        <p:spPr>
          <a:xfrm>
            <a:off x="8259445" y="352425"/>
            <a:ext cx="2578735" cy="429895"/>
          </a:xfrm>
          <a:prstGeom prst="rect">
            <a:avLst/>
          </a:prstGeom>
        </p:spPr>
      </p:pic>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42339">
                                            <p:txEl>
                                              <p:pRg st="0" end="0"/>
                                            </p:txEl>
                                          </p:spTgt>
                                        </p:tgtEl>
                                        <p:attrNameLst>
                                          <p:attrName>style.visibility</p:attrName>
                                        </p:attrNameLst>
                                      </p:cBhvr>
                                      <p:to>
                                        <p:strVal val="visible"/>
                                      </p:to>
                                    </p:set>
                                    <p:animEffect transition="in" filter="fade">
                                      <p:cBhvr>
                                        <p:cTn id="7" dur="1000"/>
                                        <p:tgtEl>
                                          <p:spTgt spid="142339">
                                            <p:txEl>
                                              <p:pRg st="0" end="0"/>
                                            </p:txEl>
                                          </p:spTgt>
                                        </p:tgtEl>
                                      </p:cBhvr>
                                    </p:animEffect>
                                    <p:anim calcmode="lin" valueType="num">
                                      <p:cBhvr>
                                        <p:cTn id="8" dur="1000" fill="hold"/>
                                        <p:tgtEl>
                                          <p:spTgt spid="14233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4233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42339">
                                            <p:txEl>
                                              <p:pRg st="1" end="1"/>
                                            </p:txEl>
                                          </p:spTgt>
                                        </p:tgtEl>
                                        <p:attrNameLst>
                                          <p:attrName>style.visibility</p:attrName>
                                        </p:attrNameLst>
                                      </p:cBhvr>
                                      <p:to>
                                        <p:strVal val="visible"/>
                                      </p:to>
                                    </p:set>
                                    <p:animEffect transition="in" filter="fade">
                                      <p:cBhvr>
                                        <p:cTn id="14" dur="1000"/>
                                        <p:tgtEl>
                                          <p:spTgt spid="142339">
                                            <p:txEl>
                                              <p:pRg st="1" end="1"/>
                                            </p:txEl>
                                          </p:spTgt>
                                        </p:tgtEl>
                                      </p:cBhvr>
                                    </p:animEffect>
                                    <p:anim calcmode="lin" valueType="num">
                                      <p:cBhvr>
                                        <p:cTn id="15" dur="1000" fill="hold"/>
                                        <p:tgtEl>
                                          <p:spTgt spid="14233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4233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42339">
                                            <p:txEl>
                                              <p:pRg st="2" end="2"/>
                                            </p:txEl>
                                          </p:spTgt>
                                        </p:tgtEl>
                                        <p:attrNameLst>
                                          <p:attrName>style.visibility</p:attrName>
                                        </p:attrNameLst>
                                      </p:cBhvr>
                                      <p:to>
                                        <p:strVal val="visible"/>
                                      </p:to>
                                    </p:set>
                                    <p:animEffect transition="in" filter="fade">
                                      <p:cBhvr>
                                        <p:cTn id="21" dur="1000"/>
                                        <p:tgtEl>
                                          <p:spTgt spid="142339">
                                            <p:txEl>
                                              <p:pRg st="2" end="2"/>
                                            </p:txEl>
                                          </p:spTgt>
                                        </p:tgtEl>
                                      </p:cBhvr>
                                    </p:animEffect>
                                    <p:anim calcmode="lin" valueType="num">
                                      <p:cBhvr>
                                        <p:cTn id="22" dur="1000" fill="hold"/>
                                        <p:tgtEl>
                                          <p:spTgt spid="142339">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4233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42339">
                                            <p:txEl>
                                              <p:pRg st="3" end="3"/>
                                            </p:txEl>
                                          </p:spTgt>
                                        </p:tgtEl>
                                        <p:attrNameLst>
                                          <p:attrName>style.visibility</p:attrName>
                                        </p:attrNameLst>
                                      </p:cBhvr>
                                      <p:to>
                                        <p:strVal val="visible"/>
                                      </p:to>
                                    </p:set>
                                    <p:animEffect transition="in" filter="fade">
                                      <p:cBhvr>
                                        <p:cTn id="28" dur="1000"/>
                                        <p:tgtEl>
                                          <p:spTgt spid="142339">
                                            <p:txEl>
                                              <p:pRg st="3" end="3"/>
                                            </p:txEl>
                                          </p:spTgt>
                                        </p:tgtEl>
                                      </p:cBhvr>
                                    </p:animEffect>
                                    <p:anim calcmode="lin" valueType="num">
                                      <p:cBhvr>
                                        <p:cTn id="29" dur="1000" fill="hold"/>
                                        <p:tgtEl>
                                          <p:spTgt spid="142339">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42339">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a:lstStyle/>
          <a:p>
            <a:r>
              <a:rPr lang="en-US" altLang="zh-CN" dirty="0"/>
              <a:t>(1) </a:t>
            </a:r>
            <a:r>
              <a:rPr lang="zh-CN" altLang="en-US" dirty="0"/>
              <a:t>微波</a:t>
            </a:r>
            <a:endParaRPr lang="zh-CN" altLang="en-US" dirty="0"/>
          </a:p>
        </p:txBody>
      </p:sp>
      <p:sp>
        <p:nvSpPr>
          <p:cNvPr id="114691" name="Rectangle 3"/>
          <p:cNvSpPr>
            <a:spLocks noGrp="1" noChangeArrowheads="1"/>
          </p:cNvSpPr>
          <p:nvPr>
            <p:ph idx="1"/>
          </p:nvPr>
        </p:nvSpPr>
        <p:spPr>
          <a:xfrm>
            <a:off x="609920" y="2090416"/>
            <a:ext cx="10457808" cy="4081150"/>
          </a:xfrm>
        </p:spPr>
        <p:txBody>
          <a:bodyPr>
            <a:normAutofit/>
          </a:bodyPr>
          <a:lstStyle/>
          <a:p>
            <a:pPr>
              <a:lnSpc>
                <a:spcPct val="150000"/>
              </a:lnSpc>
            </a:pPr>
            <a:r>
              <a:rPr lang="zh-CN" altLang="en-US" sz="2400" dirty="0"/>
              <a:t>微波是无线数据通信最主要使用的频段，其频率范围为</a:t>
            </a:r>
            <a:r>
              <a:rPr lang="en-US" altLang="zh-CN" sz="2400" dirty="0"/>
              <a:t>300 MHz ~ 300 GHz</a:t>
            </a:r>
            <a:r>
              <a:rPr lang="zh-CN" altLang="en-US" sz="2400" dirty="0"/>
              <a:t>（波长</a:t>
            </a:r>
            <a:r>
              <a:rPr lang="en-US" altLang="zh-CN" sz="2400" dirty="0"/>
              <a:t>1 mm~ 1 m</a:t>
            </a:r>
            <a:r>
              <a:rPr lang="zh-CN" altLang="en-US" sz="2400" dirty="0"/>
              <a:t>），但目前使用最多的在</a:t>
            </a:r>
            <a:r>
              <a:rPr lang="en-US" altLang="zh-CN" sz="2400" dirty="0"/>
              <a:t>2 ~ 40 GHz</a:t>
            </a:r>
            <a:r>
              <a:rPr lang="zh-CN" altLang="en-US" sz="2400" dirty="0"/>
              <a:t>的频率范围。</a:t>
            </a:r>
            <a:endParaRPr lang="en-US" altLang="zh-CN" sz="2400" dirty="0"/>
          </a:p>
          <a:p>
            <a:pPr>
              <a:lnSpc>
                <a:spcPct val="150000"/>
              </a:lnSpc>
            </a:pPr>
            <a:r>
              <a:rPr lang="zh-CN" altLang="en-US" sz="2400" dirty="0"/>
              <a:t>微波波段频率很高，其频率范围也很宽，因此其通信信道的容量很大。</a:t>
            </a:r>
            <a:endParaRPr lang="en-US" altLang="zh-CN" sz="2400" dirty="0"/>
          </a:p>
          <a:p>
            <a:pPr>
              <a:lnSpc>
                <a:spcPct val="150000"/>
              </a:lnSpc>
            </a:pPr>
            <a:r>
              <a:rPr lang="zh-CN" altLang="en-US" sz="2400" dirty="0"/>
              <a:t>微波在空间主要是直线传播。</a:t>
            </a:r>
            <a:endParaRPr lang="en-US" altLang="zh-CN" sz="2400" dirty="0"/>
          </a:p>
          <a:p>
            <a:pPr>
              <a:lnSpc>
                <a:spcPct val="150000"/>
              </a:lnSpc>
            </a:pPr>
            <a:r>
              <a:rPr lang="zh-CN" altLang="en-US" sz="2400" dirty="0"/>
              <a:t>远距离微波通信主要有两种主要的方式，即</a:t>
            </a:r>
            <a:r>
              <a:rPr lang="zh-CN" altLang="en-US" sz="2400" dirty="0">
                <a:solidFill>
                  <a:srgbClr val="C00000"/>
                </a:solidFill>
              </a:rPr>
              <a:t>地面微波接力通信</a:t>
            </a:r>
            <a:r>
              <a:rPr lang="zh-CN" altLang="en-US" sz="2400" dirty="0"/>
              <a:t>和</a:t>
            </a:r>
            <a:r>
              <a:rPr lang="zh-CN" altLang="en-US" sz="2400" dirty="0">
                <a:solidFill>
                  <a:srgbClr val="C00000"/>
                </a:solidFill>
              </a:rPr>
              <a:t>卫星通信</a:t>
            </a:r>
            <a:r>
              <a:rPr lang="zh-CN" altLang="en-US" sz="2400" dirty="0"/>
              <a:t>。</a:t>
            </a:r>
            <a:endParaRPr lang="zh-CN" altLang="en-US" sz="2400" dirty="0"/>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300" b="0" i="0" u="none" strike="noStrike" kern="1200" cap="none" spc="0" normalizeH="0" baseline="0" noProof="0">
                <a:ln>
                  <a:noFill/>
                </a:ln>
                <a:solidFill>
                  <a:prstClr val="black">
                    <a:tint val="75000"/>
                  </a:prstClr>
                </a:solidFill>
                <a:effectLst/>
                <a:uLnTx/>
                <a:uFillTx/>
                <a:latin typeface="Tahoma" panose="020B0604030504040204" pitchFamily="34" charset="0"/>
                <a:ea typeface="宋体" panose="02010600030101010101" pitchFamily="2" charset="-122"/>
                <a:cs typeface="+mn-cs"/>
              </a:rPr>
              <a:t>课件制作人：谢钧 谢希仁</a:t>
            </a:r>
            <a:endParaRPr kumimoji="0" lang="zh-CN" altLang="en-US" sz="1300" b="0" i="0" u="none" strike="noStrike" kern="1200" cap="none" spc="0" normalizeH="0" baseline="0" noProof="0">
              <a:ln>
                <a:noFill/>
              </a:ln>
              <a:solidFill>
                <a:prstClr val="black">
                  <a:tint val="75000"/>
                </a:prstClr>
              </a:solidFill>
              <a:effectLst/>
              <a:uLnTx/>
              <a:uFillTx/>
              <a:latin typeface="Tahoma" panose="020B0604030504040204" pitchFamily="34" charset="0"/>
              <a:ea typeface="宋体" panose="02010600030101010101" pitchFamily="2" charset="-122"/>
              <a:cs typeface="+mn-cs"/>
            </a:endParaRPr>
          </a:p>
        </p:txBody>
      </p:sp>
      <p:grpSp>
        <p:nvGrpSpPr>
          <p:cNvPr id="4" name="组合 3"/>
          <p:cNvGrpSpPr/>
          <p:nvPr/>
        </p:nvGrpSpPr>
        <p:grpSpPr>
          <a:xfrm>
            <a:off x="0" y="1072831"/>
            <a:ext cx="12209463" cy="5815332"/>
            <a:chOff x="0" y="1072831"/>
            <a:chExt cx="12209463" cy="5815332"/>
          </a:xfrm>
        </p:grpSpPr>
        <p:grpSp>
          <p:nvGrpSpPr>
            <p:cNvPr id="2" name="组合 1"/>
            <p:cNvGrpSpPr/>
            <p:nvPr/>
          </p:nvGrpSpPr>
          <p:grpSpPr>
            <a:xfrm>
              <a:off x="0" y="1072831"/>
              <a:ext cx="12209463" cy="1065212"/>
              <a:chOff x="0" y="1072831"/>
              <a:chExt cx="12209463" cy="1065212"/>
            </a:xfrm>
          </p:grpSpPr>
          <p:sp>
            <p:nvSpPr>
              <p:cNvPr id="7" name="矩形 6"/>
              <p:cNvSpPr/>
              <p:nvPr/>
            </p:nvSpPr>
            <p:spPr>
              <a:xfrm>
                <a:off x="0" y="1545906"/>
                <a:ext cx="9663113" cy="46037"/>
              </a:xfrm>
              <a:prstGeom prst="rect">
                <a:avLst/>
              </a:prstGeom>
              <a:solidFill>
                <a:srgbClr val="838383">
                  <a:alpha val="80000"/>
                </a:srgbClr>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nvGrpSpPr>
              <p:cNvPr id="8" name="组合 22"/>
              <p:cNvGrpSpPr/>
              <p:nvPr/>
            </p:nvGrpSpPr>
            <p:grpSpPr bwMode="auto">
              <a:xfrm rot="10800000">
                <a:off x="9617075" y="1072831"/>
                <a:ext cx="2592388" cy="1065212"/>
                <a:chOff x="-3884" y="1297773"/>
                <a:chExt cx="2592640" cy="1065542"/>
              </a:xfrm>
            </p:grpSpPr>
            <p:sp>
              <p:nvSpPr>
                <p:cNvPr id="9" name="矩形 8"/>
                <p:cNvSpPr/>
                <p:nvPr/>
              </p:nvSpPr>
              <p:spPr>
                <a:xfrm>
                  <a:off x="-5471" y="1380349"/>
                  <a:ext cx="495348" cy="533565"/>
                </a:xfrm>
                <a:prstGeom prst="rect">
                  <a:avLst/>
                </a:prstGeom>
                <a:solidFill>
                  <a:srgbClr val="838383"/>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0" name="矩形 9"/>
                <p:cNvSpPr/>
                <p:nvPr/>
              </p:nvSpPr>
              <p:spPr>
                <a:xfrm>
                  <a:off x="770891" y="1878978"/>
                  <a:ext cx="266726" cy="287426"/>
                </a:xfrm>
                <a:prstGeom prst="rect">
                  <a:avLst/>
                </a:prstGeom>
                <a:solidFill>
                  <a:srgbClr val="A6B727"/>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1" name="矩形 10"/>
                <p:cNvSpPr/>
                <p:nvPr/>
              </p:nvSpPr>
              <p:spPr>
                <a:xfrm>
                  <a:off x="599425" y="1570908"/>
                  <a:ext cx="342933" cy="370002"/>
                </a:xfrm>
                <a:prstGeom prst="rect">
                  <a:avLst/>
                </a:prstGeom>
                <a:solidFill>
                  <a:srgbClr val="FFC000"/>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2" name="矩形 11"/>
                <p:cNvSpPr/>
                <p:nvPr/>
              </p:nvSpPr>
              <p:spPr>
                <a:xfrm>
                  <a:off x="942358" y="2037777"/>
                  <a:ext cx="266726" cy="285839"/>
                </a:xfrm>
                <a:prstGeom prst="rect">
                  <a:avLst/>
                </a:prstGeom>
                <a:solidFill>
                  <a:srgbClr val="FEC306"/>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3" name="矩形 12"/>
                <p:cNvSpPr/>
                <p:nvPr/>
              </p:nvSpPr>
              <p:spPr>
                <a:xfrm>
                  <a:off x="2542714" y="1596315"/>
                  <a:ext cx="46042" cy="46051"/>
                </a:xfrm>
                <a:prstGeom prst="rect">
                  <a:avLst/>
                </a:prstGeom>
                <a:solidFill>
                  <a:srgbClr val="F69200"/>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4" name="矩形 13"/>
                <p:cNvSpPr/>
                <p:nvPr/>
              </p:nvSpPr>
              <p:spPr>
                <a:xfrm flipV="1">
                  <a:off x="489877" y="2077476"/>
                  <a:ext cx="266726" cy="287427"/>
                </a:xfrm>
                <a:prstGeom prst="rect">
                  <a:avLst/>
                </a:prstGeom>
                <a:solidFill>
                  <a:srgbClr val="418AB3"/>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5" name="矩形 14"/>
                <p:cNvSpPr/>
                <p:nvPr/>
              </p:nvSpPr>
              <p:spPr>
                <a:xfrm>
                  <a:off x="1896539" y="1866274"/>
                  <a:ext cx="107960" cy="115923"/>
                </a:xfrm>
                <a:prstGeom prst="rect">
                  <a:avLst/>
                </a:prstGeom>
                <a:solidFill>
                  <a:srgbClr val="FFFF00"/>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6" name="矩形 15"/>
                <p:cNvSpPr/>
                <p:nvPr/>
              </p:nvSpPr>
              <p:spPr>
                <a:xfrm>
                  <a:off x="2220420" y="1932970"/>
                  <a:ext cx="266726" cy="287426"/>
                </a:xfrm>
                <a:prstGeom prst="rect">
                  <a:avLst/>
                </a:prstGeom>
                <a:solidFill>
                  <a:srgbClr val="F69200"/>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7" name="矩形 16"/>
                <p:cNvSpPr/>
                <p:nvPr/>
              </p:nvSpPr>
              <p:spPr>
                <a:xfrm>
                  <a:off x="1677442" y="2036189"/>
                  <a:ext cx="266726" cy="285839"/>
                </a:xfrm>
                <a:prstGeom prst="rect">
                  <a:avLst/>
                </a:prstGeom>
                <a:solidFill>
                  <a:srgbClr val="C00000"/>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8" name="矩形 17"/>
                <p:cNvSpPr/>
                <p:nvPr/>
              </p:nvSpPr>
              <p:spPr>
                <a:xfrm>
                  <a:off x="1224960" y="1715414"/>
                  <a:ext cx="266726" cy="287427"/>
                </a:xfrm>
                <a:prstGeom prst="rect">
                  <a:avLst/>
                </a:prstGeom>
                <a:solidFill>
                  <a:srgbClr val="7F7F7F"/>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9" name="矩形 18"/>
                <p:cNvSpPr/>
                <p:nvPr/>
              </p:nvSpPr>
              <p:spPr>
                <a:xfrm>
                  <a:off x="1817156" y="1297773"/>
                  <a:ext cx="266726" cy="287426"/>
                </a:xfrm>
                <a:prstGeom prst="rect">
                  <a:avLst/>
                </a:prstGeom>
                <a:solidFill>
                  <a:srgbClr val="C00000"/>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grpSp>
        <p:grpSp>
          <p:nvGrpSpPr>
            <p:cNvPr id="3" name="组合 2"/>
            <p:cNvGrpSpPr/>
            <p:nvPr/>
          </p:nvGrpSpPr>
          <p:grpSpPr>
            <a:xfrm>
              <a:off x="0" y="5050345"/>
              <a:ext cx="12192000" cy="1837818"/>
              <a:chOff x="0" y="5050345"/>
              <a:chExt cx="12192000" cy="1837818"/>
            </a:xfrm>
          </p:grpSpPr>
          <p:sp>
            <p:nvSpPr>
              <p:cNvPr id="6" name="矩形 5"/>
              <p:cNvSpPr/>
              <p:nvPr/>
            </p:nvSpPr>
            <p:spPr>
              <a:xfrm>
                <a:off x="0" y="5877272"/>
                <a:ext cx="12192000" cy="1010891"/>
              </a:xfrm>
              <a:prstGeom prst="rect">
                <a:avLst/>
              </a:prstGeom>
              <a:solidFill>
                <a:srgbClr val="838383">
                  <a:alpha val="80000"/>
                </a:srgbClr>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nvGrpSpPr>
              <p:cNvPr id="20" name="组合 19"/>
              <p:cNvGrpSpPr/>
              <p:nvPr/>
            </p:nvGrpSpPr>
            <p:grpSpPr>
              <a:xfrm>
                <a:off x="9457195" y="5050345"/>
                <a:ext cx="2430463" cy="1685182"/>
                <a:chOff x="8527555" y="4045917"/>
                <a:chExt cx="3370263" cy="2336800"/>
              </a:xfrm>
            </p:grpSpPr>
            <p:sp>
              <p:nvSpPr>
                <p:cNvPr id="21" name="内容占位符 3"/>
                <p:cNvSpPr txBox="1"/>
                <p:nvPr/>
              </p:nvSpPr>
              <p:spPr bwMode="auto">
                <a:xfrm>
                  <a:off x="11121530" y="4045917"/>
                  <a:ext cx="776288" cy="2336800"/>
                </a:xfrm>
                <a:prstGeom prst="rect">
                  <a:avLst/>
                </a:prstGeom>
                <a:solidFill>
                  <a:schemeClr val="accent2"/>
                </a:solidFill>
                <a:ln w="9525">
                  <a:noFill/>
                  <a:miter lim="800000"/>
                </a:ln>
              </p:spPr>
              <p:txBody>
                <a:bodyPr/>
                <a:lstStyle/>
                <a:p>
                  <a:pPr marL="0" marR="0" lvl="0" indent="0" algn="l" defTabSz="914400" rtl="0" eaLnBrk="1" fontAlgn="base" latinLnBrk="0" hangingPunct="1">
                    <a:lnSpc>
                      <a:spcPct val="130000"/>
                    </a:lnSpc>
                    <a:spcBef>
                      <a:spcPts val="1000"/>
                    </a:spcBef>
                    <a:spcAft>
                      <a:spcPct val="0"/>
                    </a:spcAft>
                    <a:buClrTx/>
                    <a:buSzTx/>
                    <a:buFont typeface="Wingdings" panose="05000000000000000000" pitchFamily="2" charset="2"/>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2" name="内容占位符 3"/>
                <p:cNvSpPr txBox="1"/>
                <p:nvPr/>
              </p:nvSpPr>
              <p:spPr>
                <a:xfrm>
                  <a:off x="10321430" y="4566617"/>
                  <a:ext cx="584200" cy="1816100"/>
                </a:xfrm>
                <a:prstGeom prst="rect">
                  <a:avLst/>
                </a:prstGeom>
                <a:solidFill>
                  <a:schemeClr val="accent3"/>
                </a:solidFill>
              </p:spPr>
              <p:txBody>
                <a:bodyPr>
                  <a:normAutofit/>
                </a:bodyPr>
                <a:lstStyle>
                  <a:lvl1pPr marL="360045" indent="-360045" algn="l" defTabSz="914400" rtl="0" eaLnBrk="1" latinLnBrk="0" hangingPunct="1">
                    <a:lnSpc>
                      <a:spcPct val="130000"/>
                    </a:lnSpc>
                    <a:spcBef>
                      <a:spcPts val="1000"/>
                    </a:spcBef>
                    <a:buFont typeface="Wingdings" panose="05000000000000000000" pitchFamily="2" charset="2"/>
                    <a:buChar char="l"/>
                    <a:defRPr sz="2000" kern="1200">
                      <a:solidFill>
                        <a:schemeClr val="tx1">
                          <a:lumMod val="85000"/>
                          <a:lumOff val="15000"/>
                        </a:schemeClr>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zh-CN" altLang="en-US" sz="1800" kern="1200" dirty="0" smtClean="0">
                      <a:solidFill>
                        <a:schemeClr val="tx1">
                          <a:lumMod val="85000"/>
                          <a:lumOff val="15000"/>
                        </a:schemeClr>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30000"/>
                    </a:lnSpc>
                    <a:spcBef>
                      <a:spcPts val="1000"/>
                    </a:spcBef>
                    <a:spcAft>
                      <a:spcPts val="0"/>
                    </a:spcAft>
                    <a:buClrTx/>
                    <a:buSzTx/>
                    <a:buFont typeface="Wingdings" panose="05000000000000000000" pitchFamily="2" charset="2"/>
                    <a:buNone/>
                    <a:defRPr/>
                  </a:pPr>
                  <a:endParaRPr kumimoji="0" lang="zh-CN" altLang="en-US" sz="20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3" name="内容占位符 3"/>
                <p:cNvSpPr txBox="1"/>
                <p:nvPr/>
              </p:nvSpPr>
              <p:spPr>
                <a:xfrm>
                  <a:off x="9467355" y="5023817"/>
                  <a:ext cx="522288" cy="1358900"/>
                </a:xfrm>
                <a:prstGeom prst="rect">
                  <a:avLst/>
                </a:prstGeom>
                <a:solidFill>
                  <a:schemeClr val="accent6"/>
                </a:solidFill>
              </p:spPr>
              <p:txBody>
                <a:bodyPr>
                  <a:normAutofit/>
                </a:bodyPr>
                <a:lstStyle>
                  <a:lvl1pPr marL="360045" indent="-360045" algn="l" defTabSz="914400" rtl="0" eaLnBrk="1" latinLnBrk="0" hangingPunct="1">
                    <a:lnSpc>
                      <a:spcPct val="130000"/>
                    </a:lnSpc>
                    <a:spcBef>
                      <a:spcPts val="1000"/>
                    </a:spcBef>
                    <a:buFont typeface="Wingdings" panose="05000000000000000000" pitchFamily="2" charset="2"/>
                    <a:buChar char="l"/>
                    <a:defRPr sz="2000" kern="1200">
                      <a:solidFill>
                        <a:schemeClr val="tx1">
                          <a:lumMod val="85000"/>
                          <a:lumOff val="15000"/>
                        </a:schemeClr>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zh-CN" altLang="en-US" sz="1800" kern="1200" dirty="0" smtClean="0">
                      <a:solidFill>
                        <a:schemeClr val="tx1">
                          <a:lumMod val="85000"/>
                          <a:lumOff val="15000"/>
                        </a:schemeClr>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30000"/>
                    </a:lnSpc>
                    <a:spcBef>
                      <a:spcPts val="1000"/>
                    </a:spcBef>
                    <a:spcAft>
                      <a:spcPts val="0"/>
                    </a:spcAft>
                    <a:buClrTx/>
                    <a:buSzTx/>
                    <a:buFont typeface="Wingdings" panose="05000000000000000000" pitchFamily="2" charset="2"/>
                    <a:buNone/>
                    <a:defRPr/>
                  </a:pPr>
                  <a:endParaRPr kumimoji="0" lang="zh-CN" altLang="en-US" sz="20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4" name="内容占位符 3"/>
                <p:cNvSpPr txBox="1"/>
                <p:nvPr/>
              </p:nvSpPr>
              <p:spPr>
                <a:xfrm>
                  <a:off x="8527555" y="5474667"/>
                  <a:ext cx="522288" cy="908050"/>
                </a:xfrm>
                <a:prstGeom prst="rect">
                  <a:avLst/>
                </a:prstGeom>
                <a:solidFill>
                  <a:schemeClr val="accent4"/>
                </a:solidFill>
              </p:spPr>
              <p:txBody>
                <a:bodyPr>
                  <a:normAutofit/>
                </a:bodyPr>
                <a:lstStyle>
                  <a:lvl1pPr marL="360045" indent="-360045" algn="l" defTabSz="914400" rtl="0" eaLnBrk="1" latinLnBrk="0" hangingPunct="1">
                    <a:lnSpc>
                      <a:spcPct val="130000"/>
                    </a:lnSpc>
                    <a:spcBef>
                      <a:spcPts val="1000"/>
                    </a:spcBef>
                    <a:buFont typeface="Wingdings" panose="05000000000000000000" pitchFamily="2" charset="2"/>
                    <a:buChar char="l"/>
                    <a:defRPr sz="2000" kern="1200">
                      <a:solidFill>
                        <a:schemeClr val="tx1">
                          <a:lumMod val="85000"/>
                          <a:lumOff val="15000"/>
                        </a:schemeClr>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zh-CN" altLang="en-US" sz="1800" kern="1200" dirty="0" smtClean="0">
                      <a:solidFill>
                        <a:schemeClr val="tx1">
                          <a:lumMod val="85000"/>
                          <a:lumOff val="15000"/>
                        </a:schemeClr>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30000"/>
                    </a:lnSpc>
                    <a:spcBef>
                      <a:spcPts val="1000"/>
                    </a:spcBef>
                    <a:spcAft>
                      <a:spcPts val="0"/>
                    </a:spcAft>
                    <a:buClrTx/>
                    <a:buSzTx/>
                    <a:buFont typeface="Wingdings" panose="05000000000000000000" pitchFamily="2" charset="2"/>
                    <a:buNone/>
                    <a:defRPr/>
                  </a:pPr>
                  <a:endParaRPr kumimoji="0" lang="zh-CN" altLang="en-US" sz="20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grpSp>
      <p:pic>
        <p:nvPicPr>
          <p:cNvPr id="25" name="图片 24"/>
          <p:cNvPicPr>
            <a:picLocks noChangeAspect="1"/>
          </p:cNvPicPr>
          <p:nvPr/>
        </p:nvPicPr>
        <p:blipFill>
          <a:blip r:embed="rId1"/>
          <a:stretch>
            <a:fillRect/>
          </a:stretch>
        </p:blipFill>
        <p:spPr>
          <a:xfrm>
            <a:off x="8259445" y="352425"/>
            <a:ext cx="2578735" cy="429895"/>
          </a:xfrm>
          <a:prstGeom prst="rect">
            <a:avLst/>
          </a:prstGeom>
        </p:spPr>
      </p:pic>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14691">
                                            <p:txEl>
                                              <p:pRg st="0" end="0"/>
                                            </p:txEl>
                                          </p:spTgt>
                                        </p:tgtEl>
                                        <p:attrNameLst>
                                          <p:attrName>style.visibility</p:attrName>
                                        </p:attrNameLst>
                                      </p:cBhvr>
                                      <p:to>
                                        <p:strVal val="visible"/>
                                      </p:to>
                                    </p:set>
                                    <p:animEffect transition="in" filter="fade">
                                      <p:cBhvr>
                                        <p:cTn id="7" dur="1000"/>
                                        <p:tgtEl>
                                          <p:spTgt spid="114691">
                                            <p:txEl>
                                              <p:pRg st="0" end="0"/>
                                            </p:txEl>
                                          </p:spTgt>
                                        </p:tgtEl>
                                      </p:cBhvr>
                                    </p:animEffect>
                                    <p:anim calcmode="lin" valueType="num">
                                      <p:cBhvr>
                                        <p:cTn id="8" dur="1000" fill="hold"/>
                                        <p:tgtEl>
                                          <p:spTgt spid="11469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1469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14691">
                                            <p:txEl>
                                              <p:pRg st="1" end="1"/>
                                            </p:txEl>
                                          </p:spTgt>
                                        </p:tgtEl>
                                        <p:attrNameLst>
                                          <p:attrName>style.visibility</p:attrName>
                                        </p:attrNameLst>
                                      </p:cBhvr>
                                      <p:to>
                                        <p:strVal val="visible"/>
                                      </p:to>
                                    </p:set>
                                    <p:animEffect transition="in" filter="fade">
                                      <p:cBhvr>
                                        <p:cTn id="14" dur="1000"/>
                                        <p:tgtEl>
                                          <p:spTgt spid="114691">
                                            <p:txEl>
                                              <p:pRg st="1" end="1"/>
                                            </p:txEl>
                                          </p:spTgt>
                                        </p:tgtEl>
                                      </p:cBhvr>
                                    </p:animEffect>
                                    <p:anim calcmode="lin" valueType="num">
                                      <p:cBhvr>
                                        <p:cTn id="15" dur="1000" fill="hold"/>
                                        <p:tgtEl>
                                          <p:spTgt spid="11469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1469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14691">
                                            <p:txEl>
                                              <p:pRg st="2" end="2"/>
                                            </p:txEl>
                                          </p:spTgt>
                                        </p:tgtEl>
                                        <p:attrNameLst>
                                          <p:attrName>style.visibility</p:attrName>
                                        </p:attrNameLst>
                                      </p:cBhvr>
                                      <p:to>
                                        <p:strVal val="visible"/>
                                      </p:to>
                                    </p:set>
                                    <p:animEffect transition="in" filter="fade">
                                      <p:cBhvr>
                                        <p:cTn id="21" dur="1000"/>
                                        <p:tgtEl>
                                          <p:spTgt spid="114691">
                                            <p:txEl>
                                              <p:pRg st="2" end="2"/>
                                            </p:txEl>
                                          </p:spTgt>
                                        </p:tgtEl>
                                      </p:cBhvr>
                                    </p:animEffect>
                                    <p:anim calcmode="lin" valueType="num">
                                      <p:cBhvr>
                                        <p:cTn id="22" dur="1000" fill="hold"/>
                                        <p:tgtEl>
                                          <p:spTgt spid="114691">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1469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14691">
                                            <p:txEl>
                                              <p:pRg st="3" end="3"/>
                                            </p:txEl>
                                          </p:spTgt>
                                        </p:tgtEl>
                                        <p:attrNameLst>
                                          <p:attrName>style.visibility</p:attrName>
                                        </p:attrNameLst>
                                      </p:cBhvr>
                                      <p:to>
                                        <p:strVal val="visible"/>
                                      </p:to>
                                    </p:set>
                                    <p:animEffect transition="in" filter="fade">
                                      <p:cBhvr>
                                        <p:cTn id="28" dur="1000"/>
                                        <p:tgtEl>
                                          <p:spTgt spid="114691">
                                            <p:txEl>
                                              <p:pRg st="3" end="3"/>
                                            </p:txEl>
                                          </p:spTgt>
                                        </p:tgtEl>
                                      </p:cBhvr>
                                    </p:animEffect>
                                    <p:anim calcmode="lin" valueType="num">
                                      <p:cBhvr>
                                        <p:cTn id="29" dur="1000" fill="hold"/>
                                        <p:tgtEl>
                                          <p:spTgt spid="114691">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14691">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2"/>
          <p:cNvSpPr>
            <a:spLocks noGrp="1" noChangeArrowheads="1"/>
          </p:cNvSpPr>
          <p:nvPr>
            <p:ph type="title"/>
          </p:nvPr>
        </p:nvSpPr>
        <p:spPr/>
        <p:txBody>
          <a:bodyPr/>
          <a:lstStyle/>
          <a:p>
            <a:pPr eaLnBrk="1" hangingPunct="1"/>
            <a:r>
              <a:rPr lang="zh-CN" altLang="en-US" dirty="0"/>
              <a:t>地面微波接力通信</a:t>
            </a:r>
            <a:endParaRPr lang="zh-CN" altLang="en-US" dirty="0"/>
          </a:p>
        </p:txBody>
      </p:sp>
      <p:sp>
        <p:nvSpPr>
          <p:cNvPr id="25602" name="页脚占位符 4"/>
          <p:cNvSpPr>
            <a:spLocks noGrp="1"/>
          </p:cNvSpPr>
          <p:nvPr>
            <p:ph type="ftr" sz="quarter" idx="11"/>
          </p:nvPr>
        </p:nvSpPr>
        <p:spPr>
          <a:noFill/>
        </p:spPr>
        <p:txBody>
          <a:bodyPr/>
          <a:lstStyle/>
          <a:p>
            <a:r>
              <a:rPr lang="zh-CN" altLang="en-US"/>
              <a:t>课件制作人：谢钧 谢希仁</a:t>
            </a:r>
            <a:endParaRPr lang="zh-CN" altLang="en-US"/>
          </a:p>
        </p:txBody>
      </p:sp>
      <p:sp>
        <p:nvSpPr>
          <p:cNvPr id="50" name="矩形 49"/>
          <p:cNvSpPr/>
          <p:nvPr/>
        </p:nvSpPr>
        <p:spPr>
          <a:xfrm>
            <a:off x="0" y="4005065"/>
            <a:ext cx="12192000" cy="2852936"/>
          </a:xfrm>
          <a:prstGeom prst="rect">
            <a:avLst/>
          </a:prstGeom>
          <a:solidFill>
            <a:schemeClr val="bg1">
              <a:lumMod val="95000"/>
              <a:alpha val="80000"/>
            </a:schemeClr>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51" name="矩形 50"/>
          <p:cNvSpPr/>
          <p:nvPr/>
        </p:nvSpPr>
        <p:spPr>
          <a:xfrm>
            <a:off x="0" y="3959026"/>
            <a:ext cx="12192000" cy="46038"/>
          </a:xfrm>
          <a:prstGeom prst="rect">
            <a:avLst/>
          </a:prstGeom>
          <a:solidFill>
            <a:srgbClr val="FFC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3" name="组合 2"/>
          <p:cNvGrpSpPr/>
          <p:nvPr/>
        </p:nvGrpSpPr>
        <p:grpSpPr>
          <a:xfrm>
            <a:off x="8763471" y="4631959"/>
            <a:ext cx="2650886" cy="1270142"/>
            <a:chOff x="8763471" y="4631959"/>
            <a:chExt cx="2650886" cy="1270142"/>
          </a:xfrm>
        </p:grpSpPr>
        <p:pic>
          <p:nvPicPr>
            <p:cNvPr id="70" name="图片 69"/>
            <p:cNvPicPr>
              <a:picLocks noChangeAspect="1"/>
            </p:cNvPicPr>
            <p:nvPr/>
          </p:nvPicPr>
          <p:blipFill>
            <a:blip r:embed="rId1">
              <a:clrChange>
                <a:clrFrom>
                  <a:srgbClr val="FFFFFF"/>
                </a:clrFrom>
                <a:clrTo>
                  <a:srgbClr val="FFFFFF">
                    <a:alpha val="0"/>
                  </a:srgbClr>
                </a:clrTo>
              </a:clrChange>
            </a:blip>
            <a:stretch>
              <a:fillRect/>
            </a:stretch>
          </p:blipFill>
          <p:spPr>
            <a:xfrm>
              <a:off x="8763471" y="4701951"/>
              <a:ext cx="952500" cy="1200150"/>
            </a:xfrm>
            <a:prstGeom prst="rect">
              <a:avLst/>
            </a:prstGeom>
          </p:spPr>
        </p:pic>
        <p:sp>
          <p:nvSpPr>
            <p:cNvPr id="71" name="矩形 70"/>
            <p:cNvSpPr/>
            <p:nvPr/>
          </p:nvSpPr>
          <p:spPr>
            <a:xfrm>
              <a:off x="9715971" y="4631959"/>
              <a:ext cx="1689822" cy="461665"/>
            </a:xfrm>
            <a:prstGeom prst="rect">
              <a:avLst/>
            </a:prstGeom>
          </p:spPr>
          <p:txBody>
            <a:bodyPr wrap="square">
              <a:spAutoFit/>
            </a:bodyPr>
            <a:lstStyle/>
            <a:p>
              <a:pPr algn="just" fontAlgn="auto">
                <a:lnSpc>
                  <a:spcPct val="120000"/>
                </a:lnSpc>
                <a:spcBef>
                  <a:spcPts val="0"/>
                </a:spcBef>
                <a:spcAft>
                  <a:spcPts val="0"/>
                </a:spcAft>
              </a:pPr>
              <a:r>
                <a:rPr lang="zh-CN" altLang="en-US" sz="2000" dirty="0">
                  <a:solidFill>
                    <a:srgbClr val="333333"/>
                  </a:solidFill>
                  <a:latin typeface="微软雅黑" panose="020B0503020204020204" pitchFamily="34" charset="-122"/>
                  <a:ea typeface="微软雅黑" panose="020B0503020204020204" pitchFamily="34" charset="-122"/>
                </a:rPr>
                <a:t>直视路线</a:t>
              </a:r>
              <a:endParaRPr lang="zh-CN" altLang="en-US" sz="2000" dirty="0">
                <a:solidFill>
                  <a:srgbClr val="333333"/>
                </a:solidFill>
                <a:latin typeface="微软雅黑" panose="020B0503020204020204" pitchFamily="34" charset="-122"/>
                <a:ea typeface="微软雅黑" panose="020B0503020204020204" pitchFamily="34" charset="-122"/>
              </a:endParaRPr>
            </a:p>
          </p:txBody>
        </p:sp>
        <p:sp>
          <p:nvSpPr>
            <p:cNvPr id="72" name="矩形 71"/>
            <p:cNvSpPr/>
            <p:nvPr/>
          </p:nvSpPr>
          <p:spPr>
            <a:xfrm>
              <a:off x="9724535" y="5174775"/>
              <a:ext cx="1689822" cy="430374"/>
            </a:xfrm>
            <a:prstGeom prst="rect">
              <a:avLst/>
            </a:prstGeom>
          </p:spPr>
          <p:txBody>
            <a:bodyPr wrap="square">
              <a:spAutoFit/>
            </a:bodyPr>
            <a:lstStyle/>
            <a:p>
              <a:pPr algn="just" fontAlgn="auto">
                <a:lnSpc>
                  <a:spcPct val="120000"/>
                </a:lnSpc>
                <a:spcBef>
                  <a:spcPts val="0"/>
                </a:spcBef>
                <a:spcAft>
                  <a:spcPts val="0"/>
                </a:spcAft>
              </a:pPr>
              <a:r>
                <a:rPr lang="zh-CN" altLang="en-US" sz="2000" dirty="0">
                  <a:solidFill>
                    <a:srgbClr val="333333"/>
                  </a:solidFill>
                  <a:latin typeface="微软雅黑" panose="020B0503020204020204" pitchFamily="34" charset="-122"/>
                  <a:ea typeface="微软雅黑" panose="020B0503020204020204" pitchFamily="34" charset="-122"/>
                </a:rPr>
                <a:t>微波中继站</a:t>
              </a:r>
              <a:endParaRPr lang="zh-CN" altLang="en-US" sz="2000" dirty="0">
                <a:solidFill>
                  <a:srgbClr val="333333"/>
                </a:solidFill>
                <a:latin typeface="微软雅黑" panose="020B0503020204020204" pitchFamily="34" charset="-122"/>
                <a:ea typeface="微软雅黑" panose="020B0503020204020204" pitchFamily="34" charset="-122"/>
              </a:endParaRPr>
            </a:p>
          </p:txBody>
        </p:sp>
      </p:grpSp>
      <p:grpSp>
        <p:nvGrpSpPr>
          <p:cNvPr id="73" name="组合 72"/>
          <p:cNvGrpSpPr/>
          <p:nvPr/>
        </p:nvGrpSpPr>
        <p:grpSpPr>
          <a:xfrm>
            <a:off x="808856" y="3970249"/>
            <a:ext cx="7724775" cy="2190750"/>
            <a:chOff x="838200" y="3320775"/>
            <a:chExt cx="7724775" cy="2190750"/>
          </a:xfrm>
        </p:grpSpPr>
        <p:pic>
          <p:nvPicPr>
            <p:cNvPr id="74" name="图片 73"/>
            <p:cNvPicPr>
              <a:picLocks noChangeAspect="1"/>
            </p:cNvPicPr>
            <p:nvPr/>
          </p:nvPicPr>
          <p:blipFill>
            <a:blip r:embed="rId2">
              <a:clrChange>
                <a:clrFrom>
                  <a:srgbClr val="FFFFFF"/>
                </a:clrFrom>
                <a:clrTo>
                  <a:srgbClr val="FFFFFF">
                    <a:alpha val="0"/>
                  </a:srgbClr>
                </a:clrTo>
              </a:clrChange>
            </a:blip>
            <a:stretch>
              <a:fillRect/>
            </a:stretch>
          </p:blipFill>
          <p:spPr>
            <a:xfrm>
              <a:off x="838200" y="3320775"/>
              <a:ext cx="7724775" cy="2190750"/>
            </a:xfrm>
            <a:prstGeom prst="rect">
              <a:avLst/>
            </a:prstGeom>
          </p:spPr>
        </p:pic>
        <p:sp>
          <p:nvSpPr>
            <p:cNvPr id="75" name="文本框 74"/>
            <p:cNvSpPr txBox="1"/>
            <p:nvPr/>
          </p:nvSpPr>
          <p:spPr>
            <a:xfrm>
              <a:off x="4523392" y="4879940"/>
              <a:ext cx="833800" cy="400110"/>
            </a:xfrm>
            <a:prstGeom prst="rect">
              <a:avLst/>
            </a:prstGeom>
            <a:noFill/>
          </p:spPr>
          <p:txBody>
            <a:bodyPr wrap="square" rtlCol="0">
              <a:spAutoFit/>
            </a:bodyPr>
            <a:lstStyle/>
            <a:p>
              <a:pPr algn="ctr" fontAlgn="auto">
                <a:spcBef>
                  <a:spcPts val="0"/>
                </a:spcBef>
                <a:spcAft>
                  <a:spcPts val="0"/>
                </a:spcAft>
              </a:pPr>
              <a:r>
                <a:rPr lang="zh-CN" altLang="en-US" sz="2000" b="1" dirty="0">
                  <a:solidFill>
                    <a:prstClr val="black"/>
                  </a:solidFill>
                  <a:latin typeface="微软雅黑" panose="020B0503020204020204" pitchFamily="34" charset="-122"/>
                  <a:ea typeface="微软雅黑" panose="020B0503020204020204" pitchFamily="34" charset="-122"/>
                </a:rPr>
                <a:t>地球</a:t>
              </a:r>
              <a:endParaRPr lang="zh-CN" altLang="en-US" sz="2000" b="1" dirty="0">
                <a:solidFill>
                  <a:prstClr val="black"/>
                </a:solidFill>
                <a:latin typeface="微软雅黑" panose="020B0503020204020204" pitchFamily="34" charset="-122"/>
                <a:ea typeface="微软雅黑" panose="020B0503020204020204" pitchFamily="34" charset="-122"/>
              </a:endParaRPr>
            </a:p>
          </p:txBody>
        </p:sp>
      </p:grpSp>
      <p:sp>
        <p:nvSpPr>
          <p:cNvPr id="76" name="Rectangle 3"/>
          <p:cNvSpPr>
            <a:spLocks noGrp="1" noChangeArrowheads="1"/>
          </p:cNvSpPr>
          <p:nvPr>
            <p:ph idx="1"/>
          </p:nvPr>
        </p:nvSpPr>
        <p:spPr>
          <a:xfrm>
            <a:off x="914599" y="1361315"/>
            <a:ext cx="10585176" cy="2720540"/>
          </a:xfrm>
        </p:spPr>
        <p:txBody>
          <a:bodyPr>
            <a:noAutofit/>
          </a:bodyPr>
          <a:lstStyle/>
          <a:p>
            <a:pPr>
              <a:lnSpc>
                <a:spcPct val="150000"/>
              </a:lnSpc>
            </a:pPr>
            <a:r>
              <a:rPr lang="zh-CN" altLang="en-US" sz="2400" dirty="0"/>
              <a:t>微波在空间直线传播，在地面上的传播距离受到限制，一般只有</a:t>
            </a:r>
            <a:r>
              <a:rPr lang="en-US" altLang="zh-CN" sz="2400" dirty="0"/>
              <a:t>50 km</a:t>
            </a:r>
            <a:r>
              <a:rPr lang="zh-CN" altLang="en-US" sz="2400" dirty="0"/>
              <a:t>左右。</a:t>
            </a:r>
            <a:endParaRPr lang="en-US" altLang="zh-CN" sz="2400" dirty="0"/>
          </a:p>
          <a:p>
            <a:pPr>
              <a:lnSpc>
                <a:spcPct val="150000"/>
              </a:lnSpc>
            </a:pPr>
            <a:r>
              <a:rPr lang="zh-CN" altLang="en-US" sz="2400" dirty="0"/>
              <a:t>为实现远距离通信必须在通信终端之间建立若干个中继站。中继站把前一站送来的信号经过放大后再发送到下一站，故称为“接力”。</a:t>
            </a:r>
            <a:endParaRPr lang="en-US" altLang="zh-CN" sz="2400" dirty="0"/>
          </a:p>
          <a:p>
            <a:pPr>
              <a:lnSpc>
                <a:spcPct val="150000"/>
              </a:lnSpc>
            </a:pPr>
            <a:r>
              <a:rPr lang="zh-CN" altLang="en-US" sz="2400" dirty="0"/>
              <a:t>相邻中继站之间必须直视，不能有障碍物。微波的传播会受恶劣气候影响。</a:t>
            </a:r>
            <a:endParaRPr lang="zh-CN" altLang="en-US" sz="2400" dirty="0"/>
          </a:p>
        </p:txBody>
      </p:sp>
      <p:pic>
        <p:nvPicPr>
          <p:cNvPr id="2" name="图片 1"/>
          <p:cNvPicPr>
            <a:picLocks noChangeAspect="1"/>
          </p:cNvPicPr>
          <p:nvPr/>
        </p:nvPicPr>
        <p:blipFill>
          <a:blip r:embed="rId3"/>
          <a:stretch>
            <a:fillRect/>
          </a:stretch>
        </p:blipFill>
        <p:spPr>
          <a:xfrm>
            <a:off x="8259445" y="352425"/>
            <a:ext cx="2578735" cy="429895"/>
          </a:xfrm>
          <a:prstGeom prst="rect">
            <a:avLst/>
          </a:prstGeom>
        </p:spPr>
      </p:pic>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76">
                                            <p:txEl>
                                              <p:pRg st="0" end="0"/>
                                            </p:txEl>
                                          </p:spTgt>
                                        </p:tgtEl>
                                        <p:attrNameLst>
                                          <p:attrName>style.visibility</p:attrName>
                                        </p:attrNameLst>
                                      </p:cBhvr>
                                      <p:to>
                                        <p:strVal val="visible"/>
                                      </p:to>
                                    </p:set>
                                    <p:animEffect transition="in" filter="fade">
                                      <p:cBhvr>
                                        <p:cTn id="7" dur="1000"/>
                                        <p:tgtEl>
                                          <p:spTgt spid="76">
                                            <p:txEl>
                                              <p:pRg st="0" end="0"/>
                                            </p:txEl>
                                          </p:spTgt>
                                        </p:tgtEl>
                                      </p:cBhvr>
                                    </p:animEffect>
                                    <p:anim calcmode="lin" valueType="num">
                                      <p:cBhvr>
                                        <p:cTn id="8" dur="1000" fill="hold"/>
                                        <p:tgtEl>
                                          <p:spTgt spid="7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6">
                                            <p:txEl>
                                              <p:pRg st="1" end="1"/>
                                            </p:txEl>
                                          </p:spTgt>
                                        </p:tgtEl>
                                        <p:attrNameLst>
                                          <p:attrName>style.visibility</p:attrName>
                                        </p:attrNameLst>
                                      </p:cBhvr>
                                      <p:to>
                                        <p:strVal val="visible"/>
                                      </p:to>
                                    </p:set>
                                    <p:animEffect transition="in" filter="fade">
                                      <p:cBhvr>
                                        <p:cTn id="14" dur="1000"/>
                                        <p:tgtEl>
                                          <p:spTgt spid="76">
                                            <p:txEl>
                                              <p:pRg st="1" end="1"/>
                                            </p:txEl>
                                          </p:spTgt>
                                        </p:tgtEl>
                                      </p:cBhvr>
                                    </p:animEffect>
                                    <p:anim calcmode="lin" valueType="num">
                                      <p:cBhvr>
                                        <p:cTn id="15" dur="1000" fill="hold"/>
                                        <p:tgtEl>
                                          <p:spTgt spid="76">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6">
                                            <p:txEl>
                                              <p:pRg st="2" end="2"/>
                                            </p:txEl>
                                          </p:spTgt>
                                        </p:tgtEl>
                                        <p:attrNameLst>
                                          <p:attrName>style.visibility</p:attrName>
                                        </p:attrNameLst>
                                      </p:cBhvr>
                                      <p:to>
                                        <p:strVal val="visible"/>
                                      </p:to>
                                    </p:set>
                                    <p:animEffect transition="in" filter="fade">
                                      <p:cBhvr>
                                        <p:cTn id="21" dur="1000"/>
                                        <p:tgtEl>
                                          <p:spTgt spid="76">
                                            <p:txEl>
                                              <p:pRg st="2" end="2"/>
                                            </p:txEl>
                                          </p:spTgt>
                                        </p:tgtEl>
                                      </p:cBhvr>
                                    </p:animEffect>
                                    <p:anim calcmode="lin" valueType="num">
                                      <p:cBhvr>
                                        <p:cTn id="22" dur="1000" fill="hold"/>
                                        <p:tgtEl>
                                          <p:spTgt spid="76">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76">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uiExpand="1"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2"/>
          <p:cNvSpPr>
            <a:spLocks noGrp="1" noChangeArrowheads="1"/>
          </p:cNvSpPr>
          <p:nvPr>
            <p:ph type="title"/>
          </p:nvPr>
        </p:nvSpPr>
        <p:spPr/>
        <p:txBody>
          <a:bodyPr/>
          <a:lstStyle/>
          <a:p>
            <a:r>
              <a:rPr lang="zh-CN" altLang="en-US" dirty="0"/>
              <a:t>卫星通信</a:t>
            </a:r>
            <a:endParaRPr lang="zh-CN" altLang="en-US" dirty="0"/>
          </a:p>
        </p:txBody>
      </p:sp>
      <p:sp>
        <p:nvSpPr>
          <p:cNvPr id="25602" name="页脚占位符 4"/>
          <p:cNvSpPr>
            <a:spLocks noGrp="1"/>
          </p:cNvSpPr>
          <p:nvPr>
            <p:ph type="ftr" sz="quarter" idx="11"/>
          </p:nvPr>
        </p:nvSpPr>
        <p:spPr>
          <a:noFill/>
        </p:spPr>
        <p:txBody>
          <a:bodyPr/>
          <a:lstStyle/>
          <a:p>
            <a:r>
              <a:rPr lang="zh-CN" altLang="en-US"/>
              <a:t>课件制作人：谢钧 谢希仁</a:t>
            </a:r>
            <a:endParaRPr lang="zh-CN" altLang="en-US"/>
          </a:p>
        </p:txBody>
      </p:sp>
      <p:sp>
        <p:nvSpPr>
          <p:cNvPr id="76" name="Rectangle 3"/>
          <p:cNvSpPr>
            <a:spLocks noGrp="1" noChangeArrowheads="1"/>
          </p:cNvSpPr>
          <p:nvPr>
            <p:ph idx="1"/>
          </p:nvPr>
        </p:nvSpPr>
        <p:spPr>
          <a:xfrm>
            <a:off x="914599" y="1361315"/>
            <a:ext cx="6192688" cy="4803990"/>
          </a:xfrm>
        </p:spPr>
        <p:txBody>
          <a:bodyPr>
            <a:noAutofit/>
          </a:bodyPr>
          <a:lstStyle/>
          <a:p>
            <a:pPr>
              <a:lnSpc>
                <a:spcPct val="150000"/>
              </a:lnSpc>
            </a:pPr>
            <a:r>
              <a:rPr lang="zh-CN" altLang="en-US" sz="2400" dirty="0"/>
              <a:t>卫星通信利用人造地球卫星作为中继站，转发或反射无线电波，在两个或多个地球站之间进行的通信。</a:t>
            </a:r>
            <a:endParaRPr lang="zh-CN" altLang="en-US" sz="2400" dirty="0"/>
          </a:p>
          <a:p>
            <a:pPr>
              <a:lnSpc>
                <a:spcPct val="150000"/>
              </a:lnSpc>
            </a:pPr>
            <a:r>
              <a:rPr lang="zh-CN" altLang="en-US" sz="2400" dirty="0"/>
              <a:t>使用同步地球卫星时，只要在地球赤道上空的同步轨道上，等距离地放置</a:t>
            </a:r>
            <a:r>
              <a:rPr lang="en-US" altLang="zh-CN" sz="2400" dirty="0"/>
              <a:t>3</a:t>
            </a:r>
            <a:r>
              <a:rPr lang="zh-CN" altLang="en-US" sz="2400" dirty="0"/>
              <a:t>颗相隔</a:t>
            </a:r>
            <a:r>
              <a:rPr lang="en-US" altLang="zh-CN" sz="2400" dirty="0"/>
              <a:t>120°</a:t>
            </a:r>
            <a:r>
              <a:rPr lang="zh-CN" altLang="en-US" sz="2400" dirty="0"/>
              <a:t>的卫星，就能基本实现全球通信。</a:t>
            </a:r>
            <a:endParaRPr lang="zh-CN" altLang="en-US" sz="2400" dirty="0"/>
          </a:p>
          <a:p>
            <a:pPr>
              <a:lnSpc>
                <a:spcPct val="150000"/>
              </a:lnSpc>
            </a:pPr>
            <a:r>
              <a:rPr lang="zh-CN" altLang="en-US" sz="2400" dirty="0"/>
              <a:t>最大特点是通信距离远，通信费用与通信距离无关，传播时延大。</a:t>
            </a:r>
            <a:endParaRPr lang="en-US" altLang="zh-CN" sz="2400" dirty="0"/>
          </a:p>
        </p:txBody>
      </p:sp>
      <p:pic>
        <p:nvPicPr>
          <p:cNvPr id="14" name="图片 13"/>
          <p:cNvPicPr>
            <a:picLocks noChangeAspect="1"/>
          </p:cNvPicPr>
          <p:nvPr/>
        </p:nvPicPr>
        <p:blipFill rotWithShape="1">
          <a:blip r:embed="rId1"/>
          <a:srcRect r="776"/>
          <a:stretch>
            <a:fillRect/>
          </a:stretch>
        </p:blipFill>
        <p:spPr>
          <a:xfrm>
            <a:off x="7179295" y="1484784"/>
            <a:ext cx="4488838" cy="4414219"/>
          </a:xfrm>
          <a:prstGeom prst="rect">
            <a:avLst/>
          </a:prstGeom>
          <a:ln>
            <a:solidFill>
              <a:sysClr val="window" lastClr="FFFFFF">
                <a:lumMod val="95000"/>
              </a:sysClr>
            </a:solidFill>
          </a:ln>
          <a:effectLst>
            <a:outerShdw blurRad="50800" dist="38100" dir="2700000" algn="tl" rotWithShape="0">
              <a:prstClr val="black">
                <a:alpha val="40000"/>
              </a:prstClr>
            </a:outerShdw>
          </a:effectLst>
        </p:spPr>
      </p:pic>
      <p:pic>
        <p:nvPicPr>
          <p:cNvPr id="2" name="图片 1"/>
          <p:cNvPicPr>
            <a:picLocks noChangeAspect="1"/>
          </p:cNvPicPr>
          <p:nvPr/>
        </p:nvPicPr>
        <p:blipFill>
          <a:blip r:embed="rId2"/>
          <a:stretch>
            <a:fillRect/>
          </a:stretch>
        </p:blipFill>
        <p:spPr>
          <a:xfrm>
            <a:off x="8259445" y="352425"/>
            <a:ext cx="2578735" cy="429895"/>
          </a:xfrm>
          <a:prstGeom prst="rect">
            <a:avLst/>
          </a:prstGeom>
        </p:spPr>
      </p:pic>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76">
                                            <p:txEl>
                                              <p:pRg st="0" end="0"/>
                                            </p:txEl>
                                          </p:spTgt>
                                        </p:tgtEl>
                                        <p:attrNameLst>
                                          <p:attrName>style.visibility</p:attrName>
                                        </p:attrNameLst>
                                      </p:cBhvr>
                                      <p:to>
                                        <p:strVal val="visible"/>
                                      </p:to>
                                    </p:set>
                                    <p:animEffect transition="in" filter="fade">
                                      <p:cBhvr>
                                        <p:cTn id="7" dur="1000"/>
                                        <p:tgtEl>
                                          <p:spTgt spid="76">
                                            <p:txEl>
                                              <p:pRg st="0" end="0"/>
                                            </p:txEl>
                                          </p:spTgt>
                                        </p:tgtEl>
                                      </p:cBhvr>
                                    </p:animEffect>
                                    <p:anim calcmode="lin" valueType="num">
                                      <p:cBhvr>
                                        <p:cTn id="8" dur="1000" fill="hold"/>
                                        <p:tgtEl>
                                          <p:spTgt spid="7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6">
                                            <p:txEl>
                                              <p:pRg st="1" end="1"/>
                                            </p:txEl>
                                          </p:spTgt>
                                        </p:tgtEl>
                                        <p:attrNameLst>
                                          <p:attrName>style.visibility</p:attrName>
                                        </p:attrNameLst>
                                      </p:cBhvr>
                                      <p:to>
                                        <p:strVal val="visible"/>
                                      </p:to>
                                    </p:set>
                                    <p:animEffect transition="in" filter="fade">
                                      <p:cBhvr>
                                        <p:cTn id="14" dur="1000"/>
                                        <p:tgtEl>
                                          <p:spTgt spid="76">
                                            <p:txEl>
                                              <p:pRg st="1" end="1"/>
                                            </p:txEl>
                                          </p:spTgt>
                                        </p:tgtEl>
                                      </p:cBhvr>
                                    </p:animEffect>
                                    <p:anim calcmode="lin" valueType="num">
                                      <p:cBhvr>
                                        <p:cTn id="15" dur="1000" fill="hold"/>
                                        <p:tgtEl>
                                          <p:spTgt spid="76">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6">
                                            <p:txEl>
                                              <p:pRg st="2" end="2"/>
                                            </p:txEl>
                                          </p:spTgt>
                                        </p:tgtEl>
                                        <p:attrNameLst>
                                          <p:attrName>style.visibility</p:attrName>
                                        </p:attrNameLst>
                                      </p:cBhvr>
                                      <p:to>
                                        <p:strVal val="visible"/>
                                      </p:to>
                                    </p:set>
                                    <p:animEffect transition="in" filter="fade">
                                      <p:cBhvr>
                                        <p:cTn id="21" dur="1000"/>
                                        <p:tgtEl>
                                          <p:spTgt spid="76">
                                            <p:txEl>
                                              <p:pRg st="2" end="2"/>
                                            </p:txEl>
                                          </p:spTgt>
                                        </p:tgtEl>
                                      </p:cBhvr>
                                    </p:animEffect>
                                    <p:anim calcmode="lin" valueType="num">
                                      <p:cBhvr>
                                        <p:cTn id="22" dur="1000" fill="hold"/>
                                        <p:tgtEl>
                                          <p:spTgt spid="76">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76">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uiExpand="1"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2"/>
          <p:cNvSpPr>
            <a:spLocks noGrp="1" noChangeArrowheads="1"/>
          </p:cNvSpPr>
          <p:nvPr>
            <p:ph type="title"/>
          </p:nvPr>
        </p:nvSpPr>
        <p:spPr/>
        <p:txBody>
          <a:bodyPr/>
          <a:lstStyle/>
          <a:p>
            <a:r>
              <a:rPr lang="zh-CN" altLang="en-US" dirty="0"/>
              <a:t>卫星通信</a:t>
            </a:r>
            <a:endParaRPr lang="zh-CN" altLang="en-US" dirty="0"/>
          </a:p>
        </p:txBody>
      </p:sp>
      <p:sp>
        <p:nvSpPr>
          <p:cNvPr id="25602" name="页脚占位符 4"/>
          <p:cNvSpPr>
            <a:spLocks noGrp="1"/>
          </p:cNvSpPr>
          <p:nvPr>
            <p:ph type="ftr" sz="quarter" idx="11"/>
          </p:nvPr>
        </p:nvSpPr>
        <p:spPr>
          <a:noFill/>
        </p:spPr>
        <p:txBody>
          <a:bodyPr/>
          <a:lstStyle/>
          <a:p>
            <a:r>
              <a:rPr lang="zh-CN" altLang="en-US"/>
              <a:t>课件制作人：谢钧 谢希仁</a:t>
            </a:r>
            <a:endParaRPr lang="zh-CN" altLang="en-US"/>
          </a:p>
        </p:txBody>
      </p:sp>
      <p:sp>
        <p:nvSpPr>
          <p:cNvPr id="76" name="Rectangle 3"/>
          <p:cNvSpPr>
            <a:spLocks noGrp="1" noChangeArrowheads="1"/>
          </p:cNvSpPr>
          <p:nvPr>
            <p:ph idx="1"/>
          </p:nvPr>
        </p:nvSpPr>
        <p:spPr>
          <a:xfrm>
            <a:off x="914599" y="1361315"/>
            <a:ext cx="6192688" cy="4803990"/>
          </a:xfrm>
        </p:spPr>
        <p:txBody>
          <a:bodyPr>
            <a:noAutofit/>
          </a:bodyPr>
          <a:lstStyle/>
          <a:p>
            <a:pPr>
              <a:lnSpc>
                <a:spcPct val="150000"/>
              </a:lnSpc>
            </a:pPr>
            <a:r>
              <a:rPr lang="zh-CN" altLang="en-US" sz="2400" dirty="0"/>
              <a:t>低轨卫星相对于地球不是静止的，为了提供对一个区域的连续覆盖，低轨道卫星通信系统需要在轨道上放置多颗卫星。</a:t>
            </a:r>
            <a:endParaRPr lang="en-US" altLang="zh-CN" sz="2400" dirty="0"/>
          </a:p>
          <a:p>
            <a:pPr>
              <a:lnSpc>
                <a:spcPct val="150000"/>
              </a:lnSpc>
            </a:pPr>
            <a:r>
              <a:rPr lang="zh-CN" altLang="en-US" sz="2400" dirty="0"/>
              <a:t>低轨道卫星离地球很近，轻便的手持通信设备都能够利用卫星进行通信。</a:t>
            </a:r>
            <a:endParaRPr lang="en-US" altLang="zh-CN" sz="2400" dirty="0"/>
          </a:p>
          <a:p>
            <a:pPr>
              <a:lnSpc>
                <a:spcPct val="150000"/>
              </a:lnSpc>
            </a:pPr>
            <a:r>
              <a:rPr lang="zh-CN" altLang="en-US" sz="2400" dirty="0"/>
              <a:t>美国</a:t>
            </a:r>
            <a:r>
              <a:rPr lang="en-US" altLang="zh-CN" sz="2400" dirty="0"/>
              <a:t>SpaceX</a:t>
            </a:r>
            <a:r>
              <a:rPr lang="zh-CN" altLang="en-US" sz="2400" dirty="0"/>
              <a:t>“星链”（</a:t>
            </a:r>
            <a:r>
              <a:rPr lang="en-US" altLang="zh-CN" sz="2400" dirty="0" err="1"/>
              <a:t>Starlink</a:t>
            </a:r>
            <a:r>
              <a:rPr lang="zh-CN" altLang="en-US" sz="2400" dirty="0"/>
              <a:t>）计划。</a:t>
            </a:r>
            <a:endParaRPr lang="en-US" altLang="zh-CN" sz="2400" dirty="0"/>
          </a:p>
          <a:p>
            <a:pPr>
              <a:lnSpc>
                <a:spcPct val="150000"/>
              </a:lnSpc>
            </a:pPr>
            <a:r>
              <a:rPr lang="zh-CN" altLang="en-US" sz="2400" dirty="0"/>
              <a:t>中国航天科技集团公司的“鸿雁全球卫星星座通信系统”。</a:t>
            </a:r>
            <a:endParaRPr lang="en-US" altLang="zh-CN" sz="2400" dirty="0"/>
          </a:p>
        </p:txBody>
      </p:sp>
      <p:pic>
        <p:nvPicPr>
          <p:cNvPr id="6" name="Picture 3"/>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8045425" y="1553639"/>
            <a:ext cx="3425595" cy="3432864"/>
          </a:xfrm>
          <a:prstGeom prst="rect">
            <a:avLst/>
          </a:prstGeom>
          <a:noFill/>
          <a:extLst>
            <a:ext uri="{909E8E84-426E-40DD-AFC4-6F175D3DCCD1}">
              <a14:hiddenFill xmlns:a14="http://schemas.microsoft.com/office/drawing/2010/main">
                <a:solidFill>
                  <a:srgbClr val="FFFFFF"/>
                </a:solidFill>
              </a14:hiddenFill>
            </a:ext>
          </a:extLst>
        </p:spPr>
      </p:pic>
      <p:pic>
        <p:nvPicPr>
          <p:cNvPr id="7" name="图片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95519" y="5114818"/>
            <a:ext cx="1122494" cy="1122494"/>
          </a:xfrm>
          <a:prstGeom prst="rect">
            <a:avLst/>
          </a:prstGeom>
        </p:spPr>
      </p:pic>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07136" y="5070261"/>
            <a:ext cx="1120631" cy="1120631"/>
          </a:xfrm>
          <a:prstGeom prst="rect">
            <a:avLst/>
          </a:prstGeom>
        </p:spPr>
      </p:pic>
      <p:sp>
        <p:nvSpPr>
          <p:cNvPr id="10" name="文本框 9"/>
          <p:cNvSpPr txBox="1"/>
          <p:nvPr/>
        </p:nvSpPr>
        <p:spPr>
          <a:xfrm>
            <a:off x="8005073" y="5373216"/>
            <a:ext cx="1257947" cy="707886"/>
          </a:xfrm>
          <a:prstGeom prst="rect">
            <a:avLst/>
          </a:prstGeom>
          <a:noFill/>
        </p:spPr>
        <p:txBody>
          <a:bodyPr wrap="square">
            <a:spAutoFit/>
          </a:bodyPr>
          <a:lstStyle/>
          <a:p>
            <a:r>
              <a:rPr kumimoji="0" lang="zh-CN" altLang="en-US" sz="2000" b="0" i="0" u="none" strike="noStrike" kern="1200" cap="none" spc="0" normalizeH="0" baseline="0" noProof="0" dirty="0">
                <a:ln>
                  <a:noFill/>
                </a:ln>
                <a:solidFill>
                  <a:prstClr val="black">
                    <a:lumMod val="75000"/>
                    <a:lumOff val="25000"/>
                  </a:prstClr>
                </a:solidFill>
                <a:effectLst/>
                <a:uLnTx/>
                <a:uFillTx/>
                <a:latin typeface="Arial" panose="020B0604020202020204"/>
                <a:ea typeface="微软雅黑" panose="020B0503020204020204" pitchFamily="34" charset="-122"/>
                <a:cs typeface="+mn-cs"/>
              </a:rPr>
              <a:t>手持卫星</a:t>
            </a:r>
            <a:endParaRPr kumimoji="0" lang="en-US" altLang="zh-CN" sz="2000" b="0" i="0" u="none" strike="noStrike" kern="1200" cap="none" spc="0" normalizeH="0" baseline="0" noProof="0" dirty="0">
              <a:ln>
                <a:noFill/>
              </a:ln>
              <a:solidFill>
                <a:prstClr val="black">
                  <a:lumMod val="75000"/>
                  <a:lumOff val="25000"/>
                </a:prstClr>
              </a:solidFill>
              <a:effectLst/>
              <a:uLnTx/>
              <a:uFillTx/>
              <a:latin typeface="Arial" panose="020B0604020202020204"/>
              <a:ea typeface="微软雅黑" panose="020B0503020204020204" pitchFamily="34" charset="-122"/>
              <a:cs typeface="+mn-cs"/>
            </a:endParaRPr>
          </a:p>
          <a:p>
            <a:r>
              <a:rPr kumimoji="0" lang="zh-CN" altLang="en-US" sz="2000" b="0" i="0" u="none" strike="noStrike" kern="1200" cap="none" spc="0" normalizeH="0" baseline="0" noProof="0" dirty="0">
                <a:ln>
                  <a:noFill/>
                </a:ln>
                <a:solidFill>
                  <a:prstClr val="black">
                    <a:lumMod val="75000"/>
                    <a:lumOff val="25000"/>
                  </a:prstClr>
                </a:solidFill>
                <a:effectLst/>
                <a:uLnTx/>
                <a:uFillTx/>
                <a:latin typeface="Arial" panose="020B0604020202020204"/>
                <a:ea typeface="微软雅黑" panose="020B0503020204020204" pitchFamily="34" charset="-122"/>
                <a:cs typeface="+mn-cs"/>
              </a:rPr>
              <a:t>通信终端</a:t>
            </a:r>
            <a:endParaRPr lang="zh-CN" altLang="en-US" sz="2000" dirty="0"/>
          </a:p>
        </p:txBody>
      </p:sp>
      <p:pic>
        <p:nvPicPr>
          <p:cNvPr id="2" name="图片 1"/>
          <p:cNvPicPr>
            <a:picLocks noChangeAspect="1"/>
          </p:cNvPicPr>
          <p:nvPr/>
        </p:nvPicPr>
        <p:blipFill>
          <a:blip r:embed="rId4"/>
          <a:stretch>
            <a:fillRect/>
          </a:stretch>
        </p:blipFill>
        <p:spPr>
          <a:xfrm>
            <a:off x="8259445" y="352425"/>
            <a:ext cx="2578735" cy="429895"/>
          </a:xfrm>
          <a:prstGeom prst="rect">
            <a:avLst/>
          </a:prstGeom>
        </p:spPr>
      </p:pic>
    </p:spTree>
    <p:custDataLst>
      <p:tags r:id="rId5"/>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76">
                                            <p:txEl>
                                              <p:pRg st="0" end="0"/>
                                            </p:txEl>
                                          </p:spTgt>
                                        </p:tgtEl>
                                        <p:attrNameLst>
                                          <p:attrName>style.visibility</p:attrName>
                                        </p:attrNameLst>
                                      </p:cBhvr>
                                      <p:to>
                                        <p:strVal val="visible"/>
                                      </p:to>
                                    </p:set>
                                    <p:animEffect transition="in" filter="fade">
                                      <p:cBhvr>
                                        <p:cTn id="7" dur="1000"/>
                                        <p:tgtEl>
                                          <p:spTgt spid="76">
                                            <p:txEl>
                                              <p:pRg st="0" end="0"/>
                                            </p:txEl>
                                          </p:spTgt>
                                        </p:tgtEl>
                                      </p:cBhvr>
                                    </p:animEffect>
                                    <p:anim calcmode="lin" valueType="num">
                                      <p:cBhvr>
                                        <p:cTn id="8" dur="1000" fill="hold"/>
                                        <p:tgtEl>
                                          <p:spTgt spid="7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6">
                                            <p:txEl>
                                              <p:pRg st="1" end="1"/>
                                            </p:txEl>
                                          </p:spTgt>
                                        </p:tgtEl>
                                        <p:attrNameLst>
                                          <p:attrName>style.visibility</p:attrName>
                                        </p:attrNameLst>
                                      </p:cBhvr>
                                      <p:to>
                                        <p:strVal val="visible"/>
                                      </p:to>
                                    </p:set>
                                    <p:animEffect transition="in" filter="fade">
                                      <p:cBhvr>
                                        <p:cTn id="14" dur="1000"/>
                                        <p:tgtEl>
                                          <p:spTgt spid="76">
                                            <p:txEl>
                                              <p:pRg st="1" end="1"/>
                                            </p:txEl>
                                          </p:spTgt>
                                        </p:tgtEl>
                                      </p:cBhvr>
                                    </p:animEffect>
                                    <p:anim calcmode="lin" valueType="num">
                                      <p:cBhvr>
                                        <p:cTn id="15" dur="1000" fill="hold"/>
                                        <p:tgtEl>
                                          <p:spTgt spid="76">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6">
                                            <p:txEl>
                                              <p:pRg st="2" end="2"/>
                                            </p:txEl>
                                          </p:spTgt>
                                        </p:tgtEl>
                                        <p:attrNameLst>
                                          <p:attrName>style.visibility</p:attrName>
                                        </p:attrNameLst>
                                      </p:cBhvr>
                                      <p:to>
                                        <p:strVal val="visible"/>
                                      </p:to>
                                    </p:set>
                                    <p:animEffect transition="in" filter="fade">
                                      <p:cBhvr>
                                        <p:cTn id="21" dur="1000"/>
                                        <p:tgtEl>
                                          <p:spTgt spid="76">
                                            <p:txEl>
                                              <p:pRg st="2" end="2"/>
                                            </p:txEl>
                                          </p:spTgt>
                                        </p:tgtEl>
                                      </p:cBhvr>
                                    </p:animEffect>
                                    <p:anim calcmode="lin" valueType="num">
                                      <p:cBhvr>
                                        <p:cTn id="22" dur="1000" fill="hold"/>
                                        <p:tgtEl>
                                          <p:spTgt spid="76">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7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76">
                                            <p:txEl>
                                              <p:pRg st="3" end="3"/>
                                            </p:txEl>
                                          </p:spTgt>
                                        </p:tgtEl>
                                        <p:attrNameLst>
                                          <p:attrName>style.visibility</p:attrName>
                                        </p:attrNameLst>
                                      </p:cBhvr>
                                      <p:to>
                                        <p:strVal val="visible"/>
                                      </p:to>
                                    </p:set>
                                    <p:animEffect transition="in" filter="fade">
                                      <p:cBhvr>
                                        <p:cTn id="28" dur="1000"/>
                                        <p:tgtEl>
                                          <p:spTgt spid="76">
                                            <p:txEl>
                                              <p:pRg st="3" end="3"/>
                                            </p:txEl>
                                          </p:spTgt>
                                        </p:tgtEl>
                                      </p:cBhvr>
                                    </p:animEffect>
                                    <p:anim calcmode="lin" valueType="num">
                                      <p:cBhvr>
                                        <p:cTn id="29" dur="1000" fill="hold"/>
                                        <p:tgtEl>
                                          <p:spTgt spid="76">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76">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uiExpand="1"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2"/>
          <p:cNvSpPr>
            <a:spLocks noGrp="1" noChangeArrowheads="1"/>
          </p:cNvSpPr>
          <p:nvPr>
            <p:ph type="title"/>
          </p:nvPr>
        </p:nvSpPr>
        <p:spPr/>
        <p:txBody>
          <a:bodyPr/>
          <a:lstStyle/>
          <a:p>
            <a:pPr eaLnBrk="1" hangingPunct="1"/>
            <a:r>
              <a:rPr lang="zh-CN" altLang="en-US" dirty="0"/>
              <a:t>无线局域网使用的 </a:t>
            </a:r>
            <a:r>
              <a:rPr lang="en-US" altLang="zh-CN" dirty="0"/>
              <a:t>ISM </a:t>
            </a:r>
            <a:r>
              <a:rPr lang="zh-CN" altLang="en-US" dirty="0"/>
              <a:t>频段 </a:t>
            </a:r>
            <a:endParaRPr lang="zh-CN" altLang="en-US" dirty="0"/>
          </a:p>
        </p:txBody>
      </p:sp>
      <p:sp>
        <p:nvSpPr>
          <p:cNvPr id="25602" name="页脚占位符 4"/>
          <p:cNvSpPr>
            <a:spLocks noGrp="1"/>
          </p:cNvSpPr>
          <p:nvPr>
            <p:ph type="ftr" sz="quarter" idx="11"/>
          </p:nvPr>
        </p:nvSpPr>
        <p:spPr>
          <a:noFill/>
        </p:spPr>
        <p:txBody>
          <a:bodyPr/>
          <a:lstStyle/>
          <a:p>
            <a:r>
              <a:rPr lang="zh-CN" altLang="en-US"/>
              <a:t>课件制作人：谢钧 谢希仁</a:t>
            </a:r>
            <a:endParaRPr lang="zh-CN" altLang="en-US"/>
          </a:p>
        </p:txBody>
      </p:sp>
      <p:sp>
        <p:nvSpPr>
          <p:cNvPr id="50" name="矩形 49"/>
          <p:cNvSpPr/>
          <p:nvPr/>
        </p:nvSpPr>
        <p:spPr>
          <a:xfrm>
            <a:off x="0" y="4005065"/>
            <a:ext cx="12192000" cy="2852936"/>
          </a:xfrm>
          <a:prstGeom prst="rect">
            <a:avLst/>
          </a:prstGeom>
          <a:solidFill>
            <a:schemeClr val="bg1">
              <a:lumMod val="95000"/>
              <a:alpha val="80000"/>
            </a:schemeClr>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51" name="矩形 50"/>
          <p:cNvSpPr/>
          <p:nvPr/>
        </p:nvSpPr>
        <p:spPr>
          <a:xfrm>
            <a:off x="0" y="3959026"/>
            <a:ext cx="12192000" cy="46038"/>
          </a:xfrm>
          <a:prstGeom prst="rect">
            <a:avLst/>
          </a:prstGeom>
          <a:solidFill>
            <a:srgbClr val="FFC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6" name="Rectangle 3"/>
          <p:cNvSpPr>
            <a:spLocks noGrp="1" noChangeArrowheads="1"/>
          </p:cNvSpPr>
          <p:nvPr>
            <p:ph idx="1"/>
          </p:nvPr>
        </p:nvSpPr>
        <p:spPr>
          <a:xfrm>
            <a:off x="914599" y="1361315"/>
            <a:ext cx="10585176" cy="2720540"/>
          </a:xfrm>
        </p:spPr>
        <p:txBody>
          <a:bodyPr>
            <a:noAutofit/>
          </a:bodyPr>
          <a:lstStyle/>
          <a:p>
            <a:pPr>
              <a:lnSpc>
                <a:spcPct val="150000"/>
              </a:lnSpc>
            </a:pPr>
            <a:r>
              <a:rPr lang="zh-CN" altLang="en-US" sz="2400" dirty="0"/>
              <a:t>无线局域网和蜂窝网主要使用的也是微波频段。</a:t>
            </a:r>
            <a:endParaRPr lang="en-US" altLang="zh-CN" sz="2400" dirty="0"/>
          </a:p>
          <a:p>
            <a:pPr>
              <a:lnSpc>
                <a:spcPct val="150000"/>
              </a:lnSpc>
            </a:pPr>
            <a:r>
              <a:rPr lang="zh-CN" altLang="en-US" sz="2400" dirty="0"/>
              <a:t>无线蜂窝网使用的频段，通常必须得到有关无线电频谱管理机构的许可证。</a:t>
            </a:r>
            <a:endParaRPr lang="en-US" altLang="zh-CN" sz="2400" dirty="0"/>
          </a:p>
          <a:p>
            <a:pPr>
              <a:lnSpc>
                <a:spcPct val="150000"/>
              </a:lnSpc>
            </a:pPr>
            <a:r>
              <a:rPr lang="zh-CN" altLang="en-US" sz="2400" dirty="0"/>
              <a:t>无线局域网使用无需许可证的</a:t>
            </a:r>
            <a:r>
              <a:rPr lang="en-US" altLang="zh-CN" sz="2400" dirty="0"/>
              <a:t>ISM</a:t>
            </a:r>
            <a:r>
              <a:rPr lang="zh-CN" altLang="en-US" sz="2400" dirty="0"/>
              <a:t>频段。</a:t>
            </a:r>
            <a:r>
              <a:rPr lang="en-US" altLang="zh-CN" sz="2400" dirty="0"/>
              <a:t>ISM</a:t>
            </a:r>
            <a:r>
              <a:rPr lang="zh-CN" altLang="en-US" sz="2400" dirty="0"/>
              <a:t>是</a:t>
            </a:r>
            <a:r>
              <a:rPr lang="en-US" altLang="zh-CN" sz="2400" dirty="0"/>
              <a:t>Industrial, Scientific, and Medical</a:t>
            </a:r>
            <a:r>
              <a:rPr lang="zh-CN" altLang="en-US" sz="2400" dirty="0"/>
              <a:t>（工业、科学与医药）的缩写，即所谓的 “工、科、医频段”。</a:t>
            </a:r>
            <a:endParaRPr lang="zh-CN" altLang="en-US" sz="2400" dirty="0"/>
          </a:p>
        </p:txBody>
      </p:sp>
      <p:grpSp>
        <p:nvGrpSpPr>
          <p:cNvPr id="38" name="组合 37"/>
          <p:cNvGrpSpPr/>
          <p:nvPr/>
        </p:nvGrpSpPr>
        <p:grpSpPr>
          <a:xfrm>
            <a:off x="2255619" y="4323166"/>
            <a:ext cx="7489552" cy="2246559"/>
            <a:chOff x="1619788" y="2215098"/>
            <a:chExt cx="5836081" cy="1859404"/>
          </a:xfrm>
        </p:grpSpPr>
        <p:grpSp>
          <p:nvGrpSpPr>
            <p:cNvPr id="39" name="组合 38"/>
            <p:cNvGrpSpPr/>
            <p:nvPr/>
          </p:nvGrpSpPr>
          <p:grpSpPr>
            <a:xfrm>
              <a:off x="1619788" y="2215098"/>
              <a:ext cx="5836081" cy="1859404"/>
              <a:chOff x="507339" y="3213083"/>
              <a:chExt cx="9349653" cy="2978845"/>
            </a:xfrm>
          </p:grpSpPr>
          <p:sp>
            <p:nvSpPr>
              <p:cNvPr id="54" name="Text Box 5"/>
              <p:cNvSpPr txBox="1">
                <a:spLocks noChangeArrowheads="1"/>
              </p:cNvSpPr>
              <p:nvPr/>
            </p:nvSpPr>
            <p:spPr bwMode="auto">
              <a:xfrm>
                <a:off x="507339" y="3213083"/>
                <a:ext cx="9054171" cy="7468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defTabSz="914400" eaLnBrk="1" fontAlgn="auto" latinLnBrk="0" hangingPunct="1">
                  <a:lnSpc>
                    <a:spcPct val="85000"/>
                  </a:lnSpc>
                  <a:spcBef>
                    <a:spcPts val="0"/>
                  </a:spcBef>
                  <a:spcAft>
                    <a:spcPts val="0"/>
                  </a:spcAft>
                  <a:buClrTx/>
                  <a:buSzTx/>
                  <a:buFontTx/>
                  <a:buNone/>
                  <a:defRPr/>
                </a:pPr>
                <a:r>
                  <a:rPr kumimoji="0" lang="en-US" altLang="zh-CN" sz="1800" b="1" i="0" u="none" strike="noStrike" kern="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rPr>
                  <a:t>                26                      83.5                                    125</a:t>
                </a:r>
                <a:endParaRPr kumimoji="0" lang="en-US" altLang="zh-CN" sz="1800" b="1" i="0" u="none" strike="noStrike" kern="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85000"/>
                  </a:lnSpc>
                  <a:spcBef>
                    <a:spcPts val="0"/>
                  </a:spcBef>
                  <a:spcAft>
                    <a:spcPts val="0"/>
                  </a:spcAft>
                  <a:buClrTx/>
                  <a:buSzTx/>
                  <a:buFontTx/>
                  <a:buNone/>
                  <a:defRPr/>
                </a:pPr>
                <a:r>
                  <a:rPr kumimoji="0" lang="zh-CN" altLang="en-US" sz="1800" b="1"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rPr>
                  <a:t>带宽 </a:t>
                </a:r>
                <a:r>
                  <a:rPr kumimoji="0" lang="zh-CN" altLang="en-US" sz="1800" b="1" i="0" u="none" strike="noStrike" kern="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rPr>
                  <a:t>       </a:t>
                </a:r>
                <a:r>
                  <a:rPr kumimoji="0" lang="en-US" altLang="zh-CN" sz="1800" b="1" i="0" u="none" strike="noStrike" kern="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rPr>
                  <a:t>MHz                   </a:t>
                </a:r>
                <a:r>
                  <a:rPr kumimoji="0" lang="en-US" altLang="zh-CN" sz="1800" b="1" i="0" u="none" strike="noStrike" kern="0" cap="none" spc="0" normalizeH="0" baseline="0" noProof="0" dirty="0" err="1">
                    <a:ln>
                      <a:noFill/>
                    </a:ln>
                    <a:solidFill>
                      <a:srgbClr val="0070C0"/>
                    </a:solidFill>
                    <a:effectLst/>
                    <a:uLnTx/>
                    <a:uFillTx/>
                    <a:latin typeface="微软雅黑" panose="020B0503020204020204" pitchFamily="34" charset="-122"/>
                    <a:ea typeface="微软雅黑" panose="020B0503020204020204" pitchFamily="34" charset="-122"/>
                  </a:rPr>
                  <a:t>MHz</a:t>
                </a:r>
                <a:r>
                  <a:rPr kumimoji="0" lang="en-US" altLang="zh-CN" sz="1800" b="1" i="0" u="none" strike="noStrike" kern="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rPr>
                  <a:t>                                   </a:t>
                </a:r>
                <a:r>
                  <a:rPr kumimoji="0" lang="en-US" altLang="zh-CN" sz="1800" b="1" i="0" u="none" strike="noStrike" kern="0" cap="none" spc="0" normalizeH="0" baseline="0" noProof="0" dirty="0" err="1">
                    <a:ln>
                      <a:noFill/>
                    </a:ln>
                    <a:solidFill>
                      <a:srgbClr val="0070C0"/>
                    </a:solidFill>
                    <a:effectLst/>
                    <a:uLnTx/>
                    <a:uFillTx/>
                    <a:latin typeface="微软雅黑" panose="020B0503020204020204" pitchFamily="34" charset="-122"/>
                    <a:ea typeface="微软雅黑" panose="020B0503020204020204" pitchFamily="34" charset="-122"/>
                  </a:rPr>
                  <a:t>MHz</a:t>
                </a:r>
                <a:endParaRPr kumimoji="0" lang="en-US" altLang="zh-CN" sz="1800" b="1" i="0" u="none" strike="noStrike" kern="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endParaRPr>
              </a:p>
            </p:txBody>
          </p:sp>
          <p:sp>
            <p:nvSpPr>
              <p:cNvPr id="55" name="Text Box 6"/>
              <p:cNvSpPr txBox="1">
                <a:spLocks noChangeArrowheads="1"/>
              </p:cNvSpPr>
              <p:nvPr/>
            </p:nvSpPr>
            <p:spPr bwMode="auto">
              <a:xfrm>
                <a:off x="507339" y="5445107"/>
                <a:ext cx="9349653" cy="7468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defTabSz="914400" eaLnBrk="1" fontAlgn="auto" latinLnBrk="0" hangingPunct="1">
                  <a:lnSpc>
                    <a:spcPct val="85000"/>
                  </a:lnSpc>
                  <a:spcBef>
                    <a:spcPts val="0"/>
                  </a:spcBef>
                  <a:spcAft>
                    <a:spcPts val="0"/>
                  </a:spcAft>
                  <a:buClrTx/>
                  <a:buSzTx/>
                  <a:buFontTx/>
                  <a:buNone/>
                  <a:defRPr/>
                </a:pPr>
                <a:r>
                  <a:rPr kumimoji="0" lang="zh-CN" altLang="en-US" sz="1800" b="1"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rPr>
                  <a:t>频率</a:t>
                </a:r>
                <a:r>
                  <a:rPr kumimoji="0" lang="zh-CN" altLang="en-US" sz="1800" b="1" i="0" u="none" strike="noStrike" kern="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rPr>
                  <a:t>    </a:t>
                </a:r>
                <a:r>
                  <a:rPr kumimoji="0" lang="en-US" altLang="zh-CN" sz="1800" b="1" i="0" u="none" strike="noStrike" kern="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rPr>
                  <a:t>902    928       2.4            2.4835          5.725               5.850</a:t>
                </a:r>
                <a:endParaRPr kumimoji="0" lang="en-US" altLang="zh-CN" sz="1800" b="1" i="0" u="none" strike="noStrike" kern="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85000"/>
                  </a:lnSpc>
                  <a:spcBef>
                    <a:spcPts val="0"/>
                  </a:spcBef>
                  <a:spcAft>
                    <a:spcPts val="0"/>
                  </a:spcAft>
                  <a:buClrTx/>
                  <a:buSzTx/>
                  <a:buFontTx/>
                  <a:buNone/>
                  <a:defRPr/>
                </a:pPr>
                <a:r>
                  <a:rPr kumimoji="0" lang="en-US" altLang="zh-CN" sz="1800" b="1" i="0" u="none" strike="noStrike" kern="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rPr>
                  <a:t>          MHz   </a:t>
                </a:r>
                <a:r>
                  <a:rPr kumimoji="0" lang="en-US" altLang="zh-CN" sz="1800" b="1" i="0" u="none" strike="noStrike" kern="0" cap="none" spc="0" normalizeH="0" baseline="0" noProof="0" dirty="0" err="1">
                    <a:ln>
                      <a:noFill/>
                    </a:ln>
                    <a:solidFill>
                      <a:srgbClr val="0070C0"/>
                    </a:solidFill>
                    <a:effectLst/>
                    <a:uLnTx/>
                    <a:uFillTx/>
                    <a:latin typeface="微软雅黑" panose="020B0503020204020204" pitchFamily="34" charset="-122"/>
                    <a:ea typeface="微软雅黑" panose="020B0503020204020204" pitchFamily="34" charset="-122"/>
                  </a:rPr>
                  <a:t>MHz</a:t>
                </a:r>
                <a:r>
                  <a:rPr kumimoji="0" lang="en-US" altLang="zh-CN" sz="1800" b="1" i="0" u="none" strike="noStrike" kern="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rPr>
                  <a:t>     GHz             </a:t>
                </a:r>
                <a:r>
                  <a:rPr kumimoji="0" lang="en-US" altLang="zh-CN" sz="1800" b="1" i="0" u="none" strike="noStrike" kern="0" cap="none" spc="0" normalizeH="0" baseline="0" noProof="0" dirty="0" err="1">
                    <a:ln>
                      <a:noFill/>
                    </a:ln>
                    <a:solidFill>
                      <a:srgbClr val="0070C0"/>
                    </a:solidFill>
                    <a:effectLst/>
                    <a:uLnTx/>
                    <a:uFillTx/>
                    <a:latin typeface="微软雅黑" panose="020B0503020204020204" pitchFamily="34" charset="-122"/>
                    <a:ea typeface="微软雅黑" panose="020B0503020204020204" pitchFamily="34" charset="-122"/>
                  </a:rPr>
                  <a:t>GHz</a:t>
                </a:r>
                <a:r>
                  <a:rPr kumimoji="0" lang="en-US" altLang="zh-CN" sz="1800" b="1" i="0" u="none" strike="noStrike" kern="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rPr>
                  <a:t>            </a:t>
                </a:r>
                <a:r>
                  <a:rPr kumimoji="0" lang="en-US" altLang="zh-CN" sz="1800" b="1" i="0" u="none" strike="noStrike" kern="0" cap="none" spc="0" normalizeH="0" baseline="0" noProof="0" dirty="0" err="1">
                    <a:ln>
                      <a:noFill/>
                    </a:ln>
                    <a:solidFill>
                      <a:srgbClr val="0070C0"/>
                    </a:solidFill>
                    <a:effectLst/>
                    <a:uLnTx/>
                    <a:uFillTx/>
                    <a:latin typeface="微软雅黑" panose="020B0503020204020204" pitchFamily="34" charset="-122"/>
                    <a:ea typeface="微软雅黑" panose="020B0503020204020204" pitchFamily="34" charset="-122"/>
                  </a:rPr>
                  <a:t>GHz</a:t>
                </a:r>
                <a:r>
                  <a:rPr kumimoji="0" lang="en-US" altLang="zh-CN" sz="1800" b="1" i="0" u="none" strike="noStrike" kern="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rPr>
                  <a:t>                 </a:t>
                </a:r>
                <a:r>
                  <a:rPr kumimoji="0" lang="en-US" altLang="zh-CN" sz="1800" b="1" i="0" u="none" strike="noStrike" kern="0" cap="none" spc="0" normalizeH="0" baseline="0" noProof="0" dirty="0" err="1">
                    <a:ln>
                      <a:noFill/>
                    </a:ln>
                    <a:solidFill>
                      <a:srgbClr val="0070C0"/>
                    </a:solidFill>
                    <a:effectLst/>
                    <a:uLnTx/>
                    <a:uFillTx/>
                    <a:latin typeface="微软雅黑" panose="020B0503020204020204" pitchFamily="34" charset="-122"/>
                    <a:ea typeface="微软雅黑" panose="020B0503020204020204" pitchFamily="34" charset="-122"/>
                  </a:rPr>
                  <a:t>GHz</a:t>
                </a:r>
                <a:endParaRPr kumimoji="0" lang="en-US" altLang="zh-CN" sz="1800" b="1" i="0" u="none" strike="noStrike" kern="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endParaRPr>
              </a:p>
            </p:txBody>
          </p:sp>
          <p:sp>
            <p:nvSpPr>
              <p:cNvPr id="56" name="Line 7"/>
              <p:cNvSpPr>
                <a:spLocks noChangeShapeType="1"/>
              </p:cNvSpPr>
              <p:nvPr/>
            </p:nvSpPr>
            <p:spPr bwMode="auto">
              <a:xfrm>
                <a:off x="1396471" y="4062395"/>
                <a:ext cx="8014229" cy="0"/>
              </a:xfrm>
              <a:prstGeom prst="line">
                <a:avLst/>
              </a:prstGeom>
              <a:noFill/>
              <a:ln w="19050">
                <a:solidFill>
                  <a:sysClr val="windowText" lastClr="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1" i="0" u="none" strike="noStrike" kern="0" cap="none" spc="0" normalizeH="0" baseline="0" noProof="0">
                  <a:ln>
                    <a:noFill/>
                  </a:ln>
                  <a:solidFill>
                    <a:srgbClr val="0070C0"/>
                  </a:solidFill>
                  <a:effectLst/>
                  <a:uLnTx/>
                  <a:uFillTx/>
                  <a:latin typeface="微软雅黑" panose="020B0503020204020204" pitchFamily="34" charset="-122"/>
                  <a:ea typeface="微软雅黑" panose="020B0503020204020204" pitchFamily="34" charset="-122"/>
                </a:endParaRPr>
              </a:p>
            </p:txBody>
          </p:sp>
          <p:sp>
            <p:nvSpPr>
              <p:cNvPr id="57" name="Line 8"/>
              <p:cNvSpPr>
                <a:spLocks noChangeShapeType="1"/>
              </p:cNvSpPr>
              <p:nvPr/>
            </p:nvSpPr>
            <p:spPr bwMode="auto">
              <a:xfrm>
                <a:off x="1396471" y="5356207"/>
                <a:ext cx="8014229" cy="0"/>
              </a:xfrm>
              <a:prstGeom prst="line">
                <a:avLst/>
              </a:prstGeom>
              <a:noFill/>
              <a:ln w="19050">
                <a:solidFill>
                  <a:sysClr val="windowText" lastClr="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1" i="0" u="none" strike="noStrike" kern="0" cap="none" spc="0" normalizeH="0" baseline="0" noProof="0">
                  <a:ln>
                    <a:noFill/>
                  </a:ln>
                  <a:solidFill>
                    <a:srgbClr val="0070C0"/>
                  </a:solidFill>
                  <a:effectLst/>
                  <a:uLnTx/>
                  <a:uFillTx/>
                  <a:latin typeface="微软雅黑" panose="020B0503020204020204" pitchFamily="34" charset="-122"/>
                  <a:ea typeface="微软雅黑" panose="020B0503020204020204" pitchFamily="34" charset="-122"/>
                </a:endParaRPr>
              </a:p>
            </p:txBody>
          </p:sp>
          <p:sp>
            <p:nvSpPr>
              <p:cNvPr id="58" name="Rectangle 9"/>
              <p:cNvSpPr>
                <a:spLocks noChangeArrowheads="1"/>
              </p:cNvSpPr>
              <p:nvPr/>
            </p:nvSpPr>
            <p:spPr bwMode="auto">
              <a:xfrm>
                <a:off x="1792023" y="4062395"/>
                <a:ext cx="693077" cy="1293812"/>
              </a:xfrm>
              <a:prstGeom prst="rect">
                <a:avLst/>
              </a:prstGeom>
              <a:solidFill>
                <a:schemeClr val="accent3">
                  <a:lumMod val="60000"/>
                  <a:lumOff val="40000"/>
                </a:schemeClr>
              </a:solidFill>
              <a:ln w="19050">
                <a:solidFill>
                  <a:sysClr val="windowText" lastClr="00000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1" i="0" u="none" strike="noStrike" kern="0" cap="none" spc="0" normalizeH="0" baseline="0" noProof="0">
                  <a:ln>
                    <a:noFill/>
                  </a:ln>
                  <a:solidFill>
                    <a:srgbClr val="0070C0"/>
                  </a:solidFill>
                  <a:effectLst/>
                  <a:uLnTx/>
                  <a:uFillTx/>
                  <a:latin typeface="微软雅黑" panose="020B0503020204020204" pitchFamily="34" charset="-122"/>
                  <a:ea typeface="微软雅黑" panose="020B0503020204020204" pitchFamily="34" charset="-122"/>
                </a:endParaRPr>
              </a:p>
            </p:txBody>
          </p:sp>
          <p:sp>
            <p:nvSpPr>
              <p:cNvPr id="59" name="Rectangle 10"/>
              <p:cNvSpPr>
                <a:spLocks noChangeArrowheads="1"/>
              </p:cNvSpPr>
              <p:nvPr/>
            </p:nvSpPr>
            <p:spPr bwMode="auto">
              <a:xfrm>
                <a:off x="3769783" y="4062395"/>
                <a:ext cx="1485900" cy="1293812"/>
              </a:xfrm>
              <a:prstGeom prst="rect">
                <a:avLst/>
              </a:prstGeom>
              <a:solidFill>
                <a:srgbClr val="66FFCC"/>
              </a:solidFill>
              <a:ln w="19050">
                <a:solidFill>
                  <a:sysClr val="windowText" lastClr="00000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1" i="0" u="none" strike="noStrike" kern="0" cap="none" spc="0" normalizeH="0" baseline="0" noProof="0">
                  <a:ln>
                    <a:noFill/>
                  </a:ln>
                  <a:solidFill>
                    <a:srgbClr val="0070C0"/>
                  </a:solidFill>
                  <a:effectLst/>
                  <a:uLnTx/>
                  <a:uFillTx/>
                  <a:latin typeface="微软雅黑" panose="020B0503020204020204" pitchFamily="34" charset="-122"/>
                  <a:ea typeface="微软雅黑" panose="020B0503020204020204" pitchFamily="34" charset="-122"/>
                </a:endParaRPr>
              </a:p>
            </p:txBody>
          </p:sp>
          <p:sp>
            <p:nvSpPr>
              <p:cNvPr id="60" name="Rectangle 11"/>
              <p:cNvSpPr>
                <a:spLocks noChangeArrowheads="1"/>
              </p:cNvSpPr>
              <p:nvPr/>
            </p:nvSpPr>
            <p:spPr bwMode="auto">
              <a:xfrm>
                <a:off x="7035669" y="4062395"/>
                <a:ext cx="2079228" cy="1293812"/>
              </a:xfrm>
              <a:prstGeom prst="rect">
                <a:avLst/>
              </a:prstGeom>
              <a:solidFill>
                <a:schemeClr val="accent6">
                  <a:lumMod val="60000"/>
                  <a:lumOff val="40000"/>
                </a:schemeClr>
              </a:solidFill>
              <a:ln w="19050">
                <a:solidFill>
                  <a:sysClr val="windowText" lastClr="00000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1" i="0" u="none" strike="noStrike" kern="0" cap="none" spc="0" normalizeH="0" baseline="0" noProof="0">
                  <a:ln>
                    <a:noFill/>
                  </a:ln>
                  <a:solidFill>
                    <a:srgbClr val="0070C0"/>
                  </a:solidFill>
                  <a:effectLst/>
                  <a:uLnTx/>
                  <a:uFillTx/>
                  <a:latin typeface="微软雅黑" panose="020B0503020204020204" pitchFamily="34" charset="-122"/>
                  <a:ea typeface="微软雅黑" panose="020B0503020204020204" pitchFamily="34" charset="-122"/>
                </a:endParaRPr>
              </a:p>
            </p:txBody>
          </p:sp>
          <p:sp>
            <p:nvSpPr>
              <p:cNvPr id="61" name="Line 12"/>
              <p:cNvSpPr>
                <a:spLocks noChangeShapeType="1"/>
              </p:cNvSpPr>
              <p:nvPr/>
            </p:nvSpPr>
            <p:spPr bwMode="auto">
              <a:xfrm>
                <a:off x="1792023" y="3933807"/>
                <a:ext cx="693077" cy="0"/>
              </a:xfrm>
              <a:prstGeom prst="line">
                <a:avLst/>
              </a:prstGeom>
              <a:noFill/>
              <a:ln w="28575">
                <a:solidFill>
                  <a:sysClr val="windowText" lastClr="000000"/>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1" i="0" u="none" strike="noStrike" kern="0" cap="none" spc="0" normalizeH="0" baseline="0" noProof="0">
                  <a:ln>
                    <a:noFill/>
                  </a:ln>
                  <a:solidFill>
                    <a:srgbClr val="0070C0"/>
                  </a:solidFill>
                  <a:effectLst/>
                  <a:uLnTx/>
                  <a:uFillTx/>
                  <a:latin typeface="微软雅黑" panose="020B0503020204020204" pitchFamily="34" charset="-122"/>
                  <a:ea typeface="微软雅黑" panose="020B0503020204020204" pitchFamily="34" charset="-122"/>
                </a:endParaRPr>
              </a:p>
            </p:txBody>
          </p:sp>
          <p:sp>
            <p:nvSpPr>
              <p:cNvPr id="62" name="Line 13"/>
              <p:cNvSpPr>
                <a:spLocks noChangeShapeType="1"/>
              </p:cNvSpPr>
              <p:nvPr/>
            </p:nvSpPr>
            <p:spPr bwMode="auto">
              <a:xfrm>
                <a:off x="3769783" y="3933807"/>
                <a:ext cx="1485900" cy="0"/>
              </a:xfrm>
              <a:prstGeom prst="line">
                <a:avLst/>
              </a:prstGeom>
              <a:noFill/>
              <a:ln w="28575">
                <a:solidFill>
                  <a:sysClr val="windowText" lastClr="000000"/>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1" i="0" u="none" strike="noStrike" kern="0" cap="none" spc="0" normalizeH="0" baseline="0" noProof="0">
                  <a:ln>
                    <a:noFill/>
                  </a:ln>
                  <a:solidFill>
                    <a:srgbClr val="0070C0"/>
                  </a:solidFill>
                  <a:effectLst/>
                  <a:uLnTx/>
                  <a:uFillTx/>
                  <a:latin typeface="微软雅黑" panose="020B0503020204020204" pitchFamily="34" charset="-122"/>
                  <a:ea typeface="微软雅黑" panose="020B0503020204020204" pitchFamily="34" charset="-122"/>
                </a:endParaRPr>
              </a:p>
            </p:txBody>
          </p:sp>
          <p:sp>
            <p:nvSpPr>
              <p:cNvPr id="63" name="Line 14"/>
              <p:cNvSpPr>
                <a:spLocks noChangeShapeType="1"/>
              </p:cNvSpPr>
              <p:nvPr/>
            </p:nvSpPr>
            <p:spPr bwMode="auto">
              <a:xfrm>
                <a:off x="7035669" y="3933807"/>
                <a:ext cx="2079228" cy="0"/>
              </a:xfrm>
              <a:prstGeom prst="line">
                <a:avLst/>
              </a:prstGeom>
              <a:noFill/>
              <a:ln w="28575">
                <a:solidFill>
                  <a:sysClr val="windowText" lastClr="000000"/>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1" i="0" u="none" strike="noStrike" kern="0" cap="none" spc="0" normalizeH="0" baseline="0" noProof="0">
                  <a:ln>
                    <a:noFill/>
                  </a:ln>
                  <a:solidFill>
                    <a:srgbClr val="0070C0"/>
                  </a:solidFill>
                  <a:effectLst/>
                  <a:uLnTx/>
                  <a:uFillTx/>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3088814" y="3279209"/>
              <a:ext cx="415498" cy="382105"/>
              <a:chOff x="3088814" y="3270065"/>
              <a:chExt cx="415498" cy="382105"/>
            </a:xfrm>
          </p:grpSpPr>
          <p:sp>
            <p:nvSpPr>
              <p:cNvPr id="52" name="矩形 51"/>
              <p:cNvSpPr/>
              <p:nvPr/>
            </p:nvSpPr>
            <p:spPr>
              <a:xfrm>
                <a:off x="3101696" y="3454731"/>
                <a:ext cx="402616" cy="153602"/>
              </a:xfrm>
              <a:prstGeom prst="rect">
                <a:avLst/>
              </a:prstGeom>
              <a:solidFill>
                <a:schemeClr val="bg1">
                  <a:lumMod val="95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b="0" i="0" u="none" strike="noStrike" kern="0" cap="none" spc="0" normalizeH="0" baseline="0" noProof="0">
                  <a:ln>
                    <a:noFill/>
                  </a:ln>
                  <a:solidFill>
                    <a:srgbClr val="0070C0"/>
                  </a:solidFill>
                  <a:effectLst/>
                  <a:uLnTx/>
                  <a:uFillTx/>
                  <a:latin typeface="Calibri" panose="020F0502020204030204"/>
                  <a:ea typeface="宋体" panose="02010600030101010101" pitchFamily="2" charset="-122"/>
                  <a:cs typeface="+mn-cs"/>
                </a:endParaRPr>
              </a:p>
            </p:txBody>
          </p:sp>
          <p:sp>
            <p:nvSpPr>
              <p:cNvPr id="53" name="Text Box 16"/>
              <p:cNvSpPr txBox="1">
                <a:spLocks noChangeArrowheads="1"/>
              </p:cNvSpPr>
              <p:nvPr/>
            </p:nvSpPr>
            <p:spPr bwMode="auto">
              <a:xfrm>
                <a:off x="3088814" y="3270065"/>
                <a:ext cx="383726" cy="382105"/>
              </a:xfrm>
              <a:prstGeom prst="rect">
                <a:avLst/>
              </a:prstGeom>
              <a:solidFill>
                <a:schemeClr val="bg1">
                  <a:lumMod val="95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b="1" i="0" u="none" strike="noStrike" kern="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sym typeface="Symbol" panose="05050102010706020507" pitchFamily="18" charset="2"/>
                  </a:rPr>
                  <a:t></a:t>
                </a:r>
                <a:endParaRPr kumimoji="0" lang="en-US" altLang="zh-CN" b="1" i="0" u="none" strike="noStrike" kern="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sym typeface="Symbol" panose="05050102010706020507" pitchFamily="18" charset="2"/>
                </a:endParaRPr>
              </a:p>
            </p:txBody>
          </p:sp>
        </p:grpSp>
        <p:grpSp>
          <p:nvGrpSpPr>
            <p:cNvPr id="41" name="组合 40"/>
            <p:cNvGrpSpPr/>
            <p:nvPr/>
          </p:nvGrpSpPr>
          <p:grpSpPr>
            <a:xfrm>
              <a:off x="3088814" y="2499742"/>
              <a:ext cx="415498" cy="382105"/>
              <a:chOff x="3088814" y="3270065"/>
              <a:chExt cx="415498" cy="382105"/>
            </a:xfrm>
          </p:grpSpPr>
          <p:sp>
            <p:nvSpPr>
              <p:cNvPr id="48" name="矩形 47"/>
              <p:cNvSpPr/>
              <p:nvPr/>
            </p:nvSpPr>
            <p:spPr>
              <a:xfrm>
                <a:off x="3101696" y="3454731"/>
                <a:ext cx="402616" cy="153602"/>
              </a:xfrm>
              <a:prstGeom prst="rect">
                <a:avLst/>
              </a:prstGeom>
              <a:solidFill>
                <a:schemeClr val="bg1">
                  <a:lumMod val="95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b="0" i="0" u="none" strike="noStrike" kern="0" cap="none" spc="0" normalizeH="0" baseline="0" noProof="0">
                  <a:ln>
                    <a:noFill/>
                  </a:ln>
                  <a:solidFill>
                    <a:srgbClr val="0070C0"/>
                  </a:solidFill>
                  <a:effectLst/>
                  <a:uLnTx/>
                  <a:uFillTx/>
                  <a:latin typeface="Calibri" panose="020F0502020204030204"/>
                  <a:ea typeface="宋体" panose="02010600030101010101" pitchFamily="2" charset="-122"/>
                  <a:cs typeface="+mn-cs"/>
                </a:endParaRPr>
              </a:p>
            </p:txBody>
          </p:sp>
          <p:sp>
            <p:nvSpPr>
              <p:cNvPr id="49" name="Text Box 16"/>
              <p:cNvSpPr txBox="1">
                <a:spLocks noChangeArrowheads="1"/>
              </p:cNvSpPr>
              <p:nvPr/>
            </p:nvSpPr>
            <p:spPr bwMode="auto">
              <a:xfrm>
                <a:off x="3088814" y="3270065"/>
                <a:ext cx="383726" cy="382105"/>
              </a:xfrm>
              <a:prstGeom prst="rect">
                <a:avLst/>
              </a:prstGeom>
              <a:solidFill>
                <a:schemeClr val="bg1">
                  <a:lumMod val="95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b="1" i="0" u="none" strike="noStrike" kern="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sym typeface="Symbol" panose="05050102010706020507" pitchFamily="18" charset="2"/>
                  </a:rPr>
                  <a:t></a:t>
                </a:r>
                <a:endParaRPr kumimoji="0" lang="en-US" altLang="zh-CN" b="1" i="0" u="none" strike="noStrike" kern="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sym typeface="Symbol" panose="05050102010706020507" pitchFamily="18" charset="2"/>
                </a:endParaRPr>
              </a:p>
            </p:txBody>
          </p:sp>
        </p:grpSp>
        <p:grpSp>
          <p:nvGrpSpPr>
            <p:cNvPr id="42" name="组合 41"/>
            <p:cNvGrpSpPr/>
            <p:nvPr/>
          </p:nvGrpSpPr>
          <p:grpSpPr>
            <a:xfrm>
              <a:off x="4959472" y="3279209"/>
              <a:ext cx="415498" cy="382105"/>
              <a:chOff x="3088814" y="3270065"/>
              <a:chExt cx="415498" cy="382105"/>
            </a:xfrm>
          </p:grpSpPr>
          <p:sp>
            <p:nvSpPr>
              <p:cNvPr id="46" name="矩形 45"/>
              <p:cNvSpPr/>
              <p:nvPr/>
            </p:nvSpPr>
            <p:spPr>
              <a:xfrm>
                <a:off x="3101696" y="3454731"/>
                <a:ext cx="402616" cy="153602"/>
              </a:xfrm>
              <a:prstGeom prst="rect">
                <a:avLst/>
              </a:prstGeom>
              <a:solidFill>
                <a:schemeClr val="bg1">
                  <a:lumMod val="95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b="0" i="0" u="none" strike="noStrike" kern="0" cap="none" spc="0" normalizeH="0" baseline="0" noProof="0">
                  <a:ln>
                    <a:noFill/>
                  </a:ln>
                  <a:solidFill>
                    <a:srgbClr val="0070C0"/>
                  </a:solidFill>
                  <a:effectLst/>
                  <a:uLnTx/>
                  <a:uFillTx/>
                  <a:latin typeface="Calibri" panose="020F0502020204030204"/>
                  <a:ea typeface="宋体" panose="02010600030101010101" pitchFamily="2" charset="-122"/>
                  <a:cs typeface="+mn-cs"/>
                </a:endParaRPr>
              </a:p>
            </p:txBody>
          </p:sp>
          <p:sp>
            <p:nvSpPr>
              <p:cNvPr id="47" name="Text Box 16"/>
              <p:cNvSpPr txBox="1">
                <a:spLocks noChangeArrowheads="1"/>
              </p:cNvSpPr>
              <p:nvPr/>
            </p:nvSpPr>
            <p:spPr bwMode="auto">
              <a:xfrm>
                <a:off x="3088814" y="3270065"/>
                <a:ext cx="383726" cy="382105"/>
              </a:xfrm>
              <a:prstGeom prst="rect">
                <a:avLst/>
              </a:prstGeom>
              <a:solidFill>
                <a:schemeClr val="bg1">
                  <a:lumMod val="95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b="1" i="0" u="none" strike="noStrike" kern="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sym typeface="Symbol" panose="05050102010706020507" pitchFamily="18" charset="2"/>
                  </a:rPr>
                  <a:t></a:t>
                </a:r>
                <a:endParaRPr kumimoji="0" lang="en-US" altLang="zh-CN" b="1" i="0" u="none" strike="noStrike" kern="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sym typeface="Symbol" panose="05050102010706020507" pitchFamily="18" charset="2"/>
                </a:endParaRPr>
              </a:p>
            </p:txBody>
          </p:sp>
        </p:grpSp>
        <p:grpSp>
          <p:nvGrpSpPr>
            <p:cNvPr id="43" name="组合 42"/>
            <p:cNvGrpSpPr/>
            <p:nvPr/>
          </p:nvGrpSpPr>
          <p:grpSpPr>
            <a:xfrm>
              <a:off x="4959472" y="2499742"/>
              <a:ext cx="415498" cy="382105"/>
              <a:chOff x="3088814" y="3270065"/>
              <a:chExt cx="415498" cy="382105"/>
            </a:xfrm>
          </p:grpSpPr>
          <p:sp>
            <p:nvSpPr>
              <p:cNvPr id="44" name="矩形 43"/>
              <p:cNvSpPr/>
              <p:nvPr/>
            </p:nvSpPr>
            <p:spPr>
              <a:xfrm>
                <a:off x="3101696" y="3454731"/>
                <a:ext cx="402616" cy="153602"/>
              </a:xfrm>
              <a:prstGeom prst="rect">
                <a:avLst/>
              </a:prstGeom>
              <a:solidFill>
                <a:schemeClr val="bg1">
                  <a:lumMod val="95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b="0" i="0" u="none" strike="noStrike" kern="0" cap="none" spc="0" normalizeH="0" baseline="0" noProof="0">
                  <a:ln>
                    <a:noFill/>
                  </a:ln>
                  <a:solidFill>
                    <a:srgbClr val="0070C0"/>
                  </a:solidFill>
                  <a:effectLst/>
                  <a:uLnTx/>
                  <a:uFillTx/>
                  <a:latin typeface="Calibri" panose="020F0502020204030204"/>
                  <a:ea typeface="宋体" panose="02010600030101010101" pitchFamily="2" charset="-122"/>
                  <a:cs typeface="+mn-cs"/>
                </a:endParaRPr>
              </a:p>
            </p:txBody>
          </p:sp>
          <p:sp>
            <p:nvSpPr>
              <p:cNvPr id="45" name="Text Box 16"/>
              <p:cNvSpPr txBox="1">
                <a:spLocks noChangeArrowheads="1"/>
              </p:cNvSpPr>
              <p:nvPr/>
            </p:nvSpPr>
            <p:spPr bwMode="auto">
              <a:xfrm>
                <a:off x="3088814" y="3270065"/>
                <a:ext cx="383726" cy="382105"/>
              </a:xfrm>
              <a:prstGeom prst="rect">
                <a:avLst/>
              </a:prstGeom>
              <a:solidFill>
                <a:schemeClr val="bg1">
                  <a:lumMod val="95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b="1" i="0" u="none" strike="noStrike" kern="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sym typeface="Symbol" panose="05050102010706020507" pitchFamily="18" charset="2"/>
                  </a:rPr>
                  <a:t></a:t>
                </a:r>
                <a:endParaRPr kumimoji="0" lang="en-US" altLang="zh-CN" b="1" i="0" u="none" strike="noStrike" kern="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sym typeface="Symbol" panose="05050102010706020507" pitchFamily="18" charset="2"/>
                </a:endParaRPr>
              </a:p>
            </p:txBody>
          </p:sp>
        </p:grpSp>
      </p:grpSp>
      <p:pic>
        <p:nvPicPr>
          <p:cNvPr id="2" name="图片 1"/>
          <p:cNvPicPr>
            <a:picLocks noChangeAspect="1"/>
          </p:cNvPicPr>
          <p:nvPr/>
        </p:nvPicPr>
        <p:blipFill>
          <a:blip r:embed="rId1"/>
          <a:stretch>
            <a:fillRect/>
          </a:stretch>
        </p:blipFill>
        <p:spPr>
          <a:xfrm>
            <a:off x="8259445" y="352425"/>
            <a:ext cx="2578735" cy="429895"/>
          </a:xfrm>
          <a:prstGeom prst="rect">
            <a:avLst/>
          </a:prstGeom>
        </p:spPr>
      </p:pic>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76">
                                            <p:txEl>
                                              <p:pRg st="0" end="0"/>
                                            </p:txEl>
                                          </p:spTgt>
                                        </p:tgtEl>
                                        <p:attrNameLst>
                                          <p:attrName>style.visibility</p:attrName>
                                        </p:attrNameLst>
                                      </p:cBhvr>
                                      <p:to>
                                        <p:strVal val="visible"/>
                                      </p:to>
                                    </p:set>
                                    <p:animEffect transition="in" filter="fade">
                                      <p:cBhvr>
                                        <p:cTn id="7" dur="1000"/>
                                        <p:tgtEl>
                                          <p:spTgt spid="76">
                                            <p:txEl>
                                              <p:pRg st="0" end="0"/>
                                            </p:txEl>
                                          </p:spTgt>
                                        </p:tgtEl>
                                      </p:cBhvr>
                                    </p:animEffect>
                                    <p:anim calcmode="lin" valueType="num">
                                      <p:cBhvr>
                                        <p:cTn id="8" dur="1000" fill="hold"/>
                                        <p:tgtEl>
                                          <p:spTgt spid="7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6">
                                            <p:txEl>
                                              <p:pRg st="1" end="1"/>
                                            </p:txEl>
                                          </p:spTgt>
                                        </p:tgtEl>
                                        <p:attrNameLst>
                                          <p:attrName>style.visibility</p:attrName>
                                        </p:attrNameLst>
                                      </p:cBhvr>
                                      <p:to>
                                        <p:strVal val="visible"/>
                                      </p:to>
                                    </p:set>
                                    <p:animEffect transition="in" filter="fade">
                                      <p:cBhvr>
                                        <p:cTn id="14" dur="1000"/>
                                        <p:tgtEl>
                                          <p:spTgt spid="76">
                                            <p:txEl>
                                              <p:pRg st="1" end="1"/>
                                            </p:txEl>
                                          </p:spTgt>
                                        </p:tgtEl>
                                      </p:cBhvr>
                                    </p:animEffect>
                                    <p:anim calcmode="lin" valueType="num">
                                      <p:cBhvr>
                                        <p:cTn id="15" dur="1000" fill="hold"/>
                                        <p:tgtEl>
                                          <p:spTgt spid="76">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6">
                                            <p:txEl>
                                              <p:pRg st="2" end="2"/>
                                            </p:txEl>
                                          </p:spTgt>
                                        </p:tgtEl>
                                        <p:attrNameLst>
                                          <p:attrName>style.visibility</p:attrName>
                                        </p:attrNameLst>
                                      </p:cBhvr>
                                      <p:to>
                                        <p:strVal val="visible"/>
                                      </p:to>
                                    </p:set>
                                    <p:animEffect transition="in" filter="fade">
                                      <p:cBhvr>
                                        <p:cTn id="21" dur="1000"/>
                                        <p:tgtEl>
                                          <p:spTgt spid="76">
                                            <p:txEl>
                                              <p:pRg st="2" end="2"/>
                                            </p:txEl>
                                          </p:spTgt>
                                        </p:tgtEl>
                                      </p:cBhvr>
                                    </p:animEffect>
                                    <p:anim calcmode="lin" valueType="num">
                                      <p:cBhvr>
                                        <p:cTn id="22" dur="1000" fill="hold"/>
                                        <p:tgtEl>
                                          <p:spTgt spid="76">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76">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uiExpand="1"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a:lstStyle/>
          <a:p>
            <a:r>
              <a:rPr lang="en-US" altLang="zh-CN" dirty="0"/>
              <a:t>(2) </a:t>
            </a:r>
            <a:r>
              <a:rPr lang="zh-CN" altLang="en-US" dirty="0"/>
              <a:t>其他无线电波</a:t>
            </a:r>
            <a:endParaRPr lang="zh-CN" altLang="en-US" dirty="0"/>
          </a:p>
        </p:txBody>
      </p:sp>
      <p:sp>
        <p:nvSpPr>
          <p:cNvPr id="114691" name="Rectangle 3"/>
          <p:cNvSpPr>
            <a:spLocks noGrp="1" noChangeArrowheads="1"/>
          </p:cNvSpPr>
          <p:nvPr>
            <p:ph idx="1"/>
          </p:nvPr>
        </p:nvSpPr>
        <p:spPr>
          <a:xfrm>
            <a:off x="600912" y="1999538"/>
            <a:ext cx="10457808" cy="4298636"/>
          </a:xfrm>
        </p:spPr>
        <p:txBody>
          <a:bodyPr>
            <a:normAutofit fontScale="92500" lnSpcReduction="20000"/>
          </a:bodyPr>
          <a:lstStyle/>
          <a:p>
            <a:pPr>
              <a:lnSpc>
                <a:spcPct val="150000"/>
              </a:lnSpc>
            </a:pPr>
            <a:r>
              <a:rPr lang="zh-CN" altLang="en-US" sz="2400" dirty="0"/>
              <a:t>无线电波通常指频率低于</a:t>
            </a:r>
            <a:r>
              <a:rPr lang="en-US" altLang="zh-CN" sz="2400" dirty="0"/>
              <a:t>300 GHz</a:t>
            </a:r>
            <a:r>
              <a:rPr lang="zh-CN" altLang="en-US" sz="2400" dirty="0"/>
              <a:t>的电磁波，除了微波外，主要还包括频率比微波更低的长波（</a:t>
            </a:r>
            <a:r>
              <a:rPr lang="en-US" altLang="zh-CN" sz="2400" dirty="0"/>
              <a:t>LF</a:t>
            </a:r>
            <a:r>
              <a:rPr lang="zh-CN" altLang="en-US" sz="2400" dirty="0"/>
              <a:t>）、 中波（</a:t>
            </a:r>
            <a:r>
              <a:rPr lang="en-US" altLang="zh-CN" sz="2400" dirty="0"/>
              <a:t>MF</a:t>
            </a:r>
            <a:r>
              <a:rPr lang="zh-CN" altLang="en-US" sz="2400" dirty="0"/>
              <a:t>）、短波（</a:t>
            </a:r>
            <a:r>
              <a:rPr lang="en-US" altLang="zh-CN" sz="2400" dirty="0"/>
              <a:t>HF</a:t>
            </a:r>
            <a:r>
              <a:rPr lang="zh-CN" altLang="en-US" sz="2400" dirty="0"/>
              <a:t>）和超短波（</a:t>
            </a:r>
            <a:r>
              <a:rPr lang="en-US" altLang="zh-CN" sz="2400" dirty="0"/>
              <a:t>VHF</a:t>
            </a:r>
            <a:r>
              <a:rPr lang="zh-CN" altLang="en-US" sz="2400" dirty="0"/>
              <a:t>）。</a:t>
            </a:r>
            <a:endParaRPr lang="en-US" altLang="zh-CN" sz="2400" dirty="0"/>
          </a:p>
          <a:p>
            <a:pPr>
              <a:lnSpc>
                <a:spcPct val="150000"/>
              </a:lnSpc>
            </a:pPr>
            <a:r>
              <a:rPr lang="zh-CN" altLang="en-US" sz="2400" dirty="0"/>
              <a:t>长波和中波有较强的绕射能力，主要沿着地球表面传播，并且不容易被建筑物遮挡，但通信带宽太低，用于特殊通信场景。</a:t>
            </a:r>
            <a:endParaRPr lang="en-US" altLang="zh-CN" sz="2400" dirty="0"/>
          </a:p>
          <a:p>
            <a:pPr>
              <a:lnSpc>
                <a:spcPct val="150000"/>
              </a:lnSpc>
            </a:pPr>
            <a:r>
              <a:rPr lang="zh-CN" altLang="en-US" sz="2400" dirty="0"/>
              <a:t>短波主要靠电离层反射进行通信。短波信道频带窄，传输速率不高，通信质量较差。由于通信距离远，电台机动性高，在军事通信领域中具有重要的应用价值。</a:t>
            </a:r>
            <a:endParaRPr lang="en-US" altLang="zh-CN" sz="2400" dirty="0"/>
          </a:p>
          <a:p>
            <a:pPr>
              <a:lnSpc>
                <a:spcPct val="150000"/>
              </a:lnSpc>
            </a:pPr>
            <a:r>
              <a:rPr lang="zh-CN" altLang="en-US" sz="2400" dirty="0"/>
              <a:t>超短波主要依靠空间直射波传播（只有有限的绕射能力）。超短波电台与短波电台相比，具有通信频带宽大、信号稳定等优点，是军队近距离无线电通信的主要装备。</a:t>
            </a:r>
            <a:endParaRPr lang="zh-CN" altLang="en-US" sz="2400" dirty="0"/>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300" b="0" i="0" u="none" strike="noStrike" kern="1200" cap="none" spc="0" normalizeH="0" baseline="0" noProof="0">
                <a:ln>
                  <a:noFill/>
                </a:ln>
                <a:solidFill>
                  <a:prstClr val="black">
                    <a:tint val="75000"/>
                  </a:prstClr>
                </a:solidFill>
                <a:effectLst/>
                <a:uLnTx/>
                <a:uFillTx/>
                <a:latin typeface="Tahoma" panose="020B0604030504040204" pitchFamily="34" charset="0"/>
                <a:ea typeface="宋体" panose="02010600030101010101" pitchFamily="2" charset="-122"/>
                <a:cs typeface="+mn-cs"/>
              </a:rPr>
              <a:t>课件制作人：谢钧 谢希仁</a:t>
            </a:r>
            <a:endParaRPr kumimoji="0" lang="zh-CN" altLang="en-US" sz="1300" b="0" i="0" u="none" strike="noStrike" kern="1200" cap="none" spc="0" normalizeH="0" baseline="0" noProof="0">
              <a:ln>
                <a:noFill/>
              </a:ln>
              <a:solidFill>
                <a:prstClr val="black">
                  <a:tint val="75000"/>
                </a:prstClr>
              </a:solidFill>
              <a:effectLst/>
              <a:uLnTx/>
              <a:uFillTx/>
              <a:latin typeface="Tahoma" panose="020B0604030504040204" pitchFamily="34" charset="0"/>
              <a:ea typeface="宋体" panose="02010600030101010101" pitchFamily="2" charset="-122"/>
              <a:cs typeface="+mn-cs"/>
            </a:endParaRPr>
          </a:p>
        </p:txBody>
      </p:sp>
      <p:grpSp>
        <p:nvGrpSpPr>
          <p:cNvPr id="4" name="组合 3"/>
          <p:cNvGrpSpPr/>
          <p:nvPr/>
        </p:nvGrpSpPr>
        <p:grpSpPr>
          <a:xfrm>
            <a:off x="0" y="1071244"/>
            <a:ext cx="12192000" cy="5816919"/>
            <a:chOff x="0" y="1071244"/>
            <a:chExt cx="12192000" cy="5816919"/>
          </a:xfrm>
        </p:grpSpPr>
        <p:grpSp>
          <p:nvGrpSpPr>
            <p:cNvPr id="2" name="组合 1"/>
            <p:cNvGrpSpPr/>
            <p:nvPr/>
          </p:nvGrpSpPr>
          <p:grpSpPr>
            <a:xfrm>
              <a:off x="0" y="1071244"/>
              <a:ext cx="12192000" cy="925752"/>
              <a:chOff x="0" y="1071244"/>
              <a:chExt cx="12192000" cy="925752"/>
            </a:xfrm>
          </p:grpSpPr>
          <p:sp>
            <p:nvSpPr>
              <p:cNvPr id="7" name="矩形 6"/>
              <p:cNvSpPr/>
              <p:nvPr/>
            </p:nvSpPr>
            <p:spPr>
              <a:xfrm>
                <a:off x="0" y="1545906"/>
                <a:ext cx="9663113" cy="46037"/>
              </a:xfrm>
              <a:prstGeom prst="rect">
                <a:avLst/>
              </a:prstGeom>
              <a:solidFill>
                <a:srgbClr val="838383">
                  <a:alpha val="80000"/>
                </a:srgbClr>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nvGrpSpPr>
              <p:cNvPr id="8" name="组合 22"/>
              <p:cNvGrpSpPr/>
              <p:nvPr/>
            </p:nvGrpSpPr>
            <p:grpSpPr bwMode="auto">
              <a:xfrm rot="10800000">
                <a:off x="9617075" y="1071244"/>
                <a:ext cx="2574925" cy="925752"/>
                <a:chOff x="13581" y="1438864"/>
                <a:chExt cx="2575175" cy="926039"/>
              </a:xfrm>
            </p:grpSpPr>
            <p:sp>
              <p:nvSpPr>
                <p:cNvPr id="9" name="矩形 8"/>
                <p:cNvSpPr/>
                <p:nvPr/>
              </p:nvSpPr>
              <p:spPr>
                <a:xfrm>
                  <a:off x="13581" y="1438864"/>
                  <a:ext cx="495348" cy="533565"/>
                </a:xfrm>
                <a:prstGeom prst="rect">
                  <a:avLst/>
                </a:prstGeom>
                <a:solidFill>
                  <a:srgbClr val="838383"/>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0" name="矩形 9"/>
                <p:cNvSpPr/>
                <p:nvPr/>
              </p:nvSpPr>
              <p:spPr>
                <a:xfrm>
                  <a:off x="770891" y="1878978"/>
                  <a:ext cx="266726" cy="287426"/>
                </a:xfrm>
                <a:prstGeom prst="rect">
                  <a:avLst/>
                </a:prstGeom>
                <a:solidFill>
                  <a:srgbClr val="A6B727"/>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1" name="矩形 10"/>
                <p:cNvSpPr/>
                <p:nvPr/>
              </p:nvSpPr>
              <p:spPr>
                <a:xfrm>
                  <a:off x="599425" y="1570908"/>
                  <a:ext cx="342933" cy="370002"/>
                </a:xfrm>
                <a:prstGeom prst="rect">
                  <a:avLst/>
                </a:prstGeom>
                <a:solidFill>
                  <a:srgbClr val="FFC000"/>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2" name="矩形 11"/>
                <p:cNvSpPr/>
                <p:nvPr/>
              </p:nvSpPr>
              <p:spPr>
                <a:xfrm>
                  <a:off x="942358" y="2037777"/>
                  <a:ext cx="266726" cy="285839"/>
                </a:xfrm>
                <a:prstGeom prst="rect">
                  <a:avLst/>
                </a:prstGeom>
                <a:solidFill>
                  <a:srgbClr val="FEC306"/>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3" name="矩形 12"/>
                <p:cNvSpPr/>
                <p:nvPr/>
              </p:nvSpPr>
              <p:spPr>
                <a:xfrm>
                  <a:off x="2542714" y="1596315"/>
                  <a:ext cx="46042" cy="46051"/>
                </a:xfrm>
                <a:prstGeom prst="rect">
                  <a:avLst/>
                </a:prstGeom>
                <a:solidFill>
                  <a:srgbClr val="F69200"/>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4" name="矩形 13"/>
                <p:cNvSpPr/>
                <p:nvPr/>
              </p:nvSpPr>
              <p:spPr>
                <a:xfrm flipV="1">
                  <a:off x="489877" y="2077476"/>
                  <a:ext cx="266726" cy="287427"/>
                </a:xfrm>
                <a:prstGeom prst="rect">
                  <a:avLst/>
                </a:prstGeom>
                <a:solidFill>
                  <a:srgbClr val="418AB3"/>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5" name="矩形 14"/>
                <p:cNvSpPr/>
                <p:nvPr/>
              </p:nvSpPr>
              <p:spPr>
                <a:xfrm>
                  <a:off x="1896539" y="1866274"/>
                  <a:ext cx="107960" cy="115923"/>
                </a:xfrm>
                <a:prstGeom prst="rect">
                  <a:avLst/>
                </a:prstGeom>
                <a:solidFill>
                  <a:srgbClr val="FFFF00"/>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6" name="矩形 15"/>
                <p:cNvSpPr/>
                <p:nvPr/>
              </p:nvSpPr>
              <p:spPr>
                <a:xfrm>
                  <a:off x="2220420" y="1932970"/>
                  <a:ext cx="266726" cy="287426"/>
                </a:xfrm>
                <a:prstGeom prst="rect">
                  <a:avLst/>
                </a:prstGeom>
                <a:solidFill>
                  <a:srgbClr val="F69200"/>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7" name="矩形 16"/>
                <p:cNvSpPr/>
                <p:nvPr/>
              </p:nvSpPr>
              <p:spPr>
                <a:xfrm>
                  <a:off x="1677442" y="2036189"/>
                  <a:ext cx="266726" cy="285839"/>
                </a:xfrm>
                <a:prstGeom prst="rect">
                  <a:avLst/>
                </a:prstGeom>
                <a:solidFill>
                  <a:srgbClr val="C00000"/>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8" name="矩形 17"/>
                <p:cNvSpPr/>
                <p:nvPr/>
              </p:nvSpPr>
              <p:spPr>
                <a:xfrm>
                  <a:off x="1224960" y="1715414"/>
                  <a:ext cx="266726" cy="287427"/>
                </a:xfrm>
                <a:prstGeom prst="rect">
                  <a:avLst/>
                </a:prstGeom>
                <a:solidFill>
                  <a:srgbClr val="7F7F7F"/>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9" name="矩形 18"/>
                <p:cNvSpPr/>
                <p:nvPr/>
              </p:nvSpPr>
              <p:spPr>
                <a:xfrm>
                  <a:off x="1860022" y="1501822"/>
                  <a:ext cx="217509" cy="224471"/>
                </a:xfrm>
                <a:prstGeom prst="rect">
                  <a:avLst/>
                </a:prstGeom>
                <a:solidFill>
                  <a:srgbClr val="C00000"/>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grpSp>
        <p:grpSp>
          <p:nvGrpSpPr>
            <p:cNvPr id="3" name="组合 2"/>
            <p:cNvGrpSpPr/>
            <p:nvPr/>
          </p:nvGrpSpPr>
          <p:grpSpPr>
            <a:xfrm>
              <a:off x="0" y="5755557"/>
              <a:ext cx="12192000" cy="1132606"/>
              <a:chOff x="0" y="5755557"/>
              <a:chExt cx="12192000" cy="1132606"/>
            </a:xfrm>
          </p:grpSpPr>
          <p:sp>
            <p:nvSpPr>
              <p:cNvPr id="6" name="矩形 5"/>
              <p:cNvSpPr/>
              <p:nvPr/>
            </p:nvSpPr>
            <p:spPr>
              <a:xfrm>
                <a:off x="0" y="6363653"/>
                <a:ext cx="12192000" cy="524510"/>
              </a:xfrm>
              <a:prstGeom prst="rect">
                <a:avLst/>
              </a:prstGeom>
              <a:solidFill>
                <a:srgbClr val="838383">
                  <a:alpha val="80000"/>
                </a:srgbClr>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nvGrpSpPr>
              <p:cNvPr id="20" name="组合 19"/>
              <p:cNvGrpSpPr/>
              <p:nvPr/>
            </p:nvGrpSpPr>
            <p:grpSpPr>
              <a:xfrm>
                <a:off x="9457195" y="5755557"/>
                <a:ext cx="2430463" cy="979970"/>
                <a:chOff x="8527555" y="5023817"/>
                <a:chExt cx="3370263" cy="1358900"/>
              </a:xfrm>
            </p:grpSpPr>
            <p:sp>
              <p:nvSpPr>
                <p:cNvPr id="21" name="内容占位符 3"/>
                <p:cNvSpPr txBox="1"/>
                <p:nvPr/>
              </p:nvSpPr>
              <p:spPr bwMode="auto">
                <a:xfrm>
                  <a:off x="11121529" y="5219851"/>
                  <a:ext cx="776289" cy="1162866"/>
                </a:xfrm>
                <a:prstGeom prst="rect">
                  <a:avLst/>
                </a:prstGeom>
                <a:solidFill>
                  <a:schemeClr val="accent2"/>
                </a:solidFill>
                <a:ln w="9525">
                  <a:noFill/>
                  <a:miter lim="800000"/>
                </a:ln>
              </p:spPr>
              <p:txBody>
                <a:bodyPr/>
                <a:lstStyle/>
                <a:p>
                  <a:pPr marL="0" marR="0" lvl="0" indent="0" algn="l" defTabSz="914400" rtl="0" eaLnBrk="1" fontAlgn="base" latinLnBrk="0" hangingPunct="1">
                    <a:lnSpc>
                      <a:spcPct val="130000"/>
                    </a:lnSpc>
                    <a:spcBef>
                      <a:spcPts val="1000"/>
                    </a:spcBef>
                    <a:spcAft>
                      <a:spcPct val="0"/>
                    </a:spcAft>
                    <a:buClrTx/>
                    <a:buSzTx/>
                    <a:buFont typeface="Wingdings" panose="05000000000000000000" pitchFamily="2" charset="2"/>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2" name="内容占位符 3"/>
                <p:cNvSpPr txBox="1"/>
                <p:nvPr/>
              </p:nvSpPr>
              <p:spPr>
                <a:xfrm>
                  <a:off x="10321430" y="5646914"/>
                  <a:ext cx="584199" cy="735803"/>
                </a:xfrm>
                <a:prstGeom prst="rect">
                  <a:avLst/>
                </a:prstGeom>
                <a:solidFill>
                  <a:schemeClr val="accent3"/>
                </a:solidFill>
              </p:spPr>
              <p:txBody>
                <a:bodyPr>
                  <a:normAutofit/>
                </a:bodyPr>
                <a:lstStyle>
                  <a:lvl1pPr marL="360045" indent="-360045" algn="l" defTabSz="914400" rtl="0" eaLnBrk="1" latinLnBrk="0" hangingPunct="1">
                    <a:lnSpc>
                      <a:spcPct val="130000"/>
                    </a:lnSpc>
                    <a:spcBef>
                      <a:spcPts val="1000"/>
                    </a:spcBef>
                    <a:buFont typeface="Wingdings" panose="05000000000000000000" pitchFamily="2" charset="2"/>
                    <a:buChar char="l"/>
                    <a:defRPr sz="2000" kern="1200">
                      <a:solidFill>
                        <a:schemeClr val="tx1">
                          <a:lumMod val="85000"/>
                          <a:lumOff val="15000"/>
                        </a:schemeClr>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zh-CN" altLang="en-US" sz="1800" kern="1200" dirty="0" smtClean="0">
                      <a:solidFill>
                        <a:schemeClr val="tx1">
                          <a:lumMod val="85000"/>
                          <a:lumOff val="15000"/>
                        </a:schemeClr>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30000"/>
                    </a:lnSpc>
                    <a:spcBef>
                      <a:spcPts val="1000"/>
                    </a:spcBef>
                    <a:spcAft>
                      <a:spcPts val="0"/>
                    </a:spcAft>
                    <a:buClrTx/>
                    <a:buSzTx/>
                    <a:buFont typeface="Wingdings" panose="05000000000000000000" pitchFamily="2" charset="2"/>
                    <a:buNone/>
                    <a:defRPr/>
                  </a:pPr>
                  <a:endParaRPr kumimoji="0" lang="zh-CN" altLang="en-US" sz="20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3" name="内容占位符 3"/>
                <p:cNvSpPr txBox="1"/>
                <p:nvPr/>
              </p:nvSpPr>
              <p:spPr>
                <a:xfrm>
                  <a:off x="9467355" y="5023817"/>
                  <a:ext cx="522288" cy="1358900"/>
                </a:xfrm>
                <a:prstGeom prst="rect">
                  <a:avLst/>
                </a:prstGeom>
                <a:solidFill>
                  <a:schemeClr val="accent6"/>
                </a:solidFill>
              </p:spPr>
              <p:txBody>
                <a:bodyPr>
                  <a:normAutofit/>
                </a:bodyPr>
                <a:lstStyle>
                  <a:lvl1pPr marL="360045" indent="-360045" algn="l" defTabSz="914400" rtl="0" eaLnBrk="1" latinLnBrk="0" hangingPunct="1">
                    <a:lnSpc>
                      <a:spcPct val="130000"/>
                    </a:lnSpc>
                    <a:spcBef>
                      <a:spcPts val="1000"/>
                    </a:spcBef>
                    <a:buFont typeface="Wingdings" panose="05000000000000000000" pitchFamily="2" charset="2"/>
                    <a:buChar char="l"/>
                    <a:defRPr sz="2000" kern="1200">
                      <a:solidFill>
                        <a:schemeClr val="tx1">
                          <a:lumMod val="85000"/>
                          <a:lumOff val="15000"/>
                        </a:schemeClr>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zh-CN" altLang="en-US" sz="1800" kern="1200" dirty="0" smtClean="0">
                      <a:solidFill>
                        <a:schemeClr val="tx1">
                          <a:lumMod val="85000"/>
                          <a:lumOff val="15000"/>
                        </a:schemeClr>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30000"/>
                    </a:lnSpc>
                    <a:spcBef>
                      <a:spcPts val="1000"/>
                    </a:spcBef>
                    <a:spcAft>
                      <a:spcPts val="0"/>
                    </a:spcAft>
                    <a:buClrTx/>
                    <a:buSzTx/>
                    <a:buFont typeface="Wingdings" panose="05000000000000000000" pitchFamily="2" charset="2"/>
                    <a:buNone/>
                    <a:defRPr/>
                  </a:pPr>
                  <a:endParaRPr kumimoji="0" lang="zh-CN" altLang="en-US" sz="20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4" name="内容占位符 3"/>
                <p:cNvSpPr txBox="1"/>
                <p:nvPr/>
              </p:nvSpPr>
              <p:spPr>
                <a:xfrm>
                  <a:off x="8527555" y="5474667"/>
                  <a:ext cx="522288" cy="908050"/>
                </a:xfrm>
                <a:prstGeom prst="rect">
                  <a:avLst/>
                </a:prstGeom>
                <a:solidFill>
                  <a:schemeClr val="accent4"/>
                </a:solidFill>
              </p:spPr>
              <p:txBody>
                <a:bodyPr>
                  <a:normAutofit/>
                </a:bodyPr>
                <a:lstStyle>
                  <a:lvl1pPr marL="360045" indent="-360045" algn="l" defTabSz="914400" rtl="0" eaLnBrk="1" latinLnBrk="0" hangingPunct="1">
                    <a:lnSpc>
                      <a:spcPct val="130000"/>
                    </a:lnSpc>
                    <a:spcBef>
                      <a:spcPts val="1000"/>
                    </a:spcBef>
                    <a:buFont typeface="Wingdings" panose="05000000000000000000" pitchFamily="2" charset="2"/>
                    <a:buChar char="l"/>
                    <a:defRPr sz="2000" kern="1200">
                      <a:solidFill>
                        <a:schemeClr val="tx1">
                          <a:lumMod val="85000"/>
                          <a:lumOff val="15000"/>
                        </a:schemeClr>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zh-CN" altLang="en-US" sz="1800" kern="1200" dirty="0" smtClean="0">
                      <a:solidFill>
                        <a:schemeClr val="tx1">
                          <a:lumMod val="85000"/>
                          <a:lumOff val="15000"/>
                        </a:schemeClr>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30000"/>
                    </a:lnSpc>
                    <a:spcBef>
                      <a:spcPts val="1000"/>
                    </a:spcBef>
                    <a:spcAft>
                      <a:spcPts val="0"/>
                    </a:spcAft>
                    <a:buClrTx/>
                    <a:buSzTx/>
                    <a:buFont typeface="Wingdings" panose="05000000000000000000" pitchFamily="2" charset="2"/>
                    <a:buNone/>
                    <a:defRPr/>
                  </a:pPr>
                  <a:endParaRPr kumimoji="0" lang="zh-CN" altLang="en-US" sz="20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grpSp>
      <p:pic>
        <p:nvPicPr>
          <p:cNvPr id="25" name="图片 24"/>
          <p:cNvPicPr>
            <a:picLocks noChangeAspect="1"/>
          </p:cNvPicPr>
          <p:nvPr/>
        </p:nvPicPr>
        <p:blipFill>
          <a:blip r:embed="rId1"/>
          <a:stretch>
            <a:fillRect/>
          </a:stretch>
        </p:blipFill>
        <p:spPr>
          <a:xfrm>
            <a:off x="8259445" y="352425"/>
            <a:ext cx="2578735" cy="429895"/>
          </a:xfrm>
          <a:prstGeom prst="rect">
            <a:avLst/>
          </a:prstGeom>
        </p:spPr>
      </p:pic>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14691">
                                            <p:txEl>
                                              <p:pRg st="0" end="0"/>
                                            </p:txEl>
                                          </p:spTgt>
                                        </p:tgtEl>
                                        <p:attrNameLst>
                                          <p:attrName>style.visibility</p:attrName>
                                        </p:attrNameLst>
                                      </p:cBhvr>
                                      <p:to>
                                        <p:strVal val="visible"/>
                                      </p:to>
                                    </p:set>
                                    <p:animEffect transition="in" filter="fade">
                                      <p:cBhvr>
                                        <p:cTn id="7" dur="1000"/>
                                        <p:tgtEl>
                                          <p:spTgt spid="114691">
                                            <p:txEl>
                                              <p:pRg st="0" end="0"/>
                                            </p:txEl>
                                          </p:spTgt>
                                        </p:tgtEl>
                                      </p:cBhvr>
                                    </p:animEffect>
                                    <p:anim calcmode="lin" valueType="num">
                                      <p:cBhvr>
                                        <p:cTn id="8" dur="1000" fill="hold"/>
                                        <p:tgtEl>
                                          <p:spTgt spid="11469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1469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14691">
                                            <p:txEl>
                                              <p:pRg st="1" end="1"/>
                                            </p:txEl>
                                          </p:spTgt>
                                        </p:tgtEl>
                                        <p:attrNameLst>
                                          <p:attrName>style.visibility</p:attrName>
                                        </p:attrNameLst>
                                      </p:cBhvr>
                                      <p:to>
                                        <p:strVal val="visible"/>
                                      </p:to>
                                    </p:set>
                                    <p:animEffect transition="in" filter="fade">
                                      <p:cBhvr>
                                        <p:cTn id="14" dur="1000"/>
                                        <p:tgtEl>
                                          <p:spTgt spid="114691">
                                            <p:txEl>
                                              <p:pRg st="1" end="1"/>
                                            </p:txEl>
                                          </p:spTgt>
                                        </p:tgtEl>
                                      </p:cBhvr>
                                    </p:animEffect>
                                    <p:anim calcmode="lin" valueType="num">
                                      <p:cBhvr>
                                        <p:cTn id="15" dur="1000" fill="hold"/>
                                        <p:tgtEl>
                                          <p:spTgt spid="11469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1469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14691">
                                            <p:txEl>
                                              <p:pRg st="2" end="2"/>
                                            </p:txEl>
                                          </p:spTgt>
                                        </p:tgtEl>
                                        <p:attrNameLst>
                                          <p:attrName>style.visibility</p:attrName>
                                        </p:attrNameLst>
                                      </p:cBhvr>
                                      <p:to>
                                        <p:strVal val="visible"/>
                                      </p:to>
                                    </p:set>
                                    <p:animEffect transition="in" filter="fade">
                                      <p:cBhvr>
                                        <p:cTn id="21" dur="1000"/>
                                        <p:tgtEl>
                                          <p:spTgt spid="114691">
                                            <p:txEl>
                                              <p:pRg st="2" end="2"/>
                                            </p:txEl>
                                          </p:spTgt>
                                        </p:tgtEl>
                                      </p:cBhvr>
                                    </p:animEffect>
                                    <p:anim calcmode="lin" valueType="num">
                                      <p:cBhvr>
                                        <p:cTn id="22" dur="1000" fill="hold"/>
                                        <p:tgtEl>
                                          <p:spTgt spid="114691">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1469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14691">
                                            <p:txEl>
                                              <p:pRg st="3" end="3"/>
                                            </p:txEl>
                                          </p:spTgt>
                                        </p:tgtEl>
                                        <p:attrNameLst>
                                          <p:attrName>style.visibility</p:attrName>
                                        </p:attrNameLst>
                                      </p:cBhvr>
                                      <p:to>
                                        <p:strVal val="visible"/>
                                      </p:to>
                                    </p:set>
                                    <p:animEffect transition="in" filter="fade">
                                      <p:cBhvr>
                                        <p:cTn id="28" dur="1000"/>
                                        <p:tgtEl>
                                          <p:spTgt spid="114691">
                                            <p:txEl>
                                              <p:pRg st="3" end="3"/>
                                            </p:txEl>
                                          </p:spTgt>
                                        </p:tgtEl>
                                      </p:cBhvr>
                                    </p:animEffect>
                                    <p:anim calcmode="lin" valueType="num">
                                      <p:cBhvr>
                                        <p:cTn id="29" dur="1000" fill="hold"/>
                                        <p:tgtEl>
                                          <p:spTgt spid="114691">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14691">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a:lstStyle/>
          <a:p>
            <a:r>
              <a:rPr lang="en-US" altLang="zh-CN" dirty="0"/>
              <a:t>(3) </a:t>
            </a:r>
            <a:r>
              <a:rPr lang="zh-CN" altLang="en-US" dirty="0"/>
              <a:t>红外线与可见光</a:t>
            </a:r>
            <a:endParaRPr lang="zh-CN" altLang="en-US" dirty="0"/>
          </a:p>
        </p:txBody>
      </p:sp>
      <p:sp>
        <p:nvSpPr>
          <p:cNvPr id="114691" name="Rectangle 3"/>
          <p:cNvSpPr>
            <a:spLocks noGrp="1" noChangeArrowheads="1"/>
          </p:cNvSpPr>
          <p:nvPr>
            <p:ph idx="1"/>
          </p:nvPr>
        </p:nvSpPr>
        <p:spPr>
          <a:xfrm>
            <a:off x="600912" y="1999538"/>
            <a:ext cx="10457808" cy="3897389"/>
          </a:xfrm>
        </p:spPr>
        <p:txBody>
          <a:bodyPr>
            <a:normAutofit fontScale="92500"/>
          </a:bodyPr>
          <a:lstStyle/>
          <a:p>
            <a:pPr>
              <a:lnSpc>
                <a:spcPct val="150000"/>
              </a:lnSpc>
            </a:pPr>
            <a:r>
              <a:rPr lang="zh-CN" altLang="en-US" sz="2400" dirty="0"/>
              <a:t>红外线与可见光由于不能绕过或穿透障碍物，利用直线传播进行通信。具有不受电磁干扰、传输带宽高的特点，无需向频谱管理机构申请。</a:t>
            </a:r>
            <a:endParaRPr lang="zh-CN" altLang="en-US" sz="2400" dirty="0"/>
          </a:p>
          <a:p>
            <a:pPr>
              <a:lnSpc>
                <a:spcPct val="150000"/>
              </a:lnSpc>
            </a:pPr>
            <a:r>
              <a:rPr lang="zh-CN" altLang="en-US" sz="2400" dirty="0"/>
              <a:t>红外线通信广泛应用于家电遥控器、手机、笔记本电脑等短距离通信领域。</a:t>
            </a:r>
            <a:endParaRPr lang="en-US" altLang="zh-CN" sz="2400" dirty="0"/>
          </a:p>
          <a:p>
            <a:pPr>
              <a:lnSpc>
                <a:spcPct val="150000"/>
              </a:lnSpc>
            </a:pPr>
            <a:r>
              <a:rPr lang="zh-CN" altLang="en-US" sz="2400" dirty="0"/>
              <a:t>可见光通信已开始在新一代无线局域网、第五代蜂窝移动通信（</a:t>
            </a:r>
            <a:r>
              <a:rPr lang="en-US" altLang="zh-CN" sz="2400" dirty="0"/>
              <a:t>5G</a:t>
            </a:r>
            <a:r>
              <a:rPr lang="zh-CN" altLang="en-US" sz="2400" dirty="0"/>
              <a:t>）以及物联网中得到应用。</a:t>
            </a:r>
            <a:endParaRPr lang="en-US" altLang="zh-CN" sz="2400" dirty="0"/>
          </a:p>
          <a:p>
            <a:pPr>
              <a:lnSpc>
                <a:spcPct val="150000"/>
              </a:lnSpc>
            </a:pPr>
            <a:r>
              <a:rPr lang="zh-CN" altLang="en-US" sz="2400" dirty="0"/>
              <a:t>大气激光通信具有通信容量大、保密性强的优点，限于视距，易受天气影响。</a:t>
            </a:r>
            <a:endParaRPr lang="en-US" altLang="zh-CN" sz="2400" dirty="0"/>
          </a:p>
          <a:p>
            <a:pPr>
              <a:lnSpc>
                <a:spcPct val="150000"/>
              </a:lnSpc>
            </a:pPr>
            <a:r>
              <a:rPr lang="zh-CN" altLang="en-US" sz="2400" dirty="0"/>
              <a:t>空间激光通信，传输损耗小，传输距离远，通信质量高，用于卫星间通信。</a:t>
            </a:r>
            <a:endParaRPr lang="zh-CN" altLang="en-US" sz="2400" dirty="0"/>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300" b="0" i="0" u="none" strike="noStrike" kern="1200" cap="none" spc="0" normalizeH="0" baseline="0" noProof="0">
                <a:ln>
                  <a:noFill/>
                </a:ln>
                <a:solidFill>
                  <a:prstClr val="black">
                    <a:tint val="75000"/>
                  </a:prstClr>
                </a:solidFill>
                <a:effectLst/>
                <a:uLnTx/>
                <a:uFillTx/>
                <a:latin typeface="Tahoma" panose="020B0604030504040204" pitchFamily="34" charset="0"/>
                <a:ea typeface="宋体" panose="02010600030101010101" pitchFamily="2" charset="-122"/>
                <a:cs typeface="+mn-cs"/>
              </a:rPr>
              <a:t>课件制作人：谢钧 谢希仁</a:t>
            </a:r>
            <a:endParaRPr kumimoji="0" lang="zh-CN" altLang="en-US" sz="1300" b="0" i="0" u="none" strike="noStrike" kern="1200" cap="none" spc="0" normalizeH="0" baseline="0" noProof="0">
              <a:ln>
                <a:noFill/>
              </a:ln>
              <a:solidFill>
                <a:prstClr val="black">
                  <a:tint val="75000"/>
                </a:prstClr>
              </a:solidFill>
              <a:effectLst/>
              <a:uLnTx/>
              <a:uFillTx/>
              <a:latin typeface="Tahoma" panose="020B0604030504040204" pitchFamily="34" charset="0"/>
              <a:ea typeface="宋体" panose="02010600030101010101" pitchFamily="2" charset="-122"/>
              <a:cs typeface="+mn-cs"/>
            </a:endParaRPr>
          </a:p>
        </p:txBody>
      </p:sp>
      <p:grpSp>
        <p:nvGrpSpPr>
          <p:cNvPr id="4" name="组合 3"/>
          <p:cNvGrpSpPr/>
          <p:nvPr/>
        </p:nvGrpSpPr>
        <p:grpSpPr>
          <a:xfrm>
            <a:off x="0" y="1071244"/>
            <a:ext cx="12192000" cy="5816919"/>
            <a:chOff x="0" y="1071244"/>
            <a:chExt cx="12192000" cy="5816919"/>
          </a:xfrm>
        </p:grpSpPr>
        <p:grpSp>
          <p:nvGrpSpPr>
            <p:cNvPr id="2" name="组合 1"/>
            <p:cNvGrpSpPr/>
            <p:nvPr/>
          </p:nvGrpSpPr>
          <p:grpSpPr>
            <a:xfrm>
              <a:off x="0" y="1071244"/>
              <a:ext cx="12192000" cy="925752"/>
              <a:chOff x="0" y="1071244"/>
              <a:chExt cx="12192000" cy="925752"/>
            </a:xfrm>
          </p:grpSpPr>
          <p:sp>
            <p:nvSpPr>
              <p:cNvPr id="7" name="矩形 6"/>
              <p:cNvSpPr/>
              <p:nvPr/>
            </p:nvSpPr>
            <p:spPr>
              <a:xfrm>
                <a:off x="0" y="1545906"/>
                <a:ext cx="9663113" cy="46037"/>
              </a:xfrm>
              <a:prstGeom prst="rect">
                <a:avLst/>
              </a:prstGeom>
              <a:solidFill>
                <a:srgbClr val="838383">
                  <a:alpha val="80000"/>
                </a:srgbClr>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nvGrpSpPr>
              <p:cNvPr id="8" name="组合 22"/>
              <p:cNvGrpSpPr/>
              <p:nvPr/>
            </p:nvGrpSpPr>
            <p:grpSpPr bwMode="auto">
              <a:xfrm rot="10800000">
                <a:off x="9617075" y="1071244"/>
                <a:ext cx="2574925" cy="925752"/>
                <a:chOff x="13581" y="1438864"/>
                <a:chExt cx="2575175" cy="926039"/>
              </a:xfrm>
            </p:grpSpPr>
            <p:sp>
              <p:nvSpPr>
                <p:cNvPr id="9" name="矩形 8"/>
                <p:cNvSpPr/>
                <p:nvPr/>
              </p:nvSpPr>
              <p:spPr>
                <a:xfrm>
                  <a:off x="13581" y="1438864"/>
                  <a:ext cx="495348" cy="533565"/>
                </a:xfrm>
                <a:prstGeom prst="rect">
                  <a:avLst/>
                </a:prstGeom>
                <a:solidFill>
                  <a:srgbClr val="838383"/>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0" name="矩形 9"/>
                <p:cNvSpPr/>
                <p:nvPr/>
              </p:nvSpPr>
              <p:spPr>
                <a:xfrm>
                  <a:off x="770891" y="1878978"/>
                  <a:ext cx="266726" cy="287426"/>
                </a:xfrm>
                <a:prstGeom prst="rect">
                  <a:avLst/>
                </a:prstGeom>
                <a:solidFill>
                  <a:srgbClr val="A6B727"/>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1" name="矩形 10"/>
                <p:cNvSpPr/>
                <p:nvPr/>
              </p:nvSpPr>
              <p:spPr>
                <a:xfrm>
                  <a:off x="599425" y="1570908"/>
                  <a:ext cx="342933" cy="370002"/>
                </a:xfrm>
                <a:prstGeom prst="rect">
                  <a:avLst/>
                </a:prstGeom>
                <a:solidFill>
                  <a:srgbClr val="FFC000"/>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2" name="矩形 11"/>
                <p:cNvSpPr/>
                <p:nvPr/>
              </p:nvSpPr>
              <p:spPr>
                <a:xfrm>
                  <a:off x="942358" y="2037777"/>
                  <a:ext cx="266726" cy="285839"/>
                </a:xfrm>
                <a:prstGeom prst="rect">
                  <a:avLst/>
                </a:prstGeom>
                <a:solidFill>
                  <a:srgbClr val="FEC306"/>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3" name="矩形 12"/>
                <p:cNvSpPr/>
                <p:nvPr/>
              </p:nvSpPr>
              <p:spPr>
                <a:xfrm>
                  <a:off x="2542714" y="1596315"/>
                  <a:ext cx="46042" cy="46051"/>
                </a:xfrm>
                <a:prstGeom prst="rect">
                  <a:avLst/>
                </a:prstGeom>
                <a:solidFill>
                  <a:srgbClr val="F69200"/>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4" name="矩形 13"/>
                <p:cNvSpPr/>
                <p:nvPr/>
              </p:nvSpPr>
              <p:spPr>
                <a:xfrm flipV="1">
                  <a:off x="489877" y="2077476"/>
                  <a:ext cx="266726" cy="287427"/>
                </a:xfrm>
                <a:prstGeom prst="rect">
                  <a:avLst/>
                </a:prstGeom>
                <a:solidFill>
                  <a:srgbClr val="418AB3"/>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5" name="矩形 14"/>
                <p:cNvSpPr/>
                <p:nvPr/>
              </p:nvSpPr>
              <p:spPr>
                <a:xfrm>
                  <a:off x="1896539" y="1866274"/>
                  <a:ext cx="107960" cy="115923"/>
                </a:xfrm>
                <a:prstGeom prst="rect">
                  <a:avLst/>
                </a:prstGeom>
                <a:solidFill>
                  <a:srgbClr val="FFFF00"/>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6" name="矩形 15"/>
                <p:cNvSpPr/>
                <p:nvPr/>
              </p:nvSpPr>
              <p:spPr>
                <a:xfrm>
                  <a:off x="2220420" y="1932970"/>
                  <a:ext cx="266726" cy="287426"/>
                </a:xfrm>
                <a:prstGeom prst="rect">
                  <a:avLst/>
                </a:prstGeom>
                <a:solidFill>
                  <a:srgbClr val="F69200"/>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7" name="矩形 16"/>
                <p:cNvSpPr/>
                <p:nvPr/>
              </p:nvSpPr>
              <p:spPr>
                <a:xfrm>
                  <a:off x="1677442" y="2036189"/>
                  <a:ext cx="266726" cy="285839"/>
                </a:xfrm>
                <a:prstGeom prst="rect">
                  <a:avLst/>
                </a:prstGeom>
                <a:solidFill>
                  <a:srgbClr val="C00000"/>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8" name="矩形 17"/>
                <p:cNvSpPr/>
                <p:nvPr/>
              </p:nvSpPr>
              <p:spPr>
                <a:xfrm>
                  <a:off x="1224960" y="1715414"/>
                  <a:ext cx="266726" cy="287427"/>
                </a:xfrm>
                <a:prstGeom prst="rect">
                  <a:avLst/>
                </a:prstGeom>
                <a:solidFill>
                  <a:srgbClr val="7F7F7F"/>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9" name="矩形 18"/>
                <p:cNvSpPr/>
                <p:nvPr/>
              </p:nvSpPr>
              <p:spPr>
                <a:xfrm>
                  <a:off x="1860022" y="1501822"/>
                  <a:ext cx="217509" cy="224471"/>
                </a:xfrm>
                <a:prstGeom prst="rect">
                  <a:avLst/>
                </a:prstGeom>
                <a:solidFill>
                  <a:srgbClr val="C00000"/>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grpSp>
        <p:grpSp>
          <p:nvGrpSpPr>
            <p:cNvPr id="3" name="组合 2"/>
            <p:cNvGrpSpPr/>
            <p:nvPr/>
          </p:nvGrpSpPr>
          <p:grpSpPr>
            <a:xfrm>
              <a:off x="0" y="5755557"/>
              <a:ext cx="12192000" cy="1132606"/>
              <a:chOff x="0" y="5755557"/>
              <a:chExt cx="12192000" cy="1132606"/>
            </a:xfrm>
          </p:grpSpPr>
          <p:sp>
            <p:nvSpPr>
              <p:cNvPr id="6" name="矩形 5"/>
              <p:cNvSpPr/>
              <p:nvPr/>
            </p:nvSpPr>
            <p:spPr>
              <a:xfrm>
                <a:off x="0" y="6363653"/>
                <a:ext cx="12192000" cy="524510"/>
              </a:xfrm>
              <a:prstGeom prst="rect">
                <a:avLst/>
              </a:prstGeom>
              <a:solidFill>
                <a:srgbClr val="838383">
                  <a:alpha val="80000"/>
                </a:srgbClr>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nvGrpSpPr>
              <p:cNvPr id="20" name="组合 19"/>
              <p:cNvGrpSpPr/>
              <p:nvPr/>
            </p:nvGrpSpPr>
            <p:grpSpPr>
              <a:xfrm>
                <a:off x="9457195" y="5755557"/>
                <a:ext cx="2430463" cy="979970"/>
                <a:chOff x="8527555" y="5023817"/>
                <a:chExt cx="3370263" cy="1358900"/>
              </a:xfrm>
            </p:grpSpPr>
            <p:sp>
              <p:nvSpPr>
                <p:cNvPr id="21" name="内容占位符 3"/>
                <p:cNvSpPr txBox="1"/>
                <p:nvPr/>
              </p:nvSpPr>
              <p:spPr bwMode="auto">
                <a:xfrm>
                  <a:off x="11121529" y="5219851"/>
                  <a:ext cx="776289" cy="1162866"/>
                </a:xfrm>
                <a:prstGeom prst="rect">
                  <a:avLst/>
                </a:prstGeom>
                <a:solidFill>
                  <a:schemeClr val="accent2"/>
                </a:solidFill>
                <a:ln w="9525">
                  <a:noFill/>
                  <a:miter lim="800000"/>
                </a:ln>
              </p:spPr>
              <p:txBody>
                <a:bodyPr/>
                <a:lstStyle/>
                <a:p>
                  <a:pPr marL="0" marR="0" lvl="0" indent="0" algn="l" defTabSz="914400" rtl="0" eaLnBrk="1" fontAlgn="base" latinLnBrk="0" hangingPunct="1">
                    <a:lnSpc>
                      <a:spcPct val="130000"/>
                    </a:lnSpc>
                    <a:spcBef>
                      <a:spcPts val="1000"/>
                    </a:spcBef>
                    <a:spcAft>
                      <a:spcPct val="0"/>
                    </a:spcAft>
                    <a:buClrTx/>
                    <a:buSzTx/>
                    <a:buFont typeface="Wingdings" panose="05000000000000000000" pitchFamily="2" charset="2"/>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2" name="内容占位符 3"/>
                <p:cNvSpPr txBox="1"/>
                <p:nvPr/>
              </p:nvSpPr>
              <p:spPr>
                <a:xfrm>
                  <a:off x="10321430" y="5646914"/>
                  <a:ext cx="584199" cy="735803"/>
                </a:xfrm>
                <a:prstGeom prst="rect">
                  <a:avLst/>
                </a:prstGeom>
                <a:solidFill>
                  <a:schemeClr val="accent3"/>
                </a:solidFill>
              </p:spPr>
              <p:txBody>
                <a:bodyPr>
                  <a:normAutofit/>
                </a:bodyPr>
                <a:lstStyle>
                  <a:lvl1pPr marL="360045" indent="-360045" algn="l" defTabSz="914400" rtl="0" eaLnBrk="1" latinLnBrk="0" hangingPunct="1">
                    <a:lnSpc>
                      <a:spcPct val="130000"/>
                    </a:lnSpc>
                    <a:spcBef>
                      <a:spcPts val="1000"/>
                    </a:spcBef>
                    <a:buFont typeface="Wingdings" panose="05000000000000000000" pitchFamily="2" charset="2"/>
                    <a:buChar char="l"/>
                    <a:defRPr sz="2000" kern="1200">
                      <a:solidFill>
                        <a:schemeClr val="tx1">
                          <a:lumMod val="85000"/>
                          <a:lumOff val="15000"/>
                        </a:schemeClr>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zh-CN" altLang="en-US" sz="1800" kern="1200" dirty="0" smtClean="0">
                      <a:solidFill>
                        <a:schemeClr val="tx1">
                          <a:lumMod val="85000"/>
                          <a:lumOff val="15000"/>
                        </a:schemeClr>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30000"/>
                    </a:lnSpc>
                    <a:spcBef>
                      <a:spcPts val="1000"/>
                    </a:spcBef>
                    <a:spcAft>
                      <a:spcPts val="0"/>
                    </a:spcAft>
                    <a:buClrTx/>
                    <a:buSzTx/>
                    <a:buFont typeface="Wingdings" panose="05000000000000000000" pitchFamily="2" charset="2"/>
                    <a:buNone/>
                    <a:defRPr/>
                  </a:pPr>
                  <a:endParaRPr kumimoji="0" lang="zh-CN" altLang="en-US" sz="20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3" name="内容占位符 3"/>
                <p:cNvSpPr txBox="1"/>
                <p:nvPr/>
              </p:nvSpPr>
              <p:spPr>
                <a:xfrm>
                  <a:off x="9467355" y="5023817"/>
                  <a:ext cx="522288" cy="1358900"/>
                </a:xfrm>
                <a:prstGeom prst="rect">
                  <a:avLst/>
                </a:prstGeom>
                <a:solidFill>
                  <a:schemeClr val="accent6"/>
                </a:solidFill>
              </p:spPr>
              <p:txBody>
                <a:bodyPr>
                  <a:normAutofit/>
                </a:bodyPr>
                <a:lstStyle>
                  <a:lvl1pPr marL="360045" indent="-360045" algn="l" defTabSz="914400" rtl="0" eaLnBrk="1" latinLnBrk="0" hangingPunct="1">
                    <a:lnSpc>
                      <a:spcPct val="130000"/>
                    </a:lnSpc>
                    <a:spcBef>
                      <a:spcPts val="1000"/>
                    </a:spcBef>
                    <a:buFont typeface="Wingdings" panose="05000000000000000000" pitchFamily="2" charset="2"/>
                    <a:buChar char="l"/>
                    <a:defRPr sz="2000" kern="1200">
                      <a:solidFill>
                        <a:schemeClr val="tx1">
                          <a:lumMod val="85000"/>
                          <a:lumOff val="15000"/>
                        </a:schemeClr>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zh-CN" altLang="en-US" sz="1800" kern="1200" dirty="0" smtClean="0">
                      <a:solidFill>
                        <a:schemeClr val="tx1">
                          <a:lumMod val="85000"/>
                          <a:lumOff val="15000"/>
                        </a:schemeClr>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30000"/>
                    </a:lnSpc>
                    <a:spcBef>
                      <a:spcPts val="1000"/>
                    </a:spcBef>
                    <a:spcAft>
                      <a:spcPts val="0"/>
                    </a:spcAft>
                    <a:buClrTx/>
                    <a:buSzTx/>
                    <a:buFont typeface="Wingdings" panose="05000000000000000000" pitchFamily="2" charset="2"/>
                    <a:buNone/>
                    <a:defRPr/>
                  </a:pPr>
                  <a:endParaRPr kumimoji="0" lang="zh-CN" altLang="en-US" sz="20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4" name="内容占位符 3"/>
                <p:cNvSpPr txBox="1"/>
                <p:nvPr/>
              </p:nvSpPr>
              <p:spPr>
                <a:xfrm>
                  <a:off x="8527555" y="5474667"/>
                  <a:ext cx="522288" cy="908050"/>
                </a:xfrm>
                <a:prstGeom prst="rect">
                  <a:avLst/>
                </a:prstGeom>
                <a:solidFill>
                  <a:schemeClr val="accent4"/>
                </a:solidFill>
              </p:spPr>
              <p:txBody>
                <a:bodyPr>
                  <a:normAutofit/>
                </a:bodyPr>
                <a:lstStyle>
                  <a:lvl1pPr marL="360045" indent="-360045" algn="l" defTabSz="914400" rtl="0" eaLnBrk="1" latinLnBrk="0" hangingPunct="1">
                    <a:lnSpc>
                      <a:spcPct val="130000"/>
                    </a:lnSpc>
                    <a:spcBef>
                      <a:spcPts val="1000"/>
                    </a:spcBef>
                    <a:buFont typeface="Wingdings" panose="05000000000000000000" pitchFamily="2" charset="2"/>
                    <a:buChar char="l"/>
                    <a:defRPr sz="2000" kern="1200">
                      <a:solidFill>
                        <a:schemeClr val="tx1">
                          <a:lumMod val="85000"/>
                          <a:lumOff val="15000"/>
                        </a:schemeClr>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zh-CN" altLang="en-US" sz="1800" kern="1200" dirty="0" smtClean="0">
                      <a:solidFill>
                        <a:schemeClr val="tx1">
                          <a:lumMod val="85000"/>
                          <a:lumOff val="15000"/>
                        </a:schemeClr>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30000"/>
                    </a:lnSpc>
                    <a:spcBef>
                      <a:spcPts val="1000"/>
                    </a:spcBef>
                    <a:spcAft>
                      <a:spcPts val="0"/>
                    </a:spcAft>
                    <a:buClrTx/>
                    <a:buSzTx/>
                    <a:buFont typeface="Wingdings" panose="05000000000000000000" pitchFamily="2" charset="2"/>
                    <a:buNone/>
                    <a:defRPr/>
                  </a:pPr>
                  <a:endParaRPr kumimoji="0" lang="zh-CN" altLang="en-US" sz="20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grpSp>
      <p:pic>
        <p:nvPicPr>
          <p:cNvPr id="25" name="图片 24"/>
          <p:cNvPicPr>
            <a:picLocks noChangeAspect="1"/>
          </p:cNvPicPr>
          <p:nvPr/>
        </p:nvPicPr>
        <p:blipFill>
          <a:blip r:embed="rId1"/>
          <a:stretch>
            <a:fillRect/>
          </a:stretch>
        </p:blipFill>
        <p:spPr>
          <a:xfrm>
            <a:off x="8259445" y="352425"/>
            <a:ext cx="2578735" cy="429895"/>
          </a:xfrm>
          <a:prstGeom prst="rect">
            <a:avLst/>
          </a:prstGeom>
        </p:spPr>
      </p:pic>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14691">
                                            <p:txEl>
                                              <p:pRg st="0" end="0"/>
                                            </p:txEl>
                                          </p:spTgt>
                                        </p:tgtEl>
                                        <p:attrNameLst>
                                          <p:attrName>style.visibility</p:attrName>
                                        </p:attrNameLst>
                                      </p:cBhvr>
                                      <p:to>
                                        <p:strVal val="visible"/>
                                      </p:to>
                                    </p:set>
                                    <p:animEffect transition="in" filter="fade">
                                      <p:cBhvr>
                                        <p:cTn id="7" dur="1000"/>
                                        <p:tgtEl>
                                          <p:spTgt spid="114691">
                                            <p:txEl>
                                              <p:pRg st="0" end="0"/>
                                            </p:txEl>
                                          </p:spTgt>
                                        </p:tgtEl>
                                      </p:cBhvr>
                                    </p:animEffect>
                                    <p:anim calcmode="lin" valueType="num">
                                      <p:cBhvr>
                                        <p:cTn id="8" dur="1000" fill="hold"/>
                                        <p:tgtEl>
                                          <p:spTgt spid="11469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1469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14691">
                                            <p:txEl>
                                              <p:pRg st="1" end="1"/>
                                            </p:txEl>
                                          </p:spTgt>
                                        </p:tgtEl>
                                        <p:attrNameLst>
                                          <p:attrName>style.visibility</p:attrName>
                                        </p:attrNameLst>
                                      </p:cBhvr>
                                      <p:to>
                                        <p:strVal val="visible"/>
                                      </p:to>
                                    </p:set>
                                    <p:animEffect transition="in" filter="fade">
                                      <p:cBhvr>
                                        <p:cTn id="14" dur="1000"/>
                                        <p:tgtEl>
                                          <p:spTgt spid="114691">
                                            <p:txEl>
                                              <p:pRg st="1" end="1"/>
                                            </p:txEl>
                                          </p:spTgt>
                                        </p:tgtEl>
                                      </p:cBhvr>
                                    </p:animEffect>
                                    <p:anim calcmode="lin" valueType="num">
                                      <p:cBhvr>
                                        <p:cTn id="15" dur="1000" fill="hold"/>
                                        <p:tgtEl>
                                          <p:spTgt spid="11469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1469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14691">
                                            <p:txEl>
                                              <p:pRg st="2" end="2"/>
                                            </p:txEl>
                                          </p:spTgt>
                                        </p:tgtEl>
                                        <p:attrNameLst>
                                          <p:attrName>style.visibility</p:attrName>
                                        </p:attrNameLst>
                                      </p:cBhvr>
                                      <p:to>
                                        <p:strVal val="visible"/>
                                      </p:to>
                                    </p:set>
                                    <p:animEffect transition="in" filter="fade">
                                      <p:cBhvr>
                                        <p:cTn id="21" dur="1000"/>
                                        <p:tgtEl>
                                          <p:spTgt spid="114691">
                                            <p:txEl>
                                              <p:pRg st="2" end="2"/>
                                            </p:txEl>
                                          </p:spTgt>
                                        </p:tgtEl>
                                      </p:cBhvr>
                                    </p:animEffect>
                                    <p:anim calcmode="lin" valueType="num">
                                      <p:cBhvr>
                                        <p:cTn id="22" dur="1000" fill="hold"/>
                                        <p:tgtEl>
                                          <p:spTgt spid="114691">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1469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14691">
                                            <p:txEl>
                                              <p:pRg st="3" end="3"/>
                                            </p:txEl>
                                          </p:spTgt>
                                        </p:tgtEl>
                                        <p:attrNameLst>
                                          <p:attrName>style.visibility</p:attrName>
                                        </p:attrNameLst>
                                      </p:cBhvr>
                                      <p:to>
                                        <p:strVal val="visible"/>
                                      </p:to>
                                    </p:set>
                                    <p:animEffect transition="in" filter="fade">
                                      <p:cBhvr>
                                        <p:cTn id="28" dur="1000"/>
                                        <p:tgtEl>
                                          <p:spTgt spid="114691">
                                            <p:txEl>
                                              <p:pRg st="3" end="3"/>
                                            </p:txEl>
                                          </p:spTgt>
                                        </p:tgtEl>
                                      </p:cBhvr>
                                    </p:animEffect>
                                    <p:anim calcmode="lin" valueType="num">
                                      <p:cBhvr>
                                        <p:cTn id="29" dur="1000" fill="hold"/>
                                        <p:tgtEl>
                                          <p:spTgt spid="114691">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14691">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14691">
                                            <p:txEl>
                                              <p:pRg st="4" end="4"/>
                                            </p:txEl>
                                          </p:spTgt>
                                        </p:tgtEl>
                                        <p:attrNameLst>
                                          <p:attrName>style.visibility</p:attrName>
                                        </p:attrNameLst>
                                      </p:cBhvr>
                                      <p:to>
                                        <p:strVal val="visible"/>
                                      </p:to>
                                    </p:set>
                                    <p:animEffect transition="in" filter="fade">
                                      <p:cBhvr>
                                        <p:cTn id="35" dur="1000"/>
                                        <p:tgtEl>
                                          <p:spTgt spid="114691">
                                            <p:txEl>
                                              <p:pRg st="4" end="4"/>
                                            </p:txEl>
                                          </p:spTgt>
                                        </p:tgtEl>
                                      </p:cBhvr>
                                    </p:animEffect>
                                    <p:anim calcmode="lin" valueType="num">
                                      <p:cBhvr>
                                        <p:cTn id="36" dur="1000" fill="hold"/>
                                        <p:tgtEl>
                                          <p:spTgt spid="114691">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114691">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8350" cy="6858000"/>
          </a:xfrm>
          <a:prstGeom prst="rect">
            <a:avLst/>
          </a:prstGeom>
        </p:spPr>
      </p:pic>
      <p:sp>
        <p:nvSpPr>
          <p:cNvPr id="6" name="矩形 5"/>
          <p:cNvSpPr/>
          <p:nvPr/>
        </p:nvSpPr>
        <p:spPr>
          <a:xfrm>
            <a:off x="2258147" y="2209801"/>
            <a:ext cx="7682056" cy="60959"/>
          </a:xfrm>
          <a:prstGeom prst="rect">
            <a:avLst/>
          </a:prstGeom>
          <a:gradFill flip="none" rotWithShape="1">
            <a:gsLst>
              <a:gs pos="0">
                <a:srgbClr val="28A7E1"/>
              </a:gs>
              <a:gs pos="50000">
                <a:schemeClr val="accent1">
                  <a:tint val="44500"/>
                  <a:satMod val="160000"/>
                </a:schemeClr>
              </a:gs>
              <a:gs pos="100000">
                <a:srgbClr val="28A7E1"/>
              </a:gs>
            </a:gsLst>
            <a:lin ang="5400000" scaled="0"/>
            <a:tileRect/>
          </a:gradFill>
        </p:spPr>
        <p:style>
          <a:lnRef idx="2">
            <a:schemeClr val="accent1">
              <a:shade val="50000"/>
            </a:schemeClr>
          </a:lnRef>
          <a:fillRef idx="1">
            <a:schemeClr val="accent1"/>
          </a:fillRef>
          <a:effectRef idx="0">
            <a:schemeClr val="accent1"/>
          </a:effectRef>
          <a:fontRef idx="minor">
            <a:schemeClr val="lt1"/>
          </a:fontRef>
        </p:style>
        <p:txBody>
          <a:bodyPr lIns="121963" tIns="60981" rIns="121963" bIns="60981" spcCol="0" rtlCol="0" anchor="ctr"/>
          <a:lstStyle/>
          <a:p>
            <a:pPr algn="ctr"/>
            <a:endParaRPr lang="zh-CN" altLang="en-US"/>
          </a:p>
        </p:txBody>
      </p:sp>
      <p:sp>
        <p:nvSpPr>
          <p:cNvPr id="7" name="矩形 6"/>
          <p:cNvSpPr/>
          <p:nvPr/>
        </p:nvSpPr>
        <p:spPr>
          <a:xfrm>
            <a:off x="2258147" y="4024088"/>
            <a:ext cx="7682056" cy="60959"/>
          </a:xfrm>
          <a:prstGeom prst="rect">
            <a:avLst/>
          </a:prstGeom>
          <a:gradFill flip="none" rotWithShape="1">
            <a:gsLst>
              <a:gs pos="0">
                <a:srgbClr val="28A7E1"/>
              </a:gs>
              <a:gs pos="50000">
                <a:schemeClr val="accent1">
                  <a:tint val="44500"/>
                  <a:satMod val="160000"/>
                </a:schemeClr>
              </a:gs>
              <a:gs pos="100000">
                <a:srgbClr val="28A7E1"/>
              </a:gs>
            </a:gsLst>
            <a:lin ang="5400000" scaled="0"/>
            <a:tileRect/>
          </a:gradFill>
        </p:spPr>
        <p:style>
          <a:lnRef idx="2">
            <a:schemeClr val="accent1">
              <a:shade val="50000"/>
            </a:schemeClr>
          </a:lnRef>
          <a:fillRef idx="1">
            <a:schemeClr val="accent1"/>
          </a:fillRef>
          <a:effectRef idx="0">
            <a:schemeClr val="accent1"/>
          </a:effectRef>
          <a:fontRef idx="minor">
            <a:schemeClr val="lt1"/>
          </a:fontRef>
        </p:style>
        <p:txBody>
          <a:bodyPr lIns="121963" tIns="60981" rIns="121963" bIns="60981" spcCol="0" rtlCol="0" anchor="ctr"/>
          <a:lstStyle/>
          <a:p>
            <a:pPr algn="ctr"/>
            <a:endParaRPr lang="zh-CN" altLang="en-US"/>
          </a:p>
        </p:txBody>
      </p:sp>
      <p:sp>
        <p:nvSpPr>
          <p:cNvPr id="14" name="椭圆 13"/>
          <p:cNvSpPr/>
          <p:nvPr/>
        </p:nvSpPr>
        <p:spPr>
          <a:xfrm>
            <a:off x="10095121" y="2479772"/>
            <a:ext cx="203200" cy="203153"/>
          </a:xfrm>
          <a:prstGeom prst="ellipse">
            <a:avLst/>
          </a:prstGeom>
          <a:solidFill>
            <a:srgbClr val="3E5CCC">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10095121" y="2727364"/>
            <a:ext cx="203200" cy="203153"/>
          </a:xfrm>
          <a:prstGeom prst="ellipse">
            <a:avLst/>
          </a:prstGeom>
          <a:solidFill>
            <a:srgbClr val="64C448">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10095121" y="2974957"/>
            <a:ext cx="203200" cy="203153"/>
          </a:xfrm>
          <a:prstGeom prst="ellipse">
            <a:avLst/>
          </a:prstGeom>
          <a:solidFill>
            <a:srgbClr val="F08E35">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
          <p:cNvSpPr txBox="1"/>
          <p:nvPr/>
        </p:nvSpPr>
        <p:spPr>
          <a:xfrm>
            <a:off x="2611437" y="2133900"/>
            <a:ext cx="7006442" cy="1938543"/>
          </a:xfrm>
          <a:prstGeom prst="rect">
            <a:avLst/>
          </a:prstGeom>
          <a:noFill/>
        </p:spPr>
        <p:txBody>
          <a:bodyPr wrap="square" rtlCol="0">
            <a:spAutoFit/>
          </a:bodyPr>
          <a:lstStyle/>
          <a:p>
            <a:r>
              <a:rPr lang="en-US" altLang="zh-CN" sz="12000" b="1" dirty="0">
                <a:solidFill>
                  <a:schemeClr val="bg1"/>
                </a:solidFill>
                <a:latin typeface="微软雅黑" panose="020B0503020204020204" pitchFamily="34" charset="-122"/>
                <a:ea typeface="微软雅黑" panose="020B0503020204020204" pitchFamily="34" charset="-122"/>
              </a:rPr>
              <a:t>THANKS</a:t>
            </a:r>
            <a:endParaRPr lang="zh-CN" altLang="en-US" sz="120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0" y="3040211"/>
            <a:ext cx="12192000" cy="3817789"/>
          </a:xfrm>
          <a:prstGeom prst="rect">
            <a:avLst/>
          </a:prstGeom>
          <a:solidFill>
            <a:srgbClr val="F8F8F8">
              <a:alpha val="80000"/>
            </a:srgbClr>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1" name="矩形 10"/>
          <p:cNvSpPr/>
          <p:nvPr/>
        </p:nvSpPr>
        <p:spPr>
          <a:xfrm>
            <a:off x="0" y="3022922"/>
            <a:ext cx="12192000" cy="46038"/>
          </a:xfrm>
          <a:prstGeom prst="rect">
            <a:avLst/>
          </a:prstGeom>
          <a:solidFill>
            <a:srgbClr val="FFC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9699" name="Rectangle 2"/>
          <p:cNvSpPr>
            <a:spLocks noGrp="1" noChangeArrowheads="1"/>
          </p:cNvSpPr>
          <p:nvPr>
            <p:ph type="title"/>
          </p:nvPr>
        </p:nvSpPr>
        <p:spPr/>
        <p:txBody>
          <a:bodyPr/>
          <a:lstStyle/>
          <a:p>
            <a:pPr eaLnBrk="1" hangingPunct="1"/>
            <a:r>
              <a:rPr lang="zh-CN" altLang="en-US" sz="2000" dirty="0"/>
              <a:t>信道复用的概念 </a:t>
            </a:r>
            <a:endParaRPr lang="zh-CN" altLang="en-US" sz="2000" dirty="0"/>
          </a:p>
        </p:txBody>
      </p:sp>
      <p:sp>
        <p:nvSpPr>
          <p:cNvPr id="29700" name="Rectangle 3"/>
          <p:cNvSpPr>
            <a:spLocks noGrp="1" noChangeArrowheads="1"/>
          </p:cNvSpPr>
          <p:nvPr>
            <p:ph idx="1"/>
          </p:nvPr>
        </p:nvSpPr>
        <p:spPr>
          <a:xfrm>
            <a:off x="609919" y="1143530"/>
            <a:ext cx="10978515" cy="1787316"/>
          </a:xfrm>
        </p:spPr>
        <p:txBody>
          <a:bodyPr>
            <a:normAutofit/>
          </a:bodyPr>
          <a:lstStyle/>
          <a:p>
            <a:pPr eaLnBrk="1" hangingPunct="1"/>
            <a:r>
              <a:rPr lang="zh-CN" altLang="en-US" sz="2400" dirty="0">
                <a:solidFill>
                  <a:srgbClr val="C00000"/>
                </a:solidFill>
              </a:rPr>
              <a:t>复用</a:t>
            </a:r>
            <a:r>
              <a:rPr lang="en-US" altLang="zh-CN" sz="2400" dirty="0"/>
              <a:t>(multiplexing)</a:t>
            </a:r>
            <a:r>
              <a:rPr lang="zh-CN" altLang="en-US" sz="2400" dirty="0"/>
              <a:t>是通信技术中的基本概念。</a:t>
            </a:r>
            <a:endParaRPr lang="en-US" altLang="zh-CN" sz="2400" dirty="0"/>
          </a:p>
          <a:p>
            <a:pPr eaLnBrk="1" hangingPunct="1"/>
            <a:r>
              <a:rPr lang="zh-CN" altLang="en-US" sz="2400" dirty="0"/>
              <a:t>当网络中传输媒体的传输容量大于多条单一信道传输的总通信量时，可利用复用技术在一条物理线路上建立多条通信信道来共享传输媒体的带宽。</a:t>
            </a:r>
            <a:endParaRPr lang="zh-CN" altLang="en-US" sz="2400" dirty="0"/>
          </a:p>
        </p:txBody>
      </p:sp>
      <p:sp>
        <p:nvSpPr>
          <p:cNvPr id="8" name="Line 20"/>
          <p:cNvSpPr>
            <a:spLocks noChangeShapeType="1"/>
          </p:cNvSpPr>
          <p:nvPr/>
        </p:nvSpPr>
        <p:spPr bwMode="auto">
          <a:xfrm>
            <a:off x="6598419" y="4525416"/>
            <a:ext cx="3263900" cy="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a:lstStyle/>
          <a:p>
            <a:pPr marL="0" marR="0" lvl="0" indent="0" defTabSz="914400" eaLnBrk="0" fontAlgn="auto" latinLnBrk="0" hangingPunct="0">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33CC"/>
              </a:solidFill>
              <a:effectLst/>
              <a:uLnTx/>
              <a:uFillTx/>
              <a:latin typeface="Arial" panose="020B0604020202020204" pitchFamily="34" charset="0"/>
              <a:ea typeface="黑体" panose="02010609060101010101" pitchFamily="2" charset="-122"/>
            </a:endParaRPr>
          </a:p>
        </p:txBody>
      </p:sp>
      <p:sp>
        <p:nvSpPr>
          <p:cNvPr id="9" name="Text Box 31"/>
          <p:cNvSpPr txBox="1">
            <a:spLocks noChangeArrowheads="1"/>
          </p:cNvSpPr>
          <p:nvPr/>
        </p:nvSpPr>
        <p:spPr bwMode="auto">
          <a:xfrm>
            <a:off x="7542981" y="4065041"/>
            <a:ext cx="1301750"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cs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cs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cs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9pPr>
          </a:lstStyle>
          <a:p>
            <a:pPr>
              <a:spcBef>
                <a:spcPct val="0"/>
              </a:spcBef>
              <a:buClrTx/>
              <a:buSzTx/>
              <a:buFontTx/>
              <a:buNone/>
            </a:pPr>
            <a:r>
              <a:rPr lang="zh-CN" altLang="en-US" sz="2200">
                <a:solidFill>
                  <a:srgbClr val="0033CC"/>
                </a:solidFill>
              </a:rPr>
              <a:t>共享信道</a:t>
            </a:r>
            <a:endParaRPr lang="zh-CN" altLang="en-US" sz="2200">
              <a:solidFill>
                <a:srgbClr val="0033CC"/>
              </a:solidFill>
            </a:endParaRPr>
          </a:p>
        </p:txBody>
      </p:sp>
      <p:grpSp>
        <p:nvGrpSpPr>
          <p:cNvPr id="2" name="组合 1"/>
          <p:cNvGrpSpPr/>
          <p:nvPr/>
        </p:nvGrpSpPr>
        <p:grpSpPr>
          <a:xfrm>
            <a:off x="1526356" y="3488779"/>
            <a:ext cx="4213225" cy="1866900"/>
            <a:chOff x="1526356" y="3488779"/>
            <a:chExt cx="4213225" cy="1866900"/>
          </a:xfrm>
        </p:grpSpPr>
        <p:grpSp>
          <p:nvGrpSpPr>
            <p:cNvPr id="12" name="Group 9"/>
            <p:cNvGrpSpPr/>
            <p:nvPr/>
          </p:nvGrpSpPr>
          <p:grpSpPr bwMode="auto">
            <a:xfrm>
              <a:off x="1974031" y="3925341"/>
              <a:ext cx="3408363" cy="1200150"/>
              <a:chOff x="657" y="1230"/>
              <a:chExt cx="1180" cy="590"/>
            </a:xfrm>
          </p:grpSpPr>
          <p:sp>
            <p:nvSpPr>
              <p:cNvPr id="13" name="Line 10"/>
              <p:cNvSpPr>
                <a:spLocks noChangeShapeType="1"/>
              </p:cNvSpPr>
              <p:nvPr/>
            </p:nvSpPr>
            <p:spPr bwMode="auto">
              <a:xfrm>
                <a:off x="657" y="1230"/>
                <a:ext cx="1180" cy="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a:lstStyle/>
              <a:p>
                <a:pPr marL="0" marR="0" lvl="0" indent="0" defTabSz="914400" eaLnBrk="0" fontAlgn="auto" latinLnBrk="0" hangingPunct="0">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33CC"/>
                  </a:solidFill>
                  <a:effectLst/>
                  <a:uLnTx/>
                  <a:uFillTx/>
                  <a:latin typeface="Arial" panose="020B0604020202020204" pitchFamily="34" charset="0"/>
                  <a:ea typeface="黑体" panose="02010609060101010101" pitchFamily="2" charset="-122"/>
                </a:endParaRPr>
              </a:p>
            </p:txBody>
          </p:sp>
          <p:sp>
            <p:nvSpPr>
              <p:cNvPr id="14" name="Line 11"/>
              <p:cNvSpPr>
                <a:spLocks noChangeShapeType="1"/>
              </p:cNvSpPr>
              <p:nvPr/>
            </p:nvSpPr>
            <p:spPr bwMode="auto">
              <a:xfrm>
                <a:off x="657" y="1525"/>
                <a:ext cx="1180" cy="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a:lstStyle/>
              <a:p>
                <a:pPr marL="0" marR="0" lvl="0" indent="0" defTabSz="914400" eaLnBrk="0" fontAlgn="auto" latinLnBrk="0" hangingPunct="0">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33CC"/>
                  </a:solidFill>
                  <a:effectLst/>
                  <a:uLnTx/>
                  <a:uFillTx/>
                  <a:latin typeface="Arial" panose="020B0604020202020204" pitchFamily="34" charset="0"/>
                  <a:ea typeface="黑体" panose="02010609060101010101" pitchFamily="2" charset="-122"/>
                </a:endParaRPr>
              </a:p>
            </p:txBody>
          </p:sp>
          <p:sp>
            <p:nvSpPr>
              <p:cNvPr id="15" name="Line 12"/>
              <p:cNvSpPr>
                <a:spLocks noChangeShapeType="1"/>
              </p:cNvSpPr>
              <p:nvPr/>
            </p:nvSpPr>
            <p:spPr bwMode="auto">
              <a:xfrm>
                <a:off x="657" y="1820"/>
                <a:ext cx="1180" cy="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a:lstStyle/>
              <a:p>
                <a:pPr marL="0" marR="0" lvl="0" indent="0" defTabSz="914400" eaLnBrk="0" fontAlgn="auto" latinLnBrk="0" hangingPunct="0">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33CC"/>
                  </a:solidFill>
                  <a:effectLst/>
                  <a:uLnTx/>
                  <a:uFillTx/>
                  <a:latin typeface="Arial" panose="020B0604020202020204" pitchFamily="34" charset="0"/>
                  <a:ea typeface="黑体" panose="02010609060101010101" pitchFamily="2" charset="-122"/>
                </a:endParaRPr>
              </a:p>
            </p:txBody>
          </p:sp>
        </p:grpSp>
        <p:sp>
          <p:nvSpPr>
            <p:cNvPr id="16" name="Text Box 13"/>
            <p:cNvSpPr txBox="1">
              <a:spLocks noChangeArrowheads="1"/>
            </p:cNvSpPr>
            <p:nvPr/>
          </p:nvSpPr>
          <p:spPr bwMode="auto">
            <a:xfrm>
              <a:off x="3228156" y="3488779"/>
              <a:ext cx="742950" cy="42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cs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cs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cs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9pPr>
            </a:lstStyle>
            <a:p>
              <a:pPr>
                <a:spcBef>
                  <a:spcPct val="0"/>
                </a:spcBef>
                <a:buClrTx/>
                <a:buSzTx/>
                <a:buFontTx/>
                <a:buNone/>
              </a:pPr>
              <a:r>
                <a:rPr lang="zh-CN" altLang="en-US" sz="2200">
                  <a:solidFill>
                    <a:srgbClr val="0033CC"/>
                  </a:solidFill>
                </a:rPr>
                <a:t>信道</a:t>
              </a:r>
              <a:endParaRPr lang="zh-CN" altLang="en-US" sz="2200">
                <a:solidFill>
                  <a:srgbClr val="0033CC"/>
                </a:solidFill>
              </a:endParaRPr>
            </a:p>
          </p:txBody>
        </p:sp>
        <p:sp>
          <p:nvSpPr>
            <p:cNvPr id="17" name="Oval 14"/>
            <p:cNvSpPr>
              <a:spLocks noChangeArrowheads="1"/>
            </p:cNvSpPr>
            <p:nvPr/>
          </p:nvSpPr>
          <p:spPr bwMode="auto">
            <a:xfrm>
              <a:off x="1526356" y="3695154"/>
              <a:ext cx="447675" cy="460375"/>
            </a:xfrm>
            <a:prstGeom prst="ellipse">
              <a:avLst/>
            </a:prstGeom>
            <a:solidFill>
              <a:srgbClr val="FFFFFF"/>
            </a:solidFill>
            <a:ln w="9525">
              <a:solidFill>
                <a:srgbClr val="000000"/>
              </a:solidFill>
              <a:round/>
            </a:ln>
            <a:effectLst>
              <a:outerShdw dist="35921" dir="2700000" algn="ctr" rotWithShape="0">
                <a:srgbClr val="1C1C1C"/>
              </a:outerShdw>
            </a:effectLst>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cs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cs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cs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9pPr>
            </a:lstStyle>
            <a:p>
              <a:pPr marL="0" marR="0" lvl="0" indent="0" algn="ctr" defTabSz="914400" eaLnBrk="1" fontAlgn="auto" latinLnBrk="0" hangingPunct="1">
                <a:lnSpc>
                  <a:spcPct val="100000"/>
                </a:lnSpc>
                <a:spcBef>
                  <a:spcPct val="0"/>
                </a:spcBef>
                <a:spcAft>
                  <a:spcPts val="0"/>
                </a:spcAft>
                <a:buClrTx/>
                <a:buSzTx/>
                <a:buFontTx/>
                <a:buNone/>
                <a:defRPr/>
              </a:pPr>
              <a:r>
                <a:rPr kumimoji="0" lang="en-US" altLang="zh-CN" sz="2200" b="0" i="0" u="none" strike="noStrike" kern="0" cap="none" spc="0" normalizeH="0" baseline="0" noProof="0" dirty="0">
                  <a:ln>
                    <a:noFill/>
                  </a:ln>
                  <a:solidFill>
                    <a:srgbClr val="0033CC"/>
                  </a:solidFill>
                  <a:effectLst/>
                  <a:uLnTx/>
                  <a:uFillTx/>
                </a:rPr>
                <a:t>A</a:t>
              </a:r>
              <a:r>
                <a:rPr kumimoji="0" lang="en-US" altLang="zh-CN" sz="2200" b="0" i="0" u="none" strike="noStrike" kern="0" cap="none" spc="0" normalizeH="0" baseline="-25000" noProof="0" dirty="0">
                  <a:ln>
                    <a:noFill/>
                  </a:ln>
                  <a:solidFill>
                    <a:srgbClr val="0033CC"/>
                  </a:solidFill>
                  <a:effectLst/>
                  <a:uLnTx/>
                  <a:uFillTx/>
                </a:rPr>
                <a:t>1</a:t>
              </a:r>
              <a:endParaRPr kumimoji="0" lang="en-US" altLang="zh-CN" sz="2200" b="0" i="0" u="none" strike="noStrike" kern="0" cap="none" spc="0" normalizeH="0" baseline="-25000" noProof="0" dirty="0">
                <a:ln>
                  <a:noFill/>
                </a:ln>
                <a:solidFill>
                  <a:srgbClr val="0033CC"/>
                </a:solidFill>
                <a:effectLst/>
                <a:uLnTx/>
                <a:uFillTx/>
              </a:endParaRPr>
            </a:p>
          </p:txBody>
        </p:sp>
        <p:sp>
          <p:nvSpPr>
            <p:cNvPr id="18" name="Oval 15"/>
            <p:cNvSpPr>
              <a:spLocks noChangeArrowheads="1"/>
            </p:cNvSpPr>
            <p:nvPr/>
          </p:nvSpPr>
          <p:spPr bwMode="auto">
            <a:xfrm>
              <a:off x="5293494" y="3695154"/>
              <a:ext cx="446087" cy="460375"/>
            </a:xfrm>
            <a:prstGeom prst="ellipse">
              <a:avLst/>
            </a:prstGeom>
            <a:solidFill>
              <a:srgbClr val="FFFFFF"/>
            </a:solidFill>
            <a:ln w="9525">
              <a:solidFill>
                <a:srgbClr val="000000"/>
              </a:solidFill>
              <a:round/>
            </a:ln>
            <a:effectLst>
              <a:outerShdw dist="35921" dir="2700000" algn="ctr" rotWithShape="0">
                <a:srgbClr val="1C1C1C"/>
              </a:outerShdw>
            </a:effectLst>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cs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cs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cs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9pPr>
            </a:lstStyle>
            <a:p>
              <a:pPr marL="0" marR="0" lvl="0" indent="0" algn="ctr" defTabSz="914400" eaLnBrk="1" fontAlgn="auto" latinLnBrk="0" hangingPunct="1">
                <a:lnSpc>
                  <a:spcPct val="100000"/>
                </a:lnSpc>
                <a:spcBef>
                  <a:spcPct val="0"/>
                </a:spcBef>
                <a:spcAft>
                  <a:spcPts val="0"/>
                </a:spcAft>
                <a:buClrTx/>
                <a:buSzTx/>
                <a:buFontTx/>
                <a:buNone/>
                <a:defRPr/>
              </a:pPr>
              <a:r>
                <a:rPr kumimoji="0" lang="en-US" altLang="zh-CN" sz="2200" b="0" i="0" u="none" strike="noStrike" kern="0" cap="none" spc="0" normalizeH="0" baseline="0" noProof="0">
                  <a:ln>
                    <a:noFill/>
                  </a:ln>
                  <a:solidFill>
                    <a:srgbClr val="0033CC"/>
                  </a:solidFill>
                  <a:effectLst/>
                  <a:uLnTx/>
                  <a:uFillTx/>
                </a:rPr>
                <a:t>A</a:t>
              </a:r>
              <a:r>
                <a:rPr kumimoji="0" lang="en-US" altLang="zh-CN" sz="2200" b="0" i="0" u="none" strike="noStrike" kern="0" cap="none" spc="0" normalizeH="0" baseline="-25000" noProof="0">
                  <a:ln>
                    <a:noFill/>
                  </a:ln>
                  <a:solidFill>
                    <a:srgbClr val="0033CC"/>
                  </a:solidFill>
                  <a:effectLst/>
                  <a:uLnTx/>
                  <a:uFillTx/>
                </a:rPr>
                <a:t>2</a:t>
              </a:r>
              <a:endParaRPr kumimoji="0" lang="en-US" altLang="zh-CN" sz="2200" b="0" i="0" u="none" strike="noStrike" kern="0" cap="none" spc="0" normalizeH="0" baseline="-25000" noProof="0">
                <a:ln>
                  <a:noFill/>
                </a:ln>
                <a:solidFill>
                  <a:srgbClr val="0033CC"/>
                </a:solidFill>
                <a:effectLst/>
                <a:uLnTx/>
                <a:uFillTx/>
              </a:endParaRPr>
            </a:p>
          </p:txBody>
        </p:sp>
        <p:sp>
          <p:nvSpPr>
            <p:cNvPr id="19" name="Oval 16"/>
            <p:cNvSpPr>
              <a:spLocks noChangeArrowheads="1"/>
            </p:cNvSpPr>
            <p:nvPr/>
          </p:nvSpPr>
          <p:spPr bwMode="auto">
            <a:xfrm>
              <a:off x="1526356" y="4295229"/>
              <a:ext cx="447675" cy="460375"/>
            </a:xfrm>
            <a:prstGeom prst="ellipse">
              <a:avLst/>
            </a:prstGeom>
            <a:solidFill>
              <a:srgbClr val="FFFFFF"/>
            </a:solidFill>
            <a:ln w="9525">
              <a:solidFill>
                <a:srgbClr val="000000"/>
              </a:solidFill>
              <a:round/>
            </a:ln>
            <a:effectLst>
              <a:outerShdw dist="35921" dir="2700000" algn="ctr" rotWithShape="0">
                <a:srgbClr val="1C1C1C"/>
              </a:outerShdw>
            </a:effectLst>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cs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cs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cs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9pPr>
            </a:lstStyle>
            <a:p>
              <a:pPr marL="0" marR="0" lvl="0" indent="0" algn="ctr" defTabSz="914400" eaLnBrk="1" fontAlgn="auto" latinLnBrk="0" hangingPunct="1">
                <a:lnSpc>
                  <a:spcPct val="100000"/>
                </a:lnSpc>
                <a:spcBef>
                  <a:spcPct val="0"/>
                </a:spcBef>
                <a:spcAft>
                  <a:spcPts val="0"/>
                </a:spcAft>
                <a:buClrTx/>
                <a:buSzTx/>
                <a:buFontTx/>
                <a:buNone/>
                <a:defRPr/>
              </a:pPr>
              <a:r>
                <a:rPr kumimoji="0" lang="en-US" altLang="zh-CN" sz="2200" b="0" i="0" u="none" strike="noStrike" kern="0" cap="none" spc="0" normalizeH="0" baseline="0" noProof="0">
                  <a:ln>
                    <a:noFill/>
                  </a:ln>
                  <a:solidFill>
                    <a:srgbClr val="0033CC"/>
                  </a:solidFill>
                  <a:effectLst/>
                  <a:uLnTx/>
                  <a:uFillTx/>
                </a:rPr>
                <a:t>B</a:t>
              </a:r>
              <a:r>
                <a:rPr kumimoji="0" lang="en-US" altLang="zh-CN" sz="2200" b="0" i="0" u="none" strike="noStrike" kern="0" cap="none" spc="0" normalizeH="0" baseline="-25000" noProof="0">
                  <a:ln>
                    <a:noFill/>
                  </a:ln>
                  <a:solidFill>
                    <a:srgbClr val="0033CC"/>
                  </a:solidFill>
                  <a:effectLst/>
                  <a:uLnTx/>
                  <a:uFillTx/>
                </a:rPr>
                <a:t>1</a:t>
              </a:r>
              <a:endParaRPr kumimoji="0" lang="en-US" altLang="zh-CN" sz="2200" b="0" i="0" u="none" strike="noStrike" kern="0" cap="none" spc="0" normalizeH="0" baseline="-25000" noProof="0">
                <a:ln>
                  <a:noFill/>
                </a:ln>
                <a:solidFill>
                  <a:srgbClr val="0033CC"/>
                </a:solidFill>
                <a:effectLst/>
                <a:uLnTx/>
                <a:uFillTx/>
              </a:endParaRPr>
            </a:p>
          </p:txBody>
        </p:sp>
        <p:sp>
          <p:nvSpPr>
            <p:cNvPr id="20" name="Oval 17"/>
            <p:cNvSpPr>
              <a:spLocks noChangeArrowheads="1"/>
            </p:cNvSpPr>
            <p:nvPr/>
          </p:nvSpPr>
          <p:spPr bwMode="auto">
            <a:xfrm>
              <a:off x="5293494" y="4295229"/>
              <a:ext cx="446087" cy="460375"/>
            </a:xfrm>
            <a:prstGeom prst="ellipse">
              <a:avLst/>
            </a:prstGeom>
            <a:solidFill>
              <a:srgbClr val="FFFFFF"/>
            </a:solidFill>
            <a:ln w="9525">
              <a:solidFill>
                <a:srgbClr val="000000"/>
              </a:solidFill>
              <a:round/>
            </a:ln>
            <a:effectLst>
              <a:outerShdw dist="35921" dir="2700000" algn="ctr" rotWithShape="0">
                <a:srgbClr val="1C1C1C"/>
              </a:outerShdw>
            </a:effectLst>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cs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cs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cs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9pPr>
            </a:lstStyle>
            <a:p>
              <a:pPr marL="0" marR="0" lvl="0" indent="0" algn="ctr" defTabSz="914400" eaLnBrk="1" fontAlgn="auto" latinLnBrk="0" hangingPunct="1">
                <a:lnSpc>
                  <a:spcPct val="100000"/>
                </a:lnSpc>
                <a:spcBef>
                  <a:spcPct val="0"/>
                </a:spcBef>
                <a:spcAft>
                  <a:spcPts val="0"/>
                </a:spcAft>
                <a:buClrTx/>
                <a:buSzTx/>
                <a:buFontTx/>
                <a:buNone/>
                <a:defRPr/>
              </a:pPr>
              <a:r>
                <a:rPr kumimoji="0" lang="en-US" altLang="zh-CN" sz="2200" b="0" i="0" u="none" strike="noStrike" kern="0" cap="none" spc="0" normalizeH="0" baseline="0" noProof="0">
                  <a:ln>
                    <a:noFill/>
                  </a:ln>
                  <a:solidFill>
                    <a:srgbClr val="0033CC"/>
                  </a:solidFill>
                  <a:effectLst/>
                  <a:uLnTx/>
                  <a:uFillTx/>
                </a:rPr>
                <a:t>B</a:t>
              </a:r>
              <a:r>
                <a:rPr kumimoji="0" lang="en-US" altLang="zh-CN" sz="2200" b="0" i="0" u="none" strike="noStrike" kern="0" cap="none" spc="0" normalizeH="0" baseline="-25000" noProof="0">
                  <a:ln>
                    <a:noFill/>
                  </a:ln>
                  <a:solidFill>
                    <a:srgbClr val="0033CC"/>
                  </a:solidFill>
                  <a:effectLst/>
                  <a:uLnTx/>
                  <a:uFillTx/>
                </a:rPr>
                <a:t>2</a:t>
              </a:r>
              <a:endParaRPr kumimoji="0" lang="en-US" altLang="zh-CN" sz="2200" b="0" i="0" u="none" strike="noStrike" kern="0" cap="none" spc="0" normalizeH="0" baseline="-25000" noProof="0">
                <a:ln>
                  <a:noFill/>
                </a:ln>
                <a:solidFill>
                  <a:srgbClr val="0033CC"/>
                </a:solidFill>
                <a:effectLst/>
                <a:uLnTx/>
                <a:uFillTx/>
              </a:endParaRPr>
            </a:p>
          </p:txBody>
        </p:sp>
        <p:sp>
          <p:nvSpPr>
            <p:cNvPr id="21" name="Oval 18"/>
            <p:cNvSpPr>
              <a:spLocks noChangeArrowheads="1"/>
            </p:cNvSpPr>
            <p:nvPr/>
          </p:nvSpPr>
          <p:spPr bwMode="auto">
            <a:xfrm>
              <a:off x="1526356" y="4895304"/>
              <a:ext cx="447675" cy="460375"/>
            </a:xfrm>
            <a:prstGeom prst="ellipse">
              <a:avLst/>
            </a:prstGeom>
            <a:solidFill>
              <a:srgbClr val="FFFFFF"/>
            </a:solidFill>
            <a:ln w="9525">
              <a:solidFill>
                <a:srgbClr val="000000"/>
              </a:solidFill>
              <a:round/>
            </a:ln>
            <a:effectLst>
              <a:outerShdw dist="35921" dir="2700000" algn="ctr" rotWithShape="0">
                <a:srgbClr val="1C1C1C"/>
              </a:outerShdw>
            </a:effectLst>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cs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cs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cs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9pPr>
            </a:lstStyle>
            <a:p>
              <a:pPr marL="0" marR="0" lvl="0" indent="0" algn="ctr" defTabSz="914400" eaLnBrk="1" fontAlgn="auto" latinLnBrk="0" hangingPunct="1">
                <a:lnSpc>
                  <a:spcPct val="100000"/>
                </a:lnSpc>
                <a:spcBef>
                  <a:spcPct val="0"/>
                </a:spcBef>
                <a:spcAft>
                  <a:spcPts val="0"/>
                </a:spcAft>
                <a:buClrTx/>
                <a:buSzTx/>
                <a:buFontTx/>
                <a:buNone/>
                <a:defRPr/>
              </a:pPr>
              <a:r>
                <a:rPr kumimoji="0" lang="en-US" altLang="zh-CN" sz="2200" b="0" i="0" u="none" strike="noStrike" kern="0" cap="none" spc="0" normalizeH="0" baseline="0" noProof="0">
                  <a:ln>
                    <a:noFill/>
                  </a:ln>
                  <a:solidFill>
                    <a:srgbClr val="0033CC"/>
                  </a:solidFill>
                  <a:effectLst/>
                  <a:uLnTx/>
                  <a:uFillTx/>
                </a:rPr>
                <a:t>C</a:t>
              </a:r>
              <a:r>
                <a:rPr kumimoji="0" lang="en-US" altLang="zh-CN" sz="2200" b="0" i="0" u="none" strike="noStrike" kern="0" cap="none" spc="0" normalizeH="0" baseline="-25000" noProof="0">
                  <a:ln>
                    <a:noFill/>
                  </a:ln>
                  <a:solidFill>
                    <a:srgbClr val="0033CC"/>
                  </a:solidFill>
                  <a:effectLst/>
                  <a:uLnTx/>
                  <a:uFillTx/>
                </a:rPr>
                <a:t>1</a:t>
              </a:r>
              <a:endParaRPr kumimoji="0" lang="en-US" altLang="zh-CN" sz="2200" b="0" i="0" u="none" strike="noStrike" kern="0" cap="none" spc="0" normalizeH="0" baseline="-25000" noProof="0">
                <a:ln>
                  <a:noFill/>
                </a:ln>
                <a:solidFill>
                  <a:srgbClr val="0033CC"/>
                </a:solidFill>
                <a:effectLst/>
                <a:uLnTx/>
                <a:uFillTx/>
              </a:endParaRPr>
            </a:p>
          </p:txBody>
        </p:sp>
        <p:sp>
          <p:nvSpPr>
            <p:cNvPr id="22" name="Oval 19"/>
            <p:cNvSpPr>
              <a:spLocks noChangeArrowheads="1"/>
            </p:cNvSpPr>
            <p:nvPr/>
          </p:nvSpPr>
          <p:spPr bwMode="auto">
            <a:xfrm>
              <a:off x="5293494" y="4895304"/>
              <a:ext cx="446087" cy="460375"/>
            </a:xfrm>
            <a:prstGeom prst="ellipse">
              <a:avLst/>
            </a:prstGeom>
            <a:solidFill>
              <a:srgbClr val="FFFFFF"/>
            </a:solidFill>
            <a:ln w="9525">
              <a:solidFill>
                <a:srgbClr val="000000"/>
              </a:solidFill>
              <a:round/>
            </a:ln>
            <a:effectLst>
              <a:outerShdw dist="35921" dir="2700000" algn="ctr" rotWithShape="0">
                <a:srgbClr val="1C1C1C"/>
              </a:outerShdw>
            </a:effectLst>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cs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cs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cs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9pPr>
            </a:lstStyle>
            <a:p>
              <a:pPr marL="0" marR="0" lvl="0" indent="0" algn="ctr" defTabSz="914400" eaLnBrk="1" fontAlgn="auto" latinLnBrk="0" hangingPunct="1">
                <a:lnSpc>
                  <a:spcPct val="100000"/>
                </a:lnSpc>
                <a:spcBef>
                  <a:spcPct val="0"/>
                </a:spcBef>
                <a:spcAft>
                  <a:spcPts val="0"/>
                </a:spcAft>
                <a:buClrTx/>
                <a:buSzTx/>
                <a:buFontTx/>
                <a:buNone/>
                <a:defRPr/>
              </a:pPr>
              <a:r>
                <a:rPr kumimoji="0" lang="en-US" altLang="zh-CN" sz="2200" b="0" i="0" u="none" strike="noStrike" kern="0" cap="none" spc="0" normalizeH="0" baseline="0" noProof="0">
                  <a:ln>
                    <a:noFill/>
                  </a:ln>
                  <a:solidFill>
                    <a:srgbClr val="0033CC"/>
                  </a:solidFill>
                  <a:effectLst/>
                  <a:uLnTx/>
                  <a:uFillTx/>
                </a:rPr>
                <a:t>C</a:t>
              </a:r>
              <a:r>
                <a:rPr kumimoji="0" lang="en-US" altLang="zh-CN" sz="2200" b="0" i="0" u="none" strike="noStrike" kern="0" cap="none" spc="0" normalizeH="0" baseline="-25000" noProof="0">
                  <a:ln>
                    <a:noFill/>
                  </a:ln>
                  <a:solidFill>
                    <a:srgbClr val="0033CC"/>
                  </a:solidFill>
                  <a:effectLst/>
                  <a:uLnTx/>
                  <a:uFillTx/>
                </a:rPr>
                <a:t>2</a:t>
              </a:r>
              <a:endParaRPr kumimoji="0" lang="en-US" altLang="zh-CN" sz="2200" b="0" i="0" u="none" strike="noStrike" kern="0" cap="none" spc="0" normalizeH="0" baseline="-25000" noProof="0">
                <a:ln>
                  <a:noFill/>
                </a:ln>
                <a:solidFill>
                  <a:srgbClr val="0033CC"/>
                </a:solidFill>
                <a:effectLst/>
                <a:uLnTx/>
                <a:uFillTx/>
              </a:endParaRPr>
            </a:p>
          </p:txBody>
        </p:sp>
        <p:sp>
          <p:nvSpPr>
            <p:cNvPr id="23" name="Text Box 29"/>
            <p:cNvSpPr txBox="1">
              <a:spLocks noChangeArrowheads="1"/>
            </p:cNvSpPr>
            <p:nvPr/>
          </p:nvSpPr>
          <p:spPr bwMode="auto">
            <a:xfrm>
              <a:off x="3228156" y="4131716"/>
              <a:ext cx="742950"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cs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cs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cs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9pPr>
            </a:lstStyle>
            <a:p>
              <a:pPr>
                <a:spcBef>
                  <a:spcPct val="0"/>
                </a:spcBef>
                <a:buClrTx/>
                <a:buSzTx/>
                <a:buFontTx/>
                <a:buNone/>
              </a:pPr>
              <a:r>
                <a:rPr lang="zh-CN" altLang="en-US" sz="2200">
                  <a:solidFill>
                    <a:srgbClr val="0033CC"/>
                  </a:solidFill>
                </a:rPr>
                <a:t>信道</a:t>
              </a:r>
              <a:endParaRPr lang="zh-CN" altLang="en-US" sz="2200">
                <a:solidFill>
                  <a:srgbClr val="0033CC"/>
                </a:solidFill>
              </a:endParaRPr>
            </a:p>
          </p:txBody>
        </p:sp>
        <p:sp>
          <p:nvSpPr>
            <p:cNvPr id="24" name="Text Box 30"/>
            <p:cNvSpPr txBox="1">
              <a:spLocks noChangeArrowheads="1"/>
            </p:cNvSpPr>
            <p:nvPr/>
          </p:nvSpPr>
          <p:spPr bwMode="auto">
            <a:xfrm>
              <a:off x="3228156" y="4747666"/>
              <a:ext cx="742950"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cs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cs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cs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9pPr>
            </a:lstStyle>
            <a:p>
              <a:pPr>
                <a:spcBef>
                  <a:spcPct val="0"/>
                </a:spcBef>
                <a:buClrTx/>
                <a:buSzTx/>
                <a:buFontTx/>
                <a:buNone/>
              </a:pPr>
              <a:r>
                <a:rPr lang="zh-CN" altLang="en-US" sz="2200">
                  <a:solidFill>
                    <a:srgbClr val="0033CC"/>
                  </a:solidFill>
                </a:rPr>
                <a:t>信道</a:t>
              </a:r>
              <a:endParaRPr lang="zh-CN" altLang="en-US" sz="2200">
                <a:solidFill>
                  <a:srgbClr val="0033CC"/>
                </a:solidFill>
              </a:endParaRPr>
            </a:p>
          </p:txBody>
        </p:sp>
      </p:grpSp>
      <p:sp>
        <p:nvSpPr>
          <p:cNvPr id="25" name="Line 4"/>
          <p:cNvSpPr>
            <a:spLocks noChangeShapeType="1"/>
          </p:cNvSpPr>
          <p:nvPr/>
        </p:nvSpPr>
        <p:spPr bwMode="auto">
          <a:xfrm>
            <a:off x="7371531" y="4525416"/>
            <a:ext cx="1543050" cy="0"/>
          </a:xfrm>
          <a:prstGeom prst="line">
            <a:avLst/>
          </a:prstGeom>
          <a:noFill/>
          <a:ln w="76200">
            <a:solidFill>
              <a:srgbClr val="FF0000"/>
            </a:solidFill>
            <a:round/>
          </a:ln>
          <a:extLst>
            <a:ext uri="{909E8E84-426E-40DD-AFC4-6F175D3DCCD1}">
              <a14:hiddenFill xmlns:a14="http://schemas.microsoft.com/office/drawing/2010/main">
                <a:noFill/>
              </a14:hiddenFill>
            </a:ext>
          </a:extLst>
        </p:spPr>
        <p:txBody>
          <a:bodyPr/>
          <a:lstStyle/>
          <a:p>
            <a:pPr marL="0" marR="0" lvl="0" indent="0" defTabSz="914400" eaLnBrk="0" fontAlgn="auto" latinLnBrk="0" hangingPunct="0">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33CC"/>
              </a:solidFill>
              <a:effectLst/>
              <a:uLnTx/>
              <a:uFillTx/>
              <a:latin typeface="Arial" panose="020B0604020202020204" pitchFamily="34" charset="0"/>
              <a:ea typeface="黑体" panose="02010609060101010101" pitchFamily="2" charset="-122"/>
            </a:endParaRPr>
          </a:p>
        </p:txBody>
      </p:sp>
      <p:sp>
        <p:nvSpPr>
          <p:cNvPr id="26" name="Line 5"/>
          <p:cNvSpPr>
            <a:spLocks noChangeShapeType="1"/>
          </p:cNvSpPr>
          <p:nvPr/>
        </p:nvSpPr>
        <p:spPr bwMode="auto">
          <a:xfrm>
            <a:off x="9430519" y="4617491"/>
            <a:ext cx="515937" cy="461963"/>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a:lstStyle/>
          <a:p>
            <a:pPr marL="0" marR="0" lvl="0" indent="0" defTabSz="914400" eaLnBrk="0" fontAlgn="auto" latinLnBrk="0" hangingPunct="0">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33CC"/>
              </a:solidFill>
              <a:effectLst/>
              <a:uLnTx/>
              <a:uFillTx/>
              <a:latin typeface="Arial" panose="020B0604020202020204" pitchFamily="34" charset="0"/>
              <a:ea typeface="黑体" panose="02010609060101010101" pitchFamily="2" charset="-122"/>
            </a:endParaRPr>
          </a:p>
        </p:txBody>
      </p:sp>
      <p:sp>
        <p:nvSpPr>
          <p:cNvPr id="27" name="Line 6"/>
          <p:cNvSpPr>
            <a:spLocks noChangeShapeType="1"/>
          </p:cNvSpPr>
          <p:nvPr/>
        </p:nvSpPr>
        <p:spPr bwMode="auto">
          <a:xfrm flipH="1">
            <a:off x="9430519" y="3971379"/>
            <a:ext cx="515937" cy="3683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a:lstStyle/>
          <a:p>
            <a:pPr marL="0" marR="0" lvl="0" indent="0" defTabSz="914400" eaLnBrk="0" fontAlgn="auto" latinLnBrk="0" hangingPunct="0">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33CC"/>
              </a:solidFill>
              <a:effectLst/>
              <a:uLnTx/>
              <a:uFillTx/>
              <a:latin typeface="Arial" panose="020B0604020202020204" pitchFamily="34" charset="0"/>
              <a:ea typeface="黑体" panose="02010609060101010101" pitchFamily="2" charset="-122"/>
            </a:endParaRPr>
          </a:p>
        </p:txBody>
      </p:sp>
      <p:sp>
        <p:nvSpPr>
          <p:cNvPr id="28" name="Line 7"/>
          <p:cNvSpPr>
            <a:spLocks noChangeShapeType="1"/>
          </p:cNvSpPr>
          <p:nvPr/>
        </p:nvSpPr>
        <p:spPr bwMode="auto">
          <a:xfrm flipV="1">
            <a:off x="6511106" y="4617491"/>
            <a:ext cx="430213" cy="461963"/>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a:lstStyle/>
          <a:p>
            <a:pPr marL="0" marR="0" lvl="0" indent="0" defTabSz="914400" eaLnBrk="0" fontAlgn="auto" latinLnBrk="0" hangingPunct="0">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33CC"/>
              </a:solidFill>
              <a:effectLst/>
              <a:uLnTx/>
              <a:uFillTx/>
              <a:latin typeface="Arial" panose="020B0604020202020204" pitchFamily="34" charset="0"/>
              <a:ea typeface="黑体" panose="02010609060101010101" pitchFamily="2" charset="-122"/>
            </a:endParaRPr>
          </a:p>
        </p:txBody>
      </p:sp>
      <p:sp>
        <p:nvSpPr>
          <p:cNvPr id="29" name="Line 8"/>
          <p:cNvSpPr>
            <a:spLocks noChangeShapeType="1"/>
          </p:cNvSpPr>
          <p:nvPr/>
        </p:nvSpPr>
        <p:spPr bwMode="auto">
          <a:xfrm>
            <a:off x="6511106" y="3971379"/>
            <a:ext cx="430213" cy="3683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a:lstStyle/>
          <a:p>
            <a:pPr marL="0" marR="0" lvl="0" indent="0" defTabSz="914400" eaLnBrk="0" fontAlgn="auto" latinLnBrk="0" hangingPunct="0">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33CC"/>
              </a:solidFill>
              <a:effectLst/>
              <a:uLnTx/>
              <a:uFillTx/>
              <a:latin typeface="Arial" panose="020B0604020202020204" pitchFamily="34" charset="0"/>
              <a:ea typeface="黑体" panose="02010609060101010101" pitchFamily="2" charset="-122"/>
            </a:endParaRPr>
          </a:p>
        </p:txBody>
      </p:sp>
      <p:sp>
        <p:nvSpPr>
          <p:cNvPr id="30" name="Oval 21"/>
          <p:cNvSpPr>
            <a:spLocks noChangeArrowheads="1"/>
          </p:cNvSpPr>
          <p:nvPr/>
        </p:nvSpPr>
        <p:spPr bwMode="auto">
          <a:xfrm>
            <a:off x="6171381" y="3695154"/>
            <a:ext cx="427038" cy="460375"/>
          </a:xfrm>
          <a:prstGeom prst="ellipse">
            <a:avLst/>
          </a:prstGeom>
          <a:solidFill>
            <a:srgbClr val="FFFFFF"/>
          </a:solidFill>
          <a:ln w="9525">
            <a:solidFill>
              <a:srgbClr val="000000"/>
            </a:solidFill>
            <a:round/>
          </a:ln>
          <a:effectLst>
            <a:outerShdw dist="35921" dir="2700000" algn="ctr" rotWithShape="0">
              <a:srgbClr val="1C1C1C"/>
            </a:outerShdw>
          </a:effectLst>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cs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cs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cs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9pPr>
          </a:lstStyle>
          <a:p>
            <a:pPr marL="0" marR="0" lvl="0" indent="0" algn="ctr" defTabSz="914400" eaLnBrk="1" fontAlgn="auto" latinLnBrk="0" hangingPunct="1">
              <a:lnSpc>
                <a:spcPct val="100000"/>
              </a:lnSpc>
              <a:spcBef>
                <a:spcPct val="0"/>
              </a:spcBef>
              <a:spcAft>
                <a:spcPts val="0"/>
              </a:spcAft>
              <a:buClrTx/>
              <a:buSzTx/>
              <a:buFontTx/>
              <a:buNone/>
              <a:defRPr/>
            </a:pPr>
            <a:r>
              <a:rPr kumimoji="0" lang="en-US" altLang="zh-CN" sz="2200" b="0" i="0" u="none" strike="noStrike" kern="0" cap="none" spc="0" normalizeH="0" baseline="0" noProof="0">
                <a:ln>
                  <a:noFill/>
                </a:ln>
                <a:solidFill>
                  <a:srgbClr val="0033CC"/>
                </a:solidFill>
                <a:effectLst/>
                <a:uLnTx/>
                <a:uFillTx/>
              </a:rPr>
              <a:t>A</a:t>
            </a:r>
            <a:r>
              <a:rPr kumimoji="0" lang="en-US" altLang="zh-CN" sz="2200" b="0" i="0" u="none" strike="noStrike" kern="0" cap="none" spc="0" normalizeH="0" baseline="-25000" noProof="0">
                <a:ln>
                  <a:noFill/>
                </a:ln>
                <a:solidFill>
                  <a:srgbClr val="0033CC"/>
                </a:solidFill>
                <a:effectLst/>
                <a:uLnTx/>
                <a:uFillTx/>
              </a:rPr>
              <a:t>1</a:t>
            </a:r>
            <a:endParaRPr kumimoji="0" lang="en-US" altLang="zh-CN" sz="2200" b="0" i="0" u="none" strike="noStrike" kern="0" cap="none" spc="0" normalizeH="0" baseline="-25000" noProof="0">
              <a:ln>
                <a:noFill/>
              </a:ln>
              <a:solidFill>
                <a:srgbClr val="0033CC"/>
              </a:solidFill>
              <a:effectLst/>
              <a:uLnTx/>
              <a:uFillTx/>
            </a:endParaRPr>
          </a:p>
        </p:txBody>
      </p:sp>
      <p:sp>
        <p:nvSpPr>
          <p:cNvPr id="31" name="Oval 22"/>
          <p:cNvSpPr>
            <a:spLocks noChangeArrowheads="1"/>
          </p:cNvSpPr>
          <p:nvPr/>
        </p:nvSpPr>
        <p:spPr bwMode="auto">
          <a:xfrm>
            <a:off x="9775006" y="3695154"/>
            <a:ext cx="428625" cy="460375"/>
          </a:xfrm>
          <a:prstGeom prst="ellipse">
            <a:avLst/>
          </a:prstGeom>
          <a:solidFill>
            <a:srgbClr val="FFFFFF"/>
          </a:solidFill>
          <a:ln w="9525">
            <a:solidFill>
              <a:srgbClr val="000000"/>
            </a:solidFill>
            <a:round/>
          </a:ln>
          <a:effectLst>
            <a:outerShdw dist="35921" dir="2700000" algn="ctr" rotWithShape="0">
              <a:srgbClr val="1C1C1C"/>
            </a:outerShdw>
          </a:effectLst>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cs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cs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cs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9pPr>
          </a:lstStyle>
          <a:p>
            <a:pPr marL="0" marR="0" lvl="0" indent="0" algn="ctr" defTabSz="914400" eaLnBrk="1" fontAlgn="auto" latinLnBrk="0" hangingPunct="1">
              <a:lnSpc>
                <a:spcPct val="100000"/>
              </a:lnSpc>
              <a:spcBef>
                <a:spcPct val="0"/>
              </a:spcBef>
              <a:spcAft>
                <a:spcPts val="0"/>
              </a:spcAft>
              <a:buClrTx/>
              <a:buSzTx/>
              <a:buFontTx/>
              <a:buNone/>
              <a:defRPr/>
            </a:pPr>
            <a:r>
              <a:rPr kumimoji="0" lang="en-US" altLang="zh-CN" sz="2200" b="0" i="0" u="none" strike="noStrike" kern="0" cap="none" spc="0" normalizeH="0" baseline="0" noProof="0">
                <a:ln>
                  <a:noFill/>
                </a:ln>
                <a:solidFill>
                  <a:srgbClr val="0033CC"/>
                </a:solidFill>
                <a:effectLst/>
                <a:uLnTx/>
                <a:uFillTx/>
              </a:rPr>
              <a:t>A</a:t>
            </a:r>
            <a:r>
              <a:rPr kumimoji="0" lang="en-US" altLang="zh-CN" sz="2200" b="0" i="0" u="none" strike="noStrike" kern="0" cap="none" spc="0" normalizeH="0" baseline="-25000" noProof="0">
                <a:ln>
                  <a:noFill/>
                </a:ln>
                <a:solidFill>
                  <a:srgbClr val="0033CC"/>
                </a:solidFill>
                <a:effectLst/>
                <a:uLnTx/>
                <a:uFillTx/>
              </a:rPr>
              <a:t>2</a:t>
            </a:r>
            <a:endParaRPr kumimoji="0" lang="en-US" altLang="zh-CN" sz="2200" b="0" i="0" u="none" strike="noStrike" kern="0" cap="none" spc="0" normalizeH="0" baseline="-25000" noProof="0">
              <a:ln>
                <a:noFill/>
              </a:ln>
              <a:solidFill>
                <a:srgbClr val="0033CC"/>
              </a:solidFill>
              <a:effectLst/>
              <a:uLnTx/>
              <a:uFillTx/>
            </a:endParaRPr>
          </a:p>
        </p:txBody>
      </p:sp>
      <p:sp>
        <p:nvSpPr>
          <p:cNvPr id="32" name="Oval 23"/>
          <p:cNvSpPr>
            <a:spLocks noChangeArrowheads="1"/>
          </p:cNvSpPr>
          <p:nvPr/>
        </p:nvSpPr>
        <p:spPr bwMode="auto">
          <a:xfrm>
            <a:off x="6171381" y="4280941"/>
            <a:ext cx="427038" cy="460375"/>
          </a:xfrm>
          <a:prstGeom prst="ellipse">
            <a:avLst/>
          </a:prstGeom>
          <a:solidFill>
            <a:srgbClr val="FFFFFF"/>
          </a:solidFill>
          <a:ln w="9525">
            <a:solidFill>
              <a:srgbClr val="000000"/>
            </a:solidFill>
            <a:round/>
          </a:ln>
          <a:effectLst>
            <a:outerShdw dist="35921" dir="2700000" algn="ctr" rotWithShape="0">
              <a:srgbClr val="1C1C1C"/>
            </a:outerShdw>
          </a:effectLst>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cs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cs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cs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9pPr>
          </a:lstStyle>
          <a:p>
            <a:pPr marL="0" marR="0" lvl="0" indent="0" algn="ctr" defTabSz="914400" eaLnBrk="1" fontAlgn="auto" latinLnBrk="0" hangingPunct="1">
              <a:lnSpc>
                <a:spcPct val="100000"/>
              </a:lnSpc>
              <a:spcBef>
                <a:spcPct val="0"/>
              </a:spcBef>
              <a:spcAft>
                <a:spcPts val="0"/>
              </a:spcAft>
              <a:buClrTx/>
              <a:buSzTx/>
              <a:buFontTx/>
              <a:buNone/>
              <a:defRPr/>
            </a:pPr>
            <a:r>
              <a:rPr kumimoji="0" lang="en-US" altLang="zh-CN" sz="2200" b="0" i="0" u="none" strike="noStrike" kern="0" cap="none" spc="0" normalizeH="0" baseline="0" noProof="0">
                <a:ln>
                  <a:noFill/>
                </a:ln>
                <a:solidFill>
                  <a:srgbClr val="0033CC"/>
                </a:solidFill>
                <a:effectLst/>
                <a:uLnTx/>
                <a:uFillTx/>
              </a:rPr>
              <a:t>B</a:t>
            </a:r>
            <a:r>
              <a:rPr kumimoji="0" lang="en-US" altLang="zh-CN" sz="2200" b="0" i="0" u="none" strike="noStrike" kern="0" cap="none" spc="0" normalizeH="0" baseline="-25000" noProof="0">
                <a:ln>
                  <a:noFill/>
                </a:ln>
                <a:solidFill>
                  <a:srgbClr val="0033CC"/>
                </a:solidFill>
                <a:effectLst/>
                <a:uLnTx/>
                <a:uFillTx/>
              </a:rPr>
              <a:t>1</a:t>
            </a:r>
            <a:endParaRPr kumimoji="0" lang="en-US" altLang="zh-CN" sz="2200" b="0" i="0" u="none" strike="noStrike" kern="0" cap="none" spc="0" normalizeH="0" baseline="-25000" noProof="0">
              <a:ln>
                <a:noFill/>
              </a:ln>
              <a:solidFill>
                <a:srgbClr val="0033CC"/>
              </a:solidFill>
              <a:effectLst/>
              <a:uLnTx/>
              <a:uFillTx/>
            </a:endParaRPr>
          </a:p>
        </p:txBody>
      </p:sp>
      <p:sp>
        <p:nvSpPr>
          <p:cNvPr id="33" name="Oval 24"/>
          <p:cNvSpPr>
            <a:spLocks noChangeArrowheads="1"/>
          </p:cNvSpPr>
          <p:nvPr/>
        </p:nvSpPr>
        <p:spPr bwMode="auto">
          <a:xfrm>
            <a:off x="9775006" y="4280941"/>
            <a:ext cx="428625" cy="460375"/>
          </a:xfrm>
          <a:prstGeom prst="ellipse">
            <a:avLst/>
          </a:prstGeom>
          <a:solidFill>
            <a:srgbClr val="FFFFFF"/>
          </a:solidFill>
          <a:ln w="9525">
            <a:solidFill>
              <a:srgbClr val="000000"/>
            </a:solidFill>
            <a:round/>
          </a:ln>
          <a:effectLst>
            <a:outerShdw dist="35921" dir="2700000" algn="ctr" rotWithShape="0">
              <a:srgbClr val="1C1C1C"/>
            </a:outerShdw>
          </a:effectLst>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cs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cs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cs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9pPr>
          </a:lstStyle>
          <a:p>
            <a:pPr marL="0" marR="0" lvl="0" indent="0" algn="ctr" defTabSz="914400" eaLnBrk="1" fontAlgn="auto" latinLnBrk="0" hangingPunct="1">
              <a:lnSpc>
                <a:spcPct val="100000"/>
              </a:lnSpc>
              <a:spcBef>
                <a:spcPct val="0"/>
              </a:spcBef>
              <a:spcAft>
                <a:spcPts val="0"/>
              </a:spcAft>
              <a:buClrTx/>
              <a:buSzTx/>
              <a:buFontTx/>
              <a:buNone/>
              <a:defRPr/>
            </a:pPr>
            <a:r>
              <a:rPr kumimoji="0" lang="en-US" altLang="zh-CN" sz="2200" b="0" i="0" u="none" strike="noStrike" kern="0" cap="none" spc="0" normalizeH="0" baseline="0" noProof="0">
                <a:ln>
                  <a:noFill/>
                </a:ln>
                <a:solidFill>
                  <a:srgbClr val="0033CC"/>
                </a:solidFill>
                <a:effectLst/>
                <a:uLnTx/>
                <a:uFillTx/>
              </a:rPr>
              <a:t>B</a:t>
            </a:r>
            <a:r>
              <a:rPr kumimoji="0" lang="en-US" altLang="zh-CN" sz="2200" b="0" i="0" u="none" strike="noStrike" kern="0" cap="none" spc="0" normalizeH="0" baseline="-25000" noProof="0">
                <a:ln>
                  <a:noFill/>
                </a:ln>
                <a:solidFill>
                  <a:srgbClr val="0033CC"/>
                </a:solidFill>
                <a:effectLst/>
                <a:uLnTx/>
                <a:uFillTx/>
              </a:rPr>
              <a:t>2</a:t>
            </a:r>
            <a:endParaRPr kumimoji="0" lang="en-US" altLang="zh-CN" sz="2200" b="0" i="0" u="none" strike="noStrike" kern="0" cap="none" spc="0" normalizeH="0" baseline="-25000" noProof="0">
              <a:ln>
                <a:noFill/>
              </a:ln>
              <a:solidFill>
                <a:srgbClr val="0033CC"/>
              </a:solidFill>
              <a:effectLst/>
              <a:uLnTx/>
              <a:uFillTx/>
            </a:endParaRPr>
          </a:p>
        </p:txBody>
      </p:sp>
      <p:sp>
        <p:nvSpPr>
          <p:cNvPr id="34" name="Oval 25"/>
          <p:cNvSpPr>
            <a:spLocks noChangeArrowheads="1"/>
          </p:cNvSpPr>
          <p:nvPr/>
        </p:nvSpPr>
        <p:spPr bwMode="auto">
          <a:xfrm>
            <a:off x="6171381" y="4895304"/>
            <a:ext cx="427038" cy="460375"/>
          </a:xfrm>
          <a:prstGeom prst="ellipse">
            <a:avLst/>
          </a:prstGeom>
          <a:solidFill>
            <a:srgbClr val="FFFFFF"/>
          </a:solidFill>
          <a:ln w="9525">
            <a:solidFill>
              <a:srgbClr val="000000"/>
            </a:solidFill>
            <a:round/>
          </a:ln>
          <a:effectLst>
            <a:outerShdw dist="35921" dir="2700000" algn="ctr" rotWithShape="0">
              <a:srgbClr val="1C1C1C"/>
            </a:outerShdw>
          </a:effectLst>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cs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cs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cs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9pPr>
          </a:lstStyle>
          <a:p>
            <a:pPr marL="0" marR="0" lvl="0" indent="0" algn="ctr" defTabSz="914400" eaLnBrk="1" fontAlgn="auto" latinLnBrk="0" hangingPunct="1">
              <a:lnSpc>
                <a:spcPct val="100000"/>
              </a:lnSpc>
              <a:spcBef>
                <a:spcPct val="0"/>
              </a:spcBef>
              <a:spcAft>
                <a:spcPts val="0"/>
              </a:spcAft>
              <a:buClrTx/>
              <a:buSzTx/>
              <a:buFontTx/>
              <a:buNone/>
              <a:defRPr/>
            </a:pPr>
            <a:r>
              <a:rPr kumimoji="0" lang="en-US" altLang="zh-CN" sz="2200" b="0" i="0" u="none" strike="noStrike" kern="0" cap="none" spc="0" normalizeH="0" baseline="0" noProof="0">
                <a:ln>
                  <a:noFill/>
                </a:ln>
                <a:solidFill>
                  <a:srgbClr val="0033CC"/>
                </a:solidFill>
                <a:effectLst/>
                <a:uLnTx/>
                <a:uFillTx/>
              </a:rPr>
              <a:t>C</a:t>
            </a:r>
            <a:r>
              <a:rPr kumimoji="0" lang="en-US" altLang="zh-CN" sz="2200" b="0" i="0" u="none" strike="noStrike" kern="0" cap="none" spc="0" normalizeH="0" baseline="-25000" noProof="0">
                <a:ln>
                  <a:noFill/>
                </a:ln>
                <a:solidFill>
                  <a:srgbClr val="0033CC"/>
                </a:solidFill>
                <a:effectLst/>
                <a:uLnTx/>
                <a:uFillTx/>
              </a:rPr>
              <a:t>1</a:t>
            </a:r>
            <a:endParaRPr kumimoji="0" lang="en-US" altLang="zh-CN" sz="2200" b="0" i="0" u="none" strike="noStrike" kern="0" cap="none" spc="0" normalizeH="0" baseline="-25000" noProof="0">
              <a:ln>
                <a:noFill/>
              </a:ln>
              <a:solidFill>
                <a:srgbClr val="0033CC"/>
              </a:solidFill>
              <a:effectLst/>
              <a:uLnTx/>
              <a:uFillTx/>
            </a:endParaRPr>
          </a:p>
        </p:txBody>
      </p:sp>
      <p:sp>
        <p:nvSpPr>
          <p:cNvPr id="35" name="Oval 26"/>
          <p:cNvSpPr>
            <a:spLocks noChangeArrowheads="1"/>
          </p:cNvSpPr>
          <p:nvPr/>
        </p:nvSpPr>
        <p:spPr bwMode="auto">
          <a:xfrm>
            <a:off x="9775006" y="4895304"/>
            <a:ext cx="428625" cy="460375"/>
          </a:xfrm>
          <a:prstGeom prst="ellipse">
            <a:avLst/>
          </a:prstGeom>
          <a:solidFill>
            <a:srgbClr val="FFFFFF"/>
          </a:solidFill>
          <a:ln w="9525">
            <a:solidFill>
              <a:srgbClr val="000000"/>
            </a:solidFill>
            <a:round/>
          </a:ln>
          <a:effectLst>
            <a:outerShdw dist="35921" dir="2700000" algn="ctr" rotWithShape="0">
              <a:srgbClr val="1C1C1C"/>
            </a:outerShdw>
          </a:effectLst>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cs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cs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cs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9pPr>
          </a:lstStyle>
          <a:p>
            <a:pPr marL="0" marR="0" lvl="0" indent="0" algn="ctr" defTabSz="914400" eaLnBrk="1" fontAlgn="auto" latinLnBrk="0" hangingPunct="1">
              <a:lnSpc>
                <a:spcPct val="100000"/>
              </a:lnSpc>
              <a:spcBef>
                <a:spcPct val="0"/>
              </a:spcBef>
              <a:spcAft>
                <a:spcPts val="0"/>
              </a:spcAft>
              <a:buClrTx/>
              <a:buSzTx/>
              <a:buFontTx/>
              <a:buNone/>
              <a:defRPr/>
            </a:pPr>
            <a:r>
              <a:rPr kumimoji="0" lang="en-US" altLang="zh-CN" sz="2200" b="0" i="0" u="none" strike="noStrike" kern="0" cap="none" spc="0" normalizeH="0" baseline="0" noProof="0">
                <a:ln>
                  <a:noFill/>
                </a:ln>
                <a:solidFill>
                  <a:srgbClr val="0033CC"/>
                </a:solidFill>
                <a:effectLst/>
                <a:uLnTx/>
                <a:uFillTx/>
              </a:rPr>
              <a:t>C</a:t>
            </a:r>
            <a:r>
              <a:rPr kumimoji="0" lang="en-US" altLang="zh-CN" sz="2200" b="0" i="0" u="none" strike="noStrike" kern="0" cap="none" spc="0" normalizeH="0" baseline="-25000" noProof="0">
                <a:ln>
                  <a:noFill/>
                </a:ln>
                <a:solidFill>
                  <a:srgbClr val="0033CC"/>
                </a:solidFill>
                <a:effectLst/>
                <a:uLnTx/>
                <a:uFillTx/>
              </a:rPr>
              <a:t>2</a:t>
            </a:r>
            <a:endParaRPr kumimoji="0" lang="en-US" altLang="zh-CN" sz="2200" b="0" i="0" u="none" strike="noStrike" kern="0" cap="none" spc="0" normalizeH="0" baseline="-25000" noProof="0">
              <a:ln>
                <a:noFill/>
              </a:ln>
              <a:solidFill>
                <a:srgbClr val="0033CC"/>
              </a:solidFill>
              <a:effectLst/>
              <a:uLnTx/>
              <a:uFillTx/>
            </a:endParaRPr>
          </a:p>
        </p:txBody>
      </p:sp>
      <p:sp>
        <p:nvSpPr>
          <p:cNvPr id="38" name="Text Box 32"/>
          <p:cNvSpPr txBox="1">
            <a:spLocks noChangeArrowheads="1"/>
          </p:cNvSpPr>
          <p:nvPr/>
        </p:nvSpPr>
        <p:spPr bwMode="auto">
          <a:xfrm>
            <a:off x="2067694" y="5701754"/>
            <a:ext cx="28007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cs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cs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cs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9pPr>
          </a:lstStyle>
          <a:p>
            <a:pPr>
              <a:spcBef>
                <a:spcPct val="0"/>
              </a:spcBef>
              <a:buClrTx/>
              <a:buSzTx/>
              <a:buFontTx/>
              <a:buNone/>
            </a:pPr>
            <a:r>
              <a:rPr lang="en-US" altLang="zh-CN" sz="2400" dirty="0">
                <a:solidFill>
                  <a:srgbClr val="0033CC"/>
                </a:solidFill>
              </a:rPr>
              <a:t>(a) </a:t>
            </a:r>
            <a:r>
              <a:rPr lang="zh-CN" altLang="en-US" sz="2400" dirty="0">
                <a:solidFill>
                  <a:srgbClr val="0033CC"/>
                </a:solidFill>
              </a:rPr>
              <a:t>不使用复用技术</a:t>
            </a:r>
            <a:endParaRPr lang="zh-CN" altLang="en-US" sz="2400" dirty="0">
              <a:solidFill>
                <a:srgbClr val="0033CC"/>
              </a:solidFill>
            </a:endParaRPr>
          </a:p>
        </p:txBody>
      </p:sp>
      <p:sp>
        <p:nvSpPr>
          <p:cNvPr id="39" name="Text Box 33"/>
          <p:cNvSpPr txBox="1">
            <a:spLocks noChangeArrowheads="1"/>
          </p:cNvSpPr>
          <p:nvPr/>
        </p:nvSpPr>
        <p:spPr bwMode="auto">
          <a:xfrm>
            <a:off x="6963544" y="5708104"/>
            <a:ext cx="2470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cs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cs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cs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9pPr>
          </a:lstStyle>
          <a:p>
            <a:pPr>
              <a:spcBef>
                <a:spcPct val="0"/>
              </a:spcBef>
              <a:buClrTx/>
              <a:buSzTx/>
              <a:buFontTx/>
              <a:buNone/>
            </a:pPr>
            <a:r>
              <a:rPr lang="en-US" altLang="zh-CN" sz="2400">
                <a:solidFill>
                  <a:srgbClr val="0033CC"/>
                </a:solidFill>
              </a:rPr>
              <a:t>(b) </a:t>
            </a:r>
            <a:r>
              <a:rPr lang="zh-CN" altLang="en-US" sz="2400">
                <a:solidFill>
                  <a:srgbClr val="0033CC"/>
                </a:solidFill>
              </a:rPr>
              <a:t>使用复用技术</a:t>
            </a:r>
            <a:endParaRPr lang="zh-CN" altLang="en-US" sz="2400">
              <a:solidFill>
                <a:srgbClr val="0033CC"/>
              </a:solidFill>
            </a:endParaRPr>
          </a:p>
        </p:txBody>
      </p:sp>
      <p:sp>
        <p:nvSpPr>
          <p:cNvPr id="3" name="矩形 2"/>
          <p:cNvSpPr/>
          <p:nvPr/>
        </p:nvSpPr>
        <p:spPr>
          <a:xfrm>
            <a:off x="6938144" y="4332661"/>
            <a:ext cx="427038" cy="353366"/>
          </a:xfrm>
          <a:prstGeom prst="rect">
            <a:avLst/>
          </a:prstGeom>
          <a:solidFill>
            <a:srgbClr val="F8F8F8"/>
          </a:solidFill>
          <a:ln w="12700" cap="flat" cmpd="sng" algn="ctr">
            <a:noFill/>
            <a:prstDash val="solid"/>
            <a:miter lim="800000"/>
          </a:ln>
          <a:effectLst/>
        </p:spPr>
        <p:txBody>
          <a:bodyPr anchor="ctr"/>
          <a:lstStyle/>
          <a:p>
            <a:pPr algn="ctr" fontAlgn="auto">
              <a:spcBef>
                <a:spcPts val="0"/>
              </a:spcBef>
              <a:spcAft>
                <a:spcPts val="0"/>
              </a:spcAft>
            </a:pPr>
            <a:endParaRPr lang="zh-CN" altLang="en-US" sz="1800" kern="0">
              <a:solidFill>
                <a:srgbClr val="FFFFFF"/>
              </a:solidFill>
              <a:latin typeface="Arial" panose="020B0604020202020204"/>
              <a:ea typeface="微软雅黑" panose="020B0503020204020204" pitchFamily="34" charset="-122"/>
            </a:endParaRPr>
          </a:p>
        </p:txBody>
      </p:sp>
      <p:sp>
        <p:nvSpPr>
          <p:cNvPr id="40" name="矩形 39"/>
          <p:cNvSpPr/>
          <p:nvPr/>
        </p:nvSpPr>
        <p:spPr>
          <a:xfrm>
            <a:off x="9010725" y="4358149"/>
            <a:ext cx="427038" cy="327878"/>
          </a:xfrm>
          <a:prstGeom prst="rect">
            <a:avLst/>
          </a:prstGeom>
          <a:solidFill>
            <a:srgbClr val="F8F8F8"/>
          </a:solidFill>
          <a:ln w="12700" cap="flat" cmpd="sng" algn="ctr">
            <a:noFill/>
            <a:prstDash val="solid"/>
            <a:miter lim="800000"/>
          </a:ln>
          <a:effectLst/>
        </p:spPr>
        <p:txBody>
          <a:bodyPr anchor="ctr"/>
          <a:lstStyle/>
          <a:p>
            <a:pPr algn="ctr" fontAlgn="auto">
              <a:spcBef>
                <a:spcPts val="0"/>
              </a:spcBef>
              <a:spcAft>
                <a:spcPts val="0"/>
              </a:spcAft>
            </a:pPr>
            <a:endParaRPr lang="zh-CN" altLang="en-US" sz="1800" kern="0">
              <a:solidFill>
                <a:srgbClr val="FFFFFF"/>
              </a:solidFill>
              <a:latin typeface="Arial" panose="020B0604020202020204"/>
              <a:ea typeface="微软雅黑" panose="020B0503020204020204" pitchFamily="34" charset="-122"/>
            </a:endParaRPr>
          </a:p>
        </p:txBody>
      </p:sp>
      <p:sp>
        <p:nvSpPr>
          <p:cNvPr id="36" name="Rectangle 27"/>
          <p:cNvSpPr>
            <a:spLocks noChangeArrowheads="1"/>
          </p:cNvSpPr>
          <p:nvPr/>
        </p:nvSpPr>
        <p:spPr bwMode="auto">
          <a:xfrm>
            <a:off x="6857181" y="4279354"/>
            <a:ext cx="601663" cy="461962"/>
          </a:xfrm>
          <a:prstGeom prst="rect">
            <a:avLst/>
          </a:prstGeom>
          <a:solidFill>
            <a:srgbClr val="FFFFFF"/>
          </a:solidFill>
          <a:ln w="9525">
            <a:solidFill>
              <a:srgbClr val="000000"/>
            </a:solidFill>
            <a:miter lim="800000"/>
          </a:ln>
          <a:effectLst>
            <a:outerShdw dist="35921" dir="2700000" algn="ctr" rotWithShape="0">
              <a:srgbClr val="1C1C1C"/>
            </a:outerShdw>
          </a:effectLst>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cs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cs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cs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9pPr>
          </a:lstStyle>
          <a:p>
            <a:pPr marL="0" marR="0" lvl="0" indent="0" algn="ctr" defTabSz="914400" eaLnBrk="1" fontAlgn="auto" latinLnBrk="0" hangingPunct="1">
              <a:lnSpc>
                <a:spcPct val="100000"/>
              </a:lnSpc>
              <a:spcBef>
                <a:spcPct val="0"/>
              </a:spcBef>
              <a:spcAft>
                <a:spcPts val="0"/>
              </a:spcAft>
              <a:buClrTx/>
              <a:buSzTx/>
              <a:buFontTx/>
              <a:buNone/>
              <a:defRPr/>
            </a:pPr>
            <a:r>
              <a:rPr kumimoji="0" lang="zh-CN" altLang="en-US" sz="2200" b="0" i="0" u="none" strike="noStrike" kern="0" cap="none" spc="0" normalizeH="0" baseline="0" noProof="0">
                <a:ln>
                  <a:noFill/>
                </a:ln>
                <a:solidFill>
                  <a:srgbClr val="0033CC"/>
                </a:solidFill>
                <a:effectLst/>
                <a:uLnTx/>
                <a:uFillTx/>
              </a:rPr>
              <a:t>复用</a:t>
            </a:r>
            <a:endParaRPr kumimoji="0" lang="zh-CN" altLang="en-US" sz="2200" b="0" i="0" u="none" strike="noStrike" kern="0" cap="none" spc="0" normalizeH="0" baseline="0" noProof="0">
              <a:ln>
                <a:noFill/>
              </a:ln>
              <a:solidFill>
                <a:srgbClr val="0033CC"/>
              </a:solidFill>
              <a:effectLst/>
              <a:uLnTx/>
              <a:uFillTx/>
            </a:endParaRPr>
          </a:p>
        </p:txBody>
      </p:sp>
      <p:sp>
        <p:nvSpPr>
          <p:cNvPr id="37" name="Rectangle 28"/>
          <p:cNvSpPr>
            <a:spLocks noChangeArrowheads="1"/>
          </p:cNvSpPr>
          <p:nvPr/>
        </p:nvSpPr>
        <p:spPr bwMode="auto">
          <a:xfrm>
            <a:off x="8914581" y="4279354"/>
            <a:ext cx="601663" cy="461962"/>
          </a:xfrm>
          <a:prstGeom prst="rect">
            <a:avLst/>
          </a:prstGeom>
          <a:solidFill>
            <a:srgbClr val="FFFFFF"/>
          </a:solidFill>
          <a:ln w="9525">
            <a:solidFill>
              <a:srgbClr val="000000"/>
            </a:solidFill>
            <a:miter lim="800000"/>
          </a:ln>
          <a:effectLst>
            <a:outerShdw dist="35921" dir="2700000" algn="ctr" rotWithShape="0">
              <a:srgbClr val="1C1C1C"/>
            </a:outerShdw>
          </a:effectLst>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cs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cs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cs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cs typeface="黑体" panose="02010609060101010101" pitchFamily="2" charset="-122"/>
              </a:defRPr>
            </a:lvl9pPr>
          </a:lstStyle>
          <a:p>
            <a:pPr marL="0" marR="0" lvl="0" indent="0" algn="ctr" defTabSz="914400" eaLnBrk="1" fontAlgn="auto" latinLnBrk="0" hangingPunct="1">
              <a:lnSpc>
                <a:spcPct val="100000"/>
              </a:lnSpc>
              <a:spcBef>
                <a:spcPct val="0"/>
              </a:spcBef>
              <a:spcAft>
                <a:spcPts val="0"/>
              </a:spcAft>
              <a:buClrTx/>
              <a:buSzTx/>
              <a:buFontTx/>
              <a:buNone/>
              <a:defRPr/>
            </a:pPr>
            <a:r>
              <a:rPr kumimoji="0" lang="zh-CN" altLang="en-US" sz="2200" b="0" i="0" u="none" strike="noStrike" kern="0" cap="none" spc="0" normalizeH="0" baseline="0" noProof="0">
                <a:ln>
                  <a:noFill/>
                </a:ln>
                <a:solidFill>
                  <a:srgbClr val="0033CC"/>
                </a:solidFill>
                <a:effectLst/>
                <a:uLnTx/>
                <a:uFillTx/>
              </a:rPr>
              <a:t>分用</a:t>
            </a:r>
            <a:endParaRPr kumimoji="0" lang="zh-CN" altLang="en-US" sz="2200" b="0" i="0" u="none" strike="noStrike" kern="0" cap="none" spc="0" normalizeH="0" baseline="0" noProof="0">
              <a:ln>
                <a:noFill/>
              </a:ln>
              <a:solidFill>
                <a:srgbClr val="0033CC"/>
              </a:solidFill>
              <a:effectLst/>
              <a:uLnTx/>
              <a:uFillTx/>
            </a:endParaRPr>
          </a:p>
        </p:txBody>
      </p:sp>
      <p:pic>
        <p:nvPicPr>
          <p:cNvPr id="4" name="图片 3"/>
          <p:cNvPicPr>
            <a:picLocks noChangeAspect="1"/>
          </p:cNvPicPr>
          <p:nvPr/>
        </p:nvPicPr>
        <p:blipFill>
          <a:blip r:embed="rId1"/>
          <a:stretch>
            <a:fillRect/>
          </a:stretch>
        </p:blipFill>
        <p:spPr>
          <a:xfrm>
            <a:off x="8403590" y="352425"/>
            <a:ext cx="2409825" cy="438150"/>
          </a:xfrm>
          <a:prstGeom prst="rect">
            <a:avLst/>
          </a:prstGeom>
        </p:spPr>
      </p:pic>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9700">
                                            <p:txEl>
                                              <p:pRg st="0" end="0"/>
                                            </p:txEl>
                                          </p:spTgt>
                                        </p:tgtEl>
                                        <p:attrNameLst>
                                          <p:attrName>style.visibility</p:attrName>
                                        </p:attrNameLst>
                                      </p:cBhvr>
                                      <p:to>
                                        <p:strVal val="visible"/>
                                      </p:to>
                                    </p:set>
                                    <p:animEffect transition="in" filter="fade">
                                      <p:cBhvr>
                                        <p:cTn id="7" dur="1000"/>
                                        <p:tgtEl>
                                          <p:spTgt spid="29700">
                                            <p:txEl>
                                              <p:pRg st="0" end="0"/>
                                            </p:txEl>
                                          </p:spTgt>
                                        </p:tgtEl>
                                      </p:cBhvr>
                                    </p:animEffect>
                                    <p:anim calcmode="lin" valueType="num">
                                      <p:cBhvr>
                                        <p:cTn id="8" dur="1000" fill="hold"/>
                                        <p:tgtEl>
                                          <p:spTgt spid="29700">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970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9700">
                                            <p:txEl>
                                              <p:pRg st="1" end="1"/>
                                            </p:txEl>
                                          </p:spTgt>
                                        </p:tgtEl>
                                        <p:attrNameLst>
                                          <p:attrName>style.visibility</p:attrName>
                                        </p:attrNameLst>
                                      </p:cBhvr>
                                      <p:to>
                                        <p:strVal val="visible"/>
                                      </p:to>
                                    </p:set>
                                    <p:animEffect transition="in" filter="fade">
                                      <p:cBhvr>
                                        <p:cTn id="14" dur="1000"/>
                                        <p:tgtEl>
                                          <p:spTgt spid="29700">
                                            <p:txEl>
                                              <p:pRg st="1" end="1"/>
                                            </p:txEl>
                                          </p:spTgt>
                                        </p:tgtEl>
                                      </p:cBhvr>
                                    </p:animEffect>
                                    <p:anim calcmode="lin" valueType="num">
                                      <p:cBhvr>
                                        <p:cTn id="15" dur="1000" fill="hold"/>
                                        <p:tgtEl>
                                          <p:spTgt spid="29700">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970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5" presetClass="emph" presetSubtype="0" repeatCount="3000" fill="hold" nodeType="clickEffect">
                                  <p:stCondLst>
                                    <p:cond delay="0"/>
                                  </p:stCondLst>
                                  <p:childTnLst>
                                    <p:anim calcmode="discrete" valueType="str">
                                      <p:cBhvr>
                                        <p:cTn id="20" dur="1000" fill="hold"/>
                                        <p:tgtEl>
                                          <p:spTgt spid="2"/>
                                        </p:tgtEl>
                                        <p:attrNameLst>
                                          <p:attrName>style.visibility</p:attrName>
                                        </p:attrNameLst>
                                      </p:cBhvr>
                                      <p:tavLst>
                                        <p:tav tm="0">
                                          <p:val>
                                            <p:strVal val="hidden"/>
                                          </p:val>
                                        </p:tav>
                                        <p:tav tm="50000">
                                          <p:val>
                                            <p:strVal val="visible"/>
                                          </p:val>
                                        </p:tav>
                                      </p:tavLst>
                                    </p:anim>
                                  </p:childTnLst>
                                </p:cTn>
                              </p:par>
                            </p:childTnLst>
                          </p:cTn>
                        </p:par>
                      </p:childTnLst>
                    </p:cTn>
                  </p:par>
                  <p:par>
                    <p:cTn id="21" fill="hold">
                      <p:stCondLst>
                        <p:cond delay="indefinite"/>
                      </p:stCondLst>
                      <p:childTnLst>
                        <p:par>
                          <p:cTn id="22" fill="hold">
                            <p:stCondLst>
                              <p:cond delay="0"/>
                            </p:stCondLst>
                            <p:childTnLst>
                              <p:par>
                                <p:cTn id="23" presetID="35" presetClass="emph" presetSubtype="0" repeatCount="3000" fill="hold" grpId="0" nodeType="clickEffect">
                                  <p:stCondLst>
                                    <p:cond delay="0"/>
                                  </p:stCondLst>
                                  <p:childTnLst>
                                    <p:anim calcmode="discrete" valueType="str">
                                      <p:cBhvr>
                                        <p:cTn id="24" dur="1000" fill="hold"/>
                                        <p:tgtEl>
                                          <p:spTgt spid="36"/>
                                        </p:tgtEl>
                                        <p:attrNameLst>
                                          <p:attrName>style.visibility</p:attrName>
                                        </p:attrNameLst>
                                      </p:cBhvr>
                                      <p:tavLst>
                                        <p:tav tm="0">
                                          <p:val>
                                            <p:strVal val="hidden"/>
                                          </p:val>
                                        </p:tav>
                                        <p:tav tm="50000">
                                          <p:val>
                                            <p:strVal val="visible"/>
                                          </p:val>
                                        </p:tav>
                                      </p:tavLst>
                                    </p:anim>
                                  </p:childTnLst>
                                </p:cTn>
                              </p:par>
                            </p:childTnLst>
                          </p:cTn>
                        </p:par>
                      </p:childTnLst>
                    </p:cTn>
                  </p:par>
                  <p:par>
                    <p:cTn id="25" fill="hold">
                      <p:stCondLst>
                        <p:cond delay="indefinite"/>
                      </p:stCondLst>
                      <p:childTnLst>
                        <p:par>
                          <p:cTn id="26" fill="hold">
                            <p:stCondLst>
                              <p:cond delay="0"/>
                            </p:stCondLst>
                            <p:childTnLst>
                              <p:par>
                                <p:cTn id="27" presetID="35" presetClass="emph" presetSubtype="0" repeatCount="3000" fill="hold" grpId="0" nodeType="clickEffect">
                                  <p:stCondLst>
                                    <p:cond delay="0"/>
                                  </p:stCondLst>
                                  <p:childTnLst>
                                    <p:anim calcmode="discrete" valueType="str">
                                      <p:cBhvr>
                                        <p:cTn id="28" dur="1000" fill="hold"/>
                                        <p:tgtEl>
                                          <p:spTgt spid="9"/>
                                        </p:tgtEl>
                                        <p:attrNameLst>
                                          <p:attrName>style.visibility</p:attrName>
                                        </p:attrNameLst>
                                      </p:cBhvr>
                                      <p:tavLst>
                                        <p:tav tm="0">
                                          <p:val>
                                            <p:strVal val="hidden"/>
                                          </p:val>
                                        </p:tav>
                                        <p:tav tm="50000">
                                          <p:val>
                                            <p:strVal val="visible"/>
                                          </p:val>
                                        </p:tav>
                                      </p:tavLst>
                                    </p:anim>
                                  </p:childTnLst>
                                </p:cTn>
                              </p:par>
                            </p:childTnLst>
                          </p:cTn>
                        </p:par>
                      </p:childTnLst>
                    </p:cTn>
                  </p:par>
                  <p:par>
                    <p:cTn id="29" fill="hold">
                      <p:stCondLst>
                        <p:cond delay="indefinite"/>
                      </p:stCondLst>
                      <p:childTnLst>
                        <p:par>
                          <p:cTn id="30" fill="hold">
                            <p:stCondLst>
                              <p:cond delay="0"/>
                            </p:stCondLst>
                            <p:childTnLst>
                              <p:par>
                                <p:cTn id="31" presetID="35" presetClass="emph" presetSubtype="0" repeatCount="3000" fill="hold" grpId="0" nodeType="clickEffect">
                                  <p:stCondLst>
                                    <p:cond delay="0"/>
                                  </p:stCondLst>
                                  <p:childTnLst>
                                    <p:anim calcmode="discrete" valueType="str">
                                      <p:cBhvr>
                                        <p:cTn id="32" dur="1000" fill="hold"/>
                                        <p:tgtEl>
                                          <p:spTgt spid="37"/>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6" grpId="0" bldLvl="0" animBg="1"/>
      <p:bldP spid="37" grpId="0" bldLvl="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2924945"/>
            <a:ext cx="12192000" cy="3933056"/>
          </a:xfrm>
          <a:prstGeom prst="rect">
            <a:avLst/>
          </a:prstGeom>
          <a:solidFill>
            <a:srgbClr val="F8F8F8">
              <a:alpha val="80000"/>
            </a:srgbClr>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6" name="矩形 5"/>
          <p:cNvSpPr/>
          <p:nvPr/>
        </p:nvSpPr>
        <p:spPr>
          <a:xfrm>
            <a:off x="0" y="2878906"/>
            <a:ext cx="12192000" cy="46038"/>
          </a:xfrm>
          <a:prstGeom prst="rect">
            <a:avLst/>
          </a:prstGeom>
          <a:solidFill>
            <a:srgbClr val="FFC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0723" name="Rectangle 2"/>
          <p:cNvSpPr>
            <a:spLocks noGrp="1" noChangeArrowheads="1"/>
          </p:cNvSpPr>
          <p:nvPr>
            <p:ph type="title"/>
          </p:nvPr>
        </p:nvSpPr>
        <p:spPr/>
        <p:txBody>
          <a:bodyPr/>
          <a:lstStyle/>
          <a:p>
            <a:r>
              <a:rPr lang="en-US" altLang="zh-CN" sz="2000" dirty="0"/>
              <a:t>1. </a:t>
            </a:r>
            <a:r>
              <a:rPr lang="zh-CN" altLang="en-US" sz="2000" dirty="0"/>
              <a:t>频分复用（</a:t>
            </a:r>
            <a:r>
              <a:rPr lang="en-US" altLang="zh-CN" sz="2000" dirty="0"/>
              <a:t>FDM</a:t>
            </a:r>
            <a:r>
              <a:rPr lang="zh-CN" altLang="en-US" sz="2000" dirty="0"/>
              <a:t>）</a:t>
            </a:r>
            <a:endParaRPr lang="zh-CN" altLang="en-US" sz="2000" dirty="0"/>
          </a:p>
        </p:txBody>
      </p:sp>
      <p:sp>
        <p:nvSpPr>
          <p:cNvPr id="30724" name="Rectangle 3"/>
          <p:cNvSpPr>
            <a:spLocks noGrp="1" noChangeArrowheads="1"/>
          </p:cNvSpPr>
          <p:nvPr>
            <p:ph idx="1"/>
          </p:nvPr>
        </p:nvSpPr>
        <p:spPr/>
        <p:txBody>
          <a:bodyPr>
            <a:normAutofit/>
          </a:bodyPr>
          <a:lstStyle/>
          <a:p>
            <a:pPr>
              <a:lnSpc>
                <a:spcPct val="150000"/>
              </a:lnSpc>
            </a:pPr>
            <a:r>
              <a:rPr lang="zh-CN" altLang="en-US" sz="2200" dirty="0">
                <a:solidFill>
                  <a:srgbClr val="C00000"/>
                </a:solidFill>
              </a:rPr>
              <a:t>频分复用</a:t>
            </a:r>
            <a:r>
              <a:rPr lang="zh-CN" altLang="en-US" sz="2200" dirty="0"/>
              <a:t>（</a:t>
            </a:r>
            <a:r>
              <a:rPr lang="en-US" altLang="zh-CN" sz="2200" dirty="0"/>
              <a:t>Frequency-division multiplexing, FDM</a:t>
            </a:r>
            <a:r>
              <a:rPr lang="zh-CN" altLang="en-US" sz="2200" dirty="0"/>
              <a:t>），将多路基带信号调制到不同频率载波上，再进行叠加形成一个复合信号。</a:t>
            </a:r>
            <a:endParaRPr lang="en-US" altLang="zh-CN" sz="2200" dirty="0"/>
          </a:p>
          <a:p>
            <a:pPr>
              <a:lnSpc>
                <a:spcPct val="150000"/>
              </a:lnSpc>
            </a:pPr>
            <a:r>
              <a:rPr lang="zh-CN" altLang="en-US" sz="2200" dirty="0"/>
              <a:t>接收端的分用器通过滤波将各路信号滤出，将合成的复合信号恢复成原始的多路信号。</a:t>
            </a:r>
            <a:endParaRPr lang="zh-CN" altLang="en-US" sz="2200" dirty="0"/>
          </a:p>
        </p:txBody>
      </p:sp>
      <p:sp>
        <p:nvSpPr>
          <p:cNvPr id="7" name="Line 5"/>
          <p:cNvSpPr>
            <a:spLocks noChangeShapeType="1"/>
          </p:cNvSpPr>
          <p:nvPr/>
        </p:nvSpPr>
        <p:spPr bwMode="auto">
          <a:xfrm flipV="1">
            <a:off x="7251304" y="6312594"/>
            <a:ext cx="3832520" cy="5219"/>
          </a:xfrm>
          <a:prstGeom prst="line">
            <a:avLst/>
          </a:prstGeom>
          <a:noFill/>
          <a:ln w="28575">
            <a:solidFill>
              <a:srgbClr val="333399"/>
            </a:solidFill>
            <a:round/>
            <a:tailEnd type="triangle" w="sm" len="med"/>
          </a:ln>
        </p:spPr>
        <p:txBody>
          <a:bodyPr wrap="none" anchor="ctr"/>
          <a:lstStyle/>
          <a:p>
            <a:endParaRPr lang="zh-CN" altLang="en-US">
              <a:solidFill>
                <a:schemeClr val="tx1">
                  <a:lumMod val="75000"/>
                  <a:lumOff val="25000"/>
                </a:schemeClr>
              </a:solidFill>
              <a:latin typeface="+mn-lt"/>
              <a:ea typeface="+mn-ea"/>
            </a:endParaRPr>
          </a:p>
        </p:txBody>
      </p:sp>
      <p:sp>
        <p:nvSpPr>
          <p:cNvPr id="8" name="Text Box 6"/>
          <p:cNvSpPr txBox="1">
            <a:spLocks noChangeArrowheads="1"/>
          </p:cNvSpPr>
          <p:nvPr/>
        </p:nvSpPr>
        <p:spPr bwMode="auto">
          <a:xfrm>
            <a:off x="6528907" y="3335050"/>
            <a:ext cx="661311" cy="350106"/>
          </a:xfrm>
          <a:prstGeom prst="rect">
            <a:avLst/>
          </a:prstGeom>
          <a:noFill/>
          <a:ln w="9525">
            <a:noFill/>
            <a:miter lim="800000"/>
          </a:ln>
        </p:spPr>
        <p:txBody>
          <a:bodyPr wrap="none">
            <a:spAutoFit/>
          </a:bodyPr>
          <a:lstStyle/>
          <a:p>
            <a:pPr>
              <a:lnSpc>
                <a:spcPct val="90000"/>
              </a:lnSpc>
            </a:pPr>
            <a:r>
              <a:rPr kumimoji="1" lang="zh-CN" altLang="en-US" sz="2000" dirty="0">
                <a:solidFill>
                  <a:schemeClr val="tx1">
                    <a:lumMod val="75000"/>
                    <a:lumOff val="25000"/>
                  </a:schemeClr>
                </a:solidFill>
                <a:latin typeface="+mn-lt"/>
                <a:ea typeface="+mn-ea"/>
              </a:rPr>
              <a:t>频率</a:t>
            </a:r>
            <a:endParaRPr kumimoji="1" lang="zh-CN" altLang="en-US" sz="2000" dirty="0">
              <a:solidFill>
                <a:schemeClr val="tx1">
                  <a:lumMod val="75000"/>
                  <a:lumOff val="25000"/>
                </a:schemeClr>
              </a:solidFill>
              <a:latin typeface="+mn-lt"/>
              <a:ea typeface="+mn-ea"/>
            </a:endParaRPr>
          </a:p>
        </p:txBody>
      </p:sp>
      <p:sp>
        <p:nvSpPr>
          <p:cNvPr id="9" name="Text Box 19"/>
          <p:cNvSpPr txBox="1">
            <a:spLocks noChangeArrowheads="1"/>
          </p:cNvSpPr>
          <p:nvPr/>
        </p:nvSpPr>
        <p:spPr bwMode="auto">
          <a:xfrm>
            <a:off x="11083824" y="6137541"/>
            <a:ext cx="661311" cy="350106"/>
          </a:xfrm>
          <a:prstGeom prst="rect">
            <a:avLst/>
          </a:prstGeom>
          <a:noFill/>
          <a:ln w="9525">
            <a:noFill/>
            <a:miter lim="800000"/>
          </a:ln>
        </p:spPr>
        <p:txBody>
          <a:bodyPr wrap="none">
            <a:spAutoFit/>
          </a:bodyPr>
          <a:lstStyle/>
          <a:p>
            <a:pPr>
              <a:lnSpc>
                <a:spcPct val="90000"/>
              </a:lnSpc>
            </a:pPr>
            <a:r>
              <a:rPr kumimoji="1" lang="zh-CN" altLang="en-US" sz="2000" dirty="0">
                <a:solidFill>
                  <a:schemeClr val="tx1">
                    <a:lumMod val="75000"/>
                    <a:lumOff val="25000"/>
                  </a:schemeClr>
                </a:solidFill>
                <a:latin typeface="+mn-lt"/>
                <a:ea typeface="+mn-ea"/>
              </a:rPr>
              <a:t>时间</a:t>
            </a:r>
            <a:endParaRPr kumimoji="1" lang="zh-CN" altLang="en-US" sz="2000" dirty="0">
              <a:solidFill>
                <a:schemeClr val="tx1">
                  <a:lumMod val="75000"/>
                  <a:lumOff val="25000"/>
                </a:schemeClr>
              </a:solidFill>
              <a:latin typeface="+mn-lt"/>
              <a:ea typeface="+mn-ea"/>
            </a:endParaRPr>
          </a:p>
        </p:txBody>
      </p:sp>
      <p:sp>
        <p:nvSpPr>
          <p:cNvPr id="10" name="Rectangle 21"/>
          <p:cNvSpPr>
            <a:spLocks noChangeArrowheads="1"/>
          </p:cNvSpPr>
          <p:nvPr/>
        </p:nvSpPr>
        <p:spPr bwMode="auto">
          <a:xfrm>
            <a:off x="7251303" y="3723435"/>
            <a:ext cx="3328464" cy="409322"/>
          </a:xfrm>
          <a:prstGeom prst="rect">
            <a:avLst/>
          </a:prstGeom>
          <a:solidFill>
            <a:srgbClr val="FFC000"/>
          </a:solidFill>
          <a:ln w="9525">
            <a:noFill/>
            <a:miter lim="800000"/>
          </a:ln>
        </p:spPr>
        <p:txBody>
          <a:bodyPr wrap="none" anchor="ctr"/>
          <a:lstStyle/>
          <a:p>
            <a:endParaRPr lang="zh-CN" altLang="en-US">
              <a:solidFill>
                <a:schemeClr val="tx1">
                  <a:lumMod val="75000"/>
                  <a:lumOff val="25000"/>
                </a:schemeClr>
              </a:solidFill>
              <a:latin typeface="+mn-lt"/>
              <a:ea typeface="+mn-ea"/>
            </a:endParaRPr>
          </a:p>
        </p:txBody>
      </p:sp>
      <p:sp>
        <p:nvSpPr>
          <p:cNvPr id="11" name="Rectangle 22"/>
          <p:cNvSpPr>
            <a:spLocks noChangeArrowheads="1"/>
          </p:cNvSpPr>
          <p:nvPr/>
        </p:nvSpPr>
        <p:spPr bwMode="auto">
          <a:xfrm>
            <a:off x="7251303" y="4132756"/>
            <a:ext cx="3328462" cy="409322"/>
          </a:xfrm>
          <a:prstGeom prst="rect">
            <a:avLst/>
          </a:prstGeom>
          <a:solidFill>
            <a:srgbClr val="FFFF00"/>
          </a:solidFill>
          <a:ln w="9525">
            <a:noFill/>
            <a:miter lim="800000"/>
          </a:ln>
        </p:spPr>
        <p:txBody>
          <a:bodyPr wrap="none" anchor="ctr"/>
          <a:lstStyle/>
          <a:p>
            <a:endParaRPr lang="zh-CN" altLang="en-US">
              <a:solidFill>
                <a:schemeClr val="tx1">
                  <a:lumMod val="75000"/>
                  <a:lumOff val="25000"/>
                </a:schemeClr>
              </a:solidFill>
              <a:latin typeface="+mn-lt"/>
              <a:ea typeface="+mn-ea"/>
            </a:endParaRPr>
          </a:p>
        </p:txBody>
      </p:sp>
      <p:sp>
        <p:nvSpPr>
          <p:cNvPr id="12" name="Rectangle 23"/>
          <p:cNvSpPr>
            <a:spLocks noChangeArrowheads="1"/>
          </p:cNvSpPr>
          <p:nvPr/>
        </p:nvSpPr>
        <p:spPr bwMode="auto">
          <a:xfrm>
            <a:off x="7251303" y="4542078"/>
            <a:ext cx="3328461" cy="409322"/>
          </a:xfrm>
          <a:prstGeom prst="rect">
            <a:avLst/>
          </a:prstGeom>
          <a:solidFill>
            <a:srgbClr val="92D050"/>
          </a:solidFill>
          <a:ln w="9525">
            <a:noFill/>
            <a:miter lim="800000"/>
          </a:ln>
        </p:spPr>
        <p:txBody>
          <a:bodyPr wrap="none" anchor="ctr"/>
          <a:lstStyle/>
          <a:p>
            <a:endParaRPr lang="zh-CN" altLang="en-US">
              <a:solidFill>
                <a:schemeClr val="tx1">
                  <a:lumMod val="75000"/>
                  <a:lumOff val="25000"/>
                </a:schemeClr>
              </a:solidFill>
              <a:latin typeface="+mn-lt"/>
              <a:ea typeface="+mn-ea"/>
            </a:endParaRPr>
          </a:p>
        </p:txBody>
      </p:sp>
      <p:sp>
        <p:nvSpPr>
          <p:cNvPr id="13" name="Rectangle 24"/>
          <p:cNvSpPr>
            <a:spLocks noChangeArrowheads="1"/>
          </p:cNvSpPr>
          <p:nvPr/>
        </p:nvSpPr>
        <p:spPr bwMode="auto">
          <a:xfrm>
            <a:off x="7251303" y="4951400"/>
            <a:ext cx="3328460" cy="409322"/>
          </a:xfrm>
          <a:prstGeom prst="rect">
            <a:avLst/>
          </a:prstGeom>
          <a:solidFill>
            <a:srgbClr val="00B0F0"/>
          </a:solidFill>
          <a:ln w="9525">
            <a:noFill/>
            <a:miter lim="800000"/>
          </a:ln>
        </p:spPr>
        <p:txBody>
          <a:bodyPr wrap="none" anchor="ctr"/>
          <a:lstStyle/>
          <a:p>
            <a:endParaRPr lang="zh-CN" altLang="en-US">
              <a:solidFill>
                <a:schemeClr val="tx1">
                  <a:lumMod val="75000"/>
                  <a:lumOff val="25000"/>
                </a:schemeClr>
              </a:solidFill>
              <a:latin typeface="+mn-lt"/>
              <a:ea typeface="+mn-ea"/>
            </a:endParaRPr>
          </a:p>
        </p:txBody>
      </p:sp>
      <p:sp>
        <p:nvSpPr>
          <p:cNvPr id="14" name="Rectangle 25"/>
          <p:cNvSpPr>
            <a:spLocks noChangeArrowheads="1"/>
          </p:cNvSpPr>
          <p:nvPr/>
        </p:nvSpPr>
        <p:spPr bwMode="auto">
          <a:xfrm>
            <a:off x="7251303" y="5360722"/>
            <a:ext cx="3328460" cy="409322"/>
          </a:xfrm>
          <a:prstGeom prst="rect">
            <a:avLst/>
          </a:prstGeom>
          <a:solidFill>
            <a:srgbClr val="FFCCFF"/>
          </a:solidFill>
          <a:ln w="9525">
            <a:noFill/>
            <a:miter lim="800000"/>
          </a:ln>
        </p:spPr>
        <p:txBody>
          <a:bodyPr wrap="none" anchor="ctr"/>
          <a:lstStyle/>
          <a:p>
            <a:endParaRPr lang="zh-CN" altLang="en-US">
              <a:solidFill>
                <a:schemeClr val="tx1">
                  <a:lumMod val="75000"/>
                  <a:lumOff val="25000"/>
                </a:schemeClr>
              </a:solidFill>
              <a:latin typeface="+mn-lt"/>
              <a:ea typeface="+mn-ea"/>
            </a:endParaRPr>
          </a:p>
        </p:txBody>
      </p:sp>
      <p:sp>
        <p:nvSpPr>
          <p:cNvPr id="15" name="Text Box 14"/>
          <p:cNvSpPr txBox="1">
            <a:spLocks noChangeArrowheads="1"/>
          </p:cNvSpPr>
          <p:nvPr/>
        </p:nvSpPr>
        <p:spPr bwMode="auto">
          <a:xfrm>
            <a:off x="8491535" y="5423926"/>
            <a:ext cx="875569" cy="350106"/>
          </a:xfrm>
          <a:prstGeom prst="rect">
            <a:avLst/>
          </a:prstGeom>
          <a:noFill/>
          <a:ln w="9525">
            <a:noFill/>
            <a:miter lim="800000"/>
          </a:ln>
        </p:spPr>
        <p:txBody>
          <a:bodyPr wrap="none">
            <a:spAutoFit/>
          </a:bodyPr>
          <a:lstStyle/>
          <a:p>
            <a:pPr>
              <a:lnSpc>
                <a:spcPct val="90000"/>
              </a:lnSpc>
            </a:pPr>
            <a:r>
              <a:rPr kumimoji="1" lang="zh-CN" altLang="en-US" sz="2000">
                <a:solidFill>
                  <a:schemeClr val="tx1">
                    <a:lumMod val="75000"/>
                    <a:lumOff val="25000"/>
                  </a:schemeClr>
                </a:solidFill>
                <a:latin typeface="+mn-lt"/>
                <a:ea typeface="+mn-ea"/>
              </a:rPr>
              <a:t>频率 </a:t>
            </a:r>
            <a:r>
              <a:rPr kumimoji="1" lang="en-US" altLang="zh-CN" sz="2000">
                <a:solidFill>
                  <a:schemeClr val="tx1">
                    <a:lumMod val="75000"/>
                    <a:lumOff val="25000"/>
                  </a:schemeClr>
                </a:solidFill>
                <a:latin typeface="+mn-lt"/>
                <a:ea typeface="+mn-ea"/>
              </a:rPr>
              <a:t>1</a:t>
            </a:r>
            <a:endParaRPr kumimoji="1" lang="en-US" altLang="zh-CN" sz="2000">
              <a:solidFill>
                <a:schemeClr val="tx1">
                  <a:lumMod val="75000"/>
                  <a:lumOff val="25000"/>
                </a:schemeClr>
              </a:solidFill>
              <a:latin typeface="+mn-lt"/>
              <a:ea typeface="+mn-ea"/>
            </a:endParaRPr>
          </a:p>
        </p:txBody>
      </p:sp>
      <p:sp>
        <p:nvSpPr>
          <p:cNvPr id="16" name="Text Box 15"/>
          <p:cNvSpPr txBox="1">
            <a:spLocks noChangeArrowheads="1"/>
          </p:cNvSpPr>
          <p:nvPr/>
        </p:nvSpPr>
        <p:spPr bwMode="auto">
          <a:xfrm>
            <a:off x="8491535" y="5010090"/>
            <a:ext cx="875569" cy="350106"/>
          </a:xfrm>
          <a:prstGeom prst="rect">
            <a:avLst/>
          </a:prstGeom>
          <a:noFill/>
          <a:ln w="9525">
            <a:noFill/>
            <a:miter lim="800000"/>
          </a:ln>
        </p:spPr>
        <p:txBody>
          <a:bodyPr wrap="none">
            <a:spAutoFit/>
          </a:bodyPr>
          <a:lstStyle/>
          <a:p>
            <a:pPr>
              <a:lnSpc>
                <a:spcPct val="90000"/>
              </a:lnSpc>
            </a:pPr>
            <a:r>
              <a:rPr kumimoji="1" lang="zh-CN" altLang="en-US" sz="2000">
                <a:solidFill>
                  <a:schemeClr val="tx1">
                    <a:lumMod val="75000"/>
                    <a:lumOff val="25000"/>
                  </a:schemeClr>
                </a:solidFill>
                <a:latin typeface="+mn-lt"/>
                <a:ea typeface="+mn-ea"/>
              </a:rPr>
              <a:t>频率 </a:t>
            </a:r>
            <a:r>
              <a:rPr kumimoji="1" lang="en-US" altLang="zh-CN" sz="2000">
                <a:solidFill>
                  <a:schemeClr val="tx1">
                    <a:lumMod val="75000"/>
                    <a:lumOff val="25000"/>
                  </a:schemeClr>
                </a:solidFill>
                <a:latin typeface="+mn-lt"/>
                <a:ea typeface="+mn-ea"/>
              </a:rPr>
              <a:t>2</a:t>
            </a:r>
            <a:endParaRPr kumimoji="1" lang="en-US" altLang="zh-CN" sz="2000">
              <a:solidFill>
                <a:schemeClr val="tx1">
                  <a:lumMod val="75000"/>
                  <a:lumOff val="25000"/>
                </a:schemeClr>
              </a:solidFill>
              <a:latin typeface="+mn-lt"/>
              <a:ea typeface="+mn-ea"/>
            </a:endParaRPr>
          </a:p>
        </p:txBody>
      </p:sp>
      <p:sp>
        <p:nvSpPr>
          <p:cNvPr id="17" name="Text Box 16"/>
          <p:cNvSpPr txBox="1">
            <a:spLocks noChangeArrowheads="1"/>
          </p:cNvSpPr>
          <p:nvPr/>
        </p:nvSpPr>
        <p:spPr bwMode="auto">
          <a:xfrm>
            <a:off x="8491535" y="4596253"/>
            <a:ext cx="875569" cy="350106"/>
          </a:xfrm>
          <a:prstGeom prst="rect">
            <a:avLst/>
          </a:prstGeom>
          <a:noFill/>
          <a:ln w="9525">
            <a:noFill/>
            <a:miter lim="800000"/>
          </a:ln>
        </p:spPr>
        <p:txBody>
          <a:bodyPr wrap="none">
            <a:spAutoFit/>
          </a:bodyPr>
          <a:lstStyle/>
          <a:p>
            <a:pPr>
              <a:lnSpc>
                <a:spcPct val="90000"/>
              </a:lnSpc>
            </a:pPr>
            <a:r>
              <a:rPr kumimoji="1" lang="zh-CN" altLang="en-US" sz="2000">
                <a:solidFill>
                  <a:schemeClr val="tx1">
                    <a:lumMod val="75000"/>
                    <a:lumOff val="25000"/>
                  </a:schemeClr>
                </a:solidFill>
                <a:latin typeface="+mn-lt"/>
                <a:ea typeface="+mn-ea"/>
              </a:rPr>
              <a:t>频率 </a:t>
            </a:r>
            <a:r>
              <a:rPr kumimoji="1" lang="en-US" altLang="zh-CN" sz="2000">
                <a:solidFill>
                  <a:schemeClr val="tx1">
                    <a:lumMod val="75000"/>
                    <a:lumOff val="25000"/>
                  </a:schemeClr>
                </a:solidFill>
                <a:latin typeface="+mn-lt"/>
                <a:ea typeface="+mn-ea"/>
              </a:rPr>
              <a:t>3</a:t>
            </a:r>
            <a:endParaRPr kumimoji="1" lang="en-US" altLang="zh-CN" sz="2000">
              <a:solidFill>
                <a:schemeClr val="tx1">
                  <a:lumMod val="75000"/>
                  <a:lumOff val="25000"/>
                </a:schemeClr>
              </a:solidFill>
              <a:latin typeface="+mn-lt"/>
              <a:ea typeface="+mn-ea"/>
            </a:endParaRPr>
          </a:p>
        </p:txBody>
      </p:sp>
      <p:sp>
        <p:nvSpPr>
          <p:cNvPr id="18" name="Text Box 17"/>
          <p:cNvSpPr txBox="1">
            <a:spLocks noChangeArrowheads="1"/>
          </p:cNvSpPr>
          <p:nvPr/>
        </p:nvSpPr>
        <p:spPr bwMode="auto">
          <a:xfrm>
            <a:off x="8491535" y="4182417"/>
            <a:ext cx="875569" cy="350106"/>
          </a:xfrm>
          <a:prstGeom prst="rect">
            <a:avLst/>
          </a:prstGeom>
          <a:noFill/>
          <a:ln w="9525">
            <a:noFill/>
            <a:miter lim="800000"/>
          </a:ln>
        </p:spPr>
        <p:txBody>
          <a:bodyPr wrap="none">
            <a:spAutoFit/>
          </a:bodyPr>
          <a:lstStyle/>
          <a:p>
            <a:pPr>
              <a:lnSpc>
                <a:spcPct val="90000"/>
              </a:lnSpc>
            </a:pPr>
            <a:r>
              <a:rPr kumimoji="1" lang="zh-CN" altLang="en-US" sz="2000" dirty="0">
                <a:solidFill>
                  <a:schemeClr val="tx1">
                    <a:lumMod val="75000"/>
                    <a:lumOff val="25000"/>
                  </a:schemeClr>
                </a:solidFill>
                <a:latin typeface="+mn-lt"/>
                <a:ea typeface="+mn-ea"/>
              </a:rPr>
              <a:t>频率 </a:t>
            </a:r>
            <a:r>
              <a:rPr kumimoji="1" lang="en-US" altLang="zh-CN" sz="2000" dirty="0">
                <a:solidFill>
                  <a:schemeClr val="tx1">
                    <a:lumMod val="75000"/>
                    <a:lumOff val="25000"/>
                  </a:schemeClr>
                </a:solidFill>
                <a:latin typeface="+mn-lt"/>
                <a:ea typeface="+mn-ea"/>
              </a:rPr>
              <a:t>4</a:t>
            </a:r>
            <a:endParaRPr kumimoji="1" lang="en-US" altLang="zh-CN" sz="2000" dirty="0">
              <a:solidFill>
                <a:schemeClr val="tx1">
                  <a:lumMod val="75000"/>
                  <a:lumOff val="25000"/>
                </a:schemeClr>
              </a:solidFill>
              <a:latin typeface="+mn-lt"/>
              <a:ea typeface="+mn-ea"/>
            </a:endParaRPr>
          </a:p>
        </p:txBody>
      </p:sp>
      <p:sp>
        <p:nvSpPr>
          <p:cNvPr id="19" name="Text Box 18"/>
          <p:cNvSpPr txBox="1">
            <a:spLocks noChangeArrowheads="1"/>
          </p:cNvSpPr>
          <p:nvPr/>
        </p:nvSpPr>
        <p:spPr bwMode="auto">
          <a:xfrm>
            <a:off x="8491535" y="3770086"/>
            <a:ext cx="875569" cy="350106"/>
          </a:xfrm>
          <a:prstGeom prst="rect">
            <a:avLst/>
          </a:prstGeom>
          <a:noFill/>
          <a:ln w="9525">
            <a:noFill/>
            <a:miter lim="800000"/>
          </a:ln>
        </p:spPr>
        <p:txBody>
          <a:bodyPr wrap="none">
            <a:spAutoFit/>
          </a:bodyPr>
          <a:lstStyle/>
          <a:p>
            <a:pPr>
              <a:lnSpc>
                <a:spcPct val="90000"/>
              </a:lnSpc>
            </a:pPr>
            <a:r>
              <a:rPr kumimoji="1" lang="zh-CN" altLang="en-US" sz="2000" dirty="0">
                <a:solidFill>
                  <a:schemeClr val="tx1">
                    <a:lumMod val="75000"/>
                    <a:lumOff val="25000"/>
                  </a:schemeClr>
                </a:solidFill>
                <a:latin typeface="+mn-lt"/>
                <a:ea typeface="+mn-ea"/>
              </a:rPr>
              <a:t>频率 </a:t>
            </a:r>
            <a:r>
              <a:rPr kumimoji="1" lang="en-US" altLang="zh-CN" sz="2000" dirty="0">
                <a:solidFill>
                  <a:schemeClr val="tx1">
                    <a:lumMod val="75000"/>
                    <a:lumOff val="25000"/>
                  </a:schemeClr>
                </a:solidFill>
                <a:latin typeface="+mn-lt"/>
                <a:ea typeface="+mn-ea"/>
              </a:rPr>
              <a:t>5</a:t>
            </a:r>
            <a:endParaRPr kumimoji="1" lang="en-US" altLang="zh-CN" sz="2000" dirty="0">
              <a:solidFill>
                <a:schemeClr val="tx1">
                  <a:lumMod val="75000"/>
                  <a:lumOff val="25000"/>
                </a:schemeClr>
              </a:solidFill>
              <a:latin typeface="+mn-lt"/>
              <a:ea typeface="+mn-ea"/>
            </a:endParaRPr>
          </a:p>
        </p:txBody>
      </p:sp>
      <p:sp>
        <p:nvSpPr>
          <p:cNvPr id="20" name="Line 7"/>
          <p:cNvSpPr>
            <a:spLocks noChangeShapeType="1"/>
          </p:cNvSpPr>
          <p:nvPr/>
        </p:nvSpPr>
        <p:spPr bwMode="auto">
          <a:xfrm rot="16200000">
            <a:off x="5844259" y="4906255"/>
            <a:ext cx="2814088" cy="0"/>
          </a:xfrm>
          <a:prstGeom prst="line">
            <a:avLst/>
          </a:prstGeom>
          <a:noFill/>
          <a:ln w="28575">
            <a:solidFill>
              <a:srgbClr val="333399"/>
            </a:solidFill>
            <a:round/>
            <a:tailEnd type="triangle" w="sm" len="med"/>
          </a:ln>
        </p:spPr>
        <p:txBody>
          <a:bodyPr wrap="none" anchor="ctr"/>
          <a:lstStyle/>
          <a:p>
            <a:endParaRPr lang="zh-CN" altLang="en-US">
              <a:solidFill>
                <a:schemeClr val="tx1">
                  <a:lumMod val="75000"/>
                  <a:lumOff val="25000"/>
                </a:schemeClr>
              </a:solidFill>
              <a:latin typeface="+mn-lt"/>
              <a:ea typeface="+mn-ea"/>
            </a:endParaRPr>
          </a:p>
        </p:txBody>
      </p:sp>
      <p:pic>
        <p:nvPicPr>
          <p:cNvPr id="24" name="Picture Placeholder 7" descr="Figure 2-19. Frequency division multiplexing. (a) The original bandwidths. (b) The bandwidths raised in frequency. (c) The multiplexed channel."/>
          <p:cNvPicPr>
            <a:picLocks noChangeAspect="1"/>
          </p:cNvPicPr>
          <p:nvPr/>
        </p:nvPicPr>
        <p:blipFill>
          <a:blip r:embed="rId1">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80416" y="3499211"/>
            <a:ext cx="5491790" cy="2949614"/>
          </a:xfrm>
          <a:prstGeom prst="rect">
            <a:avLst/>
          </a:prstGeom>
        </p:spPr>
      </p:pic>
      <p:sp>
        <p:nvSpPr>
          <p:cNvPr id="25" name="矩形 24"/>
          <p:cNvSpPr/>
          <p:nvPr/>
        </p:nvSpPr>
        <p:spPr>
          <a:xfrm>
            <a:off x="961612" y="3129879"/>
            <a:ext cx="4921539" cy="369332"/>
          </a:xfrm>
          <a:prstGeom prst="rect">
            <a:avLst/>
          </a:prstGeom>
          <a:solidFill>
            <a:srgbClr val="F9F9F9"/>
          </a:solidFill>
        </p:spPr>
        <p:txBody>
          <a:bodyPr wrap="square">
            <a:spAutoFit/>
          </a:bodyPr>
          <a:lstStyle/>
          <a:p>
            <a:pPr fontAlgn="auto">
              <a:spcBef>
                <a:spcPts val="0"/>
              </a:spcBef>
              <a:spcAft>
                <a:spcPts val="0"/>
              </a:spcAft>
            </a:pPr>
            <a:r>
              <a:rPr lang="zh-CN" altLang="en-US" sz="1800" b="1" dirty="0">
                <a:solidFill>
                  <a:prstClr val="black"/>
                </a:solidFill>
                <a:latin typeface="等线" panose="02010600030101010101" charset="-122"/>
                <a:ea typeface="等线" panose="02010600030101010101" charset="-122"/>
              </a:rPr>
              <a:t>原始信号</a:t>
            </a:r>
            <a:r>
              <a:rPr lang="en-US" altLang="zh-CN" sz="1800" b="1" dirty="0">
                <a:solidFill>
                  <a:prstClr val="black"/>
                </a:solidFill>
                <a:latin typeface="等线" panose="02010600030101010101" charset="-122"/>
                <a:ea typeface="等线" panose="02010600030101010101" charset="-122"/>
              </a:rPr>
              <a:t>         </a:t>
            </a:r>
            <a:r>
              <a:rPr lang="zh-CN" altLang="en-US" sz="1800" b="1" dirty="0">
                <a:solidFill>
                  <a:prstClr val="black"/>
                </a:solidFill>
                <a:latin typeface="等线" panose="02010600030101010101" charset="-122"/>
                <a:ea typeface="等线" panose="02010600030101010101" charset="-122"/>
              </a:rPr>
              <a:t>频率搬移                  </a:t>
            </a:r>
            <a:r>
              <a:rPr lang="en-US" altLang="zh-CN" sz="1800" b="1" dirty="0">
                <a:solidFill>
                  <a:prstClr val="black"/>
                </a:solidFill>
                <a:latin typeface="等线" panose="02010600030101010101" charset="-122"/>
                <a:ea typeface="等线" panose="02010600030101010101" charset="-122"/>
              </a:rPr>
              <a:t>    </a:t>
            </a:r>
            <a:r>
              <a:rPr lang="zh-CN" altLang="en-US" sz="1800" b="1" dirty="0">
                <a:solidFill>
                  <a:prstClr val="black"/>
                </a:solidFill>
                <a:latin typeface="等线" panose="02010600030101010101" charset="-122"/>
                <a:ea typeface="等线" panose="02010600030101010101" charset="-122"/>
              </a:rPr>
              <a:t>信号叠加</a:t>
            </a:r>
            <a:endParaRPr lang="en-US" altLang="zh-CN" sz="1800" b="1" dirty="0">
              <a:solidFill>
                <a:prstClr val="black"/>
              </a:solidFill>
              <a:latin typeface="等线" panose="02010600030101010101" charset="-122"/>
              <a:ea typeface="等线" panose="02010600030101010101" charset="-122"/>
            </a:endParaRPr>
          </a:p>
        </p:txBody>
      </p:sp>
      <p:pic>
        <p:nvPicPr>
          <p:cNvPr id="4" name="图片 3"/>
          <p:cNvPicPr>
            <a:picLocks noChangeAspect="1"/>
          </p:cNvPicPr>
          <p:nvPr/>
        </p:nvPicPr>
        <p:blipFill>
          <a:blip r:embed="rId2"/>
          <a:stretch>
            <a:fillRect/>
          </a:stretch>
        </p:blipFill>
        <p:spPr>
          <a:xfrm>
            <a:off x="8403590" y="352425"/>
            <a:ext cx="2409825" cy="438150"/>
          </a:xfrm>
          <a:prstGeom prst="rect">
            <a:avLst/>
          </a:prstGeom>
        </p:spPr>
      </p:pic>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0724">
                                            <p:txEl>
                                              <p:pRg st="0" end="0"/>
                                            </p:txEl>
                                          </p:spTgt>
                                        </p:tgtEl>
                                        <p:attrNameLst>
                                          <p:attrName>style.visibility</p:attrName>
                                        </p:attrNameLst>
                                      </p:cBhvr>
                                      <p:to>
                                        <p:strVal val="visible"/>
                                      </p:to>
                                    </p:set>
                                    <p:animEffect transition="in" filter="fade">
                                      <p:cBhvr>
                                        <p:cTn id="7" dur="1000"/>
                                        <p:tgtEl>
                                          <p:spTgt spid="30724">
                                            <p:txEl>
                                              <p:pRg st="0" end="0"/>
                                            </p:txEl>
                                          </p:spTgt>
                                        </p:tgtEl>
                                      </p:cBhvr>
                                    </p:animEffect>
                                    <p:anim calcmode="lin" valueType="num">
                                      <p:cBhvr>
                                        <p:cTn id="8" dur="1000" fill="hold"/>
                                        <p:tgtEl>
                                          <p:spTgt spid="3072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072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25"/>
                                        </p:tgtEl>
                                        <p:attrNameLst>
                                          <p:attrName>style.visibility</p:attrName>
                                        </p:attrNameLst>
                                      </p:cBhvr>
                                      <p:to>
                                        <p:strVal val="visible"/>
                                      </p:to>
                                    </p:set>
                                    <p:animEffect transition="in" filter="wipe(left)">
                                      <p:cBhvr>
                                        <p:cTn id="14" dur="1000"/>
                                        <p:tgtEl>
                                          <p:spTgt spid="25"/>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0724">
                                            <p:txEl>
                                              <p:pRg st="1" end="1"/>
                                            </p:txEl>
                                          </p:spTgt>
                                        </p:tgtEl>
                                        <p:attrNameLst>
                                          <p:attrName>style.visibility</p:attrName>
                                        </p:attrNameLst>
                                      </p:cBhvr>
                                      <p:to>
                                        <p:strVal val="visible"/>
                                      </p:to>
                                    </p:set>
                                    <p:animEffect transition="in" filter="fade">
                                      <p:cBhvr>
                                        <p:cTn id="19" dur="1000"/>
                                        <p:tgtEl>
                                          <p:spTgt spid="30724">
                                            <p:txEl>
                                              <p:pRg st="1" end="1"/>
                                            </p:txEl>
                                          </p:spTgt>
                                        </p:tgtEl>
                                      </p:cBhvr>
                                    </p:animEffect>
                                    <p:anim calcmode="lin" valueType="num">
                                      <p:cBhvr>
                                        <p:cTn id="20" dur="1000" fill="hold"/>
                                        <p:tgtEl>
                                          <p:spTgt spid="30724">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0724">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ldLvl="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2924945"/>
            <a:ext cx="12192000" cy="3933056"/>
          </a:xfrm>
          <a:prstGeom prst="rect">
            <a:avLst/>
          </a:prstGeom>
          <a:solidFill>
            <a:srgbClr val="F8F8F8">
              <a:alpha val="80000"/>
            </a:srgbClr>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6" name="矩形 5"/>
          <p:cNvSpPr/>
          <p:nvPr/>
        </p:nvSpPr>
        <p:spPr>
          <a:xfrm>
            <a:off x="0" y="2878906"/>
            <a:ext cx="12192000" cy="46038"/>
          </a:xfrm>
          <a:prstGeom prst="rect">
            <a:avLst/>
          </a:prstGeom>
          <a:solidFill>
            <a:srgbClr val="FFC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0723" name="Rectangle 2"/>
          <p:cNvSpPr>
            <a:spLocks noGrp="1" noChangeArrowheads="1"/>
          </p:cNvSpPr>
          <p:nvPr>
            <p:ph type="title"/>
          </p:nvPr>
        </p:nvSpPr>
        <p:spPr/>
        <p:txBody>
          <a:bodyPr/>
          <a:lstStyle/>
          <a:p>
            <a:r>
              <a:rPr lang="en-US" altLang="zh-CN" sz="2000" dirty="0"/>
              <a:t>1. </a:t>
            </a:r>
            <a:r>
              <a:rPr lang="zh-CN" altLang="en-US" sz="2000" dirty="0"/>
              <a:t>频分复用（</a:t>
            </a:r>
            <a:r>
              <a:rPr lang="en-US" altLang="zh-CN" sz="2000" dirty="0"/>
              <a:t>FDM</a:t>
            </a:r>
            <a:r>
              <a:rPr lang="zh-CN" altLang="en-US" sz="2000" dirty="0"/>
              <a:t>）</a:t>
            </a:r>
            <a:endParaRPr lang="zh-CN" altLang="en-US" sz="2000" dirty="0"/>
          </a:p>
        </p:txBody>
      </p:sp>
      <p:sp>
        <p:nvSpPr>
          <p:cNvPr id="30724" name="Rectangle 3"/>
          <p:cNvSpPr>
            <a:spLocks noGrp="1" noChangeArrowheads="1"/>
          </p:cNvSpPr>
          <p:nvPr>
            <p:ph idx="1"/>
          </p:nvPr>
        </p:nvSpPr>
        <p:spPr/>
        <p:txBody>
          <a:bodyPr>
            <a:normAutofit/>
          </a:bodyPr>
          <a:lstStyle/>
          <a:p>
            <a:pPr>
              <a:lnSpc>
                <a:spcPct val="150000"/>
              </a:lnSpc>
            </a:pPr>
            <a:r>
              <a:rPr lang="zh-CN" altLang="en-US" sz="2200" dirty="0"/>
              <a:t>将传输线路的频带资源划分成多个子频带，每个子频带的频率范围互不重叠</a:t>
            </a:r>
            <a:endParaRPr lang="en-US" altLang="zh-CN" sz="2200" dirty="0"/>
          </a:p>
          <a:p>
            <a:pPr>
              <a:lnSpc>
                <a:spcPct val="150000"/>
              </a:lnSpc>
            </a:pPr>
            <a:r>
              <a:rPr lang="zh-CN" altLang="en-US" sz="2200" dirty="0"/>
              <a:t>用户在分配到一个的子频带后，在通信过程中自始至终都占用这个子频带</a:t>
            </a:r>
            <a:endParaRPr lang="zh-CN" altLang="en-US" sz="2200" dirty="0"/>
          </a:p>
          <a:p>
            <a:pPr>
              <a:lnSpc>
                <a:spcPct val="150000"/>
              </a:lnSpc>
            </a:pPr>
            <a:r>
              <a:rPr lang="zh-CN" altLang="en-US" sz="2200" dirty="0"/>
              <a:t>频分复用的所有用户在同样的时间占用不同的频带资源</a:t>
            </a:r>
            <a:endParaRPr lang="zh-CN" altLang="en-US" sz="2200" dirty="0"/>
          </a:p>
        </p:txBody>
      </p:sp>
      <p:sp>
        <p:nvSpPr>
          <p:cNvPr id="7" name="Line 5"/>
          <p:cNvSpPr>
            <a:spLocks noChangeShapeType="1"/>
          </p:cNvSpPr>
          <p:nvPr/>
        </p:nvSpPr>
        <p:spPr bwMode="auto">
          <a:xfrm flipV="1">
            <a:off x="7251304" y="6312594"/>
            <a:ext cx="3832520" cy="5219"/>
          </a:xfrm>
          <a:prstGeom prst="line">
            <a:avLst/>
          </a:prstGeom>
          <a:noFill/>
          <a:ln w="28575">
            <a:solidFill>
              <a:srgbClr val="333399"/>
            </a:solidFill>
            <a:round/>
            <a:tailEnd type="triangle" w="sm" len="med"/>
          </a:ln>
        </p:spPr>
        <p:txBody>
          <a:bodyPr wrap="none" anchor="ctr"/>
          <a:lstStyle/>
          <a:p>
            <a:endParaRPr lang="zh-CN" altLang="en-US">
              <a:solidFill>
                <a:schemeClr val="tx1">
                  <a:lumMod val="75000"/>
                  <a:lumOff val="25000"/>
                </a:schemeClr>
              </a:solidFill>
              <a:latin typeface="+mn-lt"/>
              <a:ea typeface="+mn-ea"/>
            </a:endParaRPr>
          </a:p>
        </p:txBody>
      </p:sp>
      <p:sp>
        <p:nvSpPr>
          <p:cNvPr id="8" name="Text Box 6"/>
          <p:cNvSpPr txBox="1">
            <a:spLocks noChangeArrowheads="1"/>
          </p:cNvSpPr>
          <p:nvPr/>
        </p:nvSpPr>
        <p:spPr bwMode="auto">
          <a:xfrm>
            <a:off x="6528907" y="3335050"/>
            <a:ext cx="661311" cy="350106"/>
          </a:xfrm>
          <a:prstGeom prst="rect">
            <a:avLst/>
          </a:prstGeom>
          <a:noFill/>
          <a:ln w="9525">
            <a:noFill/>
            <a:miter lim="800000"/>
          </a:ln>
        </p:spPr>
        <p:txBody>
          <a:bodyPr wrap="none">
            <a:spAutoFit/>
          </a:bodyPr>
          <a:lstStyle/>
          <a:p>
            <a:pPr>
              <a:lnSpc>
                <a:spcPct val="90000"/>
              </a:lnSpc>
            </a:pPr>
            <a:r>
              <a:rPr kumimoji="1" lang="zh-CN" altLang="en-US" sz="2000" dirty="0">
                <a:solidFill>
                  <a:schemeClr val="tx1">
                    <a:lumMod val="75000"/>
                    <a:lumOff val="25000"/>
                  </a:schemeClr>
                </a:solidFill>
                <a:latin typeface="+mn-lt"/>
                <a:ea typeface="+mn-ea"/>
              </a:rPr>
              <a:t>频率</a:t>
            </a:r>
            <a:endParaRPr kumimoji="1" lang="zh-CN" altLang="en-US" sz="2000" dirty="0">
              <a:solidFill>
                <a:schemeClr val="tx1">
                  <a:lumMod val="75000"/>
                  <a:lumOff val="25000"/>
                </a:schemeClr>
              </a:solidFill>
              <a:latin typeface="+mn-lt"/>
              <a:ea typeface="+mn-ea"/>
            </a:endParaRPr>
          </a:p>
        </p:txBody>
      </p:sp>
      <p:sp>
        <p:nvSpPr>
          <p:cNvPr id="9" name="Text Box 19"/>
          <p:cNvSpPr txBox="1">
            <a:spLocks noChangeArrowheads="1"/>
          </p:cNvSpPr>
          <p:nvPr/>
        </p:nvSpPr>
        <p:spPr bwMode="auto">
          <a:xfrm>
            <a:off x="11083824" y="6137541"/>
            <a:ext cx="661311" cy="350106"/>
          </a:xfrm>
          <a:prstGeom prst="rect">
            <a:avLst/>
          </a:prstGeom>
          <a:noFill/>
          <a:ln w="9525">
            <a:noFill/>
            <a:miter lim="800000"/>
          </a:ln>
        </p:spPr>
        <p:txBody>
          <a:bodyPr wrap="none">
            <a:spAutoFit/>
          </a:bodyPr>
          <a:lstStyle/>
          <a:p>
            <a:pPr>
              <a:lnSpc>
                <a:spcPct val="90000"/>
              </a:lnSpc>
            </a:pPr>
            <a:r>
              <a:rPr kumimoji="1" lang="zh-CN" altLang="en-US" sz="2000" dirty="0">
                <a:solidFill>
                  <a:schemeClr val="tx1">
                    <a:lumMod val="75000"/>
                    <a:lumOff val="25000"/>
                  </a:schemeClr>
                </a:solidFill>
                <a:latin typeface="+mn-lt"/>
                <a:ea typeface="+mn-ea"/>
              </a:rPr>
              <a:t>时间</a:t>
            </a:r>
            <a:endParaRPr kumimoji="1" lang="zh-CN" altLang="en-US" sz="2000" dirty="0">
              <a:solidFill>
                <a:schemeClr val="tx1">
                  <a:lumMod val="75000"/>
                  <a:lumOff val="25000"/>
                </a:schemeClr>
              </a:solidFill>
              <a:latin typeface="+mn-lt"/>
              <a:ea typeface="+mn-ea"/>
            </a:endParaRPr>
          </a:p>
        </p:txBody>
      </p:sp>
      <p:grpSp>
        <p:nvGrpSpPr>
          <p:cNvPr id="2" name="组合 1"/>
          <p:cNvGrpSpPr/>
          <p:nvPr/>
        </p:nvGrpSpPr>
        <p:grpSpPr>
          <a:xfrm>
            <a:off x="7251303" y="3723435"/>
            <a:ext cx="3328464" cy="2050597"/>
            <a:chOff x="7251303" y="3723435"/>
            <a:chExt cx="3328464" cy="2050597"/>
          </a:xfrm>
        </p:grpSpPr>
        <p:sp>
          <p:nvSpPr>
            <p:cNvPr id="10" name="Rectangle 21"/>
            <p:cNvSpPr>
              <a:spLocks noChangeArrowheads="1"/>
            </p:cNvSpPr>
            <p:nvPr/>
          </p:nvSpPr>
          <p:spPr bwMode="auto">
            <a:xfrm>
              <a:off x="7251303" y="3723435"/>
              <a:ext cx="3328464" cy="409322"/>
            </a:xfrm>
            <a:prstGeom prst="rect">
              <a:avLst/>
            </a:prstGeom>
            <a:solidFill>
              <a:srgbClr val="FFC000"/>
            </a:solidFill>
            <a:ln w="9525">
              <a:noFill/>
              <a:miter lim="800000"/>
            </a:ln>
          </p:spPr>
          <p:txBody>
            <a:bodyPr wrap="none" anchor="ctr"/>
            <a:lstStyle/>
            <a:p>
              <a:endParaRPr lang="zh-CN" altLang="en-US">
                <a:solidFill>
                  <a:schemeClr val="tx1">
                    <a:lumMod val="75000"/>
                    <a:lumOff val="25000"/>
                  </a:schemeClr>
                </a:solidFill>
                <a:latin typeface="+mn-lt"/>
                <a:ea typeface="+mn-ea"/>
              </a:endParaRPr>
            </a:p>
          </p:txBody>
        </p:sp>
        <p:sp>
          <p:nvSpPr>
            <p:cNvPr id="11" name="Rectangle 22"/>
            <p:cNvSpPr>
              <a:spLocks noChangeArrowheads="1"/>
            </p:cNvSpPr>
            <p:nvPr/>
          </p:nvSpPr>
          <p:spPr bwMode="auto">
            <a:xfrm>
              <a:off x="7251303" y="4132756"/>
              <a:ext cx="3328462" cy="409322"/>
            </a:xfrm>
            <a:prstGeom prst="rect">
              <a:avLst/>
            </a:prstGeom>
            <a:solidFill>
              <a:srgbClr val="FFFF00"/>
            </a:solidFill>
            <a:ln w="9525">
              <a:noFill/>
              <a:miter lim="800000"/>
            </a:ln>
          </p:spPr>
          <p:txBody>
            <a:bodyPr wrap="none" anchor="ctr"/>
            <a:lstStyle/>
            <a:p>
              <a:endParaRPr lang="zh-CN" altLang="en-US">
                <a:solidFill>
                  <a:schemeClr val="tx1">
                    <a:lumMod val="75000"/>
                    <a:lumOff val="25000"/>
                  </a:schemeClr>
                </a:solidFill>
                <a:latin typeface="+mn-lt"/>
                <a:ea typeface="+mn-ea"/>
              </a:endParaRPr>
            </a:p>
          </p:txBody>
        </p:sp>
        <p:sp>
          <p:nvSpPr>
            <p:cNvPr id="12" name="Rectangle 23"/>
            <p:cNvSpPr>
              <a:spLocks noChangeArrowheads="1"/>
            </p:cNvSpPr>
            <p:nvPr/>
          </p:nvSpPr>
          <p:spPr bwMode="auto">
            <a:xfrm>
              <a:off x="7251303" y="4542078"/>
              <a:ext cx="3328461" cy="409322"/>
            </a:xfrm>
            <a:prstGeom prst="rect">
              <a:avLst/>
            </a:prstGeom>
            <a:solidFill>
              <a:srgbClr val="92D050"/>
            </a:solidFill>
            <a:ln w="9525">
              <a:noFill/>
              <a:miter lim="800000"/>
            </a:ln>
          </p:spPr>
          <p:txBody>
            <a:bodyPr wrap="none" anchor="ctr"/>
            <a:lstStyle/>
            <a:p>
              <a:endParaRPr lang="zh-CN" altLang="en-US">
                <a:solidFill>
                  <a:schemeClr val="tx1">
                    <a:lumMod val="75000"/>
                    <a:lumOff val="25000"/>
                  </a:schemeClr>
                </a:solidFill>
                <a:latin typeface="+mn-lt"/>
                <a:ea typeface="+mn-ea"/>
              </a:endParaRPr>
            </a:p>
          </p:txBody>
        </p:sp>
        <p:sp>
          <p:nvSpPr>
            <p:cNvPr id="13" name="Rectangle 24"/>
            <p:cNvSpPr>
              <a:spLocks noChangeArrowheads="1"/>
            </p:cNvSpPr>
            <p:nvPr/>
          </p:nvSpPr>
          <p:spPr bwMode="auto">
            <a:xfrm>
              <a:off x="7251303" y="4951400"/>
              <a:ext cx="3328460" cy="409322"/>
            </a:xfrm>
            <a:prstGeom prst="rect">
              <a:avLst/>
            </a:prstGeom>
            <a:solidFill>
              <a:srgbClr val="00B0F0"/>
            </a:solidFill>
            <a:ln w="9525">
              <a:noFill/>
              <a:miter lim="800000"/>
            </a:ln>
          </p:spPr>
          <p:txBody>
            <a:bodyPr wrap="none" anchor="ctr"/>
            <a:lstStyle/>
            <a:p>
              <a:endParaRPr lang="zh-CN" altLang="en-US">
                <a:solidFill>
                  <a:schemeClr val="tx1">
                    <a:lumMod val="75000"/>
                    <a:lumOff val="25000"/>
                  </a:schemeClr>
                </a:solidFill>
                <a:latin typeface="+mn-lt"/>
                <a:ea typeface="+mn-ea"/>
              </a:endParaRPr>
            </a:p>
          </p:txBody>
        </p:sp>
        <p:sp>
          <p:nvSpPr>
            <p:cNvPr id="14" name="Rectangle 25"/>
            <p:cNvSpPr>
              <a:spLocks noChangeArrowheads="1"/>
            </p:cNvSpPr>
            <p:nvPr/>
          </p:nvSpPr>
          <p:spPr bwMode="auto">
            <a:xfrm>
              <a:off x="7251303" y="5360722"/>
              <a:ext cx="3328460" cy="409322"/>
            </a:xfrm>
            <a:prstGeom prst="rect">
              <a:avLst/>
            </a:prstGeom>
            <a:solidFill>
              <a:srgbClr val="FFCCFF"/>
            </a:solidFill>
            <a:ln w="9525">
              <a:noFill/>
              <a:miter lim="800000"/>
            </a:ln>
          </p:spPr>
          <p:txBody>
            <a:bodyPr wrap="none" anchor="ctr"/>
            <a:lstStyle/>
            <a:p>
              <a:endParaRPr lang="zh-CN" altLang="en-US">
                <a:solidFill>
                  <a:schemeClr val="tx1">
                    <a:lumMod val="75000"/>
                    <a:lumOff val="25000"/>
                  </a:schemeClr>
                </a:solidFill>
                <a:latin typeface="+mn-lt"/>
                <a:ea typeface="+mn-ea"/>
              </a:endParaRPr>
            </a:p>
          </p:txBody>
        </p:sp>
        <p:sp>
          <p:nvSpPr>
            <p:cNvPr id="15" name="Text Box 14"/>
            <p:cNvSpPr txBox="1">
              <a:spLocks noChangeArrowheads="1"/>
            </p:cNvSpPr>
            <p:nvPr/>
          </p:nvSpPr>
          <p:spPr bwMode="auto">
            <a:xfrm>
              <a:off x="8491535" y="5423926"/>
              <a:ext cx="875569" cy="350106"/>
            </a:xfrm>
            <a:prstGeom prst="rect">
              <a:avLst/>
            </a:prstGeom>
            <a:noFill/>
            <a:ln w="9525">
              <a:noFill/>
              <a:miter lim="800000"/>
            </a:ln>
          </p:spPr>
          <p:txBody>
            <a:bodyPr wrap="none">
              <a:spAutoFit/>
            </a:bodyPr>
            <a:lstStyle/>
            <a:p>
              <a:pPr>
                <a:lnSpc>
                  <a:spcPct val="90000"/>
                </a:lnSpc>
              </a:pPr>
              <a:r>
                <a:rPr kumimoji="1" lang="zh-CN" altLang="en-US" sz="2000">
                  <a:solidFill>
                    <a:schemeClr val="tx1">
                      <a:lumMod val="75000"/>
                      <a:lumOff val="25000"/>
                    </a:schemeClr>
                  </a:solidFill>
                  <a:latin typeface="+mn-lt"/>
                  <a:ea typeface="+mn-ea"/>
                </a:rPr>
                <a:t>频率 </a:t>
              </a:r>
              <a:r>
                <a:rPr kumimoji="1" lang="en-US" altLang="zh-CN" sz="2000">
                  <a:solidFill>
                    <a:schemeClr val="tx1">
                      <a:lumMod val="75000"/>
                      <a:lumOff val="25000"/>
                    </a:schemeClr>
                  </a:solidFill>
                  <a:latin typeface="+mn-lt"/>
                  <a:ea typeface="+mn-ea"/>
                </a:rPr>
                <a:t>1</a:t>
              </a:r>
              <a:endParaRPr kumimoji="1" lang="en-US" altLang="zh-CN" sz="2000">
                <a:solidFill>
                  <a:schemeClr val="tx1">
                    <a:lumMod val="75000"/>
                    <a:lumOff val="25000"/>
                  </a:schemeClr>
                </a:solidFill>
                <a:latin typeface="+mn-lt"/>
                <a:ea typeface="+mn-ea"/>
              </a:endParaRPr>
            </a:p>
          </p:txBody>
        </p:sp>
        <p:sp>
          <p:nvSpPr>
            <p:cNvPr id="16" name="Text Box 15"/>
            <p:cNvSpPr txBox="1">
              <a:spLocks noChangeArrowheads="1"/>
            </p:cNvSpPr>
            <p:nvPr/>
          </p:nvSpPr>
          <p:spPr bwMode="auto">
            <a:xfrm>
              <a:off x="8491535" y="5010090"/>
              <a:ext cx="875569" cy="350106"/>
            </a:xfrm>
            <a:prstGeom prst="rect">
              <a:avLst/>
            </a:prstGeom>
            <a:noFill/>
            <a:ln w="9525">
              <a:noFill/>
              <a:miter lim="800000"/>
            </a:ln>
          </p:spPr>
          <p:txBody>
            <a:bodyPr wrap="none">
              <a:spAutoFit/>
            </a:bodyPr>
            <a:lstStyle/>
            <a:p>
              <a:pPr>
                <a:lnSpc>
                  <a:spcPct val="90000"/>
                </a:lnSpc>
              </a:pPr>
              <a:r>
                <a:rPr kumimoji="1" lang="zh-CN" altLang="en-US" sz="2000">
                  <a:solidFill>
                    <a:schemeClr val="tx1">
                      <a:lumMod val="75000"/>
                      <a:lumOff val="25000"/>
                    </a:schemeClr>
                  </a:solidFill>
                  <a:latin typeface="+mn-lt"/>
                  <a:ea typeface="+mn-ea"/>
                </a:rPr>
                <a:t>频率 </a:t>
              </a:r>
              <a:r>
                <a:rPr kumimoji="1" lang="en-US" altLang="zh-CN" sz="2000">
                  <a:solidFill>
                    <a:schemeClr val="tx1">
                      <a:lumMod val="75000"/>
                      <a:lumOff val="25000"/>
                    </a:schemeClr>
                  </a:solidFill>
                  <a:latin typeface="+mn-lt"/>
                  <a:ea typeface="+mn-ea"/>
                </a:rPr>
                <a:t>2</a:t>
              </a:r>
              <a:endParaRPr kumimoji="1" lang="en-US" altLang="zh-CN" sz="2000">
                <a:solidFill>
                  <a:schemeClr val="tx1">
                    <a:lumMod val="75000"/>
                    <a:lumOff val="25000"/>
                  </a:schemeClr>
                </a:solidFill>
                <a:latin typeface="+mn-lt"/>
                <a:ea typeface="+mn-ea"/>
              </a:endParaRPr>
            </a:p>
          </p:txBody>
        </p:sp>
        <p:sp>
          <p:nvSpPr>
            <p:cNvPr id="17" name="Text Box 16"/>
            <p:cNvSpPr txBox="1">
              <a:spLocks noChangeArrowheads="1"/>
            </p:cNvSpPr>
            <p:nvPr/>
          </p:nvSpPr>
          <p:spPr bwMode="auto">
            <a:xfrm>
              <a:off x="8491535" y="4596253"/>
              <a:ext cx="875569" cy="350106"/>
            </a:xfrm>
            <a:prstGeom prst="rect">
              <a:avLst/>
            </a:prstGeom>
            <a:noFill/>
            <a:ln w="9525">
              <a:noFill/>
              <a:miter lim="800000"/>
            </a:ln>
          </p:spPr>
          <p:txBody>
            <a:bodyPr wrap="none">
              <a:spAutoFit/>
            </a:bodyPr>
            <a:lstStyle/>
            <a:p>
              <a:pPr>
                <a:lnSpc>
                  <a:spcPct val="90000"/>
                </a:lnSpc>
              </a:pPr>
              <a:r>
                <a:rPr kumimoji="1" lang="zh-CN" altLang="en-US" sz="2000">
                  <a:solidFill>
                    <a:schemeClr val="tx1">
                      <a:lumMod val="75000"/>
                      <a:lumOff val="25000"/>
                    </a:schemeClr>
                  </a:solidFill>
                  <a:latin typeface="+mn-lt"/>
                  <a:ea typeface="+mn-ea"/>
                </a:rPr>
                <a:t>频率 </a:t>
              </a:r>
              <a:r>
                <a:rPr kumimoji="1" lang="en-US" altLang="zh-CN" sz="2000">
                  <a:solidFill>
                    <a:schemeClr val="tx1">
                      <a:lumMod val="75000"/>
                      <a:lumOff val="25000"/>
                    </a:schemeClr>
                  </a:solidFill>
                  <a:latin typeface="+mn-lt"/>
                  <a:ea typeface="+mn-ea"/>
                </a:rPr>
                <a:t>3</a:t>
              </a:r>
              <a:endParaRPr kumimoji="1" lang="en-US" altLang="zh-CN" sz="2000">
                <a:solidFill>
                  <a:schemeClr val="tx1">
                    <a:lumMod val="75000"/>
                    <a:lumOff val="25000"/>
                  </a:schemeClr>
                </a:solidFill>
                <a:latin typeface="+mn-lt"/>
                <a:ea typeface="+mn-ea"/>
              </a:endParaRPr>
            </a:p>
          </p:txBody>
        </p:sp>
        <p:sp>
          <p:nvSpPr>
            <p:cNvPr id="18" name="Text Box 17"/>
            <p:cNvSpPr txBox="1">
              <a:spLocks noChangeArrowheads="1"/>
            </p:cNvSpPr>
            <p:nvPr/>
          </p:nvSpPr>
          <p:spPr bwMode="auto">
            <a:xfrm>
              <a:off x="8491535" y="4182417"/>
              <a:ext cx="875569" cy="350106"/>
            </a:xfrm>
            <a:prstGeom prst="rect">
              <a:avLst/>
            </a:prstGeom>
            <a:noFill/>
            <a:ln w="9525">
              <a:noFill/>
              <a:miter lim="800000"/>
            </a:ln>
          </p:spPr>
          <p:txBody>
            <a:bodyPr wrap="none">
              <a:spAutoFit/>
            </a:bodyPr>
            <a:lstStyle/>
            <a:p>
              <a:pPr>
                <a:lnSpc>
                  <a:spcPct val="90000"/>
                </a:lnSpc>
              </a:pPr>
              <a:r>
                <a:rPr kumimoji="1" lang="zh-CN" altLang="en-US" sz="2000" dirty="0">
                  <a:solidFill>
                    <a:schemeClr val="tx1">
                      <a:lumMod val="75000"/>
                      <a:lumOff val="25000"/>
                    </a:schemeClr>
                  </a:solidFill>
                  <a:latin typeface="+mn-lt"/>
                  <a:ea typeface="+mn-ea"/>
                </a:rPr>
                <a:t>频率 </a:t>
              </a:r>
              <a:r>
                <a:rPr kumimoji="1" lang="en-US" altLang="zh-CN" sz="2000" dirty="0">
                  <a:solidFill>
                    <a:schemeClr val="tx1">
                      <a:lumMod val="75000"/>
                      <a:lumOff val="25000"/>
                    </a:schemeClr>
                  </a:solidFill>
                  <a:latin typeface="+mn-lt"/>
                  <a:ea typeface="+mn-ea"/>
                </a:rPr>
                <a:t>4</a:t>
              </a:r>
              <a:endParaRPr kumimoji="1" lang="en-US" altLang="zh-CN" sz="2000" dirty="0">
                <a:solidFill>
                  <a:schemeClr val="tx1">
                    <a:lumMod val="75000"/>
                    <a:lumOff val="25000"/>
                  </a:schemeClr>
                </a:solidFill>
                <a:latin typeface="+mn-lt"/>
                <a:ea typeface="+mn-ea"/>
              </a:endParaRPr>
            </a:p>
          </p:txBody>
        </p:sp>
        <p:sp>
          <p:nvSpPr>
            <p:cNvPr id="19" name="Text Box 18"/>
            <p:cNvSpPr txBox="1">
              <a:spLocks noChangeArrowheads="1"/>
            </p:cNvSpPr>
            <p:nvPr/>
          </p:nvSpPr>
          <p:spPr bwMode="auto">
            <a:xfrm>
              <a:off x="8491535" y="3770086"/>
              <a:ext cx="875569" cy="350106"/>
            </a:xfrm>
            <a:prstGeom prst="rect">
              <a:avLst/>
            </a:prstGeom>
            <a:noFill/>
            <a:ln w="9525">
              <a:noFill/>
              <a:miter lim="800000"/>
            </a:ln>
          </p:spPr>
          <p:txBody>
            <a:bodyPr wrap="none">
              <a:spAutoFit/>
            </a:bodyPr>
            <a:lstStyle/>
            <a:p>
              <a:pPr>
                <a:lnSpc>
                  <a:spcPct val="90000"/>
                </a:lnSpc>
              </a:pPr>
              <a:r>
                <a:rPr kumimoji="1" lang="zh-CN" altLang="en-US" sz="2000" dirty="0">
                  <a:solidFill>
                    <a:schemeClr val="tx1">
                      <a:lumMod val="75000"/>
                      <a:lumOff val="25000"/>
                    </a:schemeClr>
                  </a:solidFill>
                  <a:latin typeface="+mn-lt"/>
                  <a:ea typeface="+mn-ea"/>
                </a:rPr>
                <a:t>频率 </a:t>
              </a:r>
              <a:r>
                <a:rPr kumimoji="1" lang="en-US" altLang="zh-CN" sz="2000" dirty="0">
                  <a:solidFill>
                    <a:schemeClr val="tx1">
                      <a:lumMod val="75000"/>
                      <a:lumOff val="25000"/>
                    </a:schemeClr>
                  </a:solidFill>
                  <a:latin typeface="+mn-lt"/>
                  <a:ea typeface="+mn-ea"/>
                </a:rPr>
                <a:t>5</a:t>
              </a:r>
              <a:endParaRPr kumimoji="1" lang="en-US" altLang="zh-CN" sz="2000" dirty="0">
                <a:solidFill>
                  <a:schemeClr val="tx1">
                    <a:lumMod val="75000"/>
                    <a:lumOff val="25000"/>
                  </a:schemeClr>
                </a:solidFill>
                <a:latin typeface="+mn-lt"/>
                <a:ea typeface="+mn-ea"/>
              </a:endParaRPr>
            </a:p>
          </p:txBody>
        </p:sp>
      </p:grpSp>
      <p:sp>
        <p:nvSpPr>
          <p:cNvPr id="20" name="Line 7"/>
          <p:cNvSpPr>
            <a:spLocks noChangeShapeType="1"/>
          </p:cNvSpPr>
          <p:nvPr/>
        </p:nvSpPr>
        <p:spPr bwMode="auto">
          <a:xfrm rot="16200000">
            <a:off x="5844259" y="4906255"/>
            <a:ext cx="2814088" cy="0"/>
          </a:xfrm>
          <a:prstGeom prst="line">
            <a:avLst/>
          </a:prstGeom>
          <a:noFill/>
          <a:ln w="28575">
            <a:solidFill>
              <a:srgbClr val="333399"/>
            </a:solidFill>
            <a:round/>
            <a:tailEnd type="triangle" w="sm" len="med"/>
          </a:ln>
        </p:spPr>
        <p:txBody>
          <a:bodyPr wrap="none" anchor="ctr"/>
          <a:lstStyle/>
          <a:p>
            <a:endParaRPr lang="zh-CN" altLang="en-US">
              <a:solidFill>
                <a:schemeClr val="tx1">
                  <a:lumMod val="75000"/>
                  <a:lumOff val="25000"/>
                </a:schemeClr>
              </a:solidFill>
              <a:latin typeface="+mn-lt"/>
              <a:ea typeface="+mn-ea"/>
            </a:endParaRPr>
          </a:p>
        </p:txBody>
      </p:sp>
      <p:pic>
        <p:nvPicPr>
          <p:cNvPr id="23" name="Picture Placeholder 7" descr="Figure 2-19. Frequency division multiplexing. (a) The original bandwidths. (b) The bandwidths raised in frequency. (c) The multiplexed channel."/>
          <p:cNvPicPr>
            <a:picLocks noChangeAspect="1"/>
          </p:cNvPicPr>
          <p:nvPr/>
        </p:nvPicPr>
        <p:blipFill>
          <a:blip r:embed="rId1">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80416" y="3499211"/>
            <a:ext cx="5491790" cy="2949614"/>
          </a:xfrm>
          <a:prstGeom prst="rect">
            <a:avLst/>
          </a:prstGeom>
        </p:spPr>
      </p:pic>
      <p:sp>
        <p:nvSpPr>
          <p:cNvPr id="26" name="矩形 25"/>
          <p:cNvSpPr/>
          <p:nvPr/>
        </p:nvSpPr>
        <p:spPr>
          <a:xfrm>
            <a:off x="961612" y="3129879"/>
            <a:ext cx="4963730" cy="369332"/>
          </a:xfrm>
          <a:prstGeom prst="rect">
            <a:avLst/>
          </a:prstGeom>
          <a:solidFill>
            <a:srgbClr val="F9F9F9"/>
          </a:solidFill>
        </p:spPr>
        <p:txBody>
          <a:bodyPr wrap="square">
            <a:spAutoFit/>
          </a:bodyPr>
          <a:lstStyle/>
          <a:p>
            <a:pPr fontAlgn="auto">
              <a:spcBef>
                <a:spcPts val="0"/>
              </a:spcBef>
              <a:spcAft>
                <a:spcPts val="0"/>
              </a:spcAft>
            </a:pPr>
            <a:r>
              <a:rPr lang="zh-CN" altLang="en-US" sz="1800" b="1" dirty="0">
                <a:solidFill>
                  <a:prstClr val="black"/>
                </a:solidFill>
                <a:latin typeface="等线" panose="02010600030101010101" charset="-122"/>
                <a:ea typeface="等线" panose="02010600030101010101" charset="-122"/>
              </a:rPr>
              <a:t>原始信号</a:t>
            </a:r>
            <a:r>
              <a:rPr lang="en-US" altLang="zh-CN" sz="1800" b="1" dirty="0">
                <a:solidFill>
                  <a:prstClr val="black"/>
                </a:solidFill>
                <a:latin typeface="等线" panose="02010600030101010101" charset="-122"/>
                <a:ea typeface="等线" panose="02010600030101010101" charset="-122"/>
              </a:rPr>
              <a:t>         </a:t>
            </a:r>
            <a:r>
              <a:rPr lang="zh-CN" altLang="en-US" sz="1800" b="1" dirty="0">
                <a:solidFill>
                  <a:prstClr val="black"/>
                </a:solidFill>
                <a:latin typeface="等线" panose="02010600030101010101" charset="-122"/>
                <a:ea typeface="等线" panose="02010600030101010101" charset="-122"/>
              </a:rPr>
              <a:t>频率搬移                  </a:t>
            </a:r>
            <a:r>
              <a:rPr lang="en-US" altLang="zh-CN" sz="1800" b="1" dirty="0">
                <a:solidFill>
                  <a:prstClr val="black"/>
                </a:solidFill>
                <a:latin typeface="等线" panose="02010600030101010101" charset="-122"/>
                <a:ea typeface="等线" panose="02010600030101010101" charset="-122"/>
              </a:rPr>
              <a:t>    </a:t>
            </a:r>
            <a:r>
              <a:rPr lang="zh-CN" altLang="en-US" sz="1800" b="1" dirty="0">
                <a:solidFill>
                  <a:prstClr val="black"/>
                </a:solidFill>
                <a:latin typeface="等线" panose="02010600030101010101" charset="-122"/>
                <a:ea typeface="等线" panose="02010600030101010101" charset="-122"/>
              </a:rPr>
              <a:t>信号叠加</a:t>
            </a:r>
            <a:endParaRPr lang="en-US" altLang="zh-CN" sz="1800" b="1" dirty="0">
              <a:solidFill>
                <a:prstClr val="black"/>
              </a:solidFill>
              <a:latin typeface="等线" panose="02010600030101010101" charset="-122"/>
              <a:ea typeface="等线" panose="02010600030101010101" charset="-122"/>
            </a:endParaRPr>
          </a:p>
        </p:txBody>
      </p:sp>
      <p:pic>
        <p:nvPicPr>
          <p:cNvPr id="4" name="图片 3"/>
          <p:cNvPicPr>
            <a:picLocks noChangeAspect="1"/>
          </p:cNvPicPr>
          <p:nvPr/>
        </p:nvPicPr>
        <p:blipFill>
          <a:blip r:embed="rId2"/>
          <a:stretch>
            <a:fillRect/>
          </a:stretch>
        </p:blipFill>
        <p:spPr>
          <a:xfrm>
            <a:off x="8403590" y="352425"/>
            <a:ext cx="2409825" cy="438150"/>
          </a:xfrm>
          <a:prstGeom prst="rect">
            <a:avLst/>
          </a:prstGeom>
        </p:spPr>
      </p:pic>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0724">
                                            <p:txEl>
                                              <p:pRg st="0" end="0"/>
                                            </p:txEl>
                                          </p:spTgt>
                                        </p:tgtEl>
                                        <p:attrNameLst>
                                          <p:attrName>style.visibility</p:attrName>
                                        </p:attrNameLst>
                                      </p:cBhvr>
                                      <p:to>
                                        <p:strVal val="visible"/>
                                      </p:to>
                                    </p:set>
                                    <p:animEffect transition="in" filter="fade">
                                      <p:cBhvr>
                                        <p:cTn id="7" dur="1000"/>
                                        <p:tgtEl>
                                          <p:spTgt spid="30724">
                                            <p:txEl>
                                              <p:pRg st="0" end="0"/>
                                            </p:txEl>
                                          </p:spTgt>
                                        </p:tgtEl>
                                      </p:cBhvr>
                                    </p:animEffect>
                                    <p:anim calcmode="lin" valueType="num">
                                      <p:cBhvr>
                                        <p:cTn id="8" dur="1000" fill="hold"/>
                                        <p:tgtEl>
                                          <p:spTgt spid="3072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072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0724">
                                            <p:txEl>
                                              <p:pRg st="1" end="1"/>
                                            </p:txEl>
                                          </p:spTgt>
                                        </p:tgtEl>
                                        <p:attrNameLst>
                                          <p:attrName>style.visibility</p:attrName>
                                        </p:attrNameLst>
                                      </p:cBhvr>
                                      <p:to>
                                        <p:strVal val="visible"/>
                                      </p:to>
                                    </p:set>
                                    <p:animEffect transition="in" filter="fade">
                                      <p:cBhvr>
                                        <p:cTn id="14" dur="1000"/>
                                        <p:tgtEl>
                                          <p:spTgt spid="30724">
                                            <p:txEl>
                                              <p:pRg st="1" end="1"/>
                                            </p:txEl>
                                          </p:spTgt>
                                        </p:tgtEl>
                                      </p:cBhvr>
                                    </p:animEffect>
                                    <p:anim calcmode="lin" valueType="num">
                                      <p:cBhvr>
                                        <p:cTn id="15" dur="1000" fill="hold"/>
                                        <p:tgtEl>
                                          <p:spTgt spid="3072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072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0724">
                                            <p:txEl>
                                              <p:pRg st="2" end="2"/>
                                            </p:txEl>
                                          </p:spTgt>
                                        </p:tgtEl>
                                        <p:attrNameLst>
                                          <p:attrName>style.visibility</p:attrName>
                                        </p:attrNameLst>
                                      </p:cBhvr>
                                      <p:to>
                                        <p:strVal val="visible"/>
                                      </p:to>
                                    </p:set>
                                    <p:animEffect transition="in" filter="fade">
                                      <p:cBhvr>
                                        <p:cTn id="21" dur="1000"/>
                                        <p:tgtEl>
                                          <p:spTgt spid="30724">
                                            <p:txEl>
                                              <p:pRg st="2" end="2"/>
                                            </p:txEl>
                                          </p:spTgt>
                                        </p:tgtEl>
                                      </p:cBhvr>
                                    </p:animEffect>
                                    <p:anim calcmode="lin" valueType="num">
                                      <p:cBhvr>
                                        <p:cTn id="22" dur="1000" fill="hold"/>
                                        <p:tgtEl>
                                          <p:spTgt spid="3072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0724">
                                            <p:txEl>
                                              <p:pRg st="2" end="2"/>
                                            </p:txEl>
                                          </p:spTgt>
                                        </p:tgtEl>
                                        <p:attrNameLst>
                                          <p:attrName>ppt_y</p:attrName>
                                        </p:attrNameLst>
                                      </p:cBhvr>
                                      <p:tavLst>
                                        <p:tav tm="0">
                                          <p:val>
                                            <p:strVal val="#ppt_y+.1"/>
                                          </p:val>
                                        </p:tav>
                                        <p:tav tm="100000">
                                          <p:val>
                                            <p:strVal val="#ppt_y"/>
                                          </p:val>
                                        </p:tav>
                                      </p:tavLst>
                                    </p:anim>
                                  </p:childTnLst>
                                </p:cTn>
                              </p:par>
                              <p:par>
                                <p:cTn id="24" presetID="35" presetClass="emph" presetSubtype="0" repeatCount="3000" fill="hold" nodeType="withEffect">
                                  <p:stCondLst>
                                    <p:cond delay="0"/>
                                  </p:stCondLst>
                                  <p:childTnLst>
                                    <p:anim calcmode="discrete" valueType="str">
                                      <p:cBhvr>
                                        <p:cTn id="25" dur="1000" fill="hold"/>
                                        <p:tgtEl>
                                          <p:spTgt spid="2"/>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7348" y="3501007"/>
            <a:ext cx="12192000" cy="3356993"/>
          </a:xfrm>
          <a:prstGeom prst="rect">
            <a:avLst/>
          </a:prstGeom>
          <a:solidFill>
            <a:srgbClr val="F8F8F8">
              <a:alpha val="80000"/>
            </a:srgbClr>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6" name="矩形 5"/>
          <p:cNvSpPr/>
          <p:nvPr/>
        </p:nvSpPr>
        <p:spPr>
          <a:xfrm>
            <a:off x="0" y="3501008"/>
            <a:ext cx="12192000" cy="46038"/>
          </a:xfrm>
          <a:prstGeom prst="rect">
            <a:avLst/>
          </a:prstGeom>
          <a:solidFill>
            <a:srgbClr val="FFC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0723" name="Rectangle 2"/>
          <p:cNvSpPr>
            <a:spLocks noGrp="1" noChangeArrowheads="1"/>
          </p:cNvSpPr>
          <p:nvPr>
            <p:ph type="title"/>
          </p:nvPr>
        </p:nvSpPr>
        <p:spPr/>
        <p:txBody>
          <a:bodyPr/>
          <a:lstStyle/>
          <a:p>
            <a:pPr eaLnBrk="1" hangingPunct="1"/>
            <a:r>
              <a:rPr lang="en-US" altLang="zh-CN" sz="2000" dirty="0"/>
              <a:t>2. </a:t>
            </a:r>
            <a:r>
              <a:rPr lang="zh-CN" altLang="en-US" sz="2000" dirty="0"/>
              <a:t>时分复用（</a:t>
            </a:r>
            <a:r>
              <a:rPr lang="en-US" altLang="zh-CN" sz="2000" dirty="0"/>
              <a:t>TDM</a:t>
            </a:r>
            <a:r>
              <a:rPr lang="zh-CN" altLang="en-US" sz="2000" dirty="0"/>
              <a:t>）</a:t>
            </a:r>
            <a:endParaRPr lang="zh-CN" altLang="en-US" sz="2000" dirty="0"/>
          </a:p>
        </p:txBody>
      </p:sp>
      <p:sp>
        <p:nvSpPr>
          <p:cNvPr id="30724" name="Rectangle 3"/>
          <p:cNvSpPr>
            <a:spLocks noGrp="1" noChangeArrowheads="1"/>
          </p:cNvSpPr>
          <p:nvPr>
            <p:ph idx="1"/>
          </p:nvPr>
        </p:nvSpPr>
        <p:spPr/>
        <p:txBody>
          <a:bodyPr>
            <a:normAutofit/>
          </a:bodyPr>
          <a:lstStyle/>
          <a:p>
            <a:pPr>
              <a:lnSpc>
                <a:spcPct val="150000"/>
              </a:lnSpc>
            </a:pPr>
            <a:r>
              <a:rPr lang="zh-CN" altLang="en-US" sz="2200" dirty="0">
                <a:solidFill>
                  <a:srgbClr val="C00000"/>
                </a:solidFill>
              </a:rPr>
              <a:t>时分复用</a:t>
            </a:r>
            <a:r>
              <a:rPr lang="en-US" altLang="zh-CN" sz="2200" dirty="0"/>
              <a:t>(Time Division Multiplexing, TDM) </a:t>
            </a:r>
            <a:r>
              <a:rPr lang="zh-CN" altLang="en-US" sz="2200" dirty="0"/>
              <a:t>将时间划分为一段段等长的时分复用帧（</a:t>
            </a:r>
            <a:r>
              <a:rPr lang="en-US" altLang="zh-CN" sz="2200" dirty="0"/>
              <a:t>TDM</a:t>
            </a:r>
            <a:r>
              <a:rPr lang="zh-CN" altLang="en-US" sz="2200" dirty="0"/>
              <a:t>帧），每个用户在每个 </a:t>
            </a:r>
            <a:r>
              <a:rPr lang="en-US" altLang="zh-CN" sz="2200" dirty="0"/>
              <a:t>TDM </a:t>
            </a:r>
            <a:r>
              <a:rPr lang="zh-CN" altLang="en-US" sz="2200" dirty="0"/>
              <a:t>帧中占用固定序号的时隙，</a:t>
            </a:r>
            <a:endParaRPr lang="zh-CN" altLang="en-US" sz="2200" dirty="0"/>
          </a:p>
          <a:p>
            <a:pPr>
              <a:lnSpc>
                <a:spcPct val="150000"/>
              </a:lnSpc>
            </a:pPr>
            <a:r>
              <a:rPr lang="zh-CN" altLang="en-US" sz="2200" dirty="0"/>
              <a:t>每一个用户所占用的时隙是周期性地出现（其周期就是</a:t>
            </a:r>
            <a:r>
              <a:rPr lang="en-US" altLang="zh-CN" sz="2200" dirty="0"/>
              <a:t>TDM</a:t>
            </a:r>
            <a:r>
              <a:rPr lang="zh-CN" altLang="en-US" sz="2200" dirty="0"/>
              <a:t>帧的长度）的。</a:t>
            </a:r>
            <a:endParaRPr lang="zh-CN" altLang="en-US" sz="2200" dirty="0"/>
          </a:p>
          <a:p>
            <a:pPr>
              <a:lnSpc>
                <a:spcPct val="150000"/>
              </a:lnSpc>
            </a:pPr>
            <a:r>
              <a:rPr lang="zh-CN" altLang="en-US" sz="2200" dirty="0"/>
              <a:t>时分复用的所有用户在不同的时间占用同样的频带宽度。</a:t>
            </a:r>
            <a:endParaRPr lang="zh-CN" altLang="en-US" sz="2200" dirty="0"/>
          </a:p>
        </p:txBody>
      </p:sp>
      <p:sp>
        <p:nvSpPr>
          <p:cNvPr id="22" name="Line 3"/>
          <p:cNvSpPr>
            <a:spLocks noChangeShapeType="1"/>
          </p:cNvSpPr>
          <p:nvPr/>
        </p:nvSpPr>
        <p:spPr bwMode="auto">
          <a:xfrm flipV="1">
            <a:off x="1969525" y="6345969"/>
            <a:ext cx="8159765" cy="11113"/>
          </a:xfrm>
          <a:prstGeom prst="line">
            <a:avLst/>
          </a:prstGeom>
          <a:noFill/>
          <a:ln w="28575">
            <a:solidFill>
              <a:srgbClr val="333399"/>
            </a:solidFill>
            <a:round/>
            <a:tailEnd type="triangle" w="sm" len="med"/>
          </a:ln>
        </p:spPr>
        <p:txBody>
          <a:bodyPr wrap="none" anchor="ctr"/>
          <a:lstStyle/>
          <a:p>
            <a:endParaRPr lang="zh-CN" altLang="en-US">
              <a:solidFill>
                <a:schemeClr val="tx1">
                  <a:lumMod val="75000"/>
                  <a:lumOff val="25000"/>
                </a:schemeClr>
              </a:solidFill>
              <a:latin typeface="+mn-lt"/>
              <a:ea typeface="+mn-ea"/>
            </a:endParaRPr>
          </a:p>
        </p:txBody>
      </p:sp>
      <p:sp>
        <p:nvSpPr>
          <p:cNvPr id="23" name="Text Box 4"/>
          <p:cNvSpPr txBox="1">
            <a:spLocks noChangeArrowheads="1"/>
          </p:cNvSpPr>
          <p:nvPr/>
        </p:nvSpPr>
        <p:spPr bwMode="auto">
          <a:xfrm>
            <a:off x="1046178" y="3717032"/>
            <a:ext cx="697627" cy="369332"/>
          </a:xfrm>
          <a:prstGeom prst="rect">
            <a:avLst/>
          </a:prstGeom>
          <a:noFill/>
          <a:ln w="9525">
            <a:noFill/>
            <a:miter lim="800000"/>
          </a:ln>
        </p:spPr>
        <p:txBody>
          <a:bodyPr wrap="none">
            <a:spAutoFit/>
          </a:bodyPr>
          <a:lstStyle/>
          <a:p>
            <a:pPr>
              <a:lnSpc>
                <a:spcPct val="90000"/>
              </a:lnSpc>
            </a:pPr>
            <a:r>
              <a:rPr kumimoji="1" lang="zh-CN" altLang="en-US" sz="2000">
                <a:solidFill>
                  <a:schemeClr val="tx1">
                    <a:lumMod val="75000"/>
                    <a:lumOff val="25000"/>
                  </a:schemeClr>
                </a:solidFill>
                <a:latin typeface="+mn-lt"/>
                <a:ea typeface="+mn-ea"/>
              </a:rPr>
              <a:t>频率</a:t>
            </a:r>
            <a:endParaRPr kumimoji="1" lang="zh-CN" altLang="en-US" sz="2000">
              <a:solidFill>
                <a:schemeClr val="tx1">
                  <a:lumMod val="75000"/>
                  <a:lumOff val="25000"/>
                </a:schemeClr>
              </a:solidFill>
              <a:latin typeface="+mn-lt"/>
              <a:ea typeface="+mn-ea"/>
            </a:endParaRPr>
          </a:p>
        </p:txBody>
      </p:sp>
      <p:sp>
        <p:nvSpPr>
          <p:cNvPr id="26" name="Text Box 5"/>
          <p:cNvSpPr txBox="1">
            <a:spLocks noChangeArrowheads="1"/>
          </p:cNvSpPr>
          <p:nvPr/>
        </p:nvSpPr>
        <p:spPr bwMode="auto">
          <a:xfrm>
            <a:off x="10129290" y="6136419"/>
            <a:ext cx="697627" cy="369332"/>
          </a:xfrm>
          <a:prstGeom prst="rect">
            <a:avLst/>
          </a:prstGeom>
          <a:noFill/>
          <a:ln w="9525">
            <a:noFill/>
            <a:miter lim="800000"/>
          </a:ln>
        </p:spPr>
        <p:txBody>
          <a:bodyPr wrap="none">
            <a:spAutoFit/>
          </a:bodyPr>
          <a:lstStyle/>
          <a:p>
            <a:pPr>
              <a:lnSpc>
                <a:spcPct val="90000"/>
              </a:lnSpc>
            </a:pPr>
            <a:r>
              <a:rPr kumimoji="1" lang="zh-CN" altLang="en-US" sz="2000">
                <a:solidFill>
                  <a:schemeClr val="tx1">
                    <a:lumMod val="75000"/>
                    <a:lumOff val="25000"/>
                  </a:schemeClr>
                </a:solidFill>
                <a:latin typeface="+mn-lt"/>
                <a:ea typeface="+mn-ea"/>
              </a:rPr>
              <a:t>时间</a:t>
            </a:r>
            <a:endParaRPr kumimoji="1" lang="zh-CN" altLang="en-US" sz="2000">
              <a:solidFill>
                <a:schemeClr val="tx1">
                  <a:lumMod val="75000"/>
                  <a:lumOff val="25000"/>
                </a:schemeClr>
              </a:solidFill>
              <a:latin typeface="+mn-lt"/>
              <a:ea typeface="+mn-ea"/>
            </a:endParaRPr>
          </a:p>
        </p:txBody>
      </p:sp>
      <p:sp>
        <p:nvSpPr>
          <p:cNvPr id="27" name="Rectangle 19"/>
          <p:cNvSpPr>
            <a:spLocks noChangeArrowheads="1"/>
          </p:cNvSpPr>
          <p:nvPr/>
        </p:nvSpPr>
        <p:spPr bwMode="auto">
          <a:xfrm>
            <a:off x="2352843" y="4340919"/>
            <a:ext cx="384372" cy="1373551"/>
          </a:xfrm>
          <a:prstGeom prst="rect">
            <a:avLst/>
          </a:prstGeom>
          <a:solidFill>
            <a:srgbClr val="FFC000"/>
          </a:solidFill>
          <a:ln w="9525">
            <a:noFill/>
            <a:miter lim="800000"/>
          </a:ln>
        </p:spPr>
        <p:txBody>
          <a:bodyPr wrap="none" anchor="ctr"/>
          <a:lstStyle/>
          <a:p>
            <a:pPr algn="ctr"/>
            <a:r>
              <a:rPr lang="en-US" altLang="zh-CN">
                <a:solidFill>
                  <a:schemeClr val="tx1">
                    <a:lumMod val="75000"/>
                    <a:lumOff val="25000"/>
                  </a:schemeClr>
                </a:solidFill>
                <a:latin typeface="+mn-lt"/>
                <a:ea typeface="+mn-ea"/>
              </a:rPr>
              <a:t>B</a:t>
            </a:r>
            <a:endParaRPr lang="en-US" altLang="zh-CN">
              <a:solidFill>
                <a:schemeClr val="tx1">
                  <a:lumMod val="75000"/>
                  <a:lumOff val="25000"/>
                </a:schemeClr>
              </a:solidFill>
              <a:latin typeface="+mn-lt"/>
              <a:ea typeface="+mn-ea"/>
            </a:endParaRPr>
          </a:p>
        </p:txBody>
      </p:sp>
      <p:sp>
        <p:nvSpPr>
          <p:cNvPr id="28" name="Rectangle 20"/>
          <p:cNvSpPr>
            <a:spLocks noChangeArrowheads="1"/>
          </p:cNvSpPr>
          <p:nvPr/>
        </p:nvSpPr>
        <p:spPr bwMode="auto">
          <a:xfrm>
            <a:off x="2738277" y="4340919"/>
            <a:ext cx="384372" cy="1373551"/>
          </a:xfrm>
          <a:prstGeom prst="rect">
            <a:avLst/>
          </a:prstGeom>
          <a:solidFill>
            <a:srgbClr val="FFFF00"/>
          </a:solidFill>
          <a:ln w="9525">
            <a:noFill/>
            <a:miter lim="800000"/>
          </a:ln>
        </p:spPr>
        <p:txBody>
          <a:bodyPr wrap="none" anchor="ctr"/>
          <a:lstStyle/>
          <a:p>
            <a:pPr algn="ctr"/>
            <a:r>
              <a:rPr lang="en-US" altLang="zh-CN">
                <a:solidFill>
                  <a:schemeClr val="tx1">
                    <a:lumMod val="75000"/>
                    <a:lumOff val="25000"/>
                  </a:schemeClr>
                </a:solidFill>
                <a:latin typeface="+mn-lt"/>
                <a:ea typeface="+mn-ea"/>
              </a:rPr>
              <a:t>C</a:t>
            </a:r>
            <a:endParaRPr lang="en-US" altLang="zh-CN">
              <a:solidFill>
                <a:schemeClr val="tx1">
                  <a:lumMod val="75000"/>
                  <a:lumOff val="25000"/>
                </a:schemeClr>
              </a:solidFill>
              <a:latin typeface="+mn-lt"/>
              <a:ea typeface="+mn-ea"/>
            </a:endParaRPr>
          </a:p>
        </p:txBody>
      </p:sp>
      <p:sp>
        <p:nvSpPr>
          <p:cNvPr id="29" name="Rectangle 21"/>
          <p:cNvSpPr>
            <a:spLocks noChangeArrowheads="1"/>
          </p:cNvSpPr>
          <p:nvPr/>
        </p:nvSpPr>
        <p:spPr bwMode="auto">
          <a:xfrm>
            <a:off x="3121592" y="4340919"/>
            <a:ext cx="384373" cy="1373551"/>
          </a:xfrm>
          <a:prstGeom prst="rect">
            <a:avLst/>
          </a:prstGeom>
          <a:solidFill>
            <a:srgbClr val="92D050"/>
          </a:solidFill>
          <a:ln w="9525">
            <a:noFill/>
            <a:miter lim="800000"/>
          </a:ln>
        </p:spPr>
        <p:txBody>
          <a:bodyPr wrap="none" anchor="ctr"/>
          <a:lstStyle/>
          <a:p>
            <a:pPr algn="ctr"/>
            <a:r>
              <a:rPr lang="en-US" altLang="zh-CN">
                <a:solidFill>
                  <a:schemeClr val="tx1">
                    <a:lumMod val="75000"/>
                    <a:lumOff val="25000"/>
                  </a:schemeClr>
                </a:solidFill>
                <a:latin typeface="+mn-lt"/>
                <a:ea typeface="+mn-ea"/>
              </a:rPr>
              <a:t>D</a:t>
            </a:r>
            <a:endParaRPr lang="en-US" altLang="zh-CN">
              <a:solidFill>
                <a:schemeClr val="tx1">
                  <a:lumMod val="75000"/>
                  <a:lumOff val="25000"/>
                </a:schemeClr>
              </a:solidFill>
              <a:latin typeface="+mn-lt"/>
              <a:ea typeface="+mn-ea"/>
            </a:endParaRPr>
          </a:p>
        </p:txBody>
      </p:sp>
      <p:sp>
        <p:nvSpPr>
          <p:cNvPr id="30" name="Rectangle 23"/>
          <p:cNvSpPr>
            <a:spLocks noChangeArrowheads="1"/>
          </p:cNvSpPr>
          <p:nvPr/>
        </p:nvSpPr>
        <p:spPr bwMode="auto">
          <a:xfrm>
            <a:off x="3890343" y="4340919"/>
            <a:ext cx="384372" cy="1373551"/>
          </a:xfrm>
          <a:prstGeom prst="rect">
            <a:avLst/>
          </a:prstGeom>
          <a:solidFill>
            <a:srgbClr val="FFC000"/>
          </a:solidFill>
          <a:ln w="9525">
            <a:noFill/>
            <a:miter lim="800000"/>
          </a:ln>
        </p:spPr>
        <p:txBody>
          <a:bodyPr wrap="none" anchor="ctr"/>
          <a:lstStyle/>
          <a:p>
            <a:pPr algn="ctr"/>
            <a:r>
              <a:rPr lang="en-US" altLang="zh-CN">
                <a:solidFill>
                  <a:schemeClr val="tx1">
                    <a:lumMod val="75000"/>
                    <a:lumOff val="25000"/>
                  </a:schemeClr>
                </a:solidFill>
                <a:latin typeface="+mn-lt"/>
                <a:ea typeface="+mn-ea"/>
              </a:rPr>
              <a:t>B</a:t>
            </a:r>
            <a:endParaRPr lang="en-US" altLang="zh-CN">
              <a:solidFill>
                <a:schemeClr val="tx1">
                  <a:lumMod val="75000"/>
                  <a:lumOff val="25000"/>
                </a:schemeClr>
              </a:solidFill>
              <a:latin typeface="+mn-lt"/>
              <a:ea typeface="+mn-ea"/>
            </a:endParaRPr>
          </a:p>
        </p:txBody>
      </p:sp>
      <p:sp>
        <p:nvSpPr>
          <p:cNvPr id="31" name="Rectangle 24"/>
          <p:cNvSpPr>
            <a:spLocks noChangeArrowheads="1"/>
          </p:cNvSpPr>
          <p:nvPr/>
        </p:nvSpPr>
        <p:spPr bwMode="auto">
          <a:xfrm>
            <a:off x="4275777" y="4340919"/>
            <a:ext cx="384372" cy="1373551"/>
          </a:xfrm>
          <a:prstGeom prst="rect">
            <a:avLst/>
          </a:prstGeom>
          <a:solidFill>
            <a:srgbClr val="FFFF00"/>
          </a:solidFill>
          <a:ln w="9525">
            <a:noFill/>
            <a:miter lim="800000"/>
          </a:ln>
        </p:spPr>
        <p:txBody>
          <a:bodyPr wrap="none" anchor="ctr"/>
          <a:lstStyle/>
          <a:p>
            <a:pPr algn="ctr"/>
            <a:r>
              <a:rPr lang="en-US" altLang="zh-CN">
                <a:solidFill>
                  <a:schemeClr val="tx1">
                    <a:lumMod val="75000"/>
                    <a:lumOff val="25000"/>
                  </a:schemeClr>
                </a:solidFill>
                <a:latin typeface="+mn-lt"/>
                <a:ea typeface="+mn-ea"/>
              </a:rPr>
              <a:t>C</a:t>
            </a:r>
            <a:endParaRPr lang="en-US" altLang="zh-CN">
              <a:solidFill>
                <a:schemeClr val="tx1">
                  <a:lumMod val="75000"/>
                  <a:lumOff val="25000"/>
                </a:schemeClr>
              </a:solidFill>
              <a:latin typeface="+mn-lt"/>
              <a:ea typeface="+mn-ea"/>
            </a:endParaRPr>
          </a:p>
        </p:txBody>
      </p:sp>
      <p:sp>
        <p:nvSpPr>
          <p:cNvPr id="32" name="Rectangle 25"/>
          <p:cNvSpPr>
            <a:spLocks noChangeArrowheads="1"/>
          </p:cNvSpPr>
          <p:nvPr/>
        </p:nvSpPr>
        <p:spPr bwMode="auto">
          <a:xfrm>
            <a:off x="4659092" y="4340919"/>
            <a:ext cx="384373" cy="1373551"/>
          </a:xfrm>
          <a:prstGeom prst="rect">
            <a:avLst/>
          </a:prstGeom>
          <a:solidFill>
            <a:srgbClr val="92D050"/>
          </a:solidFill>
          <a:ln w="9525">
            <a:noFill/>
            <a:miter lim="800000"/>
          </a:ln>
        </p:spPr>
        <p:txBody>
          <a:bodyPr wrap="none" anchor="ctr"/>
          <a:lstStyle/>
          <a:p>
            <a:pPr algn="ctr"/>
            <a:r>
              <a:rPr lang="en-US" altLang="zh-CN">
                <a:solidFill>
                  <a:schemeClr val="tx1">
                    <a:lumMod val="75000"/>
                    <a:lumOff val="25000"/>
                  </a:schemeClr>
                </a:solidFill>
                <a:latin typeface="+mn-lt"/>
                <a:ea typeface="+mn-ea"/>
              </a:rPr>
              <a:t>D</a:t>
            </a:r>
            <a:endParaRPr lang="en-US" altLang="zh-CN">
              <a:solidFill>
                <a:schemeClr val="tx1">
                  <a:lumMod val="75000"/>
                  <a:lumOff val="25000"/>
                </a:schemeClr>
              </a:solidFill>
              <a:latin typeface="+mn-lt"/>
              <a:ea typeface="+mn-ea"/>
            </a:endParaRPr>
          </a:p>
        </p:txBody>
      </p:sp>
      <p:sp>
        <p:nvSpPr>
          <p:cNvPr id="33" name="Rectangle 27"/>
          <p:cNvSpPr>
            <a:spLocks noChangeArrowheads="1"/>
          </p:cNvSpPr>
          <p:nvPr/>
        </p:nvSpPr>
        <p:spPr bwMode="auto">
          <a:xfrm>
            <a:off x="5427843" y="4340919"/>
            <a:ext cx="384372" cy="1373551"/>
          </a:xfrm>
          <a:prstGeom prst="rect">
            <a:avLst/>
          </a:prstGeom>
          <a:solidFill>
            <a:srgbClr val="FFC000"/>
          </a:solidFill>
          <a:ln w="9525">
            <a:noFill/>
            <a:miter lim="800000"/>
          </a:ln>
        </p:spPr>
        <p:txBody>
          <a:bodyPr wrap="none" anchor="ctr"/>
          <a:lstStyle/>
          <a:p>
            <a:pPr algn="ctr"/>
            <a:r>
              <a:rPr lang="en-US" altLang="zh-CN">
                <a:solidFill>
                  <a:schemeClr val="tx1">
                    <a:lumMod val="75000"/>
                    <a:lumOff val="25000"/>
                  </a:schemeClr>
                </a:solidFill>
                <a:latin typeface="+mn-lt"/>
                <a:ea typeface="+mn-ea"/>
              </a:rPr>
              <a:t>B</a:t>
            </a:r>
            <a:endParaRPr lang="en-US" altLang="zh-CN">
              <a:solidFill>
                <a:schemeClr val="tx1">
                  <a:lumMod val="75000"/>
                  <a:lumOff val="25000"/>
                </a:schemeClr>
              </a:solidFill>
              <a:latin typeface="+mn-lt"/>
              <a:ea typeface="+mn-ea"/>
            </a:endParaRPr>
          </a:p>
        </p:txBody>
      </p:sp>
      <p:sp>
        <p:nvSpPr>
          <p:cNvPr id="34" name="Rectangle 28"/>
          <p:cNvSpPr>
            <a:spLocks noChangeArrowheads="1"/>
          </p:cNvSpPr>
          <p:nvPr/>
        </p:nvSpPr>
        <p:spPr bwMode="auto">
          <a:xfrm>
            <a:off x="5813277" y="4340919"/>
            <a:ext cx="384372" cy="1373551"/>
          </a:xfrm>
          <a:prstGeom prst="rect">
            <a:avLst/>
          </a:prstGeom>
          <a:solidFill>
            <a:srgbClr val="FFFF00"/>
          </a:solidFill>
          <a:ln w="9525">
            <a:noFill/>
            <a:miter lim="800000"/>
          </a:ln>
        </p:spPr>
        <p:txBody>
          <a:bodyPr wrap="none" anchor="ctr"/>
          <a:lstStyle/>
          <a:p>
            <a:pPr algn="ctr"/>
            <a:r>
              <a:rPr lang="en-US" altLang="zh-CN">
                <a:solidFill>
                  <a:schemeClr val="tx1">
                    <a:lumMod val="75000"/>
                    <a:lumOff val="25000"/>
                  </a:schemeClr>
                </a:solidFill>
                <a:latin typeface="+mn-lt"/>
                <a:ea typeface="+mn-ea"/>
              </a:rPr>
              <a:t>C</a:t>
            </a:r>
            <a:endParaRPr lang="en-US" altLang="zh-CN">
              <a:solidFill>
                <a:schemeClr val="tx1">
                  <a:lumMod val="75000"/>
                  <a:lumOff val="25000"/>
                </a:schemeClr>
              </a:solidFill>
              <a:latin typeface="+mn-lt"/>
              <a:ea typeface="+mn-ea"/>
            </a:endParaRPr>
          </a:p>
        </p:txBody>
      </p:sp>
      <p:sp>
        <p:nvSpPr>
          <p:cNvPr id="35" name="Rectangle 29"/>
          <p:cNvSpPr>
            <a:spLocks noChangeArrowheads="1"/>
          </p:cNvSpPr>
          <p:nvPr/>
        </p:nvSpPr>
        <p:spPr bwMode="auto">
          <a:xfrm>
            <a:off x="6196592" y="4340919"/>
            <a:ext cx="384373" cy="1373551"/>
          </a:xfrm>
          <a:prstGeom prst="rect">
            <a:avLst/>
          </a:prstGeom>
          <a:solidFill>
            <a:srgbClr val="92D050"/>
          </a:solidFill>
          <a:ln w="9525">
            <a:noFill/>
            <a:miter lim="800000"/>
          </a:ln>
        </p:spPr>
        <p:txBody>
          <a:bodyPr wrap="none" anchor="ctr"/>
          <a:lstStyle/>
          <a:p>
            <a:pPr algn="ctr"/>
            <a:r>
              <a:rPr lang="en-US" altLang="zh-CN">
                <a:solidFill>
                  <a:schemeClr val="tx1">
                    <a:lumMod val="75000"/>
                    <a:lumOff val="25000"/>
                  </a:schemeClr>
                </a:solidFill>
                <a:latin typeface="+mn-lt"/>
                <a:ea typeface="+mn-ea"/>
              </a:rPr>
              <a:t>D</a:t>
            </a:r>
            <a:endParaRPr lang="en-US" altLang="zh-CN">
              <a:solidFill>
                <a:schemeClr val="tx1">
                  <a:lumMod val="75000"/>
                  <a:lumOff val="25000"/>
                </a:schemeClr>
              </a:solidFill>
              <a:latin typeface="+mn-lt"/>
              <a:ea typeface="+mn-ea"/>
            </a:endParaRPr>
          </a:p>
        </p:txBody>
      </p:sp>
      <p:sp>
        <p:nvSpPr>
          <p:cNvPr id="36" name="Rectangle 31"/>
          <p:cNvSpPr>
            <a:spLocks noChangeArrowheads="1"/>
          </p:cNvSpPr>
          <p:nvPr/>
        </p:nvSpPr>
        <p:spPr bwMode="auto">
          <a:xfrm>
            <a:off x="6965344" y="4340919"/>
            <a:ext cx="384372" cy="1373551"/>
          </a:xfrm>
          <a:prstGeom prst="rect">
            <a:avLst/>
          </a:prstGeom>
          <a:solidFill>
            <a:srgbClr val="FFC000"/>
          </a:solidFill>
          <a:ln w="9525">
            <a:noFill/>
            <a:miter lim="800000"/>
          </a:ln>
        </p:spPr>
        <p:txBody>
          <a:bodyPr wrap="none" anchor="ctr"/>
          <a:lstStyle/>
          <a:p>
            <a:pPr algn="ctr"/>
            <a:r>
              <a:rPr lang="en-US" altLang="zh-CN">
                <a:solidFill>
                  <a:schemeClr val="tx1">
                    <a:lumMod val="75000"/>
                    <a:lumOff val="25000"/>
                  </a:schemeClr>
                </a:solidFill>
                <a:latin typeface="+mn-lt"/>
                <a:ea typeface="+mn-ea"/>
              </a:rPr>
              <a:t>B</a:t>
            </a:r>
            <a:endParaRPr lang="en-US" altLang="zh-CN">
              <a:solidFill>
                <a:schemeClr val="tx1">
                  <a:lumMod val="75000"/>
                  <a:lumOff val="25000"/>
                </a:schemeClr>
              </a:solidFill>
              <a:latin typeface="+mn-lt"/>
              <a:ea typeface="+mn-ea"/>
            </a:endParaRPr>
          </a:p>
        </p:txBody>
      </p:sp>
      <p:sp>
        <p:nvSpPr>
          <p:cNvPr id="37" name="Rectangle 32"/>
          <p:cNvSpPr>
            <a:spLocks noChangeArrowheads="1"/>
          </p:cNvSpPr>
          <p:nvPr/>
        </p:nvSpPr>
        <p:spPr bwMode="auto">
          <a:xfrm>
            <a:off x="7350778" y="4340919"/>
            <a:ext cx="384372" cy="1373551"/>
          </a:xfrm>
          <a:prstGeom prst="rect">
            <a:avLst/>
          </a:prstGeom>
          <a:solidFill>
            <a:srgbClr val="FFFF00"/>
          </a:solidFill>
          <a:ln w="9525">
            <a:noFill/>
            <a:miter lim="800000"/>
          </a:ln>
        </p:spPr>
        <p:txBody>
          <a:bodyPr wrap="none" anchor="ctr"/>
          <a:lstStyle/>
          <a:p>
            <a:pPr algn="ctr"/>
            <a:r>
              <a:rPr lang="en-US" altLang="zh-CN">
                <a:solidFill>
                  <a:schemeClr val="tx1">
                    <a:lumMod val="75000"/>
                    <a:lumOff val="25000"/>
                  </a:schemeClr>
                </a:solidFill>
                <a:latin typeface="+mn-lt"/>
                <a:ea typeface="+mn-ea"/>
              </a:rPr>
              <a:t>C</a:t>
            </a:r>
            <a:endParaRPr lang="en-US" altLang="zh-CN">
              <a:solidFill>
                <a:schemeClr val="tx1">
                  <a:lumMod val="75000"/>
                  <a:lumOff val="25000"/>
                </a:schemeClr>
              </a:solidFill>
              <a:latin typeface="+mn-lt"/>
              <a:ea typeface="+mn-ea"/>
            </a:endParaRPr>
          </a:p>
        </p:txBody>
      </p:sp>
      <p:sp>
        <p:nvSpPr>
          <p:cNvPr id="38" name="Rectangle 33"/>
          <p:cNvSpPr>
            <a:spLocks noChangeArrowheads="1"/>
          </p:cNvSpPr>
          <p:nvPr/>
        </p:nvSpPr>
        <p:spPr bwMode="auto">
          <a:xfrm>
            <a:off x="7734093" y="4340919"/>
            <a:ext cx="384373" cy="1373551"/>
          </a:xfrm>
          <a:prstGeom prst="rect">
            <a:avLst/>
          </a:prstGeom>
          <a:solidFill>
            <a:srgbClr val="92D050"/>
          </a:solidFill>
          <a:ln w="9525">
            <a:noFill/>
            <a:miter lim="800000"/>
          </a:ln>
        </p:spPr>
        <p:txBody>
          <a:bodyPr wrap="none" anchor="ctr"/>
          <a:lstStyle/>
          <a:p>
            <a:pPr algn="ctr"/>
            <a:r>
              <a:rPr lang="en-US" altLang="zh-CN">
                <a:solidFill>
                  <a:schemeClr val="tx1">
                    <a:lumMod val="75000"/>
                    <a:lumOff val="25000"/>
                  </a:schemeClr>
                </a:solidFill>
                <a:latin typeface="+mn-lt"/>
                <a:ea typeface="+mn-ea"/>
              </a:rPr>
              <a:t>D</a:t>
            </a:r>
            <a:endParaRPr lang="en-US" altLang="zh-CN">
              <a:solidFill>
                <a:schemeClr val="tx1">
                  <a:lumMod val="75000"/>
                  <a:lumOff val="25000"/>
                </a:schemeClr>
              </a:solidFill>
              <a:latin typeface="+mn-lt"/>
              <a:ea typeface="+mn-ea"/>
            </a:endParaRPr>
          </a:p>
        </p:txBody>
      </p:sp>
      <p:grpSp>
        <p:nvGrpSpPr>
          <p:cNvPr id="39" name="Group 53"/>
          <p:cNvGrpSpPr/>
          <p:nvPr/>
        </p:nvGrpSpPr>
        <p:grpSpPr bwMode="auto">
          <a:xfrm>
            <a:off x="1969525" y="4340919"/>
            <a:ext cx="5009581" cy="1373551"/>
            <a:chOff x="930" y="1661"/>
            <a:chExt cx="2359" cy="1179"/>
          </a:xfrm>
          <a:solidFill>
            <a:srgbClr val="00B0F0"/>
          </a:solidFill>
        </p:grpSpPr>
        <p:sp>
          <p:nvSpPr>
            <p:cNvPr id="40" name="Rectangle 9"/>
            <p:cNvSpPr>
              <a:spLocks noChangeArrowheads="1"/>
            </p:cNvSpPr>
            <p:nvPr/>
          </p:nvSpPr>
          <p:spPr bwMode="auto">
            <a:xfrm>
              <a:off x="930" y="1661"/>
              <a:ext cx="181" cy="1179"/>
            </a:xfrm>
            <a:prstGeom prst="rect">
              <a:avLst/>
            </a:prstGeom>
            <a:grpFill/>
            <a:ln w="9525">
              <a:noFill/>
              <a:miter lim="800000"/>
            </a:ln>
          </p:spPr>
          <p:txBody>
            <a:bodyPr wrap="none" anchor="ctr"/>
            <a:lstStyle/>
            <a:p>
              <a:pPr algn="ctr"/>
              <a:r>
                <a:rPr lang="en-US" altLang="zh-CN">
                  <a:solidFill>
                    <a:schemeClr val="tx1">
                      <a:lumMod val="75000"/>
                      <a:lumOff val="25000"/>
                    </a:schemeClr>
                  </a:solidFill>
                  <a:latin typeface="+mn-lt"/>
                  <a:ea typeface="+mn-ea"/>
                </a:rPr>
                <a:t>A</a:t>
              </a:r>
              <a:endParaRPr lang="en-US" altLang="zh-CN">
                <a:solidFill>
                  <a:schemeClr val="tx1">
                    <a:lumMod val="75000"/>
                    <a:lumOff val="25000"/>
                  </a:schemeClr>
                </a:solidFill>
                <a:latin typeface="+mn-lt"/>
                <a:ea typeface="+mn-ea"/>
              </a:endParaRPr>
            </a:p>
          </p:txBody>
        </p:sp>
        <p:sp>
          <p:nvSpPr>
            <p:cNvPr id="41" name="Rectangle 22"/>
            <p:cNvSpPr>
              <a:spLocks noChangeArrowheads="1"/>
            </p:cNvSpPr>
            <p:nvPr/>
          </p:nvSpPr>
          <p:spPr bwMode="auto">
            <a:xfrm>
              <a:off x="1656" y="1661"/>
              <a:ext cx="181" cy="1179"/>
            </a:xfrm>
            <a:prstGeom prst="rect">
              <a:avLst/>
            </a:prstGeom>
            <a:grpFill/>
            <a:ln w="9525">
              <a:noFill/>
              <a:miter lim="800000"/>
            </a:ln>
          </p:spPr>
          <p:txBody>
            <a:bodyPr wrap="none" anchor="ctr"/>
            <a:lstStyle/>
            <a:p>
              <a:pPr algn="ctr"/>
              <a:r>
                <a:rPr lang="en-US" altLang="zh-CN">
                  <a:solidFill>
                    <a:schemeClr val="tx1">
                      <a:lumMod val="75000"/>
                      <a:lumOff val="25000"/>
                    </a:schemeClr>
                  </a:solidFill>
                  <a:latin typeface="+mn-lt"/>
                  <a:ea typeface="+mn-ea"/>
                </a:rPr>
                <a:t>A</a:t>
              </a:r>
              <a:endParaRPr lang="en-US" altLang="zh-CN">
                <a:solidFill>
                  <a:schemeClr val="tx1">
                    <a:lumMod val="75000"/>
                    <a:lumOff val="25000"/>
                  </a:schemeClr>
                </a:solidFill>
                <a:latin typeface="+mn-lt"/>
                <a:ea typeface="+mn-ea"/>
              </a:endParaRPr>
            </a:p>
          </p:txBody>
        </p:sp>
        <p:sp>
          <p:nvSpPr>
            <p:cNvPr id="42" name="Rectangle 26"/>
            <p:cNvSpPr>
              <a:spLocks noChangeArrowheads="1"/>
            </p:cNvSpPr>
            <p:nvPr/>
          </p:nvSpPr>
          <p:spPr bwMode="auto">
            <a:xfrm>
              <a:off x="2382" y="1661"/>
              <a:ext cx="181" cy="1179"/>
            </a:xfrm>
            <a:prstGeom prst="rect">
              <a:avLst/>
            </a:prstGeom>
            <a:grpFill/>
            <a:ln w="9525">
              <a:noFill/>
              <a:miter lim="800000"/>
            </a:ln>
          </p:spPr>
          <p:txBody>
            <a:bodyPr wrap="none" anchor="ctr"/>
            <a:lstStyle/>
            <a:p>
              <a:pPr algn="ctr"/>
              <a:r>
                <a:rPr lang="en-US" altLang="zh-CN">
                  <a:solidFill>
                    <a:schemeClr val="tx1">
                      <a:lumMod val="75000"/>
                      <a:lumOff val="25000"/>
                    </a:schemeClr>
                  </a:solidFill>
                  <a:latin typeface="+mn-lt"/>
                  <a:ea typeface="+mn-ea"/>
                </a:rPr>
                <a:t>A</a:t>
              </a:r>
              <a:endParaRPr lang="en-US" altLang="zh-CN">
                <a:solidFill>
                  <a:schemeClr val="tx1">
                    <a:lumMod val="75000"/>
                    <a:lumOff val="25000"/>
                  </a:schemeClr>
                </a:solidFill>
                <a:latin typeface="+mn-lt"/>
                <a:ea typeface="+mn-ea"/>
              </a:endParaRPr>
            </a:p>
          </p:txBody>
        </p:sp>
        <p:sp>
          <p:nvSpPr>
            <p:cNvPr id="43" name="Rectangle 30"/>
            <p:cNvSpPr>
              <a:spLocks noChangeArrowheads="1"/>
            </p:cNvSpPr>
            <p:nvPr/>
          </p:nvSpPr>
          <p:spPr bwMode="auto">
            <a:xfrm>
              <a:off x="3108" y="1661"/>
              <a:ext cx="181" cy="1179"/>
            </a:xfrm>
            <a:prstGeom prst="rect">
              <a:avLst/>
            </a:prstGeom>
            <a:grpFill/>
            <a:ln w="9525">
              <a:noFill/>
              <a:miter lim="800000"/>
            </a:ln>
          </p:spPr>
          <p:txBody>
            <a:bodyPr wrap="none" anchor="ctr"/>
            <a:lstStyle/>
            <a:p>
              <a:pPr algn="ctr"/>
              <a:r>
                <a:rPr lang="en-US" altLang="zh-CN">
                  <a:solidFill>
                    <a:schemeClr val="tx1">
                      <a:lumMod val="75000"/>
                      <a:lumOff val="25000"/>
                    </a:schemeClr>
                  </a:solidFill>
                  <a:latin typeface="+mn-lt"/>
                  <a:ea typeface="+mn-ea"/>
                </a:rPr>
                <a:t>A</a:t>
              </a:r>
              <a:endParaRPr lang="en-US" altLang="zh-CN">
                <a:solidFill>
                  <a:schemeClr val="tx1">
                    <a:lumMod val="75000"/>
                    <a:lumOff val="25000"/>
                  </a:schemeClr>
                </a:solidFill>
                <a:latin typeface="+mn-lt"/>
                <a:ea typeface="+mn-ea"/>
              </a:endParaRPr>
            </a:p>
          </p:txBody>
        </p:sp>
      </p:grpSp>
      <p:grpSp>
        <p:nvGrpSpPr>
          <p:cNvPr id="44" name="Group 52"/>
          <p:cNvGrpSpPr/>
          <p:nvPr/>
        </p:nvGrpSpPr>
        <p:grpSpPr bwMode="auto">
          <a:xfrm>
            <a:off x="2160124" y="3837681"/>
            <a:ext cx="9354187" cy="431800"/>
            <a:chOff x="1020" y="1344"/>
            <a:chExt cx="4345" cy="272"/>
          </a:xfrm>
        </p:grpSpPr>
        <p:sp>
          <p:nvSpPr>
            <p:cNvPr id="45" name="Text Box 15"/>
            <p:cNvSpPr txBox="1">
              <a:spLocks noChangeArrowheads="1"/>
            </p:cNvSpPr>
            <p:nvPr/>
          </p:nvSpPr>
          <p:spPr bwMode="auto">
            <a:xfrm>
              <a:off x="3560" y="1344"/>
              <a:ext cx="1805" cy="231"/>
            </a:xfrm>
            <a:prstGeom prst="rect">
              <a:avLst/>
            </a:prstGeom>
            <a:noFill/>
            <a:ln w="9525">
              <a:noFill/>
              <a:miter lim="800000"/>
            </a:ln>
          </p:spPr>
          <p:txBody>
            <a:bodyPr>
              <a:spAutoFit/>
            </a:bodyPr>
            <a:lstStyle/>
            <a:p>
              <a:pPr>
                <a:lnSpc>
                  <a:spcPct val="90000"/>
                </a:lnSpc>
              </a:pPr>
              <a:r>
                <a:rPr kumimoji="1" lang="zh-CN" altLang="en-US" sz="2000" dirty="0">
                  <a:solidFill>
                    <a:schemeClr val="tx1">
                      <a:lumMod val="75000"/>
                      <a:lumOff val="25000"/>
                    </a:schemeClr>
                  </a:solidFill>
                  <a:latin typeface="+mn-lt"/>
                  <a:ea typeface="+mn-ea"/>
                </a:rPr>
                <a:t>在</a:t>
              </a:r>
              <a:r>
                <a:rPr kumimoji="1" lang="zh-CN" altLang="en-US" sz="1400" dirty="0">
                  <a:solidFill>
                    <a:schemeClr val="tx1">
                      <a:lumMod val="75000"/>
                      <a:lumOff val="25000"/>
                    </a:schemeClr>
                  </a:solidFill>
                  <a:latin typeface="+mn-lt"/>
                  <a:ea typeface="+mn-ea"/>
                </a:rPr>
                <a:t> </a:t>
              </a:r>
              <a:r>
                <a:rPr kumimoji="1" lang="en-US" altLang="zh-CN" sz="2000" dirty="0">
                  <a:solidFill>
                    <a:schemeClr val="tx1">
                      <a:lumMod val="75000"/>
                      <a:lumOff val="25000"/>
                    </a:schemeClr>
                  </a:solidFill>
                  <a:latin typeface="+mn-lt"/>
                  <a:ea typeface="+mn-ea"/>
                </a:rPr>
                <a:t>TDM</a:t>
              </a:r>
              <a:r>
                <a:rPr kumimoji="1" lang="en-US" altLang="zh-CN" sz="1400" dirty="0">
                  <a:solidFill>
                    <a:schemeClr val="tx1">
                      <a:lumMod val="75000"/>
                      <a:lumOff val="25000"/>
                    </a:schemeClr>
                  </a:solidFill>
                  <a:latin typeface="+mn-lt"/>
                  <a:ea typeface="+mn-ea"/>
                </a:rPr>
                <a:t> </a:t>
              </a:r>
              <a:r>
                <a:rPr kumimoji="1" lang="zh-CN" altLang="en-US" sz="2000" dirty="0">
                  <a:solidFill>
                    <a:schemeClr val="tx1">
                      <a:lumMod val="75000"/>
                      <a:lumOff val="25000"/>
                    </a:schemeClr>
                  </a:solidFill>
                  <a:latin typeface="+mn-lt"/>
                  <a:ea typeface="+mn-ea"/>
                </a:rPr>
                <a:t>帧中的位置不变</a:t>
              </a:r>
              <a:endParaRPr kumimoji="1" lang="zh-CN" altLang="en-US" sz="2000" dirty="0">
                <a:solidFill>
                  <a:schemeClr val="tx1">
                    <a:lumMod val="75000"/>
                    <a:lumOff val="25000"/>
                  </a:schemeClr>
                </a:solidFill>
                <a:latin typeface="+mn-lt"/>
                <a:ea typeface="+mn-ea"/>
              </a:endParaRPr>
            </a:p>
          </p:txBody>
        </p:sp>
        <p:sp>
          <p:nvSpPr>
            <p:cNvPr id="46" name="Line 34"/>
            <p:cNvSpPr>
              <a:spLocks noChangeShapeType="1"/>
            </p:cNvSpPr>
            <p:nvPr/>
          </p:nvSpPr>
          <p:spPr bwMode="auto">
            <a:xfrm>
              <a:off x="1020" y="1434"/>
              <a:ext cx="2540" cy="0"/>
            </a:xfrm>
            <a:prstGeom prst="line">
              <a:avLst/>
            </a:prstGeom>
            <a:noFill/>
            <a:ln w="28575">
              <a:solidFill>
                <a:srgbClr val="333399"/>
              </a:solidFill>
              <a:round/>
            </a:ln>
          </p:spPr>
          <p:txBody>
            <a:bodyPr/>
            <a:lstStyle/>
            <a:p>
              <a:endParaRPr lang="zh-CN" altLang="en-US"/>
            </a:p>
          </p:txBody>
        </p:sp>
        <p:sp>
          <p:nvSpPr>
            <p:cNvPr id="47" name="Line 35"/>
            <p:cNvSpPr>
              <a:spLocks noChangeShapeType="1"/>
            </p:cNvSpPr>
            <p:nvPr/>
          </p:nvSpPr>
          <p:spPr bwMode="auto">
            <a:xfrm>
              <a:off x="1020" y="1434"/>
              <a:ext cx="0" cy="182"/>
            </a:xfrm>
            <a:prstGeom prst="line">
              <a:avLst/>
            </a:prstGeom>
            <a:noFill/>
            <a:ln w="28575">
              <a:solidFill>
                <a:srgbClr val="333399"/>
              </a:solidFill>
              <a:round/>
              <a:tailEnd type="triangle" w="med" len="med"/>
            </a:ln>
          </p:spPr>
          <p:txBody>
            <a:bodyPr/>
            <a:lstStyle/>
            <a:p>
              <a:endParaRPr lang="zh-CN" altLang="en-US"/>
            </a:p>
          </p:txBody>
        </p:sp>
        <p:sp>
          <p:nvSpPr>
            <p:cNvPr id="48" name="Line 36"/>
            <p:cNvSpPr>
              <a:spLocks noChangeShapeType="1"/>
            </p:cNvSpPr>
            <p:nvPr/>
          </p:nvSpPr>
          <p:spPr bwMode="auto">
            <a:xfrm>
              <a:off x="1730" y="1434"/>
              <a:ext cx="0" cy="182"/>
            </a:xfrm>
            <a:prstGeom prst="line">
              <a:avLst/>
            </a:prstGeom>
            <a:noFill/>
            <a:ln w="28575">
              <a:solidFill>
                <a:srgbClr val="333399"/>
              </a:solidFill>
              <a:round/>
              <a:tailEnd type="triangle" w="med" len="med"/>
            </a:ln>
          </p:spPr>
          <p:txBody>
            <a:bodyPr/>
            <a:lstStyle/>
            <a:p>
              <a:endParaRPr lang="zh-CN" altLang="en-US"/>
            </a:p>
          </p:txBody>
        </p:sp>
        <p:sp>
          <p:nvSpPr>
            <p:cNvPr id="49" name="Line 37"/>
            <p:cNvSpPr>
              <a:spLocks noChangeShapeType="1"/>
            </p:cNvSpPr>
            <p:nvPr/>
          </p:nvSpPr>
          <p:spPr bwMode="auto">
            <a:xfrm>
              <a:off x="2441" y="1434"/>
              <a:ext cx="0" cy="182"/>
            </a:xfrm>
            <a:prstGeom prst="line">
              <a:avLst/>
            </a:prstGeom>
            <a:noFill/>
            <a:ln w="28575">
              <a:solidFill>
                <a:srgbClr val="333399"/>
              </a:solidFill>
              <a:round/>
              <a:tailEnd type="triangle" w="med" len="med"/>
            </a:ln>
          </p:spPr>
          <p:txBody>
            <a:bodyPr/>
            <a:lstStyle/>
            <a:p>
              <a:endParaRPr lang="zh-CN" altLang="en-US"/>
            </a:p>
          </p:txBody>
        </p:sp>
        <p:sp>
          <p:nvSpPr>
            <p:cNvPr id="50" name="Line 38"/>
            <p:cNvSpPr>
              <a:spLocks noChangeShapeType="1"/>
            </p:cNvSpPr>
            <p:nvPr/>
          </p:nvSpPr>
          <p:spPr bwMode="auto">
            <a:xfrm>
              <a:off x="3152" y="1434"/>
              <a:ext cx="0" cy="182"/>
            </a:xfrm>
            <a:prstGeom prst="line">
              <a:avLst/>
            </a:prstGeom>
            <a:noFill/>
            <a:ln w="28575">
              <a:solidFill>
                <a:srgbClr val="333399"/>
              </a:solidFill>
              <a:round/>
              <a:tailEnd type="triangle" w="med" len="med"/>
            </a:ln>
          </p:spPr>
          <p:txBody>
            <a:bodyPr/>
            <a:lstStyle/>
            <a:p>
              <a:endParaRPr lang="zh-CN" altLang="en-US"/>
            </a:p>
          </p:txBody>
        </p:sp>
      </p:grpSp>
      <p:grpSp>
        <p:nvGrpSpPr>
          <p:cNvPr id="51" name="Group 47"/>
          <p:cNvGrpSpPr/>
          <p:nvPr/>
        </p:nvGrpSpPr>
        <p:grpSpPr bwMode="auto">
          <a:xfrm>
            <a:off x="1969525" y="5780818"/>
            <a:ext cx="1535383" cy="512763"/>
            <a:chOff x="930" y="2886"/>
            <a:chExt cx="725" cy="323"/>
          </a:xfrm>
        </p:grpSpPr>
        <p:sp>
          <p:nvSpPr>
            <p:cNvPr id="52" name="Text Box 39"/>
            <p:cNvSpPr txBox="1">
              <a:spLocks noChangeArrowheads="1"/>
            </p:cNvSpPr>
            <p:nvPr/>
          </p:nvSpPr>
          <p:spPr bwMode="auto">
            <a:xfrm>
              <a:off x="975" y="2976"/>
              <a:ext cx="524" cy="233"/>
            </a:xfrm>
            <a:prstGeom prst="rect">
              <a:avLst/>
            </a:prstGeom>
            <a:noFill/>
            <a:ln w="9525">
              <a:noFill/>
              <a:miter lim="800000"/>
            </a:ln>
          </p:spPr>
          <p:txBody>
            <a:bodyPr wrap="none">
              <a:spAutoFit/>
            </a:bodyPr>
            <a:lstStyle/>
            <a:p>
              <a:pPr>
                <a:lnSpc>
                  <a:spcPct val="90000"/>
                </a:lnSpc>
              </a:pPr>
              <a:r>
                <a:rPr kumimoji="1" lang="en-US" altLang="zh-CN" sz="2000">
                  <a:solidFill>
                    <a:schemeClr val="tx1">
                      <a:lumMod val="75000"/>
                      <a:lumOff val="25000"/>
                    </a:schemeClr>
                  </a:solidFill>
                  <a:latin typeface="+mn-lt"/>
                  <a:ea typeface="+mn-ea"/>
                </a:rPr>
                <a:t>TDM </a:t>
              </a:r>
              <a:r>
                <a:rPr kumimoji="1" lang="zh-CN" altLang="en-US" sz="2000">
                  <a:solidFill>
                    <a:schemeClr val="tx1">
                      <a:lumMod val="75000"/>
                      <a:lumOff val="25000"/>
                    </a:schemeClr>
                  </a:solidFill>
                  <a:latin typeface="+mn-lt"/>
                  <a:ea typeface="+mn-ea"/>
                </a:rPr>
                <a:t>帧</a:t>
              </a:r>
              <a:endParaRPr kumimoji="1" lang="zh-CN" altLang="en-US" sz="2000">
                <a:solidFill>
                  <a:schemeClr val="tx1">
                    <a:lumMod val="75000"/>
                    <a:lumOff val="25000"/>
                  </a:schemeClr>
                </a:solidFill>
                <a:latin typeface="+mn-lt"/>
                <a:ea typeface="+mn-ea"/>
              </a:endParaRPr>
            </a:p>
          </p:txBody>
        </p:sp>
        <p:sp>
          <p:nvSpPr>
            <p:cNvPr id="53" name="AutoShape 43"/>
            <p:cNvSpPr/>
            <p:nvPr/>
          </p:nvSpPr>
          <p:spPr bwMode="auto">
            <a:xfrm rot="16200000" flipV="1">
              <a:off x="1248" y="2568"/>
              <a:ext cx="90" cy="725"/>
            </a:xfrm>
            <a:prstGeom prst="leftBrace">
              <a:avLst>
                <a:gd name="adj1" fmla="val 67130"/>
                <a:gd name="adj2" fmla="val 50000"/>
              </a:avLst>
            </a:prstGeom>
            <a:noFill/>
            <a:ln w="19050">
              <a:solidFill>
                <a:srgbClr val="333399"/>
              </a:solidFill>
              <a:round/>
            </a:ln>
          </p:spPr>
          <p:txBody>
            <a:bodyPr wrap="none" anchor="ctr"/>
            <a:lstStyle/>
            <a:p>
              <a:endParaRPr lang="zh-CN" altLang="en-US">
                <a:solidFill>
                  <a:schemeClr val="tx1">
                    <a:lumMod val="75000"/>
                    <a:lumOff val="25000"/>
                  </a:schemeClr>
                </a:solidFill>
                <a:latin typeface="+mn-lt"/>
                <a:ea typeface="+mn-ea"/>
              </a:endParaRPr>
            </a:p>
          </p:txBody>
        </p:sp>
      </p:grpSp>
      <p:grpSp>
        <p:nvGrpSpPr>
          <p:cNvPr id="54" name="Group 48"/>
          <p:cNvGrpSpPr/>
          <p:nvPr/>
        </p:nvGrpSpPr>
        <p:grpSpPr bwMode="auto">
          <a:xfrm>
            <a:off x="3504909" y="5780818"/>
            <a:ext cx="1535382" cy="512763"/>
            <a:chOff x="1655" y="2886"/>
            <a:chExt cx="725" cy="323"/>
          </a:xfrm>
        </p:grpSpPr>
        <p:sp>
          <p:nvSpPr>
            <p:cNvPr id="55" name="Text Box 40"/>
            <p:cNvSpPr txBox="1">
              <a:spLocks noChangeArrowheads="1"/>
            </p:cNvSpPr>
            <p:nvPr/>
          </p:nvSpPr>
          <p:spPr bwMode="auto">
            <a:xfrm>
              <a:off x="1700" y="2976"/>
              <a:ext cx="524" cy="233"/>
            </a:xfrm>
            <a:prstGeom prst="rect">
              <a:avLst/>
            </a:prstGeom>
            <a:noFill/>
            <a:ln w="9525">
              <a:noFill/>
              <a:miter lim="800000"/>
            </a:ln>
          </p:spPr>
          <p:txBody>
            <a:bodyPr wrap="none">
              <a:spAutoFit/>
            </a:bodyPr>
            <a:lstStyle/>
            <a:p>
              <a:pPr>
                <a:lnSpc>
                  <a:spcPct val="90000"/>
                </a:lnSpc>
              </a:pPr>
              <a:r>
                <a:rPr kumimoji="1" lang="en-US" altLang="zh-CN" sz="2000">
                  <a:solidFill>
                    <a:schemeClr val="tx1">
                      <a:lumMod val="75000"/>
                      <a:lumOff val="25000"/>
                    </a:schemeClr>
                  </a:solidFill>
                  <a:latin typeface="+mn-lt"/>
                  <a:ea typeface="+mn-ea"/>
                </a:rPr>
                <a:t>TDM </a:t>
              </a:r>
              <a:r>
                <a:rPr kumimoji="1" lang="zh-CN" altLang="en-US" sz="2000">
                  <a:solidFill>
                    <a:schemeClr val="tx1">
                      <a:lumMod val="75000"/>
                      <a:lumOff val="25000"/>
                    </a:schemeClr>
                  </a:solidFill>
                  <a:latin typeface="+mn-lt"/>
                  <a:ea typeface="+mn-ea"/>
                </a:rPr>
                <a:t>帧</a:t>
              </a:r>
              <a:endParaRPr kumimoji="1" lang="zh-CN" altLang="en-US" sz="2000">
                <a:solidFill>
                  <a:schemeClr val="tx1">
                    <a:lumMod val="75000"/>
                    <a:lumOff val="25000"/>
                  </a:schemeClr>
                </a:solidFill>
                <a:latin typeface="+mn-lt"/>
                <a:ea typeface="+mn-ea"/>
              </a:endParaRPr>
            </a:p>
          </p:txBody>
        </p:sp>
        <p:sp>
          <p:nvSpPr>
            <p:cNvPr id="56" name="AutoShape 44"/>
            <p:cNvSpPr/>
            <p:nvPr/>
          </p:nvSpPr>
          <p:spPr bwMode="auto">
            <a:xfrm rot="16200000" flipV="1">
              <a:off x="1973" y="2568"/>
              <a:ext cx="90" cy="725"/>
            </a:xfrm>
            <a:prstGeom prst="leftBrace">
              <a:avLst>
                <a:gd name="adj1" fmla="val 67130"/>
                <a:gd name="adj2" fmla="val 50000"/>
              </a:avLst>
            </a:prstGeom>
            <a:noFill/>
            <a:ln w="19050">
              <a:solidFill>
                <a:srgbClr val="333399"/>
              </a:solidFill>
              <a:round/>
            </a:ln>
          </p:spPr>
          <p:txBody>
            <a:bodyPr wrap="none" anchor="ctr"/>
            <a:lstStyle/>
            <a:p>
              <a:endParaRPr lang="zh-CN" altLang="en-US">
                <a:solidFill>
                  <a:schemeClr val="tx1">
                    <a:lumMod val="75000"/>
                    <a:lumOff val="25000"/>
                  </a:schemeClr>
                </a:solidFill>
                <a:latin typeface="+mn-lt"/>
                <a:ea typeface="+mn-ea"/>
              </a:endParaRPr>
            </a:p>
          </p:txBody>
        </p:sp>
      </p:grpSp>
      <p:grpSp>
        <p:nvGrpSpPr>
          <p:cNvPr id="57" name="Group 49"/>
          <p:cNvGrpSpPr/>
          <p:nvPr/>
        </p:nvGrpSpPr>
        <p:grpSpPr bwMode="auto">
          <a:xfrm>
            <a:off x="5040291" y="5780818"/>
            <a:ext cx="1535383" cy="512763"/>
            <a:chOff x="2380" y="2886"/>
            <a:chExt cx="725" cy="323"/>
          </a:xfrm>
        </p:grpSpPr>
        <p:sp>
          <p:nvSpPr>
            <p:cNvPr id="58" name="Text Box 41"/>
            <p:cNvSpPr txBox="1">
              <a:spLocks noChangeArrowheads="1"/>
            </p:cNvSpPr>
            <p:nvPr/>
          </p:nvSpPr>
          <p:spPr bwMode="auto">
            <a:xfrm>
              <a:off x="2426" y="2976"/>
              <a:ext cx="524" cy="233"/>
            </a:xfrm>
            <a:prstGeom prst="rect">
              <a:avLst/>
            </a:prstGeom>
            <a:noFill/>
            <a:ln w="9525">
              <a:noFill/>
              <a:miter lim="800000"/>
            </a:ln>
          </p:spPr>
          <p:txBody>
            <a:bodyPr wrap="none">
              <a:spAutoFit/>
            </a:bodyPr>
            <a:lstStyle/>
            <a:p>
              <a:pPr>
                <a:lnSpc>
                  <a:spcPct val="90000"/>
                </a:lnSpc>
              </a:pPr>
              <a:r>
                <a:rPr kumimoji="1" lang="en-US" altLang="zh-CN" sz="2000">
                  <a:solidFill>
                    <a:schemeClr val="tx1">
                      <a:lumMod val="75000"/>
                      <a:lumOff val="25000"/>
                    </a:schemeClr>
                  </a:solidFill>
                  <a:latin typeface="+mn-lt"/>
                  <a:ea typeface="+mn-ea"/>
                </a:rPr>
                <a:t>TDM </a:t>
              </a:r>
              <a:r>
                <a:rPr kumimoji="1" lang="zh-CN" altLang="en-US" sz="2000">
                  <a:solidFill>
                    <a:schemeClr val="tx1">
                      <a:lumMod val="75000"/>
                      <a:lumOff val="25000"/>
                    </a:schemeClr>
                  </a:solidFill>
                  <a:latin typeface="+mn-lt"/>
                  <a:ea typeface="+mn-ea"/>
                </a:rPr>
                <a:t>帧</a:t>
              </a:r>
              <a:endParaRPr kumimoji="1" lang="zh-CN" altLang="en-US" sz="2000">
                <a:solidFill>
                  <a:schemeClr val="tx1">
                    <a:lumMod val="75000"/>
                    <a:lumOff val="25000"/>
                  </a:schemeClr>
                </a:solidFill>
                <a:latin typeface="+mn-lt"/>
                <a:ea typeface="+mn-ea"/>
              </a:endParaRPr>
            </a:p>
          </p:txBody>
        </p:sp>
        <p:sp>
          <p:nvSpPr>
            <p:cNvPr id="59" name="AutoShape 45"/>
            <p:cNvSpPr/>
            <p:nvPr/>
          </p:nvSpPr>
          <p:spPr bwMode="auto">
            <a:xfrm rot="16200000" flipV="1">
              <a:off x="2698" y="2568"/>
              <a:ext cx="90" cy="725"/>
            </a:xfrm>
            <a:prstGeom prst="leftBrace">
              <a:avLst>
                <a:gd name="adj1" fmla="val 67130"/>
                <a:gd name="adj2" fmla="val 50000"/>
              </a:avLst>
            </a:prstGeom>
            <a:noFill/>
            <a:ln w="19050">
              <a:solidFill>
                <a:srgbClr val="333399"/>
              </a:solidFill>
              <a:round/>
            </a:ln>
          </p:spPr>
          <p:txBody>
            <a:bodyPr wrap="none" anchor="ctr"/>
            <a:lstStyle/>
            <a:p>
              <a:endParaRPr lang="zh-CN" altLang="en-US">
                <a:solidFill>
                  <a:schemeClr val="tx1">
                    <a:lumMod val="75000"/>
                    <a:lumOff val="25000"/>
                  </a:schemeClr>
                </a:solidFill>
                <a:latin typeface="+mn-lt"/>
                <a:ea typeface="+mn-ea"/>
              </a:endParaRPr>
            </a:p>
          </p:txBody>
        </p:sp>
      </p:grpSp>
      <p:grpSp>
        <p:nvGrpSpPr>
          <p:cNvPr id="60" name="Group 50"/>
          <p:cNvGrpSpPr/>
          <p:nvPr/>
        </p:nvGrpSpPr>
        <p:grpSpPr bwMode="auto">
          <a:xfrm>
            <a:off x="6575674" y="5780818"/>
            <a:ext cx="1535382" cy="512763"/>
            <a:chOff x="3105" y="2886"/>
            <a:chExt cx="725" cy="323"/>
          </a:xfrm>
        </p:grpSpPr>
        <p:sp>
          <p:nvSpPr>
            <p:cNvPr id="61" name="Text Box 42"/>
            <p:cNvSpPr txBox="1">
              <a:spLocks noChangeArrowheads="1"/>
            </p:cNvSpPr>
            <p:nvPr/>
          </p:nvSpPr>
          <p:spPr bwMode="auto">
            <a:xfrm>
              <a:off x="3152" y="2976"/>
              <a:ext cx="524" cy="233"/>
            </a:xfrm>
            <a:prstGeom prst="rect">
              <a:avLst/>
            </a:prstGeom>
            <a:noFill/>
            <a:ln w="9525">
              <a:noFill/>
              <a:miter lim="800000"/>
            </a:ln>
          </p:spPr>
          <p:txBody>
            <a:bodyPr wrap="none">
              <a:spAutoFit/>
            </a:bodyPr>
            <a:lstStyle/>
            <a:p>
              <a:pPr>
                <a:lnSpc>
                  <a:spcPct val="90000"/>
                </a:lnSpc>
              </a:pPr>
              <a:r>
                <a:rPr kumimoji="1" lang="en-US" altLang="zh-CN" sz="2000">
                  <a:solidFill>
                    <a:schemeClr val="tx1">
                      <a:lumMod val="75000"/>
                      <a:lumOff val="25000"/>
                    </a:schemeClr>
                  </a:solidFill>
                  <a:latin typeface="+mn-lt"/>
                  <a:ea typeface="+mn-ea"/>
                </a:rPr>
                <a:t>TDM </a:t>
              </a:r>
              <a:r>
                <a:rPr kumimoji="1" lang="zh-CN" altLang="en-US" sz="2000">
                  <a:solidFill>
                    <a:schemeClr val="tx1">
                      <a:lumMod val="75000"/>
                      <a:lumOff val="25000"/>
                    </a:schemeClr>
                  </a:solidFill>
                  <a:latin typeface="+mn-lt"/>
                  <a:ea typeface="+mn-ea"/>
                </a:rPr>
                <a:t>帧</a:t>
              </a:r>
              <a:endParaRPr kumimoji="1" lang="zh-CN" altLang="en-US" sz="2000">
                <a:solidFill>
                  <a:schemeClr val="tx1">
                    <a:lumMod val="75000"/>
                    <a:lumOff val="25000"/>
                  </a:schemeClr>
                </a:solidFill>
                <a:latin typeface="+mn-lt"/>
                <a:ea typeface="+mn-ea"/>
              </a:endParaRPr>
            </a:p>
          </p:txBody>
        </p:sp>
        <p:sp>
          <p:nvSpPr>
            <p:cNvPr id="62" name="AutoShape 46"/>
            <p:cNvSpPr/>
            <p:nvPr/>
          </p:nvSpPr>
          <p:spPr bwMode="auto">
            <a:xfrm rot="16200000" flipV="1">
              <a:off x="3423" y="2568"/>
              <a:ext cx="90" cy="725"/>
            </a:xfrm>
            <a:prstGeom prst="leftBrace">
              <a:avLst>
                <a:gd name="adj1" fmla="val 67130"/>
                <a:gd name="adj2" fmla="val 50000"/>
              </a:avLst>
            </a:prstGeom>
            <a:noFill/>
            <a:ln w="19050">
              <a:solidFill>
                <a:srgbClr val="333399"/>
              </a:solidFill>
              <a:round/>
            </a:ln>
          </p:spPr>
          <p:txBody>
            <a:bodyPr wrap="none" anchor="ctr"/>
            <a:lstStyle/>
            <a:p>
              <a:endParaRPr lang="zh-CN" altLang="en-US">
                <a:solidFill>
                  <a:schemeClr val="tx1">
                    <a:lumMod val="75000"/>
                    <a:lumOff val="25000"/>
                  </a:schemeClr>
                </a:solidFill>
                <a:latin typeface="+mn-lt"/>
                <a:ea typeface="+mn-ea"/>
              </a:endParaRPr>
            </a:p>
          </p:txBody>
        </p:sp>
      </p:grpSp>
      <p:sp>
        <p:nvSpPr>
          <p:cNvPr id="63" name="Rectangle 51"/>
          <p:cNvSpPr>
            <a:spLocks noChangeArrowheads="1"/>
          </p:cNvSpPr>
          <p:nvPr/>
        </p:nvSpPr>
        <p:spPr bwMode="auto">
          <a:xfrm>
            <a:off x="8212709" y="5026719"/>
            <a:ext cx="440434" cy="397545"/>
          </a:xfrm>
          <a:prstGeom prst="rect">
            <a:avLst/>
          </a:prstGeom>
          <a:noFill/>
          <a:ln w="12700">
            <a:noFill/>
            <a:miter lim="800000"/>
          </a:ln>
        </p:spPr>
        <p:txBody>
          <a:bodyPr wrap="square" lIns="90488" tIns="44450" rIns="90488" bIns="44450">
            <a:spAutoFit/>
          </a:bodyPr>
          <a:lstStyle/>
          <a:p>
            <a:pPr defTabSz="762000" eaLnBrk="0" hangingPunct="0"/>
            <a:r>
              <a:rPr kumimoji="1" lang="en-US" altLang="zh-CN" sz="2000" b="1">
                <a:solidFill>
                  <a:schemeClr val="tx1">
                    <a:lumMod val="75000"/>
                    <a:lumOff val="25000"/>
                  </a:schemeClr>
                </a:solidFill>
                <a:latin typeface="+mn-lt"/>
                <a:ea typeface="+mn-ea"/>
              </a:rPr>
              <a:t>…</a:t>
            </a:r>
            <a:endParaRPr kumimoji="1" lang="en-US" altLang="zh-CN" sz="2000" b="1">
              <a:solidFill>
                <a:schemeClr val="tx1">
                  <a:lumMod val="75000"/>
                  <a:lumOff val="25000"/>
                </a:schemeClr>
              </a:solidFill>
              <a:latin typeface="+mn-lt"/>
              <a:ea typeface="+mn-ea"/>
            </a:endParaRPr>
          </a:p>
        </p:txBody>
      </p:sp>
      <p:sp>
        <p:nvSpPr>
          <p:cNvPr id="64" name="Line 16"/>
          <p:cNvSpPr>
            <a:spLocks noChangeShapeType="1"/>
          </p:cNvSpPr>
          <p:nvPr/>
        </p:nvSpPr>
        <p:spPr bwMode="auto">
          <a:xfrm rot="-5400000">
            <a:off x="735226" y="5122781"/>
            <a:ext cx="2468600" cy="0"/>
          </a:xfrm>
          <a:prstGeom prst="line">
            <a:avLst/>
          </a:prstGeom>
          <a:noFill/>
          <a:ln w="28575">
            <a:solidFill>
              <a:srgbClr val="333399"/>
            </a:solidFill>
            <a:round/>
            <a:tailEnd type="triangle" w="sm" len="med"/>
          </a:ln>
        </p:spPr>
        <p:txBody>
          <a:bodyPr wrap="none" anchor="ctr"/>
          <a:lstStyle/>
          <a:p>
            <a:endParaRPr lang="zh-CN" altLang="en-US">
              <a:solidFill>
                <a:schemeClr val="tx1">
                  <a:lumMod val="75000"/>
                  <a:lumOff val="25000"/>
                </a:schemeClr>
              </a:solidFill>
              <a:latin typeface="+mn-lt"/>
              <a:ea typeface="+mn-ea"/>
            </a:endParaRPr>
          </a:p>
        </p:txBody>
      </p:sp>
      <p:grpSp>
        <p:nvGrpSpPr>
          <p:cNvPr id="65" name="Group 55"/>
          <p:cNvGrpSpPr/>
          <p:nvPr/>
        </p:nvGrpSpPr>
        <p:grpSpPr bwMode="auto">
          <a:xfrm>
            <a:off x="8117410" y="5780818"/>
            <a:ext cx="1535382" cy="512763"/>
            <a:chOff x="3105" y="2886"/>
            <a:chExt cx="725" cy="323"/>
          </a:xfrm>
        </p:grpSpPr>
        <p:sp>
          <p:nvSpPr>
            <p:cNvPr id="66" name="Text Box 56"/>
            <p:cNvSpPr txBox="1">
              <a:spLocks noChangeArrowheads="1"/>
            </p:cNvSpPr>
            <p:nvPr/>
          </p:nvSpPr>
          <p:spPr bwMode="auto">
            <a:xfrm>
              <a:off x="3152" y="2976"/>
              <a:ext cx="524" cy="233"/>
            </a:xfrm>
            <a:prstGeom prst="rect">
              <a:avLst/>
            </a:prstGeom>
            <a:noFill/>
            <a:ln w="9525">
              <a:noFill/>
              <a:miter lim="800000"/>
            </a:ln>
          </p:spPr>
          <p:txBody>
            <a:bodyPr wrap="none">
              <a:spAutoFit/>
            </a:bodyPr>
            <a:lstStyle/>
            <a:p>
              <a:pPr>
                <a:lnSpc>
                  <a:spcPct val="90000"/>
                </a:lnSpc>
              </a:pPr>
              <a:r>
                <a:rPr kumimoji="1" lang="en-US" altLang="zh-CN" sz="2000">
                  <a:solidFill>
                    <a:schemeClr val="tx1">
                      <a:lumMod val="75000"/>
                      <a:lumOff val="25000"/>
                    </a:schemeClr>
                  </a:solidFill>
                  <a:latin typeface="+mn-lt"/>
                  <a:ea typeface="+mn-ea"/>
                </a:rPr>
                <a:t>TDM </a:t>
              </a:r>
              <a:r>
                <a:rPr kumimoji="1" lang="zh-CN" altLang="en-US" sz="2000">
                  <a:solidFill>
                    <a:schemeClr val="tx1">
                      <a:lumMod val="75000"/>
                      <a:lumOff val="25000"/>
                    </a:schemeClr>
                  </a:solidFill>
                  <a:latin typeface="+mn-lt"/>
                  <a:ea typeface="+mn-ea"/>
                </a:rPr>
                <a:t>帧</a:t>
              </a:r>
              <a:endParaRPr kumimoji="1" lang="zh-CN" altLang="en-US" sz="2000">
                <a:solidFill>
                  <a:schemeClr val="tx1">
                    <a:lumMod val="75000"/>
                    <a:lumOff val="25000"/>
                  </a:schemeClr>
                </a:solidFill>
                <a:latin typeface="+mn-lt"/>
                <a:ea typeface="+mn-ea"/>
              </a:endParaRPr>
            </a:p>
          </p:txBody>
        </p:sp>
        <p:sp>
          <p:nvSpPr>
            <p:cNvPr id="67" name="AutoShape 57"/>
            <p:cNvSpPr/>
            <p:nvPr/>
          </p:nvSpPr>
          <p:spPr bwMode="auto">
            <a:xfrm rot="16200000" flipV="1">
              <a:off x="3423" y="2568"/>
              <a:ext cx="90" cy="725"/>
            </a:xfrm>
            <a:prstGeom prst="leftBrace">
              <a:avLst>
                <a:gd name="adj1" fmla="val 67130"/>
                <a:gd name="adj2" fmla="val 50000"/>
              </a:avLst>
            </a:prstGeom>
            <a:noFill/>
            <a:ln w="19050">
              <a:solidFill>
                <a:srgbClr val="333399"/>
              </a:solidFill>
              <a:round/>
            </a:ln>
          </p:spPr>
          <p:txBody>
            <a:bodyPr wrap="none" anchor="ctr"/>
            <a:lstStyle/>
            <a:p>
              <a:endParaRPr lang="zh-CN" altLang="en-US">
                <a:solidFill>
                  <a:schemeClr val="tx1">
                    <a:lumMod val="75000"/>
                    <a:lumOff val="25000"/>
                  </a:schemeClr>
                </a:solidFill>
                <a:latin typeface="+mn-lt"/>
                <a:ea typeface="+mn-ea"/>
              </a:endParaRPr>
            </a:p>
          </p:txBody>
        </p:sp>
      </p:grpSp>
      <p:sp>
        <p:nvSpPr>
          <p:cNvPr id="70" name="AutoShape 57"/>
          <p:cNvSpPr/>
          <p:nvPr/>
        </p:nvSpPr>
        <p:spPr bwMode="auto">
          <a:xfrm flipV="1">
            <a:off x="1750596" y="4340919"/>
            <a:ext cx="170218" cy="1373551"/>
          </a:xfrm>
          <a:prstGeom prst="leftBrace">
            <a:avLst>
              <a:gd name="adj1" fmla="val 67130"/>
              <a:gd name="adj2" fmla="val 50000"/>
            </a:avLst>
          </a:prstGeom>
          <a:noFill/>
          <a:ln w="19050">
            <a:solidFill>
              <a:srgbClr val="333399"/>
            </a:solidFill>
            <a:round/>
          </a:ln>
        </p:spPr>
        <p:txBody>
          <a:bodyPr wrap="none" anchor="ctr"/>
          <a:lstStyle/>
          <a:p>
            <a:endParaRPr lang="zh-CN" altLang="en-US">
              <a:solidFill>
                <a:schemeClr val="tx1">
                  <a:lumMod val="75000"/>
                  <a:lumOff val="25000"/>
                </a:schemeClr>
              </a:solidFill>
              <a:latin typeface="+mn-lt"/>
              <a:ea typeface="+mn-ea"/>
            </a:endParaRPr>
          </a:p>
        </p:txBody>
      </p:sp>
      <p:pic>
        <p:nvPicPr>
          <p:cNvPr id="4" name="图片 3"/>
          <p:cNvPicPr>
            <a:picLocks noChangeAspect="1"/>
          </p:cNvPicPr>
          <p:nvPr/>
        </p:nvPicPr>
        <p:blipFill>
          <a:blip r:embed="rId1"/>
          <a:stretch>
            <a:fillRect/>
          </a:stretch>
        </p:blipFill>
        <p:spPr>
          <a:xfrm>
            <a:off x="8403590" y="352425"/>
            <a:ext cx="2409825" cy="438150"/>
          </a:xfrm>
          <a:prstGeom prst="rect">
            <a:avLst/>
          </a:prstGeom>
        </p:spPr>
      </p:pic>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0724">
                                            <p:txEl>
                                              <p:pRg st="0" end="0"/>
                                            </p:txEl>
                                          </p:spTgt>
                                        </p:tgtEl>
                                        <p:attrNameLst>
                                          <p:attrName>style.visibility</p:attrName>
                                        </p:attrNameLst>
                                      </p:cBhvr>
                                      <p:to>
                                        <p:strVal val="visible"/>
                                      </p:to>
                                    </p:set>
                                    <p:animEffect transition="in" filter="fade">
                                      <p:cBhvr>
                                        <p:cTn id="7" dur="1000"/>
                                        <p:tgtEl>
                                          <p:spTgt spid="30724">
                                            <p:txEl>
                                              <p:pRg st="0" end="0"/>
                                            </p:txEl>
                                          </p:spTgt>
                                        </p:tgtEl>
                                      </p:cBhvr>
                                    </p:animEffect>
                                    <p:anim calcmode="lin" valueType="num">
                                      <p:cBhvr>
                                        <p:cTn id="8" dur="1000" fill="hold"/>
                                        <p:tgtEl>
                                          <p:spTgt spid="3072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0724">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 presetClass="entr" presetSubtype="0" fill="hold" nodeType="afterEffect">
                                  <p:stCondLst>
                                    <p:cond delay="0"/>
                                  </p:stCondLst>
                                  <p:childTnLst>
                                    <p:set>
                                      <p:cBhvr>
                                        <p:cTn id="12" dur="1" fill="hold">
                                          <p:stCondLst>
                                            <p:cond delay="0"/>
                                          </p:stCondLst>
                                        </p:cTn>
                                        <p:tgtEl>
                                          <p:spTgt spid="51"/>
                                        </p:tgtEl>
                                        <p:attrNameLst>
                                          <p:attrName>style.visibility</p:attrName>
                                        </p:attrNameLst>
                                      </p:cBhvr>
                                      <p:to>
                                        <p:strVal val="visible"/>
                                      </p:to>
                                    </p:set>
                                  </p:childTnLst>
                                </p:cTn>
                              </p:par>
                            </p:childTnLst>
                          </p:cTn>
                        </p:par>
                        <p:par>
                          <p:cTn id="13" fill="hold">
                            <p:stCondLst>
                              <p:cond delay="1000"/>
                            </p:stCondLst>
                            <p:childTnLst>
                              <p:par>
                                <p:cTn id="14" presetID="1" presetClass="entr" presetSubtype="0" fill="hold" nodeType="afterEffect">
                                  <p:stCondLst>
                                    <p:cond delay="500"/>
                                  </p:stCondLst>
                                  <p:childTnLst>
                                    <p:set>
                                      <p:cBhvr>
                                        <p:cTn id="15" dur="1" fill="hold">
                                          <p:stCondLst>
                                            <p:cond delay="0"/>
                                          </p:stCondLst>
                                        </p:cTn>
                                        <p:tgtEl>
                                          <p:spTgt spid="54"/>
                                        </p:tgtEl>
                                        <p:attrNameLst>
                                          <p:attrName>style.visibility</p:attrName>
                                        </p:attrNameLst>
                                      </p:cBhvr>
                                      <p:to>
                                        <p:strVal val="visible"/>
                                      </p:to>
                                    </p:set>
                                  </p:childTnLst>
                                </p:cTn>
                              </p:par>
                            </p:childTnLst>
                          </p:cTn>
                        </p:par>
                        <p:par>
                          <p:cTn id="16" fill="hold">
                            <p:stCondLst>
                              <p:cond delay="1500"/>
                            </p:stCondLst>
                            <p:childTnLst>
                              <p:par>
                                <p:cTn id="17" presetID="1" presetClass="entr" presetSubtype="0" fill="hold" nodeType="afterEffect">
                                  <p:stCondLst>
                                    <p:cond delay="500"/>
                                  </p:stCondLst>
                                  <p:childTnLst>
                                    <p:set>
                                      <p:cBhvr>
                                        <p:cTn id="18" dur="1" fill="hold">
                                          <p:stCondLst>
                                            <p:cond delay="0"/>
                                          </p:stCondLst>
                                        </p:cTn>
                                        <p:tgtEl>
                                          <p:spTgt spid="57"/>
                                        </p:tgtEl>
                                        <p:attrNameLst>
                                          <p:attrName>style.visibility</p:attrName>
                                        </p:attrNameLst>
                                      </p:cBhvr>
                                      <p:to>
                                        <p:strVal val="visible"/>
                                      </p:to>
                                    </p:set>
                                  </p:childTnLst>
                                </p:cTn>
                              </p:par>
                            </p:childTnLst>
                          </p:cTn>
                        </p:par>
                        <p:par>
                          <p:cTn id="19" fill="hold">
                            <p:stCondLst>
                              <p:cond delay="2000"/>
                            </p:stCondLst>
                            <p:childTnLst>
                              <p:par>
                                <p:cTn id="20" presetID="1" presetClass="entr" presetSubtype="0" fill="hold" nodeType="afterEffect">
                                  <p:stCondLst>
                                    <p:cond delay="500"/>
                                  </p:stCondLst>
                                  <p:childTnLst>
                                    <p:set>
                                      <p:cBhvr>
                                        <p:cTn id="21" dur="1" fill="hold">
                                          <p:stCondLst>
                                            <p:cond delay="0"/>
                                          </p:stCondLst>
                                        </p:cTn>
                                        <p:tgtEl>
                                          <p:spTgt spid="60"/>
                                        </p:tgtEl>
                                        <p:attrNameLst>
                                          <p:attrName>style.visibility</p:attrName>
                                        </p:attrNameLst>
                                      </p:cBhvr>
                                      <p:to>
                                        <p:strVal val="visible"/>
                                      </p:to>
                                    </p:set>
                                  </p:childTnLst>
                                </p:cTn>
                              </p:par>
                            </p:childTnLst>
                          </p:cTn>
                        </p:par>
                        <p:par>
                          <p:cTn id="22" fill="hold">
                            <p:stCondLst>
                              <p:cond delay="2500"/>
                            </p:stCondLst>
                            <p:childTnLst>
                              <p:par>
                                <p:cTn id="23" presetID="1" presetClass="entr" presetSubtype="0" fill="hold" nodeType="afterEffect">
                                  <p:stCondLst>
                                    <p:cond delay="500"/>
                                  </p:stCondLst>
                                  <p:childTnLst>
                                    <p:set>
                                      <p:cBhvr>
                                        <p:cTn id="24" dur="1" fill="hold">
                                          <p:stCondLst>
                                            <p:cond delay="0"/>
                                          </p:stCondLst>
                                        </p:cTn>
                                        <p:tgtEl>
                                          <p:spTgt spid="65"/>
                                        </p:tgtEl>
                                        <p:attrNameLst>
                                          <p:attrName>style.visibility</p:attrName>
                                        </p:attrNameLst>
                                      </p:cBhvr>
                                      <p:to>
                                        <p:strVal val="visible"/>
                                      </p:to>
                                    </p:set>
                                  </p:childTnLst>
                                </p:cTn>
                              </p:par>
                            </p:childTnLst>
                          </p:cTn>
                        </p:par>
                        <p:par>
                          <p:cTn id="25" fill="hold">
                            <p:stCondLst>
                              <p:cond delay="3000"/>
                            </p:stCondLst>
                            <p:childTnLst>
                              <p:par>
                                <p:cTn id="26" presetID="1" presetClass="entr" presetSubtype="0" fill="hold" nodeType="afterEffect">
                                  <p:stCondLst>
                                    <p:cond delay="0"/>
                                  </p:stCondLst>
                                  <p:childTnLst>
                                    <p:set>
                                      <p:cBhvr>
                                        <p:cTn id="27" dur="1" fill="hold">
                                          <p:stCondLst>
                                            <p:cond delay="0"/>
                                          </p:stCondLst>
                                        </p:cTn>
                                        <p:tgtEl>
                                          <p:spTgt spid="44"/>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30724">
                                            <p:txEl>
                                              <p:pRg st="1" end="1"/>
                                            </p:txEl>
                                          </p:spTgt>
                                        </p:tgtEl>
                                        <p:attrNameLst>
                                          <p:attrName>style.visibility</p:attrName>
                                        </p:attrNameLst>
                                      </p:cBhvr>
                                      <p:to>
                                        <p:strVal val="visible"/>
                                      </p:to>
                                    </p:set>
                                    <p:animEffect transition="in" filter="fade">
                                      <p:cBhvr>
                                        <p:cTn id="32" dur="1000"/>
                                        <p:tgtEl>
                                          <p:spTgt spid="30724">
                                            <p:txEl>
                                              <p:pRg st="1" end="1"/>
                                            </p:txEl>
                                          </p:spTgt>
                                        </p:tgtEl>
                                      </p:cBhvr>
                                    </p:animEffect>
                                    <p:anim calcmode="lin" valueType="num">
                                      <p:cBhvr>
                                        <p:cTn id="33" dur="1000" fill="hold"/>
                                        <p:tgtEl>
                                          <p:spTgt spid="30724">
                                            <p:txEl>
                                              <p:pRg st="1" end="1"/>
                                            </p:txEl>
                                          </p:spTgt>
                                        </p:tgtEl>
                                        <p:attrNameLst>
                                          <p:attrName>ppt_x</p:attrName>
                                        </p:attrNameLst>
                                      </p:cBhvr>
                                      <p:tavLst>
                                        <p:tav tm="0">
                                          <p:val>
                                            <p:strVal val="#ppt_x"/>
                                          </p:val>
                                        </p:tav>
                                        <p:tav tm="100000">
                                          <p:val>
                                            <p:strVal val="#ppt_x"/>
                                          </p:val>
                                        </p:tav>
                                      </p:tavLst>
                                    </p:anim>
                                    <p:anim calcmode="lin" valueType="num">
                                      <p:cBhvr>
                                        <p:cTn id="34" dur="1000" fill="hold"/>
                                        <p:tgtEl>
                                          <p:spTgt spid="30724">
                                            <p:txEl>
                                              <p:pRg st="1" end="1"/>
                                            </p:txEl>
                                          </p:spTgt>
                                        </p:tgtEl>
                                        <p:attrNameLst>
                                          <p:attrName>ppt_y</p:attrName>
                                        </p:attrNameLst>
                                      </p:cBhvr>
                                      <p:tavLst>
                                        <p:tav tm="0">
                                          <p:val>
                                            <p:strVal val="#ppt_y+.1"/>
                                          </p:val>
                                        </p:tav>
                                        <p:tav tm="100000">
                                          <p:val>
                                            <p:strVal val="#ppt_y"/>
                                          </p:val>
                                        </p:tav>
                                      </p:tavLst>
                                    </p:anim>
                                  </p:childTnLst>
                                </p:cTn>
                              </p:par>
                            </p:childTnLst>
                          </p:cTn>
                        </p:par>
                        <p:par>
                          <p:cTn id="35" fill="hold">
                            <p:stCondLst>
                              <p:cond delay="1000"/>
                            </p:stCondLst>
                            <p:childTnLst>
                              <p:par>
                                <p:cTn id="36" presetID="35" presetClass="emph" presetSubtype="0" repeatCount="4000" fill="hold" nodeType="afterEffect">
                                  <p:stCondLst>
                                    <p:cond delay="0"/>
                                  </p:stCondLst>
                                  <p:childTnLst>
                                    <p:anim calcmode="discrete" valueType="str">
                                      <p:cBhvr>
                                        <p:cTn id="37" dur="500" fill="hold"/>
                                        <p:tgtEl>
                                          <p:spTgt spid="39"/>
                                        </p:tgtEl>
                                        <p:attrNameLst>
                                          <p:attrName>style.visibility</p:attrName>
                                        </p:attrNameLst>
                                      </p:cBhvr>
                                      <p:tavLst>
                                        <p:tav tm="0">
                                          <p:val>
                                            <p:strVal val="hidden"/>
                                          </p:val>
                                        </p:tav>
                                        <p:tav tm="50000">
                                          <p:val>
                                            <p:strVal val="visible"/>
                                          </p:val>
                                        </p:tav>
                                      </p:tavLst>
                                    </p:anim>
                                  </p:childTnLst>
                                </p:cTn>
                              </p:par>
                            </p:childTnLst>
                          </p:cTn>
                        </p:par>
                        <p:par>
                          <p:cTn id="38" fill="hold">
                            <p:stCondLst>
                              <p:cond delay="1500"/>
                            </p:stCondLst>
                            <p:childTnLst>
                              <p:par>
                                <p:cTn id="39" presetID="1" presetClass="entr" presetSubtype="0" fill="hold" nodeType="afterEffect">
                                  <p:stCondLst>
                                    <p:cond delay="500"/>
                                  </p:stCondLst>
                                  <p:childTnLst>
                                    <p:set>
                                      <p:cBhvr>
                                        <p:cTn id="40" dur="1" fill="hold">
                                          <p:stCondLst>
                                            <p:cond delay="0"/>
                                          </p:stCondLst>
                                        </p:cTn>
                                        <p:tgtEl>
                                          <p:spTgt spid="65"/>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nodeType="clickEffect">
                                  <p:stCondLst>
                                    <p:cond delay="0"/>
                                  </p:stCondLst>
                                  <p:childTnLst>
                                    <p:set>
                                      <p:cBhvr>
                                        <p:cTn id="44" dur="1" fill="hold">
                                          <p:stCondLst>
                                            <p:cond delay="0"/>
                                          </p:stCondLst>
                                        </p:cTn>
                                        <p:tgtEl>
                                          <p:spTgt spid="30724">
                                            <p:txEl>
                                              <p:pRg st="2" end="2"/>
                                            </p:txEl>
                                          </p:spTgt>
                                        </p:tgtEl>
                                        <p:attrNameLst>
                                          <p:attrName>style.visibility</p:attrName>
                                        </p:attrNameLst>
                                      </p:cBhvr>
                                      <p:to>
                                        <p:strVal val="visible"/>
                                      </p:to>
                                    </p:set>
                                    <p:animEffect transition="in" filter="fade">
                                      <p:cBhvr>
                                        <p:cTn id="45" dur="1000"/>
                                        <p:tgtEl>
                                          <p:spTgt spid="30724">
                                            <p:txEl>
                                              <p:pRg st="2" end="2"/>
                                            </p:txEl>
                                          </p:spTgt>
                                        </p:tgtEl>
                                      </p:cBhvr>
                                    </p:animEffect>
                                    <p:anim calcmode="lin" valueType="num">
                                      <p:cBhvr>
                                        <p:cTn id="46" dur="1000" fill="hold"/>
                                        <p:tgtEl>
                                          <p:spTgt spid="30724">
                                            <p:txEl>
                                              <p:pRg st="2" end="2"/>
                                            </p:txEl>
                                          </p:spTgt>
                                        </p:tgtEl>
                                        <p:attrNameLst>
                                          <p:attrName>ppt_x</p:attrName>
                                        </p:attrNameLst>
                                      </p:cBhvr>
                                      <p:tavLst>
                                        <p:tav tm="0">
                                          <p:val>
                                            <p:strVal val="#ppt_x"/>
                                          </p:val>
                                        </p:tav>
                                        <p:tav tm="100000">
                                          <p:val>
                                            <p:strVal val="#ppt_x"/>
                                          </p:val>
                                        </p:tav>
                                      </p:tavLst>
                                    </p:anim>
                                    <p:anim calcmode="lin" valueType="num">
                                      <p:cBhvr>
                                        <p:cTn id="47" dur="1000" fill="hold"/>
                                        <p:tgtEl>
                                          <p:spTgt spid="30724">
                                            <p:txEl>
                                              <p:pRg st="2" end="2"/>
                                            </p:txEl>
                                          </p:spTgt>
                                        </p:tgtEl>
                                        <p:attrNameLst>
                                          <p:attrName>ppt_y</p:attrName>
                                        </p:attrNameLst>
                                      </p:cBhvr>
                                      <p:tavLst>
                                        <p:tav tm="0">
                                          <p:val>
                                            <p:strVal val="#ppt_y+.1"/>
                                          </p:val>
                                        </p:tav>
                                        <p:tav tm="100000">
                                          <p:val>
                                            <p:strVal val="#ppt_y"/>
                                          </p:val>
                                        </p:tav>
                                      </p:tavLst>
                                    </p:anim>
                                  </p:childTnLst>
                                </p:cTn>
                              </p:par>
                            </p:childTnLst>
                          </p:cTn>
                        </p:par>
                        <p:par>
                          <p:cTn id="48" fill="hold">
                            <p:stCondLst>
                              <p:cond delay="1000"/>
                            </p:stCondLst>
                            <p:childTnLst>
                              <p:par>
                                <p:cTn id="49" presetID="1" presetClass="entr" presetSubtype="0" fill="hold" grpId="0" nodeType="afterEffect">
                                  <p:stCondLst>
                                    <p:cond delay="0"/>
                                  </p:stCondLst>
                                  <p:childTnLst>
                                    <p:set>
                                      <p:cBhvr>
                                        <p:cTn id="50" dur="1" fill="hold">
                                          <p:stCondLst>
                                            <p:cond delay="0"/>
                                          </p:stCondLst>
                                        </p:cTn>
                                        <p:tgtEl>
                                          <p:spTgt spid="70"/>
                                        </p:tgtEl>
                                        <p:attrNameLst>
                                          <p:attrName>style.visibility</p:attrName>
                                        </p:attrNameLst>
                                      </p:cBhvr>
                                      <p:to>
                                        <p:strVal val="visible"/>
                                      </p:to>
                                    </p:set>
                                  </p:childTnLst>
                                </p:cTn>
                              </p:par>
                            </p:childTnLst>
                          </p:cTn>
                        </p:par>
                        <p:par>
                          <p:cTn id="51" fill="hold">
                            <p:stCondLst>
                              <p:cond delay="1000"/>
                            </p:stCondLst>
                            <p:childTnLst>
                              <p:par>
                                <p:cTn id="52" presetID="35" presetClass="emph" presetSubtype="0" repeatCount="3000" fill="hold" grpId="1" nodeType="afterEffect">
                                  <p:stCondLst>
                                    <p:cond delay="0"/>
                                  </p:stCondLst>
                                  <p:childTnLst>
                                    <p:anim calcmode="discrete" valueType="str">
                                      <p:cBhvr>
                                        <p:cTn id="53" dur="1000" fill="hold"/>
                                        <p:tgtEl>
                                          <p:spTgt spid="70"/>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bldLvl="0" animBg="1"/>
      <p:bldP spid="70" grpId="1" bldLvl="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2924945"/>
            <a:ext cx="12192000" cy="3933056"/>
          </a:xfrm>
          <a:prstGeom prst="rect">
            <a:avLst/>
          </a:prstGeom>
          <a:solidFill>
            <a:srgbClr val="F8F8F8">
              <a:alpha val="80000"/>
            </a:srgbClr>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6" name="矩形 5"/>
          <p:cNvSpPr/>
          <p:nvPr/>
        </p:nvSpPr>
        <p:spPr>
          <a:xfrm>
            <a:off x="0" y="2878906"/>
            <a:ext cx="12192000" cy="46038"/>
          </a:xfrm>
          <a:prstGeom prst="rect">
            <a:avLst/>
          </a:prstGeom>
          <a:solidFill>
            <a:srgbClr val="FFC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0723" name="Rectangle 2"/>
          <p:cNvSpPr>
            <a:spLocks noGrp="1" noChangeArrowheads="1"/>
          </p:cNvSpPr>
          <p:nvPr>
            <p:ph type="title"/>
          </p:nvPr>
        </p:nvSpPr>
        <p:spPr/>
        <p:txBody>
          <a:bodyPr/>
          <a:lstStyle/>
          <a:p>
            <a:r>
              <a:rPr lang="en-US" altLang="zh-CN" sz="2000" dirty="0"/>
              <a:t>2. </a:t>
            </a:r>
            <a:r>
              <a:rPr lang="zh-CN" altLang="en-US" sz="2000" dirty="0"/>
              <a:t>时分复用（</a:t>
            </a:r>
            <a:r>
              <a:rPr lang="en-US" altLang="zh-CN" sz="2000" dirty="0"/>
              <a:t>TDM</a:t>
            </a:r>
            <a:r>
              <a:rPr lang="zh-CN" altLang="en-US" sz="2000" dirty="0"/>
              <a:t>）</a:t>
            </a:r>
            <a:endParaRPr lang="zh-CN" altLang="en-US" sz="2000" dirty="0"/>
          </a:p>
        </p:txBody>
      </p:sp>
      <p:sp>
        <p:nvSpPr>
          <p:cNvPr id="30724" name="Rectangle 3"/>
          <p:cNvSpPr>
            <a:spLocks noGrp="1" noChangeArrowheads="1"/>
          </p:cNvSpPr>
          <p:nvPr>
            <p:ph idx="1"/>
          </p:nvPr>
        </p:nvSpPr>
        <p:spPr>
          <a:xfrm>
            <a:off x="609919" y="1143530"/>
            <a:ext cx="10978515" cy="1265362"/>
          </a:xfrm>
        </p:spPr>
        <p:txBody>
          <a:bodyPr>
            <a:normAutofit/>
          </a:bodyPr>
          <a:lstStyle/>
          <a:p>
            <a:pPr>
              <a:lnSpc>
                <a:spcPct val="150000"/>
              </a:lnSpc>
            </a:pPr>
            <a:r>
              <a:rPr lang="zh-CN" altLang="en-US" sz="2200" dirty="0">
                <a:solidFill>
                  <a:srgbClr val="C00000"/>
                </a:solidFill>
              </a:rPr>
              <a:t>存在的不足</a:t>
            </a:r>
            <a:r>
              <a:rPr lang="zh-CN" altLang="en-US" sz="2200" dirty="0"/>
              <a:t>：使用时分复用系统传送计算机数据时，由于计算机数据的突发性质，用户对分配到的子信道的利用率一般不高。</a:t>
            </a:r>
            <a:endParaRPr lang="zh-CN" altLang="en-US" sz="2200" dirty="0"/>
          </a:p>
        </p:txBody>
      </p:sp>
      <p:sp>
        <p:nvSpPr>
          <p:cNvPr id="24" name="Freeform 47"/>
          <p:cNvSpPr/>
          <p:nvPr/>
        </p:nvSpPr>
        <p:spPr bwMode="auto">
          <a:xfrm>
            <a:off x="8168401" y="4678187"/>
            <a:ext cx="321901" cy="374650"/>
          </a:xfrm>
          <a:custGeom>
            <a:avLst/>
            <a:gdLst>
              <a:gd name="T0" fmla="*/ 0 w 96"/>
              <a:gd name="T1" fmla="*/ 192 h 192"/>
              <a:gd name="T2" fmla="*/ 0 w 96"/>
              <a:gd name="T3" fmla="*/ 0 h 192"/>
              <a:gd name="T4" fmla="*/ 96 w 96"/>
              <a:gd name="T5" fmla="*/ 0 h 192"/>
              <a:gd name="T6" fmla="*/ 96 w 96"/>
              <a:gd name="T7" fmla="*/ 192 h 192"/>
              <a:gd name="T8" fmla="*/ 0 60000 65536"/>
              <a:gd name="T9" fmla="*/ 0 60000 65536"/>
              <a:gd name="T10" fmla="*/ 0 60000 65536"/>
              <a:gd name="T11" fmla="*/ 0 60000 65536"/>
              <a:gd name="T12" fmla="*/ 0 w 96"/>
              <a:gd name="T13" fmla="*/ 0 h 192"/>
              <a:gd name="T14" fmla="*/ 96 w 96"/>
              <a:gd name="T15" fmla="*/ 192 h 192"/>
            </a:gdLst>
            <a:ahLst/>
            <a:cxnLst>
              <a:cxn ang="T8">
                <a:pos x="T0" y="T1"/>
              </a:cxn>
              <a:cxn ang="T9">
                <a:pos x="T2" y="T3"/>
              </a:cxn>
              <a:cxn ang="T10">
                <a:pos x="T4" y="T5"/>
              </a:cxn>
              <a:cxn ang="T11">
                <a:pos x="T6" y="T7"/>
              </a:cxn>
            </a:cxnLst>
            <a:rect l="T12" t="T13" r="T14" b="T15"/>
            <a:pathLst>
              <a:path w="96" h="192">
                <a:moveTo>
                  <a:pt x="0" y="192"/>
                </a:moveTo>
                <a:lnTo>
                  <a:pt x="0" y="0"/>
                </a:lnTo>
                <a:lnTo>
                  <a:pt x="96" y="0"/>
                </a:lnTo>
                <a:lnTo>
                  <a:pt x="96" y="192"/>
                </a:lnTo>
              </a:path>
            </a:pathLst>
          </a:custGeom>
          <a:solidFill>
            <a:srgbClr val="FFFF00"/>
          </a:solid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25" name="Freeform 48"/>
          <p:cNvSpPr/>
          <p:nvPr/>
        </p:nvSpPr>
        <p:spPr bwMode="auto">
          <a:xfrm>
            <a:off x="9453887" y="4678187"/>
            <a:ext cx="319784" cy="374650"/>
          </a:xfrm>
          <a:custGeom>
            <a:avLst/>
            <a:gdLst>
              <a:gd name="T0" fmla="*/ 0 w 96"/>
              <a:gd name="T1" fmla="*/ 192 h 192"/>
              <a:gd name="T2" fmla="*/ 0 w 96"/>
              <a:gd name="T3" fmla="*/ 0 h 192"/>
              <a:gd name="T4" fmla="*/ 96 w 96"/>
              <a:gd name="T5" fmla="*/ 0 h 192"/>
              <a:gd name="T6" fmla="*/ 96 w 96"/>
              <a:gd name="T7" fmla="*/ 192 h 192"/>
              <a:gd name="T8" fmla="*/ 0 60000 65536"/>
              <a:gd name="T9" fmla="*/ 0 60000 65536"/>
              <a:gd name="T10" fmla="*/ 0 60000 65536"/>
              <a:gd name="T11" fmla="*/ 0 60000 65536"/>
              <a:gd name="T12" fmla="*/ 0 w 96"/>
              <a:gd name="T13" fmla="*/ 0 h 192"/>
              <a:gd name="T14" fmla="*/ 96 w 96"/>
              <a:gd name="T15" fmla="*/ 192 h 192"/>
            </a:gdLst>
            <a:ahLst/>
            <a:cxnLst>
              <a:cxn ang="T8">
                <a:pos x="T0" y="T1"/>
              </a:cxn>
              <a:cxn ang="T9">
                <a:pos x="T2" y="T3"/>
              </a:cxn>
              <a:cxn ang="T10">
                <a:pos x="T4" y="T5"/>
              </a:cxn>
              <a:cxn ang="T11">
                <a:pos x="T6" y="T7"/>
              </a:cxn>
            </a:cxnLst>
            <a:rect l="T12" t="T13" r="T14" b="T15"/>
            <a:pathLst>
              <a:path w="96" h="192">
                <a:moveTo>
                  <a:pt x="0" y="192"/>
                </a:moveTo>
                <a:lnTo>
                  <a:pt x="0" y="0"/>
                </a:lnTo>
                <a:lnTo>
                  <a:pt x="96" y="0"/>
                </a:lnTo>
                <a:lnTo>
                  <a:pt x="96" y="192"/>
                </a:lnTo>
              </a:path>
            </a:pathLst>
          </a:custGeom>
          <a:solidFill>
            <a:srgbClr val="FFFF00"/>
          </a:solid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27" name="Freeform 49"/>
          <p:cNvSpPr/>
          <p:nvPr/>
        </p:nvSpPr>
        <p:spPr bwMode="auto">
          <a:xfrm>
            <a:off x="10095571" y="4678187"/>
            <a:ext cx="321901" cy="374650"/>
          </a:xfrm>
          <a:custGeom>
            <a:avLst/>
            <a:gdLst>
              <a:gd name="T0" fmla="*/ 0 w 96"/>
              <a:gd name="T1" fmla="*/ 192 h 192"/>
              <a:gd name="T2" fmla="*/ 0 w 96"/>
              <a:gd name="T3" fmla="*/ 0 h 192"/>
              <a:gd name="T4" fmla="*/ 96 w 96"/>
              <a:gd name="T5" fmla="*/ 0 h 192"/>
              <a:gd name="T6" fmla="*/ 96 w 96"/>
              <a:gd name="T7" fmla="*/ 192 h 192"/>
              <a:gd name="T8" fmla="*/ 0 60000 65536"/>
              <a:gd name="T9" fmla="*/ 0 60000 65536"/>
              <a:gd name="T10" fmla="*/ 0 60000 65536"/>
              <a:gd name="T11" fmla="*/ 0 60000 65536"/>
              <a:gd name="T12" fmla="*/ 0 w 96"/>
              <a:gd name="T13" fmla="*/ 0 h 192"/>
              <a:gd name="T14" fmla="*/ 96 w 96"/>
              <a:gd name="T15" fmla="*/ 192 h 192"/>
            </a:gdLst>
            <a:ahLst/>
            <a:cxnLst>
              <a:cxn ang="T8">
                <a:pos x="T0" y="T1"/>
              </a:cxn>
              <a:cxn ang="T9">
                <a:pos x="T2" y="T3"/>
              </a:cxn>
              <a:cxn ang="T10">
                <a:pos x="T4" y="T5"/>
              </a:cxn>
              <a:cxn ang="T11">
                <a:pos x="T6" y="T7"/>
              </a:cxn>
            </a:cxnLst>
            <a:rect l="T12" t="T13" r="T14" b="T15"/>
            <a:pathLst>
              <a:path w="96" h="192">
                <a:moveTo>
                  <a:pt x="0" y="192"/>
                </a:moveTo>
                <a:lnTo>
                  <a:pt x="0" y="0"/>
                </a:lnTo>
                <a:lnTo>
                  <a:pt x="96" y="0"/>
                </a:lnTo>
                <a:lnTo>
                  <a:pt x="96" y="192"/>
                </a:lnTo>
              </a:path>
            </a:pathLst>
          </a:custGeom>
          <a:solidFill>
            <a:srgbClr val="00B0F0"/>
          </a:solid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28" name="Freeform 50"/>
          <p:cNvSpPr/>
          <p:nvPr/>
        </p:nvSpPr>
        <p:spPr bwMode="auto">
          <a:xfrm>
            <a:off x="11059156" y="4678187"/>
            <a:ext cx="319784" cy="374650"/>
          </a:xfrm>
          <a:custGeom>
            <a:avLst/>
            <a:gdLst>
              <a:gd name="T0" fmla="*/ 0 w 96"/>
              <a:gd name="T1" fmla="*/ 192 h 192"/>
              <a:gd name="T2" fmla="*/ 0 w 96"/>
              <a:gd name="T3" fmla="*/ 0 h 192"/>
              <a:gd name="T4" fmla="*/ 96 w 96"/>
              <a:gd name="T5" fmla="*/ 0 h 192"/>
              <a:gd name="T6" fmla="*/ 96 w 96"/>
              <a:gd name="T7" fmla="*/ 192 h 192"/>
              <a:gd name="T8" fmla="*/ 0 60000 65536"/>
              <a:gd name="T9" fmla="*/ 0 60000 65536"/>
              <a:gd name="T10" fmla="*/ 0 60000 65536"/>
              <a:gd name="T11" fmla="*/ 0 60000 65536"/>
              <a:gd name="T12" fmla="*/ 0 w 96"/>
              <a:gd name="T13" fmla="*/ 0 h 192"/>
              <a:gd name="T14" fmla="*/ 96 w 96"/>
              <a:gd name="T15" fmla="*/ 192 h 192"/>
            </a:gdLst>
            <a:ahLst/>
            <a:cxnLst>
              <a:cxn ang="T8">
                <a:pos x="T0" y="T1"/>
              </a:cxn>
              <a:cxn ang="T9">
                <a:pos x="T2" y="T3"/>
              </a:cxn>
              <a:cxn ang="T10">
                <a:pos x="T4" y="T5"/>
              </a:cxn>
              <a:cxn ang="T11">
                <a:pos x="T6" y="T7"/>
              </a:cxn>
            </a:cxnLst>
            <a:rect l="T12" t="T13" r="T14" b="T15"/>
            <a:pathLst>
              <a:path w="96" h="192">
                <a:moveTo>
                  <a:pt x="0" y="192"/>
                </a:moveTo>
                <a:lnTo>
                  <a:pt x="0" y="0"/>
                </a:lnTo>
                <a:lnTo>
                  <a:pt x="96" y="0"/>
                </a:lnTo>
                <a:lnTo>
                  <a:pt x="96" y="192"/>
                </a:lnTo>
              </a:path>
            </a:pathLst>
          </a:custGeom>
          <a:solidFill>
            <a:srgbClr val="92D050"/>
          </a:solid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29" name="Freeform 51"/>
          <p:cNvSpPr/>
          <p:nvPr/>
        </p:nvSpPr>
        <p:spPr bwMode="auto">
          <a:xfrm>
            <a:off x="7848618" y="4678187"/>
            <a:ext cx="319784" cy="374650"/>
          </a:xfrm>
          <a:custGeom>
            <a:avLst/>
            <a:gdLst>
              <a:gd name="T0" fmla="*/ 0 w 96"/>
              <a:gd name="T1" fmla="*/ 192 h 192"/>
              <a:gd name="T2" fmla="*/ 0 w 96"/>
              <a:gd name="T3" fmla="*/ 0 h 192"/>
              <a:gd name="T4" fmla="*/ 96 w 96"/>
              <a:gd name="T5" fmla="*/ 0 h 192"/>
              <a:gd name="T6" fmla="*/ 96 w 96"/>
              <a:gd name="T7" fmla="*/ 192 h 192"/>
              <a:gd name="T8" fmla="*/ 0 60000 65536"/>
              <a:gd name="T9" fmla="*/ 0 60000 65536"/>
              <a:gd name="T10" fmla="*/ 0 60000 65536"/>
              <a:gd name="T11" fmla="*/ 0 60000 65536"/>
              <a:gd name="T12" fmla="*/ 0 w 96"/>
              <a:gd name="T13" fmla="*/ 0 h 192"/>
              <a:gd name="T14" fmla="*/ 96 w 96"/>
              <a:gd name="T15" fmla="*/ 192 h 192"/>
            </a:gdLst>
            <a:ahLst/>
            <a:cxnLst>
              <a:cxn ang="T8">
                <a:pos x="T0" y="T1"/>
              </a:cxn>
              <a:cxn ang="T9">
                <a:pos x="T2" y="T3"/>
              </a:cxn>
              <a:cxn ang="T10">
                <a:pos x="T4" y="T5"/>
              </a:cxn>
              <a:cxn ang="T11">
                <a:pos x="T6" y="T7"/>
              </a:cxn>
            </a:cxnLst>
            <a:rect l="T12" t="T13" r="T14" b="T15"/>
            <a:pathLst>
              <a:path w="96" h="192">
                <a:moveTo>
                  <a:pt x="0" y="192"/>
                </a:moveTo>
                <a:lnTo>
                  <a:pt x="0" y="0"/>
                </a:lnTo>
                <a:lnTo>
                  <a:pt x="96" y="0"/>
                </a:lnTo>
                <a:lnTo>
                  <a:pt x="96" y="192"/>
                </a:lnTo>
              </a:path>
            </a:pathLst>
          </a:custGeom>
          <a:solidFill>
            <a:srgbClr val="FFC000"/>
          </a:solid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30" name="Freeform 52"/>
          <p:cNvSpPr/>
          <p:nvPr/>
        </p:nvSpPr>
        <p:spPr bwMode="auto">
          <a:xfrm>
            <a:off x="6563132" y="4681363"/>
            <a:ext cx="321901" cy="376237"/>
          </a:xfrm>
          <a:custGeom>
            <a:avLst/>
            <a:gdLst>
              <a:gd name="T0" fmla="*/ 0 w 96"/>
              <a:gd name="T1" fmla="*/ 192 h 192"/>
              <a:gd name="T2" fmla="*/ 0 w 96"/>
              <a:gd name="T3" fmla="*/ 0 h 192"/>
              <a:gd name="T4" fmla="*/ 96 w 96"/>
              <a:gd name="T5" fmla="*/ 0 h 192"/>
              <a:gd name="T6" fmla="*/ 96 w 96"/>
              <a:gd name="T7" fmla="*/ 192 h 192"/>
              <a:gd name="T8" fmla="*/ 0 60000 65536"/>
              <a:gd name="T9" fmla="*/ 0 60000 65536"/>
              <a:gd name="T10" fmla="*/ 0 60000 65536"/>
              <a:gd name="T11" fmla="*/ 0 60000 65536"/>
              <a:gd name="T12" fmla="*/ 0 w 96"/>
              <a:gd name="T13" fmla="*/ 0 h 192"/>
              <a:gd name="T14" fmla="*/ 96 w 96"/>
              <a:gd name="T15" fmla="*/ 192 h 192"/>
            </a:gdLst>
            <a:ahLst/>
            <a:cxnLst>
              <a:cxn ang="T8">
                <a:pos x="T0" y="T1"/>
              </a:cxn>
              <a:cxn ang="T9">
                <a:pos x="T2" y="T3"/>
              </a:cxn>
              <a:cxn ang="T10">
                <a:pos x="T4" y="T5"/>
              </a:cxn>
              <a:cxn ang="T11">
                <a:pos x="T6" y="T7"/>
              </a:cxn>
            </a:cxnLst>
            <a:rect l="T12" t="T13" r="T14" b="T15"/>
            <a:pathLst>
              <a:path w="96" h="192">
                <a:moveTo>
                  <a:pt x="0" y="192"/>
                </a:moveTo>
                <a:lnTo>
                  <a:pt x="0" y="0"/>
                </a:lnTo>
                <a:lnTo>
                  <a:pt x="96" y="0"/>
                </a:lnTo>
                <a:lnTo>
                  <a:pt x="96" y="192"/>
                </a:lnTo>
              </a:path>
            </a:pathLst>
          </a:custGeom>
          <a:solidFill>
            <a:srgbClr val="FFC000"/>
          </a:solid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31" name="Freeform 53"/>
          <p:cNvSpPr/>
          <p:nvPr/>
        </p:nvSpPr>
        <p:spPr bwMode="auto">
          <a:xfrm>
            <a:off x="6243349" y="4681363"/>
            <a:ext cx="319784" cy="376237"/>
          </a:xfrm>
          <a:custGeom>
            <a:avLst/>
            <a:gdLst>
              <a:gd name="T0" fmla="*/ 0 w 96"/>
              <a:gd name="T1" fmla="*/ 192 h 192"/>
              <a:gd name="T2" fmla="*/ 0 w 96"/>
              <a:gd name="T3" fmla="*/ 0 h 192"/>
              <a:gd name="T4" fmla="*/ 96 w 96"/>
              <a:gd name="T5" fmla="*/ 0 h 192"/>
              <a:gd name="T6" fmla="*/ 96 w 96"/>
              <a:gd name="T7" fmla="*/ 192 h 192"/>
              <a:gd name="T8" fmla="*/ 0 60000 65536"/>
              <a:gd name="T9" fmla="*/ 0 60000 65536"/>
              <a:gd name="T10" fmla="*/ 0 60000 65536"/>
              <a:gd name="T11" fmla="*/ 0 60000 65536"/>
              <a:gd name="T12" fmla="*/ 0 w 96"/>
              <a:gd name="T13" fmla="*/ 0 h 192"/>
              <a:gd name="T14" fmla="*/ 96 w 96"/>
              <a:gd name="T15" fmla="*/ 192 h 192"/>
            </a:gdLst>
            <a:ahLst/>
            <a:cxnLst>
              <a:cxn ang="T8">
                <a:pos x="T0" y="T1"/>
              </a:cxn>
              <a:cxn ang="T9">
                <a:pos x="T2" y="T3"/>
              </a:cxn>
              <a:cxn ang="T10">
                <a:pos x="T4" y="T5"/>
              </a:cxn>
              <a:cxn ang="T11">
                <a:pos x="T6" y="T7"/>
              </a:cxn>
            </a:cxnLst>
            <a:rect l="T12" t="T13" r="T14" b="T15"/>
            <a:pathLst>
              <a:path w="96" h="192">
                <a:moveTo>
                  <a:pt x="0" y="192"/>
                </a:moveTo>
                <a:lnTo>
                  <a:pt x="0" y="0"/>
                </a:lnTo>
                <a:lnTo>
                  <a:pt x="96" y="0"/>
                </a:lnTo>
                <a:lnTo>
                  <a:pt x="96" y="192"/>
                </a:lnTo>
              </a:path>
            </a:pathLst>
          </a:custGeom>
          <a:solidFill>
            <a:srgbClr val="00B0F0"/>
          </a:solid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32" name="Freeform 54"/>
          <p:cNvSpPr/>
          <p:nvPr/>
        </p:nvSpPr>
        <p:spPr bwMode="auto">
          <a:xfrm>
            <a:off x="3244588" y="3549474"/>
            <a:ext cx="749690" cy="376238"/>
          </a:xfrm>
          <a:custGeom>
            <a:avLst/>
            <a:gdLst>
              <a:gd name="T0" fmla="*/ 0 w 1008"/>
              <a:gd name="T1" fmla="*/ 192 h 192"/>
              <a:gd name="T2" fmla="*/ 0 w 1008"/>
              <a:gd name="T3" fmla="*/ 0 h 192"/>
              <a:gd name="T4" fmla="*/ 1008 w 1008"/>
              <a:gd name="T5" fmla="*/ 0 h 192"/>
              <a:gd name="T6" fmla="*/ 1008 w 1008"/>
              <a:gd name="T7" fmla="*/ 192 h 192"/>
              <a:gd name="T8" fmla="*/ 0 60000 65536"/>
              <a:gd name="T9" fmla="*/ 0 60000 65536"/>
              <a:gd name="T10" fmla="*/ 0 60000 65536"/>
              <a:gd name="T11" fmla="*/ 0 60000 65536"/>
              <a:gd name="T12" fmla="*/ 0 w 1008"/>
              <a:gd name="T13" fmla="*/ 0 h 192"/>
              <a:gd name="T14" fmla="*/ 1008 w 1008"/>
              <a:gd name="T15" fmla="*/ 192 h 192"/>
            </a:gdLst>
            <a:ahLst/>
            <a:cxnLst>
              <a:cxn ang="T8">
                <a:pos x="T0" y="T1"/>
              </a:cxn>
              <a:cxn ang="T9">
                <a:pos x="T2" y="T3"/>
              </a:cxn>
              <a:cxn ang="T10">
                <a:pos x="T4" y="T5"/>
              </a:cxn>
              <a:cxn ang="T11">
                <a:pos x="T6" y="T7"/>
              </a:cxn>
            </a:cxnLst>
            <a:rect l="T12" t="T13" r="T14" b="T15"/>
            <a:pathLst>
              <a:path w="1008" h="192">
                <a:moveTo>
                  <a:pt x="0" y="192"/>
                </a:moveTo>
                <a:lnTo>
                  <a:pt x="0" y="0"/>
                </a:lnTo>
                <a:lnTo>
                  <a:pt x="1008" y="0"/>
                </a:lnTo>
                <a:lnTo>
                  <a:pt x="1008" y="192"/>
                </a:lnTo>
              </a:path>
            </a:pathLst>
          </a:custGeom>
          <a:solidFill>
            <a:srgbClr val="00B0F0"/>
          </a:solid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33" name="Freeform 55"/>
          <p:cNvSpPr/>
          <p:nvPr/>
        </p:nvSpPr>
        <p:spPr bwMode="auto">
          <a:xfrm>
            <a:off x="997635" y="4301949"/>
            <a:ext cx="1499381" cy="376238"/>
          </a:xfrm>
          <a:custGeom>
            <a:avLst/>
            <a:gdLst>
              <a:gd name="T0" fmla="*/ 0 w 1008"/>
              <a:gd name="T1" fmla="*/ 192 h 192"/>
              <a:gd name="T2" fmla="*/ 0 w 1008"/>
              <a:gd name="T3" fmla="*/ 0 h 192"/>
              <a:gd name="T4" fmla="*/ 1008 w 1008"/>
              <a:gd name="T5" fmla="*/ 0 h 192"/>
              <a:gd name="T6" fmla="*/ 1008 w 1008"/>
              <a:gd name="T7" fmla="*/ 192 h 192"/>
              <a:gd name="T8" fmla="*/ 0 60000 65536"/>
              <a:gd name="T9" fmla="*/ 0 60000 65536"/>
              <a:gd name="T10" fmla="*/ 0 60000 65536"/>
              <a:gd name="T11" fmla="*/ 0 60000 65536"/>
              <a:gd name="T12" fmla="*/ 0 w 1008"/>
              <a:gd name="T13" fmla="*/ 0 h 192"/>
              <a:gd name="T14" fmla="*/ 1008 w 1008"/>
              <a:gd name="T15" fmla="*/ 192 h 192"/>
            </a:gdLst>
            <a:ahLst/>
            <a:cxnLst>
              <a:cxn ang="T8">
                <a:pos x="T0" y="T1"/>
              </a:cxn>
              <a:cxn ang="T9">
                <a:pos x="T2" y="T3"/>
              </a:cxn>
              <a:cxn ang="T10">
                <a:pos x="T4" y="T5"/>
              </a:cxn>
              <a:cxn ang="T11">
                <a:pos x="T6" y="T7"/>
              </a:cxn>
            </a:cxnLst>
            <a:rect l="T12" t="T13" r="T14" b="T15"/>
            <a:pathLst>
              <a:path w="1008" h="192">
                <a:moveTo>
                  <a:pt x="0" y="192"/>
                </a:moveTo>
                <a:lnTo>
                  <a:pt x="0" y="0"/>
                </a:lnTo>
                <a:lnTo>
                  <a:pt x="1008" y="0"/>
                </a:lnTo>
                <a:lnTo>
                  <a:pt x="1008" y="192"/>
                </a:lnTo>
              </a:path>
            </a:pathLst>
          </a:custGeom>
          <a:solidFill>
            <a:srgbClr val="FFC000"/>
          </a:solid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34" name="Freeform 56"/>
          <p:cNvSpPr/>
          <p:nvPr/>
        </p:nvSpPr>
        <p:spPr bwMode="auto">
          <a:xfrm>
            <a:off x="1747325" y="5052838"/>
            <a:ext cx="1497262" cy="376237"/>
          </a:xfrm>
          <a:custGeom>
            <a:avLst/>
            <a:gdLst>
              <a:gd name="T0" fmla="*/ 0 w 1008"/>
              <a:gd name="T1" fmla="*/ 192 h 192"/>
              <a:gd name="T2" fmla="*/ 0 w 1008"/>
              <a:gd name="T3" fmla="*/ 0 h 192"/>
              <a:gd name="T4" fmla="*/ 1008 w 1008"/>
              <a:gd name="T5" fmla="*/ 0 h 192"/>
              <a:gd name="T6" fmla="*/ 1008 w 1008"/>
              <a:gd name="T7" fmla="*/ 192 h 192"/>
              <a:gd name="T8" fmla="*/ 0 60000 65536"/>
              <a:gd name="T9" fmla="*/ 0 60000 65536"/>
              <a:gd name="T10" fmla="*/ 0 60000 65536"/>
              <a:gd name="T11" fmla="*/ 0 60000 65536"/>
              <a:gd name="T12" fmla="*/ 0 w 1008"/>
              <a:gd name="T13" fmla="*/ 0 h 192"/>
              <a:gd name="T14" fmla="*/ 1008 w 1008"/>
              <a:gd name="T15" fmla="*/ 192 h 192"/>
            </a:gdLst>
            <a:ahLst/>
            <a:cxnLst>
              <a:cxn ang="T8">
                <a:pos x="T0" y="T1"/>
              </a:cxn>
              <a:cxn ang="T9">
                <a:pos x="T2" y="T3"/>
              </a:cxn>
              <a:cxn ang="T10">
                <a:pos x="T4" y="T5"/>
              </a:cxn>
              <a:cxn ang="T11">
                <a:pos x="T6" y="T7"/>
              </a:cxn>
            </a:cxnLst>
            <a:rect l="T12" t="T13" r="T14" b="T15"/>
            <a:pathLst>
              <a:path w="1008" h="192">
                <a:moveTo>
                  <a:pt x="0" y="192"/>
                </a:moveTo>
                <a:lnTo>
                  <a:pt x="0" y="0"/>
                </a:lnTo>
                <a:lnTo>
                  <a:pt x="1008" y="0"/>
                </a:lnTo>
                <a:lnTo>
                  <a:pt x="1008" y="192"/>
                </a:lnTo>
              </a:path>
            </a:pathLst>
          </a:custGeom>
          <a:solidFill>
            <a:srgbClr val="FFFF00"/>
          </a:solid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35" name="Freeform 57"/>
          <p:cNvSpPr/>
          <p:nvPr/>
        </p:nvSpPr>
        <p:spPr bwMode="auto">
          <a:xfrm>
            <a:off x="3244588" y="5805313"/>
            <a:ext cx="749690" cy="376237"/>
          </a:xfrm>
          <a:custGeom>
            <a:avLst/>
            <a:gdLst>
              <a:gd name="T0" fmla="*/ 0 w 1008"/>
              <a:gd name="T1" fmla="*/ 192 h 192"/>
              <a:gd name="T2" fmla="*/ 0 w 1008"/>
              <a:gd name="T3" fmla="*/ 0 h 192"/>
              <a:gd name="T4" fmla="*/ 1008 w 1008"/>
              <a:gd name="T5" fmla="*/ 0 h 192"/>
              <a:gd name="T6" fmla="*/ 1008 w 1008"/>
              <a:gd name="T7" fmla="*/ 192 h 192"/>
              <a:gd name="T8" fmla="*/ 0 60000 65536"/>
              <a:gd name="T9" fmla="*/ 0 60000 65536"/>
              <a:gd name="T10" fmla="*/ 0 60000 65536"/>
              <a:gd name="T11" fmla="*/ 0 60000 65536"/>
              <a:gd name="T12" fmla="*/ 0 w 1008"/>
              <a:gd name="T13" fmla="*/ 0 h 192"/>
              <a:gd name="T14" fmla="*/ 1008 w 1008"/>
              <a:gd name="T15" fmla="*/ 192 h 192"/>
            </a:gdLst>
            <a:ahLst/>
            <a:cxnLst>
              <a:cxn ang="T8">
                <a:pos x="T0" y="T1"/>
              </a:cxn>
              <a:cxn ang="T9">
                <a:pos x="T2" y="T3"/>
              </a:cxn>
              <a:cxn ang="T10">
                <a:pos x="T4" y="T5"/>
              </a:cxn>
              <a:cxn ang="T11">
                <a:pos x="T6" y="T7"/>
              </a:cxn>
            </a:cxnLst>
            <a:rect l="T12" t="T13" r="T14" b="T15"/>
            <a:pathLst>
              <a:path w="1008" h="192">
                <a:moveTo>
                  <a:pt x="0" y="192"/>
                </a:moveTo>
                <a:lnTo>
                  <a:pt x="0" y="0"/>
                </a:lnTo>
                <a:lnTo>
                  <a:pt x="1008" y="0"/>
                </a:lnTo>
                <a:lnTo>
                  <a:pt x="1008" y="192"/>
                </a:lnTo>
              </a:path>
            </a:pathLst>
          </a:custGeom>
          <a:solidFill>
            <a:srgbClr val="92D050"/>
          </a:solid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36" name="Text Box 58"/>
          <p:cNvSpPr txBox="1">
            <a:spLocks noChangeArrowheads="1"/>
          </p:cNvSpPr>
          <p:nvPr/>
        </p:nvSpPr>
        <p:spPr bwMode="auto">
          <a:xfrm>
            <a:off x="427955" y="3527250"/>
            <a:ext cx="365806"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A</a:t>
            </a:r>
            <a:endParaRPr kumimoji="1" lang="en-US" altLang="zh-CN" sz="2000">
              <a:solidFill>
                <a:schemeClr val="tx1">
                  <a:lumMod val="75000"/>
                  <a:lumOff val="25000"/>
                </a:schemeClr>
              </a:solidFill>
              <a:latin typeface="+mn-lt"/>
              <a:ea typeface="+mn-ea"/>
            </a:endParaRPr>
          </a:p>
        </p:txBody>
      </p:sp>
      <p:sp>
        <p:nvSpPr>
          <p:cNvPr id="37" name="Text Box 59"/>
          <p:cNvSpPr txBox="1">
            <a:spLocks noChangeArrowheads="1"/>
          </p:cNvSpPr>
          <p:nvPr/>
        </p:nvSpPr>
        <p:spPr bwMode="auto">
          <a:xfrm>
            <a:off x="427955" y="4279725"/>
            <a:ext cx="356188"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B</a:t>
            </a:r>
            <a:endParaRPr kumimoji="1" lang="en-US" altLang="zh-CN" sz="2000">
              <a:solidFill>
                <a:schemeClr val="tx1">
                  <a:lumMod val="75000"/>
                  <a:lumOff val="25000"/>
                </a:schemeClr>
              </a:solidFill>
              <a:latin typeface="+mn-lt"/>
              <a:ea typeface="+mn-ea"/>
            </a:endParaRPr>
          </a:p>
        </p:txBody>
      </p:sp>
      <p:sp>
        <p:nvSpPr>
          <p:cNvPr id="38" name="Text Box 60"/>
          <p:cNvSpPr txBox="1">
            <a:spLocks noChangeArrowheads="1"/>
          </p:cNvSpPr>
          <p:nvPr/>
        </p:nvSpPr>
        <p:spPr bwMode="auto">
          <a:xfrm>
            <a:off x="427955" y="5032200"/>
            <a:ext cx="370614"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C</a:t>
            </a:r>
            <a:endParaRPr kumimoji="1" lang="en-US" altLang="zh-CN" sz="2000">
              <a:solidFill>
                <a:schemeClr val="tx1">
                  <a:lumMod val="75000"/>
                  <a:lumOff val="25000"/>
                </a:schemeClr>
              </a:solidFill>
              <a:latin typeface="+mn-lt"/>
              <a:ea typeface="+mn-ea"/>
            </a:endParaRPr>
          </a:p>
        </p:txBody>
      </p:sp>
      <p:sp>
        <p:nvSpPr>
          <p:cNvPr id="39" name="Text Box 61"/>
          <p:cNvSpPr txBox="1">
            <a:spLocks noChangeArrowheads="1"/>
          </p:cNvSpPr>
          <p:nvPr/>
        </p:nvSpPr>
        <p:spPr bwMode="auto">
          <a:xfrm>
            <a:off x="427955" y="5784675"/>
            <a:ext cx="380232"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D</a:t>
            </a:r>
            <a:endParaRPr kumimoji="1" lang="en-US" altLang="zh-CN" sz="2000">
              <a:solidFill>
                <a:schemeClr val="tx1">
                  <a:lumMod val="75000"/>
                  <a:lumOff val="25000"/>
                </a:schemeClr>
              </a:solidFill>
              <a:latin typeface="+mn-lt"/>
              <a:ea typeface="+mn-ea"/>
            </a:endParaRPr>
          </a:p>
        </p:txBody>
      </p:sp>
      <p:sp>
        <p:nvSpPr>
          <p:cNvPr id="40" name="Line 62"/>
          <p:cNvSpPr>
            <a:spLocks noChangeShapeType="1"/>
          </p:cNvSpPr>
          <p:nvPr/>
        </p:nvSpPr>
        <p:spPr bwMode="auto">
          <a:xfrm>
            <a:off x="6027337" y="5052837"/>
            <a:ext cx="5673504" cy="0"/>
          </a:xfrm>
          <a:prstGeom prst="line">
            <a:avLst/>
          </a:prstGeom>
          <a:noFill/>
          <a:ln w="28575">
            <a:solidFill>
              <a:srgbClr val="333399"/>
            </a:solidFill>
            <a:round/>
            <a:tailEnd type="triangle" w="sm" len="med"/>
          </a:ln>
        </p:spPr>
        <p:txBody>
          <a:bodyPr/>
          <a:lstStyle/>
          <a:p>
            <a:endParaRPr lang="zh-CN" altLang="en-US">
              <a:solidFill>
                <a:schemeClr val="tx1">
                  <a:lumMod val="75000"/>
                  <a:lumOff val="25000"/>
                </a:schemeClr>
              </a:solidFill>
              <a:latin typeface="+mn-lt"/>
              <a:ea typeface="+mn-ea"/>
            </a:endParaRPr>
          </a:p>
        </p:txBody>
      </p:sp>
      <p:sp>
        <p:nvSpPr>
          <p:cNvPr id="41" name="Line 63"/>
          <p:cNvSpPr>
            <a:spLocks noChangeShapeType="1"/>
          </p:cNvSpPr>
          <p:nvPr/>
        </p:nvSpPr>
        <p:spPr bwMode="auto">
          <a:xfrm>
            <a:off x="6885033" y="4959175"/>
            <a:ext cx="0" cy="93663"/>
          </a:xfrm>
          <a:prstGeom prst="line">
            <a:avLst/>
          </a:prstGeom>
          <a:no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42" name="Text Box 64"/>
          <p:cNvSpPr txBox="1">
            <a:spLocks noChangeArrowheads="1"/>
          </p:cNvSpPr>
          <p:nvPr/>
        </p:nvSpPr>
        <p:spPr bwMode="auto">
          <a:xfrm>
            <a:off x="3405538" y="3511375"/>
            <a:ext cx="327334"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a</a:t>
            </a:r>
            <a:endParaRPr kumimoji="1" lang="en-US" altLang="zh-CN" sz="2000">
              <a:solidFill>
                <a:schemeClr val="tx1">
                  <a:lumMod val="75000"/>
                  <a:lumOff val="25000"/>
                </a:schemeClr>
              </a:solidFill>
              <a:latin typeface="+mn-lt"/>
              <a:ea typeface="+mn-ea"/>
            </a:endParaRPr>
          </a:p>
        </p:txBody>
      </p:sp>
      <p:sp>
        <p:nvSpPr>
          <p:cNvPr id="43" name="Text Box 65"/>
          <p:cNvSpPr txBox="1">
            <a:spLocks noChangeArrowheads="1"/>
          </p:cNvSpPr>
          <p:nvPr/>
        </p:nvSpPr>
        <p:spPr bwMode="auto">
          <a:xfrm>
            <a:off x="10055333" y="4663899"/>
            <a:ext cx="327334"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a</a:t>
            </a:r>
            <a:endParaRPr kumimoji="1" lang="en-US" altLang="zh-CN" sz="2000">
              <a:solidFill>
                <a:schemeClr val="tx1">
                  <a:lumMod val="75000"/>
                  <a:lumOff val="25000"/>
                </a:schemeClr>
              </a:solidFill>
              <a:latin typeface="+mn-lt"/>
              <a:ea typeface="+mn-ea"/>
            </a:endParaRPr>
          </a:p>
        </p:txBody>
      </p:sp>
      <p:sp>
        <p:nvSpPr>
          <p:cNvPr id="44" name="Text Box 66"/>
          <p:cNvSpPr txBox="1">
            <a:spLocks noChangeArrowheads="1"/>
          </p:cNvSpPr>
          <p:nvPr/>
        </p:nvSpPr>
        <p:spPr bwMode="auto">
          <a:xfrm>
            <a:off x="6510188" y="4663899"/>
            <a:ext cx="327334"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b</a:t>
            </a:r>
            <a:endParaRPr kumimoji="1" lang="en-US" altLang="zh-CN" sz="2000">
              <a:solidFill>
                <a:schemeClr val="tx1">
                  <a:lumMod val="75000"/>
                  <a:lumOff val="25000"/>
                </a:schemeClr>
              </a:solidFill>
              <a:latin typeface="+mn-lt"/>
              <a:ea typeface="+mn-ea"/>
            </a:endParaRPr>
          </a:p>
        </p:txBody>
      </p:sp>
      <p:sp>
        <p:nvSpPr>
          <p:cNvPr id="45" name="Text Box 67"/>
          <p:cNvSpPr txBox="1">
            <a:spLocks noChangeArrowheads="1"/>
          </p:cNvSpPr>
          <p:nvPr/>
        </p:nvSpPr>
        <p:spPr bwMode="auto">
          <a:xfrm>
            <a:off x="1135290" y="4298775"/>
            <a:ext cx="327334"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b</a:t>
            </a:r>
            <a:endParaRPr kumimoji="1" lang="en-US" altLang="zh-CN" sz="2000">
              <a:solidFill>
                <a:schemeClr val="tx1">
                  <a:lumMod val="75000"/>
                  <a:lumOff val="25000"/>
                </a:schemeClr>
              </a:solidFill>
              <a:latin typeface="+mn-lt"/>
              <a:ea typeface="+mn-ea"/>
            </a:endParaRPr>
          </a:p>
        </p:txBody>
      </p:sp>
      <p:sp>
        <p:nvSpPr>
          <p:cNvPr id="46" name="Text Box 68"/>
          <p:cNvSpPr txBox="1">
            <a:spLocks noChangeArrowheads="1"/>
          </p:cNvSpPr>
          <p:nvPr/>
        </p:nvSpPr>
        <p:spPr bwMode="auto">
          <a:xfrm>
            <a:off x="2674908" y="5022675"/>
            <a:ext cx="312906"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c</a:t>
            </a:r>
            <a:endParaRPr kumimoji="1" lang="en-US" altLang="zh-CN" sz="2000">
              <a:solidFill>
                <a:schemeClr val="tx1">
                  <a:lumMod val="75000"/>
                  <a:lumOff val="25000"/>
                </a:schemeClr>
              </a:solidFill>
              <a:latin typeface="+mn-lt"/>
              <a:ea typeface="+mn-ea"/>
            </a:endParaRPr>
          </a:p>
        </p:txBody>
      </p:sp>
      <p:sp>
        <p:nvSpPr>
          <p:cNvPr id="47" name="Text Box 69"/>
          <p:cNvSpPr txBox="1">
            <a:spLocks noChangeArrowheads="1"/>
          </p:cNvSpPr>
          <p:nvPr/>
        </p:nvSpPr>
        <p:spPr bwMode="auto">
          <a:xfrm>
            <a:off x="3361066" y="5779913"/>
            <a:ext cx="327334"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d</a:t>
            </a:r>
            <a:endParaRPr kumimoji="1" lang="en-US" altLang="zh-CN" sz="2000">
              <a:solidFill>
                <a:schemeClr val="tx1">
                  <a:lumMod val="75000"/>
                  <a:lumOff val="25000"/>
                </a:schemeClr>
              </a:solidFill>
              <a:latin typeface="+mn-lt"/>
              <a:ea typeface="+mn-ea"/>
            </a:endParaRPr>
          </a:p>
        </p:txBody>
      </p:sp>
      <p:sp>
        <p:nvSpPr>
          <p:cNvPr id="48" name="Text Box 70"/>
          <p:cNvSpPr txBox="1">
            <a:spLocks noChangeArrowheads="1"/>
          </p:cNvSpPr>
          <p:nvPr/>
        </p:nvSpPr>
        <p:spPr bwMode="auto">
          <a:xfrm>
            <a:off x="7804146" y="4663899"/>
            <a:ext cx="327334"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b</a:t>
            </a:r>
            <a:endParaRPr kumimoji="1" lang="en-US" altLang="zh-CN" sz="2000">
              <a:solidFill>
                <a:schemeClr val="tx1">
                  <a:lumMod val="75000"/>
                  <a:lumOff val="25000"/>
                </a:schemeClr>
              </a:solidFill>
              <a:latin typeface="+mn-lt"/>
              <a:ea typeface="+mn-ea"/>
            </a:endParaRPr>
          </a:p>
        </p:txBody>
      </p:sp>
      <p:sp>
        <p:nvSpPr>
          <p:cNvPr id="49" name="Text Box 71"/>
          <p:cNvSpPr txBox="1">
            <a:spLocks noChangeArrowheads="1"/>
          </p:cNvSpPr>
          <p:nvPr/>
        </p:nvSpPr>
        <p:spPr bwMode="auto">
          <a:xfrm>
            <a:off x="8115456" y="4663899"/>
            <a:ext cx="312906"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c</a:t>
            </a:r>
            <a:endParaRPr kumimoji="1" lang="en-US" altLang="zh-CN" sz="2000">
              <a:solidFill>
                <a:schemeClr val="tx1">
                  <a:lumMod val="75000"/>
                  <a:lumOff val="25000"/>
                </a:schemeClr>
              </a:solidFill>
              <a:latin typeface="+mn-lt"/>
              <a:ea typeface="+mn-ea"/>
            </a:endParaRPr>
          </a:p>
        </p:txBody>
      </p:sp>
      <p:sp>
        <p:nvSpPr>
          <p:cNvPr id="50" name="Text Box 72"/>
          <p:cNvSpPr txBox="1">
            <a:spLocks noChangeArrowheads="1"/>
          </p:cNvSpPr>
          <p:nvPr/>
        </p:nvSpPr>
        <p:spPr bwMode="auto">
          <a:xfrm>
            <a:off x="6207348" y="4663899"/>
            <a:ext cx="327334"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a</a:t>
            </a:r>
            <a:endParaRPr kumimoji="1" lang="en-US" altLang="zh-CN" sz="2000">
              <a:solidFill>
                <a:schemeClr val="tx1">
                  <a:lumMod val="75000"/>
                  <a:lumOff val="25000"/>
                </a:schemeClr>
              </a:solidFill>
              <a:latin typeface="+mn-lt"/>
              <a:ea typeface="+mn-ea"/>
            </a:endParaRPr>
          </a:p>
        </p:txBody>
      </p:sp>
      <p:sp>
        <p:nvSpPr>
          <p:cNvPr id="51" name="Text Box 73"/>
          <p:cNvSpPr txBox="1">
            <a:spLocks noChangeArrowheads="1"/>
          </p:cNvSpPr>
          <p:nvPr/>
        </p:nvSpPr>
        <p:spPr bwMode="auto">
          <a:xfrm>
            <a:off x="4288648" y="3527250"/>
            <a:ext cx="255198"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t</a:t>
            </a:r>
            <a:endParaRPr kumimoji="1" lang="en-US" altLang="zh-CN" sz="2000">
              <a:solidFill>
                <a:schemeClr val="tx1">
                  <a:lumMod val="75000"/>
                  <a:lumOff val="25000"/>
                </a:schemeClr>
              </a:solidFill>
              <a:latin typeface="+mn-lt"/>
              <a:ea typeface="+mn-ea"/>
            </a:endParaRPr>
          </a:p>
        </p:txBody>
      </p:sp>
      <p:sp>
        <p:nvSpPr>
          <p:cNvPr id="52" name="Text Box 74"/>
          <p:cNvSpPr txBox="1">
            <a:spLocks noChangeArrowheads="1"/>
          </p:cNvSpPr>
          <p:nvPr/>
        </p:nvSpPr>
        <p:spPr bwMode="auto">
          <a:xfrm>
            <a:off x="4288648" y="4297188"/>
            <a:ext cx="255198"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t</a:t>
            </a:r>
            <a:endParaRPr kumimoji="1" lang="en-US" altLang="zh-CN" sz="2000">
              <a:solidFill>
                <a:schemeClr val="tx1">
                  <a:lumMod val="75000"/>
                  <a:lumOff val="25000"/>
                </a:schemeClr>
              </a:solidFill>
              <a:latin typeface="+mn-lt"/>
              <a:ea typeface="+mn-ea"/>
            </a:endParaRPr>
          </a:p>
        </p:txBody>
      </p:sp>
      <p:sp>
        <p:nvSpPr>
          <p:cNvPr id="53" name="Text Box 75"/>
          <p:cNvSpPr txBox="1">
            <a:spLocks noChangeArrowheads="1"/>
          </p:cNvSpPr>
          <p:nvPr/>
        </p:nvSpPr>
        <p:spPr bwMode="auto">
          <a:xfrm>
            <a:off x="4288648" y="5067125"/>
            <a:ext cx="255198"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t</a:t>
            </a:r>
            <a:endParaRPr kumimoji="1" lang="en-US" altLang="zh-CN" sz="2000">
              <a:solidFill>
                <a:schemeClr val="tx1">
                  <a:lumMod val="75000"/>
                  <a:lumOff val="25000"/>
                </a:schemeClr>
              </a:solidFill>
              <a:latin typeface="+mn-lt"/>
              <a:ea typeface="+mn-ea"/>
            </a:endParaRPr>
          </a:p>
        </p:txBody>
      </p:sp>
      <p:sp>
        <p:nvSpPr>
          <p:cNvPr id="54" name="Text Box 76"/>
          <p:cNvSpPr txBox="1">
            <a:spLocks noChangeArrowheads="1"/>
          </p:cNvSpPr>
          <p:nvPr/>
        </p:nvSpPr>
        <p:spPr bwMode="auto">
          <a:xfrm>
            <a:off x="4288648" y="5837063"/>
            <a:ext cx="255198"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t</a:t>
            </a:r>
            <a:endParaRPr kumimoji="1" lang="en-US" altLang="zh-CN" sz="2000">
              <a:solidFill>
                <a:schemeClr val="tx1">
                  <a:lumMod val="75000"/>
                  <a:lumOff val="25000"/>
                </a:schemeClr>
              </a:solidFill>
              <a:latin typeface="+mn-lt"/>
              <a:ea typeface="+mn-ea"/>
            </a:endParaRPr>
          </a:p>
        </p:txBody>
      </p:sp>
      <p:sp>
        <p:nvSpPr>
          <p:cNvPr id="55" name="Text Box 77"/>
          <p:cNvSpPr txBox="1">
            <a:spLocks noChangeArrowheads="1"/>
          </p:cNvSpPr>
          <p:nvPr/>
        </p:nvSpPr>
        <p:spPr bwMode="auto">
          <a:xfrm>
            <a:off x="11673308" y="4655963"/>
            <a:ext cx="255198"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t</a:t>
            </a:r>
            <a:endParaRPr kumimoji="1" lang="en-US" altLang="zh-CN" sz="2000">
              <a:solidFill>
                <a:schemeClr val="tx1">
                  <a:lumMod val="75000"/>
                  <a:lumOff val="25000"/>
                </a:schemeClr>
              </a:solidFill>
              <a:latin typeface="+mn-lt"/>
              <a:ea typeface="+mn-ea"/>
            </a:endParaRPr>
          </a:p>
        </p:txBody>
      </p:sp>
      <p:sp>
        <p:nvSpPr>
          <p:cNvPr id="56" name="Line 78"/>
          <p:cNvSpPr>
            <a:spLocks noChangeShapeType="1"/>
          </p:cNvSpPr>
          <p:nvPr/>
        </p:nvSpPr>
        <p:spPr bwMode="auto">
          <a:xfrm>
            <a:off x="9131986" y="4959175"/>
            <a:ext cx="0" cy="93663"/>
          </a:xfrm>
          <a:prstGeom prst="line">
            <a:avLst/>
          </a:prstGeom>
          <a:no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57" name="Line 79"/>
          <p:cNvSpPr>
            <a:spLocks noChangeShapeType="1"/>
          </p:cNvSpPr>
          <p:nvPr/>
        </p:nvSpPr>
        <p:spPr bwMode="auto">
          <a:xfrm>
            <a:off x="1747325" y="4582937"/>
            <a:ext cx="0" cy="95250"/>
          </a:xfrm>
          <a:prstGeom prst="line">
            <a:avLst/>
          </a:prstGeom>
          <a:no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58" name="Line 80"/>
          <p:cNvSpPr>
            <a:spLocks noChangeShapeType="1"/>
          </p:cNvSpPr>
          <p:nvPr/>
        </p:nvSpPr>
        <p:spPr bwMode="auto">
          <a:xfrm>
            <a:off x="2497016" y="5335412"/>
            <a:ext cx="0" cy="93662"/>
          </a:xfrm>
          <a:prstGeom prst="line">
            <a:avLst/>
          </a:prstGeom>
          <a:no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59" name="Line 81"/>
          <p:cNvSpPr>
            <a:spLocks noChangeShapeType="1"/>
          </p:cNvSpPr>
          <p:nvPr/>
        </p:nvSpPr>
        <p:spPr bwMode="auto">
          <a:xfrm>
            <a:off x="3244587" y="4582937"/>
            <a:ext cx="0" cy="95250"/>
          </a:xfrm>
          <a:prstGeom prst="line">
            <a:avLst/>
          </a:prstGeom>
          <a:no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60" name="Line 82"/>
          <p:cNvSpPr>
            <a:spLocks noChangeShapeType="1"/>
          </p:cNvSpPr>
          <p:nvPr/>
        </p:nvSpPr>
        <p:spPr bwMode="auto">
          <a:xfrm>
            <a:off x="1747325" y="6087887"/>
            <a:ext cx="0" cy="93662"/>
          </a:xfrm>
          <a:prstGeom prst="line">
            <a:avLst/>
          </a:prstGeom>
          <a:no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61" name="Line 83"/>
          <p:cNvSpPr>
            <a:spLocks noChangeShapeType="1"/>
          </p:cNvSpPr>
          <p:nvPr/>
        </p:nvSpPr>
        <p:spPr bwMode="auto">
          <a:xfrm>
            <a:off x="3994278" y="5335412"/>
            <a:ext cx="0" cy="93662"/>
          </a:xfrm>
          <a:prstGeom prst="line">
            <a:avLst/>
          </a:prstGeom>
          <a:no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62" name="Line 84"/>
          <p:cNvSpPr>
            <a:spLocks noChangeShapeType="1"/>
          </p:cNvSpPr>
          <p:nvPr/>
        </p:nvSpPr>
        <p:spPr bwMode="auto">
          <a:xfrm>
            <a:off x="3244587" y="6087887"/>
            <a:ext cx="0" cy="93662"/>
          </a:xfrm>
          <a:prstGeom prst="line">
            <a:avLst/>
          </a:prstGeom>
          <a:no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63" name="Line 85"/>
          <p:cNvSpPr>
            <a:spLocks noChangeShapeType="1"/>
          </p:cNvSpPr>
          <p:nvPr/>
        </p:nvSpPr>
        <p:spPr bwMode="auto">
          <a:xfrm>
            <a:off x="6243348" y="5148088"/>
            <a:ext cx="0" cy="187325"/>
          </a:xfrm>
          <a:prstGeom prst="line">
            <a:avLst/>
          </a:prstGeom>
          <a:no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64" name="Line 86"/>
          <p:cNvSpPr>
            <a:spLocks noChangeShapeType="1"/>
          </p:cNvSpPr>
          <p:nvPr/>
        </p:nvSpPr>
        <p:spPr bwMode="auto">
          <a:xfrm>
            <a:off x="7526717" y="5148088"/>
            <a:ext cx="0" cy="187325"/>
          </a:xfrm>
          <a:prstGeom prst="line">
            <a:avLst/>
          </a:prstGeom>
          <a:no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65" name="Line 87"/>
          <p:cNvSpPr>
            <a:spLocks noChangeShapeType="1"/>
          </p:cNvSpPr>
          <p:nvPr/>
        </p:nvSpPr>
        <p:spPr bwMode="auto">
          <a:xfrm>
            <a:off x="8810085" y="5148088"/>
            <a:ext cx="0" cy="187325"/>
          </a:xfrm>
          <a:prstGeom prst="line">
            <a:avLst/>
          </a:prstGeom>
          <a:no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66" name="Line 88"/>
          <p:cNvSpPr>
            <a:spLocks noChangeShapeType="1"/>
          </p:cNvSpPr>
          <p:nvPr/>
        </p:nvSpPr>
        <p:spPr bwMode="auto">
          <a:xfrm>
            <a:off x="10095571" y="5148088"/>
            <a:ext cx="0" cy="187325"/>
          </a:xfrm>
          <a:prstGeom prst="line">
            <a:avLst/>
          </a:prstGeom>
          <a:no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67" name="Line 89"/>
          <p:cNvSpPr>
            <a:spLocks noChangeShapeType="1"/>
          </p:cNvSpPr>
          <p:nvPr/>
        </p:nvSpPr>
        <p:spPr bwMode="auto">
          <a:xfrm>
            <a:off x="6243349" y="5241749"/>
            <a:ext cx="1283368" cy="0"/>
          </a:xfrm>
          <a:prstGeom prst="line">
            <a:avLst/>
          </a:prstGeom>
          <a:noFill/>
          <a:ln w="28575">
            <a:solidFill>
              <a:srgbClr val="333399"/>
            </a:solidFill>
            <a:round/>
            <a:headEnd type="triangle" w="sm" len="med"/>
            <a:tailEnd type="triangle" w="sm" len="med"/>
          </a:ln>
        </p:spPr>
        <p:txBody>
          <a:bodyPr/>
          <a:lstStyle/>
          <a:p>
            <a:endParaRPr lang="zh-CN" altLang="en-US">
              <a:solidFill>
                <a:schemeClr val="tx1">
                  <a:lumMod val="75000"/>
                  <a:lumOff val="25000"/>
                </a:schemeClr>
              </a:solidFill>
              <a:latin typeface="+mn-lt"/>
              <a:ea typeface="+mn-ea"/>
            </a:endParaRPr>
          </a:p>
        </p:txBody>
      </p:sp>
      <p:sp>
        <p:nvSpPr>
          <p:cNvPr id="68" name="Line 90"/>
          <p:cNvSpPr>
            <a:spLocks noChangeShapeType="1"/>
          </p:cNvSpPr>
          <p:nvPr/>
        </p:nvSpPr>
        <p:spPr bwMode="auto">
          <a:xfrm>
            <a:off x="7526717" y="5241749"/>
            <a:ext cx="1283368" cy="0"/>
          </a:xfrm>
          <a:prstGeom prst="line">
            <a:avLst/>
          </a:prstGeom>
          <a:noFill/>
          <a:ln w="28575">
            <a:solidFill>
              <a:srgbClr val="333399"/>
            </a:solidFill>
            <a:round/>
            <a:headEnd type="triangle" w="sm" len="med"/>
            <a:tailEnd type="triangle" w="sm" len="med"/>
          </a:ln>
        </p:spPr>
        <p:txBody>
          <a:bodyPr/>
          <a:lstStyle/>
          <a:p>
            <a:endParaRPr lang="zh-CN" altLang="en-US">
              <a:solidFill>
                <a:schemeClr val="tx1">
                  <a:lumMod val="75000"/>
                  <a:lumOff val="25000"/>
                </a:schemeClr>
              </a:solidFill>
              <a:latin typeface="+mn-lt"/>
              <a:ea typeface="+mn-ea"/>
            </a:endParaRPr>
          </a:p>
        </p:txBody>
      </p:sp>
      <p:sp>
        <p:nvSpPr>
          <p:cNvPr id="69" name="Line 91"/>
          <p:cNvSpPr>
            <a:spLocks noChangeShapeType="1"/>
          </p:cNvSpPr>
          <p:nvPr/>
        </p:nvSpPr>
        <p:spPr bwMode="auto">
          <a:xfrm>
            <a:off x="8810085" y="5241749"/>
            <a:ext cx="1285487" cy="0"/>
          </a:xfrm>
          <a:prstGeom prst="line">
            <a:avLst/>
          </a:prstGeom>
          <a:noFill/>
          <a:ln w="28575">
            <a:solidFill>
              <a:srgbClr val="333399"/>
            </a:solidFill>
            <a:round/>
            <a:headEnd type="triangle" w="sm" len="med"/>
            <a:tailEnd type="triangle" w="sm" len="med"/>
          </a:ln>
        </p:spPr>
        <p:txBody>
          <a:bodyPr/>
          <a:lstStyle/>
          <a:p>
            <a:endParaRPr lang="zh-CN" altLang="en-US">
              <a:solidFill>
                <a:schemeClr val="tx1">
                  <a:lumMod val="75000"/>
                  <a:lumOff val="25000"/>
                </a:schemeClr>
              </a:solidFill>
              <a:latin typeface="+mn-lt"/>
              <a:ea typeface="+mn-ea"/>
            </a:endParaRPr>
          </a:p>
        </p:txBody>
      </p:sp>
      <p:sp>
        <p:nvSpPr>
          <p:cNvPr id="70" name="Text Box 92"/>
          <p:cNvSpPr txBox="1">
            <a:spLocks noChangeArrowheads="1"/>
          </p:cNvSpPr>
          <p:nvPr/>
        </p:nvSpPr>
        <p:spPr bwMode="auto">
          <a:xfrm>
            <a:off x="7848617" y="5962475"/>
            <a:ext cx="1936749"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4 </a:t>
            </a:r>
            <a:r>
              <a:rPr kumimoji="1" lang="zh-CN" altLang="en-US" sz="2000">
                <a:solidFill>
                  <a:schemeClr val="tx1">
                    <a:lumMod val="75000"/>
                    <a:lumOff val="25000"/>
                  </a:schemeClr>
                </a:solidFill>
                <a:latin typeface="+mn-lt"/>
                <a:ea typeface="+mn-ea"/>
              </a:rPr>
              <a:t>个时分复用帧</a:t>
            </a:r>
            <a:endParaRPr kumimoji="1" lang="zh-CN" altLang="en-US" sz="2000">
              <a:solidFill>
                <a:schemeClr val="tx1">
                  <a:lumMod val="75000"/>
                  <a:lumOff val="25000"/>
                </a:schemeClr>
              </a:solidFill>
              <a:latin typeface="+mn-lt"/>
              <a:ea typeface="+mn-ea"/>
            </a:endParaRPr>
          </a:p>
        </p:txBody>
      </p:sp>
      <p:sp>
        <p:nvSpPr>
          <p:cNvPr id="71" name="Text Box 93"/>
          <p:cNvSpPr txBox="1">
            <a:spLocks noChangeArrowheads="1"/>
          </p:cNvSpPr>
          <p:nvPr/>
        </p:nvSpPr>
        <p:spPr bwMode="auto">
          <a:xfrm>
            <a:off x="6563133" y="5190950"/>
            <a:ext cx="470000"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#1</a:t>
            </a:r>
            <a:endParaRPr kumimoji="1" lang="en-US" altLang="zh-CN" sz="2000">
              <a:solidFill>
                <a:schemeClr val="tx1">
                  <a:lumMod val="75000"/>
                  <a:lumOff val="25000"/>
                </a:schemeClr>
              </a:solidFill>
              <a:latin typeface="+mn-lt"/>
              <a:ea typeface="+mn-ea"/>
            </a:endParaRPr>
          </a:p>
        </p:txBody>
      </p:sp>
      <p:sp>
        <p:nvSpPr>
          <p:cNvPr id="72" name="Line 94"/>
          <p:cNvSpPr>
            <a:spLocks noChangeShapeType="1"/>
          </p:cNvSpPr>
          <p:nvPr/>
        </p:nvSpPr>
        <p:spPr bwMode="auto">
          <a:xfrm>
            <a:off x="4519485" y="3979687"/>
            <a:ext cx="1401963" cy="698500"/>
          </a:xfrm>
          <a:prstGeom prst="line">
            <a:avLst/>
          </a:prstGeom>
          <a:noFill/>
          <a:ln w="28575">
            <a:solidFill>
              <a:srgbClr val="333399"/>
            </a:solidFill>
            <a:round/>
            <a:tailEnd type="triangle" w="sm" len="med"/>
          </a:ln>
        </p:spPr>
        <p:txBody>
          <a:bodyPr/>
          <a:lstStyle/>
          <a:p>
            <a:endParaRPr lang="zh-CN" altLang="en-US">
              <a:solidFill>
                <a:schemeClr val="tx1">
                  <a:lumMod val="75000"/>
                  <a:lumOff val="25000"/>
                </a:schemeClr>
              </a:solidFill>
              <a:latin typeface="+mn-lt"/>
              <a:ea typeface="+mn-ea"/>
            </a:endParaRPr>
          </a:p>
        </p:txBody>
      </p:sp>
      <p:sp>
        <p:nvSpPr>
          <p:cNvPr id="73" name="Line 95"/>
          <p:cNvSpPr>
            <a:spLocks noChangeShapeType="1"/>
          </p:cNvSpPr>
          <p:nvPr/>
        </p:nvSpPr>
        <p:spPr bwMode="auto">
          <a:xfrm>
            <a:off x="4519485" y="4700412"/>
            <a:ext cx="1293958" cy="165100"/>
          </a:xfrm>
          <a:prstGeom prst="line">
            <a:avLst/>
          </a:prstGeom>
          <a:noFill/>
          <a:ln w="28575">
            <a:solidFill>
              <a:srgbClr val="333399"/>
            </a:solidFill>
            <a:round/>
            <a:tailEnd type="triangle" w="sm" len="med"/>
          </a:ln>
        </p:spPr>
        <p:txBody>
          <a:bodyPr/>
          <a:lstStyle/>
          <a:p>
            <a:endParaRPr lang="zh-CN" altLang="en-US">
              <a:solidFill>
                <a:schemeClr val="tx1">
                  <a:lumMod val="75000"/>
                  <a:lumOff val="25000"/>
                </a:schemeClr>
              </a:solidFill>
              <a:latin typeface="+mn-lt"/>
              <a:ea typeface="+mn-ea"/>
            </a:endParaRPr>
          </a:p>
        </p:txBody>
      </p:sp>
      <p:sp>
        <p:nvSpPr>
          <p:cNvPr id="74" name="Line 96"/>
          <p:cNvSpPr>
            <a:spLocks noChangeShapeType="1"/>
          </p:cNvSpPr>
          <p:nvPr/>
        </p:nvSpPr>
        <p:spPr bwMode="auto">
          <a:xfrm flipV="1">
            <a:off x="4614786" y="5052837"/>
            <a:ext cx="1198657" cy="366712"/>
          </a:xfrm>
          <a:prstGeom prst="line">
            <a:avLst/>
          </a:prstGeom>
          <a:noFill/>
          <a:ln w="28575">
            <a:solidFill>
              <a:srgbClr val="333399"/>
            </a:solidFill>
            <a:round/>
            <a:tailEnd type="triangle" w="sm" len="med"/>
          </a:ln>
        </p:spPr>
        <p:txBody>
          <a:bodyPr/>
          <a:lstStyle/>
          <a:p>
            <a:endParaRPr lang="zh-CN" altLang="en-US">
              <a:solidFill>
                <a:schemeClr val="tx1">
                  <a:lumMod val="75000"/>
                  <a:lumOff val="25000"/>
                </a:schemeClr>
              </a:solidFill>
              <a:latin typeface="+mn-lt"/>
              <a:ea typeface="+mn-ea"/>
            </a:endParaRPr>
          </a:p>
        </p:txBody>
      </p:sp>
      <p:sp>
        <p:nvSpPr>
          <p:cNvPr id="75" name="Line 97"/>
          <p:cNvSpPr>
            <a:spLocks noChangeShapeType="1"/>
          </p:cNvSpPr>
          <p:nvPr/>
        </p:nvSpPr>
        <p:spPr bwMode="auto">
          <a:xfrm flipV="1">
            <a:off x="4635962" y="5241749"/>
            <a:ext cx="1285485" cy="846138"/>
          </a:xfrm>
          <a:prstGeom prst="line">
            <a:avLst/>
          </a:prstGeom>
          <a:noFill/>
          <a:ln w="28575">
            <a:solidFill>
              <a:srgbClr val="333399"/>
            </a:solidFill>
            <a:round/>
            <a:tailEnd type="triangle" w="sm" len="med"/>
          </a:ln>
        </p:spPr>
        <p:txBody>
          <a:bodyPr/>
          <a:lstStyle/>
          <a:p>
            <a:endParaRPr lang="zh-CN" altLang="en-US">
              <a:solidFill>
                <a:schemeClr val="tx1">
                  <a:lumMod val="75000"/>
                  <a:lumOff val="25000"/>
                </a:schemeClr>
              </a:solidFill>
              <a:latin typeface="+mn-lt"/>
              <a:ea typeface="+mn-ea"/>
            </a:endParaRPr>
          </a:p>
        </p:txBody>
      </p:sp>
      <p:sp>
        <p:nvSpPr>
          <p:cNvPr id="76" name="Text Box 98"/>
          <p:cNvSpPr txBox="1">
            <a:spLocks noChangeArrowheads="1"/>
          </p:cNvSpPr>
          <p:nvPr/>
        </p:nvSpPr>
        <p:spPr bwMode="auto">
          <a:xfrm>
            <a:off x="4614785" y="5492575"/>
            <a:ext cx="441146"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④</a:t>
            </a:r>
            <a:endParaRPr kumimoji="1" lang="en-US" altLang="zh-CN" sz="2000">
              <a:solidFill>
                <a:schemeClr val="tx1">
                  <a:lumMod val="75000"/>
                  <a:lumOff val="25000"/>
                </a:schemeClr>
              </a:solidFill>
              <a:latin typeface="+mn-lt"/>
              <a:ea typeface="+mn-ea"/>
            </a:endParaRPr>
          </a:p>
        </p:txBody>
      </p:sp>
      <p:sp>
        <p:nvSpPr>
          <p:cNvPr id="77" name="Text Box 99"/>
          <p:cNvSpPr txBox="1">
            <a:spLocks noChangeArrowheads="1"/>
          </p:cNvSpPr>
          <p:nvPr/>
        </p:nvSpPr>
        <p:spPr bwMode="auto">
          <a:xfrm>
            <a:off x="4519485" y="4987750"/>
            <a:ext cx="441146"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③</a:t>
            </a:r>
            <a:endParaRPr kumimoji="1" lang="en-US" altLang="zh-CN" sz="2000">
              <a:solidFill>
                <a:schemeClr val="tx1">
                  <a:lumMod val="75000"/>
                  <a:lumOff val="25000"/>
                </a:schemeClr>
              </a:solidFill>
              <a:latin typeface="+mn-lt"/>
              <a:ea typeface="+mn-ea"/>
            </a:endParaRPr>
          </a:p>
        </p:txBody>
      </p:sp>
      <p:sp>
        <p:nvSpPr>
          <p:cNvPr id="78" name="Text Box 100"/>
          <p:cNvSpPr txBox="1">
            <a:spLocks noChangeArrowheads="1"/>
          </p:cNvSpPr>
          <p:nvPr/>
        </p:nvSpPr>
        <p:spPr bwMode="auto">
          <a:xfrm>
            <a:off x="4519485" y="4340050"/>
            <a:ext cx="441146"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②</a:t>
            </a:r>
            <a:endParaRPr kumimoji="1" lang="en-US" altLang="zh-CN" sz="2000">
              <a:solidFill>
                <a:schemeClr val="tx1">
                  <a:lumMod val="75000"/>
                  <a:lumOff val="25000"/>
                </a:schemeClr>
              </a:solidFill>
              <a:latin typeface="+mn-lt"/>
              <a:ea typeface="+mn-ea"/>
            </a:endParaRPr>
          </a:p>
        </p:txBody>
      </p:sp>
      <p:sp>
        <p:nvSpPr>
          <p:cNvPr id="79" name="Text Box 101"/>
          <p:cNvSpPr txBox="1">
            <a:spLocks noChangeArrowheads="1"/>
          </p:cNvSpPr>
          <p:nvPr/>
        </p:nvSpPr>
        <p:spPr bwMode="auto">
          <a:xfrm>
            <a:off x="4710084" y="3763788"/>
            <a:ext cx="441146"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①</a:t>
            </a:r>
            <a:endParaRPr kumimoji="1" lang="en-US" altLang="zh-CN" sz="2000">
              <a:solidFill>
                <a:schemeClr val="tx1">
                  <a:lumMod val="75000"/>
                  <a:lumOff val="25000"/>
                </a:schemeClr>
              </a:solidFill>
              <a:latin typeface="+mn-lt"/>
              <a:ea typeface="+mn-ea"/>
            </a:endParaRPr>
          </a:p>
        </p:txBody>
      </p:sp>
      <p:sp>
        <p:nvSpPr>
          <p:cNvPr id="80" name="Freeform 102"/>
          <p:cNvSpPr/>
          <p:nvPr/>
        </p:nvSpPr>
        <p:spPr bwMode="auto">
          <a:xfrm>
            <a:off x="997636" y="3549474"/>
            <a:ext cx="749690" cy="376238"/>
          </a:xfrm>
          <a:custGeom>
            <a:avLst/>
            <a:gdLst>
              <a:gd name="T0" fmla="*/ 0 w 1008"/>
              <a:gd name="T1" fmla="*/ 192 h 192"/>
              <a:gd name="T2" fmla="*/ 0 w 1008"/>
              <a:gd name="T3" fmla="*/ 0 h 192"/>
              <a:gd name="T4" fmla="*/ 1008 w 1008"/>
              <a:gd name="T5" fmla="*/ 0 h 192"/>
              <a:gd name="T6" fmla="*/ 1008 w 1008"/>
              <a:gd name="T7" fmla="*/ 192 h 192"/>
              <a:gd name="T8" fmla="*/ 0 60000 65536"/>
              <a:gd name="T9" fmla="*/ 0 60000 65536"/>
              <a:gd name="T10" fmla="*/ 0 60000 65536"/>
              <a:gd name="T11" fmla="*/ 0 60000 65536"/>
              <a:gd name="T12" fmla="*/ 0 w 1008"/>
              <a:gd name="T13" fmla="*/ 0 h 192"/>
              <a:gd name="T14" fmla="*/ 1008 w 1008"/>
              <a:gd name="T15" fmla="*/ 192 h 192"/>
            </a:gdLst>
            <a:ahLst/>
            <a:cxnLst>
              <a:cxn ang="T8">
                <a:pos x="T0" y="T1"/>
              </a:cxn>
              <a:cxn ang="T9">
                <a:pos x="T2" y="T3"/>
              </a:cxn>
              <a:cxn ang="T10">
                <a:pos x="T4" y="T5"/>
              </a:cxn>
              <a:cxn ang="T11">
                <a:pos x="T6" y="T7"/>
              </a:cxn>
            </a:cxnLst>
            <a:rect l="T12" t="T13" r="T14" b="T15"/>
            <a:pathLst>
              <a:path w="1008" h="192">
                <a:moveTo>
                  <a:pt x="0" y="192"/>
                </a:moveTo>
                <a:lnTo>
                  <a:pt x="0" y="0"/>
                </a:lnTo>
                <a:lnTo>
                  <a:pt x="1008" y="0"/>
                </a:lnTo>
                <a:lnTo>
                  <a:pt x="1008" y="192"/>
                </a:lnTo>
              </a:path>
            </a:pathLst>
          </a:custGeom>
          <a:solidFill>
            <a:srgbClr val="00B0F0"/>
          </a:solid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81" name="Line 103"/>
          <p:cNvSpPr>
            <a:spLocks noChangeShapeType="1"/>
          </p:cNvSpPr>
          <p:nvPr/>
        </p:nvSpPr>
        <p:spPr bwMode="auto">
          <a:xfrm>
            <a:off x="3994278" y="4582937"/>
            <a:ext cx="0" cy="95250"/>
          </a:xfrm>
          <a:prstGeom prst="line">
            <a:avLst/>
          </a:prstGeom>
          <a:no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82" name="Line 104"/>
          <p:cNvSpPr>
            <a:spLocks noChangeShapeType="1"/>
          </p:cNvSpPr>
          <p:nvPr/>
        </p:nvSpPr>
        <p:spPr bwMode="auto">
          <a:xfrm>
            <a:off x="997635" y="6068837"/>
            <a:ext cx="0" cy="93662"/>
          </a:xfrm>
          <a:prstGeom prst="line">
            <a:avLst/>
          </a:prstGeom>
          <a:no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83" name="Text Box 105"/>
          <p:cNvSpPr txBox="1">
            <a:spLocks noChangeArrowheads="1"/>
          </p:cNvSpPr>
          <p:nvPr/>
        </p:nvSpPr>
        <p:spPr bwMode="auto">
          <a:xfrm>
            <a:off x="1135290" y="3508200"/>
            <a:ext cx="327334"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a</a:t>
            </a:r>
            <a:endParaRPr kumimoji="1" lang="en-US" altLang="zh-CN" sz="2000">
              <a:solidFill>
                <a:schemeClr val="tx1">
                  <a:lumMod val="75000"/>
                  <a:lumOff val="25000"/>
                </a:schemeClr>
              </a:solidFill>
              <a:latin typeface="+mn-lt"/>
              <a:ea typeface="+mn-ea"/>
            </a:endParaRPr>
          </a:p>
        </p:txBody>
      </p:sp>
      <p:sp>
        <p:nvSpPr>
          <p:cNvPr id="84" name="Text Box 106"/>
          <p:cNvSpPr txBox="1">
            <a:spLocks noChangeArrowheads="1"/>
          </p:cNvSpPr>
          <p:nvPr/>
        </p:nvSpPr>
        <p:spPr bwMode="auto">
          <a:xfrm>
            <a:off x="1920982" y="5009975"/>
            <a:ext cx="312906"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c</a:t>
            </a:r>
            <a:endParaRPr kumimoji="1" lang="en-US" altLang="zh-CN" sz="2000">
              <a:solidFill>
                <a:schemeClr val="tx1">
                  <a:lumMod val="75000"/>
                  <a:lumOff val="25000"/>
                </a:schemeClr>
              </a:solidFill>
              <a:latin typeface="+mn-lt"/>
              <a:ea typeface="+mn-ea"/>
            </a:endParaRPr>
          </a:p>
        </p:txBody>
      </p:sp>
      <p:sp>
        <p:nvSpPr>
          <p:cNvPr id="85" name="Text Box 107"/>
          <p:cNvSpPr txBox="1">
            <a:spLocks noChangeArrowheads="1"/>
          </p:cNvSpPr>
          <p:nvPr/>
        </p:nvSpPr>
        <p:spPr bwMode="auto">
          <a:xfrm>
            <a:off x="1956984" y="4301950"/>
            <a:ext cx="327334"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b</a:t>
            </a:r>
            <a:endParaRPr kumimoji="1" lang="en-US" altLang="zh-CN" sz="2000">
              <a:solidFill>
                <a:schemeClr val="tx1">
                  <a:lumMod val="75000"/>
                  <a:lumOff val="25000"/>
                </a:schemeClr>
              </a:solidFill>
              <a:latin typeface="+mn-lt"/>
              <a:ea typeface="+mn-ea"/>
            </a:endParaRPr>
          </a:p>
        </p:txBody>
      </p:sp>
      <p:sp>
        <p:nvSpPr>
          <p:cNvPr id="86" name="Line 108"/>
          <p:cNvSpPr>
            <a:spLocks noChangeShapeType="1"/>
          </p:cNvSpPr>
          <p:nvPr/>
        </p:nvSpPr>
        <p:spPr bwMode="auto">
          <a:xfrm>
            <a:off x="7204816" y="4959175"/>
            <a:ext cx="0" cy="93663"/>
          </a:xfrm>
          <a:prstGeom prst="line">
            <a:avLst/>
          </a:prstGeom>
          <a:no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87" name="Line 109"/>
          <p:cNvSpPr>
            <a:spLocks noChangeShapeType="1"/>
          </p:cNvSpPr>
          <p:nvPr/>
        </p:nvSpPr>
        <p:spPr bwMode="auto">
          <a:xfrm>
            <a:off x="7526717" y="4959175"/>
            <a:ext cx="0" cy="93663"/>
          </a:xfrm>
          <a:prstGeom prst="line">
            <a:avLst/>
          </a:prstGeom>
          <a:no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88" name="Line 110"/>
          <p:cNvSpPr>
            <a:spLocks noChangeShapeType="1"/>
          </p:cNvSpPr>
          <p:nvPr/>
        </p:nvSpPr>
        <p:spPr bwMode="auto">
          <a:xfrm>
            <a:off x="10095572" y="5241749"/>
            <a:ext cx="1283368" cy="0"/>
          </a:xfrm>
          <a:prstGeom prst="line">
            <a:avLst/>
          </a:prstGeom>
          <a:noFill/>
          <a:ln w="28575">
            <a:solidFill>
              <a:srgbClr val="333399"/>
            </a:solidFill>
            <a:round/>
            <a:headEnd type="triangle" w="sm" len="med"/>
            <a:tailEnd type="triangle" w="sm" len="med"/>
          </a:ln>
        </p:spPr>
        <p:txBody>
          <a:bodyPr/>
          <a:lstStyle/>
          <a:p>
            <a:endParaRPr lang="zh-CN" altLang="en-US">
              <a:solidFill>
                <a:schemeClr val="tx1">
                  <a:lumMod val="75000"/>
                  <a:lumOff val="25000"/>
                </a:schemeClr>
              </a:solidFill>
              <a:latin typeface="+mn-lt"/>
              <a:ea typeface="+mn-ea"/>
            </a:endParaRPr>
          </a:p>
        </p:txBody>
      </p:sp>
      <p:sp>
        <p:nvSpPr>
          <p:cNvPr id="89" name="Line 111"/>
          <p:cNvSpPr>
            <a:spLocks noChangeShapeType="1"/>
          </p:cNvSpPr>
          <p:nvPr/>
        </p:nvSpPr>
        <p:spPr bwMode="auto">
          <a:xfrm>
            <a:off x="11378939" y="5148088"/>
            <a:ext cx="0" cy="187325"/>
          </a:xfrm>
          <a:prstGeom prst="line">
            <a:avLst/>
          </a:prstGeom>
          <a:no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90" name="Line 112"/>
          <p:cNvSpPr>
            <a:spLocks noChangeShapeType="1"/>
          </p:cNvSpPr>
          <p:nvPr/>
        </p:nvSpPr>
        <p:spPr bwMode="auto">
          <a:xfrm>
            <a:off x="10737254" y="4959175"/>
            <a:ext cx="0" cy="93663"/>
          </a:xfrm>
          <a:prstGeom prst="line">
            <a:avLst/>
          </a:prstGeom>
          <a:no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91" name="Line 113"/>
          <p:cNvSpPr>
            <a:spLocks noChangeShapeType="1"/>
          </p:cNvSpPr>
          <p:nvPr/>
        </p:nvSpPr>
        <p:spPr bwMode="auto">
          <a:xfrm>
            <a:off x="8810085" y="4959175"/>
            <a:ext cx="0" cy="93663"/>
          </a:xfrm>
          <a:prstGeom prst="line">
            <a:avLst/>
          </a:prstGeom>
          <a:no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92" name="Text Box 114"/>
          <p:cNvSpPr txBox="1">
            <a:spLocks noChangeArrowheads="1"/>
          </p:cNvSpPr>
          <p:nvPr/>
        </p:nvSpPr>
        <p:spPr bwMode="auto">
          <a:xfrm>
            <a:off x="9426356" y="4663899"/>
            <a:ext cx="312906"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c</a:t>
            </a:r>
            <a:endParaRPr kumimoji="1" lang="en-US" altLang="zh-CN" sz="2000">
              <a:solidFill>
                <a:schemeClr val="tx1">
                  <a:lumMod val="75000"/>
                  <a:lumOff val="25000"/>
                </a:schemeClr>
              </a:solidFill>
              <a:latin typeface="+mn-lt"/>
              <a:ea typeface="+mn-ea"/>
            </a:endParaRPr>
          </a:p>
        </p:txBody>
      </p:sp>
      <p:sp>
        <p:nvSpPr>
          <p:cNvPr id="93" name="Text Box 115"/>
          <p:cNvSpPr txBox="1">
            <a:spLocks noChangeArrowheads="1"/>
          </p:cNvSpPr>
          <p:nvPr/>
        </p:nvSpPr>
        <p:spPr bwMode="auto">
          <a:xfrm>
            <a:off x="11006212" y="4663899"/>
            <a:ext cx="327334"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d</a:t>
            </a:r>
            <a:endParaRPr kumimoji="1" lang="en-US" altLang="zh-CN" sz="2000">
              <a:solidFill>
                <a:schemeClr val="tx1">
                  <a:lumMod val="75000"/>
                  <a:lumOff val="25000"/>
                </a:schemeClr>
              </a:solidFill>
              <a:latin typeface="+mn-lt"/>
              <a:ea typeface="+mn-ea"/>
            </a:endParaRPr>
          </a:p>
        </p:txBody>
      </p:sp>
      <p:sp>
        <p:nvSpPr>
          <p:cNvPr id="94" name="Text Box 116"/>
          <p:cNvSpPr txBox="1">
            <a:spLocks noChangeArrowheads="1"/>
          </p:cNvSpPr>
          <p:nvPr/>
        </p:nvSpPr>
        <p:spPr bwMode="auto">
          <a:xfrm>
            <a:off x="4957864" y="3228800"/>
            <a:ext cx="1210588" cy="400110"/>
          </a:xfrm>
          <a:prstGeom prst="rect">
            <a:avLst/>
          </a:prstGeom>
          <a:noFill/>
          <a:ln w="9525">
            <a:noFill/>
            <a:miter lim="800000"/>
          </a:ln>
        </p:spPr>
        <p:txBody>
          <a:bodyPr wrap="none">
            <a:spAutoFit/>
          </a:bodyPr>
          <a:lstStyle/>
          <a:p>
            <a:r>
              <a:rPr kumimoji="1" lang="zh-CN" altLang="en-US" sz="2000" dirty="0">
                <a:solidFill>
                  <a:schemeClr val="tx1">
                    <a:lumMod val="75000"/>
                    <a:lumOff val="25000"/>
                  </a:schemeClr>
                </a:solidFill>
                <a:latin typeface="+mn-lt"/>
                <a:ea typeface="+mn-ea"/>
              </a:rPr>
              <a:t>时分复用</a:t>
            </a:r>
            <a:endParaRPr kumimoji="1" lang="zh-CN" altLang="en-US" sz="2000" dirty="0">
              <a:solidFill>
                <a:schemeClr val="tx1">
                  <a:lumMod val="75000"/>
                  <a:lumOff val="25000"/>
                </a:schemeClr>
              </a:solidFill>
              <a:latin typeface="+mn-lt"/>
              <a:ea typeface="+mn-ea"/>
            </a:endParaRPr>
          </a:p>
        </p:txBody>
      </p:sp>
      <p:sp>
        <p:nvSpPr>
          <p:cNvPr id="95" name="Text Box 117"/>
          <p:cNvSpPr txBox="1">
            <a:spLocks noChangeArrowheads="1"/>
          </p:cNvSpPr>
          <p:nvPr/>
        </p:nvSpPr>
        <p:spPr bwMode="auto">
          <a:xfrm>
            <a:off x="7848618" y="5190950"/>
            <a:ext cx="470000"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#2</a:t>
            </a:r>
            <a:endParaRPr kumimoji="1" lang="en-US" altLang="zh-CN" sz="2000">
              <a:solidFill>
                <a:schemeClr val="tx1">
                  <a:lumMod val="75000"/>
                  <a:lumOff val="25000"/>
                </a:schemeClr>
              </a:solidFill>
              <a:latin typeface="+mn-lt"/>
              <a:ea typeface="+mn-ea"/>
            </a:endParaRPr>
          </a:p>
        </p:txBody>
      </p:sp>
      <p:sp>
        <p:nvSpPr>
          <p:cNvPr id="96" name="Text Box 118"/>
          <p:cNvSpPr txBox="1">
            <a:spLocks noChangeArrowheads="1"/>
          </p:cNvSpPr>
          <p:nvPr/>
        </p:nvSpPr>
        <p:spPr bwMode="auto">
          <a:xfrm>
            <a:off x="9195519" y="5190950"/>
            <a:ext cx="470000"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#3</a:t>
            </a:r>
            <a:endParaRPr kumimoji="1" lang="en-US" altLang="zh-CN" sz="2000">
              <a:solidFill>
                <a:schemeClr val="tx1">
                  <a:lumMod val="75000"/>
                  <a:lumOff val="25000"/>
                </a:schemeClr>
              </a:solidFill>
              <a:latin typeface="+mn-lt"/>
              <a:ea typeface="+mn-ea"/>
            </a:endParaRPr>
          </a:p>
        </p:txBody>
      </p:sp>
      <p:sp>
        <p:nvSpPr>
          <p:cNvPr id="97" name="Text Box 119"/>
          <p:cNvSpPr txBox="1">
            <a:spLocks noChangeArrowheads="1"/>
          </p:cNvSpPr>
          <p:nvPr/>
        </p:nvSpPr>
        <p:spPr bwMode="auto">
          <a:xfrm>
            <a:off x="10478887" y="5190950"/>
            <a:ext cx="470000"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#4</a:t>
            </a:r>
            <a:endParaRPr kumimoji="1" lang="en-US" altLang="zh-CN" sz="2000">
              <a:solidFill>
                <a:schemeClr val="tx1">
                  <a:lumMod val="75000"/>
                  <a:lumOff val="25000"/>
                </a:schemeClr>
              </a:solidFill>
              <a:latin typeface="+mn-lt"/>
              <a:ea typeface="+mn-ea"/>
            </a:endParaRPr>
          </a:p>
        </p:txBody>
      </p:sp>
      <p:sp>
        <p:nvSpPr>
          <p:cNvPr id="98" name="Line 120"/>
          <p:cNvSpPr>
            <a:spLocks noChangeShapeType="1"/>
          </p:cNvSpPr>
          <p:nvPr/>
        </p:nvSpPr>
        <p:spPr bwMode="auto">
          <a:xfrm>
            <a:off x="6990922" y="5587824"/>
            <a:ext cx="1605269" cy="376238"/>
          </a:xfrm>
          <a:prstGeom prst="line">
            <a:avLst/>
          </a:prstGeom>
          <a:no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99" name="Line 121"/>
          <p:cNvSpPr>
            <a:spLocks noChangeShapeType="1"/>
          </p:cNvSpPr>
          <p:nvPr/>
        </p:nvSpPr>
        <p:spPr bwMode="auto">
          <a:xfrm>
            <a:off x="8168401" y="5587824"/>
            <a:ext cx="641683" cy="376238"/>
          </a:xfrm>
          <a:prstGeom prst="line">
            <a:avLst/>
          </a:prstGeom>
          <a:no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100" name="Line 122"/>
          <p:cNvSpPr>
            <a:spLocks noChangeShapeType="1"/>
          </p:cNvSpPr>
          <p:nvPr/>
        </p:nvSpPr>
        <p:spPr bwMode="auto">
          <a:xfrm flipH="1">
            <a:off x="8918092" y="5587824"/>
            <a:ext cx="535795" cy="376238"/>
          </a:xfrm>
          <a:prstGeom prst="line">
            <a:avLst/>
          </a:prstGeom>
          <a:no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101" name="Line 123"/>
          <p:cNvSpPr>
            <a:spLocks noChangeShapeType="1"/>
          </p:cNvSpPr>
          <p:nvPr/>
        </p:nvSpPr>
        <p:spPr bwMode="auto">
          <a:xfrm flipV="1">
            <a:off x="9131986" y="5587824"/>
            <a:ext cx="1605269" cy="376238"/>
          </a:xfrm>
          <a:prstGeom prst="line">
            <a:avLst/>
          </a:prstGeom>
          <a:no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102" name="Text Box 124"/>
          <p:cNvSpPr txBox="1">
            <a:spLocks noChangeArrowheads="1"/>
          </p:cNvSpPr>
          <p:nvPr/>
        </p:nvSpPr>
        <p:spPr bwMode="auto">
          <a:xfrm>
            <a:off x="300008" y="3089804"/>
            <a:ext cx="697627" cy="400110"/>
          </a:xfrm>
          <a:prstGeom prst="rect">
            <a:avLst/>
          </a:prstGeom>
          <a:noFill/>
          <a:ln w="9525">
            <a:noFill/>
            <a:miter lim="800000"/>
          </a:ln>
        </p:spPr>
        <p:txBody>
          <a:bodyPr wrap="none">
            <a:spAutoFit/>
          </a:bodyPr>
          <a:lstStyle/>
          <a:p>
            <a:r>
              <a:rPr kumimoji="1" lang="zh-CN" altLang="en-US" sz="2000" dirty="0">
                <a:solidFill>
                  <a:srgbClr val="333399"/>
                </a:solidFill>
                <a:latin typeface="Arial" panose="020B0604020202020204" pitchFamily="34" charset="0"/>
                <a:ea typeface="黑体" panose="02010609060101010101" pitchFamily="2" charset="-122"/>
              </a:rPr>
              <a:t>用户</a:t>
            </a:r>
            <a:endParaRPr kumimoji="1" lang="zh-CN" altLang="en-US" sz="2000" dirty="0">
              <a:solidFill>
                <a:srgbClr val="333399"/>
              </a:solidFill>
              <a:latin typeface="Arial" panose="020B0604020202020204" pitchFamily="34" charset="0"/>
              <a:ea typeface="黑体" panose="02010609060101010101" pitchFamily="2" charset="-122"/>
            </a:endParaRPr>
          </a:p>
        </p:txBody>
      </p:sp>
      <p:sp>
        <p:nvSpPr>
          <p:cNvPr id="103" name="Line 125"/>
          <p:cNvSpPr>
            <a:spLocks noChangeShapeType="1"/>
          </p:cNvSpPr>
          <p:nvPr/>
        </p:nvSpPr>
        <p:spPr bwMode="auto">
          <a:xfrm>
            <a:off x="891747" y="3925712"/>
            <a:ext cx="3530320" cy="0"/>
          </a:xfrm>
          <a:prstGeom prst="line">
            <a:avLst/>
          </a:prstGeom>
          <a:noFill/>
          <a:ln w="28575">
            <a:solidFill>
              <a:srgbClr val="333399"/>
            </a:solidFill>
            <a:round/>
            <a:tailEnd type="triangle" w="sm" len="med"/>
          </a:ln>
        </p:spPr>
        <p:txBody>
          <a:bodyPr/>
          <a:lstStyle/>
          <a:p>
            <a:endParaRPr lang="zh-CN" altLang="en-US">
              <a:solidFill>
                <a:schemeClr val="tx1">
                  <a:lumMod val="75000"/>
                  <a:lumOff val="25000"/>
                </a:schemeClr>
              </a:solidFill>
              <a:latin typeface="+mn-lt"/>
              <a:ea typeface="+mn-ea"/>
            </a:endParaRPr>
          </a:p>
        </p:txBody>
      </p:sp>
      <p:sp>
        <p:nvSpPr>
          <p:cNvPr id="104" name="Line 126"/>
          <p:cNvSpPr>
            <a:spLocks noChangeShapeType="1"/>
          </p:cNvSpPr>
          <p:nvPr/>
        </p:nvSpPr>
        <p:spPr bwMode="auto">
          <a:xfrm>
            <a:off x="891747" y="4678187"/>
            <a:ext cx="3530320" cy="0"/>
          </a:xfrm>
          <a:prstGeom prst="line">
            <a:avLst/>
          </a:prstGeom>
          <a:noFill/>
          <a:ln w="28575">
            <a:solidFill>
              <a:srgbClr val="333399"/>
            </a:solidFill>
            <a:round/>
            <a:tailEnd type="triangle" w="sm" len="med"/>
          </a:ln>
        </p:spPr>
        <p:txBody>
          <a:bodyPr/>
          <a:lstStyle/>
          <a:p>
            <a:endParaRPr lang="zh-CN" altLang="en-US">
              <a:solidFill>
                <a:schemeClr val="tx1">
                  <a:lumMod val="75000"/>
                  <a:lumOff val="25000"/>
                </a:schemeClr>
              </a:solidFill>
              <a:latin typeface="+mn-lt"/>
              <a:ea typeface="+mn-ea"/>
            </a:endParaRPr>
          </a:p>
        </p:txBody>
      </p:sp>
      <p:sp>
        <p:nvSpPr>
          <p:cNvPr id="105" name="Line 127"/>
          <p:cNvSpPr>
            <a:spLocks noChangeShapeType="1"/>
          </p:cNvSpPr>
          <p:nvPr/>
        </p:nvSpPr>
        <p:spPr bwMode="auto">
          <a:xfrm>
            <a:off x="891747" y="5429074"/>
            <a:ext cx="3530320" cy="0"/>
          </a:xfrm>
          <a:prstGeom prst="line">
            <a:avLst/>
          </a:prstGeom>
          <a:noFill/>
          <a:ln w="28575">
            <a:solidFill>
              <a:srgbClr val="333399"/>
            </a:solidFill>
            <a:round/>
            <a:tailEnd type="triangle" w="sm" len="med"/>
          </a:ln>
        </p:spPr>
        <p:txBody>
          <a:bodyPr/>
          <a:lstStyle/>
          <a:p>
            <a:endParaRPr lang="zh-CN" altLang="en-US">
              <a:solidFill>
                <a:schemeClr val="tx1">
                  <a:lumMod val="75000"/>
                  <a:lumOff val="25000"/>
                </a:schemeClr>
              </a:solidFill>
              <a:latin typeface="+mn-lt"/>
              <a:ea typeface="+mn-ea"/>
            </a:endParaRPr>
          </a:p>
        </p:txBody>
      </p:sp>
      <p:sp>
        <p:nvSpPr>
          <p:cNvPr id="106" name="Line 128"/>
          <p:cNvSpPr>
            <a:spLocks noChangeShapeType="1"/>
          </p:cNvSpPr>
          <p:nvPr/>
        </p:nvSpPr>
        <p:spPr bwMode="auto">
          <a:xfrm>
            <a:off x="891747" y="6181549"/>
            <a:ext cx="3530320" cy="0"/>
          </a:xfrm>
          <a:prstGeom prst="line">
            <a:avLst/>
          </a:prstGeom>
          <a:noFill/>
          <a:ln w="28575">
            <a:solidFill>
              <a:srgbClr val="333399"/>
            </a:solidFill>
            <a:round/>
            <a:tailEnd type="triangle" w="sm" len="med"/>
          </a:ln>
        </p:spPr>
        <p:txBody>
          <a:bodyPr/>
          <a:lstStyle/>
          <a:p>
            <a:endParaRPr lang="zh-CN" altLang="en-US">
              <a:solidFill>
                <a:schemeClr val="tx1">
                  <a:lumMod val="75000"/>
                  <a:lumOff val="25000"/>
                </a:schemeClr>
              </a:solidFill>
              <a:latin typeface="+mn-lt"/>
              <a:ea typeface="+mn-ea"/>
            </a:endParaRPr>
          </a:p>
        </p:txBody>
      </p:sp>
      <p:sp>
        <p:nvSpPr>
          <p:cNvPr id="3" name="对话气泡: 圆角矩形 2"/>
          <p:cNvSpPr/>
          <p:nvPr/>
        </p:nvSpPr>
        <p:spPr>
          <a:xfrm>
            <a:off x="6833139" y="3549475"/>
            <a:ext cx="2350742" cy="807166"/>
          </a:xfrm>
          <a:prstGeom prst="wedgeRoundRectCallout">
            <a:avLst>
              <a:gd name="adj1" fmla="val -28076"/>
              <a:gd name="adj2" fmla="val 127008"/>
              <a:gd name="adj3" fmla="val 16667"/>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t>其他用户无法使用空闲的信道资源</a:t>
            </a:r>
            <a:endParaRPr lang="zh-CN" altLang="en-US" sz="2000" dirty="0"/>
          </a:p>
        </p:txBody>
      </p:sp>
      <p:pic>
        <p:nvPicPr>
          <p:cNvPr id="4" name="图片 3"/>
          <p:cNvPicPr>
            <a:picLocks noChangeAspect="1"/>
          </p:cNvPicPr>
          <p:nvPr/>
        </p:nvPicPr>
        <p:blipFill>
          <a:blip r:embed="rId1"/>
          <a:stretch>
            <a:fillRect/>
          </a:stretch>
        </p:blipFill>
        <p:spPr>
          <a:xfrm>
            <a:off x="8403590" y="352425"/>
            <a:ext cx="2409825" cy="438150"/>
          </a:xfrm>
          <a:prstGeom prst="rect">
            <a:avLst/>
          </a:prstGeom>
        </p:spPr>
      </p:pic>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0724">
                                            <p:txEl>
                                              <p:pRg st="0" end="0"/>
                                            </p:txEl>
                                          </p:spTgt>
                                        </p:tgtEl>
                                        <p:attrNameLst>
                                          <p:attrName>style.visibility</p:attrName>
                                        </p:attrNameLst>
                                      </p:cBhvr>
                                      <p:to>
                                        <p:strVal val="visible"/>
                                      </p:to>
                                    </p:set>
                                    <p:animEffect transition="in" filter="fade">
                                      <p:cBhvr>
                                        <p:cTn id="7" dur="1000"/>
                                        <p:tgtEl>
                                          <p:spTgt spid="30724">
                                            <p:txEl>
                                              <p:pRg st="0" end="0"/>
                                            </p:txEl>
                                          </p:spTgt>
                                        </p:tgtEl>
                                      </p:cBhvr>
                                    </p:animEffect>
                                    <p:anim calcmode="lin" valueType="num">
                                      <p:cBhvr>
                                        <p:cTn id="8" dur="1000" fill="hold"/>
                                        <p:tgtEl>
                                          <p:spTgt spid="3072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072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2924945"/>
            <a:ext cx="12192000" cy="3933056"/>
          </a:xfrm>
          <a:prstGeom prst="rect">
            <a:avLst/>
          </a:prstGeom>
          <a:solidFill>
            <a:srgbClr val="F8F8F8">
              <a:alpha val="80000"/>
            </a:srgbClr>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6" name="矩形 5"/>
          <p:cNvSpPr/>
          <p:nvPr/>
        </p:nvSpPr>
        <p:spPr>
          <a:xfrm>
            <a:off x="0" y="2878906"/>
            <a:ext cx="12192000" cy="46038"/>
          </a:xfrm>
          <a:prstGeom prst="rect">
            <a:avLst/>
          </a:prstGeom>
          <a:solidFill>
            <a:srgbClr val="FFC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0723" name="Rectangle 2"/>
          <p:cNvSpPr>
            <a:spLocks noGrp="1" noChangeArrowheads="1"/>
          </p:cNvSpPr>
          <p:nvPr>
            <p:ph type="title"/>
          </p:nvPr>
        </p:nvSpPr>
        <p:spPr/>
        <p:txBody>
          <a:bodyPr/>
          <a:lstStyle/>
          <a:p>
            <a:r>
              <a:rPr lang="en-US" altLang="zh-CN" sz="2000" dirty="0"/>
              <a:t>2. </a:t>
            </a:r>
            <a:r>
              <a:rPr lang="zh-CN" altLang="en-US" sz="2000" dirty="0"/>
              <a:t>时分复用（</a:t>
            </a:r>
            <a:r>
              <a:rPr lang="en-US" altLang="zh-CN" sz="2000" dirty="0"/>
              <a:t>TDM</a:t>
            </a:r>
            <a:r>
              <a:rPr lang="zh-CN" altLang="en-US" sz="2000" dirty="0"/>
              <a:t>）</a:t>
            </a:r>
            <a:endParaRPr lang="zh-CN" altLang="en-US" sz="2000" dirty="0"/>
          </a:p>
        </p:txBody>
      </p:sp>
      <p:sp>
        <p:nvSpPr>
          <p:cNvPr id="30724" name="Rectangle 3"/>
          <p:cNvSpPr>
            <a:spLocks noGrp="1" noChangeArrowheads="1"/>
          </p:cNvSpPr>
          <p:nvPr>
            <p:ph idx="1"/>
          </p:nvPr>
        </p:nvSpPr>
        <p:spPr>
          <a:xfrm>
            <a:off x="609920" y="1143529"/>
            <a:ext cx="10909672" cy="1880755"/>
          </a:xfrm>
        </p:spPr>
        <p:txBody>
          <a:bodyPr>
            <a:normAutofit/>
          </a:bodyPr>
          <a:lstStyle/>
          <a:p>
            <a:pPr>
              <a:lnSpc>
                <a:spcPct val="150000"/>
              </a:lnSpc>
            </a:pPr>
            <a:r>
              <a:rPr lang="zh-CN" altLang="en-US" sz="2200" dirty="0">
                <a:solidFill>
                  <a:srgbClr val="C00000"/>
                </a:solidFill>
              </a:rPr>
              <a:t>统计时分复用</a:t>
            </a:r>
            <a:r>
              <a:rPr lang="zh-CN" altLang="en-US" sz="2200" dirty="0"/>
              <a:t>（</a:t>
            </a:r>
            <a:r>
              <a:rPr lang="en-US" altLang="zh-CN" sz="2200" dirty="0"/>
              <a:t>statistical time division multiplexing</a:t>
            </a:r>
            <a:r>
              <a:rPr lang="zh-CN" altLang="en-US" sz="2200" dirty="0"/>
              <a:t>，</a:t>
            </a:r>
            <a:r>
              <a:rPr lang="en-US" altLang="zh-CN" sz="2200" dirty="0"/>
              <a:t>STDM</a:t>
            </a:r>
            <a:r>
              <a:rPr lang="zh-CN" altLang="en-US" sz="2200" dirty="0"/>
              <a:t>）：动态地按需分配共用信道的时隙，只将需要传送数据的终端接入共用信道，可以提高信道的利用率。</a:t>
            </a:r>
            <a:endParaRPr lang="zh-CN" altLang="en-US" sz="2200" dirty="0"/>
          </a:p>
          <a:p>
            <a:pPr>
              <a:lnSpc>
                <a:spcPct val="150000"/>
              </a:lnSpc>
            </a:pPr>
            <a:r>
              <a:rPr lang="zh-CN" altLang="en-US" sz="2200" dirty="0"/>
              <a:t>使用</a:t>
            </a:r>
            <a:r>
              <a:rPr lang="en-US" altLang="zh-CN" sz="2200" dirty="0"/>
              <a:t>STDM</a:t>
            </a:r>
            <a:r>
              <a:rPr lang="zh-CN" altLang="en-US" sz="2200" dirty="0"/>
              <a:t>帧来传送复用的数据，每个</a:t>
            </a:r>
            <a:r>
              <a:rPr lang="en-US" altLang="zh-CN" sz="2200" dirty="0"/>
              <a:t>STDM</a:t>
            </a:r>
            <a:r>
              <a:rPr lang="zh-CN" altLang="en-US" sz="2200" dirty="0"/>
              <a:t>帧中的时隙数小于用户数。</a:t>
            </a:r>
            <a:endParaRPr lang="zh-CN" altLang="en-US" sz="2200" dirty="0"/>
          </a:p>
        </p:txBody>
      </p:sp>
      <p:sp>
        <p:nvSpPr>
          <p:cNvPr id="107" name="Freeform 85"/>
          <p:cNvSpPr/>
          <p:nvPr/>
        </p:nvSpPr>
        <p:spPr bwMode="auto">
          <a:xfrm>
            <a:off x="9216513" y="4840387"/>
            <a:ext cx="360021" cy="403225"/>
          </a:xfrm>
          <a:custGeom>
            <a:avLst/>
            <a:gdLst>
              <a:gd name="T0" fmla="*/ 0 w 96"/>
              <a:gd name="T1" fmla="*/ 192 h 192"/>
              <a:gd name="T2" fmla="*/ 0 w 96"/>
              <a:gd name="T3" fmla="*/ 0 h 192"/>
              <a:gd name="T4" fmla="*/ 96 w 96"/>
              <a:gd name="T5" fmla="*/ 0 h 192"/>
              <a:gd name="T6" fmla="*/ 96 w 96"/>
              <a:gd name="T7" fmla="*/ 192 h 192"/>
              <a:gd name="T8" fmla="*/ 0 60000 65536"/>
              <a:gd name="T9" fmla="*/ 0 60000 65536"/>
              <a:gd name="T10" fmla="*/ 0 60000 65536"/>
              <a:gd name="T11" fmla="*/ 0 60000 65536"/>
              <a:gd name="T12" fmla="*/ 0 w 96"/>
              <a:gd name="T13" fmla="*/ 0 h 192"/>
              <a:gd name="T14" fmla="*/ 96 w 96"/>
              <a:gd name="T15" fmla="*/ 192 h 192"/>
            </a:gdLst>
            <a:ahLst/>
            <a:cxnLst>
              <a:cxn ang="T8">
                <a:pos x="T0" y="T1"/>
              </a:cxn>
              <a:cxn ang="T9">
                <a:pos x="T2" y="T3"/>
              </a:cxn>
              <a:cxn ang="T10">
                <a:pos x="T4" y="T5"/>
              </a:cxn>
              <a:cxn ang="T11">
                <a:pos x="T6" y="T7"/>
              </a:cxn>
            </a:cxnLst>
            <a:rect l="T12" t="T13" r="T14" b="T15"/>
            <a:pathLst>
              <a:path w="96" h="192">
                <a:moveTo>
                  <a:pt x="0" y="192"/>
                </a:moveTo>
                <a:lnTo>
                  <a:pt x="0" y="0"/>
                </a:lnTo>
                <a:lnTo>
                  <a:pt x="96" y="0"/>
                </a:lnTo>
                <a:lnTo>
                  <a:pt x="96" y="192"/>
                </a:lnTo>
              </a:path>
            </a:pathLst>
          </a:custGeom>
          <a:solidFill>
            <a:srgbClr val="FFFF00"/>
          </a:solid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108" name="Freeform 86"/>
          <p:cNvSpPr/>
          <p:nvPr/>
        </p:nvSpPr>
        <p:spPr bwMode="auto">
          <a:xfrm>
            <a:off x="10662948" y="4840387"/>
            <a:ext cx="360021" cy="403225"/>
          </a:xfrm>
          <a:custGeom>
            <a:avLst/>
            <a:gdLst>
              <a:gd name="T0" fmla="*/ 0 w 96"/>
              <a:gd name="T1" fmla="*/ 192 h 192"/>
              <a:gd name="T2" fmla="*/ 0 w 96"/>
              <a:gd name="T3" fmla="*/ 0 h 192"/>
              <a:gd name="T4" fmla="*/ 96 w 96"/>
              <a:gd name="T5" fmla="*/ 0 h 192"/>
              <a:gd name="T6" fmla="*/ 96 w 96"/>
              <a:gd name="T7" fmla="*/ 192 h 192"/>
              <a:gd name="T8" fmla="*/ 0 60000 65536"/>
              <a:gd name="T9" fmla="*/ 0 60000 65536"/>
              <a:gd name="T10" fmla="*/ 0 60000 65536"/>
              <a:gd name="T11" fmla="*/ 0 60000 65536"/>
              <a:gd name="T12" fmla="*/ 0 w 96"/>
              <a:gd name="T13" fmla="*/ 0 h 192"/>
              <a:gd name="T14" fmla="*/ 96 w 96"/>
              <a:gd name="T15" fmla="*/ 192 h 192"/>
            </a:gdLst>
            <a:ahLst/>
            <a:cxnLst>
              <a:cxn ang="T8">
                <a:pos x="T0" y="T1"/>
              </a:cxn>
              <a:cxn ang="T9">
                <a:pos x="T2" y="T3"/>
              </a:cxn>
              <a:cxn ang="T10">
                <a:pos x="T4" y="T5"/>
              </a:cxn>
              <a:cxn ang="T11">
                <a:pos x="T6" y="T7"/>
              </a:cxn>
            </a:cxnLst>
            <a:rect l="T12" t="T13" r="T14" b="T15"/>
            <a:pathLst>
              <a:path w="96" h="192">
                <a:moveTo>
                  <a:pt x="0" y="192"/>
                </a:moveTo>
                <a:lnTo>
                  <a:pt x="0" y="0"/>
                </a:lnTo>
                <a:lnTo>
                  <a:pt x="96" y="0"/>
                </a:lnTo>
                <a:lnTo>
                  <a:pt x="96" y="192"/>
                </a:lnTo>
              </a:path>
            </a:pathLst>
          </a:custGeom>
          <a:solidFill>
            <a:srgbClr val="00B0F0"/>
          </a:solid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109" name="Freeform 87"/>
          <p:cNvSpPr/>
          <p:nvPr/>
        </p:nvSpPr>
        <p:spPr bwMode="auto">
          <a:xfrm>
            <a:off x="10180097" y="4840387"/>
            <a:ext cx="362139" cy="403225"/>
          </a:xfrm>
          <a:custGeom>
            <a:avLst/>
            <a:gdLst>
              <a:gd name="T0" fmla="*/ 0 w 96"/>
              <a:gd name="T1" fmla="*/ 192 h 192"/>
              <a:gd name="T2" fmla="*/ 0 w 96"/>
              <a:gd name="T3" fmla="*/ 0 h 192"/>
              <a:gd name="T4" fmla="*/ 96 w 96"/>
              <a:gd name="T5" fmla="*/ 0 h 192"/>
              <a:gd name="T6" fmla="*/ 96 w 96"/>
              <a:gd name="T7" fmla="*/ 192 h 192"/>
              <a:gd name="T8" fmla="*/ 0 60000 65536"/>
              <a:gd name="T9" fmla="*/ 0 60000 65536"/>
              <a:gd name="T10" fmla="*/ 0 60000 65536"/>
              <a:gd name="T11" fmla="*/ 0 60000 65536"/>
              <a:gd name="T12" fmla="*/ 0 w 96"/>
              <a:gd name="T13" fmla="*/ 0 h 192"/>
              <a:gd name="T14" fmla="*/ 96 w 96"/>
              <a:gd name="T15" fmla="*/ 192 h 192"/>
            </a:gdLst>
            <a:ahLst/>
            <a:cxnLst>
              <a:cxn ang="T8">
                <a:pos x="T0" y="T1"/>
              </a:cxn>
              <a:cxn ang="T9">
                <a:pos x="T2" y="T3"/>
              </a:cxn>
              <a:cxn ang="T10">
                <a:pos x="T4" y="T5"/>
              </a:cxn>
              <a:cxn ang="T11">
                <a:pos x="T6" y="T7"/>
              </a:cxn>
            </a:cxnLst>
            <a:rect l="T12" t="T13" r="T14" b="T15"/>
            <a:pathLst>
              <a:path w="96" h="192">
                <a:moveTo>
                  <a:pt x="0" y="192"/>
                </a:moveTo>
                <a:lnTo>
                  <a:pt x="0" y="0"/>
                </a:lnTo>
                <a:lnTo>
                  <a:pt x="96" y="0"/>
                </a:lnTo>
                <a:lnTo>
                  <a:pt x="96" y="192"/>
                </a:lnTo>
              </a:path>
            </a:pathLst>
          </a:custGeom>
          <a:solidFill>
            <a:srgbClr val="92D050"/>
          </a:solid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110" name="Freeform 88"/>
          <p:cNvSpPr/>
          <p:nvPr/>
        </p:nvSpPr>
        <p:spPr bwMode="auto">
          <a:xfrm>
            <a:off x="9697246" y="4840387"/>
            <a:ext cx="362139" cy="403225"/>
          </a:xfrm>
          <a:custGeom>
            <a:avLst/>
            <a:gdLst>
              <a:gd name="T0" fmla="*/ 0 w 96"/>
              <a:gd name="T1" fmla="*/ 192 h 192"/>
              <a:gd name="T2" fmla="*/ 0 w 96"/>
              <a:gd name="T3" fmla="*/ 0 h 192"/>
              <a:gd name="T4" fmla="*/ 96 w 96"/>
              <a:gd name="T5" fmla="*/ 0 h 192"/>
              <a:gd name="T6" fmla="*/ 96 w 96"/>
              <a:gd name="T7" fmla="*/ 192 h 192"/>
              <a:gd name="T8" fmla="*/ 0 60000 65536"/>
              <a:gd name="T9" fmla="*/ 0 60000 65536"/>
              <a:gd name="T10" fmla="*/ 0 60000 65536"/>
              <a:gd name="T11" fmla="*/ 0 60000 65536"/>
              <a:gd name="T12" fmla="*/ 0 w 96"/>
              <a:gd name="T13" fmla="*/ 0 h 192"/>
              <a:gd name="T14" fmla="*/ 96 w 96"/>
              <a:gd name="T15" fmla="*/ 192 h 192"/>
            </a:gdLst>
            <a:ahLst/>
            <a:cxnLst>
              <a:cxn ang="T8">
                <a:pos x="T0" y="T1"/>
              </a:cxn>
              <a:cxn ang="T9">
                <a:pos x="T2" y="T3"/>
              </a:cxn>
              <a:cxn ang="T10">
                <a:pos x="T4" y="T5"/>
              </a:cxn>
              <a:cxn ang="T11">
                <a:pos x="T6" y="T7"/>
              </a:cxn>
            </a:cxnLst>
            <a:rect l="T12" t="T13" r="T14" b="T15"/>
            <a:pathLst>
              <a:path w="96" h="192">
                <a:moveTo>
                  <a:pt x="0" y="192"/>
                </a:moveTo>
                <a:lnTo>
                  <a:pt x="0" y="0"/>
                </a:lnTo>
                <a:lnTo>
                  <a:pt x="96" y="0"/>
                </a:lnTo>
                <a:lnTo>
                  <a:pt x="96" y="192"/>
                </a:lnTo>
              </a:path>
            </a:pathLst>
          </a:custGeom>
          <a:solidFill>
            <a:srgbClr val="FFFF00"/>
          </a:solid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111" name="Freeform 89"/>
          <p:cNvSpPr/>
          <p:nvPr/>
        </p:nvSpPr>
        <p:spPr bwMode="auto">
          <a:xfrm>
            <a:off x="8733661" y="4840387"/>
            <a:ext cx="362138" cy="403225"/>
          </a:xfrm>
          <a:custGeom>
            <a:avLst/>
            <a:gdLst>
              <a:gd name="T0" fmla="*/ 0 w 96"/>
              <a:gd name="T1" fmla="*/ 192 h 192"/>
              <a:gd name="T2" fmla="*/ 0 w 96"/>
              <a:gd name="T3" fmla="*/ 0 h 192"/>
              <a:gd name="T4" fmla="*/ 96 w 96"/>
              <a:gd name="T5" fmla="*/ 0 h 192"/>
              <a:gd name="T6" fmla="*/ 96 w 96"/>
              <a:gd name="T7" fmla="*/ 192 h 192"/>
              <a:gd name="T8" fmla="*/ 0 60000 65536"/>
              <a:gd name="T9" fmla="*/ 0 60000 65536"/>
              <a:gd name="T10" fmla="*/ 0 60000 65536"/>
              <a:gd name="T11" fmla="*/ 0 60000 65536"/>
              <a:gd name="T12" fmla="*/ 0 w 96"/>
              <a:gd name="T13" fmla="*/ 0 h 192"/>
              <a:gd name="T14" fmla="*/ 96 w 96"/>
              <a:gd name="T15" fmla="*/ 192 h 192"/>
            </a:gdLst>
            <a:ahLst/>
            <a:cxnLst>
              <a:cxn ang="T8">
                <a:pos x="T0" y="T1"/>
              </a:cxn>
              <a:cxn ang="T9">
                <a:pos x="T2" y="T3"/>
              </a:cxn>
              <a:cxn ang="T10">
                <a:pos x="T4" y="T5"/>
              </a:cxn>
              <a:cxn ang="T11">
                <a:pos x="T6" y="T7"/>
              </a:cxn>
            </a:cxnLst>
            <a:rect l="T12" t="T13" r="T14" b="T15"/>
            <a:pathLst>
              <a:path w="96" h="192">
                <a:moveTo>
                  <a:pt x="0" y="192"/>
                </a:moveTo>
                <a:lnTo>
                  <a:pt x="0" y="0"/>
                </a:lnTo>
                <a:lnTo>
                  <a:pt x="96" y="0"/>
                </a:lnTo>
                <a:lnTo>
                  <a:pt x="96" y="192"/>
                </a:lnTo>
              </a:path>
            </a:pathLst>
          </a:custGeom>
          <a:solidFill>
            <a:srgbClr val="FFC000"/>
          </a:solid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112" name="Freeform 90"/>
          <p:cNvSpPr/>
          <p:nvPr/>
        </p:nvSpPr>
        <p:spPr bwMode="auto">
          <a:xfrm>
            <a:off x="8250810" y="4840387"/>
            <a:ext cx="362138" cy="403225"/>
          </a:xfrm>
          <a:custGeom>
            <a:avLst/>
            <a:gdLst>
              <a:gd name="T0" fmla="*/ 0 w 96"/>
              <a:gd name="T1" fmla="*/ 192 h 192"/>
              <a:gd name="T2" fmla="*/ 0 w 96"/>
              <a:gd name="T3" fmla="*/ 0 h 192"/>
              <a:gd name="T4" fmla="*/ 96 w 96"/>
              <a:gd name="T5" fmla="*/ 0 h 192"/>
              <a:gd name="T6" fmla="*/ 96 w 96"/>
              <a:gd name="T7" fmla="*/ 192 h 192"/>
              <a:gd name="T8" fmla="*/ 0 60000 65536"/>
              <a:gd name="T9" fmla="*/ 0 60000 65536"/>
              <a:gd name="T10" fmla="*/ 0 60000 65536"/>
              <a:gd name="T11" fmla="*/ 0 60000 65536"/>
              <a:gd name="T12" fmla="*/ 0 w 96"/>
              <a:gd name="T13" fmla="*/ 0 h 192"/>
              <a:gd name="T14" fmla="*/ 96 w 96"/>
              <a:gd name="T15" fmla="*/ 192 h 192"/>
            </a:gdLst>
            <a:ahLst/>
            <a:cxnLst>
              <a:cxn ang="T8">
                <a:pos x="T0" y="T1"/>
              </a:cxn>
              <a:cxn ang="T9">
                <a:pos x="T2" y="T3"/>
              </a:cxn>
              <a:cxn ang="T10">
                <a:pos x="T4" y="T5"/>
              </a:cxn>
              <a:cxn ang="T11">
                <a:pos x="T6" y="T7"/>
              </a:cxn>
            </a:cxnLst>
            <a:rect l="T12" t="T13" r="T14" b="T15"/>
            <a:pathLst>
              <a:path w="96" h="192">
                <a:moveTo>
                  <a:pt x="0" y="192"/>
                </a:moveTo>
                <a:lnTo>
                  <a:pt x="0" y="0"/>
                </a:lnTo>
                <a:lnTo>
                  <a:pt x="96" y="0"/>
                </a:lnTo>
                <a:lnTo>
                  <a:pt x="96" y="192"/>
                </a:lnTo>
              </a:path>
            </a:pathLst>
          </a:custGeom>
          <a:solidFill>
            <a:srgbClr val="FFC000"/>
          </a:solid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113" name="Freeform 91"/>
          <p:cNvSpPr/>
          <p:nvPr/>
        </p:nvSpPr>
        <p:spPr bwMode="auto">
          <a:xfrm>
            <a:off x="7770076" y="4840387"/>
            <a:ext cx="360021" cy="403225"/>
          </a:xfrm>
          <a:custGeom>
            <a:avLst/>
            <a:gdLst>
              <a:gd name="T0" fmla="*/ 0 w 96"/>
              <a:gd name="T1" fmla="*/ 192 h 192"/>
              <a:gd name="T2" fmla="*/ 0 w 96"/>
              <a:gd name="T3" fmla="*/ 0 h 192"/>
              <a:gd name="T4" fmla="*/ 96 w 96"/>
              <a:gd name="T5" fmla="*/ 0 h 192"/>
              <a:gd name="T6" fmla="*/ 96 w 96"/>
              <a:gd name="T7" fmla="*/ 192 h 192"/>
              <a:gd name="T8" fmla="*/ 0 60000 65536"/>
              <a:gd name="T9" fmla="*/ 0 60000 65536"/>
              <a:gd name="T10" fmla="*/ 0 60000 65536"/>
              <a:gd name="T11" fmla="*/ 0 60000 65536"/>
              <a:gd name="T12" fmla="*/ 0 w 96"/>
              <a:gd name="T13" fmla="*/ 0 h 192"/>
              <a:gd name="T14" fmla="*/ 96 w 96"/>
              <a:gd name="T15" fmla="*/ 192 h 192"/>
            </a:gdLst>
            <a:ahLst/>
            <a:cxnLst>
              <a:cxn ang="T8">
                <a:pos x="T0" y="T1"/>
              </a:cxn>
              <a:cxn ang="T9">
                <a:pos x="T2" y="T3"/>
              </a:cxn>
              <a:cxn ang="T10">
                <a:pos x="T4" y="T5"/>
              </a:cxn>
              <a:cxn ang="T11">
                <a:pos x="T6" y="T7"/>
              </a:cxn>
            </a:cxnLst>
            <a:rect l="T12" t="T13" r="T14" b="T15"/>
            <a:pathLst>
              <a:path w="96" h="192">
                <a:moveTo>
                  <a:pt x="0" y="192"/>
                </a:moveTo>
                <a:lnTo>
                  <a:pt x="0" y="0"/>
                </a:lnTo>
                <a:lnTo>
                  <a:pt x="96" y="0"/>
                </a:lnTo>
                <a:lnTo>
                  <a:pt x="96" y="192"/>
                </a:lnTo>
              </a:path>
            </a:pathLst>
          </a:custGeom>
          <a:solidFill>
            <a:srgbClr val="00B0F0"/>
          </a:solid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114" name="Text Box 92"/>
          <p:cNvSpPr txBox="1">
            <a:spLocks noChangeArrowheads="1"/>
          </p:cNvSpPr>
          <p:nvPr/>
        </p:nvSpPr>
        <p:spPr bwMode="auto">
          <a:xfrm>
            <a:off x="867827" y="3194903"/>
            <a:ext cx="697627" cy="400110"/>
          </a:xfrm>
          <a:prstGeom prst="rect">
            <a:avLst/>
          </a:prstGeom>
          <a:noFill/>
          <a:ln w="9525">
            <a:noFill/>
            <a:miter lim="800000"/>
          </a:ln>
        </p:spPr>
        <p:txBody>
          <a:bodyPr wrap="none">
            <a:spAutoFit/>
          </a:bodyPr>
          <a:lstStyle/>
          <a:p>
            <a:r>
              <a:rPr kumimoji="1" lang="zh-CN" altLang="en-US" sz="2000" dirty="0">
                <a:solidFill>
                  <a:srgbClr val="0033CC"/>
                </a:solidFill>
                <a:latin typeface="+mn-lt"/>
                <a:ea typeface="+mn-ea"/>
              </a:rPr>
              <a:t>用户</a:t>
            </a:r>
            <a:endParaRPr kumimoji="1" lang="zh-CN" altLang="en-US" sz="2000" dirty="0">
              <a:solidFill>
                <a:srgbClr val="0033CC"/>
              </a:solidFill>
              <a:latin typeface="+mn-lt"/>
              <a:ea typeface="+mn-ea"/>
            </a:endParaRPr>
          </a:p>
        </p:txBody>
      </p:sp>
      <p:sp>
        <p:nvSpPr>
          <p:cNvPr id="123" name="Line 101"/>
          <p:cNvSpPr>
            <a:spLocks noChangeShapeType="1"/>
          </p:cNvSpPr>
          <p:nvPr/>
        </p:nvSpPr>
        <p:spPr bwMode="auto">
          <a:xfrm>
            <a:off x="7407938" y="5243611"/>
            <a:ext cx="3977170" cy="0"/>
          </a:xfrm>
          <a:prstGeom prst="line">
            <a:avLst/>
          </a:prstGeom>
          <a:noFill/>
          <a:ln w="28575">
            <a:solidFill>
              <a:srgbClr val="333399"/>
            </a:solidFill>
            <a:round/>
            <a:tailEnd type="triangle" w="sm" len="med"/>
          </a:ln>
        </p:spPr>
        <p:txBody>
          <a:bodyPr/>
          <a:lstStyle/>
          <a:p>
            <a:endParaRPr lang="zh-CN" altLang="en-US">
              <a:solidFill>
                <a:schemeClr val="tx1">
                  <a:lumMod val="75000"/>
                  <a:lumOff val="25000"/>
                </a:schemeClr>
              </a:solidFill>
              <a:latin typeface="+mn-lt"/>
              <a:ea typeface="+mn-ea"/>
            </a:endParaRPr>
          </a:p>
        </p:txBody>
      </p:sp>
      <p:sp>
        <p:nvSpPr>
          <p:cNvPr id="128" name="Text Box 111"/>
          <p:cNvSpPr txBox="1">
            <a:spLocks noChangeArrowheads="1"/>
          </p:cNvSpPr>
          <p:nvPr/>
        </p:nvSpPr>
        <p:spPr bwMode="auto">
          <a:xfrm>
            <a:off x="5449000" y="3671987"/>
            <a:ext cx="255198"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t</a:t>
            </a:r>
            <a:endParaRPr kumimoji="1" lang="en-US" altLang="zh-CN" sz="2000">
              <a:solidFill>
                <a:schemeClr val="tx1">
                  <a:lumMod val="75000"/>
                  <a:lumOff val="25000"/>
                </a:schemeClr>
              </a:solidFill>
              <a:latin typeface="+mn-lt"/>
              <a:ea typeface="+mn-ea"/>
            </a:endParaRPr>
          </a:p>
        </p:txBody>
      </p:sp>
      <p:sp>
        <p:nvSpPr>
          <p:cNvPr id="129" name="Text Box 112"/>
          <p:cNvSpPr txBox="1">
            <a:spLocks noChangeArrowheads="1"/>
          </p:cNvSpPr>
          <p:nvPr/>
        </p:nvSpPr>
        <p:spPr bwMode="auto">
          <a:xfrm>
            <a:off x="5449000" y="4495899"/>
            <a:ext cx="255198"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t</a:t>
            </a:r>
            <a:endParaRPr kumimoji="1" lang="en-US" altLang="zh-CN" sz="2000">
              <a:solidFill>
                <a:schemeClr val="tx1">
                  <a:lumMod val="75000"/>
                  <a:lumOff val="25000"/>
                </a:schemeClr>
              </a:solidFill>
              <a:latin typeface="+mn-lt"/>
              <a:ea typeface="+mn-ea"/>
            </a:endParaRPr>
          </a:p>
        </p:txBody>
      </p:sp>
      <p:sp>
        <p:nvSpPr>
          <p:cNvPr id="130" name="Text Box 113"/>
          <p:cNvSpPr txBox="1">
            <a:spLocks noChangeArrowheads="1"/>
          </p:cNvSpPr>
          <p:nvPr/>
        </p:nvSpPr>
        <p:spPr bwMode="auto">
          <a:xfrm>
            <a:off x="5449000" y="5321399"/>
            <a:ext cx="255198"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t</a:t>
            </a:r>
            <a:endParaRPr kumimoji="1" lang="en-US" altLang="zh-CN" sz="2000">
              <a:solidFill>
                <a:schemeClr val="tx1">
                  <a:lumMod val="75000"/>
                  <a:lumOff val="25000"/>
                </a:schemeClr>
              </a:solidFill>
              <a:latin typeface="+mn-lt"/>
              <a:ea typeface="+mn-ea"/>
            </a:endParaRPr>
          </a:p>
        </p:txBody>
      </p:sp>
      <p:sp>
        <p:nvSpPr>
          <p:cNvPr id="131" name="Text Box 114"/>
          <p:cNvSpPr txBox="1">
            <a:spLocks noChangeArrowheads="1"/>
          </p:cNvSpPr>
          <p:nvPr/>
        </p:nvSpPr>
        <p:spPr bwMode="auto">
          <a:xfrm>
            <a:off x="5449000" y="6145312"/>
            <a:ext cx="255198"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t</a:t>
            </a:r>
            <a:endParaRPr kumimoji="1" lang="en-US" altLang="zh-CN" sz="2000">
              <a:solidFill>
                <a:schemeClr val="tx1">
                  <a:lumMod val="75000"/>
                  <a:lumOff val="25000"/>
                </a:schemeClr>
              </a:solidFill>
              <a:latin typeface="+mn-lt"/>
              <a:ea typeface="+mn-ea"/>
            </a:endParaRPr>
          </a:p>
        </p:txBody>
      </p:sp>
      <p:sp>
        <p:nvSpPr>
          <p:cNvPr id="132" name="Text Box 115"/>
          <p:cNvSpPr txBox="1">
            <a:spLocks noChangeArrowheads="1"/>
          </p:cNvSpPr>
          <p:nvPr/>
        </p:nvSpPr>
        <p:spPr bwMode="auto">
          <a:xfrm>
            <a:off x="11264394" y="4821337"/>
            <a:ext cx="255198"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t</a:t>
            </a:r>
            <a:endParaRPr kumimoji="1" lang="en-US" altLang="zh-CN" sz="2000">
              <a:solidFill>
                <a:schemeClr val="tx1">
                  <a:lumMod val="75000"/>
                  <a:lumOff val="25000"/>
                </a:schemeClr>
              </a:solidFill>
              <a:latin typeface="+mn-lt"/>
              <a:ea typeface="+mn-ea"/>
            </a:endParaRPr>
          </a:p>
        </p:txBody>
      </p:sp>
      <p:sp>
        <p:nvSpPr>
          <p:cNvPr id="139" name="Line 122"/>
          <p:cNvSpPr>
            <a:spLocks noChangeShapeType="1"/>
          </p:cNvSpPr>
          <p:nvPr/>
        </p:nvSpPr>
        <p:spPr bwMode="auto">
          <a:xfrm>
            <a:off x="7649363" y="5345212"/>
            <a:ext cx="0" cy="200025"/>
          </a:xfrm>
          <a:prstGeom prst="line">
            <a:avLst/>
          </a:prstGeom>
          <a:no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140" name="Line 123"/>
          <p:cNvSpPr>
            <a:spLocks noChangeShapeType="1"/>
          </p:cNvSpPr>
          <p:nvPr/>
        </p:nvSpPr>
        <p:spPr bwMode="auto">
          <a:xfrm>
            <a:off x="8612947" y="5345212"/>
            <a:ext cx="0" cy="200025"/>
          </a:xfrm>
          <a:prstGeom prst="line">
            <a:avLst/>
          </a:prstGeom>
          <a:no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141" name="Line 124"/>
          <p:cNvSpPr>
            <a:spLocks noChangeShapeType="1"/>
          </p:cNvSpPr>
          <p:nvPr/>
        </p:nvSpPr>
        <p:spPr bwMode="auto">
          <a:xfrm>
            <a:off x="9576533" y="5345212"/>
            <a:ext cx="0" cy="200025"/>
          </a:xfrm>
          <a:prstGeom prst="line">
            <a:avLst/>
          </a:prstGeom>
          <a:no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142" name="Line 125"/>
          <p:cNvSpPr>
            <a:spLocks noChangeShapeType="1"/>
          </p:cNvSpPr>
          <p:nvPr/>
        </p:nvSpPr>
        <p:spPr bwMode="auto">
          <a:xfrm>
            <a:off x="7649363" y="5445223"/>
            <a:ext cx="963584" cy="0"/>
          </a:xfrm>
          <a:prstGeom prst="line">
            <a:avLst/>
          </a:prstGeom>
          <a:noFill/>
          <a:ln w="9525">
            <a:solidFill>
              <a:schemeClr val="tx1"/>
            </a:solidFill>
            <a:round/>
            <a:headEnd type="triangle" w="sm" len="med"/>
            <a:tailEnd type="triangle" w="sm" len="med"/>
          </a:ln>
        </p:spPr>
        <p:txBody>
          <a:bodyPr/>
          <a:lstStyle/>
          <a:p>
            <a:endParaRPr lang="zh-CN" altLang="en-US">
              <a:solidFill>
                <a:schemeClr val="tx1">
                  <a:lumMod val="75000"/>
                  <a:lumOff val="25000"/>
                </a:schemeClr>
              </a:solidFill>
              <a:latin typeface="+mn-lt"/>
              <a:ea typeface="+mn-ea"/>
            </a:endParaRPr>
          </a:p>
        </p:txBody>
      </p:sp>
      <p:sp>
        <p:nvSpPr>
          <p:cNvPr id="143" name="Line 126"/>
          <p:cNvSpPr>
            <a:spLocks noChangeShapeType="1"/>
          </p:cNvSpPr>
          <p:nvPr/>
        </p:nvSpPr>
        <p:spPr bwMode="auto">
          <a:xfrm>
            <a:off x="8612948" y="5445223"/>
            <a:ext cx="963586" cy="0"/>
          </a:xfrm>
          <a:prstGeom prst="line">
            <a:avLst/>
          </a:prstGeom>
          <a:noFill/>
          <a:ln w="9525">
            <a:solidFill>
              <a:schemeClr val="tx1"/>
            </a:solidFill>
            <a:round/>
            <a:headEnd type="triangle" w="sm" len="med"/>
            <a:tailEnd type="triangle" w="sm" len="med"/>
          </a:ln>
        </p:spPr>
        <p:txBody>
          <a:bodyPr/>
          <a:lstStyle/>
          <a:p>
            <a:endParaRPr lang="zh-CN" altLang="en-US">
              <a:solidFill>
                <a:schemeClr val="tx1">
                  <a:lumMod val="75000"/>
                  <a:lumOff val="25000"/>
                </a:schemeClr>
              </a:solidFill>
              <a:latin typeface="+mn-lt"/>
              <a:ea typeface="+mn-ea"/>
            </a:endParaRPr>
          </a:p>
        </p:txBody>
      </p:sp>
      <p:sp>
        <p:nvSpPr>
          <p:cNvPr id="144" name="Line 127"/>
          <p:cNvSpPr>
            <a:spLocks noChangeShapeType="1"/>
          </p:cNvSpPr>
          <p:nvPr/>
        </p:nvSpPr>
        <p:spPr bwMode="auto">
          <a:xfrm>
            <a:off x="9576533" y="5445223"/>
            <a:ext cx="965703" cy="0"/>
          </a:xfrm>
          <a:prstGeom prst="line">
            <a:avLst/>
          </a:prstGeom>
          <a:noFill/>
          <a:ln w="9525">
            <a:solidFill>
              <a:schemeClr val="tx1"/>
            </a:solidFill>
            <a:round/>
            <a:headEnd type="triangle" w="sm" len="med"/>
            <a:tailEnd type="triangle" w="sm" len="med"/>
          </a:ln>
        </p:spPr>
        <p:txBody>
          <a:bodyPr/>
          <a:lstStyle/>
          <a:p>
            <a:endParaRPr lang="zh-CN" altLang="en-US">
              <a:solidFill>
                <a:schemeClr val="tx1">
                  <a:lumMod val="75000"/>
                  <a:lumOff val="25000"/>
                </a:schemeClr>
              </a:solidFill>
              <a:latin typeface="+mn-lt"/>
              <a:ea typeface="+mn-ea"/>
            </a:endParaRPr>
          </a:p>
        </p:txBody>
      </p:sp>
      <p:sp>
        <p:nvSpPr>
          <p:cNvPr id="145" name="Text Box 128"/>
          <p:cNvSpPr txBox="1">
            <a:spLocks noChangeArrowheads="1"/>
          </p:cNvSpPr>
          <p:nvPr/>
        </p:nvSpPr>
        <p:spPr bwMode="auto">
          <a:xfrm>
            <a:off x="8130097" y="6150074"/>
            <a:ext cx="1814920"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3 </a:t>
            </a:r>
            <a:r>
              <a:rPr kumimoji="1" lang="zh-CN" altLang="en-US" sz="2000">
                <a:solidFill>
                  <a:schemeClr val="tx1">
                    <a:lumMod val="75000"/>
                    <a:lumOff val="25000"/>
                  </a:schemeClr>
                </a:solidFill>
                <a:latin typeface="+mn-lt"/>
                <a:ea typeface="+mn-ea"/>
              </a:rPr>
              <a:t>个 </a:t>
            </a:r>
            <a:r>
              <a:rPr kumimoji="1" lang="en-US" altLang="zh-CN" sz="2000">
                <a:solidFill>
                  <a:schemeClr val="tx1">
                    <a:lumMod val="75000"/>
                    <a:lumOff val="25000"/>
                  </a:schemeClr>
                </a:solidFill>
                <a:latin typeface="+mn-lt"/>
                <a:ea typeface="+mn-ea"/>
              </a:rPr>
              <a:t>STDM </a:t>
            </a:r>
            <a:r>
              <a:rPr kumimoji="1" lang="zh-CN" altLang="en-US" sz="2000">
                <a:solidFill>
                  <a:schemeClr val="tx1">
                    <a:lumMod val="75000"/>
                    <a:lumOff val="25000"/>
                  </a:schemeClr>
                </a:solidFill>
                <a:latin typeface="+mn-lt"/>
                <a:ea typeface="+mn-ea"/>
              </a:rPr>
              <a:t>帧</a:t>
            </a:r>
            <a:endParaRPr kumimoji="1" lang="zh-CN" altLang="en-US" sz="2000">
              <a:solidFill>
                <a:schemeClr val="tx1">
                  <a:lumMod val="75000"/>
                  <a:lumOff val="25000"/>
                </a:schemeClr>
              </a:solidFill>
              <a:latin typeface="+mn-lt"/>
              <a:ea typeface="+mn-ea"/>
            </a:endParaRPr>
          </a:p>
        </p:txBody>
      </p:sp>
      <p:sp>
        <p:nvSpPr>
          <p:cNvPr id="146" name="Text Box 129"/>
          <p:cNvSpPr txBox="1">
            <a:spLocks noChangeArrowheads="1"/>
          </p:cNvSpPr>
          <p:nvPr/>
        </p:nvSpPr>
        <p:spPr bwMode="auto">
          <a:xfrm>
            <a:off x="7795489" y="5353149"/>
            <a:ext cx="470000"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#1</a:t>
            </a:r>
            <a:endParaRPr kumimoji="1" lang="en-US" altLang="zh-CN" sz="2000">
              <a:solidFill>
                <a:schemeClr val="tx1">
                  <a:lumMod val="75000"/>
                  <a:lumOff val="25000"/>
                </a:schemeClr>
              </a:solidFill>
              <a:latin typeface="+mn-lt"/>
              <a:ea typeface="+mn-ea"/>
            </a:endParaRPr>
          </a:p>
        </p:txBody>
      </p:sp>
      <p:sp>
        <p:nvSpPr>
          <p:cNvPr id="147" name="Line 130"/>
          <p:cNvSpPr>
            <a:spLocks noChangeShapeType="1"/>
          </p:cNvSpPr>
          <p:nvPr/>
        </p:nvSpPr>
        <p:spPr bwMode="auto">
          <a:xfrm>
            <a:off x="5739135" y="4032348"/>
            <a:ext cx="1548089" cy="808038"/>
          </a:xfrm>
          <a:prstGeom prst="line">
            <a:avLst/>
          </a:prstGeom>
          <a:noFill/>
          <a:ln w="28575">
            <a:solidFill>
              <a:srgbClr val="333399"/>
            </a:solidFill>
            <a:round/>
            <a:tailEnd type="triangle" w="sm" len="med"/>
          </a:ln>
        </p:spPr>
        <p:txBody>
          <a:bodyPr/>
          <a:lstStyle/>
          <a:p>
            <a:endParaRPr lang="zh-CN" altLang="en-US">
              <a:solidFill>
                <a:schemeClr val="tx1">
                  <a:lumMod val="75000"/>
                  <a:lumOff val="25000"/>
                </a:schemeClr>
              </a:solidFill>
              <a:latin typeface="+mn-lt"/>
              <a:ea typeface="+mn-ea"/>
            </a:endParaRPr>
          </a:p>
        </p:txBody>
      </p:sp>
      <p:sp>
        <p:nvSpPr>
          <p:cNvPr id="148" name="Line 131"/>
          <p:cNvSpPr>
            <a:spLocks noChangeShapeType="1"/>
          </p:cNvSpPr>
          <p:nvPr/>
        </p:nvSpPr>
        <p:spPr bwMode="auto">
          <a:xfrm>
            <a:off x="5834435" y="4824512"/>
            <a:ext cx="1332077" cy="217487"/>
          </a:xfrm>
          <a:prstGeom prst="line">
            <a:avLst/>
          </a:prstGeom>
          <a:noFill/>
          <a:ln w="28575">
            <a:solidFill>
              <a:srgbClr val="333399"/>
            </a:solidFill>
            <a:round/>
            <a:tailEnd type="triangle" w="sm" len="med"/>
          </a:ln>
        </p:spPr>
        <p:txBody>
          <a:bodyPr/>
          <a:lstStyle/>
          <a:p>
            <a:endParaRPr lang="zh-CN" altLang="en-US">
              <a:solidFill>
                <a:schemeClr val="tx1">
                  <a:lumMod val="75000"/>
                  <a:lumOff val="25000"/>
                </a:schemeClr>
              </a:solidFill>
              <a:latin typeface="+mn-lt"/>
              <a:ea typeface="+mn-ea"/>
            </a:endParaRPr>
          </a:p>
        </p:txBody>
      </p:sp>
      <p:sp>
        <p:nvSpPr>
          <p:cNvPr id="149" name="Line 132"/>
          <p:cNvSpPr>
            <a:spLocks noChangeShapeType="1"/>
          </p:cNvSpPr>
          <p:nvPr/>
        </p:nvSpPr>
        <p:spPr bwMode="auto">
          <a:xfrm flipV="1">
            <a:off x="5834435" y="5243611"/>
            <a:ext cx="1332077" cy="373062"/>
          </a:xfrm>
          <a:prstGeom prst="line">
            <a:avLst/>
          </a:prstGeom>
          <a:noFill/>
          <a:ln w="28575">
            <a:solidFill>
              <a:srgbClr val="333399"/>
            </a:solidFill>
            <a:round/>
            <a:tailEnd type="triangle" w="sm" len="med"/>
          </a:ln>
        </p:spPr>
        <p:txBody>
          <a:bodyPr/>
          <a:lstStyle/>
          <a:p>
            <a:endParaRPr lang="zh-CN" altLang="en-US">
              <a:solidFill>
                <a:schemeClr val="tx1">
                  <a:lumMod val="75000"/>
                  <a:lumOff val="25000"/>
                </a:schemeClr>
              </a:solidFill>
              <a:latin typeface="+mn-lt"/>
              <a:ea typeface="+mn-ea"/>
            </a:endParaRPr>
          </a:p>
        </p:txBody>
      </p:sp>
      <p:sp>
        <p:nvSpPr>
          <p:cNvPr id="150" name="Line 133"/>
          <p:cNvSpPr>
            <a:spLocks noChangeShapeType="1"/>
          </p:cNvSpPr>
          <p:nvPr/>
        </p:nvSpPr>
        <p:spPr bwMode="auto">
          <a:xfrm flipV="1">
            <a:off x="5739135" y="5445224"/>
            <a:ext cx="1548089" cy="963613"/>
          </a:xfrm>
          <a:prstGeom prst="line">
            <a:avLst/>
          </a:prstGeom>
          <a:noFill/>
          <a:ln w="28575">
            <a:solidFill>
              <a:srgbClr val="333399"/>
            </a:solidFill>
            <a:round/>
            <a:tailEnd type="triangle" w="sm" len="med"/>
          </a:ln>
        </p:spPr>
        <p:txBody>
          <a:bodyPr/>
          <a:lstStyle/>
          <a:p>
            <a:endParaRPr lang="zh-CN" altLang="en-US">
              <a:solidFill>
                <a:schemeClr val="tx1">
                  <a:lumMod val="75000"/>
                  <a:lumOff val="25000"/>
                </a:schemeClr>
              </a:solidFill>
              <a:latin typeface="+mn-lt"/>
              <a:ea typeface="+mn-ea"/>
            </a:endParaRPr>
          </a:p>
        </p:txBody>
      </p:sp>
      <p:sp>
        <p:nvSpPr>
          <p:cNvPr id="151" name="Text Box 134"/>
          <p:cNvSpPr txBox="1">
            <a:spLocks noChangeArrowheads="1"/>
          </p:cNvSpPr>
          <p:nvPr/>
        </p:nvSpPr>
        <p:spPr bwMode="auto">
          <a:xfrm>
            <a:off x="5834435" y="5761137"/>
            <a:ext cx="441146"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④</a:t>
            </a:r>
            <a:endParaRPr kumimoji="1" lang="en-US" altLang="zh-CN" sz="2000">
              <a:solidFill>
                <a:schemeClr val="tx1">
                  <a:lumMod val="75000"/>
                  <a:lumOff val="25000"/>
                </a:schemeClr>
              </a:solidFill>
              <a:latin typeface="+mn-lt"/>
              <a:ea typeface="+mn-ea"/>
            </a:endParaRPr>
          </a:p>
        </p:txBody>
      </p:sp>
      <p:sp>
        <p:nvSpPr>
          <p:cNvPr id="152" name="Text Box 135"/>
          <p:cNvSpPr txBox="1">
            <a:spLocks noChangeArrowheads="1"/>
          </p:cNvSpPr>
          <p:nvPr/>
        </p:nvSpPr>
        <p:spPr bwMode="auto">
          <a:xfrm>
            <a:off x="5739136" y="5111849"/>
            <a:ext cx="441146"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③</a:t>
            </a:r>
            <a:endParaRPr kumimoji="1" lang="en-US" altLang="zh-CN" sz="2000">
              <a:solidFill>
                <a:schemeClr val="tx1">
                  <a:lumMod val="75000"/>
                  <a:lumOff val="25000"/>
                </a:schemeClr>
              </a:solidFill>
              <a:latin typeface="+mn-lt"/>
              <a:ea typeface="+mn-ea"/>
            </a:endParaRPr>
          </a:p>
        </p:txBody>
      </p:sp>
      <p:sp>
        <p:nvSpPr>
          <p:cNvPr id="153" name="Text Box 136"/>
          <p:cNvSpPr txBox="1">
            <a:spLocks noChangeArrowheads="1"/>
          </p:cNvSpPr>
          <p:nvPr/>
        </p:nvSpPr>
        <p:spPr bwMode="auto">
          <a:xfrm>
            <a:off x="5739136" y="4464149"/>
            <a:ext cx="441146"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②</a:t>
            </a:r>
            <a:endParaRPr kumimoji="1" lang="en-US" altLang="zh-CN" sz="2000">
              <a:solidFill>
                <a:schemeClr val="tx1">
                  <a:lumMod val="75000"/>
                  <a:lumOff val="25000"/>
                </a:schemeClr>
              </a:solidFill>
              <a:latin typeface="+mn-lt"/>
              <a:ea typeface="+mn-ea"/>
            </a:endParaRPr>
          </a:p>
        </p:txBody>
      </p:sp>
      <p:sp>
        <p:nvSpPr>
          <p:cNvPr id="154" name="Text Box 137"/>
          <p:cNvSpPr txBox="1">
            <a:spLocks noChangeArrowheads="1"/>
          </p:cNvSpPr>
          <p:nvPr/>
        </p:nvSpPr>
        <p:spPr bwMode="auto">
          <a:xfrm>
            <a:off x="5929735" y="3816449"/>
            <a:ext cx="441146"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①</a:t>
            </a:r>
            <a:endParaRPr kumimoji="1" lang="en-US" altLang="zh-CN" sz="2000">
              <a:solidFill>
                <a:schemeClr val="tx1">
                  <a:lumMod val="75000"/>
                  <a:lumOff val="25000"/>
                </a:schemeClr>
              </a:solidFill>
              <a:latin typeface="+mn-lt"/>
              <a:ea typeface="+mn-ea"/>
            </a:endParaRPr>
          </a:p>
        </p:txBody>
      </p:sp>
      <p:sp>
        <p:nvSpPr>
          <p:cNvPr id="161" name="Line 144"/>
          <p:cNvSpPr>
            <a:spLocks noChangeShapeType="1"/>
          </p:cNvSpPr>
          <p:nvPr/>
        </p:nvSpPr>
        <p:spPr bwMode="auto">
          <a:xfrm>
            <a:off x="8733661" y="5143599"/>
            <a:ext cx="0" cy="100013"/>
          </a:xfrm>
          <a:prstGeom prst="line">
            <a:avLst/>
          </a:prstGeom>
          <a:no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162" name="Line 145"/>
          <p:cNvSpPr>
            <a:spLocks noChangeShapeType="1"/>
          </p:cNvSpPr>
          <p:nvPr/>
        </p:nvSpPr>
        <p:spPr bwMode="auto">
          <a:xfrm>
            <a:off x="9095799" y="5143599"/>
            <a:ext cx="0" cy="100013"/>
          </a:xfrm>
          <a:prstGeom prst="line">
            <a:avLst/>
          </a:prstGeom>
          <a:no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163" name="Line 146"/>
          <p:cNvSpPr>
            <a:spLocks noChangeShapeType="1"/>
          </p:cNvSpPr>
          <p:nvPr/>
        </p:nvSpPr>
        <p:spPr bwMode="auto">
          <a:xfrm>
            <a:off x="10542236" y="5345212"/>
            <a:ext cx="0" cy="200025"/>
          </a:xfrm>
          <a:prstGeom prst="line">
            <a:avLst/>
          </a:prstGeom>
          <a:no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164" name="Line 147"/>
          <p:cNvSpPr>
            <a:spLocks noChangeShapeType="1"/>
          </p:cNvSpPr>
          <p:nvPr/>
        </p:nvSpPr>
        <p:spPr bwMode="auto">
          <a:xfrm>
            <a:off x="10542236" y="5143599"/>
            <a:ext cx="0" cy="100013"/>
          </a:xfrm>
          <a:prstGeom prst="line">
            <a:avLst/>
          </a:prstGeom>
          <a:no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165" name="Text Box 103"/>
          <p:cNvSpPr txBox="1">
            <a:spLocks noChangeArrowheads="1"/>
          </p:cNvSpPr>
          <p:nvPr/>
        </p:nvSpPr>
        <p:spPr bwMode="auto">
          <a:xfrm>
            <a:off x="10631183" y="4824512"/>
            <a:ext cx="327334"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a</a:t>
            </a:r>
            <a:endParaRPr kumimoji="1" lang="en-US" altLang="zh-CN" sz="2000">
              <a:solidFill>
                <a:schemeClr val="tx1">
                  <a:lumMod val="75000"/>
                  <a:lumOff val="25000"/>
                </a:schemeClr>
              </a:solidFill>
              <a:latin typeface="+mn-lt"/>
              <a:ea typeface="+mn-ea"/>
            </a:endParaRPr>
          </a:p>
        </p:txBody>
      </p:sp>
      <p:sp>
        <p:nvSpPr>
          <p:cNvPr id="166" name="Text Box 104"/>
          <p:cNvSpPr txBox="1">
            <a:spLocks noChangeArrowheads="1"/>
          </p:cNvSpPr>
          <p:nvPr/>
        </p:nvSpPr>
        <p:spPr bwMode="auto">
          <a:xfrm>
            <a:off x="8221162" y="4824512"/>
            <a:ext cx="327334"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b</a:t>
            </a:r>
            <a:endParaRPr kumimoji="1" lang="en-US" altLang="zh-CN" sz="2000">
              <a:solidFill>
                <a:schemeClr val="tx1">
                  <a:lumMod val="75000"/>
                  <a:lumOff val="25000"/>
                </a:schemeClr>
              </a:solidFill>
              <a:latin typeface="+mn-lt"/>
              <a:ea typeface="+mn-ea"/>
            </a:endParaRPr>
          </a:p>
        </p:txBody>
      </p:sp>
      <p:sp>
        <p:nvSpPr>
          <p:cNvPr id="167" name="Text Box 108"/>
          <p:cNvSpPr txBox="1">
            <a:spLocks noChangeArrowheads="1"/>
          </p:cNvSpPr>
          <p:nvPr/>
        </p:nvSpPr>
        <p:spPr bwMode="auto">
          <a:xfrm>
            <a:off x="8674364" y="4824512"/>
            <a:ext cx="327334"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b</a:t>
            </a:r>
            <a:endParaRPr kumimoji="1" lang="en-US" altLang="zh-CN" sz="2000">
              <a:solidFill>
                <a:schemeClr val="tx1">
                  <a:lumMod val="75000"/>
                  <a:lumOff val="25000"/>
                </a:schemeClr>
              </a:solidFill>
              <a:latin typeface="+mn-lt"/>
              <a:ea typeface="+mn-ea"/>
            </a:endParaRPr>
          </a:p>
        </p:txBody>
      </p:sp>
      <p:sp>
        <p:nvSpPr>
          <p:cNvPr id="168" name="Text Box 109"/>
          <p:cNvSpPr txBox="1">
            <a:spLocks noChangeArrowheads="1"/>
          </p:cNvSpPr>
          <p:nvPr/>
        </p:nvSpPr>
        <p:spPr bwMode="auto">
          <a:xfrm>
            <a:off x="9155096" y="4824512"/>
            <a:ext cx="312906"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c</a:t>
            </a:r>
            <a:endParaRPr kumimoji="1" lang="en-US" altLang="zh-CN" sz="2000">
              <a:solidFill>
                <a:schemeClr val="tx1">
                  <a:lumMod val="75000"/>
                  <a:lumOff val="25000"/>
                </a:schemeClr>
              </a:solidFill>
              <a:latin typeface="+mn-lt"/>
              <a:ea typeface="+mn-ea"/>
            </a:endParaRPr>
          </a:p>
        </p:txBody>
      </p:sp>
      <p:sp>
        <p:nvSpPr>
          <p:cNvPr id="169" name="Text Box 110"/>
          <p:cNvSpPr txBox="1">
            <a:spLocks noChangeArrowheads="1"/>
          </p:cNvSpPr>
          <p:nvPr/>
        </p:nvSpPr>
        <p:spPr bwMode="auto">
          <a:xfrm>
            <a:off x="7729839" y="4824512"/>
            <a:ext cx="327334"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a</a:t>
            </a:r>
            <a:endParaRPr kumimoji="1" lang="en-US" altLang="zh-CN" sz="2000">
              <a:solidFill>
                <a:schemeClr val="tx1">
                  <a:lumMod val="75000"/>
                  <a:lumOff val="25000"/>
                </a:schemeClr>
              </a:solidFill>
              <a:latin typeface="+mn-lt"/>
              <a:ea typeface="+mn-ea"/>
            </a:endParaRPr>
          </a:p>
        </p:txBody>
      </p:sp>
      <p:sp>
        <p:nvSpPr>
          <p:cNvPr id="170" name="Text Box 148"/>
          <p:cNvSpPr txBox="1">
            <a:spLocks noChangeArrowheads="1"/>
          </p:cNvSpPr>
          <p:nvPr/>
        </p:nvSpPr>
        <p:spPr bwMode="auto">
          <a:xfrm>
            <a:off x="9652773" y="4824512"/>
            <a:ext cx="312906"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c</a:t>
            </a:r>
            <a:endParaRPr kumimoji="1" lang="en-US" altLang="zh-CN" sz="2000">
              <a:solidFill>
                <a:schemeClr val="tx1">
                  <a:lumMod val="75000"/>
                  <a:lumOff val="25000"/>
                </a:schemeClr>
              </a:solidFill>
              <a:latin typeface="+mn-lt"/>
              <a:ea typeface="+mn-ea"/>
            </a:endParaRPr>
          </a:p>
        </p:txBody>
      </p:sp>
      <p:sp>
        <p:nvSpPr>
          <p:cNvPr id="171" name="Text Box 149"/>
          <p:cNvSpPr txBox="1">
            <a:spLocks noChangeArrowheads="1"/>
          </p:cNvSpPr>
          <p:nvPr/>
        </p:nvSpPr>
        <p:spPr bwMode="auto">
          <a:xfrm>
            <a:off x="10120799" y="4824512"/>
            <a:ext cx="327334"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d</a:t>
            </a:r>
            <a:endParaRPr kumimoji="1" lang="en-US" altLang="zh-CN" sz="2000">
              <a:solidFill>
                <a:schemeClr val="tx1">
                  <a:lumMod val="75000"/>
                  <a:lumOff val="25000"/>
                </a:schemeClr>
              </a:solidFill>
              <a:latin typeface="+mn-lt"/>
              <a:ea typeface="+mn-ea"/>
            </a:endParaRPr>
          </a:p>
        </p:txBody>
      </p:sp>
      <p:sp>
        <p:nvSpPr>
          <p:cNvPr id="172" name="Freeform 150"/>
          <p:cNvSpPr/>
          <p:nvPr/>
        </p:nvSpPr>
        <p:spPr bwMode="auto">
          <a:xfrm>
            <a:off x="7649364" y="4840387"/>
            <a:ext cx="120712" cy="403225"/>
          </a:xfrm>
          <a:custGeom>
            <a:avLst/>
            <a:gdLst>
              <a:gd name="T0" fmla="*/ 0 w 48"/>
              <a:gd name="T1" fmla="*/ 192 h 192"/>
              <a:gd name="T2" fmla="*/ 0 w 48"/>
              <a:gd name="T3" fmla="*/ 0 h 192"/>
              <a:gd name="T4" fmla="*/ 48 w 48"/>
              <a:gd name="T5" fmla="*/ 0 h 192"/>
              <a:gd name="T6" fmla="*/ 48 w 48"/>
              <a:gd name="T7" fmla="*/ 192 h 192"/>
              <a:gd name="T8" fmla="*/ 0 60000 65536"/>
              <a:gd name="T9" fmla="*/ 0 60000 65536"/>
              <a:gd name="T10" fmla="*/ 0 60000 65536"/>
              <a:gd name="T11" fmla="*/ 0 60000 65536"/>
              <a:gd name="T12" fmla="*/ 0 w 48"/>
              <a:gd name="T13" fmla="*/ 0 h 192"/>
              <a:gd name="T14" fmla="*/ 48 w 48"/>
              <a:gd name="T15" fmla="*/ 192 h 192"/>
            </a:gdLst>
            <a:ahLst/>
            <a:cxnLst>
              <a:cxn ang="T8">
                <a:pos x="T0" y="T1"/>
              </a:cxn>
              <a:cxn ang="T9">
                <a:pos x="T2" y="T3"/>
              </a:cxn>
              <a:cxn ang="T10">
                <a:pos x="T4" y="T5"/>
              </a:cxn>
              <a:cxn ang="T11">
                <a:pos x="T6" y="T7"/>
              </a:cxn>
            </a:cxnLst>
            <a:rect l="T12" t="T13" r="T14" b="T15"/>
            <a:pathLst>
              <a:path w="48" h="192">
                <a:moveTo>
                  <a:pt x="0" y="192"/>
                </a:moveTo>
                <a:lnTo>
                  <a:pt x="0" y="0"/>
                </a:lnTo>
                <a:lnTo>
                  <a:pt x="48" y="0"/>
                </a:lnTo>
                <a:lnTo>
                  <a:pt x="48" y="192"/>
                </a:lnTo>
              </a:path>
            </a:pathLst>
          </a:custGeom>
          <a:no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173" name="Freeform 151"/>
          <p:cNvSpPr/>
          <p:nvPr/>
        </p:nvSpPr>
        <p:spPr bwMode="auto">
          <a:xfrm>
            <a:off x="8130096" y="4840387"/>
            <a:ext cx="120714" cy="403225"/>
          </a:xfrm>
          <a:custGeom>
            <a:avLst/>
            <a:gdLst>
              <a:gd name="T0" fmla="*/ 0 w 48"/>
              <a:gd name="T1" fmla="*/ 192 h 192"/>
              <a:gd name="T2" fmla="*/ 0 w 48"/>
              <a:gd name="T3" fmla="*/ 0 h 192"/>
              <a:gd name="T4" fmla="*/ 48 w 48"/>
              <a:gd name="T5" fmla="*/ 0 h 192"/>
              <a:gd name="T6" fmla="*/ 48 w 48"/>
              <a:gd name="T7" fmla="*/ 192 h 192"/>
              <a:gd name="T8" fmla="*/ 0 60000 65536"/>
              <a:gd name="T9" fmla="*/ 0 60000 65536"/>
              <a:gd name="T10" fmla="*/ 0 60000 65536"/>
              <a:gd name="T11" fmla="*/ 0 60000 65536"/>
              <a:gd name="T12" fmla="*/ 0 w 48"/>
              <a:gd name="T13" fmla="*/ 0 h 192"/>
              <a:gd name="T14" fmla="*/ 48 w 48"/>
              <a:gd name="T15" fmla="*/ 192 h 192"/>
            </a:gdLst>
            <a:ahLst/>
            <a:cxnLst>
              <a:cxn ang="T8">
                <a:pos x="T0" y="T1"/>
              </a:cxn>
              <a:cxn ang="T9">
                <a:pos x="T2" y="T3"/>
              </a:cxn>
              <a:cxn ang="T10">
                <a:pos x="T4" y="T5"/>
              </a:cxn>
              <a:cxn ang="T11">
                <a:pos x="T6" y="T7"/>
              </a:cxn>
            </a:cxnLst>
            <a:rect l="T12" t="T13" r="T14" b="T15"/>
            <a:pathLst>
              <a:path w="48" h="192">
                <a:moveTo>
                  <a:pt x="0" y="192"/>
                </a:moveTo>
                <a:lnTo>
                  <a:pt x="0" y="0"/>
                </a:lnTo>
                <a:lnTo>
                  <a:pt x="48" y="0"/>
                </a:lnTo>
                <a:lnTo>
                  <a:pt x="48" y="192"/>
                </a:lnTo>
              </a:path>
            </a:pathLst>
          </a:custGeom>
          <a:no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174" name="Freeform 152"/>
          <p:cNvSpPr/>
          <p:nvPr/>
        </p:nvSpPr>
        <p:spPr bwMode="auto">
          <a:xfrm>
            <a:off x="8612947" y="4840387"/>
            <a:ext cx="120714" cy="403225"/>
          </a:xfrm>
          <a:custGeom>
            <a:avLst/>
            <a:gdLst>
              <a:gd name="T0" fmla="*/ 0 w 48"/>
              <a:gd name="T1" fmla="*/ 192 h 192"/>
              <a:gd name="T2" fmla="*/ 0 w 48"/>
              <a:gd name="T3" fmla="*/ 0 h 192"/>
              <a:gd name="T4" fmla="*/ 48 w 48"/>
              <a:gd name="T5" fmla="*/ 0 h 192"/>
              <a:gd name="T6" fmla="*/ 48 w 48"/>
              <a:gd name="T7" fmla="*/ 192 h 192"/>
              <a:gd name="T8" fmla="*/ 0 60000 65536"/>
              <a:gd name="T9" fmla="*/ 0 60000 65536"/>
              <a:gd name="T10" fmla="*/ 0 60000 65536"/>
              <a:gd name="T11" fmla="*/ 0 60000 65536"/>
              <a:gd name="T12" fmla="*/ 0 w 48"/>
              <a:gd name="T13" fmla="*/ 0 h 192"/>
              <a:gd name="T14" fmla="*/ 48 w 48"/>
              <a:gd name="T15" fmla="*/ 192 h 192"/>
            </a:gdLst>
            <a:ahLst/>
            <a:cxnLst>
              <a:cxn ang="T8">
                <a:pos x="T0" y="T1"/>
              </a:cxn>
              <a:cxn ang="T9">
                <a:pos x="T2" y="T3"/>
              </a:cxn>
              <a:cxn ang="T10">
                <a:pos x="T4" y="T5"/>
              </a:cxn>
              <a:cxn ang="T11">
                <a:pos x="T6" y="T7"/>
              </a:cxn>
            </a:cxnLst>
            <a:rect l="T12" t="T13" r="T14" b="T15"/>
            <a:pathLst>
              <a:path w="48" h="192">
                <a:moveTo>
                  <a:pt x="0" y="192"/>
                </a:moveTo>
                <a:lnTo>
                  <a:pt x="0" y="0"/>
                </a:lnTo>
                <a:lnTo>
                  <a:pt x="48" y="0"/>
                </a:lnTo>
                <a:lnTo>
                  <a:pt x="48" y="192"/>
                </a:lnTo>
              </a:path>
            </a:pathLst>
          </a:custGeom>
          <a:no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175" name="Freeform 153"/>
          <p:cNvSpPr/>
          <p:nvPr/>
        </p:nvSpPr>
        <p:spPr bwMode="auto">
          <a:xfrm>
            <a:off x="9095799" y="4840387"/>
            <a:ext cx="120714" cy="403225"/>
          </a:xfrm>
          <a:custGeom>
            <a:avLst/>
            <a:gdLst>
              <a:gd name="T0" fmla="*/ 0 w 48"/>
              <a:gd name="T1" fmla="*/ 192 h 192"/>
              <a:gd name="T2" fmla="*/ 0 w 48"/>
              <a:gd name="T3" fmla="*/ 0 h 192"/>
              <a:gd name="T4" fmla="*/ 48 w 48"/>
              <a:gd name="T5" fmla="*/ 0 h 192"/>
              <a:gd name="T6" fmla="*/ 48 w 48"/>
              <a:gd name="T7" fmla="*/ 192 h 192"/>
              <a:gd name="T8" fmla="*/ 0 60000 65536"/>
              <a:gd name="T9" fmla="*/ 0 60000 65536"/>
              <a:gd name="T10" fmla="*/ 0 60000 65536"/>
              <a:gd name="T11" fmla="*/ 0 60000 65536"/>
              <a:gd name="T12" fmla="*/ 0 w 48"/>
              <a:gd name="T13" fmla="*/ 0 h 192"/>
              <a:gd name="T14" fmla="*/ 48 w 48"/>
              <a:gd name="T15" fmla="*/ 192 h 192"/>
            </a:gdLst>
            <a:ahLst/>
            <a:cxnLst>
              <a:cxn ang="T8">
                <a:pos x="T0" y="T1"/>
              </a:cxn>
              <a:cxn ang="T9">
                <a:pos x="T2" y="T3"/>
              </a:cxn>
              <a:cxn ang="T10">
                <a:pos x="T4" y="T5"/>
              </a:cxn>
              <a:cxn ang="T11">
                <a:pos x="T6" y="T7"/>
              </a:cxn>
            </a:cxnLst>
            <a:rect l="T12" t="T13" r="T14" b="T15"/>
            <a:pathLst>
              <a:path w="48" h="192">
                <a:moveTo>
                  <a:pt x="0" y="192"/>
                </a:moveTo>
                <a:lnTo>
                  <a:pt x="0" y="0"/>
                </a:lnTo>
                <a:lnTo>
                  <a:pt x="48" y="0"/>
                </a:lnTo>
                <a:lnTo>
                  <a:pt x="48" y="192"/>
                </a:lnTo>
              </a:path>
            </a:pathLst>
          </a:custGeom>
          <a:no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176" name="Freeform 154"/>
          <p:cNvSpPr/>
          <p:nvPr/>
        </p:nvSpPr>
        <p:spPr bwMode="auto">
          <a:xfrm>
            <a:off x="9576534" y="4840387"/>
            <a:ext cx="120712" cy="403225"/>
          </a:xfrm>
          <a:custGeom>
            <a:avLst/>
            <a:gdLst>
              <a:gd name="T0" fmla="*/ 0 w 48"/>
              <a:gd name="T1" fmla="*/ 192 h 192"/>
              <a:gd name="T2" fmla="*/ 0 w 48"/>
              <a:gd name="T3" fmla="*/ 0 h 192"/>
              <a:gd name="T4" fmla="*/ 48 w 48"/>
              <a:gd name="T5" fmla="*/ 0 h 192"/>
              <a:gd name="T6" fmla="*/ 48 w 48"/>
              <a:gd name="T7" fmla="*/ 192 h 192"/>
              <a:gd name="T8" fmla="*/ 0 60000 65536"/>
              <a:gd name="T9" fmla="*/ 0 60000 65536"/>
              <a:gd name="T10" fmla="*/ 0 60000 65536"/>
              <a:gd name="T11" fmla="*/ 0 60000 65536"/>
              <a:gd name="T12" fmla="*/ 0 w 48"/>
              <a:gd name="T13" fmla="*/ 0 h 192"/>
              <a:gd name="T14" fmla="*/ 48 w 48"/>
              <a:gd name="T15" fmla="*/ 192 h 192"/>
            </a:gdLst>
            <a:ahLst/>
            <a:cxnLst>
              <a:cxn ang="T8">
                <a:pos x="T0" y="T1"/>
              </a:cxn>
              <a:cxn ang="T9">
                <a:pos x="T2" y="T3"/>
              </a:cxn>
              <a:cxn ang="T10">
                <a:pos x="T4" y="T5"/>
              </a:cxn>
              <a:cxn ang="T11">
                <a:pos x="T6" y="T7"/>
              </a:cxn>
            </a:cxnLst>
            <a:rect l="T12" t="T13" r="T14" b="T15"/>
            <a:pathLst>
              <a:path w="48" h="192">
                <a:moveTo>
                  <a:pt x="0" y="192"/>
                </a:moveTo>
                <a:lnTo>
                  <a:pt x="0" y="0"/>
                </a:lnTo>
                <a:lnTo>
                  <a:pt x="48" y="0"/>
                </a:lnTo>
                <a:lnTo>
                  <a:pt x="48" y="192"/>
                </a:lnTo>
              </a:path>
            </a:pathLst>
          </a:custGeom>
          <a:no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177" name="Freeform 155"/>
          <p:cNvSpPr/>
          <p:nvPr/>
        </p:nvSpPr>
        <p:spPr bwMode="auto">
          <a:xfrm>
            <a:off x="10059385" y="4840387"/>
            <a:ext cx="120712" cy="403225"/>
          </a:xfrm>
          <a:custGeom>
            <a:avLst/>
            <a:gdLst>
              <a:gd name="T0" fmla="*/ 0 w 48"/>
              <a:gd name="T1" fmla="*/ 192 h 192"/>
              <a:gd name="T2" fmla="*/ 0 w 48"/>
              <a:gd name="T3" fmla="*/ 0 h 192"/>
              <a:gd name="T4" fmla="*/ 48 w 48"/>
              <a:gd name="T5" fmla="*/ 0 h 192"/>
              <a:gd name="T6" fmla="*/ 48 w 48"/>
              <a:gd name="T7" fmla="*/ 192 h 192"/>
              <a:gd name="T8" fmla="*/ 0 60000 65536"/>
              <a:gd name="T9" fmla="*/ 0 60000 65536"/>
              <a:gd name="T10" fmla="*/ 0 60000 65536"/>
              <a:gd name="T11" fmla="*/ 0 60000 65536"/>
              <a:gd name="T12" fmla="*/ 0 w 48"/>
              <a:gd name="T13" fmla="*/ 0 h 192"/>
              <a:gd name="T14" fmla="*/ 48 w 48"/>
              <a:gd name="T15" fmla="*/ 192 h 192"/>
            </a:gdLst>
            <a:ahLst/>
            <a:cxnLst>
              <a:cxn ang="T8">
                <a:pos x="T0" y="T1"/>
              </a:cxn>
              <a:cxn ang="T9">
                <a:pos x="T2" y="T3"/>
              </a:cxn>
              <a:cxn ang="T10">
                <a:pos x="T4" y="T5"/>
              </a:cxn>
              <a:cxn ang="T11">
                <a:pos x="T6" y="T7"/>
              </a:cxn>
            </a:cxnLst>
            <a:rect l="T12" t="T13" r="T14" b="T15"/>
            <a:pathLst>
              <a:path w="48" h="192">
                <a:moveTo>
                  <a:pt x="0" y="192"/>
                </a:moveTo>
                <a:lnTo>
                  <a:pt x="0" y="0"/>
                </a:lnTo>
                <a:lnTo>
                  <a:pt x="48" y="0"/>
                </a:lnTo>
                <a:lnTo>
                  <a:pt x="48" y="192"/>
                </a:lnTo>
              </a:path>
            </a:pathLst>
          </a:custGeom>
          <a:no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178" name="Freeform 156"/>
          <p:cNvSpPr/>
          <p:nvPr/>
        </p:nvSpPr>
        <p:spPr bwMode="auto">
          <a:xfrm>
            <a:off x="10542237" y="4840387"/>
            <a:ext cx="120712" cy="403225"/>
          </a:xfrm>
          <a:custGeom>
            <a:avLst/>
            <a:gdLst>
              <a:gd name="T0" fmla="*/ 0 w 48"/>
              <a:gd name="T1" fmla="*/ 192 h 192"/>
              <a:gd name="T2" fmla="*/ 0 w 48"/>
              <a:gd name="T3" fmla="*/ 0 h 192"/>
              <a:gd name="T4" fmla="*/ 48 w 48"/>
              <a:gd name="T5" fmla="*/ 0 h 192"/>
              <a:gd name="T6" fmla="*/ 48 w 48"/>
              <a:gd name="T7" fmla="*/ 192 h 192"/>
              <a:gd name="T8" fmla="*/ 0 60000 65536"/>
              <a:gd name="T9" fmla="*/ 0 60000 65536"/>
              <a:gd name="T10" fmla="*/ 0 60000 65536"/>
              <a:gd name="T11" fmla="*/ 0 60000 65536"/>
              <a:gd name="T12" fmla="*/ 0 w 48"/>
              <a:gd name="T13" fmla="*/ 0 h 192"/>
              <a:gd name="T14" fmla="*/ 48 w 48"/>
              <a:gd name="T15" fmla="*/ 192 h 192"/>
            </a:gdLst>
            <a:ahLst/>
            <a:cxnLst>
              <a:cxn ang="T8">
                <a:pos x="T0" y="T1"/>
              </a:cxn>
              <a:cxn ang="T9">
                <a:pos x="T2" y="T3"/>
              </a:cxn>
              <a:cxn ang="T10">
                <a:pos x="T4" y="T5"/>
              </a:cxn>
              <a:cxn ang="T11">
                <a:pos x="T6" y="T7"/>
              </a:cxn>
            </a:cxnLst>
            <a:rect l="T12" t="T13" r="T14" b="T15"/>
            <a:pathLst>
              <a:path w="48" h="192">
                <a:moveTo>
                  <a:pt x="0" y="192"/>
                </a:moveTo>
                <a:lnTo>
                  <a:pt x="0" y="0"/>
                </a:lnTo>
                <a:lnTo>
                  <a:pt x="48" y="0"/>
                </a:lnTo>
                <a:lnTo>
                  <a:pt x="48" y="192"/>
                </a:lnTo>
              </a:path>
            </a:pathLst>
          </a:custGeom>
          <a:no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179" name="Text Box 157"/>
          <p:cNvSpPr txBox="1">
            <a:spLocks noChangeArrowheads="1"/>
          </p:cNvSpPr>
          <p:nvPr/>
        </p:nvSpPr>
        <p:spPr bwMode="auto">
          <a:xfrm>
            <a:off x="8733662" y="5340449"/>
            <a:ext cx="470000"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#2</a:t>
            </a:r>
            <a:endParaRPr kumimoji="1" lang="en-US" altLang="zh-CN" sz="2000">
              <a:solidFill>
                <a:schemeClr val="tx1">
                  <a:lumMod val="75000"/>
                  <a:lumOff val="25000"/>
                </a:schemeClr>
              </a:solidFill>
              <a:latin typeface="+mn-lt"/>
              <a:ea typeface="+mn-ea"/>
            </a:endParaRPr>
          </a:p>
        </p:txBody>
      </p:sp>
      <p:sp>
        <p:nvSpPr>
          <p:cNvPr id="180" name="Text Box 158"/>
          <p:cNvSpPr txBox="1">
            <a:spLocks noChangeArrowheads="1"/>
          </p:cNvSpPr>
          <p:nvPr/>
        </p:nvSpPr>
        <p:spPr bwMode="auto">
          <a:xfrm>
            <a:off x="9671833" y="5327749"/>
            <a:ext cx="470000"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#3</a:t>
            </a:r>
            <a:endParaRPr kumimoji="1" lang="en-US" altLang="zh-CN" sz="2000">
              <a:solidFill>
                <a:schemeClr val="tx1">
                  <a:lumMod val="75000"/>
                  <a:lumOff val="25000"/>
                </a:schemeClr>
              </a:solidFill>
              <a:latin typeface="+mn-lt"/>
              <a:ea typeface="+mn-ea"/>
            </a:endParaRPr>
          </a:p>
        </p:txBody>
      </p:sp>
      <p:sp>
        <p:nvSpPr>
          <p:cNvPr id="181" name="Text Box 159"/>
          <p:cNvSpPr txBox="1">
            <a:spLocks noChangeArrowheads="1"/>
          </p:cNvSpPr>
          <p:nvPr/>
        </p:nvSpPr>
        <p:spPr bwMode="auto">
          <a:xfrm>
            <a:off x="5720075" y="3292574"/>
            <a:ext cx="1723549" cy="400110"/>
          </a:xfrm>
          <a:prstGeom prst="rect">
            <a:avLst/>
          </a:prstGeom>
          <a:noFill/>
          <a:ln w="9525">
            <a:noFill/>
            <a:miter lim="800000"/>
          </a:ln>
        </p:spPr>
        <p:txBody>
          <a:bodyPr wrap="none">
            <a:spAutoFit/>
          </a:bodyPr>
          <a:lstStyle/>
          <a:p>
            <a:r>
              <a:rPr kumimoji="1" lang="zh-CN" altLang="en-US" sz="2000">
                <a:solidFill>
                  <a:schemeClr val="tx1">
                    <a:lumMod val="75000"/>
                    <a:lumOff val="25000"/>
                  </a:schemeClr>
                </a:solidFill>
                <a:latin typeface="+mn-lt"/>
                <a:ea typeface="+mn-ea"/>
              </a:rPr>
              <a:t>统计时分复用</a:t>
            </a:r>
            <a:endParaRPr kumimoji="1" lang="zh-CN" altLang="en-US" sz="2000">
              <a:solidFill>
                <a:schemeClr val="tx1">
                  <a:lumMod val="75000"/>
                  <a:lumOff val="25000"/>
                </a:schemeClr>
              </a:solidFill>
              <a:latin typeface="+mn-lt"/>
              <a:ea typeface="+mn-ea"/>
            </a:endParaRPr>
          </a:p>
        </p:txBody>
      </p:sp>
      <p:sp>
        <p:nvSpPr>
          <p:cNvPr id="182" name="Line 160"/>
          <p:cNvSpPr>
            <a:spLocks noChangeShapeType="1"/>
          </p:cNvSpPr>
          <p:nvPr/>
        </p:nvSpPr>
        <p:spPr bwMode="auto">
          <a:xfrm>
            <a:off x="8130097" y="5746848"/>
            <a:ext cx="844991" cy="503238"/>
          </a:xfrm>
          <a:prstGeom prst="line">
            <a:avLst/>
          </a:prstGeom>
          <a:no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183" name="Line 161"/>
          <p:cNvSpPr>
            <a:spLocks noChangeShapeType="1"/>
          </p:cNvSpPr>
          <p:nvPr/>
        </p:nvSpPr>
        <p:spPr bwMode="auto">
          <a:xfrm>
            <a:off x="9095799" y="5746848"/>
            <a:ext cx="0" cy="503238"/>
          </a:xfrm>
          <a:prstGeom prst="line">
            <a:avLst/>
          </a:prstGeom>
          <a:no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184" name="Line 162"/>
          <p:cNvSpPr>
            <a:spLocks noChangeShapeType="1"/>
          </p:cNvSpPr>
          <p:nvPr/>
        </p:nvSpPr>
        <p:spPr bwMode="auto">
          <a:xfrm flipH="1">
            <a:off x="9337225" y="5746848"/>
            <a:ext cx="601446" cy="503238"/>
          </a:xfrm>
          <a:prstGeom prst="line">
            <a:avLst/>
          </a:prstGeom>
          <a:no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grpSp>
        <p:nvGrpSpPr>
          <p:cNvPr id="2" name="组合 1"/>
          <p:cNvGrpSpPr/>
          <p:nvPr/>
        </p:nvGrpSpPr>
        <p:grpSpPr>
          <a:xfrm>
            <a:off x="1031334" y="3595787"/>
            <a:ext cx="4568029" cy="2855912"/>
            <a:chOff x="1031334" y="3595787"/>
            <a:chExt cx="4568029" cy="2855912"/>
          </a:xfrm>
        </p:grpSpPr>
        <p:sp>
          <p:nvSpPr>
            <p:cNvPr id="115" name="Freeform 93"/>
            <p:cNvSpPr/>
            <p:nvPr/>
          </p:nvSpPr>
          <p:spPr bwMode="auto">
            <a:xfrm>
              <a:off x="4273639" y="3632299"/>
              <a:ext cx="844989" cy="403225"/>
            </a:xfrm>
            <a:custGeom>
              <a:avLst/>
              <a:gdLst>
                <a:gd name="T0" fmla="*/ 0 w 1008"/>
                <a:gd name="T1" fmla="*/ 192 h 192"/>
                <a:gd name="T2" fmla="*/ 0 w 1008"/>
                <a:gd name="T3" fmla="*/ 0 h 192"/>
                <a:gd name="T4" fmla="*/ 1008 w 1008"/>
                <a:gd name="T5" fmla="*/ 0 h 192"/>
                <a:gd name="T6" fmla="*/ 1008 w 1008"/>
                <a:gd name="T7" fmla="*/ 192 h 192"/>
                <a:gd name="T8" fmla="*/ 0 60000 65536"/>
                <a:gd name="T9" fmla="*/ 0 60000 65536"/>
                <a:gd name="T10" fmla="*/ 0 60000 65536"/>
                <a:gd name="T11" fmla="*/ 0 60000 65536"/>
                <a:gd name="T12" fmla="*/ 0 w 1008"/>
                <a:gd name="T13" fmla="*/ 0 h 192"/>
                <a:gd name="T14" fmla="*/ 1008 w 1008"/>
                <a:gd name="T15" fmla="*/ 192 h 192"/>
              </a:gdLst>
              <a:ahLst/>
              <a:cxnLst>
                <a:cxn ang="T8">
                  <a:pos x="T0" y="T1"/>
                </a:cxn>
                <a:cxn ang="T9">
                  <a:pos x="T2" y="T3"/>
                </a:cxn>
                <a:cxn ang="T10">
                  <a:pos x="T4" y="T5"/>
                </a:cxn>
                <a:cxn ang="T11">
                  <a:pos x="T6" y="T7"/>
                </a:cxn>
              </a:cxnLst>
              <a:rect l="T12" t="T13" r="T14" b="T15"/>
              <a:pathLst>
                <a:path w="1008" h="192">
                  <a:moveTo>
                    <a:pt x="0" y="192"/>
                  </a:moveTo>
                  <a:lnTo>
                    <a:pt x="0" y="0"/>
                  </a:lnTo>
                  <a:lnTo>
                    <a:pt x="1008" y="0"/>
                  </a:lnTo>
                  <a:lnTo>
                    <a:pt x="1008" y="192"/>
                  </a:lnTo>
                </a:path>
              </a:pathLst>
            </a:custGeom>
            <a:solidFill>
              <a:srgbClr val="00B0F0"/>
            </a:solid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116" name="Freeform 94"/>
            <p:cNvSpPr/>
            <p:nvPr/>
          </p:nvSpPr>
          <p:spPr bwMode="auto">
            <a:xfrm>
              <a:off x="1742904" y="4438748"/>
              <a:ext cx="1687863" cy="401638"/>
            </a:xfrm>
            <a:custGeom>
              <a:avLst/>
              <a:gdLst>
                <a:gd name="T0" fmla="*/ 0 w 1008"/>
                <a:gd name="T1" fmla="*/ 192 h 192"/>
                <a:gd name="T2" fmla="*/ 0 w 1008"/>
                <a:gd name="T3" fmla="*/ 0 h 192"/>
                <a:gd name="T4" fmla="*/ 1008 w 1008"/>
                <a:gd name="T5" fmla="*/ 0 h 192"/>
                <a:gd name="T6" fmla="*/ 1008 w 1008"/>
                <a:gd name="T7" fmla="*/ 192 h 192"/>
                <a:gd name="T8" fmla="*/ 0 60000 65536"/>
                <a:gd name="T9" fmla="*/ 0 60000 65536"/>
                <a:gd name="T10" fmla="*/ 0 60000 65536"/>
                <a:gd name="T11" fmla="*/ 0 60000 65536"/>
                <a:gd name="T12" fmla="*/ 0 w 1008"/>
                <a:gd name="T13" fmla="*/ 0 h 192"/>
                <a:gd name="T14" fmla="*/ 1008 w 1008"/>
                <a:gd name="T15" fmla="*/ 192 h 192"/>
              </a:gdLst>
              <a:ahLst/>
              <a:cxnLst>
                <a:cxn ang="T8">
                  <a:pos x="T0" y="T1"/>
                </a:cxn>
                <a:cxn ang="T9">
                  <a:pos x="T2" y="T3"/>
                </a:cxn>
                <a:cxn ang="T10">
                  <a:pos x="T4" y="T5"/>
                </a:cxn>
                <a:cxn ang="T11">
                  <a:pos x="T6" y="T7"/>
                </a:cxn>
              </a:cxnLst>
              <a:rect l="T12" t="T13" r="T14" b="T15"/>
              <a:pathLst>
                <a:path w="1008" h="192">
                  <a:moveTo>
                    <a:pt x="0" y="192"/>
                  </a:moveTo>
                  <a:lnTo>
                    <a:pt x="0" y="0"/>
                  </a:lnTo>
                  <a:lnTo>
                    <a:pt x="1008" y="0"/>
                  </a:lnTo>
                  <a:lnTo>
                    <a:pt x="1008" y="192"/>
                  </a:lnTo>
                </a:path>
              </a:pathLst>
            </a:custGeom>
            <a:solidFill>
              <a:srgbClr val="FFC000"/>
            </a:solid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117" name="Freeform 95"/>
            <p:cNvSpPr/>
            <p:nvPr/>
          </p:nvSpPr>
          <p:spPr bwMode="auto">
            <a:xfrm>
              <a:off x="2585776" y="5243612"/>
              <a:ext cx="1687863" cy="403225"/>
            </a:xfrm>
            <a:custGeom>
              <a:avLst/>
              <a:gdLst>
                <a:gd name="T0" fmla="*/ 0 w 1008"/>
                <a:gd name="T1" fmla="*/ 192 h 192"/>
                <a:gd name="T2" fmla="*/ 0 w 1008"/>
                <a:gd name="T3" fmla="*/ 0 h 192"/>
                <a:gd name="T4" fmla="*/ 1008 w 1008"/>
                <a:gd name="T5" fmla="*/ 0 h 192"/>
                <a:gd name="T6" fmla="*/ 1008 w 1008"/>
                <a:gd name="T7" fmla="*/ 192 h 192"/>
                <a:gd name="T8" fmla="*/ 0 60000 65536"/>
                <a:gd name="T9" fmla="*/ 0 60000 65536"/>
                <a:gd name="T10" fmla="*/ 0 60000 65536"/>
                <a:gd name="T11" fmla="*/ 0 60000 65536"/>
                <a:gd name="T12" fmla="*/ 0 w 1008"/>
                <a:gd name="T13" fmla="*/ 0 h 192"/>
                <a:gd name="T14" fmla="*/ 1008 w 1008"/>
                <a:gd name="T15" fmla="*/ 192 h 192"/>
              </a:gdLst>
              <a:ahLst/>
              <a:cxnLst>
                <a:cxn ang="T8">
                  <a:pos x="T0" y="T1"/>
                </a:cxn>
                <a:cxn ang="T9">
                  <a:pos x="T2" y="T3"/>
                </a:cxn>
                <a:cxn ang="T10">
                  <a:pos x="T4" y="T5"/>
                </a:cxn>
                <a:cxn ang="T11">
                  <a:pos x="T6" y="T7"/>
                </a:cxn>
              </a:cxnLst>
              <a:rect l="T12" t="T13" r="T14" b="T15"/>
              <a:pathLst>
                <a:path w="1008" h="192">
                  <a:moveTo>
                    <a:pt x="0" y="192"/>
                  </a:moveTo>
                  <a:lnTo>
                    <a:pt x="0" y="0"/>
                  </a:lnTo>
                  <a:lnTo>
                    <a:pt x="1008" y="0"/>
                  </a:lnTo>
                  <a:lnTo>
                    <a:pt x="1008" y="192"/>
                  </a:lnTo>
                </a:path>
              </a:pathLst>
            </a:custGeom>
            <a:solidFill>
              <a:srgbClr val="FFFF00"/>
            </a:solid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118" name="Freeform 96"/>
            <p:cNvSpPr/>
            <p:nvPr/>
          </p:nvSpPr>
          <p:spPr bwMode="auto">
            <a:xfrm>
              <a:off x="3430768" y="6048474"/>
              <a:ext cx="842872" cy="403225"/>
            </a:xfrm>
            <a:custGeom>
              <a:avLst/>
              <a:gdLst>
                <a:gd name="T0" fmla="*/ 0 w 1008"/>
                <a:gd name="T1" fmla="*/ 192 h 192"/>
                <a:gd name="T2" fmla="*/ 0 w 1008"/>
                <a:gd name="T3" fmla="*/ 0 h 192"/>
                <a:gd name="T4" fmla="*/ 1008 w 1008"/>
                <a:gd name="T5" fmla="*/ 0 h 192"/>
                <a:gd name="T6" fmla="*/ 1008 w 1008"/>
                <a:gd name="T7" fmla="*/ 192 h 192"/>
                <a:gd name="T8" fmla="*/ 0 60000 65536"/>
                <a:gd name="T9" fmla="*/ 0 60000 65536"/>
                <a:gd name="T10" fmla="*/ 0 60000 65536"/>
                <a:gd name="T11" fmla="*/ 0 60000 65536"/>
                <a:gd name="T12" fmla="*/ 0 w 1008"/>
                <a:gd name="T13" fmla="*/ 0 h 192"/>
                <a:gd name="T14" fmla="*/ 1008 w 1008"/>
                <a:gd name="T15" fmla="*/ 192 h 192"/>
              </a:gdLst>
              <a:ahLst/>
              <a:cxnLst>
                <a:cxn ang="T8">
                  <a:pos x="T0" y="T1"/>
                </a:cxn>
                <a:cxn ang="T9">
                  <a:pos x="T2" y="T3"/>
                </a:cxn>
                <a:cxn ang="T10">
                  <a:pos x="T4" y="T5"/>
                </a:cxn>
                <a:cxn ang="T11">
                  <a:pos x="T6" y="T7"/>
                </a:cxn>
              </a:cxnLst>
              <a:rect l="T12" t="T13" r="T14" b="T15"/>
              <a:pathLst>
                <a:path w="1008" h="192">
                  <a:moveTo>
                    <a:pt x="0" y="192"/>
                  </a:moveTo>
                  <a:lnTo>
                    <a:pt x="0" y="0"/>
                  </a:lnTo>
                  <a:lnTo>
                    <a:pt x="1008" y="0"/>
                  </a:lnTo>
                  <a:lnTo>
                    <a:pt x="1008" y="192"/>
                  </a:lnTo>
                </a:path>
              </a:pathLst>
            </a:custGeom>
            <a:solidFill>
              <a:srgbClr val="92D050"/>
            </a:solid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119" name="Text Box 97"/>
            <p:cNvSpPr txBox="1">
              <a:spLocks noChangeArrowheads="1"/>
            </p:cNvSpPr>
            <p:nvPr/>
          </p:nvSpPr>
          <p:spPr bwMode="auto">
            <a:xfrm>
              <a:off x="1031335" y="3595787"/>
              <a:ext cx="365806"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A</a:t>
              </a:r>
              <a:endParaRPr kumimoji="1" lang="en-US" altLang="zh-CN" sz="2000">
                <a:solidFill>
                  <a:schemeClr val="tx1">
                    <a:lumMod val="75000"/>
                    <a:lumOff val="25000"/>
                  </a:schemeClr>
                </a:solidFill>
                <a:latin typeface="+mn-lt"/>
                <a:ea typeface="+mn-ea"/>
              </a:endParaRPr>
            </a:p>
          </p:txBody>
        </p:sp>
        <p:sp>
          <p:nvSpPr>
            <p:cNvPr id="120" name="Text Box 98"/>
            <p:cNvSpPr txBox="1">
              <a:spLocks noChangeArrowheads="1"/>
            </p:cNvSpPr>
            <p:nvPr/>
          </p:nvSpPr>
          <p:spPr bwMode="auto">
            <a:xfrm>
              <a:off x="1031335" y="4400648"/>
              <a:ext cx="356188"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B</a:t>
              </a:r>
              <a:endParaRPr kumimoji="1" lang="en-US" altLang="zh-CN" sz="2000">
                <a:solidFill>
                  <a:schemeClr val="tx1">
                    <a:lumMod val="75000"/>
                    <a:lumOff val="25000"/>
                  </a:schemeClr>
                </a:solidFill>
                <a:latin typeface="+mn-lt"/>
                <a:ea typeface="+mn-ea"/>
              </a:endParaRPr>
            </a:p>
          </p:txBody>
        </p:sp>
        <p:sp>
          <p:nvSpPr>
            <p:cNvPr id="121" name="Text Box 99"/>
            <p:cNvSpPr txBox="1">
              <a:spLocks noChangeArrowheads="1"/>
            </p:cNvSpPr>
            <p:nvPr/>
          </p:nvSpPr>
          <p:spPr bwMode="auto">
            <a:xfrm>
              <a:off x="1031334" y="5207099"/>
              <a:ext cx="370614"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C</a:t>
              </a:r>
              <a:endParaRPr kumimoji="1" lang="en-US" altLang="zh-CN" sz="2000">
                <a:solidFill>
                  <a:schemeClr val="tx1">
                    <a:lumMod val="75000"/>
                    <a:lumOff val="25000"/>
                  </a:schemeClr>
                </a:solidFill>
                <a:latin typeface="+mn-lt"/>
                <a:ea typeface="+mn-ea"/>
              </a:endParaRPr>
            </a:p>
          </p:txBody>
        </p:sp>
        <p:sp>
          <p:nvSpPr>
            <p:cNvPr id="122" name="Text Box 100"/>
            <p:cNvSpPr txBox="1">
              <a:spLocks noChangeArrowheads="1"/>
            </p:cNvSpPr>
            <p:nvPr/>
          </p:nvSpPr>
          <p:spPr bwMode="auto">
            <a:xfrm>
              <a:off x="1031334" y="6011962"/>
              <a:ext cx="380232"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D</a:t>
              </a:r>
              <a:endParaRPr kumimoji="1" lang="en-US" altLang="zh-CN" sz="2000">
                <a:solidFill>
                  <a:schemeClr val="tx1">
                    <a:lumMod val="75000"/>
                    <a:lumOff val="25000"/>
                  </a:schemeClr>
                </a:solidFill>
                <a:latin typeface="+mn-lt"/>
                <a:ea typeface="+mn-ea"/>
              </a:endParaRPr>
            </a:p>
          </p:txBody>
        </p:sp>
        <p:sp>
          <p:nvSpPr>
            <p:cNvPr id="124" name="Text Box 102"/>
            <p:cNvSpPr txBox="1">
              <a:spLocks noChangeArrowheads="1"/>
            </p:cNvSpPr>
            <p:nvPr/>
          </p:nvSpPr>
          <p:spPr bwMode="auto">
            <a:xfrm>
              <a:off x="4455768" y="3616424"/>
              <a:ext cx="327334"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a</a:t>
              </a:r>
              <a:endParaRPr kumimoji="1" lang="en-US" altLang="zh-CN" sz="2000">
                <a:solidFill>
                  <a:schemeClr val="tx1">
                    <a:lumMod val="75000"/>
                    <a:lumOff val="25000"/>
                  </a:schemeClr>
                </a:solidFill>
                <a:latin typeface="+mn-lt"/>
                <a:ea typeface="+mn-ea"/>
              </a:endParaRPr>
            </a:p>
          </p:txBody>
        </p:sp>
        <p:sp>
          <p:nvSpPr>
            <p:cNvPr id="125" name="Text Box 105"/>
            <p:cNvSpPr txBox="1">
              <a:spLocks noChangeArrowheads="1"/>
            </p:cNvSpPr>
            <p:nvPr/>
          </p:nvSpPr>
          <p:spPr bwMode="auto">
            <a:xfrm>
              <a:off x="1994920" y="4424462"/>
              <a:ext cx="327334"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b</a:t>
              </a:r>
              <a:endParaRPr kumimoji="1" lang="en-US" altLang="zh-CN" sz="2000">
                <a:solidFill>
                  <a:schemeClr val="tx1">
                    <a:lumMod val="75000"/>
                    <a:lumOff val="25000"/>
                  </a:schemeClr>
                </a:solidFill>
                <a:latin typeface="+mn-lt"/>
                <a:ea typeface="+mn-ea"/>
              </a:endParaRPr>
            </a:p>
          </p:txBody>
        </p:sp>
        <p:sp>
          <p:nvSpPr>
            <p:cNvPr id="126" name="Text Box 106"/>
            <p:cNvSpPr txBox="1">
              <a:spLocks noChangeArrowheads="1"/>
            </p:cNvSpPr>
            <p:nvPr/>
          </p:nvSpPr>
          <p:spPr bwMode="auto">
            <a:xfrm>
              <a:off x="3631954" y="5219799"/>
              <a:ext cx="312906"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c</a:t>
              </a:r>
              <a:endParaRPr kumimoji="1" lang="en-US" altLang="zh-CN" sz="2000">
                <a:solidFill>
                  <a:schemeClr val="tx1">
                    <a:lumMod val="75000"/>
                    <a:lumOff val="25000"/>
                  </a:schemeClr>
                </a:solidFill>
                <a:latin typeface="+mn-lt"/>
                <a:ea typeface="+mn-ea"/>
              </a:endParaRPr>
            </a:p>
          </p:txBody>
        </p:sp>
        <p:sp>
          <p:nvSpPr>
            <p:cNvPr id="127" name="Text Box 107"/>
            <p:cNvSpPr txBox="1">
              <a:spLocks noChangeArrowheads="1"/>
            </p:cNvSpPr>
            <p:nvPr/>
          </p:nvSpPr>
          <p:spPr bwMode="auto">
            <a:xfrm>
              <a:off x="3636190" y="6048474"/>
              <a:ext cx="327334"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d</a:t>
              </a:r>
              <a:endParaRPr kumimoji="1" lang="en-US" altLang="zh-CN" sz="2000">
                <a:solidFill>
                  <a:schemeClr val="tx1">
                    <a:lumMod val="75000"/>
                    <a:lumOff val="25000"/>
                  </a:schemeClr>
                </a:solidFill>
                <a:latin typeface="+mn-lt"/>
                <a:ea typeface="+mn-ea"/>
              </a:endParaRPr>
            </a:p>
          </p:txBody>
        </p:sp>
        <p:sp>
          <p:nvSpPr>
            <p:cNvPr id="133" name="Line 116"/>
            <p:cNvSpPr>
              <a:spLocks noChangeShapeType="1"/>
            </p:cNvSpPr>
            <p:nvPr/>
          </p:nvSpPr>
          <p:spPr bwMode="auto">
            <a:xfrm>
              <a:off x="2585777" y="4740374"/>
              <a:ext cx="0" cy="100013"/>
            </a:xfrm>
            <a:prstGeom prst="line">
              <a:avLst/>
            </a:prstGeom>
            <a:no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134" name="Line 117"/>
            <p:cNvSpPr>
              <a:spLocks noChangeShapeType="1"/>
            </p:cNvSpPr>
            <p:nvPr/>
          </p:nvSpPr>
          <p:spPr bwMode="auto">
            <a:xfrm>
              <a:off x="3430767" y="5545236"/>
              <a:ext cx="0" cy="101600"/>
            </a:xfrm>
            <a:prstGeom prst="line">
              <a:avLst/>
            </a:prstGeom>
            <a:no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135" name="Line 118"/>
            <p:cNvSpPr>
              <a:spLocks noChangeShapeType="1"/>
            </p:cNvSpPr>
            <p:nvPr/>
          </p:nvSpPr>
          <p:spPr bwMode="auto">
            <a:xfrm>
              <a:off x="4273639" y="4740374"/>
              <a:ext cx="0" cy="100013"/>
            </a:xfrm>
            <a:prstGeom prst="line">
              <a:avLst/>
            </a:prstGeom>
            <a:no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136" name="Line 119"/>
            <p:cNvSpPr>
              <a:spLocks noChangeShapeType="1"/>
            </p:cNvSpPr>
            <p:nvPr/>
          </p:nvSpPr>
          <p:spPr bwMode="auto">
            <a:xfrm>
              <a:off x="2585777" y="6351686"/>
              <a:ext cx="0" cy="100012"/>
            </a:xfrm>
            <a:prstGeom prst="line">
              <a:avLst/>
            </a:prstGeom>
            <a:no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137" name="Line 120"/>
            <p:cNvSpPr>
              <a:spLocks noChangeShapeType="1"/>
            </p:cNvSpPr>
            <p:nvPr/>
          </p:nvSpPr>
          <p:spPr bwMode="auto">
            <a:xfrm>
              <a:off x="5118628" y="5545236"/>
              <a:ext cx="0" cy="101600"/>
            </a:xfrm>
            <a:prstGeom prst="line">
              <a:avLst/>
            </a:prstGeom>
            <a:no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138" name="Line 121"/>
            <p:cNvSpPr>
              <a:spLocks noChangeShapeType="1"/>
            </p:cNvSpPr>
            <p:nvPr/>
          </p:nvSpPr>
          <p:spPr bwMode="auto">
            <a:xfrm>
              <a:off x="5118628" y="6351686"/>
              <a:ext cx="0" cy="100012"/>
            </a:xfrm>
            <a:prstGeom prst="line">
              <a:avLst/>
            </a:prstGeom>
            <a:no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155" name="Freeform 138"/>
            <p:cNvSpPr/>
            <p:nvPr/>
          </p:nvSpPr>
          <p:spPr bwMode="auto">
            <a:xfrm>
              <a:off x="1742905" y="3632299"/>
              <a:ext cx="842872" cy="403225"/>
            </a:xfrm>
            <a:custGeom>
              <a:avLst/>
              <a:gdLst>
                <a:gd name="T0" fmla="*/ 0 w 1008"/>
                <a:gd name="T1" fmla="*/ 192 h 192"/>
                <a:gd name="T2" fmla="*/ 0 w 1008"/>
                <a:gd name="T3" fmla="*/ 0 h 192"/>
                <a:gd name="T4" fmla="*/ 1008 w 1008"/>
                <a:gd name="T5" fmla="*/ 0 h 192"/>
                <a:gd name="T6" fmla="*/ 1008 w 1008"/>
                <a:gd name="T7" fmla="*/ 192 h 192"/>
                <a:gd name="T8" fmla="*/ 0 60000 65536"/>
                <a:gd name="T9" fmla="*/ 0 60000 65536"/>
                <a:gd name="T10" fmla="*/ 0 60000 65536"/>
                <a:gd name="T11" fmla="*/ 0 60000 65536"/>
                <a:gd name="T12" fmla="*/ 0 w 1008"/>
                <a:gd name="T13" fmla="*/ 0 h 192"/>
                <a:gd name="T14" fmla="*/ 1008 w 1008"/>
                <a:gd name="T15" fmla="*/ 192 h 192"/>
              </a:gdLst>
              <a:ahLst/>
              <a:cxnLst>
                <a:cxn ang="T8">
                  <a:pos x="T0" y="T1"/>
                </a:cxn>
                <a:cxn ang="T9">
                  <a:pos x="T2" y="T3"/>
                </a:cxn>
                <a:cxn ang="T10">
                  <a:pos x="T4" y="T5"/>
                </a:cxn>
                <a:cxn ang="T11">
                  <a:pos x="T6" y="T7"/>
                </a:cxn>
              </a:cxnLst>
              <a:rect l="T12" t="T13" r="T14" b="T15"/>
              <a:pathLst>
                <a:path w="1008" h="192">
                  <a:moveTo>
                    <a:pt x="0" y="192"/>
                  </a:moveTo>
                  <a:lnTo>
                    <a:pt x="0" y="0"/>
                  </a:lnTo>
                  <a:lnTo>
                    <a:pt x="1008" y="0"/>
                  </a:lnTo>
                  <a:lnTo>
                    <a:pt x="1008" y="192"/>
                  </a:lnTo>
                </a:path>
              </a:pathLst>
            </a:custGeom>
            <a:solidFill>
              <a:srgbClr val="00B0F0"/>
            </a:solid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156" name="Line 139"/>
            <p:cNvSpPr>
              <a:spLocks noChangeShapeType="1"/>
            </p:cNvSpPr>
            <p:nvPr/>
          </p:nvSpPr>
          <p:spPr bwMode="auto">
            <a:xfrm>
              <a:off x="5118628" y="4740374"/>
              <a:ext cx="0" cy="100013"/>
            </a:xfrm>
            <a:prstGeom prst="line">
              <a:avLst/>
            </a:prstGeom>
            <a:no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157" name="Line 140"/>
            <p:cNvSpPr>
              <a:spLocks noChangeShapeType="1"/>
            </p:cNvSpPr>
            <p:nvPr/>
          </p:nvSpPr>
          <p:spPr bwMode="auto">
            <a:xfrm>
              <a:off x="1863618" y="6351686"/>
              <a:ext cx="0" cy="100012"/>
            </a:xfrm>
            <a:prstGeom prst="line">
              <a:avLst/>
            </a:prstGeom>
            <a:no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158" name="Text Box 141"/>
            <p:cNvSpPr txBox="1">
              <a:spLocks noChangeArrowheads="1"/>
            </p:cNvSpPr>
            <p:nvPr/>
          </p:nvSpPr>
          <p:spPr bwMode="auto">
            <a:xfrm>
              <a:off x="1954682" y="3600549"/>
              <a:ext cx="327334" cy="400110"/>
            </a:xfrm>
            <a:prstGeom prst="rect">
              <a:avLst/>
            </a:prstGeom>
            <a:noFill/>
            <a:ln w="9525">
              <a:noFill/>
              <a:miter lim="800000"/>
            </a:ln>
          </p:spPr>
          <p:txBody>
            <a:bodyPr wrap="none">
              <a:spAutoFit/>
            </a:bodyPr>
            <a:lstStyle/>
            <a:p>
              <a:r>
                <a:rPr kumimoji="1" lang="en-US" altLang="zh-CN" sz="2000" dirty="0">
                  <a:solidFill>
                    <a:schemeClr val="tx1">
                      <a:lumMod val="75000"/>
                      <a:lumOff val="25000"/>
                    </a:schemeClr>
                  </a:solidFill>
                  <a:latin typeface="+mn-lt"/>
                  <a:ea typeface="+mn-ea"/>
                </a:rPr>
                <a:t>a</a:t>
              </a:r>
              <a:endParaRPr kumimoji="1" lang="en-US" altLang="zh-CN" sz="2000" dirty="0">
                <a:solidFill>
                  <a:schemeClr val="tx1">
                    <a:lumMod val="75000"/>
                    <a:lumOff val="25000"/>
                  </a:schemeClr>
                </a:solidFill>
                <a:latin typeface="+mn-lt"/>
                <a:ea typeface="+mn-ea"/>
              </a:endParaRPr>
            </a:p>
          </p:txBody>
        </p:sp>
        <p:sp>
          <p:nvSpPr>
            <p:cNvPr id="159" name="Text Box 142"/>
            <p:cNvSpPr txBox="1">
              <a:spLocks noChangeArrowheads="1"/>
            </p:cNvSpPr>
            <p:nvPr/>
          </p:nvSpPr>
          <p:spPr bwMode="auto">
            <a:xfrm>
              <a:off x="2782730" y="5207099"/>
              <a:ext cx="312906"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c</a:t>
              </a:r>
              <a:endParaRPr kumimoji="1" lang="en-US" altLang="zh-CN" sz="2000">
                <a:solidFill>
                  <a:schemeClr val="tx1">
                    <a:lumMod val="75000"/>
                    <a:lumOff val="25000"/>
                  </a:schemeClr>
                </a:solidFill>
                <a:latin typeface="+mn-lt"/>
                <a:ea typeface="+mn-ea"/>
              </a:endParaRPr>
            </a:p>
          </p:txBody>
        </p:sp>
        <p:sp>
          <p:nvSpPr>
            <p:cNvPr id="160" name="Text Box 143"/>
            <p:cNvSpPr txBox="1">
              <a:spLocks noChangeArrowheads="1"/>
            </p:cNvSpPr>
            <p:nvPr/>
          </p:nvSpPr>
          <p:spPr bwMode="auto">
            <a:xfrm>
              <a:off x="2822967" y="4427637"/>
              <a:ext cx="327334"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b</a:t>
              </a:r>
              <a:endParaRPr kumimoji="1" lang="en-US" altLang="zh-CN" sz="2000">
                <a:solidFill>
                  <a:schemeClr val="tx1">
                    <a:lumMod val="75000"/>
                    <a:lumOff val="25000"/>
                  </a:schemeClr>
                </a:solidFill>
                <a:latin typeface="+mn-lt"/>
                <a:ea typeface="+mn-ea"/>
              </a:endParaRPr>
            </a:p>
          </p:txBody>
        </p:sp>
        <p:sp>
          <p:nvSpPr>
            <p:cNvPr id="185" name="Line 163"/>
            <p:cNvSpPr>
              <a:spLocks noChangeShapeType="1"/>
            </p:cNvSpPr>
            <p:nvPr/>
          </p:nvSpPr>
          <p:spPr bwMode="auto">
            <a:xfrm>
              <a:off x="1622193" y="4035523"/>
              <a:ext cx="3977170" cy="0"/>
            </a:xfrm>
            <a:prstGeom prst="line">
              <a:avLst/>
            </a:prstGeom>
            <a:noFill/>
            <a:ln w="28575">
              <a:solidFill>
                <a:srgbClr val="333399"/>
              </a:solidFill>
              <a:round/>
              <a:tailEnd type="triangle" w="sm" len="med"/>
            </a:ln>
          </p:spPr>
          <p:txBody>
            <a:bodyPr/>
            <a:lstStyle/>
            <a:p>
              <a:endParaRPr lang="zh-CN" altLang="en-US">
                <a:solidFill>
                  <a:schemeClr val="tx1">
                    <a:lumMod val="75000"/>
                    <a:lumOff val="25000"/>
                  </a:schemeClr>
                </a:solidFill>
                <a:latin typeface="+mn-lt"/>
                <a:ea typeface="+mn-ea"/>
              </a:endParaRPr>
            </a:p>
          </p:txBody>
        </p:sp>
        <p:sp>
          <p:nvSpPr>
            <p:cNvPr id="186" name="Line 164"/>
            <p:cNvSpPr>
              <a:spLocks noChangeShapeType="1"/>
            </p:cNvSpPr>
            <p:nvPr/>
          </p:nvSpPr>
          <p:spPr bwMode="auto">
            <a:xfrm>
              <a:off x="1622193" y="4840386"/>
              <a:ext cx="3977170" cy="0"/>
            </a:xfrm>
            <a:prstGeom prst="line">
              <a:avLst/>
            </a:prstGeom>
            <a:noFill/>
            <a:ln w="28575">
              <a:solidFill>
                <a:srgbClr val="333399"/>
              </a:solidFill>
              <a:round/>
              <a:tailEnd type="triangle" w="sm" len="med"/>
            </a:ln>
          </p:spPr>
          <p:txBody>
            <a:bodyPr/>
            <a:lstStyle/>
            <a:p>
              <a:endParaRPr lang="zh-CN" altLang="en-US">
                <a:solidFill>
                  <a:schemeClr val="tx1">
                    <a:lumMod val="75000"/>
                    <a:lumOff val="25000"/>
                  </a:schemeClr>
                </a:solidFill>
                <a:latin typeface="+mn-lt"/>
                <a:ea typeface="+mn-ea"/>
              </a:endParaRPr>
            </a:p>
          </p:txBody>
        </p:sp>
        <p:sp>
          <p:nvSpPr>
            <p:cNvPr id="187" name="Line 165"/>
            <p:cNvSpPr>
              <a:spLocks noChangeShapeType="1"/>
            </p:cNvSpPr>
            <p:nvPr/>
          </p:nvSpPr>
          <p:spPr bwMode="auto">
            <a:xfrm>
              <a:off x="1622193" y="5646836"/>
              <a:ext cx="3977170" cy="0"/>
            </a:xfrm>
            <a:prstGeom prst="line">
              <a:avLst/>
            </a:prstGeom>
            <a:noFill/>
            <a:ln w="28575">
              <a:solidFill>
                <a:srgbClr val="333399"/>
              </a:solidFill>
              <a:round/>
              <a:tailEnd type="triangle" w="sm" len="med"/>
            </a:ln>
          </p:spPr>
          <p:txBody>
            <a:bodyPr/>
            <a:lstStyle/>
            <a:p>
              <a:endParaRPr lang="zh-CN" altLang="en-US">
                <a:solidFill>
                  <a:schemeClr val="tx1">
                    <a:lumMod val="75000"/>
                    <a:lumOff val="25000"/>
                  </a:schemeClr>
                </a:solidFill>
                <a:latin typeface="+mn-lt"/>
                <a:ea typeface="+mn-ea"/>
              </a:endParaRPr>
            </a:p>
          </p:txBody>
        </p:sp>
        <p:sp>
          <p:nvSpPr>
            <p:cNvPr id="188" name="Line 166"/>
            <p:cNvSpPr>
              <a:spLocks noChangeShapeType="1"/>
            </p:cNvSpPr>
            <p:nvPr/>
          </p:nvSpPr>
          <p:spPr bwMode="auto">
            <a:xfrm>
              <a:off x="1622193" y="6451698"/>
              <a:ext cx="3977170" cy="0"/>
            </a:xfrm>
            <a:prstGeom prst="line">
              <a:avLst/>
            </a:prstGeom>
            <a:noFill/>
            <a:ln w="28575">
              <a:solidFill>
                <a:srgbClr val="333399"/>
              </a:solidFill>
              <a:round/>
              <a:tailEnd type="triangle" w="sm" len="med"/>
            </a:ln>
          </p:spPr>
          <p:txBody>
            <a:bodyPr/>
            <a:lstStyle/>
            <a:p>
              <a:endParaRPr lang="zh-CN" altLang="en-US">
                <a:solidFill>
                  <a:schemeClr val="tx1">
                    <a:lumMod val="75000"/>
                    <a:lumOff val="25000"/>
                  </a:schemeClr>
                </a:solidFill>
                <a:latin typeface="+mn-lt"/>
                <a:ea typeface="+mn-ea"/>
              </a:endParaRPr>
            </a:p>
          </p:txBody>
        </p:sp>
      </p:grpSp>
      <p:sp>
        <p:nvSpPr>
          <p:cNvPr id="190" name="对话气泡: 圆角矩形 189"/>
          <p:cNvSpPr/>
          <p:nvPr/>
        </p:nvSpPr>
        <p:spPr>
          <a:xfrm>
            <a:off x="7854174" y="3595013"/>
            <a:ext cx="2849931" cy="812886"/>
          </a:xfrm>
          <a:prstGeom prst="wedgeRoundRectCallout">
            <a:avLst>
              <a:gd name="adj1" fmla="val -31107"/>
              <a:gd name="adj2" fmla="val 111416"/>
              <a:gd name="adj3" fmla="val 16667"/>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000" dirty="0"/>
              <a:t>某个用户所占用的时隙并不是周期性地出现的</a:t>
            </a:r>
            <a:endParaRPr lang="zh-CN" altLang="en-US" sz="2000" dirty="0"/>
          </a:p>
        </p:txBody>
      </p:sp>
      <p:pic>
        <p:nvPicPr>
          <p:cNvPr id="4" name="图片 3"/>
          <p:cNvPicPr>
            <a:picLocks noChangeAspect="1"/>
          </p:cNvPicPr>
          <p:nvPr/>
        </p:nvPicPr>
        <p:blipFill>
          <a:blip r:embed="rId1"/>
          <a:stretch>
            <a:fillRect/>
          </a:stretch>
        </p:blipFill>
        <p:spPr>
          <a:xfrm>
            <a:off x="8403590" y="352425"/>
            <a:ext cx="2409825" cy="438150"/>
          </a:xfrm>
          <a:prstGeom prst="rect">
            <a:avLst/>
          </a:prstGeom>
        </p:spPr>
      </p:pic>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0724">
                                            <p:txEl>
                                              <p:pRg st="0" end="0"/>
                                            </p:txEl>
                                          </p:spTgt>
                                        </p:tgtEl>
                                        <p:attrNameLst>
                                          <p:attrName>style.visibility</p:attrName>
                                        </p:attrNameLst>
                                      </p:cBhvr>
                                      <p:to>
                                        <p:strVal val="visible"/>
                                      </p:to>
                                    </p:set>
                                    <p:animEffect transition="in" filter="fade">
                                      <p:cBhvr>
                                        <p:cTn id="7" dur="1000"/>
                                        <p:tgtEl>
                                          <p:spTgt spid="30724">
                                            <p:txEl>
                                              <p:pRg st="0" end="0"/>
                                            </p:txEl>
                                          </p:spTgt>
                                        </p:tgtEl>
                                      </p:cBhvr>
                                    </p:animEffect>
                                    <p:anim calcmode="lin" valueType="num">
                                      <p:cBhvr>
                                        <p:cTn id="8" dur="1000" fill="hold"/>
                                        <p:tgtEl>
                                          <p:spTgt spid="3072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072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0724">
                                            <p:txEl>
                                              <p:pRg st="1" end="1"/>
                                            </p:txEl>
                                          </p:spTgt>
                                        </p:tgtEl>
                                        <p:attrNameLst>
                                          <p:attrName>style.visibility</p:attrName>
                                        </p:attrNameLst>
                                      </p:cBhvr>
                                      <p:to>
                                        <p:strVal val="visible"/>
                                      </p:to>
                                    </p:set>
                                    <p:animEffect transition="in" filter="fade">
                                      <p:cBhvr>
                                        <p:cTn id="14" dur="1000"/>
                                        <p:tgtEl>
                                          <p:spTgt spid="30724">
                                            <p:txEl>
                                              <p:pRg st="1" end="1"/>
                                            </p:txEl>
                                          </p:spTgt>
                                        </p:tgtEl>
                                      </p:cBhvr>
                                    </p:animEffect>
                                    <p:anim calcmode="lin" valueType="num">
                                      <p:cBhvr>
                                        <p:cTn id="15" dur="1000" fill="hold"/>
                                        <p:tgtEl>
                                          <p:spTgt spid="3072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072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5" presetClass="emph" presetSubtype="0" repeatCount="3000" fill="hold" nodeType="clickEffect">
                                  <p:stCondLst>
                                    <p:cond delay="0"/>
                                  </p:stCondLst>
                                  <p:childTnLst>
                                    <p:anim calcmode="discrete" valueType="str">
                                      <p:cBhvr>
                                        <p:cTn id="20" dur="1000" fill="hold"/>
                                        <p:tgtEl>
                                          <p:spTgt spid="2"/>
                                        </p:tgtEl>
                                        <p:attrNameLst>
                                          <p:attrName>style.visibility</p:attrName>
                                        </p:attrNameLst>
                                      </p:cBhvr>
                                      <p:tavLst>
                                        <p:tav tm="0">
                                          <p:val>
                                            <p:strVal val="hidden"/>
                                          </p:val>
                                        </p:tav>
                                        <p:tav tm="50000">
                                          <p:val>
                                            <p:strVal val="visible"/>
                                          </p:val>
                                        </p:tav>
                                      </p:tavLst>
                                    </p:anim>
                                  </p:childTnLst>
                                </p:cTn>
                              </p:par>
                            </p:childTnLst>
                          </p:cTn>
                        </p:par>
                      </p:childTnLst>
                    </p:cTn>
                  </p:par>
                  <p:par>
                    <p:cTn id="21" fill="hold">
                      <p:stCondLst>
                        <p:cond delay="indefinite"/>
                      </p:stCondLst>
                      <p:childTnLst>
                        <p:par>
                          <p:cTn id="22" fill="hold">
                            <p:stCondLst>
                              <p:cond delay="0"/>
                            </p:stCondLst>
                            <p:childTnLst>
                              <p:par>
                                <p:cTn id="23" presetID="35" presetClass="emph" presetSubtype="0" repeatCount="3000" fill="hold" grpId="0" nodeType="clickEffect">
                                  <p:stCondLst>
                                    <p:cond delay="0"/>
                                  </p:stCondLst>
                                  <p:childTnLst>
                                    <p:anim calcmode="discrete" valueType="str">
                                      <p:cBhvr>
                                        <p:cTn id="24" dur="500" fill="hold"/>
                                        <p:tgtEl>
                                          <p:spTgt spid="147"/>
                                        </p:tgtEl>
                                        <p:attrNameLst>
                                          <p:attrName>style.visibility</p:attrName>
                                        </p:attrNameLst>
                                      </p:cBhvr>
                                      <p:tavLst>
                                        <p:tav tm="0">
                                          <p:val>
                                            <p:strVal val="hidden"/>
                                          </p:val>
                                        </p:tav>
                                        <p:tav tm="50000">
                                          <p:val>
                                            <p:strVal val="visible"/>
                                          </p:val>
                                        </p:tav>
                                      </p:tavLst>
                                    </p:anim>
                                  </p:childTnLst>
                                </p:cTn>
                              </p:par>
                            </p:childTnLst>
                          </p:cTn>
                        </p:par>
                        <p:par>
                          <p:cTn id="25" fill="hold">
                            <p:stCondLst>
                              <p:cond delay="500"/>
                            </p:stCondLst>
                            <p:childTnLst>
                              <p:par>
                                <p:cTn id="26" presetID="35" presetClass="emph" presetSubtype="0" repeatCount="3000" fill="hold" grpId="0" nodeType="afterEffect">
                                  <p:stCondLst>
                                    <p:cond delay="0"/>
                                  </p:stCondLst>
                                  <p:childTnLst>
                                    <p:anim calcmode="discrete" valueType="str">
                                      <p:cBhvr>
                                        <p:cTn id="27" dur="500" fill="hold"/>
                                        <p:tgtEl>
                                          <p:spTgt spid="148"/>
                                        </p:tgtEl>
                                        <p:attrNameLst>
                                          <p:attrName>style.visibility</p:attrName>
                                        </p:attrNameLst>
                                      </p:cBhvr>
                                      <p:tavLst>
                                        <p:tav tm="0">
                                          <p:val>
                                            <p:strVal val="hidden"/>
                                          </p:val>
                                        </p:tav>
                                        <p:tav tm="50000">
                                          <p:val>
                                            <p:strVal val="visible"/>
                                          </p:val>
                                        </p:tav>
                                      </p:tavLst>
                                    </p:anim>
                                  </p:childTnLst>
                                </p:cTn>
                              </p:par>
                            </p:childTnLst>
                          </p:cTn>
                        </p:par>
                        <p:par>
                          <p:cTn id="28" fill="hold">
                            <p:stCondLst>
                              <p:cond delay="1000"/>
                            </p:stCondLst>
                            <p:childTnLst>
                              <p:par>
                                <p:cTn id="29" presetID="35" presetClass="emph" presetSubtype="0" repeatCount="3000" fill="hold" grpId="0" nodeType="afterEffect">
                                  <p:stCondLst>
                                    <p:cond delay="0"/>
                                  </p:stCondLst>
                                  <p:childTnLst>
                                    <p:anim calcmode="discrete" valueType="str">
                                      <p:cBhvr>
                                        <p:cTn id="30" dur="500" fill="hold"/>
                                        <p:tgtEl>
                                          <p:spTgt spid="149"/>
                                        </p:tgtEl>
                                        <p:attrNameLst>
                                          <p:attrName>style.visibility</p:attrName>
                                        </p:attrNameLst>
                                      </p:cBhvr>
                                      <p:tavLst>
                                        <p:tav tm="0">
                                          <p:val>
                                            <p:strVal val="hidden"/>
                                          </p:val>
                                        </p:tav>
                                        <p:tav tm="50000">
                                          <p:val>
                                            <p:strVal val="visible"/>
                                          </p:val>
                                        </p:tav>
                                      </p:tavLst>
                                    </p:anim>
                                  </p:childTnLst>
                                </p:cTn>
                              </p:par>
                            </p:childTnLst>
                          </p:cTn>
                        </p:par>
                        <p:par>
                          <p:cTn id="31" fill="hold">
                            <p:stCondLst>
                              <p:cond delay="1500"/>
                            </p:stCondLst>
                            <p:childTnLst>
                              <p:par>
                                <p:cTn id="32" presetID="35" presetClass="emph" presetSubtype="0" repeatCount="3000" fill="hold" grpId="0" nodeType="afterEffect">
                                  <p:stCondLst>
                                    <p:cond delay="0"/>
                                  </p:stCondLst>
                                  <p:childTnLst>
                                    <p:anim calcmode="discrete" valueType="str">
                                      <p:cBhvr>
                                        <p:cTn id="33" dur="500" fill="hold"/>
                                        <p:tgtEl>
                                          <p:spTgt spid="150"/>
                                        </p:tgtEl>
                                        <p:attrNameLst>
                                          <p:attrName>style.visibility</p:attrName>
                                        </p:attrNameLst>
                                      </p:cBhvr>
                                      <p:tavLst>
                                        <p:tav tm="0">
                                          <p:val>
                                            <p:strVal val="hidden"/>
                                          </p:val>
                                        </p:tav>
                                        <p:tav tm="50000">
                                          <p:val>
                                            <p:strVal val="visible"/>
                                          </p:val>
                                        </p:tav>
                                      </p:tavLst>
                                    </p:anim>
                                  </p:childTnLst>
                                </p:cTn>
                              </p:par>
                            </p:childTnLst>
                          </p:cTn>
                        </p:par>
                        <p:par>
                          <p:cTn id="34" fill="hold">
                            <p:stCondLst>
                              <p:cond delay="2000"/>
                            </p:stCondLst>
                            <p:childTnLst>
                              <p:par>
                                <p:cTn id="35" presetID="35" presetClass="emph" presetSubtype="0" repeatCount="3000" fill="hold" grpId="1" nodeType="afterEffect">
                                  <p:stCondLst>
                                    <p:cond delay="0"/>
                                  </p:stCondLst>
                                  <p:childTnLst>
                                    <p:anim calcmode="discrete" valueType="str">
                                      <p:cBhvr>
                                        <p:cTn id="36" dur="500" fill="hold"/>
                                        <p:tgtEl>
                                          <p:spTgt spid="147"/>
                                        </p:tgtEl>
                                        <p:attrNameLst>
                                          <p:attrName>style.visibility</p:attrName>
                                        </p:attrNameLst>
                                      </p:cBhvr>
                                      <p:tavLst>
                                        <p:tav tm="0">
                                          <p:val>
                                            <p:strVal val="hidden"/>
                                          </p:val>
                                        </p:tav>
                                        <p:tav tm="50000">
                                          <p:val>
                                            <p:strVal val="visible"/>
                                          </p:val>
                                        </p:tav>
                                      </p:tavLst>
                                    </p:anim>
                                  </p:childTnLst>
                                </p:cTn>
                              </p:par>
                            </p:childTnLst>
                          </p:cTn>
                        </p:par>
                        <p:par>
                          <p:cTn id="37" fill="hold">
                            <p:stCondLst>
                              <p:cond delay="2500"/>
                            </p:stCondLst>
                            <p:childTnLst>
                              <p:par>
                                <p:cTn id="38" presetID="35" presetClass="emph" presetSubtype="0" repeatCount="3000" fill="hold" grpId="1" nodeType="afterEffect">
                                  <p:stCondLst>
                                    <p:cond delay="0"/>
                                  </p:stCondLst>
                                  <p:childTnLst>
                                    <p:anim calcmode="discrete" valueType="str">
                                      <p:cBhvr>
                                        <p:cTn id="39" dur="500" fill="hold"/>
                                        <p:tgtEl>
                                          <p:spTgt spid="148"/>
                                        </p:tgtEl>
                                        <p:attrNameLst>
                                          <p:attrName>style.visibility</p:attrName>
                                        </p:attrNameLst>
                                      </p:cBhvr>
                                      <p:tavLst>
                                        <p:tav tm="0">
                                          <p:val>
                                            <p:strVal val="hidden"/>
                                          </p:val>
                                        </p:tav>
                                        <p:tav tm="50000">
                                          <p:val>
                                            <p:strVal val="visible"/>
                                          </p:val>
                                        </p:tav>
                                      </p:tavLst>
                                    </p:anim>
                                  </p:childTnLst>
                                </p:cTn>
                              </p:par>
                            </p:childTnLst>
                          </p:cTn>
                        </p:par>
                        <p:par>
                          <p:cTn id="40" fill="hold">
                            <p:stCondLst>
                              <p:cond delay="3000"/>
                            </p:stCondLst>
                            <p:childTnLst>
                              <p:par>
                                <p:cTn id="41" presetID="35" presetClass="emph" presetSubtype="0" repeatCount="3000" fill="hold" grpId="1" nodeType="afterEffect">
                                  <p:stCondLst>
                                    <p:cond delay="0"/>
                                  </p:stCondLst>
                                  <p:childTnLst>
                                    <p:anim calcmode="discrete" valueType="str">
                                      <p:cBhvr>
                                        <p:cTn id="42" dur="500" fill="hold"/>
                                        <p:tgtEl>
                                          <p:spTgt spid="149"/>
                                        </p:tgtEl>
                                        <p:attrNameLst>
                                          <p:attrName>style.visibility</p:attrName>
                                        </p:attrNameLst>
                                      </p:cBhvr>
                                      <p:tavLst>
                                        <p:tav tm="0">
                                          <p:val>
                                            <p:strVal val="hidden"/>
                                          </p:val>
                                        </p:tav>
                                        <p:tav tm="50000">
                                          <p:val>
                                            <p:strVal val="visible"/>
                                          </p:val>
                                        </p:tav>
                                      </p:tavLst>
                                    </p:anim>
                                  </p:childTnLst>
                                </p:cTn>
                              </p:par>
                            </p:childTnLst>
                          </p:cTn>
                        </p:par>
                        <p:par>
                          <p:cTn id="43" fill="hold">
                            <p:stCondLst>
                              <p:cond delay="3500"/>
                            </p:stCondLst>
                            <p:childTnLst>
                              <p:par>
                                <p:cTn id="44" presetID="35" presetClass="emph" presetSubtype="0" repeatCount="3000" fill="hold" grpId="1" nodeType="afterEffect">
                                  <p:stCondLst>
                                    <p:cond delay="0"/>
                                  </p:stCondLst>
                                  <p:childTnLst>
                                    <p:anim calcmode="discrete" valueType="str">
                                      <p:cBhvr>
                                        <p:cTn id="45" dur="500" fill="hold"/>
                                        <p:tgtEl>
                                          <p:spTgt spid="150"/>
                                        </p:tgtEl>
                                        <p:attrNameLst>
                                          <p:attrName>style.visibility</p:attrName>
                                        </p:attrNameLst>
                                      </p:cBhvr>
                                      <p:tavLst>
                                        <p:tav tm="0">
                                          <p:val>
                                            <p:strVal val="hidden"/>
                                          </p:val>
                                        </p:tav>
                                        <p:tav tm="50000">
                                          <p:val>
                                            <p:strVal val="visible"/>
                                          </p:val>
                                        </p:tav>
                                      </p:tavLst>
                                    </p:anim>
                                  </p:childTnLst>
                                </p:cTn>
                              </p:par>
                            </p:childTnLst>
                          </p:cTn>
                        </p:par>
                      </p:childTnLst>
                    </p:cTn>
                  </p:par>
                  <p:par>
                    <p:cTn id="46" fill="hold">
                      <p:stCondLst>
                        <p:cond delay="indefinite"/>
                      </p:stCondLst>
                      <p:childTnLst>
                        <p:par>
                          <p:cTn id="47" fill="hold">
                            <p:stCondLst>
                              <p:cond delay="0"/>
                            </p:stCondLst>
                            <p:childTnLst>
                              <p:par>
                                <p:cTn id="48" presetID="53" presetClass="entr" presetSubtype="16" fill="hold" grpId="0" nodeType="clickEffect">
                                  <p:stCondLst>
                                    <p:cond delay="0"/>
                                  </p:stCondLst>
                                  <p:childTnLst>
                                    <p:set>
                                      <p:cBhvr>
                                        <p:cTn id="49" dur="1" fill="hold">
                                          <p:stCondLst>
                                            <p:cond delay="0"/>
                                          </p:stCondLst>
                                        </p:cTn>
                                        <p:tgtEl>
                                          <p:spTgt spid="190"/>
                                        </p:tgtEl>
                                        <p:attrNameLst>
                                          <p:attrName>style.visibility</p:attrName>
                                        </p:attrNameLst>
                                      </p:cBhvr>
                                      <p:to>
                                        <p:strVal val="visible"/>
                                      </p:to>
                                    </p:set>
                                    <p:anim calcmode="lin" valueType="num">
                                      <p:cBhvr>
                                        <p:cTn id="50" dur="500" fill="hold"/>
                                        <p:tgtEl>
                                          <p:spTgt spid="190"/>
                                        </p:tgtEl>
                                        <p:attrNameLst>
                                          <p:attrName>ppt_w</p:attrName>
                                        </p:attrNameLst>
                                      </p:cBhvr>
                                      <p:tavLst>
                                        <p:tav tm="0">
                                          <p:val>
                                            <p:fltVal val="0"/>
                                          </p:val>
                                        </p:tav>
                                        <p:tav tm="100000">
                                          <p:val>
                                            <p:strVal val="#ppt_w"/>
                                          </p:val>
                                        </p:tav>
                                      </p:tavLst>
                                    </p:anim>
                                    <p:anim calcmode="lin" valueType="num">
                                      <p:cBhvr>
                                        <p:cTn id="51" dur="500" fill="hold"/>
                                        <p:tgtEl>
                                          <p:spTgt spid="190"/>
                                        </p:tgtEl>
                                        <p:attrNameLst>
                                          <p:attrName>ppt_h</p:attrName>
                                        </p:attrNameLst>
                                      </p:cBhvr>
                                      <p:tavLst>
                                        <p:tav tm="0">
                                          <p:val>
                                            <p:fltVal val="0"/>
                                          </p:val>
                                        </p:tav>
                                        <p:tav tm="100000">
                                          <p:val>
                                            <p:strVal val="#ppt_h"/>
                                          </p:val>
                                        </p:tav>
                                      </p:tavLst>
                                    </p:anim>
                                    <p:animEffect transition="in" filter="fade">
                                      <p:cBhvr>
                                        <p:cTn id="52" dur="500"/>
                                        <p:tgtEl>
                                          <p:spTgt spid="1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 grpId="0" bldLvl="0" animBg="1"/>
      <p:bldP spid="147" grpId="1" bldLvl="0" animBg="1"/>
      <p:bldP spid="148" grpId="0" bldLvl="0" animBg="1"/>
      <p:bldP spid="148" grpId="1" bldLvl="0" animBg="1"/>
      <p:bldP spid="149" grpId="0" bldLvl="0" animBg="1"/>
      <p:bldP spid="149" grpId="1" bldLvl="0" animBg="1"/>
      <p:bldP spid="150" grpId="0" bldLvl="0" animBg="1"/>
      <p:bldP spid="150" grpId="1" bldLvl="0" animBg="1"/>
      <p:bldP spid="190" grpId="0" bldLvl="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2924945"/>
            <a:ext cx="12192000" cy="3933056"/>
          </a:xfrm>
          <a:prstGeom prst="rect">
            <a:avLst/>
          </a:prstGeom>
          <a:solidFill>
            <a:srgbClr val="F8F8F8">
              <a:alpha val="80000"/>
            </a:srgbClr>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6" name="矩形 5"/>
          <p:cNvSpPr/>
          <p:nvPr/>
        </p:nvSpPr>
        <p:spPr>
          <a:xfrm>
            <a:off x="0" y="2878906"/>
            <a:ext cx="12192000" cy="46038"/>
          </a:xfrm>
          <a:prstGeom prst="rect">
            <a:avLst/>
          </a:prstGeom>
          <a:solidFill>
            <a:srgbClr val="FFC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0723" name="Rectangle 2"/>
          <p:cNvSpPr>
            <a:spLocks noGrp="1" noChangeArrowheads="1"/>
          </p:cNvSpPr>
          <p:nvPr>
            <p:ph type="title"/>
          </p:nvPr>
        </p:nvSpPr>
        <p:spPr/>
        <p:txBody>
          <a:bodyPr/>
          <a:lstStyle/>
          <a:p>
            <a:r>
              <a:rPr lang="en-US" altLang="zh-CN" sz="2000" dirty="0"/>
              <a:t>2. </a:t>
            </a:r>
            <a:r>
              <a:rPr lang="zh-CN" altLang="en-US" sz="2000" dirty="0"/>
              <a:t>时分复用（</a:t>
            </a:r>
            <a:r>
              <a:rPr lang="en-US" altLang="zh-CN" sz="2000" dirty="0"/>
              <a:t>TDM</a:t>
            </a:r>
            <a:r>
              <a:rPr lang="zh-CN" altLang="en-US" sz="2000" dirty="0"/>
              <a:t>）</a:t>
            </a:r>
            <a:endParaRPr lang="zh-CN" altLang="en-US" sz="2000" dirty="0"/>
          </a:p>
        </p:txBody>
      </p:sp>
      <p:sp>
        <p:nvSpPr>
          <p:cNvPr id="30724" name="Rectangle 3"/>
          <p:cNvSpPr>
            <a:spLocks noGrp="1" noChangeArrowheads="1"/>
          </p:cNvSpPr>
          <p:nvPr>
            <p:ph idx="1"/>
          </p:nvPr>
        </p:nvSpPr>
        <p:spPr>
          <a:xfrm>
            <a:off x="609920" y="1143529"/>
            <a:ext cx="10909672" cy="1880755"/>
          </a:xfrm>
        </p:spPr>
        <p:txBody>
          <a:bodyPr>
            <a:normAutofit/>
          </a:bodyPr>
          <a:lstStyle/>
          <a:p>
            <a:pPr>
              <a:lnSpc>
                <a:spcPct val="150000"/>
              </a:lnSpc>
            </a:pPr>
            <a:r>
              <a:rPr lang="zh-CN" altLang="en-US" sz="2200" dirty="0">
                <a:solidFill>
                  <a:srgbClr val="C00000"/>
                </a:solidFill>
              </a:rPr>
              <a:t>统计时分复用</a:t>
            </a:r>
            <a:r>
              <a:rPr lang="zh-CN" altLang="en-US" sz="2200" dirty="0"/>
              <a:t>（</a:t>
            </a:r>
            <a:r>
              <a:rPr lang="en-US" altLang="zh-CN" sz="2200" dirty="0"/>
              <a:t>statistical time division multiplexing</a:t>
            </a:r>
            <a:r>
              <a:rPr lang="zh-CN" altLang="en-US" sz="2200" dirty="0"/>
              <a:t>，</a:t>
            </a:r>
            <a:r>
              <a:rPr lang="en-US" altLang="zh-CN" sz="2200" dirty="0"/>
              <a:t>STDM</a:t>
            </a:r>
            <a:r>
              <a:rPr lang="zh-CN" altLang="en-US" sz="2200" dirty="0"/>
              <a:t>）：动态地按需分配共用信道的时隙，只将需要传送数据的终端接入共用信道，可以提高信道的利用率。</a:t>
            </a:r>
            <a:endParaRPr lang="zh-CN" altLang="en-US" sz="2200" dirty="0"/>
          </a:p>
          <a:p>
            <a:pPr>
              <a:lnSpc>
                <a:spcPct val="150000"/>
              </a:lnSpc>
            </a:pPr>
            <a:r>
              <a:rPr lang="zh-CN" altLang="en-US" sz="2200" dirty="0"/>
              <a:t>使用</a:t>
            </a:r>
            <a:r>
              <a:rPr lang="en-US" altLang="zh-CN" sz="2200" dirty="0"/>
              <a:t>STDM</a:t>
            </a:r>
            <a:r>
              <a:rPr lang="zh-CN" altLang="en-US" sz="2200" dirty="0"/>
              <a:t>帧来传送复用的数据，每个</a:t>
            </a:r>
            <a:r>
              <a:rPr lang="en-US" altLang="zh-CN" sz="2200" dirty="0"/>
              <a:t>STDM</a:t>
            </a:r>
            <a:r>
              <a:rPr lang="zh-CN" altLang="en-US" sz="2200" dirty="0"/>
              <a:t>帧中的时隙数小于用户数。</a:t>
            </a:r>
            <a:endParaRPr lang="zh-CN" altLang="en-US" sz="2200" dirty="0"/>
          </a:p>
        </p:txBody>
      </p:sp>
      <p:sp>
        <p:nvSpPr>
          <p:cNvPr id="107" name="Freeform 85"/>
          <p:cNvSpPr/>
          <p:nvPr/>
        </p:nvSpPr>
        <p:spPr bwMode="auto">
          <a:xfrm>
            <a:off x="9216513" y="4840387"/>
            <a:ext cx="360021" cy="403225"/>
          </a:xfrm>
          <a:custGeom>
            <a:avLst/>
            <a:gdLst>
              <a:gd name="T0" fmla="*/ 0 w 96"/>
              <a:gd name="T1" fmla="*/ 192 h 192"/>
              <a:gd name="T2" fmla="*/ 0 w 96"/>
              <a:gd name="T3" fmla="*/ 0 h 192"/>
              <a:gd name="T4" fmla="*/ 96 w 96"/>
              <a:gd name="T5" fmla="*/ 0 h 192"/>
              <a:gd name="T6" fmla="*/ 96 w 96"/>
              <a:gd name="T7" fmla="*/ 192 h 192"/>
              <a:gd name="T8" fmla="*/ 0 60000 65536"/>
              <a:gd name="T9" fmla="*/ 0 60000 65536"/>
              <a:gd name="T10" fmla="*/ 0 60000 65536"/>
              <a:gd name="T11" fmla="*/ 0 60000 65536"/>
              <a:gd name="T12" fmla="*/ 0 w 96"/>
              <a:gd name="T13" fmla="*/ 0 h 192"/>
              <a:gd name="T14" fmla="*/ 96 w 96"/>
              <a:gd name="T15" fmla="*/ 192 h 192"/>
            </a:gdLst>
            <a:ahLst/>
            <a:cxnLst>
              <a:cxn ang="T8">
                <a:pos x="T0" y="T1"/>
              </a:cxn>
              <a:cxn ang="T9">
                <a:pos x="T2" y="T3"/>
              </a:cxn>
              <a:cxn ang="T10">
                <a:pos x="T4" y="T5"/>
              </a:cxn>
              <a:cxn ang="T11">
                <a:pos x="T6" y="T7"/>
              </a:cxn>
            </a:cxnLst>
            <a:rect l="T12" t="T13" r="T14" b="T15"/>
            <a:pathLst>
              <a:path w="96" h="192">
                <a:moveTo>
                  <a:pt x="0" y="192"/>
                </a:moveTo>
                <a:lnTo>
                  <a:pt x="0" y="0"/>
                </a:lnTo>
                <a:lnTo>
                  <a:pt x="96" y="0"/>
                </a:lnTo>
                <a:lnTo>
                  <a:pt x="96" y="192"/>
                </a:lnTo>
              </a:path>
            </a:pathLst>
          </a:custGeom>
          <a:solidFill>
            <a:srgbClr val="FFFF00"/>
          </a:solid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108" name="Freeform 86"/>
          <p:cNvSpPr/>
          <p:nvPr/>
        </p:nvSpPr>
        <p:spPr bwMode="auto">
          <a:xfrm>
            <a:off x="10662948" y="4840387"/>
            <a:ext cx="360021" cy="403225"/>
          </a:xfrm>
          <a:custGeom>
            <a:avLst/>
            <a:gdLst>
              <a:gd name="T0" fmla="*/ 0 w 96"/>
              <a:gd name="T1" fmla="*/ 192 h 192"/>
              <a:gd name="T2" fmla="*/ 0 w 96"/>
              <a:gd name="T3" fmla="*/ 0 h 192"/>
              <a:gd name="T4" fmla="*/ 96 w 96"/>
              <a:gd name="T5" fmla="*/ 0 h 192"/>
              <a:gd name="T6" fmla="*/ 96 w 96"/>
              <a:gd name="T7" fmla="*/ 192 h 192"/>
              <a:gd name="T8" fmla="*/ 0 60000 65536"/>
              <a:gd name="T9" fmla="*/ 0 60000 65536"/>
              <a:gd name="T10" fmla="*/ 0 60000 65536"/>
              <a:gd name="T11" fmla="*/ 0 60000 65536"/>
              <a:gd name="T12" fmla="*/ 0 w 96"/>
              <a:gd name="T13" fmla="*/ 0 h 192"/>
              <a:gd name="T14" fmla="*/ 96 w 96"/>
              <a:gd name="T15" fmla="*/ 192 h 192"/>
            </a:gdLst>
            <a:ahLst/>
            <a:cxnLst>
              <a:cxn ang="T8">
                <a:pos x="T0" y="T1"/>
              </a:cxn>
              <a:cxn ang="T9">
                <a:pos x="T2" y="T3"/>
              </a:cxn>
              <a:cxn ang="T10">
                <a:pos x="T4" y="T5"/>
              </a:cxn>
              <a:cxn ang="T11">
                <a:pos x="T6" y="T7"/>
              </a:cxn>
            </a:cxnLst>
            <a:rect l="T12" t="T13" r="T14" b="T15"/>
            <a:pathLst>
              <a:path w="96" h="192">
                <a:moveTo>
                  <a:pt x="0" y="192"/>
                </a:moveTo>
                <a:lnTo>
                  <a:pt x="0" y="0"/>
                </a:lnTo>
                <a:lnTo>
                  <a:pt x="96" y="0"/>
                </a:lnTo>
                <a:lnTo>
                  <a:pt x="96" y="192"/>
                </a:lnTo>
              </a:path>
            </a:pathLst>
          </a:custGeom>
          <a:solidFill>
            <a:srgbClr val="00B0F0"/>
          </a:solid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109" name="Freeform 87"/>
          <p:cNvSpPr/>
          <p:nvPr/>
        </p:nvSpPr>
        <p:spPr bwMode="auto">
          <a:xfrm>
            <a:off x="10180097" y="4840387"/>
            <a:ext cx="362139" cy="403225"/>
          </a:xfrm>
          <a:custGeom>
            <a:avLst/>
            <a:gdLst>
              <a:gd name="T0" fmla="*/ 0 w 96"/>
              <a:gd name="T1" fmla="*/ 192 h 192"/>
              <a:gd name="T2" fmla="*/ 0 w 96"/>
              <a:gd name="T3" fmla="*/ 0 h 192"/>
              <a:gd name="T4" fmla="*/ 96 w 96"/>
              <a:gd name="T5" fmla="*/ 0 h 192"/>
              <a:gd name="T6" fmla="*/ 96 w 96"/>
              <a:gd name="T7" fmla="*/ 192 h 192"/>
              <a:gd name="T8" fmla="*/ 0 60000 65536"/>
              <a:gd name="T9" fmla="*/ 0 60000 65536"/>
              <a:gd name="T10" fmla="*/ 0 60000 65536"/>
              <a:gd name="T11" fmla="*/ 0 60000 65536"/>
              <a:gd name="T12" fmla="*/ 0 w 96"/>
              <a:gd name="T13" fmla="*/ 0 h 192"/>
              <a:gd name="T14" fmla="*/ 96 w 96"/>
              <a:gd name="T15" fmla="*/ 192 h 192"/>
            </a:gdLst>
            <a:ahLst/>
            <a:cxnLst>
              <a:cxn ang="T8">
                <a:pos x="T0" y="T1"/>
              </a:cxn>
              <a:cxn ang="T9">
                <a:pos x="T2" y="T3"/>
              </a:cxn>
              <a:cxn ang="T10">
                <a:pos x="T4" y="T5"/>
              </a:cxn>
              <a:cxn ang="T11">
                <a:pos x="T6" y="T7"/>
              </a:cxn>
            </a:cxnLst>
            <a:rect l="T12" t="T13" r="T14" b="T15"/>
            <a:pathLst>
              <a:path w="96" h="192">
                <a:moveTo>
                  <a:pt x="0" y="192"/>
                </a:moveTo>
                <a:lnTo>
                  <a:pt x="0" y="0"/>
                </a:lnTo>
                <a:lnTo>
                  <a:pt x="96" y="0"/>
                </a:lnTo>
                <a:lnTo>
                  <a:pt x="96" y="192"/>
                </a:lnTo>
              </a:path>
            </a:pathLst>
          </a:custGeom>
          <a:solidFill>
            <a:srgbClr val="92D050"/>
          </a:solid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110" name="Freeform 88"/>
          <p:cNvSpPr/>
          <p:nvPr/>
        </p:nvSpPr>
        <p:spPr bwMode="auto">
          <a:xfrm>
            <a:off x="9697246" y="4840387"/>
            <a:ext cx="362139" cy="403225"/>
          </a:xfrm>
          <a:custGeom>
            <a:avLst/>
            <a:gdLst>
              <a:gd name="T0" fmla="*/ 0 w 96"/>
              <a:gd name="T1" fmla="*/ 192 h 192"/>
              <a:gd name="T2" fmla="*/ 0 w 96"/>
              <a:gd name="T3" fmla="*/ 0 h 192"/>
              <a:gd name="T4" fmla="*/ 96 w 96"/>
              <a:gd name="T5" fmla="*/ 0 h 192"/>
              <a:gd name="T6" fmla="*/ 96 w 96"/>
              <a:gd name="T7" fmla="*/ 192 h 192"/>
              <a:gd name="T8" fmla="*/ 0 60000 65536"/>
              <a:gd name="T9" fmla="*/ 0 60000 65536"/>
              <a:gd name="T10" fmla="*/ 0 60000 65536"/>
              <a:gd name="T11" fmla="*/ 0 60000 65536"/>
              <a:gd name="T12" fmla="*/ 0 w 96"/>
              <a:gd name="T13" fmla="*/ 0 h 192"/>
              <a:gd name="T14" fmla="*/ 96 w 96"/>
              <a:gd name="T15" fmla="*/ 192 h 192"/>
            </a:gdLst>
            <a:ahLst/>
            <a:cxnLst>
              <a:cxn ang="T8">
                <a:pos x="T0" y="T1"/>
              </a:cxn>
              <a:cxn ang="T9">
                <a:pos x="T2" y="T3"/>
              </a:cxn>
              <a:cxn ang="T10">
                <a:pos x="T4" y="T5"/>
              </a:cxn>
              <a:cxn ang="T11">
                <a:pos x="T6" y="T7"/>
              </a:cxn>
            </a:cxnLst>
            <a:rect l="T12" t="T13" r="T14" b="T15"/>
            <a:pathLst>
              <a:path w="96" h="192">
                <a:moveTo>
                  <a:pt x="0" y="192"/>
                </a:moveTo>
                <a:lnTo>
                  <a:pt x="0" y="0"/>
                </a:lnTo>
                <a:lnTo>
                  <a:pt x="96" y="0"/>
                </a:lnTo>
                <a:lnTo>
                  <a:pt x="96" y="192"/>
                </a:lnTo>
              </a:path>
            </a:pathLst>
          </a:custGeom>
          <a:solidFill>
            <a:srgbClr val="FFFF00"/>
          </a:solid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111" name="Freeform 89"/>
          <p:cNvSpPr/>
          <p:nvPr/>
        </p:nvSpPr>
        <p:spPr bwMode="auto">
          <a:xfrm>
            <a:off x="8733661" y="4840387"/>
            <a:ext cx="362138" cy="403225"/>
          </a:xfrm>
          <a:custGeom>
            <a:avLst/>
            <a:gdLst>
              <a:gd name="T0" fmla="*/ 0 w 96"/>
              <a:gd name="T1" fmla="*/ 192 h 192"/>
              <a:gd name="T2" fmla="*/ 0 w 96"/>
              <a:gd name="T3" fmla="*/ 0 h 192"/>
              <a:gd name="T4" fmla="*/ 96 w 96"/>
              <a:gd name="T5" fmla="*/ 0 h 192"/>
              <a:gd name="T6" fmla="*/ 96 w 96"/>
              <a:gd name="T7" fmla="*/ 192 h 192"/>
              <a:gd name="T8" fmla="*/ 0 60000 65536"/>
              <a:gd name="T9" fmla="*/ 0 60000 65536"/>
              <a:gd name="T10" fmla="*/ 0 60000 65536"/>
              <a:gd name="T11" fmla="*/ 0 60000 65536"/>
              <a:gd name="T12" fmla="*/ 0 w 96"/>
              <a:gd name="T13" fmla="*/ 0 h 192"/>
              <a:gd name="T14" fmla="*/ 96 w 96"/>
              <a:gd name="T15" fmla="*/ 192 h 192"/>
            </a:gdLst>
            <a:ahLst/>
            <a:cxnLst>
              <a:cxn ang="T8">
                <a:pos x="T0" y="T1"/>
              </a:cxn>
              <a:cxn ang="T9">
                <a:pos x="T2" y="T3"/>
              </a:cxn>
              <a:cxn ang="T10">
                <a:pos x="T4" y="T5"/>
              </a:cxn>
              <a:cxn ang="T11">
                <a:pos x="T6" y="T7"/>
              </a:cxn>
            </a:cxnLst>
            <a:rect l="T12" t="T13" r="T14" b="T15"/>
            <a:pathLst>
              <a:path w="96" h="192">
                <a:moveTo>
                  <a:pt x="0" y="192"/>
                </a:moveTo>
                <a:lnTo>
                  <a:pt x="0" y="0"/>
                </a:lnTo>
                <a:lnTo>
                  <a:pt x="96" y="0"/>
                </a:lnTo>
                <a:lnTo>
                  <a:pt x="96" y="192"/>
                </a:lnTo>
              </a:path>
            </a:pathLst>
          </a:custGeom>
          <a:solidFill>
            <a:srgbClr val="FFC000"/>
          </a:solid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112" name="Freeform 90"/>
          <p:cNvSpPr/>
          <p:nvPr/>
        </p:nvSpPr>
        <p:spPr bwMode="auto">
          <a:xfrm>
            <a:off x="8250810" y="4840387"/>
            <a:ext cx="362138" cy="403225"/>
          </a:xfrm>
          <a:custGeom>
            <a:avLst/>
            <a:gdLst>
              <a:gd name="T0" fmla="*/ 0 w 96"/>
              <a:gd name="T1" fmla="*/ 192 h 192"/>
              <a:gd name="T2" fmla="*/ 0 w 96"/>
              <a:gd name="T3" fmla="*/ 0 h 192"/>
              <a:gd name="T4" fmla="*/ 96 w 96"/>
              <a:gd name="T5" fmla="*/ 0 h 192"/>
              <a:gd name="T6" fmla="*/ 96 w 96"/>
              <a:gd name="T7" fmla="*/ 192 h 192"/>
              <a:gd name="T8" fmla="*/ 0 60000 65536"/>
              <a:gd name="T9" fmla="*/ 0 60000 65536"/>
              <a:gd name="T10" fmla="*/ 0 60000 65536"/>
              <a:gd name="T11" fmla="*/ 0 60000 65536"/>
              <a:gd name="T12" fmla="*/ 0 w 96"/>
              <a:gd name="T13" fmla="*/ 0 h 192"/>
              <a:gd name="T14" fmla="*/ 96 w 96"/>
              <a:gd name="T15" fmla="*/ 192 h 192"/>
            </a:gdLst>
            <a:ahLst/>
            <a:cxnLst>
              <a:cxn ang="T8">
                <a:pos x="T0" y="T1"/>
              </a:cxn>
              <a:cxn ang="T9">
                <a:pos x="T2" y="T3"/>
              </a:cxn>
              <a:cxn ang="T10">
                <a:pos x="T4" y="T5"/>
              </a:cxn>
              <a:cxn ang="T11">
                <a:pos x="T6" y="T7"/>
              </a:cxn>
            </a:cxnLst>
            <a:rect l="T12" t="T13" r="T14" b="T15"/>
            <a:pathLst>
              <a:path w="96" h="192">
                <a:moveTo>
                  <a:pt x="0" y="192"/>
                </a:moveTo>
                <a:lnTo>
                  <a:pt x="0" y="0"/>
                </a:lnTo>
                <a:lnTo>
                  <a:pt x="96" y="0"/>
                </a:lnTo>
                <a:lnTo>
                  <a:pt x="96" y="192"/>
                </a:lnTo>
              </a:path>
            </a:pathLst>
          </a:custGeom>
          <a:solidFill>
            <a:srgbClr val="FFC000"/>
          </a:solid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113" name="Freeform 91"/>
          <p:cNvSpPr/>
          <p:nvPr/>
        </p:nvSpPr>
        <p:spPr bwMode="auto">
          <a:xfrm>
            <a:off x="7770076" y="4840387"/>
            <a:ext cx="360021" cy="403225"/>
          </a:xfrm>
          <a:custGeom>
            <a:avLst/>
            <a:gdLst>
              <a:gd name="T0" fmla="*/ 0 w 96"/>
              <a:gd name="T1" fmla="*/ 192 h 192"/>
              <a:gd name="T2" fmla="*/ 0 w 96"/>
              <a:gd name="T3" fmla="*/ 0 h 192"/>
              <a:gd name="T4" fmla="*/ 96 w 96"/>
              <a:gd name="T5" fmla="*/ 0 h 192"/>
              <a:gd name="T6" fmla="*/ 96 w 96"/>
              <a:gd name="T7" fmla="*/ 192 h 192"/>
              <a:gd name="T8" fmla="*/ 0 60000 65536"/>
              <a:gd name="T9" fmla="*/ 0 60000 65536"/>
              <a:gd name="T10" fmla="*/ 0 60000 65536"/>
              <a:gd name="T11" fmla="*/ 0 60000 65536"/>
              <a:gd name="T12" fmla="*/ 0 w 96"/>
              <a:gd name="T13" fmla="*/ 0 h 192"/>
              <a:gd name="T14" fmla="*/ 96 w 96"/>
              <a:gd name="T15" fmla="*/ 192 h 192"/>
            </a:gdLst>
            <a:ahLst/>
            <a:cxnLst>
              <a:cxn ang="T8">
                <a:pos x="T0" y="T1"/>
              </a:cxn>
              <a:cxn ang="T9">
                <a:pos x="T2" y="T3"/>
              </a:cxn>
              <a:cxn ang="T10">
                <a:pos x="T4" y="T5"/>
              </a:cxn>
              <a:cxn ang="T11">
                <a:pos x="T6" y="T7"/>
              </a:cxn>
            </a:cxnLst>
            <a:rect l="T12" t="T13" r="T14" b="T15"/>
            <a:pathLst>
              <a:path w="96" h="192">
                <a:moveTo>
                  <a:pt x="0" y="192"/>
                </a:moveTo>
                <a:lnTo>
                  <a:pt x="0" y="0"/>
                </a:lnTo>
                <a:lnTo>
                  <a:pt x="96" y="0"/>
                </a:lnTo>
                <a:lnTo>
                  <a:pt x="96" y="192"/>
                </a:lnTo>
              </a:path>
            </a:pathLst>
          </a:custGeom>
          <a:solidFill>
            <a:srgbClr val="00B0F0"/>
          </a:solid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114" name="Text Box 92"/>
          <p:cNvSpPr txBox="1">
            <a:spLocks noChangeArrowheads="1"/>
          </p:cNvSpPr>
          <p:nvPr/>
        </p:nvSpPr>
        <p:spPr bwMode="auto">
          <a:xfrm>
            <a:off x="867827" y="3194903"/>
            <a:ext cx="697627" cy="400110"/>
          </a:xfrm>
          <a:prstGeom prst="rect">
            <a:avLst/>
          </a:prstGeom>
          <a:noFill/>
          <a:ln w="9525">
            <a:noFill/>
            <a:miter lim="800000"/>
          </a:ln>
        </p:spPr>
        <p:txBody>
          <a:bodyPr wrap="none">
            <a:spAutoFit/>
          </a:bodyPr>
          <a:lstStyle/>
          <a:p>
            <a:r>
              <a:rPr kumimoji="1" lang="zh-CN" altLang="en-US" sz="2000" dirty="0">
                <a:solidFill>
                  <a:srgbClr val="0033CC"/>
                </a:solidFill>
                <a:latin typeface="+mn-lt"/>
                <a:ea typeface="+mn-ea"/>
              </a:rPr>
              <a:t>用户</a:t>
            </a:r>
            <a:endParaRPr kumimoji="1" lang="zh-CN" altLang="en-US" sz="2000" dirty="0">
              <a:solidFill>
                <a:srgbClr val="0033CC"/>
              </a:solidFill>
              <a:latin typeface="+mn-lt"/>
              <a:ea typeface="+mn-ea"/>
            </a:endParaRPr>
          </a:p>
        </p:txBody>
      </p:sp>
      <p:sp>
        <p:nvSpPr>
          <p:cNvPr id="123" name="Line 101"/>
          <p:cNvSpPr>
            <a:spLocks noChangeShapeType="1"/>
          </p:cNvSpPr>
          <p:nvPr/>
        </p:nvSpPr>
        <p:spPr bwMode="auto">
          <a:xfrm>
            <a:off x="7407938" y="5243611"/>
            <a:ext cx="3977170" cy="0"/>
          </a:xfrm>
          <a:prstGeom prst="line">
            <a:avLst/>
          </a:prstGeom>
          <a:noFill/>
          <a:ln w="28575">
            <a:solidFill>
              <a:srgbClr val="333399"/>
            </a:solidFill>
            <a:round/>
            <a:tailEnd type="triangle" w="sm" len="med"/>
          </a:ln>
        </p:spPr>
        <p:txBody>
          <a:bodyPr/>
          <a:lstStyle/>
          <a:p>
            <a:endParaRPr lang="zh-CN" altLang="en-US">
              <a:solidFill>
                <a:schemeClr val="tx1">
                  <a:lumMod val="75000"/>
                  <a:lumOff val="25000"/>
                </a:schemeClr>
              </a:solidFill>
              <a:latin typeface="+mn-lt"/>
              <a:ea typeface="+mn-ea"/>
            </a:endParaRPr>
          </a:p>
        </p:txBody>
      </p:sp>
      <p:sp>
        <p:nvSpPr>
          <p:cNvPr id="128" name="Text Box 111"/>
          <p:cNvSpPr txBox="1">
            <a:spLocks noChangeArrowheads="1"/>
          </p:cNvSpPr>
          <p:nvPr/>
        </p:nvSpPr>
        <p:spPr bwMode="auto">
          <a:xfrm>
            <a:off x="5449000" y="3671987"/>
            <a:ext cx="255198"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t</a:t>
            </a:r>
            <a:endParaRPr kumimoji="1" lang="en-US" altLang="zh-CN" sz="2000">
              <a:solidFill>
                <a:schemeClr val="tx1">
                  <a:lumMod val="75000"/>
                  <a:lumOff val="25000"/>
                </a:schemeClr>
              </a:solidFill>
              <a:latin typeface="+mn-lt"/>
              <a:ea typeface="+mn-ea"/>
            </a:endParaRPr>
          </a:p>
        </p:txBody>
      </p:sp>
      <p:sp>
        <p:nvSpPr>
          <p:cNvPr id="129" name="Text Box 112"/>
          <p:cNvSpPr txBox="1">
            <a:spLocks noChangeArrowheads="1"/>
          </p:cNvSpPr>
          <p:nvPr/>
        </p:nvSpPr>
        <p:spPr bwMode="auto">
          <a:xfrm>
            <a:off x="5449000" y="4495899"/>
            <a:ext cx="255198"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t</a:t>
            </a:r>
            <a:endParaRPr kumimoji="1" lang="en-US" altLang="zh-CN" sz="2000">
              <a:solidFill>
                <a:schemeClr val="tx1">
                  <a:lumMod val="75000"/>
                  <a:lumOff val="25000"/>
                </a:schemeClr>
              </a:solidFill>
              <a:latin typeface="+mn-lt"/>
              <a:ea typeface="+mn-ea"/>
            </a:endParaRPr>
          </a:p>
        </p:txBody>
      </p:sp>
      <p:sp>
        <p:nvSpPr>
          <p:cNvPr id="130" name="Text Box 113"/>
          <p:cNvSpPr txBox="1">
            <a:spLocks noChangeArrowheads="1"/>
          </p:cNvSpPr>
          <p:nvPr/>
        </p:nvSpPr>
        <p:spPr bwMode="auto">
          <a:xfrm>
            <a:off x="5449000" y="5321399"/>
            <a:ext cx="255198"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t</a:t>
            </a:r>
            <a:endParaRPr kumimoji="1" lang="en-US" altLang="zh-CN" sz="2000">
              <a:solidFill>
                <a:schemeClr val="tx1">
                  <a:lumMod val="75000"/>
                  <a:lumOff val="25000"/>
                </a:schemeClr>
              </a:solidFill>
              <a:latin typeface="+mn-lt"/>
              <a:ea typeface="+mn-ea"/>
            </a:endParaRPr>
          </a:p>
        </p:txBody>
      </p:sp>
      <p:sp>
        <p:nvSpPr>
          <p:cNvPr id="131" name="Text Box 114"/>
          <p:cNvSpPr txBox="1">
            <a:spLocks noChangeArrowheads="1"/>
          </p:cNvSpPr>
          <p:nvPr/>
        </p:nvSpPr>
        <p:spPr bwMode="auto">
          <a:xfrm>
            <a:off x="5449000" y="6145312"/>
            <a:ext cx="255198"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t</a:t>
            </a:r>
            <a:endParaRPr kumimoji="1" lang="en-US" altLang="zh-CN" sz="2000">
              <a:solidFill>
                <a:schemeClr val="tx1">
                  <a:lumMod val="75000"/>
                  <a:lumOff val="25000"/>
                </a:schemeClr>
              </a:solidFill>
              <a:latin typeface="+mn-lt"/>
              <a:ea typeface="+mn-ea"/>
            </a:endParaRPr>
          </a:p>
        </p:txBody>
      </p:sp>
      <p:sp>
        <p:nvSpPr>
          <p:cNvPr id="132" name="Text Box 115"/>
          <p:cNvSpPr txBox="1">
            <a:spLocks noChangeArrowheads="1"/>
          </p:cNvSpPr>
          <p:nvPr/>
        </p:nvSpPr>
        <p:spPr bwMode="auto">
          <a:xfrm>
            <a:off x="11264394" y="4821337"/>
            <a:ext cx="255198"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t</a:t>
            </a:r>
            <a:endParaRPr kumimoji="1" lang="en-US" altLang="zh-CN" sz="2000">
              <a:solidFill>
                <a:schemeClr val="tx1">
                  <a:lumMod val="75000"/>
                  <a:lumOff val="25000"/>
                </a:schemeClr>
              </a:solidFill>
              <a:latin typeface="+mn-lt"/>
              <a:ea typeface="+mn-ea"/>
            </a:endParaRPr>
          </a:p>
        </p:txBody>
      </p:sp>
      <p:sp>
        <p:nvSpPr>
          <p:cNvPr id="139" name="Line 122"/>
          <p:cNvSpPr>
            <a:spLocks noChangeShapeType="1"/>
          </p:cNvSpPr>
          <p:nvPr/>
        </p:nvSpPr>
        <p:spPr bwMode="auto">
          <a:xfrm>
            <a:off x="7649363" y="5345212"/>
            <a:ext cx="0" cy="200025"/>
          </a:xfrm>
          <a:prstGeom prst="line">
            <a:avLst/>
          </a:prstGeom>
          <a:no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140" name="Line 123"/>
          <p:cNvSpPr>
            <a:spLocks noChangeShapeType="1"/>
          </p:cNvSpPr>
          <p:nvPr/>
        </p:nvSpPr>
        <p:spPr bwMode="auto">
          <a:xfrm>
            <a:off x="8612947" y="5345212"/>
            <a:ext cx="0" cy="200025"/>
          </a:xfrm>
          <a:prstGeom prst="line">
            <a:avLst/>
          </a:prstGeom>
          <a:no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141" name="Line 124"/>
          <p:cNvSpPr>
            <a:spLocks noChangeShapeType="1"/>
          </p:cNvSpPr>
          <p:nvPr/>
        </p:nvSpPr>
        <p:spPr bwMode="auto">
          <a:xfrm>
            <a:off x="9576533" y="5345212"/>
            <a:ext cx="0" cy="200025"/>
          </a:xfrm>
          <a:prstGeom prst="line">
            <a:avLst/>
          </a:prstGeom>
          <a:no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142" name="Line 125"/>
          <p:cNvSpPr>
            <a:spLocks noChangeShapeType="1"/>
          </p:cNvSpPr>
          <p:nvPr/>
        </p:nvSpPr>
        <p:spPr bwMode="auto">
          <a:xfrm>
            <a:off x="7649363" y="5445223"/>
            <a:ext cx="963584" cy="0"/>
          </a:xfrm>
          <a:prstGeom prst="line">
            <a:avLst/>
          </a:prstGeom>
          <a:noFill/>
          <a:ln w="9525">
            <a:solidFill>
              <a:schemeClr val="tx1"/>
            </a:solidFill>
            <a:round/>
            <a:headEnd type="triangle" w="sm" len="med"/>
            <a:tailEnd type="triangle" w="sm" len="med"/>
          </a:ln>
        </p:spPr>
        <p:txBody>
          <a:bodyPr/>
          <a:lstStyle/>
          <a:p>
            <a:endParaRPr lang="zh-CN" altLang="en-US">
              <a:solidFill>
                <a:schemeClr val="tx1">
                  <a:lumMod val="75000"/>
                  <a:lumOff val="25000"/>
                </a:schemeClr>
              </a:solidFill>
              <a:latin typeface="+mn-lt"/>
              <a:ea typeface="+mn-ea"/>
            </a:endParaRPr>
          </a:p>
        </p:txBody>
      </p:sp>
      <p:sp>
        <p:nvSpPr>
          <p:cNvPr id="143" name="Line 126"/>
          <p:cNvSpPr>
            <a:spLocks noChangeShapeType="1"/>
          </p:cNvSpPr>
          <p:nvPr/>
        </p:nvSpPr>
        <p:spPr bwMode="auto">
          <a:xfrm>
            <a:off x="8612948" y="5445223"/>
            <a:ext cx="963586" cy="0"/>
          </a:xfrm>
          <a:prstGeom prst="line">
            <a:avLst/>
          </a:prstGeom>
          <a:noFill/>
          <a:ln w="9525">
            <a:solidFill>
              <a:schemeClr val="tx1"/>
            </a:solidFill>
            <a:round/>
            <a:headEnd type="triangle" w="sm" len="med"/>
            <a:tailEnd type="triangle" w="sm" len="med"/>
          </a:ln>
        </p:spPr>
        <p:txBody>
          <a:bodyPr/>
          <a:lstStyle/>
          <a:p>
            <a:endParaRPr lang="zh-CN" altLang="en-US">
              <a:solidFill>
                <a:schemeClr val="tx1">
                  <a:lumMod val="75000"/>
                  <a:lumOff val="25000"/>
                </a:schemeClr>
              </a:solidFill>
              <a:latin typeface="+mn-lt"/>
              <a:ea typeface="+mn-ea"/>
            </a:endParaRPr>
          </a:p>
        </p:txBody>
      </p:sp>
      <p:sp>
        <p:nvSpPr>
          <p:cNvPr id="144" name="Line 127"/>
          <p:cNvSpPr>
            <a:spLocks noChangeShapeType="1"/>
          </p:cNvSpPr>
          <p:nvPr/>
        </p:nvSpPr>
        <p:spPr bwMode="auto">
          <a:xfrm>
            <a:off x="9576533" y="5445223"/>
            <a:ext cx="965703" cy="0"/>
          </a:xfrm>
          <a:prstGeom prst="line">
            <a:avLst/>
          </a:prstGeom>
          <a:noFill/>
          <a:ln w="9525">
            <a:solidFill>
              <a:schemeClr val="tx1"/>
            </a:solidFill>
            <a:round/>
            <a:headEnd type="triangle" w="sm" len="med"/>
            <a:tailEnd type="triangle" w="sm" len="med"/>
          </a:ln>
        </p:spPr>
        <p:txBody>
          <a:bodyPr/>
          <a:lstStyle/>
          <a:p>
            <a:endParaRPr lang="zh-CN" altLang="en-US">
              <a:solidFill>
                <a:schemeClr val="tx1">
                  <a:lumMod val="75000"/>
                  <a:lumOff val="25000"/>
                </a:schemeClr>
              </a:solidFill>
              <a:latin typeface="+mn-lt"/>
              <a:ea typeface="+mn-ea"/>
            </a:endParaRPr>
          </a:p>
        </p:txBody>
      </p:sp>
      <p:sp>
        <p:nvSpPr>
          <p:cNvPr id="145" name="Text Box 128"/>
          <p:cNvSpPr txBox="1">
            <a:spLocks noChangeArrowheads="1"/>
          </p:cNvSpPr>
          <p:nvPr/>
        </p:nvSpPr>
        <p:spPr bwMode="auto">
          <a:xfrm>
            <a:off x="8130097" y="6150074"/>
            <a:ext cx="1814920"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3 </a:t>
            </a:r>
            <a:r>
              <a:rPr kumimoji="1" lang="zh-CN" altLang="en-US" sz="2000">
                <a:solidFill>
                  <a:schemeClr val="tx1">
                    <a:lumMod val="75000"/>
                    <a:lumOff val="25000"/>
                  </a:schemeClr>
                </a:solidFill>
                <a:latin typeface="+mn-lt"/>
                <a:ea typeface="+mn-ea"/>
              </a:rPr>
              <a:t>个 </a:t>
            </a:r>
            <a:r>
              <a:rPr kumimoji="1" lang="en-US" altLang="zh-CN" sz="2000">
                <a:solidFill>
                  <a:schemeClr val="tx1">
                    <a:lumMod val="75000"/>
                    <a:lumOff val="25000"/>
                  </a:schemeClr>
                </a:solidFill>
                <a:latin typeface="+mn-lt"/>
                <a:ea typeface="+mn-ea"/>
              </a:rPr>
              <a:t>STDM </a:t>
            </a:r>
            <a:r>
              <a:rPr kumimoji="1" lang="zh-CN" altLang="en-US" sz="2000">
                <a:solidFill>
                  <a:schemeClr val="tx1">
                    <a:lumMod val="75000"/>
                    <a:lumOff val="25000"/>
                  </a:schemeClr>
                </a:solidFill>
                <a:latin typeface="+mn-lt"/>
                <a:ea typeface="+mn-ea"/>
              </a:rPr>
              <a:t>帧</a:t>
            </a:r>
            <a:endParaRPr kumimoji="1" lang="zh-CN" altLang="en-US" sz="2000">
              <a:solidFill>
                <a:schemeClr val="tx1">
                  <a:lumMod val="75000"/>
                  <a:lumOff val="25000"/>
                </a:schemeClr>
              </a:solidFill>
              <a:latin typeface="+mn-lt"/>
              <a:ea typeface="+mn-ea"/>
            </a:endParaRPr>
          </a:p>
        </p:txBody>
      </p:sp>
      <p:sp>
        <p:nvSpPr>
          <p:cNvPr id="146" name="Text Box 129"/>
          <p:cNvSpPr txBox="1">
            <a:spLocks noChangeArrowheads="1"/>
          </p:cNvSpPr>
          <p:nvPr/>
        </p:nvSpPr>
        <p:spPr bwMode="auto">
          <a:xfrm>
            <a:off x="7795489" y="5353149"/>
            <a:ext cx="470000"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#1</a:t>
            </a:r>
            <a:endParaRPr kumimoji="1" lang="en-US" altLang="zh-CN" sz="2000">
              <a:solidFill>
                <a:schemeClr val="tx1">
                  <a:lumMod val="75000"/>
                  <a:lumOff val="25000"/>
                </a:schemeClr>
              </a:solidFill>
              <a:latin typeface="+mn-lt"/>
              <a:ea typeface="+mn-ea"/>
            </a:endParaRPr>
          </a:p>
        </p:txBody>
      </p:sp>
      <p:sp>
        <p:nvSpPr>
          <p:cNvPr id="147" name="Line 130"/>
          <p:cNvSpPr>
            <a:spLocks noChangeShapeType="1"/>
          </p:cNvSpPr>
          <p:nvPr/>
        </p:nvSpPr>
        <p:spPr bwMode="auto">
          <a:xfrm>
            <a:off x="5739135" y="4032348"/>
            <a:ext cx="1548089" cy="808038"/>
          </a:xfrm>
          <a:prstGeom prst="line">
            <a:avLst/>
          </a:prstGeom>
          <a:noFill/>
          <a:ln w="28575">
            <a:solidFill>
              <a:srgbClr val="333399"/>
            </a:solidFill>
            <a:round/>
            <a:tailEnd type="triangle" w="sm" len="med"/>
          </a:ln>
        </p:spPr>
        <p:txBody>
          <a:bodyPr/>
          <a:lstStyle/>
          <a:p>
            <a:endParaRPr lang="zh-CN" altLang="en-US">
              <a:solidFill>
                <a:schemeClr val="tx1">
                  <a:lumMod val="75000"/>
                  <a:lumOff val="25000"/>
                </a:schemeClr>
              </a:solidFill>
              <a:latin typeface="+mn-lt"/>
              <a:ea typeface="+mn-ea"/>
            </a:endParaRPr>
          </a:p>
        </p:txBody>
      </p:sp>
      <p:sp>
        <p:nvSpPr>
          <p:cNvPr id="148" name="Line 131"/>
          <p:cNvSpPr>
            <a:spLocks noChangeShapeType="1"/>
          </p:cNvSpPr>
          <p:nvPr/>
        </p:nvSpPr>
        <p:spPr bwMode="auto">
          <a:xfrm>
            <a:off x="5834435" y="4824512"/>
            <a:ext cx="1332077" cy="217487"/>
          </a:xfrm>
          <a:prstGeom prst="line">
            <a:avLst/>
          </a:prstGeom>
          <a:noFill/>
          <a:ln w="28575">
            <a:solidFill>
              <a:srgbClr val="333399"/>
            </a:solidFill>
            <a:round/>
            <a:tailEnd type="triangle" w="sm" len="med"/>
          </a:ln>
        </p:spPr>
        <p:txBody>
          <a:bodyPr/>
          <a:lstStyle/>
          <a:p>
            <a:endParaRPr lang="zh-CN" altLang="en-US">
              <a:solidFill>
                <a:schemeClr val="tx1">
                  <a:lumMod val="75000"/>
                  <a:lumOff val="25000"/>
                </a:schemeClr>
              </a:solidFill>
              <a:latin typeface="+mn-lt"/>
              <a:ea typeface="+mn-ea"/>
            </a:endParaRPr>
          </a:p>
        </p:txBody>
      </p:sp>
      <p:sp>
        <p:nvSpPr>
          <p:cNvPr id="149" name="Line 132"/>
          <p:cNvSpPr>
            <a:spLocks noChangeShapeType="1"/>
          </p:cNvSpPr>
          <p:nvPr/>
        </p:nvSpPr>
        <p:spPr bwMode="auto">
          <a:xfrm flipV="1">
            <a:off x="5834435" y="5243611"/>
            <a:ext cx="1332077" cy="373062"/>
          </a:xfrm>
          <a:prstGeom prst="line">
            <a:avLst/>
          </a:prstGeom>
          <a:noFill/>
          <a:ln w="28575">
            <a:solidFill>
              <a:srgbClr val="333399"/>
            </a:solidFill>
            <a:round/>
            <a:tailEnd type="triangle" w="sm" len="med"/>
          </a:ln>
        </p:spPr>
        <p:txBody>
          <a:bodyPr/>
          <a:lstStyle/>
          <a:p>
            <a:endParaRPr lang="zh-CN" altLang="en-US">
              <a:solidFill>
                <a:schemeClr val="tx1">
                  <a:lumMod val="75000"/>
                  <a:lumOff val="25000"/>
                </a:schemeClr>
              </a:solidFill>
              <a:latin typeface="+mn-lt"/>
              <a:ea typeface="+mn-ea"/>
            </a:endParaRPr>
          </a:p>
        </p:txBody>
      </p:sp>
      <p:sp>
        <p:nvSpPr>
          <p:cNvPr id="150" name="Line 133"/>
          <p:cNvSpPr>
            <a:spLocks noChangeShapeType="1"/>
          </p:cNvSpPr>
          <p:nvPr/>
        </p:nvSpPr>
        <p:spPr bwMode="auto">
          <a:xfrm flipV="1">
            <a:off x="5739135" y="5445224"/>
            <a:ext cx="1548089" cy="963613"/>
          </a:xfrm>
          <a:prstGeom prst="line">
            <a:avLst/>
          </a:prstGeom>
          <a:noFill/>
          <a:ln w="28575">
            <a:solidFill>
              <a:srgbClr val="333399"/>
            </a:solidFill>
            <a:round/>
            <a:tailEnd type="triangle" w="sm" len="med"/>
          </a:ln>
        </p:spPr>
        <p:txBody>
          <a:bodyPr/>
          <a:lstStyle/>
          <a:p>
            <a:endParaRPr lang="zh-CN" altLang="en-US">
              <a:solidFill>
                <a:schemeClr val="tx1">
                  <a:lumMod val="75000"/>
                  <a:lumOff val="25000"/>
                </a:schemeClr>
              </a:solidFill>
              <a:latin typeface="+mn-lt"/>
              <a:ea typeface="+mn-ea"/>
            </a:endParaRPr>
          </a:p>
        </p:txBody>
      </p:sp>
      <p:sp>
        <p:nvSpPr>
          <p:cNvPr id="151" name="Text Box 134"/>
          <p:cNvSpPr txBox="1">
            <a:spLocks noChangeArrowheads="1"/>
          </p:cNvSpPr>
          <p:nvPr/>
        </p:nvSpPr>
        <p:spPr bwMode="auto">
          <a:xfrm>
            <a:off x="5834435" y="5761137"/>
            <a:ext cx="441146"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④</a:t>
            </a:r>
            <a:endParaRPr kumimoji="1" lang="en-US" altLang="zh-CN" sz="2000">
              <a:solidFill>
                <a:schemeClr val="tx1">
                  <a:lumMod val="75000"/>
                  <a:lumOff val="25000"/>
                </a:schemeClr>
              </a:solidFill>
              <a:latin typeface="+mn-lt"/>
              <a:ea typeface="+mn-ea"/>
            </a:endParaRPr>
          </a:p>
        </p:txBody>
      </p:sp>
      <p:sp>
        <p:nvSpPr>
          <p:cNvPr id="152" name="Text Box 135"/>
          <p:cNvSpPr txBox="1">
            <a:spLocks noChangeArrowheads="1"/>
          </p:cNvSpPr>
          <p:nvPr/>
        </p:nvSpPr>
        <p:spPr bwMode="auto">
          <a:xfrm>
            <a:off x="5739136" y="5111849"/>
            <a:ext cx="441146"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③</a:t>
            </a:r>
            <a:endParaRPr kumimoji="1" lang="en-US" altLang="zh-CN" sz="2000">
              <a:solidFill>
                <a:schemeClr val="tx1">
                  <a:lumMod val="75000"/>
                  <a:lumOff val="25000"/>
                </a:schemeClr>
              </a:solidFill>
              <a:latin typeface="+mn-lt"/>
              <a:ea typeface="+mn-ea"/>
            </a:endParaRPr>
          </a:p>
        </p:txBody>
      </p:sp>
      <p:sp>
        <p:nvSpPr>
          <p:cNvPr id="153" name="Text Box 136"/>
          <p:cNvSpPr txBox="1">
            <a:spLocks noChangeArrowheads="1"/>
          </p:cNvSpPr>
          <p:nvPr/>
        </p:nvSpPr>
        <p:spPr bwMode="auto">
          <a:xfrm>
            <a:off x="5739136" y="4464149"/>
            <a:ext cx="441146"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②</a:t>
            </a:r>
            <a:endParaRPr kumimoji="1" lang="en-US" altLang="zh-CN" sz="2000">
              <a:solidFill>
                <a:schemeClr val="tx1">
                  <a:lumMod val="75000"/>
                  <a:lumOff val="25000"/>
                </a:schemeClr>
              </a:solidFill>
              <a:latin typeface="+mn-lt"/>
              <a:ea typeface="+mn-ea"/>
            </a:endParaRPr>
          </a:p>
        </p:txBody>
      </p:sp>
      <p:sp>
        <p:nvSpPr>
          <p:cNvPr id="154" name="Text Box 137"/>
          <p:cNvSpPr txBox="1">
            <a:spLocks noChangeArrowheads="1"/>
          </p:cNvSpPr>
          <p:nvPr/>
        </p:nvSpPr>
        <p:spPr bwMode="auto">
          <a:xfrm>
            <a:off x="5929735" y="3816449"/>
            <a:ext cx="441146"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①</a:t>
            </a:r>
            <a:endParaRPr kumimoji="1" lang="en-US" altLang="zh-CN" sz="2000">
              <a:solidFill>
                <a:schemeClr val="tx1">
                  <a:lumMod val="75000"/>
                  <a:lumOff val="25000"/>
                </a:schemeClr>
              </a:solidFill>
              <a:latin typeface="+mn-lt"/>
              <a:ea typeface="+mn-ea"/>
            </a:endParaRPr>
          </a:p>
        </p:txBody>
      </p:sp>
      <p:sp>
        <p:nvSpPr>
          <p:cNvPr id="161" name="Line 144"/>
          <p:cNvSpPr>
            <a:spLocks noChangeShapeType="1"/>
          </p:cNvSpPr>
          <p:nvPr/>
        </p:nvSpPr>
        <p:spPr bwMode="auto">
          <a:xfrm>
            <a:off x="8733661" y="5143599"/>
            <a:ext cx="0" cy="100013"/>
          </a:xfrm>
          <a:prstGeom prst="line">
            <a:avLst/>
          </a:prstGeom>
          <a:no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162" name="Line 145"/>
          <p:cNvSpPr>
            <a:spLocks noChangeShapeType="1"/>
          </p:cNvSpPr>
          <p:nvPr/>
        </p:nvSpPr>
        <p:spPr bwMode="auto">
          <a:xfrm>
            <a:off x="9095799" y="5143599"/>
            <a:ext cx="0" cy="100013"/>
          </a:xfrm>
          <a:prstGeom prst="line">
            <a:avLst/>
          </a:prstGeom>
          <a:no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163" name="Line 146"/>
          <p:cNvSpPr>
            <a:spLocks noChangeShapeType="1"/>
          </p:cNvSpPr>
          <p:nvPr/>
        </p:nvSpPr>
        <p:spPr bwMode="auto">
          <a:xfrm>
            <a:off x="10542236" y="5345212"/>
            <a:ext cx="0" cy="200025"/>
          </a:xfrm>
          <a:prstGeom prst="line">
            <a:avLst/>
          </a:prstGeom>
          <a:no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164" name="Line 147"/>
          <p:cNvSpPr>
            <a:spLocks noChangeShapeType="1"/>
          </p:cNvSpPr>
          <p:nvPr/>
        </p:nvSpPr>
        <p:spPr bwMode="auto">
          <a:xfrm>
            <a:off x="10542236" y="5143599"/>
            <a:ext cx="0" cy="100013"/>
          </a:xfrm>
          <a:prstGeom prst="line">
            <a:avLst/>
          </a:prstGeom>
          <a:no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165" name="Text Box 103"/>
          <p:cNvSpPr txBox="1">
            <a:spLocks noChangeArrowheads="1"/>
          </p:cNvSpPr>
          <p:nvPr/>
        </p:nvSpPr>
        <p:spPr bwMode="auto">
          <a:xfrm>
            <a:off x="10631183" y="4824512"/>
            <a:ext cx="327334"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a</a:t>
            </a:r>
            <a:endParaRPr kumimoji="1" lang="en-US" altLang="zh-CN" sz="2000">
              <a:solidFill>
                <a:schemeClr val="tx1">
                  <a:lumMod val="75000"/>
                  <a:lumOff val="25000"/>
                </a:schemeClr>
              </a:solidFill>
              <a:latin typeface="+mn-lt"/>
              <a:ea typeface="+mn-ea"/>
            </a:endParaRPr>
          </a:p>
        </p:txBody>
      </p:sp>
      <p:sp>
        <p:nvSpPr>
          <p:cNvPr id="166" name="Text Box 104"/>
          <p:cNvSpPr txBox="1">
            <a:spLocks noChangeArrowheads="1"/>
          </p:cNvSpPr>
          <p:nvPr/>
        </p:nvSpPr>
        <p:spPr bwMode="auto">
          <a:xfrm>
            <a:off x="8221162" y="4824512"/>
            <a:ext cx="327334"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b</a:t>
            </a:r>
            <a:endParaRPr kumimoji="1" lang="en-US" altLang="zh-CN" sz="2000">
              <a:solidFill>
                <a:schemeClr val="tx1">
                  <a:lumMod val="75000"/>
                  <a:lumOff val="25000"/>
                </a:schemeClr>
              </a:solidFill>
              <a:latin typeface="+mn-lt"/>
              <a:ea typeface="+mn-ea"/>
            </a:endParaRPr>
          </a:p>
        </p:txBody>
      </p:sp>
      <p:sp>
        <p:nvSpPr>
          <p:cNvPr id="167" name="Text Box 108"/>
          <p:cNvSpPr txBox="1">
            <a:spLocks noChangeArrowheads="1"/>
          </p:cNvSpPr>
          <p:nvPr/>
        </p:nvSpPr>
        <p:spPr bwMode="auto">
          <a:xfrm>
            <a:off x="8674364" y="4824512"/>
            <a:ext cx="327334"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b</a:t>
            </a:r>
            <a:endParaRPr kumimoji="1" lang="en-US" altLang="zh-CN" sz="2000">
              <a:solidFill>
                <a:schemeClr val="tx1">
                  <a:lumMod val="75000"/>
                  <a:lumOff val="25000"/>
                </a:schemeClr>
              </a:solidFill>
              <a:latin typeface="+mn-lt"/>
              <a:ea typeface="+mn-ea"/>
            </a:endParaRPr>
          </a:p>
        </p:txBody>
      </p:sp>
      <p:sp>
        <p:nvSpPr>
          <p:cNvPr id="168" name="Text Box 109"/>
          <p:cNvSpPr txBox="1">
            <a:spLocks noChangeArrowheads="1"/>
          </p:cNvSpPr>
          <p:nvPr/>
        </p:nvSpPr>
        <p:spPr bwMode="auto">
          <a:xfrm>
            <a:off x="9155096" y="4824512"/>
            <a:ext cx="312906"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c</a:t>
            </a:r>
            <a:endParaRPr kumimoji="1" lang="en-US" altLang="zh-CN" sz="2000">
              <a:solidFill>
                <a:schemeClr val="tx1">
                  <a:lumMod val="75000"/>
                  <a:lumOff val="25000"/>
                </a:schemeClr>
              </a:solidFill>
              <a:latin typeface="+mn-lt"/>
              <a:ea typeface="+mn-ea"/>
            </a:endParaRPr>
          </a:p>
        </p:txBody>
      </p:sp>
      <p:sp>
        <p:nvSpPr>
          <p:cNvPr id="169" name="Text Box 110"/>
          <p:cNvSpPr txBox="1">
            <a:spLocks noChangeArrowheads="1"/>
          </p:cNvSpPr>
          <p:nvPr/>
        </p:nvSpPr>
        <p:spPr bwMode="auto">
          <a:xfrm>
            <a:off x="7729839" y="4824512"/>
            <a:ext cx="327334"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a</a:t>
            </a:r>
            <a:endParaRPr kumimoji="1" lang="en-US" altLang="zh-CN" sz="2000">
              <a:solidFill>
                <a:schemeClr val="tx1">
                  <a:lumMod val="75000"/>
                  <a:lumOff val="25000"/>
                </a:schemeClr>
              </a:solidFill>
              <a:latin typeface="+mn-lt"/>
              <a:ea typeface="+mn-ea"/>
            </a:endParaRPr>
          </a:p>
        </p:txBody>
      </p:sp>
      <p:sp>
        <p:nvSpPr>
          <p:cNvPr id="170" name="Text Box 148"/>
          <p:cNvSpPr txBox="1">
            <a:spLocks noChangeArrowheads="1"/>
          </p:cNvSpPr>
          <p:nvPr/>
        </p:nvSpPr>
        <p:spPr bwMode="auto">
          <a:xfrm>
            <a:off x="9652773" y="4824512"/>
            <a:ext cx="312906"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c</a:t>
            </a:r>
            <a:endParaRPr kumimoji="1" lang="en-US" altLang="zh-CN" sz="2000">
              <a:solidFill>
                <a:schemeClr val="tx1">
                  <a:lumMod val="75000"/>
                  <a:lumOff val="25000"/>
                </a:schemeClr>
              </a:solidFill>
              <a:latin typeface="+mn-lt"/>
              <a:ea typeface="+mn-ea"/>
            </a:endParaRPr>
          </a:p>
        </p:txBody>
      </p:sp>
      <p:sp>
        <p:nvSpPr>
          <p:cNvPr id="171" name="Text Box 149"/>
          <p:cNvSpPr txBox="1">
            <a:spLocks noChangeArrowheads="1"/>
          </p:cNvSpPr>
          <p:nvPr/>
        </p:nvSpPr>
        <p:spPr bwMode="auto">
          <a:xfrm>
            <a:off x="10120799" y="4824512"/>
            <a:ext cx="327334"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d</a:t>
            </a:r>
            <a:endParaRPr kumimoji="1" lang="en-US" altLang="zh-CN" sz="2000">
              <a:solidFill>
                <a:schemeClr val="tx1">
                  <a:lumMod val="75000"/>
                  <a:lumOff val="25000"/>
                </a:schemeClr>
              </a:solidFill>
              <a:latin typeface="+mn-lt"/>
              <a:ea typeface="+mn-ea"/>
            </a:endParaRPr>
          </a:p>
        </p:txBody>
      </p:sp>
      <p:sp>
        <p:nvSpPr>
          <p:cNvPr id="172" name="Freeform 150"/>
          <p:cNvSpPr/>
          <p:nvPr/>
        </p:nvSpPr>
        <p:spPr bwMode="auto">
          <a:xfrm>
            <a:off x="7649364" y="4840387"/>
            <a:ext cx="120712" cy="403225"/>
          </a:xfrm>
          <a:custGeom>
            <a:avLst/>
            <a:gdLst>
              <a:gd name="T0" fmla="*/ 0 w 48"/>
              <a:gd name="T1" fmla="*/ 192 h 192"/>
              <a:gd name="T2" fmla="*/ 0 w 48"/>
              <a:gd name="T3" fmla="*/ 0 h 192"/>
              <a:gd name="T4" fmla="*/ 48 w 48"/>
              <a:gd name="T5" fmla="*/ 0 h 192"/>
              <a:gd name="T6" fmla="*/ 48 w 48"/>
              <a:gd name="T7" fmla="*/ 192 h 192"/>
              <a:gd name="T8" fmla="*/ 0 60000 65536"/>
              <a:gd name="T9" fmla="*/ 0 60000 65536"/>
              <a:gd name="T10" fmla="*/ 0 60000 65536"/>
              <a:gd name="T11" fmla="*/ 0 60000 65536"/>
              <a:gd name="T12" fmla="*/ 0 w 48"/>
              <a:gd name="T13" fmla="*/ 0 h 192"/>
              <a:gd name="T14" fmla="*/ 48 w 48"/>
              <a:gd name="T15" fmla="*/ 192 h 192"/>
            </a:gdLst>
            <a:ahLst/>
            <a:cxnLst>
              <a:cxn ang="T8">
                <a:pos x="T0" y="T1"/>
              </a:cxn>
              <a:cxn ang="T9">
                <a:pos x="T2" y="T3"/>
              </a:cxn>
              <a:cxn ang="T10">
                <a:pos x="T4" y="T5"/>
              </a:cxn>
              <a:cxn ang="T11">
                <a:pos x="T6" y="T7"/>
              </a:cxn>
            </a:cxnLst>
            <a:rect l="T12" t="T13" r="T14" b="T15"/>
            <a:pathLst>
              <a:path w="48" h="192">
                <a:moveTo>
                  <a:pt x="0" y="192"/>
                </a:moveTo>
                <a:lnTo>
                  <a:pt x="0" y="0"/>
                </a:lnTo>
                <a:lnTo>
                  <a:pt x="48" y="0"/>
                </a:lnTo>
                <a:lnTo>
                  <a:pt x="48" y="192"/>
                </a:lnTo>
              </a:path>
            </a:pathLst>
          </a:custGeom>
          <a:no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173" name="Freeform 151"/>
          <p:cNvSpPr/>
          <p:nvPr/>
        </p:nvSpPr>
        <p:spPr bwMode="auto">
          <a:xfrm>
            <a:off x="8130096" y="4840387"/>
            <a:ext cx="120714" cy="403225"/>
          </a:xfrm>
          <a:custGeom>
            <a:avLst/>
            <a:gdLst>
              <a:gd name="T0" fmla="*/ 0 w 48"/>
              <a:gd name="T1" fmla="*/ 192 h 192"/>
              <a:gd name="T2" fmla="*/ 0 w 48"/>
              <a:gd name="T3" fmla="*/ 0 h 192"/>
              <a:gd name="T4" fmla="*/ 48 w 48"/>
              <a:gd name="T5" fmla="*/ 0 h 192"/>
              <a:gd name="T6" fmla="*/ 48 w 48"/>
              <a:gd name="T7" fmla="*/ 192 h 192"/>
              <a:gd name="T8" fmla="*/ 0 60000 65536"/>
              <a:gd name="T9" fmla="*/ 0 60000 65536"/>
              <a:gd name="T10" fmla="*/ 0 60000 65536"/>
              <a:gd name="T11" fmla="*/ 0 60000 65536"/>
              <a:gd name="T12" fmla="*/ 0 w 48"/>
              <a:gd name="T13" fmla="*/ 0 h 192"/>
              <a:gd name="T14" fmla="*/ 48 w 48"/>
              <a:gd name="T15" fmla="*/ 192 h 192"/>
            </a:gdLst>
            <a:ahLst/>
            <a:cxnLst>
              <a:cxn ang="T8">
                <a:pos x="T0" y="T1"/>
              </a:cxn>
              <a:cxn ang="T9">
                <a:pos x="T2" y="T3"/>
              </a:cxn>
              <a:cxn ang="T10">
                <a:pos x="T4" y="T5"/>
              </a:cxn>
              <a:cxn ang="T11">
                <a:pos x="T6" y="T7"/>
              </a:cxn>
            </a:cxnLst>
            <a:rect l="T12" t="T13" r="T14" b="T15"/>
            <a:pathLst>
              <a:path w="48" h="192">
                <a:moveTo>
                  <a:pt x="0" y="192"/>
                </a:moveTo>
                <a:lnTo>
                  <a:pt x="0" y="0"/>
                </a:lnTo>
                <a:lnTo>
                  <a:pt x="48" y="0"/>
                </a:lnTo>
                <a:lnTo>
                  <a:pt x="48" y="192"/>
                </a:lnTo>
              </a:path>
            </a:pathLst>
          </a:custGeom>
          <a:no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174" name="Freeform 152"/>
          <p:cNvSpPr/>
          <p:nvPr/>
        </p:nvSpPr>
        <p:spPr bwMode="auto">
          <a:xfrm>
            <a:off x="8612947" y="4840387"/>
            <a:ext cx="120714" cy="403225"/>
          </a:xfrm>
          <a:custGeom>
            <a:avLst/>
            <a:gdLst>
              <a:gd name="T0" fmla="*/ 0 w 48"/>
              <a:gd name="T1" fmla="*/ 192 h 192"/>
              <a:gd name="T2" fmla="*/ 0 w 48"/>
              <a:gd name="T3" fmla="*/ 0 h 192"/>
              <a:gd name="T4" fmla="*/ 48 w 48"/>
              <a:gd name="T5" fmla="*/ 0 h 192"/>
              <a:gd name="T6" fmla="*/ 48 w 48"/>
              <a:gd name="T7" fmla="*/ 192 h 192"/>
              <a:gd name="T8" fmla="*/ 0 60000 65536"/>
              <a:gd name="T9" fmla="*/ 0 60000 65536"/>
              <a:gd name="T10" fmla="*/ 0 60000 65536"/>
              <a:gd name="T11" fmla="*/ 0 60000 65536"/>
              <a:gd name="T12" fmla="*/ 0 w 48"/>
              <a:gd name="T13" fmla="*/ 0 h 192"/>
              <a:gd name="T14" fmla="*/ 48 w 48"/>
              <a:gd name="T15" fmla="*/ 192 h 192"/>
            </a:gdLst>
            <a:ahLst/>
            <a:cxnLst>
              <a:cxn ang="T8">
                <a:pos x="T0" y="T1"/>
              </a:cxn>
              <a:cxn ang="T9">
                <a:pos x="T2" y="T3"/>
              </a:cxn>
              <a:cxn ang="T10">
                <a:pos x="T4" y="T5"/>
              </a:cxn>
              <a:cxn ang="T11">
                <a:pos x="T6" y="T7"/>
              </a:cxn>
            </a:cxnLst>
            <a:rect l="T12" t="T13" r="T14" b="T15"/>
            <a:pathLst>
              <a:path w="48" h="192">
                <a:moveTo>
                  <a:pt x="0" y="192"/>
                </a:moveTo>
                <a:lnTo>
                  <a:pt x="0" y="0"/>
                </a:lnTo>
                <a:lnTo>
                  <a:pt x="48" y="0"/>
                </a:lnTo>
                <a:lnTo>
                  <a:pt x="48" y="192"/>
                </a:lnTo>
              </a:path>
            </a:pathLst>
          </a:custGeom>
          <a:no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175" name="Freeform 153"/>
          <p:cNvSpPr/>
          <p:nvPr/>
        </p:nvSpPr>
        <p:spPr bwMode="auto">
          <a:xfrm>
            <a:off x="9095799" y="4840387"/>
            <a:ext cx="120714" cy="403225"/>
          </a:xfrm>
          <a:custGeom>
            <a:avLst/>
            <a:gdLst>
              <a:gd name="T0" fmla="*/ 0 w 48"/>
              <a:gd name="T1" fmla="*/ 192 h 192"/>
              <a:gd name="T2" fmla="*/ 0 w 48"/>
              <a:gd name="T3" fmla="*/ 0 h 192"/>
              <a:gd name="T4" fmla="*/ 48 w 48"/>
              <a:gd name="T5" fmla="*/ 0 h 192"/>
              <a:gd name="T6" fmla="*/ 48 w 48"/>
              <a:gd name="T7" fmla="*/ 192 h 192"/>
              <a:gd name="T8" fmla="*/ 0 60000 65536"/>
              <a:gd name="T9" fmla="*/ 0 60000 65536"/>
              <a:gd name="T10" fmla="*/ 0 60000 65536"/>
              <a:gd name="T11" fmla="*/ 0 60000 65536"/>
              <a:gd name="T12" fmla="*/ 0 w 48"/>
              <a:gd name="T13" fmla="*/ 0 h 192"/>
              <a:gd name="T14" fmla="*/ 48 w 48"/>
              <a:gd name="T15" fmla="*/ 192 h 192"/>
            </a:gdLst>
            <a:ahLst/>
            <a:cxnLst>
              <a:cxn ang="T8">
                <a:pos x="T0" y="T1"/>
              </a:cxn>
              <a:cxn ang="T9">
                <a:pos x="T2" y="T3"/>
              </a:cxn>
              <a:cxn ang="T10">
                <a:pos x="T4" y="T5"/>
              </a:cxn>
              <a:cxn ang="T11">
                <a:pos x="T6" y="T7"/>
              </a:cxn>
            </a:cxnLst>
            <a:rect l="T12" t="T13" r="T14" b="T15"/>
            <a:pathLst>
              <a:path w="48" h="192">
                <a:moveTo>
                  <a:pt x="0" y="192"/>
                </a:moveTo>
                <a:lnTo>
                  <a:pt x="0" y="0"/>
                </a:lnTo>
                <a:lnTo>
                  <a:pt x="48" y="0"/>
                </a:lnTo>
                <a:lnTo>
                  <a:pt x="48" y="192"/>
                </a:lnTo>
              </a:path>
            </a:pathLst>
          </a:custGeom>
          <a:no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176" name="Freeform 154"/>
          <p:cNvSpPr/>
          <p:nvPr/>
        </p:nvSpPr>
        <p:spPr bwMode="auto">
          <a:xfrm>
            <a:off x="9576534" y="4840387"/>
            <a:ext cx="120712" cy="403225"/>
          </a:xfrm>
          <a:custGeom>
            <a:avLst/>
            <a:gdLst>
              <a:gd name="T0" fmla="*/ 0 w 48"/>
              <a:gd name="T1" fmla="*/ 192 h 192"/>
              <a:gd name="T2" fmla="*/ 0 w 48"/>
              <a:gd name="T3" fmla="*/ 0 h 192"/>
              <a:gd name="T4" fmla="*/ 48 w 48"/>
              <a:gd name="T5" fmla="*/ 0 h 192"/>
              <a:gd name="T6" fmla="*/ 48 w 48"/>
              <a:gd name="T7" fmla="*/ 192 h 192"/>
              <a:gd name="T8" fmla="*/ 0 60000 65536"/>
              <a:gd name="T9" fmla="*/ 0 60000 65536"/>
              <a:gd name="T10" fmla="*/ 0 60000 65536"/>
              <a:gd name="T11" fmla="*/ 0 60000 65536"/>
              <a:gd name="T12" fmla="*/ 0 w 48"/>
              <a:gd name="T13" fmla="*/ 0 h 192"/>
              <a:gd name="T14" fmla="*/ 48 w 48"/>
              <a:gd name="T15" fmla="*/ 192 h 192"/>
            </a:gdLst>
            <a:ahLst/>
            <a:cxnLst>
              <a:cxn ang="T8">
                <a:pos x="T0" y="T1"/>
              </a:cxn>
              <a:cxn ang="T9">
                <a:pos x="T2" y="T3"/>
              </a:cxn>
              <a:cxn ang="T10">
                <a:pos x="T4" y="T5"/>
              </a:cxn>
              <a:cxn ang="T11">
                <a:pos x="T6" y="T7"/>
              </a:cxn>
            </a:cxnLst>
            <a:rect l="T12" t="T13" r="T14" b="T15"/>
            <a:pathLst>
              <a:path w="48" h="192">
                <a:moveTo>
                  <a:pt x="0" y="192"/>
                </a:moveTo>
                <a:lnTo>
                  <a:pt x="0" y="0"/>
                </a:lnTo>
                <a:lnTo>
                  <a:pt x="48" y="0"/>
                </a:lnTo>
                <a:lnTo>
                  <a:pt x="48" y="192"/>
                </a:lnTo>
              </a:path>
            </a:pathLst>
          </a:custGeom>
          <a:no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177" name="Freeform 155"/>
          <p:cNvSpPr/>
          <p:nvPr/>
        </p:nvSpPr>
        <p:spPr bwMode="auto">
          <a:xfrm>
            <a:off x="10059385" y="4840387"/>
            <a:ext cx="120712" cy="403225"/>
          </a:xfrm>
          <a:custGeom>
            <a:avLst/>
            <a:gdLst>
              <a:gd name="T0" fmla="*/ 0 w 48"/>
              <a:gd name="T1" fmla="*/ 192 h 192"/>
              <a:gd name="T2" fmla="*/ 0 w 48"/>
              <a:gd name="T3" fmla="*/ 0 h 192"/>
              <a:gd name="T4" fmla="*/ 48 w 48"/>
              <a:gd name="T5" fmla="*/ 0 h 192"/>
              <a:gd name="T6" fmla="*/ 48 w 48"/>
              <a:gd name="T7" fmla="*/ 192 h 192"/>
              <a:gd name="T8" fmla="*/ 0 60000 65536"/>
              <a:gd name="T9" fmla="*/ 0 60000 65536"/>
              <a:gd name="T10" fmla="*/ 0 60000 65536"/>
              <a:gd name="T11" fmla="*/ 0 60000 65536"/>
              <a:gd name="T12" fmla="*/ 0 w 48"/>
              <a:gd name="T13" fmla="*/ 0 h 192"/>
              <a:gd name="T14" fmla="*/ 48 w 48"/>
              <a:gd name="T15" fmla="*/ 192 h 192"/>
            </a:gdLst>
            <a:ahLst/>
            <a:cxnLst>
              <a:cxn ang="T8">
                <a:pos x="T0" y="T1"/>
              </a:cxn>
              <a:cxn ang="T9">
                <a:pos x="T2" y="T3"/>
              </a:cxn>
              <a:cxn ang="T10">
                <a:pos x="T4" y="T5"/>
              </a:cxn>
              <a:cxn ang="T11">
                <a:pos x="T6" y="T7"/>
              </a:cxn>
            </a:cxnLst>
            <a:rect l="T12" t="T13" r="T14" b="T15"/>
            <a:pathLst>
              <a:path w="48" h="192">
                <a:moveTo>
                  <a:pt x="0" y="192"/>
                </a:moveTo>
                <a:lnTo>
                  <a:pt x="0" y="0"/>
                </a:lnTo>
                <a:lnTo>
                  <a:pt x="48" y="0"/>
                </a:lnTo>
                <a:lnTo>
                  <a:pt x="48" y="192"/>
                </a:lnTo>
              </a:path>
            </a:pathLst>
          </a:custGeom>
          <a:no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178" name="Freeform 156"/>
          <p:cNvSpPr/>
          <p:nvPr/>
        </p:nvSpPr>
        <p:spPr bwMode="auto">
          <a:xfrm>
            <a:off x="10542237" y="4840387"/>
            <a:ext cx="120712" cy="403225"/>
          </a:xfrm>
          <a:custGeom>
            <a:avLst/>
            <a:gdLst>
              <a:gd name="T0" fmla="*/ 0 w 48"/>
              <a:gd name="T1" fmla="*/ 192 h 192"/>
              <a:gd name="T2" fmla="*/ 0 w 48"/>
              <a:gd name="T3" fmla="*/ 0 h 192"/>
              <a:gd name="T4" fmla="*/ 48 w 48"/>
              <a:gd name="T5" fmla="*/ 0 h 192"/>
              <a:gd name="T6" fmla="*/ 48 w 48"/>
              <a:gd name="T7" fmla="*/ 192 h 192"/>
              <a:gd name="T8" fmla="*/ 0 60000 65536"/>
              <a:gd name="T9" fmla="*/ 0 60000 65536"/>
              <a:gd name="T10" fmla="*/ 0 60000 65536"/>
              <a:gd name="T11" fmla="*/ 0 60000 65536"/>
              <a:gd name="T12" fmla="*/ 0 w 48"/>
              <a:gd name="T13" fmla="*/ 0 h 192"/>
              <a:gd name="T14" fmla="*/ 48 w 48"/>
              <a:gd name="T15" fmla="*/ 192 h 192"/>
            </a:gdLst>
            <a:ahLst/>
            <a:cxnLst>
              <a:cxn ang="T8">
                <a:pos x="T0" y="T1"/>
              </a:cxn>
              <a:cxn ang="T9">
                <a:pos x="T2" y="T3"/>
              </a:cxn>
              <a:cxn ang="T10">
                <a:pos x="T4" y="T5"/>
              </a:cxn>
              <a:cxn ang="T11">
                <a:pos x="T6" y="T7"/>
              </a:cxn>
            </a:cxnLst>
            <a:rect l="T12" t="T13" r="T14" b="T15"/>
            <a:pathLst>
              <a:path w="48" h="192">
                <a:moveTo>
                  <a:pt x="0" y="192"/>
                </a:moveTo>
                <a:lnTo>
                  <a:pt x="0" y="0"/>
                </a:lnTo>
                <a:lnTo>
                  <a:pt x="48" y="0"/>
                </a:lnTo>
                <a:lnTo>
                  <a:pt x="48" y="192"/>
                </a:lnTo>
              </a:path>
            </a:pathLst>
          </a:custGeom>
          <a:no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179" name="Text Box 157"/>
          <p:cNvSpPr txBox="1">
            <a:spLocks noChangeArrowheads="1"/>
          </p:cNvSpPr>
          <p:nvPr/>
        </p:nvSpPr>
        <p:spPr bwMode="auto">
          <a:xfrm>
            <a:off x="8733662" y="5340449"/>
            <a:ext cx="470000"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#2</a:t>
            </a:r>
            <a:endParaRPr kumimoji="1" lang="en-US" altLang="zh-CN" sz="2000">
              <a:solidFill>
                <a:schemeClr val="tx1">
                  <a:lumMod val="75000"/>
                  <a:lumOff val="25000"/>
                </a:schemeClr>
              </a:solidFill>
              <a:latin typeface="+mn-lt"/>
              <a:ea typeface="+mn-ea"/>
            </a:endParaRPr>
          </a:p>
        </p:txBody>
      </p:sp>
      <p:sp>
        <p:nvSpPr>
          <p:cNvPr id="180" name="Text Box 158"/>
          <p:cNvSpPr txBox="1">
            <a:spLocks noChangeArrowheads="1"/>
          </p:cNvSpPr>
          <p:nvPr/>
        </p:nvSpPr>
        <p:spPr bwMode="auto">
          <a:xfrm>
            <a:off x="9671833" y="5327749"/>
            <a:ext cx="470000"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#3</a:t>
            </a:r>
            <a:endParaRPr kumimoji="1" lang="en-US" altLang="zh-CN" sz="2000">
              <a:solidFill>
                <a:schemeClr val="tx1">
                  <a:lumMod val="75000"/>
                  <a:lumOff val="25000"/>
                </a:schemeClr>
              </a:solidFill>
              <a:latin typeface="+mn-lt"/>
              <a:ea typeface="+mn-ea"/>
            </a:endParaRPr>
          </a:p>
        </p:txBody>
      </p:sp>
      <p:sp>
        <p:nvSpPr>
          <p:cNvPr id="181" name="Text Box 159"/>
          <p:cNvSpPr txBox="1">
            <a:spLocks noChangeArrowheads="1"/>
          </p:cNvSpPr>
          <p:nvPr/>
        </p:nvSpPr>
        <p:spPr bwMode="auto">
          <a:xfrm>
            <a:off x="5720075" y="3292574"/>
            <a:ext cx="1723549" cy="400110"/>
          </a:xfrm>
          <a:prstGeom prst="rect">
            <a:avLst/>
          </a:prstGeom>
          <a:noFill/>
          <a:ln w="9525">
            <a:noFill/>
            <a:miter lim="800000"/>
          </a:ln>
        </p:spPr>
        <p:txBody>
          <a:bodyPr wrap="none">
            <a:spAutoFit/>
          </a:bodyPr>
          <a:lstStyle/>
          <a:p>
            <a:r>
              <a:rPr kumimoji="1" lang="zh-CN" altLang="en-US" sz="2000">
                <a:solidFill>
                  <a:schemeClr val="tx1">
                    <a:lumMod val="75000"/>
                    <a:lumOff val="25000"/>
                  </a:schemeClr>
                </a:solidFill>
                <a:latin typeface="+mn-lt"/>
                <a:ea typeface="+mn-ea"/>
              </a:rPr>
              <a:t>统计时分复用</a:t>
            </a:r>
            <a:endParaRPr kumimoji="1" lang="zh-CN" altLang="en-US" sz="2000">
              <a:solidFill>
                <a:schemeClr val="tx1">
                  <a:lumMod val="75000"/>
                  <a:lumOff val="25000"/>
                </a:schemeClr>
              </a:solidFill>
              <a:latin typeface="+mn-lt"/>
              <a:ea typeface="+mn-ea"/>
            </a:endParaRPr>
          </a:p>
        </p:txBody>
      </p:sp>
      <p:sp>
        <p:nvSpPr>
          <p:cNvPr id="182" name="Line 160"/>
          <p:cNvSpPr>
            <a:spLocks noChangeShapeType="1"/>
          </p:cNvSpPr>
          <p:nvPr/>
        </p:nvSpPr>
        <p:spPr bwMode="auto">
          <a:xfrm>
            <a:off x="8130097" y="5746848"/>
            <a:ext cx="844991" cy="503238"/>
          </a:xfrm>
          <a:prstGeom prst="line">
            <a:avLst/>
          </a:prstGeom>
          <a:no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183" name="Line 161"/>
          <p:cNvSpPr>
            <a:spLocks noChangeShapeType="1"/>
          </p:cNvSpPr>
          <p:nvPr/>
        </p:nvSpPr>
        <p:spPr bwMode="auto">
          <a:xfrm>
            <a:off x="9095799" y="5746848"/>
            <a:ext cx="0" cy="503238"/>
          </a:xfrm>
          <a:prstGeom prst="line">
            <a:avLst/>
          </a:prstGeom>
          <a:no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184" name="Line 162"/>
          <p:cNvSpPr>
            <a:spLocks noChangeShapeType="1"/>
          </p:cNvSpPr>
          <p:nvPr/>
        </p:nvSpPr>
        <p:spPr bwMode="auto">
          <a:xfrm flipH="1">
            <a:off x="9337225" y="5746848"/>
            <a:ext cx="601446" cy="503238"/>
          </a:xfrm>
          <a:prstGeom prst="line">
            <a:avLst/>
          </a:prstGeom>
          <a:no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grpSp>
        <p:nvGrpSpPr>
          <p:cNvPr id="2" name="组合 1"/>
          <p:cNvGrpSpPr/>
          <p:nvPr/>
        </p:nvGrpSpPr>
        <p:grpSpPr>
          <a:xfrm>
            <a:off x="1031334" y="3595787"/>
            <a:ext cx="4568029" cy="2855912"/>
            <a:chOff x="1031334" y="3595787"/>
            <a:chExt cx="4568029" cy="2855912"/>
          </a:xfrm>
        </p:grpSpPr>
        <p:sp>
          <p:nvSpPr>
            <p:cNvPr id="115" name="Freeform 93"/>
            <p:cNvSpPr/>
            <p:nvPr/>
          </p:nvSpPr>
          <p:spPr bwMode="auto">
            <a:xfrm>
              <a:off x="4273639" y="3632299"/>
              <a:ext cx="844989" cy="403225"/>
            </a:xfrm>
            <a:custGeom>
              <a:avLst/>
              <a:gdLst>
                <a:gd name="T0" fmla="*/ 0 w 1008"/>
                <a:gd name="T1" fmla="*/ 192 h 192"/>
                <a:gd name="T2" fmla="*/ 0 w 1008"/>
                <a:gd name="T3" fmla="*/ 0 h 192"/>
                <a:gd name="T4" fmla="*/ 1008 w 1008"/>
                <a:gd name="T5" fmla="*/ 0 h 192"/>
                <a:gd name="T6" fmla="*/ 1008 w 1008"/>
                <a:gd name="T7" fmla="*/ 192 h 192"/>
                <a:gd name="T8" fmla="*/ 0 60000 65536"/>
                <a:gd name="T9" fmla="*/ 0 60000 65536"/>
                <a:gd name="T10" fmla="*/ 0 60000 65536"/>
                <a:gd name="T11" fmla="*/ 0 60000 65536"/>
                <a:gd name="T12" fmla="*/ 0 w 1008"/>
                <a:gd name="T13" fmla="*/ 0 h 192"/>
                <a:gd name="T14" fmla="*/ 1008 w 1008"/>
                <a:gd name="T15" fmla="*/ 192 h 192"/>
              </a:gdLst>
              <a:ahLst/>
              <a:cxnLst>
                <a:cxn ang="T8">
                  <a:pos x="T0" y="T1"/>
                </a:cxn>
                <a:cxn ang="T9">
                  <a:pos x="T2" y="T3"/>
                </a:cxn>
                <a:cxn ang="T10">
                  <a:pos x="T4" y="T5"/>
                </a:cxn>
                <a:cxn ang="T11">
                  <a:pos x="T6" y="T7"/>
                </a:cxn>
              </a:cxnLst>
              <a:rect l="T12" t="T13" r="T14" b="T15"/>
              <a:pathLst>
                <a:path w="1008" h="192">
                  <a:moveTo>
                    <a:pt x="0" y="192"/>
                  </a:moveTo>
                  <a:lnTo>
                    <a:pt x="0" y="0"/>
                  </a:lnTo>
                  <a:lnTo>
                    <a:pt x="1008" y="0"/>
                  </a:lnTo>
                  <a:lnTo>
                    <a:pt x="1008" y="192"/>
                  </a:lnTo>
                </a:path>
              </a:pathLst>
            </a:custGeom>
            <a:solidFill>
              <a:srgbClr val="00B0F0"/>
            </a:solid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116" name="Freeform 94"/>
            <p:cNvSpPr/>
            <p:nvPr/>
          </p:nvSpPr>
          <p:spPr bwMode="auto">
            <a:xfrm>
              <a:off x="1742904" y="4438748"/>
              <a:ext cx="1687863" cy="401638"/>
            </a:xfrm>
            <a:custGeom>
              <a:avLst/>
              <a:gdLst>
                <a:gd name="T0" fmla="*/ 0 w 1008"/>
                <a:gd name="T1" fmla="*/ 192 h 192"/>
                <a:gd name="T2" fmla="*/ 0 w 1008"/>
                <a:gd name="T3" fmla="*/ 0 h 192"/>
                <a:gd name="T4" fmla="*/ 1008 w 1008"/>
                <a:gd name="T5" fmla="*/ 0 h 192"/>
                <a:gd name="T6" fmla="*/ 1008 w 1008"/>
                <a:gd name="T7" fmla="*/ 192 h 192"/>
                <a:gd name="T8" fmla="*/ 0 60000 65536"/>
                <a:gd name="T9" fmla="*/ 0 60000 65536"/>
                <a:gd name="T10" fmla="*/ 0 60000 65536"/>
                <a:gd name="T11" fmla="*/ 0 60000 65536"/>
                <a:gd name="T12" fmla="*/ 0 w 1008"/>
                <a:gd name="T13" fmla="*/ 0 h 192"/>
                <a:gd name="T14" fmla="*/ 1008 w 1008"/>
                <a:gd name="T15" fmla="*/ 192 h 192"/>
              </a:gdLst>
              <a:ahLst/>
              <a:cxnLst>
                <a:cxn ang="T8">
                  <a:pos x="T0" y="T1"/>
                </a:cxn>
                <a:cxn ang="T9">
                  <a:pos x="T2" y="T3"/>
                </a:cxn>
                <a:cxn ang="T10">
                  <a:pos x="T4" y="T5"/>
                </a:cxn>
                <a:cxn ang="T11">
                  <a:pos x="T6" y="T7"/>
                </a:cxn>
              </a:cxnLst>
              <a:rect l="T12" t="T13" r="T14" b="T15"/>
              <a:pathLst>
                <a:path w="1008" h="192">
                  <a:moveTo>
                    <a:pt x="0" y="192"/>
                  </a:moveTo>
                  <a:lnTo>
                    <a:pt x="0" y="0"/>
                  </a:lnTo>
                  <a:lnTo>
                    <a:pt x="1008" y="0"/>
                  </a:lnTo>
                  <a:lnTo>
                    <a:pt x="1008" y="192"/>
                  </a:lnTo>
                </a:path>
              </a:pathLst>
            </a:custGeom>
            <a:solidFill>
              <a:srgbClr val="FFC000"/>
            </a:solid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117" name="Freeform 95"/>
            <p:cNvSpPr/>
            <p:nvPr/>
          </p:nvSpPr>
          <p:spPr bwMode="auto">
            <a:xfrm>
              <a:off x="2585776" y="5243612"/>
              <a:ext cx="1687863" cy="403225"/>
            </a:xfrm>
            <a:custGeom>
              <a:avLst/>
              <a:gdLst>
                <a:gd name="T0" fmla="*/ 0 w 1008"/>
                <a:gd name="T1" fmla="*/ 192 h 192"/>
                <a:gd name="T2" fmla="*/ 0 w 1008"/>
                <a:gd name="T3" fmla="*/ 0 h 192"/>
                <a:gd name="T4" fmla="*/ 1008 w 1008"/>
                <a:gd name="T5" fmla="*/ 0 h 192"/>
                <a:gd name="T6" fmla="*/ 1008 w 1008"/>
                <a:gd name="T7" fmla="*/ 192 h 192"/>
                <a:gd name="T8" fmla="*/ 0 60000 65536"/>
                <a:gd name="T9" fmla="*/ 0 60000 65536"/>
                <a:gd name="T10" fmla="*/ 0 60000 65536"/>
                <a:gd name="T11" fmla="*/ 0 60000 65536"/>
                <a:gd name="T12" fmla="*/ 0 w 1008"/>
                <a:gd name="T13" fmla="*/ 0 h 192"/>
                <a:gd name="T14" fmla="*/ 1008 w 1008"/>
                <a:gd name="T15" fmla="*/ 192 h 192"/>
              </a:gdLst>
              <a:ahLst/>
              <a:cxnLst>
                <a:cxn ang="T8">
                  <a:pos x="T0" y="T1"/>
                </a:cxn>
                <a:cxn ang="T9">
                  <a:pos x="T2" y="T3"/>
                </a:cxn>
                <a:cxn ang="T10">
                  <a:pos x="T4" y="T5"/>
                </a:cxn>
                <a:cxn ang="T11">
                  <a:pos x="T6" y="T7"/>
                </a:cxn>
              </a:cxnLst>
              <a:rect l="T12" t="T13" r="T14" b="T15"/>
              <a:pathLst>
                <a:path w="1008" h="192">
                  <a:moveTo>
                    <a:pt x="0" y="192"/>
                  </a:moveTo>
                  <a:lnTo>
                    <a:pt x="0" y="0"/>
                  </a:lnTo>
                  <a:lnTo>
                    <a:pt x="1008" y="0"/>
                  </a:lnTo>
                  <a:lnTo>
                    <a:pt x="1008" y="192"/>
                  </a:lnTo>
                </a:path>
              </a:pathLst>
            </a:custGeom>
            <a:solidFill>
              <a:srgbClr val="FFFF00"/>
            </a:solid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118" name="Freeform 96"/>
            <p:cNvSpPr/>
            <p:nvPr/>
          </p:nvSpPr>
          <p:spPr bwMode="auto">
            <a:xfrm>
              <a:off x="3430768" y="6048474"/>
              <a:ext cx="842872" cy="403225"/>
            </a:xfrm>
            <a:custGeom>
              <a:avLst/>
              <a:gdLst>
                <a:gd name="T0" fmla="*/ 0 w 1008"/>
                <a:gd name="T1" fmla="*/ 192 h 192"/>
                <a:gd name="T2" fmla="*/ 0 w 1008"/>
                <a:gd name="T3" fmla="*/ 0 h 192"/>
                <a:gd name="T4" fmla="*/ 1008 w 1008"/>
                <a:gd name="T5" fmla="*/ 0 h 192"/>
                <a:gd name="T6" fmla="*/ 1008 w 1008"/>
                <a:gd name="T7" fmla="*/ 192 h 192"/>
                <a:gd name="T8" fmla="*/ 0 60000 65536"/>
                <a:gd name="T9" fmla="*/ 0 60000 65536"/>
                <a:gd name="T10" fmla="*/ 0 60000 65536"/>
                <a:gd name="T11" fmla="*/ 0 60000 65536"/>
                <a:gd name="T12" fmla="*/ 0 w 1008"/>
                <a:gd name="T13" fmla="*/ 0 h 192"/>
                <a:gd name="T14" fmla="*/ 1008 w 1008"/>
                <a:gd name="T15" fmla="*/ 192 h 192"/>
              </a:gdLst>
              <a:ahLst/>
              <a:cxnLst>
                <a:cxn ang="T8">
                  <a:pos x="T0" y="T1"/>
                </a:cxn>
                <a:cxn ang="T9">
                  <a:pos x="T2" y="T3"/>
                </a:cxn>
                <a:cxn ang="T10">
                  <a:pos x="T4" y="T5"/>
                </a:cxn>
                <a:cxn ang="T11">
                  <a:pos x="T6" y="T7"/>
                </a:cxn>
              </a:cxnLst>
              <a:rect l="T12" t="T13" r="T14" b="T15"/>
              <a:pathLst>
                <a:path w="1008" h="192">
                  <a:moveTo>
                    <a:pt x="0" y="192"/>
                  </a:moveTo>
                  <a:lnTo>
                    <a:pt x="0" y="0"/>
                  </a:lnTo>
                  <a:lnTo>
                    <a:pt x="1008" y="0"/>
                  </a:lnTo>
                  <a:lnTo>
                    <a:pt x="1008" y="192"/>
                  </a:lnTo>
                </a:path>
              </a:pathLst>
            </a:custGeom>
            <a:solidFill>
              <a:srgbClr val="92D050"/>
            </a:solid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119" name="Text Box 97"/>
            <p:cNvSpPr txBox="1">
              <a:spLocks noChangeArrowheads="1"/>
            </p:cNvSpPr>
            <p:nvPr/>
          </p:nvSpPr>
          <p:spPr bwMode="auto">
            <a:xfrm>
              <a:off x="1031335" y="3595787"/>
              <a:ext cx="365806"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A</a:t>
              </a:r>
              <a:endParaRPr kumimoji="1" lang="en-US" altLang="zh-CN" sz="2000">
                <a:solidFill>
                  <a:schemeClr val="tx1">
                    <a:lumMod val="75000"/>
                    <a:lumOff val="25000"/>
                  </a:schemeClr>
                </a:solidFill>
                <a:latin typeface="+mn-lt"/>
                <a:ea typeface="+mn-ea"/>
              </a:endParaRPr>
            </a:p>
          </p:txBody>
        </p:sp>
        <p:sp>
          <p:nvSpPr>
            <p:cNvPr id="120" name="Text Box 98"/>
            <p:cNvSpPr txBox="1">
              <a:spLocks noChangeArrowheads="1"/>
            </p:cNvSpPr>
            <p:nvPr/>
          </p:nvSpPr>
          <p:spPr bwMode="auto">
            <a:xfrm>
              <a:off x="1031335" y="4400648"/>
              <a:ext cx="356188"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B</a:t>
              </a:r>
              <a:endParaRPr kumimoji="1" lang="en-US" altLang="zh-CN" sz="2000">
                <a:solidFill>
                  <a:schemeClr val="tx1">
                    <a:lumMod val="75000"/>
                    <a:lumOff val="25000"/>
                  </a:schemeClr>
                </a:solidFill>
                <a:latin typeface="+mn-lt"/>
                <a:ea typeface="+mn-ea"/>
              </a:endParaRPr>
            </a:p>
          </p:txBody>
        </p:sp>
        <p:sp>
          <p:nvSpPr>
            <p:cNvPr id="121" name="Text Box 99"/>
            <p:cNvSpPr txBox="1">
              <a:spLocks noChangeArrowheads="1"/>
            </p:cNvSpPr>
            <p:nvPr/>
          </p:nvSpPr>
          <p:spPr bwMode="auto">
            <a:xfrm>
              <a:off x="1031334" y="5207099"/>
              <a:ext cx="370614"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C</a:t>
              </a:r>
              <a:endParaRPr kumimoji="1" lang="en-US" altLang="zh-CN" sz="2000">
                <a:solidFill>
                  <a:schemeClr val="tx1">
                    <a:lumMod val="75000"/>
                    <a:lumOff val="25000"/>
                  </a:schemeClr>
                </a:solidFill>
                <a:latin typeface="+mn-lt"/>
                <a:ea typeface="+mn-ea"/>
              </a:endParaRPr>
            </a:p>
          </p:txBody>
        </p:sp>
        <p:sp>
          <p:nvSpPr>
            <p:cNvPr id="122" name="Text Box 100"/>
            <p:cNvSpPr txBox="1">
              <a:spLocks noChangeArrowheads="1"/>
            </p:cNvSpPr>
            <p:nvPr/>
          </p:nvSpPr>
          <p:spPr bwMode="auto">
            <a:xfrm>
              <a:off x="1031334" y="6011962"/>
              <a:ext cx="380232"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D</a:t>
              </a:r>
              <a:endParaRPr kumimoji="1" lang="en-US" altLang="zh-CN" sz="2000">
                <a:solidFill>
                  <a:schemeClr val="tx1">
                    <a:lumMod val="75000"/>
                    <a:lumOff val="25000"/>
                  </a:schemeClr>
                </a:solidFill>
                <a:latin typeface="+mn-lt"/>
                <a:ea typeface="+mn-ea"/>
              </a:endParaRPr>
            </a:p>
          </p:txBody>
        </p:sp>
        <p:sp>
          <p:nvSpPr>
            <p:cNvPr id="124" name="Text Box 102"/>
            <p:cNvSpPr txBox="1">
              <a:spLocks noChangeArrowheads="1"/>
            </p:cNvSpPr>
            <p:nvPr/>
          </p:nvSpPr>
          <p:spPr bwMode="auto">
            <a:xfrm>
              <a:off x="4455768" y="3616424"/>
              <a:ext cx="327334"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a</a:t>
              </a:r>
              <a:endParaRPr kumimoji="1" lang="en-US" altLang="zh-CN" sz="2000">
                <a:solidFill>
                  <a:schemeClr val="tx1">
                    <a:lumMod val="75000"/>
                    <a:lumOff val="25000"/>
                  </a:schemeClr>
                </a:solidFill>
                <a:latin typeface="+mn-lt"/>
                <a:ea typeface="+mn-ea"/>
              </a:endParaRPr>
            </a:p>
          </p:txBody>
        </p:sp>
        <p:sp>
          <p:nvSpPr>
            <p:cNvPr id="125" name="Text Box 105"/>
            <p:cNvSpPr txBox="1">
              <a:spLocks noChangeArrowheads="1"/>
            </p:cNvSpPr>
            <p:nvPr/>
          </p:nvSpPr>
          <p:spPr bwMode="auto">
            <a:xfrm>
              <a:off x="1994920" y="4424462"/>
              <a:ext cx="327334"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b</a:t>
              </a:r>
              <a:endParaRPr kumimoji="1" lang="en-US" altLang="zh-CN" sz="2000">
                <a:solidFill>
                  <a:schemeClr val="tx1">
                    <a:lumMod val="75000"/>
                    <a:lumOff val="25000"/>
                  </a:schemeClr>
                </a:solidFill>
                <a:latin typeface="+mn-lt"/>
                <a:ea typeface="+mn-ea"/>
              </a:endParaRPr>
            </a:p>
          </p:txBody>
        </p:sp>
        <p:sp>
          <p:nvSpPr>
            <p:cNvPr id="126" name="Text Box 106"/>
            <p:cNvSpPr txBox="1">
              <a:spLocks noChangeArrowheads="1"/>
            </p:cNvSpPr>
            <p:nvPr/>
          </p:nvSpPr>
          <p:spPr bwMode="auto">
            <a:xfrm>
              <a:off x="3631954" y="5219799"/>
              <a:ext cx="312906"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c</a:t>
              </a:r>
              <a:endParaRPr kumimoji="1" lang="en-US" altLang="zh-CN" sz="2000">
                <a:solidFill>
                  <a:schemeClr val="tx1">
                    <a:lumMod val="75000"/>
                    <a:lumOff val="25000"/>
                  </a:schemeClr>
                </a:solidFill>
                <a:latin typeface="+mn-lt"/>
                <a:ea typeface="+mn-ea"/>
              </a:endParaRPr>
            </a:p>
          </p:txBody>
        </p:sp>
        <p:sp>
          <p:nvSpPr>
            <p:cNvPr id="127" name="Text Box 107"/>
            <p:cNvSpPr txBox="1">
              <a:spLocks noChangeArrowheads="1"/>
            </p:cNvSpPr>
            <p:nvPr/>
          </p:nvSpPr>
          <p:spPr bwMode="auto">
            <a:xfrm>
              <a:off x="3636190" y="6048474"/>
              <a:ext cx="327334"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d</a:t>
              </a:r>
              <a:endParaRPr kumimoji="1" lang="en-US" altLang="zh-CN" sz="2000">
                <a:solidFill>
                  <a:schemeClr val="tx1">
                    <a:lumMod val="75000"/>
                    <a:lumOff val="25000"/>
                  </a:schemeClr>
                </a:solidFill>
                <a:latin typeface="+mn-lt"/>
                <a:ea typeface="+mn-ea"/>
              </a:endParaRPr>
            </a:p>
          </p:txBody>
        </p:sp>
        <p:sp>
          <p:nvSpPr>
            <p:cNvPr id="133" name="Line 116"/>
            <p:cNvSpPr>
              <a:spLocks noChangeShapeType="1"/>
            </p:cNvSpPr>
            <p:nvPr/>
          </p:nvSpPr>
          <p:spPr bwMode="auto">
            <a:xfrm>
              <a:off x="2585777" y="4740374"/>
              <a:ext cx="0" cy="100013"/>
            </a:xfrm>
            <a:prstGeom prst="line">
              <a:avLst/>
            </a:prstGeom>
            <a:no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134" name="Line 117"/>
            <p:cNvSpPr>
              <a:spLocks noChangeShapeType="1"/>
            </p:cNvSpPr>
            <p:nvPr/>
          </p:nvSpPr>
          <p:spPr bwMode="auto">
            <a:xfrm>
              <a:off x="3430767" y="5545236"/>
              <a:ext cx="0" cy="101600"/>
            </a:xfrm>
            <a:prstGeom prst="line">
              <a:avLst/>
            </a:prstGeom>
            <a:no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135" name="Line 118"/>
            <p:cNvSpPr>
              <a:spLocks noChangeShapeType="1"/>
            </p:cNvSpPr>
            <p:nvPr/>
          </p:nvSpPr>
          <p:spPr bwMode="auto">
            <a:xfrm>
              <a:off x="4273639" y="4740374"/>
              <a:ext cx="0" cy="100013"/>
            </a:xfrm>
            <a:prstGeom prst="line">
              <a:avLst/>
            </a:prstGeom>
            <a:no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136" name="Line 119"/>
            <p:cNvSpPr>
              <a:spLocks noChangeShapeType="1"/>
            </p:cNvSpPr>
            <p:nvPr/>
          </p:nvSpPr>
          <p:spPr bwMode="auto">
            <a:xfrm>
              <a:off x="2585777" y="6351686"/>
              <a:ext cx="0" cy="100012"/>
            </a:xfrm>
            <a:prstGeom prst="line">
              <a:avLst/>
            </a:prstGeom>
            <a:no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137" name="Line 120"/>
            <p:cNvSpPr>
              <a:spLocks noChangeShapeType="1"/>
            </p:cNvSpPr>
            <p:nvPr/>
          </p:nvSpPr>
          <p:spPr bwMode="auto">
            <a:xfrm>
              <a:off x="5118628" y="5545236"/>
              <a:ext cx="0" cy="101600"/>
            </a:xfrm>
            <a:prstGeom prst="line">
              <a:avLst/>
            </a:prstGeom>
            <a:no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138" name="Line 121"/>
            <p:cNvSpPr>
              <a:spLocks noChangeShapeType="1"/>
            </p:cNvSpPr>
            <p:nvPr/>
          </p:nvSpPr>
          <p:spPr bwMode="auto">
            <a:xfrm>
              <a:off x="5118628" y="6351686"/>
              <a:ext cx="0" cy="100012"/>
            </a:xfrm>
            <a:prstGeom prst="line">
              <a:avLst/>
            </a:prstGeom>
            <a:no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155" name="Freeform 138"/>
            <p:cNvSpPr/>
            <p:nvPr/>
          </p:nvSpPr>
          <p:spPr bwMode="auto">
            <a:xfrm>
              <a:off x="1742905" y="3632299"/>
              <a:ext cx="842872" cy="403225"/>
            </a:xfrm>
            <a:custGeom>
              <a:avLst/>
              <a:gdLst>
                <a:gd name="T0" fmla="*/ 0 w 1008"/>
                <a:gd name="T1" fmla="*/ 192 h 192"/>
                <a:gd name="T2" fmla="*/ 0 w 1008"/>
                <a:gd name="T3" fmla="*/ 0 h 192"/>
                <a:gd name="T4" fmla="*/ 1008 w 1008"/>
                <a:gd name="T5" fmla="*/ 0 h 192"/>
                <a:gd name="T6" fmla="*/ 1008 w 1008"/>
                <a:gd name="T7" fmla="*/ 192 h 192"/>
                <a:gd name="T8" fmla="*/ 0 60000 65536"/>
                <a:gd name="T9" fmla="*/ 0 60000 65536"/>
                <a:gd name="T10" fmla="*/ 0 60000 65536"/>
                <a:gd name="T11" fmla="*/ 0 60000 65536"/>
                <a:gd name="T12" fmla="*/ 0 w 1008"/>
                <a:gd name="T13" fmla="*/ 0 h 192"/>
                <a:gd name="T14" fmla="*/ 1008 w 1008"/>
                <a:gd name="T15" fmla="*/ 192 h 192"/>
              </a:gdLst>
              <a:ahLst/>
              <a:cxnLst>
                <a:cxn ang="T8">
                  <a:pos x="T0" y="T1"/>
                </a:cxn>
                <a:cxn ang="T9">
                  <a:pos x="T2" y="T3"/>
                </a:cxn>
                <a:cxn ang="T10">
                  <a:pos x="T4" y="T5"/>
                </a:cxn>
                <a:cxn ang="T11">
                  <a:pos x="T6" y="T7"/>
                </a:cxn>
              </a:cxnLst>
              <a:rect l="T12" t="T13" r="T14" b="T15"/>
              <a:pathLst>
                <a:path w="1008" h="192">
                  <a:moveTo>
                    <a:pt x="0" y="192"/>
                  </a:moveTo>
                  <a:lnTo>
                    <a:pt x="0" y="0"/>
                  </a:lnTo>
                  <a:lnTo>
                    <a:pt x="1008" y="0"/>
                  </a:lnTo>
                  <a:lnTo>
                    <a:pt x="1008" y="192"/>
                  </a:lnTo>
                </a:path>
              </a:pathLst>
            </a:custGeom>
            <a:solidFill>
              <a:srgbClr val="00B0F0"/>
            </a:solid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156" name="Line 139"/>
            <p:cNvSpPr>
              <a:spLocks noChangeShapeType="1"/>
            </p:cNvSpPr>
            <p:nvPr/>
          </p:nvSpPr>
          <p:spPr bwMode="auto">
            <a:xfrm>
              <a:off x="5118628" y="4740374"/>
              <a:ext cx="0" cy="100013"/>
            </a:xfrm>
            <a:prstGeom prst="line">
              <a:avLst/>
            </a:prstGeom>
            <a:no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157" name="Line 140"/>
            <p:cNvSpPr>
              <a:spLocks noChangeShapeType="1"/>
            </p:cNvSpPr>
            <p:nvPr/>
          </p:nvSpPr>
          <p:spPr bwMode="auto">
            <a:xfrm>
              <a:off x="1863618" y="6351686"/>
              <a:ext cx="0" cy="100012"/>
            </a:xfrm>
            <a:prstGeom prst="line">
              <a:avLst/>
            </a:prstGeom>
            <a:no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158" name="Text Box 141"/>
            <p:cNvSpPr txBox="1">
              <a:spLocks noChangeArrowheads="1"/>
            </p:cNvSpPr>
            <p:nvPr/>
          </p:nvSpPr>
          <p:spPr bwMode="auto">
            <a:xfrm>
              <a:off x="1954682" y="3600549"/>
              <a:ext cx="327334" cy="400110"/>
            </a:xfrm>
            <a:prstGeom prst="rect">
              <a:avLst/>
            </a:prstGeom>
            <a:noFill/>
            <a:ln w="9525">
              <a:noFill/>
              <a:miter lim="800000"/>
            </a:ln>
          </p:spPr>
          <p:txBody>
            <a:bodyPr wrap="none">
              <a:spAutoFit/>
            </a:bodyPr>
            <a:lstStyle/>
            <a:p>
              <a:r>
                <a:rPr kumimoji="1" lang="en-US" altLang="zh-CN" sz="2000" dirty="0">
                  <a:solidFill>
                    <a:schemeClr val="tx1">
                      <a:lumMod val="75000"/>
                      <a:lumOff val="25000"/>
                    </a:schemeClr>
                  </a:solidFill>
                  <a:latin typeface="+mn-lt"/>
                  <a:ea typeface="+mn-ea"/>
                </a:rPr>
                <a:t>a</a:t>
              </a:r>
              <a:endParaRPr kumimoji="1" lang="en-US" altLang="zh-CN" sz="2000" dirty="0">
                <a:solidFill>
                  <a:schemeClr val="tx1">
                    <a:lumMod val="75000"/>
                    <a:lumOff val="25000"/>
                  </a:schemeClr>
                </a:solidFill>
                <a:latin typeface="+mn-lt"/>
                <a:ea typeface="+mn-ea"/>
              </a:endParaRPr>
            </a:p>
          </p:txBody>
        </p:sp>
        <p:sp>
          <p:nvSpPr>
            <p:cNvPr id="159" name="Text Box 142"/>
            <p:cNvSpPr txBox="1">
              <a:spLocks noChangeArrowheads="1"/>
            </p:cNvSpPr>
            <p:nvPr/>
          </p:nvSpPr>
          <p:spPr bwMode="auto">
            <a:xfrm>
              <a:off x="2782730" y="5207099"/>
              <a:ext cx="312906"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c</a:t>
              </a:r>
              <a:endParaRPr kumimoji="1" lang="en-US" altLang="zh-CN" sz="2000">
                <a:solidFill>
                  <a:schemeClr val="tx1">
                    <a:lumMod val="75000"/>
                    <a:lumOff val="25000"/>
                  </a:schemeClr>
                </a:solidFill>
                <a:latin typeface="+mn-lt"/>
                <a:ea typeface="+mn-ea"/>
              </a:endParaRPr>
            </a:p>
          </p:txBody>
        </p:sp>
        <p:sp>
          <p:nvSpPr>
            <p:cNvPr id="160" name="Text Box 143"/>
            <p:cNvSpPr txBox="1">
              <a:spLocks noChangeArrowheads="1"/>
            </p:cNvSpPr>
            <p:nvPr/>
          </p:nvSpPr>
          <p:spPr bwMode="auto">
            <a:xfrm>
              <a:off x="2822967" y="4427637"/>
              <a:ext cx="327334"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b</a:t>
              </a:r>
              <a:endParaRPr kumimoji="1" lang="en-US" altLang="zh-CN" sz="2000">
                <a:solidFill>
                  <a:schemeClr val="tx1">
                    <a:lumMod val="75000"/>
                    <a:lumOff val="25000"/>
                  </a:schemeClr>
                </a:solidFill>
                <a:latin typeface="+mn-lt"/>
                <a:ea typeface="+mn-ea"/>
              </a:endParaRPr>
            </a:p>
          </p:txBody>
        </p:sp>
        <p:sp>
          <p:nvSpPr>
            <p:cNvPr id="185" name="Line 163"/>
            <p:cNvSpPr>
              <a:spLocks noChangeShapeType="1"/>
            </p:cNvSpPr>
            <p:nvPr/>
          </p:nvSpPr>
          <p:spPr bwMode="auto">
            <a:xfrm>
              <a:off x="1622193" y="4035523"/>
              <a:ext cx="3977170" cy="0"/>
            </a:xfrm>
            <a:prstGeom prst="line">
              <a:avLst/>
            </a:prstGeom>
            <a:noFill/>
            <a:ln w="28575">
              <a:solidFill>
                <a:srgbClr val="333399"/>
              </a:solidFill>
              <a:round/>
              <a:tailEnd type="triangle" w="sm" len="med"/>
            </a:ln>
          </p:spPr>
          <p:txBody>
            <a:bodyPr/>
            <a:lstStyle/>
            <a:p>
              <a:endParaRPr lang="zh-CN" altLang="en-US">
                <a:solidFill>
                  <a:schemeClr val="tx1">
                    <a:lumMod val="75000"/>
                    <a:lumOff val="25000"/>
                  </a:schemeClr>
                </a:solidFill>
                <a:latin typeface="+mn-lt"/>
                <a:ea typeface="+mn-ea"/>
              </a:endParaRPr>
            </a:p>
          </p:txBody>
        </p:sp>
        <p:sp>
          <p:nvSpPr>
            <p:cNvPr id="186" name="Line 164"/>
            <p:cNvSpPr>
              <a:spLocks noChangeShapeType="1"/>
            </p:cNvSpPr>
            <p:nvPr/>
          </p:nvSpPr>
          <p:spPr bwMode="auto">
            <a:xfrm>
              <a:off x="1622193" y="4840386"/>
              <a:ext cx="3977170" cy="0"/>
            </a:xfrm>
            <a:prstGeom prst="line">
              <a:avLst/>
            </a:prstGeom>
            <a:noFill/>
            <a:ln w="28575">
              <a:solidFill>
                <a:srgbClr val="333399"/>
              </a:solidFill>
              <a:round/>
              <a:tailEnd type="triangle" w="sm" len="med"/>
            </a:ln>
          </p:spPr>
          <p:txBody>
            <a:bodyPr/>
            <a:lstStyle/>
            <a:p>
              <a:endParaRPr lang="zh-CN" altLang="en-US">
                <a:solidFill>
                  <a:schemeClr val="tx1">
                    <a:lumMod val="75000"/>
                    <a:lumOff val="25000"/>
                  </a:schemeClr>
                </a:solidFill>
                <a:latin typeface="+mn-lt"/>
                <a:ea typeface="+mn-ea"/>
              </a:endParaRPr>
            </a:p>
          </p:txBody>
        </p:sp>
        <p:sp>
          <p:nvSpPr>
            <p:cNvPr id="187" name="Line 165"/>
            <p:cNvSpPr>
              <a:spLocks noChangeShapeType="1"/>
            </p:cNvSpPr>
            <p:nvPr/>
          </p:nvSpPr>
          <p:spPr bwMode="auto">
            <a:xfrm>
              <a:off x="1622193" y="5646836"/>
              <a:ext cx="3977170" cy="0"/>
            </a:xfrm>
            <a:prstGeom prst="line">
              <a:avLst/>
            </a:prstGeom>
            <a:noFill/>
            <a:ln w="28575">
              <a:solidFill>
                <a:srgbClr val="333399"/>
              </a:solidFill>
              <a:round/>
              <a:tailEnd type="triangle" w="sm" len="med"/>
            </a:ln>
          </p:spPr>
          <p:txBody>
            <a:bodyPr/>
            <a:lstStyle/>
            <a:p>
              <a:endParaRPr lang="zh-CN" altLang="en-US">
                <a:solidFill>
                  <a:schemeClr val="tx1">
                    <a:lumMod val="75000"/>
                    <a:lumOff val="25000"/>
                  </a:schemeClr>
                </a:solidFill>
                <a:latin typeface="+mn-lt"/>
                <a:ea typeface="+mn-ea"/>
              </a:endParaRPr>
            </a:p>
          </p:txBody>
        </p:sp>
        <p:sp>
          <p:nvSpPr>
            <p:cNvPr id="188" name="Line 166"/>
            <p:cNvSpPr>
              <a:spLocks noChangeShapeType="1"/>
            </p:cNvSpPr>
            <p:nvPr/>
          </p:nvSpPr>
          <p:spPr bwMode="auto">
            <a:xfrm>
              <a:off x="1622193" y="6451698"/>
              <a:ext cx="3977170" cy="0"/>
            </a:xfrm>
            <a:prstGeom prst="line">
              <a:avLst/>
            </a:prstGeom>
            <a:noFill/>
            <a:ln w="28575">
              <a:solidFill>
                <a:srgbClr val="333399"/>
              </a:solidFill>
              <a:round/>
              <a:tailEnd type="triangle" w="sm" len="med"/>
            </a:ln>
          </p:spPr>
          <p:txBody>
            <a:bodyPr/>
            <a:lstStyle/>
            <a:p>
              <a:endParaRPr lang="zh-CN" altLang="en-US">
                <a:solidFill>
                  <a:schemeClr val="tx1">
                    <a:lumMod val="75000"/>
                    <a:lumOff val="25000"/>
                  </a:schemeClr>
                </a:solidFill>
                <a:latin typeface="+mn-lt"/>
                <a:ea typeface="+mn-ea"/>
              </a:endParaRPr>
            </a:p>
          </p:txBody>
        </p:sp>
      </p:grpSp>
      <p:sp>
        <p:nvSpPr>
          <p:cNvPr id="90" name="对话气泡: 圆角矩形 89"/>
          <p:cNvSpPr/>
          <p:nvPr/>
        </p:nvSpPr>
        <p:spPr>
          <a:xfrm>
            <a:off x="7854173" y="3321759"/>
            <a:ext cx="3665417" cy="1086140"/>
          </a:xfrm>
          <a:prstGeom prst="wedgeRoundRectCallout">
            <a:avLst>
              <a:gd name="adj1" fmla="val -22080"/>
              <a:gd name="adj2" fmla="val 92600"/>
              <a:gd name="adj3" fmla="val 16667"/>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en-US" sz="2000" dirty="0"/>
              <a:t>帧中的时隙并不是固定地分配给某个用户的，因此在每个时隙中还必须有用户的地址信息</a:t>
            </a:r>
            <a:endParaRPr lang="zh-CN" altLang="en-US" sz="2000" dirty="0"/>
          </a:p>
        </p:txBody>
      </p:sp>
      <p:pic>
        <p:nvPicPr>
          <p:cNvPr id="4" name="图片 3"/>
          <p:cNvPicPr>
            <a:picLocks noChangeAspect="1"/>
          </p:cNvPicPr>
          <p:nvPr/>
        </p:nvPicPr>
        <p:blipFill>
          <a:blip r:embed="rId1"/>
          <a:stretch>
            <a:fillRect/>
          </a:stretch>
        </p:blipFill>
        <p:spPr>
          <a:xfrm>
            <a:off x="8403590" y="352425"/>
            <a:ext cx="2409825" cy="4381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90"/>
                                        </p:tgtEl>
                                        <p:attrNameLst>
                                          <p:attrName>style.visibility</p:attrName>
                                        </p:attrNameLst>
                                      </p:cBhvr>
                                      <p:to>
                                        <p:strVal val="visible"/>
                                      </p:to>
                                    </p:set>
                                    <p:anim calcmode="lin" valueType="num">
                                      <p:cBhvr>
                                        <p:cTn id="7" dur="500" fill="hold"/>
                                        <p:tgtEl>
                                          <p:spTgt spid="90"/>
                                        </p:tgtEl>
                                        <p:attrNameLst>
                                          <p:attrName>ppt_w</p:attrName>
                                        </p:attrNameLst>
                                      </p:cBhvr>
                                      <p:tavLst>
                                        <p:tav tm="0">
                                          <p:val>
                                            <p:fltVal val="0"/>
                                          </p:val>
                                        </p:tav>
                                        <p:tav tm="100000">
                                          <p:val>
                                            <p:strVal val="#ppt_w"/>
                                          </p:val>
                                        </p:tav>
                                      </p:tavLst>
                                    </p:anim>
                                    <p:anim calcmode="lin" valueType="num">
                                      <p:cBhvr>
                                        <p:cTn id="8" dur="500" fill="hold"/>
                                        <p:tgtEl>
                                          <p:spTgt spid="90"/>
                                        </p:tgtEl>
                                        <p:attrNameLst>
                                          <p:attrName>ppt_h</p:attrName>
                                        </p:attrNameLst>
                                      </p:cBhvr>
                                      <p:tavLst>
                                        <p:tav tm="0">
                                          <p:val>
                                            <p:fltVal val="0"/>
                                          </p:val>
                                        </p:tav>
                                        <p:tav tm="100000">
                                          <p:val>
                                            <p:strVal val="#ppt_h"/>
                                          </p:val>
                                        </p:tav>
                                      </p:tavLst>
                                    </p:anim>
                                    <p:animEffect transition="in" filter="fade">
                                      <p:cBhvr>
                                        <p:cTn id="9"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bldLvl="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矩形 33"/>
          <p:cNvSpPr/>
          <p:nvPr/>
        </p:nvSpPr>
        <p:spPr>
          <a:xfrm>
            <a:off x="0" y="2872702"/>
            <a:ext cx="12192000" cy="3985297"/>
          </a:xfrm>
          <a:prstGeom prst="rect">
            <a:avLst/>
          </a:prstGeom>
          <a:solidFill>
            <a:schemeClr val="accent1">
              <a:lumMod val="20000"/>
              <a:lumOff val="80000"/>
              <a:alpha val="80000"/>
            </a:schemeClr>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35" name="矩形 34"/>
          <p:cNvSpPr/>
          <p:nvPr/>
        </p:nvSpPr>
        <p:spPr>
          <a:xfrm>
            <a:off x="0" y="2872702"/>
            <a:ext cx="12192000" cy="52242"/>
          </a:xfrm>
          <a:prstGeom prst="rect">
            <a:avLst/>
          </a:prstGeom>
          <a:solidFill>
            <a:srgbClr val="FFC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8917" name="Rectangle 4"/>
          <p:cNvSpPr>
            <a:spLocks noGrp="1" noChangeArrowheads="1"/>
          </p:cNvSpPr>
          <p:nvPr>
            <p:ph type="title"/>
          </p:nvPr>
        </p:nvSpPr>
        <p:spPr/>
        <p:txBody>
          <a:bodyPr/>
          <a:lstStyle/>
          <a:p>
            <a:r>
              <a:rPr lang="en-US" altLang="zh-CN" sz="2000" dirty="0"/>
              <a:t>3. </a:t>
            </a:r>
            <a:r>
              <a:rPr lang="zh-CN" altLang="en-US" sz="2000" dirty="0"/>
              <a:t>波分复用（</a:t>
            </a:r>
            <a:r>
              <a:rPr lang="en-US" altLang="zh-CN" sz="2000" dirty="0"/>
              <a:t>WDM</a:t>
            </a:r>
            <a:r>
              <a:rPr lang="zh-CN" altLang="en-US" sz="2000" dirty="0"/>
              <a:t>）</a:t>
            </a:r>
            <a:endParaRPr lang="en-US" altLang="zh-CN" sz="2000" dirty="0"/>
          </a:p>
        </p:txBody>
      </p:sp>
      <p:sp>
        <p:nvSpPr>
          <p:cNvPr id="150533" name="Rectangle 5"/>
          <p:cNvSpPr>
            <a:spLocks noGrp="1" noChangeArrowheads="1"/>
          </p:cNvSpPr>
          <p:nvPr>
            <p:ph idx="1"/>
          </p:nvPr>
        </p:nvSpPr>
        <p:spPr>
          <a:xfrm>
            <a:off x="609919" y="1143530"/>
            <a:ext cx="10978515" cy="1768414"/>
          </a:xfrm>
        </p:spPr>
        <p:txBody>
          <a:bodyPr>
            <a:normAutofit/>
          </a:bodyPr>
          <a:lstStyle/>
          <a:p>
            <a:r>
              <a:rPr lang="zh-CN" altLang="en-US" sz="2400" dirty="0">
                <a:solidFill>
                  <a:srgbClr val="C00000"/>
                </a:solidFill>
              </a:rPr>
              <a:t>波分复用</a:t>
            </a:r>
            <a:r>
              <a:rPr lang="zh-CN" altLang="en-US" sz="2400" dirty="0"/>
              <a:t>（</a:t>
            </a:r>
            <a:r>
              <a:rPr lang="en-US" altLang="zh-CN" sz="2400" dirty="0"/>
              <a:t>Wavelength Division Multiplexing</a:t>
            </a:r>
            <a:r>
              <a:rPr lang="zh-CN" altLang="en-US" sz="2400" dirty="0"/>
              <a:t>，</a:t>
            </a:r>
            <a:r>
              <a:rPr lang="en-US" altLang="zh-CN" sz="2400" dirty="0"/>
              <a:t>WDM</a:t>
            </a:r>
            <a:r>
              <a:rPr lang="zh-CN" altLang="en-US" sz="2400" dirty="0"/>
              <a:t>）就是光的频分复用。使用一根光纤来同时传输多个光载波信号。</a:t>
            </a:r>
            <a:endParaRPr lang="zh-CN" altLang="en-US" sz="2400" dirty="0"/>
          </a:p>
        </p:txBody>
      </p:sp>
      <p:sp>
        <p:nvSpPr>
          <p:cNvPr id="2" name="Rectangle 2"/>
          <p:cNvSpPr>
            <a:spLocks noChangeArrowheads="1"/>
          </p:cNvSpPr>
          <p:nvPr/>
        </p:nvSpPr>
        <p:spPr bwMode="auto">
          <a:xfrm>
            <a:off x="0"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62" name="Text Box 83"/>
          <p:cNvSpPr txBox="1">
            <a:spLocks noChangeArrowheads="1"/>
          </p:cNvSpPr>
          <p:nvPr/>
        </p:nvSpPr>
        <p:spPr bwMode="auto">
          <a:xfrm>
            <a:off x="2996982" y="4864225"/>
            <a:ext cx="146706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90000"/>
              </a:lnSpc>
            </a:pPr>
            <a:r>
              <a:rPr kumimoji="1" lang="zh-CN" altLang="en-US" sz="2000">
                <a:latin typeface="+mn-lt"/>
                <a:ea typeface="+mn-ea"/>
              </a:rPr>
              <a:t>光复用器</a:t>
            </a:r>
            <a:endParaRPr kumimoji="1" lang="en-US" altLang="zh-CN" sz="2000">
              <a:latin typeface="+mn-lt"/>
              <a:ea typeface="+mn-ea"/>
            </a:endParaRPr>
          </a:p>
          <a:p>
            <a:pPr algn="ctr" eaLnBrk="1" hangingPunct="1">
              <a:lnSpc>
                <a:spcPct val="90000"/>
              </a:lnSpc>
            </a:pPr>
            <a:r>
              <a:rPr kumimoji="1" lang="zh-CN" altLang="en-US" sz="2000">
                <a:latin typeface="+mn-lt"/>
                <a:ea typeface="+mn-ea"/>
              </a:rPr>
              <a:t>（合波器）</a:t>
            </a:r>
            <a:endParaRPr kumimoji="1" lang="zh-CN" altLang="en-US" sz="2000">
              <a:latin typeface="+mn-lt"/>
              <a:ea typeface="+mn-ea"/>
            </a:endParaRPr>
          </a:p>
        </p:txBody>
      </p:sp>
      <p:sp>
        <p:nvSpPr>
          <p:cNvPr id="63" name="AutoShape 87"/>
          <p:cNvSpPr>
            <a:spLocks noChangeArrowheads="1"/>
          </p:cNvSpPr>
          <p:nvPr/>
        </p:nvSpPr>
        <p:spPr bwMode="auto">
          <a:xfrm>
            <a:off x="3034829" y="3645024"/>
            <a:ext cx="1423141" cy="1143000"/>
          </a:xfrm>
          <a:prstGeom prst="triangle">
            <a:avLst>
              <a:gd name="adj" fmla="val 50000"/>
            </a:avLst>
          </a:prstGeom>
          <a:solidFill>
            <a:schemeClr val="accent3"/>
          </a:solidFill>
          <a:effectLst/>
          <a:scene3d>
            <a:camera prst="orthographicFront">
              <a:rot lat="0" lon="0" rev="0"/>
            </a:camera>
            <a:lightRig rig="threePt" dir="t">
              <a:rot lat="0" lon="0" rev="1200000"/>
            </a:lightRig>
          </a:scene3d>
          <a:sp3d/>
        </p:spPr>
        <p:style>
          <a:lnRef idx="0">
            <a:schemeClr val="accent3"/>
          </a:lnRef>
          <a:fillRef idx="3">
            <a:schemeClr val="accent3"/>
          </a:fillRef>
          <a:effectRef idx="3">
            <a:schemeClr val="accent3"/>
          </a:effectRef>
          <a:fontRef idx="minor">
            <a:schemeClr val="lt1"/>
          </a:fontRef>
        </p:style>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b="0" i="0" u="none" strike="noStrike" kern="0" cap="none" spc="0" normalizeH="0" baseline="0" noProof="0">
              <a:ln>
                <a:noFill/>
              </a:ln>
              <a:solidFill>
                <a:sysClr val="windowText" lastClr="000000"/>
              </a:solidFill>
              <a:effectLst/>
              <a:uLnTx/>
              <a:uFillTx/>
            </a:endParaRPr>
          </a:p>
        </p:txBody>
      </p:sp>
      <p:sp>
        <p:nvSpPr>
          <p:cNvPr id="64" name="Text Box 89"/>
          <p:cNvSpPr txBox="1">
            <a:spLocks noChangeArrowheads="1"/>
          </p:cNvSpPr>
          <p:nvPr/>
        </p:nvSpPr>
        <p:spPr bwMode="auto">
          <a:xfrm>
            <a:off x="7522655" y="4864225"/>
            <a:ext cx="146706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90000"/>
              </a:lnSpc>
            </a:pPr>
            <a:r>
              <a:rPr kumimoji="1" lang="zh-CN" altLang="en-US" sz="2000">
                <a:latin typeface="+mn-lt"/>
                <a:ea typeface="+mn-ea"/>
              </a:rPr>
              <a:t>光分用器</a:t>
            </a:r>
            <a:endParaRPr kumimoji="1" lang="en-US" altLang="zh-CN" sz="2000">
              <a:latin typeface="+mn-lt"/>
              <a:ea typeface="+mn-ea"/>
            </a:endParaRPr>
          </a:p>
          <a:p>
            <a:pPr algn="ctr" eaLnBrk="1" hangingPunct="1">
              <a:lnSpc>
                <a:spcPct val="90000"/>
              </a:lnSpc>
            </a:pPr>
            <a:r>
              <a:rPr kumimoji="1" lang="zh-CN" altLang="en-US" sz="2000">
                <a:latin typeface="+mn-lt"/>
                <a:ea typeface="+mn-ea"/>
              </a:rPr>
              <a:t>（分光器）</a:t>
            </a:r>
            <a:endParaRPr kumimoji="1" lang="zh-CN" altLang="en-US" sz="2000">
              <a:latin typeface="+mn-lt"/>
              <a:ea typeface="+mn-ea"/>
            </a:endParaRPr>
          </a:p>
        </p:txBody>
      </p:sp>
      <p:sp>
        <p:nvSpPr>
          <p:cNvPr id="65" name="AutoShape 90"/>
          <p:cNvSpPr>
            <a:spLocks noChangeArrowheads="1"/>
          </p:cNvSpPr>
          <p:nvPr/>
        </p:nvSpPr>
        <p:spPr bwMode="auto">
          <a:xfrm>
            <a:off x="7541442" y="3645024"/>
            <a:ext cx="1423141" cy="1143000"/>
          </a:xfrm>
          <a:prstGeom prst="triangle">
            <a:avLst>
              <a:gd name="adj" fmla="val 50000"/>
            </a:avLst>
          </a:prstGeom>
          <a:solidFill>
            <a:schemeClr val="accent3"/>
          </a:solidFill>
          <a:effectLst/>
          <a:scene3d>
            <a:camera prst="orthographicFront">
              <a:rot lat="0" lon="0" rev="0"/>
            </a:camera>
            <a:lightRig rig="threePt" dir="t">
              <a:rot lat="0" lon="0" rev="1200000"/>
            </a:lightRig>
          </a:scene3d>
          <a:sp3d/>
        </p:spPr>
        <p:style>
          <a:lnRef idx="0">
            <a:schemeClr val="accent3"/>
          </a:lnRef>
          <a:fillRef idx="3">
            <a:schemeClr val="accent3"/>
          </a:fillRef>
          <a:effectRef idx="3">
            <a:schemeClr val="accent3"/>
          </a:effectRef>
          <a:fontRef idx="minor">
            <a:schemeClr val="lt1"/>
          </a:fontRef>
        </p:style>
        <p:txBody>
          <a:bodyPr wrap="none" anchor="ctr"/>
          <a:lstStyle/>
          <a:p>
            <a:pPr fontAlgn="auto">
              <a:spcBef>
                <a:spcPts val="0"/>
              </a:spcBef>
              <a:spcAft>
                <a:spcPts val="0"/>
              </a:spcAft>
            </a:pPr>
            <a:endParaRPr lang="zh-CN" altLang="en-US" kern="0">
              <a:solidFill>
                <a:sysClr val="windowText" lastClr="000000"/>
              </a:solidFill>
            </a:endParaRPr>
          </a:p>
        </p:txBody>
      </p:sp>
      <p:sp>
        <p:nvSpPr>
          <p:cNvPr id="66" name="Line 91"/>
          <p:cNvSpPr>
            <a:spLocks noChangeShapeType="1"/>
          </p:cNvSpPr>
          <p:nvPr/>
        </p:nvSpPr>
        <p:spPr bwMode="auto">
          <a:xfrm>
            <a:off x="4102185" y="4229224"/>
            <a:ext cx="3759041" cy="0"/>
          </a:xfrm>
          <a:prstGeom prst="line">
            <a:avLst/>
          </a:prstGeom>
          <a:noFill/>
          <a:ln w="38100">
            <a:solidFill>
              <a:schemeClr val="accent1"/>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b="0" i="0" u="none" strike="noStrike" kern="0" cap="none" spc="0" normalizeH="0" baseline="0" noProof="0">
              <a:ln>
                <a:noFill/>
              </a:ln>
              <a:solidFill>
                <a:sysClr val="windowText" lastClr="000000"/>
              </a:solidFill>
              <a:effectLst/>
              <a:uLnTx/>
              <a:uFillTx/>
              <a:latin typeface="+mn-lt"/>
              <a:ea typeface="+mn-ea"/>
            </a:endParaRPr>
          </a:p>
        </p:txBody>
      </p:sp>
      <p:grpSp>
        <p:nvGrpSpPr>
          <p:cNvPr id="67" name="Group 98"/>
          <p:cNvGrpSpPr/>
          <p:nvPr/>
        </p:nvGrpSpPr>
        <p:grpSpPr bwMode="auto">
          <a:xfrm>
            <a:off x="2223725" y="3873627"/>
            <a:ext cx="1882696" cy="822326"/>
            <a:chOff x="1201" y="1440"/>
            <a:chExt cx="889" cy="518"/>
          </a:xfrm>
        </p:grpSpPr>
        <p:sp>
          <p:nvSpPr>
            <p:cNvPr id="68" name="Line 92"/>
            <p:cNvSpPr>
              <a:spLocks noChangeShapeType="1"/>
            </p:cNvSpPr>
            <p:nvPr/>
          </p:nvSpPr>
          <p:spPr bwMode="auto">
            <a:xfrm flipH="1" flipV="1">
              <a:off x="1777" y="1609"/>
              <a:ext cx="311" cy="55"/>
            </a:xfrm>
            <a:prstGeom prst="line">
              <a:avLst/>
            </a:prstGeom>
            <a:noFill/>
            <a:ln w="38100">
              <a:solidFill>
                <a:srgbClr val="FF0000"/>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b="0" i="0" u="none" strike="noStrike" kern="0" cap="none" spc="0" normalizeH="0" baseline="0" noProof="0">
                <a:ln>
                  <a:noFill/>
                </a:ln>
                <a:solidFill>
                  <a:sysClr val="windowText" lastClr="000000"/>
                </a:solidFill>
                <a:effectLst/>
                <a:uLnTx/>
                <a:uFillTx/>
                <a:latin typeface="+mn-lt"/>
                <a:ea typeface="+mn-ea"/>
              </a:endParaRPr>
            </a:p>
          </p:txBody>
        </p:sp>
        <p:sp>
          <p:nvSpPr>
            <p:cNvPr id="69" name="Line 93"/>
            <p:cNvSpPr>
              <a:spLocks noChangeShapeType="1"/>
            </p:cNvSpPr>
            <p:nvPr/>
          </p:nvSpPr>
          <p:spPr bwMode="auto">
            <a:xfrm flipH="1">
              <a:off x="1736" y="1662"/>
              <a:ext cx="346" cy="25"/>
            </a:xfrm>
            <a:prstGeom prst="line">
              <a:avLst/>
            </a:prstGeom>
            <a:noFill/>
            <a:ln w="38100">
              <a:solidFill>
                <a:srgbClr val="FFFF00"/>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b="0" i="0" u="none" strike="noStrike" kern="0" cap="none" spc="0" normalizeH="0" baseline="0" noProof="0">
                <a:ln>
                  <a:noFill/>
                </a:ln>
                <a:solidFill>
                  <a:sysClr val="windowText" lastClr="000000"/>
                </a:solidFill>
                <a:effectLst/>
                <a:uLnTx/>
                <a:uFillTx/>
                <a:latin typeface="+mn-lt"/>
                <a:ea typeface="+mn-ea"/>
              </a:endParaRPr>
            </a:p>
          </p:txBody>
        </p:sp>
        <p:sp>
          <p:nvSpPr>
            <p:cNvPr id="70" name="Line 94"/>
            <p:cNvSpPr>
              <a:spLocks noChangeShapeType="1"/>
            </p:cNvSpPr>
            <p:nvPr/>
          </p:nvSpPr>
          <p:spPr bwMode="auto">
            <a:xfrm flipH="1">
              <a:off x="1703" y="1662"/>
              <a:ext cx="387" cy="107"/>
            </a:xfrm>
            <a:prstGeom prst="line">
              <a:avLst/>
            </a:prstGeom>
            <a:noFill/>
            <a:ln w="38100">
              <a:solidFill>
                <a:srgbClr val="00B0F0"/>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b="0" i="0" u="none" strike="noStrike" kern="0" cap="none" spc="0" normalizeH="0" baseline="0" noProof="0">
                <a:ln>
                  <a:noFill/>
                </a:ln>
                <a:solidFill>
                  <a:sysClr val="windowText" lastClr="000000"/>
                </a:solidFill>
                <a:effectLst/>
                <a:uLnTx/>
                <a:uFillTx/>
                <a:latin typeface="+mn-lt"/>
                <a:ea typeface="+mn-ea"/>
              </a:endParaRPr>
            </a:p>
          </p:txBody>
        </p:sp>
        <p:sp>
          <p:nvSpPr>
            <p:cNvPr id="71" name="Line 95"/>
            <p:cNvSpPr>
              <a:spLocks noChangeShapeType="1"/>
            </p:cNvSpPr>
            <p:nvPr/>
          </p:nvSpPr>
          <p:spPr bwMode="auto">
            <a:xfrm flipH="1" flipV="1">
              <a:off x="1243" y="1440"/>
              <a:ext cx="534" cy="165"/>
            </a:xfrm>
            <a:prstGeom prst="line">
              <a:avLst/>
            </a:prstGeom>
            <a:noFill/>
            <a:ln w="38100">
              <a:solidFill>
                <a:srgbClr val="FF0000"/>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b="0" i="0" u="none" strike="noStrike" kern="0" cap="none" spc="0" normalizeH="0" baseline="0" noProof="0">
                <a:ln>
                  <a:noFill/>
                </a:ln>
                <a:solidFill>
                  <a:sysClr val="windowText" lastClr="000000"/>
                </a:solidFill>
                <a:effectLst/>
                <a:uLnTx/>
                <a:uFillTx/>
                <a:latin typeface="+mn-lt"/>
                <a:ea typeface="+mn-ea"/>
              </a:endParaRPr>
            </a:p>
          </p:txBody>
        </p:sp>
        <p:sp>
          <p:nvSpPr>
            <p:cNvPr id="72" name="Line 96"/>
            <p:cNvSpPr>
              <a:spLocks noChangeShapeType="1"/>
            </p:cNvSpPr>
            <p:nvPr/>
          </p:nvSpPr>
          <p:spPr bwMode="auto">
            <a:xfrm flipH="1">
              <a:off x="1201" y="1687"/>
              <a:ext cx="535" cy="65"/>
            </a:xfrm>
            <a:prstGeom prst="line">
              <a:avLst/>
            </a:prstGeom>
            <a:noFill/>
            <a:ln w="38100">
              <a:solidFill>
                <a:srgbClr val="FFFF00"/>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b="0" i="0" u="none" strike="noStrike" kern="0" cap="none" spc="0" normalizeH="0" baseline="0" noProof="0">
                <a:ln>
                  <a:noFill/>
                </a:ln>
                <a:solidFill>
                  <a:sysClr val="windowText" lastClr="000000"/>
                </a:solidFill>
                <a:effectLst/>
                <a:uLnTx/>
                <a:uFillTx/>
                <a:latin typeface="+mn-lt"/>
                <a:ea typeface="+mn-ea"/>
              </a:endParaRPr>
            </a:p>
          </p:txBody>
        </p:sp>
        <p:sp>
          <p:nvSpPr>
            <p:cNvPr id="73" name="Line 97"/>
            <p:cNvSpPr>
              <a:spLocks noChangeShapeType="1"/>
            </p:cNvSpPr>
            <p:nvPr/>
          </p:nvSpPr>
          <p:spPr bwMode="auto">
            <a:xfrm flipH="1">
              <a:off x="1234" y="1763"/>
              <a:ext cx="490" cy="195"/>
            </a:xfrm>
            <a:prstGeom prst="line">
              <a:avLst/>
            </a:prstGeom>
            <a:noFill/>
            <a:ln w="38100">
              <a:solidFill>
                <a:srgbClr val="00B0F0"/>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b="0" i="0" u="none" strike="noStrike" kern="0" cap="none" spc="0" normalizeH="0" baseline="0" noProof="0">
                <a:ln>
                  <a:noFill/>
                </a:ln>
                <a:solidFill>
                  <a:sysClr val="windowText" lastClr="000000"/>
                </a:solidFill>
                <a:effectLst/>
                <a:uLnTx/>
                <a:uFillTx/>
                <a:latin typeface="+mn-lt"/>
                <a:ea typeface="+mn-ea"/>
              </a:endParaRPr>
            </a:p>
          </p:txBody>
        </p:sp>
      </p:grpSp>
      <p:grpSp>
        <p:nvGrpSpPr>
          <p:cNvPr id="74" name="Group 99"/>
          <p:cNvGrpSpPr/>
          <p:nvPr/>
        </p:nvGrpSpPr>
        <p:grpSpPr bwMode="auto">
          <a:xfrm flipH="1">
            <a:off x="7899346" y="3873625"/>
            <a:ext cx="1882696" cy="822325"/>
            <a:chOff x="1201" y="1440"/>
            <a:chExt cx="889" cy="518"/>
          </a:xfrm>
        </p:grpSpPr>
        <p:sp>
          <p:nvSpPr>
            <p:cNvPr id="75" name="Line 100"/>
            <p:cNvSpPr>
              <a:spLocks noChangeShapeType="1"/>
            </p:cNvSpPr>
            <p:nvPr/>
          </p:nvSpPr>
          <p:spPr bwMode="auto">
            <a:xfrm flipH="1" flipV="1">
              <a:off x="1777" y="1609"/>
              <a:ext cx="311" cy="55"/>
            </a:xfrm>
            <a:prstGeom prst="line">
              <a:avLst/>
            </a:prstGeom>
            <a:noFill/>
            <a:ln w="38100">
              <a:solidFill>
                <a:srgbClr val="FF0000"/>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b="0" i="0" u="none" strike="noStrike" kern="0" cap="none" spc="0" normalizeH="0" baseline="0" noProof="0">
                <a:ln>
                  <a:noFill/>
                </a:ln>
                <a:solidFill>
                  <a:sysClr val="windowText" lastClr="000000"/>
                </a:solidFill>
                <a:effectLst/>
                <a:uLnTx/>
                <a:uFillTx/>
                <a:latin typeface="+mn-lt"/>
                <a:ea typeface="+mn-ea"/>
              </a:endParaRPr>
            </a:p>
          </p:txBody>
        </p:sp>
        <p:sp>
          <p:nvSpPr>
            <p:cNvPr id="76" name="Line 101"/>
            <p:cNvSpPr>
              <a:spLocks noChangeShapeType="1"/>
            </p:cNvSpPr>
            <p:nvPr/>
          </p:nvSpPr>
          <p:spPr bwMode="auto">
            <a:xfrm flipH="1">
              <a:off x="1736" y="1662"/>
              <a:ext cx="346" cy="25"/>
            </a:xfrm>
            <a:prstGeom prst="line">
              <a:avLst/>
            </a:prstGeom>
            <a:noFill/>
            <a:ln w="38100">
              <a:solidFill>
                <a:srgbClr val="FFFF00"/>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b="0" i="0" u="none" strike="noStrike" kern="0" cap="none" spc="0" normalizeH="0" baseline="0" noProof="0">
                <a:ln>
                  <a:noFill/>
                </a:ln>
                <a:solidFill>
                  <a:sysClr val="windowText" lastClr="000000"/>
                </a:solidFill>
                <a:effectLst/>
                <a:uLnTx/>
                <a:uFillTx/>
                <a:latin typeface="+mn-lt"/>
                <a:ea typeface="+mn-ea"/>
              </a:endParaRPr>
            </a:p>
          </p:txBody>
        </p:sp>
        <p:sp>
          <p:nvSpPr>
            <p:cNvPr id="77" name="Line 102"/>
            <p:cNvSpPr>
              <a:spLocks noChangeShapeType="1"/>
            </p:cNvSpPr>
            <p:nvPr/>
          </p:nvSpPr>
          <p:spPr bwMode="auto">
            <a:xfrm flipH="1">
              <a:off x="1703" y="1662"/>
              <a:ext cx="387" cy="107"/>
            </a:xfrm>
            <a:prstGeom prst="line">
              <a:avLst/>
            </a:prstGeom>
            <a:noFill/>
            <a:ln w="38100">
              <a:solidFill>
                <a:srgbClr val="00B0F0"/>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b="0" i="0" u="none" strike="noStrike" kern="0" cap="none" spc="0" normalizeH="0" baseline="0" noProof="0">
                <a:ln>
                  <a:noFill/>
                </a:ln>
                <a:solidFill>
                  <a:sysClr val="windowText" lastClr="000000"/>
                </a:solidFill>
                <a:effectLst/>
                <a:uLnTx/>
                <a:uFillTx/>
                <a:latin typeface="+mn-lt"/>
                <a:ea typeface="+mn-ea"/>
              </a:endParaRPr>
            </a:p>
          </p:txBody>
        </p:sp>
        <p:sp>
          <p:nvSpPr>
            <p:cNvPr id="78" name="Line 103"/>
            <p:cNvSpPr>
              <a:spLocks noChangeShapeType="1"/>
            </p:cNvSpPr>
            <p:nvPr/>
          </p:nvSpPr>
          <p:spPr bwMode="auto">
            <a:xfrm flipH="1" flipV="1">
              <a:off x="1243" y="1440"/>
              <a:ext cx="534" cy="165"/>
            </a:xfrm>
            <a:prstGeom prst="line">
              <a:avLst/>
            </a:prstGeom>
            <a:noFill/>
            <a:ln w="38100">
              <a:solidFill>
                <a:srgbClr val="FF0000"/>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b="0" i="0" u="none" strike="noStrike" kern="0" cap="none" spc="0" normalizeH="0" baseline="0" noProof="0">
                <a:ln>
                  <a:noFill/>
                </a:ln>
                <a:solidFill>
                  <a:sysClr val="windowText" lastClr="000000"/>
                </a:solidFill>
                <a:effectLst/>
                <a:uLnTx/>
                <a:uFillTx/>
                <a:latin typeface="+mn-lt"/>
                <a:ea typeface="+mn-ea"/>
              </a:endParaRPr>
            </a:p>
          </p:txBody>
        </p:sp>
        <p:sp>
          <p:nvSpPr>
            <p:cNvPr id="79" name="Line 104"/>
            <p:cNvSpPr>
              <a:spLocks noChangeShapeType="1"/>
            </p:cNvSpPr>
            <p:nvPr/>
          </p:nvSpPr>
          <p:spPr bwMode="auto">
            <a:xfrm flipH="1">
              <a:off x="1201" y="1687"/>
              <a:ext cx="535" cy="65"/>
            </a:xfrm>
            <a:prstGeom prst="line">
              <a:avLst/>
            </a:prstGeom>
            <a:noFill/>
            <a:ln w="38100">
              <a:solidFill>
                <a:srgbClr val="FFFF00"/>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b="0" i="0" u="none" strike="noStrike" kern="0" cap="none" spc="0" normalizeH="0" baseline="0" noProof="0">
                <a:ln>
                  <a:noFill/>
                </a:ln>
                <a:solidFill>
                  <a:sysClr val="windowText" lastClr="000000"/>
                </a:solidFill>
                <a:effectLst/>
                <a:uLnTx/>
                <a:uFillTx/>
                <a:latin typeface="+mn-lt"/>
                <a:ea typeface="+mn-ea"/>
              </a:endParaRPr>
            </a:p>
          </p:txBody>
        </p:sp>
        <p:sp>
          <p:nvSpPr>
            <p:cNvPr id="80" name="Line 105"/>
            <p:cNvSpPr>
              <a:spLocks noChangeShapeType="1"/>
            </p:cNvSpPr>
            <p:nvPr/>
          </p:nvSpPr>
          <p:spPr bwMode="auto">
            <a:xfrm flipH="1">
              <a:off x="1234" y="1769"/>
              <a:ext cx="469" cy="189"/>
            </a:xfrm>
            <a:prstGeom prst="line">
              <a:avLst/>
            </a:prstGeom>
            <a:noFill/>
            <a:ln w="38100">
              <a:solidFill>
                <a:srgbClr val="00B0F0"/>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b="0" i="0" u="none" strike="noStrike" kern="0" cap="none" spc="0" normalizeH="0" baseline="0" noProof="0">
                <a:ln>
                  <a:noFill/>
                </a:ln>
                <a:solidFill>
                  <a:sysClr val="windowText" lastClr="000000"/>
                </a:solidFill>
                <a:effectLst/>
                <a:uLnTx/>
                <a:uFillTx/>
                <a:latin typeface="+mn-lt"/>
                <a:ea typeface="+mn-ea"/>
              </a:endParaRPr>
            </a:p>
          </p:txBody>
        </p:sp>
      </p:grpSp>
      <p:sp>
        <p:nvSpPr>
          <p:cNvPr id="81" name="Text Box 106"/>
          <p:cNvSpPr txBox="1">
            <a:spLocks noChangeArrowheads="1"/>
          </p:cNvSpPr>
          <p:nvPr/>
        </p:nvSpPr>
        <p:spPr bwMode="auto">
          <a:xfrm>
            <a:off x="5652392" y="4259387"/>
            <a:ext cx="6976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90000"/>
              </a:lnSpc>
            </a:pPr>
            <a:r>
              <a:rPr kumimoji="1" lang="zh-CN" altLang="en-US" sz="2000">
                <a:latin typeface="+mn-lt"/>
                <a:ea typeface="+mn-ea"/>
              </a:rPr>
              <a:t>光纤</a:t>
            </a:r>
            <a:endParaRPr kumimoji="1" lang="zh-CN" altLang="en-US" sz="2000">
              <a:latin typeface="+mn-lt"/>
              <a:ea typeface="+mn-ea"/>
            </a:endParaRPr>
          </a:p>
        </p:txBody>
      </p:sp>
      <p:sp>
        <p:nvSpPr>
          <p:cNvPr id="82" name="Text Box 107"/>
          <p:cNvSpPr txBox="1">
            <a:spLocks noChangeArrowheads="1"/>
          </p:cNvSpPr>
          <p:nvPr/>
        </p:nvSpPr>
        <p:spPr bwMode="auto">
          <a:xfrm>
            <a:off x="1007960" y="4173662"/>
            <a:ext cx="9396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90000"/>
              </a:lnSpc>
            </a:pPr>
            <a:r>
              <a:rPr kumimoji="1" lang="zh-CN" altLang="en-US" sz="2000">
                <a:latin typeface="+mn-lt"/>
                <a:ea typeface="+mn-ea"/>
              </a:rPr>
              <a:t>波长</a:t>
            </a:r>
            <a:r>
              <a:rPr kumimoji="1" lang="zh-CN" altLang="en-US" sz="2000">
                <a:latin typeface="+mn-lt"/>
                <a:ea typeface="+mn-ea"/>
                <a:sym typeface="Symbol" panose="05050102010706020507" pitchFamily="18" charset="2"/>
              </a:rPr>
              <a:t></a:t>
            </a:r>
            <a:r>
              <a:rPr kumimoji="1" lang="en-US" altLang="zh-CN" sz="2000" baseline="-25000">
                <a:latin typeface="+mn-lt"/>
                <a:ea typeface="+mn-ea"/>
              </a:rPr>
              <a:t>2</a:t>
            </a:r>
            <a:endParaRPr kumimoji="1" lang="en-US" altLang="zh-CN" sz="2000" baseline="-25000">
              <a:latin typeface="+mn-lt"/>
              <a:ea typeface="+mn-ea"/>
            </a:endParaRPr>
          </a:p>
        </p:txBody>
      </p:sp>
      <p:sp>
        <p:nvSpPr>
          <p:cNvPr id="83" name="Text Box 108"/>
          <p:cNvSpPr txBox="1">
            <a:spLocks noChangeArrowheads="1"/>
          </p:cNvSpPr>
          <p:nvPr/>
        </p:nvSpPr>
        <p:spPr bwMode="auto">
          <a:xfrm>
            <a:off x="1071493" y="3645024"/>
            <a:ext cx="9396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90000"/>
              </a:lnSpc>
            </a:pPr>
            <a:r>
              <a:rPr kumimoji="1" lang="zh-CN" altLang="en-US" sz="2000">
                <a:latin typeface="+mn-lt"/>
                <a:ea typeface="+mn-ea"/>
              </a:rPr>
              <a:t>波长</a:t>
            </a:r>
            <a:r>
              <a:rPr kumimoji="1" lang="zh-CN" altLang="en-US" sz="2000">
                <a:latin typeface="+mn-lt"/>
                <a:ea typeface="+mn-ea"/>
                <a:sym typeface="Symbol" panose="05050102010706020507" pitchFamily="18" charset="2"/>
              </a:rPr>
              <a:t></a:t>
            </a:r>
            <a:r>
              <a:rPr kumimoji="1" lang="en-US" altLang="zh-CN" sz="2000" baseline="-25000">
                <a:latin typeface="+mn-lt"/>
                <a:ea typeface="+mn-ea"/>
              </a:rPr>
              <a:t>1</a:t>
            </a:r>
            <a:endParaRPr kumimoji="1" lang="en-US" altLang="zh-CN" sz="2000" baseline="-25000">
              <a:latin typeface="+mn-lt"/>
              <a:ea typeface="+mn-ea"/>
            </a:endParaRPr>
          </a:p>
        </p:txBody>
      </p:sp>
      <p:sp>
        <p:nvSpPr>
          <p:cNvPr id="84" name="Text Box 110"/>
          <p:cNvSpPr txBox="1">
            <a:spLocks noChangeArrowheads="1"/>
          </p:cNvSpPr>
          <p:nvPr/>
        </p:nvSpPr>
        <p:spPr bwMode="auto">
          <a:xfrm>
            <a:off x="1060904" y="4654675"/>
            <a:ext cx="9396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tIns="0" bIns="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90000"/>
              </a:lnSpc>
            </a:pPr>
            <a:r>
              <a:rPr kumimoji="1" lang="zh-CN" altLang="en-US" sz="2000">
                <a:latin typeface="+mn-lt"/>
                <a:ea typeface="+mn-ea"/>
              </a:rPr>
              <a:t>波长</a:t>
            </a:r>
            <a:r>
              <a:rPr kumimoji="1" lang="zh-CN" altLang="en-US" sz="2000">
                <a:latin typeface="+mn-lt"/>
                <a:ea typeface="+mn-ea"/>
                <a:sym typeface="Symbol" panose="05050102010706020507" pitchFamily="18" charset="2"/>
              </a:rPr>
              <a:t></a:t>
            </a:r>
            <a:r>
              <a:rPr kumimoji="1" lang="en-US" altLang="zh-CN" sz="2000" baseline="-25000">
                <a:latin typeface="+mn-lt"/>
                <a:ea typeface="+mn-ea"/>
              </a:rPr>
              <a:t>3</a:t>
            </a:r>
            <a:endParaRPr kumimoji="1" lang="en-US" altLang="zh-CN" sz="2000" baseline="-25000">
              <a:latin typeface="+mn-lt"/>
              <a:ea typeface="+mn-ea"/>
            </a:endParaRPr>
          </a:p>
        </p:txBody>
      </p:sp>
      <p:sp>
        <p:nvSpPr>
          <p:cNvPr id="85" name="Text Box 111"/>
          <p:cNvSpPr txBox="1">
            <a:spLocks noChangeArrowheads="1"/>
          </p:cNvSpPr>
          <p:nvPr/>
        </p:nvSpPr>
        <p:spPr bwMode="auto">
          <a:xfrm>
            <a:off x="9758747" y="4211762"/>
            <a:ext cx="9396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90000"/>
              </a:lnSpc>
            </a:pPr>
            <a:r>
              <a:rPr kumimoji="1" lang="zh-CN" altLang="en-US" sz="2000" dirty="0">
                <a:latin typeface="+mn-lt"/>
                <a:ea typeface="+mn-ea"/>
              </a:rPr>
              <a:t>波长</a:t>
            </a:r>
            <a:r>
              <a:rPr kumimoji="1" lang="zh-CN" altLang="en-US" sz="2000" dirty="0">
                <a:latin typeface="+mn-lt"/>
                <a:ea typeface="+mn-ea"/>
                <a:sym typeface="Symbol" panose="05050102010706020507" pitchFamily="18" charset="2"/>
              </a:rPr>
              <a:t></a:t>
            </a:r>
            <a:r>
              <a:rPr kumimoji="1" lang="en-US" altLang="zh-CN" sz="2000" baseline="-25000" dirty="0">
                <a:latin typeface="+mn-lt"/>
                <a:ea typeface="+mn-ea"/>
              </a:rPr>
              <a:t>2</a:t>
            </a:r>
            <a:endParaRPr kumimoji="1" lang="en-US" altLang="zh-CN" sz="2000" baseline="-25000" dirty="0">
              <a:latin typeface="+mn-lt"/>
              <a:ea typeface="+mn-ea"/>
            </a:endParaRPr>
          </a:p>
        </p:txBody>
      </p:sp>
      <p:sp>
        <p:nvSpPr>
          <p:cNvPr id="86" name="Text Box 112"/>
          <p:cNvSpPr txBox="1">
            <a:spLocks noChangeArrowheads="1"/>
          </p:cNvSpPr>
          <p:nvPr/>
        </p:nvSpPr>
        <p:spPr bwMode="auto">
          <a:xfrm>
            <a:off x="9703685" y="3683124"/>
            <a:ext cx="9396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90000"/>
              </a:lnSpc>
            </a:pPr>
            <a:r>
              <a:rPr kumimoji="1" lang="zh-CN" altLang="en-US" sz="2000">
                <a:latin typeface="+mn-lt"/>
                <a:ea typeface="+mn-ea"/>
              </a:rPr>
              <a:t>波长</a:t>
            </a:r>
            <a:r>
              <a:rPr kumimoji="1" lang="zh-CN" altLang="en-US" sz="2000">
                <a:latin typeface="+mn-lt"/>
                <a:ea typeface="+mn-ea"/>
                <a:sym typeface="Symbol" panose="05050102010706020507" pitchFamily="18" charset="2"/>
              </a:rPr>
              <a:t></a:t>
            </a:r>
            <a:r>
              <a:rPr kumimoji="1" lang="en-US" altLang="zh-CN" sz="2000" baseline="-25000">
                <a:latin typeface="+mn-lt"/>
                <a:ea typeface="+mn-ea"/>
              </a:rPr>
              <a:t>1</a:t>
            </a:r>
            <a:endParaRPr kumimoji="1" lang="en-US" altLang="zh-CN" sz="2000" baseline="-25000">
              <a:latin typeface="+mn-lt"/>
              <a:ea typeface="+mn-ea"/>
            </a:endParaRPr>
          </a:p>
        </p:txBody>
      </p:sp>
      <p:sp>
        <p:nvSpPr>
          <p:cNvPr id="87" name="Text Box 113"/>
          <p:cNvSpPr txBox="1">
            <a:spLocks noChangeArrowheads="1"/>
          </p:cNvSpPr>
          <p:nvPr/>
        </p:nvSpPr>
        <p:spPr bwMode="auto">
          <a:xfrm>
            <a:off x="9777805" y="4692774"/>
            <a:ext cx="1508645"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90000"/>
              </a:lnSpc>
            </a:pPr>
            <a:r>
              <a:rPr kumimoji="1" lang="zh-CN" altLang="en-US" sz="2000" dirty="0">
                <a:latin typeface="+mn-lt"/>
                <a:ea typeface="+mn-ea"/>
              </a:rPr>
              <a:t>波长</a:t>
            </a:r>
            <a:r>
              <a:rPr kumimoji="1" lang="zh-CN" altLang="en-US" sz="2000" dirty="0">
                <a:latin typeface="+mn-lt"/>
                <a:ea typeface="+mn-ea"/>
                <a:sym typeface="Symbol" panose="05050102010706020507" pitchFamily="18" charset="2"/>
              </a:rPr>
              <a:t></a:t>
            </a:r>
            <a:r>
              <a:rPr kumimoji="1" lang="en-US" altLang="zh-CN" sz="2000" baseline="-25000" dirty="0">
                <a:latin typeface="+mn-lt"/>
                <a:ea typeface="+mn-ea"/>
              </a:rPr>
              <a:t>3</a:t>
            </a:r>
            <a:endParaRPr kumimoji="1" lang="en-US" altLang="zh-CN" sz="2000" baseline="-25000" dirty="0">
              <a:latin typeface="+mn-lt"/>
              <a:ea typeface="+mn-ea"/>
            </a:endParaRPr>
          </a:p>
        </p:txBody>
      </p:sp>
      <p:sp>
        <p:nvSpPr>
          <p:cNvPr id="88" name="Text Box 114"/>
          <p:cNvSpPr txBox="1">
            <a:spLocks noChangeArrowheads="1"/>
          </p:cNvSpPr>
          <p:nvPr/>
        </p:nvSpPr>
        <p:spPr bwMode="auto">
          <a:xfrm>
            <a:off x="5042508" y="3861048"/>
            <a:ext cx="205938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90000"/>
              </a:lnSpc>
              <a:spcBef>
                <a:spcPts val="0"/>
              </a:spcBef>
              <a:spcAft>
                <a:spcPts val="0"/>
              </a:spcAft>
              <a:buClrTx/>
              <a:buSzTx/>
              <a:buFontTx/>
              <a:buNone/>
              <a:defRPr/>
            </a:pPr>
            <a:r>
              <a:rPr kumimoji="1" lang="en-US" altLang="zh-CN" sz="2000" b="0" i="0" u="none" strike="noStrike" kern="0" cap="none" spc="0" normalizeH="0" baseline="0" noProof="0" dirty="0">
                <a:ln>
                  <a:noFill/>
                </a:ln>
                <a:solidFill>
                  <a:srgbClr val="000000"/>
                </a:solidFill>
                <a:effectLst/>
                <a:uLnTx/>
                <a:uFillTx/>
                <a:latin typeface="+mn-lt"/>
                <a:ea typeface="+mn-ea"/>
                <a:sym typeface="Symbol" panose="05050102010706020507" pitchFamily="18" charset="2"/>
              </a:rPr>
              <a:t> </a:t>
            </a:r>
            <a:r>
              <a:rPr kumimoji="1" lang="en-US" altLang="zh-CN" sz="2000" b="0" i="0" u="none" strike="noStrike" kern="0" cap="none" spc="0" normalizeH="0" baseline="-25000" noProof="0" dirty="0">
                <a:ln>
                  <a:noFill/>
                </a:ln>
                <a:solidFill>
                  <a:srgbClr val="000000"/>
                </a:solidFill>
                <a:effectLst/>
                <a:uLnTx/>
                <a:uFillTx/>
                <a:latin typeface="+mn-lt"/>
                <a:ea typeface="+mn-ea"/>
              </a:rPr>
              <a:t>1</a:t>
            </a:r>
            <a:r>
              <a:rPr kumimoji="1" lang="en-US" altLang="zh-CN" sz="2000" b="0" i="0" u="none" strike="noStrike" kern="0" cap="none" spc="0" normalizeH="0" baseline="-25000" noProof="0" dirty="0">
                <a:ln>
                  <a:noFill/>
                </a:ln>
                <a:solidFill>
                  <a:srgbClr val="000000"/>
                </a:solidFill>
                <a:effectLst/>
                <a:uLnTx/>
                <a:uFillTx/>
                <a:latin typeface="+mn-lt"/>
                <a:ea typeface="+mn-ea"/>
                <a:sym typeface="Symbol" panose="05050102010706020507" pitchFamily="18" charset="2"/>
              </a:rPr>
              <a:t> </a:t>
            </a:r>
            <a:r>
              <a:rPr kumimoji="1" lang="en-US" altLang="zh-CN" sz="2000" b="0" i="0" u="none" strike="noStrike" kern="0" cap="none" spc="0" normalizeH="0" baseline="0" noProof="0" dirty="0">
                <a:ln>
                  <a:noFill/>
                </a:ln>
                <a:solidFill>
                  <a:srgbClr val="000000"/>
                </a:solidFill>
                <a:effectLst/>
                <a:uLnTx/>
                <a:uFillTx/>
                <a:latin typeface="+mn-lt"/>
                <a:ea typeface="+mn-ea"/>
                <a:sym typeface="Symbol" panose="05050102010706020507" pitchFamily="18" charset="2"/>
              </a:rPr>
              <a:t>+</a:t>
            </a:r>
            <a:r>
              <a:rPr kumimoji="1" lang="en-US" altLang="zh-CN" sz="2000" b="0" i="0" u="none" strike="noStrike" kern="0" cap="none" spc="0" normalizeH="0" baseline="-25000" noProof="0" dirty="0">
                <a:ln>
                  <a:noFill/>
                </a:ln>
                <a:solidFill>
                  <a:srgbClr val="000000"/>
                </a:solidFill>
                <a:effectLst/>
                <a:uLnTx/>
                <a:uFillTx/>
                <a:latin typeface="+mn-lt"/>
                <a:ea typeface="+mn-ea"/>
              </a:rPr>
              <a:t>2</a:t>
            </a:r>
            <a:r>
              <a:rPr kumimoji="1" lang="en-US" altLang="zh-CN" b="0" i="0" u="none" strike="noStrike" kern="0" cap="none" spc="0" normalizeH="0" baseline="0" noProof="0" dirty="0">
                <a:ln>
                  <a:noFill/>
                </a:ln>
                <a:solidFill>
                  <a:srgbClr val="000000"/>
                </a:solidFill>
                <a:effectLst/>
                <a:uLnTx/>
                <a:uFillTx/>
                <a:latin typeface="+mn-lt"/>
                <a:ea typeface="+mn-ea"/>
                <a:sym typeface="Symbol" panose="05050102010706020507" pitchFamily="18" charset="2"/>
              </a:rPr>
              <a:t> </a:t>
            </a:r>
            <a:r>
              <a:rPr kumimoji="1" lang="en-US" altLang="zh-CN" sz="2000" b="0" i="0" u="none" strike="noStrike" kern="0" cap="none" spc="0" normalizeH="0" baseline="0" noProof="0" dirty="0">
                <a:ln>
                  <a:noFill/>
                </a:ln>
                <a:solidFill>
                  <a:srgbClr val="000000"/>
                </a:solidFill>
                <a:effectLst/>
                <a:uLnTx/>
                <a:uFillTx/>
                <a:latin typeface="+mn-lt"/>
                <a:ea typeface="+mn-ea"/>
              </a:rPr>
              <a:t>+</a:t>
            </a:r>
            <a:r>
              <a:rPr kumimoji="1" lang="en-US" altLang="zh-CN" sz="2000" b="0" i="0" u="none" strike="noStrike" kern="0" cap="none" spc="0" normalizeH="0" baseline="0" noProof="0" dirty="0">
                <a:ln>
                  <a:noFill/>
                </a:ln>
                <a:solidFill>
                  <a:srgbClr val="000000"/>
                </a:solidFill>
                <a:effectLst/>
                <a:uLnTx/>
                <a:uFillTx/>
                <a:latin typeface="+mn-lt"/>
                <a:ea typeface="+mn-ea"/>
                <a:sym typeface="Symbol" panose="05050102010706020507" pitchFamily="18" charset="2"/>
              </a:rPr>
              <a:t></a:t>
            </a:r>
            <a:r>
              <a:rPr kumimoji="1" lang="en-US" altLang="zh-CN" sz="2000" b="0" i="0" u="none" strike="noStrike" kern="0" cap="none" spc="0" normalizeH="0" baseline="-25000" noProof="0" dirty="0">
                <a:ln>
                  <a:noFill/>
                </a:ln>
                <a:solidFill>
                  <a:srgbClr val="000000"/>
                </a:solidFill>
                <a:effectLst/>
                <a:uLnTx/>
                <a:uFillTx/>
                <a:latin typeface="+mn-lt"/>
                <a:ea typeface="+mn-ea"/>
              </a:rPr>
              <a:t>3</a:t>
            </a:r>
            <a:endParaRPr kumimoji="1" lang="en-US" altLang="zh-CN" sz="2000" b="0" i="0" u="none" strike="noStrike" kern="0" cap="none" spc="0" normalizeH="0" baseline="-25000" noProof="0" dirty="0">
              <a:ln>
                <a:noFill/>
              </a:ln>
              <a:solidFill>
                <a:srgbClr val="000000"/>
              </a:solidFill>
              <a:effectLst/>
              <a:uLnTx/>
              <a:uFillTx/>
              <a:latin typeface="+mn-lt"/>
              <a:ea typeface="+mn-ea"/>
            </a:endParaRPr>
          </a:p>
        </p:txBody>
      </p:sp>
      <p:pic>
        <p:nvPicPr>
          <p:cNvPr id="4" name="图片 3"/>
          <p:cNvPicPr>
            <a:picLocks noChangeAspect="1"/>
          </p:cNvPicPr>
          <p:nvPr/>
        </p:nvPicPr>
        <p:blipFill>
          <a:blip r:embed="rId1"/>
          <a:stretch>
            <a:fillRect/>
          </a:stretch>
        </p:blipFill>
        <p:spPr>
          <a:xfrm>
            <a:off x="8403590" y="352425"/>
            <a:ext cx="2409825" cy="4381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50533">
                                            <p:txEl>
                                              <p:pRg st="0" end="0"/>
                                            </p:txEl>
                                          </p:spTgt>
                                        </p:tgtEl>
                                        <p:attrNameLst>
                                          <p:attrName>style.visibility</p:attrName>
                                        </p:attrNameLst>
                                      </p:cBhvr>
                                      <p:to>
                                        <p:strVal val="visible"/>
                                      </p:to>
                                    </p:set>
                                    <p:animEffect transition="in" filter="fade">
                                      <p:cBhvr>
                                        <p:cTn id="7" dur="1000"/>
                                        <p:tgtEl>
                                          <p:spTgt spid="150533">
                                            <p:txEl>
                                              <p:pRg st="0" end="0"/>
                                            </p:txEl>
                                          </p:spTgt>
                                        </p:tgtEl>
                                      </p:cBhvr>
                                    </p:animEffect>
                                    <p:anim calcmode="lin" valueType="num">
                                      <p:cBhvr>
                                        <p:cTn id="8" dur="1000" fill="hold"/>
                                        <p:tgtEl>
                                          <p:spTgt spid="15053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5053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0533"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矩形 33"/>
          <p:cNvSpPr/>
          <p:nvPr/>
        </p:nvSpPr>
        <p:spPr>
          <a:xfrm>
            <a:off x="0" y="2872702"/>
            <a:ext cx="12192000" cy="3985297"/>
          </a:xfrm>
          <a:prstGeom prst="rect">
            <a:avLst/>
          </a:prstGeom>
          <a:solidFill>
            <a:schemeClr val="accent1">
              <a:lumMod val="20000"/>
              <a:lumOff val="80000"/>
              <a:alpha val="80000"/>
            </a:schemeClr>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35" name="矩形 34"/>
          <p:cNvSpPr/>
          <p:nvPr/>
        </p:nvSpPr>
        <p:spPr>
          <a:xfrm>
            <a:off x="0" y="2872702"/>
            <a:ext cx="12192000" cy="52242"/>
          </a:xfrm>
          <a:prstGeom prst="rect">
            <a:avLst/>
          </a:prstGeom>
          <a:solidFill>
            <a:srgbClr val="FFC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8917" name="Rectangle 4"/>
          <p:cNvSpPr>
            <a:spLocks noGrp="1" noChangeArrowheads="1"/>
          </p:cNvSpPr>
          <p:nvPr>
            <p:ph type="title"/>
          </p:nvPr>
        </p:nvSpPr>
        <p:spPr/>
        <p:txBody>
          <a:bodyPr/>
          <a:lstStyle/>
          <a:p>
            <a:r>
              <a:rPr lang="en-US" altLang="zh-CN" sz="2000" dirty="0"/>
              <a:t>3. </a:t>
            </a:r>
            <a:r>
              <a:rPr lang="zh-CN" altLang="en-US" sz="2000" dirty="0"/>
              <a:t>波分复用（</a:t>
            </a:r>
            <a:r>
              <a:rPr lang="en-US" altLang="zh-CN" sz="2000" dirty="0"/>
              <a:t>WDM</a:t>
            </a:r>
            <a:r>
              <a:rPr lang="zh-CN" altLang="en-US" sz="2000" dirty="0"/>
              <a:t>）</a:t>
            </a:r>
            <a:endParaRPr lang="en-US" altLang="zh-CN" sz="2000" dirty="0"/>
          </a:p>
        </p:txBody>
      </p:sp>
      <p:sp>
        <p:nvSpPr>
          <p:cNvPr id="150533" name="Rectangle 5"/>
          <p:cNvSpPr>
            <a:spLocks noGrp="1" noChangeArrowheads="1"/>
          </p:cNvSpPr>
          <p:nvPr>
            <p:ph idx="1"/>
          </p:nvPr>
        </p:nvSpPr>
        <p:spPr>
          <a:xfrm>
            <a:off x="609919" y="1143530"/>
            <a:ext cx="10978515" cy="1768414"/>
          </a:xfrm>
        </p:spPr>
        <p:txBody>
          <a:bodyPr>
            <a:normAutofit/>
          </a:bodyPr>
          <a:lstStyle/>
          <a:p>
            <a:r>
              <a:rPr lang="zh-CN" altLang="en-US" sz="2400" dirty="0">
                <a:solidFill>
                  <a:srgbClr val="C00000"/>
                </a:solidFill>
              </a:rPr>
              <a:t>波分复用</a:t>
            </a:r>
            <a:r>
              <a:rPr lang="zh-CN" altLang="en-US" sz="2400" dirty="0"/>
              <a:t>（</a:t>
            </a:r>
            <a:r>
              <a:rPr lang="en-US" altLang="zh-CN" sz="2400" dirty="0"/>
              <a:t>Wavelength Division Multiplexing</a:t>
            </a:r>
            <a:r>
              <a:rPr lang="zh-CN" altLang="en-US" sz="2400" dirty="0"/>
              <a:t>，</a:t>
            </a:r>
            <a:r>
              <a:rPr lang="en-US" altLang="zh-CN" sz="2400" dirty="0"/>
              <a:t>WDM</a:t>
            </a:r>
            <a:r>
              <a:rPr lang="zh-CN" altLang="en-US" sz="2400" dirty="0"/>
              <a:t>）就是光的频分复用。使用一根光纤来同时传输多个光载波信号。</a:t>
            </a:r>
            <a:endParaRPr lang="en-US" altLang="zh-CN" sz="2400" dirty="0"/>
          </a:p>
          <a:p>
            <a:r>
              <a:rPr lang="zh-CN" altLang="en-US" sz="2400" dirty="0"/>
              <a:t>现在已能做到在一根光纤上复用几十路或更多路数的光载波信号。</a:t>
            </a:r>
            <a:endParaRPr lang="zh-CN" altLang="en-US" sz="2400" dirty="0"/>
          </a:p>
        </p:txBody>
      </p:sp>
      <p:sp>
        <p:nvSpPr>
          <p:cNvPr id="2" name="Rectangle 2"/>
          <p:cNvSpPr>
            <a:spLocks noChangeArrowheads="1"/>
          </p:cNvSpPr>
          <p:nvPr/>
        </p:nvSpPr>
        <p:spPr bwMode="auto">
          <a:xfrm>
            <a:off x="0"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62" name="Text Box 83"/>
          <p:cNvSpPr txBox="1">
            <a:spLocks noChangeArrowheads="1"/>
          </p:cNvSpPr>
          <p:nvPr/>
        </p:nvSpPr>
        <p:spPr bwMode="auto">
          <a:xfrm>
            <a:off x="2996982" y="4864225"/>
            <a:ext cx="146706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90000"/>
              </a:lnSpc>
            </a:pPr>
            <a:r>
              <a:rPr kumimoji="1" lang="zh-CN" altLang="en-US" sz="2000">
                <a:latin typeface="+mn-lt"/>
                <a:ea typeface="+mn-ea"/>
              </a:rPr>
              <a:t>光复用器</a:t>
            </a:r>
            <a:endParaRPr kumimoji="1" lang="en-US" altLang="zh-CN" sz="2000">
              <a:latin typeface="+mn-lt"/>
              <a:ea typeface="+mn-ea"/>
            </a:endParaRPr>
          </a:p>
          <a:p>
            <a:pPr algn="ctr" eaLnBrk="1" hangingPunct="1">
              <a:lnSpc>
                <a:spcPct val="90000"/>
              </a:lnSpc>
            </a:pPr>
            <a:r>
              <a:rPr kumimoji="1" lang="zh-CN" altLang="en-US" sz="2000">
                <a:latin typeface="+mn-lt"/>
                <a:ea typeface="+mn-ea"/>
              </a:rPr>
              <a:t>（合波器）</a:t>
            </a:r>
            <a:endParaRPr kumimoji="1" lang="zh-CN" altLang="en-US" sz="2000">
              <a:latin typeface="+mn-lt"/>
              <a:ea typeface="+mn-ea"/>
            </a:endParaRPr>
          </a:p>
        </p:txBody>
      </p:sp>
      <p:sp>
        <p:nvSpPr>
          <p:cNvPr id="63" name="AutoShape 87"/>
          <p:cNvSpPr>
            <a:spLocks noChangeArrowheads="1"/>
          </p:cNvSpPr>
          <p:nvPr/>
        </p:nvSpPr>
        <p:spPr bwMode="auto">
          <a:xfrm>
            <a:off x="3034829" y="3645024"/>
            <a:ext cx="1423141" cy="1143000"/>
          </a:xfrm>
          <a:prstGeom prst="triangle">
            <a:avLst>
              <a:gd name="adj" fmla="val 50000"/>
            </a:avLst>
          </a:prstGeom>
          <a:solidFill>
            <a:schemeClr val="accent3"/>
          </a:solidFill>
          <a:effectLst/>
          <a:scene3d>
            <a:camera prst="orthographicFront">
              <a:rot lat="0" lon="0" rev="0"/>
            </a:camera>
            <a:lightRig rig="threePt" dir="t">
              <a:rot lat="0" lon="0" rev="1200000"/>
            </a:lightRig>
          </a:scene3d>
          <a:sp3d/>
        </p:spPr>
        <p:style>
          <a:lnRef idx="0">
            <a:schemeClr val="accent3"/>
          </a:lnRef>
          <a:fillRef idx="3">
            <a:schemeClr val="accent3"/>
          </a:fillRef>
          <a:effectRef idx="3">
            <a:schemeClr val="accent3"/>
          </a:effectRef>
          <a:fontRef idx="minor">
            <a:schemeClr val="lt1"/>
          </a:fontRef>
        </p:style>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b="0" i="0" u="none" strike="noStrike" kern="0" cap="none" spc="0" normalizeH="0" baseline="0" noProof="0">
              <a:ln>
                <a:noFill/>
              </a:ln>
              <a:solidFill>
                <a:sysClr val="windowText" lastClr="000000"/>
              </a:solidFill>
              <a:effectLst/>
              <a:uLnTx/>
              <a:uFillTx/>
            </a:endParaRPr>
          </a:p>
        </p:txBody>
      </p:sp>
      <p:sp>
        <p:nvSpPr>
          <p:cNvPr id="64" name="Text Box 89"/>
          <p:cNvSpPr txBox="1">
            <a:spLocks noChangeArrowheads="1"/>
          </p:cNvSpPr>
          <p:nvPr/>
        </p:nvSpPr>
        <p:spPr bwMode="auto">
          <a:xfrm>
            <a:off x="7522655" y="4864225"/>
            <a:ext cx="146706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90000"/>
              </a:lnSpc>
            </a:pPr>
            <a:r>
              <a:rPr kumimoji="1" lang="zh-CN" altLang="en-US" sz="2000">
                <a:latin typeface="+mn-lt"/>
                <a:ea typeface="+mn-ea"/>
              </a:rPr>
              <a:t>光分用器</a:t>
            </a:r>
            <a:endParaRPr kumimoji="1" lang="en-US" altLang="zh-CN" sz="2000">
              <a:latin typeface="+mn-lt"/>
              <a:ea typeface="+mn-ea"/>
            </a:endParaRPr>
          </a:p>
          <a:p>
            <a:pPr algn="ctr" eaLnBrk="1" hangingPunct="1">
              <a:lnSpc>
                <a:spcPct val="90000"/>
              </a:lnSpc>
            </a:pPr>
            <a:r>
              <a:rPr kumimoji="1" lang="zh-CN" altLang="en-US" sz="2000">
                <a:latin typeface="+mn-lt"/>
                <a:ea typeface="+mn-ea"/>
              </a:rPr>
              <a:t>（分光器）</a:t>
            </a:r>
            <a:endParaRPr kumimoji="1" lang="zh-CN" altLang="en-US" sz="2000">
              <a:latin typeface="+mn-lt"/>
              <a:ea typeface="+mn-ea"/>
            </a:endParaRPr>
          </a:p>
        </p:txBody>
      </p:sp>
      <p:sp>
        <p:nvSpPr>
          <p:cNvPr id="65" name="AutoShape 90"/>
          <p:cNvSpPr>
            <a:spLocks noChangeArrowheads="1"/>
          </p:cNvSpPr>
          <p:nvPr/>
        </p:nvSpPr>
        <p:spPr bwMode="auto">
          <a:xfrm>
            <a:off x="7541442" y="3645024"/>
            <a:ext cx="1423141" cy="1143000"/>
          </a:xfrm>
          <a:prstGeom prst="triangle">
            <a:avLst>
              <a:gd name="adj" fmla="val 50000"/>
            </a:avLst>
          </a:prstGeom>
          <a:solidFill>
            <a:schemeClr val="accent3"/>
          </a:solidFill>
          <a:effectLst/>
          <a:scene3d>
            <a:camera prst="orthographicFront">
              <a:rot lat="0" lon="0" rev="0"/>
            </a:camera>
            <a:lightRig rig="threePt" dir="t">
              <a:rot lat="0" lon="0" rev="1200000"/>
            </a:lightRig>
          </a:scene3d>
          <a:sp3d/>
        </p:spPr>
        <p:style>
          <a:lnRef idx="0">
            <a:schemeClr val="accent3"/>
          </a:lnRef>
          <a:fillRef idx="3">
            <a:schemeClr val="accent3"/>
          </a:fillRef>
          <a:effectRef idx="3">
            <a:schemeClr val="accent3"/>
          </a:effectRef>
          <a:fontRef idx="minor">
            <a:schemeClr val="lt1"/>
          </a:fontRef>
        </p:style>
        <p:txBody>
          <a:bodyPr wrap="none" anchor="ctr"/>
          <a:lstStyle/>
          <a:p>
            <a:pPr fontAlgn="auto">
              <a:spcBef>
                <a:spcPts val="0"/>
              </a:spcBef>
              <a:spcAft>
                <a:spcPts val="0"/>
              </a:spcAft>
            </a:pPr>
            <a:endParaRPr lang="zh-CN" altLang="en-US" kern="0">
              <a:solidFill>
                <a:sysClr val="windowText" lastClr="000000"/>
              </a:solidFill>
            </a:endParaRPr>
          </a:p>
        </p:txBody>
      </p:sp>
      <p:sp>
        <p:nvSpPr>
          <p:cNvPr id="66" name="Line 91"/>
          <p:cNvSpPr>
            <a:spLocks noChangeShapeType="1"/>
          </p:cNvSpPr>
          <p:nvPr/>
        </p:nvSpPr>
        <p:spPr bwMode="auto">
          <a:xfrm>
            <a:off x="4102185" y="4229224"/>
            <a:ext cx="3759041" cy="0"/>
          </a:xfrm>
          <a:prstGeom prst="line">
            <a:avLst/>
          </a:prstGeom>
          <a:noFill/>
          <a:ln w="38100">
            <a:solidFill>
              <a:schemeClr val="bg1"/>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b="0" i="0" u="none" strike="noStrike" kern="0" cap="none" spc="0" normalizeH="0" baseline="0" noProof="0">
              <a:ln>
                <a:noFill/>
              </a:ln>
              <a:solidFill>
                <a:sysClr val="windowText" lastClr="000000"/>
              </a:solidFill>
              <a:effectLst/>
              <a:uLnTx/>
              <a:uFillTx/>
              <a:latin typeface="+mn-lt"/>
              <a:ea typeface="+mn-ea"/>
            </a:endParaRPr>
          </a:p>
        </p:txBody>
      </p:sp>
      <p:grpSp>
        <p:nvGrpSpPr>
          <p:cNvPr id="67" name="Group 98"/>
          <p:cNvGrpSpPr/>
          <p:nvPr/>
        </p:nvGrpSpPr>
        <p:grpSpPr bwMode="auto">
          <a:xfrm>
            <a:off x="2223725" y="3873627"/>
            <a:ext cx="1882696" cy="822326"/>
            <a:chOff x="1201" y="1440"/>
            <a:chExt cx="889" cy="518"/>
          </a:xfrm>
        </p:grpSpPr>
        <p:sp>
          <p:nvSpPr>
            <p:cNvPr id="68" name="Line 92"/>
            <p:cNvSpPr>
              <a:spLocks noChangeShapeType="1"/>
            </p:cNvSpPr>
            <p:nvPr/>
          </p:nvSpPr>
          <p:spPr bwMode="auto">
            <a:xfrm flipH="1" flipV="1">
              <a:off x="1777" y="1609"/>
              <a:ext cx="311" cy="55"/>
            </a:xfrm>
            <a:prstGeom prst="line">
              <a:avLst/>
            </a:prstGeom>
            <a:noFill/>
            <a:ln w="38100">
              <a:solidFill>
                <a:schemeClr val="bg1"/>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b="0" i="0" u="none" strike="noStrike" kern="0" cap="none" spc="0" normalizeH="0" baseline="0" noProof="0">
                <a:ln>
                  <a:noFill/>
                </a:ln>
                <a:solidFill>
                  <a:sysClr val="windowText" lastClr="000000"/>
                </a:solidFill>
                <a:effectLst/>
                <a:uLnTx/>
                <a:uFillTx/>
                <a:latin typeface="+mn-lt"/>
                <a:ea typeface="+mn-ea"/>
              </a:endParaRPr>
            </a:p>
          </p:txBody>
        </p:sp>
        <p:sp>
          <p:nvSpPr>
            <p:cNvPr id="69" name="Line 93"/>
            <p:cNvSpPr>
              <a:spLocks noChangeShapeType="1"/>
            </p:cNvSpPr>
            <p:nvPr/>
          </p:nvSpPr>
          <p:spPr bwMode="auto">
            <a:xfrm flipH="1">
              <a:off x="1736" y="1662"/>
              <a:ext cx="346" cy="25"/>
            </a:xfrm>
            <a:prstGeom prst="line">
              <a:avLst/>
            </a:prstGeom>
            <a:noFill/>
            <a:ln w="38100">
              <a:solidFill>
                <a:schemeClr val="bg1"/>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b="0" i="0" u="none" strike="noStrike" kern="0" cap="none" spc="0" normalizeH="0" baseline="0" noProof="0">
                <a:ln>
                  <a:noFill/>
                </a:ln>
                <a:solidFill>
                  <a:sysClr val="windowText" lastClr="000000"/>
                </a:solidFill>
                <a:effectLst/>
                <a:uLnTx/>
                <a:uFillTx/>
                <a:latin typeface="+mn-lt"/>
                <a:ea typeface="+mn-ea"/>
              </a:endParaRPr>
            </a:p>
          </p:txBody>
        </p:sp>
        <p:sp>
          <p:nvSpPr>
            <p:cNvPr id="70" name="Line 94"/>
            <p:cNvSpPr>
              <a:spLocks noChangeShapeType="1"/>
            </p:cNvSpPr>
            <p:nvPr/>
          </p:nvSpPr>
          <p:spPr bwMode="auto">
            <a:xfrm flipH="1">
              <a:off x="1703" y="1662"/>
              <a:ext cx="387" cy="107"/>
            </a:xfrm>
            <a:prstGeom prst="line">
              <a:avLst/>
            </a:prstGeom>
            <a:noFill/>
            <a:ln w="38100">
              <a:solidFill>
                <a:schemeClr val="bg1"/>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b="0" i="0" u="none" strike="noStrike" kern="0" cap="none" spc="0" normalizeH="0" baseline="0" noProof="0">
                <a:ln>
                  <a:noFill/>
                </a:ln>
                <a:solidFill>
                  <a:sysClr val="windowText" lastClr="000000"/>
                </a:solidFill>
                <a:effectLst/>
                <a:uLnTx/>
                <a:uFillTx/>
                <a:latin typeface="+mn-lt"/>
                <a:ea typeface="+mn-ea"/>
              </a:endParaRPr>
            </a:p>
          </p:txBody>
        </p:sp>
        <p:sp>
          <p:nvSpPr>
            <p:cNvPr id="71" name="Line 95"/>
            <p:cNvSpPr>
              <a:spLocks noChangeShapeType="1"/>
            </p:cNvSpPr>
            <p:nvPr/>
          </p:nvSpPr>
          <p:spPr bwMode="auto">
            <a:xfrm flipH="1" flipV="1">
              <a:off x="1243" y="1440"/>
              <a:ext cx="534" cy="165"/>
            </a:xfrm>
            <a:prstGeom prst="line">
              <a:avLst/>
            </a:prstGeom>
            <a:noFill/>
            <a:ln w="38100">
              <a:solidFill>
                <a:schemeClr val="bg1"/>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b="0" i="0" u="none" strike="noStrike" kern="0" cap="none" spc="0" normalizeH="0" baseline="0" noProof="0">
                <a:ln>
                  <a:noFill/>
                </a:ln>
                <a:solidFill>
                  <a:sysClr val="windowText" lastClr="000000"/>
                </a:solidFill>
                <a:effectLst/>
                <a:uLnTx/>
                <a:uFillTx/>
                <a:latin typeface="+mn-lt"/>
                <a:ea typeface="+mn-ea"/>
              </a:endParaRPr>
            </a:p>
          </p:txBody>
        </p:sp>
        <p:sp>
          <p:nvSpPr>
            <p:cNvPr id="72" name="Line 96"/>
            <p:cNvSpPr>
              <a:spLocks noChangeShapeType="1"/>
            </p:cNvSpPr>
            <p:nvPr/>
          </p:nvSpPr>
          <p:spPr bwMode="auto">
            <a:xfrm flipH="1">
              <a:off x="1201" y="1687"/>
              <a:ext cx="535" cy="65"/>
            </a:xfrm>
            <a:prstGeom prst="line">
              <a:avLst/>
            </a:prstGeom>
            <a:noFill/>
            <a:ln w="38100">
              <a:solidFill>
                <a:schemeClr val="bg1"/>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b="0" i="0" u="none" strike="noStrike" kern="0" cap="none" spc="0" normalizeH="0" baseline="0" noProof="0">
                <a:ln>
                  <a:noFill/>
                </a:ln>
                <a:solidFill>
                  <a:sysClr val="windowText" lastClr="000000"/>
                </a:solidFill>
                <a:effectLst/>
                <a:uLnTx/>
                <a:uFillTx/>
                <a:latin typeface="+mn-lt"/>
                <a:ea typeface="+mn-ea"/>
              </a:endParaRPr>
            </a:p>
          </p:txBody>
        </p:sp>
        <p:sp>
          <p:nvSpPr>
            <p:cNvPr id="73" name="Line 97"/>
            <p:cNvSpPr>
              <a:spLocks noChangeShapeType="1"/>
            </p:cNvSpPr>
            <p:nvPr/>
          </p:nvSpPr>
          <p:spPr bwMode="auto">
            <a:xfrm flipH="1">
              <a:off x="1234" y="1763"/>
              <a:ext cx="490" cy="195"/>
            </a:xfrm>
            <a:prstGeom prst="line">
              <a:avLst/>
            </a:prstGeom>
            <a:noFill/>
            <a:ln w="38100">
              <a:solidFill>
                <a:schemeClr val="bg1"/>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b="0" i="0" u="none" strike="noStrike" kern="0" cap="none" spc="0" normalizeH="0" baseline="0" noProof="0">
                <a:ln>
                  <a:noFill/>
                </a:ln>
                <a:solidFill>
                  <a:sysClr val="windowText" lastClr="000000"/>
                </a:solidFill>
                <a:effectLst/>
                <a:uLnTx/>
                <a:uFillTx/>
                <a:latin typeface="+mn-lt"/>
                <a:ea typeface="+mn-ea"/>
              </a:endParaRPr>
            </a:p>
          </p:txBody>
        </p:sp>
      </p:grpSp>
      <p:grpSp>
        <p:nvGrpSpPr>
          <p:cNvPr id="74" name="Group 99"/>
          <p:cNvGrpSpPr/>
          <p:nvPr/>
        </p:nvGrpSpPr>
        <p:grpSpPr bwMode="auto">
          <a:xfrm flipH="1">
            <a:off x="7899346" y="3873625"/>
            <a:ext cx="1882696" cy="822325"/>
            <a:chOff x="1201" y="1440"/>
            <a:chExt cx="889" cy="518"/>
          </a:xfrm>
        </p:grpSpPr>
        <p:sp>
          <p:nvSpPr>
            <p:cNvPr id="75" name="Line 100"/>
            <p:cNvSpPr>
              <a:spLocks noChangeShapeType="1"/>
            </p:cNvSpPr>
            <p:nvPr/>
          </p:nvSpPr>
          <p:spPr bwMode="auto">
            <a:xfrm flipH="1" flipV="1">
              <a:off x="1777" y="1609"/>
              <a:ext cx="311" cy="55"/>
            </a:xfrm>
            <a:prstGeom prst="line">
              <a:avLst/>
            </a:prstGeom>
            <a:noFill/>
            <a:ln w="38100">
              <a:solidFill>
                <a:schemeClr val="bg1"/>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b="0" i="0" u="none" strike="noStrike" kern="0" cap="none" spc="0" normalizeH="0" baseline="0" noProof="0">
                <a:ln>
                  <a:noFill/>
                </a:ln>
                <a:solidFill>
                  <a:sysClr val="windowText" lastClr="000000"/>
                </a:solidFill>
                <a:effectLst/>
                <a:uLnTx/>
                <a:uFillTx/>
                <a:latin typeface="+mn-lt"/>
                <a:ea typeface="+mn-ea"/>
              </a:endParaRPr>
            </a:p>
          </p:txBody>
        </p:sp>
        <p:sp>
          <p:nvSpPr>
            <p:cNvPr id="76" name="Line 101"/>
            <p:cNvSpPr>
              <a:spLocks noChangeShapeType="1"/>
            </p:cNvSpPr>
            <p:nvPr/>
          </p:nvSpPr>
          <p:spPr bwMode="auto">
            <a:xfrm flipH="1">
              <a:off x="1736" y="1662"/>
              <a:ext cx="346" cy="25"/>
            </a:xfrm>
            <a:prstGeom prst="line">
              <a:avLst/>
            </a:prstGeom>
            <a:noFill/>
            <a:ln w="38100">
              <a:solidFill>
                <a:schemeClr val="bg1"/>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b="0" i="0" u="none" strike="noStrike" kern="0" cap="none" spc="0" normalizeH="0" baseline="0" noProof="0">
                <a:ln>
                  <a:noFill/>
                </a:ln>
                <a:solidFill>
                  <a:sysClr val="windowText" lastClr="000000"/>
                </a:solidFill>
                <a:effectLst/>
                <a:uLnTx/>
                <a:uFillTx/>
                <a:latin typeface="+mn-lt"/>
                <a:ea typeface="+mn-ea"/>
              </a:endParaRPr>
            </a:p>
          </p:txBody>
        </p:sp>
        <p:sp>
          <p:nvSpPr>
            <p:cNvPr id="77" name="Line 102"/>
            <p:cNvSpPr>
              <a:spLocks noChangeShapeType="1"/>
            </p:cNvSpPr>
            <p:nvPr/>
          </p:nvSpPr>
          <p:spPr bwMode="auto">
            <a:xfrm flipH="1">
              <a:off x="1703" y="1662"/>
              <a:ext cx="387" cy="107"/>
            </a:xfrm>
            <a:prstGeom prst="line">
              <a:avLst/>
            </a:prstGeom>
            <a:noFill/>
            <a:ln w="38100">
              <a:solidFill>
                <a:schemeClr val="bg1"/>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b="0" i="0" u="none" strike="noStrike" kern="0" cap="none" spc="0" normalizeH="0" baseline="0" noProof="0">
                <a:ln>
                  <a:noFill/>
                </a:ln>
                <a:solidFill>
                  <a:sysClr val="windowText" lastClr="000000"/>
                </a:solidFill>
                <a:effectLst/>
                <a:uLnTx/>
                <a:uFillTx/>
                <a:latin typeface="+mn-lt"/>
                <a:ea typeface="+mn-ea"/>
              </a:endParaRPr>
            </a:p>
          </p:txBody>
        </p:sp>
        <p:sp>
          <p:nvSpPr>
            <p:cNvPr id="78" name="Line 103"/>
            <p:cNvSpPr>
              <a:spLocks noChangeShapeType="1"/>
            </p:cNvSpPr>
            <p:nvPr/>
          </p:nvSpPr>
          <p:spPr bwMode="auto">
            <a:xfrm flipH="1" flipV="1">
              <a:off x="1243" y="1440"/>
              <a:ext cx="534" cy="165"/>
            </a:xfrm>
            <a:prstGeom prst="line">
              <a:avLst/>
            </a:prstGeom>
            <a:noFill/>
            <a:ln w="38100">
              <a:solidFill>
                <a:schemeClr val="bg1"/>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b="0" i="0" u="none" strike="noStrike" kern="0" cap="none" spc="0" normalizeH="0" baseline="0" noProof="0">
                <a:ln>
                  <a:noFill/>
                </a:ln>
                <a:solidFill>
                  <a:sysClr val="windowText" lastClr="000000"/>
                </a:solidFill>
                <a:effectLst/>
                <a:uLnTx/>
                <a:uFillTx/>
                <a:latin typeface="+mn-lt"/>
                <a:ea typeface="+mn-ea"/>
              </a:endParaRPr>
            </a:p>
          </p:txBody>
        </p:sp>
        <p:sp>
          <p:nvSpPr>
            <p:cNvPr id="79" name="Line 104"/>
            <p:cNvSpPr>
              <a:spLocks noChangeShapeType="1"/>
            </p:cNvSpPr>
            <p:nvPr/>
          </p:nvSpPr>
          <p:spPr bwMode="auto">
            <a:xfrm flipH="1">
              <a:off x="1201" y="1687"/>
              <a:ext cx="535" cy="65"/>
            </a:xfrm>
            <a:prstGeom prst="line">
              <a:avLst/>
            </a:prstGeom>
            <a:noFill/>
            <a:ln w="38100">
              <a:solidFill>
                <a:schemeClr val="bg1"/>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b="0" i="0" u="none" strike="noStrike" kern="0" cap="none" spc="0" normalizeH="0" baseline="0" noProof="0">
                <a:ln>
                  <a:noFill/>
                </a:ln>
                <a:solidFill>
                  <a:sysClr val="windowText" lastClr="000000"/>
                </a:solidFill>
                <a:effectLst/>
                <a:uLnTx/>
                <a:uFillTx/>
                <a:latin typeface="+mn-lt"/>
                <a:ea typeface="+mn-ea"/>
              </a:endParaRPr>
            </a:p>
          </p:txBody>
        </p:sp>
        <p:sp>
          <p:nvSpPr>
            <p:cNvPr id="80" name="Line 105"/>
            <p:cNvSpPr>
              <a:spLocks noChangeShapeType="1"/>
            </p:cNvSpPr>
            <p:nvPr/>
          </p:nvSpPr>
          <p:spPr bwMode="auto">
            <a:xfrm flipH="1">
              <a:off x="1234" y="1769"/>
              <a:ext cx="469" cy="189"/>
            </a:xfrm>
            <a:prstGeom prst="line">
              <a:avLst/>
            </a:prstGeom>
            <a:noFill/>
            <a:ln w="38100">
              <a:solidFill>
                <a:schemeClr val="bg1"/>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b="0" i="0" u="none" strike="noStrike" kern="0" cap="none" spc="0" normalizeH="0" baseline="0" noProof="0">
                <a:ln>
                  <a:noFill/>
                </a:ln>
                <a:solidFill>
                  <a:sysClr val="windowText" lastClr="000000"/>
                </a:solidFill>
                <a:effectLst/>
                <a:uLnTx/>
                <a:uFillTx/>
                <a:latin typeface="+mn-lt"/>
                <a:ea typeface="+mn-ea"/>
              </a:endParaRPr>
            </a:p>
          </p:txBody>
        </p:sp>
      </p:grpSp>
      <p:sp>
        <p:nvSpPr>
          <p:cNvPr id="81" name="Text Box 106"/>
          <p:cNvSpPr txBox="1">
            <a:spLocks noChangeArrowheads="1"/>
          </p:cNvSpPr>
          <p:nvPr/>
        </p:nvSpPr>
        <p:spPr bwMode="auto">
          <a:xfrm>
            <a:off x="5652392" y="4259387"/>
            <a:ext cx="6976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90000"/>
              </a:lnSpc>
            </a:pPr>
            <a:r>
              <a:rPr kumimoji="1" lang="zh-CN" altLang="en-US" sz="2000" dirty="0">
                <a:latin typeface="+mn-lt"/>
                <a:ea typeface="+mn-ea"/>
              </a:rPr>
              <a:t>光纤</a:t>
            </a:r>
            <a:endParaRPr kumimoji="1" lang="zh-CN" altLang="en-US" sz="2000" dirty="0">
              <a:latin typeface="+mn-lt"/>
              <a:ea typeface="+mn-ea"/>
            </a:endParaRPr>
          </a:p>
        </p:txBody>
      </p:sp>
      <p:sp>
        <p:nvSpPr>
          <p:cNvPr id="82" name="Text Box 107"/>
          <p:cNvSpPr txBox="1">
            <a:spLocks noChangeArrowheads="1"/>
          </p:cNvSpPr>
          <p:nvPr/>
        </p:nvSpPr>
        <p:spPr bwMode="auto">
          <a:xfrm>
            <a:off x="1007960" y="4173662"/>
            <a:ext cx="9396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90000"/>
              </a:lnSpc>
            </a:pPr>
            <a:r>
              <a:rPr kumimoji="1" lang="zh-CN" altLang="en-US" sz="2000">
                <a:latin typeface="+mn-lt"/>
                <a:ea typeface="+mn-ea"/>
              </a:rPr>
              <a:t>波长</a:t>
            </a:r>
            <a:r>
              <a:rPr kumimoji="1" lang="zh-CN" altLang="en-US" sz="2000">
                <a:latin typeface="+mn-lt"/>
                <a:ea typeface="+mn-ea"/>
                <a:sym typeface="Symbol" panose="05050102010706020507" pitchFamily="18" charset="2"/>
              </a:rPr>
              <a:t></a:t>
            </a:r>
            <a:r>
              <a:rPr kumimoji="1" lang="en-US" altLang="zh-CN" sz="2000" baseline="-25000">
                <a:latin typeface="+mn-lt"/>
                <a:ea typeface="+mn-ea"/>
              </a:rPr>
              <a:t>2</a:t>
            </a:r>
            <a:endParaRPr kumimoji="1" lang="en-US" altLang="zh-CN" sz="2000" baseline="-25000">
              <a:latin typeface="+mn-lt"/>
              <a:ea typeface="+mn-ea"/>
            </a:endParaRPr>
          </a:p>
        </p:txBody>
      </p:sp>
      <p:sp>
        <p:nvSpPr>
          <p:cNvPr id="83" name="Text Box 108"/>
          <p:cNvSpPr txBox="1">
            <a:spLocks noChangeArrowheads="1"/>
          </p:cNvSpPr>
          <p:nvPr/>
        </p:nvSpPr>
        <p:spPr bwMode="auto">
          <a:xfrm>
            <a:off x="1071493" y="3645024"/>
            <a:ext cx="9396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90000"/>
              </a:lnSpc>
            </a:pPr>
            <a:r>
              <a:rPr kumimoji="1" lang="zh-CN" altLang="en-US" sz="2000">
                <a:latin typeface="+mn-lt"/>
                <a:ea typeface="+mn-ea"/>
              </a:rPr>
              <a:t>波长</a:t>
            </a:r>
            <a:r>
              <a:rPr kumimoji="1" lang="zh-CN" altLang="en-US" sz="2000">
                <a:latin typeface="+mn-lt"/>
                <a:ea typeface="+mn-ea"/>
                <a:sym typeface="Symbol" panose="05050102010706020507" pitchFamily="18" charset="2"/>
              </a:rPr>
              <a:t></a:t>
            </a:r>
            <a:r>
              <a:rPr kumimoji="1" lang="en-US" altLang="zh-CN" sz="2000" baseline="-25000">
                <a:latin typeface="+mn-lt"/>
                <a:ea typeface="+mn-ea"/>
              </a:rPr>
              <a:t>1</a:t>
            </a:r>
            <a:endParaRPr kumimoji="1" lang="en-US" altLang="zh-CN" sz="2000" baseline="-25000">
              <a:latin typeface="+mn-lt"/>
              <a:ea typeface="+mn-ea"/>
            </a:endParaRPr>
          </a:p>
        </p:txBody>
      </p:sp>
      <p:sp>
        <p:nvSpPr>
          <p:cNvPr id="84" name="Text Box 110"/>
          <p:cNvSpPr txBox="1">
            <a:spLocks noChangeArrowheads="1"/>
          </p:cNvSpPr>
          <p:nvPr/>
        </p:nvSpPr>
        <p:spPr bwMode="auto">
          <a:xfrm>
            <a:off x="1060904" y="4654675"/>
            <a:ext cx="9396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tIns="0" bIns="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90000"/>
              </a:lnSpc>
            </a:pPr>
            <a:r>
              <a:rPr kumimoji="1" lang="zh-CN" altLang="en-US" sz="2000">
                <a:latin typeface="+mn-lt"/>
                <a:ea typeface="+mn-ea"/>
              </a:rPr>
              <a:t>波长</a:t>
            </a:r>
            <a:r>
              <a:rPr kumimoji="1" lang="zh-CN" altLang="en-US" sz="2000">
                <a:latin typeface="+mn-lt"/>
                <a:ea typeface="+mn-ea"/>
                <a:sym typeface="Symbol" panose="05050102010706020507" pitchFamily="18" charset="2"/>
              </a:rPr>
              <a:t></a:t>
            </a:r>
            <a:r>
              <a:rPr kumimoji="1" lang="en-US" altLang="zh-CN" sz="2000" baseline="-25000">
                <a:latin typeface="+mn-lt"/>
                <a:ea typeface="+mn-ea"/>
              </a:rPr>
              <a:t>3</a:t>
            </a:r>
            <a:endParaRPr kumimoji="1" lang="en-US" altLang="zh-CN" sz="2000" baseline="-25000">
              <a:latin typeface="+mn-lt"/>
              <a:ea typeface="+mn-ea"/>
            </a:endParaRPr>
          </a:p>
        </p:txBody>
      </p:sp>
      <p:sp>
        <p:nvSpPr>
          <p:cNvPr id="85" name="Text Box 111"/>
          <p:cNvSpPr txBox="1">
            <a:spLocks noChangeArrowheads="1"/>
          </p:cNvSpPr>
          <p:nvPr/>
        </p:nvSpPr>
        <p:spPr bwMode="auto">
          <a:xfrm>
            <a:off x="9758747" y="4211762"/>
            <a:ext cx="9396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90000"/>
              </a:lnSpc>
            </a:pPr>
            <a:r>
              <a:rPr kumimoji="1" lang="zh-CN" altLang="en-US" sz="2000" dirty="0">
                <a:latin typeface="+mn-lt"/>
                <a:ea typeface="+mn-ea"/>
              </a:rPr>
              <a:t>波长</a:t>
            </a:r>
            <a:r>
              <a:rPr kumimoji="1" lang="zh-CN" altLang="en-US" sz="2000" dirty="0">
                <a:latin typeface="+mn-lt"/>
                <a:ea typeface="+mn-ea"/>
                <a:sym typeface="Symbol" panose="05050102010706020507" pitchFamily="18" charset="2"/>
              </a:rPr>
              <a:t></a:t>
            </a:r>
            <a:r>
              <a:rPr kumimoji="1" lang="en-US" altLang="zh-CN" sz="2000" baseline="-25000" dirty="0">
                <a:latin typeface="+mn-lt"/>
                <a:ea typeface="+mn-ea"/>
              </a:rPr>
              <a:t>2</a:t>
            </a:r>
            <a:endParaRPr kumimoji="1" lang="en-US" altLang="zh-CN" sz="2000" baseline="-25000" dirty="0">
              <a:latin typeface="+mn-lt"/>
              <a:ea typeface="+mn-ea"/>
            </a:endParaRPr>
          </a:p>
        </p:txBody>
      </p:sp>
      <p:sp>
        <p:nvSpPr>
          <p:cNvPr id="86" name="Text Box 112"/>
          <p:cNvSpPr txBox="1">
            <a:spLocks noChangeArrowheads="1"/>
          </p:cNvSpPr>
          <p:nvPr/>
        </p:nvSpPr>
        <p:spPr bwMode="auto">
          <a:xfrm>
            <a:off x="9703685" y="3683124"/>
            <a:ext cx="9396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90000"/>
              </a:lnSpc>
            </a:pPr>
            <a:r>
              <a:rPr kumimoji="1" lang="zh-CN" altLang="en-US" sz="2000">
                <a:latin typeface="+mn-lt"/>
                <a:ea typeface="+mn-ea"/>
              </a:rPr>
              <a:t>波长</a:t>
            </a:r>
            <a:r>
              <a:rPr kumimoji="1" lang="zh-CN" altLang="en-US" sz="2000">
                <a:latin typeface="+mn-lt"/>
                <a:ea typeface="+mn-ea"/>
                <a:sym typeface="Symbol" panose="05050102010706020507" pitchFamily="18" charset="2"/>
              </a:rPr>
              <a:t></a:t>
            </a:r>
            <a:r>
              <a:rPr kumimoji="1" lang="en-US" altLang="zh-CN" sz="2000" baseline="-25000">
                <a:latin typeface="+mn-lt"/>
                <a:ea typeface="+mn-ea"/>
              </a:rPr>
              <a:t>1</a:t>
            </a:r>
            <a:endParaRPr kumimoji="1" lang="en-US" altLang="zh-CN" sz="2000" baseline="-25000">
              <a:latin typeface="+mn-lt"/>
              <a:ea typeface="+mn-ea"/>
            </a:endParaRPr>
          </a:p>
        </p:txBody>
      </p:sp>
      <p:sp>
        <p:nvSpPr>
          <p:cNvPr id="87" name="Text Box 113"/>
          <p:cNvSpPr txBox="1">
            <a:spLocks noChangeArrowheads="1"/>
          </p:cNvSpPr>
          <p:nvPr/>
        </p:nvSpPr>
        <p:spPr bwMode="auto">
          <a:xfrm>
            <a:off x="9777805" y="4692774"/>
            <a:ext cx="1508645"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90000"/>
              </a:lnSpc>
            </a:pPr>
            <a:r>
              <a:rPr kumimoji="1" lang="zh-CN" altLang="en-US" sz="2000" dirty="0">
                <a:latin typeface="+mn-lt"/>
                <a:ea typeface="+mn-ea"/>
              </a:rPr>
              <a:t>波长</a:t>
            </a:r>
            <a:r>
              <a:rPr kumimoji="1" lang="zh-CN" altLang="en-US" sz="2000" dirty="0">
                <a:latin typeface="+mn-lt"/>
                <a:ea typeface="+mn-ea"/>
                <a:sym typeface="Symbol" panose="05050102010706020507" pitchFamily="18" charset="2"/>
              </a:rPr>
              <a:t></a:t>
            </a:r>
            <a:r>
              <a:rPr kumimoji="1" lang="en-US" altLang="zh-CN" sz="2000" baseline="-25000" dirty="0">
                <a:latin typeface="+mn-lt"/>
                <a:ea typeface="+mn-ea"/>
              </a:rPr>
              <a:t>3</a:t>
            </a:r>
            <a:endParaRPr kumimoji="1" lang="en-US" altLang="zh-CN" sz="2000" baseline="-25000" dirty="0">
              <a:latin typeface="+mn-lt"/>
              <a:ea typeface="+mn-ea"/>
            </a:endParaRPr>
          </a:p>
        </p:txBody>
      </p:sp>
      <p:sp>
        <p:nvSpPr>
          <p:cNvPr id="88" name="Text Box 114"/>
          <p:cNvSpPr txBox="1">
            <a:spLocks noChangeArrowheads="1"/>
          </p:cNvSpPr>
          <p:nvPr/>
        </p:nvSpPr>
        <p:spPr bwMode="auto">
          <a:xfrm>
            <a:off x="5042508" y="3861048"/>
            <a:ext cx="205938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90000"/>
              </a:lnSpc>
              <a:spcBef>
                <a:spcPts val="0"/>
              </a:spcBef>
              <a:spcAft>
                <a:spcPts val="0"/>
              </a:spcAft>
              <a:buClrTx/>
              <a:buSzTx/>
              <a:buFontTx/>
              <a:buNone/>
              <a:defRPr/>
            </a:pPr>
            <a:r>
              <a:rPr kumimoji="1" lang="en-US" altLang="zh-CN" sz="2000" b="0" i="0" u="none" strike="noStrike" kern="0" cap="none" spc="0" normalizeH="0" baseline="0" noProof="0" dirty="0">
                <a:ln>
                  <a:noFill/>
                </a:ln>
                <a:solidFill>
                  <a:srgbClr val="000000"/>
                </a:solidFill>
                <a:effectLst/>
                <a:uLnTx/>
                <a:uFillTx/>
                <a:latin typeface="+mn-lt"/>
                <a:ea typeface="+mn-ea"/>
                <a:sym typeface="Symbol" panose="05050102010706020507" pitchFamily="18" charset="2"/>
              </a:rPr>
              <a:t> </a:t>
            </a:r>
            <a:r>
              <a:rPr kumimoji="1" lang="en-US" altLang="zh-CN" sz="2000" b="0" i="0" u="none" strike="noStrike" kern="0" cap="none" spc="0" normalizeH="0" baseline="-25000" noProof="0" dirty="0">
                <a:ln>
                  <a:noFill/>
                </a:ln>
                <a:solidFill>
                  <a:srgbClr val="000000"/>
                </a:solidFill>
                <a:effectLst/>
                <a:uLnTx/>
                <a:uFillTx/>
                <a:latin typeface="+mn-lt"/>
                <a:ea typeface="+mn-ea"/>
              </a:rPr>
              <a:t>1</a:t>
            </a:r>
            <a:r>
              <a:rPr kumimoji="1" lang="en-US" altLang="zh-CN" sz="2000" b="0" i="0" u="none" strike="noStrike" kern="0" cap="none" spc="0" normalizeH="0" baseline="-25000" noProof="0" dirty="0">
                <a:ln>
                  <a:noFill/>
                </a:ln>
                <a:solidFill>
                  <a:srgbClr val="000000"/>
                </a:solidFill>
                <a:effectLst/>
                <a:uLnTx/>
                <a:uFillTx/>
                <a:latin typeface="+mn-lt"/>
                <a:ea typeface="+mn-ea"/>
                <a:sym typeface="Symbol" panose="05050102010706020507" pitchFamily="18" charset="2"/>
              </a:rPr>
              <a:t> </a:t>
            </a:r>
            <a:r>
              <a:rPr kumimoji="1" lang="en-US" altLang="zh-CN" sz="2000" b="0" i="0" u="none" strike="noStrike" kern="0" cap="none" spc="0" normalizeH="0" baseline="0" noProof="0" dirty="0">
                <a:ln>
                  <a:noFill/>
                </a:ln>
                <a:solidFill>
                  <a:srgbClr val="000000"/>
                </a:solidFill>
                <a:effectLst/>
                <a:uLnTx/>
                <a:uFillTx/>
                <a:latin typeface="+mn-lt"/>
                <a:ea typeface="+mn-ea"/>
                <a:sym typeface="Symbol" panose="05050102010706020507" pitchFamily="18" charset="2"/>
              </a:rPr>
              <a:t>+</a:t>
            </a:r>
            <a:r>
              <a:rPr kumimoji="1" lang="en-US" altLang="zh-CN" sz="2000" b="0" i="0" u="none" strike="noStrike" kern="0" cap="none" spc="0" normalizeH="0" baseline="-25000" noProof="0" dirty="0">
                <a:ln>
                  <a:noFill/>
                </a:ln>
                <a:solidFill>
                  <a:srgbClr val="000000"/>
                </a:solidFill>
                <a:effectLst/>
                <a:uLnTx/>
                <a:uFillTx/>
                <a:latin typeface="+mn-lt"/>
                <a:ea typeface="+mn-ea"/>
              </a:rPr>
              <a:t>2</a:t>
            </a:r>
            <a:r>
              <a:rPr kumimoji="1" lang="en-US" altLang="zh-CN" b="0" i="0" u="none" strike="noStrike" kern="0" cap="none" spc="0" normalizeH="0" baseline="0" noProof="0" dirty="0">
                <a:ln>
                  <a:noFill/>
                </a:ln>
                <a:solidFill>
                  <a:srgbClr val="000000"/>
                </a:solidFill>
                <a:effectLst/>
                <a:uLnTx/>
                <a:uFillTx/>
                <a:latin typeface="+mn-lt"/>
                <a:ea typeface="+mn-ea"/>
                <a:sym typeface="Symbol" panose="05050102010706020507" pitchFamily="18" charset="2"/>
              </a:rPr>
              <a:t> </a:t>
            </a:r>
            <a:r>
              <a:rPr kumimoji="1" lang="en-US" altLang="zh-CN" sz="2000" b="0" i="0" u="none" strike="noStrike" kern="0" cap="none" spc="0" normalizeH="0" baseline="0" noProof="0" dirty="0">
                <a:ln>
                  <a:noFill/>
                </a:ln>
                <a:solidFill>
                  <a:srgbClr val="000000"/>
                </a:solidFill>
                <a:effectLst/>
                <a:uLnTx/>
                <a:uFillTx/>
                <a:latin typeface="+mn-lt"/>
                <a:ea typeface="+mn-ea"/>
              </a:rPr>
              <a:t>+</a:t>
            </a:r>
            <a:r>
              <a:rPr kumimoji="1" lang="en-US" altLang="zh-CN" sz="2000" b="0" i="0" u="none" strike="noStrike" kern="0" cap="none" spc="0" normalizeH="0" baseline="0" noProof="0" dirty="0">
                <a:ln>
                  <a:noFill/>
                </a:ln>
                <a:solidFill>
                  <a:srgbClr val="000000"/>
                </a:solidFill>
                <a:effectLst/>
                <a:uLnTx/>
                <a:uFillTx/>
                <a:latin typeface="+mn-lt"/>
                <a:ea typeface="+mn-ea"/>
                <a:sym typeface="Symbol" panose="05050102010706020507" pitchFamily="18" charset="2"/>
              </a:rPr>
              <a:t></a:t>
            </a:r>
            <a:r>
              <a:rPr kumimoji="1" lang="en-US" altLang="zh-CN" sz="2000" b="0" i="0" u="none" strike="noStrike" kern="0" cap="none" spc="0" normalizeH="0" baseline="-25000" noProof="0" dirty="0">
                <a:ln>
                  <a:noFill/>
                </a:ln>
                <a:solidFill>
                  <a:srgbClr val="000000"/>
                </a:solidFill>
                <a:effectLst/>
                <a:uLnTx/>
                <a:uFillTx/>
                <a:latin typeface="+mn-lt"/>
                <a:ea typeface="+mn-ea"/>
              </a:rPr>
              <a:t>3</a:t>
            </a:r>
            <a:endParaRPr kumimoji="1" lang="en-US" altLang="zh-CN" sz="2000" b="0" i="0" u="none" strike="noStrike" kern="0" cap="none" spc="0" normalizeH="0" baseline="-25000" noProof="0" dirty="0">
              <a:ln>
                <a:noFill/>
              </a:ln>
              <a:solidFill>
                <a:srgbClr val="000000"/>
              </a:solidFill>
              <a:effectLst/>
              <a:uLnTx/>
              <a:uFillTx/>
              <a:latin typeface="+mn-lt"/>
              <a:ea typeface="+mn-ea"/>
            </a:endParaRPr>
          </a:p>
        </p:txBody>
      </p:sp>
      <p:sp>
        <p:nvSpPr>
          <p:cNvPr id="36" name="Line 91"/>
          <p:cNvSpPr>
            <a:spLocks noChangeShapeType="1"/>
          </p:cNvSpPr>
          <p:nvPr/>
        </p:nvSpPr>
        <p:spPr bwMode="auto">
          <a:xfrm>
            <a:off x="4095509" y="4229259"/>
            <a:ext cx="3759041" cy="0"/>
          </a:xfrm>
          <a:prstGeom prst="line">
            <a:avLst/>
          </a:prstGeom>
          <a:noFill/>
          <a:ln w="38100">
            <a:solidFill>
              <a:schemeClr val="accent1"/>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b="0" i="0" u="none" strike="noStrike" kern="0" cap="none" spc="0" normalizeH="0" baseline="0" noProof="0">
              <a:ln>
                <a:noFill/>
              </a:ln>
              <a:solidFill>
                <a:sysClr val="windowText" lastClr="000000"/>
              </a:solidFill>
              <a:effectLst/>
              <a:uLnTx/>
              <a:uFillTx/>
              <a:latin typeface="+mn-lt"/>
              <a:ea typeface="+mn-ea"/>
            </a:endParaRPr>
          </a:p>
        </p:txBody>
      </p:sp>
      <p:grpSp>
        <p:nvGrpSpPr>
          <p:cNvPr id="37" name="Group 98"/>
          <p:cNvGrpSpPr/>
          <p:nvPr/>
        </p:nvGrpSpPr>
        <p:grpSpPr bwMode="auto">
          <a:xfrm>
            <a:off x="2217049" y="3873662"/>
            <a:ext cx="1882696" cy="822326"/>
            <a:chOff x="1201" y="1440"/>
            <a:chExt cx="889" cy="518"/>
          </a:xfrm>
        </p:grpSpPr>
        <p:sp>
          <p:nvSpPr>
            <p:cNvPr id="38" name="Line 92"/>
            <p:cNvSpPr>
              <a:spLocks noChangeShapeType="1"/>
            </p:cNvSpPr>
            <p:nvPr/>
          </p:nvSpPr>
          <p:spPr bwMode="auto">
            <a:xfrm flipH="1" flipV="1">
              <a:off x="1777" y="1609"/>
              <a:ext cx="311" cy="55"/>
            </a:xfrm>
            <a:prstGeom prst="line">
              <a:avLst/>
            </a:prstGeom>
            <a:noFill/>
            <a:ln w="38100">
              <a:solidFill>
                <a:srgbClr val="FF0000"/>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b="0" i="0" u="none" strike="noStrike" kern="0" cap="none" spc="0" normalizeH="0" baseline="0" noProof="0">
                <a:ln>
                  <a:noFill/>
                </a:ln>
                <a:solidFill>
                  <a:sysClr val="windowText" lastClr="000000"/>
                </a:solidFill>
                <a:effectLst/>
                <a:uLnTx/>
                <a:uFillTx/>
                <a:latin typeface="+mn-lt"/>
                <a:ea typeface="+mn-ea"/>
              </a:endParaRPr>
            </a:p>
          </p:txBody>
        </p:sp>
        <p:sp>
          <p:nvSpPr>
            <p:cNvPr id="39" name="Line 93"/>
            <p:cNvSpPr>
              <a:spLocks noChangeShapeType="1"/>
            </p:cNvSpPr>
            <p:nvPr/>
          </p:nvSpPr>
          <p:spPr bwMode="auto">
            <a:xfrm flipH="1">
              <a:off x="1736" y="1662"/>
              <a:ext cx="346" cy="25"/>
            </a:xfrm>
            <a:prstGeom prst="line">
              <a:avLst/>
            </a:prstGeom>
            <a:noFill/>
            <a:ln w="38100">
              <a:solidFill>
                <a:srgbClr val="FFFF00"/>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b="0" i="0" u="none" strike="noStrike" kern="0" cap="none" spc="0" normalizeH="0" baseline="0" noProof="0">
                <a:ln>
                  <a:noFill/>
                </a:ln>
                <a:solidFill>
                  <a:sysClr val="windowText" lastClr="000000"/>
                </a:solidFill>
                <a:effectLst/>
                <a:uLnTx/>
                <a:uFillTx/>
                <a:latin typeface="+mn-lt"/>
                <a:ea typeface="+mn-ea"/>
              </a:endParaRPr>
            </a:p>
          </p:txBody>
        </p:sp>
        <p:sp>
          <p:nvSpPr>
            <p:cNvPr id="40" name="Line 94"/>
            <p:cNvSpPr>
              <a:spLocks noChangeShapeType="1"/>
            </p:cNvSpPr>
            <p:nvPr/>
          </p:nvSpPr>
          <p:spPr bwMode="auto">
            <a:xfrm flipH="1">
              <a:off x="1703" y="1662"/>
              <a:ext cx="387" cy="107"/>
            </a:xfrm>
            <a:prstGeom prst="line">
              <a:avLst/>
            </a:prstGeom>
            <a:noFill/>
            <a:ln w="38100">
              <a:solidFill>
                <a:srgbClr val="00B0F0"/>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b="0" i="0" u="none" strike="noStrike" kern="0" cap="none" spc="0" normalizeH="0" baseline="0" noProof="0">
                <a:ln>
                  <a:noFill/>
                </a:ln>
                <a:solidFill>
                  <a:sysClr val="windowText" lastClr="000000"/>
                </a:solidFill>
                <a:effectLst/>
                <a:uLnTx/>
                <a:uFillTx/>
                <a:latin typeface="+mn-lt"/>
                <a:ea typeface="+mn-ea"/>
              </a:endParaRPr>
            </a:p>
          </p:txBody>
        </p:sp>
        <p:sp>
          <p:nvSpPr>
            <p:cNvPr id="41" name="Line 95"/>
            <p:cNvSpPr>
              <a:spLocks noChangeShapeType="1"/>
            </p:cNvSpPr>
            <p:nvPr/>
          </p:nvSpPr>
          <p:spPr bwMode="auto">
            <a:xfrm flipH="1" flipV="1">
              <a:off x="1243" y="1440"/>
              <a:ext cx="534" cy="165"/>
            </a:xfrm>
            <a:prstGeom prst="line">
              <a:avLst/>
            </a:prstGeom>
            <a:noFill/>
            <a:ln w="38100">
              <a:solidFill>
                <a:srgbClr val="FF0000"/>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b="0" i="0" u="none" strike="noStrike" kern="0" cap="none" spc="0" normalizeH="0" baseline="0" noProof="0">
                <a:ln>
                  <a:noFill/>
                </a:ln>
                <a:solidFill>
                  <a:sysClr val="windowText" lastClr="000000"/>
                </a:solidFill>
                <a:effectLst/>
                <a:uLnTx/>
                <a:uFillTx/>
                <a:latin typeface="+mn-lt"/>
                <a:ea typeface="+mn-ea"/>
              </a:endParaRPr>
            </a:p>
          </p:txBody>
        </p:sp>
        <p:sp>
          <p:nvSpPr>
            <p:cNvPr id="42" name="Line 96"/>
            <p:cNvSpPr>
              <a:spLocks noChangeShapeType="1"/>
            </p:cNvSpPr>
            <p:nvPr/>
          </p:nvSpPr>
          <p:spPr bwMode="auto">
            <a:xfrm flipH="1">
              <a:off x="1201" y="1687"/>
              <a:ext cx="535" cy="65"/>
            </a:xfrm>
            <a:prstGeom prst="line">
              <a:avLst/>
            </a:prstGeom>
            <a:noFill/>
            <a:ln w="38100">
              <a:solidFill>
                <a:srgbClr val="FFFF00"/>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b="0" i="0" u="none" strike="noStrike" kern="0" cap="none" spc="0" normalizeH="0" baseline="0" noProof="0">
                <a:ln>
                  <a:noFill/>
                </a:ln>
                <a:solidFill>
                  <a:sysClr val="windowText" lastClr="000000"/>
                </a:solidFill>
                <a:effectLst/>
                <a:uLnTx/>
                <a:uFillTx/>
                <a:latin typeface="+mn-lt"/>
                <a:ea typeface="+mn-ea"/>
              </a:endParaRPr>
            </a:p>
          </p:txBody>
        </p:sp>
        <p:sp>
          <p:nvSpPr>
            <p:cNvPr id="43" name="Line 97"/>
            <p:cNvSpPr>
              <a:spLocks noChangeShapeType="1"/>
            </p:cNvSpPr>
            <p:nvPr/>
          </p:nvSpPr>
          <p:spPr bwMode="auto">
            <a:xfrm flipH="1">
              <a:off x="1234" y="1763"/>
              <a:ext cx="490" cy="195"/>
            </a:xfrm>
            <a:prstGeom prst="line">
              <a:avLst/>
            </a:prstGeom>
            <a:noFill/>
            <a:ln w="38100">
              <a:solidFill>
                <a:srgbClr val="00B0F0"/>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b="0" i="0" u="none" strike="noStrike" kern="0" cap="none" spc="0" normalizeH="0" baseline="0" noProof="0">
                <a:ln>
                  <a:noFill/>
                </a:ln>
                <a:solidFill>
                  <a:sysClr val="windowText" lastClr="000000"/>
                </a:solidFill>
                <a:effectLst/>
                <a:uLnTx/>
                <a:uFillTx/>
                <a:latin typeface="+mn-lt"/>
                <a:ea typeface="+mn-ea"/>
              </a:endParaRPr>
            </a:p>
          </p:txBody>
        </p:sp>
      </p:grpSp>
      <p:grpSp>
        <p:nvGrpSpPr>
          <p:cNvPr id="44" name="Group 99"/>
          <p:cNvGrpSpPr/>
          <p:nvPr/>
        </p:nvGrpSpPr>
        <p:grpSpPr bwMode="auto">
          <a:xfrm flipH="1">
            <a:off x="7892670" y="3873660"/>
            <a:ext cx="1882696" cy="822325"/>
            <a:chOff x="1201" y="1440"/>
            <a:chExt cx="889" cy="518"/>
          </a:xfrm>
        </p:grpSpPr>
        <p:sp>
          <p:nvSpPr>
            <p:cNvPr id="45" name="Line 100"/>
            <p:cNvSpPr>
              <a:spLocks noChangeShapeType="1"/>
            </p:cNvSpPr>
            <p:nvPr/>
          </p:nvSpPr>
          <p:spPr bwMode="auto">
            <a:xfrm flipH="1" flipV="1">
              <a:off x="1777" y="1609"/>
              <a:ext cx="311" cy="55"/>
            </a:xfrm>
            <a:prstGeom prst="line">
              <a:avLst/>
            </a:prstGeom>
            <a:noFill/>
            <a:ln w="38100">
              <a:solidFill>
                <a:srgbClr val="FF0000"/>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b="0" i="0" u="none" strike="noStrike" kern="0" cap="none" spc="0" normalizeH="0" baseline="0" noProof="0">
                <a:ln>
                  <a:noFill/>
                </a:ln>
                <a:solidFill>
                  <a:sysClr val="windowText" lastClr="000000"/>
                </a:solidFill>
                <a:effectLst/>
                <a:uLnTx/>
                <a:uFillTx/>
                <a:latin typeface="+mn-lt"/>
                <a:ea typeface="+mn-ea"/>
              </a:endParaRPr>
            </a:p>
          </p:txBody>
        </p:sp>
        <p:sp>
          <p:nvSpPr>
            <p:cNvPr id="46" name="Line 101"/>
            <p:cNvSpPr>
              <a:spLocks noChangeShapeType="1"/>
            </p:cNvSpPr>
            <p:nvPr/>
          </p:nvSpPr>
          <p:spPr bwMode="auto">
            <a:xfrm flipH="1">
              <a:off x="1736" y="1662"/>
              <a:ext cx="346" cy="25"/>
            </a:xfrm>
            <a:prstGeom prst="line">
              <a:avLst/>
            </a:prstGeom>
            <a:noFill/>
            <a:ln w="38100">
              <a:solidFill>
                <a:srgbClr val="FFFF00"/>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b="0" i="0" u="none" strike="noStrike" kern="0" cap="none" spc="0" normalizeH="0" baseline="0" noProof="0">
                <a:ln>
                  <a:noFill/>
                </a:ln>
                <a:solidFill>
                  <a:sysClr val="windowText" lastClr="000000"/>
                </a:solidFill>
                <a:effectLst/>
                <a:uLnTx/>
                <a:uFillTx/>
                <a:latin typeface="+mn-lt"/>
                <a:ea typeface="+mn-ea"/>
              </a:endParaRPr>
            </a:p>
          </p:txBody>
        </p:sp>
        <p:sp>
          <p:nvSpPr>
            <p:cNvPr id="47" name="Line 102"/>
            <p:cNvSpPr>
              <a:spLocks noChangeShapeType="1"/>
            </p:cNvSpPr>
            <p:nvPr/>
          </p:nvSpPr>
          <p:spPr bwMode="auto">
            <a:xfrm flipH="1">
              <a:off x="1703" y="1662"/>
              <a:ext cx="387" cy="107"/>
            </a:xfrm>
            <a:prstGeom prst="line">
              <a:avLst/>
            </a:prstGeom>
            <a:noFill/>
            <a:ln w="38100">
              <a:solidFill>
                <a:srgbClr val="00B0F0"/>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b="0" i="0" u="none" strike="noStrike" kern="0" cap="none" spc="0" normalizeH="0" baseline="0" noProof="0">
                <a:ln>
                  <a:noFill/>
                </a:ln>
                <a:solidFill>
                  <a:sysClr val="windowText" lastClr="000000"/>
                </a:solidFill>
                <a:effectLst/>
                <a:uLnTx/>
                <a:uFillTx/>
                <a:latin typeface="+mn-lt"/>
                <a:ea typeface="+mn-ea"/>
              </a:endParaRPr>
            </a:p>
          </p:txBody>
        </p:sp>
        <p:sp>
          <p:nvSpPr>
            <p:cNvPr id="48" name="Line 103"/>
            <p:cNvSpPr>
              <a:spLocks noChangeShapeType="1"/>
            </p:cNvSpPr>
            <p:nvPr/>
          </p:nvSpPr>
          <p:spPr bwMode="auto">
            <a:xfrm flipH="1" flipV="1">
              <a:off x="1243" y="1440"/>
              <a:ext cx="534" cy="165"/>
            </a:xfrm>
            <a:prstGeom prst="line">
              <a:avLst/>
            </a:prstGeom>
            <a:noFill/>
            <a:ln w="38100">
              <a:solidFill>
                <a:srgbClr val="FF0000"/>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b="0" i="0" u="none" strike="noStrike" kern="0" cap="none" spc="0" normalizeH="0" baseline="0" noProof="0">
                <a:ln>
                  <a:noFill/>
                </a:ln>
                <a:solidFill>
                  <a:sysClr val="windowText" lastClr="000000"/>
                </a:solidFill>
                <a:effectLst/>
                <a:uLnTx/>
                <a:uFillTx/>
                <a:latin typeface="+mn-lt"/>
                <a:ea typeface="+mn-ea"/>
              </a:endParaRPr>
            </a:p>
          </p:txBody>
        </p:sp>
        <p:sp>
          <p:nvSpPr>
            <p:cNvPr id="49" name="Line 104"/>
            <p:cNvSpPr>
              <a:spLocks noChangeShapeType="1"/>
            </p:cNvSpPr>
            <p:nvPr/>
          </p:nvSpPr>
          <p:spPr bwMode="auto">
            <a:xfrm flipH="1">
              <a:off x="1201" y="1687"/>
              <a:ext cx="535" cy="65"/>
            </a:xfrm>
            <a:prstGeom prst="line">
              <a:avLst/>
            </a:prstGeom>
            <a:noFill/>
            <a:ln w="38100">
              <a:solidFill>
                <a:srgbClr val="FFFF00"/>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b="0" i="0" u="none" strike="noStrike" kern="0" cap="none" spc="0" normalizeH="0" baseline="0" noProof="0">
                <a:ln>
                  <a:noFill/>
                </a:ln>
                <a:solidFill>
                  <a:sysClr val="windowText" lastClr="000000"/>
                </a:solidFill>
                <a:effectLst/>
                <a:uLnTx/>
                <a:uFillTx/>
                <a:latin typeface="+mn-lt"/>
                <a:ea typeface="+mn-ea"/>
              </a:endParaRPr>
            </a:p>
          </p:txBody>
        </p:sp>
        <p:sp>
          <p:nvSpPr>
            <p:cNvPr id="50" name="Line 105"/>
            <p:cNvSpPr>
              <a:spLocks noChangeShapeType="1"/>
            </p:cNvSpPr>
            <p:nvPr/>
          </p:nvSpPr>
          <p:spPr bwMode="auto">
            <a:xfrm flipH="1">
              <a:off x="1234" y="1769"/>
              <a:ext cx="469" cy="189"/>
            </a:xfrm>
            <a:prstGeom prst="line">
              <a:avLst/>
            </a:prstGeom>
            <a:noFill/>
            <a:ln w="38100">
              <a:solidFill>
                <a:srgbClr val="00B0F0"/>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b="0" i="0" u="none" strike="noStrike" kern="0" cap="none" spc="0" normalizeH="0" baseline="0" noProof="0">
                <a:ln>
                  <a:noFill/>
                </a:ln>
                <a:solidFill>
                  <a:sysClr val="windowText" lastClr="000000"/>
                </a:solidFill>
                <a:effectLst/>
                <a:uLnTx/>
                <a:uFillTx/>
                <a:latin typeface="+mn-lt"/>
                <a:ea typeface="+mn-ea"/>
              </a:endParaRPr>
            </a:p>
          </p:txBody>
        </p:sp>
      </p:grpSp>
      <p:pic>
        <p:nvPicPr>
          <p:cNvPr id="4" name="图片 3"/>
          <p:cNvPicPr>
            <a:picLocks noChangeAspect="1"/>
          </p:cNvPicPr>
          <p:nvPr/>
        </p:nvPicPr>
        <p:blipFill>
          <a:blip r:embed="rId1"/>
          <a:stretch>
            <a:fillRect/>
          </a:stretch>
        </p:blipFill>
        <p:spPr>
          <a:xfrm>
            <a:off x="8403590" y="352425"/>
            <a:ext cx="2409825" cy="438150"/>
          </a:xfrm>
          <a:prstGeom prst="rect">
            <a:avLst/>
          </a:prstGeom>
        </p:spPr>
      </p:pic>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left)">
                                      <p:cBhvr>
                                        <p:cTn id="7" dur="500"/>
                                        <p:tgtEl>
                                          <p:spTgt spid="3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wipe(left)">
                                      <p:cBhvr>
                                        <p:cTn id="12" dur="500"/>
                                        <p:tgtEl>
                                          <p:spTgt spid="3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wipe(left)">
                                      <p:cBhvr>
                                        <p:cTn id="17" dur="500"/>
                                        <p:tgtEl>
                                          <p:spTgt spid="44"/>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150533">
                                            <p:txEl>
                                              <p:pRg st="1" end="1"/>
                                            </p:txEl>
                                          </p:spTgt>
                                        </p:tgtEl>
                                        <p:attrNameLst>
                                          <p:attrName>style.visibility</p:attrName>
                                        </p:attrNameLst>
                                      </p:cBhvr>
                                      <p:to>
                                        <p:strVal val="visible"/>
                                      </p:to>
                                    </p:set>
                                    <p:animEffect transition="in" filter="fade">
                                      <p:cBhvr>
                                        <p:cTn id="22" dur="1000"/>
                                        <p:tgtEl>
                                          <p:spTgt spid="150533">
                                            <p:txEl>
                                              <p:pRg st="1" end="1"/>
                                            </p:txEl>
                                          </p:spTgt>
                                        </p:tgtEl>
                                      </p:cBhvr>
                                    </p:animEffect>
                                    <p:anim calcmode="lin" valueType="num">
                                      <p:cBhvr>
                                        <p:cTn id="23" dur="1000" fill="hold"/>
                                        <p:tgtEl>
                                          <p:spTgt spid="150533">
                                            <p:txEl>
                                              <p:pRg st="1" end="1"/>
                                            </p:txEl>
                                          </p:spTgt>
                                        </p:tgtEl>
                                        <p:attrNameLst>
                                          <p:attrName>ppt_x</p:attrName>
                                        </p:attrNameLst>
                                      </p:cBhvr>
                                      <p:tavLst>
                                        <p:tav tm="0">
                                          <p:val>
                                            <p:strVal val="#ppt_x"/>
                                          </p:val>
                                        </p:tav>
                                        <p:tav tm="100000">
                                          <p:val>
                                            <p:strVal val="#ppt_x"/>
                                          </p:val>
                                        </p:tav>
                                      </p:tavLst>
                                    </p:anim>
                                    <p:anim calcmode="lin" valueType="num">
                                      <p:cBhvr>
                                        <p:cTn id="24" dur="1000" fill="hold"/>
                                        <p:tgtEl>
                                          <p:spTgt spid="15053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bldLvl="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4"/>
          <p:cNvSpPr/>
          <p:nvPr/>
        </p:nvSpPr>
        <p:spPr>
          <a:xfrm>
            <a:off x="612775" y="1755627"/>
            <a:ext cx="10820400" cy="4963674"/>
          </a:xfrm>
          <a:prstGeom prst="roundRect">
            <a:avLst>
              <a:gd name="adj" fmla="val 5822"/>
            </a:avLst>
          </a:prstGeom>
          <a:solidFill>
            <a:schemeClr val="bg1">
              <a:lumMod val="95000"/>
            </a:schemeClr>
          </a:solidFill>
          <a:ln w="38100">
            <a:solidFill>
              <a:srgbClr val="FF993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939" name="Rectangle 2"/>
          <p:cNvSpPr>
            <a:spLocks noGrp="1" noChangeArrowheads="1"/>
          </p:cNvSpPr>
          <p:nvPr>
            <p:ph type="title"/>
          </p:nvPr>
        </p:nvSpPr>
        <p:spPr/>
        <p:txBody>
          <a:bodyPr/>
          <a:lstStyle/>
          <a:p>
            <a:r>
              <a:rPr lang="en-US" altLang="zh-CN" sz="2000" dirty="0"/>
              <a:t>3. </a:t>
            </a:r>
            <a:r>
              <a:rPr lang="zh-CN" altLang="en-US" sz="2000" dirty="0"/>
              <a:t>码分复用（</a:t>
            </a:r>
            <a:r>
              <a:rPr lang="en-US" altLang="zh-CN" sz="2000" dirty="0"/>
              <a:t>CDM</a:t>
            </a:r>
            <a:r>
              <a:rPr lang="zh-CN" altLang="en-US" sz="2000" dirty="0"/>
              <a:t>）</a:t>
            </a:r>
            <a:endParaRPr lang="en-US" altLang="zh-CN" sz="2000" dirty="0"/>
          </a:p>
        </p:txBody>
      </p:sp>
      <p:sp>
        <p:nvSpPr>
          <p:cNvPr id="142339" name="Rectangle 3"/>
          <p:cNvSpPr>
            <a:spLocks noGrp="1" noChangeArrowheads="1"/>
          </p:cNvSpPr>
          <p:nvPr>
            <p:ph idx="1"/>
          </p:nvPr>
        </p:nvSpPr>
        <p:spPr>
          <a:xfrm>
            <a:off x="1058616" y="2132856"/>
            <a:ext cx="10031212" cy="4038710"/>
          </a:xfrm>
        </p:spPr>
        <p:txBody>
          <a:bodyPr>
            <a:normAutofit fontScale="92500"/>
          </a:bodyPr>
          <a:lstStyle/>
          <a:p>
            <a:pPr>
              <a:lnSpc>
                <a:spcPct val="150000"/>
              </a:lnSpc>
            </a:pPr>
            <a:r>
              <a:rPr lang="zh-CN" altLang="en-US" sz="2400" dirty="0"/>
              <a:t>码分复用（</a:t>
            </a:r>
            <a:r>
              <a:rPr lang="en-US" altLang="zh-CN" sz="2400" dirty="0"/>
              <a:t>Code Division Multiplexing</a:t>
            </a:r>
            <a:r>
              <a:rPr lang="zh-CN" altLang="en-US" sz="2400" dirty="0"/>
              <a:t>，</a:t>
            </a:r>
            <a:r>
              <a:rPr lang="en-US" altLang="zh-CN" sz="2400" dirty="0"/>
              <a:t>CDM</a:t>
            </a:r>
            <a:r>
              <a:rPr lang="zh-CN" altLang="en-US" sz="2400" dirty="0"/>
              <a:t>）一种共享信道的方法。</a:t>
            </a:r>
            <a:endParaRPr lang="en-US" altLang="zh-CN" sz="2400" dirty="0"/>
          </a:p>
          <a:p>
            <a:pPr>
              <a:lnSpc>
                <a:spcPct val="150000"/>
              </a:lnSpc>
            </a:pPr>
            <a:r>
              <a:rPr lang="zh-CN" altLang="en-US" sz="2400" dirty="0"/>
              <a:t>由于该技术主要用于无线多址接入（本书中我们不严格区分多址与复用），人们更常用的名词是</a:t>
            </a:r>
            <a:r>
              <a:rPr lang="zh-CN" altLang="en-US" sz="2400" dirty="0">
                <a:solidFill>
                  <a:srgbClr val="C00000"/>
                </a:solidFill>
              </a:rPr>
              <a:t>码分多址 </a:t>
            </a:r>
            <a:r>
              <a:rPr lang="en-US" altLang="zh-CN" sz="2400" dirty="0">
                <a:solidFill>
                  <a:srgbClr val="C00000"/>
                </a:solidFill>
              </a:rPr>
              <a:t>CDMA </a:t>
            </a:r>
            <a:r>
              <a:rPr lang="en-US" altLang="zh-CN" sz="2400" dirty="0"/>
              <a:t>(Code Division Multiple Access)</a:t>
            </a:r>
            <a:r>
              <a:rPr lang="zh-CN" altLang="en-US" sz="2400" dirty="0"/>
              <a:t>。</a:t>
            </a:r>
            <a:endParaRPr lang="zh-CN" altLang="en-US" sz="2400" dirty="0"/>
          </a:p>
          <a:p>
            <a:pPr>
              <a:lnSpc>
                <a:spcPct val="150000"/>
              </a:lnSpc>
            </a:pPr>
            <a:r>
              <a:rPr lang="zh-CN" altLang="en-US" sz="2400" dirty="0"/>
              <a:t>每一个用户可以在同样的时间使用同样的频带进行通信。各用户使用经过特殊挑选的不同码型，因此彼此不会造成干扰。</a:t>
            </a:r>
            <a:endParaRPr lang="zh-CN" altLang="en-US" sz="2400" dirty="0"/>
          </a:p>
          <a:p>
            <a:pPr eaLnBrk="1" hangingPunct="1">
              <a:lnSpc>
                <a:spcPct val="150000"/>
              </a:lnSpc>
            </a:pPr>
            <a:r>
              <a:rPr lang="zh-CN" altLang="en-US" sz="2400" dirty="0"/>
              <a:t>这种系统发送的信号有很强的抗干扰能力，其频谱类似于白噪声，不易被敌人发现。</a:t>
            </a:r>
            <a:endParaRPr lang="zh-CN" altLang="en-US" sz="2400" dirty="0"/>
          </a:p>
        </p:txBody>
      </p:sp>
      <p:sp>
        <p:nvSpPr>
          <p:cNvPr id="39938" name="页脚占位符 4"/>
          <p:cNvSpPr>
            <a:spLocks noGrp="1"/>
          </p:cNvSpPr>
          <p:nvPr>
            <p:ph type="ftr" sz="quarter" idx="4294967295"/>
          </p:nvPr>
        </p:nvSpPr>
        <p:spPr>
          <a:xfrm>
            <a:off x="4167771" y="8475135"/>
            <a:ext cx="3862811" cy="486833"/>
          </a:xfrm>
          <a:prstGeom prst="rect">
            <a:avLst/>
          </a:prstGeom>
          <a:noFill/>
        </p:spPr>
        <p:txBody>
          <a:bodyPr/>
          <a:lstStyle/>
          <a:p>
            <a:r>
              <a:rPr lang="zh-CN" altLang="en-US"/>
              <a:t>课件制作人：谢钧 谢希仁</a:t>
            </a:r>
            <a:endParaRPr lang="zh-CN" altLang="en-US"/>
          </a:p>
        </p:txBody>
      </p:sp>
      <p:sp>
        <p:nvSpPr>
          <p:cNvPr id="7" name="Freeform 3"/>
          <p:cNvSpPr/>
          <p:nvPr/>
        </p:nvSpPr>
        <p:spPr>
          <a:xfrm>
            <a:off x="-43539" y="6388356"/>
            <a:ext cx="12233951" cy="496637"/>
          </a:xfrm>
          <a:custGeom>
            <a:avLst/>
            <a:gdLst>
              <a:gd name="connsiteX0" fmla="*/ 0 w 9144000"/>
              <a:gd name="connsiteY0" fmla="*/ 376428 h 376428"/>
              <a:gd name="connsiteX1" fmla="*/ 9144000 w 9144000"/>
              <a:gd name="connsiteY1" fmla="*/ 376428 h 376428"/>
              <a:gd name="connsiteX2" fmla="*/ 9144000 w 9144000"/>
              <a:gd name="connsiteY2" fmla="*/ 0 h 376428"/>
              <a:gd name="connsiteX3" fmla="*/ 0 w 9144000"/>
              <a:gd name="connsiteY3" fmla="*/ 0 h 376428"/>
              <a:gd name="connsiteX4" fmla="*/ 0 w 9144000"/>
              <a:gd name="connsiteY4" fmla="*/ 376428 h 3764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376428">
                <a:moveTo>
                  <a:pt x="0" y="376428"/>
                </a:moveTo>
                <a:lnTo>
                  <a:pt x="9144000" y="376428"/>
                </a:lnTo>
                <a:lnTo>
                  <a:pt x="9144000" y="0"/>
                </a:lnTo>
                <a:lnTo>
                  <a:pt x="0" y="0"/>
                </a:lnTo>
                <a:lnTo>
                  <a:pt x="0" y="376428"/>
                </a:lnTo>
              </a:path>
            </a:pathLst>
          </a:custGeom>
          <a:solidFill>
            <a:srgbClr val="3B3F6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grpSp>
        <p:nvGrpSpPr>
          <p:cNvPr id="8" name="组合 7"/>
          <p:cNvGrpSpPr/>
          <p:nvPr/>
        </p:nvGrpSpPr>
        <p:grpSpPr>
          <a:xfrm>
            <a:off x="10123265" y="5371066"/>
            <a:ext cx="1877787" cy="1129564"/>
            <a:chOff x="9675584" y="5175723"/>
            <a:chExt cx="1877787" cy="1129564"/>
          </a:xfrm>
        </p:grpSpPr>
        <p:sp>
          <p:nvSpPr>
            <p:cNvPr id="9" name="矩形 8"/>
            <p:cNvSpPr/>
            <p:nvPr/>
          </p:nvSpPr>
          <p:spPr>
            <a:xfrm>
              <a:off x="11286669" y="5640179"/>
              <a:ext cx="266702" cy="6618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0642146" y="5828865"/>
              <a:ext cx="266702" cy="476421"/>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10241641" y="5175723"/>
              <a:ext cx="266702" cy="1129564"/>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9675584" y="5974341"/>
              <a:ext cx="266702" cy="33094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4" name="图片 3"/>
          <p:cNvPicPr>
            <a:picLocks noChangeAspect="1"/>
          </p:cNvPicPr>
          <p:nvPr/>
        </p:nvPicPr>
        <p:blipFill>
          <a:blip r:embed="rId1"/>
          <a:stretch>
            <a:fillRect/>
          </a:stretch>
        </p:blipFill>
        <p:spPr>
          <a:xfrm>
            <a:off x="8403590" y="352425"/>
            <a:ext cx="2409825" cy="438150"/>
          </a:xfrm>
          <a:prstGeom prst="rect">
            <a:avLst/>
          </a:prstGeom>
        </p:spPr>
      </p:pic>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42339">
                                            <p:txEl>
                                              <p:pRg st="0" end="0"/>
                                            </p:txEl>
                                          </p:spTgt>
                                        </p:tgtEl>
                                        <p:attrNameLst>
                                          <p:attrName>style.visibility</p:attrName>
                                        </p:attrNameLst>
                                      </p:cBhvr>
                                      <p:to>
                                        <p:strVal val="visible"/>
                                      </p:to>
                                    </p:set>
                                    <p:animEffect transition="in" filter="fade">
                                      <p:cBhvr>
                                        <p:cTn id="7" dur="1000"/>
                                        <p:tgtEl>
                                          <p:spTgt spid="142339">
                                            <p:txEl>
                                              <p:pRg st="0" end="0"/>
                                            </p:txEl>
                                          </p:spTgt>
                                        </p:tgtEl>
                                      </p:cBhvr>
                                    </p:animEffect>
                                    <p:anim calcmode="lin" valueType="num">
                                      <p:cBhvr>
                                        <p:cTn id="8" dur="1000" fill="hold"/>
                                        <p:tgtEl>
                                          <p:spTgt spid="14233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4233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2339">
                                            <p:txEl>
                                              <p:pRg st="1" end="1"/>
                                            </p:txEl>
                                          </p:spTgt>
                                        </p:tgtEl>
                                        <p:attrNameLst>
                                          <p:attrName>style.visibility</p:attrName>
                                        </p:attrNameLst>
                                      </p:cBhvr>
                                      <p:to>
                                        <p:strVal val="visible"/>
                                      </p:to>
                                    </p:set>
                                    <p:animEffect transition="in" filter="fade">
                                      <p:cBhvr>
                                        <p:cTn id="14" dur="1000"/>
                                        <p:tgtEl>
                                          <p:spTgt spid="142339">
                                            <p:txEl>
                                              <p:pRg st="1" end="1"/>
                                            </p:txEl>
                                          </p:spTgt>
                                        </p:tgtEl>
                                      </p:cBhvr>
                                    </p:animEffect>
                                    <p:anim calcmode="lin" valueType="num">
                                      <p:cBhvr>
                                        <p:cTn id="15" dur="1000" fill="hold"/>
                                        <p:tgtEl>
                                          <p:spTgt spid="14233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4233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42339">
                                            <p:txEl>
                                              <p:pRg st="2" end="2"/>
                                            </p:txEl>
                                          </p:spTgt>
                                        </p:tgtEl>
                                        <p:attrNameLst>
                                          <p:attrName>style.visibility</p:attrName>
                                        </p:attrNameLst>
                                      </p:cBhvr>
                                      <p:to>
                                        <p:strVal val="visible"/>
                                      </p:to>
                                    </p:set>
                                    <p:animEffect transition="in" filter="fade">
                                      <p:cBhvr>
                                        <p:cTn id="21" dur="1000"/>
                                        <p:tgtEl>
                                          <p:spTgt spid="142339">
                                            <p:txEl>
                                              <p:pRg st="2" end="2"/>
                                            </p:txEl>
                                          </p:spTgt>
                                        </p:tgtEl>
                                      </p:cBhvr>
                                    </p:animEffect>
                                    <p:anim calcmode="lin" valueType="num">
                                      <p:cBhvr>
                                        <p:cTn id="22" dur="1000" fill="hold"/>
                                        <p:tgtEl>
                                          <p:spTgt spid="142339">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4233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42339">
                                            <p:txEl>
                                              <p:pRg st="3" end="3"/>
                                            </p:txEl>
                                          </p:spTgt>
                                        </p:tgtEl>
                                        <p:attrNameLst>
                                          <p:attrName>style.visibility</p:attrName>
                                        </p:attrNameLst>
                                      </p:cBhvr>
                                      <p:to>
                                        <p:strVal val="visible"/>
                                      </p:to>
                                    </p:set>
                                    <p:animEffect transition="in" filter="fade">
                                      <p:cBhvr>
                                        <p:cTn id="28" dur="1000"/>
                                        <p:tgtEl>
                                          <p:spTgt spid="142339">
                                            <p:txEl>
                                              <p:pRg st="3" end="3"/>
                                            </p:txEl>
                                          </p:spTgt>
                                        </p:tgtEl>
                                      </p:cBhvr>
                                    </p:animEffect>
                                    <p:anim calcmode="lin" valueType="num">
                                      <p:cBhvr>
                                        <p:cTn id="29" dur="1000" fill="hold"/>
                                        <p:tgtEl>
                                          <p:spTgt spid="142339">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42339">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339" grpId="0" uiExpand="1"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2"/>
          <p:cNvSpPr>
            <a:spLocks noGrp="1" noChangeArrowheads="1"/>
          </p:cNvSpPr>
          <p:nvPr>
            <p:ph type="title"/>
          </p:nvPr>
        </p:nvSpPr>
        <p:spPr/>
        <p:txBody>
          <a:bodyPr/>
          <a:lstStyle/>
          <a:p>
            <a:r>
              <a:rPr lang="zh-CN" altLang="en-US" sz="2000" dirty="0"/>
              <a:t>码分复用的基本原理</a:t>
            </a:r>
            <a:endParaRPr lang="en-US" altLang="zh-CN" sz="2000" dirty="0"/>
          </a:p>
        </p:txBody>
      </p:sp>
      <p:sp>
        <p:nvSpPr>
          <p:cNvPr id="151555" name="Rectangle 3"/>
          <p:cNvSpPr>
            <a:spLocks noGrp="1" noChangeArrowheads="1"/>
          </p:cNvSpPr>
          <p:nvPr>
            <p:ph idx="1"/>
          </p:nvPr>
        </p:nvSpPr>
        <p:spPr>
          <a:xfrm>
            <a:off x="804526" y="2265149"/>
            <a:ext cx="9930178" cy="3963242"/>
          </a:xfrm>
        </p:spPr>
        <p:txBody>
          <a:bodyPr>
            <a:normAutofit lnSpcReduction="10000"/>
          </a:bodyPr>
          <a:lstStyle/>
          <a:p>
            <a:pPr>
              <a:lnSpc>
                <a:spcPct val="150000"/>
              </a:lnSpc>
            </a:pPr>
            <a:r>
              <a:rPr lang="zh-CN" altLang="en-US" sz="2000" dirty="0"/>
              <a:t>每一个比特时间划分为 </a:t>
            </a:r>
            <a:r>
              <a:rPr lang="en-US" altLang="zh-CN" sz="2000" i="1" dirty="0"/>
              <a:t>m </a:t>
            </a:r>
            <a:r>
              <a:rPr lang="zh-CN" altLang="en-US" sz="2000" dirty="0"/>
              <a:t>个短的间隔，称为</a:t>
            </a:r>
            <a:r>
              <a:rPr lang="zh-CN" altLang="en-US" sz="2000" dirty="0">
                <a:solidFill>
                  <a:schemeClr val="hlink"/>
                </a:solidFill>
              </a:rPr>
              <a:t>码片</a:t>
            </a:r>
            <a:r>
              <a:rPr lang="en-US" altLang="zh-CN" sz="2000" dirty="0"/>
              <a:t>(chip)</a:t>
            </a:r>
            <a:r>
              <a:rPr lang="zh-CN" altLang="en-US" sz="2000" dirty="0"/>
              <a:t>。   </a:t>
            </a:r>
            <a:endParaRPr lang="zh-CN" altLang="en-US" sz="2000" dirty="0"/>
          </a:p>
          <a:p>
            <a:pPr eaLnBrk="1" hangingPunct="1">
              <a:lnSpc>
                <a:spcPct val="150000"/>
              </a:lnSpc>
            </a:pPr>
            <a:r>
              <a:rPr lang="zh-CN" altLang="en-US" sz="2000" dirty="0"/>
              <a:t>每个站被指派一个唯一的 </a:t>
            </a:r>
            <a:r>
              <a:rPr lang="en-US" altLang="zh-CN" sz="2000" i="1" dirty="0"/>
              <a:t>m</a:t>
            </a:r>
            <a:r>
              <a:rPr lang="en-US" altLang="zh-CN" sz="2000" dirty="0"/>
              <a:t> bit </a:t>
            </a:r>
            <a:r>
              <a:rPr lang="zh-CN" altLang="en-US" sz="2000" dirty="0"/>
              <a:t>码片序列。</a:t>
            </a:r>
            <a:endParaRPr lang="zh-CN" altLang="en-US" sz="2000" dirty="0"/>
          </a:p>
          <a:p>
            <a:pPr lvl="1" eaLnBrk="1" hangingPunct="1">
              <a:lnSpc>
                <a:spcPct val="150000"/>
              </a:lnSpc>
            </a:pPr>
            <a:r>
              <a:rPr lang="zh-CN" altLang="en-US" sz="2000" dirty="0">
                <a:solidFill>
                  <a:schemeClr val="hlink"/>
                </a:solidFill>
                <a:latin typeface="Arial" panose="020B0604020202020204" pitchFamily="34" charset="0"/>
                <a:ea typeface="黑体" panose="02010609060101010101" pitchFamily="2" charset="-122"/>
              </a:rPr>
              <a:t>如发送比特 </a:t>
            </a:r>
            <a:r>
              <a:rPr lang="en-US" altLang="zh-CN" sz="2000" dirty="0">
                <a:solidFill>
                  <a:schemeClr val="hlink"/>
                </a:solidFill>
                <a:latin typeface="Arial" panose="020B0604020202020204" pitchFamily="34" charset="0"/>
                <a:ea typeface="黑体" panose="02010609060101010101" pitchFamily="2" charset="-122"/>
              </a:rPr>
              <a:t>1</a:t>
            </a:r>
            <a:r>
              <a:rPr lang="zh-CN" altLang="en-US" sz="2000" dirty="0">
                <a:solidFill>
                  <a:schemeClr val="hlink"/>
                </a:solidFill>
                <a:latin typeface="Arial" panose="020B0604020202020204" pitchFamily="34" charset="0"/>
                <a:ea typeface="黑体" panose="02010609060101010101" pitchFamily="2" charset="-122"/>
              </a:rPr>
              <a:t>，则发送自己的 </a:t>
            </a:r>
            <a:r>
              <a:rPr lang="en-US" altLang="zh-CN" sz="2000" i="1" dirty="0">
                <a:solidFill>
                  <a:schemeClr val="hlink"/>
                </a:solidFill>
                <a:latin typeface="Arial" panose="020B0604020202020204" pitchFamily="34" charset="0"/>
                <a:ea typeface="黑体" panose="02010609060101010101" pitchFamily="2" charset="-122"/>
              </a:rPr>
              <a:t>m</a:t>
            </a:r>
            <a:r>
              <a:rPr lang="en-US" altLang="zh-CN" sz="2000" dirty="0">
                <a:solidFill>
                  <a:schemeClr val="hlink"/>
                </a:solidFill>
                <a:latin typeface="Arial" panose="020B0604020202020204" pitchFamily="34" charset="0"/>
                <a:ea typeface="黑体" panose="02010609060101010101" pitchFamily="2" charset="-122"/>
              </a:rPr>
              <a:t> bit </a:t>
            </a:r>
            <a:r>
              <a:rPr lang="zh-CN" altLang="en-US" sz="2000" dirty="0">
                <a:solidFill>
                  <a:schemeClr val="hlink"/>
                </a:solidFill>
                <a:latin typeface="Arial" panose="020B0604020202020204" pitchFamily="34" charset="0"/>
                <a:ea typeface="黑体" panose="02010609060101010101" pitchFamily="2" charset="-122"/>
              </a:rPr>
              <a:t>码片序列。</a:t>
            </a:r>
            <a:endParaRPr lang="zh-CN" altLang="en-US" sz="2000" dirty="0">
              <a:solidFill>
                <a:schemeClr val="hlink"/>
              </a:solidFill>
              <a:latin typeface="Arial" panose="020B0604020202020204" pitchFamily="34" charset="0"/>
              <a:ea typeface="黑体" panose="02010609060101010101" pitchFamily="2" charset="-122"/>
            </a:endParaRPr>
          </a:p>
          <a:p>
            <a:pPr lvl="1" eaLnBrk="1" hangingPunct="1">
              <a:lnSpc>
                <a:spcPct val="150000"/>
              </a:lnSpc>
            </a:pPr>
            <a:r>
              <a:rPr lang="zh-CN" altLang="en-US" sz="2000" dirty="0">
                <a:solidFill>
                  <a:schemeClr val="hlink"/>
                </a:solidFill>
                <a:latin typeface="Arial" panose="020B0604020202020204" pitchFamily="34" charset="0"/>
                <a:ea typeface="黑体" panose="02010609060101010101" pitchFamily="2" charset="-122"/>
              </a:rPr>
              <a:t>如发送比特 </a:t>
            </a:r>
            <a:r>
              <a:rPr lang="en-US" altLang="zh-CN" sz="2000" dirty="0">
                <a:solidFill>
                  <a:schemeClr val="hlink"/>
                </a:solidFill>
                <a:latin typeface="Arial" panose="020B0604020202020204" pitchFamily="34" charset="0"/>
                <a:ea typeface="黑体" panose="02010609060101010101" pitchFamily="2" charset="-122"/>
              </a:rPr>
              <a:t>0</a:t>
            </a:r>
            <a:r>
              <a:rPr lang="zh-CN" altLang="en-US" sz="2000" dirty="0">
                <a:solidFill>
                  <a:schemeClr val="hlink"/>
                </a:solidFill>
                <a:latin typeface="Arial" panose="020B0604020202020204" pitchFamily="34" charset="0"/>
                <a:ea typeface="黑体" panose="02010609060101010101" pitchFamily="2" charset="-122"/>
              </a:rPr>
              <a:t>，则发送该码片序列的二进制反码。</a:t>
            </a:r>
            <a:r>
              <a:rPr lang="zh-CN" altLang="en-US" sz="2000" dirty="0"/>
              <a:t> </a:t>
            </a:r>
            <a:endParaRPr lang="zh-CN" altLang="en-US" sz="2000" dirty="0"/>
          </a:p>
          <a:p>
            <a:pPr eaLnBrk="1" hangingPunct="1">
              <a:lnSpc>
                <a:spcPct val="150000"/>
              </a:lnSpc>
            </a:pPr>
            <a:r>
              <a:rPr lang="zh-CN" altLang="en-US" sz="2000" dirty="0"/>
              <a:t>例如，</a:t>
            </a:r>
            <a:r>
              <a:rPr lang="en-US" altLang="zh-CN" sz="2000" dirty="0"/>
              <a:t>S </a:t>
            </a:r>
            <a:r>
              <a:rPr lang="zh-CN" altLang="en-US" sz="2000" dirty="0"/>
              <a:t>站的 </a:t>
            </a:r>
            <a:r>
              <a:rPr lang="en-US" altLang="zh-CN" sz="2000" dirty="0"/>
              <a:t>8 bit </a:t>
            </a:r>
            <a:r>
              <a:rPr lang="zh-CN" altLang="en-US" sz="2000" dirty="0"/>
              <a:t>码片序列是 </a:t>
            </a:r>
            <a:r>
              <a:rPr lang="en-US" altLang="zh-CN" sz="2000" dirty="0"/>
              <a:t>00011011</a:t>
            </a:r>
            <a:r>
              <a:rPr lang="zh-CN" altLang="en-US" sz="2000" dirty="0"/>
              <a:t>。</a:t>
            </a:r>
            <a:endParaRPr lang="zh-CN" altLang="en-US" sz="2000" dirty="0"/>
          </a:p>
          <a:p>
            <a:pPr lvl="1" eaLnBrk="1" hangingPunct="1">
              <a:lnSpc>
                <a:spcPct val="150000"/>
              </a:lnSpc>
            </a:pPr>
            <a:r>
              <a:rPr lang="zh-CN" altLang="en-US" sz="2000" dirty="0">
                <a:solidFill>
                  <a:schemeClr val="hlink"/>
                </a:solidFill>
                <a:latin typeface="Arial" panose="020B0604020202020204" pitchFamily="34" charset="0"/>
                <a:ea typeface="黑体" panose="02010609060101010101" pitchFamily="2" charset="-122"/>
              </a:rPr>
              <a:t>发送比特 </a:t>
            </a:r>
            <a:r>
              <a:rPr lang="en-US" altLang="zh-CN" sz="2000" dirty="0">
                <a:solidFill>
                  <a:schemeClr val="hlink"/>
                </a:solidFill>
                <a:latin typeface="Arial" panose="020B0604020202020204" pitchFamily="34" charset="0"/>
                <a:ea typeface="黑体" panose="02010609060101010101" pitchFamily="2" charset="-122"/>
              </a:rPr>
              <a:t>1 </a:t>
            </a:r>
            <a:r>
              <a:rPr lang="zh-CN" altLang="en-US" sz="2000" dirty="0">
                <a:solidFill>
                  <a:schemeClr val="hlink"/>
                </a:solidFill>
                <a:latin typeface="Arial" panose="020B0604020202020204" pitchFamily="34" charset="0"/>
                <a:ea typeface="黑体" panose="02010609060101010101" pitchFamily="2" charset="-122"/>
              </a:rPr>
              <a:t>时，就发送序列 </a:t>
            </a:r>
            <a:r>
              <a:rPr lang="en-US" altLang="zh-CN" sz="2000" dirty="0">
                <a:solidFill>
                  <a:schemeClr val="hlink"/>
                </a:solidFill>
                <a:latin typeface="Arial" panose="020B0604020202020204" pitchFamily="34" charset="0"/>
                <a:ea typeface="黑体" panose="02010609060101010101" pitchFamily="2" charset="-122"/>
              </a:rPr>
              <a:t>00011011</a:t>
            </a:r>
            <a:r>
              <a:rPr lang="zh-CN" altLang="en-US" sz="2000" dirty="0">
                <a:solidFill>
                  <a:schemeClr val="hlink"/>
                </a:solidFill>
                <a:latin typeface="Arial" panose="020B0604020202020204" pitchFamily="34" charset="0"/>
                <a:ea typeface="黑体" panose="02010609060101010101" pitchFamily="2" charset="-122"/>
              </a:rPr>
              <a:t>，</a:t>
            </a:r>
            <a:endParaRPr lang="zh-CN" altLang="en-US" sz="2000" dirty="0">
              <a:solidFill>
                <a:schemeClr val="hlink"/>
              </a:solidFill>
              <a:latin typeface="Arial" panose="020B0604020202020204" pitchFamily="34" charset="0"/>
              <a:ea typeface="黑体" panose="02010609060101010101" pitchFamily="2" charset="-122"/>
            </a:endParaRPr>
          </a:p>
          <a:p>
            <a:pPr lvl="1" eaLnBrk="1" hangingPunct="1">
              <a:lnSpc>
                <a:spcPct val="150000"/>
              </a:lnSpc>
            </a:pPr>
            <a:r>
              <a:rPr lang="zh-CN" altLang="en-US" sz="2000" dirty="0">
                <a:solidFill>
                  <a:schemeClr val="hlink"/>
                </a:solidFill>
                <a:latin typeface="Arial" panose="020B0604020202020204" pitchFamily="34" charset="0"/>
                <a:ea typeface="黑体" panose="02010609060101010101" pitchFamily="2" charset="-122"/>
              </a:rPr>
              <a:t>发送比特 </a:t>
            </a:r>
            <a:r>
              <a:rPr lang="en-US" altLang="zh-CN" sz="2000" dirty="0">
                <a:solidFill>
                  <a:schemeClr val="hlink"/>
                </a:solidFill>
                <a:latin typeface="Arial" panose="020B0604020202020204" pitchFamily="34" charset="0"/>
                <a:ea typeface="黑体" panose="02010609060101010101" pitchFamily="2" charset="-122"/>
              </a:rPr>
              <a:t>0 </a:t>
            </a:r>
            <a:r>
              <a:rPr lang="zh-CN" altLang="en-US" sz="2000" dirty="0">
                <a:solidFill>
                  <a:schemeClr val="hlink"/>
                </a:solidFill>
                <a:latin typeface="Arial" panose="020B0604020202020204" pitchFamily="34" charset="0"/>
                <a:ea typeface="黑体" panose="02010609060101010101" pitchFamily="2" charset="-122"/>
              </a:rPr>
              <a:t>时，就发送序列 </a:t>
            </a:r>
            <a:r>
              <a:rPr lang="en-US" altLang="zh-CN" sz="2000" dirty="0">
                <a:solidFill>
                  <a:schemeClr val="hlink"/>
                </a:solidFill>
                <a:latin typeface="Arial" panose="020B0604020202020204" pitchFamily="34" charset="0"/>
                <a:ea typeface="黑体" panose="02010609060101010101" pitchFamily="2" charset="-122"/>
              </a:rPr>
              <a:t>11100100</a:t>
            </a:r>
            <a:r>
              <a:rPr lang="zh-CN" altLang="en-US" sz="2000" dirty="0">
                <a:solidFill>
                  <a:schemeClr val="hlink"/>
                </a:solidFill>
                <a:latin typeface="Arial" panose="020B0604020202020204" pitchFamily="34" charset="0"/>
                <a:ea typeface="黑体" panose="02010609060101010101" pitchFamily="2" charset="-122"/>
              </a:rPr>
              <a:t>。</a:t>
            </a:r>
            <a:endParaRPr lang="zh-CN" altLang="en-US" sz="2000" dirty="0">
              <a:solidFill>
                <a:schemeClr val="hlink"/>
              </a:solidFill>
              <a:latin typeface="Arial" panose="020B0604020202020204" pitchFamily="34" charset="0"/>
              <a:ea typeface="黑体" panose="02010609060101010101" pitchFamily="2" charset="-122"/>
            </a:endParaRPr>
          </a:p>
          <a:p>
            <a:pPr eaLnBrk="1" hangingPunct="1">
              <a:lnSpc>
                <a:spcPct val="150000"/>
              </a:lnSpc>
            </a:pPr>
            <a:r>
              <a:rPr lang="en-US" altLang="zh-CN" sz="2000" dirty="0"/>
              <a:t>S </a:t>
            </a:r>
            <a:r>
              <a:rPr lang="zh-CN" altLang="en-US" sz="2000" dirty="0"/>
              <a:t>站的码片序列：</a:t>
            </a:r>
            <a:r>
              <a:rPr lang="en-US" altLang="zh-CN" sz="2000" dirty="0"/>
              <a:t>(–1 –1 –1 +1 +1 –1 +1 +1)     </a:t>
            </a:r>
            <a:endParaRPr lang="en-US" altLang="zh-CN" sz="2000" dirty="0"/>
          </a:p>
        </p:txBody>
      </p:sp>
      <p:sp>
        <p:nvSpPr>
          <p:cNvPr id="40962" name="页脚占位符 4"/>
          <p:cNvSpPr>
            <a:spLocks noGrp="1"/>
          </p:cNvSpPr>
          <p:nvPr>
            <p:ph type="ftr" sz="quarter" idx="4294967295"/>
          </p:nvPr>
        </p:nvSpPr>
        <p:spPr>
          <a:xfrm>
            <a:off x="4167771" y="8475135"/>
            <a:ext cx="3862811" cy="486833"/>
          </a:xfrm>
          <a:prstGeom prst="rect">
            <a:avLst/>
          </a:prstGeom>
          <a:noFill/>
        </p:spPr>
        <p:txBody>
          <a:bodyPr/>
          <a:lstStyle/>
          <a:p>
            <a:r>
              <a:rPr lang="zh-CN" altLang="en-US"/>
              <a:t>课件制作人：谢钧 谢希仁</a:t>
            </a:r>
            <a:endParaRPr lang="zh-CN" altLang="en-US"/>
          </a:p>
        </p:txBody>
      </p:sp>
      <p:sp>
        <p:nvSpPr>
          <p:cNvPr id="9" name="矩形 8"/>
          <p:cNvSpPr/>
          <p:nvPr/>
        </p:nvSpPr>
        <p:spPr>
          <a:xfrm>
            <a:off x="2556355" y="2018496"/>
            <a:ext cx="9635646" cy="64486"/>
          </a:xfrm>
          <a:prstGeom prst="rect">
            <a:avLst/>
          </a:prstGeom>
          <a:solidFill>
            <a:srgbClr val="FF99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810345" y="1174447"/>
            <a:ext cx="2225427" cy="1152755"/>
            <a:chOff x="810345" y="1174447"/>
            <a:chExt cx="2836482" cy="1469277"/>
          </a:xfrm>
        </p:grpSpPr>
        <p:sp>
          <p:nvSpPr>
            <p:cNvPr id="11" name="矩形 10"/>
            <p:cNvSpPr/>
            <p:nvPr/>
          </p:nvSpPr>
          <p:spPr>
            <a:xfrm>
              <a:off x="810345" y="1425809"/>
              <a:ext cx="495299" cy="533400"/>
            </a:xfrm>
            <a:prstGeom prst="rect">
              <a:avLst/>
            </a:prstGeom>
            <a:solidFill>
              <a:srgbClr val="85D9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624373" y="2069288"/>
              <a:ext cx="266702" cy="28721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1814878" y="1617707"/>
              <a:ext cx="342898" cy="36927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2253260" y="2001701"/>
              <a:ext cx="266702" cy="28721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3357266" y="1642520"/>
              <a:ext cx="45719"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flipV="1">
              <a:off x="1057995" y="2356506"/>
              <a:ext cx="266702" cy="28721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2712953" y="1913130"/>
              <a:ext cx="106680" cy="114886"/>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3380125" y="1888614"/>
              <a:ext cx="266702" cy="28721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2902421" y="2145310"/>
              <a:ext cx="266702" cy="28721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632942" y="1474098"/>
              <a:ext cx="266702" cy="287218"/>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2157776" y="1174447"/>
              <a:ext cx="266702" cy="28721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 name="矩形 23"/>
          <p:cNvSpPr/>
          <p:nvPr/>
        </p:nvSpPr>
        <p:spPr>
          <a:xfrm>
            <a:off x="6350" y="6309320"/>
            <a:ext cx="12192000" cy="60670"/>
          </a:xfrm>
          <a:prstGeom prst="rect">
            <a:avLst/>
          </a:prstGeom>
          <a:solidFill>
            <a:srgbClr val="FF99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3295987" y="1503930"/>
            <a:ext cx="3204490" cy="461665"/>
          </a:xfrm>
          <a:prstGeom prst="rect">
            <a:avLst/>
          </a:prstGeom>
          <a:noFill/>
        </p:spPr>
        <p:txBody>
          <a:bodyPr wrap="square" rtlCol="0">
            <a:spAutoFit/>
          </a:bodyPr>
          <a:lstStyle/>
          <a:p>
            <a:r>
              <a:rPr lang="zh-CN" altLang="en-US" dirty="0">
                <a:latin typeface="+mn-ea"/>
                <a:ea typeface="+mn-ea"/>
              </a:rPr>
              <a:t>码片序列</a:t>
            </a:r>
            <a:endParaRPr lang="zh-CN" altLang="en-US" dirty="0">
              <a:latin typeface="+mn-ea"/>
              <a:ea typeface="+mn-ea"/>
            </a:endParaRPr>
          </a:p>
        </p:txBody>
      </p:sp>
      <p:sp>
        <p:nvSpPr>
          <p:cNvPr id="23" name="文本框 22"/>
          <p:cNvSpPr txBox="1"/>
          <p:nvPr/>
        </p:nvSpPr>
        <p:spPr>
          <a:xfrm>
            <a:off x="7539335" y="3068960"/>
            <a:ext cx="3998505" cy="2439694"/>
          </a:xfrm>
          <a:prstGeom prst="rect">
            <a:avLst/>
          </a:prstGeom>
          <a:solidFill>
            <a:srgbClr val="0070C0"/>
          </a:solidFill>
          <a:effectLst>
            <a:outerShdw blurRad="50800" dist="38100" dir="2700000" algn="tl" rotWithShape="0">
              <a:prstClr val="black">
                <a:alpha val="40000"/>
              </a:prstClr>
            </a:outerShdw>
          </a:effectLst>
        </p:spPr>
        <p:txBody>
          <a:bodyPr wrap="square" lIns="180000" rIns="144000">
            <a:spAutoFit/>
          </a:bodyPr>
          <a:lstStyle/>
          <a:p>
            <a:pPr algn="just">
              <a:lnSpc>
                <a:spcPct val="125000"/>
              </a:lnSpc>
            </a:pPr>
            <a:r>
              <a:rPr lang="zh-CN" altLang="en-US" sz="2000" dirty="0">
                <a:solidFill>
                  <a:schemeClr val="bg1"/>
                </a:solidFill>
                <a:latin typeface="Arial" panose="020B0604020202020204" pitchFamily="34" charset="0"/>
                <a:ea typeface="+mn-ea"/>
              </a:rPr>
              <a:t>       由于每一个比特要转换成 </a:t>
            </a:r>
            <a:r>
              <a:rPr lang="en-US" altLang="zh-CN" sz="2000" i="1" dirty="0">
                <a:solidFill>
                  <a:schemeClr val="bg1"/>
                </a:solidFill>
                <a:latin typeface="Arial" panose="020B0604020202020204" pitchFamily="34" charset="0"/>
                <a:ea typeface="+mn-ea"/>
              </a:rPr>
              <a:t>m</a:t>
            </a:r>
            <a:r>
              <a:rPr lang="en-US" altLang="zh-CN" sz="2000" dirty="0">
                <a:solidFill>
                  <a:schemeClr val="bg1"/>
                </a:solidFill>
                <a:latin typeface="Arial" panose="020B0604020202020204" pitchFamily="34" charset="0"/>
                <a:ea typeface="+mn-ea"/>
              </a:rPr>
              <a:t> </a:t>
            </a:r>
            <a:r>
              <a:rPr lang="zh-CN" altLang="en-US" sz="2000" dirty="0">
                <a:solidFill>
                  <a:schemeClr val="bg1"/>
                </a:solidFill>
                <a:latin typeface="Arial" panose="020B0604020202020204" pitchFamily="34" charset="0"/>
                <a:ea typeface="+mn-ea"/>
              </a:rPr>
              <a:t>个比特的码片，因此 </a:t>
            </a:r>
            <a:r>
              <a:rPr lang="en-US" altLang="zh-CN" sz="2000" dirty="0">
                <a:solidFill>
                  <a:schemeClr val="bg1"/>
                </a:solidFill>
                <a:latin typeface="Arial" panose="020B0604020202020204" pitchFamily="34" charset="0"/>
                <a:ea typeface="+mn-ea"/>
              </a:rPr>
              <a:t>S </a:t>
            </a:r>
            <a:r>
              <a:rPr lang="zh-CN" altLang="en-US" sz="2000" dirty="0">
                <a:solidFill>
                  <a:schemeClr val="bg1"/>
                </a:solidFill>
                <a:latin typeface="Arial" panose="020B0604020202020204" pitchFamily="34" charset="0"/>
                <a:ea typeface="+mn-ea"/>
              </a:rPr>
              <a:t>站实际的发送速率要比原始发送速率提高 </a:t>
            </a:r>
            <a:r>
              <a:rPr lang="en-US" altLang="zh-CN" sz="2000" i="1" dirty="0">
                <a:solidFill>
                  <a:schemeClr val="bg1"/>
                </a:solidFill>
                <a:latin typeface="Arial" panose="020B0604020202020204" pitchFamily="34" charset="0"/>
                <a:ea typeface="+mn-ea"/>
              </a:rPr>
              <a:t>m</a:t>
            </a:r>
            <a:r>
              <a:rPr lang="en-US" altLang="zh-CN" sz="2000" dirty="0">
                <a:solidFill>
                  <a:schemeClr val="bg1"/>
                </a:solidFill>
                <a:latin typeface="Arial" panose="020B0604020202020204" pitchFamily="34" charset="0"/>
                <a:ea typeface="+mn-ea"/>
              </a:rPr>
              <a:t> </a:t>
            </a:r>
            <a:r>
              <a:rPr lang="zh-CN" altLang="en-US" sz="2000" dirty="0">
                <a:solidFill>
                  <a:schemeClr val="bg1"/>
                </a:solidFill>
                <a:latin typeface="Arial" panose="020B0604020202020204" pitchFamily="34" charset="0"/>
                <a:ea typeface="+mn-ea"/>
              </a:rPr>
              <a:t>倍，同时 </a:t>
            </a:r>
            <a:r>
              <a:rPr lang="en-US" altLang="zh-CN" sz="2000" dirty="0">
                <a:solidFill>
                  <a:schemeClr val="bg1"/>
                </a:solidFill>
                <a:latin typeface="Arial" panose="020B0604020202020204" pitchFamily="34" charset="0"/>
                <a:ea typeface="+mn-ea"/>
              </a:rPr>
              <a:t>S </a:t>
            </a:r>
            <a:r>
              <a:rPr lang="zh-CN" altLang="en-US" sz="2000" dirty="0">
                <a:solidFill>
                  <a:schemeClr val="bg1"/>
                </a:solidFill>
                <a:latin typeface="Arial" panose="020B0604020202020204" pitchFamily="34" charset="0"/>
                <a:ea typeface="+mn-ea"/>
              </a:rPr>
              <a:t>站所占用的频带宽度也提高到原来数值的 </a:t>
            </a:r>
            <a:r>
              <a:rPr lang="en-US" altLang="zh-CN" sz="2000" i="1" dirty="0">
                <a:solidFill>
                  <a:schemeClr val="bg1"/>
                </a:solidFill>
                <a:latin typeface="Arial" panose="020B0604020202020204" pitchFamily="34" charset="0"/>
                <a:ea typeface="+mn-ea"/>
              </a:rPr>
              <a:t>m</a:t>
            </a:r>
            <a:r>
              <a:rPr lang="en-US" altLang="zh-CN" sz="2000" dirty="0">
                <a:solidFill>
                  <a:schemeClr val="bg1"/>
                </a:solidFill>
                <a:latin typeface="Arial" panose="020B0604020202020204" pitchFamily="34" charset="0"/>
                <a:ea typeface="+mn-ea"/>
              </a:rPr>
              <a:t> </a:t>
            </a:r>
            <a:r>
              <a:rPr lang="zh-CN" altLang="en-US" sz="2000" dirty="0">
                <a:solidFill>
                  <a:schemeClr val="bg1"/>
                </a:solidFill>
                <a:latin typeface="Arial" panose="020B0604020202020204" pitchFamily="34" charset="0"/>
                <a:ea typeface="+mn-ea"/>
              </a:rPr>
              <a:t>倍。因此这是一种</a:t>
            </a:r>
            <a:r>
              <a:rPr lang="zh-CN" altLang="en-US" sz="2000" b="1" dirty="0">
                <a:solidFill>
                  <a:srgbClr val="FFC000"/>
                </a:solidFill>
                <a:latin typeface="Arial" panose="020B0604020202020204" pitchFamily="34" charset="0"/>
                <a:ea typeface="+mn-ea"/>
              </a:rPr>
              <a:t>扩频通信</a:t>
            </a:r>
            <a:r>
              <a:rPr lang="zh-CN" altLang="en-US" sz="2000" dirty="0">
                <a:solidFill>
                  <a:schemeClr val="bg1"/>
                </a:solidFill>
                <a:latin typeface="Arial" panose="020B0604020202020204" pitchFamily="34" charset="0"/>
                <a:ea typeface="+mn-ea"/>
              </a:rPr>
              <a:t>。</a:t>
            </a:r>
            <a:endParaRPr lang="zh-CN" altLang="en-US" sz="2000" dirty="0">
              <a:solidFill>
                <a:schemeClr val="bg1"/>
              </a:solidFill>
              <a:latin typeface="Arial" panose="020B0604020202020204" pitchFamily="34" charset="0"/>
              <a:ea typeface="+mn-ea"/>
            </a:endParaRPr>
          </a:p>
        </p:txBody>
      </p:sp>
      <p:pic>
        <p:nvPicPr>
          <p:cNvPr id="4" name="图片 3"/>
          <p:cNvPicPr>
            <a:picLocks noChangeAspect="1"/>
          </p:cNvPicPr>
          <p:nvPr/>
        </p:nvPicPr>
        <p:blipFill>
          <a:blip r:embed="rId1"/>
          <a:stretch>
            <a:fillRect/>
          </a:stretch>
        </p:blipFill>
        <p:spPr>
          <a:xfrm>
            <a:off x="8403590" y="352425"/>
            <a:ext cx="2409825" cy="438150"/>
          </a:xfrm>
          <a:prstGeom prst="rect">
            <a:avLst/>
          </a:prstGeom>
        </p:spPr>
      </p:pic>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51555">
                                            <p:txEl>
                                              <p:pRg st="0" end="0"/>
                                            </p:txEl>
                                          </p:spTgt>
                                        </p:tgtEl>
                                        <p:attrNameLst>
                                          <p:attrName>style.visibility</p:attrName>
                                        </p:attrNameLst>
                                      </p:cBhvr>
                                      <p:to>
                                        <p:strVal val="visible"/>
                                      </p:to>
                                    </p:set>
                                    <p:animEffect transition="in" filter="fade">
                                      <p:cBhvr>
                                        <p:cTn id="7" dur="1000"/>
                                        <p:tgtEl>
                                          <p:spTgt spid="151555">
                                            <p:txEl>
                                              <p:pRg st="0" end="0"/>
                                            </p:txEl>
                                          </p:spTgt>
                                        </p:tgtEl>
                                      </p:cBhvr>
                                    </p:animEffect>
                                    <p:anim calcmode="lin" valueType="num">
                                      <p:cBhvr>
                                        <p:cTn id="8" dur="1000" fill="hold"/>
                                        <p:tgtEl>
                                          <p:spTgt spid="15155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5155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51555">
                                            <p:txEl>
                                              <p:pRg st="1" end="1"/>
                                            </p:txEl>
                                          </p:spTgt>
                                        </p:tgtEl>
                                        <p:attrNameLst>
                                          <p:attrName>style.visibility</p:attrName>
                                        </p:attrNameLst>
                                      </p:cBhvr>
                                      <p:to>
                                        <p:strVal val="visible"/>
                                      </p:to>
                                    </p:set>
                                    <p:animEffect transition="in" filter="fade">
                                      <p:cBhvr>
                                        <p:cTn id="14" dur="1000"/>
                                        <p:tgtEl>
                                          <p:spTgt spid="151555">
                                            <p:txEl>
                                              <p:pRg st="1" end="1"/>
                                            </p:txEl>
                                          </p:spTgt>
                                        </p:tgtEl>
                                      </p:cBhvr>
                                    </p:animEffect>
                                    <p:anim calcmode="lin" valueType="num">
                                      <p:cBhvr>
                                        <p:cTn id="15" dur="1000" fill="hold"/>
                                        <p:tgtEl>
                                          <p:spTgt spid="15155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5155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51555">
                                            <p:txEl>
                                              <p:pRg st="2" end="2"/>
                                            </p:txEl>
                                          </p:spTgt>
                                        </p:tgtEl>
                                        <p:attrNameLst>
                                          <p:attrName>style.visibility</p:attrName>
                                        </p:attrNameLst>
                                      </p:cBhvr>
                                      <p:to>
                                        <p:strVal val="visible"/>
                                      </p:to>
                                    </p:set>
                                    <p:animEffect transition="in" filter="fade">
                                      <p:cBhvr>
                                        <p:cTn id="21" dur="1000"/>
                                        <p:tgtEl>
                                          <p:spTgt spid="151555">
                                            <p:txEl>
                                              <p:pRg st="2" end="2"/>
                                            </p:txEl>
                                          </p:spTgt>
                                        </p:tgtEl>
                                      </p:cBhvr>
                                    </p:animEffect>
                                    <p:anim calcmode="lin" valueType="num">
                                      <p:cBhvr>
                                        <p:cTn id="22" dur="1000" fill="hold"/>
                                        <p:tgtEl>
                                          <p:spTgt spid="15155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5155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51555">
                                            <p:txEl>
                                              <p:pRg st="3" end="3"/>
                                            </p:txEl>
                                          </p:spTgt>
                                        </p:tgtEl>
                                        <p:attrNameLst>
                                          <p:attrName>style.visibility</p:attrName>
                                        </p:attrNameLst>
                                      </p:cBhvr>
                                      <p:to>
                                        <p:strVal val="visible"/>
                                      </p:to>
                                    </p:set>
                                    <p:animEffect transition="in" filter="fade">
                                      <p:cBhvr>
                                        <p:cTn id="28" dur="1000"/>
                                        <p:tgtEl>
                                          <p:spTgt spid="151555">
                                            <p:txEl>
                                              <p:pRg st="3" end="3"/>
                                            </p:txEl>
                                          </p:spTgt>
                                        </p:tgtEl>
                                      </p:cBhvr>
                                    </p:animEffect>
                                    <p:anim calcmode="lin" valueType="num">
                                      <p:cBhvr>
                                        <p:cTn id="29" dur="1000" fill="hold"/>
                                        <p:tgtEl>
                                          <p:spTgt spid="151555">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5155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51555">
                                            <p:txEl>
                                              <p:pRg st="4" end="4"/>
                                            </p:txEl>
                                          </p:spTgt>
                                        </p:tgtEl>
                                        <p:attrNameLst>
                                          <p:attrName>style.visibility</p:attrName>
                                        </p:attrNameLst>
                                      </p:cBhvr>
                                      <p:to>
                                        <p:strVal val="visible"/>
                                      </p:to>
                                    </p:set>
                                    <p:animEffect transition="in" filter="fade">
                                      <p:cBhvr>
                                        <p:cTn id="35" dur="1000"/>
                                        <p:tgtEl>
                                          <p:spTgt spid="151555">
                                            <p:txEl>
                                              <p:pRg st="4" end="4"/>
                                            </p:txEl>
                                          </p:spTgt>
                                        </p:tgtEl>
                                      </p:cBhvr>
                                    </p:animEffect>
                                    <p:anim calcmode="lin" valueType="num">
                                      <p:cBhvr>
                                        <p:cTn id="36" dur="1000" fill="hold"/>
                                        <p:tgtEl>
                                          <p:spTgt spid="151555">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15155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51555">
                                            <p:txEl>
                                              <p:pRg st="5" end="5"/>
                                            </p:txEl>
                                          </p:spTgt>
                                        </p:tgtEl>
                                        <p:attrNameLst>
                                          <p:attrName>style.visibility</p:attrName>
                                        </p:attrNameLst>
                                      </p:cBhvr>
                                      <p:to>
                                        <p:strVal val="visible"/>
                                      </p:to>
                                    </p:set>
                                    <p:animEffect transition="in" filter="fade">
                                      <p:cBhvr>
                                        <p:cTn id="42" dur="1000"/>
                                        <p:tgtEl>
                                          <p:spTgt spid="151555">
                                            <p:txEl>
                                              <p:pRg st="5" end="5"/>
                                            </p:txEl>
                                          </p:spTgt>
                                        </p:tgtEl>
                                      </p:cBhvr>
                                    </p:animEffect>
                                    <p:anim calcmode="lin" valueType="num">
                                      <p:cBhvr>
                                        <p:cTn id="43" dur="1000" fill="hold"/>
                                        <p:tgtEl>
                                          <p:spTgt spid="151555">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15155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51555">
                                            <p:txEl>
                                              <p:pRg st="6" end="6"/>
                                            </p:txEl>
                                          </p:spTgt>
                                        </p:tgtEl>
                                        <p:attrNameLst>
                                          <p:attrName>style.visibility</p:attrName>
                                        </p:attrNameLst>
                                      </p:cBhvr>
                                      <p:to>
                                        <p:strVal val="visible"/>
                                      </p:to>
                                    </p:set>
                                    <p:animEffect transition="in" filter="fade">
                                      <p:cBhvr>
                                        <p:cTn id="49" dur="1000"/>
                                        <p:tgtEl>
                                          <p:spTgt spid="151555">
                                            <p:txEl>
                                              <p:pRg st="6" end="6"/>
                                            </p:txEl>
                                          </p:spTgt>
                                        </p:tgtEl>
                                      </p:cBhvr>
                                    </p:animEffect>
                                    <p:anim calcmode="lin" valueType="num">
                                      <p:cBhvr>
                                        <p:cTn id="50" dur="1000" fill="hold"/>
                                        <p:tgtEl>
                                          <p:spTgt spid="151555">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15155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151555">
                                            <p:txEl>
                                              <p:pRg st="7" end="7"/>
                                            </p:txEl>
                                          </p:spTgt>
                                        </p:tgtEl>
                                        <p:attrNameLst>
                                          <p:attrName>style.visibility</p:attrName>
                                        </p:attrNameLst>
                                      </p:cBhvr>
                                      <p:to>
                                        <p:strVal val="visible"/>
                                      </p:to>
                                    </p:set>
                                    <p:animEffect transition="in" filter="fade">
                                      <p:cBhvr>
                                        <p:cTn id="56" dur="1000"/>
                                        <p:tgtEl>
                                          <p:spTgt spid="151555">
                                            <p:txEl>
                                              <p:pRg st="7" end="7"/>
                                            </p:txEl>
                                          </p:spTgt>
                                        </p:tgtEl>
                                      </p:cBhvr>
                                    </p:animEffect>
                                    <p:anim calcmode="lin" valueType="num">
                                      <p:cBhvr>
                                        <p:cTn id="57" dur="1000" fill="hold"/>
                                        <p:tgtEl>
                                          <p:spTgt spid="151555">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151555">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fade">
                                      <p:cBhvr>
                                        <p:cTn id="63" dur="1000"/>
                                        <p:tgtEl>
                                          <p:spTgt spid="23"/>
                                        </p:tgtEl>
                                      </p:cBhvr>
                                    </p:animEffect>
                                    <p:anim calcmode="lin" valueType="num">
                                      <p:cBhvr>
                                        <p:cTn id="64" dur="1000" fill="hold"/>
                                        <p:tgtEl>
                                          <p:spTgt spid="23"/>
                                        </p:tgtEl>
                                        <p:attrNameLst>
                                          <p:attrName>ppt_x</p:attrName>
                                        </p:attrNameLst>
                                      </p:cBhvr>
                                      <p:tavLst>
                                        <p:tav tm="0">
                                          <p:val>
                                            <p:strVal val="#ppt_x"/>
                                          </p:val>
                                        </p:tav>
                                        <p:tav tm="100000">
                                          <p:val>
                                            <p:strVal val="#ppt_x"/>
                                          </p:val>
                                        </p:tav>
                                      </p:tavLst>
                                    </p:anim>
                                    <p:anim calcmode="lin" valueType="num">
                                      <p:cBhvr>
                                        <p:cTn id="65"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1555" grpId="0" uiExpand="1" build="p"/>
      <p:bldP spid="23" grpId="0" bldLvl="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p:cNvSpPr/>
          <p:nvPr/>
        </p:nvSpPr>
        <p:spPr>
          <a:xfrm rot="5400000">
            <a:off x="3343325" y="3527252"/>
            <a:ext cx="5422938" cy="53158"/>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6081374" y="994760"/>
            <a:ext cx="6116976" cy="4896418"/>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6075024" y="842361"/>
            <a:ext cx="6116976" cy="530345"/>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987" name="Rectangle 2"/>
          <p:cNvSpPr>
            <a:spLocks noGrp="1" noChangeArrowheads="1"/>
          </p:cNvSpPr>
          <p:nvPr>
            <p:ph type="title"/>
          </p:nvPr>
        </p:nvSpPr>
        <p:spPr/>
        <p:txBody>
          <a:bodyPr/>
          <a:lstStyle/>
          <a:p>
            <a:r>
              <a:rPr lang="zh-CN" altLang="en-US" sz="2000" dirty="0"/>
              <a:t>各站的码片序列需要正交 </a:t>
            </a:r>
            <a:endParaRPr lang="zh-CN" altLang="en-US" sz="2000" dirty="0"/>
          </a:p>
        </p:txBody>
      </p:sp>
      <p:sp>
        <p:nvSpPr>
          <p:cNvPr id="152579" name="Rectangle 3"/>
          <p:cNvSpPr>
            <a:spLocks noGrp="1" noChangeArrowheads="1"/>
          </p:cNvSpPr>
          <p:nvPr>
            <p:ph idx="1"/>
          </p:nvPr>
        </p:nvSpPr>
        <p:spPr>
          <a:xfrm>
            <a:off x="609920" y="1300698"/>
            <a:ext cx="4769176" cy="4288542"/>
          </a:xfrm>
        </p:spPr>
        <p:txBody>
          <a:bodyPr>
            <a:normAutofit/>
          </a:bodyPr>
          <a:lstStyle/>
          <a:p>
            <a:pPr eaLnBrk="1" hangingPunct="1">
              <a:lnSpc>
                <a:spcPct val="150000"/>
              </a:lnSpc>
            </a:pPr>
            <a:r>
              <a:rPr lang="zh-CN" altLang="en-US" sz="2400" dirty="0"/>
              <a:t>每个站分配的码片序列不仅必须各不相同，并且还必须互相</a:t>
            </a:r>
            <a:r>
              <a:rPr lang="zh-CN" altLang="en-US" sz="2400" dirty="0">
                <a:solidFill>
                  <a:schemeClr val="hlink"/>
                </a:solidFill>
              </a:rPr>
              <a:t>正交</a:t>
            </a:r>
            <a:r>
              <a:rPr lang="en-US" altLang="zh-CN" sz="2400" dirty="0"/>
              <a:t>(orthogonal)</a:t>
            </a:r>
            <a:r>
              <a:rPr lang="zh-CN" altLang="en-US" sz="2400" dirty="0"/>
              <a:t>。</a:t>
            </a:r>
            <a:endParaRPr lang="zh-CN" altLang="en-US" sz="2400" dirty="0"/>
          </a:p>
          <a:p>
            <a:pPr>
              <a:lnSpc>
                <a:spcPct val="150000"/>
              </a:lnSpc>
            </a:pPr>
            <a:r>
              <a:rPr lang="zh-CN" altLang="en-US" sz="2400" dirty="0"/>
              <a:t>因此</a:t>
            </a:r>
            <a:r>
              <a:rPr lang="en-US" altLang="zh-CN" sz="2400" dirty="0"/>
              <a:t>CDMA</a:t>
            </a:r>
            <a:r>
              <a:rPr lang="zh-CN" altLang="en-US" sz="2400" dirty="0"/>
              <a:t>系统需要精心设计分配给用户的一组码片序列。 </a:t>
            </a:r>
            <a:endParaRPr lang="zh-CN" altLang="en-US" sz="2400" dirty="0"/>
          </a:p>
        </p:txBody>
      </p:sp>
      <p:sp>
        <p:nvSpPr>
          <p:cNvPr id="41986" name="页脚占位符 4"/>
          <p:cNvSpPr>
            <a:spLocks noGrp="1"/>
          </p:cNvSpPr>
          <p:nvPr>
            <p:ph type="ftr" sz="quarter" idx="4294967295"/>
          </p:nvPr>
        </p:nvSpPr>
        <p:spPr>
          <a:xfrm>
            <a:off x="4167771" y="8475135"/>
            <a:ext cx="3862811" cy="486833"/>
          </a:xfrm>
          <a:prstGeom prst="rect">
            <a:avLst/>
          </a:prstGeom>
          <a:noFill/>
        </p:spPr>
        <p:txBody>
          <a:bodyPr/>
          <a:lstStyle/>
          <a:p>
            <a:r>
              <a:rPr lang="zh-CN" altLang="en-US"/>
              <a:t>课件制作人：谢钧 谢希仁</a:t>
            </a:r>
            <a:endParaRPr lang="zh-CN" altLang="en-US"/>
          </a:p>
        </p:txBody>
      </p:sp>
      <p:sp>
        <p:nvSpPr>
          <p:cNvPr id="7" name="Freeform 3"/>
          <p:cNvSpPr/>
          <p:nvPr/>
        </p:nvSpPr>
        <p:spPr>
          <a:xfrm>
            <a:off x="-41952" y="5891178"/>
            <a:ext cx="12233951" cy="496637"/>
          </a:xfrm>
          <a:custGeom>
            <a:avLst/>
            <a:gdLst>
              <a:gd name="connsiteX0" fmla="*/ 0 w 9144000"/>
              <a:gd name="connsiteY0" fmla="*/ 376428 h 376428"/>
              <a:gd name="connsiteX1" fmla="*/ 9144000 w 9144000"/>
              <a:gd name="connsiteY1" fmla="*/ 376428 h 376428"/>
              <a:gd name="connsiteX2" fmla="*/ 9144000 w 9144000"/>
              <a:gd name="connsiteY2" fmla="*/ 0 h 376428"/>
              <a:gd name="connsiteX3" fmla="*/ 0 w 9144000"/>
              <a:gd name="connsiteY3" fmla="*/ 0 h 376428"/>
              <a:gd name="connsiteX4" fmla="*/ 0 w 9144000"/>
              <a:gd name="connsiteY4" fmla="*/ 376428 h 3764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376428">
                <a:moveTo>
                  <a:pt x="0" y="376428"/>
                </a:moveTo>
                <a:lnTo>
                  <a:pt x="9144000" y="376428"/>
                </a:lnTo>
                <a:lnTo>
                  <a:pt x="9144000" y="0"/>
                </a:lnTo>
                <a:lnTo>
                  <a:pt x="0" y="0"/>
                </a:lnTo>
                <a:lnTo>
                  <a:pt x="0" y="376428"/>
                </a:lnTo>
              </a:path>
            </a:pathLst>
          </a:custGeom>
          <a:solidFill>
            <a:srgbClr val="3B3F6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grpSp>
        <p:nvGrpSpPr>
          <p:cNvPr id="8" name="组合 7"/>
          <p:cNvGrpSpPr/>
          <p:nvPr/>
        </p:nvGrpSpPr>
        <p:grpSpPr>
          <a:xfrm flipH="1">
            <a:off x="308685" y="4581128"/>
            <a:ext cx="2854215" cy="1716924"/>
            <a:chOff x="9675584" y="5175723"/>
            <a:chExt cx="1877787" cy="1129564"/>
          </a:xfrm>
        </p:grpSpPr>
        <p:sp>
          <p:nvSpPr>
            <p:cNvPr id="9" name="矩形 8"/>
            <p:cNvSpPr/>
            <p:nvPr/>
          </p:nvSpPr>
          <p:spPr>
            <a:xfrm>
              <a:off x="11286669" y="5640179"/>
              <a:ext cx="266702" cy="6618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0642146" y="5828865"/>
              <a:ext cx="266702" cy="476421"/>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10241641" y="5175723"/>
              <a:ext cx="266702" cy="1129564"/>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9675584" y="5974341"/>
              <a:ext cx="266702" cy="33094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Rectangle 3"/>
          <p:cNvSpPr txBox="1">
            <a:spLocks noChangeArrowheads="1"/>
          </p:cNvSpPr>
          <p:nvPr/>
        </p:nvSpPr>
        <p:spPr>
          <a:xfrm>
            <a:off x="6387207" y="2652454"/>
            <a:ext cx="5472607" cy="3080802"/>
          </a:xfrm>
          <a:prstGeom prst="rect">
            <a:avLst/>
          </a:prstGeom>
        </p:spPr>
        <p:txBody>
          <a:bodyPr vert="horz" lIns="102362" tIns="51180" rIns="102362" bIns="51180" rtlCol="0">
            <a:normAutofit/>
          </a:bodyPr>
          <a:lstStyle>
            <a:lvl1pPr marL="384175" indent="-384175" algn="l" defTabSz="1024255" rtl="0" eaLnBrk="1" latinLnBrk="0" hangingPunct="1">
              <a:lnSpc>
                <a:spcPct val="120000"/>
              </a:lnSpc>
              <a:spcBef>
                <a:spcPct val="20000"/>
              </a:spcBef>
              <a:buSzPct val="80000"/>
              <a:buFont typeface="Wingdings" panose="05000000000000000000" pitchFamily="2" charset="2"/>
              <a:buChar char="l"/>
              <a:defRPr sz="1700" kern="1200">
                <a:solidFill>
                  <a:schemeClr val="tx1">
                    <a:lumMod val="75000"/>
                    <a:lumOff val="25000"/>
                  </a:schemeClr>
                </a:solidFill>
                <a:latin typeface="+mn-lt"/>
                <a:ea typeface="+mn-ea"/>
                <a:cs typeface="+mn-cs"/>
              </a:defRPr>
            </a:lvl1pPr>
            <a:lvl2pPr marL="831850" indent="-320040" algn="l" defTabSz="1024255" rtl="0" eaLnBrk="1" latinLnBrk="0" hangingPunct="1">
              <a:spcBef>
                <a:spcPct val="20000"/>
              </a:spcBef>
              <a:buFont typeface="Arial" panose="020B0604020202020204" pitchFamily="34" charset="0"/>
              <a:buChar char="–"/>
              <a:defRPr sz="1500" kern="1200">
                <a:solidFill>
                  <a:schemeClr val="tx1">
                    <a:lumMod val="75000"/>
                    <a:lumOff val="25000"/>
                  </a:schemeClr>
                </a:solidFill>
                <a:latin typeface="+mn-lt"/>
                <a:ea typeface="+mn-ea"/>
                <a:cs typeface="+mn-cs"/>
              </a:defRPr>
            </a:lvl2pPr>
            <a:lvl3pPr marL="1280160" indent="-255905" algn="l" defTabSz="1024255"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3pPr>
            <a:lvl4pPr marL="1791970" indent="-255905" algn="l" defTabSz="1024255"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2303780" indent="-255905" algn="l" defTabSz="1024255"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2816225" indent="-255905" algn="l" defTabSz="1024255"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6pPr>
            <a:lvl7pPr marL="3328035" indent="-255905" algn="l" defTabSz="1024255"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7pPr>
            <a:lvl8pPr marL="3839845" indent="-255905" algn="l" defTabSz="1024255"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8pPr>
            <a:lvl9pPr marL="4352290" indent="-255905" algn="l" defTabSz="1024255"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9pPr>
          </a:lstStyle>
          <a:p>
            <a:pPr>
              <a:lnSpc>
                <a:spcPct val="150000"/>
              </a:lnSpc>
            </a:pPr>
            <a:r>
              <a:rPr lang="zh-CN" altLang="en-US" sz="2400" dirty="0"/>
              <a:t>令向量 </a:t>
            </a:r>
            <a:r>
              <a:rPr lang="en-US" altLang="zh-CN" sz="2400" b="1" dirty="0"/>
              <a:t>S </a:t>
            </a:r>
            <a:r>
              <a:rPr lang="zh-CN" altLang="en-US" sz="2400" dirty="0"/>
              <a:t>表示站 </a:t>
            </a:r>
            <a:r>
              <a:rPr lang="en-US" altLang="zh-CN" sz="2400" dirty="0"/>
              <a:t>S </a:t>
            </a:r>
            <a:r>
              <a:rPr lang="zh-CN" altLang="en-US" sz="2400" dirty="0"/>
              <a:t>的码片向量，令 </a:t>
            </a:r>
            <a:r>
              <a:rPr lang="en-US" altLang="zh-CN" sz="2400" b="1" dirty="0"/>
              <a:t>T </a:t>
            </a:r>
            <a:r>
              <a:rPr lang="zh-CN" altLang="en-US" sz="2400" dirty="0"/>
              <a:t>表示其他任何站的码片向量。 </a:t>
            </a:r>
            <a:endParaRPr lang="zh-CN" altLang="en-US" sz="2400" dirty="0"/>
          </a:p>
          <a:p>
            <a:pPr>
              <a:lnSpc>
                <a:spcPct val="150000"/>
              </a:lnSpc>
            </a:pPr>
            <a:r>
              <a:rPr lang="zh-CN" altLang="en-US" sz="2400" dirty="0"/>
              <a:t>两个不同站的码片序列正交，就是向量 </a:t>
            </a:r>
            <a:r>
              <a:rPr lang="en-US" altLang="zh-CN" sz="2400" b="1" dirty="0"/>
              <a:t>S </a:t>
            </a:r>
            <a:r>
              <a:rPr lang="zh-CN" altLang="en-US" sz="2400" dirty="0"/>
              <a:t>和</a:t>
            </a:r>
            <a:r>
              <a:rPr lang="en-US" altLang="zh-CN" sz="2400" b="1" dirty="0"/>
              <a:t>T </a:t>
            </a:r>
            <a:r>
              <a:rPr lang="zh-CN" altLang="en-US" sz="2400" dirty="0"/>
              <a:t>的规格化</a:t>
            </a:r>
            <a:r>
              <a:rPr lang="zh-CN" altLang="en-US" sz="2400" dirty="0">
                <a:solidFill>
                  <a:schemeClr val="hlink"/>
                </a:solidFill>
              </a:rPr>
              <a:t>内积</a:t>
            </a:r>
            <a:r>
              <a:rPr lang="en-US" altLang="zh-CN" sz="2400" dirty="0"/>
              <a:t>(inner product)</a:t>
            </a:r>
            <a:r>
              <a:rPr lang="zh-CN" altLang="en-US" sz="2400" dirty="0"/>
              <a:t>都是 </a:t>
            </a:r>
            <a:r>
              <a:rPr lang="en-US" altLang="zh-CN" sz="2400" dirty="0"/>
              <a:t>0</a:t>
            </a:r>
            <a:r>
              <a:rPr lang="zh-CN" altLang="en-US" sz="2400" dirty="0"/>
              <a:t>。</a:t>
            </a:r>
            <a:endParaRPr lang="zh-CN" altLang="en-US" sz="2400" dirty="0"/>
          </a:p>
        </p:txBody>
      </p:sp>
      <p:graphicFrame>
        <p:nvGraphicFramePr>
          <p:cNvPr id="15" name="Object 7"/>
          <p:cNvGraphicFramePr>
            <a:graphicFrameLocks noChangeAspect="1"/>
          </p:cNvGraphicFramePr>
          <p:nvPr/>
        </p:nvGraphicFramePr>
        <p:xfrm>
          <a:off x="7001517" y="1536569"/>
          <a:ext cx="3890342" cy="979488"/>
        </p:xfrm>
        <a:graphic>
          <a:graphicData uri="http://schemas.openxmlformats.org/presentationml/2006/ole">
            <mc:AlternateContent xmlns:mc="http://schemas.openxmlformats.org/markup-compatibility/2006">
              <mc:Choice xmlns:v="urn:schemas-microsoft-com:vml" Requires="v">
                <p:oleObj spid="_x0000_s1026" name="公式" r:id="rId1" imgW="1282700" imgH="431800" progId="Equation.3">
                  <p:embed/>
                </p:oleObj>
              </mc:Choice>
              <mc:Fallback>
                <p:oleObj name="公式" r:id="rId1" imgW="1282700" imgH="431800" progId="Equation.3">
                  <p:embed/>
                  <p:pic>
                    <p:nvPicPr>
                      <p:cNvPr id="0" name="图片 102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01517" y="1536569"/>
                        <a:ext cx="3890342" cy="9794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矩形 1"/>
          <p:cNvSpPr/>
          <p:nvPr/>
        </p:nvSpPr>
        <p:spPr>
          <a:xfrm>
            <a:off x="6171183" y="900588"/>
            <a:ext cx="2573140" cy="400110"/>
          </a:xfrm>
          <a:prstGeom prst="rect">
            <a:avLst/>
          </a:prstGeom>
        </p:spPr>
        <p:txBody>
          <a:bodyPr wrap="none">
            <a:spAutoFit/>
          </a:bodyPr>
          <a:lstStyle/>
          <a:p>
            <a:r>
              <a:rPr lang="zh-CN" altLang="en-US" sz="2000" dirty="0">
                <a:latin typeface="+mn-ea"/>
                <a:ea typeface="+mn-ea"/>
              </a:rPr>
              <a:t>码片序列的正交关系 </a:t>
            </a:r>
            <a:endParaRPr lang="zh-CN" altLang="en-US" sz="2000" dirty="0">
              <a:latin typeface="+mn-ea"/>
              <a:ea typeface="+mn-ea"/>
            </a:endParaRPr>
          </a:p>
        </p:txBody>
      </p:sp>
      <p:pic>
        <p:nvPicPr>
          <p:cNvPr id="4" name="图片 3"/>
          <p:cNvPicPr>
            <a:picLocks noChangeAspect="1"/>
          </p:cNvPicPr>
          <p:nvPr/>
        </p:nvPicPr>
        <p:blipFill>
          <a:blip r:embed="rId3"/>
          <a:stretch>
            <a:fillRect/>
          </a:stretch>
        </p:blipFill>
        <p:spPr>
          <a:xfrm>
            <a:off x="8403590" y="352425"/>
            <a:ext cx="2409825" cy="438150"/>
          </a:xfrm>
          <a:prstGeom prst="rect">
            <a:avLst/>
          </a:prstGeom>
        </p:spPr>
      </p:pic>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52579">
                                            <p:txEl>
                                              <p:pRg st="0" end="0"/>
                                            </p:txEl>
                                          </p:spTgt>
                                        </p:tgtEl>
                                        <p:attrNameLst>
                                          <p:attrName>style.visibility</p:attrName>
                                        </p:attrNameLst>
                                      </p:cBhvr>
                                      <p:to>
                                        <p:strVal val="visible"/>
                                      </p:to>
                                    </p:set>
                                    <p:animEffect transition="in" filter="fade">
                                      <p:cBhvr>
                                        <p:cTn id="7" dur="1000"/>
                                        <p:tgtEl>
                                          <p:spTgt spid="152579">
                                            <p:txEl>
                                              <p:pRg st="0" end="0"/>
                                            </p:txEl>
                                          </p:spTgt>
                                        </p:tgtEl>
                                      </p:cBhvr>
                                    </p:animEffect>
                                    <p:anim calcmode="lin" valueType="num">
                                      <p:cBhvr>
                                        <p:cTn id="8" dur="1000" fill="hold"/>
                                        <p:tgtEl>
                                          <p:spTgt spid="15257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5257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52579">
                                            <p:txEl>
                                              <p:pRg st="1" end="1"/>
                                            </p:txEl>
                                          </p:spTgt>
                                        </p:tgtEl>
                                        <p:attrNameLst>
                                          <p:attrName>style.visibility</p:attrName>
                                        </p:attrNameLst>
                                      </p:cBhvr>
                                      <p:to>
                                        <p:strVal val="visible"/>
                                      </p:to>
                                    </p:set>
                                    <p:animEffect transition="in" filter="fade">
                                      <p:cBhvr>
                                        <p:cTn id="14" dur="1000"/>
                                        <p:tgtEl>
                                          <p:spTgt spid="152579">
                                            <p:txEl>
                                              <p:pRg st="1" end="1"/>
                                            </p:txEl>
                                          </p:spTgt>
                                        </p:tgtEl>
                                      </p:cBhvr>
                                    </p:animEffect>
                                    <p:anim calcmode="lin" valueType="num">
                                      <p:cBhvr>
                                        <p:cTn id="15" dur="1000" fill="hold"/>
                                        <p:tgtEl>
                                          <p:spTgt spid="15257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5257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5" presetClass="emph" presetSubtype="0" repeatCount="2000" fill="hold" nodeType="clickEffect">
                                  <p:stCondLst>
                                    <p:cond delay="0"/>
                                  </p:stCondLst>
                                  <p:childTnLst>
                                    <p:anim calcmode="discrete" valueType="str">
                                      <p:cBhvr>
                                        <p:cTn id="20" dur="1000" fill="hold"/>
                                        <p:tgtEl>
                                          <p:spTgt spid="15"/>
                                        </p:tgtEl>
                                        <p:attrNameLst>
                                          <p:attrName>style.visibility</p:attrName>
                                        </p:attrNameLst>
                                      </p:cBhvr>
                                      <p:tavLst>
                                        <p:tav tm="0">
                                          <p:val>
                                            <p:strVal val="hidden"/>
                                          </p:val>
                                        </p:tav>
                                        <p:tav tm="50000">
                                          <p:val>
                                            <p:strVal val="visible"/>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14">
                                            <p:txEl>
                                              <p:pRg st="0" end="0"/>
                                            </p:txEl>
                                          </p:spTgt>
                                        </p:tgtEl>
                                        <p:attrNameLst>
                                          <p:attrName>style.visibility</p:attrName>
                                        </p:attrNameLst>
                                      </p:cBhvr>
                                      <p:to>
                                        <p:strVal val="visible"/>
                                      </p:to>
                                    </p:set>
                                    <p:animEffect transition="in" filter="fade">
                                      <p:cBhvr>
                                        <p:cTn id="25" dur="1000"/>
                                        <p:tgtEl>
                                          <p:spTgt spid="14">
                                            <p:txEl>
                                              <p:pRg st="0" end="0"/>
                                            </p:txEl>
                                          </p:spTgt>
                                        </p:tgtEl>
                                      </p:cBhvr>
                                    </p:animEffect>
                                    <p:anim calcmode="lin" valueType="num">
                                      <p:cBhvr>
                                        <p:cTn id="26" dur="10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27" dur="1000" fill="hold"/>
                                        <p:tgtEl>
                                          <p:spTgt spid="1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14">
                                            <p:txEl>
                                              <p:pRg st="1" end="1"/>
                                            </p:txEl>
                                          </p:spTgt>
                                        </p:tgtEl>
                                        <p:attrNameLst>
                                          <p:attrName>style.visibility</p:attrName>
                                        </p:attrNameLst>
                                      </p:cBhvr>
                                      <p:to>
                                        <p:strVal val="visible"/>
                                      </p:to>
                                    </p:set>
                                    <p:animEffect transition="in" filter="fade">
                                      <p:cBhvr>
                                        <p:cTn id="32" dur="1000"/>
                                        <p:tgtEl>
                                          <p:spTgt spid="14">
                                            <p:txEl>
                                              <p:pRg st="1" end="1"/>
                                            </p:txEl>
                                          </p:spTgt>
                                        </p:tgtEl>
                                      </p:cBhvr>
                                    </p:animEffect>
                                    <p:anim calcmode="lin" valueType="num">
                                      <p:cBhvr>
                                        <p:cTn id="33" dur="1000" fill="hold"/>
                                        <p:tgtEl>
                                          <p:spTgt spid="14">
                                            <p:txEl>
                                              <p:pRg st="1" end="1"/>
                                            </p:txEl>
                                          </p:spTgt>
                                        </p:tgtEl>
                                        <p:attrNameLst>
                                          <p:attrName>ppt_x</p:attrName>
                                        </p:attrNameLst>
                                      </p:cBhvr>
                                      <p:tavLst>
                                        <p:tav tm="0">
                                          <p:val>
                                            <p:strVal val="#ppt_x"/>
                                          </p:val>
                                        </p:tav>
                                        <p:tav tm="100000">
                                          <p:val>
                                            <p:strVal val="#ppt_x"/>
                                          </p:val>
                                        </p:tav>
                                      </p:tavLst>
                                    </p:anim>
                                    <p:anim calcmode="lin" valueType="num">
                                      <p:cBhvr>
                                        <p:cTn id="34" dur="1000" fill="hold"/>
                                        <p:tgtEl>
                                          <p:spTgt spid="14">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579"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p:cNvSpPr/>
          <p:nvPr/>
        </p:nvSpPr>
        <p:spPr>
          <a:xfrm rot="5400000">
            <a:off x="3343325" y="3527252"/>
            <a:ext cx="5422938" cy="53158"/>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6081374" y="994760"/>
            <a:ext cx="6116976" cy="4896418"/>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6075024" y="842361"/>
            <a:ext cx="6116976" cy="530345"/>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987" name="Rectangle 2"/>
          <p:cNvSpPr>
            <a:spLocks noGrp="1" noChangeArrowheads="1"/>
          </p:cNvSpPr>
          <p:nvPr>
            <p:ph type="title"/>
          </p:nvPr>
        </p:nvSpPr>
        <p:spPr/>
        <p:txBody>
          <a:bodyPr/>
          <a:lstStyle/>
          <a:p>
            <a:r>
              <a:rPr lang="zh-CN" altLang="en-US" sz="2000" dirty="0"/>
              <a:t>各站的码片序列需要正交 </a:t>
            </a:r>
            <a:endParaRPr lang="zh-CN" altLang="en-US" sz="2000" dirty="0"/>
          </a:p>
        </p:txBody>
      </p:sp>
      <p:sp>
        <p:nvSpPr>
          <p:cNvPr id="152579" name="Rectangle 3"/>
          <p:cNvSpPr>
            <a:spLocks noGrp="1" noChangeArrowheads="1"/>
          </p:cNvSpPr>
          <p:nvPr>
            <p:ph idx="1"/>
          </p:nvPr>
        </p:nvSpPr>
        <p:spPr>
          <a:xfrm>
            <a:off x="609920" y="1300698"/>
            <a:ext cx="4769176" cy="4288542"/>
          </a:xfrm>
        </p:spPr>
        <p:txBody>
          <a:bodyPr>
            <a:normAutofit/>
          </a:bodyPr>
          <a:lstStyle/>
          <a:p>
            <a:pPr>
              <a:lnSpc>
                <a:spcPct val="150000"/>
              </a:lnSpc>
            </a:pPr>
            <a:r>
              <a:rPr lang="zh-CN" altLang="en-US" sz="2400" dirty="0"/>
              <a:t>例如：令向量 </a:t>
            </a:r>
            <a:r>
              <a:rPr lang="en-US" altLang="zh-CN" sz="2400" dirty="0"/>
              <a:t>S </a:t>
            </a:r>
            <a:r>
              <a:rPr lang="zh-CN" altLang="en-US" sz="2400" dirty="0"/>
              <a:t>为</a:t>
            </a:r>
            <a:r>
              <a:rPr lang="en-US" altLang="zh-CN" sz="2400" dirty="0"/>
              <a:t>(–1 –1 –1 +1 +1 –1 +1 +1)</a:t>
            </a:r>
            <a:r>
              <a:rPr lang="zh-CN" altLang="en-US" sz="2400" dirty="0"/>
              <a:t>，向量 </a:t>
            </a:r>
            <a:r>
              <a:rPr lang="en-US" altLang="zh-CN" sz="2400" dirty="0"/>
              <a:t>T </a:t>
            </a:r>
            <a:r>
              <a:rPr lang="zh-CN" altLang="en-US" sz="2400" dirty="0"/>
              <a:t>为</a:t>
            </a:r>
            <a:r>
              <a:rPr lang="en-US" altLang="zh-CN" sz="2400" dirty="0"/>
              <a:t>(–1 –1 +1 –1 +1 +1 +1 –1)</a:t>
            </a:r>
            <a:r>
              <a:rPr lang="zh-CN" altLang="en-US" sz="2400" dirty="0"/>
              <a:t>。 </a:t>
            </a:r>
            <a:endParaRPr lang="zh-CN" altLang="en-US" sz="2400" dirty="0"/>
          </a:p>
          <a:p>
            <a:pPr>
              <a:lnSpc>
                <a:spcPct val="150000"/>
              </a:lnSpc>
            </a:pPr>
            <a:r>
              <a:rPr lang="zh-CN" altLang="en-US" sz="2400" dirty="0"/>
              <a:t>则：</a:t>
            </a:r>
            <a:r>
              <a:rPr lang="en-US" altLang="zh-CN" sz="2400" dirty="0"/>
              <a:t>S </a:t>
            </a:r>
            <a:r>
              <a:rPr lang="zh-CN" altLang="en-US" sz="2400" dirty="0">
                <a:sym typeface="Symbol" panose="05050102010706020507" pitchFamily="18" charset="2"/>
              </a:rPr>
              <a:t></a:t>
            </a:r>
            <a:r>
              <a:rPr lang="zh-CN" altLang="en-US" sz="2400" dirty="0"/>
              <a:t> </a:t>
            </a:r>
            <a:r>
              <a:rPr lang="en-US" altLang="zh-CN" sz="2400" dirty="0"/>
              <a:t>T </a:t>
            </a:r>
            <a:r>
              <a:rPr lang="zh-CN" altLang="en-US" sz="2400" dirty="0"/>
              <a:t> </a:t>
            </a:r>
            <a:r>
              <a:rPr lang="en-US" altLang="zh-CN" sz="2400" dirty="0"/>
              <a:t>= 0</a:t>
            </a:r>
            <a:endParaRPr lang="en-US" altLang="zh-CN" sz="2400" dirty="0"/>
          </a:p>
          <a:p>
            <a:pPr>
              <a:lnSpc>
                <a:spcPct val="150000"/>
              </a:lnSpc>
            </a:pPr>
            <a:r>
              <a:rPr lang="zh-CN" altLang="en-US" sz="2400" dirty="0"/>
              <a:t>向量</a:t>
            </a:r>
            <a:r>
              <a:rPr lang="en-US" altLang="zh-CN" sz="2400" dirty="0"/>
              <a:t>S</a:t>
            </a:r>
            <a:r>
              <a:rPr lang="zh-CN" altLang="en-US" sz="2400" dirty="0"/>
              <a:t>和各站码片反码的向量的内积也是</a:t>
            </a:r>
            <a:r>
              <a:rPr lang="en-US" altLang="zh-CN" sz="2400" dirty="0"/>
              <a:t>0</a:t>
            </a:r>
            <a:r>
              <a:rPr lang="zh-CN" altLang="en-US" sz="2400" dirty="0"/>
              <a:t>。</a:t>
            </a:r>
            <a:endParaRPr lang="zh-CN" altLang="en-US" sz="2400" dirty="0"/>
          </a:p>
        </p:txBody>
      </p:sp>
      <p:sp>
        <p:nvSpPr>
          <p:cNvPr id="41986" name="页脚占位符 4"/>
          <p:cNvSpPr>
            <a:spLocks noGrp="1"/>
          </p:cNvSpPr>
          <p:nvPr>
            <p:ph type="ftr" sz="quarter" idx="4294967295"/>
          </p:nvPr>
        </p:nvSpPr>
        <p:spPr>
          <a:xfrm>
            <a:off x="4167771" y="8475135"/>
            <a:ext cx="3862811" cy="486833"/>
          </a:xfrm>
          <a:prstGeom prst="rect">
            <a:avLst/>
          </a:prstGeom>
          <a:noFill/>
        </p:spPr>
        <p:txBody>
          <a:bodyPr/>
          <a:lstStyle/>
          <a:p>
            <a:r>
              <a:rPr lang="zh-CN" altLang="en-US"/>
              <a:t>课件制作人：谢钧 谢希仁</a:t>
            </a:r>
            <a:endParaRPr lang="zh-CN" altLang="en-US"/>
          </a:p>
        </p:txBody>
      </p:sp>
      <p:sp>
        <p:nvSpPr>
          <p:cNvPr id="7" name="Freeform 3"/>
          <p:cNvSpPr/>
          <p:nvPr/>
        </p:nvSpPr>
        <p:spPr>
          <a:xfrm>
            <a:off x="-41952" y="5891178"/>
            <a:ext cx="12233951" cy="496637"/>
          </a:xfrm>
          <a:custGeom>
            <a:avLst/>
            <a:gdLst>
              <a:gd name="connsiteX0" fmla="*/ 0 w 9144000"/>
              <a:gd name="connsiteY0" fmla="*/ 376428 h 376428"/>
              <a:gd name="connsiteX1" fmla="*/ 9144000 w 9144000"/>
              <a:gd name="connsiteY1" fmla="*/ 376428 h 376428"/>
              <a:gd name="connsiteX2" fmla="*/ 9144000 w 9144000"/>
              <a:gd name="connsiteY2" fmla="*/ 0 h 376428"/>
              <a:gd name="connsiteX3" fmla="*/ 0 w 9144000"/>
              <a:gd name="connsiteY3" fmla="*/ 0 h 376428"/>
              <a:gd name="connsiteX4" fmla="*/ 0 w 9144000"/>
              <a:gd name="connsiteY4" fmla="*/ 376428 h 3764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376428">
                <a:moveTo>
                  <a:pt x="0" y="376428"/>
                </a:moveTo>
                <a:lnTo>
                  <a:pt x="9144000" y="376428"/>
                </a:lnTo>
                <a:lnTo>
                  <a:pt x="9144000" y="0"/>
                </a:lnTo>
                <a:lnTo>
                  <a:pt x="0" y="0"/>
                </a:lnTo>
                <a:lnTo>
                  <a:pt x="0" y="376428"/>
                </a:lnTo>
              </a:path>
            </a:pathLst>
          </a:custGeom>
          <a:solidFill>
            <a:srgbClr val="3B3F6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grpSp>
        <p:nvGrpSpPr>
          <p:cNvPr id="8" name="组合 7"/>
          <p:cNvGrpSpPr/>
          <p:nvPr/>
        </p:nvGrpSpPr>
        <p:grpSpPr>
          <a:xfrm flipH="1">
            <a:off x="308684" y="4869160"/>
            <a:ext cx="2854215" cy="1428892"/>
            <a:chOff x="9675584" y="5175723"/>
            <a:chExt cx="1877787" cy="1129564"/>
          </a:xfrm>
        </p:grpSpPr>
        <p:sp>
          <p:nvSpPr>
            <p:cNvPr id="9" name="矩形 8"/>
            <p:cNvSpPr/>
            <p:nvPr/>
          </p:nvSpPr>
          <p:spPr>
            <a:xfrm>
              <a:off x="11286669" y="5640179"/>
              <a:ext cx="266702" cy="6618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0642146" y="5828865"/>
              <a:ext cx="266702" cy="476421"/>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10241641" y="5175723"/>
              <a:ext cx="266702" cy="1129564"/>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9675584" y="5974341"/>
              <a:ext cx="266702" cy="33094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Rectangle 3"/>
          <p:cNvSpPr txBox="1">
            <a:spLocks noChangeArrowheads="1"/>
          </p:cNvSpPr>
          <p:nvPr/>
        </p:nvSpPr>
        <p:spPr>
          <a:xfrm>
            <a:off x="6387207" y="2652454"/>
            <a:ext cx="5472607" cy="3080802"/>
          </a:xfrm>
          <a:prstGeom prst="rect">
            <a:avLst/>
          </a:prstGeom>
        </p:spPr>
        <p:txBody>
          <a:bodyPr vert="horz" lIns="102362" tIns="51180" rIns="102362" bIns="51180" rtlCol="0">
            <a:normAutofit/>
          </a:bodyPr>
          <a:lstStyle>
            <a:lvl1pPr marL="384175" indent="-384175" algn="l" defTabSz="1024255" rtl="0" eaLnBrk="1" latinLnBrk="0" hangingPunct="1">
              <a:lnSpc>
                <a:spcPct val="120000"/>
              </a:lnSpc>
              <a:spcBef>
                <a:spcPct val="20000"/>
              </a:spcBef>
              <a:buSzPct val="80000"/>
              <a:buFont typeface="Wingdings" panose="05000000000000000000" pitchFamily="2" charset="2"/>
              <a:buChar char="l"/>
              <a:defRPr sz="1700" kern="1200">
                <a:solidFill>
                  <a:schemeClr val="tx1">
                    <a:lumMod val="75000"/>
                    <a:lumOff val="25000"/>
                  </a:schemeClr>
                </a:solidFill>
                <a:latin typeface="+mn-lt"/>
                <a:ea typeface="+mn-ea"/>
                <a:cs typeface="+mn-cs"/>
              </a:defRPr>
            </a:lvl1pPr>
            <a:lvl2pPr marL="831850" indent="-320040" algn="l" defTabSz="1024255" rtl="0" eaLnBrk="1" latinLnBrk="0" hangingPunct="1">
              <a:spcBef>
                <a:spcPct val="20000"/>
              </a:spcBef>
              <a:buFont typeface="Arial" panose="020B0604020202020204" pitchFamily="34" charset="0"/>
              <a:buChar char="–"/>
              <a:defRPr sz="1500" kern="1200">
                <a:solidFill>
                  <a:schemeClr val="tx1">
                    <a:lumMod val="75000"/>
                    <a:lumOff val="25000"/>
                  </a:schemeClr>
                </a:solidFill>
                <a:latin typeface="+mn-lt"/>
                <a:ea typeface="+mn-ea"/>
                <a:cs typeface="+mn-cs"/>
              </a:defRPr>
            </a:lvl2pPr>
            <a:lvl3pPr marL="1280160" indent="-255905" algn="l" defTabSz="1024255"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3pPr>
            <a:lvl4pPr marL="1791970" indent="-255905" algn="l" defTabSz="1024255"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2303780" indent="-255905" algn="l" defTabSz="1024255"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2816225" indent="-255905" algn="l" defTabSz="1024255"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6pPr>
            <a:lvl7pPr marL="3328035" indent="-255905" algn="l" defTabSz="1024255"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7pPr>
            <a:lvl8pPr marL="3839845" indent="-255905" algn="l" defTabSz="1024255"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8pPr>
            <a:lvl9pPr marL="4352290" indent="-255905" algn="l" defTabSz="1024255"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9pPr>
          </a:lstStyle>
          <a:p>
            <a:pPr>
              <a:lnSpc>
                <a:spcPct val="150000"/>
              </a:lnSpc>
            </a:pPr>
            <a:r>
              <a:rPr lang="zh-CN" altLang="en-US" sz="2400" dirty="0"/>
              <a:t>令向量 </a:t>
            </a:r>
            <a:r>
              <a:rPr lang="en-US" altLang="zh-CN" sz="2400" b="1" dirty="0"/>
              <a:t>S </a:t>
            </a:r>
            <a:r>
              <a:rPr lang="zh-CN" altLang="en-US" sz="2400" dirty="0"/>
              <a:t>表示站 </a:t>
            </a:r>
            <a:r>
              <a:rPr lang="en-US" altLang="zh-CN" sz="2400" dirty="0"/>
              <a:t>S </a:t>
            </a:r>
            <a:r>
              <a:rPr lang="zh-CN" altLang="en-US" sz="2400" dirty="0"/>
              <a:t>的码片向量，令 </a:t>
            </a:r>
            <a:r>
              <a:rPr lang="en-US" altLang="zh-CN" sz="2400" b="1" dirty="0"/>
              <a:t>T </a:t>
            </a:r>
            <a:r>
              <a:rPr lang="zh-CN" altLang="en-US" sz="2400" dirty="0"/>
              <a:t>表示其他任何站的码片向量。 </a:t>
            </a:r>
            <a:endParaRPr lang="zh-CN" altLang="en-US" sz="2400" dirty="0"/>
          </a:p>
          <a:p>
            <a:pPr>
              <a:lnSpc>
                <a:spcPct val="150000"/>
              </a:lnSpc>
            </a:pPr>
            <a:r>
              <a:rPr lang="zh-CN" altLang="en-US" sz="2400" dirty="0"/>
              <a:t>两个不同站的码片序列正交，就是向量 </a:t>
            </a:r>
            <a:r>
              <a:rPr lang="en-US" altLang="zh-CN" sz="2400" b="1" dirty="0"/>
              <a:t>S </a:t>
            </a:r>
            <a:r>
              <a:rPr lang="zh-CN" altLang="en-US" sz="2400" dirty="0"/>
              <a:t>和</a:t>
            </a:r>
            <a:r>
              <a:rPr lang="en-US" altLang="zh-CN" sz="2400" b="1" dirty="0"/>
              <a:t>T </a:t>
            </a:r>
            <a:r>
              <a:rPr lang="zh-CN" altLang="en-US" sz="2400" dirty="0"/>
              <a:t>的规格化</a:t>
            </a:r>
            <a:r>
              <a:rPr lang="zh-CN" altLang="en-US" sz="2400" dirty="0">
                <a:solidFill>
                  <a:schemeClr val="hlink"/>
                </a:solidFill>
              </a:rPr>
              <a:t>内积</a:t>
            </a:r>
            <a:r>
              <a:rPr lang="en-US" altLang="zh-CN" sz="2400" dirty="0"/>
              <a:t>(inner product)</a:t>
            </a:r>
            <a:r>
              <a:rPr lang="zh-CN" altLang="en-US" sz="2400" dirty="0"/>
              <a:t>都是 </a:t>
            </a:r>
            <a:r>
              <a:rPr lang="en-US" altLang="zh-CN" sz="2400" dirty="0"/>
              <a:t>0</a:t>
            </a:r>
            <a:r>
              <a:rPr lang="zh-CN" altLang="en-US" sz="2400" dirty="0"/>
              <a:t>。</a:t>
            </a:r>
            <a:endParaRPr lang="zh-CN" altLang="en-US" sz="2400" dirty="0"/>
          </a:p>
        </p:txBody>
      </p:sp>
      <p:graphicFrame>
        <p:nvGraphicFramePr>
          <p:cNvPr id="15" name="Object 7"/>
          <p:cNvGraphicFramePr>
            <a:graphicFrameLocks noChangeAspect="1"/>
          </p:cNvGraphicFramePr>
          <p:nvPr/>
        </p:nvGraphicFramePr>
        <p:xfrm>
          <a:off x="7001517" y="1536569"/>
          <a:ext cx="3890342" cy="979488"/>
        </p:xfrm>
        <a:graphic>
          <a:graphicData uri="http://schemas.openxmlformats.org/presentationml/2006/ole">
            <mc:AlternateContent xmlns:mc="http://schemas.openxmlformats.org/markup-compatibility/2006">
              <mc:Choice xmlns:v="urn:schemas-microsoft-com:vml" Requires="v">
                <p:oleObj spid="_x0000_s2050" name="公式" r:id="rId1" imgW="1282700" imgH="431800" progId="Equation.3">
                  <p:embed/>
                </p:oleObj>
              </mc:Choice>
              <mc:Fallback>
                <p:oleObj name="公式" r:id="rId1" imgW="1282700" imgH="431800" progId="Equation.3">
                  <p:embed/>
                  <p:pic>
                    <p:nvPicPr>
                      <p:cNvPr id="0" name="Object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01517" y="1536569"/>
                        <a:ext cx="3890342" cy="9794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矩形 1"/>
          <p:cNvSpPr/>
          <p:nvPr/>
        </p:nvSpPr>
        <p:spPr>
          <a:xfrm>
            <a:off x="6171183" y="900588"/>
            <a:ext cx="2573140" cy="400110"/>
          </a:xfrm>
          <a:prstGeom prst="rect">
            <a:avLst/>
          </a:prstGeom>
        </p:spPr>
        <p:txBody>
          <a:bodyPr wrap="none">
            <a:spAutoFit/>
          </a:bodyPr>
          <a:lstStyle/>
          <a:p>
            <a:r>
              <a:rPr lang="zh-CN" altLang="en-US" sz="2000" dirty="0">
                <a:latin typeface="+mn-ea"/>
                <a:ea typeface="+mn-ea"/>
              </a:rPr>
              <a:t>码片序列的正交关系 </a:t>
            </a:r>
            <a:endParaRPr lang="zh-CN" altLang="en-US" sz="2000" dirty="0">
              <a:latin typeface="+mn-ea"/>
              <a:ea typeface="+mn-ea"/>
            </a:endParaRPr>
          </a:p>
        </p:txBody>
      </p:sp>
      <p:pic>
        <p:nvPicPr>
          <p:cNvPr id="4" name="图片 3"/>
          <p:cNvPicPr>
            <a:picLocks noChangeAspect="1"/>
          </p:cNvPicPr>
          <p:nvPr/>
        </p:nvPicPr>
        <p:blipFill>
          <a:blip r:embed="rId3"/>
          <a:stretch>
            <a:fillRect/>
          </a:stretch>
        </p:blipFill>
        <p:spPr>
          <a:xfrm>
            <a:off x="8403590" y="352425"/>
            <a:ext cx="2409825" cy="438150"/>
          </a:xfrm>
          <a:prstGeom prst="rect">
            <a:avLst/>
          </a:prstGeom>
        </p:spPr>
      </p:pic>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52579">
                                            <p:txEl>
                                              <p:pRg st="0" end="0"/>
                                            </p:txEl>
                                          </p:spTgt>
                                        </p:tgtEl>
                                        <p:attrNameLst>
                                          <p:attrName>style.visibility</p:attrName>
                                        </p:attrNameLst>
                                      </p:cBhvr>
                                      <p:to>
                                        <p:strVal val="visible"/>
                                      </p:to>
                                    </p:set>
                                    <p:animEffect transition="in" filter="fade">
                                      <p:cBhvr>
                                        <p:cTn id="7" dur="1000"/>
                                        <p:tgtEl>
                                          <p:spTgt spid="152579">
                                            <p:txEl>
                                              <p:pRg st="0" end="0"/>
                                            </p:txEl>
                                          </p:spTgt>
                                        </p:tgtEl>
                                      </p:cBhvr>
                                    </p:animEffect>
                                    <p:anim calcmode="lin" valueType="num">
                                      <p:cBhvr>
                                        <p:cTn id="8" dur="1000" fill="hold"/>
                                        <p:tgtEl>
                                          <p:spTgt spid="15257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5257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52579">
                                            <p:txEl>
                                              <p:pRg st="1" end="1"/>
                                            </p:txEl>
                                          </p:spTgt>
                                        </p:tgtEl>
                                        <p:attrNameLst>
                                          <p:attrName>style.visibility</p:attrName>
                                        </p:attrNameLst>
                                      </p:cBhvr>
                                      <p:to>
                                        <p:strVal val="visible"/>
                                      </p:to>
                                    </p:set>
                                    <p:animEffect transition="in" filter="fade">
                                      <p:cBhvr>
                                        <p:cTn id="14" dur="1000"/>
                                        <p:tgtEl>
                                          <p:spTgt spid="152579">
                                            <p:txEl>
                                              <p:pRg st="1" end="1"/>
                                            </p:txEl>
                                          </p:spTgt>
                                        </p:tgtEl>
                                      </p:cBhvr>
                                    </p:animEffect>
                                    <p:anim calcmode="lin" valueType="num">
                                      <p:cBhvr>
                                        <p:cTn id="15" dur="1000" fill="hold"/>
                                        <p:tgtEl>
                                          <p:spTgt spid="15257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5257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52579">
                                            <p:txEl>
                                              <p:pRg st="2" end="2"/>
                                            </p:txEl>
                                          </p:spTgt>
                                        </p:tgtEl>
                                        <p:attrNameLst>
                                          <p:attrName>style.visibility</p:attrName>
                                        </p:attrNameLst>
                                      </p:cBhvr>
                                      <p:to>
                                        <p:strVal val="visible"/>
                                      </p:to>
                                    </p:set>
                                    <p:animEffect transition="in" filter="fade">
                                      <p:cBhvr>
                                        <p:cTn id="21" dur="1000"/>
                                        <p:tgtEl>
                                          <p:spTgt spid="152579">
                                            <p:txEl>
                                              <p:pRg st="2" end="2"/>
                                            </p:txEl>
                                          </p:spTgt>
                                        </p:tgtEl>
                                      </p:cBhvr>
                                    </p:animEffect>
                                    <p:anim calcmode="lin" valueType="num">
                                      <p:cBhvr>
                                        <p:cTn id="22" dur="1000" fill="hold"/>
                                        <p:tgtEl>
                                          <p:spTgt spid="152579">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52579">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2"/>
          <p:cNvSpPr>
            <a:spLocks noGrp="1" noChangeArrowheads="1"/>
          </p:cNvSpPr>
          <p:nvPr>
            <p:ph type="title"/>
          </p:nvPr>
        </p:nvSpPr>
        <p:spPr/>
        <p:txBody>
          <a:bodyPr/>
          <a:lstStyle/>
          <a:p>
            <a:pPr eaLnBrk="1" hangingPunct="1"/>
            <a:r>
              <a:rPr lang="zh-CN" altLang="en-US" sz="2000" dirty="0"/>
              <a:t>正交关系的另一个重要特性</a:t>
            </a:r>
            <a:endParaRPr lang="zh-CN" altLang="en-US" sz="2000" dirty="0"/>
          </a:p>
        </p:txBody>
      </p:sp>
      <p:sp>
        <p:nvSpPr>
          <p:cNvPr id="43010" name="页脚占位符 4"/>
          <p:cNvSpPr>
            <a:spLocks noGrp="1"/>
          </p:cNvSpPr>
          <p:nvPr>
            <p:ph type="ftr" sz="quarter" idx="4294967295"/>
          </p:nvPr>
        </p:nvSpPr>
        <p:spPr>
          <a:xfrm>
            <a:off x="4167771" y="8475135"/>
            <a:ext cx="3862811" cy="486833"/>
          </a:xfrm>
          <a:prstGeom prst="rect">
            <a:avLst/>
          </a:prstGeom>
          <a:noFill/>
        </p:spPr>
        <p:txBody>
          <a:bodyPr/>
          <a:lstStyle/>
          <a:p>
            <a:r>
              <a:rPr lang="zh-CN" altLang="en-US"/>
              <a:t>课件制作人：谢钧 谢希仁</a:t>
            </a:r>
            <a:endParaRPr lang="zh-CN" altLang="en-US"/>
          </a:p>
        </p:txBody>
      </p:sp>
      <p:sp>
        <p:nvSpPr>
          <p:cNvPr id="43013" name="Rectangle 12"/>
          <p:cNvSpPr>
            <a:spLocks noChangeArrowheads="1"/>
          </p:cNvSpPr>
          <p:nvPr/>
        </p:nvSpPr>
        <p:spPr bwMode="auto">
          <a:xfrm>
            <a:off x="0" y="-230832"/>
            <a:ext cx="184731" cy="461665"/>
          </a:xfrm>
          <a:prstGeom prst="rect">
            <a:avLst/>
          </a:prstGeom>
          <a:noFill/>
          <a:ln w="9525">
            <a:noFill/>
            <a:miter lim="800000"/>
          </a:ln>
        </p:spPr>
        <p:txBody>
          <a:bodyPr wrap="none" anchor="ctr">
            <a:spAutoFit/>
          </a:bodyPr>
          <a:lstStyle/>
          <a:p>
            <a:endParaRPr lang="zh-CN" altLang="en-US"/>
          </a:p>
        </p:txBody>
      </p:sp>
      <p:sp>
        <p:nvSpPr>
          <p:cNvPr id="7" name="矩形 6"/>
          <p:cNvSpPr/>
          <p:nvPr/>
        </p:nvSpPr>
        <p:spPr>
          <a:xfrm>
            <a:off x="0" y="4777386"/>
            <a:ext cx="12192000" cy="2080614"/>
          </a:xfrm>
          <a:prstGeom prst="rect">
            <a:avLst/>
          </a:prstGeom>
          <a:solidFill>
            <a:srgbClr val="F8F8F8">
              <a:alpha val="80000"/>
            </a:srgbClr>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8" name="矩形 7"/>
          <p:cNvSpPr/>
          <p:nvPr/>
        </p:nvSpPr>
        <p:spPr>
          <a:xfrm>
            <a:off x="0" y="4725144"/>
            <a:ext cx="12192000" cy="52242"/>
          </a:xfrm>
          <a:prstGeom prst="rect">
            <a:avLst/>
          </a:prstGeom>
          <a:solidFill>
            <a:srgbClr val="FFC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9" name="Rectangle 3"/>
          <p:cNvSpPr txBox="1">
            <a:spLocks noChangeArrowheads="1"/>
          </p:cNvSpPr>
          <p:nvPr/>
        </p:nvSpPr>
        <p:spPr>
          <a:xfrm>
            <a:off x="609919" y="1052736"/>
            <a:ext cx="10978515" cy="3456384"/>
          </a:xfrm>
          <a:prstGeom prst="rect">
            <a:avLst/>
          </a:prstGeom>
        </p:spPr>
        <p:txBody>
          <a:bodyPr vert="horz" lIns="102362" tIns="51180" rIns="102362" bIns="51180" rtlCol="0">
            <a:normAutofit fontScale="92500"/>
          </a:bodyPr>
          <a:lstStyle>
            <a:lvl1pPr marL="384175" indent="-384175" algn="l" defTabSz="1024255" rtl="0" eaLnBrk="1" latinLnBrk="0" hangingPunct="1">
              <a:lnSpc>
                <a:spcPct val="120000"/>
              </a:lnSpc>
              <a:spcBef>
                <a:spcPct val="20000"/>
              </a:spcBef>
              <a:buSzPct val="80000"/>
              <a:buFont typeface="Wingdings" panose="05000000000000000000" pitchFamily="2" charset="2"/>
              <a:buChar char="l"/>
              <a:defRPr sz="1700" kern="1200">
                <a:solidFill>
                  <a:schemeClr val="tx1">
                    <a:lumMod val="75000"/>
                    <a:lumOff val="25000"/>
                  </a:schemeClr>
                </a:solidFill>
                <a:latin typeface="+mn-lt"/>
                <a:ea typeface="+mn-ea"/>
                <a:cs typeface="+mn-cs"/>
              </a:defRPr>
            </a:lvl1pPr>
            <a:lvl2pPr marL="831850" indent="-320040" algn="l" defTabSz="1024255" rtl="0" eaLnBrk="1" latinLnBrk="0" hangingPunct="1">
              <a:spcBef>
                <a:spcPct val="20000"/>
              </a:spcBef>
              <a:buFont typeface="Arial" panose="020B0604020202020204" pitchFamily="34" charset="0"/>
              <a:buChar char="–"/>
              <a:defRPr sz="1500" kern="1200">
                <a:solidFill>
                  <a:schemeClr val="tx1">
                    <a:lumMod val="75000"/>
                    <a:lumOff val="25000"/>
                  </a:schemeClr>
                </a:solidFill>
                <a:latin typeface="+mn-lt"/>
                <a:ea typeface="+mn-ea"/>
                <a:cs typeface="+mn-cs"/>
              </a:defRPr>
            </a:lvl2pPr>
            <a:lvl3pPr marL="1280160" indent="-255905" algn="l" defTabSz="1024255"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3pPr>
            <a:lvl4pPr marL="1791970" indent="-255905" algn="l" defTabSz="1024255"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2303780" indent="-255905" algn="l" defTabSz="1024255"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2816225" indent="-255905" algn="l" defTabSz="1024255"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6pPr>
            <a:lvl7pPr marL="3328035" indent="-255905" algn="l" defTabSz="1024255"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7pPr>
            <a:lvl8pPr marL="3839845" indent="-255905" algn="l" defTabSz="1024255"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8pPr>
            <a:lvl9pPr marL="4352290" indent="-255905" algn="l" defTabSz="1024255"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9pPr>
          </a:lstStyle>
          <a:p>
            <a:pPr>
              <a:lnSpc>
                <a:spcPct val="150000"/>
              </a:lnSpc>
            </a:pPr>
            <a:r>
              <a:rPr lang="zh-CN" altLang="en-US" sz="2400" dirty="0"/>
              <a:t>任何一个码片向量和该码片向量自己的规格化内积都是</a:t>
            </a:r>
            <a:r>
              <a:rPr lang="en-US" altLang="zh-CN" sz="2400" dirty="0"/>
              <a:t>1 </a:t>
            </a:r>
            <a:r>
              <a:rPr lang="zh-CN" altLang="en-US" sz="2400" dirty="0"/>
              <a:t>。</a:t>
            </a:r>
            <a:endParaRPr lang="zh-CN" altLang="en-US" sz="2400" dirty="0"/>
          </a:p>
          <a:p>
            <a:pPr>
              <a:lnSpc>
                <a:spcPct val="150000"/>
              </a:lnSpc>
            </a:pPr>
            <a:r>
              <a:rPr lang="zh-CN" altLang="en-US" sz="2400" dirty="0"/>
              <a:t>一个码片向量和该码片反码的向量的规格化内积值是 </a:t>
            </a:r>
            <a:r>
              <a:rPr lang="en-US" altLang="zh-CN" sz="2400" dirty="0"/>
              <a:t>–1</a:t>
            </a:r>
            <a:r>
              <a:rPr lang="zh-CN" altLang="en-US" sz="2400" dirty="0"/>
              <a:t>。</a:t>
            </a:r>
            <a:endParaRPr lang="en-US" altLang="zh-CN" sz="2400" dirty="0"/>
          </a:p>
          <a:p>
            <a:pPr>
              <a:lnSpc>
                <a:spcPct val="150000"/>
              </a:lnSpc>
            </a:pPr>
            <a:r>
              <a:rPr lang="zh-CN" altLang="en-US" sz="2400" dirty="0"/>
              <a:t>若</a:t>
            </a:r>
            <a:r>
              <a:rPr lang="en-US" altLang="zh-CN" sz="2400" dirty="0"/>
              <a:t>X</a:t>
            </a:r>
            <a:r>
              <a:rPr lang="zh-CN" altLang="en-US" sz="2400" dirty="0"/>
              <a:t>站要接收</a:t>
            </a:r>
            <a:r>
              <a:rPr lang="en-US" altLang="zh-CN" sz="2400" dirty="0"/>
              <a:t>S</a:t>
            </a:r>
            <a:r>
              <a:rPr lang="zh-CN" altLang="en-US" sz="2400" dirty="0"/>
              <a:t>站发送的数据，</a:t>
            </a:r>
            <a:r>
              <a:rPr lang="en-US" altLang="zh-CN" sz="2400" dirty="0"/>
              <a:t>X</a:t>
            </a:r>
            <a:r>
              <a:rPr lang="zh-CN" altLang="en-US" sz="2400" dirty="0"/>
              <a:t>站就必须知道</a:t>
            </a:r>
            <a:r>
              <a:rPr lang="en-US" altLang="zh-CN" sz="2400" dirty="0"/>
              <a:t>S</a:t>
            </a:r>
            <a:r>
              <a:rPr lang="zh-CN" altLang="en-US" sz="2400" dirty="0"/>
              <a:t>站所特有的码片序列。</a:t>
            </a:r>
            <a:r>
              <a:rPr lang="en-US" altLang="zh-CN" sz="2400" dirty="0"/>
              <a:t>X</a:t>
            </a:r>
            <a:r>
              <a:rPr lang="zh-CN" altLang="en-US" sz="2400" dirty="0"/>
              <a:t>站使用它得到的码片向量</a:t>
            </a:r>
            <a:r>
              <a:rPr lang="en-US" altLang="zh-CN" sz="2400" dirty="0"/>
              <a:t>S</a:t>
            </a:r>
            <a:r>
              <a:rPr lang="zh-CN" altLang="en-US" sz="2400" dirty="0"/>
              <a:t>与接收到的未知信号进行内积运算。</a:t>
            </a:r>
            <a:endParaRPr lang="en-US" altLang="zh-CN" sz="2400" dirty="0"/>
          </a:p>
          <a:p>
            <a:pPr>
              <a:lnSpc>
                <a:spcPct val="150000"/>
              </a:lnSpc>
            </a:pPr>
            <a:r>
              <a:rPr lang="zh-CN" altLang="en-US" sz="2400" dirty="0"/>
              <a:t>所有其他站的信号都被过滤掉（其内积的相关项都是</a:t>
            </a:r>
            <a:r>
              <a:rPr lang="en-US" altLang="zh-CN" sz="2400" dirty="0"/>
              <a:t>0</a:t>
            </a:r>
            <a:r>
              <a:rPr lang="zh-CN" altLang="en-US" sz="2400" dirty="0"/>
              <a:t>），而只剩下</a:t>
            </a:r>
            <a:r>
              <a:rPr lang="en-US" altLang="zh-CN" sz="2400" dirty="0"/>
              <a:t>S</a:t>
            </a:r>
            <a:r>
              <a:rPr lang="zh-CN" altLang="en-US" sz="2400" dirty="0"/>
              <a:t>站发送的信号。</a:t>
            </a:r>
            <a:endParaRPr lang="en-US" altLang="zh-CN" sz="2400" dirty="0"/>
          </a:p>
          <a:p>
            <a:pPr>
              <a:lnSpc>
                <a:spcPct val="150000"/>
              </a:lnSpc>
            </a:pPr>
            <a:r>
              <a:rPr lang="zh-CN" altLang="en-US" sz="2400" dirty="0"/>
              <a:t>当</a:t>
            </a:r>
            <a:r>
              <a:rPr lang="en-US" altLang="zh-CN" sz="2400" dirty="0"/>
              <a:t>S</a:t>
            </a:r>
            <a:r>
              <a:rPr lang="zh-CN" altLang="en-US" sz="2400" dirty="0"/>
              <a:t>站发送比特</a:t>
            </a:r>
            <a:r>
              <a:rPr lang="en-US" altLang="zh-CN" sz="2400" dirty="0"/>
              <a:t>1</a:t>
            </a:r>
            <a:r>
              <a:rPr lang="zh-CN" altLang="en-US" sz="2400" dirty="0"/>
              <a:t>时，</a:t>
            </a:r>
            <a:r>
              <a:rPr lang="en-US" altLang="zh-CN" sz="2400" dirty="0"/>
              <a:t>X</a:t>
            </a:r>
            <a:r>
              <a:rPr lang="zh-CN" altLang="en-US" sz="2400" dirty="0"/>
              <a:t>站计算内积的结果是</a:t>
            </a:r>
            <a:r>
              <a:rPr lang="en-US" altLang="zh-CN" sz="2400" dirty="0"/>
              <a:t>+1</a:t>
            </a:r>
            <a:r>
              <a:rPr lang="zh-CN" altLang="en-US" sz="2400" dirty="0"/>
              <a:t>，当</a:t>
            </a:r>
            <a:r>
              <a:rPr lang="en-US" altLang="zh-CN" sz="2400" dirty="0"/>
              <a:t>S</a:t>
            </a:r>
            <a:r>
              <a:rPr lang="zh-CN" altLang="en-US" sz="2400" dirty="0"/>
              <a:t>站发送比特</a:t>
            </a:r>
            <a:r>
              <a:rPr lang="en-US" altLang="zh-CN" sz="2400" dirty="0"/>
              <a:t>0</a:t>
            </a:r>
            <a:r>
              <a:rPr lang="zh-CN" altLang="en-US" sz="2400" dirty="0"/>
              <a:t>时，内积的结果是</a:t>
            </a:r>
            <a:r>
              <a:rPr lang="en-US" altLang="zh-CN" sz="2400" dirty="0"/>
              <a:t>-1</a:t>
            </a:r>
            <a:r>
              <a:rPr lang="zh-CN" altLang="en-US" sz="2400" dirty="0"/>
              <a:t>。</a:t>
            </a:r>
            <a:endParaRPr lang="zh-CN" altLang="en-US" sz="2400" dirty="0"/>
          </a:p>
        </p:txBody>
      </p:sp>
      <p:graphicFrame>
        <p:nvGraphicFramePr>
          <p:cNvPr id="10" name="Object 7"/>
          <p:cNvGraphicFramePr>
            <a:graphicFrameLocks noChangeAspect="1"/>
          </p:cNvGraphicFramePr>
          <p:nvPr/>
        </p:nvGraphicFramePr>
        <p:xfrm>
          <a:off x="6155929" y="5157192"/>
          <a:ext cx="5273234" cy="792088"/>
        </p:xfrm>
        <a:graphic>
          <a:graphicData uri="http://schemas.openxmlformats.org/presentationml/2006/ole">
            <mc:AlternateContent xmlns:mc="http://schemas.openxmlformats.org/markup-compatibility/2006">
              <mc:Choice xmlns:v="urn:schemas-microsoft-com:vml" Requires="v">
                <p:oleObj spid="_x0000_s3074" name="公式" r:id="rId1" imgW="2781300" imgH="431800" progId="Equation.3">
                  <p:embed/>
                </p:oleObj>
              </mc:Choice>
              <mc:Fallback>
                <p:oleObj name="公式" r:id="rId1" imgW="2781300" imgH="431800" progId="Equation.3">
                  <p:embed/>
                  <p:pic>
                    <p:nvPicPr>
                      <p:cNvPr id="0" name="图片 307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5929" y="5157192"/>
                        <a:ext cx="5273234" cy="792088"/>
                      </a:xfrm>
                      <a:prstGeom prst="rect">
                        <a:avLst/>
                      </a:prstGeom>
                      <a:noFill/>
                    </p:spPr>
                  </p:pic>
                </p:oleObj>
              </mc:Fallback>
            </mc:AlternateContent>
          </a:graphicData>
        </a:graphic>
      </p:graphicFrame>
      <p:graphicFrame>
        <p:nvGraphicFramePr>
          <p:cNvPr id="16" name="Object 7"/>
          <p:cNvGraphicFramePr>
            <a:graphicFrameLocks noChangeAspect="1"/>
          </p:cNvGraphicFramePr>
          <p:nvPr/>
        </p:nvGraphicFramePr>
        <p:xfrm>
          <a:off x="1941628" y="5157192"/>
          <a:ext cx="2590056" cy="792088"/>
        </p:xfrm>
        <a:graphic>
          <a:graphicData uri="http://schemas.openxmlformats.org/presentationml/2006/ole">
            <mc:AlternateContent xmlns:mc="http://schemas.openxmlformats.org/markup-compatibility/2006">
              <mc:Choice xmlns:v="urn:schemas-microsoft-com:vml" Requires="v">
                <p:oleObj spid="_x0000_s3075" name="公式" r:id="rId3" imgW="1282700" imgH="431800" progId="Equation.3">
                  <p:embed/>
                </p:oleObj>
              </mc:Choice>
              <mc:Fallback>
                <p:oleObj name="公式" r:id="rId3" imgW="1282700" imgH="431800" progId="Equation.3">
                  <p:embed/>
                  <p:pic>
                    <p:nvPicPr>
                      <p:cNvPr id="0"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41628" y="5157192"/>
                        <a:ext cx="2590056" cy="792088"/>
                      </a:xfrm>
                      <a:prstGeom prst="rect">
                        <a:avLst/>
                      </a:prstGeom>
                      <a:noFill/>
                    </p:spPr>
                  </p:pic>
                </p:oleObj>
              </mc:Fallback>
            </mc:AlternateContent>
          </a:graphicData>
        </a:graphic>
      </p:graphicFrame>
      <p:sp>
        <p:nvSpPr>
          <p:cNvPr id="6" name="文本框 5"/>
          <p:cNvSpPr txBox="1"/>
          <p:nvPr/>
        </p:nvSpPr>
        <p:spPr>
          <a:xfrm>
            <a:off x="1036241" y="5325180"/>
            <a:ext cx="927761" cy="400110"/>
          </a:xfrm>
          <a:prstGeom prst="rect">
            <a:avLst/>
          </a:prstGeom>
          <a:noFill/>
        </p:spPr>
        <p:txBody>
          <a:bodyPr wrap="square" rtlCol="0">
            <a:spAutoFit/>
          </a:bodyPr>
          <a:lstStyle/>
          <a:p>
            <a:pPr algn="ctr"/>
            <a:r>
              <a:rPr lang="zh-CN" altLang="en-US" sz="2000" dirty="0">
                <a:latin typeface="+mn-ea"/>
                <a:ea typeface="+mn-ea"/>
              </a:rPr>
              <a:t>公式</a:t>
            </a:r>
            <a:r>
              <a:rPr lang="en-US" altLang="zh-CN" sz="2000" dirty="0">
                <a:latin typeface="+mn-ea"/>
                <a:ea typeface="+mn-ea"/>
              </a:rPr>
              <a:t>1</a:t>
            </a:r>
            <a:r>
              <a:rPr lang="zh-CN" altLang="en-US" sz="2000" dirty="0">
                <a:latin typeface="+mn-ea"/>
                <a:ea typeface="+mn-ea"/>
              </a:rPr>
              <a:t>：</a:t>
            </a:r>
            <a:endParaRPr lang="zh-CN" altLang="en-US" sz="2000" dirty="0">
              <a:latin typeface="+mn-ea"/>
              <a:ea typeface="+mn-ea"/>
            </a:endParaRPr>
          </a:p>
        </p:txBody>
      </p:sp>
      <p:sp>
        <p:nvSpPr>
          <p:cNvPr id="18" name="文本框 17"/>
          <p:cNvSpPr txBox="1"/>
          <p:nvPr/>
        </p:nvSpPr>
        <p:spPr>
          <a:xfrm>
            <a:off x="5235079" y="5325180"/>
            <a:ext cx="1041359" cy="400110"/>
          </a:xfrm>
          <a:prstGeom prst="rect">
            <a:avLst/>
          </a:prstGeom>
          <a:noFill/>
        </p:spPr>
        <p:txBody>
          <a:bodyPr wrap="square" rtlCol="0">
            <a:spAutoFit/>
          </a:bodyPr>
          <a:lstStyle/>
          <a:p>
            <a:pPr algn="ctr"/>
            <a:r>
              <a:rPr lang="zh-CN" altLang="en-US" sz="2000" dirty="0">
                <a:latin typeface="+mn-ea"/>
                <a:ea typeface="+mn-ea"/>
              </a:rPr>
              <a:t>公式</a:t>
            </a:r>
            <a:r>
              <a:rPr lang="en-US" altLang="zh-CN" sz="2000" dirty="0">
                <a:latin typeface="+mn-ea"/>
                <a:ea typeface="+mn-ea"/>
              </a:rPr>
              <a:t>2</a:t>
            </a:r>
            <a:r>
              <a:rPr lang="zh-CN" altLang="en-US" sz="2000" dirty="0">
                <a:latin typeface="+mn-ea"/>
                <a:ea typeface="+mn-ea"/>
              </a:rPr>
              <a:t>：</a:t>
            </a:r>
            <a:endParaRPr lang="zh-CN" altLang="en-US" sz="2000" dirty="0">
              <a:latin typeface="+mn-ea"/>
              <a:ea typeface="+mn-ea"/>
            </a:endParaRPr>
          </a:p>
        </p:txBody>
      </p:sp>
      <p:pic>
        <p:nvPicPr>
          <p:cNvPr id="4" name="图片 3"/>
          <p:cNvPicPr>
            <a:picLocks noChangeAspect="1"/>
          </p:cNvPicPr>
          <p:nvPr/>
        </p:nvPicPr>
        <p:blipFill>
          <a:blip r:embed="rId5"/>
          <a:stretch>
            <a:fillRect/>
          </a:stretch>
        </p:blipFill>
        <p:spPr>
          <a:xfrm>
            <a:off x="8403590" y="352425"/>
            <a:ext cx="2409825" cy="438150"/>
          </a:xfrm>
          <a:prstGeom prst="rect">
            <a:avLst/>
          </a:prstGeom>
        </p:spPr>
      </p:pic>
    </p:spTree>
    <p:custDataLst>
      <p:tags r:id="rId6"/>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mph" presetSubtype="0" repeatCount="2000" fill="hold" nodeType="clickEffect">
                                  <p:stCondLst>
                                    <p:cond delay="0"/>
                                  </p:stCondLst>
                                  <p:childTnLst>
                                    <p:anim calcmode="discrete" valueType="str">
                                      <p:cBhvr>
                                        <p:cTn id="6" dur="1000" fill="hold"/>
                                        <p:tgtEl>
                                          <p:spTgt spid="10"/>
                                        </p:tgtEl>
                                        <p:attrNameLst>
                                          <p:attrName>style.visibility</p:attrName>
                                        </p:attrNameLst>
                                      </p:cBhvr>
                                      <p:tavLst>
                                        <p:tav tm="0">
                                          <p:val>
                                            <p:strVal val="hidden"/>
                                          </p:val>
                                        </p:tav>
                                        <p:tav tm="50000">
                                          <p:val>
                                            <p:strVal val="visible"/>
                                          </p:val>
                                        </p:tav>
                                      </p:tavLst>
                                    </p:anim>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animEffect transition="in" filter="fade">
                                      <p:cBhvr>
                                        <p:cTn id="11" dur="1000"/>
                                        <p:tgtEl>
                                          <p:spTgt spid="9">
                                            <p:txEl>
                                              <p:pRg st="0" end="0"/>
                                            </p:txEl>
                                          </p:spTgt>
                                        </p:tgtEl>
                                      </p:cBhvr>
                                    </p:animEffect>
                                    <p:anim calcmode="lin" valueType="num">
                                      <p:cBhvr>
                                        <p:cTn id="12"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9">
                                            <p:txEl>
                                              <p:pRg st="1" end="1"/>
                                            </p:txEl>
                                          </p:spTgt>
                                        </p:tgtEl>
                                        <p:attrNameLst>
                                          <p:attrName>style.visibility</p:attrName>
                                        </p:attrNameLst>
                                      </p:cBhvr>
                                      <p:to>
                                        <p:strVal val="visible"/>
                                      </p:to>
                                    </p:set>
                                    <p:animEffect transition="in" filter="fade">
                                      <p:cBhvr>
                                        <p:cTn id="18" dur="1000"/>
                                        <p:tgtEl>
                                          <p:spTgt spid="9">
                                            <p:txEl>
                                              <p:pRg st="1" end="1"/>
                                            </p:txEl>
                                          </p:spTgt>
                                        </p:tgtEl>
                                      </p:cBhvr>
                                    </p:animEffect>
                                    <p:anim calcmode="lin" valueType="num">
                                      <p:cBhvr>
                                        <p:cTn id="19"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20" dur="10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9">
                                            <p:txEl>
                                              <p:pRg st="2" end="2"/>
                                            </p:txEl>
                                          </p:spTgt>
                                        </p:tgtEl>
                                        <p:attrNameLst>
                                          <p:attrName>style.visibility</p:attrName>
                                        </p:attrNameLst>
                                      </p:cBhvr>
                                      <p:to>
                                        <p:strVal val="visible"/>
                                      </p:to>
                                    </p:set>
                                    <p:animEffect transition="in" filter="fade">
                                      <p:cBhvr>
                                        <p:cTn id="25" dur="1000"/>
                                        <p:tgtEl>
                                          <p:spTgt spid="9">
                                            <p:txEl>
                                              <p:pRg st="2" end="2"/>
                                            </p:txEl>
                                          </p:spTgt>
                                        </p:tgtEl>
                                      </p:cBhvr>
                                    </p:animEffect>
                                    <p:anim calcmode="lin" valueType="num">
                                      <p:cBhvr>
                                        <p:cTn id="26"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27"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9">
                                            <p:txEl>
                                              <p:pRg st="3" end="3"/>
                                            </p:txEl>
                                          </p:spTgt>
                                        </p:tgtEl>
                                        <p:attrNameLst>
                                          <p:attrName>style.visibility</p:attrName>
                                        </p:attrNameLst>
                                      </p:cBhvr>
                                      <p:to>
                                        <p:strVal val="visible"/>
                                      </p:to>
                                    </p:set>
                                    <p:animEffect transition="in" filter="fade">
                                      <p:cBhvr>
                                        <p:cTn id="32" dur="1000"/>
                                        <p:tgtEl>
                                          <p:spTgt spid="9">
                                            <p:txEl>
                                              <p:pRg st="3" end="3"/>
                                            </p:txEl>
                                          </p:spTgt>
                                        </p:tgtEl>
                                      </p:cBhvr>
                                    </p:animEffect>
                                    <p:anim calcmode="lin" valueType="num">
                                      <p:cBhvr>
                                        <p:cTn id="33" dur="1000" fill="hold"/>
                                        <p:tgtEl>
                                          <p:spTgt spid="9">
                                            <p:txEl>
                                              <p:pRg st="3" end="3"/>
                                            </p:txEl>
                                          </p:spTgt>
                                        </p:tgtEl>
                                        <p:attrNameLst>
                                          <p:attrName>ppt_x</p:attrName>
                                        </p:attrNameLst>
                                      </p:cBhvr>
                                      <p:tavLst>
                                        <p:tav tm="0">
                                          <p:val>
                                            <p:strVal val="#ppt_x"/>
                                          </p:val>
                                        </p:tav>
                                        <p:tav tm="100000">
                                          <p:val>
                                            <p:strVal val="#ppt_x"/>
                                          </p:val>
                                        </p:tav>
                                      </p:tavLst>
                                    </p:anim>
                                    <p:anim calcmode="lin" valueType="num">
                                      <p:cBhvr>
                                        <p:cTn id="34" dur="1000" fill="hold"/>
                                        <p:tgtEl>
                                          <p:spTgt spid="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9">
                                            <p:txEl>
                                              <p:pRg st="4" end="4"/>
                                            </p:txEl>
                                          </p:spTgt>
                                        </p:tgtEl>
                                        <p:attrNameLst>
                                          <p:attrName>style.visibility</p:attrName>
                                        </p:attrNameLst>
                                      </p:cBhvr>
                                      <p:to>
                                        <p:strVal val="visible"/>
                                      </p:to>
                                    </p:set>
                                    <p:animEffect transition="in" filter="fade">
                                      <p:cBhvr>
                                        <p:cTn id="39" dur="1000"/>
                                        <p:tgtEl>
                                          <p:spTgt spid="9">
                                            <p:txEl>
                                              <p:pRg st="4" end="4"/>
                                            </p:txEl>
                                          </p:spTgt>
                                        </p:tgtEl>
                                      </p:cBhvr>
                                    </p:animEffect>
                                    <p:anim calcmode="lin" valueType="num">
                                      <p:cBhvr>
                                        <p:cTn id="40" dur="1000" fill="hold"/>
                                        <p:tgtEl>
                                          <p:spTgt spid="9">
                                            <p:txEl>
                                              <p:pRg st="4" end="4"/>
                                            </p:txEl>
                                          </p:spTgt>
                                        </p:tgtEl>
                                        <p:attrNameLst>
                                          <p:attrName>ppt_x</p:attrName>
                                        </p:attrNameLst>
                                      </p:cBhvr>
                                      <p:tavLst>
                                        <p:tav tm="0">
                                          <p:val>
                                            <p:strVal val="#ppt_x"/>
                                          </p:val>
                                        </p:tav>
                                        <p:tav tm="100000">
                                          <p:val>
                                            <p:strVal val="#ppt_x"/>
                                          </p:val>
                                        </p:tav>
                                      </p:tavLst>
                                    </p:anim>
                                    <p:anim calcmode="lin" valueType="num">
                                      <p:cBhvr>
                                        <p:cTn id="41" dur="1000" fill="hold"/>
                                        <p:tgtEl>
                                          <p:spTgt spid="9">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3"/>
          <p:cNvSpPr>
            <a:spLocks noGrp="1" noChangeArrowheads="1"/>
          </p:cNvSpPr>
          <p:nvPr>
            <p:ph type="title"/>
          </p:nvPr>
        </p:nvSpPr>
        <p:spPr/>
        <p:txBody>
          <a:bodyPr/>
          <a:lstStyle/>
          <a:p>
            <a:pPr eaLnBrk="1" hangingPunct="1"/>
            <a:r>
              <a:rPr lang="en-US" altLang="zh-CN" dirty="0"/>
              <a:t>CDMA </a:t>
            </a:r>
            <a:r>
              <a:rPr lang="zh-CN" altLang="en-US" dirty="0"/>
              <a:t>的工作原理示例图 </a:t>
            </a:r>
            <a:endParaRPr lang="zh-CN" altLang="en-US" dirty="0"/>
          </a:p>
        </p:txBody>
      </p:sp>
      <p:sp>
        <p:nvSpPr>
          <p:cNvPr id="44036" name="Rectangle 4"/>
          <p:cNvSpPr>
            <a:spLocks noChangeArrowheads="1"/>
          </p:cNvSpPr>
          <p:nvPr/>
        </p:nvSpPr>
        <p:spPr bwMode="auto">
          <a:xfrm>
            <a:off x="0" y="-230832"/>
            <a:ext cx="184731" cy="461665"/>
          </a:xfrm>
          <a:prstGeom prst="rect">
            <a:avLst/>
          </a:prstGeom>
          <a:noFill/>
          <a:ln w="9525">
            <a:noFill/>
            <a:miter lim="800000"/>
          </a:ln>
        </p:spPr>
        <p:txBody>
          <a:bodyPr wrap="none" anchor="ctr">
            <a:spAutoFit/>
          </a:bodyPr>
          <a:lstStyle/>
          <a:p>
            <a:endParaRPr lang="zh-CN" altLang="en-US"/>
          </a:p>
        </p:txBody>
      </p:sp>
      <p:sp>
        <p:nvSpPr>
          <p:cNvPr id="44037" name="Rectangle 6"/>
          <p:cNvSpPr>
            <a:spLocks noChangeArrowheads="1"/>
          </p:cNvSpPr>
          <p:nvPr/>
        </p:nvSpPr>
        <p:spPr bwMode="auto">
          <a:xfrm>
            <a:off x="0" y="3007668"/>
            <a:ext cx="184731" cy="461665"/>
          </a:xfrm>
          <a:prstGeom prst="rect">
            <a:avLst/>
          </a:prstGeom>
          <a:noFill/>
          <a:ln w="9525">
            <a:noFill/>
            <a:miter lim="800000"/>
          </a:ln>
        </p:spPr>
        <p:txBody>
          <a:bodyPr wrap="none" anchor="ctr">
            <a:spAutoFit/>
          </a:bodyPr>
          <a:lstStyle/>
          <a:p>
            <a:endParaRPr lang="zh-CN" altLang="en-US"/>
          </a:p>
        </p:txBody>
      </p:sp>
      <p:sp>
        <p:nvSpPr>
          <p:cNvPr id="44038" name="Rectangle 7"/>
          <p:cNvSpPr>
            <a:spLocks noChangeArrowheads="1"/>
          </p:cNvSpPr>
          <p:nvPr/>
        </p:nvSpPr>
        <p:spPr bwMode="auto">
          <a:xfrm>
            <a:off x="0" y="-230832"/>
            <a:ext cx="184731" cy="461665"/>
          </a:xfrm>
          <a:prstGeom prst="rect">
            <a:avLst/>
          </a:prstGeom>
          <a:noFill/>
          <a:ln w="9525">
            <a:noFill/>
            <a:miter lim="800000"/>
          </a:ln>
        </p:spPr>
        <p:txBody>
          <a:bodyPr wrap="none" anchor="ctr">
            <a:spAutoFit/>
          </a:bodyPr>
          <a:lstStyle/>
          <a:p>
            <a:endParaRPr lang="zh-CN" altLang="en-US"/>
          </a:p>
        </p:txBody>
      </p:sp>
      <p:sp>
        <p:nvSpPr>
          <p:cNvPr id="44040" name="Text Box 11"/>
          <p:cNvSpPr txBox="1">
            <a:spLocks noChangeArrowheads="1"/>
          </p:cNvSpPr>
          <p:nvPr/>
        </p:nvSpPr>
        <p:spPr bwMode="auto">
          <a:xfrm>
            <a:off x="1324542" y="2459832"/>
            <a:ext cx="2207656" cy="353943"/>
          </a:xfrm>
          <a:prstGeom prst="rect">
            <a:avLst/>
          </a:prstGeom>
          <a:noFill/>
          <a:ln w="9525">
            <a:noFill/>
            <a:miter lim="800000"/>
          </a:ln>
        </p:spPr>
        <p:txBody>
          <a:bodyPr wrap="none">
            <a:spAutoFit/>
          </a:bodyPr>
          <a:lstStyle/>
          <a:p>
            <a:pPr>
              <a:lnSpc>
                <a:spcPct val="85000"/>
              </a:lnSpc>
            </a:pPr>
            <a:r>
              <a:rPr kumimoji="1" lang="en-US" altLang="zh-CN" sz="2000">
                <a:solidFill>
                  <a:schemeClr val="tx1">
                    <a:lumMod val="75000"/>
                    <a:lumOff val="25000"/>
                  </a:schemeClr>
                </a:solidFill>
                <a:latin typeface="+mn-lt"/>
                <a:ea typeface="+mn-ea"/>
              </a:rPr>
              <a:t>S </a:t>
            </a:r>
            <a:r>
              <a:rPr kumimoji="1" lang="zh-CN" altLang="en-US" sz="2000">
                <a:solidFill>
                  <a:schemeClr val="tx1">
                    <a:lumMod val="75000"/>
                    <a:lumOff val="25000"/>
                  </a:schemeClr>
                </a:solidFill>
                <a:latin typeface="+mn-lt"/>
                <a:ea typeface="+mn-ea"/>
              </a:rPr>
              <a:t>站的码片序列 </a:t>
            </a:r>
            <a:r>
              <a:rPr kumimoji="1" lang="en-US" altLang="zh-CN" sz="2000" b="1">
                <a:solidFill>
                  <a:schemeClr val="tx1">
                    <a:lumMod val="75000"/>
                    <a:lumOff val="25000"/>
                  </a:schemeClr>
                </a:solidFill>
                <a:latin typeface="+mn-lt"/>
                <a:ea typeface="+mn-ea"/>
              </a:rPr>
              <a:t>S</a:t>
            </a:r>
            <a:endParaRPr kumimoji="1" lang="en-US" altLang="zh-CN" sz="2000" b="1">
              <a:solidFill>
                <a:schemeClr val="tx1">
                  <a:lumMod val="75000"/>
                  <a:lumOff val="25000"/>
                </a:schemeClr>
              </a:solidFill>
              <a:latin typeface="+mn-lt"/>
              <a:ea typeface="+mn-ea"/>
            </a:endParaRPr>
          </a:p>
        </p:txBody>
      </p:sp>
      <p:sp>
        <p:nvSpPr>
          <p:cNvPr id="44041" name="Line 12"/>
          <p:cNvSpPr>
            <a:spLocks noChangeShapeType="1"/>
          </p:cNvSpPr>
          <p:nvPr/>
        </p:nvSpPr>
        <p:spPr bwMode="auto">
          <a:xfrm>
            <a:off x="4484253" y="1572419"/>
            <a:ext cx="0" cy="3802063"/>
          </a:xfrm>
          <a:prstGeom prst="line">
            <a:avLst/>
          </a:prstGeom>
          <a:noFill/>
          <a:ln w="9525">
            <a:solidFill>
              <a:schemeClr val="tx1"/>
            </a:solidFill>
            <a:prstDash val="dash"/>
            <a:round/>
          </a:ln>
        </p:spPr>
        <p:txBody>
          <a:bodyPr/>
          <a:lstStyle/>
          <a:p>
            <a:endParaRPr lang="zh-CN" altLang="en-US">
              <a:solidFill>
                <a:schemeClr val="tx1">
                  <a:lumMod val="75000"/>
                  <a:lumOff val="25000"/>
                </a:schemeClr>
              </a:solidFill>
              <a:latin typeface="+mn-lt"/>
              <a:ea typeface="+mn-ea"/>
            </a:endParaRPr>
          </a:p>
        </p:txBody>
      </p:sp>
      <p:sp>
        <p:nvSpPr>
          <p:cNvPr id="44042" name="Line 13"/>
          <p:cNvSpPr>
            <a:spLocks noChangeShapeType="1"/>
          </p:cNvSpPr>
          <p:nvPr/>
        </p:nvSpPr>
        <p:spPr bwMode="auto">
          <a:xfrm>
            <a:off x="6589316" y="1572419"/>
            <a:ext cx="0" cy="3781425"/>
          </a:xfrm>
          <a:prstGeom prst="line">
            <a:avLst/>
          </a:prstGeom>
          <a:noFill/>
          <a:ln w="9525">
            <a:solidFill>
              <a:schemeClr val="tx1"/>
            </a:solidFill>
            <a:prstDash val="dash"/>
            <a:round/>
          </a:ln>
        </p:spPr>
        <p:txBody>
          <a:bodyPr/>
          <a:lstStyle/>
          <a:p>
            <a:endParaRPr lang="zh-CN" altLang="en-US">
              <a:solidFill>
                <a:schemeClr val="tx1">
                  <a:lumMod val="75000"/>
                  <a:lumOff val="25000"/>
                </a:schemeClr>
              </a:solidFill>
              <a:latin typeface="+mn-lt"/>
              <a:ea typeface="+mn-ea"/>
            </a:endParaRPr>
          </a:p>
        </p:txBody>
      </p:sp>
      <p:sp>
        <p:nvSpPr>
          <p:cNvPr id="44043" name="Line 14"/>
          <p:cNvSpPr>
            <a:spLocks noChangeShapeType="1"/>
          </p:cNvSpPr>
          <p:nvPr/>
        </p:nvSpPr>
        <p:spPr bwMode="auto">
          <a:xfrm>
            <a:off x="8694378" y="1572418"/>
            <a:ext cx="0" cy="3929063"/>
          </a:xfrm>
          <a:prstGeom prst="line">
            <a:avLst/>
          </a:prstGeom>
          <a:noFill/>
          <a:ln w="9525">
            <a:solidFill>
              <a:schemeClr val="tx1"/>
            </a:solidFill>
            <a:prstDash val="dash"/>
            <a:round/>
          </a:ln>
        </p:spPr>
        <p:txBody>
          <a:bodyPr/>
          <a:lstStyle/>
          <a:p>
            <a:endParaRPr lang="zh-CN" altLang="en-US">
              <a:solidFill>
                <a:schemeClr val="tx1">
                  <a:lumMod val="75000"/>
                  <a:lumOff val="25000"/>
                </a:schemeClr>
              </a:solidFill>
              <a:latin typeface="+mn-lt"/>
              <a:ea typeface="+mn-ea"/>
            </a:endParaRPr>
          </a:p>
        </p:txBody>
      </p:sp>
      <p:sp>
        <p:nvSpPr>
          <p:cNvPr id="44044" name="Line 15"/>
          <p:cNvSpPr>
            <a:spLocks noChangeShapeType="1"/>
          </p:cNvSpPr>
          <p:nvPr/>
        </p:nvSpPr>
        <p:spPr bwMode="auto">
          <a:xfrm>
            <a:off x="10799441" y="1572418"/>
            <a:ext cx="0" cy="3790950"/>
          </a:xfrm>
          <a:prstGeom prst="line">
            <a:avLst/>
          </a:prstGeom>
          <a:noFill/>
          <a:ln w="9525">
            <a:solidFill>
              <a:schemeClr val="tx1"/>
            </a:solidFill>
            <a:prstDash val="dash"/>
            <a:round/>
          </a:ln>
        </p:spPr>
        <p:txBody>
          <a:bodyPr/>
          <a:lstStyle/>
          <a:p>
            <a:endParaRPr lang="zh-CN" altLang="en-US">
              <a:solidFill>
                <a:schemeClr val="tx1">
                  <a:lumMod val="75000"/>
                  <a:lumOff val="25000"/>
                </a:schemeClr>
              </a:solidFill>
              <a:latin typeface="+mn-lt"/>
              <a:ea typeface="+mn-ea"/>
            </a:endParaRPr>
          </a:p>
        </p:txBody>
      </p:sp>
      <p:grpSp>
        <p:nvGrpSpPr>
          <p:cNvPr id="6" name="组合 5"/>
          <p:cNvGrpSpPr/>
          <p:nvPr/>
        </p:nvGrpSpPr>
        <p:grpSpPr>
          <a:xfrm>
            <a:off x="4484254" y="3594893"/>
            <a:ext cx="6315187" cy="311150"/>
            <a:chOff x="4484254" y="3594893"/>
            <a:chExt cx="6315187" cy="311150"/>
          </a:xfrm>
        </p:grpSpPr>
        <p:sp>
          <p:nvSpPr>
            <p:cNvPr id="44047" name="Freeform 18"/>
            <p:cNvSpPr/>
            <p:nvPr/>
          </p:nvSpPr>
          <p:spPr bwMode="auto">
            <a:xfrm>
              <a:off x="4484254" y="3594893"/>
              <a:ext cx="2105062" cy="311150"/>
            </a:xfrm>
            <a:custGeom>
              <a:avLst/>
              <a:gdLst>
                <a:gd name="T0" fmla="*/ 0 w 768"/>
                <a:gd name="T1" fmla="*/ 96 h 192"/>
                <a:gd name="T2" fmla="*/ 0 w 768"/>
                <a:gd name="T3" fmla="*/ 192 h 192"/>
                <a:gd name="T4" fmla="*/ 192 w 768"/>
                <a:gd name="T5" fmla="*/ 192 h 192"/>
                <a:gd name="T6" fmla="*/ 192 w 768"/>
                <a:gd name="T7" fmla="*/ 0 h 192"/>
                <a:gd name="T8" fmla="*/ 288 w 768"/>
                <a:gd name="T9" fmla="*/ 0 h 192"/>
                <a:gd name="T10" fmla="*/ 288 w 768"/>
                <a:gd name="T11" fmla="*/ 192 h 192"/>
                <a:gd name="T12" fmla="*/ 384 w 768"/>
                <a:gd name="T13" fmla="*/ 192 h 192"/>
                <a:gd name="T14" fmla="*/ 384 w 768"/>
                <a:gd name="T15" fmla="*/ 0 h 192"/>
                <a:gd name="T16" fmla="*/ 672 w 768"/>
                <a:gd name="T17" fmla="*/ 0 h 192"/>
                <a:gd name="T18" fmla="*/ 672 w 768"/>
                <a:gd name="T19" fmla="*/ 192 h 192"/>
                <a:gd name="T20" fmla="*/ 768 w 768"/>
                <a:gd name="T21" fmla="*/ 192 h 192"/>
                <a:gd name="T22" fmla="*/ 768 w 768"/>
                <a:gd name="T23" fmla="*/ 96 h 19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68"/>
                <a:gd name="T37" fmla="*/ 0 h 192"/>
                <a:gd name="T38" fmla="*/ 768 w 768"/>
                <a:gd name="T39" fmla="*/ 192 h 19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68" h="192">
                  <a:moveTo>
                    <a:pt x="0" y="96"/>
                  </a:moveTo>
                  <a:lnTo>
                    <a:pt x="0" y="192"/>
                  </a:lnTo>
                  <a:lnTo>
                    <a:pt x="192" y="192"/>
                  </a:lnTo>
                  <a:lnTo>
                    <a:pt x="192" y="0"/>
                  </a:lnTo>
                  <a:lnTo>
                    <a:pt x="288" y="0"/>
                  </a:lnTo>
                  <a:lnTo>
                    <a:pt x="288" y="192"/>
                  </a:lnTo>
                  <a:lnTo>
                    <a:pt x="384" y="192"/>
                  </a:lnTo>
                  <a:lnTo>
                    <a:pt x="384" y="0"/>
                  </a:lnTo>
                  <a:lnTo>
                    <a:pt x="672" y="0"/>
                  </a:lnTo>
                  <a:lnTo>
                    <a:pt x="672" y="192"/>
                  </a:lnTo>
                  <a:lnTo>
                    <a:pt x="768" y="192"/>
                  </a:lnTo>
                  <a:lnTo>
                    <a:pt x="768" y="96"/>
                  </a:lnTo>
                </a:path>
              </a:pathLst>
            </a:custGeom>
            <a:solidFill>
              <a:srgbClr val="92D050"/>
            </a:solidFill>
            <a:ln w="19050">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44048" name="Freeform 19"/>
            <p:cNvSpPr/>
            <p:nvPr/>
          </p:nvSpPr>
          <p:spPr bwMode="auto">
            <a:xfrm>
              <a:off x="6589317" y="3594893"/>
              <a:ext cx="2105062" cy="311150"/>
            </a:xfrm>
            <a:custGeom>
              <a:avLst/>
              <a:gdLst>
                <a:gd name="T0" fmla="*/ 0 w 768"/>
                <a:gd name="T1" fmla="*/ 96 h 192"/>
                <a:gd name="T2" fmla="*/ 0 w 768"/>
                <a:gd name="T3" fmla="*/ 192 h 192"/>
                <a:gd name="T4" fmla="*/ 192 w 768"/>
                <a:gd name="T5" fmla="*/ 192 h 192"/>
                <a:gd name="T6" fmla="*/ 192 w 768"/>
                <a:gd name="T7" fmla="*/ 0 h 192"/>
                <a:gd name="T8" fmla="*/ 288 w 768"/>
                <a:gd name="T9" fmla="*/ 0 h 192"/>
                <a:gd name="T10" fmla="*/ 288 w 768"/>
                <a:gd name="T11" fmla="*/ 192 h 192"/>
                <a:gd name="T12" fmla="*/ 384 w 768"/>
                <a:gd name="T13" fmla="*/ 192 h 192"/>
                <a:gd name="T14" fmla="*/ 384 w 768"/>
                <a:gd name="T15" fmla="*/ 0 h 192"/>
                <a:gd name="T16" fmla="*/ 672 w 768"/>
                <a:gd name="T17" fmla="*/ 0 h 192"/>
                <a:gd name="T18" fmla="*/ 672 w 768"/>
                <a:gd name="T19" fmla="*/ 192 h 192"/>
                <a:gd name="T20" fmla="*/ 768 w 768"/>
                <a:gd name="T21" fmla="*/ 192 h 192"/>
                <a:gd name="T22" fmla="*/ 768 w 768"/>
                <a:gd name="T23" fmla="*/ 96 h 19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68"/>
                <a:gd name="T37" fmla="*/ 0 h 192"/>
                <a:gd name="T38" fmla="*/ 768 w 768"/>
                <a:gd name="T39" fmla="*/ 192 h 19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68" h="192">
                  <a:moveTo>
                    <a:pt x="0" y="96"/>
                  </a:moveTo>
                  <a:lnTo>
                    <a:pt x="0" y="192"/>
                  </a:lnTo>
                  <a:lnTo>
                    <a:pt x="192" y="192"/>
                  </a:lnTo>
                  <a:lnTo>
                    <a:pt x="192" y="0"/>
                  </a:lnTo>
                  <a:lnTo>
                    <a:pt x="288" y="0"/>
                  </a:lnTo>
                  <a:lnTo>
                    <a:pt x="288" y="192"/>
                  </a:lnTo>
                  <a:lnTo>
                    <a:pt x="384" y="192"/>
                  </a:lnTo>
                  <a:lnTo>
                    <a:pt x="384" y="0"/>
                  </a:lnTo>
                  <a:lnTo>
                    <a:pt x="672" y="0"/>
                  </a:lnTo>
                  <a:lnTo>
                    <a:pt x="672" y="192"/>
                  </a:lnTo>
                  <a:lnTo>
                    <a:pt x="768" y="192"/>
                  </a:lnTo>
                  <a:lnTo>
                    <a:pt x="768" y="96"/>
                  </a:lnTo>
                </a:path>
              </a:pathLst>
            </a:custGeom>
            <a:solidFill>
              <a:srgbClr val="92D050"/>
            </a:solidFill>
            <a:ln w="19050">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44049" name="Freeform 20"/>
            <p:cNvSpPr/>
            <p:nvPr/>
          </p:nvSpPr>
          <p:spPr bwMode="auto">
            <a:xfrm flipV="1">
              <a:off x="8694379" y="3594893"/>
              <a:ext cx="2105062" cy="311150"/>
            </a:xfrm>
            <a:custGeom>
              <a:avLst/>
              <a:gdLst>
                <a:gd name="T0" fmla="*/ 0 w 768"/>
                <a:gd name="T1" fmla="*/ 96 h 192"/>
                <a:gd name="T2" fmla="*/ 0 w 768"/>
                <a:gd name="T3" fmla="*/ 192 h 192"/>
                <a:gd name="T4" fmla="*/ 192 w 768"/>
                <a:gd name="T5" fmla="*/ 192 h 192"/>
                <a:gd name="T6" fmla="*/ 192 w 768"/>
                <a:gd name="T7" fmla="*/ 0 h 192"/>
                <a:gd name="T8" fmla="*/ 288 w 768"/>
                <a:gd name="T9" fmla="*/ 0 h 192"/>
                <a:gd name="T10" fmla="*/ 288 w 768"/>
                <a:gd name="T11" fmla="*/ 192 h 192"/>
                <a:gd name="T12" fmla="*/ 384 w 768"/>
                <a:gd name="T13" fmla="*/ 192 h 192"/>
                <a:gd name="T14" fmla="*/ 384 w 768"/>
                <a:gd name="T15" fmla="*/ 0 h 192"/>
                <a:gd name="T16" fmla="*/ 672 w 768"/>
                <a:gd name="T17" fmla="*/ 0 h 192"/>
                <a:gd name="T18" fmla="*/ 672 w 768"/>
                <a:gd name="T19" fmla="*/ 192 h 192"/>
                <a:gd name="T20" fmla="*/ 768 w 768"/>
                <a:gd name="T21" fmla="*/ 192 h 192"/>
                <a:gd name="T22" fmla="*/ 768 w 768"/>
                <a:gd name="T23" fmla="*/ 96 h 19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68"/>
                <a:gd name="T37" fmla="*/ 0 h 192"/>
                <a:gd name="T38" fmla="*/ 768 w 768"/>
                <a:gd name="T39" fmla="*/ 192 h 19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68" h="192">
                  <a:moveTo>
                    <a:pt x="0" y="96"/>
                  </a:moveTo>
                  <a:lnTo>
                    <a:pt x="0" y="192"/>
                  </a:lnTo>
                  <a:lnTo>
                    <a:pt x="192" y="192"/>
                  </a:lnTo>
                  <a:lnTo>
                    <a:pt x="192" y="0"/>
                  </a:lnTo>
                  <a:lnTo>
                    <a:pt x="288" y="0"/>
                  </a:lnTo>
                  <a:lnTo>
                    <a:pt x="288" y="192"/>
                  </a:lnTo>
                  <a:lnTo>
                    <a:pt x="384" y="192"/>
                  </a:lnTo>
                  <a:lnTo>
                    <a:pt x="384" y="0"/>
                  </a:lnTo>
                  <a:lnTo>
                    <a:pt x="672" y="0"/>
                  </a:lnTo>
                  <a:lnTo>
                    <a:pt x="672" y="192"/>
                  </a:lnTo>
                  <a:lnTo>
                    <a:pt x="768" y="192"/>
                  </a:lnTo>
                  <a:lnTo>
                    <a:pt x="768" y="96"/>
                  </a:lnTo>
                </a:path>
              </a:pathLst>
            </a:custGeom>
            <a:solidFill>
              <a:srgbClr val="CCECFF"/>
            </a:solidFill>
            <a:ln w="19050">
              <a:solidFill>
                <a:schemeClr val="tx1"/>
              </a:solidFill>
              <a:round/>
            </a:ln>
          </p:spPr>
          <p:txBody>
            <a:bodyPr/>
            <a:lstStyle/>
            <a:p>
              <a:endParaRPr lang="zh-CN" altLang="en-US">
                <a:solidFill>
                  <a:schemeClr val="tx1">
                    <a:lumMod val="75000"/>
                    <a:lumOff val="25000"/>
                  </a:schemeClr>
                </a:solidFill>
                <a:latin typeface="+mn-lt"/>
                <a:ea typeface="+mn-ea"/>
              </a:endParaRPr>
            </a:p>
          </p:txBody>
        </p:sp>
      </p:grpSp>
      <p:grpSp>
        <p:nvGrpSpPr>
          <p:cNvPr id="8" name="组合 7"/>
          <p:cNvGrpSpPr/>
          <p:nvPr/>
        </p:nvGrpSpPr>
        <p:grpSpPr>
          <a:xfrm>
            <a:off x="4484254" y="5368132"/>
            <a:ext cx="6315187" cy="312737"/>
            <a:chOff x="4484254" y="5368132"/>
            <a:chExt cx="6315187" cy="312737"/>
          </a:xfrm>
        </p:grpSpPr>
        <p:sp>
          <p:nvSpPr>
            <p:cNvPr id="44050" name="Freeform 21"/>
            <p:cNvSpPr/>
            <p:nvPr/>
          </p:nvSpPr>
          <p:spPr bwMode="auto">
            <a:xfrm>
              <a:off x="4484254" y="5368132"/>
              <a:ext cx="2105062" cy="312737"/>
            </a:xfrm>
            <a:custGeom>
              <a:avLst/>
              <a:gdLst>
                <a:gd name="T0" fmla="*/ 0 w 768"/>
                <a:gd name="T1" fmla="*/ 96 h 192"/>
                <a:gd name="T2" fmla="*/ 0 w 768"/>
                <a:gd name="T3" fmla="*/ 0 h 192"/>
                <a:gd name="T4" fmla="*/ 192 w 768"/>
                <a:gd name="T5" fmla="*/ 0 h 192"/>
                <a:gd name="T6" fmla="*/ 192 w 768"/>
                <a:gd name="T7" fmla="*/ 192 h 192"/>
                <a:gd name="T8" fmla="*/ 384 w 768"/>
                <a:gd name="T9" fmla="*/ 192 h 192"/>
                <a:gd name="T10" fmla="*/ 384 w 768"/>
                <a:gd name="T11" fmla="*/ 0 h 192"/>
                <a:gd name="T12" fmla="*/ 480 w 768"/>
                <a:gd name="T13" fmla="*/ 0 h 192"/>
                <a:gd name="T14" fmla="*/ 480 w 768"/>
                <a:gd name="T15" fmla="*/ 192 h 192"/>
                <a:gd name="T16" fmla="*/ 576 w 768"/>
                <a:gd name="T17" fmla="*/ 192 h 192"/>
                <a:gd name="T18" fmla="*/ 576 w 768"/>
                <a:gd name="T19" fmla="*/ 0 h 192"/>
                <a:gd name="T20" fmla="*/ 672 w 768"/>
                <a:gd name="T21" fmla="*/ 0 h 192"/>
                <a:gd name="T22" fmla="*/ 672 w 768"/>
                <a:gd name="T23" fmla="*/ 192 h 192"/>
                <a:gd name="T24" fmla="*/ 768 w 768"/>
                <a:gd name="T25" fmla="*/ 192 h 192"/>
                <a:gd name="T26" fmla="*/ 768 w 768"/>
                <a:gd name="T27" fmla="*/ 93 h 19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768"/>
                <a:gd name="T43" fmla="*/ 0 h 192"/>
                <a:gd name="T44" fmla="*/ 768 w 768"/>
                <a:gd name="T45" fmla="*/ 192 h 19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768" h="192">
                  <a:moveTo>
                    <a:pt x="0" y="96"/>
                  </a:moveTo>
                  <a:lnTo>
                    <a:pt x="0" y="0"/>
                  </a:lnTo>
                  <a:lnTo>
                    <a:pt x="192" y="0"/>
                  </a:lnTo>
                  <a:lnTo>
                    <a:pt x="192" y="192"/>
                  </a:lnTo>
                  <a:lnTo>
                    <a:pt x="384" y="192"/>
                  </a:lnTo>
                  <a:lnTo>
                    <a:pt x="384" y="0"/>
                  </a:lnTo>
                  <a:lnTo>
                    <a:pt x="480" y="0"/>
                  </a:lnTo>
                  <a:lnTo>
                    <a:pt x="480" y="192"/>
                  </a:lnTo>
                  <a:lnTo>
                    <a:pt x="576" y="192"/>
                  </a:lnTo>
                  <a:lnTo>
                    <a:pt x="576" y="0"/>
                  </a:lnTo>
                  <a:lnTo>
                    <a:pt x="672" y="0"/>
                  </a:lnTo>
                  <a:lnTo>
                    <a:pt x="672" y="192"/>
                  </a:lnTo>
                  <a:lnTo>
                    <a:pt x="768" y="192"/>
                  </a:lnTo>
                  <a:lnTo>
                    <a:pt x="768" y="93"/>
                  </a:lnTo>
                </a:path>
              </a:pathLst>
            </a:custGeom>
            <a:solidFill>
              <a:srgbClr val="00B050"/>
            </a:solidFill>
            <a:ln w="19050">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44051" name="Freeform 22"/>
            <p:cNvSpPr/>
            <p:nvPr/>
          </p:nvSpPr>
          <p:spPr bwMode="auto">
            <a:xfrm>
              <a:off x="6589317" y="5368132"/>
              <a:ext cx="2105062" cy="312737"/>
            </a:xfrm>
            <a:custGeom>
              <a:avLst/>
              <a:gdLst>
                <a:gd name="T0" fmla="*/ 0 w 768"/>
                <a:gd name="T1" fmla="*/ 96 h 192"/>
                <a:gd name="T2" fmla="*/ 0 w 768"/>
                <a:gd name="T3" fmla="*/ 0 h 192"/>
                <a:gd name="T4" fmla="*/ 192 w 768"/>
                <a:gd name="T5" fmla="*/ 0 h 192"/>
                <a:gd name="T6" fmla="*/ 192 w 768"/>
                <a:gd name="T7" fmla="*/ 192 h 192"/>
                <a:gd name="T8" fmla="*/ 384 w 768"/>
                <a:gd name="T9" fmla="*/ 192 h 192"/>
                <a:gd name="T10" fmla="*/ 384 w 768"/>
                <a:gd name="T11" fmla="*/ 0 h 192"/>
                <a:gd name="T12" fmla="*/ 480 w 768"/>
                <a:gd name="T13" fmla="*/ 0 h 192"/>
                <a:gd name="T14" fmla="*/ 480 w 768"/>
                <a:gd name="T15" fmla="*/ 192 h 192"/>
                <a:gd name="T16" fmla="*/ 576 w 768"/>
                <a:gd name="T17" fmla="*/ 192 h 192"/>
                <a:gd name="T18" fmla="*/ 576 w 768"/>
                <a:gd name="T19" fmla="*/ 0 h 192"/>
                <a:gd name="T20" fmla="*/ 672 w 768"/>
                <a:gd name="T21" fmla="*/ 0 h 192"/>
                <a:gd name="T22" fmla="*/ 672 w 768"/>
                <a:gd name="T23" fmla="*/ 192 h 192"/>
                <a:gd name="T24" fmla="*/ 768 w 768"/>
                <a:gd name="T25" fmla="*/ 192 h 192"/>
                <a:gd name="T26" fmla="*/ 768 w 768"/>
                <a:gd name="T27" fmla="*/ 93 h 19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768"/>
                <a:gd name="T43" fmla="*/ 0 h 192"/>
                <a:gd name="T44" fmla="*/ 768 w 768"/>
                <a:gd name="T45" fmla="*/ 192 h 19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768" h="192">
                  <a:moveTo>
                    <a:pt x="0" y="96"/>
                  </a:moveTo>
                  <a:lnTo>
                    <a:pt x="0" y="0"/>
                  </a:lnTo>
                  <a:lnTo>
                    <a:pt x="192" y="0"/>
                  </a:lnTo>
                  <a:lnTo>
                    <a:pt x="192" y="192"/>
                  </a:lnTo>
                  <a:lnTo>
                    <a:pt x="384" y="192"/>
                  </a:lnTo>
                  <a:lnTo>
                    <a:pt x="384" y="0"/>
                  </a:lnTo>
                  <a:lnTo>
                    <a:pt x="480" y="0"/>
                  </a:lnTo>
                  <a:lnTo>
                    <a:pt x="480" y="192"/>
                  </a:lnTo>
                  <a:lnTo>
                    <a:pt x="576" y="192"/>
                  </a:lnTo>
                  <a:lnTo>
                    <a:pt x="576" y="0"/>
                  </a:lnTo>
                  <a:lnTo>
                    <a:pt x="672" y="0"/>
                  </a:lnTo>
                  <a:lnTo>
                    <a:pt x="672" y="192"/>
                  </a:lnTo>
                  <a:lnTo>
                    <a:pt x="768" y="192"/>
                  </a:lnTo>
                  <a:lnTo>
                    <a:pt x="768" y="93"/>
                  </a:lnTo>
                </a:path>
              </a:pathLst>
            </a:custGeom>
            <a:solidFill>
              <a:srgbClr val="00B050"/>
            </a:solidFill>
            <a:ln w="19050">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44052" name="Freeform 23"/>
            <p:cNvSpPr/>
            <p:nvPr/>
          </p:nvSpPr>
          <p:spPr bwMode="auto">
            <a:xfrm flipV="1">
              <a:off x="8694379" y="5368132"/>
              <a:ext cx="2105062" cy="312737"/>
            </a:xfrm>
            <a:custGeom>
              <a:avLst/>
              <a:gdLst>
                <a:gd name="T0" fmla="*/ 0 w 768"/>
                <a:gd name="T1" fmla="*/ 96 h 192"/>
                <a:gd name="T2" fmla="*/ 0 w 768"/>
                <a:gd name="T3" fmla="*/ 0 h 192"/>
                <a:gd name="T4" fmla="*/ 192 w 768"/>
                <a:gd name="T5" fmla="*/ 0 h 192"/>
                <a:gd name="T6" fmla="*/ 192 w 768"/>
                <a:gd name="T7" fmla="*/ 192 h 192"/>
                <a:gd name="T8" fmla="*/ 384 w 768"/>
                <a:gd name="T9" fmla="*/ 192 h 192"/>
                <a:gd name="T10" fmla="*/ 384 w 768"/>
                <a:gd name="T11" fmla="*/ 0 h 192"/>
                <a:gd name="T12" fmla="*/ 480 w 768"/>
                <a:gd name="T13" fmla="*/ 0 h 192"/>
                <a:gd name="T14" fmla="*/ 480 w 768"/>
                <a:gd name="T15" fmla="*/ 192 h 192"/>
                <a:gd name="T16" fmla="*/ 576 w 768"/>
                <a:gd name="T17" fmla="*/ 192 h 192"/>
                <a:gd name="T18" fmla="*/ 576 w 768"/>
                <a:gd name="T19" fmla="*/ 0 h 192"/>
                <a:gd name="T20" fmla="*/ 672 w 768"/>
                <a:gd name="T21" fmla="*/ 0 h 192"/>
                <a:gd name="T22" fmla="*/ 672 w 768"/>
                <a:gd name="T23" fmla="*/ 192 h 192"/>
                <a:gd name="T24" fmla="*/ 768 w 768"/>
                <a:gd name="T25" fmla="*/ 192 h 192"/>
                <a:gd name="T26" fmla="*/ 768 w 768"/>
                <a:gd name="T27" fmla="*/ 93 h 19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768"/>
                <a:gd name="T43" fmla="*/ 0 h 192"/>
                <a:gd name="T44" fmla="*/ 768 w 768"/>
                <a:gd name="T45" fmla="*/ 192 h 19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768" h="192">
                  <a:moveTo>
                    <a:pt x="0" y="96"/>
                  </a:moveTo>
                  <a:lnTo>
                    <a:pt x="0" y="0"/>
                  </a:lnTo>
                  <a:lnTo>
                    <a:pt x="192" y="0"/>
                  </a:lnTo>
                  <a:lnTo>
                    <a:pt x="192" y="192"/>
                  </a:lnTo>
                  <a:lnTo>
                    <a:pt x="384" y="192"/>
                  </a:lnTo>
                  <a:lnTo>
                    <a:pt x="384" y="0"/>
                  </a:lnTo>
                  <a:lnTo>
                    <a:pt x="480" y="0"/>
                  </a:lnTo>
                  <a:lnTo>
                    <a:pt x="480" y="192"/>
                  </a:lnTo>
                  <a:lnTo>
                    <a:pt x="576" y="192"/>
                  </a:lnTo>
                  <a:lnTo>
                    <a:pt x="576" y="0"/>
                  </a:lnTo>
                  <a:lnTo>
                    <a:pt x="672" y="0"/>
                  </a:lnTo>
                  <a:lnTo>
                    <a:pt x="672" y="192"/>
                  </a:lnTo>
                  <a:lnTo>
                    <a:pt x="768" y="192"/>
                  </a:lnTo>
                  <a:lnTo>
                    <a:pt x="768" y="93"/>
                  </a:lnTo>
                </a:path>
              </a:pathLst>
            </a:custGeom>
            <a:solidFill>
              <a:srgbClr val="CC00FF"/>
            </a:solidFill>
            <a:ln w="19050">
              <a:solidFill>
                <a:schemeClr val="tx1"/>
              </a:solidFill>
              <a:round/>
            </a:ln>
          </p:spPr>
          <p:txBody>
            <a:bodyPr/>
            <a:lstStyle/>
            <a:p>
              <a:endParaRPr lang="zh-CN" altLang="en-US">
                <a:solidFill>
                  <a:schemeClr val="tx1">
                    <a:lumMod val="75000"/>
                    <a:lumOff val="25000"/>
                  </a:schemeClr>
                </a:solidFill>
                <a:latin typeface="+mn-lt"/>
                <a:ea typeface="+mn-ea"/>
              </a:endParaRPr>
            </a:p>
          </p:txBody>
        </p:sp>
      </p:grpSp>
      <p:sp>
        <p:nvSpPr>
          <p:cNvPr id="44053" name="Freeform 24"/>
          <p:cNvSpPr/>
          <p:nvPr/>
        </p:nvSpPr>
        <p:spPr bwMode="auto">
          <a:xfrm>
            <a:off x="4484254" y="4839494"/>
            <a:ext cx="6315187" cy="314325"/>
          </a:xfrm>
          <a:custGeom>
            <a:avLst/>
            <a:gdLst>
              <a:gd name="T0" fmla="*/ 0 w 2827"/>
              <a:gd name="T1" fmla="*/ 96 h 194"/>
              <a:gd name="T2" fmla="*/ 0 w 2827"/>
              <a:gd name="T3" fmla="*/ 0 h 194"/>
              <a:gd name="T4" fmla="*/ 1886 w 2827"/>
              <a:gd name="T5" fmla="*/ 2 h 194"/>
              <a:gd name="T6" fmla="*/ 1886 w 2827"/>
              <a:gd name="T7" fmla="*/ 194 h 194"/>
              <a:gd name="T8" fmla="*/ 2826 w 2827"/>
              <a:gd name="T9" fmla="*/ 192 h 194"/>
              <a:gd name="T10" fmla="*/ 2827 w 2827"/>
              <a:gd name="T11" fmla="*/ 96 h 194"/>
              <a:gd name="T12" fmla="*/ 0 60000 65536"/>
              <a:gd name="T13" fmla="*/ 0 60000 65536"/>
              <a:gd name="T14" fmla="*/ 0 60000 65536"/>
              <a:gd name="T15" fmla="*/ 0 60000 65536"/>
              <a:gd name="T16" fmla="*/ 0 60000 65536"/>
              <a:gd name="T17" fmla="*/ 0 60000 65536"/>
              <a:gd name="T18" fmla="*/ 0 w 2827"/>
              <a:gd name="T19" fmla="*/ 0 h 194"/>
              <a:gd name="T20" fmla="*/ 2827 w 2827"/>
              <a:gd name="T21" fmla="*/ 194 h 194"/>
            </a:gdLst>
            <a:ahLst/>
            <a:cxnLst>
              <a:cxn ang="T12">
                <a:pos x="T0" y="T1"/>
              </a:cxn>
              <a:cxn ang="T13">
                <a:pos x="T2" y="T3"/>
              </a:cxn>
              <a:cxn ang="T14">
                <a:pos x="T4" y="T5"/>
              </a:cxn>
              <a:cxn ang="T15">
                <a:pos x="T6" y="T7"/>
              </a:cxn>
              <a:cxn ang="T16">
                <a:pos x="T8" y="T9"/>
              </a:cxn>
              <a:cxn ang="T17">
                <a:pos x="T10" y="T11"/>
              </a:cxn>
            </a:cxnLst>
            <a:rect l="T18" t="T19" r="T20" b="T21"/>
            <a:pathLst>
              <a:path w="2827" h="194">
                <a:moveTo>
                  <a:pt x="0" y="96"/>
                </a:moveTo>
                <a:lnTo>
                  <a:pt x="0" y="0"/>
                </a:lnTo>
                <a:lnTo>
                  <a:pt x="1886" y="2"/>
                </a:lnTo>
                <a:lnTo>
                  <a:pt x="1886" y="194"/>
                </a:lnTo>
                <a:lnTo>
                  <a:pt x="2826" y="192"/>
                </a:lnTo>
                <a:lnTo>
                  <a:pt x="2827" y="96"/>
                </a:lnTo>
              </a:path>
            </a:pathLst>
          </a:custGeom>
          <a:solidFill>
            <a:srgbClr val="FFFF00"/>
          </a:solidFill>
          <a:ln w="19050">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44057" name="Line 28"/>
          <p:cNvSpPr>
            <a:spLocks noChangeShapeType="1"/>
          </p:cNvSpPr>
          <p:nvPr/>
        </p:nvSpPr>
        <p:spPr bwMode="auto">
          <a:xfrm>
            <a:off x="4276712" y="3748881"/>
            <a:ext cx="7050054" cy="0"/>
          </a:xfrm>
          <a:prstGeom prst="line">
            <a:avLst/>
          </a:prstGeom>
          <a:noFill/>
          <a:ln w="28575">
            <a:solidFill>
              <a:srgbClr val="333399"/>
            </a:solidFill>
            <a:round/>
            <a:tailEnd type="triangle" w="sm" len="med"/>
          </a:ln>
        </p:spPr>
        <p:txBody>
          <a:bodyPr/>
          <a:lstStyle/>
          <a:p>
            <a:endParaRPr lang="zh-CN" altLang="en-US">
              <a:solidFill>
                <a:schemeClr val="tx1">
                  <a:lumMod val="75000"/>
                  <a:lumOff val="25000"/>
                </a:schemeClr>
              </a:solidFill>
              <a:latin typeface="+mn-lt"/>
              <a:ea typeface="+mn-ea"/>
            </a:endParaRPr>
          </a:p>
        </p:txBody>
      </p:sp>
      <p:sp>
        <p:nvSpPr>
          <p:cNvPr id="44058" name="Line 29"/>
          <p:cNvSpPr>
            <a:spLocks noChangeShapeType="1"/>
          </p:cNvSpPr>
          <p:nvPr/>
        </p:nvSpPr>
        <p:spPr bwMode="auto">
          <a:xfrm>
            <a:off x="4276712" y="4995068"/>
            <a:ext cx="7050054" cy="0"/>
          </a:xfrm>
          <a:prstGeom prst="line">
            <a:avLst/>
          </a:prstGeom>
          <a:noFill/>
          <a:ln w="9525">
            <a:solidFill>
              <a:schemeClr val="tx1"/>
            </a:solidFill>
            <a:round/>
            <a:tailEnd type="triangle" w="sm" len="med"/>
          </a:ln>
        </p:spPr>
        <p:txBody>
          <a:bodyPr/>
          <a:lstStyle/>
          <a:p>
            <a:endParaRPr lang="zh-CN" altLang="en-US">
              <a:solidFill>
                <a:schemeClr val="tx1">
                  <a:lumMod val="75000"/>
                  <a:lumOff val="25000"/>
                </a:schemeClr>
              </a:solidFill>
              <a:latin typeface="+mn-lt"/>
              <a:ea typeface="+mn-ea"/>
            </a:endParaRPr>
          </a:p>
        </p:txBody>
      </p:sp>
      <p:sp>
        <p:nvSpPr>
          <p:cNvPr id="44059" name="Line 30"/>
          <p:cNvSpPr>
            <a:spLocks noChangeShapeType="1"/>
          </p:cNvSpPr>
          <p:nvPr/>
        </p:nvSpPr>
        <p:spPr bwMode="auto">
          <a:xfrm flipV="1">
            <a:off x="4276712" y="5525293"/>
            <a:ext cx="7050054" cy="14288"/>
          </a:xfrm>
          <a:prstGeom prst="line">
            <a:avLst/>
          </a:prstGeom>
          <a:noFill/>
          <a:ln w="28575">
            <a:solidFill>
              <a:srgbClr val="333399"/>
            </a:solidFill>
            <a:round/>
            <a:tailEnd type="triangle" w="sm" len="med"/>
          </a:ln>
        </p:spPr>
        <p:txBody>
          <a:bodyPr/>
          <a:lstStyle/>
          <a:p>
            <a:endParaRPr lang="zh-CN" altLang="en-US">
              <a:solidFill>
                <a:schemeClr val="tx1">
                  <a:lumMod val="75000"/>
                  <a:lumOff val="25000"/>
                </a:schemeClr>
              </a:solidFill>
              <a:latin typeface="+mn-lt"/>
              <a:ea typeface="+mn-ea"/>
            </a:endParaRPr>
          </a:p>
        </p:txBody>
      </p:sp>
      <p:grpSp>
        <p:nvGrpSpPr>
          <p:cNvPr id="7" name="组合 6"/>
          <p:cNvGrpSpPr/>
          <p:nvPr/>
        </p:nvGrpSpPr>
        <p:grpSpPr>
          <a:xfrm>
            <a:off x="4484254" y="4061618"/>
            <a:ext cx="6315187" cy="622300"/>
            <a:chOff x="4484254" y="4061618"/>
            <a:chExt cx="6315187" cy="622300"/>
          </a:xfrm>
        </p:grpSpPr>
        <p:sp>
          <p:nvSpPr>
            <p:cNvPr id="44060" name="Freeform 31"/>
            <p:cNvSpPr/>
            <p:nvPr/>
          </p:nvSpPr>
          <p:spPr bwMode="auto">
            <a:xfrm>
              <a:off x="4484254" y="4061618"/>
              <a:ext cx="2105062" cy="622300"/>
            </a:xfrm>
            <a:custGeom>
              <a:avLst/>
              <a:gdLst>
                <a:gd name="T0" fmla="*/ 0 w 768"/>
                <a:gd name="T1" fmla="*/ 192 h 384"/>
                <a:gd name="T2" fmla="*/ 0 w 768"/>
                <a:gd name="T3" fmla="*/ 384 h 384"/>
                <a:gd name="T4" fmla="*/ 192 w 768"/>
                <a:gd name="T5" fmla="*/ 384 h 384"/>
                <a:gd name="T6" fmla="*/ 192 w 768"/>
                <a:gd name="T7" fmla="*/ 192 h 384"/>
                <a:gd name="T8" fmla="*/ 384 w 768"/>
                <a:gd name="T9" fmla="*/ 192 h 384"/>
                <a:gd name="T10" fmla="*/ 384 w 768"/>
                <a:gd name="T11" fmla="*/ 0 h 384"/>
                <a:gd name="T12" fmla="*/ 480 w 768"/>
                <a:gd name="T13" fmla="*/ 0 h 384"/>
                <a:gd name="T14" fmla="*/ 480 w 768"/>
                <a:gd name="T15" fmla="*/ 192 h 384"/>
                <a:gd name="T16" fmla="*/ 576 w 768"/>
                <a:gd name="T17" fmla="*/ 192 h 384"/>
                <a:gd name="T18" fmla="*/ 576 w 768"/>
                <a:gd name="T19" fmla="*/ 0 h 384"/>
                <a:gd name="T20" fmla="*/ 672 w 768"/>
                <a:gd name="T21" fmla="*/ 0 h 384"/>
                <a:gd name="T22" fmla="*/ 672 w 768"/>
                <a:gd name="T23" fmla="*/ 192 h 384"/>
                <a:gd name="T24" fmla="*/ 768 w 768"/>
                <a:gd name="T25" fmla="*/ 192 h 38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68"/>
                <a:gd name="T40" fmla="*/ 0 h 384"/>
                <a:gd name="T41" fmla="*/ 768 w 768"/>
                <a:gd name="T42" fmla="*/ 384 h 38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68" h="384">
                  <a:moveTo>
                    <a:pt x="0" y="192"/>
                  </a:moveTo>
                  <a:lnTo>
                    <a:pt x="0" y="384"/>
                  </a:lnTo>
                  <a:lnTo>
                    <a:pt x="192" y="384"/>
                  </a:lnTo>
                  <a:lnTo>
                    <a:pt x="192" y="192"/>
                  </a:lnTo>
                  <a:lnTo>
                    <a:pt x="384" y="192"/>
                  </a:lnTo>
                  <a:lnTo>
                    <a:pt x="384" y="0"/>
                  </a:lnTo>
                  <a:lnTo>
                    <a:pt x="480" y="0"/>
                  </a:lnTo>
                  <a:lnTo>
                    <a:pt x="480" y="192"/>
                  </a:lnTo>
                  <a:lnTo>
                    <a:pt x="576" y="192"/>
                  </a:lnTo>
                  <a:lnTo>
                    <a:pt x="576" y="0"/>
                  </a:lnTo>
                  <a:lnTo>
                    <a:pt x="672" y="0"/>
                  </a:lnTo>
                  <a:lnTo>
                    <a:pt x="672" y="192"/>
                  </a:lnTo>
                  <a:lnTo>
                    <a:pt x="768" y="192"/>
                  </a:lnTo>
                </a:path>
              </a:pathLst>
            </a:custGeom>
            <a:solidFill>
              <a:srgbClr val="FF9933"/>
            </a:solidFill>
            <a:ln w="19050">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44061" name="Freeform 32"/>
            <p:cNvSpPr/>
            <p:nvPr/>
          </p:nvSpPr>
          <p:spPr bwMode="auto">
            <a:xfrm>
              <a:off x="6589317" y="4061618"/>
              <a:ext cx="2105062" cy="622300"/>
            </a:xfrm>
            <a:custGeom>
              <a:avLst/>
              <a:gdLst>
                <a:gd name="T0" fmla="*/ 0 w 768"/>
                <a:gd name="T1" fmla="*/ 192 h 384"/>
                <a:gd name="T2" fmla="*/ 0 w 768"/>
                <a:gd name="T3" fmla="*/ 384 h 384"/>
                <a:gd name="T4" fmla="*/ 192 w 768"/>
                <a:gd name="T5" fmla="*/ 384 h 384"/>
                <a:gd name="T6" fmla="*/ 192 w 768"/>
                <a:gd name="T7" fmla="*/ 192 h 384"/>
                <a:gd name="T8" fmla="*/ 384 w 768"/>
                <a:gd name="T9" fmla="*/ 192 h 384"/>
                <a:gd name="T10" fmla="*/ 384 w 768"/>
                <a:gd name="T11" fmla="*/ 0 h 384"/>
                <a:gd name="T12" fmla="*/ 480 w 768"/>
                <a:gd name="T13" fmla="*/ 0 h 384"/>
                <a:gd name="T14" fmla="*/ 480 w 768"/>
                <a:gd name="T15" fmla="*/ 192 h 384"/>
                <a:gd name="T16" fmla="*/ 576 w 768"/>
                <a:gd name="T17" fmla="*/ 192 h 384"/>
                <a:gd name="T18" fmla="*/ 576 w 768"/>
                <a:gd name="T19" fmla="*/ 0 h 384"/>
                <a:gd name="T20" fmla="*/ 672 w 768"/>
                <a:gd name="T21" fmla="*/ 0 h 384"/>
                <a:gd name="T22" fmla="*/ 672 w 768"/>
                <a:gd name="T23" fmla="*/ 192 h 384"/>
                <a:gd name="T24" fmla="*/ 768 w 768"/>
                <a:gd name="T25" fmla="*/ 192 h 38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68"/>
                <a:gd name="T40" fmla="*/ 0 h 384"/>
                <a:gd name="T41" fmla="*/ 768 w 768"/>
                <a:gd name="T42" fmla="*/ 384 h 38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68" h="384">
                  <a:moveTo>
                    <a:pt x="0" y="192"/>
                  </a:moveTo>
                  <a:lnTo>
                    <a:pt x="0" y="384"/>
                  </a:lnTo>
                  <a:lnTo>
                    <a:pt x="192" y="384"/>
                  </a:lnTo>
                  <a:lnTo>
                    <a:pt x="192" y="192"/>
                  </a:lnTo>
                  <a:lnTo>
                    <a:pt x="384" y="192"/>
                  </a:lnTo>
                  <a:lnTo>
                    <a:pt x="384" y="0"/>
                  </a:lnTo>
                  <a:lnTo>
                    <a:pt x="480" y="0"/>
                  </a:lnTo>
                  <a:lnTo>
                    <a:pt x="480" y="192"/>
                  </a:lnTo>
                  <a:lnTo>
                    <a:pt x="576" y="192"/>
                  </a:lnTo>
                  <a:lnTo>
                    <a:pt x="576" y="0"/>
                  </a:lnTo>
                  <a:lnTo>
                    <a:pt x="672" y="0"/>
                  </a:lnTo>
                  <a:lnTo>
                    <a:pt x="672" y="192"/>
                  </a:lnTo>
                  <a:lnTo>
                    <a:pt x="768" y="192"/>
                  </a:lnTo>
                </a:path>
              </a:pathLst>
            </a:custGeom>
            <a:solidFill>
              <a:srgbClr val="FF9933"/>
            </a:solidFill>
            <a:ln w="19050">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44062" name="Freeform 33"/>
            <p:cNvSpPr/>
            <p:nvPr/>
          </p:nvSpPr>
          <p:spPr bwMode="auto">
            <a:xfrm flipV="1">
              <a:off x="8694379" y="4061618"/>
              <a:ext cx="2105062" cy="622300"/>
            </a:xfrm>
            <a:custGeom>
              <a:avLst/>
              <a:gdLst>
                <a:gd name="T0" fmla="*/ 0 w 768"/>
                <a:gd name="T1" fmla="*/ 192 h 384"/>
                <a:gd name="T2" fmla="*/ 0 w 768"/>
                <a:gd name="T3" fmla="*/ 384 h 384"/>
                <a:gd name="T4" fmla="*/ 192 w 768"/>
                <a:gd name="T5" fmla="*/ 384 h 384"/>
                <a:gd name="T6" fmla="*/ 192 w 768"/>
                <a:gd name="T7" fmla="*/ 192 h 384"/>
                <a:gd name="T8" fmla="*/ 384 w 768"/>
                <a:gd name="T9" fmla="*/ 192 h 384"/>
                <a:gd name="T10" fmla="*/ 384 w 768"/>
                <a:gd name="T11" fmla="*/ 0 h 384"/>
                <a:gd name="T12" fmla="*/ 480 w 768"/>
                <a:gd name="T13" fmla="*/ 0 h 384"/>
                <a:gd name="T14" fmla="*/ 480 w 768"/>
                <a:gd name="T15" fmla="*/ 192 h 384"/>
                <a:gd name="T16" fmla="*/ 576 w 768"/>
                <a:gd name="T17" fmla="*/ 192 h 384"/>
                <a:gd name="T18" fmla="*/ 576 w 768"/>
                <a:gd name="T19" fmla="*/ 0 h 384"/>
                <a:gd name="T20" fmla="*/ 672 w 768"/>
                <a:gd name="T21" fmla="*/ 0 h 384"/>
                <a:gd name="T22" fmla="*/ 672 w 768"/>
                <a:gd name="T23" fmla="*/ 192 h 384"/>
                <a:gd name="T24" fmla="*/ 768 w 768"/>
                <a:gd name="T25" fmla="*/ 192 h 38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68"/>
                <a:gd name="T40" fmla="*/ 0 h 384"/>
                <a:gd name="T41" fmla="*/ 768 w 768"/>
                <a:gd name="T42" fmla="*/ 384 h 38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68" h="384">
                  <a:moveTo>
                    <a:pt x="0" y="192"/>
                  </a:moveTo>
                  <a:lnTo>
                    <a:pt x="0" y="384"/>
                  </a:lnTo>
                  <a:lnTo>
                    <a:pt x="192" y="384"/>
                  </a:lnTo>
                  <a:lnTo>
                    <a:pt x="192" y="192"/>
                  </a:lnTo>
                  <a:lnTo>
                    <a:pt x="384" y="192"/>
                  </a:lnTo>
                  <a:lnTo>
                    <a:pt x="384" y="0"/>
                  </a:lnTo>
                  <a:lnTo>
                    <a:pt x="480" y="0"/>
                  </a:lnTo>
                  <a:lnTo>
                    <a:pt x="480" y="192"/>
                  </a:lnTo>
                  <a:lnTo>
                    <a:pt x="576" y="192"/>
                  </a:lnTo>
                  <a:lnTo>
                    <a:pt x="576" y="0"/>
                  </a:lnTo>
                  <a:lnTo>
                    <a:pt x="672" y="0"/>
                  </a:lnTo>
                  <a:lnTo>
                    <a:pt x="672" y="192"/>
                  </a:lnTo>
                  <a:lnTo>
                    <a:pt x="768" y="192"/>
                  </a:lnTo>
                </a:path>
              </a:pathLst>
            </a:custGeom>
            <a:solidFill>
              <a:srgbClr val="0070C0"/>
            </a:solidFill>
            <a:ln w="19050">
              <a:solidFill>
                <a:schemeClr val="tx1"/>
              </a:solidFill>
              <a:round/>
            </a:ln>
          </p:spPr>
          <p:txBody>
            <a:bodyPr/>
            <a:lstStyle/>
            <a:p>
              <a:endParaRPr lang="zh-CN" altLang="en-US">
                <a:solidFill>
                  <a:schemeClr val="tx1">
                    <a:lumMod val="75000"/>
                    <a:lumOff val="25000"/>
                  </a:schemeClr>
                </a:solidFill>
                <a:latin typeface="+mn-lt"/>
                <a:ea typeface="+mn-ea"/>
              </a:endParaRPr>
            </a:p>
          </p:txBody>
        </p:sp>
      </p:grpSp>
      <p:sp>
        <p:nvSpPr>
          <p:cNvPr id="44063" name="Line 34"/>
          <p:cNvSpPr>
            <a:spLocks noChangeShapeType="1"/>
          </p:cNvSpPr>
          <p:nvPr/>
        </p:nvSpPr>
        <p:spPr bwMode="auto">
          <a:xfrm>
            <a:off x="4276712" y="4371181"/>
            <a:ext cx="7050054" cy="0"/>
          </a:xfrm>
          <a:prstGeom prst="line">
            <a:avLst/>
          </a:prstGeom>
          <a:noFill/>
          <a:ln w="28575">
            <a:solidFill>
              <a:srgbClr val="333399"/>
            </a:solidFill>
            <a:round/>
            <a:tailEnd type="triangle" w="sm" len="med"/>
          </a:ln>
        </p:spPr>
        <p:txBody>
          <a:bodyPr/>
          <a:lstStyle/>
          <a:p>
            <a:endParaRPr lang="zh-CN" altLang="en-US">
              <a:solidFill>
                <a:schemeClr val="tx1">
                  <a:lumMod val="75000"/>
                  <a:lumOff val="25000"/>
                </a:schemeClr>
              </a:solidFill>
              <a:latin typeface="+mn-lt"/>
              <a:ea typeface="+mn-ea"/>
            </a:endParaRPr>
          </a:p>
        </p:txBody>
      </p:sp>
      <p:sp>
        <p:nvSpPr>
          <p:cNvPr id="44064" name="Line 35"/>
          <p:cNvSpPr>
            <a:spLocks noChangeShapeType="1"/>
          </p:cNvSpPr>
          <p:nvPr/>
        </p:nvSpPr>
        <p:spPr bwMode="auto">
          <a:xfrm>
            <a:off x="4304244" y="1961356"/>
            <a:ext cx="7022522" cy="0"/>
          </a:xfrm>
          <a:prstGeom prst="line">
            <a:avLst/>
          </a:prstGeom>
          <a:noFill/>
          <a:ln w="28575">
            <a:solidFill>
              <a:srgbClr val="333399"/>
            </a:solidFill>
            <a:round/>
            <a:tailEnd type="triangle" w="sm" len="med"/>
          </a:ln>
        </p:spPr>
        <p:txBody>
          <a:bodyPr/>
          <a:lstStyle/>
          <a:p>
            <a:endParaRPr lang="zh-CN" altLang="en-US">
              <a:solidFill>
                <a:schemeClr val="tx1">
                  <a:lumMod val="75000"/>
                  <a:lumOff val="25000"/>
                </a:schemeClr>
              </a:solidFill>
              <a:latin typeface="+mn-lt"/>
              <a:ea typeface="+mn-ea"/>
            </a:endParaRPr>
          </a:p>
        </p:txBody>
      </p:sp>
      <p:grpSp>
        <p:nvGrpSpPr>
          <p:cNvPr id="3" name="组合 2"/>
          <p:cNvGrpSpPr/>
          <p:nvPr/>
        </p:nvGrpSpPr>
        <p:grpSpPr>
          <a:xfrm>
            <a:off x="4484254" y="1473993"/>
            <a:ext cx="6315187" cy="642938"/>
            <a:chOff x="4484254" y="1473993"/>
            <a:chExt cx="6315187" cy="642938"/>
          </a:xfrm>
        </p:grpSpPr>
        <p:sp>
          <p:nvSpPr>
            <p:cNvPr id="44054" name="Freeform 25"/>
            <p:cNvSpPr/>
            <p:nvPr/>
          </p:nvSpPr>
          <p:spPr bwMode="auto">
            <a:xfrm>
              <a:off x="4484254" y="1804193"/>
              <a:ext cx="6315187" cy="312738"/>
            </a:xfrm>
            <a:custGeom>
              <a:avLst/>
              <a:gdLst>
                <a:gd name="T0" fmla="*/ 0 w 2304"/>
                <a:gd name="T1" fmla="*/ 96 h 192"/>
                <a:gd name="T2" fmla="*/ 0 w 2304"/>
                <a:gd name="T3" fmla="*/ 0 h 192"/>
                <a:gd name="T4" fmla="*/ 1536 w 2304"/>
                <a:gd name="T5" fmla="*/ 0 h 192"/>
                <a:gd name="T6" fmla="*/ 1536 w 2304"/>
                <a:gd name="T7" fmla="*/ 192 h 192"/>
                <a:gd name="T8" fmla="*/ 2304 w 2304"/>
                <a:gd name="T9" fmla="*/ 192 h 192"/>
                <a:gd name="T10" fmla="*/ 2304 w 2304"/>
                <a:gd name="T11" fmla="*/ 96 h 192"/>
                <a:gd name="T12" fmla="*/ 0 60000 65536"/>
                <a:gd name="T13" fmla="*/ 0 60000 65536"/>
                <a:gd name="T14" fmla="*/ 0 60000 65536"/>
                <a:gd name="T15" fmla="*/ 0 60000 65536"/>
                <a:gd name="T16" fmla="*/ 0 60000 65536"/>
                <a:gd name="T17" fmla="*/ 0 60000 65536"/>
                <a:gd name="T18" fmla="*/ 0 w 2304"/>
                <a:gd name="T19" fmla="*/ 0 h 192"/>
                <a:gd name="T20" fmla="*/ 2304 w 2304"/>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2304" h="192">
                  <a:moveTo>
                    <a:pt x="0" y="96"/>
                  </a:moveTo>
                  <a:lnTo>
                    <a:pt x="0" y="0"/>
                  </a:lnTo>
                  <a:lnTo>
                    <a:pt x="1536" y="0"/>
                  </a:lnTo>
                  <a:lnTo>
                    <a:pt x="1536" y="192"/>
                  </a:lnTo>
                  <a:lnTo>
                    <a:pt x="2304" y="192"/>
                  </a:lnTo>
                  <a:lnTo>
                    <a:pt x="2304" y="96"/>
                  </a:lnTo>
                </a:path>
              </a:pathLst>
            </a:custGeom>
            <a:solidFill>
              <a:srgbClr val="FFC000"/>
            </a:solidFill>
            <a:ln w="19050">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44055" name="Line 26"/>
            <p:cNvSpPr>
              <a:spLocks noChangeShapeType="1"/>
            </p:cNvSpPr>
            <p:nvPr/>
          </p:nvSpPr>
          <p:spPr bwMode="auto">
            <a:xfrm>
              <a:off x="6589316" y="1688307"/>
              <a:ext cx="0" cy="155575"/>
            </a:xfrm>
            <a:prstGeom prst="line">
              <a:avLst/>
            </a:prstGeom>
            <a:noFill/>
            <a:ln w="9525">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44056" name="Text Box 27"/>
            <p:cNvSpPr txBox="1">
              <a:spLocks noChangeArrowheads="1"/>
            </p:cNvSpPr>
            <p:nvPr/>
          </p:nvSpPr>
          <p:spPr bwMode="auto">
            <a:xfrm>
              <a:off x="5276299" y="1473993"/>
              <a:ext cx="335348"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1</a:t>
              </a:r>
              <a:endParaRPr kumimoji="1" lang="en-US" altLang="zh-CN" sz="2000">
                <a:solidFill>
                  <a:schemeClr val="tx1">
                    <a:lumMod val="75000"/>
                    <a:lumOff val="25000"/>
                  </a:schemeClr>
                </a:solidFill>
                <a:latin typeface="+mn-lt"/>
                <a:ea typeface="+mn-ea"/>
              </a:endParaRPr>
            </a:p>
          </p:txBody>
        </p:sp>
        <p:sp>
          <p:nvSpPr>
            <p:cNvPr id="44065" name="Text Box 36"/>
            <p:cNvSpPr txBox="1">
              <a:spLocks noChangeArrowheads="1"/>
            </p:cNvSpPr>
            <p:nvPr/>
          </p:nvSpPr>
          <p:spPr bwMode="auto">
            <a:xfrm>
              <a:off x="7394068" y="1473993"/>
              <a:ext cx="335348"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1</a:t>
              </a:r>
              <a:endParaRPr kumimoji="1" lang="en-US" altLang="zh-CN" sz="2000">
                <a:solidFill>
                  <a:schemeClr val="tx1">
                    <a:lumMod val="75000"/>
                    <a:lumOff val="25000"/>
                  </a:schemeClr>
                </a:solidFill>
                <a:latin typeface="+mn-lt"/>
                <a:ea typeface="+mn-ea"/>
              </a:endParaRPr>
            </a:p>
          </p:txBody>
        </p:sp>
        <p:sp>
          <p:nvSpPr>
            <p:cNvPr id="44066" name="Text Box 37"/>
            <p:cNvSpPr txBox="1">
              <a:spLocks noChangeArrowheads="1"/>
            </p:cNvSpPr>
            <p:nvPr/>
          </p:nvSpPr>
          <p:spPr bwMode="auto">
            <a:xfrm>
              <a:off x="9505485" y="1473993"/>
              <a:ext cx="335348"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0</a:t>
              </a:r>
              <a:endParaRPr kumimoji="1" lang="en-US" altLang="zh-CN" sz="2000">
                <a:solidFill>
                  <a:schemeClr val="tx1">
                    <a:lumMod val="75000"/>
                    <a:lumOff val="25000"/>
                  </a:schemeClr>
                </a:solidFill>
                <a:latin typeface="+mn-lt"/>
                <a:ea typeface="+mn-ea"/>
              </a:endParaRPr>
            </a:p>
          </p:txBody>
        </p:sp>
      </p:grpSp>
      <p:sp>
        <p:nvSpPr>
          <p:cNvPr id="44067" name="Text Box 38"/>
          <p:cNvSpPr txBox="1">
            <a:spLocks noChangeArrowheads="1"/>
          </p:cNvSpPr>
          <p:nvPr/>
        </p:nvSpPr>
        <p:spPr bwMode="auto">
          <a:xfrm>
            <a:off x="11328883" y="1702594"/>
            <a:ext cx="255198"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t</a:t>
            </a:r>
            <a:endParaRPr kumimoji="1" lang="en-US" altLang="zh-CN" sz="2000">
              <a:solidFill>
                <a:schemeClr val="tx1">
                  <a:lumMod val="75000"/>
                  <a:lumOff val="25000"/>
                </a:schemeClr>
              </a:solidFill>
              <a:latin typeface="+mn-lt"/>
              <a:ea typeface="+mn-ea"/>
            </a:endParaRPr>
          </a:p>
        </p:txBody>
      </p:sp>
      <p:sp>
        <p:nvSpPr>
          <p:cNvPr id="44068" name="Text Box 39"/>
          <p:cNvSpPr txBox="1">
            <a:spLocks noChangeArrowheads="1"/>
          </p:cNvSpPr>
          <p:nvPr/>
        </p:nvSpPr>
        <p:spPr bwMode="auto">
          <a:xfrm>
            <a:off x="11328883" y="2415382"/>
            <a:ext cx="255198"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t</a:t>
            </a:r>
            <a:endParaRPr kumimoji="1" lang="en-US" altLang="zh-CN" sz="2000">
              <a:solidFill>
                <a:schemeClr val="tx1">
                  <a:lumMod val="75000"/>
                  <a:lumOff val="25000"/>
                </a:schemeClr>
              </a:solidFill>
              <a:latin typeface="+mn-lt"/>
              <a:ea typeface="+mn-ea"/>
            </a:endParaRPr>
          </a:p>
        </p:txBody>
      </p:sp>
      <p:sp>
        <p:nvSpPr>
          <p:cNvPr id="44069" name="Text Box 40"/>
          <p:cNvSpPr txBox="1">
            <a:spLocks noChangeArrowheads="1"/>
          </p:cNvSpPr>
          <p:nvPr/>
        </p:nvSpPr>
        <p:spPr bwMode="auto">
          <a:xfrm>
            <a:off x="11328883" y="3520282"/>
            <a:ext cx="255198"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t</a:t>
            </a:r>
            <a:endParaRPr kumimoji="1" lang="en-US" altLang="zh-CN" sz="2000">
              <a:solidFill>
                <a:schemeClr val="tx1">
                  <a:lumMod val="75000"/>
                  <a:lumOff val="25000"/>
                </a:schemeClr>
              </a:solidFill>
              <a:latin typeface="+mn-lt"/>
              <a:ea typeface="+mn-ea"/>
            </a:endParaRPr>
          </a:p>
        </p:txBody>
      </p:sp>
      <p:sp>
        <p:nvSpPr>
          <p:cNvPr id="44070" name="Text Box 41"/>
          <p:cNvSpPr txBox="1">
            <a:spLocks noChangeArrowheads="1"/>
          </p:cNvSpPr>
          <p:nvPr/>
        </p:nvSpPr>
        <p:spPr bwMode="auto">
          <a:xfrm>
            <a:off x="11328883" y="4128294"/>
            <a:ext cx="255198"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t</a:t>
            </a:r>
            <a:endParaRPr kumimoji="1" lang="en-US" altLang="zh-CN" sz="2000">
              <a:solidFill>
                <a:schemeClr val="tx1">
                  <a:lumMod val="75000"/>
                  <a:lumOff val="25000"/>
                </a:schemeClr>
              </a:solidFill>
              <a:latin typeface="+mn-lt"/>
              <a:ea typeface="+mn-ea"/>
            </a:endParaRPr>
          </a:p>
        </p:txBody>
      </p:sp>
      <p:sp>
        <p:nvSpPr>
          <p:cNvPr id="44071" name="Text Box 42"/>
          <p:cNvSpPr txBox="1">
            <a:spLocks noChangeArrowheads="1"/>
          </p:cNvSpPr>
          <p:nvPr/>
        </p:nvSpPr>
        <p:spPr bwMode="auto">
          <a:xfrm>
            <a:off x="11328883" y="4750594"/>
            <a:ext cx="255198"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t</a:t>
            </a:r>
            <a:endParaRPr kumimoji="1" lang="en-US" altLang="zh-CN" sz="2000">
              <a:solidFill>
                <a:schemeClr val="tx1">
                  <a:lumMod val="75000"/>
                  <a:lumOff val="25000"/>
                </a:schemeClr>
              </a:solidFill>
              <a:latin typeface="+mn-lt"/>
              <a:ea typeface="+mn-ea"/>
            </a:endParaRPr>
          </a:p>
        </p:txBody>
      </p:sp>
      <p:sp>
        <p:nvSpPr>
          <p:cNvPr id="44072" name="Text Box 43"/>
          <p:cNvSpPr txBox="1">
            <a:spLocks noChangeArrowheads="1"/>
          </p:cNvSpPr>
          <p:nvPr/>
        </p:nvSpPr>
        <p:spPr bwMode="auto">
          <a:xfrm>
            <a:off x="11328883" y="5279232"/>
            <a:ext cx="255198"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t</a:t>
            </a:r>
            <a:endParaRPr kumimoji="1" lang="en-US" altLang="zh-CN" sz="2000">
              <a:solidFill>
                <a:schemeClr val="tx1">
                  <a:lumMod val="75000"/>
                  <a:lumOff val="25000"/>
                </a:schemeClr>
              </a:solidFill>
              <a:latin typeface="+mn-lt"/>
              <a:ea typeface="+mn-ea"/>
            </a:endParaRPr>
          </a:p>
        </p:txBody>
      </p:sp>
      <p:sp>
        <p:nvSpPr>
          <p:cNvPr id="44073" name="Rectangle 44"/>
          <p:cNvSpPr>
            <a:spLocks noChangeArrowheads="1"/>
          </p:cNvSpPr>
          <p:nvPr/>
        </p:nvSpPr>
        <p:spPr bwMode="auto">
          <a:xfrm>
            <a:off x="4840039" y="2116931"/>
            <a:ext cx="1410434" cy="273050"/>
          </a:xfrm>
          <a:prstGeom prst="rect">
            <a:avLst/>
          </a:prstGeom>
          <a:solidFill>
            <a:schemeClr val="bg1"/>
          </a:solidFill>
          <a:ln w="9525">
            <a:noFill/>
            <a:miter lim="800000"/>
          </a:ln>
        </p:spPr>
        <p:txBody>
          <a:bodyPr wrap="none" anchor="ctr"/>
          <a:lstStyle/>
          <a:p>
            <a:endParaRPr lang="zh-CN" altLang="en-US">
              <a:solidFill>
                <a:schemeClr val="tx1">
                  <a:lumMod val="75000"/>
                  <a:lumOff val="25000"/>
                </a:schemeClr>
              </a:solidFill>
              <a:latin typeface="+mn-lt"/>
              <a:ea typeface="+mn-ea"/>
            </a:endParaRPr>
          </a:p>
        </p:txBody>
      </p:sp>
      <p:grpSp>
        <p:nvGrpSpPr>
          <p:cNvPr id="5" name="组合 4"/>
          <p:cNvGrpSpPr/>
          <p:nvPr/>
        </p:nvGrpSpPr>
        <p:grpSpPr>
          <a:xfrm>
            <a:off x="4484254" y="3044031"/>
            <a:ext cx="6315187" cy="317500"/>
            <a:chOff x="4484254" y="3044031"/>
            <a:chExt cx="6315187" cy="317500"/>
          </a:xfrm>
        </p:grpSpPr>
        <p:sp>
          <p:nvSpPr>
            <p:cNvPr id="44075" name="Freeform 46"/>
            <p:cNvSpPr/>
            <p:nvPr/>
          </p:nvSpPr>
          <p:spPr bwMode="auto">
            <a:xfrm>
              <a:off x="4484254" y="3044031"/>
              <a:ext cx="2105062" cy="317500"/>
            </a:xfrm>
            <a:custGeom>
              <a:avLst/>
              <a:gdLst>
                <a:gd name="T0" fmla="*/ 0 w 768"/>
                <a:gd name="T1" fmla="*/ 96 h 196"/>
                <a:gd name="T2" fmla="*/ 0 w 768"/>
                <a:gd name="T3" fmla="*/ 196 h 196"/>
                <a:gd name="T4" fmla="*/ 288 w 768"/>
                <a:gd name="T5" fmla="*/ 192 h 196"/>
                <a:gd name="T6" fmla="*/ 288 w 768"/>
                <a:gd name="T7" fmla="*/ 0 h 196"/>
                <a:gd name="T8" fmla="*/ 480 w 768"/>
                <a:gd name="T9" fmla="*/ 0 h 196"/>
                <a:gd name="T10" fmla="*/ 480 w 768"/>
                <a:gd name="T11" fmla="*/ 192 h 196"/>
                <a:gd name="T12" fmla="*/ 576 w 768"/>
                <a:gd name="T13" fmla="*/ 192 h 196"/>
                <a:gd name="T14" fmla="*/ 576 w 768"/>
                <a:gd name="T15" fmla="*/ 0 h 196"/>
                <a:gd name="T16" fmla="*/ 768 w 768"/>
                <a:gd name="T17" fmla="*/ 0 h 196"/>
                <a:gd name="T18" fmla="*/ 768 w 768"/>
                <a:gd name="T19" fmla="*/ 96 h 19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68"/>
                <a:gd name="T31" fmla="*/ 0 h 196"/>
                <a:gd name="T32" fmla="*/ 768 w 768"/>
                <a:gd name="T33" fmla="*/ 196 h 19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68" h="196">
                  <a:moveTo>
                    <a:pt x="0" y="96"/>
                  </a:moveTo>
                  <a:lnTo>
                    <a:pt x="0" y="196"/>
                  </a:lnTo>
                  <a:lnTo>
                    <a:pt x="288" y="192"/>
                  </a:lnTo>
                  <a:lnTo>
                    <a:pt x="288" y="0"/>
                  </a:lnTo>
                  <a:lnTo>
                    <a:pt x="480" y="0"/>
                  </a:lnTo>
                  <a:lnTo>
                    <a:pt x="480" y="192"/>
                  </a:lnTo>
                  <a:lnTo>
                    <a:pt x="576" y="192"/>
                  </a:lnTo>
                  <a:lnTo>
                    <a:pt x="576" y="0"/>
                  </a:lnTo>
                  <a:lnTo>
                    <a:pt x="768" y="0"/>
                  </a:lnTo>
                  <a:lnTo>
                    <a:pt x="768" y="96"/>
                  </a:lnTo>
                </a:path>
              </a:pathLst>
            </a:custGeom>
            <a:solidFill>
              <a:srgbClr val="00B0F0"/>
            </a:solidFill>
            <a:ln w="19050">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44076" name="Freeform 47"/>
            <p:cNvSpPr/>
            <p:nvPr/>
          </p:nvSpPr>
          <p:spPr bwMode="auto">
            <a:xfrm>
              <a:off x="6589317" y="3044031"/>
              <a:ext cx="2105062" cy="317500"/>
            </a:xfrm>
            <a:custGeom>
              <a:avLst/>
              <a:gdLst>
                <a:gd name="T0" fmla="*/ 0 w 768"/>
                <a:gd name="T1" fmla="*/ 96 h 196"/>
                <a:gd name="T2" fmla="*/ 0 w 768"/>
                <a:gd name="T3" fmla="*/ 196 h 196"/>
                <a:gd name="T4" fmla="*/ 288 w 768"/>
                <a:gd name="T5" fmla="*/ 192 h 196"/>
                <a:gd name="T6" fmla="*/ 288 w 768"/>
                <a:gd name="T7" fmla="*/ 0 h 196"/>
                <a:gd name="T8" fmla="*/ 480 w 768"/>
                <a:gd name="T9" fmla="*/ 0 h 196"/>
                <a:gd name="T10" fmla="*/ 480 w 768"/>
                <a:gd name="T11" fmla="*/ 192 h 196"/>
                <a:gd name="T12" fmla="*/ 576 w 768"/>
                <a:gd name="T13" fmla="*/ 192 h 196"/>
                <a:gd name="T14" fmla="*/ 576 w 768"/>
                <a:gd name="T15" fmla="*/ 0 h 196"/>
                <a:gd name="T16" fmla="*/ 768 w 768"/>
                <a:gd name="T17" fmla="*/ 0 h 196"/>
                <a:gd name="T18" fmla="*/ 768 w 768"/>
                <a:gd name="T19" fmla="*/ 96 h 19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68"/>
                <a:gd name="T31" fmla="*/ 0 h 196"/>
                <a:gd name="T32" fmla="*/ 768 w 768"/>
                <a:gd name="T33" fmla="*/ 196 h 19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68" h="196">
                  <a:moveTo>
                    <a:pt x="0" y="96"/>
                  </a:moveTo>
                  <a:lnTo>
                    <a:pt x="0" y="196"/>
                  </a:lnTo>
                  <a:lnTo>
                    <a:pt x="288" y="192"/>
                  </a:lnTo>
                  <a:lnTo>
                    <a:pt x="288" y="0"/>
                  </a:lnTo>
                  <a:lnTo>
                    <a:pt x="480" y="0"/>
                  </a:lnTo>
                  <a:lnTo>
                    <a:pt x="480" y="192"/>
                  </a:lnTo>
                  <a:lnTo>
                    <a:pt x="576" y="192"/>
                  </a:lnTo>
                  <a:lnTo>
                    <a:pt x="576" y="0"/>
                  </a:lnTo>
                  <a:lnTo>
                    <a:pt x="768" y="0"/>
                  </a:lnTo>
                  <a:lnTo>
                    <a:pt x="768" y="96"/>
                  </a:lnTo>
                </a:path>
              </a:pathLst>
            </a:custGeom>
            <a:solidFill>
              <a:srgbClr val="00B0F0"/>
            </a:solidFill>
            <a:ln w="19050">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44077" name="Freeform 48"/>
            <p:cNvSpPr/>
            <p:nvPr/>
          </p:nvSpPr>
          <p:spPr bwMode="auto">
            <a:xfrm flipV="1">
              <a:off x="8694379" y="3044031"/>
              <a:ext cx="2105062" cy="317500"/>
            </a:xfrm>
            <a:custGeom>
              <a:avLst/>
              <a:gdLst>
                <a:gd name="T0" fmla="*/ 0 w 768"/>
                <a:gd name="T1" fmla="*/ 96 h 196"/>
                <a:gd name="T2" fmla="*/ 0 w 768"/>
                <a:gd name="T3" fmla="*/ 196 h 196"/>
                <a:gd name="T4" fmla="*/ 288 w 768"/>
                <a:gd name="T5" fmla="*/ 192 h 196"/>
                <a:gd name="T6" fmla="*/ 288 w 768"/>
                <a:gd name="T7" fmla="*/ 0 h 196"/>
                <a:gd name="T8" fmla="*/ 480 w 768"/>
                <a:gd name="T9" fmla="*/ 0 h 196"/>
                <a:gd name="T10" fmla="*/ 480 w 768"/>
                <a:gd name="T11" fmla="*/ 192 h 196"/>
                <a:gd name="T12" fmla="*/ 576 w 768"/>
                <a:gd name="T13" fmla="*/ 192 h 196"/>
                <a:gd name="T14" fmla="*/ 576 w 768"/>
                <a:gd name="T15" fmla="*/ 0 h 196"/>
                <a:gd name="T16" fmla="*/ 768 w 768"/>
                <a:gd name="T17" fmla="*/ 0 h 196"/>
                <a:gd name="T18" fmla="*/ 768 w 768"/>
                <a:gd name="T19" fmla="*/ 96 h 19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68"/>
                <a:gd name="T31" fmla="*/ 0 h 196"/>
                <a:gd name="T32" fmla="*/ 768 w 768"/>
                <a:gd name="T33" fmla="*/ 196 h 19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68" h="196">
                  <a:moveTo>
                    <a:pt x="0" y="96"/>
                  </a:moveTo>
                  <a:lnTo>
                    <a:pt x="0" y="196"/>
                  </a:lnTo>
                  <a:lnTo>
                    <a:pt x="288" y="192"/>
                  </a:lnTo>
                  <a:lnTo>
                    <a:pt x="288" y="0"/>
                  </a:lnTo>
                  <a:lnTo>
                    <a:pt x="480" y="0"/>
                  </a:lnTo>
                  <a:lnTo>
                    <a:pt x="480" y="192"/>
                  </a:lnTo>
                  <a:lnTo>
                    <a:pt x="576" y="192"/>
                  </a:lnTo>
                  <a:lnTo>
                    <a:pt x="576" y="0"/>
                  </a:lnTo>
                  <a:lnTo>
                    <a:pt x="768" y="0"/>
                  </a:lnTo>
                  <a:lnTo>
                    <a:pt x="768" y="96"/>
                  </a:lnTo>
                </a:path>
              </a:pathLst>
            </a:custGeom>
            <a:solidFill>
              <a:srgbClr val="FF9999"/>
            </a:solidFill>
            <a:ln w="19050">
              <a:solidFill>
                <a:schemeClr val="tx1"/>
              </a:solidFill>
              <a:round/>
            </a:ln>
          </p:spPr>
          <p:txBody>
            <a:bodyPr/>
            <a:lstStyle/>
            <a:p>
              <a:endParaRPr lang="zh-CN" altLang="en-US">
                <a:solidFill>
                  <a:schemeClr val="tx1">
                    <a:lumMod val="75000"/>
                    <a:lumOff val="25000"/>
                  </a:schemeClr>
                </a:solidFill>
                <a:latin typeface="+mn-lt"/>
                <a:ea typeface="+mn-ea"/>
              </a:endParaRPr>
            </a:p>
          </p:txBody>
        </p:sp>
      </p:grpSp>
      <p:sp>
        <p:nvSpPr>
          <p:cNvPr id="44078" name="Line 49"/>
          <p:cNvSpPr>
            <a:spLocks noChangeShapeType="1"/>
          </p:cNvSpPr>
          <p:nvPr/>
        </p:nvSpPr>
        <p:spPr bwMode="auto">
          <a:xfrm flipV="1">
            <a:off x="4276712" y="3199606"/>
            <a:ext cx="7050054" cy="6350"/>
          </a:xfrm>
          <a:prstGeom prst="line">
            <a:avLst/>
          </a:prstGeom>
          <a:noFill/>
          <a:ln w="28575">
            <a:solidFill>
              <a:srgbClr val="333399"/>
            </a:solidFill>
            <a:round/>
            <a:tailEnd type="triangle" w="sm" len="med"/>
          </a:ln>
        </p:spPr>
        <p:txBody>
          <a:bodyPr/>
          <a:lstStyle/>
          <a:p>
            <a:endParaRPr lang="zh-CN" altLang="en-US">
              <a:solidFill>
                <a:schemeClr val="tx1">
                  <a:lumMod val="75000"/>
                  <a:lumOff val="25000"/>
                </a:schemeClr>
              </a:solidFill>
              <a:latin typeface="+mn-lt"/>
              <a:ea typeface="+mn-ea"/>
            </a:endParaRPr>
          </a:p>
        </p:txBody>
      </p:sp>
      <p:sp>
        <p:nvSpPr>
          <p:cNvPr id="44079" name="Text Box 50"/>
          <p:cNvSpPr txBox="1">
            <a:spLocks noChangeArrowheads="1"/>
          </p:cNvSpPr>
          <p:nvPr/>
        </p:nvSpPr>
        <p:spPr bwMode="auto">
          <a:xfrm>
            <a:off x="11328883" y="2951956"/>
            <a:ext cx="255198"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t</a:t>
            </a:r>
            <a:endParaRPr kumimoji="1" lang="en-US" altLang="zh-CN" sz="2000">
              <a:solidFill>
                <a:schemeClr val="tx1">
                  <a:lumMod val="75000"/>
                  <a:lumOff val="25000"/>
                </a:schemeClr>
              </a:solidFill>
              <a:latin typeface="+mn-lt"/>
              <a:ea typeface="+mn-ea"/>
            </a:endParaRPr>
          </a:p>
        </p:txBody>
      </p:sp>
      <p:grpSp>
        <p:nvGrpSpPr>
          <p:cNvPr id="9" name="组合 8"/>
          <p:cNvGrpSpPr/>
          <p:nvPr/>
        </p:nvGrpSpPr>
        <p:grpSpPr>
          <a:xfrm>
            <a:off x="4484254" y="2504282"/>
            <a:ext cx="6321541" cy="319087"/>
            <a:chOff x="4484254" y="2504282"/>
            <a:chExt cx="6321541" cy="319087"/>
          </a:xfrm>
        </p:grpSpPr>
        <p:sp>
          <p:nvSpPr>
            <p:cNvPr id="44045" name="Freeform 16"/>
            <p:cNvSpPr/>
            <p:nvPr/>
          </p:nvSpPr>
          <p:spPr bwMode="auto">
            <a:xfrm>
              <a:off x="4484254" y="2504282"/>
              <a:ext cx="2105062" cy="319087"/>
            </a:xfrm>
            <a:custGeom>
              <a:avLst/>
              <a:gdLst>
                <a:gd name="T0" fmla="*/ 0 w 768"/>
                <a:gd name="T1" fmla="*/ 96 h 196"/>
                <a:gd name="T2" fmla="*/ 0 w 768"/>
                <a:gd name="T3" fmla="*/ 196 h 196"/>
                <a:gd name="T4" fmla="*/ 288 w 768"/>
                <a:gd name="T5" fmla="*/ 192 h 196"/>
                <a:gd name="T6" fmla="*/ 288 w 768"/>
                <a:gd name="T7" fmla="*/ 0 h 196"/>
                <a:gd name="T8" fmla="*/ 480 w 768"/>
                <a:gd name="T9" fmla="*/ 0 h 196"/>
                <a:gd name="T10" fmla="*/ 480 w 768"/>
                <a:gd name="T11" fmla="*/ 192 h 196"/>
                <a:gd name="T12" fmla="*/ 576 w 768"/>
                <a:gd name="T13" fmla="*/ 192 h 196"/>
                <a:gd name="T14" fmla="*/ 576 w 768"/>
                <a:gd name="T15" fmla="*/ 0 h 196"/>
                <a:gd name="T16" fmla="*/ 768 w 768"/>
                <a:gd name="T17" fmla="*/ 0 h 196"/>
                <a:gd name="T18" fmla="*/ 768 w 768"/>
                <a:gd name="T19" fmla="*/ 96 h 19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68"/>
                <a:gd name="T31" fmla="*/ 0 h 196"/>
                <a:gd name="T32" fmla="*/ 768 w 768"/>
                <a:gd name="T33" fmla="*/ 196 h 19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68" h="196">
                  <a:moveTo>
                    <a:pt x="0" y="96"/>
                  </a:moveTo>
                  <a:lnTo>
                    <a:pt x="0" y="196"/>
                  </a:lnTo>
                  <a:lnTo>
                    <a:pt x="288" y="192"/>
                  </a:lnTo>
                  <a:lnTo>
                    <a:pt x="288" y="0"/>
                  </a:lnTo>
                  <a:lnTo>
                    <a:pt x="480" y="0"/>
                  </a:lnTo>
                  <a:lnTo>
                    <a:pt x="480" y="192"/>
                  </a:lnTo>
                  <a:lnTo>
                    <a:pt x="576" y="192"/>
                  </a:lnTo>
                  <a:lnTo>
                    <a:pt x="576" y="0"/>
                  </a:lnTo>
                  <a:lnTo>
                    <a:pt x="768" y="0"/>
                  </a:lnTo>
                  <a:lnTo>
                    <a:pt x="768" y="96"/>
                  </a:lnTo>
                </a:path>
              </a:pathLst>
            </a:custGeom>
            <a:solidFill>
              <a:srgbClr val="00B0F0"/>
            </a:solidFill>
            <a:ln w="19050">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44046" name="Freeform 17"/>
            <p:cNvSpPr/>
            <p:nvPr/>
          </p:nvSpPr>
          <p:spPr bwMode="auto">
            <a:xfrm>
              <a:off x="6589317" y="2504282"/>
              <a:ext cx="2105062" cy="319087"/>
            </a:xfrm>
            <a:custGeom>
              <a:avLst/>
              <a:gdLst>
                <a:gd name="T0" fmla="*/ 0 w 768"/>
                <a:gd name="T1" fmla="*/ 96 h 196"/>
                <a:gd name="T2" fmla="*/ 0 w 768"/>
                <a:gd name="T3" fmla="*/ 196 h 196"/>
                <a:gd name="T4" fmla="*/ 288 w 768"/>
                <a:gd name="T5" fmla="*/ 192 h 196"/>
                <a:gd name="T6" fmla="*/ 288 w 768"/>
                <a:gd name="T7" fmla="*/ 0 h 196"/>
                <a:gd name="T8" fmla="*/ 480 w 768"/>
                <a:gd name="T9" fmla="*/ 0 h 196"/>
                <a:gd name="T10" fmla="*/ 480 w 768"/>
                <a:gd name="T11" fmla="*/ 192 h 196"/>
                <a:gd name="T12" fmla="*/ 576 w 768"/>
                <a:gd name="T13" fmla="*/ 192 h 196"/>
                <a:gd name="T14" fmla="*/ 576 w 768"/>
                <a:gd name="T15" fmla="*/ 0 h 196"/>
                <a:gd name="T16" fmla="*/ 768 w 768"/>
                <a:gd name="T17" fmla="*/ 0 h 196"/>
                <a:gd name="T18" fmla="*/ 768 w 768"/>
                <a:gd name="T19" fmla="*/ 96 h 19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68"/>
                <a:gd name="T31" fmla="*/ 0 h 196"/>
                <a:gd name="T32" fmla="*/ 768 w 768"/>
                <a:gd name="T33" fmla="*/ 196 h 19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68" h="196">
                  <a:moveTo>
                    <a:pt x="0" y="96"/>
                  </a:moveTo>
                  <a:lnTo>
                    <a:pt x="0" y="196"/>
                  </a:lnTo>
                  <a:lnTo>
                    <a:pt x="288" y="192"/>
                  </a:lnTo>
                  <a:lnTo>
                    <a:pt x="288" y="0"/>
                  </a:lnTo>
                  <a:lnTo>
                    <a:pt x="480" y="0"/>
                  </a:lnTo>
                  <a:lnTo>
                    <a:pt x="480" y="192"/>
                  </a:lnTo>
                  <a:lnTo>
                    <a:pt x="576" y="192"/>
                  </a:lnTo>
                  <a:lnTo>
                    <a:pt x="576" y="0"/>
                  </a:lnTo>
                  <a:lnTo>
                    <a:pt x="768" y="0"/>
                  </a:lnTo>
                  <a:lnTo>
                    <a:pt x="768" y="96"/>
                  </a:lnTo>
                </a:path>
              </a:pathLst>
            </a:custGeom>
            <a:solidFill>
              <a:srgbClr val="00B0F0"/>
            </a:solidFill>
            <a:ln w="19050">
              <a:solidFill>
                <a:schemeClr val="tx1"/>
              </a:solidFill>
              <a:round/>
            </a:ln>
          </p:spPr>
          <p:txBody>
            <a:bodyPr/>
            <a:lstStyle/>
            <a:p>
              <a:endParaRPr lang="zh-CN" altLang="en-US">
                <a:solidFill>
                  <a:schemeClr val="tx1">
                    <a:lumMod val="75000"/>
                    <a:lumOff val="25000"/>
                  </a:schemeClr>
                </a:solidFill>
                <a:latin typeface="+mn-lt"/>
                <a:ea typeface="+mn-ea"/>
              </a:endParaRPr>
            </a:p>
          </p:txBody>
        </p:sp>
        <p:sp>
          <p:nvSpPr>
            <p:cNvPr id="44080" name="Freeform 51"/>
            <p:cNvSpPr/>
            <p:nvPr/>
          </p:nvSpPr>
          <p:spPr bwMode="auto">
            <a:xfrm>
              <a:off x="8700733" y="2504282"/>
              <a:ext cx="2105062" cy="319087"/>
            </a:xfrm>
            <a:custGeom>
              <a:avLst/>
              <a:gdLst>
                <a:gd name="T0" fmla="*/ 0 w 768"/>
                <a:gd name="T1" fmla="*/ 96 h 196"/>
                <a:gd name="T2" fmla="*/ 0 w 768"/>
                <a:gd name="T3" fmla="*/ 196 h 196"/>
                <a:gd name="T4" fmla="*/ 288 w 768"/>
                <a:gd name="T5" fmla="*/ 192 h 196"/>
                <a:gd name="T6" fmla="*/ 288 w 768"/>
                <a:gd name="T7" fmla="*/ 0 h 196"/>
                <a:gd name="T8" fmla="*/ 480 w 768"/>
                <a:gd name="T9" fmla="*/ 0 h 196"/>
                <a:gd name="T10" fmla="*/ 480 w 768"/>
                <a:gd name="T11" fmla="*/ 192 h 196"/>
                <a:gd name="T12" fmla="*/ 576 w 768"/>
                <a:gd name="T13" fmla="*/ 192 h 196"/>
                <a:gd name="T14" fmla="*/ 576 w 768"/>
                <a:gd name="T15" fmla="*/ 0 h 196"/>
                <a:gd name="T16" fmla="*/ 768 w 768"/>
                <a:gd name="T17" fmla="*/ 0 h 196"/>
                <a:gd name="T18" fmla="*/ 768 w 768"/>
                <a:gd name="T19" fmla="*/ 96 h 19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68"/>
                <a:gd name="T31" fmla="*/ 0 h 196"/>
                <a:gd name="T32" fmla="*/ 768 w 768"/>
                <a:gd name="T33" fmla="*/ 196 h 19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68" h="196">
                  <a:moveTo>
                    <a:pt x="0" y="96"/>
                  </a:moveTo>
                  <a:lnTo>
                    <a:pt x="0" y="196"/>
                  </a:lnTo>
                  <a:lnTo>
                    <a:pt x="288" y="192"/>
                  </a:lnTo>
                  <a:lnTo>
                    <a:pt x="288" y="0"/>
                  </a:lnTo>
                  <a:lnTo>
                    <a:pt x="480" y="0"/>
                  </a:lnTo>
                  <a:lnTo>
                    <a:pt x="480" y="192"/>
                  </a:lnTo>
                  <a:lnTo>
                    <a:pt x="576" y="192"/>
                  </a:lnTo>
                  <a:lnTo>
                    <a:pt x="576" y="0"/>
                  </a:lnTo>
                  <a:lnTo>
                    <a:pt x="768" y="0"/>
                  </a:lnTo>
                  <a:lnTo>
                    <a:pt x="768" y="96"/>
                  </a:lnTo>
                </a:path>
              </a:pathLst>
            </a:custGeom>
            <a:solidFill>
              <a:srgbClr val="00B0F0"/>
            </a:solidFill>
            <a:ln w="19050">
              <a:solidFill>
                <a:schemeClr val="tx1"/>
              </a:solidFill>
              <a:round/>
            </a:ln>
          </p:spPr>
          <p:txBody>
            <a:bodyPr/>
            <a:lstStyle/>
            <a:p>
              <a:endParaRPr lang="zh-CN" altLang="en-US">
                <a:solidFill>
                  <a:schemeClr val="tx1">
                    <a:lumMod val="75000"/>
                    <a:lumOff val="25000"/>
                  </a:schemeClr>
                </a:solidFill>
                <a:latin typeface="+mn-lt"/>
                <a:ea typeface="+mn-ea"/>
              </a:endParaRPr>
            </a:p>
          </p:txBody>
        </p:sp>
      </p:grpSp>
      <p:sp>
        <p:nvSpPr>
          <p:cNvPr id="44081" name="Line 52"/>
          <p:cNvSpPr>
            <a:spLocks noChangeShapeType="1"/>
          </p:cNvSpPr>
          <p:nvPr/>
        </p:nvSpPr>
        <p:spPr bwMode="auto">
          <a:xfrm>
            <a:off x="4304244" y="2661443"/>
            <a:ext cx="7022522" cy="0"/>
          </a:xfrm>
          <a:prstGeom prst="line">
            <a:avLst/>
          </a:prstGeom>
          <a:noFill/>
          <a:ln w="28575">
            <a:solidFill>
              <a:srgbClr val="333399"/>
            </a:solidFill>
            <a:round/>
            <a:tailEnd type="triangle" w="sm" len="med"/>
          </a:ln>
        </p:spPr>
        <p:txBody>
          <a:bodyPr/>
          <a:lstStyle/>
          <a:p>
            <a:endParaRPr lang="zh-CN" altLang="en-US">
              <a:solidFill>
                <a:schemeClr val="tx1">
                  <a:lumMod val="75000"/>
                  <a:lumOff val="25000"/>
                </a:schemeClr>
              </a:solidFill>
              <a:latin typeface="+mn-lt"/>
              <a:ea typeface="+mn-ea"/>
            </a:endParaRPr>
          </a:p>
        </p:txBody>
      </p:sp>
      <p:sp>
        <p:nvSpPr>
          <p:cNvPr id="44082" name="Text Box 53"/>
          <p:cNvSpPr txBox="1">
            <a:spLocks noChangeArrowheads="1"/>
          </p:cNvSpPr>
          <p:nvPr/>
        </p:nvSpPr>
        <p:spPr bwMode="auto">
          <a:xfrm>
            <a:off x="1324542" y="2939256"/>
            <a:ext cx="2302233"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S </a:t>
            </a:r>
            <a:r>
              <a:rPr kumimoji="1" lang="zh-CN" altLang="en-US" sz="2000">
                <a:solidFill>
                  <a:schemeClr val="tx1">
                    <a:lumMod val="75000"/>
                    <a:lumOff val="25000"/>
                  </a:schemeClr>
                </a:solidFill>
                <a:latin typeface="+mn-lt"/>
                <a:ea typeface="+mn-ea"/>
              </a:rPr>
              <a:t>站发送的信号 </a:t>
            </a:r>
            <a:r>
              <a:rPr kumimoji="1" lang="en-US" altLang="zh-CN" sz="2000" b="1">
                <a:solidFill>
                  <a:schemeClr val="tx1">
                    <a:lumMod val="75000"/>
                    <a:lumOff val="25000"/>
                  </a:schemeClr>
                </a:solidFill>
                <a:latin typeface="+mn-lt"/>
                <a:ea typeface="+mn-ea"/>
              </a:rPr>
              <a:t>S</a:t>
            </a:r>
            <a:r>
              <a:rPr kumimoji="1" lang="en-US" altLang="zh-CN" sz="2000" b="1" baseline="-25000">
                <a:solidFill>
                  <a:schemeClr val="tx1">
                    <a:lumMod val="75000"/>
                    <a:lumOff val="25000"/>
                  </a:schemeClr>
                </a:solidFill>
                <a:latin typeface="+mn-lt"/>
                <a:ea typeface="+mn-ea"/>
              </a:rPr>
              <a:t>x</a:t>
            </a:r>
            <a:endParaRPr kumimoji="1" lang="en-US" altLang="zh-CN" sz="2000" b="1" baseline="-25000">
              <a:solidFill>
                <a:schemeClr val="tx1">
                  <a:lumMod val="75000"/>
                  <a:lumOff val="25000"/>
                </a:schemeClr>
              </a:solidFill>
              <a:latin typeface="+mn-lt"/>
              <a:ea typeface="+mn-ea"/>
            </a:endParaRPr>
          </a:p>
        </p:txBody>
      </p:sp>
      <p:sp>
        <p:nvSpPr>
          <p:cNvPr id="44083" name="Text Box 54"/>
          <p:cNvSpPr txBox="1">
            <a:spLocks noChangeArrowheads="1"/>
          </p:cNvSpPr>
          <p:nvPr/>
        </p:nvSpPr>
        <p:spPr bwMode="auto">
          <a:xfrm>
            <a:off x="1324542" y="3490118"/>
            <a:ext cx="2268763"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T </a:t>
            </a:r>
            <a:r>
              <a:rPr kumimoji="1" lang="zh-CN" altLang="en-US" sz="2000">
                <a:solidFill>
                  <a:schemeClr val="tx1">
                    <a:lumMod val="75000"/>
                    <a:lumOff val="25000"/>
                  </a:schemeClr>
                </a:solidFill>
                <a:latin typeface="+mn-lt"/>
                <a:ea typeface="+mn-ea"/>
              </a:rPr>
              <a:t>站发送的信号 </a:t>
            </a:r>
            <a:r>
              <a:rPr kumimoji="1" lang="en-US" altLang="zh-CN" sz="2000" b="1">
                <a:solidFill>
                  <a:schemeClr val="tx1">
                    <a:lumMod val="75000"/>
                    <a:lumOff val="25000"/>
                  </a:schemeClr>
                </a:solidFill>
                <a:latin typeface="+mn-lt"/>
                <a:ea typeface="+mn-ea"/>
              </a:rPr>
              <a:t>T</a:t>
            </a:r>
            <a:r>
              <a:rPr kumimoji="1" lang="en-US" altLang="zh-CN" sz="2000" b="1" baseline="-25000">
                <a:solidFill>
                  <a:schemeClr val="tx1">
                    <a:lumMod val="75000"/>
                    <a:lumOff val="25000"/>
                  </a:schemeClr>
                </a:solidFill>
                <a:latin typeface="+mn-lt"/>
                <a:ea typeface="+mn-ea"/>
              </a:rPr>
              <a:t>x</a:t>
            </a:r>
            <a:endParaRPr kumimoji="1" lang="en-US" altLang="zh-CN" sz="2000" b="1" baseline="-25000">
              <a:solidFill>
                <a:schemeClr val="tx1">
                  <a:lumMod val="75000"/>
                  <a:lumOff val="25000"/>
                </a:schemeClr>
              </a:solidFill>
              <a:latin typeface="+mn-lt"/>
              <a:ea typeface="+mn-ea"/>
            </a:endParaRPr>
          </a:p>
        </p:txBody>
      </p:sp>
      <p:sp>
        <p:nvSpPr>
          <p:cNvPr id="44084" name="Text Box 55"/>
          <p:cNvSpPr txBox="1">
            <a:spLocks noChangeArrowheads="1"/>
          </p:cNvSpPr>
          <p:nvPr/>
        </p:nvSpPr>
        <p:spPr bwMode="auto">
          <a:xfrm>
            <a:off x="941227" y="4128294"/>
            <a:ext cx="2633350" cy="400110"/>
          </a:xfrm>
          <a:prstGeom prst="rect">
            <a:avLst/>
          </a:prstGeom>
          <a:noFill/>
          <a:ln w="9525">
            <a:noFill/>
            <a:miter lim="800000"/>
          </a:ln>
        </p:spPr>
        <p:txBody>
          <a:bodyPr wrap="none">
            <a:spAutoFit/>
          </a:bodyPr>
          <a:lstStyle/>
          <a:p>
            <a:r>
              <a:rPr kumimoji="1" lang="zh-CN" altLang="en-US" sz="2000">
                <a:solidFill>
                  <a:schemeClr val="tx1">
                    <a:lumMod val="75000"/>
                    <a:lumOff val="25000"/>
                  </a:schemeClr>
                </a:solidFill>
                <a:latin typeface="+mn-lt"/>
                <a:ea typeface="+mn-ea"/>
              </a:rPr>
              <a:t>总的发送信号 </a:t>
            </a:r>
            <a:r>
              <a:rPr kumimoji="1" lang="en-US" altLang="zh-CN" sz="2000" b="1">
                <a:solidFill>
                  <a:schemeClr val="tx1">
                    <a:lumMod val="75000"/>
                    <a:lumOff val="25000"/>
                  </a:schemeClr>
                </a:solidFill>
                <a:latin typeface="+mn-lt"/>
                <a:ea typeface="+mn-ea"/>
              </a:rPr>
              <a:t>S</a:t>
            </a:r>
            <a:r>
              <a:rPr kumimoji="1" lang="en-US" altLang="zh-CN" sz="2000" b="1" baseline="-25000">
                <a:solidFill>
                  <a:schemeClr val="tx1">
                    <a:lumMod val="75000"/>
                    <a:lumOff val="25000"/>
                  </a:schemeClr>
                </a:solidFill>
                <a:latin typeface="+mn-lt"/>
                <a:ea typeface="+mn-ea"/>
              </a:rPr>
              <a:t>x</a:t>
            </a:r>
            <a:r>
              <a:rPr kumimoji="1" lang="en-US" altLang="zh-CN" sz="2000">
                <a:solidFill>
                  <a:schemeClr val="tx1">
                    <a:lumMod val="75000"/>
                    <a:lumOff val="25000"/>
                  </a:schemeClr>
                </a:solidFill>
                <a:latin typeface="+mn-lt"/>
                <a:ea typeface="+mn-ea"/>
              </a:rPr>
              <a:t> + </a:t>
            </a:r>
            <a:r>
              <a:rPr kumimoji="1" lang="en-US" altLang="zh-CN" sz="2000" b="1">
                <a:solidFill>
                  <a:schemeClr val="tx1">
                    <a:lumMod val="75000"/>
                    <a:lumOff val="25000"/>
                  </a:schemeClr>
                </a:solidFill>
                <a:latin typeface="+mn-lt"/>
                <a:ea typeface="+mn-ea"/>
              </a:rPr>
              <a:t>T</a:t>
            </a:r>
            <a:r>
              <a:rPr kumimoji="1" lang="en-US" altLang="zh-CN" sz="2000" b="1" baseline="-25000">
                <a:solidFill>
                  <a:schemeClr val="tx1">
                    <a:lumMod val="75000"/>
                    <a:lumOff val="25000"/>
                  </a:schemeClr>
                </a:solidFill>
                <a:latin typeface="+mn-lt"/>
                <a:ea typeface="+mn-ea"/>
              </a:rPr>
              <a:t>x</a:t>
            </a:r>
            <a:endParaRPr kumimoji="1" lang="en-US" altLang="zh-CN" sz="2000" b="1" baseline="-25000">
              <a:solidFill>
                <a:schemeClr val="tx1">
                  <a:lumMod val="75000"/>
                  <a:lumOff val="25000"/>
                </a:schemeClr>
              </a:solidFill>
              <a:latin typeface="+mn-lt"/>
              <a:ea typeface="+mn-ea"/>
            </a:endParaRPr>
          </a:p>
        </p:txBody>
      </p:sp>
      <p:sp>
        <p:nvSpPr>
          <p:cNvPr id="44085" name="Text Box 56"/>
          <p:cNvSpPr txBox="1">
            <a:spLocks noChangeArrowheads="1"/>
          </p:cNvSpPr>
          <p:nvPr/>
        </p:nvSpPr>
        <p:spPr bwMode="auto">
          <a:xfrm>
            <a:off x="1419842" y="4749007"/>
            <a:ext cx="2233304" cy="400110"/>
          </a:xfrm>
          <a:prstGeom prst="rect">
            <a:avLst/>
          </a:prstGeom>
          <a:noFill/>
          <a:ln w="9525">
            <a:noFill/>
            <a:miter lim="800000"/>
          </a:ln>
        </p:spPr>
        <p:txBody>
          <a:bodyPr wrap="none">
            <a:spAutoFit/>
          </a:bodyPr>
          <a:lstStyle/>
          <a:p>
            <a:r>
              <a:rPr kumimoji="1" lang="zh-CN" altLang="en-US" sz="2000" dirty="0">
                <a:solidFill>
                  <a:schemeClr val="tx1">
                    <a:lumMod val="75000"/>
                    <a:lumOff val="25000"/>
                  </a:schemeClr>
                </a:solidFill>
                <a:latin typeface="+mn-lt"/>
                <a:ea typeface="+mn-ea"/>
              </a:rPr>
              <a:t>规格化内积 </a:t>
            </a:r>
            <a:r>
              <a:rPr kumimoji="1" lang="en-US" altLang="zh-CN" sz="2000" b="1" dirty="0">
                <a:solidFill>
                  <a:schemeClr val="tx1">
                    <a:lumMod val="75000"/>
                    <a:lumOff val="25000"/>
                  </a:schemeClr>
                </a:solidFill>
                <a:latin typeface="+mn-lt"/>
                <a:ea typeface="+mn-ea"/>
              </a:rPr>
              <a:t>S</a:t>
            </a:r>
            <a:r>
              <a:rPr kumimoji="1" lang="en-US" altLang="zh-CN" sz="2000" dirty="0">
                <a:solidFill>
                  <a:schemeClr val="tx1">
                    <a:lumMod val="75000"/>
                    <a:lumOff val="25000"/>
                  </a:schemeClr>
                </a:solidFill>
                <a:latin typeface="+mn-lt"/>
                <a:ea typeface="+mn-ea"/>
                <a:sym typeface="Symbol" panose="05050102010706020507" pitchFamily="18" charset="2"/>
              </a:rPr>
              <a:t> </a:t>
            </a:r>
            <a:r>
              <a:rPr kumimoji="1" lang="en-US" altLang="zh-CN" sz="2000" dirty="0">
                <a:solidFill>
                  <a:schemeClr val="tx1">
                    <a:lumMod val="75000"/>
                    <a:lumOff val="25000"/>
                  </a:schemeClr>
                </a:solidFill>
                <a:latin typeface="+mn-lt"/>
                <a:ea typeface="+mn-ea"/>
                <a:sym typeface="Wingdings" panose="05000000000000000000" pitchFamily="2" charset="2"/>
              </a:rPr>
              <a:t> </a:t>
            </a:r>
            <a:r>
              <a:rPr kumimoji="1" lang="en-US" altLang="zh-CN" sz="2000" b="1" dirty="0" err="1">
                <a:solidFill>
                  <a:schemeClr val="tx1">
                    <a:lumMod val="75000"/>
                    <a:lumOff val="25000"/>
                  </a:schemeClr>
                </a:solidFill>
                <a:latin typeface="+mn-lt"/>
                <a:ea typeface="+mn-ea"/>
              </a:rPr>
              <a:t>S</a:t>
            </a:r>
            <a:r>
              <a:rPr kumimoji="1" lang="en-US" altLang="zh-CN" sz="2000" b="1" baseline="-25000" dirty="0" err="1">
                <a:solidFill>
                  <a:schemeClr val="tx1">
                    <a:lumMod val="75000"/>
                    <a:lumOff val="25000"/>
                  </a:schemeClr>
                </a:solidFill>
                <a:latin typeface="+mn-lt"/>
                <a:ea typeface="+mn-ea"/>
              </a:rPr>
              <a:t>x</a:t>
            </a:r>
            <a:endParaRPr kumimoji="1" lang="en-US" altLang="zh-CN" sz="2000" b="1" baseline="-25000" dirty="0">
              <a:solidFill>
                <a:schemeClr val="tx1">
                  <a:lumMod val="75000"/>
                  <a:lumOff val="25000"/>
                </a:schemeClr>
              </a:solidFill>
              <a:latin typeface="+mn-lt"/>
              <a:ea typeface="+mn-ea"/>
            </a:endParaRPr>
          </a:p>
        </p:txBody>
      </p:sp>
      <p:sp>
        <p:nvSpPr>
          <p:cNvPr id="44086" name="Text Box 57"/>
          <p:cNvSpPr txBox="1">
            <a:spLocks noChangeArrowheads="1"/>
          </p:cNvSpPr>
          <p:nvPr/>
        </p:nvSpPr>
        <p:spPr bwMode="auto">
          <a:xfrm>
            <a:off x="1419842" y="5280819"/>
            <a:ext cx="2218877" cy="400110"/>
          </a:xfrm>
          <a:prstGeom prst="rect">
            <a:avLst/>
          </a:prstGeom>
          <a:noFill/>
          <a:ln w="9525">
            <a:noFill/>
            <a:miter lim="800000"/>
          </a:ln>
        </p:spPr>
        <p:txBody>
          <a:bodyPr wrap="none">
            <a:spAutoFit/>
          </a:bodyPr>
          <a:lstStyle/>
          <a:p>
            <a:r>
              <a:rPr kumimoji="1" lang="zh-CN" altLang="en-US" sz="2000" dirty="0">
                <a:solidFill>
                  <a:schemeClr val="tx1">
                    <a:lumMod val="75000"/>
                    <a:lumOff val="25000"/>
                  </a:schemeClr>
                </a:solidFill>
                <a:latin typeface="+mn-lt"/>
                <a:ea typeface="+mn-ea"/>
              </a:rPr>
              <a:t>规格化内积 </a:t>
            </a:r>
            <a:r>
              <a:rPr kumimoji="1" lang="en-US" altLang="zh-CN" sz="2000" b="1" dirty="0">
                <a:solidFill>
                  <a:schemeClr val="tx1">
                    <a:lumMod val="75000"/>
                    <a:lumOff val="25000"/>
                  </a:schemeClr>
                </a:solidFill>
                <a:latin typeface="+mn-lt"/>
                <a:ea typeface="+mn-ea"/>
              </a:rPr>
              <a:t>S</a:t>
            </a:r>
            <a:r>
              <a:rPr kumimoji="1" lang="en-US" altLang="zh-CN" sz="2000" dirty="0">
                <a:solidFill>
                  <a:schemeClr val="tx1">
                    <a:lumMod val="75000"/>
                    <a:lumOff val="25000"/>
                  </a:schemeClr>
                </a:solidFill>
                <a:latin typeface="+mn-lt"/>
                <a:ea typeface="+mn-ea"/>
                <a:sym typeface="Symbol" panose="05050102010706020507" pitchFamily="18" charset="2"/>
              </a:rPr>
              <a:t> </a:t>
            </a:r>
            <a:r>
              <a:rPr kumimoji="1" lang="en-US" altLang="zh-CN" sz="2000" dirty="0">
                <a:solidFill>
                  <a:schemeClr val="tx1">
                    <a:lumMod val="75000"/>
                    <a:lumOff val="25000"/>
                  </a:schemeClr>
                </a:solidFill>
                <a:latin typeface="+mn-lt"/>
                <a:ea typeface="+mn-ea"/>
                <a:sym typeface="Wingdings" panose="05000000000000000000" pitchFamily="2" charset="2"/>
              </a:rPr>
              <a:t> </a:t>
            </a:r>
            <a:r>
              <a:rPr kumimoji="1" lang="en-US" altLang="zh-CN" sz="2000" b="1" dirty="0">
                <a:solidFill>
                  <a:schemeClr val="tx1">
                    <a:lumMod val="75000"/>
                    <a:lumOff val="25000"/>
                  </a:schemeClr>
                </a:solidFill>
                <a:latin typeface="+mn-lt"/>
                <a:ea typeface="+mn-ea"/>
              </a:rPr>
              <a:t>T</a:t>
            </a:r>
            <a:r>
              <a:rPr kumimoji="1" lang="en-US" altLang="zh-CN" sz="2000" b="1" baseline="-25000" dirty="0">
                <a:solidFill>
                  <a:schemeClr val="tx1">
                    <a:lumMod val="75000"/>
                    <a:lumOff val="25000"/>
                  </a:schemeClr>
                </a:solidFill>
                <a:latin typeface="+mn-lt"/>
                <a:ea typeface="+mn-ea"/>
              </a:rPr>
              <a:t>x</a:t>
            </a:r>
            <a:endParaRPr kumimoji="1" lang="en-US" altLang="zh-CN" sz="2000" b="1" baseline="-25000" dirty="0">
              <a:solidFill>
                <a:schemeClr val="tx1">
                  <a:lumMod val="75000"/>
                  <a:lumOff val="25000"/>
                </a:schemeClr>
              </a:solidFill>
              <a:latin typeface="+mn-lt"/>
              <a:ea typeface="+mn-ea"/>
            </a:endParaRPr>
          </a:p>
        </p:txBody>
      </p:sp>
      <p:sp>
        <p:nvSpPr>
          <p:cNvPr id="44087" name="Line 58"/>
          <p:cNvSpPr>
            <a:spLocks noChangeShapeType="1"/>
          </p:cNvSpPr>
          <p:nvPr/>
        </p:nvSpPr>
        <p:spPr bwMode="auto">
          <a:xfrm>
            <a:off x="4242828" y="4995068"/>
            <a:ext cx="7030993" cy="0"/>
          </a:xfrm>
          <a:prstGeom prst="line">
            <a:avLst/>
          </a:prstGeom>
          <a:noFill/>
          <a:ln w="28575">
            <a:solidFill>
              <a:srgbClr val="333399"/>
            </a:solidFill>
            <a:round/>
          </a:ln>
        </p:spPr>
        <p:txBody>
          <a:bodyPr/>
          <a:lstStyle/>
          <a:p>
            <a:endParaRPr lang="zh-CN" altLang="en-US">
              <a:solidFill>
                <a:schemeClr val="tx1">
                  <a:lumMod val="75000"/>
                  <a:lumOff val="25000"/>
                </a:schemeClr>
              </a:solidFill>
              <a:latin typeface="+mn-lt"/>
              <a:ea typeface="+mn-ea"/>
            </a:endParaRPr>
          </a:p>
        </p:txBody>
      </p:sp>
      <p:sp>
        <p:nvSpPr>
          <p:cNvPr id="44088" name="Text Box 59"/>
          <p:cNvSpPr txBox="1">
            <a:spLocks noChangeArrowheads="1"/>
          </p:cNvSpPr>
          <p:nvPr/>
        </p:nvSpPr>
        <p:spPr bwMode="auto">
          <a:xfrm>
            <a:off x="1909046" y="1610518"/>
            <a:ext cx="1723549" cy="400110"/>
          </a:xfrm>
          <a:prstGeom prst="rect">
            <a:avLst/>
          </a:prstGeom>
          <a:noFill/>
          <a:ln w="9525">
            <a:noFill/>
            <a:miter lim="800000"/>
          </a:ln>
        </p:spPr>
        <p:txBody>
          <a:bodyPr wrap="none">
            <a:spAutoFit/>
          </a:bodyPr>
          <a:lstStyle/>
          <a:p>
            <a:r>
              <a:rPr kumimoji="1" lang="zh-CN" altLang="en-US" sz="2000">
                <a:solidFill>
                  <a:schemeClr val="tx1">
                    <a:lumMod val="75000"/>
                    <a:lumOff val="25000"/>
                  </a:schemeClr>
                </a:solidFill>
                <a:latin typeface="+mn-lt"/>
                <a:ea typeface="+mn-ea"/>
              </a:rPr>
              <a:t>数据码元比特</a:t>
            </a:r>
            <a:endParaRPr kumimoji="1" lang="zh-CN" altLang="en-US" sz="2000">
              <a:solidFill>
                <a:schemeClr val="tx1">
                  <a:lumMod val="75000"/>
                  <a:lumOff val="25000"/>
                </a:schemeClr>
              </a:solidFill>
              <a:latin typeface="+mn-lt"/>
              <a:ea typeface="+mn-ea"/>
            </a:endParaRPr>
          </a:p>
        </p:txBody>
      </p:sp>
      <p:sp>
        <p:nvSpPr>
          <p:cNvPr id="44089" name="Text Box 60"/>
          <p:cNvSpPr txBox="1">
            <a:spLocks noChangeArrowheads="1"/>
          </p:cNvSpPr>
          <p:nvPr/>
        </p:nvSpPr>
        <p:spPr bwMode="auto">
          <a:xfrm>
            <a:off x="356722" y="2697957"/>
            <a:ext cx="441146" cy="1015663"/>
          </a:xfrm>
          <a:prstGeom prst="rect">
            <a:avLst/>
          </a:prstGeom>
          <a:noFill/>
          <a:ln w="9525">
            <a:noFill/>
            <a:miter lim="800000"/>
          </a:ln>
        </p:spPr>
        <p:txBody>
          <a:bodyPr wrap="none">
            <a:spAutoFit/>
          </a:bodyPr>
          <a:lstStyle/>
          <a:p>
            <a:r>
              <a:rPr kumimoji="1" lang="zh-CN" altLang="en-US" sz="2000">
                <a:solidFill>
                  <a:schemeClr val="tx1">
                    <a:lumMod val="75000"/>
                    <a:lumOff val="25000"/>
                  </a:schemeClr>
                </a:solidFill>
                <a:latin typeface="+mn-lt"/>
                <a:ea typeface="+mn-ea"/>
              </a:rPr>
              <a:t>发</a:t>
            </a:r>
            <a:endParaRPr kumimoji="1" lang="zh-CN" altLang="en-US" sz="2000">
              <a:solidFill>
                <a:schemeClr val="tx1">
                  <a:lumMod val="75000"/>
                  <a:lumOff val="25000"/>
                </a:schemeClr>
              </a:solidFill>
              <a:latin typeface="+mn-lt"/>
              <a:ea typeface="+mn-ea"/>
            </a:endParaRPr>
          </a:p>
          <a:p>
            <a:r>
              <a:rPr kumimoji="1" lang="zh-CN" altLang="en-US" sz="2000">
                <a:solidFill>
                  <a:schemeClr val="tx1">
                    <a:lumMod val="75000"/>
                    <a:lumOff val="25000"/>
                  </a:schemeClr>
                </a:solidFill>
                <a:latin typeface="+mn-lt"/>
                <a:ea typeface="+mn-ea"/>
              </a:rPr>
              <a:t>送</a:t>
            </a:r>
            <a:endParaRPr kumimoji="1" lang="zh-CN" altLang="en-US" sz="2000">
              <a:solidFill>
                <a:schemeClr val="tx1">
                  <a:lumMod val="75000"/>
                  <a:lumOff val="25000"/>
                </a:schemeClr>
              </a:solidFill>
              <a:latin typeface="+mn-lt"/>
              <a:ea typeface="+mn-ea"/>
            </a:endParaRPr>
          </a:p>
          <a:p>
            <a:r>
              <a:rPr kumimoji="1" lang="zh-CN" altLang="en-US" sz="2000">
                <a:solidFill>
                  <a:schemeClr val="tx1">
                    <a:lumMod val="75000"/>
                    <a:lumOff val="25000"/>
                  </a:schemeClr>
                </a:solidFill>
                <a:latin typeface="+mn-lt"/>
                <a:ea typeface="+mn-ea"/>
              </a:rPr>
              <a:t>端</a:t>
            </a:r>
            <a:endParaRPr kumimoji="1" lang="zh-CN" altLang="en-US" sz="2000">
              <a:solidFill>
                <a:schemeClr val="tx1">
                  <a:lumMod val="75000"/>
                  <a:lumOff val="25000"/>
                </a:schemeClr>
              </a:solidFill>
              <a:latin typeface="+mn-lt"/>
              <a:ea typeface="+mn-ea"/>
            </a:endParaRPr>
          </a:p>
        </p:txBody>
      </p:sp>
      <p:sp>
        <p:nvSpPr>
          <p:cNvPr id="44090" name="Text Box 61"/>
          <p:cNvSpPr txBox="1">
            <a:spLocks noChangeArrowheads="1"/>
          </p:cNvSpPr>
          <p:nvPr/>
        </p:nvSpPr>
        <p:spPr bwMode="auto">
          <a:xfrm>
            <a:off x="547321" y="4714082"/>
            <a:ext cx="441146" cy="1015663"/>
          </a:xfrm>
          <a:prstGeom prst="rect">
            <a:avLst/>
          </a:prstGeom>
          <a:noFill/>
          <a:ln w="9525">
            <a:noFill/>
            <a:miter lim="800000"/>
          </a:ln>
        </p:spPr>
        <p:txBody>
          <a:bodyPr wrap="none">
            <a:spAutoFit/>
          </a:bodyPr>
          <a:lstStyle/>
          <a:p>
            <a:pPr eaLnBrk="0" hangingPunct="0"/>
            <a:r>
              <a:rPr kumimoji="1" lang="zh-CN" altLang="en-US" sz="2000">
                <a:solidFill>
                  <a:schemeClr val="tx1">
                    <a:lumMod val="75000"/>
                    <a:lumOff val="25000"/>
                  </a:schemeClr>
                </a:solidFill>
                <a:latin typeface="+mn-lt"/>
                <a:ea typeface="+mn-ea"/>
              </a:rPr>
              <a:t>接</a:t>
            </a:r>
            <a:endParaRPr kumimoji="1" lang="zh-CN" altLang="en-US" sz="2000">
              <a:solidFill>
                <a:schemeClr val="tx1">
                  <a:lumMod val="75000"/>
                  <a:lumOff val="25000"/>
                </a:schemeClr>
              </a:solidFill>
              <a:latin typeface="+mn-lt"/>
              <a:ea typeface="+mn-ea"/>
            </a:endParaRPr>
          </a:p>
          <a:p>
            <a:pPr eaLnBrk="0" hangingPunct="0"/>
            <a:r>
              <a:rPr kumimoji="1" lang="zh-CN" altLang="en-US" sz="2000">
                <a:solidFill>
                  <a:schemeClr val="tx1">
                    <a:lumMod val="75000"/>
                    <a:lumOff val="25000"/>
                  </a:schemeClr>
                </a:solidFill>
                <a:latin typeface="+mn-lt"/>
                <a:ea typeface="+mn-ea"/>
              </a:rPr>
              <a:t>收</a:t>
            </a:r>
            <a:endParaRPr kumimoji="1" lang="zh-CN" altLang="en-US" sz="2000">
              <a:solidFill>
                <a:schemeClr val="tx1">
                  <a:lumMod val="75000"/>
                  <a:lumOff val="25000"/>
                </a:schemeClr>
              </a:solidFill>
              <a:latin typeface="+mn-lt"/>
              <a:ea typeface="+mn-ea"/>
            </a:endParaRPr>
          </a:p>
          <a:p>
            <a:pPr eaLnBrk="0" hangingPunct="0"/>
            <a:r>
              <a:rPr kumimoji="1" lang="zh-CN" altLang="en-US" sz="2000">
                <a:solidFill>
                  <a:schemeClr val="tx1">
                    <a:lumMod val="75000"/>
                    <a:lumOff val="25000"/>
                  </a:schemeClr>
                </a:solidFill>
                <a:latin typeface="+mn-lt"/>
                <a:ea typeface="+mn-ea"/>
              </a:rPr>
              <a:t>端</a:t>
            </a:r>
            <a:endParaRPr kumimoji="1" lang="zh-CN" altLang="en-US" sz="2000">
              <a:solidFill>
                <a:schemeClr val="tx1">
                  <a:lumMod val="75000"/>
                  <a:lumOff val="25000"/>
                </a:schemeClr>
              </a:solidFill>
              <a:latin typeface="+mn-lt"/>
              <a:ea typeface="+mn-ea"/>
            </a:endParaRPr>
          </a:p>
        </p:txBody>
      </p:sp>
      <p:sp>
        <p:nvSpPr>
          <p:cNvPr id="44091" name="AutoShape 62"/>
          <p:cNvSpPr/>
          <p:nvPr/>
        </p:nvSpPr>
        <p:spPr bwMode="auto">
          <a:xfrm>
            <a:off x="941226" y="1689893"/>
            <a:ext cx="192716" cy="3024188"/>
          </a:xfrm>
          <a:prstGeom prst="leftBracket">
            <a:avLst>
              <a:gd name="adj" fmla="val 174451"/>
            </a:avLst>
          </a:prstGeom>
          <a:noFill/>
          <a:ln w="9525">
            <a:solidFill>
              <a:schemeClr val="tx1"/>
            </a:solidFill>
            <a:round/>
          </a:ln>
        </p:spPr>
        <p:txBody>
          <a:bodyPr wrap="none" anchor="ctr"/>
          <a:lstStyle/>
          <a:p>
            <a:endParaRPr lang="zh-CN" altLang="en-US">
              <a:solidFill>
                <a:schemeClr val="tx1">
                  <a:lumMod val="75000"/>
                  <a:lumOff val="25000"/>
                </a:schemeClr>
              </a:solidFill>
              <a:latin typeface="+mn-lt"/>
              <a:ea typeface="+mn-ea"/>
            </a:endParaRPr>
          </a:p>
        </p:txBody>
      </p:sp>
      <p:sp>
        <p:nvSpPr>
          <p:cNvPr id="44092" name="AutoShape 63"/>
          <p:cNvSpPr/>
          <p:nvPr/>
        </p:nvSpPr>
        <p:spPr bwMode="auto">
          <a:xfrm>
            <a:off x="1229243" y="4858544"/>
            <a:ext cx="103770" cy="792163"/>
          </a:xfrm>
          <a:prstGeom prst="leftBracket">
            <a:avLst>
              <a:gd name="adj" fmla="val 84865"/>
            </a:avLst>
          </a:prstGeom>
          <a:noFill/>
          <a:ln w="9525">
            <a:solidFill>
              <a:schemeClr val="tx1"/>
            </a:solidFill>
            <a:round/>
          </a:ln>
        </p:spPr>
        <p:txBody>
          <a:bodyPr wrap="none" anchor="ctr"/>
          <a:lstStyle/>
          <a:p>
            <a:endParaRPr lang="zh-CN" altLang="en-US">
              <a:solidFill>
                <a:schemeClr val="tx1">
                  <a:lumMod val="75000"/>
                  <a:lumOff val="25000"/>
                </a:schemeClr>
              </a:solidFill>
              <a:latin typeface="+mn-lt"/>
              <a:ea typeface="+mn-ea"/>
            </a:endParaRPr>
          </a:p>
        </p:txBody>
      </p:sp>
      <p:grpSp>
        <p:nvGrpSpPr>
          <p:cNvPr id="10" name="组合 9"/>
          <p:cNvGrpSpPr/>
          <p:nvPr/>
        </p:nvGrpSpPr>
        <p:grpSpPr>
          <a:xfrm>
            <a:off x="4482136" y="2020094"/>
            <a:ext cx="2090237" cy="400110"/>
            <a:chOff x="4482136" y="2020094"/>
            <a:chExt cx="2090237" cy="400110"/>
          </a:xfrm>
        </p:grpSpPr>
        <p:sp>
          <p:nvSpPr>
            <p:cNvPr id="44039" name="Line 10"/>
            <p:cNvSpPr>
              <a:spLocks noChangeShapeType="1"/>
            </p:cNvSpPr>
            <p:nvPr/>
          </p:nvSpPr>
          <p:spPr bwMode="auto">
            <a:xfrm>
              <a:off x="4482136" y="2272506"/>
              <a:ext cx="2090237" cy="0"/>
            </a:xfrm>
            <a:prstGeom prst="line">
              <a:avLst/>
            </a:prstGeom>
            <a:noFill/>
            <a:ln w="9525">
              <a:solidFill>
                <a:schemeClr val="tx1"/>
              </a:solidFill>
              <a:round/>
              <a:headEnd type="triangle" w="sm" len="med"/>
              <a:tailEnd type="triangle" w="sm" len="med"/>
            </a:ln>
          </p:spPr>
          <p:txBody>
            <a:bodyPr/>
            <a:lstStyle/>
            <a:p>
              <a:endParaRPr lang="zh-CN" altLang="en-US">
                <a:solidFill>
                  <a:schemeClr val="tx1">
                    <a:lumMod val="75000"/>
                    <a:lumOff val="25000"/>
                  </a:schemeClr>
                </a:solidFill>
                <a:latin typeface="+mn-lt"/>
                <a:ea typeface="+mn-ea"/>
              </a:endParaRPr>
            </a:p>
          </p:txBody>
        </p:sp>
        <p:sp>
          <p:nvSpPr>
            <p:cNvPr id="44074" name="Text Box 45"/>
            <p:cNvSpPr txBox="1">
              <a:spLocks noChangeArrowheads="1"/>
            </p:cNvSpPr>
            <p:nvPr/>
          </p:nvSpPr>
          <p:spPr bwMode="auto">
            <a:xfrm>
              <a:off x="4825215" y="2020094"/>
              <a:ext cx="1269899" cy="400110"/>
            </a:xfrm>
            <a:prstGeom prst="rect">
              <a:avLst/>
            </a:prstGeom>
            <a:solidFill>
              <a:schemeClr val="bg1"/>
            </a:solidFill>
            <a:ln w="9525">
              <a:noFill/>
              <a:miter lim="800000"/>
            </a:ln>
          </p:spPr>
          <p:txBody>
            <a:bodyPr wrap="none">
              <a:spAutoFit/>
            </a:bodyPr>
            <a:lstStyle/>
            <a:p>
              <a:r>
                <a:rPr kumimoji="1" lang="en-US" altLang="zh-CN" sz="2000" i="1" dirty="0">
                  <a:solidFill>
                    <a:schemeClr val="tx1">
                      <a:lumMod val="75000"/>
                      <a:lumOff val="25000"/>
                    </a:schemeClr>
                  </a:solidFill>
                  <a:latin typeface="+mn-lt"/>
                  <a:ea typeface="+mn-ea"/>
                </a:rPr>
                <a:t>m</a:t>
              </a:r>
              <a:r>
                <a:rPr kumimoji="1" lang="en-US" altLang="zh-CN" sz="2000" dirty="0">
                  <a:solidFill>
                    <a:schemeClr val="tx1">
                      <a:lumMod val="75000"/>
                      <a:lumOff val="25000"/>
                    </a:schemeClr>
                  </a:solidFill>
                  <a:latin typeface="+mn-lt"/>
                  <a:ea typeface="+mn-ea"/>
                </a:rPr>
                <a:t> </a:t>
              </a:r>
              <a:r>
                <a:rPr kumimoji="1" lang="zh-CN" altLang="en-US" sz="2000" dirty="0">
                  <a:solidFill>
                    <a:schemeClr val="tx1">
                      <a:lumMod val="75000"/>
                      <a:lumOff val="25000"/>
                    </a:schemeClr>
                  </a:solidFill>
                  <a:latin typeface="+mn-lt"/>
                  <a:ea typeface="+mn-ea"/>
                </a:rPr>
                <a:t>个码片</a:t>
              </a:r>
              <a:endParaRPr kumimoji="1" lang="zh-CN" altLang="en-US" sz="2000" dirty="0">
                <a:solidFill>
                  <a:schemeClr val="tx1">
                    <a:lumMod val="75000"/>
                    <a:lumOff val="25000"/>
                  </a:schemeClr>
                </a:solidFill>
                <a:latin typeface="+mn-lt"/>
                <a:ea typeface="+mn-ea"/>
              </a:endParaRPr>
            </a:p>
          </p:txBody>
        </p:sp>
      </p:grpSp>
      <p:grpSp>
        <p:nvGrpSpPr>
          <p:cNvPr id="70" name="Group 55"/>
          <p:cNvGrpSpPr/>
          <p:nvPr/>
        </p:nvGrpSpPr>
        <p:grpSpPr bwMode="auto">
          <a:xfrm>
            <a:off x="4482135" y="5765334"/>
            <a:ext cx="2105061" cy="512763"/>
            <a:chOff x="3105" y="2886"/>
            <a:chExt cx="725" cy="323"/>
          </a:xfrm>
        </p:grpSpPr>
        <p:sp>
          <p:nvSpPr>
            <p:cNvPr id="71" name="Text Box 56"/>
            <p:cNvSpPr txBox="1">
              <a:spLocks noChangeArrowheads="1"/>
            </p:cNvSpPr>
            <p:nvPr/>
          </p:nvSpPr>
          <p:spPr bwMode="auto">
            <a:xfrm>
              <a:off x="3260" y="2976"/>
              <a:ext cx="402" cy="233"/>
            </a:xfrm>
            <a:prstGeom prst="rect">
              <a:avLst/>
            </a:prstGeom>
            <a:noFill/>
            <a:ln w="9525">
              <a:noFill/>
              <a:miter lim="800000"/>
            </a:ln>
          </p:spPr>
          <p:txBody>
            <a:bodyPr wrap="none">
              <a:spAutoFit/>
            </a:bodyPr>
            <a:lstStyle/>
            <a:p>
              <a:pPr>
                <a:lnSpc>
                  <a:spcPct val="90000"/>
                </a:lnSpc>
              </a:pPr>
              <a:r>
                <a:rPr kumimoji="1" lang="zh-CN" altLang="en-US" sz="2000" dirty="0">
                  <a:solidFill>
                    <a:schemeClr val="tx1">
                      <a:lumMod val="75000"/>
                      <a:lumOff val="25000"/>
                    </a:schemeClr>
                  </a:solidFill>
                  <a:latin typeface="+mn-lt"/>
                  <a:ea typeface="+mn-ea"/>
                </a:rPr>
                <a:t>求和为 </a:t>
              </a:r>
              <a:r>
                <a:rPr kumimoji="1" lang="en-US" altLang="zh-CN" sz="2000" dirty="0">
                  <a:solidFill>
                    <a:schemeClr val="tx1">
                      <a:lumMod val="75000"/>
                      <a:lumOff val="25000"/>
                    </a:schemeClr>
                  </a:solidFill>
                  <a:latin typeface="+mn-lt"/>
                  <a:ea typeface="+mn-ea"/>
                </a:rPr>
                <a:t>0</a:t>
              </a:r>
              <a:endParaRPr kumimoji="1" lang="zh-CN" altLang="en-US" sz="2000" dirty="0">
                <a:solidFill>
                  <a:schemeClr val="tx1">
                    <a:lumMod val="75000"/>
                    <a:lumOff val="25000"/>
                  </a:schemeClr>
                </a:solidFill>
                <a:latin typeface="+mn-lt"/>
                <a:ea typeface="+mn-ea"/>
              </a:endParaRPr>
            </a:p>
          </p:txBody>
        </p:sp>
        <p:sp>
          <p:nvSpPr>
            <p:cNvPr id="72" name="AutoShape 57"/>
            <p:cNvSpPr/>
            <p:nvPr/>
          </p:nvSpPr>
          <p:spPr bwMode="auto">
            <a:xfrm rot="16200000" flipV="1">
              <a:off x="3423" y="2568"/>
              <a:ext cx="90" cy="725"/>
            </a:xfrm>
            <a:prstGeom prst="leftBrace">
              <a:avLst>
                <a:gd name="adj1" fmla="val 67130"/>
                <a:gd name="adj2" fmla="val 50000"/>
              </a:avLst>
            </a:prstGeom>
            <a:noFill/>
            <a:ln w="19050">
              <a:solidFill>
                <a:srgbClr val="333399"/>
              </a:solidFill>
              <a:round/>
            </a:ln>
          </p:spPr>
          <p:txBody>
            <a:bodyPr wrap="none" anchor="ctr"/>
            <a:lstStyle/>
            <a:p>
              <a:endParaRPr lang="zh-CN" altLang="en-US">
                <a:solidFill>
                  <a:schemeClr val="tx1">
                    <a:lumMod val="75000"/>
                    <a:lumOff val="25000"/>
                  </a:schemeClr>
                </a:solidFill>
                <a:latin typeface="+mn-lt"/>
                <a:ea typeface="+mn-ea"/>
              </a:endParaRPr>
            </a:p>
          </p:txBody>
        </p:sp>
      </p:grpSp>
      <p:grpSp>
        <p:nvGrpSpPr>
          <p:cNvPr id="73" name="Group 55"/>
          <p:cNvGrpSpPr/>
          <p:nvPr/>
        </p:nvGrpSpPr>
        <p:grpSpPr bwMode="auto">
          <a:xfrm>
            <a:off x="6595672" y="5753830"/>
            <a:ext cx="2105061" cy="512763"/>
            <a:chOff x="3105" y="2886"/>
            <a:chExt cx="725" cy="323"/>
          </a:xfrm>
        </p:grpSpPr>
        <p:sp>
          <p:nvSpPr>
            <p:cNvPr id="74" name="Text Box 56"/>
            <p:cNvSpPr txBox="1">
              <a:spLocks noChangeArrowheads="1"/>
            </p:cNvSpPr>
            <p:nvPr/>
          </p:nvSpPr>
          <p:spPr bwMode="auto">
            <a:xfrm>
              <a:off x="3260" y="2976"/>
              <a:ext cx="402" cy="233"/>
            </a:xfrm>
            <a:prstGeom prst="rect">
              <a:avLst/>
            </a:prstGeom>
            <a:noFill/>
            <a:ln w="9525">
              <a:noFill/>
              <a:miter lim="800000"/>
            </a:ln>
          </p:spPr>
          <p:txBody>
            <a:bodyPr wrap="none">
              <a:spAutoFit/>
            </a:bodyPr>
            <a:lstStyle/>
            <a:p>
              <a:pPr>
                <a:lnSpc>
                  <a:spcPct val="90000"/>
                </a:lnSpc>
              </a:pPr>
              <a:r>
                <a:rPr kumimoji="1" lang="zh-CN" altLang="en-US" sz="2000" dirty="0">
                  <a:solidFill>
                    <a:schemeClr val="tx1">
                      <a:lumMod val="75000"/>
                      <a:lumOff val="25000"/>
                    </a:schemeClr>
                  </a:solidFill>
                  <a:latin typeface="+mn-lt"/>
                  <a:ea typeface="+mn-ea"/>
                </a:rPr>
                <a:t>求和为 </a:t>
              </a:r>
              <a:r>
                <a:rPr kumimoji="1" lang="en-US" altLang="zh-CN" sz="2000" dirty="0">
                  <a:solidFill>
                    <a:schemeClr val="tx1">
                      <a:lumMod val="75000"/>
                      <a:lumOff val="25000"/>
                    </a:schemeClr>
                  </a:solidFill>
                  <a:latin typeface="+mn-lt"/>
                  <a:ea typeface="+mn-ea"/>
                </a:rPr>
                <a:t>0</a:t>
              </a:r>
              <a:endParaRPr kumimoji="1" lang="zh-CN" altLang="en-US" sz="2000" dirty="0">
                <a:solidFill>
                  <a:schemeClr val="tx1">
                    <a:lumMod val="75000"/>
                    <a:lumOff val="25000"/>
                  </a:schemeClr>
                </a:solidFill>
                <a:latin typeface="+mn-lt"/>
                <a:ea typeface="+mn-ea"/>
              </a:endParaRPr>
            </a:p>
          </p:txBody>
        </p:sp>
        <p:sp>
          <p:nvSpPr>
            <p:cNvPr id="75" name="AutoShape 57"/>
            <p:cNvSpPr/>
            <p:nvPr/>
          </p:nvSpPr>
          <p:spPr bwMode="auto">
            <a:xfrm rot="16200000" flipV="1">
              <a:off x="3423" y="2568"/>
              <a:ext cx="90" cy="725"/>
            </a:xfrm>
            <a:prstGeom prst="leftBrace">
              <a:avLst>
                <a:gd name="adj1" fmla="val 67130"/>
                <a:gd name="adj2" fmla="val 50000"/>
              </a:avLst>
            </a:prstGeom>
            <a:noFill/>
            <a:ln w="19050">
              <a:solidFill>
                <a:srgbClr val="333399"/>
              </a:solidFill>
              <a:round/>
            </a:ln>
          </p:spPr>
          <p:txBody>
            <a:bodyPr wrap="none" anchor="ctr"/>
            <a:lstStyle/>
            <a:p>
              <a:endParaRPr lang="zh-CN" altLang="en-US">
                <a:solidFill>
                  <a:schemeClr val="tx1">
                    <a:lumMod val="75000"/>
                    <a:lumOff val="25000"/>
                  </a:schemeClr>
                </a:solidFill>
                <a:latin typeface="+mn-lt"/>
                <a:ea typeface="+mn-ea"/>
              </a:endParaRPr>
            </a:p>
          </p:txBody>
        </p:sp>
      </p:grpSp>
      <p:grpSp>
        <p:nvGrpSpPr>
          <p:cNvPr id="76" name="Group 55"/>
          <p:cNvGrpSpPr/>
          <p:nvPr/>
        </p:nvGrpSpPr>
        <p:grpSpPr bwMode="auto">
          <a:xfrm>
            <a:off x="8704355" y="5760183"/>
            <a:ext cx="2105061" cy="512763"/>
            <a:chOff x="3105" y="2886"/>
            <a:chExt cx="725" cy="323"/>
          </a:xfrm>
        </p:grpSpPr>
        <p:sp>
          <p:nvSpPr>
            <p:cNvPr id="77" name="Text Box 56"/>
            <p:cNvSpPr txBox="1">
              <a:spLocks noChangeArrowheads="1"/>
            </p:cNvSpPr>
            <p:nvPr/>
          </p:nvSpPr>
          <p:spPr bwMode="auto">
            <a:xfrm>
              <a:off x="3260" y="2976"/>
              <a:ext cx="402" cy="233"/>
            </a:xfrm>
            <a:prstGeom prst="rect">
              <a:avLst/>
            </a:prstGeom>
            <a:noFill/>
            <a:ln w="9525">
              <a:noFill/>
              <a:miter lim="800000"/>
            </a:ln>
          </p:spPr>
          <p:txBody>
            <a:bodyPr wrap="none">
              <a:spAutoFit/>
            </a:bodyPr>
            <a:lstStyle/>
            <a:p>
              <a:pPr>
                <a:lnSpc>
                  <a:spcPct val="90000"/>
                </a:lnSpc>
              </a:pPr>
              <a:r>
                <a:rPr kumimoji="1" lang="zh-CN" altLang="en-US" sz="2000" dirty="0">
                  <a:solidFill>
                    <a:schemeClr val="tx1">
                      <a:lumMod val="75000"/>
                      <a:lumOff val="25000"/>
                    </a:schemeClr>
                  </a:solidFill>
                  <a:latin typeface="+mn-lt"/>
                  <a:ea typeface="+mn-ea"/>
                </a:rPr>
                <a:t>求和为 </a:t>
              </a:r>
              <a:r>
                <a:rPr kumimoji="1" lang="en-US" altLang="zh-CN" sz="2000" dirty="0">
                  <a:solidFill>
                    <a:schemeClr val="tx1">
                      <a:lumMod val="75000"/>
                      <a:lumOff val="25000"/>
                    </a:schemeClr>
                  </a:solidFill>
                  <a:latin typeface="+mn-lt"/>
                  <a:ea typeface="+mn-ea"/>
                </a:rPr>
                <a:t>0</a:t>
              </a:r>
              <a:endParaRPr kumimoji="1" lang="zh-CN" altLang="en-US" sz="2000" dirty="0">
                <a:solidFill>
                  <a:schemeClr val="tx1">
                    <a:lumMod val="75000"/>
                    <a:lumOff val="25000"/>
                  </a:schemeClr>
                </a:solidFill>
                <a:latin typeface="+mn-lt"/>
                <a:ea typeface="+mn-ea"/>
              </a:endParaRPr>
            </a:p>
          </p:txBody>
        </p:sp>
        <p:sp>
          <p:nvSpPr>
            <p:cNvPr id="78" name="AutoShape 57"/>
            <p:cNvSpPr/>
            <p:nvPr/>
          </p:nvSpPr>
          <p:spPr bwMode="auto">
            <a:xfrm rot="16200000" flipV="1">
              <a:off x="3423" y="2568"/>
              <a:ext cx="90" cy="725"/>
            </a:xfrm>
            <a:prstGeom prst="leftBrace">
              <a:avLst>
                <a:gd name="adj1" fmla="val 67130"/>
                <a:gd name="adj2" fmla="val 50000"/>
              </a:avLst>
            </a:prstGeom>
            <a:noFill/>
            <a:ln w="19050">
              <a:solidFill>
                <a:srgbClr val="333399"/>
              </a:solidFill>
              <a:round/>
            </a:ln>
          </p:spPr>
          <p:txBody>
            <a:bodyPr wrap="none" anchor="ctr"/>
            <a:lstStyle/>
            <a:p>
              <a:endParaRPr lang="zh-CN" altLang="en-US">
                <a:solidFill>
                  <a:schemeClr val="tx1">
                    <a:lumMod val="75000"/>
                    <a:lumOff val="25000"/>
                  </a:schemeClr>
                </a:solidFill>
                <a:latin typeface="+mn-lt"/>
                <a:ea typeface="+mn-ea"/>
              </a:endParaRPr>
            </a:p>
          </p:txBody>
        </p:sp>
      </p:grpSp>
      <p:pic>
        <p:nvPicPr>
          <p:cNvPr id="4" name="图片 3"/>
          <p:cNvPicPr>
            <a:picLocks noChangeAspect="1"/>
          </p:cNvPicPr>
          <p:nvPr/>
        </p:nvPicPr>
        <p:blipFill>
          <a:blip r:embed="rId1"/>
          <a:stretch>
            <a:fillRect/>
          </a:stretch>
        </p:blipFill>
        <p:spPr>
          <a:xfrm>
            <a:off x="8403590" y="352425"/>
            <a:ext cx="2409825" cy="438150"/>
          </a:xfrm>
          <a:prstGeom prst="rect">
            <a:avLst/>
          </a:prstGeom>
        </p:spPr>
      </p:pic>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mph" presetSubtype="0" repeatCount="2000" fill="hold" nodeType="clickEffect">
                                  <p:stCondLst>
                                    <p:cond delay="0"/>
                                  </p:stCondLst>
                                  <p:childTnLst>
                                    <p:anim calcmode="discrete" valueType="str">
                                      <p:cBhvr>
                                        <p:cTn id="6" dur="1000" fill="hold"/>
                                        <p:tgtEl>
                                          <p:spTgt spid="3"/>
                                        </p:tgtEl>
                                        <p:attrNameLst>
                                          <p:attrName>style.visibility</p:attrName>
                                        </p:attrNameLst>
                                      </p:cBhvr>
                                      <p:tavLst>
                                        <p:tav tm="0">
                                          <p:val>
                                            <p:strVal val="hidden"/>
                                          </p:val>
                                        </p:tav>
                                        <p:tav tm="50000">
                                          <p:val>
                                            <p:strVal val="visible"/>
                                          </p:val>
                                        </p:tav>
                                      </p:tavLst>
                                    </p:anim>
                                  </p:childTnLst>
                                </p:cTn>
                              </p:par>
                            </p:childTnLst>
                          </p:cTn>
                        </p:par>
                      </p:childTnLst>
                    </p:cTn>
                  </p:par>
                  <p:par>
                    <p:cTn id="7" fill="hold">
                      <p:stCondLst>
                        <p:cond delay="indefinite"/>
                      </p:stCondLst>
                      <p:childTnLst>
                        <p:par>
                          <p:cTn id="8" fill="hold">
                            <p:stCondLst>
                              <p:cond delay="0"/>
                            </p:stCondLst>
                            <p:childTnLst>
                              <p:par>
                                <p:cTn id="9" presetID="35" presetClass="emph" presetSubtype="0" repeatCount="2000" fill="hold" nodeType="clickEffect">
                                  <p:stCondLst>
                                    <p:cond delay="0"/>
                                  </p:stCondLst>
                                  <p:childTnLst>
                                    <p:anim calcmode="discrete" valueType="str">
                                      <p:cBhvr>
                                        <p:cTn id="10" dur="1000" fill="hold"/>
                                        <p:tgtEl>
                                          <p:spTgt spid="10"/>
                                        </p:tgtEl>
                                        <p:attrNameLst>
                                          <p:attrName>style.visibility</p:attrName>
                                        </p:attrNameLst>
                                      </p:cBhvr>
                                      <p:tavLst>
                                        <p:tav tm="0">
                                          <p:val>
                                            <p:strVal val="hidden"/>
                                          </p:val>
                                        </p:tav>
                                        <p:tav tm="50000">
                                          <p:val>
                                            <p:strVal val="visible"/>
                                          </p:val>
                                        </p:tav>
                                      </p:tavLst>
                                    </p:anim>
                                  </p:childTnLst>
                                </p:cTn>
                              </p:par>
                            </p:childTnLst>
                          </p:cTn>
                        </p:par>
                      </p:childTnLst>
                    </p:cTn>
                  </p:par>
                  <p:par>
                    <p:cTn id="11" fill="hold">
                      <p:stCondLst>
                        <p:cond delay="indefinite"/>
                      </p:stCondLst>
                      <p:childTnLst>
                        <p:par>
                          <p:cTn id="12" fill="hold">
                            <p:stCondLst>
                              <p:cond delay="0"/>
                            </p:stCondLst>
                            <p:childTnLst>
                              <p:par>
                                <p:cTn id="13" presetID="35" presetClass="emph" presetSubtype="0" repeatCount="2000" fill="hold" nodeType="clickEffect">
                                  <p:stCondLst>
                                    <p:cond delay="0"/>
                                  </p:stCondLst>
                                  <p:childTnLst>
                                    <p:anim calcmode="discrete" valueType="str">
                                      <p:cBhvr>
                                        <p:cTn id="14" dur="1000" fill="hold"/>
                                        <p:tgtEl>
                                          <p:spTgt spid="9"/>
                                        </p:tgtEl>
                                        <p:attrNameLst>
                                          <p:attrName>style.visibility</p:attrName>
                                        </p:attrNameLst>
                                      </p:cBhvr>
                                      <p:tavLst>
                                        <p:tav tm="0">
                                          <p:val>
                                            <p:strVal val="hidden"/>
                                          </p:val>
                                        </p:tav>
                                        <p:tav tm="50000">
                                          <p:val>
                                            <p:strVal val="visible"/>
                                          </p:val>
                                        </p:tav>
                                      </p:tavLst>
                                    </p:anim>
                                  </p:childTnLst>
                                </p:cTn>
                              </p:par>
                            </p:childTnLst>
                          </p:cTn>
                        </p:par>
                      </p:childTnLst>
                    </p:cTn>
                  </p:par>
                  <p:par>
                    <p:cTn id="15" fill="hold">
                      <p:stCondLst>
                        <p:cond delay="indefinite"/>
                      </p:stCondLst>
                      <p:childTnLst>
                        <p:par>
                          <p:cTn id="16" fill="hold">
                            <p:stCondLst>
                              <p:cond delay="0"/>
                            </p:stCondLst>
                            <p:childTnLst>
                              <p:par>
                                <p:cTn id="17" presetID="35" presetClass="emph" presetSubtype="0" repeatCount="2000" fill="hold" nodeType="clickEffect">
                                  <p:stCondLst>
                                    <p:cond delay="0"/>
                                  </p:stCondLst>
                                  <p:childTnLst>
                                    <p:anim calcmode="discrete" valueType="str">
                                      <p:cBhvr>
                                        <p:cTn id="18" dur="1000" fill="hold"/>
                                        <p:tgtEl>
                                          <p:spTgt spid="5"/>
                                        </p:tgtEl>
                                        <p:attrNameLst>
                                          <p:attrName>style.visibility</p:attrName>
                                        </p:attrNameLst>
                                      </p:cBhvr>
                                      <p:tavLst>
                                        <p:tav tm="0">
                                          <p:val>
                                            <p:strVal val="hidden"/>
                                          </p:val>
                                        </p:tav>
                                        <p:tav tm="50000">
                                          <p:val>
                                            <p:strVal val="visible"/>
                                          </p:val>
                                        </p:tav>
                                      </p:tavLst>
                                    </p:anim>
                                  </p:childTnLst>
                                </p:cTn>
                              </p:par>
                            </p:childTnLst>
                          </p:cTn>
                        </p:par>
                      </p:childTnLst>
                    </p:cTn>
                  </p:par>
                  <p:par>
                    <p:cTn id="19" fill="hold">
                      <p:stCondLst>
                        <p:cond delay="indefinite"/>
                      </p:stCondLst>
                      <p:childTnLst>
                        <p:par>
                          <p:cTn id="20" fill="hold">
                            <p:stCondLst>
                              <p:cond delay="0"/>
                            </p:stCondLst>
                            <p:childTnLst>
                              <p:par>
                                <p:cTn id="21" presetID="35" presetClass="emph" presetSubtype="0" repeatCount="2000" fill="hold" nodeType="clickEffect">
                                  <p:stCondLst>
                                    <p:cond delay="0"/>
                                  </p:stCondLst>
                                  <p:childTnLst>
                                    <p:anim calcmode="discrete" valueType="str">
                                      <p:cBhvr>
                                        <p:cTn id="22" dur="1000" fill="hold"/>
                                        <p:tgtEl>
                                          <p:spTgt spid="6"/>
                                        </p:tgtEl>
                                        <p:attrNameLst>
                                          <p:attrName>style.visibility</p:attrName>
                                        </p:attrNameLst>
                                      </p:cBhvr>
                                      <p:tavLst>
                                        <p:tav tm="0">
                                          <p:val>
                                            <p:strVal val="hidden"/>
                                          </p:val>
                                        </p:tav>
                                        <p:tav tm="50000">
                                          <p:val>
                                            <p:strVal val="visible"/>
                                          </p:val>
                                        </p:tav>
                                      </p:tavLst>
                                    </p:anim>
                                  </p:childTnLst>
                                </p:cTn>
                              </p:par>
                            </p:childTnLst>
                          </p:cTn>
                        </p:par>
                      </p:childTnLst>
                    </p:cTn>
                  </p:par>
                  <p:par>
                    <p:cTn id="23" fill="hold">
                      <p:stCondLst>
                        <p:cond delay="indefinite"/>
                      </p:stCondLst>
                      <p:childTnLst>
                        <p:par>
                          <p:cTn id="24" fill="hold">
                            <p:stCondLst>
                              <p:cond delay="0"/>
                            </p:stCondLst>
                            <p:childTnLst>
                              <p:par>
                                <p:cTn id="25" presetID="35" presetClass="emph" presetSubtype="0" repeatCount="2000" fill="hold" nodeType="clickEffect">
                                  <p:stCondLst>
                                    <p:cond delay="0"/>
                                  </p:stCondLst>
                                  <p:childTnLst>
                                    <p:anim calcmode="discrete" valueType="str">
                                      <p:cBhvr>
                                        <p:cTn id="26" dur="1000" fill="hold"/>
                                        <p:tgtEl>
                                          <p:spTgt spid="7"/>
                                        </p:tgtEl>
                                        <p:attrNameLst>
                                          <p:attrName>style.visibility</p:attrName>
                                        </p:attrNameLst>
                                      </p:cBhvr>
                                      <p:tavLst>
                                        <p:tav tm="0">
                                          <p:val>
                                            <p:strVal val="hidden"/>
                                          </p:val>
                                        </p:tav>
                                        <p:tav tm="50000">
                                          <p:val>
                                            <p:strVal val="visible"/>
                                          </p:val>
                                        </p:tav>
                                      </p:tavLst>
                                    </p:anim>
                                  </p:childTnLst>
                                </p:cTn>
                              </p:par>
                            </p:childTnLst>
                          </p:cTn>
                        </p:par>
                      </p:childTnLst>
                    </p:cTn>
                  </p:par>
                  <p:par>
                    <p:cTn id="27" fill="hold">
                      <p:stCondLst>
                        <p:cond delay="indefinite"/>
                      </p:stCondLst>
                      <p:childTnLst>
                        <p:par>
                          <p:cTn id="28" fill="hold">
                            <p:stCondLst>
                              <p:cond delay="0"/>
                            </p:stCondLst>
                            <p:childTnLst>
                              <p:par>
                                <p:cTn id="29" presetID="35" presetClass="emph" presetSubtype="0" repeatCount="2000" fill="hold" grpId="0" nodeType="clickEffect">
                                  <p:stCondLst>
                                    <p:cond delay="0"/>
                                  </p:stCondLst>
                                  <p:childTnLst>
                                    <p:anim calcmode="discrete" valueType="str">
                                      <p:cBhvr>
                                        <p:cTn id="30" dur="1000" fill="hold"/>
                                        <p:tgtEl>
                                          <p:spTgt spid="44085"/>
                                        </p:tgtEl>
                                        <p:attrNameLst>
                                          <p:attrName>style.visibility</p:attrName>
                                        </p:attrNameLst>
                                      </p:cBhvr>
                                      <p:tavLst>
                                        <p:tav tm="0">
                                          <p:val>
                                            <p:strVal val="hidden"/>
                                          </p:val>
                                        </p:tav>
                                        <p:tav tm="50000">
                                          <p:val>
                                            <p:strVal val="visible"/>
                                          </p:val>
                                        </p:tav>
                                      </p:tavLst>
                                    </p:anim>
                                  </p:childTnLst>
                                </p:cTn>
                              </p:par>
                              <p:par>
                                <p:cTn id="31" presetID="35" presetClass="emph" presetSubtype="0" repeatCount="2000" fill="hold" grpId="0" nodeType="withEffect">
                                  <p:stCondLst>
                                    <p:cond delay="0"/>
                                  </p:stCondLst>
                                  <p:childTnLst>
                                    <p:anim calcmode="discrete" valueType="str">
                                      <p:cBhvr>
                                        <p:cTn id="32" dur="1000" fill="hold"/>
                                        <p:tgtEl>
                                          <p:spTgt spid="44086"/>
                                        </p:tgtEl>
                                        <p:attrNameLst>
                                          <p:attrName>style.visibility</p:attrName>
                                        </p:attrNameLst>
                                      </p:cBhvr>
                                      <p:tavLst>
                                        <p:tav tm="0">
                                          <p:val>
                                            <p:strVal val="hidden"/>
                                          </p:val>
                                        </p:tav>
                                        <p:tav tm="50000">
                                          <p:val>
                                            <p:strVal val="visible"/>
                                          </p:val>
                                        </p:tav>
                                      </p:tavLst>
                                    </p:anim>
                                  </p:childTnLst>
                                </p:cTn>
                              </p:par>
                            </p:childTnLst>
                          </p:cTn>
                        </p:par>
                      </p:childTnLst>
                    </p:cTn>
                  </p:par>
                  <p:par>
                    <p:cTn id="33" fill="hold">
                      <p:stCondLst>
                        <p:cond delay="indefinite"/>
                      </p:stCondLst>
                      <p:childTnLst>
                        <p:par>
                          <p:cTn id="34" fill="hold">
                            <p:stCondLst>
                              <p:cond delay="0"/>
                            </p:stCondLst>
                            <p:childTnLst>
                              <p:par>
                                <p:cTn id="35" presetID="35" presetClass="emph" presetSubtype="0" repeatCount="2000" fill="hold" grpId="0" nodeType="clickEffect">
                                  <p:stCondLst>
                                    <p:cond delay="0"/>
                                  </p:stCondLst>
                                  <p:childTnLst>
                                    <p:anim calcmode="discrete" valueType="str">
                                      <p:cBhvr>
                                        <p:cTn id="36" dur="1000" fill="hold"/>
                                        <p:tgtEl>
                                          <p:spTgt spid="44053"/>
                                        </p:tgtEl>
                                        <p:attrNameLst>
                                          <p:attrName>style.visibility</p:attrName>
                                        </p:attrNameLst>
                                      </p:cBhvr>
                                      <p:tavLst>
                                        <p:tav tm="0">
                                          <p:val>
                                            <p:strVal val="hidden"/>
                                          </p:val>
                                        </p:tav>
                                        <p:tav tm="50000">
                                          <p:val>
                                            <p:strVal val="visible"/>
                                          </p:val>
                                        </p:tav>
                                      </p:tavLst>
                                    </p:anim>
                                  </p:childTnLst>
                                </p:cTn>
                              </p:par>
                            </p:childTnLst>
                          </p:cTn>
                        </p:par>
                      </p:childTnLst>
                    </p:cTn>
                  </p:par>
                  <p:par>
                    <p:cTn id="37" fill="hold">
                      <p:stCondLst>
                        <p:cond delay="indefinite"/>
                      </p:stCondLst>
                      <p:childTnLst>
                        <p:par>
                          <p:cTn id="38" fill="hold">
                            <p:stCondLst>
                              <p:cond delay="0"/>
                            </p:stCondLst>
                            <p:childTnLst>
                              <p:par>
                                <p:cTn id="39" presetID="35" presetClass="emph" presetSubtype="0" repeatCount="2000" fill="hold" nodeType="clickEffect">
                                  <p:stCondLst>
                                    <p:cond delay="0"/>
                                  </p:stCondLst>
                                  <p:childTnLst>
                                    <p:anim calcmode="discrete" valueType="str">
                                      <p:cBhvr>
                                        <p:cTn id="40" dur="1000" fill="hold"/>
                                        <p:tgtEl>
                                          <p:spTgt spid="8"/>
                                        </p:tgtEl>
                                        <p:attrNameLst>
                                          <p:attrName>style.visibility</p:attrName>
                                        </p:attrNameLst>
                                      </p:cBhvr>
                                      <p:tavLst>
                                        <p:tav tm="0">
                                          <p:val>
                                            <p:strVal val="hidden"/>
                                          </p:val>
                                        </p:tav>
                                        <p:tav tm="50000">
                                          <p:val>
                                            <p:strVal val="visible"/>
                                          </p:val>
                                        </p:tav>
                                      </p:tavLst>
                                    </p:anim>
                                  </p:childTnLst>
                                </p:cTn>
                              </p:par>
                              <p:par>
                                <p:cTn id="41" presetID="1" presetClass="entr" presetSubtype="0" fill="hold" nodeType="withEffect">
                                  <p:stCondLst>
                                    <p:cond delay="0"/>
                                  </p:stCondLst>
                                  <p:childTnLst>
                                    <p:set>
                                      <p:cBhvr>
                                        <p:cTn id="42" dur="1" fill="hold">
                                          <p:stCondLst>
                                            <p:cond delay="0"/>
                                          </p:stCondLst>
                                        </p:cTn>
                                        <p:tgtEl>
                                          <p:spTgt spid="70"/>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73"/>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53" grpId="0" bldLvl="0" animBg="1"/>
      <p:bldP spid="44085" grpId="0"/>
      <p:bldP spid="44086"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2"/>
          <p:cNvSpPr>
            <a:spLocks noGrp="1" noChangeArrowheads="1"/>
          </p:cNvSpPr>
          <p:nvPr>
            <p:ph type="title"/>
          </p:nvPr>
        </p:nvSpPr>
        <p:spPr/>
        <p:txBody>
          <a:bodyPr/>
          <a:lstStyle/>
          <a:p>
            <a:r>
              <a:rPr lang="zh-CN" altLang="en-US" sz="2000" dirty="0"/>
              <a:t>信道复用技术小结</a:t>
            </a:r>
            <a:endParaRPr lang="en-US" altLang="zh-CN" sz="2000" dirty="0"/>
          </a:p>
        </p:txBody>
      </p:sp>
      <p:sp>
        <p:nvSpPr>
          <p:cNvPr id="151555" name="Rectangle 3"/>
          <p:cNvSpPr>
            <a:spLocks noGrp="1" noChangeArrowheads="1"/>
          </p:cNvSpPr>
          <p:nvPr>
            <p:ph idx="1"/>
          </p:nvPr>
        </p:nvSpPr>
        <p:spPr>
          <a:xfrm>
            <a:off x="2151664" y="2672405"/>
            <a:ext cx="8583039" cy="3555985"/>
          </a:xfrm>
        </p:spPr>
        <p:txBody>
          <a:bodyPr>
            <a:normAutofit/>
          </a:bodyPr>
          <a:lstStyle/>
          <a:p>
            <a:pPr>
              <a:lnSpc>
                <a:spcPct val="150000"/>
              </a:lnSpc>
            </a:pPr>
            <a:r>
              <a:rPr lang="zh-CN" altLang="en-US" sz="2400" dirty="0"/>
              <a:t>频分复用</a:t>
            </a:r>
            <a:endParaRPr lang="zh-CN" altLang="en-US" sz="2400" dirty="0"/>
          </a:p>
          <a:p>
            <a:pPr>
              <a:lnSpc>
                <a:spcPct val="150000"/>
              </a:lnSpc>
            </a:pPr>
            <a:r>
              <a:rPr lang="zh-CN" altLang="en-US" sz="2400" dirty="0"/>
              <a:t>时分复用</a:t>
            </a:r>
            <a:endParaRPr lang="zh-CN" altLang="en-US" sz="2400" dirty="0"/>
          </a:p>
          <a:p>
            <a:pPr>
              <a:lnSpc>
                <a:spcPct val="150000"/>
              </a:lnSpc>
            </a:pPr>
            <a:r>
              <a:rPr lang="zh-CN" altLang="en-US" sz="2400" dirty="0"/>
              <a:t>码分复用</a:t>
            </a:r>
            <a:endParaRPr lang="zh-CN" altLang="en-US" sz="2400" dirty="0"/>
          </a:p>
          <a:p>
            <a:pPr>
              <a:lnSpc>
                <a:spcPct val="150000"/>
              </a:lnSpc>
            </a:pPr>
            <a:r>
              <a:rPr lang="zh-CN" altLang="en-US" sz="2400" dirty="0"/>
              <a:t>波分复用</a:t>
            </a:r>
            <a:endParaRPr lang="zh-CN" altLang="en-US" sz="2400" dirty="0"/>
          </a:p>
        </p:txBody>
      </p:sp>
      <p:sp>
        <p:nvSpPr>
          <p:cNvPr id="40962" name="页脚占位符 4"/>
          <p:cNvSpPr>
            <a:spLocks noGrp="1"/>
          </p:cNvSpPr>
          <p:nvPr>
            <p:ph type="ftr" sz="quarter" idx="4294967295"/>
          </p:nvPr>
        </p:nvSpPr>
        <p:spPr>
          <a:xfrm>
            <a:off x="4167771" y="8475135"/>
            <a:ext cx="3862811" cy="486833"/>
          </a:xfrm>
          <a:prstGeom prst="rect">
            <a:avLst/>
          </a:prstGeom>
          <a:noFill/>
        </p:spPr>
        <p:txBody>
          <a:bodyPr/>
          <a:lstStyle/>
          <a:p>
            <a:r>
              <a:rPr lang="zh-CN" altLang="en-US"/>
              <a:t>课件制作人：谢钧 谢希仁</a:t>
            </a:r>
            <a:endParaRPr lang="zh-CN" altLang="en-US"/>
          </a:p>
        </p:txBody>
      </p:sp>
      <p:sp>
        <p:nvSpPr>
          <p:cNvPr id="24" name="矩形 23"/>
          <p:cNvSpPr/>
          <p:nvPr/>
        </p:nvSpPr>
        <p:spPr>
          <a:xfrm>
            <a:off x="6350" y="6309320"/>
            <a:ext cx="12192000" cy="60670"/>
          </a:xfrm>
          <a:prstGeom prst="rect">
            <a:avLst/>
          </a:prstGeom>
          <a:solidFill>
            <a:srgbClr val="FF99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810345" y="1174447"/>
            <a:ext cx="11381656" cy="1152755"/>
            <a:chOff x="810345" y="1174447"/>
            <a:chExt cx="11381656" cy="1152755"/>
          </a:xfrm>
        </p:grpSpPr>
        <p:sp>
          <p:nvSpPr>
            <p:cNvPr id="9" name="矩形 8"/>
            <p:cNvSpPr/>
            <p:nvPr/>
          </p:nvSpPr>
          <p:spPr>
            <a:xfrm>
              <a:off x="2556355" y="2018496"/>
              <a:ext cx="9635646" cy="64486"/>
            </a:xfrm>
            <a:prstGeom prst="rect">
              <a:avLst/>
            </a:prstGeom>
            <a:solidFill>
              <a:srgbClr val="FF99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810345" y="1174447"/>
              <a:ext cx="2225427" cy="1152755"/>
              <a:chOff x="810345" y="1174447"/>
              <a:chExt cx="2836482" cy="1469277"/>
            </a:xfrm>
          </p:grpSpPr>
          <p:sp>
            <p:nvSpPr>
              <p:cNvPr id="11" name="矩形 10"/>
              <p:cNvSpPr/>
              <p:nvPr/>
            </p:nvSpPr>
            <p:spPr>
              <a:xfrm>
                <a:off x="810345" y="1425809"/>
                <a:ext cx="495299" cy="533400"/>
              </a:xfrm>
              <a:prstGeom prst="rect">
                <a:avLst/>
              </a:prstGeom>
              <a:solidFill>
                <a:srgbClr val="85D9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624373" y="2069288"/>
                <a:ext cx="266702" cy="28721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1814878" y="1617707"/>
                <a:ext cx="342898" cy="36927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2253260" y="2001701"/>
                <a:ext cx="266702" cy="28721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3357266" y="1642520"/>
                <a:ext cx="45719"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flipV="1">
                <a:off x="1057995" y="2356506"/>
                <a:ext cx="266702" cy="28721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2712953" y="1913130"/>
                <a:ext cx="106680" cy="114886"/>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3380125" y="1888614"/>
                <a:ext cx="266702" cy="28721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2902421" y="2145310"/>
                <a:ext cx="266702" cy="28721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632942" y="1474098"/>
                <a:ext cx="266702" cy="287218"/>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2157776" y="1174447"/>
                <a:ext cx="266702" cy="28721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文本框 1"/>
            <p:cNvSpPr txBox="1"/>
            <p:nvPr/>
          </p:nvSpPr>
          <p:spPr>
            <a:xfrm>
              <a:off x="3295987" y="1503930"/>
              <a:ext cx="3883308" cy="461665"/>
            </a:xfrm>
            <a:prstGeom prst="rect">
              <a:avLst/>
            </a:prstGeom>
            <a:noFill/>
          </p:spPr>
          <p:txBody>
            <a:bodyPr wrap="square" rtlCol="0">
              <a:spAutoFit/>
            </a:bodyPr>
            <a:lstStyle/>
            <a:p>
              <a:r>
                <a:rPr lang="zh-CN" altLang="en-US" dirty="0">
                  <a:latin typeface="+mn-ea"/>
                  <a:ea typeface="+mn-ea"/>
                </a:rPr>
                <a:t>几种基本的信道复用技术</a:t>
              </a:r>
              <a:endParaRPr lang="zh-CN" altLang="en-US" dirty="0">
                <a:latin typeface="+mn-ea"/>
                <a:ea typeface="+mn-ea"/>
              </a:endParaRPr>
            </a:p>
          </p:txBody>
        </p:sp>
      </p:grpSp>
      <p:sp>
        <p:nvSpPr>
          <p:cNvPr id="25" name="AutoShape 4"/>
          <p:cNvSpPr/>
          <p:nvPr/>
        </p:nvSpPr>
        <p:spPr bwMode="auto">
          <a:xfrm>
            <a:off x="4027345" y="3037892"/>
            <a:ext cx="503238" cy="1871663"/>
          </a:xfrm>
          <a:prstGeom prst="rightBrace">
            <a:avLst>
              <a:gd name="adj1" fmla="val 30994"/>
              <a:gd name="adj2" fmla="val 50000"/>
            </a:avLst>
          </a:prstGeom>
          <a:noFill/>
          <a:ln w="38100">
            <a:solidFill>
              <a:schemeClr val="hlink"/>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algn="ctr" eaLnBrk="1" hangingPunct="1">
              <a:spcBef>
                <a:spcPct val="0"/>
              </a:spcBef>
              <a:buClrTx/>
              <a:buSzTx/>
              <a:buFontTx/>
              <a:buNone/>
            </a:pPr>
            <a:endParaRPr lang="zh-CN" altLang="en-US" sz="2400">
              <a:latin typeface="Tahoma" panose="020B0604030504040204" pitchFamily="34" charset="0"/>
              <a:ea typeface="宋体" panose="02010600030101010101" pitchFamily="2" charset="-122"/>
            </a:endParaRPr>
          </a:p>
        </p:txBody>
      </p:sp>
      <p:sp>
        <p:nvSpPr>
          <p:cNvPr id="26" name="Text Box 6"/>
          <p:cNvSpPr txBox="1">
            <a:spLocks noChangeArrowheads="1"/>
          </p:cNvSpPr>
          <p:nvPr/>
        </p:nvSpPr>
        <p:spPr bwMode="auto">
          <a:xfrm>
            <a:off x="4803030" y="3256475"/>
            <a:ext cx="4608513" cy="1434495"/>
          </a:xfrm>
          <a:prstGeom prst="rect">
            <a:avLst/>
          </a:prstGeom>
          <a:solidFill>
            <a:srgbClr val="0070C0"/>
          </a:solidFill>
          <a:effectLst>
            <a:outerShdw blurRad="50800" dist="38100" dir="2700000" algn="tl" rotWithShape="0">
              <a:prstClr val="black">
                <a:alpha val="40000"/>
              </a:prstClr>
            </a:outerShdw>
          </a:effectLst>
        </p:spPr>
        <p:txBody>
          <a:bodyPr wrap="square" lIns="180000" rIns="144000">
            <a:spAutoFit/>
          </a:bodyPr>
          <a:lstStyle>
            <a:defPPr>
              <a:defRPr lang="zh-CN"/>
            </a:defPPr>
            <a:lvl1pPr algn="just">
              <a:lnSpc>
                <a:spcPct val="125000"/>
              </a:lnSpc>
              <a:defRPr sz="2000">
                <a:solidFill>
                  <a:schemeClr val="bg1"/>
                </a:solidFill>
                <a:latin typeface="Arial" panose="020B0604020202020204" pitchFamily="34" charset="0"/>
                <a:ea typeface="+mn-ea"/>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r>
              <a:rPr lang="en-US" altLang="zh-CN" sz="2400" dirty="0"/>
              <a:t>      </a:t>
            </a:r>
            <a:r>
              <a:rPr lang="zh-CN" altLang="en-US" sz="2400" dirty="0"/>
              <a:t>将一条物理的通信线路划分为</a:t>
            </a:r>
            <a:r>
              <a:rPr lang="en-US" altLang="zh-CN" sz="2400" dirty="0"/>
              <a:t>N</a:t>
            </a:r>
            <a:r>
              <a:rPr lang="zh-CN" altLang="en-US" sz="2400" dirty="0"/>
              <a:t>个信道，每个信道容量接近原来线路的</a:t>
            </a:r>
            <a:r>
              <a:rPr lang="en-US" altLang="zh-CN" sz="2400" dirty="0"/>
              <a:t>1/N</a:t>
            </a:r>
            <a:r>
              <a:rPr lang="zh-CN" altLang="en-US" sz="2400" dirty="0"/>
              <a:t>。</a:t>
            </a:r>
            <a:endParaRPr lang="en-US" altLang="zh-CN" sz="2400" dirty="0"/>
          </a:p>
        </p:txBody>
      </p:sp>
      <p:sp>
        <p:nvSpPr>
          <p:cNvPr id="27" name="Text Box 6"/>
          <p:cNvSpPr txBox="1">
            <a:spLocks noChangeArrowheads="1"/>
          </p:cNvSpPr>
          <p:nvPr/>
        </p:nvSpPr>
        <p:spPr bwMode="auto">
          <a:xfrm>
            <a:off x="4803029" y="3259837"/>
            <a:ext cx="4608513" cy="1434495"/>
          </a:xfrm>
          <a:prstGeom prst="rect">
            <a:avLst/>
          </a:prstGeom>
          <a:solidFill>
            <a:srgbClr val="0070C0"/>
          </a:solidFill>
          <a:effectLst>
            <a:outerShdw blurRad="50800" dist="38100" dir="2700000" algn="tl" rotWithShape="0">
              <a:prstClr val="black">
                <a:alpha val="40000"/>
              </a:prstClr>
            </a:outerShdw>
          </a:effectLst>
        </p:spPr>
        <p:txBody>
          <a:bodyPr wrap="square" lIns="180000" rIns="144000">
            <a:spAutoFit/>
          </a:bodyPr>
          <a:lstStyle>
            <a:defPPr>
              <a:defRPr lang="zh-CN"/>
            </a:defPPr>
            <a:lvl1pPr algn="just">
              <a:lnSpc>
                <a:spcPct val="125000"/>
              </a:lnSpc>
              <a:defRPr sz="2000">
                <a:solidFill>
                  <a:schemeClr val="bg1"/>
                </a:solidFill>
                <a:latin typeface="Arial" panose="020B0604020202020204" pitchFamily="34" charset="0"/>
                <a:ea typeface="+mn-ea"/>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r>
              <a:rPr lang="zh-CN" altLang="en-US" sz="2400" dirty="0"/>
              <a:t>       通过信道复用技术可以充分利用传输媒体的带宽，节省经济成本。</a:t>
            </a:r>
            <a:endParaRPr lang="en-US" altLang="zh-CN" sz="2400" dirty="0"/>
          </a:p>
        </p:txBody>
      </p:sp>
      <p:pic>
        <p:nvPicPr>
          <p:cNvPr id="4" name="图片 3"/>
          <p:cNvPicPr>
            <a:picLocks noChangeAspect="1"/>
          </p:cNvPicPr>
          <p:nvPr/>
        </p:nvPicPr>
        <p:blipFill>
          <a:blip r:embed="rId1"/>
          <a:stretch>
            <a:fillRect/>
          </a:stretch>
        </p:blipFill>
        <p:spPr>
          <a:xfrm>
            <a:off x="8403590" y="352425"/>
            <a:ext cx="2409825" cy="438150"/>
          </a:xfrm>
          <a:prstGeom prst="rect">
            <a:avLst/>
          </a:prstGeom>
        </p:spPr>
      </p:pic>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2000"/>
                                        <p:tgtEl>
                                          <p:spTgt spid="3"/>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wipe(right)">
                                      <p:cBhvr>
                                        <p:cTn id="10" dur="2000"/>
                                        <p:tgtEl>
                                          <p:spTgt spid="24"/>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151555">
                                            <p:txEl>
                                              <p:pRg st="0" end="0"/>
                                            </p:txEl>
                                          </p:spTgt>
                                        </p:tgtEl>
                                        <p:attrNameLst>
                                          <p:attrName>style.visibility</p:attrName>
                                        </p:attrNameLst>
                                      </p:cBhvr>
                                      <p:to>
                                        <p:strVal val="visible"/>
                                      </p:to>
                                    </p:set>
                                    <p:animEffect transition="in" filter="fade">
                                      <p:cBhvr>
                                        <p:cTn id="15" dur="1000"/>
                                        <p:tgtEl>
                                          <p:spTgt spid="151555">
                                            <p:txEl>
                                              <p:pRg st="0" end="0"/>
                                            </p:txEl>
                                          </p:spTgt>
                                        </p:tgtEl>
                                      </p:cBhvr>
                                    </p:animEffect>
                                    <p:anim calcmode="lin" valueType="num">
                                      <p:cBhvr>
                                        <p:cTn id="16" dur="1000" fill="hold"/>
                                        <p:tgtEl>
                                          <p:spTgt spid="151555">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151555">
                                            <p:txEl>
                                              <p:pRg st="0" end="0"/>
                                            </p:txEl>
                                          </p:spTgt>
                                        </p:tgtEl>
                                        <p:attrNameLst>
                                          <p:attrName>ppt_y</p:attrName>
                                        </p:attrNameLst>
                                      </p:cBhvr>
                                      <p:tavLst>
                                        <p:tav tm="0">
                                          <p:val>
                                            <p:strVal val="#ppt_y+.1"/>
                                          </p:val>
                                        </p:tav>
                                        <p:tav tm="100000">
                                          <p:val>
                                            <p:strVal val="#ppt_y"/>
                                          </p:val>
                                        </p:tav>
                                      </p:tavLst>
                                    </p:anim>
                                  </p:childTnLst>
                                </p:cTn>
                              </p:par>
                            </p:childTnLst>
                          </p:cTn>
                        </p:par>
                        <p:par>
                          <p:cTn id="18" fill="hold">
                            <p:stCondLst>
                              <p:cond delay="1000"/>
                            </p:stCondLst>
                            <p:childTnLst>
                              <p:par>
                                <p:cTn id="19" presetID="42" presetClass="entr" presetSubtype="0" fill="hold" nodeType="afterEffect">
                                  <p:stCondLst>
                                    <p:cond delay="0"/>
                                  </p:stCondLst>
                                  <p:childTnLst>
                                    <p:set>
                                      <p:cBhvr>
                                        <p:cTn id="20" dur="1" fill="hold">
                                          <p:stCondLst>
                                            <p:cond delay="0"/>
                                          </p:stCondLst>
                                        </p:cTn>
                                        <p:tgtEl>
                                          <p:spTgt spid="151555">
                                            <p:txEl>
                                              <p:pRg st="1" end="1"/>
                                            </p:txEl>
                                          </p:spTgt>
                                        </p:tgtEl>
                                        <p:attrNameLst>
                                          <p:attrName>style.visibility</p:attrName>
                                        </p:attrNameLst>
                                      </p:cBhvr>
                                      <p:to>
                                        <p:strVal val="visible"/>
                                      </p:to>
                                    </p:set>
                                    <p:animEffect transition="in" filter="fade">
                                      <p:cBhvr>
                                        <p:cTn id="21" dur="1000"/>
                                        <p:tgtEl>
                                          <p:spTgt spid="151555">
                                            <p:txEl>
                                              <p:pRg st="1" end="1"/>
                                            </p:txEl>
                                          </p:spTgt>
                                        </p:tgtEl>
                                      </p:cBhvr>
                                    </p:animEffect>
                                    <p:anim calcmode="lin" valueType="num">
                                      <p:cBhvr>
                                        <p:cTn id="22" dur="1000" fill="hold"/>
                                        <p:tgtEl>
                                          <p:spTgt spid="151555">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151555">
                                            <p:txEl>
                                              <p:pRg st="1" end="1"/>
                                            </p:txEl>
                                          </p:spTgt>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42" presetClass="entr" presetSubtype="0" fill="hold" nodeType="afterEffect">
                                  <p:stCondLst>
                                    <p:cond delay="0"/>
                                  </p:stCondLst>
                                  <p:childTnLst>
                                    <p:set>
                                      <p:cBhvr>
                                        <p:cTn id="26" dur="1" fill="hold">
                                          <p:stCondLst>
                                            <p:cond delay="0"/>
                                          </p:stCondLst>
                                        </p:cTn>
                                        <p:tgtEl>
                                          <p:spTgt spid="151555">
                                            <p:txEl>
                                              <p:pRg st="2" end="2"/>
                                            </p:txEl>
                                          </p:spTgt>
                                        </p:tgtEl>
                                        <p:attrNameLst>
                                          <p:attrName>style.visibility</p:attrName>
                                        </p:attrNameLst>
                                      </p:cBhvr>
                                      <p:to>
                                        <p:strVal val="visible"/>
                                      </p:to>
                                    </p:set>
                                    <p:animEffect transition="in" filter="fade">
                                      <p:cBhvr>
                                        <p:cTn id="27" dur="1000"/>
                                        <p:tgtEl>
                                          <p:spTgt spid="151555">
                                            <p:txEl>
                                              <p:pRg st="2" end="2"/>
                                            </p:txEl>
                                          </p:spTgt>
                                        </p:tgtEl>
                                      </p:cBhvr>
                                    </p:animEffect>
                                    <p:anim calcmode="lin" valueType="num">
                                      <p:cBhvr>
                                        <p:cTn id="28" dur="1000" fill="hold"/>
                                        <p:tgtEl>
                                          <p:spTgt spid="151555">
                                            <p:txEl>
                                              <p:pRg st="2" end="2"/>
                                            </p:txEl>
                                          </p:spTgt>
                                        </p:tgtEl>
                                        <p:attrNameLst>
                                          <p:attrName>ppt_x</p:attrName>
                                        </p:attrNameLst>
                                      </p:cBhvr>
                                      <p:tavLst>
                                        <p:tav tm="0">
                                          <p:val>
                                            <p:strVal val="#ppt_x"/>
                                          </p:val>
                                        </p:tav>
                                        <p:tav tm="100000">
                                          <p:val>
                                            <p:strVal val="#ppt_x"/>
                                          </p:val>
                                        </p:tav>
                                      </p:tavLst>
                                    </p:anim>
                                    <p:anim calcmode="lin" valueType="num">
                                      <p:cBhvr>
                                        <p:cTn id="29" dur="1000" fill="hold"/>
                                        <p:tgtEl>
                                          <p:spTgt spid="151555">
                                            <p:txEl>
                                              <p:pRg st="2" end="2"/>
                                            </p:txEl>
                                          </p:spTgt>
                                        </p:tgtEl>
                                        <p:attrNameLst>
                                          <p:attrName>ppt_y</p:attrName>
                                        </p:attrNameLst>
                                      </p:cBhvr>
                                      <p:tavLst>
                                        <p:tav tm="0">
                                          <p:val>
                                            <p:strVal val="#ppt_y+.1"/>
                                          </p:val>
                                        </p:tav>
                                        <p:tav tm="100000">
                                          <p:val>
                                            <p:strVal val="#ppt_y"/>
                                          </p:val>
                                        </p:tav>
                                      </p:tavLst>
                                    </p:anim>
                                  </p:childTnLst>
                                </p:cTn>
                              </p:par>
                            </p:childTnLst>
                          </p:cTn>
                        </p:par>
                        <p:par>
                          <p:cTn id="30" fill="hold">
                            <p:stCondLst>
                              <p:cond delay="3000"/>
                            </p:stCondLst>
                            <p:childTnLst>
                              <p:par>
                                <p:cTn id="31" presetID="42" presetClass="entr" presetSubtype="0" fill="hold" nodeType="afterEffect">
                                  <p:stCondLst>
                                    <p:cond delay="0"/>
                                  </p:stCondLst>
                                  <p:childTnLst>
                                    <p:set>
                                      <p:cBhvr>
                                        <p:cTn id="32" dur="1" fill="hold">
                                          <p:stCondLst>
                                            <p:cond delay="0"/>
                                          </p:stCondLst>
                                        </p:cTn>
                                        <p:tgtEl>
                                          <p:spTgt spid="151555">
                                            <p:txEl>
                                              <p:pRg st="3" end="3"/>
                                            </p:txEl>
                                          </p:spTgt>
                                        </p:tgtEl>
                                        <p:attrNameLst>
                                          <p:attrName>style.visibility</p:attrName>
                                        </p:attrNameLst>
                                      </p:cBhvr>
                                      <p:to>
                                        <p:strVal val="visible"/>
                                      </p:to>
                                    </p:set>
                                    <p:animEffect transition="in" filter="fade">
                                      <p:cBhvr>
                                        <p:cTn id="33" dur="1000"/>
                                        <p:tgtEl>
                                          <p:spTgt spid="151555">
                                            <p:txEl>
                                              <p:pRg st="3" end="3"/>
                                            </p:txEl>
                                          </p:spTgt>
                                        </p:tgtEl>
                                      </p:cBhvr>
                                    </p:animEffect>
                                    <p:anim calcmode="lin" valueType="num">
                                      <p:cBhvr>
                                        <p:cTn id="34" dur="1000" fill="hold"/>
                                        <p:tgtEl>
                                          <p:spTgt spid="151555">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15155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wipe(left)">
                                      <p:cBhvr>
                                        <p:cTn id="40" dur="500"/>
                                        <p:tgtEl>
                                          <p:spTgt spid="25"/>
                                        </p:tgtEl>
                                      </p:cBhvr>
                                    </p:animEffect>
                                  </p:childTnLst>
                                </p:cTn>
                              </p:par>
                            </p:childTnLst>
                          </p:cTn>
                        </p:par>
                        <p:par>
                          <p:cTn id="41" fill="hold">
                            <p:stCondLst>
                              <p:cond delay="500"/>
                            </p:stCondLst>
                            <p:childTnLst>
                              <p:par>
                                <p:cTn id="42" presetID="22" presetClass="entr" presetSubtype="8" fill="hold" grpId="0" nodeType="after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wipe(left)">
                                      <p:cBhvr>
                                        <p:cTn id="44" dur="500"/>
                                        <p:tgtEl>
                                          <p:spTgt spid="26"/>
                                        </p:tgtEl>
                                      </p:cBhvr>
                                    </p:animEffect>
                                  </p:childTnLst>
                                  <p:subTnLst>
                                    <p:set>
                                      <p:cBhvr override="childStyle">
                                        <p:cTn dur="1" fill="hold" display="0" masterRel="nextClick" afterEffect="1"/>
                                        <p:tgtEl>
                                          <p:spTgt spid="26"/>
                                        </p:tgtEl>
                                        <p:attrNameLst>
                                          <p:attrName>style.visibility</p:attrName>
                                        </p:attrNameLst>
                                      </p:cBhvr>
                                      <p:to>
                                        <p:strVal val="hidden"/>
                                      </p:to>
                                    </p:set>
                                  </p:sub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27"/>
                                        </p:tgtEl>
                                        <p:attrNameLst>
                                          <p:attrName>style.visibility</p:attrName>
                                        </p:attrNameLst>
                                      </p:cBhvr>
                                      <p:to>
                                        <p:strVal val="visible"/>
                                      </p:to>
                                    </p:set>
                                    <p:anim calcmode="lin" valueType="num">
                                      <p:cBhvr>
                                        <p:cTn id="49" dur="500" fill="hold"/>
                                        <p:tgtEl>
                                          <p:spTgt spid="27"/>
                                        </p:tgtEl>
                                        <p:attrNameLst>
                                          <p:attrName>ppt_w</p:attrName>
                                        </p:attrNameLst>
                                      </p:cBhvr>
                                      <p:tavLst>
                                        <p:tav tm="0">
                                          <p:val>
                                            <p:fltVal val="0"/>
                                          </p:val>
                                        </p:tav>
                                        <p:tav tm="100000">
                                          <p:val>
                                            <p:strVal val="#ppt_w"/>
                                          </p:val>
                                        </p:tav>
                                      </p:tavLst>
                                    </p:anim>
                                    <p:anim calcmode="lin" valueType="num">
                                      <p:cBhvr>
                                        <p:cTn id="50" dur="500" fill="hold"/>
                                        <p:tgtEl>
                                          <p:spTgt spid="27"/>
                                        </p:tgtEl>
                                        <p:attrNameLst>
                                          <p:attrName>ppt_h</p:attrName>
                                        </p:attrNameLst>
                                      </p:cBhvr>
                                      <p:tavLst>
                                        <p:tav tm="0">
                                          <p:val>
                                            <p:fltVal val="0"/>
                                          </p:val>
                                        </p:tav>
                                        <p:tav tm="100000">
                                          <p:val>
                                            <p:strVal val="#ppt_h"/>
                                          </p:val>
                                        </p:tav>
                                      </p:tavLst>
                                    </p:anim>
                                    <p:animEffect transition="in" filter="fade">
                                      <p:cBhvr>
                                        <p:cTn id="5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bldLvl="0" animBg="1"/>
      <p:bldP spid="25" grpId="0" bldLvl="0" animBg="1"/>
      <p:bldP spid="26" grpId="0" bldLvl="0" animBg="1"/>
      <p:bldP spid="27" grpId="0" bldLvl="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8350" cy="6858000"/>
          </a:xfrm>
          <a:prstGeom prst="rect">
            <a:avLst/>
          </a:prstGeom>
        </p:spPr>
      </p:pic>
      <p:sp>
        <p:nvSpPr>
          <p:cNvPr id="6" name="矩形 5"/>
          <p:cNvSpPr/>
          <p:nvPr/>
        </p:nvSpPr>
        <p:spPr>
          <a:xfrm>
            <a:off x="2258147" y="2209801"/>
            <a:ext cx="7682056" cy="60959"/>
          </a:xfrm>
          <a:prstGeom prst="rect">
            <a:avLst/>
          </a:prstGeom>
          <a:gradFill flip="none" rotWithShape="1">
            <a:gsLst>
              <a:gs pos="0">
                <a:srgbClr val="28A7E1"/>
              </a:gs>
              <a:gs pos="50000">
                <a:schemeClr val="accent1">
                  <a:tint val="44500"/>
                  <a:satMod val="160000"/>
                </a:schemeClr>
              </a:gs>
              <a:gs pos="100000">
                <a:srgbClr val="28A7E1"/>
              </a:gs>
            </a:gsLst>
            <a:lin ang="5400000" scaled="0"/>
            <a:tileRect/>
          </a:gradFill>
        </p:spPr>
        <p:style>
          <a:lnRef idx="2">
            <a:schemeClr val="accent1">
              <a:shade val="50000"/>
            </a:schemeClr>
          </a:lnRef>
          <a:fillRef idx="1">
            <a:schemeClr val="accent1"/>
          </a:fillRef>
          <a:effectRef idx="0">
            <a:schemeClr val="accent1"/>
          </a:effectRef>
          <a:fontRef idx="minor">
            <a:schemeClr val="lt1"/>
          </a:fontRef>
        </p:style>
        <p:txBody>
          <a:bodyPr lIns="121963" tIns="60981" rIns="121963" bIns="60981" spcCol="0" rtlCol="0" anchor="ctr"/>
          <a:lstStyle/>
          <a:p>
            <a:pPr algn="ctr"/>
            <a:endParaRPr lang="zh-CN" altLang="en-US"/>
          </a:p>
        </p:txBody>
      </p:sp>
      <p:sp>
        <p:nvSpPr>
          <p:cNvPr id="7" name="矩形 6"/>
          <p:cNvSpPr/>
          <p:nvPr/>
        </p:nvSpPr>
        <p:spPr>
          <a:xfrm>
            <a:off x="2258147" y="4024088"/>
            <a:ext cx="7682056" cy="60959"/>
          </a:xfrm>
          <a:prstGeom prst="rect">
            <a:avLst/>
          </a:prstGeom>
          <a:gradFill flip="none" rotWithShape="1">
            <a:gsLst>
              <a:gs pos="0">
                <a:srgbClr val="28A7E1"/>
              </a:gs>
              <a:gs pos="50000">
                <a:schemeClr val="accent1">
                  <a:tint val="44500"/>
                  <a:satMod val="160000"/>
                </a:schemeClr>
              </a:gs>
              <a:gs pos="100000">
                <a:srgbClr val="28A7E1"/>
              </a:gs>
            </a:gsLst>
            <a:lin ang="5400000" scaled="0"/>
            <a:tileRect/>
          </a:gradFill>
        </p:spPr>
        <p:style>
          <a:lnRef idx="2">
            <a:schemeClr val="accent1">
              <a:shade val="50000"/>
            </a:schemeClr>
          </a:lnRef>
          <a:fillRef idx="1">
            <a:schemeClr val="accent1"/>
          </a:fillRef>
          <a:effectRef idx="0">
            <a:schemeClr val="accent1"/>
          </a:effectRef>
          <a:fontRef idx="minor">
            <a:schemeClr val="lt1"/>
          </a:fontRef>
        </p:style>
        <p:txBody>
          <a:bodyPr lIns="121963" tIns="60981" rIns="121963" bIns="60981" spcCol="0" rtlCol="0" anchor="ctr"/>
          <a:lstStyle/>
          <a:p>
            <a:pPr algn="ctr"/>
            <a:endParaRPr lang="zh-CN" altLang="en-US"/>
          </a:p>
        </p:txBody>
      </p:sp>
      <p:sp>
        <p:nvSpPr>
          <p:cNvPr id="14" name="椭圆 13"/>
          <p:cNvSpPr/>
          <p:nvPr/>
        </p:nvSpPr>
        <p:spPr>
          <a:xfrm>
            <a:off x="10095121" y="2479772"/>
            <a:ext cx="203200" cy="203153"/>
          </a:xfrm>
          <a:prstGeom prst="ellipse">
            <a:avLst/>
          </a:prstGeom>
          <a:solidFill>
            <a:srgbClr val="3E5CCC">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10095121" y="2727364"/>
            <a:ext cx="203200" cy="203153"/>
          </a:xfrm>
          <a:prstGeom prst="ellipse">
            <a:avLst/>
          </a:prstGeom>
          <a:solidFill>
            <a:srgbClr val="64C448">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10095121" y="2974957"/>
            <a:ext cx="203200" cy="203153"/>
          </a:xfrm>
          <a:prstGeom prst="ellipse">
            <a:avLst/>
          </a:prstGeom>
          <a:solidFill>
            <a:srgbClr val="F08E35">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
          <p:cNvSpPr txBox="1"/>
          <p:nvPr/>
        </p:nvSpPr>
        <p:spPr>
          <a:xfrm>
            <a:off x="2611437" y="2133900"/>
            <a:ext cx="7006442" cy="1938543"/>
          </a:xfrm>
          <a:prstGeom prst="rect">
            <a:avLst/>
          </a:prstGeom>
          <a:noFill/>
        </p:spPr>
        <p:txBody>
          <a:bodyPr wrap="square" rtlCol="0">
            <a:spAutoFit/>
          </a:bodyPr>
          <a:lstStyle/>
          <a:p>
            <a:r>
              <a:rPr lang="en-US" altLang="zh-CN" sz="12000" b="1" dirty="0">
                <a:solidFill>
                  <a:schemeClr val="bg1"/>
                </a:solidFill>
                <a:latin typeface="微软雅黑" panose="020B0503020204020204" pitchFamily="34" charset="-122"/>
                <a:ea typeface="微软雅黑" panose="020B0503020204020204" pitchFamily="34" charset="-122"/>
              </a:rPr>
              <a:t>THANKS</a:t>
            </a:r>
            <a:endParaRPr lang="zh-CN" altLang="en-US" sz="120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1588" y="1700808"/>
            <a:ext cx="12190412" cy="420132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059" name="Rectangle 2"/>
          <p:cNvSpPr>
            <a:spLocks noGrp="1" noChangeArrowheads="1"/>
          </p:cNvSpPr>
          <p:nvPr>
            <p:ph type="title"/>
          </p:nvPr>
        </p:nvSpPr>
        <p:spPr/>
        <p:txBody>
          <a:bodyPr/>
          <a:lstStyle/>
          <a:p>
            <a:pPr eaLnBrk="1" hangingPunct="1"/>
            <a:r>
              <a:rPr lang="en-US" altLang="zh-CN" sz="2000" dirty="0"/>
              <a:t>PCM</a:t>
            </a:r>
            <a:r>
              <a:rPr lang="zh-CN" altLang="en-US" sz="2000" dirty="0"/>
              <a:t>速率体制</a:t>
            </a:r>
            <a:endParaRPr lang="en-US" altLang="zh-CN" sz="2000" dirty="0"/>
          </a:p>
        </p:txBody>
      </p:sp>
      <p:sp>
        <p:nvSpPr>
          <p:cNvPr id="161795" name="Rectangle 3"/>
          <p:cNvSpPr>
            <a:spLocks noGrp="1" noChangeArrowheads="1"/>
          </p:cNvSpPr>
          <p:nvPr>
            <p:ph idx="1"/>
          </p:nvPr>
        </p:nvSpPr>
        <p:spPr>
          <a:xfrm>
            <a:off x="609919" y="1988840"/>
            <a:ext cx="10978515" cy="4182726"/>
          </a:xfrm>
        </p:spPr>
        <p:txBody>
          <a:bodyPr>
            <a:normAutofit fontScale="92500"/>
          </a:bodyPr>
          <a:lstStyle/>
          <a:p>
            <a:pPr>
              <a:lnSpc>
                <a:spcPct val="150000"/>
              </a:lnSpc>
            </a:pPr>
            <a:r>
              <a:rPr lang="zh-CN" altLang="en-US" sz="2400" dirty="0"/>
              <a:t>现在固定电话网除了从用户电话机到市话交换机之间的用户线使用的是模拟传输外，其余部分都使用的都是数字传输。</a:t>
            </a:r>
            <a:endParaRPr lang="en-US" altLang="zh-CN" sz="2400" dirty="0"/>
          </a:p>
          <a:p>
            <a:pPr>
              <a:lnSpc>
                <a:spcPct val="150000"/>
              </a:lnSpc>
            </a:pPr>
            <a:r>
              <a:rPr lang="zh-CN" altLang="en-US" sz="2400" dirty="0"/>
              <a:t>将模拟电话信号转换为数字信号目前采用的都是脉冲编码调制</a:t>
            </a:r>
            <a:r>
              <a:rPr lang="en-US" altLang="zh-CN" sz="2400" dirty="0"/>
              <a:t>PCM (Pulse Code Modulation)</a:t>
            </a:r>
            <a:r>
              <a:rPr lang="zh-CN" altLang="en-US" sz="2400" dirty="0"/>
              <a:t>技术，将一路模拟电话信号转换为</a:t>
            </a:r>
            <a:r>
              <a:rPr lang="en-US" altLang="zh-CN" sz="2400" dirty="0"/>
              <a:t>64 </a:t>
            </a:r>
            <a:r>
              <a:rPr lang="en-US" altLang="zh-CN" sz="2400" dirty="0" err="1"/>
              <a:t>kbit</a:t>
            </a:r>
            <a:r>
              <a:rPr lang="en-US" altLang="zh-CN" sz="2400" dirty="0"/>
              <a:t>/s</a:t>
            </a:r>
            <a:r>
              <a:rPr lang="zh-CN" altLang="en-US" sz="2400" dirty="0"/>
              <a:t>的</a:t>
            </a:r>
            <a:r>
              <a:rPr lang="en-US" altLang="zh-CN" sz="2400" dirty="0"/>
              <a:t>PCM</a:t>
            </a:r>
            <a:r>
              <a:rPr lang="zh-CN" altLang="en-US" sz="2400" dirty="0"/>
              <a:t>数字脉冲信号。</a:t>
            </a:r>
            <a:endParaRPr lang="en-US" altLang="zh-CN" sz="2400" dirty="0"/>
          </a:p>
          <a:p>
            <a:pPr eaLnBrk="1" hangingPunct="1">
              <a:lnSpc>
                <a:spcPct val="150000"/>
              </a:lnSpc>
            </a:pPr>
            <a:r>
              <a:rPr lang="zh-CN" altLang="en-US" sz="2400" dirty="0"/>
              <a:t>为了充分利用高速传输线路的带宽，通常将多路</a:t>
            </a:r>
            <a:r>
              <a:rPr lang="en-US" altLang="zh-CN" sz="2400" dirty="0"/>
              <a:t>PCM</a:t>
            </a:r>
            <a:r>
              <a:rPr lang="zh-CN" altLang="en-US" sz="2400" dirty="0"/>
              <a:t>信号用</a:t>
            </a:r>
            <a:r>
              <a:rPr lang="en-US" altLang="zh-CN" sz="2400" dirty="0"/>
              <a:t>TDM</a:t>
            </a:r>
            <a:r>
              <a:rPr lang="zh-CN" altLang="en-US" sz="2400" dirty="0"/>
              <a:t>方法汇集成时分复用帧，按某种固定的复用结构进行长途传输。</a:t>
            </a:r>
            <a:endParaRPr lang="en-US" altLang="zh-CN" sz="2400" dirty="0"/>
          </a:p>
          <a:p>
            <a:pPr eaLnBrk="1" hangingPunct="1">
              <a:lnSpc>
                <a:spcPct val="150000"/>
              </a:lnSpc>
            </a:pPr>
            <a:r>
              <a:rPr lang="zh-CN" altLang="en-US" sz="2400" dirty="0"/>
              <a:t>两个互不兼容的</a:t>
            </a:r>
            <a:r>
              <a:rPr lang="en-US" altLang="zh-CN" sz="2400" dirty="0"/>
              <a:t>PCM</a:t>
            </a:r>
            <a:r>
              <a:rPr lang="zh-CN" altLang="en-US" sz="2400" dirty="0"/>
              <a:t>复用速率标准：即北美体制 </a:t>
            </a:r>
            <a:r>
              <a:rPr lang="en-US" altLang="zh-CN" sz="2400" dirty="0"/>
              <a:t>T1 </a:t>
            </a:r>
            <a:r>
              <a:rPr lang="zh-CN" altLang="en-US" sz="2400" dirty="0"/>
              <a:t>和欧洲体制 </a:t>
            </a:r>
            <a:r>
              <a:rPr lang="en-US" altLang="zh-CN" sz="2400" dirty="0"/>
              <a:t>E1</a:t>
            </a:r>
            <a:r>
              <a:rPr lang="zh-CN" altLang="en-US" sz="2400" dirty="0"/>
              <a:t>。</a:t>
            </a:r>
            <a:endParaRPr lang="zh-CN" altLang="en-US" sz="2400" dirty="0"/>
          </a:p>
        </p:txBody>
      </p:sp>
      <p:sp>
        <p:nvSpPr>
          <p:cNvPr id="45058" name="页脚占位符 4"/>
          <p:cNvSpPr>
            <a:spLocks noGrp="1"/>
          </p:cNvSpPr>
          <p:nvPr>
            <p:ph type="ftr" sz="quarter" idx="11"/>
          </p:nvPr>
        </p:nvSpPr>
        <p:spPr>
          <a:noFill/>
        </p:spPr>
        <p:txBody>
          <a:bodyPr/>
          <a:lstStyle/>
          <a:p>
            <a:r>
              <a:rPr lang="zh-CN" altLang="en-US"/>
              <a:t>课件制作人：谢钧 谢希仁</a:t>
            </a:r>
            <a:endParaRPr lang="zh-CN" altLang="en-US"/>
          </a:p>
        </p:txBody>
      </p:sp>
      <p:sp>
        <p:nvSpPr>
          <p:cNvPr id="45061" name="Rectangle 4"/>
          <p:cNvSpPr>
            <a:spLocks noChangeArrowheads="1"/>
          </p:cNvSpPr>
          <p:nvPr/>
        </p:nvSpPr>
        <p:spPr bwMode="auto">
          <a:xfrm>
            <a:off x="0" y="-230832"/>
            <a:ext cx="184731" cy="461665"/>
          </a:xfrm>
          <a:prstGeom prst="rect">
            <a:avLst/>
          </a:prstGeom>
          <a:noFill/>
          <a:ln w="9525">
            <a:noFill/>
            <a:miter lim="800000"/>
          </a:ln>
        </p:spPr>
        <p:txBody>
          <a:bodyPr wrap="none" anchor="ctr">
            <a:spAutoFit/>
          </a:bodyPr>
          <a:lstStyle/>
          <a:p>
            <a:endParaRPr lang="zh-CN" altLang="en-US"/>
          </a:p>
        </p:txBody>
      </p:sp>
      <p:sp>
        <p:nvSpPr>
          <p:cNvPr id="45062" name="Rectangle 6"/>
          <p:cNvSpPr>
            <a:spLocks noChangeArrowheads="1"/>
          </p:cNvSpPr>
          <p:nvPr/>
        </p:nvSpPr>
        <p:spPr bwMode="auto">
          <a:xfrm>
            <a:off x="0" y="3007668"/>
            <a:ext cx="184731" cy="461665"/>
          </a:xfrm>
          <a:prstGeom prst="rect">
            <a:avLst/>
          </a:prstGeom>
          <a:noFill/>
          <a:ln w="9525">
            <a:noFill/>
            <a:miter lim="800000"/>
          </a:ln>
        </p:spPr>
        <p:txBody>
          <a:bodyPr wrap="none" anchor="ctr">
            <a:spAutoFit/>
          </a:bodyPr>
          <a:lstStyle/>
          <a:p>
            <a:endParaRPr lang="zh-CN" altLang="en-US"/>
          </a:p>
        </p:txBody>
      </p:sp>
      <p:sp>
        <p:nvSpPr>
          <p:cNvPr id="8" name="矩形 7"/>
          <p:cNvSpPr/>
          <p:nvPr/>
        </p:nvSpPr>
        <p:spPr>
          <a:xfrm>
            <a:off x="1588" y="1588415"/>
            <a:ext cx="12190412" cy="4571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Freeform 3"/>
          <p:cNvSpPr/>
          <p:nvPr/>
        </p:nvSpPr>
        <p:spPr>
          <a:xfrm>
            <a:off x="-41952" y="5891178"/>
            <a:ext cx="12233951" cy="496637"/>
          </a:xfrm>
          <a:custGeom>
            <a:avLst/>
            <a:gdLst>
              <a:gd name="connsiteX0" fmla="*/ 0 w 9144000"/>
              <a:gd name="connsiteY0" fmla="*/ 376428 h 376428"/>
              <a:gd name="connsiteX1" fmla="*/ 9144000 w 9144000"/>
              <a:gd name="connsiteY1" fmla="*/ 376428 h 376428"/>
              <a:gd name="connsiteX2" fmla="*/ 9144000 w 9144000"/>
              <a:gd name="connsiteY2" fmla="*/ 0 h 376428"/>
              <a:gd name="connsiteX3" fmla="*/ 0 w 9144000"/>
              <a:gd name="connsiteY3" fmla="*/ 0 h 376428"/>
              <a:gd name="connsiteX4" fmla="*/ 0 w 9144000"/>
              <a:gd name="connsiteY4" fmla="*/ 376428 h 3764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376428">
                <a:moveTo>
                  <a:pt x="0" y="376428"/>
                </a:moveTo>
                <a:lnTo>
                  <a:pt x="9144000" y="376428"/>
                </a:lnTo>
                <a:lnTo>
                  <a:pt x="9144000" y="0"/>
                </a:lnTo>
                <a:lnTo>
                  <a:pt x="0" y="0"/>
                </a:lnTo>
                <a:lnTo>
                  <a:pt x="0" y="376428"/>
                </a:lnTo>
              </a:path>
            </a:pathLst>
          </a:custGeom>
          <a:solidFill>
            <a:srgbClr val="3B3F6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grpSp>
        <p:nvGrpSpPr>
          <p:cNvPr id="10" name="组合 9"/>
          <p:cNvGrpSpPr/>
          <p:nvPr/>
        </p:nvGrpSpPr>
        <p:grpSpPr>
          <a:xfrm>
            <a:off x="9424992" y="5445224"/>
            <a:ext cx="1877787" cy="985548"/>
            <a:chOff x="9675584" y="5175723"/>
            <a:chExt cx="1877787" cy="1129564"/>
          </a:xfrm>
        </p:grpSpPr>
        <p:sp>
          <p:nvSpPr>
            <p:cNvPr id="11" name="矩形 10"/>
            <p:cNvSpPr/>
            <p:nvPr/>
          </p:nvSpPr>
          <p:spPr>
            <a:xfrm>
              <a:off x="11286669" y="5640179"/>
              <a:ext cx="266702" cy="6618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642146" y="5828865"/>
              <a:ext cx="266702" cy="476421"/>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10241641" y="5175723"/>
              <a:ext cx="266702" cy="1129564"/>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9675584" y="5974341"/>
              <a:ext cx="266702" cy="33094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 name="图片 1"/>
          <p:cNvPicPr>
            <a:picLocks noChangeAspect="1"/>
          </p:cNvPicPr>
          <p:nvPr/>
        </p:nvPicPr>
        <p:blipFill>
          <a:blip r:embed="rId1"/>
          <a:stretch>
            <a:fillRect/>
          </a:stretch>
        </p:blipFill>
        <p:spPr>
          <a:xfrm>
            <a:off x="8274685" y="355600"/>
            <a:ext cx="2537460" cy="426085"/>
          </a:xfrm>
          <a:prstGeom prst="rect">
            <a:avLst/>
          </a:prstGeom>
        </p:spPr>
      </p:pic>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61795">
                                            <p:txEl>
                                              <p:pRg st="0" end="0"/>
                                            </p:txEl>
                                          </p:spTgt>
                                        </p:tgtEl>
                                        <p:attrNameLst>
                                          <p:attrName>style.visibility</p:attrName>
                                        </p:attrNameLst>
                                      </p:cBhvr>
                                      <p:to>
                                        <p:strVal val="visible"/>
                                      </p:to>
                                    </p:set>
                                    <p:animEffect transition="in" filter="fade">
                                      <p:cBhvr>
                                        <p:cTn id="7" dur="1000"/>
                                        <p:tgtEl>
                                          <p:spTgt spid="161795">
                                            <p:txEl>
                                              <p:pRg st="0" end="0"/>
                                            </p:txEl>
                                          </p:spTgt>
                                        </p:tgtEl>
                                      </p:cBhvr>
                                    </p:animEffect>
                                    <p:anim calcmode="lin" valueType="num">
                                      <p:cBhvr>
                                        <p:cTn id="8" dur="1000" fill="hold"/>
                                        <p:tgtEl>
                                          <p:spTgt spid="16179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6179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61795">
                                            <p:txEl>
                                              <p:pRg st="1" end="1"/>
                                            </p:txEl>
                                          </p:spTgt>
                                        </p:tgtEl>
                                        <p:attrNameLst>
                                          <p:attrName>style.visibility</p:attrName>
                                        </p:attrNameLst>
                                      </p:cBhvr>
                                      <p:to>
                                        <p:strVal val="visible"/>
                                      </p:to>
                                    </p:set>
                                    <p:animEffect transition="in" filter="fade">
                                      <p:cBhvr>
                                        <p:cTn id="14" dur="1000"/>
                                        <p:tgtEl>
                                          <p:spTgt spid="161795">
                                            <p:txEl>
                                              <p:pRg st="1" end="1"/>
                                            </p:txEl>
                                          </p:spTgt>
                                        </p:tgtEl>
                                      </p:cBhvr>
                                    </p:animEffect>
                                    <p:anim calcmode="lin" valueType="num">
                                      <p:cBhvr>
                                        <p:cTn id="15" dur="1000" fill="hold"/>
                                        <p:tgtEl>
                                          <p:spTgt spid="16179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6179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61795">
                                            <p:txEl>
                                              <p:pRg st="2" end="2"/>
                                            </p:txEl>
                                          </p:spTgt>
                                        </p:tgtEl>
                                        <p:attrNameLst>
                                          <p:attrName>style.visibility</p:attrName>
                                        </p:attrNameLst>
                                      </p:cBhvr>
                                      <p:to>
                                        <p:strVal val="visible"/>
                                      </p:to>
                                    </p:set>
                                    <p:animEffect transition="in" filter="fade">
                                      <p:cBhvr>
                                        <p:cTn id="21" dur="1000"/>
                                        <p:tgtEl>
                                          <p:spTgt spid="161795">
                                            <p:txEl>
                                              <p:pRg st="2" end="2"/>
                                            </p:txEl>
                                          </p:spTgt>
                                        </p:tgtEl>
                                      </p:cBhvr>
                                    </p:animEffect>
                                    <p:anim calcmode="lin" valueType="num">
                                      <p:cBhvr>
                                        <p:cTn id="22" dur="1000" fill="hold"/>
                                        <p:tgtEl>
                                          <p:spTgt spid="16179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6179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61795">
                                            <p:txEl>
                                              <p:pRg st="3" end="3"/>
                                            </p:txEl>
                                          </p:spTgt>
                                        </p:tgtEl>
                                        <p:attrNameLst>
                                          <p:attrName>style.visibility</p:attrName>
                                        </p:attrNameLst>
                                      </p:cBhvr>
                                      <p:to>
                                        <p:strVal val="visible"/>
                                      </p:to>
                                    </p:set>
                                    <p:animEffect transition="in" filter="fade">
                                      <p:cBhvr>
                                        <p:cTn id="28" dur="1000"/>
                                        <p:tgtEl>
                                          <p:spTgt spid="161795">
                                            <p:txEl>
                                              <p:pRg st="3" end="3"/>
                                            </p:txEl>
                                          </p:spTgt>
                                        </p:tgtEl>
                                      </p:cBhvr>
                                    </p:animEffect>
                                    <p:anim calcmode="lin" valueType="num">
                                      <p:cBhvr>
                                        <p:cTn id="29" dur="1000" fill="hold"/>
                                        <p:tgtEl>
                                          <p:spTgt spid="161795">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61795">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74701" y="352343"/>
            <a:ext cx="7124674" cy="429320"/>
          </a:xfrm>
        </p:spPr>
        <p:txBody>
          <a:bodyPr/>
          <a:lstStyle/>
          <a:p>
            <a:r>
              <a:rPr lang="en-US" altLang="zh-CN" sz="2000" dirty="0"/>
              <a:t>PCM</a:t>
            </a:r>
            <a:r>
              <a:rPr lang="zh-CN" altLang="en-US" sz="2000" dirty="0"/>
              <a:t>速率体制</a:t>
            </a:r>
            <a:endParaRPr lang="zh-CN" altLang="en-US" sz="2000" dirty="0">
              <a:latin typeface="+mn-lt"/>
              <a:ea typeface="+mn-ea"/>
            </a:endParaRPr>
          </a:p>
        </p:txBody>
      </p:sp>
      <p:sp>
        <p:nvSpPr>
          <p:cNvPr id="48194" name="页脚占位符 65"/>
          <p:cNvSpPr>
            <a:spLocks noGrp="1"/>
          </p:cNvSpPr>
          <p:nvPr>
            <p:ph type="ftr" sz="quarter" idx="11"/>
          </p:nvPr>
        </p:nvSpPr>
        <p:spPr>
          <a:noFill/>
        </p:spPr>
        <p:txBody>
          <a:bodyPr/>
          <a:lstStyle/>
          <a:p>
            <a:r>
              <a:rPr lang="zh-CN" altLang="en-US"/>
              <a:t>课件制作人：谢钧 谢希仁</a:t>
            </a:r>
            <a:endParaRPr lang="zh-CN" altLang="en-US"/>
          </a:p>
        </p:txBody>
      </p:sp>
      <p:graphicFrame>
        <p:nvGraphicFramePr>
          <p:cNvPr id="3" name="表格 2"/>
          <p:cNvGraphicFramePr>
            <a:graphicFrameLocks noGrp="1"/>
          </p:cNvGraphicFramePr>
          <p:nvPr/>
        </p:nvGraphicFramePr>
        <p:xfrm>
          <a:off x="1778695" y="3068960"/>
          <a:ext cx="8568954" cy="2981970"/>
        </p:xfrm>
        <a:graphic>
          <a:graphicData uri="http://schemas.openxmlformats.org/drawingml/2006/table">
            <a:tbl>
              <a:tblPr>
                <a:tableStyleId>{35758FB7-9AC5-4552-8A53-C91805E547FA}</a:tableStyleId>
              </a:tblPr>
              <a:tblGrid>
                <a:gridCol w="792088"/>
                <a:gridCol w="2292736"/>
                <a:gridCol w="1067692"/>
                <a:gridCol w="1067692"/>
                <a:gridCol w="1067692"/>
                <a:gridCol w="1143098"/>
                <a:gridCol w="1137956"/>
              </a:tblGrid>
              <a:tr h="504056">
                <a:tc gridSpan="2">
                  <a:txBody>
                    <a:bodyPr/>
                    <a:lstStyle/>
                    <a:p>
                      <a:pPr indent="266700" algn="ctr">
                        <a:lnSpc>
                          <a:spcPts val="1650"/>
                        </a:lnSpc>
                        <a:spcBef>
                          <a:spcPts val="140"/>
                        </a:spcBef>
                        <a:spcAft>
                          <a:spcPts val="140"/>
                        </a:spcAft>
                      </a:pPr>
                      <a:r>
                        <a:rPr lang="zh-CN" sz="2000" kern="100" dirty="0">
                          <a:solidFill>
                            <a:srgbClr val="FFFFFF"/>
                          </a:solidFill>
                          <a:effectLst/>
                        </a:rPr>
                        <a:t>系统类型</a:t>
                      </a:r>
                      <a:endParaRPr lang="zh-CN" sz="2000" kern="100" dirty="0">
                        <a:solidFill>
                          <a:srgbClr val="FFFFFF"/>
                        </a:solidFill>
                        <a:effectLst/>
                        <a:latin typeface="Times New Roman" panose="02020603050405020304" pitchFamily="18" charset="0"/>
                        <a:ea typeface="方正兰亭中黑_GBK" panose="02000000000000000000" pitchFamily="2" charset="-122"/>
                      </a:endParaRPr>
                    </a:p>
                  </a:txBody>
                  <a:tcPr marL="36195" marR="36195" marT="0" marB="0" anchor="ctr">
                    <a:solidFill>
                      <a:srgbClr val="0070C0"/>
                    </a:solidFill>
                  </a:tcPr>
                </a:tc>
                <a:tc hMerge="1">
                  <a:tcPr/>
                </a:tc>
                <a:tc>
                  <a:txBody>
                    <a:bodyPr/>
                    <a:lstStyle/>
                    <a:p>
                      <a:pPr algn="ctr">
                        <a:lnSpc>
                          <a:spcPts val="1650"/>
                        </a:lnSpc>
                        <a:spcBef>
                          <a:spcPts val="140"/>
                        </a:spcBef>
                        <a:spcAft>
                          <a:spcPts val="140"/>
                        </a:spcAft>
                      </a:pPr>
                      <a:r>
                        <a:rPr lang="zh-CN" sz="2000" kern="100" dirty="0">
                          <a:solidFill>
                            <a:srgbClr val="FFFFFF"/>
                          </a:solidFill>
                          <a:effectLst/>
                        </a:rPr>
                        <a:t>一次群</a:t>
                      </a:r>
                      <a:endParaRPr lang="zh-CN" sz="2000" kern="100" dirty="0">
                        <a:solidFill>
                          <a:srgbClr val="FFFFFF"/>
                        </a:solidFill>
                        <a:effectLst/>
                        <a:latin typeface="Times New Roman" panose="02020603050405020304" pitchFamily="18" charset="0"/>
                        <a:ea typeface="方正兰亭中黑_GBK" panose="02000000000000000000" pitchFamily="2" charset="-122"/>
                      </a:endParaRPr>
                    </a:p>
                  </a:txBody>
                  <a:tcPr marL="36195" marR="36195" marT="0" marB="0" anchor="ctr">
                    <a:solidFill>
                      <a:srgbClr val="0070C0"/>
                    </a:solidFill>
                  </a:tcPr>
                </a:tc>
                <a:tc>
                  <a:txBody>
                    <a:bodyPr/>
                    <a:lstStyle/>
                    <a:p>
                      <a:pPr algn="ctr">
                        <a:lnSpc>
                          <a:spcPts val="1650"/>
                        </a:lnSpc>
                        <a:spcBef>
                          <a:spcPts val="140"/>
                        </a:spcBef>
                        <a:spcAft>
                          <a:spcPts val="140"/>
                        </a:spcAft>
                      </a:pPr>
                      <a:r>
                        <a:rPr lang="zh-CN" sz="2000" kern="100" dirty="0">
                          <a:solidFill>
                            <a:srgbClr val="FFFFFF"/>
                          </a:solidFill>
                          <a:effectLst/>
                        </a:rPr>
                        <a:t>二次群</a:t>
                      </a:r>
                      <a:endParaRPr lang="zh-CN" sz="2000" kern="100" dirty="0">
                        <a:solidFill>
                          <a:srgbClr val="FFFFFF"/>
                        </a:solidFill>
                        <a:effectLst/>
                        <a:latin typeface="Times New Roman" panose="02020603050405020304" pitchFamily="18" charset="0"/>
                        <a:ea typeface="方正兰亭中黑_GBK" panose="02000000000000000000" pitchFamily="2" charset="-122"/>
                      </a:endParaRPr>
                    </a:p>
                  </a:txBody>
                  <a:tcPr marL="36195" marR="36195" marT="0" marB="0" anchor="ctr">
                    <a:solidFill>
                      <a:srgbClr val="0070C0"/>
                    </a:solidFill>
                  </a:tcPr>
                </a:tc>
                <a:tc>
                  <a:txBody>
                    <a:bodyPr/>
                    <a:lstStyle/>
                    <a:p>
                      <a:pPr algn="ctr">
                        <a:lnSpc>
                          <a:spcPts val="1650"/>
                        </a:lnSpc>
                        <a:spcBef>
                          <a:spcPts val="140"/>
                        </a:spcBef>
                        <a:spcAft>
                          <a:spcPts val="140"/>
                        </a:spcAft>
                      </a:pPr>
                      <a:r>
                        <a:rPr lang="zh-CN" sz="2000" kern="100" dirty="0">
                          <a:solidFill>
                            <a:srgbClr val="FFFFFF"/>
                          </a:solidFill>
                          <a:effectLst/>
                        </a:rPr>
                        <a:t>三次群</a:t>
                      </a:r>
                      <a:endParaRPr lang="zh-CN" sz="2000" kern="100" dirty="0">
                        <a:solidFill>
                          <a:srgbClr val="FFFFFF"/>
                        </a:solidFill>
                        <a:effectLst/>
                        <a:latin typeface="Times New Roman" panose="02020603050405020304" pitchFamily="18" charset="0"/>
                        <a:ea typeface="方正兰亭中黑_GBK" panose="02000000000000000000" pitchFamily="2" charset="-122"/>
                      </a:endParaRPr>
                    </a:p>
                  </a:txBody>
                  <a:tcPr marL="36195" marR="36195" marT="0" marB="0" anchor="ctr">
                    <a:solidFill>
                      <a:srgbClr val="0070C0"/>
                    </a:solidFill>
                  </a:tcPr>
                </a:tc>
                <a:tc>
                  <a:txBody>
                    <a:bodyPr/>
                    <a:lstStyle/>
                    <a:p>
                      <a:pPr algn="ctr">
                        <a:lnSpc>
                          <a:spcPts val="1650"/>
                        </a:lnSpc>
                        <a:spcBef>
                          <a:spcPts val="140"/>
                        </a:spcBef>
                        <a:spcAft>
                          <a:spcPts val="140"/>
                        </a:spcAft>
                      </a:pPr>
                      <a:r>
                        <a:rPr lang="zh-CN" sz="2000" kern="100" dirty="0">
                          <a:solidFill>
                            <a:srgbClr val="FFFFFF"/>
                          </a:solidFill>
                          <a:effectLst/>
                        </a:rPr>
                        <a:t>四次群</a:t>
                      </a:r>
                      <a:endParaRPr lang="zh-CN" sz="2000" kern="100" dirty="0">
                        <a:solidFill>
                          <a:srgbClr val="FFFFFF"/>
                        </a:solidFill>
                        <a:effectLst/>
                        <a:latin typeface="Times New Roman" panose="02020603050405020304" pitchFamily="18" charset="0"/>
                        <a:ea typeface="方正兰亭中黑_GBK" panose="02000000000000000000" pitchFamily="2" charset="-122"/>
                      </a:endParaRPr>
                    </a:p>
                  </a:txBody>
                  <a:tcPr marL="36195" marR="36195" marT="0" marB="0" anchor="ctr">
                    <a:solidFill>
                      <a:srgbClr val="0070C0"/>
                    </a:solidFill>
                  </a:tcPr>
                </a:tc>
                <a:tc>
                  <a:txBody>
                    <a:bodyPr/>
                    <a:lstStyle/>
                    <a:p>
                      <a:pPr algn="ctr">
                        <a:lnSpc>
                          <a:spcPts val="1650"/>
                        </a:lnSpc>
                        <a:spcBef>
                          <a:spcPts val="140"/>
                        </a:spcBef>
                        <a:spcAft>
                          <a:spcPts val="140"/>
                        </a:spcAft>
                      </a:pPr>
                      <a:r>
                        <a:rPr lang="zh-CN" sz="2000" kern="100" dirty="0">
                          <a:solidFill>
                            <a:srgbClr val="FFFFFF"/>
                          </a:solidFill>
                          <a:effectLst/>
                        </a:rPr>
                        <a:t>五次群</a:t>
                      </a:r>
                      <a:endParaRPr lang="zh-CN" sz="2000" kern="100" dirty="0">
                        <a:solidFill>
                          <a:srgbClr val="FFFFFF"/>
                        </a:solidFill>
                        <a:effectLst/>
                        <a:latin typeface="Times New Roman" panose="02020603050405020304" pitchFamily="18" charset="0"/>
                        <a:ea typeface="方正兰亭中黑_GBK" panose="02000000000000000000" pitchFamily="2" charset="-122"/>
                      </a:endParaRPr>
                    </a:p>
                  </a:txBody>
                  <a:tcPr marL="36195" marR="36195" marT="0" marB="0" anchor="ctr">
                    <a:solidFill>
                      <a:srgbClr val="0070C0"/>
                    </a:solidFill>
                  </a:tcPr>
                </a:tc>
              </a:tr>
              <a:tr h="1238957">
                <a:tc>
                  <a:txBody>
                    <a:bodyPr/>
                    <a:lstStyle/>
                    <a:p>
                      <a:pPr algn="ctr">
                        <a:spcBef>
                          <a:spcPts val="120"/>
                        </a:spcBef>
                        <a:spcAft>
                          <a:spcPts val="120"/>
                        </a:spcAft>
                      </a:pPr>
                      <a:r>
                        <a:rPr lang="zh-CN" sz="2000" kern="100" dirty="0">
                          <a:solidFill>
                            <a:srgbClr val="000000"/>
                          </a:solidFill>
                          <a:effectLst/>
                        </a:rPr>
                        <a:t>欧洲体制</a:t>
                      </a:r>
                      <a:endParaRPr lang="zh-CN" sz="2000" kern="100" dirty="0">
                        <a:effectLst/>
                        <a:latin typeface="Times New Roman" panose="02020603050405020304" pitchFamily="18" charset="0"/>
                        <a:ea typeface="方正宋一简体" panose="03000509000000000000" pitchFamily="65" charset="-122"/>
                      </a:endParaRPr>
                    </a:p>
                  </a:txBody>
                  <a:tcPr marL="36195" marR="36195" marT="0" marB="0" anchor="ctr"/>
                </a:tc>
                <a:tc>
                  <a:txBody>
                    <a:bodyPr/>
                    <a:lstStyle/>
                    <a:p>
                      <a:pPr algn="ctr">
                        <a:spcBef>
                          <a:spcPts val="120"/>
                        </a:spcBef>
                        <a:spcAft>
                          <a:spcPts val="120"/>
                        </a:spcAft>
                      </a:pPr>
                      <a:r>
                        <a:rPr lang="zh-CN" sz="2000" kern="100" dirty="0">
                          <a:solidFill>
                            <a:srgbClr val="000000"/>
                          </a:solidFill>
                          <a:effectLst/>
                        </a:rPr>
                        <a:t>符号</a:t>
                      </a:r>
                      <a:endParaRPr lang="zh-CN" sz="2000" kern="100" dirty="0">
                        <a:effectLst/>
                      </a:endParaRPr>
                    </a:p>
                    <a:p>
                      <a:pPr algn="ctr">
                        <a:spcBef>
                          <a:spcPts val="120"/>
                        </a:spcBef>
                        <a:spcAft>
                          <a:spcPts val="120"/>
                        </a:spcAft>
                      </a:pPr>
                      <a:r>
                        <a:rPr lang="zh-CN" sz="2000" kern="100" dirty="0">
                          <a:solidFill>
                            <a:srgbClr val="000000"/>
                          </a:solidFill>
                          <a:effectLst/>
                        </a:rPr>
                        <a:t>话路数</a:t>
                      </a:r>
                      <a:endParaRPr lang="zh-CN" sz="2000" kern="100" dirty="0">
                        <a:effectLst/>
                      </a:endParaRPr>
                    </a:p>
                    <a:p>
                      <a:pPr algn="ctr">
                        <a:spcBef>
                          <a:spcPts val="120"/>
                        </a:spcBef>
                        <a:spcAft>
                          <a:spcPts val="120"/>
                        </a:spcAft>
                      </a:pPr>
                      <a:r>
                        <a:rPr lang="zh-CN" sz="2000" kern="100" dirty="0">
                          <a:solidFill>
                            <a:srgbClr val="000000"/>
                          </a:solidFill>
                          <a:effectLst/>
                        </a:rPr>
                        <a:t>数据率（</a:t>
                      </a:r>
                      <a:r>
                        <a:rPr lang="en-US" sz="2000" kern="100" dirty="0">
                          <a:solidFill>
                            <a:srgbClr val="000000"/>
                          </a:solidFill>
                          <a:effectLst/>
                        </a:rPr>
                        <a:t>Mbit/s</a:t>
                      </a:r>
                      <a:r>
                        <a:rPr lang="zh-CN" sz="2000" kern="100" dirty="0">
                          <a:solidFill>
                            <a:srgbClr val="000000"/>
                          </a:solidFill>
                          <a:effectLst/>
                        </a:rPr>
                        <a:t>）</a:t>
                      </a:r>
                      <a:endParaRPr lang="zh-CN" sz="2000" kern="100" dirty="0">
                        <a:effectLst/>
                        <a:latin typeface="Times New Roman" panose="02020603050405020304" pitchFamily="18" charset="0"/>
                        <a:ea typeface="方正宋一简体" panose="03000509000000000000" pitchFamily="65" charset="-122"/>
                      </a:endParaRPr>
                    </a:p>
                  </a:txBody>
                  <a:tcPr marL="36195" marR="36195" marT="0" marB="0" anchor="ctr"/>
                </a:tc>
                <a:tc>
                  <a:txBody>
                    <a:bodyPr/>
                    <a:lstStyle/>
                    <a:p>
                      <a:pPr algn="ctr">
                        <a:spcBef>
                          <a:spcPts val="120"/>
                        </a:spcBef>
                        <a:spcAft>
                          <a:spcPts val="120"/>
                        </a:spcAft>
                      </a:pPr>
                      <a:r>
                        <a:rPr lang="en-US" sz="2000" kern="100">
                          <a:solidFill>
                            <a:srgbClr val="000000"/>
                          </a:solidFill>
                          <a:effectLst/>
                        </a:rPr>
                        <a:t>E1</a:t>
                      </a:r>
                      <a:endParaRPr lang="zh-CN" sz="2000" kern="100">
                        <a:effectLst/>
                      </a:endParaRPr>
                    </a:p>
                    <a:p>
                      <a:pPr algn="ctr">
                        <a:spcBef>
                          <a:spcPts val="120"/>
                        </a:spcBef>
                        <a:spcAft>
                          <a:spcPts val="120"/>
                        </a:spcAft>
                      </a:pPr>
                      <a:r>
                        <a:rPr lang="en-US" sz="2000" kern="100">
                          <a:solidFill>
                            <a:srgbClr val="000000"/>
                          </a:solidFill>
                          <a:effectLst/>
                        </a:rPr>
                        <a:t>30</a:t>
                      </a:r>
                      <a:endParaRPr lang="zh-CN" sz="2000" kern="100">
                        <a:effectLst/>
                      </a:endParaRPr>
                    </a:p>
                    <a:p>
                      <a:pPr algn="ctr">
                        <a:spcBef>
                          <a:spcPts val="120"/>
                        </a:spcBef>
                        <a:spcAft>
                          <a:spcPts val="120"/>
                        </a:spcAft>
                      </a:pPr>
                      <a:r>
                        <a:rPr lang="en-US" sz="2000" kern="100">
                          <a:solidFill>
                            <a:srgbClr val="000000"/>
                          </a:solidFill>
                          <a:effectLst/>
                        </a:rPr>
                        <a:t>2.048</a:t>
                      </a:r>
                      <a:endParaRPr lang="zh-CN" sz="2000" kern="100">
                        <a:effectLst/>
                        <a:latin typeface="Times New Roman" panose="02020603050405020304" pitchFamily="18" charset="0"/>
                        <a:ea typeface="方正宋一简体" panose="03000509000000000000" pitchFamily="65" charset="-122"/>
                      </a:endParaRPr>
                    </a:p>
                  </a:txBody>
                  <a:tcPr marL="36195" marR="36195" marT="0" marB="0" anchor="ctr"/>
                </a:tc>
                <a:tc>
                  <a:txBody>
                    <a:bodyPr/>
                    <a:lstStyle/>
                    <a:p>
                      <a:pPr algn="ctr">
                        <a:spcBef>
                          <a:spcPts val="120"/>
                        </a:spcBef>
                        <a:spcAft>
                          <a:spcPts val="120"/>
                        </a:spcAft>
                      </a:pPr>
                      <a:r>
                        <a:rPr lang="en-US" sz="2000" kern="100">
                          <a:solidFill>
                            <a:srgbClr val="000000"/>
                          </a:solidFill>
                          <a:effectLst/>
                        </a:rPr>
                        <a:t>E2</a:t>
                      </a:r>
                      <a:endParaRPr lang="zh-CN" sz="2000" kern="100">
                        <a:effectLst/>
                      </a:endParaRPr>
                    </a:p>
                    <a:p>
                      <a:pPr algn="ctr">
                        <a:spcBef>
                          <a:spcPts val="120"/>
                        </a:spcBef>
                        <a:spcAft>
                          <a:spcPts val="120"/>
                        </a:spcAft>
                      </a:pPr>
                      <a:r>
                        <a:rPr lang="en-US" sz="2000" kern="100">
                          <a:solidFill>
                            <a:srgbClr val="000000"/>
                          </a:solidFill>
                          <a:effectLst/>
                        </a:rPr>
                        <a:t>120</a:t>
                      </a:r>
                      <a:endParaRPr lang="zh-CN" sz="2000" kern="100">
                        <a:effectLst/>
                      </a:endParaRPr>
                    </a:p>
                    <a:p>
                      <a:pPr algn="ctr">
                        <a:spcBef>
                          <a:spcPts val="120"/>
                        </a:spcBef>
                        <a:spcAft>
                          <a:spcPts val="120"/>
                        </a:spcAft>
                      </a:pPr>
                      <a:r>
                        <a:rPr lang="en-US" sz="2000" kern="100">
                          <a:solidFill>
                            <a:srgbClr val="000000"/>
                          </a:solidFill>
                          <a:effectLst/>
                        </a:rPr>
                        <a:t>8.448</a:t>
                      </a:r>
                      <a:endParaRPr lang="zh-CN" sz="2000" kern="100">
                        <a:effectLst/>
                        <a:latin typeface="Times New Roman" panose="02020603050405020304" pitchFamily="18" charset="0"/>
                        <a:ea typeface="方正宋一简体" panose="03000509000000000000" pitchFamily="65" charset="-122"/>
                      </a:endParaRPr>
                    </a:p>
                  </a:txBody>
                  <a:tcPr marL="36195" marR="36195" marT="0" marB="0" anchor="ctr"/>
                </a:tc>
                <a:tc>
                  <a:txBody>
                    <a:bodyPr/>
                    <a:lstStyle/>
                    <a:p>
                      <a:pPr algn="ctr">
                        <a:spcBef>
                          <a:spcPts val="120"/>
                        </a:spcBef>
                        <a:spcAft>
                          <a:spcPts val="120"/>
                        </a:spcAft>
                      </a:pPr>
                      <a:r>
                        <a:rPr lang="en-US" sz="2000" kern="100">
                          <a:solidFill>
                            <a:srgbClr val="000000"/>
                          </a:solidFill>
                          <a:effectLst/>
                        </a:rPr>
                        <a:t>E3</a:t>
                      </a:r>
                      <a:endParaRPr lang="zh-CN" sz="2000" kern="100">
                        <a:effectLst/>
                      </a:endParaRPr>
                    </a:p>
                    <a:p>
                      <a:pPr algn="ctr">
                        <a:spcBef>
                          <a:spcPts val="120"/>
                        </a:spcBef>
                        <a:spcAft>
                          <a:spcPts val="120"/>
                        </a:spcAft>
                      </a:pPr>
                      <a:r>
                        <a:rPr lang="en-US" sz="2000" kern="100">
                          <a:solidFill>
                            <a:srgbClr val="000000"/>
                          </a:solidFill>
                          <a:effectLst/>
                        </a:rPr>
                        <a:t>480</a:t>
                      </a:r>
                      <a:endParaRPr lang="zh-CN" sz="2000" kern="100">
                        <a:effectLst/>
                      </a:endParaRPr>
                    </a:p>
                    <a:p>
                      <a:pPr algn="ctr">
                        <a:spcBef>
                          <a:spcPts val="120"/>
                        </a:spcBef>
                        <a:spcAft>
                          <a:spcPts val="120"/>
                        </a:spcAft>
                      </a:pPr>
                      <a:r>
                        <a:rPr lang="en-US" sz="2000" kern="100">
                          <a:solidFill>
                            <a:srgbClr val="000000"/>
                          </a:solidFill>
                          <a:effectLst/>
                        </a:rPr>
                        <a:t>34.368</a:t>
                      </a:r>
                      <a:endParaRPr lang="zh-CN" sz="2000" kern="100">
                        <a:effectLst/>
                        <a:latin typeface="Times New Roman" panose="02020603050405020304" pitchFamily="18" charset="0"/>
                        <a:ea typeface="方正宋一简体" panose="03000509000000000000" pitchFamily="65" charset="-122"/>
                      </a:endParaRPr>
                    </a:p>
                  </a:txBody>
                  <a:tcPr marL="36195" marR="36195" marT="0" marB="0" anchor="ctr"/>
                </a:tc>
                <a:tc>
                  <a:txBody>
                    <a:bodyPr/>
                    <a:lstStyle/>
                    <a:p>
                      <a:pPr algn="ctr">
                        <a:spcBef>
                          <a:spcPts val="120"/>
                        </a:spcBef>
                        <a:spcAft>
                          <a:spcPts val="120"/>
                        </a:spcAft>
                      </a:pPr>
                      <a:r>
                        <a:rPr lang="en-US" sz="2000" kern="100">
                          <a:solidFill>
                            <a:srgbClr val="000000"/>
                          </a:solidFill>
                          <a:effectLst/>
                        </a:rPr>
                        <a:t>E4</a:t>
                      </a:r>
                      <a:endParaRPr lang="zh-CN" sz="2000" kern="100">
                        <a:effectLst/>
                      </a:endParaRPr>
                    </a:p>
                    <a:p>
                      <a:pPr algn="ctr">
                        <a:spcBef>
                          <a:spcPts val="120"/>
                        </a:spcBef>
                        <a:spcAft>
                          <a:spcPts val="120"/>
                        </a:spcAft>
                      </a:pPr>
                      <a:r>
                        <a:rPr lang="en-US" sz="2000" kern="100">
                          <a:solidFill>
                            <a:srgbClr val="000000"/>
                          </a:solidFill>
                          <a:effectLst/>
                        </a:rPr>
                        <a:t>1920</a:t>
                      </a:r>
                      <a:endParaRPr lang="zh-CN" sz="2000" kern="100">
                        <a:effectLst/>
                      </a:endParaRPr>
                    </a:p>
                    <a:p>
                      <a:pPr algn="ctr">
                        <a:spcBef>
                          <a:spcPts val="120"/>
                        </a:spcBef>
                        <a:spcAft>
                          <a:spcPts val="120"/>
                        </a:spcAft>
                      </a:pPr>
                      <a:r>
                        <a:rPr lang="en-US" sz="2000" kern="100">
                          <a:solidFill>
                            <a:srgbClr val="000000"/>
                          </a:solidFill>
                          <a:effectLst/>
                        </a:rPr>
                        <a:t>139.264</a:t>
                      </a:r>
                      <a:endParaRPr lang="zh-CN" sz="2000" kern="100">
                        <a:effectLst/>
                        <a:latin typeface="Times New Roman" panose="02020603050405020304" pitchFamily="18" charset="0"/>
                        <a:ea typeface="方正宋一简体" panose="03000509000000000000" pitchFamily="65" charset="-122"/>
                      </a:endParaRPr>
                    </a:p>
                  </a:txBody>
                  <a:tcPr marL="36195" marR="36195" marT="0" marB="0" anchor="ctr"/>
                </a:tc>
                <a:tc>
                  <a:txBody>
                    <a:bodyPr/>
                    <a:lstStyle/>
                    <a:p>
                      <a:pPr algn="ctr">
                        <a:spcBef>
                          <a:spcPts val="120"/>
                        </a:spcBef>
                        <a:spcAft>
                          <a:spcPts val="120"/>
                        </a:spcAft>
                      </a:pPr>
                      <a:r>
                        <a:rPr lang="en-US" sz="2000" kern="100">
                          <a:solidFill>
                            <a:srgbClr val="000000"/>
                          </a:solidFill>
                          <a:effectLst/>
                        </a:rPr>
                        <a:t>E5</a:t>
                      </a:r>
                      <a:endParaRPr lang="zh-CN" sz="2000" kern="100">
                        <a:effectLst/>
                      </a:endParaRPr>
                    </a:p>
                    <a:p>
                      <a:pPr algn="ctr">
                        <a:spcBef>
                          <a:spcPts val="120"/>
                        </a:spcBef>
                        <a:spcAft>
                          <a:spcPts val="120"/>
                        </a:spcAft>
                      </a:pPr>
                      <a:r>
                        <a:rPr lang="en-US" sz="2000" kern="100">
                          <a:solidFill>
                            <a:srgbClr val="000000"/>
                          </a:solidFill>
                          <a:effectLst/>
                        </a:rPr>
                        <a:t>7680</a:t>
                      </a:r>
                      <a:endParaRPr lang="zh-CN" sz="2000" kern="100">
                        <a:effectLst/>
                      </a:endParaRPr>
                    </a:p>
                    <a:p>
                      <a:pPr algn="ctr">
                        <a:spcBef>
                          <a:spcPts val="120"/>
                        </a:spcBef>
                        <a:spcAft>
                          <a:spcPts val="120"/>
                        </a:spcAft>
                      </a:pPr>
                      <a:r>
                        <a:rPr lang="en-US" sz="2000" kern="100">
                          <a:solidFill>
                            <a:srgbClr val="000000"/>
                          </a:solidFill>
                          <a:effectLst/>
                        </a:rPr>
                        <a:t>565.148</a:t>
                      </a:r>
                      <a:endParaRPr lang="zh-CN" sz="2000" kern="100">
                        <a:effectLst/>
                        <a:latin typeface="Times New Roman" panose="02020603050405020304" pitchFamily="18" charset="0"/>
                        <a:ea typeface="方正宋一简体" panose="03000509000000000000" pitchFamily="65" charset="-122"/>
                      </a:endParaRPr>
                    </a:p>
                  </a:txBody>
                  <a:tcPr marL="36195" marR="36195" marT="0" marB="0" anchor="ctr"/>
                </a:tc>
              </a:tr>
              <a:tr h="1238957">
                <a:tc>
                  <a:txBody>
                    <a:bodyPr/>
                    <a:lstStyle/>
                    <a:p>
                      <a:pPr algn="ctr">
                        <a:spcBef>
                          <a:spcPts val="120"/>
                        </a:spcBef>
                        <a:spcAft>
                          <a:spcPts val="120"/>
                        </a:spcAft>
                      </a:pPr>
                      <a:r>
                        <a:rPr lang="zh-CN" sz="2000" kern="100">
                          <a:solidFill>
                            <a:srgbClr val="000000"/>
                          </a:solidFill>
                          <a:effectLst/>
                        </a:rPr>
                        <a:t>北美体制</a:t>
                      </a:r>
                      <a:endParaRPr lang="zh-CN" sz="2000" kern="100">
                        <a:effectLst/>
                        <a:latin typeface="Times New Roman" panose="02020603050405020304" pitchFamily="18" charset="0"/>
                        <a:ea typeface="方正宋一简体" panose="03000509000000000000" pitchFamily="65" charset="-122"/>
                      </a:endParaRPr>
                    </a:p>
                  </a:txBody>
                  <a:tcPr marL="36195" marR="36195" marT="0" marB="0" anchor="ctr"/>
                </a:tc>
                <a:tc>
                  <a:txBody>
                    <a:bodyPr/>
                    <a:lstStyle/>
                    <a:p>
                      <a:pPr algn="ctr">
                        <a:spcBef>
                          <a:spcPts val="120"/>
                        </a:spcBef>
                        <a:spcAft>
                          <a:spcPts val="120"/>
                        </a:spcAft>
                      </a:pPr>
                      <a:r>
                        <a:rPr lang="zh-CN" sz="2000" kern="100">
                          <a:solidFill>
                            <a:srgbClr val="000000"/>
                          </a:solidFill>
                          <a:effectLst/>
                        </a:rPr>
                        <a:t>符号</a:t>
                      </a:r>
                      <a:endParaRPr lang="zh-CN" sz="2000" kern="100">
                        <a:effectLst/>
                      </a:endParaRPr>
                    </a:p>
                    <a:p>
                      <a:pPr algn="ctr">
                        <a:spcBef>
                          <a:spcPts val="120"/>
                        </a:spcBef>
                        <a:spcAft>
                          <a:spcPts val="120"/>
                        </a:spcAft>
                      </a:pPr>
                      <a:r>
                        <a:rPr lang="zh-CN" sz="2000" kern="100">
                          <a:solidFill>
                            <a:srgbClr val="000000"/>
                          </a:solidFill>
                          <a:effectLst/>
                        </a:rPr>
                        <a:t>话路数</a:t>
                      </a:r>
                      <a:endParaRPr lang="zh-CN" sz="2000" kern="100">
                        <a:effectLst/>
                      </a:endParaRPr>
                    </a:p>
                    <a:p>
                      <a:pPr algn="ctr">
                        <a:spcBef>
                          <a:spcPts val="120"/>
                        </a:spcBef>
                        <a:spcAft>
                          <a:spcPts val="120"/>
                        </a:spcAft>
                      </a:pPr>
                      <a:r>
                        <a:rPr lang="zh-CN" sz="2000" kern="100">
                          <a:solidFill>
                            <a:srgbClr val="000000"/>
                          </a:solidFill>
                          <a:effectLst/>
                        </a:rPr>
                        <a:t>数据率（</a:t>
                      </a:r>
                      <a:r>
                        <a:rPr lang="en-US" sz="2000" kern="100">
                          <a:solidFill>
                            <a:srgbClr val="000000"/>
                          </a:solidFill>
                          <a:effectLst/>
                        </a:rPr>
                        <a:t>Mbit/s</a:t>
                      </a:r>
                      <a:r>
                        <a:rPr lang="zh-CN" sz="2000" kern="100">
                          <a:solidFill>
                            <a:srgbClr val="000000"/>
                          </a:solidFill>
                          <a:effectLst/>
                        </a:rPr>
                        <a:t>）</a:t>
                      </a:r>
                      <a:endParaRPr lang="zh-CN" sz="2000" kern="100">
                        <a:effectLst/>
                        <a:latin typeface="Times New Roman" panose="02020603050405020304" pitchFamily="18" charset="0"/>
                        <a:ea typeface="方正宋一简体" panose="03000509000000000000" pitchFamily="65" charset="-122"/>
                      </a:endParaRPr>
                    </a:p>
                  </a:txBody>
                  <a:tcPr marL="36195" marR="36195" marT="0" marB="0" anchor="ctr"/>
                </a:tc>
                <a:tc>
                  <a:txBody>
                    <a:bodyPr/>
                    <a:lstStyle/>
                    <a:p>
                      <a:pPr algn="ctr">
                        <a:spcBef>
                          <a:spcPts val="120"/>
                        </a:spcBef>
                        <a:spcAft>
                          <a:spcPts val="120"/>
                        </a:spcAft>
                      </a:pPr>
                      <a:r>
                        <a:rPr lang="en-US" sz="2000" kern="100">
                          <a:solidFill>
                            <a:srgbClr val="000000"/>
                          </a:solidFill>
                          <a:effectLst/>
                        </a:rPr>
                        <a:t>T1</a:t>
                      </a:r>
                      <a:endParaRPr lang="zh-CN" sz="2000" kern="100">
                        <a:effectLst/>
                      </a:endParaRPr>
                    </a:p>
                    <a:p>
                      <a:pPr algn="ctr">
                        <a:spcBef>
                          <a:spcPts val="120"/>
                        </a:spcBef>
                        <a:spcAft>
                          <a:spcPts val="120"/>
                        </a:spcAft>
                      </a:pPr>
                      <a:r>
                        <a:rPr lang="en-US" sz="2000" kern="100">
                          <a:solidFill>
                            <a:srgbClr val="000000"/>
                          </a:solidFill>
                          <a:effectLst/>
                        </a:rPr>
                        <a:t>24</a:t>
                      </a:r>
                      <a:endParaRPr lang="zh-CN" sz="2000" kern="100">
                        <a:effectLst/>
                      </a:endParaRPr>
                    </a:p>
                    <a:p>
                      <a:pPr algn="ctr">
                        <a:spcBef>
                          <a:spcPts val="120"/>
                        </a:spcBef>
                        <a:spcAft>
                          <a:spcPts val="120"/>
                        </a:spcAft>
                      </a:pPr>
                      <a:r>
                        <a:rPr lang="en-US" sz="2000" kern="100">
                          <a:solidFill>
                            <a:srgbClr val="000000"/>
                          </a:solidFill>
                          <a:effectLst/>
                        </a:rPr>
                        <a:t>1.544</a:t>
                      </a:r>
                      <a:endParaRPr lang="zh-CN" sz="2000" kern="100">
                        <a:effectLst/>
                        <a:latin typeface="Times New Roman" panose="02020603050405020304" pitchFamily="18" charset="0"/>
                        <a:ea typeface="方正宋一简体" panose="03000509000000000000" pitchFamily="65" charset="-122"/>
                      </a:endParaRPr>
                    </a:p>
                  </a:txBody>
                  <a:tcPr marL="36195" marR="36195" marT="0" marB="0" anchor="ctr"/>
                </a:tc>
                <a:tc>
                  <a:txBody>
                    <a:bodyPr/>
                    <a:lstStyle/>
                    <a:p>
                      <a:pPr algn="ctr">
                        <a:spcBef>
                          <a:spcPts val="120"/>
                        </a:spcBef>
                        <a:spcAft>
                          <a:spcPts val="120"/>
                        </a:spcAft>
                      </a:pPr>
                      <a:r>
                        <a:rPr lang="en-US" sz="2000" kern="100">
                          <a:solidFill>
                            <a:srgbClr val="000000"/>
                          </a:solidFill>
                          <a:effectLst/>
                        </a:rPr>
                        <a:t>T2</a:t>
                      </a:r>
                      <a:endParaRPr lang="zh-CN" sz="2000" kern="100">
                        <a:effectLst/>
                      </a:endParaRPr>
                    </a:p>
                    <a:p>
                      <a:pPr algn="ctr">
                        <a:spcBef>
                          <a:spcPts val="120"/>
                        </a:spcBef>
                        <a:spcAft>
                          <a:spcPts val="120"/>
                        </a:spcAft>
                      </a:pPr>
                      <a:r>
                        <a:rPr lang="en-US" sz="2000" kern="100">
                          <a:solidFill>
                            <a:srgbClr val="000000"/>
                          </a:solidFill>
                          <a:effectLst/>
                        </a:rPr>
                        <a:t>96</a:t>
                      </a:r>
                      <a:endParaRPr lang="zh-CN" sz="2000" kern="100">
                        <a:effectLst/>
                      </a:endParaRPr>
                    </a:p>
                    <a:p>
                      <a:pPr algn="ctr">
                        <a:spcBef>
                          <a:spcPts val="120"/>
                        </a:spcBef>
                        <a:spcAft>
                          <a:spcPts val="120"/>
                        </a:spcAft>
                      </a:pPr>
                      <a:r>
                        <a:rPr lang="en-US" sz="2000" kern="100">
                          <a:solidFill>
                            <a:srgbClr val="000000"/>
                          </a:solidFill>
                          <a:effectLst/>
                        </a:rPr>
                        <a:t>6.312</a:t>
                      </a:r>
                      <a:endParaRPr lang="zh-CN" sz="2000" kern="100">
                        <a:effectLst/>
                        <a:latin typeface="Times New Roman" panose="02020603050405020304" pitchFamily="18" charset="0"/>
                        <a:ea typeface="方正宋一简体" panose="03000509000000000000" pitchFamily="65" charset="-122"/>
                      </a:endParaRPr>
                    </a:p>
                  </a:txBody>
                  <a:tcPr marL="36195" marR="36195" marT="0" marB="0" anchor="ctr"/>
                </a:tc>
                <a:tc>
                  <a:txBody>
                    <a:bodyPr/>
                    <a:lstStyle/>
                    <a:p>
                      <a:pPr algn="ctr">
                        <a:spcBef>
                          <a:spcPts val="120"/>
                        </a:spcBef>
                        <a:spcAft>
                          <a:spcPts val="120"/>
                        </a:spcAft>
                      </a:pPr>
                      <a:r>
                        <a:rPr lang="en-US" sz="2000" kern="100" dirty="0">
                          <a:solidFill>
                            <a:srgbClr val="000000"/>
                          </a:solidFill>
                          <a:effectLst/>
                        </a:rPr>
                        <a:t>T3</a:t>
                      </a:r>
                      <a:endParaRPr lang="zh-CN" sz="2000" kern="100" dirty="0">
                        <a:effectLst/>
                      </a:endParaRPr>
                    </a:p>
                    <a:p>
                      <a:pPr algn="ctr">
                        <a:spcBef>
                          <a:spcPts val="120"/>
                        </a:spcBef>
                        <a:spcAft>
                          <a:spcPts val="120"/>
                        </a:spcAft>
                      </a:pPr>
                      <a:r>
                        <a:rPr lang="en-US" sz="2000" kern="100" dirty="0">
                          <a:solidFill>
                            <a:srgbClr val="000000"/>
                          </a:solidFill>
                          <a:effectLst/>
                        </a:rPr>
                        <a:t>672</a:t>
                      </a:r>
                      <a:endParaRPr lang="zh-CN" sz="2000" kern="100" dirty="0">
                        <a:effectLst/>
                      </a:endParaRPr>
                    </a:p>
                    <a:p>
                      <a:pPr algn="ctr">
                        <a:spcBef>
                          <a:spcPts val="120"/>
                        </a:spcBef>
                        <a:spcAft>
                          <a:spcPts val="120"/>
                        </a:spcAft>
                      </a:pPr>
                      <a:r>
                        <a:rPr lang="en-US" sz="2000" kern="100" dirty="0">
                          <a:solidFill>
                            <a:srgbClr val="000000"/>
                          </a:solidFill>
                          <a:effectLst/>
                        </a:rPr>
                        <a:t>44.736</a:t>
                      </a:r>
                      <a:endParaRPr lang="zh-CN" sz="2000" kern="100" dirty="0">
                        <a:effectLst/>
                        <a:latin typeface="Times New Roman" panose="02020603050405020304" pitchFamily="18" charset="0"/>
                        <a:ea typeface="方正宋一简体" panose="03000509000000000000" pitchFamily="65" charset="-122"/>
                      </a:endParaRPr>
                    </a:p>
                  </a:txBody>
                  <a:tcPr marL="36195" marR="36195" marT="0" marB="0" anchor="ctr"/>
                </a:tc>
                <a:tc>
                  <a:txBody>
                    <a:bodyPr/>
                    <a:lstStyle/>
                    <a:p>
                      <a:pPr algn="ctr">
                        <a:spcBef>
                          <a:spcPts val="120"/>
                        </a:spcBef>
                        <a:spcAft>
                          <a:spcPts val="120"/>
                        </a:spcAft>
                      </a:pPr>
                      <a:r>
                        <a:rPr lang="en-US" sz="2000" kern="100">
                          <a:solidFill>
                            <a:srgbClr val="000000"/>
                          </a:solidFill>
                          <a:effectLst/>
                        </a:rPr>
                        <a:t>T4</a:t>
                      </a:r>
                      <a:endParaRPr lang="zh-CN" sz="2000" kern="100">
                        <a:effectLst/>
                      </a:endParaRPr>
                    </a:p>
                    <a:p>
                      <a:pPr algn="ctr">
                        <a:spcBef>
                          <a:spcPts val="120"/>
                        </a:spcBef>
                        <a:spcAft>
                          <a:spcPts val="120"/>
                        </a:spcAft>
                      </a:pPr>
                      <a:r>
                        <a:rPr lang="en-US" sz="2000" kern="100">
                          <a:solidFill>
                            <a:srgbClr val="000000"/>
                          </a:solidFill>
                          <a:effectLst/>
                        </a:rPr>
                        <a:t>4032</a:t>
                      </a:r>
                      <a:endParaRPr lang="zh-CN" sz="2000" kern="100">
                        <a:effectLst/>
                      </a:endParaRPr>
                    </a:p>
                    <a:p>
                      <a:pPr algn="ctr">
                        <a:spcBef>
                          <a:spcPts val="120"/>
                        </a:spcBef>
                        <a:spcAft>
                          <a:spcPts val="120"/>
                        </a:spcAft>
                      </a:pPr>
                      <a:r>
                        <a:rPr lang="en-US" sz="2000" kern="100">
                          <a:solidFill>
                            <a:srgbClr val="000000"/>
                          </a:solidFill>
                          <a:effectLst/>
                        </a:rPr>
                        <a:t>274.176</a:t>
                      </a:r>
                      <a:endParaRPr lang="zh-CN" sz="2000" kern="100">
                        <a:effectLst/>
                        <a:latin typeface="Times New Roman" panose="02020603050405020304" pitchFamily="18" charset="0"/>
                        <a:ea typeface="方正宋一简体" panose="03000509000000000000" pitchFamily="65" charset="-122"/>
                      </a:endParaRPr>
                    </a:p>
                  </a:txBody>
                  <a:tcPr marL="36195" marR="36195" marT="0" marB="0" anchor="ctr"/>
                </a:tc>
                <a:tc>
                  <a:txBody>
                    <a:bodyPr/>
                    <a:lstStyle/>
                    <a:p>
                      <a:pPr algn="ctr">
                        <a:spcBef>
                          <a:spcPts val="120"/>
                        </a:spcBef>
                        <a:spcAft>
                          <a:spcPts val="120"/>
                        </a:spcAft>
                      </a:pPr>
                      <a:r>
                        <a:rPr lang="en-US" sz="2000" kern="100" dirty="0">
                          <a:solidFill>
                            <a:srgbClr val="000000"/>
                          </a:solidFill>
                          <a:effectLst/>
                        </a:rPr>
                        <a:t> </a:t>
                      </a:r>
                      <a:endParaRPr lang="zh-CN" sz="2000" kern="100" dirty="0">
                        <a:effectLst/>
                        <a:latin typeface="Times New Roman" panose="02020603050405020304" pitchFamily="18" charset="0"/>
                        <a:ea typeface="方正宋一简体" panose="03000509000000000000" pitchFamily="65" charset="-122"/>
                      </a:endParaRPr>
                    </a:p>
                  </a:txBody>
                  <a:tcPr marL="36195" marR="36195" marT="0" marB="0" anchor="ctr"/>
                </a:tc>
              </a:tr>
            </a:tbl>
          </a:graphicData>
        </a:graphic>
      </p:graphicFrame>
      <p:sp>
        <p:nvSpPr>
          <p:cNvPr id="5" name="内容占位符 2"/>
          <p:cNvSpPr>
            <a:spLocks noGrp="1"/>
          </p:cNvSpPr>
          <p:nvPr>
            <p:ph idx="1"/>
          </p:nvPr>
        </p:nvSpPr>
        <p:spPr>
          <a:xfrm>
            <a:off x="1274639" y="1052737"/>
            <a:ext cx="10009112" cy="1800200"/>
          </a:xfrm>
        </p:spPr>
        <p:txBody>
          <a:bodyPr>
            <a:noAutofit/>
          </a:bodyPr>
          <a:lstStyle/>
          <a:p>
            <a:r>
              <a:rPr lang="zh-CN" altLang="en-US" sz="2400" dirty="0"/>
              <a:t>当需要有更高的数据率时，可以采用多次复用的方法。</a:t>
            </a:r>
            <a:endParaRPr lang="en-US" altLang="zh-CN" sz="2400" dirty="0"/>
          </a:p>
          <a:p>
            <a:r>
              <a:rPr lang="zh-CN" altLang="en-US" sz="2400" dirty="0"/>
              <a:t>虽然</a:t>
            </a:r>
            <a:r>
              <a:rPr lang="en-US" altLang="zh-CN" sz="2400" dirty="0"/>
              <a:t>PCM</a:t>
            </a:r>
            <a:r>
              <a:rPr lang="zh-CN" altLang="en-US" sz="2400" dirty="0"/>
              <a:t>复用体制最初是用来复用多路</a:t>
            </a:r>
            <a:r>
              <a:rPr lang="en-US" altLang="zh-CN" sz="2400" dirty="0"/>
              <a:t>PCM</a:t>
            </a:r>
            <a:r>
              <a:rPr lang="zh-CN" altLang="en-US" sz="2400" dirty="0"/>
              <a:t>数字话音信号的，但同样可以为各种业务的数据传输提供不同速率的传输电路。</a:t>
            </a:r>
            <a:endParaRPr lang="zh-CN" altLang="en-US" sz="2400" dirty="0"/>
          </a:p>
        </p:txBody>
      </p:sp>
      <p:sp>
        <p:nvSpPr>
          <p:cNvPr id="4" name="矩形 3"/>
          <p:cNvSpPr/>
          <p:nvPr/>
        </p:nvSpPr>
        <p:spPr>
          <a:xfrm>
            <a:off x="4868694" y="3573016"/>
            <a:ext cx="1054717" cy="122413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5923411" y="3573016"/>
            <a:ext cx="1054717" cy="122413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8760" y="2636912"/>
            <a:ext cx="12191999" cy="60670"/>
          </a:xfrm>
          <a:prstGeom prst="rect">
            <a:avLst/>
          </a:prstGeom>
          <a:solidFill>
            <a:srgbClr val="FF9900">
              <a:alpha val="80000"/>
            </a:srgbClr>
          </a:solidFill>
          <a:ln w="25400" cap="flat" cmpd="sng" algn="ctr">
            <a:no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pic>
        <p:nvPicPr>
          <p:cNvPr id="6" name="图片 5"/>
          <p:cNvPicPr>
            <a:picLocks noChangeAspect="1"/>
          </p:cNvPicPr>
          <p:nvPr/>
        </p:nvPicPr>
        <p:blipFill>
          <a:blip r:embed="rId1"/>
          <a:stretch>
            <a:fillRect/>
          </a:stretch>
        </p:blipFill>
        <p:spPr>
          <a:xfrm>
            <a:off x="8274685" y="355600"/>
            <a:ext cx="2537460" cy="426085"/>
          </a:xfrm>
          <a:prstGeom prst="rect">
            <a:avLst/>
          </a:prstGeom>
        </p:spPr>
      </p:pic>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par>
                          <p:cTn id="7" fill="hold">
                            <p:stCondLst>
                              <p:cond delay="0"/>
                            </p:stCondLst>
                            <p:childTnLst>
                              <p:par>
                                <p:cTn id="8" presetID="35" presetClass="emph" presetSubtype="0" repeatCount="3000" fill="hold" grpId="0" nodeType="afterEffect">
                                  <p:stCondLst>
                                    <p:cond delay="0"/>
                                  </p:stCondLst>
                                  <p:childTnLst>
                                    <p:anim calcmode="discrete" valueType="str">
                                      <p:cBhvr>
                                        <p:cTn id="9" dur="1000" fill="hold"/>
                                        <p:tgtEl>
                                          <p:spTgt spid="4"/>
                                        </p:tgtEl>
                                        <p:attrNameLst>
                                          <p:attrName>style.visibility</p:attrName>
                                        </p:attrNameLst>
                                      </p:cBhvr>
                                      <p:tavLst>
                                        <p:tav tm="0">
                                          <p:val>
                                            <p:strVal val="hidden"/>
                                          </p:val>
                                        </p:tav>
                                        <p:tav tm="50000">
                                          <p:val>
                                            <p:strVal val="visible"/>
                                          </p:val>
                                        </p:tav>
                                      </p:tavLst>
                                    </p:anim>
                                  </p:childTnLst>
                                  <p:subTnLst>
                                    <p:set>
                                      <p:cBhvr override="childStyle">
                                        <p:cTn dur="1" fill="hold" display="0" masterRel="nextClick" afterEffect="1"/>
                                        <p:tgtEl>
                                          <p:spTgt spid="4"/>
                                        </p:tgtEl>
                                        <p:attrNameLst>
                                          <p:attrName>style.visibility</p:attrName>
                                        </p:attrNameLst>
                                      </p:cBhvr>
                                      <p:to>
                                        <p:strVal val="hidden"/>
                                      </p:to>
                                    </p:set>
                                  </p:sub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fade">
                                      <p:cBhvr>
                                        <p:cTn id="14" dur="1000"/>
                                        <p:tgtEl>
                                          <p:spTgt spid="5">
                                            <p:txEl>
                                              <p:pRg st="0" end="0"/>
                                            </p:txEl>
                                          </p:spTgt>
                                        </p:tgtEl>
                                      </p:cBhvr>
                                    </p:animEffect>
                                    <p:anim calcmode="lin" valueType="num">
                                      <p:cBhvr>
                                        <p:cTn id="15"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1"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par>
                          <p:cTn id="21" fill="hold">
                            <p:stCondLst>
                              <p:cond delay="0"/>
                            </p:stCondLst>
                            <p:childTnLst>
                              <p:par>
                                <p:cTn id="22" presetID="35" presetClass="emph" presetSubtype="0" repeatCount="3000" fill="hold" grpId="0" nodeType="afterEffect">
                                  <p:stCondLst>
                                    <p:cond delay="0"/>
                                  </p:stCondLst>
                                  <p:childTnLst>
                                    <p:anim calcmode="discrete" valueType="str">
                                      <p:cBhvr>
                                        <p:cTn id="23" dur="1000" fill="hold"/>
                                        <p:tgtEl>
                                          <p:spTgt spid="7"/>
                                        </p:tgtEl>
                                        <p:attrNameLst>
                                          <p:attrName>style.visibility</p:attrName>
                                        </p:attrNameLst>
                                      </p:cBhvr>
                                      <p:tavLst>
                                        <p:tav tm="0">
                                          <p:val>
                                            <p:strVal val="hidden"/>
                                          </p:val>
                                        </p:tav>
                                        <p:tav tm="50000">
                                          <p:val>
                                            <p:strVal val="visible"/>
                                          </p:val>
                                        </p:tav>
                                      </p:tavLst>
                                    </p:anim>
                                  </p:childTnLst>
                                  <p:subTnLst>
                                    <p:set>
                                      <p:cBhvr override="childStyle">
                                        <p:cTn dur="1" fill="hold" display="0" masterRel="nextClick" afterEffect="1"/>
                                        <p:tgtEl>
                                          <p:spTgt spid="7"/>
                                        </p:tgtEl>
                                        <p:attrNameLst>
                                          <p:attrName>style.visibility</p:attrName>
                                        </p:attrNameLst>
                                      </p:cBhvr>
                                      <p:to>
                                        <p:strVal val="hidden"/>
                                      </p:to>
                                    </p:set>
                                  </p:sub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
                                            <p:txEl>
                                              <p:pRg st="1" end="1"/>
                                            </p:txEl>
                                          </p:spTgt>
                                        </p:tgtEl>
                                        <p:attrNameLst>
                                          <p:attrName>style.visibility</p:attrName>
                                        </p:attrNameLst>
                                      </p:cBhvr>
                                      <p:to>
                                        <p:strVal val="visible"/>
                                      </p:to>
                                    </p:set>
                                    <p:animEffect transition="in" filter="fade">
                                      <p:cBhvr>
                                        <p:cTn id="28" dur="1000"/>
                                        <p:tgtEl>
                                          <p:spTgt spid="5">
                                            <p:txEl>
                                              <p:pRg st="1" end="1"/>
                                            </p:txEl>
                                          </p:spTgt>
                                        </p:tgtEl>
                                      </p:cBhvr>
                                    </p:animEffect>
                                    <p:anim calcmode="lin" valueType="num">
                                      <p:cBhvr>
                                        <p:cTn id="29"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4" grpId="1" bldLvl="0" animBg="1"/>
      <p:bldP spid="7" grpId="0" bldLvl="0" animBg="1"/>
      <p:bldP spid="7" grpId="1" bldLvl="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Rectangle 2"/>
          <p:cNvSpPr>
            <a:spLocks noGrp="1" noChangeArrowheads="1"/>
          </p:cNvSpPr>
          <p:nvPr>
            <p:ph type="title"/>
          </p:nvPr>
        </p:nvSpPr>
        <p:spPr/>
        <p:txBody>
          <a:bodyPr/>
          <a:lstStyle/>
          <a:p>
            <a:pPr eaLnBrk="1" hangingPunct="1"/>
            <a:r>
              <a:rPr lang="en-US" altLang="zh-CN" sz="2000" dirty="0"/>
              <a:t>PCM</a:t>
            </a:r>
            <a:r>
              <a:rPr lang="zh-CN" altLang="en-US" sz="2000" dirty="0"/>
              <a:t>速率体制</a:t>
            </a:r>
            <a:endParaRPr lang="en-US" altLang="zh-CN" sz="2000" dirty="0"/>
          </a:p>
        </p:txBody>
      </p:sp>
      <p:sp>
        <p:nvSpPr>
          <p:cNvPr id="161795" name="Rectangle 3"/>
          <p:cNvSpPr>
            <a:spLocks noGrp="1" noChangeArrowheads="1"/>
          </p:cNvSpPr>
          <p:nvPr>
            <p:ph idx="1"/>
          </p:nvPr>
        </p:nvSpPr>
        <p:spPr>
          <a:xfrm>
            <a:off x="606742" y="1912883"/>
            <a:ext cx="10978515" cy="4248472"/>
          </a:xfrm>
        </p:spPr>
        <p:txBody>
          <a:bodyPr>
            <a:noAutofit/>
          </a:bodyPr>
          <a:lstStyle/>
          <a:p>
            <a:pPr eaLnBrk="1" hangingPunct="1">
              <a:lnSpc>
                <a:spcPct val="150000"/>
              </a:lnSpc>
            </a:pPr>
            <a:r>
              <a:rPr lang="zh-CN" altLang="en-US" sz="2400" dirty="0"/>
              <a:t>早期的数字传输系统存在着许多缺点。其中最主要的是以下两个方面： </a:t>
            </a:r>
            <a:endParaRPr lang="zh-CN" altLang="en-US" sz="2400" dirty="0"/>
          </a:p>
          <a:p>
            <a:pPr eaLnBrk="1" hangingPunct="1">
              <a:lnSpc>
                <a:spcPct val="150000"/>
              </a:lnSpc>
            </a:pPr>
            <a:r>
              <a:rPr lang="zh-CN" altLang="en-US" sz="2400" dirty="0"/>
              <a:t>速率标准不统一。</a:t>
            </a:r>
            <a:endParaRPr lang="zh-CN" altLang="en-US" sz="2400" dirty="0"/>
          </a:p>
          <a:p>
            <a:pPr lvl="1" eaLnBrk="1" hangingPunct="1">
              <a:lnSpc>
                <a:spcPct val="150000"/>
              </a:lnSpc>
            </a:pPr>
            <a:r>
              <a:rPr lang="zh-CN" altLang="en-US" sz="2400" dirty="0">
                <a:solidFill>
                  <a:srgbClr val="333399"/>
                </a:solidFill>
                <a:ea typeface="黑体" panose="02010609060101010101" pitchFamily="2" charset="-122"/>
              </a:rPr>
              <a:t>如果不对高次群的数字传输速率进行标准化，国际范围的高速数据传输就很难实现。</a:t>
            </a:r>
            <a:r>
              <a:rPr lang="zh-CN" altLang="en-US" sz="2400" dirty="0"/>
              <a:t> </a:t>
            </a:r>
            <a:endParaRPr lang="zh-CN" altLang="en-US" sz="2400" dirty="0"/>
          </a:p>
          <a:p>
            <a:pPr eaLnBrk="1" hangingPunct="1">
              <a:lnSpc>
                <a:spcPct val="150000"/>
              </a:lnSpc>
            </a:pPr>
            <a:r>
              <a:rPr lang="zh-CN" altLang="en-US" sz="2400" dirty="0"/>
              <a:t>不是同步传输。</a:t>
            </a:r>
            <a:endParaRPr lang="zh-CN" altLang="en-US" sz="2400" dirty="0"/>
          </a:p>
          <a:p>
            <a:pPr lvl="1" eaLnBrk="1" hangingPunct="1">
              <a:lnSpc>
                <a:spcPct val="150000"/>
              </a:lnSpc>
            </a:pPr>
            <a:r>
              <a:rPr lang="zh-CN" altLang="en-US" sz="2400" dirty="0">
                <a:solidFill>
                  <a:srgbClr val="333399"/>
                </a:solidFill>
                <a:ea typeface="黑体" panose="02010609060101010101" pitchFamily="2" charset="-122"/>
              </a:rPr>
              <a:t>过去，为了节约经费，各国的数字网主要是采用准同步方式。</a:t>
            </a:r>
            <a:r>
              <a:rPr lang="zh-CN" altLang="en-US" sz="2400" dirty="0"/>
              <a:t>   </a:t>
            </a:r>
            <a:endParaRPr lang="zh-CN" altLang="en-US" sz="2400" dirty="0"/>
          </a:p>
        </p:txBody>
      </p:sp>
      <p:sp>
        <p:nvSpPr>
          <p:cNvPr id="45058" name="页脚占位符 4"/>
          <p:cNvSpPr>
            <a:spLocks noGrp="1"/>
          </p:cNvSpPr>
          <p:nvPr>
            <p:ph type="ftr" sz="quarter" idx="11"/>
          </p:nvPr>
        </p:nvSpPr>
        <p:spPr>
          <a:noFill/>
        </p:spPr>
        <p:txBody>
          <a:bodyPr/>
          <a:lstStyle/>
          <a:p>
            <a:r>
              <a:rPr lang="zh-CN" altLang="en-US"/>
              <a:t>课件制作人：谢钧 谢希仁</a:t>
            </a:r>
            <a:endParaRPr lang="zh-CN" altLang="en-US"/>
          </a:p>
        </p:txBody>
      </p:sp>
      <p:sp>
        <p:nvSpPr>
          <p:cNvPr id="45061" name="Rectangle 4"/>
          <p:cNvSpPr>
            <a:spLocks noChangeArrowheads="1"/>
          </p:cNvSpPr>
          <p:nvPr/>
        </p:nvSpPr>
        <p:spPr bwMode="auto">
          <a:xfrm>
            <a:off x="0" y="-230832"/>
            <a:ext cx="184731" cy="461665"/>
          </a:xfrm>
          <a:prstGeom prst="rect">
            <a:avLst/>
          </a:prstGeom>
          <a:noFill/>
          <a:ln w="9525">
            <a:noFill/>
            <a:miter lim="800000"/>
          </a:ln>
        </p:spPr>
        <p:txBody>
          <a:bodyPr wrap="none" anchor="ctr">
            <a:spAutoFit/>
          </a:bodyPr>
          <a:lstStyle/>
          <a:p>
            <a:endParaRPr lang="zh-CN" altLang="en-US"/>
          </a:p>
        </p:txBody>
      </p:sp>
      <p:sp>
        <p:nvSpPr>
          <p:cNvPr id="45062" name="Rectangle 6"/>
          <p:cNvSpPr>
            <a:spLocks noChangeArrowheads="1"/>
          </p:cNvSpPr>
          <p:nvPr/>
        </p:nvSpPr>
        <p:spPr bwMode="auto">
          <a:xfrm>
            <a:off x="0" y="3007668"/>
            <a:ext cx="184731" cy="461665"/>
          </a:xfrm>
          <a:prstGeom prst="rect">
            <a:avLst/>
          </a:prstGeom>
          <a:noFill/>
          <a:ln w="9525">
            <a:noFill/>
            <a:miter lim="800000"/>
          </a:ln>
        </p:spPr>
        <p:txBody>
          <a:bodyPr wrap="none" anchor="ctr">
            <a:spAutoFit/>
          </a:bodyPr>
          <a:lstStyle/>
          <a:p>
            <a:endParaRPr lang="zh-CN" altLang="en-US"/>
          </a:p>
        </p:txBody>
      </p:sp>
      <p:sp>
        <p:nvSpPr>
          <p:cNvPr id="7" name="矩形 6"/>
          <p:cNvSpPr/>
          <p:nvPr/>
        </p:nvSpPr>
        <p:spPr>
          <a:xfrm>
            <a:off x="1" y="5877272"/>
            <a:ext cx="12191999" cy="60671"/>
          </a:xfrm>
          <a:prstGeom prst="rect">
            <a:avLst/>
          </a:prstGeom>
          <a:solidFill>
            <a:srgbClr val="FF9900">
              <a:alpha val="80000"/>
            </a:srgbClr>
          </a:solidFill>
          <a:ln w="25400" cap="flat" cmpd="sng" algn="ctr">
            <a:no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8" name="矩形 7"/>
          <p:cNvSpPr/>
          <p:nvPr/>
        </p:nvSpPr>
        <p:spPr>
          <a:xfrm>
            <a:off x="1" y="1693585"/>
            <a:ext cx="12191999" cy="60670"/>
          </a:xfrm>
          <a:prstGeom prst="rect">
            <a:avLst/>
          </a:prstGeom>
          <a:solidFill>
            <a:srgbClr val="FF9900">
              <a:alpha val="80000"/>
            </a:srgbClr>
          </a:solidFill>
          <a:ln w="25400" cap="flat" cmpd="sng" algn="ctr">
            <a:no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9" name="矩形 8"/>
          <p:cNvSpPr/>
          <p:nvPr/>
        </p:nvSpPr>
        <p:spPr>
          <a:xfrm>
            <a:off x="1" y="5798052"/>
            <a:ext cx="2685142" cy="226172"/>
          </a:xfrm>
          <a:prstGeom prst="rect">
            <a:avLst/>
          </a:prstGeom>
          <a:solidFill>
            <a:srgbClr val="3333CC"/>
          </a:solidFill>
          <a:ln w="25400" cap="flat" cmpd="sng" algn="ctr">
            <a:no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0" name="矩形 9"/>
          <p:cNvSpPr/>
          <p:nvPr/>
        </p:nvSpPr>
        <p:spPr>
          <a:xfrm>
            <a:off x="9506858" y="1597879"/>
            <a:ext cx="2685142" cy="226172"/>
          </a:xfrm>
          <a:prstGeom prst="rect">
            <a:avLst/>
          </a:prstGeom>
          <a:solidFill>
            <a:srgbClr val="3333CC"/>
          </a:solidFill>
          <a:ln w="25400" cap="flat" cmpd="sng" algn="ctr">
            <a:no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pic>
        <p:nvPicPr>
          <p:cNvPr id="2" name="图片 1"/>
          <p:cNvPicPr>
            <a:picLocks noChangeAspect="1"/>
          </p:cNvPicPr>
          <p:nvPr/>
        </p:nvPicPr>
        <p:blipFill>
          <a:blip r:embed="rId1"/>
          <a:stretch>
            <a:fillRect/>
          </a:stretch>
        </p:blipFill>
        <p:spPr>
          <a:xfrm>
            <a:off x="8274685" y="355600"/>
            <a:ext cx="2537460" cy="426085"/>
          </a:xfrm>
          <a:prstGeom prst="rect">
            <a:avLst/>
          </a:prstGeom>
        </p:spPr>
      </p:pic>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61795">
                                            <p:txEl>
                                              <p:pRg st="0" end="0"/>
                                            </p:txEl>
                                          </p:spTgt>
                                        </p:tgtEl>
                                        <p:attrNameLst>
                                          <p:attrName>style.visibility</p:attrName>
                                        </p:attrNameLst>
                                      </p:cBhvr>
                                      <p:to>
                                        <p:strVal val="visible"/>
                                      </p:to>
                                    </p:set>
                                    <p:animEffect transition="in" filter="fade">
                                      <p:cBhvr>
                                        <p:cTn id="7" dur="1000"/>
                                        <p:tgtEl>
                                          <p:spTgt spid="161795">
                                            <p:txEl>
                                              <p:pRg st="0" end="0"/>
                                            </p:txEl>
                                          </p:spTgt>
                                        </p:tgtEl>
                                      </p:cBhvr>
                                    </p:animEffect>
                                    <p:anim calcmode="lin" valueType="num">
                                      <p:cBhvr>
                                        <p:cTn id="8" dur="1000" fill="hold"/>
                                        <p:tgtEl>
                                          <p:spTgt spid="16179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6179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61795">
                                            <p:txEl>
                                              <p:pRg st="1" end="1"/>
                                            </p:txEl>
                                          </p:spTgt>
                                        </p:tgtEl>
                                        <p:attrNameLst>
                                          <p:attrName>style.visibility</p:attrName>
                                        </p:attrNameLst>
                                      </p:cBhvr>
                                      <p:to>
                                        <p:strVal val="visible"/>
                                      </p:to>
                                    </p:set>
                                    <p:animEffect transition="in" filter="fade">
                                      <p:cBhvr>
                                        <p:cTn id="14" dur="1000"/>
                                        <p:tgtEl>
                                          <p:spTgt spid="161795">
                                            <p:txEl>
                                              <p:pRg st="1" end="1"/>
                                            </p:txEl>
                                          </p:spTgt>
                                        </p:tgtEl>
                                      </p:cBhvr>
                                    </p:animEffect>
                                    <p:anim calcmode="lin" valueType="num">
                                      <p:cBhvr>
                                        <p:cTn id="15" dur="1000" fill="hold"/>
                                        <p:tgtEl>
                                          <p:spTgt spid="16179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61795">
                                            <p:txEl>
                                              <p:pRg st="1" end="1"/>
                                            </p:txEl>
                                          </p:spTgt>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161795">
                                            <p:txEl>
                                              <p:pRg st="2" end="2"/>
                                            </p:txEl>
                                          </p:spTgt>
                                        </p:tgtEl>
                                        <p:attrNameLst>
                                          <p:attrName>style.visibility</p:attrName>
                                        </p:attrNameLst>
                                      </p:cBhvr>
                                      <p:to>
                                        <p:strVal val="visible"/>
                                      </p:to>
                                    </p:set>
                                    <p:animEffect transition="in" filter="fade">
                                      <p:cBhvr>
                                        <p:cTn id="19" dur="1000"/>
                                        <p:tgtEl>
                                          <p:spTgt spid="161795">
                                            <p:txEl>
                                              <p:pRg st="2" end="2"/>
                                            </p:txEl>
                                          </p:spTgt>
                                        </p:tgtEl>
                                      </p:cBhvr>
                                    </p:animEffect>
                                    <p:anim calcmode="lin" valueType="num">
                                      <p:cBhvr>
                                        <p:cTn id="20" dur="1000" fill="hold"/>
                                        <p:tgtEl>
                                          <p:spTgt spid="161795">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16179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161795">
                                            <p:txEl>
                                              <p:pRg st="3" end="3"/>
                                            </p:txEl>
                                          </p:spTgt>
                                        </p:tgtEl>
                                        <p:attrNameLst>
                                          <p:attrName>style.visibility</p:attrName>
                                        </p:attrNameLst>
                                      </p:cBhvr>
                                      <p:to>
                                        <p:strVal val="visible"/>
                                      </p:to>
                                    </p:set>
                                    <p:animEffect transition="in" filter="fade">
                                      <p:cBhvr>
                                        <p:cTn id="26" dur="1000"/>
                                        <p:tgtEl>
                                          <p:spTgt spid="161795">
                                            <p:txEl>
                                              <p:pRg st="3" end="3"/>
                                            </p:txEl>
                                          </p:spTgt>
                                        </p:tgtEl>
                                      </p:cBhvr>
                                    </p:animEffect>
                                    <p:anim calcmode="lin" valueType="num">
                                      <p:cBhvr>
                                        <p:cTn id="27" dur="1000" fill="hold"/>
                                        <p:tgtEl>
                                          <p:spTgt spid="161795">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161795">
                                            <p:txEl>
                                              <p:pRg st="3" end="3"/>
                                            </p:txEl>
                                          </p:spTgt>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161795">
                                            <p:txEl>
                                              <p:pRg st="4" end="4"/>
                                            </p:txEl>
                                          </p:spTgt>
                                        </p:tgtEl>
                                        <p:attrNameLst>
                                          <p:attrName>style.visibility</p:attrName>
                                        </p:attrNameLst>
                                      </p:cBhvr>
                                      <p:to>
                                        <p:strVal val="visible"/>
                                      </p:to>
                                    </p:set>
                                    <p:animEffect transition="in" filter="fade">
                                      <p:cBhvr>
                                        <p:cTn id="31" dur="1000"/>
                                        <p:tgtEl>
                                          <p:spTgt spid="161795">
                                            <p:txEl>
                                              <p:pRg st="4" end="4"/>
                                            </p:txEl>
                                          </p:spTgt>
                                        </p:tgtEl>
                                      </p:cBhvr>
                                    </p:animEffect>
                                    <p:anim calcmode="lin" valueType="num">
                                      <p:cBhvr>
                                        <p:cTn id="32" dur="1000" fill="hold"/>
                                        <p:tgtEl>
                                          <p:spTgt spid="161795">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16179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795" grpId="0" uiExpand="1"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圆角矩形 6"/>
          <p:cNvSpPr/>
          <p:nvPr/>
        </p:nvSpPr>
        <p:spPr>
          <a:xfrm>
            <a:off x="612775" y="1755627"/>
            <a:ext cx="10820400" cy="4963674"/>
          </a:xfrm>
          <a:prstGeom prst="roundRect">
            <a:avLst>
              <a:gd name="adj" fmla="val 5822"/>
            </a:avLst>
          </a:prstGeom>
          <a:solidFill>
            <a:schemeClr val="bg1">
              <a:lumMod val="95000"/>
            </a:schemeClr>
          </a:solidFill>
          <a:ln w="38100">
            <a:solidFill>
              <a:srgbClr val="FF993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Freeform 3"/>
          <p:cNvSpPr/>
          <p:nvPr/>
        </p:nvSpPr>
        <p:spPr>
          <a:xfrm>
            <a:off x="-43539" y="6388356"/>
            <a:ext cx="12233951" cy="496637"/>
          </a:xfrm>
          <a:custGeom>
            <a:avLst/>
            <a:gdLst>
              <a:gd name="connsiteX0" fmla="*/ 0 w 9144000"/>
              <a:gd name="connsiteY0" fmla="*/ 376428 h 376428"/>
              <a:gd name="connsiteX1" fmla="*/ 9144000 w 9144000"/>
              <a:gd name="connsiteY1" fmla="*/ 376428 h 376428"/>
              <a:gd name="connsiteX2" fmla="*/ 9144000 w 9144000"/>
              <a:gd name="connsiteY2" fmla="*/ 0 h 376428"/>
              <a:gd name="connsiteX3" fmla="*/ 0 w 9144000"/>
              <a:gd name="connsiteY3" fmla="*/ 0 h 376428"/>
              <a:gd name="connsiteX4" fmla="*/ 0 w 9144000"/>
              <a:gd name="connsiteY4" fmla="*/ 376428 h 3764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376428">
                <a:moveTo>
                  <a:pt x="0" y="376428"/>
                </a:moveTo>
                <a:lnTo>
                  <a:pt x="9144000" y="376428"/>
                </a:lnTo>
                <a:lnTo>
                  <a:pt x="9144000" y="0"/>
                </a:lnTo>
                <a:lnTo>
                  <a:pt x="0" y="0"/>
                </a:lnTo>
                <a:lnTo>
                  <a:pt x="0" y="376428"/>
                </a:lnTo>
              </a:path>
            </a:pathLst>
          </a:custGeom>
          <a:solidFill>
            <a:srgbClr val="3B3F6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grpSp>
        <p:nvGrpSpPr>
          <p:cNvPr id="9" name="组合 8"/>
          <p:cNvGrpSpPr/>
          <p:nvPr/>
        </p:nvGrpSpPr>
        <p:grpSpPr>
          <a:xfrm>
            <a:off x="9156703" y="5399078"/>
            <a:ext cx="1877787" cy="1129564"/>
            <a:chOff x="9675584" y="5175723"/>
            <a:chExt cx="1877787" cy="1129564"/>
          </a:xfrm>
        </p:grpSpPr>
        <p:sp>
          <p:nvSpPr>
            <p:cNvPr id="10" name="矩形 9"/>
            <p:cNvSpPr/>
            <p:nvPr/>
          </p:nvSpPr>
          <p:spPr>
            <a:xfrm>
              <a:off x="11286669" y="5640179"/>
              <a:ext cx="266702" cy="6618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10642146" y="5828865"/>
              <a:ext cx="266702" cy="476421"/>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241641" y="5175723"/>
              <a:ext cx="266702" cy="1129564"/>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9675584" y="5974341"/>
              <a:ext cx="266702" cy="33094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6083" name="Rectangle 2"/>
          <p:cNvSpPr>
            <a:spLocks noGrp="1" noChangeArrowheads="1"/>
          </p:cNvSpPr>
          <p:nvPr>
            <p:ph type="title"/>
          </p:nvPr>
        </p:nvSpPr>
        <p:spPr/>
        <p:txBody>
          <a:bodyPr/>
          <a:lstStyle/>
          <a:p>
            <a:pPr eaLnBrk="1" hangingPunct="1"/>
            <a:r>
              <a:rPr lang="zh-CN" altLang="en-US" dirty="0"/>
              <a:t>同步光纤网 </a:t>
            </a:r>
            <a:r>
              <a:rPr lang="en-US" altLang="zh-CN" dirty="0"/>
              <a:t>SONET</a:t>
            </a:r>
            <a:endParaRPr lang="en-US" altLang="zh-CN" dirty="0"/>
          </a:p>
        </p:txBody>
      </p:sp>
      <p:sp>
        <p:nvSpPr>
          <p:cNvPr id="160771" name="Rectangle 3"/>
          <p:cNvSpPr>
            <a:spLocks noGrp="1" noChangeArrowheads="1"/>
          </p:cNvSpPr>
          <p:nvPr>
            <p:ph idx="1"/>
          </p:nvPr>
        </p:nvSpPr>
        <p:spPr>
          <a:xfrm>
            <a:off x="1058615" y="2276872"/>
            <a:ext cx="9709173" cy="3894694"/>
          </a:xfrm>
        </p:spPr>
        <p:txBody>
          <a:bodyPr>
            <a:normAutofit lnSpcReduction="10000"/>
          </a:bodyPr>
          <a:lstStyle/>
          <a:p>
            <a:pPr>
              <a:lnSpc>
                <a:spcPct val="150000"/>
              </a:lnSpc>
            </a:pPr>
            <a:r>
              <a:rPr lang="zh-CN" altLang="en-US" sz="2400" dirty="0">
                <a:solidFill>
                  <a:srgbClr val="C00000"/>
                </a:solidFill>
              </a:rPr>
              <a:t>同步光纤网</a:t>
            </a:r>
            <a:r>
              <a:rPr lang="zh-CN" altLang="en-US" sz="2400" dirty="0"/>
              <a:t> </a:t>
            </a:r>
            <a:r>
              <a:rPr lang="en-US" altLang="zh-CN" sz="2400" dirty="0">
                <a:solidFill>
                  <a:srgbClr val="C00000"/>
                </a:solidFill>
              </a:rPr>
              <a:t>SONET</a:t>
            </a:r>
            <a:r>
              <a:rPr lang="en-US" altLang="zh-CN" sz="2400" dirty="0"/>
              <a:t> (Synchronous Optical Network) </a:t>
            </a:r>
            <a:r>
              <a:rPr lang="zh-CN" altLang="en-US" sz="2400" dirty="0"/>
              <a:t>的各级时钟都来自一个非常精确的主时钟（例如昂贵的铯原子钟）。 </a:t>
            </a:r>
            <a:endParaRPr lang="zh-CN" altLang="en-US" sz="2400" dirty="0"/>
          </a:p>
          <a:p>
            <a:pPr>
              <a:lnSpc>
                <a:spcPct val="150000"/>
              </a:lnSpc>
            </a:pPr>
            <a:r>
              <a:rPr lang="en-US" altLang="zh-CN" sz="2400" dirty="0"/>
              <a:t>SONET</a:t>
            </a:r>
            <a:r>
              <a:rPr lang="zh-CN" altLang="en-US" sz="2400" dirty="0"/>
              <a:t>为光纤传输系统定义了同步传输的线路速率等级结构，其传输速率以</a:t>
            </a:r>
            <a:r>
              <a:rPr lang="en-US" altLang="zh-CN" sz="2400" dirty="0"/>
              <a:t>51.84 Mbit/s</a:t>
            </a:r>
            <a:r>
              <a:rPr lang="zh-CN" altLang="en-US" sz="2400" dirty="0"/>
              <a:t>为基础</a:t>
            </a:r>
            <a:endParaRPr lang="en-US" altLang="zh-CN" sz="2400" dirty="0"/>
          </a:p>
          <a:p>
            <a:pPr lvl="1">
              <a:lnSpc>
                <a:spcPct val="150000"/>
              </a:lnSpc>
            </a:pPr>
            <a:r>
              <a:rPr lang="zh-CN" altLang="en-US" sz="2200" dirty="0"/>
              <a:t>电信号称为第 </a:t>
            </a:r>
            <a:r>
              <a:rPr lang="en-US" altLang="zh-CN" sz="2200" dirty="0"/>
              <a:t>1 </a:t>
            </a:r>
            <a:r>
              <a:rPr lang="zh-CN" altLang="en-US" sz="2200" dirty="0"/>
              <a:t>级同步传送信号</a:t>
            </a:r>
            <a:r>
              <a:rPr lang="en-US" altLang="zh-CN" sz="2200" dirty="0"/>
              <a:t>(Synchronous Transport Signal)</a:t>
            </a:r>
            <a:r>
              <a:rPr lang="zh-CN" altLang="en-US" sz="2200" dirty="0"/>
              <a:t>，即</a:t>
            </a:r>
            <a:r>
              <a:rPr lang="en-US" altLang="zh-CN" sz="2200" dirty="0"/>
              <a:t>STS-1</a:t>
            </a:r>
            <a:r>
              <a:rPr lang="zh-CN" altLang="en-US" sz="2200" dirty="0"/>
              <a:t>。</a:t>
            </a:r>
            <a:endParaRPr lang="zh-CN" altLang="en-US" sz="2200" dirty="0"/>
          </a:p>
          <a:p>
            <a:pPr lvl="1">
              <a:lnSpc>
                <a:spcPct val="150000"/>
              </a:lnSpc>
            </a:pPr>
            <a:r>
              <a:rPr lang="zh-CN" altLang="en-US" sz="2200" dirty="0"/>
              <a:t>光信号则称为第 </a:t>
            </a:r>
            <a:r>
              <a:rPr lang="en-US" altLang="zh-CN" sz="2200" dirty="0"/>
              <a:t>1 </a:t>
            </a:r>
            <a:r>
              <a:rPr lang="zh-CN" altLang="en-US" sz="2200" dirty="0"/>
              <a:t>级光载波</a:t>
            </a:r>
            <a:r>
              <a:rPr lang="en-US" altLang="zh-CN" sz="2200" dirty="0"/>
              <a:t>(Optical Carrier)</a:t>
            </a:r>
            <a:r>
              <a:rPr lang="zh-CN" altLang="en-US" sz="2200" dirty="0"/>
              <a:t>，即 </a:t>
            </a:r>
            <a:r>
              <a:rPr lang="en-US" altLang="zh-CN" sz="2200" dirty="0"/>
              <a:t>OC-1</a:t>
            </a:r>
            <a:r>
              <a:rPr lang="zh-CN" altLang="en-US" sz="2200" dirty="0"/>
              <a:t>。  </a:t>
            </a:r>
            <a:endParaRPr lang="zh-CN" altLang="en-US" sz="2200" dirty="0"/>
          </a:p>
        </p:txBody>
      </p:sp>
      <p:sp>
        <p:nvSpPr>
          <p:cNvPr id="46082" name="页脚占位符 4"/>
          <p:cNvSpPr>
            <a:spLocks noGrp="1"/>
          </p:cNvSpPr>
          <p:nvPr>
            <p:ph type="ftr" sz="quarter" idx="11"/>
          </p:nvPr>
        </p:nvSpPr>
        <p:spPr>
          <a:noFill/>
        </p:spPr>
        <p:txBody>
          <a:bodyPr/>
          <a:lstStyle/>
          <a:p>
            <a:r>
              <a:rPr lang="zh-CN" altLang="en-US"/>
              <a:t>课件制作人：谢钧 谢希仁</a:t>
            </a:r>
            <a:endParaRPr lang="zh-CN" altLang="en-US"/>
          </a:p>
        </p:txBody>
      </p:sp>
      <p:sp>
        <p:nvSpPr>
          <p:cNvPr id="46085" name="Rectangle 4"/>
          <p:cNvSpPr>
            <a:spLocks noChangeArrowheads="1"/>
          </p:cNvSpPr>
          <p:nvPr/>
        </p:nvSpPr>
        <p:spPr bwMode="auto">
          <a:xfrm>
            <a:off x="0" y="-230832"/>
            <a:ext cx="184731" cy="461665"/>
          </a:xfrm>
          <a:prstGeom prst="rect">
            <a:avLst/>
          </a:prstGeom>
          <a:noFill/>
          <a:ln w="9525">
            <a:noFill/>
            <a:miter lim="800000"/>
          </a:ln>
        </p:spPr>
        <p:txBody>
          <a:bodyPr wrap="none" anchor="ctr">
            <a:spAutoFit/>
          </a:bodyPr>
          <a:lstStyle/>
          <a:p>
            <a:endParaRPr lang="zh-CN" altLang="en-US"/>
          </a:p>
        </p:txBody>
      </p:sp>
      <p:sp>
        <p:nvSpPr>
          <p:cNvPr id="46086" name="Rectangle 6"/>
          <p:cNvSpPr>
            <a:spLocks noChangeArrowheads="1"/>
          </p:cNvSpPr>
          <p:nvPr/>
        </p:nvSpPr>
        <p:spPr bwMode="auto">
          <a:xfrm>
            <a:off x="0" y="3007668"/>
            <a:ext cx="184731" cy="461665"/>
          </a:xfrm>
          <a:prstGeom prst="rect">
            <a:avLst/>
          </a:prstGeom>
          <a:noFill/>
          <a:ln w="9525">
            <a:noFill/>
            <a:miter lim="800000"/>
          </a:ln>
        </p:spPr>
        <p:txBody>
          <a:bodyPr wrap="none" anchor="ctr">
            <a:spAutoFit/>
          </a:bodyPr>
          <a:lstStyle/>
          <a:p>
            <a:endParaRPr lang="zh-CN" altLang="en-US"/>
          </a:p>
        </p:txBody>
      </p:sp>
      <p:pic>
        <p:nvPicPr>
          <p:cNvPr id="2" name="图片 1"/>
          <p:cNvPicPr>
            <a:picLocks noChangeAspect="1"/>
          </p:cNvPicPr>
          <p:nvPr/>
        </p:nvPicPr>
        <p:blipFill>
          <a:blip r:embed="rId1"/>
          <a:stretch>
            <a:fillRect/>
          </a:stretch>
        </p:blipFill>
        <p:spPr>
          <a:xfrm>
            <a:off x="8274685" y="355600"/>
            <a:ext cx="2537460" cy="426085"/>
          </a:xfrm>
          <a:prstGeom prst="rect">
            <a:avLst/>
          </a:prstGeom>
        </p:spPr>
      </p:pic>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60771">
                                            <p:txEl>
                                              <p:pRg st="0" end="0"/>
                                            </p:txEl>
                                          </p:spTgt>
                                        </p:tgtEl>
                                        <p:attrNameLst>
                                          <p:attrName>style.visibility</p:attrName>
                                        </p:attrNameLst>
                                      </p:cBhvr>
                                      <p:to>
                                        <p:strVal val="visible"/>
                                      </p:to>
                                    </p:set>
                                    <p:animEffect transition="in" filter="fade">
                                      <p:cBhvr>
                                        <p:cTn id="7" dur="1000"/>
                                        <p:tgtEl>
                                          <p:spTgt spid="160771">
                                            <p:txEl>
                                              <p:pRg st="0" end="0"/>
                                            </p:txEl>
                                          </p:spTgt>
                                        </p:tgtEl>
                                      </p:cBhvr>
                                    </p:animEffect>
                                    <p:anim calcmode="lin" valueType="num">
                                      <p:cBhvr>
                                        <p:cTn id="8" dur="1000" fill="hold"/>
                                        <p:tgtEl>
                                          <p:spTgt spid="1607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6077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60771">
                                            <p:txEl>
                                              <p:pRg st="1" end="1"/>
                                            </p:txEl>
                                          </p:spTgt>
                                        </p:tgtEl>
                                        <p:attrNameLst>
                                          <p:attrName>style.visibility</p:attrName>
                                        </p:attrNameLst>
                                      </p:cBhvr>
                                      <p:to>
                                        <p:strVal val="visible"/>
                                      </p:to>
                                    </p:set>
                                    <p:animEffect transition="in" filter="fade">
                                      <p:cBhvr>
                                        <p:cTn id="14" dur="1000"/>
                                        <p:tgtEl>
                                          <p:spTgt spid="160771">
                                            <p:txEl>
                                              <p:pRg st="1" end="1"/>
                                            </p:txEl>
                                          </p:spTgt>
                                        </p:tgtEl>
                                      </p:cBhvr>
                                    </p:animEffect>
                                    <p:anim calcmode="lin" valueType="num">
                                      <p:cBhvr>
                                        <p:cTn id="15" dur="1000" fill="hold"/>
                                        <p:tgtEl>
                                          <p:spTgt spid="16077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6077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60771">
                                            <p:txEl>
                                              <p:pRg st="2" end="2"/>
                                            </p:txEl>
                                          </p:spTgt>
                                        </p:tgtEl>
                                        <p:attrNameLst>
                                          <p:attrName>style.visibility</p:attrName>
                                        </p:attrNameLst>
                                      </p:cBhvr>
                                      <p:to>
                                        <p:strVal val="visible"/>
                                      </p:to>
                                    </p:set>
                                    <p:animEffect transition="in" filter="fade">
                                      <p:cBhvr>
                                        <p:cTn id="21" dur="1000"/>
                                        <p:tgtEl>
                                          <p:spTgt spid="160771">
                                            <p:txEl>
                                              <p:pRg st="2" end="2"/>
                                            </p:txEl>
                                          </p:spTgt>
                                        </p:tgtEl>
                                      </p:cBhvr>
                                    </p:animEffect>
                                    <p:anim calcmode="lin" valueType="num">
                                      <p:cBhvr>
                                        <p:cTn id="22" dur="1000" fill="hold"/>
                                        <p:tgtEl>
                                          <p:spTgt spid="160771">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6077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60771">
                                            <p:txEl>
                                              <p:pRg st="3" end="3"/>
                                            </p:txEl>
                                          </p:spTgt>
                                        </p:tgtEl>
                                        <p:attrNameLst>
                                          <p:attrName>style.visibility</p:attrName>
                                        </p:attrNameLst>
                                      </p:cBhvr>
                                      <p:to>
                                        <p:strVal val="visible"/>
                                      </p:to>
                                    </p:set>
                                    <p:animEffect transition="in" filter="fade">
                                      <p:cBhvr>
                                        <p:cTn id="28" dur="1000"/>
                                        <p:tgtEl>
                                          <p:spTgt spid="160771">
                                            <p:txEl>
                                              <p:pRg st="3" end="3"/>
                                            </p:txEl>
                                          </p:spTgt>
                                        </p:tgtEl>
                                      </p:cBhvr>
                                    </p:animEffect>
                                    <p:anim calcmode="lin" valueType="num">
                                      <p:cBhvr>
                                        <p:cTn id="29" dur="1000" fill="hold"/>
                                        <p:tgtEl>
                                          <p:spTgt spid="160771">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60771">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771" grpId="0" uiExpand="1" build="p"/>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Rectangle 2"/>
          <p:cNvSpPr>
            <a:spLocks noGrp="1" noChangeArrowheads="1"/>
          </p:cNvSpPr>
          <p:nvPr>
            <p:ph type="title"/>
          </p:nvPr>
        </p:nvSpPr>
        <p:spPr/>
        <p:txBody>
          <a:bodyPr/>
          <a:lstStyle/>
          <a:p>
            <a:pPr eaLnBrk="1" hangingPunct="1"/>
            <a:r>
              <a:rPr lang="zh-CN" altLang="en-US" dirty="0"/>
              <a:t>同步数字系列 </a:t>
            </a:r>
            <a:r>
              <a:rPr lang="en-US" altLang="zh-CN" dirty="0"/>
              <a:t>SDH </a:t>
            </a:r>
            <a:endParaRPr lang="en-US" altLang="zh-CN" dirty="0"/>
          </a:p>
        </p:txBody>
      </p:sp>
      <p:sp>
        <p:nvSpPr>
          <p:cNvPr id="164867" name="Rectangle 3"/>
          <p:cNvSpPr>
            <a:spLocks noGrp="1" noChangeArrowheads="1"/>
          </p:cNvSpPr>
          <p:nvPr>
            <p:ph idx="1"/>
          </p:nvPr>
        </p:nvSpPr>
        <p:spPr>
          <a:xfrm>
            <a:off x="609919" y="2204864"/>
            <a:ext cx="10978515" cy="3966702"/>
          </a:xfrm>
        </p:spPr>
        <p:txBody>
          <a:bodyPr>
            <a:normAutofit/>
          </a:bodyPr>
          <a:lstStyle/>
          <a:p>
            <a:pPr eaLnBrk="1" hangingPunct="1">
              <a:lnSpc>
                <a:spcPct val="150000"/>
              </a:lnSpc>
            </a:pPr>
            <a:r>
              <a:rPr lang="en-US" altLang="zh-CN" sz="2400" dirty="0"/>
              <a:t>ITU-T </a:t>
            </a:r>
            <a:r>
              <a:rPr lang="zh-CN" altLang="en-US" sz="2400" dirty="0"/>
              <a:t>以美国标准 </a:t>
            </a:r>
            <a:r>
              <a:rPr lang="en-US" altLang="zh-CN" sz="2400" dirty="0"/>
              <a:t>SONET </a:t>
            </a:r>
            <a:r>
              <a:rPr lang="zh-CN" altLang="en-US" sz="2400" dirty="0"/>
              <a:t>为基础，制订出国际标准同步数字系列 </a:t>
            </a:r>
            <a:r>
              <a:rPr lang="en-US" altLang="zh-CN" sz="2400" dirty="0"/>
              <a:t>SDH (Synchronous Digital Hierarchy)</a:t>
            </a:r>
            <a:r>
              <a:rPr lang="zh-CN" altLang="en-US" sz="2400" dirty="0"/>
              <a:t>。</a:t>
            </a:r>
            <a:endParaRPr lang="zh-CN" altLang="en-US" sz="2400" dirty="0"/>
          </a:p>
          <a:p>
            <a:pPr eaLnBrk="1" hangingPunct="1">
              <a:lnSpc>
                <a:spcPct val="150000"/>
              </a:lnSpc>
            </a:pPr>
            <a:r>
              <a:rPr lang="zh-CN" altLang="en-US" sz="2400" dirty="0"/>
              <a:t>一般可认为 </a:t>
            </a:r>
            <a:r>
              <a:rPr lang="en-US" altLang="zh-CN" sz="2400" dirty="0"/>
              <a:t>SDH </a:t>
            </a:r>
            <a:r>
              <a:rPr lang="zh-CN" altLang="en-US" sz="2400" dirty="0"/>
              <a:t>与 </a:t>
            </a:r>
            <a:r>
              <a:rPr lang="en-US" altLang="zh-CN" sz="2400" dirty="0"/>
              <a:t>SONET </a:t>
            </a:r>
            <a:r>
              <a:rPr lang="zh-CN" altLang="en-US" sz="2400" dirty="0"/>
              <a:t>是同义词。</a:t>
            </a:r>
            <a:endParaRPr lang="zh-CN" altLang="en-US" sz="2400" dirty="0"/>
          </a:p>
          <a:p>
            <a:pPr eaLnBrk="1" hangingPunct="1">
              <a:lnSpc>
                <a:spcPct val="150000"/>
              </a:lnSpc>
            </a:pPr>
            <a:r>
              <a:rPr lang="en-US" altLang="zh-CN" sz="2400" dirty="0"/>
              <a:t>SDH </a:t>
            </a:r>
            <a:r>
              <a:rPr lang="zh-CN" altLang="en-US" sz="2400" dirty="0"/>
              <a:t>的基本速率为 </a:t>
            </a:r>
            <a:r>
              <a:rPr lang="en-US" altLang="zh-CN" sz="2400" dirty="0"/>
              <a:t>155.52 Mb/s</a:t>
            </a:r>
            <a:r>
              <a:rPr lang="zh-CN" altLang="en-US" sz="2400" dirty="0"/>
              <a:t>，称为第 </a:t>
            </a:r>
            <a:r>
              <a:rPr lang="en-US" altLang="zh-CN" sz="2400" b="1" dirty="0"/>
              <a:t>1 </a:t>
            </a:r>
            <a:r>
              <a:rPr lang="zh-CN" altLang="en-US" sz="2400" dirty="0"/>
              <a:t>级同步传递模块 </a:t>
            </a:r>
            <a:r>
              <a:rPr lang="en-US" altLang="zh-CN" sz="2400" dirty="0"/>
              <a:t>(Synchronous Transfer Module)</a:t>
            </a:r>
            <a:r>
              <a:rPr lang="zh-CN" altLang="en-US" sz="2400" dirty="0"/>
              <a:t>，即 </a:t>
            </a:r>
            <a:r>
              <a:rPr lang="en-US" altLang="zh-CN" sz="2400" dirty="0"/>
              <a:t>STM-1</a:t>
            </a:r>
            <a:r>
              <a:rPr lang="zh-CN" altLang="en-US" sz="2400" dirty="0"/>
              <a:t>，相当于 </a:t>
            </a:r>
            <a:r>
              <a:rPr lang="en-US" altLang="zh-CN" sz="2400" dirty="0"/>
              <a:t>SONET </a:t>
            </a:r>
            <a:r>
              <a:rPr lang="zh-CN" altLang="en-US" sz="2400" dirty="0"/>
              <a:t>体系中的 </a:t>
            </a:r>
            <a:r>
              <a:rPr lang="en-US" altLang="zh-CN" sz="2400" dirty="0"/>
              <a:t>OC-3 </a:t>
            </a:r>
            <a:r>
              <a:rPr lang="zh-CN" altLang="en-US" sz="2400" dirty="0"/>
              <a:t>速率。   </a:t>
            </a:r>
            <a:endParaRPr lang="zh-CN" altLang="en-US" sz="2400" dirty="0"/>
          </a:p>
        </p:txBody>
      </p:sp>
      <p:sp>
        <p:nvSpPr>
          <p:cNvPr id="47106" name="页脚占位符 4"/>
          <p:cNvSpPr>
            <a:spLocks noGrp="1"/>
          </p:cNvSpPr>
          <p:nvPr>
            <p:ph type="ftr" sz="quarter" idx="11"/>
          </p:nvPr>
        </p:nvSpPr>
        <p:spPr>
          <a:noFill/>
        </p:spPr>
        <p:txBody>
          <a:bodyPr/>
          <a:lstStyle/>
          <a:p>
            <a:r>
              <a:rPr lang="zh-CN" altLang="en-US"/>
              <a:t>课件制作人：谢钧 谢希仁</a:t>
            </a:r>
            <a:endParaRPr lang="zh-CN" altLang="en-US"/>
          </a:p>
        </p:txBody>
      </p:sp>
      <p:sp>
        <p:nvSpPr>
          <p:cNvPr id="47109" name="Rectangle 4"/>
          <p:cNvSpPr>
            <a:spLocks noChangeArrowheads="1"/>
          </p:cNvSpPr>
          <p:nvPr/>
        </p:nvSpPr>
        <p:spPr bwMode="auto">
          <a:xfrm>
            <a:off x="0" y="-230832"/>
            <a:ext cx="184731" cy="461665"/>
          </a:xfrm>
          <a:prstGeom prst="rect">
            <a:avLst/>
          </a:prstGeom>
          <a:noFill/>
          <a:ln w="9525">
            <a:noFill/>
            <a:miter lim="800000"/>
          </a:ln>
        </p:spPr>
        <p:txBody>
          <a:bodyPr wrap="none" anchor="ctr">
            <a:spAutoFit/>
          </a:bodyPr>
          <a:lstStyle/>
          <a:p>
            <a:endParaRPr lang="zh-CN" altLang="en-US"/>
          </a:p>
        </p:txBody>
      </p:sp>
      <p:sp>
        <p:nvSpPr>
          <p:cNvPr id="47110" name="Rectangle 6"/>
          <p:cNvSpPr>
            <a:spLocks noChangeArrowheads="1"/>
          </p:cNvSpPr>
          <p:nvPr/>
        </p:nvSpPr>
        <p:spPr bwMode="auto">
          <a:xfrm>
            <a:off x="0" y="3007668"/>
            <a:ext cx="184731" cy="461665"/>
          </a:xfrm>
          <a:prstGeom prst="rect">
            <a:avLst/>
          </a:prstGeom>
          <a:noFill/>
          <a:ln w="9525">
            <a:noFill/>
            <a:miter lim="800000"/>
          </a:ln>
        </p:spPr>
        <p:txBody>
          <a:bodyPr wrap="none" anchor="ctr">
            <a:spAutoFit/>
          </a:bodyPr>
          <a:lstStyle/>
          <a:p>
            <a:endParaRPr lang="zh-CN" altLang="en-US"/>
          </a:p>
        </p:txBody>
      </p:sp>
      <p:sp>
        <p:nvSpPr>
          <p:cNvPr id="7" name="矩形 6"/>
          <p:cNvSpPr/>
          <p:nvPr/>
        </p:nvSpPr>
        <p:spPr>
          <a:xfrm>
            <a:off x="0" y="1677988"/>
            <a:ext cx="9617075" cy="128587"/>
          </a:xfrm>
          <a:prstGeom prst="rect">
            <a:avLst/>
          </a:prstGeom>
          <a:solidFill>
            <a:srgbClr val="A6B727">
              <a:alpha val="80000"/>
            </a:srgbClr>
          </a:solidFill>
          <a:ln w="12700" cap="flat" cmpd="sng" algn="ctr">
            <a:noFill/>
            <a:prstDash val="solid"/>
            <a:miter lim="800000"/>
          </a:ln>
          <a:effectLst/>
        </p:spPr>
        <p:txBody>
          <a:bodyPr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8" name="矩形 7"/>
          <p:cNvSpPr/>
          <p:nvPr/>
        </p:nvSpPr>
        <p:spPr>
          <a:xfrm>
            <a:off x="0" y="5721350"/>
            <a:ext cx="12192000" cy="1136650"/>
          </a:xfrm>
          <a:prstGeom prst="rect">
            <a:avLst/>
          </a:prstGeom>
          <a:solidFill>
            <a:srgbClr val="DDDDDD">
              <a:alpha val="80000"/>
            </a:srgbClr>
          </a:solidFill>
          <a:ln w="12700" cap="flat" cmpd="sng" algn="ctr">
            <a:noFill/>
            <a:prstDash val="solid"/>
            <a:miter lim="800000"/>
          </a:ln>
          <a:effectLst/>
        </p:spPr>
        <p:txBody>
          <a:bodyPr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cxnSp>
        <p:nvCxnSpPr>
          <p:cNvPr id="9" name="直接连接符 8"/>
          <p:cNvCxnSpPr/>
          <p:nvPr/>
        </p:nvCxnSpPr>
        <p:spPr>
          <a:xfrm>
            <a:off x="0" y="5367338"/>
            <a:ext cx="12192000" cy="0"/>
          </a:xfrm>
          <a:prstGeom prst="line">
            <a:avLst/>
          </a:prstGeom>
          <a:noFill/>
          <a:ln w="38100" cap="flat" cmpd="sng" algn="ctr">
            <a:solidFill>
              <a:srgbClr val="A6B727"/>
            </a:solidFill>
            <a:prstDash val="sysDash"/>
            <a:miter lim="800000"/>
          </a:ln>
          <a:effectLst/>
        </p:spPr>
      </p:cxnSp>
      <p:grpSp>
        <p:nvGrpSpPr>
          <p:cNvPr id="10" name="组合 9"/>
          <p:cNvGrpSpPr/>
          <p:nvPr/>
        </p:nvGrpSpPr>
        <p:grpSpPr bwMode="auto">
          <a:xfrm rot="10800000">
            <a:off x="9617075" y="1069975"/>
            <a:ext cx="2592388" cy="1066800"/>
            <a:chOff x="-3884" y="1297773"/>
            <a:chExt cx="2592640" cy="1065542"/>
          </a:xfrm>
        </p:grpSpPr>
        <p:sp>
          <p:nvSpPr>
            <p:cNvPr id="11" name="矩形 10"/>
            <p:cNvSpPr/>
            <p:nvPr/>
          </p:nvSpPr>
          <p:spPr>
            <a:xfrm>
              <a:off x="-5471" y="1381811"/>
              <a:ext cx="495348" cy="532771"/>
            </a:xfrm>
            <a:prstGeom prst="rect">
              <a:avLst/>
            </a:prstGeom>
            <a:solidFill>
              <a:srgbClr val="838383"/>
            </a:solidFill>
            <a:ln w="12700" cap="flat" cmpd="sng" algn="ctr">
              <a:noFill/>
              <a:prstDash val="solid"/>
              <a:miter lim="800000"/>
            </a:ln>
            <a:effectLst/>
          </p:spPr>
          <p:txBody>
            <a:bodyPr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2" name="矩形 11"/>
            <p:cNvSpPr/>
            <p:nvPr/>
          </p:nvSpPr>
          <p:spPr>
            <a:xfrm>
              <a:off x="770891" y="1882869"/>
              <a:ext cx="266726" cy="286999"/>
            </a:xfrm>
            <a:prstGeom prst="rect">
              <a:avLst/>
            </a:prstGeom>
            <a:solidFill>
              <a:srgbClr val="A6B727"/>
            </a:solidFill>
            <a:ln w="12700" cap="flat" cmpd="sng" algn="ctr">
              <a:noFill/>
              <a:prstDash val="solid"/>
              <a:miter lim="800000"/>
            </a:ln>
            <a:effectLst/>
          </p:spPr>
          <p:txBody>
            <a:bodyPr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3" name="矩形 12"/>
            <p:cNvSpPr/>
            <p:nvPr/>
          </p:nvSpPr>
          <p:spPr>
            <a:xfrm>
              <a:off x="599425" y="1573672"/>
              <a:ext cx="342933" cy="369451"/>
            </a:xfrm>
            <a:prstGeom prst="rect">
              <a:avLst/>
            </a:prstGeom>
            <a:solidFill>
              <a:srgbClr val="FFC000"/>
            </a:solidFill>
            <a:ln w="12700" cap="flat" cmpd="sng" algn="ctr">
              <a:noFill/>
              <a:prstDash val="solid"/>
              <a:miter lim="800000"/>
            </a:ln>
            <a:effectLst/>
          </p:spPr>
          <p:txBody>
            <a:bodyPr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4" name="矩形 13"/>
            <p:cNvSpPr/>
            <p:nvPr/>
          </p:nvSpPr>
          <p:spPr>
            <a:xfrm>
              <a:off x="942358" y="2039847"/>
              <a:ext cx="266726" cy="286998"/>
            </a:xfrm>
            <a:prstGeom prst="rect">
              <a:avLst/>
            </a:prstGeom>
            <a:solidFill>
              <a:srgbClr val="FEC306"/>
            </a:solidFill>
            <a:ln w="12700" cap="flat" cmpd="sng" algn="ctr">
              <a:noFill/>
              <a:prstDash val="solid"/>
              <a:miter lim="800000"/>
            </a:ln>
            <a:effectLst/>
          </p:spPr>
          <p:txBody>
            <a:bodyPr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5" name="矩形 14"/>
            <p:cNvSpPr/>
            <p:nvPr/>
          </p:nvSpPr>
          <p:spPr>
            <a:xfrm>
              <a:off x="2542714" y="1597456"/>
              <a:ext cx="46042" cy="45984"/>
            </a:xfrm>
            <a:prstGeom prst="rect">
              <a:avLst/>
            </a:prstGeom>
            <a:solidFill>
              <a:srgbClr val="F69200"/>
            </a:solidFill>
            <a:ln w="12700" cap="flat" cmpd="sng" algn="ctr">
              <a:noFill/>
              <a:prstDash val="solid"/>
              <a:miter lim="800000"/>
            </a:ln>
            <a:effectLst/>
          </p:spPr>
          <p:txBody>
            <a:bodyPr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6" name="矩形 15"/>
            <p:cNvSpPr/>
            <p:nvPr/>
          </p:nvSpPr>
          <p:spPr>
            <a:xfrm flipV="1">
              <a:off x="489877" y="2079487"/>
              <a:ext cx="266726" cy="286999"/>
            </a:xfrm>
            <a:prstGeom prst="rect">
              <a:avLst/>
            </a:prstGeom>
            <a:solidFill>
              <a:srgbClr val="418AB3"/>
            </a:solidFill>
            <a:ln w="12700" cap="flat" cmpd="sng" algn="ctr">
              <a:noFill/>
              <a:prstDash val="solid"/>
              <a:miter lim="800000"/>
            </a:ln>
            <a:effectLst/>
          </p:spPr>
          <p:txBody>
            <a:bodyPr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7" name="矩形 16"/>
            <p:cNvSpPr/>
            <p:nvPr/>
          </p:nvSpPr>
          <p:spPr>
            <a:xfrm>
              <a:off x="1896539" y="1867013"/>
              <a:ext cx="107960" cy="114165"/>
            </a:xfrm>
            <a:prstGeom prst="rect">
              <a:avLst/>
            </a:prstGeom>
            <a:solidFill>
              <a:srgbClr val="FFFF00"/>
            </a:solidFill>
            <a:ln w="12700" cap="flat" cmpd="sng" algn="ctr">
              <a:noFill/>
              <a:prstDash val="solid"/>
              <a:miter lim="800000"/>
            </a:ln>
            <a:effectLst/>
          </p:spPr>
          <p:txBody>
            <a:bodyPr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8" name="矩形 17"/>
            <p:cNvSpPr/>
            <p:nvPr/>
          </p:nvSpPr>
          <p:spPr>
            <a:xfrm>
              <a:off x="2220420" y="1933609"/>
              <a:ext cx="266726" cy="286999"/>
            </a:xfrm>
            <a:prstGeom prst="rect">
              <a:avLst/>
            </a:prstGeom>
            <a:solidFill>
              <a:srgbClr val="F69200"/>
            </a:solidFill>
            <a:ln w="12700" cap="flat" cmpd="sng" algn="ctr">
              <a:noFill/>
              <a:prstDash val="solid"/>
              <a:miter lim="800000"/>
            </a:ln>
            <a:effectLst/>
          </p:spPr>
          <p:txBody>
            <a:bodyPr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9" name="矩形 18"/>
            <p:cNvSpPr/>
            <p:nvPr/>
          </p:nvSpPr>
          <p:spPr>
            <a:xfrm>
              <a:off x="1677442" y="2038261"/>
              <a:ext cx="266726" cy="286999"/>
            </a:xfrm>
            <a:prstGeom prst="rect">
              <a:avLst/>
            </a:prstGeom>
            <a:solidFill>
              <a:srgbClr val="C00000"/>
            </a:solidFill>
            <a:ln w="12700" cap="flat" cmpd="sng" algn="ctr">
              <a:noFill/>
              <a:prstDash val="solid"/>
              <a:miter lim="800000"/>
            </a:ln>
            <a:effectLst/>
          </p:spPr>
          <p:txBody>
            <a:bodyPr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20" name="矩形 19"/>
            <p:cNvSpPr/>
            <p:nvPr/>
          </p:nvSpPr>
          <p:spPr>
            <a:xfrm>
              <a:off x="1224960" y="1717964"/>
              <a:ext cx="266726" cy="286999"/>
            </a:xfrm>
            <a:prstGeom prst="rect">
              <a:avLst/>
            </a:prstGeom>
            <a:solidFill>
              <a:srgbClr val="7F7F7F"/>
            </a:solidFill>
            <a:ln w="12700" cap="flat" cmpd="sng" algn="ctr">
              <a:noFill/>
              <a:prstDash val="solid"/>
              <a:miter lim="800000"/>
            </a:ln>
            <a:effectLst/>
          </p:spPr>
          <p:txBody>
            <a:bodyPr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21" name="矩形 20"/>
            <p:cNvSpPr/>
            <p:nvPr/>
          </p:nvSpPr>
          <p:spPr>
            <a:xfrm>
              <a:off x="1817156" y="1299358"/>
              <a:ext cx="266726" cy="286999"/>
            </a:xfrm>
            <a:prstGeom prst="rect">
              <a:avLst/>
            </a:prstGeom>
            <a:solidFill>
              <a:srgbClr val="C00000"/>
            </a:solidFill>
            <a:ln w="12700" cap="flat" cmpd="sng" algn="ctr">
              <a:noFill/>
              <a:prstDash val="solid"/>
              <a:miter lim="800000"/>
            </a:ln>
            <a:effectLst/>
          </p:spPr>
          <p:txBody>
            <a:bodyPr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pic>
        <p:nvPicPr>
          <p:cNvPr id="2" name="图片 1"/>
          <p:cNvPicPr>
            <a:picLocks noChangeAspect="1"/>
          </p:cNvPicPr>
          <p:nvPr/>
        </p:nvPicPr>
        <p:blipFill>
          <a:blip r:embed="rId1"/>
          <a:stretch>
            <a:fillRect/>
          </a:stretch>
        </p:blipFill>
        <p:spPr>
          <a:xfrm>
            <a:off x="8274685" y="355600"/>
            <a:ext cx="2537460" cy="426085"/>
          </a:xfrm>
          <a:prstGeom prst="rect">
            <a:avLst/>
          </a:prstGeom>
        </p:spPr>
      </p:pic>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64867">
                                            <p:txEl>
                                              <p:pRg st="0" end="0"/>
                                            </p:txEl>
                                          </p:spTgt>
                                        </p:tgtEl>
                                        <p:attrNameLst>
                                          <p:attrName>style.visibility</p:attrName>
                                        </p:attrNameLst>
                                      </p:cBhvr>
                                      <p:to>
                                        <p:strVal val="visible"/>
                                      </p:to>
                                    </p:set>
                                    <p:animEffect transition="in" filter="fade">
                                      <p:cBhvr>
                                        <p:cTn id="7" dur="1000"/>
                                        <p:tgtEl>
                                          <p:spTgt spid="164867">
                                            <p:txEl>
                                              <p:pRg st="0" end="0"/>
                                            </p:txEl>
                                          </p:spTgt>
                                        </p:tgtEl>
                                      </p:cBhvr>
                                    </p:animEffect>
                                    <p:anim calcmode="lin" valueType="num">
                                      <p:cBhvr>
                                        <p:cTn id="8" dur="1000" fill="hold"/>
                                        <p:tgtEl>
                                          <p:spTgt spid="16486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6486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64867">
                                            <p:txEl>
                                              <p:pRg st="1" end="1"/>
                                            </p:txEl>
                                          </p:spTgt>
                                        </p:tgtEl>
                                        <p:attrNameLst>
                                          <p:attrName>style.visibility</p:attrName>
                                        </p:attrNameLst>
                                      </p:cBhvr>
                                      <p:to>
                                        <p:strVal val="visible"/>
                                      </p:to>
                                    </p:set>
                                    <p:animEffect transition="in" filter="fade">
                                      <p:cBhvr>
                                        <p:cTn id="14" dur="1000"/>
                                        <p:tgtEl>
                                          <p:spTgt spid="164867">
                                            <p:txEl>
                                              <p:pRg st="1" end="1"/>
                                            </p:txEl>
                                          </p:spTgt>
                                        </p:tgtEl>
                                      </p:cBhvr>
                                    </p:animEffect>
                                    <p:anim calcmode="lin" valueType="num">
                                      <p:cBhvr>
                                        <p:cTn id="15" dur="1000" fill="hold"/>
                                        <p:tgtEl>
                                          <p:spTgt spid="16486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6486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64867">
                                            <p:txEl>
                                              <p:pRg st="2" end="2"/>
                                            </p:txEl>
                                          </p:spTgt>
                                        </p:tgtEl>
                                        <p:attrNameLst>
                                          <p:attrName>style.visibility</p:attrName>
                                        </p:attrNameLst>
                                      </p:cBhvr>
                                      <p:to>
                                        <p:strVal val="visible"/>
                                      </p:to>
                                    </p:set>
                                    <p:animEffect transition="in" filter="fade">
                                      <p:cBhvr>
                                        <p:cTn id="21" dur="1000"/>
                                        <p:tgtEl>
                                          <p:spTgt spid="164867">
                                            <p:txEl>
                                              <p:pRg st="2" end="2"/>
                                            </p:txEl>
                                          </p:spTgt>
                                        </p:tgtEl>
                                      </p:cBhvr>
                                    </p:animEffect>
                                    <p:anim calcmode="lin" valueType="num">
                                      <p:cBhvr>
                                        <p:cTn id="22" dur="1000" fill="hold"/>
                                        <p:tgtEl>
                                          <p:spTgt spid="164867">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64867">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867" grpId="0" uiExpand="1" build="p"/>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6208" name="Group 320"/>
          <p:cNvGraphicFramePr>
            <a:graphicFrameLocks noGrp="1"/>
          </p:cNvGraphicFramePr>
          <p:nvPr/>
        </p:nvGraphicFramePr>
        <p:xfrm>
          <a:off x="889341" y="1340768"/>
          <a:ext cx="10419667" cy="4893936"/>
        </p:xfrm>
        <a:graphic>
          <a:graphicData uri="http://schemas.openxmlformats.org/drawingml/2006/table">
            <a:tbl>
              <a:tblPr/>
              <a:tblGrid>
                <a:gridCol w="2420262"/>
                <a:gridCol w="3253995"/>
                <a:gridCol w="2169330"/>
                <a:gridCol w="2576080"/>
              </a:tblGrid>
              <a:tr h="720080">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2000" b="0" i="0" u="none" strike="noStrike" cap="none" normalizeH="0" baseline="0" dirty="0">
                          <a:ln>
                            <a:noFill/>
                          </a:ln>
                          <a:solidFill>
                            <a:schemeClr val="bg1"/>
                          </a:solidFill>
                          <a:effectLst/>
                          <a:latin typeface="+mn-lt"/>
                          <a:ea typeface="+mn-ea"/>
                          <a:cs typeface="Times New Roman" panose="02020603050405020304" pitchFamily="18" charset="0"/>
                        </a:rPr>
                        <a:t>线路速率</a:t>
                      </a:r>
                      <a:endParaRPr kumimoji="0" lang="zh-CN" altLang="en-US" sz="2000" b="0" i="0" u="none" strike="noStrike" cap="none" normalizeH="0" baseline="0" dirty="0">
                        <a:ln>
                          <a:noFill/>
                        </a:ln>
                        <a:solidFill>
                          <a:schemeClr val="bg1"/>
                        </a:solidFill>
                        <a:effectLst/>
                        <a:latin typeface="+mn-lt"/>
                        <a:ea typeface="+mn-ea"/>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2000" b="0" i="0" u="none" strike="noStrike" cap="none" normalizeH="0" baseline="0" dirty="0">
                          <a:ln>
                            <a:noFill/>
                          </a:ln>
                          <a:solidFill>
                            <a:schemeClr val="bg1"/>
                          </a:solidFill>
                          <a:effectLst/>
                          <a:latin typeface="+mn-lt"/>
                          <a:ea typeface="+mn-ea"/>
                          <a:cs typeface="Times New Roman" panose="02020603050405020304" pitchFamily="18" charset="0"/>
                        </a:rPr>
                        <a:t>(Mb/s)</a:t>
                      </a:r>
                      <a:endParaRPr kumimoji="0" lang="en-US" altLang="zh-CN" sz="2000" b="0" i="0" u="none" strike="noStrike" cap="none" normalizeH="0" baseline="0" dirty="0">
                        <a:ln>
                          <a:noFill/>
                        </a:ln>
                        <a:solidFill>
                          <a:schemeClr val="bg1"/>
                        </a:solidFill>
                        <a:effectLst/>
                        <a:latin typeface="+mn-lt"/>
                        <a:ea typeface="+mn-ea"/>
                      </a:endParaRPr>
                    </a:p>
                  </a:txBody>
                  <a:tcPr marL="121984" marR="12198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dirty="0">
                          <a:ln>
                            <a:noFill/>
                          </a:ln>
                          <a:solidFill>
                            <a:schemeClr val="bg1"/>
                          </a:solidFill>
                          <a:effectLst/>
                          <a:latin typeface="+mn-lt"/>
                          <a:ea typeface="+mn-ea"/>
                          <a:cs typeface="Times New Roman" panose="02020603050405020304" pitchFamily="18" charset="0"/>
                        </a:rPr>
                        <a:t>SONET</a:t>
                      </a:r>
                      <a:endParaRPr kumimoji="0" lang="en-US" altLang="zh-CN" sz="2000" b="0" i="0" u="none" strike="noStrike" cap="none" normalizeH="0" baseline="0" dirty="0">
                        <a:ln>
                          <a:noFill/>
                        </a:ln>
                        <a:solidFill>
                          <a:schemeClr val="bg1"/>
                        </a:solidFill>
                        <a:effectLst/>
                        <a:latin typeface="+mn-lt"/>
                        <a:ea typeface="+mn-ea"/>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2000" b="0" i="0" u="none" strike="noStrike" cap="none" normalizeH="0" baseline="0" dirty="0">
                          <a:ln>
                            <a:noFill/>
                          </a:ln>
                          <a:solidFill>
                            <a:schemeClr val="bg1"/>
                          </a:solidFill>
                          <a:effectLst/>
                          <a:latin typeface="+mn-lt"/>
                          <a:ea typeface="+mn-ea"/>
                          <a:cs typeface="Times New Roman" panose="02020603050405020304" pitchFamily="18" charset="0"/>
                        </a:rPr>
                        <a:t>符号</a:t>
                      </a:r>
                      <a:endParaRPr kumimoji="0" lang="zh-CN" altLang="en-US" sz="2000" b="0" i="0" u="none" strike="noStrike" cap="none" normalizeH="0" baseline="0" dirty="0">
                        <a:ln>
                          <a:noFill/>
                        </a:ln>
                        <a:solidFill>
                          <a:schemeClr val="bg1"/>
                        </a:solidFill>
                        <a:effectLst/>
                        <a:latin typeface="+mn-lt"/>
                        <a:ea typeface="+mn-ea"/>
                      </a:endParaRPr>
                    </a:p>
                  </a:txBody>
                  <a:tcPr marL="121984" marR="12198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dirty="0">
                          <a:ln>
                            <a:noFill/>
                          </a:ln>
                          <a:solidFill>
                            <a:schemeClr val="bg1"/>
                          </a:solidFill>
                          <a:effectLst/>
                          <a:latin typeface="+mn-lt"/>
                          <a:ea typeface="+mn-ea"/>
                          <a:cs typeface="Times New Roman" panose="02020603050405020304" pitchFamily="18" charset="0"/>
                        </a:rPr>
                        <a:t>ITU-T</a:t>
                      </a:r>
                      <a:endParaRPr kumimoji="0" lang="en-US" altLang="zh-CN" sz="2000" b="0" i="0" u="none" strike="noStrike" cap="none" normalizeH="0" baseline="0" dirty="0">
                        <a:ln>
                          <a:noFill/>
                        </a:ln>
                        <a:solidFill>
                          <a:schemeClr val="bg1"/>
                        </a:solidFill>
                        <a:effectLst/>
                        <a:latin typeface="+mn-lt"/>
                        <a:ea typeface="+mn-ea"/>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2000" b="0" i="0" u="none" strike="noStrike" cap="none" normalizeH="0" baseline="0" dirty="0">
                          <a:ln>
                            <a:noFill/>
                          </a:ln>
                          <a:solidFill>
                            <a:schemeClr val="bg1"/>
                          </a:solidFill>
                          <a:effectLst/>
                          <a:latin typeface="+mn-lt"/>
                          <a:ea typeface="+mn-ea"/>
                          <a:cs typeface="Times New Roman" panose="02020603050405020304" pitchFamily="18" charset="0"/>
                        </a:rPr>
                        <a:t>符号</a:t>
                      </a:r>
                      <a:endParaRPr kumimoji="0" lang="zh-CN" altLang="en-US" sz="2000" b="0" i="0" u="none" strike="noStrike" cap="none" normalizeH="0" baseline="0" dirty="0">
                        <a:ln>
                          <a:noFill/>
                        </a:ln>
                        <a:solidFill>
                          <a:schemeClr val="bg1"/>
                        </a:solidFill>
                        <a:effectLst/>
                        <a:latin typeface="+mn-lt"/>
                        <a:ea typeface="+mn-ea"/>
                      </a:endParaRPr>
                    </a:p>
                  </a:txBody>
                  <a:tcPr marL="121984" marR="12198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2000" b="0" i="0" u="none" strike="noStrike" cap="none" normalizeH="0" baseline="0" dirty="0">
                          <a:ln>
                            <a:noFill/>
                          </a:ln>
                          <a:solidFill>
                            <a:schemeClr val="bg1"/>
                          </a:solidFill>
                          <a:effectLst/>
                          <a:latin typeface="+mn-lt"/>
                          <a:ea typeface="+mn-ea"/>
                          <a:cs typeface="Times New Roman" panose="02020603050405020304" pitchFamily="18" charset="0"/>
                        </a:rPr>
                        <a:t>表示线路速率</a:t>
                      </a:r>
                      <a:endParaRPr kumimoji="0" lang="zh-CN" altLang="en-US" sz="2000" b="0" i="0" u="none" strike="noStrike" cap="none" normalizeH="0" baseline="0" dirty="0">
                        <a:ln>
                          <a:noFill/>
                        </a:ln>
                        <a:solidFill>
                          <a:schemeClr val="bg1"/>
                        </a:solidFill>
                        <a:effectLst/>
                        <a:latin typeface="+mn-lt"/>
                        <a:ea typeface="+mn-ea"/>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2000" b="0" i="0" u="none" strike="noStrike" cap="none" normalizeH="0" baseline="0" dirty="0">
                          <a:ln>
                            <a:noFill/>
                          </a:ln>
                          <a:solidFill>
                            <a:schemeClr val="bg1"/>
                          </a:solidFill>
                          <a:effectLst/>
                          <a:latin typeface="+mn-lt"/>
                          <a:ea typeface="+mn-ea"/>
                          <a:cs typeface="Times New Roman" panose="02020603050405020304" pitchFamily="18" charset="0"/>
                        </a:rPr>
                        <a:t>的常用近似值</a:t>
                      </a:r>
                      <a:endParaRPr kumimoji="0" lang="zh-CN" altLang="en-US" sz="2000" b="0" i="0" u="none" strike="noStrike" cap="none" normalizeH="0" baseline="0" dirty="0">
                        <a:ln>
                          <a:noFill/>
                        </a:ln>
                        <a:solidFill>
                          <a:schemeClr val="bg1"/>
                        </a:solidFill>
                        <a:effectLst/>
                        <a:latin typeface="+mn-lt"/>
                        <a:ea typeface="+mn-ea"/>
                      </a:endParaRPr>
                    </a:p>
                  </a:txBody>
                  <a:tcPr marL="121984" marR="12198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60000"/>
                        <a:lumOff val="40000"/>
                      </a:schemeClr>
                    </a:solidFill>
                  </a:tcPr>
                </a:tc>
              </a:tr>
              <a:tr h="401638">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dirty="0">
                          <a:ln>
                            <a:noFill/>
                          </a:ln>
                          <a:solidFill>
                            <a:schemeClr val="tx1"/>
                          </a:solidFill>
                          <a:effectLst/>
                          <a:latin typeface="+mn-lt"/>
                          <a:ea typeface="+mn-ea"/>
                          <a:cs typeface="Times New Roman" panose="02020603050405020304" pitchFamily="18" charset="0"/>
                        </a:rPr>
                        <a:t>  51.840</a:t>
                      </a:r>
                      <a:endParaRPr kumimoji="0" lang="en-US" altLang="zh-CN" sz="2000" b="0" i="0" u="none" strike="noStrike" cap="none" normalizeH="0" baseline="0" dirty="0">
                        <a:ln>
                          <a:noFill/>
                        </a:ln>
                        <a:solidFill>
                          <a:schemeClr val="tx1"/>
                        </a:solidFill>
                        <a:effectLst/>
                        <a:latin typeface="+mn-lt"/>
                        <a:ea typeface="+mn-ea"/>
                        <a:cs typeface="Times New Roman" panose="02020603050405020304" pitchFamily="18" charset="0"/>
                      </a:endParaRPr>
                    </a:p>
                  </a:txBody>
                  <a:tcPr marL="121984" marR="12198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dirty="0">
                          <a:ln>
                            <a:noFill/>
                          </a:ln>
                          <a:solidFill>
                            <a:schemeClr val="tx1"/>
                          </a:solidFill>
                          <a:effectLst/>
                          <a:latin typeface="+mn-lt"/>
                          <a:ea typeface="+mn-ea"/>
                          <a:cs typeface="Times New Roman" panose="02020603050405020304" pitchFamily="18" charset="0"/>
                        </a:rPr>
                        <a:t>OC-1/STS-1</a:t>
                      </a:r>
                      <a:endParaRPr kumimoji="0" lang="en-US" altLang="zh-CN" sz="2000" b="0" i="0" u="none" strike="noStrike" cap="none" normalizeH="0" baseline="0" dirty="0">
                        <a:ln>
                          <a:noFill/>
                        </a:ln>
                        <a:solidFill>
                          <a:schemeClr val="tx1"/>
                        </a:solidFill>
                        <a:effectLst/>
                        <a:latin typeface="+mn-lt"/>
                        <a:ea typeface="+mn-ea"/>
                        <a:cs typeface="Times New Roman" panose="02020603050405020304" pitchFamily="18" charset="0"/>
                      </a:endParaRPr>
                    </a:p>
                  </a:txBody>
                  <a:tcPr marL="121984" marR="12198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dirty="0">
                          <a:ln>
                            <a:noFill/>
                          </a:ln>
                          <a:solidFill>
                            <a:schemeClr val="tx1"/>
                          </a:solidFill>
                          <a:effectLst/>
                          <a:latin typeface="+mn-lt"/>
                          <a:ea typeface="+mn-ea"/>
                          <a:cs typeface="Times New Roman" panose="02020603050405020304" pitchFamily="18" charset="0"/>
                          <a:sym typeface="Symbol" panose="05050102010706020507" pitchFamily="18" charset="2"/>
                        </a:rPr>
                        <a:t></a:t>
                      </a:r>
                      <a:endParaRPr kumimoji="0" lang="en-US" altLang="zh-CN" sz="2000" b="0" i="0" u="none" strike="noStrike" cap="none" normalizeH="0" baseline="0" dirty="0">
                        <a:ln>
                          <a:noFill/>
                        </a:ln>
                        <a:solidFill>
                          <a:schemeClr val="tx1"/>
                        </a:solidFill>
                        <a:effectLst/>
                        <a:latin typeface="+mn-lt"/>
                        <a:ea typeface="+mn-ea"/>
                        <a:cs typeface="Times New Roman" panose="02020603050405020304" pitchFamily="18" charset="0"/>
                        <a:sym typeface="Symbol" panose="05050102010706020507" pitchFamily="18" charset="2"/>
                      </a:endParaRPr>
                    </a:p>
                  </a:txBody>
                  <a:tcPr marL="121984" marR="12198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pPr>
                      <a:endParaRPr kumimoji="0" lang="en-US" sz="2000" b="0" i="0" u="none" strike="noStrike" cap="none" normalizeH="0" baseline="0" dirty="0">
                        <a:ln>
                          <a:noFill/>
                        </a:ln>
                        <a:solidFill>
                          <a:schemeClr val="tx1"/>
                        </a:solidFill>
                        <a:effectLst/>
                        <a:latin typeface="+mn-lt"/>
                        <a:ea typeface="+mn-ea"/>
                      </a:endParaRPr>
                    </a:p>
                  </a:txBody>
                  <a:tcPr marL="121984" marR="12198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lumMod val="20000"/>
                        <a:lumOff val="80000"/>
                      </a:schemeClr>
                    </a:solidFill>
                  </a:tcPr>
                </a:tc>
              </a:tr>
              <a:tr h="334963">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dirty="0">
                          <a:ln>
                            <a:noFill/>
                          </a:ln>
                          <a:solidFill>
                            <a:schemeClr val="tx1"/>
                          </a:solidFill>
                          <a:effectLst/>
                          <a:latin typeface="+mn-lt"/>
                          <a:ea typeface="+mn-ea"/>
                          <a:cs typeface="Times New Roman" panose="02020603050405020304" pitchFamily="18" charset="0"/>
                        </a:rPr>
                        <a:t> 155.520*</a:t>
                      </a:r>
                      <a:endParaRPr kumimoji="0" lang="en-US" altLang="zh-CN" sz="2000" b="0" i="0" u="none" strike="noStrike" cap="none" normalizeH="0" baseline="0" dirty="0">
                        <a:ln>
                          <a:noFill/>
                        </a:ln>
                        <a:solidFill>
                          <a:schemeClr val="tx1"/>
                        </a:solidFill>
                        <a:effectLst/>
                        <a:latin typeface="+mn-lt"/>
                        <a:ea typeface="+mn-ea"/>
                        <a:cs typeface="Times New Roman" panose="02020603050405020304" pitchFamily="18" charset="0"/>
                      </a:endParaRPr>
                    </a:p>
                  </a:txBody>
                  <a:tcPr marL="121984" marR="12198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dirty="0">
                          <a:ln>
                            <a:noFill/>
                          </a:ln>
                          <a:solidFill>
                            <a:schemeClr val="tx1"/>
                          </a:solidFill>
                          <a:effectLst/>
                          <a:latin typeface="+mn-lt"/>
                          <a:ea typeface="+mn-ea"/>
                          <a:cs typeface="Times New Roman" panose="02020603050405020304" pitchFamily="18" charset="0"/>
                        </a:rPr>
                        <a:t>OC-3/STS-3</a:t>
                      </a:r>
                      <a:endParaRPr kumimoji="0" lang="en-US" altLang="zh-CN" sz="2000" b="0" i="0" u="none" strike="noStrike" cap="none" normalizeH="0" baseline="0" dirty="0">
                        <a:ln>
                          <a:noFill/>
                        </a:ln>
                        <a:solidFill>
                          <a:schemeClr val="tx1"/>
                        </a:solidFill>
                        <a:effectLst/>
                        <a:latin typeface="+mn-lt"/>
                        <a:ea typeface="+mn-ea"/>
                        <a:cs typeface="Times New Roman" panose="02020603050405020304" pitchFamily="18" charset="0"/>
                      </a:endParaRPr>
                    </a:p>
                  </a:txBody>
                  <a:tcPr marL="121984" marR="12198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dirty="0">
                          <a:ln>
                            <a:noFill/>
                          </a:ln>
                          <a:solidFill>
                            <a:schemeClr val="tx1"/>
                          </a:solidFill>
                          <a:effectLst/>
                          <a:latin typeface="+mn-lt"/>
                          <a:ea typeface="+mn-ea"/>
                          <a:cs typeface="Times New Roman" panose="02020603050405020304" pitchFamily="18" charset="0"/>
                        </a:rPr>
                        <a:t>STM-1</a:t>
                      </a:r>
                      <a:endParaRPr kumimoji="0" lang="en-US" altLang="zh-CN" sz="2000" b="0" i="0" u="none" strike="noStrike" cap="none" normalizeH="0" baseline="0" dirty="0">
                        <a:ln>
                          <a:noFill/>
                        </a:ln>
                        <a:solidFill>
                          <a:schemeClr val="tx1"/>
                        </a:solidFill>
                        <a:effectLst/>
                        <a:latin typeface="+mn-lt"/>
                        <a:ea typeface="+mn-ea"/>
                        <a:cs typeface="Times New Roman" panose="02020603050405020304" pitchFamily="18" charset="0"/>
                      </a:endParaRPr>
                    </a:p>
                  </a:txBody>
                  <a:tcPr marL="121984" marR="12198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dirty="0">
                          <a:ln>
                            <a:noFill/>
                          </a:ln>
                          <a:solidFill>
                            <a:schemeClr val="tx1"/>
                          </a:solidFill>
                          <a:effectLst/>
                          <a:latin typeface="+mn-lt"/>
                          <a:ea typeface="+mn-ea"/>
                          <a:cs typeface="Times New Roman" panose="02020603050405020304" pitchFamily="18" charset="0"/>
                        </a:rPr>
                        <a:t>155 Mb/s</a:t>
                      </a:r>
                      <a:endParaRPr kumimoji="0" lang="en-US" altLang="zh-CN" sz="2000" b="0" i="0" u="none" strike="noStrike" cap="none" normalizeH="0" baseline="0" dirty="0">
                        <a:ln>
                          <a:noFill/>
                        </a:ln>
                        <a:solidFill>
                          <a:schemeClr val="tx1"/>
                        </a:solidFill>
                        <a:effectLst/>
                        <a:latin typeface="+mn-lt"/>
                        <a:ea typeface="+mn-ea"/>
                        <a:cs typeface="Times New Roman" panose="02020603050405020304" pitchFamily="18" charset="0"/>
                      </a:endParaRPr>
                    </a:p>
                  </a:txBody>
                  <a:tcPr marL="121984" marR="12198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lumMod val="40000"/>
                        <a:lumOff val="60000"/>
                      </a:schemeClr>
                    </a:solidFill>
                  </a:tcPr>
                </a:tc>
              </a:tr>
              <a:tr h="384175">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dirty="0">
                          <a:ln>
                            <a:noFill/>
                          </a:ln>
                          <a:solidFill>
                            <a:schemeClr val="tx1"/>
                          </a:solidFill>
                          <a:effectLst/>
                          <a:latin typeface="+mn-lt"/>
                          <a:ea typeface="+mn-ea"/>
                          <a:cs typeface="Times New Roman" panose="02020603050405020304" pitchFamily="18" charset="0"/>
                        </a:rPr>
                        <a:t> 466.560</a:t>
                      </a:r>
                      <a:endParaRPr kumimoji="0" lang="en-US" altLang="zh-CN" sz="2000" b="0" i="0" u="none" strike="noStrike" cap="none" normalizeH="0" baseline="0" dirty="0">
                        <a:ln>
                          <a:noFill/>
                        </a:ln>
                        <a:solidFill>
                          <a:schemeClr val="tx1"/>
                        </a:solidFill>
                        <a:effectLst/>
                        <a:latin typeface="+mn-lt"/>
                        <a:ea typeface="+mn-ea"/>
                        <a:cs typeface="Times New Roman" panose="02020603050405020304" pitchFamily="18" charset="0"/>
                      </a:endParaRPr>
                    </a:p>
                  </a:txBody>
                  <a:tcPr marL="121984" marR="12198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chemeClr val="tx1"/>
                          </a:solidFill>
                          <a:effectLst/>
                          <a:latin typeface="+mn-lt"/>
                          <a:ea typeface="+mn-ea"/>
                          <a:cs typeface="Times New Roman" panose="02020603050405020304" pitchFamily="18" charset="0"/>
                        </a:rPr>
                        <a:t>OC-9/STS-9</a:t>
                      </a:r>
                      <a:endParaRPr kumimoji="0" lang="en-US" altLang="zh-CN" sz="2000" b="0" i="0" u="none" strike="noStrike" cap="none" normalizeH="0" baseline="0">
                        <a:ln>
                          <a:noFill/>
                        </a:ln>
                        <a:solidFill>
                          <a:schemeClr val="tx1"/>
                        </a:solidFill>
                        <a:effectLst/>
                        <a:latin typeface="+mn-lt"/>
                        <a:ea typeface="+mn-ea"/>
                        <a:cs typeface="Times New Roman" panose="02020603050405020304" pitchFamily="18" charset="0"/>
                      </a:endParaRPr>
                    </a:p>
                  </a:txBody>
                  <a:tcPr marL="121984" marR="12198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chemeClr val="tx1"/>
                          </a:solidFill>
                          <a:effectLst/>
                          <a:latin typeface="+mn-lt"/>
                          <a:ea typeface="+mn-ea"/>
                          <a:cs typeface="Times New Roman" panose="02020603050405020304" pitchFamily="18" charset="0"/>
                        </a:rPr>
                        <a:t>STM-3</a:t>
                      </a:r>
                      <a:endParaRPr kumimoji="0" lang="en-US" altLang="zh-CN" sz="2000" b="0" i="0" u="none" strike="noStrike" cap="none" normalizeH="0" baseline="0">
                        <a:ln>
                          <a:noFill/>
                        </a:ln>
                        <a:solidFill>
                          <a:schemeClr val="tx1"/>
                        </a:solidFill>
                        <a:effectLst/>
                        <a:latin typeface="+mn-lt"/>
                        <a:ea typeface="+mn-ea"/>
                        <a:cs typeface="Times New Roman" panose="02020603050405020304" pitchFamily="18" charset="0"/>
                      </a:endParaRPr>
                    </a:p>
                  </a:txBody>
                  <a:tcPr marL="121984" marR="12198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pPr>
                      <a:endParaRPr kumimoji="0" lang="en-US" sz="2000" b="0" i="0" u="none" strike="noStrike" cap="none" normalizeH="0" baseline="0" dirty="0">
                        <a:ln>
                          <a:noFill/>
                        </a:ln>
                        <a:solidFill>
                          <a:schemeClr val="tx1"/>
                        </a:solidFill>
                        <a:effectLst/>
                        <a:latin typeface="+mn-lt"/>
                        <a:ea typeface="+mn-ea"/>
                      </a:endParaRPr>
                    </a:p>
                  </a:txBody>
                  <a:tcPr marL="121984" marR="12198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lumMod val="20000"/>
                        <a:lumOff val="80000"/>
                      </a:schemeClr>
                    </a:solidFill>
                  </a:tcPr>
                </a:tc>
              </a:tr>
              <a:tr h="327193">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chemeClr val="tx1"/>
                          </a:solidFill>
                          <a:effectLst/>
                          <a:latin typeface="+mn-lt"/>
                          <a:ea typeface="+mn-ea"/>
                          <a:cs typeface="Times New Roman" panose="02020603050405020304" pitchFamily="18" charset="0"/>
                        </a:rPr>
                        <a:t> 622.080*</a:t>
                      </a:r>
                      <a:endParaRPr kumimoji="0" lang="en-US" altLang="zh-CN" sz="2000" b="0" i="0" u="none" strike="noStrike" cap="none" normalizeH="0" baseline="0">
                        <a:ln>
                          <a:noFill/>
                        </a:ln>
                        <a:solidFill>
                          <a:schemeClr val="tx1"/>
                        </a:solidFill>
                        <a:effectLst/>
                        <a:latin typeface="+mn-lt"/>
                        <a:ea typeface="+mn-ea"/>
                        <a:cs typeface="Times New Roman" panose="02020603050405020304" pitchFamily="18" charset="0"/>
                      </a:endParaRPr>
                    </a:p>
                  </a:txBody>
                  <a:tcPr marL="121984" marR="12198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chemeClr val="tx1"/>
                          </a:solidFill>
                          <a:effectLst/>
                          <a:latin typeface="+mn-lt"/>
                          <a:ea typeface="+mn-ea"/>
                          <a:cs typeface="Times New Roman" panose="02020603050405020304" pitchFamily="18" charset="0"/>
                        </a:rPr>
                        <a:t>OC-12/STS-12</a:t>
                      </a:r>
                      <a:endParaRPr kumimoji="0" lang="en-US" altLang="zh-CN" sz="2000" b="0" i="0" u="none" strike="noStrike" cap="none" normalizeH="0" baseline="0">
                        <a:ln>
                          <a:noFill/>
                        </a:ln>
                        <a:solidFill>
                          <a:schemeClr val="tx1"/>
                        </a:solidFill>
                        <a:effectLst/>
                        <a:latin typeface="+mn-lt"/>
                        <a:ea typeface="+mn-ea"/>
                        <a:cs typeface="Times New Roman" panose="02020603050405020304" pitchFamily="18" charset="0"/>
                      </a:endParaRPr>
                    </a:p>
                  </a:txBody>
                  <a:tcPr marL="121984" marR="12198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chemeClr val="tx1"/>
                          </a:solidFill>
                          <a:effectLst/>
                          <a:latin typeface="+mn-lt"/>
                          <a:ea typeface="+mn-ea"/>
                          <a:cs typeface="Times New Roman" panose="02020603050405020304" pitchFamily="18" charset="0"/>
                        </a:rPr>
                        <a:t>STM-4</a:t>
                      </a:r>
                      <a:endParaRPr kumimoji="0" lang="en-US" altLang="zh-CN" sz="2000" b="0" i="0" u="none" strike="noStrike" cap="none" normalizeH="0" baseline="0">
                        <a:ln>
                          <a:noFill/>
                        </a:ln>
                        <a:solidFill>
                          <a:schemeClr val="tx1"/>
                        </a:solidFill>
                        <a:effectLst/>
                        <a:latin typeface="+mn-lt"/>
                        <a:ea typeface="+mn-ea"/>
                        <a:cs typeface="Times New Roman" panose="02020603050405020304" pitchFamily="18" charset="0"/>
                      </a:endParaRPr>
                    </a:p>
                  </a:txBody>
                  <a:tcPr marL="121984" marR="12198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dirty="0">
                          <a:ln>
                            <a:noFill/>
                          </a:ln>
                          <a:solidFill>
                            <a:schemeClr val="tx1"/>
                          </a:solidFill>
                          <a:effectLst/>
                          <a:latin typeface="+mn-lt"/>
                          <a:ea typeface="+mn-ea"/>
                          <a:cs typeface="Times New Roman" panose="02020603050405020304" pitchFamily="18" charset="0"/>
                        </a:rPr>
                        <a:t>622 Mb/s</a:t>
                      </a:r>
                      <a:endParaRPr kumimoji="0" lang="en-US" altLang="zh-CN" sz="2000" b="0" i="0" u="none" strike="noStrike" cap="none" normalizeH="0" baseline="0" dirty="0">
                        <a:ln>
                          <a:noFill/>
                        </a:ln>
                        <a:solidFill>
                          <a:schemeClr val="tx1"/>
                        </a:solidFill>
                        <a:effectLst/>
                        <a:latin typeface="+mn-lt"/>
                        <a:ea typeface="+mn-ea"/>
                        <a:cs typeface="Times New Roman" panose="02020603050405020304" pitchFamily="18" charset="0"/>
                      </a:endParaRPr>
                    </a:p>
                  </a:txBody>
                  <a:tcPr marL="121984" marR="12198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lumMod val="40000"/>
                        <a:lumOff val="60000"/>
                      </a:schemeClr>
                    </a:solidFill>
                  </a:tcPr>
                </a:tc>
              </a:tr>
              <a:tr h="314325">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dirty="0">
                          <a:ln>
                            <a:noFill/>
                          </a:ln>
                          <a:solidFill>
                            <a:schemeClr val="tx1"/>
                          </a:solidFill>
                          <a:effectLst/>
                          <a:latin typeface="+mn-lt"/>
                          <a:ea typeface="+mn-ea"/>
                          <a:cs typeface="Times New Roman" panose="02020603050405020304" pitchFamily="18" charset="0"/>
                        </a:rPr>
                        <a:t> 933.120</a:t>
                      </a:r>
                      <a:endParaRPr kumimoji="0" lang="en-US" altLang="zh-CN" sz="2000" b="0" i="0" u="none" strike="noStrike" cap="none" normalizeH="0" baseline="0" dirty="0">
                        <a:ln>
                          <a:noFill/>
                        </a:ln>
                        <a:solidFill>
                          <a:schemeClr val="tx1"/>
                        </a:solidFill>
                        <a:effectLst/>
                        <a:latin typeface="+mn-lt"/>
                        <a:ea typeface="+mn-ea"/>
                        <a:cs typeface="Times New Roman" panose="02020603050405020304" pitchFamily="18" charset="0"/>
                      </a:endParaRPr>
                    </a:p>
                  </a:txBody>
                  <a:tcPr marL="121984" marR="12198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chemeClr val="tx1"/>
                          </a:solidFill>
                          <a:effectLst/>
                          <a:latin typeface="+mn-lt"/>
                          <a:ea typeface="+mn-ea"/>
                          <a:cs typeface="Times New Roman" panose="02020603050405020304" pitchFamily="18" charset="0"/>
                        </a:rPr>
                        <a:t>OC-18/STS-18</a:t>
                      </a:r>
                      <a:endParaRPr kumimoji="0" lang="en-US" altLang="zh-CN" sz="2000" b="0" i="0" u="none" strike="noStrike" cap="none" normalizeH="0" baseline="0">
                        <a:ln>
                          <a:noFill/>
                        </a:ln>
                        <a:solidFill>
                          <a:schemeClr val="tx1"/>
                        </a:solidFill>
                        <a:effectLst/>
                        <a:latin typeface="+mn-lt"/>
                        <a:ea typeface="+mn-ea"/>
                        <a:cs typeface="Times New Roman" panose="02020603050405020304" pitchFamily="18" charset="0"/>
                      </a:endParaRPr>
                    </a:p>
                  </a:txBody>
                  <a:tcPr marL="121984" marR="12198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chemeClr val="tx1"/>
                          </a:solidFill>
                          <a:effectLst/>
                          <a:latin typeface="+mn-lt"/>
                          <a:ea typeface="+mn-ea"/>
                          <a:cs typeface="Times New Roman" panose="02020603050405020304" pitchFamily="18" charset="0"/>
                        </a:rPr>
                        <a:t>STM-6</a:t>
                      </a:r>
                      <a:endParaRPr kumimoji="0" lang="en-US" altLang="zh-CN" sz="2000" b="0" i="0" u="none" strike="noStrike" cap="none" normalizeH="0" baseline="0">
                        <a:ln>
                          <a:noFill/>
                        </a:ln>
                        <a:solidFill>
                          <a:schemeClr val="tx1"/>
                        </a:solidFill>
                        <a:effectLst/>
                        <a:latin typeface="+mn-lt"/>
                        <a:ea typeface="+mn-ea"/>
                        <a:cs typeface="Times New Roman" panose="02020603050405020304" pitchFamily="18" charset="0"/>
                      </a:endParaRPr>
                    </a:p>
                  </a:txBody>
                  <a:tcPr marL="121984" marR="12198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pPr>
                      <a:endParaRPr kumimoji="0" lang="en-US" sz="2000" b="0" i="0" u="none" strike="noStrike" cap="none" normalizeH="0" baseline="0" dirty="0">
                        <a:ln>
                          <a:noFill/>
                        </a:ln>
                        <a:solidFill>
                          <a:schemeClr val="tx1"/>
                        </a:solidFill>
                        <a:effectLst/>
                        <a:latin typeface="+mn-lt"/>
                        <a:ea typeface="+mn-ea"/>
                      </a:endParaRPr>
                    </a:p>
                  </a:txBody>
                  <a:tcPr marL="121984" marR="12198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lumMod val="20000"/>
                        <a:lumOff val="80000"/>
                      </a:schemeClr>
                    </a:solidFill>
                  </a:tcPr>
                </a:tc>
              </a:tr>
              <a:tr h="338138">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chemeClr val="tx1"/>
                          </a:solidFill>
                          <a:effectLst/>
                          <a:latin typeface="+mn-lt"/>
                          <a:ea typeface="+mn-ea"/>
                          <a:cs typeface="Times New Roman" panose="02020603050405020304" pitchFamily="18" charset="0"/>
                        </a:rPr>
                        <a:t>1244.160</a:t>
                      </a:r>
                      <a:endParaRPr kumimoji="0" lang="en-US" altLang="zh-CN" sz="2000" b="0" i="0" u="none" strike="noStrike" cap="none" normalizeH="0" baseline="0">
                        <a:ln>
                          <a:noFill/>
                        </a:ln>
                        <a:solidFill>
                          <a:schemeClr val="tx1"/>
                        </a:solidFill>
                        <a:effectLst/>
                        <a:latin typeface="+mn-lt"/>
                        <a:ea typeface="+mn-ea"/>
                        <a:cs typeface="Times New Roman" panose="02020603050405020304" pitchFamily="18" charset="0"/>
                      </a:endParaRPr>
                    </a:p>
                  </a:txBody>
                  <a:tcPr marL="121984" marR="12198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dirty="0">
                          <a:ln>
                            <a:noFill/>
                          </a:ln>
                          <a:solidFill>
                            <a:schemeClr val="tx1"/>
                          </a:solidFill>
                          <a:effectLst/>
                          <a:latin typeface="+mn-lt"/>
                          <a:ea typeface="+mn-ea"/>
                          <a:cs typeface="Times New Roman" panose="02020603050405020304" pitchFamily="18" charset="0"/>
                        </a:rPr>
                        <a:t>OC-24/STS-24</a:t>
                      </a:r>
                      <a:endParaRPr kumimoji="0" lang="en-US" altLang="zh-CN" sz="2000" b="0" i="0" u="none" strike="noStrike" cap="none" normalizeH="0" baseline="0" dirty="0">
                        <a:ln>
                          <a:noFill/>
                        </a:ln>
                        <a:solidFill>
                          <a:schemeClr val="tx1"/>
                        </a:solidFill>
                        <a:effectLst/>
                        <a:latin typeface="+mn-lt"/>
                        <a:ea typeface="+mn-ea"/>
                        <a:cs typeface="Times New Roman" panose="02020603050405020304" pitchFamily="18" charset="0"/>
                      </a:endParaRPr>
                    </a:p>
                  </a:txBody>
                  <a:tcPr marL="121984" marR="12198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chemeClr val="tx1"/>
                          </a:solidFill>
                          <a:effectLst/>
                          <a:latin typeface="+mn-lt"/>
                          <a:ea typeface="+mn-ea"/>
                          <a:cs typeface="Times New Roman" panose="02020603050405020304" pitchFamily="18" charset="0"/>
                        </a:rPr>
                        <a:t>STM-8</a:t>
                      </a:r>
                      <a:endParaRPr kumimoji="0" lang="en-US" altLang="zh-CN" sz="2000" b="0" i="0" u="none" strike="noStrike" cap="none" normalizeH="0" baseline="0">
                        <a:ln>
                          <a:noFill/>
                        </a:ln>
                        <a:solidFill>
                          <a:schemeClr val="tx1"/>
                        </a:solidFill>
                        <a:effectLst/>
                        <a:latin typeface="+mn-lt"/>
                        <a:ea typeface="+mn-ea"/>
                        <a:cs typeface="Times New Roman" panose="02020603050405020304" pitchFamily="18" charset="0"/>
                      </a:endParaRPr>
                    </a:p>
                  </a:txBody>
                  <a:tcPr marL="121984" marR="12198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lumMod val="40000"/>
                        <a:lumOff val="6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pPr>
                      <a:endParaRPr kumimoji="0" lang="en-US" sz="2000" b="0" i="0" u="none" strike="noStrike" cap="none" normalizeH="0" baseline="0" dirty="0">
                        <a:ln>
                          <a:noFill/>
                        </a:ln>
                        <a:solidFill>
                          <a:schemeClr val="tx1"/>
                        </a:solidFill>
                        <a:effectLst/>
                        <a:latin typeface="+mn-lt"/>
                        <a:ea typeface="+mn-ea"/>
                      </a:endParaRPr>
                    </a:p>
                  </a:txBody>
                  <a:tcPr marL="121984" marR="12198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lumMod val="40000"/>
                        <a:lumOff val="60000"/>
                      </a:schemeClr>
                    </a:solidFill>
                  </a:tcPr>
                </a:tc>
              </a:tr>
              <a:tr h="517525">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chemeClr val="tx1"/>
                          </a:solidFill>
                          <a:effectLst/>
                          <a:latin typeface="+mn-lt"/>
                          <a:ea typeface="+mn-ea"/>
                          <a:cs typeface="Times New Roman" panose="02020603050405020304" pitchFamily="18" charset="0"/>
                        </a:rPr>
                        <a:t>1866.240</a:t>
                      </a:r>
                      <a:endParaRPr kumimoji="0" lang="en-US" altLang="zh-CN" sz="2000" b="0" i="0" u="none" strike="noStrike" cap="none" normalizeH="0" baseline="0">
                        <a:ln>
                          <a:noFill/>
                        </a:ln>
                        <a:solidFill>
                          <a:schemeClr val="tx1"/>
                        </a:solidFill>
                        <a:effectLst/>
                        <a:latin typeface="+mn-lt"/>
                        <a:ea typeface="+mn-ea"/>
                        <a:cs typeface="Times New Roman" panose="02020603050405020304" pitchFamily="18" charset="0"/>
                      </a:endParaRPr>
                    </a:p>
                  </a:txBody>
                  <a:tcPr marL="121984" marR="12198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dirty="0">
                          <a:ln>
                            <a:noFill/>
                          </a:ln>
                          <a:solidFill>
                            <a:schemeClr val="tx1"/>
                          </a:solidFill>
                          <a:effectLst/>
                          <a:latin typeface="+mn-lt"/>
                          <a:ea typeface="+mn-ea"/>
                          <a:cs typeface="Times New Roman" panose="02020603050405020304" pitchFamily="18" charset="0"/>
                        </a:rPr>
                        <a:t>OC-36/STS-36</a:t>
                      </a:r>
                      <a:endParaRPr kumimoji="0" lang="en-US" altLang="zh-CN" sz="2000" b="0" i="0" u="none" strike="noStrike" cap="none" normalizeH="0" baseline="0" dirty="0">
                        <a:ln>
                          <a:noFill/>
                        </a:ln>
                        <a:solidFill>
                          <a:schemeClr val="tx1"/>
                        </a:solidFill>
                        <a:effectLst/>
                        <a:latin typeface="+mn-lt"/>
                        <a:ea typeface="+mn-ea"/>
                        <a:cs typeface="Times New Roman" panose="02020603050405020304" pitchFamily="18" charset="0"/>
                      </a:endParaRPr>
                    </a:p>
                  </a:txBody>
                  <a:tcPr marL="121984" marR="12198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dirty="0">
                          <a:ln>
                            <a:noFill/>
                          </a:ln>
                          <a:solidFill>
                            <a:schemeClr val="tx1"/>
                          </a:solidFill>
                          <a:effectLst/>
                          <a:latin typeface="+mn-lt"/>
                          <a:ea typeface="+mn-ea"/>
                          <a:cs typeface="Times New Roman" panose="02020603050405020304" pitchFamily="18" charset="0"/>
                        </a:rPr>
                        <a:t>STM-12</a:t>
                      </a:r>
                      <a:endParaRPr kumimoji="0" lang="en-US" altLang="zh-CN" sz="2000" b="0" i="0" u="none" strike="noStrike" cap="none" normalizeH="0" baseline="0" dirty="0">
                        <a:ln>
                          <a:noFill/>
                        </a:ln>
                        <a:solidFill>
                          <a:schemeClr val="tx1"/>
                        </a:solidFill>
                        <a:effectLst/>
                        <a:latin typeface="+mn-lt"/>
                        <a:ea typeface="+mn-ea"/>
                        <a:cs typeface="Times New Roman" panose="02020603050405020304" pitchFamily="18" charset="0"/>
                      </a:endParaRPr>
                    </a:p>
                  </a:txBody>
                  <a:tcPr marL="121984" marR="12198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pPr>
                      <a:endParaRPr kumimoji="0" lang="en-US" sz="2000" b="0" i="0" u="none" strike="noStrike" cap="none" normalizeH="0" baseline="0" dirty="0">
                        <a:ln>
                          <a:noFill/>
                        </a:ln>
                        <a:solidFill>
                          <a:schemeClr val="tx1"/>
                        </a:solidFill>
                        <a:effectLst/>
                        <a:latin typeface="+mn-lt"/>
                        <a:ea typeface="+mn-ea"/>
                      </a:endParaRPr>
                    </a:p>
                  </a:txBody>
                  <a:tcPr marL="121984" marR="12198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lumMod val="20000"/>
                        <a:lumOff val="80000"/>
                      </a:schemeClr>
                    </a:solidFill>
                  </a:tcPr>
                </a:tc>
              </a:tr>
              <a:tr h="333375">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chemeClr val="tx1"/>
                          </a:solidFill>
                          <a:effectLst/>
                          <a:latin typeface="+mn-lt"/>
                          <a:ea typeface="+mn-ea"/>
                          <a:cs typeface="Times New Roman" panose="02020603050405020304" pitchFamily="18" charset="0"/>
                        </a:rPr>
                        <a:t>2488.320*</a:t>
                      </a:r>
                      <a:endParaRPr kumimoji="0" lang="en-US" altLang="zh-CN" sz="2000" b="0" i="0" u="none" strike="noStrike" cap="none" normalizeH="0" baseline="0">
                        <a:ln>
                          <a:noFill/>
                        </a:ln>
                        <a:solidFill>
                          <a:schemeClr val="tx1"/>
                        </a:solidFill>
                        <a:effectLst/>
                        <a:latin typeface="+mn-lt"/>
                        <a:ea typeface="+mn-ea"/>
                        <a:cs typeface="Times New Roman" panose="02020603050405020304" pitchFamily="18" charset="0"/>
                      </a:endParaRPr>
                    </a:p>
                  </a:txBody>
                  <a:tcPr marL="121984" marR="12198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dirty="0">
                          <a:ln>
                            <a:noFill/>
                          </a:ln>
                          <a:solidFill>
                            <a:schemeClr val="tx1"/>
                          </a:solidFill>
                          <a:effectLst/>
                          <a:latin typeface="+mn-lt"/>
                          <a:ea typeface="+mn-ea"/>
                          <a:cs typeface="Times New Roman" panose="02020603050405020304" pitchFamily="18" charset="0"/>
                        </a:rPr>
                        <a:t>OC-48/STS-48</a:t>
                      </a:r>
                      <a:endParaRPr kumimoji="0" lang="en-US" altLang="zh-CN" sz="2000" b="0" i="0" u="none" strike="noStrike" cap="none" normalizeH="0" baseline="0" dirty="0">
                        <a:ln>
                          <a:noFill/>
                        </a:ln>
                        <a:solidFill>
                          <a:schemeClr val="tx1"/>
                        </a:solidFill>
                        <a:effectLst/>
                        <a:latin typeface="+mn-lt"/>
                        <a:ea typeface="+mn-ea"/>
                        <a:cs typeface="Times New Roman" panose="02020603050405020304" pitchFamily="18" charset="0"/>
                      </a:endParaRPr>
                    </a:p>
                  </a:txBody>
                  <a:tcPr marL="121984" marR="12198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dirty="0">
                          <a:ln>
                            <a:noFill/>
                          </a:ln>
                          <a:solidFill>
                            <a:schemeClr val="tx1"/>
                          </a:solidFill>
                          <a:effectLst/>
                          <a:latin typeface="+mn-lt"/>
                          <a:ea typeface="+mn-ea"/>
                          <a:cs typeface="Times New Roman" panose="02020603050405020304" pitchFamily="18" charset="0"/>
                        </a:rPr>
                        <a:t>STM-16</a:t>
                      </a:r>
                      <a:endParaRPr kumimoji="0" lang="en-US" altLang="zh-CN" sz="2000" b="0" i="0" u="none" strike="noStrike" cap="none" normalizeH="0" baseline="0" dirty="0">
                        <a:ln>
                          <a:noFill/>
                        </a:ln>
                        <a:solidFill>
                          <a:schemeClr val="tx1"/>
                        </a:solidFill>
                        <a:effectLst/>
                        <a:latin typeface="+mn-lt"/>
                        <a:ea typeface="+mn-ea"/>
                        <a:cs typeface="Times New Roman" panose="02020603050405020304" pitchFamily="18" charset="0"/>
                      </a:endParaRPr>
                    </a:p>
                  </a:txBody>
                  <a:tcPr marL="121984" marR="12198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dirty="0">
                          <a:ln>
                            <a:noFill/>
                          </a:ln>
                          <a:solidFill>
                            <a:schemeClr val="tx1"/>
                          </a:solidFill>
                          <a:effectLst/>
                          <a:latin typeface="+mn-lt"/>
                          <a:ea typeface="+mn-ea"/>
                          <a:cs typeface="Times New Roman" panose="02020603050405020304" pitchFamily="18" charset="0"/>
                        </a:rPr>
                        <a:t>2.5 Gb/s</a:t>
                      </a:r>
                      <a:endParaRPr kumimoji="0" lang="en-US" altLang="zh-CN" sz="2000" b="0" i="0" u="none" strike="noStrike" cap="none" normalizeH="0" baseline="0" dirty="0">
                        <a:ln>
                          <a:noFill/>
                        </a:ln>
                        <a:solidFill>
                          <a:schemeClr val="tx1"/>
                        </a:solidFill>
                        <a:effectLst/>
                        <a:latin typeface="+mn-lt"/>
                        <a:ea typeface="+mn-ea"/>
                        <a:cs typeface="Times New Roman" panose="02020603050405020304" pitchFamily="18" charset="0"/>
                      </a:endParaRPr>
                    </a:p>
                  </a:txBody>
                  <a:tcPr marL="121984" marR="12198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lumMod val="40000"/>
                        <a:lumOff val="60000"/>
                      </a:schemeClr>
                    </a:solidFill>
                  </a:tcPr>
                </a:tc>
              </a:tr>
              <a:tr h="481013">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chemeClr val="tx1"/>
                          </a:solidFill>
                          <a:effectLst/>
                          <a:latin typeface="+mn-lt"/>
                          <a:ea typeface="+mn-ea"/>
                          <a:cs typeface="Times New Roman" panose="02020603050405020304" pitchFamily="18" charset="0"/>
                        </a:rPr>
                        <a:t>4976.640</a:t>
                      </a:r>
                      <a:endParaRPr kumimoji="0" lang="en-US" altLang="zh-CN" sz="2000" b="0" i="0" u="none" strike="noStrike" cap="none" normalizeH="0" baseline="0">
                        <a:ln>
                          <a:noFill/>
                        </a:ln>
                        <a:solidFill>
                          <a:schemeClr val="tx1"/>
                        </a:solidFill>
                        <a:effectLst/>
                        <a:latin typeface="+mn-lt"/>
                        <a:ea typeface="+mn-ea"/>
                        <a:cs typeface="Times New Roman" panose="02020603050405020304" pitchFamily="18" charset="0"/>
                      </a:endParaRPr>
                    </a:p>
                  </a:txBody>
                  <a:tcPr marL="121984" marR="12198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chemeClr val="tx1"/>
                          </a:solidFill>
                          <a:effectLst/>
                          <a:latin typeface="+mn-lt"/>
                          <a:ea typeface="+mn-ea"/>
                          <a:cs typeface="Times New Roman" panose="02020603050405020304" pitchFamily="18" charset="0"/>
                        </a:rPr>
                        <a:t>OC-96/STS-96</a:t>
                      </a:r>
                      <a:endParaRPr kumimoji="0" lang="en-US" altLang="zh-CN" sz="2000" b="0" i="0" u="none" strike="noStrike" cap="none" normalizeH="0" baseline="0">
                        <a:ln>
                          <a:noFill/>
                        </a:ln>
                        <a:solidFill>
                          <a:schemeClr val="tx1"/>
                        </a:solidFill>
                        <a:effectLst/>
                        <a:latin typeface="+mn-lt"/>
                        <a:ea typeface="+mn-ea"/>
                        <a:cs typeface="Times New Roman" panose="02020603050405020304" pitchFamily="18" charset="0"/>
                      </a:endParaRPr>
                    </a:p>
                  </a:txBody>
                  <a:tcPr marL="121984" marR="12198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dirty="0">
                          <a:ln>
                            <a:noFill/>
                          </a:ln>
                          <a:solidFill>
                            <a:schemeClr val="tx1"/>
                          </a:solidFill>
                          <a:effectLst/>
                          <a:latin typeface="+mn-lt"/>
                          <a:ea typeface="+mn-ea"/>
                          <a:cs typeface="Times New Roman" panose="02020603050405020304" pitchFamily="18" charset="0"/>
                        </a:rPr>
                        <a:t>STM-32</a:t>
                      </a:r>
                      <a:endParaRPr kumimoji="0" lang="en-US" altLang="zh-CN" sz="2000" b="0" i="0" u="none" strike="noStrike" cap="none" normalizeH="0" baseline="0" dirty="0">
                        <a:ln>
                          <a:noFill/>
                        </a:ln>
                        <a:solidFill>
                          <a:schemeClr val="tx1"/>
                        </a:solidFill>
                        <a:effectLst/>
                        <a:latin typeface="+mn-lt"/>
                        <a:ea typeface="+mn-ea"/>
                        <a:cs typeface="Times New Roman" panose="02020603050405020304" pitchFamily="18" charset="0"/>
                      </a:endParaRPr>
                    </a:p>
                  </a:txBody>
                  <a:tcPr marL="121984" marR="12198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pPr>
                      <a:endParaRPr kumimoji="0" lang="en-US" sz="2000" b="0" i="0" u="none" strike="noStrike" cap="none" normalizeH="0" baseline="0" dirty="0">
                        <a:ln>
                          <a:noFill/>
                        </a:ln>
                        <a:solidFill>
                          <a:schemeClr val="tx1"/>
                        </a:solidFill>
                        <a:effectLst/>
                        <a:latin typeface="+mn-lt"/>
                        <a:ea typeface="+mn-ea"/>
                      </a:endParaRPr>
                    </a:p>
                  </a:txBody>
                  <a:tcPr marL="121984" marR="12198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lumMod val="20000"/>
                        <a:lumOff val="80000"/>
                      </a:schemeClr>
                    </a:solidFill>
                  </a:tcPr>
                </a:tc>
              </a:tr>
              <a:tr h="334963">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chemeClr val="tx1"/>
                          </a:solidFill>
                          <a:effectLst/>
                          <a:latin typeface="+mn-lt"/>
                          <a:ea typeface="+mn-ea"/>
                          <a:cs typeface="Times New Roman" panose="02020603050405020304" pitchFamily="18" charset="0"/>
                        </a:rPr>
                        <a:t>9953.280</a:t>
                      </a:r>
                      <a:endParaRPr kumimoji="0" lang="en-US" altLang="zh-CN" sz="2000" b="0" i="0" u="none" strike="noStrike" cap="none" normalizeH="0" baseline="0">
                        <a:ln>
                          <a:noFill/>
                        </a:ln>
                        <a:solidFill>
                          <a:schemeClr val="tx1"/>
                        </a:solidFill>
                        <a:effectLst/>
                        <a:latin typeface="+mn-lt"/>
                        <a:ea typeface="+mn-ea"/>
                        <a:cs typeface="Times New Roman" panose="02020603050405020304" pitchFamily="18" charset="0"/>
                      </a:endParaRPr>
                    </a:p>
                  </a:txBody>
                  <a:tcPr marL="121984" marR="12198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chemeClr val="tx1"/>
                          </a:solidFill>
                          <a:effectLst/>
                          <a:latin typeface="+mn-lt"/>
                          <a:ea typeface="+mn-ea"/>
                          <a:cs typeface="Times New Roman" panose="02020603050405020304" pitchFamily="18" charset="0"/>
                        </a:rPr>
                        <a:t>OC-192/STS-192</a:t>
                      </a:r>
                      <a:endParaRPr kumimoji="0" lang="en-US" altLang="zh-CN" sz="2000" b="0" i="0" u="none" strike="noStrike" cap="none" normalizeH="0" baseline="0">
                        <a:ln>
                          <a:noFill/>
                        </a:ln>
                        <a:solidFill>
                          <a:schemeClr val="tx1"/>
                        </a:solidFill>
                        <a:effectLst/>
                        <a:latin typeface="+mn-lt"/>
                        <a:ea typeface="+mn-ea"/>
                        <a:cs typeface="Times New Roman" panose="02020603050405020304" pitchFamily="18" charset="0"/>
                      </a:endParaRPr>
                    </a:p>
                  </a:txBody>
                  <a:tcPr marL="121984" marR="12198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dirty="0">
                          <a:ln>
                            <a:noFill/>
                          </a:ln>
                          <a:solidFill>
                            <a:schemeClr val="tx1"/>
                          </a:solidFill>
                          <a:effectLst/>
                          <a:latin typeface="+mn-lt"/>
                          <a:ea typeface="+mn-ea"/>
                          <a:cs typeface="Times New Roman" panose="02020603050405020304" pitchFamily="18" charset="0"/>
                        </a:rPr>
                        <a:t>STM-64</a:t>
                      </a:r>
                      <a:endParaRPr kumimoji="0" lang="en-US" altLang="zh-CN" sz="2000" b="0" i="0" u="none" strike="noStrike" cap="none" normalizeH="0" baseline="0" dirty="0">
                        <a:ln>
                          <a:noFill/>
                        </a:ln>
                        <a:solidFill>
                          <a:schemeClr val="tx1"/>
                        </a:solidFill>
                        <a:effectLst/>
                        <a:latin typeface="+mn-lt"/>
                        <a:ea typeface="+mn-ea"/>
                        <a:cs typeface="Times New Roman" panose="02020603050405020304" pitchFamily="18" charset="0"/>
                      </a:endParaRPr>
                    </a:p>
                  </a:txBody>
                  <a:tcPr marL="121984" marR="12198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dirty="0">
                          <a:ln>
                            <a:noFill/>
                          </a:ln>
                          <a:solidFill>
                            <a:schemeClr val="tx1"/>
                          </a:solidFill>
                          <a:effectLst/>
                          <a:latin typeface="+mn-lt"/>
                          <a:ea typeface="+mn-ea"/>
                          <a:cs typeface="Times New Roman" panose="02020603050405020304" pitchFamily="18" charset="0"/>
                        </a:rPr>
                        <a:t>10 Gb/s</a:t>
                      </a:r>
                      <a:endParaRPr kumimoji="0" lang="en-US" altLang="zh-CN" sz="2000" b="0" i="0" u="none" strike="noStrike" cap="none" normalizeH="0" baseline="0" dirty="0">
                        <a:ln>
                          <a:noFill/>
                        </a:ln>
                        <a:solidFill>
                          <a:schemeClr val="tx1"/>
                        </a:solidFill>
                        <a:effectLst/>
                        <a:latin typeface="+mn-lt"/>
                        <a:ea typeface="+mn-ea"/>
                        <a:cs typeface="Times New Roman" panose="02020603050405020304" pitchFamily="18" charset="0"/>
                      </a:endParaRPr>
                    </a:p>
                  </a:txBody>
                  <a:tcPr marL="121984" marR="12198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lumMod val="40000"/>
                        <a:lumOff val="60000"/>
                      </a:schemeClr>
                    </a:solidFill>
                  </a:tcPr>
                </a:tc>
              </a:tr>
            </a:tbl>
          </a:graphicData>
        </a:graphic>
      </p:graphicFrame>
      <p:sp>
        <p:nvSpPr>
          <p:cNvPr id="2" name="标题 1"/>
          <p:cNvSpPr>
            <a:spLocks noGrp="1"/>
          </p:cNvSpPr>
          <p:nvPr>
            <p:ph type="title"/>
          </p:nvPr>
        </p:nvSpPr>
        <p:spPr>
          <a:xfrm>
            <a:off x="774701" y="352343"/>
            <a:ext cx="7124674" cy="429320"/>
          </a:xfrm>
        </p:spPr>
        <p:txBody>
          <a:bodyPr/>
          <a:lstStyle/>
          <a:p>
            <a:r>
              <a:rPr lang="en-US" altLang="zh-CN" dirty="0">
                <a:latin typeface="+mn-lt"/>
                <a:ea typeface="+mn-ea"/>
              </a:rPr>
              <a:t>SONET </a:t>
            </a:r>
            <a:r>
              <a:rPr lang="zh-CN" altLang="en-US" dirty="0">
                <a:latin typeface="+mn-lt"/>
                <a:ea typeface="+mn-ea"/>
              </a:rPr>
              <a:t>的 </a:t>
            </a:r>
            <a:r>
              <a:rPr lang="en-US" altLang="zh-CN" dirty="0">
                <a:latin typeface="+mn-lt"/>
                <a:ea typeface="+mn-ea"/>
              </a:rPr>
              <a:t>OC </a:t>
            </a:r>
            <a:r>
              <a:rPr lang="zh-CN" altLang="en-US" dirty="0">
                <a:latin typeface="+mn-lt"/>
                <a:ea typeface="+mn-ea"/>
              </a:rPr>
              <a:t>级</a:t>
            </a:r>
            <a:r>
              <a:rPr lang="en-US" altLang="zh-CN" dirty="0">
                <a:latin typeface="+mn-lt"/>
                <a:ea typeface="+mn-ea"/>
              </a:rPr>
              <a:t>/STS </a:t>
            </a:r>
            <a:r>
              <a:rPr lang="zh-CN" altLang="en-US" dirty="0">
                <a:latin typeface="+mn-lt"/>
                <a:ea typeface="+mn-ea"/>
              </a:rPr>
              <a:t>级与 </a:t>
            </a:r>
            <a:r>
              <a:rPr lang="en-US" altLang="zh-CN" dirty="0">
                <a:latin typeface="+mn-lt"/>
                <a:ea typeface="+mn-ea"/>
              </a:rPr>
              <a:t>SDH </a:t>
            </a:r>
            <a:r>
              <a:rPr lang="zh-CN" altLang="en-US" dirty="0">
                <a:latin typeface="+mn-lt"/>
                <a:ea typeface="+mn-ea"/>
              </a:rPr>
              <a:t>的 </a:t>
            </a:r>
            <a:r>
              <a:rPr lang="en-US" altLang="zh-CN" dirty="0">
                <a:latin typeface="+mn-lt"/>
                <a:ea typeface="+mn-ea"/>
              </a:rPr>
              <a:t>STM </a:t>
            </a:r>
            <a:r>
              <a:rPr lang="zh-CN" altLang="en-US" dirty="0">
                <a:latin typeface="+mn-lt"/>
                <a:ea typeface="+mn-ea"/>
              </a:rPr>
              <a:t>级的对应关系 </a:t>
            </a:r>
            <a:endParaRPr lang="zh-CN" altLang="en-US" dirty="0">
              <a:latin typeface="+mn-lt"/>
              <a:ea typeface="+mn-ea"/>
            </a:endParaRPr>
          </a:p>
        </p:txBody>
      </p:sp>
      <p:sp>
        <p:nvSpPr>
          <p:cNvPr id="48194" name="页脚占位符 65"/>
          <p:cNvSpPr>
            <a:spLocks noGrp="1"/>
          </p:cNvSpPr>
          <p:nvPr>
            <p:ph type="ftr" sz="quarter" idx="11"/>
          </p:nvPr>
        </p:nvSpPr>
        <p:spPr>
          <a:noFill/>
        </p:spPr>
        <p:txBody>
          <a:bodyPr/>
          <a:lstStyle/>
          <a:p>
            <a:r>
              <a:rPr lang="zh-CN" altLang="en-US"/>
              <a:t>课件制作人：谢钧 谢希仁</a:t>
            </a:r>
            <a:endParaRPr lang="zh-CN" altLang="en-US"/>
          </a:p>
        </p:txBody>
      </p:sp>
      <p:pic>
        <p:nvPicPr>
          <p:cNvPr id="3" name="图片 2"/>
          <p:cNvPicPr>
            <a:picLocks noChangeAspect="1"/>
          </p:cNvPicPr>
          <p:nvPr/>
        </p:nvPicPr>
        <p:blipFill>
          <a:blip r:embed="rId1"/>
          <a:stretch>
            <a:fillRect/>
          </a:stretch>
        </p:blipFill>
        <p:spPr>
          <a:xfrm>
            <a:off x="8274685" y="355600"/>
            <a:ext cx="2537460" cy="42608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66208"/>
                                        </p:tgtEl>
                                        <p:attrNameLst>
                                          <p:attrName>style.visibility</p:attrName>
                                        </p:attrNameLst>
                                      </p:cBhvr>
                                      <p:to>
                                        <p:strVal val="visible"/>
                                      </p:to>
                                    </p:set>
                                    <p:animEffect transition="in" filter="fade">
                                      <p:cBhvr>
                                        <p:cTn id="7" dur="1000"/>
                                        <p:tgtEl>
                                          <p:spTgt spid="166208"/>
                                        </p:tgtEl>
                                      </p:cBhvr>
                                    </p:animEffect>
                                    <p:anim calcmode="lin" valueType="num">
                                      <p:cBhvr>
                                        <p:cTn id="8" dur="1000" fill="hold"/>
                                        <p:tgtEl>
                                          <p:spTgt spid="166208"/>
                                        </p:tgtEl>
                                        <p:attrNameLst>
                                          <p:attrName>ppt_x</p:attrName>
                                        </p:attrNameLst>
                                      </p:cBhvr>
                                      <p:tavLst>
                                        <p:tav tm="0">
                                          <p:val>
                                            <p:strVal val="#ppt_x"/>
                                          </p:val>
                                        </p:tav>
                                        <p:tav tm="100000">
                                          <p:val>
                                            <p:strVal val="#ppt_x"/>
                                          </p:val>
                                        </p:tav>
                                      </p:tavLst>
                                    </p:anim>
                                    <p:anim calcmode="lin" valueType="num">
                                      <p:cBhvr>
                                        <p:cTn id="9" dur="1000" fill="hold"/>
                                        <p:tgtEl>
                                          <p:spTgt spid="16620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7938" y="1988841"/>
            <a:ext cx="12184062" cy="367240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000"/>
          </a:p>
        </p:txBody>
      </p:sp>
      <p:sp>
        <p:nvSpPr>
          <p:cNvPr id="8" name="矩形 7"/>
          <p:cNvSpPr/>
          <p:nvPr/>
        </p:nvSpPr>
        <p:spPr>
          <a:xfrm>
            <a:off x="1143000" y="1988841"/>
            <a:ext cx="11049000" cy="367240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Ins="720000" anchor="ctr"/>
          <a:lstStyle/>
          <a:p>
            <a:pPr marL="914400" lvl="1" indent="-457200" algn="just">
              <a:lnSpc>
                <a:spcPct val="150000"/>
              </a:lnSpc>
              <a:buFont typeface="Wingdings" panose="05000000000000000000" pitchFamily="2" charset="2"/>
              <a:buChar char="l"/>
            </a:pPr>
            <a:endParaRPr lang="zh-CN" altLang="en-US" dirty="0">
              <a:solidFill>
                <a:schemeClr val="tx1">
                  <a:lumMod val="75000"/>
                  <a:lumOff val="25000"/>
                </a:schemeClr>
              </a:solidFill>
            </a:endParaRPr>
          </a:p>
        </p:txBody>
      </p:sp>
      <p:sp>
        <p:nvSpPr>
          <p:cNvPr id="9" name="内容占位符 3"/>
          <p:cNvSpPr txBox="1"/>
          <p:nvPr/>
        </p:nvSpPr>
        <p:spPr bwMode="auto">
          <a:xfrm>
            <a:off x="10899775" y="6226175"/>
            <a:ext cx="1292225" cy="631825"/>
          </a:xfrm>
          <a:prstGeom prst="rect">
            <a:avLst/>
          </a:prstGeom>
          <a:solidFill>
            <a:schemeClr val="accent2"/>
          </a:solidFill>
          <a:ln w="9525">
            <a:noFill/>
            <a:miter lim="800000"/>
          </a:ln>
        </p:spPr>
        <p:txBody>
          <a:bodyPr/>
          <a:lstStyle/>
          <a:p>
            <a:pPr>
              <a:lnSpc>
                <a:spcPct val="130000"/>
              </a:lnSpc>
              <a:spcBef>
                <a:spcPts val="1000"/>
              </a:spcBef>
              <a:buFont typeface="Wingdings" panose="05000000000000000000" pitchFamily="2" charset="2"/>
              <a:buNone/>
            </a:pP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10" name="内容占位符 3"/>
          <p:cNvSpPr txBox="1"/>
          <p:nvPr/>
        </p:nvSpPr>
        <p:spPr>
          <a:xfrm>
            <a:off x="9694863" y="6226175"/>
            <a:ext cx="944562" cy="631825"/>
          </a:xfrm>
          <a:prstGeom prst="rect">
            <a:avLst/>
          </a:prstGeom>
          <a:solidFill>
            <a:schemeClr val="accent3"/>
          </a:solidFill>
        </p:spPr>
        <p:txBody>
          <a:bodyPr>
            <a:normAutofit/>
          </a:bodyPr>
          <a:lstStyle>
            <a:lvl1pPr marL="360045" indent="-360045" algn="l" defTabSz="914400" rtl="0" eaLnBrk="1" latinLnBrk="0" hangingPunct="1">
              <a:lnSpc>
                <a:spcPct val="130000"/>
              </a:lnSpc>
              <a:spcBef>
                <a:spcPts val="1000"/>
              </a:spcBef>
              <a:buFont typeface="Wingdings" panose="05000000000000000000" pitchFamily="2" charset="2"/>
              <a:buChar char="l"/>
              <a:defRPr sz="2000" kern="1200">
                <a:solidFill>
                  <a:schemeClr val="tx1">
                    <a:lumMod val="85000"/>
                    <a:lumOff val="15000"/>
                  </a:schemeClr>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zh-CN" altLang="en-US" sz="1800" kern="1200" dirty="0" smtClean="0">
                <a:solidFill>
                  <a:schemeClr val="tx1">
                    <a:lumMod val="85000"/>
                    <a:lumOff val="15000"/>
                  </a:schemeClr>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Font typeface="Wingdings" panose="05000000000000000000" pitchFamily="2" charset="2"/>
              <a:buNone/>
              <a:defRPr/>
            </a:pPr>
            <a:endParaRPr lang="zh-CN" altLang="en-US" dirty="0">
              <a:solidFill>
                <a:schemeClr val="bg1"/>
              </a:solidFill>
            </a:endParaRPr>
          </a:p>
        </p:txBody>
      </p:sp>
      <p:sp>
        <p:nvSpPr>
          <p:cNvPr id="11" name="内容占位符 3"/>
          <p:cNvSpPr txBox="1"/>
          <p:nvPr/>
        </p:nvSpPr>
        <p:spPr>
          <a:xfrm>
            <a:off x="8897938" y="6226175"/>
            <a:ext cx="522287" cy="631825"/>
          </a:xfrm>
          <a:prstGeom prst="rect">
            <a:avLst/>
          </a:prstGeom>
          <a:solidFill>
            <a:schemeClr val="accent6"/>
          </a:solidFill>
        </p:spPr>
        <p:txBody>
          <a:bodyPr>
            <a:normAutofit/>
          </a:bodyPr>
          <a:lstStyle>
            <a:lvl1pPr marL="360045" indent="-360045" algn="l" defTabSz="914400" rtl="0" eaLnBrk="1" latinLnBrk="0" hangingPunct="1">
              <a:lnSpc>
                <a:spcPct val="130000"/>
              </a:lnSpc>
              <a:spcBef>
                <a:spcPts val="1000"/>
              </a:spcBef>
              <a:buFont typeface="Wingdings" panose="05000000000000000000" pitchFamily="2" charset="2"/>
              <a:buChar char="l"/>
              <a:defRPr sz="2000" kern="1200">
                <a:solidFill>
                  <a:schemeClr val="tx1">
                    <a:lumMod val="85000"/>
                    <a:lumOff val="15000"/>
                  </a:schemeClr>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zh-CN" altLang="en-US" sz="1800" kern="1200" dirty="0" smtClean="0">
                <a:solidFill>
                  <a:schemeClr val="tx1">
                    <a:lumMod val="85000"/>
                    <a:lumOff val="15000"/>
                  </a:schemeClr>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Font typeface="Wingdings" panose="05000000000000000000" pitchFamily="2" charset="2"/>
              <a:buNone/>
              <a:defRPr/>
            </a:pPr>
            <a:endParaRPr lang="zh-CN" altLang="en-US" dirty="0">
              <a:solidFill>
                <a:schemeClr val="bg1"/>
              </a:solidFill>
            </a:endParaRPr>
          </a:p>
        </p:txBody>
      </p:sp>
      <p:sp>
        <p:nvSpPr>
          <p:cNvPr id="47107" name="Rectangle 2"/>
          <p:cNvSpPr>
            <a:spLocks noGrp="1" noChangeArrowheads="1"/>
          </p:cNvSpPr>
          <p:nvPr>
            <p:ph type="title"/>
          </p:nvPr>
        </p:nvSpPr>
        <p:spPr/>
        <p:txBody>
          <a:bodyPr/>
          <a:lstStyle/>
          <a:p>
            <a:pPr eaLnBrk="1" hangingPunct="1"/>
            <a:r>
              <a:rPr lang="en-US" altLang="zh-CN" dirty="0"/>
              <a:t>SDH/SONET</a:t>
            </a:r>
            <a:r>
              <a:rPr lang="zh-CN" altLang="en-US" dirty="0"/>
              <a:t>传输网</a:t>
            </a:r>
            <a:endParaRPr lang="en-US" altLang="zh-CN" dirty="0"/>
          </a:p>
        </p:txBody>
      </p:sp>
      <p:sp>
        <p:nvSpPr>
          <p:cNvPr id="164867" name="Rectangle 3"/>
          <p:cNvSpPr>
            <a:spLocks noGrp="1" noChangeArrowheads="1"/>
          </p:cNvSpPr>
          <p:nvPr>
            <p:ph idx="1"/>
          </p:nvPr>
        </p:nvSpPr>
        <p:spPr>
          <a:xfrm>
            <a:off x="1634679" y="2014176"/>
            <a:ext cx="9361040" cy="3534654"/>
          </a:xfrm>
        </p:spPr>
        <p:txBody>
          <a:bodyPr>
            <a:normAutofit lnSpcReduction="10000"/>
          </a:bodyPr>
          <a:lstStyle/>
          <a:p>
            <a:pPr eaLnBrk="1" hangingPunct="1">
              <a:lnSpc>
                <a:spcPct val="150000"/>
              </a:lnSpc>
            </a:pPr>
            <a:r>
              <a:rPr lang="en-US" altLang="zh-CN" sz="2400" dirty="0"/>
              <a:t>SDH/SONET</a:t>
            </a:r>
            <a:r>
              <a:rPr lang="zh-CN" altLang="en-US" sz="2400" dirty="0"/>
              <a:t>传输网是一种基于</a:t>
            </a:r>
            <a:r>
              <a:rPr lang="en-US" altLang="zh-CN" sz="2400" dirty="0"/>
              <a:t>SDH/SONET</a:t>
            </a:r>
            <a:r>
              <a:rPr lang="zh-CN" altLang="en-US" sz="2400" dirty="0"/>
              <a:t>标准的同步</a:t>
            </a:r>
            <a:r>
              <a:rPr lang="en-US" altLang="zh-CN" sz="2400" dirty="0"/>
              <a:t>TDM</a:t>
            </a:r>
            <a:r>
              <a:rPr lang="zh-CN" altLang="en-US" sz="2400" dirty="0"/>
              <a:t>多路复用网络</a:t>
            </a:r>
            <a:endParaRPr lang="en-US" altLang="zh-CN" sz="2400" dirty="0"/>
          </a:p>
          <a:p>
            <a:pPr eaLnBrk="1" hangingPunct="1">
              <a:lnSpc>
                <a:spcPct val="150000"/>
              </a:lnSpc>
            </a:pPr>
            <a:r>
              <a:rPr lang="zh-CN" altLang="en-US" sz="2400" dirty="0"/>
              <a:t>可以方便地为其他业务网络提供各种所需带宽的电路，并复用底层传输媒体的带宽，其中最典型的传输媒体就是光纤</a:t>
            </a:r>
            <a:endParaRPr lang="en-US" altLang="zh-CN" sz="2400" dirty="0"/>
          </a:p>
          <a:p>
            <a:pPr eaLnBrk="1" hangingPunct="1">
              <a:lnSpc>
                <a:spcPct val="150000"/>
              </a:lnSpc>
            </a:pPr>
            <a:r>
              <a:rPr lang="zh-CN" altLang="en-US" sz="2400" dirty="0"/>
              <a:t>例如：</a:t>
            </a:r>
            <a:r>
              <a:rPr lang="en-US" altLang="zh-CN" sz="2400" dirty="0"/>
              <a:t>SDH/SONET</a:t>
            </a:r>
            <a:r>
              <a:rPr lang="zh-CN" altLang="en-US" sz="2400" dirty="0"/>
              <a:t>传输网可以很方便地为两个互联网主干路由器之间提供一条点到点的高速链路</a:t>
            </a:r>
            <a:endParaRPr lang="zh-CN" altLang="en-US" sz="2400" dirty="0"/>
          </a:p>
        </p:txBody>
      </p:sp>
      <p:sp>
        <p:nvSpPr>
          <p:cNvPr id="47106" name="页脚占位符 4"/>
          <p:cNvSpPr>
            <a:spLocks noGrp="1"/>
          </p:cNvSpPr>
          <p:nvPr>
            <p:ph type="ftr" sz="quarter" idx="11"/>
          </p:nvPr>
        </p:nvSpPr>
        <p:spPr>
          <a:noFill/>
        </p:spPr>
        <p:txBody>
          <a:bodyPr/>
          <a:lstStyle/>
          <a:p>
            <a:r>
              <a:rPr lang="zh-CN" altLang="en-US"/>
              <a:t>课件制作人：谢钧 谢希仁</a:t>
            </a:r>
            <a:endParaRPr lang="zh-CN" altLang="en-US"/>
          </a:p>
        </p:txBody>
      </p:sp>
      <p:sp>
        <p:nvSpPr>
          <p:cNvPr id="47109" name="Rectangle 4"/>
          <p:cNvSpPr>
            <a:spLocks noChangeArrowheads="1"/>
          </p:cNvSpPr>
          <p:nvPr/>
        </p:nvSpPr>
        <p:spPr bwMode="auto">
          <a:xfrm>
            <a:off x="0" y="-230832"/>
            <a:ext cx="184731" cy="461665"/>
          </a:xfrm>
          <a:prstGeom prst="rect">
            <a:avLst/>
          </a:prstGeom>
          <a:noFill/>
          <a:ln w="9525">
            <a:noFill/>
            <a:miter lim="800000"/>
          </a:ln>
        </p:spPr>
        <p:txBody>
          <a:bodyPr wrap="none" anchor="ctr">
            <a:spAutoFit/>
          </a:bodyPr>
          <a:lstStyle/>
          <a:p>
            <a:endParaRPr lang="zh-CN" altLang="en-US"/>
          </a:p>
        </p:txBody>
      </p:sp>
      <p:sp>
        <p:nvSpPr>
          <p:cNvPr id="47110" name="Rectangle 6"/>
          <p:cNvSpPr>
            <a:spLocks noChangeArrowheads="1"/>
          </p:cNvSpPr>
          <p:nvPr/>
        </p:nvSpPr>
        <p:spPr bwMode="auto">
          <a:xfrm>
            <a:off x="0" y="3007668"/>
            <a:ext cx="184731" cy="461665"/>
          </a:xfrm>
          <a:prstGeom prst="rect">
            <a:avLst/>
          </a:prstGeom>
          <a:noFill/>
          <a:ln w="9525">
            <a:noFill/>
            <a:miter lim="800000"/>
          </a:ln>
        </p:spPr>
        <p:txBody>
          <a:bodyPr wrap="none" anchor="ctr">
            <a:spAutoFit/>
          </a:bodyPr>
          <a:lstStyle/>
          <a:p>
            <a:endParaRPr lang="zh-CN" altLang="en-US"/>
          </a:p>
        </p:txBody>
      </p:sp>
      <p:pic>
        <p:nvPicPr>
          <p:cNvPr id="2" name="图片 1"/>
          <p:cNvPicPr>
            <a:picLocks noChangeAspect="1"/>
          </p:cNvPicPr>
          <p:nvPr/>
        </p:nvPicPr>
        <p:blipFill>
          <a:blip r:embed="rId1"/>
          <a:stretch>
            <a:fillRect/>
          </a:stretch>
        </p:blipFill>
        <p:spPr>
          <a:xfrm>
            <a:off x="8274685" y="355600"/>
            <a:ext cx="2537460" cy="426085"/>
          </a:xfrm>
          <a:prstGeom prst="rect">
            <a:avLst/>
          </a:prstGeom>
        </p:spPr>
      </p:pic>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64867">
                                            <p:txEl>
                                              <p:pRg st="0" end="0"/>
                                            </p:txEl>
                                          </p:spTgt>
                                        </p:tgtEl>
                                        <p:attrNameLst>
                                          <p:attrName>style.visibility</p:attrName>
                                        </p:attrNameLst>
                                      </p:cBhvr>
                                      <p:to>
                                        <p:strVal val="visible"/>
                                      </p:to>
                                    </p:set>
                                    <p:animEffect transition="in" filter="fade">
                                      <p:cBhvr>
                                        <p:cTn id="7" dur="1000"/>
                                        <p:tgtEl>
                                          <p:spTgt spid="164867">
                                            <p:txEl>
                                              <p:pRg st="0" end="0"/>
                                            </p:txEl>
                                          </p:spTgt>
                                        </p:tgtEl>
                                      </p:cBhvr>
                                    </p:animEffect>
                                    <p:anim calcmode="lin" valueType="num">
                                      <p:cBhvr>
                                        <p:cTn id="8" dur="1000" fill="hold"/>
                                        <p:tgtEl>
                                          <p:spTgt spid="16486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6486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64867">
                                            <p:txEl>
                                              <p:pRg st="1" end="1"/>
                                            </p:txEl>
                                          </p:spTgt>
                                        </p:tgtEl>
                                        <p:attrNameLst>
                                          <p:attrName>style.visibility</p:attrName>
                                        </p:attrNameLst>
                                      </p:cBhvr>
                                      <p:to>
                                        <p:strVal val="visible"/>
                                      </p:to>
                                    </p:set>
                                    <p:animEffect transition="in" filter="fade">
                                      <p:cBhvr>
                                        <p:cTn id="14" dur="1000"/>
                                        <p:tgtEl>
                                          <p:spTgt spid="164867">
                                            <p:txEl>
                                              <p:pRg st="1" end="1"/>
                                            </p:txEl>
                                          </p:spTgt>
                                        </p:tgtEl>
                                      </p:cBhvr>
                                    </p:animEffect>
                                    <p:anim calcmode="lin" valueType="num">
                                      <p:cBhvr>
                                        <p:cTn id="15" dur="1000" fill="hold"/>
                                        <p:tgtEl>
                                          <p:spTgt spid="16486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6486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64867">
                                            <p:txEl>
                                              <p:pRg st="2" end="2"/>
                                            </p:txEl>
                                          </p:spTgt>
                                        </p:tgtEl>
                                        <p:attrNameLst>
                                          <p:attrName>style.visibility</p:attrName>
                                        </p:attrNameLst>
                                      </p:cBhvr>
                                      <p:to>
                                        <p:strVal val="visible"/>
                                      </p:to>
                                    </p:set>
                                    <p:animEffect transition="in" filter="fade">
                                      <p:cBhvr>
                                        <p:cTn id="21" dur="1000"/>
                                        <p:tgtEl>
                                          <p:spTgt spid="164867">
                                            <p:txEl>
                                              <p:pRg st="2" end="2"/>
                                            </p:txEl>
                                          </p:spTgt>
                                        </p:tgtEl>
                                      </p:cBhvr>
                                    </p:animEffect>
                                    <p:anim calcmode="lin" valueType="num">
                                      <p:cBhvr>
                                        <p:cTn id="22" dur="1000" fill="hold"/>
                                        <p:tgtEl>
                                          <p:spTgt spid="164867">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64867">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Rectangle 2"/>
          <p:cNvSpPr>
            <a:spLocks noGrp="1" noChangeArrowheads="1"/>
          </p:cNvSpPr>
          <p:nvPr>
            <p:ph type="title"/>
          </p:nvPr>
        </p:nvSpPr>
        <p:spPr/>
        <p:txBody>
          <a:bodyPr/>
          <a:lstStyle/>
          <a:p>
            <a:pPr eaLnBrk="1" hangingPunct="1"/>
            <a:r>
              <a:rPr lang="zh-CN" altLang="en-US" sz="2000" dirty="0"/>
              <a:t>光网络</a:t>
            </a:r>
            <a:endParaRPr lang="en-US" altLang="zh-CN" sz="2000" dirty="0"/>
          </a:p>
        </p:txBody>
      </p:sp>
      <p:sp>
        <p:nvSpPr>
          <p:cNvPr id="164867" name="Rectangle 3"/>
          <p:cNvSpPr>
            <a:spLocks noGrp="1" noChangeArrowheads="1"/>
          </p:cNvSpPr>
          <p:nvPr>
            <p:ph idx="1"/>
          </p:nvPr>
        </p:nvSpPr>
        <p:spPr>
          <a:xfrm>
            <a:off x="609919" y="1052737"/>
            <a:ext cx="10978515" cy="1872207"/>
          </a:xfrm>
        </p:spPr>
        <p:txBody>
          <a:bodyPr>
            <a:normAutofit lnSpcReduction="10000"/>
          </a:bodyPr>
          <a:lstStyle/>
          <a:p>
            <a:pPr eaLnBrk="1" hangingPunct="1">
              <a:lnSpc>
                <a:spcPct val="150000"/>
              </a:lnSpc>
            </a:pPr>
            <a:r>
              <a:rPr lang="zh-CN" altLang="en-US" sz="2000" dirty="0"/>
              <a:t>传统</a:t>
            </a:r>
            <a:r>
              <a:rPr lang="en-US" altLang="zh-CN" sz="2000" dirty="0"/>
              <a:t>SDH/SONET</a:t>
            </a:r>
            <a:r>
              <a:rPr lang="zh-CN" altLang="en-US" sz="2000" dirty="0"/>
              <a:t>传输网络由光传输系统和交换结点的电子设备组成。</a:t>
            </a:r>
            <a:endParaRPr lang="en-US" altLang="zh-CN" sz="2000" dirty="0"/>
          </a:p>
          <a:p>
            <a:pPr eaLnBrk="1" hangingPunct="1">
              <a:lnSpc>
                <a:spcPct val="150000"/>
              </a:lnSpc>
            </a:pPr>
            <a:r>
              <a:rPr lang="zh-CN" altLang="en-US" sz="2000" dirty="0">
                <a:solidFill>
                  <a:srgbClr val="C00000"/>
                </a:solidFill>
              </a:rPr>
              <a:t>全光网</a:t>
            </a:r>
            <a:r>
              <a:rPr lang="en-US" altLang="zh-CN" sz="2000" dirty="0">
                <a:solidFill>
                  <a:srgbClr val="C00000"/>
                </a:solidFill>
              </a:rPr>
              <a:t>AON (All Optical Network)</a:t>
            </a:r>
            <a:r>
              <a:rPr lang="zh-CN" altLang="en-US" sz="2000" dirty="0">
                <a:solidFill>
                  <a:srgbClr val="C00000"/>
                </a:solidFill>
              </a:rPr>
              <a:t> </a:t>
            </a:r>
            <a:r>
              <a:rPr lang="zh-CN" altLang="en-US" sz="2000" dirty="0"/>
              <a:t>用光网络结点代替原来交换结点的电子设备，组成以端到端光通道为基础的全光传输网，避免因光</a:t>
            </a:r>
            <a:r>
              <a:rPr lang="en-US" altLang="zh-CN" sz="2000" dirty="0"/>
              <a:t>/</a:t>
            </a:r>
            <a:r>
              <a:rPr lang="zh-CN" altLang="en-US" sz="2000" dirty="0"/>
              <a:t>电转换所带来的带宽瓶颈，而路由器等电信号处理设备在边缘网络连接用户终端设备。</a:t>
            </a:r>
            <a:endParaRPr lang="en-US" altLang="zh-CN" sz="2000" dirty="0"/>
          </a:p>
        </p:txBody>
      </p:sp>
      <p:sp>
        <p:nvSpPr>
          <p:cNvPr id="47109" name="Rectangle 4"/>
          <p:cNvSpPr>
            <a:spLocks noChangeArrowheads="1"/>
          </p:cNvSpPr>
          <p:nvPr/>
        </p:nvSpPr>
        <p:spPr bwMode="auto">
          <a:xfrm>
            <a:off x="0" y="-230832"/>
            <a:ext cx="184731" cy="461665"/>
          </a:xfrm>
          <a:prstGeom prst="rect">
            <a:avLst/>
          </a:prstGeom>
          <a:noFill/>
          <a:ln w="9525">
            <a:noFill/>
            <a:miter lim="800000"/>
          </a:ln>
        </p:spPr>
        <p:txBody>
          <a:bodyPr wrap="none" anchor="ctr">
            <a:spAutoFit/>
          </a:bodyPr>
          <a:lstStyle/>
          <a:p>
            <a:endParaRPr lang="zh-CN" altLang="en-US"/>
          </a:p>
        </p:txBody>
      </p:sp>
      <p:sp>
        <p:nvSpPr>
          <p:cNvPr id="47110" name="Rectangle 6"/>
          <p:cNvSpPr>
            <a:spLocks noChangeArrowheads="1"/>
          </p:cNvSpPr>
          <p:nvPr/>
        </p:nvSpPr>
        <p:spPr bwMode="auto">
          <a:xfrm>
            <a:off x="0" y="3007668"/>
            <a:ext cx="184731" cy="461665"/>
          </a:xfrm>
          <a:prstGeom prst="rect">
            <a:avLst/>
          </a:prstGeom>
          <a:noFill/>
          <a:ln w="9525">
            <a:noFill/>
            <a:miter lim="800000"/>
          </a:ln>
        </p:spPr>
        <p:txBody>
          <a:bodyPr wrap="none" anchor="ctr">
            <a:spAutoFit/>
          </a:bodyPr>
          <a:lstStyle/>
          <a:p>
            <a:endParaRPr lang="zh-CN" altLang="en-US"/>
          </a:p>
        </p:txBody>
      </p:sp>
      <p:sp>
        <p:nvSpPr>
          <p:cNvPr id="7" name="矩形 6"/>
          <p:cNvSpPr/>
          <p:nvPr/>
        </p:nvSpPr>
        <p:spPr>
          <a:xfrm>
            <a:off x="-23813" y="6088063"/>
            <a:ext cx="12217401" cy="769937"/>
          </a:xfrm>
          <a:prstGeom prst="rect">
            <a:avLst/>
          </a:prstGeom>
          <a:solidFill>
            <a:srgbClr val="F6B30A">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9" name="组合 34"/>
          <p:cNvGrpSpPr/>
          <p:nvPr/>
        </p:nvGrpSpPr>
        <p:grpSpPr bwMode="auto">
          <a:xfrm rot="10800000">
            <a:off x="10033000" y="5688014"/>
            <a:ext cx="2133600" cy="833438"/>
            <a:chOff x="711199" y="5805976"/>
            <a:chExt cx="2134529" cy="833559"/>
          </a:xfrm>
        </p:grpSpPr>
        <p:sp>
          <p:nvSpPr>
            <p:cNvPr id="10" name="矩形 9"/>
            <p:cNvSpPr/>
            <p:nvPr/>
          </p:nvSpPr>
          <p:spPr>
            <a:xfrm>
              <a:off x="2580501" y="6242602"/>
              <a:ext cx="266816" cy="2873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1" name="矩形 10"/>
            <p:cNvSpPr/>
            <p:nvPr/>
          </p:nvSpPr>
          <p:spPr>
            <a:xfrm>
              <a:off x="1263890" y="5805976"/>
              <a:ext cx="266816" cy="28738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2" name="矩形 11"/>
            <p:cNvSpPr/>
            <p:nvPr/>
          </p:nvSpPr>
          <p:spPr>
            <a:xfrm>
              <a:off x="1397298" y="5947285"/>
              <a:ext cx="406577" cy="42868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3" name="矩形 12"/>
            <p:cNvSpPr/>
            <p:nvPr/>
          </p:nvSpPr>
          <p:spPr>
            <a:xfrm>
              <a:off x="1865815" y="6352155"/>
              <a:ext cx="266816" cy="28738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4" name="矩形 13"/>
            <p:cNvSpPr/>
            <p:nvPr/>
          </p:nvSpPr>
          <p:spPr>
            <a:xfrm flipV="1">
              <a:off x="1760994" y="6242602"/>
              <a:ext cx="266816" cy="28737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5" name="矩形 14"/>
            <p:cNvSpPr/>
            <p:nvPr/>
          </p:nvSpPr>
          <p:spPr>
            <a:xfrm>
              <a:off x="711199" y="5948872"/>
              <a:ext cx="565396" cy="535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pic>
        <p:nvPicPr>
          <p:cNvPr id="2" name="图片 1"/>
          <p:cNvPicPr>
            <a:picLocks noChangeAspect="1"/>
          </p:cNvPicPr>
          <p:nvPr/>
        </p:nvPicPr>
        <p:blipFill>
          <a:blip r:embed="rId1"/>
          <a:stretch>
            <a:fillRect/>
          </a:stretch>
        </p:blipFill>
        <p:spPr>
          <a:xfrm>
            <a:off x="8274685" y="355600"/>
            <a:ext cx="2537460" cy="426085"/>
          </a:xfrm>
          <a:prstGeom prst="rect">
            <a:avLst/>
          </a:prstGeom>
        </p:spPr>
      </p:pic>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64867">
                                            <p:txEl>
                                              <p:pRg st="0" end="0"/>
                                            </p:txEl>
                                          </p:spTgt>
                                        </p:tgtEl>
                                        <p:attrNameLst>
                                          <p:attrName>style.visibility</p:attrName>
                                        </p:attrNameLst>
                                      </p:cBhvr>
                                      <p:to>
                                        <p:strVal val="visible"/>
                                      </p:to>
                                    </p:set>
                                    <p:animEffect transition="in" filter="fade">
                                      <p:cBhvr>
                                        <p:cTn id="7" dur="1000"/>
                                        <p:tgtEl>
                                          <p:spTgt spid="164867">
                                            <p:txEl>
                                              <p:pRg st="0" end="0"/>
                                            </p:txEl>
                                          </p:spTgt>
                                        </p:tgtEl>
                                      </p:cBhvr>
                                    </p:animEffect>
                                    <p:anim calcmode="lin" valueType="num">
                                      <p:cBhvr>
                                        <p:cTn id="8" dur="1000" fill="hold"/>
                                        <p:tgtEl>
                                          <p:spTgt spid="16486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6486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64867">
                                            <p:txEl>
                                              <p:pRg st="1" end="1"/>
                                            </p:txEl>
                                          </p:spTgt>
                                        </p:tgtEl>
                                        <p:attrNameLst>
                                          <p:attrName>style.visibility</p:attrName>
                                        </p:attrNameLst>
                                      </p:cBhvr>
                                      <p:to>
                                        <p:strVal val="visible"/>
                                      </p:to>
                                    </p:set>
                                    <p:animEffect transition="in" filter="fade">
                                      <p:cBhvr>
                                        <p:cTn id="14" dur="1000"/>
                                        <p:tgtEl>
                                          <p:spTgt spid="164867">
                                            <p:txEl>
                                              <p:pRg st="1" end="1"/>
                                            </p:txEl>
                                          </p:spTgt>
                                        </p:tgtEl>
                                      </p:cBhvr>
                                    </p:animEffect>
                                    <p:anim calcmode="lin" valueType="num">
                                      <p:cBhvr>
                                        <p:cTn id="15" dur="1000" fill="hold"/>
                                        <p:tgtEl>
                                          <p:spTgt spid="16486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64867">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Rectangle 2"/>
          <p:cNvSpPr>
            <a:spLocks noGrp="1" noChangeArrowheads="1"/>
          </p:cNvSpPr>
          <p:nvPr>
            <p:ph type="title"/>
          </p:nvPr>
        </p:nvSpPr>
        <p:spPr/>
        <p:txBody>
          <a:bodyPr/>
          <a:lstStyle/>
          <a:p>
            <a:pPr eaLnBrk="1" hangingPunct="1"/>
            <a:r>
              <a:rPr lang="zh-CN" altLang="en-US" sz="2000" dirty="0"/>
              <a:t>光网络</a:t>
            </a:r>
            <a:endParaRPr lang="en-US" altLang="zh-CN" sz="2000" dirty="0"/>
          </a:p>
        </p:txBody>
      </p:sp>
      <p:sp>
        <p:nvSpPr>
          <p:cNvPr id="164867" name="Rectangle 3"/>
          <p:cNvSpPr>
            <a:spLocks noGrp="1" noChangeArrowheads="1"/>
          </p:cNvSpPr>
          <p:nvPr>
            <p:ph idx="1"/>
          </p:nvPr>
        </p:nvSpPr>
        <p:spPr>
          <a:xfrm>
            <a:off x="609919" y="1052737"/>
            <a:ext cx="10978515" cy="3240360"/>
          </a:xfrm>
        </p:spPr>
        <p:txBody>
          <a:bodyPr>
            <a:normAutofit lnSpcReduction="10000"/>
          </a:bodyPr>
          <a:lstStyle/>
          <a:p>
            <a:pPr eaLnBrk="1" hangingPunct="1">
              <a:lnSpc>
                <a:spcPct val="150000"/>
              </a:lnSpc>
            </a:pPr>
            <a:r>
              <a:rPr lang="zh-CN" altLang="en-US" sz="2000" dirty="0"/>
              <a:t>传统</a:t>
            </a:r>
            <a:r>
              <a:rPr lang="en-US" altLang="zh-CN" sz="2000" dirty="0"/>
              <a:t>SDH/SONET</a:t>
            </a:r>
            <a:r>
              <a:rPr lang="zh-CN" altLang="en-US" sz="2000" dirty="0"/>
              <a:t>传输网络由光传输系统和交换结点的电子设备组成。</a:t>
            </a:r>
            <a:endParaRPr lang="en-US" altLang="zh-CN" sz="2000" dirty="0"/>
          </a:p>
          <a:p>
            <a:pPr eaLnBrk="1" hangingPunct="1">
              <a:lnSpc>
                <a:spcPct val="150000"/>
              </a:lnSpc>
            </a:pPr>
            <a:r>
              <a:rPr lang="zh-CN" altLang="en-US" sz="2000" dirty="0">
                <a:solidFill>
                  <a:srgbClr val="C00000"/>
                </a:solidFill>
              </a:rPr>
              <a:t>全光网</a:t>
            </a:r>
            <a:r>
              <a:rPr lang="en-US" altLang="zh-CN" sz="2000" dirty="0">
                <a:solidFill>
                  <a:srgbClr val="C00000"/>
                </a:solidFill>
              </a:rPr>
              <a:t>AON (All Optical Network)</a:t>
            </a:r>
            <a:r>
              <a:rPr lang="zh-CN" altLang="en-US" sz="2000" dirty="0">
                <a:solidFill>
                  <a:srgbClr val="C00000"/>
                </a:solidFill>
              </a:rPr>
              <a:t> </a:t>
            </a:r>
            <a:r>
              <a:rPr lang="zh-CN" altLang="en-US" sz="2000" dirty="0"/>
              <a:t>用光网络结点代替原来交换结点的电子设备，组成以端到端光通道为基础的全光传输网，避免因光</a:t>
            </a:r>
            <a:r>
              <a:rPr lang="en-US" altLang="zh-CN" sz="2000" dirty="0"/>
              <a:t>/</a:t>
            </a:r>
            <a:r>
              <a:rPr lang="zh-CN" altLang="en-US" sz="2000" dirty="0"/>
              <a:t>电转换所带来的带宽瓶颈，而路由器等电信号处理设备在边缘网络连接用户终端设备。</a:t>
            </a:r>
            <a:endParaRPr lang="en-US" altLang="zh-CN" sz="2000" dirty="0"/>
          </a:p>
          <a:p>
            <a:pPr>
              <a:lnSpc>
                <a:spcPct val="150000"/>
              </a:lnSpc>
            </a:pPr>
            <a:r>
              <a:rPr lang="zh-CN" altLang="en-US" sz="2000" dirty="0">
                <a:solidFill>
                  <a:srgbClr val="C00000"/>
                </a:solidFill>
              </a:rPr>
              <a:t>光传送网</a:t>
            </a:r>
            <a:r>
              <a:rPr lang="en-US" altLang="zh-CN" sz="2000" dirty="0">
                <a:solidFill>
                  <a:srgbClr val="C00000"/>
                </a:solidFill>
              </a:rPr>
              <a:t>OTN (Optical Transport Network)</a:t>
            </a:r>
            <a:r>
              <a:rPr lang="zh-CN" altLang="en-US" sz="2000" dirty="0">
                <a:solidFill>
                  <a:srgbClr val="C00000"/>
                </a:solidFill>
              </a:rPr>
              <a:t> </a:t>
            </a:r>
            <a:r>
              <a:rPr lang="zh-CN" altLang="en-US" sz="2000" dirty="0"/>
              <a:t>作为向全光网络进行演进的过渡技术，以光波分复用技术为基础，直接在光域上对不同波长的信号实现交换和复用，以波长级业务为处理单位，支持多种上层业务，如</a:t>
            </a:r>
            <a:r>
              <a:rPr lang="en-US" altLang="zh-CN" sz="2000" dirty="0"/>
              <a:t>SDH/SONET</a:t>
            </a:r>
            <a:r>
              <a:rPr lang="zh-CN" altLang="en-US" sz="2000" dirty="0"/>
              <a:t>，</a:t>
            </a:r>
            <a:r>
              <a:rPr lang="en-US" altLang="zh-CN" sz="2000" dirty="0"/>
              <a:t>ATM</a:t>
            </a:r>
            <a:r>
              <a:rPr lang="zh-CN" altLang="en-US" sz="2000" dirty="0"/>
              <a:t>，</a:t>
            </a:r>
            <a:r>
              <a:rPr lang="en-US" altLang="zh-CN" sz="2000" dirty="0"/>
              <a:t>IP</a:t>
            </a:r>
            <a:r>
              <a:rPr lang="zh-CN" altLang="en-US" sz="2000" dirty="0"/>
              <a:t>，</a:t>
            </a:r>
            <a:r>
              <a:rPr lang="en-US" altLang="zh-CN" sz="2000" dirty="0"/>
              <a:t>MPLS</a:t>
            </a:r>
            <a:r>
              <a:rPr lang="zh-CN" altLang="en-US" sz="2000" dirty="0"/>
              <a:t>等等。</a:t>
            </a:r>
            <a:endParaRPr lang="en-US" altLang="zh-CN" sz="2000" dirty="0"/>
          </a:p>
        </p:txBody>
      </p:sp>
      <p:sp>
        <p:nvSpPr>
          <p:cNvPr id="47106" name="页脚占位符 4"/>
          <p:cNvSpPr>
            <a:spLocks noGrp="1"/>
          </p:cNvSpPr>
          <p:nvPr>
            <p:ph type="ftr" sz="quarter" idx="11"/>
          </p:nvPr>
        </p:nvSpPr>
        <p:spPr>
          <a:noFill/>
        </p:spPr>
        <p:txBody>
          <a:bodyPr/>
          <a:lstStyle/>
          <a:p>
            <a:r>
              <a:rPr lang="zh-CN" altLang="en-US"/>
              <a:t>课件制作人：谢钧 谢希仁</a:t>
            </a:r>
            <a:endParaRPr lang="zh-CN" altLang="en-US"/>
          </a:p>
        </p:txBody>
      </p:sp>
      <p:sp>
        <p:nvSpPr>
          <p:cNvPr id="47109" name="Rectangle 4"/>
          <p:cNvSpPr>
            <a:spLocks noChangeArrowheads="1"/>
          </p:cNvSpPr>
          <p:nvPr/>
        </p:nvSpPr>
        <p:spPr bwMode="auto">
          <a:xfrm>
            <a:off x="0" y="-230832"/>
            <a:ext cx="184731" cy="461665"/>
          </a:xfrm>
          <a:prstGeom prst="rect">
            <a:avLst/>
          </a:prstGeom>
          <a:noFill/>
          <a:ln w="9525">
            <a:noFill/>
            <a:miter lim="800000"/>
          </a:ln>
        </p:spPr>
        <p:txBody>
          <a:bodyPr wrap="none" anchor="ctr">
            <a:spAutoFit/>
          </a:bodyPr>
          <a:lstStyle/>
          <a:p>
            <a:endParaRPr lang="zh-CN" altLang="en-US"/>
          </a:p>
        </p:txBody>
      </p:sp>
      <p:sp>
        <p:nvSpPr>
          <p:cNvPr id="47110" name="Rectangle 6"/>
          <p:cNvSpPr>
            <a:spLocks noChangeArrowheads="1"/>
          </p:cNvSpPr>
          <p:nvPr/>
        </p:nvSpPr>
        <p:spPr bwMode="auto">
          <a:xfrm>
            <a:off x="0" y="3007668"/>
            <a:ext cx="184731" cy="461665"/>
          </a:xfrm>
          <a:prstGeom prst="rect">
            <a:avLst/>
          </a:prstGeom>
          <a:noFill/>
          <a:ln w="9525">
            <a:noFill/>
            <a:miter lim="800000"/>
          </a:ln>
        </p:spPr>
        <p:txBody>
          <a:bodyPr wrap="none" anchor="ctr">
            <a:spAutoFit/>
          </a:bodyPr>
          <a:lstStyle/>
          <a:p>
            <a:endParaRPr lang="zh-CN" altLang="en-US"/>
          </a:p>
        </p:txBody>
      </p:sp>
      <p:sp>
        <p:nvSpPr>
          <p:cNvPr id="7" name="矩形 6"/>
          <p:cNvSpPr/>
          <p:nvPr/>
        </p:nvSpPr>
        <p:spPr>
          <a:xfrm>
            <a:off x="-23813" y="6088063"/>
            <a:ext cx="12217401" cy="769937"/>
          </a:xfrm>
          <a:prstGeom prst="rect">
            <a:avLst/>
          </a:prstGeom>
          <a:solidFill>
            <a:srgbClr val="F6B30A">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9" name="组合 34"/>
          <p:cNvGrpSpPr/>
          <p:nvPr/>
        </p:nvGrpSpPr>
        <p:grpSpPr bwMode="auto">
          <a:xfrm rot="10800000">
            <a:off x="10033000" y="5688014"/>
            <a:ext cx="2133600" cy="833438"/>
            <a:chOff x="711199" y="5805976"/>
            <a:chExt cx="2134529" cy="833559"/>
          </a:xfrm>
        </p:grpSpPr>
        <p:sp>
          <p:nvSpPr>
            <p:cNvPr id="10" name="矩形 9"/>
            <p:cNvSpPr/>
            <p:nvPr/>
          </p:nvSpPr>
          <p:spPr>
            <a:xfrm>
              <a:off x="2580501" y="6242602"/>
              <a:ext cx="266816" cy="2873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1" name="矩形 10"/>
            <p:cNvSpPr/>
            <p:nvPr/>
          </p:nvSpPr>
          <p:spPr>
            <a:xfrm>
              <a:off x="1263890" y="5805976"/>
              <a:ext cx="266816" cy="28738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2" name="矩形 11"/>
            <p:cNvSpPr/>
            <p:nvPr/>
          </p:nvSpPr>
          <p:spPr>
            <a:xfrm>
              <a:off x="1397298" y="5947285"/>
              <a:ext cx="406577" cy="42868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3" name="矩形 12"/>
            <p:cNvSpPr/>
            <p:nvPr/>
          </p:nvSpPr>
          <p:spPr>
            <a:xfrm>
              <a:off x="1865815" y="6352155"/>
              <a:ext cx="266816" cy="28738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4" name="矩形 13"/>
            <p:cNvSpPr/>
            <p:nvPr/>
          </p:nvSpPr>
          <p:spPr>
            <a:xfrm flipV="1">
              <a:off x="1760994" y="6242602"/>
              <a:ext cx="266816" cy="28737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5" name="矩形 14"/>
            <p:cNvSpPr/>
            <p:nvPr/>
          </p:nvSpPr>
          <p:spPr>
            <a:xfrm>
              <a:off x="711199" y="5948872"/>
              <a:ext cx="565396" cy="535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pic>
        <p:nvPicPr>
          <p:cNvPr id="2" name="图片 1"/>
          <p:cNvPicPr>
            <a:picLocks noChangeAspect="1"/>
          </p:cNvPicPr>
          <p:nvPr/>
        </p:nvPicPr>
        <p:blipFill>
          <a:blip r:embed="rId1"/>
          <a:stretch>
            <a:fillRect/>
          </a:stretch>
        </p:blipFill>
        <p:spPr>
          <a:xfrm>
            <a:off x="8274685" y="355600"/>
            <a:ext cx="2537460" cy="426085"/>
          </a:xfrm>
          <a:prstGeom prst="rect">
            <a:avLst/>
          </a:prstGeom>
        </p:spPr>
      </p:pic>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64867">
                                            <p:txEl>
                                              <p:pRg st="2" end="2"/>
                                            </p:txEl>
                                          </p:spTgt>
                                        </p:tgtEl>
                                        <p:attrNameLst>
                                          <p:attrName>style.visibility</p:attrName>
                                        </p:attrNameLst>
                                      </p:cBhvr>
                                      <p:to>
                                        <p:strVal val="visible"/>
                                      </p:to>
                                    </p:set>
                                    <p:animEffect transition="in" filter="fade">
                                      <p:cBhvr>
                                        <p:cTn id="7" dur="1000"/>
                                        <p:tgtEl>
                                          <p:spTgt spid="164867">
                                            <p:txEl>
                                              <p:pRg st="2" end="2"/>
                                            </p:txEl>
                                          </p:spTgt>
                                        </p:tgtEl>
                                      </p:cBhvr>
                                    </p:animEffect>
                                    <p:anim calcmode="lin" valueType="num">
                                      <p:cBhvr>
                                        <p:cTn id="8" dur="1000" fill="hold"/>
                                        <p:tgtEl>
                                          <p:spTgt spid="164867">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164867">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Rectangle 2"/>
          <p:cNvSpPr>
            <a:spLocks noGrp="1" noChangeArrowheads="1"/>
          </p:cNvSpPr>
          <p:nvPr>
            <p:ph type="title"/>
          </p:nvPr>
        </p:nvSpPr>
        <p:spPr/>
        <p:txBody>
          <a:bodyPr/>
          <a:lstStyle/>
          <a:p>
            <a:pPr eaLnBrk="1" hangingPunct="1"/>
            <a:r>
              <a:rPr lang="zh-CN" altLang="en-US" sz="2000" dirty="0"/>
              <a:t>光网络</a:t>
            </a:r>
            <a:endParaRPr lang="en-US" altLang="zh-CN" sz="2000" dirty="0"/>
          </a:p>
        </p:txBody>
      </p:sp>
      <p:sp>
        <p:nvSpPr>
          <p:cNvPr id="164867" name="Rectangle 3"/>
          <p:cNvSpPr>
            <a:spLocks noGrp="1" noChangeArrowheads="1"/>
          </p:cNvSpPr>
          <p:nvPr>
            <p:ph idx="1"/>
          </p:nvPr>
        </p:nvSpPr>
        <p:spPr>
          <a:xfrm>
            <a:off x="609919" y="1052736"/>
            <a:ext cx="10978515" cy="5035327"/>
          </a:xfrm>
        </p:spPr>
        <p:txBody>
          <a:bodyPr>
            <a:normAutofit lnSpcReduction="20000"/>
          </a:bodyPr>
          <a:lstStyle/>
          <a:p>
            <a:pPr eaLnBrk="1" hangingPunct="1">
              <a:lnSpc>
                <a:spcPct val="150000"/>
              </a:lnSpc>
            </a:pPr>
            <a:r>
              <a:rPr lang="zh-CN" altLang="en-US" sz="2000" dirty="0"/>
              <a:t>传统</a:t>
            </a:r>
            <a:r>
              <a:rPr lang="en-US" altLang="zh-CN" sz="2000" dirty="0"/>
              <a:t>SDH/SONET</a:t>
            </a:r>
            <a:r>
              <a:rPr lang="zh-CN" altLang="en-US" sz="2000" dirty="0"/>
              <a:t>传输网络由光传输系统和交换结点的电子设备组成。</a:t>
            </a:r>
            <a:endParaRPr lang="en-US" altLang="zh-CN" sz="2000" dirty="0"/>
          </a:p>
          <a:p>
            <a:pPr eaLnBrk="1" hangingPunct="1">
              <a:lnSpc>
                <a:spcPct val="150000"/>
              </a:lnSpc>
            </a:pPr>
            <a:r>
              <a:rPr lang="zh-CN" altLang="en-US" sz="2000" dirty="0">
                <a:solidFill>
                  <a:srgbClr val="C00000"/>
                </a:solidFill>
              </a:rPr>
              <a:t>全光网</a:t>
            </a:r>
            <a:r>
              <a:rPr lang="en-US" altLang="zh-CN" sz="2000" dirty="0">
                <a:solidFill>
                  <a:srgbClr val="C00000"/>
                </a:solidFill>
              </a:rPr>
              <a:t>AON (All Optical Network)</a:t>
            </a:r>
            <a:r>
              <a:rPr lang="zh-CN" altLang="en-US" sz="2000" dirty="0">
                <a:solidFill>
                  <a:srgbClr val="C00000"/>
                </a:solidFill>
              </a:rPr>
              <a:t> </a:t>
            </a:r>
            <a:r>
              <a:rPr lang="zh-CN" altLang="en-US" sz="2000" dirty="0"/>
              <a:t>用光网络结点代替原来交换结点的电子设备，组成以端到端光通道为基础的全光传输网，避免因光</a:t>
            </a:r>
            <a:r>
              <a:rPr lang="en-US" altLang="zh-CN" sz="2000" dirty="0"/>
              <a:t>/</a:t>
            </a:r>
            <a:r>
              <a:rPr lang="zh-CN" altLang="en-US" sz="2000" dirty="0"/>
              <a:t>电转换所带来的带宽瓶颈，而路由器等电信号处理设备在边缘网络连接用户终端设备。</a:t>
            </a:r>
            <a:endParaRPr lang="en-US" altLang="zh-CN" sz="2000" dirty="0"/>
          </a:p>
          <a:p>
            <a:pPr>
              <a:lnSpc>
                <a:spcPct val="150000"/>
              </a:lnSpc>
            </a:pPr>
            <a:r>
              <a:rPr lang="zh-CN" altLang="en-US" sz="2000" dirty="0">
                <a:solidFill>
                  <a:srgbClr val="C00000"/>
                </a:solidFill>
              </a:rPr>
              <a:t>光传送网</a:t>
            </a:r>
            <a:r>
              <a:rPr lang="en-US" altLang="zh-CN" sz="2000" dirty="0">
                <a:solidFill>
                  <a:srgbClr val="C00000"/>
                </a:solidFill>
              </a:rPr>
              <a:t>OTN (Optical Transport Network)</a:t>
            </a:r>
            <a:r>
              <a:rPr lang="zh-CN" altLang="en-US" sz="2000" dirty="0">
                <a:solidFill>
                  <a:srgbClr val="C00000"/>
                </a:solidFill>
              </a:rPr>
              <a:t> </a:t>
            </a:r>
            <a:r>
              <a:rPr lang="zh-CN" altLang="en-US" sz="2000" dirty="0"/>
              <a:t>作为向全光网络进行演进的过渡技术，以光波分复用技术为基础，直接在光域上对不同波长的信号实现交换和复用，以波长级业务为处理单位，支持多种上层业务，如</a:t>
            </a:r>
            <a:r>
              <a:rPr lang="en-US" altLang="zh-CN" sz="2000" dirty="0"/>
              <a:t>SDH/SONET</a:t>
            </a:r>
            <a:r>
              <a:rPr lang="zh-CN" altLang="en-US" sz="2000" dirty="0"/>
              <a:t>，</a:t>
            </a:r>
            <a:r>
              <a:rPr lang="en-US" altLang="zh-CN" sz="2000" dirty="0"/>
              <a:t>ATM</a:t>
            </a:r>
            <a:r>
              <a:rPr lang="zh-CN" altLang="en-US" sz="2000" dirty="0"/>
              <a:t>，</a:t>
            </a:r>
            <a:r>
              <a:rPr lang="en-US" altLang="zh-CN" sz="2000" dirty="0"/>
              <a:t>IP</a:t>
            </a:r>
            <a:r>
              <a:rPr lang="zh-CN" altLang="en-US" sz="2000" dirty="0"/>
              <a:t>，</a:t>
            </a:r>
            <a:r>
              <a:rPr lang="en-US" altLang="zh-CN" sz="2000" dirty="0"/>
              <a:t>MPLS</a:t>
            </a:r>
            <a:r>
              <a:rPr lang="zh-CN" altLang="en-US" sz="2000" dirty="0"/>
              <a:t>等等。</a:t>
            </a:r>
            <a:endParaRPr lang="en-US" altLang="zh-CN" sz="2000" dirty="0"/>
          </a:p>
          <a:p>
            <a:pPr>
              <a:lnSpc>
                <a:spcPct val="150000"/>
              </a:lnSpc>
            </a:pPr>
            <a:r>
              <a:rPr lang="zh-CN" altLang="en-US" sz="2000" dirty="0">
                <a:solidFill>
                  <a:srgbClr val="C00000"/>
                </a:solidFill>
              </a:rPr>
              <a:t>自动交换光网络</a:t>
            </a:r>
            <a:r>
              <a:rPr lang="en-US" altLang="zh-CN" sz="2000" dirty="0">
                <a:solidFill>
                  <a:srgbClr val="C00000"/>
                </a:solidFill>
              </a:rPr>
              <a:t>ASON (Automatic Switched Optical Network) </a:t>
            </a:r>
            <a:r>
              <a:rPr lang="zh-CN" altLang="en-US" sz="2000" dirty="0"/>
              <a:t>在光传送网的基础上引入了智能控制的很多方法，可以根据业务需求进行光通路的动态建立和拆除，实现光网络资源的动态按需分配和自动调度与管理。</a:t>
            </a:r>
            <a:endParaRPr lang="en-US" altLang="zh-CN" sz="2000" dirty="0"/>
          </a:p>
          <a:p>
            <a:pPr>
              <a:lnSpc>
                <a:spcPct val="150000"/>
              </a:lnSpc>
            </a:pPr>
            <a:r>
              <a:rPr lang="zh-CN" altLang="en-US" sz="2000" dirty="0"/>
              <a:t>目前，结合</a:t>
            </a:r>
            <a:r>
              <a:rPr lang="en-US" altLang="zh-CN" sz="2000" dirty="0"/>
              <a:t>ASON</a:t>
            </a:r>
            <a:r>
              <a:rPr lang="zh-CN" altLang="en-US" sz="2000" dirty="0"/>
              <a:t>的</a:t>
            </a:r>
            <a:r>
              <a:rPr lang="en-US" altLang="zh-CN" sz="2000" dirty="0"/>
              <a:t>OTN</a:t>
            </a:r>
            <a:r>
              <a:rPr lang="zh-CN" altLang="en-US" sz="2000" dirty="0"/>
              <a:t>正在成为新一代的数字传输网络。</a:t>
            </a:r>
            <a:endParaRPr lang="zh-CN" altLang="en-US" sz="2000" dirty="0"/>
          </a:p>
        </p:txBody>
      </p:sp>
      <p:sp>
        <p:nvSpPr>
          <p:cNvPr id="47106" name="页脚占位符 4"/>
          <p:cNvSpPr>
            <a:spLocks noGrp="1"/>
          </p:cNvSpPr>
          <p:nvPr>
            <p:ph type="ftr" sz="quarter" idx="11"/>
          </p:nvPr>
        </p:nvSpPr>
        <p:spPr>
          <a:noFill/>
        </p:spPr>
        <p:txBody>
          <a:bodyPr/>
          <a:lstStyle/>
          <a:p>
            <a:r>
              <a:rPr lang="zh-CN" altLang="en-US"/>
              <a:t>课件制作人：谢钧 谢希仁</a:t>
            </a:r>
            <a:endParaRPr lang="zh-CN" altLang="en-US"/>
          </a:p>
        </p:txBody>
      </p:sp>
      <p:sp>
        <p:nvSpPr>
          <p:cNvPr id="47109" name="Rectangle 4"/>
          <p:cNvSpPr>
            <a:spLocks noChangeArrowheads="1"/>
          </p:cNvSpPr>
          <p:nvPr/>
        </p:nvSpPr>
        <p:spPr bwMode="auto">
          <a:xfrm>
            <a:off x="0" y="-230832"/>
            <a:ext cx="184731" cy="461665"/>
          </a:xfrm>
          <a:prstGeom prst="rect">
            <a:avLst/>
          </a:prstGeom>
          <a:noFill/>
          <a:ln w="9525">
            <a:noFill/>
            <a:miter lim="800000"/>
          </a:ln>
        </p:spPr>
        <p:txBody>
          <a:bodyPr wrap="none" anchor="ctr">
            <a:spAutoFit/>
          </a:bodyPr>
          <a:lstStyle/>
          <a:p>
            <a:endParaRPr lang="zh-CN" altLang="en-US"/>
          </a:p>
        </p:txBody>
      </p:sp>
      <p:sp>
        <p:nvSpPr>
          <p:cNvPr id="47110" name="Rectangle 6"/>
          <p:cNvSpPr>
            <a:spLocks noChangeArrowheads="1"/>
          </p:cNvSpPr>
          <p:nvPr/>
        </p:nvSpPr>
        <p:spPr bwMode="auto">
          <a:xfrm>
            <a:off x="0" y="3007668"/>
            <a:ext cx="184731" cy="461665"/>
          </a:xfrm>
          <a:prstGeom prst="rect">
            <a:avLst/>
          </a:prstGeom>
          <a:noFill/>
          <a:ln w="9525">
            <a:noFill/>
            <a:miter lim="800000"/>
          </a:ln>
        </p:spPr>
        <p:txBody>
          <a:bodyPr wrap="none" anchor="ctr">
            <a:spAutoFit/>
          </a:bodyPr>
          <a:lstStyle/>
          <a:p>
            <a:endParaRPr lang="zh-CN" altLang="en-US"/>
          </a:p>
        </p:txBody>
      </p:sp>
      <p:sp>
        <p:nvSpPr>
          <p:cNvPr id="7" name="矩形 6"/>
          <p:cNvSpPr/>
          <p:nvPr/>
        </p:nvSpPr>
        <p:spPr>
          <a:xfrm>
            <a:off x="-23813" y="6088063"/>
            <a:ext cx="12217401" cy="769937"/>
          </a:xfrm>
          <a:prstGeom prst="rect">
            <a:avLst/>
          </a:prstGeom>
          <a:solidFill>
            <a:srgbClr val="F6B30A">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9" name="组合 34"/>
          <p:cNvGrpSpPr/>
          <p:nvPr/>
        </p:nvGrpSpPr>
        <p:grpSpPr bwMode="auto">
          <a:xfrm rot="10800000">
            <a:off x="10033000" y="5688014"/>
            <a:ext cx="2133600" cy="833438"/>
            <a:chOff x="711199" y="5805976"/>
            <a:chExt cx="2134529" cy="833559"/>
          </a:xfrm>
        </p:grpSpPr>
        <p:sp>
          <p:nvSpPr>
            <p:cNvPr id="10" name="矩形 9"/>
            <p:cNvSpPr/>
            <p:nvPr/>
          </p:nvSpPr>
          <p:spPr>
            <a:xfrm>
              <a:off x="2580501" y="6242602"/>
              <a:ext cx="266816" cy="2873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1" name="矩形 10"/>
            <p:cNvSpPr/>
            <p:nvPr/>
          </p:nvSpPr>
          <p:spPr>
            <a:xfrm>
              <a:off x="1263890" y="5805976"/>
              <a:ext cx="266816" cy="28738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2" name="矩形 11"/>
            <p:cNvSpPr/>
            <p:nvPr/>
          </p:nvSpPr>
          <p:spPr>
            <a:xfrm>
              <a:off x="1397298" y="5947285"/>
              <a:ext cx="406577" cy="42868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3" name="矩形 12"/>
            <p:cNvSpPr/>
            <p:nvPr/>
          </p:nvSpPr>
          <p:spPr>
            <a:xfrm>
              <a:off x="1865815" y="6352155"/>
              <a:ext cx="266816" cy="28738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4" name="矩形 13"/>
            <p:cNvSpPr/>
            <p:nvPr/>
          </p:nvSpPr>
          <p:spPr>
            <a:xfrm flipV="1">
              <a:off x="1760994" y="6242602"/>
              <a:ext cx="266816" cy="28737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5" name="矩形 14"/>
            <p:cNvSpPr/>
            <p:nvPr/>
          </p:nvSpPr>
          <p:spPr>
            <a:xfrm>
              <a:off x="711199" y="5948872"/>
              <a:ext cx="565396" cy="535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pic>
        <p:nvPicPr>
          <p:cNvPr id="2" name="图片 1"/>
          <p:cNvPicPr>
            <a:picLocks noChangeAspect="1"/>
          </p:cNvPicPr>
          <p:nvPr/>
        </p:nvPicPr>
        <p:blipFill>
          <a:blip r:embed="rId1"/>
          <a:stretch>
            <a:fillRect/>
          </a:stretch>
        </p:blipFill>
        <p:spPr>
          <a:xfrm>
            <a:off x="8274685" y="355600"/>
            <a:ext cx="2537460" cy="426085"/>
          </a:xfrm>
          <a:prstGeom prst="rect">
            <a:avLst/>
          </a:prstGeom>
        </p:spPr>
      </p:pic>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64867">
                                            <p:txEl>
                                              <p:pRg st="3" end="3"/>
                                            </p:txEl>
                                          </p:spTgt>
                                        </p:tgtEl>
                                        <p:attrNameLst>
                                          <p:attrName>style.visibility</p:attrName>
                                        </p:attrNameLst>
                                      </p:cBhvr>
                                      <p:to>
                                        <p:strVal val="visible"/>
                                      </p:to>
                                    </p:set>
                                    <p:animEffect transition="in" filter="fade">
                                      <p:cBhvr>
                                        <p:cTn id="7" dur="1000"/>
                                        <p:tgtEl>
                                          <p:spTgt spid="164867">
                                            <p:txEl>
                                              <p:pRg st="3" end="3"/>
                                            </p:txEl>
                                          </p:spTgt>
                                        </p:tgtEl>
                                      </p:cBhvr>
                                    </p:animEffect>
                                    <p:anim calcmode="lin" valueType="num">
                                      <p:cBhvr>
                                        <p:cTn id="8" dur="1000" fill="hold"/>
                                        <p:tgtEl>
                                          <p:spTgt spid="164867">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16486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64867">
                                            <p:txEl>
                                              <p:pRg st="4" end="4"/>
                                            </p:txEl>
                                          </p:spTgt>
                                        </p:tgtEl>
                                        <p:attrNameLst>
                                          <p:attrName>style.visibility</p:attrName>
                                        </p:attrNameLst>
                                      </p:cBhvr>
                                      <p:to>
                                        <p:strVal val="visible"/>
                                      </p:to>
                                    </p:set>
                                    <p:animEffect transition="in" filter="fade">
                                      <p:cBhvr>
                                        <p:cTn id="14" dur="1000"/>
                                        <p:tgtEl>
                                          <p:spTgt spid="164867">
                                            <p:txEl>
                                              <p:pRg st="4" end="4"/>
                                            </p:txEl>
                                          </p:spTgt>
                                        </p:tgtEl>
                                      </p:cBhvr>
                                    </p:animEffect>
                                    <p:anim calcmode="lin" valueType="num">
                                      <p:cBhvr>
                                        <p:cTn id="15" dur="1000" fill="hold"/>
                                        <p:tgtEl>
                                          <p:spTgt spid="164867">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164867">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8350" cy="6858000"/>
          </a:xfrm>
          <a:prstGeom prst="rect">
            <a:avLst/>
          </a:prstGeom>
        </p:spPr>
      </p:pic>
      <p:sp>
        <p:nvSpPr>
          <p:cNvPr id="6" name="矩形 5"/>
          <p:cNvSpPr/>
          <p:nvPr/>
        </p:nvSpPr>
        <p:spPr>
          <a:xfrm>
            <a:off x="2258147" y="2209801"/>
            <a:ext cx="7682056" cy="60959"/>
          </a:xfrm>
          <a:prstGeom prst="rect">
            <a:avLst/>
          </a:prstGeom>
          <a:gradFill flip="none" rotWithShape="1">
            <a:gsLst>
              <a:gs pos="0">
                <a:srgbClr val="28A7E1"/>
              </a:gs>
              <a:gs pos="50000">
                <a:schemeClr val="accent1">
                  <a:tint val="44500"/>
                  <a:satMod val="160000"/>
                </a:schemeClr>
              </a:gs>
              <a:gs pos="100000">
                <a:srgbClr val="28A7E1"/>
              </a:gs>
            </a:gsLst>
            <a:lin ang="5400000" scaled="0"/>
            <a:tileRect/>
          </a:gradFill>
        </p:spPr>
        <p:style>
          <a:lnRef idx="2">
            <a:schemeClr val="accent1">
              <a:shade val="50000"/>
            </a:schemeClr>
          </a:lnRef>
          <a:fillRef idx="1">
            <a:schemeClr val="accent1"/>
          </a:fillRef>
          <a:effectRef idx="0">
            <a:schemeClr val="accent1"/>
          </a:effectRef>
          <a:fontRef idx="minor">
            <a:schemeClr val="lt1"/>
          </a:fontRef>
        </p:style>
        <p:txBody>
          <a:bodyPr lIns="121963" tIns="60981" rIns="121963" bIns="60981" spcCol="0" rtlCol="0" anchor="ctr"/>
          <a:lstStyle/>
          <a:p>
            <a:pPr algn="ctr"/>
            <a:endParaRPr lang="zh-CN" altLang="en-US"/>
          </a:p>
        </p:txBody>
      </p:sp>
      <p:sp>
        <p:nvSpPr>
          <p:cNvPr id="7" name="矩形 6"/>
          <p:cNvSpPr/>
          <p:nvPr/>
        </p:nvSpPr>
        <p:spPr>
          <a:xfrm>
            <a:off x="2258147" y="4024088"/>
            <a:ext cx="7682056" cy="60959"/>
          </a:xfrm>
          <a:prstGeom prst="rect">
            <a:avLst/>
          </a:prstGeom>
          <a:gradFill flip="none" rotWithShape="1">
            <a:gsLst>
              <a:gs pos="0">
                <a:srgbClr val="28A7E1"/>
              </a:gs>
              <a:gs pos="50000">
                <a:schemeClr val="accent1">
                  <a:tint val="44500"/>
                  <a:satMod val="160000"/>
                </a:schemeClr>
              </a:gs>
              <a:gs pos="100000">
                <a:srgbClr val="28A7E1"/>
              </a:gs>
            </a:gsLst>
            <a:lin ang="5400000" scaled="0"/>
            <a:tileRect/>
          </a:gradFill>
        </p:spPr>
        <p:style>
          <a:lnRef idx="2">
            <a:schemeClr val="accent1">
              <a:shade val="50000"/>
            </a:schemeClr>
          </a:lnRef>
          <a:fillRef idx="1">
            <a:schemeClr val="accent1"/>
          </a:fillRef>
          <a:effectRef idx="0">
            <a:schemeClr val="accent1"/>
          </a:effectRef>
          <a:fontRef idx="minor">
            <a:schemeClr val="lt1"/>
          </a:fontRef>
        </p:style>
        <p:txBody>
          <a:bodyPr lIns="121963" tIns="60981" rIns="121963" bIns="60981" spcCol="0" rtlCol="0" anchor="ctr"/>
          <a:lstStyle/>
          <a:p>
            <a:pPr algn="ctr"/>
            <a:endParaRPr lang="zh-CN" altLang="en-US"/>
          </a:p>
        </p:txBody>
      </p:sp>
      <p:sp>
        <p:nvSpPr>
          <p:cNvPr id="14" name="椭圆 13"/>
          <p:cNvSpPr/>
          <p:nvPr/>
        </p:nvSpPr>
        <p:spPr>
          <a:xfrm>
            <a:off x="10095121" y="2479772"/>
            <a:ext cx="203200" cy="203153"/>
          </a:xfrm>
          <a:prstGeom prst="ellipse">
            <a:avLst/>
          </a:prstGeom>
          <a:solidFill>
            <a:srgbClr val="3E5CCC">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10095121" y="2727364"/>
            <a:ext cx="203200" cy="203153"/>
          </a:xfrm>
          <a:prstGeom prst="ellipse">
            <a:avLst/>
          </a:prstGeom>
          <a:solidFill>
            <a:srgbClr val="64C448">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10095121" y="2974957"/>
            <a:ext cx="203200" cy="203153"/>
          </a:xfrm>
          <a:prstGeom prst="ellipse">
            <a:avLst/>
          </a:prstGeom>
          <a:solidFill>
            <a:srgbClr val="F08E35">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
          <p:cNvSpPr txBox="1"/>
          <p:nvPr/>
        </p:nvSpPr>
        <p:spPr>
          <a:xfrm>
            <a:off x="2611437" y="2133900"/>
            <a:ext cx="7006442" cy="1938543"/>
          </a:xfrm>
          <a:prstGeom prst="rect">
            <a:avLst/>
          </a:prstGeom>
          <a:noFill/>
        </p:spPr>
        <p:txBody>
          <a:bodyPr wrap="square" rtlCol="0">
            <a:spAutoFit/>
          </a:bodyPr>
          <a:lstStyle/>
          <a:p>
            <a:r>
              <a:rPr lang="en-US" altLang="zh-CN" sz="12000" b="1" dirty="0">
                <a:solidFill>
                  <a:schemeClr val="bg1"/>
                </a:solidFill>
                <a:latin typeface="微软雅黑" panose="020B0503020204020204" pitchFamily="34" charset="-122"/>
                <a:ea typeface="微软雅黑" panose="020B0503020204020204" pitchFamily="34" charset="-122"/>
              </a:rPr>
              <a:t>THANKS</a:t>
            </a:r>
            <a:endParaRPr lang="zh-CN" altLang="en-US" sz="120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2"/>
          <p:cNvSpPr>
            <a:spLocks noGrp="1" noChangeArrowheads="1"/>
          </p:cNvSpPr>
          <p:nvPr>
            <p:ph type="title"/>
          </p:nvPr>
        </p:nvSpPr>
        <p:spPr/>
        <p:txBody>
          <a:bodyPr/>
          <a:lstStyle/>
          <a:p>
            <a:pPr eaLnBrk="1" hangingPunct="1"/>
            <a:r>
              <a:rPr lang="zh-CN" altLang="en-US" dirty="0"/>
              <a:t>接入网 </a:t>
            </a:r>
            <a:r>
              <a:rPr lang="en-US" altLang="zh-CN" dirty="0"/>
              <a:t>AN</a:t>
            </a:r>
            <a:endParaRPr lang="zh-CN" altLang="en-US" sz="4000" dirty="0"/>
          </a:p>
        </p:txBody>
      </p:sp>
      <p:sp>
        <p:nvSpPr>
          <p:cNvPr id="49156" name="Rectangle 3"/>
          <p:cNvSpPr>
            <a:spLocks noGrp="1" noChangeArrowheads="1"/>
          </p:cNvSpPr>
          <p:nvPr>
            <p:ph idx="1"/>
          </p:nvPr>
        </p:nvSpPr>
        <p:spPr>
          <a:xfrm>
            <a:off x="1745618" y="2320466"/>
            <a:ext cx="9830710" cy="3462646"/>
          </a:xfrm>
        </p:spPr>
        <p:txBody>
          <a:bodyPr>
            <a:normAutofit fontScale="92500" lnSpcReduction="20000"/>
          </a:bodyPr>
          <a:lstStyle/>
          <a:p>
            <a:pPr eaLnBrk="1" hangingPunct="1">
              <a:lnSpc>
                <a:spcPct val="150000"/>
              </a:lnSpc>
            </a:pPr>
            <a:r>
              <a:rPr lang="zh-CN" altLang="en-US" sz="2400" dirty="0"/>
              <a:t>互联网接入技术解决的就是最终用户接入本地</a:t>
            </a:r>
            <a:r>
              <a:rPr lang="en-US" altLang="zh-CN" sz="2400" dirty="0"/>
              <a:t>ISP“</a:t>
            </a:r>
            <a:r>
              <a:rPr lang="zh-CN" altLang="en-US" sz="2400" dirty="0"/>
              <a:t>最后一公里”的问题。通常，人们将用户设备（或用户驻地网络）连接到</a:t>
            </a:r>
            <a:r>
              <a:rPr lang="en-US" altLang="zh-CN" sz="2400" dirty="0"/>
              <a:t>ISP</a:t>
            </a:r>
            <a:r>
              <a:rPr lang="zh-CN" altLang="en-US" sz="2400" dirty="0"/>
              <a:t>边缘路由器的物理链路及相关设备的集合称为</a:t>
            </a:r>
            <a:r>
              <a:rPr lang="zh-CN" altLang="en-US" sz="2400" dirty="0">
                <a:solidFill>
                  <a:srgbClr val="C00000"/>
                </a:solidFill>
              </a:rPr>
              <a:t>接入网 </a:t>
            </a:r>
            <a:r>
              <a:rPr lang="en-US" altLang="zh-CN" sz="2400" dirty="0">
                <a:solidFill>
                  <a:srgbClr val="C00000"/>
                </a:solidFill>
              </a:rPr>
              <a:t>AN</a:t>
            </a:r>
            <a:r>
              <a:rPr lang="en-US" altLang="zh-CN" sz="2400" dirty="0"/>
              <a:t>(access network)</a:t>
            </a:r>
            <a:r>
              <a:rPr lang="zh-CN" altLang="en-US" sz="2400" dirty="0"/>
              <a:t>。</a:t>
            </a:r>
            <a:endParaRPr lang="en-US" altLang="zh-CN" sz="2400" dirty="0"/>
          </a:p>
          <a:p>
            <a:pPr>
              <a:lnSpc>
                <a:spcPct val="150000"/>
              </a:lnSpc>
            </a:pPr>
            <a:r>
              <a:rPr lang="zh-CN" altLang="en-US" sz="2400" dirty="0"/>
              <a:t>接入网涉及的用户数量巨大，在网络投资中所占比重很大，是各大运营商竞相争夺的巨大市场。</a:t>
            </a:r>
            <a:endParaRPr lang="en-US" altLang="zh-CN" sz="2400" dirty="0"/>
          </a:p>
          <a:p>
            <a:pPr>
              <a:lnSpc>
                <a:spcPct val="150000"/>
              </a:lnSpc>
            </a:pPr>
            <a:r>
              <a:rPr lang="zh-CN" altLang="en-US" sz="2400" dirty="0"/>
              <a:t>主要有：电话网拨号接入、数字用户线接入、光纤同轴混合网接入、光纤接入、以太网接入和无线接入。</a:t>
            </a:r>
            <a:endParaRPr lang="zh-CN" altLang="en-US" sz="2400" dirty="0"/>
          </a:p>
        </p:txBody>
      </p:sp>
      <p:sp>
        <p:nvSpPr>
          <p:cNvPr id="8" name="矩形 7"/>
          <p:cNvSpPr/>
          <p:nvPr/>
        </p:nvSpPr>
        <p:spPr>
          <a:xfrm>
            <a:off x="3132949" y="2012088"/>
            <a:ext cx="9065401" cy="60670"/>
          </a:xfrm>
          <a:prstGeom prst="rect">
            <a:avLst/>
          </a:prstGeom>
          <a:solidFill>
            <a:srgbClr val="FF99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810345" y="1174448"/>
            <a:ext cx="2836482" cy="1169448"/>
            <a:chOff x="810345" y="1174447"/>
            <a:chExt cx="2836482" cy="1469277"/>
          </a:xfrm>
        </p:grpSpPr>
        <p:sp>
          <p:nvSpPr>
            <p:cNvPr id="10" name="矩形 9"/>
            <p:cNvSpPr/>
            <p:nvPr/>
          </p:nvSpPr>
          <p:spPr>
            <a:xfrm>
              <a:off x="810345" y="1425809"/>
              <a:ext cx="495299" cy="533400"/>
            </a:xfrm>
            <a:prstGeom prst="rect">
              <a:avLst/>
            </a:prstGeom>
            <a:solidFill>
              <a:srgbClr val="85D9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1624373" y="2069288"/>
              <a:ext cx="266702" cy="28721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814878" y="1617707"/>
              <a:ext cx="342898" cy="36927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2253260" y="2001701"/>
              <a:ext cx="266702" cy="28721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3357266" y="1642520"/>
              <a:ext cx="45719"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flipV="1">
              <a:off x="1057995" y="2356506"/>
              <a:ext cx="266702" cy="28721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2712953" y="1913130"/>
              <a:ext cx="106680" cy="114886"/>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3380125" y="1888614"/>
              <a:ext cx="266702" cy="28721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902421" y="2145310"/>
              <a:ext cx="266702" cy="28721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2632942" y="1474098"/>
              <a:ext cx="266702" cy="287218"/>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157776" y="1174447"/>
              <a:ext cx="266702" cy="28721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矩形 20"/>
          <p:cNvSpPr/>
          <p:nvPr/>
        </p:nvSpPr>
        <p:spPr>
          <a:xfrm>
            <a:off x="0" y="5939972"/>
            <a:ext cx="12192000" cy="91802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1" y="5816602"/>
            <a:ext cx="12192000" cy="60670"/>
          </a:xfrm>
          <a:prstGeom prst="rect">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0" y="5693231"/>
            <a:ext cx="12192000" cy="60670"/>
          </a:xfrm>
          <a:prstGeom prst="rect">
            <a:avLst/>
          </a:prstGeom>
          <a:solidFill>
            <a:srgbClr val="FF99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a:blip r:embed="rId1"/>
          <a:stretch>
            <a:fillRect/>
          </a:stretch>
        </p:blipFill>
        <p:spPr>
          <a:xfrm>
            <a:off x="8331200" y="385445"/>
            <a:ext cx="2319655" cy="375920"/>
          </a:xfrm>
          <a:prstGeom prst="rect">
            <a:avLst/>
          </a:prstGeom>
        </p:spPr>
      </p:pic>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9156">
                                            <p:txEl>
                                              <p:pRg st="0" end="0"/>
                                            </p:txEl>
                                          </p:spTgt>
                                        </p:tgtEl>
                                        <p:attrNameLst>
                                          <p:attrName>style.visibility</p:attrName>
                                        </p:attrNameLst>
                                      </p:cBhvr>
                                      <p:to>
                                        <p:strVal val="visible"/>
                                      </p:to>
                                    </p:set>
                                    <p:animEffect transition="in" filter="fade">
                                      <p:cBhvr>
                                        <p:cTn id="7" dur="1000"/>
                                        <p:tgtEl>
                                          <p:spTgt spid="49156">
                                            <p:txEl>
                                              <p:pRg st="0" end="0"/>
                                            </p:txEl>
                                          </p:spTgt>
                                        </p:tgtEl>
                                      </p:cBhvr>
                                    </p:animEffect>
                                    <p:anim calcmode="lin" valueType="num">
                                      <p:cBhvr>
                                        <p:cTn id="8" dur="1000" fill="hold"/>
                                        <p:tgtEl>
                                          <p:spTgt spid="4915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915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9156">
                                            <p:txEl>
                                              <p:pRg st="1" end="1"/>
                                            </p:txEl>
                                          </p:spTgt>
                                        </p:tgtEl>
                                        <p:attrNameLst>
                                          <p:attrName>style.visibility</p:attrName>
                                        </p:attrNameLst>
                                      </p:cBhvr>
                                      <p:to>
                                        <p:strVal val="visible"/>
                                      </p:to>
                                    </p:set>
                                    <p:animEffect transition="in" filter="fade">
                                      <p:cBhvr>
                                        <p:cTn id="14" dur="1000"/>
                                        <p:tgtEl>
                                          <p:spTgt spid="49156">
                                            <p:txEl>
                                              <p:pRg st="1" end="1"/>
                                            </p:txEl>
                                          </p:spTgt>
                                        </p:tgtEl>
                                      </p:cBhvr>
                                    </p:animEffect>
                                    <p:anim calcmode="lin" valueType="num">
                                      <p:cBhvr>
                                        <p:cTn id="15" dur="1000" fill="hold"/>
                                        <p:tgtEl>
                                          <p:spTgt spid="49156">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915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9156">
                                            <p:txEl>
                                              <p:pRg st="2" end="2"/>
                                            </p:txEl>
                                          </p:spTgt>
                                        </p:tgtEl>
                                        <p:attrNameLst>
                                          <p:attrName>style.visibility</p:attrName>
                                        </p:attrNameLst>
                                      </p:cBhvr>
                                      <p:to>
                                        <p:strVal val="visible"/>
                                      </p:to>
                                    </p:set>
                                    <p:animEffect transition="in" filter="fade">
                                      <p:cBhvr>
                                        <p:cTn id="21" dur="1000"/>
                                        <p:tgtEl>
                                          <p:spTgt spid="49156">
                                            <p:txEl>
                                              <p:pRg st="2" end="2"/>
                                            </p:txEl>
                                          </p:spTgt>
                                        </p:tgtEl>
                                      </p:cBhvr>
                                    </p:animEffect>
                                    <p:anim calcmode="lin" valueType="num">
                                      <p:cBhvr>
                                        <p:cTn id="22" dur="1000" fill="hold"/>
                                        <p:tgtEl>
                                          <p:spTgt spid="49156">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9156">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矩形 47"/>
          <p:cNvSpPr/>
          <p:nvPr/>
        </p:nvSpPr>
        <p:spPr>
          <a:xfrm>
            <a:off x="7243" y="3235296"/>
            <a:ext cx="12190412" cy="36227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10783" y="3199825"/>
            <a:ext cx="12190412" cy="4571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724" name="Rectangle 2"/>
          <p:cNvSpPr>
            <a:spLocks noGrp="1" noChangeArrowheads="1"/>
          </p:cNvSpPr>
          <p:nvPr>
            <p:ph type="title"/>
          </p:nvPr>
        </p:nvSpPr>
        <p:spPr/>
        <p:txBody>
          <a:bodyPr/>
          <a:lstStyle/>
          <a:p>
            <a:pPr eaLnBrk="1" hangingPunct="1"/>
            <a:r>
              <a:rPr lang="en-US" altLang="zh-CN" dirty="0"/>
              <a:t>1.  </a:t>
            </a:r>
            <a:r>
              <a:rPr lang="zh-CN" altLang="en-US" dirty="0"/>
              <a:t>电话网拨号接入</a:t>
            </a:r>
            <a:endParaRPr lang="zh-CN" altLang="en-US" sz="4000" dirty="0"/>
          </a:p>
        </p:txBody>
      </p:sp>
      <p:sp>
        <p:nvSpPr>
          <p:cNvPr id="30725" name="Rectangle 3"/>
          <p:cNvSpPr>
            <a:spLocks noGrp="1" noChangeArrowheads="1"/>
          </p:cNvSpPr>
          <p:nvPr>
            <p:ph idx="1"/>
          </p:nvPr>
        </p:nvSpPr>
        <p:spPr>
          <a:xfrm>
            <a:off x="609919" y="980728"/>
            <a:ext cx="10978515" cy="2250186"/>
          </a:xfrm>
        </p:spPr>
        <p:txBody>
          <a:bodyPr>
            <a:normAutofit/>
          </a:bodyPr>
          <a:lstStyle/>
          <a:p>
            <a:pPr>
              <a:lnSpc>
                <a:spcPct val="150000"/>
              </a:lnSpc>
            </a:pPr>
            <a:r>
              <a:rPr lang="zh-CN" altLang="en-US" sz="2000" dirty="0"/>
              <a:t>早期住宅用户接入互联网的方式，简单易行、成本低 </a:t>
            </a:r>
            <a:r>
              <a:rPr lang="en-US" altLang="zh-CN" sz="2000" dirty="0"/>
              <a:t>(</a:t>
            </a:r>
            <a:r>
              <a:rPr lang="zh-CN" altLang="en-US" sz="2000" dirty="0">
                <a:solidFill>
                  <a:srgbClr val="800000"/>
                </a:solidFill>
              </a:rPr>
              <a:t>非宽带接入</a:t>
            </a:r>
            <a:r>
              <a:rPr lang="en-US" altLang="zh-CN" sz="2000" dirty="0"/>
              <a:t>)</a:t>
            </a:r>
            <a:endParaRPr lang="en-US" altLang="zh-CN" sz="2000" dirty="0"/>
          </a:p>
          <a:p>
            <a:pPr eaLnBrk="1" hangingPunct="1">
              <a:lnSpc>
                <a:spcPct val="150000"/>
              </a:lnSpc>
            </a:pPr>
            <a:r>
              <a:rPr lang="zh-CN" altLang="en-US" sz="2000" dirty="0"/>
              <a:t>通过拨号调制解调器接入</a:t>
            </a:r>
            <a:endParaRPr lang="en-US" altLang="zh-CN" sz="2000" dirty="0"/>
          </a:p>
          <a:p>
            <a:pPr lvl="1" eaLnBrk="1" hangingPunct="1">
              <a:lnSpc>
                <a:spcPct val="150000"/>
              </a:lnSpc>
            </a:pPr>
            <a:r>
              <a:rPr lang="zh-CN" altLang="en-US" sz="2000" dirty="0">
                <a:latin typeface="Arial" panose="020B0604020202020204" pitchFamily="34" charset="0"/>
              </a:rPr>
              <a:t>允许最高</a:t>
            </a:r>
            <a:r>
              <a:rPr lang="en-US" altLang="zh-CN" sz="2000" dirty="0">
                <a:latin typeface="Arial" panose="020B0604020202020204" pitchFamily="34" charset="0"/>
              </a:rPr>
              <a:t>56Kbps</a:t>
            </a:r>
            <a:r>
              <a:rPr lang="zh-CN" altLang="en-US" sz="2000" dirty="0">
                <a:latin typeface="Arial" panose="020B0604020202020204" pitchFamily="34" charset="0"/>
              </a:rPr>
              <a:t>接入速率 </a:t>
            </a:r>
            <a:r>
              <a:rPr lang="en-US" altLang="zh-CN" sz="2000" dirty="0">
                <a:latin typeface="Arial" panose="020B0604020202020204" pitchFamily="34" charset="0"/>
              </a:rPr>
              <a:t>(</a:t>
            </a:r>
            <a:r>
              <a:rPr lang="zh-CN" altLang="en-US" sz="2000" dirty="0">
                <a:latin typeface="Arial" panose="020B0604020202020204" pitchFamily="34" charset="0"/>
              </a:rPr>
              <a:t>通常会更低</a:t>
            </a:r>
            <a:r>
              <a:rPr lang="en-US" altLang="zh-CN" sz="2000" dirty="0">
                <a:latin typeface="Arial" panose="020B0604020202020204" pitchFamily="34" charset="0"/>
              </a:rPr>
              <a:t>)</a:t>
            </a:r>
            <a:endParaRPr lang="en-US" altLang="zh-CN" sz="2000" dirty="0">
              <a:latin typeface="Arial" panose="020B0604020202020204" pitchFamily="34" charset="0"/>
            </a:endParaRPr>
          </a:p>
          <a:p>
            <a:pPr lvl="1" eaLnBrk="1" hangingPunct="1">
              <a:lnSpc>
                <a:spcPct val="150000"/>
              </a:lnSpc>
            </a:pPr>
            <a:r>
              <a:rPr lang="zh-CN" altLang="en-US" sz="2000" dirty="0">
                <a:latin typeface="Arial" panose="020B0604020202020204" pitchFamily="34" charset="0"/>
              </a:rPr>
              <a:t>不能同时上网和打电话，不提供持续连接</a:t>
            </a:r>
            <a:endParaRPr lang="zh-CN" altLang="en-US" sz="2000" dirty="0">
              <a:latin typeface="Arial" panose="020B0604020202020204" pitchFamily="34" charset="0"/>
            </a:endParaRPr>
          </a:p>
        </p:txBody>
      </p:sp>
      <p:sp>
        <p:nvSpPr>
          <p:cNvPr id="30727" name="Rectangle 16"/>
          <p:cNvSpPr>
            <a:spLocks noChangeArrowheads="1"/>
          </p:cNvSpPr>
          <p:nvPr/>
        </p:nvSpPr>
        <p:spPr bwMode="auto">
          <a:xfrm>
            <a:off x="1229365" y="4148855"/>
            <a:ext cx="2693677" cy="2415696"/>
          </a:xfrm>
          <a:prstGeom prst="rect">
            <a:avLst/>
          </a:prstGeom>
          <a:solidFill>
            <a:srgbClr val="FFFF99"/>
          </a:solidFill>
          <a:ln w="19050">
            <a:solidFill>
              <a:schemeClr val="tx1"/>
            </a:solidFill>
            <a:prstDash val="dash"/>
            <a:miter lim="800000"/>
          </a:ln>
        </p:spPr>
        <p:txBody>
          <a:bodyPr wrap="none" anchor="ctr"/>
          <a:lstStyle/>
          <a:p>
            <a:pPr algn="ctr"/>
            <a:endParaRPr lang="zh-CN" altLang="en-US">
              <a:solidFill>
                <a:schemeClr val="tx1">
                  <a:lumMod val="75000"/>
                  <a:lumOff val="25000"/>
                </a:schemeClr>
              </a:solidFill>
              <a:latin typeface="+mn-lt"/>
              <a:ea typeface="+mn-ea"/>
            </a:endParaRPr>
          </a:p>
        </p:txBody>
      </p:sp>
      <p:grpSp>
        <p:nvGrpSpPr>
          <p:cNvPr id="43" name="组合 42"/>
          <p:cNvGrpSpPr/>
          <p:nvPr/>
        </p:nvGrpSpPr>
        <p:grpSpPr>
          <a:xfrm>
            <a:off x="1330947" y="4269522"/>
            <a:ext cx="2058913" cy="1307744"/>
            <a:chOff x="5173662" y="745331"/>
            <a:chExt cx="1679575" cy="1066800"/>
          </a:xfrm>
        </p:grpSpPr>
        <p:sp>
          <p:nvSpPr>
            <p:cNvPr id="44" name="Freeform 16"/>
            <p:cNvSpPr>
              <a:spLocks noEditPoints="1"/>
            </p:cNvSpPr>
            <p:nvPr/>
          </p:nvSpPr>
          <p:spPr bwMode="auto">
            <a:xfrm>
              <a:off x="6450012" y="770731"/>
              <a:ext cx="403225" cy="1041400"/>
            </a:xfrm>
            <a:custGeom>
              <a:avLst/>
              <a:gdLst>
                <a:gd name="T0" fmla="*/ 105 w 150"/>
                <a:gd name="T1" fmla="*/ 0 h 388"/>
                <a:gd name="T2" fmla="*/ 44 w 150"/>
                <a:gd name="T3" fmla="*/ 0 h 388"/>
                <a:gd name="T4" fmla="*/ 0 w 150"/>
                <a:gd name="T5" fmla="*/ 45 h 388"/>
                <a:gd name="T6" fmla="*/ 0 w 150"/>
                <a:gd name="T7" fmla="*/ 343 h 388"/>
                <a:gd name="T8" fmla="*/ 44 w 150"/>
                <a:gd name="T9" fmla="*/ 388 h 388"/>
                <a:gd name="T10" fmla="*/ 105 w 150"/>
                <a:gd name="T11" fmla="*/ 388 h 388"/>
                <a:gd name="T12" fmla="*/ 150 w 150"/>
                <a:gd name="T13" fmla="*/ 343 h 388"/>
                <a:gd name="T14" fmla="*/ 150 w 150"/>
                <a:gd name="T15" fmla="*/ 45 h 388"/>
                <a:gd name="T16" fmla="*/ 105 w 150"/>
                <a:gd name="T17" fmla="*/ 0 h 388"/>
                <a:gd name="T18" fmla="*/ 75 w 150"/>
                <a:gd name="T19" fmla="*/ 223 h 388"/>
                <a:gd name="T20" fmla="*/ 62 w 150"/>
                <a:gd name="T21" fmla="*/ 211 h 388"/>
                <a:gd name="T22" fmla="*/ 75 w 150"/>
                <a:gd name="T23" fmla="*/ 198 h 388"/>
                <a:gd name="T24" fmla="*/ 87 w 150"/>
                <a:gd name="T25" fmla="*/ 211 h 388"/>
                <a:gd name="T26" fmla="*/ 75 w 150"/>
                <a:gd name="T27" fmla="*/ 223 h 388"/>
                <a:gd name="T28" fmla="*/ 69 w 150"/>
                <a:gd name="T29" fmla="*/ 179 h 388"/>
                <a:gd name="T30" fmla="*/ 75 w 150"/>
                <a:gd name="T31" fmla="*/ 174 h 388"/>
                <a:gd name="T32" fmla="*/ 80 w 150"/>
                <a:gd name="T33" fmla="*/ 179 h 388"/>
                <a:gd name="T34" fmla="*/ 75 w 150"/>
                <a:gd name="T35" fmla="*/ 185 h 388"/>
                <a:gd name="T36" fmla="*/ 69 w 150"/>
                <a:gd name="T37" fmla="*/ 179 h 388"/>
                <a:gd name="T38" fmla="*/ 119 w 150"/>
                <a:gd name="T39" fmla="*/ 94 h 388"/>
                <a:gd name="T40" fmla="*/ 30 w 150"/>
                <a:gd name="T41" fmla="*/ 94 h 388"/>
                <a:gd name="T42" fmla="*/ 26 w 150"/>
                <a:gd name="T43" fmla="*/ 90 h 388"/>
                <a:gd name="T44" fmla="*/ 30 w 150"/>
                <a:gd name="T45" fmla="*/ 85 h 388"/>
                <a:gd name="T46" fmla="*/ 119 w 150"/>
                <a:gd name="T47" fmla="*/ 85 h 388"/>
                <a:gd name="T48" fmla="*/ 123 w 150"/>
                <a:gd name="T49" fmla="*/ 90 h 388"/>
                <a:gd name="T50" fmla="*/ 119 w 150"/>
                <a:gd name="T51" fmla="*/ 94 h 388"/>
                <a:gd name="T52" fmla="*/ 119 w 150"/>
                <a:gd name="T53" fmla="*/ 72 h 388"/>
                <a:gd name="T54" fmla="*/ 30 w 150"/>
                <a:gd name="T55" fmla="*/ 72 h 388"/>
                <a:gd name="T56" fmla="*/ 26 w 150"/>
                <a:gd name="T57" fmla="*/ 67 h 388"/>
                <a:gd name="T58" fmla="*/ 30 w 150"/>
                <a:gd name="T59" fmla="*/ 63 h 388"/>
                <a:gd name="T60" fmla="*/ 119 w 150"/>
                <a:gd name="T61" fmla="*/ 63 h 388"/>
                <a:gd name="T62" fmla="*/ 123 w 150"/>
                <a:gd name="T63" fmla="*/ 67 h 388"/>
                <a:gd name="T64" fmla="*/ 119 w 150"/>
                <a:gd name="T65" fmla="*/ 72 h 388"/>
                <a:gd name="T66" fmla="*/ 119 w 150"/>
                <a:gd name="T67" fmla="*/ 49 h 388"/>
                <a:gd name="T68" fmla="*/ 30 w 150"/>
                <a:gd name="T69" fmla="*/ 49 h 388"/>
                <a:gd name="T70" fmla="*/ 26 w 150"/>
                <a:gd name="T71" fmla="*/ 45 h 388"/>
                <a:gd name="T72" fmla="*/ 30 w 150"/>
                <a:gd name="T73" fmla="*/ 40 h 388"/>
                <a:gd name="T74" fmla="*/ 119 w 150"/>
                <a:gd name="T75" fmla="*/ 40 h 388"/>
                <a:gd name="T76" fmla="*/ 123 w 150"/>
                <a:gd name="T77" fmla="*/ 45 h 388"/>
                <a:gd name="T78" fmla="*/ 119 w 150"/>
                <a:gd name="T79" fmla="*/ 49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88">
                  <a:moveTo>
                    <a:pt x="105" y="0"/>
                  </a:moveTo>
                  <a:cubicBezTo>
                    <a:pt x="44" y="0"/>
                    <a:pt x="44" y="0"/>
                    <a:pt x="44" y="0"/>
                  </a:cubicBezTo>
                  <a:cubicBezTo>
                    <a:pt x="20" y="0"/>
                    <a:pt x="0" y="20"/>
                    <a:pt x="0" y="45"/>
                  </a:cubicBezTo>
                  <a:cubicBezTo>
                    <a:pt x="0" y="343"/>
                    <a:pt x="0" y="343"/>
                    <a:pt x="0" y="343"/>
                  </a:cubicBezTo>
                  <a:cubicBezTo>
                    <a:pt x="0" y="368"/>
                    <a:pt x="20" y="388"/>
                    <a:pt x="44" y="388"/>
                  </a:cubicBezTo>
                  <a:cubicBezTo>
                    <a:pt x="105" y="388"/>
                    <a:pt x="105" y="388"/>
                    <a:pt x="105" y="388"/>
                  </a:cubicBezTo>
                  <a:cubicBezTo>
                    <a:pt x="130" y="388"/>
                    <a:pt x="150" y="368"/>
                    <a:pt x="150" y="343"/>
                  </a:cubicBezTo>
                  <a:cubicBezTo>
                    <a:pt x="150" y="45"/>
                    <a:pt x="150" y="45"/>
                    <a:pt x="150" y="45"/>
                  </a:cubicBezTo>
                  <a:cubicBezTo>
                    <a:pt x="150" y="20"/>
                    <a:pt x="130" y="0"/>
                    <a:pt x="105" y="0"/>
                  </a:cubicBezTo>
                  <a:close/>
                  <a:moveTo>
                    <a:pt x="75" y="223"/>
                  </a:moveTo>
                  <a:cubicBezTo>
                    <a:pt x="68" y="223"/>
                    <a:pt x="62" y="218"/>
                    <a:pt x="62" y="211"/>
                  </a:cubicBezTo>
                  <a:cubicBezTo>
                    <a:pt x="62" y="204"/>
                    <a:pt x="68" y="198"/>
                    <a:pt x="75" y="198"/>
                  </a:cubicBezTo>
                  <a:cubicBezTo>
                    <a:pt x="82" y="198"/>
                    <a:pt x="87" y="204"/>
                    <a:pt x="87" y="211"/>
                  </a:cubicBezTo>
                  <a:cubicBezTo>
                    <a:pt x="87" y="218"/>
                    <a:pt x="82" y="223"/>
                    <a:pt x="75" y="223"/>
                  </a:cubicBezTo>
                  <a:close/>
                  <a:moveTo>
                    <a:pt x="69" y="179"/>
                  </a:moveTo>
                  <a:cubicBezTo>
                    <a:pt x="69" y="176"/>
                    <a:pt x="72" y="174"/>
                    <a:pt x="75" y="174"/>
                  </a:cubicBezTo>
                  <a:cubicBezTo>
                    <a:pt x="78" y="174"/>
                    <a:pt x="80" y="176"/>
                    <a:pt x="80" y="179"/>
                  </a:cubicBezTo>
                  <a:cubicBezTo>
                    <a:pt x="80" y="182"/>
                    <a:pt x="78" y="185"/>
                    <a:pt x="75" y="185"/>
                  </a:cubicBezTo>
                  <a:cubicBezTo>
                    <a:pt x="72" y="185"/>
                    <a:pt x="69" y="182"/>
                    <a:pt x="69" y="179"/>
                  </a:cubicBezTo>
                  <a:close/>
                  <a:moveTo>
                    <a:pt x="119" y="94"/>
                  </a:moveTo>
                  <a:cubicBezTo>
                    <a:pt x="30" y="94"/>
                    <a:pt x="30" y="94"/>
                    <a:pt x="30" y="94"/>
                  </a:cubicBezTo>
                  <a:cubicBezTo>
                    <a:pt x="28" y="94"/>
                    <a:pt x="26" y="92"/>
                    <a:pt x="26" y="90"/>
                  </a:cubicBezTo>
                  <a:cubicBezTo>
                    <a:pt x="26" y="87"/>
                    <a:pt x="28" y="85"/>
                    <a:pt x="30" y="85"/>
                  </a:cubicBezTo>
                  <a:cubicBezTo>
                    <a:pt x="119" y="85"/>
                    <a:pt x="119" y="85"/>
                    <a:pt x="119" y="85"/>
                  </a:cubicBezTo>
                  <a:cubicBezTo>
                    <a:pt x="121" y="85"/>
                    <a:pt x="123" y="87"/>
                    <a:pt x="123" y="90"/>
                  </a:cubicBezTo>
                  <a:cubicBezTo>
                    <a:pt x="123" y="92"/>
                    <a:pt x="121" y="94"/>
                    <a:pt x="119" y="94"/>
                  </a:cubicBezTo>
                  <a:close/>
                  <a:moveTo>
                    <a:pt x="119" y="72"/>
                  </a:moveTo>
                  <a:cubicBezTo>
                    <a:pt x="30" y="72"/>
                    <a:pt x="30" y="72"/>
                    <a:pt x="30" y="72"/>
                  </a:cubicBezTo>
                  <a:cubicBezTo>
                    <a:pt x="28" y="72"/>
                    <a:pt x="26" y="70"/>
                    <a:pt x="26" y="67"/>
                  </a:cubicBezTo>
                  <a:cubicBezTo>
                    <a:pt x="26" y="65"/>
                    <a:pt x="28" y="63"/>
                    <a:pt x="30" y="63"/>
                  </a:cubicBezTo>
                  <a:cubicBezTo>
                    <a:pt x="119" y="63"/>
                    <a:pt x="119" y="63"/>
                    <a:pt x="119" y="63"/>
                  </a:cubicBezTo>
                  <a:cubicBezTo>
                    <a:pt x="121" y="63"/>
                    <a:pt x="123" y="65"/>
                    <a:pt x="123" y="67"/>
                  </a:cubicBezTo>
                  <a:cubicBezTo>
                    <a:pt x="123" y="70"/>
                    <a:pt x="121" y="72"/>
                    <a:pt x="119" y="72"/>
                  </a:cubicBezTo>
                  <a:close/>
                  <a:moveTo>
                    <a:pt x="119" y="49"/>
                  </a:moveTo>
                  <a:cubicBezTo>
                    <a:pt x="30" y="49"/>
                    <a:pt x="30" y="49"/>
                    <a:pt x="30" y="49"/>
                  </a:cubicBezTo>
                  <a:cubicBezTo>
                    <a:pt x="28" y="49"/>
                    <a:pt x="26" y="47"/>
                    <a:pt x="26" y="45"/>
                  </a:cubicBezTo>
                  <a:cubicBezTo>
                    <a:pt x="26" y="42"/>
                    <a:pt x="28" y="40"/>
                    <a:pt x="30" y="40"/>
                  </a:cubicBezTo>
                  <a:cubicBezTo>
                    <a:pt x="119" y="40"/>
                    <a:pt x="119" y="40"/>
                    <a:pt x="119" y="40"/>
                  </a:cubicBezTo>
                  <a:cubicBezTo>
                    <a:pt x="121" y="40"/>
                    <a:pt x="123" y="42"/>
                    <a:pt x="123" y="45"/>
                  </a:cubicBezTo>
                  <a:cubicBezTo>
                    <a:pt x="123" y="47"/>
                    <a:pt x="121" y="49"/>
                    <a:pt x="119" y="49"/>
                  </a:cubicBezTo>
                  <a:close/>
                </a:path>
              </a:pathLst>
            </a:custGeom>
            <a:solidFill>
              <a:srgbClr val="A6C8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17"/>
            <p:cNvSpPr>
              <a:spLocks noEditPoints="1"/>
            </p:cNvSpPr>
            <p:nvPr/>
          </p:nvSpPr>
          <p:spPr bwMode="auto">
            <a:xfrm>
              <a:off x="5173662" y="745331"/>
              <a:ext cx="1244600" cy="869950"/>
            </a:xfrm>
            <a:custGeom>
              <a:avLst/>
              <a:gdLst>
                <a:gd name="T0" fmla="*/ 407 w 464"/>
                <a:gd name="T1" fmla="*/ 0 h 324"/>
                <a:gd name="T2" fmla="*/ 57 w 464"/>
                <a:gd name="T3" fmla="*/ 0 h 324"/>
                <a:gd name="T4" fmla="*/ 0 w 464"/>
                <a:gd name="T5" fmla="*/ 57 h 324"/>
                <a:gd name="T6" fmla="*/ 0 w 464"/>
                <a:gd name="T7" fmla="*/ 267 h 324"/>
                <a:gd name="T8" fmla="*/ 57 w 464"/>
                <a:gd name="T9" fmla="*/ 324 h 324"/>
                <a:gd name="T10" fmla="*/ 407 w 464"/>
                <a:gd name="T11" fmla="*/ 324 h 324"/>
                <a:gd name="T12" fmla="*/ 464 w 464"/>
                <a:gd name="T13" fmla="*/ 267 h 324"/>
                <a:gd name="T14" fmla="*/ 464 w 464"/>
                <a:gd name="T15" fmla="*/ 57 h 324"/>
                <a:gd name="T16" fmla="*/ 407 w 464"/>
                <a:gd name="T17" fmla="*/ 0 h 324"/>
                <a:gd name="T18" fmla="*/ 351 w 464"/>
                <a:gd name="T19" fmla="*/ 312 h 324"/>
                <a:gd name="T20" fmla="*/ 305 w 464"/>
                <a:gd name="T21" fmla="*/ 312 h 324"/>
                <a:gd name="T22" fmla="*/ 300 w 464"/>
                <a:gd name="T23" fmla="*/ 306 h 324"/>
                <a:gd name="T24" fmla="*/ 305 w 464"/>
                <a:gd name="T25" fmla="*/ 301 h 324"/>
                <a:gd name="T26" fmla="*/ 351 w 464"/>
                <a:gd name="T27" fmla="*/ 301 h 324"/>
                <a:gd name="T28" fmla="*/ 357 w 464"/>
                <a:gd name="T29" fmla="*/ 306 h 324"/>
                <a:gd name="T30" fmla="*/ 351 w 464"/>
                <a:gd name="T31" fmla="*/ 312 h 324"/>
                <a:gd name="T32" fmla="*/ 371 w 464"/>
                <a:gd name="T33" fmla="*/ 312 h 324"/>
                <a:gd name="T34" fmla="*/ 365 w 464"/>
                <a:gd name="T35" fmla="*/ 306 h 324"/>
                <a:gd name="T36" fmla="*/ 371 w 464"/>
                <a:gd name="T37" fmla="*/ 300 h 324"/>
                <a:gd name="T38" fmla="*/ 377 w 464"/>
                <a:gd name="T39" fmla="*/ 306 h 324"/>
                <a:gd name="T40" fmla="*/ 371 w 464"/>
                <a:gd name="T41" fmla="*/ 312 h 324"/>
                <a:gd name="T42" fmla="*/ 431 w 464"/>
                <a:gd name="T43" fmla="*/ 267 h 324"/>
                <a:gd name="T44" fmla="*/ 407 w 464"/>
                <a:gd name="T45" fmla="*/ 291 h 324"/>
                <a:gd name="T46" fmla="*/ 57 w 464"/>
                <a:gd name="T47" fmla="*/ 291 h 324"/>
                <a:gd name="T48" fmla="*/ 33 w 464"/>
                <a:gd name="T49" fmla="*/ 267 h 324"/>
                <a:gd name="T50" fmla="*/ 33 w 464"/>
                <a:gd name="T51" fmla="*/ 57 h 324"/>
                <a:gd name="T52" fmla="*/ 57 w 464"/>
                <a:gd name="T53" fmla="*/ 33 h 324"/>
                <a:gd name="T54" fmla="*/ 407 w 464"/>
                <a:gd name="T55" fmla="*/ 33 h 324"/>
                <a:gd name="T56" fmla="*/ 431 w 464"/>
                <a:gd name="T57" fmla="*/ 57 h 324"/>
                <a:gd name="T58" fmla="*/ 431 w 464"/>
                <a:gd name="T59" fmla="*/ 267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4" h="324">
                  <a:moveTo>
                    <a:pt x="407" y="0"/>
                  </a:moveTo>
                  <a:cubicBezTo>
                    <a:pt x="57" y="0"/>
                    <a:pt x="57" y="0"/>
                    <a:pt x="57" y="0"/>
                  </a:cubicBezTo>
                  <a:cubicBezTo>
                    <a:pt x="25" y="0"/>
                    <a:pt x="0" y="26"/>
                    <a:pt x="0" y="57"/>
                  </a:cubicBezTo>
                  <a:cubicBezTo>
                    <a:pt x="0" y="267"/>
                    <a:pt x="0" y="267"/>
                    <a:pt x="0" y="267"/>
                  </a:cubicBezTo>
                  <a:cubicBezTo>
                    <a:pt x="0" y="298"/>
                    <a:pt x="25" y="324"/>
                    <a:pt x="57" y="324"/>
                  </a:cubicBezTo>
                  <a:cubicBezTo>
                    <a:pt x="407" y="324"/>
                    <a:pt x="407" y="324"/>
                    <a:pt x="407" y="324"/>
                  </a:cubicBezTo>
                  <a:cubicBezTo>
                    <a:pt x="439" y="324"/>
                    <a:pt x="464" y="298"/>
                    <a:pt x="464" y="267"/>
                  </a:cubicBezTo>
                  <a:cubicBezTo>
                    <a:pt x="464" y="57"/>
                    <a:pt x="464" y="57"/>
                    <a:pt x="464" y="57"/>
                  </a:cubicBezTo>
                  <a:cubicBezTo>
                    <a:pt x="464" y="26"/>
                    <a:pt x="439" y="0"/>
                    <a:pt x="407" y="0"/>
                  </a:cubicBezTo>
                  <a:close/>
                  <a:moveTo>
                    <a:pt x="351" y="312"/>
                  </a:moveTo>
                  <a:cubicBezTo>
                    <a:pt x="305" y="312"/>
                    <a:pt x="305" y="312"/>
                    <a:pt x="305" y="312"/>
                  </a:cubicBezTo>
                  <a:cubicBezTo>
                    <a:pt x="302" y="312"/>
                    <a:pt x="300" y="310"/>
                    <a:pt x="300" y="306"/>
                  </a:cubicBezTo>
                  <a:cubicBezTo>
                    <a:pt x="300" y="303"/>
                    <a:pt x="302" y="301"/>
                    <a:pt x="305" y="301"/>
                  </a:cubicBezTo>
                  <a:cubicBezTo>
                    <a:pt x="351" y="301"/>
                    <a:pt x="351" y="301"/>
                    <a:pt x="351" y="301"/>
                  </a:cubicBezTo>
                  <a:cubicBezTo>
                    <a:pt x="355" y="301"/>
                    <a:pt x="357" y="303"/>
                    <a:pt x="357" y="306"/>
                  </a:cubicBezTo>
                  <a:cubicBezTo>
                    <a:pt x="357" y="310"/>
                    <a:pt x="355" y="312"/>
                    <a:pt x="351" y="312"/>
                  </a:cubicBezTo>
                  <a:close/>
                  <a:moveTo>
                    <a:pt x="371" y="312"/>
                  </a:moveTo>
                  <a:cubicBezTo>
                    <a:pt x="368" y="312"/>
                    <a:pt x="365" y="310"/>
                    <a:pt x="365" y="306"/>
                  </a:cubicBezTo>
                  <a:cubicBezTo>
                    <a:pt x="365" y="303"/>
                    <a:pt x="368" y="300"/>
                    <a:pt x="371" y="300"/>
                  </a:cubicBezTo>
                  <a:cubicBezTo>
                    <a:pt x="374" y="300"/>
                    <a:pt x="377" y="303"/>
                    <a:pt x="377" y="306"/>
                  </a:cubicBezTo>
                  <a:cubicBezTo>
                    <a:pt x="377" y="310"/>
                    <a:pt x="374" y="312"/>
                    <a:pt x="371" y="312"/>
                  </a:cubicBezTo>
                  <a:close/>
                  <a:moveTo>
                    <a:pt x="431" y="267"/>
                  </a:moveTo>
                  <a:cubicBezTo>
                    <a:pt x="431" y="280"/>
                    <a:pt x="420" y="291"/>
                    <a:pt x="407" y="291"/>
                  </a:cubicBezTo>
                  <a:cubicBezTo>
                    <a:pt x="57" y="291"/>
                    <a:pt x="57" y="291"/>
                    <a:pt x="57" y="291"/>
                  </a:cubicBezTo>
                  <a:cubicBezTo>
                    <a:pt x="44" y="291"/>
                    <a:pt x="33" y="280"/>
                    <a:pt x="33" y="267"/>
                  </a:cubicBezTo>
                  <a:cubicBezTo>
                    <a:pt x="33" y="57"/>
                    <a:pt x="33" y="57"/>
                    <a:pt x="33" y="57"/>
                  </a:cubicBezTo>
                  <a:cubicBezTo>
                    <a:pt x="33" y="44"/>
                    <a:pt x="44" y="33"/>
                    <a:pt x="57" y="33"/>
                  </a:cubicBezTo>
                  <a:cubicBezTo>
                    <a:pt x="407" y="33"/>
                    <a:pt x="407" y="33"/>
                    <a:pt x="407" y="33"/>
                  </a:cubicBezTo>
                  <a:cubicBezTo>
                    <a:pt x="420" y="33"/>
                    <a:pt x="431" y="44"/>
                    <a:pt x="431" y="57"/>
                  </a:cubicBezTo>
                  <a:lnTo>
                    <a:pt x="431" y="267"/>
                  </a:ln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18"/>
            <p:cNvSpPr/>
            <p:nvPr/>
          </p:nvSpPr>
          <p:spPr bwMode="auto">
            <a:xfrm>
              <a:off x="5465762" y="1567656"/>
              <a:ext cx="660400" cy="244475"/>
            </a:xfrm>
            <a:custGeom>
              <a:avLst/>
              <a:gdLst>
                <a:gd name="T0" fmla="*/ 242 w 246"/>
                <a:gd name="T1" fmla="*/ 79 h 91"/>
                <a:gd name="T2" fmla="*/ 230 w 246"/>
                <a:gd name="T3" fmla="*/ 78 h 91"/>
                <a:gd name="T4" fmla="*/ 174 w 246"/>
                <a:gd name="T5" fmla="*/ 57 h 91"/>
                <a:gd name="T6" fmla="*/ 167 w 246"/>
                <a:gd name="T7" fmla="*/ 48 h 91"/>
                <a:gd name="T8" fmla="*/ 167 w 246"/>
                <a:gd name="T9" fmla="*/ 0 h 91"/>
                <a:gd name="T10" fmla="*/ 78 w 246"/>
                <a:gd name="T11" fmla="*/ 0 h 91"/>
                <a:gd name="T12" fmla="*/ 78 w 246"/>
                <a:gd name="T13" fmla="*/ 48 h 91"/>
                <a:gd name="T14" fmla="*/ 75 w 246"/>
                <a:gd name="T15" fmla="*/ 60 h 91"/>
                <a:gd name="T16" fmla="*/ 32 w 246"/>
                <a:gd name="T17" fmla="*/ 76 h 91"/>
                <a:gd name="T18" fmla="*/ 17 w 246"/>
                <a:gd name="T19" fmla="*/ 79 h 91"/>
                <a:gd name="T20" fmla="*/ 8 w 246"/>
                <a:gd name="T21" fmla="*/ 79 h 91"/>
                <a:gd name="T22" fmla="*/ 0 w 246"/>
                <a:gd name="T23" fmla="*/ 85 h 91"/>
                <a:gd name="T24" fmla="*/ 0 w 246"/>
                <a:gd name="T25" fmla="*/ 85 h 91"/>
                <a:gd name="T26" fmla="*/ 8 w 246"/>
                <a:gd name="T27" fmla="*/ 91 h 91"/>
                <a:gd name="T28" fmla="*/ 238 w 246"/>
                <a:gd name="T29" fmla="*/ 91 h 91"/>
                <a:gd name="T30" fmla="*/ 246 w 246"/>
                <a:gd name="T31" fmla="*/ 85 h 91"/>
                <a:gd name="T32" fmla="*/ 246 w 246"/>
                <a:gd name="T33" fmla="*/ 85 h 91"/>
                <a:gd name="T34" fmla="*/ 242 w 246"/>
                <a:gd name="T35" fmla="*/ 7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6" h="91">
                  <a:moveTo>
                    <a:pt x="242" y="79"/>
                  </a:moveTo>
                  <a:cubicBezTo>
                    <a:pt x="240" y="79"/>
                    <a:pt x="234" y="78"/>
                    <a:pt x="230" y="78"/>
                  </a:cubicBezTo>
                  <a:cubicBezTo>
                    <a:pt x="174" y="57"/>
                    <a:pt x="174" y="57"/>
                    <a:pt x="174" y="57"/>
                  </a:cubicBezTo>
                  <a:cubicBezTo>
                    <a:pt x="171" y="56"/>
                    <a:pt x="167" y="52"/>
                    <a:pt x="167" y="48"/>
                  </a:cubicBezTo>
                  <a:cubicBezTo>
                    <a:pt x="167" y="0"/>
                    <a:pt x="167" y="0"/>
                    <a:pt x="167" y="0"/>
                  </a:cubicBezTo>
                  <a:cubicBezTo>
                    <a:pt x="78" y="0"/>
                    <a:pt x="78" y="0"/>
                    <a:pt x="78" y="0"/>
                  </a:cubicBezTo>
                  <a:cubicBezTo>
                    <a:pt x="78" y="48"/>
                    <a:pt x="78" y="48"/>
                    <a:pt x="78" y="48"/>
                  </a:cubicBezTo>
                  <a:cubicBezTo>
                    <a:pt x="78" y="52"/>
                    <a:pt x="77" y="57"/>
                    <a:pt x="75" y="60"/>
                  </a:cubicBezTo>
                  <a:cubicBezTo>
                    <a:pt x="32" y="76"/>
                    <a:pt x="32" y="76"/>
                    <a:pt x="32" y="76"/>
                  </a:cubicBezTo>
                  <a:cubicBezTo>
                    <a:pt x="29" y="77"/>
                    <a:pt x="22" y="79"/>
                    <a:pt x="17" y="79"/>
                  </a:cubicBezTo>
                  <a:cubicBezTo>
                    <a:pt x="8" y="79"/>
                    <a:pt x="8" y="79"/>
                    <a:pt x="8" y="79"/>
                  </a:cubicBezTo>
                  <a:cubicBezTo>
                    <a:pt x="4" y="79"/>
                    <a:pt x="0" y="82"/>
                    <a:pt x="0" y="85"/>
                  </a:cubicBezTo>
                  <a:cubicBezTo>
                    <a:pt x="0" y="85"/>
                    <a:pt x="0" y="85"/>
                    <a:pt x="0" y="85"/>
                  </a:cubicBezTo>
                  <a:cubicBezTo>
                    <a:pt x="0" y="88"/>
                    <a:pt x="4" y="91"/>
                    <a:pt x="8" y="91"/>
                  </a:cubicBezTo>
                  <a:cubicBezTo>
                    <a:pt x="238" y="91"/>
                    <a:pt x="238" y="91"/>
                    <a:pt x="238" y="91"/>
                  </a:cubicBezTo>
                  <a:cubicBezTo>
                    <a:pt x="242" y="91"/>
                    <a:pt x="246" y="88"/>
                    <a:pt x="246" y="85"/>
                  </a:cubicBezTo>
                  <a:cubicBezTo>
                    <a:pt x="246" y="85"/>
                    <a:pt x="246" y="85"/>
                    <a:pt x="246" y="85"/>
                  </a:cubicBezTo>
                  <a:cubicBezTo>
                    <a:pt x="246" y="82"/>
                    <a:pt x="244" y="79"/>
                    <a:pt x="242" y="79"/>
                  </a:cubicBez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19"/>
            <p:cNvSpPr/>
            <p:nvPr/>
          </p:nvSpPr>
          <p:spPr bwMode="auto">
            <a:xfrm>
              <a:off x="5302250" y="861219"/>
              <a:ext cx="987425" cy="638175"/>
            </a:xfrm>
            <a:custGeom>
              <a:avLst/>
              <a:gdLst>
                <a:gd name="T0" fmla="*/ 368 w 368"/>
                <a:gd name="T1" fmla="*/ 216 h 238"/>
                <a:gd name="T2" fmla="*/ 346 w 368"/>
                <a:gd name="T3" fmla="*/ 238 h 238"/>
                <a:gd name="T4" fmla="*/ 22 w 368"/>
                <a:gd name="T5" fmla="*/ 238 h 238"/>
                <a:gd name="T6" fmla="*/ 0 w 368"/>
                <a:gd name="T7" fmla="*/ 216 h 238"/>
                <a:gd name="T8" fmla="*/ 0 w 368"/>
                <a:gd name="T9" fmla="*/ 23 h 238"/>
                <a:gd name="T10" fmla="*/ 22 w 368"/>
                <a:gd name="T11" fmla="*/ 0 h 238"/>
                <a:gd name="T12" fmla="*/ 346 w 368"/>
                <a:gd name="T13" fmla="*/ 0 h 238"/>
                <a:gd name="T14" fmla="*/ 368 w 368"/>
                <a:gd name="T15" fmla="*/ 23 h 238"/>
                <a:gd name="T16" fmla="*/ 368 w 368"/>
                <a:gd name="T17" fmla="*/ 216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8" h="238">
                  <a:moveTo>
                    <a:pt x="368" y="216"/>
                  </a:moveTo>
                  <a:cubicBezTo>
                    <a:pt x="368" y="228"/>
                    <a:pt x="358" y="238"/>
                    <a:pt x="346" y="238"/>
                  </a:cubicBezTo>
                  <a:cubicBezTo>
                    <a:pt x="22" y="238"/>
                    <a:pt x="22" y="238"/>
                    <a:pt x="22" y="238"/>
                  </a:cubicBezTo>
                  <a:cubicBezTo>
                    <a:pt x="10" y="238"/>
                    <a:pt x="0" y="228"/>
                    <a:pt x="0" y="216"/>
                  </a:cubicBezTo>
                  <a:cubicBezTo>
                    <a:pt x="0" y="23"/>
                    <a:pt x="0" y="23"/>
                    <a:pt x="0" y="23"/>
                  </a:cubicBezTo>
                  <a:cubicBezTo>
                    <a:pt x="0" y="10"/>
                    <a:pt x="10" y="0"/>
                    <a:pt x="22" y="0"/>
                  </a:cubicBezTo>
                  <a:cubicBezTo>
                    <a:pt x="346" y="0"/>
                    <a:pt x="346" y="0"/>
                    <a:pt x="346" y="0"/>
                  </a:cubicBezTo>
                  <a:cubicBezTo>
                    <a:pt x="358" y="0"/>
                    <a:pt x="368" y="10"/>
                    <a:pt x="368" y="23"/>
                  </a:cubicBezTo>
                  <a:lnTo>
                    <a:pt x="368" y="216"/>
                  </a:lnTo>
                  <a:close/>
                </a:path>
              </a:pathLst>
            </a:custGeom>
            <a:solidFill>
              <a:srgbClr val="23A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0726" name="Group 4"/>
          <p:cNvGrpSpPr/>
          <p:nvPr/>
        </p:nvGrpSpPr>
        <p:grpSpPr bwMode="auto">
          <a:xfrm>
            <a:off x="4362648" y="5667854"/>
            <a:ext cx="1747913" cy="615740"/>
            <a:chOff x="2949" y="196"/>
            <a:chExt cx="941" cy="598"/>
          </a:xfrm>
        </p:grpSpPr>
        <p:sp>
          <p:nvSpPr>
            <p:cNvPr id="30751" name="Oval 5"/>
            <p:cNvSpPr>
              <a:spLocks noChangeArrowheads="1"/>
            </p:cNvSpPr>
            <p:nvPr/>
          </p:nvSpPr>
          <p:spPr bwMode="auto">
            <a:xfrm>
              <a:off x="3168" y="196"/>
              <a:ext cx="407" cy="162"/>
            </a:xfrm>
            <a:prstGeom prst="ellipse">
              <a:avLst/>
            </a:prstGeom>
            <a:solidFill>
              <a:srgbClr val="EAEAEA"/>
            </a:solidFill>
            <a:ln w="12700">
              <a:solidFill>
                <a:schemeClr val="tx1"/>
              </a:solidFill>
              <a:round/>
            </a:ln>
          </p:spPr>
          <p:txBody>
            <a:bodyPr wrap="none" anchor="ctr"/>
            <a:lstStyle/>
            <a:p>
              <a:pPr algn="ctr"/>
              <a:endParaRPr lang="zh-CN" altLang="en-US">
                <a:solidFill>
                  <a:schemeClr val="tx1">
                    <a:lumMod val="75000"/>
                    <a:lumOff val="25000"/>
                  </a:schemeClr>
                </a:solidFill>
                <a:latin typeface="+mn-lt"/>
                <a:ea typeface="+mn-ea"/>
              </a:endParaRPr>
            </a:p>
          </p:txBody>
        </p:sp>
        <p:sp>
          <p:nvSpPr>
            <p:cNvPr id="30752" name="Oval 6"/>
            <p:cNvSpPr>
              <a:spLocks noChangeArrowheads="1"/>
            </p:cNvSpPr>
            <p:nvPr/>
          </p:nvSpPr>
          <p:spPr bwMode="auto">
            <a:xfrm rot="900000">
              <a:off x="3512" y="252"/>
              <a:ext cx="275" cy="131"/>
            </a:xfrm>
            <a:prstGeom prst="ellipse">
              <a:avLst/>
            </a:prstGeom>
            <a:solidFill>
              <a:srgbClr val="EAEAEA"/>
            </a:solidFill>
            <a:ln w="12700">
              <a:solidFill>
                <a:schemeClr val="tx1"/>
              </a:solidFill>
              <a:round/>
            </a:ln>
          </p:spPr>
          <p:txBody>
            <a:bodyPr wrap="none" anchor="ctr"/>
            <a:lstStyle/>
            <a:p>
              <a:pPr algn="ctr"/>
              <a:endParaRPr lang="zh-CN" altLang="en-US">
                <a:solidFill>
                  <a:schemeClr val="tx1">
                    <a:lumMod val="75000"/>
                    <a:lumOff val="25000"/>
                  </a:schemeClr>
                </a:solidFill>
                <a:latin typeface="+mn-lt"/>
                <a:ea typeface="+mn-ea"/>
              </a:endParaRPr>
            </a:p>
          </p:txBody>
        </p:sp>
        <p:sp>
          <p:nvSpPr>
            <p:cNvPr id="30753" name="Oval 7"/>
            <p:cNvSpPr>
              <a:spLocks noChangeArrowheads="1"/>
            </p:cNvSpPr>
            <p:nvPr/>
          </p:nvSpPr>
          <p:spPr bwMode="auto">
            <a:xfrm rot="1500000">
              <a:off x="3650" y="385"/>
              <a:ext cx="240" cy="153"/>
            </a:xfrm>
            <a:prstGeom prst="ellipse">
              <a:avLst/>
            </a:prstGeom>
            <a:solidFill>
              <a:srgbClr val="EAEAEA"/>
            </a:solidFill>
            <a:ln w="12700">
              <a:solidFill>
                <a:schemeClr val="tx1"/>
              </a:solidFill>
              <a:round/>
            </a:ln>
          </p:spPr>
          <p:txBody>
            <a:bodyPr wrap="none" anchor="ctr"/>
            <a:lstStyle/>
            <a:p>
              <a:pPr algn="ctr"/>
              <a:endParaRPr lang="zh-CN" altLang="en-US">
                <a:solidFill>
                  <a:schemeClr val="tx1">
                    <a:lumMod val="75000"/>
                    <a:lumOff val="25000"/>
                  </a:schemeClr>
                </a:solidFill>
                <a:latin typeface="+mn-lt"/>
                <a:ea typeface="+mn-ea"/>
              </a:endParaRPr>
            </a:p>
          </p:txBody>
        </p:sp>
        <p:sp>
          <p:nvSpPr>
            <p:cNvPr id="30754" name="Oval 8"/>
            <p:cNvSpPr>
              <a:spLocks noChangeArrowheads="1"/>
            </p:cNvSpPr>
            <p:nvPr/>
          </p:nvSpPr>
          <p:spPr bwMode="auto">
            <a:xfrm rot="-1560000">
              <a:off x="3573" y="537"/>
              <a:ext cx="291" cy="189"/>
            </a:xfrm>
            <a:prstGeom prst="ellipse">
              <a:avLst/>
            </a:prstGeom>
            <a:solidFill>
              <a:srgbClr val="EAEAEA"/>
            </a:solidFill>
            <a:ln w="12700">
              <a:solidFill>
                <a:schemeClr val="tx1"/>
              </a:solidFill>
              <a:round/>
            </a:ln>
          </p:spPr>
          <p:txBody>
            <a:bodyPr wrap="none" anchor="ctr"/>
            <a:lstStyle/>
            <a:p>
              <a:pPr algn="ctr"/>
              <a:endParaRPr lang="zh-CN" altLang="en-US">
                <a:solidFill>
                  <a:schemeClr val="tx1">
                    <a:lumMod val="75000"/>
                    <a:lumOff val="25000"/>
                  </a:schemeClr>
                </a:solidFill>
                <a:latin typeface="+mn-lt"/>
                <a:ea typeface="+mn-ea"/>
              </a:endParaRPr>
            </a:p>
          </p:txBody>
        </p:sp>
        <p:sp>
          <p:nvSpPr>
            <p:cNvPr id="30755" name="Oval 9"/>
            <p:cNvSpPr>
              <a:spLocks noChangeArrowheads="1"/>
            </p:cNvSpPr>
            <p:nvPr/>
          </p:nvSpPr>
          <p:spPr bwMode="auto">
            <a:xfrm>
              <a:off x="3216" y="555"/>
              <a:ext cx="471" cy="239"/>
            </a:xfrm>
            <a:prstGeom prst="ellipse">
              <a:avLst/>
            </a:prstGeom>
            <a:solidFill>
              <a:srgbClr val="EAEAEA"/>
            </a:solidFill>
            <a:ln w="12700">
              <a:solidFill>
                <a:schemeClr val="tx1"/>
              </a:solidFill>
              <a:round/>
            </a:ln>
          </p:spPr>
          <p:txBody>
            <a:bodyPr wrap="none" anchor="ctr"/>
            <a:lstStyle/>
            <a:p>
              <a:pPr algn="ctr"/>
              <a:endParaRPr lang="zh-CN" altLang="en-US">
                <a:solidFill>
                  <a:schemeClr val="tx1">
                    <a:lumMod val="75000"/>
                    <a:lumOff val="25000"/>
                  </a:schemeClr>
                </a:solidFill>
                <a:latin typeface="+mn-lt"/>
                <a:ea typeface="+mn-ea"/>
              </a:endParaRPr>
            </a:p>
          </p:txBody>
        </p:sp>
        <p:sp>
          <p:nvSpPr>
            <p:cNvPr id="30756" name="Oval 10"/>
            <p:cNvSpPr>
              <a:spLocks noChangeArrowheads="1"/>
            </p:cNvSpPr>
            <p:nvPr/>
          </p:nvSpPr>
          <p:spPr bwMode="auto">
            <a:xfrm rot="1080000">
              <a:off x="3023" y="555"/>
              <a:ext cx="265" cy="156"/>
            </a:xfrm>
            <a:prstGeom prst="ellipse">
              <a:avLst/>
            </a:prstGeom>
            <a:solidFill>
              <a:srgbClr val="EAEAEA"/>
            </a:solidFill>
            <a:ln w="12700">
              <a:solidFill>
                <a:schemeClr val="tx1"/>
              </a:solidFill>
              <a:round/>
            </a:ln>
          </p:spPr>
          <p:txBody>
            <a:bodyPr wrap="none" anchor="ctr"/>
            <a:lstStyle/>
            <a:p>
              <a:pPr algn="ctr"/>
              <a:endParaRPr lang="zh-CN" altLang="en-US">
                <a:solidFill>
                  <a:schemeClr val="tx1">
                    <a:lumMod val="75000"/>
                    <a:lumOff val="25000"/>
                  </a:schemeClr>
                </a:solidFill>
                <a:latin typeface="+mn-lt"/>
                <a:ea typeface="+mn-ea"/>
              </a:endParaRPr>
            </a:p>
          </p:txBody>
        </p:sp>
        <p:sp>
          <p:nvSpPr>
            <p:cNvPr id="30757" name="Oval 11"/>
            <p:cNvSpPr>
              <a:spLocks noChangeArrowheads="1"/>
            </p:cNvSpPr>
            <p:nvPr/>
          </p:nvSpPr>
          <p:spPr bwMode="auto">
            <a:xfrm>
              <a:off x="2949" y="432"/>
              <a:ext cx="217" cy="156"/>
            </a:xfrm>
            <a:prstGeom prst="ellipse">
              <a:avLst/>
            </a:prstGeom>
            <a:solidFill>
              <a:srgbClr val="EAEAEA"/>
            </a:solidFill>
            <a:ln w="12700">
              <a:solidFill>
                <a:schemeClr val="tx1"/>
              </a:solidFill>
              <a:round/>
            </a:ln>
          </p:spPr>
          <p:txBody>
            <a:bodyPr wrap="none" anchor="ctr"/>
            <a:lstStyle/>
            <a:p>
              <a:pPr algn="ctr"/>
              <a:endParaRPr lang="zh-CN" altLang="en-US">
                <a:solidFill>
                  <a:schemeClr val="tx1">
                    <a:lumMod val="75000"/>
                    <a:lumOff val="25000"/>
                  </a:schemeClr>
                </a:solidFill>
                <a:latin typeface="+mn-lt"/>
                <a:ea typeface="+mn-ea"/>
              </a:endParaRPr>
            </a:p>
          </p:txBody>
        </p:sp>
        <p:sp>
          <p:nvSpPr>
            <p:cNvPr id="30758" name="Oval 12"/>
            <p:cNvSpPr>
              <a:spLocks noChangeArrowheads="1"/>
            </p:cNvSpPr>
            <p:nvPr/>
          </p:nvSpPr>
          <p:spPr bwMode="auto">
            <a:xfrm rot="-1860000">
              <a:off x="2984" y="310"/>
              <a:ext cx="295" cy="156"/>
            </a:xfrm>
            <a:prstGeom prst="ellipse">
              <a:avLst/>
            </a:prstGeom>
            <a:solidFill>
              <a:srgbClr val="EAEAEA"/>
            </a:solidFill>
            <a:ln w="12700">
              <a:solidFill>
                <a:schemeClr val="tx1"/>
              </a:solidFill>
              <a:round/>
            </a:ln>
          </p:spPr>
          <p:txBody>
            <a:bodyPr wrap="none" anchor="ctr"/>
            <a:lstStyle/>
            <a:p>
              <a:pPr algn="ctr"/>
              <a:endParaRPr lang="zh-CN" altLang="en-US">
                <a:solidFill>
                  <a:schemeClr val="tx1">
                    <a:lumMod val="75000"/>
                    <a:lumOff val="25000"/>
                  </a:schemeClr>
                </a:solidFill>
                <a:latin typeface="+mn-lt"/>
                <a:ea typeface="+mn-ea"/>
              </a:endParaRPr>
            </a:p>
          </p:txBody>
        </p:sp>
        <p:sp>
          <p:nvSpPr>
            <p:cNvPr id="30759" name="Freeform 13"/>
            <p:cNvSpPr/>
            <p:nvPr/>
          </p:nvSpPr>
          <p:spPr bwMode="auto">
            <a:xfrm>
              <a:off x="3051" y="300"/>
              <a:ext cx="738" cy="407"/>
            </a:xfrm>
            <a:custGeom>
              <a:avLst/>
              <a:gdLst>
                <a:gd name="T0" fmla="*/ 108 w 738"/>
                <a:gd name="T1" fmla="*/ 82 h 407"/>
                <a:gd name="T2" fmla="*/ 145 w 738"/>
                <a:gd name="T3" fmla="*/ 77 h 407"/>
                <a:gd name="T4" fmla="*/ 183 w 738"/>
                <a:gd name="T5" fmla="*/ 72 h 407"/>
                <a:gd name="T6" fmla="*/ 215 w 738"/>
                <a:gd name="T7" fmla="*/ 67 h 407"/>
                <a:gd name="T8" fmla="*/ 237 w 738"/>
                <a:gd name="T9" fmla="*/ 46 h 407"/>
                <a:gd name="T10" fmla="*/ 204 w 738"/>
                <a:gd name="T11" fmla="*/ 41 h 407"/>
                <a:gd name="T12" fmla="*/ 172 w 738"/>
                <a:gd name="T13" fmla="*/ 46 h 407"/>
                <a:gd name="T14" fmla="*/ 156 w 738"/>
                <a:gd name="T15" fmla="*/ 46 h 407"/>
                <a:gd name="T16" fmla="*/ 188 w 738"/>
                <a:gd name="T17" fmla="*/ 26 h 407"/>
                <a:gd name="T18" fmla="*/ 226 w 738"/>
                <a:gd name="T19" fmla="*/ 15 h 407"/>
                <a:gd name="T20" fmla="*/ 258 w 738"/>
                <a:gd name="T21" fmla="*/ 10 h 407"/>
                <a:gd name="T22" fmla="*/ 290 w 738"/>
                <a:gd name="T23" fmla="*/ 5 h 407"/>
                <a:gd name="T24" fmla="*/ 323 w 738"/>
                <a:gd name="T25" fmla="*/ 0 h 407"/>
                <a:gd name="T26" fmla="*/ 355 w 738"/>
                <a:gd name="T27" fmla="*/ 0 h 407"/>
                <a:gd name="T28" fmla="*/ 387 w 738"/>
                <a:gd name="T29" fmla="*/ 0 h 407"/>
                <a:gd name="T30" fmla="*/ 463 w 738"/>
                <a:gd name="T31" fmla="*/ 0 h 407"/>
                <a:gd name="T32" fmla="*/ 506 w 738"/>
                <a:gd name="T33" fmla="*/ 0 h 407"/>
                <a:gd name="T34" fmla="*/ 543 w 738"/>
                <a:gd name="T35" fmla="*/ 15 h 407"/>
                <a:gd name="T36" fmla="*/ 570 w 738"/>
                <a:gd name="T37" fmla="*/ 36 h 407"/>
                <a:gd name="T38" fmla="*/ 603 w 738"/>
                <a:gd name="T39" fmla="*/ 51 h 407"/>
                <a:gd name="T40" fmla="*/ 635 w 738"/>
                <a:gd name="T41" fmla="*/ 57 h 407"/>
                <a:gd name="T42" fmla="*/ 667 w 738"/>
                <a:gd name="T43" fmla="*/ 77 h 407"/>
                <a:gd name="T44" fmla="*/ 694 w 738"/>
                <a:gd name="T45" fmla="*/ 98 h 407"/>
                <a:gd name="T46" fmla="*/ 715 w 738"/>
                <a:gd name="T47" fmla="*/ 128 h 407"/>
                <a:gd name="T48" fmla="*/ 721 w 738"/>
                <a:gd name="T49" fmla="*/ 164 h 407"/>
                <a:gd name="T50" fmla="*/ 726 w 738"/>
                <a:gd name="T51" fmla="*/ 195 h 407"/>
                <a:gd name="T52" fmla="*/ 726 w 738"/>
                <a:gd name="T53" fmla="*/ 226 h 407"/>
                <a:gd name="T54" fmla="*/ 726 w 738"/>
                <a:gd name="T55" fmla="*/ 257 h 407"/>
                <a:gd name="T56" fmla="*/ 737 w 738"/>
                <a:gd name="T57" fmla="*/ 288 h 407"/>
                <a:gd name="T58" fmla="*/ 737 w 738"/>
                <a:gd name="T59" fmla="*/ 319 h 407"/>
                <a:gd name="T60" fmla="*/ 715 w 738"/>
                <a:gd name="T61" fmla="*/ 349 h 407"/>
                <a:gd name="T62" fmla="*/ 678 w 738"/>
                <a:gd name="T63" fmla="*/ 365 h 407"/>
                <a:gd name="T64" fmla="*/ 646 w 738"/>
                <a:gd name="T65" fmla="*/ 380 h 407"/>
                <a:gd name="T66" fmla="*/ 613 w 738"/>
                <a:gd name="T67" fmla="*/ 396 h 407"/>
                <a:gd name="T68" fmla="*/ 581 w 738"/>
                <a:gd name="T69" fmla="*/ 401 h 407"/>
                <a:gd name="T70" fmla="*/ 538 w 738"/>
                <a:gd name="T71" fmla="*/ 406 h 407"/>
                <a:gd name="T72" fmla="*/ 500 w 738"/>
                <a:gd name="T73" fmla="*/ 406 h 407"/>
                <a:gd name="T74" fmla="*/ 468 w 738"/>
                <a:gd name="T75" fmla="*/ 406 h 407"/>
                <a:gd name="T76" fmla="*/ 436 w 738"/>
                <a:gd name="T77" fmla="*/ 406 h 407"/>
                <a:gd name="T78" fmla="*/ 403 w 738"/>
                <a:gd name="T79" fmla="*/ 406 h 407"/>
                <a:gd name="T80" fmla="*/ 371 w 738"/>
                <a:gd name="T81" fmla="*/ 406 h 407"/>
                <a:gd name="T82" fmla="*/ 339 w 738"/>
                <a:gd name="T83" fmla="*/ 406 h 407"/>
                <a:gd name="T84" fmla="*/ 307 w 738"/>
                <a:gd name="T85" fmla="*/ 406 h 407"/>
                <a:gd name="T86" fmla="*/ 269 w 738"/>
                <a:gd name="T87" fmla="*/ 406 h 407"/>
                <a:gd name="T88" fmla="*/ 237 w 738"/>
                <a:gd name="T89" fmla="*/ 406 h 407"/>
                <a:gd name="T90" fmla="*/ 204 w 738"/>
                <a:gd name="T91" fmla="*/ 406 h 407"/>
                <a:gd name="T92" fmla="*/ 172 w 738"/>
                <a:gd name="T93" fmla="*/ 391 h 407"/>
                <a:gd name="T94" fmla="*/ 140 w 738"/>
                <a:gd name="T95" fmla="*/ 380 h 407"/>
                <a:gd name="T96" fmla="*/ 108 w 738"/>
                <a:gd name="T97" fmla="*/ 365 h 407"/>
                <a:gd name="T98" fmla="*/ 81 w 738"/>
                <a:gd name="T99" fmla="*/ 339 h 407"/>
                <a:gd name="T100" fmla="*/ 59 w 738"/>
                <a:gd name="T101" fmla="*/ 319 h 407"/>
                <a:gd name="T102" fmla="*/ 38 w 738"/>
                <a:gd name="T103" fmla="*/ 288 h 407"/>
                <a:gd name="T104" fmla="*/ 16 w 738"/>
                <a:gd name="T105" fmla="*/ 252 h 407"/>
                <a:gd name="T106" fmla="*/ 0 w 738"/>
                <a:gd name="T107" fmla="*/ 216 h 407"/>
                <a:gd name="T108" fmla="*/ 0 w 738"/>
                <a:gd name="T109" fmla="*/ 185 h 407"/>
                <a:gd name="T110" fmla="*/ 5 w 738"/>
                <a:gd name="T111" fmla="*/ 149 h 407"/>
                <a:gd name="T112" fmla="*/ 27 w 738"/>
                <a:gd name="T113" fmla="*/ 123 h 407"/>
                <a:gd name="T114" fmla="*/ 54 w 738"/>
                <a:gd name="T115" fmla="*/ 108 h 407"/>
                <a:gd name="T116" fmla="*/ 86 w 738"/>
                <a:gd name="T117" fmla="*/ 98 h 407"/>
                <a:gd name="T118" fmla="*/ 113 w 738"/>
                <a:gd name="T119" fmla="*/ 82 h 407"/>
                <a:gd name="T120" fmla="*/ 129 w 738"/>
                <a:gd name="T121" fmla="*/ 98 h 40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738"/>
                <a:gd name="T184" fmla="*/ 0 h 407"/>
                <a:gd name="T185" fmla="*/ 738 w 738"/>
                <a:gd name="T186" fmla="*/ 407 h 40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solidFill>
              <a:srgbClr val="EAEAEA"/>
            </a:solidFill>
            <a:ln>
              <a:noFill/>
            </a:ln>
            <a:extLst>
              <a:ext uri="{91240B29-F687-4F45-9708-019B960494DF}">
                <a14:hiddenLine xmlns:a14="http://schemas.microsoft.com/office/drawing/2010/main" w="12700">
                  <a:solidFill>
                    <a:srgbClr val="000000"/>
                  </a:solidFill>
                  <a:round/>
                </a14:hiddenLine>
              </a:ext>
            </a:extLst>
          </p:spPr>
          <p:txBody>
            <a:bodyPr/>
            <a:lstStyle/>
            <a:p>
              <a:endParaRPr lang="zh-CN" altLang="en-US">
                <a:solidFill>
                  <a:schemeClr val="tx1">
                    <a:lumMod val="75000"/>
                    <a:lumOff val="25000"/>
                  </a:schemeClr>
                </a:solidFill>
                <a:latin typeface="+mn-lt"/>
                <a:ea typeface="+mn-ea"/>
              </a:endParaRPr>
            </a:p>
          </p:txBody>
        </p:sp>
        <p:sp>
          <p:nvSpPr>
            <p:cNvPr id="30760" name="Freeform 14"/>
            <p:cNvSpPr/>
            <p:nvPr/>
          </p:nvSpPr>
          <p:spPr bwMode="auto">
            <a:xfrm>
              <a:off x="3193" y="270"/>
              <a:ext cx="117" cy="118"/>
            </a:xfrm>
            <a:custGeom>
              <a:avLst/>
              <a:gdLst>
                <a:gd name="T0" fmla="*/ 5 w 117"/>
                <a:gd name="T1" fmla="*/ 66 h 118"/>
                <a:gd name="T2" fmla="*/ 0 w 117"/>
                <a:gd name="T3" fmla="*/ 51 h 118"/>
                <a:gd name="T4" fmla="*/ 0 w 117"/>
                <a:gd name="T5" fmla="*/ 36 h 118"/>
                <a:gd name="T6" fmla="*/ 16 w 117"/>
                <a:gd name="T7" fmla="*/ 25 h 118"/>
                <a:gd name="T8" fmla="*/ 32 w 117"/>
                <a:gd name="T9" fmla="*/ 15 h 118"/>
                <a:gd name="T10" fmla="*/ 47 w 117"/>
                <a:gd name="T11" fmla="*/ 0 h 118"/>
                <a:gd name="T12" fmla="*/ 63 w 117"/>
                <a:gd name="T13" fmla="*/ 0 h 118"/>
                <a:gd name="T14" fmla="*/ 79 w 117"/>
                <a:gd name="T15" fmla="*/ 0 h 118"/>
                <a:gd name="T16" fmla="*/ 84 w 117"/>
                <a:gd name="T17" fmla="*/ 15 h 118"/>
                <a:gd name="T18" fmla="*/ 95 w 117"/>
                <a:gd name="T19" fmla="*/ 31 h 118"/>
                <a:gd name="T20" fmla="*/ 105 w 117"/>
                <a:gd name="T21" fmla="*/ 46 h 118"/>
                <a:gd name="T22" fmla="*/ 111 w 117"/>
                <a:gd name="T23" fmla="*/ 61 h 118"/>
                <a:gd name="T24" fmla="*/ 116 w 117"/>
                <a:gd name="T25" fmla="*/ 76 h 118"/>
                <a:gd name="T26" fmla="*/ 116 w 117"/>
                <a:gd name="T27" fmla="*/ 92 h 118"/>
                <a:gd name="T28" fmla="*/ 116 w 117"/>
                <a:gd name="T29" fmla="*/ 107 h 118"/>
                <a:gd name="T30" fmla="*/ 100 w 117"/>
                <a:gd name="T31" fmla="*/ 117 h 118"/>
                <a:gd name="T32" fmla="*/ 84 w 117"/>
                <a:gd name="T33" fmla="*/ 117 h 118"/>
                <a:gd name="T34" fmla="*/ 69 w 117"/>
                <a:gd name="T35" fmla="*/ 117 h 118"/>
                <a:gd name="T36" fmla="*/ 53 w 117"/>
                <a:gd name="T37" fmla="*/ 117 h 118"/>
                <a:gd name="T38" fmla="*/ 37 w 117"/>
                <a:gd name="T39" fmla="*/ 112 h 118"/>
                <a:gd name="T40" fmla="*/ 21 w 117"/>
                <a:gd name="T41" fmla="*/ 102 h 118"/>
                <a:gd name="T42" fmla="*/ 11 w 117"/>
                <a:gd name="T43" fmla="*/ 86 h 118"/>
                <a:gd name="T44" fmla="*/ 5 w 117"/>
                <a:gd name="T45" fmla="*/ 71 h 118"/>
                <a:gd name="T46" fmla="*/ 5 w 117"/>
                <a:gd name="T47" fmla="*/ 66 h 11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7"/>
                <a:gd name="T73" fmla="*/ 0 h 118"/>
                <a:gd name="T74" fmla="*/ 117 w 117"/>
                <a:gd name="T75" fmla="*/ 118 h 11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solidFill>
              <a:srgbClr val="EAEAEA"/>
            </a:solidFill>
            <a:ln>
              <a:noFill/>
            </a:ln>
            <a:extLst>
              <a:ext uri="{91240B29-F687-4F45-9708-019B960494DF}">
                <a14:hiddenLine xmlns:a14="http://schemas.microsoft.com/office/drawing/2010/main" w="12700">
                  <a:solidFill>
                    <a:srgbClr val="000000"/>
                  </a:solidFill>
                  <a:round/>
                </a14:hiddenLine>
              </a:ext>
            </a:extLst>
          </p:spPr>
          <p:txBody>
            <a:bodyPr/>
            <a:lstStyle/>
            <a:p>
              <a:endParaRPr lang="zh-CN" altLang="en-US">
                <a:solidFill>
                  <a:schemeClr val="tx1">
                    <a:lumMod val="75000"/>
                    <a:lumOff val="25000"/>
                  </a:schemeClr>
                </a:solidFill>
                <a:latin typeface="+mn-lt"/>
                <a:ea typeface="+mn-ea"/>
              </a:endParaRPr>
            </a:p>
          </p:txBody>
        </p:sp>
        <p:sp>
          <p:nvSpPr>
            <p:cNvPr id="30761" name="Freeform 15"/>
            <p:cNvSpPr/>
            <p:nvPr/>
          </p:nvSpPr>
          <p:spPr bwMode="auto">
            <a:xfrm>
              <a:off x="3469" y="239"/>
              <a:ext cx="82" cy="87"/>
            </a:xfrm>
            <a:custGeom>
              <a:avLst/>
              <a:gdLst>
                <a:gd name="T0" fmla="*/ 0 w 82"/>
                <a:gd name="T1" fmla="*/ 0 h 87"/>
                <a:gd name="T2" fmla="*/ 16 w 82"/>
                <a:gd name="T3" fmla="*/ 10 h 87"/>
                <a:gd name="T4" fmla="*/ 32 w 82"/>
                <a:gd name="T5" fmla="*/ 20 h 87"/>
                <a:gd name="T6" fmla="*/ 49 w 82"/>
                <a:gd name="T7" fmla="*/ 20 h 87"/>
                <a:gd name="T8" fmla="*/ 65 w 82"/>
                <a:gd name="T9" fmla="*/ 30 h 87"/>
                <a:gd name="T10" fmla="*/ 76 w 82"/>
                <a:gd name="T11" fmla="*/ 46 h 87"/>
                <a:gd name="T12" fmla="*/ 81 w 82"/>
                <a:gd name="T13" fmla="*/ 61 h 87"/>
                <a:gd name="T14" fmla="*/ 81 w 82"/>
                <a:gd name="T15" fmla="*/ 76 h 87"/>
                <a:gd name="T16" fmla="*/ 65 w 82"/>
                <a:gd name="T17" fmla="*/ 86 h 87"/>
                <a:gd name="T18" fmla="*/ 49 w 82"/>
                <a:gd name="T19" fmla="*/ 86 h 87"/>
                <a:gd name="T20" fmla="*/ 27 w 82"/>
                <a:gd name="T21" fmla="*/ 81 h 87"/>
                <a:gd name="T22" fmla="*/ 11 w 82"/>
                <a:gd name="T23" fmla="*/ 71 h 87"/>
                <a:gd name="T24" fmla="*/ 5 w 82"/>
                <a:gd name="T25" fmla="*/ 56 h 87"/>
                <a:gd name="T26" fmla="*/ 0 w 82"/>
                <a:gd name="T27" fmla="*/ 40 h 87"/>
                <a:gd name="T28" fmla="*/ 0 w 82"/>
                <a:gd name="T29" fmla="*/ 25 h 87"/>
                <a:gd name="T30" fmla="*/ 11 w 82"/>
                <a:gd name="T31" fmla="*/ 10 h 87"/>
                <a:gd name="T32" fmla="*/ 0 w 82"/>
                <a:gd name="T33" fmla="*/ 0 h 8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2"/>
                <a:gd name="T52" fmla="*/ 0 h 87"/>
                <a:gd name="T53" fmla="*/ 82 w 82"/>
                <a:gd name="T54" fmla="*/ 87 h 8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solidFill>
              <a:srgbClr val="EAEAEA"/>
            </a:solidFill>
            <a:ln>
              <a:noFill/>
            </a:ln>
            <a:extLst>
              <a:ext uri="{91240B29-F687-4F45-9708-019B960494DF}">
                <a14:hiddenLine xmlns:a14="http://schemas.microsoft.com/office/drawing/2010/main" w="12700">
                  <a:solidFill>
                    <a:srgbClr val="000000"/>
                  </a:solidFill>
                  <a:round/>
                </a14:hiddenLine>
              </a:ext>
            </a:extLst>
          </p:spPr>
          <p:txBody>
            <a:bodyPr/>
            <a:lstStyle/>
            <a:p>
              <a:endParaRPr lang="zh-CN" altLang="en-US">
                <a:solidFill>
                  <a:schemeClr val="tx1">
                    <a:lumMod val="75000"/>
                    <a:lumOff val="25000"/>
                  </a:schemeClr>
                </a:solidFill>
                <a:latin typeface="+mn-lt"/>
                <a:ea typeface="+mn-ea"/>
              </a:endParaRPr>
            </a:p>
          </p:txBody>
        </p:sp>
      </p:grpSp>
      <p:sp>
        <p:nvSpPr>
          <p:cNvPr id="30728" name="Rectangle 17"/>
          <p:cNvSpPr>
            <a:spLocks noChangeArrowheads="1"/>
          </p:cNvSpPr>
          <p:nvPr/>
        </p:nvSpPr>
        <p:spPr bwMode="auto">
          <a:xfrm>
            <a:off x="6532650" y="3818657"/>
            <a:ext cx="3446786" cy="2745893"/>
          </a:xfrm>
          <a:prstGeom prst="rect">
            <a:avLst/>
          </a:prstGeom>
          <a:solidFill>
            <a:srgbClr val="CCECFF"/>
          </a:solidFill>
          <a:ln w="19050">
            <a:solidFill>
              <a:schemeClr val="tx1"/>
            </a:solidFill>
            <a:prstDash val="dash"/>
            <a:miter lim="800000"/>
          </a:ln>
        </p:spPr>
        <p:txBody>
          <a:bodyPr wrap="none" anchor="ctr"/>
          <a:lstStyle/>
          <a:p>
            <a:pPr algn="ctr"/>
            <a:endParaRPr lang="zh-CN" altLang="en-US">
              <a:solidFill>
                <a:schemeClr val="tx1">
                  <a:lumMod val="75000"/>
                  <a:lumOff val="25000"/>
                </a:schemeClr>
              </a:solidFill>
              <a:latin typeface="+mn-lt"/>
              <a:ea typeface="+mn-ea"/>
            </a:endParaRPr>
          </a:p>
        </p:txBody>
      </p:sp>
      <p:sp>
        <p:nvSpPr>
          <p:cNvPr id="30729" name="Freeform 18"/>
          <p:cNvSpPr/>
          <p:nvPr/>
        </p:nvSpPr>
        <p:spPr bwMode="auto">
          <a:xfrm>
            <a:off x="9306892" y="5304187"/>
            <a:ext cx="1662094" cy="94527"/>
          </a:xfrm>
          <a:custGeom>
            <a:avLst/>
            <a:gdLst>
              <a:gd name="T0" fmla="*/ 0 w 949"/>
              <a:gd name="T1" fmla="*/ 0 h 72"/>
              <a:gd name="T2" fmla="*/ 2147483647 w 949"/>
              <a:gd name="T3" fmla="*/ 0 h 72"/>
              <a:gd name="T4" fmla="*/ 2147483647 w 949"/>
              <a:gd name="T5" fmla="*/ 2147483647 h 72"/>
              <a:gd name="T6" fmla="*/ 2147483647 w 949"/>
              <a:gd name="T7" fmla="*/ 2147483647 h 72"/>
              <a:gd name="T8" fmla="*/ 0 60000 65536"/>
              <a:gd name="T9" fmla="*/ 0 60000 65536"/>
              <a:gd name="T10" fmla="*/ 0 60000 65536"/>
              <a:gd name="T11" fmla="*/ 0 60000 65536"/>
              <a:gd name="T12" fmla="*/ 0 w 949"/>
              <a:gd name="T13" fmla="*/ 0 h 72"/>
              <a:gd name="T14" fmla="*/ 949 w 949"/>
              <a:gd name="T15" fmla="*/ 72 h 72"/>
            </a:gdLst>
            <a:ahLst/>
            <a:cxnLst>
              <a:cxn ang="T8">
                <a:pos x="T0" y="T1"/>
              </a:cxn>
              <a:cxn ang="T9">
                <a:pos x="T2" y="T3"/>
              </a:cxn>
              <a:cxn ang="T10">
                <a:pos x="T4" y="T5"/>
              </a:cxn>
              <a:cxn ang="T11">
                <a:pos x="T6" y="T7"/>
              </a:cxn>
            </a:cxnLst>
            <a:rect l="T12" t="T13" r="T14" b="T15"/>
            <a:pathLst>
              <a:path w="949" h="72">
                <a:moveTo>
                  <a:pt x="0" y="0"/>
                </a:moveTo>
                <a:lnTo>
                  <a:pt x="379" y="0"/>
                </a:lnTo>
                <a:lnTo>
                  <a:pt x="297" y="72"/>
                </a:lnTo>
                <a:lnTo>
                  <a:pt x="949" y="62"/>
                </a:lnTo>
              </a:path>
            </a:pathLst>
          </a:custGeom>
          <a:noFill/>
          <a:ln w="57150">
            <a:solidFill>
              <a:srgbClr val="333399"/>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solidFill>
                <a:schemeClr val="tx1">
                  <a:lumMod val="75000"/>
                  <a:lumOff val="25000"/>
                </a:schemeClr>
              </a:solidFill>
              <a:latin typeface="+mn-lt"/>
              <a:ea typeface="+mn-ea"/>
            </a:endParaRPr>
          </a:p>
        </p:txBody>
      </p:sp>
      <p:sp>
        <p:nvSpPr>
          <p:cNvPr id="30730" name="Freeform 19"/>
          <p:cNvSpPr/>
          <p:nvPr/>
        </p:nvSpPr>
        <p:spPr bwMode="auto">
          <a:xfrm>
            <a:off x="2704057" y="5367206"/>
            <a:ext cx="873956" cy="420121"/>
          </a:xfrm>
          <a:custGeom>
            <a:avLst/>
            <a:gdLst>
              <a:gd name="T0" fmla="*/ 0 w 499"/>
              <a:gd name="T1" fmla="*/ 0 h 320"/>
              <a:gd name="T2" fmla="*/ 2147483647 w 499"/>
              <a:gd name="T3" fmla="*/ 2147483647 h 320"/>
              <a:gd name="T4" fmla="*/ 2147483647 w 499"/>
              <a:gd name="T5" fmla="*/ 2147483647 h 320"/>
              <a:gd name="T6" fmla="*/ 2147483647 w 499"/>
              <a:gd name="T7" fmla="*/ 2147483647 h 320"/>
              <a:gd name="T8" fmla="*/ 0 60000 65536"/>
              <a:gd name="T9" fmla="*/ 0 60000 65536"/>
              <a:gd name="T10" fmla="*/ 0 60000 65536"/>
              <a:gd name="T11" fmla="*/ 0 60000 65536"/>
              <a:gd name="T12" fmla="*/ 0 w 499"/>
              <a:gd name="T13" fmla="*/ 0 h 320"/>
              <a:gd name="T14" fmla="*/ 499 w 499"/>
              <a:gd name="T15" fmla="*/ 320 h 320"/>
            </a:gdLst>
            <a:ahLst/>
            <a:cxnLst>
              <a:cxn ang="T8">
                <a:pos x="T0" y="T1"/>
              </a:cxn>
              <a:cxn ang="T9">
                <a:pos x="T2" y="T3"/>
              </a:cxn>
              <a:cxn ang="T10">
                <a:pos x="T4" y="T5"/>
              </a:cxn>
              <a:cxn ang="T11">
                <a:pos x="T6" y="T7"/>
              </a:cxn>
            </a:cxnLst>
            <a:rect l="T12" t="T13" r="T14" b="T15"/>
            <a:pathLst>
              <a:path w="499" h="320">
                <a:moveTo>
                  <a:pt x="0" y="0"/>
                </a:moveTo>
                <a:lnTo>
                  <a:pt x="416" y="88"/>
                </a:lnTo>
                <a:cubicBezTo>
                  <a:pt x="499" y="113"/>
                  <a:pt x="494" y="113"/>
                  <a:pt x="496" y="152"/>
                </a:cubicBezTo>
                <a:cubicBezTo>
                  <a:pt x="498" y="191"/>
                  <a:pt x="442" y="285"/>
                  <a:pt x="428" y="320"/>
                </a:cubicBezTo>
              </a:path>
            </a:pathLst>
          </a:custGeom>
          <a:noFill/>
          <a:ln w="28575">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solidFill>
                <a:schemeClr val="tx1">
                  <a:lumMod val="75000"/>
                  <a:lumOff val="25000"/>
                </a:schemeClr>
              </a:solidFill>
              <a:latin typeface="+mn-lt"/>
              <a:ea typeface="+mn-ea"/>
            </a:endParaRPr>
          </a:p>
        </p:txBody>
      </p:sp>
      <p:sp>
        <p:nvSpPr>
          <p:cNvPr id="30731" name="Freeform 20"/>
          <p:cNvSpPr/>
          <p:nvPr/>
        </p:nvSpPr>
        <p:spPr bwMode="auto">
          <a:xfrm>
            <a:off x="3443154" y="5897608"/>
            <a:ext cx="2774242" cy="126036"/>
          </a:xfrm>
          <a:custGeom>
            <a:avLst/>
            <a:gdLst>
              <a:gd name="T0" fmla="*/ 0 w 1584"/>
              <a:gd name="T1" fmla="*/ 0 h 96"/>
              <a:gd name="T2" fmla="*/ 2147483647 w 1584"/>
              <a:gd name="T3" fmla="*/ 0 h 96"/>
              <a:gd name="T4" fmla="*/ 2147483647 w 1584"/>
              <a:gd name="T5" fmla="*/ 2147483647 h 96"/>
              <a:gd name="T6" fmla="*/ 2147483647 w 1584"/>
              <a:gd name="T7" fmla="*/ 2147483647 h 96"/>
              <a:gd name="T8" fmla="*/ 0 60000 65536"/>
              <a:gd name="T9" fmla="*/ 0 60000 65536"/>
              <a:gd name="T10" fmla="*/ 0 60000 65536"/>
              <a:gd name="T11" fmla="*/ 0 60000 65536"/>
              <a:gd name="T12" fmla="*/ 0 w 1584"/>
              <a:gd name="T13" fmla="*/ 0 h 96"/>
              <a:gd name="T14" fmla="*/ 1584 w 1584"/>
              <a:gd name="T15" fmla="*/ 96 h 96"/>
            </a:gdLst>
            <a:ahLst/>
            <a:cxnLst>
              <a:cxn ang="T8">
                <a:pos x="T0" y="T1"/>
              </a:cxn>
              <a:cxn ang="T9">
                <a:pos x="T2" y="T3"/>
              </a:cxn>
              <a:cxn ang="T10">
                <a:pos x="T4" y="T5"/>
              </a:cxn>
              <a:cxn ang="T11">
                <a:pos x="T6" y="T7"/>
              </a:cxn>
            </a:cxnLst>
            <a:rect l="T12" t="T13" r="T14" b="T15"/>
            <a:pathLst>
              <a:path w="1584" h="96">
                <a:moveTo>
                  <a:pt x="0" y="0"/>
                </a:moveTo>
                <a:lnTo>
                  <a:pt x="1248" y="0"/>
                </a:lnTo>
                <a:lnTo>
                  <a:pt x="1116" y="92"/>
                </a:lnTo>
                <a:lnTo>
                  <a:pt x="1584" y="96"/>
                </a:lnTo>
              </a:path>
            </a:pathLst>
          </a:custGeom>
          <a:noFill/>
          <a:ln w="28575">
            <a:solidFill>
              <a:srgbClr val="333399"/>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solidFill>
                <a:schemeClr val="tx1">
                  <a:lumMod val="75000"/>
                  <a:lumOff val="25000"/>
                </a:schemeClr>
              </a:solidFill>
              <a:latin typeface="+mn-lt"/>
              <a:ea typeface="+mn-ea"/>
            </a:endParaRPr>
          </a:p>
        </p:txBody>
      </p:sp>
      <p:sp>
        <p:nvSpPr>
          <p:cNvPr id="30732" name="Freeform 21"/>
          <p:cNvSpPr/>
          <p:nvPr/>
        </p:nvSpPr>
        <p:spPr bwMode="auto">
          <a:xfrm>
            <a:off x="6245418" y="5038987"/>
            <a:ext cx="2136726" cy="76147"/>
          </a:xfrm>
          <a:custGeom>
            <a:avLst/>
            <a:gdLst>
              <a:gd name="T0" fmla="*/ 0 w 1220"/>
              <a:gd name="T1" fmla="*/ 0 h 58"/>
              <a:gd name="T2" fmla="*/ 2147483647 w 1220"/>
              <a:gd name="T3" fmla="*/ 0 h 58"/>
              <a:gd name="T4" fmla="*/ 2147483647 w 1220"/>
              <a:gd name="T5" fmla="*/ 2147483647 h 58"/>
              <a:gd name="T6" fmla="*/ 0 60000 65536"/>
              <a:gd name="T7" fmla="*/ 0 60000 65536"/>
              <a:gd name="T8" fmla="*/ 0 60000 65536"/>
              <a:gd name="T9" fmla="*/ 0 w 1220"/>
              <a:gd name="T10" fmla="*/ 0 h 58"/>
              <a:gd name="T11" fmla="*/ 1220 w 1220"/>
              <a:gd name="T12" fmla="*/ 58 h 58"/>
            </a:gdLst>
            <a:ahLst/>
            <a:cxnLst>
              <a:cxn ang="T6">
                <a:pos x="T0" y="T1"/>
              </a:cxn>
              <a:cxn ang="T7">
                <a:pos x="T2" y="T3"/>
              </a:cxn>
              <a:cxn ang="T8">
                <a:pos x="T4" y="T5"/>
              </a:cxn>
            </a:cxnLst>
            <a:rect l="T9" t="T10" r="T11" b="T12"/>
            <a:pathLst>
              <a:path w="1220" h="58">
                <a:moveTo>
                  <a:pt x="0" y="0"/>
                </a:moveTo>
                <a:lnTo>
                  <a:pt x="967" y="0"/>
                </a:lnTo>
                <a:lnTo>
                  <a:pt x="1220" y="58"/>
                </a:lnTo>
              </a:path>
            </a:pathLst>
          </a:custGeom>
          <a:noFill/>
          <a:ln w="28575">
            <a:solidFill>
              <a:srgbClr val="333399"/>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solidFill>
                <a:schemeClr val="tx1">
                  <a:lumMod val="75000"/>
                  <a:lumOff val="25000"/>
                </a:schemeClr>
              </a:solidFill>
              <a:latin typeface="+mn-lt"/>
              <a:ea typeface="+mn-ea"/>
            </a:endParaRPr>
          </a:p>
        </p:txBody>
      </p:sp>
      <p:sp>
        <p:nvSpPr>
          <p:cNvPr id="30733" name="Freeform 22"/>
          <p:cNvSpPr/>
          <p:nvPr/>
        </p:nvSpPr>
        <p:spPr bwMode="auto">
          <a:xfrm>
            <a:off x="6212141" y="5493242"/>
            <a:ext cx="2422207" cy="530403"/>
          </a:xfrm>
          <a:custGeom>
            <a:avLst/>
            <a:gdLst>
              <a:gd name="T0" fmla="*/ 0 w 1343"/>
              <a:gd name="T1" fmla="*/ 2147483647 h 260"/>
              <a:gd name="T2" fmla="*/ 2147483647 w 1343"/>
              <a:gd name="T3" fmla="*/ 2147483647 h 260"/>
              <a:gd name="T4" fmla="*/ 2147483647 w 1343"/>
              <a:gd name="T5" fmla="*/ 0 h 260"/>
              <a:gd name="T6" fmla="*/ 0 60000 65536"/>
              <a:gd name="T7" fmla="*/ 0 60000 65536"/>
              <a:gd name="T8" fmla="*/ 0 60000 65536"/>
              <a:gd name="T9" fmla="*/ 0 w 1343"/>
              <a:gd name="T10" fmla="*/ 0 h 260"/>
              <a:gd name="T11" fmla="*/ 1343 w 1343"/>
              <a:gd name="T12" fmla="*/ 260 h 260"/>
            </a:gdLst>
            <a:ahLst/>
            <a:cxnLst>
              <a:cxn ang="T6">
                <a:pos x="T0" y="T1"/>
              </a:cxn>
              <a:cxn ang="T7">
                <a:pos x="T2" y="T3"/>
              </a:cxn>
              <a:cxn ang="T8">
                <a:pos x="T4" y="T5"/>
              </a:cxn>
            </a:cxnLst>
            <a:rect l="T9" t="T10" r="T11" b="T12"/>
            <a:pathLst>
              <a:path w="1343" h="260">
                <a:moveTo>
                  <a:pt x="0" y="260"/>
                </a:moveTo>
                <a:lnTo>
                  <a:pt x="1031" y="260"/>
                </a:lnTo>
                <a:lnTo>
                  <a:pt x="1343" y="0"/>
                </a:lnTo>
              </a:path>
            </a:pathLst>
          </a:custGeom>
          <a:noFill/>
          <a:ln w="28575">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solidFill>
                <a:schemeClr val="tx1">
                  <a:lumMod val="75000"/>
                  <a:lumOff val="25000"/>
                </a:schemeClr>
              </a:solidFill>
              <a:latin typeface="+mn-lt"/>
              <a:ea typeface="+mn-ea"/>
            </a:endParaRPr>
          </a:p>
        </p:txBody>
      </p:sp>
      <p:sp>
        <p:nvSpPr>
          <p:cNvPr id="30734" name="Freeform 23"/>
          <p:cNvSpPr/>
          <p:nvPr/>
        </p:nvSpPr>
        <p:spPr bwMode="auto">
          <a:xfrm>
            <a:off x="6280446" y="4484951"/>
            <a:ext cx="2353902" cy="630181"/>
          </a:xfrm>
          <a:custGeom>
            <a:avLst/>
            <a:gdLst>
              <a:gd name="T0" fmla="*/ 0 w 1296"/>
              <a:gd name="T1" fmla="*/ 0 h 184"/>
              <a:gd name="T2" fmla="*/ 2147483647 w 1296"/>
              <a:gd name="T3" fmla="*/ 0 h 184"/>
              <a:gd name="T4" fmla="*/ 2147483647 w 1296"/>
              <a:gd name="T5" fmla="*/ 2147483647 h 184"/>
              <a:gd name="T6" fmla="*/ 0 60000 65536"/>
              <a:gd name="T7" fmla="*/ 0 60000 65536"/>
              <a:gd name="T8" fmla="*/ 0 60000 65536"/>
              <a:gd name="T9" fmla="*/ 0 w 1296"/>
              <a:gd name="T10" fmla="*/ 0 h 184"/>
              <a:gd name="T11" fmla="*/ 1296 w 1296"/>
              <a:gd name="T12" fmla="*/ 184 h 184"/>
            </a:gdLst>
            <a:ahLst/>
            <a:cxnLst>
              <a:cxn ang="T6">
                <a:pos x="T0" y="T1"/>
              </a:cxn>
              <a:cxn ang="T7">
                <a:pos x="T2" y="T3"/>
              </a:cxn>
              <a:cxn ang="T8">
                <a:pos x="T4" y="T5"/>
              </a:cxn>
            </a:cxnLst>
            <a:rect l="T9" t="T10" r="T11" b="T12"/>
            <a:pathLst>
              <a:path w="1296" h="184">
                <a:moveTo>
                  <a:pt x="0" y="0"/>
                </a:moveTo>
                <a:lnTo>
                  <a:pt x="967" y="0"/>
                </a:lnTo>
                <a:lnTo>
                  <a:pt x="1296" y="184"/>
                </a:lnTo>
              </a:path>
            </a:pathLst>
          </a:custGeom>
          <a:noFill/>
          <a:ln w="28575">
            <a:solidFill>
              <a:srgbClr val="333399"/>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solidFill>
                <a:schemeClr val="tx1">
                  <a:lumMod val="75000"/>
                  <a:lumOff val="25000"/>
                </a:schemeClr>
              </a:solidFill>
              <a:latin typeface="+mn-lt"/>
              <a:ea typeface="+mn-ea"/>
            </a:endParaRPr>
          </a:p>
        </p:txBody>
      </p:sp>
      <p:sp>
        <p:nvSpPr>
          <p:cNvPr id="350232" name="Text Box 24"/>
          <p:cNvSpPr txBox="1">
            <a:spLocks noChangeArrowheads="1"/>
          </p:cNvSpPr>
          <p:nvPr/>
        </p:nvSpPr>
        <p:spPr bwMode="auto">
          <a:xfrm>
            <a:off x="8449490" y="4633624"/>
            <a:ext cx="954107" cy="400110"/>
          </a:xfrm>
          <a:prstGeom prst="rect">
            <a:avLst/>
          </a:prstGeom>
          <a:noFill/>
          <a:ln w="9525">
            <a:noFill/>
            <a:miter lim="800000"/>
          </a:ln>
          <a:effectLst/>
        </p:spPr>
        <p:txBody>
          <a:bodyPr wrap="none">
            <a:spAutoFit/>
          </a:bodyPr>
          <a:lstStyle/>
          <a:p>
            <a:pPr>
              <a:defRPr/>
            </a:pPr>
            <a:r>
              <a:rPr kumimoji="1" lang="zh-CN" altLang="en-US" sz="2000" b="1" dirty="0">
                <a:solidFill>
                  <a:schemeClr val="tx1">
                    <a:lumMod val="75000"/>
                    <a:lumOff val="25000"/>
                  </a:schemeClr>
                </a:solidFill>
                <a:effectLst>
                  <a:outerShdw blurRad="38100" dist="38100" dir="2700000" algn="tl">
                    <a:srgbClr val="C0C0C0"/>
                  </a:outerShdw>
                </a:effectLst>
                <a:latin typeface="+mn-lt"/>
                <a:ea typeface="+mn-ea"/>
              </a:rPr>
              <a:t>路由器</a:t>
            </a:r>
            <a:endParaRPr kumimoji="1" lang="zh-CN" altLang="en-US" sz="2000" b="1" dirty="0">
              <a:solidFill>
                <a:schemeClr val="tx1">
                  <a:lumMod val="75000"/>
                  <a:lumOff val="25000"/>
                </a:schemeClr>
              </a:solidFill>
              <a:effectLst>
                <a:outerShdw blurRad="38100" dist="38100" dir="2700000" algn="tl">
                  <a:srgbClr val="C0C0C0"/>
                </a:outerShdw>
              </a:effectLst>
              <a:latin typeface="+mn-lt"/>
              <a:ea typeface="+mn-ea"/>
            </a:endParaRPr>
          </a:p>
        </p:txBody>
      </p:sp>
      <p:sp>
        <p:nvSpPr>
          <p:cNvPr id="30736" name="Text Box 25"/>
          <p:cNvSpPr txBox="1">
            <a:spLocks noChangeArrowheads="1"/>
          </p:cNvSpPr>
          <p:nvPr/>
        </p:nvSpPr>
        <p:spPr bwMode="auto">
          <a:xfrm>
            <a:off x="6532650" y="3895787"/>
            <a:ext cx="146706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ahoma" panose="020B0604030504040204" pitchFamily="34" charset="0"/>
                <a:ea typeface="宋体" panose="02010600030101010101" pitchFamily="2" charset="-122"/>
              </a:defRPr>
            </a:lvl1pPr>
            <a:lvl2pPr marL="742950" indent="-285750" eaLnBrk="0" hangingPunct="0">
              <a:defRPr sz="2400">
                <a:solidFill>
                  <a:schemeClr val="tx1"/>
                </a:solidFill>
                <a:latin typeface="Tahoma" panose="020B0604030504040204" pitchFamily="34" charset="0"/>
                <a:ea typeface="宋体" panose="02010600030101010101" pitchFamily="2" charset="-122"/>
              </a:defRPr>
            </a:lvl2pPr>
            <a:lvl3pPr marL="1143000" indent="-228600" eaLnBrk="0" hangingPunct="0">
              <a:defRPr sz="2400">
                <a:solidFill>
                  <a:schemeClr val="tx1"/>
                </a:solidFill>
                <a:latin typeface="Tahoma" panose="020B0604030504040204" pitchFamily="34" charset="0"/>
                <a:ea typeface="宋体" panose="02010600030101010101" pitchFamily="2" charset="-122"/>
              </a:defRPr>
            </a:lvl3pPr>
            <a:lvl4pPr marL="1600200" indent="-228600" eaLnBrk="0" hangingPunct="0">
              <a:defRPr sz="2400">
                <a:solidFill>
                  <a:schemeClr val="tx1"/>
                </a:solidFill>
                <a:latin typeface="Tahoma" panose="020B0604030504040204" pitchFamily="34" charset="0"/>
                <a:ea typeface="宋体" panose="02010600030101010101" pitchFamily="2" charset="-122"/>
              </a:defRPr>
            </a:lvl4pPr>
            <a:lvl5pPr marL="2057400" indent="-228600" eaLnBrk="0" hangingPunc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9pPr>
          </a:lstStyle>
          <a:p>
            <a:pPr eaLnBrk="1" hangingPunct="1"/>
            <a:r>
              <a:rPr kumimoji="1" lang="zh-CN" altLang="en-US" sz="2000" b="1" dirty="0">
                <a:solidFill>
                  <a:schemeClr val="tx1">
                    <a:lumMod val="75000"/>
                    <a:lumOff val="25000"/>
                  </a:schemeClr>
                </a:solidFill>
                <a:latin typeface="+mn-lt"/>
                <a:ea typeface="+mn-ea"/>
              </a:rPr>
              <a:t>调制解调器</a:t>
            </a:r>
            <a:endParaRPr kumimoji="1" lang="zh-CN" altLang="en-US" sz="2000" b="1" dirty="0">
              <a:solidFill>
                <a:schemeClr val="tx1">
                  <a:lumMod val="75000"/>
                  <a:lumOff val="25000"/>
                </a:schemeClr>
              </a:solidFill>
              <a:latin typeface="+mn-lt"/>
              <a:ea typeface="+mn-ea"/>
            </a:endParaRPr>
          </a:p>
        </p:txBody>
      </p:sp>
      <p:sp>
        <p:nvSpPr>
          <p:cNvPr id="30737" name="Text Box 26"/>
          <p:cNvSpPr txBox="1">
            <a:spLocks noChangeArrowheads="1"/>
          </p:cNvSpPr>
          <p:nvPr/>
        </p:nvSpPr>
        <p:spPr bwMode="auto">
          <a:xfrm>
            <a:off x="2458859" y="6097165"/>
            <a:ext cx="146706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ahoma" panose="020B0604030504040204" pitchFamily="34" charset="0"/>
                <a:ea typeface="宋体" panose="02010600030101010101" pitchFamily="2" charset="-122"/>
              </a:defRPr>
            </a:lvl1pPr>
            <a:lvl2pPr marL="742950" indent="-285750" eaLnBrk="0" hangingPunct="0">
              <a:defRPr sz="2400">
                <a:solidFill>
                  <a:schemeClr val="tx1"/>
                </a:solidFill>
                <a:latin typeface="Tahoma" panose="020B0604030504040204" pitchFamily="34" charset="0"/>
                <a:ea typeface="宋体" panose="02010600030101010101" pitchFamily="2" charset="-122"/>
              </a:defRPr>
            </a:lvl2pPr>
            <a:lvl3pPr marL="1143000" indent="-228600" eaLnBrk="0" hangingPunct="0">
              <a:defRPr sz="2400">
                <a:solidFill>
                  <a:schemeClr val="tx1"/>
                </a:solidFill>
                <a:latin typeface="Tahoma" panose="020B0604030504040204" pitchFamily="34" charset="0"/>
                <a:ea typeface="宋体" panose="02010600030101010101" pitchFamily="2" charset="-122"/>
              </a:defRPr>
            </a:lvl3pPr>
            <a:lvl4pPr marL="1600200" indent="-228600" eaLnBrk="0" hangingPunct="0">
              <a:defRPr sz="2400">
                <a:solidFill>
                  <a:schemeClr val="tx1"/>
                </a:solidFill>
                <a:latin typeface="Tahoma" panose="020B0604030504040204" pitchFamily="34" charset="0"/>
                <a:ea typeface="宋体" panose="02010600030101010101" pitchFamily="2" charset="-122"/>
              </a:defRPr>
            </a:lvl4pPr>
            <a:lvl5pPr marL="2057400" indent="-228600" eaLnBrk="0" hangingPunc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9pPr>
          </a:lstStyle>
          <a:p>
            <a:pPr eaLnBrk="1" hangingPunct="1"/>
            <a:r>
              <a:rPr kumimoji="1" lang="zh-CN" altLang="en-US" sz="2000" b="1" dirty="0">
                <a:solidFill>
                  <a:schemeClr val="tx1">
                    <a:lumMod val="75000"/>
                    <a:lumOff val="25000"/>
                  </a:schemeClr>
                </a:solidFill>
                <a:latin typeface="+mn-lt"/>
                <a:ea typeface="+mn-ea"/>
              </a:rPr>
              <a:t>调制解调器</a:t>
            </a:r>
            <a:endParaRPr kumimoji="1" lang="zh-CN" altLang="en-US" sz="2000" b="1" dirty="0">
              <a:solidFill>
                <a:schemeClr val="tx1">
                  <a:lumMod val="75000"/>
                  <a:lumOff val="25000"/>
                </a:schemeClr>
              </a:solidFill>
              <a:latin typeface="+mn-lt"/>
              <a:ea typeface="+mn-ea"/>
            </a:endParaRPr>
          </a:p>
        </p:txBody>
      </p:sp>
      <p:sp>
        <p:nvSpPr>
          <p:cNvPr id="30738" name="Text Box 27"/>
          <p:cNvSpPr txBox="1">
            <a:spLocks noChangeArrowheads="1"/>
          </p:cNvSpPr>
          <p:nvPr/>
        </p:nvSpPr>
        <p:spPr bwMode="auto">
          <a:xfrm>
            <a:off x="6591320" y="3356992"/>
            <a:ext cx="334739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ahoma" panose="020B0604030504040204" pitchFamily="34" charset="0"/>
                <a:ea typeface="宋体" panose="02010600030101010101" pitchFamily="2" charset="-122"/>
              </a:defRPr>
            </a:lvl1pPr>
            <a:lvl2pPr marL="742950" indent="-285750" eaLnBrk="0" hangingPunct="0">
              <a:defRPr sz="2400">
                <a:solidFill>
                  <a:schemeClr val="tx1"/>
                </a:solidFill>
                <a:latin typeface="Tahoma" panose="020B0604030504040204" pitchFamily="34" charset="0"/>
                <a:ea typeface="宋体" panose="02010600030101010101" pitchFamily="2" charset="-122"/>
              </a:defRPr>
            </a:lvl2pPr>
            <a:lvl3pPr marL="1143000" indent="-228600" eaLnBrk="0" hangingPunct="0">
              <a:defRPr sz="2400">
                <a:solidFill>
                  <a:schemeClr val="tx1"/>
                </a:solidFill>
                <a:latin typeface="Tahoma" panose="020B0604030504040204" pitchFamily="34" charset="0"/>
                <a:ea typeface="宋体" panose="02010600030101010101" pitchFamily="2" charset="-122"/>
              </a:defRPr>
            </a:lvl3pPr>
            <a:lvl4pPr marL="1600200" indent="-228600" eaLnBrk="0" hangingPunct="0">
              <a:defRPr sz="2400">
                <a:solidFill>
                  <a:schemeClr val="tx1"/>
                </a:solidFill>
                <a:latin typeface="Tahoma" panose="020B0604030504040204" pitchFamily="34" charset="0"/>
                <a:ea typeface="宋体" panose="02010600030101010101" pitchFamily="2" charset="-122"/>
              </a:defRPr>
            </a:lvl4pPr>
            <a:lvl5pPr marL="2057400" indent="-228600" eaLnBrk="0" hangingPunc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9pPr>
          </a:lstStyle>
          <a:p>
            <a:pPr eaLnBrk="1" hangingPunct="1"/>
            <a:r>
              <a:rPr kumimoji="1" lang="zh-CN" altLang="en-US" b="1" dirty="0">
                <a:solidFill>
                  <a:schemeClr val="tx1">
                    <a:lumMod val="75000"/>
                    <a:lumOff val="25000"/>
                  </a:schemeClr>
                </a:solidFill>
                <a:latin typeface="+mn-lt"/>
                <a:ea typeface="+mn-ea"/>
              </a:rPr>
              <a:t>互联网服务提供者</a:t>
            </a:r>
            <a:r>
              <a:rPr kumimoji="1" lang="en-US" altLang="zh-CN" b="1" dirty="0">
                <a:solidFill>
                  <a:schemeClr val="tx1">
                    <a:lumMod val="75000"/>
                    <a:lumOff val="25000"/>
                  </a:schemeClr>
                </a:solidFill>
                <a:latin typeface="+mn-lt"/>
                <a:ea typeface="+mn-ea"/>
              </a:rPr>
              <a:t>(ISP)</a:t>
            </a:r>
            <a:endParaRPr kumimoji="1" lang="en-US" altLang="zh-CN" b="1" dirty="0">
              <a:solidFill>
                <a:schemeClr val="tx1">
                  <a:lumMod val="75000"/>
                  <a:lumOff val="25000"/>
                </a:schemeClr>
              </a:solidFill>
              <a:latin typeface="+mn-lt"/>
              <a:ea typeface="+mn-ea"/>
            </a:endParaRPr>
          </a:p>
        </p:txBody>
      </p:sp>
      <p:sp>
        <p:nvSpPr>
          <p:cNvPr id="30739" name="Text Box 28"/>
          <p:cNvSpPr txBox="1">
            <a:spLocks noChangeArrowheads="1"/>
          </p:cNvSpPr>
          <p:nvPr/>
        </p:nvSpPr>
        <p:spPr bwMode="auto">
          <a:xfrm>
            <a:off x="1330947" y="5751879"/>
            <a:ext cx="108412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ahoma" panose="020B0604030504040204" pitchFamily="34" charset="0"/>
                <a:ea typeface="宋体" panose="02010600030101010101" pitchFamily="2" charset="-122"/>
              </a:defRPr>
            </a:lvl1pPr>
            <a:lvl2pPr marL="742950" indent="-285750" eaLnBrk="0" hangingPunct="0">
              <a:defRPr sz="2400">
                <a:solidFill>
                  <a:schemeClr val="tx1"/>
                </a:solidFill>
                <a:latin typeface="Tahoma" panose="020B0604030504040204" pitchFamily="34" charset="0"/>
                <a:ea typeface="宋体" panose="02010600030101010101" pitchFamily="2" charset="-122"/>
              </a:defRPr>
            </a:lvl2pPr>
            <a:lvl3pPr marL="1143000" indent="-228600" eaLnBrk="0" hangingPunct="0">
              <a:defRPr sz="2400">
                <a:solidFill>
                  <a:schemeClr val="tx1"/>
                </a:solidFill>
                <a:latin typeface="Tahoma" panose="020B0604030504040204" pitchFamily="34" charset="0"/>
                <a:ea typeface="宋体" panose="02010600030101010101" pitchFamily="2" charset="-122"/>
              </a:defRPr>
            </a:lvl3pPr>
            <a:lvl4pPr marL="1600200" indent="-228600" eaLnBrk="0" hangingPunct="0">
              <a:defRPr sz="2400">
                <a:solidFill>
                  <a:schemeClr val="tx1"/>
                </a:solidFill>
                <a:latin typeface="Tahoma" panose="020B0604030504040204" pitchFamily="34" charset="0"/>
                <a:ea typeface="宋体" panose="02010600030101010101" pitchFamily="2" charset="-122"/>
              </a:defRPr>
            </a:lvl4pPr>
            <a:lvl5pPr marL="2057400" indent="-228600" eaLnBrk="0" hangingPunc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9pPr>
          </a:lstStyle>
          <a:p>
            <a:pPr algn="ctr" eaLnBrk="1" hangingPunct="1"/>
            <a:r>
              <a:rPr kumimoji="1" lang="zh-CN" altLang="en-US" b="1">
                <a:solidFill>
                  <a:schemeClr val="tx1">
                    <a:lumMod val="75000"/>
                    <a:lumOff val="25000"/>
                  </a:schemeClr>
                </a:solidFill>
                <a:latin typeface="+mn-lt"/>
                <a:ea typeface="+mn-ea"/>
              </a:rPr>
              <a:t>住宅用户</a:t>
            </a:r>
            <a:endParaRPr kumimoji="1" lang="zh-CN" altLang="en-US" b="1">
              <a:solidFill>
                <a:schemeClr val="tx1">
                  <a:lumMod val="75000"/>
                  <a:lumOff val="25000"/>
                </a:schemeClr>
              </a:solidFill>
              <a:latin typeface="+mn-lt"/>
              <a:ea typeface="+mn-ea"/>
            </a:endParaRPr>
          </a:p>
        </p:txBody>
      </p:sp>
      <p:sp>
        <p:nvSpPr>
          <p:cNvPr id="30740" name="Text Box 29"/>
          <p:cNvSpPr txBox="1">
            <a:spLocks noChangeArrowheads="1"/>
          </p:cNvSpPr>
          <p:nvPr/>
        </p:nvSpPr>
        <p:spPr bwMode="auto">
          <a:xfrm>
            <a:off x="4483932" y="5249202"/>
            <a:ext cx="142565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ahoma" panose="020B0604030504040204" pitchFamily="34" charset="0"/>
                <a:ea typeface="宋体" panose="02010600030101010101" pitchFamily="2" charset="-122"/>
              </a:defRPr>
            </a:lvl1pPr>
            <a:lvl2pPr marL="742950" indent="-285750" eaLnBrk="0" hangingPunct="0">
              <a:defRPr sz="2400">
                <a:solidFill>
                  <a:schemeClr val="tx1"/>
                </a:solidFill>
                <a:latin typeface="Tahoma" panose="020B0604030504040204" pitchFamily="34" charset="0"/>
                <a:ea typeface="宋体" panose="02010600030101010101" pitchFamily="2" charset="-122"/>
              </a:defRPr>
            </a:lvl2pPr>
            <a:lvl3pPr marL="1143000" indent="-228600" eaLnBrk="0" hangingPunct="0">
              <a:defRPr sz="2400">
                <a:solidFill>
                  <a:schemeClr val="tx1"/>
                </a:solidFill>
                <a:latin typeface="Tahoma" panose="020B0604030504040204" pitchFamily="34" charset="0"/>
                <a:ea typeface="宋体" panose="02010600030101010101" pitchFamily="2" charset="-122"/>
              </a:defRPr>
            </a:lvl3pPr>
            <a:lvl4pPr marL="1600200" indent="-228600" eaLnBrk="0" hangingPunct="0">
              <a:defRPr sz="2400">
                <a:solidFill>
                  <a:schemeClr val="tx1"/>
                </a:solidFill>
                <a:latin typeface="Tahoma" panose="020B0604030504040204" pitchFamily="34" charset="0"/>
                <a:ea typeface="宋体" panose="02010600030101010101" pitchFamily="2" charset="-122"/>
              </a:defRPr>
            </a:lvl4pPr>
            <a:lvl5pPr marL="2057400" indent="-228600" eaLnBrk="0" hangingPunc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9pPr>
          </a:lstStyle>
          <a:p>
            <a:pPr algn="ctr" eaLnBrk="1" hangingPunct="1"/>
            <a:r>
              <a:rPr kumimoji="1" lang="zh-CN" altLang="en-US" b="1" dirty="0">
                <a:solidFill>
                  <a:schemeClr val="tx1">
                    <a:lumMod val="75000"/>
                    <a:lumOff val="25000"/>
                  </a:schemeClr>
                </a:solidFill>
                <a:latin typeface="+mn-lt"/>
                <a:ea typeface="+mn-ea"/>
              </a:rPr>
              <a:t>电话网</a:t>
            </a:r>
            <a:endParaRPr kumimoji="1" lang="zh-CN" altLang="en-US" b="1" dirty="0">
              <a:solidFill>
                <a:schemeClr val="tx1">
                  <a:lumMod val="75000"/>
                  <a:lumOff val="25000"/>
                </a:schemeClr>
              </a:solidFill>
              <a:latin typeface="+mn-lt"/>
              <a:ea typeface="+mn-ea"/>
            </a:endParaRPr>
          </a:p>
        </p:txBody>
      </p:sp>
      <p:pic>
        <p:nvPicPr>
          <p:cNvPr id="30741" name="Picture 30"/>
          <p:cNvPicPr>
            <a:picLocks noChangeArrowheads="1"/>
          </p:cNvPicPr>
          <p:nvPr/>
        </p:nvPicPr>
        <p:blipFill>
          <a:blip r:embed="rId1" cstate="print">
            <a:duotone>
              <a:prstClr val="black"/>
              <a:schemeClr val="accent3">
                <a:tint val="45000"/>
                <a:satMod val="400000"/>
              </a:schemeClr>
            </a:duotone>
            <a:extLst>
              <a:ext uri="{28A0092B-C50C-407E-A947-70E740481C1C}">
                <a14:useLocalDpi xmlns:a14="http://schemas.microsoft.com/office/drawing/2010/main" val="0"/>
              </a:ext>
            </a:extLst>
          </a:blip>
          <a:srcRect/>
          <a:stretch>
            <a:fillRect/>
          </a:stretch>
        </p:blipFill>
        <p:spPr bwMode="auto">
          <a:xfrm>
            <a:off x="6700786" y="4295897"/>
            <a:ext cx="959775" cy="414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42" name="Picture 31"/>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29942" y="5052115"/>
            <a:ext cx="1173448" cy="504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a:tailEnd/>
              </a14:hiddenLine>
            </a:ext>
          </a:extLst>
        </p:spPr>
      </p:pic>
      <p:pic>
        <p:nvPicPr>
          <p:cNvPr id="30744" name="Picture 33"/>
          <p:cNvPicPr>
            <a:picLocks noChangeArrowheads="1"/>
          </p:cNvPicPr>
          <p:nvPr/>
        </p:nvPicPr>
        <p:blipFill>
          <a:blip r:embed="rId1" cstate="print">
            <a:duotone>
              <a:prstClr val="black"/>
              <a:schemeClr val="accent3">
                <a:tint val="45000"/>
                <a:satMod val="400000"/>
              </a:schemeClr>
            </a:duotone>
            <a:extLst>
              <a:ext uri="{28A0092B-C50C-407E-A947-70E740481C1C}">
                <a14:useLocalDpi xmlns:a14="http://schemas.microsoft.com/office/drawing/2010/main" val="0"/>
              </a:ext>
            </a:extLst>
          </a:blip>
          <a:srcRect/>
          <a:stretch>
            <a:fillRect/>
          </a:stretch>
        </p:blipFill>
        <p:spPr bwMode="auto">
          <a:xfrm>
            <a:off x="6700786" y="4826300"/>
            <a:ext cx="959775" cy="414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45" name="Picture 34"/>
          <p:cNvPicPr>
            <a:picLocks noChangeArrowheads="1"/>
          </p:cNvPicPr>
          <p:nvPr/>
        </p:nvPicPr>
        <p:blipFill>
          <a:blip r:embed="rId1" cstate="print">
            <a:duotone>
              <a:prstClr val="black"/>
              <a:schemeClr val="accent3">
                <a:tint val="45000"/>
                <a:satMod val="400000"/>
              </a:schemeClr>
            </a:duotone>
            <a:extLst>
              <a:ext uri="{28A0092B-C50C-407E-A947-70E740481C1C}">
                <a14:useLocalDpi xmlns:a14="http://schemas.microsoft.com/office/drawing/2010/main" val="0"/>
              </a:ext>
            </a:extLst>
          </a:blip>
          <a:srcRect/>
          <a:stretch>
            <a:fillRect/>
          </a:stretch>
        </p:blipFill>
        <p:spPr bwMode="auto">
          <a:xfrm>
            <a:off x="6700786" y="5834590"/>
            <a:ext cx="959775" cy="414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46" name="Picture 35"/>
          <p:cNvPicPr>
            <a:picLocks noChangeArrowheads="1"/>
          </p:cNvPicPr>
          <p:nvPr/>
        </p:nvPicPr>
        <p:blipFill>
          <a:blip r:embed="rId1" cstate="print">
            <a:duotone>
              <a:prstClr val="black"/>
              <a:schemeClr val="accent3">
                <a:tint val="45000"/>
                <a:satMod val="400000"/>
              </a:schemeClr>
            </a:duotone>
            <a:extLst>
              <a:ext uri="{28A0092B-C50C-407E-A947-70E740481C1C}">
                <a14:useLocalDpi xmlns:a14="http://schemas.microsoft.com/office/drawing/2010/main" val="0"/>
              </a:ext>
            </a:extLst>
          </a:blip>
          <a:srcRect/>
          <a:stretch>
            <a:fillRect/>
          </a:stretch>
        </p:blipFill>
        <p:spPr bwMode="auto">
          <a:xfrm>
            <a:off x="2914227" y="5682296"/>
            <a:ext cx="959775" cy="414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47" name="Freeform 36"/>
          <p:cNvSpPr/>
          <p:nvPr/>
        </p:nvSpPr>
        <p:spPr bwMode="auto">
          <a:xfrm>
            <a:off x="2385299" y="5335696"/>
            <a:ext cx="6292835" cy="748088"/>
          </a:xfrm>
          <a:custGeom>
            <a:avLst/>
            <a:gdLst>
              <a:gd name="T0" fmla="*/ 0 w 3593"/>
              <a:gd name="T1" fmla="*/ 0 h 656"/>
              <a:gd name="T2" fmla="*/ 2147483647 w 3593"/>
              <a:gd name="T3" fmla="*/ 2147483647 h 656"/>
              <a:gd name="T4" fmla="*/ 2147483647 w 3593"/>
              <a:gd name="T5" fmla="*/ 2147483647 h 656"/>
              <a:gd name="T6" fmla="*/ 2147483647 w 3593"/>
              <a:gd name="T7" fmla="*/ 2147483647 h 656"/>
              <a:gd name="T8" fmla="*/ 2147483647 w 3593"/>
              <a:gd name="T9" fmla="*/ 2147483647 h 656"/>
              <a:gd name="T10" fmla="*/ 2147483647 w 3593"/>
              <a:gd name="T11" fmla="*/ 2147483647 h 656"/>
              <a:gd name="T12" fmla="*/ 2147483647 w 3593"/>
              <a:gd name="T13" fmla="*/ 2147483647 h 656"/>
              <a:gd name="T14" fmla="*/ 2147483647 w 3593"/>
              <a:gd name="T15" fmla="*/ 2147483647 h 656"/>
              <a:gd name="T16" fmla="*/ 0 60000 65536"/>
              <a:gd name="T17" fmla="*/ 0 60000 65536"/>
              <a:gd name="T18" fmla="*/ 0 60000 65536"/>
              <a:gd name="T19" fmla="*/ 0 60000 65536"/>
              <a:gd name="T20" fmla="*/ 0 60000 65536"/>
              <a:gd name="T21" fmla="*/ 0 60000 65536"/>
              <a:gd name="T22" fmla="*/ 0 60000 65536"/>
              <a:gd name="T23" fmla="*/ 0 60000 65536"/>
              <a:gd name="T24" fmla="*/ 0 w 3593"/>
              <a:gd name="T25" fmla="*/ 0 h 656"/>
              <a:gd name="T26" fmla="*/ 3593 w 3593"/>
              <a:gd name="T27" fmla="*/ 656 h 65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593" h="656">
                <a:moveTo>
                  <a:pt x="0" y="0"/>
                </a:moveTo>
                <a:cubicBezTo>
                  <a:pt x="16" y="104"/>
                  <a:pt x="31" y="207"/>
                  <a:pt x="94" y="282"/>
                </a:cubicBezTo>
                <a:cubicBezTo>
                  <a:pt x="156" y="358"/>
                  <a:pt x="227" y="405"/>
                  <a:pt x="376" y="452"/>
                </a:cubicBezTo>
                <a:cubicBezTo>
                  <a:pt x="524" y="499"/>
                  <a:pt x="767" y="536"/>
                  <a:pt x="986" y="565"/>
                </a:cubicBezTo>
                <a:cubicBezTo>
                  <a:pt x="1205" y="593"/>
                  <a:pt x="1487" y="612"/>
                  <a:pt x="1690" y="621"/>
                </a:cubicBezTo>
                <a:cubicBezTo>
                  <a:pt x="1894" y="631"/>
                  <a:pt x="2042" y="631"/>
                  <a:pt x="2207" y="621"/>
                </a:cubicBezTo>
                <a:cubicBezTo>
                  <a:pt x="2371" y="612"/>
                  <a:pt x="2445" y="656"/>
                  <a:pt x="2676" y="565"/>
                </a:cubicBezTo>
                <a:cubicBezTo>
                  <a:pt x="2907" y="474"/>
                  <a:pt x="3402" y="176"/>
                  <a:pt x="3593" y="74"/>
                </a:cubicBezTo>
              </a:path>
            </a:pathLst>
          </a:custGeom>
          <a:noFill/>
          <a:ln w="38100">
            <a:solidFill>
              <a:srgbClr val="FF0000"/>
            </a:solidFill>
            <a:prstDash val="dash"/>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solidFill>
                <a:schemeClr val="tx1">
                  <a:lumMod val="75000"/>
                  <a:lumOff val="25000"/>
                </a:schemeClr>
              </a:solidFill>
              <a:latin typeface="+mn-lt"/>
              <a:ea typeface="+mn-ea"/>
            </a:endParaRPr>
          </a:p>
        </p:txBody>
      </p:sp>
      <p:sp>
        <p:nvSpPr>
          <p:cNvPr id="30748" name="Text Box 37"/>
          <p:cNvSpPr txBox="1">
            <a:spLocks noChangeArrowheads="1"/>
          </p:cNvSpPr>
          <p:nvPr/>
        </p:nvSpPr>
        <p:spPr bwMode="auto">
          <a:xfrm>
            <a:off x="10103914" y="4148855"/>
            <a:ext cx="60586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ahoma" panose="020B0604030504040204" pitchFamily="34" charset="0"/>
                <a:ea typeface="宋体" panose="02010600030101010101" pitchFamily="2" charset="-122"/>
              </a:defRPr>
            </a:lvl1pPr>
            <a:lvl2pPr marL="742950" indent="-285750" eaLnBrk="0" hangingPunct="0">
              <a:defRPr sz="2400">
                <a:solidFill>
                  <a:schemeClr val="tx1"/>
                </a:solidFill>
                <a:latin typeface="Tahoma" panose="020B0604030504040204" pitchFamily="34" charset="0"/>
                <a:ea typeface="宋体" panose="02010600030101010101" pitchFamily="2" charset="-122"/>
              </a:defRPr>
            </a:lvl2pPr>
            <a:lvl3pPr marL="1143000" indent="-228600" eaLnBrk="0" hangingPunct="0">
              <a:defRPr sz="2400">
                <a:solidFill>
                  <a:schemeClr val="tx1"/>
                </a:solidFill>
                <a:latin typeface="Tahoma" panose="020B0604030504040204" pitchFamily="34" charset="0"/>
                <a:ea typeface="宋体" panose="02010600030101010101" pitchFamily="2" charset="-122"/>
              </a:defRPr>
            </a:lvl3pPr>
            <a:lvl4pPr marL="1600200" indent="-228600" eaLnBrk="0" hangingPunct="0">
              <a:defRPr sz="2400">
                <a:solidFill>
                  <a:schemeClr val="tx1"/>
                </a:solidFill>
                <a:latin typeface="Tahoma" panose="020B0604030504040204" pitchFamily="34" charset="0"/>
                <a:ea typeface="宋体" panose="02010600030101010101" pitchFamily="2" charset="-122"/>
              </a:defRPr>
            </a:lvl4pPr>
            <a:lvl5pPr marL="2057400" indent="-228600" eaLnBrk="0" hangingPunc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9pPr>
          </a:lstStyle>
          <a:p>
            <a:pPr eaLnBrk="1" hangingPunct="1">
              <a:lnSpc>
                <a:spcPct val="90000"/>
              </a:lnSpc>
            </a:pPr>
            <a:r>
              <a:rPr kumimoji="1" lang="zh-CN" altLang="en-US" sz="2000" dirty="0">
                <a:solidFill>
                  <a:schemeClr val="tx1">
                    <a:lumMod val="75000"/>
                    <a:lumOff val="25000"/>
                  </a:schemeClr>
                </a:solidFill>
                <a:latin typeface="+mn-lt"/>
                <a:ea typeface="+mn-ea"/>
              </a:rPr>
              <a:t>至</a:t>
            </a:r>
            <a:endParaRPr kumimoji="1" lang="zh-CN" altLang="en-US" sz="2000" dirty="0">
              <a:solidFill>
                <a:schemeClr val="tx1">
                  <a:lumMod val="75000"/>
                  <a:lumOff val="25000"/>
                </a:schemeClr>
              </a:solidFill>
              <a:latin typeface="+mn-lt"/>
              <a:ea typeface="+mn-ea"/>
            </a:endParaRPr>
          </a:p>
          <a:p>
            <a:pPr eaLnBrk="1" hangingPunct="1">
              <a:lnSpc>
                <a:spcPct val="90000"/>
              </a:lnSpc>
            </a:pPr>
            <a:r>
              <a:rPr kumimoji="1" lang="zh-CN" altLang="en-US" sz="2000" dirty="0">
                <a:solidFill>
                  <a:schemeClr val="tx1">
                    <a:lumMod val="75000"/>
                    <a:lumOff val="25000"/>
                  </a:schemeClr>
                </a:solidFill>
                <a:latin typeface="+mn-lt"/>
                <a:ea typeface="+mn-ea"/>
              </a:rPr>
              <a:t>互联网</a:t>
            </a:r>
            <a:endParaRPr kumimoji="1" lang="zh-CN" altLang="en-US" sz="2000" dirty="0">
              <a:solidFill>
                <a:schemeClr val="tx1">
                  <a:lumMod val="75000"/>
                  <a:lumOff val="25000"/>
                </a:schemeClr>
              </a:solidFill>
              <a:latin typeface="+mn-lt"/>
              <a:ea typeface="+mn-ea"/>
            </a:endParaRPr>
          </a:p>
        </p:txBody>
      </p:sp>
      <p:sp>
        <p:nvSpPr>
          <p:cNvPr id="30749" name="Text Box 38"/>
          <p:cNvSpPr txBox="1">
            <a:spLocks noChangeArrowheads="1"/>
          </p:cNvSpPr>
          <p:nvPr/>
        </p:nvSpPr>
        <p:spPr bwMode="auto">
          <a:xfrm rot="5400000">
            <a:off x="7025141" y="5174166"/>
            <a:ext cx="748923"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ahoma" panose="020B0604030504040204" pitchFamily="34" charset="0"/>
                <a:ea typeface="宋体" panose="02010600030101010101" pitchFamily="2" charset="-122"/>
              </a:defRPr>
            </a:lvl1pPr>
            <a:lvl2pPr marL="742950" indent="-285750" eaLnBrk="0" hangingPunct="0">
              <a:defRPr sz="2400">
                <a:solidFill>
                  <a:schemeClr val="tx1"/>
                </a:solidFill>
                <a:latin typeface="Tahoma" panose="020B0604030504040204" pitchFamily="34" charset="0"/>
                <a:ea typeface="宋体" panose="02010600030101010101" pitchFamily="2" charset="-122"/>
              </a:defRPr>
            </a:lvl2pPr>
            <a:lvl3pPr marL="1143000" indent="-228600" eaLnBrk="0" hangingPunct="0">
              <a:defRPr sz="2400">
                <a:solidFill>
                  <a:schemeClr val="tx1"/>
                </a:solidFill>
                <a:latin typeface="Tahoma" panose="020B0604030504040204" pitchFamily="34" charset="0"/>
                <a:ea typeface="宋体" panose="02010600030101010101" pitchFamily="2" charset="-122"/>
              </a:defRPr>
            </a:lvl3pPr>
            <a:lvl4pPr marL="1600200" indent="-228600" eaLnBrk="0" hangingPunct="0">
              <a:defRPr sz="2400">
                <a:solidFill>
                  <a:schemeClr val="tx1"/>
                </a:solidFill>
                <a:latin typeface="Tahoma" panose="020B0604030504040204" pitchFamily="34" charset="0"/>
                <a:ea typeface="宋体" panose="02010600030101010101" pitchFamily="2" charset="-122"/>
              </a:defRPr>
            </a:lvl4pPr>
            <a:lvl5pPr marL="2057400" indent="-228600" eaLnBrk="0" hangingPunct="0">
              <a:defRPr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Tahoma" panose="020B0604030504040204" pitchFamily="34" charset="0"/>
                <a:ea typeface="宋体" panose="02010600030101010101" pitchFamily="2" charset="-122"/>
              </a:defRPr>
            </a:lvl9pPr>
          </a:lstStyle>
          <a:p>
            <a:pPr eaLnBrk="1" hangingPunct="1"/>
            <a:r>
              <a:rPr kumimoji="1" lang="en-US" altLang="zh-CN" sz="4400" b="1">
                <a:solidFill>
                  <a:schemeClr val="tx1">
                    <a:lumMod val="75000"/>
                    <a:lumOff val="25000"/>
                  </a:schemeClr>
                </a:solidFill>
                <a:latin typeface="+mn-lt"/>
                <a:ea typeface="+mn-ea"/>
              </a:rPr>
              <a:t>…</a:t>
            </a:r>
            <a:endParaRPr kumimoji="1" lang="en-US" altLang="zh-CN" sz="4400" b="1">
              <a:solidFill>
                <a:schemeClr val="tx1">
                  <a:lumMod val="75000"/>
                  <a:lumOff val="25000"/>
                </a:schemeClr>
              </a:solidFill>
              <a:latin typeface="+mn-lt"/>
              <a:ea typeface="+mn-ea"/>
            </a:endParaRPr>
          </a:p>
        </p:txBody>
      </p:sp>
      <p:sp>
        <p:nvSpPr>
          <p:cNvPr id="350247" name="Text Box 39"/>
          <p:cNvSpPr txBox="1">
            <a:spLocks noChangeArrowheads="1"/>
          </p:cNvSpPr>
          <p:nvPr/>
        </p:nvSpPr>
        <p:spPr bwMode="auto">
          <a:xfrm>
            <a:off x="1651457" y="4656939"/>
            <a:ext cx="869149" cy="400110"/>
          </a:xfrm>
          <a:prstGeom prst="rect">
            <a:avLst/>
          </a:prstGeom>
          <a:noFill/>
          <a:ln w="9525">
            <a:noFill/>
            <a:miter lim="800000"/>
          </a:ln>
          <a:effectLst/>
        </p:spPr>
        <p:txBody>
          <a:bodyPr wrap="none">
            <a:spAutoFit/>
          </a:bodyPr>
          <a:lstStyle/>
          <a:p>
            <a:pPr>
              <a:defRPr/>
            </a:pPr>
            <a:r>
              <a:rPr kumimoji="1" lang="en-US" altLang="zh-CN" sz="2000" b="1" dirty="0">
                <a:solidFill>
                  <a:schemeClr val="bg1"/>
                </a:solidFill>
                <a:latin typeface="+mn-lt"/>
                <a:ea typeface="+mn-ea"/>
              </a:rPr>
              <a:t>PC </a:t>
            </a:r>
            <a:r>
              <a:rPr kumimoji="1" lang="zh-CN" altLang="en-US" sz="2000" b="1" dirty="0">
                <a:solidFill>
                  <a:schemeClr val="bg1"/>
                </a:solidFill>
                <a:latin typeface="+mn-lt"/>
                <a:ea typeface="+mn-ea"/>
              </a:rPr>
              <a:t>机</a:t>
            </a:r>
            <a:endParaRPr kumimoji="1" lang="zh-CN" altLang="en-US" sz="2000" b="1" dirty="0">
              <a:solidFill>
                <a:schemeClr val="bg1"/>
              </a:solidFill>
              <a:latin typeface="+mn-lt"/>
              <a:ea typeface="+mn-ea"/>
            </a:endParaRPr>
          </a:p>
        </p:txBody>
      </p:sp>
      <p:sp>
        <p:nvSpPr>
          <p:cNvPr id="50" name="对话气泡: 圆角矩形 49"/>
          <p:cNvSpPr/>
          <p:nvPr/>
        </p:nvSpPr>
        <p:spPr>
          <a:xfrm>
            <a:off x="3444037" y="4157699"/>
            <a:ext cx="2350742" cy="1101712"/>
          </a:xfrm>
          <a:prstGeom prst="wedgeRoundRectCallout">
            <a:avLst>
              <a:gd name="adj1" fmla="val -42630"/>
              <a:gd name="adj2" fmla="val 94260"/>
              <a:gd name="adj3" fmla="val 16667"/>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t>将计算机输出的数字信号转换为类似音频的模拟信号</a:t>
            </a:r>
            <a:endParaRPr lang="zh-CN" altLang="en-US" sz="2000" dirty="0"/>
          </a:p>
        </p:txBody>
      </p:sp>
      <p:sp>
        <p:nvSpPr>
          <p:cNvPr id="51" name="对话气泡: 圆角矩形 50"/>
          <p:cNvSpPr/>
          <p:nvPr/>
        </p:nvSpPr>
        <p:spPr>
          <a:xfrm>
            <a:off x="3642064" y="4199152"/>
            <a:ext cx="1881599" cy="1101712"/>
          </a:xfrm>
          <a:prstGeom prst="wedgeRoundRectCallout">
            <a:avLst>
              <a:gd name="adj1" fmla="val -25420"/>
              <a:gd name="adj2" fmla="val 112327"/>
              <a:gd name="adj3" fmla="val 16667"/>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t>电话网将标准话音的带宽限制在 </a:t>
            </a:r>
            <a:r>
              <a:rPr lang="en-US" altLang="zh-CN" sz="2000" dirty="0"/>
              <a:t>4 kHz</a:t>
            </a:r>
            <a:r>
              <a:rPr lang="zh-CN" altLang="en-US" sz="2000" dirty="0"/>
              <a:t>内</a:t>
            </a:r>
            <a:endParaRPr lang="zh-CN" altLang="en-US" sz="2000" dirty="0"/>
          </a:p>
        </p:txBody>
      </p:sp>
      <p:pic>
        <p:nvPicPr>
          <p:cNvPr id="2" name="图片 1"/>
          <p:cNvPicPr>
            <a:picLocks noChangeAspect="1"/>
          </p:cNvPicPr>
          <p:nvPr/>
        </p:nvPicPr>
        <p:blipFill>
          <a:blip r:embed="rId3"/>
          <a:stretch>
            <a:fillRect/>
          </a:stretch>
        </p:blipFill>
        <p:spPr>
          <a:xfrm>
            <a:off x="8331200" y="385445"/>
            <a:ext cx="2319655" cy="375920"/>
          </a:xfrm>
          <a:prstGeom prst="rect">
            <a:avLst/>
          </a:prstGeom>
        </p:spPr>
      </p:pic>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0725">
                                            <p:txEl>
                                              <p:pRg st="0" end="0"/>
                                            </p:txEl>
                                          </p:spTgt>
                                        </p:tgtEl>
                                        <p:attrNameLst>
                                          <p:attrName>style.visibility</p:attrName>
                                        </p:attrNameLst>
                                      </p:cBhvr>
                                      <p:to>
                                        <p:strVal val="visible"/>
                                      </p:to>
                                    </p:set>
                                    <p:animEffect transition="in" filter="fade">
                                      <p:cBhvr>
                                        <p:cTn id="7" dur="1000"/>
                                        <p:tgtEl>
                                          <p:spTgt spid="30725">
                                            <p:txEl>
                                              <p:pRg st="0" end="0"/>
                                            </p:txEl>
                                          </p:spTgt>
                                        </p:tgtEl>
                                      </p:cBhvr>
                                    </p:animEffect>
                                    <p:anim calcmode="lin" valueType="num">
                                      <p:cBhvr>
                                        <p:cTn id="8" dur="1000" fill="hold"/>
                                        <p:tgtEl>
                                          <p:spTgt spid="3072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072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0725">
                                            <p:txEl>
                                              <p:pRg st="1" end="1"/>
                                            </p:txEl>
                                          </p:spTgt>
                                        </p:tgtEl>
                                        <p:attrNameLst>
                                          <p:attrName>style.visibility</p:attrName>
                                        </p:attrNameLst>
                                      </p:cBhvr>
                                      <p:to>
                                        <p:strVal val="visible"/>
                                      </p:to>
                                    </p:set>
                                    <p:animEffect transition="in" filter="fade">
                                      <p:cBhvr>
                                        <p:cTn id="14" dur="1000"/>
                                        <p:tgtEl>
                                          <p:spTgt spid="30725">
                                            <p:txEl>
                                              <p:pRg st="1" end="1"/>
                                            </p:txEl>
                                          </p:spTgt>
                                        </p:tgtEl>
                                      </p:cBhvr>
                                    </p:animEffect>
                                    <p:anim calcmode="lin" valueType="num">
                                      <p:cBhvr>
                                        <p:cTn id="15" dur="1000" fill="hold"/>
                                        <p:tgtEl>
                                          <p:spTgt spid="3072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0725">
                                            <p:txEl>
                                              <p:pRg st="1" end="1"/>
                                            </p:txEl>
                                          </p:spTgt>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35" presetClass="emph" presetSubtype="0" repeatCount="3000" fill="hold" nodeType="afterEffect">
                                  <p:stCondLst>
                                    <p:cond delay="0"/>
                                  </p:stCondLst>
                                  <p:childTnLst>
                                    <p:anim calcmode="discrete" valueType="str">
                                      <p:cBhvr>
                                        <p:cTn id="19" dur="1000" fill="hold"/>
                                        <p:tgtEl>
                                          <p:spTgt spid="30746"/>
                                        </p:tgtEl>
                                        <p:attrNameLst>
                                          <p:attrName>style.visibility</p:attrName>
                                        </p:attrNameLst>
                                      </p:cBhvr>
                                      <p:tavLst>
                                        <p:tav tm="0">
                                          <p:val>
                                            <p:strVal val="hidden"/>
                                          </p:val>
                                        </p:tav>
                                        <p:tav tm="50000">
                                          <p:val>
                                            <p:strVal val="visible"/>
                                          </p:val>
                                        </p:tav>
                                      </p:tavLst>
                                    </p:anim>
                                  </p:childTnLst>
                                </p:cTn>
                              </p:par>
                              <p:par>
                                <p:cTn id="20" presetID="35" presetClass="emph" presetSubtype="0" repeatCount="3000" fill="hold" nodeType="withEffect">
                                  <p:stCondLst>
                                    <p:cond delay="0"/>
                                  </p:stCondLst>
                                  <p:childTnLst>
                                    <p:anim calcmode="discrete" valueType="str">
                                      <p:cBhvr>
                                        <p:cTn id="21" dur="1000" fill="hold"/>
                                        <p:tgtEl>
                                          <p:spTgt spid="30745"/>
                                        </p:tgtEl>
                                        <p:attrNameLst>
                                          <p:attrName>style.visibility</p:attrName>
                                        </p:attrNameLst>
                                      </p:cBhvr>
                                      <p:tavLst>
                                        <p:tav tm="0">
                                          <p:val>
                                            <p:strVal val="hidden"/>
                                          </p:val>
                                        </p:tav>
                                        <p:tav tm="50000">
                                          <p:val>
                                            <p:strVal val="visible"/>
                                          </p:val>
                                        </p:tav>
                                      </p:tavLst>
                                    </p:anim>
                                  </p:childTnLst>
                                </p:cTn>
                              </p:par>
                            </p:childTnLst>
                          </p:cTn>
                        </p:par>
                        <p:par>
                          <p:cTn id="22" fill="hold">
                            <p:stCondLst>
                              <p:cond delay="2000"/>
                            </p:stCondLst>
                            <p:childTnLst>
                              <p:par>
                                <p:cTn id="23" presetID="16" presetClass="entr" presetSubtype="37" fill="hold" grpId="0" nodeType="afterEffect">
                                  <p:stCondLst>
                                    <p:cond delay="0"/>
                                  </p:stCondLst>
                                  <p:childTnLst>
                                    <p:set>
                                      <p:cBhvr>
                                        <p:cTn id="24" dur="1" fill="hold">
                                          <p:stCondLst>
                                            <p:cond delay="0"/>
                                          </p:stCondLst>
                                        </p:cTn>
                                        <p:tgtEl>
                                          <p:spTgt spid="30747"/>
                                        </p:tgtEl>
                                        <p:attrNameLst>
                                          <p:attrName>style.visibility</p:attrName>
                                        </p:attrNameLst>
                                      </p:cBhvr>
                                      <p:to>
                                        <p:strVal val="visible"/>
                                      </p:to>
                                    </p:set>
                                    <p:animEffect transition="in" filter="barn(outVertical)">
                                      <p:cBhvr>
                                        <p:cTn id="25" dur="500"/>
                                        <p:tgtEl>
                                          <p:spTgt spid="30747"/>
                                        </p:tgtEl>
                                      </p:cBhvr>
                                    </p:animEffect>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grpId="0" nodeType="clickEffect">
                                  <p:stCondLst>
                                    <p:cond delay="0"/>
                                  </p:stCondLst>
                                  <p:childTnLst>
                                    <p:set>
                                      <p:cBhvr>
                                        <p:cTn id="29" dur="1" fill="hold">
                                          <p:stCondLst>
                                            <p:cond delay="0"/>
                                          </p:stCondLst>
                                        </p:cTn>
                                        <p:tgtEl>
                                          <p:spTgt spid="50"/>
                                        </p:tgtEl>
                                        <p:attrNameLst>
                                          <p:attrName>style.visibility</p:attrName>
                                        </p:attrNameLst>
                                      </p:cBhvr>
                                      <p:to>
                                        <p:strVal val="visible"/>
                                      </p:to>
                                    </p:set>
                                    <p:anim calcmode="lin" valueType="num">
                                      <p:cBhvr>
                                        <p:cTn id="30" dur="500" fill="hold"/>
                                        <p:tgtEl>
                                          <p:spTgt spid="50"/>
                                        </p:tgtEl>
                                        <p:attrNameLst>
                                          <p:attrName>ppt_w</p:attrName>
                                        </p:attrNameLst>
                                      </p:cBhvr>
                                      <p:tavLst>
                                        <p:tav tm="0">
                                          <p:val>
                                            <p:fltVal val="0"/>
                                          </p:val>
                                        </p:tav>
                                        <p:tav tm="100000">
                                          <p:val>
                                            <p:strVal val="#ppt_w"/>
                                          </p:val>
                                        </p:tav>
                                      </p:tavLst>
                                    </p:anim>
                                    <p:anim calcmode="lin" valueType="num">
                                      <p:cBhvr>
                                        <p:cTn id="31" dur="500" fill="hold"/>
                                        <p:tgtEl>
                                          <p:spTgt spid="50"/>
                                        </p:tgtEl>
                                        <p:attrNameLst>
                                          <p:attrName>ppt_h</p:attrName>
                                        </p:attrNameLst>
                                      </p:cBhvr>
                                      <p:tavLst>
                                        <p:tav tm="0">
                                          <p:val>
                                            <p:fltVal val="0"/>
                                          </p:val>
                                        </p:tav>
                                        <p:tav tm="100000">
                                          <p:val>
                                            <p:strVal val="#ppt_h"/>
                                          </p:val>
                                        </p:tav>
                                      </p:tavLst>
                                    </p:anim>
                                    <p:animEffect transition="in" filter="fade">
                                      <p:cBhvr>
                                        <p:cTn id="32" dur="500"/>
                                        <p:tgtEl>
                                          <p:spTgt spid="50"/>
                                        </p:tgtEl>
                                      </p:cBhvr>
                                    </p:animEffect>
                                  </p:childTnLst>
                                  <p:subTnLst>
                                    <p:set>
                                      <p:cBhvr override="childStyle">
                                        <p:cTn dur="1" fill="hold" display="0" masterRel="nextClick" afterEffect="1"/>
                                        <p:tgtEl>
                                          <p:spTgt spid="50"/>
                                        </p:tgtEl>
                                        <p:attrNameLst>
                                          <p:attrName>style.visibility</p:attrName>
                                        </p:attrNameLst>
                                      </p:cBhvr>
                                      <p:to>
                                        <p:strVal val="hidden"/>
                                      </p:to>
                                    </p:set>
                                  </p:subTnLst>
                                </p:cTn>
                              </p:par>
                            </p:childTnLst>
                          </p:cTn>
                        </p:par>
                      </p:childTnLst>
                    </p:cTn>
                  </p:par>
                  <p:par>
                    <p:cTn id="33" fill="hold">
                      <p:stCondLst>
                        <p:cond delay="indefinite"/>
                      </p:stCondLst>
                      <p:childTnLst>
                        <p:par>
                          <p:cTn id="34" fill="hold">
                            <p:stCondLst>
                              <p:cond delay="0"/>
                            </p:stCondLst>
                            <p:childTnLst>
                              <p:par>
                                <p:cTn id="35" presetID="53" presetClass="entr" presetSubtype="16" fill="hold" grpId="0" nodeType="clickEffect">
                                  <p:stCondLst>
                                    <p:cond delay="0"/>
                                  </p:stCondLst>
                                  <p:childTnLst>
                                    <p:set>
                                      <p:cBhvr>
                                        <p:cTn id="36" dur="1" fill="hold">
                                          <p:stCondLst>
                                            <p:cond delay="0"/>
                                          </p:stCondLst>
                                        </p:cTn>
                                        <p:tgtEl>
                                          <p:spTgt spid="51"/>
                                        </p:tgtEl>
                                        <p:attrNameLst>
                                          <p:attrName>style.visibility</p:attrName>
                                        </p:attrNameLst>
                                      </p:cBhvr>
                                      <p:to>
                                        <p:strVal val="visible"/>
                                      </p:to>
                                    </p:set>
                                    <p:anim calcmode="lin" valueType="num">
                                      <p:cBhvr>
                                        <p:cTn id="37" dur="500" fill="hold"/>
                                        <p:tgtEl>
                                          <p:spTgt spid="51"/>
                                        </p:tgtEl>
                                        <p:attrNameLst>
                                          <p:attrName>ppt_w</p:attrName>
                                        </p:attrNameLst>
                                      </p:cBhvr>
                                      <p:tavLst>
                                        <p:tav tm="0">
                                          <p:val>
                                            <p:fltVal val="0"/>
                                          </p:val>
                                        </p:tav>
                                        <p:tav tm="100000">
                                          <p:val>
                                            <p:strVal val="#ppt_w"/>
                                          </p:val>
                                        </p:tav>
                                      </p:tavLst>
                                    </p:anim>
                                    <p:anim calcmode="lin" valueType="num">
                                      <p:cBhvr>
                                        <p:cTn id="38" dur="500" fill="hold"/>
                                        <p:tgtEl>
                                          <p:spTgt spid="51"/>
                                        </p:tgtEl>
                                        <p:attrNameLst>
                                          <p:attrName>ppt_h</p:attrName>
                                        </p:attrNameLst>
                                      </p:cBhvr>
                                      <p:tavLst>
                                        <p:tav tm="0">
                                          <p:val>
                                            <p:fltVal val="0"/>
                                          </p:val>
                                        </p:tav>
                                        <p:tav tm="100000">
                                          <p:val>
                                            <p:strVal val="#ppt_h"/>
                                          </p:val>
                                        </p:tav>
                                      </p:tavLst>
                                    </p:anim>
                                    <p:animEffect transition="in" filter="fade">
                                      <p:cBhvr>
                                        <p:cTn id="39" dur="500"/>
                                        <p:tgtEl>
                                          <p:spTgt spid="51"/>
                                        </p:tgtEl>
                                      </p:cBhvr>
                                    </p:animEffect>
                                  </p:childTnLst>
                                  <p:subTnLst>
                                    <p:set>
                                      <p:cBhvr override="childStyle">
                                        <p:cTn dur="1" fill="hold" display="0" masterRel="nextClick" afterEffect="1"/>
                                        <p:tgtEl>
                                          <p:spTgt spid="51"/>
                                        </p:tgtEl>
                                        <p:attrNameLst>
                                          <p:attrName>style.visibility</p:attrName>
                                        </p:attrNameLst>
                                      </p:cBhvr>
                                      <p:to>
                                        <p:strVal val="hidden"/>
                                      </p:to>
                                    </p:set>
                                  </p:subTnLst>
                                </p:cTn>
                              </p:par>
                            </p:childTnLst>
                          </p:cTn>
                        </p:par>
                      </p:childTnLst>
                    </p:cTn>
                  </p:par>
                  <p:par>
                    <p:cTn id="40" fill="hold">
                      <p:stCondLst>
                        <p:cond delay="indefinite"/>
                      </p:stCondLst>
                      <p:childTnLst>
                        <p:par>
                          <p:cTn id="41" fill="hold">
                            <p:stCondLst>
                              <p:cond delay="0"/>
                            </p:stCondLst>
                            <p:childTnLst>
                              <p:par>
                                <p:cTn id="42" presetID="42" presetClass="entr" presetSubtype="0" fill="hold" nodeType="clickEffect">
                                  <p:stCondLst>
                                    <p:cond delay="0"/>
                                  </p:stCondLst>
                                  <p:childTnLst>
                                    <p:set>
                                      <p:cBhvr>
                                        <p:cTn id="43" dur="1" fill="hold">
                                          <p:stCondLst>
                                            <p:cond delay="0"/>
                                          </p:stCondLst>
                                        </p:cTn>
                                        <p:tgtEl>
                                          <p:spTgt spid="30725">
                                            <p:txEl>
                                              <p:pRg st="2" end="2"/>
                                            </p:txEl>
                                          </p:spTgt>
                                        </p:tgtEl>
                                        <p:attrNameLst>
                                          <p:attrName>style.visibility</p:attrName>
                                        </p:attrNameLst>
                                      </p:cBhvr>
                                      <p:to>
                                        <p:strVal val="visible"/>
                                      </p:to>
                                    </p:set>
                                    <p:animEffect transition="in" filter="fade">
                                      <p:cBhvr>
                                        <p:cTn id="44" dur="1000"/>
                                        <p:tgtEl>
                                          <p:spTgt spid="30725">
                                            <p:txEl>
                                              <p:pRg st="2" end="2"/>
                                            </p:txEl>
                                          </p:spTgt>
                                        </p:tgtEl>
                                      </p:cBhvr>
                                    </p:animEffect>
                                    <p:anim calcmode="lin" valueType="num">
                                      <p:cBhvr>
                                        <p:cTn id="45" dur="1000" fill="hold"/>
                                        <p:tgtEl>
                                          <p:spTgt spid="30725">
                                            <p:txEl>
                                              <p:pRg st="2" end="2"/>
                                            </p:txEl>
                                          </p:spTgt>
                                        </p:tgtEl>
                                        <p:attrNameLst>
                                          <p:attrName>ppt_x</p:attrName>
                                        </p:attrNameLst>
                                      </p:cBhvr>
                                      <p:tavLst>
                                        <p:tav tm="0">
                                          <p:val>
                                            <p:strVal val="#ppt_x"/>
                                          </p:val>
                                        </p:tav>
                                        <p:tav tm="100000">
                                          <p:val>
                                            <p:strVal val="#ppt_x"/>
                                          </p:val>
                                        </p:tav>
                                      </p:tavLst>
                                    </p:anim>
                                    <p:anim calcmode="lin" valueType="num">
                                      <p:cBhvr>
                                        <p:cTn id="46" dur="1000" fill="hold"/>
                                        <p:tgtEl>
                                          <p:spTgt spid="3072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nodeType="clickEffect">
                                  <p:stCondLst>
                                    <p:cond delay="0"/>
                                  </p:stCondLst>
                                  <p:childTnLst>
                                    <p:set>
                                      <p:cBhvr>
                                        <p:cTn id="50" dur="1" fill="hold">
                                          <p:stCondLst>
                                            <p:cond delay="0"/>
                                          </p:stCondLst>
                                        </p:cTn>
                                        <p:tgtEl>
                                          <p:spTgt spid="30725">
                                            <p:txEl>
                                              <p:pRg st="3" end="3"/>
                                            </p:txEl>
                                          </p:spTgt>
                                        </p:tgtEl>
                                        <p:attrNameLst>
                                          <p:attrName>style.visibility</p:attrName>
                                        </p:attrNameLst>
                                      </p:cBhvr>
                                      <p:to>
                                        <p:strVal val="visible"/>
                                      </p:to>
                                    </p:set>
                                    <p:animEffect transition="in" filter="fade">
                                      <p:cBhvr>
                                        <p:cTn id="51" dur="1000"/>
                                        <p:tgtEl>
                                          <p:spTgt spid="30725">
                                            <p:txEl>
                                              <p:pRg st="3" end="3"/>
                                            </p:txEl>
                                          </p:spTgt>
                                        </p:tgtEl>
                                      </p:cBhvr>
                                    </p:animEffect>
                                    <p:anim calcmode="lin" valueType="num">
                                      <p:cBhvr>
                                        <p:cTn id="52" dur="1000" fill="hold"/>
                                        <p:tgtEl>
                                          <p:spTgt spid="30725">
                                            <p:txEl>
                                              <p:pRg st="3" end="3"/>
                                            </p:txEl>
                                          </p:spTgt>
                                        </p:tgtEl>
                                        <p:attrNameLst>
                                          <p:attrName>ppt_x</p:attrName>
                                        </p:attrNameLst>
                                      </p:cBhvr>
                                      <p:tavLst>
                                        <p:tav tm="0">
                                          <p:val>
                                            <p:strVal val="#ppt_x"/>
                                          </p:val>
                                        </p:tav>
                                        <p:tav tm="100000">
                                          <p:val>
                                            <p:strVal val="#ppt_x"/>
                                          </p:val>
                                        </p:tav>
                                      </p:tavLst>
                                    </p:anim>
                                    <p:anim calcmode="lin" valueType="num">
                                      <p:cBhvr>
                                        <p:cTn id="53" dur="1000" fill="hold"/>
                                        <p:tgtEl>
                                          <p:spTgt spid="30725">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7" grpId="0" bldLvl="0" animBg="1"/>
      <p:bldP spid="50" grpId="0" bldLvl="0" animBg="1"/>
      <p:bldP spid="51" grpId="0" bldLvl="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2"/>
          <p:cNvSpPr>
            <a:spLocks noGrp="1" noChangeArrowheads="1"/>
          </p:cNvSpPr>
          <p:nvPr>
            <p:ph type="title"/>
          </p:nvPr>
        </p:nvSpPr>
        <p:spPr/>
        <p:txBody>
          <a:bodyPr/>
          <a:lstStyle/>
          <a:p>
            <a:pPr eaLnBrk="1" hangingPunct="1"/>
            <a:r>
              <a:rPr lang="en-US" altLang="zh-CN" sz="2000" dirty="0"/>
              <a:t>2.  </a:t>
            </a:r>
            <a:r>
              <a:rPr lang="zh-CN" altLang="en-US" sz="2000" dirty="0"/>
              <a:t>数字用户线接入</a:t>
            </a:r>
            <a:endParaRPr lang="zh-CN" altLang="en-US" sz="2000" dirty="0"/>
          </a:p>
        </p:txBody>
      </p:sp>
      <p:sp>
        <p:nvSpPr>
          <p:cNvPr id="49156" name="Rectangle 3"/>
          <p:cNvSpPr>
            <a:spLocks noGrp="1" noChangeArrowheads="1"/>
          </p:cNvSpPr>
          <p:nvPr>
            <p:ph idx="1"/>
          </p:nvPr>
        </p:nvSpPr>
        <p:spPr>
          <a:xfrm>
            <a:off x="609919" y="1844824"/>
            <a:ext cx="10978515" cy="4326742"/>
          </a:xfrm>
        </p:spPr>
        <p:txBody>
          <a:bodyPr>
            <a:normAutofit/>
          </a:bodyPr>
          <a:lstStyle/>
          <a:p>
            <a:pPr eaLnBrk="1" hangingPunct="1">
              <a:lnSpc>
                <a:spcPct val="150000"/>
              </a:lnSpc>
            </a:pPr>
            <a:r>
              <a:rPr lang="zh-CN" altLang="en-US" sz="2000" dirty="0">
                <a:solidFill>
                  <a:srgbClr val="C00000"/>
                </a:solidFill>
              </a:rPr>
              <a:t>数字用户线</a:t>
            </a:r>
            <a:r>
              <a:rPr lang="zh-CN" altLang="en-US" sz="2000" dirty="0"/>
              <a:t>（</a:t>
            </a:r>
            <a:r>
              <a:rPr lang="en-US" altLang="zh-CN" sz="2000" dirty="0"/>
              <a:t>Digital Subscriber Line</a:t>
            </a:r>
            <a:r>
              <a:rPr lang="zh-CN" altLang="en-US" sz="2000" dirty="0"/>
              <a:t>，</a:t>
            </a:r>
            <a:r>
              <a:rPr lang="en-US" altLang="zh-CN" sz="2000" dirty="0"/>
              <a:t>DSL</a:t>
            </a:r>
            <a:r>
              <a:rPr lang="zh-CN" altLang="en-US" sz="2000" dirty="0"/>
              <a:t>）是电话运营商提供的一种住宅宽带接入业务。用数字技术对现有的模拟电话用户线进行改造，使它能够承载宽带业务。</a:t>
            </a:r>
            <a:endParaRPr lang="zh-CN" altLang="en-US" sz="2000" dirty="0"/>
          </a:p>
          <a:p>
            <a:pPr eaLnBrk="1" hangingPunct="1">
              <a:lnSpc>
                <a:spcPct val="150000"/>
              </a:lnSpc>
            </a:pPr>
            <a:r>
              <a:rPr lang="zh-CN" altLang="en-US" sz="2000" dirty="0"/>
              <a:t>虽然标准模拟电话信号的频带被限制在 </a:t>
            </a:r>
            <a:r>
              <a:rPr lang="en-US" altLang="zh-CN" sz="2000" dirty="0"/>
              <a:t>300~3400 kHz </a:t>
            </a:r>
            <a:r>
              <a:rPr lang="zh-CN" altLang="en-US" sz="2000" dirty="0"/>
              <a:t>的范围内，但用户线本身实际可通过的信号频率仍然超过 </a:t>
            </a:r>
            <a:r>
              <a:rPr lang="en-US" altLang="zh-CN" sz="2000" dirty="0"/>
              <a:t>1 MHz</a:t>
            </a:r>
            <a:r>
              <a:rPr lang="zh-CN" altLang="en-US" sz="2000" dirty="0"/>
              <a:t>。</a:t>
            </a:r>
            <a:endParaRPr lang="zh-CN" altLang="en-US" sz="2000" dirty="0"/>
          </a:p>
          <a:p>
            <a:pPr eaLnBrk="1" hangingPunct="1">
              <a:lnSpc>
                <a:spcPct val="150000"/>
              </a:lnSpc>
            </a:pPr>
            <a:r>
              <a:rPr lang="en-US" altLang="zh-CN" sz="2000" dirty="0"/>
              <a:t>DSL </a:t>
            </a:r>
            <a:r>
              <a:rPr lang="zh-CN" altLang="en-US" sz="2000" dirty="0"/>
              <a:t>技术就把 </a:t>
            </a:r>
            <a:r>
              <a:rPr lang="en-US" altLang="zh-CN" sz="2000" dirty="0"/>
              <a:t>0~4 kHz </a:t>
            </a:r>
            <a:r>
              <a:rPr lang="zh-CN" altLang="en-US" sz="2000" dirty="0"/>
              <a:t>低端频谱留给传统电话使用，而</a:t>
            </a:r>
            <a:r>
              <a:rPr lang="zh-CN" altLang="en-US" sz="2000" dirty="0">
                <a:solidFill>
                  <a:schemeClr val="hlink"/>
                </a:solidFill>
              </a:rPr>
              <a:t>把原来没有被利用的高端频谱留给用户上网使用</a:t>
            </a:r>
            <a:r>
              <a:rPr lang="zh-CN" altLang="en-US" sz="2000" dirty="0"/>
              <a:t>。</a:t>
            </a:r>
            <a:endParaRPr lang="zh-CN" altLang="en-US" sz="2000" dirty="0"/>
          </a:p>
          <a:p>
            <a:pPr eaLnBrk="1" hangingPunct="1">
              <a:lnSpc>
                <a:spcPct val="150000"/>
              </a:lnSpc>
            </a:pPr>
            <a:r>
              <a:rPr lang="zh-CN" altLang="en-US" sz="2000" dirty="0"/>
              <a:t>非对称数字用户线 </a:t>
            </a:r>
            <a:r>
              <a:rPr lang="en-US" altLang="zh-CN" sz="2000" dirty="0">
                <a:solidFill>
                  <a:srgbClr val="C00000"/>
                </a:solidFill>
              </a:rPr>
              <a:t>ADSL</a:t>
            </a:r>
            <a:r>
              <a:rPr lang="zh-CN" altLang="en-US" sz="2000" dirty="0"/>
              <a:t>（</a:t>
            </a:r>
            <a:r>
              <a:rPr lang="en-US" altLang="zh-CN" sz="2000" dirty="0"/>
              <a:t>Asymmetric DSL</a:t>
            </a:r>
            <a:r>
              <a:rPr lang="zh-CN" altLang="en-US" sz="2000" dirty="0"/>
              <a:t>）是目前使用最多的</a:t>
            </a:r>
            <a:r>
              <a:rPr lang="en-US" altLang="zh-CN" sz="2000" dirty="0"/>
              <a:t>DSL</a:t>
            </a:r>
            <a:r>
              <a:rPr lang="zh-CN" altLang="en-US" sz="2000" dirty="0"/>
              <a:t>技术。“非对称”是指下行（从</a:t>
            </a:r>
            <a:r>
              <a:rPr lang="en-US" altLang="zh-CN" sz="2000" dirty="0"/>
              <a:t>ISP</a:t>
            </a:r>
            <a:r>
              <a:rPr lang="zh-CN" altLang="en-US" sz="2000" dirty="0"/>
              <a:t>到用户）带宽远远大于上行（从用户到</a:t>
            </a:r>
            <a:r>
              <a:rPr lang="en-US" altLang="zh-CN" sz="2000" dirty="0"/>
              <a:t>ISP</a:t>
            </a:r>
            <a:r>
              <a:rPr lang="zh-CN" altLang="en-US" sz="2000" dirty="0"/>
              <a:t>）带宽。</a:t>
            </a:r>
            <a:endParaRPr lang="zh-CN" altLang="en-US" sz="2000" dirty="0"/>
          </a:p>
        </p:txBody>
      </p:sp>
      <p:sp>
        <p:nvSpPr>
          <p:cNvPr id="5" name="矩形 4"/>
          <p:cNvSpPr/>
          <p:nvPr/>
        </p:nvSpPr>
        <p:spPr>
          <a:xfrm>
            <a:off x="368300" y="1628800"/>
            <a:ext cx="11422063" cy="46038"/>
          </a:xfrm>
          <a:prstGeom prst="rect">
            <a:avLst/>
          </a:prstGeom>
          <a:solidFill>
            <a:srgbClr val="DDDDDD">
              <a:lumMod val="75000"/>
            </a:srgbClr>
          </a:solidFill>
          <a:ln w="12700" cap="flat" cmpd="sng" algn="ctr">
            <a:solidFill>
              <a:srgbClr val="5E5E5E"/>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cxnSp>
        <p:nvCxnSpPr>
          <p:cNvPr id="6" name="直接连接符 5"/>
          <p:cNvCxnSpPr>
            <a:stCxn id="5" idx="1"/>
          </p:cNvCxnSpPr>
          <p:nvPr/>
        </p:nvCxnSpPr>
        <p:spPr>
          <a:xfrm>
            <a:off x="368300" y="1651819"/>
            <a:ext cx="0" cy="4417194"/>
          </a:xfrm>
          <a:prstGeom prst="line">
            <a:avLst/>
          </a:prstGeom>
          <a:noFill/>
          <a:ln w="38100" cap="flat" cmpd="sng" algn="ctr">
            <a:solidFill>
              <a:srgbClr val="5E5E5E"/>
            </a:solidFill>
            <a:prstDash val="solid"/>
            <a:miter lim="800000"/>
          </a:ln>
          <a:effectLst/>
        </p:spPr>
      </p:cxnSp>
      <p:cxnSp>
        <p:nvCxnSpPr>
          <p:cNvPr id="7" name="直接连接符 6"/>
          <p:cNvCxnSpPr>
            <a:stCxn id="5" idx="3"/>
          </p:cNvCxnSpPr>
          <p:nvPr/>
        </p:nvCxnSpPr>
        <p:spPr>
          <a:xfrm>
            <a:off x="11790363" y="1651819"/>
            <a:ext cx="0" cy="4591819"/>
          </a:xfrm>
          <a:prstGeom prst="line">
            <a:avLst/>
          </a:prstGeom>
          <a:noFill/>
          <a:ln w="38100" cap="flat" cmpd="sng" algn="ctr">
            <a:solidFill>
              <a:srgbClr val="5E5E5E"/>
            </a:solidFill>
            <a:prstDash val="solid"/>
            <a:miter lim="800000"/>
          </a:ln>
          <a:effectLst/>
        </p:spPr>
      </p:cxnSp>
      <p:sp>
        <p:nvSpPr>
          <p:cNvPr id="8" name="矩形 7"/>
          <p:cNvSpPr/>
          <p:nvPr/>
        </p:nvSpPr>
        <p:spPr>
          <a:xfrm>
            <a:off x="-33338" y="6069013"/>
            <a:ext cx="12225338" cy="788987"/>
          </a:xfrm>
          <a:prstGeom prst="rect">
            <a:avLst/>
          </a:prstGeom>
          <a:solidFill>
            <a:srgbClr val="A6B727"/>
          </a:solidFill>
          <a:ln w="12700" cap="flat" cmpd="sng" algn="ctr">
            <a:solidFill>
              <a:srgbClr val="5E5E5E"/>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pic>
        <p:nvPicPr>
          <p:cNvPr id="2" name="图片 1"/>
          <p:cNvPicPr>
            <a:picLocks noChangeAspect="1"/>
          </p:cNvPicPr>
          <p:nvPr/>
        </p:nvPicPr>
        <p:blipFill>
          <a:blip r:embed="rId1"/>
          <a:stretch>
            <a:fillRect/>
          </a:stretch>
        </p:blipFill>
        <p:spPr>
          <a:xfrm>
            <a:off x="8331200" y="385445"/>
            <a:ext cx="2319655" cy="375920"/>
          </a:xfrm>
          <a:prstGeom prst="rect">
            <a:avLst/>
          </a:prstGeom>
        </p:spPr>
      </p:pic>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9156">
                                            <p:txEl>
                                              <p:pRg st="0" end="0"/>
                                            </p:txEl>
                                          </p:spTgt>
                                        </p:tgtEl>
                                        <p:attrNameLst>
                                          <p:attrName>style.visibility</p:attrName>
                                        </p:attrNameLst>
                                      </p:cBhvr>
                                      <p:to>
                                        <p:strVal val="visible"/>
                                      </p:to>
                                    </p:set>
                                    <p:animEffect transition="in" filter="fade">
                                      <p:cBhvr>
                                        <p:cTn id="7" dur="1000"/>
                                        <p:tgtEl>
                                          <p:spTgt spid="49156">
                                            <p:txEl>
                                              <p:pRg st="0" end="0"/>
                                            </p:txEl>
                                          </p:spTgt>
                                        </p:tgtEl>
                                      </p:cBhvr>
                                    </p:animEffect>
                                    <p:anim calcmode="lin" valueType="num">
                                      <p:cBhvr>
                                        <p:cTn id="8" dur="1000" fill="hold"/>
                                        <p:tgtEl>
                                          <p:spTgt spid="4915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915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9156">
                                            <p:txEl>
                                              <p:pRg st="1" end="1"/>
                                            </p:txEl>
                                          </p:spTgt>
                                        </p:tgtEl>
                                        <p:attrNameLst>
                                          <p:attrName>style.visibility</p:attrName>
                                        </p:attrNameLst>
                                      </p:cBhvr>
                                      <p:to>
                                        <p:strVal val="visible"/>
                                      </p:to>
                                    </p:set>
                                    <p:animEffect transition="in" filter="fade">
                                      <p:cBhvr>
                                        <p:cTn id="14" dur="1000"/>
                                        <p:tgtEl>
                                          <p:spTgt spid="49156">
                                            <p:txEl>
                                              <p:pRg st="1" end="1"/>
                                            </p:txEl>
                                          </p:spTgt>
                                        </p:tgtEl>
                                      </p:cBhvr>
                                    </p:animEffect>
                                    <p:anim calcmode="lin" valueType="num">
                                      <p:cBhvr>
                                        <p:cTn id="15" dur="1000" fill="hold"/>
                                        <p:tgtEl>
                                          <p:spTgt spid="49156">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915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9156">
                                            <p:txEl>
                                              <p:pRg st="2" end="2"/>
                                            </p:txEl>
                                          </p:spTgt>
                                        </p:tgtEl>
                                        <p:attrNameLst>
                                          <p:attrName>style.visibility</p:attrName>
                                        </p:attrNameLst>
                                      </p:cBhvr>
                                      <p:to>
                                        <p:strVal val="visible"/>
                                      </p:to>
                                    </p:set>
                                    <p:animEffect transition="in" filter="fade">
                                      <p:cBhvr>
                                        <p:cTn id="21" dur="1000"/>
                                        <p:tgtEl>
                                          <p:spTgt spid="49156">
                                            <p:txEl>
                                              <p:pRg st="2" end="2"/>
                                            </p:txEl>
                                          </p:spTgt>
                                        </p:tgtEl>
                                      </p:cBhvr>
                                    </p:animEffect>
                                    <p:anim calcmode="lin" valueType="num">
                                      <p:cBhvr>
                                        <p:cTn id="22" dur="1000" fill="hold"/>
                                        <p:tgtEl>
                                          <p:spTgt spid="49156">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915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9156">
                                            <p:txEl>
                                              <p:pRg st="3" end="3"/>
                                            </p:txEl>
                                          </p:spTgt>
                                        </p:tgtEl>
                                        <p:attrNameLst>
                                          <p:attrName>style.visibility</p:attrName>
                                        </p:attrNameLst>
                                      </p:cBhvr>
                                      <p:to>
                                        <p:strVal val="visible"/>
                                      </p:to>
                                    </p:set>
                                    <p:animEffect transition="in" filter="fade">
                                      <p:cBhvr>
                                        <p:cTn id="28" dur="1000"/>
                                        <p:tgtEl>
                                          <p:spTgt spid="49156">
                                            <p:txEl>
                                              <p:pRg st="3" end="3"/>
                                            </p:txEl>
                                          </p:spTgt>
                                        </p:tgtEl>
                                      </p:cBhvr>
                                    </p:animEffect>
                                    <p:anim calcmode="lin" valueType="num">
                                      <p:cBhvr>
                                        <p:cTn id="29" dur="1000" fill="hold"/>
                                        <p:tgtEl>
                                          <p:spTgt spid="49156">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9156">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Rectangle 2"/>
          <p:cNvSpPr>
            <a:spLocks noGrp="1" noChangeArrowheads="1"/>
          </p:cNvSpPr>
          <p:nvPr>
            <p:ph type="title"/>
          </p:nvPr>
        </p:nvSpPr>
        <p:spPr/>
        <p:txBody>
          <a:bodyPr/>
          <a:lstStyle/>
          <a:p>
            <a:pPr eaLnBrk="1" hangingPunct="1"/>
            <a:r>
              <a:rPr lang="zh-CN" altLang="en-US" dirty="0"/>
              <a:t>非对称数字用户线 </a:t>
            </a:r>
            <a:r>
              <a:rPr lang="en-US" altLang="zh-CN" dirty="0"/>
              <a:t>ADSL</a:t>
            </a:r>
            <a:endParaRPr lang="zh-CN" altLang="en-US" dirty="0"/>
          </a:p>
        </p:txBody>
      </p:sp>
      <p:sp>
        <p:nvSpPr>
          <p:cNvPr id="52228" name="Rectangle 3"/>
          <p:cNvSpPr>
            <a:spLocks noGrp="1" noChangeArrowheads="1"/>
          </p:cNvSpPr>
          <p:nvPr>
            <p:ph idx="1"/>
          </p:nvPr>
        </p:nvSpPr>
        <p:spPr>
          <a:xfrm>
            <a:off x="735179" y="1862138"/>
            <a:ext cx="7441049" cy="4077462"/>
          </a:xfrm>
        </p:spPr>
        <p:txBody>
          <a:bodyPr>
            <a:normAutofit/>
          </a:bodyPr>
          <a:lstStyle/>
          <a:p>
            <a:r>
              <a:rPr lang="zh-CN" altLang="en-US" sz="2200" dirty="0"/>
              <a:t>在用户线的两端各安装一个 </a:t>
            </a:r>
            <a:r>
              <a:rPr lang="en-US" altLang="zh-CN" sz="2200" dirty="0"/>
              <a:t>ADSL </a:t>
            </a:r>
            <a:r>
              <a:rPr lang="zh-CN" altLang="en-US" sz="2200" dirty="0"/>
              <a:t>调制解调器。</a:t>
            </a:r>
            <a:endParaRPr lang="zh-CN" altLang="en-US" sz="2200" dirty="0"/>
          </a:p>
          <a:p>
            <a:r>
              <a:rPr lang="zh-CN" altLang="en-US" sz="2200" dirty="0"/>
              <a:t>使用频分复用技术，</a:t>
            </a:r>
            <a:r>
              <a:rPr lang="en-US" altLang="zh-CN" sz="2200" dirty="0"/>
              <a:t>0</a:t>
            </a:r>
            <a:r>
              <a:rPr lang="zh-CN" altLang="en-US" sz="2200" dirty="0"/>
              <a:t>～</a:t>
            </a:r>
            <a:r>
              <a:rPr lang="en-US" altLang="zh-CN" sz="2200" dirty="0"/>
              <a:t>4kHz</a:t>
            </a:r>
            <a:r>
              <a:rPr lang="zh-CN" altLang="en-US" sz="2200" dirty="0"/>
              <a:t>用于电话业务，而将高端频谱用于上行和下行数据传输。</a:t>
            </a:r>
            <a:endParaRPr lang="en-US" altLang="zh-CN" sz="2200" dirty="0"/>
          </a:p>
          <a:p>
            <a:r>
              <a:rPr lang="zh-CN" altLang="en-US" sz="2200" dirty="0"/>
              <a:t>采用自适应调制技术使用户线能够传送尽可能高的数据率，所能得到的最高数据传输速率与实际的用户线上的信噪比密切相关。</a:t>
            </a:r>
            <a:endParaRPr lang="en-US" altLang="zh-CN" sz="2200" dirty="0"/>
          </a:p>
          <a:p>
            <a:r>
              <a:rPr lang="zh-CN" altLang="en-US" sz="2200" dirty="0"/>
              <a:t>极限传输距离与数据率以及用户线的线径都有很大的关系（用户线越细，信号传输时的衰减就越大）。</a:t>
            </a:r>
            <a:endParaRPr lang="zh-CN" altLang="en-US" sz="2200" dirty="0"/>
          </a:p>
        </p:txBody>
      </p:sp>
      <p:sp>
        <p:nvSpPr>
          <p:cNvPr id="5" name="Rectangle 3"/>
          <p:cNvSpPr>
            <a:spLocks noChangeArrowheads="1"/>
          </p:cNvSpPr>
          <p:nvPr/>
        </p:nvSpPr>
        <p:spPr bwMode="auto">
          <a:xfrm>
            <a:off x="1527176" y="3000703"/>
            <a:ext cx="184731" cy="523220"/>
          </a:xfrm>
          <a:prstGeom prst="rect">
            <a:avLst/>
          </a:prstGeom>
          <a:noFill/>
          <a:ln w="9525">
            <a:noFill/>
            <a:miter lim="800000"/>
          </a:ln>
          <a:effectLst/>
        </p:spPr>
        <p:txBody>
          <a:bodyPr wrap="none" anchor="ctr">
            <a:spAutoFit/>
          </a:bodyPr>
          <a:lstStyle/>
          <a:p>
            <a:endParaRPr lang="zh-CN" altLang="en-US"/>
          </a:p>
        </p:txBody>
      </p:sp>
      <p:sp>
        <p:nvSpPr>
          <p:cNvPr id="6" name="矩形 5"/>
          <p:cNvSpPr/>
          <p:nvPr/>
        </p:nvSpPr>
        <p:spPr>
          <a:xfrm>
            <a:off x="0" y="1628800"/>
            <a:ext cx="9663113" cy="46037"/>
          </a:xfrm>
          <a:prstGeom prst="rect">
            <a:avLst/>
          </a:prstGeom>
          <a:solidFill>
            <a:schemeClr val="accent4">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7" name="组合 22"/>
          <p:cNvGrpSpPr/>
          <p:nvPr/>
        </p:nvGrpSpPr>
        <p:grpSpPr bwMode="auto">
          <a:xfrm rot="10800000">
            <a:off x="9617075" y="1069976"/>
            <a:ext cx="2592388" cy="1065212"/>
            <a:chOff x="-3884" y="1297773"/>
            <a:chExt cx="2592640" cy="1065542"/>
          </a:xfrm>
        </p:grpSpPr>
        <p:sp>
          <p:nvSpPr>
            <p:cNvPr id="8" name="矩形 7"/>
            <p:cNvSpPr/>
            <p:nvPr/>
          </p:nvSpPr>
          <p:spPr>
            <a:xfrm>
              <a:off x="-5471" y="1380349"/>
              <a:ext cx="495348" cy="53356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9" name="矩形 8"/>
            <p:cNvSpPr/>
            <p:nvPr/>
          </p:nvSpPr>
          <p:spPr>
            <a:xfrm>
              <a:off x="770891" y="1878978"/>
              <a:ext cx="266726" cy="2874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0" name="矩形 9"/>
            <p:cNvSpPr/>
            <p:nvPr/>
          </p:nvSpPr>
          <p:spPr>
            <a:xfrm>
              <a:off x="599425" y="1570908"/>
              <a:ext cx="342933" cy="370002"/>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1" name="矩形 10"/>
            <p:cNvSpPr/>
            <p:nvPr/>
          </p:nvSpPr>
          <p:spPr>
            <a:xfrm>
              <a:off x="942358" y="2037777"/>
              <a:ext cx="266726" cy="28583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2" name="矩形 11"/>
            <p:cNvSpPr/>
            <p:nvPr/>
          </p:nvSpPr>
          <p:spPr>
            <a:xfrm>
              <a:off x="2542714" y="1596315"/>
              <a:ext cx="46042" cy="4605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3" name="矩形 12"/>
            <p:cNvSpPr/>
            <p:nvPr/>
          </p:nvSpPr>
          <p:spPr>
            <a:xfrm flipV="1">
              <a:off x="489877" y="2077476"/>
              <a:ext cx="266726" cy="2874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4" name="矩形 13"/>
            <p:cNvSpPr/>
            <p:nvPr/>
          </p:nvSpPr>
          <p:spPr>
            <a:xfrm>
              <a:off x="1896539" y="1866274"/>
              <a:ext cx="107960" cy="115923"/>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5" name="矩形 14"/>
            <p:cNvSpPr/>
            <p:nvPr/>
          </p:nvSpPr>
          <p:spPr>
            <a:xfrm>
              <a:off x="2220420" y="1932970"/>
              <a:ext cx="266726" cy="28742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6" name="矩形 15"/>
            <p:cNvSpPr/>
            <p:nvPr/>
          </p:nvSpPr>
          <p:spPr>
            <a:xfrm>
              <a:off x="1677442" y="2036189"/>
              <a:ext cx="266726" cy="28583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7" name="矩形 16"/>
            <p:cNvSpPr/>
            <p:nvPr/>
          </p:nvSpPr>
          <p:spPr>
            <a:xfrm>
              <a:off x="1224960" y="1715414"/>
              <a:ext cx="266726" cy="287427"/>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8" name="矩形 17"/>
            <p:cNvSpPr/>
            <p:nvPr/>
          </p:nvSpPr>
          <p:spPr>
            <a:xfrm>
              <a:off x="1817156" y="1297773"/>
              <a:ext cx="266726" cy="28742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19" name="矩形 18"/>
          <p:cNvSpPr/>
          <p:nvPr/>
        </p:nvSpPr>
        <p:spPr>
          <a:xfrm>
            <a:off x="2023717" y="6324600"/>
            <a:ext cx="10171458" cy="533400"/>
          </a:xfrm>
          <a:prstGeom prst="rect">
            <a:avLst/>
          </a:prstGeom>
          <a:solidFill>
            <a:srgbClr val="DDDDDD">
              <a:alpha val="80000"/>
            </a:srgbClr>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000" b="1" i="0" u="none" strike="noStrike" kern="0" cap="none" spc="0" normalizeH="0" baseline="0" noProof="0" dirty="0">
              <a:ln>
                <a:noFill/>
              </a:ln>
              <a:solidFill>
                <a:srgbClr val="FFFFFF"/>
              </a:solidFill>
              <a:effectLst/>
              <a:uLnTx/>
              <a:uFillTx/>
              <a:latin typeface="Tahoma" panose="020B0604030504040204" pitchFamily="34" charset="0"/>
              <a:ea typeface="微软雅黑" panose="020B0503020204020204" pitchFamily="34" charset="-122"/>
              <a:cs typeface="+mn-cs"/>
            </a:endParaRPr>
          </a:p>
        </p:txBody>
      </p:sp>
      <p:grpSp>
        <p:nvGrpSpPr>
          <p:cNvPr id="20" name="组合 19"/>
          <p:cNvGrpSpPr/>
          <p:nvPr/>
        </p:nvGrpSpPr>
        <p:grpSpPr>
          <a:xfrm>
            <a:off x="1" y="5373216"/>
            <a:ext cx="2023716" cy="1510184"/>
            <a:chOff x="0" y="4521200"/>
            <a:chExt cx="2373313" cy="2362200"/>
          </a:xfrm>
        </p:grpSpPr>
        <p:sp>
          <p:nvSpPr>
            <p:cNvPr id="21" name="内容占位符 3"/>
            <p:cNvSpPr txBox="1"/>
            <p:nvPr/>
          </p:nvSpPr>
          <p:spPr bwMode="auto">
            <a:xfrm>
              <a:off x="0" y="4521200"/>
              <a:ext cx="776288" cy="2336800"/>
            </a:xfrm>
            <a:prstGeom prst="rect">
              <a:avLst/>
            </a:prstGeom>
            <a:solidFill>
              <a:srgbClr val="A6B727"/>
            </a:solidFill>
            <a:ln w="9525">
              <a:noFill/>
              <a:miter lim="800000"/>
            </a:ln>
          </p:spPr>
          <p:txBody>
            <a:bodyPr/>
            <a:lstStyle/>
            <a:p>
              <a:pPr marL="0" marR="0" lvl="0" indent="0" defTabSz="914400" eaLnBrk="1" fontAlgn="auto" latinLnBrk="0" hangingPunct="1">
                <a:lnSpc>
                  <a:spcPct val="130000"/>
                </a:lnSpc>
                <a:spcBef>
                  <a:spcPts val="1000"/>
                </a:spcBef>
                <a:spcAft>
                  <a:spcPts val="0"/>
                </a:spcAft>
                <a:buClrTx/>
                <a:buSzTx/>
                <a:buFont typeface="Wingdings" panose="05000000000000000000" pitchFamily="2" charset="2"/>
                <a:buNone/>
                <a:defRPr/>
              </a:pPr>
              <a:endParaRPr kumimoji="0" lang="zh-CN" altLang="en-US" sz="20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22" name="内容占位符 3"/>
            <p:cNvSpPr txBox="1"/>
            <p:nvPr/>
          </p:nvSpPr>
          <p:spPr>
            <a:xfrm>
              <a:off x="1054100" y="5041900"/>
              <a:ext cx="584200" cy="1816100"/>
            </a:xfrm>
            <a:prstGeom prst="rect">
              <a:avLst/>
            </a:prstGeom>
            <a:solidFill>
              <a:srgbClr val="F69200"/>
            </a:solidFill>
          </p:spPr>
          <p:txBody>
            <a:bodyPr>
              <a:normAutofit/>
            </a:bodyPr>
            <a:lstStyle>
              <a:lvl1pPr marL="360045" indent="-360045" algn="l" defTabSz="914400" rtl="0" eaLnBrk="1" latinLnBrk="0" hangingPunct="1">
                <a:lnSpc>
                  <a:spcPct val="130000"/>
                </a:lnSpc>
                <a:spcBef>
                  <a:spcPts val="1000"/>
                </a:spcBef>
                <a:buFont typeface="Wingdings" panose="05000000000000000000" pitchFamily="2" charset="2"/>
                <a:buChar char="l"/>
                <a:defRPr sz="2000" kern="1200">
                  <a:solidFill>
                    <a:schemeClr val="tx1">
                      <a:lumMod val="85000"/>
                      <a:lumOff val="15000"/>
                    </a:schemeClr>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zh-CN" altLang="en-US" sz="1800" kern="1200" dirty="0" smtClean="0">
                  <a:solidFill>
                    <a:schemeClr val="tx1">
                      <a:lumMod val="85000"/>
                      <a:lumOff val="15000"/>
                    </a:schemeClr>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30000"/>
                </a:lnSpc>
                <a:spcBef>
                  <a:spcPts val="1000"/>
                </a:spcBef>
                <a:spcAft>
                  <a:spcPts val="0"/>
                </a:spcAft>
                <a:buClrTx/>
                <a:buSzTx/>
                <a:buFont typeface="Wingdings" panose="05000000000000000000" pitchFamily="2" charset="2"/>
                <a:buNone/>
                <a:defRPr/>
              </a:pPr>
              <a:endParaRPr kumimoji="0" lang="zh-CN" altLang="en-US" sz="20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23" name="内容占位符 3"/>
            <p:cNvSpPr txBox="1"/>
            <p:nvPr/>
          </p:nvSpPr>
          <p:spPr>
            <a:xfrm>
              <a:off x="1851025" y="5524500"/>
              <a:ext cx="522288" cy="1358900"/>
            </a:xfrm>
            <a:prstGeom prst="rect">
              <a:avLst/>
            </a:prstGeom>
            <a:solidFill>
              <a:srgbClr val="DF5327"/>
            </a:solidFill>
          </p:spPr>
          <p:txBody>
            <a:bodyPr>
              <a:normAutofit/>
            </a:bodyPr>
            <a:lstStyle>
              <a:lvl1pPr marL="360045" indent="-360045" algn="l" defTabSz="914400" rtl="0" eaLnBrk="1" latinLnBrk="0" hangingPunct="1">
                <a:lnSpc>
                  <a:spcPct val="130000"/>
                </a:lnSpc>
                <a:spcBef>
                  <a:spcPts val="1000"/>
                </a:spcBef>
                <a:buFont typeface="Wingdings" panose="05000000000000000000" pitchFamily="2" charset="2"/>
                <a:buChar char="l"/>
                <a:defRPr sz="2000" kern="1200">
                  <a:solidFill>
                    <a:schemeClr val="tx1">
                      <a:lumMod val="85000"/>
                      <a:lumOff val="15000"/>
                    </a:schemeClr>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zh-CN" altLang="en-US" sz="1800" kern="1200" dirty="0" smtClean="0">
                  <a:solidFill>
                    <a:schemeClr val="tx1">
                      <a:lumMod val="85000"/>
                      <a:lumOff val="15000"/>
                    </a:schemeClr>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30000"/>
                </a:lnSpc>
                <a:spcBef>
                  <a:spcPts val="1000"/>
                </a:spcBef>
                <a:spcAft>
                  <a:spcPts val="0"/>
                </a:spcAft>
                <a:buClrTx/>
                <a:buSzTx/>
                <a:buFont typeface="Wingdings" panose="05000000000000000000" pitchFamily="2" charset="2"/>
                <a:buNone/>
                <a:defRPr/>
              </a:pPr>
              <a:endParaRPr kumimoji="0" lang="zh-CN" altLang="en-US" sz="20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grpSp>
        <p:nvGrpSpPr>
          <p:cNvPr id="24" name="组合 23"/>
          <p:cNvGrpSpPr/>
          <p:nvPr/>
        </p:nvGrpSpPr>
        <p:grpSpPr>
          <a:xfrm>
            <a:off x="8331427" y="2759098"/>
            <a:ext cx="3765304" cy="2524079"/>
            <a:chOff x="4286433" y="1522085"/>
            <a:chExt cx="5009967" cy="3403928"/>
          </a:xfrm>
        </p:grpSpPr>
        <p:grpSp>
          <p:nvGrpSpPr>
            <p:cNvPr id="25" name="Group 3"/>
            <p:cNvGrpSpPr/>
            <p:nvPr/>
          </p:nvGrpSpPr>
          <p:grpSpPr bwMode="auto">
            <a:xfrm>
              <a:off x="4572000" y="1828800"/>
              <a:ext cx="4724400" cy="3097213"/>
              <a:chOff x="2016" y="1440"/>
              <a:chExt cx="2976" cy="1951"/>
            </a:xfrm>
          </p:grpSpPr>
          <p:sp>
            <p:nvSpPr>
              <p:cNvPr id="29" name="Line 4"/>
              <p:cNvSpPr>
                <a:spLocks noChangeShapeType="1"/>
              </p:cNvSpPr>
              <p:nvPr/>
            </p:nvSpPr>
            <p:spPr bwMode="auto">
              <a:xfrm>
                <a:off x="2016" y="1440"/>
                <a:ext cx="0" cy="1584"/>
              </a:xfrm>
              <a:prstGeom prst="line">
                <a:avLst/>
              </a:prstGeom>
              <a:noFill/>
              <a:ln w="12700">
                <a:solidFill>
                  <a:sysClr val="windowText" lastClr="000000"/>
                </a:solidFill>
                <a:round/>
                <a:head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endParaRPr>
              </a:p>
            </p:txBody>
          </p:sp>
          <p:sp>
            <p:nvSpPr>
              <p:cNvPr id="30" name="Line 5"/>
              <p:cNvSpPr>
                <a:spLocks noChangeShapeType="1"/>
              </p:cNvSpPr>
              <p:nvPr/>
            </p:nvSpPr>
            <p:spPr bwMode="auto">
              <a:xfrm>
                <a:off x="2016" y="3024"/>
                <a:ext cx="2784" cy="0"/>
              </a:xfrm>
              <a:prstGeom prst="line">
                <a:avLst/>
              </a:prstGeom>
              <a:noFill/>
              <a:ln w="12700">
                <a:solidFill>
                  <a:sysClr val="windowText" lastClr="000000"/>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endParaRPr>
              </a:p>
            </p:txBody>
          </p:sp>
          <p:sp>
            <p:nvSpPr>
              <p:cNvPr id="31" name="Line 6"/>
              <p:cNvSpPr>
                <a:spLocks noChangeShapeType="1"/>
              </p:cNvSpPr>
              <p:nvPr/>
            </p:nvSpPr>
            <p:spPr bwMode="auto">
              <a:xfrm flipH="1">
                <a:off x="2112" y="1560"/>
                <a:ext cx="192" cy="502"/>
              </a:xfrm>
              <a:prstGeom prst="line">
                <a:avLst/>
              </a:prstGeom>
              <a:noFill/>
              <a:ln w="12700">
                <a:solidFill>
                  <a:sysClr val="windowText" lastClr="000000"/>
                </a:solidFill>
                <a:prstDash val="sysDot"/>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endParaRPr>
              </a:p>
            </p:txBody>
          </p:sp>
          <p:sp>
            <p:nvSpPr>
              <p:cNvPr id="32" name="Freeform 7"/>
              <p:cNvSpPr/>
              <p:nvPr/>
            </p:nvSpPr>
            <p:spPr bwMode="auto">
              <a:xfrm>
                <a:off x="2016" y="1736"/>
                <a:ext cx="240" cy="1288"/>
              </a:xfrm>
              <a:custGeom>
                <a:avLst/>
                <a:gdLst>
                  <a:gd name="T0" fmla="*/ 0 w 336"/>
                  <a:gd name="T1" fmla="*/ 184 h 1288"/>
                  <a:gd name="T2" fmla="*/ 144 w 336"/>
                  <a:gd name="T3" fmla="*/ 184 h 1288"/>
                  <a:gd name="T4" fmla="*/ 336 w 336"/>
                  <a:gd name="T5" fmla="*/ 1288 h 1288"/>
                </a:gdLst>
                <a:ahLst/>
                <a:cxnLst>
                  <a:cxn ang="0">
                    <a:pos x="T0" y="T1"/>
                  </a:cxn>
                  <a:cxn ang="0">
                    <a:pos x="T2" y="T3"/>
                  </a:cxn>
                  <a:cxn ang="0">
                    <a:pos x="T4" y="T5"/>
                  </a:cxn>
                </a:cxnLst>
                <a:rect l="0" t="0" r="r" b="b"/>
                <a:pathLst>
                  <a:path w="336" h="1288">
                    <a:moveTo>
                      <a:pt x="0" y="184"/>
                    </a:moveTo>
                    <a:cubicBezTo>
                      <a:pt x="44" y="92"/>
                      <a:pt x="88" y="0"/>
                      <a:pt x="144" y="184"/>
                    </a:cubicBezTo>
                    <a:cubicBezTo>
                      <a:pt x="200" y="368"/>
                      <a:pt x="268" y="828"/>
                      <a:pt x="336" y="1288"/>
                    </a:cubicBezTo>
                  </a:path>
                </a:pathLst>
              </a:custGeom>
              <a:noFill/>
              <a:ln w="12700" cap="flat" cmpd="sng">
                <a:solidFill>
                  <a:sysClr val="windowText" lastClr="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endParaRPr>
              </a:p>
            </p:txBody>
          </p:sp>
          <p:sp>
            <p:nvSpPr>
              <p:cNvPr id="33" name="Freeform 8"/>
              <p:cNvSpPr/>
              <p:nvPr/>
            </p:nvSpPr>
            <p:spPr bwMode="auto">
              <a:xfrm>
                <a:off x="2589" y="1703"/>
                <a:ext cx="576" cy="1328"/>
              </a:xfrm>
              <a:custGeom>
                <a:avLst/>
                <a:gdLst>
                  <a:gd name="T0" fmla="*/ 0 w 576"/>
                  <a:gd name="T1" fmla="*/ 1328 h 1328"/>
                  <a:gd name="T2" fmla="*/ 144 w 576"/>
                  <a:gd name="T3" fmla="*/ 176 h 1328"/>
                  <a:gd name="T4" fmla="*/ 336 w 576"/>
                  <a:gd name="T5" fmla="*/ 272 h 1328"/>
                  <a:gd name="T6" fmla="*/ 576 w 576"/>
                  <a:gd name="T7" fmla="*/ 1328 h 1328"/>
                </a:gdLst>
                <a:ahLst/>
                <a:cxnLst>
                  <a:cxn ang="0">
                    <a:pos x="T0" y="T1"/>
                  </a:cxn>
                  <a:cxn ang="0">
                    <a:pos x="T2" y="T3"/>
                  </a:cxn>
                  <a:cxn ang="0">
                    <a:pos x="T4" y="T5"/>
                  </a:cxn>
                  <a:cxn ang="0">
                    <a:pos x="T6" y="T7"/>
                  </a:cxn>
                </a:cxnLst>
                <a:rect l="0" t="0" r="r" b="b"/>
                <a:pathLst>
                  <a:path w="576" h="1328">
                    <a:moveTo>
                      <a:pt x="0" y="1328"/>
                    </a:moveTo>
                    <a:cubicBezTo>
                      <a:pt x="44" y="840"/>
                      <a:pt x="88" y="352"/>
                      <a:pt x="144" y="176"/>
                    </a:cubicBezTo>
                    <a:cubicBezTo>
                      <a:pt x="200" y="0"/>
                      <a:pt x="264" y="80"/>
                      <a:pt x="336" y="272"/>
                    </a:cubicBezTo>
                    <a:cubicBezTo>
                      <a:pt x="408" y="464"/>
                      <a:pt x="536" y="1152"/>
                      <a:pt x="576" y="1328"/>
                    </a:cubicBezTo>
                  </a:path>
                </a:pathLst>
              </a:custGeom>
              <a:noFill/>
              <a:ln w="12700" cap="flat" cmpd="sng">
                <a:solidFill>
                  <a:sysClr val="windowText" lastClr="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endParaRPr>
              </a:p>
            </p:txBody>
          </p:sp>
          <p:sp>
            <p:nvSpPr>
              <p:cNvPr id="34" name="Freeform 9"/>
              <p:cNvSpPr/>
              <p:nvPr/>
            </p:nvSpPr>
            <p:spPr bwMode="auto">
              <a:xfrm>
                <a:off x="3312" y="1712"/>
                <a:ext cx="288" cy="1312"/>
              </a:xfrm>
              <a:custGeom>
                <a:avLst/>
                <a:gdLst>
                  <a:gd name="T0" fmla="*/ 0 w 288"/>
                  <a:gd name="T1" fmla="*/ 1312 h 1312"/>
                  <a:gd name="T2" fmla="*/ 144 w 288"/>
                  <a:gd name="T3" fmla="*/ 208 h 1312"/>
                  <a:gd name="T4" fmla="*/ 288 w 288"/>
                  <a:gd name="T5" fmla="*/ 64 h 1312"/>
                </a:gdLst>
                <a:ahLst/>
                <a:cxnLst>
                  <a:cxn ang="0">
                    <a:pos x="T0" y="T1"/>
                  </a:cxn>
                  <a:cxn ang="0">
                    <a:pos x="T2" y="T3"/>
                  </a:cxn>
                  <a:cxn ang="0">
                    <a:pos x="T4" y="T5"/>
                  </a:cxn>
                </a:cxnLst>
                <a:rect l="0" t="0" r="r" b="b"/>
                <a:pathLst>
                  <a:path w="288" h="1312">
                    <a:moveTo>
                      <a:pt x="0" y="1312"/>
                    </a:moveTo>
                    <a:cubicBezTo>
                      <a:pt x="48" y="864"/>
                      <a:pt x="96" y="416"/>
                      <a:pt x="144" y="208"/>
                    </a:cubicBezTo>
                    <a:cubicBezTo>
                      <a:pt x="192" y="0"/>
                      <a:pt x="264" y="88"/>
                      <a:pt x="288" y="64"/>
                    </a:cubicBezTo>
                  </a:path>
                </a:pathLst>
              </a:custGeom>
              <a:noFill/>
              <a:ln w="12700" cap="flat" cmpd="sng">
                <a:solidFill>
                  <a:sysClr val="windowText" lastClr="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endParaRPr>
              </a:p>
            </p:txBody>
          </p:sp>
          <p:sp>
            <p:nvSpPr>
              <p:cNvPr id="35" name="Line 10"/>
              <p:cNvSpPr>
                <a:spLocks noChangeShapeType="1"/>
              </p:cNvSpPr>
              <p:nvPr/>
            </p:nvSpPr>
            <p:spPr bwMode="auto">
              <a:xfrm>
                <a:off x="3552" y="1776"/>
                <a:ext cx="1248" cy="0"/>
              </a:xfrm>
              <a:prstGeom prst="line">
                <a:avLst/>
              </a:prstGeom>
              <a:noFill/>
              <a:ln w="12700">
                <a:solidFill>
                  <a:sysClr val="windowText" lastClr="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endParaRPr>
              </a:p>
            </p:txBody>
          </p:sp>
          <p:sp>
            <p:nvSpPr>
              <p:cNvPr id="36" name="Line 11"/>
              <p:cNvSpPr>
                <a:spLocks noChangeShapeType="1"/>
              </p:cNvSpPr>
              <p:nvPr/>
            </p:nvSpPr>
            <p:spPr bwMode="auto">
              <a:xfrm flipH="1">
                <a:off x="2837" y="1530"/>
                <a:ext cx="163" cy="469"/>
              </a:xfrm>
              <a:prstGeom prst="line">
                <a:avLst/>
              </a:prstGeom>
              <a:noFill/>
              <a:ln w="12700">
                <a:solidFill>
                  <a:sysClr val="windowText" lastClr="000000"/>
                </a:solidFill>
                <a:prstDash val="sysDot"/>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endParaRPr>
              </a:p>
            </p:txBody>
          </p:sp>
          <p:sp>
            <p:nvSpPr>
              <p:cNvPr id="38" name="Text Box 13"/>
              <p:cNvSpPr txBox="1">
                <a:spLocks noChangeArrowheads="1"/>
              </p:cNvSpPr>
              <p:nvPr/>
            </p:nvSpPr>
            <p:spPr bwMode="auto">
              <a:xfrm>
                <a:off x="3792" y="1977"/>
                <a:ext cx="120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defTabSz="914400" eaLnBrk="1" fontAlgn="auto" latinLnBrk="0" hangingPunct="1">
                  <a:lnSpc>
                    <a:spcPct val="100000"/>
                  </a:lnSpc>
                  <a:spcBef>
                    <a:spcPct val="50000"/>
                  </a:spcBef>
                  <a:spcAft>
                    <a:spcPts val="0"/>
                  </a:spcAft>
                  <a:buClrTx/>
                  <a:buSzTx/>
                  <a:buFontTx/>
                  <a:buNone/>
                  <a:defRPr/>
                </a:pPr>
                <a:r>
                  <a:rPr kumimoji="1" lang="zh-CN" altLang="en-US" sz="1600" b="0" i="0" u="none" strike="noStrike" kern="0" cap="none" spc="0" normalizeH="0" baseline="0" noProof="0" dirty="0">
                    <a:ln>
                      <a:noFill/>
                    </a:ln>
                    <a:solidFill>
                      <a:srgbClr val="44546A"/>
                    </a:solidFill>
                    <a:effectLst/>
                    <a:uLnTx/>
                    <a:uFillTx/>
                    <a:latin typeface="Arial" panose="020B0604020202020204" pitchFamily="34" charset="0"/>
                    <a:ea typeface="微软雅黑" panose="020B0503020204020204" pitchFamily="34" charset="-122"/>
                  </a:rPr>
                  <a:t>下行信道</a:t>
                </a:r>
                <a:endParaRPr kumimoji="1" lang="zh-CN" altLang="en-US" sz="1600" b="0" i="0" u="none" strike="noStrike" kern="0" cap="none" spc="0" normalizeH="0" baseline="0" noProof="0" dirty="0">
                  <a:ln>
                    <a:noFill/>
                  </a:ln>
                  <a:solidFill>
                    <a:srgbClr val="44546A"/>
                  </a:solidFill>
                  <a:effectLst/>
                  <a:uLnTx/>
                  <a:uFillTx/>
                  <a:latin typeface="Arial" panose="020B0604020202020204" pitchFamily="34" charset="0"/>
                  <a:ea typeface="微软雅黑" panose="020B0503020204020204" pitchFamily="34" charset="-122"/>
                </a:endParaRPr>
              </a:p>
            </p:txBody>
          </p:sp>
          <p:sp>
            <p:nvSpPr>
              <p:cNvPr id="39" name="Text Box 14"/>
              <p:cNvSpPr txBox="1">
                <a:spLocks noChangeArrowheads="1"/>
              </p:cNvSpPr>
              <p:nvPr/>
            </p:nvSpPr>
            <p:spPr bwMode="auto">
              <a:xfrm>
                <a:off x="2256" y="2947"/>
                <a:ext cx="528" cy="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defTabSz="914400" eaLnBrk="1" fontAlgn="auto" latinLnBrk="0" hangingPunct="1">
                  <a:lnSpc>
                    <a:spcPct val="100000"/>
                  </a:lnSpc>
                  <a:spcBef>
                    <a:spcPct val="50000"/>
                  </a:spcBef>
                  <a:spcAft>
                    <a:spcPts val="0"/>
                  </a:spcAft>
                  <a:buClrTx/>
                  <a:buSzTx/>
                  <a:buFontTx/>
                  <a:buNone/>
                  <a:defRPr/>
                </a:pPr>
                <a:endParaRPr kumimoji="1" lang="zh-CN" altLang="zh-CN" sz="2800" b="0" i="0" u="none" strike="noStrike" kern="0" cap="none" spc="0" normalizeH="0" baseline="0" noProof="0">
                  <a:ln>
                    <a:noFill/>
                  </a:ln>
                  <a:solidFill>
                    <a:srgbClr val="44546A"/>
                  </a:solidFill>
                  <a:effectLst/>
                  <a:uLnTx/>
                  <a:uFillTx/>
                  <a:latin typeface="Arial" panose="020B0604020202020204" pitchFamily="34" charset="0"/>
                  <a:ea typeface="微软雅黑" panose="020B0503020204020204" pitchFamily="34" charset="-122"/>
                </a:endParaRPr>
              </a:p>
            </p:txBody>
          </p:sp>
          <p:sp>
            <p:nvSpPr>
              <p:cNvPr id="40" name="Text Box 15"/>
              <p:cNvSpPr txBox="1">
                <a:spLocks noChangeArrowheads="1"/>
              </p:cNvSpPr>
              <p:nvPr/>
            </p:nvSpPr>
            <p:spPr bwMode="auto">
              <a:xfrm>
                <a:off x="3024" y="2947"/>
                <a:ext cx="864" cy="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defTabSz="914400" eaLnBrk="1" fontAlgn="auto" latinLnBrk="0" hangingPunct="1">
                  <a:lnSpc>
                    <a:spcPct val="100000"/>
                  </a:lnSpc>
                  <a:spcBef>
                    <a:spcPct val="50000"/>
                  </a:spcBef>
                  <a:spcAft>
                    <a:spcPts val="0"/>
                  </a:spcAft>
                  <a:buClrTx/>
                  <a:buSzTx/>
                  <a:buFontTx/>
                  <a:buNone/>
                  <a:defRPr/>
                </a:pPr>
                <a:endParaRPr kumimoji="1" lang="zh-CN" altLang="zh-CN" sz="2800" b="0" i="0" u="none" strike="noStrike" kern="0" cap="none" spc="0" normalizeH="0" baseline="0" noProof="0">
                  <a:ln>
                    <a:noFill/>
                  </a:ln>
                  <a:solidFill>
                    <a:srgbClr val="44546A"/>
                  </a:solidFill>
                  <a:effectLst/>
                  <a:uLnTx/>
                  <a:uFillTx/>
                  <a:latin typeface="Arial" panose="020B0604020202020204" pitchFamily="34" charset="0"/>
                  <a:ea typeface="微软雅黑" panose="020B0503020204020204" pitchFamily="34" charset="-122"/>
                </a:endParaRPr>
              </a:p>
            </p:txBody>
          </p:sp>
        </p:grpSp>
        <p:sp>
          <p:nvSpPr>
            <p:cNvPr id="26" name="Rectangle 16"/>
            <p:cNvSpPr>
              <a:spLocks noChangeArrowheads="1"/>
            </p:cNvSpPr>
            <p:nvPr/>
          </p:nvSpPr>
          <p:spPr bwMode="auto">
            <a:xfrm>
              <a:off x="5711026" y="1544879"/>
              <a:ext cx="1337750" cy="4565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0" marR="0" lvl="0" indent="0" defTabSz="914400" eaLnBrk="1" fontAlgn="auto" latinLnBrk="0" hangingPunct="1">
                <a:lnSpc>
                  <a:spcPct val="100000"/>
                </a:lnSpc>
                <a:spcBef>
                  <a:spcPct val="50000"/>
                </a:spcBef>
                <a:spcAft>
                  <a:spcPts val="0"/>
                </a:spcAft>
                <a:buClrTx/>
                <a:buSzTx/>
                <a:buFontTx/>
                <a:buNone/>
                <a:defRPr/>
              </a:pPr>
              <a:r>
                <a:rPr kumimoji="1" lang="zh-CN" altLang="en-US" sz="1600" b="0" i="0" u="none" strike="noStrike" kern="0" cap="none" spc="0" normalizeH="0" baseline="0" noProof="0" dirty="0">
                  <a:ln>
                    <a:noFill/>
                  </a:ln>
                  <a:solidFill>
                    <a:srgbClr val="44546A"/>
                  </a:solidFill>
                  <a:effectLst/>
                  <a:uLnTx/>
                  <a:uFillTx/>
                  <a:latin typeface="Arial" panose="020B0604020202020204" pitchFamily="34" charset="0"/>
                  <a:ea typeface="微软雅黑" panose="020B0503020204020204" pitchFamily="34" charset="-122"/>
                </a:rPr>
                <a:t>上行信道</a:t>
              </a:r>
              <a:endParaRPr kumimoji="1" lang="zh-CN" altLang="en-US" sz="1600" b="0" i="0" u="none" strike="noStrike" kern="0" cap="none" spc="0" normalizeH="0" baseline="0" noProof="0" dirty="0">
                <a:ln>
                  <a:noFill/>
                </a:ln>
                <a:solidFill>
                  <a:srgbClr val="44546A"/>
                </a:solidFill>
                <a:effectLst/>
                <a:uLnTx/>
                <a:uFillTx/>
                <a:latin typeface="Arial" panose="020B0604020202020204" pitchFamily="34" charset="0"/>
                <a:ea typeface="微软雅黑" panose="020B0503020204020204" pitchFamily="34" charset="-122"/>
              </a:endParaRPr>
            </a:p>
          </p:txBody>
        </p:sp>
        <p:sp>
          <p:nvSpPr>
            <p:cNvPr id="27" name="Text Box 18"/>
            <p:cNvSpPr txBox="1">
              <a:spLocks noChangeArrowheads="1"/>
            </p:cNvSpPr>
            <p:nvPr/>
          </p:nvSpPr>
          <p:spPr bwMode="auto">
            <a:xfrm>
              <a:off x="4286433" y="4267200"/>
              <a:ext cx="5009967" cy="498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800" b="0" i="0" u="none" strike="noStrike" kern="0" cap="none" spc="0" normalizeH="0" baseline="0" noProof="0" dirty="0">
                  <a:ln>
                    <a:noFill/>
                  </a:ln>
                  <a:solidFill>
                    <a:srgbClr val="44546A"/>
                  </a:solidFill>
                  <a:effectLst/>
                  <a:uLnTx/>
                  <a:uFillTx/>
                  <a:latin typeface="Arial" panose="020B0604020202020204" pitchFamily="34" charset="0"/>
                  <a:ea typeface="微软雅黑" panose="020B0503020204020204" pitchFamily="34" charset="-122"/>
                </a:rPr>
                <a:t>0 </a:t>
              </a:r>
              <a:r>
                <a:rPr kumimoji="1" lang="en-US" altLang="zh-CN" sz="1800" b="0" i="0" u="none" strike="noStrike" kern="0" cap="none" spc="0" normalizeH="0" baseline="-25000" noProof="0" dirty="0">
                  <a:ln>
                    <a:noFill/>
                  </a:ln>
                  <a:solidFill>
                    <a:srgbClr val="44546A"/>
                  </a:solidFill>
                  <a:effectLst/>
                  <a:uLnTx/>
                  <a:uFillTx/>
                  <a:latin typeface="Arial" panose="020B0604020202020204" pitchFamily="34" charset="0"/>
                  <a:ea typeface="微软雅黑" panose="020B0503020204020204" pitchFamily="34" charset="-122"/>
                </a:rPr>
                <a:t>~ </a:t>
              </a:r>
              <a:r>
                <a:rPr kumimoji="1" lang="en-US" altLang="zh-CN" sz="1800" b="0" i="0" u="none" strike="noStrike" kern="0" cap="none" spc="0" normalizeH="0" baseline="0" noProof="0" dirty="0">
                  <a:ln>
                    <a:noFill/>
                  </a:ln>
                  <a:solidFill>
                    <a:srgbClr val="44546A"/>
                  </a:solidFill>
                  <a:effectLst/>
                  <a:uLnTx/>
                  <a:uFillTx/>
                  <a:latin typeface="Arial" panose="020B0604020202020204" pitchFamily="34" charset="0"/>
                  <a:ea typeface="微软雅黑" panose="020B0503020204020204" pitchFamily="34" charset="-122"/>
                </a:rPr>
                <a:t>4kHz                           1.1M</a:t>
              </a:r>
              <a:endParaRPr kumimoji="1" lang="en-US" altLang="zh-CN" sz="1800" b="0" i="0" u="none" strike="noStrike" kern="0" cap="none" spc="0" normalizeH="0" baseline="0" noProof="0" dirty="0">
                <a:ln>
                  <a:noFill/>
                </a:ln>
                <a:solidFill>
                  <a:srgbClr val="44546A"/>
                </a:solidFill>
                <a:effectLst/>
                <a:uLnTx/>
                <a:uFillTx/>
                <a:latin typeface="Arial" panose="020B0604020202020204" pitchFamily="34" charset="0"/>
                <a:ea typeface="微软雅黑" panose="020B0503020204020204" pitchFamily="34" charset="-122"/>
              </a:endParaRPr>
            </a:p>
          </p:txBody>
        </p:sp>
        <p:sp>
          <p:nvSpPr>
            <p:cNvPr id="28" name="Rectangle 16"/>
            <p:cNvSpPr>
              <a:spLocks noChangeArrowheads="1"/>
            </p:cNvSpPr>
            <p:nvPr/>
          </p:nvSpPr>
          <p:spPr bwMode="auto">
            <a:xfrm>
              <a:off x="4779014" y="1522085"/>
              <a:ext cx="791730" cy="4565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0" marR="0" lvl="0" indent="0" defTabSz="914400" eaLnBrk="1" fontAlgn="auto" latinLnBrk="0" hangingPunct="1">
                <a:lnSpc>
                  <a:spcPct val="100000"/>
                </a:lnSpc>
                <a:spcBef>
                  <a:spcPct val="50000"/>
                </a:spcBef>
                <a:spcAft>
                  <a:spcPts val="0"/>
                </a:spcAft>
                <a:buClrTx/>
                <a:buSzTx/>
                <a:buFontTx/>
                <a:buNone/>
                <a:defRPr/>
              </a:pPr>
              <a:r>
                <a:rPr kumimoji="1" lang="zh-CN" altLang="en-US" sz="1600" b="0" i="0" u="none" strike="noStrike" kern="0" cap="none" spc="0" normalizeH="0" baseline="0" noProof="0" dirty="0">
                  <a:ln>
                    <a:noFill/>
                  </a:ln>
                  <a:solidFill>
                    <a:srgbClr val="44546A"/>
                  </a:solidFill>
                  <a:effectLst/>
                  <a:uLnTx/>
                  <a:uFillTx/>
                  <a:latin typeface="Arial" panose="020B0604020202020204" pitchFamily="34" charset="0"/>
                  <a:ea typeface="微软雅黑" panose="020B0503020204020204" pitchFamily="34" charset="-122"/>
                </a:rPr>
                <a:t>电话</a:t>
              </a:r>
              <a:endParaRPr kumimoji="1" lang="zh-CN" altLang="en-US" sz="1600" b="0" i="0" u="none" strike="noStrike" kern="0" cap="none" spc="0" normalizeH="0" baseline="0" noProof="0" dirty="0">
                <a:ln>
                  <a:noFill/>
                </a:ln>
                <a:solidFill>
                  <a:srgbClr val="44546A"/>
                </a:solidFill>
                <a:effectLst/>
                <a:uLnTx/>
                <a:uFillTx/>
                <a:latin typeface="Arial" panose="020B0604020202020204" pitchFamily="34" charset="0"/>
                <a:ea typeface="微软雅黑" panose="020B0503020204020204" pitchFamily="34" charset="-122"/>
              </a:endParaRPr>
            </a:p>
          </p:txBody>
        </p:sp>
      </p:grpSp>
      <p:pic>
        <p:nvPicPr>
          <p:cNvPr id="2" name="图片 1"/>
          <p:cNvPicPr>
            <a:picLocks noChangeAspect="1"/>
          </p:cNvPicPr>
          <p:nvPr/>
        </p:nvPicPr>
        <p:blipFill>
          <a:blip r:embed="rId1"/>
          <a:stretch>
            <a:fillRect/>
          </a:stretch>
        </p:blipFill>
        <p:spPr>
          <a:xfrm>
            <a:off x="8331200" y="385445"/>
            <a:ext cx="2319655" cy="375920"/>
          </a:xfrm>
          <a:prstGeom prst="rect">
            <a:avLst/>
          </a:prstGeom>
        </p:spPr>
      </p:pic>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2228">
                                            <p:txEl>
                                              <p:pRg st="0" end="0"/>
                                            </p:txEl>
                                          </p:spTgt>
                                        </p:tgtEl>
                                        <p:attrNameLst>
                                          <p:attrName>style.visibility</p:attrName>
                                        </p:attrNameLst>
                                      </p:cBhvr>
                                      <p:to>
                                        <p:strVal val="visible"/>
                                      </p:to>
                                    </p:set>
                                    <p:animEffect transition="in" filter="fade">
                                      <p:cBhvr>
                                        <p:cTn id="7" dur="1000"/>
                                        <p:tgtEl>
                                          <p:spTgt spid="52228">
                                            <p:txEl>
                                              <p:pRg st="0" end="0"/>
                                            </p:txEl>
                                          </p:spTgt>
                                        </p:tgtEl>
                                      </p:cBhvr>
                                    </p:animEffect>
                                    <p:anim calcmode="lin" valueType="num">
                                      <p:cBhvr>
                                        <p:cTn id="8" dur="1000" fill="hold"/>
                                        <p:tgtEl>
                                          <p:spTgt spid="5222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222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2228">
                                            <p:txEl>
                                              <p:pRg st="1" end="1"/>
                                            </p:txEl>
                                          </p:spTgt>
                                        </p:tgtEl>
                                        <p:attrNameLst>
                                          <p:attrName>style.visibility</p:attrName>
                                        </p:attrNameLst>
                                      </p:cBhvr>
                                      <p:to>
                                        <p:strVal val="visible"/>
                                      </p:to>
                                    </p:set>
                                    <p:animEffect transition="in" filter="fade">
                                      <p:cBhvr>
                                        <p:cTn id="14" dur="1000"/>
                                        <p:tgtEl>
                                          <p:spTgt spid="52228">
                                            <p:txEl>
                                              <p:pRg st="1" end="1"/>
                                            </p:txEl>
                                          </p:spTgt>
                                        </p:tgtEl>
                                      </p:cBhvr>
                                    </p:animEffect>
                                    <p:anim calcmode="lin" valueType="num">
                                      <p:cBhvr>
                                        <p:cTn id="15" dur="1000" fill="hold"/>
                                        <p:tgtEl>
                                          <p:spTgt spid="52228">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222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2228">
                                            <p:txEl>
                                              <p:pRg st="2" end="2"/>
                                            </p:txEl>
                                          </p:spTgt>
                                        </p:tgtEl>
                                        <p:attrNameLst>
                                          <p:attrName>style.visibility</p:attrName>
                                        </p:attrNameLst>
                                      </p:cBhvr>
                                      <p:to>
                                        <p:strVal val="visible"/>
                                      </p:to>
                                    </p:set>
                                    <p:animEffect transition="in" filter="fade">
                                      <p:cBhvr>
                                        <p:cTn id="21" dur="1000"/>
                                        <p:tgtEl>
                                          <p:spTgt spid="52228">
                                            <p:txEl>
                                              <p:pRg st="2" end="2"/>
                                            </p:txEl>
                                          </p:spTgt>
                                        </p:tgtEl>
                                      </p:cBhvr>
                                    </p:animEffect>
                                    <p:anim calcmode="lin" valueType="num">
                                      <p:cBhvr>
                                        <p:cTn id="22" dur="1000" fill="hold"/>
                                        <p:tgtEl>
                                          <p:spTgt spid="52228">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222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2228">
                                            <p:txEl>
                                              <p:pRg st="3" end="3"/>
                                            </p:txEl>
                                          </p:spTgt>
                                        </p:tgtEl>
                                        <p:attrNameLst>
                                          <p:attrName>style.visibility</p:attrName>
                                        </p:attrNameLst>
                                      </p:cBhvr>
                                      <p:to>
                                        <p:strVal val="visible"/>
                                      </p:to>
                                    </p:set>
                                    <p:animEffect transition="in" filter="fade">
                                      <p:cBhvr>
                                        <p:cTn id="28" dur="1000"/>
                                        <p:tgtEl>
                                          <p:spTgt spid="52228">
                                            <p:txEl>
                                              <p:pRg st="3" end="3"/>
                                            </p:txEl>
                                          </p:spTgt>
                                        </p:tgtEl>
                                      </p:cBhvr>
                                    </p:animEffect>
                                    <p:anim calcmode="lin" valueType="num">
                                      <p:cBhvr>
                                        <p:cTn id="29" dur="1000" fill="hold"/>
                                        <p:tgtEl>
                                          <p:spTgt spid="52228">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52228">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pPr eaLnBrk="1" hangingPunct="1"/>
            <a:r>
              <a:rPr lang="en-US" altLang="zh-CN" sz="2000" dirty="0"/>
              <a:t>ADSL </a:t>
            </a:r>
            <a:r>
              <a:rPr lang="zh-CN" altLang="en-US" sz="2000" dirty="0"/>
              <a:t>的组成 </a:t>
            </a:r>
            <a:endParaRPr lang="zh-CN" altLang="en-US" sz="2000" dirty="0"/>
          </a:p>
        </p:txBody>
      </p:sp>
      <p:sp>
        <p:nvSpPr>
          <p:cNvPr id="55299" name="AutoShape 3"/>
          <p:cNvSpPr>
            <a:spLocks noChangeArrowheads="1"/>
          </p:cNvSpPr>
          <p:nvPr/>
        </p:nvSpPr>
        <p:spPr bwMode="auto">
          <a:xfrm>
            <a:off x="3286778" y="1996126"/>
            <a:ext cx="2784867" cy="2816225"/>
          </a:xfrm>
          <a:prstGeom prst="roundRect">
            <a:avLst>
              <a:gd name="adj" fmla="val 16667"/>
            </a:avLst>
          </a:prstGeom>
          <a:solidFill>
            <a:srgbClr val="CCECFF"/>
          </a:solidFill>
          <a:ln w="9525">
            <a:solidFill>
              <a:schemeClr val="tx1"/>
            </a:solidFill>
            <a:prstDash val="dash"/>
            <a:round/>
          </a:ln>
        </p:spPr>
        <p:txBody>
          <a:bodyPr wrap="none" anchor="ctr"/>
          <a:lstStyle/>
          <a:p>
            <a:endParaRPr lang="zh-CN" altLang="en-US">
              <a:solidFill>
                <a:schemeClr val="tx1">
                  <a:lumMod val="75000"/>
                  <a:lumOff val="25000"/>
                </a:schemeClr>
              </a:solidFill>
              <a:latin typeface="+mn-lt"/>
              <a:ea typeface="+mn-ea"/>
            </a:endParaRPr>
          </a:p>
        </p:txBody>
      </p:sp>
      <p:sp>
        <p:nvSpPr>
          <p:cNvPr id="55300" name="Freeform 4"/>
          <p:cNvSpPr/>
          <p:nvPr/>
        </p:nvSpPr>
        <p:spPr bwMode="auto">
          <a:xfrm>
            <a:off x="1325724" y="1538925"/>
            <a:ext cx="571798" cy="1420812"/>
          </a:xfrm>
          <a:custGeom>
            <a:avLst/>
            <a:gdLst>
              <a:gd name="T0" fmla="*/ 280 w 280"/>
              <a:gd name="T1" fmla="*/ 600 h 600"/>
              <a:gd name="T2" fmla="*/ 144 w 280"/>
              <a:gd name="T3" fmla="*/ 200 h 600"/>
              <a:gd name="T4" fmla="*/ 112 w 280"/>
              <a:gd name="T5" fmla="*/ 280 h 600"/>
              <a:gd name="T6" fmla="*/ 0 w 280"/>
              <a:gd name="T7" fmla="*/ 0 h 600"/>
              <a:gd name="T8" fmla="*/ 0 60000 65536"/>
              <a:gd name="T9" fmla="*/ 0 60000 65536"/>
              <a:gd name="T10" fmla="*/ 0 60000 65536"/>
              <a:gd name="T11" fmla="*/ 0 60000 65536"/>
              <a:gd name="T12" fmla="*/ 0 w 280"/>
              <a:gd name="T13" fmla="*/ 0 h 600"/>
              <a:gd name="T14" fmla="*/ 280 w 280"/>
              <a:gd name="T15" fmla="*/ 600 h 600"/>
            </a:gdLst>
            <a:ahLst/>
            <a:cxnLst>
              <a:cxn ang="T8">
                <a:pos x="T0" y="T1"/>
              </a:cxn>
              <a:cxn ang="T9">
                <a:pos x="T2" y="T3"/>
              </a:cxn>
              <a:cxn ang="T10">
                <a:pos x="T4" y="T5"/>
              </a:cxn>
              <a:cxn ang="T11">
                <a:pos x="T6" y="T7"/>
              </a:cxn>
            </a:cxnLst>
            <a:rect l="T12" t="T13" r="T14" b="T15"/>
            <a:pathLst>
              <a:path w="280" h="600">
                <a:moveTo>
                  <a:pt x="280" y="600"/>
                </a:moveTo>
                <a:lnTo>
                  <a:pt x="144" y="200"/>
                </a:lnTo>
                <a:lnTo>
                  <a:pt x="112" y="280"/>
                </a:lnTo>
                <a:lnTo>
                  <a:pt x="0" y="0"/>
                </a:lnTo>
              </a:path>
            </a:pathLst>
          </a:custGeom>
          <a:noFill/>
          <a:ln w="28575">
            <a:solidFill>
              <a:schemeClr val="tx1"/>
            </a:solidFill>
            <a:round/>
            <a:tailEnd type="triangle" w="sm" len="lg"/>
          </a:ln>
        </p:spPr>
        <p:txBody>
          <a:bodyPr wrap="none" anchor="ctr"/>
          <a:lstStyle/>
          <a:p>
            <a:endParaRPr lang="zh-CN" altLang="en-US">
              <a:solidFill>
                <a:schemeClr val="tx1">
                  <a:lumMod val="75000"/>
                  <a:lumOff val="25000"/>
                </a:schemeClr>
              </a:solidFill>
              <a:latin typeface="+mn-lt"/>
              <a:ea typeface="+mn-ea"/>
            </a:endParaRPr>
          </a:p>
        </p:txBody>
      </p:sp>
      <p:sp>
        <p:nvSpPr>
          <p:cNvPr id="55301" name="Line 5"/>
          <p:cNvSpPr>
            <a:spLocks noChangeShapeType="1"/>
          </p:cNvSpPr>
          <p:nvPr/>
        </p:nvSpPr>
        <p:spPr bwMode="auto">
          <a:xfrm rot="-5400000">
            <a:off x="3435021" y="2882779"/>
            <a:ext cx="0" cy="880992"/>
          </a:xfrm>
          <a:prstGeom prst="line">
            <a:avLst/>
          </a:prstGeom>
          <a:noFill/>
          <a:ln w="38100">
            <a:solidFill>
              <a:schemeClr val="tx1"/>
            </a:solidFill>
            <a:round/>
          </a:ln>
        </p:spPr>
        <p:txBody>
          <a:bodyPr wrap="none" anchor="ctr"/>
          <a:lstStyle/>
          <a:p>
            <a:endParaRPr lang="zh-CN" altLang="en-US">
              <a:solidFill>
                <a:schemeClr val="tx1">
                  <a:lumMod val="75000"/>
                  <a:lumOff val="25000"/>
                </a:schemeClr>
              </a:solidFill>
              <a:latin typeface="+mn-lt"/>
              <a:ea typeface="+mn-ea"/>
            </a:endParaRPr>
          </a:p>
        </p:txBody>
      </p:sp>
      <p:sp>
        <p:nvSpPr>
          <p:cNvPr id="55302" name="Freeform 6"/>
          <p:cNvSpPr/>
          <p:nvPr/>
        </p:nvSpPr>
        <p:spPr bwMode="auto">
          <a:xfrm rot="-989619">
            <a:off x="6444373" y="3083563"/>
            <a:ext cx="747572" cy="1387475"/>
          </a:xfrm>
          <a:custGeom>
            <a:avLst/>
            <a:gdLst>
              <a:gd name="T0" fmla="*/ 0 w 366"/>
              <a:gd name="T1" fmla="*/ 0 h 702"/>
              <a:gd name="T2" fmla="*/ 138 w 366"/>
              <a:gd name="T3" fmla="*/ 343 h 702"/>
              <a:gd name="T4" fmla="*/ 168 w 366"/>
              <a:gd name="T5" fmla="*/ 252 h 702"/>
              <a:gd name="T6" fmla="*/ 366 w 366"/>
              <a:gd name="T7" fmla="*/ 702 h 702"/>
              <a:gd name="T8" fmla="*/ 0 60000 65536"/>
              <a:gd name="T9" fmla="*/ 0 60000 65536"/>
              <a:gd name="T10" fmla="*/ 0 60000 65536"/>
              <a:gd name="T11" fmla="*/ 0 60000 65536"/>
              <a:gd name="T12" fmla="*/ 0 w 366"/>
              <a:gd name="T13" fmla="*/ 0 h 702"/>
              <a:gd name="T14" fmla="*/ 366 w 366"/>
              <a:gd name="T15" fmla="*/ 702 h 702"/>
            </a:gdLst>
            <a:ahLst/>
            <a:cxnLst>
              <a:cxn ang="T8">
                <a:pos x="T0" y="T1"/>
              </a:cxn>
              <a:cxn ang="T9">
                <a:pos x="T2" y="T3"/>
              </a:cxn>
              <a:cxn ang="T10">
                <a:pos x="T4" y="T5"/>
              </a:cxn>
              <a:cxn ang="T11">
                <a:pos x="T6" y="T7"/>
              </a:cxn>
            </a:cxnLst>
            <a:rect l="T12" t="T13" r="T14" b="T15"/>
            <a:pathLst>
              <a:path w="366" h="702">
                <a:moveTo>
                  <a:pt x="0" y="0"/>
                </a:moveTo>
                <a:lnTo>
                  <a:pt x="138" y="343"/>
                </a:lnTo>
                <a:lnTo>
                  <a:pt x="168" y="252"/>
                </a:lnTo>
                <a:lnTo>
                  <a:pt x="366" y="702"/>
                </a:lnTo>
              </a:path>
            </a:pathLst>
          </a:custGeom>
          <a:noFill/>
          <a:ln w="28575">
            <a:solidFill>
              <a:srgbClr val="333399"/>
            </a:solidFill>
            <a:round/>
            <a:tailEnd type="triangle" w="sm" len="lg"/>
          </a:ln>
        </p:spPr>
        <p:txBody>
          <a:bodyPr wrap="none" anchor="ctr"/>
          <a:lstStyle/>
          <a:p>
            <a:endParaRPr lang="zh-CN" altLang="en-US">
              <a:solidFill>
                <a:schemeClr val="tx1">
                  <a:lumMod val="75000"/>
                  <a:lumOff val="25000"/>
                </a:schemeClr>
              </a:solidFill>
              <a:latin typeface="+mn-lt"/>
              <a:ea typeface="+mn-ea"/>
            </a:endParaRPr>
          </a:p>
        </p:txBody>
      </p:sp>
      <p:pic>
        <p:nvPicPr>
          <p:cNvPr id="55303" name="Picture 7"/>
          <p:cNvPicPr>
            <a:picLocks noChangeArrowheads="1"/>
          </p:cNvPicPr>
          <p:nvPr/>
        </p:nvPicPr>
        <p:blipFill>
          <a:blip r:embed="rId1"/>
          <a:srcRect/>
          <a:stretch>
            <a:fillRect/>
          </a:stretch>
        </p:blipFill>
        <p:spPr bwMode="auto">
          <a:xfrm>
            <a:off x="3644682" y="1996125"/>
            <a:ext cx="1401963" cy="2430462"/>
          </a:xfrm>
          <a:prstGeom prst="rect">
            <a:avLst/>
          </a:prstGeom>
          <a:noFill/>
          <a:ln w="9525">
            <a:noFill/>
            <a:miter lim="800000"/>
            <a:headEnd/>
            <a:tailEnd/>
          </a:ln>
        </p:spPr>
      </p:pic>
      <p:sp>
        <p:nvSpPr>
          <p:cNvPr id="55304" name="AutoShape 8"/>
          <p:cNvSpPr>
            <a:spLocks noChangeArrowheads="1"/>
          </p:cNvSpPr>
          <p:nvPr/>
        </p:nvSpPr>
        <p:spPr bwMode="auto">
          <a:xfrm>
            <a:off x="4646386" y="3289938"/>
            <a:ext cx="1268544" cy="569913"/>
          </a:xfrm>
          <a:prstGeom prst="cube">
            <a:avLst>
              <a:gd name="adj" fmla="val 25000"/>
            </a:avLst>
          </a:prstGeom>
          <a:solidFill>
            <a:srgbClr val="FFFF99"/>
          </a:solidFill>
          <a:ln w="9525">
            <a:solidFill>
              <a:schemeClr val="tx1"/>
            </a:solidFill>
            <a:miter lim="800000"/>
          </a:ln>
        </p:spPr>
        <p:txBody>
          <a:bodyPr wrap="none" anchor="ctr"/>
          <a:lstStyle/>
          <a:p>
            <a:endParaRPr lang="zh-CN" altLang="en-US">
              <a:solidFill>
                <a:schemeClr val="tx1">
                  <a:lumMod val="75000"/>
                  <a:lumOff val="25000"/>
                </a:schemeClr>
              </a:solidFill>
              <a:latin typeface="+mn-lt"/>
              <a:ea typeface="+mn-ea"/>
            </a:endParaRPr>
          </a:p>
        </p:txBody>
      </p:sp>
      <p:sp>
        <p:nvSpPr>
          <p:cNvPr id="55305" name="Text Box 9"/>
          <p:cNvSpPr txBox="1">
            <a:spLocks noChangeArrowheads="1"/>
          </p:cNvSpPr>
          <p:nvPr/>
        </p:nvSpPr>
        <p:spPr bwMode="auto">
          <a:xfrm>
            <a:off x="4700900" y="3432813"/>
            <a:ext cx="966227" cy="400110"/>
          </a:xfrm>
          <a:prstGeom prst="rect">
            <a:avLst/>
          </a:prstGeom>
          <a:noFill/>
          <a:ln w="9525">
            <a:noFill/>
            <a:miter lim="800000"/>
          </a:ln>
        </p:spPr>
        <p:txBody>
          <a:bodyPr wrap="none">
            <a:spAutoFit/>
          </a:bodyPr>
          <a:lstStyle/>
          <a:p>
            <a:r>
              <a:rPr kumimoji="1" lang="en-US" altLang="zh-CN" sz="2000" dirty="0">
                <a:solidFill>
                  <a:schemeClr val="tx1">
                    <a:lumMod val="75000"/>
                    <a:lumOff val="25000"/>
                  </a:schemeClr>
                </a:solidFill>
                <a:latin typeface="+mn-lt"/>
                <a:ea typeface="+mn-ea"/>
              </a:rPr>
              <a:t>ATU-C</a:t>
            </a:r>
            <a:endParaRPr kumimoji="1" lang="en-US" altLang="zh-CN" sz="2000" dirty="0">
              <a:solidFill>
                <a:schemeClr val="tx1">
                  <a:lumMod val="75000"/>
                  <a:lumOff val="25000"/>
                </a:schemeClr>
              </a:solidFill>
              <a:latin typeface="+mn-lt"/>
              <a:ea typeface="+mn-ea"/>
            </a:endParaRPr>
          </a:p>
        </p:txBody>
      </p:sp>
      <p:sp>
        <p:nvSpPr>
          <p:cNvPr id="55306" name="AutoShape 10"/>
          <p:cNvSpPr>
            <a:spLocks noChangeArrowheads="1"/>
          </p:cNvSpPr>
          <p:nvPr/>
        </p:nvSpPr>
        <p:spPr bwMode="auto">
          <a:xfrm>
            <a:off x="4646386" y="2786700"/>
            <a:ext cx="1268544" cy="571500"/>
          </a:xfrm>
          <a:prstGeom prst="cube">
            <a:avLst>
              <a:gd name="adj" fmla="val 25000"/>
            </a:avLst>
          </a:prstGeom>
          <a:solidFill>
            <a:srgbClr val="FFFF99"/>
          </a:solidFill>
          <a:ln w="9525">
            <a:solidFill>
              <a:schemeClr val="tx1"/>
            </a:solidFill>
            <a:miter lim="800000"/>
          </a:ln>
        </p:spPr>
        <p:txBody>
          <a:bodyPr wrap="none" anchor="ctr"/>
          <a:lstStyle/>
          <a:p>
            <a:endParaRPr lang="zh-CN" altLang="en-US">
              <a:solidFill>
                <a:schemeClr val="tx1">
                  <a:lumMod val="75000"/>
                  <a:lumOff val="25000"/>
                </a:schemeClr>
              </a:solidFill>
              <a:latin typeface="+mn-lt"/>
              <a:ea typeface="+mn-ea"/>
            </a:endParaRPr>
          </a:p>
        </p:txBody>
      </p:sp>
      <p:sp>
        <p:nvSpPr>
          <p:cNvPr id="55307" name="Text Box 11"/>
          <p:cNvSpPr txBox="1">
            <a:spLocks noChangeArrowheads="1"/>
          </p:cNvSpPr>
          <p:nvPr/>
        </p:nvSpPr>
        <p:spPr bwMode="auto">
          <a:xfrm>
            <a:off x="4700900" y="2912112"/>
            <a:ext cx="966227" cy="400110"/>
          </a:xfrm>
          <a:prstGeom prst="rect">
            <a:avLst/>
          </a:prstGeom>
          <a:noFill/>
          <a:ln w="9525">
            <a:noFill/>
            <a:miter lim="800000"/>
          </a:ln>
        </p:spPr>
        <p:txBody>
          <a:bodyPr wrap="none">
            <a:spAutoFit/>
          </a:bodyPr>
          <a:lstStyle/>
          <a:p>
            <a:r>
              <a:rPr kumimoji="1" lang="en-US" altLang="zh-CN" sz="2000" dirty="0">
                <a:solidFill>
                  <a:schemeClr val="tx1">
                    <a:lumMod val="75000"/>
                    <a:lumOff val="25000"/>
                  </a:schemeClr>
                </a:solidFill>
                <a:latin typeface="+mn-lt"/>
                <a:ea typeface="+mn-ea"/>
              </a:rPr>
              <a:t>ATU-C</a:t>
            </a:r>
            <a:endParaRPr kumimoji="1" lang="en-US" altLang="zh-CN" sz="2000" dirty="0">
              <a:solidFill>
                <a:schemeClr val="tx1">
                  <a:lumMod val="75000"/>
                  <a:lumOff val="25000"/>
                </a:schemeClr>
              </a:solidFill>
              <a:latin typeface="+mn-lt"/>
              <a:ea typeface="+mn-ea"/>
            </a:endParaRPr>
          </a:p>
        </p:txBody>
      </p:sp>
      <p:pic>
        <p:nvPicPr>
          <p:cNvPr id="55308" name="Picture 12"/>
          <p:cNvPicPr>
            <a:picLocks noChangeArrowheads="1"/>
          </p:cNvPicPr>
          <p:nvPr/>
        </p:nvPicPr>
        <p:blipFill>
          <a:blip r:embed="rId2"/>
          <a:srcRect/>
          <a:stretch>
            <a:fillRect/>
          </a:stretch>
        </p:blipFill>
        <p:spPr bwMode="auto">
          <a:xfrm>
            <a:off x="7979754" y="1615125"/>
            <a:ext cx="3811984" cy="2457450"/>
          </a:xfrm>
          <a:prstGeom prst="rect">
            <a:avLst/>
          </a:prstGeom>
          <a:noFill/>
          <a:ln w="12699">
            <a:noFill/>
            <a:miter lim="800000"/>
            <a:headEnd/>
            <a:tailEnd/>
          </a:ln>
        </p:spPr>
      </p:pic>
      <p:sp>
        <p:nvSpPr>
          <p:cNvPr id="55309" name="Line 13"/>
          <p:cNvSpPr>
            <a:spLocks noChangeShapeType="1"/>
          </p:cNvSpPr>
          <p:nvPr/>
        </p:nvSpPr>
        <p:spPr bwMode="auto">
          <a:xfrm>
            <a:off x="8665911" y="3132776"/>
            <a:ext cx="0" cy="568325"/>
          </a:xfrm>
          <a:prstGeom prst="line">
            <a:avLst/>
          </a:prstGeom>
          <a:noFill/>
          <a:ln w="28575">
            <a:solidFill>
              <a:schemeClr val="tx1"/>
            </a:solidFill>
            <a:round/>
          </a:ln>
        </p:spPr>
        <p:txBody>
          <a:bodyPr wrap="none" anchor="ctr"/>
          <a:lstStyle/>
          <a:p>
            <a:endParaRPr lang="zh-CN" altLang="en-US">
              <a:solidFill>
                <a:schemeClr val="tx1">
                  <a:lumMod val="75000"/>
                  <a:lumOff val="25000"/>
                </a:schemeClr>
              </a:solidFill>
              <a:latin typeface="+mn-lt"/>
              <a:ea typeface="+mn-ea"/>
            </a:endParaRPr>
          </a:p>
        </p:txBody>
      </p:sp>
      <p:pic>
        <p:nvPicPr>
          <p:cNvPr id="55310" name="Picture 14"/>
          <p:cNvPicPr>
            <a:picLocks noChangeArrowheads="1"/>
          </p:cNvPicPr>
          <p:nvPr/>
        </p:nvPicPr>
        <p:blipFill>
          <a:blip r:embed="rId3"/>
          <a:srcRect/>
          <a:stretch>
            <a:fillRect/>
          </a:stretch>
        </p:blipFill>
        <p:spPr bwMode="auto">
          <a:xfrm>
            <a:off x="8284713" y="3536000"/>
            <a:ext cx="756044" cy="506412"/>
          </a:xfrm>
          <a:prstGeom prst="rect">
            <a:avLst/>
          </a:prstGeom>
          <a:noFill/>
          <a:ln w="9525">
            <a:noFill/>
            <a:miter lim="800000"/>
            <a:headEnd/>
            <a:tailEnd/>
          </a:ln>
        </p:spPr>
      </p:pic>
      <p:sp>
        <p:nvSpPr>
          <p:cNvPr id="55311" name="AutoShape 15"/>
          <p:cNvSpPr>
            <a:spLocks noChangeArrowheads="1"/>
          </p:cNvSpPr>
          <p:nvPr/>
        </p:nvSpPr>
        <p:spPr bwMode="auto">
          <a:xfrm>
            <a:off x="9083112" y="2837500"/>
            <a:ext cx="1268543" cy="569912"/>
          </a:xfrm>
          <a:prstGeom prst="cube">
            <a:avLst>
              <a:gd name="adj" fmla="val 25000"/>
            </a:avLst>
          </a:prstGeom>
          <a:solidFill>
            <a:srgbClr val="FFFF99"/>
          </a:solidFill>
          <a:ln w="9525">
            <a:solidFill>
              <a:schemeClr val="tx1"/>
            </a:solidFill>
            <a:miter lim="800000"/>
          </a:ln>
        </p:spPr>
        <p:txBody>
          <a:bodyPr wrap="none" anchor="ctr"/>
          <a:lstStyle/>
          <a:p>
            <a:endParaRPr lang="zh-CN" altLang="en-US">
              <a:solidFill>
                <a:schemeClr val="tx1">
                  <a:lumMod val="75000"/>
                  <a:lumOff val="25000"/>
                </a:schemeClr>
              </a:solidFill>
              <a:latin typeface="+mn-lt"/>
              <a:ea typeface="+mn-ea"/>
            </a:endParaRPr>
          </a:p>
        </p:txBody>
      </p:sp>
      <p:sp>
        <p:nvSpPr>
          <p:cNvPr id="55312" name="Text Box 16"/>
          <p:cNvSpPr txBox="1">
            <a:spLocks noChangeArrowheads="1"/>
          </p:cNvSpPr>
          <p:nvPr/>
        </p:nvSpPr>
        <p:spPr bwMode="auto">
          <a:xfrm>
            <a:off x="9170206" y="2977201"/>
            <a:ext cx="961417" cy="400110"/>
          </a:xfrm>
          <a:prstGeom prst="rect">
            <a:avLst/>
          </a:prstGeom>
          <a:noFill/>
          <a:ln w="9525">
            <a:noFill/>
            <a:miter lim="800000"/>
          </a:ln>
        </p:spPr>
        <p:txBody>
          <a:bodyPr wrap="none">
            <a:spAutoFit/>
          </a:bodyPr>
          <a:lstStyle/>
          <a:p>
            <a:r>
              <a:rPr kumimoji="1" lang="en-US" altLang="zh-CN" sz="2000" dirty="0">
                <a:solidFill>
                  <a:schemeClr val="tx1">
                    <a:lumMod val="75000"/>
                    <a:lumOff val="25000"/>
                  </a:schemeClr>
                </a:solidFill>
                <a:latin typeface="+mn-lt"/>
                <a:ea typeface="+mn-ea"/>
              </a:rPr>
              <a:t>ATU-R</a:t>
            </a:r>
            <a:endParaRPr kumimoji="1" lang="en-US" altLang="zh-CN" sz="2000" dirty="0">
              <a:solidFill>
                <a:schemeClr val="tx1">
                  <a:lumMod val="75000"/>
                  <a:lumOff val="25000"/>
                </a:schemeClr>
              </a:solidFill>
              <a:latin typeface="+mn-lt"/>
              <a:ea typeface="+mn-ea"/>
            </a:endParaRPr>
          </a:p>
        </p:txBody>
      </p:sp>
      <p:pic>
        <p:nvPicPr>
          <p:cNvPr id="213009" name="Picture 17"/>
          <p:cNvPicPr>
            <a:picLocks noChangeArrowheads="1"/>
          </p:cNvPicPr>
          <p:nvPr/>
        </p:nvPicPr>
        <p:blipFill>
          <a:blip r:embed="rId4"/>
          <a:srcRect/>
          <a:stretch>
            <a:fillRect/>
          </a:stretch>
        </p:blipFill>
        <p:spPr bwMode="auto">
          <a:xfrm>
            <a:off x="334608" y="2473962"/>
            <a:ext cx="2856871" cy="1893888"/>
          </a:xfrm>
          <a:prstGeom prst="rect">
            <a:avLst/>
          </a:prstGeom>
          <a:noFill/>
          <a:ln w="9525">
            <a:noFill/>
            <a:miter lim="800000"/>
            <a:headEnd/>
            <a:tailEnd/>
          </a:ln>
          <a:effectLst>
            <a:outerShdw dist="28398" dir="3806097" algn="ctr" rotWithShape="0">
              <a:schemeClr val="tx1"/>
            </a:outerShdw>
          </a:effectLst>
        </p:spPr>
      </p:pic>
      <p:sp>
        <p:nvSpPr>
          <p:cNvPr id="55314" name="Freeform 18"/>
          <p:cNvSpPr/>
          <p:nvPr/>
        </p:nvSpPr>
        <p:spPr bwMode="auto">
          <a:xfrm>
            <a:off x="5817513" y="3083562"/>
            <a:ext cx="3274071" cy="96838"/>
          </a:xfrm>
          <a:custGeom>
            <a:avLst/>
            <a:gdLst>
              <a:gd name="T0" fmla="*/ 1608 w 1608"/>
              <a:gd name="T1" fmla="*/ 48 h 48"/>
              <a:gd name="T2" fmla="*/ 790 w 1608"/>
              <a:gd name="T3" fmla="*/ 48 h 48"/>
              <a:gd name="T4" fmla="*/ 844 w 1608"/>
              <a:gd name="T5" fmla="*/ 1 h 48"/>
              <a:gd name="T6" fmla="*/ 0 w 1608"/>
              <a:gd name="T7" fmla="*/ 0 h 48"/>
              <a:gd name="T8" fmla="*/ 0 60000 65536"/>
              <a:gd name="T9" fmla="*/ 0 60000 65536"/>
              <a:gd name="T10" fmla="*/ 0 60000 65536"/>
              <a:gd name="T11" fmla="*/ 0 60000 65536"/>
              <a:gd name="T12" fmla="*/ 0 w 1608"/>
              <a:gd name="T13" fmla="*/ 0 h 48"/>
              <a:gd name="T14" fmla="*/ 1608 w 1608"/>
              <a:gd name="T15" fmla="*/ 48 h 48"/>
            </a:gdLst>
            <a:ahLst/>
            <a:cxnLst>
              <a:cxn ang="T8">
                <a:pos x="T0" y="T1"/>
              </a:cxn>
              <a:cxn ang="T9">
                <a:pos x="T2" y="T3"/>
              </a:cxn>
              <a:cxn ang="T10">
                <a:pos x="T4" y="T5"/>
              </a:cxn>
              <a:cxn ang="T11">
                <a:pos x="T6" y="T7"/>
              </a:cxn>
            </a:cxnLst>
            <a:rect l="T12" t="T13" r="T14" b="T15"/>
            <a:pathLst>
              <a:path w="1608" h="48">
                <a:moveTo>
                  <a:pt x="1608" y="48"/>
                </a:moveTo>
                <a:lnTo>
                  <a:pt x="790" y="48"/>
                </a:lnTo>
                <a:lnTo>
                  <a:pt x="844" y="1"/>
                </a:lnTo>
                <a:lnTo>
                  <a:pt x="0" y="0"/>
                </a:lnTo>
              </a:path>
            </a:pathLst>
          </a:custGeom>
          <a:noFill/>
          <a:ln w="38100">
            <a:solidFill>
              <a:srgbClr val="333399"/>
            </a:solidFill>
            <a:round/>
          </a:ln>
        </p:spPr>
        <p:txBody>
          <a:bodyPr wrap="none" anchor="ctr"/>
          <a:lstStyle/>
          <a:p>
            <a:endParaRPr lang="zh-CN" altLang="en-US">
              <a:solidFill>
                <a:schemeClr val="tx1">
                  <a:lumMod val="75000"/>
                  <a:lumOff val="25000"/>
                </a:schemeClr>
              </a:solidFill>
              <a:latin typeface="+mn-lt"/>
              <a:ea typeface="+mn-ea"/>
            </a:endParaRPr>
          </a:p>
        </p:txBody>
      </p:sp>
      <p:sp>
        <p:nvSpPr>
          <p:cNvPr id="55315" name="AutoShape 19"/>
          <p:cNvSpPr>
            <a:spLocks noChangeArrowheads="1"/>
          </p:cNvSpPr>
          <p:nvPr/>
        </p:nvSpPr>
        <p:spPr bwMode="auto">
          <a:xfrm>
            <a:off x="8566377" y="3018475"/>
            <a:ext cx="292252" cy="284162"/>
          </a:xfrm>
          <a:prstGeom prst="cube">
            <a:avLst>
              <a:gd name="adj" fmla="val 25000"/>
            </a:avLst>
          </a:prstGeom>
          <a:solidFill>
            <a:srgbClr val="969696"/>
          </a:solidFill>
          <a:ln w="9525">
            <a:solidFill>
              <a:srgbClr val="333333"/>
            </a:solidFill>
            <a:miter lim="800000"/>
          </a:ln>
        </p:spPr>
        <p:txBody>
          <a:bodyPr wrap="none" anchor="ctr"/>
          <a:lstStyle/>
          <a:p>
            <a:endParaRPr lang="zh-CN" altLang="en-US">
              <a:solidFill>
                <a:schemeClr val="tx1">
                  <a:lumMod val="75000"/>
                  <a:lumOff val="25000"/>
                </a:schemeClr>
              </a:solidFill>
              <a:latin typeface="+mn-lt"/>
              <a:ea typeface="+mn-ea"/>
            </a:endParaRPr>
          </a:p>
        </p:txBody>
      </p:sp>
      <p:sp>
        <p:nvSpPr>
          <p:cNvPr id="55316" name="AutoShape 20"/>
          <p:cNvSpPr>
            <a:spLocks noChangeArrowheads="1"/>
          </p:cNvSpPr>
          <p:nvPr/>
        </p:nvSpPr>
        <p:spPr bwMode="auto">
          <a:xfrm>
            <a:off x="6122471" y="2943863"/>
            <a:ext cx="294369" cy="282575"/>
          </a:xfrm>
          <a:prstGeom prst="cube">
            <a:avLst>
              <a:gd name="adj" fmla="val 25000"/>
            </a:avLst>
          </a:prstGeom>
          <a:solidFill>
            <a:srgbClr val="969696"/>
          </a:solidFill>
          <a:ln w="9525">
            <a:solidFill>
              <a:srgbClr val="333333"/>
            </a:solidFill>
            <a:miter lim="800000"/>
          </a:ln>
        </p:spPr>
        <p:txBody>
          <a:bodyPr wrap="none" anchor="ctr"/>
          <a:lstStyle/>
          <a:p>
            <a:endParaRPr lang="zh-CN" altLang="en-US">
              <a:solidFill>
                <a:schemeClr val="tx1">
                  <a:lumMod val="75000"/>
                  <a:lumOff val="25000"/>
                </a:schemeClr>
              </a:solidFill>
              <a:latin typeface="+mn-lt"/>
              <a:ea typeface="+mn-ea"/>
            </a:endParaRPr>
          </a:p>
        </p:txBody>
      </p:sp>
      <p:sp>
        <p:nvSpPr>
          <p:cNvPr id="55317" name="AutoShape 21"/>
          <p:cNvSpPr>
            <a:spLocks noChangeArrowheads="1"/>
          </p:cNvSpPr>
          <p:nvPr/>
        </p:nvSpPr>
        <p:spPr bwMode="auto">
          <a:xfrm>
            <a:off x="4646386" y="2297750"/>
            <a:ext cx="1268544" cy="569912"/>
          </a:xfrm>
          <a:prstGeom prst="cube">
            <a:avLst>
              <a:gd name="adj" fmla="val 25000"/>
            </a:avLst>
          </a:prstGeom>
          <a:solidFill>
            <a:srgbClr val="FFFF99"/>
          </a:solidFill>
          <a:ln w="9525">
            <a:solidFill>
              <a:schemeClr val="tx1"/>
            </a:solidFill>
            <a:miter lim="800000"/>
          </a:ln>
        </p:spPr>
        <p:txBody>
          <a:bodyPr wrap="none" anchor="ctr"/>
          <a:lstStyle/>
          <a:p>
            <a:endParaRPr lang="zh-CN" altLang="en-US">
              <a:solidFill>
                <a:schemeClr val="tx1">
                  <a:lumMod val="75000"/>
                  <a:lumOff val="25000"/>
                </a:schemeClr>
              </a:solidFill>
              <a:latin typeface="+mn-lt"/>
              <a:ea typeface="+mn-ea"/>
            </a:endParaRPr>
          </a:p>
        </p:txBody>
      </p:sp>
      <p:sp>
        <p:nvSpPr>
          <p:cNvPr id="55318" name="Text Box 22"/>
          <p:cNvSpPr txBox="1">
            <a:spLocks noChangeArrowheads="1"/>
          </p:cNvSpPr>
          <p:nvPr/>
        </p:nvSpPr>
        <p:spPr bwMode="auto">
          <a:xfrm>
            <a:off x="4700900" y="2466026"/>
            <a:ext cx="966227" cy="400110"/>
          </a:xfrm>
          <a:prstGeom prst="rect">
            <a:avLst/>
          </a:prstGeom>
          <a:noFill/>
          <a:ln w="9525">
            <a:noFill/>
            <a:miter lim="800000"/>
          </a:ln>
        </p:spPr>
        <p:txBody>
          <a:bodyPr wrap="none">
            <a:spAutoFit/>
          </a:bodyPr>
          <a:lstStyle/>
          <a:p>
            <a:r>
              <a:rPr kumimoji="1" lang="en-US" altLang="zh-CN" sz="2000" dirty="0">
                <a:solidFill>
                  <a:schemeClr val="tx1">
                    <a:lumMod val="75000"/>
                    <a:lumOff val="25000"/>
                  </a:schemeClr>
                </a:solidFill>
                <a:latin typeface="+mn-lt"/>
                <a:ea typeface="+mn-ea"/>
              </a:rPr>
              <a:t>ATU-C</a:t>
            </a:r>
            <a:endParaRPr kumimoji="1" lang="en-US" altLang="zh-CN" sz="2000" dirty="0">
              <a:solidFill>
                <a:schemeClr val="tx1">
                  <a:lumMod val="75000"/>
                  <a:lumOff val="25000"/>
                </a:schemeClr>
              </a:solidFill>
              <a:latin typeface="+mn-lt"/>
              <a:ea typeface="+mn-ea"/>
            </a:endParaRPr>
          </a:p>
        </p:txBody>
      </p:sp>
      <p:sp>
        <p:nvSpPr>
          <p:cNvPr id="55319" name="Freeform 23"/>
          <p:cNvSpPr/>
          <p:nvPr/>
        </p:nvSpPr>
        <p:spPr bwMode="auto">
          <a:xfrm>
            <a:off x="10277534" y="3132776"/>
            <a:ext cx="389670" cy="307975"/>
          </a:xfrm>
          <a:custGeom>
            <a:avLst/>
            <a:gdLst>
              <a:gd name="T0" fmla="*/ 0 w 192"/>
              <a:gd name="T1" fmla="*/ 6 h 156"/>
              <a:gd name="T2" fmla="*/ 192 w 192"/>
              <a:gd name="T3" fmla="*/ 0 h 156"/>
              <a:gd name="T4" fmla="*/ 192 w 192"/>
              <a:gd name="T5" fmla="*/ 156 h 156"/>
              <a:gd name="T6" fmla="*/ 0 60000 65536"/>
              <a:gd name="T7" fmla="*/ 0 60000 65536"/>
              <a:gd name="T8" fmla="*/ 0 60000 65536"/>
              <a:gd name="T9" fmla="*/ 0 w 192"/>
              <a:gd name="T10" fmla="*/ 0 h 156"/>
              <a:gd name="T11" fmla="*/ 192 w 192"/>
              <a:gd name="T12" fmla="*/ 156 h 156"/>
            </a:gdLst>
            <a:ahLst/>
            <a:cxnLst>
              <a:cxn ang="T6">
                <a:pos x="T0" y="T1"/>
              </a:cxn>
              <a:cxn ang="T7">
                <a:pos x="T2" y="T3"/>
              </a:cxn>
              <a:cxn ang="T8">
                <a:pos x="T4" y="T5"/>
              </a:cxn>
            </a:cxnLst>
            <a:rect l="T9" t="T10" r="T11" b="T12"/>
            <a:pathLst>
              <a:path w="192" h="156">
                <a:moveTo>
                  <a:pt x="0" y="6"/>
                </a:moveTo>
                <a:lnTo>
                  <a:pt x="192" y="0"/>
                </a:lnTo>
                <a:lnTo>
                  <a:pt x="192" y="156"/>
                </a:lnTo>
              </a:path>
            </a:pathLst>
          </a:custGeom>
          <a:noFill/>
          <a:ln w="38100">
            <a:solidFill>
              <a:srgbClr val="333399"/>
            </a:solidFill>
            <a:round/>
          </a:ln>
        </p:spPr>
        <p:txBody>
          <a:bodyPr wrap="none" anchor="ctr"/>
          <a:lstStyle/>
          <a:p>
            <a:endParaRPr lang="zh-CN" altLang="en-US">
              <a:solidFill>
                <a:schemeClr val="tx1">
                  <a:lumMod val="75000"/>
                  <a:lumOff val="25000"/>
                </a:schemeClr>
              </a:solidFill>
              <a:latin typeface="+mn-lt"/>
              <a:ea typeface="+mn-ea"/>
            </a:endParaRPr>
          </a:p>
        </p:txBody>
      </p:sp>
      <p:pic>
        <p:nvPicPr>
          <p:cNvPr id="55320" name="Picture 24"/>
          <p:cNvPicPr>
            <a:picLocks noChangeArrowheads="1"/>
          </p:cNvPicPr>
          <p:nvPr/>
        </p:nvPicPr>
        <p:blipFill>
          <a:blip r:embed="rId5"/>
          <a:srcRect/>
          <a:stretch>
            <a:fillRect/>
          </a:stretch>
        </p:blipFill>
        <p:spPr bwMode="auto">
          <a:xfrm>
            <a:off x="10324126" y="3323275"/>
            <a:ext cx="756043" cy="736600"/>
          </a:xfrm>
          <a:prstGeom prst="rect">
            <a:avLst/>
          </a:prstGeom>
          <a:noFill/>
          <a:ln w="9525">
            <a:noFill/>
            <a:miter lim="800000"/>
            <a:headEnd/>
            <a:tailEnd/>
          </a:ln>
        </p:spPr>
      </p:pic>
      <p:sp>
        <p:nvSpPr>
          <p:cNvPr id="55321" name="Text Box 25"/>
          <p:cNvSpPr txBox="1">
            <a:spLocks noChangeArrowheads="1"/>
          </p:cNvSpPr>
          <p:nvPr/>
        </p:nvSpPr>
        <p:spPr bwMode="auto">
          <a:xfrm>
            <a:off x="6776861" y="2686688"/>
            <a:ext cx="954107" cy="400110"/>
          </a:xfrm>
          <a:prstGeom prst="rect">
            <a:avLst/>
          </a:prstGeom>
          <a:noFill/>
          <a:ln w="9525">
            <a:noFill/>
            <a:miter lim="800000"/>
          </a:ln>
        </p:spPr>
        <p:txBody>
          <a:bodyPr wrap="none">
            <a:spAutoFit/>
          </a:bodyPr>
          <a:lstStyle/>
          <a:p>
            <a:r>
              <a:rPr kumimoji="1" lang="zh-CN" altLang="en-US" sz="2000">
                <a:solidFill>
                  <a:schemeClr val="tx1">
                    <a:lumMod val="75000"/>
                    <a:lumOff val="25000"/>
                  </a:schemeClr>
                </a:solidFill>
                <a:latin typeface="+mn-lt"/>
                <a:ea typeface="+mn-ea"/>
              </a:rPr>
              <a:t>用户线</a:t>
            </a:r>
            <a:endParaRPr kumimoji="1" lang="zh-CN" altLang="en-US" sz="2000">
              <a:solidFill>
                <a:schemeClr val="tx1">
                  <a:lumMod val="75000"/>
                  <a:lumOff val="25000"/>
                </a:schemeClr>
              </a:solidFill>
              <a:latin typeface="+mn-lt"/>
              <a:ea typeface="+mn-ea"/>
            </a:endParaRPr>
          </a:p>
        </p:txBody>
      </p:sp>
      <p:sp>
        <p:nvSpPr>
          <p:cNvPr id="55322" name="Text Box 26"/>
          <p:cNvSpPr txBox="1">
            <a:spLocks noChangeArrowheads="1"/>
          </p:cNvSpPr>
          <p:nvPr/>
        </p:nvSpPr>
        <p:spPr bwMode="auto">
          <a:xfrm>
            <a:off x="6838277" y="1754825"/>
            <a:ext cx="954107" cy="615553"/>
          </a:xfrm>
          <a:prstGeom prst="rect">
            <a:avLst/>
          </a:prstGeom>
          <a:noFill/>
          <a:ln w="9525">
            <a:noFill/>
            <a:miter lim="800000"/>
          </a:ln>
        </p:spPr>
        <p:txBody>
          <a:bodyPr wrap="none">
            <a:spAutoFit/>
          </a:bodyPr>
          <a:lstStyle/>
          <a:p>
            <a:pPr>
              <a:lnSpc>
                <a:spcPct val="85000"/>
              </a:lnSpc>
            </a:pPr>
            <a:r>
              <a:rPr kumimoji="1" lang="en-US" altLang="zh-CN" sz="2000" dirty="0">
                <a:solidFill>
                  <a:schemeClr val="tx1">
                    <a:lumMod val="75000"/>
                    <a:lumOff val="25000"/>
                  </a:schemeClr>
                </a:solidFill>
                <a:latin typeface="+mn-lt"/>
                <a:ea typeface="+mn-ea"/>
              </a:rPr>
              <a:t> </a:t>
            </a:r>
            <a:r>
              <a:rPr kumimoji="1" lang="zh-CN" altLang="en-US" sz="2000" dirty="0">
                <a:solidFill>
                  <a:schemeClr val="tx1">
                    <a:lumMod val="75000"/>
                    <a:lumOff val="25000"/>
                  </a:schemeClr>
                </a:solidFill>
                <a:latin typeface="+mn-lt"/>
                <a:ea typeface="+mn-ea"/>
              </a:rPr>
              <a:t>电话</a:t>
            </a:r>
            <a:endParaRPr kumimoji="1" lang="zh-CN" altLang="en-US" sz="2000" dirty="0">
              <a:solidFill>
                <a:schemeClr val="tx1">
                  <a:lumMod val="75000"/>
                  <a:lumOff val="25000"/>
                </a:schemeClr>
              </a:solidFill>
              <a:latin typeface="+mn-lt"/>
              <a:ea typeface="+mn-ea"/>
            </a:endParaRPr>
          </a:p>
          <a:p>
            <a:pPr>
              <a:lnSpc>
                <a:spcPct val="85000"/>
              </a:lnSpc>
            </a:pPr>
            <a:r>
              <a:rPr kumimoji="1" lang="zh-CN" altLang="en-US" sz="2000" dirty="0">
                <a:solidFill>
                  <a:schemeClr val="tx1">
                    <a:lumMod val="75000"/>
                    <a:lumOff val="25000"/>
                  </a:schemeClr>
                </a:solidFill>
                <a:latin typeface="+mn-lt"/>
                <a:ea typeface="+mn-ea"/>
              </a:rPr>
              <a:t>分路器</a:t>
            </a:r>
            <a:endParaRPr kumimoji="1" lang="zh-CN" altLang="en-US" sz="2000" dirty="0">
              <a:solidFill>
                <a:schemeClr val="tx1">
                  <a:lumMod val="75000"/>
                  <a:lumOff val="25000"/>
                </a:schemeClr>
              </a:solidFill>
              <a:latin typeface="+mn-lt"/>
              <a:ea typeface="+mn-ea"/>
            </a:endParaRPr>
          </a:p>
        </p:txBody>
      </p:sp>
      <p:sp>
        <p:nvSpPr>
          <p:cNvPr id="55323" name="Line 27"/>
          <p:cNvSpPr>
            <a:spLocks noChangeShapeType="1"/>
          </p:cNvSpPr>
          <p:nvPr/>
        </p:nvSpPr>
        <p:spPr bwMode="auto">
          <a:xfrm flipH="1">
            <a:off x="6416841" y="2372362"/>
            <a:ext cx="584504" cy="666750"/>
          </a:xfrm>
          <a:prstGeom prst="line">
            <a:avLst/>
          </a:prstGeom>
          <a:noFill/>
          <a:ln w="28575">
            <a:solidFill>
              <a:srgbClr val="333399"/>
            </a:solidFill>
            <a:round/>
            <a:tailEnd type="triangle" w="sm" len="lg"/>
          </a:ln>
        </p:spPr>
        <p:txBody>
          <a:bodyPr wrap="none" anchor="ctr"/>
          <a:lstStyle/>
          <a:p>
            <a:endParaRPr lang="zh-CN" altLang="en-US">
              <a:solidFill>
                <a:schemeClr val="tx1">
                  <a:lumMod val="75000"/>
                  <a:lumOff val="25000"/>
                </a:schemeClr>
              </a:solidFill>
              <a:latin typeface="+mn-lt"/>
              <a:ea typeface="+mn-ea"/>
            </a:endParaRPr>
          </a:p>
        </p:txBody>
      </p:sp>
      <p:sp>
        <p:nvSpPr>
          <p:cNvPr id="55324" name="Line 28"/>
          <p:cNvSpPr>
            <a:spLocks noChangeShapeType="1"/>
          </p:cNvSpPr>
          <p:nvPr/>
        </p:nvSpPr>
        <p:spPr bwMode="auto">
          <a:xfrm rot="16200000" flipH="1">
            <a:off x="7842273" y="2315009"/>
            <a:ext cx="666750" cy="781457"/>
          </a:xfrm>
          <a:prstGeom prst="line">
            <a:avLst/>
          </a:prstGeom>
          <a:noFill/>
          <a:ln w="28575">
            <a:solidFill>
              <a:srgbClr val="333399"/>
            </a:solidFill>
            <a:round/>
            <a:tailEnd type="triangle" w="sm" len="lg"/>
          </a:ln>
        </p:spPr>
        <p:txBody>
          <a:bodyPr wrap="none" anchor="ctr"/>
          <a:lstStyle/>
          <a:p>
            <a:endParaRPr lang="zh-CN" altLang="en-US">
              <a:solidFill>
                <a:schemeClr val="tx1">
                  <a:lumMod val="75000"/>
                  <a:lumOff val="25000"/>
                </a:schemeClr>
              </a:solidFill>
              <a:latin typeface="+mn-lt"/>
              <a:ea typeface="+mn-ea"/>
            </a:endParaRPr>
          </a:p>
        </p:txBody>
      </p:sp>
      <p:sp>
        <p:nvSpPr>
          <p:cNvPr id="55325" name="Text Box 29"/>
          <p:cNvSpPr txBox="1">
            <a:spLocks noChangeArrowheads="1"/>
          </p:cNvSpPr>
          <p:nvPr/>
        </p:nvSpPr>
        <p:spPr bwMode="auto">
          <a:xfrm>
            <a:off x="994243" y="3232758"/>
            <a:ext cx="1537600" cy="400110"/>
          </a:xfrm>
          <a:prstGeom prst="rect">
            <a:avLst/>
          </a:prstGeom>
          <a:solidFill>
            <a:srgbClr val="CEDADB"/>
          </a:solidFill>
          <a:ln w="9525">
            <a:noFill/>
            <a:miter lim="800000"/>
          </a:ln>
        </p:spPr>
        <p:txBody>
          <a:bodyPr wrap="none">
            <a:spAutoFit/>
          </a:bodyPr>
          <a:lstStyle/>
          <a:p>
            <a:r>
              <a:rPr kumimoji="1" lang="en-US" altLang="zh-CN" sz="2000" dirty="0">
                <a:solidFill>
                  <a:schemeClr val="tx1">
                    <a:lumMod val="75000"/>
                    <a:lumOff val="25000"/>
                  </a:schemeClr>
                </a:solidFill>
                <a:latin typeface="+mn-lt"/>
                <a:ea typeface="+mn-ea"/>
              </a:rPr>
              <a:t> </a:t>
            </a:r>
            <a:r>
              <a:rPr kumimoji="1" lang="zh-CN" altLang="en-US" sz="2000" dirty="0">
                <a:solidFill>
                  <a:schemeClr val="tx1">
                    <a:lumMod val="75000"/>
                    <a:lumOff val="25000"/>
                  </a:schemeClr>
                </a:solidFill>
                <a:latin typeface="+mn-lt"/>
                <a:ea typeface="+mn-ea"/>
              </a:rPr>
              <a:t>区域宽带网</a:t>
            </a:r>
            <a:endParaRPr kumimoji="1" lang="zh-CN" altLang="en-US" sz="2000" dirty="0">
              <a:solidFill>
                <a:schemeClr val="tx1">
                  <a:lumMod val="75000"/>
                  <a:lumOff val="25000"/>
                </a:schemeClr>
              </a:solidFill>
              <a:latin typeface="+mn-lt"/>
              <a:ea typeface="+mn-ea"/>
            </a:endParaRPr>
          </a:p>
        </p:txBody>
      </p:sp>
      <p:sp>
        <p:nvSpPr>
          <p:cNvPr id="55326" name="Text Box 30"/>
          <p:cNvSpPr txBox="1">
            <a:spLocks noChangeArrowheads="1"/>
          </p:cNvSpPr>
          <p:nvPr/>
        </p:nvSpPr>
        <p:spPr bwMode="auto">
          <a:xfrm>
            <a:off x="766633" y="1176976"/>
            <a:ext cx="925253" cy="400110"/>
          </a:xfrm>
          <a:prstGeom prst="rect">
            <a:avLst/>
          </a:prstGeom>
          <a:noFill/>
          <a:ln w="9525">
            <a:noFill/>
            <a:miter lim="800000"/>
          </a:ln>
        </p:spPr>
        <p:txBody>
          <a:bodyPr wrap="none">
            <a:spAutoFit/>
          </a:bodyPr>
          <a:lstStyle/>
          <a:p>
            <a:r>
              <a:rPr kumimoji="1" lang="zh-CN" altLang="en-US" sz="2000">
                <a:solidFill>
                  <a:schemeClr val="tx1">
                    <a:lumMod val="75000"/>
                    <a:lumOff val="25000"/>
                  </a:schemeClr>
                </a:solidFill>
                <a:latin typeface="+mn-lt"/>
                <a:ea typeface="+mn-ea"/>
              </a:rPr>
              <a:t>至 </a:t>
            </a:r>
            <a:r>
              <a:rPr kumimoji="1" lang="en-US" altLang="zh-CN" sz="2000">
                <a:solidFill>
                  <a:schemeClr val="tx1">
                    <a:lumMod val="75000"/>
                    <a:lumOff val="25000"/>
                  </a:schemeClr>
                </a:solidFill>
                <a:latin typeface="+mn-lt"/>
                <a:ea typeface="+mn-ea"/>
              </a:rPr>
              <a:t>ISP</a:t>
            </a:r>
            <a:endParaRPr kumimoji="1" lang="en-US" altLang="zh-CN" sz="2000">
              <a:solidFill>
                <a:schemeClr val="tx1">
                  <a:lumMod val="75000"/>
                  <a:lumOff val="25000"/>
                </a:schemeClr>
              </a:solidFill>
              <a:latin typeface="+mn-lt"/>
              <a:ea typeface="+mn-ea"/>
            </a:endParaRPr>
          </a:p>
        </p:txBody>
      </p:sp>
      <p:sp>
        <p:nvSpPr>
          <p:cNvPr id="55327" name="Text Box 31"/>
          <p:cNvSpPr txBox="1">
            <a:spLocks noChangeArrowheads="1"/>
          </p:cNvSpPr>
          <p:nvPr/>
        </p:nvSpPr>
        <p:spPr bwMode="auto">
          <a:xfrm>
            <a:off x="9152998" y="4001137"/>
            <a:ext cx="1210588" cy="400110"/>
          </a:xfrm>
          <a:prstGeom prst="rect">
            <a:avLst/>
          </a:prstGeom>
          <a:noFill/>
          <a:ln w="9525">
            <a:noFill/>
            <a:miter lim="800000"/>
          </a:ln>
        </p:spPr>
        <p:txBody>
          <a:bodyPr wrap="none">
            <a:spAutoFit/>
          </a:bodyPr>
          <a:lstStyle/>
          <a:p>
            <a:r>
              <a:rPr kumimoji="1" lang="zh-CN" altLang="en-US" sz="2000">
                <a:solidFill>
                  <a:schemeClr val="tx1">
                    <a:lumMod val="75000"/>
                    <a:lumOff val="25000"/>
                  </a:schemeClr>
                </a:solidFill>
                <a:latin typeface="+mn-lt"/>
                <a:ea typeface="+mn-ea"/>
              </a:rPr>
              <a:t>居民家庭</a:t>
            </a:r>
            <a:endParaRPr kumimoji="1" lang="zh-CN" altLang="en-US" sz="2000">
              <a:solidFill>
                <a:schemeClr val="tx1">
                  <a:lumMod val="75000"/>
                  <a:lumOff val="25000"/>
                </a:schemeClr>
              </a:solidFill>
              <a:latin typeface="+mn-lt"/>
              <a:ea typeface="+mn-ea"/>
            </a:endParaRPr>
          </a:p>
        </p:txBody>
      </p:sp>
      <p:sp>
        <p:nvSpPr>
          <p:cNvPr id="55328" name="Line 32"/>
          <p:cNvSpPr>
            <a:spLocks noChangeShapeType="1"/>
          </p:cNvSpPr>
          <p:nvPr/>
        </p:nvSpPr>
        <p:spPr bwMode="auto">
          <a:xfrm>
            <a:off x="3238070" y="1356362"/>
            <a:ext cx="7916221" cy="0"/>
          </a:xfrm>
          <a:prstGeom prst="line">
            <a:avLst/>
          </a:prstGeom>
          <a:noFill/>
          <a:ln w="28575">
            <a:solidFill>
              <a:srgbClr val="333399"/>
            </a:solidFill>
            <a:round/>
            <a:headEnd type="triangle" w="med" len="lg"/>
            <a:tailEnd type="triangle" w="med" len="lg"/>
          </a:ln>
        </p:spPr>
        <p:txBody>
          <a:bodyPr wrap="none" anchor="ctr"/>
          <a:lstStyle/>
          <a:p>
            <a:endParaRPr lang="zh-CN" altLang="en-US">
              <a:solidFill>
                <a:schemeClr val="tx1">
                  <a:lumMod val="75000"/>
                  <a:lumOff val="25000"/>
                </a:schemeClr>
              </a:solidFill>
              <a:latin typeface="+mn-lt"/>
              <a:ea typeface="+mn-ea"/>
            </a:endParaRPr>
          </a:p>
        </p:txBody>
      </p:sp>
      <p:sp>
        <p:nvSpPr>
          <p:cNvPr id="55329" name="Text Box 33"/>
          <p:cNvSpPr txBox="1">
            <a:spLocks noChangeArrowheads="1"/>
          </p:cNvSpPr>
          <p:nvPr/>
        </p:nvSpPr>
        <p:spPr bwMode="auto">
          <a:xfrm>
            <a:off x="5603618" y="1159513"/>
            <a:ext cx="2512611" cy="400110"/>
          </a:xfrm>
          <a:prstGeom prst="rect">
            <a:avLst/>
          </a:prstGeom>
          <a:solidFill>
            <a:schemeClr val="bg1"/>
          </a:solidFill>
          <a:ln w="9525">
            <a:noFill/>
            <a:miter lim="800000"/>
          </a:ln>
        </p:spPr>
        <p:txBody>
          <a:bodyPr wrap="none">
            <a:spAutoFit/>
          </a:bodyPr>
          <a:lstStyle/>
          <a:p>
            <a:r>
              <a:rPr kumimoji="1" lang="zh-CN" altLang="en-US" sz="2000">
                <a:solidFill>
                  <a:schemeClr val="tx1">
                    <a:lumMod val="75000"/>
                    <a:lumOff val="25000"/>
                  </a:schemeClr>
                </a:solidFill>
                <a:latin typeface="+mn-lt"/>
                <a:ea typeface="+mn-ea"/>
              </a:rPr>
              <a:t>基于 </a:t>
            </a:r>
            <a:r>
              <a:rPr kumimoji="1" lang="en-US" altLang="zh-CN" sz="2000">
                <a:solidFill>
                  <a:schemeClr val="tx1">
                    <a:lumMod val="75000"/>
                    <a:lumOff val="25000"/>
                  </a:schemeClr>
                </a:solidFill>
                <a:latin typeface="+mn-lt"/>
                <a:ea typeface="+mn-ea"/>
              </a:rPr>
              <a:t>ADSL </a:t>
            </a:r>
            <a:r>
              <a:rPr kumimoji="1" lang="zh-CN" altLang="en-US" sz="2000">
                <a:solidFill>
                  <a:schemeClr val="tx1">
                    <a:lumMod val="75000"/>
                    <a:lumOff val="25000"/>
                  </a:schemeClr>
                </a:solidFill>
                <a:latin typeface="+mn-lt"/>
                <a:ea typeface="+mn-ea"/>
              </a:rPr>
              <a:t>的接入网</a:t>
            </a:r>
            <a:endParaRPr kumimoji="1" lang="zh-CN" altLang="en-US" sz="2000">
              <a:solidFill>
                <a:schemeClr val="tx1">
                  <a:lumMod val="75000"/>
                  <a:lumOff val="25000"/>
                </a:schemeClr>
              </a:solidFill>
              <a:latin typeface="+mn-lt"/>
              <a:ea typeface="+mn-ea"/>
            </a:endParaRPr>
          </a:p>
        </p:txBody>
      </p:sp>
      <p:sp>
        <p:nvSpPr>
          <p:cNvPr id="55330" name="Text Box 34"/>
          <p:cNvSpPr txBox="1">
            <a:spLocks noChangeArrowheads="1"/>
          </p:cNvSpPr>
          <p:nvPr/>
        </p:nvSpPr>
        <p:spPr bwMode="auto">
          <a:xfrm>
            <a:off x="3557852" y="1535751"/>
            <a:ext cx="1723549" cy="400110"/>
          </a:xfrm>
          <a:prstGeom prst="rect">
            <a:avLst/>
          </a:prstGeom>
          <a:noFill/>
          <a:ln w="9525">
            <a:noFill/>
            <a:miter lim="800000"/>
          </a:ln>
        </p:spPr>
        <p:txBody>
          <a:bodyPr wrap="none">
            <a:spAutoFit/>
          </a:bodyPr>
          <a:lstStyle/>
          <a:p>
            <a:r>
              <a:rPr kumimoji="1" lang="zh-CN" altLang="en-US" sz="2000">
                <a:solidFill>
                  <a:schemeClr val="tx1">
                    <a:lumMod val="75000"/>
                    <a:lumOff val="25000"/>
                  </a:schemeClr>
                </a:solidFill>
                <a:latin typeface="+mn-lt"/>
                <a:ea typeface="+mn-ea"/>
              </a:rPr>
              <a:t>端局或远端站</a:t>
            </a:r>
            <a:endParaRPr kumimoji="1" lang="zh-CN" altLang="en-US" sz="2000">
              <a:solidFill>
                <a:schemeClr val="tx1">
                  <a:lumMod val="75000"/>
                  <a:lumOff val="25000"/>
                </a:schemeClr>
              </a:solidFill>
              <a:latin typeface="+mn-lt"/>
              <a:ea typeface="+mn-ea"/>
            </a:endParaRPr>
          </a:p>
        </p:txBody>
      </p:sp>
      <p:sp>
        <p:nvSpPr>
          <p:cNvPr id="55331" name="Line 35"/>
          <p:cNvSpPr>
            <a:spLocks noChangeShapeType="1"/>
          </p:cNvSpPr>
          <p:nvPr/>
        </p:nvSpPr>
        <p:spPr bwMode="auto">
          <a:xfrm>
            <a:off x="3288897" y="4509138"/>
            <a:ext cx="2765806" cy="15875"/>
          </a:xfrm>
          <a:prstGeom prst="line">
            <a:avLst/>
          </a:prstGeom>
          <a:noFill/>
          <a:ln w="9525">
            <a:solidFill>
              <a:schemeClr val="tx1"/>
            </a:solidFill>
            <a:round/>
            <a:headEnd type="triangle" w="sm" len="lg"/>
            <a:tailEnd type="triangle" w="sm" len="lg"/>
          </a:ln>
        </p:spPr>
        <p:txBody>
          <a:bodyPr wrap="none" anchor="ctr"/>
          <a:lstStyle/>
          <a:p>
            <a:endParaRPr lang="zh-CN" altLang="en-US">
              <a:solidFill>
                <a:schemeClr val="tx1">
                  <a:lumMod val="75000"/>
                  <a:lumOff val="25000"/>
                </a:schemeClr>
              </a:solidFill>
              <a:latin typeface="+mn-lt"/>
              <a:ea typeface="+mn-ea"/>
            </a:endParaRPr>
          </a:p>
        </p:txBody>
      </p:sp>
      <p:sp>
        <p:nvSpPr>
          <p:cNvPr id="55332" name="Text Box 36"/>
          <p:cNvSpPr txBox="1">
            <a:spLocks noChangeArrowheads="1"/>
          </p:cNvSpPr>
          <p:nvPr/>
        </p:nvSpPr>
        <p:spPr bwMode="auto">
          <a:xfrm>
            <a:off x="3947521" y="4317051"/>
            <a:ext cx="1098378" cy="353943"/>
          </a:xfrm>
          <a:prstGeom prst="rect">
            <a:avLst/>
          </a:prstGeom>
          <a:solidFill>
            <a:srgbClr val="CCECFF"/>
          </a:solidFill>
          <a:ln w="9525">
            <a:noFill/>
            <a:miter lim="800000"/>
          </a:ln>
        </p:spPr>
        <p:txBody>
          <a:bodyPr wrap="none">
            <a:spAutoFit/>
          </a:bodyPr>
          <a:lstStyle/>
          <a:p>
            <a:pPr>
              <a:lnSpc>
                <a:spcPct val="85000"/>
              </a:lnSpc>
            </a:pPr>
            <a:r>
              <a:rPr kumimoji="1" lang="en-US" altLang="zh-CN" sz="2000" dirty="0">
                <a:solidFill>
                  <a:schemeClr val="tx1">
                    <a:lumMod val="75000"/>
                    <a:lumOff val="25000"/>
                  </a:schemeClr>
                </a:solidFill>
                <a:latin typeface="+mn-lt"/>
                <a:ea typeface="+mn-ea"/>
              </a:rPr>
              <a:t>DSLAM</a:t>
            </a:r>
            <a:endParaRPr kumimoji="1" lang="en-US" altLang="zh-CN" sz="2000" dirty="0">
              <a:solidFill>
                <a:schemeClr val="tx1">
                  <a:lumMod val="75000"/>
                  <a:lumOff val="25000"/>
                </a:schemeClr>
              </a:solidFill>
              <a:latin typeface="+mn-lt"/>
              <a:ea typeface="+mn-ea"/>
            </a:endParaRPr>
          </a:p>
        </p:txBody>
      </p:sp>
      <p:sp>
        <p:nvSpPr>
          <p:cNvPr id="55333" name="Text Box 37"/>
          <p:cNvSpPr txBox="1">
            <a:spLocks noChangeArrowheads="1"/>
          </p:cNvSpPr>
          <p:nvPr/>
        </p:nvSpPr>
        <p:spPr bwMode="auto">
          <a:xfrm>
            <a:off x="6476138" y="4271012"/>
            <a:ext cx="1723549" cy="400110"/>
          </a:xfrm>
          <a:prstGeom prst="rect">
            <a:avLst/>
          </a:prstGeom>
          <a:noFill/>
          <a:ln w="9525">
            <a:noFill/>
            <a:miter lim="800000"/>
          </a:ln>
        </p:spPr>
        <p:txBody>
          <a:bodyPr wrap="none">
            <a:spAutoFit/>
          </a:bodyPr>
          <a:lstStyle/>
          <a:p>
            <a:r>
              <a:rPr kumimoji="1" lang="zh-CN" altLang="en-US" sz="2000">
                <a:solidFill>
                  <a:schemeClr val="tx1">
                    <a:lumMod val="75000"/>
                    <a:lumOff val="25000"/>
                  </a:schemeClr>
                </a:solidFill>
                <a:latin typeface="+mn-lt"/>
                <a:ea typeface="+mn-ea"/>
              </a:rPr>
              <a:t>至本地电话局</a:t>
            </a:r>
            <a:endParaRPr kumimoji="1" lang="zh-CN" altLang="en-US" sz="2000">
              <a:solidFill>
                <a:schemeClr val="tx1">
                  <a:lumMod val="75000"/>
                  <a:lumOff val="25000"/>
                </a:schemeClr>
              </a:solidFill>
              <a:latin typeface="+mn-lt"/>
              <a:ea typeface="+mn-ea"/>
            </a:endParaRPr>
          </a:p>
        </p:txBody>
      </p:sp>
      <p:sp>
        <p:nvSpPr>
          <p:cNvPr id="55334" name="Text Box 38"/>
          <p:cNvSpPr txBox="1">
            <a:spLocks noChangeArrowheads="1"/>
          </p:cNvSpPr>
          <p:nvPr/>
        </p:nvSpPr>
        <p:spPr bwMode="auto">
          <a:xfrm>
            <a:off x="6008112" y="2219963"/>
            <a:ext cx="527709"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PS</a:t>
            </a:r>
            <a:endParaRPr kumimoji="1" lang="en-US" altLang="zh-CN" sz="2000">
              <a:solidFill>
                <a:schemeClr val="tx1">
                  <a:lumMod val="75000"/>
                  <a:lumOff val="25000"/>
                </a:schemeClr>
              </a:solidFill>
              <a:latin typeface="+mn-lt"/>
              <a:ea typeface="+mn-ea"/>
            </a:endParaRPr>
          </a:p>
        </p:txBody>
      </p:sp>
      <p:sp>
        <p:nvSpPr>
          <p:cNvPr id="55335" name="Text Box 39"/>
          <p:cNvSpPr txBox="1">
            <a:spLocks noChangeArrowheads="1"/>
          </p:cNvSpPr>
          <p:nvPr/>
        </p:nvSpPr>
        <p:spPr bwMode="auto">
          <a:xfrm>
            <a:off x="8524022" y="2686688"/>
            <a:ext cx="527709" cy="400110"/>
          </a:xfrm>
          <a:prstGeom prst="rect">
            <a:avLst/>
          </a:prstGeom>
          <a:noFill/>
          <a:ln w="9525">
            <a:noFill/>
            <a:miter lim="800000"/>
          </a:ln>
        </p:spPr>
        <p:txBody>
          <a:bodyPr wrap="none">
            <a:spAutoFit/>
          </a:bodyPr>
          <a:lstStyle/>
          <a:p>
            <a:r>
              <a:rPr kumimoji="1" lang="en-US" altLang="zh-CN" sz="2000">
                <a:solidFill>
                  <a:schemeClr val="tx1">
                    <a:lumMod val="75000"/>
                    <a:lumOff val="25000"/>
                  </a:schemeClr>
                </a:solidFill>
                <a:latin typeface="+mn-lt"/>
                <a:ea typeface="+mn-ea"/>
              </a:rPr>
              <a:t>PS</a:t>
            </a:r>
            <a:endParaRPr kumimoji="1" lang="en-US" altLang="zh-CN" sz="2000">
              <a:solidFill>
                <a:schemeClr val="tx1">
                  <a:lumMod val="75000"/>
                  <a:lumOff val="25000"/>
                </a:schemeClr>
              </a:solidFill>
              <a:latin typeface="+mn-lt"/>
              <a:ea typeface="+mn-ea"/>
            </a:endParaRPr>
          </a:p>
        </p:txBody>
      </p:sp>
      <p:sp>
        <p:nvSpPr>
          <p:cNvPr id="55336" name="Freeform 40"/>
          <p:cNvSpPr/>
          <p:nvPr/>
        </p:nvSpPr>
        <p:spPr bwMode="auto">
          <a:xfrm>
            <a:off x="5845043" y="3559812"/>
            <a:ext cx="398141" cy="1588"/>
          </a:xfrm>
          <a:custGeom>
            <a:avLst/>
            <a:gdLst>
              <a:gd name="T0" fmla="*/ 0 w 196"/>
              <a:gd name="T1" fmla="*/ 0 h 1"/>
              <a:gd name="T2" fmla="*/ 196 w 196"/>
              <a:gd name="T3" fmla="*/ 0 h 1"/>
              <a:gd name="T4" fmla="*/ 0 60000 65536"/>
              <a:gd name="T5" fmla="*/ 0 60000 65536"/>
              <a:gd name="T6" fmla="*/ 0 w 196"/>
              <a:gd name="T7" fmla="*/ 0 h 1"/>
              <a:gd name="T8" fmla="*/ 196 w 196"/>
              <a:gd name="T9" fmla="*/ 1 h 1"/>
            </a:gdLst>
            <a:ahLst/>
            <a:cxnLst>
              <a:cxn ang="T4">
                <a:pos x="T0" y="T1"/>
              </a:cxn>
              <a:cxn ang="T5">
                <a:pos x="T2" y="T3"/>
              </a:cxn>
            </a:cxnLst>
            <a:rect l="T6" t="T7" r="T8" b="T9"/>
            <a:pathLst>
              <a:path w="196" h="1">
                <a:moveTo>
                  <a:pt x="0" y="0"/>
                </a:moveTo>
                <a:lnTo>
                  <a:pt x="196" y="0"/>
                </a:lnTo>
              </a:path>
            </a:pathLst>
          </a:custGeom>
          <a:noFill/>
          <a:ln w="28575">
            <a:solidFill>
              <a:srgbClr val="333399"/>
            </a:solidFill>
            <a:round/>
          </a:ln>
        </p:spPr>
        <p:txBody>
          <a:bodyPr wrap="none" anchor="ctr"/>
          <a:lstStyle/>
          <a:p>
            <a:endParaRPr lang="zh-CN" altLang="en-US">
              <a:solidFill>
                <a:schemeClr val="tx1">
                  <a:lumMod val="75000"/>
                  <a:lumOff val="25000"/>
                </a:schemeClr>
              </a:solidFill>
              <a:latin typeface="+mn-lt"/>
              <a:ea typeface="+mn-ea"/>
            </a:endParaRPr>
          </a:p>
        </p:txBody>
      </p:sp>
      <p:sp>
        <p:nvSpPr>
          <p:cNvPr id="55337" name="Freeform 41"/>
          <p:cNvSpPr/>
          <p:nvPr/>
        </p:nvSpPr>
        <p:spPr bwMode="auto">
          <a:xfrm>
            <a:off x="5845043" y="2562862"/>
            <a:ext cx="398141" cy="0"/>
          </a:xfrm>
          <a:custGeom>
            <a:avLst/>
            <a:gdLst>
              <a:gd name="T0" fmla="*/ 0 w 196"/>
              <a:gd name="T1" fmla="*/ 0 h 1"/>
              <a:gd name="T2" fmla="*/ 196 w 196"/>
              <a:gd name="T3" fmla="*/ 0 h 1"/>
              <a:gd name="T4" fmla="*/ 0 60000 65536"/>
              <a:gd name="T5" fmla="*/ 0 60000 65536"/>
              <a:gd name="T6" fmla="*/ 0 w 196"/>
              <a:gd name="T7" fmla="*/ 0 h 1"/>
              <a:gd name="T8" fmla="*/ 196 w 196"/>
              <a:gd name="T9" fmla="*/ 0 h 1"/>
            </a:gdLst>
            <a:ahLst/>
            <a:cxnLst>
              <a:cxn ang="T4">
                <a:pos x="T0" y="T1"/>
              </a:cxn>
              <a:cxn ang="T5">
                <a:pos x="T2" y="T3"/>
              </a:cxn>
            </a:cxnLst>
            <a:rect l="T6" t="T7" r="T8" b="T9"/>
            <a:pathLst>
              <a:path w="196" h="1">
                <a:moveTo>
                  <a:pt x="0" y="0"/>
                </a:moveTo>
                <a:lnTo>
                  <a:pt x="196" y="0"/>
                </a:lnTo>
              </a:path>
            </a:pathLst>
          </a:custGeom>
          <a:noFill/>
          <a:ln w="28575">
            <a:solidFill>
              <a:srgbClr val="333399"/>
            </a:solidFill>
            <a:round/>
          </a:ln>
        </p:spPr>
        <p:txBody>
          <a:bodyPr wrap="none" anchor="ctr"/>
          <a:lstStyle/>
          <a:p>
            <a:endParaRPr lang="zh-CN" altLang="en-US">
              <a:solidFill>
                <a:schemeClr val="tx1">
                  <a:lumMod val="75000"/>
                  <a:lumOff val="25000"/>
                </a:schemeClr>
              </a:solidFill>
              <a:latin typeface="+mn-lt"/>
              <a:ea typeface="+mn-ea"/>
            </a:endParaRPr>
          </a:p>
        </p:txBody>
      </p:sp>
      <p:sp>
        <p:nvSpPr>
          <p:cNvPr id="55338" name="Text Box 42"/>
          <p:cNvSpPr txBox="1">
            <a:spLocks noChangeArrowheads="1"/>
          </p:cNvSpPr>
          <p:nvPr/>
        </p:nvSpPr>
        <p:spPr bwMode="auto">
          <a:xfrm>
            <a:off x="2724472" y="5010787"/>
            <a:ext cx="6749406" cy="1631216"/>
          </a:xfrm>
          <a:prstGeom prst="rect">
            <a:avLst/>
          </a:prstGeom>
          <a:solidFill>
            <a:schemeClr val="accent6">
              <a:lumMod val="20000"/>
              <a:lumOff val="80000"/>
            </a:schemeClr>
          </a:solidFill>
          <a:ln w="9525">
            <a:solidFill>
              <a:srgbClr val="333399"/>
            </a:solidFill>
            <a:miter lim="800000"/>
          </a:ln>
        </p:spPr>
        <p:txBody>
          <a:bodyPr wrap="square">
            <a:spAutoFit/>
          </a:bodyPr>
          <a:lstStyle/>
          <a:p>
            <a:r>
              <a:rPr lang="zh-CN" altLang="en-US" sz="2000" dirty="0">
                <a:solidFill>
                  <a:schemeClr val="tx1">
                    <a:lumMod val="75000"/>
                    <a:lumOff val="25000"/>
                  </a:schemeClr>
                </a:solidFill>
                <a:latin typeface="+mn-lt"/>
                <a:ea typeface="+mn-ea"/>
              </a:rPr>
              <a:t>数字用户线接入复用器 </a:t>
            </a:r>
            <a:r>
              <a:rPr lang="en-US" altLang="zh-CN" sz="2000" dirty="0">
                <a:solidFill>
                  <a:schemeClr val="tx1">
                    <a:lumMod val="75000"/>
                    <a:lumOff val="25000"/>
                  </a:schemeClr>
                </a:solidFill>
                <a:latin typeface="+mn-lt"/>
                <a:ea typeface="+mn-ea"/>
              </a:rPr>
              <a:t>DSLAM (DSL Access Multiplexer)</a:t>
            </a:r>
            <a:endParaRPr lang="en-US" altLang="zh-CN" sz="2000" dirty="0">
              <a:solidFill>
                <a:schemeClr val="tx1">
                  <a:lumMod val="75000"/>
                  <a:lumOff val="25000"/>
                </a:schemeClr>
              </a:solidFill>
              <a:latin typeface="+mn-lt"/>
              <a:ea typeface="+mn-ea"/>
            </a:endParaRPr>
          </a:p>
          <a:p>
            <a:r>
              <a:rPr lang="zh-CN" altLang="en-US" sz="2000" dirty="0">
                <a:solidFill>
                  <a:schemeClr val="tx1">
                    <a:lumMod val="75000"/>
                    <a:lumOff val="25000"/>
                  </a:schemeClr>
                </a:solidFill>
                <a:latin typeface="+mn-lt"/>
                <a:ea typeface="+mn-ea"/>
              </a:rPr>
              <a:t>接入端接单元 </a:t>
            </a:r>
            <a:r>
              <a:rPr lang="en-US" altLang="zh-CN" sz="2000" dirty="0">
                <a:solidFill>
                  <a:schemeClr val="tx1">
                    <a:lumMod val="75000"/>
                    <a:lumOff val="25000"/>
                  </a:schemeClr>
                </a:solidFill>
                <a:latin typeface="+mn-lt"/>
                <a:ea typeface="+mn-ea"/>
              </a:rPr>
              <a:t>ATU (Access Termination Unit)</a:t>
            </a:r>
            <a:endParaRPr lang="en-US" altLang="zh-CN" sz="2000" dirty="0">
              <a:solidFill>
                <a:schemeClr val="tx1">
                  <a:lumMod val="75000"/>
                  <a:lumOff val="25000"/>
                </a:schemeClr>
              </a:solidFill>
              <a:latin typeface="+mn-lt"/>
              <a:ea typeface="+mn-ea"/>
            </a:endParaRPr>
          </a:p>
          <a:p>
            <a:r>
              <a:rPr lang="en-US" altLang="zh-CN" sz="2000" dirty="0">
                <a:solidFill>
                  <a:schemeClr val="tx1">
                    <a:lumMod val="75000"/>
                    <a:lumOff val="25000"/>
                  </a:schemeClr>
                </a:solidFill>
                <a:latin typeface="+mn-lt"/>
                <a:ea typeface="+mn-ea"/>
              </a:rPr>
              <a:t>ATU-C</a:t>
            </a:r>
            <a:r>
              <a:rPr lang="zh-CN" altLang="en-US" sz="2000" dirty="0">
                <a:solidFill>
                  <a:schemeClr val="tx1">
                    <a:lumMod val="75000"/>
                    <a:lumOff val="25000"/>
                  </a:schemeClr>
                </a:solidFill>
                <a:latin typeface="+mn-lt"/>
                <a:ea typeface="+mn-ea"/>
              </a:rPr>
              <a:t>（</a:t>
            </a:r>
            <a:r>
              <a:rPr lang="en-US" altLang="zh-CN" sz="2000" dirty="0">
                <a:solidFill>
                  <a:schemeClr val="tx1">
                    <a:lumMod val="75000"/>
                    <a:lumOff val="25000"/>
                  </a:schemeClr>
                </a:solidFill>
                <a:latin typeface="+mn-lt"/>
                <a:ea typeface="+mn-ea"/>
              </a:rPr>
              <a:t>C </a:t>
            </a:r>
            <a:r>
              <a:rPr lang="zh-CN" altLang="en-US" sz="2000" dirty="0">
                <a:solidFill>
                  <a:schemeClr val="tx1">
                    <a:lumMod val="75000"/>
                    <a:lumOff val="25000"/>
                  </a:schemeClr>
                </a:solidFill>
                <a:latin typeface="+mn-lt"/>
                <a:ea typeface="+mn-ea"/>
              </a:rPr>
              <a:t>代表端局 </a:t>
            </a:r>
            <a:r>
              <a:rPr lang="en-US" altLang="zh-CN" sz="2000" dirty="0">
                <a:solidFill>
                  <a:schemeClr val="tx1">
                    <a:lumMod val="75000"/>
                    <a:lumOff val="25000"/>
                  </a:schemeClr>
                </a:solidFill>
                <a:latin typeface="+mn-lt"/>
                <a:ea typeface="+mn-ea"/>
              </a:rPr>
              <a:t>Central Office</a:t>
            </a:r>
            <a:r>
              <a:rPr lang="zh-CN" altLang="en-US" sz="2000" dirty="0">
                <a:solidFill>
                  <a:schemeClr val="tx1">
                    <a:lumMod val="75000"/>
                    <a:lumOff val="25000"/>
                  </a:schemeClr>
                </a:solidFill>
                <a:latin typeface="+mn-lt"/>
                <a:ea typeface="+mn-ea"/>
              </a:rPr>
              <a:t>）</a:t>
            </a:r>
            <a:endParaRPr lang="zh-CN" altLang="en-US" sz="2000" dirty="0">
              <a:solidFill>
                <a:schemeClr val="tx1">
                  <a:lumMod val="75000"/>
                  <a:lumOff val="25000"/>
                </a:schemeClr>
              </a:solidFill>
              <a:latin typeface="+mn-lt"/>
              <a:ea typeface="+mn-ea"/>
            </a:endParaRPr>
          </a:p>
          <a:p>
            <a:r>
              <a:rPr lang="en-US" altLang="zh-CN" sz="2000" dirty="0">
                <a:solidFill>
                  <a:schemeClr val="tx1">
                    <a:lumMod val="75000"/>
                    <a:lumOff val="25000"/>
                  </a:schemeClr>
                </a:solidFill>
                <a:latin typeface="+mn-lt"/>
                <a:ea typeface="+mn-ea"/>
              </a:rPr>
              <a:t>ATU-R</a:t>
            </a:r>
            <a:r>
              <a:rPr lang="zh-CN" altLang="en-US" sz="2000" dirty="0">
                <a:solidFill>
                  <a:schemeClr val="tx1">
                    <a:lumMod val="75000"/>
                    <a:lumOff val="25000"/>
                  </a:schemeClr>
                </a:solidFill>
                <a:latin typeface="+mn-lt"/>
                <a:ea typeface="+mn-ea"/>
              </a:rPr>
              <a:t>（</a:t>
            </a:r>
            <a:r>
              <a:rPr lang="en-US" altLang="zh-CN" sz="2000" dirty="0">
                <a:solidFill>
                  <a:schemeClr val="tx1">
                    <a:lumMod val="75000"/>
                    <a:lumOff val="25000"/>
                  </a:schemeClr>
                </a:solidFill>
                <a:latin typeface="+mn-lt"/>
                <a:ea typeface="+mn-ea"/>
              </a:rPr>
              <a:t>R </a:t>
            </a:r>
            <a:r>
              <a:rPr lang="zh-CN" altLang="en-US" sz="2000" dirty="0">
                <a:solidFill>
                  <a:schemeClr val="tx1">
                    <a:lumMod val="75000"/>
                    <a:lumOff val="25000"/>
                  </a:schemeClr>
                </a:solidFill>
                <a:latin typeface="+mn-lt"/>
                <a:ea typeface="+mn-ea"/>
              </a:rPr>
              <a:t>代表远端 </a:t>
            </a:r>
            <a:r>
              <a:rPr lang="en-US" altLang="zh-CN" sz="2000" dirty="0">
                <a:solidFill>
                  <a:schemeClr val="tx1">
                    <a:lumMod val="75000"/>
                    <a:lumOff val="25000"/>
                  </a:schemeClr>
                </a:solidFill>
                <a:latin typeface="+mn-lt"/>
                <a:ea typeface="+mn-ea"/>
              </a:rPr>
              <a:t>Remote</a:t>
            </a:r>
            <a:r>
              <a:rPr lang="zh-CN" altLang="en-US" sz="2000" dirty="0">
                <a:solidFill>
                  <a:schemeClr val="tx1">
                    <a:lumMod val="75000"/>
                    <a:lumOff val="25000"/>
                  </a:schemeClr>
                </a:solidFill>
                <a:latin typeface="+mn-lt"/>
                <a:ea typeface="+mn-ea"/>
              </a:rPr>
              <a:t>）</a:t>
            </a:r>
            <a:endParaRPr lang="zh-CN" altLang="en-US" sz="2000" dirty="0">
              <a:solidFill>
                <a:schemeClr val="tx1">
                  <a:lumMod val="75000"/>
                  <a:lumOff val="25000"/>
                </a:schemeClr>
              </a:solidFill>
              <a:latin typeface="+mn-lt"/>
              <a:ea typeface="+mn-ea"/>
            </a:endParaRPr>
          </a:p>
          <a:p>
            <a:r>
              <a:rPr lang="zh-CN" altLang="en-US" sz="2000" dirty="0">
                <a:solidFill>
                  <a:schemeClr val="tx1">
                    <a:lumMod val="75000"/>
                    <a:lumOff val="25000"/>
                  </a:schemeClr>
                </a:solidFill>
                <a:latin typeface="+mn-lt"/>
                <a:ea typeface="+mn-ea"/>
              </a:rPr>
              <a:t>电话分路器 </a:t>
            </a:r>
            <a:r>
              <a:rPr lang="en-US" altLang="zh-CN" sz="2000" dirty="0">
                <a:solidFill>
                  <a:schemeClr val="tx1">
                    <a:lumMod val="75000"/>
                    <a:lumOff val="25000"/>
                  </a:schemeClr>
                </a:solidFill>
                <a:latin typeface="+mn-lt"/>
                <a:ea typeface="+mn-ea"/>
              </a:rPr>
              <a:t>PS (POTS Splitter)  </a:t>
            </a:r>
            <a:endParaRPr lang="en-US" altLang="zh-CN" sz="2000" dirty="0">
              <a:solidFill>
                <a:schemeClr val="tx1">
                  <a:lumMod val="75000"/>
                  <a:lumOff val="25000"/>
                </a:schemeClr>
              </a:solidFill>
              <a:latin typeface="+mn-lt"/>
              <a:ea typeface="+mn-ea"/>
            </a:endParaRPr>
          </a:p>
        </p:txBody>
      </p:sp>
      <p:sp>
        <p:nvSpPr>
          <p:cNvPr id="44" name="Freeform 43"/>
          <p:cNvSpPr/>
          <p:nvPr/>
        </p:nvSpPr>
        <p:spPr bwMode="auto">
          <a:xfrm>
            <a:off x="6416841" y="3205623"/>
            <a:ext cx="2276724" cy="1152525"/>
          </a:xfrm>
          <a:custGeom>
            <a:avLst/>
            <a:gdLst>
              <a:gd name="T0" fmla="*/ 2147483646 w 1203"/>
              <a:gd name="T1" fmla="*/ 2147483646 h 726"/>
              <a:gd name="T2" fmla="*/ 2147483646 w 1203"/>
              <a:gd name="T3" fmla="*/ 2147483646 h 726"/>
              <a:gd name="T4" fmla="*/ 2147483646 w 1203"/>
              <a:gd name="T5" fmla="*/ 2147483646 h 726"/>
              <a:gd name="T6" fmla="*/ 2147483646 w 1203"/>
              <a:gd name="T7" fmla="*/ 2147483646 h 726"/>
              <a:gd name="T8" fmla="*/ 2147483646 w 1203"/>
              <a:gd name="T9" fmla="*/ 2147483646 h 726"/>
              <a:gd name="T10" fmla="*/ 2147483646 w 1203"/>
              <a:gd name="T11" fmla="*/ 0 h 726"/>
              <a:gd name="T12" fmla="*/ 2147483646 w 1203"/>
              <a:gd name="T13" fmla="*/ 2147483646 h 726"/>
              <a:gd name="T14" fmla="*/ 2147483646 w 1203"/>
              <a:gd name="T15" fmla="*/ 2147483646 h 726"/>
              <a:gd name="T16" fmla="*/ 2147483646 w 1203"/>
              <a:gd name="T17" fmla="*/ 2147483646 h 726"/>
              <a:gd name="T18" fmla="*/ 2147483646 w 1203"/>
              <a:gd name="T19" fmla="*/ 2147483646 h 726"/>
              <a:gd name="T20" fmla="*/ 2147483646 w 1203"/>
              <a:gd name="T21" fmla="*/ 2147483646 h 72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03"/>
              <a:gd name="T34" fmla="*/ 0 h 726"/>
              <a:gd name="T35" fmla="*/ 1203 w 1203"/>
              <a:gd name="T36" fmla="*/ 726 h 72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03" h="726">
                <a:moveTo>
                  <a:pt x="1157" y="454"/>
                </a:moveTo>
                <a:cubicBezTo>
                  <a:pt x="1180" y="329"/>
                  <a:pt x="1203" y="204"/>
                  <a:pt x="1203" y="136"/>
                </a:cubicBezTo>
                <a:cubicBezTo>
                  <a:pt x="1203" y="68"/>
                  <a:pt x="1180" y="61"/>
                  <a:pt x="1157" y="46"/>
                </a:cubicBezTo>
                <a:cubicBezTo>
                  <a:pt x="1134" y="31"/>
                  <a:pt x="1127" y="46"/>
                  <a:pt x="1067" y="46"/>
                </a:cubicBezTo>
                <a:cubicBezTo>
                  <a:pt x="1007" y="46"/>
                  <a:pt x="945" y="54"/>
                  <a:pt x="794" y="46"/>
                </a:cubicBezTo>
                <a:cubicBezTo>
                  <a:pt x="643" y="38"/>
                  <a:pt x="287" y="0"/>
                  <a:pt x="159" y="0"/>
                </a:cubicBezTo>
                <a:cubicBezTo>
                  <a:pt x="31" y="0"/>
                  <a:pt x="46" y="23"/>
                  <a:pt x="23" y="46"/>
                </a:cubicBezTo>
                <a:cubicBezTo>
                  <a:pt x="0" y="69"/>
                  <a:pt x="15" y="106"/>
                  <a:pt x="23" y="136"/>
                </a:cubicBezTo>
                <a:cubicBezTo>
                  <a:pt x="31" y="166"/>
                  <a:pt x="46" y="189"/>
                  <a:pt x="69" y="227"/>
                </a:cubicBezTo>
                <a:cubicBezTo>
                  <a:pt x="92" y="265"/>
                  <a:pt x="91" y="280"/>
                  <a:pt x="159" y="363"/>
                </a:cubicBezTo>
                <a:cubicBezTo>
                  <a:pt x="227" y="446"/>
                  <a:pt x="352" y="586"/>
                  <a:pt x="477" y="726"/>
                </a:cubicBezTo>
              </a:path>
            </a:pathLst>
          </a:custGeom>
          <a:noFill/>
          <a:ln w="38100">
            <a:solidFill>
              <a:srgbClr val="00B050"/>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5" name="Freeform 44"/>
          <p:cNvSpPr/>
          <p:nvPr/>
        </p:nvSpPr>
        <p:spPr bwMode="auto">
          <a:xfrm>
            <a:off x="2719213" y="3018690"/>
            <a:ext cx="8042522" cy="684213"/>
          </a:xfrm>
          <a:custGeom>
            <a:avLst/>
            <a:gdLst>
              <a:gd name="T0" fmla="*/ 2147483646 w 3674"/>
              <a:gd name="T1" fmla="*/ 2147483646 h 431"/>
              <a:gd name="T2" fmla="*/ 2147483646 w 3674"/>
              <a:gd name="T3" fmla="*/ 2147483646 h 431"/>
              <a:gd name="T4" fmla="*/ 2147483646 w 3674"/>
              <a:gd name="T5" fmla="*/ 2147483646 h 431"/>
              <a:gd name="T6" fmla="*/ 2147483646 w 3674"/>
              <a:gd name="T7" fmla="*/ 2147483646 h 431"/>
              <a:gd name="T8" fmla="*/ 2147483646 w 3674"/>
              <a:gd name="T9" fmla="*/ 2147483646 h 431"/>
              <a:gd name="T10" fmla="*/ 2147483646 w 3674"/>
              <a:gd name="T11" fmla="*/ 2147483646 h 431"/>
              <a:gd name="T12" fmla="*/ 0 w 3674"/>
              <a:gd name="T13" fmla="*/ 2147483646 h 431"/>
              <a:gd name="T14" fmla="*/ 0 60000 65536"/>
              <a:gd name="T15" fmla="*/ 0 60000 65536"/>
              <a:gd name="T16" fmla="*/ 0 60000 65536"/>
              <a:gd name="T17" fmla="*/ 0 60000 65536"/>
              <a:gd name="T18" fmla="*/ 0 60000 65536"/>
              <a:gd name="T19" fmla="*/ 0 60000 65536"/>
              <a:gd name="T20" fmla="*/ 0 60000 65536"/>
              <a:gd name="T21" fmla="*/ 0 w 3674"/>
              <a:gd name="T22" fmla="*/ 0 h 431"/>
              <a:gd name="T23" fmla="*/ 3674 w 3674"/>
              <a:gd name="T24" fmla="*/ 431 h 4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674" h="431">
                <a:moveTo>
                  <a:pt x="3674" y="431"/>
                </a:moveTo>
                <a:cubicBezTo>
                  <a:pt x="3659" y="344"/>
                  <a:pt x="3645" y="257"/>
                  <a:pt x="3584" y="204"/>
                </a:cubicBezTo>
                <a:cubicBezTo>
                  <a:pt x="3523" y="151"/>
                  <a:pt x="3455" y="137"/>
                  <a:pt x="3311" y="114"/>
                </a:cubicBezTo>
                <a:cubicBezTo>
                  <a:pt x="3167" y="91"/>
                  <a:pt x="3009" y="83"/>
                  <a:pt x="2722" y="68"/>
                </a:cubicBezTo>
                <a:cubicBezTo>
                  <a:pt x="2435" y="53"/>
                  <a:pt x="1837" y="30"/>
                  <a:pt x="1588" y="23"/>
                </a:cubicBezTo>
                <a:cubicBezTo>
                  <a:pt x="1339" y="16"/>
                  <a:pt x="1490" y="0"/>
                  <a:pt x="1225" y="23"/>
                </a:cubicBezTo>
                <a:cubicBezTo>
                  <a:pt x="960" y="46"/>
                  <a:pt x="204" y="114"/>
                  <a:pt x="0" y="159"/>
                </a:cubicBezTo>
              </a:path>
            </a:pathLst>
          </a:custGeom>
          <a:noFill/>
          <a:ln w="38100">
            <a:solidFill>
              <a:srgbClr val="00B050"/>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nvGrpSpPr>
          <p:cNvPr id="46" name="Group 48"/>
          <p:cNvGrpSpPr/>
          <p:nvPr/>
        </p:nvGrpSpPr>
        <p:grpSpPr bwMode="auto">
          <a:xfrm>
            <a:off x="7755359" y="2989352"/>
            <a:ext cx="279400" cy="431800"/>
            <a:chOff x="3611" y="1616"/>
            <a:chExt cx="176" cy="272"/>
          </a:xfrm>
        </p:grpSpPr>
        <p:sp>
          <p:nvSpPr>
            <p:cNvPr id="47" name="Oval 45"/>
            <p:cNvSpPr>
              <a:spLocks noChangeArrowheads="1"/>
            </p:cNvSpPr>
            <p:nvPr/>
          </p:nvSpPr>
          <p:spPr bwMode="auto">
            <a:xfrm>
              <a:off x="3651" y="1616"/>
              <a:ext cx="136" cy="272"/>
            </a:xfrm>
            <a:prstGeom prst="ellipse">
              <a:avLst/>
            </a:prstGeom>
            <a:noFill/>
            <a:ln w="76200">
              <a:solidFill>
                <a:srgbClr val="CC9900"/>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algn="ctr" eaLnBrk="1" hangingPunct="1">
                <a:spcBef>
                  <a:spcPct val="0"/>
                </a:spcBef>
                <a:buClrTx/>
                <a:buSzTx/>
                <a:buFontTx/>
                <a:buNone/>
              </a:pPr>
              <a:endParaRPr lang="zh-CN" altLang="en-US" sz="2400">
                <a:latin typeface="Tahoma" panose="020B0604030504040204" pitchFamily="34" charset="0"/>
                <a:ea typeface="宋体" panose="02010600030101010101" pitchFamily="2" charset="-122"/>
              </a:endParaRPr>
            </a:p>
          </p:txBody>
        </p:sp>
        <p:sp>
          <p:nvSpPr>
            <p:cNvPr id="48" name="Line 46"/>
            <p:cNvSpPr>
              <a:spLocks noChangeShapeType="1"/>
            </p:cNvSpPr>
            <p:nvPr/>
          </p:nvSpPr>
          <p:spPr bwMode="auto">
            <a:xfrm>
              <a:off x="3626" y="1686"/>
              <a:ext cx="65" cy="0"/>
            </a:xfrm>
            <a:prstGeom prst="line">
              <a:avLst/>
            </a:prstGeom>
            <a:noFill/>
            <a:ln w="38100">
              <a:solidFill>
                <a:srgbClr val="00B050"/>
              </a:solidFill>
              <a:round/>
            </a:ln>
            <a:extLst>
              <a:ext uri="{909E8E84-426E-40DD-AFC4-6F175D3DCCD1}">
                <a14:hiddenFill xmlns:a14="http://schemas.microsoft.com/office/drawing/2010/main">
                  <a:noFill/>
                </a14:hiddenFill>
              </a:ext>
            </a:extLst>
          </p:spPr>
          <p:txBody>
            <a:bodyPr/>
            <a:lstStyle/>
            <a:p>
              <a:endParaRPr lang="zh-CN" altLang="en-US"/>
            </a:p>
          </p:txBody>
        </p:sp>
        <p:sp>
          <p:nvSpPr>
            <p:cNvPr id="49" name="Line 47"/>
            <p:cNvSpPr>
              <a:spLocks noChangeShapeType="1"/>
            </p:cNvSpPr>
            <p:nvPr/>
          </p:nvSpPr>
          <p:spPr bwMode="auto">
            <a:xfrm>
              <a:off x="3611" y="1792"/>
              <a:ext cx="80" cy="5"/>
            </a:xfrm>
            <a:prstGeom prst="line">
              <a:avLst/>
            </a:prstGeom>
            <a:noFill/>
            <a:ln w="38100">
              <a:solidFill>
                <a:srgbClr val="00B050"/>
              </a:solidFill>
              <a:round/>
            </a:ln>
            <a:extLst>
              <a:ext uri="{909E8E84-426E-40DD-AFC4-6F175D3DCCD1}">
                <a14:hiddenFill xmlns:a14="http://schemas.microsoft.com/office/drawing/2010/main">
                  <a:noFill/>
                </a14:hiddenFill>
              </a:ext>
            </a:extLst>
          </p:spPr>
          <p:txBody>
            <a:bodyPr/>
            <a:lstStyle/>
            <a:p>
              <a:endParaRPr lang="zh-CN" altLang="en-US"/>
            </a:p>
          </p:txBody>
        </p:sp>
      </p:grpSp>
      <p:sp>
        <p:nvSpPr>
          <p:cNvPr id="50" name="AutoShape 49"/>
          <p:cNvSpPr>
            <a:spLocks noChangeArrowheads="1"/>
          </p:cNvSpPr>
          <p:nvPr/>
        </p:nvSpPr>
        <p:spPr bwMode="auto">
          <a:xfrm>
            <a:off x="6958496" y="3609867"/>
            <a:ext cx="1326005" cy="400110"/>
          </a:xfrm>
          <a:prstGeom prst="wedgeRectCallout">
            <a:avLst>
              <a:gd name="adj1" fmla="val 22222"/>
              <a:gd name="adj2" fmla="val -90661"/>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spcBef>
                <a:spcPct val="20000"/>
              </a:spcBef>
              <a:buClr>
                <a:schemeClr val="folHlink"/>
              </a:buClr>
              <a:buSzPct val="60000"/>
              <a:buFont typeface="Wingdings" panose="05000000000000000000" pitchFamily="2" charset="2"/>
              <a:buChar char="n"/>
              <a:defRPr sz="3200">
                <a:solidFill>
                  <a:schemeClr val="tx1"/>
                </a:solidFill>
                <a:latin typeface="Arial" panose="020B0604020202020204" pitchFamily="34" charset="0"/>
                <a:ea typeface="黑体" panose="0201060906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黑体" panose="0201060906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黑体" panose="0201060906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黑体" panose="02010609060101010101" pitchFamily="2" charset="-122"/>
              </a:defRPr>
            </a:lvl9pPr>
          </a:lstStyle>
          <a:p>
            <a:pPr algn="ctr">
              <a:buNone/>
            </a:pPr>
            <a:r>
              <a:rPr lang="zh-CN" altLang="en-US" sz="2000" dirty="0">
                <a:solidFill>
                  <a:schemeClr val="lt1"/>
                </a:solidFill>
                <a:latin typeface="+mn-lt"/>
                <a:ea typeface="+mn-ea"/>
              </a:rPr>
              <a:t>频分复用</a:t>
            </a:r>
            <a:endParaRPr lang="zh-CN" altLang="en-US" sz="2000" dirty="0">
              <a:solidFill>
                <a:schemeClr val="lt1"/>
              </a:solidFill>
              <a:latin typeface="+mn-lt"/>
              <a:ea typeface="+mn-ea"/>
            </a:endParaRPr>
          </a:p>
        </p:txBody>
      </p:sp>
      <p:pic>
        <p:nvPicPr>
          <p:cNvPr id="2" name="图片 1"/>
          <p:cNvPicPr>
            <a:picLocks noChangeAspect="1"/>
          </p:cNvPicPr>
          <p:nvPr/>
        </p:nvPicPr>
        <p:blipFill>
          <a:blip r:embed="rId6"/>
          <a:stretch>
            <a:fillRect/>
          </a:stretch>
        </p:blipFill>
        <p:spPr>
          <a:xfrm>
            <a:off x="8331200" y="385445"/>
            <a:ext cx="2319655" cy="375920"/>
          </a:xfrm>
          <a:prstGeom prst="rect">
            <a:avLst/>
          </a:prstGeom>
        </p:spPr>
      </p:pic>
    </p:spTree>
    <p:custDataLst>
      <p:tags r:id="rId7"/>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mph" presetSubtype="0" repeatCount="2000" fill="hold" grpId="0" nodeType="clickEffect">
                                  <p:stCondLst>
                                    <p:cond delay="0"/>
                                  </p:stCondLst>
                                  <p:childTnLst>
                                    <p:anim calcmode="discrete" valueType="str">
                                      <p:cBhvr>
                                        <p:cTn id="6" dur="1000" fill="hold"/>
                                        <p:tgtEl>
                                          <p:spTgt spid="55299"/>
                                        </p:tgtEl>
                                        <p:attrNameLst>
                                          <p:attrName>style.visibility</p:attrName>
                                        </p:attrNameLst>
                                      </p:cBhvr>
                                      <p:tavLst>
                                        <p:tav tm="0">
                                          <p:val>
                                            <p:strVal val="hidden"/>
                                          </p:val>
                                        </p:tav>
                                        <p:tav tm="50000">
                                          <p:val>
                                            <p:strVal val="visible"/>
                                          </p:val>
                                        </p:tav>
                                      </p:tavLst>
                                    </p:anim>
                                  </p:childTnLst>
                                </p:cTn>
                              </p:par>
                              <p:par>
                                <p:cTn id="7" presetID="35" presetClass="emph" presetSubtype="0" repeatCount="2000" fill="hold" nodeType="withEffect">
                                  <p:stCondLst>
                                    <p:cond delay="0"/>
                                  </p:stCondLst>
                                  <p:childTnLst>
                                    <p:anim calcmode="discrete" valueType="str">
                                      <p:cBhvr>
                                        <p:cTn id="8" dur="1000" fill="hold"/>
                                        <p:tgtEl>
                                          <p:spTgt spid="55338">
                                            <p:txEl>
                                              <p:pRg st="0" end="0"/>
                                            </p:txEl>
                                          </p:spTgt>
                                        </p:tgtEl>
                                        <p:attrNameLst>
                                          <p:attrName>style.visibility</p:attrName>
                                        </p:attrNameLst>
                                      </p:cBhvr>
                                      <p:tavLst>
                                        <p:tav tm="0">
                                          <p:val>
                                            <p:strVal val="hidden"/>
                                          </p:val>
                                        </p:tav>
                                        <p:tav tm="50000">
                                          <p:val>
                                            <p:strVal val="visible"/>
                                          </p:val>
                                        </p:tav>
                                      </p:tavLst>
                                    </p:anim>
                                  </p:childTnLst>
                                </p:cTn>
                              </p:par>
                            </p:childTnLst>
                          </p:cTn>
                        </p:par>
                      </p:childTnLst>
                    </p:cTn>
                  </p:par>
                  <p:par>
                    <p:cTn id="9" fill="hold">
                      <p:stCondLst>
                        <p:cond delay="indefinite"/>
                      </p:stCondLst>
                      <p:childTnLst>
                        <p:par>
                          <p:cTn id="10" fill="hold">
                            <p:stCondLst>
                              <p:cond delay="0"/>
                            </p:stCondLst>
                            <p:childTnLst>
                              <p:par>
                                <p:cTn id="11" presetID="35" presetClass="emph" presetSubtype="0" repeatCount="2000" fill="hold" grpId="0" nodeType="clickEffect">
                                  <p:stCondLst>
                                    <p:cond delay="0"/>
                                  </p:stCondLst>
                                  <p:childTnLst>
                                    <p:anim calcmode="discrete" valueType="str">
                                      <p:cBhvr>
                                        <p:cTn id="12" dur="1000" fill="hold"/>
                                        <p:tgtEl>
                                          <p:spTgt spid="55321"/>
                                        </p:tgtEl>
                                        <p:attrNameLst>
                                          <p:attrName>style.visibility</p:attrName>
                                        </p:attrNameLst>
                                      </p:cBhvr>
                                      <p:tavLst>
                                        <p:tav tm="0">
                                          <p:val>
                                            <p:strVal val="hidden"/>
                                          </p:val>
                                        </p:tav>
                                        <p:tav tm="50000">
                                          <p:val>
                                            <p:strVal val="visible"/>
                                          </p:val>
                                        </p:tav>
                                      </p:tavLst>
                                    </p:anim>
                                  </p:childTnLst>
                                </p:cTn>
                              </p:par>
                            </p:childTnLst>
                          </p:cTn>
                        </p:par>
                      </p:childTnLst>
                    </p:cTn>
                  </p:par>
                  <p:par>
                    <p:cTn id="13" fill="hold">
                      <p:stCondLst>
                        <p:cond delay="indefinite"/>
                      </p:stCondLst>
                      <p:childTnLst>
                        <p:par>
                          <p:cTn id="14" fill="hold">
                            <p:stCondLst>
                              <p:cond delay="0"/>
                            </p:stCondLst>
                            <p:childTnLst>
                              <p:par>
                                <p:cTn id="15" presetID="35" presetClass="emph" presetSubtype="0" repeatCount="2000" fill="hold" nodeType="clickEffect">
                                  <p:stCondLst>
                                    <p:cond delay="0"/>
                                  </p:stCondLst>
                                  <p:childTnLst>
                                    <p:anim calcmode="discrete" valueType="str">
                                      <p:cBhvr>
                                        <p:cTn id="16" dur="1000" fill="hold"/>
                                        <p:tgtEl>
                                          <p:spTgt spid="55308"/>
                                        </p:tgtEl>
                                        <p:attrNameLst>
                                          <p:attrName>style.visibility</p:attrName>
                                        </p:attrNameLst>
                                      </p:cBhvr>
                                      <p:tavLst>
                                        <p:tav tm="0">
                                          <p:val>
                                            <p:strVal val="hidden"/>
                                          </p:val>
                                        </p:tav>
                                        <p:tav tm="50000">
                                          <p:val>
                                            <p:strVal val="visible"/>
                                          </p:val>
                                        </p:tav>
                                      </p:tavLst>
                                    </p:anim>
                                  </p:childTnLst>
                                </p:cTn>
                              </p:par>
                            </p:childTnLst>
                          </p:cTn>
                        </p:par>
                      </p:childTnLst>
                    </p:cTn>
                  </p:par>
                  <p:par>
                    <p:cTn id="17" fill="hold">
                      <p:stCondLst>
                        <p:cond delay="indefinite"/>
                      </p:stCondLst>
                      <p:childTnLst>
                        <p:par>
                          <p:cTn id="18" fill="hold">
                            <p:stCondLst>
                              <p:cond delay="0"/>
                            </p:stCondLst>
                            <p:childTnLst>
                              <p:par>
                                <p:cTn id="19" presetID="35" presetClass="emph" presetSubtype="0" repeatCount="2000" fill="hold" grpId="0" nodeType="clickEffect">
                                  <p:stCondLst>
                                    <p:cond delay="0"/>
                                  </p:stCondLst>
                                  <p:childTnLst>
                                    <p:anim calcmode="discrete" valueType="str">
                                      <p:cBhvr>
                                        <p:cTn id="20" dur="1000" fill="hold"/>
                                        <p:tgtEl>
                                          <p:spTgt spid="55318"/>
                                        </p:tgtEl>
                                        <p:attrNameLst>
                                          <p:attrName>style.visibility</p:attrName>
                                        </p:attrNameLst>
                                      </p:cBhvr>
                                      <p:tavLst>
                                        <p:tav tm="0">
                                          <p:val>
                                            <p:strVal val="hidden"/>
                                          </p:val>
                                        </p:tav>
                                        <p:tav tm="50000">
                                          <p:val>
                                            <p:strVal val="visible"/>
                                          </p:val>
                                        </p:tav>
                                      </p:tavLst>
                                    </p:anim>
                                  </p:childTnLst>
                                </p:cTn>
                              </p:par>
                              <p:par>
                                <p:cTn id="21" presetID="35" presetClass="emph" presetSubtype="0" repeatCount="2000" fill="hold" nodeType="withEffect">
                                  <p:stCondLst>
                                    <p:cond delay="0"/>
                                  </p:stCondLst>
                                  <p:childTnLst>
                                    <p:anim calcmode="discrete" valueType="str">
                                      <p:cBhvr>
                                        <p:cTn id="22" dur="1000" fill="hold"/>
                                        <p:tgtEl>
                                          <p:spTgt spid="55338">
                                            <p:txEl>
                                              <p:pRg st="1" end="1"/>
                                            </p:txEl>
                                          </p:spTgt>
                                        </p:tgtEl>
                                        <p:attrNameLst>
                                          <p:attrName>style.visibility</p:attrName>
                                        </p:attrNameLst>
                                      </p:cBhvr>
                                      <p:tavLst>
                                        <p:tav tm="0">
                                          <p:val>
                                            <p:strVal val="hidden"/>
                                          </p:val>
                                        </p:tav>
                                        <p:tav tm="50000">
                                          <p:val>
                                            <p:strVal val="visible"/>
                                          </p:val>
                                        </p:tav>
                                      </p:tavLst>
                                    </p:anim>
                                  </p:childTnLst>
                                </p:cTn>
                              </p:par>
                            </p:childTnLst>
                          </p:cTn>
                        </p:par>
                        <p:par>
                          <p:cTn id="23" fill="hold">
                            <p:stCondLst>
                              <p:cond delay="1000"/>
                            </p:stCondLst>
                            <p:childTnLst>
                              <p:par>
                                <p:cTn id="24" presetID="35" presetClass="emph" presetSubtype="0" repeatCount="2000" fill="hold" grpId="0" nodeType="afterEffect">
                                  <p:stCondLst>
                                    <p:cond delay="0"/>
                                  </p:stCondLst>
                                  <p:childTnLst>
                                    <p:anim calcmode="discrete" valueType="str">
                                      <p:cBhvr>
                                        <p:cTn id="25" dur="1000" fill="hold"/>
                                        <p:tgtEl>
                                          <p:spTgt spid="55307"/>
                                        </p:tgtEl>
                                        <p:attrNameLst>
                                          <p:attrName>style.visibility</p:attrName>
                                        </p:attrNameLst>
                                      </p:cBhvr>
                                      <p:tavLst>
                                        <p:tav tm="0">
                                          <p:val>
                                            <p:strVal val="hidden"/>
                                          </p:val>
                                        </p:tav>
                                        <p:tav tm="50000">
                                          <p:val>
                                            <p:strVal val="visible"/>
                                          </p:val>
                                        </p:tav>
                                      </p:tavLst>
                                    </p:anim>
                                  </p:childTnLst>
                                </p:cTn>
                              </p:par>
                            </p:childTnLst>
                          </p:cTn>
                        </p:par>
                        <p:par>
                          <p:cTn id="26" fill="hold">
                            <p:stCondLst>
                              <p:cond delay="2000"/>
                            </p:stCondLst>
                            <p:childTnLst>
                              <p:par>
                                <p:cTn id="27" presetID="35" presetClass="emph" presetSubtype="0" repeatCount="2000" fill="hold" grpId="0" nodeType="afterEffect">
                                  <p:stCondLst>
                                    <p:cond delay="0"/>
                                  </p:stCondLst>
                                  <p:childTnLst>
                                    <p:anim calcmode="discrete" valueType="str">
                                      <p:cBhvr>
                                        <p:cTn id="28" dur="1000" fill="hold"/>
                                        <p:tgtEl>
                                          <p:spTgt spid="55305"/>
                                        </p:tgtEl>
                                        <p:attrNameLst>
                                          <p:attrName>style.visibility</p:attrName>
                                        </p:attrNameLst>
                                      </p:cBhvr>
                                      <p:tavLst>
                                        <p:tav tm="0">
                                          <p:val>
                                            <p:strVal val="hidden"/>
                                          </p:val>
                                        </p:tav>
                                        <p:tav tm="50000">
                                          <p:val>
                                            <p:strVal val="visible"/>
                                          </p:val>
                                        </p:tav>
                                      </p:tavLst>
                                    </p:anim>
                                  </p:childTnLst>
                                </p:cTn>
                              </p:par>
                            </p:childTnLst>
                          </p:cTn>
                        </p:par>
                      </p:childTnLst>
                    </p:cTn>
                  </p:par>
                  <p:par>
                    <p:cTn id="29" fill="hold">
                      <p:stCondLst>
                        <p:cond delay="indefinite"/>
                      </p:stCondLst>
                      <p:childTnLst>
                        <p:par>
                          <p:cTn id="30" fill="hold">
                            <p:stCondLst>
                              <p:cond delay="0"/>
                            </p:stCondLst>
                            <p:childTnLst>
                              <p:par>
                                <p:cTn id="31" presetID="35" presetClass="emph" presetSubtype="0" repeatCount="2000" fill="hold" nodeType="clickEffect">
                                  <p:stCondLst>
                                    <p:cond delay="0"/>
                                  </p:stCondLst>
                                  <p:childTnLst>
                                    <p:anim calcmode="discrete" valueType="str">
                                      <p:cBhvr>
                                        <p:cTn id="32" dur="1000" fill="hold"/>
                                        <p:tgtEl>
                                          <p:spTgt spid="55338">
                                            <p:txEl>
                                              <p:pRg st="2" end="2"/>
                                            </p:txEl>
                                          </p:spTgt>
                                        </p:tgtEl>
                                        <p:attrNameLst>
                                          <p:attrName>style.visibility</p:attrName>
                                        </p:attrNameLst>
                                      </p:cBhvr>
                                      <p:tavLst>
                                        <p:tav tm="0">
                                          <p:val>
                                            <p:strVal val="hidden"/>
                                          </p:val>
                                        </p:tav>
                                        <p:tav tm="50000">
                                          <p:val>
                                            <p:strVal val="visible"/>
                                          </p:val>
                                        </p:tav>
                                      </p:tavLst>
                                    </p:anim>
                                  </p:childTnLst>
                                </p:cTn>
                              </p:par>
                            </p:childTnLst>
                          </p:cTn>
                        </p:par>
                      </p:childTnLst>
                    </p:cTn>
                  </p:par>
                  <p:par>
                    <p:cTn id="33" fill="hold">
                      <p:stCondLst>
                        <p:cond delay="indefinite"/>
                      </p:stCondLst>
                      <p:childTnLst>
                        <p:par>
                          <p:cTn id="34" fill="hold">
                            <p:stCondLst>
                              <p:cond delay="0"/>
                            </p:stCondLst>
                            <p:childTnLst>
                              <p:par>
                                <p:cTn id="35" presetID="35" presetClass="emph" presetSubtype="0" repeatCount="2000" fill="hold" grpId="0" nodeType="clickEffect">
                                  <p:stCondLst>
                                    <p:cond delay="0"/>
                                  </p:stCondLst>
                                  <p:childTnLst>
                                    <p:anim calcmode="discrete" valueType="str">
                                      <p:cBhvr>
                                        <p:cTn id="36" dur="1000" fill="hold"/>
                                        <p:tgtEl>
                                          <p:spTgt spid="55312"/>
                                        </p:tgtEl>
                                        <p:attrNameLst>
                                          <p:attrName>style.visibility</p:attrName>
                                        </p:attrNameLst>
                                      </p:cBhvr>
                                      <p:tavLst>
                                        <p:tav tm="0">
                                          <p:val>
                                            <p:strVal val="hidden"/>
                                          </p:val>
                                        </p:tav>
                                        <p:tav tm="50000">
                                          <p:val>
                                            <p:strVal val="visible"/>
                                          </p:val>
                                        </p:tav>
                                      </p:tavLst>
                                    </p:anim>
                                  </p:childTnLst>
                                </p:cTn>
                              </p:par>
                              <p:par>
                                <p:cTn id="37" presetID="35" presetClass="emph" presetSubtype="0" repeatCount="2000" fill="hold" nodeType="withEffect">
                                  <p:stCondLst>
                                    <p:cond delay="0"/>
                                  </p:stCondLst>
                                  <p:childTnLst>
                                    <p:anim calcmode="discrete" valueType="str">
                                      <p:cBhvr>
                                        <p:cTn id="38" dur="1000" fill="hold"/>
                                        <p:tgtEl>
                                          <p:spTgt spid="55338">
                                            <p:txEl>
                                              <p:pRg st="3" end="3"/>
                                            </p:txEl>
                                          </p:spTgt>
                                        </p:tgtEl>
                                        <p:attrNameLst>
                                          <p:attrName>style.visibility</p:attrName>
                                        </p:attrNameLst>
                                      </p:cBhvr>
                                      <p:tavLst>
                                        <p:tav tm="0">
                                          <p:val>
                                            <p:strVal val="hidden"/>
                                          </p:val>
                                        </p:tav>
                                        <p:tav tm="50000">
                                          <p:val>
                                            <p:strVal val="visible"/>
                                          </p:val>
                                        </p:tav>
                                      </p:tavLst>
                                    </p:anim>
                                  </p:childTnLst>
                                </p:cTn>
                              </p:par>
                            </p:childTnLst>
                          </p:cTn>
                        </p:par>
                      </p:childTnLst>
                    </p:cTn>
                  </p:par>
                  <p:par>
                    <p:cTn id="39" fill="hold">
                      <p:stCondLst>
                        <p:cond delay="indefinite"/>
                      </p:stCondLst>
                      <p:childTnLst>
                        <p:par>
                          <p:cTn id="40" fill="hold">
                            <p:stCondLst>
                              <p:cond delay="0"/>
                            </p:stCondLst>
                            <p:childTnLst>
                              <p:par>
                                <p:cTn id="41" presetID="35" presetClass="emph" presetSubtype="0" repeatCount="2000" fill="hold" grpId="0" nodeType="clickEffect">
                                  <p:stCondLst>
                                    <p:cond delay="0"/>
                                  </p:stCondLst>
                                  <p:childTnLst>
                                    <p:anim calcmode="discrete" valueType="str">
                                      <p:cBhvr>
                                        <p:cTn id="42" dur="1000" fill="hold"/>
                                        <p:tgtEl>
                                          <p:spTgt spid="55315"/>
                                        </p:tgtEl>
                                        <p:attrNameLst>
                                          <p:attrName>style.visibility</p:attrName>
                                        </p:attrNameLst>
                                      </p:cBhvr>
                                      <p:tavLst>
                                        <p:tav tm="0">
                                          <p:val>
                                            <p:strVal val="hidden"/>
                                          </p:val>
                                        </p:tav>
                                        <p:tav tm="50000">
                                          <p:val>
                                            <p:strVal val="visible"/>
                                          </p:val>
                                        </p:tav>
                                      </p:tavLst>
                                    </p:anim>
                                  </p:childTnLst>
                                </p:cTn>
                              </p:par>
                              <p:par>
                                <p:cTn id="43" presetID="35" presetClass="emph" presetSubtype="0" repeatCount="2000" fill="hold" nodeType="withEffect">
                                  <p:stCondLst>
                                    <p:cond delay="0"/>
                                  </p:stCondLst>
                                  <p:childTnLst>
                                    <p:anim calcmode="discrete" valueType="str">
                                      <p:cBhvr>
                                        <p:cTn id="44" dur="1000" fill="hold"/>
                                        <p:tgtEl>
                                          <p:spTgt spid="55338">
                                            <p:txEl>
                                              <p:pRg st="4" end="4"/>
                                            </p:txEl>
                                          </p:spTgt>
                                        </p:tgtEl>
                                        <p:attrNameLst>
                                          <p:attrName>style.visibility</p:attrName>
                                        </p:attrNameLst>
                                      </p:cBhvr>
                                      <p:tavLst>
                                        <p:tav tm="0">
                                          <p:val>
                                            <p:strVal val="hidden"/>
                                          </p:val>
                                        </p:tav>
                                        <p:tav tm="50000">
                                          <p:val>
                                            <p:strVal val="visible"/>
                                          </p:val>
                                        </p:tav>
                                      </p:tavLst>
                                    </p:anim>
                                  </p:childTnLst>
                                </p:cTn>
                              </p:par>
                            </p:childTnLst>
                          </p:cTn>
                        </p:par>
                      </p:childTnLst>
                    </p:cTn>
                  </p:par>
                  <p:par>
                    <p:cTn id="45" fill="hold">
                      <p:stCondLst>
                        <p:cond delay="indefinite"/>
                      </p:stCondLst>
                      <p:childTnLst>
                        <p:par>
                          <p:cTn id="46" fill="hold">
                            <p:stCondLst>
                              <p:cond delay="0"/>
                            </p:stCondLst>
                            <p:childTnLst>
                              <p:par>
                                <p:cTn id="47" presetID="35" presetClass="emph" presetSubtype="0" repeatCount="2000" fill="hold" grpId="0" nodeType="clickEffect">
                                  <p:stCondLst>
                                    <p:cond delay="0"/>
                                  </p:stCondLst>
                                  <p:childTnLst>
                                    <p:anim calcmode="discrete" valueType="str">
                                      <p:cBhvr>
                                        <p:cTn id="48" dur="1000" fill="hold"/>
                                        <p:tgtEl>
                                          <p:spTgt spid="55316"/>
                                        </p:tgtEl>
                                        <p:attrNameLst>
                                          <p:attrName>style.visibility</p:attrName>
                                        </p:attrNameLst>
                                      </p:cBhvr>
                                      <p:tavLst>
                                        <p:tav tm="0">
                                          <p:val>
                                            <p:strVal val="hidden"/>
                                          </p:val>
                                        </p:tav>
                                        <p:tav tm="50000">
                                          <p:val>
                                            <p:strVal val="visible"/>
                                          </p:val>
                                        </p:tav>
                                      </p:tavLst>
                                    </p:anim>
                                  </p:childTnLst>
                                </p:cTn>
                              </p:par>
                            </p:childTnLst>
                          </p:cTn>
                        </p:par>
                      </p:childTnLst>
                    </p:cTn>
                  </p:par>
                  <p:par>
                    <p:cTn id="49" fill="hold">
                      <p:stCondLst>
                        <p:cond delay="indefinite"/>
                      </p:stCondLst>
                      <p:childTnLst>
                        <p:par>
                          <p:cTn id="50" fill="hold">
                            <p:stCondLst>
                              <p:cond delay="0"/>
                            </p:stCondLst>
                            <p:childTnLst>
                              <p:par>
                                <p:cTn id="51" presetID="35" presetClass="emph" presetSubtype="0" repeatCount="2000" fill="hold" grpId="0" nodeType="clickEffect">
                                  <p:stCondLst>
                                    <p:cond delay="0"/>
                                  </p:stCondLst>
                                  <p:childTnLst>
                                    <p:anim calcmode="discrete" valueType="str">
                                      <p:cBhvr>
                                        <p:cTn id="52" dur="1000" fill="hold"/>
                                        <p:tgtEl>
                                          <p:spTgt spid="55322"/>
                                        </p:tgtEl>
                                        <p:attrNameLst>
                                          <p:attrName>style.visibility</p:attrName>
                                        </p:attrNameLst>
                                      </p:cBhvr>
                                      <p:tavLst>
                                        <p:tav tm="0">
                                          <p:val>
                                            <p:strVal val="hidden"/>
                                          </p:val>
                                        </p:tav>
                                        <p:tav tm="50000">
                                          <p:val>
                                            <p:strVal val="visible"/>
                                          </p:val>
                                        </p:tav>
                                      </p:tavLst>
                                    </p:anim>
                                  </p:childTnLst>
                                </p:cTn>
                              </p:par>
                            </p:childTnLst>
                          </p:cTn>
                        </p:par>
                      </p:childTnLst>
                    </p:cTn>
                  </p:par>
                  <p:par>
                    <p:cTn id="53" fill="hold">
                      <p:stCondLst>
                        <p:cond delay="indefinite"/>
                      </p:stCondLst>
                      <p:childTnLst>
                        <p:par>
                          <p:cTn id="54" fill="hold">
                            <p:stCondLst>
                              <p:cond delay="0"/>
                            </p:stCondLst>
                            <p:childTnLst>
                              <p:par>
                                <p:cTn id="55" presetID="53" presetClass="entr" presetSubtype="16" fill="hold" nodeType="clickEffect">
                                  <p:stCondLst>
                                    <p:cond delay="0"/>
                                  </p:stCondLst>
                                  <p:childTnLst>
                                    <p:set>
                                      <p:cBhvr>
                                        <p:cTn id="56" dur="1" fill="hold">
                                          <p:stCondLst>
                                            <p:cond delay="0"/>
                                          </p:stCondLst>
                                        </p:cTn>
                                        <p:tgtEl>
                                          <p:spTgt spid="44"/>
                                        </p:tgtEl>
                                        <p:attrNameLst>
                                          <p:attrName>style.visibility</p:attrName>
                                        </p:attrNameLst>
                                      </p:cBhvr>
                                      <p:to>
                                        <p:strVal val="visible"/>
                                      </p:to>
                                    </p:set>
                                    <p:anim calcmode="lin" valueType="num">
                                      <p:cBhvr>
                                        <p:cTn id="57" dur="500" fill="hold"/>
                                        <p:tgtEl>
                                          <p:spTgt spid="44"/>
                                        </p:tgtEl>
                                        <p:attrNameLst>
                                          <p:attrName>ppt_w</p:attrName>
                                        </p:attrNameLst>
                                      </p:cBhvr>
                                      <p:tavLst>
                                        <p:tav tm="0">
                                          <p:val>
                                            <p:fltVal val="0"/>
                                          </p:val>
                                        </p:tav>
                                        <p:tav tm="100000">
                                          <p:val>
                                            <p:strVal val="#ppt_w"/>
                                          </p:val>
                                        </p:tav>
                                      </p:tavLst>
                                    </p:anim>
                                    <p:anim calcmode="lin" valueType="num">
                                      <p:cBhvr>
                                        <p:cTn id="58" dur="500" fill="hold"/>
                                        <p:tgtEl>
                                          <p:spTgt spid="44"/>
                                        </p:tgtEl>
                                        <p:attrNameLst>
                                          <p:attrName>ppt_h</p:attrName>
                                        </p:attrNameLst>
                                      </p:cBhvr>
                                      <p:tavLst>
                                        <p:tav tm="0">
                                          <p:val>
                                            <p:fltVal val="0"/>
                                          </p:val>
                                        </p:tav>
                                        <p:tav tm="100000">
                                          <p:val>
                                            <p:strVal val="#ppt_h"/>
                                          </p:val>
                                        </p:tav>
                                      </p:tavLst>
                                    </p:anim>
                                    <p:animEffect transition="in" filter="fade">
                                      <p:cBhvr>
                                        <p:cTn id="59" dur="500"/>
                                        <p:tgtEl>
                                          <p:spTgt spid="44"/>
                                        </p:tgtEl>
                                      </p:cBhvr>
                                    </p:animEffect>
                                  </p:childTnLst>
                                </p:cTn>
                              </p:par>
                            </p:childTnLst>
                          </p:cTn>
                        </p:par>
                      </p:childTnLst>
                    </p:cTn>
                  </p:par>
                  <p:par>
                    <p:cTn id="60" fill="hold">
                      <p:stCondLst>
                        <p:cond delay="indefinite"/>
                      </p:stCondLst>
                      <p:childTnLst>
                        <p:par>
                          <p:cTn id="61" fill="hold">
                            <p:stCondLst>
                              <p:cond delay="0"/>
                            </p:stCondLst>
                            <p:childTnLst>
                              <p:par>
                                <p:cTn id="62" presetID="53" presetClass="entr" presetSubtype="16" fill="hold" nodeType="clickEffect">
                                  <p:stCondLst>
                                    <p:cond delay="0"/>
                                  </p:stCondLst>
                                  <p:childTnLst>
                                    <p:set>
                                      <p:cBhvr>
                                        <p:cTn id="63" dur="1" fill="hold">
                                          <p:stCondLst>
                                            <p:cond delay="0"/>
                                          </p:stCondLst>
                                        </p:cTn>
                                        <p:tgtEl>
                                          <p:spTgt spid="45"/>
                                        </p:tgtEl>
                                        <p:attrNameLst>
                                          <p:attrName>style.visibility</p:attrName>
                                        </p:attrNameLst>
                                      </p:cBhvr>
                                      <p:to>
                                        <p:strVal val="visible"/>
                                      </p:to>
                                    </p:set>
                                    <p:anim calcmode="lin" valueType="num">
                                      <p:cBhvr>
                                        <p:cTn id="64" dur="500" fill="hold"/>
                                        <p:tgtEl>
                                          <p:spTgt spid="45"/>
                                        </p:tgtEl>
                                        <p:attrNameLst>
                                          <p:attrName>ppt_w</p:attrName>
                                        </p:attrNameLst>
                                      </p:cBhvr>
                                      <p:tavLst>
                                        <p:tav tm="0">
                                          <p:val>
                                            <p:fltVal val="0"/>
                                          </p:val>
                                        </p:tav>
                                        <p:tav tm="100000">
                                          <p:val>
                                            <p:strVal val="#ppt_w"/>
                                          </p:val>
                                        </p:tav>
                                      </p:tavLst>
                                    </p:anim>
                                    <p:anim calcmode="lin" valueType="num">
                                      <p:cBhvr>
                                        <p:cTn id="65" dur="500" fill="hold"/>
                                        <p:tgtEl>
                                          <p:spTgt spid="45"/>
                                        </p:tgtEl>
                                        <p:attrNameLst>
                                          <p:attrName>ppt_h</p:attrName>
                                        </p:attrNameLst>
                                      </p:cBhvr>
                                      <p:tavLst>
                                        <p:tav tm="0">
                                          <p:val>
                                            <p:fltVal val="0"/>
                                          </p:val>
                                        </p:tav>
                                        <p:tav tm="100000">
                                          <p:val>
                                            <p:strVal val="#ppt_h"/>
                                          </p:val>
                                        </p:tav>
                                      </p:tavLst>
                                    </p:anim>
                                    <p:animEffect transition="in" filter="fade">
                                      <p:cBhvr>
                                        <p:cTn id="66" dur="500"/>
                                        <p:tgtEl>
                                          <p:spTgt spid="45"/>
                                        </p:tgtEl>
                                      </p:cBhvr>
                                    </p:animEffect>
                                  </p:childTnLst>
                                </p:cTn>
                              </p:par>
                            </p:childTnLst>
                          </p:cTn>
                        </p:par>
                        <p:par>
                          <p:cTn id="67" fill="hold">
                            <p:stCondLst>
                              <p:cond delay="500"/>
                            </p:stCondLst>
                            <p:childTnLst>
                              <p:par>
                                <p:cTn id="68" presetID="1" presetClass="entr" presetSubtype="0" fill="hold" nodeType="afterEffect">
                                  <p:stCondLst>
                                    <p:cond delay="0"/>
                                  </p:stCondLst>
                                  <p:childTnLst>
                                    <p:set>
                                      <p:cBhvr>
                                        <p:cTn id="69" dur="1" fill="hold">
                                          <p:stCondLst>
                                            <p:cond delay="0"/>
                                          </p:stCondLst>
                                        </p:cTn>
                                        <p:tgtEl>
                                          <p:spTgt spid="46"/>
                                        </p:tgtEl>
                                        <p:attrNameLst>
                                          <p:attrName>style.visibility</p:attrName>
                                        </p:attrNameLst>
                                      </p:cBhvr>
                                      <p:to>
                                        <p:strVal val="visible"/>
                                      </p:to>
                                    </p:set>
                                  </p:childTnLst>
                                </p:cTn>
                              </p:par>
                            </p:childTnLst>
                          </p:cTn>
                        </p:par>
                        <p:par>
                          <p:cTn id="70" fill="hold">
                            <p:stCondLst>
                              <p:cond delay="500"/>
                            </p:stCondLst>
                            <p:childTnLst>
                              <p:par>
                                <p:cTn id="71" presetID="22" presetClass="entr" presetSubtype="1" fill="hold" grpId="0" nodeType="afterEffect">
                                  <p:stCondLst>
                                    <p:cond delay="0"/>
                                  </p:stCondLst>
                                  <p:childTnLst>
                                    <p:set>
                                      <p:cBhvr>
                                        <p:cTn id="72" dur="1" fill="hold">
                                          <p:stCondLst>
                                            <p:cond delay="0"/>
                                          </p:stCondLst>
                                        </p:cTn>
                                        <p:tgtEl>
                                          <p:spTgt spid="50"/>
                                        </p:tgtEl>
                                        <p:attrNameLst>
                                          <p:attrName>style.visibility</p:attrName>
                                        </p:attrNameLst>
                                      </p:cBhvr>
                                      <p:to>
                                        <p:strVal val="visible"/>
                                      </p:to>
                                    </p:set>
                                    <p:animEffect transition="in" filter="wipe(up)">
                                      <p:cBhvr>
                                        <p:cTn id="73"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9" grpId="0" bldLvl="0" animBg="1"/>
      <p:bldP spid="55305" grpId="0"/>
      <p:bldP spid="55307" grpId="0"/>
      <p:bldP spid="55312" grpId="0"/>
      <p:bldP spid="55315" grpId="0" bldLvl="0" animBg="1"/>
      <p:bldP spid="55316" grpId="0" bldLvl="0" animBg="1"/>
      <p:bldP spid="55318" grpId="0"/>
      <p:bldP spid="55321" grpId="0"/>
      <p:bldP spid="55322" grpId="0"/>
      <p:bldP spid="50" grpId="0" bldLvl="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Rectangle 2"/>
          <p:cNvSpPr>
            <a:spLocks noGrp="1" noChangeArrowheads="1"/>
          </p:cNvSpPr>
          <p:nvPr>
            <p:ph type="title"/>
          </p:nvPr>
        </p:nvSpPr>
        <p:spPr>
          <a:xfrm>
            <a:off x="774701" y="352343"/>
            <a:ext cx="7124674" cy="429320"/>
          </a:xfrm>
        </p:spPr>
        <p:txBody>
          <a:bodyPr/>
          <a:lstStyle/>
          <a:p>
            <a:pPr eaLnBrk="1" hangingPunct="1"/>
            <a:r>
              <a:rPr lang="en-US" altLang="zh-CN" sz="2000" dirty="0"/>
              <a:t>3.  </a:t>
            </a:r>
            <a:r>
              <a:rPr lang="zh-CN" altLang="en-US" sz="2000" dirty="0"/>
              <a:t>光纤同轴混合网接入</a:t>
            </a:r>
            <a:endParaRPr lang="en-US" altLang="zh-CN" sz="2000" dirty="0"/>
          </a:p>
        </p:txBody>
      </p:sp>
      <p:sp>
        <p:nvSpPr>
          <p:cNvPr id="56322" name="页脚占位符 4"/>
          <p:cNvSpPr>
            <a:spLocks noGrp="1"/>
          </p:cNvSpPr>
          <p:nvPr>
            <p:ph type="ftr" sz="quarter" idx="4294967295"/>
          </p:nvPr>
        </p:nvSpPr>
        <p:spPr>
          <a:xfrm>
            <a:off x="4167771" y="8475135"/>
            <a:ext cx="3862811" cy="486833"/>
          </a:xfrm>
          <a:prstGeom prst="rect">
            <a:avLst/>
          </a:prstGeom>
          <a:noFill/>
        </p:spPr>
        <p:txBody>
          <a:bodyPr/>
          <a:lstStyle/>
          <a:p>
            <a:r>
              <a:rPr lang="zh-CN" altLang="en-US"/>
              <a:t>课件制作人：谢钧 谢希仁</a:t>
            </a:r>
            <a:endParaRPr lang="zh-CN" altLang="en-US"/>
          </a:p>
        </p:txBody>
      </p:sp>
      <p:sp>
        <p:nvSpPr>
          <p:cNvPr id="5" name="圆角矩形 4"/>
          <p:cNvSpPr/>
          <p:nvPr/>
        </p:nvSpPr>
        <p:spPr>
          <a:xfrm>
            <a:off x="612775" y="1755627"/>
            <a:ext cx="10820400" cy="4722167"/>
          </a:xfrm>
          <a:prstGeom prst="roundRect">
            <a:avLst>
              <a:gd name="adj" fmla="val 5822"/>
            </a:avLst>
          </a:prstGeom>
          <a:solidFill>
            <a:schemeClr val="bg1">
              <a:lumMod val="95000"/>
            </a:schemeClr>
          </a:solidFill>
          <a:ln w="38100">
            <a:solidFill>
              <a:srgbClr val="FF993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Freeform 3"/>
          <p:cNvSpPr/>
          <p:nvPr/>
        </p:nvSpPr>
        <p:spPr>
          <a:xfrm>
            <a:off x="0" y="6356333"/>
            <a:ext cx="12233951" cy="496637"/>
          </a:xfrm>
          <a:custGeom>
            <a:avLst/>
            <a:gdLst>
              <a:gd name="connsiteX0" fmla="*/ 0 w 9144000"/>
              <a:gd name="connsiteY0" fmla="*/ 376428 h 376428"/>
              <a:gd name="connsiteX1" fmla="*/ 9144000 w 9144000"/>
              <a:gd name="connsiteY1" fmla="*/ 376428 h 376428"/>
              <a:gd name="connsiteX2" fmla="*/ 9144000 w 9144000"/>
              <a:gd name="connsiteY2" fmla="*/ 0 h 376428"/>
              <a:gd name="connsiteX3" fmla="*/ 0 w 9144000"/>
              <a:gd name="connsiteY3" fmla="*/ 0 h 376428"/>
              <a:gd name="connsiteX4" fmla="*/ 0 w 9144000"/>
              <a:gd name="connsiteY4" fmla="*/ 376428 h 3764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376428">
                <a:moveTo>
                  <a:pt x="0" y="376428"/>
                </a:moveTo>
                <a:lnTo>
                  <a:pt x="9144000" y="376428"/>
                </a:lnTo>
                <a:lnTo>
                  <a:pt x="9144000" y="0"/>
                </a:lnTo>
                <a:lnTo>
                  <a:pt x="0" y="0"/>
                </a:lnTo>
                <a:lnTo>
                  <a:pt x="0" y="376428"/>
                </a:lnTo>
              </a:path>
            </a:pathLst>
          </a:custGeom>
          <a:solidFill>
            <a:srgbClr val="3B3F6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grpSp>
        <p:nvGrpSpPr>
          <p:cNvPr id="9" name="组合 8"/>
          <p:cNvGrpSpPr/>
          <p:nvPr/>
        </p:nvGrpSpPr>
        <p:grpSpPr>
          <a:xfrm>
            <a:off x="9156703" y="5399078"/>
            <a:ext cx="1877787" cy="1129564"/>
            <a:chOff x="9675584" y="5175723"/>
            <a:chExt cx="1877787" cy="1129564"/>
          </a:xfrm>
        </p:grpSpPr>
        <p:sp>
          <p:nvSpPr>
            <p:cNvPr id="10" name="矩形 9"/>
            <p:cNvSpPr/>
            <p:nvPr/>
          </p:nvSpPr>
          <p:spPr>
            <a:xfrm>
              <a:off x="11286669" y="5640179"/>
              <a:ext cx="266702" cy="6618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10642146" y="5828865"/>
              <a:ext cx="266702" cy="476421"/>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241641" y="5175723"/>
              <a:ext cx="266702" cy="1129564"/>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9675584" y="5974341"/>
              <a:ext cx="266702" cy="33094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7091" name="Rectangle 3"/>
          <p:cNvSpPr>
            <a:spLocks noGrp="1" noChangeArrowheads="1"/>
          </p:cNvSpPr>
          <p:nvPr>
            <p:ph idx="1"/>
          </p:nvPr>
        </p:nvSpPr>
        <p:spPr>
          <a:xfrm>
            <a:off x="1058615" y="2060848"/>
            <a:ext cx="9975875" cy="4110718"/>
          </a:xfrm>
        </p:spPr>
        <p:txBody>
          <a:bodyPr>
            <a:normAutofit fontScale="85000"/>
          </a:bodyPr>
          <a:lstStyle/>
          <a:p>
            <a:pPr>
              <a:lnSpc>
                <a:spcPct val="150000"/>
              </a:lnSpc>
            </a:pPr>
            <a:r>
              <a:rPr lang="zh-CN" altLang="en-US" sz="2800" dirty="0">
                <a:solidFill>
                  <a:srgbClr val="C00000"/>
                </a:solidFill>
              </a:rPr>
              <a:t>光纤同轴混合网 </a:t>
            </a:r>
            <a:r>
              <a:rPr lang="en-US" altLang="zh-CN" sz="2800" dirty="0">
                <a:solidFill>
                  <a:srgbClr val="C00000"/>
                </a:solidFill>
              </a:rPr>
              <a:t>HFC</a:t>
            </a:r>
            <a:r>
              <a:rPr lang="zh-CN" altLang="en-US" sz="2800" dirty="0"/>
              <a:t>（</a:t>
            </a:r>
            <a:r>
              <a:rPr lang="en-US" altLang="zh-CN" sz="2800" dirty="0"/>
              <a:t>Hybrid Fiber Coax</a:t>
            </a:r>
            <a:r>
              <a:rPr lang="zh-CN" altLang="en-US" sz="2800" dirty="0"/>
              <a:t>，</a:t>
            </a:r>
            <a:r>
              <a:rPr lang="en-US" altLang="zh-CN" sz="2800" dirty="0"/>
              <a:t>HFC</a:t>
            </a:r>
            <a:r>
              <a:rPr lang="zh-CN" altLang="en-US" sz="2800" dirty="0"/>
              <a:t>）是在目前覆盖面很广的有线电视网 </a:t>
            </a:r>
            <a:r>
              <a:rPr lang="en-US" altLang="zh-CN" sz="2800" dirty="0"/>
              <a:t>CATV </a:t>
            </a:r>
            <a:r>
              <a:rPr lang="zh-CN" altLang="en-US" sz="2800" dirty="0"/>
              <a:t>的基础上开发的一种居民宽带接入网。</a:t>
            </a:r>
            <a:endParaRPr lang="zh-CN" altLang="en-US" sz="2800" dirty="0"/>
          </a:p>
          <a:p>
            <a:pPr>
              <a:lnSpc>
                <a:spcPct val="150000"/>
              </a:lnSpc>
            </a:pPr>
            <a:r>
              <a:rPr lang="en-US" altLang="zh-CN" sz="2800" dirty="0"/>
              <a:t>HFC </a:t>
            </a:r>
            <a:r>
              <a:rPr lang="zh-CN" altLang="en-US" sz="2800" dirty="0"/>
              <a:t>网除可传送有线电视外，还提供电话、数据和其他宽带交互型业务。</a:t>
            </a:r>
            <a:endParaRPr lang="zh-CN" altLang="en-US" sz="2800" dirty="0"/>
          </a:p>
          <a:p>
            <a:pPr eaLnBrk="1" hangingPunct="1">
              <a:lnSpc>
                <a:spcPct val="150000"/>
              </a:lnSpc>
            </a:pPr>
            <a:r>
              <a:rPr lang="zh-CN" altLang="en-US" sz="2800" dirty="0"/>
              <a:t>现有的 </a:t>
            </a:r>
            <a:r>
              <a:rPr lang="en-US" altLang="zh-CN" sz="2800" dirty="0"/>
              <a:t>CATV </a:t>
            </a:r>
            <a:r>
              <a:rPr lang="zh-CN" altLang="en-US" sz="2800" dirty="0"/>
              <a:t>网是树形拓扑结构的同轴电缆网络，它采用模拟技术的频分复用对电视节目进行单向传输。而 </a:t>
            </a:r>
            <a:r>
              <a:rPr lang="en-US" altLang="zh-CN" sz="2800" dirty="0"/>
              <a:t>HFC </a:t>
            </a:r>
            <a:r>
              <a:rPr lang="zh-CN" altLang="en-US" sz="2800" dirty="0"/>
              <a:t>网则需要对 </a:t>
            </a:r>
            <a:r>
              <a:rPr lang="en-US" altLang="zh-CN" sz="2800" dirty="0"/>
              <a:t>CATV </a:t>
            </a:r>
            <a:r>
              <a:rPr lang="zh-CN" altLang="en-US" sz="2800" dirty="0"/>
              <a:t>网进行改造  </a:t>
            </a:r>
            <a:endParaRPr lang="zh-CN" altLang="en-US" sz="2800" dirty="0"/>
          </a:p>
        </p:txBody>
      </p:sp>
      <p:pic>
        <p:nvPicPr>
          <p:cNvPr id="2" name="图片 1"/>
          <p:cNvPicPr>
            <a:picLocks noChangeAspect="1"/>
          </p:cNvPicPr>
          <p:nvPr/>
        </p:nvPicPr>
        <p:blipFill>
          <a:blip r:embed="rId1"/>
          <a:stretch>
            <a:fillRect/>
          </a:stretch>
        </p:blipFill>
        <p:spPr>
          <a:xfrm>
            <a:off x="8331200" y="385445"/>
            <a:ext cx="2319655" cy="375920"/>
          </a:xfrm>
          <a:prstGeom prst="rect">
            <a:avLst/>
          </a:prstGeom>
        </p:spPr>
      </p:pic>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17091">
                                            <p:txEl>
                                              <p:pRg st="0" end="0"/>
                                            </p:txEl>
                                          </p:spTgt>
                                        </p:tgtEl>
                                        <p:attrNameLst>
                                          <p:attrName>style.visibility</p:attrName>
                                        </p:attrNameLst>
                                      </p:cBhvr>
                                      <p:to>
                                        <p:strVal val="visible"/>
                                      </p:to>
                                    </p:set>
                                    <p:animEffect transition="in" filter="fade">
                                      <p:cBhvr>
                                        <p:cTn id="7" dur="1000"/>
                                        <p:tgtEl>
                                          <p:spTgt spid="217091">
                                            <p:txEl>
                                              <p:pRg st="0" end="0"/>
                                            </p:txEl>
                                          </p:spTgt>
                                        </p:tgtEl>
                                      </p:cBhvr>
                                    </p:animEffect>
                                    <p:anim calcmode="lin" valueType="num">
                                      <p:cBhvr>
                                        <p:cTn id="8" dur="1000" fill="hold"/>
                                        <p:tgtEl>
                                          <p:spTgt spid="21709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1709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17091">
                                            <p:txEl>
                                              <p:pRg st="1" end="1"/>
                                            </p:txEl>
                                          </p:spTgt>
                                        </p:tgtEl>
                                        <p:attrNameLst>
                                          <p:attrName>style.visibility</p:attrName>
                                        </p:attrNameLst>
                                      </p:cBhvr>
                                      <p:to>
                                        <p:strVal val="visible"/>
                                      </p:to>
                                    </p:set>
                                    <p:animEffect transition="in" filter="fade">
                                      <p:cBhvr>
                                        <p:cTn id="14" dur="1000"/>
                                        <p:tgtEl>
                                          <p:spTgt spid="217091">
                                            <p:txEl>
                                              <p:pRg st="1" end="1"/>
                                            </p:txEl>
                                          </p:spTgt>
                                        </p:tgtEl>
                                      </p:cBhvr>
                                    </p:animEffect>
                                    <p:anim calcmode="lin" valueType="num">
                                      <p:cBhvr>
                                        <p:cTn id="15" dur="1000" fill="hold"/>
                                        <p:tgtEl>
                                          <p:spTgt spid="21709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1709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17091">
                                            <p:txEl>
                                              <p:pRg st="2" end="2"/>
                                            </p:txEl>
                                          </p:spTgt>
                                        </p:tgtEl>
                                        <p:attrNameLst>
                                          <p:attrName>style.visibility</p:attrName>
                                        </p:attrNameLst>
                                      </p:cBhvr>
                                      <p:to>
                                        <p:strVal val="visible"/>
                                      </p:to>
                                    </p:set>
                                    <p:animEffect transition="in" filter="fade">
                                      <p:cBhvr>
                                        <p:cTn id="21" dur="1000"/>
                                        <p:tgtEl>
                                          <p:spTgt spid="217091">
                                            <p:txEl>
                                              <p:pRg st="2" end="2"/>
                                            </p:txEl>
                                          </p:spTgt>
                                        </p:tgtEl>
                                      </p:cBhvr>
                                    </p:animEffect>
                                    <p:anim calcmode="lin" valueType="num">
                                      <p:cBhvr>
                                        <p:cTn id="22" dur="1000" fill="hold"/>
                                        <p:tgtEl>
                                          <p:spTgt spid="217091">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17091">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Rectangle 2"/>
          <p:cNvSpPr>
            <a:spLocks noGrp="1" noChangeArrowheads="1"/>
          </p:cNvSpPr>
          <p:nvPr>
            <p:ph type="title"/>
          </p:nvPr>
        </p:nvSpPr>
        <p:spPr/>
        <p:txBody>
          <a:bodyPr/>
          <a:lstStyle/>
          <a:p>
            <a:pPr eaLnBrk="1" hangingPunct="1"/>
            <a:r>
              <a:rPr lang="en-US" altLang="zh-CN" sz="2000" dirty="0"/>
              <a:t>HFC </a:t>
            </a:r>
            <a:r>
              <a:rPr lang="zh-CN" altLang="en-US" sz="2000" dirty="0"/>
              <a:t>网的结构 </a:t>
            </a:r>
            <a:endParaRPr lang="zh-CN" altLang="en-US" sz="2000" dirty="0"/>
          </a:p>
        </p:txBody>
      </p:sp>
      <p:sp>
        <p:nvSpPr>
          <p:cNvPr id="57346" name="页脚占位符 4"/>
          <p:cNvSpPr>
            <a:spLocks noGrp="1"/>
          </p:cNvSpPr>
          <p:nvPr>
            <p:ph type="ftr" sz="quarter" idx="4294967295"/>
          </p:nvPr>
        </p:nvSpPr>
        <p:spPr>
          <a:xfrm>
            <a:off x="4167771" y="8475135"/>
            <a:ext cx="3862811" cy="486833"/>
          </a:xfrm>
          <a:prstGeom prst="rect">
            <a:avLst/>
          </a:prstGeom>
          <a:noFill/>
        </p:spPr>
        <p:txBody>
          <a:bodyPr/>
          <a:lstStyle/>
          <a:p>
            <a:r>
              <a:rPr lang="zh-CN" altLang="en-US"/>
              <a:t>课件制作人：谢钧 谢希仁</a:t>
            </a:r>
            <a:endParaRPr lang="zh-CN" altLang="en-US"/>
          </a:p>
        </p:txBody>
      </p:sp>
      <p:sp>
        <p:nvSpPr>
          <p:cNvPr id="57348" name="AutoShape 3"/>
          <p:cNvSpPr>
            <a:spLocks noChangeArrowheads="1"/>
          </p:cNvSpPr>
          <p:nvPr/>
        </p:nvSpPr>
        <p:spPr bwMode="auto">
          <a:xfrm>
            <a:off x="612036" y="2586039"/>
            <a:ext cx="3015703" cy="1527175"/>
          </a:xfrm>
          <a:prstGeom prst="roundRect">
            <a:avLst>
              <a:gd name="adj" fmla="val 16667"/>
            </a:avLst>
          </a:prstGeom>
          <a:solidFill>
            <a:srgbClr val="FFFF99"/>
          </a:solidFill>
          <a:ln w="9525">
            <a:solidFill>
              <a:schemeClr val="tx1"/>
            </a:solidFill>
            <a:prstDash val="dash"/>
            <a:round/>
          </a:ln>
        </p:spPr>
        <p:txBody>
          <a:bodyPr wrap="none" anchor="ctr"/>
          <a:lstStyle/>
          <a:p>
            <a:endParaRPr lang="zh-CN" altLang="en-US">
              <a:solidFill>
                <a:schemeClr val="tx1">
                  <a:lumMod val="75000"/>
                  <a:lumOff val="25000"/>
                </a:schemeClr>
              </a:solidFill>
              <a:latin typeface="+mn-lt"/>
              <a:ea typeface="+mn-ea"/>
            </a:endParaRPr>
          </a:p>
        </p:txBody>
      </p:sp>
      <p:sp>
        <p:nvSpPr>
          <p:cNvPr id="57349" name="AutoShape 4"/>
          <p:cNvSpPr>
            <a:spLocks noChangeArrowheads="1"/>
          </p:cNvSpPr>
          <p:nvPr/>
        </p:nvSpPr>
        <p:spPr bwMode="auto">
          <a:xfrm>
            <a:off x="8367306" y="2586039"/>
            <a:ext cx="3015703" cy="1527175"/>
          </a:xfrm>
          <a:prstGeom prst="roundRect">
            <a:avLst>
              <a:gd name="adj" fmla="val 16667"/>
            </a:avLst>
          </a:prstGeom>
          <a:solidFill>
            <a:srgbClr val="FFFF99"/>
          </a:solidFill>
          <a:ln w="9525">
            <a:solidFill>
              <a:schemeClr val="tx1"/>
            </a:solidFill>
            <a:prstDash val="dash"/>
            <a:round/>
          </a:ln>
        </p:spPr>
        <p:txBody>
          <a:bodyPr wrap="none" anchor="ctr"/>
          <a:lstStyle/>
          <a:p>
            <a:endParaRPr lang="zh-CN" altLang="en-US">
              <a:solidFill>
                <a:schemeClr val="tx1">
                  <a:lumMod val="75000"/>
                  <a:lumOff val="25000"/>
                </a:schemeClr>
              </a:solidFill>
              <a:latin typeface="+mn-lt"/>
              <a:ea typeface="+mn-ea"/>
            </a:endParaRPr>
          </a:p>
        </p:txBody>
      </p:sp>
      <p:sp>
        <p:nvSpPr>
          <p:cNvPr id="57350" name="AutoShape 5"/>
          <p:cNvSpPr>
            <a:spLocks noChangeArrowheads="1"/>
          </p:cNvSpPr>
          <p:nvPr/>
        </p:nvSpPr>
        <p:spPr bwMode="auto">
          <a:xfrm>
            <a:off x="3195714" y="4381500"/>
            <a:ext cx="6139412" cy="1716088"/>
          </a:xfrm>
          <a:prstGeom prst="roundRect">
            <a:avLst>
              <a:gd name="adj" fmla="val 16667"/>
            </a:avLst>
          </a:prstGeom>
          <a:solidFill>
            <a:srgbClr val="FFFF99"/>
          </a:solidFill>
          <a:ln w="9525">
            <a:solidFill>
              <a:schemeClr val="tx1"/>
            </a:solidFill>
            <a:prstDash val="dash"/>
            <a:round/>
          </a:ln>
        </p:spPr>
        <p:txBody>
          <a:bodyPr wrap="none" anchor="ctr"/>
          <a:lstStyle/>
          <a:p>
            <a:endParaRPr lang="zh-CN" altLang="en-US">
              <a:solidFill>
                <a:schemeClr val="tx1">
                  <a:lumMod val="75000"/>
                  <a:lumOff val="25000"/>
                </a:schemeClr>
              </a:solidFill>
              <a:latin typeface="+mn-lt"/>
              <a:ea typeface="+mn-ea"/>
            </a:endParaRPr>
          </a:p>
        </p:txBody>
      </p:sp>
      <p:grpSp>
        <p:nvGrpSpPr>
          <p:cNvPr id="57351" name="Group 6"/>
          <p:cNvGrpSpPr/>
          <p:nvPr/>
        </p:nvGrpSpPr>
        <p:grpSpPr bwMode="auto">
          <a:xfrm>
            <a:off x="3106769" y="3006725"/>
            <a:ext cx="216012" cy="1016000"/>
            <a:chOff x="3824" y="1264"/>
            <a:chExt cx="96" cy="640"/>
          </a:xfrm>
        </p:grpSpPr>
        <p:sp>
          <p:nvSpPr>
            <p:cNvPr id="57495" name="Line 7"/>
            <p:cNvSpPr>
              <a:spLocks noChangeShapeType="1"/>
            </p:cNvSpPr>
            <p:nvPr/>
          </p:nvSpPr>
          <p:spPr bwMode="auto">
            <a:xfrm rot="5400000">
              <a:off x="3552" y="1584"/>
              <a:ext cx="640" cy="0"/>
            </a:xfrm>
            <a:prstGeom prst="line">
              <a:avLst/>
            </a:prstGeom>
            <a:noFill/>
            <a:ln w="28575">
              <a:solidFill>
                <a:schemeClr val="tx1"/>
              </a:solidFill>
              <a:round/>
            </a:ln>
          </p:spPr>
          <p:txBody>
            <a:bodyPr wrap="none" anchor="ctr"/>
            <a:lstStyle/>
            <a:p>
              <a:endParaRPr lang="zh-CN" altLang="en-US">
                <a:solidFill>
                  <a:schemeClr val="tx1">
                    <a:lumMod val="75000"/>
                    <a:lumOff val="25000"/>
                  </a:schemeClr>
                </a:solidFill>
                <a:latin typeface="+mn-lt"/>
                <a:ea typeface="+mn-ea"/>
              </a:endParaRPr>
            </a:p>
          </p:txBody>
        </p:sp>
        <p:sp>
          <p:nvSpPr>
            <p:cNvPr id="57496" name="Line 8"/>
            <p:cNvSpPr>
              <a:spLocks noChangeShapeType="1"/>
            </p:cNvSpPr>
            <p:nvPr/>
          </p:nvSpPr>
          <p:spPr bwMode="auto">
            <a:xfrm rot="5400000">
              <a:off x="3823" y="1575"/>
              <a:ext cx="96" cy="0"/>
            </a:xfrm>
            <a:prstGeom prst="line">
              <a:avLst/>
            </a:prstGeom>
            <a:noFill/>
            <a:ln w="19050">
              <a:solidFill>
                <a:schemeClr val="tx1"/>
              </a:solidFill>
              <a:round/>
              <a:tailEnd type="triangle" w="lg" len="lg"/>
            </a:ln>
          </p:spPr>
          <p:txBody>
            <a:bodyPr wrap="none" anchor="ctr"/>
            <a:lstStyle/>
            <a:p>
              <a:endParaRPr lang="zh-CN" altLang="en-US">
                <a:solidFill>
                  <a:schemeClr val="tx1">
                    <a:lumMod val="75000"/>
                    <a:lumOff val="25000"/>
                  </a:schemeClr>
                </a:solidFill>
                <a:latin typeface="+mn-lt"/>
                <a:ea typeface="+mn-ea"/>
              </a:endParaRPr>
            </a:p>
          </p:txBody>
        </p:sp>
        <p:sp>
          <p:nvSpPr>
            <p:cNvPr id="57497" name="Line 9"/>
            <p:cNvSpPr>
              <a:spLocks noChangeShapeType="1"/>
            </p:cNvSpPr>
            <p:nvPr/>
          </p:nvSpPr>
          <p:spPr bwMode="auto">
            <a:xfrm rot="5400000">
              <a:off x="3823" y="1815"/>
              <a:ext cx="96" cy="0"/>
            </a:xfrm>
            <a:prstGeom prst="line">
              <a:avLst/>
            </a:prstGeom>
            <a:noFill/>
            <a:ln w="19050">
              <a:solidFill>
                <a:schemeClr val="tx1"/>
              </a:solidFill>
              <a:round/>
              <a:tailEnd type="triangle" w="lg" len="lg"/>
            </a:ln>
          </p:spPr>
          <p:txBody>
            <a:bodyPr wrap="none" anchor="ctr"/>
            <a:lstStyle/>
            <a:p>
              <a:endParaRPr lang="zh-CN" altLang="en-US">
                <a:solidFill>
                  <a:schemeClr val="tx1">
                    <a:lumMod val="75000"/>
                    <a:lumOff val="25000"/>
                  </a:schemeClr>
                </a:solidFill>
                <a:latin typeface="+mn-lt"/>
                <a:ea typeface="+mn-ea"/>
              </a:endParaRPr>
            </a:p>
          </p:txBody>
        </p:sp>
        <p:sp>
          <p:nvSpPr>
            <p:cNvPr id="57498" name="Line 10"/>
            <p:cNvSpPr>
              <a:spLocks noChangeShapeType="1"/>
            </p:cNvSpPr>
            <p:nvPr/>
          </p:nvSpPr>
          <p:spPr bwMode="auto">
            <a:xfrm>
              <a:off x="3824" y="1384"/>
              <a:ext cx="96" cy="0"/>
            </a:xfrm>
            <a:prstGeom prst="line">
              <a:avLst/>
            </a:prstGeom>
            <a:noFill/>
            <a:ln w="19050">
              <a:solidFill>
                <a:schemeClr val="tx1"/>
              </a:solidFill>
              <a:round/>
            </a:ln>
          </p:spPr>
          <p:txBody>
            <a:bodyPr wrap="none" anchor="ctr"/>
            <a:lstStyle/>
            <a:p>
              <a:endParaRPr lang="zh-CN" altLang="en-US">
                <a:solidFill>
                  <a:schemeClr val="tx1">
                    <a:lumMod val="75000"/>
                    <a:lumOff val="25000"/>
                  </a:schemeClr>
                </a:solidFill>
                <a:latin typeface="+mn-lt"/>
                <a:ea typeface="+mn-ea"/>
              </a:endParaRPr>
            </a:p>
          </p:txBody>
        </p:sp>
        <p:sp>
          <p:nvSpPr>
            <p:cNvPr id="57499" name="Line 11"/>
            <p:cNvSpPr>
              <a:spLocks noChangeShapeType="1"/>
            </p:cNvSpPr>
            <p:nvPr/>
          </p:nvSpPr>
          <p:spPr bwMode="auto">
            <a:xfrm>
              <a:off x="3824" y="1656"/>
              <a:ext cx="96" cy="0"/>
            </a:xfrm>
            <a:prstGeom prst="line">
              <a:avLst/>
            </a:prstGeom>
            <a:noFill/>
            <a:ln w="19050">
              <a:solidFill>
                <a:schemeClr val="tx1"/>
              </a:solidFill>
              <a:round/>
            </a:ln>
          </p:spPr>
          <p:txBody>
            <a:bodyPr wrap="none" anchor="ctr"/>
            <a:lstStyle/>
            <a:p>
              <a:endParaRPr lang="zh-CN" altLang="en-US">
                <a:solidFill>
                  <a:schemeClr val="tx1">
                    <a:lumMod val="75000"/>
                    <a:lumOff val="25000"/>
                  </a:schemeClr>
                </a:solidFill>
                <a:latin typeface="+mn-lt"/>
                <a:ea typeface="+mn-ea"/>
              </a:endParaRPr>
            </a:p>
          </p:txBody>
        </p:sp>
      </p:grpSp>
      <p:grpSp>
        <p:nvGrpSpPr>
          <p:cNvPr id="57352" name="Group 12"/>
          <p:cNvGrpSpPr/>
          <p:nvPr/>
        </p:nvGrpSpPr>
        <p:grpSpPr bwMode="auto">
          <a:xfrm rot="5400000">
            <a:off x="6907737" y="5353844"/>
            <a:ext cx="1411288" cy="0"/>
            <a:chOff x="3960" y="1200"/>
            <a:chExt cx="888" cy="0"/>
          </a:xfrm>
        </p:grpSpPr>
        <p:sp>
          <p:nvSpPr>
            <p:cNvPr id="57491" name="Line 13"/>
            <p:cNvSpPr>
              <a:spLocks noChangeShapeType="1"/>
            </p:cNvSpPr>
            <p:nvPr/>
          </p:nvSpPr>
          <p:spPr bwMode="auto">
            <a:xfrm>
              <a:off x="3960" y="1200"/>
              <a:ext cx="888" cy="0"/>
            </a:xfrm>
            <a:prstGeom prst="line">
              <a:avLst/>
            </a:prstGeom>
            <a:noFill/>
            <a:ln w="28575">
              <a:solidFill>
                <a:schemeClr val="tx1"/>
              </a:solidFill>
              <a:round/>
            </a:ln>
          </p:spPr>
          <p:txBody>
            <a:bodyPr wrap="none" anchor="ctr"/>
            <a:lstStyle/>
            <a:p>
              <a:endParaRPr lang="zh-CN" altLang="en-US">
                <a:solidFill>
                  <a:schemeClr val="tx1">
                    <a:lumMod val="75000"/>
                    <a:lumOff val="25000"/>
                  </a:schemeClr>
                </a:solidFill>
                <a:latin typeface="+mn-lt"/>
                <a:ea typeface="+mn-ea"/>
              </a:endParaRPr>
            </a:p>
          </p:txBody>
        </p:sp>
        <p:sp>
          <p:nvSpPr>
            <p:cNvPr id="57492" name="Line 14"/>
            <p:cNvSpPr>
              <a:spLocks noChangeShapeType="1"/>
            </p:cNvSpPr>
            <p:nvPr/>
          </p:nvSpPr>
          <p:spPr bwMode="auto">
            <a:xfrm>
              <a:off x="4224" y="1200"/>
              <a:ext cx="96" cy="0"/>
            </a:xfrm>
            <a:prstGeom prst="line">
              <a:avLst/>
            </a:prstGeom>
            <a:noFill/>
            <a:ln w="19050">
              <a:solidFill>
                <a:schemeClr val="tx1"/>
              </a:solidFill>
              <a:round/>
              <a:tailEnd type="triangle" w="lg" len="lg"/>
            </a:ln>
          </p:spPr>
          <p:txBody>
            <a:bodyPr wrap="none" anchor="ctr"/>
            <a:lstStyle/>
            <a:p>
              <a:endParaRPr lang="zh-CN" altLang="en-US">
                <a:solidFill>
                  <a:schemeClr val="tx1">
                    <a:lumMod val="75000"/>
                    <a:lumOff val="25000"/>
                  </a:schemeClr>
                </a:solidFill>
                <a:latin typeface="+mn-lt"/>
                <a:ea typeface="+mn-ea"/>
              </a:endParaRPr>
            </a:p>
          </p:txBody>
        </p:sp>
        <p:sp>
          <p:nvSpPr>
            <p:cNvPr id="57493" name="Line 15"/>
            <p:cNvSpPr>
              <a:spLocks noChangeShapeType="1"/>
            </p:cNvSpPr>
            <p:nvPr/>
          </p:nvSpPr>
          <p:spPr bwMode="auto">
            <a:xfrm>
              <a:off x="4464" y="1200"/>
              <a:ext cx="96" cy="0"/>
            </a:xfrm>
            <a:prstGeom prst="line">
              <a:avLst/>
            </a:prstGeom>
            <a:noFill/>
            <a:ln w="19050">
              <a:solidFill>
                <a:schemeClr val="tx1"/>
              </a:solidFill>
              <a:round/>
              <a:tailEnd type="triangle" w="lg" len="lg"/>
            </a:ln>
          </p:spPr>
          <p:txBody>
            <a:bodyPr wrap="none" anchor="ctr"/>
            <a:lstStyle/>
            <a:p>
              <a:endParaRPr lang="zh-CN" altLang="en-US">
                <a:solidFill>
                  <a:schemeClr val="tx1">
                    <a:lumMod val="75000"/>
                    <a:lumOff val="25000"/>
                  </a:schemeClr>
                </a:solidFill>
                <a:latin typeface="+mn-lt"/>
                <a:ea typeface="+mn-ea"/>
              </a:endParaRPr>
            </a:p>
          </p:txBody>
        </p:sp>
        <p:sp>
          <p:nvSpPr>
            <p:cNvPr id="57494" name="Line 16"/>
            <p:cNvSpPr>
              <a:spLocks noChangeShapeType="1"/>
            </p:cNvSpPr>
            <p:nvPr/>
          </p:nvSpPr>
          <p:spPr bwMode="auto">
            <a:xfrm>
              <a:off x="4704" y="1200"/>
              <a:ext cx="96" cy="0"/>
            </a:xfrm>
            <a:prstGeom prst="line">
              <a:avLst/>
            </a:prstGeom>
            <a:noFill/>
            <a:ln w="19050">
              <a:solidFill>
                <a:schemeClr val="tx1"/>
              </a:solidFill>
              <a:round/>
              <a:tailEnd type="triangle" w="lg" len="lg"/>
            </a:ln>
          </p:spPr>
          <p:txBody>
            <a:bodyPr wrap="none" anchor="ctr"/>
            <a:lstStyle/>
            <a:p>
              <a:endParaRPr lang="zh-CN" altLang="en-US">
                <a:solidFill>
                  <a:schemeClr val="tx1">
                    <a:lumMod val="75000"/>
                    <a:lumOff val="25000"/>
                  </a:schemeClr>
                </a:solidFill>
                <a:latin typeface="+mn-lt"/>
                <a:ea typeface="+mn-ea"/>
              </a:endParaRPr>
            </a:p>
          </p:txBody>
        </p:sp>
      </p:grpSp>
      <p:sp>
        <p:nvSpPr>
          <p:cNvPr id="57353" name="Line 17"/>
          <p:cNvSpPr>
            <a:spLocks noChangeShapeType="1"/>
          </p:cNvSpPr>
          <p:nvPr/>
        </p:nvSpPr>
        <p:spPr bwMode="auto">
          <a:xfrm rot="5400000">
            <a:off x="5241023" y="5372894"/>
            <a:ext cx="1296988" cy="0"/>
          </a:xfrm>
          <a:prstGeom prst="line">
            <a:avLst/>
          </a:prstGeom>
          <a:noFill/>
          <a:ln w="28575">
            <a:solidFill>
              <a:schemeClr val="tx1"/>
            </a:solidFill>
            <a:round/>
          </a:ln>
        </p:spPr>
        <p:txBody>
          <a:bodyPr wrap="none" anchor="ctr"/>
          <a:lstStyle/>
          <a:p>
            <a:endParaRPr lang="zh-CN" altLang="en-US">
              <a:solidFill>
                <a:schemeClr val="tx1">
                  <a:lumMod val="75000"/>
                  <a:lumOff val="25000"/>
                </a:schemeClr>
              </a:solidFill>
              <a:latin typeface="+mn-lt"/>
              <a:ea typeface="+mn-ea"/>
            </a:endParaRPr>
          </a:p>
        </p:txBody>
      </p:sp>
      <p:sp>
        <p:nvSpPr>
          <p:cNvPr id="57354" name="Line 18"/>
          <p:cNvSpPr>
            <a:spLocks noChangeShapeType="1"/>
          </p:cNvSpPr>
          <p:nvPr/>
        </p:nvSpPr>
        <p:spPr bwMode="auto">
          <a:xfrm rot="5400000">
            <a:off x="5811198" y="5219700"/>
            <a:ext cx="152400" cy="0"/>
          </a:xfrm>
          <a:prstGeom prst="line">
            <a:avLst/>
          </a:prstGeom>
          <a:noFill/>
          <a:ln w="19050">
            <a:solidFill>
              <a:schemeClr val="tx1"/>
            </a:solidFill>
            <a:round/>
            <a:tailEnd type="triangle" w="lg" len="lg"/>
          </a:ln>
        </p:spPr>
        <p:txBody>
          <a:bodyPr wrap="none" anchor="ctr"/>
          <a:lstStyle/>
          <a:p>
            <a:endParaRPr lang="zh-CN" altLang="en-US">
              <a:solidFill>
                <a:schemeClr val="tx1">
                  <a:lumMod val="75000"/>
                  <a:lumOff val="25000"/>
                </a:schemeClr>
              </a:solidFill>
              <a:latin typeface="+mn-lt"/>
              <a:ea typeface="+mn-ea"/>
            </a:endParaRPr>
          </a:p>
        </p:txBody>
      </p:sp>
      <p:sp>
        <p:nvSpPr>
          <p:cNvPr id="57355" name="Line 19"/>
          <p:cNvSpPr>
            <a:spLocks noChangeShapeType="1"/>
          </p:cNvSpPr>
          <p:nvPr/>
        </p:nvSpPr>
        <p:spPr bwMode="auto">
          <a:xfrm rot="5400000">
            <a:off x="5811198" y="5599113"/>
            <a:ext cx="152400" cy="0"/>
          </a:xfrm>
          <a:prstGeom prst="line">
            <a:avLst/>
          </a:prstGeom>
          <a:noFill/>
          <a:ln w="19050">
            <a:solidFill>
              <a:schemeClr val="tx1"/>
            </a:solidFill>
            <a:round/>
            <a:tailEnd type="triangle" w="lg" len="lg"/>
          </a:ln>
        </p:spPr>
        <p:txBody>
          <a:bodyPr wrap="none" anchor="ctr"/>
          <a:lstStyle/>
          <a:p>
            <a:endParaRPr lang="zh-CN" altLang="en-US">
              <a:solidFill>
                <a:schemeClr val="tx1">
                  <a:lumMod val="75000"/>
                  <a:lumOff val="25000"/>
                </a:schemeClr>
              </a:solidFill>
              <a:latin typeface="+mn-lt"/>
              <a:ea typeface="+mn-ea"/>
            </a:endParaRPr>
          </a:p>
        </p:txBody>
      </p:sp>
      <p:sp>
        <p:nvSpPr>
          <p:cNvPr id="57356" name="Line 20"/>
          <p:cNvSpPr>
            <a:spLocks noChangeShapeType="1"/>
          </p:cNvSpPr>
          <p:nvPr/>
        </p:nvSpPr>
        <p:spPr bwMode="auto">
          <a:xfrm>
            <a:off x="2405787" y="4672013"/>
            <a:ext cx="3377842" cy="0"/>
          </a:xfrm>
          <a:prstGeom prst="line">
            <a:avLst/>
          </a:prstGeom>
          <a:noFill/>
          <a:ln w="28575">
            <a:solidFill>
              <a:schemeClr val="tx1"/>
            </a:solidFill>
            <a:round/>
          </a:ln>
        </p:spPr>
        <p:txBody>
          <a:bodyPr wrap="none" anchor="ctr"/>
          <a:lstStyle/>
          <a:p>
            <a:endParaRPr lang="zh-CN" altLang="en-US">
              <a:solidFill>
                <a:schemeClr val="tx1">
                  <a:lumMod val="75000"/>
                  <a:lumOff val="25000"/>
                </a:schemeClr>
              </a:solidFill>
              <a:latin typeface="+mn-lt"/>
              <a:ea typeface="+mn-ea"/>
            </a:endParaRPr>
          </a:p>
        </p:txBody>
      </p:sp>
      <p:sp>
        <p:nvSpPr>
          <p:cNvPr id="57357" name="Line 21"/>
          <p:cNvSpPr>
            <a:spLocks noChangeShapeType="1"/>
          </p:cNvSpPr>
          <p:nvPr/>
        </p:nvSpPr>
        <p:spPr bwMode="auto">
          <a:xfrm flipH="1">
            <a:off x="3932699" y="4672013"/>
            <a:ext cx="216012" cy="0"/>
          </a:xfrm>
          <a:prstGeom prst="line">
            <a:avLst/>
          </a:prstGeom>
          <a:noFill/>
          <a:ln w="19050">
            <a:solidFill>
              <a:schemeClr val="tx1"/>
            </a:solidFill>
            <a:round/>
            <a:tailEnd type="triangle" w="lg" len="lg"/>
          </a:ln>
        </p:spPr>
        <p:txBody>
          <a:bodyPr wrap="none" anchor="ctr"/>
          <a:lstStyle/>
          <a:p>
            <a:endParaRPr lang="zh-CN" altLang="en-US">
              <a:solidFill>
                <a:schemeClr val="tx1">
                  <a:lumMod val="75000"/>
                  <a:lumOff val="25000"/>
                </a:schemeClr>
              </a:solidFill>
              <a:latin typeface="+mn-lt"/>
              <a:ea typeface="+mn-ea"/>
            </a:endParaRPr>
          </a:p>
        </p:txBody>
      </p:sp>
      <p:sp>
        <p:nvSpPr>
          <p:cNvPr id="57358" name="Line 22"/>
          <p:cNvSpPr>
            <a:spLocks noChangeShapeType="1"/>
          </p:cNvSpPr>
          <p:nvPr/>
        </p:nvSpPr>
        <p:spPr bwMode="auto">
          <a:xfrm flipH="1">
            <a:off x="4578618" y="4672013"/>
            <a:ext cx="216012" cy="0"/>
          </a:xfrm>
          <a:prstGeom prst="line">
            <a:avLst/>
          </a:prstGeom>
          <a:noFill/>
          <a:ln w="19050">
            <a:solidFill>
              <a:schemeClr val="tx1"/>
            </a:solidFill>
            <a:round/>
            <a:tailEnd type="triangle" w="lg" len="lg"/>
          </a:ln>
        </p:spPr>
        <p:txBody>
          <a:bodyPr wrap="none" anchor="ctr"/>
          <a:lstStyle/>
          <a:p>
            <a:endParaRPr lang="zh-CN" altLang="en-US">
              <a:solidFill>
                <a:schemeClr val="tx1">
                  <a:lumMod val="75000"/>
                  <a:lumOff val="25000"/>
                </a:schemeClr>
              </a:solidFill>
              <a:latin typeface="+mn-lt"/>
              <a:ea typeface="+mn-ea"/>
            </a:endParaRPr>
          </a:p>
        </p:txBody>
      </p:sp>
      <p:sp>
        <p:nvSpPr>
          <p:cNvPr id="57359" name="Line 23"/>
          <p:cNvSpPr>
            <a:spLocks noChangeShapeType="1"/>
          </p:cNvSpPr>
          <p:nvPr/>
        </p:nvSpPr>
        <p:spPr bwMode="auto">
          <a:xfrm flipH="1">
            <a:off x="3286778" y="4672013"/>
            <a:ext cx="213895" cy="0"/>
          </a:xfrm>
          <a:prstGeom prst="line">
            <a:avLst/>
          </a:prstGeom>
          <a:noFill/>
          <a:ln w="19050">
            <a:solidFill>
              <a:schemeClr val="tx1"/>
            </a:solidFill>
            <a:round/>
            <a:tailEnd type="triangle" w="lg" len="lg"/>
          </a:ln>
        </p:spPr>
        <p:txBody>
          <a:bodyPr wrap="none" anchor="ctr"/>
          <a:lstStyle/>
          <a:p>
            <a:endParaRPr lang="zh-CN" altLang="en-US">
              <a:solidFill>
                <a:schemeClr val="tx1">
                  <a:lumMod val="75000"/>
                  <a:lumOff val="25000"/>
                </a:schemeClr>
              </a:solidFill>
              <a:latin typeface="+mn-lt"/>
              <a:ea typeface="+mn-ea"/>
            </a:endParaRPr>
          </a:p>
        </p:txBody>
      </p:sp>
      <p:sp>
        <p:nvSpPr>
          <p:cNvPr id="57360" name="Freeform 24"/>
          <p:cNvSpPr/>
          <p:nvPr/>
        </p:nvSpPr>
        <p:spPr bwMode="auto">
          <a:xfrm>
            <a:off x="3699743" y="4672013"/>
            <a:ext cx="124948" cy="569912"/>
          </a:xfrm>
          <a:custGeom>
            <a:avLst/>
            <a:gdLst>
              <a:gd name="T0" fmla="*/ 30 w 56"/>
              <a:gd name="T1" fmla="*/ 0 h 357"/>
              <a:gd name="T2" fmla="*/ 3 w 56"/>
              <a:gd name="T3" fmla="*/ 51 h 357"/>
              <a:gd name="T4" fmla="*/ 9 w 56"/>
              <a:gd name="T5" fmla="*/ 123 h 357"/>
              <a:gd name="T6" fmla="*/ 33 w 56"/>
              <a:gd name="T7" fmla="*/ 189 h 357"/>
              <a:gd name="T8" fmla="*/ 54 w 56"/>
              <a:gd name="T9" fmla="*/ 246 h 357"/>
              <a:gd name="T10" fmla="*/ 48 w 56"/>
              <a:gd name="T11" fmla="*/ 300 h 357"/>
              <a:gd name="T12" fmla="*/ 30 w 56"/>
              <a:gd name="T13" fmla="*/ 357 h 357"/>
              <a:gd name="T14" fmla="*/ 0 60000 65536"/>
              <a:gd name="T15" fmla="*/ 0 60000 65536"/>
              <a:gd name="T16" fmla="*/ 0 60000 65536"/>
              <a:gd name="T17" fmla="*/ 0 60000 65536"/>
              <a:gd name="T18" fmla="*/ 0 60000 65536"/>
              <a:gd name="T19" fmla="*/ 0 60000 65536"/>
              <a:gd name="T20" fmla="*/ 0 60000 65536"/>
              <a:gd name="T21" fmla="*/ 0 w 56"/>
              <a:gd name="T22" fmla="*/ 0 h 357"/>
              <a:gd name="T23" fmla="*/ 56 w 56"/>
              <a:gd name="T24" fmla="*/ 357 h 35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6" h="357">
                <a:moveTo>
                  <a:pt x="30" y="0"/>
                </a:moveTo>
                <a:cubicBezTo>
                  <a:pt x="26" y="8"/>
                  <a:pt x="6" y="30"/>
                  <a:pt x="3" y="51"/>
                </a:cubicBezTo>
                <a:cubicBezTo>
                  <a:pt x="0" y="72"/>
                  <a:pt x="4" y="100"/>
                  <a:pt x="9" y="123"/>
                </a:cubicBezTo>
                <a:cubicBezTo>
                  <a:pt x="14" y="146"/>
                  <a:pt x="26" y="169"/>
                  <a:pt x="33" y="189"/>
                </a:cubicBezTo>
                <a:cubicBezTo>
                  <a:pt x="40" y="209"/>
                  <a:pt x="52" y="228"/>
                  <a:pt x="54" y="246"/>
                </a:cubicBezTo>
                <a:cubicBezTo>
                  <a:pt x="56" y="264"/>
                  <a:pt x="52" y="282"/>
                  <a:pt x="48" y="300"/>
                </a:cubicBezTo>
                <a:cubicBezTo>
                  <a:pt x="44" y="318"/>
                  <a:pt x="34" y="345"/>
                  <a:pt x="30" y="357"/>
                </a:cubicBezTo>
              </a:path>
            </a:pathLst>
          </a:custGeom>
          <a:noFill/>
          <a:ln w="19050">
            <a:solidFill>
              <a:schemeClr val="tx1"/>
            </a:solidFill>
            <a:round/>
          </a:ln>
        </p:spPr>
        <p:txBody>
          <a:bodyPr wrap="none" anchor="ctr"/>
          <a:lstStyle/>
          <a:p>
            <a:endParaRPr lang="zh-CN" altLang="en-US">
              <a:solidFill>
                <a:schemeClr val="tx1">
                  <a:lumMod val="75000"/>
                  <a:lumOff val="25000"/>
                </a:schemeClr>
              </a:solidFill>
              <a:latin typeface="+mn-lt"/>
              <a:ea typeface="+mn-ea"/>
            </a:endParaRPr>
          </a:p>
        </p:txBody>
      </p:sp>
      <p:sp>
        <p:nvSpPr>
          <p:cNvPr id="57361" name="Freeform 25"/>
          <p:cNvSpPr/>
          <p:nvPr/>
        </p:nvSpPr>
        <p:spPr bwMode="auto">
          <a:xfrm flipH="1" flipV="1">
            <a:off x="4347781" y="4648200"/>
            <a:ext cx="122831" cy="566738"/>
          </a:xfrm>
          <a:custGeom>
            <a:avLst/>
            <a:gdLst>
              <a:gd name="T0" fmla="*/ 30 w 56"/>
              <a:gd name="T1" fmla="*/ 0 h 357"/>
              <a:gd name="T2" fmla="*/ 3 w 56"/>
              <a:gd name="T3" fmla="*/ 51 h 357"/>
              <a:gd name="T4" fmla="*/ 9 w 56"/>
              <a:gd name="T5" fmla="*/ 123 h 357"/>
              <a:gd name="T6" fmla="*/ 33 w 56"/>
              <a:gd name="T7" fmla="*/ 189 h 357"/>
              <a:gd name="T8" fmla="*/ 54 w 56"/>
              <a:gd name="T9" fmla="*/ 246 h 357"/>
              <a:gd name="T10" fmla="*/ 48 w 56"/>
              <a:gd name="T11" fmla="*/ 300 h 357"/>
              <a:gd name="T12" fmla="*/ 30 w 56"/>
              <a:gd name="T13" fmla="*/ 357 h 357"/>
              <a:gd name="T14" fmla="*/ 0 60000 65536"/>
              <a:gd name="T15" fmla="*/ 0 60000 65536"/>
              <a:gd name="T16" fmla="*/ 0 60000 65536"/>
              <a:gd name="T17" fmla="*/ 0 60000 65536"/>
              <a:gd name="T18" fmla="*/ 0 60000 65536"/>
              <a:gd name="T19" fmla="*/ 0 60000 65536"/>
              <a:gd name="T20" fmla="*/ 0 60000 65536"/>
              <a:gd name="T21" fmla="*/ 0 w 56"/>
              <a:gd name="T22" fmla="*/ 0 h 357"/>
              <a:gd name="T23" fmla="*/ 56 w 56"/>
              <a:gd name="T24" fmla="*/ 357 h 35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6" h="357">
                <a:moveTo>
                  <a:pt x="30" y="0"/>
                </a:moveTo>
                <a:cubicBezTo>
                  <a:pt x="26" y="8"/>
                  <a:pt x="6" y="30"/>
                  <a:pt x="3" y="51"/>
                </a:cubicBezTo>
                <a:cubicBezTo>
                  <a:pt x="0" y="72"/>
                  <a:pt x="4" y="100"/>
                  <a:pt x="9" y="123"/>
                </a:cubicBezTo>
                <a:cubicBezTo>
                  <a:pt x="14" y="146"/>
                  <a:pt x="26" y="169"/>
                  <a:pt x="33" y="189"/>
                </a:cubicBezTo>
                <a:cubicBezTo>
                  <a:pt x="40" y="209"/>
                  <a:pt x="52" y="228"/>
                  <a:pt x="54" y="246"/>
                </a:cubicBezTo>
                <a:cubicBezTo>
                  <a:pt x="56" y="264"/>
                  <a:pt x="52" y="282"/>
                  <a:pt x="48" y="300"/>
                </a:cubicBezTo>
                <a:cubicBezTo>
                  <a:pt x="44" y="318"/>
                  <a:pt x="34" y="345"/>
                  <a:pt x="30" y="357"/>
                </a:cubicBezTo>
              </a:path>
            </a:pathLst>
          </a:custGeom>
          <a:noFill/>
          <a:ln w="19050">
            <a:solidFill>
              <a:schemeClr val="tx1"/>
            </a:solidFill>
            <a:round/>
          </a:ln>
        </p:spPr>
        <p:txBody>
          <a:bodyPr wrap="none" anchor="ctr"/>
          <a:lstStyle/>
          <a:p>
            <a:endParaRPr lang="zh-CN" altLang="en-US">
              <a:solidFill>
                <a:schemeClr val="tx1">
                  <a:lumMod val="75000"/>
                  <a:lumOff val="25000"/>
                </a:schemeClr>
              </a:solidFill>
              <a:latin typeface="+mn-lt"/>
              <a:ea typeface="+mn-ea"/>
            </a:endParaRPr>
          </a:p>
        </p:txBody>
      </p:sp>
      <p:sp>
        <p:nvSpPr>
          <p:cNvPr id="57362" name="Freeform 26"/>
          <p:cNvSpPr/>
          <p:nvPr/>
        </p:nvSpPr>
        <p:spPr bwMode="auto">
          <a:xfrm>
            <a:off x="4991583" y="4672013"/>
            <a:ext cx="127066" cy="569912"/>
          </a:xfrm>
          <a:custGeom>
            <a:avLst/>
            <a:gdLst>
              <a:gd name="T0" fmla="*/ 30 w 56"/>
              <a:gd name="T1" fmla="*/ 0 h 357"/>
              <a:gd name="T2" fmla="*/ 3 w 56"/>
              <a:gd name="T3" fmla="*/ 51 h 357"/>
              <a:gd name="T4" fmla="*/ 9 w 56"/>
              <a:gd name="T5" fmla="*/ 123 h 357"/>
              <a:gd name="T6" fmla="*/ 33 w 56"/>
              <a:gd name="T7" fmla="*/ 189 h 357"/>
              <a:gd name="T8" fmla="*/ 54 w 56"/>
              <a:gd name="T9" fmla="*/ 246 h 357"/>
              <a:gd name="T10" fmla="*/ 48 w 56"/>
              <a:gd name="T11" fmla="*/ 300 h 357"/>
              <a:gd name="T12" fmla="*/ 30 w 56"/>
              <a:gd name="T13" fmla="*/ 357 h 357"/>
              <a:gd name="T14" fmla="*/ 0 60000 65536"/>
              <a:gd name="T15" fmla="*/ 0 60000 65536"/>
              <a:gd name="T16" fmla="*/ 0 60000 65536"/>
              <a:gd name="T17" fmla="*/ 0 60000 65536"/>
              <a:gd name="T18" fmla="*/ 0 60000 65536"/>
              <a:gd name="T19" fmla="*/ 0 60000 65536"/>
              <a:gd name="T20" fmla="*/ 0 60000 65536"/>
              <a:gd name="T21" fmla="*/ 0 w 56"/>
              <a:gd name="T22" fmla="*/ 0 h 357"/>
              <a:gd name="T23" fmla="*/ 56 w 56"/>
              <a:gd name="T24" fmla="*/ 357 h 35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6" h="357">
                <a:moveTo>
                  <a:pt x="30" y="0"/>
                </a:moveTo>
                <a:cubicBezTo>
                  <a:pt x="26" y="8"/>
                  <a:pt x="6" y="30"/>
                  <a:pt x="3" y="51"/>
                </a:cubicBezTo>
                <a:cubicBezTo>
                  <a:pt x="0" y="72"/>
                  <a:pt x="4" y="100"/>
                  <a:pt x="9" y="123"/>
                </a:cubicBezTo>
                <a:cubicBezTo>
                  <a:pt x="14" y="146"/>
                  <a:pt x="26" y="169"/>
                  <a:pt x="33" y="189"/>
                </a:cubicBezTo>
                <a:cubicBezTo>
                  <a:pt x="40" y="209"/>
                  <a:pt x="52" y="228"/>
                  <a:pt x="54" y="246"/>
                </a:cubicBezTo>
                <a:cubicBezTo>
                  <a:pt x="56" y="264"/>
                  <a:pt x="52" y="282"/>
                  <a:pt x="48" y="300"/>
                </a:cubicBezTo>
                <a:cubicBezTo>
                  <a:pt x="44" y="318"/>
                  <a:pt x="34" y="345"/>
                  <a:pt x="30" y="357"/>
                </a:cubicBezTo>
              </a:path>
            </a:pathLst>
          </a:custGeom>
          <a:noFill/>
          <a:ln w="19050">
            <a:solidFill>
              <a:schemeClr val="tx1"/>
            </a:solidFill>
            <a:round/>
          </a:ln>
        </p:spPr>
        <p:txBody>
          <a:bodyPr wrap="none" anchor="ctr"/>
          <a:lstStyle/>
          <a:p>
            <a:endParaRPr lang="zh-CN" altLang="en-US">
              <a:solidFill>
                <a:schemeClr val="tx1">
                  <a:lumMod val="75000"/>
                  <a:lumOff val="25000"/>
                </a:schemeClr>
              </a:solidFill>
              <a:latin typeface="+mn-lt"/>
              <a:ea typeface="+mn-ea"/>
            </a:endParaRPr>
          </a:p>
        </p:txBody>
      </p:sp>
      <p:pic>
        <p:nvPicPr>
          <p:cNvPr id="57363" name="Picture 27"/>
          <p:cNvPicPr>
            <a:picLocks noChangeArrowheads="1"/>
          </p:cNvPicPr>
          <p:nvPr/>
        </p:nvPicPr>
        <p:blipFill>
          <a:blip r:embed="rId1"/>
          <a:srcRect/>
          <a:stretch>
            <a:fillRect/>
          </a:stretch>
        </p:blipFill>
        <p:spPr bwMode="auto">
          <a:xfrm>
            <a:off x="3430786" y="5065713"/>
            <a:ext cx="645920" cy="304800"/>
          </a:xfrm>
          <a:prstGeom prst="rect">
            <a:avLst/>
          </a:prstGeom>
          <a:noFill/>
          <a:ln w="12699">
            <a:noFill/>
            <a:miter lim="800000"/>
            <a:headEnd/>
            <a:tailEnd/>
          </a:ln>
        </p:spPr>
      </p:pic>
      <p:pic>
        <p:nvPicPr>
          <p:cNvPr id="57364" name="Picture 28"/>
          <p:cNvPicPr>
            <a:picLocks noChangeArrowheads="1"/>
          </p:cNvPicPr>
          <p:nvPr/>
        </p:nvPicPr>
        <p:blipFill>
          <a:blip r:embed="rId1"/>
          <a:srcRect/>
          <a:stretch>
            <a:fillRect/>
          </a:stretch>
        </p:blipFill>
        <p:spPr bwMode="auto">
          <a:xfrm>
            <a:off x="4688741" y="5065713"/>
            <a:ext cx="643802" cy="304800"/>
          </a:xfrm>
          <a:prstGeom prst="rect">
            <a:avLst/>
          </a:prstGeom>
          <a:noFill/>
          <a:ln w="12699">
            <a:noFill/>
            <a:miter lim="800000"/>
            <a:headEnd/>
            <a:tailEnd/>
          </a:ln>
        </p:spPr>
      </p:pic>
      <p:pic>
        <p:nvPicPr>
          <p:cNvPr id="57365" name="Picture 29"/>
          <p:cNvPicPr>
            <a:picLocks noChangeArrowheads="1"/>
          </p:cNvPicPr>
          <p:nvPr/>
        </p:nvPicPr>
        <p:blipFill>
          <a:blip r:embed="rId1"/>
          <a:srcRect/>
          <a:stretch>
            <a:fillRect/>
          </a:stretch>
        </p:blipFill>
        <p:spPr bwMode="auto">
          <a:xfrm>
            <a:off x="4040704" y="5065713"/>
            <a:ext cx="648037" cy="304800"/>
          </a:xfrm>
          <a:prstGeom prst="rect">
            <a:avLst/>
          </a:prstGeom>
          <a:noFill/>
          <a:ln w="12699">
            <a:noFill/>
            <a:miter lim="800000"/>
            <a:headEnd/>
            <a:tailEnd/>
          </a:ln>
        </p:spPr>
      </p:pic>
      <p:sp>
        <p:nvSpPr>
          <p:cNvPr id="57366" name="AutoShape 30"/>
          <p:cNvSpPr>
            <a:spLocks noChangeArrowheads="1"/>
          </p:cNvSpPr>
          <p:nvPr/>
        </p:nvSpPr>
        <p:spPr bwMode="auto">
          <a:xfrm>
            <a:off x="5673504" y="4495801"/>
            <a:ext cx="429906" cy="303213"/>
          </a:xfrm>
          <a:prstGeom prst="cube">
            <a:avLst>
              <a:gd name="adj" fmla="val 25000"/>
            </a:avLst>
          </a:prstGeom>
          <a:gradFill rotWithShape="0">
            <a:gsLst>
              <a:gs pos="0">
                <a:srgbClr val="494949"/>
              </a:gs>
              <a:gs pos="100000">
                <a:srgbClr val="DDDDDD"/>
              </a:gs>
            </a:gsLst>
            <a:lin ang="2700000" scaled="1"/>
          </a:gradFill>
          <a:ln w="9525">
            <a:solidFill>
              <a:schemeClr val="tx1"/>
            </a:solidFill>
            <a:miter lim="800000"/>
          </a:ln>
        </p:spPr>
        <p:txBody>
          <a:bodyPr wrap="none" anchor="ctr"/>
          <a:lstStyle/>
          <a:p>
            <a:endParaRPr lang="zh-CN" altLang="en-US">
              <a:solidFill>
                <a:schemeClr val="tx1">
                  <a:lumMod val="75000"/>
                  <a:lumOff val="25000"/>
                </a:schemeClr>
              </a:solidFill>
              <a:latin typeface="+mn-lt"/>
              <a:ea typeface="+mn-ea"/>
            </a:endParaRPr>
          </a:p>
        </p:txBody>
      </p:sp>
      <p:sp>
        <p:nvSpPr>
          <p:cNvPr id="57367" name="AutoShape 31"/>
          <p:cNvSpPr>
            <a:spLocks noChangeArrowheads="1"/>
          </p:cNvSpPr>
          <p:nvPr/>
        </p:nvSpPr>
        <p:spPr bwMode="auto">
          <a:xfrm>
            <a:off x="3034764" y="2738438"/>
            <a:ext cx="429906" cy="317500"/>
          </a:xfrm>
          <a:prstGeom prst="cube">
            <a:avLst>
              <a:gd name="adj" fmla="val 25000"/>
            </a:avLst>
          </a:prstGeom>
          <a:gradFill rotWithShape="0">
            <a:gsLst>
              <a:gs pos="0">
                <a:srgbClr val="494949"/>
              </a:gs>
              <a:gs pos="100000">
                <a:srgbClr val="DDDDDD"/>
              </a:gs>
            </a:gsLst>
            <a:lin ang="2700000" scaled="1"/>
          </a:gradFill>
          <a:ln w="9525">
            <a:solidFill>
              <a:schemeClr val="tx1"/>
            </a:solidFill>
            <a:miter lim="800000"/>
          </a:ln>
        </p:spPr>
        <p:txBody>
          <a:bodyPr wrap="none" anchor="ctr"/>
          <a:lstStyle/>
          <a:p>
            <a:endParaRPr lang="zh-CN" altLang="en-US">
              <a:solidFill>
                <a:schemeClr val="tx1">
                  <a:lumMod val="75000"/>
                  <a:lumOff val="25000"/>
                </a:schemeClr>
              </a:solidFill>
              <a:latin typeface="+mn-lt"/>
              <a:ea typeface="+mn-ea"/>
            </a:endParaRPr>
          </a:p>
        </p:txBody>
      </p:sp>
      <p:sp>
        <p:nvSpPr>
          <p:cNvPr id="57368" name="Text Box 32"/>
          <p:cNvSpPr txBox="1">
            <a:spLocks noChangeArrowheads="1"/>
          </p:cNvSpPr>
          <p:nvPr/>
        </p:nvSpPr>
        <p:spPr bwMode="auto">
          <a:xfrm>
            <a:off x="4004702" y="3829051"/>
            <a:ext cx="1210588" cy="400110"/>
          </a:xfrm>
          <a:prstGeom prst="rect">
            <a:avLst/>
          </a:prstGeom>
          <a:noFill/>
          <a:ln w="9525">
            <a:noFill/>
            <a:miter lim="800000"/>
          </a:ln>
        </p:spPr>
        <p:txBody>
          <a:bodyPr wrap="none">
            <a:spAutoFit/>
          </a:bodyPr>
          <a:lstStyle/>
          <a:p>
            <a:r>
              <a:rPr kumimoji="1" lang="zh-CN" altLang="en-US" sz="2000">
                <a:solidFill>
                  <a:schemeClr val="tx1">
                    <a:lumMod val="75000"/>
                    <a:lumOff val="25000"/>
                  </a:schemeClr>
                </a:solidFill>
                <a:latin typeface="+mn-lt"/>
                <a:ea typeface="+mn-ea"/>
              </a:rPr>
              <a:t>同轴电缆</a:t>
            </a:r>
            <a:endParaRPr kumimoji="1" lang="zh-CN" altLang="en-US" sz="2000">
              <a:solidFill>
                <a:schemeClr val="tx1">
                  <a:lumMod val="75000"/>
                  <a:lumOff val="25000"/>
                </a:schemeClr>
              </a:solidFill>
              <a:latin typeface="+mn-lt"/>
              <a:ea typeface="+mn-ea"/>
            </a:endParaRPr>
          </a:p>
        </p:txBody>
      </p:sp>
      <p:sp>
        <p:nvSpPr>
          <p:cNvPr id="57369" name="AutoShape 33"/>
          <p:cNvSpPr>
            <a:spLocks noChangeArrowheads="1"/>
          </p:cNvSpPr>
          <p:nvPr/>
        </p:nvSpPr>
        <p:spPr bwMode="auto">
          <a:xfrm>
            <a:off x="5459609" y="2586039"/>
            <a:ext cx="1077945" cy="611187"/>
          </a:xfrm>
          <a:prstGeom prst="cube">
            <a:avLst>
              <a:gd name="adj" fmla="val 25000"/>
            </a:avLst>
          </a:prstGeom>
          <a:solidFill>
            <a:srgbClr val="EAEAEA"/>
          </a:solidFill>
          <a:ln w="9525">
            <a:solidFill>
              <a:schemeClr val="tx1"/>
            </a:solidFill>
            <a:miter lim="800000"/>
          </a:ln>
        </p:spPr>
        <p:txBody>
          <a:bodyPr wrap="none" anchor="ctr"/>
          <a:lstStyle/>
          <a:p>
            <a:endParaRPr lang="zh-CN" altLang="en-US">
              <a:solidFill>
                <a:schemeClr val="tx1">
                  <a:lumMod val="75000"/>
                  <a:lumOff val="25000"/>
                </a:schemeClr>
              </a:solidFill>
              <a:latin typeface="+mn-lt"/>
              <a:ea typeface="+mn-ea"/>
            </a:endParaRPr>
          </a:p>
        </p:txBody>
      </p:sp>
      <p:sp>
        <p:nvSpPr>
          <p:cNvPr id="57370" name="Text Box 34"/>
          <p:cNvSpPr txBox="1">
            <a:spLocks noChangeArrowheads="1"/>
          </p:cNvSpPr>
          <p:nvPr/>
        </p:nvSpPr>
        <p:spPr bwMode="auto">
          <a:xfrm>
            <a:off x="5574566" y="2715740"/>
            <a:ext cx="697627" cy="400110"/>
          </a:xfrm>
          <a:prstGeom prst="rect">
            <a:avLst/>
          </a:prstGeom>
          <a:noFill/>
          <a:ln w="9525">
            <a:noFill/>
            <a:miter lim="800000"/>
          </a:ln>
        </p:spPr>
        <p:txBody>
          <a:bodyPr wrap="none">
            <a:spAutoFit/>
          </a:bodyPr>
          <a:lstStyle/>
          <a:p>
            <a:r>
              <a:rPr kumimoji="1" lang="zh-CN" altLang="en-US" sz="2000" dirty="0">
                <a:solidFill>
                  <a:schemeClr val="tx1">
                    <a:lumMod val="75000"/>
                    <a:lumOff val="25000"/>
                  </a:schemeClr>
                </a:solidFill>
                <a:latin typeface="+mn-lt"/>
                <a:ea typeface="+mn-ea"/>
              </a:rPr>
              <a:t>头端</a:t>
            </a:r>
            <a:endParaRPr kumimoji="1" lang="zh-CN" altLang="en-US" sz="2000" dirty="0">
              <a:solidFill>
                <a:schemeClr val="tx1">
                  <a:lumMod val="75000"/>
                  <a:lumOff val="25000"/>
                </a:schemeClr>
              </a:solidFill>
              <a:latin typeface="+mn-lt"/>
              <a:ea typeface="+mn-ea"/>
            </a:endParaRPr>
          </a:p>
        </p:txBody>
      </p:sp>
      <p:sp>
        <p:nvSpPr>
          <p:cNvPr id="57371" name="Line 35"/>
          <p:cNvSpPr>
            <a:spLocks noChangeShapeType="1"/>
          </p:cNvSpPr>
          <p:nvPr/>
        </p:nvSpPr>
        <p:spPr bwMode="auto">
          <a:xfrm>
            <a:off x="6427430" y="2890838"/>
            <a:ext cx="2153771" cy="0"/>
          </a:xfrm>
          <a:prstGeom prst="line">
            <a:avLst/>
          </a:prstGeom>
          <a:noFill/>
          <a:ln w="57150" cmpd="tri">
            <a:solidFill>
              <a:srgbClr val="333399"/>
            </a:solidFill>
            <a:round/>
          </a:ln>
        </p:spPr>
        <p:txBody>
          <a:bodyPr wrap="none" anchor="ctr"/>
          <a:lstStyle/>
          <a:p>
            <a:endParaRPr lang="zh-CN" altLang="en-US">
              <a:solidFill>
                <a:schemeClr val="tx1">
                  <a:lumMod val="75000"/>
                  <a:lumOff val="25000"/>
                </a:schemeClr>
              </a:solidFill>
              <a:latin typeface="+mn-lt"/>
              <a:ea typeface="+mn-ea"/>
            </a:endParaRPr>
          </a:p>
        </p:txBody>
      </p:sp>
      <p:sp>
        <p:nvSpPr>
          <p:cNvPr id="57372" name="Line 36"/>
          <p:cNvSpPr>
            <a:spLocks noChangeShapeType="1"/>
          </p:cNvSpPr>
          <p:nvPr/>
        </p:nvSpPr>
        <p:spPr bwMode="auto">
          <a:xfrm>
            <a:off x="3411727" y="2890838"/>
            <a:ext cx="2047882" cy="0"/>
          </a:xfrm>
          <a:prstGeom prst="line">
            <a:avLst/>
          </a:prstGeom>
          <a:noFill/>
          <a:ln w="57150" cmpd="tri">
            <a:solidFill>
              <a:srgbClr val="333399"/>
            </a:solidFill>
            <a:round/>
          </a:ln>
        </p:spPr>
        <p:txBody>
          <a:bodyPr wrap="none" anchor="ctr"/>
          <a:lstStyle/>
          <a:p>
            <a:endParaRPr lang="zh-CN" altLang="en-US">
              <a:solidFill>
                <a:schemeClr val="tx1">
                  <a:lumMod val="75000"/>
                  <a:lumOff val="25000"/>
                </a:schemeClr>
              </a:solidFill>
              <a:latin typeface="+mn-lt"/>
              <a:ea typeface="+mn-ea"/>
            </a:endParaRPr>
          </a:p>
        </p:txBody>
      </p:sp>
      <p:sp>
        <p:nvSpPr>
          <p:cNvPr id="57373" name="Line 37"/>
          <p:cNvSpPr>
            <a:spLocks noChangeShapeType="1"/>
          </p:cNvSpPr>
          <p:nvPr/>
        </p:nvSpPr>
        <p:spPr bwMode="auto">
          <a:xfrm rot="5400000">
            <a:off x="5211917" y="3871119"/>
            <a:ext cx="1350962" cy="0"/>
          </a:xfrm>
          <a:prstGeom prst="line">
            <a:avLst/>
          </a:prstGeom>
          <a:noFill/>
          <a:ln w="57150" cmpd="tri">
            <a:solidFill>
              <a:srgbClr val="333399"/>
            </a:solidFill>
            <a:round/>
          </a:ln>
        </p:spPr>
        <p:txBody>
          <a:bodyPr wrap="none" anchor="ctr"/>
          <a:lstStyle/>
          <a:p>
            <a:endParaRPr lang="zh-CN" altLang="en-US">
              <a:solidFill>
                <a:schemeClr val="tx1">
                  <a:lumMod val="75000"/>
                  <a:lumOff val="25000"/>
                </a:schemeClr>
              </a:solidFill>
              <a:latin typeface="+mn-lt"/>
              <a:ea typeface="+mn-ea"/>
            </a:endParaRPr>
          </a:p>
        </p:txBody>
      </p:sp>
      <p:sp>
        <p:nvSpPr>
          <p:cNvPr id="57375" name="AutoShape 39"/>
          <p:cNvSpPr>
            <a:spLocks noChangeArrowheads="1"/>
          </p:cNvSpPr>
          <p:nvPr/>
        </p:nvSpPr>
        <p:spPr bwMode="auto">
          <a:xfrm>
            <a:off x="8581201" y="2738439"/>
            <a:ext cx="429908" cy="306387"/>
          </a:xfrm>
          <a:prstGeom prst="cube">
            <a:avLst>
              <a:gd name="adj" fmla="val 25000"/>
            </a:avLst>
          </a:prstGeom>
          <a:gradFill rotWithShape="0">
            <a:gsLst>
              <a:gs pos="0">
                <a:srgbClr val="494949"/>
              </a:gs>
              <a:gs pos="100000">
                <a:srgbClr val="DDDDDD"/>
              </a:gs>
            </a:gsLst>
            <a:lin ang="2700000" scaled="1"/>
          </a:gradFill>
          <a:ln w="9525">
            <a:solidFill>
              <a:schemeClr val="tx1"/>
            </a:solidFill>
            <a:miter lim="800000"/>
          </a:ln>
        </p:spPr>
        <p:txBody>
          <a:bodyPr wrap="none" anchor="ctr"/>
          <a:lstStyle/>
          <a:p>
            <a:endParaRPr lang="zh-CN" altLang="en-US">
              <a:solidFill>
                <a:schemeClr val="tx1">
                  <a:lumMod val="75000"/>
                  <a:lumOff val="25000"/>
                </a:schemeClr>
              </a:solidFill>
              <a:latin typeface="+mn-lt"/>
              <a:ea typeface="+mn-ea"/>
            </a:endParaRPr>
          </a:p>
        </p:txBody>
      </p:sp>
      <p:sp>
        <p:nvSpPr>
          <p:cNvPr id="57376" name="Line 40"/>
          <p:cNvSpPr>
            <a:spLocks noChangeShapeType="1"/>
          </p:cNvSpPr>
          <p:nvPr/>
        </p:nvSpPr>
        <p:spPr bwMode="auto">
          <a:xfrm>
            <a:off x="8958164" y="2890838"/>
            <a:ext cx="2208834" cy="0"/>
          </a:xfrm>
          <a:prstGeom prst="line">
            <a:avLst/>
          </a:prstGeom>
          <a:noFill/>
          <a:ln w="28575">
            <a:solidFill>
              <a:schemeClr val="tx1"/>
            </a:solidFill>
            <a:round/>
          </a:ln>
        </p:spPr>
        <p:txBody>
          <a:bodyPr wrap="none" anchor="ctr"/>
          <a:lstStyle/>
          <a:p>
            <a:endParaRPr lang="zh-CN" altLang="en-US">
              <a:solidFill>
                <a:schemeClr val="tx1">
                  <a:lumMod val="75000"/>
                  <a:lumOff val="25000"/>
                </a:schemeClr>
              </a:solidFill>
              <a:latin typeface="+mn-lt"/>
              <a:ea typeface="+mn-ea"/>
            </a:endParaRPr>
          </a:p>
        </p:txBody>
      </p:sp>
      <p:sp>
        <p:nvSpPr>
          <p:cNvPr id="57377" name="Line 41"/>
          <p:cNvSpPr>
            <a:spLocks noChangeShapeType="1"/>
          </p:cNvSpPr>
          <p:nvPr/>
        </p:nvSpPr>
        <p:spPr bwMode="auto">
          <a:xfrm>
            <a:off x="9551139" y="2890838"/>
            <a:ext cx="218131" cy="0"/>
          </a:xfrm>
          <a:prstGeom prst="line">
            <a:avLst/>
          </a:prstGeom>
          <a:noFill/>
          <a:ln w="19050">
            <a:solidFill>
              <a:schemeClr val="tx1"/>
            </a:solidFill>
            <a:round/>
            <a:tailEnd type="triangle" w="lg" len="lg"/>
          </a:ln>
        </p:spPr>
        <p:txBody>
          <a:bodyPr wrap="none" anchor="ctr"/>
          <a:lstStyle/>
          <a:p>
            <a:endParaRPr lang="zh-CN" altLang="en-US">
              <a:solidFill>
                <a:schemeClr val="tx1">
                  <a:lumMod val="75000"/>
                  <a:lumOff val="25000"/>
                </a:schemeClr>
              </a:solidFill>
              <a:latin typeface="+mn-lt"/>
              <a:ea typeface="+mn-ea"/>
            </a:endParaRPr>
          </a:p>
        </p:txBody>
      </p:sp>
      <p:sp>
        <p:nvSpPr>
          <p:cNvPr id="57378" name="Line 42"/>
          <p:cNvSpPr>
            <a:spLocks noChangeShapeType="1"/>
          </p:cNvSpPr>
          <p:nvPr/>
        </p:nvSpPr>
        <p:spPr bwMode="auto">
          <a:xfrm>
            <a:off x="10199176" y="2890838"/>
            <a:ext cx="213895" cy="0"/>
          </a:xfrm>
          <a:prstGeom prst="line">
            <a:avLst/>
          </a:prstGeom>
          <a:noFill/>
          <a:ln w="19050">
            <a:solidFill>
              <a:schemeClr val="tx1"/>
            </a:solidFill>
            <a:round/>
            <a:tailEnd type="triangle" w="lg" len="lg"/>
          </a:ln>
        </p:spPr>
        <p:txBody>
          <a:bodyPr wrap="none" anchor="ctr"/>
          <a:lstStyle/>
          <a:p>
            <a:endParaRPr lang="zh-CN" altLang="en-US">
              <a:solidFill>
                <a:schemeClr val="tx1">
                  <a:lumMod val="75000"/>
                  <a:lumOff val="25000"/>
                </a:schemeClr>
              </a:solidFill>
              <a:latin typeface="+mn-lt"/>
              <a:ea typeface="+mn-ea"/>
            </a:endParaRPr>
          </a:p>
        </p:txBody>
      </p:sp>
      <p:sp>
        <p:nvSpPr>
          <p:cNvPr id="57379" name="Line 43"/>
          <p:cNvSpPr>
            <a:spLocks noChangeShapeType="1"/>
          </p:cNvSpPr>
          <p:nvPr/>
        </p:nvSpPr>
        <p:spPr bwMode="auto">
          <a:xfrm>
            <a:off x="10845097" y="2890838"/>
            <a:ext cx="213894" cy="0"/>
          </a:xfrm>
          <a:prstGeom prst="line">
            <a:avLst/>
          </a:prstGeom>
          <a:noFill/>
          <a:ln w="19050">
            <a:solidFill>
              <a:schemeClr val="tx1"/>
            </a:solidFill>
            <a:round/>
            <a:tailEnd type="triangle" w="lg" len="lg"/>
          </a:ln>
        </p:spPr>
        <p:txBody>
          <a:bodyPr wrap="none" anchor="ctr"/>
          <a:lstStyle/>
          <a:p>
            <a:endParaRPr lang="zh-CN" altLang="en-US">
              <a:solidFill>
                <a:schemeClr val="tx1">
                  <a:lumMod val="75000"/>
                  <a:lumOff val="25000"/>
                </a:schemeClr>
              </a:solidFill>
              <a:latin typeface="+mn-lt"/>
              <a:ea typeface="+mn-ea"/>
            </a:endParaRPr>
          </a:p>
        </p:txBody>
      </p:sp>
      <p:sp>
        <p:nvSpPr>
          <p:cNvPr id="57380" name="Freeform 44"/>
          <p:cNvSpPr/>
          <p:nvPr/>
        </p:nvSpPr>
        <p:spPr bwMode="auto">
          <a:xfrm>
            <a:off x="9265241" y="2890838"/>
            <a:ext cx="127066" cy="569912"/>
          </a:xfrm>
          <a:custGeom>
            <a:avLst/>
            <a:gdLst>
              <a:gd name="T0" fmla="*/ 30 w 56"/>
              <a:gd name="T1" fmla="*/ 0 h 357"/>
              <a:gd name="T2" fmla="*/ 3 w 56"/>
              <a:gd name="T3" fmla="*/ 51 h 357"/>
              <a:gd name="T4" fmla="*/ 9 w 56"/>
              <a:gd name="T5" fmla="*/ 123 h 357"/>
              <a:gd name="T6" fmla="*/ 33 w 56"/>
              <a:gd name="T7" fmla="*/ 189 h 357"/>
              <a:gd name="T8" fmla="*/ 54 w 56"/>
              <a:gd name="T9" fmla="*/ 246 h 357"/>
              <a:gd name="T10" fmla="*/ 48 w 56"/>
              <a:gd name="T11" fmla="*/ 300 h 357"/>
              <a:gd name="T12" fmla="*/ 30 w 56"/>
              <a:gd name="T13" fmla="*/ 357 h 357"/>
              <a:gd name="T14" fmla="*/ 0 60000 65536"/>
              <a:gd name="T15" fmla="*/ 0 60000 65536"/>
              <a:gd name="T16" fmla="*/ 0 60000 65536"/>
              <a:gd name="T17" fmla="*/ 0 60000 65536"/>
              <a:gd name="T18" fmla="*/ 0 60000 65536"/>
              <a:gd name="T19" fmla="*/ 0 60000 65536"/>
              <a:gd name="T20" fmla="*/ 0 60000 65536"/>
              <a:gd name="T21" fmla="*/ 0 w 56"/>
              <a:gd name="T22" fmla="*/ 0 h 357"/>
              <a:gd name="T23" fmla="*/ 56 w 56"/>
              <a:gd name="T24" fmla="*/ 357 h 35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6" h="357">
                <a:moveTo>
                  <a:pt x="30" y="0"/>
                </a:moveTo>
                <a:cubicBezTo>
                  <a:pt x="26" y="8"/>
                  <a:pt x="6" y="30"/>
                  <a:pt x="3" y="51"/>
                </a:cubicBezTo>
                <a:cubicBezTo>
                  <a:pt x="0" y="72"/>
                  <a:pt x="4" y="100"/>
                  <a:pt x="9" y="123"/>
                </a:cubicBezTo>
                <a:cubicBezTo>
                  <a:pt x="14" y="146"/>
                  <a:pt x="26" y="169"/>
                  <a:pt x="33" y="189"/>
                </a:cubicBezTo>
                <a:cubicBezTo>
                  <a:pt x="40" y="209"/>
                  <a:pt x="52" y="228"/>
                  <a:pt x="54" y="246"/>
                </a:cubicBezTo>
                <a:cubicBezTo>
                  <a:pt x="56" y="264"/>
                  <a:pt x="52" y="282"/>
                  <a:pt x="48" y="300"/>
                </a:cubicBezTo>
                <a:cubicBezTo>
                  <a:pt x="44" y="318"/>
                  <a:pt x="34" y="345"/>
                  <a:pt x="30" y="357"/>
                </a:cubicBezTo>
              </a:path>
            </a:pathLst>
          </a:custGeom>
          <a:noFill/>
          <a:ln w="19050">
            <a:solidFill>
              <a:schemeClr val="tx1"/>
            </a:solidFill>
            <a:round/>
          </a:ln>
        </p:spPr>
        <p:txBody>
          <a:bodyPr wrap="none" anchor="ctr"/>
          <a:lstStyle/>
          <a:p>
            <a:endParaRPr lang="zh-CN" altLang="en-US">
              <a:solidFill>
                <a:schemeClr val="tx1">
                  <a:lumMod val="75000"/>
                  <a:lumOff val="25000"/>
                </a:schemeClr>
              </a:solidFill>
              <a:latin typeface="+mn-lt"/>
              <a:ea typeface="+mn-ea"/>
            </a:endParaRPr>
          </a:p>
        </p:txBody>
      </p:sp>
      <p:sp>
        <p:nvSpPr>
          <p:cNvPr id="57381" name="Freeform 45"/>
          <p:cNvSpPr/>
          <p:nvPr/>
        </p:nvSpPr>
        <p:spPr bwMode="auto">
          <a:xfrm>
            <a:off x="10593082" y="2890838"/>
            <a:ext cx="124949" cy="569912"/>
          </a:xfrm>
          <a:custGeom>
            <a:avLst/>
            <a:gdLst>
              <a:gd name="T0" fmla="*/ 30 w 56"/>
              <a:gd name="T1" fmla="*/ 0 h 357"/>
              <a:gd name="T2" fmla="*/ 3 w 56"/>
              <a:gd name="T3" fmla="*/ 51 h 357"/>
              <a:gd name="T4" fmla="*/ 9 w 56"/>
              <a:gd name="T5" fmla="*/ 123 h 357"/>
              <a:gd name="T6" fmla="*/ 33 w 56"/>
              <a:gd name="T7" fmla="*/ 189 h 357"/>
              <a:gd name="T8" fmla="*/ 54 w 56"/>
              <a:gd name="T9" fmla="*/ 246 h 357"/>
              <a:gd name="T10" fmla="*/ 48 w 56"/>
              <a:gd name="T11" fmla="*/ 300 h 357"/>
              <a:gd name="T12" fmla="*/ 30 w 56"/>
              <a:gd name="T13" fmla="*/ 357 h 357"/>
              <a:gd name="T14" fmla="*/ 0 60000 65536"/>
              <a:gd name="T15" fmla="*/ 0 60000 65536"/>
              <a:gd name="T16" fmla="*/ 0 60000 65536"/>
              <a:gd name="T17" fmla="*/ 0 60000 65536"/>
              <a:gd name="T18" fmla="*/ 0 60000 65536"/>
              <a:gd name="T19" fmla="*/ 0 60000 65536"/>
              <a:gd name="T20" fmla="*/ 0 60000 65536"/>
              <a:gd name="T21" fmla="*/ 0 w 56"/>
              <a:gd name="T22" fmla="*/ 0 h 357"/>
              <a:gd name="T23" fmla="*/ 56 w 56"/>
              <a:gd name="T24" fmla="*/ 357 h 35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6" h="357">
                <a:moveTo>
                  <a:pt x="30" y="0"/>
                </a:moveTo>
                <a:cubicBezTo>
                  <a:pt x="26" y="8"/>
                  <a:pt x="6" y="30"/>
                  <a:pt x="3" y="51"/>
                </a:cubicBezTo>
                <a:cubicBezTo>
                  <a:pt x="0" y="72"/>
                  <a:pt x="4" y="100"/>
                  <a:pt x="9" y="123"/>
                </a:cubicBezTo>
                <a:cubicBezTo>
                  <a:pt x="14" y="146"/>
                  <a:pt x="26" y="169"/>
                  <a:pt x="33" y="189"/>
                </a:cubicBezTo>
                <a:cubicBezTo>
                  <a:pt x="40" y="209"/>
                  <a:pt x="52" y="228"/>
                  <a:pt x="54" y="246"/>
                </a:cubicBezTo>
                <a:cubicBezTo>
                  <a:pt x="56" y="264"/>
                  <a:pt x="52" y="282"/>
                  <a:pt x="48" y="300"/>
                </a:cubicBezTo>
                <a:cubicBezTo>
                  <a:pt x="44" y="318"/>
                  <a:pt x="34" y="345"/>
                  <a:pt x="30" y="357"/>
                </a:cubicBezTo>
              </a:path>
            </a:pathLst>
          </a:custGeom>
          <a:noFill/>
          <a:ln w="19050">
            <a:solidFill>
              <a:schemeClr val="tx1"/>
            </a:solidFill>
            <a:round/>
          </a:ln>
        </p:spPr>
        <p:txBody>
          <a:bodyPr wrap="none" anchor="ctr"/>
          <a:lstStyle/>
          <a:p>
            <a:endParaRPr lang="zh-CN" altLang="en-US">
              <a:solidFill>
                <a:schemeClr val="tx1">
                  <a:lumMod val="75000"/>
                  <a:lumOff val="25000"/>
                </a:schemeClr>
              </a:solidFill>
              <a:latin typeface="+mn-lt"/>
              <a:ea typeface="+mn-ea"/>
            </a:endParaRPr>
          </a:p>
        </p:txBody>
      </p:sp>
      <p:pic>
        <p:nvPicPr>
          <p:cNvPr id="57382" name="Picture 46"/>
          <p:cNvPicPr>
            <a:picLocks noChangeArrowheads="1"/>
          </p:cNvPicPr>
          <p:nvPr/>
        </p:nvPicPr>
        <p:blipFill>
          <a:blip r:embed="rId1"/>
          <a:srcRect/>
          <a:stretch>
            <a:fillRect/>
          </a:stretch>
        </p:blipFill>
        <p:spPr bwMode="auto">
          <a:xfrm>
            <a:off x="9011109" y="3338513"/>
            <a:ext cx="648037" cy="303212"/>
          </a:xfrm>
          <a:prstGeom prst="rect">
            <a:avLst/>
          </a:prstGeom>
          <a:noFill/>
          <a:ln w="12699">
            <a:noFill/>
            <a:miter lim="800000"/>
            <a:headEnd/>
            <a:tailEnd/>
          </a:ln>
        </p:spPr>
      </p:pic>
      <p:pic>
        <p:nvPicPr>
          <p:cNvPr id="57383" name="Picture 47"/>
          <p:cNvPicPr>
            <a:picLocks noChangeArrowheads="1"/>
          </p:cNvPicPr>
          <p:nvPr/>
        </p:nvPicPr>
        <p:blipFill>
          <a:blip r:embed="rId1"/>
          <a:srcRect/>
          <a:stretch>
            <a:fillRect/>
          </a:stretch>
        </p:blipFill>
        <p:spPr bwMode="auto">
          <a:xfrm>
            <a:off x="10305065" y="3338513"/>
            <a:ext cx="648037" cy="303212"/>
          </a:xfrm>
          <a:prstGeom prst="rect">
            <a:avLst/>
          </a:prstGeom>
          <a:noFill/>
          <a:ln w="12699">
            <a:noFill/>
            <a:miter lim="800000"/>
            <a:headEnd/>
            <a:tailEnd/>
          </a:ln>
        </p:spPr>
      </p:pic>
      <p:sp>
        <p:nvSpPr>
          <p:cNvPr id="57384" name="Line 48"/>
          <p:cNvSpPr>
            <a:spLocks noChangeShapeType="1"/>
          </p:cNvSpPr>
          <p:nvPr/>
        </p:nvSpPr>
        <p:spPr bwMode="auto">
          <a:xfrm>
            <a:off x="6050468" y="4648200"/>
            <a:ext cx="2424845" cy="0"/>
          </a:xfrm>
          <a:prstGeom prst="line">
            <a:avLst/>
          </a:prstGeom>
          <a:noFill/>
          <a:ln w="28575">
            <a:solidFill>
              <a:schemeClr val="tx1"/>
            </a:solidFill>
            <a:round/>
          </a:ln>
        </p:spPr>
        <p:txBody>
          <a:bodyPr wrap="none" anchor="ctr"/>
          <a:lstStyle/>
          <a:p>
            <a:endParaRPr lang="zh-CN" altLang="en-US">
              <a:solidFill>
                <a:schemeClr val="tx1">
                  <a:lumMod val="75000"/>
                  <a:lumOff val="25000"/>
                </a:schemeClr>
              </a:solidFill>
              <a:latin typeface="+mn-lt"/>
              <a:ea typeface="+mn-ea"/>
            </a:endParaRPr>
          </a:p>
        </p:txBody>
      </p:sp>
      <p:sp>
        <p:nvSpPr>
          <p:cNvPr id="57385" name="Line 49"/>
          <p:cNvSpPr>
            <a:spLocks noChangeShapeType="1"/>
          </p:cNvSpPr>
          <p:nvPr/>
        </p:nvSpPr>
        <p:spPr bwMode="auto">
          <a:xfrm>
            <a:off x="6643443" y="4648200"/>
            <a:ext cx="216012" cy="0"/>
          </a:xfrm>
          <a:prstGeom prst="line">
            <a:avLst/>
          </a:prstGeom>
          <a:noFill/>
          <a:ln w="19050">
            <a:solidFill>
              <a:schemeClr val="tx1"/>
            </a:solidFill>
            <a:round/>
            <a:tailEnd type="triangle" w="lg" len="lg"/>
          </a:ln>
        </p:spPr>
        <p:txBody>
          <a:bodyPr wrap="none" anchor="ctr"/>
          <a:lstStyle/>
          <a:p>
            <a:endParaRPr lang="zh-CN" altLang="en-US">
              <a:solidFill>
                <a:schemeClr val="tx1">
                  <a:lumMod val="75000"/>
                  <a:lumOff val="25000"/>
                </a:schemeClr>
              </a:solidFill>
              <a:latin typeface="+mn-lt"/>
              <a:ea typeface="+mn-ea"/>
            </a:endParaRPr>
          </a:p>
        </p:txBody>
      </p:sp>
      <p:sp>
        <p:nvSpPr>
          <p:cNvPr id="57386" name="Line 50"/>
          <p:cNvSpPr>
            <a:spLocks noChangeShapeType="1"/>
          </p:cNvSpPr>
          <p:nvPr/>
        </p:nvSpPr>
        <p:spPr bwMode="auto">
          <a:xfrm>
            <a:off x="7181357" y="4648200"/>
            <a:ext cx="216012" cy="0"/>
          </a:xfrm>
          <a:prstGeom prst="line">
            <a:avLst/>
          </a:prstGeom>
          <a:noFill/>
          <a:ln w="19050">
            <a:solidFill>
              <a:schemeClr val="tx1"/>
            </a:solidFill>
            <a:round/>
            <a:tailEnd type="triangle" w="lg" len="lg"/>
          </a:ln>
        </p:spPr>
        <p:txBody>
          <a:bodyPr wrap="none" anchor="ctr"/>
          <a:lstStyle/>
          <a:p>
            <a:endParaRPr lang="zh-CN" altLang="en-US">
              <a:solidFill>
                <a:schemeClr val="tx1">
                  <a:lumMod val="75000"/>
                  <a:lumOff val="25000"/>
                </a:schemeClr>
              </a:solidFill>
              <a:latin typeface="+mn-lt"/>
              <a:ea typeface="+mn-ea"/>
            </a:endParaRPr>
          </a:p>
        </p:txBody>
      </p:sp>
      <p:sp>
        <p:nvSpPr>
          <p:cNvPr id="57387" name="Line 51"/>
          <p:cNvSpPr>
            <a:spLocks noChangeShapeType="1"/>
          </p:cNvSpPr>
          <p:nvPr/>
        </p:nvSpPr>
        <p:spPr bwMode="auto">
          <a:xfrm>
            <a:off x="7935282" y="4648200"/>
            <a:ext cx="216012" cy="0"/>
          </a:xfrm>
          <a:prstGeom prst="line">
            <a:avLst/>
          </a:prstGeom>
          <a:noFill/>
          <a:ln w="19050">
            <a:solidFill>
              <a:schemeClr val="tx1"/>
            </a:solidFill>
            <a:round/>
            <a:tailEnd type="triangle" w="lg" len="lg"/>
          </a:ln>
        </p:spPr>
        <p:txBody>
          <a:bodyPr wrap="none" anchor="ctr"/>
          <a:lstStyle/>
          <a:p>
            <a:endParaRPr lang="zh-CN" altLang="en-US">
              <a:solidFill>
                <a:schemeClr val="tx1">
                  <a:lumMod val="75000"/>
                  <a:lumOff val="25000"/>
                </a:schemeClr>
              </a:solidFill>
              <a:latin typeface="+mn-lt"/>
              <a:ea typeface="+mn-ea"/>
            </a:endParaRPr>
          </a:p>
        </p:txBody>
      </p:sp>
      <p:sp>
        <p:nvSpPr>
          <p:cNvPr id="57388" name="Freeform 52"/>
          <p:cNvSpPr/>
          <p:nvPr/>
        </p:nvSpPr>
        <p:spPr bwMode="auto">
          <a:xfrm>
            <a:off x="6391427" y="4648201"/>
            <a:ext cx="127066" cy="568325"/>
          </a:xfrm>
          <a:custGeom>
            <a:avLst/>
            <a:gdLst>
              <a:gd name="T0" fmla="*/ 30 w 56"/>
              <a:gd name="T1" fmla="*/ 0 h 357"/>
              <a:gd name="T2" fmla="*/ 3 w 56"/>
              <a:gd name="T3" fmla="*/ 51 h 357"/>
              <a:gd name="T4" fmla="*/ 9 w 56"/>
              <a:gd name="T5" fmla="*/ 123 h 357"/>
              <a:gd name="T6" fmla="*/ 33 w 56"/>
              <a:gd name="T7" fmla="*/ 189 h 357"/>
              <a:gd name="T8" fmla="*/ 54 w 56"/>
              <a:gd name="T9" fmla="*/ 246 h 357"/>
              <a:gd name="T10" fmla="*/ 48 w 56"/>
              <a:gd name="T11" fmla="*/ 300 h 357"/>
              <a:gd name="T12" fmla="*/ 30 w 56"/>
              <a:gd name="T13" fmla="*/ 357 h 357"/>
              <a:gd name="T14" fmla="*/ 0 60000 65536"/>
              <a:gd name="T15" fmla="*/ 0 60000 65536"/>
              <a:gd name="T16" fmla="*/ 0 60000 65536"/>
              <a:gd name="T17" fmla="*/ 0 60000 65536"/>
              <a:gd name="T18" fmla="*/ 0 60000 65536"/>
              <a:gd name="T19" fmla="*/ 0 60000 65536"/>
              <a:gd name="T20" fmla="*/ 0 60000 65536"/>
              <a:gd name="T21" fmla="*/ 0 w 56"/>
              <a:gd name="T22" fmla="*/ 0 h 357"/>
              <a:gd name="T23" fmla="*/ 56 w 56"/>
              <a:gd name="T24" fmla="*/ 357 h 35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6" h="357">
                <a:moveTo>
                  <a:pt x="30" y="0"/>
                </a:moveTo>
                <a:cubicBezTo>
                  <a:pt x="26" y="8"/>
                  <a:pt x="6" y="30"/>
                  <a:pt x="3" y="51"/>
                </a:cubicBezTo>
                <a:cubicBezTo>
                  <a:pt x="0" y="72"/>
                  <a:pt x="4" y="100"/>
                  <a:pt x="9" y="123"/>
                </a:cubicBezTo>
                <a:cubicBezTo>
                  <a:pt x="14" y="146"/>
                  <a:pt x="26" y="169"/>
                  <a:pt x="33" y="189"/>
                </a:cubicBezTo>
                <a:cubicBezTo>
                  <a:pt x="40" y="209"/>
                  <a:pt x="52" y="228"/>
                  <a:pt x="54" y="246"/>
                </a:cubicBezTo>
                <a:cubicBezTo>
                  <a:pt x="56" y="264"/>
                  <a:pt x="52" y="282"/>
                  <a:pt x="48" y="300"/>
                </a:cubicBezTo>
                <a:cubicBezTo>
                  <a:pt x="44" y="318"/>
                  <a:pt x="34" y="345"/>
                  <a:pt x="30" y="357"/>
                </a:cubicBezTo>
              </a:path>
            </a:pathLst>
          </a:custGeom>
          <a:noFill/>
          <a:ln w="19050">
            <a:solidFill>
              <a:schemeClr val="tx1"/>
            </a:solidFill>
            <a:round/>
          </a:ln>
        </p:spPr>
        <p:txBody>
          <a:bodyPr wrap="none" anchor="ctr"/>
          <a:lstStyle/>
          <a:p>
            <a:endParaRPr lang="zh-CN" altLang="en-US">
              <a:solidFill>
                <a:schemeClr val="tx1">
                  <a:lumMod val="75000"/>
                  <a:lumOff val="25000"/>
                </a:schemeClr>
              </a:solidFill>
              <a:latin typeface="+mn-lt"/>
              <a:ea typeface="+mn-ea"/>
            </a:endParaRPr>
          </a:p>
        </p:txBody>
      </p:sp>
      <p:sp>
        <p:nvSpPr>
          <p:cNvPr id="57389" name="Freeform 53"/>
          <p:cNvSpPr/>
          <p:nvPr/>
        </p:nvSpPr>
        <p:spPr bwMode="auto">
          <a:xfrm flipH="1" flipV="1">
            <a:off x="6984403" y="4648200"/>
            <a:ext cx="124949" cy="566738"/>
          </a:xfrm>
          <a:custGeom>
            <a:avLst/>
            <a:gdLst>
              <a:gd name="T0" fmla="*/ 30 w 56"/>
              <a:gd name="T1" fmla="*/ 0 h 357"/>
              <a:gd name="T2" fmla="*/ 3 w 56"/>
              <a:gd name="T3" fmla="*/ 51 h 357"/>
              <a:gd name="T4" fmla="*/ 9 w 56"/>
              <a:gd name="T5" fmla="*/ 123 h 357"/>
              <a:gd name="T6" fmla="*/ 33 w 56"/>
              <a:gd name="T7" fmla="*/ 189 h 357"/>
              <a:gd name="T8" fmla="*/ 54 w 56"/>
              <a:gd name="T9" fmla="*/ 246 h 357"/>
              <a:gd name="T10" fmla="*/ 48 w 56"/>
              <a:gd name="T11" fmla="*/ 300 h 357"/>
              <a:gd name="T12" fmla="*/ 30 w 56"/>
              <a:gd name="T13" fmla="*/ 357 h 357"/>
              <a:gd name="T14" fmla="*/ 0 60000 65536"/>
              <a:gd name="T15" fmla="*/ 0 60000 65536"/>
              <a:gd name="T16" fmla="*/ 0 60000 65536"/>
              <a:gd name="T17" fmla="*/ 0 60000 65536"/>
              <a:gd name="T18" fmla="*/ 0 60000 65536"/>
              <a:gd name="T19" fmla="*/ 0 60000 65536"/>
              <a:gd name="T20" fmla="*/ 0 60000 65536"/>
              <a:gd name="T21" fmla="*/ 0 w 56"/>
              <a:gd name="T22" fmla="*/ 0 h 357"/>
              <a:gd name="T23" fmla="*/ 56 w 56"/>
              <a:gd name="T24" fmla="*/ 357 h 35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6" h="357">
                <a:moveTo>
                  <a:pt x="30" y="0"/>
                </a:moveTo>
                <a:cubicBezTo>
                  <a:pt x="26" y="8"/>
                  <a:pt x="6" y="30"/>
                  <a:pt x="3" y="51"/>
                </a:cubicBezTo>
                <a:cubicBezTo>
                  <a:pt x="0" y="72"/>
                  <a:pt x="4" y="100"/>
                  <a:pt x="9" y="123"/>
                </a:cubicBezTo>
                <a:cubicBezTo>
                  <a:pt x="14" y="146"/>
                  <a:pt x="26" y="169"/>
                  <a:pt x="33" y="189"/>
                </a:cubicBezTo>
                <a:cubicBezTo>
                  <a:pt x="40" y="209"/>
                  <a:pt x="52" y="228"/>
                  <a:pt x="54" y="246"/>
                </a:cubicBezTo>
                <a:cubicBezTo>
                  <a:pt x="56" y="264"/>
                  <a:pt x="52" y="282"/>
                  <a:pt x="48" y="300"/>
                </a:cubicBezTo>
                <a:cubicBezTo>
                  <a:pt x="44" y="318"/>
                  <a:pt x="34" y="345"/>
                  <a:pt x="30" y="357"/>
                </a:cubicBezTo>
              </a:path>
            </a:pathLst>
          </a:custGeom>
          <a:noFill/>
          <a:ln w="19050">
            <a:solidFill>
              <a:schemeClr val="tx1"/>
            </a:solidFill>
            <a:round/>
          </a:ln>
        </p:spPr>
        <p:txBody>
          <a:bodyPr wrap="none" anchor="ctr"/>
          <a:lstStyle/>
          <a:p>
            <a:endParaRPr lang="zh-CN" altLang="en-US">
              <a:solidFill>
                <a:schemeClr val="tx1">
                  <a:lumMod val="75000"/>
                  <a:lumOff val="25000"/>
                </a:schemeClr>
              </a:solidFill>
              <a:latin typeface="+mn-lt"/>
              <a:ea typeface="+mn-ea"/>
            </a:endParaRPr>
          </a:p>
        </p:txBody>
      </p:sp>
      <p:sp>
        <p:nvSpPr>
          <p:cNvPr id="57390" name="Freeform 54"/>
          <p:cNvSpPr/>
          <p:nvPr/>
        </p:nvSpPr>
        <p:spPr bwMode="auto">
          <a:xfrm rot="5400000" flipV="1">
            <a:off x="7969453" y="4466752"/>
            <a:ext cx="90488" cy="802634"/>
          </a:xfrm>
          <a:custGeom>
            <a:avLst/>
            <a:gdLst>
              <a:gd name="T0" fmla="*/ 30 w 56"/>
              <a:gd name="T1" fmla="*/ 0 h 357"/>
              <a:gd name="T2" fmla="*/ 3 w 56"/>
              <a:gd name="T3" fmla="*/ 51 h 357"/>
              <a:gd name="T4" fmla="*/ 9 w 56"/>
              <a:gd name="T5" fmla="*/ 123 h 357"/>
              <a:gd name="T6" fmla="*/ 33 w 56"/>
              <a:gd name="T7" fmla="*/ 189 h 357"/>
              <a:gd name="T8" fmla="*/ 54 w 56"/>
              <a:gd name="T9" fmla="*/ 246 h 357"/>
              <a:gd name="T10" fmla="*/ 48 w 56"/>
              <a:gd name="T11" fmla="*/ 300 h 357"/>
              <a:gd name="T12" fmla="*/ 30 w 56"/>
              <a:gd name="T13" fmla="*/ 357 h 357"/>
              <a:gd name="T14" fmla="*/ 0 60000 65536"/>
              <a:gd name="T15" fmla="*/ 0 60000 65536"/>
              <a:gd name="T16" fmla="*/ 0 60000 65536"/>
              <a:gd name="T17" fmla="*/ 0 60000 65536"/>
              <a:gd name="T18" fmla="*/ 0 60000 65536"/>
              <a:gd name="T19" fmla="*/ 0 60000 65536"/>
              <a:gd name="T20" fmla="*/ 0 60000 65536"/>
              <a:gd name="T21" fmla="*/ 0 w 56"/>
              <a:gd name="T22" fmla="*/ 0 h 357"/>
              <a:gd name="T23" fmla="*/ 56 w 56"/>
              <a:gd name="T24" fmla="*/ 357 h 35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6" h="357">
                <a:moveTo>
                  <a:pt x="30" y="0"/>
                </a:moveTo>
                <a:cubicBezTo>
                  <a:pt x="26" y="8"/>
                  <a:pt x="6" y="30"/>
                  <a:pt x="3" y="51"/>
                </a:cubicBezTo>
                <a:cubicBezTo>
                  <a:pt x="0" y="72"/>
                  <a:pt x="4" y="100"/>
                  <a:pt x="9" y="123"/>
                </a:cubicBezTo>
                <a:cubicBezTo>
                  <a:pt x="14" y="146"/>
                  <a:pt x="26" y="169"/>
                  <a:pt x="33" y="189"/>
                </a:cubicBezTo>
                <a:cubicBezTo>
                  <a:pt x="40" y="209"/>
                  <a:pt x="52" y="228"/>
                  <a:pt x="54" y="246"/>
                </a:cubicBezTo>
                <a:cubicBezTo>
                  <a:pt x="56" y="264"/>
                  <a:pt x="52" y="282"/>
                  <a:pt x="48" y="300"/>
                </a:cubicBezTo>
                <a:cubicBezTo>
                  <a:pt x="44" y="318"/>
                  <a:pt x="34" y="345"/>
                  <a:pt x="30" y="357"/>
                </a:cubicBezTo>
              </a:path>
            </a:pathLst>
          </a:custGeom>
          <a:noFill/>
          <a:ln w="19050">
            <a:solidFill>
              <a:schemeClr val="tx1"/>
            </a:solidFill>
            <a:round/>
          </a:ln>
        </p:spPr>
        <p:txBody>
          <a:bodyPr wrap="none" anchor="ctr"/>
          <a:lstStyle/>
          <a:p>
            <a:endParaRPr lang="zh-CN" altLang="en-US">
              <a:solidFill>
                <a:schemeClr val="tx1">
                  <a:lumMod val="75000"/>
                  <a:lumOff val="25000"/>
                </a:schemeClr>
              </a:solidFill>
              <a:latin typeface="+mn-lt"/>
              <a:ea typeface="+mn-ea"/>
            </a:endParaRPr>
          </a:p>
        </p:txBody>
      </p:sp>
      <p:pic>
        <p:nvPicPr>
          <p:cNvPr id="57391" name="Picture 55"/>
          <p:cNvPicPr>
            <a:picLocks noChangeArrowheads="1"/>
          </p:cNvPicPr>
          <p:nvPr/>
        </p:nvPicPr>
        <p:blipFill>
          <a:blip r:embed="rId1"/>
          <a:srcRect/>
          <a:stretch>
            <a:fillRect/>
          </a:stretch>
        </p:blipFill>
        <p:spPr bwMode="auto">
          <a:xfrm>
            <a:off x="6122472" y="5056188"/>
            <a:ext cx="645919" cy="303212"/>
          </a:xfrm>
          <a:prstGeom prst="rect">
            <a:avLst/>
          </a:prstGeom>
          <a:noFill/>
          <a:ln w="12699">
            <a:noFill/>
            <a:miter lim="800000"/>
            <a:headEnd/>
            <a:tailEnd/>
          </a:ln>
        </p:spPr>
      </p:pic>
      <p:pic>
        <p:nvPicPr>
          <p:cNvPr id="57392" name="Picture 56"/>
          <p:cNvPicPr>
            <a:picLocks noChangeArrowheads="1"/>
          </p:cNvPicPr>
          <p:nvPr/>
        </p:nvPicPr>
        <p:blipFill>
          <a:blip r:embed="rId1"/>
          <a:srcRect/>
          <a:stretch>
            <a:fillRect/>
          </a:stretch>
        </p:blipFill>
        <p:spPr bwMode="auto">
          <a:xfrm>
            <a:off x="8350364" y="4648201"/>
            <a:ext cx="643802" cy="303213"/>
          </a:xfrm>
          <a:prstGeom prst="rect">
            <a:avLst/>
          </a:prstGeom>
          <a:noFill/>
          <a:ln w="12699">
            <a:noFill/>
            <a:miter lim="800000"/>
            <a:headEnd/>
            <a:tailEnd/>
          </a:ln>
        </p:spPr>
      </p:pic>
      <p:pic>
        <p:nvPicPr>
          <p:cNvPr id="57393" name="Picture 57"/>
          <p:cNvPicPr>
            <a:picLocks noChangeArrowheads="1"/>
          </p:cNvPicPr>
          <p:nvPr/>
        </p:nvPicPr>
        <p:blipFill>
          <a:blip r:embed="rId1"/>
          <a:srcRect/>
          <a:stretch>
            <a:fillRect/>
          </a:stretch>
        </p:blipFill>
        <p:spPr bwMode="auto">
          <a:xfrm>
            <a:off x="6751448" y="5080000"/>
            <a:ext cx="645920" cy="304800"/>
          </a:xfrm>
          <a:prstGeom prst="rect">
            <a:avLst/>
          </a:prstGeom>
          <a:noFill/>
          <a:ln w="12699">
            <a:noFill/>
            <a:miter lim="800000"/>
            <a:headEnd/>
            <a:tailEnd/>
          </a:ln>
        </p:spPr>
      </p:pic>
      <p:sp>
        <p:nvSpPr>
          <p:cNvPr id="57394" name="Line 58"/>
          <p:cNvSpPr>
            <a:spLocks noChangeShapeType="1"/>
          </p:cNvSpPr>
          <p:nvPr/>
        </p:nvSpPr>
        <p:spPr bwMode="auto">
          <a:xfrm>
            <a:off x="504029" y="2917825"/>
            <a:ext cx="2585797" cy="0"/>
          </a:xfrm>
          <a:prstGeom prst="line">
            <a:avLst/>
          </a:prstGeom>
          <a:noFill/>
          <a:ln w="28575">
            <a:solidFill>
              <a:schemeClr val="tx1"/>
            </a:solidFill>
            <a:round/>
          </a:ln>
        </p:spPr>
        <p:txBody>
          <a:bodyPr wrap="none" anchor="ctr"/>
          <a:lstStyle/>
          <a:p>
            <a:endParaRPr lang="zh-CN" altLang="en-US">
              <a:solidFill>
                <a:schemeClr val="tx1">
                  <a:lumMod val="75000"/>
                  <a:lumOff val="25000"/>
                </a:schemeClr>
              </a:solidFill>
              <a:latin typeface="+mn-lt"/>
              <a:ea typeface="+mn-ea"/>
            </a:endParaRPr>
          </a:p>
        </p:txBody>
      </p:sp>
      <p:sp>
        <p:nvSpPr>
          <p:cNvPr id="57395" name="Line 59"/>
          <p:cNvSpPr>
            <a:spLocks noChangeShapeType="1"/>
          </p:cNvSpPr>
          <p:nvPr/>
        </p:nvSpPr>
        <p:spPr bwMode="auto">
          <a:xfrm flipH="1">
            <a:off x="1581975" y="2917825"/>
            <a:ext cx="216012" cy="0"/>
          </a:xfrm>
          <a:prstGeom prst="line">
            <a:avLst/>
          </a:prstGeom>
          <a:noFill/>
          <a:ln w="19050">
            <a:solidFill>
              <a:schemeClr val="tx1"/>
            </a:solidFill>
            <a:round/>
            <a:tailEnd type="triangle" w="lg" len="lg"/>
          </a:ln>
        </p:spPr>
        <p:txBody>
          <a:bodyPr wrap="none" anchor="ctr"/>
          <a:lstStyle/>
          <a:p>
            <a:endParaRPr lang="zh-CN" altLang="en-US">
              <a:solidFill>
                <a:schemeClr val="tx1">
                  <a:lumMod val="75000"/>
                  <a:lumOff val="25000"/>
                </a:schemeClr>
              </a:solidFill>
              <a:latin typeface="+mn-lt"/>
              <a:ea typeface="+mn-ea"/>
            </a:endParaRPr>
          </a:p>
        </p:txBody>
      </p:sp>
      <p:sp>
        <p:nvSpPr>
          <p:cNvPr id="57396" name="Line 60"/>
          <p:cNvSpPr>
            <a:spLocks noChangeShapeType="1"/>
          </p:cNvSpPr>
          <p:nvPr/>
        </p:nvSpPr>
        <p:spPr bwMode="auto">
          <a:xfrm flipH="1">
            <a:off x="2227893" y="2917825"/>
            <a:ext cx="213895" cy="0"/>
          </a:xfrm>
          <a:prstGeom prst="line">
            <a:avLst/>
          </a:prstGeom>
          <a:noFill/>
          <a:ln w="19050">
            <a:solidFill>
              <a:schemeClr val="tx1"/>
            </a:solidFill>
            <a:round/>
            <a:tailEnd type="triangle" w="lg" len="lg"/>
          </a:ln>
        </p:spPr>
        <p:txBody>
          <a:bodyPr wrap="none" anchor="ctr"/>
          <a:lstStyle/>
          <a:p>
            <a:endParaRPr lang="zh-CN" altLang="en-US">
              <a:solidFill>
                <a:schemeClr val="tx1">
                  <a:lumMod val="75000"/>
                  <a:lumOff val="25000"/>
                </a:schemeClr>
              </a:solidFill>
              <a:latin typeface="+mn-lt"/>
              <a:ea typeface="+mn-ea"/>
            </a:endParaRPr>
          </a:p>
        </p:txBody>
      </p:sp>
      <p:sp>
        <p:nvSpPr>
          <p:cNvPr id="57397" name="Line 61"/>
          <p:cNvSpPr>
            <a:spLocks noChangeShapeType="1"/>
          </p:cNvSpPr>
          <p:nvPr/>
        </p:nvSpPr>
        <p:spPr bwMode="auto">
          <a:xfrm flipH="1">
            <a:off x="933938" y="2917825"/>
            <a:ext cx="216012" cy="0"/>
          </a:xfrm>
          <a:prstGeom prst="line">
            <a:avLst/>
          </a:prstGeom>
          <a:noFill/>
          <a:ln w="19050">
            <a:solidFill>
              <a:schemeClr val="tx1"/>
            </a:solidFill>
            <a:round/>
            <a:tailEnd type="triangle" w="lg" len="lg"/>
          </a:ln>
        </p:spPr>
        <p:txBody>
          <a:bodyPr wrap="none" anchor="ctr"/>
          <a:lstStyle/>
          <a:p>
            <a:endParaRPr lang="zh-CN" altLang="en-US">
              <a:solidFill>
                <a:schemeClr val="tx1">
                  <a:lumMod val="75000"/>
                  <a:lumOff val="25000"/>
                </a:schemeClr>
              </a:solidFill>
              <a:latin typeface="+mn-lt"/>
              <a:ea typeface="+mn-ea"/>
            </a:endParaRPr>
          </a:p>
        </p:txBody>
      </p:sp>
      <p:sp>
        <p:nvSpPr>
          <p:cNvPr id="57398" name="Freeform 62"/>
          <p:cNvSpPr/>
          <p:nvPr/>
        </p:nvSpPr>
        <p:spPr bwMode="auto">
          <a:xfrm>
            <a:off x="1346901" y="2917825"/>
            <a:ext cx="127066" cy="566738"/>
          </a:xfrm>
          <a:custGeom>
            <a:avLst/>
            <a:gdLst>
              <a:gd name="T0" fmla="*/ 30 w 56"/>
              <a:gd name="T1" fmla="*/ 0 h 357"/>
              <a:gd name="T2" fmla="*/ 3 w 56"/>
              <a:gd name="T3" fmla="*/ 51 h 357"/>
              <a:gd name="T4" fmla="*/ 9 w 56"/>
              <a:gd name="T5" fmla="*/ 123 h 357"/>
              <a:gd name="T6" fmla="*/ 33 w 56"/>
              <a:gd name="T7" fmla="*/ 189 h 357"/>
              <a:gd name="T8" fmla="*/ 54 w 56"/>
              <a:gd name="T9" fmla="*/ 246 h 357"/>
              <a:gd name="T10" fmla="*/ 48 w 56"/>
              <a:gd name="T11" fmla="*/ 300 h 357"/>
              <a:gd name="T12" fmla="*/ 30 w 56"/>
              <a:gd name="T13" fmla="*/ 357 h 357"/>
              <a:gd name="T14" fmla="*/ 0 60000 65536"/>
              <a:gd name="T15" fmla="*/ 0 60000 65536"/>
              <a:gd name="T16" fmla="*/ 0 60000 65536"/>
              <a:gd name="T17" fmla="*/ 0 60000 65536"/>
              <a:gd name="T18" fmla="*/ 0 60000 65536"/>
              <a:gd name="T19" fmla="*/ 0 60000 65536"/>
              <a:gd name="T20" fmla="*/ 0 60000 65536"/>
              <a:gd name="T21" fmla="*/ 0 w 56"/>
              <a:gd name="T22" fmla="*/ 0 h 357"/>
              <a:gd name="T23" fmla="*/ 56 w 56"/>
              <a:gd name="T24" fmla="*/ 357 h 35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6" h="357">
                <a:moveTo>
                  <a:pt x="30" y="0"/>
                </a:moveTo>
                <a:cubicBezTo>
                  <a:pt x="26" y="8"/>
                  <a:pt x="6" y="30"/>
                  <a:pt x="3" y="51"/>
                </a:cubicBezTo>
                <a:cubicBezTo>
                  <a:pt x="0" y="72"/>
                  <a:pt x="4" y="100"/>
                  <a:pt x="9" y="123"/>
                </a:cubicBezTo>
                <a:cubicBezTo>
                  <a:pt x="14" y="146"/>
                  <a:pt x="26" y="169"/>
                  <a:pt x="33" y="189"/>
                </a:cubicBezTo>
                <a:cubicBezTo>
                  <a:pt x="40" y="209"/>
                  <a:pt x="52" y="228"/>
                  <a:pt x="54" y="246"/>
                </a:cubicBezTo>
                <a:cubicBezTo>
                  <a:pt x="56" y="264"/>
                  <a:pt x="52" y="282"/>
                  <a:pt x="48" y="300"/>
                </a:cubicBezTo>
                <a:cubicBezTo>
                  <a:pt x="44" y="318"/>
                  <a:pt x="34" y="345"/>
                  <a:pt x="30" y="357"/>
                </a:cubicBezTo>
              </a:path>
            </a:pathLst>
          </a:custGeom>
          <a:noFill/>
          <a:ln w="19050">
            <a:solidFill>
              <a:schemeClr val="tx1"/>
            </a:solidFill>
            <a:round/>
          </a:ln>
        </p:spPr>
        <p:txBody>
          <a:bodyPr wrap="none" anchor="ctr"/>
          <a:lstStyle/>
          <a:p>
            <a:endParaRPr lang="zh-CN" altLang="en-US">
              <a:solidFill>
                <a:schemeClr val="tx1">
                  <a:lumMod val="75000"/>
                  <a:lumOff val="25000"/>
                </a:schemeClr>
              </a:solidFill>
              <a:latin typeface="+mn-lt"/>
              <a:ea typeface="+mn-ea"/>
            </a:endParaRPr>
          </a:p>
        </p:txBody>
      </p:sp>
      <p:sp>
        <p:nvSpPr>
          <p:cNvPr id="57399" name="Freeform 63"/>
          <p:cNvSpPr/>
          <p:nvPr/>
        </p:nvSpPr>
        <p:spPr bwMode="auto">
          <a:xfrm>
            <a:off x="2640859" y="2917825"/>
            <a:ext cx="124948" cy="566738"/>
          </a:xfrm>
          <a:custGeom>
            <a:avLst/>
            <a:gdLst>
              <a:gd name="T0" fmla="*/ 30 w 56"/>
              <a:gd name="T1" fmla="*/ 0 h 357"/>
              <a:gd name="T2" fmla="*/ 3 w 56"/>
              <a:gd name="T3" fmla="*/ 51 h 357"/>
              <a:gd name="T4" fmla="*/ 9 w 56"/>
              <a:gd name="T5" fmla="*/ 123 h 357"/>
              <a:gd name="T6" fmla="*/ 33 w 56"/>
              <a:gd name="T7" fmla="*/ 189 h 357"/>
              <a:gd name="T8" fmla="*/ 54 w 56"/>
              <a:gd name="T9" fmla="*/ 246 h 357"/>
              <a:gd name="T10" fmla="*/ 48 w 56"/>
              <a:gd name="T11" fmla="*/ 300 h 357"/>
              <a:gd name="T12" fmla="*/ 30 w 56"/>
              <a:gd name="T13" fmla="*/ 357 h 357"/>
              <a:gd name="T14" fmla="*/ 0 60000 65536"/>
              <a:gd name="T15" fmla="*/ 0 60000 65536"/>
              <a:gd name="T16" fmla="*/ 0 60000 65536"/>
              <a:gd name="T17" fmla="*/ 0 60000 65536"/>
              <a:gd name="T18" fmla="*/ 0 60000 65536"/>
              <a:gd name="T19" fmla="*/ 0 60000 65536"/>
              <a:gd name="T20" fmla="*/ 0 60000 65536"/>
              <a:gd name="T21" fmla="*/ 0 w 56"/>
              <a:gd name="T22" fmla="*/ 0 h 357"/>
              <a:gd name="T23" fmla="*/ 56 w 56"/>
              <a:gd name="T24" fmla="*/ 357 h 35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6" h="357">
                <a:moveTo>
                  <a:pt x="30" y="0"/>
                </a:moveTo>
                <a:cubicBezTo>
                  <a:pt x="26" y="8"/>
                  <a:pt x="6" y="30"/>
                  <a:pt x="3" y="51"/>
                </a:cubicBezTo>
                <a:cubicBezTo>
                  <a:pt x="0" y="72"/>
                  <a:pt x="4" y="100"/>
                  <a:pt x="9" y="123"/>
                </a:cubicBezTo>
                <a:cubicBezTo>
                  <a:pt x="14" y="146"/>
                  <a:pt x="26" y="169"/>
                  <a:pt x="33" y="189"/>
                </a:cubicBezTo>
                <a:cubicBezTo>
                  <a:pt x="40" y="209"/>
                  <a:pt x="52" y="228"/>
                  <a:pt x="54" y="246"/>
                </a:cubicBezTo>
                <a:cubicBezTo>
                  <a:pt x="56" y="264"/>
                  <a:pt x="52" y="282"/>
                  <a:pt x="48" y="300"/>
                </a:cubicBezTo>
                <a:cubicBezTo>
                  <a:pt x="44" y="318"/>
                  <a:pt x="34" y="345"/>
                  <a:pt x="30" y="357"/>
                </a:cubicBezTo>
              </a:path>
            </a:pathLst>
          </a:custGeom>
          <a:noFill/>
          <a:ln w="19050">
            <a:solidFill>
              <a:schemeClr val="tx1"/>
            </a:solidFill>
            <a:round/>
          </a:ln>
        </p:spPr>
        <p:txBody>
          <a:bodyPr wrap="none" anchor="ctr"/>
          <a:lstStyle/>
          <a:p>
            <a:endParaRPr lang="zh-CN" altLang="en-US">
              <a:solidFill>
                <a:schemeClr val="tx1">
                  <a:lumMod val="75000"/>
                  <a:lumOff val="25000"/>
                </a:schemeClr>
              </a:solidFill>
              <a:latin typeface="+mn-lt"/>
              <a:ea typeface="+mn-ea"/>
            </a:endParaRPr>
          </a:p>
        </p:txBody>
      </p:sp>
      <p:pic>
        <p:nvPicPr>
          <p:cNvPr id="57400" name="Picture 64"/>
          <p:cNvPicPr>
            <a:picLocks noChangeArrowheads="1"/>
          </p:cNvPicPr>
          <p:nvPr/>
        </p:nvPicPr>
        <p:blipFill>
          <a:blip r:embed="rId1"/>
          <a:srcRect/>
          <a:stretch>
            <a:fillRect/>
          </a:stretch>
        </p:blipFill>
        <p:spPr bwMode="auto">
          <a:xfrm>
            <a:off x="1080062" y="3324226"/>
            <a:ext cx="643802" cy="303213"/>
          </a:xfrm>
          <a:prstGeom prst="rect">
            <a:avLst/>
          </a:prstGeom>
          <a:noFill/>
          <a:ln w="12699">
            <a:noFill/>
            <a:miter lim="800000"/>
            <a:headEnd/>
            <a:tailEnd/>
          </a:ln>
        </p:spPr>
      </p:pic>
      <p:pic>
        <p:nvPicPr>
          <p:cNvPr id="57401" name="Picture 65"/>
          <p:cNvPicPr>
            <a:picLocks noChangeArrowheads="1"/>
          </p:cNvPicPr>
          <p:nvPr/>
        </p:nvPicPr>
        <p:blipFill>
          <a:blip r:embed="rId1"/>
          <a:srcRect/>
          <a:stretch>
            <a:fillRect/>
          </a:stretch>
        </p:blipFill>
        <p:spPr bwMode="auto">
          <a:xfrm>
            <a:off x="2352843" y="3362326"/>
            <a:ext cx="645919" cy="303213"/>
          </a:xfrm>
          <a:prstGeom prst="rect">
            <a:avLst/>
          </a:prstGeom>
          <a:noFill/>
          <a:ln w="12699">
            <a:noFill/>
            <a:miter lim="800000"/>
            <a:headEnd/>
            <a:tailEnd/>
          </a:ln>
        </p:spPr>
      </p:pic>
      <p:sp>
        <p:nvSpPr>
          <p:cNvPr id="57402" name="Line 66"/>
          <p:cNvSpPr>
            <a:spLocks noChangeShapeType="1"/>
          </p:cNvSpPr>
          <p:nvPr/>
        </p:nvSpPr>
        <p:spPr bwMode="auto">
          <a:xfrm>
            <a:off x="4813690" y="4189414"/>
            <a:ext cx="571798" cy="458787"/>
          </a:xfrm>
          <a:prstGeom prst="line">
            <a:avLst/>
          </a:prstGeom>
          <a:noFill/>
          <a:ln w="9525">
            <a:solidFill>
              <a:schemeClr val="tx1"/>
            </a:solidFill>
            <a:round/>
            <a:tailEnd type="triangle" w="sm" len="lg"/>
          </a:ln>
        </p:spPr>
        <p:txBody>
          <a:bodyPr wrap="none" anchor="ctr"/>
          <a:lstStyle/>
          <a:p>
            <a:endParaRPr lang="zh-CN" altLang="en-US">
              <a:solidFill>
                <a:schemeClr val="tx1">
                  <a:lumMod val="75000"/>
                  <a:lumOff val="25000"/>
                </a:schemeClr>
              </a:solidFill>
              <a:latin typeface="+mn-lt"/>
              <a:ea typeface="+mn-ea"/>
            </a:endParaRPr>
          </a:p>
        </p:txBody>
      </p:sp>
      <p:sp>
        <p:nvSpPr>
          <p:cNvPr id="57403" name="Line 67"/>
          <p:cNvSpPr>
            <a:spLocks noChangeShapeType="1"/>
          </p:cNvSpPr>
          <p:nvPr/>
        </p:nvSpPr>
        <p:spPr bwMode="auto">
          <a:xfrm>
            <a:off x="4754393" y="2349500"/>
            <a:ext cx="165186" cy="541338"/>
          </a:xfrm>
          <a:prstGeom prst="line">
            <a:avLst/>
          </a:prstGeom>
          <a:noFill/>
          <a:ln w="9525">
            <a:solidFill>
              <a:schemeClr val="tx1"/>
            </a:solidFill>
            <a:round/>
            <a:tailEnd type="triangle" w="sm" len="lg"/>
          </a:ln>
        </p:spPr>
        <p:txBody>
          <a:bodyPr wrap="none" anchor="ctr"/>
          <a:lstStyle/>
          <a:p>
            <a:endParaRPr lang="zh-CN" altLang="en-US">
              <a:solidFill>
                <a:schemeClr val="tx1">
                  <a:lumMod val="75000"/>
                  <a:lumOff val="25000"/>
                </a:schemeClr>
              </a:solidFill>
              <a:latin typeface="+mn-lt"/>
              <a:ea typeface="+mn-ea"/>
            </a:endParaRPr>
          </a:p>
        </p:txBody>
      </p:sp>
      <p:sp>
        <p:nvSpPr>
          <p:cNvPr id="57404" name="Text Box 68"/>
          <p:cNvSpPr txBox="1">
            <a:spLocks noChangeArrowheads="1"/>
          </p:cNvSpPr>
          <p:nvPr/>
        </p:nvSpPr>
        <p:spPr bwMode="auto">
          <a:xfrm>
            <a:off x="4216479" y="1989138"/>
            <a:ext cx="697627" cy="400110"/>
          </a:xfrm>
          <a:prstGeom prst="rect">
            <a:avLst/>
          </a:prstGeom>
          <a:noFill/>
          <a:ln w="9525">
            <a:noFill/>
            <a:miter lim="800000"/>
          </a:ln>
        </p:spPr>
        <p:txBody>
          <a:bodyPr wrap="none">
            <a:spAutoFit/>
          </a:bodyPr>
          <a:lstStyle/>
          <a:p>
            <a:r>
              <a:rPr kumimoji="1" lang="zh-CN" altLang="en-US" sz="2000" dirty="0">
                <a:solidFill>
                  <a:schemeClr val="tx1">
                    <a:lumMod val="75000"/>
                    <a:lumOff val="25000"/>
                  </a:schemeClr>
                </a:solidFill>
                <a:latin typeface="+mn-lt"/>
                <a:ea typeface="+mn-ea"/>
              </a:rPr>
              <a:t>光纤</a:t>
            </a:r>
            <a:endParaRPr kumimoji="1" lang="zh-CN" altLang="en-US" sz="2000" dirty="0">
              <a:solidFill>
                <a:schemeClr val="tx1">
                  <a:lumMod val="75000"/>
                  <a:lumOff val="25000"/>
                </a:schemeClr>
              </a:solidFill>
              <a:latin typeface="+mn-lt"/>
              <a:ea typeface="+mn-ea"/>
            </a:endParaRPr>
          </a:p>
        </p:txBody>
      </p:sp>
      <p:sp>
        <p:nvSpPr>
          <p:cNvPr id="57405" name="Text Box 69"/>
          <p:cNvSpPr txBox="1">
            <a:spLocks noChangeArrowheads="1"/>
          </p:cNvSpPr>
          <p:nvPr/>
        </p:nvSpPr>
        <p:spPr bwMode="auto">
          <a:xfrm>
            <a:off x="690393" y="2028826"/>
            <a:ext cx="954107" cy="400110"/>
          </a:xfrm>
          <a:prstGeom prst="rect">
            <a:avLst/>
          </a:prstGeom>
          <a:noFill/>
          <a:ln w="9525">
            <a:noFill/>
            <a:miter lim="800000"/>
          </a:ln>
        </p:spPr>
        <p:txBody>
          <a:bodyPr wrap="none">
            <a:spAutoFit/>
          </a:bodyPr>
          <a:lstStyle/>
          <a:p>
            <a:r>
              <a:rPr kumimoji="1" lang="zh-CN" altLang="en-US" sz="2000">
                <a:solidFill>
                  <a:schemeClr val="tx1">
                    <a:lumMod val="75000"/>
                    <a:lumOff val="25000"/>
                  </a:schemeClr>
                </a:solidFill>
                <a:latin typeface="+mn-lt"/>
                <a:ea typeface="+mn-ea"/>
              </a:rPr>
              <a:t>放大器</a:t>
            </a:r>
            <a:endParaRPr kumimoji="1" lang="zh-CN" altLang="en-US" sz="2000">
              <a:solidFill>
                <a:schemeClr val="tx1">
                  <a:lumMod val="75000"/>
                  <a:lumOff val="25000"/>
                </a:schemeClr>
              </a:solidFill>
              <a:latin typeface="+mn-lt"/>
              <a:ea typeface="+mn-ea"/>
            </a:endParaRPr>
          </a:p>
        </p:txBody>
      </p:sp>
      <p:sp>
        <p:nvSpPr>
          <p:cNvPr id="57406" name="Line 70"/>
          <p:cNvSpPr>
            <a:spLocks noChangeShapeType="1"/>
          </p:cNvSpPr>
          <p:nvPr/>
        </p:nvSpPr>
        <p:spPr bwMode="auto">
          <a:xfrm rot="16200000" flipH="1">
            <a:off x="1309953" y="2501816"/>
            <a:ext cx="431800" cy="324019"/>
          </a:xfrm>
          <a:prstGeom prst="line">
            <a:avLst/>
          </a:prstGeom>
          <a:noFill/>
          <a:ln w="9525">
            <a:solidFill>
              <a:schemeClr val="tx1"/>
            </a:solidFill>
            <a:round/>
            <a:tailEnd type="triangle" w="sm" len="lg"/>
          </a:ln>
        </p:spPr>
        <p:txBody>
          <a:bodyPr wrap="none" anchor="ctr"/>
          <a:lstStyle/>
          <a:p>
            <a:endParaRPr lang="zh-CN" altLang="en-US">
              <a:solidFill>
                <a:schemeClr val="tx1">
                  <a:lumMod val="75000"/>
                  <a:lumOff val="25000"/>
                </a:schemeClr>
              </a:solidFill>
              <a:latin typeface="+mn-lt"/>
              <a:ea typeface="+mn-ea"/>
            </a:endParaRPr>
          </a:p>
        </p:txBody>
      </p:sp>
      <p:sp>
        <p:nvSpPr>
          <p:cNvPr id="57407" name="Line 71"/>
          <p:cNvSpPr>
            <a:spLocks noChangeShapeType="1"/>
          </p:cNvSpPr>
          <p:nvPr/>
        </p:nvSpPr>
        <p:spPr bwMode="auto">
          <a:xfrm>
            <a:off x="2875931" y="4902200"/>
            <a:ext cx="912759" cy="63500"/>
          </a:xfrm>
          <a:prstGeom prst="line">
            <a:avLst/>
          </a:prstGeom>
          <a:noFill/>
          <a:ln w="9525">
            <a:solidFill>
              <a:schemeClr val="tx1"/>
            </a:solidFill>
            <a:round/>
            <a:tailEnd type="triangle" w="sm" len="lg"/>
          </a:ln>
        </p:spPr>
        <p:txBody>
          <a:bodyPr wrap="none" anchor="ctr"/>
          <a:lstStyle/>
          <a:p>
            <a:endParaRPr lang="zh-CN" altLang="en-US">
              <a:solidFill>
                <a:schemeClr val="tx1">
                  <a:lumMod val="75000"/>
                  <a:lumOff val="25000"/>
                </a:schemeClr>
              </a:solidFill>
              <a:latin typeface="+mn-lt"/>
              <a:ea typeface="+mn-ea"/>
            </a:endParaRPr>
          </a:p>
        </p:txBody>
      </p:sp>
      <p:sp>
        <p:nvSpPr>
          <p:cNvPr id="57408" name="Text Box 72"/>
          <p:cNvSpPr txBox="1">
            <a:spLocks noChangeArrowheads="1"/>
          </p:cNvSpPr>
          <p:nvPr/>
        </p:nvSpPr>
        <p:spPr bwMode="auto">
          <a:xfrm>
            <a:off x="1723864" y="4657726"/>
            <a:ext cx="954107" cy="400110"/>
          </a:xfrm>
          <a:prstGeom prst="rect">
            <a:avLst/>
          </a:prstGeom>
          <a:noFill/>
          <a:ln w="9525">
            <a:noFill/>
            <a:miter lim="800000"/>
          </a:ln>
        </p:spPr>
        <p:txBody>
          <a:bodyPr wrap="none">
            <a:spAutoFit/>
          </a:bodyPr>
          <a:lstStyle/>
          <a:p>
            <a:r>
              <a:rPr kumimoji="1" lang="zh-CN" altLang="en-US" sz="2000">
                <a:solidFill>
                  <a:schemeClr val="tx1">
                    <a:lumMod val="75000"/>
                    <a:lumOff val="25000"/>
                  </a:schemeClr>
                </a:solidFill>
                <a:latin typeface="+mn-lt"/>
                <a:ea typeface="+mn-ea"/>
              </a:rPr>
              <a:t>引入线</a:t>
            </a:r>
            <a:endParaRPr kumimoji="1" lang="zh-CN" altLang="en-US" sz="2000">
              <a:solidFill>
                <a:schemeClr val="tx1">
                  <a:lumMod val="75000"/>
                  <a:lumOff val="25000"/>
                </a:schemeClr>
              </a:solidFill>
              <a:latin typeface="+mn-lt"/>
              <a:ea typeface="+mn-ea"/>
            </a:endParaRPr>
          </a:p>
        </p:txBody>
      </p:sp>
      <p:sp>
        <p:nvSpPr>
          <p:cNvPr id="57409" name="Line 73"/>
          <p:cNvSpPr>
            <a:spLocks noChangeShapeType="1"/>
          </p:cNvSpPr>
          <p:nvPr/>
        </p:nvSpPr>
        <p:spPr bwMode="auto">
          <a:xfrm>
            <a:off x="3121592" y="2420938"/>
            <a:ext cx="165186" cy="317500"/>
          </a:xfrm>
          <a:prstGeom prst="line">
            <a:avLst/>
          </a:prstGeom>
          <a:noFill/>
          <a:ln w="9525">
            <a:solidFill>
              <a:schemeClr val="tx1"/>
            </a:solidFill>
            <a:round/>
            <a:tailEnd type="triangle" w="sm" len="lg"/>
          </a:ln>
        </p:spPr>
        <p:txBody>
          <a:bodyPr wrap="none" anchor="ctr"/>
          <a:lstStyle/>
          <a:p>
            <a:endParaRPr lang="zh-CN" altLang="en-US">
              <a:solidFill>
                <a:schemeClr val="tx1">
                  <a:lumMod val="75000"/>
                  <a:lumOff val="25000"/>
                </a:schemeClr>
              </a:solidFill>
              <a:latin typeface="+mn-lt"/>
              <a:ea typeface="+mn-ea"/>
            </a:endParaRPr>
          </a:p>
        </p:txBody>
      </p:sp>
      <p:sp>
        <p:nvSpPr>
          <p:cNvPr id="57410" name="Text Box 74"/>
          <p:cNvSpPr txBox="1">
            <a:spLocks noChangeArrowheads="1"/>
          </p:cNvSpPr>
          <p:nvPr/>
        </p:nvSpPr>
        <p:spPr bwMode="auto">
          <a:xfrm>
            <a:off x="6567204" y="3900489"/>
            <a:ext cx="954107" cy="400110"/>
          </a:xfrm>
          <a:prstGeom prst="rect">
            <a:avLst/>
          </a:prstGeom>
          <a:noFill/>
          <a:ln w="9525">
            <a:noFill/>
            <a:miter lim="800000"/>
          </a:ln>
        </p:spPr>
        <p:txBody>
          <a:bodyPr wrap="none">
            <a:spAutoFit/>
          </a:bodyPr>
          <a:lstStyle/>
          <a:p>
            <a:r>
              <a:rPr kumimoji="1" lang="zh-CN" altLang="en-US" sz="2000">
                <a:solidFill>
                  <a:schemeClr val="tx1">
                    <a:lumMod val="75000"/>
                    <a:lumOff val="25000"/>
                  </a:schemeClr>
                </a:solidFill>
                <a:latin typeface="+mn-lt"/>
                <a:ea typeface="+mn-ea"/>
              </a:rPr>
              <a:t>分路器</a:t>
            </a:r>
            <a:endParaRPr kumimoji="1" lang="zh-CN" altLang="en-US" sz="2000">
              <a:solidFill>
                <a:schemeClr val="tx1">
                  <a:lumMod val="75000"/>
                  <a:lumOff val="25000"/>
                </a:schemeClr>
              </a:solidFill>
              <a:latin typeface="+mn-lt"/>
              <a:ea typeface="+mn-ea"/>
            </a:endParaRPr>
          </a:p>
        </p:txBody>
      </p:sp>
      <p:grpSp>
        <p:nvGrpSpPr>
          <p:cNvPr id="57411" name="Group 75"/>
          <p:cNvGrpSpPr/>
          <p:nvPr/>
        </p:nvGrpSpPr>
        <p:grpSpPr bwMode="auto">
          <a:xfrm>
            <a:off x="5773039" y="4951414"/>
            <a:ext cx="216012" cy="828675"/>
            <a:chOff x="2540" y="2496"/>
            <a:chExt cx="96" cy="520"/>
          </a:xfrm>
        </p:grpSpPr>
        <p:sp>
          <p:nvSpPr>
            <p:cNvPr id="57488" name="Line 76"/>
            <p:cNvSpPr>
              <a:spLocks noChangeShapeType="1"/>
            </p:cNvSpPr>
            <p:nvPr/>
          </p:nvSpPr>
          <p:spPr bwMode="auto">
            <a:xfrm>
              <a:off x="2540" y="2496"/>
              <a:ext cx="96" cy="0"/>
            </a:xfrm>
            <a:prstGeom prst="line">
              <a:avLst/>
            </a:prstGeom>
            <a:noFill/>
            <a:ln w="19050">
              <a:solidFill>
                <a:schemeClr val="tx1"/>
              </a:solidFill>
              <a:round/>
            </a:ln>
          </p:spPr>
          <p:txBody>
            <a:bodyPr wrap="none" anchor="ctr"/>
            <a:lstStyle/>
            <a:p>
              <a:endParaRPr lang="zh-CN" altLang="en-US">
                <a:solidFill>
                  <a:schemeClr val="tx1">
                    <a:lumMod val="75000"/>
                    <a:lumOff val="25000"/>
                  </a:schemeClr>
                </a:solidFill>
                <a:latin typeface="+mn-lt"/>
                <a:ea typeface="+mn-ea"/>
              </a:endParaRPr>
            </a:p>
          </p:txBody>
        </p:sp>
        <p:sp>
          <p:nvSpPr>
            <p:cNvPr id="57489" name="Line 77"/>
            <p:cNvSpPr>
              <a:spLocks noChangeShapeType="1"/>
            </p:cNvSpPr>
            <p:nvPr/>
          </p:nvSpPr>
          <p:spPr bwMode="auto">
            <a:xfrm>
              <a:off x="2540" y="2768"/>
              <a:ext cx="96" cy="0"/>
            </a:xfrm>
            <a:prstGeom prst="line">
              <a:avLst/>
            </a:prstGeom>
            <a:noFill/>
            <a:ln w="19050">
              <a:solidFill>
                <a:schemeClr val="tx1"/>
              </a:solidFill>
              <a:round/>
            </a:ln>
          </p:spPr>
          <p:txBody>
            <a:bodyPr wrap="none" anchor="ctr"/>
            <a:lstStyle/>
            <a:p>
              <a:endParaRPr lang="zh-CN" altLang="en-US">
                <a:solidFill>
                  <a:schemeClr val="tx1">
                    <a:lumMod val="75000"/>
                    <a:lumOff val="25000"/>
                  </a:schemeClr>
                </a:solidFill>
                <a:latin typeface="+mn-lt"/>
                <a:ea typeface="+mn-ea"/>
              </a:endParaRPr>
            </a:p>
          </p:txBody>
        </p:sp>
        <p:sp>
          <p:nvSpPr>
            <p:cNvPr id="57490" name="Line 78"/>
            <p:cNvSpPr>
              <a:spLocks noChangeShapeType="1"/>
            </p:cNvSpPr>
            <p:nvPr/>
          </p:nvSpPr>
          <p:spPr bwMode="auto">
            <a:xfrm>
              <a:off x="2540" y="3016"/>
              <a:ext cx="96" cy="0"/>
            </a:xfrm>
            <a:prstGeom prst="line">
              <a:avLst/>
            </a:prstGeom>
            <a:noFill/>
            <a:ln w="19050">
              <a:solidFill>
                <a:schemeClr val="tx1"/>
              </a:solidFill>
              <a:round/>
            </a:ln>
          </p:spPr>
          <p:txBody>
            <a:bodyPr wrap="none" anchor="ctr"/>
            <a:lstStyle/>
            <a:p>
              <a:endParaRPr lang="zh-CN" altLang="en-US">
                <a:solidFill>
                  <a:schemeClr val="tx1">
                    <a:lumMod val="75000"/>
                    <a:lumOff val="25000"/>
                  </a:schemeClr>
                </a:solidFill>
                <a:latin typeface="+mn-lt"/>
                <a:ea typeface="+mn-ea"/>
              </a:endParaRPr>
            </a:p>
          </p:txBody>
        </p:sp>
      </p:grpSp>
      <p:grpSp>
        <p:nvGrpSpPr>
          <p:cNvPr id="57412" name="Group 79"/>
          <p:cNvGrpSpPr/>
          <p:nvPr/>
        </p:nvGrpSpPr>
        <p:grpSpPr bwMode="auto">
          <a:xfrm>
            <a:off x="8653205" y="2994025"/>
            <a:ext cx="216012" cy="1017588"/>
            <a:chOff x="3824" y="1264"/>
            <a:chExt cx="96" cy="640"/>
          </a:xfrm>
        </p:grpSpPr>
        <p:sp>
          <p:nvSpPr>
            <p:cNvPr id="57483" name="Line 80"/>
            <p:cNvSpPr>
              <a:spLocks noChangeShapeType="1"/>
            </p:cNvSpPr>
            <p:nvPr/>
          </p:nvSpPr>
          <p:spPr bwMode="auto">
            <a:xfrm rot="5400000">
              <a:off x="3552" y="1584"/>
              <a:ext cx="640" cy="0"/>
            </a:xfrm>
            <a:prstGeom prst="line">
              <a:avLst/>
            </a:prstGeom>
            <a:noFill/>
            <a:ln w="28575">
              <a:solidFill>
                <a:schemeClr val="tx1"/>
              </a:solidFill>
              <a:round/>
            </a:ln>
          </p:spPr>
          <p:txBody>
            <a:bodyPr wrap="none" anchor="ctr"/>
            <a:lstStyle/>
            <a:p>
              <a:endParaRPr lang="zh-CN" altLang="en-US">
                <a:solidFill>
                  <a:schemeClr val="tx1">
                    <a:lumMod val="75000"/>
                    <a:lumOff val="25000"/>
                  </a:schemeClr>
                </a:solidFill>
                <a:latin typeface="+mn-lt"/>
                <a:ea typeface="+mn-ea"/>
              </a:endParaRPr>
            </a:p>
          </p:txBody>
        </p:sp>
        <p:sp>
          <p:nvSpPr>
            <p:cNvPr id="57484" name="Line 81"/>
            <p:cNvSpPr>
              <a:spLocks noChangeShapeType="1"/>
            </p:cNvSpPr>
            <p:nvPr/>
          </p:nvSpPr>
          <p:spPr bwMode="auto">
            <a:xfrm rot="5400000">
              <a:off x="3823" y="1575"/>
              <a:ext cx="96" cy="0"/>
            </a:xfrm>
            <a:prstGeom prst="line">
              <a:avLst/>
            </a:prstGeom>
            <a:noFill/>
            <a:ln w="19050">
              <a:solidFill>
                <a:schemeClr val="tx1"/>
              </a:solidFill>
              <a:round/>
              <a:tailEnd type="triangle" w="lg" len="lg"/>
            </a:ln>
          </p:spPr>
          <p:txBody>
            <a:bodyPr wrap="none" anchor="ctr"/>
            <a:lstStyle/>
            <a:p>
              <a:endParaRPr lang="zh-CN" altLang="en-US">
                <a:solidFill>
                  <a:schemeClr val="tx1">
                    <a:lumMod val="75000"/>
                    <a:lumOff val="25000"/>
                  </a:schemeClr>
                </a:solidFill>
                <a:latin typeface="+mn-lt"/>
                <a:ea typeface="+mn-ea"/>
              </a:endParaRPr>
            </a:p>
          </p:txBody>
        </p:sp>
        <p:sp>
          <p:nvSpPr>
            <p:cNvPr id="57485" name="Line 82"/>
            <p:cNvSpPr>
              <a:spLocks noChangeShapeType="1"/>
            </p:cNvSpPr>
            <p:nvPr/>
          </p:nvSpPr>
          <p:spPr bwMode="auto">
            <a:xfrm rot="5400000">
              <a:off x="3823" y="1815"/>
              <a:ext cx="96" cy="0"/>
            </a:xfrm>
            <a:prstGeom prst="line">
              <a:avLst/>
            </a:prstGeom>
            <a:noFill/>
            <a:ln w="19050">
              <a:solidFill>
                <a:schemeClr val="tx1"/>
              </a:solidFill>
              <a:round/>
              <a:tailEnd type="triangle" w="lg" len="lg"/>
            </a:ln>
          </p:spPr>
          <p:txBody>
            <a:bodyPr wrap="none" anchor="ctr"/>
            <a:lstStyle/>
            <a:p>
              <a:endParaRPr lang="zh-CN" altLang="en-US">
                <a:solidFill>
                  <a:schemeClr val="tx1">
                    <a:lumMod val="75000"/>
                    <a:lumOff val="25000"/>
                  </a:schemeClr>
                </a:solidFill>
                <a:latin typeface="+mn-lt"/>
                <a:ea typeface="+mn-ea"/>
              </a:endParaRPr>
            </a:p>
          </p:txBody>
        </p:sp>
        <p:sp>
          <p:nvSpPr>
            <p:cNvPr id="57486" name="Line 83"/>
            <p:cNvSpPr>
              <a:spLocks noChangeShapeType="1"/>
            </p:cNvSpPr>
            <p:nvPr/>
          </p:nvSpPr>
          <p:spPr bwMode="auto">
            <a:xfrm>
              <a:off x="3824" y="1384"/>
              <a:ext cx="96" cy="0"/>
            </a:xfrm>
            <a:prstGeom prst="line">
              <a:avLst/>
            </a:prstGeom>
            <a:noFill/>
            <a:ln w="19050">
              <a:solidFill>
                <a:schemeClr val="tx1"/>
              </a:solidFill>
              <a:round/>
            </a:ln>
          </p:spPr>
          <p:txBody>
            <a:bodyPr wrap="none" anchor="ctr"/>
            <a:lstStyle/>
            <a:p>
              <a:endParaRPr lang="zh-CN" altLang="en-US">
                <a:solidFill>
                  <a:schemeClr val="tx1">
                    <a:lumMod val="75000"/>
                    <a:lumOff val="25000"/>
                  </a:schemeClr>
                </a:solidFill>
                <a:latin typeface="+mn-lt"/>
                <a:ea typeface="+mn-ea"/>
              </a:endParaRPr>
            </a:p>
          </p:txBody>
        </p:sp>
        <p:sp>
          <p:nvSpPr>
            <p:cNvPr id="57487" name="Line 84"/>
            <p:cNvSpPr>
              <a:spLocks noChangeShapeType="1"/>
            </p:cNvSpPr>
            <p:nvPr/>
          </p:nvSpPr>
          <p:spPr bwMode="auto">
            <a:xfrm>
              <a:off x="3824" y="1656"/>
              <a:ext cx="96" cy="0"/>
            </a:xfrm>
            <a:prstGeom prst="line">
              <a:avLst/>
            </a:prstGeom>
            <a:noFill/>
            <a:ln w="19050">
              <a:solidFill>
                <a:schemeClr val="tx1"/>
              </a:solidFill>
              <a:round/>
            </a:ln>
          </p:spPr>
          <p:txBody>
            <a:bodyPr wrap="none" anchor="ctr"/>
            <a:lstStyle/>
            <a:p>
              <a:endParaRPr lang="zh-CN" altLang="en-US">
                <a:solidFill>
                  <a:schemeClr val="tx1">
                    <a:lumMod val="75000"/>
                    <a:lumOff val="25000"/>
                  </a:schemeClr>
                </a:solidFill>
                <a:latin typeface="+mn-lt"/>
                <a:ea typeface="+mn-ea"/>
              </a:endParaRPr>
            </a:p>
          </p:txBody>
        </p:sp>
      </p:grpSp>
      <p:sp>
        <p:nvSpPr>
          <p:cNvPr id="57413" name="Text Box 85"/>
          <p:cNvSpPr txBox="1">
            <a:spLocks noChangeArrowheads="1"/>
          </p:cNvSpPr>
          <p:nvPr/>
        </p:nvSpPr>
        <p:spPr bwMode="auto">
          <a:xfrm>
            <a:off x="2352843" y="2028826"/>
            <a:ext cx="1210588" cy="400110"/>
          </a:xfrm>
          <a:prstGeom prst="rect">
            <a:avLst/>
          </a:prstGeom>
          <a:noFill/>
          <a:ln w="9525">
            <a:noFill/>
            <a:miter lim="800000"/>
          </a:ln>
        </p:spPr>
        <p:txBody>
          <a:bodyPr wrap="none">
            <a:spAutoFit/>
          </a:bodyPr>
          <a:lstStyle/>
          <a:p>
            <a:r>
              <a:rPr kumimoji="1" lang="zh-CN" altLang="en-US" sz="2000">
                <a:solidFill>
                  <a:schemeClr val="tx1">
                    <a:lumMod val="75000"/>
                    <a:lumOff val="25000"/>
                  </a:schemeClr>
                </a:solidFill>
                <a:latin typeface="+mn-lt"/>
                <a:ea typeface="+mn-ea"/>
              </a:rPr>
              <a:t>光纤结点</a:t>
            </a:r>
            <a:endParaRPr kumimoji="1" lang="zh-CN" altLang="en-US" sz="2000">
              <a:solidFill>
                <a:schemeClr val="tx1">
                  <a:lumMod val="75000"/>
                  <a:lumOff val="25000"/>
                </a:schemeClr>
              </a:solidFill>
              <a:latin typeface="+mn-lt"/>
              <a:ea typeface="+mn-ea"/>
            </a:endParaRPr>
          </a:p>
        </p:txBody>
      </p:sp>
      <p:sp>
        <p:nvSpPr>
          <p:cNvPr id="57414" name="Freeform 86"/>
          <p:cNvSpPr/>
          <p:nvPr/>
        </p:nvSpPr>
        <p:spPr bwMode="auto">
          <a:xfrm rot="5400000" flipV="1">
            <a:off x="7969190" y="4889292"/>
            <a:ext cx="88900" cy="800517"/>
          </a:xfrm>
          <a:custGeom>
            <a:avLst/>
            <a:gdLst>
              <a:gd name="T0" fmla="*/ 30 w 56"/>
              <a:gd name="T1" fmla="*/ 0 h 357"/>
              <a:gd name="T2" fmla="*/ 3 w 56"/>
              <a:gd name="T3" fmla="*/ 51 h 357"/>
              <a:gd name="T4" fmla="*/ 9 w 56"/>
              <a:gd name="T5" fmla="*/ 123 h 357"/>
              <a:gd name="T6" fmla="*/ 33 w 56"/>
              <a:gd name="T7" fmla="*/ 189 h 357"/>
              <a:gd name="T8" fmla="*/ 54 w 56"/>
              <a:gd name="T9" fmla="*/ 246 h 357"/>
              <a:gd name="T10" fmla="*/ 48 w 56"/>
              <a:gd name="T11" fmla="*/ 300 h 357"/>
              <a:gd name="T12" fmla="*/ 30 w 56"/>
              <a:gd name="T13" fmla="*/ 357 h 357"/>
              <a:gd name="T14" fmla="*/ 0 60000 65536"/>
              <a:gd name="T15" fmla="*/ 0 60000 65536"/>
              <a:gd name="T16" fmla="*/ 0 60000 65536"/>
              <a:gd name="T17" fmla="*/ 0 60000 65536"/>
              <a:gd name="T18" fmla="*/ 0 60000 65536"/>
              <a:gd name="T19" fmla="*/ 0 60000 65536"/>
              <a:gd name="T20" fmla="*/ 0 60000 65536"/>
              <a:gd name="T21" fmla="*/ 0 w 56"/>
              <a:gd name="T22" fmla="*/ 0 h 357"/>
              <a:gd name="T23" fmla="*/ 56 w 56"/>
              <a:gd name="T24" fmla="*/ 357 h 35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6" h="357">
                <a:moveTo>
                  <a:pt x="30" y="0"/>
                </a:moveTo>
                <a:cubicBezTo>
                  <a:pt x="26" y="8"/>
                  <a:pt x="6" y="30"/>
                  <a:pt x="3" y="51"/>
                </a:cubicBezTo>
                <a:cubicBezTo>
                  <a:pt x="0" y="72"/>
                  <a:pt x="4" y="100"/>
                  <a:pt x="9" y="123"/>
                </a:cubicBezTo>
                <a:cubicBezTo>
                  <a:pt x="14" y="146"/>
                  <a:pt x="26" y="169"/>
                  <a:pt x="33" y="189"/>
                </a:cubicBezTo>
                <a:cubicBezTo>
                  <a:pt x="40" y="209"/>
                  <a:pt x="52" y="228"/>
                  <a:pt x="54" y="246"/>
                </a:cubicBezTo>
                <a:cubicBezTo>
                  <a:pt x="56" y="264"/>
                  <a:pt x="52" y="282"/>
                  <a:pt x="48" y="300"/>
                </a:cubicBezTo>
                <a:cubicBezTo>
                  <a:pt x="44" y="318"/>
                  <a:pt x="34" y="345"/>
                  <a:pt x="30" y="357"/>
                </a:cubicBezTo>
              </a:path>
            </a:pathLst>
          </a:custGeom>
          <a:noFill/>
          <a:ln w="19050">
            <a:solidFill>
              <a:schemeClr val="tx1"/>
            </a:solidFill>
            <a:round/>
          </a:ln>
        </p:spPr>
        <p:txBody>
          <a:bodyPr wrap="none" anchor="ctr"/>
          <a:lstStyle/>
          <a:p>
            <a:endParaRPr lang="zh-CN" altLang="en-US">
              <a:solidFill>
                <a:schemeClr val="tx1">
                  <a:lumMod val="75000"/>
                  <a:lumOff val="25000"/>
                </a:schemeClr>
              </a:solidFill>
              <a:latin typeface="+mn-lt"/>
              <a:ea typeface="+mn-ea"/>
            </a:endParaRPr>
          </a:p>
        </p:txBody>
      </p:sp>
      <p:sp>
        <p:nvSpPr>
          <p:cNvPr id="57415" name="Freeform 87"/>
          <p:cNvSpPr/>
          <p:nvPr/>
        </p:nvSpPr>
        <p:spPr bwMode="auto">
          <a:xfrm rot="5400000" flipV="1">
            <a:off x="7967071" y="5311567"/>
            <a:ext cx="88900" cy="800517"/>
          </a:xfrm>
          <a:custGeom>
            <a:avLst/>
            <a:gdLst>
              <a:gd name="T0" fmla="*/ 30 w 56"/>
              <a:gd name="T1" fmla="*/ 0 h 357"/>
              <a:gd name="T2" fmla="*/ 3 w 56"/>
              <a:gd name="T3" fmla="*/ 51 h 357"/>
              <a:gd name="T4" fmla="*/ 9 w 56"/>
              <a:gd name="T5" fmla="*/ 123 h 357"/>
              <a:gd name="T6" fmla="*/ 33 w 56"/>
              <a:gd name="T7" fmla="*/ 189 h 357"/>
              <a:gd name="T8" fmla="*/ 54 w 56"/>
              <a:gd name="T9" fmla="*/ 246 h 357"/>
              <a:gd name="T10" fmla="*/ 48 w 56"/>
              <a:gd name="T11" fmla="*/ 300 h 357"/>
              <a:gd name="T12" fmla="*/ 30 w 56"/>
              <a:gd name="T13" fmla="*/ 357 h 357"/>
              <a:gd name="T14" fmla="*/ 0 60000 65536"/>
              <a:gd name="T15" fmla="*/ 0 60000 65536"/>
              <a:gd name="T16" fmla="*/ 0 60000 65536"/>
              <a:gd name="T17" fmla="*/ 0 60000 65536"/>
              <a:gd name="T18" fmla="*/ 0 60000 65536"/>
              <a:gd name="T19" fmla="*/ 0 60000 65536"/>
              <a:gd name="T20" fmla="*/ 0 60000 65536"/>
              <a:gd name="T21" fmla="*/ 0 w 56"/>
              <a:gd name="T22" fmla="*/ 0 h 357"/>
              <a:gd name="T23" fmla="*/ 56 w 56"/>
              <a:gd name="T24" fmla="*/ 357 h 35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6" h="357">
                <a:moveTo>
                  <a:pt x="30" y="0"/>
                </a:moveTo>
                <a:cubicBezTo>
                  <a:pt x="26" y="8"/>
                  <a:pt x="6" y="30"/>
                  <a:pt x="3" y="51"/>
                </a:cubicBezTo>
                <a:cubicBezTo>
                  <a:pt x="0" y="72"/>
                  <a:pt x="4" y="100"/>
                  <a:pt x="9" y="123"/>
                </a:cubicBezTo>
                <a:cubicBezTo>
                  <a:pt x="14" y="146"/>
                  <a:pt x="26" y="169"/>
                  <a:pt x="33" y="189"/>
                </a:cubicBezTo>
                <a:cubicBezTo>
                  <a:pt x="40" y="209"/>
                  <a:pt x="52" y="228"/>
                  <a:pt x="54" y="246"/>
                </a:cubicBezTo>
                <a:cubicBezTo>
                  <a:pt x="56" y="264"/>
                  <a:pt x="52" y="282"/>
                  <a:pt x="48" y="300"/>
                </a:cubicBezTo>
                <a:cubicBezTo>
                  <a:pt x="44" y="318"/>
                  <a:pt x="34" y="345"/>
                  <a:pt x="30" y="357"/>
                </a:cubicBezTo>
              </a:path>
            </a:pathLst>
          </a:custGeom>
          <a:noFill/>
          <a:ln w="19050">
            <a:solidFill>
              <a:schemeClr val="tx1"/>
            </a:solidFill>
            <a:round/>
          </a:ln>
        </p:spPr>
        <p:txBody>
          <a:bodyPr wrap="none" anchor="ctr"/>
          <a:lstStyle/>
          <a:p>
            <a:endParaRPr lang="zh-CN" altLang="en-US">
              <a:solidFill>
                <a:schemeClr val="tx1">
                  <a:lumMod val="75000"/>
                  <a:lumOff val="25000"/>
                </a:schemeClr>
              </a:solidFill>
              <a:latin typeface="+mn-lt"/>
              <a:ea typeface="+mn-ea"/>
            </a:endParaRPr>
          </a:p>
        </p:txBody>
      </p:sp>
      <p:pic>
        <p:nvPicPr>
          <p:cNvPr id="57416" name="Picture 88"/>
          <p:cNvPicPr>
            <a:picLocks noChangeArrowheads="1"/>
          </p:cNvPicPr>
          <p:nvPr/>
        </p:nvPicPr>
        <p:blipFill>
          <a:blip r:embed="rId1"/>
          <a:srcRect/>
          <a:stretch>
            <a:fillRect/>
          </a:stretch>
        </p:blipFill>
        <p:spPr bwMode="auto">
          <a:xfrm>
            <a:off x="8367306" y="5030788"/>
            <a:ext cx="643802" cy="303212"/>
          </a:xfrm>
          <a:prstGeom prst="rect">
            <a:avLst/>
          </a:prstGeom>
          <a:noFill/>
          <a:ln w="12699">
            <a:noFill/>
            <a:miter lim="800000"/>
            <a:headEnd/>
            <a:tailEnd/>
          </a:ln>
        </p:spPr>
      </p:pic>
      <p:pic>
        <p:nvPicPr>
          <p:cNvPr id="57417" name="Picture 89"/>
          <p:cNvPicPr>
            <a:picLocks noChangeArrowheads="1"/>
          </p:cNvPicPr>
          <p:nvPr/>
        </p:nvPicPr>
        <p:blipFill>
          <a:blip r:embed="rId1"/>
          <a:srcRect/>
          <a:stretch>
            <a:fillRect/>
          </a:stretch>
        </p:blipFill>
        <p:spPr bwMode="auto">
          <a:xfrm>
            <a:off x="8386366" y="5487988"/>
            <a:ext cx="645920" cy="304800"/>
          </a:xfrm>
          <a:prstGeom prst="rect">
            <a:avLst/>
          </a:prstGeom>
          <a:noFill/>
          <a:ln w="12699">
            <a:noFill/>
            <a:miter lim="800000"/>
            <a:headEnd/>
            <a:tailEnd/>
          </a:ln>
        </p:spPr>
      </p:pic>
      <p:sp>
        <p:nvSpPr>
          <p:cNvPr id="57418" name="AutoShape 90"/>
          <p:cNvSpPr>
            <a:spLocks noChangeArrowheads="1"/>
          </p:cNvSpPr>
          <p:nvPr/>
        </p:nvSpPr>
        <p:spPr bwMode="auto">
          <a:xfrm>
            <a:off x="7505374" y="4572000"/>
            <a:ext cx="180011" cy="127000"/>
          </a:xfrm>
          <a:prstGeom prst="cube">
            <a:avLst>
              <a:gd name="adj" fmla="val 25000"/>
            </a:avLst>
          </a:prstGeom>
          <a:solidFill>
            <a:srgbClr val="808080"/>
          </a:solidFill>
          <a:ln w="9525">
            <a:solidFill>
              <a:schemeClr val="tx1"/>
            </a:solidFill>
            <a:miter lim="800000"/>
          </a:ln>
        </p:spPr>
        <p:txBody>
          <a:bodyPr wrap="none" anchor="ctr"/>
          <a:lstStyle/>
          <a:p>
            <a:endParaRPr lang="zh-CN" altLang="en-US">
              <a:solidFill>
                <a:schemeClr val="tx1">
                  <a:lumMod val="75000"/>
                  <a:lumOff val="25000"/>
                </a:schemeClr>
              </a:solidFill>
              <a:latin typeface="+mn-lt"/>
              <a:ea typeface="+mn-ea"/>
            </a:endParaRPr>
          </a:p>
        </p:txBody>
      </p:sp>
      <p:sp>
        <p:nvSpPr>
          <p:cNvPr id="57419" name="Line 91"/>
          <p:cNvSpPr>
            <a:spLocks noChangeShapeType="1"/>
          </p:cNvSpPr>
          <p:nvPr/>
        </p:nvSpPr>
        <p:spPr bwMode="auto">
          <a:xfrm>
            <a:off x="7219476" y="4252914"/>
            <a:ext cx="338843" cy="369887"/>
          </a:xfrm>
          <a:prstGeom prst="line">
            <a:avLst/>
          </a:prstGeom>
          <a:noFill/>
          <a:ln w="9525">
            <a:solidFill>
              <a:schemeClr val="tx1"/>
            </a:solidFill>
            <a:round/>
            <a:tailEnd type="triangle" w="sm" len="lg"/>
          </a:ln>
        </p:spPr>
        <p:txBody>
          <a:bodyPr wrap="none" anchor="ctr"/>
          <a:lstStyle/>
          <a:p>
            <a:endParaRPr lang="zh-CN" altLang="en-US">
              <a:solidFill>
                <a:schemeClr val="tx1">
                  <a:lumMod val="75000"/>
                  <a:lumOff val="25000"/>
                </a:schemeClr>
              </a:solidFill>
              <a:latin typeface="+mn-lt"/>
              <a:ea typeface="+mn-ea"/>
            </a:endParaRPr>
          </a:p>
        </p:txBody>
      </p:sp>
      <p:sp>
        <p:nvSpPr>
          <p:cNvPr id="57420" name="Text Box 92"/>
          <p:cNvSpPr txBox="1">
            <a:spLocks noChangeArrowheads="1"/>
          </p:cNvSpPr>
          <p:nvPr/>
        </p:nvSpPr>
        <p:spPr bwMode="auto">
          <a:xfrm>
            <a:off x="3663741" y="5537201"/>
            <a:ext cx="954107" cy="400110"/>
          </a:xfrm>
          <a:prstGeom prst="rect">
            <a:avLst/>
          </a:prstGeom>
          <a:noFill/>
          <a:ln w="9525">
            <a:noFill/>
            <a:miter lim="800000"/>
          </a:ln>
        </p:spPr>
        <p:txBody>
          <a:bodyPr wrap="none">
            <a:spAutoFit/>
          </a:bodyPr>
          <a:lstStyle/>
          <a:p>
            <a:r>
              <a:rPr kumimoji="1" lang="zh-CN" altLang="en-US" sz="2000">
                <a:solidFill>
                  <a:schemeClr val="tx1">
                    <a:lumMod val="75000"/>
                    <a:lumOff val="25000"/>
                  </a:schemeClr>
                </a:solidFill>
                <a:latin typeface="+mn-lt"/>
                <a:ea typeface="+mn-ea"/>
              </a:rPr>
              <a:t>服务区</a:t>
            </a:r>
            <a:endParaRPr kumimoji="1" lang="zh-CN" altLang="en-US" sz="2000">
              <a:solidFill>
                <a:schemeClr val="tx1">
                  <a:lumMod val="75000"/>
                  <a:lumOff val="25000"/>
                </a:schemeClr>
              </a:solidFill>
              <a:latin typeface="+mn-lt"/>
              <a:ea typeface="+mn-ea"/>
            </a:endParaRPr>
          </a:p>
        </p:txBody>
      </p:sp>
      <p:sp>
        <p:nvSpPr>
          <p:cNvPr id="57421" name="Freeform 93"/>
          <p:cNvSpPr/>
          <p:nvPr/>
        </p:nvSpPr>
        <p:spPr bwMode="auto">
          <a:xfrm>
            <a:off x="9947162" y="2890838"/>
            <a:ext cx="124948" cy="569912"/>
          </a:xfrm>
          <a:custGeom>
            <a:avLst/>
            <a:gdLst>
              <a:gd name="T0" fmla="*/ 30 w 56"/>
              <a:gd name="T1" fmla="*/ 0 h 357"/>
              <a:gd name="T2" fmla="*/ 3 w 56"/>
              <a:gd name="T3" fmla="*/ 51 h 357"/>
              <a:gd name="T4" fmla="*/ 9 w 56"/>
              <a:gd name="T5" fmla="*/ 123 h 357"/>
              <a:gd name="T6" fmla="*/ 33 w 56"/>
              <a:gd name="T7" fmla="*/ 189 h 357"/>
              <a:gd name="T8" fmla="*/ 54 w 56"/>
              <a:gd name="T9" fmla="*/ 246 h 357"/>
              <a:gd name="T10" fmla="*/ 48 w 56"/>
              <a:gd name="T11" fmla="*/ 300 h 357"/>
              <a:gd name="T12" fmla="*/ 30 w 56"/>
              <a:gd name="T13" fmla="*/ 357 h 357"/>
              <a:gd name="T14" fmla="*/ 0 60000 65536"/>
              <a:gd name="T15" fmla="*/ 0 60000 65536"/>
              <a:gd name="T16" fmla="*/ 0 60000 65536"/>
              <a:gd name="T17" fmla="*/ 0 60000 65536"/>
              <a:gd name="T18" fmla="*/ 0 60000 65536"/>
              <a:gd name="T19" fmla="*/ 0 60000 65536"/>
              <a:gd name="T20" fmla="*/ 0 60000 65536"/>
              <a:gd name="T21" fmla="*/ 0 w 56"/>
              <a:gd name="T22" fmla="*/ 0 h 357"/>
              <a:gd name="T23" fmla="*/ 56 w 56"/>
              <a:gd name="T24" fmla="*/ 357 h 35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6" h="357">
                <a:moveTo>
                  <a:pt x="30" y="0"/>
                </a:moveTo>
                <a:cubicBezTo>
                  <a:pt x="26" y="8"/>
                  <a:pt x="6" y="30"/>
                  <a:pt x="3" y="51"/>
                </a:cubicBezTo>
                <a:cubicBezTo>
                  <a:pt x="0" y="72"/>
                  <a:pt x="4" y="100"/>
                  <a:pt x="9" y="123"/>
                </a:cubicBezTo>
                <a:cubicBezTo>
                  <a:pt x="14" y="146"/>
                  <a:pt x="26" y="169"/>
                  <a:pt x="33" y="189"/>
                </a:cubicBezTo>
                <a:cubicBezTo>
                  <a:pt x="40" y="209"/>
                  <a:pt x="52" y="228"/>
                  <a:pt x="54" y="246"/>
                </a:cubicBezTo>
                <a:cubicBezTo>
                  <a:pt x="56" y="264"/>
                  <a:pt x="52" y="282"/>
                  <a:pt x="48" y="300"/>
                </a:cubicBezTo>
                <a:cubicBezTo>
                  <a:pt x="44" y="318"/>
                  <a:pt x="34" y="345"/>
                  <a:pt x="30" y="357"/>
                </a:cubicBezTo>
              </a:path>
            </a:pathLst>
          </a:custGeom>
          <a:noFill/>
          <a:ln w="19050">
            <a:solidFill>
              <a:schemeClr val="tx1"/>
            </a:solidFill>
            <a:round/>
          </a:ln>
        </p:spPr>
        <p:txBody>
          <a:bodyPr wrap="none" anchor="ctr"/>
          <a:lstStyle/>
          <a:p>
            <a:endParaRPr lang="zh-CN" altLang="en-US">
              <a:solidFill>
                <a:schemeClr val="tx1">
                  <a:lumMod val="75000"/>
                  <a:lumOff val="25000"/>
                </a:schemeClr>
              </a:solidFill>
              <a:latin typeface="+mn-lt"/>
              <a:ea typeface="+mn-ea"/>
            </a:endParaRPr>
          </a:p>
        </p:txBody>
      </p:sp>
      <p:pic>
        <p:nvPicPr>
          <p:cNvPr id="57422" name="Picture 94"/>
          <p:cNvPicPr>
            <a:picLocks noChangeArrowheads="1"/>
          </p:cNvPicPr>
          <p:nvPr/>
        </p:nvPicPr>
        <p:blipFill>
          <a:blip r:embed="rId1"/>
          <a:srcRect/>
          <a:stretch>
            <a:fillRect/>
          </a:stretch>
        </p:blipFill>
        <p:spPr bwMode="auto">
          <a:xfrm>
            <a:off x="9659146" y="3338513"/>
            <a:ext cx="645919" cy="303212"/>
          </a:xfrm>
          <a:prstGeom prst="rect">
            <a:avLst/>
          </a:prstGeom>
          <a:noFill/>
          <a:ln w="12699">
            <a:noFill/>
            <a:miter lim="800000"/>
            <a:headEnd/>
            <a:tailEnd/>
          </a:ln>
        </p:spPr>
      </p:pic>
      <p:sp>
        <p:nvSpPr>
          <p:cNvPr id="57423" name="Freeform 95"/>
          <p:cNvSpPr/>
          <p:nvPr/>
        </p:nvSpPr>
        <p:spPr bwMode="auto">
          <a:xfrm>
            <a:off x="1975879" y="2905126"/>
            <a:ext cx="124948" cy="569913"/>
          </a:xfrm>
          <a:custGeom>
            <a:avLst/>
            <a:gdLst>
              <a:gd name="T0" fmla="*/ 30 w 56"/>
              <a:gd name="T1" fmla="*/ 0 h 357"/>
              <a:gd name="T2" fmla="*/ 3 w 56"/>
              <a:gd name="T3" fmla="*/ 51 h 357"/>
              <a:gd name="T4" fmla="*/ 9 w 56"/>
              <a:gd name="T5" fmla="*/ 123 h 357"/>
              <a:gd name="T6" fmla="*/ 33 w 56"/>
              <a:gd name="T7" fmla="*/ 189 h 357"/>
              <a:gd name="T8" fmla="*/ 54 w 56"/>
              <a:gd name="T9" fmla="*/ 246 h 357"/>
              <a:gd name="T10" fmla="*/ 48 w 56"/>
              <a:gd name="T11" fmla="*/ 300 h 357"/>
              <a:gd name="T12" fmla="*/ 30 w 56"/>
              <a:gd name="T13" fmla="*/ 357 h 357"/>
              <a:gd name="T14" fmla="*/ 0 60000 65536"/>
              <a:gd name="T15" fmla="*/ 0 60000 65536"/>
              <a:gd name="T16" fmla="*/ 0 60000 65536"/>
              <a:gd name="T17" fmla="*/ 0 60000 65536"/>
              <a:gd name="T18" fmla="*/ 0 60000 65536"/>
              <a:gd name="T19" fmla="*/ 0 60000 65536"/>
              <a:gd name="T20" fmla="*/ 0 60000 65536"/>
              <a:gd name="T21" fmla="*/ 0 w 56"/>
              <a:gd name="T22" fmla="*/ 0 h 357"/>
              <a:gd name="T23" fmla="*/ 56 w 56"/>
              <a:gd name="T24" fmla="*/ 357 h 35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6" h="357">
                <a:moveTo>
                  <a:pt x="30" y="0"/>
                </a:moveTo>
                <a:cubicBezTo>
                  <a:pt x="26" y="8"/>
                  <a:pt x="6" y="30"/>
                  <a:pt x="3" y="51"/>
                </a:cubicBezTo>
                <a:cubicBezTo>
                  <a:pt x="0" y="72"/>
                  <a:pt x="4" y="100"/>
                  <a:pt x="9" y="123"/>
                </a:cubicBezTo>
                <a:cubicBezTo>
                  <a:pt x="14" y="146"/>
                  <a:pt x="26" y="169"/>
                  <a:pt x="33" y="189"/>
                </a:cubicBezTo>
                <a:cubicBezTo>
                  <a:pt x="40" y="209"/>
                  <a:pt x="52" y="228"/>
                  <a:pt x="54" y="246"/>
                </a:cubicBezTo>
                <a:cubicBezTo>
                  <a:pt x="56" y="264"/>
                  <a:pt x="52" y="282"/>
                  <a:pt x="48" y="300"/>
                </a:cubicBezTo>
                <a:cubicBezTo>
                  <a:pt x="44" y="318"/>
                  <a:pt x="34" y="345"/>
                  <a:pt x="30" y="357"/>
                </a:cubicBezTo>
              </a:path>
            </a:pathLst>
          </a:custGeom>
          <a:noFill/>
          <a:ln w="19050">
            <a:solidFill>
              <a:schemeClr val="tx1"/>
            </a:solidFill>
            <a:round/>
          </a:ln>
        </p:spPr>
        <p:txBody>
          <a:bodyPr wrap="none" anchor="ctr"/>
          <a:lstStyle/>
          <a:p>
            <a:endParaRPr lang="zh-CN" altLang="en-US">
              <a:solidFill>
                <a:schemeClr val="tx1">
                  <a:lumMod val="75000"/>
                  <a:lumOff val="25000"/>
                </a:schemeClr>
              </a:solidFill>
              <a:latin typeface="+mn-lt"/>
              <a:ea typeface="+mn-ea"/>
            </a:endParaRPr>
          </a:p>
        </p:txBody>
      </p:sp>
      <p:pic>
        <p:nvPicPr>
          <p:cNvPr id="57424" name="Picture 96"/>
          <p:cNvPicPr>
            <a:picLocks noChangeArrowheads="1"/>
          </p:cNvPicPr>
          <p:nvPr/>
        </p:nvPicPr>
        <p:blipFill>
          <a:blip r:embed="rId1"/>
          <a:srcRect/>
          <a:stretch>
            <a:fillRect/>
          </a:stretch>
        </p:blipFill>
        <p:spPr bwMode="auto">
          <a:xfrm>
            <a:off x="1687863" y="3351213"/>
            <a:ext cx="648037" cy="304800"/>
          </a:xfrm>
          <a:prstGeom prst="rect">
            <a:avLst/>
          </a:prstGeom>
          <a:noFill/>
          <a:ln w="12699">
            <a:noFill/>
            <a:miter lim="800000"/>
            <a:headEnd/>
            <a:tailEnd/>
          </a:ln>
        </p:spPr>
      </p:pic>
      <p:sp>
        <p:nvSpPr>
          <p:cNvPr id="57425" name="Text Box 97"/>
          <p:cNvSpPr txBox="1">
            <a:spLocks noChangeArrowheads="1"/>
          </p:cNvSpPr>
          <p:nvPr/>
        </p:nvSpPr>
        <p:spPr bwMode="auto">
          <a:xfrm>
            <a:off x="9299125" y="3652839"/>
            <a:ext cx="954107" cy="400110"/>
          </a:xfrm>
          <a:prstGeom prst="rect">
            <a:avLst/>
          </a:prstGeom>
          <a:noFill/>
          <a:ln w="9525">
            <a:noFill/>
            <a:miter lim="800000"/>
          </a:ln>
        </p:spPr>
        <p:txBody>
          <a:bodyPr wrap="none">
            <a:spAutoFit/>
          </a:bodyPr>
          <a:lstStyle/>
          <a:p>
            <a:r>
              <a:rPr kumimoji="1" lang="zh-CN" altLang="en-US" sz="2000">
                <a:solidFill>
                  <a:schemeClr val="tx1">
                    <a:lumMod val="75000"/>
                    <a:lumOff val="25000"/>
                  </a:schemeClr>
                </a:solidFill>
                <a:latin typeface="+mn-lt"/>
                <a:ea typeface="+mn-ea"/>
              </a:rPr>
              <a:t>服务区</a:t>
            </a:r>
            <a:endParaRPr kumimoji="1" lang="zh-CN" altLang="en-US" sz="2000">
              <a:solidFill>
                <a:schemeClr val="tx1">
                  <a:lumMod val="75000"/>
                  <a:lumOff val="25000"/>
                </a:schemeClr>
              </a:solidFill>
              <a:latin typeface="+mn-lt"/>
              <a:ea typeface="+mn-ea"/>
            </a:endParaRPr>
          </a:p>
        </p:txBody>
      </p:sp>
      <p:sp>
        <p:nvSpPr>
          <p:cNvPr id="57426" name="Text Box 98"/>
          <p:cNvSpPr txBox="1">
            <a:spLocks noChangeArrowheads="1"/>
          </p:cNvSpPr>
          <p:nvPr/>
        </p:nvSpPr>
        <p:spPr bwMode="auto">
          <a:xfrm>
            <a:off x="1293958" y="3667126"/>
            <a:ext cx="954107" cy="400110"/>
          </a:xfrm>
          <a:prstGeom prst="rect">
            <a:avLst/>
          </a:prstGeom>
          <a:noFill/>
          <a:ln w="9525">
            <a:noFill/>
            <a:miter lim="800000"/>
          </a:ln>
        </p:spPr>
        <p:txBody>
          <a:bodyPr wrap="none">
            <a:spAutoFit/>
          </a:bodyPr>
          <a:lstStyle/>
          <a:p>
            <a:r>
              <a:rPr kumimoji="1" lang="zh-CN" altLang="en-US" sz="2000">
                <a:solidFill>
                  <a:schemeClr val="tx1">
                    <a:lumMod val="75000"/>
                    <a:lumOff val="25000"/>
                  </a:schemeClr>
                </a:solidFill>
                <a:latin typeface="+mn-lt"/>
                <a:ea typeface="+mn-ea"/>
              </a:rPr>
              <a:t>服务区</a:t>
            </a:r>
            <a:endParaRPr kumimoji="1" lang="zh-CN" altLang="en-US" sz="2000">
              <a:solidFill>
                <a:schemeClr val="tx1">
                  <a:lumMod val="75000"/>
                  <a:lumOff val="25000"/>
                </a:schemeClr>
              </a:solidFill>
              <a:latin typeface="+mn-lt"/>
              <a:ea typeface="+mn-ea"/>
            </a:endParaRPr>
          </a:p>
        </p:txBody>
      </p:sp>
      <p:grpSp>
        <p:nvGrpSpPr>
          <p:cNvPr id="57429" name="Group 101"/>
          <p:cNvGrpSpPr>
            <a:grpSpLocks noChangeAspect="1"/>
          </p:cNvGrpSpPr>
          <p:nvPr/>
        </p:nvGrpSpPr>
        <p:grpSpPr bwMode="auto">
          <a:xfrm>
            <a:off x="5669269" y="2044700"/>
            <a:ext cx="622624" cy="596900"/>
            <a:chOff x="2246" y="722"/>
            <a:chExt cx="228" cy="292"/>
          </a:xfrm>
        </p:grpSpPr>
        <p:sp>
          <p:nvSpPr>
            <p:cNvPr id="57430" name="AutoShape 102"/>
            <p:cNvSpPr>
              <a:spLocks noChangeAspect="1" noChangeArrowheads="1" noTextEdit="1"/>
            </p:cNvSpPr>
            <p:nvPr/>
          </p:nvSpPr>
          <p:spPr bwMode="auto">
            <a:xfrm>
              <a:off x="2246" y="722"/>
              <a:ext cx="228" cy="292"/>
            </a:xfrm>
            <a:prstGeom prst="rect">
              <a:avLst/>
            </a:prstGeom>
            <a:noFill/>
            <a:ln w="9525">
              <a:noFill/>
              <a:miter lim="800000"/>
            </a:ln>
          </p:spPr>
          <p:txBody>
            <a:bodyPr/>
            <a:lstStyle/>
            <a:p>
              <a:endParaRPr lang="zh-CN" altLang="en-US">
                <a:solidFill>
                  <a:schemeClr val="tx1">
                    <a:lumMod val="75000"/>
                    <a:lumOff val="25000"/>
                  </a:schemeClr>
                </a:solidFill>
                <a:latin typeface="+mn-lt"/>
                <a:ea typeface="+mn-ea"/>
              </a:endParaRPr>
            </a:p>
          </p:txBody>
        </p:sp>
        <p:grpSp>
          <p:nvGrpSpPr>
            <p:cNvPr id="57431" name="Group 103"/>
            <p:cNvGrpSpPr/>
            <p:nvPr/>
          </p:nvGrpSpPr>
          <p:grpSpPr bwMode="auto">
            <a:xfrm>
              <a:off x="2248" y="734"/>
              <a:ext cx="224" cy="279"/>
              <a:chOff x="2248" y="734"/>
              <a:chExt cx="224" cy="279"/>
            </a:xfrm>
          </p:grpSpPr>
          <p:grpSp>
            <p:nvGrpSpPr>
              <p:cNvPr id="57447" name="Group 104"/>
              <p:cNvGrpSpPr/>
              <p:nvPr/>
            </p:nvGrpSpPr>
            <p:grpSpPr bwMode="auto">
              <a:xfrm>
                <a:off x="2328" y="898"/>
                <a:ext cx="9" cy="37"/>
                <a:chOff x="2328" y="898"/>
                <a:chExt cx="9" cy="37"/>
              </a:xfrm>
            </p:grpSpPr>
            <p:sp>
              <p:nvSpPr>
                <p:cNvPr id="57481" name="Rectangle 105"/>
                <p:cNvSpPr>
                  <a:spLocks noChangeArrowheads="1"/>
                </p:cNvSpPr>
                <p:nvPr/>
              </p:nvSpPr>
              <p:spPr bwMode="auto">
                <a:xfrm>
                  <a:off x="2328" y="898"/>
                  <a:ext cx="9" cy="37"/>
                </a:xfrm>
                <a:prstGeom prst="rect">
                  <a:avLst/>
                </a:prstGeom>
                <a:solidFill>
                  <a:srgbClr val="C0C0C0"/>
                </a:solidFill>
                <a:ln w="1588">
                  <a:solidFill>
                    <a:srgbClr val="000000"/>
                  </a:solidFill>
                  <a:miter lim="800000"/>
                </a:ln>
              </p:spPr>
              <p:txBody>
                <a:bodyPr/>
                <a:lstStyle/>
                <a:p>
                  <a:endParaRPr lang="zh-CN" altLang="en-US">
                    <a:solidFill>
                      <a:schemeClr val="tx1">
                        <a:lumMod val="75000"/>
                        <a:lumOff val="25000"/>
                      </a:schemeClr>
                    </a:solidFill>
                    <a:latin typeface="+mn-lt"/>
                    <a:ea typeface="+mn-ea"/>
                  </a:endParaRPr>
                </a:p>
              </p:txBody>
            </p:sp>
            <p:sp>
              <p:nvSpPr>
                <p:cNvPr id="57482" name="Line 106"/>
                <p:cNvSpPr>
                  <a:spLocks noChangeShapeType="1"/>
                </p:cNvSpPr>
                <p:nvPr/>
              </p:nvSpPr>
              <p:spPr bwMode="auto">
                <a:xfrm>
                  <a:off x="2332" y="898"/>
                  <a:ext cx="1" cy="33"/>
                </a:xfrm>
                <a:prstGeom prst="line">
                  <a:avLst/>
                </a:prstGeom>
                <a:noFill/>
                <a:ln w="1588">
                  <a:solidFill>
                    <a:srgbClr val="000000"/>
                  </a:solidFill>
                  <a:round/>
                </a:ln>
              </p:spPr>
              <p:txBody>
                <a:bodyPr/>
                <a:lstStyle/>
                <a:p>
                  <a:endParaRPr lang="zh-CN" altLang="en-US">
                    <a:solidFill>
                      <a:schemeClr val="tx1">
                        <a:lumMod val="75000"/>
                        <a:lumOff val="25000"/>
                      </a:schemeClr>
                    </a:solidFill>
                    <a:latin typeface="+mn-lt"/>
                    <a:ea typeface="+mn-ea"/>
                  </a:endParaRPr>
                </a:p>
              </p:txBody>
            </p:sp>
          </p:grpSp>
          <p:sp>
            <p:nvSpPr>
              <p:cNvPr id="57448" name="Rectangle 107"/>
              <p:cNvSpPr>
                <a:spLocks noChangeArrowheads="1"/>
              </p:cNvSpPr>
              <p:nvPr/>
            </p:nvSpPr>
            <p:spPr bwMode="auto">
              <a:xfrm>
                <a:off x="2295" y="876"/>
                <a:ext cx="25" cy="57"/>
              </a:xfrm>
              <a:prstGeom prst="rect">
                <a:avLst/>
              </a:prstGeom>
              <a:solidFill>
                <a:srgbClr val="C0C0C0"/>
              </a:solidFill>
              <a:ln w="1588">
                <a:solidFill>
                  <a:srgbClr val="000000"/>
                </a:solidFill>
                <a:miter lim="800000"/>
              </a:ln>
            </p:spPr>
            <p:txBody>
              <a:bodyPr/>
              <a:lstStyle/>
              <a:p>
                <a:endParaRPr lang="zh-CN" altLang="en-US">
                  <a:solidFill>
                    <a:schemeClr val="tx1">
                      <a:lumMod val="75000"/>
                      <a:lumOff val="25000"/>
                    </a:schemeClr>
                  </a:solidFill>
                  <a:latin typeface="+mn-lt"/>
                  <a:ea typeface="+mn-ea"/>
                </a:endParaRPr>
              </a:p>
            </p:txBody>
          </p:sp>
          <p:sp>
            <p:nvSpPr>
              <p:cNvPr id="57449" name="Freeform 108"/>
              <p:cNvSpPr/>
              <p:nvPr/>
            </p:nvSpPr>
            <p:spPr bwMode="auto">
              <a:xfrm>
                <a:off x="2385" y="888"/>
                <a:ext cx="16" cy="12"/>
              </a:xfrm>
              <a:custGeom>
                <a:avLst/>
                <a:gdLst>
                  <a:gd name="T0" fmla="*/ 0 w 112"/>
                  <a:gd name="T1" fmla="*/ 0 h 84"/>
                  <a:gd name="T2" fmla="*/ 0 w 112"/>
                  <a:gd name="T3" fmla="*/ 84 h 84"/>
                  <a:gd name="T4" fmla="*/ 112 w 112"/>
                  <a:gd name="T5" fmla="*/ 84 h 84"/>
                  <a:gd name="T6" fmla="*/ 112 w 112"/>
                  <a:gd name="T7" fmla="*/ 17 h 84"/>
                  <a:gd name="T8" fmla="*/ 0 w 112"/>
                  <a:gd name="T9" fmla="*/ 0 h 84"/>
                  <a:gd name="T10" fmla="*/ 0 60000 65536"/>
                  <a:gd name="T11" fmla="*/ 0 60000 65536"/>
                  <a:gd name="T12" fmla="*/ 0 60000 65536"/>
                  <a:gd name="T13" fmla="*/ 0 60000 65536"/>
                  <a:gd name="T14" fmla="*/ 0 60000 65536"/>
                  <a:gd name="T15" fmla="*/ 0 w 112"/>
                  <a:gd name="T16" fmla="*/ 0 h 84"/>
                  <a:gd name="T17" fmla="*/ 112 w 112"/>
                  <a:gd name="T18" fmla="*/ 84 h 84"/>
                </a:gdLst>
                <a:ahLst/>
                <a:cxnLst>
                  <a:cxn ang="T10">
                    <a:pos x="T0" y="T1"/>
                  </a:cxn>
                  <a:cxn ang="T11">
                    <a:pos x="T2" y="T3"/>
                  </a:cxn>
                  <a:cxn ang="T12">
                    <a:pos x="T4" y="T5"/>
                  </a:cxn>
                  <a:cxn ang="T13">
                    <a:pos x="T6" y="T7"/>
                  </a:cxn>
                  <a:cxn ang="T14">
                    <a:pos x="T8" y="T9"/>
                  </a:cxn>
                </a:cxnLst>
                <a:rect l="T15" t="T16" r="T17" b="T18"/>
                <a:pathLst>
                  <a:path w="112" h="84">
                    <a:moveTo>
                      <a:pt x="0" y="0"/>
                    </a:moveTo>
                    <a:lnTo>
                      <a:pt x="0" y="84"/>
                    </a:lnTo>
                    <a:lnTo>
                      <a:pt x="112" y="84"/>
                    </a:lnTo>
                    <a:lnTo>
                      <a:pt x="112" y="17"/>
                    </a:lnTo>
                    <a:lnTo>
                      <a:pt x="0" y="0"/>
                    </a:lnTo>
                  </a:path>
                </a:pathLst>
              </a:custGeom>
              <a:noFill/>
              <a:ln w="1588">
                <a:solidFill>
                  <a:srgbClr val="000000"/>
                </a:solidFill>
                <a:round/>
              </a:ln>
            </p:spPr>
            <p:txBody>
              <a:bodyPr/>
              <a:lstStyle/>
              <a:p>
                <a:endParaRPr lang="zh-CN" altLang="en-US">
                  <a:solidFill>
                    <a:schemeClr val="tx1">
                      <a:lumMod val="75000"/>
                      <a:lumOff val="25000"/>
                    </a:schemeClr>
                  </a:solidFill>
                  <a:latin typeface="+mn-lt"/>
                  <a:ea typeface="+mn-ea"/>
                </a:endParaRPr>
              </a:p>
            </p:txBody>
          </p:sp>
          <p:sp>
            <p:nvSpPr>
              <p:cNvPr id="57450" name="Freeform 109"/>
              <p:cNvSpPr/>
              <p:nvPr/>
            </p:nvSpPr>
            <p:spPr bwMode="auto">
              <a:xfrm>
                <a:off x="2352" y="866"/>
                <a:ext cx="11" cy="11"/>
              </a:xfrm>
              <a:custGeom>
                <a:avLst/>
                <a:gdLst>
                  <a:gd name="T0" fmla="*/ 42 w 77"/>
                  <a:gd name="T1" fmla="*/ 0 h 76"/>
                  <a:gd name="T2" fmla="*/ 0 w 77"/>
                  <a:gd name="T3" fmla="*/ 76 h 76"/>
                  <a:gd name="T4" fmla="*/ 56 w 77"/>
                  <a:gd name="T5" fmla="*/ 70 h 76"/>
                  <a:gd name="T6" fmla="*/ 77 w 77"/>
                  <a:gd name="T7" fmla="*/ 19 h 76"/>
                  <a:gd name="T8" fmla="*/ 42 w 77"/>
                  <a:gd name="T9" fmla="*/ 0 h 76"/>
                  <a:gd name="T10" fmla="*/ 0 60000 65536"/>
                  <a:gd name="T11" fmla="*/ 0 60000 65536"/>
                  <a:gd name="T12" fmla="*/ 0 60000 65536"/>
                  <a:gd name="T13" fmla="*/ 0 60000 65536"/>
                  <a:gd name="T14" fmla="*/ 0 60000 65536"/>
                  <a:gd name="T15" fmla="*/ 0 w 77"/>
                  <a:gd name="T16" fmla="*/ 0 h 76"/>
                  <a:gd name="T17" fmla="*/ 77 w 77"/>
                  <a:gd name="T18" fmla="*/ 76 h 76"/>
                </a:gdLst>
                <a:ahLst/>
                <a:cxnLst>
                  <a:cxn ang="T10">
                    <a:pos x="T0" y="T1"/>
                  </a:cxn>
                  <a:cxn ang="T11">
                    <a:pos x="T2" y="T3"/>
                  </a:cxn>
                  <a:cxn ang="T12">
                    <a:pos x="T4" y="T5"/>
                  </a:cxn>
                  <a:cxn ang="T13">
                    <a:pos x="T6" y="T7"/>
                  </a:cxn>
                  <a:cxn ang="T14">
                    <a:pos x="T8" y="T9"/>
                  </a:cxn>
                </a:cxnLst>
                <a:rect l="T15" t="T16" r="T17" b="T18"/>
                <a:pathLst>
                  <a:path w="77" h="76">
                    <a:moveTo>
                      <a:pt x="42" y="0"/>
                    </a:moveTo>
                    <a:lnTo>
                      <a:pt x="0" y="76"/>
                    </a:lnTo>
                    <a:lnTo>
                      <a:pt x="56" y="70"/>
                    </a:lnTo>
                    <a:lnTo>
                      <a:pt x="77" y="19"/>
                    </a:lnTo>
                    <a:lnTo>
                      <a:pt x="42" y="0"/>
                    </a:lnTo>
                    <a:close/>
                  </a:path>
                </a:pathLst>
              </a:custGeom>
              <a:solidFill>
                <a:srgbClr val="C0C0C0"/>
              </a:solidFill>
              <a:ln w="1588">
                <a:solidFill>
                  <a:srgbClr val="000000"/>
                </a:solidFill>
                <a:round/>
              </a:ln>
            </p:spPr>
            <p:txBody>
              <a:bodyPr/>
              <a:lstStyle/>
              <a:p>
                <a:endParaRPr lang="zh-CN" altLang="en-US">
                  <a:solidFill>
                    <a:schemeClr val="tx1">
                      <a:lumMod val="75000"/>
                      <a:lumOff val="25000"/>
                    </a:schemeClr>
                  </a:solidFill>
                  <a:latin typeface="+mn-lt"/>
                  <a:ea typeface="+mn-ea"/>
                </a:endParaRPr>
              </a:p>
            </p:txBody>
          </p:sp>
          <p:sp>
            <p:nvSpPr>
              <p:cNvPr id="57451" name="Freeform 110"/>
              <p:cNvSpPr/>
              <p:nvPr/>
            </p:nvSpPr>
            <p:spPr bwMode="auto">
              <a:xfrm>
                <a:off x="2333" y="938"/>
                <a:ext cx="51" cy="4"/>
              </a:xfrm>
              <a:custGeom>
                <a:avLst/>
                <a:gdLst>
                  <a:gd name="T0" fmla="*/ 0 w 356"/>
                  <a:gd name="T1" fmla="*/ 0 h 26"/>
                  <a:gd name="T2" fmla="*/ 356 w 356"/>
                  <a:gd name="T3" fmla="*/ 0 h 26"/>
                  <a:gd name="T4" fmla="*/ 356 w 356"/>
                  <a:gd name="T5" fmla="*/ 26 h 26"/>
                  <a:gd name="T6" fmla="*/ 5 w 356"/>
                  <a:gd name="T7" fmla="*/ 26 h 26"/>
                  <a:gd name="T8" fmla="*/ 0 w 356"/>
                  <a:gd name="T9" fmla="*/ 0 h 26"/>
                  <a:gd name="T10" fmla="*/ 0 60000 65536"/>
                  <a:gd name="T11" fmla="*/ 0 60000 65536"/>
                  <a:gd name="T12" fmla="*/ 0 60000 65536"/>
                  <a:gd name="T13" fmla="*/ 0 60000 65536"/>
                  <a:gd name="T14" fmla="*/ 0 60000 65536"/>
                  <a:gd name="T15" fmla="*/ 0 w 356"/>
                  <a:gd name="T16" fmla="*/ 0 h 26"/>
                  <a:gd name="T17" fmla="*/ 356 w 356"/>
                  <a:gd name="T18" fmla="*/ 26 h 26"/>
                </a:gdLst>
                <a:ahLst/>
                <a:cxnLst>
                  <a:cxn ang="T10">
                    <a:pos x="T0" y="T1"/>
                  </a:cxn>
                  <a:cxn ang="T11">
                    <a:pos x="T2" y="T3"/>
                  </a:cxn>
                  <a:cxn ang="T12">
                    <a:pos x="T4" y="T5"/>
                  </a:cxn>
                  <a:cxn ang="T13">
                    <a:pos x="T6" y="T7"/>
                  </a:cxn>
                  <a:cxn ang="T14">
                    <a:pos x="T8" y="T9"/>
                  </a:cxn>
                </a:cxnLst>
                <a:rect l="T15" t="T16" r="T17" b="T18"/>
                <a:pathLst>
                  <a:path w="356" h="26">
                    <a:moveTo>
                      <a:pt x="0" y="0"/>
                    </a:moveTo>
                    <a:lnTo>
                      <a:pt x="356" y="0"/>
                    </a:lnTo>
                    <a:lnTo>
                      <a:pt x="356" y="26"/>
                    </a:lnTo>
                    <a:lnTo>
                      <a:pt x="5" y="26"/>
                    </a:lnTo>
                    <a:lnTo>
                      <a:pt x="0" y="0"/>
                    </a:lnTo>
                    <a:close/>
                  </a:path>
                </a:pathLst>
              </a:custGeom>
              <a:solidFill>
                <a:srgbClr val="808080"/>
              </a:solidFill>
              <a:ln w="1588">
                <a:solidFill>
                  <a:srgbClr val="000000"/>
                </a:solidFill>
                <a:round/>
              </a:ln>
            </p:spPr>
            <p:txBody>
              <a:bodyPr/>
              <a:lstStyle/>
              <a:p>
                <a:endParaRPr lang="zh-CN" altLang="en-US">
                  <a:solidFill>
                    <a:schemeClr val="tx1">
                      <a:lumMod val="75000"/>
                      <a:lumOff val="25000"/>
                    </a:schemeClr>
                  </a:solidFill>
                  <a:latin typeface="+mn-lt"/>
                  <a:ea typeface="+mn-ea"/>
                </a:endParaRPr>
              </a:p>
            </p:txBody>
          </p:sp>
          <p:sp>
            <p:nvSpPr>
              <p:cNvPr id="57452" name="Freeform 111"/>
              <p:cNvSpPr/>
              <p:nvPr/>
            </p:nvSpPr>
            <p:spPr bwMode="auto">
              <a:xfrm>
                <a:off x="2294" y="795"/>
                <a:ext cx="22" cy="24"/>
              </a:xfrm>
              <a:custGeom>
                <a:avLst/>
                <a:gdLst>
                  <a:gd name="T0" fmla="*/ 140 w 149"/>
                  <a:gd name="T1" fmla="*/ 0 h 163"/>
                  <a:gd name="T2" fmla="*/ 2 w 149"/>
                  <a:gd name="T3" fmla="*/ 117 h 163"/>
                  <a:gd name="T4" fmla="*/ 0 w 149"/>
                  <a:gd name="T5" fmla="*/ 163 h 163"/>
                  <a:gd name="T6" fmla="*/ 149 w 149"/>
                  <a:gd name="T7" fmla="*/ 54 h 163"/>
                  <a:gd name="T8" fmla="*/ 140 w 149"/>
                  <a:gd name="T9" fmla="*/ 0 h 163"/>
                  <a:gd name="T10" fmla="*/ 0 60000 65536"/>
                  <a:gd name="T11" fmla="*/ 0 60000 65536"/>
                  <a:gd name="T12" fmla="*/ 0 60000 65536"/>
                  <a:gd name="T13" fmla="*/ 0 60000 65536"/>
                  <a:gd name="T14" fmla="*/ 0 60000 65536"/>
                  <a:gd name="T15" fmla="*/ 0 w 149"/>
                  <a:gd name="T16" fmla="*/ 0 h 163"/>
                  <a:gd name="T17" fmla="*/ 149 w 149"/>
                  <a:gd name="T18" fmla="*/ 163 h 163"/>
                </a:gdLst>
                <a:ahLst/>
                <a:cxnLst>
                  <a:cxn ang="T10">
                    <a:pos x="T0" y="T1"/>
                  </a:cxn>
                  <a:cxn ang="T11">
                    <a:pos x="T2" y="T3"/>
                  </a:cxn>
                  <a:cxn ang="T12">
                    <a:pos x="T4" y="T5"/>
                  </a:cxn>
                  <a:cxn ang="T13">
                    <a:pos x="T6" y="T7"/>
                  </a:cxn>
                  <a:cxn ang="T14">
                    <a:pos x="T8" y="T9"/>
                  </a:cxn>
                </a:cxnLst>
                <a:rect l="T15" t="T16" r="T17" b="T18"/>
                <a:pathLst>
                  <a:path w="149" h="163">
                    <a:moveTo>
                      <a:pt x="140" y="0"/>
                    </a:moveTo>
                    <a:lnTo>
                      <a:pt x="2" y="117"/>
                    </a:lnTo>
                    <a:lnTo>
                      <a:pt x="0" y="163"/>
                    </a:lnTo>
                    <a:lnTo>
                      <a:pt x="149" y="54"/>
                    </a:lnTo>
                    <a:lnTo>
                      <a:pt x="140" y="0"/>
                    </a:lnTo>
                    <a:close/>
                  </a:path>
                </a:pathLst>
              </a:custGeom>
              <a:solidFill>
                <a:srgbClr val="C0C0C0"/>
              </a:solidFill>
              <a:ln w="1588">
                <a:solidFill>
                  <a:srgbClr val="000000"/>
                </a:solidFill>
                <a:round/>
              </a:ln>
            </p:spPr>
            <p:txBody>
              <a:bodyPr/>
              <a:lstStyle/>
              <a:p>
                <a:endParaRPr lang="zh-CN" altLang="en-US">
                  <a:solidFill>
                    <a:schemeClr val="tx1">
                      <a:lumMod val="75000"/>
                      <a:lumOff val="25000"/>
                    </a:schemeClr>
                  </a:solidFill>
                  <a:latin typeface="+mn-lt"/>
                  <a:ea typeface="+mn-ea"/>
                </a:endParaRPr>
              </a:p>
            </p:txBody>
          </p:sp>
          <p:sp>
            <p:nvSpPr>
              <p:cNvPr id="57453" name="Freeform 112"/>
              <p:cNvSpPr/>
              <p:nvPr/>
            </p:nvSpPr>
            <p:spPr bwMode="auto">
              <a:xfrm>
                <a:off x="2289" y="734"/>
                <a:ext cx="32" cy="199"/>
              </a:xfrm>
              <a:custGeom>
                <a:avLst/>
                <a:gdLst>
                  <a:gd name="T0" fmla="*/ 225 w 225"/>
                  <a:gd name="T1" fmla="*/ 0 h 1395"/>
                  <a:gd name="T2" fmla="*/ 0 w 225"/>
                  <a:gd name="T3" fmla="*/ 82 h 1395"/>
                  <a:gd name="T4" fmla="*/ 0 w 225"/>
                  <a:gd name="T5" fmla="*/ 1395 h 1395"/>
                  <a:gd name="T6" fmla="*/ 42 w 225"/>
                  <a:gd name="T7" fmla="*/ 1395 h 1395"/>
                  <a:gd name="T8" fmla="*/ 42 w 225"/>
                  <a:gd name="T9" fmla="*/ 202 h 1395"/>
                  <a:gd name="T10" fmla="*/ 225 w 225"/>
                  <a:gd name="T11" fmla="*/ 133 h 1395"/>
                  <a:gd name="T12" fmla="*/ 225 w 225"/>
                  <a:gd name="T13" fmla="*/ 0 h 1395"/>
                  <a:gd name="T14" fmla="*/ 0 60000 65536"/>
                  <a:gd name="T15" fmla="*/ 0 60000 65536"/>
                  <a:gd name="T16" fmla="*/ 0 60000 65536"/>
                  <a:gd name="T17" fmla="*/ 0 60000 65536"/>
                  <a:gd name="T18" fmla="*/ 0 60000 65536"/>
                  <a:gd name="T19" fmla="*/ 0 60000 65536"/>
                  <a:gd name="T20" fmla="*/ 0 60000 65536"/>
                  <a:gd name="T21" fmla="*/ 0 w 225"/>
                  <a:gd name="T22" fmla="*/ 0 h 1395"/>
                  <a:gd name="T23" fmla="*/ 225 w 225"/>
                  <a:gd name="T24" fmla="*/ 1395 h 139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5" h="1395">
                    <a:moveTo>
                      <a:pt x="225" y="0"/>
                    </a:moveTo>
                    <a:lnTo>
                      <a:pt x="0" y="82"/>
                    </a:lnTo>
                    <a:lnTo>
                      <a:pt x="0" y="1395"/>
                    </a:lnTo>
                    <a:lnTo>
                      <a:pt x="42" y="1395"/>
                    </a:lnTo>
                    <a:lnTo>
                      <a:pt x="42" y="202"/>
                    </a:lnTo>
                    <a:lnTo>
                      <a:pt x="225" y="133"/>
                    </a:lnTo>
                    <a:lnTo>
                      <a:pt x="225" y="0"/>
                    </a:lnTo>
                    <a:close/>
                  </a:path>
                </a:pathLst>
              </a:custGeom>
              <a:solidFill>
                <a:srgbClr val="9F9F9F"/>
              </a:solidFill>
              <a:ln w="1588">
                <a:solidFill>
                  <a:srgbClr val="000000"/>
                </a:solidFill>
                <a:round/>
              </a:ln>
            </p:spPr>
            <p:txBody>
              <a:bodyPr/>
              <a:lstStyle/>
              <a:p>
                <a:endParaRPr lang="zh-CN" altLang="en-US">
                  <a:solidFill>
                    <a:schemeClr val="tx1">
                      <a:lumMod val="75000"/>
                      <a:lumOff val="25000"/>
                    </a:schemeClr>
                  </a:solidFill>
                  <a:latin typeface="+mn-lt"/>
                  <a:ea typeface="+mn-ea"/>
                </a:endParaRPr>
              </a:p>
            </p:txBody>
          </p:sp>
          <p:sp>
            <p:nvSpPr>
              <p:cNvPr id="57454" name="Freeform 113"/>
              <p:cNvSpPr/>
              <p:nvPr/>
            </p:nvSpPr>
            <p:spPr bwMode="auto">
              <a:xfrm>
                <a:off x="2288" y="933"/>
                <a:ext cx="184" cy="44"/>
              </a:xfrm>
              <a:custGeom>
                <a:avLst/>
                <a:gdLst>
                  <a:gd name="T0" fmla="*/ 0 w 1290"/>
                  <a:gd name="T1" fmla="*/ 304 h 304"/>
                  <a:gd name="T2" fmla="*/ 0 w 1290"/>
                  <a:gd name="T3" fmla="*/ 0 h 304"/>
                  <a:gd name="T4" fmla="*/ 281 w 1290"/>
                  <a:gd name="T5" fmla="*/ 0 h 304"/>
                  <a:gd name="T6" fmla="*/ 337 w 1290"/>
                  <a:gd name="T7" fmla="*/ 51 h 304"/>
                  <a:gd name="T8" fmla="*/ 505 w 1290"/>
                  <a:gd name="T9" fmla="*/ 51 h 304"/>
                  <a:gd name="T10" fmla="*/ 561 w 1290"/>
                  <a:gd name="T11" fmla="*/ 102 h 304"/>
                  <a:gd name="T12" fmla="*/ 1122 w 1290"/>
                  <a:gd name="T13" fmla="*/ 102 h 304"/>
                  <a:gd name="T14" fmla="*/ 1122 w 1290"/>
                  <a:gd name="T15" fmla="*/ 203 h 304"/>
                  <a:gd name="T16" fmla="*/ 1290 w 1290"/>
                  <a:gd name="T17" fmla="*/ 203 h 304"/>
                  <a:gd name="T18" fmla="*/ 1290 w 1290"/>
                  <a:gd name="T19" fmla="*/ 304 h 304"/>
                  <a:gd name="T20" fmla="*/ 0 w 1290"/>
                  <a:gd name="T21" fmla="*/ 304 h 30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90"/>
                  <a:gd name="T34" fmla="*/ 0 h 304"/>
                  <a:gd name="T35" fmla="*/ 1290 w 1290"/>
                  <a:gd name="T36" fmla="*/ 304 h 30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90" h="304">
                    <a:moveTo>
                      <a:pt x="0" y="304"/>
                    </a:moveTo>
                    <a:lnTo>
                      <a:pt x="0" y="0"/>
                    </a:lnTo>
                    <a:lnTo>
                      <a:pt x="281" y="0"/>
                    </a:lnTo>
                    <a:lnTo>
                      <a:pt x="337" y="51"/>
                    </a:lnTo>
                    <a:lnTo>
                      <a:pt x="505" y="51"/>
                    </a:lnTo>
                    <a:lnTo>
                      <a:pt x="561" y="102"/>
                    </a:lnTo>
                    <a:lnTo>
                      <a:pt x="1122" y="102"/>
                    </a:lnTo>
                    <a:lnTo>
                      <a:pt x="1122" y="203"/>
                    </a:lnTo>
                    <a:lnTo>
                      <a:pt x="1290" y="203"/>
                    </a:lnTo>
                    <a:lnTo>
                      <a:pt x="1290" y="304"/>
                    </a:lnTo>
                    <a:lnTo>
                      <a:pt x="0" y="304"/>
                    </a:lnTo>
                    <a:close/>
                  </a:path>
                </a:pathLst>
              </a:custGeom>
              <a:solidFill>
                <a:srgbClr val="C0C0C0"/>
              </a:solidFill>
              <a:ln w="1588">
                <a:solidFill>
                  <a:srgbClr val="000000"/>
                </a:solidFill>
                <a:round/>
              </a:ln>
            </p:spPr>
            <p:txBody>
              <a:bodyPr/>
              <a:lstStyle/>
              <a:p>
                <a:endParaRPr lang="zh-CN" altLang="en-US">
                  <a:solidFill>
                    <a:schemeClr val="tx1">
                      <a:lumMod val="75000"/>
                      <a:lumOff val="25000"/>
                    </a:schemeClr>
                  </a:solidFill>
                  <a:latin typeface="+mn-lt"/>
                  <a:ea typeface="+mn-ea"/>
                </a:endParaRPr>
              </a:p>
            </p:txBody>
          </p:sp>
          <p:sp>
            <p:nvSpPr>
              <p:cNvPr id="57455" name="Rectangle 114"/>
              <p:cNvSpPr>
                <a:spLocks noChangeArrowheads="1"/>
              </p:cNvSpPr>
              <p:nvPr/>
            </p:nvSpPr>
            <p:spPr bwMode="auto">
              <a:xfrm>
                <a:off x="2288" y="962"/>
                <a:ext cx="136" cy="15"/>
              </a:xfrm>
              <a:prstGeom prst="rect">
                <a:avLst/>
              </a:prstGeom>
              <a:solidFill>
                <a:srgbClr val="C0C0C0"/>
              </a:solidFill>
              <a:ln w="1588">
                <a:solidFill>
                  <a:srgbClr val="000000"/>
                </a:solidFill>
                <a:miter lim="800000"/>
              </a:ln>
            </p:spPr>
            <p:txBody>
              <a:bodyPr/>
              <a:lstStyle/>
              <a:p>
                <a:endParaRPr lang="zh-CN" altLang="en-US">
                  <a:solidFill>
                    <a:schemeClr val="tx1">
                      <a:lumMod val="75000"/>
                      <a:lumOff val="25000"/>
                    </a:schemeClr>
                  </a:solidFill>
                  <a:latin typeface="+mn-lt"/>
                  <a:ea typeface="+mn-ea"/>
                </a:endParaRPr>
              </a:p>
            </p:txBody>
          </p:sp>
          <p:sp>
            <p:nvSpPr>
              <p:cNvPr id="57456" name="Line 115"/>
              <p:cNvSpPr>
                <a:spLocks noChangeShapeType="1"/>
              </p:cNvSpPr>
              <p:nvPr/>
            </p:nvSpPr>
            <p:spPr bwMode="auto">
              <a:xfrm>
                <a:off x="2282" y="873"/>
                <a:ext cx="1" cy="25"/>
              </a:xfrm>
              <a:prstGeom prst="line">
                <a:avLst/>
              </a:prstGeom>
              <a:noFill/>
              <a:ln w="1588">
                <a:solidFill>
                  <a:srgbClr val="000000"/>
                </a:solidFill>
                <a:round/>
              </a:ln>
            </p:spPr>
            <p:txBody>
              <a:bodyPr/>
              <a:lstStyle/>
              <a:p>
                <a:endParaRPr lang="zh-CN" altLang="en-US">
                  <a:solidFill>
                    <a:schemeClr val="tx1">
                      <a:lumMod val="75000"/>
                      <a:lumOff val="25000"/>
                    </a:schemeClr>
                  </a:solidFill>
                  <a:latin typeface="+mn-lt"/>
                  <a:ea typeface="+mn-ea"/>
                </a:endParaRPr>
              </a:p>
            </p:txBody>
          </p:sp>
          <p:sp>
            <p:nvSpPr>
              <p:cNvPr id="57457" name="Freeform 116"/>
              <p:cNvSpPr/>
              <p:nvPr/>
            </p:nvSpPr>
            <p:spPr bwMode="auto">
              <a:xfrm>
                <a:off x="2277" y="898"/>
                <a:ext cx="12" cy="13"/>
              </a:xfrm>
              <a:custGeom>
                <a:avLst/>
                <a:gdLst>
                  <a:gd name="T0" fmla="*/ 0 w 84"/>
                  <a:gd name="T1" fmla="*/ 89 h 89"/>
                  <a:gd name="T2" fmla="*/ 0 w 84"/>
                  <a:gd name="T3" fmla="*/ 0 h 89"/>
                  <a:gd name="T4" fmla="*/ 84 w 84"/>
                  <a:gd name="T5" fmla="*/ 0 h 89"/>
                  <a:gd name="T6" fmla="*/ 84 w 84"/>
                  <a:gd name="T7" fmla="*/ 32 h 89"/>
                  <a:gd name="T8" fmla="*/ 28 w 84"/>
                  <a:gd name="T9" fmla="*/ 32 h 89"/>
                  <a:gd name="T10" fmla="*/ 28 w 84"/>
                  <a:gd name="T11" fmla="*/ 89 h 89"/>
                  <a:gd name="T12" fmla="*/ 0 w 84"/>
                  <a:gd name="T13" fmla="*/ 89 h 89"/>
                  <a:gd name="T14" fmla="*/ 0 60000 65536"/>
                  <a:gd name="T15" fmla="*/ 0 60000 65536"/>
                  <a:gd name="T16" fmla="*/ 0 60000 65536"/>
                  <a:gd name="T17" fmla="*/ 0 60000 65536"/>
                  <a:gd name="T18" fmla="*/ 0 60000 65536"/>
                  <a:gd name="T19" fmla="*/ 0 60000 65536"/>
                  <a:gd name="T20" fmla="*/ 0 60000 65536"/>
                  <a:gd name="T21" fmla="*/ 0 w 84"/>
                  <a:gd name="T22" fmla="*/ 0 h 89"/>
                  <a:gd name="T23" fmla="*/ 84 w 84"/>
                  <a:gd name="T24" fmla="*/ 89 h 8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4" h="89">
                    <a:moveTo>
                      <a:pt x="0" y="89"/>
                    </a:moveTo>
                    <a:lnTo>
                      <a:pt x="0" y="0"/>
                    </a:lnTo>
                    <a:lnTo>
                      <a:pt x="84" y="0"/>
                    </a:lnTo>
                    <a:lnTo>
                      <a:pt x="84" y="32"/>
                    </a:lnTo>
                    <a:lnTo>
                      <a:pt x="28" y="32"/>
                    </a:lnTo>
                    <a:lnTo>
                      <a:pt x="28" y="89"/>
                    </a:lnTo>
                    <a:lnTo>
                      <a:pt x="0" y="89"/>
                    </a:lnTo>
                    <a:close/>
                  </a:path>
                </a:pathLst>
              </a:custGeom>
              <a:solidFill>
                <a:srgbClr val="C0C0C0"/>
              </a:solidFill>
              <a:ln w="1588">
                <a:solidFill>
                  <a:srgbClr val="000000"/>
                </a:solidFill>
                <a:round/>
              </a:ln>
            </p:spPr>
            <p:txBody>
              <a:bodyPr/>
              <a:lstStyle/>
              <a:p>
                <a:endParaRPr lang="zh-CN" altLang="en-US">
                  <a:solidFill>
                    <a:schemeClr val="tx1">
                      <a:lumMod val="75000"/>
                      <a:lumOff val="25000"/>
                    </a:schemeClr>
                  </a:solidFill>
                  <a:latin typeface="+mn-lt"/>
                  <a:ea typeface="+mn-ea"/>
                </a:endParaRPr>
              </a:p>
            </p:txBody>
          </p:sp>
          <p:sp>
            <p:nvSpPr>
              <p:cNvPr id="57458" name="Freeform 117"/>
              <p:cNvSpPr/>
              <p:nvPr/>
            </p:nvSpPr>
            <p:spPr bwMode="auto">
              <a:xfrm>
                <a:off x="2344" y="889"/>
                <a:ext cx="41" cy="53"/>
              </a:xfrm>
              <a:custGeom>
                <a:avLst/>
                <a:gdLst>
                  <a:gd name="T0" fmla="*/ 0 w 287"/>
                  <a:gd name="T1" fmla="*/ 0 h 367"/>
                  <a:gd name="T2" fmla="*/ 287 w 287"/>
                  <a:gd name="T3" fmla="*/ 367 h 367"/>
                  <a:gd name="T4" fmla="*/ 245 w 287"/>
                  <a:gd name="T5" fmla="*/ 360 h 367"/>
                  <a:gd name="T6" fmla="*/ 0 w 287"/>
                  <a:gd name="T7" fmla="*/ 51 h 367"/>
                  <a:gd name="T8" fmla="*/ 0 w 287"/>
                  <a:gd name="T9" fmla="*/ 0 h 367"/>
                  <a:gd name="T10" fmla="*/ 0 60000 65536"/>
                  <a:gd name="T11" fmla="*/ 0 60000 65536"/>
                  <a:gd name="T12" fmla="*/ 0 60000 65536"/>
                  <a:gd name="T13" fmla="*/ 0 60000 65536"/>
                  <a:gd name="T14" fmla="*/ 0 60000 65536"/>
                  <a:gd name="T15" fmla="*/ 0 w 287"/>
                  <a:gd name="T16" fmla="*/ 0 h 367"/>
                  <a:gd name="T17" fmla="*/ 287 w 287"/>
                  <a:gd name="T18" fmla="*/ 367 h 367"/>
                </a:gdLst>
                <a:ahLst/>
                <a:cxnLst>
                  <a:cxn ang="T10">
                    <a:pos x="T0" y="T1"/>
                  </a:cxn>
                  <a:cxn ang="T11">
                    <a:pos x="T2" y="T3"/>
                  </a:cxn>
                  <a:cxn ang="T12">
                    <a:pos x="T4" y="T5"/>
                  </a:cxn>
                  <a:cxn ang="T13">
                    <a:pos x="T6" y="T7"/>
                  </a:cxn>
                  <a:cxn ang="T14">
                    <a:pos x="T8" y="T9"/>
                  </a:cxn>
                </a:cxnLst>
                <a:rect l="T15" t="T16" r="T17" b="T18"/>
                <a:pathLst>
                  <a:path w="287" h="367">
                    <a:moveTo>
                      <a:pt x="0" y="0"/>
                    </a:moveTo>
                    <a:lnTo>
                      <a:pt x="287" y="367"/>
                    </a:lnTo>
                    <a:lnTo>
                      <a:pt x="245" y="360"/>
                    </a:lnTo>
                    <a:lnTo>
                      <a:pt x="0" y="51"/>
                    </a:lnTo>
                    <a:lnTo>
                      <a:pt x="0" y="0"/>
                    </a:lnTo>
                    <a:close/>
                  </a:path>
                </a:pathLst>
              </a:custGeom>
              <a:solidFill>
                <a:srgbClr val="9F9F9F"/>
              </a:solidFill>
              <a:ln w="1588">
                <a:solidFill>
                  <a:srgbClr val="000000"/>
                </a:solidFill>
                <a:round/>
              </a:ln>
            </p:spPr>
            <p:txBody>
              <a:bodyPr/>
              <a:lstStyle/>
              <a:p>
                <a:endParaRPr lang="zh-CN" altLang="en-US">
                  <a:solidFill>
                    <a:schemeClr val="tx1">
                      <a:lumMod val="75000"/>
                      <a:lumOff val="25000"/>
                    </a:schemeClr>
                  </a:solidFill>
                  <a:latin typeface="+mn-lt"/>
                  <a:ea typeface="+mn-ea"/>
                </a:endParaRPr>
              </a:p>
            </p:txBody>
          </p:sp>
          <p:sp>
            <p:nvSpPr>
              <p:cNvPr id="57459" name="Freeform 118"/>
              <p:cNvSpPr/>
              <p:nvPr/>
            </p:nvSpPr>
            <p:spPr bwMode="auto">
              <a:xfrm>
                <a:off x="2256" y="919"/>
                <a:ext cx="32" cy="58"/>
              </a:xfrm>
              <a:custGeom>
                <a:avLst/>
                <a:gdLst>
                  <a:gd name="T0" fmla="*/ 168 w 224"/>
                  <a:gd name="T1" fmla="*/ 0 h 405"/>
                  <a:gd name="T2" fmla="*/ 0 w 224"/>
                  <a:gd name="T3" fmla="*/ 152 h 405"/>
                  <a:gd name="T4" fmla="*/ 0 w 224"/>
                  <a:gd name="T5" fmla="*/ 405 h 405"/>
                  <a:gd name="T6" fmla="*/ 224 w 224"/>
                  <a:gd name="T7" fmla="*/ 405 h 405"/>
                  <a:gd name="T8" fmla="*/ 224 w 224"/>
                  <a:gd name="T9" fmla="*/ 101 h 405"/>
                  <a:gd name="T10" fmla="*/ 168 w 224"/>
                  <a:gd name="T11" fmla="*/ 0 h 405"/>
                  <a:gd name="T12" fmla="*/ 0 60000 65536"/>
                  <a:gd name="T13" fmla="*/ 0 60000 65536"/>
                  <a:gd name="T14" fmla="*/ 0 60000 65536"/>
                  <a:gd name="T15" fmla="*/ 0 60000 65536"/>
                  <a:gd name="T16" fmla="*/ 0 60000 65536"/>
                  <a:gd name="T17" fmla="*/ 0 60000 65536"/>
                  <a:gd name="T18" fmla="*/ 0 w 224"/>
                  <a:gd name="T19" fmla="*/ 0 h 405"/>
                  <a:gd name="T20" fmla="*/ 224 w 224"/>
                  <a:gd name="T21" fmla="*/ 405 h 405"/>
                </a:gdLst>
                <a:ahLst/>
                <a:cxnLst>
                  <a:cxn ang="T12">
                    <a:pos x="T0" y="T1"/>
                  </a:cxn>
                  <a:cxn ang="T13">
                    <a:pos x="T2" y="T3"/>
                  </a:cxn>
                  <a:cxn ang="T14">
                    <a:pos x="T4" y="T5"/>
                  </a:cxn>
                  <a:cxn ang="T15">
                    <a:pos x="T6" y="T7"/>
                  </a:cxn>
                  <a:cxn ang="T16">
                    <a:pos x="T8" y="T9"/>
                  </a:cxn>
                  <a:cxn ang="T17">
                    <a:pos x="T10" y="T11"/>
                  </a:cxn>
                </a:cxnLst>
                <a:rect l="T18" t="T19" r="T20" b="T21"/>
                <a:pathLst>
                  <a:path w="224" h="405">
                    <a:moveTo>
                      <a:pt x="168" y="0"/>
                    </a:moveTo>
                    <a:lnTo>
                      <a:pt x="0" y="152"/>
                    </a:lnTo>
                    <a:lnTo>
                      <a:pt x="0" y="405"/>
                    </a:lnTo>
                    <a:lnTo>
                      <a:pt x="224" y="405"/>
                    </a:lnTo>
                    <a:lnTo>
                      <a:pt x="224" y="101"/>
                    </a:lnTo>
                    <a:lnTo>
                      <a:pt x="168" y="0"/>
                    </a:lnTo>
                    <a:close/>
                  </a:path>
                </a:pathLst>
              </a:custGeom>
              <a:solidFill>
                <a:srgbClr val="C0C0C0"/>
              </a:solidFill>
              <a:ln w="1588">
                <a:solidFill>
                  <a:srgbClr val="000000"/>
                </a:solidFill>
                <a:round/>
              </a:ln>
            </p:spPr>
            <p:txBody>
              <a:bodyPr/>
              <a:lstStyle/>
              <a:p>
                <a:endParaRPr lang="zh-CN" altLang="en-US">
                  <a:solidFill>
                    <a:schemeClr val="tx1">
                      <a:lumMod val="75000"/>
                      <a:lumOff val="25000"/>
                    </a:schemeClr>
                  </a:solidFill>
                  <a:latin typeface="+mn-lt"/>
                  <a:ea typeface="+mn-ea"/>
                </a:endParaRPr>
              </a:p>
            </p:txBody>
          </p:sp>
          <p:sp>
            <p:nvSpPr>
              <p:cNvPr id="57460" name="Rectangle 119"/>
              <p:cNvSpPr>
                <a:spLocks noChangeArrowheads="1"/>
              </p:cNvSpPr>
              <p:nvPr/>
            </p:nvSpPr>
            <p:spPr bwMode="auto">
              <a:xfrm>
                <a:off x="2248" y="1004"/>
                <a:ext cx="224" cy="9"/>
              </a:xfrm>
              <a:prstGeom prst="rect">
                <a:avLst/>
              </a:prstGeom>
              <a:solidFill>
                <a:srgbClr val="9F9F9F"/>
              </a:solidFill>
              <a:ln w="1588">
                <a:solidFill>
                  <a:srgbClr val="000000"/>
                </a:solidFill>
                <a:miter lim="800000"/>
              </a:ln>
            </p:spPr>
            <p:txBody>
              <a:bodyPr/>
              <a:lstStyle/>
              <a:p>
                <a:endParaRPr lang="zh-CN" altLang="en-US">
                  <a:solidFill>
                    <a:schemeClr val="tx1">
                      <a:lumMod val="75000"/>
                      <a:lumOff val="25000"/>
                    </a:schemeClr>
                  </a:solidFill>
                  <a:latin typeface="+mn-lt"/>
                  <a:ea typeface="+mn-ea"/>
                </a:endParaRPr>
              </a:p>
            </p:txBody>
          </p:sp>
          <p:sp>
            <p:nvSpPr>
              <p:cNvPr id="57461" name="Rectangle 120"/>
              <p:cNvSpPr>
                <a:spLocks noChangeArrowheads="1"/>
              </p:cNvSpPr>
              <p:nvPr/>
            </p:nvSpPr>
            <p:spPr bwMode="auto">
              <a:xfrm>
                <a:off x="2248" y="991"/>
                <a:ext cx="224" cy="13"/>
              </a:xfrm>
              <a:prstGeom prst="rect">
                <a:avLst/>
              </a:prstGeom>
              <a:solidFill>
                <a:srgbClr val="9F9F9F"/>
              </a:solidFill>
              <a:ln w="1588">
                <a:solidFill>
                  <a:srgbClr val="000000"/>
                </a:solidFill>
                <a:miter lim="800000"/>
              </a:ln>
            </p:spPr>
            <p:txBody>
              <a:bodyPr/>
              <a:lstStyle/>
              <a:p>
                <a:endParaRPr lang="zh-CN" altLang="en-US">
                  <a:solidFill>
                    <a:schemeClr val="tx1">
                      <a:lumMod val="75000"/>
                      <a:lumOff val="25000"/>
                    </a:schemeClr>
                  </a:solidFill>
                  <a:latin typeface="+mn-lt"/>
                  <a:ea typeface="+mn-ea"/>
                </a:endParaRPr>
              </a:p>
            </p:txBody>
          </p:sp>
          <p:sp>
            <p:nvSpPr>
              <p:cNvPr id="57462" name="Rectangle 121"/>
              <p:cNvSpPr>
                <a:spLocks noChangeArrowheads="1"/>
              </p:cNvSpPr>
              <p:nvPr/>
            </p:nvSpPr>
            <p:spPr bwMode="auto">
              <a:xfrm>
                <a:off x="2248" y="977"/>
                <a:ext cx="224" cy="14"/>
              </a:xfrm>
              <a:prstGeom prst="rect">
                <a:avLst/>
              </a:prstGeom>
              <a:solidFill>
                <a:srgbClr val="9F9F9F"/>
              </a:solidFill>
              <a:ln w="1588">
                <a:solidFill>
                  <a:srgbClr val="000000"/>
                </a:solidFill>
                <a:miter lim="800000"/>
              </a:ln>
            </p:spPr>
            <p:txBody>
              <a:bodyPr/>
              <a:lstStyle/>
              <a:p>
                <a:endParaRPr lang="zh-CN" altLang="en-US">
                  <a:solidFill>
                    <a:schemeClr val="tx1">
                      <a:lumMod val="75000"/>
                      <a:lumOff val="25000"/>
                    </a:schemeClr>
                  </a:solidFill>
                  <a:latin typeface="+mn-lt"/>
                  <a:ea typeface="+mn-ea"/>
                </a:endParaRPr>
              </a:p>
            </p:txBody>
          </p:sp>
          <p:sp>
            <p:nvSpPr>
              <p:cNvPr id="57463" name="Rectangle 122"/>
              <p:cNvSpPr>
                <a:spLocks noChangeArrowheads="1"/>
              </p:cNvSpPr>
              <p:nvPr/>
            </p:nvSpPr>
            <p:spPr bwMode="auto">
              <a:xfrm>
                <a:off x="2442" y="966"/>
                <a:ext cx="24" cy="7"/>
              </a:xfrm>
              <a:prstGeom prst="rect">
                <a:avLst/>
              </a:prstGeom>
              <a:solidFill>
                <a:srgbClr val="9F9F9F"/>
              </a:solidFill>
              <a:ln w="1588">
                <a:solidFill>
                  <a:srgbClr val="000000"/>
                </a:solidFill>
                <a:miter lim="800000"/>
              </a:ln>
            </p:spPr>
            <p:txBody>
              <a:bodyPr/>
              <a:lstStyle/>
              <a:p>
                <a:endParaRPr lang="zh-CN" altLang="en-US">
                  <a:solidFill>
                    <a:schemeClr val="tx1">
                      <a:lumMod val="75000"/>
                      <a:lumOff val="25000"/>
                    </a:schemeClr>
                  </a:solidFill>
                  <a:latin typeface="+mn-lt"/>
                  <a:ea typeface="+mn-ea"/>
                </a:endParaRPr>
              </a:p>
            </p:txBody>
          </p:sp>
          <p:sp>
            <p:nvSpPr>
              <p:cNvPr id="57464" name="Oval 123"/>
              <p:cNvSpPr>
                <a:spLocks noChangeArrowheads="1"/>
              </p:cNvSpPr>
              <p:nvPr/>
            </p:nvSpPr>
            <p:spPr bwMode="auto">
              <a:xfrm>
                <a:off x="2271" y="911"/>
                <a:ext cx="18" cy="16"/>
              </a:xfrm>
              <a:prstGeom prst="ellipse">
                <a:avLst/>
              </a:prstGeom>
              <a:solidFill>
                <a:srgbClr val="9F9F9F"/>
              </a:solidFill>
              <a:ln w="1588">
                <a:solidFill>
                  <a:srgbClr val="000000"/>
                </a:solidFill>
                <a:round/>
              </a:ln>
            </p:spPr>
            <p:txBody>
              <a:bodyPr/>
              <a:lstStyle/>
              <a:p>
                <a:endParaRPr lang="zh-CN" altLang="en-US">
                  <a:solidFill>
                    <a:schemeClr val="tx1">
                      <a:lumMod val="75000"/>
                      <a:lumOff val="25000"/>
                    </a:schemeClr>
                  </a:solidFill>
                  <a:latin typeface="+mn-lt"/>
                  <a:ea typeface="+mn-ea"/>
                </a:endParaRPr>
              </a:p>
            </p:txBody>
          </p:sp>
          <p:sp>
            <p:nvSpPr>
              <p:cNvPr id="57465" name="Rectangle 124"/>
              <p:cNvSpPr>
                <a:spLocks noChangeArrowheads="1"/>
              </p:cNvSpPr>
              <p:nvPr/>
            </p:nvSpPr>
            <p:spPr bwMode="auto">
              <a:xfrm>
                <a:off x="2328" y="883"/>
                <a:ext cx="16" cy="14"/>
              </a:xfrm>
              <a:prstGeom prst="rect">
                <a:avLst/>
              </a:prstGeom>
              <a:solidFill>
                <a:srgbClr val="808080"/>
              </a:solidFill>
              <a:ln w="1588">
                <a:solidFill>
                  <a:srgbClr val="000000"/>
                </a:solidFill>
                <a:miter lim="800000"/>
              </a:ln>
            </p:spPr>
            <p:txBody>
              <a:bodyPr/>
              <a:lstStyle/>
              <a:p>
                <a:endParaRPr lang="zh-CN" altLang="en-US">
                  <a:solidFill>
                    <a:schemeClr val="tx1">
                      <a:lumMod val="75000"/>
                      <a:lumOff val="25000"/>
                    </a:schemeClr>
                  </a:solidFill>
                  <a:latin typeface="+mn-lt"/>
                  <a:ea typeface="+mn-ea"/>
                </a:endParaRPr>
              </a:p>
            </p:txBody>
          </p:sp>
          <p:sp>
            <p:nvSpPr>
              <p:cNvPr id="57466" name="Freeform 125"/>
              <p:cNvSpPr/>
              <p:nvPr/>
            </p:nvSpPr>
            <p:spPr bwMode="auto">
              <a:xfrm>
                <a:off x="2320" y="876"/>
                <a:ext cx="64" cy="57"/>
              </a:xfrm>
              <a:custGeom>
                <a:avLst/>
                <a:gdLst>
                  <a:gd name="T0" fmla="*/ 56 w 448"/>
                  <a:gd name="T1" fmla="*/ 403 h 403"/>
                  <a:gd name="T2" fmla="*/ 56 w 448"/>
                  <a:gd name="T3" fmla="*/ 50 h 403"/>
                  <a:gd name="T4" fmla="*/ 448 w 448"/>
                  <a:gd name="T5" fmla="*/ 50 h 403"/>
                  <a:gd name="T6" fmla="*/ 448 w 448"/>
                  <a:gd name="T7" fmla="*/ 0 h 403"/>
                  <a:gd name="T8" fmla="*/ 0 w 448"/>
                  <a:gd name="T9" fmla="*/ 0 h 403"/>
                  <a:gd name="T10" fmla="*/ 0 w 448"/>
                  <a:gd name="T11" fmla="*/ 403 h 403"/>
                  <a:gd name="T12" fmla="*/ 56 w 448"/>
                  <a:gd name="T13" fmla="*/ 403 h 403"/>
                  <a:gd name="T14" fmla="*/ 0 60000 65536"/>
                  <a:gd name="T15" fmla="*/ 0 60000 65536"/>
                  <a:gd name="T16" fmla="*/ 0 60000 65536"/>
                  <a:gd name="T17" fmla="*/ 0 60000 65536"/>
                  <a:gd name="T18" fmla="*/ 0 60000 65536"/>
                  <a:gd name="T19" fmla="*/ 0 60000 65536"/>
                  <a:gd name="T20" fmla="*/ 0 60000 65536"/>
                  <a:gd name="T21" fmla="*/ 0 w 448"/>
                  <a:gd name="T22" fmla="*/ 0 h 403"/>
                  <a:gd name="T23" fmla="*/ 448 w 448"/>
                  <a:gd name="T24" fmla="*/ 403 h 40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48" h="403">
                    <a:moveTo>
                      <a:pt x="56" y="403"/>
                    </a:moveTo>
                    <a:lnTo>
                      <a:pt x="56" y="50"/>
                    </a:lnTo>
                    <a:lnTo>
                      <a:pt x="448" y="50"/>
                    </a:lnTo>
                    <a:lnTo>
                      <a:pt x="448" y="0"/>
                    </a:lnTo>
                    <a:lnTo>
                      <a:pt x="0" y="0"/>
                    </a:lnTo>
                    <a:lnTo>
                      <a:pt x="0" y="403"/>
                    </a:lnTo>
                    <a:lnTo>
                      <a:pt x="56" y="403"/>
                    </a:lnTo>
                    <a:close/>
                  </a:path>
                </a:pathLst>
              </a:custGeom>
              <a:solidFill>
                <a:srgbClr val="C0C0C0"/>
              </a:solidFill>
              <a:ln w="1588">
                <a:solidFill>
                  <a:srgbClr val="000000"/>
                </a:solidFill>
                <a:round/>
              </a:ln>
            </p:spPr>
            <p:txBody>
              <a:bodyPr/>
              <a:lstStyle/>
              <a:p>
                <a:endParaRPr lang="zh-CN" altLang="en-US">
                  <a:solidFill>
                    <a:schemeClr val="tx1">
                      <a:lumMod val="75000"/>
                      <a:lumOff val="25000"/>
                    </a:schemeClr>
                  </a:solidFill>
                  <a:latin typeface="+mn-lt"/>
                  <a:ea typeface="+mn-ea"/>
                </a:endParaRPr>
              </a:p>
            </p:txBody>
          </p:sp>
          <p:grpSp>
            <p:nvGrpSpPr>
              <p:cNvPr id="57467" name="Group 126"/>
              <p:cNvGrpSpPr/>
              <p:nvPr/>
            </p:nvGrpSpPr>
            <p:grpSpPr bwMode="auto">
              <a:xfrm>
                <a:off x="2267" y="821"/>
                <a:ext cx="73" cy="59"/>
                <a:chOff x="2267" y="821"/>
                <a:chExt cx="73" cy="59"/>
              </a:xfrm>
            </p:grpSpPr>
            <p:sp>
              <p:nvSpPr>
                <p:cNvPr id="57479" name="Oval 127"/>
                <p:cNvSpPr>
                  <a:spLocks noChangeArrowheads="1"/>
                </p:cNvSpPr>
                <p:nvPr/>
              </p:nvSpPr>
              <p:spPr bwMode="auto">
                <a:xfrm>
                  <a:off x="2273" y="821"/>
                  <a:ext cx="67" cy="59"/>
                </a:xfrm>
                <a:prstGeom prst="ellipse">
                  <a:avLst/>
                </a:prstGeom>
                <a:solidFill>
                  <a:srgbClr val="808080"/>
                </a:solidFill>
                <a:ln w="1588">
                  <a:solidFill>
                    <a:srgbClr val="000000"/>
                  </a:solidFill>
                  <a:round/>
                </a:ln>
              </p:spPr>
              <p:txBody>
                <a:bodyPr/>
                <a:lstStyle/>
                <a:p>
                  <a:endParaRPr lang="zh-CN" altLang="en-US">
                    <a:solidFill>
                      <a:schemeClr val="tx1">
                        <a:lumMod val="75000"/>
                        <a:lumOff val="25000"/>
                      </a:schemeClr>
                    </a:solidFill>
                    <a:latin typeface="+mn-lt"/>
                    <a:ea typeface="+mn-ea"/>
                  </a:endParaRPr>
                </a:p>
              </p:txBody>
            </p:sp>
            <p:sp>
              <p:nvSpPr>
                <p:cNvPr id="57480" name="Oval 128"/>
                <p:cNvSpPr>
                  <a:spLocks noChangeArrowheads="1"/>
                </p:cNvSpPr>
                <p:nvPr/>
              </p:nvSpPr>
              <p:spPr bwMode="auto">
                <a:xfrm>
                  <a:off x="2267" y="821"/>
                  <a:ext cx="66" cy="59"/>
                </a:xfrm>
                <a:prstGeom prst="ellipse">
                  <a:avLst/>
                </a:prstGeom>
                <a:solidFill>
                  <a:srgbClr val="C0C0C0"/>
                </a:solidFill>
                <a:ln w="1588">
                  <a:solidFill>
                    <a:srgbClr val="000000"/>
                  </a:solidFill>
                  <a:round/>
                </a:ln>
              </p:spPr>
              <p:txBody>
                <a:bodyPr/>
                <a:lstStyle/>
                <a:p>
                  <a:endParaRPr lang="zh-CN" altLang="en-US">
                    <a:solidFill>
                      <a:schemeClr val="tx1">
                        <a:lumMod val="75000"/>
                        <a:lumOff val="25000"/>
                      </a:schemeClr>
                    </a:solidFill>
                    <a:latin typeface="+mn-lt"/>
                    <a:ea typeface="+mn-ea"/>
                  </a:endParaRPr>
                </a:p>
              </p:txBody>
            </p:sp>
          </p:grpSp>
          <p:grpSp>
            <p:nvGrpSpPr>
              <p:cNvPr id="57468" name="Group 129"/>
              <p:cNvGrpSpPr/>
              <p:nvPr/>
            </p:nvGrpSpPr>
            <p:grpSpPr bwMode="auto">
              <a:xfrm>
                <a:off x="2296" y="933"/>
                <a:ext cx="24" cy="58"/>
                <a:chOff x="2296" y="933"/>
                <a:chExt cx="24" cy="58"/>
              </a:xfrm>
            </p:grpSpPr>
            <p:sp>
              <p:nvSpPr>
                <p:cNvPr id="57470" name="Rectangle 130"/>
                <p:cNvSpPr>
                  <a:spLocks noChangeArrowheads="1"/>
                </p:cNvSpPr>
                <p:nvPr/>
              </p:nvSpPr>
              <p:spPr bwMode="auto">
                <a:xfrm>
                  <a:off x="2296" y="933"/>
                  <a:ext cx="24" cy="58"/>
                </a:xfrm>
                <a:prstGeom prst="rect">
                  <a:avLst/>
                </a:prstGeom>
                <a:solidFill>
                  <a:srgbClr val="C0C0C0"/>
                </a:solidFill>
                <a:ln w="1588">
                  <a:solidFill>
                    <a:srgbClr val="000000"/>
                  </a:solidFill>
                  <a:miter lim="800000"/>
                </a:ln>
              </p:spPr>
              <p:txBody>
                <a:bodyPr/>
                <a:lstStyle/>
                <a:p>
                  <a:endParaRPr lang="zh-CN" altLang="en-US">
                    <a:solidFill>
                      <a:schemeClr val="tx1">
                        <a:lumMod val="75000"/>
                        <a:lumOff val="25000"/>
                      </a:schemeClr>
                    </a:solidFill>
                    <a:latin typeface="+mn-lt"/>
                    <a:ea typeface="+mn-ea"/>
                  </a:endParaRPr>
                </a:p>
              </p:txBody>
            </p:sp>
            <p:grpSp>
              <p:nvGrpSpPr>
                <p:cNvPr id="57471" name="Group 131"/>
                <p:cNvGrpSpPr/>
                <p:nvPr/>
              </p:nvGrpSpPr>
              <p:grpSpPr bwMode="auto">
                <a:xfrm>
                  <a:off x="2296" y="941"/>
                  <a:ext cx="24" cy="44"/>
                  <a:chOff x="2296" y="941"/>
                  <a:chExt cx="24" cy="44"/>
                </a:xfrm>
              </p:grpSpPr>
              <p:sp>
                <p:nvSpPr>
                  <p:cNvPr id="57472" name="Line 132"/>
                  <p:cNvSpPr>
                    <a:spLocks noChangeShapeType="1"/>
                  </p:cNvSpPr>
                  <p:nvPr/>
                </p:nvSpPr>
                <p:spPr bwMode="auto">
                  <a:xfrm>
                    <a:off x="2296" y="948"/>
                    <a:ext cx="24" cy="1"/>
                  </a:xfrm>
                  <a:prstGeom prst="line">
                    <a:avLst/>
                  </a:prstGeom>
                  <a:noFill/>
                  <a:ln w="1588">
                    <a:solidFill>
                      <a:srgbClr val="000000"/>
                    </a:solidFill>
                    <a:round/>
                  </a:ln>
                </p:spPr>
                <p:txBody>
                  <a:bodyPr/>
                  <a:lstStyle/>
                  <a:p>
                    <a:endParaRPr lang="zh-CN" altLang="en-US">
                      <a:solidFill>
                        <a:schemeClr val="tx1">
                          <a:lumMod val="75000"/>
                          <a:lumOff val="25000"/>
                        </a:schemeClr>
                      </a:solidFill>
                      <a:latin typeface="+mn-lt"/>
                      <a:ea typeface="+mn-ea"/>
                    </a:endParaRPr>
                  </a:p>
                </p:txBody>
              </p:sp>
              <p:sp>
                <p:nvSpPr>
                  <p:cNvPr id="57473" name="Line 133"/>
                  <p:cNvSpPr>
                    <a:spLocks noChangeShapeType="1"/>
                  </p:cNvSpPr>
                  <p:nvPr/>
                </p:nvSpPr>
                <p:spPr bwMode="auto">
                  <a:xfrm>
                    <a:off x="2296" y="970"/>
                    <a:ext cx="24" cy="1"/>
                  </a:xfrm>
                  <a:prstGeom prst="line">
                    <a:avLst/>
                  </a:prstGeom>
                  <a:noFill/>
                  <a:ln w="1588">
                    <a:solidFill>
                      <a:srgbClr val="000000"/>
                    </a:solidFill>
                    <a:round/>
                  </a:ln>
                </p:spPr>
                <p:txBody>
                  <a:bodyPr/>
                  <a:lstStyle/>
                  <a:p>
                    <a:endParaRPr lang="zh-CN" altLang="en-US">
                      <a:solidFill>
                        <a:schemeClr val="tx1">
                          <a:lumMod val="75000"/>
                          <a:lumOff val="25000"/>
                        </a:schemeClr>
                      </a:solidFill>
                      <a:latin typeface="+mn-lt"/>
                      <a:ea typeface="+mn-ea"/>
                    </a:endParaRPr>
                  </a:p>
                </p:txBody>
              </p:sp>
              <p:sp>
                <p:nvSpPr>
                  <p:cNvPr id="57474" name="Line 134"/>
                  <p:cNvSpPr>
                    <a:spLocks noChangeShapeType="1"/>
                  </p:cNvSpPr>
                  <p:nvPr/>
                </p:nvSpPr>
                <p:spPr bwMode="auto">
                  <a:xfrm>
                    <a:off x="2296" y="962"/>
                    <a:ext cx="24" cy="1"/>
                  </a:xfrm>
                  <a:prstGeom prst="line">
                    <a:avLst/>
                  </a:prstGeom>
                  <a:noFill/>
                  <a:ln w="1588">
                    <a:solidFill>
                      <a:srgbClr val="000000"/>
                    </a:solidFill>
                    <a:round/>
                  </a:ln>
                </p:spPr>
                <p:txBody>
                  <a:bodyPr/>
                  <a:lstStyle/>
                  <a:p>
                    <a:endParaRPr lang="zh-CN" altLang="en-US">
                      <a:solidFill>
                        <a:schemeClr val="tx1">
                          <a:lumMod val="75000"/>
                          <a:lumOff val="25000"/>
                        </a:schemeClr>
                      </a:solidFill>
                      <a:latin typeface="+mn-lt"/>
                      <a:ea typeface="+mn-ea"/>
                    </a:endParaRPr>
                  </a:p>
                </p:txBody>
              </p:sp>
              <p:sp>
                <p:nvSpPr>
                  <p:cNvPr id="57475" name="Line 135"/>
                  <p:cNvSpPr>
                    <a:spLocks noChangeShapeType="1"/>
                  </p:cNvSpPr>
                  <p:nvPr/>
                </p:nvSpPr>
                <p:spPr bwMode="auto">
                  <a:xfrm>
                    <a:off x="2296" y="955"/>
                    <a:ext cx="24" cy="1"/>
                  </a:xfrm>
                  <a:prstGeom prst="line">
                    <a:avLst/>
                  </a:prstGeom>
                  <a:noFill/>
                  <a:ln w="1588">
                    <a:solidFill>
                      <a:srgbClr val="000000"/>
                    </a:solidFill>
                    <a:round/>
                  </a:ln>
                </p:spPr>
                <p:txBody>
                  <a:bodyPr/>
                  <a:lstStyle/>
                  <a:p>
                    <a:endParaRPr lang="zh-CN" altLang="en-US">
                      <a:solidFill>
                        <a:schemeClr val="tx1">
                          <a:lumMod val="75000"/>
                          <a:lumOff val="25000"/>
                        </a:schemeClr>
                      </a:solidFill>
                      <a:latin typeface="+mn-lt"/>
                      <a:ea typeface="+mn-ea"/>
                    </a:endParaRPr>
                  </a:p>
                </p:txBody>
              </p:sp>
              <p:sp>
                <p:nvSpPr>
                  <p:cNvPr id="57476" name="Line 136"/>
                  <p:cNvSpPr>
                    <a:spLocks noChangeShapeType="1"/>
                  </p:cNvSpPr>
                  <p:nvPr/>
                </p:nvSpPr>
                <p:spPr bwMode="auto">
                  <a:xfrm>
                    <a:off x="2296" y="941"/>
                    <a:ext cx="24" cy="1"/>
                  </a:xfrm>
                  <a:prstGeom prst="line">
                    <a:avLst/>
                  </a:prstGeom>
                  <a:noFill/>
                  <a:ln w="1588">
                    <a:solidFill>
                      <a:srgbClr val="000000"/>
                    </a:solidFill>
                    <a:round/>
                  </a:ln>
                </p:spPr>
                <p:txBody>
                  <a:bodyPr/>
                  <a:lstStyle/>
                  <a:p>
                    <a:endParaRPr lang="zh-CN" altLang="en-US">
                      <a:solidFill>
                        <a:schemeClr val="tx1">
                          <a:lumMod val="75000"/>
                          <a:lumOff val="25000"/>
                        </a:schemeClr>
                      </a:solidFill>
                      <a:latin typeface="+mn-lt"/>
                      <a:ea typeface="+mn-ea"/>
                    </a:endParaRPr>
                  </a:p>
                </p:txBody>
              </p:sp>
              <p:sp>
                <p:nvSpPr>
                  <p:cNvPr id="57477" name="Line 137"/>
                  <p:cNvSpPr>
                    <a:spLocks noChangeShapeType="1"/>
                  </p:cNvSpPr>
                  <p:nvPr/>
                </p:nvSpPr>
                <p:spPr bwMode="auto">
                  <a:xfrm>
                    <a:off x="2296" y="977"/>
                    <a:ext cx="24" cy="1"/>
                  </a:xfrm>
                  <a:prstGeom prst="line">
                    <a:avLst/>
                  </a:prstGeom>
                  <a:noFill/>
                  <a:ln w="1588">
                    <a:solidFill>
                      <a:srgbClr val="000000"/>
                    </a:solidFill>
                    <a:round/>
                  </a:ln>
                </p:spPr>
                <p:txBody>
                  <a:bodyPr/>
                  <a:lstStyle/>
                  <a:p>
                    <a:endParaRPr lang="zh-CN" altLang="en-US">
                      <a:solidFill>
                        <a:schemeClr val="tx1">
                          <a:lumMod val="75000"/>
                          <a:lumOff val="25000"/>
                        </a:schemeClr>
                      </a:solidFill>
                      <a:latin typeface="+mn-lt"/>
                      <a:ea typeface="+mn-ea"/>
                    </a:endParaRPr>
                  </a:p>
                </p:txBody>
              </p:sp>
              <p:sp>
                <p:nvSpPr>
                  <p:cNvPr id="57478" name="Line 138"/>
                  <p:cNvSpPr>
                    <a:spLocks noChangeShapeType="1"/>
                  </p:cNvSpPr>
                  <p:nvPr/>
                </p:nvSpPr>
                <p:spPr bwMode="auto">
                  <a:xfrm>
                    <a:off x="2296" y="984"/>
                    <a:ext cx="24" cy="1"/>
                  </a:xfrm>
                  <a:prstGeom prst="line">
                    <a:avLst/>
                  </a:prstGeom>
                  <a:noFill/>
                  <a:ln w="1588">
                    <a:solidFill>
                      <a:srgbClr val="000000"/>
                    </a:solidFill>
                    <a:round/>
                  </a:ln>
                </p:spPr>
                <p:txBody>
                  <a:bodyPr/>
                  <a:lstStyle/>
                  <a:p>
                    <a:endParaRPr lang="zh-CN" altLang="en-US">
                      <a:solidFill>
                        <a:schemeClr val="tx1">
                          <a:lumMod val="75000"/>
                          <a:lumOff val="25000"/>
                        </a:schemeClr>
                      </a:solidFill>
                      <a:latin typeface="+mn-lt"/>
                      <a:ea typeface="+mn-ea"/>
                    </a:endParaRPr>
                  </a:p>
                </p:txBody>
              </p:sp>
            </p:grpSp>
          </p:grpSp>
          <p:sp>
            <p:nvSpPr>
              <p:cNvPr id="57469" name="Rectangle 139"/>
              <p:cNvSpPr>
                <a:spLocks noChangeArrowheads="1"/>
              </p:cNvSpPr>
              <p:nvPr/>
            </p:nvSpPr>
            <p:spPr bwMode="auto">
              <a:xfrm>
                <a:off x="2448" y="948"/>
                <a:ext cx="8" cy="14"/>
              </a:xfrm>
              <a:prstGeom prst="rect">
                <a:avLst/>
              </a:prstGeom>
              <a:solidFill>
                <a:srgbClr val="C0C0C0"/>
              </a:solidFill>
              <a:ln w="1588">
                <a:solidFill>
                  <a:srgbClr val="000000"/>
                </a:solidFill>
                <a:miter lim="800000"/>
              </a:ln>
            </p:spPr>
            <p:txBody>
              <a:bodyPr/>
              <a:lstStyle/>
              <a:p>
                <a:endParaRPr lang="zh-CN" altLang="en-US">
                  <a:solidFill>
                    <a:schemeClr val="tx1">
                      <a:lumMod val="75000"/>
                      <a:lumOff val="25000"/>
                    </a:schemeClr>
                  </a:solidFill>
                  <a:latin typeface="+mn-lt"/>
                  <a:ea typeface="+mn-ea"/>
                </a:endParaRPr>
              </a:p>
            </p:txBody>
          </p:sp>
        </p:grpSp>
        <p:grpSp>
          <p:nvGrpSpPr>
            <p:cNvPr id="57432" name="Group 140"/>
            <p:cNvGrpSpPr/>
            <p:nvPr/>
          </p:nvGrpSpPr>
          <p:grpSpPr bwMode="auto">
            <a:xfrm>
              <a:off x="2382" y="788"/>
              <a:ext cx="40" cy="40"/>
              <a:chOff x="2382" y="788"/>
              <a:chExt cx="40" cy="40"/>
            </a:xfrm>
          </p:grpSpPr>
          <p:sp>
            <p:nvSpPr>
              <p:cNvPr id="57445" name="Freeform 141"/>
              <p:cNvSpPr/>
              <p:nvPr/>
            </p:nvSpPr>
            <p:spPr bwMode="auto">
              <a:xfrm>
                <a:off x="2404" y="800"/>
                <a:ext cx="18" cy="28"/>
              </a:xfrm>
              <a:custGeom>
                <a:avLst/>
                <a:gdLst>
                  <a:gd name="T0" fmla="*/ 106 w 127"/>
                  <a:gd name="T1" fmla="*/ 0 h 195"/>
                  <a:gd name="T2" fmla="*/ 0 w 127"/>
                  <a:gd name="T3" fmla="*/ 164 h 195"/>
                  <a:gd name="T4" fmla="*/ 21 w 127"/>
                  <a:gd name="T5" fmla="*/ 195 h 195"/>
                  <a:gd name="T6" fmla="*/ 127 w 127"/>
                  <a:gd name="T7" fmla="*/ 6 h 195"/>
                  <a:gd name="T8" fmla="*/ 106 w 127"/>
                  <a:gd name="T9" fmla="*/ 0 h 195"/>
                  <a:gd name="T10" fmla="*/ 0 60000 65536"/>
                  <a:gd name="T11" fmla="*/ 0 60000 65536"/>
                  <a:gd name="T12" fmla="*/ 0 60000 65536"/>
                  <a:gd name="T13" fmla="*/ 0 60000 65536"/>
                  <a:gd name="T14" fmla="*/ 0 60000 65536"/>
                  <a:gd name="T15" fmla="*/ 0 w 127"/>
                  <a:gd name="T16" fmla="*/ 0 h 195"/>
                  <a:gd name="T17" fmla="*/ 127 w 127"/>
                  <a:gd name="T18" fmla="*/ 195 h 195"/>
                </a:gdLst>
                <a:ahLst/>
                <a:cxnLst>
                  <a:cxn ang="T10">
                    <a:pos x="T0" y="T1"/>
                  </a:cxn>
                  <a:cxn ang="T11">
                    <a:pos x="T2" y="T3"/>
                  </a:cxn>
                  <a:cxn ang="T12">
                    <a:pos x="T4" y="T5"/>
                  </a:cxn>
                  <a:cxn ang="T13">
                    <a:pos x="T6" y="T7"/>
                  </a:cxn>
                  <a:cxn ang="T14">
                    <a:pos x="T8" y="T9"/>
                  </a:cxn>
                </a:cxnLst>
                <a:rect l="T15" t="T16" r="T17" b="T18"/>
                <a:pathLst>
                  <a:path w="127" h="195">
                    <a:moveTo>
                      <a:pt x="106" y="0"/>
                    </a:moveTo>
                    <a:lnTo>
                      <a:pt x="0" y="164"/>
                    </a:lnTo>
                    <a:lnTo>
                      <a:pt x="21" y="195"/>
                    </a:lnTo>
                    <a:lnTo>
                      <a:pt x="127" y="6"/>
                    </a:lnTo>
                    <a:lnTo>
                      <a:pt x="106" y="0"/>
                    </a:lnTo>
                    <a:close/>
                  </a:path>
                </a:pathLst>
              </a:custGeom>
              <a:solidFill>
                <a:srgbClr val="BFBFDF"/>
              </a:solidFill>
              <a:ln w="1588">
                <a:solidFill>
                  <a:srgbClr val="000000"/>
                </a:solidFill>
                <a:round/>
              </a:ln>
            </p:spPr>
            <p:txBody>
              <a:bodyPr/>
              <a:lstStyle/>
              <a:p>
                <a:endParaRPr lang="zh-CN" altLang="en-US">
                  <a:solidFill>
                    <a:schemeClr val="tx1">
                      <a:lumMod val="75000"/>
                      <a:lumOff val="25000"/>
                    </a:schemeClr>
                  </a:solidFill>
                  <a:latin typeface="+mn-lt"/>
                  <a:ea typeface="+mn-ea"/>
                </a:endParaRPr>
              </a:p>
            </p:txBody>
          </p:sp>
          <p:sp>
            <p:nvSpPr>
              <p:cNvPr id="57446" name="Freeform 142"/>
              <p:cNvSpPr/>
              <p:nvPr/>
            </p:nvSpPr>
            <p:spPr bwMode="auto">
              <a:xfrm>
                <a:off x="2382" y="788"/>
                <a:ext cx="35" cy="8"/>
              </a:xfrm>
              <a:custGeom>
                <a:avLst/>
                <a:gdLst>
                  <a:gd name="T0" fmla="*/ 238 w 246"/>
                  <a:gd name="T1" fmla="*/ 0 h 57"/>
                  <a:gd name="T2" fmla="*/ 0 w 246"/>
                  <a:gd name="T3" fmla="*/ 31 h 57"/>
                  <a:gd name="T4" fmla="*/ 35 w 246"/>
                  <a:gd name="T5" fmla="*/ 57 h 57"/>
                  <a:gd name="T6" fmla="*/ 246 w 246"/>
                  <a:gd name="T7" fmla="*/ 19 h 57"/>
                  <a:gd name="T8" fmla="*/ 238 w 246"/>
                  <a:gd name="T9" fmla="*/ 0 h 57"/>
                  <a:gd name="T10" fmla="*/ 0 60000 65536"/>
                  <a:gd name="T11" fmla="*/ 0 60000 65536"/>
                  <a:gd name="T12" fmla="*/ 0 60000 65536"/>
                  <a:gd name="T13" fmla="*/ 0 60000 65536"/>
                  <a:gd name="T14" fmla="*/ 0 60000 65536"/>
                  <a:gd name="T15" fmla="*/ 0 w 246"/>
                  <a:gd name="T16" fmla="*/ 0 h 57"/>
                  <a:gd name="T17" fmla="*/ 246 w 246"/>
                  <a:gd name="T18" fmla="*/ 57 h 57"/>
                </a:gdLst>
                <a:ahLst/>
                <a:cxnLst>
                  <a:cxn ang="T10">
                    <a:pos x="T0" y="T1"/>
                  </a:cxn>
                  <a:cxn ang="T11">
                    <a:pos x="T2" y="T3"/>
                  </a:cxn>
                  <a:cxn ang="T12">
                    <a:pos x="T4" y="T5"/>
                  </a:cxn>
                  <a:cxn ang="T13">
                    <a:pos x="T6" y="T7"/>
                  </a:cxn>
                  <a:cxn ang="T14">
                    <a:pos x="T8" y="T9"/>
                  </a:cxn>
                </a:cxnLst>
                <a:rect l="T15" t="T16" r="T17" b="T18"/>
                <a:pathLst>
                  <a:path w="246" h="57">
                    <a:moveTo>
                      <a:pt x="238" y="0"/>
                    </a:moveTo>
                    <a:lnTo>
                      <a:pt x="0" y="31"/>
                    </a:lnTo>
                    <a:lnTo>
                      <a:pt x="35" y="57"/>
                    </a:lnTo>
                    <a:lnTo>
                      <a:pt x="246" y="19"/>
                    </a:lnTo>
                    <a:lnTo>
                      <a:pt x="238" y="0"/>
                    </a:lnTo>
                    <a:close/>
                  </a:path>
                </a:pathLst>
              </a:custGeom>
              <a:solidFill>
                <a:srgbClr val="BFBFDF"/>
              </a:solidFill>
              <a:ln w="1588">
                <a:solidFill>
                  <a:srgbClr val="000000"/>
                </a:solidFill>
                <a:round/>
              </a:ln>
            </p:spPr>
            <p:txBody>
              <a:bodyPr/>
              <a:lstStyle/>
              <a:p>
                <a:endParaRPr lang="zh-CN" altLang="en-US">
                  <a:solidFill>
                    <a:schemeClr val="tx1">
                      <a:lumMod val="75000"/>
                      <a:lumOff val="25000"/>
                    </a:schemeClr>
                  </a:solidFill>
                  <a:latin typeface="+mn-lt"/>
                  <a:ea typeface="+mn-ea"/>
                </a:endParaRPr>
              </a:p>
            </p:txBody>
          </p:sp>
        </p:grpSp>
        <p:grpSp>
          <p:nvGrpSpPr>
            <p:cNvPr id="57433" name="Group 143"/>
            <p:cNvGrpSpPr/>
            <p:nvPr/>
          </p:nvGrpSpPr>
          <p:grpSpPr bwMode="auto">
            <a:xfrm>
              <a:off x="2302" y="723"/>
              <a:ext cx="132" cy="186"/>
              <a:chOff x="2302" y="723"/>
              <a:chExt cx="132" cy="186"/>
            </a:xfrm>
          </p:grpSpPr>
          <p:sp>
            <p:nvSpPr>
              <p:cNvPr id="57443" name="Freeform 144"/>
              <p:cNvSpPr/>
              <p:nvPr/>
            </p:nvSpPr>
            <p:spPr bwMode="auto">
              <a:xfrm>
                <a:off x="2302" y="724"/>
                <a:ext cx="132" cy="185"/>
              </a:xfrm>
              <a:custGeom>
                <a:avLst/>
                <a:gdLst>
                  <a:gd name="T0" fmla="*/ 30 w 920"/>
                  <a:gd name="T1" fmla="*/ 47 h 1300"/>
                  <a:gd name="T2" fmla="*/ 16 w 920"/>
                  <a:gd name="T3" fmla="*/ 85 h 1300"/>
                  <a:gd name="T4" fmla="*/ 4 w 920"/>
                  <a:gd name="T5" fmla="*/ 132 h 1300"/>
                  <a:gd name="T6" fmla="*/ 0 w 920"/>
                  <a:gd name="T7" fmla="*/ 183 h 1300"/>
                  <a:gd name="T8" fmla="*/ 0 w 920"/>
                  <a:gd name="T9" fmla="*/ 233 h 1300"/>
                  <a:gd name="T10" fmla="*/ 12 w 920"/>
                  <a:gd name="T11" fmla="*/ 299 h 1300"/>
                  <a:gd name="T12" fmla="*/ 23 w 920"/>
                  <a:gd name="T13" fmla="*/ 381 h 1300"/>
                  <a:gd name="T14" fmla="*/ 44 w 920"/>
                  <a:gd name="T15" fmla="*/ 473 h 1300"/>
                  <a:gd name="T16" fmla="*/ 79 w 920"/>
                  <a:gd name="T17" fmla="*/ 578 h 1300"/>
                  <a:gd name="T18" fmla="*/ 131 w 920"/>
                  <a:gd name="T19" fmla="*/ 679 h 1300"/>
                  <a:gd name="T20" fmla="*/ 215 w 920"/>
                  <a:gd name="T21" fmla="*/ 799 h 1300"/>
                  <a:gd name="T22" fmla="*/ 299 w 920"/>
                  <a:gd name="T23" fmla="*/ 912 h 1300"/>
                  <a:gd name="T24" fmla="*/ 369 w 920"/>
                  <a:gd name="T25" fmla="*/ 988 h 1300"/>
                  <a:gd name="T26" fmla="*/ 467 w 920"/>
                  <a:gd name="T27" fmla="*/ 1079 h 1300"/>
                  <a:gd name="T28" fmla="*/ 569 w 920"/>
                  <a:gd name="T29" fmla="*/ 1155 h 1300"/>
                  <a:gd name="T30" fmla="*/ 660 w 920"/>
                  <a:gd name="T31" fmla="*/ 1215 h 1300"/>
                  <a:gd name="T32" fmla="*/ 726 w 920"/>
                  <a:gd name="T33" fmla="*/ 1253 h 1300"/>
                  <a:gd name="T34" fmla="*/ 793 w 920"/>
                  <a:gd name="T35" fmla="*/ 1281 h 1300"/>
                  <a:gd name="T36" fmla="*/ 846 w 920"/>
                  <a:gd name="T37" fmla="*/ 1300 h 1300"/>
                  <a:gd name="T38" fmla="*/ 888 w 920"/>
                  <a:gd name="T39" fmla="*/ 1300 h 1300"/>
                  <a:gd name="T40" fmla="*/ 920 w 920"/>
                  <a:gd name="T41" fmla="*/ 1284 h 1300"/>
                  <a:gd name="T42" fmla="*/ 61 w 920"/>
                  <a:gd name="T43" fmla="*/ 0 h 1300"/>
                  <a:gd name="T44" fmla="*/ 30 w 920"/>
                  <a:gd name="T45" fmla="*/ 47 h 130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920"/>
                  <a:gd name="T70" fmla="*/ 0 h 1300"/>
                  <a:gd name="T71" fmla="*/ 920 w 920"/>
                  <a:gd name="T72" fmla="*/ 1300 h 130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920" h="1300">
                    <a:moveTo>
                      <a:pt x="30" y="47"/>
                    </a:moveTo>
                    <a:lnTo>
                      <a:pt x="16" y="85"/>
                    </a:lnTo>
                    <a:lnTo>
                      <a:pt x="4" y="132"/>
                    </a:lnTo>
                    <a:lnTo>
                      <a:pt x="0" y="183"/>
                    </a:lnTo>
                    <a:lnTo>
                      <a:pt x="0" y="233"/>
                    </a:lnTo>
                    <a:lnTo>
                      <a:pt x="12" y="299"/>
                    </a:lnTo>
                    <a:lnTo>
                      <a:pt x="23" y="381"/>
                    </a:lnTo>
                    <a:lnTo>
                      <a:pt x="44" y="473"/>
                    </a:lnTo>
                    <a:lnTo>
                      <a:pt x="79" y="578"/>
                    </a:lnTo>
                    <a:lnTo>
                      <a:pt x="131" y="679"/>
                    </a:lnTo>
                    <a:lnTo>
                      <a:pt x="215" y="799"/>
                    </a:lnTo>
                    <a:lnTo>
                      <a:pt x="299" y="912"/>
                    </a:lnTo>
                    <a:lnTo>
                      <a:pt x="369" y="988"/>
                    </a:lnTo>
                    <a:lnTo>
                      <a:pt x="467" y="1079"/>
                    </a:lnTo>
                    <a:lnTo>
                      <a:pt x="569" y="1155"/>
                    </a:lnTo>
                    <a:lnTo>
                      <a:pt x="660" y="1215"/>
                    </a:lnTo>
                    <a:lnTo>
                      <a:pt x="726" y="1253"/>
                    </a:lnTo>
                    <a:lnTo>
                      <a:pt x="793" y="1281"/>
                    </a:lnTo>
                    <a:lnTo>
                      <a:pt x="846" y="1300"/>
                    </a:lnTo>
                    <a:lnTo>
                      <a:pt x="888" y="1300"/>
                    </a:lnTo>
                    <a:lnTo>
                      <a:pt x="920" y="1284"/>
                    </a:lnTo>
                    <a:lnTo>
                      <a:pt x="61" y="0"/>
                    </a:lnTo>
                    <a:lnTo>
                      <a:pt x="30" y="47"/>
                    </a:lnTo>
                    <a:close/>
                  </a:path>
                </a:pathLst>
              </a:custGeom>
              <a:solidFill>
                <a:srgbClr val="808080"/>
              </a:solidFill>
              <a:ln w="1588">
                <a:solidFill>
                  <a:srgbClr val="000000"/>
                </a:solidFill>
                <a:round/>
              </a:ln>
            </p:spPr>
            <p:txBody>
              <a:bodyPr/>
              <a:lstStyle/>
              <a:p>
                <a:endParaRPr lang="zh-CN" altLang="en-US">
                  <a:solidFill>
                    <a:schemeClr val="tx1">
                      <a:lumMod val="75000"/>
                      <a:lumOff val="25000"/>
                    </a:schemeClr>
                  </a:solidFill>
                  <a:latin typeface="+mn-lt"/>
                  <a:ea typeface="+mn-ea"/>
                </a:endParaRPr>
              </a:p>
            </p:txBody>
          </p:sp>
          <p:sp>
            <p:nvSpPr>
              <p:cNvPr id="57444" name="Freeform 145"/>
              <p:cNvSpPr/>
              <p:nvPr/>
            </p:nvSpPr>
            <p:spPr bwMode="auto">
              <a:xfrm>
                <a:off x="2310" y="723"/>
                <a:ext cx="124" cy="184"/>
              </a:xfrm>
              <a:custGeom>
                <a:avLst/>
                <a:gdLst>
                  <a:gd name="T0" fmla="*/ 7 w 866"/>
                  <a:gd name="T1" fmla="*/ 0 h 1288"/>
                  <a:gd name="T2" fmla="*/ 0 w 866"/>
                  <a:gd name="T3" fmla="*/ 26 h 1288"/>
                  <a:gd name="T4" fmla="*/ 0 w 866"/>
                  <a:gd name="T5" fmla="*/ 82 h 1288"/>
                  <a:gd name="T6" fmla="*/ 4 w 866"/>
                  <a:gd name="T7" fmla="*/ 149 h 1288"/>
                  <a:gd name="T8" fmla="*/ 11 w 866"/>
                  <a:gd name="T9" fmla="*/ 202 h 1288"/>
                  <a:gd name="T10" fmla="*/ 21 w 866"/>
                  <a:gd name="T11" fmla="*/ 272 h 1288"/>
                  <a:gd name="T12" fmla="*/ 35 w 866"/>
                  <a:gd name="T13" fmla="*/ 354 h 1288"/>
                  <a:gd name="T14" fmla="*/ 56 w 866"/>
                  <a:gd name="T15" fmla="*/ 439 h 1288"/>
                  <a:gd name="T16" fmla="*/ 98 w 866"/>
                  <a:gd name="T17" fmla="*/ 547 h 1288"/>
                  <a:gd name="T18" fmla="*/ 161 w 866"/>
                  <a:gd name="T19" fmla="*/ 670 h 1288"/>
                  <a:gd name="T20" fmla="*/ 231 w 866"/>
                  <a:gd name="T21" fmla="*/ 771 h 1288"/>
                  <a:gd name="T22" fmla="*/ 315 w 866"/>
                  <a:gd name="T23" fmla="*/ 878 h 1288"/>
                  <a:gd name="T24" fmla="*/ 392 w 866"/>
                  <a:gd name="T25" fmla="*/ 960 h 1288"/>
                  <a:gd name="T26" fmla="*/ 452 w 866"/>
                  <a:gd name="T27" fmla="*/ 1016 h 1288"/>
                  <a:gd name="T28" fmla="*/ 508 w 866"/>
                  <a:gd name="T29" fmla="*/ 1068 h 1288"/>
                  <a:gd name="T30" fmla="*/ 567 w 866"/>
                  <a:gd name="T31" fmla="*/ 1118 h 1288"/>
                  <a:gd name="T32" fmla="*/ 634 w 866"/>
                  <a:gd name="T33" fmla="*/ 1168 h 1288"/>
                  <a:gd name="T34" fmla="*/ 679 w 866"/>
                  <a:gd name="T35" fmla="*/ 1200 h 1288"/>
                  <a:gd name="T36" fmla="*/ 728 w 866"/>
                  <a:gd name="T37" fmla="*/ 1228 h 1288"/>
                  <a:gd name="T38" fmla="*/ 782 w 866"/>
                  <a:gd name="T39" fmla="*/ 1256 h 1288"/>
                  <a:gd name="T40" fmla="*/ 827 w 866"/>
                  <a:gd name="T41" fmla="*/ 1282 h 1288"/>
                  <a:gd name="T42" fmla="*/ 855 w 866"/>
                  <a:gd name="T43" fmla="*/ 1288 h 1288"/>
                  <a:gd name="T44" fmla="*/ 866 w 866"/>
                  <a:gd name="T45" fmla="*/ 1270 h 1288"/>
                  <a:gd name="T46" fmla="*/ 863 w 866"/>
                  <a:gd name="T47" fmla="*/ 1243 h 1288"/>
                  <a:gd name="T48" fmla="*/ 856 w 866"/>
                  <a:gd name="T49" fmla="*/ 1213 h 1288"/>
                  <a:gd name="T50" fmla="*/ 845 w 866"/>
                  <a:gd name="T51" fmla="*/ 1159 h 1288"/>
                  <a:gd name="T52" fmla="*/ 831 w 866"/>
                  <a:gd name="T53" fmla="*/ 1089 h 1288"/>
                  <a:gd name="T54" fmla="*/ 813 w 866"/>
                  <a:gd name="T55" fmla="*/ 1023 h 1288"/>
                  <a:gd name="T56" fmla="*/ 792 w 866"/>
                  <a:gd name="T57" fmla="*/ 947 h 1288"/>
                  <a:gd name="T58" fmla="*/ 764 w 866"/>
                  <a:gd name="T59" fmla="*/ 866 h 1288"/>
                  <a:gd name="T60" fmla="*/ 733 w 866"/>
                  <a:gd name="T61" fmla="*/ 802 h 1288"/>
                  <a:gd name="T62" fmla="*/ 707 w 866"/>
                  <a:gd name="T63" fmla="*/ 746 h 1288"/>
                  <a:gd name="T64" fmla="*/ 666 w 866"/>
                  <a:gd name="T65" fmla="*/ 672 h 1288"/>
                  <a:gd name="T66" fmla="*/ 627 w 866"/>
                  <a:gd name="T67" fmla="*/ 607 h 1288"/>
                  <a:gd name="T68" fmla="*/ 579 w 866"/>
                  <a:gd name="T69" fmla="*/ 537 h 1288"/>
                  <a:gd name="T70" fmla="*/ 504 w 866"/>
                  <a:gd name="T71" fmla="*/ 448 h 1288"/>
                  <a:gd name="T72" fmla="*/ 452 w 866"/>
                  <a:gd name="T73" fmla="*/ 385 h 1288"/>
                  <a:gd name="T74" fmla="*/ 376 w 866"/>
                  <a:gd name="T75" fmla="*/ 299 h 1288"/>
                  <a:gd name="T76" fmla="*/ 305 w 866"/>
                  <a:gd name="T77" fmla="*/ 237 h 1288"/>
                  <a:gd name="T78" fmla="*/ 235 w 866"/>
                  <a:gd name="T79" fmla="*/ 173 h 1288"/>
                  <a:gd name="T80" fmla="*/ 182 w 866"/>
                  <a:gd name="T81" fmla="*/ 127 h 1288"/>
                  <a:gd name="T82" fmla="*/ 126 w 866"/>
                  <a:gd name="T83" fmla="*/ 78 h 1288"/>
                  <a:gd name="T84" fmla="*/ 84 w 866"/>
                  <a:gd name="T85" fmla="*/ 45 h 1288"/>
                  <a:gd name="T86" fmla="*/ 42 w 866"/>
                  <a:gd name="T87" fmla="*/ 13 h 1288"/>
                  <a:gd name="T88" fmla="*/ 7 w 866"/>
                  <a:gd name="T89" fmla="*/ 0 h 128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866"/>
                  <a:gd name="T136" fmla="*/ 0 h 1288"/>
                  <a:gd name="T137" fmla="*/ 866 w 866"/>
                  <a:gd name="T138" fmla="*/ 1288 h 1288"/>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866" h="1288">
                    <a:moveTo>
                      <a:pt x="7" y="0"/>
                    </a:moveTo>
                    <a:lnTo>
                      <a:pt x="0" y="26"/>
                    </a:lnTo>
                    <a:lnTo>
                      <a:pt x="0" y="82"/>
                    </a:lnTo>
                    <a:lnTo>
                      <a:pt x="4" y="149"/>
                    </a:lnTo>
                    <a:lnTo>
                      <a:pt x="11" y="202"/>
                    </a:lnTo>
                    <a:lnTo>
                      <a:pt x="21" y="272"/>
                    </a:lnTo>
                    <a:lnTo>
                      <a:pt x="35" y="354"/>
                    </a:lnTo>
                    <a:lnTo>
                      <a:pt x="56" y="439"/>
                    </a:lnTo>
                    <a:lnTo>
                      <a:pt x="98" y="547"/>
                    </a:lnTo>
                    <a:lnTo>
                      <a:pt x="161" y="670"/>
                    </a:lnTo>
                    <a:lnTo>
                      <a:pt x="231" y="771"/>
                    </a:lnTo>
                    <a:lnTo>
                      <a:pt x="315" y="878"/>
                    </a:lnTo>
                    <a:lnTo>
                      <a:pt x="392" y="960"/>
                    </a:lnTo>
                    <a:lnTo>
                      <a:pt x="452" y="1016"/>
                    </a:lnTo>
                    <a:lnTo>
                      <a:pt x="508" y="1068"/>
                    </a:lnTo>
                    <a:lnTo>
                      <a:pt x="567" y="1118"/>
                    </a:lnTo>
                    <a:lnTo>
                      <a:pt x="634" y="1168"/>
                    </a:lnTo>
                    <a:lnTo>
                      <a:pt x="679" y="1200"/>
                    </a:lnTo>
                    <a:lnTo>
                      <a:pt x="728" y="1228"/>
                    </a:lnTo>
                    <a:lnTo>
                      <a:pt x="782" y="1256"/>
                    </a:lnTo>
                    <a:lnTo>
                      <a:pt x="827" y="1282"/>
                    </a:lnTo>
                    <a:lnTo>
                      <a:pt x="855" y="1288"/>
                    </a:lnTo>
                    <a:lnTo>
                      <a:pt x="866" y="1270"/>
                    </a:lnTo>
                    <a:lnTo>
                      <a:pt x="863" y="1243"/>
                    </a:lnTo>
                    <a:lnTo>
                      <a:pt x="856" y="1213"/>
                    </a:lnTo>
                    <a:lnTo>
                      <a:pt x="845" y="1159"/>
                    </a:lnTo>
                    <a:lnTo>
                      <a:pt x="831" y="1089"/>
                    </a:lnTo>
                    <a:lnTo>
                      <a:pt x="813" y="1023"/>
                    </a:lnTo>
                    <a:lnTo>
                      <a:pt x="792" y="947"/>
                    </a:lnTo>
                    <a:lnTo>
                      <a:pt x="764" y="866"/>
                    </a:lnTo>
                    <a:lnTo>
                      <a:pt x="733" y="802"/>
                    </a:lnTo>
                    <a:lnTo>
                      <a:pt x="707" y="746"/>
                    </a:lnTo>
                    <a:lnTo>
                      <a:pt x="666" y="672"/>
                    </a:lnTo>
                    <a:lnTo>
                      <a:pt x="627" y="607"/>
                    </a:lnTo>
                    <a:lnTo>
                      <a:pt x="579" y="537"/>
                    </a:lnTo>
                    <a:lnTo>
                      <a:pt x="504" y="448"/>
                    </a:lnTo>
                    <a:lnTo>
                      <a:pt x="452" y="385"/>
                    </a:lnTo>
                    <a:lnTo>
                      <a:pt x="376" y="299"/>
                    </a:lnTo>
                    <a:lnTo>
                      <a:pt x="305" y="237"/>
                    </a:lnTo>
                    <a:lnTo>
                      <a:pt x="235" y="173"/>
                    </a:lnTo>
                    <a:lnTo>
                      <a:pt x="182" y="127"/>
                    </a:lnTo>
                    <a:lnTo>
                      <a:pt x="126" y="78"/>
                    </a:lnTo>
                    <a:lnTo>
                      <a:pt x="84" y="45"/>
                    </a:lnTo>
                    <a:lnTo>
                      <a:pt x="42" y="13"/>
                    </a:lnTo>
                    <a:lnTo>
                      <a:pt x="7" y="0"/>
                    </a:lnTo>
                    <a:close/>
                  </a:path>
                </a:pathLst>
              </a:custGeom>
              <a:solidFill>
                <a:srgbClr val="C0C0C0"/>
              </a:solidFill>
              <a:ln w="1588">
                <a:solidFill>
                  <a:srgbClr val="000000"/>
                </a:solidFill>
                <a:round/>
              </a:ln>
            </p:spPr>
            <p:txBody>
              <a:bodyPr/>
              <a:lstStyle/>
              <a:p>
                <a:endParaRPr lang="zh-CN" altLang="en-US">
                  <a:solidFill>
                    <a:schemeClr val="tx1">
                      <a:lumMod val="75000"/>
                      <a:lumOff val="25000"/>
                    </a:schemeClr>
                  </a:solidFill>
                  <a:latin typeface="+mn-lt"/>
                  <a:ea typeface="+mn-ea"/>
                </a:endParaRPr>
              </a:p>
            </p:txBody>
          </p:sp>
        </p:grpSp>
        <p:grpSp>
          <p:nvGrpSpPr>
            <p:cNvPr id="57434" name="Group 146"/>
            <p:cNvGrpSpPr/>
            <p:nvPr/>
          </p:nvGrpSpPr>
          <p:grpSpPr bwMode="auto">
            <a:xfrm>
              <a:off x="2315" y="770"/>
              <a:ext cx="126" cy="121"/>
              <a:chOff x="2315" y="770"/>
              <a:chExt cx="126" cy="121"/>
            </a:xfrm>
          </p:grpSpPr>
          <p:sp>
            <p:nvSpPr>
              <p:cNvPr id="57441" name="Freeform 147"/>
              <p:cNvSpPr/>
              <p:nvPr/>
            </p:nvSpPr>
            <p:spPr bwMode="auto">
              <a:xfrm>
                <a:off x="2315" y="770"/>
                <a:ext cx="121" cy="8"/>
              </a:xfrm>
              <a:custGeom>
                <a:avLst/>
                <a:gdLst>
                  <a:gd name="T0" fmla="*/ 0 w 851"/>
                  <a:gd name="T1" fmla="*/ 0 h 57"/>
                  <a:gd name="T2" fmla="*/ 851 w 851"/>
                  <a:gd name="T3" fmla="*/ 32 h 57"/>
                  <a:gd name="T4" fmla="*/ 844 w 851"/>
                  <a:gd name="T5" fmla="*/ 57 h 57"/>
                  <a:gd name="T6" fmla="*/ 3 w 851"/>
                  <a:gd name="T7" fmla="*/ 26 h 57"/>
                  <a:gd name="T8" fmla="*/ 0 w 851"/>
                  <a:gd name="T9" fmla="*/ 0 h 57"/>
                  <a:gd name="T10" fmla="*/ 0 60000 65536"/>
                  <a:gd name="T11" fmla="*/ 0 60000 65536"/>
                  <a:gd name="T12" fmla="*/ 0 60000 65536"/>
                  <a:gd name="T13" fmla="*/ 0 60000 65536"/>
                  <a:gd name="T14" fmla="*/ 0 60000 65536"/>
                  <a:gd name="T15" fmla="*/ 0 w 851"/>
                  <a:gd name="T16" fmla="*/ 0 h 57"/>
                  <a:gd name="T17" fmla="*/ 851 w 851"/>
                  <a:gd name="T18" fmla="*/ 57 h 57"/>
                </a:gdLst>
                <a:ahLst/>
                <a:cxnLst>
                  <a:cxn ang="T10">
                    <a:pos x="T0" y="T1"/>
                  </a:cxn>
                  <a:cxn ang="T11">
                    <a:pos x="T2" y="T3"/>
                  </a:cxn>
                  <a:cxn ang="T12">
                    <a:pos x="T4" y="T5"/>
                  </a:cxn>
                  <a:cxn ang="T13">
                    <a:pos x="T6" y="T7"/>
                  </a:cxn>
                  <a:cxn ang="T14">
                    <a:pos x="T8" y="T9"/>
                  </a:cxn>
                </a:cxnLst>
                <a:rect l="T15" t="T16" r="T17" b="T18"/>
                <a:pathLst>
                  <a:path w="851" h="57">
                    <a:moveTo>
                      <a:pt x="0" y="0"/>
                    </a:moveTo>
                    <a:lnTo>
                      <a:pt x="851" y="32"/>
                    </a:lnTo>
                    <a:lnTo>
                      <a:pt x="844" y="57"/>
                    </a:lnTo>
                    <a:lnTo>
                      <a:pt x="3" y="26"/>
                    </a:lnTo>
                    <a:lnTo>
                      <a:pt x="0" y="0"/>
                    </a:lnTo>
                    <a:close/>
                  </a:path>
                </a:pathLst>
              </a:custGeom>
              <a:solidFill>
                <a:srgbClr val="DFDFFF"/>
              </a:solidFill>
              <a:ln w="1588">
                <a:solidFill>
                  <a:srgbClr val="000000"/>
                </a:solidFill>
                <a:round/>
              </a:ln>
            </p:spPr>
            <p:txBody>
              <a:bodyPr/>
              <a:lstStyle/>
              <a:p>
                <a:endParaRPr lang="zh-CN" altLang="en-US">
                  <a:solidFill>
                    <a:schemeClr val="tx1">
                      <a:lumMod val="75000"/>
                      <a:lumOff val="25000"/>
                    </a:schemeClr>
                  </a:solidFill>
                  <a:latin typeface="+mn-lt"/>
                  <a:ea typeface="+mn-ea"/>
                </a:endParaRPr>
              </a:p>
            </p:txBody>
          </p:sp>
          <p:sp>
            <p:nvSpPr>
              <p:cNvPr id="57442" name="Freeform 148"/>
              <p:cNvSpPr/>
              <p:nvPr/>
            </p:nvSpPr>
            <p:spPr bwMode="auto">
              <a:xfrm>
                <a:off x="2398" y="794"/>
                <a:ext cx="43" cy="97"/>
              </a:xfrm>
              <a:custGeom>
                <a:avLst/>
                <a:gdLst>
                  <a:gd name="T0" fmla="*/ 267 w 302"/>
                  <a:gd name="T1" fmla="*/ 13 h 673"/>
                  <a:gd name="T2" fmla="*/ 0 w 302"/>
                  <a:gd name="T3" fmla="*/ 657 h 673"/>
                  <a:gd name="T4" fmla="*/ 25 w 302"/>
                  <a:gd name="T5" fmla="*/ 673 h 673"/>
                  <a:gd name="T6" fmla="*/ 302 w 302"/>
                  <a:gd name="T7" fmla="*/ 0 h 673"/>
                  <a:gd name="T8" fmla="*/ 267 w 302"/>
                  <a:gd name="T9" fmla="*/ 13 h 673"/>
                  <a:gd name="T10" fmla="*/ 0 60000 65536"/>
                  <a:gd name="T11" fmla="*/ 0 60000 65536"/>
                  <a:gd name="T12" fmla="*/ 0 60000 65536"/>
                  <a:gd name="T13" fmla="*/ 0 60000 65536"/>
                  <a:gd name="T14" fmla="*/ 0 60000 65536"/>
                  <a:gd name="T15" fmla="*/ 0 w 302"/>
                  <a:gd name="T16" fmla="*/ 0 h 673"/>
                  <a:gd name="T17" fmla="*/ 302 w 302"/>
                  <a:gd name="T18" fmla="*/ 673 h 673"/>
                </a:gdLst>
                <a:ahLst/>
                <a:cxnLst>
                  <a:cxn ang="T10">
                    <a:pos x="T0" y="T1"/>
                  </a:cxn>
                  <a:cxn ang="T11">
                    <a:pos x="T2" y="T3"/>
                  </a:cxn>
                  <a:cxn ang="T12">
                    <a:pos x="T4" y="T5"/>
                  </a:cxn>
                  <a:cxn ang="T13">
                    <a:pos x="T6" y="T7"/>
                  </a:cxn>
                  <a:cxn ang="T14">
                    <a:pos x="T8" y="T9"/>
                  </a:cxn>
                </a:cxnLst>
                <a:rect l="T15" t="T16" r="T17" b="T18"/>
                <a:pathLst>
                  <a:path w="302" h="673">
                    <a:moveTo>
                      <a:pt x="267" y="13"/>
                    </a:moveTo>
                    <a:lnTo>
                      <a:pt x="0" y="657"/>
                    </a:lnTo>
                    <a:lnTo>
                      <a:pt x="25" y="673"/>
                    </a:lnTo>
                    <a:lnTo>
                      <a:pt x="302" y="0"/>
                    </a:lnTo>
                    <a:lnTo>
                      <a:pt x="267" y="13"/>
                    </a:lnTo>
                    <a:close/>
                  </a:path>
                </a:pathLst>
              </a:custGeom>
              <a:solidFill>
                <a:srgbClr val="DFDFFF"/>
              </a:solidFill>
              <a:ln w="1588">
                <a:solidFill>
                  <a:srgbClr val="000000"/>
                </a:solidFill>
                <a:round/>
              </a:ln>
            </p:spPr>
            <p:txBody>
              <a:bodyPr/>
              <a:lstStyle/>
              <a:p>
                <a:endParaRPr lang="zh-CN" altLang="en-US">
                  <a:solidFill>
                    <a:schemeClr val="tx1">
                      <a:lumMod val="75000"/>
                      <a:lumOff val="25000"/>
                    </a:schemeClr>
                  </a:solidFill>
                  <a:latin typeface="+mn-lt"/>
                  <a:ea typeface="+mn-ea"/>
                </a:endParaRPr>
              </a:p>
            </p:txBody>
          </p:sp>
        </p:grpSp>
        <p:grpSp>
          <p:nvGrpSpPr>
            <p:cNvPr id="57435" name="Group 149"/>
            <p:cNvGrpSpPr/>
            <p:nvPr/>
          </p:nvGrpSpPr>
          <p:grpSpPr bwMode="auto">
            <a:xfrm>
              <a:off x="2413" y="772"/>
              <a:ext cx="51" cy="30"/>
              <a:chOff x="2413" y="772"/>
              <a:chExt cx="51" cy="30"/>
            </a:xfrm>
          </p:grpSpPr>
          <p:sp>
            <p:nvSpPr>
              <p:cNvPr id="57436" name="Freeform 150"/>
              <p:cNvSpPr/>
              <p:nvPr/>
            </p:nvSpPr>
            <p:spPr bwMode="auto">
              <a:xfrm>
                <a:off x="2413" y="776"/>
                <a:ext cx="36" cy="26"/>
              </a:xfrm>
              <a:custGeom>
                <a:avLst/>
                <a:gdLst>
                  <a:gd name="T0" fmla="*/ 187 w 250"/>
                  <a:gd name="T1" fmla="*/ 0 h 184"/>
                  <a:gd name="T2" fmla="*/ 11 w 250"/>
                  <a:gd name="T3" fmla="*/ 57 h 184"/>
                  <a:gd name="T4" fmla="*/ 4 w 250"/>
                  <a:gd name="T5" fmla="*/ 67 h 184"/>
                  <a:gd name="T6" fmla="*/ 0 w 250"/>
                  <a:gd name="T7" fmla="*/ 86 h 184"/>
                  <a:gd name="T8" fmla="*/ 2 w 250"/>
                  <a:gd name="T9" fmla="*/ 112 h 184"/>
                  <a:gd name="T10" fmla="*/ 5 w 250"/>
                  <a:gd name="T11" fmla="*/ 128 h 184"/>
                  <a:gd name="T12" fmla="*/ 15 w 250"/>
                  <a:gd name="T13" fmla="*/ 151 h 184"/>
                  <a:gd name="T14" fmla="*/ 33 w 250"/>
                  <a:gd name="T15" fmla="*/ 169 h 184"/>
                  <a:gd name="T16" fmla="*/ 57 w 250"/>
                  <a:gd name="T17" fmla="*/ 181 h 184"/>
                  <a:gd name="T18" fmla="*/ 71 w 250"/>
                  <a:gd name="T19" fmla="*/ 184 h 184"/>
                  <a:gd name="T20" fmla="*/ 85 w 250"/>
                  <a:gd name="T21" fmla="*/ 184 h 184"/>
                  <a:gd name="T22" fmla="*/ 250 w 250"/>
                  <a:gd name="T23" fmla="*/ 114 h 184"/>
                  <a:gd name="T24" fmla="*/ 218 w 250"/>
                  <a:gd name="T25" fmla="*/ 92 h 184"/>
                  <a:gd name="T26" fmla="*/ 201 w 250"/>
                  <a:gd name="T27" fmla="*/ 70 h 184"/>
                  <a:gd name="T28" fmla="*/ 187 w 250"/>
                  <a:gd name="T29" fmla="*/ 0 h 18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50"/>
                  <a:gd name="T46" fmla="*/ 0 h 184"/>
                  <a:gd name="T47" fmla="*/ 250 w 250"/>
                  <a:gd name="T48" fmla="*/ 184 h 18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50" h="184">
                    <a:moveTo>
                      <a:pt x="187" y="0"/>
                    </a:moveTo>
                    <a:lnTo>
                      <a:pt x="11" y="57"/>
                    </a:lnTo>
                    <a:lnTo>
                      <a:pt x="4" y="67"/>
                    </a:lnTo>
                    <a:lnTo>
                      <a:pt x="0" y="86"/>
                    </a:lnTo>
                    <a:lnTo>
                      <a:pt x="2" y="112"/>
                    </a:lnTo>
                    <a:lnTo>
                      <a:pt x="5" y="128"/>
                    </a:lnTo>
                    <a:lnTo>
                      <a:pt x="15" y="151"/>
                    </a:lnTo>
                    <a:lnTo>
                      <a:pt x="33" y="169"/>
                    </a:lnTo>
                    <a:lnTo>
                      <a:pt x="57" y="181"/>
                    </a:lnTo>
                    <a:lnTo>
                      <a:pt x="71" y="184"/>
                    </a:lnTo>
                    <a:lnTo>
                      <a:pt x="85" y="184"/>
                    </a:lnTo>
                    <a:lnTo>
                      <a:pt x="250" y="114"/>
                    </a:lnTo>
                    <a:lnTo>
                      <a:pt x="218" y="92"/>
                    </a:lnTo>
                    <a:lnTo>
                      <a:pt x="201" y="70"/>
                    </a:lnTo>
                    <a:lnTo>
                      <a:pt x="187" y="0"/>
                    </a:lnTo>
                    <a:close/>
                  </a:path>
                </a:pathLst>
              </a:custGeom>
              <a:solidFill>
                <a:srgbClr val="BFBFDF"/>
              </a:solidFill>
              <a:ln w="1588">
                <a:solidFill>
                  <a:srgbClr val="000000"/>
                </a:solidFill>
                <a:round/>
              </a:ln>
            </p:spPr>
            <p:txBody>
              <a:bodyPr/>
              <a:lstStyle/>
              <a:p>
                <a:endParaRPr lang="zh-CN" altLang="en-US">
                  <a:solidFill>
                    <a:schemeClr val="tx1">
                      <a:lumMod val="75000"/>
                      <a:lumOff val="25000"/>
                    </a:schemeClr>
                  </a:solidFill>
                  <a:latin typeface="+mn-lt"/>
                  <a:ea typeface="+mn-ea"/>
                </a:endParaRPr>
              </a:p>
            </p:txBody>
          </p:sp>
          <p:sp>
            <p:nvSpPr>
              <p:cNvPr id="57437" name="Freeform 151"/>
              <p:cNvSpPr/>
              <p:nvPr/>
            </p:nvSpPr>
            <p:spPr bwMode="auto">
              <a:xfrm>
                <a:off x="2434" y="772"/>
                <a:ext cx="20" cy="25"/>
              </a:xfrm>
              <a:custGeom>
                <a:avLst/>
                <a:gdLst>
                  <a:gd name="T0" fmla="*/ 81 w 139"/>
                  <a:gd name="T1" fmla="*/ 25 h 173"/>
                  <a:gd name="T2" fmla="*/ 74 w 139"/>
                  <a:gd name="T3" fmla="*/ 15 h 173"/>
                  <a:gd name="T4" fmla="*/ 60 w 139"/>
                  <a:gd name="T5" fmla="*/ 5 h 173"/>
                  <a:gd name="T6" fmla="*/ 36 w 139"/>
                  <a:gd name="T7" fmla="*/ 0 h 173"/>
                  <a:gd name="T8" fmla="*/ 22 w 139"/>
                  <a:gd name="T9" fmla="*/ 2 h 173"/>
                  <a:gd name="T10" fmla="*/ 13 w 139"/>
                  <a:gd name="T11" fmla="*/ 12 h 173"/>
                  <a:gd name="T12" fmla="*/ 4 w 139"/>
                  <a:gd name="T13" fmla="*/ 25 h 173"/>
                  <a:gd name="T14" fmla="*/ 0 w 139"/>
                  <a:gd name="T15" fmla="*/ 46 h 173"/>
                  <a:gd name="T16" fmla="*/ 1 w 139"/>
                  <a:gd name="T17" fmla="*/ 58 h 173"/>
                  <a:gd name="T18" fmla="*/ 3 w 139"/>
                  <a:gd name="T19" fmla="*/ 74 h 173"/>
                  <a:gd name="T20" fmla="*/ 9 w 139"/>
                  <a:gd name="T21" fmla="*/ 97 h 173"/>
                  <a:gd name="T22" fmla="*/ 20 w 139"/>
                  <a:gd name="T23" fmla="*/ 116 h 173"/>
                  <a:gd name="T24" fmla="*/ 31 w 139"/>
                  <a:gd name="T25" fmla="*/ 133 h 173"/>
                  <a:gd name="T26" fmla="*/ 44 w 139"/>
                  <a:gd name="T27" fmla="*/ 147 h 173"/>
                  <a:gd name="T28" fmla="*/ 58 w 139"/>
                  <a:gd name="T29" fmla="*/ 160 h 173"/>
                  <a:gd name="T30" fmla="*/ 76 w 139"/>
                  <a:gd name="T31" fmla="*/ 167 h 173"/>
                  <a:gd name="T32" fmla="*/ 97 w 139"/>
                  <a:gd name="T33" fmla="*/ 173 h 173"/>
                  <a:gd name="T34" fmla="*/ 114 w 139"/>
                  <a:gd name="T35" fmla="*/ 173 h 173"/>
                  <a:gd name="T36" fmla="*/ 130 w 139"/>
                  <a:gd name="T37" fmla="*/ 164 h 173"/>
                  <a:gd name="T38" fmla="*/ 137 w 139"/>
                  <a:gd name="T39" fmla="*/ 151 h 173"/>
                  <a:gd name="T40" fmla="*/ 139 w 139"/>
                  <a:gd name="T41" fmla="*/ 132 h 173"/>
                  <a:gd name="T42" fmla="*/ 134 w 139"/>
                  <a:gd name="T43" fmla="*/ 111 h 173"/>
                  <a:gd name="T44" fmla="*/ 123 w 139"/>
                  <a:gd name="T45" fmla="*/ 82 h 173"/>
                  <a:gd name="T46" fmla="*/ 99 w 139"/>
                  <a:gd name="T47" fmla="*/ 46 h 173"/>
                  <a:gd name="T48" fmla="*/ 81 w 139"/>
                  <a:gd name="T49" fmla="*/ 25 h 17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39"/>
                  <a:gd name="T76" fmla="*/ 0 h 173"/>
                  <a:gd name="T77" fmla="*/ 139 w 139"/>
                  <a:gd name="T78" fmla="*/ 173 h 17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39" h="173">
                    <a:moveTo>
                      <a:pt x="81" y="25"/>
                    </a:moveTo>
                    <a:lnTo>
                      <a:pt x="74" y="15"/>
                    </a:lnTo>
                    <a:lnTo>
                      <a:pt x="60" y="5"/>
                    </a:lnTo>
                    <a:lnTo>
                      <a:pt x="36" y="0"/>
                    </a:lnTo>
                    <a:lnTo>
                      <a:pt x="22" y="2"/>
                    </a:lnTo>
                    <a:lnTo>
                      <a:pt x="13" y="12"/>
                    </a:lnTo>
                    <a:lnTo>
                      <a:pt x="4" y="25"/>
                    </a:lnTo>
                    <a:lnTo>
                      <a:pt x="0" y="46"/>
                    </a:lnTo>
                    <a:lnTo>
                      <a:pt x="1" y="58"/>
                    </a:lnTo>
                    <a:lnTo>
                      <a:pt x="3" y="74"/>
                    </a:lnTo>
                    <a:lnTo>
                      <a:pt x="9" y="97"/>
                    </a:lnTo>
                    <a:lnTo>
                      <a:pt x="20" y="116"/>
                    </a:lnTo>
                    <a:lnTo>
                      <a:pt x="31" y="133"/>
                    </a:lnTo>
                    <a:lnTo>
                      <a:pt x="44" y="147"/>
                    </a:lnTo>
                    <a:lnTo>
                      <a:pt x="58" y="160"/>
                    </a:lnTo>
                    <a:lnTo>
                      <a:pt x="76" y="167"/>
                    </a:lnTo>
                    <a:lnTo>
                      <a:pt x="97" y="173"/>
                    </a:lnTo>
                    <a:lnTo>
                      <a:pt x="114" y="173"/>
                    </a:lnTo>
                    <a:lnTo>
                      <a:pt x="130" y="164"/>
                    </a:lnTo>
                    <a:lnTo>
                      <a:pt x="137" y="151"/>
                    </a:lnTo>
                    <a:lnTo>
                      <a:pt x="139" y="132"/>
                    </a:lnTo>
                    <a:lnTo>
                      <a:pt x="134" y="111"/>
                    </a:lnTo>
                    <a:lnTo>
                      <a:pt x="123" y="82"/>
                    </a:lnTo>
                    <a:lnTo>
                      <a:pt x="99" y="46"/>
                    </a:lnTo>
                    <a:lnTo>
                      <a:pt x="81" y="25"/>
                    </a:lnTo>
                    <a:close/>
                  </a:path>
                </a:pathLst>
              </a:custGeom>
              <a:solidFill>
                <a:srgbClr val="C0C0C0"/>
              </a:solidFill>
              <a:ln w="1588">
                <a:solidFill>
                  <a:srgbClr val="000000"/>
                </a:solidFill>
                <a:round/>
              </a:ln>
            </p:spPr>
            <p:txBody>
              <a:bodyPr/>
              <a:lstStyle/>
              <a:p>
                <a:endParaRPr lang="zh-CN" altLang="en-US">
                  <a:solidFill>
                    <a:schemeClr val="tx1">
                      <a:lumMod val="75000"/>
                      <a:lumOff val="25000"/>
                    </a:schemeClr>
                  </a:solidFill>
                  <a:latin typeface="+mn-lt"/>
                  <a:ea typeface="+mn-ea"/>
                </a:endParaRPr>
              </a:p>
            </p:txBody>
          </p:sp>
          <p:sp>
            <p:nvSpPr>
              <p:cNvPr id="57438" name="Freeform 152"/>
              <p:cNvSpPr/>
              <p:nvPr/>
            </p:nvSpPr>
            <p:spPr bwMode="auto">
              <a:xfrm>
                <a:off x="2439" y="774"/>
                <a:ext cx="25" cy="17"/>
              </a:xfrm>
              <a:custGeom>
                <a:avLst/>
                <a:gdLst>
                  <a:gd name="T0" fmla="*/ 13 w 171"/>
                  <a:gd name="T1" fmla="*/ 27 h 123"/>
                  <a:gd name="T2" fmla="*/ 120 w 171"/>
                  <a:gd name="T3" fmla="*/ 3 h 123"/>
                  <a:gd name="T4" fmla="*/ 146 w 171"/>
                  <a:gd name="T5" fmla="*/ 0 h 123"/>
                  <a:gd name="T6" fmla="*/ 164 w 171"/>
                  <a:gd name="T7" fmla="*/ 3 h 123"/>
                  <a:gd name="T8" fmla="*/ 169 w 171"/>
                  <a:gd name="T9" fmla="*/ 9 h 123"/>
                  <a:gd name="T10" fmla="*/ 171 w 171"/>
                  <a:gd name="T11" fmla="*/ 22 h 123"/>
                  <a:gd name="T12" fmla="*/ 164 w 171"/>
                  <a:gd name="T13" fmla="*/ 41 h 123"/>
                  <a:gd name="T14" fmla="*/ 64 w 171"/>
                  <a:gd name="T15" fmla="*/ 123 h 123"/>
                  <a:gd name="T16" fmla="*/ 50 w 171"/>
                  <a:gd name="T17" fmla="*/ 122 h 123"/>
                  <a:gd name="T18" fmla="*/ 34 w 171"/>
                  <a:gd name="T19" fmla="*/ 116 h 123"/>
                  <a:gd name="T20" fmla="*/ 22 w 171"/>
                  <a:gd name="T21" fmla="*/ 106 h 123"/>
                  <a:gd name="T22" fmla="*/ 8 w 171"/>
                  <a:gd name="T23" fmla="*/ 90 h 123"/>
                  <a:gd name="T24" fmla="*/ 1 w 171"/>
                  <a:gd name="T25" fmla="*/ 74 h 123"/>
                  <a:gd name="T26" fmla="*/ 0 w 171"/>
                  <a:gd name="T27" fmla="*/ 56 h 123"/>
                  <a:gd name="T28" fmla="*/ 5 w 171"/>
                  <a:gd name="T29" fmla="*/ 40 h 123"/>
                  <a:gd name="T30" fmla="*/ 13 w 171"/>
                  <a:gd name="T31" fmla="*/ 27 h 12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71"/>
                  <a:gd name="T49" fmla="*/ 0 h 123"/>
                  <a:gd name="T50" fmla="*/ 171 w 171"/>
                  <a:gd name="T51" fmla="*/ 123 h 12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71" h="123">
                    <a:moveTo>
                      <a:pt x="13" y="27"/>
                    </a:moveTo>
                    <a:lnTo>
                      <a:pt x="120" y="3"/>
                    </a:lnTo>
                    <a:lnTo>
                      <a:pt x="146" y="0"/>
                    </a:lnTo>
                    <a:lnTo>
                      <a:pt x="164" y="3"/>
                    </a:lnTo>
                    <a:lnTo>
                      <a:pt x="169" y="9"/>
                    </a:lnTo>
                    <a:lnTo>
                      <a:pt x="171" y="22"/>
                    </a:lnTo>
                    <a:lnTo>
                      <a:pt x="164" y="41"/>
                    </a:lnTo>
                    <a:lnTo>
                      <a:pt x="64" y="123"/>
                    </a:lnTo>
                    <a:lnTo>
                      <a:pt x="50" y="122"/>
                    </a:lnTo>
                    <a:lnTo>
                      <a:pt x="34" y="116"/>
                    </a:lnTo>
                    <a:lnTo>
                      <a:pt x="22" y="106"/>
                    </a:lnTo>
                    <a:lnTo>
                      <a:pt x="8" y="90"/>
                    </a:lnTo>
                    <a:lnTo>
                      <a:pt x="1" y="74"/>
                    </a:lnTo>
                    <a:lnTo>
                      <a:pt x="0" y="56"/>
                    </a:lnTo>
                    <a:lnTo>
                      <a:pt x="5" y="40"/>
                    </a:lnTo>
                    <a:lnTo>
                      <a:pt x="13" y="27"/>
                    </a:lnTo>
                    <a:close/>
                  </a:path>
                </a:pathLst>
              </a:custGeom>
              <a:solidFill>
                <a:srgbClr val="9F9FBF"/>
              </a:solidFill>
              <a:ln w="1588">
                <a:solidFill>
                  <a:srgbClr val="000000"/>
                </a:solidFill>
                <a:round/>
              </a:ln>
            </p:spPr>
            <p:txBody>
              <a:bodyPr/>
              <a:lstStyle/>
              <a:p>
                <a:endParaRPr lang="zh-CN" altLang="en-US">
                  <a:solidFill>
                    <a:schemeClr val="tx1">
                      <a:lumMod val="75000"/>
                      <a:lumOff val="25000"/>
                    </a:schemeClr>
                  </a:solidFill>
                  <a:latin typeface="+mn-lt"/>
                  <a:ea typeface="+mn-ea"/>
                </a:endParaRPr>
              </a:p>
            </p:txBody>
          </p:sp>
          <p:sp>
            <p:nvSpPr>
              <p:cNvPr id="57439" name="Freeform 153"/>
              <p:cNvSpPr/>
              <p:nvPr/>
            </p:nvSpPr>
            <p:spPr bwMode="auto">
              <a:xfrm>
                <a:off x="2421" y="782"/>
                <a:ext cx="10" cy="18"/>
              </a:xfrm>
              <a:custGeom>
                <a:avLst/>
                <a:gdLst>
                  <a:gd name="T0" fmla="*/ 4 w 73"/>
                  <a:gd name="T1" fmla="*/ 0 h 124"/>
                  <a:gd name="T2" fmla="*/ 0 w 73"/>
                  <a:gd name="T3" fmla="*/ 20 h 124"/>
                  <a:gd name="T4" fmla="*/ 0 w 73"/>
                  <a:gd name="T5" fmla="*/ 37 h 124"/>
                  <a:gd name="T6" fmla="*/ 5 w 73"/>
                  <a:gd name="T7" fmla="*/ 60 h 124"/>
                  <a:gd name="T8" fmla="*/ 11 w 73"/>
                  <a:gd name="T9" fmla="*/ 78 h 124"/>
                  <a:gd name="T10" fmla="*/ 26 w 73"/>
                  <a:gd name="T11" fmla="*/ 96 h 124"/>
                  <a:gd name="T12" fmla="*/ 40 w 73"/>
                  <a:gd name="T13" fmla="*/ 108 h 124"/>
                  <a:gd name="T14" fmla="*/ 51 w 73"/>
                  <a:gd name="T15" fmla="*/ 114 h 124"/>
                  <a:gd name="T16" fmla="*/ 61 w 73"/>
                  <a:gd name="T17" fmla="*/ 118 h 124"/>
                  <a:gd name="T18" fmla="*/ 73 w 73"/>
                  <a:gd name="T19" fmla="*/ 124 h 1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3"/>
                  <a:gd name="T31" fmla="*/ 0 h 124"/>
                  <a:gd name="T32" fmla="*/ 73 w 73"/>
                  <a:gd name="T33" fmla="*/ 124 h 12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3" h="124">
                    <a:moveTo>
                      <a:pt x="4" y="0"/>
                    </a:moveTo>
                    <a:lnTo>
                      <a:pt x="0" y="20"/>
                    </a:lnTo>
                    <a:lnTo>
                      <a:pt x="0" y="37"/>
                    </a:lnTo>
                    <a:lnTo>
                      <a:pt x="5" y="60"/>
                    </a:lnTo>
                    <a:lnTo>
                      <a:pt x="11" y="78"/>
                    </a:lnTo>
                    <a:lnTo>
                      <a:pt x="26" y="96"/>
                    </a:lnTo>
                    <a:lnTo>
                      <a:pt x="40" y="108"/>
                    </a:lnTo>
                    <a:lnTo>
                      <a:pt x="51" y="114"/>
                    </a:lnTo>
                    <a:lnTo>
                      <a:pt x="61" y="118"/>
                    </a:lnTo>
                    <a:lnTo>
                      <a:pt x="73" y="124"/>
                    </a:lnTo>
                  </a:path>
                </a:pathLst>
              </a:custGeom>
              <a:noFill/>
              <a:ln w="1588">
                <a:solidFill>
                  <a:srgbClr val="000000"/>
                </a:solidFill>
                <a:round/>
              </a:ln>
            </p:spPr>
            <p:txBody>
              <a:bodyPr/>
              <a:lstStyle/>
              <a:p>
                <a:endParaRPr lang="zh-CN" altLang="en-US">
                  <a:solidFill>
                    <a:schemeClr val="tx1">
                      <a:lumMod val="75000"/>
                      <a:lumOff val="25000"/>
                    </a:schemeClr>
                  </a:solidFill>
                  <a:latin typeface="+mn-lt"/>
                  <a:ea typeface="+mn-ea"/>
                </a:endParaRPr>
              </a:p>
            </p:txBody>
          </p:sp>
          <p:sp>
            <p:nvSpPr>
              <p:cNvPr id="57440" name="Freeform 154"/>
              <p:cNvSpPr/>
              <p:nvPr/>
            </p:nvSpPr>
            <p:spPr bwMode="auto">
              <a:xfrm>
                <a:off x="2427" y="780"/>
                <a:ext cx="11" cy="18"/>
              </a:xfrm>
              <a:custGeom>
                <a:avLst/>
                <a:gdLst>
                  <a:gd name="T0" fmla="*/ 5 w 74"/>
                  <a:gd name="T1" fmla="*/ 0 h 124"/>
                  <a:gd name="T2" fmla="*/ 0 w 74"/>
                  <a:gd name="T3" fmla="*/ 20 h 124"/>
                  <a:gd name="T4" fmla="*/ 0 w 74"/>
                  <a:gd name="T5" fmla="*/ 38 h 124"/>
                  <a:gd name="T6" fmla="*/ 6 w 74"/>
                  <a:gd name="T7" fmla="*/ 60 h 124"/>
                  <a:gd name="T8" fmla="*/ 12 w 74"/>
                  <a:gd name="T9" fmla="*/ 79 h 124"/>
                  <a:gd name="T10" fmla="*/ 27 w 74"/>
                  <a:gd name="T11" fmla="*/ 95 h 124"/>
                  <a:gd name="T12" fmla="*/ 41 w 74"/>
                  <a:gd name="T13" fmla="*/ 108 h 124"/>
                  <a:gd name="T14" fmla="*/ 51 w 74"/>
                  <a:gd name="T15" fmla="*/ 114 h 124"/>
                  <a:gd name="T16" fmla="*/ 62 w 74"/>
                  <a:gd name="T17" fmla="*/ 119 h 124"/>
                  <a:gd name="T18" fmla="*/ 74 w 74"/>
                  <a:gd name="T19" fmla="*/ 124 h 1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4"/>
                  <a:gd name="T31" fmla="*/ 0 h 124"/>
                  <a:gd name="T32" fmla="*/ 74 w 74"/>
                  <a:gd name="T33" fmla="*/ 124 h 12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4" h="124">
                    <a:moveTo>
                      <a:pt x="5" y="0"/>
                    </a:moveTo>
                    <a:lnTo>
                      <a:pt x="0" y="20"/>
                    </a:lnTo>
                    <a:lnTo>
                      <a:pt x="0" y="38"/>
                    </a:lnTo>
                    <a:lnTo>
                      <a:pt x="6" y="60"/>
                    </a:lnTo>
                    <a:lnTo>
                      <a:pt x="12" y="79"/>
                    </a:lnTo>
                    <a:lnTo>
                      <a:pt x="27" y="95"/>
                    </a:lnTo>
                    <a:lnTo>
                      <a:pt x="41" y="108"/>
                    </a:lnTo>
                    <a:lnTo>
                      <a:pt x="51" y="114"/>
                    </a:lnTo>
                    <a:lnTo>
                      <a:pt x="62" y="119"/>
                    </a:lnTo>
                    <a:lnTo>
                      <a:pt x="74" y="124"/>
                    </a:lnTo>
                  </a:path>
                </a:pathLst>
              </a:custGeom>
              <a:noFill/>
              <a:ln w="1588">
                <a:solidFill>
                  <a:srgbClr val="000000"/>
                </a:solidFill>
                <a:round/>
              </a:ln>
            </p:spPr>
            <p:txBody>
              <a:bodyPr/>
              <a:lstStyle/>
              <a:p>
                <a:endParaRPr lang="zh-CN" altLang="en-US">
                  <a:solidFill>
                    <a:schemeClr val="tx1">
                      <a:lumMod val="75000"/>
                      <a:lumOff val="25000"/>
                    </a:schemeClr>
                  </a:solidFill>
                  <a:latin typeface="+mn-lt"/>
                  <a:ea typeface="+mn-ea"/>
                </a:endParaRPr>
              </a:p>
            </p:txBody>
          </p:sp>
        </p:grpSp>
      </p:grpSp>
      <p:pic>
        <p:nvPicPr>
          <p:cNvPr id="2" name="图片 1"/>
          <p:cNvPicPr>
            <a:picLocks noChangeAspect="1"/>
          </p:cNvPicPr>
          <p:nvPr/>
        </p:nvPicPr>
        <p:blipFill>
          <a:blip r:embed="rId2"/>
          <a:stretch>
            <a:fillRect/>
          </a:stretch>
        </p:blipFill>
        <p:spPr>
          <a:xfrm>
            <a:off x="8331200" y="385445"/>
            <a:ext cx="2319655" cy="375920"/>
          </a:xfrm>
          <a:prstGeom prst="rect">
            <a:avLst/>
          </a:prstGeom>
        </p:spPr>
      </p:pic>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mph" presetSubtype="0" repeatCount="2000" fill="hold" grpId="0" nodeType="clickEffect">
                                  <p:stCondLst>
                                    <p:cond delay="0"/>
                                  </p:stCondLst>
                                  <p:childTnLst>
                                    <p:anim calcmode="discrete" valueType="str">
                                      <p:cBhvr>
                                        <p:cTn id="6" dur="1000" fill="hold"/>
                                        <p:tgtEl>
                                          <p:spTgt spid="57404"/>
                                        </p:tgtEl>
                                        <p:attrNameLst>
                                          <p:attrName>style.visibility</p:attrName>
                                        </p:attrNameLst>
                                      </p:cBhvr>
                                      <p:tavLst>
                                        <p:tav tm="0">
                                          <p:val>
                                            <p:strVal val="hidden"/>
                                          </p:val>
                                        </p:tav>
                                        <p:tav tm="50000">
                                          <p:val>
                                            <p:strVal val="visible"/>
                                          </p:val>
                                        </p:tav>
                                      </p:tavLst>
                                    </p:anim>
                                  </p:childTnLst>
                                </p:cTn>
                              </p:par>
                            </p:childTnLst>
                          </p:cTn>
                        </p:par>
                      </p:childTnLst>
                    </p:cTn>
                  </p:par>
                  <p:par>
                    <p:cTn id="7" fill="hold">
                      <p:stCondLst>
                        <p:cond delay="indefinite"/>
                      </p:stCondLst>
                      <p:childTnLst>
                        <p:par>
                          <p:cTn id="8" fill="hold">
                            <p:stCondLst>
                              <p:cond delay="0"/>
                            </p:stCondLst>
                            <p:childTnLst>
                              <p:par>
                                <p:cTn id="9" presetID="35" presetClass="emph" presetSubtype="0" repeatCount="2000" fill="hold" grpId="0" nodeType="clickEffect">
                                  <p:stCondLst>
                                    <p:cond delay="0"/>
                                  </p:stCondLst>
                                  <p:childTnLst>
                                    <p:anim calcmode="discrete" valueType="str">
                                      <p:cBhvr>
                                        <p:cTn id="10" dur="1000" fill="hold"/>
                                        <p:tgtEl>
                                          <p:spTgt spid="57370"/>
                                        </p:tgtEl>
                                        <p:attrNameLst>
                                          <p:attrName>style.visibility</p:attrName>
                                        </p:attrNameLst>
                                      </p:cBhvr>
                                      <p:tavLst>
                                        <p:tav tm="0">
                                          <p:val>
                                            <p:strVal val="hidden"/>
                                          </p:val>
                                        </p:tav>
                                        <p:tav tm="50000">
                                          <p:val>
                                            <p:strVal val="visible"/>
                                          </p:val>
                                        </p:tav>
                                      </p:tavLst>
                                    </p:anim>
                                  </p:childTnLst>
                                </p:cTn>
                              </p:par>
                            </p:childTnLst>
                          </p:cTn>
                        </p:par>
                      </p:childTnLst>
                    </p:cTn>
                  </p:par>
                  <p:par>
                    <p:cTn id="11" fill="hold">
                      <p:stCondLst>
                        <p:cond delay="indefinite"/>
                      </p:stCondLst>
                      <p:childTnLst>
                        <p:par>
                          <p:cTn id="12" fill="hold">
                            <p:stCondLst>
                              <p:cond delay="0"/>
                            </p:stCondLst>
                            <p:childTnLst>
                              <p:par>
                                <p:cTn id="13" presetID="35" presetClass="emph" presetSubtype="0" repeatCount="2000" fill="hold" grpId="0" nodeType="clickEffect">
                                  <p:stCondLst>
                                    <p:cond delay="0"/>
                                  </p:stCondLst>
                                  <p:childTnLst>
                                    <p:anim calcmode="discrete" valueType="str">
                                      <p:cBhvr>
                                        <p:cTn id="14" dur="1000" fill="hold"/>
                                        <p:tgtEl>
                                          <p:spTgt spid="57413"/>
                                        </p:tgtEl>
                                        <p:attrNameLst>
                                          <p:attrName>style.visibility</p:attrName>
                                        </p:attrNameLst>
                                      </p:cBhvr>
                                      <p:tavLst>
                                        <p:tav tm="0">
                                          <p:val>
                                            <p:strVal val="hidden"/>
                                          </p:val>
                                        </p:tav>
                                        <p:tav tm="50000">
                                          <p:val>
                                            <p:strVal val="visible"/>
                                          </p:val>
                                        </p:tav>
                                      </p:tavLst>
                                    </p:anim>
                                  </p:childTnLst>
                                </p:cTn>
                              </p:par>
                            </p:childTnLst>
                          </p:cTn>
                        </p:par>
                      </p:childTnLst>
                    </p:cTn>
                  </p:par>
                  <p:par>
                    <p:cTn id="15" fill="hold">
                      <p:stCondLst>
                        <p:cond delay="indefinite"/>
                      </p:stCondLst>
                      <p:childTnLst>
                        <p:par>
                          <p:cTn id="16" fill="hold">
                            <p:stCondLst>
                              <p:cond delay="0"/>
                            </p:stCondLst>
                            <p:childTnLst>
                              <p:par>
                                <p:cTn id="17" presetID="35" presetClass="emph" presetSubtype="0" repeatCount="2000" fill="hold" grpId="0" nodeType="clickEffect">
                                  <p:stCondLst>
                                    <p:cond delay="0"/>
                                  </p:stCondLst>
                                  <p:childTnLst>
                                    <p:anim calcmode="discrete" valueType="str">
                                      <p:cBhvr>
                                        <p:cTn id="18" dur="1000" fill="hold"/>
                                        <p:tgtEl>
                                          <p:spTgt spid="57368"/>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68" grpId="0"/>
      <p:bldP spid="57370" grpId="0"/>
      <p:bldP spid="57404" grpId="0"/>
      <p:bldP spid="57413"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p:nvPr/>
        </p:nvSpPr>
        <p:spPr>
          <a:xfrm>
            <a:off x="7243" y="3140968"/>
            <a:ext cx="12190412" cy="371703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10783" y="3140968"/>
            <a:ext cx="12190412" cy="4571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371" name="Rectangle 2"/>
          <p:cNvSpPr>
            <a:spLocks noGrp="1" noChangeArrowheads="1"/>
          </p:cNvSpPr>
          <p:nvPr>
            <p:ph type="title"/>
          </p:nvPr>
        </p:nvSpPr>
        <p:spPr/>
        <p:txBody>
          <a:bodyPr/>
          <a:lstStyle/>
          <a:p>
            <a:pPr eaLnBrk="1" hangingPunct="1"/>
            <a:r>
              <a:rPr lang="zh-CN" altLang="en-US" sz="2000" dirty="0"/>
              <a:t>我国 </a:t>
            </a:r>
            <a:r>
              <a:rPr lang="en-US" altLang="zh-CN" sz="2000" dirty="0"/>
              <a:t>HFC </a:t>
            </a:r>
            <a:r>
              <a:rPr lang="zh-CN" altLang="en-US" sz="2000" dirty="0"/>
              <a:t>的频谱划分</a:t>
            </a:r>
            <a:endParaRPr lang="zh-CN" altLang="en-US" sz="2000" dirty="0"/>
          </a:p>
        </p:txBody>
      </p:sp>
      <p:sp>
        <p:nvSpPr>
          <p:cNvPr id="58370" name="页脚占位符 4"/>
          <p:cNvSpPr>
            <a:spLocks noGrp="1"/>
          </p:cNvSpPr>
          <p:nvPr>
            <p:ph type="ftr" sz="quarter" idx="4294967295"/>
          </p:nvPr>
        </p:nvSpPr>
        <p:spPr>
          <a:xfrm>
            <a:off x="4167771" y="8475135"/>
            <a:ext cx="3862811" cy="486833"/>
          </a:xfrm>
          <a:prstGeom prst="rect">
            <a:avLst/>
          </a:prstGeom>
          <a:noFill/>
        </p:spPr>
        <p:txBody>
          <a:bodyPr/>
          <a:lstStyle/>
          <a:p>
            <a:r>
              <a:rPr lang="zh-CN" altLang="en-US"/>
              <a:t>课件制作人：谢钧 谢希仁</a:t>
            </a:r>
            <a:endParaRPr lang="zh-CN" altLang="en-US"/>
          </a:p>
        </p:txBody>
      </p:sp>
      <p:grpSp>
        <p:nvGrpSpPr>
          <p:cNvPr id="2" name="组合 1"/>
          <p:cNvGrpSpPr/>
          <p:nvPr/>
        </p:nvGrpSpPr>
        <p:grpSpPr>
          <a:xfrm>
            <a:off x="1562671" y="3780309"/>
            <a:ext cx="9309324" cy="2047027"/>
            <a:chOff x="916186" y="1578255"/>
            <a:chExt cx="7648192" cy="1825095"/>
          </a:xfrm>
        </p:grpSpPr>
        <p:sp>
          <p:nvSpPr>
            <p:cNvPr id="17" name="Line 16"/>
            <p:cNvSpPr>
              <a:spLocks noChangeShapeType="1"/>
            </p:cNvSpPr>
            <p:nvPr/>
          </p:nvSpPr>
          <p:spPr bwMode="auto">
            <a:xfrm>
              <a:off x="2382917" y="1916141"/>
              <a:ext cx="4454728" cy="0"/>
            </a:xfrm>
            <a:prstGeom prst="line">
              <a:avLst/>
            </a:prstGeom>
            <a:noFill/>
            <a:ln w="19050">
              <a:solidFill>
                <a:srgbClr val="0000FF"/>
              </a:solidFill>
              <a:round/>
              <a:headEnd type="triangle" w="sm" len="lg"/>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pPr>
              <a:endParaRPr lang="zh-CN" altLang="en-US" sz="2000" b="1">
                <a:solidFill>
                  <a:srgbClr val="000099"/>
                </a:solidFill>
                <a:latin typeface="微软雅黑" panose="020B0503020204020204" pitchFamily="34" charset="-122"/>
                <a:ea typeface="微软雅黑" panose="020B0503020204020204" pitchFamily="34" charset="-122"/>
              </a:endParaRPr>
            </a:p>
          </p:txBody>
        </p:sp>
        <p:sp>
          <p:nvSpPr>
            <p:cNvPr id="18" name="Text Box 17"/>
            <p:cNvSpPr txBox="1">
              <a:spLocks noChangeArrowheads="1"/>
            </p:cNvSpPr>
            <p:nvPr/>
          </p:nvSpPr>
          <p:spPr bwMode="auto">
            <a:xfrm>
              <a:off x="3913029" y="1578255"/>
              <a:ext cx="1107997" cy="369332"/>
            </a:xfrm>
            <a:prstGeom prst="rect">
              <a:avLst/>
            </a:prstGeom>
            <a:noFill/>
            <a:ln w="25400" cap="flat" cmpd="sng" algn="ctr">
              <a:noFill/>
              <a:prstDash val="solid"/>
            </a:ln>
            <a:effectLst/>
            <a:scene3d>
              <a:camera prst="orthographicFront">
                <a:rot lat="0" lon="0" rev="0"/>
              </a:camera>
              <a:lightRig rig="contrasting" dir="t">
                <a:rot lat="0" lon="0" rev="7800000"/>
              </a:lightRig>
            </a:scene3d>
            <a:sp3d>
              <a:bevelT w="139700" h="139700"/>
            </a:sp3d>
          </p:spPr>
          <p:txBody>
            <a:bodyPr rtlCol="0" anchor="ctr"/>
            <a:lstStyle>
              <a:defPPr>
                <a:defRPr lang="zh-CN"/>
              </a:defPPr>
              <a:lvl1pPr algn="ctr">
                <a:defRPr>
                  <a:solidFill>
                    <a:schemeClr val="lt1"/>
                  </a:solidFill>
                  <a:latin typeface="微软雅黑" panose="020B0503020204020204" pitchFamily="34" charset="-122"/>
                  <a:ea typeface="微软雅黑" panose="020B0503020204020204" pitchFamily="34" charset="-122"/>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000" b="1" i="0" u="none" strike="noStrike" kern="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rPr>
                <a:t>下行信道</a:t>
              </a:r>
              <a:endParaRPr kumimoji="0" lang="zh-CN" altLang="en-US" sz="2000" b="1" i="0" u="none" strike="noStrike" kern="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endParaRPr>
            </a:p>
          </p:txBody>
        </p:sp>
        <p:sp>
          <p:nvSpPr>
            <p:cNvPr id="19" name="Rectangle 18"/>
            <p:cNvSpPr>
              <a:spLocks noChangeArrowheads="1"/>
            </p:cNvSpPr>
            <p:nvPr/>
          </p:nvSpPr>
          <p:spPr bwMode="auto">
            <a:xfrm>
              <a:off x="1279281" y="2126779"/>
              <a:ext cx="727624" cy="997544"/>
            </a:xfrm>
            <a:prstGeom prst="rect">
              <a:avLst/>
            </a:prstGeom>
            <a:solidFill>
              <a:schemeClr val="accent3">
                <a:lumMod val="40000"/>
                <a:lumOff val="60000"/>
              </a:schemeClr>
            </a:solidFill>
            <a:ln w="19050">
              <a:solidFill>
                <a:sysClr val="windowText" lastClr="000000"/>
              </a:solidFill>
              <a:miter lim="800000"/>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000" b="1" i="0" u="none" strike="noStrike" kern="0" cap="none" spc="0" normalizeH="0" baseline="0" noProof="0">
                <a:ln>
                  <a:noFill/>
                </a:ln>
                <a:solidFill>
                  <a:srgbClr val="000099"/>
                </a:solidFill>
                <a:effectLst/>
                <a:uLnTx/>
                <a:uFillTx/>
                <a:latin typeface="微软雅黑" panose="020B0503020204020204" pitchFamily="34" charset="-122"/>
                <a:ea typeface="微软雅黑" panose="020B0503020204020204" pitchFamily="34" charset="-122"/>
              </a:endParaRPr>
            </a:p>
          </p:txBody>
        </p:sp>
        <p:sp>
          <p:nvSpPr>
            <p:cNvPr id="20" name="Text Box 19"/>
            <p:cNvSpPr txBox="1">
              <a:spLocks noChangeArrowheads="1"/>
            </p:cNvSpPr>
            <p:nvPr/>
          </p:nvSpPr>
          <p:spPr bwMode="auto">
            <a:xfrm>
              <a:off x="1352156" y="2313569"/>
              <a:ext cx="690297" cy="454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fontAlgn="auto">
                <a:lnSpc>
                  <a:spcPct val="90000"/>
                </a:lnSpc>
                <a:spcBef>
                  <a:spcPts val="0"/>
                </a:spcBef>
                <a:spcAft>
                  <a:spcPts val="0"/>
                </a:spcAft>
              </a:pPr>
              <a:r>
                <a:rPr kumimoji="1" lang="zh-CN" altLang="en-US" sz="2000" b="1" dirty="0">
                  <a:solidFill>
                    <a:prstClr val="black"/>
                  </a:solidFill>
                  <a:latin typeface="微软雅黑" panose="020B0503020204020204" pitchFamily="34" charset="-122"/>
                  <a:ea typeface="微软雅黑" panose="020B0503020204020204" pitchFamily="34" charset="-122"/>
                </a:rPr>
                <a:t>上行</a:t>
              </a:r>
              <a:endParaRPr kumimoji="1" lang="zh-CN" altLang="en-US" sz="2000" b="1" dirty="0">
                <a:solidFill>
                  <a:prstClr val="black"/>
                </a:solidFill>
                <a:latin typeface="微软雅黑" panose="020B0503020204020204" pitchFamily="34" charset="-122"/>
                <a:ea typeface="微软雅黑" panose="020B0503020204020204" pitchFamily="34" charset="-122"/>
              </a:endParaRPr>
            </a:p>
            <a:p>
              <a:pPr fontAlgn="auto">
                <a:lnSpc>
                  <a:spcPct val="90000"/>
                </a:lnSpc>
                <a:spcBef>
                  <a:spcPts val="0"/>
                </a:spcBef>
                <a:spcAft>
                  <a:spcPts val="0"/>
                </a:spcAft>
              </a:pPr>
              <a:r>
                <a:rPr kumimoji="1" lang="zh-CN" altLang="en-US" sz="2000" b="1" dirty="0">
                  <a:solidFill>
                    <a:prstClr val="black"/>
                  </a:solidFill>
                  <a:latin typeface="微软雅黑" panose="020B0503020204020204" pitchFamily="34" charset="-122"/>
                  <a:ea typeface="微软雅黑" panose="020B0503020204020204" pitchFamily="34" charset="-122"/>
                </a:rPr>
                <a:t>信道</a:t>
              </a:r>
              <a:endParaRPr kumimoji="1" lang="zh-CN" altLang="en-US" sz="2000" b="1" dirty="0">
                <a:solidFill>
                  <a:prstClr val="black"/>
                </a:solidFill>
                <a:latin typeface="微软雅黑" panose="020B0503020204020204" pitchFamily="34" charset="-122"/>
                <a:ea typeface="微软雅黑" panose="020B0503020204020204" pitchFamily="34" charset="-122"/>
              </a:endParaRPr>
            </a:p>
          </p:txBody>
        </p:sp>
        <p:sp>
          <p:nvSpPr>
            <p:cNvPr id="21" name="Text Box 20"/>
            <p:cNvSpPr txBox="1">
              <a:spLocks noChangeArrowheads="1"/>
            </p:cNvSpPr>
            <p:nvPr/>
          </p:nvSpPr>
          <p:spPr bwMode="auto">
            <a:xfrm>
              <a:off x="1134973" y="3143224"/>
              <a:ext cx="6020120" cy="25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auto">
                <a:spcBef>
                  <a:spcPts val="0"/>
                </a:spcBef>
                <a:spcAft>
                  <a:spcPts val="0"/>
                </a:spcAft>
              </a:pPr>
              <a:r>
                <a:rPr kumimoji="1" lang="en-US" altLang="zh-CN" sz="1800" b="1" dirty="0">
                  <a:solidFill>
                    <a:prstClr val="black"/>
                  </a:solidFill>
                  <a:latin typeface="微软雅黑" panose="020B0503020204020204" pitchFamily="34" charset="-122"/>
                  <a:ea typeface="微软雅黑" panose="020B0503020204020204" pitchFamily="34" charset="-122"/>
                </a:rPr>
                <a:t>5          65    87                                                                       1000</a:t>
              </a:r>
              <a:endParaRPr kumimoji="1" lang="en-US" altLang="zh-CN" sz="1800" b="1" dirty="0">
                <a:solidFill>
                  <a:prstClr val="black"/>
                </a:solidFill>
                <a:latin typeface="微软雅黑" panose="020B0503020204020204" pitchFamily="34" charset="-122"/>
                <a:ea typeface="微软雅黑" panose="020B0503020204020204" pitchFamily="34" charset="-122"/>
              </a:endParaRPr>
            </a:p>
          </p:txBody>
        </p:sp>
        <p:sp>
          <p:nvSpPr>
            <p:cNvPr id="22" name="Rectangle 21"/>
            <p:cNvSpPr>
              <a:spLocks noChangeArrowheads="1"/>
            </p:cNvSpPr>
            <p:nvPr/>
          </p:nvSpPr>
          <p:spPr bwMode="auto">
            <a:xfrm>
              <a:off x="2371436" y="2126779"/>
              <a:ext cx="4411674" cy="997544"/>
            </a:xfrm>
            <a:prstGeom prst="rect">
              <a:avLst/>
            </a:prstGeom>
            <a:solidFill>
              <a:srgbClr val="CCECFF"/>
            </a:solidFill>
            <a:ln w="19050">
              <a:solidFill>
                <a:sysClr val="windowText" lastClr="000000"/>
              </a:solidFill>
              <a:miter lim="800000"/>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000" b="1" i="0" u="none" strike="noStrike" kern="0" cap="none" spc="0" normalizeH="0" baseline="0" noProof="0">
                <a:ln>
                  <a:noFill/>
                </a:ln>
                <a:solidFill>
                  <a:srgbClr val="000099"/>
                </a:solidFill>
                <a:effectLst/>
                <a:uLnTx/>
                <a:uFillTx/>
                <a:latin typeface="微软雅黑" panose="020B0503020204020204" pitchFamily="34" charset="-122"/>
                <a:ea typeface="微软雅黑" panose="020B0503020204020204" pitchFamily="34" charset="-122"/>
              </a:endParaRPr>
            </a:p>
          </p:txBody>
        </p:sp>
        <p:sp>
          <p:nvSpPr>
            <p:cNvPr id="23" name="Text Box 22"/>
            <p:cNvSpPr txBox="1">
              <a:spLocks noChangeArrowheads="1"/>
            </p:cNvSpPr>
            <p:nvPr/>
          </p:nvSpPr>
          <p:spPr bwMode="auto">
            <a:xfrm>
              <a:off x="2757784" y="2487114"/>
              <a:ext cx="3733866" cy="2812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auto">
                <a:spcBef>
                  <a:spcPts val="0"/>
                </a:spcBef>
                <a:spcAft>
                  <a:spcPts val="0"/>
                </a:spcAft>
              </a:pPr>
              <a:r>
                <a:rPr kumimoji="1" lang="zh-CN" altLang="en-US" sz="2000" b="1" dirty="0">
                  <a:solidFill>
                    <a:prstClr val="black"/>
                  </a:solidFill>
                  <a:latin typeface="微软雅黑" panose="020B0503020204020204" pitchFamily="34" charset="-122"/>
                  <a:ea typeface="微软雅黑" panose="020B0503020204020204" pitchFamily="34" charset="-122"/>
                </a:rPr>
                <a:t>调频广播、模拟和数字电视、数据业务</a:t>
              </a:r>
              <a:endParaRPr kumimoji="1" lang="zh-CN" altLang="en-US" sz="2000" b="1" dirty="0">
                <a:solidFill>
                  <a:prstClr val="black"/>
                </a:solidFill>
                <a:latin typeface="微软雅黑" panose="020B0503020204020204" pitchFamily="34" charset="-122"/>
                <a:ea typeface="微软雅黑" panose="020B0503020204020204" pitchFamily="34" charset="-122"/>
              </a:endParaRPr>
            </a:p>
          </p:txBody>
        </p:sp>
        <p:sp>
          <p:nvSpPr>
            <p:cNvPr id="24" name="Text Box 23"/>
            <p:cNvSpPr txBox="1">
              <a:spLocks noChangeArrowheads="1"/>
            </p:cNvSpPr>
            <p:nvPr/>
          </p:nvSpPr>
          <p:spPr bwMode="auto">
            <a:xfrm>
              <a:off x="7438108" y="3143775"/>
              <a:ext cx="1126270" cy="25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auto">
                <a:spcBef>
                  <a:spcPts val="0"/>
                </a:spcBef>
                <a:spcAft>
                  <a:spcPts val="0"/>
                </a:spcAft>
              </a:pPr>
              <a:r>
                <a:rPr kumimoji="1" lang="zh-CN" altLang="en-US" sz="1800" b="1" dirty="0">
                  <a:solidFill>
                    <a:prstClr val="black"/>
                  </a:solidFill>
                  <a:latin typeface="微软雅黑" panose="020B0503020204020204" pitchFamily="34" charset="-122"/>
                  <a:ea typeface="微软雅黑" panose="020B0503020204020204" pitchFamily="34" charset="-122"/>
                </a:rPr>
                <a:t>频率</a:t>
              </a:r>
              <a:r>
                <a:rPr kumimoji="1" lang="en-US" altLang="zh-CN" sz="1800" b="1" dirty="0">
                  <a:solidFill>
                    <a:prstClr val="black"/>
                  </a:solidFill>
                  <a:latin typeface="微软雅黑" panose="020B0503020204020204" pitchFamily="34" charset="-122"/>
                  <a:ea typeface="微软雅黑" panose="020B0503020204020204" pitchFamily="34" charset="-122"/>
                </a:rPr>
                <a:t>(MHz)</a:t>
              </a:r>
              <a:endParaRPr kumimoji="1" lang="en-US" altLang="zh-CN" sz="1800" b="1" dirty="0">
                <a:solidFill>
                  <a:prstClr val="black"/>
                </a:solidFill>
                <a:latin typeface="微软雅黑" panose="020B0503020204020204" pitchFamily="34" charset="-122"/>
                <a:ea typeface="微软雅黑" panose="020B0503020204020204" pitchFamily="34" charset="-122"/>
              </a:endParaRPr>
            </a:p>
          </p:txBody>
        </p:sp>
        <p:sp>
          <p:nvSpPr>
            <p:cNvPr id="25" name="Line 24"/>
            <p:cNvSpPr>
              <a:spLocks noChangeShapeType="1"/>
            </p:cNvSpPr>
            <p:nvPr/>
          </p:nvSpPr>
          <p:spPr bwMode="auto">
            <a:xfrm>
              <a:off x="916186" y="3124322"/>
              <a:ext cx="6729453" cy="0"/>
            </a:xfrm>
            <a:prstGeom prst="line">
              <a:avLst/>
            </a:prstGeom>
            <a:noFill/>
            <a:ln w="19050">
              <a:solidFill>
                <a:srgbClr val="0000FF"/>
              </a:solidFill>
              <a:round/>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pPr>
              <a:endParaRPr lang="zh-CN" altLang="en-US" sz="2000" b="1">
                <a:solidFill>
                  <a:srgbClr val="000099"/>
                </a:solidFill>
                <a:latin typeface="微软雅黑" panose="020B0503020204020204" pitchFamily="34" charset="-122"/>
                <a:ea typeface="微软雅黑" panose="020B0503020204020204" pitchFamily="34" charset="-122"/>
              </a:endParaRPr>
            </a:p>
          </p:txBody>
        </p:sp>
      </p:grpSp>
      <p:sp>
        <p:nvSpPr>
          <p:cNvPr id="29" name="Rectangle 3"/>
          <p:cNvSpPr>
            <a:spLocks noGrp="1" noChangeArrowheads="1"/>
          </p:cNvSpPr>
          <p:nvPr>
            <p:ph idx="1"/>
          </p:nvPr>
        </p:nvSpPr>
        <p:spPr>
          <a:xfrm>
            <a:off x="914599" y="1245483"/>
            <a:ext cx="10801200" cy="3977560"/>
          </a:xfrm>
        </p:spPr>
        <p:txBody>
          <a:bodyPr>
            <a:normAutofit/>
          </a:bodyPr>
          <a:lstStyle/>
          <a:p>
            <a:r>
              <a:rPr lang="zh-CN" altLang="en-US" sz="2200" dirty="0"/>
              <a:t>原来的</a:t>
            </a:r>
            <a:r>
              <a:rPr lang="en-US" altLang="zh-CN" sz="2200" dirty="0"/>
              <a:t>CATV</a:t>
            </a:r>
            <a:r>
              <a:rPr lang="zh-CN" altLang="en-US" sz="2200" dirty="0"/>
              <a:t>网的最高传输频率是 </a:t>
            </a:r>
            <a:r>
              <a:rPr lang="en-US" altLang="zh-CN" sz="2200" dirty="0"/>
              <a:t>450 MHz</a:t>
            </a:r>
            <a:r>
              <a:rPr lang="zh-CN" altLang="en-US" sz="2200" dirty="0"/>
              <a:t>，并且仅用于电视信号的下行传输。</a:t>
            </a:r>
            <a:endParaRPr lang="zh-CN" altLang="en-US" sz="2200" dirty="0"/>
          </a:p>
          <a:p>
            <a:r>
              <a:rPr lang="zh-CN" altLang="en-US" sz="2200" dirty="0"/>
              <a:t>但</a:t>
            </a:r>
            <a:r>
              <a:rPr lang="en-US" altLang="zh-CN" sz="2200" dirty="0"/>
              <a:t>HFC</a:t>
            </a:r>
            <a:r>
              <a:rPr lang="zh-CN" altLang="en-US" sz="2200" dirty="0"/>
              <a:t>网具有双向传输功能，而且扩展了传输频带。根据有线电视频率配置标准，目前我国的</a:t>
            </a:r>
            <a:r>
              <a:rPr lang="en-US" altLang="zh-CN" sz="2200" dirty="0"/>
              <a:t>HFC</a:t>
            </a:r>
            <a:r>
              <a:rPr lang="zh-CN" altLang="en-US" sz="2200" dirty="0"/>
              <a:t>网的频谱划分如下图所示。</a:t>
            </a:r>
            <a:endParaRPr lang="zh-CN" altLang="en-US" sz="2200" dirty="0"/>
          </a:p>
        </p:txBody>
      </p:sp>
      <p:pic>
        <p:nvPicPr>
          <p:cNvPr id="3" name="图片 2"/>
          <p:cNvPicPr>
            <a:picLocks noChangeAspect="1"/>
          </p:cNvPicPr>
          <p:nvPr/>
        </p:nvPicPr>
        <p:blipFill>
          <a:blip r:embed="rId1"/>
          <a:stretch>
            <a:fillRect/>
          </a:stretch>
        </p:blipFill>
        <p:spPr>
          <a:xfrm>
            <a:off x="8331200" y="385445"/>
            <a:ext cx="2319655" cy="375920"/>
          </a:xfrm>
          <a:prstGeom prst="rect">
            <a:avLst/>
          </a:prstGeom>
        </p:spPr>
      </p:pic>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9">
                                            <p:txEl>
                                              <p:pRg st="0" end="0"/>
                                            </p:txEl>
                                          </p:spTgt>
                                        </p:tgtEl>
                                        <p:attrNameLst>
                                          <p:attrName>style.visibility</p:attrName>
                                        </p:attrNameLst>
                                      </p:cBhvr>
                                      <p:to>
                                        <p:strVal val="visible"/>
                                      </p:to>
                                    </p:set>
                                    <p:animEffect transition="in" filter="fade">
                                      <p:cBhvr>
                                        <p:cTn id="7" dur="1000"/>
                                        <p:tgtEl>
                                          <p:spTgt spid="29">
                                            <p:txEl>
                                              <p:pRg st="0" end="0"/>
                                            </p:txEl>
                                          </p:spTgt>
                                        </p:tgtEl>
                                      </p:cBhvr>
                                    </p:animEffect>
                                    <p:anim calcmode="lin" valueType="num">
                                      <p:cBhvr>
                                        <p:cTn id="8" dur="1000" fill="hold"/>
                                        <p:tgtEl>
                                          <p:spTgt spid="2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9">
                                            <p:txEl>
                                              <p:pRg st="1" end="1"/>
                                            </p:txEl>
                                          </p:spTgt>
                                        </p:tgtEl>
                                        <p:attrNameLst>
                                          <p:attrName>style.visibility</p:attrName>
                                        </p:attrNameLst>
                                      </p:cBhvr>
                                      <p:to>
                                        <p:strVal val="visible"/>
                                      </p:to>
                                    </p:set>
                                    <p:animEffect transition="in" filter="fade">
                                      <p:cBhvr>
                                        <p:cTn id="14" dur="1000"/>
                                        <p:tgtEl>
                                          <p:spTgt spid="29">
                                            <p:txEl>
                                              <p:pRg st="1" end="1"/>
                                            </p:txEl>
                                          </p:spTgt>
                                        </p:tgtEl>
                                      </p:cBhvr>
                                    </p:animEffect>
                                    <p:anim calcmode="lin" valueType="num">
                                      <p:cBhvr>
                                        <p:cTn id="15" dur="1000" fill="hold"/>
                                        <p:tgtEl>
                                          <p:spTgt spid="2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9">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p:nvPr/>
        </p:nvSpPr>
        <p:spPr>
          <a:xfrm>
            <a:off x="7243" y="3140968"/>
            <a:ext cx="12190412" cy="371703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10783" y="3140968"/>
            <a:ext cx="12190412" cy="4571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371" name="Rectangle 2"/>
          <p:cNvSpPr>
            <a:spLocks noGrp="1" noChangeArrowheads="1"/>
          </p:cNvSpPr>
          <p:nvPr>
            <p:ph type="title"/>
          </p:nvPr>
        </p:nvSpPr>
        <p:spPr/>
        <p:txBody>
          <a:bodyPr/>
          <a:lstStyle/>
          <a:p>
            <a:r>
              <a:rPr lang="en-US" altLang="zh-CN" sz="2000" dirty="0"/>
              <a:t>HFC </a:t>
            </a:r>
            <a:r>
              <a:rPr lang="zh-CN" altLang="en-US" sz="2000" dirty="0"/>
              <a:t>网的设备组成</a:t>
            </a:r>
            <a:endParaRPr lang="zh-CN" altLang="en-US" sz="2000" dirty="0"/>
          </a:p>
        </p:txBody>
      </p:sp>
      <p:sp>
        <p:nvSpPr>
          <p:cNvPr id="58370" name="页脚占位符 4"/>
          <p:cNvSpPr>
            <a:spLocks noGrp="1"/>
          </p:cNvSpPr>
          <p:nvPr>
            <p:ph type="ftr" sz="quarter" idx="4294967295"/>
          </p:nvPr>
        </p:nvSpPr>
        <p:spPr>
          <a:xfrm>
            <a:off x="4167771" y="8475135"/>
            <a:ext cx="3862811" cy="486833"/>
          </a:xfrm>
          <a:prstGeom prst="rect">
            <a:avLst/>
          </a:prstGeom>
          <a:noFill/>
        </p:spPr>
        <p:txBody>
          <a:bodyPr/>
          <a:lstStyle/>
          <a:p>
            <a:r>
              <a:rPr lang="zh-CN" altLang="en-US"/>
              <a:t>课件制作人：谢钧 谢希仁</a:t>
            </a:r>
            <a:endParaRPr lang="zh-CN" altLang="en-US"/>
          </a:p>
        </p:txBody>
      </p:sp>
      <p:sp>
        <p:nvSpPr>
          <p:cNvPr id="29" name="Rectangle 3"/>
          <p:cNvSpPr>
            <a:spLocks noGrp="1" noChangeArrowheads="1"/>
          </p:cNvSpPr>
          <p:nvPr>
            <p:ph idx="1"/>
          </p:nvPr>
        </p:nvSpPr>
        <p:spPr>
          <a:xfrm>
            <a:off x="914599" y="1245483"/>
            <a:ext cx="10801200" cy="3977560"/>
          </a:xfrm>
        </p:spPr>
        <p:txBody>
          <a:bodyPr>
            <a:normAutofit/>
          </a:bodyPr>
          <a:lstStyle/>
          <a:p>
            <a:r>
              <a:rPr lang="zh-CN" altLang="en-US" sz="2200" dirty="0"/>
              <a:t>分路器将同轴电缆中的有线电视信号与互联网数据信号分离，有线电视信号传输到电视机的机顶盒，而互联网数据信号传输给</a:t>
            </a:r>
            <a:r>
              <a:rPr lang="zh-CN" altLang="en-US" sz="2200" dirty="0">
                <a:solidFill>
                  <a:srgbClr val="C00000"/>
                </a:solidFill>
              </a:rPr>
              <a:t>电缆调制解调器</a:t>
            </a:r>
            <a:r>
              <a:rPr lang="zh-CN" altLang="en-US" sz="2200" dirty="0"/>
              <a:t>。</a:t>
            </a:r>
            <a:endParaRPr lang="zh-CN" altLang="en-US" sz="2200" dirty="0"/>
          </a:p>
          <a:p>
            <a:r>
              <a:rPr lang="zh-CN" altLang="en-US" sz="2200" dirty="0"/>
              <a:t>电缆调制解调器只安装在用户端，安装在电缆头端的是</a:t>
            </a:r>
            <a:r>
              <a:rPr lang="zh-CN" altLang="en-US" sz="2200" dirty="0">
                <a:solidFill>
                  <a:srgbClr val="C00000"/>
                </a:solidFill>
              </a:rPr>
              <a:t>电缆调制解调器端接系统</a:t>
            </a:r>
            <a:r>
              <a:rPr lang="zh-CN" altLang="en-US" sz="2200" dirty="0"/>
              <a:t>（</a:t>
            </a:r>
            <a:r>
              <a:rPr lang="en-US" altLang="zh-CN" sz="2200" dirty="0"/>
              <a:t>Cable Modem Termination System</a:t>
            </a:r>
            <a:r>
              <a:rPr lang="zh-CN" altLang="en-US" sz="2200" dirty="0"/>
              <a:t>，</a:t>
            </a:r>
            <a:r>
              <a:rPr lang="en-US" altLang="zh-CN" sz="2200" dirty="0"/>
              <a:t>CMTS</a:t>
            </a:r>
            <a:r>
              <a:rPr lang="zh-CN" altLang="en-US" sz="2200" dirty="0"/>
              <a:t>）与互联网连接。</a:t>
            </a:r>
            <a:endParaRPr lang="zh-CN" altLang="en-US" sz="2200" dirty="0"/>
          </a:p>
        </p:txBody>
      </p:sp>
      <p:grpSp>
        <p:nvGrpSpPr>
          <p:cNvPr id="26" name="组合 25"/>
          <p:cNvGrpSpPr/>
          <p:nvPr/>
        </p:nvGrpSpPr>
        <p:grpSpPr>
          <a:xfrm>
            <a:off x="774701" y="3523159"/>
            <a:ext cx="10941097" cy="3100337"/>
            <a:chOff x="3563938" y="2036638"/>
            <a:chExt cx="8513764" cy="3100337"/>
          </a:xfrm>
        </p:grpSpPr>
        <p:sp>
          <p:nvSpPr>
            <p:cNvPr id="30" name="Rectangle 44"/>
            <p:cNvSpPr>
              <a:spLocks noChangeArrowheads="1"/>
            </p:cNvSpPr>
            <p:nvPr/>
          </p:nvSpPr>
          <p:spPr bwMode="auto">
            <a:xfrm>
              <a:off x="4267201" y="3212925"/>
              <a:ext cx="955675" cy="700087"/>
            </a:xfrm>
            <a:prstGeom prst="rect">
              <a:avLst/>
            </a:prstGeom>
            <a:noFill/>
            <a:ln w="9525">
              <a:solidFill>
                <a:sysClr val="windowText" lastClr="000000"/>
              </a:solidFill>
              <a:prstDash val="dashDot"/>
              <a:miter lim="800000"/>
            </a:ln>
            <a:extLst>
              <a:ext uri="{909E8E84-426E-40DD-AFC4-6F175D3DCCD1}">
                <a14:hiddenFill xmlns:a14="http://schemas.microsoft.com/office/drawing/2010/main">
                  <a:solidFill>
                    <a:srgbClr val="FFFFFF"/>
                  </a:solidFill>
                </a14:hiddenFill>
              </a:ext>
            </a:extLst>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zh-CN" altLang="zh-CN" sz="2400" b="0" i="0" u="none" strike="noStrike" kern="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Arial" panose="020B0604020202020204" pitchFamily="34" charset="0"/>
              </a:endParaRPr>
            </a:p>
          </p:txBody>
        </p:sp>
        <p:sp>
          <p:nvSpPr>
            <p:cNvPr id="31" name="Text Box 45"/>
            <p:cNvSpPr txBox="1">
              <a:spLocks noChangeArrowheads="1"/>
            </p:cNvSpPr>
            <p:nvPr/>
          </p:nvSpPr>
          <p:spPr bwMode="auto">
            <a:xfrm>
              <a:off x="3706814" y="2671586"/>
              <a:ext cx="1925637"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algn="ctr" defTabSz="914400" eaLnBrk="1" fontAlgn="auto" latinLnBrk="0" hangingPunct="1">
                <a:lnSpc>
                  <a:spcPct val="80000"/>
                </a:lnSpc>
                <a:spcBef>
                  <a:spcPct val="0"/>
                </a:spcBef>
                <a:spcAft>
                  <a:spcPts val="0"/>
                </a:spcAft>
                <a:buClrTx/>
                <a:buSzTx/>
                <a:buFontTx/>
                <a:buNone/>
                <a:defRPr/>
              </a:pPr>
              <a:r>
                <a:rPr kumimoji="0" lang="zh-CN" altLang="en-US" sz="1600" b="0" i="0" u="none" strike="noStrike" kern="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电缆头端</a:t>
              </a:r>
              <a:endParaRPr kumimoji="0" lang="en-US" altLang="zh-CN" sz="1600" b="0" i="0" u="none" strike="noStrike" kern="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33" name="AutoShape 127"/>
            <p:cNvSpPr>
              <a:spLocks noChangeArrowheads="1"/>
            </p:cNvSpPr>
            <p:nvPr/>
          </p:nvSpPr>
          <p:spPr bwMode="auto">
            <a:xfrm>
              <a:off x="4171950" y="2949400"/>
              <a:ext cx="1206500" cy="261937"/>
            </a:xfrm>
            <a:prstGeom prst="triangle">
              <a:avLst>
                <a:gd name="adj" fmla="val 50000"/>
              </a:avLst>
            </a:prstGeom>
            <a:noFill/>
            <a:ln w="9525">
              <a:solidFill>
                <a:sysClr val="windowText" lastClr="000000"/>
              </a:solidFill>
              <a:prstDash val="dashDot"/>
              <a:miter lim="800000"/>
            </a:ln>
            <a:extLst>
              <a:ext uri="{909E8E84-426E-40DD-AFC4-6F175D3DCCD1}">
                <a14:hiddenFill xmlns:a14="http://schemas.microsoft.com/office/drawing/2010/main">
                  <a:solidFill>
                    <a:srgbClr val="FFFFFF"/>
                  </a:solidFill>
                </a14:hiddenFill>
              </a:ext>
            </a:extLst>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grpSp>
          <p:nvGrpSpPr>
            <p:cNvPr id="34" name="Group 128"/>
            <p:cNvGrpSpPr/>
            <p:nvPr/>
          </p:nvGrpSpPr>
          <p:grpSpPr bwMode="auto">
            <a:xfrm>
              <a:off x="3563938" y="4325762"/>
              <a:ext cx="2127088" cy="811213"/>
              <a:chOff x="3240" y="1830"/>
              <a:chExt cx="1459" cy="723"/>
            </a:xfrm>
          </p:grpSpPr>
          <p:sp>
            <p:nvSpPr>
              <p:cNvPr id="161" name="Freeform 129"/>
              <p:cNvSpPr/>
              <p:nvPr/>
            </p:nvSpPr>
            <p:spPr bwMode="auto">
              <a:xfrm>
                <a:off x="3240" y="1830"/>
                <a:ext cx="1372" cy="723"/>
              </a:xfrm>
              <a:custGeom>
                <a:avLst/>
                <a:gdLst>
                  <a:gd name="T0" fmla="*/ 90061974 w 765"/>
                  <a:gd name="T1" fmla="*/ 137827 h 459"/>
                  <a:gd name="T2" fmla="*/ 61295650 w 765"/>
                  <a:gd name="T3" fmla="*/ 971868 h 459"/>
                  <a:gd name="T4" fmla="*/ 20345949 w 765"/>
                  <a:gd name="T5" fmla="*/ 1395998 h 459"/>
                  <a:gd name="T6" fmla="*/ 2976616 w 765"/>
                  <a:gd name="T7" fmla="*/ 4676673 h 459"/>
                  <a:gd name="T8" fmla="*/ 38252583 w 765"/>
                  <a:gd name="T9" fmla="*/ 6178087 h 459"/>
                  <a:gd name="T10" fmla="*/ 73627975 w 765"/>
                  <a:gd name="T11" fmla="*/ 5934836 h 459"/>
                  <a:gd name="T12" fmla="*/ 124118617 w 765"/>
                  <a:gd name="T13" fmla="*/ 6178087 h 459"/>
                  <a:gd name="T14" fmla="*/ 148363340 w 765"/>
                  <a:gd name="T15" fmla="*/ 6042418 h 459"/>
                  <a:gd name="T16" fmla="*/ 159864990 w 765"/>
                  <a:gd name="T17" fmla="*/ 5180813 h 459"/>
                  <a:gd name="T18" fmla="*/ 159429422 w 765"/>
                  <a:gd name="T19" fmla="*/ 2198925 h 459"/>
                  <a:gd name="T20" fmla="*/ 140696573 w 765"/>
                  <a:gd name="T21" fmla="*/ 477081 h 459"/>
                  <a:gd name="T22" fmla="*/ 90061974 w 765"/>
                  <a:gd name="T23" fmla="*/ 137827 h 45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65" h="459">
                    <a:moveTo>
                      <a:pt x="424" y="10"/>
                    </a:moveTo>
                    <a:cubicBezTo>
                      <a:pt x="362" y="16"/>
                      <a:pt x="343" y="55"/>
                      <a:pt x="288" y="70"/>
                    </a:cubicBezTo>
                    <a:cubicBezTo>
                      <a:pt x="233" y="85"/>
                      <a:pt x="142" y="56"/>
                      <a:pt x="96" y="100"/>
                    </a:cubicBezTo>
                    <a:cubicBezTo>
                      <a:pt x="50" y="144"/>
                      <a:pt x="0" y="279"/>
                      <a:pt x="14" y="336"/>
                    </a:cubicBezTo>
                    <a:cubicBezTo>
                      <a:pt x="28" y="393"/>
                      <a:pt x="125" y="429"/>
                      <a:pt x="180" y="444"/>
                    </a:cubicBezTo>
                    <a:cubicBezTo>
                      <a:pt x="235" y="459"/>
                      <a:pt x="279" y="426"/>
                      <a:pt x="346" y="426"/>
                    </a:cubicBezTo>
                    <a:cubicBezTo>
                      <a:pt x="413" y="426"/>
                      <a:pt x="525" y="443"/>
                      <a:pt x="584" y="444"/>
                    </a:cubicBezTo>
                    <a:cubicBezTo>
                      <a:pt x="643" y="445"/>
                      <a:pt x="670" y="446"/>
                      <a:pt x="698" y="434"/>
                    </a:cubicBezTo>
                    <a:cubicBezTo>
                      <a:pt x="726" y="422"/>
                      <a:pt x="743" y="418"/>
                      <a:pt x="752" y="372"/>
                    </a:cubicBezTo>
                    <a:cubicBezTo>
                      <a:pt x="761" y="326"/>
                      <a:pt x="765" y="214"/>
                      <a:pt x="750" y="158"/>
                    </a:cubicBezTo>
                    <a:cubicBezTo>
                      <a:pt x="735" y="102"/>
                      <a:pt x="716" y="58"/>
                      <a:pt x="662" y="34"/>
                    </a:cubicBezTo>
                    <a:cubicBezTo>
                      <a:pt x="608" y="10"/>
                      <a:pt x="505" y="0"/>
                      <a:pt x="424" y="10"/>
                    </a:cubicBezTo>
                    <a:close/>
                  </a:path>
                </a:pathLst>
              </a:custGeom>
              <a:gradFill rotWithShape="1">
                <a:gsLst>
                  <a:gs pos="0">
                    <a:srgbClr val="00CCFF"/>
                  </a:gs>
                  <a:gs pos="100000">
                    <a:sysClr val="window" lastClr="FFFFFF"/>
                  </a:gs>
                </a:gsLst>
                <a:lin ang="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sp>
            <p:nvSpPr>
              <p:cNvPr id="162" name="Line 130"/>
              <p:cNvSpPr>
                <a:spLocks noChangeShapeType="1"/>
              </p:cNvSpPr>
              <p:nvPr/>
            </p:nvSpPr>
            <p:spPr bwMode="auto">
              <a:xfrm flipV="1">
                <a:off x="3763" y="2054"/>
                <a:ext cx="108" cy="75"/>
              </a:xfrm>
              <a:prstGeom prst="line">
                <a:avLst/>
              </a:prstGeom>
              <a:noFill/>
              <a:ln w="9525">
                <a:solidFill>
                  <a:sysClr val="windowText" lastClr="000000"/>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sp>
            <p:nvSpPr>
              <p:cNvPr id="163" name="Line 131"/>
              <p:cNvSpPr>
                <a:spLocks noChangeShapeType="1"/>
              </p:cNvSpPr>
              <p:nvPr/>
            </p:nvSpPr>
            <p:spPr bwMode="auto">
              <a:xfrm>
                <a:off x="3616" y="2204"/>
                <a:ext cx="0" cy="72"/>
              </a:xfrm>
              <a:prstGeom prst="line">
                <a:avLst/>
              </a:prstGeom>
              <a:noFill/>
              <a:ln w="9525">
                <a:solidFill>
                  <a:sysClr val="windowText" lastClr="000000"/>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sp>
            <p:nvSpPr>
              <p:cNvPr id="164" name="Line 132"/>
              <p:cNvSpPr>
                <a:spLocks noChangeShapeType="1"/>
              </p:cNvSpPr>
              <p:nvPr/>
            </p:nvSpPr>
            <p:spPr bwMode="auto">
              <a:xfrm flipV="1">
                <a:off x="3763" y="2114"/>
                <a:ext cx="226" cy="252"/>
              </a:xfrm>
              <a:prstGeom prst="line">
                <a:avLst/>
              </a:prstGeom>
              <a:noFill/>
              <a:ln w="9525">
                <a:solidFill>
                  <a:sysClr val="windowText" lastClr="000000"/>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sp>
            <p:nvSpPr>
              <p:cNvPr id="165" name="Line 133"/>
              <p:cNvSpPr>
                <a:spLocks noChangeShapeType="1"/>
              </p:cNvSpPr>
              <p:nvPr/>
            </p:nvSpPr>
            <p:spPr bwMode="auto">
              <a:xfrm>
                <a:off x="4076" y="2113"/>
                <a:ext cx="0" cy="171"/>
              </a:xfrm>
              <a:prstGeom prst="line">
                <a:avLst/>
              </a:prstGeom>
              <a:noFill/>
              <a:ln w="9525">
                <a:solidFill>
                  <a:sysClr val="windowText" lastClr="000000"/>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sp>
            <p:nvSpPr>
              <p:cNvPr id="166" name="Line 134"/>
              <p:cNvSpPr>
                <a:spLocks noChangeShapeType="1"/>
              </p:cNvSpPr>
              <p:nvPr/>
            </p:nvSpPr>
            <p:spPr bwMode="auto">
              <a:xfrm>
                <a:off x="3779" y="2380"/>
                <a:ext cx="162" cy="0"/>
              </a:xfrm>
              <a:prstGeom prst="line">
                <a:avLst/>
              </a:prstGeom>
              <a:noFill/>
              <a:ln w="9525">
                <a:solidFill>
                  <a:sysClr val="windowText" lastClr="000000"/>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sp>
            <p:nvSpPr>
              <p:cNvPr id="167" name="Line 135"/>
              <p:cNvSpPr>
                <a:spLocks noChangeShapeType="1"/>
              </p:cNvSpPr>
              <p:nvPr/>
            </p:nvSpPr>
            <p:spPr bwMode="auto">
              <a:xfrm>
                <a:off x="4255" y="2372"/>
                <a:ext cx="152" cy="0"/>
              </a:xfrm>
              <a:prstGeom prst="line">
                <a:avLst/>
              </a:prstGeom>
              <a:noFill/>
              <a:ln w="9525">
                <a:solidFill>
                  <a:sysClr val="windowText" lastClr="000000"/>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grpSp>
            <p:nvGrpSpPr>
              <p:cNvPr id="168" name="Group 136"/>
              <p:cNvGrpSpPr/>
              <p:nvPr/>
            </p:nvGrpSpPr>
            <p:grpSpPr bwMode="auto">
              <a:xfrm>
                <a:off x="3860" y="1969"/>
                <a:ext cx="335" cy="148"/>
                <a:chOff x="4650" y="1129"/>
                <a:chExt cx="246" cy="95"/>
              </a:xfrm>
            </p:grpSpPr>
            <p:sp>
              <p:nvSpPr>
                <p:cNvPr id="198" name="Oval 407"/>
                <p:cNvSpPr>
                  <a:spLocks noChangeArrowheads="1"/>
                </p:cNvSpPr>
                <p:nvPr/>
              </p:nvSpPr>
              <p:spPr bwMode="auto">
                <a:xfrm>
                  <a:off x="4651" y="1171"/>
                  <a:ext cx="244" cy="53"/>
                </a:xfrm>
                <a:prstGeom prst="ellipse">
                  <a:avLst/>
                </a:prstGeom>
                <a:gradFill rotWithShape="1">
                  <a:gsLst>
                    <a:gs pos="0">
                      <a:srgbClr val="0563C1"/>
                    </a:gs>
                    <a:gs pos="100000">
                      <a:srgbClr val="FFFFFF"/>
                    </a:gs>
                  </a:gsLst>
                  <a:lin ang="0" scaled="1"/>
                </a:gradFill>
                <a:ln w="9525">
                  <a:solidFill>
                    <a:sysClr val="windowText" lastClr="000000"/>
                  </a:solidFill>
                  <a:round/>
                </a:ln>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zh-CN" altLang="zh-CN" sz="2400" b="0" i="0" u="none" strike="noStrike" kern="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Arial" panose="020B0604020202020204" pitchFamily="34" charset="0"/>
                  </a:endParaRPr>
                </a:p>
              </p:txBody>
            </p:sp>
            <p:sp>
              <p:nvSpPr>
                <p:cNvPr id="199" name="Rectangle 410"/>
                <p:cNvSpPr>
                  <a:spLocks noChangeArrowheads="1"/>
                </p:cNvSpPr>
                <p:nvPr/>
              </p:nvSpPr>
              <p:spPr bwMode="auto">
                <a:xfrm>
                  <a:off x="4651" y="1165"/>
                  <a:ext cx="245" cy="33"/>
                </a:xfrm>
                <a:prstGeom prst="rect">
                  <a:avLst/>
                </a:prstGeom>
                <a:gradFill rotWithShape="1">
                  <a:gsLst>
                    <a:gs pos="0">
                      <a:srgbClr val="0563C1"/>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defRPr/>
                  </a:pPr>
                  <a:endParaRPr kumimoji="0" lang="zh-CN" altLang="zh-CN" sz="2400" b="0" i="0" u="none" strike="noStrike" kern="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Arial" panose="020B0604020202020204" pitchFamily="34" charset="0"/>
                  </a:endParaRPr>
                </a:p>
              </p:txBody>
            </p:sp>
            <p:sp>
              <p:nvSpPr>
                <p:cNvPr id="200" name="Oval 411"/>
                <p:cNvSpPr>
                  <a:spLocks noChangeArrowheads="1"/>
                </p:cNvSpPr>
                <p:nvPr/>
              </p:nvSpPr>
              <p:spPr bwMode="auto">
                <a:xfrm>
                  <a:off x="4650" y="1129"/>
                  <a:ext cx="244" cy="62"/>
                </a:xfrm>
                <a:prstGeom prst="ellipse">
                  <a:avLst/>
                </a:prstGeom>
                <a:gradFill rotWithShape="1">
                  <a:gsLst>
                    <a:gs pos="0">
                      <a:srgbClr val="0563C1"/>
                    </a:gs>
                    <a:gs pos="100000">
                      <a:srgbClr val="FFFFFF"/>
                    </a:gs>
                  </a:gsLst>
                  <a:lin ang="0" scaled="1"/>
                </a:gradFill>
                <a:ln w="9525">
                  <a:solidFill>
                    <a:sysClr val="windowText" lastClr="000000"/>
                  </a:solidFill>
                  <a:round/>
                </a:ln>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zh-CN" altLang="zh-CN" sz="2400" b="0" i="0" u="none" strike="noStrike" kern="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Arial" panose="020B0604020202020204" pitchFamily="34" charset="0"/>
                  </a:endParaRPr>
                </a:p>
              </p:txBody>
            </p:sp>
            <p:grpSp>
              <p:nvGrpSpPr>
                <p:cNvPr id="201" name="Group 140"/>
                <p:cNvGrpSpPr/>
                <p:nvPr/>
              </p:nvGrpSpPr>
              <p:grpSpPr bwMode="auto">
                <a:xfrm>
                  <a:off x="4699" y="1145"/>
                  <a:ext cx="138" cy="29"/>
                  <a:chOff x="2468" y="1332"/>
                  <a:chExt cx="310" cy="60"/>
                </a:xfrm>
              </p:grpSpPr>
              <p:sp>
                <p:nvSpPr>
                  <p:cNvPr id="204" name="Freeform 141"/>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0" h="60">
                        <a:moveTo>
                          <a:pt x="0" y="60"/>
                        </a:moveTo>
                        <a:lnTo>
                          <a:pt x="96" y="60"/>
                        </a:lnTo>
                        <a:lnTo>
                          <a:pt x="192" y="0"/>
                        </a:lnTo>
                        <a:lnTo>
                          <a:pt x="310" y="0"/>
                        </a:lnTo>
                      </a:path>
                    </a:pathLst>
                  </a:custGeom>
                  <a:noFill/>
                  <a:ln w="12700" cmpd="sng">
                    <a:solidFill>
                      <a:sysClr val="windowText" lastClr="00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sp>
                <p:nvSpPr>
                  <p:cNvPr id="205" name="Freeform 142"/>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2" h="60">
                        <a:moveTo>
                          <a:pt x="0" y="0"/>
                        </a:moveTo>
                        <a:lnTo>
                          <a:pt x="96" y="0"/>
                        </a:lnTo>
                        <a:lnTo>
                          <a:pt x="192" y="60"/>
                        </a:lnTo>
                        <a:lnTo>
                          <a:pt x="282" y="60"/>
                        </a:lnTo>
                      </a:path>
                    </a:pathLst>
                  </a:custGeom>
                  <a:noFill/>
                  <a:ln w="12700" cmpd="sng">
                    <a:solidFill>
                      <a:sysClr val="windowText" lastClr="00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grpSp>
            <p:sp>
              <p:nvSpPr>
                <p:cNvPr id="202" name="Line 143"/>
                <p:cNvSpPr>
                  <a:spLocks noChangeShapeType="1"/>
                </p:cNvSpPr>
                <p:nvPr/>
              </p:nvSpPr>
              <p:spPr bwMode="auto">
                <a:xfrm>
                  <a:off x="4650" y="1158"/>
                  <a:ext cx="0" cy="42"/>
                </a:xfrm>
                <a:prstGeom prst="line">
                  <a:avLst/>
                </a:prstGeom>
                <a:noFill/>
                <a:ln w="9525">
                  <a:solidFill>
                    <a:sysClr val="windowText" lastClr="000000"/>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sp>
              <p:nvSpPr>
                <p:cNvPr id="203" name="Line 144"/>
                <p:cNvSpPr>
                  <a:spLocks noChangeShapeType="1"/>
                </p:cNvSpPr>
                <p:nvPr/>
              </p:nvSpPr>
              <p:spPr bwMode="auto">
                <a:xfrm>
                  <a:off x="4894" y="1160"/>
                  <a:ext cx="0" cy="44"/>
                </a:xfrm>
                <a:prstGeom prst="line">
                  <a:avLst/>
                </a:prstGeom>
                <a:noFill/>
                <a:ln w="9525">
                  <a:solidFill>
                    <a:sysClr val="windowText" lastClr="000000"/>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grpSp>
          <p:grpSp>
            <p:nvGrpSpPr>
              <p:cNvPr id="169" name="Group 145"/>
              <p:cNvGrpSpPr/>
              <p:nvPr/>
            </p:nvGrpSpPr>
            <p:grpSpPr bwMode="auto">
              <a:xfrm>
                <a:off x="3922" y="2284"/>
                <a:ext cx="336" cy="154"/>
                <a:chOff x="4650" y="1129"/>
                <a:chExt cx="246" cy="95"/>
              </a:xfrm>
            </p:grpSpPr>
            <p:sp>
              <p:nvSpPr>
                <p:cNvPr id="190" name="Oval 407"/>
                <p:cNvSpPr>
                  <a:spLocks noChangeArrowheads="1"/>
                </p:cNvSpPr>
                <p:nvPr/>
              </p:nvSpPr>
              <p:spPr bwMode="auto">
                <a:xfrm>
                  <a:off x="4651" y="1171"/>
                  <a:ext cx="244" cy="53"/>
                </a:xfrm>
                <a:prstGeom prst="ellipse">
                  <a:avLst/>
                </a:prstGeom>
                <a:gradFill rotWithShape="1">
                  <a:gsLst>
                    <a:gs pos="0">
                      <a:srgbClr val="0563C1"/>
                    </a:gs>
                    <a:gs pos="100000">
                      <a:srgbClr val="FFFFFF"/>
                    </a:gs>
                  </a:gsLst>
                  <a:lin ang="0" scaled="1"/>
                </a:gradFill>
                <a:ln w="9525">
                  <a:solidFill>
                    <a:sysClr val="windowText" lastClr="000000"/>
                  </a:solidFill>
                  <a:round/>
                </a:ln>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zh-CN" altLang="zh-CN" sz="2400" b="0" i="0" u="none" strike="noStrike" kern="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Arial" panose="020B0604020202020204" pitchFamily="34" charset="0"/>
                  </a:endParaRPr>
                </a:p>
              </p:txBody>
            </p:sp>
            <p:sp>
              <p:nvSpPr>
                <p:cNvPr id="191" name="Rectangle 410"/>
                <p:cNvSpPr>
                  <a:spLocks noChangeArrowheads="1"/>
                </p:cNvSpPr>
                <p:nvPr/>
              </p:nvSpPr>
              <p:spPr bwMode="auto">
                <a:xfrm>
                  <a:off x="4651" y="1165"/>
                  <a:ext cx="245" cy="33"/>
                </a:xfrm>
                <a:prstGeom prst="rect">
                  <a:avLst/>
                </a:prstGeom>
                <a:gradFill rotWithShape="1">
                  <a:gsLst>
                    <a:gs pos="0">
                      <a:srgbClr val="0563C1"/>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defRPr/>
                  </a:pPr>
                  <a:endParaRPr kumimoji="0" lang="zh-CN" altLang="zh-CN" sz="2400" b="0" i="0" u="none" strike="noStrike" kern="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Arial" panose="020B0604020202020204" pitchFamily="34" charset="0"/>
                  </a:endParaRPr>
                </a:p>
              </p:txBody>
            </p:sp>
            <p:sp>
              <p:nvSpPr>
                <p:cNvPr id="192" name="Oval 411"/>
                <p:cNvSpPr>
                  <a:spLocks noChangeArrowheads="1"/>
                </p:cNvSpPr>
                <p:nvPr/>
              </p:nvSpPr>
              <p:spPr bwMode="auto">
                <a:xfrm>
                  <a:off x="4650" y="1129"/>
                  <a:ext cx="244" cy="62"/>
                </a:xfrm>
                <a:prstGeom prst="ellipse">
                  <a:avLst/>
                </a:prstGeom>
                <a:gradFill rotWithShape="1">
                  <a:gsLst>
                    <a:gs pos="0">
                      <a:srgbClr val="0563C1"/>
                    </a:gs>
                    <a:gs pos="100000">
                      <a:srgbClr val="FFFFFF"/>
                    </a:gs>
                  </a:gsLst>
                  <a:lin ang="0" scaled="1"/>
                </a:gradFill>
                <a:ln w="9525">
                  <a:solidFill>
                    <a:sysClr val="windowText" lastClr="000000"/>
                  </a:solidFill>
                  <a:round/>
                </a:ln>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zh-CN" altLang="zh-CN" sz="2400" b="0" i="0" u="none" strike="noStrike" kern="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Arial" panose="020B0604020202020204" pitchFamily="34" charset="0"/>
                  </a:endParaRPr>
                </a:p>
              </p:txBody>
            </p:sp>
            <p:grpSp>
              <p:nvGrpSpPr>
                <p:cNvPr id="193" name="Group 149"/>
                <p:cNvGrpSpPr/>
                <p:nvPr/>
              </p:nvGrpSpPr>
              <p:grpSpPr bwMode="auto">
                <a:xfrm>
                  <a:off x="4699" y="1145"/>
                  <a:ext cx="138" cy="29"/>
                  <a:chOff x="2468" y="1332"/>
                  <a:chExt cx="310" cy="60"/>
                </a:xfrm>
              </p:grpSpPr>
              <p:sp>
                <p:nvSpPr>
                  <p:cNvPr id="196" name="Freeform 150"/>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0" h="60">
                        <a:moveTo>
                          <a:pt x="0" y="60"/>
                        </a:moveTo>
                        <a:lnTo>
                          <a:pt x="96" y="60"/>
                        </a:lnTo>
                        <a:lnTo>
                          <a:pt x="192" y="0"/>
                        </a:lnTo>
                        <a:lnTo>
                          <a:pt x="310" y="0"/>
                        </a:lnTo>
                      </a:path>
                    </a:pathLst>
                  </a:custGeom>
                  <a:noFill/>
                  <a:ln w="12700" cmpd="sng">
                    <a:solidFill>
                      <a:sysClr val="windowText" lastClr="00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sp>
                <p:nvSpPr>
                  <p:cNvPr id="197" name="Freeform 151"/>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2" h="60">
                        <a:moveTo>
                          <a:pt x="0" y="0"/>
                        </a:moveTo>
                        <a:lnTo>
                          <a:pt x="96" y="0"/>
                        </a:lnTo>
                        <a:lnTo>
                          <a:pt x="192" y="60"/>
                        </a:lnTo>
                        <a:lnTo>
                          <a:pt x="282" y="60"/>
                        </a:lnTo>
                      </a:path>
                    </a:pathLst>
                  </a:custGeom>
                  <a:noFill/>
                  <a:ln w="12700" cmpd="sng">
                    <a:solidFill>
                      <a:sysClr val="windowText" lastClr="00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grpSp>
            <p:sp>
              <p:nvSpPr>
                <p:cNvPr id="194" name="Line 152"/>
                <p:cNvSpPr>
                  <a:spLocks noChangeShapeType="1"/>
                </p:cNvSpPr>
                <p:nvPr/>
              </p:nvSpPr>
              <p:spPr bwMode="auto">
                <a:xfrm>
                  <a:off x="4651" y="1158"/>
                  <a:ext cx="0" cy="42"/>
                </a:xfrm>
                <a:prstGeom prst="line">
                  <a:avLst/>
                </a:prstGeom>
                <a:noFill/>
                <a:ln w="9525">
                  <a:solidFill>
                    <a:sysClr val="windowText" lastClr="000000"/>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sp>
              <p:nvSpPr>
                <p:cNvPr id="195" name="Line 153"/>
                <p:cNvSpPr>
                  <a:spLocks noChangeShapeType="1"/>
                </p:cNvSpPr>
                <p:nvPr/>
              </p:nvSpPr>
              <p:spPr bwMode="auto">
                <a:xfrm>
                  <a:off x="4894" y="1161"/>
                  <a:ext cx="0" cy="41"/>
                </a:xfrm>
                <a:prstGeom prst="line">
                  <a:avLst/>
                </a:prstGeom>
                <a:noFill/>
                <a:ln w="9525">
                  <a:solidFill>
                    <a:sysClr val="windowText" lastClr="000000"/>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grpSp>
          <p:grpSp>
            <p:nvGrpSpPr>
              <p:cNvPr id="170" name="Group 154"/>
              <p:cNvGrpSpPr/>
              <p:nvPr/>
            </p:nvGrpSpPr>
            <p:grpSpPr bwMode="auto">
              <a:xfrm>
                <a:off x="3443" y="2054"/>
                <a:ext cx="335" cy="149"/>
                <a:chOff x="4650" y="1129"/>
                <a:chExt cx="246" cy="95"/>
              </a:xfrm>
            </p:grpSpPr>
            <p:sp>
              <p:nvSpPr>
                <p:cNvPr id="182" name="Oval 407"/>
                <p:cNvSpPr>
                  <a:spLocks noChangeArrowheads="1"/>
                </p:cNvSpPr>
                <p:nvPr/>
              </p:nvSpPr>
              <p:spPr bwMode="auto">
                <a:xfrm>
                  <a:off x="4651" y="1171"/>
                  <a:ext cx="244" cy="53"/>
                </a:xfrm>
                <a:prstGeom prst="ellipse">
                  <a:avLst/>
                </a:prstGeom>
                <a:gradFill rotWithShape="1">
                  <a:gsLst>
                    <a:gs pos="0">
                      <a:srgbClr val="0563C1"/>
                    </a:gs>
                    <a:gs pos="100000">
                      <a:srgbClr val="FFFFFF"/>
                    </a:gs>
                  </a:gsLst>
                  <a:lin ang="0" scaled="1"/>
                </a:gradFill>
                <a:ln w="9525">
                  <a:solidFill>
                    <a:sysClr val="windowText" lastClr="000000"/>
                  </a:solidFill>
                  <a:round/>
                </a:ln>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zh-CN" altLang="zh-CN" sz="2400" b="0" i="0" u="none" strike="noStrike" kern="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Arial" panose="020B0604020202020204" pitchFamily="34" charset="0"/>
                  </a:endParaRPr>
                </a:p>
              </p:txBody>
            </p:sp>
            <p:sp>
              <p:nvSpPr>
                <p:cNvPr id="183" name="Rectangle 410"/>
                <p:cNvSpPr>
                  <a:spLocks noChangeArrowheads="1"/>
                </p:cNvSpPr>
                <p:nvPr/>
              </p:nvSpPr>
              <p:spPr bwMode="auto">
                <a:xfrm>
                  <a:off x="4651" y="1165"/>
                  <a:ext cx="245" cy="33"/>
                </a:xfrm>
                <a:prstGeom prst="rect">
                  <a:avLst/>
                </a:prstGeom>
                <a:gradFill rotWithShape="1">
                  <a:gsLst>
                    <a:gs pos="0">
                      <a:srgbClr val="0563C1"/>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defRPr/>
                  </a:pPr>
                  <a:endParaRPr kumimoji="0" lang="zh-CN" altLang="zh-CN" sz="2400" b="0" i="0" u="none" strike="noStrike" kern="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Arial" panose="020B0604020202020204" pitchFamily="34" charset="0"/>
                  </a:endParaRPr>
                </a:p>
              </p:txBody>
            </p:sp>
            <p:sp>
              <p:nvSpPr>
                <p:cNvPr id="184" name="Oval 411"/>
                <p:cNvSpPr>
                  <a:spLocks noChangeArrowheads="1"/>
                </p:cNvSpPr>
                <p:nvPr/>
              </p:nvSpPr>
              <p:spPr bwMode="auto">
                <a:xfrm>
                  <a:off x="4650" y="1129"/>
                  <a:ext cx="244" cy="62"/>
                </a:xfrm>
                <a:prstGeom prst="ellipse">
                  <a:avLst/>
                </a:prstGeom>
                <a:gradFill rotWithShape="1">
                  <a:gsLst>
                    <a:gs pos="0">
                      <a:srgbClr val="0563C1"/>
                    </a:gs>
                    <a:gs pos="100000">
                      <a:srgbClr val="FFFFFF"/>
                    </a:gs>
                  </a:gsLst>
                  <a:lin ang="0" scaled="1"/>
                </a:gradFill>
                <a:ln w="9525">
                  <a:solidFill>
                    <a:sysClr val="windowText" lastClr="000000"/>
                  </a:solidFill>
                  <a:round/>
                </a:ln>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zh-CN" altLang="zh-CN" sz="2400" b="0" i="0" u="none" strike="noStrike" kern="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Arial" panose="020B0604020202020204" pitchFamily="34" charset="0"/>
                  </a:endParaRPr>
                </a:p>
              </p:txBody>
            </p:sp>
            <p:grpSp>
              <p:nvGrpSpPr>
                <p:cNvPr id="185" name="Group 158"/>
                <p:cNvGrpSpPr/>
                <p:nvPr/>
              </p:nvGrpSpPr>
              <p:grpSpPr bwMode="auto">
                <a:xfrm>
                  <a:off x="4699" y="1145"/>
                  <a:ext cx="138" cy="29"/>
                  <a:chOff x="2468" y="1332"/>
                  <a:chExt cx="310" cy="60"/>
                </a:xfrm>
              </p:grpSpPr>
              <p:sp>
                <p:nvSpPr>
                  <p:cNvPr id="188" name="Freeform 159"/>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0" h="60">
                        <a:moveTo>
                          <a:pt x="0" y="60"/>
                        </a:moveTo>
                        <a:lnTo>
                          <a:pt x="96" y="60"/>
                        </a:lnTo>
                        <a:lnTo>
                          <a:pt x="192" y="0"/>
                        </a:lnTo>
                        <a:lnTo>
                          <a:pt x="310" y="0"/>
                        </a:lnTo>
                      </a:path>
                    </a:pathLst>
                  </a:custGeom>
                  <a:noFill/>
                  <a:ln w="12700" cmpd="sng">
                    <a:solidFill>
                      <a:sysClr val="windowText" lastClr="00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sp>
                <p:nvSpPr>
                  <p:cNvPr id="189" name="Freeform 160"/>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2" h="60">
                        <a:moveTo>
                          <a:pt x="0" y="0"/>
                        </a:moveTo>
                        <a:lnTo>
                          <a:pt x="96" y="0"/>
                        </a:lnTo>
                        <a:lnTo>
                          <a:pt x="192" y="60"/>
                        </a:lnTo>
                        <a:lnTo>
                          <a:pt x="282" y="60"/>
                        </a:lnTo>
                      </a:path>
                    </a:pathLst>
                  </a:custGeom>
                  <a:noFill/>
                  <a:ln w="12700" cmpd="sng">
                    <a:solidFill>
                      <a:sysClr val="windowText" lastClr="00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grpSp>
            <p:sp>
              <p:nvSpPr>
                <p:cNvPr id="186" name="Line 161"/>
                <p:cNvSpPr>
                  <a:spLocks noChangeShapeType="1"/>
                </p:cNvSpPr>
                <p:nvPr/>
              </p:nvSpPr>
              <p:spPr bwMode="auto">
                <a:xfrm>
                  <a:off x="4650" y="1158"/>
                  <a:ext cx="0" cy="42"/>
                </a:xfrm>
                <a:prstGeom prst="line">
                  <a:avLst/>
                </a:prstGeom>
                <a:noFill/>
                <a:ln w="9525">
                  <a:solidFill>
                    <a:sysClr val="windowText" lastClr="000000"/>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sp>
              <p:nvSpPr>
                <p:cNvPr id="187" name="Line 162"/>
                <p:cNvSpPr>
                  <a:spLocks noChangeShapeType="1"/>
                </p:cNvSpPr>
                <p:nvPr/>
              </p:nvSpPr>
              <p:spPr bwMode="auto">
                <a:xfrm>
                  <a:off x="4894" y="1160"/>
                  <a:ext cx="0" cy="41"/>
                </a:xfrm>
                <a:prstGeom prst="line">
                  <a:avLst/>
                </a:prstGeom>
                <a:noFill/>
                <a:ln w="9525">
                  <a:solidFill>
                    <a:sysClr val="windowText" lastClr="000000"/>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grpSp>
          <p:grpSp>
            <p:nvGrpSpPr>
              <p:cNvPr id="171" name="Group 163"/>
              <p:cNvGrpSpPr/>
              <p:nvPr/>
            </p:nvGrpSpPr>
            <p:grpSpPr bwMode="auto">
              <a:xfrm>
                <a:off x="3452" y="2284"/>
                <a:ext cx="336" cy="148"/>
                <a:chOff x="4650" y="1129"/>
                <a:chExt cx="246" cy="95"/>
              </a:xfrm>
            </p:grpSpPr>
            <p:sp>
              <p:nvSpPr>
                <p:cNvPr id="174" name="Oval 407"/>
                <p:cNvSpPr>
                  <a:spLocks noChangeArrowheads="1"/>
                </p:cNvSpPr>
                <p:nvPr/>
              </p:nvSpPr>
              <p:spPr bwMode="auto">
                <a:xfrm>
                  <a:off x="4651" y="1171"/>
                  <a:ext cx="244" cy="53"/>
                </a:xfrm>
                <a:prstGeom prst="ellipse">
                  <a:avLst/>
                </a:prstGeom>
                <a:gradFill rotWithShape="1">
                  <a:gsLst>
                    <a:gs pos="0">
                      <a:srgbClr val="0563C1"/>
                    </a:gs>
                    <a:gs pos="100000">
                      <a:srgbClr val="FFFFFF"/>
                    </a:gs>
                  </a:gsLst>
                  <a:lin ang="0" scaled="1"/>
                </a:gradFill>
                <a:ln w="9525">
                  <a:solidFill>
                    <a:sysClr val="windowText" lastClr="000000"/>
                  </a:solidFill>
                  <a:round/>
                </a:ln>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zh-CN" altLang="zh-CN" sz="2400" b="0" i="0" u="none" strike="noStrike" kern="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Arial" panose="020B0604020202020204" pitchFamily="34" charset="0"/>
                  </a:endParaRPr>
                </a:p>
              </p:txBody>
            </p:sp>
            <p:sp>
              <p:nvSpPr>
                <p:cNvPr id="175" name="Rectangle 410"/>
                <p:cNvSpPr>
                  <a:spLocks noChangeArrowheads="1"/>
                </p:cNvSpPr>
                <p:nvPr/>
              </p:nvSpPr>
              <p:spPr bwMode="auto">
                <a:xfrm>
                  <a:off x="4651" y="1165"/>
                  <a:ext cx="245" cy="33"/>
                </a:xfrm>
                <a:prstGeom prst="rect">
                  <a:avLst/>
                </a:prstGeom>
                <a:gradFill rotWithShape="1">
                  <a:gsLst>
                    <a:gs pos="0">
                      <a:srgbClr val="0563C1"/>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defRPr/>
                  </a:pPr>
                  <a:endParaRPr kumimoji="0" lang="zh-CN" altLang="zh-CN" sz="2400" b="0" i="0" u="none" strike="noStrike" kern="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Arial" panose="020B0604020202020204" pitchFamily="34" charset="0"/>
                  </a:endParaRPr>
                </a:p>
              </p:txBody>
            </p:sp>
            <p:sp>
              <p:nvSpPr>
                <p:cNvPr id="176" name="Oval 411"/>
                <p:cNvSpPr>
                  <a:spLocks noChangeArrowheads="1"/>
                </p:cNvSpPr>
                <p:nvPr/>
              </p:nvSpPr>
              <p:spPr bwMode="auto">
                <a:xfrm>
                  <a:off x="4650" y="1129"/>
                  <a:ext cx="244" cy="62"/>
                </a:xfrm>
                <a:prstGeom prst="ellipse">
                  <a:avLst/>
                </a:prstGeom>
                <a:gradFill rotWithShape="1">
                  <a:gsLst>
                    <a:gs pos="0">
                      <a:srgbClr val="0563C1"/>
                    </a:gs>
                    <a:gs pos="100000">
                      <a:srgbClr val="FFFFFF"/>
                    </a:gs>
                  </a:gsLst>
                  <a:lin ang="0" scaled="1"/>
                </a:gradFill>
                <a:ln w="9525">
                  <a:solidFill>
                    <a:sysClr val="windowText" lastClr="000000"/>
                  </a:solidFill>
                  <a:round/>
                </a:ln>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zh-CN" altLang="zh-CN" sz="2400" b="0" i="0" u="none" strike="noStrike" kern="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Arial" panose="020B0604020202020204" pitchFamily="34" charset="0"/>
                  </a:endParaRPr>
                </a:p>
              </p:txBody>
            </p:sp>
            <p:grpSp>
              <p:nvGrpSpPr>
                <p:cNvPr id="177" name="Group 167"/>
                <p:cNvGrpSpPr/>
                <p:nvPr/>
              </p:nvGrpSpPr>
              <p:grpSpPr bwMode="auto">
                <a:xfrm>
                  <a:off x="4699" y="1145"/>
                  <a:ext cx="138" cy="29"/>
                  <a:chOff x="2468" y="1332"/>
                  <a:chExt cx="310" cy="60"/>
                </a:xfrm>
              </p:grpSpPr>
              <p:sp>
                <p:nvSpPr>
                  <p:cNvPr id="180" name="Freeform 168"/>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0" h="60">
                        <a:moveTo>
                          <a:pt x="0" y="60"/>
                        </a:moveTo>
                        <a:lnTo>
                          <a:pt x="96" y="60"/>
                        </a:lnTo>
                        <a:lnTo>
                          <a:pt x="192" y="0"/>
                        </a:lnTo>
                        <a:lnTo>
                          <a:pt x="310" y="0"/>
                        </a:lnTo>
                      </a:path>
                    </a:pathLst>
                  </a:custGeom>
                  <a:noFill/>
                  <a:ln w="12700" cmpd="sng">
                    <a:solidFill>
                      <a:sysClr val="windowText" lastClr="00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sp>
                <p:nvSpPr>
                  <p:cNvPr id="181" name="Freeform 169"/>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2" h="60">
                        <a:moveTo>
                          <a:pt x="0" y="0"/>
                        </a:moveTo>
                        <a:lnTo>
                          <a:pt x="96" y="0"/>
                        </a:lnTo>
                        <a:lnTo>
                          <a:pt x="192" y="60"/>
                        </a:lnTo>
                        <a:lnTo>
                          <a:pt x="282" y="60"/>
                        </a:lnTo>
                      </a:path>
                    </a:pathLst>
                  </a:custGeom>
                  <a:noFill/>
                  <a:ln w="12700" cmpd="sng">
                    <a:solidFill>
                      <a:sysClr val="windowText" lastClr="00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grpSp>
            <p:sp>
              <p:nvSpPr>
                <p:cNvPr id="178" name="Line 170"/>
                <p:cNvSpPr>
                  <a:spLocks noChangeShapeType="1"/>
                </p:cNvSpPr>
                <p:nvPr/>
              </p:nvSpPr>
              <p:spPr bwMode="auto">
                <a:xfrm>
                  <a:off x="4651" y="1158"/>
                  <a:ext cx="0" cy="42"/>
                </a:xfrm>
                <a:prstGeom prst="line">
                  <a:avLst/>
                </a:prstGeom>
                <a:noFill/>
                <a:ln w="9525">
                  <a:solidFill>
                    <a:sysClr val="windowText" lastClr="000000"/>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sp>
              <p:nvSpPr>
                <p:cNvPr id="179" name="Line 171"/>
                <p:cNvSpPr>
                  <a:spLocks noChangeShapeType="1"/>
                </p:cNvSpPr>
                <p:nvPr/>
              </p:nvSpPr>
              <p:spPr bwMode="auto">
                <a:xfrm>
                  <a:off x="4893" y="1160"/>
                  <a:ext cx="0" cy="41"/>
                </a:xfrm>
                <a:prstGeom prst="line">
                  <a:avLst/>
                </a:prstGeom>
                <a:noFill/>
                <a:ln w="9525">
                  <a:solidFill>
                    <a:sysClr val="windowText" lastClr="000000"/>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grpSp>
          <p:sp>
            <p:nvSpPr>
              <p:cNvPr id="172" name="Line 172"/>
              <p:cNvSpPr>
                <a:spLocks noChangeShapeType="1"/>
              </p:cNvSpPr>
              <p:nvPr/>
            </p:nvSpPr>
            <p:spPr bwMode="auto">
              <a:xfrm>
                <a:off x="4423" y="2370"/>
                <a:ext cx="152" cy="0"/>
              </a:xfrm>
              <a:prstGeom prst="line">
                <a:avLst/>
              </a:prstGeom>
              <a:noFill/>
              <a:ln w="9525">
                <a:solidFill>
                  <a:srgbClr val="E7E6E6"/>
                </a:solidFill>
                <a:prstDash val="dash"/>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sp>
            <p:nvSpPr>
              <p:cNvPr id="173" name="Text Box 580"/>
              <p:cNvSpPr txBox="1">
                <a:spLocks noChangeArrowheads="1"/>
              </p:cNvSpPr>
              <p:nvPr/>
            </p:nvSpPr>
            <p:spPr bwMode="auto">
              <a:xfrm>
                <a:off x="4231" y="1988"/>
                <a:ext cx="468" cy="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r>
                  <a:rPr kumimoji="0" lang="zh-CN" altLang="en-US" sz="1800" b="0" i="0" u="none" strike="noStrike" kern="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互联网</a:t>
                </a:r>
                <a:endParaRPr kumimoji="0" lang="en-US" altLang="zh-CN" sz="1800" b="0" i="0" u="none" strike="noStrike" kern="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grpSp>
        <p:sp>
          <p:nvSpPr>
            <p:cNvPr id="35" name="Freeform 174"/>
            <p:cNvSpPr/>
            <p:nvPr/>
          </p:nvSpPr>
          <p:spPr bwMode="auto">
            <a:xfrm flipH="1">
              <a:off x="4646613" y="3638374"/>
              <a:ext cx="163512" cy="927100"/>
            </a:xfrm>
            <a:custGeom>
              <a:avLst/>
              <a:gdLst>
                <a:gd name="T0" fmla="*/ 0 w 130"/>
                <a:gd name="T1" fmla="*/ 0 h 584"/>
                <a:gd name="T2" fmla="*/ 2147483646 w 130"/>
                <a:gd name="T3" fmla="*/ 0 h 584"/>
                <a:gd name="T4" fmla="*/ 2147483646 w 130"/>
                <a:gd name="T5" fmla="*/ 2147483646 h 584"/>
                <a:gd name="T6" fmla="*/ 0 60000 65536"/>
                <a:gd name="T7" fmla="*/ 0 60000 65536"/>
                <a:gd name="T8" fmla="*/ 0 60000 65536"/>
              </a:gdLst>
              <a:ahLst/>
              <a:cxnLst>
                <a:cxn ang="T6">
                  <a:pos x="T0" y="T1"/>
                </a:cxn>
                <a:cxn ang="T7">
                  <a:pos x="T2" y="T3"/>
                </a:cxn>
                <a:cxn ang="T8">
                  <a:pos x="T4" y="T5"/>
                </a:cxn>
              </a:cxnLst>
              <a:rect l="0" t="0" r="r" b="b"/>
              <a:pathLst>
                <a:path w="130" h="584">
                  <a:moveTo>
                    <a:pt x="0" y="0"/>
                  </a:moveTo>
                  <a:lnTo>
                    <a:pt x="130" y="0"/>
                  </a:lnTo>
                  <a:lnTo>
                    <a:pt x="130" y="584"/>
                  </a:lnTo>
                </a:path>
              </a:pathLst>
            </a:custGeom>
            <a:noFill/>
            <a:ln w="9525">
              <a:solidFill>
                <a:sysClr val="windowText" lastClr="00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grpSp>
          <p:nvGrpSpPr>
            <p:cNvPr id="36" name="Group 2"/>
            <p:cNvGrpSpPr/>
            <p:nvPr/>
          </p:nvGrpSpPr>
          <p:grpSpPr bwMode="auto">
            <a:xfrm>
              <a:off x="9523415" y="2687462"/>
              <a:ext cx="2268537" cy="1338265"/>
              <a:chOff x="419100" y="1239838"/>
              <a:chExt cx="2268538" cy="1337447"/>
            </a:xfrm>
          </p:grpSpPr>
          <p:sp>
            <p:nvSpPr>
              <p:cNvPr id="142" name="Rectangle 9"/>
              <p:cNvSpPr>
                <a:spLocks noChangeArrowheads="1"/>
              </p:cNvSpPr>
              <p:nvPr/>
            </p:nvSpPr>
            <p:spPr bwMode="auto">
              <a:xfrm>
                <a:off x="657225" y="1650750"/>
                <a:ext cx="1793876" cy="926535"/>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143" name="Line 7"/>
              <p:cNvSpPr>
                <a:spLocks noChangeShapeType="1"/>
              </p:cNvSpPr>
              <p:nvPr/>
            </p:nvSpPr>
            <p:spPr bwMode="auto">
              <a:xfrm flipV="1">
                <a:off x="958850" y="2201863"/>
                <a:ext cx="365125" cy="1587"/>
              </a:xfrm>
              <a:prstGeom prst="line">
                <a:avLst/>
              </a:prstGeom>
              <a:noFill/>
              <a:ln w="9525">
                <a:solidFill>
                  <a:sysClr val="windowText" lastClr="000000"/>
                </a:solidFill>
                <a:round/>
              </a:ln>
              <a:extLst>
                <a:ext uri="{909E8E84-426E-40DD-AFC4-6F175D3DCCD1}">
                  <a14:hiddenFill xmlns:a14="http://schemas.microsoft.com/office/drawing/2010/main">
                    <a:noFill/>
                  </a14:hiddenFill>
                </a:ext>
              </a:extLst>
            </p:spPr>
            <p:txBody>
              <a:bodyPr wrap="none"/>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grpSp>
            <p:nvGrpSpPr>
              <p:cNvPr id="146" name="Group 13"/>
              <p:cNvGrpSpPr/>
              <p:nvPr/>
            </p:nvGrpSpPr>
            <p:grpSpPr bwMode="auto">
              <a:xfrm>
                <a:off x="1304925" y="2078038"/>
                <a:ext cx="614363" cy="220662"/>
                <a:chOff x="322" y="890"/>
                <a:chExt cx="872" cy="339"/>
              </a:xfrm>
            </p:grpSpPr>
            <p:sp>
              <p:nvSpPr>
                <p:cNvPr id="155" name="Rectangle 14"/>
                <p:cNvSpPr>
                  <a:spLocks noChangeArrowheads="1"/>
                </p:cNvSpPr>
                <p:nvPr/>
              </p:nvSpPr>
              <p:spPr bwMode="auto">
                <a:xfrm>
                  <a:off x="322" y="1004"/>
                  <a:ext cx="872" cy="224"/>
                </a:xfrm>
                <a:prstGeom prst="rect">
                  <a:avLst/>
                </a:prstGeom>
                <a:solidFill>
                  <a:srgbClr val="FFFF99"/>
                </a:solidFill>
                <a:ln w="9525">
                  <a:solidFill>
                    <a:sysClr val="windowText" lastClr="000000"/>
                  </a:solidFill>
                  <a:miter lim="800000"/>
                </a:ln>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156" name="Rectangle 15"/>
                <p:cNvSpPr>
                  <a:spLocks noChangeArrowheads="1"/>
                </p:cNvSpPr>
                <p:nvPr/>
              </p:nvSpPr>
              <p:spPr bwMode="auto">
                <a:xfrm>
                  <a:off x="394" y="1072"/>
                  <a:ext cx="54" cy="56"/>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157" name="Rectangle 16"/>
                <p:cNvSpPr>
                  <a:spLocks noChangeArrowheads="1"/>
                </p:cNvSpPr>
                <p:nvPr/>
              </p:nvSpPr>
              <p:spPr bwMode="auto">
                <a:xfrm>
                  <a:off x="466" y="1072"/>
                  <a:ext cx="56" cy="56"/>
                </a:xfrm>
                <a:prstGeom prst="rect">
                  <a:avLst/>
                </a:prstGeom>
                <a:solidFill>
                  <a:srgbClr val="33CC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158" name="Rectangle 17"/>
                <p:cNvSpPr>
                  <a:spLocks noChangeArrowheads="1"/>
                </p:cNvSpPr>
                <p:nvPr/>
              </p:nvSpPr>
              <p:spPr bwMode="auto">
                <a:xfrm>
                  <a:off x="541" y="1070"/>
                  <a:ext cx="56" cy="56"/>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159" name="Rectangle 18"/>
                <p:cNvSpPr>
                  <a:spLocks noChangeArrowheads="1"/>
                </p:cNvSpPr>
                <p:nvPr/>
              </p:nvSpPr>
              <p:spPr bwMode="auto">
                <a:xfrm>
                  <a:off x="615" y="1070"/>
                  <a:ext cx="56" cy="56"/>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160" name="AutoShape 19"/>
                <p:cNvSpPr>
                  <a:spLocks noChangeArrowheads="1"/>
                </p:cNvSpPr>
                <p:nvPr/>
              </p:nvSpPr>
              <p:spPr bwMode="auto">
                <a:xfrm rot="10800000" flipH="1">
                  <a:off x="322" y="890"/>
                  <a:ext cx="859" cy="11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1 w 21600"/>
                    <a:gd name="T13" fmla="*/ 4516 h 21600"/>
                    <a:gd name="T14" fmla="*/ 17099 w 21600"/>
                    <a:gd name="T15" fmla="*/ 17084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FFFF99"/>
                </a:solidFill>
                <a:ln w="9525">
                  <a:solidFill>
                    <a:sysClr val="windowText" lastClr="00000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grpSp>
          <p:sp>
            <p:nvSpPr>
              <p:cNvPr id="147" name="AutoShape 21"/>
              <p:cNvSpPr>
                <a:spLocks noChangeArrowheads="1"/>
              </p:cNvSpPr>
              <p:nvPr/>
            </p:nvSpPr>
            <p:spPr bwMode="auto">
              <a:xfrm>
                <a:off x="419100" y="1239838"/>
                <a:ext cx="2268538" cy="468028"/>
              </a:xfrm>
              <a:prstGeom prst="triangle">
                <a:avLst>
                  <a:gd name="adj" fmla="val 50000"/>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148" name="Rectangle 22"/>
              <p:cNvSpPr>
                <a:spLocks noChangeArrowheads="1"/>
              </p:cNvSpPr>
              <p:nvPr/>
            </p:nvSpPr>
            <p:spPr bwMode="auto">
              <a:xfrm>
                <a:off x="906462" y="2133056"/>
                <a:ext cx="166688" cy="144374"/>
              </a:xfrm>
              <a:prstGeom prst="rect">
                <a:avLst/>
              </a:prstGeom>
              <a:solidFill>
                <a:srgbClr val="000099"/>
              </a:solidFill>
              <a:ln w="9525">
                <a:solidFill>
                  <a:sysClr val="windowText" lastClr="000000"/>
                </a:solidFill>
                <a:miter lim="800000"/>
              </a:ln>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149" name="Freeform 23"/>
              <p:cNvSpPr/>
              <p:nvPr/>
            </p:nvSpPr>
            <p:spPr bwMode="auto">
              <a:xfrm flipH="1">
                <a:off x="970845" y="1691922"/>
                <a:ext cx="479425" cy="434975"/>
              </a:xfrm>
              <a:custGeom>
                <a:avLst/>
                <a:gdLst>
                  <a:gd name="T0" fmla="*/ 2147483646 w 381"/>
                  <a:gd name="T1" fmla="*/ 2147483646 h 274"/>
                  <a:gd name="T2" fmla="*/ 2147483646 w 381"/>
                  <a:gd name="T3" fmla="*/ 2147483646 h 274"/>
                  <a:gd name="T4" fmla="*/ 0 w 381"/>
                  <a:gd name="T5" fmla="*/ 0 h 274"/>
                  <a:gd name="T6" fmla="*/ 0 60000 65536"/>
                  <a:gd name="T7" fmla="*/ 0 60000 65536"/>
                  <a:gd name="T8" fmla="*/ 0 60000 65536"/>
                </a:gdLst>
                <a:ahLst/>
                <a:cxnLst>
                  <a:cxn ang="T6">
                    <a:pos x="T0" y="T1"/>
                  </a:cxn>
                  <a:cxn ang="T7">
                    <a:pos x="T2" y="T3"/>
                  </a:cxn>
                  <a:cxn ang="T8">
                    <a:pos x="T4" y="T5"/>
                  </a:cxn>
                </a:cxnLst>
                <a:rect l="0" t="0" r="r" b="b"/>
                <a:pathLst>
                  <a:path w="381" h="274">
                    <a:moveTo>
                      <a:pt x="381" y="274"/>
                    </a:moveTo>
                    <a:lnTo>
                      <a:pt x="381" y="130"/>
                    </a:lnTo>
                    <a:lnTo>
                      <a:pt x="0" y="0"/>
                    </a:lnTo>
                  </a:path>
                </a:pathLst>
              </a:custGeom>
              <a:noFill/>
              <a:ln w="9525">
                <a:solidFill>
                  <a:sysClr val="windowText" lastClr="00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sp>
            <p:nvSpPr>
              <p:cNvPr id="150" name="Line 24"/>
              <p:cNvSpPr>
                <a:spLocks noChangeShapeType="1"/>
              </p:cNvSpPr>
              <p:nvPr/>
            </p:nvSpPr>
            <p:spPr bwMode="auto">
              <a:xfrm flipH="1">
                <a:off x="1917701" y="2215556"/>
                <a:ext cx="239712" cy="0"/>
              </a:xfrm>
              <a:prstGeom prst="line">
                <a:avLst/>
              </a:prstGeom>
              <a:noFill/>
              <a:ln w="9525">
                <a:solidFill>
                  <a:sysClr val="windowText" lastClr="000000"/>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pic>
            <p:nvPicPr>
              <p:cNvPr id="151" name="Picture 25" descr="tv"/>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224844" y="1355725"/>
                <a:ext cx="755650"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52" name="Group 181"/>
              <p:cNvGrpSpPr/>
              <p:nvPr/>
            </p:nvGrpSpPr>
            <p:grpSpPr bwMode="auto">
              <a:xfrm>
                <a:off x="1854097" y="1780738"/>
                <a:ext cx="609600" cy="609600"/>
                <a:chOff x="-44" y="1473"/>
                <a:chExt cx="981" cy="1105"/>
              </a:xfrm>
            </p:grpSpPr>
            <p:pic>
              <p:nvPicPr>
                <p:cNvPr id="153" name="Picture 182" descr="desktop_computer_stylized_med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4" name="Freeform 183"/>
                <p:cNvSpPr/>
                <p:nvPr/>
              </p:nvSpPr>
              <p:spPr bwMode="auto">
                <a:xfrm flipH="1">
                  <a:off x="374" y="1579"/>
                  <a:ext cx="477" cy="506"/>
                </a:xfrm>
                <a:custGeom>
                  <a:avLst/>
                  <a:gdLst>
                    <a:gd name="T0" fmla="*/ 0 w 356"/>
                    <a:gd name="T1" fmla="*/ 0 h 368"/>
                    <a:gd name="T2" fmla="*/ 139825 w 356"/>
                    <a:gd name="T3" fmla="*/ 11340 h 368"/>
                    <a:gd name="T4" fmla="*/ 165873 w 356"/>
                    <a:gd name="T5" fmla="*/ 236254 h 368"/>
                    <a:gd name="T6" fmla="*/ 36556 w 356"/>
                    <a:gd name="T7" fmla="*/ 295467 h 368"/>
                    <a:gd name="T8" fmla="*/ 0 w 356"/>
                    <a:gd name="T9" fmla="*/ 0 h 3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 h="368">
                      <a:moveTo>
                        <a:pt x="0" y="0"/>
                      </a:moveTo>
                      <a:lnTo>
                        <a:pt x="300" y="14"/>
                      </a:lnTo>
                      <a:lnTo>
                        <a:pt x="356" y="294"/>
                      </a:lnTo>
                      <a:lnTo>
                        <a:pt x="78" y="368"/>
                      </a:lnTo>
                      <a:lnTo>
                        <a:pt x="0" y="0"/>
                      </a:lnTo>
                      <a:close/>
                    </a:path>
                  </a:pathLst>
                </a:custGeom>
                <a:gradFill rotWithShape="1">
                  <a:gsLst>
                    <a:gs pos="0">
                      <a:srgbClr val="000099"/>
                    </a:gs>
                    <a:gs pos="100000">
                      <a:sysClr val="window" lastClr="FFFFFF"/>
                    </a:gs>
                  </a:gsLst>
                  <a:lin ang="2700000" scaled="1"/>
                </a:gradFill>
                <a:ln>
                  <a:noFill/>
                </a:ln>
                <a:effectLst/>
                <a:extLst>
                  <a:ext uri="{91240B29-F687-4F45-9708-019B960494DF}">
                    <a14:hiddenLine xmlns:a14="http://schemas.microsoft.com/office/drawing/2010/main" w="9525">
                      <a:solidFill>
                        <a:schemeClr val="tx1"/>
                      </a:solidFill>
                      <a:prstDash val="solid"/>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grpSp>
        </p:grpSp>
        <p:grpSp>
          <p:nvGrpSpPr>
            <p:cNvPr id="37" name="Group 8"/>
            <p:cNvGrpSpPr/>
            <p:nvPr/>
          </p:nvGrpSpPr>
          <p:grpSpPr bwMode="auto">
            <a:xfrm>
              <a:off x="5081589" y="2897012"/>
              <a:ext cx="4938713" cy="1389063"/>
              <a:chOff x="4327270" y="1745934"/>
              <a:chExt cx="4938730" cy="1388847"/>
            </a:xfrm>
          </p:grpSpPr>
          <p:sp>
            <p:nvSpPr>
              <p:cNvPr id="46" name="Line 94"/>
              <p:cNvSpPr>
                <a:spLocks noChangeShapeType="1"/>
              </p:cNvSpPr>
              <p:nvPr/>
            </p:nvSpPr>
            <p:spPr bwMode="auto">
              <a:xfrm>
                <a:off x="4327270" y="2504641"/>
                <a:ext cx="4938730" cy="0"/>
              </a:xfrm>
              <a:prstGeom prst="line">
                <a:avLst/>
              </a:prstGeom>
              <a:noFill/>
              <a:ln w="19050">
                <a:solidFill>
                  <a:sysClr val="windowText" lastClr="000000"/>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grpSp>
            <p:nvGrpSpPr>
              <p:cNvPr id="47" name="Group 7"/>
              <p:cNvGrpSpPr/>
              <p:nvPr/>
            </p:nvGrpSpPr>
            <p:grpSpPr bwMode="auto">
              <a:xfrm flipH="1">
                <a:off x="5534163" y="1745934"/>
                <a:ext cx="2894013" cy="752475"/>
                <a:chOff x="5534163" y="1745934"/>
                <a:chExt cx="2894013" cy="752475"/>
              </a:xfrm>
            </p:grpSpPr>
            <p:grpSp>
              <p:nvGrpSpPr>
                <p:cNvPr id="87" name="Group 26"/>
                <p:cNvGrpSpPr/>
                <p:nvPr/>
              </p:nvGrpSpPr>
              <p:grpSpPr bwMode="auto">
                <a:xfrm>
                  <a:off x="5534163" y="1752284"/>
                  <a:ext cx="850900" cy="527050"/>
                  <a:chOff x="-490" y="1664"/>
                  <a:chExt cx="1429" cy="842"/>
                </a:xfrm>
              </p:grpSpPr>
              <p:sp>
                <p:nvSpPr>
                  <p:cNvPr id="126" name="AutoShape 27"/>
                  <p:cNvSpPr>
                    <a:spLocks noChangeArrowheads="1"/>
                  </p:cNvSpPr>
                  <p:nvPr/>
                </p:nvSpPr>
                <p:spPr bwMode="auto">
                  <a:xfrm>
                    <a:off x="-489" y="1664"/>
                    <a:ext cx="1429" cy="294"/>
                  </a:xfrm>
                  <a:prstGeom prst="triangle">
                    <a:avLst>
                      <a:gd name="adj" fmla="val 50000"/>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grpSp>
                <p:nvGrpSpPr>
                  <p:cNvPr id="127" name="Group 28"/>
                  <p:cNvGrpSpPr/>
                  <p:nvPr/>
                </p:nvGrpSpPr>
                <p:grpSpPr bwMode="auto">
                  <a:xfrm>
                    <a:off x="-427" y="1737"/>
                    <a:ext cx="1217" cy="769"/>
                    <a:chOff x="-427" y="1737"/>
                    <a:chExt cx="1217" cy="769"/>
                  </a:xfrm>
                </p:grpSpPr>
                <p:sp>
                  <p:nvSpPr>
                    <p:cNvPr id="128" name="Rectangle 29"/>
                    <p:cNvSpPr>
                      <a:spLocks noChangeArrowheads="1"/>
                    </p:cNvSpPr>
                    <p:nvPr/>
                  </p:nvSpPr>
                  <p:spPr bwMode="auto">
                    <a:xfrm>
                      <a:off x="-335" y="1923"/>
                      <a:ext cx="1125" cy="583"/>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129" name="Line 7"/>
                    <p:cNvSpPr>
                      <a:spLocks noChangeShapeType="1"/>
                    </p:cNvSpPr>
                    <p:nvPr/>
                  </p:nvSpPr>
                  <p:spPr bwMode="auto">
                    <a:xfrm flipV="1">
                      <a:off x="-150" y="2270"/>
                      <a:ext cx="230" cy="1"/>
                    </a:xfrm>
                    <a:prstGeom prst="line">
                      <a:avLst/>
                    </a:prstGeom>
                    <a:noFill/>
                    <a:ln w="9525">
                      <a:solidFill>
                        <a:sysClr val="windowText" lastClr="000000"/>
                      </a:solidFill>
                      <a:round/>
                    </a:ln>
                    <a:extLst>
                      <a:ext uri="{909E8E84-426E-40DD-AFC4-6F175D3DCCD1}">
                        <a14:hiddenFill xmlns:a14="http://schemas.microsoft.com/office/drawing/2010/main">
                          <a:noFill/>
                        </a14:hiddenFill>
                      </a:ext>
                    </a:extLst>
                  </p:spPr>
                  <p:txBody>
                    <a:bodyPr wrap="none"/>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grpSp>
                  <p:nvGrpSpPr>
                    <p:cNvPr id="130" name="Group 31"/>
                    <p:cNvGrpSpPr/>
                    <p:nvPr/>
                  </p:nvGrpSpPr>
                  <p:grpSpPr bwMode="auto">
                    <a:xfrm>
                      <a:off x="68" y="2192"/>
                      <a:ext cx="387" cy="139"/>
                      <a:chOff x="322" y="890"/>
                      <a:chExt cx="872" cy="339"/>
                    </a:xfrm>
                  </p:grpSpPr>
                  <p:sp>
                    <p:nvSpPr>
                      <p:cNvPr id="136" name="Rectangle 32"/>
                      <p:cNvSpPr>
                        <a:spLocks noChangeArrowheads="1"/>
                      </p:cNvSpPr>
                      <p:nvPr/>
                    </p:nvSpPr>
                    <p:spPr bwMode="auto">
                      <a:xfrm>
                        <a:off x="322" y="1000"/>
                        <a:ext cx="871" cy="229"/>
                      </a:xfrm>
                      <a:prstGeom prst="rect">
                        <a:avLst/>
                      </a:prstGeom>
                      <a:solidFill>
                        <a:srgbClr val="FFFF99"/>
                      </a:solidFill>
                      <a:ln w="9525">
                        <a:solidFill>
                          <a:sysClr val="windowText" lastClr="000000"/>
                        </a:solidFill>
                        <a:miter lim="800000"/>
                      </a:ln>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137" name="Rectangle 33"/>
                      <p:cNvSpPr>
                        <a:spLocks noChangeArrowheads="1"/>
                      </p:cNvSpPr>
                      <p:nvPr/>
                    </p:nvSpPr>
                    <p:spPr bwMode="auto">
                      <a:xfrm>
                        <a:off x="394" y="1074"/>
                        <a:ext cx="54" cy="56"/>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138" name="Rectangle 34"/>
                      <p:cNvSpPr>
                        <a:spLocks noChangeArrowheads="1"/>
                      </p:cNvSpPr>
                      <p:nvPr/>
                    </p:nvSpPr>
                    <p:spPr bwMode="auto">
                      <a:xfrm>
                        <a:off x="466" y="1074"/>
                        <a:ext cx="54" cy="56"/>
                      </a:xfrm>
                      <a:prstGeom prst="rect">
                        <a:avLst/>
                      </a:prstGeom>
                      <a:solidFill>
                        <a:srgbClr val="33CC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139" name="Rectangle 35"/>
                      <p:cNvSpPr>
                        <a:spLocks noChangeArrowheads="1"/>
                      </p:cNvSpPr>
                      <p:nvPr/>
                    </p:nvSpPr>
                    <p:spPr bwMode="auto">
                      <a:xfrm>
                        <a:off x="538" y="1068"/>
                        <a:ext cx="60" cy="56"/>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140" name="Rectangle 36"/>
                      <p:cNvSpPr>
                        <a:spLocks noChangeArrowheads="1"/>
                      </p:cNvSpPr>
                      <p:nvPr/>
                    </p:nvSpPr>
                    <p:spPr bwMode="auto">
                      <a:xfrm>
                        <a:off x="616" y="1068"/>
                        <a:ext cx="54" cy="56"/>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141" name="AutoShape 37"/>
                      <p:cNvSpPr>
                        <a:spLocks noChangeArrowheads="1"/>
                      </p:cNvSpPr>
                      <p:nvPr/>
                    </p:nvSpPr>
                    <p:spPr bwMode="auto">
                      <a:xfrm rot="10800000" flipH="1">
                        <a:off x="322" y="890"/>
                        <a:ext cx="859" cy="11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1 w 21600"/>
                          <a:gd name="T13" fmla="*/ 4516 h 21600"/>
                          <a:gd name="T14" fmla="*/ 17099 w 21600"/>
                          <a:gd name="T15" fmla="*/ 17084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FFFF99"/>
                      </a:solidFill>
                      <a:ln w="9525">
                        <a:solidFill>
                          <a:sysClr val="windowText" lastClr="00000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grpSp>
                <p:pic>
                  <p:nvPicPr>
                    <p:cNvPr id="131" name="Picture 38" descr="desktop_computer_stylized_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 y="2049"/>
                      <a:ext cx="447" cy="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2" name="Rectangle 39"/>
                    <p:cNvSpPr>
                      <a:spLocks noChangeArrowheads="1"/>
                    </p:cNvSpPr>
                    <p:nvPr/>
                  </p:nvSpPr>
                  <p:spPr bwMode="auto">
                    <a:xfrm>
                      <a:off x="529" y="2232"/>
                      <a:ext cx="104" cy="91"/>
                    </a:xfrm>
                    <a:prstGeom prst="rect">
                      <a:avLst/>
                    </a:prstGeom>
                    <a:solidFill>
                      <a:srgbClr val="000099"/>
                    </a:solidFill>
                    <a:ln w="9525">
                      <a:solidFill>
                        <a:sysClr val="windowText" lastClr="000000"/>
                      </a:solidFill>
                      <a:miter lim="800000"/>
                    </a:ln>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133" name="Freeform 40"/>
                    <p:cNvSpPr/>
                    <p:nvPr/>
                  </p:nvSpPr>
                  <p:spPr bwMode="auto">
                    <a:xfrm>
                      <a:off x="282" y="1951"/>
                      <a:ext cx="302" cy="274"/>
                    </a:xfrm>
                    <a:custGeom>
                      <a:avLst/>
                      <a:gdLst>
                        <a:gd name="T0" fmla="*/ 3 w 381"/>
                        <a:gd name="T1" fmla="*/ 274 h 274"/>
                        <a:gd name="T2" fmla="*/ 3 w 381"/>
                        <a:gd name="T3" fmla="*/ 130 h 274"/>
                        <a:gd name="T4" fmla="*/ 0 w 381"/>
                        <a:gd name="T5" fmla="*/ 0 h 274"/>
                        <a:gd name="T6" fmla="*/ 0 60000 65536"/>
                        <a:gd name="T7" fmla="*/ 0 60000 65536"/>
                        <a:gd name="T8" fmla="*/ 0 60000 65536"/>
                      </a:gdLst>
                      <a:ahLst/>
                      <a:cxnLst>
                        <a:cxn ang="T6">
                          <a:pos x="T0" y="T1"/>
                        </a:cxn>
                        <a:cxn ang="T7">
                          <a:pos x="T2" y="T3"/>
                        </a:cxn>
                        <a:cxn ang="T8">
                          <a:pos x="T4" y="T5"/>
                        </a:cxn>
                      </a:cxnLst>
                      <a:rect l="0" t="0" r="r" b="b"/>
                      <a:pathLst>
                        <a:path w="381" h="274">
                          <a:moveTo>
                            <a:pt x="381" y="274"/>
                          </a:moveTo>
                          <a:lnTo>
                            <a:pt x="381" y="130"/>
                          </a:lnTo>
                          <a:lnTo>
                            <a:pt x="0" y="0"/>
                          </a:lnTo>
                        </a:path>
                      </a:pathLst>
                    </a:custGeom>
                    <a:noFill/>
                    <a:ln w="9525">
                      <a:solidFill>
                        <a:sysClr val="windowText" lastClr="00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sp>
                  <p:nvSpPr>
                    <p:cNvPr id="134" name="Line 41"/>
                    <p:cNvSpPr>
                      <a:spLocks noChangeShapeType="1"/>
                    </p:cNvSpPr>
                    <p:nvPr/>
                  </p:nvSpPr>
                  <p:spPr bwMode="auto">
                    <a:xfrm flipH="1">
                      <a:off x="470" y="2270"/>
                      <a:ext cx="152" cy="0"/>
                    </a:xfrm>
                    <a:prstGeom prst="line">
                      <a:avLst/>
                    </a:prstGeom>
                    <a:noFill/>
                    <a:ln w="9525">
                      <a:solidFill>
                        <a:sysClr val="windowText" lastClr="000000"/>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pic>
                  <p:nvPicPr>
                    <p:cNvPr id="135" name="Picture 42" descr="tv"/>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 y="1737"/>
                      <a:ext cx="476" cy="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88" name="Group 43"/>
                <p:cNvGrpSpPr/>
                <p:nvPr/>
              </p:nvGrpSpPr>
              <p:grpSpPr bwMode="auto">
                <a:xfrm>
                  <a:off x="6435863" y="1745934"/>
                  <a:ext cx="850900" cy="527050"/>
                  <a:chOff x="-490" y="1664"/>
                  <a:chExt cx="1429" cy="842"/>
                </a:xfrm>
              </p:grpSpPr>
              <p:sp>
                <p:nvSpPr>
                  <p:cNvPr id="110" name="AutoShape 44"/>
                  <p:cNvSpPr>
                    <a:spLocks noChangeArrowheads="1"/>
                  </p:cNvSpPr>
                  <p:nvPr/>
                </p:nvSpPr>
                <p:spPr bwMode="auto">
                  <a:xfrm>
                    <a:off x="-489" y="1664"/>
                    <a:ext cx="1429" cy="294"/>
                  </a:xfrm>
                  <a:prstGeom prst="triangle">
                    <a:avLst>
                      <a:gd name="adj" fmla="val 50000"/>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grpSp>
                <p:nvGrpSpPr>
                  <p:cNvPr id="111" name="Group 45"/>
                  <p:cNvGrpSpPr/>
                  <p:nvPr/>
                </p:nvGrpSpPr>
                <p:grpSpPr bwMode="auto">
                  <a:xfrm>
                    <a:off x="-427" y="1737"/>
                    <a:ext cx="1217" cy="769"/>
                    <a:chOff x="-427" y="1737"/>
                    <a:chExt cx="1217" cy="769"/>
                  </a:xfrm>
                </p:grpSpPr>
                <p:sp>
                  <p:nvSpPr>
                    <p:cNvPr id="112" name="Rectangle 46"/>
                    <p:cNvSpPr>
                      <a:spLocks noChangeArrowheads="1"/>
                    </p:cNvSpPr>
                    <p:nvPr/>
                  </p:nvSpPr>
                  <p:spPr bwMode="auto">
                    <a:xfrm>
                      <a:off x="-335" y="1923"/>
                      <a:ext cx="1125" cy="583"/>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113" name="Line 7"/>
                    <p:cNvSpPr>
                      <a:spLocks noChangeShapeType="1"/>
                    </p:cNvSpPr>
                    <p:nvPr/>
                  </p:nvSpPr>
                  <p:spPr bwMode="auto">
                    <a:xfrm flipV="1">
                      <a:off x="-150" y="2270"/>
                      <a:ext cx="230" cy="1"/>
                    </a:xfrm>
                    <a:prstGeom prst="line">
                      <a:avLst/>
                    </a:prstGeom>
                    <a:noFill/>
                    <a:ln w="9525">
                      <a:solidFill>
                        <a:sysClr val="windowText" lastClr="000000"/>
                      </a:solidFill>
                      <a:round/>
                    </a:ln>
                    <a:extLst>
                      <a:ext uri="{909E8E84-426E-40DD-AFC4-6F175D3DCCD1}">
                        <a14:hiddenFill xmlns:a14="http://schemas.microsoft.com/office/drawing/2010/main">
                          <a:noFill/>
                        </a14:hiddenFill>
                      </a:ext>
                    </a:extLst>
                  </p:spPr>
                  <p:txBody>
                    <a:bodyPr wrap="none"/>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grpSp>
                  <p:nvGrpSpPr>
                    <p:cNvPr id="114" name="Group 48"/>
                    <p:cNvGrpSpPr/>
                    <p:nvPr/>
                  </p:nvGrpSpPr>
                  <p:grpSpPr bwMode="auto">
                    <a:xfrm>
                      <a:off x="68" y="2192"/>
                      <a:ext cx="387" cy="139"/>
                      <a:chOff x="322" y="890"/>
                      <a:chExt cx="872" cy="339"/>
                    </a:xfrm>
                  </p:grpSpPr>
                  <p:sp>
                    <p:nvSpPr>
                      <p:cNvPr id="120" name="Rectangle 49"/>
                      <p:cNvSpPr>
                        <a:spLocks noChangeArrowheads="1"/>
                      </p:cNvSpPr>
                      <p:nvPr/>
                    </p:nvSpPr>
                    <p:spPr bwMode="auto">
                      <a:xfrm>
                        <a:off x="322" y="1000"/>
                        <a:ext cx="871" cy="229"/>
                      </a:xfrm>
                      <a:prstGeom prst="rect">
                        <a:avLst/>
                      </a:prstGeom>
                      <a:solidFill>
                        <a:srgbClr val="FFFF99"/>
                      </a:solidFill>
                      <a:ln w="9525">
                        <a:solidFill>
                          <a:sysClr val="windowText" lastClr="000000"/>
                        </a:solidFill>
                        <a:miter lim="800000"/>
                      </a:ln>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121" name="Rectangle 50"/>
                      <p:cNvSpPr>
                        <a:spLocks noChangeArrowheads="1"/>
                      </p:cNvSpPr>
                      <p:nvPr/>
                    </p:nvSpPr>
                    <p:spPr bwMode="auto">
                      <a:xfrm>
                        <a:off x="394" y="1074"/>
                        <a:ext cx="54" cy="56"/>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122" name="Rectangle 51"/>
                      <p:cNvSpPr>
                        <a:spLocks noChangeArrowheads="1"/>
                      </p:cNvSpPr>
                      <p:nvPr/>
                    </p:nvSpPr>
                    <p:spPr bwMode="auto">
                      <a:xfrm>
                        <a:off x="466" y="1074"/>
                        <a:ext cx="54" cy="56"/>
                      </a:xfrm>
                      <a:prstGeom prst="rect">
                        <a:avLst/>
                      </a:prstGeom>
                      <a:solidFill>
                        <a:srgbClr val="33CC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123" name="Rectangle 52"/>
                      <p:cNvSpPr>
                        <a:spLocks noChangeArrowheads="1"/>
                      </p:cNvSpPr>
                      <p:nvPr/>
                    </p:nvSpPr>
                    <p:spPr bwMode="auto">
                      <a:xfrm>
                        <a:off x="538" y="1068"/>
                        <a:ext cx="60" cy="56"/>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124" name="Rectangle 53"/>
                      <p:cNvSpPr>
                        <a:spLocks noChangeArrowheads="1"/>
                      </p:cNvSpPr>
                      <p:nvPr/>
                    </p:nvSpPr>
                    <p:spPr bwMode="auto">
                      <a:xfrm>
                        <a:off x="616" y="1068"/>
                        <a:ext cx="54" cy="56"/>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125" name="AutoShape 54"/>
                      <p:cNvSpPr>
                        <a:spLocks noChangeArrowheads="1"/>
                      </p:cNvSpPr>
                      <p:nvPr/>
                    </p:nvSpPr>
                    <p:spPr bwMode="auto">
                      <a:xfrm rot="10800000" flipH="1">
                        <a:off x="322" y="890"/>
                        <a:ext cx="859" cy="11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1 w 21600"/>
                          <a:gd name="T13" fmla="*/ 4516 h 21600"/>
                          <a:gd name="T14" fmla="*/ 17099 w 21600"/>
                          <a:gd name="T15" fmla="*/ 17084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FFFF99"/>
                      </a:solidFill>
                      <a:ln w="9525">
                        <a:solidFill>
                          <a:sysClr val="windowText" lastClr="00000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grpSp>
                <p:pic>
                  <p:nvPicPr>
                    <p:cNvPr id="115" name="Picture 55" descr="desktop_computer_stylized_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 y="2049"/>
                      <a:ext cx="447" cy="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6" name="Rectangle 56"/>
                    <p:cNvSpPr>
                      <a:spLocks noChangeArrowheads="1"/>
                    </p:cNvSpPr>
                    <p:nvPr/>
                  </p:nvSpPr>
                  <p:spPr bwMode="auto">
                    <a:xfrm>
                      <a:off x="529" y="2232"/>
                      <a:ext cx="104" cy="91"/>
                    </a:xfrm>
                    <a:prstGeom prst="rect">
                      <a:avLst/>
                    </a:prstGeom>
                    <a:solidFill>
                      <a:srgbClr val="000099"/>
                    </a:solidFill>
                    <a:ln w="9525">
                      <a:solidFill>
                        <a:sysClr val="windowText" lastClr="000000"/>
                      </a:solidFill>
                      <a:miter lim="800000"/>
                    </a:ln>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117" name="Freeform 57"/>
                    <p:cNvSpPr/>
                    <p:nvPr/>
                  </p:nvSpPr>
                  <p:spPr bwMode="auto">
                    <a:xfrm>
                      <a:off x="282" y="1951"/>
                      <a:ext cx="302" cy="274"/>
                    </a:xfrm>
                    <a:custGeom>
                      <a:avLst/>
                      <a:gdLst>
                        <a:gd name="T0" fmla="*/ 3 w 381"/>
                        <a:gd name="T1" fmla="*/ 274 h 274"/>
                        <a:gd name="T2" fmla="*/ 3 w 381"/>
                        <a:gd name="T3" fmla="*/ 130 h 274"/>
                        <a:gd name="T4" fmla="*/ 0 w 381"/>
                        <a:gd name="T5" fmla="*/ 0 h 274"/>
                        <a:gd name="T6" fmla="*/ 0 60000 65536"/>
                        <a:gd name="T7" fmla="*/ 0 60000 65536"/>
                        <a:gd name="T8" fmla="*/ 0 60000 65536"/>
                      </a:gdLst>
                      <a:ahLst/>
                      <a:cxnLst>
                        <a:cxn ang="T6">
                          <a:pos x="T0" y="T1"/>
                        </a:cxn>
                        <a:cxn ang="T7">
                          <a:pos x="T2" y="T3"/>
                        </a:cxn>
                        <a:cxn ang="T8">
                          <a:pos x="T4" y="T5"/>
                        </a:cxn>
                      </a:cxnLst>
                      <a:rect l="0" t="0" r="r" b="b"/>
                      <a:pathLst>
                        <a:path w="381" h="274">
                          <a:moveTo>
                            <a:pt x="381" y="274"/>
                          </a:moveTo>
                          <a:lnTo>
                            <a:pt x="381" y="130"/>
                          </a:lnTo>
                          <a:lnTo>
                            <a:pt x="0" y="0"/>
                          </a:lnTo>
                        </a:path>
                      </a:pathLst>
                    </a:custGeom>
                    <a:noFill/>
                    <a:ln w="9525">
                      <a:solidFill>
                        <a:sysClr val="windowText" lastClr="00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sp>
                  <p:nvSpPr>
                    <p:cNvPr id="118" name="Line 58"/>
                    <p:cNvSpPr>
                      <a:spLocks noChangeShapeType="1"/>
                    </p:cNvSpPr>
                    <p:nvPr/>
                  </p:nvSpPr>
                  <p:spPr bwMode="auto">
                    <a:xfrm flipH="1">
                      <a:off x="470" y="2270"/>
                      <a:ext cx="152" cy="0"/>
                    </a:xfrm>
                    <a:prstGeom prst="line">
                      <a:avLst/>
                    </a:prstGeom>
                    <a:noFill/>
                    <a:ln w="9525">
                      <a:solidFill>
                        <a:sysClr val="windowText" lastClr="000000"/>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pic>
                  <p:nvPicPr>
                    <p:cNvPr id="119" name="Picture 59" descr="tv"/>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 y="1737"/>
                      <a:ext cx="476" cy="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89" name="Group 95"/>
                <p:cNvGrpSpPr/>
                <p:nvPr/>
              </p:nvGrpSpPr>
              <p:grpSpPr bwMode="auto">
                <a:xfrm>
                  <a:off x="7577276" y="1753872"/>
                  <a:ext cx="850900" cy="527050"/>
                  <a:chOff x="-490" y="1664"/>
                  <a:chExt cx="1429" cy="842"/>
                </a:xfrm>
              </p:grpSpPr>
              <p:sp>
                <p:nvSpPr>
                  <p:cNvPr id="94" name="AutoShape 96"/>
                  <p:cNvSpPr>
                    <a:spLocks noChangeArrowheads="1"/>
                  </p:cNvSpPr>
                  <p:nvPr/>
                </p:nvSpPr>
                <p:spPr bwMode="auto">
                  <a:xfrm>
                    <a:off x="-489" y="1664"/>
                    <a:ext cx="1429" cy="294"/>
                  </a:xfrm>
                  <a:prstGeom prst="triangle">
                    <a:avLst>
                      <a:gd name="adj" fmla="val 50000"/>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grpSp>
                <p:nvGrpSpPr>
                  <p:cNvPr id="95" name="Group 97"/>
                  <p:cNvGrpSpPr/>
                  <p:nvPr/>
                </p:nvGrpSpPr>
                <p:grpSpPr bwMode="auto">
                  <a:xfrm>
                    <a:off x="-427" y="1737"/>
                    <a:ext cx="1217" cy="769"/>
                    <a:chOff x="-427" y="1737"/>
                    <a:chExt cx="1217" cy="769"/>
                  </a:xfrm>
                </p:grpSpPr>
                <p:sp>
                  <p:nvSpPr>
                    <p:cNvPr id="96" name="Rectangle 98"/>
                    <p:cNvSpPr>
                      <a:spLocks noChangeArrowheads="1"/>
                    </p:cNvSpPr>
                    <p:nvPr/>
                  </p:nvSpPr>
                  <p:spPr bwMode="auto">
                    <a:xfrm>
                      <a:off x="-335" y="1923"/>
                      <a:ext cx="1125" cy="583"/>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97" name="Line 7"/>
                    <p:cNvSpPr>
                      <a:spLocks noChangeShapeType="1"/>
                    </p:cNvSpPr>
                    <p:nvPr/>
                  </p:nvSpPr>
                  <p:spPr bwMode="auto">
                    <a:xfrm flipV="1">
                      <a:off x="-150" y="2270"/>
                      <a:ext cx="230" cy="1"/>
                    </a:xfrm>
                    <a:prstGeom prst="line">
                      <a:avLst/>
                    </a:prstGeom>
                    <a:noFill/>
                    <a:ln w="9525">
                      <a:solidFill>
                        <a:sysClr val="windowText" lastClr="000000"/>
                      </a:solidFill>
                      <a:round/>
                    </a:ln>
                    <a:extLst>
                      <a:ext uri="{909E8E84-426E-40DD-AFC4-6F175D3DCCD1}">
                        <a14:hiddenFill xmlns:a14="http://schemas.microsoft.com/office/drawing/2010/main">
                          <a:noFill/>
                        </a14:hiddenFill>
                      </a:ext>
                    </a:extLst>
                  </p:spPr>
                  <p:txBody>
                    <a:bodyPr wrap="none"/>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grpSp>
                  <p:nvGrpSpPr>
                    <p:cNvPr id="98" name="Group 100"/>
                    <p:cNvGrpSpPr/>
                    <p:nvPr/>
                  </p:nvGrpSpPr>
                  <p:grpSpPr bwMode="auto">
                    <a:xfrm>
                      <a:off x="68" y="2192"/>
                      <a:ext cx="387" cy="139"/>
                      <a:chOff x="322" y="890"/>
                      <a:chExt cx="872" cy="339"/>
                    </a:xfrm>
                  </p:grpSpPr>
                  <p:sp>
                    <p:nvSpPr>
                      <p:cNvPr id="104" name="Rectangle 101"/>
                      <p:cNvSpPr>
                        <a:spLocks noChangeArrowheads="1"/>
                      </p:cNvSpPr>
                      <p:nvPr/>
                    </p:nvSpPr>
                    <p:spPr bwMode="auto">
                      <a:xfrm>
                        <a:off x="322" y="1000"/>
                        <a:ext cx="871" cy="229"/>
                      </a:xfrm>
                      <a:prstGeom prst="rect">
                        <a:avLst/>
                      </a:prstGeom>
                      <a:solidFill>
                        <a:srgbClr val="FFFF99"/>
                      </a:solidFill>
                      <a:ln w="9525">
                        <a:solidFill>
                          <a:sysClr val="windowText" lastClr="000000"/>
                        </a:solidFill>
                        <a:miter lim="800000"/>
                      </a:ln>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105" name="Rectangle 102"/>
                      <p:cNvSpPr>
                        <a:spLocks noChangeArrowheads="1"/>
                      </p:cNvSpPr>
                      <p:nvPr/>
                    </p:nvSpPr>
                    <p:spPr bwMode="auto">
                      <a:xfrm>
                        <a:off x="394" y="1074"/>
                        <a:ext cx="54" cy="56"/>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106" name="Rectangle 103"/>
                      <p:cNvSpPr>
                        <a:spLocks noChangeArrowheads="1"/>
                      </p:cNvSpPr>
                      <p:nvPr/>
                    </p:nvSpPr>
                    <p:spPr bwMode="auto">
                      <a:xfrm>
                        <a:off x="466" y="1074"/>
                        <a:ext cx="54" cy="56"/>
                      </a:xfrm>
                      <a:prstGeom prst="rect">
                        <a:avLst/>
                      </a:prstGeom>
                      <a:solidFill>
                        <a:srgbClr val="33CC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107" name="Rectangle 104"/>
                      <p:cNvSpPr>
                        <a:spLocks noChangeArrowheads="1"/>
                      </p:cNvSpPr>
                      <p:nvPr/>
                    </p:nvSpPr>
                    <p:spPr bwMode="auto">
                      <a:xfrm>
                        <a:off x="538" y="1068"/>
                        <a:ext cx="60" cy="56"/>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108" name="Rectangle 105"/>
                      <p:cNvSpPr>
                        <a:spLocks noChangeArrowheads="1"/>
                      </p:cNvSpPr>
                      <p:nvPr/>
                    </p:nvSpPr>
                    <p:spPr bwMode="auto">
                      <a:xfrm>
                        <a:off x="616" y="1068"/>
                        <a:ext cx="54" cy="56"/>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109" name="AutoShape 106"/>
                      <p:cNvSpPr>
                        <a:spLocks noChangeArrowheads="1"/>
                      </p:cNvSpPr>
                      <p:nvPr/>
                    </p:nvSpPr>
                    <p:spPr bwMode="auto">
                      <a:xfrm rot="10800000" flipH="1">
                        <a:off x="322" y="890"/>
                        <a:ext cx="859" cy="11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1 w 21600"/>
                          <a:gd name="T13" fmla="*/ 4516 h 21600"/>
                          <a:gd name="T14" fmla="*/ 17099 w 21600"/>
                          <a:gd name="T15" fmla="*/ 17084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FFFF99"/>
                      </a:solidFill>
                      <a:ln w="9525">
                        <a:solidFill>
                          <a:sysClr val="windowText" lastClr="00000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grpSp>
                <p:pic>
                  <p:nvPicPr>
                    <p:cNvPr id="99" name="Picture 107" descr="desktop_computer_stylized_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 y="2049"/>
                      <a:ext cx="447" cy="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0" name="Rectangle 108"/>
                    <p:cNvSpPr>
                      <a:spLocks noChangeArrowheads="1"/>
                    </p:cNvSpPr>
                    <p:nvPr/>
                  </p:nvSpPr>
                  <p:spPr bwMode="auto">
                    <a:xfrm>
                      <a:off x="529" y="2232"/>
                      <a:ext cx="104" cy="91"/>
                    </a:xfrm>
                    <a:prstGeom prst="rect">
                      <a:avLst/>
                    </a:prstGeom>
                    <a:solidFill>
                      <a:srgbClr val="000099"/>
                    </a:solidFill>
                    <a:ln w="9525">
                      <a:solidFill>
                        <a:sysClr val="windowText" lastClr="000000"/>
                      </a:solidFill>
                      <a:miter lim="800000"/>
                    </a:ln>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101" name="Freeform 109"/>
                    <p:cNvSpPr/>
                    <p:nvPr/>
                  </p:nvSpPr>
                  <p:spPr bwMode="auto">
                    <a:xfrm>
                      <a:off x="282" y="1951"/>
                      <a:ext cx="302" cy="274"/>
                    </a:xfrm>
                    <a:custGeom>
                      <a:avLst/>
                      <a:gdLst>
                        <a:gd name="T0" fmla="*/ 3 w 381"/>
                        <a:gd name="T1" fmla="*/ 274 h 274"/>
                        <a:gd name="T2" fmla="*/ 3 w 381"/>
                        <a:gd name="T3" fmla="*/ 130 h 274"/>
                        <a:gd name="T4" fmla="*/ 0 w 381"/>
                        <a:gd name="T5" fmla="*/ 0 h 274"/>
                        <a:gd name="T6" fmla="*/ 0 60000 65536"/>
                        <a:gd name="T7" fmla="*/ 0 60000 65536"/>
                        <a:gd name="T8" fmla="*/ 0 60000 65536"/>
                      </a:gdLst>
                      <a:ahLst/>
                      <a:cxnLst>
                        <a:cxn ang="T6">
                          <a:pos x="T0" y="T1"/>
                        </a:cxn>
                        <a:cxn ang="T7">
                          <a:pos x="T2" y="T3"/>
                        </a:cxn>
                        <a:cxn ang="T8">
                          <a:pos x="T4" y="T5"/>
                        </a:cxn>
                      </a:cxnLst>
                      <a:rect l="0" t="0" r="r" b="b"/>
                      <a:pathLst>
                        <a:path w="381" h="274">
                          <a:moveTo>
                            <a:pt x="381" y="274"/>
                          </a:moveTo>
                          <a:lnTo>
                            <a:pt x="381" y="130"/>
                          </a:lnTo>
                          <a:lnTo>
                            <a:pt x="0" y="0"/>
                          </a:lnTo>
                        </a:path>
                      </a:pathLst>
                    </a:custGeom>
                    <a:noFill/>
                    <a:ln w="9525">
                      <a:solidFill>
                        <a:sysClr val="windowText" lastClr="00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sp>
                  <p:nvSpPr>
                    <p:cNvPr id="102" name="Line 110"/>
                    <p:cNvSpPr>
                      <a:spLocks noChangeShapeType="1"/>
                    </p:cNvSpPr>
                    <p:nvPr/>
                  </p:nvSpPr>
                  <p:spPr bwMode="auto">
                    <a:xfrm flipH="1">
                      <a:off x="470" y="2270"/>
                      <a:ext cx="152" cy="0"/>
                    </a:xfrm>
                    <a:prstGeom prst="line">
                      <a:avLst/>
                    </a:prstGeom>
                    <a:noFill/>
                    <a:ln w="9525">
                      <a:solidFill>
                        <a:sysClr val="windowText" lastClr="000000"/>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pic>
                  <p:nvPicPr>
                    <p:cNvPr id="103" name="Picture 111" descr="tv"/>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 y="1737"/>
                      <a:ext cx="476" cy="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90" name="Text Box 112"/>
                <p:cNvSpPr txBox="1">
                  <a:spLocks noChangeArrowheads="1"/>
                </p:cNvSpPr>
                <p:nvPr/>
              </p:nvSpPr>
              <p:spPr bwMode="auto">
                <a:xfrm>
                  <a:off x="7188723" y="1823710"/>
                  <a:ext cx="488952" cy="457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r>
                    <a:rPr kumimoji="0" lang="en-US" altLang="zh-CN" sz="2400" b="0" i="0" u="none" strike="noStrike" kern="0" cap="none" spc="0" normalizeH="0" baseline="0" noProof="0">
                      <a:ln>
                        <a:noFill/>
                      </a:ln>
                      <a:solidFill>
                        <a:srgbClr val="969696"/>
                      </a:solidFill>
                      <a:effectLst/>
                      <a:uLnTx/>
                      <a:uFillTx/>
                      <a:latin typeface="Times New Roman" panose="02020603050405020304" pitchFamily="18" charset="0"/>
                      <a:ea typeface="MS PGothic" panose="020B0600070205080204" pitchFamily="34" charset="-128"/>
                      <a:cs typeface="Arial" panose="020B0604020202020204" pitchFamily="34" charset="0"/>
                    </a:rPr>
                    <a:t>…</a:t>
                  </a:r>
                  <a:endParaRPr kumimoji="0" lang="en-US" altLang="zh-CN" sz="2400" b="0" i="0" u="none" strike="noStrike" kern="0" cap="none" spc="0" normalizeH="0" baseline="0" noProof="0">
                    <a:ln>
                      <a:noFill/>
                    </a:ln>
                    <a:solidFill>
                      <a:srgbClr val="969696"/>
                    </a:solidFill>
                    <a:effectLst/>
                    <a:uLnTx/>
                    <a:uFillTx/>
                    <a:latin typeface="Times New Roman" panose="02020603050405020304" pitchFamily="18" charset="0"/>
                    <a:ea typeface="MS PGothic" panose="020B0600070205080204" pitchFamily="34" charset="-128"/>
                    <a:cs typeface="Arial" panose="020B0604020202020204" pitchFamily="34" charset="0"/>
                  </a:endParaRPr>
                </a:p>
              </p:txBody>
            </p:sp>
            <p:sp>
              <p:nvSpPr>
                <p:cNvPr id="91" name="Line 113"/>
                <p:cNvSpPr>
                  <a:spLocks noChangeShapeType="1"/>
                </p:cNvSpPr>
                <p:nvPr/>
              </p:nvSpPr>
              <p:spPr bwMode="auto">
                <a:xfrm flipH="1">
                  <a:off x="6169544" y="2164969"/>
                  <a:ext cx="3175" cy="333323"/>
                </a:xfrm>
                <a:prstGeom prst="line">
                  <a:avLst/>
                </a:prstGeom>
                <a:noFill/>
                <a:ln w="9525">
                  <a:solidFill>
                    <a:sysClr val="windowText" lastClr="000000"/>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sp>
              <p:nvSpPr>
                <p:cNvPr id="92" name="Line 114"/>
                <p:cNvSpPr>
                  <a:spLocks noChangeShapeType="1"/>
                </p:cNvSpPr>
                <p:nvPr/>
              </p:nvSpPr>
              <p:spPr bwMode="auto">
                <a:xfrm flipH="1">
                  <a:off x="7074423" y="2164969"/>
                  <a:ext cx="3175" cy="333323"/>
                </a:xfrm>
                <a:prstGeom prst="line">
                  <a:avLst/>
                </a:prstGeom>
                <a:noFill/>
                <a:ln w="9525">
                  <a:solidFill>
                    <a:sysClr val="windowText" lastClr="000000"/>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sp>
              <p:nvSpPr>
                <p:cNvPr id="93" name="Line 115"/>
                <p:cNvSpPr>
                  <a:spLocks noChangeShapeType="1"/>
                </p:cNvSpPr>
                <p:nvPr/>
              </p:nvSpPr>
              <p:spPr bwMode="auto">
                <a:xfrm flipH="1">
                  <a:off x="8211077" y="2164969"/>
                  <a:ext cx="3175" cy="333323"/>
                </a:xfrm>
                <a:prstGeom prst="line">
                  <a:avLst/>
                </a:prstGeom>
                <a:noFill/>
                <a:ln w="9525">
                  <a:solidFill>
                    <a:sysClr val="windowText" lastClr="000000"/>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grpSp>
          <p:grpSp>
            <p:nvGrpSpPr>
              <p:cNvPr id="48" name="Group 5"/>
              <p:cNvGrpSpPr/>
              <p:nvPr/>
            </p:nvGrpSpPr>
            <p:grpSpPr bwMode="auto">
              <a:xfrm flipH="1">
                <a:off x="7298039" y="2490881"/>
                <a:ext cx="850900" cy="627063"/>
                <a:chOff x="6488251" y="2501584"/>
                <a:chExt cx="850900" cy="627063"/>
              </a:xfrm>
            </p:grpSpPr>
            <p:grpSp>
              <p:nvGrpSpPr>
                <p:cNvPr id="69" name="Group 77"/>
                <p:cNvGrpSpPr/>
                <p:nvPr/>
              </p:nvGrpSpPr>
              <p:grpSpPr bwMode="auto">
                <a:xfrm>
                  <a:off x="6488251" y="2601597"/>
                  <a:ext cx="850900" cy="527050"/>
                  <a:chOff x="-490" y="1664"/>
                  <a:chExt cx="1429" cy="842"/>
                </a:xfrm>
              </p:grpSpPr>
              <p:sp>
                <p:nvSpPr>
                  <p:cNvPr id="71" name="AutoShape 78"/>
                  <p:cNvSpPr>
                    <a:spLocks noChangeArrowheads="1"/>
                  </p:cNvSpPr>
                  <p:nvPr/>
                </p:nvSpPr>
                <p:spPr bwMode="auto">
                  <a:xfrm>
                    <a:off x="-489" y="1663"/>
                    <a:ext cx="1429" cy="294"/>
                  </a:xfrm>
                  <a:prstGeom prst="triangle">
                    <a:avLst>
                      <a:gd name="adj" fmla="val 50000"/>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grpSp>
                <p:nvGrpSpPr>
                  <p:cNvPr id="72" name="Group 79"/>
                  <p:cNvGrpSpPr/>
                  <p:nvPr/>
                </p:nvGrpSpPr>
                <p:grpSpPr bwMode="auto">
                  <a:xfrm>
                    <a:off x="-427" y="1737"/>
                    <a:ext cx="1217" cy="769"/>
                    <a:chOff x="-427" y="1737"/>
                    <a:chExt cx="1217" cy="769"/>
                  </a:xfrm>
                </p:grpSpPr>
                <p:sp>
                  <p:nvSpPr>
                    <p:cNvPr id="73" name="Rectangle 80"/>
                    <p:cNvSpPr>
                      <a:spLocks noChangeArrowheads="1"/>
                    </p:cNvSpPr>
                    <p:nvPr/>
                  </p:nvSpPr>
                  <p:spPr bwMode="auto">
                    <a:xfrm>
                      <a:off x="-332" y="1922"/>
                      <a:ext cx="1122" cy="583"/>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74" name="Line 7"/>
                    <p:cNvSpPr>
                      <a:spLocks noChangeShapeType="1"/>
                    </p:cNvSpPr>
                    <p:nvPr/>
                  </p:nvSpPr>
                  <p:spPr bwMode="auto">
                    <a:xfrm flipV="1">
                      <a:off x="-150" y="2270"/>
                      <a:ext cx="230" cy="1"/>
                    </a:xfrm>
                    <a:prstGeom prst="line">
                      <a:avLst/>
                    </a:prstGeom>
                    <a:noFill/>
                    <a:ln w="9525">
                      <a:solidFill>
                        <a:sysClr val="windowText" lastClr="000000"/>
                      </a:solidFill>
                      <a:round/>
                    </a:ln>
                    <a:extLst>
                      <a:ext uri="{909E8E84-426E-40DD-AFC4-6F175D3DCCD1}">
                        <a14:hiddenFill xmlns:a14="http://schemas.microsoft.com/office/drawing/2010/main">
                          <a:noFill/>
                        </a14:hiddenFill>
                      </a:ext>
                    </a:extLst>
                  </p:spPr>
                  <p:txBody>
                    <a:bodyPr wrap="none"/>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grpSp>
                  <p:nvGrpSpPr>
                    <p:cNvPr id="75" name="Group 82"/>
                    <p:cNvGrpSpPr/>
                    <p:nvPr/>
                  </p:nvGrpSpPr>
                  <p:grpSpPr bwMode="auto">
                    <a:xfrm>
                      <a:off x="68" y="2192"/>
                      <a:ext cx="387" cy="139"/>
                      <a:chOff x="322" y="890"/>
                      <a:chExt cx="872" cy="339"/>
                    </a:xfrm>
                  </p:grpSpPr>
                  <p:sp>
                    <p:nvSpPr>
                      <p:cNvPr id="81" name="Rectangle 83"/>
                      <p:cNvSpPr>
                        <a:spLocks noChangeArrowheads="1"/>
                      </p:cNvSpPr>
                      <p:nvPr/>
                    </p:nvSpPr>
                    <p:spPr bwMode="auto">
                      <a:xfrm>
                        <a:off x="322" y="998"/>
                        <a:ext cx="871" cy="229"/>
                      </a:xfrm>
                      <a:prstGeom prst="rect">
                        <a:avLst/>
                      </a:prstGeom>
                      <a:solidFill>
                        <a:srgbClr val="FFFF99"/>
                      </a:solidFill>
                      <a:ln w="9525">
                        <a:solidFill>
                          <a:sysClr val="windowText" lastClr="000000"/>
                        </a:solidFill>
                        <a:miter lim="800000"/>
                      </a:ln>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82" name="Rectangle 84"/>
                      <p:cNvSpPr>
                        <a:spLocks noChangeArrowheads="1"/>
                      </p:cNvSpPr>
                      <p:nvPr/>
                    </p:nvSpPr>
                    <p:spPr bwMode="auto">
                      <a:xfrm>
                        <a:off x="394" y="1072"/>
                        <a:ext cx="54" cy="56"/>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83" name="Rectangle 85"/>
                      <p:cNvSpPr>
                        <a:spLocks noChangeArrowheads="1"/>
                      </p:cNvSpPr>
                      <p:nvPr/>
                    </p:nvSpPr>
                    <p:spPr bwMode="auto">
                      <a:xfrm>
                        <a:off x="466" y="1072"/>
                        <a:ext cx="54" cy="56"/>
                      </a:xfrm>
                      <a:prstGeom prst="rect">
                        <a:avLst/>
                      </a:prstGeom>
                      <a:solidFill>
                        <a:srgbClr val="33CC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84" name="Rectangle 86"/>
                      <p:cNvSpPr>
                        <a:spLocks noChangeArrowheads="1"/>
                      </p:cNvSpPr>
                      <p:nvPr/>
                    </p:nvSpPr>
                    <p:spPr bwMode="auto">
                      <a:xfrm>
                        <a:off x="539" y="1066"/>
                        <a:ext cx="60" cy="56"/>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85" name="Rectangle 87"/>
                      <p:cNvSpPr>
                        <a:spLocks noChangeArrowheads="1"/>
                      </p:cNvSpPr>
                      <p:nvPr/>
                    </p:nvSpPr>
                    <p:spPr bwMode="auto">
                      <a:xfrm>
                        <a:off x="617" y="1066"/>
                        <a:ext cx="54" cy="56"/>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86" name="AutoShape 88"/>
                      <p:cNvSpPr>
                        <a:spLocks noChangeArrowheads="1"/>
                      </p:cNvSpPr>
                      <p:nvPr/>
                    </p:nvSpPr>
                    <p:spPr bwMode="auto">
                      <a:xfrm rot="10800000" flipH="1">
                        <a:off x="322" y="890"/>
                        <a:ext cx="859" cy="11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1 w 21600"/>
                          <a:gd name="T13" fmla="*/ 4516 h 21600"/>
                          <a:gd name="T14" fmla="*/ 17099 w 21600"/>
                          <a:gd name="T15" fmla="*/ 17084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FFFF99"/>
                      </a:solidFill>
                      <a:ln w="9525">
                        <a:solidFill>
                          <a:sysClr val="windowText" lastClr="00000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grpSp>
                <p:pic>
                  <p:nvPicPr>
                    <p:cNvPr id="76" name="Picture 89" descr="desktop_computer_stylized_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 y="2049"/>
                      <a:ext cx="447" cy="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 name="Rectangle 90"/>
                    <p:cNvSpPr>
                      <a:spLocks noChangeArrowheads="1"/>
                    </p:cNvSpPr>
                    <p:nvPr/>
                  </p:nvSpPr>
                  <p:spPr bwMode="auto">
                    <a:xfrm>
                      <a:off x="529" y="2231"/>
                      <a:ext cx="104" cy="91"/>
                    </a:xfrm>
                    <a:prstGeom prst="rect">
                      <a:avLst/>
                    </a:prstGeom>
                    <a:solidFill>
                      <a:srgbClr val="000099"/>
                    </a:solidFill>
                    <a:ln w="9525">
                      <a:solidFill>
                        <a:sysClr val="windowText" lastClr="000000"/>
                      </a:solidFill>
                      <a:miter lim="800000"/>
                    </a:ln>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78" name="Freeform 91"/>
                    <p:cNvSpPr/>
                    <p:nvPr/>
                  </p:nvSpPr>
                  <p:spPr bwMode="auto">
                    <a:xfrm>
                      <a:off x="282" y="1951"/>
                      <a:ext cx="302" cy="274"/>
                    </a:xfrm>
                    <a:custGeom>
                      <a:avLst/>
                      <a:gdLst>
                        <a:gd name="T0" fmla="*/ 3 w 381"/>
                        <a:gd name="T1" fmla="*/ 274 h 274"/>
                        <a:gd name="T2" fmla="*/ 3 w 381"/>
                        <a:gd name="T3" fmla="*/ 130 h 274"/>
                        <a:gd name="T4" fmla="*/ 0 w 381"/>
                        <a:gd name="T5" fmla="*/ 0 h 274"/>
                        <a:gd name="T6" fmla="*/ 0 60000 65536"/>
                        <a:gd name="T7" fmla="*/ 0 60000 65536"/>
                        <a:gd name="T8" fmla="*/ 0 60000 65536"/>
                      </a:gdLst>
                      <a:ahLst/>
                      <a:cxnLst>
                        <a:cxn ang="T6">
                          <a:pos x="T0" y="T1"/>
                        </a:cxn>
                        <a:cxn ang="T7">
                          <a:pos x="T2" y="T3"/>
                        </a:cxn>
                        <a:cxn ang="T8">
                          <a:pos x="T4" y="T5"/>
                        </a:cxn>
                      </a:cxnLst>
                      <a:rect l="0" t="0" r="r" b="b"/>
                      <a:pathLst>
                        <a:path w="381" h="274">
                          <a:moveTo>
                            <a:pt x="381" y="274"/>
                          </a:moveTo>
                          <a:lnTo>
                            <a:pt x="381" y="130"/>
                          </a:lnTo>
                          <a:lnTo>
                            <a:pt x="0" y="0"/>
                          </a:lnTo>
                        </a:path>
                      </a:pathLst>
                    </a:custGeom>
                    <a:noFill/>
                    <a:ln w="9525">
                      <a:solidFill>
                        <a:sysClr val="windowText" lastClr="00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sp>
                  <p:nvSpPr>
                    <p:cNvPr id="79" name="Line 92"/>
                    <p:cNvSpPr>
                      <a:spLocks noChangeShapeType="1"/>
                    </p:cNvSpPr>
                    <p:nvPr/>
                  </p:nvSpPr>
                  <p:spPr bwMode="auto">
                    <a:xfrm flipH="1">
                      <a:off x="471" y="2269"/>
                      <a:ext cx="152" cy="0"/>
                    </a:xfrm>
                    <a:prstGeom prst="line">
                      <a:avLst/>
                    </a:prstGeom>
                    <a:noFill/>
                    <a:ln w="9525">
                      <a:solidFill>
                        <a:sysClr val="windowText" lastClr="000000"/>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pic>
                  <p:nvPicPr>
                    <p:cNvPr id="80" name="Picture 93" descr="tv"/>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 y="1737"/>
                      <a:ext cx="476" cy="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70" name="Freeform 116"/>
                <p:cNvSpPr/>
                <p:nvPr/>
              </p:nvSpPr>
              <p:spPr bwMode="auto">
                <a:xfrm>
                  <a:off x="7159763" y="2501584"/>
                  <a:ext cx="127000" cy="476250"/>
                </a:xfrm>
                <a:custGeom>
                  <a:avLst/>
                  <a:gdLst>
                    <a:gd name="T0" fmla="*/ 0 w 80"/>
                    <a:gd name="T1" fmla="*/ 2147483646 h 300"/>
                    <a:gd name="T2" fmla="*/ 2147483646 w 80"/>
                    <a:gd name="T3" fmla="*/ 2147483646 h 300"/>
                    <a:gd name="T4" fmla="*/ 2147483646 w 80"/>
                    <a:gd name="T5" fmla="*/ 0 h 300"/>
                    <a:gd name="T6" fmla="*/ 0 60000 65536"/>
                    <a:gd name="T7" fmla="*/ 0 60000 65536"/>
                    <a:gd name="T8" fmla="*/ 0 60000 65536"/>
                  </a:gdLst>
                  <a:ahLst/>
                  <a:cxnLst>
                    <a:cxn ang="T6">
                      <a:pos x="T0" y="T1"/>
                    </a:cxn>
                    <a:cxn ang="T7">
                      <a:pos x="T2" y="T3"/>
                    </a:cxn>
                    <a:cxn ang="T8">
                      <a:pos x="T4" y="T5"/>
                    </a:cxn>
                  </a:cxnLst>
                  <a:rect l="0" t="0" r="r" b="b"/>
                  <a:pathLst>
                    <a:path w="80" h="300">
                      <a:moveTo>
                        <a:pt x="0" y="300"/>
                      </a:moveTo>
                      <a:lnTo>
                        <a:pt x="80" y="300"/>
                      </a:lnTo>
                      <a:lnTo>
                        <a:pt x="80" y="0"/>
                      </a:lnTo>
                    </a:path>
                  </a:pathLst>
                </a:custGeom>
                <a:noFill/>
                <a:ln w="9525">
                  <a:solidFill>
                    <a:sysClr val="windowText" lastClr="00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grpSp>
          <p:grpSp>
            <p:nvGrpSpPr>
              <p:cNvPr id="49" name="Group 186"/>
              <p:cNvGrpSpPr/>
              <p:nvPr/>
            </p:nvGrpSpPr>
            <p:grpSpPr bwMode="auto">
              <a:xfrm flipH="1">
                <a:off x="5984260" y="2507718"/>
                <a:ext cx="850900" cy="627063"/>
                <a:chOff x="6488251" y="2501584"/>
                <a:chExt cx="850900" cy="627063"/>
              </a:xfrm>
            </p:grpSpPr>
            <p:grpSp>
              <p:nvGrpSpPr>
                <p:cNvPr id="51" name="Group 77"/>
                <p:cNvGrpSpPr/>
                <p:nvPr/>
              </p:nvGrpSpPr>
              <p:grpSpPr bwMode="auto">
                <a:xfrm>
                  <a:off x="6488251" y="2601597"/>
                  <a:ext cx="850900" cy="527050"/>
                  <a:chOff x="-490" y="1664"/>
                  <a:chExt cx="1429" cy="842"/>
                </a:xfrm>
              </p:grpSpPr>
              <p:sp>
                <p:nvSpPr>
                  <p:cNvPr id="53" name="AutoShape 78"/>
                  <p:cNvSpPr>
                    <a:spLocks noChangeArrowheads="1"/>
                  </p:cNvSpPr>
                  <p:nvPr/>
                </p:nvSpPr>
                <p:spPr bwMode="auto">
                  <a:xfrm>
                    <a:off x="-491" y="1664"/>
                    <a:ext cx="1429" cy="294"/>
                  </a:xfrm>
                  <a:prstGeom prst="triangle">
                    <a:avLst>
                      <a:gd name="adj" fmla="val 50000"/>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grpSp>
                <p:nvGrpSpPr>
                  <p:cNvPr id="54" name="Group 79"/>
                  <p:cNvGrpSpPr/>
                  <p:nvPr/>
                </p:nvGrpSpPr>
                <p:grpSpPr bwMode="auto">
                  <a:xfrm>
                    <a:off x="-427" y="1737"/>
                    <a:ext cx="1217" cy="769"/>
                    <a:chOff x="-427" y="1737"/>
                    <a:chExt cx="1217" cy="769"/>
                  </a:xfrm>
                </p:grpSpPr>
                <p:sp>
                  <p:nvSpPr>
                    <p:cNvPr id="55" name="Rectangle 80"/>
                    <p:cNvSpPr>
                      <a:spLocks noChangeArrowheads="1"/>
                    </p:cNvSpPr>
                    <p:nvPr/>
                  </p:nvSpPr>
                  <p:spPr bwMode="auto">
                    <a:xfrm>
                      <a:off x="-339" y="1923"/>
                      <a:ext cx="1128" cy="583"/>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56" name="Line 7"/>
                    <p:cNvSpPr>
                      <a:spLocks noChangeShapeType="1"/>
                    </p:cNvSpPr>
                    <p:nvPr/>
                  </p:nvSpPr>
                  <p:spPr bwMode="auto">
                    <a:xfrm flipV="1">
                      <a:off x="-150" y="2270"/>
                      <a:ext cx="230" cy="1"/>
                    </a:xfrm>
                    <a:prstGeom prst="line">
                      <a:avLst/>
                    </a:prstGeom>
                    <a:noFill/>
                    <a:ln w="9525">
                      <a:solidFill>
                        <a:sysClr val="windowText" lastClr="000000"/>
                      </a:solidFill>
                      <a:round/>
                    </a:ln>
                    <a:extLst>
                      <a:ext uri="{909E8E84-426E-40DD-AFC4-6F175D3DCCD1}">
                        <a14:hiddenFill xmlns:a14="http://schemas.microsoft.com/office/drawing/2010/main">
                          <a:noFill/>
                        </a14:hiddenFill>
                      </a:ext>
                    </a:extLst>
                  </p:spPr>
                  <p:txBody>
                    <a:bodyPr wrap="none"/>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grpSp>
                  <p:nvGrpSpPr>
                    <p:cNvPr id="57" name="Group 82"/>
                    <p:cNvGrpSpPr/>
                    <p:nvPr/>
                  </p:nvGrpSpPr>
                  <p:grpSpPr bwMode="auto">
                    <a:xfrm>
                      <a:off x="68" y="2192"/>
                      <a:ext cx="387" cy="139"/>
                      <a:chOff x="322" y="890"/>
                      <a:chExt cx="872" cy="339"/>
                    </a:xfrm>
                  </p:grpSpPr>
                  <p:sp>
                    <p:nvSpPr>
                      <p:cNvPr id="63" name="Rectangle 83"/>
                      <p:cNvSpPr>
                        <a:spLocks noChangeArrowheads="1"/>
                      </p:cNvSpPr>
                      <p:nvPr/>
                    </p:nvSpPr>
                    <p:spPr bwMode="auto">
                      <a:xfrm>
                        <a:off x="319" y="1000"/>
                        <a:ext cx="859" cy="229"/>
                      </a:xfrm>
                      <a:prstGeom prst="rect">
                        <a:avLst/>
                      </a:prstGeom>
                      <a:solidFill>
                        <a:srgbClr val="FFFF99"/>
                      </a:solidFill>
                      <a:ln w="9525">
                        <a:solidFill>
                          <a:sysClr val="windowText" lastClr="000000"/>
                        </a:solidFill>
                        <a:miter lim="800000"/>
                      </a:ln>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64" name="Rectangle 84"/>
                      <p:cNvSpPr>
                        <a:spLocks noChangeArrowheads="1"/>
                      </p:cNvSpPr>
                      <p:nvPr/>
                    </p:nvSpPr>
                    <p:spPr bwMode="auto">
                      <a:xfrm>
                        <a:off x="379" y="1074"/>
                        <a:ext cx="54" cy="56"/>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65" name="Rectangle 85"/>
                      <p:cNvSpPr>
                        <a:spLocks noChangeArrowheads="1"/>
                      </p:cNvSpPr>
                      <p:nvPr/>
                    </p:nvSpPr>
                    <p:spPr bwMode="auto">
                      <a:xfrm>
                        <a:off x="451" y="1074"/>
                        <a:ext cx="54" cy="56"/>
                      </a:xfrm>
                      <a:prstGeom prst="rect">
                        <a:avLst/>
                      </a:prstGeom>
                      <a:solidFill>
                        <a:srgbClr val="33CC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66" name="Rectangle 86"/>
                      <p:cNvSpPr>
                        <a:spLocks noChangeArrowheads="1"/>
                      </p:cNvSpPr>
                      <p:nvPr/>
                    </p:nvSpPr>
                    <p:spPr bwMode="auto">
                      <a:xfrm>
                        <a:off x="523" y="1068"/>
                        <a:ext cx="60" cy="56"/>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67" name="Rectangle 87"/>
                      <p:cNvSpPr>
                        <a:spLocks noChangeArrowheads="1"/>
                      </p:cNvSpPr>
                      <p:nvPr/>
                    </p:nvSpPr>
                    <p:spPr bwMode="auto">
                      <a:xfrm>
                        <a:off x="601" y="1068"/>
                        <a:ext cx="54" cy="56"/>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68" name="AutoShape 88"/>
                      <p:cNvSpPr>
                        <a:spLocks noChangeArrowheads="1"/>
                      </p:cNvSpPr>
                      <p:nvPr/>
                    </p:nvSpPr>
                    <p:spPr bwMode="auto">
                      <a:xfrm rot="10800000" flipH="1">
                        <a:off x="322" y="890"/>
                        <a:ext cx="859" cy="11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1 w 21600"/>
                          <a:gd name="T13" fmla="*/ 4516 h 21600"/>
                          <a:gd name="T14" fmla="*/ 17099 w 21600"/>
                          <a:gd name="T15" fmla="*/ 17084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FFFF99"/>
                      </a:solidFill>
                      <a:ln w="9525">
                        <a:solidFill>
                          <a:sysClr val="windowText" lastClr="00000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grpSp>
                <p:pic>
                  <p:nvPicPr>
                    <p:cNvPr id="58" name="Picture 89" descr="desktop_computer_stylized_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 y="2049"/>
                      <a:ext cx="447" cy="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 name="Rectangle 90"/>
                    <p:cNvSpPr>
                      <a:spLocks noChangeArrowheads="1"/>
                    </p:cNvSpPr>
                    <p:nvPr/>
                  </p:nvSpPr>
                  <p:spPr bwMode="auto">
                    <a:xfrm>
                      <a:off x="528" y="2232"/>
                      <a:ext cx="104" cy="91"/>
                    </a:xfrm>
                    <a:prstGeom prst="rect">
                      <a:avLst/>
                    </a:prstGeom>
                    <a:solidFill>
                      <a:srgbClr val="000099"/>
                    </a:solidFill>
                    <a:ln w="9525">
                      <a:solidFill>
                        <a:sysClr val="windowText" lastClr="000000"/>
                      </a:solidFill>
                      <a:miter lim="800000"/>
                    </a:ln>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60" name="Freeform 91"/>
                    <p:cNvSpPr/>
                    <p:nvPr/>
                  </p:nvSpPr>
                  <p:spPr bwMode="auto">
                    <a:xfrm>
                      <a:off x="282" y="1951"/>
                      <a:ext cx="302" cy="274"/>
                    </a:xfrm>
                    <a:custGeom>
                      <a:avLst/>
                      <a:gdLst>
                        <a:gd name="T0" fmla="*/ 3 w 381"/>
                        <a:gd name="T1" fmla="*/ 274 h 274"/>
                        <a:gd name="T2" fmla="*/ 3 w 381"/>
                        <a:gd name="T3" fmla="*/ 130 h 274"/>
                        <a:gd name="T4" fmla="*/ 0 w 381"/>
                        <a:gd name="T5" fmla="*/ 0 h 274"/>
                        <a:gd name="T6" fmla="*/ 0 60000 65536"/>
                        <a:gd name="T7" fmla="*/ 0 60000 65536"/>
                        <a:gd name="T8" fmla="*/ 0 60000 65536"/>
                      </a:gdLst>
                      <a:ahLst/>
                      <a:cxnLst>
                        <a:cxn ang="T6">
                          <a:pos x="T0" y="T1"/>
                        </a:cxn>
                        <a:cxn ang="T7">
                          <a:pos x="T2" y="T3"/>
                        </a:cxn>
                        <a:cxn ang="T8">
                          <a:pos x="T4" y="T5"/>
                        </a:cxn>
                      </a:cxnLst>
                      <a:rect l="0" t="0" r="r" b="b"/>
                      <a:pathLst>
                        <a:path w="381" h="274">
                          <a:moveTo>
                            <a:pt x="381" y="274"/>
                          </a:moveTo>
                          <a:lnTo>
                            <a:pt x="381" y="130"/>
                          </a:lnTo>
                          <a:lnTo>
                            <a:pt x="0" y="0"/>
                          </a:lnTo>
                        </a:path>
                      </a:pathLst>
                    </a:custGeom>
                    <a:noFill/>
                    <a:ln w="9525">
                      <a:solidFill>
                        <a:sysClr val="windowText" lastClr="00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sp>
                  <p:nvSpPr>
                    <p:cNvPr id="61" name="Line 92"/>
                    <p:cNvSpPr>
                      <a:spLocks noChangeShapeType="1"/>
                    </p:cNvSpPr>
                    <p:nvPr/>
                  </p:nvSpPr>
                  <p:spPr bwMode="auto">
                    <a:xfrm flipH="1">
                      <a:off x="469" y="2270"/>
                      <a:ext cx="152" cy="0"/>
                    </a:xfrm>
                    <a:prstGeom prst="line">
                      <a:avLst/>
                    </a:prstGeom>
                    <a:noFill/>
                    <a:ln w="9525">
                      <a:solidFill>
                        <a:sysClr val="windowText" lastClr="000000"/>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pic>
                  <p:nvPicPr>
                    <p:cNvPr id="62" name="Picture 93" descr="tv"/>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 y="1737"/>
                      <a:ext cx="476" cy="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52" name="Freeform 116"/>
                <p:cNvSpPr/>
                <p:nvPr/>
              </p:nvSpPr>
              <p:spPr bwMode="auto">
                <a:xfrm>
                  <a:off x="7159763" y="2501584"/>
                  <a:ext cx="127000" cy="476250"/>
                </a:xfrm>
                <a:custGeom>
                  <a:avLst/>
                  <a:gdLst>
                    <a:gd name="T0" fmla="*/ 0 w 80"/>
                    <a:gd name="T1" fmla="*/ 2147483646 h 300"/>
                    <a:gd name="T2" fmla="*/ 2147483646 w 80"/>
                    <a:gd name="T3" fmla="*/ 2147483646 h 300"/>
                    <a:gd name="T4" fmla="*/ 2147483646 w 80"/>
                    <a:gd name="T5" fmla="*/ 0 h 300"/>
                    <a:gd name="T6" fmla="*/ 0 60000 65536"/>
                    <a:gd name="T7" fmla="*/ 0 60000 65536"/>
                    <a:gd name="T8" fmla="*/ 0 60000 65536"/>
                  </a:gdLst>
                  <a:ahLst/>
                  <a:cxnLst>
                    <a:cxn ang="T6">
                      <a:pos x="T0" y="T1"/>
                    </a:cxn>
                    <a:cxn ang="T7">
                      <a:pos x="T2" y="T3"/>
                    </a:cxn>
                    <a:cxn ang="T8">
                      <a:pos x="T4" y="T5"/>
                    </a:cxn>
                  </a:cxnLst>
                  <a:rect l="0" t="0" r="r" b="b"/>
                  <a:pathLst>
                    <a:path w="80" h="300">
                      <a:moveTo>
                        <a:pt x="0" y="300"/>
                      </a:moveTo>
                      <a:lnTo>
                        <a:pt x="80" y="300"/>
                      </a:lnTo>
                      <a:lnTo>
                        <a:pt x="80" y="0"/>
                      </a:lnTo>
                    </a:path>
                  </a:pathLst>
                </a:custGeom>
                <a:noFill/>
                <a:ln w="9525">
                  <a:solidFill>
                    <a:sysClr val="windowText" lastClr="00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grpSp>
          <p:sp>
            <p:nvSpPr>
              <p:cNvPr id="50" name="Text Box 112"/>
              <p:cNvSpPr txBox="1">
                <a:spLocks noChangeArrowheads="1"/>
              </p:cNvSpPr>
              <p:nvPr/>
            </p:nvSpPr>
            <p:spPr bwMode="auto">
              <a:xfrm>
                <a:off x="6787904" y="2596702"/>
                <a:ext cx="488952" cy="457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r>
                  <a:rPr kumimoji="0" lang="en-US" altLang="zh-CN" sz="2400" b="0" i="0" u="none" strike="noStrike" kern="0" cap="none" spc="0" normalizeH="0" baseline="0" noProof="0">
                    <a:ln>
                      <a:noFill/>
                    </a:ln>
                    <a:solidFill>
                      <a:srgbClr val="969696"/>
                    </a:solidFill>
                    <a:effectLst/>
                    <a:uLnTx/>
                    <a:uFillTx/>
                    <a:latin typeface="Times New Roman" panose="02020603050405020304" pitchFamily="18" charset="0"/>
                    <a:ea typeface="MS PGothic" panose="020B0600070205080204" pitchFamily="34" charset="-128"/>
                    <a:cs typeface="Arial" panose="020B0604020202020204" pitchFamily="34" charset="0"/>
                  </a:rPr>
                  <a:t>…</a:t>
                </a:r>
                <a:endParaRPr kumimoji="0" lang="en-US" altLang="zh-CN" sz="2400" b="0" i="0" u="none" strike="noStrike" kern="0" cap="none" spc="0" normalizeH="0" baseline="0" noProof="0">
                  <a:ln>
                    <a:noFill/>
                  </a:ln>
                  <a:solidFill>
                    <a:srgbClr val="969696"/>
                  </a:solidFill>
                  <a:effectLst/>
                  <a:uLnTx/>
                  <a:uFillTx/>
                  <a:latin typeface="Times New Roman" panose="02020603050405020304" pitchFamily="18" charset="0"/>
                  <a:ea typeface="MS PGothic" panose="020B0600070205080204" pitchFamily="34" charset="-128"/>
                  <a:cs typeface="Arial" panose="020B0604020202020204" pitchFamily="34" charset="0"/>
                </a:endParaRPr>
              </a:p>
            </p:txBody>
          </p:sp>
        </p:grpSp>
        <p:grpSp>
          <p:nvGrpSpPr>
            <p:cNvPr id="38" name="Group 10"/>
            <p:cNvGrpSpPr/>
            <p:nvPr/>
          </p:nvGrpSpPr>
          <p:grpSpPr bwMode="auto">
            <a:xfrm>
              <a:off x="4651605" y="2036638"/>
              <a:ext cx="6373813" cy="739722"/>
              <a:chOff x="1991428" y="1531720"/>
              <a:chExt cx="5338532" cy="740156"/>
            </a:xfrm>
          </p:grpSpPr>
          <p:sp>
            <p:nvSpPr>
              <p:cNvPr id="44" name="Text Box 6"/>
              <p:cNvSpPr txBox="1">
                <a:spLocks noChangeArrowheads="1"/>
              </p:cNvSpPr>
              <p:nvPr/>
            </p:nvSpPr>
            <p:spPr bwMode="auto">
              <a:xfrm>
                <a:off x="1991428" y="1531720"/>
                <a:ext cx="5338532" cy="301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lvl="0" algn="ctr" fontAlgn="auto">
                  <a:spcBef>
                    <a:spcPct val="0"/>
                  </a:spcBef>
                  <a:spcAft>
                    <a:spcPts val="0"/>
                  </a:spcAft>
                  <a:buClrTx/>
                  <a:buSzTx/>
                  <a:buNone/>
                </a:pPr>
                <a:r>
                  <a:rPr kumimoji="0" lang="zh-CN" altLang="en-US" sz="1600" b="0" i="0" u="none" strike="noStrike" kern="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有线电视</a:t>
                </a:r>
                <a:r>
                  <a:rPr lang="zh-CN" altLang="en-US" sz="1600" kern="0" dirty="0">
                    <a:solidFill>
                      <a:srgbClr val="000000"/>
                    </a:solidFill>
                    <a:latin typeface="Arial" panose="020B0604020202020204" pitchFamily="34" charset="0"/>
                  </a:rPr>
                  <a:t>信号和下行互联网数据</a:t>
                </a:r>
                <a:endParaRPr kumimoji="0" lang="en-US" altLang="zh-CN" sz="1600" b="0" i="0" u="none" strike="noStrike" kern="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45" name="Right Arrow 9"/>
              <p:cNvSpPr>
                <a:spLocks noChangeArrowheads="1"/>
              </p:cNvSpPr>
              <p:nvPr/>
            </p:nvSpPr>
            <p:spPr bwMode="auto">
              <a:xfrm>
                <a:off x="3457110" y="1787244"/>
                <a:ext cx="2387053" cy="484632"/>
              </a:xfrm>
              <a:prstGeom prst="rightArrow">
                <a:avLst>
                  <a:gd name="adj1" fmla="val 50000"/>
                  <a:gd name="adj2" fmla="val 50007"/>
                </a:avLst>
              </a:prstGeom>
              <a:gradFill rotWithShape="1">
                <a:gsLst>
                  <a:gs pos="0">
                    <a:srgbClr val="FFFFFF"/>
                  </a:gs>
                  <a:gs pos="100000">
                    <a:srgbClr val="0000FF"/>
                  </a:gs>
                </a:gsLst>
                <a:lin ang="0"/>
              </a:gradFill>
              <a:ln>
                <a:noFill/>
              </a:ln>
              <a:extLst>
                <a:ext uri="{91240B29-F687-4F45-9708-019B960494DF}">
                  <a14:hiddenLine xmlns:a14="http://schemas.microsoft.com/office/drawing/2010/main" w="9525">
                    <a:solidFill>
                      <a:srgbClr val="000000"/>
                    </a:solidFill>
                    <a:round/>
                  </a14:hiddenLine>
                </a:ext>
              </a:extLst>
            </p:spPr>
            <p:txBody>
              <a:bodyP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zh-CN" altLang="zh-CN" sz="2400" b="0" i="0" u="none" strike="noStrike" kern="0" cap="none" spc="0" normalizeH="0" baseline="0" noProof="0">
                  <a:ln>
                    <a:noFill/>
                  </a:ln>
                  <a:solidFill>
                    <a:prstClr val="black"/>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grpSp>
        <p:grpSp>
          <p:nvGrpSpPr>
            <p:cNvPr id="39" name="Group 11"/>
            <p:cNvGrpSpPr/>
            <p:nvPr/>
          </p:nvGrpSpPr>
          <p:grpSpPr bwMode="auto">
            <a:xfrm>
              <a:off x="6081714" y="4243213"/>
              <a:ext cx="5995988" cy="728660"/>
              <a:chOff x="2810374" y="3867998"/>
              <a:chExt cx="5997028" cy="728845"/>
            </a:xfrm>
          </p:grpSpPr>
          <p:sp>
            <p:nvSpPr>
              <p:cNvPr id="42" name="Text Box 6"/>
              <p:cNvSpPr txBox="1">
                <a:spLocks noChangeArrowheads="1"/>
              </p:cNvSpPr>
              <p:nvPr/>
            </p:nvSpPr>
            <p:spPr bwMode="auto">
              <a:xfrm>
                <a:off x="2810374" y="4295145"/>
                <a:ext cx="5997028" cy="301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algn="ctr" defTabSz="914400" eaLnBrk="1" fontAlgn="auto" latinLnBrk="0" hangingPunct="1">
                  <a:lnSpc>
                    <a:spcPct val="85000"/>
                  </a:lnSpc>
                  <a:spcBef>
                    <a:spcPct val="0"/>
                  </a:spcBef>
                  <a:spcAft>
                    <a:spcPts val="0"/>
                  </a:spcAft>
                  <a:buClrTx/>
                  <a:buSzTx/>
                  <a:buFontTx/>
                  <a:buNone/>
                  <a:defRPr/>
                </a:pPr>
                <a:r>
                  <a:rPr kumimoji="0" lang="zh-CN" altLang="en-US" sz="1600" b="0" i="0" u="none" strike="noStrike" kern="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上行互联网数据和</a:t>
                </a:r>
                <a:r>
                  <a:rPr kumimoji="0" lang="en-US" altLang="zh-CN" sz="1600" b="0" i="0" u="none" strike="noStrike" kern="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 TV </a:t>
                </a:r>
                <a:r>
                  <a:rPr kumimoji="0" lang="zh-CN" altLang="en-US" sz="1600" b="0" i="0" u="none" strike="noStrike" kern="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控制信息</a:t>
                </a:r>
                <a:endParaRPr kumimoji="0" lang="en-US" altLang="zh-CN" sz="1600" b="0" i="0" u="none" strike="noStrike" kern="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43" name="Right Arrow 213"/>
              <p:cNvSpPr>
                <a:spLocks noChangeArrowheads="1"/>
              </p:cNvSpPr>
              <p:nvPr/>
            </p:nvSpPr>
            <p:spPr bwMode="auto">
              <a:xfrm rot="10800000">
                <a:off x="4197454" y="3867998"/>
                <a:ext cx="2387053" cy="484632"/>
              </a:xfrm>
              <a:prstGeom prst="rightArrow">
                <a:avLst>
                  <a:gd name="adj1" fmla="val 50000"/>
                  <a:gd name="adj2" fmla="val 50007"/>
                </a:avLst>
              </a:prstGeom>
              <a:gradFill rotWithShape="1">
                <a:gsLst>
                  <a:gs pos="0">
                    <a:srgbClr val="FFFFFF"/>
                  </a:gs>
                  <a:gs pos="100000">
                    <a:srgbClr val="0000FF"/>
                  </a:gs>
                </a:gsLst>
                <a:lin ang="0"/>
              </a:gradFill>
              <a:ln>
                <a:noFill/>
              </a:ln>
              <a:extLst>
                <a:ext uri="{91240B29-F687-4F45-9708-019B960494DF}">
                  <a14:hiddenLine xmlns:a14="http://schemas.microsoft.com/office/drawing/2010/main" w="9525">
                    <a:solidFill>
                      <a:srgbClr val="000000"/>
                    </a:solidFill>
                    <a:round/>
                  </a14:hiddenLine>
                </a:ext>
              </a:extLst>
            </p:spPr>
            <p:txBody>
              <a:bodyP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zh-CN" altLang="zh-CN" sz="2400" b="0" i="0" u="none" strike="noStrike" kern="0" cap="none" spc="0" normalizeH="0" baseline="0" noProof="0">
                  <a:ln>
                    <a:noFill/>
                  </a:ln>
                  <a:solidFill>
                    <a:prstClr val="black"/>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grpSp>
        <p:pic>
          <p:nvPicPr>
            <p:cNvPr id="4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08537" y="3338336"/>
              <a:ext cx="26035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Text Box 45"/>
            <p:cNvSpPr txBox="1">
              <a:spLocks noChangeArrowheads="1"/>
            </p:cNvSpPr>
            <p:nvPr/>
          </p:nvSpPr>
          <p:spPr bwMode="auto">
            <a:xfrm>
              <a:off x="4911317" y="3406889"/>
              <a:ext cx="1925637" cy="289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algn="ctr" defTabSz="914400" eaLnBrk="1" fontAlgn="auto" latinLnBrk="0" hangingPunct="1">
                <a:lnSpc>
                  <a:spcPct val="80000"/>
                </a:lnSpc>
                <a:spcBef>
                  <a:spcPct val="0"/>
                </a:spcBef>
                <a:spcAft>
                  <a:spcPts val="0"/>
                </a:spcAft>
                <a:buClrTx/>
                <a:buSzTx/>
                <a:buFontTx/>
                <a:buNone/>
                <a:defRPr/>
              </a:pPr>
              <a:r>
                <a:rPr kumimoji="0" lang="zh-CN" altLang="en-US" sz="1600" b="0" i="0" u="none" strike="noStrike" kern="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同轴电缆</a:t>
              </a:r>
              <a:endParaRPr kumimoji="0" lang="en-US" altLang="zh-CN" sz="1600" b="0" i="0" u="none" strike="noStrike" kern="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grpSp>
      <p:sp>
        <p:nvSpPr>
          <p:cNvPr id="206" name="Text Box 41"/>
          <p:cNvSpPr txBox="1">
            <a:spLocks noChangeArrowheads="1"/>
          </p:cNvSpPr>
          <p:nvPr/>
        </p:nvSpPr>
        <p:spPr bwMode="auto">
          <a:xfrm>
            <a:off x="8799012" y="5232840"/>
            <a:ext cx="723275" cy="26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algn="ctr" defTabSz="914400" eaLnBrk="1" fontAlgn="auto" latinLnBrk="0" hangingPunct="1">
              <a:lnSpc>
                <a:spcPct val="80000"/>
              </a:lnSpc>
              <a:spcBef>
                <a:spcPct val="0"/>
              </a:spcBef>
              <a:spcAft>
                <a:spcPts val="0"/>
              </a:spcAft>
              <a:buClrTx/>
              <a:buSzTx/>
              <a:buFontTx/>
              <a:buNone/>
              <a:defRPr/>
            </a:pPr>
            <a:r>
              <a:rPr kumimoji="0" lang="zh-CN" altLang="en-US" sz="1400" b="0" i="0" u="none" strike="noStrike" kern="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分路器</a:t>
            </a:r>
            <a:endParaRPr kumimoji="0" lang="en-US" altLang="zh-CN" sz="1400" b="0" i="0" u="none" strike="noStrike" kern="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207" name="Text Box 39"/>
          <p:cNvSpPr txBox="1">
            <a:spLocks noChangeArrowheads="1"/>
          </p:cNvSpPr>
          <p:nvPr/>
        </p:nvSpPr>
        <p:spPr bwMode="auto">
          <a:xfrm>
            <a:off x="9395190" y="5274543"/>
            <a:ext cx="1160208" cy="437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algn="ctr" defTabSz="914400" eaLnBrk="1" fontAlgn="auto" latinLnBrk="0" hangingPunct="1">
              <a:lnSpc>
                <a:spcPct val="80000"/>
              </a:lnSpc>
              <a:spcBef>
                <a:spcPct val="0"/>
              </a:spcBef>
              <a:spcAft>
                <a:spcPts val="0"/>
              </a:spcAft>
              <a:buClrTx/>
              <a:buSzTx/>
              <a:buFontTx/>
              <a:buNone/>
              <a:defRPr/>
            </a:pPr>
            <a:r>
              <a:rPr kumimoji="0" lang="zh-CN" altLang="en-US" sz="1400" b="0" i="0" u="none" strike="noStrike" kern="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电缆调制</a:t>
            </a:r>
            <a:endParaRPr kumimoji="0" lang="en-US" altLang="zh-CN" sz="1400" b="0" i="0" u="none" strike="noStrike" kern="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a:p>
            <a:pPr marL="0" marR="0" lvl="0" indent="0" algn="ctr" defTabSz="914400" eaLnBrk="1" fontAlgn="auto" latinLnBrk="0" hangingPunct="1">
              <a:lnSpc>
                <a:spcPct val="80000"/>
              </a:lnSpc>
              <a:spcBef>
                <a:spcPct val="0"/>
              </a:spcBef>
              <a:spcAft>
                <a:spcPts val="0"/>
              </a:spcAft>
              <a:buClrTx/>
              <a:buSzTx/>
              <a:buFontTx/>
              <a:buNone/>
              <a:defRPr/>
            </a:pPr>
            <a:r>
              <a:rPr kumimoji="0" lang="zh-CN" altLang="en-US" sz="1400" b="0" i="0" u="none" strike="noStrike" kern="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解调器</a:t>
            </a:r>
            <a:endParaRPr kumimoji="0" lang="en-US" altLang="zh-CN" sz="1400" b="0" i="0" u="none" strike="noStrike" kern="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209" name="Text Box 126"/>
          <p:cNvSpPr txBox="1">
            <a:spLocks noChangeArrowheads="1"/>
          </p:cNvSpPr>
          <p:nvPr/>
        </p:nvSpPr>
        <p:spPr bwMode="auto">
          <a:xfrm>
            <a:off x="1633758" y="4756471"/>
            <a:ext cx="1222024"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r>
              <a:rPr kumimoji="0" lang="en-US" altLang="zh-CN" sz="1600" b="0" i="0" u="none" strike="noStrike" kern="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CMTS</a:t>
            </a:r>
            <a:endParaRPr kumimoji="0" lang="en-US" altLang="zh-CN" sz="1600" b="0" i="0" u="none" strike="noStrike" kern="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pic>
        <p:nvPicPr>
          <p:cNvPr id="2" name="图片 1"/>
          <p:cNvPicPr>
            <a:picLocks noChangeAspect="1"/>
          </p:cNvPicPr>
          <p:nvPr/>
        </p:nvPicPr>
        <p:blipFill>
          <a:blip r:embed="rId6"/>
          <a:stretch>
            <a:fillRect/>
          </a:stretch>
        </p:blipFill>
        <p:spPr>
          <a:xfrm>
            <a:off x="8331200" y="385445"/>
            <a:ext cx="2319655" cy="375920"/>
          </a:xfrm>
          <a:prstGeom prst="rect">
            <a:avLst/>
          </a:prstGeom>
        </p:spPr>
      </p:pic>
    </p:spTree>
    <p:custDataLst>
      <p:tags r:id="rId7"/>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9">
                                            <p:txEl>
                                              <p:pRg st="0" end="0"/>
                                            </p:txEl>
                                          </p:spTgt>
                                        </p:tgtEl>
                                        <p:attrNameLst>
                                          <p:attrName>style.visibility</p:attrName>
                                        </p:attrNameLst>
                                      </p:cBhvr>
                                      <p:to>
                                        <p:strVal val="visible"/>
                                      </p:to>
                                    </p:set>
                                    <p:animEffect transition="in" filter="fade">
                                      <p:cBhvr>
                                        <p:cTn id="7" dur="1000"/>
                                        <p:tgtEl>
                                          <p:spTgt spid="29">
                                            <p:txEl>
                                              <p:pRg st="0" end="0"/>
                                            </p:txEl>
                                          </p:spTgt>
                                        </p:tgtEl>
                                      </p:cBhvr>
                                    </p:animEffect>
                                    <p:anim calcmode="lin" valueType="num">
                                      <p:cBhvr>
                                        <p:cTn id="8" dur="1000" fill="hold"/>
                                        <p:tgtEl>
                                          <p:spTgt spid="2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9">
                                            <p:txEl>
                                              <p:pRg st="0" end="0"/>
                                            </p:txEl>
                                          </p:spTgt>
                                        </p:tgtEl>
                                        <p:attrNameLst>
                                          <p:attrName>ppt_y</p:attrName>
                                        </p:attrNameLst>
                                      </p:cBhvr>
                                      <p:tavLst>
                                        <p:tav tm="0">
                                          <p:val>
                                            <p:strVal val="#ppt_y+.1"/>
                                          </p:val>
                                        </p:tav>
                                        <p:tav tm="100000">
                                          <p:val>
                                            <p:strVal val="#ppt_y"/>
                                          </p:val>
                                        </p:tav>
                                      </p:tavLst>
                                    </p:anim>
                                  </p:childTnLst>
                                </p:cTn>
                              </p:par>
                              <p:par>
                                <p:cTn id="10" presetID="35" presetClass="emph" presetSubtype="0" repeatCount="3000" fill="hold" grpId="0" nodeType="withEffect">
                                  <p:stCondLst>
                                    <p:cond delay="0"/>
                                  </p:stCondLst>
                                  <p:childTnLst>
                                    <p:anim calcmode="discrete" valueType="str">
                                      <p:cBhvr>
                                        <p:cTn id="11" dur="1000" fill="hold"/>
                                        <p:tgtEl>
                                          <p:spTgt spid="206"/>
                                        </p:tgtEl>
                                        <p:attrNameLst>
                                          <p:attrName>style.visibility</p:attrName>
                                        </p:attrNameLst>
                                      </p:cBhvr>
                                      <p:tavLst>
                                        <p:tav tm="0">
                                          <p:val>
                                            <p:strVal val="hidden"/>
                                          </p:val>
                                        </p:tav>
                                        <p:tav tm="50000">
                                          <p:val>
                                            <p:strVal val="visible"/>
                                          </p:val>
                                        </p:tav>
                                      </p:tavLst>
                                    </p:anim>
                                  </p:childTnLst>
                                </p:cTn>
                              </p:par>
                            </p:childTnLst>
                          </p:cTn>
                        </p:par>
                      </p:childTnLst>
                    </p:cTn>
                  </p:par>
                  <p:par>
                    <p:cTn id="12" fill="hold">
                      <p:stCondLst>
                        <p:cond delay="indefinite"/>
                      </p:stCondLst>
                      <p:childTnLst>
                        <p:par>
                          <p:cTn id="13" fill="hold">
                            <p:stCondLst>
                              <p:cond delay="0"/>
                            </p:stCondLst>
                            <p:childTnLst>
                              <p:par>
                                <p:cTn id="14" presetID="35" presetClass="emph" presetSubtype="0" repeatCount="3000" fill="hold" grpId="0" nodeType="clickEffect">
                                  <p:stCondLst>
                                    <p:cond delay="0"/>
                                  </p:stCondLst>
                                  <p:childTnLst>
                                    <p:anim calcmode="discrete" valueType="str">
                                      <p:cBhvr>
                                        <p:cTn id="15" dur="1000" fill="hold"/>
                                        <p:tgtEl>
                                          <p:spTgt spid="207"/>
                                        </p:tgtEl>
                                        <p:attrNameLst>
                                          <p:attrName>style.visibility</p:attrName>
                                        </p:attrNameLst>
                                      </p:cBhvr>
                                      <p:tavLst>
                                        <p:tav tm="0">
                                          <p:val>
                                            <p:strVal val="hidden"/>
                                          </p:val>
                                        </p:tav>
                                        <p:tav tm="50000">
                                          <p:val>
                                            <p:strVal val="visible"/>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29">
                                            <p:txEl>
                                              <p:pRg st="1" end="1"/>
                                            </p:txEl>
                                          </p:spTgt>
                                        </p:tgtEl>
                                        <p:attrNameLst>
                                          <p:attrName>style.visibility</p:attrName>
                                        </p:attrNameLst>
                                      </p:cBhvr>
                                      <p:to>
                                        <p:strVal val="visible"/>
                                      </p:to>
                                    </p:set>
                                    <p:animEffect transition="in" filter="fade">
                                      <p:cBhvr>
                                        <p:cTn id="20" dur="1000"/>
                                        <p:tgtEl>
                                          <p:spTgt spid="29">
                                            <p:txEl>
                                              <p:pRg st="1" end="1"/>
                                            </p:txEl>
                                          </p:spTgt>
                                        </p:tgtEl>
                                      </p:cBhvr>
                                    </p:animEffect>
                                    <p:anim calcmode="lin" valueType="num">
                                      <p:cBhvr>
                                        <p:cTn id="21" dur="1000" fill="hold"/>
                                        <p:tgtEl>
                                          <p:spTgt spid="29">
                                            <p:txEl>
                                              <p:pRg st="1" end="1"/>
                                            </p:txEl>
                                          </p:spTgt>
                                        </p:tgtEl>
                                        <p:attrNameLst>
                                          <p:attrName>ppt_x</p:attrName>
                                        </p:attrNameLst>
                                      </p:cBhvr>
                                      <p:tavLst>
                                        <p:tav tm="0">
                                          <p:val>
                                            <p:strVal val="#ppt_x"/>
                                          </p:val>
                                        </p:tav>
                                        <p:tav tm="100000">
                                          <p:val>
                                            <p:strVal val="#ppt_x"/>
                                          </p:val>
                                        </p:tav>
                                      </p:tavLst>
                                    </p:anim>
                                    <p:anim calcmode="lin" valueType="num">
                                      <p:cBhvr>
                                        <p:cTn id="22" dur="1000" fill="hold"/>
                                        <p:tgtEl>
                                          <p:spTgt spid="2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35" presetClass="emph" presetSubtype="0" repeatCount="3000" fill="hold" grpId="0" nodeType="clickEffect">
                                  <p:stCondLst>
                                    <p:cond delay="0"/>
                                  </p:stCondLst>
                                  <p:childTnLst>
                                    <p:anim calcmode="discrete" valueType="str">
                                      <p:cBhvr>
                                        <p:cTn id="26" dur="1000" fill="hold"/>
                                        <p:tgtEl>
                                          <p:spTgt spid="209"/>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 grpId="0"/>
      <p:bldP spid="207" grpId="0"/>
      <p:bldP spid="209"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p:nvPr/>
        </p:nvSpPr>
        <p:spPr>
          <a:xfrm>
            <a:off x="7243" y="3140968"/>
            <a:ext cx="12190412" cy="371703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10783" y="3140968"/>
            <a:ext cx="12190412" cy="4571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371" name="Rectangle 2"/>
          <p:cNvSpPr>
            <a:spLocks noGrp="1" noChangeArrowheads="1"/>
          </p:cNvSpPr>
          <p:nvPr>
            <p:ph type="title"/>
          </p:nvPr>
        </p:nvSpPr>
        <p:spPr/>
        <p:txBody>
          <a:bodyPr/>
          <a:lstStyle/>
          <a:p>
            <a:r>
              <a:rPr lang="zh-CN" altLang="en-US" sz="2000" dirty="0"/>
              <a:t>用户所享用的最高数据率是不确定的</a:t>
            </a:r>
            <a:endParaRPr lang="zh-CN" altLang="en-US" sz="2000" dirty="0"/>
          </a:p>
        </p:txBody>
      </p:sp>
      <p:sp>
        <p:nvSpPr>
          <p:cNvPr id="58370" name="页脚占位符 4"/>
          <p:cNvSpPr>
            <a:spLocks noGrp="1"/>
          </p:cNvSpPr>
          <p:nvPr>
            <p:ph type="ftr" sz="quarter" idx="4294967295"/>
          </p:nvPr>
        </p:nvSpPr>
        <p:spPr>
          <a:xfrm>
            <a:off x="4167771" y="8475135"/>
            <a:ext cx="3862811" cy="486833"/>
          </a:xfrm>
          <a:prstGeom prst="rect">
            <a:avLst/>
          </a:prstGeom>
          <a:noFill/>
        </p:spPr>
        <p:txBody>
          <a:bodyPr/>
          <a:lstStyle/>
          <a:p>
            <a:r>
              <a:rPr lang="zh-CN" altLang="en-US"/>
              <a:t>课件制作人：谢钧 谢希仁</a:t>
            </a:r>
            <a:endParaRPr lang="zh-CN" altLang="en-US"/>
          </a:p>
        </p:txBody>
      </p:sp>
      <p:sp>
        <p:nvSpPr>
          <p:cNvPr id="29" name="Rectangle 3"/>
          <p:cNvSpPr>
            <a:spLocks noGrp="1" noChangeArrowheads="1"/>
          </p:cNvSpPr>
          <p:nvPr>
            <p:ph idx="1"/>
          </p:nvPr>
        </p:nvSpPr>
        <p:spPr>
          <a:xfrm>
            <a:off x="914599" y="1245483"/>
            <a:ext cx="10801200" cy="3977560"/>
          </a:xfrm>
        </p:spPr>
        <p:txBody>
          <a:bodyPr>
            <a:normAutofit/>
          </a:bodyPr>
          <a:lstStyle/>
          <a:p>
            <a:r>
              <a:rPr lang="zh-CN" altLang="en-US" sz="2200" dirty="0"/>
              <a:t>使用</a:t>
            </a:r>
            <a:r>
              <a:rPr lang="en-US" altLang="zh-CN" sz="2200" dirty="0"/>
              <a:t>ADSL</a:t>
            </a:r>
            <a:r>
              <a:rPr lang="zh-CN" altLang="en-US" sz="2200" dirty="0"/>
              <a:t>时，用户</a:t>
            </a:r>
            <a:r>
              <a:rPr lang="en-US" altLang="zh-CN" sz="2200" dirty="0"/>
              <a:t>PC</a:t>
            </a:r>
            <a:r>
              <a:rPr lang="zh-CN" altLang="en-US" sz="2200" dirty="0"/>
              <a:t>所连接的电话用户线是该用户专用的，因此在用户线上所能达到的最高数据率是确定的，与其他</a:t>
            </a:r>
            <a:r>
              <a:rPr lang="en-US" altLang="zh-CN" sz="2200" dirty="0"/>
              <a:t>ADSL</a:t>
            </a:r>
            <a:r>
              <a:rPr lang="zh-CN" altLang="en-US" sz="2200" dirty="0"/>
              <a:t>用户是否在上网无关。</a:t>
            </a:r>
            <a:endParaRPr lang="zh-CN" altLang="en-US" sz="2200" dirty="0"/>
          </a:p>
          <a:p>
            <a:r>
              <a:rPr lang="zh-CN" altLang="en-US" sz="2200" dirty="0"/>
              <a:t>但在使用</a:t>
            </a:r>
            <a:r>
              <a:rPr lang="en-US" altLang="zh-CN" sz="2200" dirty="0"/>
              <a:t>HFC</a:t>
            </a:r>
            <a:r>
              <a:rPr lang="zh-CN" altLang="en-US" sz="2200" dirty="0"/>
              <a:t>时，由于小区用户共享同一条同轴电缆带宽，用户所享用的最高数据率是不确定的，这取决于这段电缆上现在有多少个用户正在传送数据。</a:t>
            </a:r>
            <a:endParaRPr lang="zh-CN" altLang="en-US" sz="2200" dirty="0"/>
          </a:p>
        </p:txBody>
      </p:sp>
      <p:grpSp>
        <p:nvGrpSpPr>
          <p:cNvPr id="26" name="组合 25"/>
          <p:cNvGrpSpPr/>
          <p:nvPr/>
        </p:nvGrpSpPr>
        <p:grpSpPr>
          <a:xfrm>
            <a:off x="774701" y="3523159"/>
            <a:ext cx="10941097" cy="3100337"/>
            <a:chOff x="3563938" y="2036638"/>
            <a:chExt cx="8513764" cy="3100337"/>
          </a:xfrm>
        </p:grpSpPr>
        <p:sp>
          <p:nvSpPr>
            <p:cNvPr id="30" name="Rectangle 44"/>
            <p:cNvSpPr>
              <a:spLocks noChangeArrowheads="1"/>
            </p:cNvSpPr>
            <p:nvPr/>
          </p:nvSpPr>
          <p:spPr bwMode="auto">
            <a:xfrm>
              <a:off x="4267201" y="3212925"/>
              <a:ext cx="955675" cy="700087"/>
            </a:xfrm>
            <a:prstGeom prst="rect">
              <a:avLst/>
            </a:prstGeom>
            <a:noFill/>
            <a:ln w="9525">
              <a:solidFill>
                <a:sysClr val="windowText" lastClr="000000"/>
              </a:solidFill>
              <a:prstDash val="dashDot"/>
              <a:miter lim="800000"/>
            </a:ln>
            <a:extLst>
              <a:ext uri="{909E8E84-426E-40DD-AFC4-6F175D3DCCD1}">
                <a14:hiddenFill xmlns:a14="http://schemas.microsoft.com/office/drawing/2010/main">
                  <a:solidFill>
                    <a:srgbClr val="FFFFFF"/>
                  </a:solidFill>
                </a14:hiddenFill>
              </a:ext>
            </a:extLst>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zh-CN" altLang="zh-CN" sz="2400" b="0" i="0" u="none" strike="noStrike" kern="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Arial" panose="020B0604020202020204" pitchFamily="34" charset="0"/>
              </a:endParaRPr>
            </a:p>
          </p:txBody>
        </p:sp>
        <p:sp>
          <p:nvSpPr>
            <p:cNvPr id="31" name="Text Box 45"/>
            <p:cNvSpPr txBox="1">
              <a:spLocks noChangeArrowheads="1"/>
            </p:cNvSpPr>
            <p:nvPr/>
          </p:nvSpPr>
          <p:spPr bwMode="auto">
            <a:xfrm>
              <a:off x="3706814" y="2671586"/>
              <a:ext cx="1925637"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algn="ctr" defTabSz="914400" eaLnBrk="1" fontAlgn="auto" latinLnBrk="0" hangingPunct="1">
                <a:lnSpc>
                  <a:spcPct val="80000"/>
                </a:lnSpc>
                <a:spcBef>
                  <a:spcPct val="0"/>
                </a:spcBef>
                <a:spcAft>
                  <a:spcPts val="0"/>
                </a:spcAft>
                <a:buClrTx/>
                <a:buSzTx/>
                <a:buFontTx/>
                <a:buNone/>
                <a:defRPr/>
              </a:pPr>
              <a:r>
                <a:rPr kumimoji="0" lang="zh-CN" altLang="en-US" sz="1600" b="0" i="0" u="none" strike="noStrike" kern="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电缆头端</a:t>
              </a:r>
              <a:endParaRPr kumimoji="0" lang="en-US" altLang="zh-CN" sz="1600" b="0" i="0" u="none" strike="noStrike" kern="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33" name="AutoShape 127"/>
            <p:cNvSpPr>
              <a:spLocks noChangeArrowheads="1"/>
            </p:cNvSpPr>
            <p:nvPr/>
          </p:nvSpPr>
          <p:spPr bwMode="auto">
            <a:xfrm>
              <a:off x="4171950" y="2949400"/>
              <a:ext cx="1206500" cy="261937"/>
            </a:xfrm>
            <a:prstGeom prst="triangle">
              <a:avLst>
                <a:gd name="adj" fmla="val 50000"/>
              </a:avLst>
            </a:prstGeom>
            <a:noFill/>
            <a:ln w="9525">
              <a:solidFill>
                <a:sysClr val="windowText" lastClr="000000"/>
              </a:solidFill>
              <a:prstDash val="dashDot"/>
              <a:miter lim="800000"/>
            </a:ln>
            <a:extLst>
              <a:ext uri="{909E8E84-426E-40DD-AFC4-6F175D3DCCD1}">
                <a14:hiddenFill xmlns:a14="http://schemas.microsoft.com/office/drawing/2010/main">
                  <a:solidFill>
                    <a:srgbClr val="FFFFFF"/>
                  </a:solidFill>
                </a14:hiddenFill>
              </a:ext>
            </a:extLst>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grpSp>
          <p:nvGrpSpPr>
            <p:cNvPr id="34" name="Group 128"/>
            <p:cNvGrpSpPr/>
            <p:nvPr/>
          </p:nvGrpSpPr>
          <p:grpSpPr bwMode="auto">
            <a:xfrm>
              <a:off x="3563938" y="4325762"/>
              <a:ext cx="2127088" cy="811213"/>
              <a:chOff x="3240" y="1830"/>
              <a:chExt cx="1459" cy="723"/>
            </a:xfrm>
          </p:grpSpPr>
          <p:sp>
            <p:nvSpPr>
              <p:cNvPr id="161" name="Freeform 129"/>
              <p:cNvSpPr/>
              <p:nvPr/>
            </p:nvSpPr>
            <p:spPr bwMode="auto">
              <a:xfrm>
                <a:off x="3240" y="1830"/>
                <a:ext cx="1372" cy="723"/>
              </a:xfrm>
              <a:custGeom>
                <a:avLst/>
                <a:gdLst>
                  <a:gd name="T0" fmla="*/ 90061974 w 765"/>
                  <a:gd name="T1" fmla="*/ 137827 h 459"/>
                  <a:gd name="T2" fmla="*/ 61295650 w 765"/>
                  <a:gd name="T3" fmla="*/ 971868 h 459"/>
                  <a:gd name="T4" fmla="*/ 20345949 w 765"/>
                  <a:gd name="T5" fmla="*/ 1395998 h 459"/>
                  <a:gd name="T6" fmla="*/ 2976616 w 765"/>
                  <a:gd name="T7" fmla="*/ 4676673 h 459"/>
                  <a:gd name="T8" fmla="*/ 38252583 w 765"/>
                  <a:gd name="T9" fmla="*/ 6178087 h 459"/>
                  <a:gd name="T10" fmla="*/ 73627975 w 765"/>
                  <a:gd name="T11" fmla="*/ 5934836 h 459"/>
                  <a:gd name="T12" fmla="*/ 124118617 w 765"/>
                  <a:gd name="T13" fmla="*/ 6178087 h 459"/>
                  <a:gd name="T14" fmla="*/ 148363340 w 765"/>
                  <a:gd name="T15" fmla="*/ 6042418 h 459"/>
                  <a:gd name="T16" fmla="*/ 159864990 w 765"/>
                  <a:gd name="T17" fmla="*/ 5180813 h 459"/>
                  <a:gd name="T18" fmla="*/ 159429422 w 765"/>
                  <a:gd name="T19" fmla="*/ 2198925 h 459"/>
                  <a:gd name="T20" fmla="*/ 140696573 w 765"/>
                  <a:gd name="T21" fmla="*/ 477081 h 459"/>
                  <a:gd name="T22" fmla="*/ 90061974 w 765"/>
                  <a:gd name="T23" fmla="*/ 137827 h 45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65" h="459">
                    <a:moveTo>
                      <a:pt x="424" y="10"/>
                    </a:moveTo>
                    <a:cubicBezTo>
                      <a:pt x="362" y="16"/>
                      <a:pt x="343" y="55"/>
                      <a:pt x="288" y="70"/>
                    </a:cubicBezTo>
                    <a:cubicBezTo>
                      <a:pt x="233" y="85"/>
                      <a:pt x="142" y="56"/>
                      <a:pt x="96" y="100"/>
                    </a:cubicBezTo>
                    <a:cubicBezTo>
                      <a:pt x="50" y="144"/>
                      <a:pt x="0" y="279"/>
                      <a:pt x="14" y="336"/>
                    </a:cubicBezTo>
                    <a:cubicBezTo>
                      <a:pt x="28" y="393"/>
                      <a:pt x="125" y="429"/>
                      <a:pt x="180" y="444"/>
                    </a:cubicBezTo>
                    <a:cubicBezTo>
                      <a:pt x="235" y="459"/>
                      <a:pt x="279" y="426"/>
                      <a:pt x="346" y="426"/>
                    </a:cubicBezTo>
                    <a:cubicBezTo>
                      <a:pt x="413" y="426"/>
                      <a:pt x="525" y="443"/>
                      <a:pt x="584" y="444"/>
                    </a:cubicBezTo>
                    <a:cubicBezTo>
                      <a:pt x="643" y="445"/>
                      <a:pt x="670" y="446"/>
                      <a:pt x="698" y="434"/>
                    </a:cubicBezTo>
                    <a:cubicBezTo>
                      <a:pt x="726" y="422"/>
                      <a:pt x="743" y="418"/>
                      <a:pt x="752" y="372"/>
                    </a:cubicBezTo>
                    <a:cubicBezTo>
                      <a:pt x="761" y="326"/>
                      <a:pt x="765" y="214"/>
                      <a:pt x="750" y="158"/>
                    </a:cubicBezTo>
                    <a:cubicBezTo>
                      <a:pt x="735" y="102"/>
                      <a:pt x="716" y="58"/>
                      <a:pt x="662" y="34"/>
                    </a:cubicBezTo>
                    <a:cubicBezTo>
                      <a:pt x="608" y="10"/>
                      <a:pt x="505" y="0"/>
                      <a:pt x="424" y="10"/>
                    </a:cubicBezTo>
                    <a:close/>
                  </a:path>
                </a:pathLst>
              </a:custGeom>
              <a:gradFill rotWithShape="1">
                <a:gsLst>
                  <a:gs pos="0">
                    <a:srgbClr val="00CCFF"/>
                  </a:gs>
                  <a:gs pos="100000">
                    <a:sysClr val="window" lastClr="FFFFFF"/>
                  </a:gs>
                </a:gsLst>
                <a:lin ang="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sp>
            <p:nvSpPr>
              <p:cNvPr id="162" name="Line 130"/>
              <p:cNvSpPr>
                <a:spLocks noChangeShapeType="1"/>
              </p:cNvSpPr>
              <p:nvPr/>
            </p:nvSpPr>
            <p:spPr bwMode="auto">
              <a:xfrm flipV="1">
                <a:off x="3763" y="2054"/>
                <a:ext cx="108" cy="75"/>
              </a:xfrm>
              <a:prstGeom prst="line">
                <a:avLst/>
              </a:prstGeom>
              <a:noFill/>
              <a:ln w="9525">
                <a:solidFill>
                  <a:sysClr val="windowText" lastClr="000000"/>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sp>
            <p:nvSpPr>
              <p:cNvPr id="163" name="Line 131"/>
              <p:cNvSpPr>
                <a:spLocks noChangeShapeType="1"/>
              </p:cNvSpPr>
              <p:nvPr/>
            </p:nvSpPr>
            <p:spPr bwMode="auto">
              <a:xfrm>
                <a:off x="3616" y="2204"/>
                <a:ext cx="0" cy="72"/>
              </a:xfrm>
              <a:prstGeom prst="line">
                <a:avLst/>
              </a:prstGeom>
              <a:noFill/>
              <a:ln w="9525">
                <a:solidFill>
                  <a:sysClr val="windowText" lastClr="000000"/>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sp>
            <p:nvSpPr>
              <p:cNvPr id="164" name="Line 132"/>
              <p:cNvSpPr>
                <a:spLocks noChangeShapeType="1"/>
              </p:cNvSpPr>
              <p:nvPr/>
            </p:nvSpPr>
            <p:spPr bwMode="auto">
              <a:xfrm flipV="1">
                <a:off x="3763" y="2114"/>
                <a:ext cx="226" cy="252"/>
              </a:xfrm>
              <a:prstGeom prst="line">
                <a:avLst/>
              </a:prstGeom>
              <a:noFill/>
              <a:ln w="9525">
                <a:solidFill>
                  <a:sysClr val="windowText" lastClr="000000"/>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sp>
            <p:nvSpPr>
              <p:cNvPr id="165" name="Line 133"/>
              <p:cNvSpPr>
                <a:spLocks noChangeShapeType="1"/>
              </p:cNvSpPr>
              <p:nvPr/>
            </p:nvSpPr>
            <p:spPr bwMode="auto">
              <a:xfrm>
                <a:off x="4076" y="2113"/>
                <a:ext cx="0" cy="171"/>
              </a:xfrm>
              <a:prstGeom prst="line">
                <a:avLst/>
              </a:prstGeom>
              <a:noFill/>
              <a:ln w="9525">
                <a:solidFill>
                  <a:sysClr val="windowText" lastClr="000000"/>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sp>
            <p:nvSpPr>
              <p:cNvPr id="166" name="Line 134"/>
              <p:cNvSpPr>
                <a:spLocks noChangeShapeType="1"/>
              </p:cNvSpPr>
              <p:nvPr/>
            </p:nvSpPr>
            <p:spPr bwMode="auto">
              <a:xfrm>
                <a:off x="3779" y="2380"/>
                <a:ext cx="162" cy="0"/>
              </a:xfrm>
              <a:prstGeom prst="line">
                <a:avLst/>
              </a:prstGeom>
              <a:noFill/>
              <a:ln w="9525">
                <a:solidFill>
                  <a:sysClr val="windowText" lastClr="000000"/>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sp>
            <p:nvSpPr>
              <p:cNvPr id="167" name="Line 135"/>
              <p:cNvSpPr>
                <a:spLocks noChangeShapeType="1"/>
              </p:cNvSpPr>
              <p:nvPr/>
            </p:nvSpPr>
            <p:spPr bwMode="auto">
              <a:xfrm>
                <a:off x="4255" y="2372"/>
                <a:ext cx="152" cy="0"/>
              </a:xfrm>
              <a:prstGeom prst="line">
                <a:avLst/>
              </a:prstGeom>
              <a:noFill/>
              <a:ln w="9525">
                <a:solidFill>
                  <a:sysClr val="windowText" lastClr="000000"/>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grpSp>
            <p:nvGrpSpPr>
              <p:cNvPr id="168" name="Group 136"/>
              <p:cNvGrpSpPr/>
              <p:nvPr/>
            </p:nvGrpSpPr>
            <p:grpSpPr bwMode="auto">
              <a:xfrm>
                <a:off x="3860" y="1969"/>
                <a:ext cx="335" cy="148"/>
                <a:chOff x="4650" y="1129"/>
                <a:chExt cx="246" cy="95"/>
              </a:xfrm>
            </p:grpSpPr>
            <p:sp>
              <p:nvSpPr>
                <p:cNvPr id="198" name="Oval 407"/>
                <p:cNvSpPr>
                  <a:spLocks noChangeArrowheads="1"/>
                </p:cNvSpPr>
                <p:nvPr/>
              </p:nvSpPr>
              <p:spPr bwMode="auto">
                <a:xfrm>
                  <a:off x="4651" y="1171"/>
                  <a:ext cx="244" cy="53"/>
                </a:xfrm>
                <a:prstGeom prst="ellipse">
                  <a:avLst/>
                </a:prstGeom>
                <a:gradFill rotWithShape="1">
                  <a:gsLst>
                    <a:gs pos="0">
                      <a:srgbClr val="0563C1"/>
                    </a:gs>
                    <a:gs pos="100000">
                      <a:srgbClr val="FFFFFF"/>
                    </a:gs>
                  </a:gsLst>
                  <a:lin ang="0" scaled="1"/>
                </a:gradFill>
                <a:ln w="9525">
                  <a:solidFill>
                    <a:sysClr val="windowText" lastClr="000000"/>
                  </a:solidFill>
                  <a:round/>
                </a:ln>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zh-CN" altLang="zh-CN" sz="2400" b="0" i="0" u="none" strike="noStrike" kern="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Arial" panose="020B0604020202020204" pitchFamily="34" charset="0"/>
                  </a:endParaRPr>
                </a:p>
              </p:txBody>
            </p:sp>
            <p:sp>
              <p:nvSpPr>
                <p:cNvPr id="199" name="Rectangle 410"/>
                <p:cNvSpPr>
                  <a:spLocks noChangeArrowheads="1"/>
                </p:cNvSpPr>
                <p:nvPr/>
              </p:nvSpPr>
              <p:spPr bwMode="auto">
                <a:xfrm>
                  <a:off x="4651" y="1165"/>
                  <a:ext cx="245" cy="33"/>
                </a:xfrm>
                <a:prstGeom prst="rect">
                  <a:avLst/>
                </a:prstGeom>
                <a:gradFill rotWithShape="1">
                  <a:gsLst>
                    <a:gs pos="0">
                      <a:srgbClr val="0563C1"/>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defRPr/>
                  </a:pPr>
                  <a:endParaRPr kumimoji="0" lang="zh-CN" altLang="zh-CN" sz="2400" b="0" i="0" u="none" strike="noStrike" kern="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Arial" panose="020B0604020202020204" pitchFamily="34" charset="0"/>
                  </a:endParaRPr>
                </a:p>
              </p:txBody>
            </p:sp>
            <p:sp>
              <p:nvSpPr>
                <p:cNvPr id="200" name="Oval 411"/>
                <p:cNvSpPr>
                  <a:spLocks noChangeArrowheads="1"/>
                </p:cNvSpPr>
                <p:nvPr/>
              </p:nvSpPr>
              <p:spPr bwMode="auto">
                <a:xfrm>
                  <a:off x="4650" y="1129"/>
                  <a:ext cx="244" cy="62"/>
                </a:xfrm>
                <a:prstGeom prst="ellipse">
                  <a:avLst/>
                </a:prstGeom>
                <a:gradFill rotWithShape="1">
                  <a:gsLst>
                    <a:gs pos="0">
                      <a:srgbClr val="0563C1"/>
                    </a:gs>
                    <a:gs pos="100000">
                      <a:srgbClr val="FFFFFF"/>
                    </a:gs>
                  </a:gsLst>
                  <a:lin ang="0" scaled="1"/>
                </a:gradFill>
                <a:ln w="9525">
                  <a:solidFill>
                    <a:sysClr val="windowText" lastClr="000000"/>
                  </a:solidFill>
                  <a:round/>
                </a:ln>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zh-CN" altLang="zh-CN" sz="2400" b="0" i="0" u="none" strike="noStrike" kern="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Arial" panose="020B0604020202020204" pitchFamily="34" charset="0"/>
                  </a:endParaRPr>
                </a:p>
              </p:txBody>
            </p:sp>
            <p:grpSp>
              <p:nvGrpSpPr>
                <p:cNvPr id="201" name="Group 140"/>
                <p:cNvGrpSpPr/>
                <p:nvPr/>
              </p:nvGrpSpPr>
              <p:grpSpPr bwMode="auto">
                <a:xfrm>
                  <a:off x="4699" y="1145"/>
                  <a:ext cx="138" cy="29"/>
                  <a:chOff x="2468" y="1332"/>
                  <a:chExt cx="310" cy="60"/>
                </a:xfrm>
              </p:grpSpPr>
              <p:sp>
                <p:nvSpPr>
                  <p:cNvPr id="204" name="Freeform 141"/>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0" h="60">
                        <a:moveTo>
                          <a:pt x="0" y="60"/>
                        </a:moveTo>
                        <a:lnTo>
                          <a:pt x="96" y="60"/>
                        </a:lnTo>
                        <a:lnTo>
                          <a:pt x="192" y="0"/>
                        </a:lnTo>
                        <a:lnTo>
                          <a:pt x="310" y="0"/>
                        </a:lnTo>
                      </a:path>
                    </a:pathLst>
                  </a:custGeom>
                  <a:noFill/>
                  <a:ln w="12700" cmpd="sng">
                    <a:solidFill>
                      <a:sysClr val="windowText" lastClr="00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sp>
                <p:nvSpPr>
                  <p:cNvPr id="205" name="Freeform 142"/>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2" h="60">
                        <a:moveTo>
                          <a:pt x="0" y="0"/>
                        </a:moveTo>
                        <a:lnTo>
                          <a:pt x="96" y="0"/>
                        </a:lnTo>
                        <a:lnTo>
                          <a:pt x="192" y="60"/>
                        </a:lnTo>
                        <a:lnTo>
                          <a:pt x="282" y="60"/>
                        </a:lnTo>
                      </a:path>
                    </a:pathLst>
                  </a:custGeom>
                  <a:noFill/>
                  <a:ln w="12700" cmpd="sng">
                    <a:solidFill>
                      <a:sysClr val="windowText" lastClr="00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grpSp>
            <p:sp>
              <p:nvSpPr>
                <p:cNvPr id="202" name="Line 143"/>
                <p:cNvSpPr>
                  <a:spLocks noChangeShapeType="1"/>
                </p:cNvSpPr>
                <p:nvPr/>
              </p:nvSpPr>
              <p:spPr bwMode="auto">
                <a:xfrm>
                  <a:off x="4650" y="1158"/>
                  <a:ext cx="0" cy="42"/>
                </a:xfrm>
                <a:prstGeom prst="line">
                  <a:avLst/>
                </a:prstGeom>
                <a:noFill/>
                <a:ln w="9525">
                  <a:solidFill>
                    <a:sysClr val="windowText" lastClr="000000"/>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sp>
              <p:nvSpPr>
                <p:cNvPr id="203" name="Line 144"/>
                <p:cNvSpPr>
                  <a:spLocks noChangeShapeType="1"/>
                </p:cNvSpPr>
                <p:nvPr/>
              </p:nvSpPr>
              <p:spPr bwMode="auto">
                <a:xfrm>
                  <a:off x="4894" y="1160"/>
                  <a:ext cx="0" cy="44"/>
                </a:xfrm>
                <a:prstGeom prst="line">
                  <a:avLst/>
                </a:prstGeom>
                <a:noFill/>
                <a:ln w="9525">
                  <a:solidFill>
                    <a:sysClr val="windowText" lastClr="000000"/>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grpSp>
          <p:grpSp>
            <p:nvGrpSpPr>
              <p:cNvPr id="169" name="Group 145"/>
              <p:cNvGrpSpPr/>
              <p:nvPr/>
            </p:nvGrpSpPr>
            <p:grpSpPr bwMode="auto">
              <a:xfrm>
                <a:off x="3922" y="2284"/>
                <a:ext cx="336" cy="154"/>
                <a:chOff x="4650" y="1129"/>
                <a:chExt cx="246" cy="95"/>
              </a:xfrm>
            </p:grpSpPr>
            <p:sp>
              <p:nvSpPr>
                <p:cNvPr id="190" name="Oval 407"/>
                <p:cNvSpPr>
                  <a:spLocks noChangeArrowheads="1"/>
                </p:cNvSpPr>
                <p:nvPr/>
              </p:nvSpPr>
              <p:spPr bwMode="auto">
                <a:xfrm>
                  <a:off x="4651" y="1171"/>
                  <a:ext cx="244" cy="53"/>
                </a:xfrm>
                <a:prstGeom prst="ellipse">
                  <a:avLst/>
                </a:prstGeom>
                <a:gradFill rotWithShape="1">
                  <a:gsLst>
                    <a:gs pos="0">
                      <a:srgbClr val="0563C1"/>
                    </a:gs>
                    <a:gs pos="100000">
                      <a:srgbClr val="FFFFFF"/>
                    </a:gs>
                  </a:gsLst>
                  <a:lin ang="0" scaled="1"/>
                </a:gradFill>
                <a:ln w="9525">
                  <a:solidFill>
                    <a:sysClr val="windowText" lastClr="000000"/>
                  </a:solidFill>
                  <a:round/>
                </a:ln>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zh-CN" altLang="zh-CN" sz="2400" b="0" i="0" u="none" strike="noStrike" kern="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Arial" panose="020B0604020202020204" pitchFamily="34" charset="0"/>
                  </a:endParaRPr>
                </a:p>
              </p:txBody>
            </p:sp>
            <p:sp>
              <p:nvSpPr>
                <p:cNvPr id="191" name="Rectangle 410"/>
                <p:cNvSpPr>
                  <a:spLocks noChangeArrowheads="1"/>
                </p:cNvSpPr>
                <p:nvPr/>
              </p:nvSpPr>
              <p:spPr bwMode="auto">
                <a:xfrm>
                  <a:off x="4651" y="1165"/>
                  <a:ext cx="245" cy="33"/>
                </a:xfrm>
                <a:prstGeom prst="rect">
                  <a:avLst/>
                </a:prstGeom>
                <a:gradFill rotWithShape="1">
                  <a:gsLst>
                    <a:gs pos="0">
                      <a:srgbClr val="0563C1"/>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defRPr/>
                  </a:pPr>
                  <a:endParaRPr kumimoji="0" lang="zh-CN" altLang="zh-CN" sz="2400" b="0" i="0" u="none" strike="noStrike" kern="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Arial" panose="020B0604020202020204" pitchFamily="34" charset="0"/>
                  </a:endParaRPr>
                </a:p>
              </p:txBody>
            </p:sp>
            <p:sp>
              <p:nvSpPr>
                <p:cNvPr id="192" name="Oval 411"/>
                <p:cNvSpPr>
                  <a:spLocks noChangeArrowheads="1"/>
                </p:cNvSpPr>
                <p:nvPr/>
              </p:nvSpPr>
              <p:spPr bwMode="auto">
                <a:xfrm>
                  <a:off x="4650" y="1129"/>
                  <a:ext cx="244" cy="62"/>
                </a:xfrm>
                <a:prstGeom prst="ellipse">
                  <a:avLst/>
                </a:prstGeom>
                <a:gradFill rotWithShape="1">
                  <a:gsLst>
                    <a:gs pos="0">
                      <a:srgbClr val="0563C1"/>
                    </a:gs>
                    <a:gs pos="100000">
                      <a:srgbClr val="FFFFFF"/>
                    </a:gs>
                  </a:gsLst>
                  <a:lin ang="0" scaled="1"/>
                </a:gradFill>
                <a:ln w="9525">
                  <a:solidFill>
                    <a:sysClr val="windowText" lastClr="000000"/>
                  </a:solidFill>
                  <a:round/>
                </a:ln>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zh-CN" altLang="zh-CN" sz="2400" b="0" i="0" u="none" strike="noStrike" kern="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Arial" panose="020B0604020202020204" pitchFamily="34" charset="0"/>
                  </a:endParaRPr>
                </a:p>
              </p:txBody>
            </p:sp>
            <p:grpSp>
              <p:nvGrpSpPr>
                <p:cNvPr id="193" name="Group 149"/>
                <p:cNvGrpSpPr/>
                <p:nvPr/>
              </p:nvGrpSpPr>
              <p:grpSpPr bwMode="auto">
                <a:xfrm>
                  <a:off x="4699" y="1145"/>
                  <a:ext cx="138" cy="29"/>
                  <a:chOff x="2468" y="1332"/>
                  <a:chExt cx="310" cy="60"/>
                </a:xfrm>
              </p:grpSpPr>
              <p:sp>
                <p:nvSpPr>
                  <p:cNvPr id="196" name="Freeform 150"/>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0" h="60">
                        <a:moveTo>
                          <a:pt x="0" y="60"/>
                        </a:moveTo>
                        <a:lnTo>
                          <a:pt x="96" y="60"/>
                        </a:lnTo>
                        <a:lnTo>
                          <a:pt x="192" y="0"/>
                        </a:lnTo>
                        <a:lnTo>
                          <a:pt x="310" y="0"/>
                        </a:lnTo>
                      </a:path>
                    </a:pathLst>
                  </a:custGeom>
                  <a:noFill/>
                  <a:ln w="12700" cmpd="sng">
                    <a:solidFill>
                      <a:sysClr val="windowText" lastClr="00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sp>
                <p:nvSpPr>
                  <p:cNvPr id="197" name="Freeform 151"/>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2" h="60">
                        <a:moveTo>
                          <a:pt x="0" y="0"/>
                        </a:moveTo>
                        <a:lnTo>
                          <a:pt x="96" y="0"/>
                        </a:lnTo>
                        <a:lnTo>
                          <a:pt x="192" y="60"/>
                        </a:lnTo>
                        <a:lnTo>
                          <a:pt x="282" y="60"/>
                        </a:lnTo>
                      </a:path>
                    </a:pathLst>
                  </a:custGeom>
                  <a:noFill/>
                  <a:ln w="12700" cmpd="sng">
                    <a:solidFill>
                      <a:sysClr val="windowText" lastClr="00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grpSp>
            <p:sp>
              <p:nvSpPr>
                <p:cNvPr id="194" name="Line 152"/>
                <p:cNvSpPr>
                  <a:spLocks noChangeShapeType="1"/>
                </p:cNvSpPr>
                <p:nvPr/>
              </p:nvSpPr>
              <p:spPr bwMode="auto">
                <a:xfrm>
                  <a:off x="4651" y="1158"/>
                  <a:ext cx="0" cy="42"/>
                </a:xfrm>
                <a:prstGeom prst="line">
                  <a:avLst/>
                </a:prstGeom>
                <a:noFill/>
                <a:ln w="9525">
                  <a:solidFill>
                    <a:sysClr val="windowText" lastClr="000000"/>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sp>
              <p:nvSpPr>
                <p:cNvPr id="195" name="Line 153"/>
                <p:cNvSpPr>
                  <a:spLocks noChangeShapeType="1"/>
                </p:cNvSpPr>
                <p:nvPr/>
              </p:nvSpPr>
              <p:spPr bwMode="auto">
                <a:xfrm>
                  <a:off x="4894" y="1161"/>
                  <a:ext cx="0" cy="41"/>
                </a:xfrm>
                <a:prstGeom prst="line">
                  <a:avLst/>
                </a:prstGeom>
                <a:noFill/>
                <a:ln w="9525">
                  <a:solidFill>
                    <a:sysClr val="windowText" lastClr="000000"/>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grpSp>
          <p:grpSp>
            <p:nvGrpSpPr>
              <p:cNvPr id="170" name="Group 154"/>
              <p:cNvGrpSpPr/>
              <p:nvPr/>
            </p:nvGrpSpPr>
            <p:grpSpPr bwMode="auto">
              <a:xfrm>
                <a:off x="3443" y="2054"/>
                <a:ext cx="335" cy="149"/>
                <a:chOff x="4650" y="1129"/>
                <a:chExt cx="246" cy="95"/>
              </a:xfrm>
            </p:grpSpPr>
            <p:sp>
              <p:nvSpPr>
                <p:cNvPr id="182" name="Oval 407"/>
                <p:cNvSpPr>
                  <a:spLocks noChangeArrowheads="1"/>
                </p:cNvSpPr>
                <p:nvPr/>
              </p:nvSpPr>
              <p:spPr bwMode="auto">
                <a:xfrm>
                  <a:off x="4651" y="1171"/>
                  <a:ext cx="244" cy="53"/>
                </a:xfrm>
                <a:prstGeom prst="ellipse">
                  <a:avLst/>
                </a:prstGeom>
                <a:gradFill rotWithShape="1">
                  <a:gsLst>
                    <a:gs pos="0">
                      <a:srgbClr val="0563C1"/>
                    </a:gs>
                    <a:gs pos="100000">
                      <a:srgbClr val="FFFFFF"/>
                    </a:gs>
                  </a:gsLst>
                  <a:lin ang="0" scaled="1"/>
                </a:gradFill>
                <a:ln w="9525">
                  <a:solidFill>
                    <a:sysClr val="windowText" lastClr="000000"/>
                  </a:solidFill>
                  <a:round/>
                </a:ln>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zh-CN" altLang="zh-CN" sz="2400" b="0" i="0" u="none" strike="noStrike" kern="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Arial" panose="020B0604020202020204" pitchFamily="34" charset="0"/>
                  </a:endParaRPr>
                </a:p>
              </p:txBody>
            </p:sp>
            <p:sp>
              <p:nvSpPr>
                <p:cNvPr id="183" name="Rectangle 410"/>
                <p:cNvSpPr>
                  <a:spLocks noChangeArrowheads="1"/>
                </p:cNvSpPr>
                <p:nvPr/>
              </p:nvSpPr>
              <p:spPr bwMode="auto">
                <a:xfrm>
                  <a:off x="4651" y="1165"/>
                  <a:ext cx="245" cy="33"/>
                </a:xfrm>
                <a:prstGeom prst="rect">
                  <a:avLst/>
                </a:prstGeom>
                <a:gradFill rotWithShape="1">
                  <a:gsLst>
                    <a:gs pos="0">
                      <a:srgbClr val="0563C1"/>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defRPr/>
                  </a:pPr>
                  <a:endParaRPr kumimoji="0" lang="zh-CN" altLang="zh-CN" sz="2400" b="0" i="0" u="none" strike="noStrike" kern="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Arial" panose="020B0604020202020204" pitchFamily="34" charset="0"/>
                  </a:endParaRPr>
                </a:p>
              </p:txBody>
            </p:sp>
            <p:sp>
              <p:nvSpPr>
                <p:cNvPr id="184" name="Oval 411"/>
                <p:cNvSpPr>
                  <a:spLocks noChangeArrowheads="1"/>
                </p:cNvSpPr>
                <p:nvPr/>
              </p:nvSpPr>
              <p:spPr bwMode="auto">
                <a:xfrm>
                  <a:off x="4650" y="1129"/>
                  <a:ext cx="244" cy="62"/>
                </a:xfrm>
                <a:prstGeom prst="ellipse">
                  <a:avLst/>
                </a:prstGeom>
                <a:gradFill rotWithShape="1">
                  <a:gsLst>
                    <a:gs pos="0">
                      <a:srgbClr val="0563C1"/>
                    </a:gs>
                    <a:gs pos="100000">
                      <a:srgbClr val="FFFFFF"/>
                    </a:gs>
                  </a:gsLst>
                  <a:lin ang="0" scaled="1"/>
                </a:gradFill>
                <a:ln w="9525">
                  <a:solidFill>
                    <a:sysClr val="windowText" lastClr="000000"/>
                  </a:solidFill>
                  <a:round/>
                </a:ln>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zh-CN" altLang="zh-CN" sz="2400" b="0" i="0" u="none" strike="noStrike" kern="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Arial" panose="020B0604020202020204" pitchFamily="34" charset="0"/>
                  </a:endParaRPr>
                </a:p>
              </p:txBody>
            </p:sp>
            <p:grpSp>
              <p:nvGrpSpPr>
                <p:cNvPr id="185" name="Group 158"/>
                <p:cNvGrpSpPr/>
                <p:nvPr/>
              </p:nvGrpSpPr>
              <p:grpSpPr bwMode="auto">
                <a:xfrm>
                  <a:off x="4699" y="1145"/>
                  <a:ext cx="138" cy="29"/>
                  <a:chOff x="2468" y="1332"/>
                  <a:chExt cx="310" cy="60"/>
                </a:xfrm>
              </p:grpSpPr>
              <p:sp>
                <p:nvSpPr>
                  <p:cNvPr id="188" name="Freeform 159"/>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0" h="60">
                        <a:moveTo>
                          <a:pt x="0" y="60"/>
                        </a:moveTo>
                        <a:lnTo>
                          <a:pt x="96" y="60"/>
                        </a:lnTo>
                        <a:lnTo>
                          <a:pt x="192" y="0"/>
                        </a:lnTo>
                        <a:lnTo>
                          <a:pt x="310" y="0"/>
                        </a:lnTo>
                      </a:path>
                    </a:pathLst>
                  </a:custGeom>
                  <a:noFill/>
                  <a:ln w="12700" cmpd="sng">
                    <a:solidFill>
                      <a:sysClr val="windowText" lastClr="00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sp>
                <p:nvSpPr>
                  <p:cNvPr id="189" name="Freeform 160"/>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2" h="60">
                        <a:moveTo>
                          <a:pt x="0" y="0"/>
                        </a:moveTo>
                        <a:lnTo>
                          <a:pt x="96" y="0"/>
                        </a:lnTo>
                        <a:lnTo>
                          <a:pt x="192" y="60"/>
                        </a:lnTo>
                        <a:lnTo>
                          <a:pt x="282" y="60"/>
                        </a:lnTo>
                      </a:path>
                    </a:pathLst>
                  </a:custGeom>
                  <a:noFill/>
                  <a:ln w="12700" cmpd="sng">
                    <a:solidFill>
                      <a:sysClr val="windowText" lastClr="00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grpSp>
            <p:sp>
              <p:nvSpPr>
                <p:cNvPr id="186" name="Line 161"/>
                <p:cNvSpPr>
                  <a:spLocks noChangeShapeType="1"/>
                </p:cNvSpPr>
                <p:nvPr/>
              </p:nvSpPr>
              <p:spPr bwMode="auto">
                <a:xfrm>
                  <a:off x="4650" y="1158"/>
                  <a:ext cx="0" cy="42"/>
                </a:xfrm>
                <a:prstGeom prst="line">
                  <a:avLst/>
                </a:prstGeom>
                <a:noFill/>
                <a:ln w="9525">
                  <a:solidFill>
                    <a:sysClr val="windowText" lastClr="000000"/>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sp>
              <p:nvSpPr>
                <p:cNvPr id="187" name="Line 162"/>
                <p:cNvSpPr>
                  <a:spLocks noChangeShapeType="1"/>
                </p:cNvSpPr>
                <p:nvPr/>
              </p:nvSpPr>
              <p:spPr bwMode="auto">
                <a:xfrm>
                  <a:off x="4894" y="1160"/>
                  <a:ext cx="0" cy="41"/>
                </a:xfrm>
                <a:prstGeom prst="line">
                  <a:avLst/>
                </a:prstGeom>
                <a:noFill/>
                <a:ln w="9525">
                  <a:solidFill>
                    <a:sysClr val="windowText" lastClr="000000"/>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grpSp>
          <p:grpSp>
            <p:nvGrpSpPr>
              <p:cNvPr id="171" name="Group 163"/>
              <p:cNvGrpSpPr/>
              <p:nvPr/>
            </p:nvGrpSpPr>
            <p:grpSpPr bwMode="auto">
              <a:xfrm>
                <a:off x="3452" y="2284"/>
                <a:ext cx="336" cy="148"/>
                <a:chOff x="4650" y="1129"/>
                <a:chExt cx="246" cy="95"/>
              </a:xfrm>
            </p:grpSpPr>
            <p:sp>
              <p:nvSpPr>
                <p:cNvPr id="174" name="Oval 407"/>
                <p:cNvSpPr>
                  <a:spLocks noChangeArrowheads="1"/>
                </p:cNvSpPr>
                <p:nvPr/>
              </p:nvSpPr>
              <p:spPr bwMode="auto">
                <a:xfrm>
                  <a:off x="4651" y="1171"/>
                  <a:ext cx="244" cy="53"/>
                </a:xfrm>
                <a:prstGeom prst="ellipse">
                  <a:avLst/>
                </a:prstGeom>
                <a:gradFill rotWithShape="1">
                  <a:gsLst>
                    <a:gs pos="0">
                      <a:srgbClr val="0563C1"/>
                    </a:gs>
                    <a:gs pos="100000">
                      <a:srgbClr val="FFFFFF"/>
                    </a:gs>
                  </a:gsLst>
                  <a:lin ang="0" scaled="1"/>
                </a:gradFill>
                <a:ln w="9525">
                  <a:solidFill>
                    <a:sysClr val="windowText" lastClr="000000"/>
                  </a:solidFill>
                  <a:round/>
                </a:ln>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zh-CN" altLang="zh-CN" sz="2400" b="0" i="0" u="none" strike="noStrike" kern="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Arial" panose="020B0604020202020204" pitchFamily="34" charset="0"/>
                  </a:endParaRPr>
                </a:p>
              </p:txBody>
            </p:sp>
            <p:sp>
              <p:nvSpPr>
                <p:cNvPr id="175" name="Rectangle 410"/>
                <p:cNvSpPr>
                  <a:spLocks noChangeArrowheads="1"/>
                </p:cNvSpPr>
                <p:nvPr/>
              </p:nvSpPr>
              <p:spPr bwMode="auto">
                <a:xfrm>
                  <a:off x="4651" y="1165"/>
                  <a:ext cx="245" cy="33"/>
                </a:xfrm>
                <a:prstGeom prst="rect">
                  <a:avLst/>
                </a:prstGeom>
                <a:gradFill rotWithShape="1">
                  <a:gsLst>
                    <a:gs pos="0">
                      <a:srgbClr val="0563C1"/>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defRPr/>
                  </a:pPr>
                  <a:endParaRPr kumimoji="0" lang="zh-CN" altLang="zh-CN" sz="2400" b="0" i="0" u="none" strike="noStrike" kern="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Arial" panose="020B0604020202020204" pitchFamily="34" charset="0"/>
                  </a:endParaRPr>
                </a:p>
              </p:txBody>
            </p:sp>
            <p:sp>
              <p:nvSpPr>
                <p:cNvPr id="176" name="Oval 411"/>
                <p:cNvSpPr>
                  <a:spLocks noChangeArrowheads="1"/>
                </p:cNvSpPr>
                <p:nvPr/>
              </p:nvSpPr>
              <p:spPr bwMode="auto">
                <a:xfrm>
                  <a:off x="4650" y="1129"/>
                  <a:ext cx="244" cy="62"/>
                </a:xfrm>
                <a:prstGeom prst="ellipse">
                  <a:avLst/>
                </a:prstGeom>
                <a:gradFill rotWithShape="1">
                  <a:gsLst>
                    <a:gs pos="0">
                      <a:srgbClr val="0563C1"/>
                    </a:gs>
                    <a:gs pos="100000">
                      <a:srgbClr val="FFFFFF"/>
                    </a:gs>
                  </a:gsLst>
                  <a:lin ang="0" scaled="1"/>
                </a:gradFill>
                <a:ln w="9525">
                  <a:solidFill>
                    <a:sysClr val="windowText" lastClr="000000"/>
                  </a:solidFill>
                  <a:round/>
                </a:ln>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zh-CN" altLang="zh-CN" sz="2400" b="0" i="0" u="none" strike="noStrike" kern="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Arial" panose="020B0604020202020204" pitchFamily="34" charset="0"/>
                  </a:endParaRPr>
                </a:p>
              </p:txBody>
            </p:sp>
            <p:grpSp>
              <p:nvGrpSpPr>
                <p:cNvPr id="177" name="Group 167"/>
                <p:cNvGrpSpPr/>
                <p:nvPr/>
              </p:nvGrpSpPr>
              <p:grpSpPr bwMode="auto">
                <a:xfrm>
                  <a:off x="4699" y="1145"/>
                  <a:ext cx="138" cy="29"/>
                  <a:chOff x="2468" y="1332"/>
                  <a:chExt cx="310" cy="60"/>
                </a:xfrm>
              </p:grpSpPr>
              <p:sp>
                <p:nvSpPr>
                  <p:cNvPr id="180" name="Freeform 168"/>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0" h="60">
                        <a:moveTo>
                          <a:pt x="0" y="60"/>
                        </a:moveTo>
                        <a:lnTo>
                          <a:pt x="96" y="60"/>
                        </a:lnTo>
                        <a:lnTo>
                          <a:pt x="192" y="0"/>
                        </a:lnTo>
                        <a:lnTo>
                          <a:pt x="310" y="0"/>
                        </a:lnTo>
                      </a:path>
                    </a:pathLst>
                  </a:custGeom>
                  <a:noFill/>
                  <a:ln w="12700" cmpd="sng">
                    <a:solidFill>
                      <a:sysClr val="windowText" lastClr="00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sp>
                <p:nvSpPr>
                  <p:cNvPr id="181" name="Freeform 169"/>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2" h="60">
                        <a:moveTo>
                          <a:pt x="0" y="0"/>
                        </a:moveTo>
                        <a:lnTo>
                          <a:pt x="96" y="0"/>
                        </a:lnTo>
                        <a:lnTo>
                          <a:pt x="192" y="60"/>
                        </a:lnTo>
                        <a:lnTo>
                          <a:pt x="282" y="60"/>
                        </a:lnTo>
                      </a:path>
                    </a:pathLst>
                  </a:custGeom>
                  <a:noFill/>
                  <a:ln w="12700" cmpd="sng">
                    <a:solidFill>
                      <a:sysClr val="windowText" lastClr="00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grpSp>
            <p:sp>
              <p:nvSpPr>
                <p:cNvPr id="178" name="Line 170"/>
                <p:cNvSpPr>
                  <a:spLocks noChangeShapeType="1"/>
                </p:cNvSpPr>
                <p:nvPr/>
              </p:nvSpPr>
              <p:spPr bwMode="auto">
                <a:xfrm>
                  <a:off x="4651" y="1158"/>
                  <a:ext cx="0" cy="42"/>
                </a:xfrm>
                <a:prstGeom prst="line">
                  <a:avLst/>
                </a:prstGeom>
                <a:noFill/>
                <a:ln w="9525">
                  <a:solidFill>
                    <a:sysClr val="windowText" lastClr="000000"/>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sp>
              <p:nvSpPr>
                <p:cNvPr id="179" name="Line 171"/>
                <p:cNvSpPr>
                  <a:spLocks noChangeShapeType="1"/>
                </p:cNvSpPr>
                <p:nvPr/>
              </p:nvSpPr>
              <p:spPr bwMode="auto">
                <a:xfrm>
                  <a:off x="4893" y="1160"/>
                  <a:ext cx="0" cy="41"/>
                </a:xfrm>
                <a:prstGeom prst="line">
                  <a:avLst/>
                </a:prstGeom>
                <a:noFill/>
                <a:ln w="9525">
                  <a:solidFill>
                    <a:sysClr val="windowText" lastClr="000000"/>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grpSp>
          <p:sp>
            <p:nvSpPr>
              <p:cNvPr id="172" name="Line 172"/>
              <p:cNvSpPr>
                <a:spLocks noChangeShapeType="1"/>
              </p:cNvSpPr>
              <p:nvPr/>
            </p:nvSpPr>
            <p:spPr bwMode="auto">
              <a:xfrm>
                <a:off x="4423" y="2370"/>
                <a:ext cx="152" cy="0"/>
              </a:xfrm>
              <a:prstGeom prst="line">
                <a:avLst/>
              </a:prstGeom>
              <a:noFill/>
              <a:ln w="9525">
                <a:solidFill>
                  <a:srgbClr val="E7E6E6"/>
                </a:solidFill>
                <a:prstDash val="dash"/>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sp>
            <p:nvSpPr>
              <p:cNvPr id="173" name="Text Box 580"/>
              <p:cNvSpPr txBox="1">
                <a:spLocks noChangeArrowheads="1"/>
              </p:cNvSpPr>
              <p:nvPr/>
            </p:nvSpPr>
            <p:spPr bwMode="auto">
              <a:xfrm>
                <a:off x="4231" y="1988"/>
                <a:ext cx="468" cy="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r>
                  <a:rPr kumimoji="0" lang="zh-CN" altLang="en-US" sz="1800" b="0" i="0" u="none" strike="noStrike" kern="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互联网</a:t>
                </a:r>
                <a:endParaRPr kumimoji="0" lang="en-US" altLang="zh-CN" sz="1800" b="0" i="0" u="none" strike="noStrike" kern="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grpSp>
        <p:sp>
          <p:nvSpPr>
            <p:cNvPr id="35" name="Freeform 174"/>
            <p:cNvSpPr/>
            <p:nvPr/>
          </p:nvSpPr>
          <p:spPr bwMode="auto">
            <a:xfrm flipH="1">
              <a:off x="4646613" y="3638374"/>
              <a:ext cx="163512" cy="927100"/>
            </a:xfrm>
            <a:custGeom>
              <a:avLst/>
              <a:gdLst>
                <a:gd name="T0" fmla="*/ 0 w 130"/>
                <a:gd name="T1" fmla="*/ 0 h 584"/>
                <a:gd name="T2" fmla="*/ 2147483646 w 130"/>
                <a:gd name="T3" fmla="*/ 0 h 584"/>
                <a:gd name="T4" fmla="*/ 2147483646 w 130"/>
                <a:gd name="T5" fmla="*/ 2147483646 h 584"/>
                <a:gd name="T6" fmla="*/ 0 60000 65536"/>
                <a:gd name="T7" fmla="*/ 0 60000 65536"/>
                <a:gd name="T8" fmla="*/ 0 60000 65536"/>
              </a:gdLst>
              <a:ahLst/>
              <a:cxnLst>
                <a:cxn ang="T6">
                  <a:pos x="T0" y="T1"/>
                </a:cxn>
                <a:cxn ang="T7">
                  <a:pos x="T2" y="T3"/>
                </a:cxn>
                <a:cxn ang="T8">
                  <a:pos x="T4" y="T5"/>
                </a:cxn>
              </a:cxnLst>
              <a:rect l="0" t="0" r="r" b="b"/>
              <a:pathLst>
                <a:path w="130" h="584">
                  <a:moveTo>
                    <a:pt x="0" y="0"/>
                  </a:moveTo>
                  <a:lnTo>
                    <a:pt x="130" y="0"/>
                  </a:lnTo>
                  <a:lnTo>
                    <a:pt x="130" y="584"/>
                  </a:lnTo>
                </a:path>
              </a:pathLst>
            </a:custGeom>
            <a:noFill/>
            <a:ln w="9525">
              <a:solidFill>
                <a:sysClr val="windowText" lastClr="00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grpSp>
          <p:nvGrpSpPr>
            <p:cNvPr id="36" name="Group 2"/>
            <p:cNvGrpSpPr/>
            <p:nvPr/>
          </p:nvGrpSpPr>
          <p:grpSpPr bwMode="auto">
            <a:xfrm>
              <a:off x="9523415" y="2687462"/>
              <a:ext cx="2268537" cy="1338265"/>
              <a:chOff x="419100" y="1239838"/>
              <a:chExt cx="2268538" cy="1337447"/>
            </a:xfrm>
          </p:grpSpPr>
          <p:sp>
            <p:nvSpPr>
              <p:cNvPr id="142" name="Rectangle 9"/>
              <p:cNvSpPr>
                <a:spLocks noChangeArrowheads="1"/>
              </p:cNvSpPr>
              <p:nvPr/>
            </p:nvSpPr>
            <p:spPr bwMode="auto">
              <a:xfrm>
                <a:off x="657225" y="1650750"/>
                <a:ext cx="1793876" cy="926535"/>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143" name="Line 7"/>
              <p:cNvSpPr>
                <a:spLocks noChangeShapeType="1"/>
              </p:cNvSpPr>
              <p:nvPr/>
            </p:nvSpPr>
            <p:spPr bwMode="auto">
              <a:xfrm flipV="1">
                <a:off x="958850" y="2201863"/>
                <a:ext cx="365125" cy="1587"/>
              </a:xfrm>
              <a:prstGeom prst="line">
                <a:avLst/>
              </a:prstGeom>
              <a:noFill/>
              <a:ln w="9525">
                <a:solidFill>
                  <a:sysClr val="windowText" lastClr="000000"/>
                </a:solidFill>
                <a:round/>
              </a:ln>
              <a:extLst>
                <a:ext uri="{909E8E84-426E-40DD-AFC4-6F175D3DCCD1}">
                  <a14:hiddenFill xmlns:a14="http://schemas.microsoft.com/office/drawing/2010/main">
                    <a:noFill/>
                  </a14:hiddenFill>
                </a:ext>
              </a:extLst>
            </p:spPr>
            <p:txBody>
              <a:bodyPr wrap="none"/>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grpSp>
            <p:nvGrpSpPr>
              <p:cNvPr id="146" name="Group 13"/>
              <p:cNvGrpSpPr/>
              <p:nvPr/>
            </p:nvGrpSpPr>
            <p:grpSpPr bwMode="auto">
              <a:xfrm>
                <a:off x="1304925" y="2078038"/>
                <a:ext cx="614363" cy="220662"/>
                <a:chOff x="322" y="890"/>
                <a:chExt cx="872" cy="339"/>
              </a:xfrm>
            </p:grpSpPr>
            <p:sp>
              <p:nvSpPr>
                <p:cNvPr id="155" name="Rectangle 14"/>
                <p:cNvSpPr>
                  <a:spLocks noChangeArrowheads="1"/>
                </p:cNvSpPr>
                <p:nvPr/>
              </p:nvSpPr>
              <p:spPr bwMode="auto">
                <a:xfrm>
                  <a:off x="322" y="1004"/>
                  <a:ext cx="872" cy="224"/>
                </a:xfrm>
                <a:prstGeom prst="rect">
                  <a:avLst/>
                </a:prstGeom>
                <a:solidFill>
                  <a:srgbClr val="FFFF99"/>
                </a:solidFill>
                <a:ln w="9525">
                  <a:solidFill>
                    <a:sysClr val="windowText" lastClr="000000"/>
                  </a:solidFill>
                  <a:miter lim="800000"/>
                </a:ln>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156" name="Rectangle 15"/>
                <p:cNvSpPr>
                  <a:spLocks noChangeArrowheads="1"/>
                </p:cNvSpPr>
                <p:nvPr/>
              </p:nvSpPr>
              <p:spPr bwMode="auto">
                <a:xfrm>
                  <a:off x="394" y="1072"/>
                  <a:ext cx="54" cy="56"/>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157" name="Rectangle 16"/>
                <p:cNvSpPr>
                  <a:spLocks noChangeArrowheads="1"/>
                </p:cNvSpPr>
                <p:nvPr/>
              </p:nvSpPr>
              <p:spPr bwMode="auto">
                <a:xfrm>
                  <a:off x="466" y="1072"/>
                  <a:ext cx="56" cy="56"/>
                </a:xfrm>
                <a:prstGeom prst="rect">
                  <a:avLst/>
                </a:prstGeom>
                <a:solidFill>
                  <a:srgbClr val="33CC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158" name="Rectangle 17"/>
                <p:cNvSpPr>
                  <a:spLocks noChangeArrowheads="1"/>
                </p:cNvSpPr>
                <p:nvPr/>
              </p:nvSpPr>
              <p:spPr bwMode="auto">
                <a:xfrm>
                  <a:off x="541" y="1070"/>
                  <a:ext cx="56" cy="56"/>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159" name="Rectangle 18"/>
                <p:cNvSpPr>
                  <a:spLocks noChangeArrowheads="1"/>
                </p:cNvSpPr>
                <p:nvPr/>
              </p:nvSpPr>
              <p:spPr bwMode="auto">
                <a:xfrm>
                  <a:off x="615" y="1070"/>
                  <a:ext cx="56" cy="56"/>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160" name="AutoShape 19"/>
                <p:cNvSpPr>
                  <a:spLocks noChangeArrowheads="1"/>
                </p:cNvSpPr>
                <p:nvPr/>
              </p:nvSpPr>
              <p:spPr bwMode="auto">
                <a:xfrm rot="10800000" flipH="1">
                  <a:off x="322" y="890"/>
                  <a:ext cx="859" cy="11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1 w 21600"/>
                    <a:gd name="T13" fmla="*/ 4516 h 21600"/>
                    <a:gd name="T14" fmla="*/ 17099 w 21600"/>
                    <a:gd name="T15" fmla="*/ 17084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FFFF99"/>
                </a:solidFill>
                <a:ln w="9525">
                  <a:solidFill>
                    <a:sysClr val="windowText" lastClr="00000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grpSp>
          <p:sp>
            <p:nvSpPr>
              <p:cNvPr id="147" name="AutoShape 21"/>
              <p:cNvSpPr>
                <a:spLocks noChangeArrowheads="1"/>
              </p:cNvSpPr>
              <p:nvPr/>
            </p:nvSpPr>
            <p:spPr bwMode="auto">
              <a:xfrm>
                <a:off x="419100" y="1239838"/>
                <a:ext cx="2268538" cy="468028"/>
              </a:xfrm>
              <a:prstGeom prst="triangle">
                <a:avLst>
                  <a:gd name="adj" fmla="val 50000"/>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148" name="Rectangle 22"/>
              <p:cNvSpPr>
                <a:spLocks noChangeArrowheads="1"/>
              </p:cNvSpPr>
              <p:nvPr/>
            </p:nvSpPr>
            <p:spPr bwMode="auto">
              <a:xfrm>
                <a:off x="906462" y="2133056"/>
                <a:ext cx="166688" cy="144374"/>
              </a:xfrm>
              <a:prstGeom prst="rect">
                <a:avLst/>
              </a:prstGeom>
              <a:solidFill>
                <a:srgbClr val="000099"/>
              </a:solidFill>
              <a:ln w="9525">
                <a:solidFill>
                  <a:sysClr val="windowText" lastClr="000000"/>
                </a:solidFill>
                <a:miter lim="800000"/>
              </a:ln>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149" name="Freeform 23"/>
              <p:cNvSpPr/>
              <p:nvPr/>
            </p:nvSpPr>
            <p:spPr bwMode="auto">
              <a:xfrm flipH="1">
                <a:off x="970845" y="1691922"/>
                <a:ext cx="479425" cy="434975"/>
              </a:xfrm>
              <a:custGeom>
                <a:avLst/>
                <a:gdLst>
                  <a:gd name="T0" fmla="*/ 2147483646 w 381"/>
                  <a:gd name="T1" fmla="*/ 2147483646 h 274"/>
                  <a:gd name="T2" fmla="*/ 2147483646 w 381"/>
                  <a:gd name="T3" fmla="*/ 2147483646 h 274"/>
                  <a:gd name="T4" fmla="*/ 0 w 381"/>
                  <a:gd name="T5" fmla="*/ 0 h 274"/>
                  <a:gd name="T6" fmla="*/ 0 60000 65536"/>
                  <a:gd name="T7" fmla="*/ 0 60000 65536"/>
                  <a:gd name="T8" fmla="*/ 0 60000 65536"/>
                </a:gdLst>
                <a:ahLst/>
                <a:cxnLst>
                  <a:cxn ang="T6">
                    <a:pos x="T0" y="T1"/>
                  </a:cxn>
                  <a:cxn ang="T7">
                    <a:pos x="T2" y="T3"/>
                  </a:cxn>
                  <a:cxn ang="T8">
                    <a:pos x="T4" y="T5"/>
                  </a:cxn>
                </a:cxnLst>
                <a:rect l="0" t="0" r="r" b="b"/>
                <a:pathLst>
                  <a:path w="381" h="274">
                    <a:moveTo>
                      <a:pt x="381" y="274"/>
                    </a:moveTo>
                    <a:lnTo>
                      <a:pt x="381" y="130"/>
                    </a:lnTo>
                    <a:lnTo>
                      <a:pt x="0" y="0"/>
                    </a:lnTo>
                  </a:path>
                </a:pathLst>
              </a:custGeom>
              <a:noFill/>
              <a:ln w="9525">
                <a:solidFill>
                  <a:sysClr val="windowText" lastClr="00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sp>
            <p:nvSpPr>
              <p:cNvPr id="150" name="Line 24"/>
              <p:cNvSpPr>
                <a:spLocks noChangeShapeType="1"/>
              </p:cNvSpPr>
              <p:nvPr/>
            </p:nvSpPr>
            <p:spPr bwMode="auto">
              <a:xfrm flipH="1">
                <a:off x="1917701" y="2215556"/>
                <a:ext cx="239712" cy="0"/>
              </a:xfrm>
              <a:prstGeom prst="line">
                <a:avLst/>
              </a:prstGeom>
              <a:noFill/>
              <a:ln w="9525">
                <a:solidFill>
                  <a:sysClr val="windowText" lastClr="000000"/>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pic>
            <p:nvPicPr>
              <p:cNvPr id="151" name="Picture 25" descr="tv"/>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224844" y="1355725"/>
                <a:ext cx="755650"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52" name="Group 181"/>
              <p:cNvGrpSpPr/>
              <p:nvPr/>
            </p:nvGrpSpPr>
            <p:grpSpPr bwMode="auto">
              <a:xfrm>
                <a:off x="1854097" y="1780738"/>
                <a:ext cx="609600" cy="609600"/>
                <a:chOff x="-44" y="1473"/>
                <a:chExt cx="981" cy="1105"/>
              </a:xfrm>
            </p:grpSpPr>
            <p:pic>
              <p:nvPicPr>
                <p:cNvPr id="153" name="Picture 182" descr="desktop_computer_stylized_med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4" name="Freeform 183"/>
                <p:cNvSpPr/>
                <p:nvPr/>
              </p:nvSpPr>
              <p:spPr bwMode="auto">
                <a:xfrm flipH="1">
                  <a:off x="374" y="1579"/>
                  <a:ext cx="477" cy="506"/>
                </a:xfrm>
                <a:custGeom>
                  <a:avLst/>
                  <a:gdLst>
                    <a:gd name="T0" fmla="*/ 0 w 356"/>
                    <a:gd name="T1" fmla="*/ 0 h 368"/>
                    <a:gd name="T2" fmla="*/ 139825 w 356"/>
                    <a:gd name="T3" fmla="*/ 11340 h 368"/>
                    <a:gd name="T4" fmla="*/ 165873 w 356"/>
                    <a:gd name="T5" fmla="*/ 236254 h 368"/>
                    <a:gd name="T6" fmla="*/ 36556 w 356"/>
                    <a:gd name="T7" fmla="*/ 295467 h 368"/>
                    <a:gd name="T8" fmla="*/ 0 w 356"/>
                    <a:gd name="T9" fmla="*/ 0 h 3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 h="368">
                      <a:moveTo>
                        <a:pt x="0" y="0"/>
                      </a:moveTo>
                      <a:lnTo>
                        <a:pt x="300" y="14"/>
                      </a:lnTo>
                      <a:lnTo>
                        <a:pt x="356" y="294"/>
                      </a:lnTo>
                      <a:lnTo>
                        <a:pt x="78" y="368"/>
                      </a:lnTo>
                      <a:lnTo>
                        <a:pt x="0" y="0"/>
                      </a:lnTo>
                      <a:close/>
                    </a:path>
                  </a:pathLst>
                </a:custGeom>
                <a:gradFill rotWithShape="1">
                  <a:gsLst>
                    <a:gs pos="0">
                      <a:srgbClr val="000099"/>
                    </a:gs>
                    <a:gs pos="100000">
                      <a:sysClr val="window" lastClr="FFFFFF"/>
                    </a:gs>
                  </a:gsLst>
                  <a:lin ang="2700000" scaled="1"/>
                </a:gradFill>
                <a:ln>
                  <a:noFill/>
                </a:ln>
                <a:effectLst/>
                <a:extLst>
                  <a:ext uri="{91240B29-F687-4F45-9708-019B960494DF}">
                    <a14:hiddenLine xmlns:a14="http://schemas.microsoft.com/office/drawing/2010/main" w="9525">
                      <a:solidFill>
                        <a:schemeClr val="tx1"/>
                      </a:solidFill>
                      <a:prstDash val="solid"/>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grpSp>
        </p:grpSp>
        <p:grpSp>
          <p:nvGrpSpPr>
            <p:cNvPr id="37" name="Group 8"/>
            <p:cNvGrpSpPr/>
            <p:nvPr/>
          </p:nvGrpSpPr>
          <p:grpSpPr bwMode="auto">
            <a:xfrm>
              <a:off x="5081589" y="2897012"/>
              <a:ext cx="4938713" cy="1389063"/>
              <a:chOff x="4327270" y="1745934"/>
              <a:chExt cx="4938730" cy="1388847"/>
            </a:xfrm>
          </p:grpSpPr>
          <p:sp>
            <p:nvSpPr>
              <p:cNvPr id="46" name="Line 94"/>
              <p:cNvSpPr>
                <a:spLocks noChangeShapeType="1"/>
              </p:cNvSpPr>
              <p:nvPr/>
            </p:nvSpPr>
            <p:spPr bwMode="auto">
              <a:xfrm>
                <a:off x="4327270" y="2504641"/>
                <a:ext cx="4938730" cy="0"/>
              </a:xfrm>
              <a:prstGeom prst="line">
                <a:avLst/>
              </a:prstGeom>
              <a:noFill/>
              <a:ln w="19050">
                <a:solidFill>
                  <a:sysClr val="windowText" lastClr="000000"/>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grpSp>
            <p:nvGrpSpPr>
              <p:cNvPr id="47" name="Group 7"/>
              <p:cNvGrpSpPr/>
              <p:nvPr/>
            </p:nvGrpSpPr>
            <p:grpSpPr bwMode="auto">
              <a:xfrm flipH="1">
                <a:off x="5534163" y="1745934"/>
                <a:ext cx="2894013" cy="752475"/>
                <a:chOff x="5534163" y="1745934"/>
                <a:chExt cx="2894013" cy="752475"/>
              </a:xfrm>
            </p:grpSpPr>
            <p:grpSp>
              <p:nvGrpSpPr>
                <p:cNvPr id="87" name="Group 26"/>
                <p:cNvGrpSpPr/>
                <p:nvPr/>
              </p:nvGrpSpPr>
              <p:grpSpPr bwMode="auto">
                <a:xfrm>
                  <a:off x="5534163" y="1752284"/>
                  <a:ext cx="850900" cy="527050"/>
                  <a:chOff x="-490" y="1664"/>
                  <a:chExt cx="1429" cy="842"/>
                </a:xfrm>
              </p:grpSpPr>
              <p:sp>
                <p:nvSpPr>
                  <p:cNvPr id="126" name="AutoShape 27"/>
                  <p:cNvSpPr>
                    <a:spLocks noChangeArrowheads="1"/>
                  </p:cNvSpPr>
                  <p:nvPr/>
                </p:nvSpPr>
                <p:spPr bwMode="auto">
                  <a:xfrm>
                    <a:off x="-489" y="1664"/>
                    <a:ext cx="1429" cy="294"/>
                  </a:xfrm>
                  <a:prstGeom prst="triangle">
                    <a:avLst>
                      <a:gd name="adj" fmla="val 50000"/>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grpSp>
                <p:nvGrpSpPr>
                  <p:cNvPr id="127" name="Group 28"/>
                  <p:cNvGrpSpPr/>
                  <p:nvPr/>
                </p:nvGrpSpPr>
                <p:grpSpPr bwMode="auto">
                  <a:xfrm>
                    <a:off x="-427" y="1737"/>
                    <a:ext cx="1217" cy="769"/>
                    <a:chOff x="-427" y="1737"/>
                    <a:chExt cx="1217" cy="769"/>
                  </a:xfrm>
                </p:grpSpPr>
                <p:sp>
                  <p:nvSpPr>
                    <p:cNvPr id="128" name="Rectangle 29"/>
                    <p:cNvSpPr>
                      <a:spLocks noChangeArrowheads="1"/>
                    </p:cNvSpPr>
                    <p:nvPr/>
                  </p:nvSpPr>
                  <p:spPr bwMode="auto">
                    <a:xfrm>
                      <a:off x="-335" y="1923"/>
                      <a:ext cx="1125" cy="583"/>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129" name="Line 7"/>
                    <p:cNvSpPr>
                      <a:spLocks noChangeShapeType="1"/>
                    </p:cNvSpPr>
                    <p:nvPr/>
                  </p:nvSpPr>
                  <p:spPr bwMode="auto">
                    <a:xfrm flipV="1">
                      <a:off x="-150" y="2270"/>
                      <a:ext cx="230" cy="1"/>
                    </a:xfrm>
                    <a:prstGeom prst="line">
                      <a:avLst/>
                    </a:prstGeom>
                    <a:noFill/>
                    <a:ln w="9525">
                      <a:solidFill>
                        <a:sysClr val="windowText" lastClr="000000"/>
                      </a:solidFill>
                      <a:round/>
                    </a:ln>
                    <a:extLst>
                      <a:ext uri="{909E8E84-426E-40DD-AFC4-6F175D3DCCD1}">
                        <a14:hiddenFill xmlns:a14="http://schemas.microsoft.com/office/drawing/2010/main">
                          <a:noFill/>
                        </a14:hiddenFill>
                      </a:ext>
                    </a:extLst>
                  </p:spPr>
                  <p:txBody>
                    <a:bodyPr wrap="none"/>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grpSp>
                  <p:nvGrpSpPr>
                    <p:cNvPr id="130" name="Group 31"/>
                    <p:cNvGrpSpPr/>
                    <p:nvPr/>
                  </p:nvGrpSpPr>
                  <p:grpSpPr bwMode="auto">
                    <a:xfrm>
                      <a:off x="68" y="2192"/>
                      <a:ext cx="387" cy="139"/>
                      <a:chOff x="322" y="890"/>
                      <a:chExt cx="872" cy="339"/>
                    </a:xfrm>
                  </p:grpSpPr>
                  <p:sp>
                    <p:nvSpPr>
                      <p:cNvPr id="136" name="Rectangle 32"/>
                      <p:cNvSpPr>
                        <a:spLocks noChangeArrowheads="1"/>
                      </p:cNvSpPr>
                      <p:nvPr/>
                    </p:nvSpPr>
                    <p:spPr bwMode="auto">
                      <a:xfrm>
                        <a:off x="322" y="1000"/>
                        <a:ext cx="871" cy="229"/>
                      </a:xfrm>
                      <a:prstGeom prst="rect">
                        <a:avLst/>
                      </a:prstGeom>
                      <a:solidFill>
                        <a:srgbClr val="FFFF99"/>
                      </a:solidFill>
                      <a:ln w="9525">
                        <a:solidFill>
                          <a:sysClr val="windowText" lastClr="000000"/>
                        </a:solidFill>
                        <a:miter lim="800000"/>
                      </a:ln>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137" name="Rectangle 33"/>
                      <p:cNvSpPr>
                        <a:spLocks noChangeArrowheads="1"/>
                      </p:cNvSpPr>
                      <p:nvPr/>
                    </p:nvSpPr>
                    <p:spPr bwMode="auto">
                      <a:xfrm>
                        <a:off x="394" y="1074"/>
                        <a:ext cx="54" cy="56"/>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138" name="Rectangle 34"/>
                      <p:cNvSpPr>
                        <a:spLocks noChangeArrowheads="1"/>
                      </p:cNvSpPr>
                      <p:nvPr/>
                    </p:nvSpPr>
                    <p:spPr bwMode="auto">
                      <a:xfrm>
                        <a:off x="466" y="1074"/>
                        <a:ext cx="54" cy="56"/>
                      </a:xfrm>
                      <a:prstGeom prst="rect">
                        <a:avLst/>
                      </a:prstGeom>
                      <a:solidFill>
                        <a:srgbClr val="33CC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139" name="Rectangle 35"/>
                      <p:cNvSpPr>
                        <a:spLocks noChangeArrowheads="1"/>
                      </p:cNvSpPr>
                      <p:nvPr/>
                    </p:nvSpPr>
                    <p:spPr bwMode="auto">
                      <a:xfrm>
                        <a:off x="538" y="1068"/>
                        <a:ext cx="60" cy="56"/>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140" name="Rectangle 36"/>
                      <p:cNvSpPr>
                        <a:spLocks noChangeArrowheads="1"/>
                      </p:cNvSpPr>
                      <p:nvPr/>
                    </p:nvSpPr>
                    <p:spPr bwMode="auto">
                      <a:xfrm>
                        <a:off x="616" y="1068"/>
                        <a:ext cx="54" cy="56"/>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141" name="AutoShape 37"/>
                      <p:cNvSpPr>
                        <a:spLocks noChangeArrowheads="1"/>
                      </p:cNvSpPr>
                      <p:nvPr/>
                    </p:nvSpPr>
                    <p:spPr bwMode="auto">
                      <a:xfrm rot="10800000" flipH="1">
                        <a:off x="322" y="890"/>
                        <a:ext cx="859" cy="11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1 w 21600"/>
                          <a:gd name="T13" fmla="*/ 4516 h 21600"/>
                          <a:gd name="T14" fmla="*/ 17099 w 21600"/>
                          <a:gd name="T15" fmla="*/ 17084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FFFF99"/>
                      </a:solidFill>
                      <a:ln w="9525">
                        <a:solidFill>
                          <a:sysClr val="windowText" lastClr="00000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grpSp>
                <p:pic>
                  <p:nvPicPr>
                    <p:cNvPr id="131" name="Picture 38" descr="desktop_computer_stylized_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 y="2049"/>
                      <a:ext cx="447" cy="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2" name="Rectangle 39"/>
                    <p:cNvSpPr>
                      <a:spLocks noChangeArrowheads="1"/>
                    </p:cNvSpPr>
                    <p:nvPr/>
                  </p:nvSpPr>
                  <p:spPr bwMode="auto">
                    <a:xfrm>
                      <a:off x="529" y="2232"/>
                      <a:ext cx="104" cy="91"/>
                    </a:xfrm>
                    <a:prstGeom prst="rect">
                      <a:avLst/>
                    </a:prstGeom>
                    <a:solidFill>
                      <a:srgbClr val="000099"/>
                    </a:solidFill>
                    <a:ln w="9525">
                      <a:solidFill>
                        <a:sysClr val="windowText" lastClr="000000"/>
                      </a:solidFill>
                      <a:miter lim="800000"/>
                    </a:ln>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133" name="Freeform 40"/>
                    <p:cNvSpPr/>
                    <p:nvPr/>
                  </p:nvSpPr>
                  <p:spPr bwMode="auto">
                    <a:xfrm>
                      <a:off x="282" y="1951"/>
                      <a:ext cx="302" cy="274"/>
                    </a:xfrm>
                    <a:custGeom>
                      <a:avLst/>
                      <a:gdLst>
                        <a:gd name="T0" fmla="*/ 3 w 381"/>
                        <a:gd name="T1" fmla="*/ 274 h 274"/>
                        <a:gd name="T2" fmla="*/ 3 w 381"/>
                        <a:gd name="T3" fmla="*/ 130 h 274"/>
                        <a:gd name="T4" fmla="*/ 0 w 381"/>
                        <a:gd name="T5" fmla="*/ 0 h 274"/>
                        <a:gd name="T6" fmla="*/ 0 60000 65536"/>
                        <a:gd name="T7" fmla="*/ 0 60000 65536"/>
                        <a:gd name="T8" fmla="*/ 0 60000 65536"/>
                      </a:gdLst>
                      <a:ahLst/>
                      <a:cxnLst>
                        <a:cxn ang="T6">
                          <a:pos x="T0" y="T1"/>
                        </a:cxn>
                        <a:cxn ang="T7">
                          <a:pos x="T2" y="T3"/>
                        </a:cxn>
                        <a:cxn ang="T8">
                          <a:pos x="T4" y="T5"/>
                        </a:cxn>
                      </a:cxnLst>
                      <a:rect l="0" t="0" r="r" b="b"/>
                      <a:pathLst>
                        <a:path w="381" h="274">
                          <a:moveTo>
                            <a:pt x="381" y="274"/>
                          </a:moveTo>
                          <a:lnTo>
                            <a:pt x="381" y="130"/>
                          </a:lnTo>
                          <a:lnTo>
                            <a:pt x="0" y="0"/>
                          </a:lnTo>
                        </a:path>
                      </a:pathLst>
                    </a:custGeom>
                    <a:noFill/>
                    <a:ln w="9525">
                      <a:solidFill>
                        <a:sysClr val="windowText" lastClr="00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sp>
                  <p:nvSpPr>
                    <p:cNvPr id="134" name="Line 41"/>
                    <p:cNvSpPr>
                      <a:spLocks noChangeShapeType="1"/>
                    </p:cNvSpPr>
                    <p:nvPr/>
                  </p:nvSpPr>
                  <p:spPr bwMode="auto">
                    <a:xfrm flipH="1">
                      <a:off x="470" y="2270"/>
                      <a:ext cx="152" cy="0"/>
                    </a:xfrm>
                    <a:prstGeom prst="line">
                      <a:avLst/>
                    </a:prstGeom>
                    <a:noFill/>
                    <a:ln w="9525">
                      <a:solidFill>
                        <a:sysClr val="windowText" lastClr="000000"/>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pic>
                  <p:nvPicPr>
                    <p:cNvPr id="135" name="Picture 42" descr="tv"/>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 y="1737"/>
                      <a:ext cx="476" cy="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88" name="Group 43"/>
                <p:cNvGrpSpPr/>
                <p:nvPr/>
              </p:nvGrpSpPr>
              <p:grpSpPr bwMode="auto">
                <a:xfrm>
                  <a:off x="6435863" y="1745934"/>
                  <a:ext cx="850900" cy="527050"/>
                  <a:chOff x="-490" y="1664"/>
                  <a:chExt cx="1429" cy="842"/>
                </a:xfrm>
              </p:grpSpPr>
              <p:sp>
                <p:nvSpPr>
                  <p:cNvPr id="110" name="AutoShape 44"/>
                  <p:cNvSpPr>
                    <a:spLocks noChangeArrowheads="1"/>
                  </p:cNvSpPr>
                  <p:nvPr/>
                </p:nvSpPr>
                <p:spPr bwMode="auto">
                  <a:xfrm>
                    <a:off x="-489" y="1664"/>
                    <a:ext cx="1429" cy="294"/>
                  </a:xfrm>
                  <a:prstGeom prst="triangle">
                    <a:avLst>
                      <a:gd name="adj" fmla="val 50000"/>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grpSp>
                <p:nvGrpSpPr>
                  <p:cNvPr id="111" name="Group 45"/>
                  <p:cNvGrpSpPr/>
                  <p:nvPr/>
                </p:nvGrpSpPr>
                <p:grpSpPr bwMode="auto">
                  <a:xfrm>
                    <a:off x="-427" y="1737"/>
                    <a:ext cx="1217" cy="769"/>
                    <a:chOff x="-427" y="1737"/>
                    <a:chExt cx="1217" cy="769"/>
                  </a:xfrm>
                </p:grpSpPr>
                <p:sp>
                  <p:nvSpPr>
                    <p:cNvPr id="112" name="Rectangle 46"/>
                    <p:cNvSpPr>
                      <a:spLocks noChangeArrowheads="1"/>
                    </p:cNvSpPr>
                    <p:nvPr/>
                  </p:nvSpPr>
                  <p:spPr bwMode="auto">
                    <a:xfrm>
                      <a:off x="-335" y="1923"/>
                      <a:ext cx="1125" cy="583"/>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113" name="Line 7"/>
                    <p:cNvSpPr>
                      <a:spLocks noChangeShapeType="1"/>
                    </p:cNvSpPr>
                    <p:nvPr/>
                  </p:nvSpPr>
                  <p:spPr bwMode="auto">
                    <a:xfrm flipV="1">
                      <a:off x="-150" y="2270"/>
                      <a:ext cx="230" cy="1"/>
                    </a:xfrm>
                    <a:prstGeom prst="line">
                      <a:avLst/>
                    </a:prstGeom>
                    <a:noFill/>
                    <a:ln w="9525">
                      <a:solidFill>
                        <a:sysClr val="windowText" lastClr="000000"/>
                      </a:solidFill>
                      <a:round/>
                    </a:ln>
                    <a:extLst>
                      <a:ext uri="{909E8E84-426E-40DD-AFC4-6F175D3DCCD1}">
                        <a14:hiddenFill xmlns:a14="http://schemas.microsoft.com/office/drawing/2010/main">
                          <a:noFill/>
                        </a14:hiddenFill>
                      </a:ext>
                    </a:extLst>
                  </p:spPr>
                  <p:txBody>
                    <a:bodyPr wrap="none"/>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grpSp>
                  <p:nvGrpSpPr>
                    <p:cNvPr id="114" name="Group 48"/>
                    <p:cNvGrpSpPr/>
                    <p:nvPr/>
                  </p:nvGrpSpPr>
                  <p:grpSpPr bwMode="auto">
                    <a:xfrm>
                      <a:off x="68" y="2192"/>
                      <a:ext cx="387" cy="139"/>
                      <a:chOff x="322" y="890"/>
                      <a:chExt cx="872" cy="339"/>
                    </a:xfrm>
                  </p:grpSpPr>
                  <p:sp>
                    <p:nvSpPr>
                      <p:cNvPr id="120" name="Rectangle 49"/>
                      <p:cNvSpPr>
                        <a:spLocks noChangeArrowheads="1"/>
                      </p:cNvSpPr>
                      <p:nvPr/>
                    </p:nvSpPr>
                    <p:spPr bwMode="auto">
                      <a:xfrm>
                        <a:off x="322" y="1000"/>
                        <a:ext cx="871" cy="229"/>
                      </a:xfrm>
                      <a:prstGeom prst="rect">
                        <a:avLst/>
                      </a:prstGeom>
                      <a:solidFill>
                        <a:srgbClr val="FFFF99"/>
                      </a:solidFill>
                      <a:ln w="9525">
                        <a:solidFill>
                          <a:sysClr val="windowText" lastClr="000000"/>
                        </a:solidFill>
                        <a:miter lim="800000"/>
                      </a:ln>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121" name="Rectangle 50"/>
                      <p:cNvSpPr>
                        <a:spLocks noChangeArrowheads="1"/>
                      </p:cNvSpPr>
                      <p:nvPr/>
                    </p:nvSpPr>
                    <p:spPr bwMode="auto">
                      <a:xfrm>
                        <a:off x="394" y="1074"/>
                        <a:ext cx="54" cy="56"/>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122" name="Rectangle 51"/>
                      <p:cNvSpPr>
                        <a:spLocks noChangeArrowheads="1"/>
                      </p:cNvSpPr>
                      <p:nvPr/>
                    </p:nvSpPr>
                    <p:spPr bwMode="auto">
                      <a:xfrm>
                        <a:off x="466" y="1074"/>
                        <a:ext cx="54" cy="56"/>
                      </a:xfrm>
                      <a:prstGeom prst="rect">
                        <a:avLst/>
                      </a:prstGeom>
                      <a:solidFill>
                        <a:srgbClr val="33CC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123" name="Rectangle 52"/>
                      <p:cNvSpPr>
                        <a:spLocks noChangeArrowheads="1"/>
                      </p:cNvSpPr>
                      <p:nvPr/>
                    </p:nvSpPr>
                    <p:spPr bwMode="auto">
                      <a:xfrm>
                        <a:off x="538" y="1068"/>
                        <a:ext cx="60" cy="56"/>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124" name="Rectangle 53"/>
                      <p:cNvSpPr>
                        <a:spLocks noChangeArrowheads="1"/>
                      </p:cNvSpPr>
                      <p:nvPr/>
                    </p:nvSpPr>
                    <p:spPr bwMode="auto">
                      <a:xfrm>
                        <a:off x="616" y="1068"/>
                        <a:ext cx="54" cy="56"/>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125" name="AutoShape 54"/>
                      <p:cNvSpPr>
                        <a:spLocks noChangeArrowheads="1"/>
                      </p:cNvSpPr>
                      <p:nvPr/>
                    </p:nvSpPr>
                    <p:spPr bwMode="auto">
                      <a:xfrm rot="10800000" flipH="1">
                        <a:off x="322" y="890"/>
                        <a:ext cx="859" cy="11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1 w 21600"/>
                          <a:gd name="T13" fmla="*/ 4516 h 21600"/>
                          <a:gd name="T14" fmla="*/ 17099 w 21600"/>
                          <a:gd name="T15" fmla="*/ 17084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FFFF99"/>
                      </a:solidFill>
                      <a:ln w="9525">
                        <a:solidFill>
                          <a:sysClr val="windowText" lastClr="00000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grpSp>
                <p:pic>
                  <p:nvPicPr>
                    <p:cNvPr id="115" name="Picture 55" descr="desktop_computer_stylized_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 y="2049"/>
                      <a:ext cx="447" cy="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6" name="Rectangle 56"/>
                    <p:cNvSpPr>
                      <a:spLocks noChangeArrowheads="1"/>
                    </p:cNvSpPr>
                    <p:nvPr/>
                  </p:nvSpPr>
                  <p:spPr bwMode="auto">
                    <a:xfrm>
                      <a:off x="529" y="2232"/>
                      <a:ext cx="104" cy="91"/>
                    </a:xfrm>
                    <a:prstGeom prst="rect">
                      <a:avLst/>
                    </a:prstGeom>
                    <a:solidFill>
                      <a:srgbClr val="000099"/>
                    </a:solidFill>
                    <a:ln w="9525">
                      <a:solidFill>
                        <a:sysClr val="windowText" lastClr="000000"/>
                      </a:solidFill>
                      <a:miter lim="800000"/>
                    </a:ln>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117" name="Freeform 57"/>
                    <p:cNvSpPr/>
                    <p:nvPr/>
                  </p:nvSpPr>
                  <p:spPr bwMode="auto">
                    <a:xfrm>
                      <a:off x="282" y="1951"/>
                      <a:ext cx="302" cy="274"/>
                    </a:xfrm>
                    <a:custGeom>
                      <a:avLst/>
                      <a:gdLst>
                        <a:gd name="T0" fmla="*/ 3 w 381"/>
                        <a:gd name="T1" fmla="*/ 274 h 274"/>
                        <a:gd name="T2" fmla="*/ 3 w 381"/>
                        <a:gd name="T3" fmla="*/ 130 h 274"/>
                        <a:gd name="T4" fmla="*/ 0 w 381"/>
                        <a:gd name="T5" fmla="*/ 0 h 274"/>
                        <a:gd name="T6" fmla="*/ 0 60000 65536"/>
                        <a:gd name="T7" fmla="*/ 0 60000 65536"/>
                        <a:gd name="T8" fmla="*/ 0 60000 65536"/>
                      </a:gdLst>
                      <a:ahLst/>
                      <a:cxnLst>
                        <a:cxn ang="T6">
                          <a:pos x="T0" y="T1"/>
                        </a:cxn>
                        <a:cxn ang="T7">
                          <a:pos x="T2" y="T3"/>
                        </a:cxn>
                        <a:cxn ang="T8">
                          <a:pos x="T4" y="T5"/>
                        </a:cxn>
                      </a:cxnLst>
                      <a:rect l="0" t="0" r="r" b="b"/>
                      <a:pathLst>
                        <a:path w="381" h="274">
                          <a:moveTo>
                            <a:pt x="381" y="274"/>
                          </a:moveTo>
                          <a:lnTo>
                            <a:pt x="381" y="130"/>
                          </a:lnTo>
                          <a:lnTo>
                            <a:pt x="0" y="0"/>
                          </a:lnTo>
                        </a:path>
                      </a:pathLst>
                    </a:custGeom>
                    <a:noFill/>
                    <a:ln w="9525">
                      <a:solidFill>
                        <a:sysClr val="windowText" lastClr="00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sp>
                  <p:nvSpPr>
                    <p:cNvPr id="118" name="Line 58"/>
                    <p:cNvSpPr>
                      <a:spLocks noChangeShapeType="1"/>
                    </p:cNvSpPr>
                    <p:nvPr/>
                  </p:nvSpPr>
                  <p:spPr bwMode="auto">
                    <a:xfrm flipH="1">
                      <a:off x="470" y="2270"/>
                      <a:ext cx="152" cy="0"/>
                    </a:xfrm>
                    <a:prstGeom prst="line">
                      <a:avLst/>
                    </a:prstGeom>
                    <a:noFill/>
                    <a:ln w="9525">
                      <a:solidFill>
                        <a:sysClr val="windowText" lastClr="000000"/>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pic>
                  <p:nvPicPr>
                    <p:cNvPr id="119" name="Picture 59" descr="tv"/>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 y="1737"/>
                      <a:ext cx="476" cy="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89" name="Group 95"/>
                <p:cNvGrpSpPr/>
                <p:nvPr/>
              </p:nvGrpSpPr>
              <p:grpSpPr bwMode="auto">
                <a:xfrm>
                  <a:off x="7577276" y="1753872"/>
                  <a:ext cx="850900" cy="527050"/>
                  <a:chOff x="-490" y="1664"/>
                  <a:chExt cx="1429" cy="842"/>
                </a:xfrm>
              </p:grpSpPr>
              <p:sp>
                <p:nvSpPr>
                  <p:cNvPr id="94" name="AutoShape 96"/>
                  <p:cNvSpPr>
                    <a:spLocks noChangeArrowheads="1"/>
                  </p:cNvSpPr>
                  <p:nvPr/>
                </p:nvSpPr>
                <p:spPr bwMode="auto">
                  <a:xfrm>
                    <a:off x="-489" y="1664"/>
                    <a:ext cx="1429" cy="294"/>
                  </a:xfrm>
                  <a:prstGeom prst="triangle">
                    <a:avLst>
                      <a:gd name="adj" fmla="val 50000"/>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grpSp>
                <p:nvGrpSpPr>
                  <p:cNvPr id="95" name="Group 97"/>
                  <p:cNvGrpSpPr/>
                  <p:nvPr/>
                </p:nvGrpSpPr>
                <p:grpSpPr bwMode="auto">
                  <a:xfrm>
                    <a:off x="-427" y="1737"/>
                    <a:ext cx="1217" cy="769"/>
                    <a:chOff x="-427" y="1737"/>
                    <a:chExt cx="1217" cy="769"/>
                  </a:xfrm>
                </p:grpSpPr>
                <p:sp>
                  <p:nvSpPr>
                    <p:cNvPr id="96" name="Rectangle 98"/>
                    <p:cNvSpPr>
                      <a:spLocks noChangeArrowheads="1"/>
                    </p:cNvSpPr>
                    <p:nvPr/>
                  </p:nvSpPr>
                  <p:spPr bwMode="auto">
                    <a:xfrm>
                      <a:off x="-335" y="1923"/>
                      <a:ext cx="1125" cy="583"/>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97" name="Line 7"/>
                    <p:cNvSpPr>
                      <a:spLocks noChangeShapeType="1"/>
                    </p:cNvSpPr>
                    <p:nvPr/>
                  </p:nvSpPr>
                  <p:spPr bwMode="auto">
                    <a:xfrm flipV="1">
                      <a:off x="-150" y="2270"/>
                      <a:ext cx="230" cy="1"/>
                    </a:xfrm>
                    <a:prstGeom prst="line">
                      <a:avLst/>
                    </a:prstGeom>
                    <a:noFill/>
                    <a:ln w="9525">
                      <a:solidFill>
                        <a:sysClr val="windowText" lastClr="000000"/>
                      </a:solidFill>
                      <a:round/>
                    </a:ln>
                    <a:extLst>
                      <a:ext uri="{909E8E84-426E-40DD-AFC4-6F175D3DCCD1}">
                        <a14:hiddenFill xmlns:a14="http://schemas.microsoft.com/office/drawing/2010/main">
                          <a:noFill/>
                        </a14:hiddenFill>
                      </a:ext>
                    </a:extLst>
                  </p:spPr>
                  <p:txBody>
                    <a:bodyPr wrap="none"/>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grpSp>
                  <p:nvGrpSpPr>
                    <p:cNvPr id="98" name="Group 100"/>
                    <p:cNvGrpSpPr/>
                    <p:nvPr/>
                  </p:nvGrpSpPr>
                  <p:grpSpPr bwMode="auto">
                    <a:xfrm>
                      <a:off x="68" y="2192"/>
                      <a:ext cx="387" cy="139"/>
                      <a:chOff x="322" y="890"/>
                      <a:chExt cx="872" cy="339"/>
                    </a:xfrm>
                  </p:grpSpPr>
                  <p:sp>
                    <p:nvSpPr>
                      <p:cNvPr id="104" name="Rectangle 101"/>
                      <p:cNvSpPr>
                        <a:spLocks noChangeArrowheads="1"/>
                      </p:cNvSpPr>
                      <p:nvPr/>
                    </p:nvSpPr>
                    <p:spPr bwMode="auto">
                      <a:xfrm>
                        <a:off x="322" y="1000"/>
                        <a:ext cx="871" cy="229"/>
                      </a:xfrm>
                      <a:prstGeom prst="rect">
                        <a:avLst/>
                      </a:prstGeom>
                      <a:solidFill>
                        <a:srgbClr val="FFFF99"/>
                      </a:solidFill>
                      <a:ln w="9525">
                        <a:solidFill>
                          <a:sysClr val="windowText" lastClr="000000"/>
                        </a:solidFill>
                        <a:miter lim="800000"/>
                      </a:ln>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105" name="Rectangle 102"/>
                      <p:cNvSpPr>
                        <a:spLocks noChangeArrowheads="1"/>
                      </p:cNvSpPr>
                      <p:nvPr/>
                    </p:nvSpPr>
                    <p:spPr bwMode="auto">
                      <a:xfrm>
                        <a:off x="394" y="1074"/>
                        <a:ext cx="54" cy="56"/>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106" name="Rectangle 103"/>
                      <p:cNvSpPr>
                        <a:spLocks noChangeArrowheads="1"/>
                      </p:cNvSpPr>
                      <p:nvPr/>
                    </p:nvSpPr>
                    <p:spPr bwMode="auto">
                      <a:xfrm>
                        <a:off x="466" y="1074"/>
                        <a:ext cx="54" cy="56"/>
                      </a:xfrm>
                      <a:prstGeom prst="rect">
                        <a:avLst/>
                      </a:prstGeom>
                      <a:solidFill>
                        <a:srgbClr val="33CC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107" name="Rectangle 104"/>
                      <p:cNvSpPr>
                        <a:spLocks noChangeArrowheads="1"/>
                      </p:cNvSpPr>
                      <p:nvPr/>
                    </p:nvSpPr>
                    <p:spPr bwMode="auto">
                      <a:xfrm>
                        <a:off x="538" y="1068"/>
                        <a:ext cx="60" cy="56"/>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108" name="Rectangle 105"/>
                      <p:cNvSpPr>
                        <a:spLocks noChangeArrowheads="1"/>
                      </p:cNvSpPr>
                      <p:nvPr/>
                    </p:nvSpPr>
                    <p:spPr bwMode="auto">
                      <a:xfrm>
                        <a:off x="616" y="1068"/>
                        <a:ext cx="54" cy="56"/>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109" name="AutoShape 106"/>
                      <p:cNvSpPr>
                        <a:spLocks noChangeArrowheads="1"/>
                      </p:cNvSpPr>
                      <p:nvPr/>
                    </p:nvSpPr>
                    <p:spPr bwMode="auto">
                      <a:xfrm rot="10800000" flipH="1">
                        <a:off x="322" y="890"/>
                        <a:ext cx="859" cy="11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1 w 21600"/>
                          <a:gd name="T13" fmla="*/ 4516 h 21600"/>
                          <a:gd name="T14" fmla="*/ 17099 w 21600"/>
                          <a:gd name="T15" fmla="*/ 17084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FFFF99"/>
                      </a:solidFill>
                      <a:ln w="9525">
                        <a:solidFill>
                          <a:sysClr val="windowText" lastClr="00000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grpSp>
                <p:pic>
                  <p:nvPicPr>
                    <p:cNvPr id="99" name="Picture 107" descr="desktop_computer_stylized_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 y="2049"/>
                      <a:ext cx="447" cy="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0" name="Rectangle 108"/>
                    <p:cNvSpPr>
                      <a:spLocks noChangeArrowheads="1"/>
                    </p:cNvSpPr>
                    <p:nvPr/>
                  </p:nvSpPr>
                  <p:spPr bwMode="auto">
                    <a:xfrm>
                      <a:off x="529" y="2232"/>
                      <a:ext cx="104" cy="91"/>
                    </a:xfrm>
                    <a:prstGeom prst="rect">
                      <a:avLst/>
                    </a:prstGeom>
                    <a:solidFill>
                      <a:srgbClr val="000099"/>
                    </a:solidFill>
                    <a:ln w="9525">
                      <a:solidFill>
                        <a:sysClr val="windowText" lastClr="000000"/>
                      </a:solidFill>
                      <a:miter lim="800000"/>
                    </a:ln>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101" name="Freeform 109"/>
                    <p:cNvSpPr/>
                    <p:nvPr/>
                  </p:nvSpPr>
                  <p:spPr bwMode="auto">
                    <a:xfrm>
                      <a:off x="282" y="1951"/>
                      <a:ext cx="302" cy="274"/>
                    </a:xfrm>
                    <a:custGeom>
                      <a:avLst/>
                      <a:gdLst>
                        <a:gd name="T0" fmla="*/ 3 w 381"/>
                        <a:gd name="T1" fmla="*/ 274 h 274"/>
                        <a:gd name="T2" fmla="*/ 3 w 381"/>
                        <a:gd name="T3" fmla="*/ 130 h 274"/>
                        <a:gd name="T4" fmla="*/ 0 w 381"/>
                        <a:gd name="T5" fmla="*/ 0 h 274"/>
                        <a:gd name="T6" fmla="*/ 0 60000 65536"/>
                        <a:gd name="T7" fmla="*/ 0 60000 65536"/>
                        <a:gd name="T8" fmla="*/ 0 60000 65536"/>
                      </a:gdLst>
                      <a:ahLst/>
                      <a:cxnLst>
                        <a:cxn ang="T6">
                          <a:pos x="T0" y="T1"/>
                        </a:cxn>
                        <a:cxn ang="T7">
                          <a:pos x="T2" y="T3"/>
                        </a:cxn>
                        <a:cxn ang="T8">
                          <a:pos x="T4" y="T5"/>
                        </a:cxn>
                      </a:cxnLst>
                      <a:rect l="0" t="0" r="r" b="b"/>
                      <a:pathLst>
                        <a:path w="381" h="274">
                          <a:moveTo>
                            <a:pt x="381" y="274"/>
                          </a:moveTo>
                          <a:lnTo>
                            <a:pt x="381" y="130"/>
                          </a:lnTo>
                          <a:lnTo>
                            <a:pt x="0" y="0"/>
                          </a:lnTo>
                        </a:path>
                      </a:pathLst>
                    </a:custGeom>
                    <a:noFill/>
                    <a:ln w="9525">
                      <a:solidFill>
                        <a:sysClr val="windowText" lastClr="00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sp>
                  <p:nvSpPr>
                    <p:cNvPr id="102" name="Line 110"/>
                    <p:cNvSpPr>
                      <a:spLocks noChangeShapeType="1"/>
                    </p:cNvSpPr>
                    <p:nvPr/>
                  </p:nvSpPr>
                  <p:spPr bwMode="auto">
                    <a:xfrm flipH="1">
                      <a:off x="470" y="2270"/>
                      <a:ext cx="152" cy="0"/>
                    </a:xfrm>
                    <a:prstGeom prst="line">
                      <a:avLst/>
                    </a:prstGeom>
                    <a:noFill/>
                    <a:ln w="9525">
                      <a:solidFill>
                        <a:sysClr val="windowText" lastClr="000000"/>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pic>
                  <p:nvPicPr>
                    <p:cNvPr id="103" name="Picture 111" descr="tv"/>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 y="1737"/>
                      <a:ext cx="476" cy="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90" name="Text Box 112"/>
                <p:cNvSpPr txBox="1">
                  <a:spLocks noChangeArrowheads="1"/>
                </p:cNvSpPr>
                <p:nvPr/>
              </p:nvSpPr>
              <p:spPr bwMode="auto">
                <a:xfrm>
                  <a:off x="7188723" y="1823710"/>
                  <a:ext cx="488952" cy="457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r>
                    <a:rPr kumimoji="0" lang="en-US" altLang="zh-CN" sz="2400" b="0" i="0" u="none" strike="noStrike" kern="0" cap="none" spc="0" normalizeH="0" baseline="0" noProof="0">
                      <a:ln>
                        <a:noFill/>
                      </a:ln>
                      <a:solidFill>
                        <a:srgbClr val="969696"/>
                      </a:solidFill>
                      <a:effectLst/>
                      <a:uLnTx/>
                      <a:uFillTx/>
                      <a:latin typeface="Times New Roman" panose="02020603050405020304" pitchFamily="18" charset="0"/>
                      <a:ea typeface="MS PGothic" panose="020B0600070205080204" pitchFamily="34" charset="-128"/>
                      <a:cs typeface="Arial" panose="020B0604020202020204" pitchFamily="34" charset="0"/>
                    </a:rPr>
                    <a:t>…</a:t>
                  </a:r>
                  <a:endParaRPr kumimoji="0" lang="en-US" altLang="zh-CN" sz="2400" b="0" i="0" u="none" strike="noStrike" kern="0" cap="none" spc="0" normalizeH="0" baseline="0" noProof="0">
                    <a:ln>
                      <a:noFill/>
                    </a:ln>
                    <a:solidFill>
                      <a:srgbClr val="969696"/>
                    </a:solidFill>
                    <a:effectLst/>
                    <a:uLnTx/>
                    <a:uFillTx/>
                    <a:latin typeface="Times New Roman" panose="02020603050405020304" pitchFamily="18" charset="0"/>
                    <a:ea typeface="MS PGothic" panose="020B0600070205080204" pitchFamily="34" charset="-128"/>
                    <a:cs typeface="Arial" panose="020B0604020202020204" pitchFamily="34" charset="0"/>
                  </a:endParaRPr>
                </a:p>
              </p:txBody>
            </p:sp>
            <p:sp>
              <p:nvSpPr>
                <p:cNvPr id="91" name="Line 113"/>
                <p:cNvSpPr>
                  <a:spLocks noChangeShapeType="1"/>
                </p:cNvSpPr>
                <p:nvPr/>
              </p:nvSpPr>
              <p:spPr bwMode="auto">
                <a:xfrm flipH="1">
                  <a:off x="6169544" y="2164969"/>
                  <a:ext cx="3175" cy="333323"/>
                </a:xfrm>
                <a:prstGeom prst="line">
                  <a:avLst/>
                </a:prstGeom>
                <a:noFill/>
                <a:ln w="9525">
                  <a:solidFill>
                    <a:sysClr val="windowText" lastClr="000000"/>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sp>
              <p:nvSpPr>
                <p:cNvPr id="92" name="Line 114"/>
                <p:cNvSpPr>
                  <a:spLocks noChangeShapeType="1"/>
                </p:cNvSpPr>
                <p:nvPr/>
              </p:nvSpPr>
              <p:spPr bwMode="auto">
                <a:xfrm flipH="1">
                  <a:off x="7074423" y="2164969"/>
                  <a:ext cx="3175" cy="333323"/>
                </a:xfrm>
                <a:prstGeom prst="line">
                  <a:avLst/>
                </a:prstGeom>
                <a:noFill/>
                <a:ln w="9525">
                  <a:solidFill>
                    <a:sysClr val="windowText" lastClr="000000"/>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sp>
              <p:nvSpPr>
                <p:cNvPr id="93" name="Line 115"/>
                <p:cNvSpPr>
                  <a:spLocks noChangeShapeType="1"/>
                </p:cNvSpPr>
                <p:nvPr/>
              </p:nvSpPr>
              <p:spPr bwMode="auto">
                <a:xfrm flipH="1">
                  <a:off x="8211077" y="2164969"/>
                  <a:ext cx="3175" cy="333323"/>
                </a:xfrm>
                <a:prstGeom prst="line">
                  <a:avLst/>
                </a:prstGeom>
                <a:noFill/>
                <a:ln w="9525">
                  <a:solidFill>
                    <a:sysClr val="windowText" lastClr="000000"/>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grpSp>
          <p:grpSp>
            <p:nvGrpSpPr>
              <p:cNvPr id="48" name="Group 5"/>
              <p:cNvGrpSpPr/>
              <p:nvPr/>
            </p:nvGrpSpPr>
            <p:grpSpPr bwMode="auto">
              <a:xfrm flipH="1">
                <a:off x="7298039" y="2490881"/>
                <a:ext cx="850900" cy="627063"/>
                <a:chOff x="6488251" y="2501584"/>
                <a:chExt cx="850900" cy="627063"/>
              </a:xfrm>
            </p:grpSpPr>
            <p:grpSp>
              <p:nvGrpSpPr>
                <p:cNvPr id="69" name="Group 77"/>
                <p:cNvGrpSpPr/>
                <p:nvPr/>
              </p:nvGrpSpPr>
              <p:grpSpPr bwMode="auto">
                <a:xfrm>
                  <a:off x="6488251" y="2601597"/>
                  <a:ext cx="850900" cy="527050"/>
                  <a:chOff x="-490" y="1664"/>
                  <a:chExt cx="1429" cy="842"/>
                </a:xfrm>
              </p:grpSpPr>
              <p:sp>
                <p:nvSpPr>
                  <p:cNvPr id="71" name="AutoShape 78"/>
                  <p:cNvSpPr>
                    <a:spLocks noChangeArrowheads="1"/>
                  </p:cNvSpPr>
                  <p:nvPr/>
                </p:nvSpPr>
                <p:spPr bwMode="auto">
                  <a:xfrm>
                    <a:off x="-489" y="1663"/>
                    <a:ext cx="1429" cy="294"/>
                  </a:xfrm>
                  <a:prstGeom prst="triangle">
                    <a:avLst>
                      <a:gd name="adj" fmla="val 50000"/>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grpSp>
                <p:nvGrpSpPr>
                  <p:cNvPr id="72" name="Group 79"/>
                  <p:cNvGrpSpPr/>
                  <p:nvPr/>
                </p:nvGrpSpPr>
                <p:grpSpPr bwMode="auto">
                  <a:xfrm>
                    <a:off x="-427" y="1737"/>
                    <a:ext cx="1217" cy="769"/>
                    <a:chOff x="-427" y="1737"/>
                    <a:chExt cx="1217" cy="769"/>
                  </a:xfrm>
                </p:grpSpPr>
                <p:sp>
                  <p:nvSpPr>
                    <p:cNvPr id="73" name="Rectangle 80"/>
                    <p:cNvSpPr>
                      <a:spLocks noChangeArrowheads="1"/>
                    </p:cNvSpPr>
                    <p:nvPr/>
                  </p:nvSpPr>
                  <p:spPr bwMode="auto">
                    <a:xfrm>
                      <a:off x="-332" y="1922"/>
                      <a:ext cx="1122" cy="583"/>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74" name="Line 7"/>
                    <p:cNvSpPr>
                      <a:spLocks noChangeShapeType="1"/>
                    </p:cNvSpPr>
                    <p:nvPr/>
                  </p:nvSpPr>
                  <p:spPr bwMode="auto">
                    <a:xfrm flipV="1">
                      <a:off x="-150" y="2270"/>
                      <a:ext cx="230" cy="1"/>
                    </a:xfrm>
                    <a:prstGeom prst="line">
                      <a:avLst/>
                    </a:prstGeom>
                    <a:noFill/>
                    <a:ln w="9525">
                      <a:solidFill>
                        <a:sysClr val="windowText" lastClr="000000"/>
                      </a:solidFill>
                      <a:round/>
                    </a:ln>
                    <a:extLst>
                      <a:ext uri="{909E8E84-426E-40DD-AFC4-6F175D3DCCD1}">
                        <a14:hiddenFill xmlns:a14="http://schemas.microsoft.com/office/drawing/2010/main">
                          <a:noFill/>
                        </a14:hiddenFill>
                      </a:ext>
                    </a:extLst>
                  </p:spPr>
                  <p:txBody>
                    <a:bodyPr wrap="none"/>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grpSp>
                  <p:nvGrpSpPr>
                    <p:cNvPr id="75" name="Group 82"/>
                    <p:cNvGrpSpPr/>
                    <p:nvPr/>
                  </p:nvGrpSpPr>
                  <p:grpSpPr bwMode="auto">
                    <a:xfrm>
                      <a:off x="68" y="2192"/>
                      <a:ext cx="387" cy="139"/>
                      <a:chOff x="322" y="890"/>
                      <a:chExt cx="872" cy="339"/>
                    </a:xfrm>
                  </p:grpSpPr>
                  <p:sp>
                    <p:nvSpPr>
                      <p:cNvPr id="81" name="Rectangle 83"/>
                      <p:cNvSpPr>
                        <a:spLocks noChangeArrowheads="1"/>
                      </p:cNvSpPr>
                      <p:nvPr/>
                    </p:nvSpPr>
                    <p:spPr bwMode="auto">
                      <a:xfrm>
                        <a:off x="322" y="998"/>
                        <a:ext cx="871" cy="229"/>
                      </a:xfrm>
                      <a:prstGeom prst="rect">
                        <a:avLst/>
                      </a:prstGeom>
                      <a:solidFill>
                        <a:srgbClr val="FFFF99"/>
                      </a:solidFill>
                      <a:ln w="9525">
                        <a:solidFill>
                          <a:sysClr val="windowText" lastClr="000000"/>
                        </a:solidFill>
                        <a:miter lim="800000"/>
                      </a:ln>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82" name="Rectangle 84"/>
                      <p:cNvSpPr>
                        <a:spLocks noChangeArrowheads="1"/>
                      </p:cNvSpPr>
                      <p:nvPr/>
                    </p:nvSpPr>
                    <p:spPr bwMode="auto">
                      <a:xfrm>
                        <a:off x="394" y="1072"/>
                        <a:ext cx="54" cy="56"/>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83" name="Rectangle 85"/>
                      <p:cNvSpPr>
                        <a:spLocks noChangeArrowheads="1"/>
                      </p:cNvSpPr>
                      <p:nvPr/>
                    </p:nvSpPr>
                    <p:spPr bwMode="auto">
                      <a:xfrm>
                        <a:off x="466" y="1072"/>
                        <a:ext cx="54" cy="56"/>
                      </a:xfrm>
                      <a:prstGeom prst="rect">
                        <a:avLst/>
                      </a:prstGeom>
                      <a:solidFill>
                        <a:srgbClr val="33CC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84" name="Rectangle 86"/>
                      <p:cNvSpPr>
                        <a:spLocks noChangeArrowheads="1"/>
                      </p:cNvSpPr>
                      <p:nvPr/>
                    </p:nvSpPr>
                    <p:spPr bwMode="auto">
                      <a:xfrm>
                        <a:off x="539" y="1066"/>
                        <a:ext cx="60" cy="56"/>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85" name="Rectangle 87"/>
                      <p:cNvSpPr>
                        <a:spLocks noChangeArrowheads="1"/>
                      </p:cNvSpPr>
                      <p:nvPr/>
                    </p:nvSpPr>
                    <p:spPr bwMode="auto">
                      <a:xfrm>
                        <a:off x="617" y="1066"/>
                        <a:ext cx="54" cy="56"/>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86" name="AutoShape 88"/>
                      <p:cNvSpPr>
                        <a:spLocks noChangeArrowheads="1"/>
                      </p:cNvSpPr>
                      <p:nvPr/>
                    </p:nvSpPr>
                    <p:spPr bwMode="auto">
                      <a:xfrm rot="10800000" flipH="1">
                        <a:off x="322" y="890"/>
                        <a:ext cx="859" cy="11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1 w 21600"/>
                          <a:gd name="T13" fmla="*/ 4516 h 21600"/>
                          <a:gd name="T14" fmla="*/ 17099 w 21600"/>
                          <a:gd name="T15" fmla="*/ 17084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FFFF99"/>
                      </a:solidFill>
                      <a:ln w="9525">
                        <a:solidFill>
                          <a:sysClr val="windowText" lastClr="00000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grpSp>
                <p:pic>
                  <p:nvPicPr>
                    <p:cNvPr id="76" name="Picture 89" descr="desktop_computer_stylized_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 y="2049"/>
                      <a:ext cx="447" cy="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 name="Rectangle 90"/>
                    <p:cNvSpPr>
                      <a:spLocks noChangeArrowheads="1"/>
                    </p:cNvSpPr>
                    <p:nvPr/>
                  </p:nvSpPr>
                  <p:spPr bwMode="auto">
                    <a:xfrm>
                      <a:off x="529" y="2231"/>
                      <a:ext cx="104" cy="91"/>
                    </a:xfrm>
                    <a:prstGeom prst="rect">
                      <a:avLst/>
                    </a:prstGeom>
                    <a:solidFill>
                      <a:srgbClr val="000099"/>
                    </a:solidFill>
                    <a:ln w="9525">
                      <a:solidFill>
                        <a:sysClr val="windowText" lastClr="000000"/>
                      </a:solidFill>
                      <a:miter lim="800000"/>
                    </a:ln>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78" name="Freeform 91"/>
                    <p:cNvSpPr/>
                    <p:nvPr/>
                  </p:nvSpPr>
                  <p:spPr bwMode="auto">
                    <a:xfrm>
                      <a:off x="282" y="1951"/>
                      <a:ext cx="302" cy="274"/>
                    </a:xfrm>
                    <a:custGeom>
                      <a:avLst/>
                      <a:gdLst>
                        <a:gd name="T0" fmla="*/ 3 w 381"/>
                        <a:gd name="T1" fmla="*/ 274 h 274"/>
                        <a:gd name="T2" fmla="*/ 3 w 381"/>
                        <a:gd name="T3" fmla="*/ 130 h 274"/>
                        <a:gd name="T4" fmla="*/ 0 w 381"/>
                        <a:gd name="T5" fmla="*/ 0 h 274"/>
                        <a:gd name="T6" fmla="*/ 0 60000 65536"/>
                        <a:gd name="T7" fmla="*/ 0 60000 65536"/>
                        <a:gd name="T8" fmla="*/ 0 60000 65536"/>
                      </a:gdLst>
                      <a:ahLst/>
                      <a:cxnLst>
                        <a:cxn ang="T6">
                          <a:pos x="T0" y="T1"/>
                        </a:cxn>
                        <a:cxn ang="T7">
                          <a:pos x="T2" y="T3"/>
                        </a:cxn>
                        <a:cxn ang="T8">
                          <a:pos x="T4" y="T5"/>
                        </a:cxn>
                      </a:cxnLst>
                      <a:rect l="0" t="0" r="r" b="b"/>
                      <a:pathLst>
                        <a:path w="381" h="274">
                          <a:moveTo>
                            <a:pt x="381" y="274"/>
                          </a:moveTo>
                          <a:lnTo>
                            <a:pt x="381" y="130"/>
                          </a:lnTo>
                          <a:lnTo>
                            <a:pt x="0" y="0"/>
                          </a:lnTo>
                        </a:path>
                      </a:pathLst>
                    </a:custGeom>
                    <a:noFill/>
                    <a:ln w="9525">
                      <a:solidFill>
                        <a:sysClr val="windowText" lastClr="00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sp>
                  <p:nvSpPr>
                    <p:cNvPr id="79" name="Line 92"/>
                    <p:cNvSpPr>
                      <a:spLocks noChangeShapeType="1"/>
                    </p:cNvSpPr>
                    <p:nvPr/>
                  </p:nvSpPr>
                  <p:spPr bwMode="auto">
                    <a:xfrm flipH="1">
                      <a:off x="471" y="2269"/>
                      <a:ext cx="152" cy="0"/>
                    </a:xfrm>
                    <a:prstGeom prst="line">
                      <a:avLst/>
                    </a:prstGeom>
                    <a:noFill/>
                    <a:ln w="9525">
                      <a:solidFill>
                        <a:sysClr val="windowText" lastClr="000000"/>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pic>
                  <p:nvPicPr>
                    <p:cNvPr id="80" name="Picture 93" descr="tv"/>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 y="1737"/>
                      <a:ext cx="476" cy="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70" name="Freeform 116"/>
                <p:cNvSpPr/>
                <p:nvPr/>
              </p:nvSpPr>
              <p:spPr bwMode="auto">
                <a:xfrm>
                  <a:off x="7159763" y="2501584"/>
                  <a:ext cx="127000" cy="476250"/>
                </a:xfrm>
                <a:custGeom>
                  <a:avLst/>
                  <a:gdLst>
                    <a:gd name="T0" fmla="*/ 0 w 80"/>
                    <a:gd name="T1" fmla="*/ 2147483646 h 300"/>
                    <a:gd name="T2" fmla="*/ 2147483646 w 80"/>
                    <a:gd name="T3" fmla="*/ 2147483646 h 300"/>
                    <a:gd name="T4" fmla="*/ 2147483646 w 80"/>
                    <a:gd name="T5" fmla="*/ 0 h 300"/>
                    <a:gd name="T6" fmla="*/ 0 60000 65536"/>
                    <a:gd name="T7" fmla="*/ 0 60000 65536"/>
                    <a:gd name="T8" fmla="*/ 0 60000 65536"/>
                  </a:gdLst>
                  <a:ahLst/>
                  <a:cxnLst>
                    <a:cxn ang="T6">
                      <a:pos x="T0" y="T1"/>
                    </a:cxn>
                    <a:cxn ang="T7">
                      <a:pos x="T2" y="T3"/>
                    </a:cxn>
                    <a:cxn ang="T8">
                      <a:pos x="T4" y="T5"/>
                    </a:cxn>
                  </a:cxnLst>
                  <a:rect l="0" t="0" r="r" b="b"/>
                  <a:pathLst>
                    <a:path w="80" h="300">
                      <a:moveTo>
                        <a:pt x="0" y="300"/>
                      </a:moveTo>
                      <a:lnTo>
                        <a:pt x="80" y="300"/>
                      </a:lnTo>
                      <a:lnTo>
                        <a:pt x="80" y="0"/>
                      </a:lnTo>
                    </a:path>
                  </a:pathLst>
                </a:custGeom>
                <a:noFill/>
                <a:ln w="9525">
                  <a:solidFill>
                    <a:sysClr val="windowText" lastClr="00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grpSp>
          <p:grpSp>
            <p:nvGrpSpPr>
              <p:cNvPr id="49" name="Group 186"/>
              <p:cNvGrpSpPr/>
              <p:nvPr/>
            </p:nvGrpSpPr>
            <p:grpSpPr bwMode="auto">
              <a:xfrm flipH="1">
                <a:off x="5984260" y="2507718"/>
                <a:ext cx="850900" cy="627063"/>
                <a:chOff x="6488251" y="2501584"/>
                <a:chExt cx="850900" cy="627063"/>
              </a:xfrm>
            </p:grpSpPr>
            <p:grpSp>
              <p:nvGrpSpPr>
                <p:cNvPr id="51" name="Group 77"/>
                <p:cNvGrpSpPr/>
                <p:nvPr/>
              </p:nvGrpSpPr>
              <p:grpSpPr bwMode="auto">
                <a:xfrm>
                  <a:off x="6488251" y="2601597"/>
                  <a:ext cx="850900" cy="527050"/>
                  <a:chOff x="-490" y="1664"/>
                  <a:chExt cx="1429" cy="842"/>
                </a:xfrm>
              </p:grpSpPr>
              <p:sp>
                <p:nvSpPr>
                  <p:cNvPr id="53" name="AutoShape 78"/>
                  <p:cNvSpPr>
                    <a:spLocks noChangeArrowheads="1"/>
                  </p:cNvSpPr>
                  <p:nvPr/>
                </p:nvSpPr>
                <p:spPr bwMode="auto">
                  <a:xfrm>
                    <a:off x="-491" y="1664"/>
                    <a:ext cx="1429" cy="294"/>
                  </a:xfrm>
                  <a:prstGeom prst="triangle">
                    <a:avLst>
                      <a:gd name="adj" fmla="val 50000"/>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grpSp>
                <p:nvGrpSpPr>
                  <p:cNvPr id="54" name="Group 79"/>
                  <p:cNvGrpSpPr/>
                  <p:nvPr/>
                </p:nvGrpSpPr>
                <p:grpSpPr bwMode="auto">
                  <a:xfrm>
                    <a:off x="-427" y="1737"/>
                    <a:ext cx="1217" cy="769"/>
                    <a:chOff x="-427" y="1737"/>
                    <a:chExt cx="1217" cy="769"/>
                  </a:xfrm>
                </p:grpSpPr>
                <p:sp>
                  <p:nvSpPr>
                    <p:cNvPr id="55" name="Rectangle 80"/>
                    <p:cNvSpPr>
                      <a:spLocks noChangeArrowheads="1"/>
                    </p:cNvSpPr>
                    <p:nvPr/>
                  </p:nvSpPr>
                  <p:spPr bwMode="auto">
                    <a:xfrm>
                      <a:off x="-339" y="1923"/>
                      <a:ext cx="1128" cy="583"/>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56" name="Line 7"/>
                    <p:cNvSpPr>
                      <a:spLocks noChangeShapeType="1"/>
                    </p:cNvSpPr>
                    <p:nvPr/>
                  </p:nvSpPr>
                  <p:spPr bwMode="auto">
                    <a:xfrm flipV="1">
                      <a:off x="-150" y="2270"/>
                      <a:ext cx="230" cy="1"/>
                    </a:xfrm>
                    <a:prstGeom prst="line">
                      <a:avLst/>
                    </a:prstGeom>
                    <a:noFill/>
                    <a:ln w="9525">
                      <a:solidFill>
                        <a:sysClr val="windowText" lastClr="000000"/>
                      </a:solidFill>
                      <a:round/>
                    </a:ln>
                    <a:extLst>
                      <a:ext uri="{909E8E84-426E-40DD-AFC4-6F175D3DCCD1}">
                        <a14:hiddenFill xmlns:a14="http://schemas.microsoft.com/office/drawing/2010/main">
                          <a:noFill/>
                        </a14:hiddenFill>
                      </a:ext>
                    </a:extLst>
                  </p:spPr>
                  <p:txBody>
                    <a:bodyPr wrap="none"/>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grpSp>
                  <p:nvGrpSpPr>
                    <p:cNvPr id="57" name="Group 82"/>
                    <p:cNvGrpSpPr/>
                    <p:nvPr/>
                  </p:nvGrpSpPr>
                  <p:grpSpPr bwMode="auto">
                    <a:xfrm>
                      <a:off x="68" y="2192"/>
                      <a:ext cx="387" cy="139"/>
                      <a:chOff x="322" y="890"/>
                      <a:chExt cx="872" cy="339"/>
                    </a:xfrm>
                  </p:grpSpPr>
                  <p:sp>
                    <p:nvSpPr>
                      <p:cNvPr id="63" name="Rectangle 83"/>
                      <p:cNvSpPr>
                        <a:spLocks noChangeArrowheads="1"/>
                      </p:cNvSpPr>
                      <p:nvPr/>
                    </p:nvSpPr>
                    <p:spPr bwMode="auto">
                      <a:xfrm>
                        <a:off x="319" y="1000"/>
                        <a:ext cx="859" cy="229"/>
                      </a:xfrm>
                      <a:prstGeom prst="rect">
                        <a:avLst/>
                      </a:prstGeom>
                      <a:solidFill>
                        <a:srgbClr val="FFFF99"/>
                      </a:solidFill>
                      <a:ln w="9525">
                        <a:solidFill>
                          <a:sysClr val="windowText" lastClr="000000"/>
                        </a:solidFill>
                        <a:miter lim="800000"/>
                      </a:ln>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64" name="Rectangle 84"/>
                      <p:cNvSpPr>
                        <a:spLocks noChangeArrowheads="1"/>
                      </p:cNvSpPr>
                      <p:nvPr/>
                    </p:nvSpPr>
                    <p:spPr bwMode="auto">
                      <a:xfrm>
                        <a:off x="379" y="1074"/>
                        <a:ext cx="54" cy="56"/>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65" name="Rectangle 85"/>
                      <p:cNvSpPr>
                        <a:spLocks noChangeArrowheads="1"/>
                      </p:cNvSpPr>
                      <p:nvPr/>
                    </p:nvSpPr>
                    <p:spPr bwMode="auto">
                      <a:xfrm>
                        <a:off x="451" y="1074"/>
                        <a:ext cx="54" cy="56"/>
                      </a:xfrm>
                      <a:prstGeom prst="rect">
                        <a:avLst/>
                      </a:prstGeom>
                      <a:solidFill>
                        <a:srgbClr val="33CC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66" name="Rectangle 86"/>
                      <p:cNvSpPr>
                        <a:spLocks noChangeArrowheads="1"/>
                      </p:cNvSpPr>
                      <p:nvPr/>
                    </p:nvSpPr>
                    <p:spPr bwMode="auto">
                      <a:xfrm>
                        <a:off x="523" y="1068"/>
                        <a:ext cx="60" cy="56"/>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67" name="Rectangle 87"/>
                      <p:cNvSpPr>
                        <a:spLocks noChangeArrowheads="1"/>
                      </p:cNvSpPr>
                      <p:nvPr/>
                    </p:nvSpPr>
                    <p:spPr bwMode="auto">
                      <a:xfrm>
                        <a:off x="601" y="1068"/>
                        <a:ext cx="54" cy="56"/>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68" name="AutoShape 88"/>
                      <p:cNvSpPr>
                        <a:spLocks noChangeArrowheads="1"/>
                      </p:cNvSpPr>
                      <p:nvPr/>
                    </p:nvSpPr>
                    <p:spPr bwMode="auto">
                      <a:xfrm rot="10800000" flipH="1">
                        <a:off x="322" y="890"/>
                        <a:ext cx="859" cy="11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1 w 21600"/>
                          <a:gd name="T13" fmla="*/ 4516 h 21600"/>
                          <a:gd name="T14" fmla="*/ 17099 w 21600"/>
                          <a:gd name="T15" fmla="*/ 17084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FFFF99"/>
                      </a:solidFill>
                      <a:ln w="9525">
                        <a:solidFill>
                          <a:sysClr val="windowText" lastClr="00000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grpSp>
                <p:pic>
                  <p:nvPicPr>
                    <p:cNvPr id="58" name="Picture 89" descr="desktop_computer_stylized_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 y="2049"/>
                      <a:ext cx="447" cy="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 name="Rectangle 90"/>
                    <p:cNvSpPr>
                      <a:spLocks noChangeArrowheads="1"/>
                    </p:cNvSpPr>
                    <p:nvPr/>
                  </p:nvSpPr>
                  <p:spPr bwMode="auto">
                    <a:xfrm>
                      <a:off x="528" y="2232"/>
                      <a:ext cx="104" cy="91"/>
                    </a:xfrm>
                    <a:prstGeom prst="rect">
                      <a:avLst/>
                    </a:prstGeom>
                    <a:solidFill>
                      <a:srgbClr val="000099"/>
                    </a:solidFill>
                    <a:ln w="9525">
                      <a:solidFill>
                        <a:sysClr val="windowText" lastClr="000000"/>
                      </a:solidFill>
                      <a:miter lim="800000"/>
                    </a:ln>
                  </p:spPr>
                  <p:txBody>
                    <a:bodyPr wrap="none" anchor="ct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en-US" altLang="zh-CN" sz="2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60" name="Freeform 91"/>
                    <p:cNvSpPr/>
                    <p:nvPr/>
                  </p:nvSpPr>
                  <p:spPr bwMode="auto">
                    <a:xfrm>
                      <a:off x="282" y="1951"/>
                      <a:ext cx="302" cy="274"/>
                    </a:xfrm>
                    <a:custGeom>
                      <a:avLst/>
                      <a:gdLst>
                        <a:gd name="T0" fmla="*/ 3 w 381"/>
                        <a:gd name="T1" fmla="*/ 274 h 274"/>
                        <a:gd name="T2" fmla="*/ 3 w 381"/>
                        <a:gd name="T3" fmla="*/ 130 h 274"/>
                        <a:gd name="T4" fmla="*/ 0 w 381"/>
                        <a:gd name="T5" fmla="*/ 0 h 274"/>
                        <a:gd name="T6" fmla="*/ 0 60000 65536"/>
                        <a:gd name="T7" fmla="*/ 0 60000 65536"/>
                        <a:gd name="T8" fmla="*/ 0 60000 65536"/>
                      </a:gdLst>
                      <a:ahLst/>
                      <a:cxnLst>
                        <a:cxn ang="T6">
                          <a:pos x="T0" y="T1"/>
                        </a:cxn>
                        <a:cxn ang="T7">
                          <a:pos x="T2" y="T3"/>
                        </a:cxn>
                        <a:cxn ang="T8">
                          <a:pos x="T4" y="T5"/>
                        </a:cxn>
                      </a:cxnLst>
                      <a:rect l="0" t="0" r="r" b="b"/>
                      <a:pathLst>
                        <a:path w="381" h="274">
                          <a:moveTo>
                            <a:pt x="381" y="274"/>
                          </a:moveTo>
                          <a:lnTo>
                            <a:pt x="381" y="130"/>
                          </a:lnTo>
                          <a:lnTo>
                            <a:pt x="0" y="0"/>
                          </a:lnTo>
                        </a:path>
                      </a:pathLst>
                    </a:custGeom>
                    <a:noFill/>
                    <a:ln w="9525">
                      <a:solidFill>
                        <a:sysClr val="windowText" lastClr="00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sp>
                  <p:nvSpPr>
                    <p:cNvPr id="61" name="Line 92"/>
                    <p:cNvSpPr>
                      <a:spLocks noChangeShapeType="1"/>
                    </p:cNvSpPr>
                    <p:nvPr/>
                  </p:nvSpPr>
                  <p:spPr bwMode="auto">
                    <a:xfrm flipH="1">
                      <a:off x="469" y="2270"/>
                      <a:ext cx="152" cy="0"/>
                    </a:xfrm>
                    <a:prstGeom prst="line">
                      <a:avLst/>
                    </a:prstGeom>
                    <a:noFill/>
                    <a:ln w="9525">
                      <a:solidFill>
                        <a:sysClr val="windowText" lastClr="000000"/>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pic>
                  <p:nvPicPr>
                    <p:cNvPr id="62" name="Picture 93" descr="tv"/>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 y="1737"/>
                      <a:ext cx="476" cy="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52" name="Freeform 116"/>
                <p:cNvSpPr/>
                <p:nvPr/>
              </p:nvSpPr>
              <p:spPr bwMode="auto">
                <a:xfrm>
                  <a:off x="7159763" y="2501584"/>
                  <a:ext cx="127000" cy="476250"/>
                </a:xfrm>
                <a:custGeom>
                  <a:avLst/>
                  <a:gdLst>
                    <a:gd name="T0" fmla="*/ 0 w 80"/>
                    <a:gd name="T1" fmla="*/ 2147483646 h 300"/>
                    <a:gd name="T2" fmla="*/ 2147483646 w 80"/>
                    <a:gd name="T3" fmla="*/ 2147483646 h 300"/>
                    <a:gd name="T4" fmla="*/ 2147483646 w 80"/>
                    <a:gd name="T5" fmla="*/ 0 h 300"/>
                    <a:gd name="T6" fmla="*/ 0 60000 65536"/>
                    <a:gd name="T7" fmla="*/ 0 60000 65536"/>
                    <a:gd name="T8" fmla="*/ 0 60000 65536"/>
                  </a:gdLst>
                  <a:ahLst/>
                  <a:cxnLst>
                    <a:cxn ang="T6">
                      <a:pos x="T0" y="T1"/>
                    </a:cxn>
                    <a:cxn ang="T7">
                      <a:pos x="T2" y="T3"/>
                    </a:cxn>
                    <a:cxn ang="T8">
                      <a:pos x="T4" y="T5"/>
                    </a:cxn>
                  </a:cxnLst>
                  <a:rect l="0" t="0" r="r" b="b"/>
                  <a:pathLst>
                    <a:path w="80" h="300">
                      <a:moveTo>
                        <a:pt x="0" y="300"/>
                      </a:moveTo>
                      <a:lnTo>
                        <a:pt x="80" y="300"/>
                      </a:lnTo>
                      <a:lnTo>
                        <a:pt x="80" y="0"/>
                      </a:lnTo>
                    </a:path>
                  </a:pathLst>
                </a:custGeom>
                <a:noFill/>
                <a:ln w="9525">
                  <a:solidFill>
                    <a:sysClr val="windowText" lastClr="00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p:grpSp>
          <p:sp>
            <p:nvSpPr>
              <p:cNvPr id="50" name="Text Box 112"/>
              <p:cNvSpPr txBox="1">
                <a:spLocks noChangeArrowheads="1"/>
              </p:cNvSpPr>
              <p:nvPr/>
            </p:nvSpPr>
            <p:spPr bwMode="auto">
              <a:xfrm>
                <a:off x="6787904" y="2596702"/>
                <a:ext cx="488952" cy="457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r>
                  <a:rPr kumimoji="0" lang="en-US" altLang="zh-CN" sz="2400" b="0" i="0" u="none" strike="noStrike" kern="0" cap="none" spc="0" normalizeH="0" baseline="0" noProof="0">
                    <a:ln>
                      <a:noFill/>
                    </a:ln>
                    <a:solidFill>
                      <a:srgbClr val="969696"/>
                    </a:solidFill>
                    <a:effectLst/>
                    <a:uLnTx/>
                    <a:uFillTx/>
                    <a:latin typeface="Times New Roman" panose="02020603050405020304" pitchFamily="18" charset="0"/>
                    <a:ea typeface="MS PGothic" panose="020B0600070205080204" pitchFamily="34" charset="-128"/>
                    <a:cs typeface="Arial" panose="020B0604020202020204" pitchFamily="34" charset="0"/>
                  </a:rPr>
                  <a:t>…</a:t>
                </a:r>
                <a:endParaRPr kumimoji="0" lang="en-US" altLang="zh-CN" sz="2400" b="0" i="0" u="none" strike="noStrike" kern="0" cap="none" spc="0" normalizeH="0" baseline="0" noProof="0">
                  <a:ln>
                    <a:noFill/>
                  </a:ln>
                  <a:solidFill>
                    <a:srgbClr val="969696"/>
                  </a:solidFill>
                  <a:effectLst/>
                  <a:uLnTx/>
                  <a:uFillTx/>
                  <a:latin typeface="Times New Roman" panose="02020603050405020304" pitchFamily="18" charset="0"/>
                  <a:ea typeface="MS PGothic" panose="020B0600070205080204" pitchFamily="34" charset="-128"/>
                  <a:cs typeface="Arial" panose="020B0604020202020204" pitchFamily="34" charset="0"/>
                </a:endParaRPr>
              </a:p>
            </p:txBody>
          </p:sp>
        </p:grpSp>
        <p:grpSp>
          <p:nvGrpSpPr>
            <p:cNvPr id="38" name="Group 10"/>
            <p:cNvGrpSpPr/>
            <p:nvPr/>
          </p:nvGrpSpPr>
          <p:grpSpPr bwMode="auto">
            <a:xfrm>
              <a:off x="4651605" y="2036638"/>
              <a:ext cx="6373813" cy="739722"/>
              <a:chOff x="1991428" y="1531720"/>
              <a:chExt cx="5338532" cy="740156"/>
            </a:xfrm>
          </p:grpSpPr>
          <p:sp>
            <p:nvSpPr>
              <p:cNvPr id="44" name="Text Box 6"/>
              <p:cNvSpPr txBox="1">
                <a:spLocks noChangeArrowheads="1"/>
              </p:cNvSpPr>
              <p:nvPr/>
            </p:nvSpPr>
            <p:spPr bwMode="auto">
              <a:xfrm>
                <a:off x="1991428" y="1531720"/>
                <a:ext cx="5338532" cy="301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lvl="0" algn="ctr" fontAlgn="auto">
                  <a:spcBef>
                    <a:spcPct val="0"/>
                  </a:spcBef>
                  <a:spcAft>
                    <a:spcPts val="0"/>
                  </a:spcAft>
                  <a:buClrTx/>
                  <a:buSzTx/>
                  <a:buNone/>
                </a:pPr>
                <a:r>
                  <a:rPr kumimoji="0" lang="zh-CN" altLang="en-US" sz="1600" b="0" i="0" u="none" strike="noStrike" kern="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有线电视</a:t>
                </a:r>
                <a:r>
                  <a:rPr lang="zh-CN" altLang="en-US" sz="1600" kern="0" dirty="0">
                    <a:solidFill>
                      <a:srgbClr val="000000"/>
                    </a:solidFill>
                    <a:latin typeface="Arial" panose="020B0604020202020204" pitchFamily="34" charset="0"/>
                  </a:rPr>
                  <a:t>信号和下行互联网数据</a:t>
                </a:r>
                <a:endParaRPr kumimoji="0" lang="en-US" altLang="zh-CN" sz="1600" b="0" i="0" u="none" strike="noStrike" kern="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45" name="Right Arrow 9"/>
              <p:cNvSpPr>
                <a:spLocks noChangeArrowheads="1"/>
              </p:cNvSpPr>
              <p:nvPr/>
            </p:nvSpPr>
            <p:spPr bwMode="auto">
              <a:xfrm>
                <a:off x="3457110" y="1787244"/>
                <a:ext cx="2387053" cy="484632"/>
              </a:xfrm>
              <a:prstGeom prst="rightArrow">
                <a:avLst>
                  <a:gd name="adj1" fmla="val 50000"/>
                  <a:gd name="adj2" fmla="val 50007"/>
                </a:avLst>
              </a:prstGeom>
              <a:gradFill rotWithShape="1">
                <a:gsLst>
                  <a:gs pos="0">
                    <a:srgbClr val="FFFFFF"/>
                  </a:gs>
                  <a:gs pos="100000">
                    <a:srgbClr val="0000FF"/>
                  </a:gs>
                </a:gsLst>
                <a:lin ang="0"/>
              </a:gradFill>
              <a:ln>
                <a:noFill/>
              </a:ln>
              <a:extLst>
                <a:ext uri="{91240B29-F687-4F45-9708-019B960494DF}">
                  <a14:hiddenLine xmlns:a14="http://schemas.microsoft.com/office/drawing/2010/main" w="9525">
                    <a:solidFill>
                      <a:srgbClr val="000000"/>
                    </a:solidFill>
                    <a:round/>
                  </a14:hiddenLine>
                </a:ext>
              </a:extLst>
            </p:spPr>
            <p:txBody>
              <a:bodyP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zh-CN" altLang="zh-CN" sz="2400" b="0" i="0" u="none" strike="noStrike" kern="0" cap="none" spc="0" normalizeH="0" baseline="0" noProof="0">
                  <a:ln>
                    <a:noFill/>
                  </a:ln>
                  <a:solidFill>
                    <a:prstClr val="black"/>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grpSp>
        <p:grpSp>
          <p:nvGrpSpPr>
            <p:cNvPr id="39" name="Group 11"/>
            <p:cNvGrpSpPr/>
            <p:nvPr/>
          </p:nvGrpSpPr>
          <p:grpSpPr bwMode="auto">
            <a:xfrm>
              <a:off x="6081714" y="4243213"/>
              <a:ext cx="5995988" cy="728660"/>
              <a:chOff x="2810374" y="3867998"/>
              <a:chExt cx="5997028" cy="728845"/>
            </a:xfrm>
          </p:grpSpPr>
          <p:sp>
            <p:nvSpPr>
              <p:cNvPr id="42" name="Text Box 6"/>
              <p:cNvSpPr txBox="1">
                <a:spLocks noChangeArrowheads="1"/>
              </p:cNvSpPr>
              <p:nvPr/>
            </p:nvSpPr>
            <p:spPr bwMode="auto">
              <a:xfrm>
                <a:off x="2810374" y="4295145"/>
                <a:ext cx="5997028" cy="301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algn="ctr" defTabSz="914400" eaLnBrk="1" fontAlgn="auto" latinLnBrk="0" hangingPunct="1">
                  <a:lnSpc>
                    <a:spcPct val="85000"/>
                  </a:lnSpc>
                  <a:spcBef>
                    <a:spcPct val="0"/>
                  </a:spcBef>
                  <a:spcAft>
                    <a:spcPts val="0"/>
                  </a:spcAft>
                  <a:buClrTx/>
                  <a:buSzTx/>
                  <a:buFontTx/>
                  <a:buNone/>
                  <a:defRPr/>
                </a:pPr>
                <a:r>
                  <a:rPr kumimoji="0" lang="zh-CN" altLang="en-US" sz="1600" b="0" i="0" u="none" strike="noStrike" kern="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上行互联网数据和</a:t>
                </a:r>
                <a:r>
                  <a:rPr kumimoji="0" lang="en-US" altLang="zh-CN" sz="1600" b="0" i="0" u="none" strike="noStrike" kern="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 TV </a:t>
                </a:r>
                <a:r>
                  <a:rPr kumimoji="0" lang="zh-CN" altLang="en-US" sz="1600" b="0" i="0" u="none" strike="noStrike" kern="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控制信息</a:t>
                </a:r>
                <a:endParaRPr kumimoji="0" lang="en-US" altLang="zh-CN" sz="1600" b="0" i="0" u="none" strike="noStrike" kern="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43" name="Right Arrow 213"/>
              <p:cNvSpPr>
                <a:spLocks noChangeArrowheads="1"/>
              </p:cNvSpPr>
              <p:nvPr/>
            </p:nvSpPr>
            <p:spPr bwMode="auto">
              <a:xfrm rot="10800000">
                <a:off x="4197454" y="3867998"/>
                <a:ext cx="2387053" cy="484632"/>
              </a:xfrm>
              <a:prstGeom prst="rightArrow">
                <a:avLst>
                  <a:gd name="adj1" fmla="val 50000"/>
                  <a:gd name="adj2" fmla="val 50007"/>
                </a:avLst>
              </a:prstGeom>
              <a:gradFill rotWithShape="1">
                <a:gsLst>
                  <a:gs pos="0">
                    <a:srgbClr val="FFFFFF"/>
                  </a:gs>
                  <a:gs pos="100000">
                    <a:srgbClr val="0000FF"/>
                  </a:gs>
                </a:gsLst>
                <a:lin ang="0"/>
              </a:gradFill>
              <a:ln>
                <a:noFill/>
              </a:ln>
              <a:extLst>
                <a:ext uri="{91240B29-F687-4F45-9708-019B960494DF}">
                  <a14:hiddenLine xmlns:a14="http://schemas.microsoft.com/office/drawing/2010/main" w="9525">
                    <a:solidFill>
                      <a:srgbClr val="000000"/>
                    </a:solidFill>
                    <a:round/>
                  </a14:hiddenLine>
                </a:ext>
              </a:extLst>
            </p:spPr>
            <p:txBody>
              <a:bodyP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zh-CN" altLang="zh-CN" sz="2400" b="0" i="0" u="none" strike="noStrike" kern="0" cap="none" spc="0" normalizeH="0" baseline="0" noProof="0">
                  <a:ln>
                    <a:noFill/>
                  </a:ln>
                  <a:solidFill>
                    <a:prstClr val="black"/>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grpSp>
        <p:pic>
          <p:nvPicPr>
            <p:cNvPr id="4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08537" y="3338336"/>
              <a:ext cx="26035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Text Box 45"/>
            <p:cNvSpPr txBox="1">
              <a:spLocks noChangeArrowheads="1"/>
            </p:cNvSpPr>
            <p:nvPr/>
          </p:nvSpPr>
          <p:spPr bwMode="auto">
            <a:xfrm>
              <a:off x="4911317" y="3406889"/>
              <a:ext cx="1925637" cy="289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algn="ctr" defTabSz="914400" eaLnBrk="1" fontAlgn="auto" latinLnBrk="0" hangingPunct="1">
                <a:lnSpc>
                  <a:spcPct val="80000"/>
                </a:lnSpc>
                <a:spcBef>
                  <a:spcPct val="0"/>
                </a:spcBef>
                <a:spcAft>
                  <a:spcPts val="0"/>
                </a:spcAft>
                <a:buClrTx/>
                <a:buSzTx/>
                <a:buFontTx/>
                <a:buNone/>
                <a:defRPr/>
              </a:pPr>
              <a:r>
                <a:rPr kumimoji="0" lang="zh-CN" altLang="en-US" sz="1600" b="0" i="0" u="none" strike="noStrike" kern="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同轴电缆</a:t>
              </a:r>
              <a:endParaRPr kumimoji="0" lang="en-US" altLang="zh-CN" sz="1600" b="0" i="0" u="none" strike="noStrike" kern="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grpSp>
      <p:sp>
        <p:nvSpPr>
          <p:cNvPr id="206" name="Text Box 41"/>
          <p:cNvSpPr txBox="1">
            <a:spLocks noChangeArrowheads="1"/>
          </p:cNvSpPr>
          <p:nvPr/>
        </p:nvSpPr>
        <p:spPr bwMode="auto">
          <a:xfrm>
            <a:off x="8799012" y="5232840"/>
            <a:ext cx="723275" cy="26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algn="ctr" defTabSz="914400" eaLnBrk="1" fontAlgn="auto" latinLnBrk="0" hangingPunct="1">
              <a:lnSpc>
                <a:spcPct val="80000"/>
              </a:lnSpc>
              <a:spcBef>
                <a:spcPct val="0"/>
              </a:spcBef>
              <a:spcAft>
                <a:spcPts val="0"/>
              </a:spcAft>
              <a:buClrTx/>
              <a:buSzTx/>
              <a:buFontTx/>
              <a:buNone/>
              <a:defRPr/>
            </a:pPr>
            <a:r>
              <a:rPr kumimoji="0" lang="zh-CN" altLang="en-US" sz="1400" b="0" i="0" u="none" strike="noStrike" kern="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分路器</a:t>
            </a:r>
            <a:endParaRPr kumimoji="0" lang="en-US" altLang="zh-CN" sz="1400" b="0" i="0" u="none" strike="noStrike" kern="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207" name="Text Box 39"/>
          <p:cNvSpPr txBox="1">
            <a:spLocks noChangeArrowheads="1"/>
          </p:cNvSpPr>
          <p:nvPr/>
        </p:nvSpPr>
        <p:spPr bwMode="auto">
          <a:xfrm>
            <a:off x="9395190" y="5274543"/>
            <a:ext cx="1160208" cy="437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algn="ctr" defTabSz="914400" eaLnBrk="1" fontAlgn="auto" latinLnBrk="0" hangingPunct="1">
              <a:lnSpc>
                <a:spcPct val="80000"/>
              </a:lnSpc>
              <a:spcBef>
                <a:spcPct val="0"/>
              </a:spcBef>
              <a:spcAft>
                <a:spcPts val="0"/>
              </a:spcAft>
              <a:buClrTx/>
              <a:buSzTx/>
              <a:buFontTx/>
              <a:buNone/>
              <a:defRPr/>
            </a:pPr>
            <a:r>
              <a:rPr kumimoji="0" lang="zh-CN" altLang="en-US" sz="1400" b="0" i="0" u="none" strike="noStrike" kern="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电缆调制</a:t>
            </a:r>
            <a:endParaRPr kumimoji="0" lang="en-US" altLang="zh-CN" sz="1400" b="0" i="0" u="none" strike="noStrike" kern="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a:p>
            <a:pPr marL="0" marR="0" lvl="0" indent="0" algn="ctr" defTabSz="914400" eaLnBrk="1" fontAlgn="auto" latinLnBrk="0" hangingPunct="1">
              <a:lnSpc>
                <a:spcPct val="80000"/>
              </a:lnSpc>
              <a:spcBef>
                <a:spcPct val="0"/>
              </a:spcBef>
              <a:spcAft>
                <a:spcPts val="0"/>
              </a:spcAft>
              <a:buClrTx/>
              <a:buSzTx/>
              <a:buFontTx/>
              <a:buNone/>
              <a:defRPr/>
            </a:pPr>
            <a:r>
              <a:rPr kumimoji="0" lang="zh-CN" altLang="en-US" sz="1400" b="0" i="0" u="none" strike="noStrike" kern="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解调器</a:t>
            </a:r>
            <a:endParaRPr kumimoji="0" lang="en-US" altLang="zh-CN" sz="1400" b="0" i="0" u="none" strike="noStrike" kern="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209" name="Text Box 126"/>
          <p:cNvSpPr txBox="1">
            <a:spLocks noChangeArrowheads="1"/>
          </p:cNvSpPr>
          <p:nvPr/>
        </p:nvSpPr>
        <p:spPr bwMode="auto">
          <a:xfrm>
            <a:off x="1633758" y="4756471"/>
            <a:ext cx="1222024"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85000"/>
              </a:lnSpc>
              <a:spcBef>
                <a:spcPct val="20000"/>
              </a:spcBef>
              <a:buClr>
                <a:srgbClr val="000099"/>
              </a:buClr>
              <a:buSzPct val="65000"/>
              <a:buFont typeface="Wingdings" panose="05000000000000000000" pitchFamily="2" charset="2"/>
              <a:buChar char="v"/>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ct val="20000"/>
              </a:spcBef>
              <a:buClr>
                <a:srgbClr val="000099"/>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ct val="0"/>
              </a:spcBef>
              <a:spcAft>
                <a:spcPts val="0"/>
              </a:spcAft>
              <a:buClrTx/>
              <a:buSzTx/>
              <a:buFontTx/>
              <a:buNone/>
              <a:defRPr/>
            </a:pPr>
            <a:r>
              <a:rPr kumimoji="0" lang="en-US" altLang="zh-CN" sz="1600" b="0" i="0" u="none" strike="noStrike" kern="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CMTS</a:t>
            </a:r>
            <a:endParaRPr kumimoji="0" lang="en-US" altLang="zh-CN" sz="1600" b="0" i="0" u="none" strike="noStrike" kern="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pic>
        <p:nvPicPr>
          <p:cNvPr id="2" name="图片 1"/>
          <p:cNvPicPr>
            <a:picLocks noChangeAspect="1"/>
          </p:cNvPicPr>
          <p:nvPr/>
        </p:nvPicPr>
        <p:blipFill>
          <a:blip r:embed="rId6"/>
          <a:stretch>
            <a:fillRect/>
          </a:stretch>
        </p:blipFill>
        <p:spPr>
          <a:xfrm>
            <a:off x="8331200" y="385445"/>
            <a:ext cx="2319655" cy="375920"/>
          </a:xfrm>
          <a:prstGeom prst="rect">
            <a:avLst/>
          </a:prstGeom>
        </p:spPr>
      </p:pic>
    </p:spTree>
    <p:custDataLst>
      <p:tags r:id="rId7"/>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9">
                                            <p:txEl>
                                              <p:pRg st="0" end="0"/>
                                            </p:txEl>
                                          </p:spTgt>
                                        </p:tgtEl>
                                        <p:attrNameLst>
                                          <p:attrName>style.visibility</p:attrName>
                                        </p:attrNameLst>
                                      </p:cBhvr>
                                      <p:to>
                                        <p:strVal val="visible"/>
                                      </p:to>
                                    </p:set>
                                    <p:animEffect transition="in" filter="fade">
                                      <p:cBhvr>
                                        <p:cTn id="7" dur="1000"/>
                                        <p:tgtEl>
                                          <p:spTgt spid="29">
                                            <p:txEl>
                                              <p:pRg st="0" end="0"/>
                                            </p:txEl>
                                          </p:spTgt>
                                        </p:tgtEl>
                                      </p:cBhvr>
                                    </p:animEffect>
                                    <p:anim calcmode="lin" valueType="num">
                                      <p:cBhvr>
                                        <p:cTn id="8" dur="1000" fill="hold"/>
                                        <p:tgtEl>
                                          <p:spTgt spid="2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9">
                                            <p:txEl>
                                              <p:pRg st="1" end="1"/>
                                            </p:txEl>
                                          </p:spTgt>
                                        </p:tgtEl>
                                        <p:attrNameLst>
                                          <p:attrName>style.visibility</p:attrName>
                                        </p:attrNameLst>
                                      </p:cBhvr>
                                      <p:to>
                                        <p:strVal val="visible"/>
                                      </p:to>
                                    </p:set>
                                    <p:animEffect transition="in" filter="fade">
                                      <p:cBhvr>
                                        <p:cTn id="14" dur="1000"/>
                                        <p:tgtEl>
                                          <p:spTgt spid="29">
                                            <p:txEl>
                                              <p:pRg st="1" end="1"/>
                                            </p:txEl>
                                          </p:spTgt>
                                        </p:tgtEl>
                                      </p:cBhvr>
                                    </p:animEffect>
                                    <p:anim calcmode="lin" valueType="num">
                                      <p:cBhvr>
                                        <p:cTn id="15" dur="1000" fill="hold"/>
                                        <p:tgtEl>
                                          <p:spTgt spid="2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9">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2"/>
          <p:cNvSpPr>
            <a:spLocks noGrp="1" noChangeArrowheads="1"/>
          </p:cNvSpPr>
          <p:nvPr>
            <p:ph type="title"/>
          </p:nvPr>
        </p:nvSpPr>
        <p:spPr/>
        <p:txBody>
          <a:bodyPr/>
          <a:lstStyle/>
          <a:p>
            <a:pPr eaLnBrk="1" hangingPunct="1"/>
            <a:r>
              <a:rPr lang="en-US" altLang="zh-CN" dirty="0"/>
              <a:t>4.  </a:t>
            </a:r>
            <a:r>
              <a:rPr lang="zh-CN" altLang="en-US" dirty="0"/>
              <a:t>光纤接入 </a:t>
            </a:r>
            <a:endParaRPr lang="zh-CN" altLang="en-US" dirty="0"/>
          </a:p>
        </p:txBody>
      </p:sp>
      <p:sp>
        <p:nvSpPr>
          <p:cNvPr id="231427" name="Rectangle 3"/>
          <p:cNvSpPr>
            <a:spLocks noGrp="1" noChangeArrowheads="1"/>
          </p:cNvSpPr>
          <p:nvPr>
            <p:ph idx="1"/>
          </p:nvPr>
        </p:nvSpPr>
        <p:spPr>
          <a:xfrm>
            <a:off x="609919" y="1988840"/>
            <a:ext cx="10978515" cy="3737591"/>
          </a:xfrm>
        </p:spPr>
        <p:txBody>
          <a:bodyPr>
            <a:normAutofit/>
          </a:bodyPr>
          <a:lstStyle/>
          <a:p>
            <a:pPr>
              <a:lnSpc>
                <a:spcPct val="150000"/>
              </a:lnSpc>
            </a:pPr>
            <a:r>
              <a:rPr lang="zh-CN" altLang="en-US" sz="2400" dirty="0"/>
              <a:t>为了更快地下载视频文件，以及更加流畅地欣赏网上的各种高清视频节目，最理想的住宅接入方式当然是直接通过光纤接入，即光纤到户。</a:t>
            </a:r>
            <a:endParaRPr lang="en-US" altLang="zh-CN" sz="2400" dirty="0"/>
          </a:p>
          <a:p>
            <a:pPr>
              <a:lnSpc>
                <a:spcPct val="150000"/>
              </a:lnSpc>
            </a:pPr>
            <a:r>
              <a:rPr lang="zh-CN" altLang="en-US" sz="2400" dirty="0"/>
              <a:t>所谓光纤到户，就是把光纤一直铺设到用户家庭。只有在光纤进入用户的家门后，才把光信号转换为电信号。</a:t>
            </a:r>
            <a:endParaRPr lang="en-US" altLang="zh-CN" sz="2400" dirty="0"/>
          </a:p>
          <a:p>
            <a:pPr>
              <a:lnSpc>
                <a:spcPct val="150000"/>
              </a:lnSpc>
            </a:pPr>
            <a:r>
              <a:rPr lang="zh-CN" altLang="en-US" sz="2400" dirty="0"/>
              <a:t>光纤巨大的带宽不仅可以为用户提供高速的互联网业务，还能提供电话、可视电话、有线电视、视频点播、视频监控等多种业务。</a:t>
            </a:r>
            <a:endParaRPr lang="zh-CN" altLang="en-US" sz="2200" dirty="0"/>
          </a:p>
        </p:txBody>
      </p:sp>
      <p:sp>
        <p:nvSpPr>
          <p:cNvPr id="62466" name="页脚占位符 4"/>
          <p:cNvSpPr>
            <a:spLocks noGrp="1"/>
          </p:cNvSpPr>
          <p:nvPr>
            <p:ph type="ftr" sz="quarter" idx="4294967295"/>
          </p:nvPr>
        </p:nvSpPr>
        <p:spPr>
          <a:xfrm>
            <a:off x="4167771" y="8475135"/>
            <a:ext cx="3862811" cy="486833"/>
          </a:xfrm>
          <a:prstGeom prst="rect">
            <a:avLst/>
          </a:prstGeom>
          <a:noFill/>
        </p:spPr>
        <p:txBody>
          <a:bodyPr/>
          <a:lstStyle/>
          <a:p>
            <a:r>
              <a:rPr lang="zh-CN" altLang="en-US"/>
              <a:t>课件制作人：谢钧 谢希仁</a:t>
            </a:r>
            <a:endParaRPr lang="zh-CN" altLang="en-US"/>
          </a:p>
        </p:txBody>
      </p:sp>
      <p:sp>
        <p:nvSpPr>
          <p:cNvPr id="5" name="矩形 4"/>
          <p:cNvSpPr/>
          <p:nvPr/>
        </p:nvSpPr>
        <p:spPr>
          <a:xfrm>
            <a:off x="-23813" y="6088063"/>
            <a:ext cx="12217401" cy="769937"/>
          </a:xfrm>
          <a:prstGeom prst="rect">
            <a:avLst/>
          </a:prstGeom>
          <a:solidFill>
            <a:srgbClr val="F6B30A">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6" name="直接连接符 5"/>
          <p:cNvCxnSpPr/>
          <p:nvPr/>
        </p:nvCxnSpPr>
        <p:spPr>
          <a:xfrm>
            <a:off x="95249" y="1484784"/>
            <a:ext cx="12103101" cy="0"/>
          </a:xfrm>
          <a:prstGeom prst="line">
            <a:avLst/>
          </a:prstGeom>
          <a:ln w="57150">
            <a:solidFill>
              <a:schemeClr val="accent3"/>
            </a:solidFill>
            <a:prstDash val="sysDot"/>
          </a:ln>
        </p:spPr>
        <p:style>
          <a:lnRef idx="1">
            <a:schemeClr val="accent1"/>
          </a:lnRef>
          <a:fillRef idx="0">
            <a:schemeClr val="accent1"/>
          </a:fillRef>
          <a:effectRef idx="0">
            <a:schemeClr val="accent1"/>
          </a:effectRef>
          <a:fontRef idx="minor">
            <a:schemeClr val="tx1"/>
          </a:fontRef>
        </p:style>
      </p:cxnSp>
      <p:grpSp>
        <p:nvGrpSpPr>
          <p:cNvPr id="7" name="组合 34"/>
          <p:cNvGrpSpPr/>
          <p:nvPr/>
        </p:nvGrpSpPr>
        <p:grpSpPr bwMode="auto">
          <a:xfrm rot="10800000">
            <a:off x="10034588" y="5570857"/>
            <a:ext cx="2133600" cy="833438"/>
            <a:chOff x="711199" y="5805976"/>
            <a:chExt cx="2134529" cy="833559"/>
          </a:xfrm>
        </p:grpSpPr>
        <p:sp>
          <p:nvSpPr>
            <p:cNvPr id="8" name="矩形 7"/>
            <p:cNvSpPr/>
            <p:nvPr/>
          </p:nvSpPr>
          <p:spPr>
            <a:xfrm>
              <a:off x="2580501" y="6242602"/>
              <a:ext cx="266816" cy="2873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9" name="矩形 8"/>
            <p:cNvSpPr/>
            <p:nvPr/>
          </p:nvSpPr>
          <p:spPr>
            <a:xfrm>
              <a:off x="1263890" y="5805976"/>
              <a:ext cx="266816" cy="28738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0" name="矩形 9"/>
            <p:cNvSpPr/>
            <p:nvPr/>
          </p:nvSpPr>
          <p:spPr>
            <a:xfrm>
              <a:off x="1397298" y="5947285"/>
              <a:ext cx="406577" cy="42868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1" name="矩形 10"/>
            <p:cNvSpPr/>
            <p:nvPr/>
          </p:nvSpPr>
          <p:spPr>
            <a:xfrm>
              <a:off x="1865815" y="6352155"/>
              <a:ext cx="266816" cy="28738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2" name="矩形 11"/>
            <p:cNvSpPr/>
            <p:nvPr/>
          </p:nvSpPr>
          <p:spPr>
            <a:xfrm flipV="1">
              <a:off x="1760994" y="6242602"/>
              <a:ext cx="266816" cy="28737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3" name="矩形 12"/>
            <p:cNvSpPr/>
            <p:nvPr/>
          </p:nvSpPr>
          <p:spPr>
            <a:xfrm>
              <a:off x="711199" y="5948872"/>
              <a:ext cx="565396" cy="535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pic>
        <p:nvPicPr>
          <p:cNvPr id="2" name="图片 1"/>
          <p:cNvPicPr>
            <a:picLocks noChangeAspect="1"/>
          </p:cNvPicPr>
          <p:nvPr/>
        </p:nvPicPr>
        <p:blipFill>
          <a:blip r:embed="rId1"/>
          <a:stretch>
            <a:fillRect/>
          </a:stretch>
        </p:blipFill>
        <p:spPr>
          <a:xfrm>
            <a:off x="8331200" y="385445"/>
            <a:ext cx="2319655" cy="375920"/>
          </a:xfrm>
          <a:prstGeom prst="rect">
            <a:avLst/>
          </a:prstGeom>
        </p:spPr>
      </p:pic>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31427">
                                            <p:txEl>
                                              <p:pRg st="0" end="0"/>
                                            </p:txEl>
                                          </p:spTgt>
                                        </p:tgtEl>
                                        <p:attrNameLst>
                                          <p:attrName>style.visibility</p:attrName>
                                        </p:attrNameLst>
                                      </p:cBhvr>
                                      <p:to>
                                        <p:strVal val="visible"/>
                                      </p:to>
                                    </p:set>
                                    <p:animEffect transition="in" filter="fade">
                                      <p:cBhvr>
                                        <p:cTn id="7" dur="1000"/>
                                        <p:tgtEl>
                                          <p:spTgt spid="231427">
                                            <p:txEl>
                                              <p:pRg st="0" end="0"/>
                                            </p:txEl>
                                          </p:spTgt>
                                        </p:tgtEl>
                                      </p:cBhvr>
                                    </p:animEffect>
                                    <p:anim calcmode="lin" valueType="num">
                                      <p:cBhvr>
                                        <p:cTn id="8" dur="1000" fill="hold"/>
                                        <p:tgtEl>
                                          <p:spTgt spid="23142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3142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31427">
                                            <p:txEl>
                                              <p:pRg st="1" end="1"/>
                                            </p:txEl>
                                          </p:spTgt>
                                        </p:tgtEl>
                                        <p:attrNameLst>
                                          <p:attrName>style.visibility</p:attrName>
                                        </p:attrNameLst>
                                      </p:cBhvr>
                                      <p:to>
                                        <p:strVal val="visible"/>
                                      </p:to>
                                    </p:set>
                                    <p:animEffect transition="in" filter="fade">
                                      <p:cBhvr>
                                        <p:cTn id="14" dur="1000"/>
                                        <p:tgtEl>
                                          <p:spTgt spid="231427">
                                            <p:txEl>
                                              <p:pRg st="1" end="1"/>
                                            </p:txEl>
                                          </p:spTgt>
                                        </p:tgtEl>
                                      </p:cBhvr>
                                    </p:animEffect>
                                    <p:anim calcmode="lin" valueType="num">
                                      <p:cBhvr>
                                        <p:cTn id="15" dur="1000" fill="hold"/>
                                        <p:tgtEl>
                                          <p:spTgt spid="23142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3142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31427">
                                            <p:txEl>
                                              <p:pRg st="2" end="2"/>
                                            </p:txEl>
                                          </p:spTgt>
                                        </p:tgtEl>
                                        <p:attrNameLst>
                                          <p:attrName>style.visibility</p:attrName>
                                        </p:attrNameLst>
                                      </p:cBhvr>
                                      <p:to>
                                        <p:strVal val="visible"/>
                                      </p:to>
                                    </p:set>
                                    <p:animEffect transition="in" filter="fade">
                                      <p:cBhvr>
                                        <p:cTn id="21" dur="1000"/>
                                        <p:tgtEl>
                                          <p:spTgt spid="231427">
                                            <p:txEl>
                                              <p:pRg st="2" end="2"/>
                                            </p:txEl>
                                          </p:spTgt>
                                        </p:tgtEl>
                                      </p:cBhvr>
                                    </p:animEffect>
                                    <p:anim calcmode="lin" valueType="num">
                                      <p:cBhvr>
                                        <p:cTn id="22" dur="1000" fill="hold"/>
                                        <p:tgtEl>
                                          <p:spTgt spid="231427">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31427">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2"/>
          <p:cNvSpPr>
            <a:spLocks noGrp="1" noChangeArrowheads="1"/>
          </p:cNvSpPr>
          <p:nvPr>
            <p:ph type="title"/>
          </p:nvPr>
        </p:nvSpPr>
        <p:spPr/>
        <p:txBody>
          <a:bodyPr/>
          <a:lstStyle/>
          <a:p>
            <a:pPr eaLnBrk="1" hangingPunct="1"/>
            <a:r>
              <a:rPr lang="en-US" altLang="zh-CN" dirty="0"/>
              <a:t>4.  </a:t>
            </a:r>
            <a:r>
              <a:rPr lang="zh-CN" altLang="en-US" dirty="0"/>
              <a:t>光纤接入 </a:t>
            </a:r>
            <a:endParaRPr lang="zh-CN" altLang="en-US" dirty="0"/>
          </a:p>
        </p:txBody>
      </p:sp>
      <p:sp>
        <p:nvSpPr>
          <p:cNvPr id="231427" name="Rectangle 3"/>
          <p:cNvSpPr>
            <a:spLocks noGrp="1" noChangeArrowheads="1"/>
          </p:cNvSpPr>
          <p:nvPr>
            <p:ph idx="1"/>
          </p:nvPr>
        </p:nvSpPr>
        <p:spPr>
          <a:xfrm>
            <a:off x="609919" y="1988840"/>
            <a:ext cx="10978515" cy="3737591"/>
          </a:xfrm>
        </p:spPr>
        <p:txBody>
          <a:bodyPr>
            <a:normAutofit fontScale="92500"/>
          </a:bodyPr>
          <a:lstStyle/>
          <a:p>
            <a:pPr marL="0" indent="535305" eaLnBrk="1" hangingPunct="1">
              <a:lnSpc>
                <a:spcPct val="150000"/>
              </a:lnSpc>
              <a:buNone/>
            </a:pPr>
            <a:r>
              <a:rPr lang="en-US" altLang="zh-CN" sz="2400" dirty="0" err="1"/>
              <a:t>FTTx</a:t>
            </a:r>
            <a:r>
              <a:rPr lang="zh-CN" altLang="en-US" sz="2400" dirty="0"/>
              <a:t>（光纤到</a:t>
            </a:r>
            <a:r>
              <a:rPr lang="en-US" altLang="zh-CN" sz="2400" dirty="0"/>
              <a:t>……</a:t>
            </a:r>
            <a:r>
              <a:rPr lang="zh-CN" altLang="en-US" sz="2400" dirty="0"/>
              <a:t>）一种实现宽带居民接入网的方案。这里字母 </a:t>
            </a:r>
            <a:r>
              <a:rPr lang="en-US" altLang="zh-CN" sz="2400" dirty="0"/>
              <a:t>x </a:t>
            </a:r>
            <a:r>
              <a:rPr lang="zh-CN" altLang="en-US" sz="2400" dirty="0"/>
              <a:t>可代表不同意思。</a:t>
            </a:r>
            <a:endParaRPr lang="zh-CN" altLang="en-US" sz="2400" dirty="0"/>
          </a:p>
          <a:p>
            <a:pPr lvl="1">
              <a:lnSpc>
                <a:spcPct val="150000"/>
              </a:lnSpc>
              <a:buFont typeface="Wingdings" panose="05000000000000000000" pitchFamily="2" charset="2"/>
              <a:buChar char="l"/>
            </a:pPr>
            <a:r>
              <a:rPr lang="zh-CN" altLang="en-US" sz="2200" dirty="0">
                <a:solidFill>
                  <a:schemeClr val="hlink"/>
                </a:solidFill>
              </a:rPr>
              <a:t>光纤到户</a:t>
            </a:r>
            <a:r>
              <a:rPr lang="zh-CN" altLang="en-US" sz="2200" dirty="0"/>
              <a:t> </a:t>
            </a:r>
            <a:r>
              <a:rPr lang="en-US" altLang="zh-CN" sz="2200" dirty="0"/>
              <a:t>FTTH (Fiber To The Home)</a:t>
            </a:r>
            <a:r>
              <a:rPr lang="zh-CN" altLang="en-US" sz="2200" dirty="0"/>
              <a:t>：光纤一直铺设到用户家庭可能是居民接入网最后的解决方法。</a:t>
            </a:r>
            <a:endParaRPr lang="zh-CN" altLang="en-US" sz="2200" dirty="0"/>
          </a:p>
          <a:p>
            <a:pPr lvl="1">
              <a:lnSpc>
                <a:spcPct val="150000"/>
              </a:lnSpc>
              <a:buFont typeface="Wingdings" panose="05000000000000000000" pitchFamily="2" charset="2"/>
              <a:buChar char="l"/>
            </a:pPr>
            <a:r>
              <a:rPr lang="zh-CN" altLang="en-US" sz="2200" dirty="0">
                <a:solidFill>
                  <a:schemeClr val="hlink"/>
                </a:solidFill>
              </a:rPr>
              <a:t>光纤到大楼</a:t>
            </a:r>
            <a:r>
              <a:rPr lang="zh-CN" altLang="en-US" sz="2200" dirty="0"/>
              <a:t> </a:t>
            </a:r>
            <a:r>
              <a:rPr lang="en-US" altLang="zh-CN" sz="2200" dirty="0"/>
              <a:t>FTTB (Fiber To The Building)</a:t>
            </a:r>
            <a:r>
              <a:rPr lang="zh-CN" altLang="en-US" sz="2200" dirty="0"/>
              <a:t>：光纤进入大楼后就转换为电信号，然后用电缆或双绞线分配到各用户。</a:t>
            </a:r>
            <a:endParaRPr lang="zh-CN" altLang="en-US" sz="2200" dirty="0"/>
          </a:p>
          <a:p>
            <a:pPr lvl="1">
              <a:lnSpc>
                <a:spcPct val="150000"/>
              </a:lnSpc>
              <a:buFont typeface="Wingdings" panose="05000000000000000000" pitchFamily="2" charset="2"/>
              <a:buChar char="l"/>
            </a:pPr>
            <a:r>
              <a:rPr lang="zh-CN" altLang="en-US" sz="2200" dirty="0">
                <a:solidFill>
                  <a:schemeClr val="hlink"/>
                </a:solidFill>
              </a:rPr>
              <a:t>光纤到路边</a:t>
            </a:r>
            <a:r>
              <a:rPr lang="zh-CN" altLang="en-US" sz="2200" dirty="0"/>
              <a:t> </a:t>
            </a:r>
            <a:r>
              <a:rPr lang="en-US" altLang="zh-CN" sz="2200" dirty="0"/>
              <a:t>FTTC (Fiber To The Curb)</a:t>
            </a:r>
            <a:r>
              <a:rPr lang="zh-CN" altLang="en-US" sz="2200" dirty="0"/>
              <a:t>：从路边到各用户可使用星形结构双绞线作为传输媒体。    </a:t>
            </a:r>
            <a:endParaRPr lang="zh-CN" altLang="en-US" sz="2200" dirty="0"/>
          </a:p>
        </p:txBody>
      </p:sp>
      <p:sp>
        <p:nvSpPr>
          <p:cNvPr id="62466" name="页脚占位符 4"/>
          <p:cNvSpPr>
            <a:spLocks noGrp="1"/>
          </p:cNvSpPr>
          <p:nvPr>
            <p:ph type="ftr" sz="quarter" idx="4294967295"/>
          </p:nvPr>
        </p:nvSpPr>
        <p:spPr>
          <a:xfrm>
            <a:off x="4167771" y="8475135"/>
            <a:ext cx="3862811" cy="486833"/>
          </a:xfrm>
          <a:prstGeom prst="rect">
            <a:avLst/>
          </a:prstGeom>
          <a:noFill/>
        </p:spPr>
        <p:txBody>
          <a:bodyPr/>
          <a:lstStyle/>
          <a:p>
            <a:r>
              <a:rPr lang="zh-CN" altLang="en-US"/>
              <a:t>课件制作人：谢钧 谢希仁</a:t>
            </a:r>
            <a:endParaRPr lang="zh-CN" altLang="en-US"/>
          </a:p>
        </p:txBody>
      </p:sp>
      <p:sp>
        <p:nvSpPr>
          <p:cNvPr id="5" name="矩形 4"/>
          <p:cNvSpPr/>
          <p:nvPr/>
        </p:nvSpPr>
        <p:spPr>
          <a:xfrm>
            <a:off x="-23813" y="6088063"/>
            <a:ext cx="12217401" cy="769937"/>
          </a:xfrm>
          <a:prstGeom prst="rect">
            <a:avLst/>
          </a:prstGeom>
          <a:solidFill>
            <a:srgbClr val="F6B30A">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6" name="直接连接符 5"/>
          <p:cNvCxnSpPr/>
          <p:nvPr/>
        </p:nvCxnSpPr>
        <p:spPr>
          <a:xfrm>
            <a:off x="95249" y="1484784"/>
            <a:ext cx="12103101" cy="0"/>
          </a:xfrm>
          <a:prstGeom prst="line">
            <a:avLst/>
          </a:prstGeom>
          <a:ln w="57150">
            <a:solidFill>
              <a:schemeClr val="accent3"/>
            </a:solidFill>
            <a:prstDash val="sysDot"/>
          </a:ln>
        </p:spPr>
        <p:style>
          <a:lnRef idx="1">
            <a:schemeClr val="accent1"/>
          </a:lnRef>
          <a:fillRef idx="0">
            <a:schemeClr val="accent1"/>
          </a:fillRef>
          <a:effectRef idx="0">
            <a:schemeClr val="accent1"/>
          </a:effectRef>
          <a:fontRef idx="minor">
            <a:schemeClr val="tx1"/>
          </a:fontRef>
        </p:style>
      </p:cxnSp>
      <p:grpSp>
        <p:nvGrpSpPr>
          <p:cNvPr id="7" name="组合 34"/>
          <p:cNvGrpSpPr/>
          <p:nvPr/>
        </p:nvGrpSpPr>
        <p:grpSpPr bwMode="auto">
          <a:xfrm rot="10800000">
            <a:off x="10034588" y="5570857"/>
            <a:ext cx="2133600" cy="833438"/>
            <a:chOff x="711199" y="5805976"/>
            <a:chExt cx="2134529" cy="833559"/>
          </a:xfrm>
        </p:grpSpPr>
        <p:sp>
          <p:nvSpPr>
            <p:cNvPr id="8" name="矩形 7"/>
            <p:cNvSpPr/>
            <p:nvPr/>
          </p:nvSpPr>
          <p:spPr>
            <a:xfrm>
              <a:off x="2580501" y="6242602"/>
              <a:ext cx="266816" cy="2873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9" name="矩形 8"/>
            <p:cNvSpPr/>
            <p:nvPr/>
          </p:nvSpPr>
          <p:spPr>
            <a:xfrm>
              <a:off x="1263890" y="5805976"/>
              <a:ext cx="266816" cy="28738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0" name="矩形 9"/>
            <p:cNvSpPr/>
            <p:nvPr/>
          </p:nvSpPr>
          <p:spPr>
            <a:xfrm>
              <a:off x="1397298" y="5947285"/>
              <a:ext cx="406577" cy="42868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1" name="矩形 10"/>
            <p:cNvSpPr/>
            <p:nvPr/>
          </p:nvSpPr>
          <p:spPr>
            <a:xfrm>
              <a:off x="1865815" y="6352155"/>
              <a:ext cx="266816" cy="28738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2" name="矩形 11"/>
            <p:cNvSpPr/>
            <p:nvPr/>
          </p:nvSpPr>
          <p:spPr>
            <a:xfrm flipV="1">
              <a:off x="1760994" y="6242602"/>
              <a:ext cx="266816" cy="28737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3" name="矩形 12"/>
            <p:cNvSpPr/>
            <p:nvPr/>
          </p:nvSpPr>
          <p:spPr>
            <a:xfrm>
              <a:off x="711199" y="5948872"/>
              <a:ext cx="565396" cy="535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pic>
        <p:nvPicPr>
          <p:cNvPr id="2" name="图片 1"/>
          <p:cNvPicPr>
            <a:picLocks noChangeAspect="1"/>
          </p:cNvPicPr>
          <p:nvPr/>
        </p:nvPicPr>
        <p:blipFill>
          <a:blip r:embed="rId1"/>
          <a:stretch>
            <a:fillRect/>
          </a:stretch>
        </p:blipFill>
        <p:spPr>
          <a:xfrm>
            <a:off x="8331200" y="385445"/>
            <a:ext cx="2319655" cy="375920"/>
          </a:xfrm>
          <a:prstGeom prst="rect">
            <a:avLst/>
          </a:prstGeom>
        </p:spPr>
      </p:pic>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31427">
                                            <p:txEl>
                                              <p:pRg st="0" end="0"/>
                                            </p:txEl>
                                          </p:spTgt>
                                        </p:tgtEl>
                                        <p:attrNameLst>
                                          <p:attrName>style.visibility</p:attrName>
                                        </p:attrNameLst>
                                      </p:cBhvr>
                                      <p:to>
                                        <p:strVal val="visible"/>
                                      </p:to>
                                    </p:set>
                                    <p:animEffect transition="in" filter="fade">
                                      <p:cBhvr>
                                        <p:cTn id="7" dur="1000"/>
                                        <p:tgtEl>
                                          <p:spTgt spid="231427">
                                            <p:txEl>
                                              <p:pRg st="0" end="0"/>
                                            </p:txEl>
                                          </p:spTgt>
                                        </p:tgtEl>
                                      </p:cBhvr>
                                    </p:animEffect>
                                    <p:anim calcmode="lin" valueType="num">
                                      <p:cBhvr>
                                        <p:cTn id="8" dur="1000" fill="hold"/>
                                        <p:tgtEl>
                                          <p:spTgt spid="23142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3142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31427">
                                            <p:txEl>
                                              <p:pRg st="1" end="1"/>
                                            </p:txEl>
                                          </p:spTgt>
                                        </p:tgtEl>
                                        <p:attrNameLst>
                                          <p:attrName>style.visibility</p:attrName>
                                        </p:attrNameLst>
                                      </p:cBhvr>
                                      <p:to>
                                        <p:strVal val="visible"/>
                                      </p:to>
                                    </p:set>
                                    <p:animEffect transition="in" filter="fade">
                                      <p:cBhvr>
                                        <p:cTn id="14" dur="1000"/>
                                        <p:tgtEl>
                                          <p:spTgt spid="231427">
                                            <p:txEl>
                                              <p:pRg st="1" end="1"/>
                                            </p:txEl>
                                          </p:spTgt>
                                        </p:tgtEl>
                                      </p:cBhvr>
                                    </p:animEffect>
                                    <p:anim calcmode="lin" valueType="num">
                                      <p:cBhvr>
                                        <p:cTn id="15" dur="1000" fill="hold"/>
                                        <p:tgtEl>
                                          <p:spTgt spid="23142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3142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31427">
                                            <p:txEl>
                                              <p:pRg st="2" end="2"/>
                                            </p:txEl>
                                          </p:spTgt>
                                        </p:tgtEl>
                                        <p:attrNameLst>
                                          <p:attrName>style.visibility</p:attrName>
                                        </p:attrNameLst>
                                      </p:cBhvr>
                                      <p:to>
                                        <p:strVal val="visible"/>
                                      </p:to>
                                    </p:set>
                                    <p:animEffect transition="in" filter="fade">
                                      <p:cBhvr>
                                        <p:cTn id="21" dur="1000"/>
                                        <p:tgtEl>
                                          <p:spTgt spid="231427">
                                            <p:txEl>
                                              <p:pRg st="2" end="2"/>
                                            </p:txEl>
                                          </p:spTgt>
                                        </p:tgtEl>
                                      </p:cBhvr>
                                    </p:animEffect>
                                    <p:anim calcmode="lin" valueType="num">
                                      <p:cBhvr>
                                        <p:cTn id="22" dur="1000" fill="hold"/>
                                        <p:tgtEl>
                                          <p:spTgt spid="231427">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3142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31427">
                                            <p:txEl>
                                              <p:pRg st="3" end="3"/>
                                            </p:txEl>
                                          </p:spTgt>
                                        </p:tgtEl>
                                        <p:attrNameLst>
                                          <p:attrName>style.visibility</p:attrName>
                                        </p:attrNameLst>
                                      </p:cBhvr>
                                      <p:to>
                                        <p:strVal val="visible"/>
                                      </p:to>
                                    </p:set>
                                    <p:animEffect transition="in" filter="fade">
                                      <p:cBhvr>
                                        <p:cTn id="28" dur="1000"/>
                                        <p:tgtEl>
                                          <p:spTgt spid="231427">
                                            <p:txEl>
                                              <p:pRg st="3" end="3"/>
                                            </p:txEl>
                                          </p:spTgt>
                                        </p:tgtEl>
                                      </p:cBhvr>
                                    </p:animEffect>
                                    <p:anim calcmode="lin" valueType="num">
                                      <p:cBhvr>
                                        <p:cTn id="29" dur="1000" fill="hold"/>
                                        <p:tgtEl>
                                          <p:spTgt spid="231427">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231427">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矩形 102"/>
          <p:cNvSpPr/>
          <p:nvPr/>
        </p:nvSpPr>
        <p:spPr>
          <a:xfrm>
            <a:off x="7243" y="3140968"/>
            <a:ext cx="12190412" cy="371703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矩形 103"/>
          <p:cNvSpPr/>
          <p:nvPr/>
        </p:nvSpPr>
        <p:spPr>
          <a:xfrm>
            <a:off x="10783" y="3140968"/>
            <a:ext cx="12190412" cy="4571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矩形 172"/>
          <p:cNvSpPr>
            <a:spLocks noChangeArrowheads="1"/>
          </p:cNvSpPr>
          <p:nvPr/>
        </p:nvSpPr>
        <p:spPr bwMode="auto">
          <a:xfrm>
            <a:off x="8561859" y="4888655"/>
            <a:ext cx="2287191" cy="855133"/>
          </a:xfrm>
          <a:prstGeom prst="rect">
            <a:avLst/>
          </a:prstGeom>
          <a:solidFill>
            <a:srgbClr val="FFC000"/>
          </a:solidFill>
          <a:ln w="9525" algn="ctr">
            <a:solidFill>
              <a:schemeClr val="tx1"/>
            </a:solidFill>
            <a:round/>
          </a:ln>
        </p:spPr>
        <p:txBody>
          <a:bodyPr/>
          <a:lstStyle/>
          <a:p>
            <a:endParaRPr lang="zh-CN" altLang="en-US">
              <a:latin typeface="+mn-ea"/>
              <a:ea typeface="+mn-ea"/>
            </a:endParaRPr>
          </a:p>
        </p:txBody>
      </p:sp>
      <p:sp>
        <p:nvSpPr>
          <p:cNvPr id="89" name="矩形 172"/>
          <p:cNvSpPr>
            <a:spLocks noChangeArrowheads="1"/>
          </p:cNvSpPr>
          <p:nvPr/>
        </p:nvSpPr>
        <p:spPr bwMode="auto">
          <a:xfrm>
            <a:off x="8561859" y="3356992"/>
            <a:ext cx="2287191" cy="1447800"/>
          </a:xfrm>
          <a:prstGeom prst="rect">
            <a:avLst/>
          </a:prstGeom>
          <a:solidFill>
            <a:srgbClr val="FFC000"/>
          </a:solidFill>
          <a:ln w="9525" algn="ctr">
            <a:solidFill>
              <a:schemeClr val="tx1"/>
            </a:solidFill>
            <a:round/>
          </a:ln>
        </p:spPr>
        <p:txBody>
          <a:bodyPr/>
          <a:lstStyle/>
          <a:p>
            <a:endParaRPr lang="zh-CN" altLang="en-US">
              <a:latin typeface="+mn-ea"/>
              <a:ea typeface="+mn-ea"/>
            </a:endParaRPr>
          </a:p>
        </p:txBody>
      </p:sp>
      <p:sp>
        <p:nvSpPr>
          <p:cNvPr id="62467" name="Rectangle 2"/>
          <p:cNvSpPr>
            <a:spLocks noGrp="1" noChangeArrowheads="1"/>
          </p:cNvSpPr>
          <p:nvPr>
            <p:ph type="title"/>
          </p:nvPr>
        </p:nvSpPr>
        <p:spPr/>
        <p:txBody>
          <a:bodyPr/>
          <a:lstStyle/>
          <a:p>
            <a:pPr eaLnBrk="1" hangingPunct="1"/>
            <a:r>
              <a:rPr lang="en-US" altLang="zh-CN" dirty="0"/>
              <a:t>4.  </a:t>
            </a:r>
            <a:r>
              <a:rPr lang="zh-CN" altLang="en-US" dirty="0"/>
              <a:t>光纤接入 </a:t>
            </a:r>
            <a:endParaRPr lang="zh-CN" altLang="en-US" dirty="0"/>
          </a:p>
        </p:txBody>
      </p:sp>
      <p:sp>
        <p:nvSpPr>
          <p:cNvPr id="2" name="Rectangle 2"/>
          <p:cNvSpPr>
            <a:spLocks noChangeArrowheads="1"/>
          </p:cNvSpPr>
          <p:nvPr/>
        </p:nvSpPr>
        <p:spPr bwMode="auto">
          <a:xfrm>
            <a:off x="0"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7" name="矩形 172"/>
          <p:cNvSpPr>
            <a:spLocks noChangeArrowheads="1"/>
          </p:cNvSpPr>
          <p:nvPr/>
        </p:nvSpPr>
        <p:spPr bwMode="auto">
          <a:xfrm>
            <a:off x="8561859" y="5830744"/>
            <a:ext cx="2287191" cy="785812"/>
          </a:xfrm>
          <a:prstGeom prst="rect">
            <a:avLst/>
          </a:prstGeom>
          <a:solidFill>
            <a:srgbClr val="FFC000"/>
          </a:solidFill>
          <a:ln w="9525" algn="ctr">
            <a:solidFill>
              <a:schemeClr val="tx1"/>
            </a:solidFill>
            <a:round/>
          </a:ln>
        </p:spPr>
        <p:txBody>
          <a:bodyPr/>
          <a:lstStyle/>
          <a:p>
            <a:endParaRPr lang="zh-CN" altLang="en-US">
              <a:latin typeface="+mn-ea"/>
              <a:ea typeface="+mn-ea"/>
            </a:endParaRPr>
          </a:p>
        </p:txBody>
      </p:sp>
      <p:sp>
        <p:nvSpPr>
          <p:cNvPr id="10" name="Line 65"/>
          <p:cNvSpPr>
            <a:spLocks noChangeShapeType="1"/>
          </p:cNvSpPr>
          <p:nvPr/>
        </p:nvSpPr>
        <p:spPr bwMode="auto">
          <a:xfrm flipH="1">
            <a:off x="5425444" y="4187681"/>
            <a:ext cx="468026" cy="952500"/>
          </a:xfrm>
          <a:prstGeom prst="line">
            <a:avLst/>
          </a:prstGeom>
          <a:noFill/>
          <a:ln w="9525">
            <a:solidFill>
              <a:schemeClr val="tx1"/>
            </a:solidFill>
            <a:round/>
            <a:tailEnd type="triangle" w="sm" len="lg"/>
          </a:ln>
          <a:extLst>
            <a:ext uri="{909E8E84-426E-40DD-AFC4-6F175D3DCCD1}">
              <a14:hiddenFill xmlns:a14="http://schemas.microsoft.com/office/drawing/2010/main">
                <a:noFill/>
              </a14:hiddenFill>
            </a:ext>
          </a:extLst>
        </p:spPr>
        <p:txBody>
          <a:bodyPr wrap="none" anchor="ctr"/>
          <a:lstStyle/>
          <a:p>
            <a:endParaRPr lang="zh-CN" altLang="en-US">
              <a:latin typeface="+mn-ea"/>
              <a:ea typeface="+mn-ea"/>
            </a:endParaRPr>
          </a:p>
        </p:txBody>
      </p:sp>
      <p:sp>
        <p:nvSpPr>
          <p:cNvPr id="11" name="Text Box 66"/>
          <p:cNvSpPr txBox="1">
            <a:spLocks noChangeArrowheads="1"/>
          </p:cNvSpPr>
          <p:nvPr/>
        </p:nvSpPr>
        <p:spPr bwMode="auto">
          <a:xfrm>
            <a:off x="5817289" y="3910276"/>
            <a:ext cx="6463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sz="1800" dirty="0">
                <a:latin typeface="+mn-ea"/>
                <a:ea typeface="+mn-ea"/>
              </a:rPr>
              <a:t>光纤</a:t>
            </a:r>
            <a:endParaRPr lang="zh-CN" altLang="en-US" sz="1800" dirty="0">
              <a:latin typeface="+mn-ea"/>
              <a:ea typeface="+mn-ea"/>
            </a:endParaRPr>
          </a:p>
        </p:txBody>
      </p:sp>
      <p:sp>
        <p:nvSpPr>
          <p:cNvPr id="12" name="AutoShape 207"/>
          <p:cNvSpPr>
            <a:spLocks noChangeArrowheads="1"/>
          </p:cNvSpPr>
          <p:nvPr/>
        </p:nvSpPr>
        <p:spPr bwMode="auto">
          <a:xfrm>
            <a:off x="3320382" y="4921106"/>
            <a:ext cx="857696" cy="388938"/>
          </a:xfrm>
          <a:prstGeom prst="cube">
            <a:avLst>
              <a:gd name="adj" fmla="val 25000"/>
            </a:avLst>
          </a:prstGeom>
          <a:solidFill>
            <a:srgbClr val="92D050"/>
          </a:solidFill>
          <a:ln w="9525">
            <a:solidFill>
              <a:schemeClr val="tx1"/>
            </a:solidFill>
            <a:miter lim="800000"/>
          </a:ln>
        </p:spPr>
        <p:txBody>
          <a:bodyPr wrap="none" anchor="ctr"/>
          <a:lstStyle/>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p:txBody>
      </p:sp>
      <p:sp>
        <p:nvSpPr>
          <p:cNvPr id="13" name="Line 219"/>
          <p:cNvSpPr>
            <a:spLocks noChangeShapeType="1"/>
          </p:cNvSpPr>
          <p:nvPr/>
        </p:nvSpPr>
        <p:spPr bwMode="auto">
          <a:xfrm>
            <a:off x="6369969" y="4116244"/>
            <a:ext cx="1143595" cy="571500"/>
          </a:xfrm>
          <a:prstGeom prst="line">
            <a:avLst/>
          </a:prstGeom>
          <a:noFill/>
          <a:ln w="9525">
            <a:solidFill>
              <a:schemeClr val="tx1"/>
            </a:solidFill>
            <a:round/>
            <a:tailEnd type="triangle" w="sm" len="lg"/>
          </a:ln>
          <a:extLst>
            <a:ext uri="{909E8E84-426E-40DD-AFC4-6F175D3DCCD1}">
              <a14:hiddenFill xmlns:a14="http://schemas.microsoft.com/office/drawing/2010/main">
                <a:noFill/>
              </a14:hiddenFill>
            </a:ext>
          </a:extLst>
        </p:spPr>
        <p:txBody>
          <a:bodyPr wrap="none" anchor="ctr"/>
          <a:lstStyle/>
          <a:p>
            <a:endParaRPr lang="zh-CN" altLang="en-US">
              <a:latin typeface="+mn-ea"/>
              <a:ea typeface="+mn-ea"/>
            </a:endParaRPr>
          </a:p>
        </p:txBody>
      </p:sp>
      <p:grpSp>
        <p:nvGrpSpPr>
          <p:cNvPr id="14" name="Group 625"/>
          <p:cNvGrpSpPr/>
          <p:nvPr/>
        </p:nvGrpSpPr>
        <p:grpSpPr bwMode="auto">
          <a:xfrm>
            <a:off x="842591" y="4044806"/>
            <a:ext cx="1810692" cy="642938"/>
            <a:chOff x="3204" y="2684"/>
            <a:chExt cx="1080" cy="854"/>
          </a:xfrm>
          <a:solidFill>
            <a:schemeClr val="accent5">
              <a:lumMod val="40000"/>
              <a:lumOff val="60000"/>
            </a:schemeClr>
          </a:solidFill>
        </p:grpSpPr>
        <p:sp>
          <p:nvSpPr>
            <p:cNvPr id="15" name="Oval 626"/>
            <p:cNvSpPr>
              <a:spLocks noChangeArrowheads="1"/>
            </p:cNvSpPr>
            <p:nvPr/>
          </p:nvSpPr>
          <p:spPr bwMode="auto">
            <a:xfrm>
              <a:off x="3457" y="2684"/>
              <a:ext cx="464" cy="228"/>
            </a:xfrm>
            <a:prstGeom prst="ellipse">
              <a:avLst/>
            </a:prstGeom>
            <a:grpFill/>
            <a:ln w="12700">
              <a:solidFill>
                <a:srgbClr val="000000"/>
              </a:solidFill>
              <a:round/>
            </a:ln>
          </p:spPr>
          <p:txBody>
            <a:bodyPr/>
            <a:lstStyle/>
            <a:p>
              <a:endParaRPr lang="zh-CN" altLang="en-US">
                <a:latin typeface="+mn-ea"/>
                <a:ea typeface="+mn-ea"/>
              </a:endParaRPr>
            </a:p>
          </p:txBody>
        </p:sp>
        <p:sp>
          <p:nvSpPr>
            <p:cNvPr id="16" name="Freeform 627"/>
            <p:cNvSpPr/>
            <p:nvPr/>
          </p:nvSpPr>
          <p:spPr bwMode="auto">
            <a:xfrm>
              <a:off x="3853" y="2753"/>
              <a:ext cx="312" cy="202"/>
            </a:xfrm>
            <a:custGeom>
              <a:avLst/>
              <a:gdLst>
                <a:gd name="T0" fmla="*/ 182 w 312"/>
                <a:gd name="T1" fmla="*/ 10 h 202"/>
                <a:gd name="T2" fmla="*/ 150 w 312"/>
                <a:gd name="T3" fmla="*/ 4 h 202"/>
                <a:gd name="T4" fmla="*/ 119 w 312"/>
                <a:gd name="T5" fmla="*/ 0 h 202"/>
                <a:gd name="T6" fmla="*/ 91 w 312"/>
                <a:gd name="T7" fmla="*/ 2 h 202"/>
                <a:gd name="T8" fmla="*/ 67 w 312"/>
                <a:gd name="T9" fmla="*/ 8 h 202"/>
                <a:gd name="T10" fmla="*/ 44 w 312"/>
                <a:gd name="T11" fmla="*/ 16 h 202"/>
                <a:gd name="T12" fmla="*/ 25 w 312"/>
                <a:gd name="T13" fmla="*/ 29 h 202"/>
                <a:gd name="T14" fmla="*/ 12 w 312"/>
                <a:gd name="T15" fmla="*/ 44 h 202"/>
                <a:gd name="T16" fmla="*/ 2 w 312"/>
                <a:gd name="T17" fmla="*/ 61 h 202"/>
                <a:gd name="T18" fmla="*/ 0 w 312"/>
                <a:gd name="T19" fmla="*/ 80 h 202"/>
                <a:gd name="T20" fmla="*/ 6 w 312"/>
                <a:gd name="T21" fmla="*/ 99 h 202"/>
                <a:gd name="T22" fmla="*/ 16 w 312"/>
                <a:gd name="T23" fmla="*/ 117 h 202"/>
                <a:gd name="T24" fmla="*/ 31 w 312"/>
                <a:gd name="T25" fmla="*/ 136 h 202"/>
                <a:gd name="T26" fmla="*/ 51 w 312"/>
                <a:gd name="T27" fmla="*/ 153 h 202"/>
                <a:gd name="T28" fmla="*/ 74 w 312"/>
                <a:gd name="T29" fmla="*/ 170 h 202"/>
                <a:gd name="T30" fmla="*/ 102 w 312"/>
                <a:gd name="T31" fmla="*/ 183 h 202"/>
                <a:gd name="T32" fmla="*/ 133 w 312"/>
                <a:gd name="T33" fmla="*/ 193 h 202"/>
                <a:gd name="T34" fmla="*/ 165 w 312"/>
                <a:gd name="T35" fmla="*/ 199 h 202"/>
                <a:gd name="T36" fmla="*/ 195 w 312"/>
                <a:gd name="T37" fmla="*/ 202 h 202"/>
                <a:gd name="T38" fmla="*/ 223 w 312"/>
                <a:gd name="T39" fmla="*/ 200 h 202"/>
                <a:gd name="T40" fmla="*/ 248 w 312"/>
                <a:gd name="T41" fmla="*/ 195 h 202"/>
                <a:gd name="T42" fmla="*/ 271 w 312"/>
                <a:gd name="T43" fmla="*/ 187 h 202"/>
                <a:gd name="T44" fmla="*/ 289 w 312"/>
                <a:gd name="T45" fmla="*/ 174 h 202"/>
                <a:gd name="T46" fmla="*/ 303 w 312"/>
                <a:gd name="T47" fmla="*/ 159 h 202"/>
                <a:gd name="T48" fmla="*/ 310 w 312"/>
                <a:gd name="T49" fmla="*/ 142 h 202"/>
                <a:gd name="T50" fmla="*/ 312 w 312"/>
                <a:gd name="T51" fmla="*/ 123 h 202"/>
                <a:gd name="T52" fmla="*/ 308 w 312"/>
                <a:gd name="T53" fmla="*/ 104 h 202"/>
                <a:gd name="T54" fmla="*/ 297 w 312"/>
                <a:gd name="T55" fmla="*/ 85 h 202"/>
                <a:gd name="T56" fmla="*/ 284 w 312"/>
                <a:gd name="T57" fmla="*/ 66 h 202"/>
                <a:gd name="T58" fmla="*/ 263 w 312"/>
                <a:gd name="T59" fmla="*/ 50 h 202"/>
                <a:gd name="T60" fmla="*/ 240 w 312"/>
                <a:gd name="T61" fmla="*/ 33 h 202"/>
                <a:gd name="T62" fmla="*/ 212 w 312"/>
                <a:gd name="T63" fmla="*/ 19 h 202"/>
                <a:gd name="T64" fmla="*/ 182 w 312"/>
                <a:gd name="T65" fmla="*/ 10 h 20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12"/>
                <a:gd name="T100" fmla="*/ 0 h 202"/>
                <a:gd name="T101" fmla="*/ 312 w 312"/>
                <a:gd name="T102" fmla="*/ 202 h 20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12" h="202">
                  <a:moveTo>
                    <a:pt x="182" y="10"/>
                  </a:moveTo>
                  <a:lnTo>
                    <a:pt x="150" y="4"/>
                  </a:lnTo>
                  <a:lnTo>
                    <a:pt x="119" y="0"/>
                  </a:lnTo>
                  <a:lnTo>
                    <a:pt x="91" y="2"/>
                  </a:lnTo>
                  <a:lnTo>
                    <a:pt x="67" y="8"/>
                  </a:lnTo>
                  <a:lnTo>
                    <a:pt x="44" y="16"/>
                  </a:lnTo>
                  <a:lnTo>
                    <a:pt x="25" y="29"/>
                  </a:lnTo>
                  <a:lnTo>
                    <a:pt x="12" y="44"/>
                  </a:lnTo>
                  <a:lnTo>
                    <a:pt x="2" y="61"/>
                  </a:lnTo>
                  <a:lnTo>
                    <a:pt x="0" y="80"/>
                  </a:lnTo>
                  <a:lnTo>
                    <a:pt x="6" y="99"/>
                  </a:lnTo>
                  <a:lnTo>
                    <a:pt x="16" y="117"/>
                  </a:lnTo>
                  <a:lnTo>
                    <a:pt x="31" y="136"/>
                  </a:lnTo>
                  <a:lnTo>
                    <a:pt x="51" y="153"/>
                  </a:lnTo>
                  <a:lnTo>
                    <a:pt x="74" y="170"/>
                  </a:lnTo>
                  <a:lnTo>
                    <a:pt x="102" y="183"/>
                  </a:lnTo>
                  <a:lnTo>
                    <a:pt x="133" y="193"/>
                  </a:lnTo>
                  <a:lnTo>
                    <a:pt x="165" y="199"/>
                  </a:lnTo>
                  <a:lnTo>
                    <a:pt x="195" y="202"/>
                  </a:lnTo>
                  <a:lnTo>
                    <a:pt x="223" y="200"/>
                  </a:lnTo>
                  <a:lnTo>
                    <a:pt x="248" y="195"/>
                  </a:lnTo>
                  <a:lnTo>
                    <a:pt x="271" y="187"/>
                  </a:lnTo>
                  <a:lnTo>
                    <a:pt x="289" y="174"/>
                  </a:lnTo>
                  <a:lnTo>
                    <a:pt x="303" y="159"/>
                  </a:lnTo>
                  <a:lnTo>
                    <a:pt x="310" y="142"/>
                  </a:lnTo>
                  <a:lnTo>
                    <a:pt x="312" y="123"/>
                  </a:lnTo>
                  <a:lnTo>
                    <a:pt x="308" y="104"/>
                  </a:lnTo>
                  <a:lnTo>
                    <a:pt x="297" y="85"/>
                  </a:lnTo>
                  <a:lnTo>
                    <a:pt x="284" y="66"/>
                  </a:lnTo>
                  <a:lnTo>
                    <a:pt x="263" y="50"/>
                  </a:lnTo>
                  <a:lnTo>
                    <a:pt x="240" y="33"/>
                  </a:lnTo>
                  <a:lnTo>
                    <a:pt x="212" y="19"/>
                  </a:lnTo>
                  <a:lnTo>
                    <a:pt x="182" y="10"/>
                  </a:lnTo>
                  <a:close/>
                </a:path>
              </a:pathLst>
            </a:custGeom>
            <a:grpFill/>
            <a:ln w="12700">
              <a:solidFill>
                <a:srgbClr val="000000"/>
              </a:solidFill>
              <a:round/>
            </a:ln>
          </p:spPr>
          <p:txBody>
            <a:bodyPr/>
            <a:lstStyle/>
            <a:p>
              <a:endParaRPr lang="zh-CN" altLang="en-US">
                <a:latin typeface="+mn-ea"/>
                <a:ea typeface="+mn-ea"/>
              </a:endParaRPr>
            </a:p>
          </p:txBody>
        </p:sp>
        <p:sp>
          <p:nvSpPr>
            <p:cNvPr id="17" name="Freeform 628"/>
            <p:cNvSpPr/>
            <p:nvPr/>
          </p:nvSpPr>
          <p:spPr bwMode="auto">
            <a:xfrm>
              <a:off x="4014" y="2946"/>
              <a:ext cx="270" cy="232"/>
            </a:xfrm>
            <a:custGeom>
              <a:avLst/>
              <a:gdLst>
                <a:gd name="T0" fmla="*/ 181 w 270"/>
                <a:gd name="T1" fmla="*/ 15 h 232"/>
                <a:gd name="T2" fmla="*/ 155 w 270"/>
                <a:gd name="T3" fmla="*/ 6 h 232"/>
                <a:gd name="T4" fmla="*/ 128 w 270"/>
                <a:gd name="T5" fmla="*/ 0 h 232"/>
                <a:gd name="T6" fmla="*/ 104 w 270"/>
                <a:gd name="T7" fmla="*/ 0 h 232"/>
                <a:gd name="T8" fmla="*/ 79 w 270"/>
                <a:gd name="T9" fmla="*/ 4 h 232"/>
                <a:gd name="T10" fmla="*/ 57 w 270"/>
                <a:gd name="T11" fmla="*/ 11 h 232"/>
                <a:gd name="T12" fmla="*/ 38 w 270"/>
                <a:gd name="T13" fmla="*/ 23 h 232"/>
                <a:gd name="T14" fmla="*/ 21 w 270"/>
                <a:gd name="T15" fmla="*/ 38 h 232"/>
                <a:gd name="T16" fmla="*/ 9 w 270"/>
                <a:gd name="T17" fmla="*/ 56 h 232"/>
                <a:gd name="T18" fmla="*/ 2 w 270"/>
                <a:gd name="T19" fmla="*/ 79 h 232"/>
                <a:gd name="T20" fmla="*/ 0 w 270"/>
                <a:gd name="T21" fmla="*/ 100 h 232"/>
                <a:gd name="T22" fmla="*/ 4 w 270"/>
                <a:gd name="T23" fmla="*/ 123 h 232"/>
                <a:gd name="T24" fmla="*/ 13 w 270"/>
                <a:gd name="T25" fmla="*/ 145 h 232"/>
                <a:gd name="T26" fmla="*/ 26 w 270"/>
                <a:gd name="T27" fmla="*/ 166 h 232"/>
                <a:gd name="T28" fmla="*/ 43 w 270"/>
                <a:gd name="T29" fmla="*/ 185 h 232"/>
                <a:gd name="T30" fmla="*/ 64 w 270"/>
                <a:gd name="T31" fmla="*/ 202 h 232"/>
                <a:gd name="T32" fmla="*/ 89 w 270"/>
                <a:gd name="T33" fmla="*/ 217 h 232"/>
                <a:gd name="T34" fmla="*/ 115 w 270"/>
                <a:gd name="T35" fmla="*/ 226 h 232"/>
                <a:gd name="T36" fmla="*/ 142 w 270"/>
                <a:gd name="T37" fmla="*/ 232 h 232"/>
                <a:gd name="T38" fmla="*/ 166 w 270"/>
                <a:gd name="T39" fmla="*/ 232 h 232"/>
                <a:gd name="T40" fmla="*/ 191 w 270"/>
                <a:gd name="T41" fmla="*/ 228 h 232"/>
                <a:gd name="T42" fmla="*/ 213 w 270"/>
                <a:gd name="T43" fmla="*/ 221 h 232"/>
                <a:gd name="T44" fmla="*/ 232 w 270"/>
                <a:gd name="T45" fmla="*/ 209 h 232"/>
                <a:gd name="T46" fmla="*/ 249 w 270"/>
                <a:gd name="T47" fmla="*/ 194 h 232"/>
                <a:gd name="T48" fmla="*/ 261 w 270"/>
                <a:gd name="T49" fmla="*/ 175 h 232"/>
                <a:gd name="T50" fmla="*/ 268 w 270"/>
                <a:gd name="T51" fmla="*/ 155 h 232"/>
                <a:gd name="T52" fmla="*/ 270 w 270"/>
                <a:gd name="T53" fmla="*/ 132 h 232"/>
                <a:gd name="T54" fmla="*/ 266 w 270"/>
                <a:gd name="T55" fmla="*/ 109 h 232"/>
                <a:gd name="T56" fmla="*/ 257 w 270"/>
                <a:gd name="T57" fmla="*/ 87 h 232"/>
                <a:gd name="T58" fmla="*/ 244 w 270"/>
                <a:gd name="T59" fmla="*/ 66 h 232"/>
                <a:gd name="T60" fmla="*/ 227 w 270"/>
                <a:gd name="T61" fmla="*/ 47 h 232"/>
                <a:gd name="T62" fmla="*/ 206 w 270"/>
                <a:gd name="T63" fmla="*/ 30 h 232"/>
                <a:gd name="T64" fmla="*/ 181 w 270"/>
                <a:gd name="T65" fmla="*/ 15 h 23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70"/>
                <a:gd name="T100" fmla="*/ 0 h 232"/>
                <a:gd name="T101" fmla="*/ 270 w 270"/>
                <a:gd name="T102" fmla="*/ 232 h 23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70" h="232">
                  <a:moveTo>
                    <a:pt x="181" y="15"/>
                  </a:moveTo>
                  <a:lnTo>
                    <a:pt x="155" y="6"/>
                  </a:lnTo>
                  <a:lnTo>
                    <a:pt x="128" y="0"/>
                  </a:lnTo>
                  <a:lnTo>
                    <a:pt x="104" y="0"/>
                  </a:lnTo>
                  <a:lnTo>
                    <a:pt x="79" y="4"/>
                  </a:lnTo>
                  <a:lnTo>
                    <a:pt x="57" y="11"/>
                  </a:lnTo>
                  <a:lnTo>
                    <a:pt x="38" y="23"/>
                  </a:lnTo>
                  <a:lnTo>
                    <a:pt x="21" y="38"/>
                  </a:lnTo>
                  <a:lnTo>
                    <a:pt x="9" y="56"/>
                  </a:lnTo>
                  <a:lnTo>
                    <a:pt x="2" y="79"/>
                  </a:lnTo>
                  <a:lnTo>
                    <a:pt x="0" y="100"/>
                  </a:lnTo>
                  <a:lnTo>
                    <a:pt x="4" y="123"/>
                  </a:lnTo>
                  <a:lnTo>
                    <a:pt x="13" y="145"/>
                  </a:lnTo>
                  <a:lnTo>
                    <a:pt x="26" y="166"/>
                  </a:lnTo>
                  <a:lnTo>
                    <a:pt x="43" y="185"/>
                  </a:lnTo>
                  <a:lnTo>
                    <a:pt x="64" y="202"/>
                  </a:lnTo>
                  <a:lnTo>
                    <a:pt x="89" y="217"/>
                  </a:lnTo>
                  <a:lnTo>
                    <a:pt x="115" y="226"/>
                  </a:lnTo>
                  <a:lnTo>
                    <a:pt x="142" y="232"/>
                  </a:lnTo>
                  <a:lnTo>
                    <a:pt x="166" y="232"/>
                  </a:lnTo>
                  <a:lnTo>
                    <a:pt x="191" y="228"/>
                  </a:lnTo>
                  <a:lnTo>
                    <a:pt x="213" y="221"/>
                  </a:lnTo>
                  <a:lnTo>
                    <a:pt x="232" y="209"/>
                  </a:lnTo>
                  <a:lnTo>
                    <a:pt x="249" y="194"/>
                  </a:lnTo>
                  <a:lnTo>
                    <a:pt x="261" y="175"/>
                  </a:lnTo>
                  <a:lnTo>
                    <a:pt x="268" y="155"/>
                  </a:lnTo>
                  <a:lnTo>
                    <a:pt x="270" y="132"/>
                  </a:lnTo>
                  <a:lnTo>
                    <a:pt x="266" y="109"/>
                  </a:lnTo>
                  <a:lnTo>
                    <a:pt x="257" y="87"/>
                  </a:lnTo>
                  <a:lnTo>
                    <a:pt x="244" y="66"/>
                  </a:lnTo>
                  <a:lnTo>
                    <a:pt x="227" y="47"/>
                  </a:lnTo>
                  <a:lnTo>
                    <a:pt x="206" y="30"/>
                  </a:lnTo>
                  <a:lnTo>
                    <a:pt x="181" y="15"/>
                  </a:lnTo>
                  <a:close/>
                </a:path>
              </a:pathLst>
            </a:custGeom>
            <a:grpFill/>
            <a:ln w="12700">
              <a:solidFill>
                <a:srgbClr val="000000"/>
              </a:solidFill>
              <a:round/>
            </a:ln>
          </p:spPr>
          <p:txBody>
            <a:bodyPr/>
            <a:lstStyle/>
            <a:p>
              <a:endParaRPr lang="zh-CN" altLang="en-US">
                <a:latin typeface="+mn-ea"/>
                <a:ea typeface="+mn-ea"/>
              </a:endParaRPr>
            </a:p>
          </p:txBody>
        </p:sp>
        <p:sp>
          <p:nvSpPr>
            <p:cNvPr id="18" name="Freeform 629"/>
            <p:cNvSpPr/>
            <p:nvPr/>
          </p:nvSpPr>
          <p:spPr bwMode="auto">
            <a:xfrm>
              <a:off x="3927" y="3165"/>
              <a:ext cx="325" cy="285"/>
            </a:xfrm>
            <a:custGeom>
              <a:avLst/>
              <a:gdLst>
                <a:gd name="T0" fmla="*/ 102 w 325"/>
                <a:gd name="T1" fmla="*/ 19 h 285"/>
                <a:gd name="T2" fmla="*/ 74 w 325"/>
                <a:gd name="T3" fmla="*/ 36 h 285"/>
                <a:gd name="T4" fmla="*/ 49 w 325"/>
                <a:gd name="T5" fmla="*/ 58 h 285"/>
                <a:gd name="T6" fmla="*/ 28 w 325"/>
                <a:gd name="T7" fmla="*/ 81 h 285"/>
                <a:gd name="T8" fmla="*/ 13 w 325"/>
                <a:gd name="T9" fmla="*/ 107 h 285"/>
                <a:gd name="T10" fmla="*/ 4 w 325"/>
                <a:gd name="T11" fmla="*/ 134 h 285"/>
                <a:gd name="T12" fmla="*/ 0 w 325"/>
                <a:gd name="T13" fmla="*/ 162 h 285"/>
                <a:gd name="T14" fmla="*/ 2 w 325"/>
                <a:gd name="T15" fmla="*/ 188 h 285"/>
                <a:gd name="T16" fmla="*/ 11 w 325"/>
                <a:gd name="T17" fmla="*/ 215 h 285"/>
                <a:gd name="T18" fmla="*/ 27 w 325"/>
                <a:gd name="T19" fmla="*/ 237 h 285"/>
                <a:gd name="T20" fmla="*/ 45 w 325"/>
                <a:gd name="T21" fmla="*/ 256 h 285"/>
                <a:gd name="T22" fmla="*/ 70 w 325"/>
                <a:gd name="T23" fmla="*/ 271 h 285"/>
                <a:gd name="T24" fmla="*/ 98 w 325"/>
                <a:gd name="T25" fmla="*/ 279 h 285"/>
                <a:gd name="T26" fmla="*/ 127 w 325"/>
                <a:gd name="T27" fmla="*/ 285 h 285"/>
                <a:gd name="T28" fmla="*/ 159 w 325"/>
                <a:gd name="T29" fmla="*/ 283 h 285"/>
                <a:gd name="T30" fmla="*/ 191 w 325"/>
                <a:gd name="T31" fmla="*/ 275 h 285"/>
                <a:gd name="T32" fmla="*/ 223 w 325"/>
                <a:gd name="T33" fmla="*/ 264 h 285"/>
                <a:gd name="T34" fmla="*/ 251 w 325"/>
                <a:gd name="T35" fmla="*/ 247 h 285"/>
                <a:gd name="T36" fmla="*/ 276 w 325"/>
                <a:gd name="T37" fmla="*/ 226 h 285"/>
                <a:gd name="T38" fmla="*/ 297 w 325"/>
                <a:gd name="T39" fmla="*/ 202 h 285"/>
                <a:gd name="T40" fmla="*/ 312 w 325"/>
                <a:gd name="T41" fmla="*/ 175 h 285"/>
                <a:gd name="T42" fmla="*/ 321 w 325"/>
                <a:gd name="T43" fmla="*/ 149 h 285"/>
                <a:gd name="T44" fmla="*/ 325 w 325"/>
                <a:gd name="T45" fmla="*/ 120 h 285"/>
                <a:gd name="T46" fmla="*/ 323 w 325"/>
                <a:gd name="T47" fmla="*/ 94 h 285"/>
                <a:gd name="T48" fmla="*/ 314 w 325"/>
                <a:gd name="T49" fmla="*/ 68 h 285"/>
                <a:gd name="T50" fmla="*/ 299 w 325"/>
                <a:gd name="T51" fmla="*/ 45 h 285"/>
                <a:gd name="T52" fmla="*/ 280 w 325"/>
                <a:gd name="T53" fmla="*/ 26 h 285"/>
                <a:gd name="T54" fmla="*/ 255 w 325"/>
                <a:gd name="T55" fmla="*/ 11 h 285"/>
                <a:gd name="T56" fmla="*/ 229 w 325"/>
                <a:gd name="T57" fmla="*/ 4 h 285"/>
                <a:gd name="T58" fmla="*/ 198 w 325"/>
                <a:gd name="T59" fmla="*/ 0 h 285"/>
                <a:gd name="T60" fmla="*/ 166 w 325"/>
                <a:gd name="T61" fmla="*/ 0 h 285"/>
                <a:gd name="T62" fmla="*/ 134 w 325"/>
                <a:gd name="T63" fmla="*/ 7 h 285"/>
                <a:gd name="T64" fmla="*/ 102 w 325"/>
                <a:gd name="T65" fmla="*/ 19 h 28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25"/>
                <a:gd name="T100" fmla="*/ 0 h 285"/>
                <a:gd name="T101" fmla="*/ 325 w 325"/>
                <a:gd name="T102" fmla="*/ 285 h 28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25" h="285">
                  <a:moveTo>
                    <a:pt x="102" y="19"/>
                  </a:moveTo>
                  <a:lnTo>
                    <a:pt x="74" y="36"/>
                  </a:lnTo>
                  <a:lnTo>
                    <a:pt x="49" y="58"/>
                  </a:lnTo>
                  <a:lnTo>
                    <a:pt x="28" y="81"/>
                  </a:lnTo>
                  <a:lnTo>
                    <a:pt x="13" y="107"/>
                  </a:lnTo>
                  <a:lnTo>
                    <a:pt x="4" y="134"/>
                  </a:lnTo>
                  <a:lnTo>
                    <a:pt x="0" y="162"/>
                  </a:lnTo>
                  <a:lnTo>
                    <a:pt x="2" y="188"/>
                  </a:lnTo>
                  <a:lnTo>
                    <a:pt x="11" y="215"/>
                  </a:lnTo>
                  <a:lnTo>
                    <a:pt x="27" y="237"/>
                  </a:lnTo>
                  <a:lnTo>
                    <a:pt x="45" y="256"/>
                  </a:lnTo>
                  <a:lnTo>
                    <a:pt x="70" y="271"/>
                  </a:lnTo>
                  <a:lnTo>
                    <a:pt x="98" y="279"/>
                  </a:lnTo>
                  <a:lnTo>
                    <a:pt x="127" y="285"/>
                  </a:lnTo>
                  <a:lnTo>
                    <a:pt x="159" y="283"/>
                  </a:lnTo>
                  <a:lnTo>
                    <a:pt x="191" y="275"/>
                  </a:lnTo>
                  <a:lnTo>
                    <a:pt x="223" y="264"/>
                  </a:lnTo>
                  <a:lnTo>
                    <a:pt x="251" y="247"/>
                  </a:lnTo>
                  <a:lnTo>
                    <a:pt x="276" y="226"/>
                  </a:lnTo>
                  <a:lnTo>
                    <a:pt x="297" y="202"/>
                  </a:lnTo>
                  <a:lnTo>
                    <a:pt x="312" y="175"/>
                  </a:lnTo>
                  <a:lnTo>
                    <a:pt x="321" y="149"/>
                  </a:lnTo>
                  <a:lnTo>
                    <a:pt x="325" y="120"/>
                  </a:lnTo>
                  <a:lnTo>
                    <a:pt x="323" y="94"/>
                  </a:lnTo>
                  <a:lnTo>
                    <a:pt x="314" y="68"/>
                  </a:lnTo>
                  <a:lnTo>
                    <a:pt x="299" y="45"/>
                  </a:lnTo>
                  <a:lnTo>
                    <a:pt x="280" y="26"/>
                  </a:lnTo>
                  <a:lnTo>
                    <a:pt x="255" y="11"/>
                  </a:lnTo>
                  <a:lnTo>
                    <a:pt x="229" y="4"/>
                  </a:lnTo>
                  <a:lnTo>
                    <a:pt x="198" y="0"/>
                  </a:lnTo>
                  <a:lnTo>
                    <a:pt x="166" y="0"/>
                  </a:lnTo>
                  <a:lnTo>
                    <a:pt x="134" y="7"/>
                  </a:lnTo>
                  <a:lnTo>
                    <a:pt x="102" y="19"/>
                  </a:lnTo>
                  <a:close/>
                </a:path>
              </a:pathLst>
            </a:custGeom>
            <a:grpFill/>
            <a:ln w="12700">
              <a:solidFill>
                <a:srgbClr val="000000"/>
              </a:solidFill>
              <a:round/>
            </a:ln>
          </p:spPr>
          <p:txBody>
            <a:bodyPr/>
            <a:lstStyle/>
            <a:p>
              <a:endParaRPr lang="zh-CN" altLang="en-US">
                <a:latin typeface="+mn-ea"/>
                <a:ea typeface="+mn-ea"/>
              </a:endParaRPr>
            </a:p>
          </p:txBody>
        </p:sp>
        <p:sp>
          <p:nvSpPr>
            <p:cNvPr id="19" name="Oval 630"/>
            <p:cNvSpPr>
              <a:spLocks noChangeArrowheads="1"/>
            </p:cNvSpPr>
            <p:nvPr/>
          </p:nvSpPr>
          <p:spPr bwMode="auto">
            <a:xfrm>
              <a:off x="3514" y="3201"/>
              <a:ext cx="538" cy="337"/>
            </a:xfrm>
            <a:prstGeom prst="ellipse">
              <a:avLst/>
            </a:prstGeom>
            <a:grpFill/>
            <a:ln w="12700">
              <a:solidFill>
                <a:srgbClr val="000000"/>
              </a:solidFill>
              <a:round/>
            </a:ln>
          </p:spPr>
          <p:txBody>
            <a:bodyPr/>
            <a:lstStyle/>
            <a:p>
              <a:endParaRPr lang="zh-CN" altLang="en-US">
                <a:latin typeface="+mn-ea"/>
                <a:ea typeface="+mn-ea"/>
              </a:endParaRPr>
            </a:p>
          </p:txBody>
        </p:sp>
        <p:sp>
          <p:nvSpPr>
            <p:cNvPr id="20" name="Freeform 631"/>
            <p:cNvSpPr/>
            <p:nvPr/>
          </p:nvSpPr>
          <p:spPr bwMode="auto">
            <a:xfrm>
              <a:off x="3289" y="3193"/>
              <a:ext cx="300" cy="232"/>
            </a:xfrm>
            <a:custGeom>
              <a:avLst/>
              <a:gdLst>
                <a:gd name="T0" fmla="*/ 185 w 300"/>
                <a:gd name="T1" fmla="*/ 9 h 232"/>
                <a:gd name="T2" fmla="*/ 155 w 300"/>
                <a:gd name="T3" fmla="*/ 2 h 232"/>
                <a:gd name="T4" fmla="*/ 124 w 300"/>
                <a:gd name="T5" fmla="*/ 0 h 232"/>
                <a:gd name="T6" fmla="*/ 98 w 300"/>
                <a:gd name="T7" fmla="*/ 2 h 232"/>
                <a:gd name="T8" fmla="*/ 71 w 300"/>
                <a:gd name="T9" fmla="*/ 8 h 232"/>
                <a:gd name="T10" fmla="*/ 49 w 300"/>
                <a:gd name="T11" fmla="*/ 17 h 232"/>
                <a:gd name="T12" fmla="*/ 30 w 300"/>
                <a:gd name="T13" fmla="*/ 30 h 232"/>
                <a:gd name="T14" fmla="*/ 15 w 300"/>
                <a:gd name="T15" fmla="*/ 47 h 232"/>
                <a:gd name="T16" fmla="*/ 3 w 300"/>
                <a:gd name="T17" fmla="*/ 68 h 232"/>
                <a:gd name="T18" fmla="*/ 0 w 300"/>
                <a:gd name="T19" fmla="*/ 91 h 232"/>
                <a:gd name="T20" fmla="*/ 2 w 300"/>
                <a:gd name="T21" fmla="*/ 113 h 232"/>
                <a:gd name="T22" fmla="*/ 9 w 300"/>
                <a:gd name="T23" fmla="*/ 136 h 232"/>
                <a:gd name="T24" fmla="*/ 22 w 300"/>
                <a:gd name="T25" fmla="*/ 157 h 232"/>
                <a:gd name="T26" fmla="*/ 39 w 300"/>
                <a:gd name="T27" fmla="*/ 177 h 232"/>
                <a:gd name="T28" fmla="*/ 62 w 300"/>
                <a:gd name="T29" fmla="*/ 196 h 232"/>
                <a:gd name="T30" fmla="*/ 87 w 300"/>
                <a:gd name="T31" fmla="*/ 211 h 232"/>
                <a:gd name="T32" fmla="*/ 115 w 300"/>
                <a:gd name="T33" fmla="*/ 223 h 232"/>
                <a:gd name="T34" fmla="*/ 145 w 300"/>
                <a:gd name="T35" fmla="*/ 230 h 232"/>
                <a:gd name="T36" fmla="*/ 175 w 300"/>
                <a:gd name="T37" fmla="*/ 232 h 232"/>
                <a:gd name="T38" fmla="*/ 202 w 300"/>
                <a:gd name="T39" fmla="*/ 230 h 232"/>
                <a:gd name="T40" fmla="*/ 228 w 300"/>
                <a:gd name="T41" fmla="*/ 225 h 232"/>
                <a:gd name="T42" fmla="*/ 251 w 300"/>
                <a:gd name="T43" fmla="*/ 213 h 232"/>
                <a:gd name="T44" fmla="*/ 270 w 300"/>
                <a:gd name="T45" fmla="*/ 200 h 232"/>
                <a:gd name="T46" fmla="*/ 287 w 300"/>
                <a:gd name="T47" fmla="*/ 183 h 232"/>
                <a:gd name="T48" fmla="*/ 296 w 300"/>
                <a:gd name="T49" fmla="*/ 162 h 232"/>
                <a:gd name="T50" fmla="*/ 300 w 300"/>
                <a:gd name="T51" fmla="*/ 140 h 232"/>
                <a:gd name="T52" fmla="*/ 298 w 300"/>
                <a:gd name="T53" fmla="*/ 117 h 232"/>
                <a:gd name="T54" fmla="*/ 291 w 300"/>
                <a:gd name="T55" fmla="*/ 94 h 232"/>
                <a:gd name="T56" fmla="*/ 277 w 300"/>
                <a:gd name="T57" fmla="*/ 74 h 232"/>
                <a:gd name="T58" fmla="*/ 260 w 300"/>
                <a:gd name="T59" fmla="*/ 55 h 232"/>
                <a:gd name="T60" fmla="*/ 238 w 300"/>
                <a:gd name="T61" fmla="*/ 36 h 232"/>
                <a:gd name="T62" fmla="*/ 213 w 300"/>
                <a:gd name="T63" fmla="*/ 21 h 232"/>
                <a:gd name="T64" fmla="*/ 185 w 300"/>
                <a:gd name="T65" fmla="*/ 9 h 23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00"/>
                <a:gd name="T100" fmla="*/ 0 h 232"/>
                <a:gd name="T101" fmla="*/ 300 w 300"/>
                <a:gd name="T102" fmla="*/ 232 h 23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00" h="232">
                  <a:moveTo>
                    <a:pt x="185" y="9"/>
                  </a:moveTo>
                  <a:lnTo>
                    <a:pt x="155" y="2"/>
                  </a:lnTo>
                  <a:lnTo>
                    <a:pt x="124" y="0"/>
                  </a:lnTo>
                  <a:lnTo>
                    <a:pt x="98" y="2"/>
                  </a:lnTo>
                  <a:lnTo>
                    <a:pt x="71" y="8"/>
                  </a:lnTo>
                  <a:lnTo>
                    <a:pt x="49" y="17"/>
                  </a:lnTo>
                  <a:lnTo>
                    <a:pt x="30" y="30"/>
                  </a:lnTo>
                  <a:lnTo>
                    <a:pt x="15" y="47"/>
                  </a:lnTo>
                  <a:lnTo>
                    <a:pt x="3" y="68"/>
                  </a:lnTo>
                  <a:lnTo>
                    <a:pt x="0" y="91"/>
                  </a:lnTo>
                  <a:lnTo>
                    <a:pt x="2" y="113"/>
                  </a:lnTo>
                  <a:lnTo>
                    <a:pt x="9" y="136"/>
                  </a:lnTo>
                  <a:lnTo>
                    <a:pt x="22" y="157"/>
                  </a:lnTo>
                  <a:lnTo>
                    <a:pt x="39" y="177"/>
                  </a:lnTo>
                  <a:lnTo>
                    <a:pt x="62" y="196"/>
                  </a:lnTo>
                  <a:lnTo>
                    <a:pt x="87" y="211"/>
                  </a:lnTo>
                  <a:lnTo>
                    <a:pt x="115" y="223"/>
                  </a:lnTo>
                  <a:lnTo>
                    <a:pt x="145" y="230"/>
                  </a:lnTo>
                  <a:lnTo>
                    <a:pt x="175" y="232"/>
                  </a:lnTo>
                  <a:lnTo>
                    <a:pt x="202" y="230"/>
                  </a:lnTo>
                  <a:lnTo>
                    <a:pt x="228" y="225"/>
                  </a:lnTo>
                  <a:lnTo>
                    <a:pt x="251" y="213"/>
                  </a:lnTo>
                  <a:lnTo>
                    <a:pt x="270" y="200"/>
                  </a:lnTo>
                  <a:lnTo>
                    <a:pt x="287" y="183"/>
                  </a:lnTo>
                  <a:lnTo>
                    <a:pt x="296" y="162"/>
                  </a:lnTo>
                  <a:lnTo>
                    <a:pt x="300" y="140"/>
                  </a:lnTo>
                  <a:lnTo>
                    <a:pt x="298" y="117"/>
                  </a:lnTo>
                  <a:lnTo>
                    <a:pt x="291" y="94"/>
                  </a:lnTo>
                  <a:lnTo>
                    <a:pt x="277" y="74"/>
                  </a:lnTo>
                  <a:lnTo>
                    <a:pt x="260" y="55"/>
                  </a:lnTo>
                  <a:lnTo>
                    <a:pt x="238" y="36"/>
                  </a:lnTo>
                  <a:lnTo>
                    <a:pt x="213" y="21"/>
                  </a:lnTo>
                  <a:lnTo>
                    <a:pt x="185" y="9"/>
                  </a:lnTo>
                  <a:close/>
                </a:path>
              </a:pathLst>
            </a:custGeom>
            <a:grpFill/>
            <a:ln w="12700">
              <a:solidFill>
                <a:srgbClr val="000000"/>
              </a:solidFill>
              <a:round/>
            </a:ln>
          </p:spPr>
          <p:txBody>
            <a:bodyPr/>
            <a:lstStyle/>
            <a:p>
              <a:endParaRPr lang="zh-CN" altLang="en-US">
                <a:latin typeface="+mn-ea"/>
                <a:ea typeface="+mn-ea"/>
              </a:endParaRPr>
            </a:p>
          </p:txBody>
        </p:sp>
        <p:sp>
          <p:nvSpPr>
            <p:cNvPr id="21" name="Oval 632"/>
            <p:cNvSpPr>
              <a:spLocks noChangeArrowheads="1"/>
            </p:cNvSpPr>
            <p:nvPr/>
          </p:nvSpPr>
          <p:spPr bwMode="auto">
            <a:xfrm>
              <a:off x="3204" y="3023"/>
              <a:ext cx="245" cy="219"/>
            </a:xfrm>
            <a:prstGeom prst="ellipse">
              <a:avLst/>
            </a:prstGeom>
            <a:grpFill/>
            <a:ln w="12700">
              <a:solidFill>
                <a:srgbClr val="000000"/>
              </a:solidFill>
              <a:round/>
            </a:ln>
          </p:spPr>
          <p:txBody>
            <a:bodyPr/>
            <a:lstStyle/>
            <a:p>
              <a:endParaRPr lang="zh-CN" altLang="en-US">
                <a:latin typeface="+mn-ea"/>
                <a:ea typeface="+mn-ea"/>
              </a:endParaRPr>
            </a:p>
          </p:txBody>
        </p:sp>
        <p:sp>
          <p:nvSpPr>
            <p:cNvPr id="22" name="Freeform 633"/>
            <p:cNvSpPr/>
            <p:nvPr/>
          </p:nvSpPr>
          <p:spPr bwMode="auto">
            <a:xfrm>
              <a:off x="3253" y="2827"/>
              <a:ext cx="315" cy="259"/>
            </a:xfrm>
            <a:custGeom>
              <a:avLst/>
              <a:gdLst>
                <a:gd name="T0" fmla="*/ 100 w 315"/>
                <a:gd name="T1" fmla="*/ 32 h 259"/>
                <a:gd name="T2" fmla="*/ 72 w 315"/>
                <a:gd name="T3" fmla="*/ 53 h 259"/>
                <a:gd name="T4" fmla="*/ 47 w 315"/>
                <a:gd name="T5" fmla="*/ 74 h 259"/>
                <a:gd name="T6" fmla="*/ 28 w 315"/>
                <a:gd name="T7" fmla="*/ 98 h 259"/>
                <a:gd name="T8" fmla="*/ 13 w 315"/>
                <a:gd name="T9" fmla="*/ 123 h 259"/>
                <a:gd name="T10" fmla="*/ 4 w 315"/>
                <a:gd name="T11" fmla="*/ 149 h 259"/>
                <a:gd name="T12" fmla="*/ 0 w 315"/>
                <a:gd name="T13" fmla="*/ 174 h 259"/>
                <a:gd name="T14" fmla="*/ 2 w 315"/>
                <a:gd name="T15" fmla="*/ 196 h 259"/>
                <a:gd name="T16" fmla="*/ 11 w 315"/>
                <a:gd name="T17" fmla="*/ 217 h 259"/>
                <a:gd name="T18" fmla="*/ 26 w 315"/>
                <a:gd name="T19" fmla="*/ 234 h 259"/>
                <a:gd name="T20" fmla="*/ 45 w 315"/>
                <a:gd name="T21" fmla="*/ 247 h 259"/>
                <a:gd name="T22" fmla="*/ 70 w 315"/>
                <a:gd name="T23" fmla="*/ 257 h 259"/>
                <a:gd name="T24" fmla="*/ 96 w 315"/>
                <a:gd name="T25" fmla="*/ 259 h 259"/>
                <a:gd name="T26" fmla="*/ 124 w 315"/>
                <a:gd name="T27" fmla="*/ 259 h 259"/>
                <a:gd name="T28" fmla="*/ 155 w 315"/>
                <a:gd name="T29" fmla="*/ 253 h 259"/>
                <a:gd name="T30" fmla="*/ 185 w 315"/>
                <a:gd name="T31" fmla="*/ 242 h 259"/>
                <a:gd name="T32" fmla="*/ 215 w 315"/>
                <a:gd name="T33" fmla="*/ 226 h 259"/>
                <a:gd name="T34" fmla="*/ 243 w 315"/>
                <a:gd name="T35" fmla="*/ 208 h 259"/>
                <a:gd name="T36" fmla="*/ 268 w 315"/>
                <a:gd name="T37" fmla="*/ 185 h 259"/>
                <a:gd name="T38" fmla="*/ 287 w 315"/>
                <a:gd name="T39" fmla="*/ 160 h 259"/>
                <a:gd name="T40" fmla="*/ 302 w 315"/>
                <a:gd name="T41" fmla="*/ 136 h 259"/>
                <a:gd name="T42" fmla="*/ 311 w 315"/>
                <a:gd name="T43" fmla="*/ 109 h 259"/>
                <a:gd name="T44" fmla="*/ 315 w 315"/>
                <a:gd name="T45" fmla="*/ 87 h 259"/>
                <a:gd name="T46" fmla="*/ 313 w 315"/>
                <a:gd name="T47" fmla="*/ 62 h 259"/>
                <a:gd name="T48" fmla="*/ 304 w 315"/>
                <a:gd name="T49" fmla="*/ 42 h 259"/>
                <a:gd name="T50" fmla="*/ 289 w 315"/>
                <a:gd name="T51" fmla="*/ 25 h 259"/>
                <a:gd name="T52" fmla="*/ 270 w 315"/>
                <a:gd name="T53" fmla="*/ 11 h 259"/>
                <a:gd name="T54" fmla="*/ 247 w 315"/>
                <a:gd name="T55" fmla="*/ 4 h 259"/>
                <a:gd name="T56" fmla="*/ 221 w 315"/>
                <a:gd name="T57" fmla="*/ 0 h 259"/>
                <a:gd name="T58" fmla="*/ 192 w 315"/>
                <a:gd name="T59" fmla="*/ 0 h 259"/>
                <a:gd name="T60" fmla="*/ 162 w 315"/>
                <a:gd name="T61" fmla="*/ 6 h 259"/>
                <a:gd name="T62" fmla="*/ 130 w 315"/>
                <a:gd name="T63" fmla="*/ 17 h 259"/>
                <a:gd name="T64" fmla="*/ 100 w 315"/>
                <a:gd name="T65" fmla="*/ 32 h 25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15"/>
                <a:gd name="T100" fmla="*/ 0 h 259"/>
                <a:gd name="T101" fmla="*/ 315 w 315"/>
                <a:gd name="T102" fmla="*/ 259 h 25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15" h="259">
                  <a:moveTo>
                    <a:pt x="100" y="32"/>
                  </a:moveTo>
                  <a:lnTo>
                    <a:pt x="72" y="53"/>
                  </a:lnTo>
                  <a:lnTo>
                    <a:pt x="47" y="74"/>
                  </a:lnTo>
                  <a:lnTo>
                    <a:pt x="28" y="98"/>
                  </a:lnTo>
                  <a:lnTo>
                    <a:pt x="13" y="123"/>
                  </a:lnTo>
                  <a:lnTo>
                    <a:pt x="4" y="149"/>
                  </a:lnTo>
                  <a:lnTo>
                    <a:pt x="0" y="174"/>
                  </a:lnTo>
                  <a:lnTo>
                    <a:pt x="2" y="196"/>
                  </a:lnTo>
                  <a:lnTo>
                    <a:pt x="11" y="217"/>
                  </a:lnTo>
                  <a:lnTo>
                    <a:pt x="26" y="234"/>
                  </a:lnTo>
                  <a:lnTo>
                    <a:pt x="45" y="247"/>
                  </a:lnTo>
                  <a:lnTo>
                    <a:pt x="70" y="257"/>
                  </a:lnTo>
                  <a:lnTo>
                    <a:pt x="96" y="259"/>
                  </a:lnTo>
                  <a:lnTo>
                    <a:pt x="124" y="259"/>
                  </a:lnTo>
                  <a:lnTo>
                    <a:pt x="155" y="253"/>
                  </a:lnTo>
                  <a:lnTo>
                    <a:pt x="185" y="242"/>
                  </a:lnTo>
                  <a:lnTo>
                    <a:pt x="215" y="226"/>
                  </a:lnTo>
                  <a:lnTo>
                    <a:pt x="243" y="208"/>
                  </a:lnTo>
                  <a:lnTo>
                    <a:pt x="268" y="185"/>
                  </a:lnTo>
                  <a:lnTo>
                    <a:pt x="287" y="160"/>
                  </a:lnTo>
                  <a:lnTo>
                    <a:pt x="302" y="136"/>
                  </a:lnTo>
                  <a:lnTo>
                    <a:pt x="311" y="109"/>
                  </a:lnTo>
                  <a:lnTo>
                    <a:pt x="315" y="87"/>
                  </a:lnTo>
                  <a:lnTo>
                    <a:pt x="313" y="62"/>
                  </a:lnTo>
                  <a:lnTo>
                    <a:pt x="304" y="42"/>
                  </a:lnTo>
                  <a:lnTo>
                    <a:pt x="289" y="25"/>
                  </a:lnTo>
                  <a:lnTo>
                    <a:pt x="270" y="11"/>
                  </a:lnTo>
                  <a:lnTo>
                    <a:pt x="247" y="4"/>
                  </a:lnTo>
                  <a:lnTo>
                    <a:pt x="221" y="0"/>
                  </a:lnTo>
                  <a:lnTo>
                    <a:pt x="192" y="0"/>
                  </a:lnTo>
                  <a:lnTo>
                    <a:pt x="162" y="6"/>
                  </a:lnTo>
                  <a:lnTo>
                    <a:pt x="130" y="17"/>
                  </a:lnTo>
                  <a:lnTo>
                    <a:pt x="100" y="32"/>
                  </a:lnTo>
                  <a:close/>
                </a:path>
              </a:pathLst>
            </a:custGeom>
            <a:grpFill/>
            <a:ln w="12700">
              <a:solidFill>
                <a:srgbClr val="000000"/>
              </a:solidFill>
              <a:round/>
            </a:ln>
          </p:spPr>
          <p:txBody>
            <a:bodyPr/>
            <a:lstStyle/>
            <a:p>
              <a:endParaRPr lang="zh-CN" altLang="en-US">
                <a:latin typeface="+mn-ea"/>
                <a:ea typeface="+mn-ea"/>
              </a:endParaRPr>
            </a:p>
          </p:txBody>
        </p:sp>
        <p:sp>
          <p:nvSpPr>
            <p:cNvPr id="23" name="Freeform 634"/>
            <p:cNvSpPr/>
            <p:nvPr/>
          </p:nvSpPr>
          <p:spPr bwMode="auto">
            <a:xfrm>
              <a:off x="3319" y="2831"/>
              <a:ext cx="850" cy="583"/>
            </a:xfrm>
            <a:custGeom>
              <a:avLst/>
              <a:gdLst>
                <a:gd name="T0" fmla="*/ 125 w 850"/>
                <a:gd name="T1" fmla="*/ 117 h 583"/>
                <a:gd name="T2" fmla="*/ 166 w 850"/>
                <a:gd name="T3" fmla="*/ 109 h 583"/>
                <a:gd name="T4" fmla="*/ 210 w 850"/>
                <a:gd name="T5" fmla="*/ 102 h 583"/>
                <a:gd name="T6" fmla="*/ 247 w 850"/>
                <a:gd name="T7" fmla="*/ 96 h 583"/>
                <a:gd name="T8" fmla="*/ 272 w 850"/>
                <a:gd name="T9" fmla="*/ 66 h 583"/>
                <a:gd name="T10" fmla="*/ 234 w 850"/>
                <a:gd name="T11" fmla="*/ 58 h 583"/>
                <a:gd name="T12" fmla="*/ 198 w 850"/>
                <a:gd name="T13" fmla="*/ 66 h 583"/>
                <a:gd name="T14" fmla="*/ 179 w 850"/>
                <a:gd name="T15" fmla="*/ 66 h 583"/>
                <a:gd name="T16" fmla="*/ 217 w 850"/>
                <a:gd name="T17" fmla="*/ 36 h 583"/>
                <a:gd name="T18" fmla="*/ 261 w 850"/>
                <a:gd name="T19" fmla="*/ 21 h 583"/>
                <a:gd name="T20" fmla="*/ 296 w 850"/>
                <a:gd name="T21" fmla="*/ 13 h 583"/>
                <a:gd name="T22" fmla="*/ 334 w 850"/>
                <a:gd name="T23" fmla="*/ 5 h 583"/>
                <a:gd name="T24" fmla="*/ 372 w 850"/>
                <a:gd name="T25" fmla="*/ 0 h 583"/>
                <a:gd name="T26" fmla="*/ 410 w 850"/>
                <a:gd name="T27" fmla="*/ 0 h 583"/>
                <a:gd name="T28" fmla="*/ 446 w 850"/>
                <a:gd name="T29" fmla="*/ 0 h 583"/>
                <a:gd name="T30" fmla="*/ 534 w 850"/>
                <a:gd name="T31" fmla="*/ 0 h 583"/>
                <a:gd name="T32" fmla="*/ 584 w 850"/>
                <a:gd name="T33" fmla="*/ 0 h 583"/>
                <a:gd name="T34" fmla="*/ 627 w 850"/>
                <a:gd name="T35" fmla="*/ 21 h 583"/>
                <a:gd name="T36" fmla="*/ 657 w 850"/>
                <a:gd name="T37" fmla="*/ 51 h 583"/>
                <a:gd name="T38" fmla="*/ 695 w 850"/>
                <a:gd name="T39" fmla="*/ 72 h 583"/>
                <a:gd name="T40" fmla="*/ 733 w 850"/>
                <a:gd name="T41" fmla="*/ 81 h 583"/>
                <a:gd name="T42" fmla="*/ 771 w 850"/>
                <a:gd name="T43" fmla="*/ 109 h 583"/>
                <a:gd name="T44" fmla="*/ 801 w 850"/>
                <a:gd name="T45" fmla="*/ 139 h 583"/>
                <a:gd name="T46" fmla="*/ 825 w 850"/>
                <a:gd name="T47" fmla="*/ 183 h 583"/>
                <a:gd name="T48" fmla="*/ 833 w 850"/>
                <a:gd name="T49" fmla="*/ 234 h 583"/>
                <a:gd name="T50" fmla="*/ 839 w 850"/>
                <a:gd name="T51" fmla="*/ 279 h 583"/>
                <a:gd name="T52" fmla="*/ 839 w 850"/>
                <a:gd name="T53" fmla="*/ 324 h 583"/>
                <a:gd name="T54" fmla="*/ 839 w 850"/>
                <a:gd name="T55" fmla="*/ 368 h 583"/>
                <a:gd name="T56" fmla="*/ 850 w 850"/>
                <a:gd name="T57" fmla="*/ 413 h 583"/>
                <a:gd name="T58" fmla="*/ 850 w 850"/>
                <a:gd name="T59" fmla="*/ 456 h 583"/>
                <a:gd name="T60" fmla="*/ 825 w 850"/>
                <a:gd name="T61" fmla="*/ 500 h 583"/>
                <a:gd name="T62" fmla="*/ 782 w 850"/>
                <a:gd name="T63" fmla="*/ 524 h 583"/>
                <a:gd name="T64" fmla="*/ 746 w 850"/>
                <a:gd name="T65" fmla="*/ 545 h 583"/>
                <a:gd name="T66" fmla="*/ 708 w 850"/>
                <a:gd name="T67" fmla="*/ 568 h 583"/>
                <a:gd name="T68" fmla="*/ 670 w 850"/>
                <a:gd name="T69" fmla="*/ 575 h 583"/>
                <a:gd name="T70" fmla="*/ 621 w 850"/>
                <a:gd name="T71" fmla="*/ 583 h 583"/>
                <a:gd name="T72" fmla="*/ 576 w 850"/>
                <a:gd name="T73" fmla="*/ 583 h 583"/>
                <a:gd name="T74" fmla="*/ 540 w 850"/>
                <a:gd name="T75" fmla="*/ 583 h 583"/>
                <a:gd name="T76" fmla="*/ 502 w 850"/>
                <a:gd name="T77" fmla="*/ 583 h 583"/>
                <a:gd name="T78" fmla="*/ 465 w 850"/>
                <a:gd name="T79" fmla="*/ 583 h 583"/>
                <a:gd name="T80" fmla="*/ 427 w 850"/>
                <a:gd name="T81" fmla="*/ 583 h 583"/>
                <a:gd name="T82" fmla="*/ 391 w 850"/>
                <a:gd name="T83" fmla="*/ 583 h 583"/>
                <a:gd name="T84" fmla="*/ 353 w 850"/>
                <a:gd name="T85" fmla="*/ 583 h 583"/>
                <a:gd name="T86" fmla="*/ 310 w 850"/>
                <a:gd name="T87" fmla="*/ 583 h 583"/>
                <a:gd name="T88" fmla="*/ 272 w 850"/>
                <a:gd name="T89" fmla="*/ 583 h 583"/>
                <a:gd name="T90" fmla="*/ 234 w 850"/>
                <a:gd name="T91" fmla="*/ 583 h 583"/>
                <a:gd name="T92" fmla="*/ 198 w 850"/>
                <a:gd name="T93" fmla="*/ 560 h 583"/>
                <a:gd name="T94" fmla="*/ 160 w 850"/>
                <a:gd name="T95" fmla="*/ 545 h 583"/>
                <a:gd name="T96" fmla="*/ 125 w 850"/>
                <a:gd name="T97" fmla="*/ 524 h 583"/>
                <a:gd name="T98" fmla="*/ 92 w 850"/>
                <a:gd name="T99" fmla="*/ 487 h 583"/>
                <a:gd name="T100" fmla="*/ 68 w 850"/>
                <a:gd name="T101" fmla="*/ 456 h 583"/>
                <a:gd name="T102" fmla="*/ 43 w 850"/>
                <a:gd name="T103" fmla="*/ 413 h 583"/>
                <a:gd name="T104" fmla="*/ 17 w 850"/>
                <a:gd name="T105" fmla="*/ 360 h 583"/>
                <a:gd name="T106" fmla="*/ 0 w 850"/>
                <a:gd name="T107" fmla="*/ 309 h 583"/>
                <a:gd name="T108" fmla="*/ 0 w 850"/>
                <a:gd name="T109" fmla="*/ 264 h 583"/>
                <a:gd name="T110" fmla="*/ 6 w 850"/>
                <a:gd name="T111" fmla="*/ 213 h 583"/>
                <a:gd name="T112" fmla="*/ 30 w 850"/>
                <a:gd name="T113" fmla="*/ 175 h 583"/>
                <a:gd name="T114" fmla="*/ 62 w 850"/>
                <a:gd name="T115" fmla="*/ 155 h 583"/>
                <a:gd name="T116" fmla="*/ 98 w 850"/>
                <a:gd name="T117" fmla="*/ 139 h 583"/>
                <a:gd name="T118" fmla="*/ 130 w 850"/>
                <a:gd name="T119" fmla="*/ 117 h 583"/>
                <a:gd name="T120" fmla="*/ 147 w 850"/>
                <a:gd name="T121" fmla="*/ 139 h 58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50"/>
                <a:gd name="T184" fmla="*/ 0 h 583"/>
                <a:gd name="T185" fmla="*/ 850 w 850"/>
                <a:gd name="T186" fmla="*/ 583 h 583"/>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50" h="583">
                  <a:moveTo>
                    <a:pt x="104" y="117"/>
                  </a:moveTo>
                  <a:lnTo>
                    <a:pt x="125" y="117"/>
                  </a:lnTo>
                  <a:lnTo>
                    <a:pt x="142" y="117"/>
                  </a:lnTo>
                  <a:lnTo>
                    <a:pt x="166" y="109"/>
                  </a:lnTo>
                  <a:lnTo>
                    <a:pt x="185" y="109"/>
                  </a:lnTo>
                  <a:lnTo>
                    <a:pt x="210" y="102"/>
                  </a:lnTo>
                  <a:lnTo>
                    <a:pt x="228" y="102"/>
                  </a:lnTo>
                  <a:lnTo>
                    <a:pt x="247" y="96"/>
                  </a:lnTo>
                  <a:lnTo>
                    <a:pt x="266" y="88"/>
                  </a:lnTo>
                  <a:lnTo>
                    <a:pt x="272" y="66"/>
                  </a:lnTo>
                  <a:lnTo>
                    <a:pt x="255" y="58"/>
                  </a:lnTo>
                  <a:lnTo>
                    <a:pt x="234" y="58"/>
                  </a:lnTo>
                  <a:lnTo>
                    <a:pt x="217" y="66"/>
                  </a:lnTo>
                  <a:lnTo>
                    <a:pt x="198" y="66"/>
                  </a:lnTo>
                  <a:lnTo>
                    <a:pt x="179" y="88"/>
                  </a:lnTo>
                  <a:lnTo>
                    <a:pt x="179" y="66"/>
                  </a:lnTo>
                  <a:lnTo>
                    <a:pt x="198" y="51"/>
                  </a:lnTo>
                  <a:lnTo>
                    <a:pt x="217" y="36"/>
                  </a:lnTo>
                  <a:lnTo>
                    <a:pt x="242" y="28"/>
                  </a:lnTo>
                  <a:lnTo>
                    <a:pt x="261" y="21"/>
                  </a:lnTo>
                  <a:lnTo>
                    <a:pt x="279" y="21"/>
                  </a:lnTo>
                  <a:lnTo>
                    <a:pt x="296" y="13"/>
                  </a:lnTo>
                  <a:lnTo>
                    <a:pt x="315" y="13"/>
                  </a:lnTo>
                  <a:lnTo>
                    <a:pt x="334" y="5"/>
                  </a:lnTo>
                  <a:lnTo>
                    <a:pt x="353" y="5"/>
                  </a:lnTo>
                  <a:lnTo>
                    <a:pt x="372" y="0"/>
                  </a:lnTo>
                  <a:lnTo>
                    <a:pt x="391" y="0"/>
                  </a:lnTo>
                  <a:lnTo>
                    <a:pt x="410" y="0"/>
                  </a:lnTo>
                  <a:lnTo>
                    <a:pt x="427" y="0"/>
                  </a:lnTo>
                  <a:lnTo>
                    <a:pt x="446" y="0"/>
                  </a:lnTo>
                  <a:lnTo>
                    <a:pt x="483" y="0"/>
                  </a:lnTo>
                  <a:lnTo>
                    <a:pt x="534" y="0"/>
                  </a:lnTo>
                  <a:lnTo>
                    <a:pt x="559" y="0"/>
                  </a:lnTo>
                  <a:lnTo>
                    <a:pt x="584" y="0"/>
                  </a:lnTo>
                  <a:lnTo>
                    <a:pt x="608" y="5"/>
                  </a:lnTo>
                  <a:lnTo>
                    <a:pt x="627" y="21"/>
                  </a:lnTo>
                  <a:lnTo>
                    <a:pt x="638" y="43"/>
                  </a:lnTo>
                  <a:lnTo>
                    <a:pt x="657" y="51"/>
                  </a:lnTo>
                  <a:lnTo>
                    <a:pt x="676" y="66"/>
                  </a:lnTo>
                  <a:lnTo>
                    <a:pt x="695" y="72"/>
                  </a:lnTo>
                  <a:lnTo>
                    <a:pt x="714" y="72"/>
                  </a:lnTo>
                  <a:lnTo>
                    <a:pt x="733" y="81"/>
                  </a:lnTo>
                  <a:lnTo>
                    <a:pt x="752" y="96"/>
                  </a:lnTo>
                  <a:lnTo>
                    <a:pt x="771" y="109"/>
                  </a:lnTo>
                  <a:lnTo>
                    <a:pt x="782" y="132"/>
                  </a:lnTo>
                  <a:lnTo>
                    <a:pt x="801" y="139"/>
                  </a:lnTo>
                  <a:lnTo>
                    <a:pt x="806" y="162"/>
                  </a:lnTo>
                  <a:lnTo>
                    <a:pt x="825" y="183"/>
                  </a:lnTo>
                  <a:lnTo>
                    <a:pt x="833" y="213"/>
                  </a:lnTo>
                  <a:lnTo>
                    <a:pt x="833" y="234"/>
                  </a:lnTo>
                  <a:lnTo>
                    <a:pt x="839" y="258"/>
                  </a:lnTo>
                  <a:lnTo>
                    <a:pt x="839" y="279"/>
                  </a:lnTo>
                  <a:lnTo>
                    <a:pt x="839" y="302"/>
                  </a:lnTo>
                  <a:lnTo>
                    <a:pt x="839" y="324"/>
                  </a:lnTo>
                  <a:lnTo>
                    <a:pt x="839" y="347"/>
                  </a:lnTo>
                  <a:lnTo>
                    <a:pt x="839" y="368"/>
                  </a:lnTo>
                  <a:lnTo>
                    <a:pt x="850" y="390"/>
                  </a:lnTo>
                  <a:lnTo>
                    <a:pt x="850" y="413"/>
                  </a:lnTo>
                  <a:lnTo>
                    <a:pt x="850" y="434"/>
                  </a:lnTo>
                  <a:lnTo>
                    <a:pt x="850" y="456"/>
                  </a:lnTo>
                  <a:lnTo>
                    <a:pt x="844" y="479"/>
                  </a:lnTo>
                  <a:lnTo>
                    <a:pt x="825" y="500"/>
                  </a:lnTo>
                  <a:lnTo>
                    <a:pt x="801" y="517"/>
                  </a:lnTo>
                  <a:lnTo>
                    <a:pt x="782" y="524"/>
                  </a:lnTo>
                  <a:lnTo>
                    <a:pt x="765" y="537"/>
                  </a:lnTo>
                  <a:lnTo>
                    <a:pt x="746" y="545"/>
                  </a:lnTo>
                  <a:lnTo>
                    <a:pt x="725" y="553"/>
                  </a:lnTo>
                  <a:lnTo>
                    <a:pt x="708" y="568"/>
                  </a:lnTo>
                  <a:lnTo>
                    <a:pt x="689" y="575"/>
                  </a:lnTo>
                  <a:lnTo>
                    <a:pt x="670" y="575"/>
                  </a:lnTo>
                  <a:lnTo>
                    <a:pt x="644" y="583"/>
                  </a:lnTo>
                  <a:lnTo>
                    <a:pt x="621" y="583"/>
                  </a:lnTo>
                  <a:lnTo>
                    <a:pt x="602" y="583"/>
                  </a:lnTo>
                  <a:lnTo>
                    <a:pt x="576" y="583"/>
                  </a:lnTo>
                  <a:lnTo>
                    <a:pt x="559" y="583"/>
                  </a:lnTo>
                  <a:lnTo>
                    <a:pt x="540" y="583"/>
                  </a:lnTo>
                  <a:lnTo>
                    <a:pt x="521" y="583"/>
                  </a:lnTo>
                  <a:lnTo>
                    <a:pt x="502" y="583"/>
                  </a:lnTo>
                  <a:lnTo>
                    <a:pt x="483" y="583"/>
                  </a:lnTo>
                  <a:lnTo>
                    <a:pt x="465" y="583"/>
                  </a:lnTo>
                  <a:lnTo>
                    <a:pt x="446" y="583"/>
                  </a:lnTo>
                  <a:lnTo>
                    <a:pt x="427" y="583"/>
                  </a:lnTo>
                  <a:lnTo>
                    <a:pt x="410" y="583"/>
                  </a:lnTo>
                  <a:lnTo>
                    <a:pt x="391" y="583"/>
                  </a:lnTo>
                  <a:lnTo>
                    <a:pt x="372" y="583"/>
                  </a:lnTo>
                  <a:lnTo>
                    <a:pt x="353" y="583"/>
                  </a:lnTo>
                  <a:lnTo>
                    <a:pt x="329" y="583"/>
                  </a:lnTo>
                  <a:lnTo>
                    <a:pt x="310" y="583"/>
                  </a:lnTo>
                  <a:lnTo>
                    <a:pt x="291" y="583"/>
                  </a:lnTo>
                  <a:lnTo>
                    <a:pt x="272" y="583"/>
                  </a:lnTo>
                  <a:lnTo>
                    <a:pt x="255" y="583"/>
                  </a:lnTo>
                  <a:lnTo>
                    <a:pt x="234" y="583"/>
                  </a:lnTo>
                  <a:lnTo>
                    <a:pt x="217" y="568"/>
                  </a:lnTo>
                  <a:lnTo>
                    <a:pt x="198" y="560"/>
                  </a:lnTo>
                  <a:lnTo>
                    <a:pt x="179" y="553"/>
                  </a:lnTo>
                  <a:lnTo>
                    <a:pt x="160" y="545"/>
                  </a:lnTo>
                  <a:lnTo>
                    <a:pt x="142" y="537"/>
                  </a:lnTo>
                  <a:lnTo>
                    <a:pt x="125" y="524"/>
                  </a:lnTo>
                  <a:lnTo>
                    <a:pt x="104" y="509"/>
                  </a:lnTo>
                  <a:lnTo>
                    <a:pt x="92" y="487"/>
                  </a:lnTo>
                  <a:lnTo>
                    <a:pt x="74" y="479"/>
                  </a:lnTo>
                  <a:lnTo>
                    <a:pt x="68" y="456"/>
                  </a:lnTo>
                  <a:lnTo>
                    <a:pt x="49" y="434"/>
                  </a:lnTo>
                  <a:lnTo>
                    <a:pt x="43" y="413"/>
                  </a:lnTo>
                  <a:lnTo>
                    <a:pt x="24" y="390"/>
                  </a:lnTo>
                  <a:lnTo>
                    <a:pt x="17" y="360"/>
                  </a:lnTo>
                  <a:lnTo>
                    <a:pt x="6" y="330"/>
                  </a:lnTo>
                  <a:lnTo>
                    <a:pt x="0" y="309"/>
                  </a:lnTo>
                  <a:lnTo>
                    <a:pt x="0" y="287"/>
                  </a:lnTo>
                  <a:lnTo>
                    <a:pt x="0" y="264"/>
                  </a:lnTo>
                  <a:lnTo>
                    <a:pt x="0" y="243"/>
                  </a:lnTo>
                  <a:lnTo>
                    <a:pt x="6" y="213"/>
                  </a:lnTo>
                  <a:lnTo>
                    <a:pt x="11" y="192"/>
                  </a:lnTo>
                  <a:lnTo>
                    <a:pt x="30" y="175"/>
                  </a:lnTo>
                  <a:lnTo>
                    <a:pt x="43" y="155"/>
                  </a:lnTo>
                  <a:lnTo>
                    <a:pt x="62" y="155"/>
                  </a:lnTo>
                  <a:lnTo>
                    <a:pt x="79" y="147"/>
                  </a:lnTo>
                  <a:lnTo>
                    <a:pt x="98" y="139"/>
                  </a:lnTo>
                  <a:lnTo>
                    <a:pt x="117" y="139"/>
                  </a:lnTo>
                  <a:lnTo>
                    <a:pt x="130" y="117"/>
                  </a:lnTo>
                  <a:lnTo>
                    <a:pt x="130" y="96"/>
                  </a:lnTo>
                  <a:lnTo>
                    <a:pt x="147" y="139"/>
                  </a:lnTo>
                  <a:lnTo>
                    <a:pt x="10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mn-ea"/>
                <a:ea typeface="+mn-ea"/>
              </a:endParaRPr>
            </a:p>
          </p:txBody>
        </p:sp>
        <p:sp>
          <p:nvSpPr>
            <p:cNvPr id="24" name="Freeform 635"/>
            <p:cNvSpPr/>
            <p:nvPr/>
          </p:nvSpPr>
          <p:spPr bwMode="auto">
            <a:xfrm>
              <a:off x="3483" y="2787"/>
              <a:ext cx="132" cy="168"/>
            </a:xfrm>
            <a:custGeom>
              <a:avLst/>
              <a:gdLst>
                <a:gd name="T0" fmla="*/ 6 w 132"/>
                <a:gd name="T1" fmla="*/ 95 h 168"/>
                <a:gd name="T2" fmla="*/ 0 w 132"/>
                <a:gd name="T3" fmla="*/ 72 h 168"/>
                <a:gd name="T4" fmla="*/ 0 w 132"/>
                <a:gd name="T5" fmla="*/ 51 h 168"/>
                <a:gd name="T6" fmla="*/ 17 w 132"/>
                <a:gd name="T7" fmla="*/ 36 h 168"/>
                <a:gd name="T8" fmla="*/ 36 w 132"/>
                <a:gd name="T9" fmla="*/ 21 h 168"/>
                <a:gd name="T10" fmla="*/ 53 w 132"/>
                <a:gd name="T11" fmla="*/ 0 h 168"/>
                <a:gd name="T12" fmla="*/ 72 w 132"/>
                <a:gd name="T13" fmla="*/ 0 h 168"/>
                <a:gd name="T14" fmla="*/ 91 w 132"/>
                <a:gd name="T15" fmla="*/ 0 h 168"/>
                <a:gd name="T16" fmla="*/ 97 w 132"/>
                <a:gd name="T17" fmla="*/ 21 h 168"/>
                <a:gd name="T18" fmla="*/ 110 w 132"/>
                <a:gd name="T19" fmla="*/ 44 h 168"/>
                <a:gd name="T20" fmla="*/ 121 w 132"/>
                <a:gd name="T21" fmla="*/ 66 h 168"/>
                <a:gd name="T22" fmla="*/ 127 w 132"/>
                <a:gd name="T23" fmla="*/ 87 h 168"/>
                <a:gd name="T24" fmla="*/ 132 w 132"/>
                <a:gd name="T25" fmla="*/ 108 h 168"/>
                <a:gd name="T26" fmla="*/ 132 w 132"/>
                <a:gd name="T27" fmla="*/ 132 h 168"/>
                <a:gd name="T28" fmla="*/ 132 w 132"/>
                <a:gd name="T29" fmla="*/ 153 h 168"/>
                <a:gd name="T30" fmla="*/ 115 w 132"/>
                <a:gd name="T31" fmla="*/ 168 h 168"/>
                <a:gd name="T32" fmla="*/ 97 w 132"/>
                <a:gd name="T33" fmla="*/ 168 h 168"/>
                <a:gd name="T34" fmla="*/ 80 w 132"/>
                <a:gd name="T35" fmla="*/ 168 h 168"/>
                <a:gd name="T36" fmla="*/ 61 w 132"/>
                <a:gd name="T37" fmla="*/ 168 h 168"/>
                <a:gd name="T38" fmla="*/ 42 w 132"/>
                <a:gd name="T39" fmla="*/ 161 h 168"/>
                <a:gd name="T40" fmla="*/ 23 w 132"/>
                <a:gd name="T41" fmla="*/ 146 h 168"/>
                <a:gd name="T42" fmla="*/ 12 w 132"/>
                <a:gd name="T43" fmla="*/ 123 h 168"/>
                <a:gd name="T44" fmla="*/ 6 w 132"/>
                <a:gd name="T45" fmla="*/ 102 h 168"/>
                <a:gd name="T46" fmla="*/ 6 w 132"/>
                <a:gd name="T47" fmla="*/ 95 h 1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32"/>
                <a:gd name="T73" fmla="*/ 0 h 168"/>
                <a:gd name="T74" fmla="*/ 132 w 132"/>
                <a:gd name="T75" fmla="*/ 168 h 16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32" h="168">
                  <a:moveTo>
                    <a:pt x="6" y="95"/>
                  </a:moveTo>
                  <a:lnTo>
                    <a:pt x="0" y="72"/>
                  </a:lnTo>
                  <a:lnTo>
                    <a:pt x="0" y="51"/>
                  </a:lnTo>
                  <a:lnTo>
                    <a:pt x="17" y="36"/>
                  </a:lnTo>
                  <a:lnTo>
                    <a:pt x="36" y="21"/>
                  </a:lnTo>
                  <a:lnTo>
                    <a:pt x="53" y="0"/>
                  </a:lnTo>
                  <a:lnTo>
                    <a:pt x="72" y="0"/>
                  </a:lnTo>
                  <a:lnTo>
                    <a:pt x="91" y="0"/>
                  </a:lnTo>
                  <a:lnTo>
                    <a:pt x="97" y="21"/>
                  </a:lnTo>
                  <a:lnTo>
                    <a:pt x="110" y="44"/>
                  </a:lnTo>
                  <a:lnTo>
                    <a:pt x="121" y="66"/>
                  </a:lnTo>
                  <a:lnTo>
                    <a:pt x="127" y="87"/>
                  </a:lnTo>
                  <a:lnTo>
                    <a:pt x="132" y="108"/>
                  </a:lnTo>
                  <a:lnTo>
                    <a:pt x="132" y="132"/>
                  </a:lnTo>
                  <a:lnTo>
                    <a:pt x="132" y="153"/>
                  </a:lnTo>
                  <a:lnTo>
                    <a:pt x="115" y="168"/>
                  </a:lnTo>
                  <a:lnTo>
                    <a:pt x="97" y="168"/>
                  </a:lnTo>
                  <a:lnTo>
                    <a:pt x="80" y="168"/>
                  </a:lnTo>
                  <a:lnTo>
                    <a:pt x="61" y="168"/>
                  </a:lnTo>
                  <a:lnTo>
                    <a:pt x="42" y="161"/>
                  </a:lnTo>
                  <a:lnTo>
                    <a:pt x="23" y="146"/>
                  </a:lnTo>
                  <a:lnTo>
                    <a:pt x="12" y="123"/>
                  </a:lnTo>
                  <a:lnTo>
                    <a:pt x="6" y="102"/>
                  </a:lnTo>
                  <a:lnTo>
                    <a:pt x="6" y="9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mn-ea"/>
                <a:ea typeface="+mn-ea"/>
              </a:endParaRPr>
            </a:p>
          </p:txBody>
        </p:sp>
        <p:sp>
          <p:nvSpPr>
            <p:cNvPr id="25" name="Freeform 636"/>
            <p:cNvSpPr/>
            <p:nvPr/>
          </p:nvSpPr>
          <p:spPr bwMode="auto">
            <a:xfrm>
              <a:off x="3802" y="2742"/>
              <a:ext cx="93" cy="123"/>
            </a:xfrm>
            <a:custGeom>
              <a:avLst/>
              <a:gdLst>
                <a:gd name="T0" fmla="*/ 0 w 93"/>
                <a:gd name="T1" fmla="*/ 0 h 123"/>
                <a:gd name="T2" fmla="*/ 17 w 93"/>
                <a:gd name="T3" fmla="*/ 15 h 123"/>
                <a:gd name="T4" fmla="*/ 36 w 93"/>
                <a:gd name="T5" fmla="*/ 28 h 123"/>
                <a:gd name="T6" fmla="*/ 55 w 93"/>
                <a:gd name="T7" fmla="*/ 28 h 123"/>
                <a:gd name="T8" fmla="*/ 74 w 93"/>
                <a:gd name="T9" fmla="*/ 44 h 123"/>
                <a:gd name="T10" fmla="*/ 87 w 93"/>
                <a:gd name="T11" fmla="*/ 66 h 123"/>
                <a:gd name="T12" fmla="*/ 93 w 93"/>
                <a:gd name="T13" fmla="*/ 87 h 123"/>
                <a:gd name="T14" fmla="*/ 93 w 93"/>
                <a:gd name="T15" fmla="*/ 110 h 123"/>
                <a:gd name="T16" fmla="*/ 74 w 93"/>
                <a:gd name="T17" fmla="*/ 123 h 123"/>
                <a:gd name="T18" fmla="*/ 55 w 93"/>
                <a:gd name="T19" fmla="*/ 123 h 123"/>
                <a:gd name="T20" fmla="*/ 31 w 93"/>
                <a:gd name="T21" fmla="*/ 115 h 123"/>
                <a:gd name="T22" fmla="*/ 12 w 93"/>
                <a:gd name="T23" fmla="*/ 102 h 123"/>
                <a:gd name="T24" fmla="*/ 6 w 93"/>
                <a:gd name="T25" fmla="*/ 79 h 123"/>
                <a:gd name="T26" fmla="*/ 0 w 93"/>
                <a:gd name="T27" fmla="*/ 57 h 123"/>
                <a:gd name="T28" fmla="*/ 0 w 93"/>
                <a:gd name="T29" fmla="*/ 36 h 123"/>
                <a:gd name="T30" fmla="*/ 12 w 93"/>
                <a:gd name="T31" fmla="*/ 15 h 123"/>
                <a:gd name="T32" fmla="*/ 0 w 93"/>
                <a:gd name="T33" fmla="*/ 0 h 1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93"/>
                <a:gd name="T52" fmla="*/ 0 h 123"/>
                <a:gd name="T53" fmla="*/ 93 w 93"/>
                <a:gd name="T54" fmla="*/ 123 h 12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93" h="123">
                  <a:moveTo>
                    <a:pt x="0" y="0"/>
                  </a:moveTo>
                  <a:lnTo>
                    <a:pt x="17" y="15"/>
                  </a:lnTo>
                  <a:lnTo>
                    <a:pt x="36" y="28"/>
                  </a:lnTo>
                  <a:lnTo>
                    <a:pt x="55" y="28"/>
                  </a:lnTo>
                  <a:lnTo>
                    <a:pt x="74" y="44"/>
                  </a:lnTo>
                  <a:lnTo>
                    <a:pt x="87" y="66"/>
                  </a:lnTo>
                  <a:lnTo>
                    <a:pt x="93" y="87"/>
                  </a:lnTo>
                  <a:lnTo>
                    <a:pt x="93" y="110"/>
                  </a:lnTo>
                  <a:lnTo>
                    <a:pt x="74" y="123"/>
                  </a:lnTo>
                  <a:lnTo>
                    <a:pt x="55" y="123"/>
                  </a:lnTo>
                  <a:lnTo>
                    <a:pt x="31" y="115"/>
                  </a:lnTo>
                  <a:lnTo>
                    <a:pt x="12" y="102"/>
                  </a:lnTo>
                  <a:lnTo>
                    <a:pt x="6" y="79"/>
                  </a:lnTo>
                  <a:lnTo>
                    <a:pt x="0" y="57"/>
                  </a:lnTo>
                  <a:lnTo>
                    <a:pt x="0" y="36"/>
                  </a:lnTo>
                  <a:lnTo>
                    <a:pt x="12" y="15"/>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mn-ea"/>
                <a:ea typeface="+mn-ea"/>
              </a:endParaRPr>
            </a:p>
          </p:txBody>
        </p:sp>
      </p:grpSp>
      <p:sp>
        <p:nvSpPr>
          <p:cNvPr id="26" name="Text Box 2"/>
          <p:cNvSpPr txBox="1">
            <a:spLocks noChangeArrowheads="1"/>
          </p:cNvSpPr>
          <p:nvPr/>
        </p:nvSpPr>
        <p:spPr bwMode="auto">
          <a:xfrm>
            <a:off x="1223789" y="4187681"/>
            <a:ext cx="8002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sz="1600" dirty="0">
                <a:latin typeface="+mn-ea"/>
                <a:ea typeface="+mn-ea"/>
              </a:rPr>
              <a:t>互联网</a:t>
            </a:r>
            <a:endParaRPr lang="zh-CN" altLang="en-US" sz="1600" dirty="0">
              <a:latin typeface="+mn-ea"/>
              <a:ea typeface="+mn-ea"/>
            </a:endParaRPr>
          </a:p>
        </p:txBody>
      </p:sp>
      <p:grpSp>
        <p:nvGrpSpPr>
          <p:cNvPr id="27" name="Group 625"/>
          <p:cNvGrpSpPr/>
          <p:nvPr/>
        </p:nvGrpSpPr>
        <p:grpSpPr bwMode="auto">
          <a:xfrm>
            <a:off x="842591" y="4830620"/>
            <a:ext cx="1810692" cy="642937"/>
            <a:chOff x="3204" y="2684"/>
            <a:chExt cx="1080" cy="854"/>
          </a:xfrm>
          <a:solidFill>
            <a:srgbClr val="FFFF99"/>
          </a:solidFill>
        </p:grpSpPr>
        <p:sp>
          <p:nvSpPr>
            <p:cNvPr id="28" name="Oval 626"/>
            <p:cNvSpPr>
              <a:spLocks noChangeArrowheads="1"/>
            </p:cNvSpPr>
            <p:nvPr/>
          </p:nvSpPr>
          <p:spPr bwMode="auto">
            <a:xfrm>
              <a:off x="3457" y="2684"/>
              <a:ext cx="464" cy="228"/>
            </a:xfrm>
            <a:prstGeom prst="ellipse">
              <a:avLst/>
            </a:prstGeom>
            <a:grpFill/>
            <a:ln w="12700">
              <a:solidFill>
                <a:srgbClr val="000000"/>
              </a:solidFill>
              <a:round/>
            </a:ln>
          </p:spPr>
          <p:txBody>
            <a:bodyPr/>
            <a:lstStyle/>
            <a:p>
              <a:endParaRPr lang="zh-CN" altLang="en-US">
                <a:latin typeface="+mn-ea"/>
                <a:ea typeface="+mn-ea"/>
              </a:endParaRPr>
            </a:p>
          </p:txBody>
        </p:sp>
        <p:sp>
          <p:nvSpPr>
            <p:cNvPr id="29" name="Freeform 627"/>
            <p:cNvSpPr/>
            <p:nvPr/>
          </p:nvSpPr>
          <p:spPr bwMode="auto">
            <a:xfrm>
              <a:off x="3853" y="2753"/>
              <a:ext cx="312" cy="202"/>
            </a:xfrm>
            <a:custGeom>
              <a:avLst/>
              <a:gdLst>
                <a:gd name="T0" fmla="*/ 182 w 312"/>
                <a:gd name="T1" fmla="*/ 10 h 202"/>
                <a:gd name="T2" fmla="*/ 150 w 312"/>
                <a:gd name="T3" fmla="*/ 4 h 202"/>
                <a:gd name="T4" fmla="*/ 119 w 312"/>
                <a:gd name="T5" fmla="*/ 0 h 202"/>
                <a:gd name="T6" fmla="*/ 91 w 312"/>
                <a:gd name="T7" fmla="*/ 2 h 202"/>
                <a:gd name="T8" fmla="*/ 67 w 312"/>
                <a:gd name="T9" fmla="*/ 8 h 202"/>
                <a:gd name="T10" fmla="*/ 44 w 312"/>
                <a:gd name="T11" fmla="*/ 16 h 202"/>
                <a:gd name="T12" fmla="*/ 25 w 312"/>
                <a:gd name="T13" fmla="*/ 29 h 202"/>
                <a:gd name="T14" fmla="*/ 12 w 312"/>
                <a:gd name="T15" fmla="*/ 44 h 202"/>
                <a:gd name="T16" fmla="*/ 2 w 312"/>
                <a:gd name="T17" fmla="*/ 61 h 202"/>
                <a:gd name="T18" fmla="*/ 0 w 312"/>
                <a:gd name="T19" fmla="*/ 80 h 202"/>
                <a:gd name="T20" fmla="*/ 6 w 312"/>
                <a:gd name="T21" fmla="*/ 99 h 202"/>
                <a:gd name="T22" fmla="*/ 16 w 312"/>
                <a:gd name="T23" fmla="*/ 117 h 202"/>
                <a:gd name="T24" fmla="*/ 31 w 312"/>
                <a:gd name="T25" fmla="*/ 136 h 202"/>
                <a:gd name="T26" fmla="*/ 51 w 312"/>
                <a:gd name="T27" fmla="*/ 153 h 202"/>
                <a:gd name="T28" fmla="*/ 74 w 312"/>
                <a:gd name="T29" fmla="*/ 170 h 202"/>
                <a:gd name="T30" fmla="*/ 102 w 312"/>
                <a:gd name="T31" fmla="*/ 183 h 202"/>
                <a:gd name="T32" fmla="*/ 133 w 312"/>
                <a:gd name="T33" fmla="*/ 193 h 202"/>
                <a:gd name="T34" fmla="*/ 165 w 312"/>
                <a:gd name="T35" fmla="*/ 199 h 202"/>
                <a:gd name="T36" fmla="*/ 195 w 312"/>
                <a:gd name="T37" fmla="*/ 202 h 202"/>
                <a:gd name="T38" fmla="*/ 223 w 312"/>
                <a:gd name="T39" fmla="*/ 200 h 202"/>
                <a:gd name="T40" fmla="*/ 248 w 312"/>
                <a:gd name="T41" fmla="*/ 195 h 202"/>
                <a:gd name="T42" fmla="*/ 271 w 312"/>
                <a:gd name="T43" fmla="*/ 187 h 202"/>
                <a:gd name="T44" fmla="*/ 289 w 312"/>
                <a:gd name="T45" fmla="*/ 174 h 202"/>
                <a:gd name="T46" fmla="*/ 303 w 312"/>
                <a:gd name="T47" fmla="*/ 159 h 202"/>
                <a:gd name="T48" fmla="*/ 310 w 312"/>
                <a:gd name="T49" fmla="*/ 142 h 202"/>
                <a:gd name="T50" fmla="*/ 312 w 312"/>
                <a:gd name="T51" fmla="*/ 123 h 202"/>
                <a:gd name="T52" fmla="*/ 308 w 312"/>
                <a:gd name="T53" fmla="*/ 104 h 202"/>
                <a:gd name="T54" fmla="*/ 297 w 312"/>
                <a:gd name="T55" fmla="*/ 85 h 202"/>
                <a:gd name="T56" fmla="*/ 284 w 312"/>
                <a:gd name="T57" fmla="*/ 66 h 202"/>
                <a:gd name="T58" fmla="*/ 263 w 312"/>
                <a:gd name="T59" fmla="*/ 50 h 202"/>
                <a:gd name="T60" fmla="*/ 240 w 312"/>
                <a:gd name="T61" fmla="*/ 33 h 202"/>
                <a:gd name="T62" fmla="*/ 212 w 312"/>
                <a:gd name="T63" fmla="*/ 19 h 202"/>
                <a:gd name="T64" fmla="*/ 182 w 312"/>
                <a:gd name="T65" fmla="*/ 10 h 20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12"/>
                <a:gd name="T100" fmla="*/ 0 h 202"/>
                <a:gd name="T101" fmla="*/ 312 w 312"/>
                <a:gd name="T102" fmla="*/ 202 h 20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12" h="202">
                  <a:moveTo>
                    <a:pt x="182" y="10"/>
                  </a:moveTo>
                  <a:lnTo>
                    <a:pt x="150" y="4"/>
                  </a:lnTo>
                  <a:lnTo>
                    <a:pt x="119" y="0"/>
                  </a:lnTo>
                  <a:lnTo>
                    <a:pt x="91" y="2"/>
                  </a:lnTo>
                  <a:lnTo>
                    <a:pt x="67" y="8"/>
                  </a:lnTo>
                  <a:lnTo>
                    <a:pt x="44" y="16"/>
                  </a:lnTo>
                  <a:lnTo>
                    <a:pt x="25" y="29"/>
                  </a:lnTo>
                  <a:lnTo>
                    <a:pt x="12" y="44"/>
                  </a:lnTo>
                  <a:lnTo>
                    <a:pt x="2" y="61"/>
                  </a:lnTo>
                  <a:lnTo>
                    <a:pt x="0" y="80"/>
                  </a:lnTo>
                  <a:lnTo>
                    <a:pt x="6" y="99"/>
                  </a:lnTo>
                  <a:lnTo>
                    <a:pt x="16" y="117"/>
                  </a:lnTo>
                  <a:lnTo>
                    <a:pt x="31" y="136"/>
                  </a:lnTo>
                  <a:lnTo>
                    <a:pt x="51" y="153"/>
                  </a:lnTo>
                  <a:lnTo>
                    <a:pt x="74" y="170"/>
                  </a:lnTo>
                  <a:lnTo>
                    <a:pt x="102" y="183"/>
                  </a:lnTo>
                  <a:lnTo>
                    <a:pt x="133" y="193"/>
                  </a:lnTo>
                  <a:lnTo>
                    <a:pt x="165" y="199"/>
                  </a:lnTo>
                  <a:lnTo>
                    <a:pt x="195" y="202"/>
                  </a:lnTo>
                  <a:lnTo>
                    <a:pt x="223" y="200"/>
                  </a:lnTo>
                  <a:lnTo>
                    <a:pt x="248" y="195"/>
                  </a:lnTo>
                  <a:lnTo>
                    <a:pt x="271" y="187"/>
                  </a:lnTo>
                  <a:lnTo>
                    <a:pt x="289" y="174"/>
                  </a:lnTo>
                  <a:lnTo>
                    <a:pt x="303" y="159"/>
                  </a:lnTo>
                  <a:lnTo>
                    <a:pt x="310" y="142"/>
                  </a:lnTo>
                  <a:lnTo>
                    <a:pt x="312" y="123"/>
                  </a:lnTo>
                  <a:lnTo>
                    <a:pt x="308" y="104"/>
                  </a:lnTo>
                  <a:lnTo>
                    <a:pt x="297" y="85"/>
                  </a:lnTo>
                  <a:lnTo>
                    <a:pt x="284" y="66"/>
                  </a:lnTo>
                  <a:lnTo>
                    <a:pt x="263" y="50"/>
                  </a:lnTo>
                  <a:lnTo>
                    <a:pt x="240" y="33"/>
                  </a:lnTo>
                  <a:lnTo>
                    <a:pt x="212" y="19"/>
                  </a:lnTo>
                  <a:lnTo>
                    <a:pt x="182" y="10"/>
                  </a:lnTo>
                  <a:close/>
                </a:path>
              </a:pathLst>
            </a:custGeom>
            <a:grpFill/>
            <a:ln w="12700">
              <a:solidFill>
                <a:srgbClr val="000000"/>
              </a:solidFill>
              <a:round/>
            </a:ln>
          </p:spPr>
          <p:txBody>
            <a:bodyPr/>
            <a:lstStyle/>
            <a:p>
              <a:endParaRPr lang="zh-CN" altLang="en-US">
                <a:latin typeface="+mn-ea"/>
                <a:ea typeface="+mn-ea"/>
              </a:endParaRPr>
            </a:p>
          </p:txBody>
        </p:sp>
        <p:sp>
          <p:nvSpPr>
            <p:cNvPr id="30" name="Freeform 628"/>
            <p:cNvSpPr/>
            <p:nvPr/>
          </p:nvSpPr>
          <p:spPr bwMode="auto">
            <a:xfrm>
              <a:off x="4014" y="2946"/>
              <a:ext cx="270" cy="232"/>
            </a:xfrm>
            <a:custGeom>
              <a:avLst/>
              <a:gdLst>
                <a:gd name="T0" fmla="*/ 181 w 270"/>
                <a:gd name="T1" fmla="*/ 15 h 232"/>
                <a:gd name="T2" fmla="*/ 155 w 270"/>
                <a:gd name="T3" fmla="*/ 6 h 232"/>
                <a:gd name="T4" fmla="*/ 128 w 270"/>
                <a:gd name="T5" fmla="*/ 0 h 232"/>
                <a:gd name="T6" fmla="*/ 104 w 270"/>
                <a:gd name="T7" fmla="*/ 0 h 232"/>
                <a:gd name="T8" fmla="*/ 79 w 270"/>
                <a:gd name="T9" fmla="*/ 4 h 232"/>
                <a:gd name="T10" fmla="*/ 57 w 270"/>
                <a:gd name="T11" fmla="*/ 11 h 232"/>
                <a:gd name="T12" fmla="*/ 38 w 270"/>
                <a:gd name="T13" fmla="*/ 23 h 232"/>
                <a:gd name="T14" fmla="*/ 21 w 270"/>
                <a:gd name="T15" fmla="*/ 38 h 232"/>
                <a:gd name="T16" fmla="*/ 9 w 270"/>
                <a:gd name="T17" fmla="*/ 56 h 232"/>
                <a:gd name="T18" fmla="*/ 2 w 270"/>
                <a:gd name="T19" fmla="*/ 79 h 232"/>
                <a:gd name="T20" fmla="*/ 0 w 270"/>
                <a:gd name="T21" fmla="*/ 100 h 232"/>
                <a:gd name="T22" fmla="*/ 4 w 270"/>
                <a:gd name="T23" fmla="*/ 123 h 232"/>
                <a:gd name="T24" fmla="*/ 13 w 270"/>
                <a:gd name="T25" fmla="*/ 145 h 232"/>
                <a:gd name="T26" fmla="*/ 26 w 270"/>
                <a:gd name="T27" fmla="*/ 166 h 232"/>
                <a:gd name="T28" fmla="*/ 43 w 270"/>
                <a:gd name="T29" fmla="*/ 185 h 232"/>
                <a:gd name="T30" fmla="*/ 64 w 270"/>
                <a:gd name="T31" fmla="*/ 202 h 232"/>
                <a:gd name="T32" fmla="*/ 89 w 270"/>
                <a:gd name="T33" fmla="*/ 217 h 232"/>
                <a:gd name="T34" fmla="*/ 115 w 270"/>
                <a:gd name="T35" fmla="*/ 226 h 232"/>
                <a:gd name="T36" fmla="*/ 142 w 270"/>
                <a:gd name="T37" fmla="*/ 232 h 232"/>
                <a:gd name="T38" fmla="*/ 166 w 270"/>
                <a:gd name="T39" fmla="*/ 232 h 232"/>
                <a:gd name="T40" fmla="*/ 191 w 270"/>
                <a:gd name="T41" fmla="*/ 228 h 232"/>
                <a:gd name="T42" fmla="*/ 213 w 270"/>
                <a:gd name="T43" fmla="*/ 221 h 232"/>
                <a:gd name="T44" fmla="*/ 232 w 270"/>
                <a:gd name="T45" fmla="*/ 209 h 232"/>
                <a:gd name="T46" fmla="*/ 249 w 270"/>
                <a:gd name="T47" fmla="*/ 194 h 232"/>
                <a:gd name="T48" fmla="*/ 261 w 270"/>
                <a:gd name="T49" fmla="*/ 175 h 232"/>
                <a:gd name="T50" fmla="*/ 268 w 270"/>
                <a:gd name="T51" fmla="*/ 155 h 232"/>
                <a:gd name="T52" fmla="*/ 270 w 270"/>
                <a:gd name="T53" fmla="*/ 132 h 232"/>
                <a:gd name="T54" fmla="*/ 266 w 270"/>
                <a:gd name="T55" fmla="*/ 109 h 232"/>
                <a:gd name="T56" fmla="*/ 257 w 270"/>
                <a:gd name="T57" fmla="*/ 87 h 232"/>
                <a:gd name="T58" fmla="*/ 244 w 270"/>
                <a:gd name="T59" fmla="*/ 66 h 232"/>
                <a:gd name="T60" fmla="*/ 227 w 270"/>
                <a:gd name="T61" fmla="*/ 47 h 232"/>
                <a:gd name="T62" fmla="*/ 206 w 270"/>
                <a:gd name="T63" fmla="*/ 30 h 232"/>
                <a:gd name="T64" fmla="*/ 181 w 270"/>
                <a:gd name="T65" fmla="*/ 15 h 23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70"/>
                <a:gd name="T100" fmla="*/ 0 h 232"/>
                <a:gd name="T101" fmla="*/ 270 w 270"/>
                <a:gd name="T102" fmla="*/ 232 h 23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70" h="232">
                  <a:moveTo>
                    <a:pt x="181" y="15"/>
                  </a:moveTo>
                  <a:lnTo>
                    <a:pt x="155" y="6"/>
                  </a:lnTo>
                  <a:lnTo>
                    <a:pt x="128" y="0"/>
                  </a:lnTo>
                  <a:lnTo>
                    <a:pt x="104" y="0"/>
                  </a:lnTo>
                  <a:lnTo>
                    <a:pt x="79" y="4"/>
                  </a:lnTo>
                  <a:lnTo>
                    <a:pt x="57" y="11"/>
                  </a:lnTo>
                  <a:lnTo>
                    <a:pt x="38" y="23"/>
                  </a:lnTo>
                  <a:lnTo>
                    <a:pt x="21" y="38"/>
                  </a:lnTo>
                  <a:lnTo>
                    <a:pt x="9" y="56"/>
                  </a:lnTo>
                  <a:lnTo>
                    <a:pt x="2" y="79"/>
                  </a:lnTo>
                  <a:lnTo>
                    <a:pt x="0" y="100"/>
                  </a:lnTo>
                  <a:lnTo>
                    <a:pt x="4" y="123"/>
                  </a:lnTo>
                  <a:lnTo>
                    <a:pt x="13" y="145"/>
                  </a:lnTo>
                  <a:lnTo>
                    <a:pt x="26" y="166"/>
                  </a:lnTo>
                  <a:lnTo>
                    <a:pt x="43" y="185"/>
                  </a:lnTo>
                  <a:lnTo>
                    <a:pt x="64" y="202"/>
                  </a:lnTo>
                  <a:lnTo>
                    <a:pt x="89" y="217"/>
                  </a:lnTo>
                  <a:lnTo>
                    <a:pt x="115" y="226"/>
                  </a:lnTo>
                  <a:lnTo>
                    <a:pt x="142" y="232"/>
                  </a:lnTo>
                  <a:lnTo>
                    <a:pt x="166" y="232"/>
                  </a:lnTo>
                  <a:lnTo>
                    <a:pt x="191" y="228"/>
                  </a:lnTo>
                  <a:lnTo>
                    <a:pt x="213" y="221"/>
                  </a:lnTo>
                  <a:lnTo>
                    <a:pt x="232" y="209"/>
                  </a:lnTo>
                  <a:lnTo>
                    <a:pt x="249" y="194"/>
                  </a:lnTo>
                  <a:lnTo>
                    <a:pt x="261" y="175"/>
                  </a:lnTo>
                  <a:lnTo>
                    <a:pt x="268" y="155"/>
                  </a:lnTo>
                  <a:lnTo>
                    <a:pt x="270" y="132"/>
                  </a:lnTo>
                  <a:lnTo>
                    <a:pt x="266" y="109"/>
                  </a:lnTo>
                  <a:lnTo>
                    <a:pt x="257" y="87"/>
                  </a:lnTo>
                  <a:lnTo>
                    <a:pt x="244" y="66"/>
                  </a:lnTo>
                  <a:lnTo>
                    <a:pt x="227" y="47"/>
                  </a:lnTo>
                  <a:lnTo>
                    <a:pt x="206" y="30"/>
                  </a:lnTo>
                  <a:lnTo>
                    <a:pt x="181" y="15"/>
                  </a:lnTo>
                  <a:close/>
                </a:path>
              </a:pathLst>
            </a:custGeom>
            <a:grpFill/>
            <a:ln w="12700">
              <a:solidFill>
                <a:srgbClr val="000000"/>
              </a:solidFill>
              <a:round/>
            </a:ln>
          </p:spPr>
          <p:txBody>
            <a:bodyPr/>
            <a:lstStyle/>
            <a:p>
              <a:endParaRPr lang="zh-CN" altLang="en-US">
                <a:latin typeface="+mn-ea"/>
                <a:ea typeface="+mn-ea"/>
              </a:endParaRPr>
            </a:p>
          </p:txBody>
        </p:sp>
        <p:sp>
          <p:nvSpPr>
            <p:cNvPr id="31" name="Freeform 629"/>
            <p:cNvSpPr/>
            <p:nvPr/>
          </p:nvSpPr>
          <p:spPr bwMode="auto">
            <a:xfrm>
              <a:off x="3927" y="3165"/>
              <a:ext cx="325" cy="285"/>
            </a:xfrm>
            <a:custGeom>
              <a:avLst/>
              <a:gdLst>
                <a:gd name="T0" fmla="*/ 102 w 325"/>
                <a:gd name="T1" fmla="*/ 19 h 285"/>
                <a:gd name="T2" fmla="*/ 74 w 325"/>
                <a:gd name="T3" fmla="*/ 36 h 285"/>
                <a:gd name="T4" fmla="*/ 49 w 325"/>
                <a:gd name="T5" fmla="*/ 58 h 285"/>
                <a:gd name="T6" fmla="*/ 28 w 325"/>
                <a:gd name="T7" fmla="*/ 81 h 285"/>
                <a:gd name="T8" fmla="*/ 13 w 325"/>
                <a:gd name="T9" fmla="*/ 107 h 285"/>
                <a:gd name="T10" fmla="*/ 4 w 325"/>
                <a:gd name="T11" fmla="*/ 134 h 285"/>
                <a:gd name="T12" fmla="*/ 0 w 325"/>
                <a:gd name="T13" fmla="*/ 162 h 285"/>
                <a:gd name="T14" fmla="*/ 2 w 325"/>
                <a:gd name="T15" fmla="*/ 188 h 285"/>
                <a:gd name="T16" fmla="*/ 11 w 325"/>
                <a:gd name="T17" fmla="*/ 215 h 285"/>
                <a:gd name="T18" fmla="*/ 27 w 325"/>
                <a:gd name="T19" fmla="*/ 237 h 285"/>
                <a:gd name="T20" fmla="*/ 45 w 325"/>
                <a:gd name="T21" fmla="*/ 256 h 285"/>
                <a:gd name="T22" fmla="*/ 70 w 325"/>
                <a:gd name="T23" fmla="*/ 271 h 285"/>
                <a:gd name="T24" fmla="*/ 98 w 325"/>
                <a:gd name="T25" fmla="*/ 279 h 285"/>
                <a:gd name="T26" fmla="*/ 127 w 325"/>
                <a:gd name="T27" fmla="*/ 285 h 285"/>
                <a:gd name="T28" fmla="*/ 159 w 325"/>
                <a:gd name="T29" fmla="*/ 283 h 285"/>
                <a:gd name="T30" fmla="*/ 191 w 325"/>
                <a:gd name="T31" fmla="*/ 275 h 285"/>
                <a:gd name="T32" fmla="*/ 223 w 325"/>
                <a:gd name="T33" fmla="*/ 264 h 285"/>
                <a:gd name="T34" fmla="*/ 251 w 325"/>
                <a:gd name="T35" fmla="*/ 247 h 285"/>
                <a:gd name="T36" fmla="*/ 276 w 325"/>
                <a:gd name="T37" fmla="*/ 226 h 285"/>
                <a:gd name="T38" fmla="*/ 297 w 325"/>
                <a:gd name="T39" fmla="*/ 202 h 285"/>
                <a:gd name="T40" fmla="*/ 312 w 325"/>
                <a:gd name="T41" fmla="*/ 175 h 285"/>
                <a:gd name="T42" fmla="*/ 321 w 325"/>
                <a:gd name="T43" fmla="*/ 149 h 285"/>
                <a:gd name="T44" fmla="*/ 325 w 325"/>
                <a:gd name="T45" fmla="*/ 120 h 285"/>
                <a:gd name="T46" fmla="*/ 323 w 325"/>
                <a:gd name="T47" fmla="*/ 94 h 285"/>
                <a:gd name="T48" fmla="*/ 314 w 325"/>
                <a:gd name="T49" fmla="*/ 68 h 285"/>
                <a:gd name="T50" fmla="*/ 299 w 325"/>
                <a:gd name="T51" fmla="*/ 45 h 285"/>
                <a:gd name="T52" fmla="*/ 280 w 325"/>
                <a:gd name="T53" fmla="*/ 26 h 285"/>
                <a:gd name="T54" fmla="*/ 255 w 325"/>
                <a:gd name="T55" fmla="*/ 11 h 285"/>
                <a:gd name="T56" fmla="*/ 229 w 325"/>
                <a:gd name="T57" fmla="*/ 4 h 285"/>
                <a:gd name="T58" fmla="*/ 198 w 325"/>
                <a:gd name="T59" fmla="*/ 0 h 285"/>
                <a:gd name="T60" fmla="*/ 166 w 325"/>
                <a:gd name="T61" fmla="*/ 0 h 285"/>
                <a:gd name="T62" fmla="*/ 134 w 325"/>
                <a:gd name="T63" fmla="*/ 7 h 285"/>
                <a:gd name="T64" fmla="*/ 102 w 325"/>
                <a:gd name="T65" fmla="*/ 19 h 28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25"/>
                <a:gd name="T100" fmla="*/ 0 h 285"/>
                <a:gd name="T101" fmla="*/ 325 w 325"/>
                <a:gd name="T102" fmla="*/ 285 h 28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25" h="285">
                  <a:moveTo>
                    <a:pt x="102" y="19"/>
                  </a:moveTo>
                  <a:lnTo>
                    <a:pt x="74" y="36"/>
                  </a:lnTo>
                  <a:lnTo>
                    <a:pt x="49" y="58"/>
                  </a:lnTo>
                  <a:lnTo>
                    <a:pt x="28" y="81"/>
                  </a:lnTo>
                  <a:lnTo>
                    <a:pt x="13" y="107"/>
                  </a:lnTo>
                  <a:lnTo>
                    <a:pt x="4" y="134"/>
                  </a:lnTo>
                  <a:lnTo>
                    <a:pt x="0" y="162"/>
                  </a:lnTo>
                  <a:lnTo>
                    <a:pt x="2" y="188"/>
                  </a:lnTo>
                  <a:lnTo>
                    <a:pt x="11" y="215"/>
                  </a:lnTo>
                  <a:lnTo>
                    <a:pt x="27" y="237"/>
                  </a:lnTo>
                  <a:lnTo>
                    <a:pt x="45" y="256"/>
                  </a:lnTo>
                  <a:lnTo>
                    <a:pt x="70" y="271"/>
                  </a:lnTo>
                  <a:lnTo>
                    <a:pt x="98" y="279"/>
                  </a:lnTo>
                  <a:lnTo>
                    <a:pt x="127" y="285"/>
                  </a:lnTo>
                  <a:lnTo>
                    <a:pt x="159" y="283"/>
                  </a:lnTo>
                  <a:lnTo>
                    <a:pt x="191" y="275"/>
                  </a:lnTo>
                  <a:lnTo>
                    <a:pt x="223" y="264"/>
                  </a:lnTo>
                  <a:lnTo>
                    <a:pt x="251" y="247"/>
                  </a:lnTo>
                  <a:lnTo>
                    <a:pt x="276" y="226"/>
                  </a:lnTo>
                  <a:lnTo>
                    <a:pt x="297" y="202"/>
                  </a:lnTo>
                  <a:lnTo>
                    <a:pt x="312" y="175"/>
                  </a:lnTo>
                  <a:lnTo>
                    <a:pt x="321" y="149"/>
                  </a:lnTo>
                  <a:lnTo>
                    <a:pt x="325" y="120"/>
                  </a:lnTo>
                  <a:lnTo>
                    <a:pt x="323" y="94"/>
                  </a:lnTo>
                  <a:lnTo>
                    <a:pt x="314" y="68"/>
                  </a:lnTo>
                  <a:lnTo>
                    <a:pt x="299" y="45"/>
                  </a:lnTo>
                  <a:lnTo>
                    <a:pt x="280" y="26"/>
                  </a:lnTo>
                  <a:lnTo>
                    <a:pt x="255" y="11"/>
                  </a:lnTo>
                  <a:lnTo>
                    <a:pt x="229" y="4"/>
                  </a:lnTo>
                  <a:lnTo>
                    <a:pt x="198" y="0"/>
                  </a:lnTo>
                  <a:lnTo>
                    <a:pt x="166" y="0"/>
                  </a:lnTo>
                  <a:lnTo>
                    <a:pt x="134" y="7"/>
                  </a:lnTo>
                  <a:lnTo>
                    <a:pt x="102" y="19"/>
                  </a:lnTo>
                  <a:close/>
                </a:path>
              </a:pathLst>
            </a:custGeom>
            <a:grpFill/>
            <a:ln w="12700">
              <a:solidFill>
                <a:srgbClr val="000000"/>
              </a:solidFill>
              <a:round/>
            </a:ln>
          </p:spPr>
          <p:txBody>
            <a:bodyPr/>
            <a:lstStyle/>
            <a:p>
              <a:endParaRPr lang="zh-CN" altLang="en-US">
                <a:latin typeface="+mn-ea"/>
                <a:ea typeface="+mn-ea"/>
              </a:endParaRPr>
            </a:p>
          </p:txBody>
        </p:sp>
        <p:sp>
          <p:nvSpPr>
            <p:cNvPr id="32" name="Oval 630"/>
            <p:cNvSpPr>
              <a:spLocks noChangeArrowheads="1"/>
            </p:cNvSpPr>
            <p:nvPr/>
          </p:nvSpPr>
          <p:spPr bwMode="auto">
            <a:xfrm>
              <a:off x="3514" y="3201"/>
              <a:ext cx="538" cy="337"/>
            </a:xfrm>
            <a:prstGeom prst="ellipse">
              <a:avLst/>
            </a:prstGeom>
            <a:grpFill/>
            <a:ln w="12700">
              <a:solidFill>
                <a:srgbClr val="000000"/>
              </a:solidFill>
              <a:round/>
            </a:ln>
          </p:spPr>
          <p:txBody>
            <a:bodyPr/>
            <a:lstStyle/>
            <a:p>
              <a:endParaRPr lang="zh-CN" altLang="en-US">
                <a:latin typeface="+mn-ea"/>
                <a:ea typeface="+mn-ea"/>
              </a:endParaRPr>
            </a:p>
          </p:txBody>
        </p:sp>
        <p:sp>
          <p:nvSpPr>
            <p:cNvPr id="33" name="Freeform 631"/>
            <p:cNvSpPr/>
            <p:nvPr/>
          </p:nvSpPr>
          <p:spPr bwMode="auto">
            <a:xfrm>
              <a:off x="3289" y="3193"/>
              <a:ext cx="300" cy="232"/>
            </a:xfrm>
            <a:custGeom>
              <a:avLst/>
              <a:gdLst>
                <a:gd name="T0" fmla="*/ 185 w 300"/>
                <a:gd name="T1" fmla="*/ 9 h 232"/>
                <a:gd name="T2" fmla="*/ 155 w 300"/>
                <a:gd name="T3" fmla="*/ 2 h 232"/>
                <a:gd name="T4" fmla="*/ 124 w 300"/>
                <a:gd name="T5" fmla="*/ 0 h 232"/>
                <a:gd name="T6" fmla="*/ 98 w 300"/>
                <a:gd name="T7" fmla="*/ 2 h 232"/>
                <a:gd name="T8" fmla="*/ 71 w 300"/>
                <a:gd name="T9" fmla="*/ 8 h 232"/>
                <a:gd name="T10" fmla="*/ 49 w 300"/>
                <a:gd name="T11" fmla="*/ 17 h 232"/>
                <a:gd name="T12" fmla="*/ 30 w 300"/>
                <a:gd name="T13" fmla="*/ 30 h 232"/>
                <a:gd name="T14" fmla="*/ 15 w 300"/>
                <a:gd name="T15" fmla="*/ 47 h 232"/>
                <a:gd name="T16" fmla="*/ 3 w 300"/>
                <a:gd name="T17" fmla="*/ 68 h 232"/>
                <a:gd name="T18" fmla="*/ 0 w 300"/>
                <a:gd name="T19" fmla="*/ 91 h 232"/>
                <a:gd name="T20" fmla="*/ 2 w 300"/>
                <a:gd name="T21" fmla="*/ 113 h 232"/>
                <a:gd name="T22" fmla="*/ 9 w 300"/>
                <a:gd name="T23" fmla="*/ 136 h 232"/>
                <a:gd name="T24" fmla="*/ 22 w 300"/>
                <a:gd name="T25" fmla="*/ 157 h 232"/>
                <a:gd name="T26" fmla="*/ 39 w 300"/>
                <a:gd name="T27" fmla="*/ 177 h 232"/>
                <a:gd name="T28" fmla="*/ 62 w 300"/>
                <a:gd name="T29" fmla="*/ 196 h 232"/>
                <a:gd name="T30" fmla="*/ 87 w 300"/>
                <a:gd name="T31" fmla="*/ 211 h 232"/>
                <a:gd name="T32" fmla="*/ 115 w 300"/>
                <a:gd name="T33" fmla="*/ 223 h 232"/>
                <a:gd name="T34" fmla="*/ 145 w 300"/>
                <a:gd name="T35" fmla="*/ 230 h 232"/>
                <a:gd name="T36" fmla="*/ 175 w 300"/>
                <a:gd name="T37" fmla="*/ 232 h 232"/>
                <a:gd name="T38" fmla="*/ 202 w 300"/>
                <a:gd name="T39" fmla="*/ 230 h 232"/>
                <a:gd name="T40" fmla="*/ 228 w 300"/>
                <a:gd name="T41" fmla="*/ 225 h 232"/>
                <a:gd name="T42" fmla="*/ 251 w 300"/>
                <a:gd name="T43" fmla="*/ 213 h 232"/>
                <a:gd name="T44" fmla="*/ 270 w 300"/>
                <a:gd name="T45" fmla="*/ 200 h 232"/>
                <a:gd name="T46" fmla="*/ 287 w 300"/>
                <a:gd name="T47" fmla="*/ 183 h 232"/>
                <a:gd name="T48" fmla="*/ 296 w 300"/>
                <a:gd name="T49" fmla="*/ 162 h 232"/>
                <a:gd name="T50" fmla="*/ 300 w 300"/>
                <a:gd name="T51" fmla="*/ 140 h 232"/>
                <a:gd name="T52" fmla="*/ 298 w 300"/>
                <a:gd name="T53" fmla="*/ 117 h 232"/>
                <a:gd name="T54" fmla="*/ 291 w 300"/>
                <a:gd name="T55" fmla="*/ 94 h 232"/>
                <a:gd name="T56" fmla="*/ 277 w 300"/>
                <a:gd name="T57" fmla="*/ 74 h 232"/>
                <a:gd name="T58" fmla="*/ 260 w 300"/>
                <a:gd name="T59" fmla="*/ 55 h 232"/>
                <a:gd name="T60" fmla="*/ 238 w 300"/>
                <a:gd name="T61" fmla="*/ 36 h 232"/>
                <a:gd name="T62" fmla="*/ 213 w 300"/>
                <a:gd name="T63" fmla="*/ 21 h 232"/>
                <a:gd name="T64" fmla="*/ 185 w 300"/>
                <a:gd name="T65" fmla="*/ 9 h 23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00"/>
                <a:gd name="T100" fmla="*/ 0 h 232"/>
                <a:gd name="T101" fmla="*/ 300 w 300"/>
                <a:gd name="T102" fmla="*/ 232 h 23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00" h="232">
                  <a:moveTo>
                    <a:pt x="185" y="9"/>
                  </a:moveTo>
                  <a:lnTo>
                    <a:pt x="155" y="2"/>
                  </a:lnTo>
                  <a:lnTo>
                    <a:pt x="124" y="0"/>
                  </a:lnTo>
                  <a:lnTo>
                    <a:pt x="98" y="2"/>
                  </a:lnTo>
                  <a:lnTo>
                    <a:pt x="71" y="8"/>
                  </a:lnTo>
                  <a:lnTo>
                    <a:pt x="49" y="17"/>
                  </a:lnTo>
                  <a:lnTo>
                    <a:pt x="30" y="30"/>
                  </a:lnTo>
                  <a:lnTo>
                    <a:pt x="15" y="47"/>
                  </a:lnTo>
                  <a:lnTo>
                    <a:pt x="3" y="68"/>
                  </a:lnTo>
                  <a:lnTo>
                    <a:pt x="0" y="91"/>
                  </a:lnTo>
                  <a:lnTo>
                    <a:pt x="2" y="113"/>
                  </a:lnTo>
                  <a:lnTo>
                    <a:pt x="9" y="136"/>
                  </a:lnTo>
                  <a:lnTo>
                    <a:pt x="22" y="157"/>
                  </a:lnTo>
                  <a:lnTo>
                    <a:pt x="39" y="177"/>
                  </a:lnTo>
                  <a:lnTo>
                    <a:pt x="62" y="196"/>
                  </a:lnTo>
                  <a:lnTo>
                    <a:pt x="87" y="211"/>
                  </a:lnTo>
                  <a:lnTo>
                    <a:pt x="115" y="223"/>
                  </a:lnTo>
                  <a:lnTo>
                    <a:pt x="145" y="230"/>
                  </a:lnTo>
                  <a:lnTo>
                    <a:pt x="175" y="232"/>
                  </a:lnTo>
                  <a:lnTo>
                    <a:pt x="202" y="230"/>
                  </a:lnTo>
                  <a:lnTo>
                    <a:pt x="228" y="225"/>
                  </a:lnTo>
                  <a:lnTo>
                    <a:pt x="251" y="213"/>
                  </a:lnTo>
                  <a:lnTo>
                    <a:pt x="270" y="200"/>
                  </a:lnTo>
                  <a:lnTo>
                    <a:pt x="287" y="183"/>
                  </a:lnTo>
                  <a:lnTo>
                    <a:pt x="296" y="162"/>
                  </a:lnTo>
                  <a:lnTo>
                    <a:pt x="300" y="140"/>
                  </a:lnTo>
                  <a:lnTo>
                    <a:pt x="298" y="117"/>
                  </a:lnTo>
                  <a:lnTo>
                    <a:pt x="291" y="94"/>
                  </a:lnTo>
                  <a:lnTo>
                    <a:pt x="277" y="74"/>
                  </a:lnTo>
                  <a:lnTo>
                    <a:pt x="260" y="55"/>
                  </a:lnTo>
                  <a:lnTo>
                    <a:pt x="238" y="36"/>
                  </a:lnTo>
                  <a:lnTo>
                    <a:pt x="213" y="21"/>
                  </a:lnTo>
                  <a:lnTo>
                    <a:pt x="185" y="9"/>
                  </a:lnTo>
                  <a:close/>
                </a:path>
              </a:pathLst>
            </a:custGeom>
            <a:grpFill/>
            <a:ln w="12700">
              <a:solidFill>
                <a:srgbClr val="000000"/>
              </a:solidFill>
              <a:round/>
            </a:ln>
          </p:spPr>
          <p:txBody>
            <a:bodyPr/>
            <a:lstStyle/>
            <a:p>
              <a:endParaRPr lang="zh-CN" altLang="en-US">
                <a:latin typeface="+mn-ea"/>
                <a:ea typeface="+mn-ea"/>
              </a:endParaRPr>
            </a:p>
          </p:txBody>
        </p:sp>
        <p:sp>
          <p:nvSpPr>
            <p:cNvPr id="34" name="Oval 632"/>
            <p:cNvSpPr>
              <a:spLocks noChangeArrowheads="1"/>
            </p:cNvSpPr>
            <p:nvPr/>
          </p:nvSpPr>
          <p:spPr bwMode="auto">
            <a:xfrm>
              <a:off x="3204" y="3023"/>
              <a:ext cx="245" cy="219"/>
            </a:xfrm>
            <a:prstGeom prst="ellipse">
              <a:avLst/>
            </a:prstGeom>
            <a:grpFill/>
            <a:ln w="12700">
              <a:solidFill>
                <a:srgbClr val="000000"/>
              </a:solidFill>
              <a:round/>
            </a:ln>
          </p:spPr>
          <p:txBody>
            <a:bodyPr/>
            <a:lstStyle/>
            <a:p>
              <a:endParaRPr lang="zh-CN" altLang="en-US">
                <a:latin typeface="+mn-ea"/>
                <a:ea typeface="+mn-ea"/>
              </a:endParaRPr>
            </a:p>
          </p:txBody>
        </p:sp>
        <p:sp>
          <p:nvSpPr>
            <p:cNvPr id="35" name="Freeform 633"/>
            <p:cNvSpPr/>
            <p:nvPr/>
          </p:nvSpPr>
          <p:spPr bwMode="auto">
            <a:xfrm>
              <a:off x="3253" y="2827"/>
              <a:ext cx="315" cy="259"/>
            </a:xfrm>
            <a:custGeom>
              <a:avLst/>
              <a:gdLst>
                <a:gd name="T0" fmla="*/ 100 w 315"/>
                <a:gd name="T1" fmla="*/ 32 h 259"/>
                <a:gd name="T2" fmla="*/ 72 w 315"/>
                <a:gd name="T3" fmla="*/ 53 h 259"/>
                <a:gd name="T4" fmla="*/ 47 w 315"/>
                <a:gd name="T5" fmla="*/ 74 h 259"/>
                <a:gd name="T6" fmla="*/ 28 w 315"/>
                <a:gd name="T7" fmla="*/ 98 h 259"/>
                <a:gd name="T8" fmla="*/ 13 w 315"/>
                <a:gd name="T9" fmla="*/ 123 h 259"/>
                <a:gd name="T10" fmla="*/ 4 w 315"/>
                <a:gd name="T11" fmla="*/ 149 h 259"/>
                <a:gd name="T12" fmla="*/ 0 w 315"/>
                <a:gd name="T13" fmla="*/ 174 h 259"/>
                <a:gd name="T14" fmla="*/ 2 w 315"/>
                <a:gd name="T15" fmla="*/ 196 h 259"/>
                <a:gd name="T16" fmla="*/ 11 w 315"/>
                <a:gd name="T17" fmla="*/ 217 h 259"/>
                <a:gd name="T18" fmla="*/ 26 w 315"/>
                <a:gd name="T19" fmla="*/ 234 h 259"/>
                <a:gd name="T20" fmla="*/ 45 w 315"/>
                <a:gd name="T21" fmla="*/ 247 h 259"/>
                <a:gd name="T22" fmla="*/ 70 w 315"/>
                <a:gd name="T23" fmla="*/ 257 h 259"/>
                <a:gd name="T24" fmla="*/ 96 w 315"/>
                <a:gd name="T25" fmla="*/ 259 h 259"/>
                <a:gd name="T26" fmla="*/ 124 w 315"/>
                <a:gd name="T27" fmla="*/ 259 h 259"/>
                <a:gd name="T28" fmla="*/ 155 w 315"/>
                <a:gd name="T29" fmla="*/ 253 h 259"/>
                <a:gd name="T30" fmla="*/ 185 w 315"/>
                <a:gd name="T31" fmla="*/ 242 h 259"/>
                <a:gd name="T32" fmla="*/ 215 w 315"/>
                <a:gd name="T33" fmla="*/ 226 h 259"/>
                <a:gd name="T34" fmla="*/ 243 w 315"/>
                <a:gd name="T35" fmla="*/ 208 h 259"/>
                <a:gd name="T36" fmla="*/ 268 w 315"/>
                <a:gd name="T37" fmla="*/ 185 h 259"/>
                <a:gd name="T38" fmla="*/ 287 w 315"/>
                <a:gd name="T39" fmla="*/ 160 h 259"/>
                <a:gd name="T40" fmla="*/ 302 w 315"/>
                <a:gd name="T41" fmla="*/ 136 h 259"/>
                <a:gd name="T42" fmla="*/ 311 w 315"/>
                <a:gd name="T43" fmla="*/ 109 h 259"/>
                <a:gd name="T44" fmla="*/ 315 w 315"/>
                <a:gd name="T45" fmla="*/ 87 h 259"/>
                <a:gd name="T46" fmla="*/ 313 w 315"/>
                <a:gd name="T47" fmla="*/ 62 h 259"/>
                <a:gd name="T48" fmla="*/ 304 w 315"/>
                <a:gd name="T49" fmla="*/ 42 h 259"/>
                <a:gd name="T50" fmla="*/ 289 w 315"/>
                <a:gd name="T51" fmla="*/ 25 h 259"/>
                <a:gd name="T52" fmla="*/ 270 w 315"/>
                <a:gd name="T53" fmla="*/ 11 h 259"/>
                <a:gd name="T54" fmla="*/ 247 w 315"/>
                <a:gd name="T55" fmla="*/ 4 h 259"/>
                <a:gd name="T56" fmla="*/ 221 w 315"/>
                <a:gd name="T57" fmla="*/ 0 h 259"/>
                <a:gd name="T58" fmla="*/ 192 w 315"/>
                <a:gd name="T59" fmla="*/ 0 h 259"/>
                <a:gd name="T60" fmla="*/ 162 w 315"/>
                <a:gd name="T61" fmla="*/ 6 h 259"/>
                <a:gd name="T62" fmla="*/ 130 w 315"/>
                <a:gd name="T63" fmla="*/ 17 h 259"/>
                <a:gd name="T64" fmla="*/ 100 w 315"/>
                <a:gd name="T65" fmla="*/ 32 h 25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15"/>
                <a:gd name="T100" fmla="*/ 0 h 259"/>
                <a:gd name="T101" fmla="*/ 315 w 315"/>
                <a:gd name="T102" fmla="*/ 259 h 25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15" h="259">
                  <a:moveTo>
                    <a:pt x="100" y="32"/>
                  </a:moveTo>
                  <a:lnTo>
                    <a:pt x="72" y="53"/>
                  </a:lnTo>
                  <a:lnTo>
                    <a:pt x="47" y="74"/>
                  </a:lnTo>
                  <a:lnTo>
                    <a:pt x="28" y="98"/>
                  </a:lnTo>
                  <a:lnTo>
                    <a:pt x="13" y="123"/>
                  </a:lnTo>
                  <a:lnTo>
                    <a:pt x="4" y="149"/>
                  </a:lnTo>
                  <a:lnTo>
                    <a:pt x="0" y="174"/>
                  </a:lnTo>
                  <a:lnTo>
                    <a:pt x="2" y="196"/>
                  </a:lnTo>
                  <a:lnTo>
                    <a:pt x="11" y="217"/>
                  </a:lnTo>
                  <a:lnTo>
                    <a:pt x="26" y="234"/>
                  </a:lnTo>
                  <a:lnTo>
                    <a:pt x="45" y="247"/>
                  </a:lnTo>
                  <a:lnTo>
                    <a:pt x="70" y="257"/>
                  </a:lnTo>
                  <a:lnTo>
                    <a:pt x="96" y="259"/>
                  </a:lnTo>
                  <a:lnTo>
                    <a:pt x="124" y="259"/>
                  </a:lnTo>
                  <a:lnTo>
                    <a:pt x="155" y="253"/>
                  </a:lnTo>
                  <a:lnTo>
                    <a:pt x="185" y="242"/>
                  </a:lnTo>
                  <a:lnTo>
                    <a:pt x="215" y="226"/>
                  </a:lnTo>
                  <a:lnTo>
                    <a:pt x="243" y="208"/>
                  </a:lnTo>
                  <a:lnTo>
                    <a:pt x="268" y="185"/>
                  </a:lnTo>
                  <a:lnTo>
                    <a:pt x="287" y="160"/>
                  </a:lnTo>
                  <a:lnTo>
                    <a:pt x="302" y="136"/>
                  </a:lnTo>
                  <a:lnTo>
                    <a:pt x="311" y="109"/>
                  </a:lnTo>
                  <a:lnTo>
                    <a:pt x="315" y="87"/>
                  </a:lnTo>
                  <a:lnTo>
                    <a:pt x="313" y="62"/>
                  </a:lnTo>
                  <a:lnTo>
                    <a:pt x="304" y="42"/>
                  </a:lnTo>
                  <a:lnTo>
                    <a:pt x="289" y="25"/>
                  </a:lnTo>
                  <a:lnTo>
                    <a:pt x="270" y="11"/>
                  </a:lnTo>
                  <a:lnTo>
                    <a:pt x="247" y="4"/>
                  </a:lnTo>
                  <a:lnTo>
                    <a:pt x="221" y="0"/>
                  </a:lnTo>
                  <a:lnTo>
                    <a:pt x="192" y="0"/>
                  </a:lnTo>
                  <a:lnTo>
                    <a:pt x="162" y="6"/>
                  </a:lnTo>
                  <a:lnTo>
                    <a:pt x="130" y="17"/>
                  </a:lnTo>
                  <a:lnTo>
                    <a:pt x="100" y="32"/>
                  </a:lnTo>
                  <a:close/>
                </a:path>
              </a:pathLst>
            </a:custGeom>
            <a:grpFill/>
            <a:ln w="12700">
              <a:solidFill>
                <a:srgbClr val="000000"/>
              </a:solidFill>
              <a:round/>
            </a:ln>
          </p:spPr>
          <p:txBody>
            <a:bodyPr/>
            <a:lstStyle/>
            <a:p>
              <a:endParaRPr lang="zh-CN" altLang="en-US">
                <a:latin typeface="+mn-ea"/>
                <a:ea typeface="+mn-ea"/>
              </a:endParaRPr>
            </a:p>
          </p:txBody>
        </p:sp>
        <p:sp>
          <p:nvSpPr>
            <p:cNvPr id="36" name="Freeform 634"/>
            <p:cNvSpPr/>
            <p:nvPr/>
          </p:nvSpPr>
          <p:spPr bwMode="auto">
            <a:xfrm>
              <a:off x="3319" y="2831"/>
              <a:ext cx="850" cy="583"/>
            </a:xfrm>
            <a:custGeom>
              <a:avLst/>
              <a:gdLst>
                <a:gd name="T0" fmla="*/ 125 w 850"/>
                <a:gd name="T1" fmla="*/ 117 h 583"/>
                <a:gd name="T2" fmla="*/ 166 w 850"/>
                <a:gd name="T3" fmla="*/ 109 h 583"/>
                <a:gd name="T4" fmla="*/ 210 w 850"/>
                <a:gd name="T5" fmla="*/ 102 h 583"/>
                <a:gd name="T6" fmla="*/ 247 w 850"/>
                <a:gd name="T7" fmla="*/ 96 h 583"/>
                <a:gd name="T8" fmla="*/ 272 w 850"/>
                <a:gd name="T9" fmla="*/ 66 h 583"/>
                <a:gd name="T10" fmla="*/ 234 w 850"/>
                <a:gd name="T11" fmla="*/ 58 h 583"/>
                <a:gd name="T12" fmla="*/ 198 w 850"/>
                <a:gd name="T13" fmla="*/ 66 h 583"/>
                <a:gd name="T14" fmla="*/ 179 w 850"/>
                <a:gd name="T15" fmla="*/ 66 h 583"/>
                <a:gd name="T16" fmla="*/ 217 w 850"/>
                <a:gd name="T17" fmla="*/ 36 h 583"/>
                <a:gd name="T18" fmla="*/ 261 w 850"/>
                <a:gd name="T19" fmla="*/ 21 h 583"/>
                <a:gd name="T20" fmla="*/ 296 w 850"/>
                <a:gd name="T21" fmla="*/ 13 h 583"/>
                <a:gd name="T22" fmla="*/ 334 w 850"/>
                <a:gd name="T23" fmla="*/ 5 h 583"/>
                <a:gd name="T24" fmla="*/ 372 w 850"/>
                <a:gd name="T25" fmla="*/ 0 h 583"/>
                <a:gd name="T26" fmla="*/ 410 w 850"/>
                <a:gd name="T27" fmla="*/ 0 h 583"/>
                <a:gd name="T28" fmla="*/ 446 w 850"/>
                <a:gd name="T29" fmla="*/ 0 h 583"/>
                <a:gd name="T30" fmla="*/ 534 w 850"/>
                <a:gd name="T31" fmla="*/ 0 h 583"/>
                <a:gd name="T32" fmla="*/ 584 w 850"/>
                <a:gd name="T33" fmla="*/ 0 h 583"/>
                <a:gd name="T34" fmla="*/ 627 w 850"/>
                <a:gd name="T35" fmla="*/ 21 h 583"/>
                <a:gd name="T36" fmla="*/ 657 w 850"/>
                <a:gd name="T37" fmla="*/ 51 h 583"/>
                <a:gd name="T38" fmla="*/ 695 w 850"/>
                <a:gd name="T39" fmla="*/ 72 h 583"/>
                <a:gd name="T40" fmla="*/ 733 w 850"/>
                <a:gd name="T41" fmla="*/ 81 h 583"/>
                <a:gd name="T42" fmla="*/ 771 w 850"/>
                <a:gd name="T43" fmla="*/ 109 h 583"/>
                <a:gd name="T44" fmla="*/ 801 w 850"/>
                <a:gd name="T45" fmla="*/ 139 h 583"/>
                <a:gd name="T46" fmla="*/ 825 w 850"/>
                <a:gd name="T47" fmla="*/ 183 h 583"/>
                <a:gd name="T48" fmla="*/ 833 w 850"/>
                <a:gd name="T49" fmla="*/ 234 h 583"/>
                <a:gd name="T50" fmla="*/ 839 w 850"/>
                <a:gd name="T51" fmla="*/ 279 h 583"/>
                <a:gd name="T52" fmla="*/ 839 w 850"/>
                <a:gd name="T53" fmla="*/ 324 h 583"/>
                <a:gd name="T54" fmla="*/ 839 w 850"/>
                <a:gd name="T55" fmla="*/ 368 h 583"/>
                <a:gd name="T56" fmla="*/ 850 w 850"/>
                <a:gd name="T57" fmla="*/ 413 h 583"/>
                <a:gd name="T58" fmla="*/ 850 w 850"/>
                <a:gd name="T59" fmla="*/ 456 h 583"/>
                <a:gd name="T60" fmla="*/ 825 w 850"/>
                <a:gd name="T61" fmla="*/ 500 h 583"/>
                <a:gd name="T62" fmla="*/ 782 w 850"/>
                <a:gd name="T63" fmla="*/ 524 h 583"/>
                <a:gd name="T64" fmla="*/ 746 w 850"/>
                <a:gd name="T65" fmla="*/ 545 h 583"/>
                <a:gd name="T66" fmla="*/ 708 w 850"/>
                <a:gd name="T67" fmla="*/ 568 h 583"/>
                <a:gd name="T68" fmla="*/ 670 w 850"/>
                <a:gd name="T69" fmla="*/ 575 h 583"/>
                <a:gd name="T70" fmla="*/ 621 w 850"/>
                <a:gd name="T71" fmla="*/ 583 h 583"/>
                <a:gd name="T72" fmla="*/ 576 w 850"/>
                <a:gd name="T73" fmla="*/ 583 h 583"/>
                <a:gd name="T74" fmla="*/ 540 w 850"/>
                <a:gd name="T75" fmla="*/ 583 h 583"/>
                <a:gd name="T76" fmla="*/ 502 w 850"/>
                <a:gd name="T77" fmla="*/ 583 h 583"/>
                <a:gd name="T78" fmla="*/ 465 w 850"/>
                <a:gd name="T79" fmla="*/ 583 h 583"/>
                <a:gd name="T80" fmla="*/ 427 w 850"/>
                <a:gd name="T81" fmla="*/ 583 h 583"/>
                <a:gd name="T82" fmla="*/ 391 w 850"/>
                <a:gd name="T83" fmla="*/ 583 h 583"/>
                <a:gd name="T84" fmla="*/ 353 w 850"/>
                <a:gd name="T85" fmla="*/ 583 h 583"/>
                <a:gd name="T86" fmla="*/ 310 w 850"/>
                <a:gd name="T87" fmla="*/ 583 h 583"/>
                <a:gd name="T88" fmla="*/ 272 w 850"/>
                <a:gd name="T89" fmla="*/ 583 h 583"/>
                <a:gd name="T90" fmla="*/ 234 w 850"/>
                <a:gd name="T91" fmla="*/ 583 h 583"/>
                <a:gd name="T92" fmla="*/ 198 w 850"/>
                <a:gd name="T93" fmla="*/ 560 h 583"/>
                <a:gd name="T94" fmla="*/ 160 w 850"/>
                <a:gd name="T95" fmla="*/ 545 h 583"/>
                <a:gd name="T96" fmla="*/ 125 w 850"/>
                <a:gd name="T97" fmla="*/ 524 h 583"/>
                <a:gd name="T98" fmla="*/ 92 w 850"/>
                <a:gd name="T99" fmla="*/ 487 h 583"/>
                <a:gd name="T100" fmla="*/ 68 w 850"/>
                <a:gd name="T101" fmla="*/ 456 h 583"/>
                <a:gd name="T102" fmla="*/ 43 w 850"/>
                <a:gd name="T103" fmla="*/ 413 h 583"/>
                <a:gd name="T104" fmla="*/ 17 w 850"/>
                <a:gd name="T105" fmla="*/ 360 h 583"/>
                <a:gd name="T106" fmla="*/ 0 w 850"/>
                <a:gd name="T107" fmla="*/ 309 h 583"/>
                <a:gd name="T108" fmla="*/ 0 w 850"/>
                <a:gd name="T109" fmla="*/ 264 h 583"/>
                <a:gd name="T110" fmla="*/ 6 w 850"/>
                <a:gd name="T111" fmla="*/ 213 h 583"/>
                <a:gd name="T112" fmla="*/ 30 w 850"/>
                <a:gd name="T113" fmla="*/ 175 h 583"/>
                <a:gd name="T114" fmla="*/ 62 w 850"/>
                <a:gd name="T115" fmla="*/ 155 h 583"/>
                <a:gd name="T116" fmla="*/ 98 w 850"/>
                <a:gd name="T117" fmla="*/ 139 h 583"/>
                <a:gd name="T118" fmla="*/ 130 w 850"/>
                <a:gd name="T119" fmla="*/ 117 h 583"/>
                <a:gd name="T120" fmla="*/ 147 w 850"/>
                <a:gd name="T121" fmla="*/ 139 h 58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50"/>
                <a:gd name="T184" fmla="*/ 0 h 583"/>
                <a:gd name="T185" fmla="*/ 850 w 850"/>
                <a:gd name="T186" fmla="*/ 583 h 583"/>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50" h="583">
                  <a:moveTo>
                    <a:pt x="104" y="117"/>
                  </a:moveTo>
                  <a:lnTo>
                    <a:pt x="125" y="117"/>
                  </a:lnTo>
                  <a:lnTo>
                    <a:pt x="142" y="117"/>
                  </a:lnTo>
                  <a:lnTo>
                    <a:pt x="166" y="109"/>
                  </a:lnTo>
                  <a:lnTo>
                    <a:pt x="185" y="109"/>
                  </a:lnTo>
                  <a:lnTo>
                    <a:pt x="210" y="102"/>
                  </a:lnTo>
                  <a:lnTo>
                    <a:pt x="228" y="102"/>
                  </a:lnTo>
                  <a:lnTo>
                    <a:pt x="247" y="96"/>
                  </a:lnTo>
                  <a:lnTo>
                    <a:pt x="266" y="88"/>
                  </a:lnTo>
                  <a:lnTo>
                    <a:pt x="272" y="66"/>
                  </a:lnTo>
                  <a:lnTo>
                    <a:pt x="255" y="58"/>
                  </a:lnTo>
                  <a:lnTo>
                    <a:pt x="234" y="58"/>
                  </a:lnTo>
                  <a:lnTo>
                    <a:pt x="217" y="66"/>
                  </a:lnTo>
                  <a:lnTo>
                    <a:pt x="198" y="66"/>
                  </a:lnTo>
                  <a:lnTo>
                    <a:pt x="179" y="88"/>
                  </a:lnTo>
                  <a:lnTo>
                    <a:pt x="179" y="66"/>
                  </a:lnTo>
                  <a:lnTo>
                    <a:pt x="198" y="51"/>
                  </a:lnTo>
                  <a:lnTo>
                    <a:pt x="217" y="36"/>
                  </a:lnTo>
                  <a:lnTo>
                    <a:pt x="242" y="28"/>
                  </a:lnTo>
                  <a:lnTo>
                    <a:pt x="261" y="21"/>
                  </a:lnTo>
                  <a:lnTo>
                    <a:pt x="279" y="21"/>
                  </a:lnTo>
                  <a:lnTo>
                    <a:pt x="296" y="13"/>
                  </a:lnTo>
                  <a:lnTo>
                    <a:pt x="315" y="13"/>
                  </a:lnTo>
                  <a:lnTo>
                    <a:pt x="334" y="5"/>
                  </a:lnTo>
                  <a:lnTo>
                    <a:pt x="353" y="5"/>
                  </a:lnTo>
                  <a:lnTo>
                    <a:pt x="372" y="0"/>
                  </a:lnTo>
                  <a:lnTo>
                    <a:pt x="391" y="0"/>
                  </a:lnTo>
                  <a:lnTo>
                    <a:pt x="410" y="0"/>
                  </a:lnTo>
                  <a:lnTo>
                    <a:pt x="427" y="0"/>
                  </a:lnTo>
                  <a:lnTo>
                    <a:pt x="446" y="0"/>
                  </a:lnTo>
                  <a:lnTo>
                    <a:pt x="483" y="0"/>
                  </a:lnTo>
                  <a:lnTo>
                    <a:pt x="534" y="0"/>
                  </a:lnTo>
                  <a:lnTo>
                    <a:pt x="559" y="0"/>
                  </a:lnTo>
                  <a:lnTo>
                    <a:pt x="584" y="0"/>
                  </a:lnTo>
                  <a:lnTo>
                    <a:pt x="608" y="5"/>
                  </a:lnTo>
                  <a:lnTo>
                    <a:pt x="627" y="21"/>
                  </a:lnTo>
                  <a:lnTo>
                    <a:pt x="638" y="43"/>
                  </a:lnTo>
                  <a:lnTo>
                    <a:pt x="657" y="51"/>
                  </a:lnTo>
                  <a:lnTo>
                    <a:pt x="676" y="66"/>
                  </a:lnTo>
                  <a:lnTo>
                    <a:pt x="695" y="72"/>
                  </a:lnTo>
                  <a:lnTo>
                    <a:pt x="714" y="72"/>
                  </a:lnTo>
                  <a:lnTo>
                    <a:pt x="733" y="81"/>
                  </a:lnTo>
                  <a:lnTo>
                    <a:pt x="752" y="96"/>
                  </a:lnTo>
                  <a:lnTo>
                    <a:pt x="771" y="109"/>
                  </a:lnTo>
                  <a:lnTo>
                    <a:pt x="782" y="132"/>
                  </a:lnTo>
                  <a:lnTo>
                    <a:pt x="801" y="139"/>
                  </a:lnTo>
                  <a:lnTo>
                    <a:pt x="806" y="162"/>
                  </a:lnTo>
                  <a:lnTo>
                    <a:pt x="825" y="183"/>
                  </a:lnTo>
                  <a:lnTo>
                    <a:pt x="833" y="213"/>
                  </a:lnTo>
                  <a:lnTo>
                    <a:pt x="833" y="234"/>
                  </a:lnTo>
                  <a:lnTo>
                    <a:pt x="839" y="258"/>
                  </a:lnTo>
                  <a:lnTo>
                    <a:pt x="839" y="279"/>
                  </a:lnTo>
                  <a:lnTo>
                    <a:pt x="839" y="302"/>
                  </a:lnTo>
                  <a:lnTo>
                    <a:pt x="839" y="324"/>
                  </a:lnTo>
                  <a:lnTo>
                    <a:pt x="839" y="347"/>
                  </a:lnTo>
                  <a:lnTo>
                    <a:pt x="839" y="368"/>
                  </a:lnTo>
                  <a:lnTo>
                    <a:pt x="850" y="390"/>
                  </a:lnTo>
                  <a:lnTo>
                    <a:pt x="850" y="413"/>
                  </a:lnTo>
                  <a:lnTo>
                    <a:pt x="850" y="434"/>
                  </a:lnTo>
                  <a:lnTo>
                    <a:pt x="850" y="456"/>
                  </a:lnTo>
                  <a:lnTo>
                    <a:pt x="844" y="479"/>
                  </a:lnTo>
                  <a:lnTo>
                    <a:pt x="825" y="500"/>
                  </a:lnTo>
                  <a:lnTo>
                    <a:pt x="801" y="517"/>
                  </a:lnTo>
                  <a:lnTo>
                    <a:pt x="782" y="524"/>
                  </a:lnTo>
                  <a:lnTo>
                    <a:pt x="765" y="537"/>
                  </a:lnTo>
                  <a:lnTo>
                    <a:pt x="746" y="545"/>
                  </a:lnTo>
                  <a:lnTo>
                    <a:pt x="725" y="553"/>
                  </a:lnTo>
                  <a:lnTo>
                    <a:pt x="708" y="568"/>
                  </a:lnTo>
                  <a:lnTo>
                    <a:pt x="689" y="575"/>
                  </a:lnTo>
                  <a:lnTo>
                    <a:pt x="670" y="575"/>
                  </a:lnTo>
                  <a:lnTo>
                    <a:pt x="644" y="583"/>
                  </a:lnTo>
                  <a:lnTo>
                    <a:pt x="621" y="583"/>
                  </a:lnTo>
                  <a:lnTo>
                    <a:pt x="602" y="583"/>
                  </a:lnTo>
                  <a:lnTo>
                    <a:pt x="576" y="583"/>
                  </a:lnTo>
                  <a:lnTo>
                    <a:pt x="559" y="583"/>
                  </a:lnTo>
                  <a:lnTo>
                    <a:pt x="540" y="583"/>
                  </a:lnTo>
                  <a:lnTo>
                    <a:pt x="521" y="583"/>
                  </a:lnTo>
                  <a:lnTo>
                    <a:pt x="502" y="583"/>
                  </a:lnTo>
                  <a:lnTo>
                    <a:pt x="483" y="583"/>
                  </a:lnTo>
                  <a:lnTo>
                    <a:pt x="465" y="583"/>
                  </a:lnTo>
                  <a:lnTo>
                    <a:pt x="446" y="583"/>
                  </a:lnTo>
                  <a:lnTo>
                    <a:pt x="427" y="583"/>
                  </a:lnTo>
                  <a:lnTo>
                    <a:pt x="410" y="583"/>
                  </a:lnTo>
                  <a:lnTo>
                    <a:pt x="391" y="583"/>
                  </a:lnTo>
                  <a:lnTo>
                    <a:pt x="372" y="583"/>
                  </a:lnTo>
                  <a:lnTo>
                    <a:pt x="353" y="583"/>
                  </a:lnTo>
                  <a:lnTo>
                    <a:pt x="329" y="583"/>
                  </a:lnTo>
                  <a:lnTo>
                    <a:pt x="310" y="583"/>
                  </a:lnTo>
                  <a:lnTo>
                    <a:pt x="291" y="583"/>
                  </a:lnTo>
                  <a:lnTo>
                    <a:pt x="272" y="583"/>
                  </a:lnTo>
                  <a:lnTo>
                    <a:pt x="255" y="583"/>
                  </a:lnTo>
                  <a:lnTo>
                    <a:pt x="234" y="583"/>
                  </a:lnTo>
                  <a:lnTo>
                    <a:pt x="217" y="568"/>
                  </a:lnTo>
                  <a:lnTo>
                    <a:pt x="198" y="560"/>
                  </a:lnTo>
                  <a:lnTo>
                    <a:pt x="179" y="553"/>
                  </a:lnTo>
                  <a:lnTo>
                    <a:pt x="160" y="545"/>
                  </a:lnTo>
                  <a:lnTo>
                    <a:pt x="142" y="537"/>
                  </a:lnTo>
                  <a:lnTo>
                    <a:pt x="125" y="524"/>
                  </a:lnTo>
                  <a:lnTo>
                    <a:pt x="104" y="509"/>
                  </a:lnTo>
                  <a:lnTo>
                    <a:pt x="92" y="487"/>
                  </a:lnTo>
                  <a:lnTo>
                    <a:pt x="74" y="479"/>
                  </a:lnTo>
                  <a:lnTo>
                    <a:pt x="68" y="456"/>
                  </a:lnTo>
                  <a:lnTo>
                    <a:pt x="49" y="434"/>
                  </a:lnTo>
                  <a:lnTo>
                    <a:pt x="43" y="413"/>
                  </a:lnTo>
                  <a:lnTo>
                    <a:pt x="24" y="390"/>
                  </a:lnTo>
                  <a:lnTo>
                    <a:pt x="17" y="360"/>
                  </a:lnTo>
                  <a:lnTo>
                    <a:pt x="6" y="330"/>
                  </a:lnTo>
                  <a:lnTo>
                    <a:pt x="0" y="309"/>
                  </a:lnTo>
                  <a:lnTo>
                    <a:pt x="0" y="287"/>
                  </a:lnTo>
                  <a:lnTo>
                    <a:pt x="0" y="264"/>
                  </a:lnTo>
                  <a:lnTo>
                    <a:pt x="0" y="243"/>
                  </a:lnTo>
                  <a:lnTo>
                    <a:pt x="6" y="213"/>
                  </a:lnTo>
                  <a:lnTo>
                    <a:pt x="11" y="192"/>
                  </a:lnTo>
                  <a:lnTo>
                    <a:pt x="30" y="175"/>
                  </a:lnTo>
                  <a:lnTo>
                    <a:pt x="43" y="155"/>
                  </a:lnTo>
                  <a:lnTo>
                    <a:pt x="62" y="155"/>
                  </a:lnTo>
                  <a:lnTo>
                    <a:pt x="79" y="147"/>
                  </a:lnTo>
                  <a:lnTo>
                    <a:pt x="98" y="139"/>
                  </a:lnTo>
                  <a:lnTo>
                    <a:pt x="117" y="139"/>
                  </a:lnTo>
                  <a:lnTo>
                    <a:pt x="130" y="117"/>
                  </a:lnTo>
                  <a:lnTo>
                    <a:pt x="130" y="96"/>
                  </a:lnTo>
                  <a:lnTo>
                    <a:pt x="147" y="139"/>
                  </a:lnTo>
                  <a:lnTo>
                    <a:pt x="10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mn-ea"/>
                <a:ea typeface="+mn-ea"/>
              </a:endParaRPr>
            </a:p>
          </p:txBody>
        </p:sp>
        <p:sp>
          <p:nvSpPr>
            <p:cNvPr id="37" name="Freeform 635"/>
            <p:cNvSpPr/>
            <p:nvPr/>
          </p:nvSpPr>
          <p:spPr bwMode="auto">
            <a:xfrm>
              <a:off x="3483" y="2787"/>
              <a:ext cx="132" cy="168"/>
            </a:xfrm>
            <a:custGeom>
              <a:avLst/>
              <a:gdLst>
                <a:gd name="T0" fmla="*/ 6 w 132"/>
                <a:gd name="T1" fmla="*/ 95 h 168"/>
                <a:gd name="T2" fmla="*/ 0 w 132"/>
                <a:gd name="T3" fmla="*/ 72 h 168"/>
                <a:gd name="T4" fmla="*/ 0 w 132"/>
                <a:gd name="T5" fmla="*/ 51 h 168"/>
                <a:gd name="T6" fmla="*/ 17 w 132"/>
                <a:gd name="T7" fmla="*/ 36 h 168"/>
                <a:gd name="T8" fmla="*/ 36 w 132"/>
                <a:gd name="T9" fmla="*/ 21 h 168"/>
                <a:gd name="T10" fmla="*/ 53 w 132"/>
                <a:gd name="T11" fmla="*/ 0 h 168"/>
                <a:gd name="T12" fmla="*/ 72 w 132"/>
                <a:gd name="T13" fmla="*/ 0 h 168"/>
                <a:gd name="T14" fmla="*/ 91 w 132"/>
                <a:gd name="T15" fmla="*/ 0 h 168"/>
                <a:gd name="T16" fmla="*/ 97 w 132"/>
                <a:gd name="T17" fmla="*/ 21 h 168"/>
                <a:gd name="T18" fmla="*/ 110 w 132"/>
                <a:gd name="T19" fmla="*/ 44 h 168"/>
                <a:gd name="T20" fmla="*/ 121 w 132"/>
                <a:gd name="T21" fmla="*/ 66 h 168"/>
                <a:gd name="T22" fmla="*/ 127 w 132"/>
                <a:gd name="T23" fmla="*/ 87 h 168"/>
                <a:gd name="T24" fmla="*/ 132 w 132"/>
                <a:gd name="T25" fmla="*/ 108 h 168"/>
                <a:gd name="T26" fmla="*/ 132 w 132"/>
                <a:gd name="T27" fmla="*/ 132 h 168"/>
                <a:gd name="T28" fmla="*/ 132 w 132"/>
                <a:gd name="T29" fmla="*/ 153 h 168"/>
                <a:gd name="T30" fmla="*/ 115 w 132"/>
                <a:gd name="T31" fmla="*/ 168 h 168"/>
                <a:gd name="T32" fmla="*/ 97 w 132"/>
                <a:gd name="T33" fmla="*/ 168 h 168"/>
                <a:gd name="T34" fmla="*/ 80 w 132"/>
                <a:gd name="T35" fmla="*/ 168 h 168"/>
                <a:gd name="T36" fmla="*/ 61 w 132"/>
                <a:gd name="T37" fmla="*/ 168 h 168"/>
                <a:gd name="T38" fmla="*/ 42 w 132"/>
                <a:gd name="T39" fmla="*/ 161 h 168"/>
                <a:gd name="T40" fmla="*/ 23 w 132"/>
                <a:gd name="T41" fmla="*/ 146 h 168"/>
                <a:gd name="T42" fmla="*/ 12 w 132"/>
                <a:gd name="T43" fmla="*/ 123 h 168"/>
                <a:gd name="T44" fmla="*/ 6 w 132"/>
                <a:gd name="T45" fmla="*/ 102 h 168"/>
                <a:gd name="T46" fmla="*/ 6 w 132"/>
                <a:gd name="T47" fmla="*/ 95 h 1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32"/>
                <a:gd name="T73" fmla="*/ 0 h 168"/>
                <a:gd name="T74" fmla="*/ 132 w 132"/>
                <a:gd name="T75" fmla="*/ 168 h 16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32" h="168">
                  <a:moveTo>
                    <a:pt x="6" y="95"/>
                  </a:moveTo>
                  <a:lnTo>
                    <a:pt x="0" y="72"/>
                  </a:lnTo>
                  <a:lnTo>
                    <a:pt x="0" y="51"/>
                  </a:lnTo>
                  <a:lnTo>
                    <a:pt x="17" y="36"/>
                  </a:lnTo>
                  <a:lnTo>
                    <a:pt x="36" y="21"/>
                  </a:lnTo>
                  <a:lnTo>
                    <a:pt x="53" y="0"/>
                  </a:lnTo>
                  <a:lnTo>
                    <a:pt x="72" y="0"/>
                  </a:lnTo>
                  <a:lnTo>
                    <a:pt x="91" y="0"/>
                  </a:lnTo>
                  <a:lnTo>
                    <a:pt x="97" y="21"/>
                  </a:lnTo>
                  <a:lnTo>
                    <a:pt x="110" y="44"/>
                  </a:lnTo>
                  <a:lnTo>
                    <a:pt x="121" y="66"/>
                  </a:lnTo>
                  <a:lnTo>
                    <a:pt x="127" y="87"/>
                  </a:lnTo>
                  <a:lnTo>
                    <a:pt x="132" y="108"/>
                  </a:lnTo>
                  <a:lnTo>
                    <a:pt x="132" y="132"/>
                  </a:lnTo>
                  <a:lnTo>
                    <a:pt x="132" y="153"/>
                  </a:lnTo>
                  <a:lnTo>
                    <a:pt x="115" y="168"/>
                  </a:lnTo>
                  <a:lnTo>
                    <a:pt x="97" y="168"/>
                  </a:lnTo>
                  <a:lnTo>
                    <a:pt x="80" y="168"/>
                  </a:lnTo>
                  <a:lnTo>
                    <a:pt x="61" y="168"/>
                  </a:lnTo>
                  <a:lnTo>
                    <a:pt x="42" y="161"/>
                  </a:lnTo>
                  <a:lnTo>
                    <a:pt x="23" y="146"/>
                  </a:lnTo>
                  <a:lnTo>
                    <a:pt x="12" y="123"/>
                  </a:lnTo>
                  <a:lnTo>
                    <a:pt x="6" y="102"/>
                  </a:lnTo>
                  <a:lnTo>
                    <a:pt x="6" y="9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mn-ea"/>
                <a:ea typeface="+mn-ea"/>
              </a:endParaRPr>
            </a:p>
          </p:txBody>
        </p:sp>
        <p:sp>
          <p:nvSpPr>
            <p:cNvPr id="38" name="Freeform 636"/>
            <p:cNvSpPr/>
            <p:nvPr/>
          </p:nvSpPr>
          <p:spPr bwMode="auto">
            <a:xfrm>
              <a:off x="3802" y="2742"/>
              <a:ext cx="93" cy="123"/>
            </a:xfrm>
            <a:custGeom>
              <a:avLst/>
              <a:gdLst>
                <a:gd name="T0" fmla="*/ 0 w 93"/>
                <a:gd name="T1" fmla="*/ 0 h 123"/>
                <a:gd name="T2" fmla="*/ 17 w 93"/>
                <a:gd name="T3" fmla="*/ 15 h 123"/>
                <a:gd name="T4" fmla="*/ 36 w 93"/>
                <a:gd name="T5" fmla="*/ 28 h 123"/>
                <a:gd name="T6" fmla="*/ 55 w 93"/>
                <a:gd name="T7" fmla="*/ 28 h 123"/>
                <a:gd name="T8" fmla="*/ 74 w 93"/>
                <a:gd name="T9" fmla="*/ 44 h 123"/>
                <a:gd name="T10" fmla="*/ 87 w 93"/>
                <a:gd name="T11" fmla="*/ 66 h 123"/>
                <a:gd name="T12" fmla="*/ 93 w 93"/>
                <a:gd name="T13" fmla="*/ 87 h 123"/>
                <a:gd name="T14" fmla="*/ 93 w 93"/>
                <a:gd name="T15" fmla="*/ 110 h 123"/>
                <a:gd name="T16" fmla="*/ 74 w 93"/>
                <a:gd name="T17" fmla="*/ 123 h 123"/>
                <a:gd name="T18" fmla="*/ 55 w 93"/>
                <a:gd name="T19" fmla="*/ 123 h 123"/>
                <a:gd name="T20" fmla="*/ 31 w 93"/>
                <a:gd name="T21" fmla="*/ 115 h 123"/>
                <a:gd name="T22" fmla="*/ 12 w 93"/>
                <a:gd name="T23" fmla="*/ 102 h 123"/>
                <a:gd name="T24" fmla="*/ 6 w 93"/>
                <a:gd name="T25" fmla="*/ 79 h 123"/>
                <a:gd name="T26" fmla="*/ 0 w 93"/>
                <a:gd name="T27" fmla="*/ 57 h 123"/>
                <a:gd name="T28" fmla="*/ 0 w 93"/>
                <a:gd name="T29" fmla="*/ 36 h 123"/>
                <a:gd name="T30" fmla="*/ 12 w 93"/>
                <a:gd name="T31" fmla="*/ 15 h 123"/>
                <a:gd name="T32" fmla="*/ 0 w 93"/>
                <a:gd name="T33" fmla="*/ 0 h 1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93"/>
                <a:gd name="T52" fmla="*/ 0 h 123"/>
                <a:gd name="T53" fmla="*/ 93 w 93"/>
                <a:gd name="T54" fmla="*/ 123 h 12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93" h="123">
                  <a:moveTo>
                    <a:pt x="0" y="0"/>
                  </a:moveTo>
                  <a:lnTo>
                    <a:pt x="17" y="15"/>
                  </a:lnTo>
                  <a:lnTo>
                    <a:pt x="36" y="28"/>
                  </a:lnTo>
                  <a:lnTo>
                    <a:pt x="55" y="28"/>
                  </a:lnTo>
                  <a:lnTo>
                    <a:pt x="74" y="44"/>
                  </a:lnTo>
                  <a:lnTo>
                    <a:pt x="87" y="66"/>
                  </a:lnTo>
                  <a:lnTo>
                    <a:pt x="93" y="87"/>
                  </a:lnTo>
                  <a:lnTo>
                    <a:pt x="93" y="110"/>
                  </a:lnTo>
                  <a:lnTo>
                    <a:pt x="74" y="123"/>
                  </a:lnTo>
                  <a:lnTo>
                    <a:pt x="55" y="123"/>
                  </a:lnTo>
                  <a:lnTo>
                    <a:pt x="31" y="115"/>
                  </a:lnTo>
                  <a:lnTo>
                    <a:pt x="12" y="102"/>
                  </a:lnTo>
                  <a:lnTo>
                    <a:pt x="6" y="79"/>
                  </a:lnTo>
                  <a:lnTo>
                    <a:pt x="0" y="57"/>
                  </a:lnTo>
                  <a:lnTo>
                    <a:pt x="0" y="36"/>
                  </a:lnTo>
                  <a:lnTo>
                    <a:pt x="12" y="15"/>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mn-ea"/>
                <a:ea typeface="+mn-ea"/>
              </a:endParaRPr>
            </a:p>
          </p:txBody>
        </p:sp>
      </p:grpSp>
      <p:sp>
        <p:nvSpPr>
          <p:cNvPr id="39" name="Text Box 2"/>
          <p:cNvSpPr txBox="1">
            <a:spLocks noChangeArrowheads="1"/>
          </p:cNvSpPr>
          <p:nvPr/>
        </p:nvSpPr>
        <p:spPr bwMode="auto">
          <a:xfrm>
            <a:off x="1223789" y="4973495"/>
            <a:ext cx="8002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sz="1600">
                <a:latin typeface="+mn-ea"/>
                <a:ea typeface="+mn-ea"/>
              </a:rPr>
              <a:t>电话网</a:t>
            </a:r>
            <a:endParaRPr lang="zh-CN" altLang="en-US" sz="1600">
              <a:latin typeface="+mn-ea"/>
              <a:ea typeface="+mn-ea"/>
            </a:endParaRPr>
          </a:p>
        </p:txBody>
      </p:sp>
      <p:grpSp>
        <p:nvGrpSpPr>
          <p:cNvPr id="40" name="组合 152"/>
          <p:cNvGrpSpPr/>
          <p:nvPr/>
        </p:nvGrpSpPr>
        <p:grpSpPr bwMode="auto">
          <a:xfrm>
            <a:off x="842591" y="5597381"/>
            <a:ext cx="1810692" cy="642938"/>
            <a:chOff x="214282" y="6000768"/>
            <a:chExt cx="1357322" cy="642942"/>
          </a:xfrm>
          <a:solidFill>
            <a:schemeClr val="accent3">
              <a:lumMod val="40000"/>
              <a:lumOff val="60000"/>
            </a:schemeClr>
          </a:solidFill>
        </p:grpSpPr>
        <p:grpSp>
          <p:nvGrpSpPr>
            <p:cNvPr id="41" name="Group 625"/>
            <p:cNvGrpSpPr/>
            <p:nvPr/>
          </p:nvGrpSpPr>
          <p:grpSpPr bwMode="auto">
            <a:xfrm>
              <a:off x="214282" y="6000768"/>
              <a:ext cx="1357322" cy="642942"/>
              <a:chOff x="3204" y="2684"/>
              <a:chExt cx="1080" cy="854"/>
            </a:xfrm>
            <a:grpFill/>
          </p:grpSpPr>
          <p:sp>
            <p:nvSpPr>
              <p:cNvPr id="43" name="Oval 626"/>
              <p:cNvSpPr>
                <a:spLocks noChangeArrowheads="1"/>
              </p:cNvSpPr>
              <p:nvPr/>
            </p:nvSpPr>
            <p:spPr bwMode="auto">
              <a:xfrm>
                <a:off x="3457" y="2684"/>
                <a:ext cx="464" cy="228"/>
              </a:xfrm>
              <a:prstGeom prst="ellipse">
                <a:avLst/>
              </a:prstGeom>
              <a:grpFill/>
              <a:ln w="12700">
                <a:solidFill>
                  <a:srgbClr val="000000"/>
                </a:solidFill>
                <a:round/>
              </a:ln>
            </p:spPr>
            <p:txBody>
              <a:bodyPr/>
              <a:lstStyle/>
              <a:p>
                <a:endParaRPr lang="zh-CN" altLang="en-US">
                  <a:latin typeface="+mn-ea"/>
                  <a:ea typeface="+mn-ea"/>
                </a:endParaRPr>
              </a:p>
            </p:txBody>
          </p:sp>
          <p:sp>
            <p:nvSpPr>
              <p:cNvPr id="44" name="Freeform 627"/>
              <p:cNvSpPr/>
              <p:nvPr/>
            </p:nvSpPr>
            <p:spPr bwMode="auto">
              <a:xfrm>
                <a:off x="3853" y="2753"/>
                <a:ext cx="312" cy="202"/>
              </a:xfrm>
              <a:custGeom>
                <a:avLst/>
                <a:gdLst>
                  <a:gd name="T0" fmla="*/ 182 w 312"/>
                  <a:gd name="T1" fmla="*/ 10 h 202"/>
                  <a:gd name="T2" fmla="*/ 150 w 312"/>
                  <a:gd name="T3" fmla="*/ 4 h 202"/>
                  <a:gd name="T4" fmla="*/ 119 w 312"/>
                  <a:gd name="T5" fmla="*/ 0 h 202"/>
                  <a:gd name="T6" fmla="*/ 91 w 312"/>
                  <a:gd name="T7" fmla="*/ 2 h 202"/>
                  <a:gd name="T8" fmla="*/ 67 w 312"/>
                  <a:gd name="T9" fmla="*/ 8 h 202"/>
                  <a:gd name="T10" fmla="*/ 44 w 312"/>
                  <a:gd name="T11" fmla="*/ 16 h 202"/>
                  <a:gd name="T12" fmla="*/ 25 w 312"/>
                  <a:gd name="T13" fmla="*/ 29 h 202"/>
                  <a:gd name="T14" fmla="*/ 12 w 312"/>
                  <a:gd name="T15" fmla="*/ 44 h 202"/>
                  <a:gd name="T16" fmla="*/ 2 w 312"/>
                  <a:gd name="T17" fmla="*/ 61 h 202"/>
                  <a:gd name="T18" fmla="*/ 0 w 312"/>
                  <a:gd name="T19" fmla="*/ 80 h 202"/>
                  <a:gd name="T20" fmla="*/ 6 w 312"/>
                  <a:gd name="T21" fmla="*/ 99 h 202"/>
                  <a:gd name="T22" fmla="*/ 16 w 312"/>
                  <a:gd name="T23" fmla="*/ 117 h 202"/>
                  <a:gd name="T24" fmla="*/ 31 w 312"/>
                  <a:gd name="T25" fmla="*/ 136 h 202"/>
                  <a:gd name="T26" fmla="*/ 51 w 312"/>
                  <a:gd name="T27" fmla="*/ 153 h 202"/>
                  <a:gd name="T28" fmla="*/ 74 w 312"/>
                  <a:gd name="T29" fmla="*/ 170 h 202"/>
                  <a:gd name="T30" fmla="*/ 102 w 312"/>
                  <a:gd name="T31" fmla="*/ 183 h 202"/>
                  <a:gd name="T32" fmla="*/ 133 w 312"/>
                  <a:gd name="T33" fmla="*/ 193 h 202"/>
                  <a:gd name="T34" fmla="*/ 165 w 312"/>
                  <a:gd name="T35" fmla="*/ 199 h 202"/>
                  <a:gd name="T36" fmla="*/ 195 w 312"/>
                  <a:gd name="T37" fmla="*/ 202 h 202"/>
                  <a:gd name="T38" fmla="*/ 223 w 312"/>
                  <a:gd name="T39" fmla="*/ 200 h 202"/>
                  <a:gd name="T40" fmla="*/ 248 w 312"/>
                  <a:gd name="T41" fmla="*/ 195 h 202"/>
                  <a:gd name="T42" fmla="*/ 271 w 312"/>
                  <a:gd name="T43" fmla="*/ 187 h 202"/>
                  <a:gd name="T44" fmla="*/ 289 w 312"/>
                  <a:gd name="T45" fmla="*/ 174 h 202"/>
                  <a:gd name="T46" fmla="*/ 303 w 312"/>
                  <a:gd name="T47" fmla="*/ 159 h 202"/>
                  <a:gd name="T48" fmla="*/ 310 w 312"/>
                  <a:gd name="T49" fmla="*/ 142 h 202"/>
                  <a:gd name="T50" fmla="*/ 312 w 312"/>
                  <a:gd name="T51" fmla="*/ 123 h 202"/>
                  <a:gd name="T52" fmla="*/ 308 w 312"/>
                  <a:gd name="T53" fmla="*/ 104 h 202"/>
                  <a:gd name="T54" fmla="*/ 297 w 312"/>
                  <a:gd name="T55" fmla="*/ 85 h 202"/>
                  <a:gd name="T56" fmla="*/ 284 w 312"/>
                  <a:gd name="T57" fmla="*/ 66 h 202"/>
                  <a:gd name="T58" fmla="*/ 263 w 312"/>
                  <a:gd name="T59" fmla="*/ 50 h 202"/>
                  <a:gd name="T60" fmla="*/ 240 w 312"/>
                  <a:gd name="T61" fmla="*/ 33 h 202"/>
                  <a:gd name="T62" fmla="*/ 212 w 312"/>
                  <a:gd name="T63" fmla="*/ 19 h 202"/>
                  <a:gd name="T64" fmla="*/ 182 w 312"/>
                  <a:gd name="T65" fmla="*/ 10 h 20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12"/>
                  <a:gd name="T100" fmla="*/ 0 h 202"/>
                  <a:gd name="T101" fmla="*/ 312 w 312"/>
                  <a:gd name="T102" fmla="*/ 202 h 20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12" h="202">
                    <a:moveTo>
                      <a:pt x="182" y="10"/>
                    </a:moveTo>
                    <a:lnTo>
                      <a:pt x="150" y="4"/>
                    </a:lnTo>
                    <a:lnTo>
                      <a:pt x="119" y="0"/>
                    </a:lnTo>
                    <a:lnTo>
                      <a:pt x="91" y="2"/>
                    </a:lnTo>
                    <a:lnTo>
                      <a:pt x="67" y="8"/>
                    </a:lnTo>
                    <a:lnTo>
                      <a:pt x="44" y="16"/>
                    </a:lnTo>
                    <a:lnTo>
                      <a:pt x="25" y="29"/>
                    </a:lnTo>
                    <a:lnTo>
                      <a:pt x="12" y="44"/>
                    </a:lnTo>
                    <a:lnTo>
                      <a:pt x="2" y="61"/>
                    </a:lnTo>
                    <a:lnTo>
                      <a:pt x="0" y="80"/>
                    </a:lnTo>
                    <a:lnTo>
                      <a:pt x="6" y="99"/>
                    </a:lnTo>
                    <a:lnTo>
                      <a:pt x="16" y="117"/>
                    </a:lnTo>
                    <a:lnTo>
                      <a:pt x="31" y="136"/>
                    </a:lnTo>
                    <a:lnTo>
                      <a:pt x="51" y="153"/>
                    </a:lnTo>
                    <a:lnTo>
                      <a:pt x="74" y="170"/>
                    </a:lnTo>
                    <a:lnTo>
                      <a:pt x="102" y="183"/>
                    </a:lnTo>
                    <a:lnTo>
                      <a:pt x="133" y="193"/>
                    </a:lnTo>
                    <a:lnTo>
                      <a:pt x="165" y="199"/>
                    </a:lnTo>
                    <a:lnTo>
                      <a:pt x="195" y="202"/>
                    </a:lnTo>
                    <a:lnTo>
                      <a:pt x="223" y="200"/>
                    </a:lnTo>
                    <a:lnTo>
                      <a:pt x="248" y="195"/>
                    </a:lnTo>
                    <a:lnTo>
                      <a:pt x="271" y="187"/>
                    </a:lnTo>
                    <a:lnTo>
                      <a:pt x="289" y="174"/>
                    </a:lnTo>
                    <a:lnTo>
                      <a:pt x="303" y="159"/>
                    </a:lnTo>
                    <a:lnTo>
                      <a:pt x="310" y="142"/>
                    </a:lnTo>
                    <a:lnTo>
                      <a:pt x="312" y="123"/>
                    </a:lnTo>
                    <a:lnTo>
                      <a:pt x="308" y="104"/>
                    </a:lnTo>
                    <a:lnTo>
                      <a:pt x="297" y="85"/>
                    </a:lnTo>
                    <a:lnTo>
                      <a:pt x="284" y="66"/>
                    </a:lnTo>
                    <a:lnTo>
                      <a:pt x="263" y="50"/>
                    </a:lnTo>
                    <a:lnTo>
                      <a:pt x="240" y="33"/>
                    </a:lnTo>
                    <a:lnTo>
                      <a:pt x="212" y="19"/>
                    </a:lnTo>
                    <a:lnTo>
                      <a:pt x="182" y="10"/>
                    </a:lnTo>
                    <a:close/>
                  </a:path>
                </a:pathLst>
              </a:custGeom>
              <a:grpFill/>
              <a:ln w="12700">
                <a:solidFill>
                  <a:srgbClr val="000000"/>
                </a:solidFill>
                <a:round/>
              </a:ln>
            </p:spPr>
            <p:txBody>
              <a:bodyPr/>
              <a:lstStyle/>
              <a:p>
                <a:endParaRPr lang="zh-CN" altLang="en-US">
                  <a:latin typeface="+mn-ea"/>
                  <a:ea typeface="+mn-ea"/>
                </a:endParaRPr>
              </a:p>
            </p:txBody>
          </p:sp>
          <p:sp>
            <p:nvSpPr>
              <p:cNvPr id="45" name="Freeform 628"/>
              <p:cNvSpPr/>
              <p:nvPr/>
            </p:nvSpPr>
            <p:spPr bwMode="auto">
              <a:xfrm>
                <a:off x="4014" y="2946"/>
                <a:ext cx="270" cy="232"/>
              </a:xfrm>
              <a:custGeom>
                <a:avLst/>
                <a:gdLst>
                  <a:gd name="T0" fmla="*/ 181 w 270"/>
                  <a:gd name="T1" fmla="*/ 15 h 232"/>
                  <a:gd name="T2" fmla="*/ 155 w 270"/>
                  <a:gd name="T3" fmla="*/ 6 h 232"/>
                  <a:gd name="T4" fmla="*/ 128 w 270"/>
                  <a:gd name="T5" fmla="*/ 0 h 232"/>
                  <a:gd name="T6" fmla="*/ 104 w 270"/>
                  <a:gd name="T7" fmla="*/ 0 h 232"/>
                  <a:gd name="T8" fmla="*/ 79 w 270"/>
                  <a:gd name="T9" fmla="*/ 4 h 232"/>
                  <a:gd name="T10" fmla="*/ 57 w 270"/>
                  <a:gd name="T11" fmla="*/ 11 h 232"/>
                  <a:gd name="T12" fmla="*/ 38 w 270"/>
                  <a:gd name="T13" fmla="*/ 23 h 232"/>
                  <a:gd name="T14" fmla="*/ 21 w 270"/>
                  <a:gd name="T15" fmla="*/ 38 h 232"/>
                  <a:gd name="T16" fmla="*/ 9 w 270"/>
                  <a:gd name="T17" fmla="*/ 56 h 232"/>
                  <a:gd name="T18" fmla="*/ 2 w 270"/>
                  <a:gd name="T19" fmla="*/ 79 h 232"/>
                  <a:gd name="T20" fmla="*/ 0 w 270"/>
                  <a:gd name="T21" fmla="*/ 100 h 232"/>
                  <a:gd name="T22" fmla="*/ 4 w 270"/>
                  <a:gd name="T23" fmla="*/ 123 h 232"/>
                  <a:gd name="T24" fmla="*/ 13 w 270"/>
                  <a:gd name="T25" fmla="*/ 145 h 232"/>
                  <a:gd name="T26" fmla="*/ 26 w 270"/>
                  <a:gd name="T27" fmla="*/ 166 h 232"/>
                  <a:gd name="T28" fmla="*/ 43 w 270"/>
                  <a:gd name="T29" fmla="*/ 185 h 232"/>
                  <a:gd name="T30" fmla="*/ 64 w 270"/>
                  <a:gd name="T31" fmla="*/ 202 h 232"/>
                  <a:gd name="T32" fmla="*/ 89 w 270"/>
                  <a:gd name="T33" fmla="*/ 217 h 232"/>
                  <a:gd name="T34" fmla="*/ 115 w 270"/>
                  <a:gd name="T35" fmla="*/ 226 h 232"/>
                  <a:gd name="T36" fmla="*/ 142 w 270"/>
                  <a:gd name="T37" fmla="*/ 232 h 232"/>
                  <a:gd name="T38" fmla="*/ 166 w 270"/>
                  <a:gd name="T39" fmla="*/ 232 h 232"/>
                  <a:gd name="T40" fmla="*/ 191 w 270"/>
                  <a:gd name="T41" fmla="*/ 228 h 232"/>
                  <a:gd name="T42" fmla="*/ 213 w 270"/>
                  <a:gd name="T43" fmla="*/ 221 h 232"/>
                  <a:gd name="T44" fmla="*/ 232 w 270"/>
                  <a:gd name="T45" fmla="*/ 209 h 232"/>
                  <a:gd name="T46" fmla="*/ 249 w 270"/>
                  <a:gd name="T47" fmla="*/ 194 h 232"/>
                  <a:gd name="T48" fmla="*/ 261 w 270"/>
                  <a:gd name="T49" fmla="*/ 175 h 232"/>
                  <a:gd name="T50" fmla="*/ 268 w 270"/>
                  <a:gd name="T51" fmla="*/ 155 h 232"/>
                  <a:gd name="T52" fmla="*/ 270 w 270"/>
                  <a:gd name="T53" fmla="*/ 132 h 232"/>
                  <a:gd name="T54" fmla="*/ 266 w 270"/>
                  <a:gd name="T55" fmla="*/ 109 h 232"/>
                  <a:gd name="T56" fmla="*/ 257 w 270"/>
                  <a:gd name="T57" fmla="*/ 87 h 232"/>
                  <a:gd name="T58" fmla="*/ 244 w 270"/>
                  <a:gd name="T59" fmla="*/ 66 h 232"/>
                  <a:gd name="T60" fmla="*/ 227 w 270"/>
                  <a:gd name="T61" fmla="*/ 47 h 232"/>
                  <a:gd name="T62" fmla="*/ 206 w 270"/>
                  <a:gd name="T63" fmla="*/ 30 h 232"/>
                  <a:gd name="T64" fmla="*/ 181 w 270"/>
                  <a:gd name="T65" fmla="*/ 15 h 23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70"/>
                  <a:gd name="T100" fmla="*/ 0 h 232"/>
                  <a:gd name="T101" fmla="*/ 270 w 270"/>
                  <a:gd name="T102" fmla="*/ 232 h 23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70" h="232">
                    <a:moveTo>
                      <a:pt x="181" y="15"/>
                    </a:moveTo>
                    <a:lnTo>
                      <a:pt x="155" y="6"/>
                    </a:lnTo>
                    <a:lnTo>
                      <a:pt x="128" y="0"/>
                    </a:lnTo>
                    <a:lnTo>
                      <a:pt x="104" y="0"/>
                    </a:lnTo>
                    <a:lnTo>
                      <a:pt x="79" y="4"/>
                    </a:lnTo>
                    <a:lnTo>
                      <a:pt x="57" y="11"/>
                    </a:lnTo>
                    <a:lnTo>
                      <a:pt x="38" y="23"/>
                    </a:lnTo>
                    <a:lnTo>
                      <a:pt x="21" y="38"/>
                    </a:lnTo>
                    <a:lnTo>
                      <a:pt x="9" y="56"/>
                    </a:lnTo>
                    <a:lnTo>
                      <a:pt x="2" y="79"/>
                    </a:lnTo>
                    <a:lnTo>
                      <a:pt x="0" y="100"/>
                    </a:lnTo>
                    <a:lnTo>
                      <a:pt x="4" y="123"/>
                    </a:lnTo>
                    <a:lnTo>
                      <a:pt x="13" y="145"/>
                    </a:lnTo>
                    <a:lnTo>
                      <a:pt x="26" y="166"/>
                    </a:lnTo>
                    <a:lnTo>
                      <a:pt x="43" y="185"/>
                    </a:lnTo>
                    <a:lnTo>
                      <a:pt x="64" y="202"/>
                    </a:lnTo>
                    <a:lnTo>
                      <a:pt x="89" y="217"/>
                    </a:lnTo>
                    <a:lnTo>
                      <a:pt x="115" y="226"/>
                    </a:lnTo>
                    <a:lnTo>
                      <a:pt x="142" y="232"/>
                    </a:lnTo>
                    <a:lnTo>
                      <a:pt x="166" y="232"/>
                    </a:lnTo>
                    <a:lnTo>
                      <a:pt x="191" y="228"/>
                    </a:lnTo>
                    <a:lnTo>
                      <a:pt x="213" y="221"/>
                    </a:lnTo>
                    <a:lnTo>
                      <a:pt x="232" y="209"/>
                    </a:lnTo>
                    <a:lnTo>
                      <a:pt x="249" y="194"/>
                    </a:lnTo>
                    <a:lnTo>
                      <a:pt x="261" y="175"/>
                    </a:lnTo>
                    <a:lnTo>
                      <a:pt x="268" y="155"/>
                    </a:lnTo>
                    <a:lnTo>
                      <a:pt x="270" y="132"/>
                    </a:lnTo>
                    <a:lnTo>
                      <a:pt x="266" y="109"/>
                    </a:lnTo>
                    <a:lnTo>
                      <a:pt x="257" y="87"/>
                    </a:lnTo>
                    <a:lnTo>
                      <a:pt x="244" y="66"/>
                    </a:lnTo>
                    <a:lnTo>
                      <a:pt x="227" y="47"/>
                    </a:lnTo>
                    <a:lnTo>
                      <a:pt x="206" y="30"/>
                    </a:lnTo>
                    <a:lnTo>
                      <a:pt x="181" y="15"/>
                    </a:lnTo>
                    <a:close/>
                  </a:path>
                </a:pathLst>
              </a:custGeom>
              <a:grpFill/>
              <a:ln w="12700">
                <a:solidFill>
                  <a:srgbClr val="000000"/>
                </a:solidFill>
                <a:round/>
              </a:ln>
            </p:spPr>
            <p:txBody>
              <a:bodyPr/>
              <a:lstStyle/>
              <a:p>
                <a:endParaRPr lang="zh-CN" altLang="en-US">
                  <a:latin typeface="+mn-ea"/>
                  <a:ea typeface="+mn-ea"/>
                </a:endParaRPr>
              </a:p>
            </p:txBody>
          </p:sp>
          <p:sp>
            <p:nvSpPr>
              <p:cNvPr id="46" name="Freeform 629"/>
              <p:cNvSpPr/>
              <p:nvPr/>
            </p:nvSpPr>
            <p:spPr bwMode="auto">
              <a:xfrm>
                <a:off x="3927" y="3165"/>
                <a:ext cx="325" cy="285"/>
              </a:xfrm>
              <a:custGeom>
                <a:avLst/>
                <a:gdLst>
                  <a:gd name="T0" fmla="*/ 102 w 325"/>
                  <a:gd name="T1" fmla="*/ 19 h 285"/>
                  <a:gd name="T2" fmla="*/ 74 w 325"/>
                  <a:gd name="T3" fmla="*/ 36 h 285"/>
                  <a:gd name="T4" fmla="*/ 49 w 325"/>
                  <a:gd name="T5" fmla="*/ 58 h 285"/>
                  <a:gd name="T6" fmla="*/ 28 w 325"/>
                  <a:gd name="T7" fmla="*/ 81 h 285"/>
                  <a:gd name="T8" fmla="*/ 13 w 325"/>
                  <a:gd name="T9" fmla="*/ 107 h 285"/>
                  <a:gd name="T10" fmla="*/ 4 w 325"/>
                  <a:gd name="T11" fmla="*/ 134 h 285"/>
                  <a:gd name="T12" fmla="*/ 0 w 325"/>
                  <a:gd name="T13" fmla="*/ 162 h 285"/>
                  <a:gd name="T14" fmla="*/ 2 w 325"/>
                  <a:gd name="T15" fmla="*/ 188 h 285"/>
                  <a:gd name="T16" fmla="*/ 11 w 325"/>
                  <a:gd name="T17" fmla="*/ 215 h 285"/>
                  <a:gd name="T18" fmla="*/ 27 w 325"/>
                  <a:gd name="T19" fmla="*/ 237 h 285"/>
                  <a:gd name="T20" fmla="*/ 45 w 325"/>
                  <a:gd name="T21" fmla="*/ 256 h 285"/>
                  <a:gd name="T22" fmla="*/ 70 w 325"/>
                  <a:gd name="T23" fmla="*/ 271 h 285"/>
                  <a:gd name="T24" fmla="*/ 98 w 325"/>
                  <a:gd name="T25" fmla="*/ 279 h 285"/>
                  <a:gd name="T26" fmla="*/ 127 w 325"/>
                  <a:gd name="T27" fmla="*/ 285 h 285"/>
                  <a:gd name="T28" fmla="*/ 159 w 325"/>
                  <a:gd name="T29" fmla="*/ 283 h 285"/>
                  <a:gd name="T30" fmla="*/ 191 w 325"/>
                  <a:gd name="T31" fmla="*/ 275 h 285"/>
                  <a:gd name="T32" fmla="*/ 223 w 325"/>
                  <a:gd name="T33" fmla="*/ 264 h 285"/>
                  <a:gd name="T34" fmla="*/ 251 w 325"/>
                  <a:gd name="T35" fmla="*/ 247 h 285"/>
                  <a:gd name="T36" fmla="*/ 276 w 325"/>
                  <a:gd name="T37" fmla="*/ 226 h 285"/>
                  <a:gd name="T38" fmla="*/ 297 w 325"/>
                  <a:gd name="T39" fmla="*/ 202 h 285"/>
                  <a:gd name="T40" fmla="*/ 312 w 325"/>
                  <a:gd name="T41" fmla="*/ 175 h 285"/>
                  <a:gd name="T42" fmla="*/ 321 w 325"/>
                  <a:gd name="T43" fmla="*/ 149 h 285"/>
                  <a:gd name="T44" fmla="*/ 325 w 325"/>
                  <a:gd name="T45" fmla="*/ 120 h 285"/>
                  <a:gd name="T46" fmla="*/ 323 w 325"/>
                  <a:gd name="T47" fmla="*/ 94 h 285"/>
                  <a:gd name="T48" fmla="*/ 314 w 325"/>
                  <a:gd name="T49" fmla="*/ 68 h 285"/>
                  <a:gd name="T50" fmla="*/ 299 w 325"/>
                  <a:gd name="T51" fmla="*/ 45 h 285"/>
                  <a:gd name="T52" fmla="*/ 280 w 325"/>
                  <a:gd name="T53" fmla="*/ 26 h 285"/>
                  <a:gd name="T54" fmla="*/ 255 w 325"/>
                  <a:gd name="T55" fmla="*/ 11 h 285"/>
                  <a:gd name="T56" fmla="*/ 229 w 325"/>
                  <a:gd name="T57" fmla="*/ 4 h 285"/>
                  <a:gd name="T58" fmla="*/ 198 w 325"/>
                  <a:gd name="T59" fmla="*/ 0 h 285"/>
                  <a:gd name="T60" fmla="*/ 166 w 325"/>
                  <a:gd name="T61" fmla="*/ 0 h 285"/>
                  <a:gd name="T62" fmla="*/ 134 w 325"/>
                  <a:gd name="T63" fmla="*/ 7 h 285"/>
                  <a:gd name="T64" fmla="*/ 102 w 325"/>
                  <a:gd name="T65" fmla="*/ 19 h 28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25"/>
                  <a:gd name="T100" fmla="*/ 0 h 285"/>
                  <a:gd name="T101" fmla="*/ 325 w 325"/>
                  <a:gd name="T102" fmla="*/ 285 h 28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25" h="285">
                    <a:moveTo>
                      <a:pt x="102" y="19"/>
                    </a:moveTo>
                    <a:lnTo>
                      <a:pt x="74" y="36"/>
                    </a:lnTo>
                    <a:lnTo>
                      <a:pt x="49" y="58"/>
                    </a:lnTo>
                    <a:lnTo>
                      <a:pt x="28" y="81"/>
                    </a:lnTo>
                    <a:lnTo>
                      <a:pt x="13" y="107"/>
                    </a:lnTo>
                    <a:lnTo>
                      <a:pt x="4" y="134"/>
                    </a:lnTo>
                    <a:lnTo>
                      <a:pt x="0" y="162"/>
                    </a:lnTo>
                    <a:lnTo>
                      <a:pt x="2" y="188"/>
                    </a:lnTo>
                    <a:lnTo>
                      <a:pt x="11" y="215"/>
                    </a:lnTo>
                    <a:lnTo>
                      <a:pt x="27" y="237"/>
                    </a:lnTo>
                    <a:lnTo>
                      <a:pt x="45" y="256"/>
                    </a:lnTo>
                    <a:lnTo>
                      <a:pt x="70" y="271"/>
                    </a:lnTo>
                    <a:lnTo>
                      <a:pt x="98" y="279"/>
                    </a:lnTo>
                    <a:lnTo>
                      <a:pt x="127" y="285"/>
                    </a:lnTo>
                    <a:lnTo>
                      <a:pt x="159" y="283"/>
                    </a:lnTo>
                    <a:lnTo>
                      <a:pt x="191" y="275"/>
                    </a:lnTo>
                    <a:lnTo>
                      <a:pt x="223" y="264"/>
                    </a:lnTo>
                    <a:lnTo>
                      <a:pt x="251" y="247"/>
                    </a:lnTo>
                    <a:lnTo>
                      <a:pt x="276" y="226"/>
                    </a:lnTo>
                    <a:lnTo>
                      <a:pt x="297" y="202"/>
                    </a:lnTo>
                    <a:lnTo>
                      <a:pt x="312" y="175"/>
                    </a:lnTo>
                    <a:lnTo>
                      <a:pt x="321" y="149"/>
                    </a:lnTo>
                    <a:lnTo>
                      <a:pt x="325" y="120"/>
                    </a:lnTo>
                    <a:lnTo>
                      <a:pt x="323" y="94"/>
                    </a:lnTo>
                    <a:lnTo>
                      <a:pt x="314" y="68"/>
                    </a:lnTo>
                    <a:lnTo>
                      <a:pt x="299" y="45"/>
                    </a:lnTo>
                    <a:lnTo>
                      <a:pt x="280" y="26"/>
                    </a:lnTo>
                    <a:lnTo>
                      <a:pt x="255" y="11"/>
                    </a:lnTo>
                    <a:lnTo>
                      <a:pt x="229" y="4"/>
                    </a:lnTo>
                    <a:lnTo>
                      <a:pt x="198" y="0"/>
                    </a:lnTo>
                    <a:lnTo>
                      <a:pt x="166" y="0"/>
                    </a:lnTo>
                    <a:lnTo>
                      <a:pt x="134" y="7"/>
                    </a:lnTo>
                    <a:lnTo>
                      <a:pt x="102" y="19"/>
                    </a:lnTo>
                    <a:close/>
                  </a:path>
                </a:pathLst>
              </a:custGeom>
              <a:grpFill/>
              <a:ln w="12700">
                <a:solidFill>
                  <a:srgbClr val="000000"/>
                </a:solidFill>
                <a:round/>
              </a:ln>
            </p:spPr>
            <p:txBody>
              <a:bodyPr/>
              <a:lstStyle/>
              <a:p>
                <a:endParaRPr lang="zh-CN" altLang="en-US">
                  <a:latin typeface="+mn-ea"/>
                  <a:ea typeface="+mn-ea"/>
                </a:endParaRPr>
              </a:p>
            </p:txBody>
          </p:sp>
          <p:sp>
            <p:nvSpPr>
              <p:cNvPr id="47" name="Oval 630"/>
              <p:cNvSpPr>
                <a:spLocks noChangeArrowheads="1"/>
              </p:cNvSpPr>
              <p:nvPr/>
            </p:nvSpPr>
            <p:spPr bwMode="auto">
              <a:xfrm>
                <a:off x="3514" y="3201"/>
                <a:ext cx="538" cy="337"/>
              </a:xfrm>
              <a:prstGeom prst="ellipse">
                <a:avLst/>
              </a:prstGeom>
              <a:grpFill/>
              <a:ln w="12700">
                <a:solidFill>
                  <a:srgbClr val="000000"/>
                </a:solidFill>
                <a:round/>
              </a:ln>
            </p:spPr>
            <p:txBody>
              <a:bodyPr/>
              <a:lstStyle/>
              <a:p>
                <a:endParaRPr lang="zh-CN" altLang="en-US">
                  <a:latin typeface="+mn-ea"/>
                  <a:ea typeface="+mn-ea"/>
                </a:endParaRPr>
              </a:p>
            </p:txBody>
          </p:sp>
          <p:sp>
            <p:nvSpPr>
              <p:cNvPr id="48" name="Freeform 631"/>
              <p:cNvSpPr/>
              <p:nvPr/>
            </p:nvSpPr>
            <p:spPr bwMode="auto">
              <a:xfrm>
                <a:off x="3289" y="3193"/>
                <a:ext cx="300" cy="232"/>
              </a:xfrm>
              <a:custGeom>
                <a:avLst/>
                <a:gdLst>
                  <a:gd name="T0" fmla="*/ 185 w 300"/>
                  <a:gd name="T1" fmla="*/ 9 h 232"/>
                  <a:gd name="T2" fmla="*/ 155 w 300"/>
                  <a:gd name="T3" fmla="*/ 2 h 232"/>
                  <a:gd name="T4" fmla="*/ 124 w 300"/>
                  <a:gd name="T5" fmla="*/ 0 h 232"/>
                  <a:gd name="T6" fmla="*/ 98 w 300"/>
                  <a:gd name="T7" fmla="*/ 2 h 232"/>
                  <a:gd name="T8" fmla="*/ 71 w 300"/>
                  <a:gd name="T9" fmla="*/ 8 h 232"/>
                  <a:gd name="T10" fmla="*/ 49 w 300"/>
                  <a:gd name="T11" fmla="*/ 17 h 232"/>
                  <a:gd name="T12" fmla="*/ 30 w 300"/>
                  <a:gd name="T13" fmla="*/ 30 h 232"/>
                  <a:gd name="T14" fmla="*/ 15 w 300"/>
                  <a:gd name="T15" fmla="*/ 47 h 232"/>
                  <a:gd name="T16" fmla="*/ 3 w 300"/>
                  <a:gd name="T17" fmla="*/ 68 h 232"/>
                  <a:gd name="T18" fmla="*/ 0 w 300"/>
                  <a:gd name="T19" fmla="*/ 91 h 232"/>
                  <a:gd name="T20" fmla="*/ 2 w 300"/>
                  <a:gd name="T21" fmla="*/ 113 h 232"/>
                  <a:gd name="T22" fmla="*/ 9 w 300"/>
                  <a:gd name="T23" fmla="*/ 136 h 232"/>
                  <a:gd name="T24" fmla="*/ 22 w 300"/>
                  <a:gd name="T25" fmla="*/ 157 h 232"/>
                  <a:gd name="T26" fmla="*/ 39 w 300"/>
                  <a:gd name="T27" fmla="*/ 177 h 232"/>
                  <a:gd name="T28" fmla="*/ 62 w 300"/>
                  <a:gd name="T29" fmla="*/ 196 h 232"/>
                  <a:gd name="T30" fmla="*/ 87 w 300"/>
                  <a:gd name="T31" fmla="*/ 211 h 232"/>
                  <a:gd name="T32" fmla="*/ 115 w 300"/>
                  <a:gd name="T33" fmla="*/ 223 h 232"/>
                  <a:gd name="T34" fmla="*/ 145 w 300"/>
                  <a:gd name="T35" fmla="*/ 230 h 232"/>
                  <a:gd name="T36" fmla="*/ 175 w 300"/>
                  <a:gd name="T37" fmla="*/ 232 h 232"/>
                  <a:gd name="T38" fmla="*/ 202 w 300"/>
                  <a:gd name="T39" fmla="*/ 230 h 232"/>
                  <a:gd name="T40" fmla="*/ 228 w 300"/>
                  <a:gd name="T41" fmla="*/ 225 h 232"/>
                  <a:gd name="T42" fmla="*/ 251 w 300"/>
                  <a:gd name="T43" fmla="*/ 213 h 232"/>
                  <a:gd name="T44" fmla="*/ 270 w 300"/>
                  <a:gd name="T45" fmla="*/ 200 h 232"/>
                  <a:gd name="T46" fmla="*/ 287 w 300"/>
                  <a:gd name="T47" fmla="*/ 183 h 232"/>
                  <a:gd name="T48" fmla="*/ 296 w 300"/>
                  <a:gd name="T49" fmla="*/ 162 h 232"/>
                  <a:gd name="T50" fmla="*/ 300 w 300"/>
                  <a:gd name="T51" fmla="*/ 140 h 232"/>
                  <a:gd name="T52" fmla="*/ 298 w 300"/>
                  <a:gd name="T53" fmla="*/ 117 h 232"/>
                  <a:gd name="T54" fmla="*/ 291 w 300"/>
                  <a:gd name="T55" fmla="*/ 94 h 232"/>
                  <a:gd name="T56" fmla="*/ 277 w 300"/>
                  <a:gd name="T57" fmla="*/ 74 h 232"/>
                  <a:gd name="T58" fmla="*/ 260 w 300"/>
                  <a:gd name="T59" fmla="*/ 55 h 232"/>
                  <a:gd name="T60" fmla="*/ 238 w 300"/>
                  <a:gd name="T61" fmla="*/ 36 h 232"/>
                  <a:gd name="T62" fmla="*/ 213 w 300"/>
                  <a:gd name="T63" fmla="*/ 21 h 232"/>
                  <a:gd name="T64" fmla="*/ 185 w 300"/>
                  <a:gd name="T65" fmla="*/ 9 h 23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00"/>
                  <a:gd name="T100" fmla="*/ 0 h 232"/>
                  <a:gd name="T101" fmla="*/ 300 w 300"/>
                  <a:gd name="T102" fmla="*/ 232 h 23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00" h="232">
                    <a:moveTo>
                      <a:pt x="185" y="9"/>
                    </a:moveTo>
                    <a:lnTo>
                      <a:pt x="155" y="2"/>
                    </a:lnTo>
                    <a:lnTo>
                      <a:pt x="124" y="0"/>
                    </a:lnTo>
                    <a:lnTo>
                      <a:pt x="98" y="2"/>
                    </a:lnTo>
                    <a:lnTo>
                      <a:pt x="71" y="8"/>
                    </a:lnTo>
                    <a:lnTo>
                      <a:pt x="49" y="17"/>
                    </a:lnTo>
                    <a:lnTo>
                      <a:pt x="30" y="30"/>
                    </a:lnTo>
                    <a:lnTo>
                      <a:pt x="15" y="47"/>
                    </a:lnTo>
                    <a:lnTo>
                      <a:pt x="3" y="68"/>
                    </a:lnTo>
                    <a:lnTo>
                      <a:pt x="0" y="91"/>
                    </a:lnTo>
                    <a:lnTo>
                      <a:pt x="2" y="113"/>
                    </a:lnTo>
                    <a:lnTo>
                      <a:pt x="9" y="136"/>
                    </a:lnTo>
                    <a:lnTo>
                      <a:pt x="22" y="157"/>
                    </a:lnTo>
                    <a:lnTo>
                      <a:pt x="39" y="177"/>
                    </a:lnTo>
                    <a:lnTo>
                      <a:pt x="62" y="196"/>
                    </a:lnTo>
                    <a:lnTo>
                      <a:pt x="87" y="211"/>
                    </a:lnTo>
                    <a:lnTo>
                      <a:pt x="115" y="223"/>
                    </a:lnTo>
                    <a:lnTo>
                      <a:pt x="145" y="230"/>
                    </a:lnTo>
                    <a:lnTo>
                      <a:pt x="175" y="232"/>
                    </a:lnTo>
                    <a:lnTo>
                      <a:pt x="202" y="230"/>
                    </a:lnTo>
                    <a:lnTo>
                      <a:pt x="228" y="225"/>
                    </a:lnTo>
                    <a:lnTo>
                      <a:pt x="251" y="213"/>
                    </a:lnTo>
                    <a:lnTo>
                      <a:pt x="270" y="200"/>
                    </a:lnTo>
                    <a:lnTo>
                      <a:pt x="287" y="183"/>
                    </a:lnTo>
                    <a:lnTo>
                      <a:pt x="296" y="162"/>
                    </a:lnTo>
                    <a:lnTo>
                      <a:pt x="300" y="140"/>
                    </a:lnTo>
                    <a:lnTo>
                      <a:pt x="298" y="117"/>
                    </a:lnTo>
                    <a:lnTo>
                      <a:pt x="291" y="94"/>
                    </a:lnTo>
                    <a:lnTo>
                      <a:pt x="277" y="74"/>
                    </a:lnTo>
                    <a:lnTo>
                      <a:pt x="260" y="55"/>
                    </a:lnTo>
                    <a:lnTo>
                      <a:pt x="238" y="36"/>
                    </a:lnTo>
                    <a:lnTo>
                      <a:pt x="213" y="21"/>
                    </a:lnTo>
                    <a:lnTo>
                      <a:pt x="185" y="9"/>
                    </a:lnTo>
                    <a:close/>
                  </a:path>
                </a:pathLst>
              </a:custGeom>
              <a:grpFill/>
              <a:ln w="12700">
                <a:solidFill>
                  <a:srgbClr val="000000"/>
                </a:solidFill>
                <a:round/>
              </a:ln>
            </p:spPr>
            <p:txBody>
              <a:bodyPr/>
              <a:lstStyle/>
              <a:p>
                <a:endParaRPr lang="zh-CN" altLang="en-US">
                  <a:latin typeface="+mn-ea"/>
                  <a:ea typeface="+mn-ea"/>
                </a:endParaRPr>
              </a:p>
            </p:txBody>
          </p:sp>
          <p:sp>
            <p:nvSpPr>
              <p:cNvPr id="49" name="Oval 632"/>
              <p:cNvSpPr>
                <a:spLocks noChangeArrowheads="1"/>
              </p:cNvSpPr>
              <p:nvPr/>
            </p:nvSpPr>
            <p:spPr bwMode="auto">
              <a:xfrm>
                <a:off x="3204" y="3023"/>
                <a:ext cx="245" cy="219"/>
              </a:xfrm>
              <a:prstGeom prst="ellipse">
                <a:avLst/>
              </a:prstGeom>
              <a:grpFill/>
              <a:ln w="12700">
                <a:solidFill>
                  <a:srgbClr val="000000"/>
                </a:solidFill>
                <a:round/>
              </a:ln>
            </p:spPr>
            <p:txBody>
              <a:bodyPr/>
              <a:lstStyle/>
              <a:p>
                <a:endParaRPr lang="zh-CN" altLang="en-US">
                  <a:latin typeface="+mn-ea"/>
                  <a:ea typeface="+mn-ea"/>
                </a:endParaRPr>
              </a:p>
            </p:txBody>
          </p:sp>
          <p:sp>
            <p:nvSpPr>
              <p:cNvPr id="50" name="Freeform 633"/>
              <p:cNvSpPr/>
              <p:nvPr/>
            </p:nvSpPr>
            <p:spPr bwMode="auto">
              <a:xfrm>
                <a:off x="3253" y="2827"/>
                <a:ext cx="315" cy="259"/>
              </a:xfrm>
              <a:custGeom>
                <a:avLst/>
                <a:gdLst>
                  <a:gd name="T0" fmla="*/ 100 w 315"/>
                  <a:gd name="T1" fmla="*/ 32 h 259"/>
                  <a:gd name="T2" fmla="*/ 72 w 315"/>
                  <a:gd name="T3" fmla="*/ 53 h 259"/>
                  <a:gd name="T4" fmla="*/ 47 w 315"/>
                  <a:gd name="T5" fmla="*/ 74 h 259"/>
                  <a:gd name="T6" fmla="*/ 28 w 315"/>
                  <a:gd name="T7" fmla="*/ 98 h 259"/>
                  <a:gd name="T8" fmla="*/ 13 w 315"/>
                  <a:gd name="T9" fmla="*/ 123 h 259"/>
                  <a:gd name="T10" fmla="*/ 4 w 315"/>
                  <a:gd name="T11" fmla="*/ 149 h 259"/>
                  <a:gd name="T12" fmla="*/ 0 w 315"/>
                  <a:gd name="T13" fmla="*/ 174 h 259"/>
                  <a:gd name="T14" fmla="*/ 2 w 315"/>
                  <a:gd name="T15" fmla="*/ 196 h 259"/>
                  <a:gd name="T16" fmla="*/ 11 w 315"/>
                  <a:gd name="T17" fmla="*/ 217 h 259"/>
                  <a:gd name="T18" fmla="*/ 26 w 315"/>
                  <a:gd name="T19" fmla="*/ 234 h 259"/>
                  <a:gd name="T20" fmla="*/ 45 w 315"/>
                  <a:gd name="T21" fmla="*/ 247 h 259"/>
                  <a:gd name="T22" fmla="*/ 70 w 315"/>
                  <a:gd name="T23" fmla="*/ 257 h 259"/>
                  <a:gd name="T24" fmla="*/ 96 w 315"/>
                  <a:gd name="T25" fmla="*/ 259 h 259"/>
                  <a:gd name="T26" fmla="*/ 124 w 315"/>
                  <a:gd name="T27" fmla="*/ 259 h 259"/>
                  <a:gd name="T28" fmla="*/ 155 w 315"/>
                  <a:gd name="T29" fmla="*/ 253 h 259"/>
                  <a:gd name="T30" fmla="*/ 185 w 315"/>
                  <a:gd name="T31" fmla="*/ 242 h 259"/>
                  <a:gd name="T32" fmla="*/ 215 w 315"/>
                  <a:gd name="T33" fmla="*/ 226 h 259"/>
                  <a:gd name="T34" fmla="*/ 243 w 315"/>
                  <a:gd name="T35" fmla="*/ 208 h 259"/>
                  <a:gd name="T36" fmla="*/ 268 w 315"/>
                  <a:gd name="T37" fmla="*/ 185 h 259"/>
                  <a:gd name="T38" fmla="*/ 287 w 315"/>
                  <a:gd name="T39" fmla="*/ 160 h 259"/>
                  <a:gd name="T40" fmla="*/ 302 w 315"/>
                  <a:gd name="T41" fmla="*/ 136 h 259"/>
                  <a:gd name="T42" fmla="*/ 311 w 315"/>
                  <a:gd name="T43" fmla="*/ 109 h 259"/>
                  <a:gd name="T44" fmla="*/ 315 w 315"/>
                  <a:gd name="T45" fmla="*/ 87 h 259"/>
                  <a:gd name="T46" fmla="*/ 313 w 315"/>
                  <a:gd name="T47" fmla="*/ 62 h 259"/>
                  <a:gd name="T48" fmla="*/ 304 w 315"/>
                  <a:gd name="T49" fmla="*/ 42 h 259"/>
                  <a:gd name="T50" fmla="*/ 289 w 315"/>
                  <a:gd name="T51" fmla="*/ 25 h 259"/>
                  <a:gd name="T52" fmla="*/ 270 w 315"/>
                  <a:gd name="T53" fmla="*/ 11 h 259"/>
                  <a:gd name="T54" fmla="*/ 247 w 315"/>
                  <a:gd name="T55" fmla="*/ 4 h 259"/>
                  <a:gd name="T56" fmla="*/ 221 w 315"/>
                  <a:gd name="T57" fmla="*/ 0 h 259"/>
                  <a:gd name="T58" fmla="*/ 192 w 315"/>
                  <a:gd name="T59" fmla="*/ 0 h 259"/>
                  <a:gd name="T60" fmla="*/ 162 w 315"/>
                  <a:gd name="T61" fmla="*/ 6 h 259"/>
                  <a:gd name="T62" fmla="*/ 130 w 315"/>
                  <a:gd name="T63" fmla="*/ 17 h 259"/>
                  <a:gd name="T64" fmla="*/ 100 w 315"/>
                  <a:gd name="T65" fmla="*/ 32 h 25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15"/>
                  <a:gd name="T100" fmla="*/ 0 h 259"/>
                  <a:gd name="T101" fmla="*/ 315 w 315"/>
                  <a:gd name="T102" fmla="*/ 259 h 25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15" h="259">
                    <a:moveTo>
                      <a:pt x="100" y="32"/>
                    </a:moveTo>
                    <a:lnTo>
                      <a:pt x="72" y="53"/>
                    </a:lnTo>
                    <a:lnTo>
                      <a:pt x="47" y="74"/>
                    </a:lnTo>
                    <a:lnTo>
                      <a:pt x="28" y="98"/>
                    </a:lnTo>
                    <a:lnTo>
                      <a:pt x="13" y="123"/>
                    </a:lnTo>
                    <a:lnTo>
                      <a:pt x="4" y="149"/>
                    </a:lnTo>
                    <a:lnTo>
                      <a:pt x="0" y="174"/>
                    </a:lnTo>
                    <a:lnTo>
                      <a:pt x="2" y="196"/>
                    </a:lnTo>
                    <a:lnTo>
                      <a:pt x="11" y="217"/>
                    </a:lnTo>
                    <a:lnTo>
                      <a:pt x="26" y="234"/>
                    </a:lnTo>
                    <a:lnTo>
                      <a:pt x="45" y="247"/>
                    </a:lnTo>
                    <a:lnTo>
                      <a:pt x="70" y="257"/>
                    </a:lnTo>
                    <a:lnTo>
                      <a:pt x="96" y="259"/>
                    </a:lnTo>
                    <a:lnTo>
                      <a:pt x="124" y="259"/>
                    </a:lnTo>
                    <a:lnTo>
                      <a:pt x="155" y="253"/>
                    </a:lnTo>
                    <a:lnTo>
                      <a:pt x="185" y="242"/>
                    </a:lnTo>
                    <a:lnTo>
                      <a:pt x="215" y="226"/>
                    </a:lnTo>
                    <a:lnTo>
                      <a:pt x="243" y="208"/>
                    </a:lnTo>
                    <a:lnTo>
                      <a:pt x="268" y="185"/>
                    </a:lnTo>
                    <a:lnTo>
                      <a:pt x="287" y="160"/>
                    </a:lnTo>
                    <a:lnTo>
                      <a:pt x="302" y="136"/>
                    </a:lnTo>
                    <a:lnTo>
                      <a:pt x="311" y="109"/>
                    </a:lnTo>
                    <a:lnTo>
                      <a:pt x="315" y="87"/>
                    </a:lnTo>
                    <a:lnTo>
                      <a:pt x="313" y="62"/>
                    </a:lnTo>
                    <a:lnTo>
                      <a:pt x="304" y="42"/>
                    </a:lnTo>
                    <a:lnTo>
                      <a:pt x="289" y="25"/>
                    </a:lnTo>
                    <a:lnTo>
                      <a:pt x="270" y="11"/>
                    </a:lnTo>
                    <a:lnTo>
                      <a:pt x="247" y="4"/>
                    </a:lnTo>
                    <a:lnTo>
                      <a:pt x="221" y="0"/>
                    </a:lnTo>
                    <a:lnTo>
                      <a:pt x="192" y="0"/>
                    </a:lnTo>
                    <a:lnTo>
                      <a:pt x="162" y="6"/>
                    </a:lnTo>
                    <a:lnTo>
                      <a:pt x="130" y="17"/>
                    </a:lnTo>
                    <a:lnTo>
                      <a:pt x="100" y="32"/>
                    </a:lnTo>
                    <a:close/>
                  </a:path>
                </a:pathLst>
              </a:custGeom>
              <a:grpFill/>
              <a:ln w="12700">
                <a:solidFill>
                  <a:srgbClr val="000000"/>
                </a:solidFill>
                <a:round/>
              </a:ln>
            </p:spPr>
            <p:txBody>
              <a:bodyPr/>
              <a:lstStyle/>
              <a:p>
                <a:endParaRPr lang="zh-CN" altLang="en-US">
                  <a:latin typeface="+mn-ea"/>
                  <a:ea typeface="+mn-ea"/>
                </a:endParaRPr>
              </a:p>
            </p:txBody>
          </p:sp>
          <p:sp>
            <p:nvSpPr>
              <p:cNvPr id="51" name="Freeform 634"/>
              <p:cNvSpPr/>
              <p:nvPr/>
            </p:nvSpPr>
            <p:spPr bwMode="auto">
              <a:xfrm>
                <a:off x="3319" y="2831"/>
                <a:ext cx="850" cy="583"/>
              </a:xfrm>
              <a:custGeom>
                <a:avLst/>
                <a:gdLst>
                  <a:gd name="T0" fmla="*/ 125 w 850"/>
                  <a:gd name="T1" fmla="*/ 117 h 583"/>
                  <a:gd name="T2" fmla="*/ 166 w 850"/>
                  <a:gd name="T3" fmla="*/ 109 h 583"/>
                  <a:gd name="T4" fmla="*/ 210 w 850"/>
                  <a:gd name="T5" fmla="*/ 102 h 583"/>
                  <a:gd name="T6" fmla="*/ 247 w 850"/>
                  <a:gd name="T7" fmla="*/ 96 h 583"/>
                  <a:gd name="T8" fmla="*/ 272 w 850"/>
                  <a:gd name="T9" fmla="*/ 66 h 583"/>
                  <a:gd name="T10" fmla="*/ 234 w 850"/>
                  <a:gd name="T11" fmla="*/ 58 h 583"/>
                  <a:gd name="T12" fmla="*/ 198 w 850"/>
                  <a:gd name="T13" fmla="*/ 66 h 583"/>
                  <a:gd name="T14" fmla="*/ 179 w 850"/>
                  <a:gd name="T15" fmla="*/ 66 h 583"/>
                  <a:gd name="T16" fmla="*/ 217 w 850"/>
                  <a:gd name="T17" fmla="*/ 36 h 583"/>
                  <a:gd name="T18" fmla="*/ 261 w 850"/>
                  <a:gd name="T19" fmla="*/ 21 h 583"/>
                  <a:gd name="T20" fmla="*/ 296 w 850"/>
                  <a:gd name="T21" fmla="*/ 13 h 583"/>
                  <a:gd name="T22" fmla="*/ 334 w 850"/>
                  <a:gd name="T23" fmla="*/ 5 h 583"/>
                  <a:gd name="T24" fmla="*/ 372 w 850"/>
                  <a:gd name="T25" fmla="*/ 0 h 583"/>
                  <a:gd name="T26" fmla="*/ 410 w 850"/>
                  <a:gd name="T27" fmla="*/ 0 h 583"/>
                  <a:gd name="T28" fmla="*/ 446 w 850"/>
                  <a:gd name="T29" fmla="*/ 0 h 583"/>
                  <a:gd name="T30" fmla="*/ 534 w 850"/>
                  <a:gd name="T31" fmla="*/ 0 h 583"/>
                  <a:gd name="T32" fmla="*/ 584 w 850"/>
                  <a:gd name="T33" fmla="*/ 0 h 583"/>
                  <a:gd name="T34" fmla="*/ 627 w 850"/>
                  <a:gd name="T35" fmla="*/ 21 h 583"/>
                  <a:gd name="T36" fmla="*/ 657 w 850"/>
                  <a:gd name="T37" fmla="*/ 51 h 583"/>
                  <a:gd name="T38" fmla="*/ 695 w 850"/>
                  <a:gd name="T39" fmla="*/ 72 h 583"/>
                  <a:gd name="T40" fmla="*/ 733 w 850"/>
                  <a:gd name="T41" fmla="*/ 81 h 583"/>
                  <a:gd name="T42" fmla="*/ 771 w 850"/>
                  <a:gd name="T43" fmla="*/ 109 h 583"/>
                  <a:gd name="T44" fmla="*/ 801 w 850"/>
                  <a:gd name="T45" fmla="*/ 139 h 583"/>
                  <a:gd name="T46" fmla="*/ 825 w 850"/>
                  <a:gd name="T47" fmla="*/ 183 h 583"/>
                  <a:gd name="T48" fmla="*/ 833 w 850"/>
                  <a:gd name="T49" fmla="*/ 234 h 583"/>
                  <a:gd name="T50" fmla="*/ 839 w 850"/>
                  <a:gd name="T51" fmla="*/ 279 h 583"/>
                  <a:gd name="T52" fmla="*/ 839 w 850"/>
                  <a:gd name="T53" fmla="*/ 324 h 583"/>
                  <a:gd name="T54" fmla="*/ 839 w 850"/>
                  <a:gd name="T55" fmla="*/ 368 h 583"/>
                  <a:gd name="T56" fmla="*/ 850 w 850"/>
                  <a:gd name="T57" fmla="*/ 413 h 583"/>
                  <a:gd name="T58" fmla="*/ 850 w 850"/>
                  <a:gd name="T59" fmla="*/ 456 h 583"/>
                  <a:gd name="T60" fmla="*/ 825 w 850"/>
                  <a:gd name="T61" fmla="*/ 500 h 583"/>
                  <a:gd name="T62" fmla="*/ 782 w 850"/>
                  <a:gd name="T63" fmla="*/ 524 h 583"/>
                  <a:gd name="T64" fmla="*/ 746 w 850"/>
                  <a:gd name="T65" fmla="*/ 545 h 583"/>
                  <a:gd name="T66" fmla="*/ 708 w 850"/>
                  <a:gd name="T67" fmla="*/ 568 h 583"/>
                  <a:gd name="T68" fmla="*/ 670 w 850"/>
                  <a:gd name="T69" fmla="*/ 575 h 583"/>
                  <a:gd name="T70" fmla="*/ 621 w 850"/>
                  <a:gd name="T71" fmla="*/ 583 h 583"/>
                  <a:gd name="T72" fmla="*/ 576 w 850"/>
                  <a:gd name="T73" fmla="*/ 583 h 583"/>
                  <a:gd name="T74" fmla="*/ 540 w 850"/>
                  <a:gd name="T75" fmla="*/ 583 h 583"/>
                  <a:gd name="T76" fmla="*/ 502 w 850"/>
                  <a:gd name="T77" fmla="*/ 583 h 583"/>
                  <a:gd name="T78" fmla="*/ 465 w 850"/>
                  <a:gd name="T79" fmla="*/ 583 h 583"/>
                  <a:gd name="T80" fmla="*/ 427 w 850"/>
                  <a:gd name="T81" fmla="*/ 583 h 583"/>
                  <a:gd name="T82" fmla="*/ 391 w 850"/>
                  <a:gd name="T83" fmla="*/ 583 h 583"/>
                  <a:gd name="T84" fmla="*/ 353 w 850"/>
                  <a:gd name="T85" fmla="*/ 583 h 583"/>
                  <a:gd name="T86" fmla="*/ 310 w 850"/>
                  <a:gd name="T87" fmla="*/ 583 h 583"/>
                  <a:gd name="T88" fmla="*/ 272 w 850"/>
                  <a:gd name="T89" fmla="*/ 583 h 583"/>
                  <a:gd name="T90" fmla="*/ 234 w 850"/>
                  <a:gd name="T91" fmla="*/ 583 h 583"/>
                  <a:gd name="T92" fmla="*/ 198 w 850"/>
                  <a:gd name="T93" fmla="*/ 560 h 583"/>
                  <a:gd name="T94" fmla="*/ 160 w 850"/>
                  <a:gd name="T95" fmla="*/ 545 h 583"/>
                  <a:gd name="T96" fmla="*/ 125 w 850"/>
                  <a:gd name="T97" fmla="*/ 524 h 583"/>
                  <a:gd name="T98" fmla="*/ 92 w 850"/>
                  <a:gd name="T99" fmla="*/ 487 h 583"/>
                  <a:gd name="T100" fmla="*/ 68 w 850"/>
                  <a:gd name="T101" fmla="*/ 456 h 583"/>
                  <a:gd name="T102" fmla="*/ 43 w 850"/>
                  <a:gd name="T103" fmla="*/ 413 h 583"/>
                  <a:gd name="T104" fmla="*/ 17 w 850"/>
                  <a:gd name="T105" fmla="*/ 360 h 583"/>
                  <a:gd name="T106" fmla="*/ 0 w 850"/>
                  <a:gd name="T107" fmla="*/ 309 h 583"/>
                  <a:gd name="T108" fmla="*/ 0 w 850"/>
                  <a:gd name="T109" fmla="*/ 264 h 583"/>
                  <a:gd name="T110" fmla="*/ 6 w 850"/>
                  <a:gd name="T111" fmla="*/ 213 h 583"/>
                  <a:gd name="T112" fmla="*/ 30 w 850"/>
                  <a:gd name="T113" fmla="*/ 175 h 583"/>
                  <a:gd name="T114" fmla="*/ 62 w 850"/>
                  <a:gd name="T115" fmla="*/ 155 h 583"/>
                  <a:gd name="T116" fmla="*/ 98 w 850"/>
                  <a:gd name="T117" fmla="*/ 139 h 583"/>
                  <a:gd name="T118" fmla="*/ 130 w 850"/>
                  <a:gd name="T119" fmla="*/ 117 h 583"/>
                  <a:gd name="T120" fmla="*/ 147 w 850"/>
                  <a:gd name="T121" fmla="*/ 139 h 58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50"/>
                  <a:gd name="T184" fmla="*/ 0 h 583"/>
                  <a:gd name="T185" fmla="*/ 850 w 850"/>
                  <a:gd name="T186" fmla="*/ 583 h 583"/>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50" h="583">
                    <a:moveTo>
                      <a:pt x="104" y="117"/>
                    </a:moveTo>
                    <a:lnTo>
                      <a:pt x="125" y="117"/>
                    </a:lnTo>
                    <a:lnTo>
                      <a:pt x="142" y="117"/>
                    </a:lnTo>
                    <a:lnTo>
                      <a:pt x="166" y="109"/>
                    </a:lnTo>
                    <a:lnTo>
                      <a:pt x="185" y="109"/>
                    </a:lnTo>
                    <a:lnTo>
                      <a:pt x="210" y="102"/>
                    </a:lnTo>
                    <a:lnTo>
                      <a:pt x="228" y="102"/>
                    </a:lnTo>
                    <a:lnTo>
                      <a:pt x="247" y="96"/>
                    </a:lnTo>
                    <a:lnTo>
                      <a:pt x="266" y="88"/>
                    </a:lnTo>
                    <a:lnTo>
                      <a:pt x="272" y="66"/>
                    </a:lnTo>
                    <a:lnTo>
                      <a:pt x="255" y="58"/>
                    </a:lnTo>
                    <a:lnTo>
                      <a:pt x="234" y="58"/>
                    </a:lnTo>
                    <a:lnTo>
                      <a:pt x="217" y="66"/>
                    </a:lnTo>
                    <a:lnTo>
                      <a:pt x="198" y="66"/>
                    </a:lnTo>
                    <a:lnTo>
                      <a:pt x="179" y="88"/>
                    </a:lnTo>
                    <a:lnTo>
                      <a:pt x="179" y="66"/>
                    </a:lnTo>
                    <a:lnTo>
                      <a:pt x="198" y="51"/>
                    </a:lnTo>
                    <a:lnTo>
                      <a:pt x="217" y="36"/>
                    </a:lnTo>
                    <a:lnTo>
                      <a:pt x="242" y="28"/>
                    </a:lnTo>
                    <a:lnTo>
                      <a:pt x="261" y="21"/>
                    </a:lnTo>
                    <a:lnTo>
                      <a:pt x="279" y="21"/>
                    </a:lnTo>
                    <a:lnTo>
                      <a:pt x="296" y="13"/>
                    </a:lnTo>
                    <a:lnTo>
                      <a:pt x="315" y="13"/>
                    </a:lnTo>
                    <a:lnTo>
                      <a:pt x="334" y="5"/>
                    </a:lnTo>
                    <a:lnTo>
                      <a:pt x="353" y="5"/>
                    </a:lnTo>
                    <a:lnTo>
                      <a:pt x="372" y="0"/>
                    </a:lnTo>
                    <a:lnTo>
                      <a:pt x="391" y="0"/>
                    </a:lnTo>
                    <a:lnTo>
                      <a:pt x="410" y="0"/>
                    </a:lnTo>
                    <a:lnTo>
                      <a:pt x="427" y="0"/>
                    </a:lnTo>
                    <a:lnTo>
                      <a:pt x="446" y="0"/>
                    </a:lnTo>
                    <a:lnTo>
                      <a:pt x="483" y="0"/>
                    </a:lnTo>
                    <a:lnTo>
                      <a:pt x="534" y="0"/>
                    </a:lnTo>
                    <a:lnTo>
                      <a:pt x="559" y="0"/>
                    </a:lnTo>
                    <a:lnTo>
                      <a:pt x="584" y="0"/>
                    </a:lnTo>
                    <a:lnTo>
                      <a:pt x="608" y="5"/>
                    </a:lnTo>
                    <a:lnTo>
                      <a:pt x="627" y="21"/>
                    </a:lnTo>
                    <a:lnTo>
                      <a:pt x="638" y="43"/>
                    </a:lnTo>
                    <a:lnTo>
                      <a:pt x="657" y="51"/>
                    </a:lnTo>
                    <a:lnTo>
                      <a:pt x="676" y="66"/>
                    </a:lnTo>
                    <a:lnTo>
                      <a:pt x="695" y="72"/>
                    </a:lnTo>
                    <a:lnTo>
                      <a:pt x="714" y="72"/>
                    </a:lnTo>
                    <a:lnTo>
                      <a:pt x="733" y="81"/>
                    </a:lnTo>
                    <a:lnTo>
                      <a:pt x="752" y="96"/>
                    </a:lnTo>
                    <a:lnTo>
                      <a:pt x="771" y="109"/>
                    </a:lnTo>
                    <a:lnTo>
                      <a:pt x="782" y="132"/>
                    </a:lnTo>
                    <a:lnTo>
                      <a:pt x="801" y="139"/>
                    </a:lnTo>
                    <a:lnTo>
                      <a:pt x="806" y="162"/>
                    </a:lnTo>
                    <a:lnTo>
                      <a:pt x="825" y="183"/>
                    </a:lnTo>
                    <a:lnTo>
                      <a:pt x="833" y="213"/>
                    </a:lnTo>
                    <a:lnTo>
                      <a:pt x="833" y="234"/>
                    </a:lnTo>
                    <a:lnTo>
                      <a:pt x="839" y="258"/>
                    </a:lnTo>
                    <a:lnTo>
                      <a:pt x="839" y="279"/>
                    </a:lnTo>
                    <a:lnTo>
                      <a:pt x="839" y="302"/>
                    </a:lnTo>
                    <a:lnTo>
                      <a:pt x="839" y="324"/>
                    </a:lnTo>
                    <a:lnTo>
                      <a:pt x="839" y="347"/>
                    </a:lnTo>
                    <a:lnTo>
                      <a:pt x="839" y="368"/>
                    </a:lnTo>
                    <a:lnTo>
                      <a:pt x="850" y="390"/>
                    </a:lnTo>
                    <a:lnTo>
                      <a:pt x="850" y="413"/>
                    </a:lnTo>
                    <a:lnTo>
                      <a:pt x="850" y="434"/>
                    </a:lnTo>
                    <a:lnTo>
                      <a:pt x="850" y="456"/>
                    </a:lnTo>
                    <a:lnTo>
                      <a:pt x="844" y="479"/>
                    </a:lnTo>
                    <a:lnTo>
                      <a:pt x="825" y="500"/>
                    </a:lnTo>
                    <a:lnTo>
                      <a:pt x="801" y="517"/>
                    </a:lnTo>
                    <a:lnTo>
                      <a:pt x="782" y="524"/>
                    </a:lnTo>
                    <a:lnTo>
                      <a:pt x="765" y="537"/>
                    </a:lnTo>
                    <a:lnTo>
                      <a:pt x="746" y="545"/>
                    </a:lnTo>
                    <a:lnTo>
                      <a:pt x="725" y="553"/>
                    </a:lnTo>
                    <a:lnTo>
                      <a:pt x="708" y="568"/>
                    </a:lnTo>
                    <a:lnTo>
                      <a:pt x="689" y="575"/>
                    </a:lnTo>
                    <a:lnTo>
                      <a:pt x="670" y="575"/>
                    </a:lnTo>
                    <a:lnTo>
                      <a:pt x="644" y="583"/>
                    </a:lnTo>
                    <a:lnTo>
                      <a:pt x="621" y="583"/>
                    </a:lnTo>
                    <a:lnTo>
                      <a:pt x="602" y="583"/>
                    </a:lnTo>
                    <a:lnTo>
                      <a:pt x="576" y="583"/>
                    </a:lnTo>
                    <a:lnTo>
                      <a:pt x="559" y="583"/>
                    </a:lnTo>
                    <a:lnTo>
                      <a:pt x="540" y="583"/>
                    </a:lnTo>
                    <a:lnTo>
                      <a:pt x="521" y="583"/>
                    </a:lnTo>
                    <a:lnTo>
                      <a:pt x="502" y="583"/>
                    </a:lnTo>
                    <a:lnTo>
                      <a:pt x="483" y="583"/>
                    </a:lnTo>
                    <a:lnTo>
                      <a:pt x="465" y="583"/>
                    </a:lnTo>
                    <a:lnTo>
                      <a:pt x="446" y="583"/>
                    </a:lnTo>
                    <a:lnTo>
                      <a:pt x="427" y="583"/>
                    </a:lnTo>
                    <a:lnTo>
                      <a:pt x="410" y="583"/>
                    </a:lnTo>
                    <a:lnTo>
                      <a:pt x="391" y="583"/>
                    </a:lnTo>
                    <a:lnTo>
                      <a:pt x="372" y="583"/>
                    </a:lnTo>
                    <a:lnTo>
                      <a:pt x="353" y="583"/>
                    </a:lnTo>
                    <a:lnTo>
                      <a:pt x="329" y="583"/>
                    </a:lnTo>
                    <a:lnTo>
                      <a:pt x="310" y="583"/>
                    </a:lnTo>
                    <a:lnTo>
                      <a:pt x="291" y="583"/>
                    </a:lnTo>
                    <a:lnTo>
                      <a:pt x="272" y="583"/>
                    </a:lnTo>
                    <a:lnTo>
                      <a:pt x="255" y="583"/>
                    </a:lnTo>
                    <a:lnTo>
                      <a:pt x="234" y="583"/>
                    </a:lnTo>
                    <a:lnTo>
                      <a:pt x="217" y="568"/>
                    </a:lnTo>
                    <a:lnTo>
                      <a:pt x="198" y="560"/>
                    </a:lnTo>
                    <a:lnTo>
                      <a:pt x="179" y="553"/>
                    </a:lnTo>
                    <a:lnTo>
                      <a:pt x="160" y="545"/>
                    </a:lnTo>
                    <a:lnTo>
                      <a:pt x="142" y="537"/>
                    </a:lnTo>
                    <a:lnTo>
                      <a:pt x="125" y="524"/>
                    </a:lnTo>
                    <a:lnTo>
                      <a:pt x="104" y="509"/>
                    </a:lnTo>
                    <a:lnTo>
                      <a:pt x="92" y="487"/>
                    </a:lnTo>
                    <a:lnTo>
                      <a:pt x="74" y="479"/>
                    </a:lnTo>
                    <a:lnTo>
                      <a:pt x="68" y="456"/>
                    </a:lnTo>
                    <a:lnTo>
                      <a:pt x="49" y="434"/>
                    </a:lnTo>
                    <a:lnTo>
                      <a:pt x="43" y="413"/>
                    </a:lnTo>
                    <a:lnTo>
                      <a:pt x="24" y="390"/>
                    </a:lnTo>
                    <a:lnTo>
                      <a:pt x="17" y="360"/>
                    </a:lnTo>
                    <a:lnTo>
                      <a:pt x="6" y="330"/>
                    </a:lnTo>
                    <a:lnTo>
                      <a:pt x="0" y="309"/>
                    </a:lnTo>
                    <a:lnTo>
                      <a:pt x="0" y="287"/>
                    </a:lnTo>
                    <a:lnTo>
                      <a:pt x="0" y="264"/>
                    </a:lnTo>
                    <a:lnTo>
                      <a:pt x="0" y="243"/>
                    </a:lnTo>
                    <a:lnTo>
                      <a:pt x="6" y="213"/>
                    </a:lnTo>
                    <a:lnTo>
                      <a:pt x="11" y="192"/>
                    </a:lnTo>
                    <a:lnTo>
                      <a:pt x="30" y="175"/>
                    </a:lnTo>
                    <a:lnTo>
                      <a:pt x="43" y="155"/>
                    </a:lnTo>
                    <a:lnTo>
                      <a:pt x="62" y="155"/>
                    </a:lnTo>
                    <a:lnTo>
                      <a:pt x="79" y="147"/>
                    </a:lnTo>
                    <a:lnTo>
                      <a:pt x="98" y="139"/>
                    </a:lnTo>
                    <a:lnTo>
                      <a:pt x="117" y="139"/>
                    </a:lnTo>
                    <a:lnTo>
                      <a:pt x="130" y="117"/>
                    </a:lnTo>
                    <a:lnTo>
                      <a:pt x="130" y="96"/>
                    </a:lnTo>
                    <a:lnTo>
                      <a:pt x="147" y="139"/>
                    </a:lnTo>
                    <a:lnTo>
                      <a:pt x="10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mn-ea"/>
                  <a:ea typeface="+mn-ea"/>
                </a:endParaRPr>
              </a:p>
            </p:txBody>
          </p:sp>
          <p:sp>
            <p:nvSpPr>
              <p:cNvPr id="52" name="Freeform 635"/>
              <p:cNvSpPr/>
              <p:nvPr/>
            </p:nvSpPr>
            <p:spPr bwMode="auto">
              <a:xfrm>
                <a:off x="3483" y="2787"/>
                <a:ext cx="132" cy="168"/>
              </a:xfrm>
              <a:custGeom>
                <a:avLst/>
                <a:gdLst>
                  <a:gd name="T0" fmla="*/ 6 w 132"/>
                  <a:gd name="T1" fmla="*/ 95 h 168"/>
                  <a:gd name="T2" fmla="*/ 0 w 132"/>
                  <a:gd name="T3" fmla="*/ 72 h 168"/>
                  <a:gd name="T4" fmla="*/ 0 w 132"/>
                  <a:gd name="T5" fmla="*/ 51 h 168"/>
                  <a:gd name="T6" fmla="*/ 17 w 132"/>
                  <a:gd name="T7" fmla="*/ 36 h 168"/>
                  <a:gd name="T8" fmla="*/ 36 w 132"/>
                  <a:gd name="T9" fmla="*/ 21 h 168"/>
                  <a:gd name="T10" fmla="*/ 53 w 132"/>
                  <a:gd name="T11" fmla="*/ 0 h 168"/>
                  <a:gd name="T12" fmla="*/ 72 w 132"/>
                  <a:gd name="T13" fmla="*/ 0 h 168"/>
                  <a:gd name="T14" fmla="*/ 91 w 132"/>
                  <a:gd name="T15" fmla="*/ 0 h 168"/>
                  <a:gd name="T16" fmla="*/ 97 w 132"/>
                  <a:gd name="T17" fmla="*/ 21 h 168"/>
                  <a:gd name="T18" fmla="*/ 110 w 132"/>
                  <a:gd name="T19" fmla="*/ 44 h 168"/>
                  <a:gd name="T20" fmla="*/ 121 w 132"/>
                  <a:gd name="T21" fmla="*/ 66 h 168"/>
                  <a:gd name="T22" fmla="*/ 127 w 132"/>
                  <a:gd name="T23" fmla="*/ 87 h 168"/>
                  <a:gd name="T24" fmla="*/ 132 w 132"/>
                  <a:gd name="T25" fmla="*/ 108 h 168"/>
                  <a:gd name="T26" fmla="*/ 132 w 132"/>
                  <a:gd name="T27" fmla="*/ 132 h 168"/>
                  <a:gd name="T28" fmla="*/ 132 w 132"/>
                  <a:gd name="T29" fmla="*/ 153 h 168"/>
                  <a:gd name="T30" fmla="*/ 115 w 132"/>
                  <a:gd name="T31" fmla="*/ 168 h 168"/>
                  <a:gd name="T32" fmla="*/ 97 w 132"/>
                  <a:gd name="T33" fmla="*/ 168 h 168"/>
                  <a:gd name="T34" fmla="*/ 80 w 132"/>
                  <a:gd name="T35" fmla="*/ 168 h 168"/>
                  <a:gd name="T36" fmla="*/ 61 w 132"/>
                  <a:gd name="T37" fmla="*/ 168 h 168"/>
                  <a:gd name="T38" fmla="*/ 42 w 132"/>
                  <a:gd name="T39" fmla="*/ 161 h 168"/>
                  <a:gd name="T40" fmla="*/ 23 w 132"/>
                  <a:gd name="T41" fmla="*/ 146 h 168"/>
                  <a:gd name="T42" fmla="*/ 12 w 132"/>
                  <a:gd name="T43" fmla="*/ 123 h 168"/>
                  <a:gd name="T44" fmla="*/ 6 w 132"/>
                  <a:gd name="T45" fmla="*/ 102 h 168"/>
                  <a:gd name="T46" fmla="*/ 6 w 132"/>
                  <a:gd name="T47" fmla="*/ 95 h 1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32"/>
                  <a:gd name="T73" fmla="*/ 0 h 168"/>
                  <a:gd name="T74" fmla="*/ 132 w 132"/>
                  <a:gd name="T75" fmla="*/ 168 h 16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32" h="168">
                    <a:moveTo>
                      <a:pt x="6" y="95"/>
                    </a:moveTo>
                    <a:lnTo>
                      <a:pt x="0" y="72"/>
                    </a:lnTo>
                    <a:lnTo>
                      <a:pt x="0" y="51"/>
                    </a:lnTo>
                    <a:lnTo>
                      <a:pt x="17" y="36"/>
                    </a:lnTo>
                    <a:lnTo>
                      <a:pt x="36" y="21"/>
                    </a:lnTo>
                    <a:lnTo>
                      <a:pt x="53" y="0"/>
                    </a:lnTo>
                    <a:lnTo>
                      <a:pt x="72" y="0"/>
                    </a:lnTo>
                    <a:lnTo>
                      <a:pt x="91" y="0"/>
                    </a:lnTo>
                    <a:lnTo>
                      <a:pt x="97" y="21"/>
                    </a:lnTo>
                    <a:lnTo>
                      <a:pt x="110" y="44"/>
                    </a:lnTo>
                    <a:lnTo>
                      <a:pt x="121" y="66"/>
                    </a:lnTo>
                    <a:lnTo>
                      <a:pt x="127" y="87"/>
                    </a:lnTo>
                    <a:lnTo>
                      <a:pt x="132" y="108"/>
                    </a:lnTo>
                    <a:lnTo>
                      <a:pt x="132" y="132"/>
                    </a:lnTo>
                    <a:lnTo>
                      <a:pt x="132" y="153"/>
                    </a:lnTo>
                    <a:lnTo>
                      <a:pt x="115" y="168"/>
                    </a:lnTo>
                    <a:lnTo>
                      <a:pt x="97" y="168"/>
                    </a:lnTo>
                    <a:lnTo>
                      <a:pt x="80" y="168"/>
                    </a:lnTo>
                    <a:lnTo>
                      <a:pt x="61" y="168"/>
                    </a:lnTo>
                    <a:lnTo>
                      <a:pt x="42" y="161"/>
                    </a:lnTo>
                    <a:lnTo>
                      <a:pt x="23" y="146"/>
                    </a:lnTo>
                    <a:lnTo>
                      <a:pt x="12" y="123"/>
                    </a:lnTo>
                    <a:lnTo>
                      <a:pt x="6" y="102"/>
                    </a:lnTo>
                    <a:lnTo>
                      <a:pt x="6" y="9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mn-ea"/>
                  <a:ea typeface="+mn-ea"/>
                </a:endParaRPr>
              </a:p>
            </p:txBody>
          </p:sp>
          <p:sp>
            <p:nvSpPr>
              <p:cNvPr id="53" name="Freeform 636"/>
              <p:cNvSpPr/>
              <p:nvPr/>
            </p:nvSpPr>
            <p:spPr bwMode="auto">
              <a:xfrm>
                <a:off x="3802" y="2742"/>
                <a:ext cx="93" cy="123"/>
              </a:xfrm>
              <a:custGeom>
                <a:avLst/>
                <a:gdLst>
                  <a:gd name="T0" fmla="*/ 0 w 93"/>
                  <a:gd name="T1" fmla="*/ 0 h 123"/>
                  <a:gd name="T2" fmla="*/ 17 w 93"/>
                  <a:gd name="T3" fmla="*/ 15 h 123"/>
                  <a:gd name="T4" fmla="*/ 36 w 93"/>
                  <a:gd name="T5" fmla="*/ 28 h 123"/>
                  <a:gd name="T6" fmla="*/ 55 w 93"/>
                  <a:gd name="T7" fmla="*/ 28 h 123"/>
                  <a:gd name="T8" fmla="*/ 74 w 93"/>
                  <a:gd name="T9" fmla="*/ 44 h 123"/>
                  <a:gd name="T10" fmla="*/ 87 w 93"/>
                  <a:gd name="T11" fmla="*/ 66 h 123"/>
                  <a:gd name="T12" fmla="*/ 93 w 93"/>
                  <a:gd name="T13" fmla="*/ 87 h 123"/>
                  <a:gd name="T14" fmla="*/ 93 w 93"/>
                  <a:gd name="T15" fmla="*/ 110 h 123"/>
                  <a:gd name="T16" fmla="*/ 74 w 93"/>
                  <a:gd name="T17" fmla="*/ 123 h 123"/>
                  <a:gd name="T18" fmla="*/ 55 w 93"/>
                  <a:gd name="T19" fmla="*/ 123 h 123"/>
                  <a:gd name="T20" fmla="*/ 31 w 93"/>
                  <a:gd name="T21" fmla="*/ 115 h 123"/>
                  <a:gd name="T22" fmla="*/ 12 w 93"/>
                  <a:gd name="T23" fmla="*/ 102 h 123"/>
                  <a:gd name="T24" fmla="*/ 6 w 93"/>
                  <a:gd name="T25" fmla="*/ 79 h 123"/>
                  <a:gd name="T26" fmla="*/ 0 w 93"/>
                  <a:gd name="T27" fmla="*/ 57 h 123"/>
                  <a:gd name="T28" fmla="*/ 0 w 93"/>
                  <a:gd name="T29" fmla="*/ 36 h 123"/>
                  <a:gd name="T30" fmla="*/ 12 w 93"/>
                  <a:gd name="T31" fmla="*/ 15 h 123"/>
                  <a:gd name="T32" fmla="*/ 0 w 93"/>
                  <a:gd name="T33" fmla="*/ 0 h 1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93"/>
                  <a:gd name="T52" fmla="*/ 0 h 123"/>
                  <a:gd name="T53" fmla="*/ 93 w 93"/>
                  <a:gd name="T54" fmla="*/ 123 h 12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93" h="123">
                    <a:moveTo>
                      <a:pt x="0" y="0"/>
                    </a:moveTo>
                    <a:lnTo>
                      <a:pt x="17" y="15"/>
                    </a:lnTo>
                    <a:lnTo>
                      <a:pt x="36" y="28"/>
                    </a:lnTo>
                    <a:lnTo>
                      <a:pt x="55" y="28"/>
                    </a:lnTo>
                    <a:lnTo>
                      <a:pt x="74" y="44"/>
                    </a:lnTo>
                    <a:lnTo>
                      <a:pt x="87" y="66"/>
                    </a:lnTo>
                    <a:lnTo>
                      <a:pt x="93" y="87"/>
                    </a:lnTo>
                    <a:lnTo>
                      <a:pt x="93" y="110"/>
                    </a:lnTo>
                    <a:lnTo>
                      <a:pt x="74" y="123"/>
                    </a:lnTo>
                    <a:lnTo>
                      <a:pt x="55" y="123"/>
                    </a:lnTo>
                    <a:lnTo>
                      <a:pt x="31" y="115"/>
                    </a:lnTo>
                    <a:lnTo>
                      <a:pt x="12" y="102"/>
                    </a:lnTo>
                    <a:lnTo>
                      <a:pt x="6" y="79"/>
                    </a:lnTo>
                    <a:lnTo>
                      <a:pt x="0" y="57"/>
                    </a:lnTo>
                    <a:lnTo>
                      <a:pt x="0" y="36"/>
                    </a:lnTo>
                    <a:lnTo>
                      <a:pt x="12" y="15"/>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mn-ea"/>
                  <a:ea typeface="+mn-ea"/>
                </a:endParaRPr>
              </a:p>
            </p:txBody>
          </p:sp>
        </p:grpSp>
        <p:sp>
          <p:nvSpPr>
            <p:cNvPr id="42" name="Text Box 2"/>
            <p:cNvSpPr txBox="1">
              <a:spLocks noChangeArrowheads="1"/>
            </p:cNvSpPr>
            <p:nvPr/>
          </p:nvSpPr>
          <p:spPr bwMode="auto">
            <a:xfrm>
              <a:off x="500034" y="6143644"/>
              <a:ext cx="538332" cy="3385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en-US" altLang="zh-CN" sz="1600">
                  <a:latin typeface="+mn-ea"/>
                  <a:ea typeface="+mn-ea"/>
                </a:rPr>
                <a:t>CATV</a:t>
              </a:r>
              <a:endParaRPr lang="zh-CN" altLang="en-US" sz="1600">
                <a:latin typeface="+mn-ea"/>
                <a:ea typeface="+mn-ea"/>
              </a:endParaRPr>
            </a:p>
          </p:txBody>
        </p:sp>
      </p:grpSp>
      <p:sp>
        <p:nvSpPr>
          <p:cNvPr id="54" name="Text Box 66"/>
          <p:cNvSpPr txBox="1">
            <a:spLocks noChangeArrowheads="1"/>
          </p:cNvSpPr>
          <p:nvPr/>
        </p:nvSpPr>
        <p:spPr bwMode="auto">
          <a:xfrm>
            <a:off x="3447584" y="4992545"/>
            <a:ext cx="5633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en-US" altLang="zh-CN" sz="1600" dirty="0">
                <a:latin typeface="+mn-ea"/>
                <a:ea typeface="+mn-ea"/>
              </a:rPr>
              <a:t>OLT</a:t>
            </a:r>
            <a:endParaRPr lang="zh-CN" altLang="en-US" sz="1600" dirty="0">
              <a:latin typeface="+mn-ea"/>
              <a:ea typeface="+mn-ea"/>
            </a:endParaRPr>
          </a:p>
        </p:txBody>
      </p:sp>
      <p:sp>
        <p:nvSpPr>
          <p:cNvPr id="55" name="Line 18"/>
          <p:cNvSpPr>
            <a:spLocks noChangeShapeType="1"/>
          </p:cNvSpPr>
          <p:nvPr/>
        </p:nvSpPr>
        <p:spPr bwMode="auto">
          <a:xfrm flipH="1" flipV="1">
            <a:off x="2557984" y="4616307"/>
            <a:ext cx="762397" cy="447675"/>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latin typeface="+mn-ea"/>
              <a:ea typeface="+mn-ea"/>
            </a:endParaRPr>
          </a:p>
        </p:txBody>
      </p:sp>
      <p:sp>
        <p:nvSpPr>
          <p:cNvPr id="56" name="Line 18"/>
          <p:cNvSpPr>
            <a:spLocks noChangeShapeType="1"/>
          </p:cNvSpPr>
          <p:nvPr/>
        </p:nvSpPr>
        <p:spPr bwMode="auto">
          <a:xfrm flipH="1">
            <a:off x="2557984" y="5148120"/>
            <a:ext cx="762397" cy="46037"/>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latin typeface="+mn-ea"/>
              <a:ea typeface="+mn-ea"/>
            </a:endParaRPr>
          </a:p>
        </p:txBody>
      </p:sp>
      <p:grpSp>
        <p:nvGrpSpPr>
          <p:cNvPr id="58" name="组合 175"/>
          <p:cNvGrpSpPr/>
          <p:nvPr/>
        </p:nvGrpSpPr>
        <p:grpSpPr bwMode="auto">
          <a:xfrm>
            <a:off x="8661395" y="5902186"/>
            <a:ext cx="936054" cy="409919"/>
            <a:chOff x="6656765" y="4214818"/>
            <a:chExt cx="701317" cy="410336"/>
          </a:xfrm>
        </p:grpSpPr>
        <p:sp>
          <p:nvSpPr>
            <p:cNvPr id="59" name="AutoShape 207"/>
            <p:cNvSpPr>
              <a:spLocks noChangeArrowheads="1"/>
            </p:cNvSpPr>
            <p:nvPr/>
          </p:nvSpPr>
          <p:spPr bwMode="auto">
            <a:xfrm>
              <a:off x="6715140" y="4214818"/>
              <a:ext cx="642942" cy="388937"/>
            </a:xfrm>
            <a:prstGeom prst="cube">
              <a:avLst>
                <a:gd name="adj" fmla="val 25000"/>
              </a:avLst>
            </a:prstGeom>
            <a:solidFill>
              <a:srgbClr val="00B0F0"/>
            </a:solidFill>
            <a:ln w="9525">
              <a:solidFill>
                <a:schemeClr val="tx1"/>
              </a:solidFill>
              <a:miter lim="800000"/>
            </a:ln>
          </p:spPr>
          <p:txBody>
            <a:bodyPr wrap="none" anchor="ctr"/>
            <a:lstStyle/>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p:txBody>
        </p:sp>
        <p:sp>
          <p:nvSpPr>
            <p:cNvPr id="60" name="Text Box 66"/>
            <p:cNvSpPr txBox="1">
              <a:spLocks noChangeArrowheads="1"/>
            </p:cNvSpPr>
            <p:nvPr/>
          </p:nvSpPr>
          <p:spPr bwMode="auto">
            <a:xfrm>
              <a:off x="6656765" y="4286256"/>
              <a:ext cx="594742" cy="338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en-US" altLang="zh-CN" sz="1600" dirty="0">
                  <a:latin typeface="+mn-ea"/>
                  <a:ea typeface="+mn-ea"/>
                </a:rPr>
                <a:t>  ONU</a:t>
              </a:r>
              <a:endParaRPr lang="zh-CN" altLang="en-US" sz="1600" dirty="0">
                <a:latin typeface="+mn-ea"/>
                <a:ea typeface="+mn-ea"/>
              </a:endParaRPr>
            </a:p>
          </p:txBody>
        </p:sp>
      </p:grpSp>
      <p:sp>
        <p:nvSpPr>
          <p:cNvPr id="61" name="Text Box 101"/>
          <p:cNvSpPr txBox="1">
            <a:spLocks noChangeArrowheads="1"/>
          </p:cNvSpPr>
          <p:nvPr/>
        </p:nvSpPr>
        <p:spPr bwMode="auto">
          <a:xfrm>
            <a:off x="8561860" y="6330806"/>
            <a:ext cx="12105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sz="1600">
                <a:latin typeface="+mn-ea"/>
                <a:ea typeface="+mn-ea"/>
              </a:rPr>
              <a:t>路边配线盒</a:t>
            </a:r>
            <a:endParaRPr lang="zh-CN" altLang="en-US" sz="1600">
              <a:latin typeface="+mn-ea"/>
              <a:ea typeface="+mn-ea"/>
            </a:endParaRPr>
          </a:p>
        </p:txBody>
      </p:sp>
      <p:grpSp>
        <p:nvGrpSpPr>
          <p:cNvPr id="62" name="组合 177"/>
          <p:cNvGrpSpPr/>
          <p:nvPr/>
        </p:nvGrpSpPr>
        <p:grpSpPr bwMode="auto">
          <a:xfrm>
            <a:off x="8561859" y="4081681"/>
            <a:ext cx="936054" cy="409919"/>
            <a:chOff x="6656765" y="4214818"/>
            <a:chExt cx="701317" cy="410336"/>
          </a:xfrm>
        </p:grpSpPr>
        <p:sp>
          <p:nvSpPr>
            <p:cNvPr id="63" name="AutoShape 207"/>
            <p:cNvSpPr>
              <a:spLocks noChangeArrowheads="1"/>
            </p:cNvSpPr>
            <p:nvPr/>
          </p:nvSpPr>
          <p:spPr bwMode="auto">
            <a:xfrm>
              <a:off x="6715140" y="4214818"/>
              <a:ext cx="642942" cy="388937"/>
            </a:xfrm>
            <a:prstGeom prst="cube">
              <a:avLst>
                <a:gd name="adj" fmla="val 25000"/>
              </a:avLst>
            </a:prstGeom>
            <a:solidFill>
              <a:srgbClr val="00B0F0"/>
            </a:solidFill>
            <a:ln w="9525">
              <a:solidFill>
                <a:schemeClr val="tx1"/>
              </a:solidFill>
              <a:miter lim="800000"/>
            </a:ln>
          </p:spPr>
          <p:txBody>
            <a:bodyPr wrap="none" anchor="ctr"/>
            <a:lstStyle/>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p:txBody>
        </p:sp>
        <p:sp>
          <p:nvSpPr>
            <p:cNvPr id="64" name="Text Box 66"/>
            <p:cNvSpPr txBox="1">
              <a:spLocks noChangeArrowheads="1"/>
            </p:cNvSpPr>
            <p:nvPr/>
          </p:nvSpPr>
          <p:spPr bwMode="auto">
            <a:xfrm>
              <a:off x="6656765" y="4286256"/>
              <a:ext cx="594742" cy="338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en-US" altLang="zh-CN" sz="1600" dirty="0">
                  <a:latin typeface="+mn-ea"/>
                  <a:ea typeface="+mn-ea"/>
                </a:rPr>
                <a:t>  ONU</a:t>
              </a:r>
              <a:endParaRPr lang="zh-CN" altLang="en-US" sz="1600" dirty="0">
                <a:latin typeface="+mn-ea"/>
                <a:ea typeface="+mn-ea"/>
              </a:endParaRPr>
            </a:p>
          </p:txBody>
        </p:sp>
      </p:grpSp>
      <p:pic>
        <p:nvPicPr>
          <p:cNvPr id="65" name="Picture 4"/>
          <p:cNvPicPr>
            <a:picLocks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9768987" y="4408702"/>
            <a:ext cx="603565" cy="31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 name="Picture 3"/>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419556" y="3367302"/>
            <a:ext cx="603564"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7" name="组合 244"/>
          <p:cNvGrpSpPr/>
          <p:nvPr/>
        </p:nvGrpSpPr>
        <p:grpSpPr bwMode="auto">
          <a:xfrm>
            <a:off x="9991354" y="3724490"/>
            <a:ext cx="952996" cy="928687"/>
            <a:chOff x="1142977" y="4357694"/>
            <a:chExt cx="2286016" cy="2286016"/>
          </a:xfrm>
        </p:grpSpPr>
        <p:grpSp>
          <p:nvGrpSpPr>
            <p:cNvPr id="68" name="组合 243"/>
            <p:cNvGrpSpPr/>
            <p:nvPr/>
          </p:nvGrpSpPr>
          <p:grpSpPr bwMode="auto">
            <a:xfrm>
              <a:off x="1142977" y="4357694"/>
              <a:ext cx="2286016" cy="2286016"/>
              <a:chOff x="1071562" y="3071810"/>
              <a:chExt cx="3571875" cy="4000528"/>
            </a:xfrm>
          </p:grpSpPr>
          <p:grpSp>
            <p:nvGrpSpPr>
              <p:cNvPr id="70" name="Group 227"/>
              <p:cNvGrpSpPr>
                <a:grpSpLocks noChangeAspect="1"/>
              </p:cNvGrpSpPr>
              <p:nvPr/>
            </p:nvGrpSpPr>
            <p:grpSpPr bwMode="auto">
              <a:xfrm>
                <a:off x="1071562" y="3071810"/>
                <a:ext cx="3571875" cy="4000528"/>
                <a:chOff x="675" y="2700"/>
                <a:chExt cx="1125" cy="1080"/>
              </a:xfrm>
            </p:grpSpPr>
            <p:sp>
              <p:nvSpPr>
                <p:cNvPr id="73" name="AutoShape 226"/>
                <p:cNvSpPr>
                  <a:spLocks noChangeAspect="1" noChangeArrowheads="1" noTextEdit="1"/>
                </p:cNvSpPr>
                <p:nvPr/>
              </p:nvSpPr>
              <p:spPr bwMode="auto">
                <a:xfrm>
                  <a:off x="675" y="2700"/>
                  <a:ext cx="1125" cy="1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74" name="Rectangle 234"/>
                <p:cNvSpPr>
                  <a:spLocks noChangeArrowheads="1"/>
                </p:cNvSpPr>
                <p:nvPr/>
              </p:nvSpPr>
              <p:spPr bwMode="auto">
                <a:xfrm>
                  <a:off x="955" y="2864"/>
                  <a:ext cx="585" cy="40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200">
                    <a:latin typeface="+mn-ea"/>
                    <a:ea typeface="+mn-ea"/>
                  </a:endParaRPr>
                </a:p>
              </p:txBody>
            </p:sp>
            <p:grpSp>
              <p:nvGrpSpPr>
                <p:cNvPr id="75" name="Group 253"/>
                <p:cNvGrpSpPr/>
                <p:nvPr/>
              </p:nvGrpSpPr>
              <p:grpSpPr bwMode="auto">
                <a:xfrm>
                  <a:off x="861" y="2713"/>
                  <a:ext cx="719" cy="674"/>
                  <a:chOff x="861" y="2713"/>
                  <a:chExt cx="719" cy="674"/>
                </a:xfrm>
              </p:grpSpPr>
              <p:sp>
                <p:nvSpPr>
                  <p:cNvPr id="76" name="Freeform 243"/>
                  <p:cNvSpPr/>
                  <p:nvPr/>
                </p:nvSpPr>
                <p:spPr bwMode="auto">
                  <a:xfrm>
                    <a:off x="861" y="2713"/>
                    <a:ext cx="719" cy="69"/>
                  </a:xfrm>
                  <a:custGeom>
                    <a:avLst/>
                    <a:gdLst>
                      <a:gd name="T0" fmla="*/ 0 w 719"/>
                      <a:gd name="T1" fmla="*/ 69 h 69"/>
                      <a:gd name="T2" fmla="*/ 87 w 719"/>
                      <a:gd name="T3" fmla="*/ 0 h 69"/>
                      <a:gd name="T4" fmla="*/ 633 w 719"/>
                      <a:gd name="T5" fmla="*/ 0 h 69"/>
                      <a:gd name="T6" fmla="*/ 719 w 719"/>
                      <a:gd name="T7" fmla="*/ 69 h 69"/>
                      <a:gd name="T8" fmla="*/ 0 w 719"/>
                      <a:gd name="T9" fmla="*/ 69 h 69"/>
                      <a:gd name="T10" fmla="*/ 0 60000 65536"/>
                      <a:gd name="T11" fmla="*/ 0 60000 65536"/>
                      <a:gd name="T12" fmla="*/ 0 60000 65536"/>
                      <a:gd name="T13" fmla="*/ 0 60000 65536"/>
                      <a:gd name="T14" fmla="*/ 0 60000 65536"/>
                      <a:gd name="T15" fmla="*/ 0 w 719"/>
                      <a:gd name="T16" fmla="*/ 0 h 69"/>
                      <a:gd name="T17" fmla="*/ 719 w 719"/>
                      <a:gd name="T18" fmla="*/ 69 h 69"/>
                    </a:gdLst>
                    <a:ahLst/>
                    <a:cxnLst>
                      <a:cxn ang="T10">
                        <a:pos x="T0" y="T1"/>
                      </a:cxn>
                      <a:cxn ang="T11">
                        <a:pos x="T2" y="T3"/>
                      </a:cxn>
                      <a:cxn ang="T12">
                        <a:pos x="T4" y="T5"/>
                      </a:cxn>
                      <a:cxn ang="T13">
                        <a:pos x="T6" y="T7"/>
                      </a:cxn>
                      <a:cxn ang="T14">
                        <a:pos x="T8" y="T9"/>
                      </a:cxn>
                    </a:cxnLst>
                    <a:rect l="T15" t="T16" r="T17" b="T18"/>
                    <a:pathLst>
                      <a:path w="719" h="69">
                        <a:moveTo>
                          <a:pt x="0" y="69"/>
                        </a:moveTo>
                        <a:lnTo>
                          <a:pt x="87" y="0"/>
                        </a:lnTo>
                        <a:lnTo>
                          <a:pt x="633" y="0"/>
                        </a:lnTo>
                        <a:lnTo>
                          <a:pt x="719" y="69"/>
                        </a:lnTo>
                        <a:lnTo>
                          <a:pt x="0" y="69"/>
                        </a:lnTo>
                        <a:close/>
                      </a:path>
                    </a:pathLst>
                  </a:custGeom>
                  <a:solidFill>
                    <a:srgbClr val="C9C9B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mn-ea"/>
                      <a:ea typeface="+mn-ea"/>
                    </a:endParaRPr>
                  </a:p>
                </p:txBody>
              </p:sp>
              <p:sp>
                <p:nvSpPr>
                  <p:cNvPr id="77" name="Freeform 244"/>
                  <p:cNvSpPr/>
                  <p:nvPr/>
                </p:nvSpPr>
                <p:spPr bwMode="auto">
                  <a:xfrm>
                    <a:off x="861" y="2713"/>
                    <a:ext cx="719" cy="69"/>
                  </a:xfrm>
                  <a:custGeom>
                    <a:avLst/>
                    <a:gdLst>
                      <a:gd name="T0" fmla="*/ 0 w 719"/>
                      <a:gd name="T1" fmla="*/ 69 h 69"/>
                      <a:gd name="T2" fmla="*/ 87 w 719"/>
                      <a:gd name="T3" fmla="*/ 0 h 69"/>
                      <a:gd name="T4" fmla="*/ 633 w 719"/>
                      <a:gd name="T5" fmla="*/ 0 h 69"/>
                      <a:gd name="T6" fmla="*/ 719 w 719"/>
                      <a:gd name="T7" fmla="*/ 69 h 69"/>
                      <a:gd name="T8" fmla="*/ 0 w 719"/>
                      <a:gd name="T9" fmla="*/ 69 h 69"/>
                      <a:gd name="T10" fmla="*/ 0 60000 65536"/>
                      <a:gd name="T11" fmla="*/ 0 60000 65536"/>
                      <a:gd name="T12" fmla="*/ 0 60000 65536"/>
                      <a:gd name="T13" fmla="*/ 0 60000 65536"/>
                      <a:gd name="T14" fmla="*/ 0 60000 65536"/>
                      <a:gd name="T15" fmla="*/ 0 w 719"/>
                      <a:gd name="T16" fmla="*/ 0 h 69"/>
                      <a:gd name="T17" fmla="*/ 719 w 719"/>
                      <a:gd name="T18" fmla="*/ 69 h 69"/>
                    </a:gdLst>
                    <a:ahLst/>
                    <a:cxnLst>
                      <a:cxn ang="T10">
                        <a:pos x="T0" y="T1"/>
                      </a:cxn>
                      <a:cxn ang="T11">
                        <a:pos x="T2" y="T3"/>
                      </a:cxn>
                      <a:cxn ang="T12">
                        <a:pos x="T4" y="T5"/>
                      </a:cxn>
                      <a:cxn ang="T13">
                        <a:pos x="T6" y="T7"/>
                      </a:cxn>
                      <a:cxn ang="T14">
                        <a:pos x="T8" y="T9"/>
                      </a:cxn>
                    </a:cxnLst>
                    <a:rect l="T15" t="T16" r="T17" b="T18"/>
                    <a:pathLst>
                      <a:path w="719" h="69">
                        <a:moveTo>
                          <a:pt x="0" y="69"/>
                        </a:moveTo>
                        <a:lnTo>
                          <a:pt x="87" y="0"/>
                        </a:lnTo>
                        <a:lnTo>
                          <a:pt x="633" y="0"/>
                        </a:lnTo>
                        <a:lnTo>
                          <a:pt x="719" y="69"/>
                        </a:lnTo>
                        <a:lnTo>
                          <a:pt x="0" y="69"/>
                        </a:lnTo>
                        <a:close/>
                      </a:path>
                    </a:pathLst>
                  </a:custGeom>
                  <a:solidFill>
                    <a:srgbClr val="C9C9B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mn-ea"/>
                      <a:ea typeface="+mn-ea"/>
                    </a:endParaRPr>
                  </a:p>
                </p:txBody>
              </p:sp>
              <p:sp>
                <p:nvSpPr>
                  <p:cNvPr id="78" name="Rectangle 245"/>
                  <p:cNvSpPr>
                    <a:spLocks noChangeArrowheads="1"/>
                  </p:cNvSpPr>
                  <p:nvPr/>
                </p:nvSpPr>
                <p:spPr bwMode="auto">
                  <a:xfrm>
                    <a:off x="861" y="2782"/>
                    <a:ext cx="719" cy="605"/>
                  </a:xfrm>
                  <a:prstGeom prst="rect">
                    <a:avLst/>
                  </a:prstGeom>
                  <a:solidFill>
                    <a:srgbClr val="B7B79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200">
                      <a:latin typeface="+mn-ea"/>
                      <a:ea typeface="+mn-ea"/>
                    </a:endParaRPr>
                  </a:p>
                </p:txBody>
              </p:sp>
              <p:sp>
                <p:nvSpPr>
                  <p:cNvPr id="79" name="Rectangle 247"/>
                  <p:cNvSpPr>
                    <a:spLocks noChangeArrowheads="1"/>
                  </p:cNvSpPr>
                  <p:nvPr/>
                </p:nvSpPr>
                <p:spPr bwMode="auto">
                  <a:xfrm>
                    <a:off x="928" y="2845"/>
                    <a:ext cx="586" cy="40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200">
                      <a:latin typeface="+mn-ea"/>
                      <a:ea typeface="+mn-ea"/>
                    </a:endParaRPr>
                  </a:p>
                </p:txBody>
              </p:sp>
            </p:grpSp>
          </p:grpSp>
          <p:sp>
            <p:nvSpPr>
              <p:cNvPr id="71" name="椭圆 240"/>
              <p:cNvSpPr>
                <a:spLocks noChangeArrowheads="1"/>
              </p:cNvSpPr>
              <p:nvPr/>
            </p:nvSpPr>
            <p:spPr bwMode="auto">
              <a:xfrm>
                <a:off x="3571868" y="5286388"/>
                <a:ext cx="142876" cy="142876"/>
              </a:xfrm>
              <a:prstGeom prst="ellipse">
                <a:avLst/>
              </a:prstGeom>
              <a:solidFill>
                <a:schemeClr val="bg1"/>
              </a:solidFill>
              <a:ln w="9525" algn="ctr">
                <a:solidFill>
                  <a:schemeClr val="tx1"/>
                </a:solidFill>
                <a:round/>
              </a:ln>
            </p:spPr>
            <p:txBody>
              <a:bodyPr/>
              <a:lstStyle/>
              <a:p>
                <a:endParaRPr lang="zh-CN" altLang="en-US" sz="1200">
                  <a:latin typeface="+mn-ea"/>
                  <a:ea typeface="+mn-ea"/>
                </a:endParaRPr>
              </a:p>
            </p:txBody>
          </p:sp>
          <p:sp>
            <p:nvSpPr>
              <p:cNvPr id="72" name="椭圆 241"/>
              <p:cNvSpPr>
                <a:spLocks noChangeArrowheads="1"/>
              </p:cNvSpPr>
              <p:nvPr/>
            </p:nvSpPr>
            <p:spPr bwMode="auto">
              <a:xfrm>
                <a:off x="3357554" y="5286388"/>
                <a:ext cx="142876" cy="142876"/>
              </a:xfrm>
              <a:prstGeom prst="ellipse">
                <a:avLst/>
              </a:prstGeom>
              <a:solidFill>
                <a:schemeClr val="bg1"/>
              </a:solidFill>
              <a:ln w="9525" algn="ctr">
                <a:solidFill>
                  <a:schemeClr val="tx1"/>
                </a:solidFill>
                <a:round/>
              </a:ln>
            </p:spPr>
            <p:txBody>
              <a:bodyPr/>
              <a:lstStyle/>
              <a:p>
                <a:endParaRPr lang="zh-CN" altLang="en-US" sz="1200">
                  <a:latin typeface="+mn-ea"/>
                  <a:ea typeface="+mn-ea"/>
                </a:endParaRPr>
              </a:p>
            </p:txBody>
          </p:sp>
        </p:grpSp>
        <p:sp>
          <p:nvSpPr>
            <p:cNvPr id="69" name="TextBox 242"/>
            <p:cNvSpPr txBox="1">
              <a:spLocks noChangeArrowheads="1"/>
            </p:cNvSpPr>
            <p:nvPr/>
          </p:nvSpPr>
          <p:spPr bwMode="auto">
            <a:xfrm>
              <a:off x="1511355" y="4674858"/>
              <a:ext cx="1469583" cy="833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ctr" eaLnBrk="1" hangingPunct="1"/>
              <a:r>
                <a:rPr lang="en-US" altLang="zh-CN" sz="1600">
                  <a:latin typeface="+mn-ea"/>
                  <a:ea typeface="+mn-ea"/>
                </a:rPr>
                <a:t>TV</a:t>
              </a:r>
              <a:endParaRPr lang="zh-CN" altLang="en-US" sz="1600">
                <a:latin typeface="+mn-ea"/>
                <a:ea typeface="+mn-ea"/>
              </a:endParaRPr>
            </a:p>
          </p:txBody>
        </p:sp>
      </p:grpSp>
      <p:sp>
        <p:nvSpPr>
          <p:cNvPr id="80" name="Line 18"/>
          <p:cNvSpPr>
            <a:spLocks noChangeShapeType="1"/>
          </p:cNvSpPr>
          <p:nvPr/>
        </p:nvSpPr>
        <p:spPr bwMode="auto">
          <a:xfrm flipH="1">
            <a:off x="9133657" y="3795926"/>
            <a:ext cx="381198" cy="28575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latin typeface="+mn-ea"/>
              <a:ea typeface="+mn-ea"/>
            </a:endParaRPr>
          </a:p>
        </p:txBody>
      </p:sp>
      <p:sp>
        <p:nvSpPr>
          <p:cNvPr id="81" name="Line 18"/>
          <p:cNvSpPr>
            <a:spLocks noChangeShapeType="1"/>
          </p:cNvSpPr>
          <p:nvPr/>
        </p:nvSpPr>
        <p:spPr bwMode="auto">
          <a:xfrm flipH="1">
            <a:off x="9514856" y="4081677"/>
            <a:ext cx="667098" cy="142875"/>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latin typeface="+mn-ea"/>
              <a:ea typeface="+mn-ea"/>
            </a:endParaRPr>
          </a:p>
        </p:txBody>
      </p:sp>
      <p:sp>
        <p:nvSpPr>
          <p:cNvPr id="82" name="Line 18"/>
          <p:cNvSpPr>
            <a:spLocks noChangeShapeType="1"/>
          </p:cNvSpPr>
          <p:nvPr/>
        </p:nvSpPr>
        <p:spPr bwMode="auto">
          <a:xfrm flipH="1" flipV="1">
            <a:off x="9419556" y="4413465"/>
            <a:ext cx="381198" cy="142875"/>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latin typeface="+mn-ea"/>
              <a:ea typeface="+mn-ea"/>
            </a:endParaRPr>
          </a:p>
        </p:txBody>
      </p:sp>
      <p:grpSp>
        <p:nvGrpSpPr>
          <p:cNvPr id="83" name="组合 248"/>
          <p:cNvGrpSpPr/>
          <p:nvPr/>
        </p:nvGrpSpPr>
        <p:grpSpPr bwMode="auto">
          <a:xfrm>
            <a:off x="8604215" y="4963297"/>
            <a:ext cx="936054" cy="409919"/>
            <a:chOff x="6656765" y="4214818"/>
            <a:chExt cx="701317" cy="410336"/>
          </a:xfrm>
        </p:grpSpPr>
        <p:sp>
          <p:nvSpPr>
            <p:cNvPr id="84" name="AutoShape 207"/>
            <p:cNvSpPr>
              <a:spLocks noChangeArrowheads="1"/>
            </p:cNvSpPr>
            <p:nvPr/>
          </p:nvSpPr>
          <p:spPr bwMode="auto">
            <a:xfrm>
              <a:off x="6715140" y="4214818"/>
              <a:ext cx="642942" cy="388937"/>
            </a:xfrm>
            <a:prstGeom prst="cube">
              <a:avLst>
                <a:gd name="adj" fmla="val 25000"/>
              </a:avLst>
            </a:prstGeom>
            <a:solidFill>
              <a:srgbClr val="00B0F0"/>
            </a:solidFill>
            <a:ln w="9525">
              <a:solidFill>
                <a:schemeClr val="tx1"/>
              </a:solidFill>
              <a:miter lim="800000"/>
            </a:ln>
          </p:spPr>
          <p:txBody>
            <a:bodyPr wrap="none" anchor="ctr"/>
            <a:lstStyle/>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p:txBody>
        </p:sp>
        <p:sp>
          <p:nvSpPr>
            <p:cNvPr id="85" name="Text Box 66"/>
            <p:cNvSpPr txBox="1">
              <a:spLocks noChangeArrowheads="1"/>
            </p:cNvSpPr>
            <p:nvPr/>
          </p:nvSpPr>
          <p:spPr bwMode="auto">
            <a:xfrm>
              <a:off x="6656765" y="4286256"/>
              <a:ext cx="594742" cy="338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en-US" altLang="zh-CN" sz="1600" dirty="0">
                  <a:latin typeface="+mn-ea"/>
                  <a:ea typeface="+mn-ea"/>
                </a:rPr>
                <a:t>  ONU</a:t>
              </a:r>
              <a:endParaRPr lang="zh-CN" altLang="en-US" sz="1600" dirty="0">
                <a:latin typeface="+mn-ea"/>
                <a:ea typeface="+mn-ea"/>
              </a:endParaRPr>
            </a:p>
          </p:txBody>
        </p:sp>
      </p:grpSp>
      <p:sp>
        <p:nvSpPr>
          <p:cNvPr id="86" name="Text Box 66"/>
          <p:cNvSpPr txBox="1">
            <a:spLocks noChangeArrowheads="1"/>
          </p:cNvSpPr>
          <p:nvPr/>
        </p:nvSpPr>
        <p:spPr bwMode="auto">
          <a:xfrm>
            <a:off x="10849050" y="4330556"/>
            <a:ext cx="6960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en-US" altLang="zh-CN" sz="1600">
                <a:latin typeface="+mn-ea"/>
                <a:ea typeface="+mn-ea"/>
              </a:rPr>
              <a:t>FTTH</a:t>
            </a:r>
            <a:endParaRPr lang="zh-CN" altLang="en-US" sz="1600">
              <a:latin typeface="+mn-ea"/>
              <a:ea typeface="+mn-ea"/>
            </a:endParaRPr>
          </a:p>
        </p:txBody>
      </p:sp>
      <p:sp>
        <p:nvSpPr>
          <p:cNvPr id="87" name="Text Box 66"/>
          <p:cNvSpPr txBox="1">
            <a:spLocks noChangeArrowheads="1"/>
          </p:cNvSpPr>
          <p:nvPr/>
        </p:nvSpPr>
        <p:spPr bwMode="auto">
          <a:xfrm>
            <a:off x="10889288" y="6168881"/>
            <a:ext cx="6848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en-US" altLang="zh-CN" sz="1600">
                <a:latin typeface="+mn-ea"/>
                <a:ea typeface="+mn-ea"/>
              </a:rPr>
              <a:t>FTTC</a:t>
            </a:r>
            <a:endParaRPr lang="zh-CN" altLang="en-US" sz="1600">
              <a:latin typeface="+mn-ea"/>
              <a:ea typeface="+mn-ea"/>
            </a:endParaRPr>
          </a:p>
        </p:txBody>
      </p:sp>
      <p:sp>
        <p:nvSpPr>
          <p:cNvPr id="88" name="Text Box 66"/>
          <p:cNvSpPr txBox="1">
            <a:spLocks noChangeArrowheads="1"/>
          </p:cNvSpPr>
          <p:nvPr/>
        </p:nvSpPr>
        <p:spPr bwMode="auto">
          <a:xfrm>
            <a:off x="10849050" y="5349731"/>
            <a:ext cx="6848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en-US" altLang="zh-CN" sz="1600">
                <a:latin typeface="+mn-ea"/>
                <a:ea typeface="+mn-ea"/>
              </a:rPr>
              <a:t>FTTB</a:t>
            </a:r>
            <a:endParaRPr lang="zh-CN" altLang="en-US" sz="1600">
              <a:latin typeface="+mn-ea"/>
              <a:ea typeface="+mn-ea"/>
            </a:endParaRPr>
          </a:p>
        </p:txBody>
      </p:sp>
      <p:sp>
        <p:nvSpPr>
          <p:cNvPr id="91" name="Text Box 101"/>
          <p:cNvSpPr txBox="1">
            <a:spLocks noChangeArrowheads="1"/>
          </p:cNvSpPr>
          <p:nvPr/>
        </p:nvSpPr>
        <p:spPr bwMode="auto">
          <a:xfrm>
            <a:off x="8657159" y="5371853"/>
            <a:ext cx="5950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sz="1600" dirty="0">
                <a:latin typeface="+mn-ea"/>
                <a:ea typeface="+mn-ea"/>
              </a:rPr>
              <a:t>大楼</a:t>
            </a:r>
            <a:endParaRPr lang="zh-CN" altLang="en-US" sz="1600" dirty="0">
              <a:latin typeface="+mn-ea"/>
              <a:ea typeface="+mn-ea"/>
            </a:endParaRPr>
          </a:p>
        </p:txBody>
      </p:sp>
      <p:sp>
        <p:nvSpPr>
          <p:cNvPr id="93" name="Text Box 101"/>
          <p:cNvSpPr txBox="1">
            <a:spLocks noChangeArrowheads="1"/>
          </p:cNvSpPr>
          <p:nvPr/>
        </p:nvSpPr>
        <p:spPr bwMode="auto">
          <a:xfrm>
            <a:off x="8657159" y="3367301"/>
            <a:ext cx="5950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sz="1600">
                <a:latin typeface="+mn-ea"/>
                <a:ea typeface="+mn-ea"/>
              </a:rPr>
              <a:t>住宅</a:t>
            </a:r>
            <a:endParaRPr lang="zh-CN" altLang="en-US" sz="1600">
              <a:latin typeface="+mn-ea"/>
              <a:ea typeface="+mn-ea"/>
            </a:endParaRPr>
          </a:p>
        </p:txBody>
      </p:sp>
      <p:cxnSp>
        <p:nvCxnSpPr>
          <p:cNvPr id="94" name="直接连接符 106"/>
          <p:cNvCxnSpPr>
            <a:cxnSpLocks noChangeShapeType="1"/>
          </p:cNvCxnSpPr>
          <p:nvPr/>
        </p:nvCxnSpPr>
        <p:spPr bwMode="auto">
          <a:xfrm flipV="1">
            <a:off x="9540268" y="4988693"/>
            <a:ext cx="451085" cy="119063"/>
          </a:xfrm>
          <a:prstGeom prst="line">
            <a:avLst/>
          </a:prstGeom>
          <a:noFill/>
          <a:ln w="9525" algn="ctr">
            <a:solidFill>
              <a:schemeClr val="tx1"/>
            </a:solidFill>
            <a:round/>
          </a:ln>
          <a:extLst>
            <a:ext uri="{909E8E84-426E-40DD-AFC4-6F175D3DCCD1}">
              <a14:hiddenFill xmlns:a14="http://schemas.microsoft.com/office/drawing/2010/main">
                <a:noFill/>
              </a14:hiddenFill>
            </a:ext>
          </a:extLst>
        </p:spPr>
      </p:cxnSp>
      <p:cxnSp>
        <p:nvCxnSpPr>
          <p:cNvPr id="95" name="直接连接符 108"/>
          <p:cNvCxnSpPr>
            <a:cxnSpLocks noChangeShapeType="1"/>
          </p:cNvCxnSpPr>
          <p:nvPr/>
        </p:nvCxnSpPr>
        <p:spPr bwMode="auto">
          <a:xfrm>
            <a:off x="9540269" y="5250630"/>
            <a:ext cx="546384" cy="95250"/>
          </a:xfrm>
          <a:prstGeom prst="line">
            <a:avLst/>
          </a:prstGeom>
          <a:noFill/>
          <a:ln w="9525" algn="ctr">
            <a:solidFill>
              <a:schemeClr val="tx1"/>
            </a:solidFill>
            <a:round/>
          </a:ln>
          <a:extLst>
            <a:ext uri="{909E8E84-426E-40DD-AFC4-6F175D3DCCD1}">
              <a14:hiddenFill xmlns:a14="http://schemas.microsoft.com/office/drawing/2010/main">
                <a:noFill/>
              </a14:hiddenFill>
            </a:ext>
          </a:extLst>
        </p:spPr>
      </p:cxnSp>
      <p:cxnSp>
        <p:nvCxnSpPr>
          <p:cNvPr id="96" name="直接连接符 110"/>
          <p:cNvCxnSpPr>
            <a:cxnSpLocks noChangeShapeType="1"/>
          </p:cNvCxnSpPr>
          <p:nvPr/>
        </p:nvCxnSpPr>
        <p:spPr bwMode="auto">
          <a:xfrm>
            <a:off x="9557211" y="5171255"/>
            <a:ext cx="529442" cy="31750"/>
          </a:xfrm>
          <a:prstGeom prst="line">
            <a:avLst/>
          </a:prstGeom>
          <a:noFill/>
          <a:ln w="9525" algn="ctr">
            <a:solidFill>
              <a:schemeClr val="tx1"/>
            </a:solidFill>
            <a:round/>
          </a:ln>
          <a:extLst>
            <a:ext uri="{909E8E84-426E-40DD-AFC4-6F175D3DCCD1}">
              <a14:hiddenFill xmlns:a14="http://schemas.microsoft.com/office/drawing/2010/main">
                <a:noFill/>
              </a14:hiddenFill>
            </a:ext>
          </a:extLst>
        </p:spPr>
      </p:cxnSp>
      <p:cxnSp>
        <p:nvCxnSpPr>
          <p:cNvPr id="97" name="直接连接符 114"/>
          <p:cNvCxnSpPr>
            <a:cxnSpLocks noChangeShapeType="1"/>
          </p:cNvCxnSpPr>
          <p:nvPr/>
        </p:nvCxnSpPr>
        <p:spPr bwMode="auto">
          <a:xfrm flipV="1">
            <a:off x="9610156" y="5906944"/>
            <a:ext cx="451084" cy="119062"/>
          </a:xfrm>
          <a:prstGeom prst="line">
            <a:avLst/>
          </a:prstGeom>
          <a:noFill/>
          <a:ln w="9525" algn="ctr">
            <a:solidFill>
              <a:schemeClr val="tx1"/>
            </a:solidFill>
            <a:round/>
          </a:ln>
          <a:extLst>
            <a:ext uri="{909E8E84-426E-40DD-AFC4-6F175D3DCCD1}">
              <a14:hiddenFill xmlns:a14="http://schemas.microsoft.com/office/drawing/2010/main">
                <a:noFill/>
              </a14:hiddenFill>
            </a:ext>
          </a:extLst>
        </p:spPr>
      </p:cxnSp>
      <p:cxnSp>
        <p:nvCxnSpPr>
          <p:cNvPr id="98" name="直接连接符 115"/>
          <p:cNvCxnSpPr>
            <a:cxnSpLocks noChangeShapeType="1"/>
          </p:cNvCxnSpPr>
          <p:nvPr/>
        </p:nvCxnSpPr>
        <p:spPr bwMode="auto">
          <a:xfrm>
            <a:off x="9610156" y="6168881"/>
            <a:ext cx="546384" cy="95250"/>
          </a:xfrm>
          <a:prstGeom prst="line">
            <a:avLst/>
          </a:prstGeom>
          <a:noFill/>
          <a:ln w="9525" algn="ctr">
            <a:solidFill>
              <a:schemeClr val="tx1"/>
            </a:solidFill>
            <a:round/>
          </a:ln>
          <a:extLst>
            <a:ext uri="{909E8E84-426E-40DD-AFC4-6F175D3DCCD1}">
              <a14:hiddenFill xmlns:a14="http://schemas.microsoft.com/office/drawing/2010/main">
                <a:noFill/>
              </a14:hiddenFill>
            </a:ext>
          </a:extLst>
        </p:spPr>
      </p:cxnSp>
      <p:cxnSp>
        <p:nvCxnSpPr>
          <p:cNvPr id="99" name="直接连接符 116"/>
          <p:cNvCxnSpPr>
            <a:cxnSpLocks noChangeShapeType="1"/>
          </p:cNvCxnSpPr>
          <p:nvPr/>
        </p:nvCxnSpPr>
        <p:spPr bwMode="auto">
          <a:xfrm>
            <a:off x="9627098" y="6087920"/>
            <a:ext cx="529442" cy="33337"/>
          </a:xfrm>
          <a:prstGeom prst="line">
            <a:avLst/>
          </a:prstGeom>
          <a:noFill/>
          <a:ln w="9525" algn="ctr">
            <a:solidFill>
              <a:schemeClr val="tx1"/>
            </a:solidFill>
            <a:round/>
          </a:ln>
          <a:extLst>
            <a:ext uri="{909E8E84-426E-40DD-AFC4-6F175D3DCCD1}">
              <a14:hiddenFill xmlns:a14="http://schemas.microsoft.com/office/drawing/2010/main">
                <a:noFill/>
              </a14:hiddenFill>
            </a:ext>
          </a:extLst>
        </p:spPr>
      </p:cxnSp>
      <p:sp>
        <p:nvSpPr>
          <p:cNvPr id="100" name="Text Box 66"/>
          <p:cNvSpPr txBox="1">
            <a:spLocks noChangeArrowheads="1"/>
          </p:cNvSpPr>
          <p:nvPr/>
        </p:nvSpPr>
        <p:spPr bwMode="auto">
          <a:xfrm>
            <a:off x="6045159" y="5330681"/>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ctr" eaLnBrk="1" hangingPunct="1"/>
            <a:r>
              <a:rPr lang="zh-CN" altLang="en-US" sz="1600" dirty="0">
                <a:latin typeface="+mn-ea"/>
                <a:ea typeface="+mn-ea"/>
              </a:rPr>
              <a:t>光分路器</a:t>
            </a:r>
            <a:endParaRPr lang="en-US" altLang="zh-CN" sz="1600" dirty="0">
              <a:latin typeface="+mn-ea"/>
              <a:ea typeface="+mn-ea"/>
            </a:endParaRPr>
          </a:p>
        </p:txBody>
      </p:sp>
      <p:sp>
        <p:nvSpPr>
          <p:cNvPr id="101" name="Line 18"/>
          <p:cNvSpPr>
            <a:spLocks noChangeShapeType="1"/>
          </p:cNvSpPr>
          <p:nvPr/>
        </p:nvSpPr>
        <p:spPr bwMode="auto">
          <a:xfrm flipH="1">
            <a:off x="2462684" y="5222731"/>
            <a:ext cx="857697" cy="46513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latin typeface="+mn-ea"/>
              <a:ea typeface="+mn-ea"/>
            </a:endParaRPr>
          </a:p>
        </p:txBody>
      </p:sp>
      <p:cxnSp>
        <p:nvCxnSpPr>
          <p:cNvPr id="102" name="直接连接符 98"/>
          <p:cNvCxnSpPr>
            <a:cxnSpLocks noChangeShapeType="1"/>
          </p:cNvCxnSpPr>
          <p:nvPr/>
        </p:nvCxnSpPr>
        <p:spPr bwMode="auto">
          <a:xfrm>
            <a:off x="4125133" y="5116370"/>
            <a:ext cx="2287191" cy="1587"/>
          </a:xfrm>
          <a:prstGeom prst="line">
            <a:avLst/>
          </a:prstGeom>
          <a:noFill/>
          <a:ln w="76200" cmpd="tri">
            <a:solidFill>
              <a:srgbClr val="C00000"/>
            </a:solidFill>
            <a:round/>
          </a:ln>
          <a:extLst>
            <a:ext uri="{909E8E84-426E-40DD-AFC4-6F175D3DCCD1}">
              <a14:hiddenFill xmlns:a14="http://schemas.microsoft.com/office/drawing/2010/main">
                <a:noFill/>
              </a14:hiddenFill>
            </a:ext>
          </a:extLst>
        </p:spPr>
      </p:cxnSp>
      <p:sp>
        <p:nvSpPr>
          <p:cNvPr id="105" name="Rectangle 3"/>
          <p:cNvSpPr>
            <a:spLocks noGrp="1" noChangeArrowheads="1"/>
          </p:cNvSpPr>
          <p:nvPr>
            <p:ph idx="1"/>
          </p:nvPr>
        </p:nvSpPr>
        <p:spPr>
          <a:xfrm>
            <a:off x="914599" y="1245483"/>
            <a:ext cx="10801200" cy="2155073"/>
          </a:xfrm>
        </p:spPr>
        <p:txBody>
          <a:bodyPr>
            <a:normAutofit/>
          </a:bodyPr>
          <a:lstStyle/>
          <a:p>
            <a:r>
              <a:rPr lang="zh-CN" altLang="en-US" sz="2200" dirty="0"/>
              <a:t>光信号从局端的光线路终端（</a:t>
            </a:r>
            <a:r>
              <a:rPr lang="en-US" altLang="zh-CN" sz="2200" dirty="0"/>
              <a:t>Optical Line Terminal</a:t>
            </a:r>
            <a:r>
              <a:rPr lang="zh-CN" altLang="en-US" sz="2200" dirty="0"/>
              <a:t>，</a:t>
            </a:r>
            <a:r>
              <a:rPr lang="en-US" altLang="zh-CN" sz="2200" dirty="0"/>
              <a:t>OLT</a:t>
            </a:r>
            <a:r>
              <a:rPr lang="zh-CN" altLang="en-US" sz="2200" dirty="0"/>
              <a:t>）传输到最后，要设置一个叫作用户端的光网络单元（</a:t>
            </a:r>
            <a:r>
              <a:rPr lang="en-US" altLang="zh-CN" sz="2200" dirty="0"/>
              <a:t>Optical Network Unit</a:t>
            </a:r>
            <a:r>
              <a:rPr lang="zh-CN" altLang="en-US" sz="2200" dirty="0"/>
              <a:t>，</a:t>
            </a:r>
            <a:r>
              <a:rPr lang="en-US" altLang="zh-CN" sz="2200" dirty="0"/>
              <a:t>ONU</a:t>
            </a:r>
            <a:r>
              <a:rPr lang="zh-CN" altLang="en-US" sz="2200" dirty="0"/>
              <a:t>），也可简称为光结点，用来把光信号转换为电信号。</a:t>
            </a:r>
            <a:endParaRPr lang="zh-CN" altLang="en-US" sz="2200" dirty="0"/>
          </a:p>
          <a:p>
            <a:r>
              <a:rPr lang="en-US" altLang="zh-CN" sz="2200" dirty="0" err="1"/>
              <a:t>FTTx</a:t>
            </a:r>
            <a:r>
              <a:rPr lang="en-US" altLang="zh-CN" sz="2200" dirty="0"/>
              <a:t> </a:t>
            </a:r>
            <a:r>
              <a:rPr lang="zh-CN" altLang="en-US" sz="2200" dirty="0"/>
              <a:t>中的 </a:t>
            </a:r>
            <a:r>
              <a:rPr lang="en-US" altLang="zh-CN" sz="2200" dirty="0"/>
              <a:t>x </a:t>
            </a:r>
            <a:r>
              <a:rPr lang="zh-CN" altLang="en-US" sz="2200" dirty="0"/>
              <a:t>就表示这种光网络单元 </a:t>
            </a:r>
            <a:r>
              <a:rPr lang="en-US" altLang="zh-CN" sz="2200" dirty="0"/>
              <a:t>ONU </a:t>
            </a:r>
            <a:r>
              <a:rPr lang="zh-CN" altLang="en-US" sz="2200" dirty="0"/>
              <a:t>的位置安放在什么地方。</a:t>
            </a:r>
            <a:endParaRPr lang="zh-CN" altLang="en-US" sz="2200" dirty="0"/>
          </a:p>
        </p:txBody>
      </p:sp>
      <p:sp>
        <p:nvSpPr>
          <p:cNvPr id="106" name="Line 217"/>
          <p:cNvSpPr>
            <a:spLocks noChangeShapeType="1"/>
          </p:cNvSpPr>
          <p:nvPr/>
        </p:nvSpPr>
        <p:spPr bwMode="auto">
          <a:xfrm>
            <a:off x="6655868" y="5116370"/>
            <a:ext cx="2096591" cy="1000125"/>
          </a:xfrm>
          <a:prstGeom prst="line">
            <a:avLst/>
          </a:prstGeom>
          <a:noFill/>
          <a:ln w="38100" cmpd="dbl">
            <a:solidFill>
              <a:srgbClr val="C00000"/>
            </a:solidFill>
            <a:round/>
          </a:ln>
          <a:extLst>
            <a:ext uri="{909E8E84-426E-40DD-AFC4-6F175D3DCCD1}">
              <a14:hiddenFill xmlns:a14="http://schemas.microsoft.com/office/drawing/2010/main">
                <a:noFill/>
              </a14:hiddenFill>
            </a:ext>
          </a:extLst>
        </p:spPr>
        <p:txBody>
          <a:bodyPr/>
          <a:lstStyle/>
          <a:p>
            <a:endParaRPr lang="zh-CN" altLang="en-US">
              <a:latin typeface="+mn-ea"/>
              <a:ea typeface="+mn-ea"/>
            </a:endParaRPr>
          </a:p>
        </p:txBody>
      </p:sp>
      <p:sp>
        <p:nvSpPr>
          <p:cNvPr id="107" name="Line 216"/>
          <p:cNvSpPr>
            <a:spLocks noChangeShapeType="1"/>
          </p:cNvSpPr>
          <p:nvPr/>
        </p:nvSpPr>
        <p:spPr bwMode="auto">
          <a:xfrm flipV="1">
            <a:off x="6679332" y="4330556"/>
            <a:ext cx="1977828" cy="777200"/>
          </a:xfrm>
          <a:prstGeom prst="line">
            <a:avLst/>
          </a:prstGeom>
          <a:noFill/>
          <a:ln w="38100" cmpd="dbl">
            <a:solidFill>
              <a:srgbClr val="C00000"/>
            </a:solidFill>
            <a:round/>
          </a:ln>
          <a:extLst>
            <a:ext uri="{909E8E84-426E-40DD-AFC4-6F175D3DCCD1}">
              <a14:hiddenFill xmlns:a14="http://schemas.microsoft.com/office/drawing/2010/main">
                <a:noFill/>
              </a14:hiddenFill>
            </a:ext>
          </a:extLst>
        </p:spPr>
        <p:txBody>
          <a:bodyPr/>
          <a:lstStyle/>
          <a:p>
            <a:endParaRPr lang="zh-CN" altLang="en-US">
              <a:latin typeface="+mn-ea"/>
              <a:ea typeface="+mn-ea"/>
            </a:endParaRPr>
          </a:p>
        </p:txBody>
      </p:sp>
      <p:cxnSp>
        <p:nvCxnSpPr>
          <p:cNvPr id="108" name="直接连接符 99"/>
          <p:cNvCxnSpPr>
            <a:cxnSpLocks noChangeShapeType="1"/>
          </p:cNvCxnSpPr>
          <p:nvPr/>
        </p:nvCxnSpPr>
        <p:spPr bwMode="auto">
          <a:xfrm>
            <a:off x="6747247" y="5119545"/>
            <a:ext cx="1935326" cy="0"/>
          </a:xfrm>
          <a:prstGeom prst="line">
            <a:avLst/>
          </a:prstGeom>
          <a:noFill/>
          <a:ln w="38100" cmpd="dbl">
            <a:solidFill>
              <a:srgbClr val="C00000"/>
            </a:solidFill>
            <a:round/>
          </a:ln>
          <a:extLst>
            <a:ext uri="{909E8E84-426E-40DD-AFC4-6F175D3DCCD1}">
              <a14:hiddenFill xmlns:a14="http://schemas.microsoft.com/office/drawing/2010/main">
                <a:noFill/>
              </a14:hiddenFill>
            </a:ext>
          </a:extLst>
        </p:spPr>
      </p:cxnSp>
      <p:sp>
        <p:nvSpPr>
          <p:cNvPr id="109" name="梯形 108"/>
          <p:cNvSpPr/>
          <p:nvPr/>
        </p:nvSpPr>
        <p:spPr bwMode="auto">
          <a:xfrm rot="16200000" flipH="1">
            <a:off x="6402049" y="4908609"/>
            <a:ext cx="392113" cy="427789"/>
          </a:xfrm>
          <a:prstGeom prst="trapezoid">
            <a:avLst>
              <a:gd name="adj" fmla="val 39242"/>
            </a:avLst>
          </a:prstGeom>
          <a:ln>
            <a:headEnd type="none" w="med" len="med"/>
            <a:tailEnd type="none" w="med" len="med"/>
          </a:ln>
        </p:spPr>
        <p:style>
          <a:lnRef idx="0">
            <a:schemeClr val="accent5"/>
          </a:lnRef>
          <a:fillRef idx="3">
            <a:schemeClr val="accent5"/>
          </a:fillRef>
          <a:effectRef idx="3">
            <a:schemeClr val="accent5"/>
          </a:effectRef>
          <a:fontRef idx="minor">
            <a:schemeClr val="lt1"/>
          </a:fontRef>
        </p:style>
        <p:txBody>
          <a:bodyPr/>
          <a:lstStyle/>
          <a:p>
            <a:pPr>
              <a:defRPr/>
            </a:pPr>
            <a:endParaRPr lang="zh-CN" altLang="en-US">
              <a:latin typeface="+mn-ea"/>
            </a:endParaRPr>
          </a:p>
        </p:txBody>
      </p:sp>
      <p:pic>
        <p:nvPicPr>
          <p:cNvPr id="3" name="图片 2"/>
          <p:cNvPicPr>
            <a:picLocks noChangeAspect="1"/>
          </p:cNvPicPr>
          <p:nvPr/>
        </p:nvPicPr>
        <p:blipFill>
          <a:blip r:embed="rId3"/>
          <a:stretch>
            <a:fillRect/>
          </a:stretch>
        </p:blipFill>
        <p:spPr>
          <a:xfrm>
            <a:off x="8331200" y="385445"/>
            <a:ext cx="2319655" cy="375920"/>
          </a:xfrm>
          <a:prstGeom prst="rect">
            <a:avLst/>
          </a:prstGeom>
        </p:spPr>
      </p:pic>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5">
                                            <p:txEl>
                                              <p:pRg st="0" end="0"/>
                                            </p:txEl>
                                          </p:spTgt>
                                        </p:tgtEl>
                                        <p:attrNameLst>
                                          <p:attrName>style.visibility</p:attrName>
                                        </p:attrNameLst>
                                      </p:cBhvr>
                                      <p:to>
                                        <p:strVal val="visible"/>
                                      </p:to>
                                    </p:set>
                                    <p:animEffect transition="in" filter="fade">
                                      <p:cBhvr>
                                        <p:cTn id="7" dur="1000"/>
                                        <p:tgtEl>
                                          <p:spTgt spid="105">
                                            <p:txEl>
                                              <p:pRg st="0" end="0"/>
                                            </p:txEl>
                                          </p:spTgt>
                                        </p:tgtEl>
                                      </p:cBhvr>
                                    </p:animEffect>
                                    <p:anim calcmode="lin" valueType="num">
                                      <p:cBhvr>
                                        <p:cTn id="8" dur="1000" fill="hold"/>
                                        <p:tgtEl>
                                          <p:spTgt spid="10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0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5" presetClass="emph" presetSubtype="0" repeatCount="3000" fill="hold" grpId="0" nodeType="clickEffect">
                                  <p:stCondLst>
                                    <p:cond delay="0"/>
                                  </p:stCondLst>
                                  <p:childTnLst>
                                    <p:anim calcmode="discrete" valueType="str">
                                      <p:cBhvr>
                                        <p:cTn id="13" dur="1000" fill="hold"/>
                                        <p:tgtEl>
                                          <p:spTgt spid="54"/>
                                        </p:tgtEl>
                                        <p:attrNameLst>
                                          <p:attrName>style.visibility</p:attrName>
                                        </p:attrNameLst>
                                      </p:cBhvr>
                                      <p:tavLst>
                                        <p:tav tm="0">
                                          <p:val>
                                            <p:strVal val="hidden"/>
                                          </p:val>
                                        </p:tav>
                                        <p:tav tm="50000">
                                          <p:val>
                                            <p:strVal val="visible"/>
                                          </p:val>
                                        </p:tav>
                                      </p:tavLst>
                                    </p:anim>
                                  </p:childTnLst>
                                </p:cTn>
                              </p:par>
                              <p:par>
                                <p:cTn id="14" presetID="35" presetClass="emph" presetSubtype="0" repeatCount="3000" fill="hold" grpId="0" nodeType="withEffect">
                                  <p:stCondLst>
                                    <p:cond delay="0"/>
                                  </p:stCondLst>
                                  <p:childTnLst>
                                    <p:anim calcmode="discrete" valueType="str">
                                      <p:cBhvr>
                                        <p:cTn id="15" dur="1000" fill="hold"/>
                                        <p:tgtEl>
                                          <p:spTgt spid="12"/>
                                        </p:tgtEl>
                                        <p:attrNameLst>
                                          <p:attrName>style.visibility</p:attrName>
                                        </p:attrNameLst>
                                      </p:cBhvr>
                                      <p:tavLst>
                                        <p:tav tm="0">
                                          <p:val>
                                            <p:strVal val="hidden"/>
                                          </p:val>
                                        </p:tav>
                                        <p:tav tm="50000">
                                          <p:val>
                                            <p:strVal val="visible"/>
                                          </p:val>
                                        </p:tav>
                                      </p:tavLst>
                                    </p:anim>
                                  </p:childTnLst>
                                </p:cTn>
                              </p:par>
                            </p:childTnLst>
                          </p:cTn>
                        </p:par>
                      </p:childTnLst>
                    </p:cTn>
                  </p:par>
                  <p:par>
                    <p:cTn id="16" fill="hold">
                      <p:stCondLst>
                        <p:cond delay="indefinite"/>
                      </p:stCondLst>
                      <p:childTnLst>
                        <p:par>
                          <p:cTn id="17" fill="hold">
                            <p:stCondLst>
                              <p:cond delay="0"/>
                            </p:stCondLst>
                            <p:childTnLst>
                              <p:par>
                                <p:cTn id="18" presetID="35" presetClass="emph" presetSubtype="0" repeatCount="3000" fill="hold" nodeType="clickEffect">
                                  <p:stCondLst>
                                    <p:cond delay="0"/>
                                  </p:stCondLst>
                                  <p:childTnLst>
                                    <p:anim calcmode="discrete" valueType="str">
                                      <p:cBhvr>
                                        <p:cTn id="19" dur="1000" fill="hold"/>
                                        <p:tgtEl>
                                          <p:spTgt spid="62"/>
                                        </p:tgtEl>
                                        <p:attrNameLst>
                                          <p:attrName>style.visibility</p:attrName>
                                        </p:attrNameLst>
                                      </p:cBhvr>
                                      <p:tavLst>
                                        <p:tav tm="0">
                                          <p:val>
                                            <p:strVal val="hidden"/>
                                          </p:val>
                                        </p:tav>
                                        <p:tav tm="50000">
                                          <p:val>
                                            <p:strVal val="visible"/>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105">
                                            <p:txEl>
                                              <p:pRg st="1" end="1"/>
                                            </p:txEl>
                                          </p:spTgt>
                                        </p:tgtEl>
                                        <p:attrNameLst>
                                          <p:attrName>style.visibility</p:attrName>
                                        </p:attrNameLst>
                                      </p:cBhvr>
                                      <p:to>
                                        <p:strVal val="visible"/>
                                      </p:to>
                                    </p:set>
                                    <p:animEffect transition="in" filter="fade">
                                      <p:cBhvr>
                                        <p:cTn id="24" dur="1000"/>
                                        <p:tgtEl>
                                          <p:spTgt spid="105">
                                            <p:txEl>
                                              <p:pRg st="1" end="1"/>
                                            </p:txEl>
                                          </p:spTgt>
                                        </p:tgtEl>
                                      </p:cBhvr>
                                    </p:animEffect>
                                    <p:anim calcmode="lin" valueType="num">
                                      <p:cBhvr>
                                        <p:cTn id="25" dur="1000" fill="hold"/>
                                        <p:tgtEl>
                                          <p:spTgt spid="105">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105">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animBg="1"/>
      <p:bldP spid="54"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矩形 102"/>
          <p:cNvSpPr/>
          <p:nvPr/>
        </p:nvSpPr>
        <p:spPr>
          <a:xfrm>
            <a:off x="7243" y="3140968"/>
            <a:ext cx="12190412" cy="371703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矩形 103"/>
          <p:cNvSpPr/>
          <p:nvPr/>
        </p:nvSpPr>
        <p:spPr>
          <a:xfrm>
            <a:off x="10783" y="3140968"/>
            <a:ext cx="12190412" cy="4571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矩形 172"/>
          <p:cNvSpPr>
            <a:spLocks noChangeArrowheads="1"/>
          </p:cNvSpPr>
          <p:nvPr/>
        </p:nvSpPr>
        <p:spPr bwMode="auto">
          <a:xfrm>
            <a:off x="8561859" y="4888655"/>
            <a:ext cx="2287191" cy="855133"/>
          </a:xfrm>
          <a:prstGeom prst="rect">
            <a:avLst/>
          </a:prstGeom>
          <a:solidFill>
            <a:srgbClr val="FFC000"/>
          </a:solidFill>
          <a:ln w="9525" algn="ctr">
            <a:solidFill>
              <a:schemeClr val="tx1"/>
            </a:solidFill>
            <a:round/>
          </a:ln>
        </p:spPr>
        <p:txBody>
          <a:bodyPr/>
          <a:lstStyle/>
          <a:p>
            <a:endParaRPr lang="zh-CN" altLang="en-US">
              <a:latin typeface="+mn-ea"/>
              <a:ea typeface="+mn-ea"/>
            </a:endParaRPr>
          </a:p>
        </p:txBody>
      </p:sp>
      <p:sp>
        <p:nvSpPr>
          <p:cNvPr id="89" name="矩形 172"/>
          <p:cNvSpPr>
            <a:spLocks noChangeArrowheads="1"/>
          </p:cNvSpPr>
          <p:nvPr/>
        </p:nvSpPr>
        <p:spPr bwMode="auto">
          <a:xfrm>
            <a:off x="8561859" y="3356992"/>
            <a:ext cx="2287191" cy="1447800"/>
          </a:xfrm>
          <a:prstGeom prst="rect">
            <a:avLst/>
          </a:prstGeom>
          <a:solidFill>
            <a:srgbClr val="FFC000"/>
          </a:solidFill>
          <a:ln w="9525" algn="ctr">
            <a:solidFill>
              <a:schemeClr val="tx1"/>
            </a:solidFill>
            <a:round/>
          </a:ln>
        </p:spPr>
        <p:txBody>
          <a:bodyPr/>
          <a:lstStyle/>
          <a:p>
            <a:endParaRPr lang="zh-CN" altLang="en-US">
              <a:latin typeface="+mn-ea"/>
              <a:ea typeface="+mn-ea"/>
            </a:endParaRPr>
          </a:p>
        </p:txBody>
      </p:sp>
      <p:sp>
        <p:nvSpPr>
          <p:cNvPr id="62467" name="Rectangle 2"/>
          <p:cNvSpPr>
            <a:spLocks noGrp="1" noChangeArrowheads="1"/>
          </p:cNvSpPr>
          <p:nvPr>
            <p:ph type="title"/>
          </p:nvPr>
        </p:nvSpPr>
        <p:spPr/>
        <p:txBody>
          <a:bodyPr/>
          <a:lstStyle/>
          <a:p>
            <a:pPr eaLnBrk="1" hangingPunct="1"/>
            <a:r>
              <a:rPr lang="en-US" altLang="zh-CN" dirty="0"/>
              <a:t>4.  </a:t>
            </a:r>
            <a:r>
              <a:rPr lang="zh-CN" altLang="en-US" dirty="0"/>
              <a:t>光纤接入 </a:t>
            </a:r>
            <a:endParaRPr lang="zh-CN" altLang="en-US" dirty="0"/>
          </a:p>
        </p:txBody>
      </p:sp>
      <p:sp>
        <p:nvSpPr>
          <p:cNvPr id="2" name="Rectangle 2"/>
          <p:cNvSpPr>
            <a:spLocks noChangeArrowheads="1"/>
          </p:cNvSpPr>
          <p:nvPr/>
        </p:nvSpPr>
        <p:spPr bwMode="auto">
          <a:xfrm>
            <a:off x="0"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7" name="矩形 172"/>
          <p:cNvSpPr>
            <a:spLocks noChangeArrowheads="1"/>
          </p:cNvSpPr>
          <p:nvPr/>
        </p:nvSpPr>
        <p:spPr bwMode="auto">
          <a:xfrm>
            <a:off x="8561859" y="5830744"/>
            <a:ext cx="2287191" cy="785812"/>
          </a:xfrm>
          <a:prstGeom prst="rect">
            <a:avLst/>
          </a:prstGeom>
          <a:solidFill>
            <a:srgbClr val="FFC000"/>
          </a:solidFill>
          <a:ln w="9525" algn="ctr">
            <a:solidFill>
              <a:schemeClr val="tx1"/>
            </a:solidFill>
            <a:round/>
          </a:ln>
        </p:spPr>
        <p:txBody>
          <a:bodyPr/>
          <a:lstStyle/>
          <a:p>
            <a:endParaRPr lang="zh-CN" altLang="en-US">
              <a:latin typeface="+mn-ea"/>
              <a:ea typeface="+mn-ea"/>
            </a:endParaRPr>
          </a:p>
        </p:txBody>
      </p:sp>
      <p:sp>
        <p:nvSpPr>
          <p:cNvPr id="8" name="Line 217"/>
          <p:cNvSpPr>
            <a:spLocks noChangeShapeType="1"/>
          </p:cNvSpPr>
          <p:nvPr/>
        </p:nvSpPr>
        <p:spPr bwMode="auto">
          <a:xfrm>
            <a:off x="6655868" y="5116370"/>
            <a:ext cx="2096591" cy="1000125"/>
          </a:xfrm>
          <a:prstGeom prst="line">
            <a:avLst/>
          </a:prstGeom>
          <a:noFill/>
          <a:ln w="38100" cmpd="dbl">
            <a:solidFill>
              <a:srgbClr val="C00000"/>
            </a:solidFill>
            <a:round/>
          </a:ln>
          <a:extLst>
            <a:ext uri="{909E8E84-426E-40DD-AFC4-6F175D3DCCD1}">
              <a14:hiddenFill xmlns:a14="http://schemas.microsoft.com/office/drawing/2010/main">
                <a:noFill/>
              </a14:hiddenFill>
            </a:ext>
          </a:extLst>
        </p:spPr>
        <p:txBody>
          <a:bodyPr/>
          <a:lstStyle/>
          <a:p>
            <a:endParaRPr lang="zh-CN" altLang="en-US">
              <a:latin typeface="+mn-ea"/>
              <a:ea typeface="+mn-ea"/>
            </a:endParaRPr>
          </a:p>
        </p:txBody>
      </p:sp>
      <p:sp>
        <p:nvSpPr>
          <p:cNvPr id="9" name="Line 216"/>
          <p:cNvSpPr>
            <a:spLocks noChangeShapeType="1"/>
          </p:cNvSpPr>
          <p:nvPr/>
        </p:nvSpPr>
        <p:spPr bwMode="auto">
          <a:xfrm flipV="1">
            <a:off x="6679332" y="4330556"/>
            <a:ext cx="1977828" cy="777200"/>
          </a:xfrm>
          <a:prstGeom prst="line">
            <a:avLst/>
          </a:prstGeom>
          <a:noFill/>
          <a:ln w="38100" cmpd="dbl">
            <a:solidFill>
              <a:srgbClr val="C00000"/>
            </a:solidFill>
            <a:round/>
          </a:ln>
          <a:extLst>
            <a:ext uri="{909E8E84-426E-40DD-AFC4-6F175D3DCCD1}">
              <a14:hiddenFill xmlns:a14="http://schemas.microsoft.com/office/drawing/2010/main">
                <a:noFill/>
              </a14:hiddenFill>
            </a:ext>
          </a:extLst>
        </p:spPr>
        <p:txBody>
          <a:bodyPr/>
          <a:lstStyle/>
          <a:p>
            <a:endParaRPr lang="zh-CN" altLang="en-US">
              <a:latin typeface="+mn-ea"/>
              <a:ea typeface="+mn-ea"/>
            </a:endParaRPr>
          </a:p>
        </p:txBody>
      </p:sp>
      <p:sp>
        <p:nvSpPr>
          <p:cNvPr id="10" name="Line 65"/>
          <p:cNvSpPr>
            <a:spLocks noChangeShapeType="1"/>
          </p:cNvSpPr>
          <p:nvPr/>
        </p:nvSpPr>
        <p:spPr bwMode="auto">
          <a:xfrm flipH="1">
            <a:off x="5425444" y="4187681"/>
            <a:ext cx="468026" cy="952500"/>
          </a:xfrm>
          <a:prstGeom prst="line">
            <a:avLst/>
          </a:prstGeom>
          <a:noFill/>
          <a:ln w="9525">
            <a:solidFill>
              <a:schemeClr val="tx1"/>
            </a:solidFill>
            <a:round/>
            <a:tailEnd type="triangle" w="sm" len="lg"/>
          </a:ln>
          <a:extLst>
            <a:ext uri="{909E8E84-426E-40DD-AFC4-6F175D3DCCD1}">
              <a14:hiddenFill xmlns:a14="http://schemas.microsoft.com/office/drawing/2010/main">
                <a:noFill/>
              </a14:hiddenFill>
            </a:ext>
          </a:extLst>
        </p:spPr>
        <p:txBody>
          <a:bodyPr wrap="none" anchor="ctr"/>
          <a:lstStyle/>
          <a:p>
            <a:endParaRPr lang="zh-CN" altLang="en-US">
              <a:latin typeface="+mn-ea"/>
              <a:ea typeface="+mn-ea"/>
            </a:endParaRPr>
          </a:p>
        </p:txBody>
      </p:sp>
      <p:sp>
        <p:nvSpPr>
          <p:cNvPr id="11" name="Text Box 66"/>
          <p:cNvSpPr txBox="1">
            <a:spLocks noChangeArrowheads="1"/>
          </p:cNvSpPr>
          <p:nvPr/>
        </p:nvSpPr>
        <p:spPr bwMode="auto">
          <a:xfrm>
            <a:off x="5817289" y="3910276"/>
            <a:ext cx="6463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sz="1800" dirty="0">
                <a:latin typeface="+mn-ea"/>
                <a:ea typeface="+mn-ea"/>
              </a:rPr>
              <a:t>光纤</a:t>
            </a:r>
            <a:endParaRPr lang="zh-CN" altLang="en-US" sz="1800" dirty="0">
              <a:latin typeface="+mn-ea"/>
              <a:ea typeface="+mn-ea"/>
            </a:endParaRPr>
          </a:p>
        </p:txBody>
      </p:sp>
      <p:sp>
        <p:nvSpPr>
          <p:cNvPr id="12" name="AutoShape 207"/>
          <p:cNvSpPr>
            <a:spLocks noChangeArrowheads="1"/>
          </p:cNvSpPr>
          <p:nvPr/>
        </p:nvSpPr>
        <p:spPr bwMode="auto">
          <a:xfrm>
            <a:off x="3320382" y="4921106"/>
            <a:ext cx="857696" cy="388938"/>
          </a:xfrm>
          <a:prstGeom prst="cube">
            <a:avLst>
              <a:gd name="adj" fmla="val 25000"/>
            </a:avLst>
          </a:prstGeom>
          <a:solidFill>
            <a:srgbClr val="92D050"/>
          </a:solidFill>
          <a:ln w="9525">
            <a:solidFill>
              <a:schemeClr val="tx1"/>
            </a:solidFill>
            <a:miter lim="800000"/>
          </a:ln>
        </p:spPr>
        <p:txBody>
          <a:bodyPr wrap="none" anchor="ctr"/>
          <a:lstStyle/>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p:txBody>
      </p:sp>
      <p:sp>
        <p:nvSpPr>
          <p:cNvPr id="13" name="Line 219"/>
          <p:cNvSpPr>
            <a:spLocks noChangeShapeType="1"/>
          </p:cNvSpPr>
          <p:nvPr/>
        </p:nvSpPr>
        <p:spPr bwMode="auto">
          <a:xfrm>
            <a:off x="6369969" y="4116244"/>
            <a:ext cx="1143595" cy="571500"/>
          </a:xfrm>
          <a:prstGeom prst="line">
            <a:avLst/>
          </a:prstGeom>
          <a:noFill/>
          <a:ln w="9525">
            <a:solidFill>
              <a:schemeClr val="tx1"/>
            </a:solidFill>
            <a:round/>
            <a:tailEnd type="triangle" w="sm" len="lg"/>
          </a:ln>
          <a:extLst>
            <a:ext uri="{909E8E84-426E-40DD-AFC4-6F175D3DCCD1}">
              <a14:hiddenFill xmlns:a14="http://schemas.microsoft.com/office/drawing/2010/main">
                <a:noFill/>
              </a14:hiddenFill>
            </a:ext>
          </a:extLst>
        </p:spPr>
        <p:txBody>
          <a:bodyPr wrap="none" anchor="ctr"/>
          <a:lstStyle/>
          <a:p>
            <a:endParaRPr lang="zh-CN" altLang="en-US">
              <a:latin typeface="+mn-ea"/>
              <a:ea typeface="+mn-ea"/>
            </a:endParaRPr>
          </a:p>
        </p:txBody>
      </p:sp>
      <p:grpSp>
        <p:nvGrpSpPr>
          <p:cNvPr id="14" name="Group 625"/>
          <p:cNvGrpSpPr/>
          <p:nvPr/>
        </p:nvGrpSpPr>
        <p:grpSpPr bwMode="auto">
          <a:xfrm>
            <a:off x="842591" y="4044806"/>
            <a:ext cx="1810692" cy="642938"/>
            <a:chOff x="3204" y="2684"/>
            <a:chExt cx="1080" cy="854"/>
          </a:xfrm>
          <a:solidFill>
            <a:schemeClr val="accent5">
              <a:lumMod val="40000"/>
              <a:lumOff val="60000"/>
            </a:schemeClr>
          </a:solidFill>
        </p:grpSpPr>
        <p:sp>
          <p:nvSpPr>
            <p:cNvPr id="15" name="Oval 626"/>
            <p:cNvSpPr>
              <a:spLocks noChangeArrowheads="1"/>
            </p:cNvSpPr>
            <p:nvPr/>
          </p:nvSpPr>
          <p:spPr bwMode="auto">
            <a:xfrm>
              <a:off x="3457" y="2684"/>
              <a:ext cx="464" cy="228"/>
            </a:xfrm>
            <a:prstGeom prst="ellipse">
              <a:avLst/>
            </a:prstGeom>
            <a:grpFill/>
            <a:ln w="12700">
              <a:solidFill>
                <a:srgbClr val="000000"/>
              </a:solidFill>
              <a:round/>
            </a:ln>
          </p:spPr>
          <p:txBody>
            <a:bodyPr/>
            <a:lstStyle/>
            <a:p>
              <a:endParaRPr lang="zh-CN" altLang="en-US">
                <a:latin typeface="+mn-ea"/>
                <a:ea typeface="+mn-ea"/>
              </a:endParaRPr>
            </a:p>
          </p:txBody>
        </p:sp>
        <p:sp>
          <p:nvSpPr>
            <p:cNvPr id="16" name="Freeform 627"/>
            <p:cNvSpPr/>
            <p:nvPr/>
          </p:nvSpPr>
          <p:spPr bwMode="auto">
            <a:xfrm>
              <a:off x="3853" y="2753"/>
              <a:ext cx="312" cy="202"/>
            </a:xfrm>
            <a:custGeom>
              <a:avLst/>
              <a:gdLst>
                <a:gd name="T0" fmla="*/ 182 w 312"/>
                <a:gd name="T1" fmla="*/ 10 h 202"/>
                <a:gd name="T2" fmla="*/ 150 w 312"/>
                <a:gd name="T3" fmla="*/ 4 h 202"/>
                <a:gd name="T4" fmla="*/ 119 w 312"/>
                <a:gd name="T5" fmla="*/ 0 h 202"/>
                <a:gd name="T6" fmla="*/ 91 w 312"/>
                <a:gd name="T7" fmla="*/ 2 h 202"/>
                <a:gd name="T8" fmla="*/ 67 w 312"/>
                <a:gd name="T9" fmla="*/ 8 h 202"/>
                <a:gd name="T10" fmla="*/ 44 w 312"/>
                <a:gd name="T11" fmla="*/ 16 h 202"/>
                <a:gd name="T12" fmla="*/ 25 w 312"/>
                <a:gd name="T13" fmla="*/ 29 h 202"/>
                <a:gd name="T14" fmla="*/ 12 w 312"/>
                <a:gd name="T15" fmla="*/ 44 h 202"/>
                <a:gd name="T16" fmla="*/ 2 w 312"/>
                <a:gd name="T17" fmla="*/ 61 h 202"/>
                <a:gd name="T18" fmla="*/ 0 w 312"/>
                <a:gd name="T19" fmla="*/ 80 h 202"/>
                <a:gd name="T20" fmla="*/ 6 w 312"/>
                <a:gd name="T21" fmla="*/ 99 h 202"/>
                <a:gd name="T22" fmla="*/ 16 w 312"/>
                <a:gd name="T23" fmla="*/ 117 h 202"/>
                <a:gd name="T24" fmla="*/ 31 w 312"/>
                <a:gd name="T25" fmla="*/ 136 h 202"/>
                <a:gd name="T26" fmla="*/ 51 w 312"/>
                <a:gd name="T27" fmla="*/ 153 h 202"/>
                <a:gd name="T28" fmla="*/ 74 w 312"/>
                <a:gd name="T29" fmla="*/ 170 h 202"/>
                <a:gd name="T30" fmla="*/ 102 w 312"/>
                <a:gd name="T31" fmla="*/ 183 h 202"/>
                <a:gd name="T32" fmla="*/ 133 w 312"/>
                <a:gd name="T33" fmla="*/ 193 h 202"/>
                <a:gd name="T34" fmla="*/ 165 w 312"/>
                <a:gd name="T35" fmla="*/ 199 h 202"/>
                <a:gd name="T36" fmla="*/ 195 w 312"/>
                <a:gd name="T37" fmla="*/ 202 h 202"/>
                <a:gd name="T38" fmla="*/ 223 w 312"/>
                <a:gd name="T39" fmla="*/ 200 h 202"/>
                <a:gd name="T40" fmla="*/ 248 w 312"/>
                <a:gd name="T41" fmla="*/ 195 h 202"/>
                <a:gd name="T42" fmla="*/ 271 w 312"/>
                <a:gd name="T43" fmla="*/ 187 h 202"/>
                <a:gd name="T44" fmla="*/ 289 w 312"/>
                <a:gd name="T45" fmla="*/ 174 h 202"/>
                <a:gd name="T46" fmla="*/ 303 w 312"/>
                <a:gd name="T47" fmla="*/ 159 h 202"/>
                <a:gd name="T48" fmla="*/ 310 w 312"/>
                <a:gd name="T49" fmla="*/ 142 h 202"/>
                <a:gd name="T50" fmla="*/ 312 w 312"/>
                <a:gd name="T51" fmla="*/ 123 h 202"/>
                <a:gd name="T52" fmla="*/ 308 w 312"/>
                <a:gd name="T53" fmla="*/ 104 h 202"/>
                <a:gd name="T54" fmla="*/ 297 w 312"/>
                <a:gd name="T55" fmla="*/ 85 h 202"/>
                <a:gd name="T56" fmla="*/ 284 w 312"/>
                <a:gd name="T57" fmla="*/ 66 h 202"/>
                <a:gd name="T58" fmla="*/ 263 w 312"/>
                <a:gd name="T59" fmla="*/ 50 h 202"/>
                <a:gd name="T60" fmla="*/ 240 w 312"/>
                <a:gd name="T61" fmla="*/ 33 h 202"/>
                <a:gd name="T62" fmla="*/ 212 w 312"/>
                <a:gd name="T63" fmla="*/ 19 h 202"/>
                <a:gd name="T64" fmla="*/ 182 w 312"/>
                <a:gd name="T65" fmla="*/ 10 h 20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12"/>
                <a:gd name="T100" fmla="*/ 0 h 202"/>
                <a:gd name="T101" fmla="*/ 312 w 312"/>
                <a:gd name="T102" fmla="*/ 202 h 20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12" h="202">
                  <a:moveTo>
                    <a:pt x="182" y="10"/>
                  </a:moveTo>
                  <a:lnTo>
                    <a:pt x="150" y="4"/>
                  </a:lnTo>
                  <a:lnTo>
                    <a:pt x="119" y="0"/>
                  </a:lnTo>
                  <a:lnTo>
                    <a:pt x="91" y="2"/>
                  </a:lnTo>
                  <a:lnTo>
                    <a:pt x="67" y="8"/>
                  </a:lnTo>
                  <a:lnTo>
                    <a:pt x="44" y="16"/>
                  </a:lnTo>
                  <a:lnTo>
                    <a:pt x="25" y="29"/>
                  </a:lnTo>
                  <a:lnTo>
                    <a:pt x="12" y="44"/>
                  </a:lnTo>
                  <a:lnTo>
                    <a:pt x="2" y="61"/>
                  </a:lnTo>
                  <a:lnTo>
                    <a:pt x="0" y="80"/>
                  </a:lnTo>
                  <a:lnTo>
                    <a:pt x="6" y="99"/>
                  </a:lnTo>
                  <a:lnTo>
                    <a:pt x="16" y="117"/>
                  </a:lnTo>
                  <a:lnTo>
                    <a:pt x="31" y="136"/>
                  </a:lnTo>
                  <a:lnTo>
                    <a:pt x="51" y="153"/>
                  </a:lnTo>
                  <a:lnTo>
                    <a:pt x="74" y="170"/>
                  </a:lnTo>
                  <a:lnTo>
                    <a:pt x="102" y="183"/>
                  </a:lnTo>
                  <a:lnTo>
                    <a:pt x="133" y="193"/>
                  </a:lnTo>
                  <a:lnTo>
                    <a:pt x="165" y="199"/>
                  </a:lnTo>
                  <a:lnTo>
                    <a:pt x="195" y="202"/>
                  </a:lnTo>
                  <a:lnTo>
                    <a:pt x="223" y="200"/>
                  </a:lnTo>
                  <a:lnTo>
                    <a:pt x="248" y="195"/>
                  </a:lnTo>
                  <a:lnTo>
                    <a:pt x="271" y="187"/>
                  </a:lnTo>
                  <a:lnTo>
                    <a:pt x="289" y="174"/>
                  </a:lnTo>
                  <a:lnTo>
                    <a:pt x="303" y="159"/>
                  </a:lnTo>
                  <a:lnTo>
                    <a:pt x="310" y="142"/>
                  </a:lnTo>
                  <a:lnTo>
                    <a:pt x="312" y="123"/>
                  </a:lnTo>
                  <a:lnTo>
                    <a:pt x="308" y="104"/>
                  </a:lnTo>
                  <a:lnTo>
                    <a:pt x="297" y="85"/>
                  </a:lnTo>
                  <a:lnTo>
                    <a:pt x="284" y="66"/>
                  </a:lnTo>
                  <a:lnTo>
                    <a:pt x="263" y="50"/>
                  </a:lnTo>
                  <a:lnTo>
                    <a:pt x="240" y="33"/>
                  </a:lnTo>
                  <a:lnTo>
                    <a:pt x="212" y="19"/>
                  </a:lnTo>
                  <a:lnTo>
                    <a:pt x="182" y="10"/>
                  </a:lnTo>
                  <a:close/>
                </a:path>
              </a:pathLst>
            </a:custGeom>
            <a:grpFill/>
            <a:ln w="12700">
              <a:solidFill>
                <a:srgbClr val="000000"/>
              </a:solidFill>
              <a:round/>
            </a:ln>
          </p:spPr>
          <p:txBody>
            <a:bodyPr/>
            <a:lstStyle/>
            <a:p>
              <a:endParaRPr lang="zh-CN" altLang="en-US">
                <a:latin typeface="+mn-ea"/>
                <a:ea typeface="+mn-ea"/>
              </a:endParaRPr>
            </a:p>
          </p:txBody>
        </p:sp>
        <p:sp>
          <p:nvSpPr>
            <p:cNvPr id="17" name="Freeform 628"/>
            <p:cNvSpPr/>
            <p:nvPr/>
          </p:nvSpPr>
          <p:spPr bwMode="auto">
            <a:xfrm>
              <a:off x="4014" y="2946"/>
              <a:ext cx="270" cy="232"/>
            </a:xfrm>
            <a:custGeom>
              <a:avLst/>
              <a:gdLst>
                <a:gd name="T0" fmla="*/ 181 w 270"/>
                <a:gd name="T1" fmla="*/ 15 h 232"/>
                <a:gd name="T2" fmla="*/ 155 w 270"/>
                <a:gd name="T3" fmla="*/ 6 h 232"/>
                <a:gd name="T4" fmla="*/ 128 w 270"/>
                <a:gd name="T5" fmla="*/ 0 h 232"/>
                <a:gd name="T6" fmla="*/ 104 w 270"/>
                <a:gd name="T7" fmla="*/ 0 h 232"/>
                <a:gd name="T8" fmla="*/ 79 w 270"/>
                <a:gd name="T9" fmla="*/ 4 h 232"/>
                <a:gd name="T10" fmla="*/ 57 w 270"/>
                <a:gd name="T11" fmla="*/ 11 h 232"/>
                <a:gd name="T12" fmla="*/ 38 w 270"/>
                <a:gd name="T13" fmla="*/ 23 h 232"/>
                <a:gd name="T14" fmla="*/ 21 w 270"/>
                <a:gd name="T15" fmla="*/ 38 h 232"/>
                <a:gd name="T16" fmla="*/ 9 w 270"/>
                <a:gd name="T17" fmla="*/ 56 h 232"/>
                <a:gd name="T18" fmla="*/ 2 w 270"/>
                <a:gd name="T19" fmla="*/ 79 h 232"/>
                <a:gd name="T20" fmla="*/ 0 w 270"/>
                <a:gd name="T21" fmla="*/ 100 h 232"/>
                <a:gd name="T22" fmla="*/ 4 w 270"/>
                <a:gd name="T23" fmla="*/ 123 h 232"/>
                <a:gd name="T24" fmla="*/ 13 w 270"/>
                <a:gd name="T25" fmla="*/ 145 h 232"/>
                <a:gd name="T26" fmla="*/ 26 w 270"/>
                <a:gd name="T27" fmla="*/ 166 h 232"/>
                <a:gd name="T28" fmla="*/ 43 w 270"/>
                <a:gd name="T29" fmla="*/ 185 h 232"/>
                <a:gd name="T30" fmla="*/ 64 w 270"/>
                <a:gd name="T31" fmla="*/ 202 h 232"/>
                <a:gd name="T32" fmla="*/ 89 w 270"/>
                <a:gd name="T33" fmla="*/ 217 h 232"/>
                <a:gd name="T34" fmla="*/ 115 w 270"/>
                <a:gd name="T35" fmla="*/ 226 h 232"/>
                <a:gd name="T36" fmla="*/ 142 w 270"/>
                <a:gd name="T37" fmla="*/ 232 h 232"/>
                <a:gd name="T38" fmla="*/ 166 w 270"/>
                <a:gd name="T39" fmla="*/ 232 h 232"/>
                <a:gd name="T40" fmla="*/ 191 w 270"/>
                <a:gd name="T41" fmla="*/ 228 h 232"/>
                <a:gd name="T42" fmla="*/ 213 w 270"/>
                <a:gd name="T43" fmla="*/ 221 h 232"/>
                <a:gd name="T44" fmla="*/ 232 w 270"/>
                <a:gd name="T45" fmla="*/ 209 h 232"/>
                <a:gd name="T46" fmla="*/ 249 w 270"/>
                <a:gd name="T47" fmla="*/ 194 h 232"/>
                <a:gd name="T48" fmla="*/ 261 w 270"/>
                <a:gd name="T49" fmla="*/ 175 h 232"/>
                <a:gd name="T50" fmla="*/ 268 w 270"/>
                <a:gd name="T51" fmla="*/ 155 h 232"/>
                <a:gd name="T52" fmla="*/ 270 w 270"/>
                <a:gd name="T53" fmla="*/ 132 h 232"/>
                <a:gd name="T54" fmla="*/ 266 w 270"/>
                <a:gd name="T55" fmla="*/ 109 h 232"/>
                <a:gd name="T56" fmla="*/ 257 w 270"/>
                <a:gd name="T57" fmla="*/ 87 h 232"/>
                <a:gd name="T58" fmla="*/ 244 w 270"/>
                <a:gd name="T59" fmla="*/ 66 h 232"/>
                <a:gd name="T60" fmla="*/ 227 w 270"/>
                <a:gd name="T61" fmla="*/ 47 h 232"/>
                <a:gd name="T62" fmla="*/ 206 w 270"/>
                <a:gd name="T63" fmla="*/ 30 h 232"/>
                <a:gd name="T64" fmla="*/ 181 w 270"/>
                <a:gd name="T65" fmla="*/ 15 h 23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70"/>
                <a:gd name="T100" fmla="*/ 0 h 232"/>
                <a:gd name="T101" fmla="*/ 270 w 270"/>
                <a:gd name="T102" fmla="*/ 232 h 23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70" h="232">
                  <a:moveTo>
                    <a:pt x="181" y="15"/>
                  </a:moveTo>
                  <a:lnTo>
                    <a:pt x="155" y="6"/>
                  </a:lnTo>
                  <a:lnTo>
                    <a:pt x="128" y="0"/>
                  </a:lnTo>
                  <a:lnTo>
                    <a:pt x="104" y="0"/>
                  </a:lnTo>
                  <a:lnTo>
                    <a:pt x="79" y="4"/>
                  </a:lnTo>
                  <a:lnTo>
                    <a:pt x="57" y="11"/>
                  </a:lnTo>
                  <a:lnTo>
                    <a:pt x="38" y="23"/>
                  </a:lnTo>
                  <a:lnTo>
                    <a:pt x="21" y="38"/>
                  </a:lnTo>
                  <a:lnTo>
                    <a:pt x="9" y="56"/>
                  </a:lnTo>
                  <a:lnTo>
                    <a:pt x="2" y="79"/>
                  </a:lnTo>
                  <a:lnTo>
                    <a:pt x="0" y="100"/>
                  </a:lnTo>
                  <a:lnTo>
                    <a:pt x="4" y="123"/>
                  </a:lnTo>
                  <a:lnTo>
                    <a:pt x="13" y="145"/>
                  </a:lnTo>
                  <a:lnTo>
                    <a:pt x="26" y="166"/>
                  </a:lnTo>
                  <a:lnTo>
                    <a:pt x="43" y="185"/>
                  </a:lnTo>
                  <a:lnTo>
                    <a:pt x="64" y="202"/>
                  </a:lnTo>
                  <a:lnTo>
                    <a:pt x="89" y="217"/>
                  </a:lnTo>
                  <a:lnTo>
                    <a:pt x="115" y="226"/>
                  </a:lnTo>
                  <a:lnTo>
                    <a:pt x="142" y="232"/>
                  </a:lnTo>
                  <a:lnTo>
                    <a:pt x="166" y="232"/>
                  </a:lnTo>
                  <a:lnTo>
                    <a:pt x="191" y="228"/>
                  </a:lnTo>
                  <a:lnTo>
                    <a:pt x="213" y="221"/>
                  </a:lnTo>
                  <a:lnTo>
                    <a:pt x="232" y="209"/>
                  </a:lnTo>
                  <a:lnTo>
                    <a:pt x="249" y="194"/>
                  </a:lnTo>
                  <a:lnTo>
                    <a:pt x="261" y="175"/>
                  </a:lnTo>
                  <a:lnTo>
                    <a:pt x="268" y="155"/>
                  </a:lnTo>
                  <a:lnTo>
                    <a:pt x="270" y="132"/>
                  </a:lnTo>
                  <a:lnTo>
                    <a:pt x="266" y="109"/>
                  </a:lnTo>
                  <a:lnTo>
                    <a:pt x="257" y="87"/>
                  </a:lnTo>
                  <a:lnTo>
                    <a:pt x="244" y="66"/>
                  </a:lnTo>
                  <a:lnTo>
                    <a:pt x="227" y="47"/>
                  </a:lnTo>
                  <a:lnTo>
                    <a:pt x="206" y="30"/>
                  </a:lnTo>
                  <a:lnTo>
                    <a:pt x="181" y="15"/>
                  </a:lnTo>
                  <a:close/>
                </a:path>
              </a:pathLst>
            </a:custGeom>
            <a:grpFill/>
            <a:ln w="12700">
              <a:solidFill>
                <a:srgbClr val="000000"/>
              </a:solidFill>
              <a:round/>
            </a:ln>
          </p:spPr>
          <p:txBody>
            <a:bodyPr/>
            <a:lstStyle/>
            <a:p>
              <a:endParaRPr lang="zh-CN" altLang="en-US">
                <a:latin typeface="+mn-ea"/>
                <a:ea typeface="+mn-ea"/>
              </a:endParaRPr>
            </a:p>
          </p:txBody>
        </p:sp>
        <p:sp>
          <p:nvSpPr>
            <p:cNvPr id="18" name="Freeform 629"/>
            <p:cNvSpPr/>
            <p:nvPr/>
          </p:nvSpPr>
          <p:spPr bwMode="auto">
            <a:xfrm>
              <a:off x="3927" y="3165"/>
              <a:ext cx="325" cy="285"/>
            </a:xfrm>
            <a:custGeom>
              <a:avLst/>
              <a:gdLst>
                <a:gd name="T0" fmla="*/ 102 w 325"/>
                <a:gd name="T1" fmla="*/ 19 h 285"/>
                <a:gd name="T2" fmla="*/ 74 w 325"/>
                <a:gd name="T3" fmla="*/ 36 h 285"/>
                <a:gd name="T4" fmla="*/ 49 w 325"/>
                <a:gd name="T5" fmla="*/ 58 h 285"/>
                <a:gd name="T6" fmla="*/ 28 w 325"/>
                <a:gd name="T7" fmla="*/ 81 h 285"/>
                <a:gd name="T8" fmla="*/ 13 w 325"/>
                <a:gd name="T9" fmla="*/ 107 h 285"/>
                <a:gd name="T10" fmla="*/ 4 w 325"/>
                <a:gd name="T11" fmla="*/ 134 h 285"/>
                <a:gd name="T12" fmla="*/ 0 w 325"/>
                <a:gd name="T13" fmla="*/ 162 h 285"/>
                <a:gd name="T14" fmla="*/ 2 w 325"/>
                <a:gd name="T15" fmla="*/ 188 h 285"/>
                <a:gd name="T16" fmla="*/ 11 w 325"/>
                <a:gd name="T17" fmla="*/ 215 h 285"/>
                <a:gd name="T18" fmla="*/ 27 w 325"/>
                <a:gd name="T19" fmla="*/ 237 h 285"/>
                <a:gd name="T20" fmla="*/ 45 w 325"/>
                <a:gd name="T21" fmla="*/ 256 h 285"/>
                <a:gd name="T22" fmla="*/ 70 w 325"/>
                <a:gd name="T23" fmla="*/ 271 h 285"/>
                <a:gd name="T24" fmla="*/ 98 w 325"/>
                <a:gd name="T25" fmla="*/ 279 h 285"/>
                <a:gd name="T26" fmla="*/ 127 w 325"/>
                <a:gd name="T27" fmla="*/ 285 h 285"/>
                <a:gd name="T28" fmla="*/ 159 w 325"/>
                <a:gd name="T29" fmla="*/ 283 h 285"/>
                <a:gd name="T30" fmla="*/ 191 w 325"/>
                <a:gd name="T31" fmla="*/ 275 h 285"/>
                <a:gd name="T32" fmla="*/ 223 w 325"/>
                <a:gd name="T33" fmla="*/ 264 h 285"/>
                <a:gd name="T34" fmla="*/ 251 w 325"/>
                <a:gd name="T35" fmla="*/ 247 h 285"/>
                <a:gd name="T36" fmla="*/ 276 w 325"/>
                <a:gd name="T37" fmla="*/ 226 h 285"/>
                <a:gd name="T38" fmla="*/ 297 w 325"/>
                <a:gd name="T39" fmla="*/ 202 h 285"/>
                <a:gd name="T40" fmla="*/ 312 w 325"/>
                <a:gd name="T41" fmla="*/ 175 h 285"/>
                <a:gd name="T42" fmla="*/ 321 w 325"/>
                <a:gd name="T43" fmla="*/ 149 h 285"/>
                <a:gd name="T44" fmla="*/ 325 w 325"/>
                <a:gd name="T45" fmla="*/ 120 h 285"/>
                <a:gd name="T46" fmla="*/ 323 w 325"/>
                <a:gd name="T47" fmla="*/ 94 h 285"/>
                <a:gd name="T48" fmla="*/ 314 w 325"/>
                <a:gd name="T49" fmla="*/ 68 h 285"/>
                <a:gd name="T50" fmla="*/ 299 w 325"/>
                <a:gd name="T51" fmla="*/ 45 h 285"/>
                <a:gd name="T52" fmla="*/ 280 w 325"/>
                <a:gd name="T53" fmla="*/ 26 h 285"/>
                <a:gd name="T54" fmla="*/ 255 w 325"/>
                <a:gd name="T55" fmla="*/ 11 h 285"/>
                <a:gd name="T56" fmla="*/ 229 w 325"/>
                <a:gd name="T57" fmla="*/ 4 h 285"/>
                <a:gd name="T58" fmla="*/ 198 w 325"/>
                <a:gd name="T59" fmla="*/ 0 h 285"/>
                <a:gd name="T60" fmla="*/ 166 w 325"/>
                <a:gd name="T61" fmla="*/ 0 h 285"/>
                <a:gd name="T62" fmla="*/ 134 w 325"/>
                <a:gd name="T63" fmla="*/ 7 h 285"/>
                <a:gd name="T64" fmla="*/ 102 w 325"/>
                <a:gd name="T65" fmla="*/ 19 h 28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25"/>
                <a:gd name="T100" fmla="*/ 0 h 285"/>
                <a:gd name="T101" fmla="*/ 325 w 325"/>
                <a:gd name="T102" fmla="*/ 285 h 28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25" h="285">
                  <a:moveTo>
                    <a:pt x="102" y="19"/>
                  </a:moveTo>
                  <a:lnTo>
                    <a:pt x="74" y="36"/>
                  </a:lnTo>
                  <a:lnTo>
                    <a:pt x="49" y="58"/>
                  </a:lnTo>
                  <a:lnTo>
                    <a:pt x="28" y="81"/>
                  </a:lnTo>
                  <a:lnTo>
                    <a:pt x="13" y="107"/>
                  </a:lnTo>
                  <a:lnTo>
                    <a:pt x="4" y="134"/>
                  </a:lnTo>
                  <a:lnTo>
                    <a:pt x="0" y="162"/>
                  </a:lnTo>
                  <a:lnTo>
                    <a:pt x="2" y="188"/>
                  </a:lnTo>
                  <a:lnTo>
                    <a:pt x="11" y="215"/>
                  </a:lnTo>
                  <a:lnTo>
                    <a:pt x="27" y="237"/>
                  </a:lnTo>
                  <a:lnTo>
                    <a:pt x="45" y="256"/>
                  </a:lnTo>
                  <a:lnTo>
                    <a:pt x="70" y="271"/>
                  </a:lnTo>
                  <a:lnTo>
                    <a:pt x="98" y="279"/>
                  </a:lnTo>
                  <a:lnTo>
                    <a:pt x="127" y="285"/>
                  </a:lnTo>
                  <a:lnTo>
                    <a:pt x="159" y="283"/>
                  </a:lnTo>
                  <a:lnTo>
                    <a:pt x="191" y="275"/>
                  </a:lnTo>
                  <a:lnTo>
                    <a:pt x="223" y="264"/>
                  </a:lnTo>
                  <a:lnTo>
                    <a:pt x="251" y="247"/>
                  </a:lnTo>
                  <a:lnTo>
                    <a:pt x="276" y="226"/>
                  </a:lnTo>
                  <a:lnTo>
                    <a:pt x="297" y="202"/>
                  </a:lnTo>
                  <a:lnTo>
                    <a:pt x="312" y="175"/>
                  </a:lnTo>
                  <a:lnTo>
                    <a:pt x="321" y="149"/>
                  </a:lnTo>
                  <a:lnTo>
                    <a:pt x="325" y="120"/>
                  </a:lnTo>
                  <a:lnTo>
                    <a:pt x="323" y="94"/>
                  </a:lnTo>
                  <a:lnTo>
                    <a:pt x="314" y="68"/>
                  </a:lnTo>
                  <a:lnTo>
                    <a:pt x="299" y="45"/>
                  </a:lnTo>
                  <a:lnTo>
                    <a:pt x="280" y="26"/>
                  </a:lnTo>
                  <a:lnTo>
                    <a:pt x="255" y="11"/>
                  </a:lnTo>
                  <a:lnTo>
                    <a:pt x="229" y="4"/>
                  </a:lnTo>
                  <a:lnTo>
                    <a:pt x="198" y="0"/>
                  </a:lnTo>
                  <a:lnTo>
                    <a:pt x="166" y="0"/>
                  </a:lnTo>
                  <a:lnTo>
                    <a:pt x="134" y="7"/>
                  </a:lnTo>
                  <a:lnTo>
                    <a:pt x="102" y="19"/>
                  </a:lnTo>
                  <a:close/>
                </a:path>
              </a:pathLst>
            </a:custGeom>
            <a:grpFill/>
            <a:ln w="12700">
              <a:solidFill>
                <a:srgbClr val="000000"/>
              </a:solidFill>
              <a:round/>
            </a:ln>
          </p:spPr>
          <p:txBody>
            <a:bodyPr/>
            <a:lstStyle/>
            <a:p>
              <a:endParaRPr lang="zh-CN" altLang="en-US">
                <a:latin typeface="+mn-ea"/>
                <a:ea typeface="+mn-ea"/>
              </a:endParaRPr>
            </a:p>
          </p:txBody>
        </p:sp>
        <p:sp>
          <p:nvSpPr>
            <p:cNvPr id="19" name="Oval 630"/>
            <p:cNvSpPr>
              <a:spLocks noChangeArrowheads="1"/>
            </p:cNvSpPr>
            <p:nvPr/>
          </p:nvSpPr>
          <p:spPr bwMode="auto">
            <a:xfrm>
              <a:off x="3514" y="3201"/>
              <a:ext cx="538" cy="337"/>
            </a:xfrm>
            <a:prstGeom prst="ellipse">
              <a:avLst/>
            </a:prstGeom>
            <a:grpFill/>
            <a:ln w="12700">
              <a:solidFill>
                <a:srgbClr val="000000"/>
              </a:solidFill>
              <a:round/>
            </a:ln>
          </p:spPr>
          <p:txBody>
            <a:bodyPr/>
            <a:lstStyle/>
            <a:p>
              <a:endParaRPr lang="zh-CN" altLang="en-US">
                <a:latin typeface="+mn-ea"/>
                <a:ea typeface="+mn-ea"/>
              </a:endParaRPr>
            </a:p>
          </p:txBody>
        </p:sp>
        <p:sp>
          <p:nvSpPr>
            <p:cNvPr id="20" name="Freeform 631"/>
            <p:cNvSpPr/>
            <p:nvPr/>
          </p:nvSpPr>
          <p:spPr bwMode="auto">
            <a:xfrm>
              <a:off x="3289" y="3193"/>
              <a:ext cx="300" cy="232"/>
            </a:xfrm>
            <a:custGeom>
              <a:avLst/>
              <a:gdLst>
                <a:gd name="T0" fmla="*/ 185 w 300"/>
                <a:gd name="T1" fmla="*/ 9 h 232"/>
                <a:gd name="T2" fmla="*/ 155 w 300"/>
                <a:gd name="T3" fmla="*/ 2 h 232"/>
                <a:gd name="T4" fmla="*/ 124 w 300"/>
                <a:gd name="T5" fmla="*/ 0 h 232"/>
                <a:gd name="T6" fmla="*/ 98 w 300"/>
                <a:gd name="T7" fmla="*/ 2 h 232"/>
                <a:gd name="T8" fmla="*/ 71 w 300"/>
                <a:gd name="T9" fmla="*/ 8 h 232"/>
                <a:gd name="T10" fmla="*/ 49 w 300"/>
                <a:gd name="T11" fmla="*/ 17 h 232"/>
                <a:gd name="T12" fmla="*/ 30 w 300"/>
                <a:gd name="T13" fmla="*/ 30 h 232"/>
                <a:gd name="T14" fmla="*/ 15 w 300"/>
                <a:gd name="T15" fmla="*/ 47 h 232"/>
                <a:gd name="T16" fmla="*/ 3 w 300"/>
                <a:gd name="T17" fmla="*/ 68 h 232"/>
                <a:gd name="T18" fmla="*/ 0 w 300"/>
                <a:gd name="T19" fmla="*/ 91 h 232"/>
                <a:gd name="T20" fmla="*/ 2 w 300"/>
                <a:gd name="T21" fmla="*/ 113 h 232"/>
                <a:gd name="T22" fmla="*/ 9 w 300"/>
                <a:gd name="T23" fmla="*/ 136 h 232"/>
                <a:gd name="T24" fmla="*/ 22 w 300"/>
                <a:gd name="T25" fmla="*/ 157 h 232"/>
                <a:gd name="T26" fmla="*/ 39 w 300"/>
                <a:gd name="T27" fmla="*/ 177 h 232"/>
                <a:gd name="T28" fmla="*/ 62 w 300"/>
                <a:gd name="T29" fmla="*/ 196 h 232"/>
                <a:gd name="T30" fmla="*/ 87 w 300"/>
                <a:gd name="T31" fmla="*/ 211 h 232"/>
                <a:gd name="T32" fmla="*/ 115 w 300"/>
                <a:gd name="T33" fmla="*/ 223 h 232"/>
                <a:gd name="T34" fmla="*/ 145 w 300"/>
                <a:gd name="T35" fmla="*/ 230 h 232"/>
                <a:gd name="T36" fmla="*/ 175 w 300"/>
                <a:gd name="T37" fmla="*/ 232 h 232"/>
                <a:gd name="T38" fmla="*/ 202 w 300"/>
                <a:gd name="T39" fmla="*/ 230 h 232"/>
                <a:gd name="T40" fmla="*/ 228 w 300"/>
                <a:gd name="T41" fmla="*/ 225 h 232"/>
                <a:gd name="T42" fmla="*/ 251 w 300"/>
                <a:gd name="T43" fmla="*/ 213 h 232"/>
                <a:gd name="T44" fmla="*/ 270 w 300"/>
                <a:gd name="T45" fmla="*/ 200 h 232"/>
                <a:gd name="T46" fmla="*/ 287 w 300"/>
                <a:gd name="T47" fmla="*/ 183 h 232"/>
                <a:gd name="T48" fmla="*/ 296 w 300"/>
                <a:gd name="T49" fmla="*/ 162 h 232"/>
                <a:gd name="T50" fmla="*/ 300 w 300"/>
                <a:gd name="T51" fmla="*/ 140 h 232"/>
                <a:gd name="T52" fmla="*/ 298 w 300"/>
                <a:gd name="T53" fmla="*/ 117 h 232"/>
                <a:gd name="T54" fmla="*/ 291 w 300"/>
                <a:gd name="T55" fmla="*/ 94 h 232"/>
                <a:gd name="T56" fmla="*/ 277 w 300"/>
                <a:gd name="T57" fmla="*/ 74 h 232"/>
                <a:gd name="T58" fmla="*/ 260 w 300"/>
                <a:gd name="T59" fmla="*/ 55 h 232"/>
                <a:gd name="T60" fmla="*/ 238 w 300"/>
                <a:gd name="T61" fmla="*/ 36 h 232"/>
                <a:gd name="T62" fmla="*/ 213 w 300"/>
                <a:gd name="T63" fmla="*/ 21 h 232"/>
                <a:gd name="T64" fmla="*/ 185 w 300"/>
                <a:gd name="T65" fmla="*/ 9 h 23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00"/>
                <a:gd name="T100" fmla="*/ 0 h 232"/>
                <a:gd name="T101" fmla="*/ 300 w 300"/>
                <a:gd name="T102" fmla="*/ 232 h 23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00" h="232">
                  <a:moveTo>
                    <a:pt x="185" y="9"/>
                  </a:moveTo>
                  <a:lnTo>
                    <a:pt x="155" y="2"/>
                  </a:lnTo>
                  <a:lnTo>
                    <a:pt x="124" y="0"/>
                  </a:lnTo>
                  <a:lnTo>
                    <a:pt x="98" y="2"/>
                  </a:lnTo>
                  <a:lnTo>
                    <a:pt x="71" y="8"/>
                  </a:lnTo>
                  <a:lnTo>
                    <a:pt x="49" y="17"/>
                  </a:lnTo>
                  <a:lnTo>
                    <a:pt x="30" y="30"/>
                  </a:lnTo>
                  <a:lnTo>
                    <a:pt x="15" y="47"/>
                  </a:lnTo>
                  <a:lnTo>
                    <a:pt x="3" y="68"/>
                  </a:lnTo>
                  <a:lnTo>
                    <a:pt x="0" y="91"/>
                  </a:lnTo>
                  <a:lnTo>
                    <a:pt x="2" y="113"/>
                  </a:lnTo>
                  <a:lnTo>
                    <a:pt x="9" y="136"/>
                  </a:lnTo>
                  <a:lnTo>
                    <a:pt x="22" y="157"/>
                  </a:lnTo>
                  <a:lnTo>
                    <a:pt x="39" y="177"/>
                  </a:lnTo>
                  <a:lnTo>
                    <a:pt x="62" y="196"/>
                  </a:lnTo>
                  <a:lnTo>
                    <a:pt x="87" y="211"/>
                  </a:lnTo>
                  <a:lnTo>
                    <a:pt x="115" y="223"/>
                  </a:lnTo>
                  <a:lnTo>
                    <a:pt x="145" y="230"/>
                  </a:lnTo>
                  <a:lnTo>
                    <a:pt x="175" y="232"/>
                  </a:lnTo>
                  <a:lnTo>
                    <a:pt x="202" y="230"/>
                  </a:lnTo>
                  <a:lnTo>
                    <a:pt x="228" y="225"/>
                  </a:lnTo>
                  <a:lnTo>
                    <a:pt x="251" y="213"/>
                  </a:lnTo>
                  <a:lnTo>
                    <a:pt x="270" y="200"/>
                  </a:lnTo>
                  <a:lnTo>
                    <a:pt x="287" y="183"/>
                  </a:lnTo>
                  <a:lnTo>
                    <a:pt x="296" y="162"/>
                  </a:lnTo>
                  <a:lnTo>
                    <a:pt x="300" y="140"/>
                  </a:lnTo>
                  <a:lnTo>
                    <a:pt x="298" y="117"/>
                  </a:lnTo>
                  <a:lnTo>
                    <a:pt x="291" y="94"/>
                  </a:lnTo>
                  <a:lnTo>
                    <a:pt x="277" y="74"/>
                  </a:lnTo>
                  <a:lnTo>
                    <a:pt x="260" y="55"/>
                  </a:lnTo>
                  <a:lnTo>
                    <a:pt x="238" y="36"/>
                  </a:lnTo>
                  <a:lnTo>
                    <a:pt x="213" y="21"/>
                  </a:lnTo>
                  <a:lnTo>
                    <a:pt x="185" y="9"/>
                  </a:lnTo>
                  <a:close/>
                </a:path>
              </a:pathLst>
            </a:custGeom>
            <a:grpFill/>
            <a:ln w="12700">
              <a:solidFill>
                <a:srgbClr val="000000"/>
              </a:solidFill>
              <a:round/>
            </a:ln>
          </p:spPr>
          <p:txBody>
            <a:bodyPr/>
            <a:lstStyle/>
            <a:p>
              <a:endParaRPr lang="zh-CN" altLang="en-US">
                <a:latin typeface="+mn-ea"/>
                <a:ea typeface="+mn-ea"/>
              </a:endParaRPr>
            </a:p>
          </p:txBody>
        </p:sp>
        <p:sp>
          <p:nvSpPr>
            <p:cNvPr id="21" name="Oval 632"/>
            <p:cNvSpPr>
              <a:spLocks noChangeArrowheads="1"/>
            </p:cNvSpPr>
            <p:nvPr/>
          </p:nvSpPr>
          <p:spPr bwMode="auto">
            <a:xfrm>
              <a:off x="3204" y="3023"/>
              <a:ext cx="245" cy="219"/>
            </a:xfrm>
            <a:prstGeom prst="ellipse">
              <a:avLst/>
            </a:prstGeom>
            <a:grpFill/>
            <a:ln w="12700">
              <a:solidFill>
                <a:srgbClr val="000000"/>
              </a:solidFill>
              <a:round/>
            </a:ln>
          </p:spPr>
          <p:txBody>
            <a:bodyPr/>
            <a:lstStyle/>
            <a:p>
              <a:endParaRPr lang="zh-CN" altLang="en-US">
                <a:latin typeface="+mn-ea"/>
                <a:ea typeface="+mn-ea"/>
              </a:endParaRPr>
            </a:p>
          </p:txBody>
        </p:sp>
        <p:sp>
          <p:nvSpPr>
            <p:cNvPr id="22" name="Freeform 633"/>
            <p:cNvSpPr/>
            <p:nvPr/>
          </p:nvSpPr>
          <p:spPr bwMode="auto">
            <a:xfrm>
              <a:off x="3253" y="2827"/>
              <a:ext cx="315" cy="259"/>
            </a:xfrm>
            <a:custGeom>
              <a:avLst/>
              <a:gdLst>
                <a:gd name="T0" fmla="*/ 100 w 315"/>
                <a:gd name="T1" fmla="*/ 32 h 259"/>
                <a:gd name="T2" fmla="*/ 72 w 315"/>
                <a:gd name="T3" fmla="*/ 53 h 259"/>
                <a:gd name="T4" fmla="*/ 47 w 315"/>
                <a:gd name="T5" fmla="*/ 74 h 259"/>
                <a:gd name="T6" fmla="*/ 28 w 315"/>
                <a:gd name="T7" fmla="*/ 98 h 259"/>
                <a:gd name="T8" fmla="*/ 13 w 315"/>
                <a:gd name="T9" fmla="*/ 123 h 259"/>
                <a:gd name="T10" fmla="*/ 4 w 315"/>
                <a:gd name="T11" fmla="*/ 149 h 259"/>
                <a:gd name="T12" fmla="*/ 0 w 315"/>
                <a:gd name="T13" fmla="*/ 174 h 259"/>
                <a:gd name="T14" fmla="*/ 2 w 315"/>
                <a:gd name="T15" fmla="*/ 196 h 259"/>
                <a:gd name="T16" fmla="*/ 11 w 315"/>
                <a:gd name="T17" fmla="*/ 217 h 259"/>
                <a:gd name="T18" fmla="*/ 26 w 315"/>
                <a:gd name="T19" fmla="*/ 234 h 259"/>
                <a:gd name="T20" fmla="*/ 45 w 315"/>
                <a:gd name="T21" fmla="*/ 247 h 259"/>
                <a:gd name="T22" fmla="*/ 70 w 315"/>
                <a:gd name="T23" fmla="*/ 257 h 259"/>
                <a:gd name="T24" fmla="*/ 96 w 315"/>
                <a:gd name="T25" fmla="*/ 259 h 259"/>
                <a:gd name="T26" fmla="*/ 124 w 315"/>
                <a:gd name="T27" fmla="*/ 259 h 259"/>
                <a:gd name="T28" fmla="*/ 155 w 315"/>
                <a:gd name="T29" fmla="*/ 253 h 259"/>
                <a:gd name="T30" fmla="*/ 185 w 315"/>
                <a:gd name="T31" fmla="*/ 242 h 259"/>
                <a:gd name="T32" fmla="*/ 215 w 315"/>
                <a:gd name="T33" fmla="*/ 226 h 259"/>
                <a:gd name="T34" fmla="*/ 243 w 315"/>
                <a:gd name="T35" fmla="*/ 208 h 259"/>
                <a:gd name="T36" fmla="*/ 268 w 315"/>
                <a:gd name="T37" fmla="*/ 185 h 259"/>
                <a:gd name="T38" fmla="*/ 287 w 315"/>
                <a:gd name="T39" fmla="*/ 160 h 259"/>
                <a:gd name="T40" fmla="*/ 302 w 315"/>
                <a:gd name="T41" fmla="*/ 136 h 259"/>
                <a:gd name="T42" fmla="*/ 311 w 315"/>
                <a:gd name="T43" fmla="*/ 109 h 259"/>
                <a:gd name="T44" fmla="*/ 315 w 315"/>
                <a:gd name="T45" fmla="*/ 87 h 259"/>
                <a:gd name="T46" fmla="*/ 313 w 315"/>
                <a:gd name="T47" fmla="*/ 62 h 259"/>
                <a:gd name="T48" fmla="*/ 304 w 315"/>
                <a:gd name="T49" fmla="*/ 42 h 259"/>
                <a:gd name="T50" fmla="*/ 289 w 315"/>
                <a:gd name="T51" fmla="*/ 25 h 259"/>
                <a:gd name="T52" fmla="*/ 270 w 315"/>
                <a:gd name="T53" fmla="*/ 11 h 259"/>
                <a:gd name="T54" fmla="*/ 247 w 315"/>
                <a:gd name="T55" fmla="*/ 4 h 259"/>
                <a:gd name="T56" fmla="*/ 221 w 315"/>
                <a:gd name="T57" fmla="*/ 0 h 259"/>
                <a:gd name="T58" fmla="*/ 192 w 315"/>
                <a:gd name="T59" fmla="*/ 0 h 259"/>
                <a:gd name="T60" fmla="*/ 162 w 315"/>
                <a:gd name="T61" fmla="*/ 6 h 259"/>
                <a:gd name="T62" fmla="*/ 130 w 315"/>
                <a:gd name="T63" fmla="*/ 17 h 259"/>
                <a:gd name="T64" fmla="*/ 100 w 315"/>
                <a:gd name="T65" fmla="*/ 32 h 25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15"/>
                <a:gd name="T100" fmla="*/ 0 h 259"/>
                <a:gd name="T101" fmla="*/ 315 w 315"/>
                <a:gd name="T102" fmla="*/ 259 h 25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15" h="259">
                  <a:moveTo>
                    <a:pt x="100" y="32"/>
                  </a:moveTo>
                  <a:lnTo>
                    <a:pt x="72" y="53"/>
                  </a:lnTo>
                  <a:lnTo>
                    <a:pt x="47" y="74"/>
                  </a:lnTo>
                  <a:lnTo>
                    <a:pt x="28" y="98"/>
                  </a:lnTo>
                  <a:lnTo>
                    <a:pt x="13" y="123"/>
                  </a:lnTo>
                  <a:lnTo>
                    <a:pt x="4" y="149"/>
                  </a:lnTo>
                  <a:lnTo>
                    <a:pt x="0" y="174"/>
                  </a:lnTo>
                  <a:lnTo>
                    <a:pt x="2" y="196"/>
                  </a:lnTo>
                  <a:lnTo>
                    <a:pt x="11" y="217"/>
                  </a:lnTo>
                  <a:lnTo>
                    <a:pt x="26" y="234"/>
                  </a:lnTo>
                  <a:lnTo>
                    <a:pt x="45" y="247"/>
                  </a:lnTo>
                  <a:lnTo>
                    <a:pt x="70" y="257"/>
                  </a:lnTo>
                  <a:lnTo>
                    <a:pt x="96" y="259"/>
                  </a:lnTo>
                  <a:lnTo>
                    <a:pt x="124" y="259"/>
                  </a:lnTo>
                  <a:lnTo>
                    <a:pt x="155" y="253"/>
                  </a:lnTo>
                  <a:lnTo>
                    <a:pt x="185" y="242"/>
                  </a:lnTo>
                  <a:lnTo>
                    <a:pt x="215" y="226"/>
                  </a:lnTo>
                  <a:lnTo>
                    <a:pt x="243" y="208"/>
                  </a:lnTo>
                  <a:lnTo>
                    <a:pt x="268" y="185"/>
                  </a:lnTo>
                  <a:lnTo>
                    <a:pt x="287" y="160"/>
                  </a:lnTo>
                  <a:lnTo>
                    <a:pt x="302" y="136"/>
                  </a:lnTo>
                  <a:lnTo>
                    <a:pt x="311" y="109"/>
                  </a:lnTo>
                  <a:lnTo>
                    <a:pt x="315" y="87"/>
                  </a:lnTo>
                  <a:lnTo>
                    <a:pt x="313" y="62"/>
                  </a:lnTo>
                  <a:lnTo>
                    <a:pt x="304" y="42"/>
                  </a:lnTo>
                  <a:lnTo>
                    <a:pt x="289" y="25"/>
                  </a:lnTo>
                  <a:lnTo>
                    <a:pt x="270" y="11"/>
                  </a:lnTo>
                  <a:lnTo>
                    <a:pt x="247" y="4"/>
                  </a:lnTo>
                  <a:lnTo>
                    <a:pt x="221" y="0"/>
                  </a:lnTo>
                  <a:lnTo>
                    <a:pt x="192" y="0"/>
                  </a:lnTo>
                  <a:lnTo>
                    <a:pt x="162" y="6"/>
                  </a:lnTo>
                  <a:lnTo>
                    <a:pt x="130" y="17"/>
                  </a:lnTo>
                  <a:lnTo>
                    <a:pt x="100" y="32"/>
                  </a:lnTo>
                  <a:close/>
                </a:path>
              </a:pathLst>
            </a:custGeom>
            <a:grpFill/>
            <a:ln w="12700">
              <a:solidFill>
                <a:srgbClr val="000000"/>
              </a:solidFill>
              <a:round/>
            </a:ln>
          </p:spPr>
          <p:txBody>
            <a:bodyPr/>
            <a:lstStyle/>
            <a:p>
              <a:endParaRPr lang="zh-CN" altLang="en-US">
                <a:latin typeface="+mn-ea"/>
                <a:ea typeface="+mn-ea"/>
              </a:endParaRPr>
            </a:p>
          </p:txBody>
        </p:sp>
        <p:sp>
          <p:nvSpPr>
            <p:cNvPr id="23" name="Freeform 634"/>
            <p:cNvSpPr/>
            <p:nvPr/>
          </p:nvSpPr>
          <p:spPr bwMode="auto">
            <a:xfrm>
              <a:off x="3319" y="2831"/>
              <a:ext cx="850" cy="583"/>
            </a:xfrm>
            <a:custGeom>
              <a:avLst/>
              <a:gdLst>
                <a:gd name="T0" fmla="*/ 125 w 850"/>
                <a:gd name="T1" fmla="*/ 117 h 583"/>
                <a:gd name="T2" fmla="*/ 166 w 850"/>
                <a:gd name="T3" fmla="*/ 109 h 583"/>
                <a:gd name="T4" fmla="*/ 210 w 850"/>
                <a:gd name="T5" fmla="*/ 102 h 583"/>
                <a:gd name="T6" fmla="*/ 247 w 850"/>
                <a:gd name="T7" fmla="*/ 96 h 583"/>
                <a:gd name="T8" fmla="*/ 272 w 850"/>
                <a:gd name="T9" fmla="*/ 66 h 583"/>
                <a:gd name="T10" fmla="*/ 234 w 850"/>
                <a:gd name="T11" fmla="*/ 58 h 583"/>
                <a:gd name="T12" fmla="*/ 198 w 850"/>
                <a:gd name="T13" fmla="*/ 66 h 583"/>
                <a:gd name="T14" fmla="*/ 179 w 850"/>
                <a:gd name="T15" fmla="*/ 66 h 583"/>
                <a:gd name="T16" fmla="*/ 217 w 850"/>
                <a:gd name="T17" fmla="*/ 36 h 583"/>
                <a:gd name="T18" fmla="*/ 261 w 850"/>
                <a:gd name="T19" fmla="*/ 21 h 583"/>
                <a:gd name="T20" fmla="*/ 296 w 850"/>
                <a:gd name="T21" fmla="*/ 13 h 583"/>
                <a:gd name="T22" fmla="*/ 334 w 850"/>
                <a:gd name="T23" fmla="*/ 5 h 583"/>
                <a:gd name="T24" fmla="*/ 372 w 850"/>
                <a:gd name="T25" fmla="*/ 0 h 583"/>
                <a:gd name="T26" fmla="*/ 410 w 850"/>
                <a:gd name="T27" fmla="*/ 0 h 583"/>
                <a:gd name="T28" fmla="*/ 446 w 850"/>
                <a:gd name="T29" fmla="*/ 0 h 583"/>
                <a:gd name="T30" fmla="*/ 534 w 850"/>
                <a:gd name="T31" fmla="*/ 0 h 583"/>
                <a:gd name="T32" fmla="*/ 584 w 850"/>
                <a:gd name="T33" fmla="*/ 0 h 583"/>
                <a:gd name="T34" fmla="*/ 627 w 850"/>
                <a:gd name="T35" fmla="*/ 21 h 583"/>
                <a:gd name="T36" fmla="*/ 657 w 850"/>
                <a:gd name="T37" fmla="*/ 51 h 583"/>
                <a:gd name="T38" fmla="*/ 695 w 850"/>
                <a:gd name="T39" fmla="*/ 72 h 583"/>
                <a:gd name="T40" fmla="*/ 733 w 850"/>
                <a:gd name="T41" fmla="*/ 81 h 583"/>
                <a:gd name="T42" fmla="*/ 771 w 850"/>
                <a:gd name="T43" fmla="*/ 109 h 583"/>
                <a:gd name="T44" fmla="*/ 801 w 850"/>
                <a:gd name="T45" fmla="*/ 139 h 583"/>
                <a:gd name="T46" fmla="*/ 825 w 850"/>
                <a:gd name="T47" fmla="*/ 183 h 583"/>
                <a:gd name="T48" fmla="*/ 833 w 850"/>
                <a:gd name="T49" fmla="*/ 234 h 583"/>
                <a:gd name="T50" fmla="*/ 839 w 850"/>
                <a:gd name="T51" fmla="*/ 279 h 583"/>
                <a:gd name="T52" fmla="*/ 839 w 850"/>
                <a:gd name="T53" fmla="*/ 324 h 583"/>
                <a:gd name="T54" fmla="*/ 839 w 850"/>
                <a:gd name="T55" fmla="*/ 368 h 583"/>
                <a:gd name="T56" fmla="*/ 850 w 850"/>
                <a:gd name="T57" fmla="*/ 413 h 583"/>
                <a:gd name="T58" fmla="*/ 850 w 850"/>
                <a:gd name="T59" fmla="*/ 456 h 583"/>
                <a:gd name="T60" fmla="*/ 825 w 850"/>
                <a:gd name="T61" fmla="*/ 500 h 583"/>
                <a:gd name="T62" fmla="*/ 782 w 850"/>
                <a:gd name="T63" fmla="*/ 524 h 583"/>
                <a:gd name="T64" fmla="*/ 746 w 850"/>
                <a:gd name="T65" fmla="*/ 545 h 583"/>
                <a:gd name="T66" fmla="*/ 708 w 850"/>
                <a:gd name="T67" fmla="*/ 568 h 583"/>
                <a:gd name="T68" fmla="*/ 670 w 850"/>
                <a:gd name="T69" fmla="*/ 575 h 583"/>
                <a:gd name="T70" fmla="*/ 621 w 850"/>
                <a:gd name="T71" fmla="*/ 583 h 583"/>
                <a:gd name="T72" fmla="*/ 576 w 850"/>
                <a:gd name="T73" fmla="*/ 583 h 583"/>
                <a:gd name="T74" fmla="*/ 540 w 850"/>
                <a:gd name="T75" fmla="*/ 583 h 583"/>
                <a:gd name="T76" fmla="*/ 502 w 850"/>
                <a:gd name="T77" fmla="*/ 583 h 583"/>
                <a:gd name="T78" fmla="*/ 465 w 850"/>
                <a:gd name="T79" fmla="*/ 583 h 583"/>
                <a:gd name="T80" fmla="*/ 427 w 850"/>
                <a:gd name="T81" fmla="*/ 583 h 583"/>
                <a:gd name="T82" fmla="*/ 391 w 850"/>
                <a:gd name="T83" fmla="*/ 583 h 583"/>
                <a:gd name="T84" fmla="*/ 353 w 850"/>
                <a:gd name="T85" fmla="*/ 583 h 583"/>
                <a:gd name="T86" fmla="*/ 310 w 850"/>
                <a:gd name="T87" fmla="*/ 583 h 583"/>
                <a:gd name="T88" fmla="*/ 272 w 850"/>
                <a:gd name="T89" fmla="*/ 583 h 583"/>
                <a:gd name="T90" fmla="*/ 234 w 850"/>
                <a:gd name="T91" fmla="*/ 583 h 583"/>
                <a:gd name="T92" fmla="*/ 198 w 850"/>
                <a:gd name="T93" fmla="*/ 560 h 583"/>
                <a:gd name="T94" fmla="*/ 160 w 850"/>
                <a:gd name="T95" fmla="*/ 545 h 583"/>
                <a:gd name="T96" fmla="*/ 125 w 850"/>
                <a:gd name="T97" fmla="*/ 524 h 583"/>
                <a:gd name="T98" fmla="*/ 92 w 850"/>
                <a:gd name="T99" fmla="*/ 487 h 583"/>
                <a:gd name="T100" fmla="*/ 68 w 850"/>
                <a:gd name="T101" fmla="*/ 456 h 583"/>
                <a:gd name="T102" fmla="*/ 43 w 850"/>
                <a:gd name="T103" fmla="*/ 413 h 583"/>
                <a:gd name="T104" fmla="*/ 17 w 850"/>
                <a:gd name="T105" fmla="*/ 360 h 583"/>
                <a:gd name="T106" fmla="*/ 0 w 850"/>
                <a:gd name="T107" fmla="*/ 309 h 583"/>
                <a:gd name="T108" fmla="*/ 0 w 850"/>
                <a:gd name="T109" fmla="*/ 264 h 583"/>
                <a:gd name="T110" fmla="*/ 6 w 850"/>
                <a:gd name="T111" fmla="*/ 213 h 583"/>
                <a:gd name="T112" fmla="*/ 30 w 850"/>
                <a:gd name="T113" fmla="*/ 175 h 583"/>
                <a:gd name="T114" fmla="*/ 62 w 850"/>
                <a:gd name="T115" fmla="*/ 155 h 583"/>
                <a:gd name="T116" fmla="*/ 98 w 850"/>
                <a:gd name="T117" fmla="*/ 139 h 583"/>
                <a:gd name="T118" fmla="*/ 130 w 850"/>
                <a:gd name="T119" fmla="*/ 117 h 583"/>
                <a:gd name="T120" fmla="*/ 147 w 850"/>
                <a:gd name="T121" fmla="*/ 139 h 58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50"/>
                <a:gd name="T184" fmla="*/ 0 h 583"/>
                <a:gd name="T185" fmla="*/ 850 w 850"/>
                <a:gd name="T186" fmla="*/ 583 h 583"/>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50" h="583">
                  <a:moveTo>
                    <a:pt x="104" y="117"/>
                  </a:moveTo>
                  <a:lnTo>
                    <a:pt x="125" y="117"/>
                  </a:lnTo>
                  <a:lnTo>
                    <a:pt x="142" y="117"/>
                  </a:lnTo>
                  <a:lnTo>
                    <a:pt x="166" y="109"/>
                  </a:lnTo>
                  <a:lnTo>
                    <a:pt x="185" y="109"/>
                  </a:lnTo>
                  <a:lnTo>
                    <a:pt x="210" y="102"/>
                  </a:lnTo>
                  <a:lnTo>
                    <a:pt x="228" y="102"/>
                  </a:lnTo>
                  <a:lnTo>
                    <a:pt x="247" y="96"/>
                  </a:lnTo>
                  <a:lnTo>
                    <a:pt x="266" y="88"/>
                  </a:lnTo>
                  <a:lnTo>
                    <a:pt x="272" y="66"/>
                  </a:lnTo>
                  <a:lnTo>
                    <a:pt x="255" y="58"/>
                  </a:lnTo>
                  <a:lnTo>
                    <a:pt x="234" y="58"/>
                  </a:lnTo>
                  <a:lnTo>
                    <a:pt x="217" y="66"/>
                  </a:lnTo>
                  <a:lnTo>
                    <a:pt x="198" y="66"/>
                  </a:lnTo>
                  <a:lnTo>
                    <a:pt x="179" y="88"/>
                  </a:lnTo>
                  <a:lnTo>
                    <a:pt x="179" y="66"/>
                  </a:lnTo>
                  <a:lnTo>
                    <a:pt x="198" y="51"/>
                  </a:lnTo>
                  <a:lnTo>
                    <a:pt x="217" y="36"/>
                  </a:lnTo>
                  <a:lnTo>
                    <a:pt x="242" y="28"/>
                  </a:lnTo>
                  <a:lnTo>
                    <a:pt x="261" y="21"/>
                  </a:lnTo>
                  <a:lnTo>
                    <a:pt x="279" y="21"/>
                  </a:lnTo>
                  <a:lnTo>
                    <a:pt x="296" y="13"/>
                  </a:lnTo>
                  <a:lnTo>
                    <a:pt x="315" y="13"/>
                  </a:lnTo>
                  <a:lnTo>
                    <a:pt x="334" y="5"/>
                  </a:lnTo>
                  <a:lnTo>
                    <a:pt x="353" y="5"/>
                  </a:lnTo>
                  <a:lnTo>
                    <a:pt x="372" y="0"/>
                  </a:lnTo>
                  <a:lnTo>
                    <a:pt x="391" y="0"/>
                  </a:lnTo>
                  <a:lnTo>
                    <a:pt x="410" y="0"/>
                  </a:lnTo>
                  <a:lnTo>
                    <a:pt x="427" y="0"/>
                  </a:lnTo>
                  <a:lnTo>
                    <a:pt x="446" y="0"/>
                  </a:lnTo>
                  <a:lnTo>
                    <a:pt x="483" y="0"/>
                  </a:lnTo>
                  <a:lnTo>
                    <a:pt x="534" y="0"/>
                  </a:lnTo>
                  <a:lnTo>
                    <a:pt x="559" y="0"/>
                  </a:lnTo>
                  <a:lnTo>
                    <a:pt x="584" y="0"/>
                  </a:lnTo>
                  <a:lnTo>
                    <a:pt x="608" y="5"/>
                  </a:lnTo>
                  <a:lnTo>
                    <a:pt x="627" y="21"/>
                  </a:lnTo>
                  <a:lnTo>
                    <a:pt x="638" y="43"/>
                  </a:lnTo>
                  <a:lnTo>
                    <a:pt x="657" y="51"/>
                  </a:lnTo>
                  <a:lnTo>
                    <a:pt x="676" y="66"/>
                  </a:lnTo>
                  <a:lnTo>
                    <a:pt x="695" y="72"/>
                  </a:lnTo>
                  <a:lnTo>
                    <a:pt x="714" y="72"/>
                  </a:lnTo>
                  <a:lnTo>
                    <a:pt x="733" y="81"/>
                  </a:lnTo>
                  <a:lnTo>
                    <a:pt x="752" y="96"/>
                  </a:lnTo>
                  <a:lnTo>
                    <a:pt x="771" y="109"/>
                  </a:lnTo>
                  <a:lnTo>
                    <a:pt x="782" y="132"/>
                  </a:lnTo>
                  <a:lnTo>
                    <a:pt x="801" y="139"/>
                  </a:lnTo>
                  <a:lnTo>
                    <a:pt x="806" y="162"/>
                  </a:lnTo>
                  <a:lnTo>
                    <a:pt x="825" y="183"/>
                  </a:lnTo>
                  <a:lnTo>
                    <a:pt x="833" y="213"/>
                  </a:lnTo>
                  <a:lnTo>
                    <a:pt x="833" y="234"/>
                  </a:lnTo>
                  <a:lnTo>
                    <a:pt x="839" y="258"/>
                  </a:lnTo>
                  <a:lnTo>
                    <a:pt x="839" y="279"/>
                  </a:lnTo>
                  <a:lnTo>
                    <a:pt x="839" y="302"/>
                  </a:lnTo>
                  <a:lnTo>
                    <a:pt x="839" y="324"/>
                  </a:lnTo>
                  <a:lnTo>
                    <a:pt x="839" y="347"/>
                  </a:lnTo>
                  <a:lnTo>
                    <a:pt x="839" y="368"/>
                  </a:lnTo>
                  <a:lnTo>
                    <a:pt x="850" y="390"/>
                  </a:lnTo>
                  <a:lnTo>
                    <a:pt x="850" y="413"/>
                  </a:lnTo>
                  <a:lnTo>
                    <a:pt x="850" y="434"/>
                  </a:lnTo>
                  <a:lnTo>
                    <a:pt x="850" y="456"/>
                  </a:lnTo>
                  <a:lnTo>
                    <a:pt x="844" y="479"/>
                  </a:lnTo>
                  <a:lnTo>
                    <a:pt x="825" y="500"/>
                  </a:lnTo>
                  <a:lnTo>
                    <a:pt x="801" y="517"/>
                  </a:lnTo>
                  <a:lnTo>
                    <a:pt x="782" y="524"/>
                  </a:lnTo>
                  <a:lnTo>
                    <a:pt x="765" y="537"/>
                  </a:lnTo>
                  <a:lnTo>
                    <a:pt x="746" y="545"/>
                  </a:lnTo>
                  <a:lnTo>
                    <a:pt x="725" y="553"/>
                  </a:lnTo>
                  <a:lnTo>
                    <a:pt x="708" y="568"/>
                  </a:lnTo>
                  <a:lnTo>
                    <a:pt x="689" y="575"/>
                  </a:lnTo>
                  <a:lnTo>
                    <a:pt x="670" y="575"/>
                  </a:lnTo>
                  <a:lnTo>
                    <a:pt x="644" y="583"/>
                  </a:lnTo>
                  <a:lnTo>
                    <a:pt x="621" y="583"/>
                  </a:lnTo>
                  <a:lnTo>
                    <a:pt x="602" y="583"/>
                  </a:lnTo>
                  <a:lnTo>
                    <a:pt x="576" y="583"/>
                  </a:lnTo>
                  <a:lnTo>
                    <a:pt x="559" y="583"/>
                  </a:lnTo>
                  <a:lnTo>
                    <a:pt x="540" y="583"/>
                  </a:lnTo>
                  <a:lnTo>
                    <a:pt x="521" y="583"/>
                  </a:lnTo>
                  <a:lnTo>
                    <a:pt x="502" y="583"/>
                  </a:lnTo>
                  <a:lnTo>
                    <a:pt x="483" y="583"/>
                  </a:lnTo>
                  <a:lnTo>
                    <a:pt x="465" y="583"/>
                  </a:lnTo>
                  <a:lnTo>
                    <a:pt x="446" y="583"/>
                  </a:lnTo>
                  <a:lnTo>
                    <a:pt x="427" y="583"/>
                  </a:lnTo>
                  <a:lnTo>
                    <a:pt x="410" y="583"/>
                  </a:lnTo>
                  <a:lnTo>
                    <a:pt x="391" y="583"/>
                  </a:lnTo>
                  <a:lnTo>
                    <a:pt x="372" y="583"/>
                  </a:lnTo>
                  <a:lnTo>
                    <a:pt x="353" y="583"/>
                  </a:lnTo>
                  <a:lnTo>
                    <a:pt x="329" y="583"/>
                  </a:lnTo>
                  <a:lnTo>
                    <a:pt x="310" y="583"/>
                  </a:lnTo>
                  <a:lnTo>
                    <a:pt x="291" y="583"/>
                  </a:lnTo>
                  <a:lnTo>
                    <a:pt x="272" y="583"/>
                  </a:lnTo>
                  <a:lnTo>
                    <a:pt x="255" y="583"/>
                  </a:lnTo>
                  <a:lnTo>
                    <a:pt x="234" y="583"/>
                  </a:lnTo>
                  <a:lnTo>
                    <a:pt x="217" y="568"/>
                  </a:lnTo>
                  <a:lnTo>
                    <a:pt x="198" y="560"/>
                  </a:lnTo>
                  <a:lnTo>
                    <a:pt x="179" y="553"/>
                  </a:lnTo>
                  <a:lnTo>
                    <a:pt x="160" y="545"/>
                  </a:lnTo>
                  <a:lnTo>
                    <a:pt x="142" y="537"/>
                  </a:lnTo>
                  <a:lnTo>
                    <a:pt x="125" y="524"/>
                  </a:lnTo>
                  <a:lnTo>
                    <a:pt x="104" y="509"/>
                  </a:lnTo>
                  <a:lnTo>
                    <a:pt x="92" y="487"/>
                  </a:lnTo>
                  <a:lnTo>
                    <a:pt x="74" y="479"/>
                  </a:lnTo>
                  <a:lnTo>
                    <a:pt x="68" y="456"/>
                  </a:lnTo>
                  <a:lnTo>
                    <a:pt x="49" y="434"/>
                  </a:lnTo>
                  <a:lnTo>
                    <a:pt x="43" y="413"/>
                  </a:lnTo>
                  <a:lnTo>
                    <a:pt x="24" y="390"/>
                  </a:lnTo>
                  <a:lnTo>
                    <a:pt x="17" y="360"/>
                  </a:lnTo>
                  <a:lnTo>
                    <a:pt x="6" y="330"/>
                  </a:lnTo>
                  <a:lnTo>
                    <a:pt x="0" y="309"/>
                  </a:lnTo>
                  <a:lnTo>
                    <a:pt x="0" y="287"/>
                  </a:lnTo>
                  <a:lnTo>
                    <a:pt x="0" y="264"/>
                  </a:lnTo>
                  <a:lnTo>
                    <a:pt x="0" y="243"/>
                  </a:lnTo>
                  <a:lnTo>
                    <a:pt x="6" y="213"/>
                  </a:lnTo>
                  <a:lnTo>
                    <a:pt x="11" y="192"/>
                  </a:lnTo>
                  <a:lnTo>
                    <a:pt x="30" y="175"/>
                  </a:lnTo>
                  <a:lnTo>
                    <a:pt x="43" y="155"/>
                  </a:lnTo>
                  <a:lnTo>
                    <a:pt x="62" y="155"/>
                  </a:lnTo>
                  <a:lnTo>
                    <a:pt x="79" y="147"/>
                  </a:lnTo>
                  <a:lnTo>
                    <a:pt x="98" y="139"/>
                  </a:lnTo>
                  <a:lnTo>
                    <a:pt x="117" y="139"/>
                  </a:lnTo>
                  <a:lnTo>
                    <a:pt x="130" y="117"/>
                  </a:lnTo>
                  <a:lnTo>
                    <a:pt x="130" y="96"/>
                  </a:lnTo>
                  <a:lnTo>
                    <a:pt x="147" y="139"/>
                  </a:lnTo>
                  <a:lnTo>
                    <a:pt x="10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mn-ea"/>
                <a:ea typeface="+mn-ea"/>
              </a:endParaRPr>
            </a:p>
          </p:txBody>
        </p:sp>
        <p:sp>
          <p:nvSpPr>
            <p:cNvPr id="24" name="Freeform 635"/>
            <p:cNvSpPr/>
            <p:nvPr/>
          </p:nvSpPr>
          <p:spPr bwMode="auto">
            <a:xfrm>
              <a:off x="3483" y="2787"/>
              <a:ext cx="132" cy="168"/>
            </a:xfrm>
            <a:custGeom>
              <a:avLst/>
              <a:gdLst>
                <a:gd name="T0" fmla="*/ 6 w 132"/>
                <a:gd name="T1" fmla="*/ 95 h 168"/>
                <a:gd name="T2" fmla="*/ 0 w 132"/>
                <a:gd name="T3" fmla="*/ 72 h 168"/>
                <a:gd name="T4" fmla="*/ 0 w 132"/>
                <a:gd name="T5" fmla="*/ 51 h 168"/>
                <a:gd name="T6" fmla="*/ 17 w 132"/>
                <a:gd name="T7" fmla="*/ 36 h 168"/>
                <a:gd name="T8" fmla="*/ 36 w 132"/>
                <a:gd name="T9" fmla="*/ 21 h 168"/>
                <a:gd name="T10" fmla="*/ 53 w 132"/>
                <a:gd name="T11" fmla="*/ 0 h 168"/>
                <a:gd name="T12" fmla="*/ 72 w 132"/>
                <a:gd name="T13" fmla="*/ 0 h 168"/>
                <a:gd name="T14" fmla="*/ 91 w 132"/>
                <a:gd name="T15" fmla="*/ 0 h 168"/>
                <a:gd name="T16" fmla="*/ 97 w 132"/>
                <a:gd name="T17" fmla="*/ 21 h 168"/>
                <a:gd name="T18" fmla="*/ 110 w 132"/>
                <a:gd name="T19" fmla="*/ 44 h 168"/>
                <a:gd name="T20" fmla="*/ 121 w 132"/>
                <a:gd name="T21" fmla="*/ 66 h 168"/>
                <a:gd name="T22" fmla="*/ 127 w 132"/>
                <a:gd name="T23" fmla="*/ 87 h 168"/>
                <a:gd name="T24" fmla="*/ 132 w 132"/>
                <a:gd name="T25" fmla="*/ 108 h 168"/>
                <a:gd name="T26" fmla="*/ 132 w 132"/>
                <a:gd name="T27" fmla="*/ 132 h 168"/>
                <a:gd name="T28" fmla="*/ 132 w 132"/>
                <a:gd name="T29" fmla="*/ 153 h 168"/>
                <a:gd name="T30" fmla="*/ 115 w 132"/>
                <a:gd name="T31" fmla="*/ 168 h 168"/>
                <a:gd name="T32" fmla="*/ 97 w 132"/>
                <a:gd name="T33" fmla="*/ 168 h 168"/>
                <a:gd name="T34" fmla="*/ 80 w 132"/>
                <a:gd name="T35" fmla="*/ 168 h 168"/>
                <a:gd name="T36" fmla="*/ 61 w 132"/>
                <a:gd name="T37" fmla="*/ 168 h 168"/>
                <a:gd name="T38" fmla="*/ 42 w 132"/>
                <a:gd name="T39" fmla="*/ 161 h 168"/>
                <a:gd name="T40" fmla="*/ 23 w 132"/>
                <a:gd name="T41" fmla="*/ 146 h 168"/>
                <a:gd name="T42" fmla="*/ 12 w 132"/>
                <a:gd name="T43" fmla="*/ 123 h 168"/>
                <a:gd name="T44" fmla="*/ 6 w 132"/>
                <a:gd name="T45" fmla="*/ 102 h 168"/>
                <a:gd name="T46" fmla="*/ 6 w 132"/>
                <a:gd name="T47" fmla="*/ 95 h 1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32"/>
                <a:gd name="T73" fmla="*/ 0 h 168"/>
                <a:gd name="T74" fmla="*/ 132 w 132"/>
                <a:gd name="T75" fmla="*/ 168 h 16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32" h="168">
                  <a:moveTo>
                    <a:pt x="6" y="95"/>
                  </a:moveTo>
                  <a:lnTo>
                    <a:pt x="0" y="72"/>
                  </a:lnTo>
                  <a:lnTo>
                    <a:pt x="0" y="51"/>
                  </a:lnTo>
                  <a:lnTo>
                    <a:pt x="17" y="36"/>
                  </a:lnTo>
                  <a:lnTo>
                    <a:pt x="36" y="21"/>
                  </a:lnTo>
                  <a:lnTo>
                    <a:pt x="53" y="0"/>
                  </a:lnTo>
                  <a:lnTo>
                    <a:pt x="72" y="0"/>
                  </a:lnTo>
                  <a:lnTo>
                    <a:pt x="91" y="0"/>
                  </a:lnTo>
                  <a:lnTo>
                    <a:pt x="97" y="21"/>
                  </a:lnTo>
                  <a:lnTo>
                    <a:pt x="110" y="44"/>
                  </a:lnTo>
                  <a:lnTo>
                    <a:pt x="121" y="66"/>
                  </a:lnTo>
                  <a:lnTo>
                    <a:pt x="127" y="87"/>
                  </a:lnTo>
                  <a:lnTo>
                    <a:pt x="132" y="108"/>
                  </a:lnTo>
                  <a:lnTo>
                    <a:pt x="132" y="132"/>
                  </a:lnTo>
                  <a:lnTo>
                    <a:pt x="132" y="153"/>
                  </a:lnTo>
                  <a:lnTo>
                    <a:pt x="115" y="168"/>
                  </a:lnTo>
                  <a:lnTo>
                    <a:pt x="97" y="168"/>
                  </a:lnTo>
                  <a:lnTo>
                    <a:pt x="80" y="168"/>
                  </a:lnTo>
                  <a:lnTo>
                    <a:pt x="61" y="168"/>
                  </a:lnTo>
                  <a:lnTo>
                    <a:pt x="42" y="161"/>
                  </a:lnTo>
                  <a:lnTo>
                    <a:pt x="23" y="146"/>
                  </a:lnTo>
                  <a:lnTo>
                    <a:pt x="12" y="123"/>
                  </a:lnTo>
                  <a:lnTo>
                    <a:pt x="6" y="102"/>
                  </a:lnTo>
                  <a:lnTo>
                    <a:pt x="6" y="9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mn-ea"/>
                <a:ea typeface="+mn-ea"/>
              </a:endParaRPr>
            </a:p>
          </p:txBody>
        </p:sp>
        <p:sp>
          <p:nvSpPr>
            <p:cNvPr id="25" name="Freeform 636"/>
            <p:cNvSpPr/>
            <p:nvPr/>
          </p:nvSpPr>
          <p:spPr bwMode="auto">
            <a:xfrm>
              <a:off x="3802" y="2742"/>
              <a:ext cx="93" cy="123"/>
            </a:xfrm>
            <a:custGeom>
              <a:avLst/>
              <a:gdLst>
                <a:gd name="T0" fmla="*/ 0 w 93"/>
                <a:gd name="T1" fmla="*/ 0 h 123"/>
                <a:gd name="T2" fmla="*/ 17 w 93"/>
                <a:gd name="T3" fmla="*/ 15 h 123"/>
                <a:gd name="T4" fmla="*/ 36 w 93"/>
                <a:gd name="T5" fmla="*/ 28 h 123"/>
                <a:gd name="T6" fmla="*/ 55 w 93"/>
                <a:gd name="T7" fmla="*/ 28 h 123"/>
                <a:gd name="T8" fmla="*/ 74 w 93"/>
                <a:gd name="T9" fmla="*/ 44 h 123"/>
                <a:gd name="T10" fmla="*/ 87 w 93"/>
                <a:gd name="T11" fmla="*/ 66 h 123"/>
                <a:gd name="T12" fmla="*/ 93 w 93"/>
                <a:gd name="T13" fmla="*/ 87 h 123"/>
                <a:gd name="T14" fmla="*/ 93 w 93"/>
                <a:gd name="T15" fmla="*/ 110 h 123"/>
                <a:gd name="T16" fmla="*/ 74 w 93"/>
                <a:gd name="T17" fmla="*/ 123 h 123"/>
                <a:gd name="T18" fmla="*/ 55 w 93"/>
                <a:gd name="T19" fmla="*/ 123 h 123"/>
                <a:gd name="T20" fmla="*/ 31 w 93"/>
                <a:gd name="T21" fmla="*/ 115 h 123"/>
                <a:gd name="T22" fmla="*/ 12 w 93"/>
                <a:gd name="T23" fmla="*/ 102 h 123"/>
                <a:gd name="T24" fmla="*/ 6 w 93"/>
                <a:gd name="T25" fmla="*/ 79 h 123"/>
                <a:gd name="T26" fmla="*/ 0 w 93"/>
                <a:gd name="T27" fmla="*/ 57 h 123"/>
                <a:gd name="T28" fmla="*/ 0 w 93"/>
                <a:gd name="T29" fmla="*/ 36 h 123"/>
                <a:gd name="T30" fmla="*/ 12 w 93"/>
                <a:gd name="T31" fmla="*/ 15 h 123"/>
                <a:gd name="T32" fmla="*/ 0 w 93"/>
                <a:gd name="T33" fmla="*/ 0 h 1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93"/>
                <a:gd name="T52" fmla="*/ 0 h 123"/>
                <a:gd name="T53" fmla="*/ 93 w 93"/>
                <a:gd name="T54" fmla="*/ 123 h 12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93" h="123">
                  <a:moveTo>
                    <a:pt x="0" y="0"/>
                  </a:moveTo>
                  <a:lnTo>
                    <a:pt x="17" y="15"/>
                  </a:lnTo>
                  <a:lnTo>
                    <a:pt x="36" y="28"/>
                  </a:lnTo>
                  <a:lnTo>
                    <a:pt x="55" y="28"/>
                  </a:lnTo>
                  <a:lnTo>
                    <a:pt x="74" y="44"/>
                  </a:lnTo>
                  <a:lnTo>
                    <a:pt x="87" y="66"/>
                  </a:lnTo>
                  <a:lnTo>
                    <a:pt x="93" y="87"/>
                  </a:lnTo>
                  <a:lnTo>
                    <a:pt x="93" y="110"/>
                  </a:lnTo>
                  <a:lnTo>
                    <a:pt x="74" y="123"/>
                  </a:lnTo>
                  <a:lnTo>
                    <a:pt x="55" y="123"/>
                  </a:lnTo>
                  <a:lnTo>
                    <a:pt x="31" y="115"/>
                  </a:lnTo>
                  <a:lnTo>
                    <a:pt x="12" y="102"/>
                  </a:lnTo>
                  <a:lnTo>
                    <a:pt x="6" y="79"/>
                  </a:lnTo>
                  <a:lnTo>
                    <a:pt x="0" y="57"/>
                  </a:lnTo>
                  <a:lnTo>
                    <a:pt x="0" y="36"/>
                  </a:lnTo>
                  <a:lnTo>
                    <a:pt x="12" y="15"/>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mn-ea"/>
                <a:ea typeface="+mn-ea"/>
              </a:endParaRPr>
            </a:p>
          </p:txBody>
        </p:sp>
      </p:grpSp>
      <p:sp>
        <p:nvSpPr>
          <p:cNvPr id="26" name="Text Box 2"/>
          <p:cNvSpPr txBox="1">
            <a:spLocks noChangeArrowheads="1"/>
          </p:cNvSpPr>
          <p:nvPr/>
        </p:nvSpPr>
        <p:spPr bwMode="auto">
          <a:xfrm>
            <a:off x="1223789" y="4187681"/>
            <a:ext cx="8002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sz="1600" dirty="0">
                <a:latin typeface="+mn-ea"/>
                <a:ea typeface="+mn-ea"/>
              </a:rPr>
              <a:t>互联网</a:t>
            </a:r>
            <a:endParaRPr lang="zh-CN" altLang="en-US" sz="1600" dirty="0">
              <a:latin typeface="+mn-ea"/>
              <a:ea typeface="+mn-ea"/>
            </a:endParaRPr>
          </a:p>
        </p:txBody>
      </p:sp>
      <p:grpSp>
        <p:nvGrpSpPr>
          <p:cNvPr id="27" name="Group 625"/>
          <p:cNvGrpSpPr/>
          <p:nvPr/>
        </p:nvGrpSpPr>
        <p:grpSpPr bwMode="auto">
          <a:xfrm>
            <a:off x="842591" y="4830620"/>
            <a:ext cx="1810692" cy="642937"/>
            <a:chOff x="3204" y="2684"/>
            <a:chExt cx="1080" cy="854"/>
          </a:xfrm>
          <a:solidFill>
            <a:srgbClr val="FFFF99"/>
          </a:solidFill>
        </p:grpSpPr>
        <p:sp>
          <p:nvSpPr>
            <p:cNvPr id="28" name="Oval 626"/>
            <p:cNvSpPr>
              <a:spLocks noChangeArrowheads="1"/>
            </p:cNvSpPr>
            <p:nvPr/>
          </p:nvSpPr>
          <p:spPr bwMode="auto">
            <a:xfrm>
              <a:off x="3457" y="2684"/>
              <a:ext cx="464" cy="228"/>
            </a:xfrm>
            <a:prstGeom prst="ellipse">
              <a:avLst/>
            </a:prstGeom>
            <a:grpFill/>
            <a:ln w="12700">
              <a:solidFill>
                <a:srgbClr val="000000"/>
              </a:solidFill>
              <a:round/>
            </a:ln>
          </p:spPr>
          <p:txBody>
            <a:bodyPr/>
            <a:lstStyle/>
            <a:p>
              <a:endParaRPr lang="zh-CN" altLang="en-US">
                <a:latin typeface="+mn-ea"/>
                <a:ea typeface="+mn-ea"/>
              </a:endParaRPr>
            </a:p>
          </p:txBody>
        </p:sp>
        <p:sp>
          <p:nvSpPr>
            <p:cNvPr id="29" name="Freeform 627"/>
            <p:cNvSpPr/>
            <p:nvPr/>
          </p:nvSpPr>
          <p:spPr bwMode="auto">
            <a:xfrm>
              <a:off x="3853" y="2753"/>
              <a:ext cx="312" cy="202"/>
            </a:xfrm>
            <a:custGeom>
              <a:avLst/>
              <a:gdLst>
                <a:gd name="T0" fmla="*/ 182 w 312"/>
                <a:gd name="T1" fmla="*/ 10 h 202"/>
                <a:gd name="T2" fmla="*/ 150 w 312"/>
                <a:gd name="T3" fmla="*/ 4 h 202"/>
                <a:gd name="T4" fmla="*/ 119 w 312"/>
                <a:gd name="T5" fmla="*/ 0 h 202"/>
                <a:gd name="T6" fmla="*/ 91 w 312"/>
                <a:gd name="T7" fmla="*/ 2 h 202"/>
                <a:gd name="T8" fmla="*/ 67 w 312"/>
                <a:gd name="T9" fmla="*/ 8 h 202"/>
                <a:gd name="T10" fmla="*/ 44 w 312"/>
                <a:gd name="T11" fmla="*/ 16 h 202"/>
                <a:gd name="T12" fmla="*/ 25 w 312"/>
                <a:gd name="T13" fmla="*/ 29 h 202"/>
                <a:gd name="T14" fmla="*/ 12 w 312"/>
                <a:gd name="T15" fmla="*/ 44 h 202"/>
                <a:gd name="T16" fmla="*/ 2 w 312"/>
                <a:gd name="T17" fmla="*/ 61 h 202"/>
                <a:gd name="T18" fmla="*/ 0 w 312"/>
                <a:gd name="T19" fmla="*/ 80 h 202"/>
                <a:gd name="T20" fmla="*/ 6 w 312"/>
                <a:gd name="T21" fmla="*/ 99 h 202"/>
                <a:gd name="T22" fmla="*/ 16 w 312"/>
                <a:gd name="T23" fmla="*/ 117 h 202"/>
                <a:gd name="T24" fmla="*/ 31 w 312"/>
                <a:gd name="T25" fmla="*/ 136 h 202"/>
                <a:gd name="T26" fmla="*/ 51 w 312"/>
                <a:gd name="T27" fmla="*/ 153 h 202"/>
                <a:gd name="T28" fmla="*/ 74 w 312"/>
                <a:gd name="T29" fmla="*/ 170 h 202"/>
                <a:gd name="T30" fmla="*/ 102 w 312"/>
                <a:gd name="T31" fmla="*/ 183 h 202"/>
                <a:gd name="T32" fmla="*/ 133 w 312"/>
                <a:gd name="T33" fmla="*/ 193 h 202"/>
                <a:gd name="T34" fmla="*/ 165 w 312"/>
                <a:gd name="T35" fmla="*/ 199 h 202"/>
                <a:gd name="T36" fmla="*/ 195 w 312"/>
                <a:gd name="T37" fmla="*/ 202 h 202"/>
                <a:gd name="T38" fmla="*/ 223 w 312"/>
                <a:gd name="T39" fmla="*/ 200 h 202"/>
                <a:gd name="T40" fmla="*/ 248 w 312"/>
                <a:gd name="T41" fmla="*/ 195 h 202"/>
                <a:gd name="T42" fmla="*/ 271 w 312"/>
                <a:gd name="T43" fmla="*/ 187 h 202"/>
                <a:gd name="T44" fmla="*/ 289 w 312"/>
                <a:gd name="T45" fmla="*/ 174 h 202"/>
                <a:gd name="T46" fmla="*/ 303 w 312"/>
                <a:gd name="T47" fmla="*/ 159 h 202"/>
                <a:gd name="T48" fmla="*/ 310 w 312"/>
                <a:gd name="T49" fmla="*/ 142 h 202"/>
                <a:gd name="T50" fmla="*/ 312 w 312"/>
                <a:gd name="T51" fmla="*/ 123 h 202"/>
                <a:gd name="T52" fmla="*/ 308 w 312"/>
                <a:gd name="T53" fmla="*/ 104 h 202"/>
                <a:gd name="T54" fmla="*/ 297 w 312"/>
                <a:gd name="T55" fmla="*/ 85 h 202"/>
                <a:gd name="T56" fmla="*/ 284 w 312"/>
                <a:gd name="T57" fmla="*/ 66 h 202"/>
                <a:gd name="T58" fmla="*/ 263 w 312"/>
                <a:gd name="T59" fmla="*/ 50 h 202"/>
                <a:gd name="T60" fmla="*/ 240 w 312"/>
                <a:gd name="T61" fmla="*/ 33 h 202"/>
                <a:gd name="T62" fmla="*/ 212 w 312"/>
                <a:gd name="T63" fmla="*/ 19 h 202"/>
                <a:gd name="T64" fmla="*/ 182 w 312"/>
                <a:gd name="T65" fmla="*/ 10 h 20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12"/>
                <a:gd name="T100" fmla="*/ 0 h 202"/>
                <a:gd name="T101" fmla="*/ 312 w 312"/>
                <a:gd name="T102" fmla="*/ 202 h 20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12" h="202">
                  <a:moveTo>
                    <a:pt x="182" y="10"/>
                  </a:moveTo>
                  <a:lnTo>
                    <a:pt x="150" y="4"/>
                  </a:lnTo>
                  <a:lnTo>
                    <a:pt x="119" y="0"/>
                  </a:lnTo>
                  <a:lnTo>
                    <a:pt x="91" y="2"/>
                  </a:lnTo>
                  <a:lnTo>
                    <a:pt x="67" y="8"/>
                  </a:lnTo>
                  <a:lnTo>
                    <a:pt x="44" y="16"/>
                  </a:lnTo>
                  <a:lnTo>
                    <a:pt x="25" y="29"/>
                  </a:lnTo>
                  <a:lnTo>
                    <a:pt x="12" y="44"/>
                  </a:lnTo>
                  <a:lnTo>
                    <a:pt x="2" y="61"/>
                  </a:lnTo>
                  <a:lnTo>
                    <a:pt x="0" y="80"/>
                  </a:lnTo>
                  <a:lnTo>
                    <a:pt x="6" y="99"/>
                  </a:lnTo>
                  <a:lnTo>
                    <a:pt x="16" y="117"/>
                  </a:lnTo>
                  <a:lnTo>
                    <a:pt x="31" y="136"/>
                  </a:lnTo>
                  <a:lnTo>
                    <a:pt x="51" y="153"/>
                  </a:lnTo>
                  <a:lnTo>
                    <a:pt x="74" y="170"/>
                  </a:lnTo>
                  <a:lnTo>
                    <a:pt x="102" y="183"/>
                  </a:lnTo>
                  <a:lnTo>
                    <a:pt x="133" y="193"/>
                  </a:lnTo>
                  <a:lnTo>
                    <a:pt x="165" y="199"/>
                  </a:lnTo>
                  <a:lnTo>
                    <a:pt x="195" y="202"/>
                  </a:lnTo>
                  <a:lnTo>
                    <a:pt x="223" y="200"/>
                  </a:lnTo>
                  <a:lnTo>
                    <a:pt x="248" y="195"/>
                  </a:lnTo>
                  <a:lnTo>
                    <a:pt x="271" y="187"/>
                  </a:lnTo>
                  <a:lnTo>
                    <a:pt x="289" y="174"/>
                  </a:lnTo>
                  <a:lnTo>
                    <a:pt x="303" y="159"/>
                  </a:lnTo>
                  <a:lnTo>
                    <a:pt x="310" y="142"/>
                  </a:lnTo>
                  <a:lnTo>
                    <a:pt x="312" y="123"/>
                  </a:lnTo>
                  <a:lnTo>
                    <a:pt x="308" y="104"/>
                  </a:lnTo>
                  <a:lnTo>
                    <a:pt x="297" y="85"/>
                  </a:lnTo>
                  <a:lnTo>
                    <a:pt x="284" y="66"/>
                  </a:lnTo>
                  <a:lnTo>
                    <a:pt x="263" y="50"/>
                  </a:lnTo>
                  <a:lnTo>
                    <a:pt x="240" y="33"/>
                  </a:lnTo>
                  <a:lnTo>
                    <a:pt x="212" y="19"/>
                  </a:lnTo>
                  <a:lnTo>
                    <a:pt x="182" y="10"/>
                  </a:lnTo>
                  <a:close/>
                </a:path>
              </a:pathLst>
            </a:custGeom>
            <a:grpFill/>
            <a:ln w="12700">
              <a:solidFill>
                <a:srgbClr val="000000"/>
              </a:solidFill>
              <a:round/>
            </a:ln>
          </p:spPr>
          <p:txBody>
            <a:bodyPr/>
            <a:lstStyle/>
            <a:p>
              <a:endParaRPr lang="zh-CN" altLang="en-US">
                <a:latin typeface="+mn-ea"/>
                <a:ea typeface="+mn-ea"/>
              </a:endParaRPr>
            </a:p>
          </p:txBody>
        </p:sp>
        <p:sp>
          <p:nvSpPr>
            <p:cNvPr id="30" name="Freeform 628"/>
            <p:cNvSpPr/>
            <p:nvPr/>
          </p:nvSpPr>
          <p:spPr bwMode="auto">
            <a:xfrm>
              <a:off x="4014" y="2946"/>
              <a:ext cx="270" cy="232"/>
            </a:xfrm>
            <a:custGeom>
              <a:avLst/>
              <a:gdLst>
                <a:gd name="T0" fmla="*/ 181 w 270"/>
                <a:gd name="T1" fmla="*/ 15 h 232"/>
                <a:gd name="T2" fmla="*/ 155 w 270"/>
                <a:gd name="T3" fmla="*/ 6 h 232"/>
                <a:gd name="T4" fmla="*/ 128 w 270"/>
                <a:gd name="T5" fmla="*/ 0 h 232"/>
                <a:gd name="T6" fmla="*/ 104 w 270"/>
                <a:gd name="T7" fmla="*/ 0 h 232"/>
                <a:gd name="T8" fmla="*/ 79 w 270"/>
                <a:gd name="T9" fmla="*/ 4 h 232"/>
                <a:gd name="T10" fmla="*/ 57 w 270"/>
                <a:gd name="T11" fmla="*/ 11 h 232"/>
                <a:gd name="T12" fmla="*/ 38 w 270"/>
                <a:gd name="T13" fmla="*/ 23 h 232"/>
                <a:gd name="T14" fmla="*/ 21 w 270"/>
                <a:gd name="T15" fmla="*/ 38 h 232"/>
                <a:gd name="T16" fmla="*/ 9 w 270"/>
                <a:gd name="T17" fmla="*/ 56 h 232"/>
                <a:gd name="T18" fmla="*/ 2 w 270"/>
                <a:gd name="T19" fmla="*/ 79 h 232"/>
                <a:gd name="T20" fmla="*/ 0 w 270"/>
                <a:gd name="T21" fmla="*/ 100 h 232"/>
                <a:gd name="T22" fmla="*/ 4 w 270"/>
                <a:gd name="T23" fmla="*/ 123 h 232"/>
                <a:gd name="T24" fmla="*/ 13 w 270"/>
                <a:gd name="T25" fmla="*/ 145 h 232"/>
                <a:gd name="T26" fmla="*/ 26 w 270"/>
                <a:gd name="T27" fmla="*/ 166 h 232"/>
                <a:gd name="T28" fmla="*/ 43 w 270"/>
                <a:gd name="T29" fmla="*/ 185 h 232"/>
                <a:gd name="T30" fmla="*/ 64 w 270"/>
                <a:gd name="T31" fmla="*/ 202 h 232"/>
                <a:gd name="T32" fmla="*/ 89 w 270"/>
                <a:gd name="T33" fmla="*/ 217 h 232"/>
                <a:gd name="T34" fmla="*/ 115 w 270"/>
                <a:gd name="T35" fmla="*/ 226 h 232"/>
                <a:gd name="T36" fmla="*/ 142 w 270"/>
                <a:gd name="T37" fmla="*/ 232 h 232"/>
                <a:gd name="T38" fmla="*/ 166 w 270"/>
                <a:gd name="T39" fmla="*/ 232 h 232"/>
                <a:gd name="T40" fmla="*/ 191 w 270"/>
                <a:gd name="T41" fmla="*/ 228 h 232"/>
                <a:gd name="T42" fmla="*/ 213 w 270"/>
                <a:gd name="T43" fmla="*/ 221 h 232"/>
                <a:gd name="T44" fmla="*/ 232 w 270"/>
                <a:gd name="T45" fmla="*/ 209 h 232"/>
                <a:gd name="T46" fmla="*/ 249 w 270"/>
                <a:gd name="T47" fmla="*/ 194 h 232"/>
                <a:gd name="T48" fmla="*/ 261 w 270"/>
                <a:gd name="T49" fmla="*/ 175 h 232"/>
                <a:gd name="T50" fmla="*/ 268 w 270"/>
                <a:gd name="T51" fmla="*/ 155 h 232"/>
                <a:gd name="T52" fmla="*/ 270 w 270"/>
                <a:gd name="T53" fmla="*/ 132 h 232"/>
                <a:gd name="T54" fmla="*/ 266 w 270"/>
                <a:gd name="T55" fmla="*/ 109 h 232"/>
                <a:gd name="T56" fmla="*/ 257 w 270"/>
                <a:gd name="T57" fmla="*/ 87 h 232"/>
                <a:gd name="T58" fmla="*/ 244 w 270"/>
                <a:gd name="T59" fmla="*/ 66 h 232"/>
                <a:gd name="T60" fmla="*/ 227 w 270"/>
                <a:gd name="T61" fmla="*/ 47 h 232"/>
                <a:gd name="T62" fmla="*/ 206 w 270"/>
                <a:gd name="T63" fmla="*/ 30 h 232"/>
                <a:gd name="T64" fmla="*/ 181 w 270"/>
                <a:gd name="T65" fmla="*/ 15 h 23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70"/>
                <a:gd name="T100" fmla="*/ 0 h 232"/>
                <a:gd name="T101" fmla="*/ 270 w 270"/>
                <a:gd name="T102" fmla="*/ 232 h 23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70" h="232">
                  <a:moveTo>
                    <a:pt x="181" y="15"/>
                  </a:moveTo>
                  <a:lnTo>
                    <a:pt x="155" y="6"/>
                  </a:lnTo>
                  <a:lnTo>
                    <a:pt x="128" y="0"/>
                  </a:lnTo>
                  <a:lnTo>
                    <a:pt x="104" y="0"/>
                  </a:lnTo>
                  <a:lnTo>
                    <a:pt x="79" y="4"/>
                  </a:lnTo>
                  <a:lnTo>
                    <a:pt x="57" y="11"/>
                  </a:lnTo>
                  <a:lnTo>
                    <a:pt x="38" y="23"/>
                  </a:lnTo>
                  <a:lnTo>
                    <a:pt x="21" y="38"/>
                  </a:lnTo>
                  <a:lnTo>
                    <a:pt x="9" y="56"/>
                  </a:lnTo>
                  <a:lnTo>
                    <a:pt x="2" y="79"/>
                  </a:lnTo>
                  <a:lnTo>
                    <a:pt x="0" y="100"/>
                  </a:lnTo>
                  <a:lnTo>
                    <a:pt x="4" y="123"/>
                  </a:lnTo>
                  <a:lnTo>
                    <a:pt x="13" y="145"/>
                  </a:lnTo>
                  <a:lnTo>
                    <a:pt x="26" y="166"/>
                  </a:lnTo>
                  <a:lnTo>
                    <a:pt x="43" y="185"/>
                  </a:lnTo>
                  <a:lnTo>
                    <a:pt x="64" y="202"/>
                  </a:lnTo>
                  <a:lnTo>
                    <a:pt x="89" y="217"/>
                  </a:lnTo>
                  <a:lnTo>
                    <a:pt x="115" y="226"/>
                  </a:lnTo>
                  <a:lnTo>
                    <a:pt x="142" y="232"/>
                  </a:lnTo>
                  <a:lnTo>
                    <a:pt x="166" y="232"/>
                  </a:lnTo>
                  <a:lnTo>
                    <a:pt x="191" y="228"/>
                  </a:lnTo>
                  <a:lnTo>
                    <a:pt x="213" y="221"/>
                  </a:lnTo>
                  <a:lnTo>
                    <a:pt x="232" y="209"/>
                  </a:lnTo>
                  <a:lnTo>
                    <a:pt x="249" y="194"/>
                  </a:lnTo>
                  <a:lnTo>
                    <a:pt x="261" y="175"/>
                  </a:lnTo>
                  <a:lnTo>
                    <a:pt x="268" y="155"/>
                  </a:lnTo>
                  <a:lnTo>
                    <a:pt x="270" y="132"/>
                  </a:lnTo>
                  <a:lnTo>
                    <a:pt x="266" y="109"/>
                  </a:lnTo>
                  <a:lnTo>
                    <a:pt x="257" y="87"/>
                  </a:lnTo>
                  <a:lnTo>
                    <a:pt x="244" y="66"/>
                  </a:lnTo>
                  <a:lnTo>
                    <a:pt x="227" y="47"/>
                  </a:lnTo>
                  <a:lnTo>
                    <a:pt x="206" y="30"/>
                  </a:lnTo>
                  <a:lnTo>
                    <a:pt x="181" y="15"/>
                  </a:lnTo>
                  <a:close/>
                </a:path>
              </a:pathLst>
            </a:custGeom>
            <a:grpFill/>
            <a:ln w="12700">
              <a:solidFill>
                <a:srgbClr val="000000"/>
              </a:solidFill>
              <a:round/>
            </a:ln>
          </p:spPr>
          <p:txBody>
            <a:bodyPr/>
            <a:lstStyle/>
            <a:p>
              <a:endParaRPr lang="zh-CN" altLang="en-US">
                <a:latin typeface="+mn-ea"/>
                <a:ea typeface="+mn-ea"/>
              </a:endParaRPr>
            </a:p>
          </p:txBody>
        </p:sp>
        <p:sp>
          <p:nvSpPr>
            <p:cNvPr id="31" name="Freeform 629"/>
            <p:cNvSpPr/>
            <p:nvPr/>
          </p:nvSpPr>
          <p:spPr bwMode="auto">
            <a:xfrm>
              <a:off x="3927" y="3165"/>
              <a:ext cx="325" cy="285"/>
            </a:xfrm>
            <a:custGeom>
              <a:avLst/>
              <a:gdLst>
                <a:gd name="T0" fmla="*/ 102 w 325"/>
                <a:gd name="T1" fmla="*/ 19 h 285"/>
                <a:gd name="T2" fmla="*/ 74 w 325"/>
                <a:gd name="T3" fmla="*/ 36 h 285"/>
                <a:gd name="T4" fmla="*/ 49 w 325"/>
                <a:gd name="T5" fmla="*/ 58 h 285"/>
                <a:gd name="T6" fmla="*/ 28 w 325"/>
                <a:gd name="T7" fmla="*/ 81 h 285"/>
                <a:gd name="T8" fmla="*/ 13 w 325"/>
                <a:gd name="T9" fmla="*/ 107 h 285"/>
                <a:gd name="T10" fmla="*/ 4 w 325"/>
                <a:gd name="T11" fmla="*/ 134 h 285"/>
                <a:gd name="T12" fmla="*/ 0 w 325"/>
                <a:gd name="T13" fmla="*/ 162 h 285"/>
                <a:gd name="T14" fmla="*/ 2 w 325"/>
                <a:gd name="T15" fmla="*/ 188 h 285"/>
                <a:gd name="T16" fmla="*/ 11 w 325"/>
                <a:gd name="T17" fmla="*/ 215 h 285"/>
                <a:gd name="T18" fmla="*/ 27 w 325"/>
                <a:gd name="T19" fmla="*/ 237 h 285"/>
                <a:gd name="T20" fmla="*/ 45 w 325"/>
                <a:gd name="T21" fmla="*/ 256 h 285"/>
                <a:gd name="T22" fmla="*/ 70 w 325"/>
                <a:gd name="T23" fmla="*/ 271 h 285"/>
                <a:gd name="T24" fmla="*/ 98 w 325"/>
                <a:gd name="T25" fmla="*/ 279 h 285"/>
                <a:gd name="T26" fmla="*/ 127 w 325"/>
                <a:gd name="T27" fmla="*/ 285 h 285"/>
                <a:gd name="T28" fmla="*/ 159 w 325"/>
                <a:gd name="T29" fmla="*/ 283 h 285"/>
                <a:gd name="T30" fmla="*/ 191 w 325"/>
                <a:gd name="T31" fmla="*/ 275 h 285"/>
                <a:gd name="T32" fmla="*/ 223 w 325"/>
                <a:gd name="T33" fmla="*/ 264 h 285"/>
                <a:gd name="T34" fmla="*/ 251 w 325"/>
                <a:gd name="T35" fmla="*/ 247 h 285"/>
                <a:gd name="T36" fmla="*/ 276 w 325"/>
                <a:gd name="T37" fmla="*/ 226 h 285"/>
                <a:gd name="T38" fmla="*/ 297 w 325"/>
                <a:gd name="T39" fmla="*/ 202 h 285"/>
                <a:gd name="T40" fmla="*/ 312 w 325"/>
                <a:gd name="T41" fmla="*/ 175 h 285"/>
                <a:gd name="T42" fmla="*/ 321 w 325"/>
                <a:gd name="T43" fmla="*/ 149 h 285"/>
                <a:gd name="T44" fmla="*/ 325 w 325"/>
                <a:gd name="T45" fmla="*/ 120 h 285"/>
                <a:gd name="T46" fmla="*/ 323 w 325"/>
                <a:gd name="T47" fmla="*/ 94 h 285"/>
                <a:gd name="T48" fmla="*/ 314 w 325"/>
                <a:gd name="T49" fmla="*/ 68 h 285"/>
                <a:gd name="T50" fmla="*/ 299 w 325"/>
                <a:gd name="T51" fmla="*/ 45 h 285"/>
                <a:gd name="T52" fmla="*/ 280 w 325"/>
                <a:gd name="T53" fmla="*/ 26 h 285"/>
                <a:gd name="T54" fmla="*/ 255 w 325"/>
                <a:gd name="T55" fmla="*/ 11 h 285"/>
                <a:gd name="T56" fmla="*/ 229 w 325"/>
                <a:gd name="T57" fmla="*/ 4 h 285"/>
                <a:gd name="T58" fmla="*/ 198 w 325"/>
                <a:gd name="T59" fmla="*/ 0 h 285"/>
                <a:gd name="T60" fmla="*/ 166 w 325"/>
                <a:gd name="T61" fmla="*/ 0 h 285"/>
                <a:gd name="T62" fmla="*/ 134 w 325"/>
                <a:gd name="T63" fmla="*/ 7 h 285"/>
                <a:gd name="T64" fmla="*/ 102 w 325"/>
                <a:gd name="T65" fmla="*/ 19 h 28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25"/>
                <a:gd name="T100" fmla="*/ 0 h 285"/>
                <a:gd name="T101" fmla="*/ 325 w 325"/>
                <a:gd name="T102" fmla="*/ 285 h 28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25" h="285">
                  <a:moveTo>
                    <a:pt x="102" y="19"/>
                  </a:moveTo>
                  <a:lnTo>
                    <a:pt x="74" y="36"/>
                  </a:lnTo>
                  <a:lnTo>
                    <a:pt x="49" y="58"/>
                  </a:lnTo>
                  <a:lnTo>
                    <a:pt x="28" y="81"/>
                  </a:lnTo>
                  <a:lnTo>
                    <a:pt x="13" y="107"/>
                  </a:lnTo>
                  <a:lnTo>
                    <a:pt x="4" y="134"/>
                  </a:lnTo>
                  <a:lnTo>
                    <a:pt x="0" y="162"/>
                  </a:lnTo>
                  <a:lnTo>
                    <a:pt x="2" y="188"/>
                  </a:lnTo>
                  <a:lnTo>
                    <a:pt x="11" y="215"/>
                  </a:lnTo>
                  <a:lnTo>
                    <a:pt x="27" y="237"/>
                  </a:lnTo>
                  <a:lnTo>
                    <a:pt x="45" y="256"/>
                  </a:lnTo>
                  <a:lnTo>
                    <a:pt x="70" y="271"/>
                  </a:lnTo>
                  <a:lnTo>
                    <a:pt x="98" y="279"/>
                  </a:lnTo>
                  <a:lnTo>
                    <a:pt x="127" y="285"/>
                  </a:lnTo>
                  <a:lnTo>
                    <a:pt x="159" y="283"/>
                  </a:lnTo>
                  <a:lnTo>
                    <a:pt x="191" y="275"/>
                  </a:lnTo>
                  <a:lnTo>
                    <a:pt x="223" y="264"/>
                  </a:lnTo>
                  <a:lnTo>
                    <a:pt x="251" y="247"/>
                  </a:lnTo>
                  <a:lnTo>
                    <a:pt x="276" y="226"/>
                  </a:lnTo>
                  <a:lnTo>
                    <a:pt x="297" y="202"/>
                  </a:lnTo>
                  <a:lnTo>
                    <a:pt x="312" y="175"/>
                  </a:lnTo>
                  <a:lnTo>
                    <a:pt x="321" y="149"/>
                  </a:lnTo>
                  <a:lnTo>
                    <a:pt x="325" y="120"/>
                  </a:lnTo>
                  <a:lnTo>
                    <a:pt x="323" y="94"/>
                  </a:lnTo>
                  <a:lnTo>
                    <a:pt x="314" y="68"/>
                  </a:lnTo>
                  <a:lnTo>
                    <a:pt x="299" y="45"/>
                  </a:lnTo>
                  <a:lnTo>
                    <a:pt x="280" y="26"/>
                  </a:lnTo>
                  <a:lnTo>
                    <a:pt x="255" y="11"/>
                  </a:lnTo>
                  <a:lnTo>
                    <a:pt x="229" y="4"/>
                  </a:lnTo>
                  <a:lnTo>
                    <a:pt x="198" y="0"/>
                  </a:lnTo>
                  <a:lnTo>
                    <a:pt x="166" y="0"/>
                  </a:lnTo>
                  <a:lnTo>
                    <a:pt x="134" y="7"/>
                  </a:lnTo>
                  <a:lnTo>
                    <a:pt x="102" y="19"/>
                  </a:lnTo>
                  <a:close/>
                </a:path>
              </a:pathLst>
            </a:custGeom>
            <a:grpFill/>
            <a:ln w="12700">
              <a:solidFill>
                <a:srgbClr val="000000"/>
              </a:solidFill>
              <a:round/>
            </a:ln>
          </p:spPr>
          <p:txBody>
            <a:bodyPr/>
            <a:lstStyle/>
            <a:p>
              <a:endParaRPr lang="zh-CN" altLang="en-US">
                <a:latin typeface="+mn-ea"/>
                <a:ea typeface="+mn-ea"/>
              </a:endParaRPr>
            </a:p>
          </p:txBody>
        </p:sp>
        <p:sp>
          <p:nvSpPr>
            <p:cNvPr id="32" name="Oval 630"/>
            <p:cNvSpPr>
              <a:spLocks noChangeArrowheads="1"/>
            </p:cNvSpPr>
            <p:nvPr/>
          </p:nvSpPr>
          <p:spPr bwMode="auto">
            <a:xfrm>
              <a:off x="3514" y="3201"/>
              <a:ext cx="538" cy="337"/>
            </a:xfrm>
            <a:prstGeom prst="ellipse">
              <a:avLst/>
            </a:prstGeom>
            <a:grpFill/>
            <a:ln w="12700">
              <a:solidFill>
                <a:srgbClr val="000000"/>
              </a:solidFill>
              <a:round/>
            </a:ln>
          </p:spPr>
          <p:txBody>
            <a:bodyPr/>
            <a:lstStyle/>
            <a:p>
              <a:endParaRPr lang="zh-CN" altLang="en-US">
                <a:latin typeface="+mn-ea"/>
                <a:ea typeface="+mn-ea"/>
              </a:endParaRPr>
            </a:p>
          </p:txBody>
        </p:sp>
        <p:sp>
          <p:nvSpPr>
            <p:cNvPr id="33" name="Freeform 631"/>
            <p:cNvSpPr/>
            <p:nvPr/>
          </p:nvSpPr>
          <p:spPr bwMode="auto">
            <a:xfrm>
              <a:off x="3289" y="3193"/>
              <a:ext cx="300" cy="232"/>
            </a:xfrm>
            <a:custGeom>
              <a:avLst/>
              <a:gdLst>
                <a:gd name="T0" fmla="*/ 185 w 300"/>
                <a:gd name="T1" fmla="*/ 9 h 232"/>
                <a:gd name="T2" fmla="*/ 155 w 300"/>
                <a:gd name="T3" fmla="*/ 2 h 232"/>
                <a:gd name="T4" fmla="*/ 124 w 300"/>
                <a:gd name="T5" fmla="*/ 0 h 232"/>
                <a:gd name="T6" fmla="*/ 98 w 300"/>
                <a:gd name="T7" fmla="*/ 2 h 232"/>
                <a:gd name="T8" fmla="*/ 71 w 300"/>
                <a:gd name="T9" fmla="*/ 8 h 232"/>
                <a:gd name="T10" fmla="*/ 49 w 300"/>
                <a:gd name="T11" fmla="*/ 17 h 232"/>
                <a:gd name="T12" fmla="*/ 30 w 300"/>
                <a:gd name="T13" fmla="*/ 30 h 232"/>
                <a:gd name="T14" fmla="*/ 15 w 300"/>
                <a:gd name="T15" fmla="*/ 47 h 232"/>
                <a:gd name="T16" fmla="*/ 3 w 300"/>
                <a:gd name="T17" fmla="*/ 68 h 232"/>
                <a:gd name="T18" fmla="*/ 0 w 300"/>
                <a:gd name="T19" fmla="*/ 91 h 232"/>
                <a:gd name="T20" fmla="*/ 2 w 300"/>
                <a:gd name="T21" fmla="*/ 113 h 232"/>
                <a:gd name="T22" fmla="*/ 9 w 300"/>
                <a:gd name="T23" fmla="*/ 136 h 232"/>
                <a:gd name="T24" fmla="*/ 22 w 300"/>
                <a:gd name="T25" fmla="*/ 157 h 232"/>
                <a:gd name="T26" fmla="*/ 39 w 300"/>
                <a:gd name="T27" fmla="*/ 177 h 232"/>
                <a:gd name="T28" fmla="*/ 62 w 300"/>
                <a:gd name="T29" fmla="*/ 196 h 232"/>
                <a:gd name="T30" fmla="*/ 87 w 300"/>
                <a:gd name="T31" fmla="*/ 211 h 232"/>
                <a:gd name="T32" fmla="*/ 115 w 300"/>
                <a:gd name="T33" fmla="*/ 223 h 232"/>
                <a:gd name="T34" fmla="*/ 145 w 300"/>
                <a:gd name="T35" fmla="*/ 230 h 232"/>
                <a:gd name="T36" fmla="*/ 175 w 300"/>
                <a:gd name="T37" fmla="*/ 232 h 232"/>
                <a:gd name="T38" fmla="*/ 202 w 300"/>
                <a:gd name="T39" fmla="*/ 230 h 232"/>
                <a:gd name="T40" fmla="*/ 228 w 300"/>
                <a:gd name="T41" fmla="*/ 225 h 232"/>
                <a:gd name="T42" fmla="*/ 251 w 300"/>
                <a:gd name="T43" fmla="*/ 213 h 232"/>
                <a:gd name="T44" fmla="*/ 270 w 300"/>
                <a:gd name="T45" fmla="*/ 200 h 232"/>
                <a:gd name="T46" fmla="*/ 287 w 300"/>
                <a:gd name="T47" fmla="*/ 183 h 232"/>
                <a:gd name="T48" fmla="*/ 296 w 300"/>
                <a:gd name="T49" fmla="*/ 162 h 232"/>
                <a:gd name="T50" fmla="*/ 300 w 300"/>
                <a:gd name="T51" fmla="*/ 140 h 232"/>
                <a:gd name="T52" fmla="*/ 298 w 300"/>
                <a:gd name="T53" fmla="*/ 117 h 232"/>
                <a:gd name="T54" fmla="*/ 291 w 300"/>
                <a:gd name="T55" fmla="*/ 94 h 232"/>
                <a:gd name="T56" fmla="*/ 277 w 300"/>
                <a:gd name="T57" fmla="*/ 74 h 232"/>
                <a:gd name="T58" fmla="*/ 260 w 300"/>
                <a:gd name="T59" fmla="*/ 55 h 232"/>
                <a:gd name="T60" fmla="*/ 238 w 300"/>
                <a:gd name="T61" fmla="*/ 36 h 232"/>
                <a:gd name="T62" fmla="*/ 213 w 300"/>
                <a:gd name="T63" fmla="*/ 21 h 232"/>
                <a:gd name="T64" fmla="*/ 185 w 300"/>
                <a:gd name="T65" fmla="*/ 9 h 23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00"/>
                <a:gd name="T100" fmla="*/ 0 h 232"/>
                <a:gd name="T101" fmla="*/ 300 w 300"/>
                <a:gd name="T102" fmla="*/ 232 h 23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00" h="232">
                  <a:moveTo>
                    <a:pt x="185" y="9"/>
                  </a:moveTo>
                  <a:lnTo>
                    <a:pt x="155" y="2"/>
                  </a:lnTo>
                  <a:lnTo>
                    <a:pt x="124" y="0"/>
                  </a:lnTo>
                  <a:lnTo>
                    <a:pt x="98" y="2"/>
                  </a:lnTo>
                  <a:lnTo>
                    <a:pt x="71" y="8"/>
                  </a:lnTo>
                  <a:lnTo>
                    <a:pt x="49" y="17"/>
                  </a:lnTo>
                  <a:lnTo>
                    <a:pt x="30" y="30"/>
                  </a:lnTo>
                  <a:lnTo>
                    <a:pt x="15" y="47"/>
                  </a:lnTo>
                  <a:lnTo>
                    <a:pt x="3" y="68"/>
                  </a:lnTo>
                  <a:lnTo>
                    <a:pt x="0" y="91"/>
                  </a:lnTo>
                  <a:lnTo>
                    <a:pt x="2" y="113"/>
                  </a:lnTo>
                  <a:lnTo>
                    <a:pt x="9" y="136"/>
                  </a:lnTo>
                  <a:lnTo>
                    <a:pt x="22" y="157"/>
                  </a:lnTo>
                  <a:lnTo>
                    <a:pt x="39" y="177"/>
                  </a:lnTo>
                  <a:lnTo>
                    <a:pt x="62" y="196"/>
                  </a:lnTo>
                  <a:lnTo>
                    <a:pt x="87" y="211"/>
                  </a:lnTo>
                  <a:lnTo>
                    <a:pt x="115" y="223"/>
                  </a:lnTo>
                  <a:lnTo>
                    <a:pt x="145" y="230"/>
                  </a:lnTo>
                  <a:lnTo>
                    <a:pt x="175" y="232"/>
                  </a:lnTo>
                  <a:lnTo>
                    <a:pt x="202" y="230"/>
                  </a:lnTo>
                  <a:lnTo>
                    <a:pt x="228" y="225"/>
                  </a:lnTo>
                  <a:lnTo>
                    <a:pt x="251" y="213"/>
                  </a:lnTo>
                  <a:lnTo>
                    <a:pt x="270" y="200"/>
                  </a:lnTo>
                  <a:lnTo>
                    <a:pt x="287" y="183"/>
                  </a:lnTo>
                  <a:lnTo>
                    <a:pt x="296" y="162"/>
                  </a:lnTo>
                  <a:lnTo>
                    <a:pt x="300" y="140"/>
                  </a:lnTo>
                  <a:lnTo>
                    <a:pt x="298" y="117"/>
                  </a:lnTo>
                  <a:lnTo>
                    <a:pt x="291" y="94"/>
                  </a:lnTo>
                  <a:lnTo>
                    <a:pt x="277" y="74"/>
                  </a:lnTo>
                  <a:lnTo>
                    <a:pt x="260" y="55"/>
                  </a:lnTo>
                  <a:lnTo>
                    <a:pt x="238" y="36"/>
                  </a:lnTo>
                  <a:lnTo>
                    <a:pt x="213" y="21"/>
                  </a:lnTo>
                  <a:lnTo>
                    <a:pt x="185" y="9"/>
                  </a:lnTo>
                  <a:close/>
                </a:path>
              </a:pathLst>
            </a:custGeom>
            <a:grpFill/>
            <a:ln w="12700">
              <a:solidFill>
                <a:srgbClr val="000000"/>
              </a:solidFill>
              <a:round/>
            </a:ln>
          </p:spPr>
          <p:txBody>
            <a:bodyPr/>
            <a:lstStyle/>
            <a:p>
              <a:endParaRPr lang="zh-CN" altLang="en-US">
                <a:latin typeface="+mn-ea"/>
                <a:ea typeface="+mn-ea"/>
              </a:endParaRPr>
            </a:p>
          </p:txBody>
        </p:sp>
        <p:sp>
          <p:nvSpPr>
            <p:cNvPr id="34" name="Oval 632"/>
            <p:cNvSpPr>
              <a:spLocks noChangeArrowheads="1"/>
            </p:cNvSpPr>
            <p:nvPr/>
          </p:nvSpPr>
          <p:spPr bwMode="auto">
            <a:xfrm>
              <a:off x="3204" y="3023"/>
              <a:ext cx="245" cy="219"/>
            </a:xfrm>
            <a:prstGeom prst="ellipse">
              <a:avLst/>
            </a:prstGeom>
            <a:grpFill/>
            <a:ln w="12700">
              <a:solidFill>
                <a:srgbClr val="000000"/>
              </a:solidFill>
              <a:round/>
            </a:ln>
          </p:spPr>
          <p:txBody>
            <a:bodyPr/>
            <a:lstStyle/>
            <a:p>
              <a:endParaRPr lang="zh-CN" altLang="en-US">
                <a:latin typeface="+mn-ea"/>
                <a:ea typeface="+mn-ea"/>
              </a:endParaRPr>
            </a:p>
          </p:txBody>
        </p:sp>
        <p:sp>
          <p:nvSpPr>
            <p:cNvPr id="35" name="Freeform 633"/>
            <p:cNvSpPr/>
            <p:nvPr/>
          </p:nvSpPr>
          <p:spPr bwMode="auto">
            <a:xfrm>
              <a:off x="3253" y="2827"/>
              <a:ext cx="315" cy="259"/>
            </a:xfrm>
            <a:custGeom>
              <a:avLst/>
              <a:gdLst>
                <a:gd name="T0" fmla="*/ 100 w 315"/>
                <a:gd name="T1" fmla="*/ 32 h 259"/>
                <a:gd name="T2" fmla="*/ 72 w 315"/>
                <a:gd name="T3" fmla="*/ 53 h 259"/>
                <a:gd name="T4" fmla="*/ 47 w 315"/>
                <a:gd name="T5" fmla="*/ 74 h 259"/>
                <a:gd name="T6" fmla="*/ 28 w 315"/>
                <a:gd name="T7" fmla="*/ 98 h 259"/>
                <a:gd name="T8" fmla="*/ 13 w 315"/>
                <a:gd name="T9" fmla="*/ 123 h 259"/>
                <a:gd name="T10" fmla="*/ 4 w 315"/>
                <a:gd name="T11" fmla="*/ 149 h 259"/>
                <a:gd name="T12" fmla="*/ 0 w 315"/>
                <a:gd name="T13" fmla="*/ 174 h 259"/>
                <a:gd name="T14" fmla="*/ 2 w 315"/>
                <a:gd name="T15" fmla="*/ 196 h 259"/>
                <a:gd name="T16" fmla="*/ 11 w 315"/>
                <a:gd name="T17" fmla="*/ 217 h 259"/>
                <a:gd name="T18" fmla="*/ 26 w 315"/>
                <a:gd name="T19" fmla="*/ 234 h 259"/>
                <a:gd name="T20" fmla="*/ 45 w 315"/>
                <a:gd name="T21" fmla="*/ 247 h 259"/>
                <a:gd name="T22" fmla="*/ 70 w 315"/>
                <a:gd name="T23" fmla="*/ 257 h 259"/>
                <a:gd name="T24" fmla="*/ 96 w 315"/>
                <a:gd name="T25" fmla="*/ 259 h 259"/>
                <a:gd name="T26" fmla="*/ 124 w 315"/>
                <a:gd name="T27" fmla="*/ 259 h 259"/>
                <a:gd name="T28" fmla="*/ 155 w 315"/>
                <a:gd name="T29" fmla="*/ 253 h 259"/>
                <a:gd name="T30" fmla="*/ 185 w 315"/>
                <a:gd name="T31" fmla="*/ 242 h 259"/>
                <a:gd name="T32" fmla="*/ 215 w 315"/>
                <a:gd name="T33" fmla="*/ 226 h 259"/>
                <a:gd name="T34" fmla="*/ 243 w 315"/>
                <a:gd name="T35" fmla="*/ 208 h 259"/>
                <a:gd name="T36" fmla="*/ 268 w 315"/>
                <a:gd name="T37" fmla="*/ 185 h 259"/>
                <a:gd name="T38" fmla="*/ 287 w 315"/>
                <a:gd name="T39" fmla="*/ 160 h 259"/>
                <a:gd name="T40" fmla="*/ 302 w 315"/>
                <a:gd name="T41" fmla="*/ 136 h 259"/>
                <a:gd name="T42" fmla="*/ 311 w 315"/>
                <a:gd name="T43" fmla="*/ 109 h 259"/>
                <a:gd name="T44" fmla="*/ 315 w 315"/>
                <a:gd name="T45" fmla="*/ 87 h 259"/>
                <a:gd name="T46" fmla="*/ 313 w 315"/>
                <a:gd name="T47" fmla="*/ 62 h 259"/>
                <a:gd name="T48" fmla="*/ 304 w 315"/>
                <a:gd name="T49" fmla="*/ 42 h 259"/>
                <a:gd name="T50" fmla="*/ 289 w 315"/>
                <a:gd name="T51" fmla="*/ 25 h 259"/>
                <a:gd name="T52" fmla="*/ 270 w 315"/>
                <a:gd name="T53" fmla="*/ 11 h 259"/>
                <a:gd name="T54" fmla="*/ 247 w 315"/>
                <a:gd name="T55" fmla="*/ 4 h 259"/>
                <a:gd name="T56" fmla="*/ 221 w 315"/>
                <a:gd name="T57" fmla="*/ 0 h 259"/>
                <a:gd name="T58" fmla="*/ 192 w 315"/>
                <a:gd name="T59" fmla="*/ 0 h 259"/>
                <a:gd name="T60" fmla="*/ 162 w 315"/>
                <a:gd name="T61" fmla="*/ 6 h 259"/>
                <a:gd name="T62" fmla="*/ 130 w 315"/>
                <a:gd name="T63" fmla="*/ 17 h 259"/>
                <a:gd name="T64" fmla="*/ 100 w 315"/>
                <a:gd name="T65" fmla="*/ 32 h 25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15"/>
                <a:gd name="T100" fmla="*/ 0 h 259"/>
                <a:gd name="T101" fmla="*/ 315 w 315"/>
                <a:gd name="T102" fmla="*/ 259 h 25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15" h="259">
                  <a:moveTo>
                    <a:pt x="100" y="32"/>
                  </a:moveTo>
                  <a:lnTo>
                    <a:pt x="72" y="53"/>
                  </a:lnTo>
                  <a:lnTo>
                    <a:pt x="47" y="74"/>
                  </a:lnTo>
                  <a:lnTo>
                    <a:pt x="28" y="98"/>
                  </a:lnTo>
                  <a:lnTo>
                    <a:pt x="13" y="123"/>
                  </a:lnTo>
                  <a:lnTo>
                    <a:pt x="4" y="149"/>
                  </a:lnTo>
                  <a:lnTo>
                    <a:pt x="0" y="174"/>
                  </a:lnTo>
                  <a:lnTo>
                    <a:pt x="2" y="196"/>
                  </a:lnTo>
                  <a:lnTo>
                    <a:pt x="11" y="217"/>
                  </a:lnTo>
                  <a:lnTo>
                    <a:pt x="26" y="234"/>
                  </a:lnTo>
                  <a:lnTo>
                    <a:pt x="45" y="247"/>
                  </a:lnTo>
                  <a:lnTo>
                    <a:pt x="70" y="257"/>
                  </a:lnTo>
                  <a:lnTo>
                    <a:pt x="96" y="259"/>
                  </a:lnTo>
                  <a:lnTo>
                    <a:pt x="124" y="259"/>
                  </a:lnTo>
                  <a:lnTo>
                    <a:pt x="155" y="253"/>
                  </a:lnTo>
                  <a:lnTo>
                    <a:pt x="185" y="242"/>
                  </a:lnTo>
                  <a:lnTo>
                    <a:pt x="215" y="226"/>
                  </a:lnTo>
                  <a:lnTo>
                    <a:pt x="243" y="208"/>
                  </a:lnTo>
                  <a:lnTo>
                    <a:pt x="268" y="185"/>
                  </a:lnTo>
                  <a:lnTo>
                    <a:pt x="287" y="160"/>
                  </a:lnTo>
                  <a:lnTo>
                    <a:pt x="302" y="136"/>
                  </a:lnTo>
                  <a:lnTo>
                    <a:pt x="311" y="109"/>
                  </a:lnTo>
                  <a:lnTo>
                    <a:pt x="315" y="87"/>
                  </a:lnTo>
                  <a:lnTo>
                    <a:pt x="313" y="62"/>
                  </a:lnTo>
                  <a:lnTo>
                    <a:pt x="304" y="42"/>
                  </a:lnTo>
                  <a:lnTo>
                    <a:pt x="289" y="25"/>
                  </a:lnTo>
                  <a:lnTo>
                    <a:pt x="270" y="11"/>
                  </a:lnTo>
                  <a:lnTo>
                    <a:pt x="247" y="4"/>
                  </a:lnTo>
                  <a:lnTo>
                    <a:pt x="221" y="0"/>
                  </a:lnTo>
                  <a:lnTo>
                    <a:pt x="192" y="0"/>
                  </a:lnTo>
                  <a:lnTo>
                    <a:pt x="162" y="6"/>
                  </a:lnTo>
                  <a:lnTo>
                    <a:pt x="130" y="17"/>
                  </a:lnTo>
                  <a:lnTo>
                    <a:pt x="100" y="32"/>
                  </a:lnTo>
                  <a:close/>
                </a:path>
              </a:pathLst>
            </a:custGeom>
            <a:grpFill/>
            <a:ln w="12700">
              <a:solidFill>
                <a:srgbClr val="000000"/>
              </a:solidFill>
              <a:round/>
            </a:ln>
          </p:spPr>
          <p:txBody>
            <a:bodyPr/>
            <a:lstStyle/>
            <a:p>
              <a:endParaRPr lang="zh-CN" altLang="en-US">
                <a:latin typeface="+mn-ea"/>
                <a:ea typeface="+mn-ea"/>
              </a:endParaRPr>
            </a:p>
          </p:txBody>
        </p:sp>
        <p:sp>
          <p:nvSpPr>
            <p:cNvPr id="36" name="Freeform 634"/>
            <p:cNvSpPr/>
            <p:nvPr/>
          </p:nvSpPr>
          <p:spPr bwMode="auto">
            <a:xfrm>
              <a:off x="3319" y="2831"/>
              <a:ext cx="850" cy="583"/>
            </a:xfrm>
            <a:custGeom>
              <a:avLst/>
              <a:gdLst>
                <a:gd name="T0" fmla="*/ 125 w 850"/>
                <a:gd name="T1" fmla="*/ 117 h 583"/>
                <a:gd name="T2" fmla="*/ 166 w 850"/>
                <a:gd name="T3" fmla="*/ 109 h 583"/>
                <a:gd name="T4" fmla="*/ 210 w 850"/>
                <a:gd name="T5" fmla="*/ 102 h 583"/>
                <a:gd name="T6" fmla="*/ 247 w 850"/>
                <a:gd name="T7" fmla="*/ 96 h 583"/>
                <a:gd name="T8" fmla="*/ 272 w 850"/>
                <a:gd name="T9" fmla="*/ 66 h 583"/>
                <a:gd name="T10" fmla="*/ 234 w 850"/>
                <a:gd name="T11" fmla="*/ 58 h 583"/>
                <a:gd name="T12" fmla="*/ 198 w 850"/>
                <a:gd name="T13" fmla="*/ 66 h 583"/>
                <a:gd name="T14" fmla="*/ 179 w 850"/>
                <a:gd name="T15" fmla="*/ 66 h 583"/>
                <a:gd name="T16" fmla="*/ 217 w 850"/>
                <a:gd name="T17" fmla="*/ 36 h 583"/>
                <a:gd name="T18" fmla="*/ 261 w 850"/>
                <a:gd name="T19" fmla="*/ 21 h 583"/>
                <a:gd name="T20" fmla="*/ 296 w 850"/>
                <a:gd name="T21" fmla="*/ 13 h 583"/>
                <a:gd name="T22" fmla="*/ 334 w 850"/>
                <a:gd name="T23" fmla="*/ 5 h 583"/>
                <a:gd name="T24" fmla="*/ 372 w 850"/>
                <a:gd name="T25" fmla="*/ 0 h 583"/>
                <a:gd name="T26" fmla="*/ 410 w 850"/>
                <a:gd name="T27" fmla="*/ 0 h 583"/>
                <a:gd name="T28" fmla="*/ 446 w 850"/>
                <a:gd name="T29" fmla="*/ 0 h 583"/>
                <a:gd name="T30" fmla="*/ 534 w 850"/>
                <a:gd name="T31" fmla="*/ 0 h 583"/>
                <a:gd name="T32" fmla="*/ 584 w 850"/>
                <a:gd name="T33" fmla="*/ 0 h 583"/>
                <a:gd name="T34" fmla="*/ 627 w 850"/>
                <a:gd name="T35" fmla="*/ 21 h 583"/>
                <a:gd name="T36" fmla="*/ 657 w 850"/>
                <a:gd name="T37" fmla="*/ 51 h 583"/>
                <a:gd name="T38" fmla="*/ 695 w 850"/>
                <a:gd name="T39" fmla="*/ 72 h 583"/>
                <a:gd name="T40" fmla="*/ 733 w 850"/>
                <a:gd name="T41" fmla="*/ 81 h 583"/>
                <a:gd name="T42" fmla="*/ 771 w 850"/>
                <a:gd name="T43" fmla="*/ 109 h 583"/>
                <a:gd name="T44" fmla="*/ 801 w 850"/>
                <a:gd name="T45" fmla="*/ 139 h 583"/>
                <a:gd name="T46" fmla="*/ 825 w 850"/>
                <a:gd name="T47" fmla="*/ 183 h 583"/>
                <a:gd name="T48" fmla="*/ 833 w 850"/>
                <a:gd name="T49" fmla="*/ 234 h 583"/>
                <a:gd name="T50" fmla="*/ 839 w 850"/>
                <a:gd name="T51" fmla="*/ 279 h 583"/>
                <a:gd name="T52" fmla="*/ 839 w 850"/>
                <a:gd name="T53" fmla="*/ 324 h 583"/>
                <a:gd name="T54" fmla="*/ 839 w 850"/>
                <a:gd name="T55" fmla="*/ 368 h 583"/>
                <a:gd name="T56" fmla="*/ 850 w 850"/>
                <a:gd name="T57" fmla="*/ 413 h 583"/>
                <a:gd name="T58" fmla="*/ 850 w 850"/>
                <a:gd name="T59" fmla="*/ 456 h 583"/>
                <a:gd name="T60" fmla="*/ 825 w 850"/>
                <a:gd name="T61" fmla="*/ 500 h 583"/>
                <a:gd name="T62" fmla="*/ 782 w 850"/>
                <a:gd name="T63" fmla="*/ 524 h 583"/>
                <a:gd name="T64" fmla="*/ 746 w 850"/>
                <a:gd name="T65" fmla="*/ 545 h 583"/>
                <a:gd name="T66" fmla="*/ 708 w 850"/>
                <a:gd name="T67" fmla="*/ 568 h 583"/>
                <a:gd name="T68" fmla="*/ 670 w 850"/>
                <a:gd name="T69" fmla="*/ 575 h 583"/>
                <a:gd name="T70" fmla="*/ 621 w 850"/>
                <a:gd name="T71" fmla="*/ 583 h 583"/>
                <a:gd name="T72" fmla="*/ 576 w 850"/>
                <a:gd name="T73" fmla="*/ 583 h 583"/>
                <a:gd name="T74" fmla="*/ 540 w 850"/>
                <a:gd name="T75" fmla="*/ 583 h 583"/>
                <a:gd name="T76" fmla="*/ 502 w 850"/>
                <a:gd name="T77" fmla="*/ 583 h 583"/>
                <a:gd name="T78" fmla="*/ 465 w 850"/>
                <a:gd name="T79" fmla="*/ 583 h 583"/>
                <a:gd name="T80" fmla="*/ 427 w 850"/>
                <a:gd name="T81" fmla="*/ 583 h 583"/>
                <a:gd name="T82" fmla="*/ 391 w 850"/>
                <a:gd name="T83" fmla="*/ 583 h 583"/>
                <a:gd name="T84" fmla="*/ 353 w 850"/>
                <a:gd name="T85" fmla="*/ 583 h 583"/>
                <a:gd name="T86" fmla="*/ 310 w 850"/>
                <a:gd name="T87" fmla="*/ 583 h 583"/>
                <a:gd name="T88" fmla="*/ 272 w 850"/>
                <a:gd name="T89" fmla="*/ 583 h 583"/>
                <a:gd name="T90" fmla="*/ 234 w 850"/>
                <a:gd name="T91" fmla="*/ 583 h 583"/>
                <a:gd name="T92" fmla="*/ 198 w 850"/>
                <a:gd name="T93" fmla="*/ 560 h 583"/>
                <a:gd name="T94" fmla="*/ 160 w 850"/>
                <a:gd name="T95" fmla="*/ 545 h 583"/>
                <a:gd name="T96" fmla="*/ 125 w 850"/>
                <a:gd name="T97" fmla="*/ 524 h 583"/>
                <a:gd name="T98" fmla="*/ 92 w 850"/>
                <a:gd name="T99" fmla="*/ 487 h 583"/>
                <a:gd name="T100" fmla="*/ 68 w 850"/>
                <a:gd name="T101" fmla="*/ 456 h 583"/>
                <a:gd name="T102" fmla="*/ 43 w 850"/>
                <a:gd name="T103" fmla="*/ 413 h 583"/>
                <a:gd name="T104" fmla="*/ 17 w 850"/>
                <a:gd name="T105" fmla="*/ 360 h 583"/>
                <a:gd name="T106" fmla="*/ 0 w 850"/>
                <a:gd name="T107" fmla="*/ 309 h 583"/>
                <a:gd name="T108" fmla="*/ 0 w 850"/>
                <a:gd name="T109" fmla="*/ 264 h 583"/>
                <a:gd name="T110" fmla="*/ 6 w 850"/>
                <a:gd name="T111" fmla="*/ 213 h 583"/>
                <a:gd name="T112" fmla="*/ 30 w 850"/>
                <a:gd name="T113" fmla="*/ 175 h 583"/>
                <a:gd name="T114" fmla="*/ 62 w 850"/>
                <a:gd name="T115" fmla="*/ 155 h 583"/>
                <a:gd name="T116" fmla="*/ 98 w 850"/>
                <a:gd name="T117" fmla="*/ 139 h 583"/>
                <a:gd name="T118" fmla="*/ 130 w 850"/>
                <a:gd name="T119" fmla="*/ 117 h 583"/>
                <a:gd name="T120" fmla="*/ 147 w 850"/>
                <a:gd name="T121" fmla="*/ 139 h 58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50"/>
                <a:gd name="T184" fmla="*/ 0 h 583"/>
                <a:gd name="T185" fmla="*/ 850 w 850"/>
                <a:gd name="T186" fmla="*/ 583 h 583"/>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50" h="583">
                  <a:moveTo>
                    <a:pt x="104" y="117"/>
                  </a:moveTo>
                  <a:lnTo>
                    <a:pt x="125" y="117"/>
                  </a:lnTo>
                  <a:lnTo>
                    <a:pt x="142" y="117"/>
                  </a:lnTo>
                  <a:lnTo>
                    <a:pt x="166" y="109"/>
                  </a:lnTo>
                  <a:lnTo>
                    <a:pt x="185" y="109"/>
                  </a:lnTo>
                  <a:lnTo>
                    <a:pt x="210" y="102"/>
                  </a:lnTo>
                  <a:lnTo>
                    <a:pt x="228" y="102"/>
                  </a:lnTo>
                  <a:lnTo>
                    <a:pt x="247" y="96"/>
                  </a:lnTo>
                  <a:lnTo>
                    <a:pt x="266" y="88"/>
                  </a:lnTo>
                  <a:lnTo>
                    <a:pt x="272" y="66"/>
                  </a:lnTo>
                  <a:lnTo>
                    <a:pt x="255" y="58"/>
                  </a:lnTo>
                  <a:lnTo>
                    <a:pt x="234" y="58"/>
                  </a:lnTo>
                  <a:lnTo>
                    <a:pt x="217" y="66"/>
                  </a:lnTo>
                  <a:lnTo>
                    <a:pt x="198" y="66"/>
                  </a:lnTo>
                  <a:lnTo>
                    <a:pt x="179" y="88"/>
                  </a:lnTo>
                  <a:lnTo>
                    <a:pt x="179" y="66"/>
                  </a:lnTo>
                  <a:lnTo>
                    <a:pt x="198" y="51"/>
                  </a:lnTo>
                  <a:lnTo>
                    <a:pt x="217" y="36"/>
                  </a:lnTo>
                  <a:lnTo>
                    <a:pt x="242" y="28"/>
                  </a:lnTo>
                  <a:lnTo>
                    <a:pt x="261" y="21"/>
                  </a:lnTo>
                  <a:lnTo>
                    <a:pt x="279" y="21"/>
                  </a:lnTo>
                  <a:lnTo>
                    <a:pt x="296" y="13"/>
                  </a:lnTo>
                  <a:lnTo>
                    <a:pt x="315" y="13"/>
                  </a:lnTo>
                  <a:lnTo>
                    <a:pt x="334" y="5"/>
                  </a:lnTo>
                  <a:lnTo>
                    <a:pt x="353" y="5"/>
                  </a:lnTo>
                  <a:lnTo>
                    <a:pt x="372" y="0"/>
                  </a:lnTo>
                  <a:lnTo>
                    <a:pt x="391" y="0"/>
                  </a:lnTo>
                  <a:lnTo>
                    <a:pt x="410" y="0"/>
                  </a:lnTo>
                  <a:lnTo>
                    <a:pt x="427" y="0"/>
                  </a:lnTo>
                  <a:lnTo>
                    <a:pt x="446" y="0"/>
                  </a:lnTo>
                  <a:lnTo>
                    <a:pt x="483" y="0"/>
                  </a:lnTo>
                  <a:lnTo>
                    <a:pt x="534" y="0"/>
                  </a:lnTo>
                  <a:lnTo>
                    <a:pt x="559" y="0"/>
                  </a:lnTo>
                  <a:lnTo>
                    <a:pt x="584" y="0"/>
                  </a:lnTo>
                  <a:lnTo>
                    <a:pt x="608" y="5"/>
                  </a:lnTo>
                  <a:lnTo>
                    <a:pt x="627" y="21"/>
                  </a:lnTo>
                  <a:lnTo>
                    <a:pt x="638" y="43"/>
                  </a:lnTo>
                  <a:lnTo>
                    <a:pt x="657" y="51"/>
                  </a:lnTo>
                  <a:lnTo>
                    <a:pt x="676" y="66"/>
                  </a:lnTo>
                  <a:lnTo>
                    <a:pt x="695" y="72"/>
                  </a:lnTo>
                  <a:lnTo>
                    <a:pt x="714" y="72"/>
                  </a:lnTo>
                  <a:lnTo>
                    <a:pt x="733" y="81"/>
                  </a:lnTo>
                  <a:lnTo>
                    <a:pt x="752" y="96"/>
                  </a:lnTo>
                  <a:lnTo>
                    <a:pt x="771" y="109"/>
                  </a:lnTo>
                  <a:lnTo>
                    <a:pt x="782" y="132"/>
                  </a:lnTo>
                  <a:lnTo>
                    <a:pt x="801" y="139"/>
                  </a:lnTo>
                  <a:lnTo>
                    <a:pt x="806" y="162"/>
                  </a:lnTo>
                  <a:lnTo>
                    <a:pt x="825" y="183"/>
                  </a:lnTo>
                  <a:lnTo>
                    <a:pt x="833" y="213"/>
                  </a:lnTo>
                  <a:lnTo>
                    <a:pt x="833" y="234"/>
                  </a:lnTo>
                  <a:lnTo>
                    <a:pt x="839" y="258"/>
                  </a:lnTo>
                  <a:lnTo>
                    <a:pt x="839" y="279"/>
                  </a:lnTo>
                  <a:lnTo>
                    <a:pt x="839" y="302"/>
                  </a:lnTo>
                  <a:lnTo>
                    <a:pt x="839" y="324"/>
                  </a:lnTo>
                  <a:lnTo>
                    <a:pt x="839" y="347"/>
                  </a:lnTo>
                  <a:lnTo>
                    <a:pt x="839" y="368"/>
                  </a:lnTo>
                  <a:lnTo>
                    <a:pt x="850" y="390"/>
                  </a:lnTo>
                  <a:lnTo>
                    <a:pt x="850" y="413"/>
                  </a:lnTo>
                  <a:lnTo>
                    <a:pt x="850" y="434"/>
                  </a:lnTo>
                  <a:lnTo>
                    <a:pt x="850" y="456"/>
                  </a:lnTo>
                  <a:lnTo>
                    <a:pt x="844" y="479"/>
                  </a:lnTo>
                  <a:lnTo>
                    <a:pt x="825" y="500"/>
                  </a:lnTo>
                  <a:lnTo>
                    <a:pt x="801" y="517"/>
                  </a:lnTo>
                  <a:lnTo>
                    <a:pt x="782" y="524"/>
                  </a:lnTo>
                  <a:lnTo>
                    <a:pt x="765" y="537"/>
                  </a:lnTo>
                  <a:lnTo>
                    <a:pt x="746" y="545"/>
                  </a:lnTo>
                  <a:lnTo>
                    <a:pt x="725" y="553"/>
                  </a:lnTo>
                  <a:lnTo>
                    <a:pt x="708" y="568"/>
                  </a:lnTo>
                  <a:lnTo>
                    <a:pt x="689" y="575"/>
                  </a:lnTo>
                  <a:lnTo>
                    <a:pt x="670" y="575"/>
                  </a:lnTo>
                  <a:lnTo>
                    <a:pt x="644" y="583"/>
                  </a:lnTo>
                  <a:lnTo>
                    <a:pt x="621" y="583"/>
                  </a:lnTo>
                  <a:lnTo>
                    <a:pt x="602" y="583"/>
                  </a:lnTo>
                  <a:lnTo>
                    <a:pt x="576" y="583"/>
                  </a:lnTo>
                  <a:lnTo>
                    <a:pt x="559" y="583"/>
                  </a:lnTo>
                  <a:lnTo>
                    <a:pt x="540" y="583"/>
                  </a:lnTo>
                  <a:lnTo>
                    <a:pt x="521" y="583"/>
                  </a:lnTo>
                  <a:lnTo>
                    <a:pt x="502" y="583"/>
                  </a:lnTo>
                  <a:lnTo>
                    <a:pt x="483" y="583"/>
                  </a:lnTo>
                  <a:lnTo>
                    <a:pt x="465" y="583"/>
                  </a:lnTo>
                  <a:lnTo>
                    <a:pt x="446" y="583"/>
                  </a:lnTo>
                  <a:lnTo>
                    <a:pt x="427" y="583"/>
                  </a:lnTo>
                  <a:lnTo>
                    <a:pt x="410" y="583"/>
                  </a:lnTo>
                  <a:lnTo>
                    <a:pt x="391" y="583"/>
                  </a:lnTo>
                  <a:lnTo>
                    <a:pt x="372" y="583"/>
                  </a:lnTo>
                  <a:lnTo>
                    <a:pt x="353" y="583"/>
                  </a:lnTo>
                  <a:lnTo>
                    <a:pt x="329" y="583"/>
                  </a:lnTo>
                  <a:lnTo>
                    <a:pt x="310" y="583"/>
                  </a:lnTo>
                  <a:lnTo>
                    <a:pt x="291" y="583"/>
                  </a:lnTo>
                  <a:lnTo>
                    <a:pt x="272" y="583"/>
                  </a:lnTo>
                  <a:lnTo>
                    <a:pt x="255" y="583"/>
                  </a:lnTo>
                  <a:lnTo>
                    <a:pt x="234" y="583"/>
                  </a:lnTo>
                  <a:lnTo>
                    <a:pt x="217" y="568"/>
                  </a:lnTo>
                  <a:lnTo>
                    <a:pt x="198" y="560"/>
                  </a:lnTo>
                  <a:lnTo>
                    <a:pt x="179" y="553"/>
                  </a:lnTo>
                  <a:lnTo>
                    <a:pt x="160" y="545"/>
                  </a:lnTo>
                  <a:lnTo>
                    <a:pt x="142" y="537"/>
                  </a:lnTo>
                  <a:lnTo>
                    <a:pt x="125" y="524"/>
                  </a:lnTo>
                  <a:lnTo>
                    <a:pt x="104" y="509"/>
                  </a:lnTo>
                  <a:lnTo>
                    <a:pt x="92" y="487"/>
                  </a:lnTo>
                  <a:lnTo>
                    <a:pt x="74" y="479"/>
                  </a:lnTo>
                  <a:lnTo>
                    <a:pt x="68" y="456"/>
                  </a:lnTo>
                  <a:lnTo>
                    <a:pt x="49" y="434"/>
                  </a:lnTo>
                  <a:lnTo>
                    <a:pt x="43" y="413"/>
                  </a:lnTo>
                  <a:lnTo>
                    <a:pt x="24" y="390"/>
                  </a:lnTo>
                  <a:lnTo>
                    <a:pt x="17" y="360"/>
                  </a:lnTo>
                  <a:lnTo>
                    <a:pt x="6" y="330"/>
                  </a:lnTo>
                  <a:lnTo>
                    <a:pt x="0" y="309"/>
                  </a:lnTo>
                  <a:lnTo>
                    <a:pt x="0" y="287"/>
                  </a:lnTo>
                  <a:lnTo>
                    <a:pt x="0" y="264"/>
                  </a:lnTo>
                  <a:lnTo>
                    <a:pt x="0" y="243"/>
                  </a:lnTo>
                  <a:lnTo>
                    <a:pt x="6" y="213"/>
                  </a:lnTo>
                  <a:lnTo>
                    <a:pt x="11" y="192"/>
                  </a:lnTo>
                  <a:lnTo>
                    <a:pt x="30" y="175"/>
                  </a:lnTo>
                  <a:lnTo>
                    <a:pt x="43" y="155"/>
                  </a:lnTo>
                  <a:lnTo>
                    <a:pt x="62" y="155"/>
                  </a:lnTo>
                  <a:lnTo>
                    <a:pt x="79" y="147"/>
                  </a:lnTo>
                  <a:lnTo>
                    <a:pt x="98" y="139"/>
                  </a:lnTo>
                  <a:lnTo>
                    <a:pt x="117" y="139"/>
                  </a:lnTo>
                  <a:lnTo>
                    <a:pt x="130" y="117"/>
                  </a:lnTo>
                  <a:lnTo>
                    <a:pt x="130" y="96"/>
                  </a:lnTo>
                  <a:lnTo>
                    <a:pt x="147" y="139"/>
                  </a:lnTo>
                  <a:lnTo>
                    <a:pt x="10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mn-ea"/>
                <a:ea typeface="+mn-ea"/>
              </a:endParaRPr>
            </a:p>
          </p:txBody>
        </p:sp>
        <p:sp>
          <p:nvSpPr>
            <p:cNvPr id="37" name="Freeform 635"/>
            <p:cNvSpPr/>
            <p:nvPr/>
          </p:nvSpPr>
          <p:spPr bwMode="auto">
            <a:xfrm>
              <a:off x="3483" y="2787"/>
              <a:ext cx="132" cy="168"/>
            </a:xfrm>
            <a:custGeom>
              <a:avLst/>
              <a:gdLst>
                <a:gd name="T0" fmla="*/ 6 w 132"/>
                <a:gd name="T1" fmla="*/ 95 h 168"/>
                <a:gd name="T2" fmla="*/ 0 w 132"/>
                <a:gd name="T3" fmla="*/ 72 h 168"/>
                <a:gd name="T4" fmla="*/ 0 w 132"/>
                <a:gd name="T5" fmla="*/ 51 h 168"/>
                <a:gd name="T6" fmla="*/ 17 w 132"/>
                <a:gd name="T7" fmla="*/ 36 h 168"/>
                <a:gd name="T8" fmla="*/ 36 w 132"/>
                <a:gd name="T9" fmla="*/ 21 h 168"/>
                <a:gd name="T10" fmla="*/ 53 w 132"/>
                <a:gd name="T11" fmla="*/ 0 h 168"/>
                <a:gd name="T12" fmla="*/ 72 w 132"/>
                <a:gd name="T13" fmla="*/ 0 h 168"/>
                <a:gd name="T14" fmla="*/ 91 w 132"/>
                <a:gd name="T15" fmla="*/ 0 h 168"/>
                <a:gd name="T16" fmla="*/ 97 w 132"/>
                <a:gd name="T17" fmla="*/ 21 h 168"/>
                <a:gd name="T18" fmla="*/ 110 w 132"/>
                <a:gd name="T19" fmla="*/ 44 h 168"/>
                <a:gd name="T20" fmla="*/ 121 w 132"/>
                <a:gd name="T21" fmla="*/ 66 h 168"/>
                <a:gd name="T22" fmla="*/ 127 w 132"/>
                <a:gd name="T23" fmla="*/ 87 h 168"/>
                <a:gd name="T24" fmla="*/ 132 w 132"/>
                <a:gd name="T25" fmla="*/ 108 h 168"/>
                <a:gd name="T26" fmla="*/ 132 w 132"/>
                <a:gd name="T27" fmla="*/ 132 h 168"/>
                <a:gd name="T28" fmla="*/ 132 w 132"/>
                <a:gd name="T29" fmla="*/ 153 h 168"/>
                <a:gd name="T30" fmla="*/ 115 w 132"/>
                <a:gd name="T31" fmla="*/ 168 h 168"/>
                <a:gd name="T32" fmla="*/ 97 w 132"/>
                <a:gd name="T33" fmla="*/ 168 h 168"/>
                <a:gd name="T34" fmla="*/ 80 w 132"/>
                <a:gd name="T35" fmla="*/ 168 h 168"/>
                <a:gd name="T36" fmla="*/ 61 w 132"/>
                <a:gd name="T37" fmla="*/ 168 h 168"/>
                <a:gd name="T38" fmla="*/ 42 w 132"/>
                <a:gd name="T39" fmla="*/ 161 h 168"/>
                <a:gd name="T40" fmla="*/ 23 w 132"/>
                <a:gd name="T41" fmla="*/ 146 h 168"/>
                <a:gd name="T42" fmla="*/ 12 w 132"/>
                <a:gd name="T43" fmla="*/ 123 h 168"/>
                <a:gd name="T44" fmla="*/ 6 w 132"/>
                <a:gd name="T45" fmla="*/ 102 h 168"/>
                <a:gd name="T46" fmla="*/ 6 w 132"/>
                <a:gd name="T47" fmla="*/ 95 h 1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32"/>
                <a:gd name="T73" fmla="*/ 0 h 168"/>
                <a:gd name="T74" fmla="*/ 132 w 132"/>
                <a:gd name="T75" fmla="*/ 168 h 16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32" h="168">
                  <a:moveTo>
                    <a:pt x="6" y="95"/>
                  </a:moveTo>
                  <a:lnTo>
                    <a:pt x="0" y="72"/>
                  </a:lnTo>
                  <a:lnTo>
                    <a:pt x="0" y="51"/>
                  </a:lnTo>
                  <a:lnTo>
                    <a:pt x="17" y="36"/>
                  </a:lnTo>
                  <a:lnTo>
                    <a:pt x="36" y="21"/>
                  </a:lnTo>
                  <a:lnTo>
                    <a:pt x="53" y="0"/>
                  </a:lnTo>
                  <a:lnTo>
                    <a:pt x="72" y="0"/>
                  </a:lnTo>
                  <a:lnTo>
                    <a:pt x="91" y="0"/>
                  </a:lnTo>
                  <a:lnTo>
                    <a:pt x="97" y="21"/>
                  </a:lnTo>
                  <a:lnTo>
                    <a:pt x="110" y="44"/>
                  </a:lnTo>
                  <a:lnTo>
                    <a:pt x="121" y="66"/>
                  </a:lnTo>
                  <a:lnTo>
                    <a:pt x="127" y="87"/>
                  </a:lnTo>
                  <a:lnTo>
                    <a:pt x="132" y="108"/>
                  </a:lnTo>
                  <a:lnTo>
                    <a:pt x="132" y="132"/>
                  </a:lnTo>
                  <a:lnTo>
                    <a:pt x="132" y="153"/>
                  </a:lnTo>
                  <a:lnTo>
                    <a:pt x="115" y="168"/>
                  </a:lnTo>
                  <a:lnTo>
                    <a:pt x="97" y="168"/>
                  </a:lnTo>
                  <a:lnTo>
                    <a:pt x="80" y="168"/>
                  </a:lnTo>
                  <a:lnTo>
                    <a:pt x="61" y="168"/>
                  </a:lnTo>
                  <a:lnTo>
                    <a:pt x="42" y="161"/>
                  </a:lnTo>
                  <a:lnTo>
                    <a:pt x="23" y="146"/>
                  </a:lnTo>
                  <a:lnTo>
                    <a:pt x="12" y="123"/>
                  </a:lnTo>
                  <a:lnTo>
                    <a:pt x="6" y="102"/>
                  </a:lnTo>
                  <a:lnTo>
                    <a:pt x="6" y="9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mn-ea"/>
                <a:ea typeface="+mn-ea"/>
              </a:endParaRPr>
            </a:p>
          </p:txBody>
        </p:sp>
        <p:sp>
          <p:nvSpPr>
            <p:cNvPr id="38" name="Freeform 636"/>
            <p:cNvSpPr/>
            <p:nvPr/>
          </p:nvSpPr>
          <p:spPr bwMode="auto">
            <a:xfrm>
              <a:off x="3802" y="2742"/>
              <a:ext cx="93" cy="123"/>
            </a:xfrm>
            <a:custGeom>
              <a:avLst/>
              <a:gdLst>
                <a:gd name="T0" fmla="*/ 0 w 93"/>
                <a:gd name="T1" fmla="*/ 0 h 123"/>
                <a:gd name="T2" fmla="*/ 17 w 93"/>
                <a:gd name="T3" fmla="*/ 15 h 123"/>
                <a:gd name="T4" fmla="*/ 36 w 93"/>
                <a:gd name="T5" fmla="*/ 28 h 123"/>
                <a:gd name="T6" fmla="*/ 55 w 93"/>
                <a:gd name="T7" fmla="*/ 28 h 123"/>
                <a:gd name="T8" fmla="*/ 74 w 93"/>
                <a:gd name="T9" fmla="*/ 44 h 123"/>
                <a:gd name="T10" fmla="*/ 87 w 93"/>
                <a:gd name="T11" fmla="*/ 66 h 123"/>
                <a:gd name="T12" fmla="*/ 93 w 93"/>
                <a:gd name="T13" fmla="*/ 87 h 123"/>
                <a:gd name="T14" fmla="*/ 93 w 93"/>
                <a:gd name="T15" fmla="*/ 110 h 123"/>
                <a:gd name="T16" fmla="*/ 74 w 93"/>
                <a:gd name="T17" fmla="*/ 123 h 123"/>
                <a:gd name="T18" fmla="*/ 55 w 93"/>
                <a:gd name="T19" fmla="*/ 123 h 123"/>
                <a:gd name="T20" fmla="*/ 31 w 93"/>
                <a:gd name="T21" fmla="*/ 115 h 123"/>
                <a:gd name="T22" fmla="*/ 12 w 93"/>
                <a:gd name="T23" fmla="*/ 102 h 123"/>
                <a:gd name="T24" fmla="*/ 6 w 93"/>
                <a:gd name="T25" fmla="*/ 79 h 123"/>
                <a:gd name="T26" fmla="*/ 0 w 93"/>
                <a:gd name="T27" fmla="*/ 57 h 123"/>
                <a:gd name="T28" fmla="*/ 0 w 93"/>
                <a:gd name="T29" fmla="*/ 36 h 123"/>
                <a:gd name="T30" fmla="*/ 12 w 93"/>
                <a:gd name="T31" fmla="*/ 15 h 123"/>
                <a:gd name="T32" fmla="*/ 0 w 93"/>
                <a:gd name="T33" fmla="*/ 0 h 1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93"/>
                <a:gd name="T52" fmla="*/ 0 h 123"/>
                <a:gd name="T53" fmla="*/ 93 w 93"/>
                <a:gd name="T54" fmla="*/ 123 h 12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93" h="123">
                  <a:moveTo>
                    <a:pt x="0" y="0"/>
                  </a:moveTo>
                  <a:lnTo>
                    <a:pt x="17" y="15"/>
                  </a:lnTo>
                  <a:lnTo>
                    <a:pt x="36" y="28"/>
                  </a:lnTo>
                  <a:lnTo>
                    <a:pt x="55" y="28"/>
                  </a:lnTo>
                  <a:lnTo>
                    <a:pt x="74" y="44"/>
                  </a:lnTo>
                  <a:lnTo>
                    <a:pt x="87" y="66"/>
                  </a:lnTo>
                  <a:lnTo>
                    <a:pt x="93" y="87"/>
                  </a:lnTo>
                  <a:lnTo>
                    <a:pt x="93" y="110"/>
                  </a:lnTo>
                  <a:lnTo>
                    <a:pt x="74" y="123"/>
                  </a:lnTo>
                  <a:lnTo>
                    <a:pt x="55" y="123"/>
                  </a:lnTo>
                  <a:lnTo>
                    <a:pt x="31" y="115"/>
                  </a:lnTo>
                  <a:lnTo>
                    <a:pt x="12" y="102"/>
                  </a:lnTo>
                  <a:lnTo>
                    <a:pt x="6" y="79"/>
                  </a:lnTo>
                  <a:lnTo>
                    <a:pt x="0" y="57"/>
                  </a:lnTo>
                  <a:lnTo>
                    <a:pt x="0" y="36"/>
                  </a:lnTo>
                  <a:lnTo>
                    <a:pt x="12" y="15"/>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mn-ea"/>
                <a:ea typeface="+mn-ea"/>
              </a:endParaRPr>
            </a:p>
          </p:txBody>
        </p:sp>
      </p:grpSp>
      <p:sp>
        <p:nvSpPr>
          <p:cNvPr id="39" name="Text Box 2"/>
          <p:cNvSpPr txBox="1">
            <a:spLocks noChangeArrowheads="1"/>
          </p:cNvSpPr>
          <p:nvPr/>
        </p:nvSpPr>
        <p:spPr bwMode="auto">
          <a:xfrm>
            <a:off x="1223789" y="4973495"/>
            <a:ext cx="8002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sz="1600">
                <a:latin typeface="+mn-ea"/>
                <a:ea typeface="+mn-ea"/>
              </a:rPr>
              <a:t>电话网</a:t>
            </a:r>
            <a:endParaRPr lang="zh-CN" altLang="en-US" sz="1600">
              <a:latin typeface="+mn-ea"/>
              <a:ea typeface="+mn-ea"/>
            </a:endParaRPr>
          </a:p>
        </p:txBody>
      </p:sp>
      <p:grpSp>
        <p:nvGrpSpPr>
          <p:cNvPr id="40" name="组合 152"/>
          <p:cNvGrpSpPr/>
          <p:nvPr/>
        </p:nvGrpSpPr>
        <p:grpSpPr bwMode="auto">
          <a:xfrm>
            <a:off x="842591" y="5597381"/>
            <a:ext cx="1810692" cy="642938"/>
            <a:chOff x="214282" y="6000768"/>
            <a:chExt cx="1357322" cy="642942"/>
          </a:xfrm>
          <a:solidFill>
            <a:schemeClr val="accent3">
              <a:lumMod val="40000"/>
              <a:lumOff val="60000"/>
            </a:schemeClr>
          </a:solidFill>
        </p:grpSpPr>
        <p:grpSp>
          <p:nvGrpSpPr>
            <p:cNvPr id="41" name="Group 625"/>
            <p:cNvGrpSpPr/>
            <p:nvPr/>
          </p:nvGrpSpPr>
          <p:grpSpPr bwMode="auto">
            <a:xfrm>
              <a:off x="214282" y="6000768"/>
              <a:ext cx="1357322" cy="642942"/>
              <a:chOff x="3204" y="2684"/>
              <a:chExt cx="1080" cy="854"/>
            </a:xfrm>
            <a:grpFill/>
          </p:grpSpPr>
          <p:sp>
            <p:nvSpPr>
              <p:cNvPr id="43" name="Oval 626"/>
              <p:cNvSpPr>
                <a:spLocks noChangeArrowheads="1"/>
              </p:cNvSpPr>
              <p:nvPr/>
            </p:nvSpPr>
            <p:spPr bwMode="auto">
              <a:xfrm>
                <a:off x="3457" y="2684"/>
                <a:ext cx="464" cy="228"/>
              </a:xfrm>
              <a:prstGeom prst="ellipse">
                <a:avLst/>
              </a:prstGeom>
              <a:grpFill/>
              <a:ln w="12700">
                <a:solidFill>
                  <a:srgbClr val="000000"/>
                </a:solidFill>
                <a:round/>
              </a:ln>
            </p:spPr>
            <p:txBody>
              <a:bodyPr/>
              <a:lstStyle/>
              <a:p>
                <a:endParaRPr lang="zh-CN" altLang="en-US">
                  <a:latin typeface="+mn-ea"/>
                  <a:ea typeface="+mn-ea"/>
                </a:endParaRPr>
              </a:p>
            </p:txBody>
          </p:sp>
          <p:sp>
            <p:nvSpPr>
              <p:cNvPr id="44" name="Freeform 627"/>
              <p:cNvSpPr/>
              <p:nvPr/>
            </p:nvSpPr>
            <p:spPr bwMode="auto">
              <a:xfrm>
                <a:off x="3853" y="2753"/>
                <a:ext cx="312" cy="202"/>
              </a:xfrm>
              <a:custGeom>
                <a:avLst/>
                <a:gdLst>
                  <a:gd name="T0" fmla="*/ 182 w 312"/>
                  <a:gd name="T1" fmla="*/ 10 h 202"/>
                  <a:gd name="T2" fmla="*/ 150 w 312"/>
                  <a:gd name="T3" fmla="*/ 4 h 202"/>
                  <a:gd name="T4" fmla="*/ 119 w 312"/>
                  <a:gd name="T5" fmla="*/ 0 h 202"/>
                  <a:gd name="T6" fmla="*/ 91 w 312"/>
                  <a:gd name="T7" fmla="*/ 2 h 202"/>
                  <a:gd name="T8" fmla="*/ 67 w 312"/>
                  <a:gd name="T9" fmla="*/ 8 h 202"/>
                  <a:gd name="T10" fmla="*/ 44 w 312"/>
                  <a:gd name="T11" fmla="*/ 16 h 202"/>
                  <a:gd name="T12" fmla="*/ 25 w 312"/>
                  <a:gd name="T13" fmla="*/ 29 h 202"/>
                  <a:gd name="T14" fmla="*/ 12 w 312"/>
                  <a:gd name="T15" fmla="*/ 44 h 202"/>
                  <a:gd name="T16" fmla="*/ 2 w 312"/>
                  <a:gd name="T17" fmla="*/ 61 h 202"/>
                  <a:gd name="T18" fmla="*/ 0 w 312"/>
                  <a:gd name="T19" fmla="*/ 80 h 202"/>
                  <a:gd name="T20" fmla="*/ 6 w 312"/>
                  <a:gd name="T21" fmla="*/ 99 h 202"/>
                  <a:gd name="T22" fmla="*/ 16 w 312"/>
                  <a:gd name="T23" fmla="*/ 117 h 202"/>
                  <a:gd name="T24" fmla="*/ 31 w 312"/>
                  <a:gd name="T25" fmla="*/ 136 h 202"/>
                  <a:gd name="T26" fmla="*/ 51 w 312"/>
                  <a:gd name="T27" fmla="*/ 153 h 202"/>
                  <a:gd name="T28" fmla="*/ 74 w 312"/>
                  <a:gd name="T29" fmla="*/ 170 h 202"/>
                  <a:gd name="T30" fmla="*/ 102 w 312"/>
                  <a:gd name="T31" fmla="*/ 183 h 202"/>
                  <a:gd name="T32" fmla="*/ 133 w 312"/>
                  <a:gd name="T33" fmla="*/ 193 h 202"/>
                  <a:gd name="T34" fmla="*/ 165 w 312"/>
                  <a:gd name="T35" fmla="*/ 199 h 202"/>
                  <a:gd name="T36" fmla="*/ 195 w 312"/>
                  <a:gd name="T37" fmla="*/ 202 h 202"/>
                  <a:gd name="T38" fmla="*/ 223 w 312"/>
                  <a:gd name="T39" fmla="*/ 200 h 202"/>
                  <a:gd name="T40" fmla="*/ 248 w 312"/>
                  <a:gd name="T41" fmla="*/ 195 h 202"/>
                  <a:gd name="T42" fmla="*/ 271 w 312"/>
                  <a:gd name="T43" fmla="*/ 187 h 202"/>
                  <a:gd name="T44" fmla="*/ 289 w 312"/>
                  <a:gd name="T45" fmla="*/ 174 h 202"/>
                  <a:gd name="T46" fmla="*/ 303 w 312"/>
                  <a:gd name="T47" fmla="*/ 159 h 202"/>
                  <a:gd name="T48" fmla="*/ 310 w 312"/>
                  <a:gd name="T49" fmla="*/ 142 h 202"/>
                  <a:gd name="T50" fmla="*/ 312 w 312"/>
                  <a:gd name="T51" fmla="*/ 123 h 202"/>
                  <a:gd name="T52" fmla="*/ 308 w 312"/>
                  <a:gd name="T53" fmla="*/ 104 h 202"/>
                  <a:gd name="T54" fmla="*/ 297 w 312"/>
                  <a:gd name="T55" fmla="*/ 85 h 202"/>
                  <a:gd name="T56" fmla="*/ 284 w 312"/>
                  <a:gd name="T57" fmla="*/ 66 h 202"/>
                  <a:gd name="T58" fmla="*/ 263 w 312"/>
                  <a:gd name="T59" fmla="*/ 50 h 202"/>
                  <a:gd name="T60" fmla="*/ 240 w 312"/>
                  <a:gd name="T61" fmla="*/ 33 h 202"/>
                  <a:gd name="T62" fmla="*/ 212 w 312"/>
                  <a:gd name="T63" fmla="*/ 19 h 202"/>
                  <a:gd name="T64" fmla="*/ 182 w 312"/>
                  <a:gd name="T65" fmla="*/ 10 h 20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12"/>
                  <a:gd name="T100" fmla="*/ 0 h 202"/>
                  <a:gd name="T101" fmla="*/ 312 w 312"/>
                  <a:gd name="T102" fmla="*/ 202 h 20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12" h="202">
                    <a:moveTo>
                      <a:pt x="182" y="10"/>
                    </a:moveTo>
                    <a:lnTo>
                      <a:pt x="150" y="4"/>
                    </a:lnTo>
                    <a:lnTo>
                      <a:pt x="119" y="0"/>
                    </a:lnTo>
                    <a:lnTo>
                      <a:pt x="91" y="2"/>
                    </a:lnTo>
                    <a:lnTo>
                      <a:pt x="67" y="8"/>
                    </a:lnTo>
                    <a:lnTo>
                      <a:pt x="44" y="16"/>
                    </a:lnTo>
                    <a:lnTo>
                      <a:pt x="25" y="29"/>
                    </a:lnTo>
                    <a:lnTo>
                      <a:pt x="12" y="44"/>
                    </a:lnTo>
                    <a:lnTo>
                      <a:pt x="2" y="61"/>
                    </a:lnTo>
                    <a:lnTo>
                      <a:pt x="0" y="80"/>
                    </a:lnTo>
                    <a:lnTo>
                      <a:pt x="6" y="99"/>
                    </a:lnTo>
                    <a:lnTo>
                      <a:pt x="16" y="117"/>
                    </a:lnTo>
                    <a:lnTo>
                      <a:pt x="31" y="136"/>
                    </a:lnTo>
                    <a:lnTo>
                      <a:pt x="51" y="153"/>
                    </a:lnTo>
                    <a:lnTo>
                      <a:pt x="74" y="170"/>
                    </a:lnTo>
                    <a:lnTo>
                      <a:pt x="102" y="183"/>
                    </a:lnTo>
                    <a:lnTo>
                      <a:pt x="133" y="193"/>
                    </a:lnTo>
                    <a:lnTo>
                      <a:pt x="165" y="199"/>
                    </a:lnTo>
                    <a:lnTo>
                      <a:pt x="195" y="202"/>
                    </a:lnTo>
                    <a:lnTo>
                      <a:pt x="223" y="200"/>
                    </a:lnTo>
                    <a:lnTo>
                      <a:pt x="248" y="195"/>
                    </a:lnTo>
                    <a:lnTo>
                      <a:pt x="271" y="187"/>
                    </a:lnTo>
                    <a:lnTo>
                      <a:pt x="289" y="174"/>
                    </a:lnTo>
                    <a:lnTo>
                      <a:pt x="303" y="159"/>
                    </a:lnTo>
                    <a:lnTo>
                      <a:pt x="310" y="142"/>
                    </a:lnTo>
                    <a:lnTo>
                      <a:pt x="312" y="123"/>
                    </a:lnTo>
                    <a:lnTo>
                      <a:pt x="308" y="104"/>
                    </a:lnTo>
                    <a:lnTo>
                      <a:pt x="297" y="85"/>
                    </a:lnTo>
                    <a:lnTo>
                      <a:pt x="284" y="66"/>
                    </a:lnTo>
                    <a:lnTo>
                      <a:pt x="263" y="50"/>
                    </a:lnTo>
                    <a:lnTo>
                      <a:pt x="240" y="33"/>
                    </a:lnTo>
                    <a:lnTo>
                      <a:pt x="212" y="19"/>
                    </a:lnTo>
                    <a:lnTo>
                      <a:pt x="182" y="10"/>
                    </a:lnTo>
                    <a:close/>
                  </a:path>
                </a:pathLst>
              </a:custGeom>
              <a:grpFill/>
              <a:ln w="12700">
                <a:solidFill>
                  <a:srgbClr val="000000"/>
                </a:solidFill>
                <a:round/>
              </a:ln>
            </p:spPr>
            <p:txBody>
              <a:bodyPr/>
              <a:lstStyle/>
              <a:p>
                <a:endParaRPr lang="zh-CN" altLang="en-US">
                  <a:latin typeface="+mn-ea"/>
                  <a:ea typeface="+mn-ea"/>
                </a:endParaRPr>
              </a:p>
            </p:txBody>
          </p:sp>
          <p:sp>
            <p:nvSpPr>
              <p:cNvPr id="45" name="Freeform 628"/>
              <p:cNvSpPr/>
              <p:nvPr/>
            </p:nvSpPr>
            <p:spPr bwMode="auto">
              <a:xfrm>
                <a:off x="4014" y="2946"/>
                <a:ext cx="270" cy="232"/>
              </a:xfrm>
              <a:custGeom>
                <a:avLst/>
                <a:gdLst>
                  <a:gd name="T0" fmla="*/ 181 w 270"/>
                  <a:gd name="T1" fmla="*/ 15 h 232"/>
                  <a:gd name="T2" fmla="*/ 155 w 270"/>
                  <a:gd name="T3" fmla="*/ 6 h 232"/>
                  <a:gd name="T4" fmla="*/ 128 w 270"/>
                  <a:gd name="T5" fmla="*/ 0 h 232"/>
                  <a:gd name="T6" fmla="*/ 104 w 270"/>
                  <a:gd name="T7" fmla="*/ 0 h 232"/>
                  <a:gd name="T8" fmla="*/ 79 w 270"/>
                  <a:gd name="T9" fmla="*/ 4 h 232"/>
                  <a:gd name="T10" fmla="*/ 57 w 270"/>
                  <a:gd name="T11" fmla="*/ 11 h 232"/>
                  <a:gd name="T12" fmla="*/ 38 w 270"/>
                  <a:gd name="T13" fmla="*/ 23 h 232"/>
                  <a:gd name="T14" fmla="*/ 21 w 270"/>
                  <a:gd name="T15" fmla="*/ 38 h 232"/>
                  <a:gd name="T16" fmla="*/ 9 w 270"/>
                  <a:gd name="T17" fmla="*/ 56 h 232"/>
                  <a:gd name="T18" fmla="*/ 2 w 270"/>
                  <a:gd name="T19" fmla="*/ 79 h 232"/>
                  <a:gd name="T20" fmla="*/ 0 w 270"/>
                  <a:gd name="T21" fmla="*/ 100 h 232"/>
                  <a:gd name="T22" fmla="*/ 4 w 270"/>
                  <a:gd name="T23" fmla="*/ 123 h 232"/>
                  <a:gd name="T24" fmla="*/ 13 w 270"/>
                  <a:gd name="T25" fmla="*/ 145 h 232"/>
                  <a:gd name="T26" fmla="*/ 26 w 270"/>
                  <a:gd name="T27" fmla="*/ 166 h 232"/>
                  <a:gd name="T28" fmla="*/ 43 w 270"/>
                  <a:gd name="T29" fmla="*/ 185 h 232"/>
                  <a:gd name="T30" fmla="*/ 64 w 270"/>
                  <a:gd name="T31" fmla="*/ 202 h 232"/>
                  <a:gd name="T32" fmla="*/ 89 w 270"/>
                  <a:gd name="T33" fmla="*/ 217 h 232"/>
                  <a:gd name="T34" fmla="*/ 115 w 270"/>
                  <a:gd name="T35" fmla="*/ 226 h 232"/>
                  <a:gd name="T36" fmla="*/ 142 w 270"/>
                  <a:gd name="T37" fmla="*/ 232 h 232"/>
                  <a:gd name="T38" fmla="*/ 166 w 270"/>
                  <a:gd name="T39" fmla="*/ 232 h 232"/>
                  <a:gd name="T40" fmla="*/ 191 w 270"/>
                  <a:gd name="T41" fmla="*/ 228 h 232"/>
                  <a:gd name="T42" fmla="*/ 213 w 270"/>
                  <a:gd name="T43" fmla="*/ 221 h 232"/>
                  <a:gd name="T44" fmla="*/ 232 w 270"/>
                  <a:gd name="T45" fmla="*/ 209 h 232"/>
                  <a:gd name="T46" fmla="*/ 249 w 270"/>
                  <a:gd name="T47" fmla="*/ 194 h 232"/>
                  <a:gd name="T48" fmla="*/ 261 w 270"/>
                  <a:gd name="T49" fmla="*/ 175 h 232"/>
                  <a:gd name="T50" fmla="*/ 268 w 270"/>
                  <a:gd name="T51" fmla="*/ 155 h 232"/>
                  <a:gd name="T52" fmla="*/ 270 w 270"/>
                  <a:gd name="T53" fmla="*/ 132 h 232"/>
                  <a:gd name="T54" fmla="*/ 266 w 270"/>
                  <a:gd name="T55" fmla="*/ 109 h 232"/>
                  <a:gd name="T56" fmla="*/ 257 w 270"/>
                  <a:gd name="T57" fmla="*/ 87 h 232"/>
                  <a:gd name="T58" fmla="*/ 244 w 270"/>
                  <a:gd name="T59" fmla="*/ 66 h 232"/>
                  <a:gd name="T60" fmla="*/ 227 w 270"/>
                  <a:gd name="T61" fmla="*/ 47 h 232"/>
                  <a:gd name="T62" fmla="*/ 206 w 270"/>
                  <a:gd name="T63" fmla="*/ 30 h 232"/>
                  <a:gd name="T64" fmla="*/ 181 w 270"/>
                  <a:gd name="T65" fmla="*/ 15 h 23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70"/>
                  <a:gd name="T100" fmla="*/ 0 h 232"/>
                  <a:gd name="T101" fmla="*/ 270 w 270"/>
                  <a:gd name="T102" fmla="*/ 232 h 23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70" h="232">
                    <a:moveTo>
                      <a:pt x="181" y="15"/>
                    </a:moveTo>
                    <a:lnTo>
                      <a:pt x="155" y="6"/>
                    </a:lnTo>
                    <a:lnTo>
                      <a:pt x="128" y="0"/>
                    </a:lnTo>
                    <a:lnTo>
                      <a:pt x="104" y="0"/>
                    </a:lnTo>
                    <a:lnTo>
                      <a:pt x="79" y="4"/>
                    </a:lnTo>
                    <a:lnTo>
                      <a:pt x="57" y="11"/>
                    </a:lnTo>
                    <a:lnTo>
                      <a:pt x="38" y="23"/>
                    </a:lnTo>
                    <a:lnTo>
                      <a:pt x="21" y="38"/>
                    </a:lnTo>
                    <a:lnTo>
                      <a:pt x="9" y="56"/>
                    </a:lnTo>
                    <a:lnTo>
                      <a:pt x="2" y="79"/>
                    </a:lnTo>
                    <a:lnTo>
                      <a:pt x="0" y="100"/>
                    </a:lnTo>
                    <a:lnTo>
                      <a:pt x="4" y="123"/>
                    </a:lnTo>
                    <a:lnTo>
                      <a:pt x="13" y="145"/>
                    </a:lnTo>
                    <a:lnTo>
                      <a:pt x="26" y="166"/>
                    </a:lnTo>
                    <a:lnTo>
                      <a:pt x="43" y="185"/>
                    </a:lnTo>
                    <a:lnTo>
                      <a:pt x="64" y="202"/>
                    </a:lnTo>
                    <a:lnTo>
                      <a:pt x="89" y="217"/>
                    </a:lnTo>
                    <a:lnTo>
                      <a:pt x="115" y="226"/>
                    </a:lnTo>
                    <a:lnTo>
                      <a:pt x="142" y="232"/>
                    </a:lnTo>
                    <a:lnTo>
                      <a:pt x="166" y="232"/>
                    </a:lnTo>
                    <a:lnTo>
                      <a:pt x="191" y="228"/>
                    </a:lnTo>
                    <a:lnTo>
                      <a:pt x="213" y="221"/>
                    </a:lnTo>
                    <a:lnTo>
                      <a:pt x="232" y="209"/>
                    </a:lnTo>
                    <a:lnTo>
                      <a:pt x="249" y="194"/>
                    </a:lnTo>
                    <a:lnTo>
                      <a:pt x="261" y="175"/>
                    </a:lnTo>
                    <a:lnTo>
                      <a:pt x="268" y="155"/>
                    </a:lnTo>
                    <a:lnTo>
                      <a:pt x="270" y="132"/>
                    </a:lnTo>
                    <a:lnTo>
                      <a:pt x="266" y="109"/>
                    </a:lnTo>
                    <a:lnTo>
                      <a:pt x="257" y="87"/>
                    </a:lnTo>
                    <a:lnTo>
                      <a:pt x="244" y="66"/>
                    </a:lnTo>
                    <a:lnTo>
                      <a:pt x="227" y="47"/>
                    </a:lnTo>
                    <a:lnTo>
                      <a:pt x="206" y="30"/>
                    </a:lnTo>
                    <a:lnTo>
                      <a:pt x="181" y="15"/>
                    </a:lnTo>
                    <a:close/>
                  </a:path>
                </a:pathLst>
              </a:custGeom>
              <a:grpFill/>
              <a:ln w="12700">
                <a:solidFill>
                  <a:srgbClr val="000000"/>
                </a:solidFill>
                <a:round/>
              </a:ln>
            </p:spPr>
            <p:txBody>
              <a:bodyPr/>
              <a:lstStyle/>
              <a:p>
                <a:endParaRPr lang="zh-CN" altLang="en-US">
                  <a:latin typeface="+mn-ea"/>
                  <a:ea typeface="+mn-ea"/>
                </a:endParaRPr>
              </a:p>
            </p:txBody>
          </p:sp>
          <p:sp>
            <p:nvSpPr>
              <p:cNvPr id="46" name="Freeform 629"/>
              <p:cNvSpPr/>
              <p:nvPr/>
            </p:nvSpPr>
            <p:spPr bwMode="auto">
              <a:xfrm>
                <a:off x="3927" y="3165"/>
                <a:ext cx="325" cy="285"/>
              </a:xfrm>
              <a:custGeom>
                <a:avLst/>
                <a:gdLst>
                  <a:gd name="T0" fmla="*/ 102 w 325"/>
                  <a:gd name="T1" fmla="*/ 19 h 285"/>
                  <a:gd name="T2" fmla="*/ 74 w 325"/>
                  <a:gd name="T3" fmla="*/ 36 h 285"/>
                  <a:gd name="T4" fmla="*/ 49 w 325"/>
                  <a:gd name="T5" fmla="*/ 58 h 285"/>
                  <a:gd name="T6" fmla="*/ 28 w 325"/>
                  <a:gd name="T7" fmla="*/ 81 h 285"/>
                  <a:gd name="T8" fmla="*/ 13 w 325"/>
                  <a:gd name="T9" fmla="*/ 107 h 285"/>
                  <a:gd name="T10" fmla="*/ 4 w 325"/>
                  <a:gd name="T11" fmla="*/ 134 h 285"/>
                  <a:gd name="T12" fmla="*/ 0 w 325"/>
                  <a:gd name="T13" fmla="*/ 162 h 285"/>
                  <a:gd name="T14" fmla="*/ 2 w 325"/>
                  <a:gd name="T15" fmla="*/ 188 h 285"/>
                  <a:gd name="T16" fmla="*/ 11 w 325"/>
                  <a:gd name="T17" fmla="*/ 215 h 285"/>
                  <a:gd name="T18" fmla="*/ 27 w 325"/>
                  <a:gd name="T19" fmla="*/ 237 h 285"/>
                  <a:gd name="T20" fmla="*/ 45 w 325"/>
                  <a:gd name="T21" fmla="*/ 256 h 285"/>
                  <a:gd name="T22" fmla="*/ 70 w 325"/>
                  <a:gd name="T23" fmla="*/ 271 h 285"/>
                  <a:gd name="T24" fmla="*/ 98 w 325"/>
                  <a:gd name="T25" fmla="*/ 279 h 285"/>
                  <a:gd name="T26" fmla="*/ 127 w 325"/>
                  <a:gd name="T27" fmla="*/ 285 h 285"/>
                  <a:gd name="T28" fmla="*/ 159 w 325"/>
                  <a:gd name="T29" fmla="*/ 283 h 285"/>
                  <a:gd name="T30" fmla="*/ 191 w 325"/>
                  <a:gd name="T31" fmla="*/ 275 h 285"/>
                  <a:gd name="T32" fmla="*/ 223 w 325"/>
                  <a:gd name="T33" fmla="*/ 264 h 285"/>
                  <a:gd name="T34" fmla="*/ 251 w 325"/>
                  <a:gd name="T35" fmla="*/ 247 h 285"/>
                  <a:gd name="T36" fmla="*/ 276 w 325"/>
                  <a:gd name="T37" fmla="*/ 226 h 285"/>
                  <a:gd name="T38" fmla="*/ 297 w 325"/>
                  <a:gd name="T39" fmla="*/ 202 h 285"/>
                  <a:gd name="T40" fmla="*/ 312 w 325"/>
                  <a:gd name="T41" fmla="*/ 175 h 285"/>
                  <a:gd name="T42" fmla="*/ 321 w 325"/>
                  <a:gd name="T43" fmla="*/ 149 h 285"/>
                  <a:gd name="T44" fmla="*/ 325 w 325"/>
                  <a:gd name="T45" fmla="*/ 120 h 285"/>
                  <a:gd name="T46" fmla="*/ 323 w 325"/>
                  <a:gd name="T47" fmla="*/ 94 h 285"/>
                  <a:gd name="T48" fmla="*/ 314 w 325"/>
                  <a:gd name="T49" fmla="*/ 68 h 285"/>
                  <a:gd name="T50" fmla="*/ 299 w 325"/>
                  <a:gd name="T51" fmla="*/ 45 h 285"/>
                  <a:gd name="T52" fmla="*/ 280 w 325"/>
                  <a:gd name="T53" fmla="*/ 26 h 285"/>
                  <a:gd name="T54" fmla="*/ 255 w 325"/>
                  <a:gd name="T55" fmla="*/ 11 h 285"/>
                  <a:gd name="T56" fmla="*/ 229 w 325"/>
                  <a:gd name="T57" fmla="*/ 4 h 285"/>
                  <a:gd name="T58" fmla="*/ 198 w 325"/>
                  <a:gd name="T59" fmla="*/ 0 h 285"/>
                  <a:gd name="T60" fmla="*/ 166 w 325"/>
                  <a:gd name="T61" fmla="*/ 0 h 285"/>
                  <a:gd name="T62" fmla="*/ 134 w 325"/>
                  <a:gd name="T63" fmla="*/ 7 h 285"/>
                  <a:gd name="T64" fmla="*/ 102 w 325"/>
                  <a:gd name="T65" fmla="*/ 19 h 28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25"/>
                  <a:gd name="T100" fmla="*/ 0 h 285"/>
                  <a:gd name="T101" fmla="*/ 325 w 325"/>
                  <a:gd name="T102" fmla="*/ 285 h 28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25" h="285">
                    <a:moveTo>
                      <a:pt x="102" y="19"/>
                    </a:moveTo>
                    <a:lnTo>
                      <a:pt x="74" y="36"/>
                    </a:lnTo>
                    <a:lnTo>
                      <a:pt x="49" y="58"/>
                    </a:lnTo>
                    <a:lnTo>
                      <a:pt x="28" y="81"/>
                    </a:lnTo>
                    <a:lnTo>
                      <a:pt x="13" y="107"/>
                    </a:lnTo>
                    <a:lnTo>
                      <a:pt x="4" y="134"/>
                    </a:lnTo>
                    <a:lnTo>
                      <a:pt x="0" y="162"/>
                    </a:lnTo>
                    <a:lnTo>
                      <a:pt x="2" y="188"/>
                    </a:lnTo>
                    <a:lnTo>
                      <a:pt x="11" y="215"/>
                    </a:lnTo>
                    <a:lnTo>
                      <a:pt x="27" y="237"/>
                    </a:lnTo>
                    <a:lnTo>
                      <a:pt x="45" y="256"/>
                    </a:lnTo>
                    <a:lnTo>
                      <a:pt x="70" y="271"/>
                    </a:lnTo>
                    <a:lnTo>
                      <a:pt x="98" y="279"/>
                    </a:lnTo>
                    <a:lnTo>
                      <a:pt x="127" y="285"/>
                    </a:lnTo>
                    <a:lnTo>
                      <a:pt x="159" y="283"/>
                    </a:lnTo>
                    <a:lnTo>
                      <a:pt x="191" y="275"/>
                    </a:lnTo>
                    <a:lnTo>
                      <a:pt x="223" y="264"/>
                    </a:lnTo>
                    <a:lnTo>
                      <a:pt x="251" y="247"/>
                    </a:lnTo>
                    <a:lnTo>
                      <a:pt x="276" y="226"/>
                    </a:lnTo>
                    <a:lnTo>
                      <a:pt x="297" y="202"/>
                    </a:lnTo>
                    <a:lnTo>
                      <a:pt x="312" y="175"/>
                    </a:lnTo>
                    <a:lnTo>
                      <a:pt x="321" y="149"/>
                    </a:lnTo>
                    <a:lnTo>
                      <a:pt x="325" y="120"/>
                    </a:lnTo>
                    <a:lnTo>
                      <a:pt x="323" y="94"/>
                    </a:lnTo>
                    <a:lnTo>
                      <a:pt x="314" y="68"/>
                    </a:lnTo>
                    <a:lnTo>
                      <a:pt x="299" y="45"/>
                    </a:lnTo>
                    <a:lnTo>
                      <a:pt x="280" y="26"/>
                    </a:lnTo>
                    <a:lnTo>
                      <a:pt x="255" y="11"/>
                    </a:lnTo>
                    <a:lnTo>
                      <a:pt x="229" y="4"/>
                    </a:lnTo>
                    <a:lnTo>
                      <a:pt x="198" y="0"/>
                    </a:lnTo>
                    <a:lnTo>
                      <a:pt x="166" y="0"/>
                    </a:lnTo>
                    <a:lnTo>
                      <a:pt x="134" y="7"/>
                    </a:lnTo>
                    <a:lnTo>
                      <a:pt x="102" y="19"/>
                    </a:lnTo>
                    <a:close/>
                  </a:path>
                </a:pathLst>
              </a:custGeom>
              <a:grpFill/>
              <a:ln w="12700">
                <a:solidFill>
                  <a:srgbClr val="000000"/>
                </a:solidFill>
                <a:round/>
              </a:ln>
            </p:spPr>
            <p:txBody>
              <a:bodyPr/>
              <a:lstStyle/>
              <a:p>
                <a:endParaRPr lang="zh-CN" altLang="en-US">
                  <a:latin typeface="+mn-ea"/>
                  <a:ea typeface="+mn-ea"/>
                </a:endParaRPr>
              </a:p>
            </p:txBody>
          </p:sp>
          <p:sp>
            <p:nvSpPr>
              <p:cNvPr id="47" name="Oval 630"/>
              <p:cNvSpPr>
                <a:spLocks noChangeArrowheads="1"/>
              </p:cNvSpPr>
              <p:nvPr/>
            </p:nvSpPr>
            <p:spPr bwMode="auto">
              <a:xfrm>
                <a:off x="3514" y="3201"/>
                <a:ext cx="538" cy="337"/>
              </a:xfrm>
              <a:prstGeom prst="ellipse">
                <a:avLst/>
              </a:prstGeom>
              <a:grpFill/>
              <a:ln w="12700">
                <a:solidFill>
                  <a:srgbClr val="000000"/>
                </a:solidFill>
                <a:round/>
              </a:ln>
            </p:spPr>
            <p:txBody>
              <a:bodyPr/>
              <a:lstStyle/>
              <a:p>
                <a:endParaRPr lang="zh-CN" altLang="en-US">
                  <a:latin typeface="+mn-ea"/>
                  <a:ea typeface="+mn-ea"/>
                </a:endParaRPr>
              </a:p>
            </p:txBody>
          </p:sp>
          <p:sp>
            <p:nvSpPr>
              <p:cNvPr id="48" name="Freeform 631"/>
              <p:cNvSpPr/>
              <p:nvPr/>
            </p:nvSpPr>
            <p:spPr bwMode="auto">
              <a:xfrm>
                <a:off x="3289" y="3193"/>
                <a:ext cx="300" cy="232"/>
              </a:xfrm>
              <a:custGeom>
                <a:avLst/>
                <a:gdLst>
                  <a:gd name="T0" fmla="*/ 185 w 300"/>
                  <a:gd name="T1" fmla="*/ 9 h 232"/>
                  <a:gd name="T2" fmla="*/ 155 w 300"/>
                  <a:gd name="T3" fmla="*/ 2 h 232"/>
                  <a:gd name="T4" fmla="*/ 124 w 300"/>
                  <a:gd name="T5" fmla="*/ 0 h 232"/>
                  <a:gd name="T6" fmla="*/ 98 w 300"/>
                  <a:gd name="T7" fmla="*/ 2 h 232"/>
                  <a:gd name="T8" fmla="*/ 71 w 300"/>
                  <a:gd name="T9" fmla="*/ 8 h 232"/>
                  <a:gd name="T10" fmla="*/ 49 w 300"/>
                  <a:gd name="T11" fmla="*/ 17 h 232"/>
                  <a:gd name="T12" fmla="*/ 30 w 300"/>
                  <a:gd name="T13" fmla="*/ 30 h 232"/>
                  <a:gd name="T14" fmla="*/ 15 w 300"/>
                  <a:gd name="T15" fmla="*/ 47 h 232"/>
                  <a:gd name="T16" fmla="*/ 3 w 300"/>
                  <a:gd name="T17" fmla="*/ 68 h 232"/>
                  <a:gd name="T18" fmla="*/ 0 w 300"/>
                  <a:gd name="T19" fmla="*/ 91 h 232"/>
                  <a:gd name="T20" fmla="*/ 2 w 300"/>
                  <a:gd name="T21" fmla="*/ 113 h 232"/>
                  <a:gd name="T22" fmla="*/ 9 w 300"/>
                  <a:gd name="T23" fmla="*/ 136 h 232"/>
                  <a:gd name="T24" fmla="*/ 22 w 300"/>
                  <a:gd name="T25" fmla="*/ 157 h 232"/>
                  <a:gd name="T26" fmla="*/ 39 w 300"/>
                  <a:gd name="T27" fmla="*/ 177 h 232"/>
                  <a:gd name="T28" fmla="*/ 62 w 300"/>
                  <a:gd name="T29" fmla="*/ 196 h 232"/>
                  <a:gd name="T30" fmla="*/ 87 w 300"/>
                  <a:gd name="T31" fmla="*/ 211 h 232"/>
                  <a:gd name="T32" fmla="*/ 115 w 300"/>
                  <a:gd name="T33" fmla="*/ 223 h 232"/>
                  <a:gd name="T34" fmla="*/ 145 w 300"/>
                  <a:gd name="T35" fmla="*/ 230 h 232"/>
                  <a:gd name="T36" fmla="*/ 175 w 300"/>
                  <a:gd name="T37" fmla="*/ 232 h 232"/>
                  <a:gd name="T38" fmla="*/ 202 w 300"/>
                  <a:gd name="T39" fmla="*/ 230 h 232"/>
                  <a:gd name="T40" fmla="*/ 228 w 300"/>
                  <a:gd name="T41" fmla="*/ 225 h 232"/>
                  <a:gd name="T42" fmla="*/ 251 w 300"/>
                  <a:gd name="T43" fmla="*/ 213 h 232"/>
                  <a:gd name="T44" fmla="*/ 270 w 300"/>
                  <a:gd name="T45" fmla="*/ 200 h 232"/>
                  <a:gd name="T46" fmla="*/ 287 w 300"/>
                  <a:gd name="T47" fmla="*/ 183 h 232"/>
                  <a:gd name="T48" fmla="*/ 296 w 300"/>
                  <a:gd name="T49" fmla="*/ 162 h 232"/>
                  <a:gd name="T50" fmla="*/ 300 w 300"/>
                  <a:gd name="T51" fmla="*/ 140 h 232"/>
                  <a:gd name="T52" fmla="*/ 298 w 300"/>
                  <a:gd name="T53" fmla="*/ 117 h 232"/>
                  <a:gd name="T54" fmla="*/ 291 w 300"/>
                  <a:gd name="T55" fmla="*/ 94 h 232"/>
                  <a:gd name="T56" fmla="*/ 277 w 300"/>
                  <a:gd name="T57" fmla="*/ 74 h 232"/>
                  <a:gd name="T58" fmla="*/ 260 w 300"/>
                  <a:gd name="T59" fmla="*/ 55 h 232"/>
                  <a:gd name="T60" fmla="*/ 238 w 300"/>
                  <a:gd name="T61" fmla="*/ 36 h 232"/>
                  <a:gd name="T62" fmla="*/ 213 w 300"/>
                  <a:gd name="T63" fmla="*/ 21 h 232"/>
                  <a:gd name="T64" fmla="*/ 185 w 300"/>
                  <a:gd name="T65" fmla="*/ 9 h 23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00"/>
                  <a:gd name="T100" fmla="*/ 0 h 232"/>
                  <a:gd name="T101" fmla="*/ 300 w 300"/>
                  <a:gd name="T102" fmla="*/ 232 h 23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00" h="232">
                    <a:moveTo>
                      <a:pt x="185" y="9"/>
                    </a:moveTo>
                    <a:lnTo>
                      <a:pt x="155" y="2"/>
                    </a:lnTo>
                    <a:lnTo>
                      <a:pt x="124" y="0"/>
                    </a:lnTo>
                    <a:lnTo>
                      <a:pt x="98" y="2"/>
                    </a:lnTo>
                    <a:lnTo>
                      <a:pt x="71" y="8"/>
                    </a:lnTo>
                    <a:lnTo>
                      <a:pt x="49" y="17"/>
                    </a:lnTo>
                    <a:lnTo>
                      <a:pt x="30" y="30"/>
                    </a:lnTo>
                    <a:lnTo>
                      <a:pt x="15" y="47"/>
                    </a:lnTo>
                    <a:lnTo>
                      <a:pt x="3" y="68"/>
                    </a:lnTo>
                    <a:lnTo>
                      <a:pt x="0" y="91"/>
                    </a:lnTo>
                    <a:lnTo>
                      <a:pt x="2" y="113"/>
                    </a:lnTo>
                    <a:lnTo>
                      <a:pt x="9" y="136"/>
                    </a:lnTo>
                    <a:lnTo>
                      <a:pt x="22" y="157"/>
                    </a:lnTo>
                    <a:lnTo>
                      <a:pt x="39" y="177"/>
                    </a:lnTo>
                    <a:lnTo>
                      <a:pt x="62" y="196"/>
                    </a:lnTo>
                    <a:lnTo>
                      <a:pt x="87" y="211"/>
                    </a:lnTo>
                    <a:lnTo>
                      <a:pt x="115" y="223"/>
                    </a:lnTo>
                    <a:lnTo>
                      <a:pt x="145" y="230"/>
                    </a:lnTo>
                    <a:lnTo>
                      <a:pt x="175" y="232"/>
                    </a:lnTo>
                    <a:lnTo>
                      <a:pt x="202" y="230"/>
                    </a:lnTo>
                    <a:lnTo>
                      <a:pt x="228" y="225"/>
                    </a:lnTo>
                    <a:lnTo>
                      <a:pt x="251" y="213"/>
                    </a:lnTo>
                    <a:lnTo>
                      <a:pt x="270" y="200"/>
                    </a:lnTo>
                    <a:lnTo>
                      <a:pt x="287" y="183"/>
                    </a:lnTo>
                    <a:lnTo>
                      <a:pt x="296" y="162"/>
                    </a:lnTo>
                    <a:lnTo>
                      <a:pt x="300" y="140"/>
                    </a:lnTo>
                    <a:lnTo>
                      <a:pt x="298" y="117"/>
                    </a:lnTo>
                    <a:lnTo>
                      <a:pt x="291" y="94"/>
                    </a:lnTo>
                    <a:lnTo>
                      <a:pt x="277" y="74"/>
                    </a:lnTo>
                    <a:lnTo>
                      <a:pt x="260" y="55"/>
                    </a:lnTo>
                    <a:lnTo>
                      <a:pt x="238" y="36"/>
                    </a:lnTo>
                    <a:lnTo>
                      <a:pt x="213" y="21"/>
                    </a:lnTo>
                    <a:lnTo>
                      <a:pt x="185" y="9"/>
                    </a:lnTo>
                    <a:close/>
                  </a:path>
                </a:pathLst>
              </a:custGeom>
              <a:grpFill/>
              <a:ln w="12700">
                <a:solidFill>
                  <a:srgbClr val="000000"/>
                </a:solidFill>
                <a:round/>
              </a:ln>
            </p:spPr>
            <p:txBody>
              <a:bodyPr/>
              <a:lstStyle/>
              <a:p>
                <a:endParaRPr lang="zh-CN" altLang="en-US">
                  <a:latin typeface="+mn-ea"/>
                  <a:ea typeface="+mn-ea"/>
                </a:endParaRPr>
              </a:p>
            </p:txBody>
          </p:sp>
          <p:sp>
            <p:nvSpPr>
              <p:cNvPr id="49" name="Oval 632"/>
              <p:cNvSpPr>
                <a:spLocks noChangeArrowheads="1"/>
              </p:cNvSpPr>
              <p:nvPr/>
            </p:nvSpPr>
            <p:spPr bwMode="auto">
              <a:xfrm>
                <a:off x="3204" y="3023"/>
                <a:ext cx="245" cy="219"/>
              </a:xfrm>
              <a:prstGeom prst="ellipse">
                <a:avLst/>
              </a:prstGeom>
              <a:grpFill/>
              <a:ln w="12700">
                <a:solidFill>
                  <a:srgbClr val="000000"/>
                </a:solidFill>
                <a:round/>
              </a:ln>
            </p:spPr>
            <p:txBody>
              <a:bodyPr/>
              <a:lstStyle/>
              <a:p>
                <a:endParaRPr lang="zh-CN" altLang="en-US">
                  <a:latin typeface="+mn-ea"/>
                  <a:ea typeface="+mn-ea"/>
                </a:endParaRPr>
              </a:p>
            </p:txBody>
          </p:sp>
          <p:sp>
            <p:nvSpPr>
              <p:cNvPr id="50" name="Freeform 633"/>
              <p:cNvSpPr/>
              <p:nvPr/>
            </p:nvSpPr>
            <p:spPr bwMode="auto">
              <a:xfrm>
                <a:off x="3253" y="2827"/>
                <a:ext cx="315" cy="259"/>
              </a:xfrm>
              <a:custGeom>
                <a:avLst/>
                <a:gdLst>
                  <a:gd name="T0" fmla="*/ 100 w 315"/>
                  <a:gd name="T1" fmla="*/ 32 h 259"/>
                  <a:gd name="T2" fmla="*/ 72 w 315"/>
                  <a:gd name="T3" fmla="*/ 53 h 259"/>
                  <a:gd name="T4" fmla="*/ 47 w 315"/>
                  <a:gd name="T5" fmla="*/ 74 h 259"/>
                  <a:gd name="T6" fmla="*/ 28 w 315"/>
                  <a:gd name="T7" fmla="*/ 98 h 259"/>
                  <a:gd name="T8" fmla="*/ 13 w 315"/>
                  <a:gd name="T9" fmla="*/ 123 h 259"/>
                  <a:gd name="T10" fmla="*/ 4 w 315"/>
                  <a:gd name="T11" fmla="*/ 149 h 259"/>
                  <a:gd name="T12" fmla="*/ 0 w 315"/>
                  <a:gd name="T13" fmla="*/ 174 h 259"/>
                  <a:gd name="T14" fmla="*/ 2 w 315"/>
                  <a:gd name="T15" fmla="*/ 196 h 259"/>
                  <a:gd name="T16" fmla="*/ 11 w 315"/>
                  <a:gd name="T17" fmla="*/ 217 h 259"/>
                  <a:gd name="T18" fmla="*/ 26 w 315"/>
                  <a:gd name="T19" fmla="*/ 234 h 259"/>
                  <a:gd name="T20" fmla="*/ 45 w 315"/>
                  <a:gd name="T21" fmla="*/ 247 h 259"/>
                  <a:gd name="T22" fmla="*/ 70 w 315"/>
                  <a:gd name="T23" fmla="*/ 257 h 259"/>
                  <a:gd name="T24" fmla="*/ 96 w 315"/>
                  <a:gd name="T25" fmla="*/ 259 h 259"/>
                  <a:gd name="T26" fmla="*/ 124 w 315"/>
                  <a:gd name="T27" fmla="*/ 259 h 259"/>
                  <a:gd name="T28" fmla="*/ 155 w 315"/>
                  <a:gd name="T29" fmla="*/ 253 h 259"/>
                  <a:gd name="T30" fmla="*/ 185 w 315"/>
                  <a:gd name="T31" fmla="*/ 242 h 259"/>
                  <a:gd name="T32" fmla="*/ 215 w 315"/>
                  <a:gd name="T33" fmla="*/ 226 h 259"/>
                  <a:gd name="T34" fmla="*/ 243 w 315"/>
                  <a:gd name="T35" fmla="*/ 208 h 259"/>
                  <a:gd name="T36" fmla="*/ 268 w 315"/>
                  <a:gd name="T37" fmla="*/ 185 h 259"/>
                  <a:gd name="T38" fmla="*/ 287 w 315"/>
                  <a:gd name="T39" fmla="*/ 160 h 259"/>
                  <a:gd name="T40" fmla="*/ 302 w 315"/>
                  <a:gd name="T41" fmla="*/ 136 h 259"/>
                  <a:gd name="T42" fmla="*/ 311 w 315"/>
                  <a:gd name="T43" fmla="*/ 109 h 259"/>
                  <a:gd name="T44" fmla="*/ 315 w 315"/>
                  <a:gd name="T45" fmla="*/ 87 h 259"/>
                  <a:gd name="T46" fmla="*/ 313 w 315"/>
                  <a:gd name="T47" fmla="*/ 62 h 259"/>
                  <a:gd name="T48" fmla="*/ 304 w 315"/>
                  <a:gd name="T49" fmla="*/ 42 h 259"/>
                  <a:gd name="T50" fmla="*/ 289 w 315"/>
                  <a:gd name="T51" fmla="*/ 25 h 259"/>
                  <a:gd name="T52" fmla="*/ 270 w 315"/>
                  <a:gd name="T53" fmla="*/ 11 h 259"/>
                  <a:gd name="T54" fmla="*/ 247 w 315"/>
                  <a:gd name="T55" fmla="*/ 4 h 259"/>
                  <a:gd name="T56" fmla="*/ 221 w 315"/>
                  <a:gd name="T57" fmla="*/ 0 h 259"/>
                  <a:gd name="T58" fmla="*/ 192 w 315"/>
                  <a:gd name="T59" fmla="*/ 0 h 259"/>
                  <a:gd name="T60" fmla="*/ 162 w 315"/>
                  <a:gd name="T61" fmla="*/ 6 h 259"/>
                  <a:gd name="T62" fmla="*/ 130 w 315"/>
                  <a:gd name="T63" fmla="*/ 17 h 259"/>
                  <a:gd name="T64" fmla="*/ 100 w 315"/>
                  <a:gd name="T65" fmla="*/ 32 h 25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15"/>
                  <a:gd name="T100" fmla="*/ 0 h 259"/>
                  <a:gd name="T101" fmla="*/ 315 w 315"/>
                  <a:gd name="T102" fmla="*/ 259 h 25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15" h="259">
                    <a:moveTo>
                      <a:pt x="100" y="32"/>
                    </a:moveTo>
                    <a:lnTo>
                      <a:pt x="72" y="53"/>
                    </a:lnTo>
                    <a:lnTo>
                      <a:pt x="47" y="74"/>
                    </a:lnTo>
                    <a:lnTo>
                      <a:pt x="28" y="98"/>
                    </a:lnTo>
                    <a:lnTo>
                      <a:pt x="13" y="123"/>
                    </a:lnTo>
                    <a:lnTo>
                      <a:pt x="4" y="149"/>
                    </a:lnTo>
                    <a:lnTo>
                      <a:pt x="0" y="174"/>
                    </a:lnTo>
                    <a:lnTo>
                      <a:pt x="2" y="196"/>
                    </a:lnTo>
                    <a:lnTo>
                      <a:pt x="11" y="217"/>
                    </a:lnTo>
                    <a:lnTo>
                      <a:pt x="26" y="234"/>
                    </a:lnTo>
                    <a:lnTo>
                      <a:pt x="45" y="247"/>
                    </a:lnTo>
                    <a:lnTo>
                      <a:pt x="70" y="257"/>
                    </a:lnTo>
                    <a:lnTo>
                      <a:pt x="96" y="259"/>
                    </a:lnTo>
                    <a:lnTo>
                      <a:pt x="124" y="259"/>
                    </a:lnTo>
                    <a:lnTo>
                      <a:pt x="155" y="253"/>
                    </a:lnTo>
                    <a:lnTo>
                      <a:pt x="185" y="242"/>
                    </a:lnTo>
                    <a:lnTo>
                      <a:pt x="215" y="226"/>
                    </a:lnTo>
                    <a:lnTo>
                      <a:pt x="243" y="208"/>
                    </a:lnTo>
                    <a:lnTo>
                      <a:pt x="268" y="185"/>
                    </a:lnTo>
                    <a:lnTo>
                      <a:pt x="287" y="160"/>
                    </a:lnTo>
                    <a:lnTo>
                      <a:pt x="302" y="136"/>
                    </a:lnTo>
                    <a:lnTo>
                      <a:pt x="311" y="109"/>
                    </a:lnTo>
                    <a:lnTo>
                      <a:pt x="315" y="87"/>
                    </a:lnTo>
                    <a:lnTo>
                      <a:pt x="313" y="62"/>
                    </a:lnTo>
                    <a:lnTo>
                      <a:pt x="304" y="42"/>
                    </a:lnTo>
                    <a:lnTo>
                      <a:pt x="289" y="25"/>
                    </a:lnTo>
                    <a:lnTo>
                      <a:pt x="270" y="11"/>
                    </a:lnTo>
                    <a:lnTo>
                      <a:pt x="247" y="4"/>
                    </a:lnTo>
                    <a:lnTo>
                      <a:pt x="221" y="0"/>
                    </a:lnTo>
                    <a:lnTo>
                      <a:pt x="192" y="0"/>
                    </a:lnTo>
                    <a:lnTo>
                      <a:pt x="162" y="6"/>
                    </a:lnTo>
                    <a:lnTo>
                      <a:pt x="130" y="17"/>
                    </a:lnTo>
                    <a:lnTo>
                      <a:pt x="100" y="32"/>
                    </a:lnTo>
                    <a:close/>
                  </a:path>
                </a:pathLst>
              </a:custGeom>
              <a:grpFill/>
              <a:ln w="12700">
                <a:solidFill>
                  <a:srgbClr val="000000"/>
                </a:solidFill>
                <a:round/>
              </a:ln>
            </p:spPr>
            <p:txBody>
              <a:bodyPr/>
              <a:lstStyle/>
              <a:p>
                <a:endParaRPr lang="zh-CN" altLang="en-US">
                  <a:latin typeface="+mn-ea"/>
                  <a:ea typeface="+mn-ea"/>
                </a:endParaRPr>
              </a:p>
            </p:txBody>
          </p:sp>
          <p:sp>
            <p:nvSpPr>
              <p:cNvPr id="51" name="Freeform 634"/>
              <p:cNvSpPr/>
              <p:nvPr/>
            </p:nvSpPr>
            <p:spPr bwMode="auto">
              <a:xfrm>
                <a:off x="3319" y="2831"/>
                <a:ext cx="850" cy="583"/>
              </a:xfrm>
              <a:custGeom>
                <a:avLst/>
                <a:gdLst>
                  <a:gd name="T0" fmla="*/ 125 w 850"/>
                  <a:gd name="T1" fmla="*/ 117 h 583"/>
                  <a:gd name="T2" fmla="*/ 166 w 850"/>
                  <a:gd name="T3" fmla="*/ 109 h 583"/>
                  <a:gd name="T4" fmla="*/ 210 w 850"/>
                  <a:gd name="T5" fmla="*/ 102 h 583"/>
                  <a:gd name="T6" fmla="*/ 247 w 850"/>
                  <a:gd name="T7" fmla="*/ 96 h 583"/>
                  <a:gd name="T8" fmla="*/ 272 w 850"/>
                  <a:gd name="T9" fmla="*/ 66 h 583"/>
                  <a:gd name="T10" fmla="*/ 234 w 850"/>
                  <a:gd name="T11" fmla="*/ 58 h 583"/>
                  <a:gd name="T12" fmla="*/ 198 w 850"/>
                  <a:gd name="T13" fmla="*/ 66 h 583"/>
                  <a:gd name="T14" fmla="*/ 179 w 850"/>
                  <a:gd name="T15" fmla="*/ 66 h 583"/>
                  <a:gd name="T16" fmla="*/ 217 w 850"/>
                  <a:gd name="T17" fmla="*/ 36 h 583"/>
                  <a:gd name="T18" fmla="*/ 261 w 850"/>
                  <a:gd name="T19" fmla="*/ 21 h 583"/>
                  <a:gd name="T20" fmla="*/ 296 w 850"/>
                  <a:gd name="T21" fmla="*/ 13 h 583"/>
                  <a:gd name="T22" fmla="*/ 334 w 850"/>
                  <a:gd name="T23" fmla="*/ 5 h 583"/>
                  <a:gd name="T24" fmla="*/ 372 w 850"/>
                  <a:gd name="T25" fmla="*/ 0 h 583"/>
                  <a:gd name="T26" fmla="*/ 410 w 850"/>
                  <a:gd name="T27" fmla="*/ 0 h 583"/>
                  <a:gd name="T28" fmla="*/ 446 w 850"/>
                  <a:gd name="T29" fmla="*/ 0 h 583"/>
                  <a:gd name="T30" fmla="*/ 534 w 850"/>
                  <a:gd name="T31" fmla="*/ 0 h 583"/>
                  <a:gd name="T32" fmla="*/ 584 w 850"/>
                  <a:gd name="T33" fmla="*/ 0 h 583"/>
                  <a:gd name="T34" fmla="*/ 627 w 850"/>
                  <a:gd name="T35" fmla="*/ 21 h 583"/>
                  <a:gd name="T36" fmla="*/ 657 w 850"/>
                  <a:gd name="T37" fmla="*/ 51 h 583"/>
                  <a:gd name="T38" fmla="*/ 695 w 850"/>
                  <a:gd name="T39" fmla="*/ 72 h 583"/>
                  <a:gd name="T40" fmla="*/ 733 w 850"/>
                  <a:gd name="T41" fmla="*/ 81 h 583"/>
                  <a:gd name="T42" fmla="*/ 771 w 850"/>
                  <a:gd name="T43" fmla="*/ 109 h 583"/>
                  <a:gd name="T44" fmla="*/ 801 w 850"/>
                  <a:gd name="T45" fmla="*/ 139 h 583"/>
                  <a:gd name="T46" fmla="*/ 825 w 850"/>
                  <a:gd name="T47" fmla="*/ 183 h 583"/>
                  <a:gd name="T48" fmla="*/ 833 w 850"/>
                  <a:gd name="T49" fmla="*/ 234 h 583"/>
                  <a:gd name="T50" fmla="*/ 839 w 850"/>
                  <a:gd name="T51" fmla="*/ 279 h 583"/>
                  <a:gd name="T52" fmla="*/ 839 w 850"/>
                  <a:gd name="T53" fmla="*/ 324 h 583"/>
                  <a:gd name="T54" fmla="*/ 839 w 850"/>
                  <a:gd name="T55" fmla="*/ 368 h 583"/>
                  <a:gd name="T56" fmla="*/ 850 w 850"/>
                  <a:gd name="T57" fmla="*/ 413 h 583"/>
                  <a:gd name="T58" fmla="*/ 850 w 850"/>
                  <a:gd name="T59" fmla="*/ 456 h 583"/>
                  <a:gd name="T60" fmla="*/ 825 w 850"/>
                  <a:gd name="T61" fmla="*/ 500 h 583"/>
                  <a:gd name="T62" fmla="*/ 782 w 850"/>
                  <a:gd name="T63" fmla="*/ 524 h 583"/>
                  <a:gd name="T64" fmla="*/ 746 w 850"/>
                  <a:gd name="T65" fmla="*/ 545 h 583"/>
                  <a:gd name="T66" fmla="*/ 708 w 850"/>
                  <a:gd name="T67" fmla="*/ 568 h 583"/>
                  <a:gd name="T68" fmla="*/ 670 w 850"/>
                  <a:gd name="T69" fmla="*/ 575 h 583"/>
                  <a:gd name="T70" fmla="*/ 621 w 850"/>
                  <a:gd name="T71" fmla="*/ 583 h 583"/>
                  <a:gd name="T72" fmla="*/ 576 w 850"/>
                  <a:gd name="T73" fmla="*/ 583 h 583"/>
                  <a:gd name="T74" fmla="*/ 540 w 850"/>
                  <a:gd name="T75" fmla="*/ 583 h 583"/>
                  <a:gd name="T76" fmla="*/ 502 w 850"/>
                  <a:gd name="T77" fmla="*/ 583 h 583"/>
                  <a:gd name="T78" fmla="*/ 465 w 850"/>
                  <a:gd name="T79" fmla="*/ 583 h 583"/>
                  <a:gd name="T80" fmla="*/ 427 w 850"/>
                  <a:gd name="T81" fmla="*/ 583 h 583"/>
                  <a:gd name="T82" fmla="*/ 391 w 850"/>
                  <a:gd name="T83" fmla="*/ 583 h 583"/>
                  <a:gd name="T84" fmla="*/ 353 w 850"/>
                  <a:gd name="T85" fmla="*/ 583 h 583"/>
                  <a:gd name="T86" fmla="*/ 310 w 850"/>
                  <a:gd name="T87" fmla="*/ 583 h 583"/>
                  <a:gd name="T88" fmla="*/ 272 w 850"/>
                  <a:gd name="T89" fmla="*/ 583 h 583"/>
                  <a:gd name="T90" fmla="*/ 234 w 850"/>
                  <a:gd name="T91" fmla="*/ 583 h 583"/>
                  <a:gd name="T92" fmla="*/ 198 w 850"/>
                  <a:gd name="T93" fmla="*/ 560 h 583"/>
                  <a:gd name="T94" fmla="*/ 160 w 850"/>
                  <a:gd name="T95" fmla="*/ 545 h 583"/>
                  <a:gd name="T96" fmla="*/ 125 w 850"/>
                  <a:gd name="T97" fmla="*/ 524 h 583"/>
                  <a:gd name="T98" fmla="*/ 92 w 850"/>
                  <a:gd name="T99" fmla="*/ 487 h 583"/>
                  <a:gd name="T100" fmla="*/ 68 w 850"/>
                  <a:gd name="T101" fmla="*/ 456 h 583"/>
                  <a:gd name="T102" fmla="*/ 43 w 850"/>
                  <a:gd name="T103" fmla="*/ 413 h 583"/>
                  <a:gd name="T104" fmla="*/ 17 w 850"/>
                  <a:gd name="T105" fmla="*/ 360 h 583"/>
                  <a:gd name="T106" fmla="*/ 0 w 850"/>
                  <a:gd name="T107" fmla="*/ 309 h 583"/>
                  <a:gd name="T108" fmla="*/ 0 w 850"/>
                  <a:gd name="T109" fmla="*/ 264 h 583"/>
                  <a:gd name="T110" fmla="*/ 6 w 850"/>
                  <a:gd name="T111" fmla="*/ 213 h 583"/>
                  <a:gd name="T112" fmla="*/ 30 w 850"/>
                  <a:gd name="T113" fmla="*/ 175 h 583"/>
                  <a:gd name="T114" fmla="*/ 62 w 850"/>
                  <a:gd name="T115" fmla="*/ 155 h 583"/>
                  <a:gd name="T116" fmla="*/ 98 w 850"/>
                  <a:gd name="T117" fmla="*/ 139 h 583"/>
                  <a:gd name="T118" fmla="*/ 130 w 850"/>
                  <a:gd name="T119" fmla="*/ 117 h 583"/>
                  <a:gd name="T120" fmla="*/ 147 w 850"/>
                  <a:gd name="T121" fmla="*/ 139 h 58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50"/>
                  <a:gd name="T184" fmla="*/ 0 h 583"/>
                  <a:gd name="T185" fmla="*/ 850 w 850"/>
                  <a:gd name="T186" fmla="*/ 583 h 583"/>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50" h="583">
                    <a:moveTo>
                      <a:pt x="104" y="117"/>
                    </a:moveTo>
                    <a:lnTo>
                      <a:pt x="125" y="117"/>
                    </a:lnTo>
                    <a:lnTo>
                      <a:pt x="142" y="117"/>
                    </a:lnTo>
                    <a:lnTo>
                      <a:pt x="166" y="109"/>
                    </a:lnTo>
                    <a:lnTo>
                      <a:pt x="185" y="109"/>
                    </a:lnTo>
                    <a:lnTo>
                      <a:pt x="210" y="102"/>
                    </a:lnTo>
                    <a:lnTo>
                      <a:pt x="228" y="102"/>
                    </a:lnTo>
                    <a:lnTo>
                      <a:pt x="247" y="96"/>
                    </a:lnTo>
                    <a:lnTo>
                      <a:pt x="266" y="88"/>
                    </a:lnTo>
                    <a:lnTo>
                      <a:pt x="272" y="66"/>
                    </a:lnTo>
                    <a:lnTo>
                      <a:pt x="255" y="58"/>
                    </a:lnTo>
                    <a:lnTo>
                      <a:pt x="234" y="58"/>
                    </a:lnTo>
                    <a:lnTo>
                      <a:pt x="217" y="66"/>
                    </a:lnTo>
                    <a:lnTo>
                      <a:pt x="198" y="66"/>
                    </a:lnTo>
                    <a:lnTo>
                      <a:pt x="179" y="88"/>
                    </a:lnTo>
                    <a:lnTo>
                      <a:pt x="179" y="66"/>
                    </a:lnTo>
                    <a:lnTo>
                      <a:pt x="198" y="51"/>
                    </a:lnTo>
                    <a:lnTo>
                      <a:pt x="217" y="36"/>
                    </a:lnTo>
                    <a:lnTo>
                      <a:pt x="242" y="28"/>
                    </a:lnTo>
                    <a:lnTo>
                      <a:pt x="261" y="21"/>
                    </a:lnTo>
                    <a:lnTo>
                      <a:pt x="279" y="21"/>
                    </a:lnTo>
                    <a:lnTo>
                      <a:pt x="296" y="13"/>
                    </a:lnTo>
                    <a:lnTo>
                      <a:pt x="315" y="13"/>
                    </a:lnTo>
                    <a:lnTo>
                      <a:pt x="334" y="5"/>
                    </a:lnTo>
                    <a:lnTo>
                      <a:pt x="353" y="5"/>
                    </a:lnTo>
                    <a:lnTo>
                      <a:pt x="372" y="0"/>
                    </a:lnTo>
                    <a:lnTo>
                      <a:pt x="391" y="0"/>
                    </a:lnTo>
                    <a:lnTo>
                      <a:pt x="410" y="0"/>
                    </a:lnTo>
                    <a:lnTo>
                      <a:pt x="427" y="0"/>
                    </a:lnTo>
                    <a:lnTo>
                      <a:pt x="446" y="0"/>
                    </a:lnTo>
                    <a:lnTo>
                      <a:pt x="483" y="0"/>
                    </a:lnTo>
                    <a:lnTo>
                      <a:pt x="534" y="0"/>
                    </a:lnTo>
                    <a:lnTo>
                      <a:pt x="559" y="0"/>
                    </a:lnTo>
                    <a:lnTo>
                      <a:pt x="584" y="0"/>
                    </a:lnTo>
                    <a:lnTo>
                      <a:pt x="608" y="5"/>
                    </a:lnTo>
                    <a:lnTo>
                      <a:pt x="627" y="21"/>
                    </a:lnTo>
                    <a:lnTo>
                      <a:pt x="638" y="43"/>
                    </a:lnTo>
                    <a:lnTo>
                      <a:pt x="657" y="51"/>
                    </a:lnTo>
                    <a:lnTo>
                      <a:pt x="676" y="66"/>
                    </a:lnTo>
                    <a:lnTo>
                      <a:pt x="695" y="72"/>
                    </a:lnTo>
                    <a:lnTo>
                      <a:pt x="714" y="72"/>
                    </a:lnTo>
                    <a:lnTo>
                      <a:pt x="733" y="81"/>
                    </a:lnTo>
                    <a:lnTo>
                      <a:pt x="752" y="96"/>
                    </a:lnTo>
                    <a:lnTo>
                      <a:pt x="771" y="109"/>
                    </a:lnTo>
                    <a:lnTo>
                      <a:pt x="782" y="132"/>
                    </a:lnTo>
                    <a:lnTo>
                      <a:pt x="801" y="139"/>
                    </a:lnTo>
                    <a:lnTo>
                      <a:pt x="806" y="162"/>
                    </a:lnTo>
                    <a:lnTo>
                      <a:pt x="825" y="183"/>
                    </a:lnTo>
                    <a:lnTo>
                      <a:pt x="833" y="213"/>
                    </a:lnTo>
                    <a:lnTo>
                      <a:pt x="833" y="234"/>
                    </a:lnTo>
                    <a:lnTo>
                      <a:pt x="839" y="258"/>
                    </a:lnTo>
                    <a:lnTo>
                      <a:pt x="839" y="279"/>
                    </a:lnTo>
                    <a:lnTo>
                      <a:pt x="839" y="302"/>
                    </a:lnTo>
                    <a:lnTo>
                      <a:pt x="839" y="324"/>
                    </a:lnTo>
                    <a:lnTo>
                      <a:pt x="839" y="347"/>
                    </a:lnTo>
                    <a:lnTo>
                      <a:pt x="839" y="368"/>
                    </a:lnTo>
                    <a:lnTo>
                      <a:pt x="850" y="390"/>
                    </a:lnTo>
                    <a:lnTo>
                      <a:pt x="850" y="413"/>
                    </a:lnTo>
                    <a:lnTo>
                      <a:pt x="850" y="434"/>
                    </a:lnTo>
                    <a:lnTo>
                      <a:pt x="850" y="456"/>
                    </a:lnTo>
                    <a:lnTo>
                      <a:pt x="844" y="479"/>
                    </a:lnTo>
                    <a:lnTo>
                      <a:pt x="825" y="500"/>
                    </a:lnTo>
                    <a:lnTo>
                      <a:pt x="801" y="517"/>
                    </a:lnTo>
                    <a:lnTo>
                      <a:pt x="782" y="524"/>
                    </a:lnTo>
                    <a:lnTo>
                      <a:pt x="765" y="537"/>
                    </a:lnTo>
                    <a:lnTo>
                      <a:pt x="746" y="545"/>
                    </a:lnTo>
                    <a:lnTo>
                      <a:pt x="725" y="553"/>
                    </a:lnTo>
                    <a:lnTo>
                      <a:pt x="708" y="568"/>
                    </a:lnTo>
                    <a:lnTo>
                      <a:pt x="689" y="575"/>
                    </a:lnTo>
                    <a:lnTo>
                      <a:pt x="670" y="575"/>
                    </a:lnTo>
                    <a:lnTo>
                      <a:pt x="644" y="583"/>
                    </a:lnTo>
                    <a:lnTo>
                      <a:pt x="621" y="583"/>
                    </a:lnTo>
                    <a:lnTo>
                      <a:pt x="602" y="583"/>
                    </a:lnTo>
                    <a:lnTo>
                      <a:pt x="576" y="583"/>
                    </a:lnTo>
                    <a:lnTo>
                      <a:pt x="559" y="583"/>
                    </a:lnTo>
                    <a:lnTo>
                      <a:pt x="540" y="583"/>
                    </a:lnTo>
                    <a:lnTo>
                      <a:pt x="521" y="583"/>
                    </a:lnTo>
                    <a:lnTo>
                      <a:pt x="502" y="583"/>
                    </a:lnTo>
                    <a:lnTo>
                      <a:pt x="483" y="583"/>
                    </a:lnTo>
                    <a:lnTo>
                      <a:pt x="465" y="583"/>
                    </a:lnTo>
                    <a:lnTo>
                      <a:pt x="446" y="583"/>
                    </a:lnTo>
                    <a:lnTo>
                      <a:pt x="427" y="583"/>
                    </a:lnTo>
                    <a:lnTo>
                      <a:pt x="410" y="583"/>
                    </a:lnTo>
                    <a:lnTo>
                      <a:pt x="391" y="583"/>
                    </a:lnTo>
                    <a:lnTo>
                      <a:pt x="372" y="583"/>
                    </a:lnTo>
                    <a:lnTo>
                      <a:pt x="353" y="583"/>
                    </a:lnTo>
                    <a:lnTo>
                      <a:pt x="329" y="583"/>
                    </a:lnTo>
                    <a:lnTo>
                      <a:pt x="310" y="583"/>
                    </a:lnTo>
                    <a:lnTo>
                      <a:pt x="291" y="583"/>
                    </a:lnTo>
                    <a:lnTo>
                      <a:pt x="272" y="583"/>
                    </a:lnTo>
                    <a:lnTo>
                      <a:pt x="255" y="583"/>
                    </a:lnTo>
                    <a:lnTo>
                      <a:pt x="234" y="583"/>
                    </a:lnTo>
                    <a:lnTo>
                      <a:pt x="217" y="568"/>
                    </a:lnTo>
                    <a:lnTo>
                      <a:pt x="198" y="560"/>
                    </a:lnTo>
                    <a:lnTo>
                      <a:pt x="179" y="553"/>
                    </a:lnTo>
                    <a:lnTo>
                      <a:pt x="160" y="545"/>
                    </a:lnTo>
                    <a:lnTo>
                      <a:pt x="142" y="537"/>
                    </a:lnTo>
                    <a:lnTo>
                      <a:pt x="125" y="524"/>
                    </a:lnTo>
                    <a:lnTo>
                      <a:pt x="104" y="509"/>
                    </a:lnTo>
                    <a:lnTo>
                      <a:pt x="92" y="487"/>
                    </a:lnTo>
                    <a:lnTo>
                      <a:pt x="74" y="479"/>
                    </a:lnTo>
                    <a:lnTo>
                      <a:pt x="68" y="456"/>
                    </a:lnTo>
                    <a:lnTo>
                      <a:pt x="49" y="434"/>
                    </a:lnTo>
                    <a:lnTo>
                      <a:pt x="43" y="413"/>
                    </a:lnTo>
                    <a:lnTo>
                      <a:pt x="24" y="390"/>
                    </a:lnTo>
                    <a:lnTo>
                      <a:pt x="17" y="360"/>
                    </a:lnTo>
                    <a:lnTo>
                      <a:pt x="6" y="330"/>
                    </a:lnTo>
                    <a:lnTo>
                      <a:pt x="0" y="309"/>
                    </a:lnTo>
                    <a:lnTo>
                      <a:pt x="0" y="287"/>
                    </a:lnTo>
                    <a:lnTo>
                      <a:pt x="0" y="264"/>
                    </a:lnTo>
                    <a:lnTo>
                      <a:pt x="0" y="243"/>
                    </a:lnTo>
                    <a:lnTo>
                      <a:pt x="6" y="213"/>
                    </a:lnTo>
                    <a:lnTo>
                      <a:pt x="11" y="192"/>
                    </a:lnTo>
                    <a:lnTo>
                      <a:pt x="30" y="175"/>
                    </a:lnTo>
                    <a:lnTo>
                      <a:pt x="43" y="155"/>
                    </a:lnTo>
                    <a:lnTo>
                      <a:pt x="62" y="155"/>
                    </a:lnTo>
                    <a:lnTo>
                      <a:pt x="79" y="147"/>
                    </a:lnTo>
                    <a:lnTo>
                      <a:pt x="98" y="139"/>
                    </a:lnTo>
                    <a:lnTo>
                      <a:pt x="117" y="139"/>
                    </a:lnTo>
                    <a:lnTo>
                      <a:pt x="130" y="117"/>
                    </a:lnTo>
                    <a:lnTo>
                      <a:pt x="130" y="96"/>
                    </a:lnTo>
                    <a:lnTo>
                      <a:pt x="147" y="139"/>
                    </a:lnTo>
                    <a:lnTo>
                      <a:pt x="10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mn-ea"/>
                  <a:ea typeface="+mn-ea"/>
                </a:endParaRPr>
              </a:p>
            </p:txBody>
          </p:sp>
          <p:sp>
            <p:nvSpPr>
              <p:cNvPr id="52" name="Freeform 635"/>
              <p:cNvSpPr/>
              <p:nvPr/>
            </p:nvSpPr>
            <p:spPr bwMode="auto">
              <a:xfrm>
                <a:off x="3483" y="2787"/>
                <a:ext cx="132" cy="168"/>
              </a:xfrm>
              <a:custGeom>
                <a:avLst/>
                <a:gdLst>
                  <a:gd name="T0" fmla="*/ 6 w 132"/>
                  <a:gd name="T1" fmla="*/ 95 h 168"/>
                  <a:gd name="T2" fmla="*/ 0 w 132"/>
                  <a:gd name="T3" fmla="*/ 72 h 168"/>
                  <a:gd name="T4" fmla="*/ 0 w 132"/>
                  <a:gd name="T5" fmla="*/ 51 h 168"/>
                  <a:gd name="T6" fmla="*/ 17 w 132"/>
                  <a:gd name="T7" fmla="*/ 36 h 168"/>
                  <a:gd name="T8" fmla="*/ 36 w 132"/>
                  <a:gd name="T9" fmla="*/ 21 h 168"/>
                  <a:gd name="T10" fmla="*/ 53 w 132"/>
                  <a:gd name="T11" fmla="*/ 0 h 168"/>
                  <a:gd name="T12" fmla="*/ 72 w 132"/>
                  <a:gd name="T13" fmla="*/ 0 h 168"/>
                  <a:gd name="T14" fmla="*/ 91 w 132"/>
                  <a:gd name="T15" fmla="*/ 0 h 168"/>
                  <a:gd name="T16" fmla="*/ 97 w 132"/>
                  <a:gd name="T17" fmla="*/ 21 h 168"/>
                  <a:gd name="T18" fmla="*/ 110 w 132"/>
                  <a:gd name="T19" fmla="*/ 44 h 168"/>
                  <a:gd name="T20" fmla="*/ 121 w 132"/>
                  <a:gd name="T21" fmla="*/ 66 h 168"/>
                  <a:gd name="T22" fmla="*/ 127 w 132"/>
                  <a:gd name="T23" fmla="*/ 87 h 168"/>
                  <a:gd name="T24" fmla="*/ 132 w 132"/>
                  <a:gd name="T25" fmla="*/ 108 h 168"/>
                  <a:gd name="T26" fmla="*/ 132 w 132"/>
                  <a:gd name="T27" fmla="*/ 132 h 168"/>
                  <a:gd name="T28" fmla="*/ 132 w 132"/>
                  <a:gd name="T29" fmla="*/ 153 h 168"/>
                  <a:gd name="T30" fmla="*/ 115 w 132"/>
                  <a:gd name="T31" fmla="*/ 168 h 168"/>
                  <a:gd name="T32" fmla="*/ 97 w 132"/>
                  <a:gd name="T33" fmla="*/ 168 h 168"/>
                  <a:gd name="T34" fmla="*/ 80 w 132"/>
                  <a:gd name="T35" fmla="*/ 168 h 168"/>
                  <a:gd name="T36" fmla="*/ 61 w 132"/>
                  <a:gd name="T37" fmla="*/ 168 h 168"/>
                  <a:gd name="T38" fmla="*/ 42 w 132"/>
                  <a:gd name="T39" fmla="*/ 161 h 168"/>
                  <a:gd name="T40" fmla="*/ 23 w 132"/>
                  <a:gd name="T41" fmla="*/ 146 h 168"/>
                  <a:gd name="T42" fmla="*/ 12 w 132"/>
                  <a:gd name="T43" fmla="*/ 123 h 168"/>
                  <a:gd name="T44" fmla="*/ 6 w 132"/>
                  <a:gd name="T45" fmla="*/ 102 h 168"/>
                  <a:gd name="T46" fmla="*/ 6 w 132"/>
                  <a:gd name="T47" fmla="*/ 95 h 1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32"/>
                  <a:gd name="T73" fmla="*/ 0 h 168"/>
                  <a:gd name="T74" fmla="*/ 132 w 132"/>
                  <a:gd name="T75" fmla="*/ 168 h 16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32" h="168">
                    <a:moveTo>
                      <a:pt x="6" y="95"/>
                    </a:moveTo>
                    <a:lnTo>
                      <a:pt x="0" y="72"/>
                    </a:lnTo>
                    <a:lnTo>
                      <a:pt x="0" y="51"/>
                    </a:lnTo>
                    <a:lnTo>
                      <a:pt x="17" y="36"/>
                    </a:lnTo>
                    <a:lnTo>
                      <a:pt x="36" y="21"/>
                    </a:lnTo>
                    <a:lnTo>
                      <a:pt x="53" y="0"/>
                    </a:lnTo>
                    <a:lnTo>
                      <a:pt x="72" y="0"/>
                    </a:lnTo>
                    <a:lnTo>
                      <a:pt x="91" y="0"/>
                    </a:lnTo>
                    <a:lnTo>
                      <a:pt x="97" y="21"/>
                    </a:lnTo>
                    <a:lnTo>
                      <a:pt x="110" y="44"/>
                    </a:lnTo>
                    <a:lnTo>
                      <a:pt x="121" y="66"/>
                    </a:lnTo>
                    <a:lnTo>
                      <a:pt x="127" y="87"/>
                    </a:lnTo>
                    <a:lnTo>
                      <a:pt x="132" y="108"/>
                    </a:lnTo>
                    <a:lnTo>
                      <a:pt x="132" y="132"/>
                    </a:lnTo>
                    <a:lnTo>
                      <a:pt x="132" y="153"/>
                    </a:lnTo>
                    <a:lnTo>
                      <a:pt x="115" y="168"/>
                    </a:lnTo>
                    <a:lnTo>
                      <a:pt x="97" y="168"/>
                    </a:lnTo>
                    <a:lnTo>
                      <a:pt x="80" y="168"/>
                    </a:lnTo>
                    <a:lnTo>
                      <a:pt x="61" y="168"/>
                    </a:lnTo>
                    <a:lnTo>
                      <a:pt x="42" y="161"/>
                    </a:lnTo>
                    <a:lnTo>
                      <a:pt x="23" y="146"/>
                    </a:lnTo>
                    <a:lnTo>
                      <a:pt x="12" y="123"/>
                    </a:lnTo>
                    <a:lnTo>
                      <a:pt x="6" y="102"/>
                    </a:lnTo>
                    <a:lnTo>
                      <a:pt x="6" y="9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mn-ea"/>
                  <a:ea typeface="+mn-ea"/>
                </a:endParaRPr>
              </a:p>
            </p:txBody>
          </p:sp>
          <p:sp>
            <p:nvSpPr>
              <p:cNvPr id="53" name="Freeform 636"/>
              <p:cNvSpPr/>
              <p:nvPr/>
            </p:nvSpPr>
            <p:spPr bwMode="auto">
              <a:xfrm>
                <a:off x="3802" y="2742"/>
                <a:ext cx="93" cy="123"/>
              </a:xfrm>
              <a:custGeom>
                <a:avLst/>
                <a:gdLst>
                  <a:gd name="T0" fmla="*/ 0 w 93"/>
                  <a:gd name="T1" fmla="*/ 0 h 123"/>
                  <a:gd name="T2" fmla="*/ 17 w 93"/>
                  <a:gd name="T3" fmla="*/ 15 h 123"/>
                  <a:gd name="T4" fmla="*/ 36 w 93"/>
                  <a:gd name="T5" fmla="*/ 28 h 123"/>
                  <a:gd name="T6" fmla="*/ 55 w 93"/>
                  <a:gd name="T7" fmla="*/ 28 h 123"/>
                  <a:gd name="T8" fmla="*/ 74 w 93"/>
                  <a:gd name="T9" fmla="*/ 44 h 123"/>
                  <a:gd name="T10" fmla="*/ 87 w 93"/>
                  <a:gd name="T11" fmla="*/ 66 h 123"/>
                  <a:gd name="T12" fmla="*/ 93 w 93"/>
                  <a:gd name="T13" fmla="*/ 87 h 123"/>
                  <a:gd name="T14" fmla="*/ 93 w 93"/>
                  <a:gd name="T15" fmla="*/ 110 h 123"/>
                  <a:gd name="T16" fmla="*/ 74 w 93"/>
                  <a:gd name="T17" fmla="*/ 123 h 123"/>
                  <a:gd name="T18" fmla="*/ 55 w 93"/>
                  <a:gd name="T19" fmla="*/ 123 h 123"/>
                  <a:gd name="T20" fmla="*/ 31 w 93"/>
                  <a:gd name="T21" fmla="*/ 115 h 123"/>
                  <a:gd name="T22" fmla="*/ 12 w 93"/>
                  <a:gd name="T23" fmla="*/ 102 h 123"/>
                  <a:gd name="T24" fmla="*/ 6 w 93"/>
                  <a:gd name="T25" fmla="*/ 79 h 123"/>
                  <a:gd name="T26" fmla="*/ 0 w 93"/>
                  <a:gd name="T27" fmla="*/ 57 h 123"/>
                  <a:gd name="T28" fmla="*/ 0 w 93"/>
                  <a:gd name="T29" fmla="*/ 36 h 123"/>
                  <a:gd name="T30" fmla="*/ 12 w 93"/>
                  <a:gd name="T31" fmla="*/ 15 h 123"/>
                  <a:gd name="T32" fmla="*/ 0 w 93"/>
                  <a:gd name="T33" fmla="*/ 0 h 1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93"/>
                  <a:gd name="T52" fmla="*/ 0 h 123"/>
                  <a:gd name="T53" fmla="*/ 93 w 93"/>
                  <a:gd name="T54" fmla="*/ 123 h 12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93" h="123">
                    <a:moveTo>
                      <a:pt x="0" y="0"/>
                    </a:moveTo>
                    <a:lnTo>
                      <a:pt x="17" y="15"/>
                    </a:lnTo>
                    <a:lnTo>
                      <a:pt x="36" y="28"/>
                    </a:lnTo>
                    <a:lnTo>
                      <a:pt x="55" y="28"/>
                    </a:lnTo>
                    <a:lnTo>
                      <a:pt x="74" y="44"/>
                    </a:lnTo>
                    <a:lnTo>
                      <a:pt x="87" y="66"/>
                    </a:lnTo>
                    <a:lnTo>
                      <a:pt x="93" y="87"/>
                    </a:lnTo>
                    <a:lnTo>
                      <a:pt x="93" y="110"/>
                    </a:lnTo>
                    <a:lnTo>
                      <a:pt x="74" y="123"/>
                    </a:lnTo>
                    <a:lnTo>
                      <a:pt x="55" y="123"/>
                    </a:lnTo>
                    <a:lnTo>
                      <a:pt x="31" y="115"/>
                    </a:lnTo>
                    <a:lnTo>
                      <a:pt x="12" y="102"/>
                    </a:lnTo>
                    <a:lnTo>
                      <a:pt x="6" y="79"/>
                    </a:lnTo>
                    <a:lnTo>
                      <a:pt x="0" y="57"/>
                    </a:lnTo>
                    <a:lnTo>
                      <a:pt x="0" y="36"/>
                    </a:lnTo>
                    <a:lnTo>
                      <a:pt x="12" y="15"/>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mn-ea"/>
                  <a:ea typeface="+mn-ea"/>
                </a:endParaRPr>
              </a:p>
            </p:txBody>
          </p:sp>
        </p:grpSp>
        <p:sp>
          <p:nvSpPr>
            <p:cNvPr id="42" name="Text Box 2"/>
            <p:cNvSpPr txBox="1">
              <a:spLocks noChangeArrowheads="1"/>
            </p:cNvSpPr>
            <p:nvPr/>
          </p:nvSpPr>
          <p:spPr bwMode="auto">
            <a:xfrm>
              <a:off x="500034" y="6143644"/>
              <a:ext cx="538332" cy="3385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en-US" altLang="zh-CN" sz="1600">
                  <a:latin typeface="+mn-ea"/>
                  <a:ea typeface="+mn-ea"/>
                </a:rPr>
                <a:t>CATV</a:t>
              </a:r>
              <a:endParaRPr lang="zh-CN" altLang="en-US" sz="1600">
                <a:latin typeface="+mn-ea"/>
                <a:ea typeface="+mn-ea"/>
              </a:endParaRPr>
            </a:p>
          </p:txBody>
        </p:sp>
      </p:grpSp>
      <p:sp>
        <p:nvSpPr>
          <p:cNvPr id="54" name="Text Box 66"/>
          <p:cNvSpPr txBox="1">
            <a:spLocks noChangeArrowheads="1"/>
          </p:cNvSpPr>
          <p:nvPr/>
        </p:nvSpPr>
        <p:spPr bwMode="auto">
          <a:xfrm>
            <a:off x="3447584" y="4992545"/>
            <a:ext cx="5633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en-US" altLang="zh-CN" sz="1600" dirty="0">
                <a:latin typeface="+mn-ea"/>
                <a:ea typeface="+mn-ea"/>
              </a:rPr>
              <a:t>OLT</a:t>
            </a:r>
            <a:endParaRPr lang="zh-CN" altLang="en-US" sz="1600" dirty="0">
              <a:latin typeface="+mn-ea"/>
              <a:ea typeface="+mn-ea"/>
            </a:endParaRPr>
          </a:p>
        </p:txBody>
      </p:sp>
      <p:sp>
        <p:nvSpPr>
          <p:cNvPr id="55" name="Line 18"/>
          <p:cNvSpPr>
            <a:spLocks noChangeShapeType="1"/>
          </p:cNvSpPr>
          <p:nvPr/>
        </p:nvSpPr>
        <p:spPr bwMode="auto">
          <a:xfrm flipH="1" flipV="1">
            <a:off x="2557984" y="4616307"/>
            <a:ext cx="762397" cy="447675"/>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latin typeface="+mn-ea"/>
              <a:ea typeface="+mn-ea"/>
            </a:endParaRPr>
          </a:p>
        </p:txBody>
      </p:sp>
      <p:sp>
        <p:nvSpPr>
          <p:cNvPr id="56" name="Line 18"/>
          <p:cNvSpPr>
            <a:spLocks noChangeShapeType="1"/>
          </p:cNvSpPr>
          <p:nvPr/>
        </p:nvSpPr>
        <p:spPr bwMode="auto">
          <a:xfrm flipH="1">
            <a:off x="2557984" y="5148120"/>
            <a:ext cx="762397" cy="46037"/>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latin typeface="+mn-ea"/>
              <a:ea typeface="+mn-ea"/>
            </a:endParaRPr>
          </a:p>
        </p:txBody>
      </p:sp>
      <p:grpSp>
        <p:nvGrpSpPr>
          <p:cNvPr id="58" name="组合 175"/>
          <p:cNvGrpSpPr/>
          <p:nvPr/>
        </p:nvGrpSpPr>
        <p:grpSpPr bwMode="auto">
          <a:xfrm>
            <a:off x="8661395" y="5902186"/>
            <a:ext cx="936054" cy="409919"/>
            <a:chOff x="6656765" y="4214818"/>
            <a:chExt cx="701317" cy="410336"/>
          </a:xfrm>
        </p:grpSpPr>
        <p:sp>
          <p:nvSpPr>
            <p:cNvPr id="59" name="AutoShape 207"/>
            <p:cNvSpPr>
              <a:spLocks noChangeArrowheads="1"/>
            </p:cNvSpPr>
            <p:nvPr/>
          </p:nvSpPr>
          <p:spPr bwMode="auto">
            <a:xfrm>
              <a:off x="6715140" y="4214818"/>
              <a:ext cx="642942" cy="388937"/>
            </a:xfrm>
            <a:prstGeom prst="cube">
              <a:avLst>
                <a:gd name="adj" fmla="val 25000"/>
              </a:avLst>
            </a:prstGeom>
            <a:solidFill>
              <a:srgbClr val="00B0F0"/>
            </a:solidFill>
            <a:ln w="9525">
              <a:solidFill>
                <a:schemeClr val="tx1"/>
              </a:solidFill>
              <a:miter lim="800000"/>
            </a:ln>
          </p:spPr>
          <p:txBody>
            <a:bodyPr wrap="none" anchor="ctr"/>
            <a:lstStyle/>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p:txBody>
        </p:sp>
        <p:sp>
          <p:nvSpPr>
            <p:cNvPr id="60" name="Text Box 66"/>
            <p:cNvSpPr txBox="1">
              <a:spLocks noChangeArrowheads="1"/>
            </p:cNvSpPr>
            <p:nvPr/>
          </p:nvSpPr>
          <p:spPr bwMode="auto">
            <a:xfrm>
              <a:off x="6656765" y="4286256"/>
              <a:ext cx="594742" cy="338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en-US" altLang="zh-CN" sz="1600" dirty="0">
                  <a:latin typeface="+mn-ea"/>
                  <a:ea typeface="+mn-ea"/>
                </a:rPr>
                <a:t>  ONU</a:t>
              </a:r>
              <a:endParaRPr lang="zh-CN" altLang="en-US" sz="1600" dirty="0">
                <a:latin typeface="+mn-ea"/>
                <a:ea typeface="+mn-ea"/>
              </a:endParaRPr>
            </a:p>
          </p:txBody>
        </p:sp>
      </p:grpSp>
      <p:sp>
        <p:nvSpPr>
          <p:cNvPr id="61" name="Text Box 101"/>
          <p:cNvSpPr txBox="1">
            <a:spLocks noChangeArrowheads="1"/>
          </p:cNvSpPr>
          <p:nvPr/>
        </p:nvSpPr>
        <p:spPr bwMode="auto">
          <a:xfrm>
            <a:off x="8561860" y="6330806"/>
            <a:ext cx="12105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sz="1600">
                <a:latin typeface="+mn-ea"/>
                <a:ea typeface="+mn-ea"/>
              </a:rPr>
              <a:t>路边配线盒</a:t>
            </a:r>
            <a:endParaRPr lang="zh-CN" altLang="en-US" sz="1600">
              <a:latin typeface="+mn-ea"/>
              <a:ea typeface="+mn-ea"/>
            </a:endParaRPr>
          </a:p>
        </p:txBody>
      </p:sp>
      <p:grpSp>
        <p:nvGrpSpPr>
          <p:cNvPr id="62" name="组合 177"/>
          <p:cNvGrpSpPr/>
          <p:nvPr/>
        </p:nvGrpSpPr>
        <p:grpSpPr bwMode="auto">
          <a:xfrm>
            <a:off x="8561859" y="4081681"/>
            <a:ext cx="936054" cy="409919"/>
            <a:chOff x="6656765" y="4214818"/>
            <a:chExt cx="701317" cy="410336"/>
          </a:xfrm>
        </p:grpSpPr>
        <p:sp>
          <p:nvSpPr>
            <p:cNvPr id="63" name="AutoShape 207"/>
            <p:cNvSpPr>
              <a:spLocks noChangeArrowheads="1"/>
            </p:cNvSpPr>
            <p:nvPr/>
          </p:nvSpPr>
          <p:spPr bwMode="auto">
            <a:xfrm>
              <a:off x="6715140" y="4214818"/>
              <a:ext cx="642942" cy="388937"/>
            </a:xfrm>
            <a:prstGeom prst="cube">
              <a:avLst>
                <a:gd name="adj" fmla="val 25000"/>
              </a:avLst>
            </a:prstGeom>
            <a:solidFill>
              <a:srgbClr val="00B0F0"/>
            </a:solidFill>
            <a:ln w="9525">
              <a:solidFill>
                <a:schemeClr val="tx1"/>
              </a:solidFill>
              <a:miter lim="800000"/>
            </a:ln>
          </p:spPr>
          <p:txBody>
            <a:bodyPr wrap="none" anchor="ctr"/>
            <a:lstStyle/>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p:txBody>
        </p:sp>
        <p:sp>
          <p:nvSpPr>
            <p:cNvPr id="64" name="Text Box 66"/>
            <p:cNvSpPr txBox="1">
              <a:spLocks noChangeArrowheads="1"/>
            </p:cNvSpPr>
            <p:nvPr/>
          </p:nvSpPr>
          <p:spPr bwMode="auto">
            <a:xfrm>
              <a:off x="6656765" y="4286256"/>
              <a:ext cx="594742" cy="338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en-US" altLang="zh-CN" sz="1600" dirty="0">
                  <a:latin typeface="+mn-ea"/>
                  <a:ea typeface="+mn-ea"/>
                </a:rPr>
                <a:t>  ONU</a:t>
              </a:r>
              <a:endParaRPr lang="zh-CN" altLang="en-US" sz="1600" dirty="0">
                <a:latin typeface="+mn-ea"/>
                <a:ea typeface="+mn-ea"/>
              </a:endParaRPr>
            </a:p>
          </p:txBody>
        </p:sp>
      </p:grpSp>
      <p:pic>
        <p:nvPicPr>
          <p:cNvPr id="65" name="Picture 4"/>
          <p:cNvPicPr>
            <a:picLocks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9768987" y="4408702"/>
            <a:ext cx="603565" cy="31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 name="Picture 3"/>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419556" y="3367302"/>
            <a:ext cx="603564"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7" name="组合 244"/>
          <p:cNvGrpSpPr/>
          <p:nvPr/>
        </p:nvGrpSpPr>
        <p:grpSpPr bwMode="auto">
          <a:xfrm>
            <a:off x="9991354" y="3724490"/>
            <a:ext cx="952996" cy="928687"/>
            <a:chOff x="1142977" y="4357694"/>
            <a:chExt cx="2286016" cy="2286016"/>
          </a:xfrm>
        </p:grpSpPr>
        <p:grpSp>
          <p:nvGrpSpPr>
            <p:cNvPr id="68" name="组合 243"/>
            <p:cNvGrpSpPr/>
            <p:nvPr/>
          </p:nvGrpSpPr>
          <p:grpSpPr bwMode="auto">
            <a:xfrm>
              <a:off x="1142977" y="4357694"/>
              <a:ext cx="2286016" cy="2286016"/>
              <a:chOff x="1071562" y="3071810"/>
              <a:chExt cx="3571875" cy="4000528"/>
            </a:xfrm>
          </p:grpSpPr>
          <p:grpSp>
            <p:nvGrpSpPr>
              <p:cNvPr id="70" name="Group 227"/>
              <p:cNvGrpSpPr>
                <a:grpSpLocks noChangeAspect="1"/>
              </p:cNvGrpSpPr>
              <p:nvPr/>
            </p:nvGrpSpPr>
            <p:grpSpPr bwMode="auto">
              <a:xfrm>
                <a:off x="1071562" y="3071810"/>
                <a:ext cx="3571875" cy="4000528"/>
                <a:chOff x="675" y="2700"/>
                <a:chExt cx="1125" cy="1080"/>
              </a:xfrm>
            </p:grpSpPr>
            <p:sp>
              <p:nvSpPr>
                <p:cNvPr id="73" name="AutoShape 226"/>
                <p:cNvSpPr>
                  <a:spLocks noChangeAspect="1" noChangeArrowheads="1" noTextEdit="1"/>
                </p:cNvSpPr>
                <p:nvPr/>
              </p:nvSpPr>
              <p:spPr bwMode="auto">
                <a:xfrm>
                  <a:off x="675" y="2700"/>
                  <a:ext cx="1125" cy="1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74" name="Rectangle 234"/>
                <p:cNvSpPr>
                  <a:spLocks noChangeArrowheads="1"/>
                </p:cNvSpPr>
                <p:nvPr/>
              </p:nvSpPr>
              <p:spPr bwMode="auto">
                <a:xfrm>
                  <a:off x="955" y="2864"/>
                  <a:ext cx="585" cy="40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200">
                    <a:latin typeface="+mn-ea"/>
                    <a:ea typeface="+mn-ea"/>
                  </a:endParaRPr>
                </a:p>
              </p:txBody>
            </p:sp>
            <p:grpSp>
              <p:nvGrpSpPr>
                <p:cNvPr id="75" name="Group 253"/>
                <p:cNvGrpSpPr/>
                <p:nvPr/>
              </p:nvGrpSpPr>
              <p:grpSpPr bwMode="auto">
                <a:xfrm>
                  <a:off x="861" y="2713"/>
                  <a:ext cx="719" cy="674"/>
                  <a:chOff x="861" y="2713"/>
                  <a:chExt cx="719" cy="674"/>
                </a:xfrm>
              </p:grpSpPr>
              <p:sp>
                <p:nvSpPr>
                  <p:cNvPr id="76" name="Freeform 243"/>
                  <p:cNvSpPr/>
                  <p:nvPr/>
                </p:nvSpPr>
                <p:spPr bwMode="auto">
                  <a:xfrm>
                    <a:off x="861" y="2713"/>
                    <a:ext cx="719" cy="69"/>
                  </a:xfrm>
                  <a:custGeom>
                    <a:avLst/>
                    <a:gdLst>
                      <a:gd name="T0" fmla="*/ 0 w 719"/>
                      <a:gd name="T1" fmla="*/ 69 h 69"/>
                      <a:gd name="T2" fmla="*/ 87 w 719"/>
                      <a:gd name="T3" fmla="*/ 0 h 69"/>
                      <a:gd name="T4" fmla="*/ 633 w 719"/>
                      <a:gd name="T5" fmla="*/ 0 h 69"/>
                      <a:gd name="T6" fmla="*/ 719 w 719"/>
                      <a:gd name="T7" fmla="*/ 69 h 69"/>
                      <a:gd name="T8" fmla="*/ 0 w 719"/>
                      <a:gd name="T9" fmla="*/ 69 h 69"/>
                      <a:gd name="T10" fmla="*/ 0 60000 65536"/>
                      <a:gd name="T11" fmla="*/ 0 60000 65536"/>
                      <a:gd name="T12" fmla="*/ 0 60000 65536"/>
                      <a:gd name="T13" fmla="*/ 0 60000 65536"/>
                      <a:gd name="T14" fmla="*/ 0 60000 65536"/>
                      <a:gd name="T15" fmla="*/ 0 w 719"/>
                      <a:gd name="T16" fmla="*/ 0 h 69"/>
                      <a:gd name="T17" fmla="*/ 719 w 719"/>
                      <a:gd name="T18" fmla="*/ 69 h 69"/>
                    </a:gdLst>
                    <a:ahLst/>
                    <a:cxnLst>
                      <a:cxn ang="T10">
                        <a:pos x="T0" y="T1"/>
                      </a:cxn>
                      <a:cxn ang="T11">
                        <a:pos x="T2" y="T3"/>
                      </a:cxn>
                      <a:cxn ang="T12">
                        <a:pos x="T4" y="T5"/>
                      </a:cxn>
                      <a:cxn ang="T13">
                        <a:pos x="T6" y="T7"/>
                      </a:cxn>
                      <a:cxn ang="T14">
                        <a:pos x="T8" y="T9"/>
                      </a:cxn>
                    </a:cxnLst>
                    <a:rect l="T15" t="T16" r="T17" b="T18"/>
                    <a:pathLst>
                      <a:path w="719" h="69">
                        <a:moveTo>
                          <a:pt x="0" y="69"/>
                        </a:moveTo>
                        <a:lnTo>
                          <a:pt x="87" y="0"/>
                        </a:lnTo>
                        <a:lnTo>
                          <a:pt x="633" y="0"/>
                        </a:lnTo>
                        <a:lnTo>
                          <a:pt x="719" y="69"/>
                        </a:lnTo>
                        <a:lnTo>
                          <a:pt x="0" y="69"/>
                        </a:lnTo>
                        <a:close/>
                      </a:path>
                    </a:pathLst>
                  </a:custGeom>
                  <a:solidFill>
                    <a:srgbClr val="C9C9B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mn-ea"/>
                      <a:ea typeface="+mn-ea"/>
                    </a:endParaRPr>
                  </a:p>
                </p:txBody>
              </p:sp>
              <p:sp>
                <p:nvSpPr>
                  <p:cNvPr id="77" name="Freeform 244"/>
                  <p:cNvSpPr/>
                  <p:nvPr/>
                </p:nvSpPr>
                <p:spPr bwMode="auto">
                  <a:xfrm>
                    <a:off x="861" y="2713"/>
                    <a:ext cx="719" cy="69"/>
                  </a:xfrm>
                  <a:custGeom>
                    <a:avLst/>
                    <a:gdLst>
                      <a:gd name="T0" fmla="*/ 0 w 719"/>
                      <a:gd name="T1" fmla="*/ 69 h 69"/>
                      <a:gd name="T2" fmla="*/ 87 w 719"/>
                      <a:gd name="T3" fmla="*/ 0 h 69"/>
                      <a:gd name="T4" fmla="*/ 633 w 719"/>
                      <a:gd name="T5" fmla="*/ 0 h 69"/>
                      <a:gd name="T6" fmla="*/ 719 w 719"/>
                      <a:gd name="T7" fmla="*/ 69 h 69"/>
                      <a:gd name="T8" fmla="*/ 0 w 719"/>
                      <a:gd name="T9" fmla="*/ 69 h 69"/>
                      <a:gd name="T10" fmla="*/ 0 60000 65536"/>
                      <a:gd name="T11" fmla="*/ 0 60000 65536"/>
                      <a:gd name="T12" fmla="*/ 0 60000 65536"/>
                      <a:gd name="T13" fmla="*/ 0 60000 65536"/>
                      <a:gd name="T14" fmla="*/ 0 60000 65536"/>
                      <a:gd name="T15" fmla="*/ 0 w 719"/>
                      <a:gd name="T16" fmla="*/ 0 h 69"/>
                      <a:gd name="T17" fmla="*/ 719 w 719"/>
                      <a:gd name="T18" fmla="*/ 69 h 69"/>
                    </a:gdLst>
                    <a:ahLst/>
                    <a:cxnLst>
                      <a:cxn ang="T10">
                        <a:pos x="T0" y="T1"/>
                      </a:cxn>
                      <a:cxn ang="T11">
                        <a:pos x="T2" y="T3"/>
                      </a:cxn>
                      <a:cxn ang="T12">
                        <a:pos x="T4" y="T5"/>
                      </a:cxn>
                      <a:cxn ang="T13">
                        <a:pos x="T6" y="T7"/>
                      </a:cxn>
                      <a:cxn ang="T14">
                        <a:pos x="T8" y="T9"/>
                      </a:cxn>
                    </a:cxnLst>
                    <a:rect l="T15" t="T16" r="T17" b="T18"/>
                    <a:pathLst>
                      <a:path w="719" h="69">
                        <a:moveTo>
                          <a:pt x="0" y="69"/>
                        </a:moveTo>
                        <a:lnTo>
                          <a:pt x="87" y="0"/>
                        </a:lnTo>
                        <a:lnTo>
                          <a:pt x="633" y="0"/>
                        </a:lnTo>
                        <a:lnTo>
                          <a:pt x="719" y="69"/>
                        </a:lnTo>
                        <a:lnTo>
                          <a:pt x="0" y="69"/>
                        </a:lnTo>
                        <a:close/>
                      </a:path>
                    </a:pathLst>
                  </a:custGeom>
                  <a:solidFill>
                    <a:srgbClr val="C9C9B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mn-ea"/>
                      <a:ea typeface="+mn-ea"/>
                    </a:endParaRPr>
                  </a:p>
                </p:txBody>
              </p:sp>
              <p:sp>
                <p:nvSpPr>
                  <p:cNvPr id="78" name="Rectangle 245"/>
                  <p:cNvSpPr>
                    <a:spLocks noChangeArrowheads="1"/>
                  </p:cNvSpPr>
                  <p:nvPr/>
                </p:nvSpPr>
                <p:spPr bwMode="auto">
                  <a:xfrm>
                    <a:off x="861" y="2782"/>
                    <a:ext cx="719" cy="605"/>
                  </a:xfrm>
                  <a:prstGeom prst="rect">
                    <a:avLst/>
                  </a:prstGeom>
                  <a:solidFill>
                    <a:srgbClr val="B7B79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200">
                      <a:latin typeface="+mn-ea"/>
                      <a:ea typeface="+mn-ea"/>
                    </a:endParaRPr>
                  </a:p>
                </p:txBody>
              </p:sp>
              <p:sp>
                <p:nvSpPr>
                  <p:cNvPr id="79" name="Rectangle 247"/>
                  <p:cNvSpPr>
                    <a:spLocks noChangeArrowheads="1"/>
                  </p:cNvSpPr>
                  <p:nvPr/>
                </p:nvSpPr>
                <p:spPr bwMode="auto">
                  <a:xfrm>
                    <a:off x="928" y="2845"/>
                    <a:ext cx="586" cy="40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200">
                      <a:latin typeface="+mn-ea"/>
                      <a:ea typeface="+mn-ea"/>
                    </a:endParaRPr>
                  </a:p>
                </p:txBody>
              </p:sp>
            </p:grpSp>
          </p:grpSp>
          <p:sp>
            <p:nvSpPr>
              <p:cNvPr id="71" name="椭圆 240"/>
              <p:cNvSpPr>
                <a:spLocks noChangeArrowheads="1"/>
              </p:cNvSpPr>
              <p:nvPr/>
            </p:nvSpPr>
            <p:spPr bwMode="auto">
              <a:xfrm>
                <a:off x="3571868" y="5286388"/>
                <a:ext cx="142876" cy="142876"/>
              </a:xfrm>
              <a:prstGeom prst="ellipse">
                <a:avLst/>
              </a:prstGeom>
              <a:solidFill>
                <a:schemeClr val="bg1"/>
              </a:solidFill>
              <a:ln w="9525" algn="ctr">
                <a:solidFill>
                  <a:schemeClr val="tx1"/>
                </a:solidFill>
                <a:round/>
              </a:ln>
            </p:spPr>
            <p:txBody>
              <a:bodyPr/>
              <a:lstStyle/>
              <a:p>
                <a:endParaRPr lang="zh-CN" altLang="en-US" sz="1200">
                  <a:latin typeface="+mn-ea"/>
                  <a:ea typeface="+mn-ea"/>
                </a:endParaRPr>
              </a:p>
            </p:txBody>
          </p:sp>
          <p:sp>
            <p:nvSpPr>
              <p:cNvPr id="72" name="椭圆 241"/>
              <p:cNvSpPr>
                <a:spLocks noChangeArrowheads="1"/>
              </p:cNvSpPr>
              <p:nvPr/>
            </p:nvSpPr>
            <p:spPr bwMode="auto">
              <a:xfrm>
                <a:off x="3357554" y="5286388"/>
                <a:ext cx="142876" cy="142876"/>
              </a:xfrm>
              <a:prstGeom prst="ellipse">
                <a:avLst/>
              </a:prstGeom>
              <a:solidFill>
                <a:schemeClr val="bg1"/>
              </a:solidFill>
              <a:ln w="9525" algn="ctr">
                <a:solidFill>
                  <a:schemeClr val="tx1"/>
                </a:solidFill>
                <a:round/>
              </a:ln>
            </p:spPr>
            <p:txBody>
              <a:bodyPr/>
              <a:lstStyle/>
              <a:p>
                <a:endParaRPr lang="zh-CN" altLang="en-US" sz="1200">
                  <a:latin typeface="+mn-ea"/>
                  <a:ea typeface="+mn-ea"/>
                </a:endParaRPr>
              </a:p>
            </p:txBody>
          </p:sp>
        </p:grpSp>
        <p:sp>
          <p:nvSpPr>
            <p:cNvPr id="69" name="TextBox 242"/>
            <p:cNvSpPr txBox="1">
              <a:spLocks noChangeArrowheads="1"/>
            </p:cNvSpPr>
            <p:nvPr/>
          </p:nvSpPr>
          <p:spPr bwMode="auto">
            <a:xfrm>
              <a:off x="1511355" y="4674858"/>
              <a:ext cx="1469583" cy="833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ctr" eaLnBrk="1" hangingPunct="1"/>
              <a:r>
                <a:rPr lang="en-US" altLang="zh-CN" sz="1600">
                  <a:latin typeface="+mn-ea"/>
                  <a:ea typeface="+mn-ea"/>
                </a:rPr>
                <a:t>TV</a:t>
              </a:r>
              <a:endParaRPr lang="zh-CN" altLang="en-US" sz="1600">
                <a:latin typeface="+mn-ea"/>
                <a:ea typeface="+mn-ea"/>
              </a:endParaRPr>
            </a:p>
          </p:txBody>
        </p:sp>
      </p:grpSp>
      <p:sp>
        <p:nvSpPr>
          <p:cNvPr id="80" name="Line 18"/>
          <p:cNvSpPr>
            <a:spLocks noChangeShapeType="1"/>
          </p:cNvSpPr>
          <p:nvPr/>
        </p:nvSpPr>
        <p:spPr bwMode="auto">
          <a:xfrm flipH="1">
            <a:off x="9133657" y="3795926"/>
            <a:ext cx="381198" cy="28575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latin typeface="+mn-ea"/>
              <a:ea typeface="+mn-ea"/>
            </a:endParaRPr>
          </a:p>
        </p:txBody>
      </p:sp>
      <p:sp>
        <p:nvSpPr>
          <p:cNvPr id="81" name="Line 18"/>
          <p:cNvSpPr>
            <a:spLocks noChangeShapeType="1"/>
          </p:cNvSpPr>
          <p:nvPr/>
        </p:nvSpPr>
        <p:spPr bwMode="auto">
          <a:xfrm flipH="1">
            <a:off x="9514856" y="4081677"/>
            <a:ext cx="667098" cy="142875"/>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latin typeface="+mn-ea"/>
              <a:ea typeface="+mn-ea"/>
            </a:endParaRPr>
          </a:p>
        </p:txBody>
      </p:sp>
      <p:sp>
        <p:nvSpPr>
          <p:cNvPr id="82" name="Line 18"/>
          <p:cNvSpPr>
            <a:spLocks noChangeShapeType="1"/>
          </p:cNvSpPr>
          <p:nvPr/>
        </p:nvSpPr>
        <p:spPr bwMode="auto">
          <a:xfrm flipH="1" flipV="1">
            <a:off x="9419556" y="4413465"/>
            <a:ext cx="381198" cy="142875"/>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latin typeface="+mn-ea"/>
              <a:ea typeface="+mn-ea"/>
            </a:endParaRPr>
          </a:p>
        </p:txBody>
      </p:sp>
      <p:grpSp>
        <p:nvGrpSpPr>
          <p:cNvPr id="83" name="组合 248"/>
          <p:cNvGrpSpPr/>
          <p:nvPr/>
        </p:nvGrpSpPr>
        <p:grpSpPr bwMode="auto">
          <a:xfrm>
            <a:off x="8604215" y="4963297"/>
            <a:ext cx="936054" cy="409919"/>
            <a:chOff x="6656765" y="4214818"/>
            <a:chExt cx="701317" cy="410336"/>
          </a:xfrm>
        </p:grpSpPr>
        <p:sp>
          <p:nvSpPr>
            <p:cNvPr id="84" name="AutoShape 207"/>
            <p:cNvSpPr>
              <a:spLocks noChangeArrowheads="1"/>
            </p:cNvSpPr>
            <p:nvPr/>
          </p:nvSpPr>
          <p:spPr bwMode="auto">
            <a:xfrm>
              <a:off x="6715140" y="4214818"/>
              <a:ext cx="642942" cy="388937"/>
            </a:xfrm>
            <a:prstGeom prst="cube">
              <a:avLst>
                <a:gd name="adj" fmla="val 25000"/>
              </a:avLst>
            </a:prstGeom>
            <a:solidFill>
              <a:srgbClr val="00B0F0"/>
            </a:solidFill>
            <a:ln w="9525">
              <a:solidFill>
                <a:schemeClr val="tx1"/>
              </a:solidFill>
              <a:miter lim="800000"/>
            </a:ln>
          </p:spPr>
          <p:txBody>
            <a:bodyPr wrap="none" anchor="ctr"/>
            <a:lstStyle/>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p:txBody>
        </p:sp>
        <p:sp>
          <p:nvSpPr>
            <p:cNvPr id="85" name="Text Box 66"/>
            <p:cNvSpPr txBox="1">
              <a:spLocks noChangeArrowheads="1"/>
            </p:cNvSpPr>
            <p:nvPr/>
          </p:nvSpPr>
          <p:spPr bwMode="auto">
            <a:xfrm>
              <a:off x="6656765" y="4286256"/>
              <a:ext cx="594742" cy="338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en-US" altLang="zh-CN" sz="1600" dirty="0">
                  <a:latin typeface="+mn-ea"/>
                  <a:ea typeface="+mn-ea"/>
                </a:rPr>
                <a:t>  ONU</a:t>
              </a:r>
              <a:endParaRPr lang="zh-CN" altLang="en-US" sz="1600" dirty="0">
                <a:latin typeface="+mn-ea"/>
                <a:ea typeface="+mn-ea"/>
              </a:endParaRPr>
            </a:p>
          </p:txBody>
        </p:sp>
      </p:grpSp>
      <p:sp>
        <p:nvSpPr>
          <p:cNvPr id="86" name="Text Box 66"/>
          <p:cNvSpPr txBox="1">
            <a:spLocks noChangeArrowheads="1"/>
          </p:cNvSpPr>
          <p:nvPr/>
        </p:nvSpPr>
        <p:spPr bwMode="auto">
          <a:xfrm>
            <a:off x="10849050" y="4330556"/>
            <a:ext cx="6960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en-US" altLang="zh-CN" sz="1600">
                <a:latin typeface="+mn-ea"/>
                <a:ea typeface="+mn-ea"/>
              </a:rPr>
              <a:t>FTTH</a:t>
            </a:r>
            <a:endParaRPr lang="zh-CN" altLang="en-US" sz="1600">
              <a:latin typeface="+mn-ea"/>
              <a:ea typeface="+mn-ea"/>
            </a:endParaRPr>
          </a:p>
        </p:txBody>
      </p:sp>
      <p:sp>
        <p:nvSpPr>
          <p:cNvPr id="87" name="Text Box 66"/>
          <p:cNvSpPr txBox="1">
            <a:spLocks noChangeArrowheads="1"/>
          </p:cNvSpPr>
          <p:nvPr/>
        </p:nvSpPr>
        <p:spPr bwMode="auto">
          <a:xfrm>
            <a:off x="10889288" y="6168881"/>
            <a:ext cx="6848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en-US" altLang="zh-CN" sz="1600">
                <a:latin typeface="+mn-ea"/>
                <a:ea typeface="+mn-ea"/>
              </a:rPr>
              <a:t>FTTC</a:t>
            </a:r>
            <a:endParaRPr lang="zh-CN" altLang="en-US" sz="1600">
              <a:latin typeface="+mn-ea"/>
              <a:ea typeface="+mn-ea"/>
            </a:endParaRPr>
          </a:p>
        </p:txBody>
      </p:sp>
      <p:sp>
        <p:nvSpPr>
          <p:cNvPr id="88" name="Text Box 66"/>
          <p:cNvSpPr txBox="1">
            <a:spLocks noChangeArrowheads="1"/>
          </p:cNvSpPr>
          <p:nvPr/>
        </p:nvSpPr>
        <p:spPr bwMode="auto">
          <a:xfrm>
            <a:off x="10849050" y="5349731"/>
            <a:ext cx="6848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en-US" altLang="zh-CN" sz="1600">
                <a:latin typeface="+mn-ea"/>
                <a:ea typeface="+mn-ea"/>
              </a:rPr>
              <a:t>FTTB</a:t>
            </a:r>
            <a:endParaRPr lang="zh-CN" altLang="en-US" sz="1600">
              <a:latin typeface="+mn-ea"/>
              <a:ea typeface="+mn-ea"/>
            </a:endParaRPr>
          </a:p>
        </p:txBody>
      </p:sp>
      <p:sp>
        <p:nvSpPr>
          <p:cNvPr id="91" name="Text Box 101"/>
          <p:cNvSpPr txBox="1">
            <a:spLocks noChangeArrowheads="1"/>
          </p:cNvSpPr>
          <p:nvPr/>
        </p:nvSpPr>
        <p:spPr bwMode="auto">
          <a:xfrm>
            <a:off x="8657159" y="5371853"/>
            <a:ext cx="5950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sz="1600" dirty="0">
                <a:latin typeface="+mn-ea"/>
                <a:ea typeface="+mn-ea"/>
              </a:rPr>
              <a:t>大楼</a:t>
            </a:r>
            <a:endParaRPr lang="zh-CN" altLang="en-US" sz="1600" dirty="0">
              <a:latin typeface="+mn-ea"/>
              <a:ea typeface="+mn-ea"/>
            </a:endParaRPr>
          </a:p>
        </p:txBody>
      </p:sp>
      <p:cxnSp>
        <p:nvCxnSpPr>
          <p:cNvPr id="92" name="直接连接符 99"/>
          <p:cNvCxnSpPr>
            <a:cxnSpLocks noChangeShapeType="1"/>
          </p:cNvCxnSpPr>
          <p:nvPr/>
        </p:nvCxnSpPr>
        <p:spPr bwMode="auto">
          <a:xfrm>
            <a:off x="6747247" y="5119545"/>
            <a:ext cx="1935326" cy="0"/>
          </a:xfrm>
          <a:prstGeom prst="line">
            <a:avLst/>
          </a:prstGeom>
          <a:noFill/>
          <a:ln w="38100" cmpd="dbl">
            <a:solidFill>
              <a:srgbClr val="C00000"/>
            </a:solidFill>
            <a:round/>
          </a:ln>
          <a:extLst>
            <a:ext uri="{909E8E84-426E-40DD-AFC4-6F175D3DCCD1}">
              <a14:hiddenFill xmlns:a14="http://schemas.microsoft.com/office/drawing/2010/main">
                <a:noFill/>
              </a14:hiddenFill>
            </a:ext>
          </a:extLst>
        </p:spPr>
      </p:cxnSp>
      <p:sp>
        <p:nvSpPr>
          <p:cNvPr id="93" name="Text Box 101"/>
          <p:cNvSpPr txBox="1">
            <a:spLocks noChangeArrowheads="1"/>
          </p:cNvSpPr>
          <p:nvPr/>
        </p:nvSpPr>
        <p:spPr bwMode="auto">
          <a:xfrm>
            <a:off x="8657159" y="3367301"/>
            <a:ext cx="5950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sz="1600">
                <a:latin typeface="+mn-ea"/>
                <a:ea typeface="+mn-ea"/>
              </a:rPr>
              <a:t>住宅</a:t>
            </a:r>
            <a:endParaRPr lang="zh-CN" altLang="en-US" sz="1600">
              <a:latin typeface="+mn-ea"/>
              <a:ea typeface="+mn-ea"/>
            </a:endParaRPr>
          </a:p>
        </p:txBody>
      </p:sp>
      <p:cxnSp>
        <p:nvCxnSpPr>
          <p:cNvPr id="94" name="直接连接符 106"/>
          <p:cNvCxnSpPr>
            <a:cxnSpLocks noChangeShapeType="1"/>
          </p:cNvCxnSpPr>
          <p:nvPr/>
        </p:nvCxnSpPr>
        <p:spPr bwMode="auto">
          <a:xfrm flipV="1">
            <a:off x="9540268" y="4988693"/>
            <a:ext cx="451085" cy="119063"/>
          </a:xfrm>
          <a:prstGeom prst="line">
            <a:avLst/>
          </a:prstGeom>
          <a:noFill/>
          <a:ln w="9525" algn="ctr">
            <a:solidFill>
              <a:schemeClr val="tx1"/>
            </a:solidFill>
            <a:round/>
          </a:ln>
          <a:extLst>
            <a:ext uri="{909E8E84-426E-40DD-AFC4-6F175D3DCCD1}">
              <a14:hiddenFill xmlns:a14="http://schemas.microsoft.com/office/drawing/2010/main">
                <a:noFill/>
              </a14:hiddenFill>
            </a:ext>
          </a:extLst>
        </p:spPr>
      </p:cxnSp>
      <p:cxnSp>
        <p:nvCxnSpPr>
          <p:cNvPr id="95" name="直接连接符 108"/>
          <p:cNvCxnSpPr>
            <a:cxnSpLocks noChangeShapeType="1"/>
          </p:cNvCxnSpPr>
          <p:nvPr/>
        </p:nvCxnSpPr>
        <p:spPr bwMode="auto">
          <a:xfrm>
            <a:off x="9540269" y="5250630"/>
            <a:ext cx="546384" cy="95250"/>
          </a:xfrm>
          <a:prstGeom prst="line">
            <a:avLst/>
          </a:prstGeom>
          <a:noFill/>
          <a:ln w="9525" algn="ctr">
            <a:solidFill>
              <a:schemeClr val="tx1"/>
            </a:solidFill>
            <a:round/>
          </a:ln>
          <a:extLst>
            <a:ext uri="{909E8E84-426E-40DD-AFC4-6F175D3DCCD1}">
              <a14:hiddenFill xmlns:a14="http://schemas.microsoft.com/office/drawing/2010/main">
                <a:noFill/>
              </a14:hiddenFill>
            </a:ext>
          </a:extLst>
        </p:spPr>
      </p:cxnSp>
      <p:cxnSp>
        <p:nvCxnSpPr>
          <p:cNvPr id="96" name="直接连接符 110"/>
          <p:cNvCxnSpPr>
            <a:cxnSpLocks noChangeShapeType="1"/>
          </p:cNvCxnSpPr>
          <p:nvPr/>
        </p:nvCxnSpPr>
        <p:spPr bwMode="auto">
          <a:xfrm>
            <a:off x="9557211" y="5171255"/>
            <a:ext cx="529442" cy="31750"/>
          </a:xfrm>
          <a:prstGeom prst="line">
            <a:avLst/>
          </a:prstGeom>
          <a:noFill/>
          <a:ln w="9525" algn="ctr">
            <a:solidFill>
              <a:schemeClr val="tx1"/>
            </a:solidFill>
            <a:round/>
          </a:ln>
          <a:extLst>
            <a:ext uri="{909E8E84-426E-40DD-AFC4-6F175D3DCCD1}">
              <a14:hiddenFill xmlns:a14="http://schemas.microsoft.com/office/drawing/2010/main">
                <a:noFill/>
              </a14:hiddenFill>
            </a:ext>
          </a:extLst>
        </p:spPr>
      </p:cxnSp>
      <p:cxnSp>
        <p:nvCxnSpPr>
          <p:cNvPr id="97" name="直接连接符 114"/>
          <p:cNvCxnSpPr>
            <a:cxnSpLocks noChangeShapeType="1"/>
          </p:cNvCxnSpPr>
          <p:nvPr/>
        </p:nvCxnSpPr>
        <p:spPr bwMode="auto">
          <a:xfrm flipV="1">
            <a:off x="9610156" y="5906944"/>
            <a:ext cx="451084" cy="119062"/>
          </a:xfrm>
          <a:prstGeom prst="line">
            <a:avLst/>
          </a:prstGeom>
          <a:noFill/>
          <a:ln w="9525" algn="ctr">
            <a:solidFill>
              <a:schemeClr val="tx1"/>
            </a:solidFill>
            <a:round/>
          </a:ln>
          <a:extLst>
            <a:ext uri="{909E8E84-426E-40DD-AFC4-6F175D3DCCD1}">
              <a14:hiddenFill xmlns:a14="http://schemas.microsoft.com/office/drawing/2010/main">
                <a:noFill/>
              </a14:hiddenFill>
            </a:ext>
          </a:extLst>
        </p:spPr>
      </p:cxnSp>
      <p:cxnSp>
        <p:nvCxnSpPr>
          <p:cNvPr id="98" name="直接连接符 115"/>
          <p:cNvCxnSpPr>
            <a:cxnSpLocks noChangeShapeType="1"/>
          </p:cNvCxnSpPr>
          <p:nvPr/>
        </p:nvCxnSpPr>
        <p:spPr bwMode="auto">
          <a:xfrm>
            <a:off x="9610156" y="6168881"/>
            <a:ext cx="546384" cy="95250"/>
          </a:xfrm>
          <a:prstGeom prst="line">
            <a:avLst/>
          </a:prstGeom>
          <a:noFill/>
          <a:ln w="9525" algn="ctr">
            <a:solidFill>
              <a:schemeClr val="tx1"/>
            </a:solidFill>
            <a:round/>
          </a:ln>
          <a:extLst>
            <a:ext uri="{909E8E84-426E-40DD-AFC4-6F175D3DCCD1}">
              <a14:hiddenFill xmlns:a14="http://schemas.microsoft.com/office/drawing/2010/main">
                <a:noFill/>
              </a14:hiddenFill>
            </a:ext>
          </a:extLst>
        </p:spPr>
      </p:cxnSp>
      <p:cxnSp>
        <p:nvCxnSpPr>
          <p:cNvPr id="99" name="直接连接符 116"/>
          <p:cNvCxnSpPr>
            <a:cxnSpLocks noChangeShapeType="1"/>
          </p:cNvCxnSpPr>
          <p:nvPr/>
        </p:nvCxnSpPr>
        <p:spPr bwMode="auto">
          <a:xfrm>
            <a:off x="9627098" y="6087920"/>
            <a:ext cx="529442" cy="33337"/>
          </a:xfrm>
          <a:prstGeom prst="line">
            <a:avLst/>
          </a:prstGeom>
          <a:noFill/>
          <a:ln w="9525" algn="ctr">
            <a:solidFill>
              <a:schemeClr val="tx1"/>
            </a:solidFill>
            <a:round/>
          </a:ln>
          <a:extLst>
            <a:ext uri="{909E8E84-426E-40DD-AFC4-6F175D3DCCD1}">
              <a14:hiddenFill xmlns:a14="http://schemas.microsoft.com/office/drawing/2010/main">
                <a:noFill/>
              </a14:hiddenFill>
            </a:ext>
          </a:extLst>
        </p:spPr>
      </p:cxnSp>
      <p:sp>
        <p:nvSpPr>
          <p:cNvPr id="100" name="Text Box 66"/>
          <p:cNvSpPr txBox="1">
            <a:spLocks noChangeArrowheads="1"/>
          </p:cNvSpPr>
          <p:nvPr/>
        </p:nvSpPr>
        <p:spPr bwMode="auto">
          <a:xfrm>
            <a:off x="6122181" y="5355229"/>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ctr" eaLnBrk="1" hangingPunct="1"/>
            <a:r>
              <a:rPr lang="zh-CN" altLang="en-US" sz="1600" dirty="0">
                <a:latin typeface="+mn-ea"/>
                <a:ea typeface="+mn-ea"/>
              </a:rPr>
              <a:t>光分路器</a:t>
            </a:r>
            <a:endParaRPr lang="en-US" altLang="zh-CN" sz="1600" dirty="0">
              <a:latin typeface="+mn-ea"/>
              <a:ea typeface="+mn-ea"/>
            </a:endParaRPr>
          </a:p>
        </p:txBody>
      </p:sp>
      <p:sp>
        <p:nvSpPr>
          <p:cNvPr id="101" name="Line 18"/>
          <p:cNvSpPr>
            <a:spLocks noChangeShapeType="1"/>
          </p:cNvSpPr>
          <p:nvPr/>
        </p:nvSpPr>
        <p:spPr bwMode="auto">
          <a:xfrm flipH="1">
            <a:off x="2462684" y="5222731"/>
            <a:ext cx="857697" cy="46513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latin typeface="+mn-ea"/>
              <a:ea typeface="+mn-ea"/>
            </a:endParaRPr>
          </a:p>
        </p:txBody>
      </p:sp>
      <p:cxnSp>
        <p:nvCxnSpPr>
          <p:cNvPr id="102" name="直接连接符 98"/>
          <p:cNvCxnSpPr>
            <a:cxnSpLocks noChangeShapeType="1"/>
          </p:cNvCxnSpPr>
          <p:nvPr/>
        </p:nvCxnSpPr>
        <p:spPr bwMode="auto">
          <a:xfrm>
            <a:off x="4125133" y="5116370"/>
            <a:ext cx="2287191" cy="1587"/>
          </a:xfrm>
          <a:prstGeom prst="line">
            <a:avLst/>
          </a:prstGeom>
          <a:noFill/>
          <a:ln w="76200" cmpd="tri">
            <a:solidFill>
              <a:srgbClr val="C00000"/>
            </a:solidFill>
            <a:round/>
          </a:ln>
          <a:extLst>
            <a:ext uri="{909E8E84-426E-40DD-AFC4-6F175D3DCCD1}">
              <a14:hiddenFill xmlns:a14="http://schemas.microsoft.com/office/drawing/2010/main">
                <a:noFill/>
              </a14:hiddenFill>
            </a:ext>
          </a:extLst>
        </p:spPr>
      </p:cxnSp>
      <p:sp>
        <p:nvSpPr>
          <p:cNvPr id="105" name="Rectangle 3"/>
          <p:cNvSpPr>
            <a:spLocks noGrp="1" noChangeArrowheads="1"/>
          </p:cNvSpPr>
          <p:nvPr>
            <p:ph idx="1"/>
          </p:nvPr>
        </p:nvSpPr>
        <p:spPr>
          <a:xfrm>
            <a:off x="914599" y="1245483"/>
            <a:ext cx="10801200" cy="2155073"/>
          </a:xfrm>
        </p:spPr>
        <p:txBody>
          <a:bodyPr>
            <a:normAutofit/>
          </a:bodyPr>
          <a:lstStyle/>
          <a:p>
            <a:r>
              <a:rPr lang="en-US" altLang="zh-CN" sz="2200" dirty="0" err="1"/>
              <a:t>FTTx</a:t>
            </a:r>
            <a:r>
              <a:rPr lang="zh-CN" altLang="en-US" sz="2200" dirty="0"/>
              <a:t>的实现可以有两种方式：有源光网络和无源光网络。</a:t>
            </a:r>
            <a:endParaRPr lang="zh-CN" altLang="en-US" sz="2200" dirty="0"/>
          </a:p>
          <a:p>
            <a:r>
              <a:rPr lang="zh-CN" altLang="en-US" sz="2200" dirty="0"/>
              <a:t>无源光网络具有天然的抗电磁干扰影响的能力，减少了接入网的故障点，系统可靠性较高，维护成本较低，是目前</a:t>
            </a:r>
            <a:r>
              <a:rPr lang="en-US" altLang="zh-CN" sz="2200" dirty="0" err="1"/>
              <a:t>FTTx</a:t>
            </a:r>
            <a:r>
              <a:rPr lang="zh-CN" altLang="en-US" sz="2200" dirty="0"/>
              <a:t>的主流技术。</a:t>
            </a:r>
            <a:endParaRPr lang="zh-CN" altLang="en-US" sz="2200" dirty="0"/>
          </a:p>
        </p:txBody>
      </p:sp>
      <p:sp>
        <p:nvSpPr>
          <p:cNvPr id="57" name="梯形 56"/>
          <p:cNvSpPr/>
          <p:nvPr/>
        </p:nvSpPr>
        <p:spPr bwMode="auto">
          <a:xfrm rot="16200000" flipH="1">
            <a:off x="6402049" y="4908609"/>
            <a:ext cx="392113" cy="427789"/>
          </a:xfrm>
          <a:prstGeom prst="trapezoid">
            <a:avLst>
              <a:gd name="adj" fmla="val 39242"/>
            </a:avLst>
          </a:prstGeom>
          <a:ln>
            <a:headEnd type="none" w="med" len="med"/>
            <a:tailEnd type="none" w="med" len="med"/>
          </a:ln>
        </p:spPr>
        <p:style>
          <a:lnRef idx="0">
            <a:schemeClr val="accent5"/>
          </a:lnRef>
          <a:fillRef idx="3">
            <a:schemeClr val="accent5"/>
          </a:fillRef>
          <a:effectRef idx="3">
            <a:schemeClr val="accent5"/>
          </a:effectRef>
          <a:fontRef idx="minor">
            <a:schemeClr val="lt1"/>
          </a:fontRef>
        </p:style>
        <p:txBody>
          <a:bodyPr/>
          <a:lstStyle/>
          <a:p>
            <a:pPr>
              <a:defRPr/>
            </a:pPr>
            <a:endParaRPr lang="zh-CN" altLang="en-US">
              <a:latin typeface="+mn-ea"/>
            </a:endParaRPr>
          </a:p>
        </p:txBody>
      </p:sp>
      <p:pic>
        <p:nvPicPr>
          <p:cNvPr id="3" name="图片 2"/>
          <p:cNvPicPr>
            <a:picLocks noChangeAspect="1"/>
          </p:cNvPicPr>
          <p:nvPr/>
        </p:nvPicPr>
        <p:blipFill>
          <a:blip r:embed="rId3"/>
          <a:stretch>
            <a:fillRect/>
          </a:stretch>
        </p:blipFill>
        <p:spPr>
          <a:xfrm>
            <a:off x="8331200" y="385445"/>
            <a:ext cx="2319655" cy="375920"/>
          </a:xfrm>
          <a:prstGeom prst="rect">
            <a:avLst/>
          </a:prstGeom>
        </p:spPr>
      </p:pic>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05">
                                            <p:txEl>
                                              <p:pRg st="0" end="0"/>
                                            </p:txEl>
                                          </p:spTgt>
                                        </p:tgtEl>
                                        <p:attrNameLst>
                                          <p:attrName>style.visibility</p:attrName>
                                        </p:attrNameLst>
                                      </p:cBhvr>
                                      <p:to>
                                        <p:strVal val="visible"/>
                                      </p:to>
                                    </p:set>
                                    <p:animEffect transition="in" filter="fade">
                                      <p:cBhvr>
                                        <p:cTn id="7" dur="1000"/>
                                        <p:tgtEl>
                                          <p:spTgt spid="105">
                                            <p:txEl>
                                              <p:pRg st="0" end="0"/>
                                            </p:txEl>
                                          </p:spTgt>
                                        </p:tgtEl>
                                      </p:cBhvr>
                                    </p:animEffect>
                                    <p:anim calcmode="lin" valueType="num">
                                      <p:cBhvr>
                                        <p:cTn id="8" dur="1000" fill="hold"/>
                                        <p:tgtEl>
                                          <p:spTgt spid="10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0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5">
                                            <p:txEl>
                                              <p:pRg st="1" end="1"/>
                                            </p:txEl>
                                          </p:spTgt>
                                        </p:tgtEl>
                                        <p:attrNameLst>
                                          <p:attrName>style.visibility</p:attrName>
                                        </p:attrNameLst>
                                      </p:cBhvr>
                                      <p:to>
                                        <p:strVal val="visible"/>
                                      </p:to>
                                    </p:set>
                                    <p:animEffect transition="in" filter="fade">
                                      <p:cBhvr>
                                        <p:cTn id="14" dur="1000"/>
                                        <p:tgtEl>
                                          <p:spTgt spid="105">
                                            <p:txEl>
                                              <p:pRg st="1" end="1"/>
                                            </p:txEl>
                                          </p:spTgt>
                                        </p:tgtEl>
                                      </p:cBhvr>
                                    </p:animEffect>
                                    <p:anim calcmode="lin" valueType="num">
                                      <p:cBhvr>
                                        <p:cTn id="15" dur="1000" fill="hold"/>
                                        <p:tgtEl>
                                          <p:spTgt spid="10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05">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矩形 102"/>
          <p:cNvSpPr/>
          <p:nvPr/>
        </p:nvSpPr>
        <p:spPr>
          <a:xfrm>
            <a:off x="7243" y="3140968"/>
            <a:ext cx="12190412" cy="371703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矩形 103"/>
          <p:cNvSpPr/>
          <p:nvPr/>
        </p:nvSpPr>
        <p:spPr>
          <a:xfrm>
            <a:off x="10783" y="3140968"/>
            <a:ext cx="12190412" cy="4571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矩形 172"/>
          <p:cNvSpPr>
            <a:spLocks noChangeArrowheads="1"/>
          </p:cNvSpPr>
          <p:nvPr/>
        </p:nvSpPr>
        <p:spPr bwMode="auto">
          <a:xfrm>
            <a:off x="8561859" y="4888655"/>
            <a:ext cx="2287191" cy="855133"/>
          </a:xfrm>
          <a:prstGeom prst="rect">
            <a:avLst/>
          </a:prstGeom>
          <a:solidFill>
            <a:srgbClr val="FFC000"/>
          </a:solidFill>
          <a:ln w="9525" algn="ctr">
            <a:solidFill>
              <a:schemeClr val="tx1"/>
            </a:solidFill>
            <a:round/>
          </a:ln>
        </p:spPr>
        <p:txBody>
          <a:bodyPr/>
          <a:lstStyle/>
          <a:p>
            <a:endParaRPr lang="zh-CN" altLang="en-US">
              <a:latin typeface="+mn-ea"/>
              <a:ea typeface="+mn-ea"/>
            </a:endParaRPr>
          </a:p>
        </p:txBody>
      </p:sp>
      <p:sp>
        <p:nvSpPr>
          <p:cNvPr id="89" name="矩形 172"/>
          <p:cNvSpPr>
            <a:spLocks noChangeArrowheads="1"/>
          </p:cNvSpPr>
          <p:nvPr/>
        </p:nvSpPr>
        <p:spPr bwMode="auto">
          <a:xfrm>
            <a:off x="8561859" y="3356992"/>
            <a:ext cx="2287191" cy="1447800"/>
          </a:xfrm>
          <a:prstGeom prst="rect">
            <a:avLst/>
          </a:prstGeom>
          <a:solidFill>
            <a:srgbClr val="FFC000"/>
          </a:solidFill>
          <a:ln w="9525" algn="ctr">
            <a:solidFill>
              <a:schemeClr val="tx1"/>
            </a:solidFill>
            <a:round/>
          </a:ln>
        </p:spPr>
        <p:txBody>
          <a:bodyPr/>
          <a:lstStyle/>
          <a:p>
            <a:endParaRPr lang="zh-CN" altLang="en-US">
              <a:latin typeface="+mn-ea"/>
              <a:ea typeface="+mn-ea"/>
            </a:endParaRPr>
          </a:p>
        </p:txBody>
      </p:sp>
      <p:sp>
        <p:nvSpPr>
          <p:cNvPr id="62467" name="Rectangle 2"/>
          <p:cNvSpPr>
            <a:spLocks noGrp="1" noChangeArrowheads="1"/>
          </p:cNvSpPr>
          <p:nvPr>
            <p:ph type="title"/>
          </p:nvPr>
        </p:nvSpPr>
        <p:spPr/>
        <p:txBody>
          <a:bodyPr/>
          <a:lstStyle/>
          <a:p>
            <a:r>
              <a:rPr lang="en-US" altLang="zh-CN" dirty="0"/>
              <a:t>4.  </a:t>
            </a:r>
            <a:r>
              <a:rPr lang="zh-CN" altLang="en-US" dirty="0"/>
              <a:t>光纤接入 </a:t>
            </a:r>
            <a:endParaRPr lang="zh-CN" altLang="en-US" dirty="0"/>
          </a:p>
        </p:txBody>
      </p:sp>
      <p:sp>
        <p:nvSpPr>
          <p:cNvPr id="2" name="Rectangle 2"/>
          <p:cNvSpPr>
            <a:spLocks noChangeArrowheads="1"/>
          </p:cNvSpPr>
          <p:nvPr/>
        </p:nvSpPr>
        <p:spPr bwMode="auto">
          <a:xfrm>
            <a:off x="0"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7" name="矩形 172"/>
          <p:cNvSpPr>
            <a:spLocks noChangeArrowheads="1"/>
          </p:cNvSpPr>
          <p:nvPr/>
        </p:nvSpPr>
        <p:spPr bwMode="auto">
          <a:xfrm>
            <a:off x="8561859" y="5830744"/>
            <a:ext cx="2287191" cy="785812"/>
          </a:xfrm>
          <a:prstGeom prst="rect">
            <a:avLst/>
          </a:prstGeom>
          <a:solidFill>
            <a:srgbClr val="FFC000"/>
          </a:solidFill>
          <a:ln w="9525" algn="ctr">
            <a:solidFill>
              <a:schemeClr val="tx1"/>
            </a:solidFill>
            <a:round/>
          </a:ln>
        </p:spPr>
        <p:txBody>
          <a:bodyPr/>
          <a:lstStyle/>
          <a:p>
            <a:endParaRPr lang="zh-CN" altLang="en-US">
              <a:latin typeface="+mn-ea"/>
              <a:ea typeface="+mn-ea"/>
            </a:endParaRPr>
          </a:p>
        </p:txBody>
      </p:sp>
      <p:sp>
        <p:nvSpPr>
          <p:cNvPr id="8" name="Line 217"/>
          <p:cNvSpPr>
            <a:spLocks noChangeShapeType="1"/>
          </p:cNvSpPr>
          <p:nvPr/>
        </p:nvSpPr>
        <p:spPr bwMode="auto">
          <a:xfrm>
            <a:off x="6655868" y="5116370"/>
            <a:ext cx="2096591" cy="1000125"/>
          </a:xfrm>
          <a:prstGeom prst="line">
            <a:avLst/>
          </a:prstGeom>
          <a:noFill/>
          <a:ln w="38100" cmpd="dbl">
            <a:solidFill>
              <a:srgbClr val="C00000"/>
            </a:solidFill>
            <a:round/>
          </a:ln>
          <a:extLst>
            <a:ext uri="{909E8E84-426E-40DD-AFC4-6F175D3DCCD1}">
              <a14:hiddenFill xmlns:a14="http://schemas.microsoft.com/office/drawing/2010/main">
                <a:noFill/>
              </a14:hiddenFill>
            </a:ext>
          </a:extLst>
        </p:spPr>
        <p:txBody>
          <a:bodyPr/>
          <a:lstStyle/>
          <a:p>
            <a:endParaRPr lang="zh-CN" altLang="en-US">
              <a:latin typeface="+mn-ea"/>
              <a:ea typeface="+mn-ea"/>
            </a:endParaRPr>
          </a:p>
        </p:txBody>
      </p:sp>
      <p:sp>
        <p:nvSpPr>
          <p:cNvPr id="9" name="Line 216"/>
          <p:cNvSpPr>
            <a:spLocks noChangeShapeType="1"/>
          </p:cNvSpPr>
          <p:nvPr/>
        </p:nvSpPr>
        <p:spPr bwMode="auto">
          <a:xfrm flipV="1">
            <a:off x="6679332" y="4330556"/>
            <a:ext cx="1977828" cy="777200"/>
          </a:xfrm>
          <a:prstGeom prst="line">
            <a:avLst/>
          </a:prstGeom>
          <a:noFill/>
          <a:ln w="38100" cmpd="dbl">
            <a:solidFill>
              <a:srgbClr val="C00000"/>
            </a:solidFill>
            <a:round/>
          </a:ln>
          <a:extLst>
            <a:ext uri="{909E8E84-426E-40DD-AFC4-6F175D3DCCD1}">
              <a14:hiddenFill xmlns:a14="http://schemas.microsoft.com/office/drawing/2010/main">
                <a:noFill/>
              </a14:hiddenFill>
            </a:ext>
          </a:extLst>
        </p:spPr>
        <p:txBody>
          <a:bodyPr/>
          <a:lstStyle/>
          <a:p>
            <a:endParaRPr lang="zh-CN" altLang="en-US">
              <a:latin typeface="+mn-ea"/>
              <a:ea typeface="+mn-ea"/>
            </a:endParaRPr>
          </a:p>
        </p:txBody>
      </p:sp>
      <p:sp>
        <p:nvSpPr>
          <p:cNvPr id="10" name="Line 65"/>
          <p:cNvSpPr>
            <a:spLocks noChangeShapeType="1"/>
          </p:cNvSpPr>
          <p:nvPr/>
        </p:nvSpPr>
        <p:spPr bwMode="auto">
          <a:xfrm flipH="1">
            <a:off x="5425444" y="4187681"/>
            <a:ext cx="468026" cy="952500"/>
          </a:xfrm>
          <a:prstGeom prst="line">
            <a:avLst/>
          </a:prstGeom>
          <a:noFill/>
          <a:ln w="9525">
            <a:solidFill>
              <a:schemeClr val="tx1"/>
            </a:solidFill>
            <a:round/>
            <a:tailEnd type="triangle" w="sm" len="lg"/>
          </a:ln>
          <a:extLst>
            <a:ext uri="{909E8E84-426E-40DD-AFC4-6F175D3DCCD1}">
              <a14:hiddenFill xmlns:a14="http://schemas.microsoft.com/office/drawing/2010/main">
                <a:noFill/>
              </a14:hiddenFill>
            </a:ext>
          </a:extLst>
        </p:spPr>
        <p:txBody>
          <a:bodyPr wrap="none" anchor="ctr"/>
          <a:lstStyle/>
          <a:p>
            <a:endParaRPr lang="zh-CN" altLang="en-US">
              <a:latin typeface="+mn-ea"/>
              <a:ea typeface="+mn-ea"/>
            </a:endParaRPr>
          </a:p>
        </p:txBody>
      </p:sp>
      <p:sp>
        <p:nvSpPr>
          <p:cNvPr id="11" name="Text Box 66"/>
          <p:cNvSpPr txBox="1">
            <a:spLocks noChangeArrowheads="1"/>
          </p:cNvSpPr>
          <p:nvPr/>
        </p:nvSpPr>
        <p:spPr bwMode="auto">
          <a:xfrm>
            <a:off x="5817289" y="3910276"/>
            <a:ext cx="6463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sz="1800" dirty="0">
                <a:latin typeface="+mn-ea"/>
                <a:ea typeface="+mn-ea"/>
              </a:rPr>
              <a:t>光纤</a:t>
            </a:r>
            <a:endParaRPr lang="zh-CN" altLang="en-US" sz="1800" dirty="0">
              <a:latin typeface="+mn-ea"/>
              <a:ea typeface="+mn-ea"/>
            </a:endParaRPr>
          </a:p>
        </p:txBody>
      </p:sp>
      <p:sp>
        <p:nvSpPr>
          <p:cNvPr id="12" name="AutoShape 207"/>
          <p:cNvSpPr>
            <a:spLocks noChangeArrowheads="1"/>
          </p:cNvSpPr>
          <p:nvPr/>
        </p:nvSpPr>
        <p:spPr bwMode="auto">
          <a:xfrm>
            <a:off x="3320382" y="4921106"/>
            <a:ext cx="857696" cy="388938"/>
          </a:xfrm>
          <a:prstGeom prst="cube">
            <a:avLst>
              <a:gd name="adj" fmla="val 25000"/>
            </a:avLst>
          </a:prstGeom>
          <a:solidFill>
            <a:srgbClr val="92D050"/>
          </a:solidFill>
          <a:ln w="9525">
            <a:solidFill>
              <a:schemeClr val="tx1"/>
            </a:solidFill>
            <a:miter lim="800000"/>
          </a:ln>
        </p:spPr>
        <p:txBody>
          <a:bodyPr wrap="none" anchor="ctr"/>
          <a:lstStyle/>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p:txBody>
      </p:sp>
      <p:sp>
        <p:nvSpPr>
          <p:cNvPr id="13" name="Line 219"/>
          <p:cNvSpPr>
            <a:spLocks noChangeShapeType="1"/>
          </p:cNvSpPr>
          <p:nvPr/>
        </p:nvSpPr>
        <p:spPr bwMode="auto">
          <a:xfrm>
            <a:off x="6369969" y="4116244"/>
            <a:ext cx="1143595" cy="571500"/>
          </a:xfrm>
          <a:prstGeom prst="line">
            <a:avLst/>
          </a:prstGeom>
          <a:noFill/>
          <a:ln w="9525">
            <a:solidFill>
              <a:schemeClr val="tx1"/>
            </a:solidFill>
            <a:round/>
            <a:tailEnd type="triangle" w="sm" len="lg"/>
          </a:ln>
          <a:extLst>
            <a:ext uri="{909E8E84-426E-40DD-AFC4-6F175D3DCCD1}">
              <a14:hiddenFill xmlns:a14="http://schemas.microsoft.com/office/drawing/2010/main">
                <a:noFill/>
              </a14:hiddenFill>
            </a:ext>
          </a:extLst>
        </p:spPr>
        <p:txBody>
          <a:bodyPr wrap="none" anchor="ctr"/>
          <a:lstStyle/>
          <a:p>
            <a:endParaRPr lang="zh-CN" altLang="en-US">
              <a:latin typeface="+mn-ea"/>
              <a:ea typeface="+mn-ea"/>
            </a:endParaRPr>
          </a:p>
        </p:txBody>
      </p:sp>
      <p:grpSp>
        <p:nvGrpSpPr>
          <p:cNvPr id="14" name="Group 625"/>
          <p:cNvGrpSpPr/>
          <p:nvPr/>
        </p:nvGrpSpPr>
        <p:grpSpPr bwMode="auto">
          <a:xfrm>
            <a:off x="842591" y="4044806"/>
            <a:ext cx="1810692" cy="642938"/>
            <a:chOff x="3204" y="2684"/>
            <a:chExt cx="1080" cy="854"/>
          </a:xfrm>
          <a:solidFill>
            <a:schemeClr val="accent5">
              <a:lumMod val="40000"/>
              <a:lumOff val="60000"/>
            </a:schemeClr>
          </a:solidFill>
        </p:grpSpPr>
        <p:sp>
          <p:nvSpPr>
            <p:cNvPr id="15" name="Oval 626"/>
            <p:cNvSpPr>
              <a:spLocks noChangeArrowheads="1"/>
            </p:cNvSpPr>
            <p:nvPr/>
          </p:nvSpPr>
          <p:spPr bwMode="auto">
            <a:xfrm>
              <a:off x="3457" y="2684"/>
              <a:ext cx="464" cy="228"/>
            </a:xfrm>
            <a:prstGeom prst="ellipse">
              <a:avLst/>
            </a:prstGeom>
            <a:grpFill/>
            <a:ln w="12700">
              <a:solidFill>
                <a:srgbClr val="000000"/>
              </a:solidFill>
              <a:round/>
            </a:ln>
          </p:spPr>
          <p:txBody>
            <a:bodyPr/>
            <a:lstStyle/>
            <a:p>
              <a:endParaRPr lang="zh-CN" altLang="en-US">
                <a:latin typeface="+mn-ea"/>
                <a:ea typeface="+mn-ea"/>
              </a:endParaRPr>
            </a:p>
          </p:txBody>
        </p:sp>
        <p:sp>
          <p:nvSpPr>
            <p:cNvPr id="16" name="Freeform 627"/>
            <p:cNvSpPr/>
            <p:nvPr/>
          </p:nvSpPr>
          <p:spPr bwMode="auto">
            <a:xfrm>
              <a:off x="3853" y="2753"/>
              <a:ext cx="312" cy="202"/>
            </a:xfrm>
            <a:custGeom>
              <a:avLst/>
              <a:gdLst>
                <a:gd name="T0" fmla="*/ 182 w 312"/>
                <a:gd name="T1" fmla="*/ 10 h 202"/>
                <a:gd name="T2" fmla="*/ 150 w 312"/>
                <a:gd name="T3" fmla="*/ 4 h 202"/>
                <a:gd name="T4" fmla="*/ 119 w 312"/>
                <a:gd name="T5" fmla="*/ 0 h 202"/>
                <a:gd name="T6" fmla="*/ 91 w 312"/>
                <a:gd name="T7" fmla="*/ 2 h 202"/>
                <a:gd name="T8" fmla="*/ 67 w 312"/>
                <a:gd name="T9" fmla="*/ 8 h 202"/>
                <a:gd name="T10" fmla="*/ 44 w 312"/>
                <a:gd name="T11" fmla="*/ 16 h 202"/>
                <a:gd name="T12" fmla="*/ 25 w 312"/>
                <a:gd name="T13" fmla="*/ 29 h 202"/>
                <a:gd name="T14" fmla="*/ 12 w 312"/>
                <a:gd name="T15" fmla="*/ 44 h 202"/>
                <a:gd name="T16" fmla="*/ 2 w 312"/>
                <a:gd name="T17" fmla="*/ 61 h 202"/>
                <a:gd name="T18" fmla="*/ 0 w 312"/>
                <a:gd name="T19" fmla="*/ 80 h 202"/>
                <a:gd name="T20" fmla="*/ 6 w 312"/>
                <a:gd name="T21" fmla="*/ 99 h 202"/>
                <a:gd name="T22" fmla="*/ 16 w 312"/>
                <a:gd name="T23" fmla="*/ 117 h 202"/>
                <a:gd name="T24" fmla="*/ 31 w 312"/>
                <a:gd name="T25" fmla="*/ 136 h 202"/>
                <a:gd name="T26" fmla="*/ 51 w 312"/>
                <a:gd name="T27" fmla="*/ 153 h 202"/>
                <a:gd name="T28" fmla="*/ 74 w 312"/>
                <a:gd name="T29" fmla="*/ 170 h 202"/>
                <a:gd name="T30" fmla="*/ 102 w 312"/>
                <a:gd name="T31" fmla="*/ 183 h 202"/>
                <a:gd name="T32" fmla="*/ 133 w 312"/>
                <a:gd name="T33" fmla="*/ 193 h 202"/>
                <a:gd name="T34" fmla="*/ 165 w 312"/>
                <a:gd name="T35" fmla="*/ 199 h 202"/>
                <a:gd name="T36" fmla="*/ 195 w 312"/>
                <a:gd name="T37" fmla="*/ 202 h 202"/>
                <a:gd name="T38" fmla="*/ 223 w 312"/>
                <a:gd name="T39" fmla="*/ 200 h 202"/>
                <a:gd name="T40" fmla="*/ 248 w 312"/>
                <a:gd name="T41" fmla="*/ 195 h 202"/>
                <a:gd name="T42" fmla="*/ 271 w 312"/>
                <a:gd name="T43" fmla="*/ 187 h 202"/>
                <a:gd name="T44" fmla="*/ 289 w 312"/>
                <a:gd name="T45" fmla="*/ 174 h 202"/>
                <a:gd name="T46" fmla="*/ 303 w 312"/>
                <a:gd name="T47" fmla="*/ 159 h 202"/>
                <a:gd name="T48" fmla="*/ 310 w 312"/>
                <a:gd name="T49" fmla="*/ 142 h 202"/>
                <a:gd name="T50" fmla="*/ 312 w 312"/>
                <a:gd name="T51" fmla="*/ 123 h 202"/>
                <a:gd name="T52" fmla="*/ 308 w 312"/>
                <a:gd name="T53" fmla="*/ 104 h 202"/>
                <a:gd name="T54" fmla="*/ 297 w 312"/>
                <a:gd name="T55" fmla="*/ 85 h 202"/>
                <a:gd name="T56" fmla="*/ 284 w 312"/>
                <a:gd name="T57" fmla="*/ 66 h 202"/>
                <a:gd name="T58" fmla="*/ 263 w 312"/>
                <a:gd name="T59" fmla="*/ 50 h 202"/>
                <a:gd name="T60" fmla="*/ 240 w 312"/>
                <a:gd name="T61" fmla="*/ 33 h 202"/>
                <a:gd name="T62" fmla="*/ 212 w 312"/>
                <a:gd name="T63" fmla="*/ 19 h 202"/>
                <a:gd name="T64" fmla="*/ 182 w 312"/>
                <a:gd name="T65" fmla="*/ 10 h 20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12"/>
                <a:gd name="T100" fmla="*/ 0 h 202"/>
                <a:gd name="T101" fmla="*/ 312 w 312"/>
                <a:gd name="T102" fmla="*/ 202 h 20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12" h="202">
                  <a:moveTo>
                    <a:pt x="182" y="10"/>
                  </a:moveTo>
                  <a:lnTo>
                    <a:pt x="150" y="4"/>
                  </a:lnTo>
                  <a:lnTo>
                    <a:pt x="119" y="0"/>
                  </a:lnTo>
                  <a:lnTo>
                    <a:pt x="91" y="2"/>
                  </a:lnTo>
                  <a:lnTo>
                    <a:pt x="67" y="8"/>
                  </a:lnTo>
                  <a:lnTo>
                    <a:pt x="44" y="16"/>
                  </a:lnTo>
                  <a:lnTo>
                    <a:pt x="25" y="29"/>
                  </a:lnTo>
                  <a:lnTo>
                    <a:pt x="12" y="44"/>
                  </a:lnTo>
                  <a:lnTo>
                    <a:pt x="2" y="61"/>
                  </a:lnTo>
                  <a:lnTo>
                    <a:pt x="0" y="80"/>
                  </a:lnTo>
                  <a:lnTo>
                    <a:pt x="6" y="99"/>
                  </a:lnTo>
                  <a:lnTo>
                    <a:pt x="16" y="117"/>
                  </a:lnTo>
                  <a:lnTo>
                    <a:pt x="31" y="136"/>
                  </a:lnTo>
                  <a:lnTo>
                    <a:pt x="51" y="153"/>
                  </a:lnTo>
                  <a:lnTo>
                    <a:pt x="74" y="170"/>
                  </a:lnTo>
                  <a:lnTo>
                    <a:pt x="102" y="183"/>
                  </a:lnTo>
                  <a:lnTo>
                    <a:pt x="133" y="193"/>
                  </a:lnTo>
                  <a:lnTo>
                    <a:pt x="165" y="199"/>
                  </a:lnTo>
                  <a:lnTo>
                    <a:pt x="195" y="202"/>
                  </a:lnTo>
                  <a:lnTo>
                    <a:pt x="223" y="200"/>
                  </a:lnTo>
                  <a:lnTo>
                    <a:pt x="248" y="195"/>
                  </a:lnTo>
                  <a:lnTo>
                    <a:pt x="271" y="187"/>
                  </a:lnTo>
                  <a:lnTo>
                    <a:pt x="289" y="174"/>
                  </a:lnTo>
                  <a:lnTo>
                    <a:pt x="303" y="159"/>
                  </a:lnTo>
                  <a:lnTo>
                    <a:pt x="310" y="142"/>
                  </a:lnTo>
                  <a:lnTo>
                    <a:pt x="312" y="123"/>
                  </a:lnTo>
                  <a:lnTo>
                    <a:pt x="308" y="104"/>
                  </a:lnTo>
                  <a:lnTo>
                    <a:pt x="297" y="85"/>
                  </a:lnTo>
                  <a:lnTo>
                    <a:pt x="284" y="66"/>
                  </a:lnTo>
                  <a:lnTo>
                    <a:pt x="263" y="50"/>
                  </a:lnTo>
                  <a:lnTo>
                    <a:pt x="240" y="33"/>
                  </a:lnTo>
                  <a:lnTo>
                    <a:pt x="212" y="19"/>
                  </a:lnTo>
                  <a:lnTo>
                    <a:pt x="182" y="10"/>
                  </a:lnTo>
                  <a:close/>
                </a:path>
              </a:pathLst>
            </a:custGeom>
            <a:grpFill/>
            <a:ln w="12700">
              <a:solidFill>
                <a:srgbClr val="000000"/>
              </a:solidFill>
              <a:round/>
            </a:ln>
          </p:spPr>
          <p:txBody>
            <a:bodyPr/>
            <a:lstStyle/>
            <a:p>
              <a:endParaRPr lang="zh-CN" altLang="en-US">
                <a:latin typeface="+mn-ea"/>
                <a:ea typeface="+mn-ea"/>
              </a:endParaRPr>
            </a:p>
          </p:txBody>
        </p:sp>
        <p:sp>
          <p:nvSpPr>
            <p:cNvPr id="17" name="Freeform 628"/>
            <p:cNvSpPr/>
            <p:nvPr/>
          </p:nvSpPr>
          <p:spPr bwMode="auto">
            <a:xfrm>
              <a:off x="4014" y="2946"/>
              <a:ext cx="270" cy="232"/>
            </a:xfrm>
            <a:custGeom>
              <a:avLst/>
              <a:gdLst>
                <a:gd name="T0" fmla="*/ 181 w 270"/>
                <a:gd name="T1" fmla="*/ 15 h 232"/>
                <a:gd name="T2" fmla="*/ 155 w 270"/>
                <a:gd name="T3" fmla="*/ 6 h 232"/>
                <a:gd name="T4" fmla="*/ 128 w 270"/>
                <a:gd name="T5" fmla="*/ 0 h 232"/>
                <a:gd name="T6" fmla="*/ 104 w 270"/>
                <a:gd name="T7" fmla="*/ 0 h 232"/>
                <a:gd name="T8" fmla="*/ 79 w 270"/>
                <a:gd name="T9" fmla="*/ 4 h 232"/>
                <a:gd name="T10" fmla="*/ 57 w 270"/>
                <a:gd name="T11" fmla="*/ 11 h 232"/>
                <a:gd name="T12" fmla="*/ 38 w 270"/>
                <a:gd name="T13" fmla="*/ 23 h 232"/>
                <a:gd name="T14" fmla="*/ 21 w 270"/>
                <a:gd name="T15" fmla="*/ 38 h 232"/>
                <a:gd name="T16" fmla="*/ 9 w 270"/>
                <a:gd name="T17" fmla="*/ 56 h 232"/>
                <a:gd name="T18" fmla="*/ 2 w 270"/>
                <a:gd name="T19" fmla="*/ 79 h 232"/>
                <a:gd name="T20" fmla="*/ 0 w 270"/>
                <a:gd name="T21" fmla="*/ 100 h 232"/>
                <a:gd name="T22" fmla="*/ 4 w 270"/>
                <a:gd name="T23" fmla="*/ 123 h 232"/>
                <a:gd name="T24" fmla="*/ 13 w 270"/>
                <a:gd name="T25" fmla="*/ 145 h 232"/>
                <a:gd name="T26" fmla="*/ 26 w 270"/>
                <a:gd name="T27" fmla="*/ 166 h 232"/>
                <a:gd name="T28" fmla="*/ 43 w 270"/>
                <a:gd name="T29" fmla="*/ 185 h 232"/>
                <a:gd name="T30" fmla="*/ 64 w 270"/>
                <a:gd name="T31" fmla="*/ 202 h 232"/>
                <a:gd name="T32" fmla="*/ 89 w 270"/>
                <a:gd name="T33" fmla="*/ 217 h 232"/>
                <a:gd name="T34" fmla="*/ 115 w 270"/>
                <a:gd name="T35" fmla="*/ 226 h 232"/>
                <a:gd name="T36" fmla="*/ 142 w 270"/>
                <a:gd name="T37" fmla="*/ 232 h 232"/>
                <a:gd name="T38" fmla="*/ 166 w 270"/>
                <a:gd name="T39" fmla="*/ 232 h 232"/>
                <a:gd name="T40" fmla="*/ 191 w 270"/>
                <a:gd name="T41" fmla="*/ 228 h 232"/>
                <a:gd name="T42" fmla="*/ 213 w 270"/>
                <a:gd name="T43" fmla="*/ 221 h 232"/>
                <a:gd name="T44" fmla="*/ 232 w 270"/>
                <a:gd name="T45" fmla="*/ 209 h 232"/>
                <a:gd name="T46" fmla="*/ 249 w 270"/>
                <a:gd name="T47" fmla="*/ 194 h 232"/>
                <a:gd name="T48" fmla="*/ 261 w 270"/>
                <a:gd name="T49" fmla="*/ 175 h 232"/>
                <a:gd name="T50" fmla="*/ 268 w 270"/>
                <a:gd name="T51" fmla="*/ 155 h 232"/>
                <a:gd name="T52" fmla="*/ 270 w 270"/>
                <a:gd name="T53" fmla="*/ 132 h 232"/>
                <a:gd name="T54" fmla="*/ 266 w 270"/>
                <a:gd name="T55" fmla="*/ 109 h 232"/>
                <a:gd name="T56" fmla="*/ 257 w 270"/>
                <a:gd name="T57" fmla="*/ 87 h 232"/>
                <a:gd name="T58" fmla="*/ 244 w 270"/>
                <a:gd name="T59" fmla="*/ 66 h 232"/>
                <a:gd name="T60" fmla="*/ 227 w 270"/>
                <a:gd name="T61" fmla="*/ 47 h 232"/>
                <a:gd name="T62" fmla="*/ 206 w 270"/>
                <a:gd name="T63" fmla="*/ 30 h 232"/>
                <a:gd name="T64" fmla="*/ 181 w 270"/>
                <a:gd name="T65" fmla="*/ 15 h 23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70"/>
                <a:gd name="T100" fmla="*/ 0 h 232"/>
                <a:gd name="T101" fmla="*/ 270 w 270"/>
                <a:gd name="T102" fmla="*/ 232 h 23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70" h="232">
                  <a:moveTo>
                    <a:pt x="181" y="15"/>
                  </a:moveTo>
                  <a:lnTo>
                    <a:pt x="155" y="6"/>
                  </a:lnTo>
                  <a:lnTo>
                    <a:pt x="128" y="0"/>
                  </a:lnTo>
                  <a:lnTo>
                    <a:pt x="104" y="0"/>
                  </a:lnTo>
                  <a:lnTo>
                    <a:pt x="79" y="4"/>
                  </a:lnTo>
                  <a:lnTo>
                    <a:pt x="57" y="11"/>
                  </a:lnTo>
                  <a:lnTo>
                    <a:pt x="38" y="23"/>
                  </a:lnTo>
                  <a:lnTo>
                    <a:pt x="21" y="38"/>
                  </a:lnTo>
                  <a:lnTo>
                    <a:pt x="9" y="56"/>
                  </a:lnTo>
                  <a:lnTo>
                    <a:pt x="2" y="79"/>
                  </a:lnTo>
                  <a:lnTo>
                    <a:pt x="0" y="100"/>
                  </a:lnTo>
                  <a:lnTo>
                    <a:pt x="4" y="123"/>
                  </a:lnTo>
                  <a:lnTo>
                    <a:pt x="13" y="145"/>
                  </a:lnTo>
                  <a:lnTo>
                    <a:pt x="26" y="166"/>
                  </a:lnTo>
                  <a:lnTo>
                    <a:pt x="43" y="185"/>
                  </a:lnTo>
                  <a:lnTo>
                    <a:pt x="64" y="202"/>
                  </a:lnTo>
                  <a:lnTo>
                    <a:pt x="89" y="217"/>
                  </a:lnTo>
                  <a:lnTo>
                    <a:pt x="115" y="226"/>
                  </a:lnTo>
                  <a:lnTo>
                    <a:pt x="142" y="232"/>
                  </a:lnTo>
                  <a:lnTo>
                    <a:pt x="166" y="232"/>
                  </a:lnTo>
                  <a:lnTo>
                    <a:pt x="191" y="228"/>
                  </a:lnTo>
                  <a:lnTo>
                    <a:pt x="213" y="221"/>
                  </a:lnTo>
                  <a:lnTo>
                    <a:pt x="232" y="209"/>
                  </a:lnTo>
                  <a:lnTo>
                    <a:pt x="249" y="194"/>
                  </a:lnTo>
                  <a:lnTo>
                    <a:pt x="261" y="175"/>
                  </a:lnTo>
                  <a:lnTo>
                    <a:pt x="268" y="155"/>
                  </a:lnTo>
                  <a:lnTo>
                    <a:pt x="270" y="132"/>
                  </a:lnTo>
                  <a:lnTo>
                    <a:pt x="266" y="109"/>
                  </a:lnTo>
                  <a:lnTo>
                    <a:pt x="257" y="87"/>
                  </a:lnTo>
                  <a:lnTo>
                    <a:pt x="244" y="66"/>
                  </a:lnTo>
                  <a:lnTo>
                    <a:pt x="227" y="47"/>
                  </a:lnTo>
                  <a:lnTo>
                    <a:pt x="206" y="30"/>
                  </a:lnTo>
                  <a:lnTo>
                    <a:pt x="181" y="15"/>
                  </a:lnTo>
                  <a:close/>
                </a:path>
              </a:pathLst>
            </a:custGeom>
            <a:grpFill/>
            <a:ln w="12700">
              <a:solidFill>
                <a:srgbClr val="000000"/>
              </a:solidFill>
              <a:round/>
            </a:ln>
          </p:spPr>
          <p:txBody>
            <a:bodyPr/>
            <a:lstStyle/>
            <a:p>
              <a:endParaRPr lang="zh-CN" altLang="en-US">
                <a:latin typeface="+mn-ea"/>
                <a:ea typeface="+mn-ea"/>
              </a:endParaRPr>
            </a:p>
          </p:txBody>
        </p:sp>
        <p:sp>
          <p:nvSpPr>
            <p:cNvPr id="18" name="Freeform 629"/>
            <p:cNvSpPr/>
            <p:nvPr/>
          </p:nvSpPr>
          <p:spPr bwMode="auto">
            <a:xfrm>
              <a:off x="3927" y="3165"/>
              <a:ext cx="325" cy="285"/>
            </a:xfrm>
            <a:custGeom>
              <a:avLst/>
              <a:gdLst>
                <a:gd name="T0" fmla="*/ 102 w 325"/>
                <a:gd name="T1" fmla="*/ 19 h 285"/>
                <a:gd name="T2" fmla="*/ 74 w 325"/>
                <a:gd name="T3" fmla="*/ 36 h 285"/>
                <a:gd name="T4" fmla="*/ 49 w 325"/>
                <a:gd name="T5" fmla="*/ 58 h 285"/>
                <a:gd name="T6" fmla="*/ 28 w 325"/>
                <a:gd name="T7" fmla="*/ 81 h 285"/>
                <a:gd name="T8" fmla="*/ 13 w 325"/>
                <a:gd name="T9" fmla="*/ 107 h 285"/>
                <a:gd name="T10" fmla="*/ 4 w 325"/>
                <a:gd name="T11" fmla="*/ 134 h 285"/>
                <a:gd name="T12" fmla="*/ 0 w 325"/>
                <a:gd name="T13" fmla="*/ 162 h 285"/>
                <a:gd name="T14" fmla="*/ 2 w 325"/>
                <a:gd name="T15" fmla="*/ 188 h 285"/>
                <a:gd name="T16" fmla="*/ 11 w 325"/>
                <a:gd name="T17" fmla="*/ 215 h 285"/>
                <a:gd name="T18" fmla="*/ 27 w 325"/>
                <a:gd name="T19" fmla="*/ 237 h 285"/>
                <a:gd name="T20" fmla="*/ 45 w 325"/>
                <a:gd name="T21" fmla="*/ 256 h 285"/>
                <a:gd name="T22" fmla="*/ 70 w 325"/>
                <a:gd name="T23" fmla="*/ 271 h 285"/>
                <a:gd name="T24" fmla="*/ 98 w 325"/>
                <a:gd name="T25" fmla="*/ 279 h 285"/>
                <a:gd name="T26" fmla="*/ 127 w 325"/>
                <a:gd name="T27" fmla="*/ 285 h 285"/>
                <a:gd name="T28" fmla="*/ 159 w 325"/>
                <a:gd name="T29" fmla="*/ 283 h 285"/>
                <a:gd name="T30" fmla="*/ 191 w 325"/>
                <a:gd name="T31" fmla="*/ 275 h 285"/>
                <a:gd name="T32" fmla="*/ 223 w 325"/>
                <a:gd name="T33" fmla="*/ 264 h 285"/>
                <a:gd name="T34" fmla="*/ 251 w 325"/>
                <a:gd name="T35" fmla="*/ 247 h 285"/>
                <a:gd name="T36" fmla="*/ 276 w 325"/>
                <a:gd name="T37" fmla="*/ 226 h 285"/>
                <a:gd name="T38" fmla="*/ 297 w 325"/>
                <a:gd name="T39" fmla="*/ 202 h 285"/>
                <a:gd name="T40" fmla="*/ 312 w 325"/>
                <a:gd name="T41" fmla="*/ 175 h 285"/>
                <a:gd name="T42" fmla="*/ 321 w 325"/>
                <a:gd name="T43" fmla="*/ 149 h 285"/>
                <a:gd name="T44" fmla="*/ 325 w 325"/>
                <a:gd name="T45" fmla="*/ 120 h 285"/>
                <a:gd name="T46" fmla="*/ 323 w 325"/>
                <a:gd name="T47" fmla="*/ 94 h 285"/>
                <a:gd name="T48" fmla="*/ 314 w 325"/>
                <a:gd name="T49" fmla="*/ 68 h 285"/>
                <a:gd name="T50" fmla="*/ 299 w 325"/>
                <a:gd name="T51" fmla="*/ 45 h 285"/>
                <a:gd name="T52" fmla="*/ 280 w 325"/>
                <a:gd name="T53" fmla="*/ 26 h 285"/>
                <a:gd name="T54" fmla="*/ 255 w 325"/>
                <a:gd name="T55" fmla="*/ 11 h 285"/>
                <a:gd name="T56" fmla="*/ 229 w 325"/>
                <a:gd name="T57" fmla="*/ 4 h 285"/>
                <a:gd name="T58" fmla="*/ 198 w 325"/>
                <a:gd name="T59" fmla="*/ 0 h 285"/>
                <a:gd name="T60" fmla="*/ 166 w 325"/>
                <a:gd name="T61" fmla="*/ 0 h 285"/>
                <a:gd name="T62" fmla="*/ 134 w 325"/>
                <a:gd name="T63" fmla="*/ 7 h 285"/>
                <a:gd name="T64" fmla="*/ 102 w 325"/>
                <a:gd name="T65" fmla="*/ 19 h 28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25"/>
                <a:gd name="T100" fmla="*/ 0 h 285"/>
                <a:gd name="T101" fmla="*/ 325 w 325"/>
                <a:gd name="T102" fmla="*/ 285 h 28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25" h="285">
                  <a:moveTo>
                    <a:pt x="102" y="19"/>
                  </a:moveTo>
                  <a:lnTo>
                    <a:pt x="74" y="36"/>
                  </a:lnTo>
                  <a:lnTo>
                    <a:pt x="49" y="58"/>
                  </a:lnTo>
                  <a:lnTo>
                    <a:pt x="28" y="81"/>
                  </a:lnTo>
                  <a:lnTo>
                    <a:pt x="13" y="107"/>
                  </a:lnTo>
                  <a:lnTo>
                    <a:pt x="4" y="134"/>
                  </a:lnTo>
                  <a:lnTo>
                    <a:pt x="0" y="162"/>
                  </a:lnTo>
                  <a:lnTo>
                    <a:pt x="2" y="188"/>
                  </a:lnTo>
                  <a:lnTo>
                    <a:pt x="11" y="215"/>
                  </a:lnTo>
                  <a:lnTo>
                    <a:pt x="27" y="237"/>
                  </a:lnTo>
                  <a:lnTo>
                    <a:pt x="45" y="256"/>
                  </a:lnTo>
                  <a:lnTo>
                    <a:pt x="70" y="271"/>
                  </a:lnTo>
                  <a:lnTo>
                    <a:pt x="98" y="279"/>
                  </a:lnTo>
                  <a:lnTo>
                    <a:pt x="127" y="285"/>
                  </a:lnTo>
                  <a:lnTo>
                    <a:pt x="159" y="283"/>
                  </a:lnTo>
                  <a:lnTo>
                    <a:pt x="191" y="275"/>
                  </a:lnTo>
                  <a:lnTo>
                    <a:pt x="223" y="264"/>
                  </a:lnTo>
                  <a:lnTo>
                    <a:pt x="251" y="247"/>
                  </a:lnTo>
                  <a:lnTo>
                    <a:pt x="276" y="226"/>
                  </a:lnTo>
                  <a:lnTo>
                    <a:pt x="297" y="202"/>
                  </a:lnTo>
                  <a:lnTo>
                    <a:pt x="312" y="175"/>
                  </a:lnTo>
                  <a:lnTo>
                    <a:pt x="321" y="149"/>
                  </a:lnTo>
                  <a:lnTo>
                    <a:pt x="325" y="120"/>
                  </a:lnTo>
                  <a:lnTo>
                    <a:pt x="323" y="94"/>
                  </a:lnTo>
                  <a:lnTo>
                    <a:pt x="314" y="68"/>
                  </a:lnTo>
                  <a:lnTo>
                    <a:pt x="299" y="45"/>
                  </a:lnTo>
                  <a:lnTo>
                    <a:pt x="280" y="26"/>
                  </a:lnTo>
                  <a:lnTo>
                    <a:pt x="255" y="11"/>
                  </a:lnTo>
                  <a:lnTo>
                    <a:pt x="229" y="4"/>
                  </a:lnTo>
                  <a:lnTo>
                    <a:pt x="198" y="0"/>
                  </a:lnTo>
                  <a:lnTo>
                    <a:pt x="166" y="0"/>
                  </a:lnTo>
                  <a:lnTo>
                    <a:pt x="134" y="7"/>
                  </a:lnTo>
                  <a:lnTo>
                    <a:pt x="102" y="19"/>
                  </a:lnTo>
                  <a:close/>
                </a:path>
              </a:pathLst>
            </a:custGeom>
            <a:grpFill/>
            <a:ln w="12700">
              <a:solidFill>
                <a:srgbClr val="000000"/>
              </a:solidFill>
              <a:round/>
            </a:ln>
          </p:spPr>
          <p:txBody>
            <a:bodyPr/>
            <a:lstStyle/>
            <a:p>
              <a:endParaRPr lang="zh-CN" altLang="en-US">
                <a:latin typeface="+mn-ea"/>
                <a:ea typeface="+mn-ea"/>
              </a:endParaRPr>
            </a:p>
          </p:txBody>
        </p:sp>
        <p:sp>
          <p:nvSpPr>
            <p:cNvPr id="19" name="Oval 630"/>
            <p:cNvSpPr>
              <a:spLocks noChangeArrowheads="1"/>
            </p:cNvSpPr>
            <p:nvPr/>
          </p:nvSpPr>
          <p:spPr bwMode="auto">
            <a:xfrm>
              <a:off x="3514" y="3201"/>
              <a:ext cx="538" cy="337"/>
            </a:xfrm>
            <a:prstGeom prst="ellipse">
              <a:avLst/>
            </a:prstGeom>
            <a:grpFill/>
            <a:ln w="12700">
              <a:solidFill>
                <a:srgbClr val="000000"/>
              </a:solidFill>
              <a:round/>
            </a:ln>
          </p:spPr>
          <p:txBody>
            <a:bodyPr/>
            <a:lstStyle/>
            <a:p>
              <a:endParaRPr lang="zh-CN" altLang="en-US">
                <a:latin typeface="+mn-ea"/>
                <a:ea typeface="+mn-ea"/>
              </a:endParaRPr>
            </a:p>
          </p:txBody>
        </p:sp>
        <p:sp>
          <p:nvSpPr>
            <p:cNvPr id="20" name="Freeform 631"/>
            <p:cNvSpPr/>
            <p:nvPr/>
          </p:nvSpPr>
          <p:spPr bwMode="auto">
            <a:xfrm>
              <a:off x="3289" y="3193"/>
              <a:ext cx="300" cy="232"/>
            </a:xfrm>
            <a:custGeom>
              <a:avLst/>
              <a:gdLst>
                <a:gd name="T0" fmla="*/ 185 w 300"/>
                <a:gd name="T1" fmla="*/ 9 h 232"/>
                <a:gd name="T2" fmla="*/ 155 w 300"/>
                <a:gd name="T3" fmla="*/ 2 h 232"/>
                <a:gd name="T4" fmla="*/ 124 w 300"/>
                <a:gd name="T5" fmla="*/ 0 h 232"/>
                <a:gd name="T6" fmla="*/ 98 w 300"/>
                <a:gd name="T7" fmla="*/ 2 h 232"/>
                <a:gd name="T8" fmla="*/ 71 w 300"/>
                <a:gd name="T9" fmla="*/ 8 h 232"/>
                <a:gd name="T10" fmla="*/ 49 w 300"/>
                <a:gd name="T11" fmla="*/ 17 h 232"/>
                <a:gd name="T12" fmla="*/ 30 w 300"/>
                <a:gd name="T13" fmla="*/ 30 h 232"/>
                <a:gd name="T14" fmla="*/ 15 w 300"/>
                <a:gd name="T15" fmla="*/ 47 h 232"/>
                <a:gd name="T16" fmla="*/ 3 w 300"/>
                <a:gd name="T17" fmla="*/ 68 h 232"/>
                <a:gd name="T18" fmla="*/ 0 w 300"/>
                <a:gd name="T19" fmla="*/ 91 h 232"/>
                <a:gd name="T20" fmla="*/ 2 w 300"/>
                <a:gd name="T21" fmla="*/ 113 h 232"/>
                <a:gd name="T22" fmla="*/ 9 w 300"/>
                <a:gd name="T23" fmla="*/ 136 h 232"/>
                <a:gd name="T24" fmla="*/ 22 w 300"/>
                <a:gd name="T25" fmla="*/ 157 h 232"/>
                <a:gd name="T26" fmla="*/ 39 w 300"/>
                <a:gd name="T27" fmla="*/ 177 h 232"/>
                <a:gd name="T28" fmla="*/ 62 w 300"/>
                <a:gd name="T29" fmla="*/ 196 h 232"/>
                <a:gd name="T30" fmla="*/ 87 w 300"/>
                <a:gd name="T31" fmla="*/ 211 h 232"/>
                <a:gd name="T32" fmla="*/ 115 w 300"/>
                <a:gd name="T33" fmla="*/ 223 h 232"/>
                <a:gd name="T34" fmla="*/ 145 w 300"/>
                <a:gd name="T35" fmla="*/ 230 h 232"/>
                <a:gd name="T36" fmla="*/ 175 w 300"/>
                <a:gd name="T37" fmla="*/ 232 h 232"/>
                <a:gd name="T38" fmla="*/ 202 w 300"/>
                <a:gd name="T39" fmla="*/ 230 h 232"/>
                <a:gd name="T40" fmla="*/ 228 w 300"/>
                <a:gd name="T41" fmla="*/ 225 h 232"/>
                <a:gd name="T42" fmla="*/ 251 w 300"/>
                <a:gd name="T43" fmla="*/ 213 h 232"/>
                <a:gd name="T44" fmla="*/ 270 w 300"/>
                <a:gd name="T45" fmla="*/ 200 h 232"/>
                <a:gd name="T46" fmla="*/ 287 w 300"/>
                <a:gd name="T47" fmla="*/ 183 h 232"/>
                <a:gd name="T48" fmla="*/ 296 w 300"/>
                <a:gd name="T49" fmla="*/ 162 h 232"/>
                <a:gd name="T50" fmla="*/ 300 w 300"/>
                <a:gd name="T51" fmla="*/ 140 h 232"/>
                <a:gd name="T52" fmla="*/ 298 w 300"/>
                <a:gd name="T53" fmla="*/ 117 h 232"/>
                <a:gd name="T54" fmla="*/ 291 w 300"/>
                <a:gd name="T55" fmla="*/ 94 h 232"/>
                <a:gd name="T56" fmla="*/ 277 w 300"/>
                <a:gd name="T57" fmla="*/ 74 h 232"/>
                <a:gd name="T58" fmla="*/ 260 w 300"/>
                <a:gd name="T59" fmla="*/ 55 h 232"/>
                <a:gd name="T60" fmla="*/ 238 w 300"/>
                <a:gd name="T61" fmla="*/ 36 h 232"/>
                <a:gd name="T62" fmla="*/ 213 w 300"/>
                <a:gd name="T63" fmla="*/ 21 h 232"/>
                <a:gd name="T64" fmla="*/ 185 w 300"/>
                <a:gd name="T65" fmla="*/ 9 h 23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00"/>
                <a:gd name="T100" fmla="*/ 0 h 232"/>
                <a:gd name="T101" fmla="*/ 300 w 300"/>
                <a:gd name="T102" fmla="*/ 232 h 23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00" h="232">
                  <a:moveTo>
                    <a:pt x="185" y="9"/>
                  </a:moveTo>
                  <a:lnTo>
                    <a:pt x="155" y="2"/>
                  </a:lnTo>
                  <a:lnTo>
                    <a:pt x="124" y="0"/>
                  </a:lnTo>
                  <a:lnTo>
                    <a:pt x="98" y="2"/>
                  </a:lnTo>
                  <a:lnTo>
                    <a:pt x="71" y="8"/>
                  </a:lnTo>
                  <a:lnTo>
                    <a:pt x="49" y="17"/>
                  </a:lnTo>
                  <a:lnTo>
                    <a:pt x="30" y="30"/>
                  </a:lnTo>
                  <a:lnTo>
                    <a:pt x="15" y="47"/>
                  </a:lnTo>
                  <a:lnTo>
                    <a:pt x="3" y="68"/>
                  </a:lnTo>
                  <a:lnTo>
                    <a:pt x="0" y="91"/>
                  </a:lnTo>
                  <a:lnTo>
                    <a:pt x="2" y="113"/>
                  </a:lnTo>
                  <a:lnTo>
                    <a:pt x="9" y="136"/>
                  </a:lnTo>
                  <a:lnTo>
                    <a:pt x="22" y="157"/>
                  </a:lnTo>
                  <a:lnTo>
                    <a:pt x="39" y="177"/>
                  </a:lnTo>
                  <a:lnTo>
                    <a:pt x="62" y="196"/>
                  </a:lnTo>
                  <a:lnTo>
                    <a:pt x="87" y="211"/>
                  </a:lnTo>
                  <a:lnTo>
                    <a:pt x="115" y="223"/>
                  </a:lnTo>
                  <a:lnTo>
                    <a:pt x="145" y="230"/>
                  </a:lnTo>
                  <a:lnTo>
                    <a:pt x="175" y="232"/>
                  </a:lnTo>
                  <a:lnTo>
                    <a:pt x="202" y="230"/>
                  </a:lnTo>
                  <a:lnTo>
                    <a:pt x="228" y="225"/>
                  </a:lnTo>
                  <a:lnTo>
                    <a:pt x="251" y="213"/>
                  </a:lnTo>
                  <a:lnTo>
                    <a:pt x="270" y="200"/>
                  </a:lnTo>
                  <a:lnTo>
                    <a:pt x="287" y="183"/>
                  </a:lnTo>
                  <a:lnTo>
                    <a:pt x="296" y="162"/>
                  </a:lnTo>
                  <a:lnTo>
                    <a:pt x="300" y="140"/>
                  </a:lnTo>
                  <a:lnTo>
                    <a:pt x="298" y="117"/>
                  </a:lnTo>
                  <a:lnTo>
                    <a:pt x="291" y="94"/>
                  </a:lnTo>
                  <a:lnTo>
                    <a:pt x="277" y="74"/>
                  </a:lnTo>
                  <a:lnTo>
                    <a:pt x="260" y="55"/>
                  </a:lnTo>
                  <a:lnTo>
                    <a:pt x="238" y="36"/>
                  </a:lnTo>
                  <a:lnTo>
                    <a:pt x="213" y="21"/>
                  </a:lnTo>
                  <a:lnTo>
                    <a:pt x="185" y="9"/>
                  </a:lnTo>
                  <a:close/>
                </a:path>
              </a:pathLst>
            </a:custGeom>
            <a:grpFill/>
            <a:ln w="12700">
              <a:solidFill>
                <a:srgbClr val="000000"/>
              </a:solidFill>
              <a:round/>
            </a:ln>
          </p:spPr>
          <p:txBody>
            <a:bodyPr/>
            <a:lstStyle/>
            <a:p>
              <a:endParaRPr lang="zh-CN" altLang="en-US">
                <a:latin typeface="+mn-ea"/>
                <a:ea typeface="+mn-ea"/>
              </a:endParaRPr>
            </a:p>
          </p:txBody>
        </p:sp>
        <p:sp>
          <p:nvSpPr>
            <p:cNvPr id="21" name="Oval 632"/>
            <p:cNvSpPr>
              <a:spLocks noChangeArrowheads="1"/>
            </p:cNvSpPr>
            <p:nvPr/>
          </p:nvSpPr>
          <p:spPr bwMode="auto">
            <a:xfrm>
              <a:off x="3204" y="3023"/>
              <a:ext cx="245" cy="219"/>
            </a:xfrm>
            <a:prstGeom prst="ellipse">
              <a:avLst/>
            </a:prstGeom>
            <a:grpFill/>
            <a:ln w="12700">
              <a:solidFill>
                <a:srgbClr val="000000"/>
              </a:solidFill>
              <a:round/>
            </a:ln>
          </p:spPr>
          <p:txBody>
            <a:bodyPr/>
            <a:lstStyle/>
            <a:p>
              <a:endParaRPr lang="zh-CN" altLang="en-US">
                <a:latin typeface="+mn-ea"/>
                <a:ea typeface="+mn-ea"/>
              </a:endParaRPr>
            </a:p>
          </p:txBody>
        </p:sp>
        <p:sp>
          <p:nvSpPr>
            <p:cNvPr id="22" name="Freeform 633"/>
            <p:cNvSpPr/>
            <p:nvPr/>
          </p:nvSpPr>
          <p:spPr bwMode="auto">
            <a:xfrm>
              <a:off x="3253" y="2827"/>
              <a:ext cx="315" cy="259"/>
            </a:xfrm>
            <a:custGeom>
              <a:avLst/>
              <a:gdLst>
                <a:gd name="T0" fmla="*/ 100 w 315"/>
                <a:gd name="T1" fmla="*/ 32 h 259"/>
                <a:gd name="T2" fmla="*/ 72 w 315"/>
                <a:gd name="T3" fmla="*/ 53 h 259"/>
                <a:gd name="T4" fmla="*/ 47 w 315"/>
                <a:gd name="T5" fmla="*/ 74 h 259"/>
                <a:gd name="T6" fmla="*/ 28 w 315"/>
                <a:gd name="T7" fmla="*/ 98 h 259"/>
                <a:gd name="T8" fmla="*/ 13 w 315"/>
                <a:gd name="T9" fmla="*/ 123 h 259"/>
                <a:gd name="T10" fmla="*/ 4 w 315"/>
                <a:gd name="T11" fmla="*/ 149 h 259"/>
                <a:gd name="T12" fmla="*/ 0 w 315"/>
                <a:gd name="T13" fmla="*/ 174 h 259"/>
                <a:gd name="T14" fmla="*/ 2 w 315"/>
                <a:gd name="T15" fmla="*/ 196 h 259"/>
                <a:gd name="T16" fmla="*/ 11 w 315"/>
                <a:gd name="T17" fmla="*/ 217 h 259"/>
                <a:gd name="T18" fmla="*/ 26 w 315"/>
                <a:gd name="T19" fmla="*/ 234 h 259"/>
                <a:gd name="T20" fmla="*/ 45 w 315"/>
                <a:gd name="T21" fmla="*/ 247 h 259"/>
                <a:gd name="T22" fmla="*/ 70 w 315"/>
                <a:gd name="T23" fmla="*/ 257 h 259"/>
                <a:gd name="T24" fmla="*/ 96 w 315"/>
                <a:gd name="T25" fmla="*/ 259 h 259"/>
                <a:gd name="T26" fmla="*/ 124 w 315"/>
                <a:gd name="T27" fmla="*/ 259 h 259"/>
                <a:gd name="T28" fmla="*/ 155 w 315"/>
                <a:gd name="T29" fmla="*/ 253 h 259"/>
                <a:gd name="T30" fmla="*/ 185 w 315"/>
                <a:gd name="T31" fmla="*/ 242 h 259"/>
                <a:gd name="T32" fmla="*/ 215 w 315"/>
                <a:gd name="T33" fmla="*/ 226 h 259"/>
                <a:gd name="T34" fmla="*/ 243 w 315"/>
                <a:gd name="T35" fmla="*/ 208 h 259"/>
                <a:gd name="T36" fmla="*/ 268 w 315"/>
                <a:gd name="T37" fmla="*/ 185 h 259"/>
                <a:gd name="T38" fmla="*/ 287 w 315"/>
                <a:gd name="T39" fmla="*/ 160 h 259"/>
                <a:gd name="T40" fmla="*/ 302 w 315"/>
                <a:gd name="T41" fmla="*/ 136 h 259"/>
                <a:gd name="T42" fmla="*/ 311 w 315"/>
                <a:gd name="T43" fmla="*/ 109 h 259"/>
                <a:gd name="T44" fmla="*/ 315 w 315"/>
                <a:gd name="T45" fmla="*/ 87 h 259"/>
                <a:gd name="T46" fmla="*/ 313 w 315"/>
                <a:gd name="T47" fmla="*/ 62 h 259"/>
                <a:gd name="T48" fmla="*/ 304 w 315"/>
                <a:gd name="T49" fmla="*/ 42 h 259"/>
                <a:gd name="T50" fmla="*/ 289 w 315"/>
                <a:gd name="T51" fmla="*/ 25 h 259"/>
                <a:gd name="T52" fmla="*/ 270 w 315"/>
                <a:gd name="T53" fmla="*/ 11 h 259"/>
                <a:gd name="T54" fmla="*/ 247 w 315"/>
                <a:gd name="T55" fmla="*/ 4 h 259"/>
                <a:gd name="T56" fmla="*/ 221 w 315"/>
                <a:gd name="T57" fmla="*/ 0 h 259"/>
                <a:gd name="T58" fmla="*/ 192 w 315"/>
                <a:gd name="T59" fmla="*/ 0 h 259"/>
                <a:gd name="T60" fmla="*/ 162 w 315"/>
                <a:gd name="T61" fmla="*/ 6 h 259"/>
                <a:gd name="T62" fmla="*/ 130 w 315"/>
                <a:gd name="T63" fmla="*/ 17 h 259"/>
                <a:gd name="T64" fmla="*/ 100 w 315"/>
                <a:gd name="T65" fmla="*/ 32 h 25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15"/>
                <a:gd name="T100" fmla="*/ 0 h 259"/>
                <a:gd name="T101" fmla="*/ 315 w 315"/>
                <a:gd name="T102" fmla="*/ 259 h 25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15" h="259">
                  <a:moveTo>
                    <a:pt x="100" y="32"/>
                  </a:moveTo>
                  <a:lnTo>
                    <a:pt x="72" y="53"/>
                  </a:lnTo>
                  <a:lnTo>
                    <a:pt x="47" y="74"/>
                  </a:lnTo>
                  <a:lnTo>
                    <a:pt x="28" y="98"/>
                  </a:lnTo>
                  <a:lnTo>
                    <a:pt x="13" y="123"/>
                  </a:lnTo>
                  <a:lnTo>
                    <a:pt x="4" y="149"/>
                  </a:lnTo>
                  <a:lnTo>
                    <a:pt x="0" y="174"/>
                  </a:lnTo>
                  <a:lnTo>
                    <a:pt x="2" y="196"/>
                  </a:lnTo>
                  <a:lnTo>
                    <a:pt x="11" y="217"/>
                  </a:lnTo>
                  <a:lnTo>
                    <a:pt x="26" y="234"/>
                  </a:lnTo>
                  <a:lnTo>
                    <a:pt x="45" y="247"/>
                  </a:lnTo>
                  <a:lnTo>
                    <a:pt x="70" y="257"/>
                  </a:lnTo>
                  <a:lnTo>
                    <a:pt x="96" y="259"/>
                  </a:lnTo>
                  <a:lnTo>
                    <a:pt x="124" y="259"/>
                  </a:lnTo>
                  <a:lnTo>
                    <a:pt x="155" y="253"/>
                  </a:lnTo>
                  <a:lnTo>
                    <a:pt x="185" y="242"/>
                  </a:lnTo>
                  <a:lnTo>
                    <a:pt x="215" y="226"/>
                  </a:lnTo>
                  <a:lnTo>
                    <a:pt x="243" y="208"/>
                  </a:lnTo>
                  <a:lnTo>
                    <a:pt x="268" y="185"/>
                  </a:lnTo>
                  <a:lnTo>
                    <a:pt x="287" y="160"/>
                  </a:lnTo>
                  <a:lnTo>
                    <a:pt x="302" y="136"/>
                  </a:lnTo>
                  <a:lnTo>
                    <a:pt x="311" y="109"/>
                  </a:lnTo>
                  <a:lnTo>
                    <a:pt x="315" y="87"/>
                  </a:lnTo>
                  <a:lnTo>
                    <a:pt x="313" y="62"/>
                  </a:lnTo>
                  <a:lnTo>
                    <a:pt x="304" y="42"/>
                  </a:lnTo>
                  <a:lnTo>
                    <a:pt x="289" y="25"/>
                  </a:lnTo>
                  <a:lnTo>
                    <a:pt x="270" y="11"/>
                  </a:lnTo>
                  <a:lnTo>
                    <a:pt x="247" y="4"/>
                  </a:lnTo>
                  <a:lnTo>
                    <a:pt x="221" y="0"/>
                  </a:lnTo>
                  <a:lnTo>
                    <a:pt x="192" y="0"/>
                  </a:lnTo>
                  <a:lnTo>
                    <a:pt x="162" y="6"/>
                  </a:lnTo>
                  <a:lnTo>
                    <a:pt x="130" y="17"/>
                  </a:lnTo>
                  <a:lnTo>
                    <a:pt x="100" y="32"/>
                  </a:lnTo>
                  <a:close/>
                </a:path>
              </a:pathLst>
            </a:custGeom>
            <a:grpFill/>
            <a:ln w="12700">
              <a:solidFill>
                <a:srgbClr val="000000"/>
              </a:solidFill>
              <a:round/>
            </a:ln>
          </p:spPr>
          <p:txBody>
            <a:bodyPr/>
            <a:lstStyle/>
            <a:p>
              <a:endParaRPr lang="zh-CN" altLang="en-US">
                <a:latin typeface="+mn-ea"/>
                <a:ea typeface="+mn-ea"/>
              </a:endParaRPr>
            </a:p>
          </p:txBody>
        </p:sp>
        <p:sp>
          <p:nvSpPr>
            <p:cNvPr id="23" name="Freeform 634"/>
            <p:cNvSpPr/>
            <p:nvPr/>
          </p:nvSpPr>
          <p:spPr bwMode="auto">
            <a:xfrm>
              <a:off x="3319" y="2831"/>
              <a:ext cx="850" cy="583"/>
            </a:xfrm>
            <a:custGeom>
              <a:avLst/>
              <a:gdLst>
                <a:gd name="T0" fmla="*/ 125 w 850"/>
                <a:gd name="T1" fmla="*/ 117 h 583"/>
                <a:gd name="T2" fmla="*/ 166 w 850"/>
                <a:gd name="T3" fmla="*/ 109 h 583"/>
                <a:gd name="T4" fmla="*/ 210 w 850"/>
                <a:gd name="T5" fmla="*/ 102 h 583"/>
                <a:gd name="T6" fmla="*/ 247 w 850"/>
                <a:gd name="T7" fmla="*/ 96 h 583"/>
                <a:gd name="T8" fmla="*/ 272 w 850"/>
                <a:gd name="T9" fmla="*/ 66 h 583"/>
                <a:gd name="T10" fmla="*/ 234 w 850"/>
                <a:gd name="T11" fmla="*/ 58 h 583"/>
                <a:gd name="T12" fmla="*/ 198 w 850"/>
                <a:gd name="T13" fmla="*/ 66 h 583"/>
                <a:gd name="T14" fmla="*/ 179 w 850"/>
                <a:gd name="T15" fmla="*/ 66 h 583"/>
                <a:gd name="T16" fmla="*/ 217 w 850"/>
                <a:gd name="T17" fmla="*/ 36 h 583"/>
                <a:gd name="T18" fmla="*/ 261 w 850"/>
                <a:gd name="T19" fmla="*/ 21 h 583"/>
                <a:gd name="T20" fmla="*/ 296 w 850"/>
                <a:gd name="T21" fmla="*/ 13 h 583"/>
                <a:gd name="T22" fmla="*/ 334 w 850"/>
                <a:gd name="T23" fmla="*/ 5 h 583"/>
                <a:gd name="T24" fmla="*/ 372 w 850"/>
                <a:gd name="T25" fmla="*/ 0 h 583"/>
                <a:gd name="T26" fmla="*/ 410 w 850"/>
                <a:gd name="T27" fmla="*/ 0 h 583"/>
                <a:gd name="T28" fmla="*/ 446 w 850"/>
                <a:gd name="T29" fmla="*/ 0 h 583"/>
                <a:gd name="T30" fmla="*/ 534 w 850"/>
                <a:gd name="T31" fmla="*/ 0 h 583"/>
                <a:gd name="T32" fmla="*/ 584 w 850"/>
                <a:gd name="T33" fmla="*/ 0 h 583"/>
                <a:gd name="T34" fmla="*/ 627 w 850"/>
                <a:gd name="T35" fmla="*/ 21 h 583"/>
                <a:gd name="T36" fmla="*/ 657 w 850"/>
                <a:gd name="T37" fmla="*/ 51 h 583"/>
                <a:gd name="T38" fmla="*/ 695 w 850"/>
                <a:gd name="T39" fmla="*/ 72 h 583"/>
                <a:gd name="T40" fmla="*/ 733 w 850"/>
                <a:gd name="T41" fmla="*/ 81 h 583"/>
                <a:gd name="T42" fmla="*/ 771 w 850"/>
                <a:gd name="T43" fmla="*/ 109 h 583"/>
                <a:gd name="T44" fmla="*/ 801 w 850"/>
                <a:gd name="T45" fmla="*/ 139 h 583"/>
                <a:gd name="T46" fmla="*/ 825 w 850"/>
                <a:gd name="T47" fmla="*/ 183 h 583"/>
                <a:gd name="T48" fmla="*/ 833 w 850"/>
                <a:gd name="T49" fmla="*/ 234 h 583"/>
                <a:gd name="T50" fmla="*/ 839 w 850"/>
                <a:gd name="T51" fmla="*/ 279 h 583"/>
                <a:gd name="T52" fmla="*/ 839 w 850"/>
                <a:gd name="T53" fmla="*/ 324 h 583"/>
                <a:gd name="T54" fmla="*/ 839 w 850"/>
                <a:gd name="T55" fmla="*/ 368 h 583"/>
                <a:gd name="T56" fmla="*/ 850 w 850"/>
                <a:gd name="T57" fmla="*/ 413 h 583"/>
                <a:gd name="T58" fmla="*/ 850 w 850"/>
                <a:gd name="T59" fmla="*/ 456 h 583"/>
                <a:gd name="T60" fmla="*/ 825 w 850"/>
                <a:gd name="T61" fmla="*/ 500 h 583"/>
                <a:gd name="T62" fmla="*/ 782 w 850"/>
                <a:gd name="T63" fmla="*/ 524 h 583"/>
                <a:gd name="T64" fmla="*/ 746 w 850"/>
                <a:gd name="T65" fmla="*/ 545 h 583"/>
                <a:gd name="T66" fmla="*/ 708 w 850"/>
                <a:gd name="T67" fmla="*/ 568 h 583"/>
                <a:gd name="T68" fmla="*/ 670 w 850"/>
                <a:gd name="T69" fmla="*/ 575 h 583"/>
                <a:gd name="T70" fmla="*/ 621 w 850"/>
                <a:gd name="T71" fmla="*/ 583 h 583"/>
                <a:gd name="T72" fmla="*/ 576 w 850"/>
                <a:gd name="T73" fmla="*/ 583 h 583"/>
                <a:gd name="T74" fmla="*/ 540 w 850"/>
                <a:gd name="T75" fmla="*/ 583 h 583"/>
                <a:gd name="T76" fmla="*/ 502 w 850"/>
                <a:gd name="T77" fmla="*/ 583 h 583"/>
                <a:gd name="T78" fmla="*/ 465 w 850"/>
                <a:gd name="T79" fmla="*/ 583 h 583"/>
                <a:gd name="T80" fmla="*/ 427 w 850"/>
                <a:gd name="T81" fmla="*/ 583 h 583"/>
                <a:gd name="T82" fmla="*/ 391 w 850"/>
                <a:gd name="T83" fmla="*/ 583 h 583"/>
                <a:gd name="T84" fmla="*/ 353 w 850"/>
                <a:gd name="T85" fmla="*/ 583 h 583"/>
                <a:gd name="T86" fmla="*/ 310 w 850"/>
                <a:gd name="T87" fmla="*/ 583 h 583"/>
                <a:gd name="T88" fmla="*/ 272 w 850"/>
                <a:gd name="T89" fmla="*/ 583 h 583"/>
                <a:gd name="T90" fmla="*/ 234 w 850"/>
                <a:gd name="T91" fmla="*/ 583 h 583"/>
                <a:gd name="T92" fmla="*/ 198 w 850"/>
                <a:gd name="T93" fmla="*/ 560 h 583"/>
                <a:gd name="T94" fmla="*/ 160 w 850"/>
                <a:gd name="T95" fmla="*/ 545 h 583"/>
                <a:gd name="T96" fmla="*/ 125 w 850"/>
                <a:gd name="T97" fmla="*/ 524 h 583"/>
                <a:gd name="T98" fmla="*/ 92 w 850"/>
                <a:gd name="T99" fmla="*/ 487 h 583"/>
                <a:gd name="T100" fmla="*/ 68 w 850"/>
                <a:gd name="T101" fmla="*/ 456 h 583"/>
                <a:gd name="T102" fmla="*/ 43 w 850"/>
                <a:gd name="T103" fmla="*/ 413 h 583"/>
                <a:gd name="T104" fmla="*/ 17 w 850"/>
                <a:gd name="T105" fmla="*/ 360 h 583"/>
                <a:gd name="T106" fmla="*/ 0 w 850"/>
                <a:gd name="T107" fmla="*/ 309 h 583"/>
                <a:gd name="T108" fmla="*/ 0 w 850"/>
                <a:gd name="T109" fmla="*/ 264 h 583"/>
                <a:gd name="T110" fmla="*/ 6 w 850"/>
                <a:gd name="T111" fmla="*/ 213 h 583"/>
                <a:gd name="T112" fmla="*/ 30 w 850"/>
                <a:gd name="T113" fmla="*/ 175 h 583"/>
                <a:gd name="T114" fmla="*/ 62 w 850"/>
                <a:gd name="T115" fmla="*/ 155 h 583"/>
                <a:gd name="T116" fmla="*/ 98 w 850"/>
                <a:gd name="T117" fmla="*/ 139 h 583"/>
                <a:gd name="T118" fmla="*/ 130 w 850"/>
                <a:gd name="T119" fmla="*/ 117 h 583"/>
                <a:gd name="T120" fmla="*/ 147 w 850"/>
                <a:gd name="T121" fmla="*/ 139 h 58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50"/>
                <a:gd name="T184" fmla="*/ 0 h 583"/>
                <a:gd name="T185" fmla="*/ 850 w 850"/>
                <a:gd name="T186" fmla="*/ 583 h 583"/>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50" h="583">
                  <a:moveTo>
                    <a:pt x="104" y="117"/>
                  </a:moveTo>
                  <a:lnTo>
                    <a:pt x="125" y="117"/>
                  </a:lnTo>
                  <a:lnTo>
                    <a:pt x="142" y="117"/>
                  </a:lnTo>
                  <a:lnTo>
                    <a:pt x="166" y="109"/>
                  </a:lnTo>
                  <a:lnTo>
                    <a:pt x="185" y="109"/>
                  </a:lnTo>
                  <a:lnTo>
                    <a:pt x="210" y="102"/>
                  </a:lnTo>
                  <a:lnTo>
                    <a:pt x="228" y="102"/>
                  </a:lnTo>
                  <a:lnTo>
                    <a:pt x="247" y="96"/>
                  </a:lnTo>
                  <a:lnTo>
                    <a:pt x="266" y="88"/>
                  </a:lnTo>
                  <a:lnTo>
                    <a:pt x="272" y="66"/>
                  </a:lnTo>
                  <a:lnTo>
                    <a:pt x="255" y="58"/>
                  </a:lnTo>
                  <a:lnTo>
                    <a:pt x="234" y="58"/>
                  </a:lnTo>
                  <a:lnTo>
                    <a:pt x="217" y="66"/>
                  </a:lnTo>
                  <a:lnTo>
                    <a:pt x="198" y="66"/>
                  </a:lnTo>
                  <a:lnTo>
                    <a:pt x="179" y="88"/>
                  </a:lnTo>
                  <a:lnTo>
                    <a:pt x="179" y="66"/>
                  </a:lnTo>
                  <a:lnTo>
                    <a:pt x="198" y="51"/>
                  </a:lnTo>
                  <a:lnTo>
                    <a:pt x="217" y="36"/>
                  </a:lnTo>
                  <a:lnTo>
                    <a:pt x="242" y="28"/>
                  </a:lnTo>
                  <a:lnTo>
                    <a:pt x="261" y="21"/>
                  </a:lnTo>
                  <a:lnTo>
                    <a:pt x="279" y="21"/>
                  </a:lnTo>
                  <a:lnTo>
                    <a:pt x="296" y="13"/>
                  </a:lnTo>
                  <a:lnTo>
                    <a:pt x="315" y="13"/>
                  </a:lnTo>
                  <a:lnTo>
                    <a:pt x="334" y="5"/>
                  </a:lnTo>
                  <a:lnTo>
                    <a:pt x="353" y="5"/>
                  </a:lnTo>
                  <a:lnTo>
                    <a:pt x="372" y="0"/>
                  </a:lnTo>
                  <a:lnTo>
                    <a:pt x="391" y="0"/>
                  </a:lnTo>
                  <a:lnTo>
                    <a:pt x="410" y="0"/>
                  </a:lnTo>
                  <a:lnTo>
                    <a:pt x="427" y="0"/>
                  </a:lnTo>
                  <a:lnTo>
                    <a:pt x="446" y="0"/>
                  </a:lnTo>
                  <a:lnTo>
                    <a:pt x="483" y="0"/>
                  </a:lnTo>
                  <a:lnTo>
                    <a:pt x="534" y="0"/>
                  </a:lnTo>
                  <a:lnTo>
                    <a:pt x="559" y="0"/>
                  </a:lnTo>
                  <a:lnTo>
                    <a:pt x="584" y="0"/>
                  </a:lnTo>
                  <a:lnTo>
                    <a:pt x="608" y="5"/>
                  </a:lnTo>
                  <a:lnTo>
                    <a:pt x="627" y="21"/>
                  </a:lnTo>
                  <a:lnTo>
                    <a:pt x="638" y="43"/>
                  </a:lnTo>
                  <a:lnTo>
                    <a:pt x="657" y="51"/>
                  </a:lnTo>
                  <a:lnTo>
                    <a:pt x="676" y="66"/>
                  </a:lnTo>
                  <a:lnTo>
                    <a:pt x="695" y="72"/>
                  </a:lnTo>
                  <a:lnTo>
                    <a:pt x="714" y="72"/>
                  </a:lnTo>
                  <a:lnTo>
                    <a:pt x="733" y="81"/>
                  </a:lnTo>
                  <a:lnTo>
                    <a:pt x="752" y="96"/>
                  </a:lnTo>
                  <a:lnTo>
                    <a:pt x="771" y="109"/>
                  </a:lnTo>
                  <a:lnTo>
                    <a:pt x="782" y="132"/>
                  </a:lnTo>
                  <a:lnTo>
                    <a:pt x="801" y="139"/>
                  </a:lnTo>
                  <a:lnTo>
                    <a:pt x="806" y="162"/>
                  </a:lnTo>
                  <a:lnTo>
                    <a:pt x="825" y="183"/>
                  </a:lnTo>
                  <a:lnTo>
                    <a:pt x="833" y="213"/>
                  </a:lnTo>
                  <a:lnTo>
                    <a:pt x="833" y="234"/>
                  </a:lnTo>
                  <a:lnTo>
                    <a:pt x="839" y="258"/>
                  </a:lnTo>
                  <a:lnTo>
                    <a:pt x="839" y="279"/>
                  </a:lnTo>
                  <a:lnTo>
                    <a:pt x="839" y="302"/>
                  </a:lnTo>
                  <a:lnTo>
                    <a:pt x="839" y="324"/>
                  </a:lnTo>
                  <a:lnTo>
                    <a:pt x="839" y="347"/>
                  </a:lnTo>
                  <a:lnTo>
                    <a:pt x="839" y="368"/>
                  </a:lnTo>
                  <a:lnTo>
                    <a:pt x="850" y="390"/>
                  </a:lnTo>
                  <a:lnTo>
                    <a:pt x="850" y="413"/>
                  </a:lnTo>
                  <a:lnTo>
                    <a:pt x="850" y="434"/>
                  </a:lnTo>
                  <a:lnTo>
                    <a:pt x="850" y="456"/>
                  </a:lnTo>
                  <a:lnTo>
                    <a:pt x="844" y="479"/>
                  </a:lnTo>
                  <a:lnTo>
                    <a:pt x="825" y="500"/>
                  </a:lnTo>
                  <a:lnTo>
                    <a:pt x="801" y="517"/>
                  </a:lnTo>
                  <a:lnTo>
                    <a:pt x="782" y="524"/>
                  </a:lnTo>
                  <a:lnTo>
                    <a:pt x="765" y="537"/>
                  </a:lnTo>
                  <a:lnTo>
                    <a:pt x="746" y="545"/>
                  </a:lnTo>
                  <a:lnTo>
                    <a:pt x="725" y="553"/>
                  </a:lnTo>
                  <a:lnTo>
                    <a:pt x="708" y="568"/>
                  </a:lnTo>
                  <a:lnTo>
                    <a:pt x="689" y="575"/>
                  </a:lnTo>
                  <a:lnTo>
                    <a:pt x="670" y="575"/>
                  </a:lnTo>
                  <a:lnTo>
                    <a:pt x="644" y="583"/>
                  </a:lnTo>
                  <a:lnTo>
                    <a:pt x="621" y="583"/>
                  </a:lnTo>
                  <a:lnTo>
                    <a:pt x="602" y="583"/>
                  </a:lnTo>
                  <a:lnTo>
                    <a:pt x="576" y="583"/>
                  </a:lnTo>
                  <a:lnTo>
                    <a:pt x="559" y="583"/>
                  </a:lnTo>
                  <a:lnTo>
                    <a:pt x="540" y="583"/>
                  </a:lnTo>
                  <a:lnTo>
                    <a:pt x="521" y="583"/>
                  </a:lnTo>
                  <a:lnTo>
                    <a:pt x="502" y="583"/>
                  </a:lnTo>
                  <a:lnTo>
                    <a:pt x="483" y="583"/>
                  </a:lnTo>
                  <a:lnTo>
                    <a:pt x="465" y="583"/>
                  </a:lnTo>
                  <a:lnTo>
                    <a:pt x="446" y="583"/>
                  </a:lnTo>
                  <a:lnTo>
                    <a:pt x="427" y="583"/>
                  </a:lnTo>
                  <a:lnTo>
                    <a:pt x="410" y="583"/>
                  </a:lnTo>
                  <a:lnTo>
                    <a:pt x="391" y="583"/>
                  </a:lnTo>
                  <a:lnTo>
                    <a:pt x="372" y="583"/>
                  </a:lnTo>
                  <a:lnTo>
                    <a:pt x="353" y="583"/>
                  </a:lnTo>
                  <a:lnTo>
                    <a:pt x="329" y="583"/>
                  </a:lnTo>
                  <a:lnTo>
                    <a:pt x="310" y="583"/>
                  </a:lnTo>
                  <a:lnTo>
                    <a:pt x="291" y="583"/>
                  </a:lnTo>
                  <a:lnTo>
                    <a:pt x="272" y="583"/>
                  </a:lnTo>
                  <a:lnTo>
                    <a:pt x="255" y="583"/>
                  </a:lnTo>
                  <a:lnTo>
                    <a:pt x="234" y="583"/>
                  </a:lnTo>
                  <a:lnTo>
                    <a:pt x="217" y="568"/>
                  </a:lnTo>
                  <a:lnTo>
                    <a:pt x="198" y="560"/>
                  </a:lnTo>
                  <a:lnTo>
                    <a:pt x="179" y="553"/>
                  </a:lnTo>
                  <a:lnTo>
                    <a:pt x="160" y="545"/>
                  </a:lnTo>
                  <a:lnTo>
                    <a:pt x="142" y="537"/>
                  </a:lnTo>
                  <a:lnTo>
                    <a:pt x="125" y="524"/>
                  </a:lnTo>
                  <a:lnTo>
                    <a:pt x="104" y="509"/>
                  </a:lnTo>
                  <a:lnTo>
                    <a:pt x="92" y="487"/>
                  </a:lnTo>
                  <a:lnTo>
                    <a:pt x="74" y="479"/>
                  </a:lnTo>
                  <a:lnTo>
                    <a:pt x="68" y="456"/>
                  </a:lnTo>
                  <a:lnTo>
                    <a:pt x="49" y="434"/>
                  </a:lnTo>
                  <a:lnTo>
                    <a:pt x="43" y="413"/>
                  </a:lnTo>
                  <a:lnTo>
                    <a:pt x="24" y="390"/>
                  </a:lnTo>
                  <a:lnTo>
                    <a:pt x="17" y="360"/>
                  </a:lnTo>
                  <a:lnTo>
                    <a:pt x="6" y="330"/>
                  </a:lnTo>
                  <a:lnTo>
                    <a:pt x="0" y="309"/>
                  </a:lnTo>
                  <a:lnTo>
                    <a:pt x="0" y="287"/>
                  </a:lnTo>
                  <a:lnTo>
                    <a:pt x="0" y="264"/>
                  </a:lnTo>
                  <a:lnTo>
                    <a:pt x="0" y="243"/>
                  </a:lnTo>
                  <a:lnTo>
                    <a:pt x="6" y="213"/>
                  </a:lnTo>
                  <a:lnTo>
                    <a:pt x="11" y="192"/>
                  </a:lnTo>
                  <a:lnTo>
                    <a:pt x="30" y="175"/>
                  </a:lnTo>
                  <a:lnTo>
                    <a:pt x="43" y="155"/>
                  </a:lnTo>
                  <a:lnTo>
                    <a:pt x="62" y="155"/>
                  </a:lnTo>
                  <a:lnTo>
                    <a:pt x="79" y="147"/>
                  </a:lnTo>
                  <a:lnTo>
                    <a:pt x="98" y="139"/>
                  </a:lnTo>
                  <a:lnTo>
                    <a:pt x="117" y="139"/>
                  </a:lnTo>
                  <a:lnTo>
                    <a:pt x="130" y="117"/>
                  </a:lnTo>
                  <a:lnTo>
                    <a:pt x="130" y="96"/>
                  </a:lnTo>
                  <a:lnTo>
                    <a:pt x="147" y="139"/>
                  </a:lnTo>
                  <a:lnTo>
                    <a:pt x="10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mn-ea"/>
                <a:ea typeface="+mn-ea"/>
              </a:endParaRPr>
            </a:p>
          </p:txBody>
        </p:sp>
        <p:sp>
          <p:nvSpPr>
            <p:cNvPr id="24" name="Freeform 635"/>
            <p:cNvSpPr/>
            <p:nvPr/>
          </p:nvSpPr>
          <p:spPr bwMode="auto">
            <a:xfrm>
              <a:off x="3483" y="2787"/>
              <a:ext cx="132" cy="168"/>
            </a:xfrm>
            <a:custGeom>
              <a:avLst/>
              <a:gdLst>
                <a:gd name="T0" fmla="*/ 6 w 132"/>
                <a:gd name="T1" fmla="*/ 95 h 168"/>
                <a:gd name="T2" fmla="*/ 0 w 132"/>
                <a:gd name="T3" fmla="*/ 72 h 168"/>
                <a:gd name="T4" fmla="*/ 0 w 132"/>
                <a:gd name="T5" fmla="*/ 51 h 168"/>
                <a:gd name="T6" fmla="*/ 17 w 132"/>
                <a:gd name="T7" fmla="*/ 36 h 168"/>
                <a:gd name="T8" fmla="*/ 36 w 132"/>
                <a:gd name="T9" fmla="*/ 21 h 168"/>
                <a:gd name="T10" fmla="*/ 53 w 132"/>
                <a:gd name="T11" fmla="*/ 0 h 168"/>
                <a:gd name="T12" fmla="*/ 72 w 132"/>
                <a:gd name="T13" fmla="*/ 0 h 168"/>
                <a:gd name="T14" fmla="*/ 91 w 132"/>
                <a:gd name="T15" fmla="*/ 0 h 168"/>
                <a:gd name="T16" fmla="*/ 97 w 132"/>
                <a:gd name="T17" fmla="*/ 21 h 168"/>
                <a:gd name="T18" fmla="*/ 110 w 132"/>
                <a:gd name="T19" fmla="*/ 44 h 168"/>
                <a:gd name="T20" fmla="*/ 121 w 132"/>
                <a:gd name="T21" fmla="*/ 66 h 168"/>
                <a:gd name="T22" fmla="*/ 127 w 132"/>
                <a:gd name="T23" fmla="*/ 87 h 168"/>
                <a:gd name="T24" fmla="*/ 132 w 132"/>
                <a:gd name="T25" fmla="*/ 108 h 168"/>
                <a:gd name="T26" fmla="*/ 132 w 132"/>
                <a:gd name="T27" fmla="*/ 132 h 168"/>
                <a:gd name="T28" fmla="*/ 132 w 132"/>
                <a:gd name="T29" fmla="*/ 153 h 168"/>
                <a:gd name="T30" fmla="*/ 115 w 132"/>
                <a:gd name="T31" fmla="*/ 168 h 168"/>
                <a:gd name="T32" fmla="*/ 97 w 132"/>
                <a:gd name="T33" fmla="*/ 168 h 168"/>
                <a:gd name="T34" fmla="*/ 80 w 132"/>
                <a:gd name="T35" fmla="*/ 168 h 168"/>
                <a:gd name="T36" fmla="*/ 61 w 132"/>
                <a:gd name="T37" fmla="*/ 168 h 168"/>
                <a:gd name="T38" fmla="*/ 42 w 132"/>
                <a:gd name="T39" fmla="*/ 161 h 168"/>
                <a:gd name="T40" fmla="*/ 23 w 132"/>
                <a:gd name="T41" fmla="*/ 146 h 168"/>
                <a:gd name="T42" fmla="*/ 12 w 132"/>
                <a:gd name="T43" fmla="*/ 123 h 168"/>
                <a:gd name="T44" fmla="*/ 6 w 132"/>
                <a:gd name="T45" fmla="*/ 102 h 168"/>
                <a:gd name="T46" fmla="*/ 6 w 132"/>
                <a:gd name="T47" fmla="*/ 95 h 1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32"/>
                <a:gd name="T73" fmla="*/ 0 h 168"/>
                <a:gd name="T74" fmla="*/ 132 w 132"/>
                <a:gd name="T75" fmla="*/ 168 h 16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32" h="168">
                  <a:moveTo>
                    <a:pt x="6" y="95"/>
                  </a:moveTo>
                  <a:lnTo>
                    <a:pt x="0" y="72"/>
                  </a:lnTo>
                  <a:lnTo>
                    <a:pt x="0" y="51"/>
                  </a:lnTo>
                  <a:lnTo>
                    <a:pt x="17" y="36"/>
                  </a:lnTo>
                  <a:lnTo>
                    <a:pt x="36" y="21"/>
                  </a:lnTo>
                  <a:lnTo>
                    <a:pt x="53" y="0"/>
                  </a:lnTo>
                  <a:lnTo>
                    <a:pt x="72" y="0"/>
                  </a:lnTo>
                  <a:lnTo>
                    <a:pt x="91" y="0"/>
                  </a:lnTo>
                  <a:lnTo>
                    <a:pt x="97" y="21"/>
                  </a:lnTo>
                  <a:lnTo>
                    <a:pt x="110" y="44"/>
                  </a:lnTo>
                  <a:lnTo>
                    <a:pt x="121" y="66"/>
                  </a:lnTo>
                  <a:lnTo>
                    <a:pt x="127" y="87"/>
                  </a:lnTo>
                  <a:lnTo>
                    <a:pt x="132" y="108"/>
                  </a:lnTo>
                  <a:lnTo>
                    <a:pt x="132" y="132"/>
                  </a:lnTo>
                  <a:lnTo>
                    <a:pt x="132" y="153"/>
                  </a:lnTo>
                  <a:lnTo>
                    <a:pt x="115" y="168"/>
                  </a:lnTo>
                  <a:lnTo>
                    <a:pt x="97" y="168"/>
                  </a:lnTo>
                  <a:lnTo>
                    <a:pt x="80" y="168"/>
                  </a:lnTo>
                  <a:lnTo>
                    <a:pt x="61" y="168"/>
                  </a:lnTo>
                  <a:lnTo>
                    <a:pt x="42" y="161"/>
                  </a:lnTo>
                  <a:lnTo>
                    <a:pt x="23" y="146"/>
                  </a:lnTo>
                  <a:lnTo>
                    <a:pt x="12" y="123"/>
                  </a:lnTo>
                  <a:lnTo>
                    <a:pt x="6" y="102"/>
                  </a:lnTo>
                  <a:lnTo>
                    <a:pt x="6" y="9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mn-ea"/>
                <a:ea typeface="+mn-ea"/>
              </a:endParaRPr>
            </a:p>
          </p:txBody>
        </p:sp>
        <p:sp>
          <p:nvSpPr>
            <p:cNvPr id="25" name="Freeform 636"/>
            <p:cNvSpPr/>
            <p:nvPr/>
          </p:nvSpPr>
          <p:spPr bwMode="auto">
            <a:xfrm>
              <a:off x="3802" y="2742"/>
              <a:ext cx="93" cy="123"/>
            </a:xfrm>
            <a:custGeom>
              <a:avLst/>
              <a:gdLst>
                <a:gd name="T0" fmla="*/ 0 w 93"/>
                <a:gd name="T1" fmla="*/ 0 h 123"/>
                <a:gd name="T2" fmla="*/ 17 w 93"/>
                <a:gd name="T3" fmla="*/ 15 h 123"/>
                <a:gd name="T4" fmla="*/ 36 w 93"/>
                <a:gd name="T5" fmla="*/ 28 h 123"/>
                <a:gd name="T6" fmla="*/ 55 w 93"/>
                <a:gd name="T7" fmla="*/ 28 h 123"/>
                <a:gd name="T8" fmla="*/ 74 w 93"/>
                <a:gd name="T9" fmla="*/ 44 h 123"/>
                <a:gd name="T10" fmla="*/ 87 w 93"/>
                <a:gd name="T11" fmla="*/ 66 h 123"/>
                <a:gd name="T12" fmla="*/ 93 w 93"/>
                <a:gd name="T13" fmla="*/ 87 h 123"/>
                <a:gd name="T14" fmla="*/ 93 w 93"/>
                <a:gd name="T15" fmla="*/ 110 h 123"/>
                <a:gd name="T16" fmla="*/ 74 w 93"/>
                <a:gd name="T17" fmla="*/ 123 h 123"/>
                <a:gd name="T18" fmla="*/ 55 w 93"/>
                <a:gd name="T19" fmla="*/ 123 h 123"/>
                <a:gd name="T20" fmla="*/ 31 w 93"/>
                <a:gd name="T21" fmla="*/ 115 h 123"/>
                <a:gd name="T22" fmla="*/ 12 w 93"/>
                <a:gd name="T23" fmla="*/ 102 h 123"/>
                <a:gd name="T24" fmla="*/ 6 w 93"/>
                <a:gd name="T25" fmla="*/ 79 h 123"/>
                <a:gd name="T26" fmla="*/ 0 w 93"/>
                <a:gd name="T27" fmla="*/ 57 h 123"/>
                <a:gd name="T28" fmla="*/ 0 w 93"/>
                <a:gd name="T29" fmla="*/ 36 h 123"/>
                <a:gd name="T30" fmla="*/ 12 w 93"/>
                <a:gd name="T31" fmla="*/ 15 h 123"/>
                <a:gd name="T32" fmla="*/ 0 w 93"/>
                <a:gd name="T33" fmla="*/ 0 h 1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93"/>
                <a:gd name="T52" fmla="*/ 0 h 123"/>
                <a:gd name="T53" fmla="*/ 93 w 93"/>
                <a:gd name="T54" fmla="*/ 123 h 12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93" h="123">
                  <a:moveTo>
                    <a:pt x="0" y="0"/>
                  </a:moveTo>
                  <a:lnTo>
                    <a:pt x="17" y="15"/>
                  </a:lnTo>
                  <a:lnTo>
                    <a:pt x="36" y="28"/>
                  </a:lnTo>
                  <a:lnTo>
                    <a:pt x="55" y="28"/>
                  </a:lnTo>
                  <a:lnTo>
                    <a:pt x="74" y="44"/>
                  </a:lnTo>
                  <a:lnTo>
                    <a:pt x="87" y="66"/>
                  </a:lnTo>
                  <a:lnTo>
                    <a:pt x="93" y="87"/>
                  </a:lnTo>
                  <a:lnTo>
                    <a:pt x="93" y="110"/>
                  </a:lnTo>
                  <a:lnTo>
                    <a:pt x="74" y="123"/>
                  </a:lnTo>
                  <a:lnTo>
                    <a:pt x="55" y="123"/>
                  </a:lnTo>
                  <a:lnTo>
                    <a:pt x="31" y="115"/>
                  </a:lnTo>
                  <a:lnTo>
                    <a:pt x="12" y="102"/>
                  </a:lnTo>
                  <a:lnTo>
                    <a:pt x="6" y="79"/>
                  </a:lnTo>
                  <a:lnTo>
                    <a:pt x="0" y="57"/>
                  </a:lnTo>
                  <a:lnTo>
                    <a:pt x="0" y="36"/>
                  </a:lnTo>
                  <a:lnTo>
                    <a:pt x="12" y="15"/>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mn-ea"/>
                <a:ea typeface="+mn-ea"/>
              </a:endParaRPr>
            </a:p>
          </p:txBody>
        </p:sp>
      </p:grpSp>
      <p:sp>
        <p:nvSpPr>
          <p:cNvPr id="26" name="Text Box 2"/>
          <p:cNvSpPr txBox="1">
            <a:spLocks noChangeArrowheads="1"/>
          </p:cNvSpPr>
          <p:nvPr/>
        </p:nvSpPr>
        <p:spPr bwMode="auto">
          <a:xfrm>
            <a:off x="1223789" y="4187681"/>
            <a:ext cx="8002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sz="1600" dirty="0">
                <a:latin typeface="+mn-ea"/>
                <a:ea typeface="+mn-ea"/>
              </a:rPr>
              <a:t>互联网</a:t>
            </a:r>
            <a:endParaRPr lang="zh-CN" altLang="en-US" sz="1600" dirty="0">
              <a:latin typeface="+mn-ea"/>
              <a:ea typeface="+mn-ea"/>
            </a:endParaRPr>
          </a:p>
        </p:txBody>
      </p:sp>
      <p:grpSp>
        <p:nvGrpSpPr>
          <p:cNvPr id="27" name="Group 625"/>
          <p:cNvGrpSpPr/>
          <p:nvPr/>
        </p:nvGrpSpPr>
        <p:grpSpPr bwMode="auto">
          <a:xfrm>
            <a:off x="842591" y="4830620"/>
            <a:ext cx="1810692" cy="642937"/>
            <a:chOff x="3204" y="2684"/>
            <a:chExt cx="1080" cy="854"/>
          </a:xfrm>
          <a:solidFill>
            <a:srgbClr val="FFFF99"/>
          </a:solidFill>
        </p:grpSpPr>
        <p:sp>
          <p:nvSpPr>
            <p:cNvPr id="28" name="Oval 626"/>
            <p:cNvSpPr>
              <a:spLocks noChangeArrowheads="1"/>
            </p:cNvSpPr>
            <p:nvPr/>
          </p:nvSpPr>
          <p:spPr bwMode="auto">
            <a:xfrm>
              <a:off x="3457" y="2684"/>
              <a:ext cx="464" cy="228"/>
            </a:xfrm>
            <a:prstGeom prst="ellipse">
              <a:avLst/>
            </a:prstGeom>
            <a:grpFill/>
            <a:ln w="12700">
              <a:solidFill>
                <a:srgbClr val="000000"/>
              </a:solidFill>
              <a:round/>
            </a:ln>
          </p:spPr>
          <p:txBody>
            <a:bodyPr/>
            <a:lstStyle/>
            <a:p>
              <a:endParaRPr lang="zh-CN" altLang="en-US">
                <a:latin typeface="+mn-ea"/>
                <a:ea typeface="+mn-ea"/>
              </a:endParaRPr>
            </a:p>
          </p:txBody>
        </p:sp>
        <p:sp>
          <p:nvSpPr>
            <p:cNvPr id="29" name="Freeform 627"/>
            <p:cNvSpPr/>
            <p:nvPr/>
          </p:nvSpPr>
          <p:spPr bwMode="auto">
            <a:xfrm>
              <a:off x="3853" y="2753"/>
              <a:ext cx="312" cy="202"/>
            </a:xfrm>
            <a:custGeom>
              <a:avLst/>
              <a:gdLst>
                <a:gd name="T0" fmla="*/ 182 w 312"/>
                <a:gd name="T1" fmla="*/ 10 h 202"/>
                <a:gd name="T2" fmla="*/ 150 w 312"/>
                <a:gd name="T3" fmla="*/ 4 h 202"/>
                <a:gd name="T4" fmla="*/ 119 w 312"/>
                <a:gd name="T5" fmla="*/ 0 h 202"/>
                <a:gd name="T6" fmla="*/ 91 w 312"/>
                <a:gd name="T7" fmla="*/ 2 h 202"/>
                <a:gd name="T8" fmla="*/ 67 w 312"/>
                <a:gd name="T9" fmla="*/ 8 h 202"/>
                <a:gd name="T10" fmla="*/ 44 w 312"/>
                <a:gd name="T11" fmla="*/ 16 h 202"/>
                <a:gd name="T12" fmla="*/ 25 w 312"/>
                <a:gd name="T13" fmla="*/ 29 h 202"/>
                <a:gd name="T14" fmla="*/ 12 w 312"/>
                <a:gd name="T15" fmla="*/ 44 h 202"/>
                <a:gd name="T16" fmla="*/ 2 w 312"/>
                <a:gd name="T17" fmla="*/ 61 h 202"/>
                <a:gd name="T18" fmla="*/ 0 w 312"/>
                <a:gd name="T19" fmla="*/ 80 h 202"/>
                <a:gd name="T20" fmla="*/ 6 w 312"/>
                <a:gd name="T21" fmla="*/ 99 h 202"/>
                <a:gd name="T22" fmla="*/ 16 w 312"/>
                <a:gd name="T23" fmla="*/ 117 h 202"/>
                <a:gd name="T24" fmla="*/ 31 w 312"/>
                <a:gd name="T25" fmla="*/ 136 h 202"/>
                <a:gd name="T26" fmla="*/ 51 w 312"/>
                <a:gd name="T27" fmla="*/ 153 h 202"/>
                <a:gd name="T28" fmla="*/ 74 w 312"/>
                <a:gd name="T29" fmla="*/ 170 h 202"/>
                <a:gd name="T30" fmla="*/ 102 w 312"/>
                <a:gd name="T31" fmla="*/ 183 h 202"/>
                <a:gd name="T32" fmla="*/ 133 w 312"/>
                <a:gd name="T33" fmla="*/ 193 h 202"/>
                <a:gd name="T34" fmla="*/ 165 w 312"/>
                <a:gd name="T35" fmla="*/ 199 h 202"/>
                <a:gd name="T36" fmla="*/ 195 w 312"/>
                <a:gd name="T37" fmla="*/ 202 h 202"/>
                <a:gd name="T38" fmla="*/ 223 w 312"/>
                <a:gd name="T39" fmla="*/ 200 h 202"/>
                <a:gd name="T40" fmla="*/ 248 w 312"/>
                <a:gd name="T41" fmla="*/ 195 h 202"/>
                <a:gd name="T42" fmla="*/ 271 w 312"/>
                <a:gd name="T43" fmla="*/ 187 h 202"/>
                <a:gd name="T44" fmla="*/ 289 w 312"/>
                <a:gd name="T45" fmla="*/ 174 h 202"/>
                <a:gd name="T46" fmla="*/ 303 w 312"/>
                <a:gd name="T47" fmla="*/ 159 h 202"/>
                <a:gd name="T48" fmla="*/ 310 w 312"/>
                <a:gd name="T49" fmla="*/ 142 h 202"/>
                <a:gd name="T50" fmla="*/ 312 w 312"/>
                <a:gd name="T51" fmla="*/ 123 h 202"/>
                <a:gd name="T52" fmla="*/ 308 w 312"/>
                <a:gd name="T53" fmla="*/ 104 h 202"/>
                <a:gd name="T54" fmla="*/ 297 w 312"/>
                <a:gd name="T55" fmla="*/ 85 h 202"/>
                <a:gd name="T56" fmla="*/ 284 w 312"/>
                <a:gd name="T57" fmla="*/ 66 h 202"/>
                <a:gd name="T58" fmla="*/ 263 w 312"/>
                <a:gd name="T59" fmla="*/ 50 h 202"/>
                <a:gd name="T60" fmla="*/ 240 w 312"/>
                <a:gd name="T61" fmla="*/ 33 h 202"/>
                <a:gd name="T62" fmla="*/ 212 w 312"/>
                <a:gd name="T63" fmla="*/ 19 h 202"/>
                <a:gd name="T64" fmla="*/ 182 w 312"/>
                <a:gd name="T65" fmla="*/ 10 h 20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12"/>
                <a:gd name="T100" fmla="*/ 0 h 202"/>
                <a:gd name="T101" fmla="*/ 312 w 312"/>
                <a:gd name="T102" fmla="*/ 202 h 20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12" h="202">
                  <a:moveTo>
                    <a:pt x="182" y="10"/>
                  </a:moveTo>
                  <a:lnTo>
                    <a:pt x="150" y="4"/>
                  </a:lnTo>
                  <a:lnTo>
                    <a:pt x="119" y="0"/>
                  </a:lnTo>
                  <a:lnTo>
                    <a:pt x="91" y="2"/>
                  </a:lnTo>
                  <a:lnTo>
                    <a:pt x="67" y="8"/>
                  </a:lnTo>
                  <a:lnTo>
                    <a:pt x="44" y="16"/>
                  </a:lnTo>
                  <a:lnTo>
                    <a:pt x="25" y="29"/>
                  </a:lnTo>
                  <a:lnTo>
                    <a:pt x="12" y="44"/>
                  </a:lnTo>
                  <a:lnTo>
                    <a:pt x="2" y="61"/>
                  </a:lnTo>
                  <a:lnTo>
                    <a:pt x="0" y="80"/>
                  </a:lnTo>
                  <a:lnTo>
                    <a:pt x="6" y="99"/>
                  </a:lnTo>
                  <a:lnTo>
                    <a:pt x="16" y="117"/>
                  </a:lnTo>
                  <a:lnTo>
                    <a:pt x="31" y="136"/>
                  </a:lnTo>
                  <a:lnTo>
                    <a:pt x="51" y="153"/>
                  </a:lnTo>
                  <a:lnTo>
                    <a:pt x="74" y="170"/>
                  </a:lnTo>
                  <a:lnTo>
                    <a:pt x="102" y="183"/>
                  </a:lnTo>
                  <a:lnTo>
                    <a:pt x="133" y="193"/>
                  </a:lnTo>
                  <a:lnTo>
                    <a:pt x="165" y="199"/>
                  </a:lnTo>
                  <a:lnTo>
                    <a:pt x="195" y="202"/>
                  </a:lnTo>
                  <a:lnTo>
                    <a:pt x="223" y="200"/>
                  </a:lnTo>
                  <a:lnTo>
                    <a:pt x="248" y="195"/>
                  </a:lnTo>
                  <a:lnTo>
                    <a:pt x="271" y="187"/>
                  </a:lnTo>
                  <a:lnTo>
                    <a:pt x="289" y="174"/>
                  </a:lnTo>
                  <a:lnTo>
                    <a:pt x="303" y="159"/>
                  </a:lnTo>
                  <a:lnTo>
                    <a:pt x="310" y="142"/>
                  </a:lnTo>
                  <a:lnTo>
                    <a:pt x="312" y="123"/>
                  </a:lnTo>
                  <a:lnTo>
                    <a:pt x="308" y="104"/>
                  </a:lnTo>
                  <a:lnTo>
                    <a:pt x="297" y="85"/>
                  </a:lnTo>
                  <a:lnTo>
                    <a:pt x="284" y="66"/>
                  </a:lnTo>
                  <a:lnTo>
                    <a:pt x="263" y="50"/>
                  </a:lnTo>
                  <a:lnTo>
                    <a:pt x="240" y="33"/>
                  </a:lnTo>
                  <a:lnTo>
                    <a:pt x="212" y="19"/>
                  </a:lnTo>
                  <a:lnTo>
                    <a:pt x="182" y="10"/>
                  </a:lnTo>
                  <a:close/>
                </a:path>
              </a:pathLst>
            </a:custGeom>
            <a:grpFill/>
            <a:ln w="12700">
              <a:solidFill>
                <a:srgbClr val="000000"/>
              </a:solidFill>
              <a:round/>
            </a:ln>
          </p:spPr>
          <p:txBody>
            <a:bodyPr/>
            <a:lstStyle/>
            <a:p>
              <a:endParaRPr lang="zh-CN" altLang="en-US">
                <a:latin typeface="+mn-ea"/>
                <a:ea typeface="+mn-ea"/>
              </a:endParaRPr>
            </a:p>
          </p:txBody>
        </p:sp>
        <p:sp>
          <p:nvSpPr>
            <p:cNvPr id="30" name="Freeform 628"/>
            <p:cNvSpPr/>
            <p:nvPr/>
          </p:nvSpPr>
          <p:spPr bwMode="auto">
            <a:xfrm>
              <a:off x="4014" y="2946"/>
              <a:ext cx="270" cy="232"/>
            </a:xfrm>
            <a:custGeom>
              <a:avLst/>
              <a:gdLst>
                <a:gd name="T0" fmla="*/ 181 w 270"/>
                <a:gd name="T1" fmla="*/ 15 h 232"/>
                <a:gd name="T2" fmla="*/ 155 w 270"/>
                <a:gd name="T3" fmla="*/ 6 h 232"/>
                <a:gd name="T4" fmla="*/ 128 w 270"/>
                <a:gd name="T5" fmla="*/ 0 h 232"/>
                <a:gd name="T6" fmla="*/ 104 w 270"/>
                <a:gd name="T7" fmla="*/ 0 h 232"/>
                <a:gd name="T8" fmla="*/ 79 w 270"/>
                <a:gd name="T9" fmla="*/ 4 h 232"/>
                <a:gd name="T10" fmla="*/ 57 w 270"/>
                <a:gd name="T11" fmla="*/ 11 h 232"/>
                <a:gd name="T12" fmla="*/ 38 w 270"/>
                <a:gd name="T13" fmla="*/ 23 h 232"/>
                <a:gd name="T14" fmla="*/ 21 w 270"/>
                <a:gd name="T15" fmla="*/ 38 h 232"/>
                <a:gd name="T16" fmla="*/ 9 w 270"/>
                <a:gd name="T17" fmla="*/ 56 h 232"/>
                <a:gd name="T18" fmla="*/ 2 w 270"/>
                <a:gd name="T19" fmla="*/ 79 h 232"/>
                <a:gd name="T20" fmla="*/ 0 w 270"/>
                <a:gd name="T21" fmla="*/ 100 h 232"/>
                <a:gd name="T22" fmla="*/ 4 w 270"/>
                <a:gd name="T23" fmla="*/ 123 h 232"/>
                <a:gd name="T24" fmla="*/ 13 w 270"/>
                <a:gd name="T25" fmla="*/ 145 h 232"/>
                <a:gd name="T26" fmla="*/ 26 w 270"/>
                <a:gd name="T27" fmla="*/ 166 h 232"/>
                <a:gd name="T28" fmla="*/ 43 w 270"/>
                <a:gd name="T29" fmla="*/ 185 h 232"/>
                <a:gd name="T30" fmla="*/ 64 w 270"/>
                <a:gd name="T31" fmla="*/ 202 h 232"/>
                <a:gd name="T32" fmla="*/ 89 w 270"/>
                <a:gd name="T33" fmla="*/ 217 h 232"/>
                <a:gd name="T34" fmla="*/ 115 w 270"/>
                <a:gd name="T35" fmla="*/ 226 h 232"/>
                <a:gd name="T36" fmla="*/ 142 w 270"/>
                <a:gd name="T37" fmla="*/ 232 h 232"/>
                <a:gd name="T38" fmla="*/ 166 w 270"/>
                <a:gd name="T39" fmla="*/ 232 h 232"/>
                <a:gd name="T40" fmla="*/ 191 w 270"/>
                <a:gd name="T41" fmla="*/ 228 h 232"/>
                <a:gd name="T42" fmla="*/ 213 w 270"/>
                <a:gd name="T43" fmla="*/ 221 h 232"/>
                <a:gd name="T44" fmla="*/ 232 w 270"/>
                <a:gd name="T45" fmla="*/ 209 h 232"/>
                <a:gd name="T46" fmla="*/ 249 w 270"/>
                <a:gd name="T47" fmla="*/ 194 h 232"/>
                <a:gd name="T48" fmla="*/ 261 w 270"/>
                <a:gd name="T49" fmla="*/ 175 h 232"/>
                <a:gd name="T50" fmla="*/ 268 w 270"/>
                <a:gd name="T51" fmla="*/ 155 h 232"/>
                <a:gd name="T52" fmla="*/ 270 w 270"/>
                <a:gd name="T53" fmla="*/ 132 h 232"/>
                <a:gd name="T54" fmla="*/ 266 w 270"/>
                <a:gd name="T55" fmla="*/ 109 h 232"/>
                <a:gd name="T56" fmla="*/ 257 w 270"/>
                <a:gd name="T57" fmla="*/ 87 h 232"/>
                <a:gd name="T58" fmla="*/ 244 w 270"/>
                <a:gd name="T59" fmla="*/ 66 h 232"/>
                <a:gd name="T60" fmla="*/ 227 w 270"/>
                <a:gd name="T61" fmla="*/ 47 h 232"/>
                <a:gd name="T62" fmla="*/ 206 w 270"/>
                <a:gd name="T63" fmla="*/ 30 h 232"/>
                <a:gd name="T64" fmla="*/ 181 w 270"/>
                <a:gd name="T65" fmla="*/ 15 h 23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70"/>
                <a:gd name="T100" fmla="*/ 0 h 232"/>
                <a:gd name="T101" fmla="*/ 270 w 270"/>
                <a:gd name="T102" fmla="*/ 232 h 23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70" h="232">
                  <a:moveTo>
                    <a:pt x="181" y="15"/>
                  </a:moveTo>
                  <a:lnTo>
                    <a:pt x="155" y="6"/>
                  </a:lnTo>
                  <a:lnTo>
                    <a:pt x="128" y="0"/>
                  </a:lnTo>
                  <a:lnTo>
                    <a:pt x="104" y="0"/>
                  </a:lnTo>
                  <a:lnTo>
                    <a:pt x="79" y="4"/>
                  </a:lnTo>
                  <a:lnTo>
                    <a:pt x="57" y="11"/>
                  </a:lnTo>
                  <a:lnTo>
                    <a:pt x="38" y="23"/>
                  </a:lnTo>
                  <a:lnTo>
                    <a:pt x="21" y="38"/>
                  </a:lnTo>
                  <a:lnTo>
                    <a:pt x="9" y="56"/>
                  </a:lnTo>
                  <a:lnTo>
                    <a:pt x="2" y="79"/>
                  </a:lnTo>
                  <a:lnTo>
                    <a:pt x="0" y="100"/>
                  </a:lnTo>
                  <a:lnTo>
                    <a:pt x="4" y="123"/>
                  </a:lnTo>
                  <a:lnTo>
                    <a:pt x="13" y="145"/>
                  </a:lnTo>
                  <a:lnTo>
                    <a:pt x="26" y="166"/>
                  </a:lnTo>
                  <a:lnTo>
                    <a:pt x="43" y="185"/>
                  </a:lnTo>
                  <a:lnTo>
                    <a:pt x="64" y="202"/>
                  </a:lnTo>
                  <a:lnTo>
                    <a:pt x="89" y="217"/>
                  </a:lnTo>
                  <a:lnTo>
                    <a:pt x="115" y="226"/>
                  </a:lnTo>
                  <a:lnTo>
                    <a:pt x="142" y="232"/>
                  </a:lnTo>
                  <a:lnTo>
                    <a:pt x="166" y="232"/>
                  </a:lnTo>
                  <a:lnTo>
                    <a:pt x="191" y="228"/>
                  </a:lnTo>
                  <a:lnTo>
                    <a:pt x="213" y="221"/>
                  </a:lnTo>
                  <a:lnTo>
                    <a:pt x="232" y="209"/>
                  </a:lnTo>
                  <a:lnTo>
                    <a:pt x="249" y="194"/>
                  </a:lnTo>
                  <a:lnTo>
                    <a:pt x="261" y="175"/>
                  </a:lnTo>
                  <a:lnTo>
                    <a:pt x="268" y="155"/>
                  </a:lnTo>
                  <a:lnTo>
                    <a:pt x="270" y="132"/>
                  </a:lnTo>
                  <a:lnTo>
                    <a:pt x="266" y="109"/>
                  </a:lnTo>
                  <a:lnTo>
                    <a:pt x="257" y="87"/>
                  </a:lnTo>
                  <a:lnTo>
                    <a:pt x="244" y="66"/>
                  </a:lnTo>
                  <a:lnTo>
                    <a:pt x="227" y="47"/>
                  </a:lnTo>
                  <a:lnTo>
                    <a:pt x="206" y="30"/>
                  </a:lnTo>
                  <a:lnTo>
                    <a:pt x="181" y="15"/>
                  </a:lnTo>
                  <a:close/>
                </a:path>
              </a:pathLst>
            </a:custGeom>
            <a:grpFill/>
            <a:ln w="12700">
              <a:solidFill>
                <a:srgbClr val="000000"/>
              </a:solidFill>
              <a:round/>
            </a:ln>
          </p:spPr>
          <p:txBody>
            <a:bodyPr/>
            <a:lstStyle/>
            <a:p>
              <a:endParaRPr lang="zh-CN" altLang="en-US">
                <a:latin typeface="+mn-ea"/>
                <a:ea typeface="+mn-ea"/>
              </a:endParaRPr>
            </a:p>
          </p:txBody>
        </p:sp>
        <p:sp>
          <p:nvSpPr>
            <p:cNvPr id="31" name="Freeform 629"/>
            <p:cNvSpPr/>
            <p:nvPr/>
          </p:nvSpPr>
          <p:spPr bwMode="auto">
            <a:xfrm>
              <a:off x="3927" y="3165"/>
              <a:ext cx="325" cy="285"/>
            </a:xfrm>
            <a:custGeom>
              <a:avLst/>
              <a:gdLst>
                <a:gd name="T0" fmla="*/ 102 w 325"/>
                <a:gd name="T1" fmla="*/ 19 h 285"/>
                <a:gd name="T2" fmla="*/ 74 w 325"/>
                <a:gd name="T3" fmla="*/ 36 h 285"/>
                <a:gd name="T4" fmla="*/ 49 w 325"/>
                <a:gd name="T5" fmla="*/ 58 h 285"/>
                <a:gd name="T6" fmla="*/ 28 w 325"/>
                <a:gd name="T7" fmla="*/ 81 h 285"/>
                <a:gd name="T8" fmla="*/ 13 w 325"/>
                <a:gd name="T9" fmla="*/ 107 h 285"/>
                <a:gd name="T10" fmla="*/ 4 w 325"/>
                <a:gd name="T11" fmla="*/ 134 h 285"/>
                <a:gd name="T12" fmla="*/ 0 w 325"/>
                <a:gd name="T13" fmla="*/ 162 h 285"/>
                <a:gd name="T14" fmla="*/ 2 w 325"/>
                <a:gd name="T15" fmla="*/ 188 h 285"/>
                <a:gd name="T16" fmla="*/ 11 w 325"/>
                <a:gd name="T17" fmla="*/ 215 h 285"/>
                <a:gd name="T18" fmla="*/ 27 w 325"/>
                <a:gd name="T19" fmla="*/ 237 h 285"/>
                <a:gd name="T20" fmla="*/ 45 w 325"/>
                <a:gd name="T21" fmla="*/ 256 h 285"/>
                <a:gd name="T22" fmla="*/ 70 w 325"/>
                <a:gd name="T23" fmla="*/ 271 h 285"/>
                <a:gd name="T24" fmla="*/ 98 w 325"/>
                <a:gd name="T25" fmla="*/ 279 h 285"/>
                <a:gd name="T26" fmla="*/ 127 w 325"/>
                <a:gd name="T27" fmla="*/ 285 h 285"/>
                <a:gd name="T28" fmla="*/ 159 w 325"/>
                <a:gd name="T29" fmla="*/ 283 h 285"/>
                <a:gd name="T30" fmla="*/ 191 w 325"/>
                <a:gd name="T31" fmla="*/ 275 h 285"/>
                <a:gd name="T32" fmla="*/ 223 w 325"/>
                <a:gd name="T33" fmla="*/ 264 h 285"/>
                <a:gd name="T34" fmla="*/ 251 w 325"/>
                <a:gd name="T35" fmla="*/ 247 h 285"/>
                <a:gd name="T36" fmla="*/ 276 w 325"/>
                <a:gd name="T37" fmla="*/ 226 h 285"/>
                <a:gd name="T38" fmla="*/ 297 w 325"/>
                <a:gd name="T39" fmla="*/ 202 h 285"/>
                <a:gd name="T40" fmla="*/ 312 w 325"/>
                <a:gd name="T41" fmla="*/ 175 h 285"/>
                <a:gd name="T42" fmla="*/ 321 w 325"/>
                <a:gd name="T43" fmla="*/ 149 h 285"/>
                <a:gd name="T44" fmla="*/ 325 w 325"/>
                <a:gd name="T45" fmla="*/ 120 h 285"/>
                <a:gd name="T46" fmla="*/ 323 w 325"/>
                <a:gd name="T47" fmla="*/ 94 h 285"/>
                <a:gd name="T48" fmla="*/ 314 w 325"/>
                <a:gd name="T49" fmla="*/ 68 h 285"/>
                <a:gd name="T50" fmla="*/ 299 w 325"/>
                <a:gd name="T51" fmla="*/ 45 h 285"/>
                <a:gd name="T52" fmla="*/ 280 w 325"/>
                <a:gd name="T53" fmla="*/ 26 h 285"/>
                <a:gd name="T54" fmla="*/ 255 w 325"/>
                <a:gd name="T55" fmla="*/ 11 h 285"/>
                <a:gd name="T56" fmla="*/ 229 w 325"/>
                <a:gd name="T57" fmla="*/ 4 h 285"/>
                <a:gd name="T58" fmla="*/ 198 w 325"/>
                <a:gd name="T59" fmla="*/ 0 h 285"/>
                <a:gd name="T60" fmla="*/ 166 w 325"/>
                <a:gd name="T61" fmla="*/ 0 h 285"/>
                <a:gd name="T62" fmla="*/ 134 w 325"/>
                <a:gd name="T63" fmla="*/ 7 h 285"/>
                <a:gd name="T64" fmla="*/ 102 w 325"/>
                <a:gd name="T65" fmla="*/ 19 h 28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25"/>
                <a:gd name="T100" fmla="*/ 0 h 285"/>
                <a:gd name="T101" fmla="*/ 325 w 325"/>
                <a:gd name="T102" fmla="*/ 285 h 28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25" h="285">
                  <a:moveTo>
                    <a:pt x="102" y="19"/>
                  </a:moveTo>
                  <a:lnTo>
                    <a:pt x="74" y="36"/>
                  </a:lnTo>
                  <a:lnTo>
                    <a:pt x="49" y="58"/>
                  </a:lnTo>
                  <a:lnTo>
                    <a:pt x="28" y="81"/>
                  </a:lnTo>
                  <a:lnTo>
                    <a:pt x="13" y="107"/>
                  </a:lnTo>
                  <a:lnTo>
                    <a:pt x="4" y="134"/>
                  </a:lnTo>
                  <a:lnTo>
                    <a:pt x="0" y="162"/>
                  </a:lnTo>
                  <a:lnTo>
                    <a:pt x="2" y="188"/>
                  </a:lnTo>
                  <a:lnTo>
                    <a:pt x="11" y="215"/>
                  </a:lnTo>
                  <a:lnTo>
                    <a:pt x="27" y="237"/>
                  </a:lnTo>
                  <a:lnTo>
                    <a:pt x="45" y="256"/>
                  </a:lnTo>
                  <a:lnTo>
                    <a:pt x="70" y="271"/>
                  </a:lnTo>
                  <a:lnTo>
                    <a:pt x="98" y="279"/>
                  </a:lnTo>
                  <a:lnTo>
                    <a:pt x="127" y="285"/>
                  </a:lnTo>
                  <a:lnTo>
                    <a:pt x="159" y="283"/>
                  </a:lnTo>
                  <a:lnTo>
                    <a:pt x="191" y="275"/>
                  </a:lnTo>
                  <a:lnTo>
                    <a:pt x="223" y="264"/>
                  </a:lnTo>
                  <a:lnTo>
                    <a:pt x="251" y="247"/>
                  </a:lnTo>
                  <a:lnTo>
                    <a:pt x="276" y="226"/>
                  </a:lnTo>
                  <a:lnTo>
                    <a:pt x="297" y="202"/>
                  </a:lnTo>
                  <a:lnTo>
                    <a:pt x="312" y="175"/>
                  </a:lnTo>
                  <a:lnTo>
                    <a:pt x="321" y="149"/>
                  </a:lnTo>
                  <a:lnTo>
                    <a:pt x="325" y="120"/>
                  </a:lnTo>
                  <a:lnTo>
                    <a:pt x="323" y="94"/>
                  </a:lnTo>
                  <a:lnTo>
                    <a:pt x="314" y="68"/>
                  </a:lnTo>
                  <a:lnTo>
                    <a:pt x="299" y="45"/>
                  </a:lnTo>
                  <a:lnTo>
                    <a:pt x="280" y="26"/>
                  </a:lnTo>
                  <a:lnTo>
                    <a:pt x="255" y="11"/>
                  </a:lnTo>
                  <a:lnTo>
                    <a:pt x="229" y="4"/>
                  </a:lnTo>
                  <a:lnTo>
                    <a:pt x="198" y="0"/>
                  </a:lnTo>
                  <a:lnTo>
                    <a:pt x="166" y="0"/>
                  </a:lnTo>
                  <a:lnTo>
                    <a:pt x="134" y="7"/>
                  </a:lnTo>
                  <a:lnTo>
                    <a:pt x="102" y="19"/>
                  </a:lnTo>
                  <a:close/>
                </a:path>
              </a:pathLst>
            </a:custGeom>
            <a:grpFill/>
            <a:ln w="12700">
              <a:solidFill>
                <a:srgbClr val="000000"/>
              </a:solidFill>
              <a:round/>
            </a:ln>
          </p:spPr>
          <p:txBody>
            <a:bodyPr/>
            <a:lstStyle/>
            <a:p>
              <a:endParaRPr lang="zh-CN" altLang="en-US">
                <a:latin typeface="+mn-ea"/>
                <a:ea typeface="+mn-ea"/>
              </a:endParaRPr>
            </a:p>
          </p:txBody>
        </p:sp>
        <p:sp>
          <p:nvSpPr>
            <p:cNvPr id="32" name="Oval 630"/>
            <p:cNvSpPr>
              <a:spLocks noChangeArrowheads="1"/>
            </p:cNvSpPr>
            <p:nvPr/>
          </p:nvSpPr>
          <p:spPr bwMode="auto">
            <a:xfrm>
              <a:off x="3514" y="3201"/>
              <a:ext cx="538" cy="337"/>
            </a:xfrm>
            <a:prstGeom prst="ellipse">
              <a:avLst/>
            </a:prstGeom>
            <a:grpFill/>
            <a:ln w="12700">
              <a:solidFill>
                <a:srgbClr val="000000"/>
              </a:solidFill>
              <a:round/>
            </a:ln>
          </p:spPr>
          <p:txBody>
            <a:bodyPr/>
            <a:lstStyle/>
            <a:p>
              <a:endParaRPr lang="zh-CN" altLang="en-US">
                <a:latin typeface="+mn-ea"/>
                <a:ea typeface="+mn-ea"/>
              </a:endParaRPr>
            </a:p>
          </p:txBody>
        </p:sp>
        <p:sp>
          <p:nvSpPr>
            <p:cNvPr id="33" name="Freeform 631"/>
            <p:cNvSpPr/>
            <p:nvPr/>
          </p:nvSpPr>
          <p:spPr bwMode="auto">
            <a:xfrm>
              <a:off x="3289" y="3193"/>
              <a:ext cx="300" cy="232"/>
            </a:xfrm>
            <a:custGeom>
              <a:avLst/>
              <a:gdLst>
                <a:gd name="T0" fmla="*/ 185 w 300"/>
                <a:gd name="T1" fmla="*/ 9 h 232"/>
                <a:gd name="T2" fmla="*/ 155 w 300"/>
                <a:gd name="T3" fmla="*/ 2 h 232"/>
                <a:gd name="T4" fmla="*/ 124 w 300"/>
                <a:gd name="T5" fmla="*/ 0 h 232"/>
                <a:gd name="T6" fmla="*/ 98 w 300"/>
                <a:gd name="T7" fmla="*/ 2 h 232"/>
                <a:gd name="T8" fmla="*/ 71 w 300"/>
                <a:gd name="T9" fmla="*/ 8 h 232"/>
                <a:gd name="T10" fmla="*/ 49 w 300"/>
                <a:gd name="T11" fmla="*/ 17 h 232"/>
                <a:gd name="T12" fmla="*/ 30 w 300"/>
                <a:gd name="T13" fmla="*/ 30 h 232"/>
                <a:gd name="T14" fmla="*/ 15 w 300"/>
                <a:gd name="T15" fmla="*/ 47 h 232"/>
                <a:gd name="T16" fmla="*/ 3 w 300"/>
                <a:gd name="T17" fmla="*/ 68 h 232"/>
                <a:gd name="T18" fmla="*/ 0 w 300"/>
                <a:gd name="T19" fmla="*/ 91 h 232"/>
                <a:gd name="T20" fmla="*/ 2 w 300"/>
                <a:gd name="T21" fmla="*/ 113 h 232"/>
                <a:gd name="T22" fmla="*/ 9 w 300"/>
                <a:gd name="T23" fmla="*/ 136 h 232"/>
                <a:gd name="T24" fmla="*/ 22 w 300"/>
                <a:gd name="T25" fmla="*/ 157 h 232"/>
                <a:gd name="T26" fmla="*/ 39 w 300"/>
                <a:gd name="T27" fmla="*/ 177 h 232"/>
                <a:gd name="T28" fmla="*/ 62 w 300"/>
                <a:gd name="T29" fmla="*/ 196 h 232"/>
                <a:gd name="T30" fmla="*/ 87 w 300"/>
                <a:gd name="T31" fmla="*/ 211 h 232"/>
                <a:gd name="T32" fmla="*/ 115 w 300"/>
                <a:gd name="T33" fmla="*/ 223 h 232"/>
                <a:gd name="T34" fmla="*/ 145 w 300"/>
                <a:gd name="T35" fmla="*/ 230 h 232"/>
                <a:gd name="T36" fmla="*/ 175 w 300"/>
                <a:gd name="T37" fmla="*/ 232 h 232"/>
                <a:gd name="T38" fmla="*/ 202 w 300"/>
                <a:gd name="T39" fmla="*/ 230 h 232"/>
                <a:gd name="T40" fmla="*/ 228 w 300"/>
                <a:gd name="T41" fmla="*/ 225 h 232"/>
                <a:gd name="T42" fmla="*/ 251 w 300"/>
                <a:gd name="T43" fmla="*/ 213 h 232"/>
                <a:gd name="T44" fmla="*/ 270 w 300"/>
                <a:gd name="T45" fmla="*/ 200 h 232"/>
                <a:gd name="T46" fmla="*/ 287 w 300"/>
                <a:gd name="T47" fmla="*/ 183 h 232"/>
                <a:gd name="T48" fmla="*/ 296 w 300"/>
                <a:gd name="T49" fmla="*/ 162 h 232"/>
                <a:gd name="T50" fmla="*/ 300 w 300"/>
                <a:gd name="T51" fmla="*/ 140 h 232"/>
                <a:gd name="T52" fmla="*/ 298 w 300"/>
                <a:gd name="T53" fmla="*/ 117 h 232"/>
                <a:gd name="T54" fmla="*/ 291 w 300"/>
                <a:gd name="T55" fmla="*/ 94 h 232"/>
                <a:gd name="T56" fmla="*/ 277 w 300"/>
                <a:gd name="T57" fmla="*/ 74 h 232"/>
                <a:gd name="T58" fmla="*/ 260 w 300"/>
                <a:gd name="T59" fmla="*/ 55 h 232"/>
                <a:gd name="T60" fmla="*/ 238 w 300"/>
                <a:gd name="T61" fmla="*/ 36 h 232"/>
                <a:gd name="T62" fmla="*/ 213 w 300"/>
                <a:gd name="T63" fmla="*/ 21 h 232"/>
                <a:gd name="T64" fmla="*/ 185 w 300"/>
                <a:gd name="T65" fmla="*/ 9 h 23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00"/>
                <a:gd name="T100" fmla="*/ 0 h 232"/>
                <a:gd name="T101" fmla="*/ 300 w 300"/>
                <a:gd name="T102" fmla="*/ 232 h 23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00" h="232">
                  <a:moveTo>
                    <a:pt x="185" y="9"/>
                  </a:moveTo>
                  <a:lnTo>
                    <a:pt x="155" y="2"/>
                  </a:lnTo>
                  <a:lnTo>
                    <a:pt x="124" y="0"/>
                  </a:lnTo>
                  <a:lnTo>
                    <a:pt x="98" y="2"/>
                  </a:lnTo>
                  <a:lnTo>
                    <a:pt x="71" y="8"/>
                  </a:lnTo>
                  <a:lnTo>
                    <a:pt x="49" y="17"/>
                  </a:lnTo>
                  <a:lnTo>
                    <a:pt x="30" y="30"/>
                  </a:lnTo>
                  <a:lnTo>
                    <a:pt x="15" y="47"/>
                  </a:lnTo>
                  <a:lnTo>
                    <a:pt x="3" y="68"/>
                  </a:lnTo>
                  <a:lnTo>
                    <a:pt x="0" y="91"/>
                  </a:lnTo>
                  <a:lnTo>
                    <a:pt x="2" y="113"/>
                  </a:lnTo>
                  <a:lnTo>
                    <a:pt x="9" y="136"/>
                  </a:lnTo>
                  <a:lnTo>
                    <a:pt x="22" y="157"/>
                  </a:lnTo>
                  <a:lnTo>
                    <a:pt x="39" y="177"/>
                  </a:lnTo>
                  <a:lnTo>
                    <a:pt x="62" y="196"/>
                  </a:lnTo>
                  <a:lnTo>
                    <a:pt x="87" y="211"/>
                  </a:lnTo>
                  <a:lnTo>
                    <a:pt x="115" y="223"/>
                  </a:lnTo>
                  <a:lnTo>
                    <a:pt x="145" y="230"/>
                  </a:lnTo>
                  <a:lnTo>
                    <a:pt x="175" y="232"/>
                  </a:lnTo>
                  <a:lnTo>
                    <a:pt x="202" y="230"/>
                  </a:lnTo>
                  <a:lnTo>
                    <a:pt x="228" y="225"/>
                  </a:lnTo>
                  <a:lnTo>
                    <a:pt x="251" y="213"/>
                  </a:lnTo>
                  <a:lnTo>
                    <a:pt x="270" y="200"/>
                  </a:lnTo>
                  <a:lnTo>
                    <a:pt x="287" y="183"/>
                  </a:lnTo>
                  <a:lnTo>
                    <a:pt x="296" y="162"/>
                  </a:lnTo>
                  <a:lnTo>
                    <a:pt x="300" y="140"/>
                  </a:lnTo>
                  <a:lnTo>
                    <a:pt x="298" y="117"/>
                  </a:lnTo>
                  <a:lnTo>
                    <a:pt x="291" y="94"/>
                  </a:lnTo>
                  <a:lnTo>
                    <a:pt x="277" y="74"/>
                  </a:lnTo>
                  <a:lnTo>
                    <a:pt x="260" y="55"/>
                  </a:lnTo>
                  <a:lnTo>
                    <a:pt x="238" y="36"/>
                  </a:lnTo>
                  <a:lnTo>
                    <a:pt x="213" y="21"/>
                  </a:lnTo>
                  <a:lnTo>
                    <a:pt x="185" y="9"/>
                  </a:lnTo>
                  <a:close/>
                </a:path>
              </a:pathLst>
            </a:custGeom>
            <a:grpFill/>
            <a:ln w="12700">
              <a:solidFill>
                <a:srgbClr val="000000"/>
              </a:solidFill>
              <a:round/>
            </a:ln>
          </p:spPr>
          <p:txBody>
            <a:bodyPr/>
            <a:lstStyle/>
            <a:p>
              <a:endParaRPr lang="zh-CN" altLang="en-US">
                <a:latin typeface="+mn-ea"/>
                <a:ea typeface="+mn-ea"/>
              </a:endParaRPr>
            </a:p>
          </p:txBody>
        </p:sp>
        <p:sp>
          <p:nvSpPr>
            <p:cNvPr id="34" name="Oval 632"/>
            <p:cNvSpPr>
              <a:spLocks noChangeArrowheads="1"/>
            </p:cNvSpPr>
            <p:nvPr/>
          </p:nvSpPr>
          <p:spPr bwMode="auto">
            <a:xfrm>
              <a:off x="3204" y="3023"/>
              <a:ext cx="245" cy="219"/>
            </a:xfrm>
            <a:prstGeom prst="ellipse">
              <a:avLst/>
            </a:prstGeom>
            <a:grpFill/>
            <a:ln w="12700">
              <a:solidFill>
                <a:srgbClr val="000000"/>
              </a:solidFill>
              <a:round/>
            </a:ln>
          </p:spPr>
          <p:txBody>
            <a:bodyPr/>
            <a:lstStyle/>
            <a:p>
              <a:endParaRPr lang="zh-CN" altLang="en-US">
                <a:latin typeface="+mn-ea"/>
                <a:ea typeface="+mn-ea"/>
              </a:endParaRPr>
            </a:p>
          </p:txBody>
        </p:sp>
        <p:sp>
          <p:nvSpPr>
            <p:cNvPr id="35" name="Freeform 633"/>
            <p:cNvSpPr/>
            <p:nvPr/>
          </p:nvSpPr>
          <p:spPr bwMode="auto">
            <a:xfrm>
              <a:off x="3253" y="2827"/>
              <a:ext cx="315" cy="259"/>
            </a:xfrm>
            <a:custGeom>
              <a:avLst/>
              <a:gdLst>
                <a:gd name="T0" fmla="*/ 100 w 315"/>
                <a:gd name="T1" fmla="*/ 32 h 259"/>
                <a:gd name="T2" fmla="*/ 72 w 315"/>
                <a:gd name="T3" fmla="*/ 53 h 259"/>
                <a:gd name="T4" fmla="*/ 47 w 315"/>
                <a:gd name="T5" fmla="*/ 74 h 259"/>
                <a:gd name="T6" fmla="*/ 28 w 315"/>
                <a:gd name="T7" fmla="*/ 98 h 259"/>
                <a:gd name="T8" fmla="*/ 13 w 315"/>
                <a:gd name="T9" fmla="*/ 123 h 259"/>
                <a:gd name="T10" fmla="*/ 4 w 315"/>
                <a:gd name="T11" fmla="*/ 149 h 259"/>
                <a:gd name="T12" fmla="*/ 0 w 315"/>
                <a:gd name="T13" fmla="*/ 174 h 259"/>
                <a:gd name="T14" fmla="*/ 2 w 315"/>
                <a:gd name="T15" fmla="*/ 196 h 259"/>
                <a:gd name="T16" fmla="*/ 11 w 315"/>
                <a:gd name="T17" fmla="*/ 217 h 259"/>
                <a:gd name="T18" fmla="*/ 26 w 315"/>
                <a:gd name="T19" fmla="*/ 234 h 259"/>
                <a:gd name="T20" fmla="*/ 45 w 315"/>
                <a:gd name="T21" fmla="*/ 247 h 259"/>
                <a:gd name="T22" fmla="*/ 70 w 315"/>
                <a:gd name="T23" fmla="*/ 257 h 259"/>
                <a:gd name="T24" fmla="*/ 96 w 315"/>
                <a:gd name="T25" fmla="*/ 259 h 259"/>
                <a:gd name="T26" fmla="*/ 124 w 315"/>
                <a:gd name="T27" fmla="*/ 259 h 259"/>
                <a:gd name="T28" fmla="*/ 155 w 315"/>
                <a:gd name="T29" fmla="*/ 253 h 259"/>
                <a:gd name="T30" fmla="*/ 185 w 315"/>
                <a:gd name="T31" fmla="*/ 242 h 259"/>
                <a:gd name="T32" fmla="*/ 215 w 315"/>
                <a:gd name="T33" fmla="*/ 226 h 259"/>
                <a:gd name="T34" fmla="*/ 243 w 315"/>
                <a:gd name="T35" fmla="*/ 208 h 259"/>
                <a:gd name="T36" fmla="*/ 268 w 315"/>
                <a:gd name="T37" fmla="*/ 185 h 259"/>
                <a:gd name="T38" fmla="*/ 287 w 315"/>
                <a:gd name="T39" fmla="*/ 160 h 259"/>
                <a:gd name="T40" fmla="*/ 302 w 315"/>
                <a:gd name="T41" fmla="*/ 136 h 259"/>
                <a:gd name="T42" fmla="*/ 311 w 315"/>
                <a:gd name="T43" fmla="*/ 109 h 259"/>
                <a:gd name="T44" fmla="*/ 315 w 315"/>
                <a:gd name="T45" fmla="*/ 87 h 259"/>
                <a:gd name="T46" fmla="*/ 313 w 315"/>
                <a:gd name="T47" fmla="*/ 62 h 259"/>
                <a:gd name="T48" fmla="*/ 304 w 315"/>
                <a:gd name="T49" fmla="*/ 42 h 259"/>
                <a:gd name="T50" fmla="*/ 289 w 315"/>
                <a:gd name="T51" fmla="*/ 25 h 259"/>
                <a:gd name="T52" fmla="*/ 270 w 315"/>
                <a:gd name="T53" fmla="*/ 11 h 259"/>
                <a:gd name="T54" fmla="*/ 247 w 315"/>
                <a:gd name="T55" fmla="*/ 4 h 259"/>
                <a:gd name="T56" fmla="*/ 221 w 315"/>
                <a:gd name="T57" fmla="*/ 0 h 259"/>
                <a:gd name="T58" fmla="*/ 192 w 315"/>
                <a:gd name="T59" fmla="*/ 0 h 259"/>
                <a:gd name="T60" fmla="*/ 162 w 315"/>
                <a:gd name="T61" fmla="*/ 6 h 259"/>
                <a:gd name="T62" fmla="*/ 130 w 315"/>
                <a:gd name="T63" fmla="*/ 17 h 259"/>
                <a:gd name="T64" fmla="*/ 100 w 315"/>
                <a:gd name="T65" fmla="*/ 32 h 25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15"/>
                <a:gd name="T100" fmla="*/ 0 h 259"/>
                <a:gd name="T101" fmla="*/ 315 w 315"/>
                <a:gd name="T102" fmla="*/ 259 h 25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15" h="259">
                  <a:moveTo>
                    <a:pt x="100" y="32"/>
                  </a:moveTo>
                  <a:lnTo>
                    <a:pt x="72" y="53"/>
                  </a:lnTo>
                  <a:lnTo>
                    <a:pt x="47" y="74"/>
                  </a:lnTo>
                  <a:lnTo>
                    <a:pt x="28" y="98"/>
                  </a:lnTo>
                  <a:lnTo>
                    <a:pt x="13" y="123"/>
                  </a:lnTo>
                  <a:lnTo>
                    <a:pt x="4" y="149"/>
                  </a:lnTo>
                  <a:lnTo>
                    <a:pt x="0" y="174"/>
                  </a:lnTo>
                  <a:lnTo>
                    <a:pt x="2" y="196"/>
                  </a:lnTo>
                  <a:lnTo>
                    <a:pt x="11" y="217"/>
                  </a:lnTo>
                  <a:lnTo>
                    <a:pt x="26" y="234"/>
                  </a:lnTo>
                  <a:lnTo>
                    <a:pt x="45" y="247"/>
                  </a:lnTo>
                  <a:lnTo>
                    <a:pt x="70" y="257"/>
                  </a:lnTo>
                  <a:lnTo>
                    <a:pt x="96" y="259"/>
                  </a:lnTo>
                  <a:lnTo>
                    <a:pt x="124" y="259"/>
                  </a:lnTo>
                  <a:lnTo>
                    <a:pt x="155" y="253"/>
                  </a:lnTo>
                  <a:lnTo>
                    <a:pt x="185" y="242"/>
                  </a:lnTo>
                  <a:lnTo>
                    <a:pt x="215" y="226"/>
                  </a:lnTo>
                  <a:lnTo>
                    <a:pt x="243" y="208"/>
                  </a:lnTo>
                  <a:lnTo>
                    <a:pt x="268" y="185"/>
                  </a:lnTo>
                  <a:lnTo>
                    <a:pt x="287" y="160"/>
                  </a:lnTo>
                  <a:lnTo>
                    <a:pt x="302" y="136"/>
                  </a:lnTo>
                  <a:lnTo>
                    <a:pt x="311" y="109"/>
                  </a:lnTo>
                  <a:lnTo>
                    <a:pt x="315" y="87"/>
                  </a:lnTo>
                  <a:lnTo>
                    <a:pt x="313" y="62"/>
                  </a:lnTo>
                  <a:lnTo>
                    <a:pt x="304" y="42"/>
                  </a:lnTo>
                  <a:lnTo>
                    <a:pt x="289" y="25"/>
                  </a:lnTo>
                  <a:lnTo>
                    <a:pt x="270" y="11"/>
                  </a:lnTo>
                  <a:lnTo>
                    <a:pt x="247" y="4"/>
                  </a:lnTo>
                  <a:lnTo>
                    <a:pt x="221" y="0"/>
                  </a:lnTo>
                  <a:lnTo>
                    <a:pt x="192" y="0"/>
                  </a:lnTo>
                  <a:lnTo>
                    <a:pt x="162" y="6"/>
                  </a:lnTo>
                  <a:lnTo>
                    <a:pt x="130" y="17"/>
                  </a:lnTo>
                  <a:lnTo>
                    <a:pt x="100" y="32"/>
                  </a:lnTo>
                  <a:close/>
                </a:path>
              </a:pathLst>
            </a:custGeom>
            <a:grpFill/>
            <a:ln w="12700">
              <a:solidFill>
                <a:srgbClr val="000000"/>
              </a:solidFill>
              <a:round/>
            </a:ln>
          </p:spPr>
          <p:txBody>
            <a:bodyPr/>
            <a:lstStyle/>
            <a:p>
              <a:endParaRPr lang="zh-CN" altLang="en-US">
                <a:latin typeface="+mn-ea"/>
                <a:ea typeface="+mn-ea"/>
              </a:endParaRPr>
            </a:p>
          </p:txBody>
        </p:sp>
        <p:sp>
          <p:nvSpPr>
            <p:cNvPr id="36" name="Freeform 634"/>
            <p:cNvSpPr/>
            <p:nvPr/>
          </p:nvSpPr>
          <p:spPr bwMode="auto">
            <a:xfrm>
              <a:off x="3319" y="2831"/>
              <a:ext cx="850" cy="583"/>
            </a:xfrm>
            <a:custGeom>
              <a:avLst/>
              <a:gdLst>
                <a:gd name="T0" fmla="*/ 125 w 850"/>
                <a:gd name="T1" fmla="*/ 117 h 583"/>
                <a:gd name="T2" fmla="*/ 166 w 850"/>
                <a:gd name="T3" fmla="*/ 109 h 583"/>
                <a:gd name="T4" fmla="*/ 210 w 850"/>
                <a:gd name="T5" fmla="*/ 102 h 583"/>
                <a:gd name="T6" fmla="*/ 247 w 850"/>
                <a:gd name="T7" fmla="*/ 96 h 583"/>
                <a:gd name="T8" fmla="*/ 272 w 850"/>
                <a:gd name="T9" fmla="*/ 66 h 583"/>
                <a:gd name="T10" fmla="*/ 234 w 850"/>
                <a:gd name="T11" fmla="*/ 58 h 583"/>
                <a:gd name="T12" fmla="*/ 198 w 850"/>
                <a:gd name="T13" fmla="*/ 66 h 583"/>
                <a:gd name="T14" fmla="*/ 179 w 850"/>
                <a:gd name="T15" fmla="*/ 66 h 583"/>
                <a:gd name="T16" fmla="*/ 217 w 850"/>
                <a:gd name="T17" fmla="*/ 36 h 583"/>
                <a:gd name="T18" fmla="*/ 261 w 850"/>
                <a:gd name="T19" fmla="*/ 21 h 583"/>
                <a:gd name="T20" fmla="*/ 296 w 850"/>
                <a:gd name="T21" fmla="*/ 13 h 583"/>
                <a:gd name="T22" fmla="*/ 334 w 850"/>
                <a:gd name="T23" fmla="*/ 5 h 583"/>
                <a:gd name="T24" fmla="*/ 372 w 850"/>
                <a:gd name="T25" fmla="*/ 0 h 583"/>
                <a:gd name="T26" fmla="*/ 410 w 850"/>
                <a:gd name="T27" fmla="*/ 0 h 583"/>
                <a:gd name="T28" fmla="*/ 446 w 850"/>
                <a:gd name="T29" fmla="*/ 0 h 583"/>
                <a:gd name="T30" fmla="*/ 534 w 850"/>
                <a:gd name="T31" fmla="*/ 0 h 583"/>
                <a:gd name="T32" fmla="*/ 584 w 850"/>
                <a:gd name="T33" fmla="*/ 0 h 583"/>
                <a:gd name="T34" fmla="*/ 627 w 850"/>
                <a:gd name="T35" fmla="*/ 21 h 583"/>
                <a:gd name="T36" fmla="*/ 657 w 850"/>
                <a:gd name="T37" fmla="*/ 51 h 583"/>
                <a:gd name="T38" fmla="*/ 695 w 850"/>
                <a:gd name="T39" fmla="*/ 72 h 583"/>
                <a:gd name="T40" fmla="*/ 733 w 850"/>
                <a:gd name="T41" fmla="*/ 81 h 583"/>
                <a:gd name="T42" fmla="*/ 771 w 850"/>
                <a:gd name="T43" fmla="*/ 109 h 583"/>
                <a:gd name="T44" fmla="*/ 801 w 850"/>
                <a:gd name="T45" fmla="*/ 139 h 583"/>
                <a:gd name="T46" fmla="*/ 825 w 850"/>
                <a:gd name="T47" fmla="*/ 183 h 583"/>
                <a:gd name="T48" fmla="*/ 833 w 850"/>
                <a:gd name="T49" fmla="*/ 234 h 583"/>
                <a:gd name="T50" fmla="*/ 839 w 850"/>
                <a:gd name="T51" fmla="*/ 279 h 583"/>
                <a:gd name="T52" fmla="*/ 839 w 850"/>
                <a:gd name="T53" fmla="*/ 324 h 583"/>
                <a:gd name="T54" fmla="*/ 839 w 850"/>
                <a:gd name="T55" fmla="*/ 368 h 583"/>
                <a:gd name="T56" fmla="*/ 850 w 850"/>
                <a:gd name="T57" fmla="*/ 413 h 583"/>
                <a:gd name="T58" fmla="*/ 850 w 850"/>
                <a:gd name="T59" fmla="*/ 456 h 583"/>
                <a:gd name="T60" fmla="*/ 825 w 850"/>
                <a:gd name="T61" fmla="*/ 500 h 583"/>
                <a:gd name="T62" fmla="*/ 782 w 850"/>
                <a:gd name="T63" fmla="*/ 524 h 583"/>
                <a:gd name="T64" fmla="*/ 746 w 850"/>
                <a:gd name="T65" fmla="*/ 545 h 583"/>
                <a:gd name="T66" fmla="*/ 708 w 850"/>
                <a:gd name="T67" fmla="*/ 568 h 583"/>
                <a:gd name="T68" fmla="*/ 670 w 850"/>
                <a:gd name="T69" fmla="*/ 575 h 583"/>
                <a:gd name="T70" fmla="*/ 621 w 850"/>
                <a:gd name="T71" fmla="*/ 583 h 583"/>
                <a:gd name="T72" fmla="*/ 576 w 850"/>
                <a:gd name="T73" fmla="*/ 583 h 583"/>
                <a:gd name="T74" fmla="*/ 540 w 850"/>
                <a:gd name="T75" fmla="*/ 583 h 583"/>
                <a:gd name="T76" fmla="*/ 502 w 850"/>
                <a:gd name="T77" fmla="*/ 583 h 583"/>
                <a:gd name="T78" fmla="*/ 465 w 850"/>
                <a:gd name="T79" fmla="*/ 583 h 583"/>
                <a:gd name="T80" fmla="*/ 427 w 850"/>
                <a:gd name="T81" fmla="*/ 583 h 583"/>
                <a:gd name="T82" fmla="*/ 391 w 850"/>
                <a:gd name="T83" fmla="*/ 583 h 583"/>
                <a:gd name="T84" fmla="*/ 353 w 850"/>
                <a:gd name="T85" fmla="*/ 583 h 583"/>
                <a:gd name="T86" fmla="*/ 310 w 850"/>
                <a:gd name="T87" fmla="*/ 583 h 583"/>
                <a:gd name="T88" fmla="*/ 272 w 850"/>
                <a:gd name="T89" fmla="*/ 583 h 583"/>
                <a:gd name="T90" fmla="*/ 234 w 850"/>
                <a:gd name="T91" fmla="*/ 583 h 583"/>
                <a:gd name="T92" fmla="*/ 198 w 850"/>
                <a:gd name="T93" fmla="*/ 560 h 583"/>
                <a:gd name="T94" fmla="*/ 160 w 850"/>
                <a:gd name="T95" fmla="*/ 545 h 583"/>
                <a:gd name="T96" fmla="*/ 125 w 850"/>
                <a:gd name="T97" fmla="*/ 524 h 583"/>
                <a:gd name="T98" fmla="*/ 92 w 850"/>
                <a:gd name="T99" fmla="*/ 487 h 583"/>
                <a:gd name="T100" fmla="*/ 68 w 850"/>
                <a:gd name="T101" fmla="*/ 456 h 583"/>
                <a:gd name="T102" fmla="*/ 43 w 850"/>
                <a:gd name="T103" fmla="*/ 413 h 583"/>
                <a:gd name="T104" fmla="*/ 17 w 850"/>
                <a:gd name="T105" fmla="*/ 360 h 583"/>
                <a:gd name="T106" fmla="*/ 0 w 850"/>
                <a:gd name="T107" fmla="*/ 309 h 583"/>
                <a:gd name="T108" fmla="*/ 0 w 850"/>
                <a:gd name="T109" fmla="*/ 264 h 583"/>
                <a:gd name="T110" fmla="*/ 6 w 850"/>
                <a:gd name="T111" fmla="*/ 213 h 583"/>
                <a:gd name="T112" fmla="*/ 30 w 850"/>
                <a:gd name="T113" fmla="*/ 175 h 583"/>
                <a:gd name="T114" fmla="*/ 62 w 850"/>
                <a:gd name="T115" fmla="*/ 155 h 583"/>
                <a:gd name="T116" fmla="*/ 98 w 850"/>
                <a:gd name="T117" fmla="*/ 139 h 583"/>
                <a:gd name="T118" fmla="*/ 130 w 850"/>
                <a:gd name="T119" fmla="*/ 117 h 583"/>
                <a:gd name="T120" fmla="*/ 147 w 850"/>
                <a:gd name="T121" fmla="*/ 139 h 58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50"/>
                <a:gd name="T184" fmla="*/ 0 h 583"/>
                <a:gd name="T185" fmla="*/ 850 w 850"/>
                <a:gd name="T186" fmla="*/ 583 h 583"/>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50" h="583">
                  <a:moveTo>
                    <a:pt x="104" y="117"/>
                  </a:moveTo>
                  <a:lnTo>
                    <a:pt x="125" y="117"/>
                  </a:lnTo>
                  <a:lnTo>
                    <a:pt x="142" y="117"/>
                  </a:lnTo>
                  <a:lnTo>
                    <a:pt x="166" y="109"/>
                  </a:lnTo>
                  <a:lnTo>
                    <a:pt x="185" y="109"/>
                  </a:lnTo>
                  <a:lnTo>
                    <a:pt x="210" y="102"/>
                  </a:lnTo>
                  <a:lnTo>
                    <a:pt x="228" y="102"/>
                  </a:lnTo>
                  <a:lnTo>
                    <a:pt x="247" y="96"/>
                  </a:lnTo>
                  <a:lnTo>
                    <a:pt x="266" y="88"/>
                  </a:lnTo>
                  <a:lnTo>
                    <a:pt x="272" y="66"/>
                  </a:lnTo>
                  <a:lnTo>
                    <a:pt x="255" y="58"/>
                  </a:lnTo>
                  <a:lnTo>
                    <a:pt x="234" y="58"/>
                  </a:lnTo>
                  <a:lnTo>
                    <a:pt x="217" y="66"/>
                  </a:lnTo>
                  <a:lnTo>
                    <a:pt x="198" y="66"/>
                  </a:lnTo>
                  <a:lnTo>
                    <a:pt x="179" y="88"/>
                  </a:lnTo>
                  <a:lnTo>
                    <a:pt x="179" y="66"/>
                  </a:lnTo>
                  <a:lnTo>
                    <a:pt x="198" y="51"/>
                  </a:lnTo>
                  <a:lnTo>
                    <a:pt x="217" y="36"/>
                  </a:lnTo>
                  <a:lnTo>
                    <a:pt x="242" y="28"/>
                  </a:lnTo>
                  <a:lnTo>
                    <a:pt x="261" y="21"/>
                  </a:lnTo>
                  <a:lnTo>
                    <a:pt x="279" y="21"/>
                  </a:lnTo>
                  <a:lnTo>
                    <a:pt x="296" y="13"/>
                  </a:lnTo>
                  <a:lnTo>
                    <a:pt x="315" y="13"/>
                  </a:lnTo>
                  <a:lnTo>
                    <a:pt x="334" y="5"/>
                  </a:lnTo>
                  <a:lnTo>
                    <a:pt x="353" y="5"/>
                  </a:lnTo>
                  <a:lnTo>
                    <a:pt x="372" y="0"/>
                  </a:lnTo>
                  <a:lnTo>
                    <a:pt x="391" y="0"/>
                  </a:lnTo>
                  <a:lnTo>
                    <a:pt x="410" y="0"/>
                  </a:lnTo>
                  <a:lnTo>
                    <a:pt x="427" y="0"/>
                  </a:lnTo>
                  <a:lnTo>
                    <a:pt x="446" y="0"/>
                  </a:lnTo>
                  <a:lnTo>
                    <a:pt x="483" y="0"/>
                  </a:lnTo>
                  <a:lnTo>
                    <a:pt x="534" y="0"/>
                  </a:lnTo>
                  <a:lnTo>
                    <a:pt x="559" y="0"/>
                  </a:lnTo>
                  <a:lnTo>
                    <a:pt x="584" y="0"/>
                  </a:lnTo>
                  <a:lnTo>
                    <a:pt x="608" y="5"/>
                  </a:lnTo>
                  <a:lnTo>
                    <a:pt x="627" y="21"/>
                  </a:lnTo>
                  <a:lnTo>
                    <a:pt x="638" y="43"/>
                  </a:lnTo>
                  <a:lnTo>
                    <a:pt x="657" y="51"/>
                  </a:lnTo>
                  <a:lnTo>
                    <a:pt x="676" y="66"/>
                  </a:lnTo>
                  <a:lnTo>
                    <a:pt x="695" y="72"/>
                  </a:lnTo>
                  <a:lnTo>
                    <a:pt x="714" y="72"/>
                  </a:lnTo>
                  <a:lnTo>
                    <a:pt x="733" y="81"/>
                  </a:lnTo>
                  <a:lnTo>
                    <a:pt x="752" y="96"/>
                  </a:lnTo>
                  <a:lnTo>
                    <a:pt x="771" y="109"/>
                  </a:lnTo>
                  <a:lnTo>
                    <a:pt x="782" y="132"/>
                  </a:lnTo>
                  <a:lnTo>
                    <a:pt x="801" y="139"/>
                  </a:lnTo>
                  <a:lnTo>
                    <a:pt x="806" y="162"/>
                  </a:lnTo>
                  <a:lnTo>
                    <a:pt x="825" y="183"/>
                  </a:lnTo>
                  <a:lnTo>
                    <a:pt x="833" y="213"/>
                  </a:lnTo>
                  <a:lnTo>
                    <a:pt x="833" y="234"/>
                  </a:lnTo>
                  <a:lnTo>
                    <a:pt x="839" y="258"/>
                  </a:lnTo>
                  <a:lnTo>
                    <a:pt x="839" y="279"/>
                  </a:lnTo>
                  <a:lnTo>
                    <a:pt x="839" y="302"/>
                  </a:lnTo>
                  <a:lnTo>
                    <a:pt x="839" y="324"/>
                  </a:lnTo>
                  <a:lnTo>
                    <a:pt x="839" y="347"/>
                  </a:lnTo>
                  <a:lnTo>
                    <a:pt x="839" y="368"/>
                  </a:lnTo>
                  <a:lnTo>
                    <a:pt x="850" y="390"/>
                  </a:lnTo>
                  <a:lnTo>
                    <a:pt x="850" y="413"/>
                  </a:lnTo>
                  <a:lnTo>
                    <a:pt x="850" y="434"/>
                  </a:lnTo>
                  <a:lnTo>
                    <a:pt x="850" y="456"/>
                  </a:lnTo>
                  <a:lnTo>
                    <a:pt x="844" y="479"/>
                  </a:lnTo>
                  <a:lnTo>
                    <a:pt x="825" y="500"/>
                  </a:lnTo>
                  <a:lnTo>
                    <a:pt x="801" y="517"/>
                  </a:lnTo>
                  <a:lnTo>
                    <a:pt x="782" y="524"/>
                  </a:lnTo>
                  <a:lnTo>
                    <a:pt x="765" y="537"/>
                  </a:lnTo>
                  <a:lnTo>
                    <a:pt x="746" y="545"/>
                  </a:lnTo>
                  <a:lnTo>
                    <a:pt x="725" y="553"/>
                  </a:lnTo>
                  <a:lnTo>
                    <a:pt x="708" y="568"/>
                  </a:lnTo>
                  <a:lnTo>
                    <a:pt x="689" y="575"/>
                  </a:lnTo>
                  <a:lnTo>
                    <a:pt x="670" y="575"/>
                  </a:lnTo>
                  <a:lnTo>
                    <a:pt x="644" y="583"/>
                  </a:lnTo>
                  <a:lnTo>
                    <a:pt x="621" y="583"/>
                  </a:lnTo>
                  <a:lnTo>
                    <a:pt x="602" y="583"/>
                  </a:lnTo>
                  <a:lnTo>
                    <a:pt x="576" y="583"/>
                  </a:lnTo>
                  <a:lnTo>
                    <a:pt x="559" y="583"/>
                  </a:lnTo>
                  <a:lnTo>
                    <a:pt x="540" y="583"/>
                  </a:lnTo>
                  <a:lnTo>
                    <a:pt x="521" y="583"/>
                  </a:lnTo>
                  <a:lnTo>
                    <a:pt x="502" y="583"/>
                  </a:lnTo>
                  <a:lnTo>
                    <a:pt x="483" y="583"/>
                  </a:lnTo>
                  <a:lnTo>
                    <a:pt x="465" y="583"/>
                  </a:lnTo>
                  <a:lnTo>
                    <a:pt x="446" y="583"/>
                  </a:lnTo>
                  <a:lnTo>
                    <a:pt x="427" y="583"/>
                  </a:lnTo>
                  <a:lnTo>
                    <a:pt x="410" y="583"/>
                  </a:lnTo>
                  <a:lnTo>
                    <a:pt x="391" y="583"/>
                  </a:lnTo>
                  <a:lnTo>
                    <a:pt x="372" y="583"/>
                  </a:lnTo>
                  <a:lnTo>
                    <a:pt x="353" y="583"/>
                  </a:lnTo>
                  <a:lnTo>
                    <a:pt x="329" y="583"/>
                  </a:lnTo>
                  <a:lnTo>
                    <a:pt x="310" y="583"/>
                  </a:lnTo>
                  <a:lnTo>
                    <a:pt x="291" y="583"/>
                  </a:lnTo>
                  <a:lnTo>
                    <a:pt x="272" y="583"/>
                  </a:lnTo>
                  <a:lnTo>
                    <a:pt x="255" y="583"/>
                  </a:lnTo>
                  <a:lnTo>
                    <a:pt x="234" y="583"/>
                  </a:lnTo>
                  <a:lnTo>
                    <a:pt x="217" y="568"/>
                  </a:lnTo>
                  <a:lnTo>
                    <a:pt x="198" y="560"/>
                  </a:lnTo>
                  <a:lnTo>
                    <a:pt x="179" y="553"/>
                  </a:lnTo>
                  <a:lnTo>
                    <a:pt x="160" y="545"/>
                  </a:lnTo>
                  <a:lnTo>
                    <a:pt x="142" y="537"/>
                  </a:lnTo>
                  <a:lnTo>
                    <a:pt x="125" y="524"/>
                  </a:lnTo>
                  <a:lnTo>
                    <a:pt x="104" y="509"/>
                  </a:lnTo>
                  <a:lnTo>
                    <a:pt x="92" y="487"/>
                  </a:lnTo>
                  <a:lnTo>
                    <a:pt x="74" y="479"/>
                  </a:lnTo>
                  <a:lnTo>
                    <a:pt x="68" y="456"/>
                  </a:lnTo>
                  <a:lnTo>
                    <a:pt x="49" y="434"/>
                  </a:lnTo>
                  <a:lnTo>
                    <a:pt x="43" y="413"/>
                  </a:lnTo>
                  <a:lnTo>
                    <a:pt x="24" y="390"/>
                  </a:lnTo>
                  <a:lnTo>
                    <a:pt x="17" y="360"/>
                  </a:lnTo>
                  <a:lnTo>
                    <a:pt x="6" y="330"/>
                  </a:lnTo>
                  <a:lnTo>
                    <a:pt x="0" y="309"/>
                  </a:lnTo>
                  <a:lnTo>
                    <a:pt x="0" y="287"/>
                  </a:lnTo>
                  <a:lnTo>
                    <a:pt x="0" y="264"/>
                  </a:lnTo>
                  <a:lnTo>
                    <a:pt x="0" y="243"/>
                  </a:lnTo>
                  <a:lnTo>
                    <a:pt x="6" y="213"/>
                  </a:lnTo>
                  <a:lnTo>
                    <a:pt x="11" y="192"/>
                  </a:lnTo>
                  <a:lnTo>
                    <a:pt x="30" y="175"/>
                  </a:lnTo>
                  <a:lnTo>
                    <a:pt x="43" y="155"/>
                  </a:lnTo>
                  <a:lnTo>
                    <a:pt x="62" y="155"/>
                  </a:lnTo>
                  <a:lnTo>
                    <a:pt x="79" y="147"/>
                  </a:lnTo>
                  <a:lnTo>
                    <a:pt x="98" y="139"/>
                  </a:lnTo>
                  <a:lnTo>
                    <a:pt x="117" y="139"/>
                  </a:lnTo>
                  <a:lnTo>
                    <a:pt x="130" y="117"/>
                  </a:lnTo>
                  <a:lnTo>
                    <a:pt x="130" y="96"/>
                  </a:lnTo>
                  <a:lnTo>
                    <a:pt x="147" y="139"/>
                  </a:lnTo>
                  <a:lnTo>
                    <a:pt x="10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mn-ea"/>
                <a:ea typeface="+mn-ea"/>
              </a:endParaRPr>
            </a:p>
          </p:txBody>
        </p:sp>
        <p:sp>
          <p:nvSpPr>
            <p:cNvPr id="37" name="Freeform 635"/>
            <p:cNvSpPr/>
            <p:nvPr/>
          </p:nvSpPr>
          <p:spPr bwMode="auto">
            <a:xfrm>
              <a:off x="3483" y="2787"/>
              <a:ext cx="132" cy="168"/>
            </a:xfrm>
            <a:custGeom>
              <a:avLst/>
              <a:gdLst>
                <a:gd name="T0" fmla="*/ 6 w 132"/>
                <a:gd name="T1" fmla="*/ 95 h 168"/>
                <a:gd name="T2" fmla="*/ 0 w 132"/>
                <a:gd name="T3" fmla="*/ 72 h 168"/>
                <a:gd name="T4" fmla="*/ 0 w 132"/>
                <a:gd name="T5" fmla="*/ 51 h 168"/>
                <a:gd name="T6" fmla="*/ 17 w 132"/>
                <a:gd name="T7" fmla="*/ 36 h 168"/>
                <a:gd name="T8" fmla="*/ 36 w 132"/>
                <a:gd name="T9" fmla="*/ 21 h 168"/>
                <a:gd name="T10" fmla="*/ 53 w 132"/>
                <a:gd name="T11" fmla="*/ 0 h 168"/>
                <a:gd name="T12" fmla="*/ 72 w 132"/>
                <a:gd name="T13" fmla="*/ 0 h 168"/>
                <a:gd name="T14" fmla="*/ 91 w 132"/>
                <a:gd name="T15" fmla="*/ 0 h 168"/>
                <a:gd name="T16" fmla="*/ 97 w 132"/>
                <a:gd name="T17" fmla="*/ 21 h 168"/>
                <a:gd name="T18" fmla="*/ 110 w 132"/>
                <a:gd name="T19" fmla="*/ 44 h 168"/>
                <a:gd name="T20" fmla="*/ 121 w 132"/>
                <a:gd name="T21" fmla="*/ 66 h 168"/>
                <a:gd name="T22" fmla="*/ 127 w 132"/>
                <a:gd name="T23" fmla="*/ 87 h 168"/>
                <a:gd name="T24" fmla="*/ 132 w 132"/>
                <a:gd name="T25" fmla="*/ 108 h 168"/>
                <a:gd name="T26" fmla="*/ 132 w 132"/>
                <a:gd name="T27" fmla="*/ 132 h 168"/>
                <a:gd name="T28" fmla="*/ 132 w 132"/>
                <a:gd name="T29" fmla="*/ 153 h 168"/>
                <a:gd name="T30" fmla="*/ 115 w 132"/>
                <a:gd name="T31" fmla="*/ 168 h 168"/>
                <a:gd name="T32" fmla="*/ 97 w 132"/>
                <a:gd name="T33" fmla="*/ 168 h 168"/>
                <a:gd name="T34" fmla="*/ 80 w 132"/>
                <a:gd name="T35" fmla="*/ 168 h 168"/>
                <a:gd name="T36" fmla="*/ 61 w 132"/>
                <a:gd name="T37" fmla="*/ 168 h 168"/>
                <a:gd name="T38" fmla="*/ 42 w 132"/>
                <a:gd name="T39" fmla="*/ 161 h 168"/>
                <a:gd name="T40" fmla="*/ 23 w 132"/>
                <a:gd name="T41" fmla="*/ 146 h 168"/>
                <a:gd name="T42" fmla="*/ 12 w 132"/>
                <a:gd name="T43" fmla="*/ 123 h 168"/>
                <a:gd name="T44" fmla="*/ 6 w 132"/>
                <a:gd name="T45" fmla="*/ 102 h 168"/>
                <a:gd name="T46" fmla="*/ 6 w 132"/>
                <a:gd name="T47" fmla="*/ 95 h 1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32"/>
                <a:gd name="T73" fmla="*/ 0 h 168"/>
                <a:gd name="T74" fmla="*/ 132 w 132"/>
                <a:gd name="T75" fmla="*/ 168 h 16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32" h="168">
                  <a:moveTo>
                    <a:pt x="6" y="95"/>
                  </a:moveTo>
                  <a:lnTo>
                    <a:pt x="0" y="72"/>
                  </a:lnTo>
                  <a:lnTo>
                    <a:pt x="0" y="51"/>
                  </a:lnTo>
                  <a:lnTo>
                    <a:pt x="17" y="36"/>
                  </a:lnTo>
                  <a:lnTo>
                    <a:pt x="36" y="21"/>
                  </a:lnTo>
                  <a:lnTo>
                    <a:pt x="53" y="0"/>
                  </a:lnTo>
                  <a:lnTo>
                    <a:pt x="72" y="0"/>
                  </a:lnTo>
                  <a:lnTo>
                    <a:pt x="91" y="0"/>
                  </a:lnTo>
                  <a:lnTo>
                    <a:pt x="97" y="21"/>
                  </a:lnTo>
                  <a:lnTo>
                    <a:pt x="110" y="44"/>
                  </a:lnTo>
                  <a:lnTo>
                    <a:pt x="121" y="66"/>
                  </a:lnTo>
                  <a:lnTo>
                    <a:pt x="127" y="87"/>
                  </a:lnTo>
                  <a:lnTo>
                    <a:pt x="132" y="108"/>
                  </a:lnTo>
                  <a:lnTo>
                    <a:pt x="132" y="132"/>
                  </a:lnTo>
                  <a:lnTo>
                    <a:pt x="132" y="153"/>
                  </a:lnTo>
                  <a:lnTo>
                    <a:pt x="115" y="168"/>
                  </a:lnTo>
                  <a:lnTo>
                    <a:pt x="97" y="168"/>
                  </a:lnTo>
                  <a:lnTo>
                    <a:pt x="80" y="168"/>
                  </a:lnTo>
                  <a:lnTo>
                    <a:pt x="61" y="168"/>
                  </a:lnTo>
                  <a:lnTo>
                    <a:pt x="42" y="161"/>
                  </a:lnTo>
                  <a:lnTo>
                    <a:pt x="23" y="146"/>
                  </a:lnTo>
                  <a:lnTo>
                    <a:pt x="12" y="123"/>
                  </a:lnTo>
                  <a:lnTo>
                    <a:pt x="6" y="102"/>
                  </a:lnTo>
                  <a:lnTo>
                    <a:pt x="6" y="9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mn-ea"/>
                <a:ea typeface="+mn-ea"/>
              </a:endParaRPr>
            </a:p>
          </p:txBody>
        </p:sp>
        <p:sp>
          <p:nvSpPr>
            <p:cNvPr id="38" name="Freeform 636"/>
            <p:cNvSpPr/>
            <p:nvPr/>
          </p:nvSpPr>
          <p:spPr bwMode="auto">
            <a:xfrm>
              <a:off x="3802" y="2742"/>
              <a:ext cx="93" cy="123"/>
            </a:xfrm>
            <a:custGeom>
              <a:avLst/>
              <a:gdLst>
                <a:gd name="T0" fmla="*/ 0 w 93"/>
                <a:gd name="T1" fmla="*/ 0 h 123"/>
                <a:gd name="T2" fmla="*/ 17 w 93"/>
                <a:gd name="T3" fmla="*/ 15 h 123"/>
                <a:gd name="T4" fmla="*/ 36 w 93"/>
                <a:gd name="T5" fmla="*/ 28 h 123"/>
                <a:gd name="T6" fmla="*/ 55 w 93"/>
                <a:gd name="T7" fmla="*/ 28 h 123"/>
                <a:gd name="T8" fmla="*/ 74 w 93"/>
                <a:gd name="T9" fmla="*/ 44 h 123"/>
                <a:gd name="T10" fmla="*/ 87 w 93"/>
                <a:gd name="T11" fmla="*/ 66 h 123"/>
                <a:gd name="T12" fmla="*/ 93 w 93"/>
                <a:gd name="T13" fmla="*/ 87 h 123"/>
                <a:gd name="T14" fmla="*/ 93 w 93"/>
                <a:gd name="T15" fmla="*/ 110 h 123"/>
                <a:gd name="T16" fmla="*/ 74 w 93"/>
                <a:gd name="T17" fmla="*/ 123 h 123"/>
                <a:gd name="T18" fmla="*/ 55 w 93"/>
                <a:gd name="T19" fmla="*/ 123 h 123"/>
                <a:gd name="T20" fmla="*/ 31 w 93"/>
                <a:gd name="T21" fmla="*/ 115 h 123"/>
                <a:gd name="T22" fmla="*/ 12 w 93"/>
                <a:gd name="T23" fmla="*/ 102 h 123"/>
                <a:gd name="T24" fmla="*/ 6 w 93"/>
                <a:gd name="T25" fmla="*/ 79 h 123"/>
                <a:gd name="T26" fmla="*/ 0 w 93"/>
                <a:gd name="T27" fmla="*/ 57 h 123"/>
                <a:gd name="T28" fmla="*/ 0 w 93"/>
                <a:gd name="T29" fmla="*/ 36 h 123"/>
                <a:gd name="T30" fmla="*/ 12 w 93"/>
                <a:gd name="T31" fmla="*/ 15 h 123"/>
                <a:gd name="T32" fmla="*/ 0 w 93"/>
                <a:gd name="T33" fmla="*/ 0 h 1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93"/>
                <a:gd name="T52" fmla="*/ 0 h 123"/>
                <a:gd name="T53" fmla="*/ 93 w 93"/>
                <a:gd name="T54" fmla="*/ 123 h 12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93" h="123">
                  <a:moveTo>
                    <a:pt x="0" y="0"/>
                  </a:moveTo>
                  <a:lnTo>
                    <a:pt x="17" y="15"/>
                  </a:lnTo>
                  <a:lnTo>
                    <a:pt x="36" y="28"/>
                  </a:lnTo>
                  <a:lnTo>
                    <a:pt x="55" y="28"/>
                  </a:lnTo>
                  <a:lnTo>
                    <a:pt x="74" y="44"/>
                  </a:lnTo>
                  <a:lnTo>
                    <a:pt x="87" y="66"/>
                  </a:lnTo>
                  <a:lnTo>
                    <a:pt x="93" y="87"/>
                  </a:lnTo>
                  <a:lnTo>
                    <a:pt x="93" y="110"/>
                  </a:lnTo>
                  <a:lnTo>
                    <a:pt x="74" y="123"/>
                  </a:lnTo>
                  <a:lnTo>
                    <a:pt x="55" y="123"/>
                  </a:lnTo>
                  <a:lnTo>
                    <a:pt x="31" y="115"/>
                  </a:lnTo>
                  <a:lnTo>
                    <a:pt x="12" y="102"/>
                  </a:lnTo>
                  <a:lnTo>
                    <a:pt x="6" y="79"/>
                  </a:lnTo>
                  <a:lnTo>
                    <a:pt x="0" y="57"/>
                  </a:lnTo>
                  <a:lnTo>
                    <a:pt x="0" y="36"/>
                  </a:lnTo>
                  <a:lnTo>
                    <a:pt x="12" y="15"/>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mn-ea"/>
                <a:ea typeface="+mn-ea"/>
              </a:endParaRPr>
            </a:p>
          </p:txBody>
        </p:sp>
      </p:grpSp>
      <p:sp>
        <p:nvSpPr>
          <p:cNvPr id="39" name="Text Box 2"/>
          <p:cNvSpPr txBox="1">
            <a:spLocks noChangeArrowheads="1"/>
          </p:cNvSpPr>
          <p:nvPr/>
        </p:nvSpPr>
        <p:spPr bwMode="auto">
          <a:xfrm>
            <a:off x="1223789" y="4973495"/>
            <a:ext cx="8002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sz="1600">
                <a:latin typeface="+mn-ea"/>
                <a:ea typeface="+mn-ea"/>
              </a:rPr>
              <a:t>电话网</a:t>
            </a:r>
            <a:endParaRPr lang="zh-CN" altLang="en-US" sz="1600">
              <a:latin typeface="+mn-ea"/>
              <a:ea typeface="+mn-ea"/>
            </a:endParaRPr>
          </a:p>
        </p:txBody>
      </p:sp>
      <p:grpSp>
        <p:nvGrpSpPr>
          <p:cNvPr id="40" name="组合 152"/>
          <p:cNvGrpSpPr/>
          <p:nvPr/>
        </p:nvGrpSpPr>
        <p:grpSpPr bwMode="auto">
          <a:xfrm>
            <a:off x="842591" y="5597381"/>
            <a:ext cx="1810692" cy="642938"/>
            <a:chOff x="214282" y="6000768"/>
            <a:chExt cx="1357322" cy="642942"/>
          </a:xfrm>
          <a:solidFill>
            <a:schemeClr val="accent3">
              <a:lumMod val="40000"/>
              <a:lumOff val="60000"/>
            </a:schemeClr>
          </a:solidFill>
        </p:grpSpPr>
        <p:grpSp>
          <p:nvGrpSpPr>
            <p:cNvPr id="41" name="Group 625"/>
            <p:cNvGrpSpPr/>
            <p:nvPr/>
          </p:nvGrpSpPr>
          <p:grpSpPr bwMode="auto">
            <a:xfrm>
              <a:off x="214282" y="6000768"/>
              <a:ext cx="1357322" cy="642942"/>
              <a:chOff x="3204" y="2684"/>
              <a:chExt cx="1080" cy="854"/>
            </a:xfrm>
            <a:grpFill/>
          </p:grpSpPr>
          <p:sp>
            <p:nvSpPr>
              <p:cNvPr id="43" name="Oval 626"/>
              <p:cNvSpPr>
                <a:spLocks noChangeArrowheads="1"/>
              </p:cNvSpPr>
              <p:nvPr/>
            </p:nvSpPr>
            <p:spPr bwMode="auto">
              <a:xfrm>
                <a:off x="3457" y="2684"/>
                <a:ext cx="464" cy="228"/>
              </a:xfrm>
              <a:prstGeom prst="ellipse">
                <a:avLst/>
              </a:prstGeom>
              <a:grpFill/>
              <a:ln w="12700">
                <a:solidFill>
                  <a:srgbClr val="000000"/>
                </a:solidFill>
                <a:round/>
              </a:ln>
            </p:spPr>
            <p:txBody>
              <a:bodyPr/>
              <a:lstStyle/>
              <a:p>
                <a:endParaRPr lang="zh-CN" altLang="en-US">
                  <a:latin typeface="+mn-ea"/>
                  <a:ea typeface="+mn-ea"/>
                </a:endParaRPr>
              </a:p>
            </p:txBody>
          </p:sp>
          <p:sp>
            <p:nvSpPr>
              <p:cNvPr id="44" name="Freeform 627"/>
              <p:cNvSpPr/>
              <p:nvPr/>
            </p:nvSpPr>
            <p:spPr bwMode="auto">
              <a:xfrm>
                <a:off x="3853" y="2753"/>
                <a:ext cx="312" cy="202"/>
              </a:xfrm>
              <a:custGeom>
                <a:avLst/>
                <a:gdLst>
                  <a:gd name="T0" fmla="*/ 182 w 312"/>
                  <a:gd name="T1" fmla="*/ 10 h 202"/>
                  <a:gd name="T2" fmla="*/ 150 w 312"/>
                  <a:gd name="T3" fmla="*/ 4 h 202"/>
                  <a:gd name="T4" fmla="*/ 119 w 312"/>
                  <a:gd name="T5" fmla="*/ 0 h 202"/>
                  <a:gd name="T6" fmla="*/ 91 w 312"/>
                  <a:gd name="T7" fmla="*/ 2 h 202"/>
                  <a:gd name="T8" fmla="*/ 67 w 312"/>
                  <a:gd name="T9" fmla="*/ 8 h 202"/>
                  <a:gd name="T10" fmla="*/ 44 w 312"/>
                  <a:gd name="T11" fmla="*/ 16 h 202"/>
                  <a:gd name="T12" fmla="*/ 25 w 312"/>
                  <a:gd name="T13" fmla="*/ 29 h 202"/>
                  <a:gd name="T14" fmla="*/ 12 w 312"/>
                  <a:gd name="T15" fmla="*/ 44 h 202"/>
                  <a:gd name="T16" fmla="*/ 2 w 312"/>
                  <a:gd name="T17" fmla="*/ 61 h 202"/>
                  <a:gd name="T18" fmla="*/ 0 w 312"/>
                  <a:gd name="T19" fmla="*/ 80 h 202"/>
                  <a:gd name="T20" fmla="*/ 6 w 312"/>
                  <a:gd name="T21" fmla="*/ 99 h 202"/>
                  <a:gd name="T22" fmla="*/ 16 w 312"/>
                  <a:gd name="T23" fmla="*/ 117 h 202"/>
                  <a:gd name="T24" fmla="*/ 31 w 312"/>
                  <a:gd name="T25" fmla="*/ 136 h 202"/>
                  <a:gd name="T26" fmla="*/ 51 w 312"/>
                  <a:gd name="T27" fmla="*/ 153 h 202"/>
                  <a:gd name="T28" fmla="*/ 74 w 312"/>
                  <a:gd name="T29" fmla="*/ 170 h 202"/>
                  <a:gd name="T30" fmla="*/ 102 w 312"/>
                  <a:gd name="T31" fmla="*/ 183 h 202"/>
                  <a:gd name="T32" fmla="*/ 133 w 312"/>
                  <a:gd name="T33" fmla="*/ 193 h 202"/>
                  <a:gd name="T34" fmla="*/ 165 w 312"/>
                  <a:gd name="T35" fmla="*/ 199 h 202"/>
                  <a:gd name="T36" fmla="*/ 195 w 312"/>
                  <a:gd name="T37" fmla="*/ 202 h 202"/>
                  <a:gd name="T38" fmla="*/ 223 w 312"/>
                  <a:gd name="T39" fmla="*/ 200 h 202"/>
                  <a:gd name="T40" fmla="*/ 248 w 312"/>
                  <a:gd name="T41" fmla="*/ 195 h 202"/>
                  <a:gd name="T42" fmla="*/ 271 w 312"/>
                  <a:gd name="T43" fmla="*/ 187 h 202"/>
                  <a:gd name="T44" fmla="*/ 289 w 312"/>
                  <a:gd name="T45" fmla="*/ 174 h 202"/>
                  <a:gd name="T46" fmla="*/ 303 w 312"/>
                  <a:gd name="T47" fmla="*/ 159 h 202"/>
                  <a:gd name="T48" fmla="*/ 310 w 312"/>
                  <a:gd name="T49" fmla="*/ 142 h 202"/>
                  <a:gd name="T50" fmla="*/ 312 w 312"/>
                  <a:gd name="T51" fmla="*/ 123 h 202"/>
                  <a:gd name="T52" fmla="*/ 308 w 312"/>
                  <a:gd name="T53" fmla="*/ 104 h 202"/>
                  <a:gd name="T54" fmla="*/ 297 w 312"/>
                  <a:gd name="T55" fmla="*/ 85 h 202"/>
                  <a:gd name="T56" fmla="*/ 284 w 312"/>
                  <a:gd name="T57" fmla="*/ 66 h 202"/>
                  <a:gd name="T58" fmla="*/ 263 w 312"/>
                  <a:gd name="T59" fmla="*/ 50 h 202"/>
                  <a:gd name="T60" fmla="*/ 240 w 312"/>
                  <a:gd name="T61" fmla="*/ 33 h 202"/>
                  <a:gd name="T62" fmla="*/ 212 w 312"/>
                  <a:gd name="T63" fmla="*/ 19 h 202"/>
                  <a:gd name="T64" fmla="*/ 182 w 312"/>
                  <a:gd name="T65" fmla="*/ 10 h 20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12"/>
                  <a:gd name="T100" fmla="*/ 0 h 202"/>
                  <a:gd name="T101" fmla="*/ 312 w 312"/>
                  <a:gd name="T102" fmla="*/ 202 h 20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12" h="202">
                    <a:moveTo>
                      <a:pt x="182" y="10"/>
                    </a:moveTo>
                    <a:lnTo>
                      <a:pt x="150" y="4"/>
                    </a:lnTo>
                    <a:lnTo>
                      <a:pt x="119" y="0"/>
                    </a:lnTo>
                    <a:lnTo>
                      <a:pt x="91" y="2"/>
                    </a:lnTo>
                    <a:lnTo>
                      <a:pt x="67" y="8"/>
                    </a:lnTo>
                    <a:lnTo>
                      <a:pt x="44" y="16"/>
                    </a:lnTo>
                    <a:lnTo>
                      <a:pt x="25" y="29"/>
                    </a:lnTo>
                    <a:lnTo>
                      <a:pt x="12" y="44"/>
                    </a:lnTo>
                    <a:lnTo>
                      <a:pt x="2" y="61"/>
                    </a:lnTo>
                    <a:lnTo>
                      <a:pt x="0" y="80"/>
                    </a:lnTo>
                    <a:lnTo>
                      <a:pt x="6" y="99"/>
                    </a:lnTo>
                    <a:lnTo>
                      <a:pt x="16" y="117"/>
                    </a:lnTo>
                    <a:lnTo>
                      <a:pt x="31" y="136"/>
                    </a:lnTo>
                    <a:lnTo>
                      <a:pt x="51" y="153"/>
                    </a:lnTo>
                    <a:lnTo>
                      <a:pt x="74" y="170"/>
                    </a:lnTo>
                    <a:lnTo>
                      <a:pt x="102" y="183"/>
                    </a:lnTo>
                    <a:lnTo>
                      <a:pt x="133" y="193"/>
                    </a:lnTo>
                    <a:lnTo>
                      <a:pt x="165" y="199"/>
                    </a:lnTo>
                    <a:lnTo>
                      <a:pt x="195" y="202"/>
                    </a:lnTo>
                    <a:lnTo>
                      <a:pt x="223" y="200"/>
                    </a:lnTo>
                    <a:lnTo>
                      <a:pt x="248" y="195"/>
                    </a:lnTo>
                    <a:lnTo>
                      <a:pt x="271" y="187"/>
                    </a:lnTo>
                    <a:lnTo>
                      <a:pt x="289" y="174"/>
                    </a:lnTo>
                    <a:lnTo>
                      <a:pt x="303" y="159"/>
                    </a:lnTo>
                    <a:lnTo>
                      <a:pt x="310" y="142"/>
                    </a:lnTo>
                    <a:lnTo>
                      <a:pt x="312" y="123"/>
                    </a:lnTo>
                    <a:lnTo>
                      <a:pt x="308" y="104"/>
                    </a:lnTo>
                    <a:lnTo>
                      <a:pt x="297" y="85"/>
                    </a:lnTo>
                    <a:lnTo>
                      <a:pt x="284" y="66"/>
                    </a:lnTo>
                    <a:lnTo>
                      <a:pt x="263" y="50"/>
                    </a:lnTo>
                    <a:lnTo>
                      <a:pt x="240" y="33"/>
                    </a:lnTo>
                    <a:lnTo>
                      <a:pt x="212" y="19"/>
                    </a:lnTo>
                    <a:lnTo>
                      <a:pt x="182" y="10"/>
                    </a:lnTo>
                    <a:close/>
                  </a:path>
                </a:pathLst>
              </a:custGeom>
              <a:grpFill/>
              <a:ln w="12700">
                <a:solidFill>
                  <a:srgbClr val="000000"/>
                </a:solidFill>
                <a:round/>
              </a:ln>
            </p:spPr>
            <p:txBody>
              <a:bodyPr/>
              <a:lstStyle/>
              <a:p>
                <a:endParaRPr lang="zh-CN" altLang="en-US">
                  <a:latin typeface="+mn-ea"/>
                  <a:ea typeface="+mn-ea"/>
                </a:endParaRPr>
              </a:p>
            </p:txBody>
          </p:sp>
          <p:sp>
            <p:nvSpPr>
              <p:cNvPr id="45" name="Freeform 628"/>
              <p:cNvSpPr/>
              <p:nvPr/>
            </p:nvSpPr>
            <p:spPr bwMode="auto">
              <a:xfrm>
                <a:off x="4014" y="2946"/>
                <a:ext cx="270" cy="232"/>
              </a:xfrm>
              <a:custGeom>
                <a:avLst/>
                <a:gdLst>
                  <a:gd name="T0" fmla="*/ 181 w 270"/>
                  <a:gd name="T1" fmla="*/ 15 h 232"/>
                  <a:gd name="T2" fmla="*/ 155 w 270"/>
                  <a:gd name="T3" fmla="*/ 6 h 232"/>
                  <a:gd name="T4" fmla="*/ 128 w 270"/>
                  <a:gd name="T5" fmla="*/ 0 h 232"/>
                  <a:gd name="T6" fmla="*/ 104 w 270"/>
                  <a:gd name="T7" fmla="*/ 0 h 232"/>
                  <a:gd name="T8" fmla="*/ 79 w 270"/>
                  <a:gd name="T9" fmla="*/ 4 h 232"/>
                  <a:gd name="T10" fmla="*/ 57 w 270"/>
                  <a:gd name="T11" fmla="*/ 11 h 232"/>
                  <a:gd name="T12" fmla="*/ 38 w 270"/>
                  <a:gd name="T13" fmla="*/ 23 h 232"/>
                  <a:gd name="T14" fmla="*/ 21 w 270"/>
                  <a:gd name="T15" fmla="*/ 38 h 232"/>
                  <a:gd name="T16" fmla="*/ 9 w 270"/>
                  <a:gd name="T17" fmla="*/ 56 h 232"/>
                  <a:gd name="T18" fmla="*/ 2 w 270"/>
                  <a:gd name="T19" fmla="*/ 79 h 232"/>
                  <a:gd name="T20" fmla="*/ 0 w 270"/>
                  <a:gd name="T21" fmla="*/ 100 h 232"/>
                  <a:gd name="T22" fmla="*/ 4 w 270"/>
                  <a:gd name="T23" fmla="*/ 123 h 232"/>
                  <a:gd name="T24" fmla="*/ 13 w 270"/>
                  <a:gd name="T25" fmla="*/ 145 h 232"/>
                  <a:gd name="T26" fmla="*/ 26 w 270"/>
                  <a:gd name="T27" fmla="*/ 166 h 232"/>
                  <a:gd name="T28" fmla="*/ 43 w 270"/>
                  <a:gd name="T29" fmla="*/ 185 h 232"/>
                  <a:gd name="T30" fmla="*/ 64 w 270"/>
                  <a:gd name="T31" fmla="*/ 202 h 232"/>
                  <a:gd name="T32" fmla="*/ 89 w 270"/>
                  <a:gd name="T33" fmla="*/ 217 h 232"/>
                  <a:gd name="T34" fmla="*/ 115 w 270"/>
                  <a:gd name="T35" fmla="*/ 226 h 232"/>
                  <a:gd name="T36" fmla="*/ 142 w 270"/>
                  <a:gd name="T37" fmla="*/ 232 h 232"/>
                  <a:gd name="T38" fmla="*/ 166 w 270"/>
                  <a:gd name="T39" fmla="*/ 232 h 232"/>
                  <a:gd name="T40" fmla="*/ 191 w 270"/>
                  <a:gd name="T41" fmla="*/ 228 h 232"/>
                  <a:gd name="T42" fmla="*/ 213 w 270"/>
                  <a:gd name="T43" fmla="*/ 221 h 232"/>
                  <a:gd name="T44" fmla="*/ 232 w 270"/>
                  <a:gd name="T45" fmla="*/ 209 h 232"/>
                  <a:gd name="T46" fmla="*/ 249 w 270"/>
                  <a:gd name="T47" fmla="*/ 194 h 232"/>
                  <a:gd name="T48" fmla="*/ 261 w 270"/>
                  <a:gd name="T49" fmla="*/ 175 h 232"/>
                  <a:gd name="T50" fmla="*/ 268 w 270"/>
                  <a:gd name="T51" fmla="*/ 155 h 232"/>
                  <a:gd name="T52" fmla="*/ 270 w 270"/>
                  <a:gd name="T53" fmla="*/ 132 h 232"/>
                  <a:gd name="T54" fmla="*/ 266 w 270"/>
                  <a:gd name="T55" fmla="*/ 109 h 232"/>
                  <a:gd name="T56" fmla="*/ 257 w 270"/>
                  <a:gd name="T57" fmla="*/ 87 h 232"/>
                  <a:gd name="T58" fmla="*/ 244 w 270"/>
                  <a:gd name="T59" fmla="*/ 66 h 232"/>
                  <a:gd name="T60" fmla="*/ 227 w 270"/>
                  <a:gd name="T61" fmla="*/ 47 h 232"/>
                  <a:gd name="T62" fmla="*/ 206 w 270"/>
                  <a:gd name="T63" fmla="*/ 30 h 232"/>
                  <a:gd name="T64" fmla="*/ 181 w 270"/>
                  <a:gd name="T65" fmla="*/ 15 h 23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70"/>
                  <a:gd name="T100" fmla="*/ 0 h 232"/>
                  <a:gd name="T101" fmla="*/ 270 w 270"/>
                  <a:gd name="T102" fmla="*/ 232 h 23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70" h="232">
                    <a:moveTo>
                      <a:pt x="181" y="15"/>
                    </a:moveTo>
                    <a:lnTo>
                      <a:pt x="155" y="6"/>
                    </a:lnTo>
                    <a:lnTo>
                      <a:pt x="128" y="0"/>
                    </a:lnTo>
                    <a:lnTo>
                      <a:pt x="104" y="0"/>
                    </a:lnTo>
                    <a:lnTo>
                      <a:pt x="79" y="4"/>
                    </a:lnTo>
                    <a:lnTo>
                      <a:pt x="57" y="11"/>
                    </a:lnTo>
                    <a:lnTo>
                      <a:pt x="38" y="23"/>
                    </a:lnTo>
                    <a:lnTo>
                      <a:pt x="21" y="38"/>
                    </a:lnTo>
                    <a:lnTo>
                      <a:pt x="9" y="56"/>
                    </a:lnTo>
                    <a:lnTo>
                      <a:pt x="2" y="79"/>
                    </a:lnTo>
                    <a:lnTo>
                      <a:pt x="0" y="100"/>
                    </a:lnTo>
                    <a:lnTo>
                      <a:pt x="4" y="123"/>
                    </a:lnTo>
                    <a:lnTo>
                      <a:pt x="13" y="145"/>
                    </a:lnTo>
                    <a:lnTo>
                      <a:pt x="26" y="166"/>
                    </a:lnTo>
                    <a:lnTo>
                      <a:pt x="43" y="185"/>
                    </a:lnTo>
                    <a:lnTo>
                      <a:pt x="64" y="202"/>
                    </a:lnTo>
                    <a:lnTo>
                      <a:pt x="89" y="217"/>
                    </a:lnTo>
                    <a:lnTo>
                      <a:pt x="115" y="226"/>
                    </a:lnTo>
                    <a:lnTo>
                      <a:pt x="142" y="232"/>
                    </a:lnTo>
                    <a:lnTo>
                      <a:pt x="166" y="232"/>
                    </a:lnTo>
                    <a:lnTo>
                      <a:pt x="191" y="228"/>
                    </a:lnTo>
                    <a:lnTo>
                      <a:pt x="213" y="221"/>
                    </a:lnTo>
                    <a:lnTo>
                      <a:pt x="232" y="209"/>
                    </a:lnTo>
                    <a:lnTo>
                      <a:pt x="249" y="194"/>
                    </a:lnTo>
                    <a:lnTo>
                      <a:pt x="261" y="175"/>
                    </a:lnTo>
                    <a:lnTo>
                      <a:pt x="268" y="155"/>
                    </a:lnTo>
                    <a:lnTo>
                      <a:pt x="270" y="132"/>
                    </a:lnTo>
                    <a:lnTo>
                      <a:pt x="266" y="109"/>
                    </a:lnTo>
                    <a:lnTo>
                      <a:pt x="257" y="87"/>
                    </a:lnTo>
                    <a:lnTo>
                      <a:pt x="244" y="66"/>
                    </a:lnTo>
                    <a:lnTo>
                      <a:pt x="227" y="47"/>
                    </a:lnTo>
                    <a:lnTo>
                      <a:pt x="206" y="30"/>
                    </a:lnTo>
                    <a:lnTo>
                      <a:pt x="181" y="15"/>
                    </a:lnTo>
                    <a:close/>
                  </a:path>
                </a:pathLst>
              </a:custGeom>
              <a:grpFill/>
              <a:ln w="12700">
                <a:solidFill>
                  <a:srgbClr val="000000"/>
                </a:solidFill>
                <a:round/>
              </a:ln>
            </p:spPr>
            <p:txBody>
              <a:bodyPr/>
              <a:lstStyle/>
              <a:p>
                <a:endParaRPr lang="zh-CN" altLang="en-US">
                  <a:latin typeface="+mn-ea"/>
                  <a:ea typeface="+mn-ea"/>
                </a:endParaRPr>
              </a:p>
            </p:txBody>
          </p:sp>
          <p:sp>
            <p:nvSpPr>
              <p:cNvPr id="46" name="Freeform 629"/>
              <p:cNvSpPr/>
              <p:nvPr/>
            </p:nvSpPr>
            <p:spPr bwMode="auto">
              <a:xfrm>
                <a:off x="3927" y="3165"/>
                <a:ext cx="325" cy="285"/>
              </a:xfrm>
              <a:custGeom>
                <a:avLst/>
                <a:gdLst>
                  <a:gd name="T0" fmla="*/ 102 w 325"/>
                  <a:gd name="T1" fmla="*/ 19 h 285"/>
                  <a:gd name="T2" fmla="*/ 74 w 325"/>
                  <a:gd name="T3" fmla="*/ 36 h 285"/>
                  <a:gd name="T4" fmla="*/ 49 w 325"/>
                  <a:gd name="T5" fmla="*/ 58 h 285"/>
                  <a:gd name="T6" fmla="*/ 28 w 325"/>
                  <a:gd name="T7" fmla="*/ 81 h 285"/>
                  <a:gd name="T8" fmla="*/ 13 w 325"/>
                  <a:gd name="T9" fmla="*/ 107 h 285"/>
                  <a:gd name="T10" fmla="*/ 4 w 325"/>
                  <a:gd name="T11" fmla="*/ 134 h 285"/>
                  <a:gd name="T12" fmla="*/ 0 w 325"/>
                  <a:gd name="T13" fmla="*/ 162 h 285"/>
                  <a:gd name="T14" fmla="*/ 2 w 325"/>
                  <a:gd name="T15" fmla="*/ 188 h 285"/>
                  <a:gd name="T16" fmla="*/ 11 w 325"/>
                  <a:gd name="T17" fmla="*/ 215 h 285"/>
                  <a:gd name="T18" fmla="*/ 27 w 325"/>
                  <a:gd name="T19" fmla="*/ 237 h 285"/>
                  <a:gd name="T20" fmla="*/ 45 w 325"/>
                  <a:gd name="T21" fmla="*/ 256 h 285"/>
                  <a:gd name="T22" fmla="*/ 70 w 325"/>
                  <a:gd name="T23" fmla="*/ 271 h 285"/>
                  <a:gd name="T24" fmla="*/ 98 w 325"/>
                  <a:gd name="T25" fmla="*/ 279 h 285"/>
                  <a:gd name="T26" fmla="*/ 127 w 325"/>
                  <a:gd name="T27" fmla="*/ 285 h 285"/>
                  <a:gd name="T28" fmla="*/ 159 w 325"/>
                  <a:gd name="T29" fmla="*/ 283 h 285"/>
                  <a:gd name="T30" fmla="*/ 191 w 325"/>
                  <a:gd name="T31" fmla="*/ 275 h 285"/>
                  <a:gd name="T32" fmla="*/ 223 w 325"/>
                  <a:gd name="T33" fmla="*/ 264 h 285"/>
                  <a:gd name="T34" fmla="*/ 251 w 325"/>
                  <a:gd name="T35" fmla="*/ 247 h 285"/>
                  <a:gd name="T36" fmla="*/ 276 w 325"/>
                  <a:gd name="T37" fmla="*/ 226 h 285"/>
                  <a:gd name="T38" fmla="*/ 297 w 325"/>
                  <a:gd name="T39" fmla="*/ 202 h 285"/>
                  <a:gd name="T40" fmla="*/ 312 w 325"/>
                  <a:gd name="T41" fmla="*/ 175 h 285"/>
                  <a:gd name="T42" fmla="*/ 321 w 325"/>
                  <a:gd name="T43" fmla="*/ 149 h 285"/>
                  <a:gd name="T44" fmla="*/ 325 w 325"/>
                  <a:gd name="T45" fmla="*/ 120 h 285"/>
                  <a:gd name="T46" fmla="*/ 323 w 325"/>
                  <a:gd name="T47" fmla="*/ 94 h 285"/>
                  <a:gd name="T48" fmla="*/ 314 w 325"/>
                  <a:gd name="T49" fmla="*/ 68 h 285"/>
                  <a:gd name="T50" fmla="*/ 299 w 325"/>
                  <a:gd name="T51" fmla="*/ 45 h 285"/>
                  <a:gd name="T52" fmla="*/ 280 w 325"/>
                  <a:gd name="T53" fmla="*/ 26 h 285"/>
                  <a:gd name="T54" fmla="*/ 255 w 325"/>
                  <a:gd name="T55" fmla="*/ 11 h 285"/>
                  <a:gd name="T56" fmla="*/ 229 w 325"/>
                  <a:gd name="T57" fmla="*/ 4 h 285"/>
                  <a:gd name="T58" fmla="*/ 198 w 325"/>
                  <a:gd name="T59" fmla="*/ 0 h 285"/>
                  <a:gd name="T60" fmla="*/ 166 w 325"/>
                  <a:gd name="T61" fmla="*/ 0 h 285"/>
                  <a:gd name="T62" fmla="*/ 134 w 325"/>
                  <a:gd name="T63" fmla="*/ 7 h 285"/>
                  <a:gd name="T64" fmla="*/ 102 w 325"/>
                  <a:gd name="T65" fmla="*/ 19 h 28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25"/>
                  <a:gd name="T100" fmla="*/ 0 h 285"/>
                  <a:gd name="T101" fmla="*/ 325 w 325"/>
                  <a:gd name="T102" fmla="*/ 285 h 28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25" h="285">
                    <a:moveTo>
                      <a:pt x="102" y="19"/>
                    </a:moveTo>
                    <a:lnTo>
                      <a:pt x="74" y="36"/>
                    </a:lnTo>
                    <a:lnTo>
                      <a:pt x="49" y="58"/>
                    </a:lnTo>
                    <a:lnTo>
                      <a:pt x="28" y="81"/>
                    </a:lnTo>
                    <a:lnTo>
                      <a:pt x="13" y="107"/>
                    </a:lnTo>
                    <a:lnTo>
                      <a:pt x="4" y="134"/>
                    </a:lnTo>
                    <a:lnTo>
                      <a:pt x="0" y="162"/>
                    </a:lnTo>
                    <a:lnTo>
                      <a:pt x="2" y="188"/>
                    </a:lnTo>
                    <a:lnTo>
                      <a:pt x="11" y="215"/>
                    </a:lnTo>
                    <a:lnTo>
                      <a:pt x="27" y="237"/>
                    </a:lnTo>
                    <a:lnTo>
                      <a:pt x="45" y="256"/>
                    </a:lnTo>
                    <a:lnTo>
                      <a:pt x="70" y="271"/>
                    </a:lnTo>
                    <a:lnTo>
                      <a:pt x="98" y="279"/>
                    </a:lnTo>
                    <a:lnTo>
                      <a:pt x="127" y="285"/>
                    </a:lnTo>
                    <a:lnTo>
                      <a:pt x="159" y="283"/>
                    </a:lnTo>
                    <a:lnTo>
                      <a:pt x="191" y="275"/>
                    </a:lnTo>
                    <a:lnTo>
                      <a:pt x="223" y="264"/>
                    </a:lnTo>
                    <a:lnTo>
                      <a:pt x="251" y="247"/>
                    </a:lnTo>
                    <a:lnTo>
                      <a:pt x="276" y="226"/>
                    </a:lnTo>
                    <a:lnTo>
                      <a:pt x="297" y="202"/>
                    </a:lnTo>
                    <a:lnTo>
                      <a:pt x="312" y="175"/>
                    </a:lnTo>
                    <a:lnTo>
                      <a:pt x="321" y="149"/>
                    </a:lnTo>
                    <a:lnTo>
                      <a:pt x="325" y="120"/>
                    </a:lnTo>
                    <a:lnTo>
                      <a:pt x="323" y="94"/>
                    </a:lnTo>
                    <a:lnTo>
                      <a:pt x="314" y="68"/>
                    </a:lnTo>
                    <a:lnTo>
                      <a:pt x="299" y="45"/>
                    </a:lnTo>
                    <a:lnTo>
                      <a:pt x="280" y="26"/>
                    </a:lnTo>
                    <a:lnTo>
                      <a:pt x="255" y="11"/>
                    </a:lnTo>
                    <a:lnTo>
                      <a:pt x="229" y="4"/>
                    </a:lnTo>
                    <a:lnTo>
                      <a:pt x="198" y="0"/>
                    </a:lnTo>
                    <a:lnTo>
                      <a:pt x="166" y="0"/>
                    </a:lnTo>
                    <a:lnTo>
                      <a:pt x="134" y="7"/>
                    </a:lnTo>
                    <a:lnTo>
                      <a:pt x="102" y="19"/>
                    </a:lnTo>
                    <a:close/>
                  </a:path>
                </a:pathLst>
              </a:custGeom>
              <a:grpFill/>
              <a:ln w="12700">
                <a:solidFill>
                  <a:srgbClr val="000000"/>
                </a:solidFill>
                <a:round/>
              </a:ln>
            </p:spPr>
            <p:txBody>
              <a:bodyPr/>
              <a:lstStyle/>
              <a:p>
                <a:endParaRPr lang="zh-CN" altLang="en-US">
                  <a:latin typeface="+mn-ea"/>
                  <a:ea typeface="+mn-ea"/>
                </a:endParaRPr>
              </a:p>
            </p:txBody>
          </p:sp>
          <p:sp>
            <p:nvSpPr>
              <p:cNvPr id="47" name="Oval 630"/>
              <p:cNvSpPr>
                <a:spLocks noChangeArrowheads="1"/>
              </p:cNvSpPr>
              <p:nvPr/>
            </p:nvSpPr>
            <p:spPr bwMode="auto">
              <a:xfrm>
                <a:off x="3514" y="3201"/>
                <a:ext cx="538" cy="337"/>
              </a:xfrm>
              <a:prstGeom prst="ellipse">
                <a:avLst/>
              </a:prstGeom>
              <a:grpFill/>
              <a:ln w="12700">
                <a:solidFill>
                  <a:srgbClr val="000000"/>
                </a:solidFill>
                <a:round/>
              </a:ln>
            </p:spPr>
            <p:txBody>
              <a:bodyPr/>
              <a:lstStyle/>
              <a:p>
                <a:endParaRPr lang="zh-CN" altLang="en-US">
                  <a:latin typeface="+mn-ea"/>
                  <a:ea typeface="+mn-ea"/>
                </a:endParaRPr>
              </a:p>
            </p:txBody>
          </p:sp>
          <p:sp>
            <p:nvSpPr>
              <p:cNvPr id="48" name="Freeform 631"/>
              <p:cNvSpPr/>
              <p:nvPr/>
            </p:nvSpPr>
            <p:spPr bwMode="auto">
              <a:xfrm>
                <a:off x="3289" y="3193"/>
                <a:ext cx="300" cy="232"/>
              </a:xfrm>
              <a:custGeom>
                <a:avLst/>
                <a:gdLst>
                  <a:gd name="T0" fmla="*/ 185 w 300"/>
                  <a:gd name="T1" fmla="*/ 9 h 232"/>
                  <a:gd name="T2" fmla="*/ 155 w 300"/>
                  <a:gd name="T3" fmla="*/ 2 h 232"/>
                  <a:gd name="T4" fmla="*/ 124 w 300"/>
                  <a:gd name="T5" fmla="*/ 0 h 232"/>
                  <a:gd name="T6" fmla="*/ 98 w 300"/>
                  <a:gd name="T7" fmla="*/ 2 h 232"/>
                  <a:gd name="T8" fmla="*/ 71 w 300"/>
                  <a:gd name="T9" fmla="*/ 8 h 232"/>
                  <a:gd name="T10" fmla="*/ 49 w 300"/>
                  <a:gd name="T11" fmla="*/ 17 h 232"/>
                  <a:gd name="T12" fmla="*/ 30 w 300"/>
                  <a:gd name="T13" fmla="*/ 30 h 232"/>
                  <a:gd name="T14" fmla="*/ 15 w 300"/>
                  <a:gd name="T15" fmla="*/ 47 h 232"/>
                  <a:gd name="T16" fmla="*/ 3 w 300"/>
                  <a:gd name="T17" fmla="*/ 68 h 232"/>
                  <a:gd name="T18" fmla="*/ 0 w 300"/>
                  <a:gd name="T19" fmla="*/ 91 h 232"/>
                  <a:gd name="T20" fmla="*/ 2 w 300"/>
                  <a:gd name="T21" fmla="*/ 113 h 232"/>
                  <a:gd name="T22" fmla="*/ 9 w 300"/>
                  <a:gd name="T23" fmla="*/ 136 h 232"/>
                  <a:gd name="T24" fmla="*/ 22 w 300"/>
                  <a:gd name="T25" fmla="*/ 157 h 232"/>
                  <a:gd name="T26" fmla="*/ 39 w 300"/>
                  <a:gd name="T27" fmla="*/ 177 h 232"/>
                  <a:gd name="T28" fmla="*/ 62 w 300"/>
                  <a:gd name="T29" fmla="*/ 196 h 232"/>
                  <a:gd name="T30" fmla="*/ 87 w 300"/>
                  <a:gd name="T31" fmla="*/ 211 h 232"/>
                  <a:gd name="T32" fmla="*/ 115 w 300"/>
                  <a:gd name="T33" fmla="*/ 223 h 232"/>
                  <a:gd name="T34" fmla="*/ 145 w 300"/>
                  <a:gd name="T35" fmla="*/ 230 h 232"/>
                  <a:gd name="T36" fmla="*/ 175 w 300"/>
                  <a:gd name="T37" fmla="*/ 232 h 232"/>
                  <a:gd name="T38" fmla="*/ 202 w 300"/>
                  <a:gd name="T39" fmla="*/ 230 h 232"/>
                  <a:gd name="T40" fmla="*/ 228 w 300"/>
                  <a:gd name="T41" fmla="*/ 225 h 232"/>
                  <a:gd name="T42" fmla="*/ 251 w 300"/>
                  <a:gd name="T43" fmla="*/ 213 h 232"/>
                  <a:gd name="T44" fmla="*/ 270 w 300"/>
                  <a:gd name="T45" fmla="*/ 200 h 232"/>
                  <a:gd name="T46" fmla="*/ 287 w 300"/>
                  <a:gd name="T47" fmla="*/ 183 h 232"/>
                  <a:gd name="T48" fmla="*/ 296 w 300"/>
                  <a:gd name="T49" fmla="*/ 162 h 232"/>
                  <a:gd name="T50" fmla="*/ 300 w 300"/>
                  <a:gd name="T51" fmla="*/ 140 h 232"/>
                  <a:gd name="T52" fmla="*/ 298 w 300"/>
                  <a:gd name="T53" fmla="*/ 117 h 232"/>
                  <a:gd name="T54" fmla="*/ 291 w 300"/>
                  <a:gd name="T55" fmla="*/ 94 h 232"/>
                  <a:gd name="T56" fmla="*/ 277 w 300"/>
                  <a:gd name="T57" fmla="*/ 74 h 232"/>
                  <a:gd name="T58" fmla="*/ 260 w 300"/>
                  <a:gd name="T59" fmla="*/ 55 h 232"/>
                  <a:gd name="T60" fmla="*/ 238 w 300"/>
                  <a:gd name="T61" fmla="*/ 36 h 232"/>
                  <a:gd name="T62" fmla="*/ 213 w 300"/>
                  <a:gd name="T63" fmla="*/ 21 h 232"/>
                  <a:gd name="T64" fmla="*/ 185 w 300"/>
                  <a:gd name="T65" fmla="*/ 9 h 23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00"/>
                  <a:gd name="T100" fmla="*/ 0 h 232"/>
                  <a:gd name="T101" fmla="*/ 300 w 300"/>
                  <a:gd name="T102" fmla="*/ 232 h 23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00" h="232">
                    <a:moveTo>
                      <a:pt x="185" y="9"/>
                    </a:moveTo>
                    <a:lnTo>
                      <a:pt x="155" y="2"/>
                    </a:lnTo>
                    <a:lnTo>
                      <a:pt x="124" y="0"/>
                    </a:lnTo>
                    <a:lnTo>
                      <a:pt x="98" y="2"/>
                    </a:lnTo>
                    <a:lnTo>
                      <a:pt x="71" y="8"/>
                    </a:lnTo>
                    <a:lnTo>
                      <a:pt x="49" y="17"/>
                    </a:lnTo>
                    <a:lnTo>
                      <a:pt x="30" y="30"/>
                    </a:lnTo>
                    <a:lnTo>
                      <a:pt x="15" y="47"/>
                    </a:lnTo>
                    <a:lnTo>
                      <a:pt x="3" y="68"/>
                    </a:lnTo>
                    <a:lnTo>
                      <a:pt x="0" y="91"/>
                    </a:lnTo>
                    <a:lnTo>
                      <a:pt x="2" y="113"/>
                    </a:lnTo>
                    <a:lnTo>
                      <a:pt x="9" y="136"/>
                    </a:lnTo>
                    <a:lnTo>
                      <a:pt x="22" y="157"/>
                    </a:lnTo>
                    <a:lnTo>
                      <a:pt x="39" y="177"/>
                    </a:lnTo>
                    <a:lnTo>
                      <a:pt x="62" y="196"/>
                    </a:lnTo>
                    <a:lnTo>
                      <a:pt x="87" y="211"/>
                    </a:lnTo>
                    <a:lnTo>
                      <a:pt x="115" y="223"/>
                    </a:lnTo>
                    <a:lnTo>
                      <a:pt x="145" y="230"/>
                    </a:lnTo>
                    <a:lnTo>
                      <a:pt x="175" y="232"/>
                    </a:lnTo>
                    <a:lnTo>
                      <a:pt x="202" y="230"/>
                    </a:lnTo>
                    <a:lnTo>
                      <a:pt x="228" y="225"/>
                    </a:lnTo>
                    <a:lnTo>
                      <a:pt x="251" y="213"/>
                    </a:lnTo>
                    <a:lnTo>
                      <a:pt x="270" y="200"/>
                    </a:lnTo>
                    <a:lnTo>
                      <a:pt x="287" y="183"/>
                    </a:lnTo>
                    <a:lnTo>
                      <a:pt x="296" y="162"/>
                    </a:lnTo>
                    <a:lnTo>
                      <a:pt x="300" y="140"/>
                    </a:lnTo>
                    <a:lnTo>
                      <a:pt x="298" y="117"/>
                    </a:lnTo>
                    <a:lnTo>
                      <a:pt x="291" y="94"/>
                    </a:lnTo>
                    <a:lnTo>
                      <a:pt x="277" y="74"/>
                    </a:lnTo>
                    <a:lnTo>
                      <a:pt x="260" y="55"/>
                    </a:lnTo>
                    <a:lnTo>
                      <a:pt x="238" y="36"/>
                    </a:lnTo>
                    <a:lnTo>
                      <a:pt x="213" y="21"/>
                    </a:lnTo>
                    <a:lnTo>
                      <a:pt x="185" y="9"/>
                    </a:lnTo>
                    <a:close/>
                  </a:path>
                </a:pathLst>
              </a:custGeom>
              <a:grpFill/>
              <a:ln w="12700">
                <a:solidFill>
                  <a:srgbClr val="000000"/>
                </a:solidFill>
                <a:round/>
              </a:ln>
            </p:spPr>
            <p:txBody>
              <a:bodyPr/>
              <a:lstStyle/>
              <a:p>
                <a:endParaRPr lang="zh-CN" altLang="en-US">
                  <a:latin typeface="+mn-ea"/>
                  <a:ea typeface="+mn-ea"/>
                </a:endParaRPr>
              </a:p>
            </p:txBody>
          </p:sp>
          <p:sp>
            <p:nvSpPr>
              <p:cNvPr id="49" name="Oval 632"/>
              <p:cNvSpPr>
                <a:spLocks noChangeArrowheads="1"/>
              </p:cNvSpPr>
              <p:nvPr/>
            </p:nvSpPr>
            <p:spPr bwMode="auto">
              <a:xfrm>
                <a:off x="3204" y="3023"/>
                <a:ext cx="245" cy="219"/>
              </a:xfrm>
              <a:prstGeom prst="ellipse">
                <a:avLst/>
              </a:prstGeom>
              <a:grpFill/>
              <a:ln w="12700">
                <a:solidFill>
                  <a:srgbClr val="000000"/>
                </a:solidFill>
                <a:round/>
              </a:ln>
            </p:spPr>
            <p:txBody>
              <a:bodyPr/>
              <a:lstStyle/>
              <a:p>
                <a:endParaRPr lang="zh-CN" altLang="en-US">
                  <a:latin typeface="+mn-ea"/>
                  <a:ea typeface="+mn-ea"/>
                </a:endParaRPr>
              </a:p>
            </p:txBody>
          </p:sp>
          <p:sp>
            <p:nvSpPr>
              <p:cNvPr id="50" name="Freeform 633"/>
              <p:cNvSpPr/>
              <p:nvPr/>
            </p:nvSpPr>
            <p:spPr bwMode="auto">
              <a:xfrm>
                <a:off x="3253" y="2827"/>
                <a:ext cx="315" cy="259"/>
              </a:xfrm>
              <a:custGeom>
                <a:avLst/>
                <a:gdLst>
                  <a:gd name="T0" fmla="*/ 100 w 315"/>
                  <a:gd name="T1" fmla="*/ 32 h 259"/>
                  <a:gd name="T2" fmla="*/ 72 w 315"/>
                  <a:gd name="T3" fmla="*/ 53 h 259"/>
                  <a:gd name="T4" fmla="*/ 47 w 315"/>
                  <a:gd name="T5" fmla="*/ 74 h 259"/>
                  <a:gd name="T6" fmla="*/ 28 w 315"/>
                  <a:gd name="T7" fmla="*/ 98 h 259"/>
                  <a:gd name="T8" fmla="*/ 13 w 315"/>
                  <a:gd name="T9" fmla="*/ 123 h 259"/>
                  <a:gd name="T10" fmla="*/ 4 w 315"/>
                  <a:gd name="T11" fmla="*/ 149 h 259"/>
                  <a:gd name="T12" fmla="*/ 0 w 315"/>
                  <a:gd name="T13" fmla="*/ 174 h 259"/>
                  <a:gd name="T14" fmla="*/ 2 w 315"/>
                  <a:gd name="T15" fmla="*/ 196 h 259"/>
                  <a:gd name="T16" fmla="*/ 11 w 315"/>
                  <a:gd name="T17" fmla="*/ 217 h 259"/>
                  <a:gd name="T18" fmla="*/ 26 w 315"/>
                  <a:gd name="T19" fmla="*/ 234 h 259"/>
                  <a:gd name="T20" fmla="*/ 45 w 315"/>
                  <a:gd name="T21" fmla="*/ 247 h 259"/>
                  <a:gd name="T22" fmla="*/ 70 w 315"/>
                  <a:gd name="T23" fmla="*/ 257 h 259"/>
                  <a:gd name="T24" fmla="*/ 96 w 315"/>
                  <a:gd name="T25" fmla="*/ 259 h 259"/>
                  <a:gd name="T26" fmla="*/ 124 w 315"/>
                  <a:gd name="T27" fmla="*/ 259 h 259"/>
                  <a:gd name="T28" fmla="*/ 155 w 315"/>
                  <a:gd name="T29" fmla="*/ 253 h 259"/>
                  <a:gd name="T30" fmla="*/ 185 w 315"/>
                  <a:gd name="T31" fmla="*/ 242 h 259"/>
                  <a:gd name="T32" fmla="*/ 215 w 315"/>
                  <a:gd name="T33" fmla="*/ 226 h 259"/>
                  <a:gd name="T34" fmla="*/ 243 w 315"/>
                  <a:gd name="T35" fmla="*/ 208 h 259"/>
                  <a:gd name="T36" fmla="*/ 268 w 315"/>
                  <a:gd name="T37" fmla="*/ 185 h 259"/>
                  <a:gd name="T38" fmla="*/ 287 w 315"/>
                  <a:gd name="T39" fmla="*/ 160 h 259"/>
                  <a:gd name="T40" fmla="*/ 302 w 315"/>
                  <a:gd name="T41" fmla="*/ 136 h 259"/>
                  <a:gd name="T42" fmla="*/ 311 w 315"/>
                  <a:gd name="T43" fmla="*/ 109 h 259"/>
                  <a:gd name="T44" fmla="*/ 315 w 315"/>
                  <a:gd name="T45" fmla="*/ 87 h 259"/>
                  <a:gd name="T46" fmla="*/ 313 w 315"/>
                  <a:gd name="T47" fmla="*/ 62 h 259"/>
                  <a:gd name="T48" fmla="*/ 304 w 315"/>
                  <a:gd name="T49" fmla="*/ 42 h 259"/>
                  <a:gd name="T50" fmla="*/ 289 w 315"/>
                  <a:gd name="T51" fmla="*/ 25 h 259"/>
                  <a:gd name="T52" fmla="*/ 270 w 315"/>
                  <a:gd name="T53" fmla="*/ 11 h 259"/>
                  <a:gd name="T54" fmla="*/ 247 w 315"/>
                  <a:gd name="T55" fmla="*/ 4 h 259"/>
                  <a:gd name="T56" fmla="*/ 221 w 315"/>
                  <a:gd name="T57" fmla="*/ 0 h 259"/>
                  <a:gd name="T58" fmla="*/ 192 w 315"/>
                  <a:gd name="T59" fmla="*/ 0 h 259"/>
                  <a:gd name="T60" fmla="*/ 162 w 315"/>
                  <a:gd name="T61" fmla="*/ 6 h 259"/>
                  <a:gd name="T62" fmla="*/ 130 w 315"/>
                  <a:gd name="T63" fmla="*/ 17 h 259"/>
                  <a:gd name="T64" fmla="*/ 100 w 315"/>
                  <a:gd name="T65" fmla="*/ 32 h 25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15"/>
                  <a:gd name="T100" fmla="*/ 0 h 259"/>
                  <a:gd name="T101" fmla="*/ 315 w 315"/>
                  <a:gd name="T102" fmla="*/ 259 h 25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15" h="259">
                    <a:moveTo>
                      <a:pt x="100" y="32"/>
                    </a:moveTo>
                    <a:lnTo>
                      <a:pt x="72" y="53"/>
                    </a:lnTo>
                    <a:lnTo>
                      <a:pt x="47" y="74"/>
                    </a:lnTo>
                    <a:lnTo>
                      <a:pt x="28" y="98"/>
                    </a:lnTo>
                    <a:lnTo>
                      <a:pt x="13" y="123"/>
                    </a:lnTo>
                    <a:lnTo>
                      <a:pt x="4" y="149"/>
                    </a:lnTo>
                    <a:lnTo>
                      <a:pt x="0" y="174"/>
                    </a:lnTo>
                    <a:lnTo>
                      <a:pt x="2" y="196"/>
                    </a:lnTo>
                    <a:lnTo>
                      <a:pt x="11" y="217"/>
                    </a:lnTo>
                    <a:lnTo>
                      <a:pt x="26" y="234"/>
                    </a:lnTo>
                    <a:lnTo>
                      <a:pt x="45" y="247"/>
                    </a:lnTo>
                    <a:lnTo>
                      <a:pt x="70" y="257"/>
                    </a:lnTo>
                    <a:lnTo>
                      <a:pt x="96" y="259"/>
                    </a:lnTo>
                    <a:lnTo>
                      <a:pt x="124" y="259"/>
                    </a:lnTo>
                    <a:lnTo>
                      <a:pt x="155" y="253"/>
                    </a:lnTo>
                    <a:lnTo>
                      <a:pt x="185" y="242"/>
                    </a:lnTo>
                    <a:lnTo>
                      <a:pt x="215" y="226"/>
                    </a:lnTo>
                    <a:lnTo>
                      <a:pt x="243" y="208"/>
                    </a:lnTo>
                    <a:lnTo>
                      <a:pt x="268" y="185"/>
                    </a:lnTo>
                    <a:lnTo>
                      <a:pt x="287" y="160"/>
                    </a:lnTo>
                    <a:lnTo>
                      <a:pt x="302" y="136"/>
                    </a:lnTo>
                    <a:lnTo>
                      <a:pt x="311" y="109"/>
                    </a:lnTo>
                    <a:lnTo>
                      <a:pt x="315" y="87"/>
                    </a:lnTo>
                    <a:lnTo>
                      <a:pt x="313" y="62"/>
                    </a:lnTo>
                    <a:lnTo>
                      <a:pt x="304" y="42"/>
                    </a:lnTo>
                    <a:lnTo>
                      <a:pt x="289" y="25"/>
                    </a:lnTo>
                    <a:lnTo>
                      <a:pt x="270" y="11"/>
                    </a:lnTo>
                    <a:lnTo>
                      <a:pt x="247" y="4"/>
                    </a:lnTo>
                    <a:lnTo>
                      <a:pt x="221" y="0"/>
                    </a:lnTo>
                    <a:lnTo>
                      <a:pt x="192" y="0"/>
                    </a:lnTo>
                    <a:lnTo>
                      <a:pt x="162" y="6"/>
                    </a:lnTo>
                    <a:lnTo>
                      <a:pt x="130" y="17"/>
                    </a:lnTo>
                    <a:lnTo>
                      <a:pt x="100" y="32"/>
                    </a:lnTo>
                    <a:close/>
                  </a:path>
                </a:pathLst>
              </a:custGeom>
              <a:grpFill/>
              <a:ln w="12700">
                <a:solidFill>
                  <a:srgbClr val="000000"/>
                </a:solidFill>
                <a:round/>
              </a:ln>
            </p:spPr>
            <p:txBody>
              <a:bodyPr/>
              <a:lstStyle/>
              <a:p>
                <a:endParaRPr lang="zh-CN" altLang="en-US">
                  <a:latin typeface="+mn-ea"/>
                  <a:ea typeface="+mn-ea"/>
                </a:endParaRPr>
              </a:p>
            </p:txBody>
          </p:sp>
          <p:sp>
            <p:nvSpPr>
              <p:cNvPr id="51" name="Freeform 634"/>
              <p:cNvSpPr/>
              <p:nvPr/>
            </p:nvSpPr>
            <p:spPr bwMode="auto">
              <a:xfrm>
                <a:off x="3319" y="2831"/>
                <a:ext cx="850" cy="583"/>
              </a:xfrm>
              <a:custGeom>
                <a:avLst/>
                <a:gdLst>
                  <a:gd name="T0" fmla="*/ 125 w 850"/>
                  <a:gd name="T1" fmla="*/ 117 h 583"/>
                  <a:gd name="T2" fmla="*/ 166 w 850"/>
                  <a:gd name="T3" fmla="*/ 109 h 583"/>
                  <a:gd name="T4" fmla="*/ 210 w 850"/>
                  <a:gd name="T5" fmla="*/ 102 h 583"/>
                  <a:gd name="T6" fmla="*/ 247 w 850"/>
                  <a:gd name="T7" fmla="*/ 96 h 583"/>
                  <a:gd name="T8" fmla="*/ 272 w 850"/>
                  <a:gd name="T9" fmla="*/ 66 h 583"/>
                  <a:gd name="T10" fmla="*/ 234 w 850"/>
                  <a:gd name="T11" fmla="*/ 58 h 583"/>
                  <a:gd name="T12" fmla="*/ 198 w 850"/>
                  <a:gd name="T13" fmla="*/ 66 h 583"/>
                  <a:gd name="T14" fmla="*/ 179 w 850"/>
                  <a:gd name="T15" fmla="*/ 66 h 583"/>
                  <a:gd name="T16" fmla="*/ 217 w 850"/>
                  <a:gd name="T17" fmla="*/ 36 h 583"/>
                  <a:gd name="T18" fmla="*/ 261 w 850"/>
                  <a:gd name="T19" fmla="*/ 21 h 583"/>
                  <a:gd name="T20" fmla="*/ 296 w 850"/>
                  <a:gd name="T21" fmla="*/ 13 h 583"/>
                  <a:gd name="T22" fmla="*/ 334 w 850"/>
                  <a:gd name="T23" fmla="*/ 5 h 583"/>
                  <a:gd name="T24" fmla="*/ 372 w 850"/>
                  <a:gd name="T25" fmla="*/ 0 h 583"/>
                  <a:gd name="T26" fmla="*/ 410 w 850"/>
                  <a:gd name="T27" fmla="*/ 0 h 583"/>
                  <a:gd name="T28" fmla="*/ 446 w 850"/>
                  <a:gd name="T29" fmla="*/ 0 h 583"/>
                  <a:gd name="T30" fmla="*/ 534 w 850"/>
                  <a:gd name="T31" fmla="*/ 0 h 583"/>
                  <a:gd name="T32" fmla="*/ 584 w 850"/>
                  <a:gd name="T33" fmla="*/ 0 h 583"/>
                  <a:gd name="T34" fmla="*/ 627 w 850"/>
                  <a:gd name="T35" fmla="*/ 21 h 583"/>
                  <a:gd name="T36" fmla="*/ 657 w 850"/>
                  <a:gd name="T37" fmla="*/ 51 h 583"/>
                  <a:gd name="T38" fmla="*/ 695 w 850"/>
                  <a:gd name="T39" fmla="*/ 72 h 583"/>
                  <a:gd name="T40" fmla="*/ 733 w 850"/>
                  <a:gd name="T41" fmla="*/ 81 h 583"/>
                  <a:gd name="T42" fmla="*/ 771 w 850"/>
                  <a:gd name="T43" fmla="*/ 109 h 583"/>
                  <a:gd name="T44" fmla="*/ 801 w 850"/>
                  <a:gd name="T45" fmla="*/ 139 h 583"/>
                  <a:gd name="T46" fmla="*/ 825 w 850"/>
                  <a:gd name="T47" fmla="*/ 183 h 583"/>
                  <a:gd name="T48" fmla="*/ 833 w 850"/>
                  <a:gd name="T49" fmla="*/ 234 h 583"/>
                  <a:gd name="T50" fmla="*/ 839 w 850"/>
                  <a:gd name="T51" fmla="*/ 279 h 583"/>
                  <a:gd name="T52" fmla="*/ 839 w 850"/>
                  <a:gd name="T53" fmla="*/ 324 h 583"/>
                  <a:gd name="T54" fmla="*/ 839 w 850"/>
                  <a:gd name="T55" fmla="*/ 368 h 583"/>
                  <a:gd name="T56" fmla="*/ 850 w 850"/>
                  <a:gd name="T57" fmla="*/ 413 h 583"/>
                  <a:gd name="T58" fmla="*/ 850 w 850"/>
                  <a:gd name="T59" fmla="*/ 456 h 583"/>
                  <a:gd name="T60" fmla="*/ 825 w 850"/>
                  <a:gd name="T61" fmla="*/ 500 h 583"/>
                  <a:gd name="T62" fmla="*/ 782 w 850"/>
                  <a:gd name="T63" fmla="*/ 524 h 583"/>
                  <a:gd name="T64" fmla="*/ 746 w 850"/>
                  <a:gd name="T65" fmla="*/ 545 h 583"/>
                  <a:gd name="T66" fmla="*/ 708 w 850"/>
                  <a:gd name="T67" fmla="*/ 568 h 583"/>
                  <a:gd name="T68" fmla="*/ 670 w 850"/>
                  <a:gd name="T69" fmla="*/ 575 h 583"/>
                  <a:gd name="T70" fmla="*/ 621 w 850"/>
                  <a:gd name="T71" fmla="*/ 583 h 583"/>
                  <a:gd name="T72" fmla="*/ 576 w 850"/>
                  <a:gd name="T73" fmla="*/ 583 h 583"/>
                  <a:gd name="T74" fmla="*/ 540 w 850"/>
                  <a:gd name="T75" fmla="*/ 583 h 583"/>
                  <a:gd name="T76" fmla="*/ 502 w 850"/>
                  <a:gd name="T77" fmla="*/ 583 h 583"/>
                  <a:gd name="T78" fmla="*/ 465 w 850"/>
                  <a:gd name="T79" fmla="*/ 583 h 583"/>
                  <a:gd name="T80" fmla="*/ 427 w 850"/>
                  <a:gd name="T81" fmla="*/ 583 h 583"/>
                  <a:gd name="T82" fmla="*/ 391 w 850"/>
                  <a:gd name="T83" fmla="*/ 583 h 583"/>
                  <a:gd name="T84" fmla="*/ 353 w 850"/>
                  <a:gd name="T85" fmla="*/ 583 h 583"/>
                  <a:gd name="T86" fmla="*/ 310 w 850"/>
                  <a:gd name="T87" fmla="*/ 583 h 583"/>
                  <a:gd name="T88" fmla="*/ 272 w 850"/>
                  <a:gd name="T89" fmla="*/ 583 h 583"/>
                  <a:gd name="T90" fmla="*/ 234 w 850"/>
                  <a:gd name="T91" fmla="*/ 583 h 583"/>
                  <a:gd name="T92" fmla="*/ 198 w 850"/>
                  <a:gd name="T93" fmla="*/ 560 h 583"/>
                  <a:gd name="T94" fmla="*/ 160 w 850"/>
                  <a:gd name="T95" fmla="*/ 545 h 583"/>
                  <a:gd name="T96" fmla="*/ 125 w 850"/>
                  <a:gd name="T97" fmla="*/ 524 h 583"/>
                  <a:gd name="T98" fmla="*/ 92 w 850"/>
                  <a:gd name="T99" fmla="*/ 487 h 583"/>
                  <a:gd name="T100" fmla="*/ 68 w 850"/>
                  <a:gd name="T101" fmla="*/ 456 h 583"/>
                  <a:gd name="T102" fmla="*/ 43 w 850"/>
                  <a:gd name="T103" fmla="*/ 413 h 583"/>
                  <a:gd name="T104" fmla="*/ 17 w 850"/>
                  <a:gd name="T105" fmla="*/ 360 h 583"/>
                  <a:gd name="T106" fmla="*/ 0 w 850"/>
                  <a:gd name="T107" fmla="*/ 309 h 583"/>
                  <a:gd name="T108" fmla="*/ 0 w 850"/>
                  <a:gd name="T109" fmla="*/ 264 h 583"/>
                  <a:gd name="T110" fmla="*/ 6 w 850"/>
                  <a:gd name="T111" fmla="*/ 213 h 583"/>
                  <a:gd name="T112" fmla="*/ 30 w 850"/>
                  <a:gd name="T113" fmla="*/ 175 h 583"/>
                  <a:gd name="T114" fmla="*/ 62 w 850"/>
                  <a:gd name="T115" fmla="*/ 155 h 583"/>
                  <a:gd name="T116" fmla="*/ 98 w 850"/>
                  <a:gd name="T117" fmla="*/ 139 h 583"/>
                  <a:gd name="T118" fmla="*/ 130 w 850"/>
                  <a:gd name="T119" fmla="*/ 117 h 583"/>
                  <a:gd name="T120" fmla="*/ 147 w 850"/>
                  <a:gd name="T121" fmla="*/ 139 h 58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50"/>
                  <a:gd name="T184" fmla="*/ 0 h 583"/>
                  <a:gd name="T185" fmla="*/ 850 w 850"/>
                  <a:gd name="T186" fmla="*/ 583 h 583"/>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50" h="583">
                    <a:moveTo>
                      <a:pt x="104" y="117"/>
                    </a:moveTo>
                    <a:lnTo>
                      <a:pt x="125" y="117"/>
                    </a:lnTo>
                    <a:lnTo>
                      <a:pt x="142" y="117"/>
                    </a:lnTo>
                    <a:lnTo>
                      <a:pt x="166" y="109"/>
                    </a:lnTo>
                    <a:lnTo>
                      <a:pt x="185" y="109"/>
                    </a:lnTo>
                    <a:lnTo>
                      <a:pt x="210" y="102"/>
                    </a:lnTo>
                    <a:lnTo>
                      <a:pt x="228" y="102"/>
                    </a:lnTo>
                    <a:lnTo>
                      <a:pt x="247" y="96"/>
                    </a:lnTo>
                    <a:lnTo>
                      <a:pt x="266" y="88"/>
                    </a:lnTo>
                    <a:lnTo>
                      <a:pt x="272" y="66"/>
                    </a:lnTo>
                    <a:lnTo>
                      <a:pt x="255" y="58"/>
                    </a:lnTo>
                    <a:lnTo>
                      <a:pt x="234" y="58"/>
                    </a:lnTo>
                    <a:lnTo>
                      <a:pt x="217" y="66"/>
                    </a:lnTo>
                    <a:lnTo>
                      <a:pt x="198" y="66"/>
                    </a:lnTo>
                    <a:lnTo>
                      <a:pt x="179" y="88"/>
                    </a:lnTo>
                    <a:lnTo>
                      <a:pt x="179" y="66"/>
                    </a:lnTo>
                    <a:lnTo>
                      <a:pt x="198" y="51"/>
                    </a:lnTo>
                    <a:lnTo>
                      <a:pt x="217" y="36"/>
                    </a:lnTo>
                    <a:lnTo>
                      <a:pt x="242" y="28"/>
                    </a:lnTo>
                    <a:lnTo>
                      <a:pt x="261" y="21"/>
                    </a:lnTo>
                    <a:lnTo>
                      <a:pt x="279" y="21"/>
                    </a:lnTo>
                    <a:lnTo>
                      <a:pt x="296" y="13"/>
                    </a:lnTo>
                    <a:lnTo>
                      <a:pt x="315" y="13"/>
                    </a:lnTo>
                    <a:lnTo>
                      <a:pt x="334" y="5"/>
                    </a:lnTo>
                    <a:lnTo>
                      <a:pt x="353" y="5"/>
                    </a:lnTo>
                    <a:lnTo>
                      <a:pt x="372" y="0"/>
                    </a:lnTo>
                    <a:lnTo>
                      <a:pt x="391" y="0"/>
                    </a:lnTo>
                    <a:lnTo>
                      <a:pt x="410" y="0"/>
                    </a:lnTo>
                    <a:lnTo>
                      <a:pt x="427" y="0"/>
                    </a:lnTo>
                    <a:lnTo>
                      <a:pt x="446" y="0"/>
                    </a:lnTo>
                    <a:lnTo>
                      <a:pt x="483" y="0"/>
                    </a:lnTo>
                    <a:lnTo>
                      <a:pt x="534" y="0"/>
                    </a:lnTo>
                    <a:lnTo>
                      <a:pt x="559" y="0"/>
                    </a:lnTo>
                    <a:lnTo>
                      <a:pt x="584" y="0"/>
                    </a:lnTo>
                    <a:lnTo>
                      <a:pt x="608" y="5"/>
                    </a:lnTo>
                    <a:lnTo>
                      <a:pt x="627" y="21"/>
                    </a:lnTo>
                    <a:lnTo>
                      <a:pt x="638" y="43"/>
                    </a:lnTo>
                    <a:lnTo>
                      <a:pt x="657" y="51"/>
                    </a:lnTo>
                    <a:lnTo>
                      <a:pt x="676" y="66"/>
                    </a:lnTo>
                    <a:lnTo>
                      <a:pt x="695" y="72"/>
                    </a:lnTo>
                    <a:lnTo>
                      <a:pt x="714" y="72"/>
                    </a:lnTo>
                    <a:lnTo>
                      <a:pt x="733" y="81"/>
                    </a:lnTo>
                    <a:lnTo>
                      <a:pt x="752" y="96"/>
                    </a:lnTo>
                    <a:lnTo>
                      <a:pt x="771" y="109"/>
                    </a:lnTo>
                    <a:lnTo>
                      <a:pt x="782" y="132"/>
                    </a:lnTo>
                    <a:lnTo>
                      <a:pt x="801" y="139"/>
                    </a:lnTo>
                    <a:lnTo>
                      <a:pt x="806" y="162"/>
                    </a:lnTo>
                    <a:lnTo>
                      <a:pt x="825" y="183"/>
                    </a:lnTo>
                    <a:lnTo>
                      <a:pt x="833" y="213"/>
                    </a:lnTo>
                    <a:lnTo>
                      <a:pt x="833" y="234"/>
                    </a:lnTo>
                    <a:lnTo>
                      <a:pt x="839" y="258"/>
                    </a:lnTo>
                    <a:lnTo>
                      <a:pt x="839" y="279"/>
                    </a:lnTo>
                    <a:lnTo>
                      <a:pt x="839" y="302"/>
                    </a:lnTo>
                    <a:lnTo>
                      <a:pt x="839" y="324"/>
                    </a:lnTo>
                    <a:lnTo>
                      <a:pt x="839" y="347"/>
                    </a:lnTo>
                    <a:lnTo>
                      <a:pt x="839" y="368"/>
                    </a:lnTo>
                    <a:lnTo>
                      <a:pt x="850" y="390"/>
                    </a:lnTo>
                    <a:lnTo>
                      <a:pt x="850" y="413"/>
                    </a:lnTo>
                    <a:lnTo>
                      <a:pt x="850" y="434"/>
                    </a:lnTo>
                    <a:lnTo>
                      <a:pt x="850" y="456"/>
                    </a:lnTo>
                    <a:lnTo>
                      <a:pt x="844" y="479"/>
                    </a:lnTo>
                    <a:lnTo>
                      <a:pt x="825" y="500"/>
                    </a:lnTo>
                    <a:lnTo>
                      <a:pt x="801" y="517"/>
                    </a:lnTo>
                    <a:lnTo>
                      <a:pt x="782" y="524"/>
                    </a:lnTo>
                    <a:lnTo>
                      <a:pt x="765" y="537"/>
                    </a:lnTo>
                    <a:lnTo>
                      <a:pt x="746" y="545"/>
                    </a:lnTo>
                    <a:lnTo>
                      <a:pt x="725" y="553"/>
                    </a:lnTo>
                    <a:lnTo>
                      <a:pt x="708" y="568"/>
                    </a:lnTo>
                    <a:lnTo>
                      <a:pt x="689" y="575"/>
                    </a:lnTo>
                    <a:lnTo>
                      <a:pt x="670" y="575"/>
                    </a:lnTo>
                    <a:lnTo>
                      <a:pt x="644" y="583"/>
                    </a:lnTo>
                    <a:lnTo>
                      <a:pt x="621" y="583"/>
                    </a:lnTo>
                    <a:lnTo>
                      <a:pt x="602" y="583"/>
                    </a:lnTo>
                    <a:lnTo>
                      <a:pt x="576" y="583"/>
                    </a:lnTo>
                    <a:lnTo>
                      <a:pt x="559" y="583"/>
                    </a:lnTo>
                    <a:lnTo>
                      <a:pt x="540" y="583"/>
                    </a:lnTo>
                    <a:lnTo>
                      <a:pt x="521" y="583"/>
                    </a:lnTo>
                    <a:lnTo>
                      <a:pt x="502" y="583"/>
                    </a:lnTo>
                    <a:lnTo>
                      <a:pt x="483" y="583"/>
                    </a:lnTo>
                    <a:lnTo>
                      <a:pt x="465" y="583"/>
                    </a:lnTo>
                    <a:lnTo>
                      <a:pt x="446" y="583"/>
                    </a:lnTo>
                    <a:lnTo>
                      <a:pt x="427" y="583"/>
                    </a:lnTo>
                    <a:lnTo>
                      <a:pt x="410" y="583"/>
                    </a:lnTo>
                    <a:lnTo>
                      <a:pt x="391" y="583"/>
                    </a:lnTo>
                    <a:lnTo>
                      <a:pt x="372" y="583"/>
                    </a:lnTo>
                    <a:lnTo>
                      <a:pt x="353" y="583"/>
                    </a:lnTo>
                    <a:lnTo>
                      <a:pt x="329" y="583"/>
                    </a:lnTo>
                    <a:lnTo>
                      <a:pt x="310" y="583"/>
                    </a:lnTo>
                    <a:lnTo>
                      <a:pt x="291" y="583"/>
                    </a:lnTo>
                    <a:lnTo>
                      <a:pt x="272" y="583"/>
                    </a:lnTo>
                    <a:lnTo>
                      <a:pt x="255" y="583"/>
                    </a:lnTo>
                    <a:lnTo>
                      <a:pt x="234" y="583"/>
                    </a:lnTo>
                    <a:lnTo>
                      <a:pt x="217" y="568"/>
                    </a:lnTo>
                    <a:lnTo>
                      <a:pt x="198" y="560"/>
                    </a:lnTo>
                    <a:lnTo>
                      <a:pt x="179" y="553"/>
                    </a:lnTo>
                    <a:lnTo>
                      <a:pt x="160" y="545"/>
                    </a:lnTo>
                    <a:lnTo>
                      <a:pt x="142" y="537"/>
                    </a:lnTo>
                    <a:lnTo>
                      <a:pt x="125" y="524"/>
                    </a:lnTo>
                    <a:lnTo>
                      <a:pt x="104" y="509"/>
                    </a:lnTo>
                    <a:lnTo>
                      <a:pt x="92" y="487"/>
                    </a:lnTo>
                    <a:lnTo>
                      <a:pt x="74" y="479"/>
                    </a:lnTo>
                    <a:lnTo>
                      <a:pt x="68" y="456"/>
                    </a:lnTo>
                    <a:lnTo>
                      <a:pt x="49" y="434"/>
                    </a:lnTo>
                    <a:lnTo>
                      <a:pt x="43" y="413"/>
                    </a:lnTo>
                    <a:lnTo>
                      <a:pt x="24" y="390"/>
                    </a:lnTo>
                    <a:lnTo>
                      <a:pt x="17" y="360"/>
                    </a:lnTo>
                    <a:lnTo>
                      <a:pt x="6" y="330"/>
                    </a:lnTo>
                    <a:lnTo>
                      <a:pt x="0" y="309"/>
                    </a:lnTo>
                    <a:lnTo>
                      <a:pt x="0" y="287"/>
                    </a:lnTo>
                    <a:lnTo>
                      <a:pt x="0" y="264"/>
                    </a:lnTo>
                    <a:lnTo>
                      <a:pt x="0" y="243"/>
                    </a:lnTo>
                    <a:lnTo>
                      <a:pt x="6" y="213"/>
                    </a:lnTo>
                    <a:lnTo>
                      <a:pt x="11" y="192"/>
                    </a:lnTo>
                    <a:lnTo>
                      <a:pt x="30" y="175"/>
                    </a:lnTo>
                    <a:lnTo>
                      <a:pt x="43" y="155"/>
                    </a:lnTo>
                    <a:lnTo>
                      <a:pt x="62" y="155"/>
                    </a:lnTo>
                    <a:lnTo>
                      <a:pt x="79" y="147"/>
                    </a:lnTo>
                    <a:lnTo>
                      <a:pt x="98" y="139"/>
                    </a:lnTo>
                    <a:lnTo>
                      <a:pt x="117" y="139"/>
                    </a:lnTo>
                    <a:lnTo>
                      <a:pt x="130" y="117"/>
                    </a:lnTo>
                    <a:lnTo>
                      <a:pt x="130" y="96"/>
                    </a:lnTo>
                    <a:lnTo>
                      <a:pt x="147" y="139"/>
                    </a:lnTo>
                    <a:lnTo>
                      <a:pt x="10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mn-ea"/>
                  <a:ea typeface="+mn-ea"/>
                </a:endParaRPr>
              </a:p>
            </p:txBody>
          </p:sp>
          <p:sp>
            <p:nvSpPr>
              <p:cNvPr id="52" name="Freeform 635"/>
              <p:cNvSpPr/>
              <p:nvPr/>
            </p:nvSpPr>
            <p:spPr bwMode="auto">
              <a:xfrm>
                <a:off x="3483" y="2787"/>
                <a:ext cx="132" cy="168"/>
              </a:xfrm>
              <a:custGeom>
                <a:avLst/>
                <a:gdLst>
                  <a:gd name="T0" fmla="*/ 6 w 132"/>
                  <a:gd name="T1" fmla="*/ 95 h 168"/>
                  <a:gd name="T2" fmla="*/ 0 w 132"/>
                  <a:gd name="T3" fmla="*/ 72 h 168"/>
                  <a:gd name="T4" fmla="*/ 0 w 132"/>
                  <a:gd name="T5" fmla="*/ 51 h 168"/>
                  <a:gd name="T6" fmla="*/ 17 w 132"/>
                  <a:gd name="T7" fmla="*/ 36 h 168"/>
                  <a:gd name="T8" fmla="*/ 36 w 132"/>
                  <a:gd name="T9" fmla="*/ 21 h 168"/>
                  <a:gd name="T10" fmla="*/ 53 w 132"/>
                  <a:gd name="T11" fmla="*/ 0 h 168"/>
                  <a:gd name="T12" fmla="*/ 72 w 132"/>
                  <a:gd name="T13" fmla="*/ 0 h 168"/>
                  <a:gd name="T14" fmla="*/ 91 w 132"/>
                  <a:gd name="T15" fmla="*/ 0 h 168"/>
                  <a:gd name="T16" fmla="*/ 97 w 132"/>
                  <a:gd name="T17" fmla="*/ 21 h 168"/>
                  <a:gd name="T18" fmla="*/ 110 w 132"/>
                  <a:gd name="T19" fmla="*/ 44 h 168"/>
                  <a:gd name="T20" fmla="*/ 121 w 132"/>
                  <a:gd name="T21" fmla="*/ 66 h 168"/>
                  <a:gd name="T22" fmla="*/ 127 w 132"/>
                  <a:gd name="T23" fmla="*/ 87 h 168"/>
                  <a:gd name="T24" fmla="*/ 132 w 132"/>
                  <a:gd name="T25" fmla="*/ 108 h 168"/>
                  <a:gd name="T26" fmla="*/ 132 w 132"/>
                  <a:gd name="T27" fmla="*/ 132 h 168"/>
                  <a:gd name="T28" fmla="*/ 132 w 132"/>
                  <a:gd name="T29" fmla="*/ 153 h 168"/>
                  <a:gd name="T30" fmla="*/ 115 w 132"/>
                  <a:gd name="T31" fmla="*/ 168 h 168"/>
                  <a:gd name="T32" fmla="*/ 97 w 132"/>
                  <a:gd name="T33" fmla="*/ 168 h 168"/>
                  <a:gd name="T34" fmla="*/ 80 w 132"/>
                  <a:gd name="T35" fmla="*/ 168 h 168"/>
                  <a:gd name="T36" fmla="*/ 61 w 132"/>
                  <a:gd name="T37" fmla="*/ 168 h 168"/>
                  <a:gd name="T38" fmla="*/ 42 w 132"/>
                  <a:gd name="T39" fmla="*/ 161 h 168"/>
                  <a:gd name="T40" fmla="*/ 23 w 132"/>
                  <a:gd name="T41" fmla="*/ 146 h 168"/>
                  <a:gd name="T42" fmla="*/ 12 w 132"/>
                  <a:gd name="T43" fmla="*/ 123 h 168"/>
                  <a:gd name="T44" fmla="*/ 6 w 132"/>
                  <a:gd name="T45" fmla="*/ 102 h 168"/>
                  <a:gd name="T46" fmla="*/ 6 w 132"/>
                  <a:gd name="T47" fmla="*/ 95 h 1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32"/>
                  <a:gd name="T73" fmla="*/ 0 h 168"/>
                  <a:gd name="T74" fmla="*/ 132 w 132"/>
                  <a:gd name="T75" fmla="*/ 168 h 16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32" h="168">
                    <a:moveTo>
                      <a:pt x="6" y="95"/>
                    </a:moveTo>
                    <a:lnTo>
                      <a:pt x="0" y="72"/>
                    </a:lnTo>
                    <a:lnTo>
                      <a:pt x="0" y="51"/>
                    </a:lnTo>
                    <a:lnTo>
                      <a:pt x="17" y="36"/>
                    </a:lnTo>
                    <a:lnTo>
                      <a:pt x="36" y="21"/>
                    </a:lnTo>
                    <a:lnTo>
                      <a:pt x="53" y="0"/>
                    </a:lnTo>
                    <a:lnTo>
                      <a:pt x="72" y="0"/>
                    </a:lnTo>
                    <a:lnTo>
                      <a:pt x="91" y="0"/>
                    </a:lnTo>
                    <a:lnTo>
                      <a:pt x="97" y="21"/>
                    </a:lnTo>
                    <a:lnTo>
                      <a:pt x="110" y="44"/>
                    </a:lnTo>
                    <a:lnTo>
                      <a:pt x="121" y="66"/>
                    </a:lnTo>
                    <a:lnTo>
                      <a:pt x="127" y="87"/>
                    </a:lnTo>
                    <a:lnTo>
                      <a:pt x="132" y="108"/>
                    </a:lnTo>
                    <a:lnTo>
                      <a:pt x="132" y="132"/>
                    </a:lnTo>
                    <a:lnTo>
                      <a:pt x="132" y="153"/>
                    </a:lnTo>
                    <a:lnTo>
                      <a:pt x="115" y="168"/>
                    </a:lnTo>
                    <a:lnTo>
                      <a:pt x="97" y="168"/>
                    </a:lnTo>
                    <a:lnTo>
                      <a:pt x="80" y="168"/>
                    </a:lnTo>
                    <a:lnTo>
                      <a:pt x="61" y="168"/>
                    </a:lnTo>
                    <a:lnTo>
                      <a:pt x="42" y="161"/>
                    </a:lnTo>
                    <a:lnTo>
                      <a:pt x="23" y="146"/>
                    </a:lnTo>
                    <a:lnTo>
                      <a:pt x="12" y="123"/>
                    </a:lnTo>
                    <a:lnTo>
                      <a:pt x="6" y="102"/>
                    </a:lnTo>
                    <a:lnTo>
                      <a:pt x="6" y="9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mn-ea"/>
                  <a:ea typeface="+mn-ea"/>
                </a:endParaRPr>
              </a:p>
            </p:txBody>
          </p:sp>
          <p:sp>
            <p:nvSpPr>
              <p:cNvPr id="53" name="Freeform 636"/>
              <p:cNvSpPr/>
              <p:nvPr/>
            </p:nvSpPr>
            <p:spPr bwMode="auto">
              <a:xfrm>
                <a:off x="3802" y="2742"/>
                <a:ext cx="93" cy="123"/>
              </a:xfrm>
              <a:custGeom>
                <a:avLst/>
                <a:gdLst>
                  <a:gd name="T0" fmla="*/ 0 w 93"/>
                  <a:gd name="T1" fmla="*/ 0 h 123"/>
                  <a:gd name="T2" fmla="*/ 17 w 93"/>
                  <a:gd name="T3" fmla="*/ 15 h 123"/>
                  <a:gd name="T4" fmla="*/ 36 w 93"/>
                  <a:gd name="T5" fmla="*/ 28 h 123"/>
                  <a:gd name="T6" fmla="*/ 55 w 93"/>
                  <a:gd name="T7" fmla="*/ 28 h 123"/>
                  <a:gd name="T8" fmla="*/ 74 w 93"/>
                  <a:gd name="T9" fmla="*/ 44 h 123"/>
                  <a:gd name="T10" fmla="*/ 87 w 93"/>
                  <a:gd name="T11" fmla="*/ 66 h 123"/>
                  <a:gd name="T12" fmla="*/ 93 w 93"/>
                  <a:gd name="T13" fmla="*/ 87 h 123"/>
                  <a:gd name="T14" fmla="*/ 93 w 93"/>
                  <a:gd name="T15" fmla="*/ 110 h 123"/>
                  <a:gd name="T16" fmla="*/ 74 w 93"/>
                  <a:gd name="T17" fmla="*/ 123 h 123"/>
                  <a:gd name="T18" fmla="*/ 55 w 93"/>
                  <a:gd name="T19" fmla="*/ 123 h 123"/>
                  <a:gd name="T20" fmla="*/ 31 w 93"/>
                  <a:gd name="T21" fmla="*/ 115 h 123"/>
                  <a:gd name="T22" fmla="*/ 12 w 93"/>
                  <a:gd name="T23" fmla="*/ 102 h 123"/>
                  <a:gd name="T24" fmla="*/ 6 w 93"/>
                  <a:gd name="T25" fmla="*/ 79 h 123"/>
                  <a:gd name="T26" fmla="*/ 0 w 93"/>
                  <a:gd name="T27" fmla="*/ 57 h 123"/>
                  <a:gd name="T28" fmla="*/ 0 w 93"/>
                  <a:gd name="T29" fmla="*/ 36 h 123"/>
                  <a:gd name="T30" fmla="*/ 12 w 93"/>
                  <a:gd name="T31" fmla="*/ 15 h 123"/>
                  <a:gd name="T32" fmla="*/ 0 w 93"/>
                  <a:gd name="T33" fmla="*/ 0 h 1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93"/>
                  <a:gd name="T52" fmla="*/ 0 h 123"/>
                  <a:gd name="T53" fmla="*/ 93 w 93"/>
                  <a:gd name="T54" fmla="*/ 123 h 12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93" h="123">
                    <a:moveTo>
                      <a:pt x="0" y="0"/>
                    </a:moveTo>
                    <a:lnTo>
                      <a:pt x="17" y="15"/>
                    </a:lnTo>
                    <a:lnTo>
                      <a:pt x="36" y="28"/>
                    </a:lnTo>
                    <a:lnTo>
                      <a:pt x="55" y="28"/>
                    </a:lnTo>
                    <a:lnTo>
                      <a:pt x="74" y="44"/>
                    </a:lnTo>
                    <a:lnTo>
                      <a:pt x="87" y="66"/>
                    </a:lnTo>
                    <a:lnTo>
                      <a:pt x="93" y="87"/>
                    </a:lnTo>
                    <a:lnTo>
                      <a:pt x="93" y="110"/>
                    </a:lnTo>
                    <a:lnTo>
                      <a:pt x="74" y="123"/>
                    </a:lnTo>
                    <a:lnTo>
                      <a:pt x="55" y="123"/>
                    </a:lnTo>
                    <a:lnTo>
                      <a:pt x="31" y="115"/>
                    </a:lnTo>
                    <a:lnTo>
                      <a:pt x="12" y="102"/>
                    </a:lnTo>
                    <a:lnTo>
                      <a:pt x="6" y="79"/>
                    </a:lnTo>
                    <a:lnTo>
                      <a:pt x="0" y="57"/>
                    </a:lnTo>
                    <a:lnTo>
                      <a:pt x="0" y="36"/>
                    </a:lnTo>
                    <a:lnTo>
                      <a:pt x="12" y="15"/>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mn-ea"/>
                  <a:ea typeface="+mn-ea"/>
                </a:endParaRPr>
              </a:p>
            </p:txBody>
          </p:sp>
        </p:grpSp>
        <p:sp>
          <p:nvSpPr>
            <p:cNvPr id="42" name="Text Box 2"/>
            <p:cNvSpPr txBox="1">
              <a:spLocks noChangeArrowheads="1"/>
            </p:cNvSpPr>
            <p:nvPr/>
          </p:nvSpPr>
          <p:spPr bwMode="auto">
            <a:xfrm>
              <a:off x="500034" y="6143644"/>
              <a:ext cx="538332" cy="3385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en-US" altLang="zh-CN" sz="1600">
                  <a:latin typeface="+mn-ea"/>
                  <a:ea typeface="+mn-ea"/>
                </a:rPr>
                <a:t>CATV</a:t>
              </a:r>
              <a:endParaRPr lang="zh-CN" altLang="en-US" sz="1600">
                <a:latin typeface="+mn-ea"/>
                <a:ea typeface="+mn-ea"/>
              </a:endParaRPr>
            </a:p>
          </p:txBody>
        </p:sp>
      </p:grpSp>
      <p:sp>
        <p:nvSpPr>
          <p:cNvPr id="54" name="Text Box 66"/>
          <p:cNvSpPr txBox="1">
            <a:spLocks noChangeArrowheads="1"/>
          </p:cNvSpPr>
          <p:nvPr/>
        </p:nvSpPr>
        <p:spPr bwMode="auto">
          <a:xfrm>
            <a:off x="3447584" y="4992545"/>
            <a:ext cx="5633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en-US" altLang="zh-CN" sz="1600" dirty="0">
                <a:latin typeface="+mn-ea"/>
                <a:ea typeface="+mn-ea"/>
              </a:rPr>
              <a:t>OLT</a:t>
            </a:r>
            <a:endParaRPr lang="zh-CN" altLang="en-US" sz="1600" dirty="0">
              <a:latin typeface="+mn-ea"/>
              <a:ea typeface="+mn-ea"/>
            </a:endParaRPr>
          </a:p>
        </p:txBody>
      </p:sp>
      <p:sp>
        <p:nvSpPr>
          <p:cNvPr id="55" name="Line 18"/>
          <p:cNvSpPr>
            <a:spLocks noChangeShapeType="1"/>
          </p:cNvSpPr>
          <p:nvPr/>
        </p:nvSpPr>
        <p:spPr bwMode="auto">
          <a:xfrm flipH="1" flipV="1">
            <a:off x="2557984" y="4616307"/>
            <a:ext cx="762397" cy="447675"/>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latin typeface="+mn-ea"/>
              <a:ea typeface="+mn-ea"/>
            </a:endParaRPr>
          </a:p>
        </p:txBody>
      </p:sp>
      <p:sp>
        <p:nvSpPr>
          <p:cNvPr id="56" name="Line 18"/>
          <p:cNvSpPr>
            <a:spLocks noChangeShapeType="1"/>
          </p:cNvSpPr>
          <p:nvPr/>
        </p:nvSpPr>
        <p:spPr bwMode="auto">
          <a:xfrm flipH="1">
            <a:off x="2557984" y="5148120"/>
            <a:ext cx="762397" cy="46037"/>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latin typeface="+mn-ea"/>
              <a:ea typeface="+mn-ea"/>
            </a:endParaRPr>
          </a:p>
        </p:txBody>
      </p:sp>
      <p:grpSp>
        <p:nvGrpSpPr>
          <p:cNvPr id="58" name="组合 175"/>
          <p:cNvGrpSpPr/>
          <p:nvPr/>
        </p:nvGrpSpPr>
        <p:grpSpPr bwMode="auto">
          <a:xfrm>
            <a:off x="8661395" y="5902186"/>
            <a:ext cx="936054" cy="409919"/>
            <a:chOff x="6656765" y="4214818"/>
            <a:chExt cx="701317" cy="410336"/>
          </a:xfrm>
        </p:grpSpPr>
        <p:sp>
          <p:nvSpPr>
            <p:cNvPr id="59" name="AutoShape 207"/>
            <p:cNvSpPr>
              <a:spLocks noChangeArrowheads="1"/>
            </p:cNvSpPr>
            <p:nvPr/>
          </p:nvSpPr>
          <p:spPr bwMode="auto">
            <a:xfrm>
              <a:off x="6715140" y="4214818"/>
              <a:ext cx="642942" cy="388937"/>
            </a:xfrm>
            <a:prstGeom prst="cube">
              <a:avLst>
                <a:gd name="adj" fmla="val 25000"/>
              </a:avLst>
            </a:prstGeom>
            <a:solidFill>
              <a:srgbClr val="00B0F0"/>
            </a:solidFill>
            <a:ln w="9525">
              <a:solidFill>
                <a:schemeClr val="tx1"/>
              </a:solidFill>
              <a:miter lim="800000"/>
            </a:ln>
          </p:spPr>
          <p:txBody>
            <a:bodyPr wrap="none" anchor="ctr"/>
            <a:lstStyle/>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p:txBody>
        </p:sp>
        <p:sp>
          <p:nvSpPr>
            <p:cNvPr id="60" name="Text Box 66"/>
            <p:cNvSpPr txBox="1">
              <a:spLocks noChangeArrowheads="1"/>
            </p:cNvSpPr>
            <p:nvPr/>
          </p:nvSpPr>
          <p:spPr bwMode="auto">
            <a:xfrm>
              <a:off x="6656765" y="4286256"/>
              <a:ext cx="594742" cy="338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en-US" altLang="zh-CN" sz="1600" dirty="0">
                  <a:latin typeface="+mn-ea"/>
                  <a:ea typeface="+mn-ea"/>
                </a:rPr>
                <a:t>  ONU</a:t>
              </a:r>
              <a:endParaRPr lang="zh-CN" altLang="en-US" sz="1600" dirty="0">
                <a:latin typeface="+mn-ea"/>
                <a:ea typeface="+mn-ea"/>
              </a:endParaRPr>
            </a:p>
          </p:txBody>
        </p:sp>
      </p:grpSp>
      <p:sp>
        <p:nvSpPr>
          <p:cNvPr id="61" name="Text Box 101"/>
          <p:cNvSpPr txBox="1">
            <a:spLocks noChangeArrowheads="1"/>
          </p:cNvSpPr>
          <p:nvPr/>
        </p:nvSpPr>
        <p:spPr bwMode="auto">
          <a:xfrm>
            <a:off x="8561860" y="6330806"/>
            <a:ext cx="12105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sz="1600">
                <a:latin typeface="+mn-ea"/>
                <a:ea typeface="+mn-ea"/>
              </a:rPr>
              <a:t>路边配线盒</a:t>
            </a:r>
            <a:endParaRPr lang="zh-CN" altLang="en-US" sz="1600">
              <a:latin typeface="+mn-ea"/>
              <a:ea typeface="+mn-ea"/>
            </a:endParaRPr>
          </a:p>
        </p:txBody>
      </p:sp>
      <p:grpSp>
        <p:nvGrpSpPr>
          <p:cNvPr id="62" name="组合 177"/>
          <p:cNvGrpSpPr/>
          <p:nvPr/>
        </p:nvGrpSpPr>
        <p:grpSpPr bwMode="auto">
          <a:xfrm>
            <a:off x="8561859" y="4081681"/>
            <a:ext cx="936054" cy="409919"/>
            <a:chOff x="6656765" y="4214818"/>
            <a:chExt cx="701317" cy="410336"/>
          </a:xfrm>
        </p:grpSpPr>
        <p:sp>
          <p:nvSpPr>
            <p:cNvPr id="63" name="AutoShape 207"/>
            <p:cNvSpPr>
              <a:spLocks noChangeArrowheads="1"/>
            </p:cNvSpPr>
            <p:nvPr/>
          </p:nvSpPr>
          <p:spPr bwMode="auto">
            <a:xfrm>
              <a:off x="6715140" y="4214818"/>
              <a:ext cx="642942" cy="388937"/>
            </a:xfrm>
            <a:prstGeom prst="cube">
              <a:avLst>
                <a:gd name="adj" fmla="val 25000"/>
              </a:avLst>
            </a:prstGeom>
            <a:solidFill>
              <a:srgbClr val="00B0F0"/>
            </a:solidFill>
            <a:ln w="9525">
              <a:solidFill>
                <a:schemeClr val="tx1"/>
              </a:solidFill>
              <a:miter lim="800000"/>
            </a:ln>
          </p:spPr>
          <p:txBody>
            <a:bodyPr wrap="none" anchor="ctr"/>
            <a:lstStyle/>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p:txBody>
        </p:sp>
        <p:sp>
          <p:nvSpPr>
            <p:cNvPr id="64" name="Text Box 66"/>
            <p:cNvSpPr txBox="1">
              <a:spLocks noChangeArrowheads="1"/>
            </p:cNvSpPr>
            <p:nvPr/>
          </p:nvSpPr>
          <p:spPr bwMode="auto">
            <a:xfrm>
              <a:off x="6656765" y="4286256"/>
              <a:ext cx="594742" cy="338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en-US" altLang="zh-CN" sz="1600" dirty="0">
                  <a:latin typeface="+mn-ea"/>
                  <a:ea typeface="+mn-ea"/>
                </a:rPr>
                <a:t>  ONU</a:t>
              </a:r>
              <a:endParaRPr lang="zh-CN" altLang="en-US" sz="1600" dirty="0">
                <a:latin typeface="+mn-ea"/>
                <a:ea typeface="+mn-ea"/>
              </a:endParaRPr>
            </a:p>
          </p:txBody>
        </p:sp>
      </p:grpSp>
      <p:pic>
        <p:nvPicPr>
          <p:cNvPr id="65" name="Picture 4"/>
          <p:cNvPicPr>
            <a:picLocks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9768987" y="4408702"/>
            <a:ext cx="603565" cy="31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 name="Picture 3"/>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419556" y="3367302"/>
            <a:ext cx="603564"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7" name="组合 244"/>
          <p:cNvGrpSpPr/>
          <p:nvPr/>
        </p:nvGrpSpPr>
        <p:grpSpPr bwMode="auto">
          <a:xfrm>
            <a:off x="9991354" y="3724490"/>
            <a:ext cx="952996" cy="928687"/>
            <a:chOff x="1142977" y="4357694"/>
            <a:chExt cx="2286016" cy="2286016"/>
          </a:xfrm>
        </p:grpSpPr>
        <p:grpSp>
          <p:nvGrpSpPr>
            <p:cNvPr id="68" name="组合 243"/>
            <p:cNvGrpSpPr/>
            <p:nvPr/>
          </p:nvGrpSpPr>
          <p:grpSpPr bwMode="auto">
            <a:xfrm>
              <a:off x="1142977" y="4357694"/>
              <a:ext cx="2286016" cy="2286016"/>
              <a:chOff x="1071562" y="3071810"/>
              <a:chExt cx="3571875" cy="4000528"/>
            </a:xfrm>
          </p:grpSpPr>
          <p:grpSp>
            <p:nvGrpSpPr>
              <p:cNvPr id="70" name="Group 227"/>
              <p:cNvGrpSpPr>
                <a:grpSpLocks noChangeAspect="1"/>
              </p:cNvGrpSpPr>
              <p:nvPr/>
            </p:nvGrpSpPr>
            <p:grpSpPr bwMode="auto">
              <a:xfrm>
                <a:off x="1071562" y="3071810"/>
                <a:ext cx="3571875" cy="4000528"/>
                <a:chOff x="675" y="2700"/>
                <a:chExt cx="1125" cy="1080"/>
              </a:xfrm>
            </p:grpSpPr>
            <p:sp>
              <p:nvSpPr>
                <p:cNvPr id="73" name="AutoShape 226"/>
                <p:cNvSpPr>
                  <a:spLocks noChangeAspect="1" noChangeArrowheads="1" noTextEdit="1"/>
                </p:cNvSpPr>
                <p:nvPr/>
              </p:nvSpPr>
              <p:spPr bwMode="auto">
                <a:xfrm>
                  <a:off x="675" y="2700"/>
                  <a:ext cx="1125" cy="1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74" name="Rectangle 234"/>
                <p:cNvSpPr>
                  <a:spLocks noChangeArrowheads="1"/>
                </p:cNvSpPr>
                <p:nvPr/>
              </p:nvSpPr>
              <p:spPr bwMode="auto">
                <a:xfrm>
                  <a:off x="955" y="2864"/>
                  <a:ext cx="585" cy="40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200">
                    <a:latin typeface="+mn-ea"/>
                    <a:ea typeface="+mn-ea"/>
                  </a:endParaRPr>
                </a:p>
              </p:txBody>
            </p:sp>
            <p:grpSp>
              <p:nvGrpSpPr>
                <p:cNvPr id="75" name="Group 253"/>
                <p:cNvGrpSpPr/>
                <p:nvPr/>
              </p:nvGrpSpPr>
              <p:grpSpPr bwMode="auto">
                <a:xfrm>
                  <a:off x="861" y="2713"/>
                  <a:ext cx="719" cy="674"/>
                  <a:chOff x="861" y="2713"/>
                  <a:chExt cx="719" cy="674"/>
                </a:xfrm>
              </p:grpSpPr>
              <p:sp>
                <p:nvSpPr>
                  <p:cNvPr id="76" name="Freeform 243"/>
                  <p:cNvSpPr/>
                  <p:nvPr/>
                </p:nvSpPr>
                <p:spPr bwMode="auto">
                  <a:xfrm>
                    <a:off x="861" y="2713"/>
                    <a:ext cx="719" cy="69"/>
                  </a:xfrm>
                  <a:custGeom>
                    <a:avLst/>
                    <a:gdLst>
                      <a:gd name="T0" fmla="*/ 0 w 719"/>
                      <a:gd name="T1" fmla="*/ 69 h 69"/>
                      <a:gd name="T2" fmla="*/ 87 w 719"/>
                      <a:gd name="T3" fmla="*/ 0 h 69"/>
                      <a:gd name="T4" fmla="*/ 633 w 719"/>
                      <a:gd name="T5" fmla="*/ 0 h 69"/>
                      <a:gd name="T6" fmla="*/ 719 w 719"/>
                      <a:gd name="T7" fmla="*/ 69 h 69"/>
                      <a:gd name="T8" fmla="*/ 0 w 719"/>
                      <a:gd name="T9" fmla="*/ 69 h 69"/>
                      <a:gd name="T10" fmla="*/ 0 60000 65536"/>
                      <a:gd name="T11" fmla="*/ 0 60000 65536"/>
                      <a:gd name="T12" fmla="*/ 0 60000 65536"/>
                      <a:gd name="T13" fmla="*/ 0 60000 65536"/>
                      <a:gd name="T14" fmla="*/ 0 60000 65536"/>
                      <a:gd name="T15" fmla="*/ 0 w 719"/>
                      <a:gd name="T16" fmla="*/ 0 h 69"/>
                      <a:gd name="T17" fmla="*/ 719 w 719"/>
                      <a:gd name="T18" fmla="*/ 69 h 69"/>
                    </a:gdLst>
                    <a:ahLst/>
                    <a:cxnLst>
                      <a:cxn ang="T10">
                        <a:pos x="T0" y="T1"/>
                      </a:cxn>
                      <a:cxn ang="T11">
                        <a:pos x="T2" y="T3"/>
                      </a:cxn>
                      <a:cxn ang="T12">
                        <a:pos x="T4" y="T5"/>
                      </a:cxn>
                      <a:cxn ang="T13">
                        <a:pos x="T6" y="T7"/>
                      </a:cxn>
                      <a:cxn ang="T14">
                        <a:pos x="T8" y="T9"/>
                      </a:cxn>
                    </a:cxnLst>
                    <a:rect l="T15" t="T16" r="T17" b="T18"/>
                    <a:pathLst>
                      <a:path w="719" h="69">
                        <a:moveTo>
                          <a:pt x="0" y="69"/>
                        </a:moveTo>
                        <a:lnTo>
                          <a:pt x="87" y="0"/>
                        </a:lnTo>
                        <a:lnTo>
                          <a:pt x="633" y="0"/>
                        </a:lnTo>
                        <a:lnTo>
                          <a:pt x="719" y="69"/>
                        </a:lnTo>
                        <a:lnTo>
                          <a:pt x="0" y="69"/>
                        </a:lnTo>
                        <a:close/>
                      </a:path>
                    </a:pathLst>
                  </a:custGeom>
                  <a:solidFill>
                    <a:srgbClr val="C9C9B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mn-ea"/>
                      <a:ea typeface="+mn-ea"/>
                    </a:endParaRPr>
                  </a:p>
                </p:txBody>
              </p:sp>
              <p:sp>
                <p:nvSpPr>
                  <p:cNvPr id="77" name="Freeform 244"/>
                  <p:cNvSpPr/>
                  <p:nvPr/>
                </p:nvSpPr>
                <p:spPr bwMode="auto">
                  <a:xfrm>
                    <a:off x="861" y="2713"/>
                    <a:ext cx="719" cy="69"/>
                  </a:xfrm>
                  <a:custGeom>
                    <a:avLst/>
                    <a:gdLst>
                      <a:gd name="T0" fmla="*/ 0 w 719"/>
                      <a:gd name="T1" fmla="*/ 69 h 69"/>
                      <a:gd name="T2" fmla="*/ 87 w 719"/>
                      <a:gd name="T3" fmla="*/ 0 h 69"/>
                      <a:gd name="T4" fmla="*/ 633 w 719"/>
                      <a:gd name="T5" fmla="*/ 0 h 69"/>
                      <a:gd name="T6" fmla="*/ 719 w 719"/>
                      <a:gd name="T7" fmla="*/ 69 h 69"/>
                      <a:gd name="T8" fmla="*/ 0 w 719"/>
                      <a:gd name="T9" fmla="*/ 69 h 69"/>
                      <a:gd name="T10" fmla="*/ 0 60000 65536"/>
                      <a:gd name="T11" fmla="*/ 0 60000 65536"/>
                      <a:gd name="T12" fmla="*/ 0 60000 65536"/>
                      <a:gd name="T13" fmla="*/ 0 60000 65536"/>
                      <a:gd name="T14" fmla="*/ 0 60000 65536"/>
                      <a:gd name="T15" fmla="*/ 0 w 719"/>
                      <a:gd name="T16" fmla="*/ 0 h 69"/>
                      <a:gd name="T17" fmla="*/ 719 w 719"/>
                      <a:gd name="T18" fmla="*/ 69 h 69"/>
                    </a:gdLst>
                    <a:ahLst/>
                    <a:cxnLst>
                      <a:cxn ang="T10">
                        <a:pos x="T0" y="T1"/>
                      </a:cxn>
                      <a:cxn ang="T11">
                        <a:pos x="T2" y="T3"/>
                      </a:cxn>
                      <a:cxn ang="T12">
                        <a:pos x="T4" y="T5"/>
                      </a:cxn>
                      <a:cxn ang="T13">
                        <a:pos x="T6" y="T7"/>
                      </a:cxn>
                      <a:cxn ang="T14">
                        <a:pos x="T8" y="T9"/>
                      </a:cxn>
                    </a:cxnLst>
                    <a:rect l="T15" t="T16" r="T17" b="T18"/>
                    <a:pathLst>
                      <a:path w="719" h="69">
                        <a:moveTo>
                          <a:pt x="0" y="69"/>
                        </a:moveTo>
                        <a:lnTo>
                          <a:pt x="87" y="0"/>
                        </a:lnTo>
                        <a:lnTo>
                          <a:pt x="633" y="0"/>
                        </a:lnTo>
                        <a:lnTo>
                          <a:pt x="719" y="69"/>
                        </a:lnTo>
                        <a:lnTo>
                          <a:pt x="0" y="69"/>
                        </a:lnTo>
                        <a:close/>
                      </a:path>
                    </a:pathLst>
                  </a:custGeom>
                  <a:solidFill>
                    <a:srgbClr val="C9C9B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mn-ea"/>
                      <a:ea typeface="+mn-ea"/>
                    </a:endParaRPr>
                  </a:p>
                </p:txBody>
              </p:sp>
              <p:sp>
                <p:nvSpPr>
                  <p:cNvPr id="78" name="Rectangle 245"/>
                  <p:cNvSpPr>
                    <a:spLocks noChangeArrowheads="1"/>
                  </p:cNvSpPr>
                  <p:nvPr/>
                </p:nvSpPr>
                <p:spPr bwMode="auto">
                  <a:xfrm>
                    <a:off x="861" y="2782"/>
                    <a:ext cx="719" cy="605"/>
                  </a:xfrm>
                  <a:prstGeom prst="rect">
                    <a:avLst/>
                  </a:prstGeom>
                  <a:solidFill>
                    <a:srgbClr val="B7B79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200">
                      <a:latin typeface="+mn-ea"/>
                      <a:ea typeface="+mn-ea"/>
                    </a:endParaRPr>
                  </a:p>
                </p:txBody>
              </p:sp>
              <p:sp>
                <p:nvSpPr>
                  <p:cNvPr id="79" name="Rectangle 247"/>
                  <p:cNvSpPr>
                    <a:spLocks noChangeArrowheads="1"/>
                  </p:cNvSpPr>
                  <p:nvPr/>
                </p:nvSpPr>
                <p:spPr bwMode="auto">
                  <a:xfrm>
                    <a:off x="928" y="2845"/>
                    <a:ext cx="586" cy="40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200">
                      <a:latin typeface="+mn-ea"/>
                      <a:ea typeface="+mn-ea"/>
                    </a:endParaRPr>
                  </a:p>
                </p:txBody>
              </p:sp>
            </p:grpSp>
          </p:grpSp>
          <p:sp>
            <p:nvSpPr>
              <p:cNvPr id="71" name="椭圆 240"/>
              <p:cNvSpPr>
                <a:spLocks noChangeArrowheads="1"/>
              </p:cNvSpPr>
              <p:nvPr/>
            </p:nvSpPr>
            <p:spPr bwMode="auto">
              <a:xfrm>
                <a:off x="3571868" y="5286388"/>
                <a:ext cx="142876" cy="142876"/>
              </a:xfrm>
              <a:prstGeom prst="ellipse">
                <a:avLst/>
              </a:prstGeom>
              <a:solidFill>
                <a:schemeClr val="bg1"/>
              </a:solidFill>
              <a:ln w="9525" algn="ctr">
                <a:solidFill>
                  <a:schemeClr val="tx1"/>
                </a:solidFill>
                <a:round/>
              </a:ln>
            </p:spPr>
            <p:txBody>
              <a:bodyPr/>
              <a:lstStyle/>
              <a:p>
                <a:endParaRPr lang="zh-CN" altLang="en-US" sz="1200">
                  <a:latin typeface="+mn-ea"/>
                  <a:ea typeface="+mn-ea"/>
                </a:endParaRPr>
              </a:p>
            </p:txBody>
          </p:sp>
          <p:sp>
            <p:nvSpPr>
              <p:cNvPr id="72" name="椭圆 241"/>
              <p:cNvSpPr>
                <a:spLocks noChangeArrowheads="1"/>
              </p:cNvSpPr>
              <p:nvPr/>
            </p:nvSpPr>
            <p:spPr bwMode="auto">
              <a:xfrm>
                <a:off x="3357554" y="5286388"/>
                <a:ext cx="142876" cy="142876"/>
              </a:xfrm>
              <a:prstGeom prst="ellipse">
                <a:avLst/>
              </a:prstGeom>
              <a:solidFill>
                <a:schemeClr val="bg1"/>
              </a:solidFill>
              <a:ln w="9525" algn="ctr">
                <a:solidFill>
                  <a:schemeClr val="tx1"/>
                </a:solidFill>
                <a:round/>
              </a:ln>
            </p:spPr>
            <p:txBody>
              <a:bodyPr/>
              <a:lstStyle/>
              <a:p>
                <a:endParaRPr lang="zh-CN" altLang="en-US" sz="1200">
                  <a:latin typeface="+mn-ea"/>
                  <a:ea typeface="+mn-ea"/>
                </a:endParaRPr>
              </a:p>
            </p:txBody>
          </p:sp>
        </p:grpSp>
        <p:sp>
          <p:nvSpPr>
            <p:cNvPr id="69" name="TextBox 242"/>
            <p:cNvSpPr txBox="1">
              <a:spLocks noChangeArrowheads="1"/>
            </p:cNvSpPr>
            <p:nvPr/>
          </p:nvSpPr>
          <p:spPr bwMode="auto">
            <a:xfrm>
              <a:off x="1511355" y="4674858"/>
              <a:ext cx="1469583" cy="833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ctr" eaLnBrk="1" hangingPunct="1"/>
              <a:r>
                <a:rPr lang="en-US" altLang="zh-CN" sz="1600">
                  <a:latin typeface="+mn-ea"/>
                  <a:ea typeface="+mn-ea"/>
                </a:rPr>
                <a:t>TV</a:t>
              </a:r>
              <a:endParaRPr lang="zh-CN" altLang="en-US" sz="1600">
                <a:latin typeface="+mn-ea"/>
                <a:ea typeface="+mn-ea"/>
              </a:endParaRPr>
            </a:p>
          </p:txBody>
        </p:sp>
      </p:grpSp>
      <p:sp>
        <p:nvSpPr>
          <p:cNvPr id="80" name="Line 18"/>
          <p:cNvSpPr>
            <a:spLocks noChangeShapeType="1"/>
          </p:cNvSpPr>
          <p:nvPr/>
        </p:nvSpPr>
        <p:spPr bwMode="auto">
          <a:xfrm flipH="1">
            <a:off x="9133657" y="3795926"/>
            <a:ext cx="381198" cy="28575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latin typeface="+mn-ea"/>
              <a:ea typeface="+mn-ea"/>
            </a:endParaRPr>
          </a:p>
        </p:txBody>
      </p:sp>
      <p:sp>
        <p:nvSpPr>
          <p:cNvPr id="81" name="Line 18"/>
          <p:cNvSpPr>
            <a:spLocks noChangeShapeType="1"/>
          </p:cNvSpPr>
          <p:nvPr/>
        </p:nvSpPr>
        <p:spPr bwMode="auto">
          <a:xfrm flipH="1">
            <a:off x="9514856" y="4081677"/>
            <a:ext cx="667098" cy="142875"/>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latin typeface="+mn-ea"/>
              <a:ea typeface="+mn-ea"/>
            </a:endParaRPr>
          </a:p>
        </p:txBody>
      </p:sp>
      <p:sp>
        <p:nvSpPr>
          <p:cNvPr id="82" name="Line 18"/>
          <p:cNvSpPr>
            <a:spLocks noChangeShapeType="1"/>
          </p:cNvSpPr>
          <p:nvPr/>
        </p:nvSpPr>
        <p:spPr bwMode="auto">
          <a:xfrm flipH="1" flipV="1">
            <a:off x="9419556" y="4413465"/>
            <a:ext cx="381198" cy="142875"/>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latin typeface="+mn-ea"/>
              <a:ea typeface="+mn-ea"/>
            </a:endParaRPr>
          </a:p>
        </p:txBody>
      </p:sp>
      <p:grpSp>
        <p:nvGrpSpPr>
          <p:cNvPr id="83" name="组合 248"/>
          <p:cNvGrpSpPr/>
          <p:nvPr/>
        </p:nvGrpSpPr>
        <p:grpSpPr bwMode="auto">
          <a:xfrm>
            <a:off x="8604215" y="4963297"/>
            <a:ext cx="936054" cy="409919"/>
            <a:chOff x="6656765" y="4214818"/>
            <a:chExt cx="701317" cy="410336"/>
          </a:xfrm>
        </p:grpSpPr>
        <p:sp>
          <p:nvSpPr>
            <p:cNvPr id="84" name="AutoShape 207"/>
            <p:cNvSpPr>
              <a:spLocks noChangeArrowheads="1"/>
            </p:cNvSpPr>
            <p:nvPr/>
          </p:nvSpPr>
          <p:spPr bwMode="auto">
            <a:xfrm>
              <a:off x="6715140" y="4214818"/>
              <a:ext cx="642942" cy="388937"/>
            </a:xfrm>
            <a:prstGeom prst="cube">
              <a:avLst>
                <a:gd name="adj" fmla="val 25000"/>
              </a:avLst>
            </a:prstGeom>
            <a:solidFill>
              <a:srgbClr val="00B0F0"/>
            </a:solidFill>
            <a:ln w="9525">
              <a:solidFill>
                <a:schemeClr val="tx1"/>
              </a:solidFill>
              <a:miter lim="800000"/>
            </a:ln>
          </p:spPr>
          <p:txBody>
            <a:bodyPr wrap="none" anchor="ctr"/>
            <a:lstStyle/>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p:txBody>
        </p:sp>
        <p:sp>
          <p:nvSpPr>
            <p:cNvPr id="85" name="Text Box 66"/>
            <p:cNvSpPr txBox="1">
              <a:spLocks noChangeArrowheads="1"/>
            </p:cNvSpPr>
            <p:nvPr/>
          </p:nvSpPr>
          <p:spPr bwMode="auto">
            <a:xfrm>
              <a:off x="6656765" y="4286256"/>
              <a:ext cx="594742" cy="338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en-US" altLang="zh-CN" sz="1600" dirty="0">
                  <a:latin typeface="+mn-ea"/>
                  <a:ea typeface="+mn-ea"/>
                </a:rPr>
                <a:t>  ONU</a:t>
              </a:r>
              <a:endParaRPr lang="zh-CN" altLang="en-US" sz="1600" dirty="0">
                <a:latin typeface="+mn-ea"/>
                <a:ea typeface="+mn-ea"/>
              </a:endParaRPr>
            </a:p>
          </p:txBody>
        </p:sp>
      </p:grpSp>
      <p:sp>
        <p:nvSpPr>
          <p:cNvPr id="86" name="Text Box 66"/>
          <p:cNvSpPr txBox="1">
            <a:spLocks noChangeArrowheads="1"/>
          </p:cNvSpPr>
          <p:nvPr/>
        </p:nvSpPr>
        <p:spPr bwMode="auto">
          <a:xfrm>
            <a:off x="10849050" y="4330556"/>
            <a:ext cx="6960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en-US" altLang="zh-CN" sz="1600">
                <a:latin typeface="+mn-ea"/>
                <a:ea typeface="+mn-ea"/>
              </a:rPr>
              <a:t>FTTH</a:t>
            </a:r>
            <a:endParaRPr lang="zh-CN" altLang="en-US" sz="1600">
              <a:latin typeface="+mn-ea"/>
              <a:ea typeface="+mn-ea"/>
            </a:endParaRPr>
          </a:p>
        </p:txBody>
      </p:sp>
      <p:sp>
        <p:nvSpPr>
          <p:cNvPr id="87" name="Text Box 66"/>
          <p:cNvSpPr txBox="1">
            <a:spLocks noChangeArrowheads="1"/>
          </p:cNvSpPr>
          <p:nvPr/>
        </p:nvSpPr>
        <p:spPr bwMode="auto">
          <a:xfrm>
            <a:off x="10889288" y="6168881"/>
            <a:ext cx="6848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en-US" altLang="zh-CN" sz="1600">
                <a:latin typeface="+mn-ea"/>
                <a:ea typeface="+mn-ea"/>
              </a:rPr>
              <a:t>FTTC</a:t>
            </a:r>
            <a:endParaRPr lang="zh-CN" altLang="en-US" sz="1600">
              <a:latin typeface="+mn-ea"/>
              <a:ea typeface="+mn-ea"/>
            </a:endParaRPr>
          </a:p>
        </p:txBody>
      </p:sp>
      <p:sp>
        <p:nvSpPr>
          <p:cNvPr id="88" name="Text Box 66"/>
          <p:cNvSpPr txBox="1">
            <a:spLocks noChangeArrowheads="1"/>
          </p:cNvSpPr>
          <p:nvPr/>
        </p:nvSpPr>
        <p:spPr bwMode="auto">
          <a:xfrm>
            <a:off x="10849050" y="5349731"/>
            <a:ext cx="6848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en-US" altLang="zh-CN" sz="1600">
                <a:latin typeface="+mn-ea"/>
                <a:ea typeface="+mn-ea"/>
              </a:rPr>
              <a:t>FTTB</a:t>
            </a:r>
            <a:endParaRPr lang="zh-CN" altLang="en-US" sz="1600">
              <a:latin typeface="+mn-ea"/>
              <a:ea typeface="+mn-ea"/>
            </a:endParaRPr>
          </a:p>
        </p:txBody>
      </p:sp>
      <p:sp>
        <p:nvSpPr>
          <p:cNvPr id="91" name="Text Box 101"/>
          <p:cNvSpPr txBox="1">
            <a:spLocks noChangeArrowheads="1"/>
          </p:cNvSpPr>
          <p:nvPr/>
        </p:nvSpPr>
        <p:spPr bwMode="auto">
          <a:xfrm>
            <a:off x="8657159" y="5371853"/>
            <a:ext cx="5950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sz="1600" dirty="0">
                <a:latin typeface="+mn-ea"/>
                <a:ea typeface="+mn-ea"/>
              </a:rPr>
              <a:t>大楼</a:t>
            </a:r>
            <a:endParaRPr lang="zh-CN" altLang="en-US" sz="1600" dirty="0">
              <a:latin typeface="+mn-ea"/>
              <a:ea typeface="+mn-ea"/>
            </a:endParaRPr>
          </a:p>
        </p:txBody>
      </p:sp>
      <p:cxnSp>
        <p:nvCxnSpPr>
          <p:cNvPr id="92" name="直接连接符 99"/>
          <p:cNvCxnSpPr>
            <a:cxnSpLocks noChangeShapeType="1"/>
          </p:cNvCxnSpPr>
          <p:nvPr/>
        </p:nvCxnSpPr>
        <p:spPr bwMode="auto">
          <a:xfrm>
            <a:off x="6747247" y="5119545"/>
            <a:ext cx="1935326" cy="0"/>
          </a:xfrm>
          <a:prstGeom prst="line">
            <a:avLst/>
          </a:prstGeom>
          <a:noFill/>
          <a:ln w="38100" cmpd="dbl">
            <a:solidFill>
              <a:srgbClr val="C00000"/>
            </a:solidFill>
            <a:round/>
          </a:ln>
          <a:extLst>
            <a:ext uri="{909E8E84-426E-40DD-AFC4-6F175D3DCCD1}">
              <a14:hiddenFill xmlns:a14="http://schemas.microsoft.com/office/drawing/2010/main">
                <a:noFill/>
              </a14:hiddenFill>
            </a:ext>
          </a:extLst>
        </p:spPr>
      </p:cxnSp>
      <p:sp>
        <p:nvSpPr>
          <p:cNvPr id="93" name="Text Box 101"/>
          <p:cNvSpPr txBox="1">
            <a:spLocks noChangeArrowheads="1"/>
          </p:cNvSpPr>
          <p:nvPr/>
        </p:nvSpPr>
        <p:spPr bwMode="auto">
          <a:xfrm>
            <a:off x="8657159" y="3367301"/>
            <a:ext cx="5950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sz="1600">
                <a:latin typeface="+mn-ea"/>
                <a:ea typeface="+mn-ea"/>
              </a:rPr>
              <a:t>住宅</a:t>
            </a:r>
            <a:endParaRPr lang="zh-CN" altLang="en-US" sz="1600">
              <a:latin typeface="+mn-ea"/>
              <a:ea typeface="+mn-ea"/>
            </a:endParaRPr>
          </a:p>
        </p:txBody>
      </p:sp>
      <p:cxnSp>
        <p:nvCxnSpPr>
          <p:cNvPr id="94" name="直接连接符 106"/>
          <p:cNvCxnSpPr>
            <a:cxnSpLocks noChangeShapeType="1"/>
          </p:cNvCxnSpPr>
          <p:nvPr/>
        </p:nvCxnSpPr>
        <p:spPr bwMode="auto">
          <a:xfrm flipV="1">
            <a:off x="9540268" y="4988693"/>
            <a:ext cx="451085" cy="119063"/>
          </a:xfrm>
          <a:prstGeom prst="line">
            <a:avLst/>
          </a:prstGeom>
          <a:noFill/>
          <a:ln w="9525" algn="ctr">
            <a:solidFill>
              <a:schemeClr val="tx1"/>
            </a:solidFill>
            <a:round/>
          </a:ln>
          <a:extLst>
            <a:ext uri="{909E8E84-426E-40DD-AFC4-6F175D3DCCD1}">
              <a14:hiddenFill xmlns:a14="http://schemas.microsoft.com/office/drawing/2010/main">
                <a:noFill/>
              </a14:hiddenFill>
            </a:ext>
          </a:extLst>
        </p:spPr>
      </p:cxnSp>
      <p:cxnSp>
        <p:nvCxnSpPr>
          <p:cNvPr id="95" name="直接连接符 108"/>
          <p:cNvCxnSpPr>
            <a:cxnSpLocks noChangeShapeType="1"/>
          </p:cNvCxnSpPr>
          <p:nvPr/>
        </p:nvCxnSpPr>
        <p:spPr bwMode="auto">
          <a:xfrm>
            <a:off x="9540269" y="5250630"/>
            <a:ext cx="546384" cy="95250"/>
          </a:xfrm>
          <a:prstGeom prst="line">
            <a:avLst/>
          </a:prstGeom>
          <a:noFill/>
          <a:ln w="9525" algn="ctr">
            <a:solidFill>
              <a:schemeClr val="tx1"/>
            </a:solidFill>
            <a:round/>
          </a:ln>
          <a:extLst>
            <a:ext uri="{909E8E84-426E-40DD-AFC4-6F175D3DCCD1}">
              <a14:hiddenFill xmlns:a14="http://schemas.microsoft.com/office/drawing/2010/main">
                <a:noFill/>
              </a14:hiddenFill>
            </a:ext>
          </a:extLst>
        </p:spPr>
      </p:cxnSp>
      <p:cxnSp>
        <p:nvCxnSpPr>
          <p:cNvPr id="96" name="直接连接符 110"/>
          <p:cNvCxnSpPr>
            <a:cxnSpLocks noChangeShapeType="1"/>
          </p:cNvCxnSpPr>
          <p:nvPr/>
        </p:nvCxnSpPr>
        <p:spPr bwMode="auto">
          <a:xfrm>
            <a:off x="9557211" y="5171255"/>
            <a:ext cx="529442" cy="31750"/>
          </a:xfrm>
          <a:prstGeom prst="line">
            <a:avLst/>
          </a:prstGeom>
          <a:noFill/>
          <a:ln w="9525" algn="ctr">
            <a:solidFill>
              <a:schemeClr val="tx1"/>
            </a:solidFill>
            <a:round/>
          </a:ln>
          <a:extLst>
            <a:ext uri="{909E8E84-426E-40DD-AFC4-6F175D3DCCD1}">
              <a14:hiddenFill xmlns:a14="http://schemas.microsoft.com/office/drawing/2010/main">
                <a:noFill/>
              </a14:hiddenFill>
            </a:ext>
          </a:extLst>
        </p:spPr>
      </p:cxnSp>
      <p:cxnSp>
        <p:nvCxnSpPr>
          <p:cNvPr id="97" name="直接连接符 114"/>
          <p:cNvCxnSpPr>
            <a:cxnSpLocks noChangeShapeType="1"/>
          </p:cNvCxnSpPr>
          <p:nvPr/>
        </p:nvCxnSpPr>
        <p:spPr bwMode="auto">
          <a:xfrm flipV="1">
            <a:off x="9610156" y="5906944"/>
            <a:ext cx="451084" cy="119062"/>
          </a:xfrm>
          <a:prstGeom prst="line">
            <a:avLst/>
          </a:prstGeom>
          <a:noFill/>
          <a:ln w="9525" algn="ctr">
            <a:solidFill>
              <a:schemeClr val="tx1"/>
            </a:solidFill>
            <a:round/>
          </a:ln>
          <a:extLst>
            <a:ext uri="{909E8E84-426E-40DD-AFC4-6F175D3DCCD1}">
              <a14:hiddenFill xmlns:a14="http://schemas.microsoft.com/office/drawing/2010/main">
                <a:noFill/>
              </a14:hiddenFill>
            </a:ext>
          </a:extLst>
        </p:spPr>
      </p:cxnSp>
      <p:cxnSp>
        <p:nvCxnSpPr>
          <p:cNvPr id="98" name="直接连接符 115"/>
          <p:cNvCxnSpPr>
            <a:cxnSpLocks noChangeShapeType="1"/>
          </p:cNvCxnSpPr>
          <p:nvPr/>
        </p:nvCxnSpPr>
        <p:spPr bwMode="auto">
          <a:xfrm>
            <a:off x="9610156" y="6168881"/>
            <a:ext cx="546384" cy="95250"/>
          </a:xfrm>
          <a:prstGeom prst="line">
            <a:avLst/>
          </a:prstGeom>
          <a:noFill/>
          <a:ln w="9525" algn="ctr">
            <a:solidFill>
              <a:schemeClr val="tx1"/>
            </a:solidFill>
            <a:round/>
          </a:ln>
          <a:extLst>
            <a:ext uri="{909E8E84-426E-40DD-AFC4-6F175D3DCCD1}">
              <a14:hiddenFill xmlns:a14="http://schemas.microsoft.com/office/drawing/2010/main">
                <a:noFill/>
              </a14:hiddenFill>
            </a:ext>
          </a:extLst>
        </p:spPr>
      </p:cxnSp>
      <p:cxnSp>
        <p:nvCxnSpPr>
          <p:cNvPr id="99" name="直接连接符 116"/>
          <p:cNvCxnSpPr>
            <a:cxnSpLocks noChangeShapeType="1"/>
          </p:cNvCxnSpPr>
          <p:nvPr/>
        </p:nvCxnSpPr>
        <p:spPr bwMode="auto">
          <a:xfrm>
            <a:off x="9627098" y="6087920"/>
            <a:ext cx="529442" cy="33337"/>
          </a:xfrm>
          <a:prstGeom prst="line">
            <a:avLst/>
          </a:prstGeom>
          <a:noFill/>
          <a:ln w="9525" algn="ctr">
            <a:solidFill>
              <a:schemeClr val="tx1"/>
            </a:solidFill>
            <a:round/>
          </a:ln>
          <a:extLst>
            <a:ext uri="{909E8E84-426E-40DD-AFC4-6F175D3DCCD1}">
              <a14:hiddenFill xmlns:a14="http://schemas.microsoft.com/office/drawing/2010/main">
                <a:noFill/>
              </a14:hiddenFill>
            </a:ext>
          </a:extLst>
        </p:spPr>
      </p:cxnSp>
      <p:sp>
        <p:nvSpPr>
          <p:cNvPr id="100" name="Text Box 66"/>
          <p:cNvSpPr txBox="1">
            <a:spLocks noChangeArrowheads="1"/>
          </p:cNvSpPr>
          <p:nvPr/>
        </p:nvSpPr>
        <p:spPr bwMode="auto">
          <a:xfrm>
            <a:off x="6122181" y="5355229"/>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ctr" eaLnBrk="1" hangingPunct="1"/>
            <a:r>
              <a:rPr lang="zh-CN" altLang="en-US" sz="1600" dirty="0">
                <a:latin typeface="+mn-ea"/>
                <a:ea typeface="+mn-ea"/>
              </a:rPr>
              <a:t>光分路器</a:t>
            </a:r>
            <a:endParaRPr lang="en-US" altLang="zh-CN" sz="1600" dirty="0">
              <a:latin typeface="+mn-ea"/>
              <a:ea typeface="+mn-ea"/>
            </a:endParaRPr>
          </a:p>
        </p:txBody>
      </p:sp>
      <p:sp>
        <p:nvSpPr>
          <p:cNvPr id="101" name="Line 18"/>
          <p:cNvSpPr>
            <a:spLocks noChangeShapeType="1"/>
          </p:cNvSpPr>
          <p:nvPr/>
        </p:nvSpPr>
        <p:spPr bwMode="auto">
          <a:xfrm flipH="1">
            <a:off x="2462684" y="5222731"/>
            <a:ext cx="857697" cy="46513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latin typeface="+mn-ea"/>
              <a:ea typeface="+mn-ea"/>
            </a:endParaRPr>
          </a:p>
        </p:txBody>
      </p:sp>
      <p:cxnSp>
        <p:nvCxnSpPr>
          <p:cNvPr id="102" name="直接连接符 98"/>
          <p:cNvCxnSpPr>
            <a:cxnSpLocks noChangeShapeType="1"/>
          </p:cNvCxnSpPr>
          <p:nvPr/>
        </p:nvCxnSpPr>
        <p:spPr bwMode="auto">
          <a:xfrm>
            <a:off x="4125133" y="5116370"/>
            <a:ext cx="2287191" cy="1587"/>
          </a:xfrm>
          <a:prstGeom prst="line">
            <a:avLst/>
          </a:prstGeom>
          <a:noFill/>
          <a:ln w="76200" cmpd="tri">
            <a:solidFill>
              <a:srgbClr val="C00000"/>
            </a:solidFill>
            <a:round/>
          </a:ln>
          <a:extLst>
            <a:ext uri="{909E8E84-426E-40DD-AFC4-6F175D3DCCD1}">
              <a14:hiddenFill xmlns:a14="http://schemas.microsoft.com/office/drawing/2010/main">
                <a:noFill/>
              </a14:hiddenFill>
            </a:ext>
          </a:extLst>
        </p:spPr>
      </p:cxnSp>
      <p:sp>
        <p:nvSpPr>
          <p:cNvPr id="105" name="Rectangle 3"/>
          <p:cNvSpPr>
            <a:spLocks noGrp="1" noChangeArrowheads="1"/>
          </p:cNvSpPr>
          <p:nvPr>
            <p:ph idx="1"/>
          </p:nvPr>
        </p:nvSpPr>
        <p:spPr>
          <a:xfrm>
            <a:off x="914599" y="1245483"/>
            <a:ext cx="10801200" cy="2155073"/>
          </a:xfrm>
        </p:spPr>
        <p:txBody>
          <a:bodyPr>
            <a:normAutofit/>
          </a:bodyPr>
          <a:lstStyle/>
          <a:p>
            <a:r>
              <a:rPr lang="zh-CN" altLang="en-US" sz="2200" dirty="0"/>
              <a:t>无源光网络采用无源光分路器（</a:t>
            </a:r>
            <a:r>
              <a:rPr lang="en-US" altLang="zh-CN" sz="2200" dirty="0"/>
              <a:t>Passive Optical Splitter</a:t>
            </a:r>
            <a:r>
              <a:rPr lang="zh-CN" altLang="en-US" sz="2200" dirty="0"/>
              <a:t>，</a:t>
            </a:r>
            <a:r>
              <a:rPr lang="en-US" altLang="zh-CN" sz="2200" dirty="0"/>
              <a:t>POS</a:t>
            </a:r>
            <a:r>
              <a:rPr lang="zh-CN" altLang="en-US" sz="2200" dirty="0"/>
              <a:t>）与</a:t>
            </a:r>
            <a:r>
              <a:rPr lang="en-US" altLang="zh-CN" sz="2200" dirty="0"/>
              <a:t>ONU</a:t>
            </a:r>
            <a:r>
              <a:rPr lang="zh-CN" altLang="en-US" sz="2200" dirty="0"/>
              <a:t>连接，是纯光纤网络。</a:t>
            </a:r>
            <a:endParaRPr lang="en-US" altLang="zh-CN" sz="2200" dirty="0"/>
          </a:p>
          <a:p>
            <a:r>
              <a:rPr lang="zh-CN" altLang="en-US" sz="2200" dirty="0"/>
              <a:t>光分路器是一种能将光信号从一条光纤中分至多条光纤中的无源光器件。</a:t>
            </a:r>
            <a:endParaRPr lang="en-US" altLang="zh-CN" sz="2200" dirty="0"/>
          </a:p>
          <a:p>
            <a:r>
              <a:rPr lang="zh-CN" altLang="en-US" sz="2200" dirty="0"/>
              <a:t>无源光网络通常采用波分复用，上行和下行分别使用不同的波长。</a:t>
            </a:r>
            <a:endParaRPr lang="zh-CN" altLang="en-US" sz="2200" dirty="0"/>
          </a:p>
        </p:txBody>
      </p:sp>
      <p:sp>
        <p:nvSpPr>
          <p:cNvPr id="57" name="梯形 56"/>
          <p:cNvSpPr/>
          <p:nvPr/>
        </p:nvSpPr>
        <p:spPr bwMode="auto">
          <a:xfrm rot="16200000" flipH="1">
            <a:off x="6402049" y="4908609"/>
            <a:ext cx="392113" cy="427789"/>
          </a:xfrm>
          <a:prstGeom prst="trapezoid">
            <a:avLst>
              <a:gd name="adj" fmla="val 39242"/>
            </a:avLst>
          </a:prstGeom>
          <a:ln>
            <a:headEnd type="none" w="med" len="med"/>
            <a:tailEnd type="none" w="med" len="med"/>
          </a:ln>
        </p:spPr>
        <p:style>
          <a:lnRef idx="0">
            <a:schemeClr val="accent5"/>
          </a:lnRef>
          <a:fillRef idx="3">
            <a:schemeClr val="accent5"/>
          </a:fillRef>
          <a:effectRef idx="3">
            <a:schemeClr val="accent5"/>
          </a:effectRef>
          <a:fontRef idx="minor">
            <a:schemeClr val="lt1"/>
          </a:fontRef>
        </p:style>
        <p:txBody>
          <a:bodyPr/>
          <a:lstStyle/>
          <a:p>
            <a:pPr>
              <a:defRPr/>
            </a:pPr>
            <a:endParaRPr lang="zh-CN" altLang="en-US">
              <a:latin typeface="+mn-ea"/>
            </a:endParaRPr>
          </a:p>
        </p:txBody>
      </p:sp>
      <p:sp>
        <p:nvSpPr>
          <p:cNvPr id="106" name="Text Box 66"/>
          <p:cNvSpPr txBox="1">
            <a:spLocks noChangeArrowheads="1"/>
          </p:cNvSpPr>
          <p:nvPr/>
        </p:nvSpPr>
        <p:spPr bwMode="auto">
          <a:xfrm>
            <a:off x="4891692" y="3589939"/>
            <a:ext cx="2820071" cy="646331"/>
          </a:xfrm>
          <a:prstGeom prst="rect">
            <a:avLst/>
          </a:prstGeom>
          <a:solidFill>
            <a:srgbClr val="F2F2F2"/>
          </a:solidFill>
          <a:ln>
            <a:noFill/>
          </a:ln>
        </p:spPr>
        <p:txBody>
          <a:bodyPr wrap="squar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ctr" eaLnBrk="1" hangingPunct="1"/>
            <a:r>
              <a:rPr lang="zh-CN" altLang="en-US" sz="1800" dirty="0">
                <a:latin typeface="+mn-ea"/>
                <a:ea typeface="+mn-ea"/>
              </a:rPr>
              <a:t>使用波分复用将光纤划分为上行和下行两个信道</a:t>
            </a:r>
            <a:endParaRPr lang="zh-CN" altLang="en-US" sz="1800" dirty="0">
              <a:latin typeface="+mn-ea"/>
              <a:ea typeface="+mn-ea"/>
            </a:endParaRPr>
          </a:p>
        </p:txBody>
      </p:sp>
      <p:pic>
        <p:nvPicPr>
          <p:cNvPr id="3" name="图片 2"/>
          <p:cNvPicPr>
            <a:picLocks noChangeAspect="1"/>
          </p:cNvPicPr>
          <p:nvPr/>
        </p:nvPicPr>
        <p:blipFill>
          <a:blip r:embed="rId3"/>
          <a:stretch>
            <a:fillRect/>
          </a:stretch>
        </p:blipFill>
        <p:spPr>
          <a:xfrm>
            <a:off x="8331200" y="385445"/>
            <a:ext cx="2319655" cy="375920"/>
          </a:xfrm>
          <a:prstGeom prst="rect">
            <a:avLst/>
          </a:prstGeom>
        </p:spPr>
      </p:pic>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05">
                                            <p:txEl>
                                              <p:pRg st="0" end="0"/>
                                            </p:txEl>
                                          </p:spTgt>
                                        </p:tgtEl>
                                        <p:attrNameLst>
                                          <p:attrName>style.visibility</p:attrName>
                                        </p:attrNameLst>
                                      </p:cBhvr>
                                      <p:to>
                                        <p:strVal val="visible"/>
                                      </p:to>
                                    </p:set>
                                    <p:animEffect transition="in" filter="fade">
                                      <p:cBhvr>
                                        <p:cTn id="7" dur="1000"/>
                                        <p:tgtEl>
                                          <p:spTgt spid="105">
                                            <p:txEl>
                                              <p:pRg st="0" end="0"/>
                                            </p:txEl>
                                          </p:spTgt>
                                        </p:tgtEl>
                                      </p:cBhvr>
                                    </p:animEffect>
                                    <p:anim calcmode="lin" valueType="num">
                                      <p:cBhvr>
                                        <p:cTn id="8" dur="1000" fill="hold"/>
                                        <p:tgtEl>
                                          <p:spTgt spid="10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0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5" presetClass="emph" presetSubtype="0" repeatCount="3000" fill="hold" grpId="0" nodeType="clickEffect">
                                  <p:stCondLst>
                                    <p:cond delay="0"/>
                                  </p:stCondLst>
                                  <p:childTnLst>
                                    <p:anim calcmode="discrete" valueType="str">
                                      <p:cBhvr>
                                        <p:cTn id="13" dur="1000" fill="hold"/>
                                        <p:tgtEl>
                                          <p:spTgt spid="57"/>
                                        </p:tgtEl>
                                        <p:attrNameLst>
                                          <p:attrName>style.visibility</p:attrName>
                                        </p:attrNameLst>
                                      </p:cBhvr>
                                      <p:tavLst>
                                        <p:tav tm="0">
                                          <p:val>
                                            <p:strVal val="hidden"/>
                                          </p:val>
                                        </p:tav>
                                        <p:tav tm="50000">
                                          <p:val>
                                            <p:strVal val="visible"/>
                                          </p:val>
                                        </p:tav>
                                      </p:tavLst>
                                    </p:anim>
                                  </p:childTnLst>
                                </p:cTn>
                              </p:par>
                              <p:par>
                                <p:cTn id="14" presetID="35" presetClass="emph" presetSubtype="0" repeatCount="3000" fill="hold" grpId="0" nodeType="withEffect">
                                  <p:stCondLst>
                                    <p:cond delay="0"/>
                                  </p:stCondLst>
                                  <p:childTnLst>
                                    <p:anim calcmode="discrete" valueType="str">
                                      <p:cBhvr>
                                        <p:cTn id="15" dur="1000" fill="hold"/>
                                        <p:tgtEl>
                                          <p:spTgt spid="100"/>
                                        </p:tgtEl>
                                        <p:attrNameLst>
                                          <p:attrName>style.visibility</p:attrName>
                                        </p:attrNameLst>
                                      </p:cBhvr>
                                      <p:tavLst>
                                        <p:tav tm="0">
                                          <p:val>
                                            <p:strVal val="hidden"/>
                                          </p:val>
                                        </p:tav>
                                        <p:tav tm="50000">
                                          <p:val>
                                            <p:strVal val="visible"/>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105">
                                            <p:txEl>
                                              <p:pRg st="1" end="1"/>
                                            </p:txEl>
                                          </p:spTgt>
                                        </p:tgtEl>
                                        <p:attrNameLst>
                                          <p:attrName>style.visibility</p:attrName>
                                        </p:attrNameLst>
                                      </p:cBhvr>
                                      <p:to>
                                        <p:strVal val="visible"/>
                                      </p:to>
                                    </p:set>
                                    <p:animEffect transition="in" filter="fade">
                                      <p:cBhvr>
                                        <p:cTn id="20" dur="1000"/>
                                        <p:tgtEl>
                                          <p:spTgt spid="105">
                                            <p:txEl>
                                              <p:pRg st="1" end="1"/>
                                            </p:txEl>
                                          </p:spTgt>
                                        </p:tgtEl>
                                      </p:cBhvr>
                                    </p:animEffect>
                                    <p:anim calcmode="lin" valueType="num">
                                      <p:cBhvr>
                                        <p:cTn id="21" dur="1000" fill="hold"/>
                                        <p:tgtEl>
                                          <p:spTgt spid="105">
                                            <p:txEl>
                                              <p:pRg st="1" end="1"/>
                                            </p:txEl>
                                          </p:spTgt>
                                        </p:tgtEl>
                                        <p:attrNameLst>
                                          <p:attrName>ppt_x</p:attrName>
                                        </p:attrNameLst>
                                      </p:cBhvr>
                                      <p:tavLst>
                                        <p:tav tm="0">
                                          <p:val>
                                            <p:strVal val="#ppt_x"/>
                                          </p:val>
                                        </p:tav>
                                        <p:tav tm="100000">
                                          <p:val>
                                            <p:strVal val="#ppt_x"/>
                                          </p:val>
                                        </p:tav>
                                      </p:tavLst>
                                    </p:anim>
                                    <p:anim calcmode="lin" valueType="num">
                                      <p:cBhvr>
                                        <p:cTn id="22" dur="1000" fill="hold"/>
                                        <p:tgtEl>
                                          <p:spTgt spid="10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105">
                                            <p:txEl>
                                              <p:pRg st="2" end="2"/>
                                            </p:txEl>
                                          </p:spTgt>
                                        </p:tgtEl>
                                        <p:attrNameLst>
                                          <p:attrName>style.visibility</p:attrName>
                                        </p:attrNameLst>
                                      </p:cBhvr>
                                      <p:to>
                                        <p:strVal val="visible"/>
                                      </p:to>
                                    </p:set>
                                    <p:animEffect transition="in" filter="fade">
                                      <p:cBhvr>
                                        <p:cTn id="27" dur="1000"/>
                                        <p:tgtEl>
                                          <p:spTgt spid="105">
                                            <p:txEl>
                                              <p:pRg st="2" end="2"/>
                                            </p:txEl>
                                          </p:spTgt>
                                        </p:tgtEl>
                                      </p:cBhvr>
                                    </p:animEffect>
                                    <p:anim calcmode="lin" valueType="num">
                                      <p:cBhvr>
                                        <p:cTn id="28" dur="1000" fill="hold"/>
                                        <p:tgtEl>
                                          <p:spTgt spid="105">
                                            <p:txEl>
                                              <p:pRg st="2" end="2"/>
                                            </p:txEl>
                                          </p:spTgt>
                                        </p:tgtEl>
                                        <p:attrNameLst>
                                          <p:attrName>ppt_x</p:attrName>
                                        </p:attrNameLst>
                                      </p:cBhvr>
                                      <p:tavLst>
                                        <p:tav tm="0">
                                          <p:val>
                                            <p:strVal val="#ppt_x"/>
                                          </p:val>
                                        </p:tav>
                                        <p:tav tm="100000">
                                          <p:val>
                                            <p:strVal val="#ppt_x"/>
                                          </p:val>
                                        </p:tav>
                                      </p:tavLst>
                                    </p:anim>
                                    <p:anim calcmode="lin" valueType="num">
                                      <p:cBhvr>
                                        <p:cTn id="29" dur="1000" fill="hold"/>
                                        <p:tgtEl>
                                          <p:spTgt spid="105">
                                            <p:txEl>
                                              <p:pRg st="2" end="2"/>
                                            </p:txEl>
                                          </p:spTgt>
                                        </p:tgtEl>
                                        <p:attrNameLst>
                                          <p:attrName>ppt_y</p:attrName>
                                        </p:attrNameLst>
                                      </p:cBhvr>
                                      <p:tavLst>
                                        <p:tav tm="0">
                                          <p:val>
                                            <p:strVal val="#ppt_y+.1"/>
                                          </p:val>
                                        </p:tav>
                                        <p:tav tm="100000">
                                          <p:val>
                                            <p:strVal val="#ppt_y"/>
                                          </p:val>
                                        </p:tav>
                                      </p:tavLst>
                                    </p:anim>
                                  </p:childTnLst>
                                </p:cTn>
                              </p:par>
                              <p:par>
                                <p:cTn id="30" presetID="1" presetClass="entr" presetSubtype="0" fill="hold" grpId="0" nodeType="withEffect">
                                  <p:stCondLst>
                                    <p:cond delay="0"/>
                                  </p:stCondLst>
                                  <p:childTnLst>
                                    <p:set>
                                      <p:cBhvr>
                                        <p:cTn id="31" dur="1" fill="hold">
                                          <p:stCondLst>
                                            <p:cond delay="0"/>
                                          </p:stCondLst>
                                        </p:cTn>
                                        <p:tgtEl>
                                          <p:spTgt spid="10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P spid="57" grpId="0" bldLvl="0" animBg="1"/>
      <p:bldP spid="106" grpId="0" bldLvl="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矩形 102"/>
          <p:cNvSpPr/>
          <p:nvPr/>
        </p:nvSpPr>
        <p:spPr>
          <a:xfrm>
            <a:off x="7243" y="3140968"/>
            <a:ext cx="12190412" cy="371703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矩形 103"/>
          <p:cNvSpPr/>
          <p:nvPr/>
        </p:nvSpPr>
        <p:spPr>
          <a:xfrm>
            <a:off x="10783" y="3140968"/>
            <a:ext cx="12190412" cy="4571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矩形 172"/>
          <p:cNvSpPr>
            <a:spLocks noChangeArrowheads="1"/>
          </p:cNvSpPr>
          <p:nvPr/>
        </p:nvSpPr>
        <p:spPr bwMode="auto">
          <a:xfrm>
            <a:off x="8561859" y="4888655"/>
            <a:ext cx="2287191" cy="855133"/>
          </a:xfrm>
          <a:prstGeom prst="rect">
            <a:avLst/>
          </a:prstGeom>
          <a:solidFill>
            <a:srgbClr val="FFC000"/>
          </a:solidFill>
          <a:ln w="9525" algn="ctr">
            <a:solidFill>
              <a:schemeClr val="tx1"/>
            </a:solidFill>
            <a:round/>
          </a:ln>
        </p:spPr>
        <p:txBody>
          <a:bodyPr/>
          <a:lstStyle/>
          <a:p>
            <a:endParaRPr lang="zh-CN" altLang="en-US">
              <a:latin typeface="+mn-ea"/>
              <a:ea typeface="+mn-ea"/>
            </a:endParaRPr>
          </a:p>
        </p:txBody>
      </p:sp>
      <p:sp>
        <p:nvSpPr>
          <p:cNvPr id="89" name="矩形 172"/>
          <p:cNvSpPr>
            <a:spLocks noChangeArrowheads="1"/>
          </p:cNvSpPr>
          <p:nvPr/>
        </p:nvSpPr>
        <p:spPr bwMode="auto">
          <a:xfrm>
            <a:off x="8561859" y="3356992"/>
            <a:ext cx="2287191" cy="1447800"/>
          </a:xfrm>
          <a:prstGeom prst="rect">
            <a:avLst/>
          </a:prstGeom>
          <a:solidFill>
            <a:srgbClr val="FFC000"/>
          </a:solidFill>
          <a:ln w="9525" algn="ctr">
            <a:solidFill>
              <a:schemeClr val="tx1"/>
            </a:solidFill>
            <a:round/>
          </a:ln>
        </p:spPr>
        <p:txBody>
          <a:bodyPr/>
          <a:lstStyle/>
          <a:p>
            <a:endParaRPr lang="zh-CN" altLang="en-US">
              <a:latin typeface="+mn-ea"/>
              <a:ea typeface="+mn-ea"/>
            </a:endParaRPr>
          </a:p>
        </p:txBody>
      </p:sp>
      <p:sp>
        <p:nvSpPr>
          <p:cNvPr id="62467" name="Rectangle 2"/>
          <p:cNvSpPr>
            <a:spLocks noGrp="1" noChangeArrowheads="1"/>
          </p:cNvSpPr>
          <p:nvPr>
            <p:ph type="title"/>
          </p:nvPr>
        </p:nvSpPr>
        <p:spPr/>
        <p:txBody>
          <a:bodyPr/>
          <a:lstStyle/>
          <a:p>
            <a:pPr eaLnBrk="1" hangingPunct="1"/>
            <a:r>
              <a:rPr lang="en-US" altLang="zh-CN" dirty="0"/>
              <a:t>4.  </a:t>
            </a:r>
            <a:r>
              <a:rPr lang="zh-CN" altLang="en-US" dirty="0"/>
              <a:t>光纤接入 </a:t>
            </a:r>
            <a:endParaRPr lang="zh-CN" altLang="en-US" dirty="0"/>
          </a:p>
        </p:txBody>
      </p:sp>
      <p:sp>
        <p:nvSpPr>
          <p:cNvPr id="2" name="Rectangle 2"/>
          <p:cNvSpPr>
            <a:spLocks noChangeArrowheads="1"/>
          </p:cNvSpPr>
          <p:nvPr/>
        </p:nvSpPr>
        <p:spPr bwMode="auto">
          <a:xfrm>
            <a:off x="0"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7" name="矩形 172"/>
          <p:cNvSpPr>
            <a:spLocks noChangeArrowheads="1"/>
          </p:cNvSpPr>
          <p:nvPr/>
        </p:nvSpPr>
        <p:spPr bwMode="auto">
          <a:xfrm>
            <a:off x="8561859" y="5830744"/>
            <a:ext cx="2287191" cy="785812"/>
          </a:xfrm>
          <a:prstGeom prst="rect">
            <a:avLst/>
          </a:prstGeom>
          <a:solidFill>
            <a:srgbClr val="FFC000"/>
          </a:solidFill>
          <a:ln w="9525" algn="ctr">
            <a:solidFill>
              <a:schemeClr val="tx1"/>
            </a:solidFill>
            <a:round/>
          </a:ln>
        </p:spPr>
        <p:txBody>
          <a:bodyPr/>
          <a:lstStyle/>
          <a:p>
            <a:endParaRPr lang="zh-CN" altLang="en-US">
              <a:latin typeface="+mn-ea"/>
              <a:ea typeface="+mn-ea"/>
            </a:endParaRPr>
          </a:p>
        </p:txBody>
      </p:sp>
      <p:sp>
        <p:nvSpPr>
          <p:cNvPr id="8" name="Line 217"/>
          <p:cNvSpPr>
            <a:spLocks noChangeShapeType="1"/>
          </p:cNvSpPr>
          <p:nvPr/>
        </p:nvSpPr>
        <p:spPr bwMode="auto">
          <a:xfrm>
            <a:off x="6655868" y="5116370"/>
            <a:ext cx="2096591" cy="1000125"/>
          </a:xfrm>
          <a:prstGeom prst="line">
            <a:avLst/>
          </a:prstGeom>
          <a:noFill/>
          <a:ln w="38100" cmpd="dbl">
            <a:solidFill>
              <a:srgbClr val="C00000"/>
            </a:solidFill>
            <a:round/>
          </a:ln>
          <a:extLst>
            <a:ext uri="{909E8E84-426E-40DD-AFC4-6F175D3DCCD1}">
              <a14:hiddenFill xmlns:a14="http://schemas.microsoft.com/office/drawing/2010/main">
                <a:noFill/>
              </a14:hiddenFill>
            </a:ext>
          </a:extLst>
        </p:spPr>
        <p:txBody>
          <a:bodyPr/>
          <a:lstStyle/>
          <a:p>
            <a:endParaRPr lang="zh-CN" altLang="en-US">
              <a:latin typeface="+mn-ea"/>
              <a:ea typeface="+mn-ea"/>
            </a:endParaRPr>
          </a:p>
        </p:txBody>
      </p:sp>
      <p:sp>
        <p:nvSpPr>
          <p:cNvPr id="9" name="Line 216"/>
          <p:cNvSpPr>
            <a:spLocks noChangeShapeType="1"/>
          </p:cNvSpPr>
          <p:nvPr/>
        </p:nvSpPr>
        <p:spPr bwMode="auto">
          <a:xfrm flipV="1">
            <a:off x="6679332" y="4330556"/>
            <a:ext cx="1977828" cy="777200"/>
          </a:xfrm>
          <a:prstGeom prst="line">
            <a:avLst/>
          </a:prstGeom>
          <a:noFill/>
          <a:ln w="38100" cmpd="dbl">
            <a:solidFill>
              <a:srgbClr val="C00000"/>
            </a:solidFill>
            <a:round/>
          </a:ln>
          <a:extLst>
            <a:ext uri="{909E8E84-426E-40DD-AFC4-6F175D3DCCD1}">
              <a14:hiddenFill xmlns:a14="http://schemas.microsoft.com/office/drawing/2010/main">
                <a:noFill/>
              </a14:hiddenFill>
            </a:ext>
          </a:extLst>
        </p:spPr>
        <p:txBody>
          <a:bodyPr/>
          <a:lstStyle/>
          <a:p>
            <a:endParaRPr lang="zh-CN" altLang="en-US">
              <a:latin typeface="+mn-ea"/>
              <a:ea typeface="+mn-ea"/>
            </a:endParaRPr>
          </a:p>
        </p:txBody>
      </p:sp>
      <p:sp>
        <p:nvSpPr>
          <p:cNvPr id="12" name="AutoShape 207"/>
          <p:cNvSpPr>
            <a:spLocks noChangeArrowheads="1"/>
          </p:cNvSpPr>
          <p:nvPr/>
        </p:nvSpPr>
        <p:spPr bwMode="auto">
          <a:xfrm>
            <a:off x="3320382" y="4921106"/>
            <a:ext cx="857696" cy="388938"/>
          </a:xfrm>
          <a:prstGeom prst="cube">
            <a:avLst>
              <a:gd name="adj" fmla="val 25000"/>
            </a:avLst>
          </a:prstGeom>
          <a:solidFill>
            <a:srgbClr val="92D050"/>
          </a:solidFill>
          <a:ln w="9525">
            <a:solidFill>
              <a:schemeClr val="tx1"/>
            </a:solidFill>
            <a:miter lim="800000"/>
          </a:ln>
        </p:spPr>
        <p:txBody>
          <a:bodyPr wrap="none" anchor="ctr"/>
          <a:lstStyle/>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p:txBody>
      </p:sp>
      <p:grpSp>
        <p:nvGrpSpPr>
          <p:cNvPr id="14" name="Group 625"/>
          <p:cNvGrpSpPr/>
          <p:nvPr/>
        </p:nvGrpSpPr>
        <p:grpSpPr bwMode="auto">
          <a:xfrm>
            <a:off x="842591" y="4044806"/>
            <a:ext cx="1810692" cy="642938"/>
            <a:chOff x="3204" y="2684"/>
            <a:chExt cx="1080" cy="854"/>
          </a:xfrm>
          <a:solidFill>
            <a:schemeClr val="accent5">
              <a:lumMod val="40000"/>
              <a:lumOff val="60000"/>
            </a:schemeClr>
          </a:solidFill>
        </p:grpSpPr>
        <p:sp>
          <p:nvSpPr>
            <p:cNvPr id="15" name="Oval 626"/>
            <p:cNvSpPr>
              <a:spLocks noChangeArrowheads="1"/>
            </p:cNvSpPr>
            <p:nvPr/>
          </p:nvSpPr>
          <p:spPr bwMode="auto">
            <a:xfrm>
              <a:off x="3457" y="2684"/>
              <a:ext cx="464" cy="228"/>
            </a:xfrm>
            <a:prstGeom prst="ellipse">
              <a:avLst/>
            </a:prstGeom>
            <a:grpFill/>
            <a:ln w="12700">
              <a:solidFill>
                <a:srgbClr val="000000"/>
              </a:solidFill>
              <a:round/>
            </a:ln>
          </p:spPr>
          <p:txBody>
            <a:bodyPr/>
            <a:lstStyle/>
            <a:p>
              <a:endParaRPr lang="zh-CN" altLang="en-US">
                <a:latin typeface="+mn-ea"/>
                <a:ea typeface="+mn-ea"/>
              </a:endParaRPr>
            </a:p>
          </p:txBody>
        </p:sp>
        <p:sp>
          <p:nvSpPr>
            <p:cNvPr id="16" name="Freeform 627"/>
            <p:cNvSpPr/>
            <p:nvPr/>
          </p:nvSpPr>
          <p:spPr bwMode="auto">
            <a:xfrm>
              <a:off x="3853" y="2753"/>
              <a:ext cx="312" cy="202"/>
            </a:xfrm>
            <a:custGeom>
              <a:avLst/>
              <a:gdLst>
                <a:gd name="T0" fmla="*/ 182 w 312"/>
                <a:gd name="T1" fmla="*/ 10 h 202"/>
                <a:gd name="T2" fmla="*/ 150 w 312"/>
                <a:gd name="T3" fmla="*/ 4 h 202"/>
                <a:gd name="T4" fmla="*/ 119 w 312"/>
                <a:gd name="T5" fmla="*/ 0 h 202"/>
                <a:gd name="T6" fmla="*/ 91 w 312"/>
                <a:gd name="T7" fmla="*/ 2 h 202"/>
                <a:gd name="T8" fmla="*/ 67 w 312"/>
                <a:gd name="T9" fmla="*/ 8 h 202"/>
                <a:gd name="T10" fmla="*/ 44 w 312"/>
                <a:gd name="T11" fmla="*/ 16 h 202"/>
                <a:gd name="T12" fmla="*/ 25 w 312"/>
                <a:gd name="T13" fmla="*/ 29 h 202"/>
                <a:gd name="T14" fmla="*/ 12 w 312"/>
                <a:gd name="T15" fmla="*/ 44 h 202"/>
                <a:gd name="T16" fmla="*/ 2 w 312"/>
                <a:gd name="T17" fmla="*/ 61 h 202"/>
                <a:gd name="T18" fmla="*/ 0 w 312"/>
                <a:gd name="T19" fmla="*/ 80 h 202"/>
                <a:gd name="T20" fmla="*/ 6 w 312"/>
                <a:gd name="T21" fmla="*/ 99 h 202"/>
                <a:gd name="T22" fmla="*/ 16 w 312"/>
                <a:gd name="T23" fmla="*/ 117 h 202"/>
                <a:gd name="T24" fmla="*/ 31 w 312"/>
                <a:gd name="T25" fmla="*/ 136 h 202"/>
                <a:gd name="T26" fmla="*/ 51 w 312"/>
                <a:gd name="T27" fmla="*/ 153 h 202"/>
                <a:gd name="T28" fmla="*/ 74 w 312"/>
                <a:gd name="T29" fmla="*/ 170 h 202"/>
                <a:gd name="T30" fmla="*/ 102 w 312"/>
                <a:gd name="T31" fmla="*/ 183 h 202"/>
                <a:gd name="T32" fmla="*/ 133 w 312"/>
                <a:gd name="T33" fmla="*/ 193 h 202"/>
                <a:gd name="T34" fmla="*/ 165 w 312"/>
                <a:gd name="T35" fmla="*/ 199 h 202"/>
                <a:gd name="T36" fmla="*/ 195 w 312"/>
                <a:gd name="T37" fmla="*/ 202 h 202"/>
                <a:gd name="T38" fmla="*/ 223 w 312"/>
                <a:gd name="T39" fmla="*/ 200 h 202"/>
                <a:gd name="T40" fmla="*/ 248 w 312"/>
                <a:gd name="T41" fmla="*/ 195 h 202"/>
                <a:gd name="T42" fmla="*/ 271 w 312"/>
                <a:gd name="T43" fmla="*/ 187 h 202"/>
                <a:gd name="T44" fmla="*/ 289 w 312"/>
                <a:gd name="T45" fmla="*/ 174 h 202"/>
                <a:gd name="T46" fmla="*/ 303 w 312"/>
                <a:gd name="T47" fmla="*/ 159 h 202"/>
                <a:gd name="T48" fmla="*/ 310 w 312"/>
                <a:gd name="T49" fmla="*/ 142 h 202"/>
                <a:gd name="T50" fmla="*/ 312 w 312"/>
                <a:gd name="T51" fmla="*/ 123 h 202"/>
                <a:gd name="T52" fmla="*/ 308 w 312"/>
                <a:gd name="T53" fmla="*/ 104 h 202"/>
                <a:gd name="T54" fmla="*/ 297 w 312"/>
                <a:gd name="T55" fmla="*/ 85 h 202"/>
                <a:gd name="T56" fmla="*/ 284 w 312"/>
                <a:gd name="T57" fmla="*/ 66 h 202"/>
                <a:gd name="T58" fmla="*/ 263 w 312"/>
                <a:gd name="T59" fmla="*/ 50 h 202"/>
                <a:gd name="T60" fmla="*/ 240 w 312"/>
                <a:gd name="T61" fmla="*/ 33 h 202"/>
                <a:gd name="T62" fmla="*/ 212 w 312"/>
                <a:gd name="T63" fmla="*/ 19 h 202"/>
                <a:gd name="T64" fmla="*/ 182 w 312"/>
                <a:gd name="T65" fmla="*/ 10 h 20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12"/>
                <a:gd name="T100" fmla="*/ 0 h 202"/>
                <a:gd name="T101" fmla="*/ 312 w 312"/>
                <a:gd name="T102" fmla="*/ 202 h 20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12" h="202">
                  <a:moveTo>
                    <a:pt x="182" y="10"/>
                  </a:moveTo>
                  <a:lnTo>
                    <a:pt x="150" y="4"/>
                  </a:lnTo>
                  <a:lnTo>
                    <a:pt x="119" y="0"/>
                  </a:lnTo>
                  <a:lnTo>
                    <a:pt x="91" y="2"/>
                  </a:lnTo>
                  <a:lnTo>
                    <a:pt x="67" y="8"/>
                  </a:lnTo>
                  <a:lnTo>
                    <a:pt x="44" y="16"/>
                  </a:lnTo>
                  <a:lnTo>
                    <a:pt x="25" y="29"/>
                  </a:lnTo>
                  <a:lnTo>
                    <a:pt x="12" y="44"/>
                  </a:lnTo>
                  <a:lnTo>
                    <a:pt x="2" y="61"/>
                  </a:lnTo>
                  <a:lnTo>
                    <a:pt x="0" y="80"/>
                  </a:lnTo>
                  <a:lnTo>
                    <a:pt x="6" y="99"/>
                  </a:lnTo>
                  <a:lnTo>
                    <a:pt x="16" y="117"/>
                  </a:lnTo>
                  <a:lnTo>
                    <a:pt x="31" y="136"/>
                  </a:lnTo>
                  <a:lnTo>
                    <a:pt x="51" y="153"/>
                  </a:lnTo>
                  <a:lnTo>
                    <a:pt x="74" y="170"/>
                  </a:lnTo>
                  <a:lnTo>
                    <a:pt x="102" y="183"/>
                  </a:lnTo>
                  <a:lnTo>
                    <a:pt x="133" y="193"/>
                  </a:lnTo>
                  <a:lnTo>
                    <a:pt x="165" y="199"/>
                  </a:lnTo>
                  <a:lnTo>
                    <a:pt x="195" y="202"/>
                  </a:lnTo>
                  <a:lnTo>
                    <a:pt x="223" y="200"/>
                  </a:lnTo>
                  <a:lnTo>
                    <a:pt x="248" y="195"/>
                  </a:lnTo>
                  <a:lnTo>
                    <a:pt x="271" y="187"/>
                  </a:lnTo>
                  <a:lnTo>
                    <a:pt x="289" y="174"/>
                  </a:lnTo>
                  <a:lnTo>
                    <a:pt x="303" y="159"/>
                  </a:lnTo>
                  <a:lnTo>
                    <a:pt x="310" y="142"/>
                  </a:lnTo>
                  <a:lnTo>
                    <a:pt x="312" y="123"/>
                  </a:lnTo>
                  <a:lnTo>
                    <a:pt x="308" y="104"/>
                  </a:lnTo>
                  <a:lnTo>
                    <a:pt x="297" y="85"/>
                  </a:lnTo>
                  <a:lnTo>
                    <a:pt x="284" y="66"/>
                  </a:lnTo>
                  <a:lnTo>
                    <a:pt x="263" y="50"/>
                  </a:lnTo>
                  <a:lnTo>
                    <a:pt x="240" y="33"/>
                  </a:lnTo>
                  <a:lnTo>
                    <a:pt x="212" y="19"/>
                  </a:lnTo>
                  <a:lnTo>
                    <a:pt x="182" y="10"/>
                  </a:lnTo>
                  <a:close/>
                </a:path>
              </a:pathLst>
            </a:custGeom>
            <a:grpFill/>
            <a:ln w="12700">
              <a:solidFill>
                <a:srgbClr val="000000"/>
              </a:solidFill>
              <a:round/>
            </a:ln>
          </p:spPr>
          <p:txBody>
            <a:bodyPr/>
            <a:lstStyle/>
            <a:p>
              <a:endParaRPr lang="zh-CN" altLang="en-US">
                <a:latin typeface="+mn-ea"/>
                <a:ea typeface="+mn-ea"/>
              </a:endParaRPr>
            </a:p>
          </p:txBody>
        </p:sp>
        <p:sp>
          <p:nvSpPr>
            <p:cNvPr id="17" name="Freeform 628"/>
            <p:cNvSpPr/>
            <p:nvPr/>
          </p:nvSpPr>
          <p:spPr bwMode="auto">
            <a:xfrm>
              <a:off x="4014" y="2946"/>
              <a:ext cx="270" cy="232"/>
            </a:xfrm>
            <a:custGeom>
              <a:avLst/>
              <a:gdLst>
                <a:gd name="T0" fmla="*/ 181 w 270"/>
                <a:gd name="T1" fmla="*/ 15 h 232"/>
                <a:gd name="T2" fmla="*/ 155 w 270"/>
                <a:gd name="T3" fmla="*/ 6 h 232"/>
                <a:gd name="T4" fmla="*/ 128 w 270"/>
                <a:gd name="T5" fmla="*/ 0 h 232"/>
                <a:gd name="T6" fmla="*/ 104 w 270"/>
                <a:gd name="T7" fmla="*/ 0 h 232"/>
                <a:gd name="T8" fmla="*/ 79 w 270"/>
                <a:gd name="T9" fmla="*/ 4 h 232"/>
                <a:gd name="T10" fmla="*/ 57 w 270"/>
                <a:gd name="T11" fmla="*/ 11 h 232"/>
                <a:gd name="T12" fmla="*/ 38 w 270"/>
                <a:gd name="T13" fmla="*/ 23 h 232"/>
                <a:gd name="T14" fmla="*/ 21 w 270"/>
                <a:gd name="T15" fmla="*/ 38 h 232"/>
                <a:gd name="T16" fmla="*/ 9 w 270"/>
                <a:gd name="T17" fmla="*/ 56 h 232"/>
                <a:gd name="T18" fmla="*/ 2 w 270"/>
                <a:gd name="T19" fmla="*/ 79 h 232"/>
                <a:gd name="T20" fmla="*/ 0 w 270"/>
                <a:gd name="T21" fmla="*/ 100 h 232"/>
                <a:gd name="T22" fmla="*/ 4 w 270"/>
                <a:gd name="T23" fmla="*/ 123 h 232"/>
                <a:gd name="T24" fmla="*/ 13 w 270"/>
                <a:gd name="T25" fmla="*/ 145 h 232"/>
                <a:gd name="T26" fmla="*/ 26 w 270"/>
                <a:gd name="T27" fmla="*/ 166 h 232"/>
                <a:gd name="T28" fmla="*/ 43 w 270"/>
                <a:gd name="T29" fmla="*/ 185 h 232"/>
                <a:gd name="T30" fmla="*/ 64 w 270"/>
                <a:gd name="T31" fmla="*/ 202 h 232"/>
                <a:gd name="T32" fmla="*/ 89 w 270"/>
                <a:gd name="T33" fmla="*/ 217 h 232"/>
                <a:gd name="T34" fmla="*/ 115 w 270"/>
                <a:gd name="T35" fmla="*/ 226 h 232"/>
                <a:gd name="T36" fmla="*/ 142 w 270"/>
                <a:gd name="T37" fmla="*/ 232 h 232"/>
                <a:gd name="T38" fmla="*/ 166 w 270"/>
                <a:gd name="T39" fmla="*/ 232 h 232"/>
                <a:gd name="T40" fmla="*/ 191 w 270"/>
                <a:gd name="T41" fmla="*/ 228 h 232"/>
                <a:gd name="T42" fmla="*/ 213 w 270"/>
                <a:gd name="T43" fmla="*/ 221 h 232"/>
                <a:gd name="T44" fmla="*/ 232 w 270"/>
                <a:gd name="T45" fmla="*/ 209 h 232"/>
                <a:gd name="T46" fmla="*/ 249 w 270"/>
                <a:gd name="T47" fmla="*/ 194 h 232"/>
                <a:gd name="T48" fmla="*/ 261 w 270"/>
                <a:gd name="T49" fmla="*/ 175 h 232"/>
                <a:gd name="T50" fmla="*/ 268 w 270"/>
                <a:gd name="T51" fmla="*/ 155 h 232"/>
                <a:gd name="T52" fmla="*/ 270 w 270"/>
                <a:gd name="T53" fmla="*/ 132 h 232"/>
                <a:gd name="T54" fmla="*/ 266 w 270"/>
                <a:gd name="T55" fmla="*/ 109 h 232"/>
                <a:gd name="T56" fmla="*/ 257 w 270"/>
                <a:gd name="T57" fmla="*/ 87 h 232"/>
                <a:gd name="T58" fmla="*/ 244 w 270"/>
                <a:gd name="T59" fmla="*/ 66 h 232"/>
                <a:gd name="T60" fmla="*/ 227 w 270"/>
                <a:gd name="T61" fmla="*/ 47 h 232"/>
                <a:gd name="T62" fmla="*/ 206 w 270"/>
                <a:gd name="T63" fmla="*/ 30 h 232"/>
                <a:gd name="T64" fmla="*/ 181 w 270"/>
                <a:gd name="T65" fmla="*/ 15 h 23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70"/>
                <a:gd name="T100" fmla="*/ 0 h 232"/>
                <a:gd name="T101" fmla="*/ 270 w 270"/>
                <a:gd name="T102" fmla="*/ 232 h 23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70" h="232">
                  <a:moveTo>
                    <a:pt x="181" y="15"/>
                  </a:moveTo>
                  <a:lnTo>
                    <a:pt x="155" y="6"/>
                  </a:lnTo>
                  <a:lnTo>
                    <a:pt x="128" y="0"/>
                  </a:lnTo>
                  <a:lnTo>
                    <a:pt x="104" y="0"/>
                  </a:lnTo>
                  <a:lnTo>
                    <a:pt x="79" y="4"/>
                  </a:lnTo>
                  <a:lnTo>
                    <a:pt x="57" y="11"/>
                  </a:lnTo>
                  <a:lnTo>
                    <a:pt x="38" y="23"/>
                  </a:lnTo>
                  <a:lnTo>
                    <a:pt x="21" y="38"/>
                  </a:lnTo>
                  <a:lnTo>
                    <a:pt x="9" y="56"/>
                  </a:lnTo>
                  <a:lnTo>
                    <a:pt x="2" y="79"/>
                  </a:lnTo>
                  <a:lnTo>
                    <a:pt x="0" y="100"/>
                  </a:lnTo>
                  <a:lnTo>
                    <a:pt x="4" y="123"/>
                  </a:lnTo>
                  <a:lnTo>
                    <a:pt x="13" y="145"/>
                  </a:lnTo>
                  <a:lnTo>
                    <a:pt x="26" y="166"/>
                  </a:lnTo>
                  <a:lnTo>
                    <a:pt x="43" y="185"/>
                  </a:lnTo>
                  <a:lnTo>
                    <a:pt x="64" y="202"/>
                  </a:lnTo>
                  <a:lnTo>
                    <a:pt x="89" y="217"/>
                  </a:lnTo>
                  <a:lnTo>
                    <a:pt x="115" y="226"/>
                  </a:lnTo>
                  <a:lnTo>
                    <a:pt x="142" y="232"/>
                  </a:lnTo>
                  <a:lnTo>
                    <a:pt x="166" y="232"/>
                  </a:lnTo>
                  <a:lnTo>
                    <a:pt x="191" y="228"/>
                  </a:lnTo>
                  <a:lnTo>
                    <a:pt x="213" y="221"/>
                  </a:lnTo>
                  <a:lnTo>
                    <a:pt x="232" y="209"/>
                  </a:lnTo>
                  <a:lnTo>
                    <a:pt x="249" y="194"/>
                  </a:lnTo>
                  <a:lnTo>
                    <a:pt x="261" y="175"/>
                  </a:lnTo>
                  <a:lnTo>
                    <a:pt x="268" y="155"/>
                  </a:lnTo>
                  <a:lnTo>
                    <a:pt x="270" y="132"/>
                  </a:lnTo>
                  <a:lnTo>
                    <a:pt x="266" y="109"/>
                  </a:lnTo>
                  <a:lnTo>
                    <a:pt x="257" y="87"/>
                  </a:lnTo>
                  <a:lnTo>
                    <a:pt x="244" y="66"/>
                  </a:lnTo>
                  <a:lnTo>
                    <a:pt x="227" y="47"/>
                  </a:lnTo>
                  <a:lnTo>
                    <a:pt x="206" y="30"/>
                  </a:lnTo>
                  <a:lnTo>
                    <a:pt x="181" y="15"/>
                  </a:lnTo>
                  <a:close/>
                </a:path>
              </a:pathLst>
            </a:custGeom>
            <a:grpFill/>
            <a:ln w="12700">
              <a:solidFill>
                <a:srgbClr val="000000"/>
              </a:solidFill>
              <a:round/>
            </a:ln>
          </p:spPr>
          <p:txBody>
            <a:bodyPr/>
            <a:lstStyle/>
            <a:p>
              <a:endParaRPr lang="zh-CN" altLang="en-US">
                <a:latin typeface="+mn-ea"/>
                <a:ea typeface="+mn-ea"/>
              </a:endParaRPr>
            </a:p>
          </p:txBody>
        </p:sp>
        <p:sp>
          <p:nvSpPr>
            <p:cNvPr id="18" name="Freeform 629"/>
            <p:cNvSpPr/>
            <p:nvPr/>
          </p:nvSpPr>
          <p:spPr bwMode="auto">
            <a:xfrm>
              <a:off x="3927" y="3165"/>
              <a:ext cx="325" cy="285"/>
            </a:xfrm>
            <a:custGeom>
              <a:avLst/>
              <a:gdLst>
                <a:gd name="T0" fmla="*/ 102 w 325"/>
                <a:gd name="T1" fmla="*/ 19 h 285"/>
                <a:gd name="T2" fmla="*/ 74 w 325"/>
                <a:gd name="T3" fmla="*/ 36 h 285"/>
                <a:gd name="T4" fmla="*/ 49 w 325"/>
                <a:gd name="T5" fmla="*/ 58 h 285"/>
                <a:gd name="T6" fmla="*/ 28 w 325"/>
                <a:gd name="T7" fmla="*/ 81 h 285"/>
                <a:gd name="T8" fmla="*/ 13 w 325"/>
                <a:gd name="T9" fmla="*/ 107 h 285"/>
                <a:gd name="T10" fmla="*/ 4 w 325"/>
                <a:gd name="T11" fmla="*/ 134 h 285"/>
                <a:gd name="T12" fmla="*/ 0 w 325"/>
                <a:gd name="T13" fmla="*/ 162 h 285"/>
                <a:gd name="T14" fmla="*/ 2 w 325"/>
                <a:gd name="T15" fmla="*/ 188 h 285"/>
                <a:gd name="T16" fmla="*/ 11 w 325"/>
                <a:gd name="T17" fmla="*/ 215 h 285"/>
                <a:gd name="T18" fmla="*/ 27 w 325"/>
                <a:gd name="T19" fmla="*/ 237 h 285"/>
                <a:gd name="T20" fmla="*/ 45 w 325"/>
                <a:gd name="T21" fmla="*/ 256 h 285"/>
                <a:gd name="T22" fmla="*/ 70 w 325"/>
                <a:gd name="T23" fmla="*/ 271 h 285"/>
                <a:gd name="T24" fmla="*/ 98 w 325"/>
                <a:gd name="T25" fmla="*/ 279 h 285"/>
                <a:gd name="T26" fmla="*/ 127 w 325"/>
                <a:gd name="T27" fmla="*/ 285 h 285"/>
                <a:gd name="T28" fmla="*/ 159 w 325"/>
                <a:gd name="T29" fmla="*/ 283 h 285"/>
                <a:gd name="T30" fmla="*/ 191 w 325"/>
                <a:gd name="T31" fmla="*/ 275 h 285"/>
                <a:gd name="T32" fmla="*/ 223 w 325"/>
                <a:gd name="T33" fmla="*/ 264 h 285"/>
                <a:gd name="T34" fmla="*/ 251 w 325"/>
                <a:gd name="T35" fmla="*/ 247 h 285"/>
                <a:gd name="T36" fmla="*/ 276 w 325"/>
                <a:gd name="T37" fmla="*/ 226 h 285"/>
                <a:gd name="T38" fmla="*/ 297 w 325"/>
                <a:gd name="T39" fmla="*/ 202 h 285"/>
                <a:gd name="T40" fmla="*/ 312 w 325"/>
                <a:gd name="T41" fmla="*/ 175 h 285"/>
                <a:gd name="T42" fmla="*/ 321 w 325"/>
                <a:gd name="T43" fmla="*/ 149 h 285"/>
                <a:gd name="T44" fmla="*/ 325 w 325"/>
                <a:gd name="T45" fmla="*/ 120 h 285"/>
                <a:gd name="T46" fmla="*/ 323 w 325"/>
                <a:gd name="T47" fmla="*/ 94 h 285"/>
                <a:gd name="T48" fmla="*/ 314 w 325"/>
                <a:gd name="T49" fmla="*/ 68 h 285"/>
                <a:gd name="T50" fmla="*/ 299 w 325"/>
                <a:gd name="T51" fmla="*/ 45 h 285"/>
                <a:gd name="T52" fmla="*/ 280 w 325"/>
                <a:gd name="T53" fmla="*/ 26 h 285"/>
                <a:gd name="T54" fmla="*/ 255 w 325"/>
                <a:gd name="T55" fmla="*/ 11 h 285"/>
                <a:gd name="T56" fmla="*/ 229 w 325"/>
                <a:gd name="T57" fmla="*/ 4 h 285"/>
                <a:gd name="T58" fmla="*/ 198 w 325"/>
                <a:gd name="T59" fmla="*/ 0 h 285"/>
                <a:gd name="T60" fmla="*/ 166 w 325"/>
                <a:gd name="T61" fmla="*/ 0 h 285"/>
                <a:gd name="T62" fmla="*/ 134 w 325"/>
                <a:gd name="T63" fmla="*/ 7 h 285"/>
                <a:gd name="T64" fmla="*/ 102 w 325"/>
                <a:gd name="T65" fmla="*/ 19 h 28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25"/>
                <a:gd name="T100" fmla="*/ 0 h 285"/>
                <a:gd name="T101" fmla="*/ 325 w 325"/>
                <a:gd name="T102" fmla="*/ 285 h 28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25" h="285">
                  <a:moveTo>
                    <a:pt x="102" y="19"/>
                  </a:moveTo>
                  <a:lnTo>
                    <a:pt x="74" y="36"/>
                  </a:lnTo>
                  <a:lnTo>
                    <a:pt x="49" y="58"/>
                  </a:lnTo>
                  <a:lnTo>
                    <a:pt x="28" y="81"/>
                  </a:lnTo>
                  <a:lnTo>
                    <a:pt x="13" y="107"/>
                  </a:lnTo>
                  <a:lnTo>
                    <a:pt x="4" y="134"/>
                  </a:lnTo>
                  <a:lnTo>
                    <a:pt x="0" y="162"/>
                  </a:lnTo>
                  <a:lnTo>
                    <a:pt x="2" y="188"/>
                  </a:lnTo>
                  <a:lnTo>
                    <a:pt x="11" y="215"/>
                  </a:lnTo>
                  <a:lnTo>
                    <a:pt x="27" y="237"/>
                  </a:lnTo>
                  <a:lnTo>
                    <a:pt x="45" y="256"/>
                  </a:lnTo>
                  <a:lnTo>
                    <a:pt x="70" y="271"/>
                  </a:lnTo>
                  <a:lnTo>
                    <a:pt x="98" y="279"/>
                  </a:lnTo>
                  <a:lnTo>
                    <a:pt x="127" y="285"/>
                  </a:lnTo>
                  <a:lnTo>
                    <a:pt x="159" y="283"/>
                  </a:lnTo>
                  <a:lnTo>
                    <a:pt x="191" y="275"/>
                  </a:lnTo>
                  <a:lnTo>
                    <a:pt x="223" y="264"/>
                  </a:lnTo>
                  <a:lnTo>
                    <a:pt x="251" y="247"/>
                  </a:lnTo>
                  <a:lnTo>
                    <a:pt x="276" y="226"/>
                  </a:lnTo>
                  <a:lnTo>
                    <a:pt x="297" y="202"/>
                  </a:lnTo>
                  <a:lnTo>
                    <a:pt x="312" y="175"/>
                  </a:lnTo>
                  <a:lnTo>
                    <a:pt x="321" y="149"/>
                  </a:lnTo>
                  <a:lnTo>
                    <a:pt x="325" y="120"/>
                  </a:lnTo>
                  <a:lnTo>
                    <a:pt x="323" y="94"/>
                  </a:lnTo>
                  <a:lnTo>
                    <a:pt x="314" y="68"/>
                  </a:lnTo>
                  <a:lnTo>
                    <a:pt x="299" y="45"/>
                  </a:lnTo>
                  <a:lnTo>
                    <a:pt x="280" y="26"/>
                  </a:lnTo>
                  <a:lnTo>
                    <a:pt x="255" y="11"/>
                  </a:lnTo>
                  <a:lnTo>
                    <a:pt x="229" y="4"/>
                  </a:lnTo>
                  <a:lnTo>
                    <a:pt x="198" y="0"/>
                  </a:lnTo>
                  <a:lnTo>
                    <a:pt x="166" y="0"/>
                  </a:lnTo>
                  <a:lnTo>
                    <a:pt x="134" y="7"/>
                  </a:lnTo>
                  <a:lnTo>
                    <a:pt x="102" y="19"/>
                  </a:lnTo>
                  <a:close/>
                </a:path>
              </a:pathLst>
            </a:custGeom>
            <a:grpFill/>
            <a:ln w="12700">
              <a:solidFill>
                <a:srgbClr val="000000"/>
              </a:solidFill>
              <a:round/>
            </a:ln>
          </p:spPr>
          <p:txBody>
            <a:bodyPr/>
            <a:lstStyle/>
            <a:p>
              <a:endParaRPr lang="zh-CN" altLang="en-US">
                <a:latin typeface="+mn-ea"/>
                <a:ea typeface="+mn-ea"/>
              </a:endParaRPr>
            </a:p>
          </p:txBody>
        </p:sp>
        <p:sp>
          <p:nvSpPr>
            <p:cNvPr id="19" name="Oval 630"/>
            <p:cNvSpPr>
              <a:spLocks noChangeArrowheads="1"/>
            </p:cNvSpPr>
            <p:nvPr/>
          </p:nvSpPr>
          <p:spPr bwMode="auto">
            <a:xfrm>
              <a:off x="3514" y="3201"/>
              <a:ext cx="538" cy="337"/>
            </a:xfrm>
            <a:prstGeom prst="ellipse">
              <a:avLst/>
            </a:prstGeom>
            <a:grpFill/>
            <a:ln w="12700">
              <a:solidFill>
                <a:srgbClr val="000000"/>
              </a:solidFill>
              <a:round/>
            </a:ln>
          </p:spPr>
          <p:txBody>
            <a:bodyPr/>
            <a:lstStyle/>
            <a:p>
              <a:endParaRPr lang="zh-CN" altLang="en-US">
                <a:latin typeface="+mn-ea"/>
                <a:ea typeface="+mn-ea"/>
              </a:endParaRPr>
            </a:p>
          </p:txBody>
        </p:sp>
        <p:sp>
          <p:nvSpPr>
            <p:cNvPr id="20" name="Freeform 631"/>
            <p:cNvSpPr/>
            <p:nvPr/>
          </p:nvSpPr>
          <p:spPr bwMode="auto">
            <a:xfrm>
              <a:off x="3289" y="3193"/>
              <a:ext cx="300" cy="232"/>
            </a:xfrm>
            <a:custGeom>
              <a:avLst/>
              <a:gdLst>
                <a:gd name="T0" fmla="*/ 185 w 300"/>
                <a:gd name="T1" fmla="*/ 9 h 232"/>
                <a:gd name="T2" fmla="*/ 155 w 300"/>
                <a:gd name="T3" fmla="*/ 2 h 232"/>
                <a:gd name="T4" fmla="*/ 124 w 300"/>
                <a:gd name="T5" fmla="*/ 0 h 232"/>
                <a:gd name="T6" fmla="*/ 98 w 300"/>
                <a:gd name="T7" fmla="*/ 2 h 232"/>
                <a:gd name="T8" fmla="*/ 71 w 300"/>
                <a:gd name="T9" fmla="*/ 8 h 232"/>
                <a:gd name="T10" fmla="*/ 49 w 300"/>
                <a:gd name="T11" fmla="*/ 17 h 232"/>
                <a:gd name="T12" fmla="*/ 30 w 300"/>
                <a:gd name="T13" fmla="*/ 30 h 232"/>
                <a:gd name="T14" fmla="*/ 15 w 300"/>
                <a:gd name="T15" fmla="*/ 47 h 232"/>
                <a:gd name="T16" fmla="*/ 3 w 300"/>
                <a:gd name="T17" fmla="*/ 68 h 232"/>
                <a:gd name="T18" fmla="*/ 0 w 300"/>
                <a:gd name="T19" fmla="*/ 91 h 232"/>
                <a:gd name="T20" fmla="*/ 2 w 300"/>
                <a:gd name="T21" fmla="*/ 113 h 232"/>
                <a:gd name="T22" fmla="*/ 9 w 300"/>
                <a:gd name="T23" fmla="*/ 136 h 232"/>
                <a:gd name="T24" fmla="*/ 22 w 300"/>
                <a:gd name="T25" fmla="*/ 157 h 232"/>
                <a:gd name="T26" fmla="*/ 39 w 300"/>
                <a:gd name="T27" fmla="*/ 177 h 232"/>
                <a:gd name="T28" fmla="*/ 62 w 300"/>
                <a:gd name="T29" fmla="*/ 196 h 232"/>
                <a:gd name="T30" fmla="*/ 87 w 300"/>
                <a:gd name="T31" fmla="*/ 211 h 232"/>
                <a:gd name="T32" fmla="*/ 115 w 300"/>
                <a:gd name="T33" fmla="*/ 223 h 232"/>
                <a:gd name="T34" fmla="*/ 145 w 300"/>
                <a:gd name="T35" fmla="*/ 230 h 232"/>
                <a:gd name="T36" fmla="*/ 175 w 300"/>
                <a:gd name="T37" fmla="*/ 232 h 232"/>
                <a:gd name="T38" fmla="*/ 202 w 300"/>
                <a:gd name="T39" fmla="*/ 230 h 232"/>
                <a:gd name="T40" fmla="*/ 228 w 300"/>
                <a:gd name="T41" fmla="*/ 225 h 232"/>
                <a:gd name="T42" fmla="*/ 251 w 300"/>
                <a:gd name="T43" fmla="*/ 213 h 232"/>
                <a:gd name="T44" fmla="*/ 270 w 300"/>
                <a:gd name="T45" fmla="*/ 200 h 232"/>
                <a:gd name="T46" fmla="*/ 287 w 300"/>
                <a:gd name="T47" fmla="*/ 183 h 232"/>
                <a:gd name="T48" fmla="*/ 296 w 300"/>
                <a:gd name="T49" fmla="*/ 162 h 232"/>
                <a:gd name="T50" fmla="*/ 300 w 300"/>
                <a:gd name="T51" fmla="*/ 140 h 232"/>
                <a:gd name="T52" fmla="*/ 298 w 300"/>
                <a:gd name="T53" fmla="*/ 117 h 232"/>
                <a:gd name="T54" fmla="*/ 291 w 300"/>
                <a:gd name="T55" fmla="*/ 94 h 232"/>
                <a:gd name="T56" fmla="*/ 277 w 300"/>
                <a:gd name="T57" fmla="*/ 74 h 232"/>
                <a:gd name="T58" fmla="*/ 260 w 300"/>
                <a:gd name="T59" fmla="*/ 55 h 232"/>
                <a:gd name="T60" fmla="*/ 238 w 300"/>
                <a:gd name="T61" fmla="*/ 36 h 232"/>
                <a:gd name="T62" fmla="*/ 213 w 300"/>
                <a:gd name="T63" fmla="*/ 21 h 232"/>
                <a:gd name="T64" fmla="*/ 185 w 300"/>
                <a:gd name="T65" fmla="*/ 9 h 23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00"/>
                <a:gd name="T100" fmla="*/ 0 h 232"/>
                <a:gd name="T101" fmla="*/ 300 w 300"/>
                <a:gd name="T102" fmla="*/ 232 h 23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00" h="232">
                  <a:moveTo>
                    <a:pt x="185" y="9"/>
                  </a:moveTo>
                  <a:lnTo>
                    <a:pt x="155" y="2"/>
                  </a:lnTo>
                  <a:lnTo>
                    <a:pt x="124" y="0"/>
                  </a:lnTo>
                  <a:lnTo>
                    <a:pt x="98" y="2"/>
                  </a:lnTo>
                  <a:lnTo>
                    <a:pt x="71" y="8"/>
                  </a:lnTo>
                  <a:lnTo>
                    <a:pt x="49" y="17"/>
                  </a:lnTo>
                  <a:lnTo>
                    <a:pt x="30" y="30"/>
                  </a:lnTo>
                  <a:lnTo>
                    <a:pt x="15" y="47"/>
                  </a:lnTo>
                  <a:lnTo>
                    <a:pt x="3" y="68"/>
                  </a:lnTo>
                  <a:lnTo>
                    <a:pt x="0" y="91"/>
                  </a:lnTo>
                  <a:lnTo>
                    <a:pt x="2" y="113"/>
                  </a:lnTo>
                  <a:lnTo>
                    <a:pt x="9" y="136"/>
                  </a:lnTo>
                  <a:lnTo>
                    <a:pt x="22" y="157"/>
                  </a:lnTo>
                  <a:lnTo>
                    <a:pt x="39" y="177"/>
                  </a:lnTo>
                  <a:lnTo>
                    <a:pt x="62" y="196"/>
                  </a:lnTo>
                  <a:lnTo>
                    <a:pt x="87" y="211"/>
                  </a:lnTo>
                  <a:lnTo>
                    <a:pt x="115" y="223"/>
                  </a:lnTo>
                  <a:lnTo>
                    <a:pt x="145" y="230"/>
                  </a:lnTo>
                  <a:lnTo>
                    <a:pt x="175" y="232"/>
                  </a:lnTo>
                  <a:lnTo>
                    <a:pt x="202" y="230"/>
                  </a:lnTo>
                  <a:lnTo>
                    <a:pt x="228" y="225"/>
                  </a:lnTo>
                  <a:lnTo>
                    <a:pt x="251" y="213"/>
                  </a:lnTo>
                  <a:lnTo>
                    <a:pt x="270" y="200"/>
                  </a:lnTo>
                  <a:lnTo>
                    <a:pt x="287" y="183"/>
                  </a:lnTo>
                  <a:lnTo>
                    <a:pt x="296" y="162"/>
                  </a:lnTo>
                  <a:lnTo>
                    <a:pt x="300" y="140"/>
                  </a:lnTo>
                  <a:lnTo>
                    <a:pt x="298" y="117"/>
                  </a:lnTo>
                  <a:lnTo>
                    <a:pt x="291" y="94"/>
                  </a:lnTo>
                  <a:lnTo>
                    <a:pt x="277" y="74"/>
                  </a:lnTo>
                  <a:lnTo>
                    <a:pt x="260" y="55"/>
                  </a:lnTo>
                  <a:lnTo>
                    <a:pt x="238" y="36"/>
                  </a:lnTo>
                  <a:lnTo>
                    <a:pt x="213" y="21"/>
                  </a:lnTo>
                  <a:lnTo>
                    <a:pt x="185" y="9"/>
                  </a:lnTo>
                  <a:close/>
                </a:path>
              </a:pathLst>
            </a:custGeom>
            <a:grpFill/>
            <a:ln w="12700">
              <a:solidFill>
                <a:srgbClr val="000000"/>
              </a:solidFill>
              <a:round/>
            </a:ln>
          </p:spPr>
          <p:txBody>
            <a:bodyPr/>
            <a:lstStyle/>
            <a:p>
              <a:endParaRPr lang="zh-CN" altLang="en-US">
                <a:latin typeface="+mn-ea"/>
                <a:ea typeface="+mn-ea"/>
              </a:endParaRPr>
            </a:p>
          </p:txBody>
        </p:sp>
        <p:sp>
          <p:nvSpPr>
            <p:cNvPr id="21" name="Oval 632"/>
            <p:cNvSpPr>
              <a:spLocks noChangeArrowheads="1"/>
            </p:cNvSpPr>
            <p:nvPr/>
          </p:nvSpPr>
          <p:spPr bwMode="auto">
            <a:xfrm>
              <a:off x="3204" y="3023"/>
              <a:ext cx="245" cy="219"/>
            </a:xfrm>
            <a:prstGeom prst="ellipse">
              <a:avLst/>
            </a:prstGeom>
            <a:grpFill/>
            <a:ln w="12700">
              <a:solidFill>
                <a:srgbClr val="000000"/>
              </a:solidFill>
              <a:round/>
            </a:ln>
          </p:spPr>
          <p:txBody>
            <a:bodyPr/>
            <a:lstStyle/>
            <a:p>
              <a:endParaRPr lang="zh-CN" altLang="en-US">
                <a:latin typeface="+mn-ea"/>
                <a:ea typeface="+mn-ea"/>
              </a:endParaRPr>
            </a:p>
          </p:txBody>
        </p:sp>
        <p:sp>
          <p:nvSpPr>
            <p:cNvPr id="22" name="Freeform 633"/>
            <p:cNvSpPr/>
            <p:nvPr/>
          </p:nvSpPr>
          <p:spPr bwMode="auto">
            <a:xfrm>
              <a:off x="3253" y="2827"/>
              <a:ext cx="315" cy="259"/>
            </a:xfrm>
            <a:custGeom>
              <a:avLst/>
              <a:gdLst>
                <a:gd name="T0" fmla="*/ 100 w 315"/>
                <a:gd name="T1" fmla="*/ 32 h 259"/>
                <a:gd name="T2" fmla="*/ 72 w 315"/>
                <a:gd name="T3" fmla="*/ 53 h 259"/>
                <a:gd name="T4" fmla="*/ 47 w 315"/>
                <a:gd name="T5" fmla="*/ 74 h 259"/>
                <a:gd name="T6" fmla="*/ 28 w 315"/>
                <a:gd name="T7" fmla="*/ 98 h 259"/>
                <a:gd name="T8" fmla="*/ 13 w 315"/>
                <a:gd name="T9" fmla="*/ 123 h 259"/>
                <a:gd name="T10" fmla="*/ 4 w 315"/>
                <a:gd name="T11" fmla="*/ 149 h 259"/>
                <a:gd name="T12" fmla="*/ 0 w 315"/>
                <a:gd name="T13" fmla="*/ 174 h 259"/>
                <a:gd name="T14" fmla="*/ 2 w 315"/>
                <a:gd name="T15" fmla="*/ 196 h 259"/>
                <a:gd name="T16" fmla="*/ 11 w 315"/>
                <a:gd name="T17" fmla="*/ 217 h 259"/>
                <a:gd name="T18" fmla="*/ 26 w 315"/>
                <a:gd name="T19" fmla="*/ 234 h 259"/>
                <a:gd name="T20" fmla="*/ 45 w 315"/>
                <a:gd name="T21" fmla="*/ 247 h 259"/>
                <a:gd name="T22" fmla="*/ 70 w 315"/>
                <a:gd name="T23" fmla="*/ 257 h 259"/>
                <a:gd name="T24" fmla="*/ 96 w 315"/>
                <a:gd name="T25" fmla="*/ 259 h 259"/>
                <a:gd name="T26" fmla="*/ 124 w 315"/>
                <a:gd name="T27" fmla="*/ 259 h 259"/>
                <a:gd name="T28" fmla="*/ 155 w 315"/>
                <a:gd name="T29" fmla="*/ 253 h 259"/>
                <a:gd name="T30" fmla="*/ 185 w 315"/>
                <a:gd name="T31" fmla="*/ 242 h 259"/>
                <a:gd name="T32" fmla="*/ 215 w 315"/>
                <a:gd name="T33" fmla="*/ 226 h 259"/>
                <a:gd name="T34" fmla="*/ 243 w 315"/>
                <a:gd name="T35" fmla="*/ 208 h 259"/>
                <a:gd name="T36" fmla="*/ 268 w 315"/>
                <a:gd name="T37" fmla="*/ 185 h 259"/>
                <a:gd name="T38" fmla="*/ 287 w 315"/>
                <a:gd name="T39" fmla="*/ 160 h 259"/>
                <a:gd name="T40" fmla="*/ 302 w 315"/>
                <a:gd name="T41" fmla="*/ 136 h 259"/>
                <a:gd name="T42" fmla="*/ 311 w 315"/>
                <a:gd name="T43" fmla="*/ 109 h 259"/>
                <a:gd name="T44" fmla="*/ 315 w 315"/>
                <a:gd name="T45" fmla="*/ 87 h 259"/>
                <a:gd name="T46" fmla="*/ 313 w 315"/>
                <a:gd name="T47" fmla="*/ 62 h 259"/>
                <a:gd name="T48" fmla="*/ 304 w 315"/>
                <a:gd name="T49" fmla="*/ 42 h 259"/>
                <a:gd name="T50" fmla="*/ 289 w 315"/>
                <a:gd name="T51" fmla="*/ 25 h 259"/>
                <a:gd name="T52" fmla="*/ 270 w 315"/>
                <a:gd name="T53" fmla="*/ 11 h 259"/>
                <a:gd name="T54" fmla="*/ 247 w 315"/>
                <a:gd name="T55" fmla="*/ 4 h 259"/>
                <a:gd name="T56" fmla="*/ 221 w 315"/>
                <a:gd name="T57" fmla="*/ 0 h 259"/>
                <a:gd name="T58" fmla="*/ 192 w 315"/>
                <a:gd name="T59" fmla="*/ 0 h 259"/>
                <a:gd name="T60" fmla="*/ 162 w 315"/>
                <a:gd name="T61" fmla="*/ 6 h 259"/>
                <a:gd name="T62" fmla="*/ 130 w 315"/>
                <a:gd name="T63" fmla="*/ 17 h 259"/>
                <a:gd name="T64" fmla="*/ 100 w 315"/>
                <a:gd name="T65" fmla="*/ 32 h 25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15"/>
                <a:gd name="T100" fmla="*/ 0 h 259"/>
                <a:gd name="T101" fmla="*/ 315 w 315"/>
                <a:gd name="T102" fmla="*/ 259 h 25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15" h="259">
                  <a:moveTo>
                    <a:pt x="100" y="32"/>
                  </a:moveTo>
                  <a:lnTo>
                    <a:pt x="72" y="53"/>
                  </a:lnTo>
                  <a:lnTo>
                    <a:pt x="47" y="74"/>
                  </a:lnTo>
                  <a:lnTo>
                    <a:pt x="28" y="98"/>
                  </a:lnTo>
                  <a:lnTo>
                    <a:pt x="13" y="123"/>
                  </a:lnTo>
                  <a:lnTo>
                    <a:pt x="4" y="149"/>
                  </a:lnTo>
                  <a:lnTo>
                    <a:pt x="0" y="174"/>
                  </a:lnTo>
                  <a:lnTo>
                    <a:pt x="2" y="196"/>
                  </a:lnTo>
                  <a:lnTo>
                    <a:pt x="11" y="217"/>
                  </a:lnTo>
                  <a:lnTo>
                    <a:pt x="26" y="234"/>
                  </a:lnTo>
                  <a:lnTo>
                    <a:pt x="45" y="247"/>
                  </a:lnTo>
                  <a:lnTo>
                    <a:pt x="70" y="257"/>
                  </a:lnTo>
                  <a:lnTo>
                    <a:pt x="96" y="259"/>
                  </a:lnTo>
                  <a:lnTo>
                    <a:pt x="124" y="259"/>
                  </a:lnTo>
                  <a:lnTo>
                    <a:pt x="155" y="253"/>
                  </a:lnTo>
                  <a:lnTo>
                    <a:pt x="185" y="242"/>
                  </a:lnTo>
                  <a:lnTo>
                    <a:pt x="215" y="226"/>
                  </a:lnTo>
                  <a:lnTo>
                    <a:pt x="243" y="208"/>
                  </a:lnTo>
                  <a:lnTo>
                    <a:pt x="268" y="185"/>
                  </a:lnTo>
                  <a:lnTo>
                    <a:pt x="287" y="160"/>
                  </a:lnTo>
                  <a:lnTo>
                    <a:pt x="302" y="136"/>
                  </a:lnTo>
                  <a:lnTo>
                    <a:pt x="311" y="109"/>
                  </a:lnTo>
                  <a:lnTo>
                    <a:pt x="315" y="87"/>
                  </a:lnTo>
                  <a:lnTo>
                    <a:pt x="313" y="62"/>
                  </a:lnTo>
                  <a:lnTo>
                    <a:pt x="304" y="42"/>
                  </a:lnTo>
                  <a:lnTo>
                    <a:pt x="289" y="25"/>
                  </a:lnTo>
                  <a:lnTo>
                    <a:pt x="270" y="11"/>
                  </a:lnTo>
                  <a:lnTo>
                    <a:pt x="247" y="4"/>
                  </a:lnTo>
                  <a:lnTo>
                    <a:pt x="221" y="0"/>
                  </a:lnTo>
                  <a:lnTo>
                    <a:pt x="192" y="0"/>
                  </a:lnTo>
                  <a:lnTo>
                    <a:pt x="162" y="6"/>
                  </a:lnTo>
                  <a:lnTo>
                    <a:pt x="130" y="17"/>
                  </a:lnTo>
                  <a:lnTo>
                    <a:pt x="100" y="32"/>
                  </a:lnTo>
                  <a:close/>
                </a:path>
              </a:pathLst>
            </a:custGeom>
            <a:grpFill/>
            <a:ln w="12700">
              <a:solidFill>
                <a:srgbClr val="000000"/>
              </a:solidFill>
              <a:round/>
            </a:ln>
          </p:spPr>
          <p:txBody>
            <a:bodyPr/>
            <a:lstStyle/>
            <a:p>
              <a:endParaRPr lang="zh-CN" altLang="en-US">
                <a:latin typeface="+mn-ea"/>
                <a:ea typeface="+mn-ea"/>
              </a:endParaRPr>
            </a:p>
          </p:txBody>
        </p:sp>
        <p:sp>
          <p:nvSpPr>
            <p:cNvPr id="23" name="Freeform 634"/>
            <p:cNvSpPr/>
            <p:nvPr/>
          </p:nvSpPr>
          <p:spPr bwMode="auto">
            <a:xfrm>
              <a:off x="3319" y="2831"/>
              <a:ext cx="850" cy="583"/>
            </a:xfrm>
            <a:custGeom>
              <a:avLst/>
              <a:gdLst>
                <a:gd name="T0" fmla="*/ 125 w 850"/>
                <a:gd name="T1" fmla="*/ 117 h 583"/>
                <a:gd name="T2" fmla="*/ 166 w 850"/>
                <a:gd name="T3" fmla="*/ 109 h 583"/>
                <a:gd name="T4" fmla="*/ 210 w 850"/>
                <a:gd name="T5" fmla="*/ 102 h 583"/>
                <a:gd name="T6" fmla="*/ 247 w 850"/>
                <a:gd name="T7" fmla="*/ 96 h 583"/>
                <a:gd name="T8" fmla="*/ 272 w 850"/>
                <a:gd name="T9" fmla="*/ 66 h 583"/>
                <a:gd name="T10" fmla="*/ 234 w 850"/>
                <a:gd name="T11" fmla="*/ 58 h 583"/>
                <a:gd name="T12" fmla="*/ 198 w 850"/>
                <a:gd name="T13" fmla="*/ 66 h 583"/>
                <a:gd name="T14" fmla="*/ 179 w 850"/>
                <a:gd name="T15" fmla="*/ 66 h 583"/>
                <a:gd name="T16" fmla="*/ 217 w 850"/>
                <a:gd name="T17" fmla="*/ 36 h 583"/>
                <a:gd name="T18" fmla="*/ 261 w 850"/>
                <a:gd name="T19" fmla="*/ 21 h 583"/>
                <a:gd name="T20" fmla="*/ 296 w 850"/>
                <a:gd name="T21" fmla="*/ 13 h 583"/>
                <a:gd name="T22" fmla="*/ 334 w 850"/>
                <a:gd name="T23" fmla="*/ 5 h 583"/>
                <a:gd name="T24" fmla="*/ 372 w 850"/>
                <a:gd name="T25" fmla="*/ 0 h 583"/>
                <a:gd name="T26" fmla="*/ 410 w 850"/>
                <a:gd name="T27" fmla="*/ 0 h 583"/>
                <a:gd name="T28" fmla="*/ 446 w 850"/>
                <a:gd name="T29" fmla="*/ 0 h 583"/>
                <a:gd name="T30" fmla="*/ 534 w 850"/>
                <a:gd name="T31" fmla="*/ 0 h 583"/>
                <a:gd name="T32" fmla="*/ 584 w 850"/>
                <a:gd name="T33" fmla="*/ 0 h 583"/>
                <a:gd name="T34" fmla="*/ 627 w 850"/>
                <a:gd name="T35" fmla="*/ 21 h 583"/>
                <a:gd name="T36" fmla="*/ 657 w 850"/>
                <a:gd name="T37" fmla="*/ 51 h 583"/>
                <a:gd name="T38" fmla="*/ 695 w 850"/>
                <a:gd name="T39" fmla="*/ 72 h 583"/>
                <a:gd name="T40" fmla="*/ 733 w 850"/>
                <a:gd name="T41" fmla="*/ 81 h 583"/>
                <a:gd name="T42" fmla="*/ 771 w 850"/>
                <a:gd name="T43" fmla="*/ 109 h 583"/>
                <a:gd name="T44" fmla="*/ 801 w 850"/>
                <a:gd name="T45" fmla="*/ 139 h 583"/>
                <a:gd name="T46" fmla="*/ 825 w 850"/>
                <a:gd name="T47" fmla="*/ 183 h 583"/>
                <a:gd name="T48" fmla="*/ 833 w 850"/>
                <a:gd name="T49" fmla="*/ 234 h 583"/>
                <a:gd name="T50" fmla="*/ 839 w 850"/>
                <a:gd name="T51" fmla="*/ 279 h 583"/>
                <a:gd name="T52" fmla="*/ 839 w 850"/>
                <a:gd name="T53" fmla="*/ 324 h 583"/>
                <a:gd name="T54" fmla="*/ 839 w 850"/>
                <a:gd name="T55" fmla="*/ 368 h 583"/>
                <a:gd name="T56" fmla="*/ 850 w 850"/>
                <a:gd name="T57" fmla="*/ 413 h 583"/>
                <a:gd name="T58" fmla="*/ 850 w 850"/>
                <a:gd name="T59" fmla="*/ 456 h 583"/>
                <a:gd name="T60" fmla="*/ 825 w 850"/>
                <a:gd name="T61" fmla="*/ 500 h 583"/>
                <a:gd name="T62" fmla="*/ 782 w 850"/>
                <a:gd name="T63" fmla="*/ 524 h 583"/>
                <a:gd name="T64" fmla="*/ 746 w 850"/>
                <a:gd name="T65" fmla="*/ 545 h 583"/>
                <a:gd name="T66" fmla="*/ 708 w 850"/>
                <a:gd name="T67" fmla="*/ 568 h 583"/>
                <a:gd name="T68" fmla="*/ 670 w 850"/>
                <a:gd name="T69" fmla="*/ 575 h 583"/>
                <a:gd name="T70" fmla="*/ 621 w 850"/>
                <a:gd name="T71" fmla="*/ 583 h 583"/>
                <a:gd name="T72" fmla="*/ 576 w 850"/>
                <a:gd name="T73" fmla="*/ 583 h 583"/>
                <a:gd name="T74" fmla="*/ 540 w 850"/>
                <a:gd name="T75" fmla="*/ 583 h 583"/>
                <a:gd name="T76" fmla="*/ 502 w 850"/>
                <a:gd name="T77" fmla="*/ 583 h 583"/>
                <a:gd name="T78" fmla="*/ 465 w 850"/>
                <a:gd name="T79" fmla="*/ 583 h 583"/>
                <a:gd name="T80" fmla="*/ 427 w 850"/>
                <a:gd name="T81" fmla="*/ 583 h 583"/>
                <a:gd name="T82" fmla="*/ 391 w 850"/>
                <a:gd name="T83" fmla="*/ 583 h 583"/>
                <a:gd name="T84" fmla="*/ 353 w 850"/>
                <a:gd name="T85" fmla="*/ 583 h 583"/>
                <a:gd name="T86" fmla="*/ 310 w 850"/>
                <a:gd name="T87" fmla="*/ 583 h 583"/>
                <a:gd name="T88" fmla="*/ 272 w 850"/>
                <a:gd name="T89" fmla="*/ 583 h 583"/>
                <a:gd name="T90" fmla="*/ 234 w 850"/>
                <a:gd name="T91" fmla="*/ 583 h 583"/>
                <a:gd name="T92" fmla="*/ 198 w 850"/>
                <a:gd name="T93" fmla="*/ 560 h 583"/>
                <a:gd name="T94" fmla="*/ 160 w 850"/>
                <a:gd name="T95" fmla="*/ 545 h 583"/>
                <a:gd name="T96" fmla="*/ 125 w 850"/>
                <a:gd name="T97" fmla="*/ 524 h 583"/>
                <a:gd name="T98" fmla="*/ 92 w 850"/>
                <a:gd name="T99" fmla="*/ 487 h 583"/>
                <a:gd name="T100" fmla="*/ 68 w 850"/>
                <a:gd name="T101" fmla="*/ 456 h 583"/>
                <a:gd name="T102" fmla="*/ 43 w 850"/>
                <a:gd name="T103" fmla="*/ 413 h 583"/>
                <a:gd name="T104" fmla="*/ 17 w 850"/>
                <a:gd name="T105" fmla="*/ 360 h 583"/>
                <a:gd name="T106" fmla="*/ 0 w 850"/>
                <a:gd name="T107" fmla="*/ 309 h 583"/>
                <a:gd name="T108" fmla="*/ 0 w 850"/>
                <a:gd name="T109" fmla="*/ 264 h 583"/>
                <a:gd name="T110" fmla="*/ 6 w 850"/>
                <a:gd name="T111" fmla="*/ 213 h 583"/>
                <a:gd name="T112" fmla="*/ 30 w 850"/>
                <a:gd name="T113" fmla="*/ 175 h 583"/>
                <a:gd name="T114" fmla="*/ 62 w 850"/>
                <a:gd name="T115" fmla="*/ 155 h 583"/>
                <a:gd name="T116" fmla="*/ 98 w 850"/>
                <a:gd name="T117" fmla="*/ 139 h 583"/>
                <a:gd name="T118" fmla="*/ 130 w 850"/>
                <a:gd name="T119" fmla="*/ 117 h 583"/>
                <a:gd name="T120" fmla="*/ 147 w 850"/>
                <a:gd name="T121" fmla="*/ 139 h 58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50"/>
                <a:gd name="T184" fmla="*/ 0 h 583"/>
                <a:gd name="T185" fmla="*/ 850 w 850"/>
                <a:gd name="T186" fmla="*/ 583 h 583"/>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50" h="583">
                  <a:moveTo>
                    <a:pt x="104" y="117"/>
                  </a:moveTo>
                  <a:lnTo>
                    <a:pt x="125" y="117"/>
                  </a:lnTo>
                  <a:lnTo>
                    <a:pt x="142" y="117"/>
                  </a:lnTo>
                  <a:lnTo>
                    <a:pt x="166" y="109"/>
                  </a:lnTo>
                  <a:lnTo>
                    <a:pt x="185" y="109"/>
                  </a:lnTo>
                  <a:lnTo>
                    <a:pt x="210" y="102"/>
                  </a:lnTo>
                  <a:lnTo>
                    <a:pt x="228" y="102"/>
                  </a:lnTo>
                  <a:lnTo>
                    <a:pt x="247" y="96"/>
                  </a:lnTo>
                  <a:lnTo>
                    <a:pt x="266" y="88"/>
                  </a:lnTo>
                  <a:lnTo>
                    <a:pt x="272" y="66"/>
                  </a:lnTo>
                  <a:lnTo>
                    <a:pt x="255" y="58"/>
                  </a:lnTo>
                  <a:lnTo>
                    <a:pt x="234" y="58"/>
                  </a:lnTo>
                  <a:lnTo>
                    <a:pt x="217" y="66"/>
                  </a:lnTo>
                  <a:lnTo>
                    <a:pt x="198" y="66"/>
                  </a:lnTo>
                  <a:lnTo>
                    <a:pt x="179" y="88"/>
                  </a:lnTo>
                  <a:lnTo>
                    <a:pt x="179" y="66"/>
                  </a:lnTo>
                  <a:lnTo>
                    <a:pt x="198" y="51"/>
                  </a:lnTo>
                  <a:lnTo>
                    <a:pt x="217" y="36"/>
                  </a:lnTo>
                  <a:lnTo>
                    <a:pt x="242" y="28"/>
                  </a:lnTo>
                  <a:lnTo>
                    <a:pt x="261" y="21"/>
                  </a:lnTo>
                  <a:lnTo>
                    <a:pt x="279" y="21"/>
                  </a:lnTo>
                  <a:lnTo>
                    <a:pt x="296" y="13"/>
                  </a:lnTo>
                  <a:lnTo>
                    <a:pt x="315" y="13"/>
                  </a:lnTo>
                  <a:lnTo>
                    <a:pt x="334" y="5"/>
                  </a:lnTo>
                  <a:lnTo>
                    <a:pt x="353" y="5"/>
                  </a:lnTo>
                  <a:lnTo>
                    <a:pt x="372" y="0"/>
                  </a:lnTo>
                  <a:lnTo>
                    <a:pt x="391" y="0"/>
                  </a:lnTo>
                  <a:lnTo>
                    <a:pt x="410" y="0"/>
                  </a:lnTo>
                  <a:lnTo>
                    <a:pt x="427" y="0"/>
                  </a:lnTo>
                  <a:lnTo>
                    <a:pt x="446" y="0"/>
                  </a:lnTo>
                  <a:lnTo>
                    <a:pt x="483" y="0"/>
                  </a:lnTo>
                  <a:lnTo>
                    <a:pt x="534" y="0"/>
                  </a:lnTo>
                  <a:lnTo>
                    <a:pt x="559" y="0"/>
                  </a:lnTo>
                  <a:lnTo>
                    <a:pt x="584" y="0"/>
                  </a:lnTo>
                  <a:lnTo>
                    <a:pt x="608" y="5"/>
                  </a:lnTo>
                  <a:lnTo>
                    <a:pt x="627" y="21"/>
                  </a:lnTo>
                  <a:lnTo>
                    <a:pt x="638" y="43"/>
                  </a:lnTo>
                  <a:lnTo>
                    <a:pt x="657" y="51"/>
                  </a:lnTo>
                  <a:lnTo>
                    <a:pt x="676" y="66"/>
                  </a:lnTo>
                  <a:lnTo>
                    <a:pt x="695" y="72"/>
                  </a:lnTo>
                  <a:lnTo>
                    <a:pt x="714" y="72"/>
                  </a:lnTo>
                  <a:lnTo>
                    <a:pt x="733" y="81"/>
                  </a:lnTo>
                  <a:lnTo>
                    <a:pt x="752" y="96"/>
                  </a:lnTo>
                  <a:lnTo>
                    <a:pt x="771" y="109"/>
                  </a:lnTo>
                  <a:lnTo>
                    <a:pt x="782" y="132"/>
                  </a:lnTo>
                  <a:lnTo>
                    <a:pt x="801" y="139"/>
                  </a:lnTo>
                  <a:lnTo>
                    <a:pt x="806" y="162"/>
                  </a:lnTo>
                  <a:lnTo>
                    <a:pt x="825" y="183"/>
                  </a:lnTo>
                  <a:lnTo>
                    <a:pt x="833" y="213"/>
                  </a:lnTo>
                  <a:lnTo>
                    <a:pt x="833" y="234"/>
                  </a:lnTo>
                  <a:lnTo>
                    <a:pt x="839" y="258"/>
                  </a:lnTo>
                  <a:lnTo>
                    <a:pt x="839" y="279"/>
                  </a:lnTo>
                  <a:lnTo>
                    <a:pt x="839" y="302"/>
                  </a:lnTo>
                  <a:lnTo>
                    <a:pt x="839" y="324"/>
                  </a:lnTo>
                  <a:lnTo>
                    <a:pt x="839" y="347"/>
                  </a:lnTo>
                  <a:lnTo>
                    <a:pt x="839" y="368"/>
                  </a:lnTo>
                  <a:lnTo>
                    <a:pt x="850" y="390"/>
                  </a:lnTo>
                  <a:lnTo>
                    <a:pt x="850" y="413"/>
                  </a:lnTo>
                  <a:lnTo>
                    <a:pt x="850" y="434"/>
                  </a:lnTo>
                  <a:lnTo>
                    <a:pt x="850" y="456"/>
                  </a:lnTo>
                  <a:lnTo>
                    <a:pt x="844" y="479"/>
                  </a:lnTo>
                  <a:lnTo>
                    <a:pt x="825" y="500"/>
                  </a:lnTo>
                  <a:lnTo>
                    <a:pt x="801" y="517"/>
                  </a:lnTo>
                  <a:lnTo>
                    <a:pt x="782" y="524"/>
                  </a:lnTo>
                  <a:lnTo>
                    <a:pt x="765" y="537"/>
                  </a:lnTo>
                  <a:lnTo>
                    <a:pt x="746" y="545"/>
                  </a:lnTo>
                  <a:lnTo>
                    <a:pt x="725" y="553"/>
                  </a:lnTo>
                  <a:lnTo>
                    <a:pt x="708" y="568"/>
                  </a:lnTo>
                  <a:lnTo>
                    <a:pt x="689" y="575"/>
                  </a:lnTo>
                  <a:lnTo>
                    <a:pt x="670" y="575"/>
                  </a:lnTo>
                  <a:lnTo>
                    <a:pt x="644" y="583"/>
                  </a:lnTo>
                  <a:lnTo>
                    <a:pt x="621" y="583"/>
                  </a:lnTo>
                  <a:lnTo>
                    <a:pt x="602" y="583"/>
                  </a:lnTo>
                  <a:lnTo>
                    <a:pt x="576" y="583"/>
                  </a:lnTo>
                  <a:lnTo>
                    <a:pt x="559" y="583"/>
                  </a:lnTo>
                  <a:lnTo>
                    <a:pt x="540" y="583"/>
                  </a:lnTo>
                  <a:lnTo>
                    <a:pt x="521" y="583"/>
                  </a:lnTo>
                  <a:lnTo>
                    <a:pt x="502" y="583"/>
                  </a:lnTo>
                  <a:lnTo>
                    <a:pt x="483" y="583"/>
                  </a:lnTo>
                  <a:lnTo>
                    <a:pt x="465" y="583"/>
                  </a:lnTo>
                  <a:lnTo>
                    <a:pt x="446" y="583"/>
                  </a:lnTo>
                  <a:lnTo>
                    <a:pt x="427" y="583"/>
                  </a:lnTo>
                  <a:lnTo>
                    <a:pt x="410" y="583"/>
                  </a:lnTo>
                  <a:lnTo>
                    <a:pt x="391" y="583"/>
                  </a:lnTo>
                  <a:lnTo>
                    <a:pt x="372" y="583"/>
                  </a:lnTo>
                  <a:lnTo>
                    <a:pt x="353" y="583"/>
                  </a:lnTo>
                  <a:lnTo>
                    <a:pt x="329" y="583"/>
                  </a:lnTo>
                  <a:lnTo>
                    <a:pt x="310" y="583"/>
                  </a:lnTo>
                  <a:lnTo>
                    <a:pt x="291" y="583"/>
                  </a:lnTo>
                  <a:lnTo>
                    <a:pt x="272" y="583"/>
                  </a:lnTo>
                  <a:lnTo>
                    <a:pt x="255" y="583"/>
                  </a:lnTo>
                  <a:lnTo>
                    <a:pt x="234" y="583"/>
                  </a:lnTo>
                  <a:lnTo>
                    <a:pt x="217" y="568"/>
                  </a:lnTo>
                  <a:lnTo>
                    <a:pt x="198" y="560"/>
                  </a:lnTo>
                  <a:lnTo>
                    <a:pt x="179" y="553"/>
                  </a:lnTo>
                  <a:lnTo>
                    <a:pt x="160" y="545"/>
                  </a:lnTo>
                  <a:lnTo>
                    <a:pt x="142" y="537"/>
                  </a:lnTo>
                  <a:lnTo>
                    <a:pt x="125" y="524"/>
                  </a:lnTo>
                  <a:lnTo>
                    <a:pt x="104" y="509"/>
                  </a:lnTo>
                  <a:lnTo>
                    <a:pt x="92" y="487"/>
                  </a:lnTo>
                  <a:lnTo>
                    <a:pt x="74" y="479"/>
                  </a:lnTo>
                  <a:lnTo>
                    <a:pt x="68" y="456"/>
                  </a:lnTo>
                  <a:lnTo>
                    <a:pt x="49" y="434"/>
                  </a:lnTo>
                  <a:lnTo>
                    <a:pt x="43" y="413"/>
                  </a:lnTo>
                  <a:lnTo>
                    <a:pt x="24" y="390"/>
                  </a:lnTo>
                  <a:lnTo>
                    <a:pt x="17" y="360"/>
                  </a:lnTo>
                  <a:lnTo>
                    <a:pt x="6" y="330"/>
                  </a:lnTo>
                  <a:lnTo>
                    <a:pt x="0" y="309"/>
                  </a:lnTo>
                  <a:lnTo>
                    <a:pt x="0" y="287"/>
                  </a:lnTo>
                  <a:lnTo>
                    <a:pt x="0" y="264"/>
                  </a:lnTo>
                  <a:lnTo>
                    <a:pt x="0" y="243"/>
                  </a:lnTo>
                  <a:lnTo>
                    <a:pt x="6" y="213"/>
                  </a:lnTo>
                  <a:lnTo>
                    <a:pt x="11" y="192"/>
                  </a:lnTo>
                  <a:lnTo>
                    <a:pt x="30" y="175"/>
                  </a:lnTo>
                  <a:lnTo>
                    <a:pt x="43" y="155"/>
                  </a:lnTo>
                  <a:lnTo>
                    <a:pt x="62" y="155"/>
                  </a:lnTo>
                  <a:lnTo>
                    <a:pt x="79" y="147"/>
                  </a:lnTo>
                  <a:lnTo>
                    <a:pt x="98" y="139"/>
                  </a:lnTo>
                  <a:lnTo>
                    <a:pt x="117" y="139"/>
                  </a:lnTo>
                  <a:lnTo>
                    <a:pt x="130" y="117"/>
                  </a:lnTo>
                  <a:lnTo>
                    <a:pt x="130" y="96"/>
                  </a:lnTo>
                  <a:lnTo>
                    <a:pt x="147" y="139"/>
                  </a:lnTo>
                  <a:lnTo>
                    <a:pt x="10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mn-ea"/>
                <a:ea typeface="+mn-ea"/>
              </a:endParaRPr>
            </a:p>
          </p:txBody>
        </p:sp>
        <p:sp>
          <p:nvSpPr>
            <p:cNvPr id="24" name="Freeform 635"/>
            <p:cNvSpPr/>
            <p:nvPr/>
          </p:nvSpPr>
          <p:spPr bwMode="auto">
            <a:xfrm>
              <a:off x="3483" y="2787"/>
              <a:ext cx="132" cy="168"/>
            </a:xfrm>
            <a:custGeom>
              <a:avLst/>
              <a:gdLst>
                <a:gd name="T0" fmla="*/ 6 w 132"/>
                <a:gd name="T1" fmla="*/ 95 h 168"/>
                <a:gd name="T2" fmla="*/ 0 w 132"/>
                <a:gd name="T3" fmla="*/ 72 h 168"/>
                <a:gd name="T4" fmla="*/ 0 w 132"/>
                <a:gd name="T5" fmla="*/ 51 h 168"/>
                <a:gd name="T6" fmla="*/ 17 w 132"/>
                <a:gd name="T7" fmla="*/ 36 h 168"/>
                <a:gd name="T8" fmla="*/ 36 w 132"/>
                <a:gd name="T9" fmla="*/ 21 h 168"/>
                <a:gd name="T10" fmla="*/ 53 w 132"/>
                <a:gd name="T11" fmla="*/ 0 h 168"/>
                <a:gd name="T12" fmla="*/ 72 w 132"/>
                <a:gd name="T13" fmla="*/ 0 h 168"/>
                <a:gd name="T14" fmla="*/ 91 w 132"/>
                <a:gd name="T15" fmla="*/ 0 h 168"/>
                <a:gd name="T16" fmla="*/ 97 w 132"/>
                <a:gd name="T17" fmla="*/ 21 h 168"/>
                <a:gd name="T18" fmla="*/ 110 w 132"/>
                <a:gd name="T19" fmla="*/ 44 h 168"/>
                <a:gd name="T20" fmla="*/ 121 w 132"/>
                <a:gd name="T21" fmla="*/ 66 h 168"/>
                <a:gd name="T22" fmla="*/ 127 w 132"/>
                <a:gd name="T23" fmla="*/ 87 h 168"/>
                <a:gd name="T24" fmla="*/ 132 w 132"/>
                <a:gd name="T25" fmla="*/ 108 h 168"/>
                <a:gd name="T26" fmla="*/ 132 w 132"/>
                <a:gd name="T27" fmla="*/ 132 h 168"/>
                <a:gd name="T28" fmla="*/ 132 w 132"/>
                <a:gd name="T29" fmla="*/ 153 h 168"/>
                <a:gd name="T30" fmla="*/ 115 w 132"/>
                <a:gd name="T31" fmla="*/ 168 h 168"/>
                <a:gd name="T32" fmla="*/ 97 w 132"/>
                <a:gd name="T33" fmla="*/ 168 h 168"/>
                <a:gd name="T34" fmla="*/ 80 w 132"/>
                <a:gd name="T35" fmla="*/ 168 h 168"/>
                <a:gd name="T36" fmla="*/ 61 w 132"/>
                <a:gd name="T37" fmla="*/ 168 h 168"/>
                <a:gd name="T38" fmla="*/ 42 w 132"/>
                <a:gd name="T39" fmla="*/ 161 h 168"/>
                <a:gd name="T40" fmla="*/ 23 w 132"/>
                <a:gd name="T41" fmla="*/ 146 h 168"/>
                <a:gd name="T42" fmla="*/ 12 w 132"/>
                <a:gd name="T43" fmla="*/ 123 h 168"/>
                <a:gd name="T44" fmla="*/ 6 w 132"/>
                <a:gd name="T45" fmla="*/ 102 h 168"/>
                <a:gd name="T46" fmla="*/ 6 w 132"/>
                <a:gd name="T47" fmla="*/ 95 h 1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32"/>
                <a:gd name="T73" fmla="*/ 0 h 168"/>
                <a:gd name="T74" fmla="*/ 132 w 132"/>
                <a:gd name="T75" fmla="*/ 168 h 16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32" h="168">
                  <a:moveTo>
                    <a:pt x="6" y="95"/>
                  </a:moveTo>
                  <a:lnTo>
                    <a:pt x="0" y="72"/>
                  </a:lnTo>
                  <a:lnTo>
                    <a:pt x="0" y="51"/>
                  </a:lnTo>
                  <a:lnTo>
                    <a:pt x="17" y="36"/>
                  </a:lnTo>
                  <a:lnTo>
                    <a:pt x="36" y="21"/>
                  </a:lnTo>
                  <a:lnTo>
                    <a:pt x="53" y="0"/>
                  </a:lnTo>
                  <a:lnTo>
                    <a:pt x="72" y="0"/>
                  </a:lnTo>
                  <a:lnTo>
                    <a:pt x="91" y="0"/>
                  </a:lnTo>
                  <a:lnTo>
                    <a:pt x="97" y="21"/>
                  </a:lnTo>
                  <a:lnTo>
                    <a:pt x="110" y="44"/>
                  </a:lnTo>
                  <a:lnTo>
                    <a:pt x="121" y="66"/>
                  </a:lnTo>
                  <a:lnTo>
                    <a:pt x="127" y="87"/>
                  </a:lnTo>
                  <a:lnTo>
                    <a:pt x="132" y="108"/>
                  </a:lnTo>
                  <a:lnTo>
                    <a:pt x="132" y="132"/>
                  </a:lnTo>
                  <a:lnTo>
                    <a:pt x="132" y="153"/>
                  </a:lnTo>
                  <a:lnTo>
                    <a:pt x="115" y="168"/>
                  </a:lnTo>
                  <a:lnTo>
                    <a:pt x="97" y="168"/>
                  </a:lnTo>
                  <a:lnTo>
                    <a:pt x="80" y="168"/>
                  </a:lnTo>
                  <a:lnTo>
                    <a:pt x="61" y="168"/>
                  </a:lnTo>
                  <a:lnTo>
                    <a:pt x="42" y="161"/>
                  </a:lnTo>
                  <a:lnTo>
                    <a:pt x="23" y="146"/>
                  </a:lnTo>
                  <a:lnTo>
                    <a:pt x="12" y="123"/>
                  </a:lnTo>
                  <a:lnTo>
                    <a:pt x="6" y="102"/>
                  </a:lnTo>
                  <a:lnTo>
                    <a:pt x="6" y="9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mn-ea"/>
                <a:ea typeface="+mn-ea"/>
              </a:endParaRPr>
            </a:p>
          </p:txBody>
        </p:sp>
        <p:sp>
          <p:nvSpPr>
            <p:cNvPr id="25" name="Freeform 636"/>
            <p:cNvSpPr/>
            <p:nvPr/>
          </p:nvSpPr>
          <p:spPr bwMode="auto">
            <a:xfrm>
              <a:off x="3802" y="2742"/>
              <a:ext cx="93" cy="123"/>
            </a:xfrm>
            <a:custGeom>
              <a:avLst/>
              <a:gdLst>
                <a:gd name="T0" fmla="*/ 0 w 93"/>
                <a:gd name="T1" fmla="*/ 0 h 123"/>
                <a:gd name="T2" fmla="*/ 17 w 93"/>
                <a:gd name="T3" fmla="*/ 15 h 123"/>
                <a:gd name="T4" fmla="*/ 36 w 93"/>
                <a:gd name="T5" fmla="*/ 28 h 123"/>
                <a:gd name="T6" fmla="*/ 55 w 93"/>
                <a:gd name="T7" fmla="*/ 28 h 123"/>
                <a:gd name="T8" fmla="*/ 74 w 93"/>
                <a:gd name="T9" fmla="*/ 44 h 123"/>
                <a:gd name="T10" fmla="*/ 87 w 93"/>
                <a:gd name="T11" fmla="*/ 66 h 123"/>
                <a:gd name="T12" fmla="*/ 93 w 93"/>
                <a:gd name="T13" fmla="*/ 87 h 123"/>
                <a:gd name="T14" fmla="*/ 93 w 93"/>
                <a:gd name="T15" fmla="*/ 110 h 123"/>
                <a:gd name="T16" fmla="*/ 74 w 93"/>
                <a:gd name="T17" fmla="*/ 123 h 123"/>
                <a:gd name="T18" fmla="*/ 55 w 93"/>
                <a:gd name="T19" fmla="*/ 123 h 123"/>
                <a:gd name="T20" fmla="*/ 31 w 93"/>
                <a:gd name="T21" fmla="*/ 115 h 123"/>
                <a:gd name="T22" fmla="*/ 12 w 93"/>
                <a:gd name="T23" fmla="*/ 102 h 123"/>
                <a:gd name="T24" fmla="*/ 6 w 93"/>
                <a:gd name="T25" fmla="*/ 79 h 123"/>
                <a:gd name="T26" fmla="*/ 0 w 93"/>
                <a:gd name="T27" fmla="*/ 57 h 123"/>
                <a:gd name="T28" fmla="*/ 0 w 93"/>
                <a:gd name="T29" fmla="*/ 36 h 123"/>
                <a:gd name="T30" fmla="*/ 12 w 93"/>
                <a:gd name="T31" fmla="*/ 15 h 123"/>
                <a:gd name="T32" fmla="*/ 0 w 93"/>
                <a:gd name="T33" fmla="*/ 0 h 1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93"/>
                <a:gd name="T52" fmla="*/ 0 h 123"/>
                <a:gd name="T53" fmla="*/ 93 w 93"/>
                <a:gd name="T54" fmla="*/ 123 h 12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93" h="123">
                  <a:moveTo>
                    <a:pt x="0" y="0"/>
                  </a:moveTo>
                  <a:lnTo>
                    <a:pt x="17" y="15"/>
                  </a:lnTo>
                  <a:lnTo>
                    <a:pt x="36" y="28"/>
                  </a:lnTo>
                  <a:lnTo>
                    <a:pt x="55" y="28"/>
                  </a:lnTo>
                  <a:lnTo>
                    <a:pt x="74" y="44"/>
                  </a:lnTo>
                  <a:lnTo>
                    <a:pt x="87" y="66"/>
                  </a:lnTo>
                  <a:lnTo>
                    <a:pt x="93" y="87"/>
                  </a:lnTo>
                  <a:lnTo>
                    <a:pt x="93" y="110"/>
                  </a:lnTo>
                  <a:lnTo>
                    <a:pt x="74" y="123"/>
                  </a:lnTo>
                  <a:lnTo>
                    <a:pt x="55" y="123"/>
                  </a:lnTo>
                  <a:lnTo>
                    <a:pt x="31" y="115"/>
                  </a:lnTo>
                  <a:lnTo>
                    <a:pt x="12" y="102"/>
                  </a:lnTo>
                  <a:lnTo>
                    <a:pt x="6" y="79"/>
                  </a:lnTo>
                  <a:lnTo>
                    <a:pt x="0" y="57"/>
                  </a:lnTo>
                  <a:lnTo>
                    <a:pt x="0" y="36"/>
                  </a:lnTo>
                  <a:lnTo>
                    <a:pt x="12" y="15"/>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mn-ea"/>
                <a:ea typeface="+mn-ea"/>
              </a:endParaRPr>
            </a:p>
          </p:txBody>
        </p:sp>
      </p:grpSp>
      <p:sp>
        <p:nvSpPr>
          <p:cNvPr id="26" name="Text Box 2"/>
          <p:cNvSpPr txBox="1">
            <a:spLocks noChangeArrowheads="1"/>
          </p:cNvSpPr>
          <p:nvPr/>
        </p:nvSpPr>
        <p:spPr bwMode="auto">
          <a:xfrm>
            <a:off x="1223789" y="4187681"/>
            <a:ext cx="8002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sz="1600" dirty="0">
                <a:latin typeface="+mn-ea"/>
                <a:ea typeface="+mn-ea"/>
              </a:rPr>
              <a:t>互联网</a:t>
            </a:r>
            <a:endParaRPr lang="zh-CN" altLang="en-US" sz="1600" dirty="0">
              <a:latin typeface="+mn-ea"/>
              <a:ea typeface="+mn-ea"/>
            </a:endParaRPr>
          </a:p>
        </p:txBody>
      </p:sp>
      <p:grpSp>
        <p:nvGrpSpPr>
          <p:cNvPr id="27" name="Group 625"/>
          <p:cNvGrpSpPr/>
          <p:nvPr/>
        </p:nvGrpSpPr>
        <p:grpSpPr bwMode="auto">
          <a:xfrm>
            <a:off x="842591" y="4830620"/>
            <a:ext cx="1810692" cy="642937"/>
            <a:chOff x="3204" y="2684"/>
            <a:chExt cx="1080" cy="854"/>
          </a:xfrm>
          <a:solidFill>
            <a:srgbClr val="FFFF99"/>
          </a:solidFill>
        </p:grpSpPr>
        <p:sp>
          <p:nvSpPr>
            <p:cNvPr id="28" name="Oval 626"/>
            <p:cNvSpPr>
              <a:spLocks noChangeArrowheads="1"/>
            </p:cNvSpPr>
            <p:nvPr/>
          </p:nvSpPr>
          <p:spPr bwMode="auto">
            <a:xfrm>
              <a:off x="3457" y="2684"/>
              <a:ext cx="464" cy="228"/>
            </a:xfrm>
            <a:prstGeom prst="ellipse">
              <a:avLst/>
            </a:prstGeom>
            <a:grpFill/>
            <a:ln w="12700">
              <a:solidFill>
                <a:srgbClr val="000000"/>
              </a:solidFill>
              <a:round/>
            </a:ln>
          </p:spPr>
          <p:txBody>
            <a:bodyPr/>
            <a:lstStyle/>
            <a:p>
              <a:endParaRPr lang="zh-CN" altLang="en-US">
                <a:latin typeface="+mn-ea"/>
                <a:ea typeface="+mn-ea"/>
              </a:endParaRPr>
            </a:p>
          </p:txBody>
        </p:sp>
        <p:sp>
          <p:nvSpPr>
            <p:cNvPr id="29" name="Freeform 627"/>
            <p:cNvSpPr/>
            <p:nvPr/>
          </p:nvSpPr>
          <p:spPr bwMode="auto">
            <a:xfrm>
              <a:off x="3853" y="2753"/>
              <a:ext cx="312" cy="202"/>
            </a:xfrm>
            <a:custGeom>
              <a:avLst/>
              <a:gdLst>
                <a:gd name="T0" fmla="*/ 182 w 312"/>
                <a:gd name="T1" fmla="*/ 10 h 202"/>
                <a:gd name="T2" fmla="*/ 150 w 312"/>
                <a:gd name="T3" fmla="*/ 4 h 202"/>
                <a:gd name="T4" fmla="*/ 119 w 312"/>
                <a:gd name="T5" fmla="*/ 0 h 202"/>
                <a:gd name="T6" fmla="*/ 91 w 312"/>
                <a:gd name="T7" fmla="*/ 2 h 202"/>
                <a:gd name="T8" fmla="*/ 67 w 312"/>
                <a:gd name="T9" fmla="*/ 8 h 202"/>
                <a:gd name="T10" fmla="*/ 44 w 312"/>
                <a:gd name="T11" fmla="*/ 16 h 202"/>
                <a:gd name="T12" fmla="*/ 25 w 312"/>
                <a:gd name="T13" fmla="*/ 29 h 202"/>
                <a:gd name="T14" fmla="*/ 12 w 312"/>
                <a:gd name="T15" fmla="*/ 44 h 202"/>
                <a:gd name="T16" fmla="*/ 2 w 312"/>
                <a:gd name="T17" fmla="*/ 61 h 202"/>
                <a:gd name="T18" fmla="*/ 0 w 312"/>
                <a:gd name="T19" fmla="*/ 80 h 202"/>
                <a:gd name="T20" fmla="*/ 6 w 312"/>
                <a:gd name="T21" fmla="*/ 99 h 202"/>
                <a:gd name="T22" fmla="*/ 16 w 312"/>
                <a:gd name="T23" fmla="*/ 117 h 202"/>
                <a:gd name="T24" fmla="*/ 31 w 312"/>
                <a:gd name="T25" fmla="*/ 136 h 202"/>
                <a:gd name="T26" fmla="*/ 51 w 312"/>
                <a:gd name="T27" fmla="*/ 153 h 202"/>
                <a:gd name="T28" fmla="*/ 74 w 312"/>
                <a:gd name="T29" fmla="*/ 170 h 202"/>
                <a:gd name="T30" fmla="*/ 102 w 312"/>
                <a:gd name="T31" fmla="*/ 183 h 202"/>
                <a:gd name="T32" fmla="*/ 133 w 312"/>
                <a:gd name="T33" fmla="*/ 193 h 202"/>
                <a:gd name="T34" fmla="*/ 165 w 312"/>
                <a:gd name="T35" fmla="*/ 199 h 202"/>
                <a:gd name="T36" fmla="*/ 195 w 312"/>
                <a:gd name="T37" fmla="*/ 202 h 202"/>
                <a:gd name="T38" fmla="*/ 223 w 312"/>
                <a:gd name="T39" fmla="*/ 200 h 202"/>
                <a:gd name="T40" fmla="*/ 248 w 312"/>
                <a:gd name="T41" fmla="*/ 195 h 202"/>
                <a:gd name="T42" fmla="*/ 271 w 312"/>
                <a:gd name="T43" fmla="*/ 187 h 202"/>
                <a:gd name="T44" fmla="*/ 289 w 312"/>
                <a:gd name="T45" fmla="*/ 174 h 202"/>
                <a:gd name="T46" fmla="*/ 303 w 312"/>
                <a:gd name="T47" fmla="*/ 159 h 202"/>
                <a:gd name="T48" fmla="*/ 310 w 312"/>
                <a:gd name="T49" fmla="*/ 142 h 202"/>
                <a:gd name="T50" fmla="*/ 312 w 312"/>
                <a:gd name="T51" fmla="*/ 123 h 202"/>
                <a:gd name="T52" fmla="*/ 308 w 312"/>
                <a:gd name="T53" fmla="*/ 104 h 202"/>
                <a:gd name="T54" fmla="*/ 297 w 312"/>
                <a:gd name="T55" fmla="*/ 85 h 202"/>
                <a:gd name="T56" fmla="*/ 284 w 312"/>
                <a:gd name="T57" fmla="*/ 66 h 202"/>
                <a:gd name="T58" fmla="*/ 263 w 312"/>
                <a:gd name="T59" fmla="*/ 50 h 202"/>
                <a:gd name="T60" fmla="*/ 240 w 312"/>
                <a:gd name="T61" fmla="*/ 33 h 202"/>
                <a:gd name="T62" fmla="*/ 212 w 312"/>
                <a:gd name="T63" fmla="*/ 19 h 202"/>
                <a:gd name="T64" fmla="*/ 182 w 312"/>
                <a:gd name="T65" fmla="*/ 10 h 20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12"/>
                <a:gd name="T100" fmla="*/ 0 h 202"/>
                <a:gd name="T101" fmla="*/ 312 w 312"/>
                <a:gd name="T102" fmla="*/ 202 h 20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12" h="202">
                  <a:moveTo>
                    <a:pt x="182" y="10"/>
                  </a:moveTo>
                  <a:lnTo>
                    <a:pt x="150" y="4"/>
                  </a:lnTo>
                  <a:lnTo>
                    <a:pt x="119" y="0"/>
                  </a:lnTo>
                  <a:lnTo>
                    <a:pt x="91" y="2"/>
                  </a:lnTo>
                  <a:lnTo>
                    <a:pt x="67" y="8"/>
                  </a:lnTo>
                  <a:lnTo>
                    <a:pt x="44" y="16"/>
                  </a:lnTo>
                  <a:lnTo>
                    <a:pt x="25" y="29"/>
                  </a:lnTo>
                  <a:lnTo>
                    <a:pt x="12" y="44"/>
                  </a:lnTo>
                  <a:lnTo>
                    <a:pt x="2" y="61"/>
                  </a:lnTo>
                  <a:lnTo>
                    <a:pt x="0" y="80"/>
                  </a:lnTo>
                  <a:lnTo>
                    <a:pt x="6" y="99"/>
                  </a:lnTo>
                  <a:lnTo>
                    <a:pt x="16" y="117"/>
                  </a:lnTo>
                  <a:lnTo>
                    <a:pt x="31" y="136"/>
                  </a:lnTo>
                  <a:lnTo>
                    <a:pt x="51" y="153"/>
                  </a:lnTo>
                  <a:lnTo>
                    <a:pt x="74" y="170"/>
                  </a:lnTo>
                  <a:lnTo>
                    <a:pt x="102" y="183"/>
                  </a:lnTo>
                  <a:lnTo>
                    <a:pt x="133" y="193"/>
                  </a:lnTo>
                  <a:lnTo>
                    <a:pt x="165" y="199"/>
                  </a:lnTo>
                  <a:lnTo>
                    <a:pt x="195" y="202"/>
                  </a:lnTo>
                  <a:lnTo>
                    <a:pt x="223" y="200"/>
                  </a:lnTo>
                  <a:lnTo>
                    <a:pt x="248" y="195"/>
                  </a:lnTo>
                  <a:lnTo>
                    <a:pt x="271" y="187"/>
                  </a:lnTo>
                  <a:lnTo>
                    <a:pt x="289" y="174"/>
                  </a:lnTo>
                  <a:lnTo>
                    <a:pt x="303" y="159"/>
                  </a:lnTo>
                  <a:lnTo>
                    <a:pt x="310" y="142"/>
                  </a:lnTo>
                  <a:lnTo>
                    <a:pt x="312" y="123"/>
                  </a:lnTo>
                  <a:lnTo>
                    <a:pt x="308" y="104"/>
                  </a:lnTo>
                  <a:lnTo>
                    <a:pt x="297" y="85"/>
                  </a:lnTo>
                  <a:lnTo>
                    <a:pt x="284" y="66"/>
                  </a:lnTo>
                  <a:lnTo>
                    <a:pt x="263" y="50"/>
                  </a:lnTo>
                  <a:lnTo>
                    <a:pt x="240" y="33"/>
                  </a:lnTo>
                  <a:lnTo>
                    <a:pt x="212" y="19"/>
                  </a:lnTo>
                  <a:lnTo>
                    <a:pt x="182" y="10"/>
                  </a:lnTo>
                  <a:close/>
                </a:path>
              </a:pathLst>
            </a:custGeom>
            <a:grpFill/>
            <a:ln w="12700">
              <a:solidFill>
                <a:srgbClr val="000000"/>
              </a:solidFill>
              <a:round/>
            </a:ln>
          </p:spPr>
          <p:txBody>
            <a:bodyPr/>
            <a:lstStyle/>
            <a:p>
              <a:endParaRPr lang="zh-CN" altLang="en-US">
                <a:latin typeface="+mn-ea"/>
                <a:ea typeface="+mn-ea"/>
              </a:endParaRPr>
            </a:p>
          </p:txBody>
        </p:sp>
        <p:sp>
          <p:nvSpPr>
            <p:cNvPr id="30" name="Freeform 628"/>
            <p:cNvSpPr/>
            <p:nvPr/>
          </p:nvSpPr>
          <p:spPr bwMode="auto">
            <a:xfrm>
              <a:off x="4014" y="2946"/>
              <a:ext cx="270" cy="232"/>
            </a:xfrm>
            <a:custGeom>
              <a:avLst/>
              <a:gdLst>
                <a:gd name="T0" fmla="*/ 181 w 270"/>
                <a:gd name="T1" fmla="*/ 15 h 232"/>
                <a:gd name="T2" fmla="*/ 155 w 270"/>
                <a:gd name="T3" fmla="*/ 6 h 232"/>
                <a:gd name="T4" fmla="*/ 128 w 270"/>
                <a:gd name="T5" fmla="*/ 0 h 232"/>
                <a:gd name="T6" fmla="*/ 104 w 270"/>
                <a:gd name="T7" fmla="*/ 0 h 232"/>
                <a:gd name="T8" fmla="*/ 79 w 270"/>
                <a:gd name="T9" fmla="*/ 4 h 232"/>
                <a:gd name="T10" fmla="*/ 57 w 270"/>
                <a:gd name="T11" fmla="*/ 11 h 232"/>
                <a:gd name="T12" fmla="*/ 38 w 270"/>
                <a:gd name="T13" fmla="*/ 23 h 232"/>
                <a:gd name="T14" fmla="*/ 21 w 270"/>
                <a:gd name="T15" fmla="*/ 38 h 232"/>
                <a:gd name="T16" fmla="*/ 9 w 270"/>
                <a:gd name="T17" fmla="*/ 56 h 232"/>
                <a:gd name="T18" fmla="*/ 2 w 270"/>
                <a:gd name="T19" fmla="*/ 79 h 232"/>
                <a:gd name="T20" fmla="*/ 0 w 270"/>
                <a:gd name="T21" fmla="*/ 100 h 232"/>
                <a:gd name="T22" fmla="*/ 4 w 270"/>
                <a:gd name="T23" fmla="*/ 123 h 232"/>
                <a:gd name="T24" fmla="*/ 13 w 270"/>
                <a:gd name="T25" fmla="*/ 145 h 232"/>
                <a:gd name="T26" fmla="*/ 26 w 270"/>
                <a:gd name="T27" fmla="*/ 166 h 232"/>
                <a:gd name="T28" fmla="*/ 43 w 270"/>
                <a:gd name="T29" fmla="*/ 185 h 232"/>
                <a:gd name="T30" fmla="*/ 64 w 270"/>
                <a:gd name="T31" fmla="*/ 202 h 232"/>
                <a:gd name="T32" fmla="*/ 89 w 270"/>
                <a:gd name="T33" fmla="*/ 217 h 232"/>
                <a:gd name="T34" fmla="*/ 115 w 270"/>
                <a:gd name="T35" fmla="*/ 226 h 232"/>
                <a:gd name="T36" fmla="*/ 142 w 270"/>
                <a:gd name="T37" fmla="*/ 232 h 232"/>
                <a:gd name="T38" fmla="*/ 166 w 270"/>
                <a:gd name="T39" fmla="*/ 232 h 232"/>
                <a:gd name="T40" fmla="*/ 191 w 270"/>
                <a:gd name="T41" fmla="*/ 228 h 232"/>
                <a:gd name="T42" fmla="*/ 213 w 270"/>
                <a:gd name="T43" fmla="*/ 221 h 232"/>
                <a:gd name="T44" fmla="*/ 232 w 270"/>
                <a:gd name="T45" fmla="*/ 209 h 232"/>
                <a:gd name="T46" fmla="*/ 249 w 270"/>
                <a:gd name="T47" fmla="*/ 194 h 232"/>
                <a:gd name="T48" fmla="*/ 261 w 270"/>
                <a:gd name="T49" fmla="*/ 175 h 232"/>
                <a:gd name="T50" fmla="*/ 268 w 270"/>
                <a:gd name="T51" fmla="*/ 155 h 232"/>
                <a:gd name="T52" fmla="*/ 270 w 270"/>
                <a:gd name="T53" fmla="*/ 132 h 232"/>
                <a:gd name="T54" fmla="*/ 266 w 270"/>
                <a:gd name="T55" fmla="*/ 109 h 232"/>
                <a:gd name="T56" fmla="*/ 257 w 270"/>
                <a:gd name="T57" fmla="*/ 87 h 232"/>
                <a:gd name="T58" fmla="*/ 244 w 270"/>
                <a:gd name="T59" fmla="*/ 66 h 232"/>
                <a:gd name="T60" fmla="*/ 227 w 270"/>
                <a:gd name="T61" fmla="*/ 47 h 232"/>
                <a:gd name="T62" fmla="*/ 206 w 270"/>
                <a:gd name="T63" fmla="*/ 30 h 232"/>
                <a:gd name="T64" fmla="*/ 181 w 270"/>
                <a:gd name="T65" fmla="*/ 15 h 23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70"/>
                <a:gd name="T100" fmla="*/ 0 h 232"/>
                <a:gd name="T101" fmla="*/ 270 w 270"/>
                <a:gd name="T102" fmla="*/ 232 h 23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70" h="232">
                  <a:moveTo>
                    <a:pt x="181" y="15"/>
                  </a:moveTo>
                  <a:lnTo>
                    <a:pt x="155" y="6"/>
                  </a:lnTo>
                  <a:lnTo>
                    <a:pt x="128" y="0"/>
                  </a:lnTo>
                  <a:lnTo>
                    <a:pt x="104" y="0"/>
                  </a:lnTo>
                  <a:lnTo>
                    <a:pt x="79" y="4"/>
                  </a:lnTo>
                  <a:lnTo>
                    <a:pt x="57" y="11"/>
                  </a:lnTo>
                  <a:lnTo>
                    <a:pt x="38" y="23"/>
                  </a:lnTo>
                  <a:lnTo>
                    <a:pt x="21" y="38"/>
                  </a:lnTo>
                  <a:lnTo>
                    <a:pt x="9" y="56"/>
                  </a:lnTo>
                  <a:lnTo>
                    <a:pt x="2" y="79"/>
                  </a:lnTo>
                  <a:lnTo>
                    <a:pt x="0" y="100"/>
                  </a:lnTo>
                  <a:lnTo>
                    <a:pt x="4" y="123"/>
                  </a:lnTo>
                  <a:lnTo>
                    <a:pt x="13" y="145"/>
                  </a:lnTo>
                  <a:lnTo>
                    <a:pt x="26" y="166"/>
                  </a:lnTo>
                  <a:lnTo>
                    <a:pt x="43" y="185"/>
                  </a:lnTo>
                  <a:lnTo>
                    <a:pt x="64" y="202"/>
                  </a:lnTo>
                  <a:lnTo>
                    <a:pt x="89" y="217"/>
                  </a:lnTo>
                  <a:lnTo>
                    <a:pt x="115" y="226"/>
                  </a:lnTo>
                  <a:lnTo>
                    <a:pt x="142" y="232"/>
                  </a:lnTo>
                  <a:lnTo>
                    <a:pt x="166" y="232"/>
                  </a:lnTo>
                  <a:lnTo>
                    <a:pt x="191" y="228"/>
                  </a:lnTo>
                  <a:lnTo>
                    <a:pt x="213" y="221"/>
                  </a:lnTo>
                  <a:lnTo>
                    <a:pt x="232" y="209"/>
                  </a:lnTo>
                  <a:lnTo>
                    <a:pt x="249" y="194"/>
                  </a:lnTo>
                  <a:lnTo>
                    <a:pt x="261" y="175"/>
                  </a:lnTo>
                  <a:lnTo>
                    <a:pt x="268" y="155"/>
                  </a:lnTo>
                  <a:lnTo>
                    <a:pt x="270" y="132"/>
                  </a:lnTo>
                  <a:lnTo>
                    <a:pt x="266" y="109"/>
                  </a:lnTo>
                  <a:lnTo>
                    <a:pt x="257" y="87"/>
                  </a:lnTo>
                  <a:lnTo>
                    <a:pt x="244" y="66"/>
                  </a:lnTo>
                  <a:lnTo>
                    <a:pt x="227" y="47"/>
                  </a:lnTo>
                  <a:lnTo>
                    <a:pt x="206" y="30"/>
                  </a:lnTo>
                  <a:lnTo>
                    <a:pt x="181" y="15"/>
                  </a:lnTo>
                  <a:close/>
                </a:path>
              </a:pathLst>
            </a:custGeom>
            <a:grpFill/>
            <a:ln w="12700">
              <a:solidFill>
                <a:srgbClr val="000000"/>
              </a:solidFill>
              <a:round/>
            </a:ln>
          </p:spPr>
          <p:txBody>
            <a:bodyPr/>
            <a:lstStyle/>
            <a:p>
              <a:endParaRPr lang="zh-CN" altLang="en-US">
                <a:latin typeface="+mn-ea"/>
                <a:ea typeface="+mn-ea"/>
              </a:endParaRPr>
            </a:p>
          </p:txBody>
        </p:sp>
        <p:sp>
          <p:nvSpPr>
            <p:cNvPr id="31" name="Freeform 629"/>
            <p:cNvSpPr/>
            <p:nvPr/>
          </p:nvSpPr>
          <p:spPr bwMode="auto">
            <a:xfrm>
              <a:off x="3927" y="3165"/>
              <a:ext cx="325" cy="285"/>
            </a:xfrm>
            <a:custGeom>
              <a:avLst/>
              <a:gdLst>
                <a:gd name="T0" fmla="*/ 102 w 325"/>
                <a:gd name="T1" fmla="*/ 19 h 285"/>
                <a:gd name="T2" fmla="*/ 74 w 325"/>
                <a:gd name="T3" fmla="*/ 36 h 285"/>
                <a:gd name="T4" fmla="*/ 49 w 325"/>
                <a:gd name="T5" fmla="*/ 58 h 285"/>
                <a:gd name="T6" fmla="*/ 28 w 325"/>
                <a:gd name="T7" fmla="*/ 81 h 285"/>
                <a:gd name="T8" fmla="*/ 13 w 325"/>
                <a:gd name="T9" fmla="*/ 107 h 285"/>
                <a:gd name="T10" fmla="*/ 4 w 325"/>
                <a:gd name="T11" fmla="*/ 134 h 285"/>
                <a:gd name="T12" fmla="*/ 0 w 325"/>
                <a:gd name="T13" fmla="*/ 162 h 285"/>
                <a:gd name="T14" fmla="*/ 2 w 325"/>
                <a:gd name="T15" fmla="*/ 188 h 285"/>
                <a:gd name="T16" fmla="*/ 11 w 325"/>
                <a:gd name="T17" fmla="*/ 215 h 285"/>
                <a:gd name="T18" fmla="*/ 27 w 325"/>
                <a:gd name="T19" fmla="*/ 237 h 285"/>
                <a:gd name="T20" fmla="*/ 45 w 325"/>
                <a:gd name="T21" fmla="*/ 256 h 285"/>
                <a:gd name="T22" fmla="*/ 70 w 325"/>
                <a:gd name="T23" fmla="*/ 271 h 285"/>
                <a:gd name="T24" fmla="*/ 98 w 325"/>
                <a:gd name="T25" fmla="*/ 279 h 285"/>
                <a:gd name="T26" fmla="*/ 127 w 325"/>
                <a:gd name="T27" fmla="*/ 285 h 285"/>
                <a:gd name="T28" fmla="*/ 159 w 325"/>
                <a:gd name="T29" fmla="*/ 283 h 285"/>
                <a:gd name="T30" fmla="*/ 191 w 325"/>
                <a:gd name="T31" fmla="*/ 275 h 285"/>
                <a:gd name="T32" fmla="*/ 223 w 325"/>
                <a:gd name="T33" fmla="*/ 264 h 285"/>
                <a:gd name="T34" fmla="*/ 251 w 325"/>
                <a:gd name="T35" fmla="*/ 247 h 285"/>
                <a:gd name="T36" fmla="*/ 276 w 325"/>
                <a:gd name="T37" fmla="*/ 226 h 285"/>
                <a:gd name="T38" fmla="*/ 297 w 325"/>
                <a:gd name="T39" fmla="*/ 202 h 285"/>
                <a:gd name="T40" fmla="*/ 312 w 325"/>
                <a:gd name="T41" fmla="*/ 175 h 285"/>
                <a:gd name="T42" fmla="*/ 321 w 325"/>
                <a:gd name="T43" fmla="*/ 149 h 285"/>
                <a:gd name="T44" fmla="*/ 325 w 325"/>
                <a:gd name="T45" fmla="*/ 120 h 285"/>
                <a:gd name="T46" fmla="*/ 323 w 325"/>
                <a:gd name="T47" fmla="*/ 94 h 285"/>
                <a:gd name="T48" fmla="*/ 314 w 325"/>
                <a:gd name="T49" fmla="*/ 68 h 285"/>
                <a:gd name="T50" fmla="*/ 299 w 325"/>
                <a:gd name="T51" fmla="*/ 45 h 285"/>
                <a:gd name="T52" fmla="*/ 280 w 325"/>
                <a:gd name="T53" fmla="*/ 26 h 285"/>
                <a:gd name="T54" fmla="*/ 255 w 325"/>
                <a:gd name="T55" fmla="*/ 11 h 285"/>
                <a:gd name="T56" fmla="*/ 229 w 325"/>
                <a:gd name="T57" fmla="*/ 4 h 285"/>
                <a:gd name="T58" fmla="*/ 198 w 325"/>
                <a:gd name="T59" fmla="*/ 0 h 285"/>
                <a:gd name="T60" fmla="*/ 166 w 325"/>
                <a:gd name="T61" fmla="*/ 0 h 285"/>
                <a:gd name="T62" fmla="*/ 134 w 325"/>
                <a:gd name="T63" fmla="*/ 7 h 285"/>
                <a:gd name="T64" fmla="*/ 102 w 325"/>
                <a:gd name="T65" fmla="*/ 19 h 28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25"/>
                <a:gd name="T100" fmla="*/ 0 h 285"/>
                <a:gd name="T101" fmla="*/ 325 w 325"/>
                <a:gd name="T102" fmla="*/ 285 h 28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25" h="285">
                  <a:moveTo>
                    <a:pt x="102" y="19"/>
                  </a:moveTo>
                  <a:lnTo>
                    <a:pt x="74" y="36"/>
                  </a:lnTo>
                  <a:lnTo>
                    <a:pt x="49" y="58"/>
                  </a:lnTo>
                  <a:lnTo>
                    <a:pt x="28" y="81"/>
                  </a:lnTo>
                  <a:lnTo>
                    <a:pt x="13" y="107"/>
                  </a:lnTo>
                  <a:lnTo>
                    <a:pt x="4" y="134"/>
                  </a:lnTo>
                  <a:lnTo>
                    <a:pt x="0" y="162"/>
                  </a:lnTo>
                  <a:lnTo>
                    <a:pt x="2" y="188"/>
                  </a:lnTo>
                  <a:lnTo>
                    <a:pt x="11" y="215"/>
                  </a:lnTo>
                  <a:lnTo>
                    <a:pt x="27" y="237"/>
                  </a:lnTo>
                  <a:lnTo>
                    <a:pt x="45" y="256"/>
                  </a:lnTo>
                  <a:lnTo>
                    <a:pt x="70" y="271"/>
                  </a:lnTo>
                  <a:lnTo>
                    <a:pt x="98" y="279"/>
                  </a:lnTo>
                  <a:lnTo>
                    <a:pt x="127" y="285"/>
                  </a:lnTo>
                  <a:lnTo>
                    <a:pt x="159" y="283"/>
                  </a:lnTo>
                  <a:lnTo>
                    <a:pt x="191" y="275"/>
                  </a:lnTo>
                  <a:lnTo>
                    <a:pt x="223" y="264"/>
                  </a:lnTo>
                  <a:lnTo>
                    <a:pt x="251" y="247"/>
                  </a:lnTo>
                  <a:lnTo>
                    <a:pt x="276" y="226"/>
                  </a:lnTo>
                  <a:lnTo>
                    <a:pt x="297" y="202"/>
                  </a:lnTo>
                  <a:lnTo>
                    <a:pt x="312" y="175"/>
                  </a:lnTo>
                  <a:lnTo>
                    <a:pt x="321" y="149"/>
                  </a:lnTo>
                  <a:lnTo>
                    <a:pt x="325" y="120"/>
                  </a:lnTo>
                  <a:lnTo>
                    <a:pt x="323" y="94"/>
                  </a:lnTo>
                  <a:lnTo>
                    <a:pt x="314" y="68"/>
                  </a:lnTo>
                  <a:lnTo>
                    <a:pt x="299" y="45"/>
                  </a:lnTo>
                  <a:lnTo>
                    <a:pt x="280" y="26"/>
                  </a:lnTo>
                  <a:lnTo>
                    <a:pt x="255" y="11"/>
                  </a:lnTo>
                  <a:lnTo>
                    <a:pt x="229" y="4"/>
                  </a:lnTo>
                  <a:lnTo>
                    <a:pt x="198" y="0"/>
                  </a:lnTo>
                  <a:lnTo>
                    <a:pt x="166" y="0"/>
                  </a:lnTo>
                  <a:lnTo>
                    <a:pt x="134" y="7"/>
                  </a:lnTo>
                  <a:lnTo>
                    <a:pt x="102" y="19"/>
                  </a:lnTo>
                  <a:close/>
                </a:path>
              </a:pathLst>
            </a:custGeom>
            <a:grpFill/>
            <a:ln w="12700">
              <a:solidFill>
                <a:srgbClr val="000000"/>
              </a:solidFill>
              <a:round/>
            </a:ln>
          </p:spPr>
          <p:txBody>
            <a:bodyPr/>
            <a:lstStyle/>
            <a:p>
              <a:endParaRPr lang="zh-CN" altLang="en-US">
                <a:latin typeface="+mn-ea"/>
                <a:ea typeface="+mn-ea"/>
              </a:endParaRPr>
            </a:p>
          </p:txBody>
        </p:sp>
        <p:sp>
          <p:nvSpPr>
            <p:cNvPr id="32" name="Oval 630"/>
            <p:cNvSpPr>
              <a:spLocks noChangeArrowheads="1"/>
            </p:cNvSpPr>
            <p:nvPr/>
          </p:nvSpPr>
          <p:spPr bwMode="auto">
            <a:xfrm>
              <a:off x="3514" y="3201"/>
              <a:ext cx="538" cy="337"/>
            </a:xfrm>
            <a:prstGeom prst="ellipse">
              <a:avLst/>
            </a:prstGeom>
            <a:grpFill/>
            <a:ln w="12700">
              <a:solidFill>
                <a:srgbClr val="000000"/>
              </a:solidFill>
              <a:round/>
            </a:ln>
          </p:spPr>
          <p:txBody>
            <a:bodyPr/>
            <a:lstStyle/>
            <a:p>
              <a:endParaRPr lang="zh-CN" altLang="en-US">
                <a:latin typeface="+mn-ea"/>
                <a:ea typeface="+mn-ea"/>
              </a:endParaRPr>
            </a:p>
          </p:txBody>
        </p:sp>
        <p:sp>
          <p:nvSpPr>
            <p:cNvPr id="33" name="Freeform 631"/>
            <p:cNvSpPr/>
            <p:nvPr/>
          </p:nvSpPr>
          <p:spPr bwMode="auto">
            <a:xfrm>
              <a:off x="3289" y="3193"/>
              <a:ext cx="300" cy="232"/>
            </a:xfrm>
            <a:custGeom>
              <a:avLst/>
              <a:gdLst>
                <a:gd name="T0" fmla="*/ 185 w 300"/>
                <a:gd name="T1" fmla="*/ 9 h 232"/>
                <a:gd name="T2" fmla="*/ 155 w 300"/>
                <a:gd name="T3" fmla="*/ 2 h 232"/>
                <a:gd name="T4" fmla="*/ 124 w 300"/>
                <a:gd name="T5" fmla="*/ 0 h 232"/>
                <a:gd name="T6" fmla="*/ 98 w 300"/>
                <a:gd name="T7" fmla="*/ 2 h 232"/>
                <a:gd name="T8" fmla="*/ 71 w 300"/>
                <a:gd name="T9" fmla="*/ 8 h 232"/>
                <a:gd name="T10" fmla="*/ 49 w 300"/>
                <a:gd name="T11" fmla="*/ 17 h 232"/>
                <a:gd name="T12" fmla="*/ 30 w 300"/>
                <a:gd name="T13" fmla="*/ 30 h 232"/>
                <a:gd name="T14" fmla="*/ 15 w 300"/>
                <a:gd name="T15" fmla="*/ 47 h 232"/>
                <a:gd name="T16" fmla="*/ 3 w 300"/>
                <a:gd name="T17" fmla="*/ 68 h 232"/>
                <a:gd name="T18" fmla="*/ 0 w 300"/>
                <a:gd name="T19" fmla="*/ 91 h 232"/>
                <a:gd name="T20" fmla="*/ 2 w 300"/>
                <a:gd name="T21" fmla="*/ 113 h 232"/>
                <a:gd name="T22" fmla="*/ 9 w 300"/>
                <a:gd name="T23" fmla="*/ 136 h 232"/>
                <a:gd name="T24" fmla="*/ 22 w 300"/>
                <a:gd name="T25" fmla="*/ 157 h 232"/>
                <a:gd name="T26" fmla="*/ 39 w 300"/>
                <a:gd name="T27" fmla="*/ 177 h 232"/>
                <a:gd name="T28" fmla="*/ 62 w 300"/>
                <a:gd name="T29" fmla="*/ 196 h 232"/>
                <a:gd name="T30" fmla="*/ 87 w 300"/>
                <a:gd name="T31" fmla="*/ 211 h 232"/>
                <a:gd name="T32" fmla="*/ 115 w 300"/>
                <a:gd name="T33" fmla="*/ 223 h 232"/>
                <a:gd name="T34" fmla="*/ 145 w 300"/>
                <a:gd name="T35" fmla="*/ 230 h 232"/>
                <a:gd name="T36" fmla="*/ 175 w 300"/>
                <a:gd name="T37" fmla="*/ 232 h 232"/>
                <a:gd name="T38" fmla="*/ 202 w 300"/>
                <a:gd name="T39" fmla="*/ 230 h 232"/>
                <a:gd name="T40" fmla="*/ 228 w 300"/>
                <a:gd name="T41" fmla="*/ 225 h 232"/>
                <a:gd name="T42" fmla="*/ 251 w 300"/>
                <a:gd name="T43" fmla="*/ 213 h 232"/>
                <a:gd name="T44" fmla="*/ 270 w 300"/>
                <a:gd name="T45" fmla="*/ 200 h 232"/>
                <a:gd name="T46" fmla="*/ 287 w 300"/>
                <a:gd name="T47" fmla="*/ 183 h 232"/>
                <a:gd name="T48" fmla="*/ 296 w 300"/>
                <a:gd name="T49" fmla="*/ 162 h 232"/>
                <a:gd name="T50" fmla="*/ 300 w 300"/>
                <a:gd name="T51" fmla="*/ 140 h 232"/>
                <a:gd name="T52" fmla="*/ 298 w 300"/>
                <a:gd name="T53" fmla="*/ 117 h 232"/>
                <a:gd name="T54" fmla="*/ 291 w 300"/>
                <a:gd name="T55" fmla="*/ 94 h 232"/>
                <a:gd name="T56" fmla="*/ 277 w 300"/>
                <a:gd name="T57" fmla="*/ 74 h 232"/>
                <a:gd name="T58" fmla="*/ 260 w 300"/>
                <a:gd name="T59" fmla="*/ 55 h 232"/>
                <a:gd name="T60" fmla="*/ 238 w 300"/>
                <a:gd name="T61" fmla="*/ 36 h 232"/>
                <a:gd name="T62" fmla="*/ 213 w 300"/>
                <a:gd name="T63" fmla="*/ 21 h 232"/>
                <a:gd name="T64" fmla="*/ 185 w 300"/>
                <a:gd name="T65" fmla="*/ 9 h 23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00"/>
                <a:gd name="T100" fmla="*/ 0 h 232"/>
                <a:gd name="T101" fmla="*/ 300 w 300"/>
                <a:gd name="T102" fmla="*/ 232 h 23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00" h="232">
                  <a:moveTo>
                    <a:pt x="185" y="9"/>
                  </a:moveTo>
                  <a:lnTo>
                    <a:pt x="155" y="2"/>
                  </a:lnTo>
                  <a:lnTo>
                    <a:pt x="124" y="0"/>
                  </a:lnTo>
                  <a:lnTo>
                    <a:pt x="98" y="2"/>
                  </a:lnTo>
                  <a:lnTo>
                    <a:pt x="71" y="8"/>
                  </a:lnTo>
                  <a:lnTo>
                    <a:pt x="49" y="17"/>
                  </a:lnTo>
                  <a:lnTo>
                    <a:pt x="30" y="30"/>
                  </a:lnTo>
                  <a:lnTo>
                    <a:pt x="15" y="47"/>
                  </a:lnTo>
                  <a:lnTo>
                    <a:pt x="3" y="68"/>
                  </a:lnTo>
                  <a:lnTo>
                    <a:pt x="0" y="91"/>
                  </a:lnTo>
                  <a:lnTo>
                    <a:pt x="2" y="113"/>
                  </a:lnTo>
                  <a:lnTo>
                    <a:pt x="9" y="136"/>
                  </a:lnTo>
                  <a:lnTo>
                    <a:pt x="22" y="157"/>
                  </a:lnTo>
                  <a:lnTo>
                    <a:pt x="39" y="177"/>
                  </a:lnTo>
                  <a:lnTo>
                    <a:pt x="62" y="196"/>
                  </a:lnTo>
                  <a:lnTo>
                    <a:pt x="87" y="211"/>
                  </a:lnTo>
                  <a:lnTo>
                    <a:pt x="115" y="223"/>
                  </a:lnTo>
                  <a:lnTo>
                    <a:pt x="145" y="230"/>
                  </a:lnTo>
                  <a:lnTo>
                    <a:pt x="175" y="232"/>
                  </a:lnTo>
                  <a:lnTo>
                    <a:pt x="202" y="230"/>
                  </a:lnTo>
                  <a:lnTo>
                    <a:pt x="228" y="225"/>
                  </a:lnTo>
                  <a:lnTo>
                    <a:pt x="251" y="213"/>
                  </a:lnTo>
                  <a:lnTo>
                    <a:pt x="270" y="200"/>
                  </a:lnTo>
                  <a:lnTo>
                    <a:pt x="287" y="183"/>
                  </a:lnTo>
                  <a:lnTo>
                    <a:pt x="296" y="162"/>
                  </a:lnTo>
                  <a:lnTo>
                    <a:pt x="300" y="140"/>
                  </a:lnTo>
                  <a:lnTo>
                    <a:pt x="298" y="117"/>
                  </a:lnTo>
                  <a:lnTo>
                    <a:pt x="291" y="94"/>
                  </a:lnTo>
                  <a:lnTo>
                    <a:pt x="277" y="74"/>
                  </a:lnTo>
                  <a:lnTo>
                    <a:pt x="260" y="55"/>
                  </a:lnTo>
                  <a:lnTo>
                    <a:pt x="238" y="36"/>
                  </a:lnTo>
                  <a:lnTo>
                    <a:pt x="213" y="21"/>
                  </a:lnTo>
                  <a:lnTo>
                    <a:pt x="185" y="9"/>
                  </a:lnTo>
                  <a:close/>
                </a:path>
              </a:pathLst>
            </a:custGeom>
            <a:grpFill/>
            <a:ln w="12700">
              <a:solidFill>
                <a:srgbClr val="000000"/>
              </a:solidFill>
              <a:round/>
            </a:ln>
          </p:spPr>
          <p:txBody>
            <a:bodyPr/>
            <a:lstStyle/>
            <a:p>
              <a:endParaRPr lang="zh-CN" altLang="en-US">
                <a:latin typeface="+mn-ea"/>
                <a:ea typeface="+mn-ea"/>
              </a:endParaRPr>
            </a:p>
          </p:txBody>
        </p:sp>
        <p:sp>
          <p:nvSpPr>
            <p:cNvPr id="34" name="Oval 632"/>
            <p:cNvSpPr>
              <a:spLocks noChangeArrowheads="1"/>
            </p:cNvSpPr>
            <p:nvPr/>
          </p:nvSpPr>
          <p:spPr bwMode="auto">
            <a:xfrm>
              <a:off x="3204" y="3023"/>
              <a:ext cx="245" cy="219"/>
            </a:xfrm>
            <a:prstGeom prst="ellipse">
              <a:avLst/>
            </a:prstGeom>
            <a:grpFill/>
            <a:ln w="12700">
              <a:solidFill>
                <a:srgbClr val="000000"/>
              </a:solidFill>
              <a:round/>
            </a:ln>
          </p:spPr>
          <p:txBody>
            <a:bodyPr/>
            <a:lstStyle/>
            <a:p>
              <a:endParaRPr lang="zh-CN" altLang="en-US">
                <a:latin typeface="+mn-ea"/>
                <a:ea typeface="+mn-ea"/>
              </a:endParaRPr>
            </a:p>
          </p:txBody>
        </p:sp>
        <p:sp>
          <p:nvSpPr>
            <p:cNvPr id="35" name="Freeform 633"/>
            <p:cNvSpPr/>
            <p:nvPr/>
          </p:nvSpPr>
          <p:spPr bwMode="auto">
            <a:xfrm>
              <a:off x="3253" y="2827"/>
              <a:ext cx="315" cy="259"/>
            </a:xfrm>
            <a:custGeom>
              <a:avLst/>
              <a:gdLst>
                <a:gd name="T0" fmla="*/ 100 w 315"/>
                <a:gd name="T1" fmla="*/ 32 h 259"/>
                <a:gd name="T2" fmla="*/ 72 w 315"/>
                <a:gd name="T3" fmla="*/ 53 h 259"/>
                <a:gd name="T4" fmla="*/ 47 w 315"/>
                <a:gd name="T5" fmla="*/ 74 h 259"/>
                <a:gd name="T6" fmla="*/ 28 w 315"/>
                <a:gd name="T7" fmla="*/ 98 h 259"/>
                <a:gd name="T8" fmla="*/ 13 w 315"/>
                <a:gd name="T9" fmla="*/ 123 h 259"/>
                <a:gd name="T10" fmla="*/ 4 w 315"/>
                <a:gd name="T11" fmla="*/ 149 h 259"/>
                <a:gd name="T12" fmla="*/ 0 w 315"/>
                <a:gd name="T13" fmla="*/ 174 h 259"/>
                <a:gd name="T14" fmla="*/ 2 w 315"/>
                <a:gd name="T15" fmla="*/ 196 h 259"/>
                <a:gd name="T16" fmla="*/ 11 w 315"/>
                <a:gd name="T17" fmla="*/ 217 h 259"/>
                <a:gd name="T18" fmla="*/ 26 w 315"/>
                <a:gd name="T19" fmla="*/ 234 h 259"/>
                <a:gd name="T20" fmla="*/ 45 w 315"/>
                <a:gd name="T21" fmla="*/ 247 h 259"/>
                <a:gd name="T22" fmla="*/ 70 w 315"/>
                <a:gd name="T23" fmla="*/ 257 h 259"/>
                <a:gd name="T24" fmla="*/ 96 w 315"/>
                <a:gd name="T25" fmla="*/ 259 h 259"/>
                <a:gd name="T26" fmla="*/ 124 w 315"/>
                <a:gd name="T27" fmla="*/ 259 h 259"/>
                <a:gd name="T28" fmla="*/ 155 w 315"/>
                <a:gd name="T29" fmla="*/ 253 h 259"/>
                <a:gd name="T30" fmla="*/ 185 w 315"/>
                <a:gd name="T31" fmla="*/ 242 h 259"/>
                <a:gd name="T32" fmla="*/ 215 w 315"/>
                <a:gd name="T33" fmla="*/ 226 h 259"/>
                <a:gd name="T34" fmla="*/ 243 w 315"/>
                <a:gd name="T35" fmla="*/ 208 h 259"/>
                <a:gd name="T36" fmla="*/ 268 w 315"/>
                <a:gd name="T37" fmla="*/ 185 h 259"/>
                <a:gd name="T38" fmla="*/ 287 w 315"/>
                <a:gd name="T39" fmla="*/ 160 h 259"/>
                <a:gd name="T40" fmla="*/ 302 w 315"/>
                <a:gd name="T41" fmla="*/ 136 h 259"/>
                <a:gd name="T42" fmla="*/ 311 w 315"/>
                <a:gd name="T43" fmla="*/ 109 h 259"/>
                <a:gd name="T44" fmla="*/ 315 w 315"/>
                <a:gd name="T45" fmla="*/ 87 h 259"/>
                <a:gd name="T46" fmla="*/ 313 w 315"/>
                <a:gd name="T47" fmla="*/ 62 h 259"/>
                <a:gd name="T48" fmla="*/ 304 w 315"/>
                <a:gd name="T49" fmla="*/ 42 h 259"/>
                <a:gd name="T50" fmla="*/ 289 w 315"/>
                <a:gd name="T51" fmla="*/ 25 h 259"/>
                <a:gd name="T52" fmla="*/ 270 w 315"/>
                <a:gd name="T53" fmla="*/ 11 h 259"/>
                <a:gd name="T54" fmla="*/ 247 w 315"/>
                <a:gd name="T55" fmla="*/ 4 h 259"/>
                <a:gd name="T56" fmla="*/ 221 w 315"/>
                <a:gd name="T57" fmla="*/ 0 h 259"/>
                <a:gd name="T58" fmla="*/ 192 w 315"/>
                <a:gd name="T59" fmla="*/ 0 h 259"/>
                <a:gd name="T60" fmla="*/ 162 w 315"/>
                <a:gd name="T61" fmla="*/ 6 h 259"/>
                <a:gd name="T62" fmla="*/ 130 w 315"/>
                <a:gd name="T63" fmla="*/ 17 h 259"/>
                <a:gd name="T64" fmla="*/ 100 w 315"/>
                <a:gd name="T65" fmla="*/ 32 h 25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15"/>
                <a:gd name="T100" fmla="*/ 0 h 259"/>
                <a:gd name="T101" fmla="*/ 315 w 315"/>
                <a:gd name="T102" fmla="*/ 259 h 25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15" h="259">
                  <a:moveTo>
                    <a:pt x="100" y="32"/>
                  </a:moveTo>
                  <a:lnTo>
                    <a:pt x="72" y="53"/>
                  </a:lnTo>
                  <a:lnTo>
                    <a:pt x="47" y="74"/>
                  </a:lnTo>
                  <a:lnTo>
                    <a:pt x="28" y="98"/>
                  </a:lnTo>
                  <a:lnTo>
                    <a:pt x="13" y="123"/>
                  </a:lnTo>
                  <a:lnTo>
                    <a:pt x="4" y="149"/>
                  </a:lnTo>
                  <a:lnTo>
                    <a:pt x="0" y="174"/>
                  </a:lnTo>
                  <a:lnTo>
                    <a:pt x="2" y="196"/>
                  </a:lnTo>
                  <a:lnTo>
                    <a:pt x="11" y="217"/>
                  </a:lnTo>
                  <a:lnTo>
                    <a:pt x="26" y="234"/>
                  </a:lnTo>
                  <a:lnTo>
                    <a:pt x="45" y="247"/>
                  </a:lnTo>
                  <a:lnTo>
                    <a:pt x="70" y="257"/>
                  </a:lnTo>
                  <a:lnTo>
                    <a:pt x="96" y="259"/>
                  </a:lnTo>
                  <a:lnTo>
                    <a:pt x="124" y="259"/>
                  </a:lnTo>
                  <a:lnTo>
                    <a:pt x="155" y="253"/>
                  </a:lnTo>
                  <a:lnTo>
                    <a:pt x="185" y="242"/>
                  </a:lnTo>
                  <a:lnTo>
                    <a:pt x="215" y="226"/>
                  </a:lnTo>
                  <a:lnTo>
                    <a:pt x="243" y="208"/>
                  </a:lnTo>
                  <a:lnTo>
                    <a:pt x="268" y="185"/>
                  </a:lnTo>
                  <a:lnTo>
                    <a:pt x="287" y="160"/>
                  </a:lnTo>
                  <a:lnTo>
                    <a:pt x="302" y="136"/>
                  </a:lnTo>
                  <a:lnTo>
                    <a:pt x="311" y="109"/>
                  </a:lnTo>
                  <a:lnTo>
                    <a:pt x="315" y="87"/>
                  </a:lnTo>
                  <a:lnTo>
                    <a:pt x="313" y="62"/>
                  </a:lnTo>
                  <a:lnTo>
                    <a:pt x="304" y="42"/>
                  </a:lnTo>
                  <a:lnTo>
                    <a:pt x="289" y="25"/>
                  </a:lnTo>
                  <a:lnTo>
                    <a:pt x="270" y="11"/>
                  </a:lnTo>
                  <a:lnTo>
                    <a:pt x="247" y="4"/>
                  </a:lnTo>
                  <a:lnTo>
                    <a:pt x="221" y="0"/>
                  </a:lnTo>
                  <a:lnTo>
                    <a:pt x="192" y="0"/>
                  </a:lnTo>
                  <a:lnTo>
                    <a:pt x="162" y="6"/>
                  </a:lnTo>
                  <a:lnTo>
                    <a:pt x="130" y="17"/>
                  </a:lnTo>
                  <a:lnTo>
                    <a:pt x="100" y="32"/>
                  </a:lnTo>
                  <a:close/>
                </a:path>
              </a:pathLst>
            </a:custGeom>
            <a:grpFill/>
            <a:ln w="12700">
              <a:solidFill>
                <a:srgbClr val="000000"/>
              </a:solidFill>
              <a:round/>
            </a:ln>
          </p:spPr>
          <p:txBody>
            <a:bodyPr/>
            <a:lstStyle/>
            <a:p>
              <a:endParaRPr lang="zh-CN" altLang="en-US">
                <a:latin typeface="+mn-ea"/>
                <a:ea typeface="+mn-ea"/>
              </a:endParaRPr>
            </a:p>
          </p:txBody>
        </p:sp>
        <p:sp>
          <p:nvSpPr>
            <p:cNvPr id="36" name="Freeform 634"/>
            <p:cNvSpPr/>
            <p:nvPr/>
          </p:nvSpPr>
          <p:spPr bwMode="auto">
            <a:xfrm>
              <a:off x="3319" y="2831"/>
              <a:ext cx="850" cy="583"/>
            </a:xfrm>
            <a:custGeom>
              <a:avLst/>
              <a:gdLst>
                <a:gd name="T0" fmla="*/ 125 w 850"/>
                <a:gd name="T1" fmla="*/ 117 h 583"/>
                <a:gd name="T2" fmla="*/ 166 w 850"/>
                <a:gd name="T3" fmla="*/ 109 h 583"/>
                <a:gd name="T4" fmla="*/ 210 w 850"/>
                <a:gd name="T5" fmla="*/ 102 h 583"/>
                <a:gd name="T6" fmla="*/ 247 w 850"/>
                <a:gd name="T7" fmla="*/ 96 h 583"/>
                <a:gd name="T8" fmla="*/ 272 w 850"/>
                <a:gd name="T9" fmla="*/ 66 h 583"/>
                <a:gd name="T10" fmla="*/ 234 w 850"/>
                <a:gd name="T11" fmla="*/ 58 h 583"/>
                <a:gd name="T12" fmla="*/ 198 w 850"/>
                <a:gd name="T13" fmla="*/ 66 h 583"/>
                <a:gd name="T14" fmla="*/ 179 w 850"/>
                <a:gd name="T15" fmla="*/ 66 h 583"/>
                <a:gd name="T16" fmla="*/ 217 w 850"/>
                <a:gd name="T17" fmla="*/ 36 h 583"/>
                <a:gd name="T18" fmla="*/ 261 w 850"/>
                <a:gd name="T19" fmla="*/ 21 h 583"/>
                <a:gd name="T20" fmla="*/ 296 w 850"/>
                <a:gd name="T21" fmla="*/ 13 h 583"/>
                <a:gd name="T22" fmla="*/ 334 w 850"/>
                <a:gd name="T23" fmla="*/ 5 h 583"/>
                <a:gd name="T24" fmla="*/ 372 w 850"/>
                <a:gd name="T25" fmla="*/ 0 h 583"/>
                <a:gd name="T26" fmla="*/ 410 w 850"/>
                <a:gd name="T27" fmla="*/ 0 h 583"/>
                <a:gd name="T28" fmla="*/ 446 w 850"/>
                <a:gd name="T29" fmla="*/ 0 h 583"/>
                <a:gd name="T30" fmla="*/ 534 w 850"/>
                <a:gd name="T31" fmla="*/ 0 h 583"/>
                <a:gd name="T32" fmla="*/ 584 w 850"/>
                <a:gd name="T33" fmla="*/ 0 h 583"/>
                <a:gd name="T34" fmla="*/ 627 w 850"/>
                <a:gd name="T35" fmla="*/ 21 h 583"/>
                <a:gd name="T36" fmla="*/ 657 w 850"/>
                <a:gd name="T37" fmla="*/ 51 h 583"/>
                <a:gd name="T38" fmla="*/ 695 w 850"/>
                <a:gd name="T39" fmla="*/ 72 h 583"/>
                <a:gd name="T40" fmla="*/ 733 w 850"/>
                <a:gd name="T41" fmla="*/ 81 h 583"/>
                <a:gd name="T42" fmla="*/ 771 w 850"/>
                <a:gd name="T43" fmla="*/ 109 h 583"/>
                <a:gd name="T44" fmla="*/ 801 w 850"/>
                <a:gd name="T45" fmla="*/ 139 h 583"/>
                <a:gd name="T46" fmla="*/ 825 w 850"/>
                <a:gd name="T47" fmla="*/ 183 h 583"/>
                <a:gd name="T48" fmla="*/ 833 w 850"/>
                <a:gd name="T49" fmla="*/ 234 h 583"/>
                <a:gd name="T50" fmla="*/ 839 w 850"/>
                <a:gd name="T51" fmla="*/ 279 h 583"/>
                <a:gd name="T52" fmla="*/ 839 w 850"/>
                <a:gd name="T53" fmla="*/ 324 h 583"/>
                <a:gd name="T54" fmla="*/ 839 w 850"/>
                <a:gd name="T55" fmla="*/ 368 h 583"/>
                <a:gd name="T56" fmla="*/ 850 w 850"/>
                <a:gd name="T57" fmla="*/ 413 h 583"/>
                <a:gd name="T58" fmla="*/ 850 w 850"/>
                <a:gd name="T59" fmla="*/ 456 h 583"/>
                <a:gd name="T60" fmla="*/ 825 w 850"/>
                <a:gd name="T61" fmla="*/ 500 h 583"/>
                <a:gd name="T62" fmla="*/ 782 w 850"/>
                <a:gd name="T63" fmla="*/ 524 h 583"/>
                <a:gd name="T64" fmla="*/ 746 w 850"/>
                <a:gd name="T65" fmla="*/ 545 h 583"/>
                <a:gd name="T66" fmla="*/ 708 w 850"/>
                <a:gd name="T67" fmla="*/ 568 h 583"/>
                <a:gd name="T68" fmla="*/ 670 w 850"/>
                <a:gd name="T69" fmla="*/ 575 h 583"/>
                <a:gd name="T70" fmla="*/ 621 w 850"/>
                <a:gd name="T71" fmla="*/ 583 h 583"/>
                <a:gd name="T72" fmla="*/ 576 w 850"/>
                <a:gd name="T73" fmla="*/ 583 h 583"/>
                <a:gd name="T74" fmla="*/ 540 w 850"/>
                <a:gd name="T75" fmla="*/ 583 h 583"/>
                <a:gd name="T76" fmla="*/ 502 w 850"/>
                <a:gd name="T77" fmla="*/ 583 h 583"/>
                <a:gd name="T78" fmla="*/ 465 w 850"/>
                <a:gd name="T79" fmla="*/ 583 h 583"/>
                <a:gd name="T80" fmla="*/ 427 w 850"/>
                <a:gd name="T81" fmla="*/ 583 h 583"/>
                <a:gd name="T82" fmla="*/ 391 w 850"/>
                <a:gd name="T83" fmla="*/ 583 h 583"/>
                <a:gd name="T84" fmla="*/ 353 w 850"/>
                <a:gd name="T85" fmla="*/ 583 h 583"/>
                <a:gd name="T86" fmla="*/ 310 w 850"/>
                <a:gd name="T87" fmla="*/ 583 h 583"/>
                <a:gd name="T88" fmla="*/ 272 w 850"/>
                <a:gd name="T89" fmla="*/ 583 h 583"/>
                <a:gd name="T90" fmla="*/ 234 w 850"/>
                <a:gd name="T91" fmla="*/ 583 h 583"/>
                <a:gd name="T92" fmla="*/ 198 w 850"/>
                <a:gd name="T93" fmla="*/ 560 h 583"/>
                <a:gd name="T94" fmla="*/ 160 w 850"/>
                <a:gd name="T95" fmla="*/ 545 h 583"/>
                <a:gd name="T96" fmla="*/ 125 w 850"/>
                <a:gd name="T97" fmla="*/ 524 h 583"/>
                <a:gd name="T98" fmla="*/ 92 w 850"/>
                <a:gd name="T99" fmla="*/ 487 h 583"/>
                <a:gd name="T100" fmla="*/ 68 w 850"/>
                <a:gd name="T101" fmla="*/ 456 h 583"/>
                <a:gd name="T102" fmla="*/ 43 w 850"/>
                <a:gd name="T103" fmla="*/ 413 h 583"/>
                <a:gd name="T104" fmla="*/ 17 w 850"/>
                <a:gd name="T105" fmla="*/ 360 h 583"/>
                <a:gd name="T106" fmla="*/ 0 w 850"/>
                <a:gd name="T107" fmla="*/ 309 h 583"/>
                <a:gd name="T108" fmla="*/ 0 w 850"/>
                <a:gd name="T109" fmla="*/ 264 h 583"/>
                <a:gd name="T110" fmla="*/ 6 w 850"/>
                <a:gd name="T111" fmla="*/ 213 h 583"/>
                <a:gd name="T112" fmla="*/ 30 w 850"/>
                <a:gd name="T113" fmla="*/ 175 h 583"/>
                <a:gd name="T114" fmla="*/ 62 w 850"/>
                <a:gd name="T115" fmla="*/ 155 h 583"/>
                <a:gd name="T116" fmla="*/ 98 w 850"/>
                <a:gd name="T117" fmla="*/ 139 h 583"/>
                <a:gd name="T118" fmla="*/ 130 w 850"/>
                <a:gd name="T119" fmla="*/ 117 h 583"/>
                <a:gd name="T120" fmla="*/ 147 w 850"/>
                <a:gd name="T121" fmla="*/ 139 h 58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50"/>
                <a:gd name="T184" fmla="*/ 0 h 583"/>
                <a:gd name="T185" fmla="*/ 850 w 850"/>
                <a:gd name="T186" fmla="*/ 583 h 583"/>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50" h="583">
                  <a:moveTo>
                    <a:pt x="104" y="117"/>
                  </a:moveTo>
                  <a:lnTo>
                    <a:pt x="125" y="117"/>
                  </a:lnTo>
                  <a:lnTo>
                    <a:pt x="142" y="117"/>
                  </a:lnTo>
                  <a:lnTo>
                    <a:pt x="166" y="109"/>
                  </a:lnTo>
                  <a:lnTo>
                    <a:pt x="185" y="109"/>
                  </a:lnTo>
                  <a:lnTo>
                    <a:pt x="210" y="102"/>
                  </a:lnTo>
                  <a:lnTo>
                    <a:pt x="228" y="102"/>
                  </a:lnTo>
                  <a:lnTo>
                    <a:pt x="247" y="96"/>
                  </a:lnTo>
                  <a:lnTo>
                    <a:pt x="266" y="88"/>
                  </a:lnTo>
                  <a:lnTo>
                    <a:pt x="272" y="66"/>
                  </a:lnTo>
                  <a:lnTo>
                    <a:pt x="255" y="58"/>
                  </a:lnTo>
                  <a:lnTo>
                    <a:pt x="234" y="58"/>
                  </a:lnTo>
                  <a:lnTo>
                    <a:pt x="217" y="66"/>
                  </a:lnTo>
                  <a:lnTo>
                    <a:pt x="198" y="66"/>
                  </a:lnTo>
                  <a:lnTo>
                    <a:pt x="179" y="88"/>
                  </a:lnTo>
                  <a:lnTo>
                    <a:pt x="179" y="66"/>
                  </a:lnTo>
                  <a:lnTo>
                    <a:pt x="198" y="51"/>
                  </a:lnTo>
                  <a:lnTo>
                    <a:pt x="217" y="36"/>
                  </a:lnTo>
                  <a:lnTo>
                    <a:pt x="242" y="28"/>
                  </a:lnTo>
                  <a:lnTo>
                    <a:pt x="261" y="21"/>
                  </a:lnTo>
                  <a:lnTo>
                    <a:pt x="279" y="21"/>
                  </a:lnTo>
                  <a:lnTo>
                    <a:pt x="296" y="13"/>
                  </a:lnTo>
                  <a:lnTo>
                    <a:pt x="315" y="13"/>
                  </a:lnTo>
                  <a:lnTo>
                    <a:pt x="334" y="5"/>
                  </a:lnTo>
                  <a:lnTo>
                    <a:pt x="353" y="5"/>
                  </a:lnTo>
                  <a:lnTo>
                    <a:pt x="372" y="0"/>
                  </a:lnTo>
                  <a:lnTo>
                    <a:pt x="391" y="0"/>
                  </a:lnTo>
                  <a:lnTo>
                    <a:pt x="410" y="0"/>
                  </a:lnTo>
                  <a:lnTo>
                    <a:pt x="427" y="0"/>
                  </a:lnTo>
                  <a:lnTo>
                    <a:pt x="446" y="0"/>
                  </a:lnTo>
                  <a:lnTo>
                    <a:pt x="483" y="0"/>
                  </a:lnTo>
                  <a:lnTo>
                    <a:pt x="534" y="0"/>
                  </a:lnTo>
                  <a:lnTo>
                    <a:pt x="559" y="0"/>
                  </a:lnTo>
                  <a:lnTo>
                    <a:pt x="584" y="0"/>
                  </a:lnTo>
                  <a:lnTo>
                    <a:pt x="608" y="5"/>
                  </a:lnTo>
                  <a:lnTo>
                    <a:pt x="627" y="21"/>
                  </a:lnTo>
                  <a:lnTo>
                    <a:pt x="638" y="43"/>
                  </a:lnTo>
                  <a:lnTo>
                    <a:pt x="657" y="51"/>
                  </a:lnTo>
                  <a:lnTo>
                    <a:pt x="676" y="66"/>
                  </a:lnTo>
                  <a:lnTo>
                    <a:pt x="695" y="72"/>
                  </a:lnTo>
                  <a:lnTo>
                    <a:pt x="714" y="72"/>
                  </a:lnTo>
                  <a:lnTo>
                    <a:pt x="733" y="81"/>
                  </a:lnTo>
                  <a:lnTo>
                    <a:pt x="752" y="96"/>
                  </a:lnTo>
                  <a:lnTo>
                    <a:pt x="771" y="109"/>
                  </a:lnTo>
                  <a:lnTo>
                    <a:pt x="782" y="132"/>
                  </a:lnTo>
                  <a:lnTo>
                    <a:pt x="801" y="139"/>
                  </a:lnTo>
                  <a:lnTo>
                    <a:pt x="806" y="162"/>
                  </a:lnTo>
                  <a:lnTo>
                    <a:pt x="825" y="183"/>
                  </a:lnTo>
                  <a:lnTo>
                    <a:pt x="833" y="213"/>
                  </a:lnTo>
                  <a:lnTo>
                    <a:pt x="833" y="234"/>
                  </a:lnTo>
                  <a:lnTo>
                    <a:pt x="839" y="258"/>
                  </a:lnTo>
                  <a:lnTo>
                    <a:pt x="839" y="279"/>
                  </a:lnTo>
                  <a:lnTo>
                    <a:pt x="839" y="302"/>
                  </a:lnTo>
                  <a:lnTo>
                    <a:pt x="839" y="324"/>
                  </a:lnTo>
                  <a:lnTo>
                    <a:pt x="839" y="347"/>
                  </a:lnTo>
                  <a:lnTo>
                    <a:pt x="839" y="368"/>
                  </a:lnTo>
                  <a:lnTo>
                    <a:pt x="850" y="390"/>
                  </a:lnTo>
                  <a:lnTo>
                    <a:pt x="850" y="413"/>
                  </a:lnTo>
                  <a:lnTo>
                    <a:pt x="850" y="434"/>
                  </a:lnTo>
                  <a:lnTo>
                    <a:pt x="850" y="456"/>
                  </a:lnTo>
                  <a:lnTo>
                    <a:pt x="844" y="479"/>
                  </a:lnTo>
                  <a:lnTo>
                    <a:pt x="825" y="500"/>
                  </a:lnTo>
                  <a:lnTo>
                    <a:pt x="801" y="517"/>
                  </a:lnTo>
                  <a:lnTo>
                    <a:pt x="782" y="524"/>
                  </a:lnTo>
                  <a:lnTo>
                    <a:pt x="765" y="537"/>
                  </a:lnTo>
                  <a:lnTo>
                    <a:pt x="746" y="545"/>
                  </a:lnTo>
                  <a:lnTo>
                    <a:pt x="725" y="553"/>
                  </a:lnTo>
                  <a:lnTo>
                    <a:pt x="708" y="568"/>
                  </a:lnTo>
                  <a:lnTo>
                    <a:pt x="689" y="575"/>
                  </a:lnTo>
                  <a:lnTo>
                    <a:pt x="670" y="575"/>
                  </a:lnTo>
                  <a:lnTo>
                    <a:pt x="644" y="583"/>
                  </a:lnTo>
                  <a:lnTo>
                    <a:pt x="621" y="583"/>
                  </a:lnTo>
                  <a:lnTo>
                    <a:pt x="602" y="583"/>
                  </a:lnTo>
                  <a:lnTo>
                    <a:pt x="576" y="583"/>
                  </a:lnTo>
                  <a:lnTo>
                    <a:pt x="559" y="583"/>
                  </a:lnTo>
                  <a:lnTo>
                    <a:pt x="540" y="583"/>
                  </a:lnTo>
                  <a:lnTo>
                    <a:pt x="521" y="583"/>
                  </a:lnTo>
                  <a:lnTo>
                    <a:pt x="502" y="583"/>
                  </a:lnTo>
                  <a:lnTo>
                    <a:pt x="483" y="583"/>
                  </a:lnTo>
                  <a:lnTo>
                    <a:pt x="465" y="583"/>
                  </a:lnTo>
                  <a:lnTo>
                    <a:pt x="446" y="583"/>
                  </a:lnTo>
                  <a:lnTo>
                    <a:pt x="427" y="583"/>
                  </a:lnTo>
                  <a:lnTo>
                    <a:pt x="410" y="583"/>
                  </a:lnTo>
                  <a:lnTo>
                    <a:pt x="391" y="583"/>
                  </a:lnTo>
                  <a:lnTo>
                    <a:pt x="372" y="583"/>
                  </a:lnTo>
                  <a:lnTo>
                    <a:pt x="353" y="583"/>
                  </a:lnTo>
                  <a:lnTo>
                    <a:pt x="329" y="583"/>
                  </a:lnTo>
                  <a:lnTo>
                    <a:pt x="310" y="583"/>
                  </a:lnTo>
                  <a:lnTo>
                    <a:pt x="291" y="583"/>
                  </a:lnTo>
                  <a:lnTo>
                    <a:pt x="272" y="583"/>
                  </a:lnTo>
                  <a:lnTo>
                    <a:pt x="255" y="583"/>
                  </a:lnTo>
                  <a:lnTo>
                    <a:pt x="234" y="583"/>
                  </a:lnTo>
                  <a:lnTo>
                    <a:pt x="217" y="568"/>
                  </a:lnTo>
                  <a:lnTo>
                    <a:pt x="198" y="560"/>
                  </a:lnTo>
                  <a:lnTo>
                    <a:pt x="179" y="553"/>
                  </a:lnTo>
                  <a:lnTo>
                    <a:pt x="160" y="545"/>
                  </a:lnTo>
                  <a:lnTo>
                    <a:pt x="142" y="537"/>
                  </a:lnTo>
                  <a:lnTo>
                    <a:pt x="125" y="524"/>
                  </a:lnTo>
                  <a:lnTo>
                    <a:pt x="104" y="509"/>
                  </a:lnTo>
                  <a:lnTo>
                    <a:pt x="92" y="487"/>
                  </a:lnTo>
                  <a:lnTo>
                    <a:pt x="74" y="479"/>
                  </a:lnTo>
                  <a:lnTo>
                    <a:pt x="68" y="456"/>
                  </a:lnTo>
                  <a:lnTo>
                    <a:pt x="49" y="434"/>
                  </a:lnTo>
                  <a:lnTo>
                    <a:pt x="43" y="413"/>
                  </a:lnTo>
                  <a:lnTo>
                    <a:pt x="24" y="390"/>
                  </a:lnTo>
                  <a:lnTo>
                    <a:pt x="17" y="360"/>
                  </a:lnTo>
                  <a:lnTo>
                    <a:pt x="6" y="330"/>
                  </a:lnTo>
                  <a:lnTo>
                    <a:pt x="0" y="309"/>
                  </a:lnTo>
                  <a:lnTo>
                    <a:pt x="0" y="287"/>
                  </a:lnTo>
                  <a:lnTo>
                    <a:pt x="0" y="264"/>
                  </a:lnTo>
                  <a:lnTo>
                    <a:pt x="0" y="243"/>
                  </a:lnTo>
                  <a:lnTo>
                    <a:pt x="6" y="213"/>
                  </a:lnTo>
                  <a:lnTo>
                    <a:pt x="11" y="192"/>
                  </a:lnTo>
                  <a:lnTo>
                    <a:pt x="30" y="175"/>
                  </a:lnTo>
                  <a:lnTo>
                    <a:pt x="43" y="155"/>
                  </a:lnTo>
                  <a:lnTo>
                    <a:pt x="62" y="155"/>
                  </a:lnTo>
                  <a:lnTo>
                    <a:pt x="79" y="147"/>
                  </a:lnTo>
                  <a:lnTo>
                    <a:pt x="98" y="139"/>
                  </a:lnTo>
                  <a:lnTo>
                    <a:pt x="117" y="139"/>
                  </a:lnTo>
                  <a:lnTo>
                    <a:pt x="130" y="117"/>
                  </a:lnTo>
                  <a:lnTo>
                    <a:pt x="130" y="96"/>
                  </a:lnTo>
                  <a:lnTo>
                    <a:pt x="147" y="139"/>
                  </a:lnTo>
                  <a:lnTo>
                    <a:pt x="10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mn-ea"/>
                <a:ea typeface="+mn-ea"/>
              </a:endParaRPr>
            </a:p>
          </p:txBody>
        </p:sp>
        <p:sp>
          <p:nvSpPr>
            <p:cNvPr id="37" name="Freeform 635"/>
            <p:cNvSpPr/>
            <p:nvPr/>
          </p:nvSpPr>
          <p:spPr bwMode="auto">
            <a:xfrm>
              <a:off x="3483" y="2787"/>
              <a:ext cx="132" cy="168"/>
            </a:xfrm>
            <a:custGeom>
              <a:avLst/>
              <a:gdLst>
                <a:gd name="T0" fmla="*/ 6 w 132"/>
                <a:gd name="T1" fmla="*/ 95 h 168"/>
                <a:gd name="T2" fmla="*/ 0 w 132"/>
                <a:gd name="T3" fmla="*/ 72 h 168"/>
                <a:gd name="T4" fmla="*/ 0 w 132"/>
                <a:gd name="T5" fmla="*/ 51 h 168"/>
                <a:gd name="T6" fmla="*/ 17 w 132"/>
                <a:gd name="T7" fmla="*/ 36 h 168"/>
                <a:gd name="T8" fmla="*/ 36 w 132"/>
                <a:gd name="T9" fmla="*/ 21 h 168"/>
                <a:gd name="T10" fmla="*/ 53 w 132"/>
                <a:gd name="T11" fmla="*/ 0 h 168"/>
                <a:gd name="T12" fmla="*/ 72 w 132"/>
                <a:gd name="T13" fmla="*/ 0 h 168"/>
                <a:gd name="T14" fmla="*/ 91 w 132"/>
                <a:gd name="T15" fmla="*/ 0 h 168"/>
                <a:gd name="T16" fmla="*/ 97 w 132"/>
                <a:gd name="T17" fmla="*/ 21 h 168"/>
                <a:gd name="T18" fmla="*/ 110 w 132"/>
                <a:gd name="T19" fmla="*/ 44 h 168"/>
                <a:gd name="T20" fmla="*/ 121 w 132"/>
                <a:gd name="T21" fmla="*/ 66 h 168"/>
                <a:gd name="T22" fmla="*/ 127 w 132"/>
                <a:gd name="T23" fmla="*/ 87 h 168"/>
                <a:gd name="T24" fmla="*/ 132 w 132"/>
                <a:gd name="T25" fmla="*/ 108 h 168"/>
                <a:gd name="T26" fmla="*/ 132 w 132"/>
                <a:gd name="T27" fmla="*/ 132 h 168"/>
                <a:gd name="T28" fmla="*/ 132 w 132"/>
                <a:gd name="T29" fmla="*/ 153 h 168"/>
                <a:gd name="T30" fmla="*/ 115 w 132"/>
                <a:gd name="T31" fmla="*/ 168 h 168"/>
                <a:gd name="T32" fmla="*/ 97 w 132"/>
                <a:gd name="T33" fmla="*/ 168 h 168"/>
                <a:gd name="T34" fmla="*/ 80 w 132"/>
                <a:gd name="T35" fmla="*/ 168 h 168"/>
                <a:gd name="T36" fmla="*/ 61 w 132"/>
                <a:gd name="T37" fmla="*/ 168 h 168"/>
                <a:gd name="T38" fmla="*/ 42 w 132"/>
                <a:gd name="T39" fmla="*/ 161 h 168"/>
                <a:gd name="T40" fmla="*/ 23 w 132"/>
                <a:gd name="T41" fmla="*/ 146 h 168"/>
                <a:gd name="T42" fmla="*/ 12 w 132"/>
                <a:gd name="T43" fmla="*/ 123 h 168"/>
                <a:gd name="T44" fmla="*/ 6 w 132"/>
                <a:gd name="T45" fmla="*/ 102 h 168"/>
                <a:gd name="T46" fmla="*/ 6 w 132"/>
                <a:gd name="T47" fmla="*/ 95 h 1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32"/>
                <a:gd name="T73" fmla="*/ 0 h 168"/>
                <a:gd name="T74" fmla="*/ 132 w 132"/>
                <a:gd name="T75" fmla="*/ 168 h 16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32" h="168">
                  <a:moveTo>
                    <a:pt x="6" y="95"/>
                  </a:moveTo>
                  <a:lnTo>
                    <a:pt x="0" y="72"/>
                  </a:lnTo>
                  <a:lnTo>
                    <a:pt x="0" y="51"/>
                  </a:lnTo>
                  <a:lnTo>
                    <a:pt x="17" y="36"/>
                  </a:lnTo>
                  <a:lnTo>
                    <a:pt x="36" y="21"/>
                  </a:lnTo>
                  <a:lnTo>
                    <a:pt x="53" y="0"/>
                  </a:lnTo>
                  <a:lnTo>
                    <a:pt x="72" y="0"/>
                  </a:lnTo>
                  <a:lnTo>
                    <a:pt x="91" y="0"/>
                  </a:lnTo>
                  <a:lnTo>
                    <a:pt x="97" y="21"/>
                  </a:lnTo>
                  <a:lnTo>
                    <a:pt x="110" y="44"/>
                  </a:lnTo>
                  <a:lnTo>
                    <a:pt x="121" y="66"/>
                  </a:lnTo>
                  <a:lnTo>
                    <a:pt x="127" y="87"/>
                  </a:lnTo>
                  <a:lnTo>
                    <a:pt x="132" y="108"/>
                  </a:lnTo>
                  <a:lnTo>
                    <a:pt x="132" y="132"/>
                  </a:lnTo>
                  <a:lnTo>
                    <a:pt x="132" y="153"/>
                  </a:lnTo>
                  <a:lnTo>
                    <a:pt x="115" y="168"/>
                  </a:lnTo>
                  <a:lnTo>
                    <a:pt x="97" y="168"/>
                  </a:lnTo>
                  <a:lnTo>
                    <a:pt x="80" y="168"/>
                  </a:lnTo>
                  <a:lnTo>
                    <a:pt x="61" y="168"/>
                  </a:lnTo>
                  <a:lnTo>
                    <a:pt x="42" y="161"/>
                  </a:lnTo>
                  <a:lnTo>
                    <a:pt x="23" y="146"/>
                  </a:lnTo>
                  <a:lnTo>
                    <a:pt x="12" y="123"/>
                  </a:lnTo>
                  <a:lnTo>
                    <a:pt x="6" y="102"/>
                  </a:lnTo>
                  <a:lnTo>
                    <a:pt x="6" y="9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mn-ea"/>
                <a:ea typeface="+mn-ea"/>
              </a:endParaRPr>
            </a:p>
          </p:txBody>
        </p:sp>
        <p:sp>
          <p:nvSpPr>
            <p:cNvPr id="38" name="Freeform 636"/>
            <p:cNvSpPr/>
            <p:nvPr/>
          </p:nvSpPr>
          <p:spPr bwMode="auto">
            <a:xfrm>
              <a:off x="3802" y="2742"/>
              <a:ext cx="93" cy="123"/>
            </a:xfrm>
            <a:custGeom>
              <a:avLst/>
              <a:gdLst>
                <a:gd name="T0" fmla="*/ 0 w 93"/>
                <a:gd name="T1" fmla="*/ 0 h 123"/>
                <a:gd name="T2" fmla="*/ 17 w 93"/>
                <a:gd name="T3" fmla="*/ 15 h 123"/>
                <a:gd name="T4" fmla="*/ 36 w 93"/>
                <a:gd name="T5" fmla="*/ 28 h 123"/>
                <a:gd name="T6" fmla="*/ 55 w 93"/>
                <a:gd name="T7" fmla="*/ 28 h 123"/>
                <a:gd name="T8" fmla="*/ 74 w 93"/>
                <a:gd name="T9" fmla="*/ 44 h 123"/>
                <a:gd name="T10" fmla="*/ 87 w 93"/>
                <a:gd name="T11" fmla="*/ 66 h 123"/>
                <a:gd name="T12" fmla="*/ 93 w 93"/>
                <a:gd name="T13" fmla="*/ 87 h 123"/>
                <a:gd name="T14" fmla="*/ 93 w 93"/>
                <a:gd name="T15" fmla="*/ 110 h 123"/>
                <a:gd name="T16" fmla="*/ 74 w 93"/>
                <a:gd name="T17" fmla="*/ 123 h 123"/>
                <a:gd name="T18" fmla="*/ 55 w 93"/>
                <a:gd name="T19" fmla="*/ 123 h 123"/>
                <a:gd name="T20" fmla="*/ 31 w 93"/>
                <a:gd name="T21" fmla="*/ 115 h 123"/>
                <a:gd name="T22" fmla="*/ 12 w 93"/>
                <a:gd name="T23" fmla="*/ 102 h 123"/>
                <a:gd name="T24" fmla="*/ 6 w 93"/>
                <a:gd name="T25" fmla="*/ 79 h 123"/>
                <a:gd name="T26" fmla="*/ 0 w 93"/>
                <a:gd name="T27" fmla="*/ 57 h 123"/>
                <a:gd name="T28" fmla="*/ 0 w 93"/>
                <a:gd name="T29" fmla="*/ 36 h 123"/>
                <a:gd name="T30" fmla="*/ 12 w 93"/>
                <a:gd name="T31" fmla="*/ 15 h 123"/>
                <a:gd name="T32" fmla="*/ 0 w 93"/>
                <a:gd name="T33" fmla="*/ 0 h 1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93"/>
                <a:gd name="T52" fmla="*/ 0 h 123"/>
                <a:gd name="T53" fmla="*/ 93 w 93"/>
                <a:gd name="T54" fmla="*/ 123 h 12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93" h="123">
                  <a:moveTo>
                    <a:pt x="0" y="0"/>
                  </a:moveTo>
                  <a:lnTo>
                    <a:pt x="17" y="15"/>
                  </a:lnTo>
                  <a:lnTo>
                    <a:pt x="36" y="28"/>
                  </a:lnTo>
                  <a:lnTo>
                    <a:pt x="55" y="28"/>
                  </a:lnTo>
                  <a:lnTo>
                    <a:pt x="74" y="44"/>
                  </a:lnTo>
                  <a:lnTo>
                    <a:pt x="87" y="66"/>
                  </a:lnTo>
                  <a:lnTo>
                    <a:pt x="93" y="87"/>
                  </a:lnTo>
                  <a:lnTo>
                    <a:pt x="93" y="110"/>
                  </a:lnTo>
                  <a:lnTo>
                    <a:pt x="74" y="123"/>
                  </a:lnTo>
                  <a:lnTo>
                    <a:pt x="55" y="123"/>
                  </a:lnTo>
                  <a:lnTo>
                    <a:pt x="31" y="115"/>
                  </a:lnTo>
                  <a:lnTo>
                    <a:pt x="12" y="102"/>
                  </a:lnTo>
                  <a:lnTo>
                    <a:pt x="6" y="79"/>
                  </a:lnTo>
                  <a:lnTo>
                    <a:pt x="0" y="57"/>
                  </a:lnTo>
                  <a:lnTo>
                    <a:pt x="0" y="36"/>
                  </a:lnTo>
                  <a:lnTo>
                    <a:pt x="12" y="15"/>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mn-ea"/>
                <a:ea typeface="+mn-ea"/>
              </a:endParaRPr>
            </a:p>
          </p:txBody>
        </p:sp>
      </p:grpSp>
      <p:sp>
        <p:nvSpPr>
          <p:cNvPr id="39" name="Text Box 2"/>
          <p:cNvSpPr txBox="1">
            <a:spLocks noChangeArrowheads="1"/>
          </p:cNvSpPr>
          <p:nvPr/>
        </p:nvSpPr>
        <p:spPr bwMode="auto">
          <a:xfrm>
            <a:off x="1223789" y="4973495"/>
            <a:ext cx="8002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sz="1600">
                <a:latin typeface="+mn-ea"/>
                <a:ea typeface="+mn-ea"/>
              </a:rPr>
              <a:t>电话网</a:t>
            </a:r>
            <a:endParaRPr lang="zh-CN" altLang="en-US" sz="1600">
              <a:latin typeface="+mn-ea"/>
              <a:ea typeface="+mn-ea"/>
            </a:endParaRPr>
          </a:p>
        </p:txBody>
      </p:sp>
      <p:grpSp>
        <p:nvGrpSpPr>
          <p:cNvPr id="40" name="组合 152"/>
          <p:cNvGrpSpPr/>
          <p:nvPr/>
        </p:nvGrpSpPr>
        <p:grpSpPr bwMode="auto">
          <a:xfrm>
            <a:off x="842591" y="5597381"/>
            <a:ext cx="1810692" cy="642938"/>
            <a:chOff x="214282" y="6000768"/>
            <a:chExt cx="1357322" cy="642942"/>
          </a:xfrm>
          <a:solidFill>
            <a:schemeClr val="accent3">
              <a:lumMod val="40000"/>
              <a:lumOff val="60000"/>
            </a:schemeClr>
          </a:solidFill>
        </p:grpSpPr>
        <p:grpSp>
          <p:nvGrpSpPr>
            <p:cNvPr id="41" name="Group 625"/>
            <p:cNvGrpSpPr/>
            <p:nvPr/>
          </p:nvGrpSpPr>
          <p:grpSpPr bwMode="auto">
            <a:xfrm>
              <a:off x="214282" y="6000768"/>
              <a:ext cx="1357322" cy="642942"/>
              <a:chOff x="3204" y="2684"/>
              <a:chExt cx="1080" cy="854"/>
            </a:xfrm>
            <a:grpFill/>
          </p:grpSpPr>
          <p:sp>
            <p:nvSpPr>
              <p:cNvPr id="43" name="Oval 626"/>
              <p:cNvSpPr>
                <a:spLocks noChangeArrowheads="1"/>
              </p:cNvSpPr>
              <p:nvPr/>
            </p:nvSpPr>
            <p:spPr bwMode="auto">
              <a:xfrm>
                <a:off x="3457" y="2684"/>
                <a:ext cx="464" cy="228"/>
              </a:xfrm>
              <a:prstGeom prst="ellipse">
                <a:avLst/>
              </a:prstGeom>
              <a:grpFill/>
              <a:ln w="12700">
                <a:solidFill>
                  <a:srgbClr val="000000"/>
                </a:solidFill>
                <a:round/>
              </a:ln>
            </p:spPr>
            <p:txBody>
              <a:bodyPr/>
              <a:lstStyle/>
              <a:p>
                <a:endParaRPr lang="zh-CN" altLang="en-US">
                  <a:latin typeface="+mn-ea"/>
                  <a:ea typeface="+mn-ea"/>
                </a:endParaRPr>
              </a:p>
            </p:txBody>
          </p:sp>
          <p:sp>
            <p:nvSpPr>
              <p:cNvPr id="44" name="Freeform 627"/>
              <p:cNvSpPr/>
              <p:nvPr/>
            </p:nvSpPr>
            <p:spPr bwMode="auto">
              <a:xfrm>
                <a:off x="3853" y="2753"/>
                <a:ext cx="312" cy="202"/>
              </a:xfrm>
              <a:custGeom>
                <a:avLst/>
                <a:gdLst>
                  <a:gd name="T0" fmla="*/ 182 w 312"/>
                  <a:gd name="T1" fmla="*/ 10 h 202"/>
                  <a:gd name="T2" fmla="*/ 150 w 312"/>
                  <a:gd name="T3" fmla="*/ 4 h 202"/>
                  <a:gd name="T4" fmla="*/ 119 w 312"/>
                  <a:gd name="T5" fmla="*/ 0 h 202"/>
                  <a:gd name="T6" fmla="*/ 91 w 312"/>
                  <a:gd name="T7" fmla="*/ 2 h 202"/>
                  <a:gd name="T8" fmla="*/ 67 w 312"/>
                  <a:gd name="T9" fmla="*/ 8 h 202"/>
                  <a:gd name="T10" fmla="*/ 44 w 312"/>
                  <a:gd name="T11" fmla="*/ 16 h 202"/>
                  <a:gd name="T12" fmla="*/ 25 w 312"/>
                  <a:gd name="T13" fmla="*/ 29 h 202"/>
                  <a:gd name="T14" fmla="*/ 12 w 312"/>
                  <a:gd name="T15" fmla="*/ 44 h 202"/>
                  <a:gd name="T16" fmla="*/ 2 w 312"/>
                  <a:gd name="T17" fmla="*/ 61 h 202"/>
                  <a:gd name="T18" fmla="*/ 0 w 312"/>
                  <a:gd name="T19" fmla="*/ 80 h 202"/>
                  <a:gd name="T20" fmla="*/ 6 w 312"/>
                  <a:gd name="T21" fmla="*/ 99 h 202"/>
                  <a:gd name="T22" fmla="*/ 16 w 312"/>
                  <a:gd name="T23" fmla="*/ 117 h 202"/>
                  <a:gd name="T24" fmla="*/ 31 w 312"/>
                  <a:gd name="T25" fmla="*/ 136 h 202"/>
                  <a:gd name="T26" fmla="*/ 51 w 312"/>
                  <a:gd name="T27" fmla="*/ 153 h 202"/>
                  <a:gd name="T28" fmla="*/ 74 w 312"/>
                  <a:gd name="T29" fmla="*/ 170 h 202"/>
                  <a:gd name="T30" fmla="*/ 102 w 312"/>
                  <a:gd name="T31" fmla="*/ 183 h 202"/>
                  <a:gd name="T32" fmla="*/ 133 w 312"/>
                  <a:gd name="T33" fmla="*/ 193 h 202"/>
                  <a:gd name="T34" fmla="*/ 165 w 312"/>
                  <a:gd name="T35" fmla="*/ 199 h 202"/>
                  <a:gd name="T36" fmla="*/ 195 w 312"/>
                  <a:gd name="T37" fmla="*/ 202 h 202"/>
                  <a:gd name="T38" fmla="*/ 223 w 312"/>
                  <a:gd name="T39" fmla="*/ 200 h 202"/>
                  <a:gd name="T40" fmla="*/ 248 w 312"/>
                  <a:gd name="T41" fmla="*/ 195 h 202"/>
                  <a:gd name="T42" fmla="*/ 271 w 312"/>
                  <a:gd name="T43" fmla="*/ 187 h 202"/>
                  <a:gd name="T44" fmla="*/ 289 w 312"/>
                  <a:gd name="T45" fmla="*/ 174 h 202"/>
                  <a:gd name="T46" fmla="*/ 303 w 312"/>
                  <a:gd name="T47" fmla="*/ 159 h 202"/>
                  <a:gd name="T48" fmla="*/ 310 w 312"/>
                  <a:gd name="T49" fmla="*/ 142 h 202"/>
                  <a:gd name="T50" fmla="*/ 312 w 312"/>
                  <a:gd name="T51" fmla="*/ 123 h 202"/>
                  <a:gd name="T52" fmla="*/ 308 w 312"/>
                  <a:gd name="T53" fmla="*/ 104 h 202"/>
                  <a:gd name="T54" fmla="*/ 297 w 312"/>
                  <a:gd name="T55" fmla="*/ 85 h 202"/>
                  <a:gd name="T56" fmla="*/ 284 w 312"/>
                  <a:gd name="T57" fmla="*/ 66 h 202"/>
                  <a:gd name="T58" fmla="*/ 263 w 312"/>
                  <a:gd name="T59" fmla="*/ 50 h 202"/>
                  <a:gd name="T60" fmla="*/ 240 w 312"/>
                  <a:gd name="T61" fmla="*/ 33 h 202"/>
                  <a:gd name="T62" fmla="*/ 212 w 312"/>
                  <a:gd name="T63" fmla="*/ 19 h 202"/>
                  <a:gd name="T64" fmla="*/ 182 w 312"/>
                  <a:gd name="T65" fmla="*/ 10 h 20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12"/>
                  <a:gd name="T100" fmla="*/ 0 h 202"/>
                  <a:gd name="T101" fmla="*/ 312 w 312"/>
                  <a:gd name="T102" fmla="*/ 202 h 20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12" h="202">
                    <a:moveTo>
                      <a:pt x="182" y="10"/>
                    </a:moveTo>
                    <a:lnTo>
                      <a:pt x="150" y="4"/>
                    </a:lnTo>
                    <a:lnTo>
                      <a:pt x="119" y="0"/>
                    </a:lnTo>
                    <a:lnTo>
                      <a:pt x="91" y="2"/>
                    </a:lnTo>
                    <a:lnTo>
                      <a:pt x="67" y="8"/>
                    </a:lnTo>
                    <a:lnTo>
                      <a:pt x="44" y="16"/>
                    </a:lnTo>
                    <a:lnTo>
                      <a:pt x="25" y="29"/>
                    </a:lnTo>
                    <a:lnTo>
                      <a:pt x="12" y="44"/>
                    </a:lnTo>
                    <a:lnTo>
                      <a:pt x="2" y="61"/>
                    </a:lnTo>
                    <a:lnTo>
                      <a:pt x="0" y="80"/>
                    </a:lnTo>
                    <a:lnTo>
                      <a:pt x="6" y="99"/>
                    </a:lnTo>
                    <a:lnTo>
                      <a:pt x="16" y="117"/>
                    </a:lnTo>
                    <a:lnTo>
                      <a:pt x="31" y="136"/>
                    </a:lnTo>
                    <a:lnTo>
                      <a:pt x="51" y="153"/>
                    </a:lnTo>
                    <a:lnTo>
                      <a:pt x="74" y="170"/>
                    </a:lnTo>
                    <a:lnTo>
                      <a:pt x="102" y="183"/>
                    </a:lnTo>
                    <a:lnTo>
                      <a:pt x="133" y="193"/>
                    </a:lnTo>
                    <a:lnTo>
                      <a:pt x="165" y="199"/>
                    </a:lnTo>
                    <a:lnTo>
                      <a:pt x="195" y="202"/>
                    </a:lnTo>
                    <a:lnTo>
                      <a:pt x="223" y="200"/>
                    </a:lnTo>
                    <a:lnTo>
                      <a:pt x="248" y="195"/>
                    </a:lnTo>
                    <a:lnTo>
                      <a:pt x="271" y="187"/>
                    </a:lnTo>
                    <a:lnTo>
                      <a:pt x="289" y="174"/>
                    </a:lnTo>
                    <a:lnTo>
                      <a:pt x="303" y="159"/>
                    </a:lnTo>
                    <a:lnTo>
                      <a:pt x="310" y="142"/>
                    </a:lnTo>
                    <a:lnTo>
                      <a:pt x="312" y="123"/>
                    </a:lnTo>
                    <a:lnTo>
                      <a:pt x="308" y="104"/>
                    </a:lnTo>
                    <a:lnTo>
                      <a:pt x="297" y="85"/>
                    </a:lnTo>
                    <a:lnTo>
                      <a:pt x="284" y="66"/>
                    </a:lnTo>
                    <a:lnTo>
                      <a:pt x="263" y="50"/>
                    </a:lnTo>
                    <a:lnTo>
                      <a:pt x="240" y="33"/>
                    </a:lnTo>
                    <a:lnTo>
                      <a:pt x="212" y="19"/>
                    </a:lnTo>
                    <a:lnTo>
                      <a:pt x="182" y="10"/>
                    </a:lnTo>
                    <a:close/>
                  </a:path>
                </a:pathLst>
              </a:custGeom>
              <a:grpFill/>
              <a:ln w="12700">
                <a:solidFill>
                  <a:srgbClr val="000000"/>
                </a:solidFill>
                <a:round/>
              </a:ln>
            </p:spPr>
            <p:txBody>
              <a:bodyPr/>
              <a:lstStyle/>
              <a:p>
                <a:endParaRPr lang="zh-CN" altLang="en-US">
                  <a:latin typeface="+mn-ea"/>
                  <a:ea typeface="+mn-ea"/>
                </a:endParaRPr>
              </a:p>
            </p:txBody>
          </p:sp>
          <p:sp>
            <p:nvSpPr>
              <p:cNvPr id="45" name="Freeform 628"/>
              <p:cNvSpPr/>
              <p:nvPr/>
            </p:nvSpPr>
            <p:spPr bwMode="auto">
              <a:xfrm>
                <a:off x="4014" y="2946"/>
                <a:ext cx="270" cy="232"/>
              </a:xfrm>
              <a:custGeom>
                <a:avLst/>
                <a:gdLst>
                  <a:gd name="T0" fmla="*/ 181 w 270"/>
                  <a:gd name="T1" fmla="*/ 15 h 232"/>
                  <a:gd name="T2" fmla="*/ 155 w 270"/>
                  <a:gd name="T3" fmla="*/ 6 h 232"/>
                  <a:gd name="T4" fmla="*/ 128 w 270"/>
                  <a:gd name="T5" fmla="*/ 0 h 232"/>
                  <a:gd name="T6" fmla="*/ 104 w 270"/>
                  <a:gd name="T7" fmla="*/ 0 h 232"/>
                  <a:gd name="T8" fmla="*/ 79 w 270"/>
                  <a:gd name="T9" fmla="*/ 4 h 232"/>
                  <a:gd name="T10" fmla="*/ 57 w 270"/>
                  <a:gd name="T11" fmla="*/ 11 h 232"/>
                  <a:gd name="T12" fmla="*/ 38 w 270"/>
                  <a:gd name="T13" fmla="*/ 23 h 232"/>
                  <a:gd name="T14" fmla="*/ 21 w 270"/>
                  <a:gd name="T15" fmla="*/ 38 h 232"/>
                  <a:gd name="T16" fmla="*/ 9 w 270"/>
                  <a:gd name="T17" fmla="*/ 56 h 232"/>
                  <a:gd name="T18" fmla="*/ 2 w 270"/>
                  <a:gd name="T19" fmla="*/ 79 h 232"/>
                  <a:gd name="T20" fmla="*/ 0 w 270"/>
                  <a:gd name="T21" fmla="*/ 100 h 232"/>
                  <a:gd name="T22" fmla="*/ 4 w 270"/>
                  <a:gd name="T23" fmla="*/ 123 h 232"/>
                  <a:gd name="T24" fmla="*/ 13 w 270"/>
                  <a:gd name="T25" fmla="*/ 145 h 232"/>
                  <a:gd name="T26" fmla="*/ 26 w 270"/>
                  <a:gd name="T27" fmla="*/ 166 h 232"/>
                  <a:gd name="T28" fmla="*/ 43 w 270"/>
                  <a:gd name="T29" fmla="*/ 185 h 232"/>
                  <a:gd name="T30" fmla="*/ 64 w 270"/>
                  <a:gd name="T31" fmla="*/ 202 h 232"/>
                  <a:gd name="T32" fmla="*/ 89 w 270"/>
                  <a:gd name="T33" fmla="*/ 217 h 232"/>
                  <a:gd name="T34" fmla="*/ 115 w 270"/>
                  <a:gd name="T35" fmla="*/ 226 h 232"/>
                  <a:gd name="T36" fmla="*/ 142 w 270"/>
                  <a:gd name="T37" fmla="*/ 232 h 232"/>
                  <a:gd name="T38" fmla="*/ 166 w 270"/>
                  <a:gd name="T39" fmla="*/ 232 h 232"/>
                  <a:gd name="T40" fmla="*/ 191 w 270"/>
                  <a:gd name="T41" fmla="*/ 228 h 232"/>
                  <a:gd name="T42" fmla="*/ 213 w 270"/>
                  <a:gd name="T43" fmla="*/ 221 h 232"/>
                  <a:gd name="T44" fmla="*/ 232 w 270"/>
                  <a:gd name="T45" fmla="*/ 209 h 232"/>
                  <a:gd name="T46" fmla="*/ 249 w 270"/>
                  <a:gd name="T47" fmla="*/ 194 h 232"/>
                  <a:gd name="T48" fmla="*/ 261 w 270"/>
                  <a:gd name="T49" fmla="*/ 175 h 232"/>
                  <a:gd name="T50" fmla="*/ 268 w 270"/>
                  <a:gd name="T51" fmla="*/ 155 h 232"/>
                  <a:gd name="T52" fmla="*/ 270 w 270"/>
                  <a:gd name="T53" fmla="*/ 132 h 232"/>
                  <a:gd name="T54" fmla="*/ 266 w 270"/>
                  <a:gd name="T55" fmla="*/ 109 h 232"/>
                  <a:gd name="T56" fmla="*/ 257 w 270"/>
                  <a:gd name="T57" fmla="*/ 87 h 232"/>
                  <a:gd name="T58" fmla="*/ 244 w 270"/>
                  <a:gd name="T59" fmla="*/ 66 h 232"/>
                  <a:gd name="T60" fmla="*/ 227 w 270"/>
                  <a:gd name="T61" fmla="*/ 47 h 232"/>
                  <a:gd name="T62" fmla="*/ 206 w 270"/>
                  <a:gd name="T63" fmla="*/ 30 h 232"/>
                  <a:gd name="T64" fmla="*/ 181 w 270"/>
                  <a:gd name="T65" fmla="*/ 15 h 23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70"/>
                  <a:gd name="T100" fmla="*/ 0 h 232"/>
                  <a:gd name="T101" fmla="*/ 270 w 270"/>
                  <a:gd name="T102" fmla="*/ 232 h 23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70" h="232">
                    <a:moveTo>
                      <a:pt x="181" y="15"/>
                    </a:moveTo>
                    <a:lnTo>
                      <a:pt x="155" y="6"/>
                    </a:lnTo>
                    <a:lnTo>
                      <a:pt x="128" y="0"/>
                    </a:lnTo>
                    <a:lnTo>
                      <a:pt x="104" y="0"/>
                    </a:lnTo>
                    <a:lnTo>
                      <a:pt x="79" y="4"/>
                    </a:lnTo>
                    <a:lnTo>
                      <a:pt x="57" y="11"/>
                    </a:lnTo>
                    <a:lnTo>
                      <a:pt x="38" y="23"/>
                    </a:lnTo>
                    <a:lnTo>
                      <a:pt x="21" y="38"/>
                    </a:lnTo>
                    <a:lnTo>
                      <a:pt x="9" y="56"/>
                    </a:lnTo>
                    <a:lnTo>
                      <a:pt x="2" y="79"/>
                    </a:lnTo>
                    <a:lnTo>
                      <a:pt x="0" y="100"/>
                    </a:lnTo>
                    <a:lnTo>
                      <a:pt x="4" y="123"/>
                    </a:lnTo>
                    <a:lnTo>
                      <a:pt x="13" y="145"/>
                    </a:lnTo>
                    <a:lnTo>
                      <a:pt x="26" y="166"/>
                    </a:lnTo>
                    <a:lnTo>
                      <a:pt x="43" y="185"/>
                    </a:lnTo>
                    <a:lnTo>
                      <a:pt x="64" y="202"/>
                    </a:lnTo>
                    <a:lnTo>
                      <a:pt x="89" y="217"/>
                    </a:lnTo>
                    <a:lnTo>
                      <a:pt x="115" y="226"/>
                    </a:lnTo>
                    <a:lnTo>
                      <a:pt x="142" y="232"/>
                    </a:lnTo>
                    <a:lnTo>
                      <a:pt x="166" y="232"/>
                    </a:lnTo>
                    <a:lnTo>
                      <a:pt x="191" y="228"/>
                    </a:lnTo>
                    <a:lnTo>
                      <a:pt x="213" y="221"/>
                    </a:lnTo>
                    <a:lnTo>
                      <a:pt x="232" y="209"/>
                    </a:lnTo>
                    <a:lnTo>
                      <a:pt x="249" y="194"/>
                    </a:lnTo>
                    <a:lnTo>
                      <a:pt x="261" y="175"/>
                    </a:lnTo>
                    <a:lnTo>
                      <a:pt x="268" y="155"/>
                    </a:lnTo>
                    <a:lnTo>
                      <a:pt x="270" y="132"/>
                    </a:lnTo>
                    <a:lnTo>
                      <a:pt x="266" y="109"/>
                    </a:lnTo>
                    <a:lnTo>
                      <a:pt x="257" y="87"/>
                    </a:lnTo>
                    <a:lnTo>
                      <a:pt x="244" y="66"/>
                    </a:lnTo>
                    <a:lnTo>
                      <a:pt x="227" y="47"/>
                    </a:lnTo>
                    <a:lnTo>
                      <a:pt x="206" y="30"/>
                    </a:lnTo>
                    <a:lnTo>
                      <a:pt x="181" y="15"/>
                    </a:lnTo>
                    <a:close/>
                  </a:path>
                </a:pathLst>
              </a:custGeom>
              <a:grpFill/>
              <a:ln w="12700">
                <a:solidFill>
                  <a:srgbClr val="000000"/>
                </a:solidFill>
                <a:round/>
              </a:ln>
            </p:spPr>
            <p:txBody>
              <a:bodyPr/>
              <a:lstStyle/>
              <a:p>
                <a:endParaRPr lang="zh-CN" altLang="en-US">
                  <a:latin typeface="+mn-ea"/>
                  <a:ea typeface="+mn-ea"/>
                </a:endParaRPr>
              </a:p>
            </p:txBody>
          </p:sp>
          <p:sp>
            <p:nvSpPr>
              <p:cNvPr id="46" name="Freeform 629"/>
              <p:cNvSpPr/>
              <p:nvPr/>
            </p:nvSpPr>
            <p:spPr bwMode="auto">
              <a:xfrm>
                <a:off x="3927" y="3165"/>
                <a:ext cx="325" cy="285"/>
              </a:xfrm>
              <a:custGeom>
                <a:avLst/>
                <a:gdLst>
                  <a:gd name="T0" fmla="*/ 102 w 325"/>
                  <a:gd name="T1" fmla="*/ 19 h 285"/>
                  <a:gd name="T2" fmla="*/ 74 w 325"/>
                  <a:gd name="T3" fmla="*/ 36 h 285"/>
                  <a:gd name="T4" fmla="*/ 49 w 325"/>
                  <a:gd name="T5" fmla="*/ 58 h 285"/>
                  <a:gd name="T6" fmla="*/ 28 w 325"/>
                  <a:gd name="T7" fmla="*/ 81 h 285"/>
                  <a:gd name="T8" fmla="*/ 13 w 325"/>
                  <a:gd name="T9" fmla="*/ 107 h 285"/>
                  <a:gd name="T10" fmla="*/ 4 w 325"/>
                  <a:gd name="T11" fmla="*/ 134 h 285"/>
                  <a:gd name="T12" fmla="*/ 0 w 325"/>
                  <a:gd name="T13" fmla="*/ 162 h 285"/>
                  <a:gd name="T14" fmla="*/ 2 w 325"/>
                  <a:gd name="T15" fmla="*/ 188 h 285"/>
                  <a:gd name="T16" fmla="*/ 11 w 325"/>
                  <a:gd name="T17" fmla="*/ 215 h 285"/>
                  <a:gd name="T18" fmla="*/ 27 w 325"/>
                  <a:gd name="T19" fmla="*/ 237 h 285"/>
                  <a:gd name="T20" fmla="*/ 45 w 325"/>
                  <a:gd name="T21" fmla="*/ 256 h 285"/>
                  <a:gd name="T22" fmla="*/ 70 w 325"/>
                  <a:gd name="T23" fmla="*/ 271 h 285"/>
                  <a:gd name="T24" fmla="*/ 98 w 325"/>
                  <a:gd name="T25" fmla="*/ 279 h 285"/>
                  <a:gd name="T26" fmla="*/ 127 w 325"/>
                  <a:gd name="T27" fmla="*/ 285 h 285"/>
                  <a:gd name="T28" fmla="*/ 159 w 325"/>
                  <a:gd name="T29" fmla="*/ 283 h 285"/>
                  <a:gd name="T30" fmla="*/ 191 w 325"/>
                  <a:gd name="T31" fmla="*/ 275 h 285"/>
                  <a:gd name="T32" fmla="*/ 223 w 325"/>
                  <a:gd name="T33" fmla="*/ 264 h 285"/>
                  <a:gd name="T34" fmla="*/ 251 w 325"/>
                  <a:gd name="T35" fmla="*/ 247 h 285"/>
                  <a:gd name="T36" fmla="*/ 276 w 325"/>
                  <a:gd name="T37" fmla="*/ 226 h 285"/>
                  <a:gd name="T38" fmla="*/ 297 w 325"/>
                  <a:gd name="T39" fmla="*/ 202 h 285"/>
                  <a:gd name="T40" fmla="*/ 312 w 325"/>
                  <a:gd name="T41" fmla="*/ 175 h 285"/>
                  <a:gd name="T42" fmla="*/ 321 w 325"/>
                  <a:gd name="T43" fmla="*/ 149 h 285"/>
                  <a:gd name="T44" fmla="*/ 325 w 325"/>
                  <a:gd name="T45" fmla="*/ 120 h 285"/>
                  <a:gd name="T46" fmla="*/ 323 w 325"/>
                  <a:gd name="T47" fmla="*/ 94 h 285"/>
                  <a:gd name="T48" fmla="*/ 314 w 325"/>
                  <a:gd name="T49" fmla="*/ 68 h 285"/>
                  <a:gd name="T50" fmla="*/ 299 w 325"/>
                  <a:gd name="T51" fmla="*/ 45 h 285"/>
                  <a:gd name="T52" fmla="*/ 280 w 325"/>
                  <a:gd name="T53" fmla="*/ 26 h 285"/>
                  <a:gd name="T54" fmla="*/ 255 w 325"/>
                  <a:gd name="T55" fmla="*/ 11 h 285"/>
                  <a:gd name="T56" fmla="*/ 229 w 325"/>
                  <a:gd name="T57" fmla="*/ 4 h 285"/>
                  <a:gd name="T58" fmla="*/ 198 w 325"/>
                  <a:gd name="T59" fmla="*/ 0 h 285"/>
                  <a:gd name="T60" fmla="*/ 166 w 325"/>
                  <a:gd name="T61" fmla="*/ 0 h 285"/>
                  <a:gd name="T62" fmla="*/ 134 w 325"/>
                  <a:gd name="T63" fmla="*/ 7 h 285"/>
                  <a:gd name="T64" fmla="*/ 102 w 325"/>
                  <a:gd name="T65" fmla="*/ 19 h 28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25"/>
                  <a:gd name="T100" fmla="*/ 0 h 285"/>
                  <a:gd name="T101" fmla="*/ 325 w 325"/>
                  <a:gd name="T102" fmla="*/ 285 h 28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25" h="285">
                    <a:moveTo>
                      <a:pt x="102" y="19"/>
                    </a:moveTo>
                    <a:lnTo>
                      <a:pt x="74" y="36"/>
                    </a:lnTo>
                    <a:lnTo>
                      <a:pt x="49" y="58"/>
                    </a:lnTo>
                    <a:lnTo>
                      <a:pt x="28" y="81"/>
                    </a:lnTo>
                    <a:lnTo>
                      <a:pt x="13" y="107"/>
                    </a:lnTo>
                    <a:lnTo>
                      <a:pt x="4" y="134"/>
                    </a:lnTo>
                    <a:lnTo>
                      <a:pt x="0" y="162"/>
                    </a:lnTo>
                    <a:lnTo>
                      <a:pt x="2" y="188"/>
                    </a:lnTo>
                    <a:lnTo>
                      <a:pt x="11" y="215"/>
                    </a:lnTo>
                    <a:lnTo>
                      <a:pt x="27" y="237"/>
                    </a:lnTo>
                    <a:lnTo>
                      <a:pt x="45" y="256"/>
                    </a:lnTo>
                    <a:lnTo>
                      <a:pt x="70" y="271"/>
                    </a:lnTo>
                    <a:lnTo>
                      <a:pt x="98" y="279"/>
                    </a:lnTo>
                    <a:lnTo>
                      <a:pt x="127" y="285"/>
                    </a:lnTo>
                    <a:lnTo>
                      <a:pt x="159" y="283"/>
                    </a:lnTo>
                    <a:lnTo>
                      <a:pt x="191" y="275"/>
                    </a:lnTo>
                    <a:lnTo>
                      <a:pt x="223" y="264"/>
                    </a:lnTo>
                    <a:lnTo>
                      <a:pt x="251" y="247"/>
                    </a:lnTo>
                    <a:lnTo>
                      <a:pt x="276" y="226"/>
                    </a:lnTo>
                    <a:lnTo>
                      <a:pt x="297" y="202"/>
                    </a:lnTo>
                    <a:lnTo>
                      <a:pt x="312" y="175"/>
                    </a:lnTo>
                    <a:lnTo>
                      <a:pt x="321" y="149"/>
                    </a:lnTo>
                    <a:lnTo>
                      <a:pt x="325" y="120"/>
                    </a:lnTo>
                    <a:lnTo>
                      <a:pt x="323" y="94"/>
                    </a:lnTo>
                    <a:lnTo>
                      <a:pt x="314" y="68"/>
                    </a:lnTo>
                    <a:lnTo>
                      <a:pt x="299" y="45"/>
                    </a:lnTo>
                    <a:lnTo>
                      <a:pt x="280" y="26"/>
                    </a:lnTo>
                    <a:lnTo>
                      <a:pt x="255" y="11"/>
                    </a:lnTo>
                    <a:lnTo>
                      <a:pt x="229" y="4"/>
                    </a:lnTo>
                    <a:lnTo>
                      <a:pt x="198" y="0"/>
                    </a:lnTo>
                    <a:lnTo>
                      <a:pt x="166" y="0"/>
                    </a:lnTo>
                    <a:lnTo>
                      <a:pt x="134" y="7"/>
                    </a:lnTo>
                    <a:lnTo>
                      <a:pt x="102" y="19"/>
                    </a:lnTo>
                    <a:close/>
                  </a:path>
                </a:pathLst>
              </a:custGeom>
              <a:grpFill/>
              <a:ln w="12700">
                <a:solidFill>
                  <a:srgbClr val="000000"/>
                </a:solidFill>
                <a:round/>
              </a:ln>
            </p:spPr>
            <p:txBody>
              <a:bodyPr/>
              <a:lstStyle/>
              <a:p>
                <a:endParaRPr lang="zh-CN" altLang="en-US">
                  <a:latin typeface="+mn-ea"/>
                  <a:ea typeface="+mn-ea"/>
                </a:endParaRPr>
              </a:p>
            </p:txBody>
          </p:sp>
          <p:sp>
            <p:nvSpPr>
              <p:cNvPr id="47" name="Oval 630"/>
              <p:cNvSpPr>
                <a:spLocks noChangeArrowheads="1"/>
              </p:cNvSpPr>
              <p:nvPr/>
            </p:nvSpPr>
            <p:spPr bwMode="auto">
              <a:xfrm>
                <a:off x="3514" y="3201"/>
                <a:ext cx="538" cy="337"/>
              </a:xfrm>
              <a:prstGeom prst="ellipse">
                <a:avLst/>
              </a:prstGeom>
              <a:grpFill/>
              <a:ln w="12700">
                <a:solidFill>
                  <a:srgbClr val="000000"/>
                </a:solidFill>
                <a:round/>
              </a:ln>
            </p:spPr>
            <p:txBody>
              <a:bodyPr/>
              <a:lstStyle/>
              <a:p>
                <a:endParaRPr lang="zh-CN" altLang="en-US">
                  <a:latin typeface="+mn-ea"/>
                  <a:ea typeface="+mn-ea"/>
                </a:endParaRPr>
              </a:p>
            </p:txBody>
          </p:sp>
          <p:sp>
            <p:nvSpPr>
              <p:cNvPr id="48" name="Freeform 631"/>
              <p:cNvSpPr/>
              <p:nvPr/>
            </p:nvSpPr>
            <p:spPr bwMode="auto">
              <a:xfrm>
                <a:off x="3289" y="3193"/>
                <a:ext cx="300" cy="232"/>
              </a:xfrm>
              <a:custGeom>
                <a:avLst/>
                <a:gdLst>
                  <a:gd name="T0" fmla="*/ 185 w 300"/>
                  <a:gd name="T1" fmla="*/ 9 h 232"/>
                  <a:gd name="T2" fmla="*/ 155 w 300"/>
                  <a:gd name="T3" fmla="*/ 2 h 232"/>
                  <a:gd name="T4" fmla="*/ 124 w 300"/>
                  <a:gd name="T5" fmla="*/ 0 h 232"/>
                  <a:gd name="T6" fmla="*/ 98 w 300"/>
                  <a:gd name="T7" fmla="*/ 2 h 232"/>
                  <a:gd name="T8" fmla="*/ 71 w 300"/>
                  <a:gd name="T9" fmla="*/ 8 h 232"/>
                  <a:gd name="T10" fmla="*/ 49 w 300"/>
                  <a:gd name="T11" fmla="*/ 17 h 232"/>
                  <a:gd name="T12" fmla="*/ 30 w 300"/>
                  <a:gd name="T13" fmla="*/ 30 h 232"/>
                  <a:gd name="T14" fmla="*/ 15 w 300"/>
                  <a:gd name="T15" fmla="*/ 47 h 232"/>
                  <a:gd name="T16" fmla="*/ 3 w 300"/>
                  <a:gd name="T17" fmla="*/ 68 h 232"/>
                  <a:gd name="T18" fmla="*/ 0 w 300"/>
                  <a:gd name="T19" fmla="*/ 91 h 232"/>
                  <a:gd name="T20" fmla="*/ 2 w 300"/>
                  <a:gd name="T21" fmla="*/ 113 h 232"/>
                  <a:gd name="T22" fmla="*/ 9 w 300"/>
                  <a:gd name="T23" fmla="*/ 136 h 232"/>
                  <a:gd name="T24" fmla="*/ 22 w 300"/>
                  <a:gd name="T25" fmla="*/ 157 h 232"/>
                  <a:gd name="T26" fmla="*/ 39 w 300"/>
                  <a:gd name="T27" fmla="*/ 177 h 232"/>
                  <a:gd name="T28" fmla="*/ 62 w 300"/>
                  <a:gd name="T29" fmla="*/ 196 h 232"/>
                  <a:gd name="T30" fmla="*/ 87 w 300"/>
                  <a:gd name="T31" fmla="*/ 211 h 232"/>
                  <a:gd name="T32" fmla="*/ 115 w 300"/>
                  <a:gd name="T33" fmla="*/ 223 h 232"/>
                  <a:gd name="T34" fmla="*/ 145 w 300"/>
                  <a:gd name="T35" fmla="*/ 230 h 232"/>
                  <a:gd name="T36" fmla="*/ 175 w 300"/>
                  <a:gd name="T37" fmla="*/ 232 h 232"/>
                  <a:gd name="T38" fmla="*/ 202 w 300"/>
                  <a:gd name="T39" fmla="*/ 230 h 232"/>
                  <a:gd name="T40" fmla="*/ 228 w 300"/>
                  <a:gd name="T41" fmla="*/ 225 h 232"/>
                  <a:gd name="T42" fmla="*/ 251 w 300"/>
                  <a:gd name="T43" fmla="*/ 213 h 232"/>
                  <a:gd name="T44" fmla="*/ 270 w 300"/>
                  <a:gd name="T45" fmla="*/ 200 h 232"/>
                  <a:gd name="T46" fmla="*/ 287 w 300"/>
                  <a:gd name="T47" fmla="*/ 183 h 232"/>
                  <a:gd name="T48" fmla="*/ 296 w 300"/>
                  <a:gd name="T49" fmla="*/ 162 h 232"/>
                  <a:gd name="T50" fmla="*/ 300 w 300"/>
                  <a:gd name="T51" fmla="*/ 140 h 232"/>
                  <a:gd name="T52" fmla="*/ 298 w 300"/>
                  <a:gd name="T53" fmla="*/ 117 h 232"/>
                  <a:gd name="T54" fmla="*/ 291 w 300"/>
                  <a:gd name="T55" fmla="*/ 94 h 232"/>
                  <a:gd name="T56" fmla="*/ 277 w 300"/>
                  <a:gd name="T57" fmla="*/ 74 h 232"/>
                  <a:gd name="T58" fmla="*/ 260 w 300"/>
                  <a:gd name="T59" fmla="*/ 55 h 232"/>
                  <a:gd name="T60" fmla="*/ 238 w 300"/>
                  <a:gd name="T61" fmla="*/ 36 h 232"/>
                  <a:gd name="T62" fmla="*/ 213 w 300"/>
                  <a:gd name="T63" fmla="*/ 21 h 232"/>
                  <a:gd name="T64" fmla="*/ 185 w 300"/>
                  <a:gd name="T65" fmla="*/ 9 h 23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00"/>
                  <a:gd name="T100" fmla="*/ 0 h 232"/>
                  <a:gd name="T101" fmla="*/ 300 w 300"/>
                  <a:gd name="T102" fmla="*/ 232 h 23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00" h="232">
                    <a:moveTo>
                      <a:pt x="185" y="9"/>
                    </a:moveTo>
                    <a:lnTo>
                      <a:pt x="155" y="2"/>
                    </a:lnTo>
                    <a:lnTo>
                      <a:pt x="124" y="0"/>
                    </a:lnTo>
                    <a:lnTo>
                      <a:pt x="98" y="2"/>
                    </a:lnTo>
                    <a:lnTo>
                      <a:pt x="71" y="8"/>
                    </a:lnTo>
                    <a:lnTo>
                      <a:pt x="49" y="17"/>
                    </a:lnTo>
                    <a:lnTo>
                      <a:pt x="30" y="30"/>
                    </a:lnTo>
                    <a:lnTo>
                      <a:pt x="15" y="47"/>
                    </a:lnTo>
                    <a:lnTo>
                      <a:pt x="3" y="68"/>
                    </a:lnTo>
                    <a:lnTo>
                      <a:pt x="0" y="91"/>
                    </a:lnTo>
                    <a:lnTo>
                      <a:pt x="2" y="113"/>
                    </a:lnTo>
                    <a:lnTo>
                      <a:pt x="9" y="136"/>
                    </a:lnTo>
                    <a:lnTo>
                      <a:pt x="22" y="157"/>
                    </a:lnTo>
                    <a:lnTo>
                      <a:pt x="39" y="177"/>
                    </a:lnTo>
                    <a:lnTo>
                      <a:pt x="62" y="196"/>
                    </a:lnTo>
                    <a:lnTo>
                      <a:pt x="87" y="211"/>
                    </a:lnTo>
                    <a:lnTo>
                      <a:pt x="115" y="223"/>
                    </a:lnTo>
                    <a:lnTo>
                      <a:pt x="145" y="230"/>
                    </a:lnTo>
                    <a:lnTo>
                      <a:pt x="175" y="232"/>
                    </a:lnTo>
                    <a:lnTo>
                      <a:pt x="202" y="230"/>
                    </a:lnTo>
                    <a:lnTo>
                      <a:pt x="228" y="225"/>
                    </a:lnTo>
                    <a:lnTo>
                      <a:pt x="251" y="213"/>
                    </a:lnTo>
                    <a:lnTo>
                      <a:pt x="270" y="200"/>
                    </a:lnTo>
                    <a:lnTo>
                      <a:pt x="287" y="183"/>
                    </a:lnTo>
                    <a:lnTo>
                      <a:pt x="296" y="162"/>
                    </a:lnTo>
                    <a:lnTo>
                      <a:pt x="300" y="140"/>
                    </a:lnTo>
                    <a:lnTo>
                      <a:pt x="298" y="117"/>
                    </a:lnTo>
                    <a:lnTo>
                      <a:pt x="291" y="94"/>
                    </a:lnTo>
                    <a:lnTo>
                      <a:pt x="277" y="74"/>
                    </a:lnTo>
                    <a:lnTo>
                      <a:pt x="260" y="55"/>
                    </a:lnTo>
                    <a:lnTo>
                      <a:pt x="238" y="36"/>
                    </a:lnTo>
                    <a:lnTo>
                      <a:pt x="213" y="21"/>
                    </a:lnTo>
                    <a:lnTo>
                      <a:pt x="185" y="9"/>
                    </a:lnTo>
                    <a:close/>
                  </a:path>
                </a:pathLst>
              </a:custGeom>
              <a:grpFill/>
              <a:ln w="12700">
                <a:solidFill>
                  <a:srgbClr val="000000"/>
                </a:solidFill>
                <a:round/>
              </a:ln>
            </p:spPr>
            <p:txBody>
              <a:bodyPr/>
              <a:lstStyle/>
              <a:p>
                <a:endParaRPr lang="zh-CN" altLang="en-US">
                  <a:latin typeface="+mn-ea"/>
                  <a:ea typeface="+mn-ea"/>
                </a:endParaRPr>
              </a:p>
            </p:txBody>
          </p:sp>
          <p:sp>
            <p:nvSpPr>
              <p:cNvPr id="49" name="Oval 632"/>
              <p:cNvSpPr>
                <a:spLocks noChangeArrowheads="1"/>
              </p:cNvSpPr>
              <p:nvPr/>
            </p:nvSpPr>
            <p:spPr bwMode="auto">
              <a:xfrm>
                <a:off x="3204" y="3023"/>
                <a:ext cx="245" cy="219"/>
              </a:xfrm>
              <a:prstGeom prst="ellipse">
                <a:avLst/>
              </a:prstGeom>
              <a:grpFill/>
              <a:ln w="12700">
                <a:solidFill>
                  <a:srgbClr val="000000"/>
                </a:solidFill>
                <a:round/>
              </a:ln>
            </p:spPr>
            <p:txBody>
              <a:bodyPr/>
              <a:lstStyle/>
              <a:p>
                <a:endParaRPr lang="zh-CN" altLang="en-US">
                  <a:latin typeface="+mn-ea"/>
                  <a:ea typeface="+mn-ea"/>
                </a:endParaRPr>
              </a:p>
            </p:txBody>
          </p:sp>
          <p:sp>
            <p:nvSpPr>
              <p:cNvPr id="50" name="Freeform 633"/>
              <p:cNvSpPr/>
              <p:nvPr/>
            </p:nvSpPr>
            <p:spPr bwMode="auto">
              <a:xfrm>
                <a:off x="3253" y="2827"/>
                <a:ext cx="315" cy="259"/>
              </a:xfrm>
              <a:custGeom>
                <a:avLst/>
                <a:gdLst>
                  <a:gd name="T0" fmla="*/ 100 w 315"/>
                  <a:gd name="T1" fmla="*/ 32 h 259"/>
                  <a:gd name="T2" fmla="*/ 72 w 315"/>
                  <a:gd name="T3" fmla="*/ 53 h 259"/>
                  <a:gd name="T4" fmla="*/ 47 w 315"/>
                  <a:gd name="T5" fmla="*/ 74 h 259"/>
                  <a:gd name="T6" fmla="*/ 28 w 315"/>
                  <a:gd name="T7" fmla="*/ 98 h 259"/>
                  <a:gd name="T8" fmla="*/ 13 w 315"/>
                  <a:gd name="T9" fmla="*/ 123 h 259"/>
                  <a:gd name="T10" fmla="*/ 4 w 315"/>
                  <a:gd name="T11" fmla="*/ 149 h 259"/>
                  <a:gd name="T12" fmla="*/ 0 w 315"/>
                  <a:gd name="T13" fmla="*/ 174 h 259"/>
                  <a:gd name="T14" fmla="*/ 2 w 315"/>
                  <a:gd name="T15" fmla="*/ 196 h 259"/>
                  <a:gd name="T16" fmla="*/ 11 w 315"/>
                  <a:gd name="T17" fmla="*/ 217 h 259"/>
                  <a:gd name="T18" fmla="*/ 26 w 315"/>
                  <a:gd name="T19" fmla="*/ 234 h 259"/>
                  <a:gd name="T20" fmla="*/ 45 w 315"/>
                  <a:gd name="T21" fmla="*/ 247 h 259"/>
                  <a:gd name="T22" fmla="*/ 70 w 315"/>
                  <a:gd name="T23" fmla="*/ 257 h 259"/>
                  <a:gd name="T24" fmla="*/ 96 w 315"/>
                  <a:gd name="T25" fmla="*/ 259 h 259"/>
                  <a:gd name="T26" fmla="*/ 124 w 315"/>
                  <a:gd name="T27" fmla="*/ 259 h 259"/>
                  <a:gd name="T28" fmla="*/ 155 w 315"/>
                  <a:gd name="T29" fmla="*/ 253 h 259"/>
                  <a:gd name="T30" fmla="*/ 185 w 315"/>
                  <a:gd name="T31" fmla="*/ 242 h 259"/>
                  <a:gd name="T32" fmla="*/ 215 w 315"/>
                  <a:gd name="T33" fmla="*/ 226 h 259"/>
                  <a:gd name="T34" fmla="*/ 243 w 315"/>
                  <a:gd name="T35" fmla="*/ 208 h 259"/>
                  <a:gd name="T36" fmla="*/ 268 w 315"/>
                  <a:gd name="T37" fmla="*/ 185 h 259"/>
                  <a:gd name="T38" fmla="*/ 287 w 315"/>
                  <a:gd name="T39" fmla="*/ 160 h 259"/>
                  <a:gd name="T40" fmla="*/ 302 w 315"/>
                  <a:gd name="T41" fmla="*/ 136 h 259"/>
                  <a:gd name="T42" fmla="*/ 311 w 315"/>
                  <a:gd name="T43" fmla="*/ 109 h 259"/>
                  <a:gd name="T44" fmla="*/ 315 w 315"/>
                  <a:gd name="T45" fmla="*/ 87 h 259"/>
                  <a:gd name="T46" fmla="*/ 313 w 315"/>
                  <a:gd name="T47" fmla="*/ 62 h 259"/>
                  <a:gd name="T48" fmla="*/ 304 w 315"/>
                  <a:gd name="T49" fmla="*/ 42 h 259"/>
                  <a:gd name="T50" fmla="*/ 289 w 315"/>
                  <a:gd name="T51" fmla="*/ 25 h 259"/>
                  <a:gd name="T52" fmla="*/ 270 w 315"/>
                  <a:gd name="T53" fmla="*/ 11 h 259"/>
                  <a:gd name="T54" fmla="*/ 247 w 315"/>
                  <a:gd name="T55" fmla="*/ 4 h 259"/>
                  <a:gd name="T56" fmla="*/ 221 w 315"/>
                  <a:gd name="T57" fmla="*/ 0 h 259"/>
                  <a:gd name="T58" fmla="*/ 192 w 315"/>
                  <a:gd name="T59" fmla="*/ 0 h 259"/>
                  <a:gd name="T60" fmla="*/ 162 w 315"/>
                  <a:gd name="T61" fmla="*/ 6 h 259"/>
                  <a:gd name="T62" fmla="*/ 130 w 315"/>
                  <a:gd name="T63" fmla="*/ 17 h 259"/>
                  <a:gd name="T64" fmla="*/ 100 w 315"/>
                  <a:gd name="T65" fmla="*/ 32 h 25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15"/>
                  <a:gd name="T100" fmla="*/ 0 h 259"/>
                  <a:gd name="T101" fmla="*/ 315 w 315"/>
                  <a:gd name="T102" fmla="*/ 259 h 25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15" h="259">
                    <a:moveTo>
                      <a:pt x="100" y="32"/>
                    </a:moveTo>
                    <a:lnTo>
                      <a:pt x="72" y="53"/>
                    </a:lnTo>
                    <a:lnTo>
                      <a:pt x="47" y="74"/>
                    </a:lnTo>
                    <a:lnTo>
                      <a:pt x="28" y="98"/>
                    </a:lnTo>
                    <a:lnTo>
                      <a:pt x="13" y="123"/>
                    </a:lnTo>
                    <a:lnTo>
                      <a:pt x="4" y="149"/>
                    </a:lnTo>
                    <a:lnTo>
                      <a:pt x="0" y="174"/>
                    </a:lnTo>
                    <a:lnTo>
                      <a:pt x="2" y="196"/>
                    </a:lnTo>
                    <a:lnTo>
                      <a:pt x="11" y="217"/>
                    </a:lnTo>
                    <a:lnTo>
                      <a:pt x="26" y="234"/>
                    </a:lnTo>
                    <a:lnTo>
                      <a:pt x="45" y="247"/>
                    </a:lnTo>
                    <a:lnTo>
                      <a:pt x="70" y="257"/>
                    </a:lnTo>
                    <a:lnTo>
                      <a:pt x="96" y="259"/>
                    </a:lnTo>
                    <a:lnTo>
                      <a:pt x="124" y="259"/>
                    </a:lnTo>
                    <a:lnTo>
                      <a:pt x="155" y="253"/>
                    </a:lnTo>
                    <a:lnTo>
                      <a:pt x="185" y="242"/>
                    </a:lnTo>
                    <a:lnTo>
                      <a:pt x="215" y="226"/>
                    </a:lnTo>
                    <a:lnTo>
                      <a:pt x="243" y="208"/>
                    </a:lnTo>
                    <a:lnTo>
                      <a:pt x="268" y="185"/>
                    </a:lnTo>
                    <a:lnTo>
                      <a:pt x="287" y="160"/>
                    </a:lnTo>
                    <a:lnTo>
                      <a:pt x="302" y="136"/>
                    </a:lnTo>
                    <a:lnTo>
                      <a:pt x="311" y="109"/>
                    </a:lnTo>
                    <a:lnTo>
                      <a:pt x="315" y="87"/>
                    </a:lnTo>
                    <a:lnTo>
                      <a:pt x="313" y="62"/>
                    </a:lnTo>
                    <a:lnTo>
                      <a:pt x="304" y="42"/>
                    </a:lnTo>
                    <a:lnTo>
                      <a:pt x="289" y="25"/>
                    </a:lnTo>
                    <a:lnTo>
                      <a:pt x="270" y="11"/>
                    </a:lnTo>
                    <a:lnTo>
                      <a:pt x="247" y="4"/>
                    </a:lnTo>
                    <a:lnTo>
                      <a:pt x="221" y="0"/>
                    </a:lnTo>
                    <a:lnTo>
                      <a:pt x="192" y="0"/>
                    </a:lnTo>
                    <a:lnTo>
                      <a:pt x="162" y="6"/>
                    </a:lnTo>
                    <a:lnTo>
                      <a:pt x="130" y="17"/>
                    </a:lnTo>
                    <a:lnTo>
                      <a:pt x="100" y="32"/>
                    </a:lnTo>
                    <a:close/>
                  </a:path>
                </a:pathLst>
              </a:custGeom>
              <a:grpFill/>
              <a:ln w="12700">
                <a:solidFill>
                  <a:srgbClr val="000000"/>
                </a:solidFill>
                <a:round/>
              </a:ln>
            </p:spPr>
            <p:txBody>
              <a:bodyPr/>
              <a:lstStyle/>
              <a:p>
                <a:endParaRPr lang="zh-CN" altLang="en-US">
                  <a:latin typeface="+mn-ea"/>
                  <a:ea typeface="+mn-ea"/>
                </a:endParaRPr>
              </a:p>
            </p:txBody>
          </p:sp>
          <p:sp>
            <p:nvSpPr>
              <p:cNvPr id="51" name="Freeform 634"/>
              <p:cNvSpPr/>
              <p:nvPr/>
            </p:nvSpPr>
            <p:spPr bwMode="auto">
              <a:xfrm>
                <a:off x="3319" y="2831"/>
                <a:ext cx="850" cy="583"/>
              </a:xfrm>
              <a:custGeom>
                <a:avLst/>
                <a:gdLst>
                  <a:gd name="T0" fmla="*/ 125 w 850"/>
                  <a:gd name="T1" fmla="*/ 117 h 583"/>
                  <a:gd name="T2" fmla="*/ 166 w 850"/>
                  <a:gd name="T3" fmla="*/ 109 h 583"/>
                  <a:gd name="T4" fmla="*/ 210 w 850"/>
                  <a:gd name="T5" fmla="*/ 102 h 583"/>
                  <a:gd name="T6" fmla="*/ 247 w 850"/>
                  <a:gd name="T7" fmla="*/ 96 h 583"/>
                  <a:gd name="T8" fmla="*/ 272 w 850"/>
                  <a:gd name="T9" fmla="*/ 66 h 583"/>
                  <a:gd name="T10" fmla="*/ 234 w 850"/>
                  <a:gd name="T11" fmla="*/ 58 h 583"/>
                  <a:gd name="T12" fmla="*/ 198 w 850"/>
                  <a:gd name="T13" fmla="*/ 66 h 583"/>
                  <a:gd name="T14" fmla="*/ 179 w 850"/>
                  <a:gd name="T15" fmla="*/ 66 h 583"/>
                  <a:gd name="T16" fmla="*/ 217 w 850"/>
                  <a:gd name="T17" fmla="*/ 36 h 583"/>
                  <a:gd name="T18" fmla="*/ 261 w 850"/>
                  <a:gd name="T19" fmla="*/ 21 h 583"/>
                  <a:gd name="T20" fmla="*/ 296 w 850"/>
                  <a:gd name="T21" fmla="*/ 13 h 583"/>
                  <a:gd name="T22" fmla="*/ 334 w 850"/>
                  <a:gd name="T23" fmla="*/ 5 h 583"/>
                  <a:gd name="T24" fmla="*/ 372 w 850"/>
                  <a:gd name="T25" fmla="*/ 0 h 583"/>
                  <a:gd name="T26" fmla="*/ 410 w 850"/>
                  <a:gd name="T27" fmla="*/ 0 h 583"/>
                  <a:gd name="T28" fmla="*/ 446 w 850"/>
                  <a:gd name="T29" fmla="*/ 0 h 583"/>
                  <a:gd name="T30" fmla="*/ 534 w 850"/>
                  <a:gd name="T31" fmla="*/ 0 h 583"/>
                  <a:gd name="T32" fmla="*/ 584 w 850"/>
                  <a:gd name="T33" fmla="*/ 0 h 583"/>
                  <a:gd name="T34" fmla="*/ 627 w 850"/>
                  <a:gd name="T35" fmla="*/ 21 h 583"/>
                  <a:gd name="T36" fmla="*/ 657 w 850"/>
                  <a:gd name="T37" fmla="*/ 51 h 583"/>
                  <a:gd name="T38" fmla="*/ 695 w 850"/>
                  <a:gd name="T39" fmla="*/ 72 h 583"/>
                  <a:gd name="T40" fmla="*/ 733 w 850"/>
                  <a:gd name="T41" fmla="*/ 81 h 583"/>
                  <a:gd name="T42" fmla="*/ 771 w 850"/>
                  <a:gd name="T43" fmla="*/ 109 h 583"/>
                  <a:gd name="T44" fmla="*/ 801 w 850"/>
                  <a:gd name="T45" fmla="*/ 139 h 583"/>
                  <a:gd name="T46" fmla="*/ 825 w 850"/>
                  <a:gd name="T47" fmla="*/ 183 h 583"/>
                  <a:gd name="T48" fmla="*/ 833 w 850"/>
                  <a:gd name="T49" fmla="*/ 234 h 583"/>
                  <a:gd name="T50" fmla="*/ 839 w 850"/>
                  <a:gd name="T51" fmla="*/ 279 h 583"/>
                  <a:gd name="T52" fmla="*/ 839 w 850"/>
                  <a:gd name="T53" fmla="*/ 324 h 583"/>
                  <a:gd name="T54" fmla="*/ 839 w 850"/>
                  <a:gd name="T55" fmla="*/ 368 h 583"/>
                  <a:gd name="T56" fmla="*/ 850 w 850"/>
                  <a:gd name="T57" fmla="*/ 413 h 583"/>
                  <a:gd name="T58" fmla="*/ 850 w 850"/>
                  <a:gd name="T59" fmla="*/ 456 h 583"/>
                  <a:gd name="T60" fmla="*/ 825 w 850"/>
                  <a:gd name="T61" fmla="*/ 500 h 583"/>
                  <a:gd name="T62" fmla="*/ 782 w 850"/>
                  <a:gd name="T63" fmla="*/ 524 h 583"/>
                  <a:gd name="T64" fmla="*/ 746 w 850"/>
                  <a:gd name="T65" fmla="*/ 545 h 583"/>
                  <a:gd name="T66" fmla="*/ 708 w 850"/>
                  <a:gd name="T67" fmla="*/ 568 h 583"/>
                  <a:gd name="T68" fmla="*/ 670 w 850"/>
                  <a:gd name="T69" fmla="*/ 575 h 583"/>
                  <a:gd name="T70" fmla="*/ 621 w 850"/>
                  <a:gd name="T71" fmla="*/ 583 h 583"/>
                  <a:gd name="T72" fmla="*/ 576 w 850"/>
                  <a:gd name="T73" fmla="*/ 583 h 583"/>
                  <a:gd name="T74" fmla="*/ 540 w 850"/>
                  <a:gd name="T75" fmla="*/ 583 h 583"/>
                  <a:gd name="T76" fmla="*/ 502 w 850"/>
                  <a:gd name="T77" fmla="*/ 583 h 583"/>
                  <a:gd name="T78" fmla="*/ 465 w 850"/>
                  <a:gd name="T79" fmla="*/ 583 h 583"/>
                  <a:gd name="T80" fmla="*/ 427 w 850"/>
                  <a:gd name="T81" fmla="*/ 583 h 583"/>
                  <a:gd name="T82" fmla="*/ 391 w 850"/>
                  <a:gd name="T83" fmla="*/ 583 h 583"/>
                  <a:gd name="T84" fmla="*/ 353 w 850"/>
                  <a:gd name="T85" fmla="*/ 583 h 583"/>
                  <a:gd name="T86" fmla="*/ 310 w 850"/>
                  <a:gd name="T87" fmla="*/ 583 h 583"/>
                  <a:gd name="T88" fmla="*/ 272 w 850"/>
                  <a:gd name="T89" fmla="*/ 583 h 583"/>
                  <a:gd name="T90" fmla="*/ 234 w 850"/>
                  <a:gd name="T91" fmla="*/ 583 h 583"/>
                  <a:gd name="T92" fmla="*/ 198 w 850"/>
                  <a:gd name="T93" fmla="*/ 560 h 583"/>
                  <a:gd name="T94" fmla="*/ 160 w 850"/>
                  <a:gd name="T95" fmla="*/ 545 h 583"/>
                  <a:gd name="T96" fmla="*/ 125 w 850"/>
                  <a:gd name="T97" fmla="*/ 524 h 583"/>
                  <a:gd name="T98" fmla="*/ 92 w 850"/>
                  <a:gd name="T99" fmla="*/ 487 h 583"/>
                  <a:gd name="T100" fmla="*/ 68 w 850"/>
                  <a:gd name="T101" fmla="*/ 456 h 583"/>
                  <a:gd name="T102" fmla="*/ 43 w 850"/>
                  <a:gd name="T103" fmla="*/ 413 h 583"/>
                  <a:gd name="T104" fmla="*/ 17 w 850"/>
                  <a:gd name="T105" fmla="*/ 360 h 583"/>
                  <a:gd name="T106" fmla="*/ 0 w 850"/>
                  <a:gd name="T107" fmla="*/ 309 h 583"/>
                  <a:gd name="T108" fmla="*/ 0 w 850"/>
                  <a:gd name="T109" fmla="*/ 264 h 583"/>
                  <a:gd name="T110" fmla="*/ 6 w 850"/>
                  <a:gd name="T111" fmla="*/ 213 h 583"/>
                  <a:gd name="T112" fmla="*/ 30 w 850"/>
                  <a:gd name="T113" fmla="*/ 175 h 583"/>
                  <a:gd name="T114" fmla="*/ 62 w 850"/>
                  <a:gd name="T115" fmla="*/ 155 h 583"/>
                  <a:gd name="T116" fmla="*/ 98 w 850"/>
                  <a:gd name="T117" fmla="*/ 139 h 583"/>
                  <a:gd name="T118" fmla="*/ 130 w 850"/>
                  <a:gd name="T119" fmla="*/ 117 h 583"/>
                  <a:gd name="T120" fmla="*/ 147 w 850"/>
                  <a:gd name="T121" fmla="*/ 139 h 58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50"/>
                  <a:gd name="T184" fmla="*/ 0 h 583"/>
                  <a:gd name="T185" fmla="*/ 850 w 850"/>
                  <a:gd name="T186" fmla="*/ 583 h 583"/>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50" h="583">
                    <a:moveTo>
                      <a:pt x="104" y="117"/>
                    </a:moveTo>
                    <a:lnTo>
                      <a:pt x="125" y="117"/>
                    </a:lnTo>
                    <a:lnTo>
                      <a:pt x="142" y="117"/>
                    </a:lnTo>
                    <a:lnTo>
                      <a:pt x="166" y="109"/>
                    </a:lnTo>
                    <a:lnTo>
                      <a:pt x="185" y="109"/>
                    </a:lnTo>
                    <a:lnTo>
                      <a:pt x="210" y="102"/>
                    </a:lnTo>
                    <a:lnTo>
                      <a:pt x="228" y="102"/>
                    </a:lnTo>
                    <a:lnTo>
                      <a:pt x="247" y="96"/>
                    </a:lnTo>
                    <a:lnTo>
                      <a:pt x="266" y="88"/>
                    </a:lnTo>
                    <a:lnTo>
                      <a:pt x="272" y="66"/>
                    </a:lnTo>
                    <a:lnTo>
                      <a:pt x="255" y="58"/>
                    </a:lnTo>
                    <a:lnTo>
                      <a:pt x="234" y="58"/>
                    </a:lnTo>
                    <a:lnTo>
                      <a:pt x="217" y="66"/>
                    </a:lnTo>
                    <a:lnTo>
                      <a:pt x="198" y="66"/>
                    </a:lnTo>
                    <a:lnTo>
                      <a:pt x="179" y="88"/>
                    </a:lnTo>
                    <a:lnTo>
                      <a:pt x="179" y="66"/>
                    </a:lnTo>
                    <a:lnTo>
                      <a:pt x="198" y="51"/>
                    </a:lnTo>
                    <a:lnTo>
                      <a:pt x="217" y="36"/>
                    </a:lnTo>
                    <a:lnTo>
                      <a:pt x="242" y="28"/>
                    </a:lnTo>
                    <a:lnTo>
                      <a:pt x="261" y="21"/>
                    </a:lnTo>
                    <a:lnTo>
                      <a:pt x="279" y="21"/>
                    </a:lnTo>
                    <a:lnTo>
                      <a:pt x="296" y="13"/>
                    </a:lnTo>
                    <a:lnTo>
                      <a:pt x="315" y="13"/>
                    </a:lnTo>
                    <a:lnTo>
                      <a:pt x="334" y="5"/>
                    </a:lnTo>
                    <a:lnTo>
                      <a:pt x="353" y="5"/>
                    </a:lnTo>
                    <a:lnTo>
                      <a:pt x="372" y="0"/>
                    </a:lnTo>
                    <a:lnTo>
                      <a:pt x="391" y="0"/>
                    </a:lnTo>
                    <a:lnTo>
                      <a:pt x="410" y="0"/>
                    </a:lnTo>
                    <a:lnTo>
                      <a:pt x="427" y="0"/>
                    </a:lnTo>
                    <a:lnTo>
                      <a:pt x="446" y="0"/>
                    </a:lnTo>
                    <a:lnTo>
                      <a:pt x="483" y="0"/>
                    </a:lnTo>
                    <a:lnTo>
                      <a:pt x="534" y="0"/>
                    </a:lnTo>
                    <a:lnTo>
                      <a:pt x="559" y="0"/>
                    </a:lnTo>
                    <a:lnTo>
                      <a:pt x="584" y="0"/>
                    </a:lnTo>
                    <a:lnTo>
                      <a:pt x="608" y="5"/>
                    </a:lnTo>
                    <a:lnTo>
                      <a:pt x="627" y="21"/>
                    </a:lnTo>
                    <a:lnTo>
                      <a:pt x="638" y="43"/>
                    </a:lnTo>
                    <a:lnTo>
                      <a:pt x="657" y="51"/>
                    </a:lnTo>
                    <a:lnTo>
                      <a:pt x="676" y="66"/>
                    </a:lnTo>
                    <a:lnTo>
                      <a:pt x="695" y="72"/>
                    </a:lnTo>
                    <a:lnTo>
                      <a:pt x="714" y="72"/>
                    </a:lnTo>
                    <a:lnTo>
                      <a:pt x="733" y="81"/>
                    </a:lnTo>
                    <a:lnTo>
                      <a:pt x="752" y="96"/>
                    </a:lnTo>
                    <a:lnTo>
                      <a:pt x="771" y="109"/>
                    </a:lnTo>
                    <a:lnTo>
                      <a:pt x="782" y="132"/>
                    </a:lnTo>
                    <a:lnTo>
                      <a:pt x="801" y="139"/>
                    </a:lnTo>
                    <a:lnTo>
                      <a:pt x="806" y="162"/>
                    </a:lnTo>
                    <a:lnTo>
                      <a:pt x="825" y="183"/>
                    </a:lnTo>
                    <a:lnTo>
                      <a:pt x="833" y="213"/>
                    </a:lnTo>
                    <a:lnTo>
                      <a:pt x="833" y="234"/>
                    </a:lnTo>
                    <a:lnTo>
                      <a:pt x="839" y="258"/>
                    </a:lnTo>
                    <a:lnTo>
                      <a:pt x="839" y="279"/>
                    </a:lnTo>
                    <a:lnTo>
                      <a:pt x="839" y="302"/>
                    </a:lnTo>
                    <a:lnTo>
                      <a:pt x="839" y="324"/>
                    </a:lnTo>
                    <a:lnTo>
                      <a:pt x="839" y="347"/>
                    </a:lnTo>
                    <a:lnTo>
                      <a:pt x="839" y="368"/>
                    </a:lnTo>
                    <a:lnTo>
                      <a:pt x="850" y="390"/>
                    </a:lnTo>
                    <a:lnTo>
                      <a:pt x="850" y="413"/>
                    </a:lnTo>
                    <a:lnTo>
                      <a:pt x="850" y="434"/>
                    </a:lnTo>
                    <a:lnTo>
                      <a:pt x="850" y="456"/>
                    </a:lnTo>
                    <a:lnTo>
                      <a:pt x="844" y="479"/>
                    </a:lnTo>
                    <a:lnTo>
                      <a:pt x="825" y="500"/>
                    </a:lnTo>
                    <a:lnTo>
                      <a:pt x="801" y="517"/>
                    </a:lnTo>
                    <a:lnTo>
                      <a:pt x="782" y="524"/>
                    </a:lnTo>
                    <a:lnTo>
                      <a:pt x="765" y="537"/>
                    </a:lnTo>
                    <a:lnTo>
                      <a:pt x="746" y="545"/>
                    </a:lnTo>
                    <a:lnTo>
                      <a:pt x="725" y="553"/>
                    </a:lnTo>
                    <a:lnTo>
                      <a:pt x="708" y="568"/>
                    </a:lnTo>
                    <a:lnTo>
                      <a:pt x="689" y="575"/>
                    </a:lnTo>
                    <a:lnTo>
                      <a:pt x="670" y="575"/>
                    </a:lnTo>
                    <a:lnTo>
                      <a:pt x="644" y="583"/>
                    </a:lnTo>
                    <a:lnTo>
                      <a:pt x="621" y="583"/>
                    </a:lnTo>
                    <a:lnTo>
                      <a:pt x="602" y="583"/>
                    </a:lnTo>
                    <a:lnTo>
                      <a:pt x="576" y="583"/>
                    </a:lnTo>
                    <a:lnTo>
                      <a:pt x="559" y="583"/>
                    </a:lnTo>
                    <a:lnTo>
                      <a:pt x="540" y="583"/>
                    </a:lnTo>
                    <a:lnTo>
                      <a:pt x="521" y="583"/>
                    </a:lnTo>
                    <a:lnTo>
                      <a:pt x="502" y="583"/>
                    </a:lnTo>
                    <a:lnTo>
                      <a:pt x="483" y="583"/>
                    </a:lnTo>
                    <a:lnTo>
                      <a:pt x="465" y="583"/>
                    </a:lnTo>
                    <a:lnTo>
                      <a:pt x="446" y="583"/>
                    </a:lnTo>
                    <a:lnTo>
                      <a:pt x="427" y="583"/>
                    </a:lnTo>
                    <a:lnTo>
                      <a:pt x="410" y="583"/>
                    </a:lnTo>
                    <a:lnTo>
                      <a:pt x="391" y="583"/>
                    </a:lnTo>
                    <a:lnTo>
                      <a:pt x="372" y="583"/>
                    </a:lnTo>
                    <a:lnTo>
                      <a:pt x="353" y="583"/>
                    </a:lnTo>
                    <a:lnTo>
                      <a:pt x="329" y="583"/>
                    </a:lnTo>
                    <a:lnTo>
                      <a:pt x="310" y="583"/>
                    </a:lnTo>
                    <a:lnTo>
                      <a:pt x="291" y="583"/>
                    </a:lnTo>
                    <a:lnTo>
                      <a:pt x="272" y="583"/>
                    </a:lnTo>
                    <a:lnTo>
                      <a:pt x="255" y="583"/>
                    </a:lnTo>
                    <a:lnTo>
                      <a:pt x="234" y="583"/>
                    </a:lnTo>
                    <a:lnTo>
                      <a:pt x="217" y="568"/>
                    </a:lnTo>
                    <a:lnTo>
                      <a:pt x="198" y="560"/>
                    </a:lnTo>
                    <a:lnTo>
                      <a:pt x="179" y="553"/>
                    </a:lnTo>
                    <a:lnTo>
                      <a:pt x="160" y="545"/>
                    </a:lnTo>
                    <a:lnTo>
                      <a:pt x="142" y="537"/>
                    </a:lnTo>
                    <a:lnTo>
                      <a:pt x="125" y="524"/>
                    </a:lnTo>
                    <a:lnTo>
                      <a:pt x="104" y="509"/>
                    </a:lnTo>
                    <a:lnTo>
                      <a:pt x="92" y="487"/>
                    </a:lnTo>
                    <a:lnTo>
                      <a:pt x="74" y="479"/>
                    </a:lnTo>
                    <a:lnTo>
                      <a:pt x="68" y="456"/>
                    </a:lnTo>
                    <a:lnTo>
                      <a:pt x="49" y="434"/>
                    </a:lnTo>
                    <a:lnTo>
                      <a:pt x="43" y="413"/>
                    </a:lnTo>
                    <a:lnTo>
                      <a:pt x="24" y="390"/>
                    </a:lnTo>
                    <a:lnTo>
                      <a:pt x="17" y="360"/>
                    </a:lnTo>
                    <a:lnTo>
                      <a:pt x="6" y="330"/>
                    </a:lnTo>
                    <a:lnTo>
                      <a:pt x="0" y="309"/>
                    </a:lnTo>
                    <a:lnTo>
                      <a:pt x="0" y="287"/>
                    </a:lnTo>
                    <a:lnTo>
                      <a:pt x="0" y="264"/>
                    </a:lnTo>
                    <a:lnTo>
                      <a:pt x="0" y="243"/>
                    </a:lnTo>
                    <a:lnTo>
                      <a:pt x="6" y="213"/>
                    </a:lnTo>
                    <a:lnTo>
                      <a:pt x="11" y="192"/>
                    </a:lnTo>
                    <a:lnTo>
                      <a:pt x="30" y="175"/>
                    </a:lnTo>
                    <a:lnTo>
                      <a:pt x="43" y="155"/>
                    </a:lnTo>
                    <a:lnTo>
                      <a:pt x="62" y="155"/>
                    </a:lnTo>
                    <a:lnTo>
                      <a:pt x="79" y="147"/>
                    </a:lnTo>
                    <a:lnTo>
                      <a:pt x="98" y="139"/>
                    </a:lnTo>
                    <a:lnTo>
                      <a:pt x="117" y="139"/>
                    </a:lnTo>
                    <a:lnTo>
                      <a:pt x="130" y="117"/>
                    </a:lnTo>
                    <a:lnTo>
                      <a:pt x="130" y="96"/>
                    </a:lnTo>
                    <a:lnTo>
                      <a:pt x="147" y="139"/>
                    </a:lnTo>
                    <a:lnTo>
                      <a:pt x="10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mn-ea"/>
                  <a:ea typeface="+mn-ea"/>
                </a:endParaRPr>
              </a:p>
            </p:txBody>
          </p:sp>
          <p:sp>
            <p:nvSpPr>
              <p:cNvPr id="52" name="Freeform 635"/>
              <p:cNvSpPr/>
              <p:nvPr/>
            </p:nvSpPr>
            <p:spPr bwMode="auto">
              <a:xfrm>
                <a:off x="3483" y="2787"/>
                <a:ext cx="132" cy="168"/>
              </a:xfrm>
              <a:custGeom>
                <a:avLst/>
                <a:gdLst>
                  <a:gd name="T0" fmla="*/ 6 w 132"/>
                  <a:gd name="T1" fmla="*/ 95 h 168"/>
                  <a:gd name="T2" fmla="*/ 0 w 132"/>
                  <a:gd name="T3" fmla="*/ 72 h 168"/>
                  <a:gd name="T4" fmla="*/ 0 w 132"/>
                  <a:gd name="T5" fmla="*/ 51 h 168"/>
                  <a:gd name="T6" fmla="*/ 17 w 132"/>
                  <a:gd name="T7" fmla="*/ 36 h 168"/>
                  <a:gd name="T8" fmla="*/ 36 w 132"/>
                  <a:gd name="T9" fmla="*/ 21 h 168"/>
                  <a:gd name="T10" fmla="*/ 53 w 132"/>
                  <a:gd name="T11" fmla="*/ 0 h 168"/>
                  <a:gd name="T12" fmla="*/ 72 w 132"/>
                  <a:gd name="T13" fmla="*/ 0 h 168"/>
                  <a:gd name="T14" fmla="*/ 91 w 132"/>
                  <a:gd name="T15" fmla="*/ 0 h 168"/>
                  <a:gd name="T16" fmla="*/ 97 w 132"/>
                  <a:gd name="T17" fmla="*/ 21 h 168"/>
                  <a:gd name="T18" fmla="*/ 110 w 132"/>
                  <a:gd name="T19" fmla="*/ 44 h 168"/>
                  <a:gd name="T20" fmla="*/ 121 w 132"/>
                  <a:gd name="T21" fmla="*/ 66 h 168"/>
                  <a:gd name="T22" fmla="*/ 127 w 132"/>
                  <a:gd name="T23" fmla="*/ 87 h 168"/>
                  <a:gd name="T24" fmla="*/ 132 w 132"/>
                  <a:gd name="T25" fmla="*/ 108 h 168"/>
                  <a:gd name="T26" fmla="*/ 132 w 132"/>
                  <a:gd name="T27" fmla="*/ 132 h 168"/>
                  <a:gd name="T28" fmla="*/ 132 w 132"/>
                  <a:gd name="T29" fmla="*/ 153 h 168"/>
                  <a:gd name="T30" fmla="*/ 115 w 132"/>
                  <a:gd name="T31" fmla="*/ 168 h 168"/>
                  <a:gd name="T32" fmla="*/ 97 w 132"/>
                  <a:gd name="T33" fmla="*/ 168 h 168"/>
                  <a:gd name="T34" fmla="*/ 80 w 132"/>
                  <a:gd name="T35" fmla="*/ 168 h 168"/>
                  <a:gd name="T36" fmla="*/ 61 w 132"/>
                  <a:gd name="T37" fmla="*/ 168 h 168"/>
                  <a:gd name="T38" fmla="*/ 42 w 132"/>
                  <a:gd name="T39" fmla="*/ 161 h 168"/>
                  <a:gd name="T40" fmla="*/ 23 w 132"/>
                  <a:gd name="T41" fmla="*/ 146 h 168"/>
                  <a:gd name="T42" fmla="*/ 12 w 132"/>
                  <a:gd name="T43" fmla="*/ 123 h 168"/>
                  <a:gd name="T44" fmla="*/ 6 w 132"/>
                  <a:gd name="T45" fmla="*/ 102 h 168"/>
                  <a:gd name="T46" fmla="*/ 6 w 132"/>
                  <a:gd name="T47" fmla="*/ 95 h 1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32"/>
                  <a:gd name="T73" fmla="*/ 0 h 168"/>
                  <a:gd name="T74" fmla="*/ 132 w 132"/>
                  <a:gd name="T75" fmla="*/ 168 h 16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32" h="168">
                    <a:moveTo>
                      <a:pt x="6" y="95"/>
                    </a:moveTo>
                    <a:lnTo>
                      <a:pt x="0" y="72"/>
                    </a:lnTo>
                    <a:lnTo>
                      <a:pt x="0" y="51"/>
                    </a:lnTo>
                    <a:lnTo>
                      <a:pt x="17" y="36"/>
                    </a:lnTo>
                    <a:lnTo>
                      <a:pt x="36" y="21"/>
                    </a:lnTo>
                    <a:lnTo>
                      <a:pt x="53" y="0"/>
                    </a:lnTo>
                    <a:lnTo>
                      <a:pt x="72" y="0"/>
                    </a:lnTo>
                    <a:lnTo>
                      <a:pt x="91" y="0"/>
                    </a:lnTo>
                    <a:lnTo>
                      <a:pt x="97" y="21"/>
                    </a:lnTo>
                    <a:lnTo>
                      <a:pt x="110" y="44"/>
                    </a:lnTo>
                    <a:lnTo>
                      <a:pt x="121" y="66"/>
                    </a:lnTo>
                    <a:lnTo>
                      <a:pt x="127" y="87"/>
                    </a:lnTo>
                    <a:lnTo>
                      <a:pt x="132" y="108"/>
                    </a:lnTo>
                    <a:lnTo>
                      <a:pt x="132" y="132"/>
                    </a:lnTo>
                    <a:lnTo>
                      <a:pt x="132" y="153"/>
                    </a:lnTo>
                    <a:lnTo>
                      <a:pt x="115" y="168"/>
                    </a:lnTo>
                    <a:lnTo>
                      <a:pt x="97" y="168"/>
                    </a:lnTo>
                    <a:lnTo>
                      <a:pt x="80" y="168"/>
                    </a:lnTo>
                    <a:lnTo>
                      <a:pt x="61" y="168"/>
                    </a:lnTo>
                    <a:lnTo>
                      <a:pt x="42" y="161"/>
                    </a:lnTo>
                    <a:lnTo>
                      <a:pt x="23" y="146"/>
                    </a:lnTo>
                    <a:lnTo>
                      <a:pt x="12" y="123"/>
                    </a:lnTo>
                    <a:lnTo>
                      <a:pt x="6" y="102"/>
                    </a:lnTo>
                    <a:lnTo>
                      <a:pt x="6" y="9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mn-ea"/>
                  <a:ea typeface="+mn-ea"/>
                </a:endParaRPr>
              </a:p>
            </p:txBody>
          </p:sp>
          <p:sp>
            <p:nvSpPr>
              <p:cNvPr id="53" name="Freeform 636"/>
              <p:cNvSpPr/>
              <p:nvPr/>
            </p:nvSpPr>
            <p:spPr bwMode="auto">
              <a:xfrm>
                <a:off x="3802" y="2742"/>
                <a:ext cx="93" cy="123"/>
              </a:xfrm>
              <a:custGeom>
                <a:avLst/>
                <a:gdLst>
                  <a:gd name="T0" fmla="*/ 0 w 93"/>
                  <a:gd name="T1" fmla="*/ 0 h 123"/>
                  <a:gd name="T2" fmla="*/ 17 w 93"/>
                  <a:gd name="T3" fmla="*/ 15 h 123"/>
                  <a:gd name="T4" fmla="*/ 36 w 93"/>
                  <a:gd name="T5" fmla="*/ 28 h 123"/>
                  <a:gd name="T6" fmla="*/ 55 w 93"/>
                  <a:gd name="T7" fmla="*/ 28 h 123"/>
                  <a:gd name="T8" fmla="*/ 74 w 93"/>
                  <a:gd name="T9" fmla="*/ 44 h 123"/>
                  <a:gd name="T10" fmla="*/ 87 w 93"/>
                  <a:gd name="T11" fmla="*/ 66 h 123"/>
                  <a:gd name="T12" fmla="*/ 93 w 93"/>
                  <a:gd name="T13" fmla="*/ 87 h 123"/>
                  <a:gd name="T14" fmla="*/ 93 w 93"/>
                  <a:gd name="T15" fmla="*/ 110 h 123"/>
                  <a:gd name="T16" fmla="*/ 74 w 93"/>
                  <a:gd name="T17" fmla="*/ 123 h 123"/>
                  <a:gd name="T18" fmla="*/ 55 w 93"/>
                  <a:gd name="T19" fmla="*/ 123 h 123"/>
                  <a:gd name="T20" fmla="*/ 31 w 93"/>
                  <a:gd name="T21" fmla="*/ 115 h 123"/>
                  <a:gd name="T22" fmla="*/ 12 w 93"/>
                  <a:gd name="T23" fmla="*/ 102 h 123"/>
                  <a:gd name="T24" fmla="*/ 6 w 93"/>
                  <a:gd name="T25" fmla="*/ 79 h 123"/>
                  <a:gd name="T26" fmla="*/ 0 w 93"/>
                  <a:gd name="T27" fmla="*/ 57 h 123"/>
                  <a:gd name="T28" fmla="*/ 0 w 93"/>
                  <a:gd name="T29" fmla="*/ 36 h 123"/>
                  <a:gd name="T30" fmla="*/ 12 w 93"/>
                  <a:gd name="T31" fmla="*/ 15 h 123"/>
                  <a:gd name="T32" fmla="*/ 0 w 93"/>
                  <a:gd name="T33" fmla="*/ 0 h 1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93"/>
                  <a:gd name="T52" fmla="*/ 0 h 123"/>
                  <a:gd name="T53" fmla="*/ 93 w 93"/>
                  <a:gd name="T54" fmla="*/ 123 h 12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93" h="123">
                    <a:moveTo>
                      <a:pt x="0" y="0"/>
                    </a:moveTo>
                    <a:lnTo>
                      <a:pt x="17" y="15"/>
                    </a:lnTo>
                    <a:lnTo>
                      <a:pt x="36" y="28"/>
                    </a:lnTo>
                    <a:lnTo>
                      <a:pt x="55" y="28"/>
                    </a:lnTo>
                    <a:lnTo>
                      <a:pt x="74" y="44"/>
                    </a:lnTo>
                    <a:lnTo>
                      <a:pt x="87" y="66"/>
                    </a:lnTo>
                    <a:lnTo>
                      <a:pt x="93" y="87"/>
                    </a:lnTo>
                    <a:lnTo>
                      <a:pt x="93" y="110"/>
                    </a:lnTo>
                    <a:lnTo>
                      <a:pt x="74" y="123"/>
                    </a:lnTo>
                    <a:lnTo>
                      <a:pt x="55" y="123"/>
                    </a:lnTo>
                    <a:lnTo>
                      <a:pt x="31" y="115"/>
                    </a:lnTo>
                    <a:lnTo>
                      <a:pt x="12" y="102"/>
                    </a:lnTo>
                    <a:lnTo>
                      <a:pt x="6" y="79"/>
                    </a:lnTo>
                    <a:lnTo>
                      <a:pt x="0" y="57"/>
                    </a:lnTo>
                    <a:lnTo>
                      <a:pt x="0" y="36"/>
                    </a:lnTo>
                    <a:lnTo>
                      <a:pt x="12" y="15"/>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mn-ea"/>
                  <a:ea typeface="+mn-ea"/>
                </a:endParaRPr>
              </a:p>
            </p:txBody>
          </p:sp>
        </p:grpSp>
        <p:sp>
          <p:nvSpPr>
            <p:cNvPr id="42" name="Text Box 2"/>
            <p:cNvSpPr txBox="1">
              <a:spLocks noChangeArrowheads="1"/>
            </p:cNvSpPr>
            <p:nvPr/>
          </p:nvSpPr>
          <p:spPr bwMode="auto">
            <a:xfrm>
              <a:off x="500034" y="6143644"/>
              <a:ext cx="538332" cy="3385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en-US" altLang="zh-CN" sz="1600">
                  <a:latin typeface="+mn-ea"/>
                  <a:ea typeface="+mn-ea"/>
                </a:rPr>
                <a:t>CATV</a:t>
              </a:r>
              <a:endParaRPr lang="zh-CN" altLang="en-US" sz="1600">
                <a:latin typeface="+mn-ea"/>
                <a:ea typeface="+mn-ea"/>
              </a:endParaRPr>
            </a:p>
          </p:txBody>
        </p:sp>
      </p:grpSp>
      <p:sp>
        <p:nvSpPr>
          <p:cNvPr id="54" name="Text Box 66"/>
          <p:cNvSpPr txBox="1">
            <a:spLocks noChangeArrowheads="1"/>
          </p:cNvSpPr>
          <p:nvPr/>
        </p:nvSpPr>
        <p:spPr bwMode="auto">
          <a:xfrm>
            <a:off x="3447584" y="4992545"/>
            <a:ext cx="5633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en-US" altLang="zh-CN" sz="1600" dirty="0">
                <a:latin typeface="+mn-ea"/>
                <a:ea typeface="+mn-ea"/>
              </a:rPr>
              <a:t>OLT</a:t>
            </a:r>
            <a:endParaRPr lang="zh-CN" altLang="en-US" sz="1600" dirty="0">
              <a:latin typeface="+mn-ea"/>
              <a:ea typeface="+mn-ea"/>
            </a:endParaRPr>
          </a:p>
        </p:txBody>
      </p:sp>
      <p:sp>
        <p:nvSpPr>
          <p:cNvPr id="55" name="Line 18"/>
          <p:cNvSpPr>
            <a:spLocks noChangeShapeType="1"/>
          </p:cNvSpPr>
          <p:nvPr/>
        </p:nvSpPr>
        <p:spPr bwMode="auto">
          <a:xfrm flipH="1" flipV="1">
            <a:off x="2557984" y="4616307"/>
            <a:ext cx="762397" cy="447675"/>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latin typeface="+mn-ea"/>
              <a:ea typeface="+mn-ea"/>
            </a:endParaRPr>
          </a:p>
        </p:txBody>
      </p:sp>
      <p:sp>
        <p:nvSpPr>
          <p:cNvPr id="56" name="Line 18"/>
          <p:cNvSpPr>
            <a:spLocks noChangeShapeType="1"/>
          </p:cNvSpPr>
          <p:nvPr/>
        </p:nvSpPr>
        <p:spPr bwMode="auto">
          <a:xfrm flipH="1">
            <a:off x="2557984" y="5148120"/>
            <a:ext cx="762397" cy="46037"/>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latin typeface="+mn-ea"/>
              <a:ea typeface="+mn-ea"/>
            </a:endParaRPr>
          </a:p>
        </p:txBody>
      </p:sp>
      <p:grpSp>
        <p:nvGrpSpPr>
          <p:cNvPr id="58" name="组合 175"/>
          <p:cNvGrpSpPr/>
          <p:nvPr/>
        </p:nvGrpSpPr>
        <p:grpSpPr bwMode="auto">
          <a:xfrm>
            <a:off x="8661395" y="5902186"/>
            <a:ext cx="936054" cy="409919"/>
            <a:chOff x="6656765" y="4214818"/>
            <a:chExt cx="701317" cy="410336"/>
          </a:xfrm>
        </p:grpSpPr>
        <p:sp>
          <p:nvSpPr>
            <p:cNvPr id="59" name="AutoShape 207"/>
            <p:cNvSpPr>
              <a:spLocks noChangeArrowheads="1"/>
            </p:cNvSpPr>
            <p:nvPr/>
          </p:nvSpPr>
          <p:spPr bwMode="auto">
            <a:xfrm>
              <a:off x="6715140" y="4214818"/>
              <a:ext cx="642942" cy="388937"/>
            </a:xfrm>
            <a:prstGeom prst="cube">
              <a:avLst>
                <a:gd name="adj" fmla="val 25000"/>
              </a:avLst>
            </a:prstGeom>
            <a:solidFill>
              <a:srgbClr val="00B0F0"/>
            </a:solidFill>
            <a:ln w="9525">
              <a:solidFill>
                <a:schemeClr val="tx1"/>
              </a:solidFill>
              <a:miter lim="800000"/>
            </a:ln>
          </p:spPr>
          <p:txBody>
            <a:bodyPr wrap="none" anchor="ctr"/>
            <a:lstStyle/>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p:txBody>
        </p:sp>
        <p:sp>
          <p:nvSpPr>
            <p:cNvPr id="60" name="Text Box 66"/>
            <p:cNvSpPr txBox="1">
              <a:spLocks noChangeArrowheads="1"/>
            </p:cNvSpPr>
            <p:nvPr/>
          </p:nvSpPr>
          <p:spPr bwMode="auto">
            <a:xfrm>
              <a:off x="6656765" y="4286256"/>
              <a:ext cx="594742" cy="338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en-US" altLang="zh-CN" sz="1600" dirty="0">
                  <a:latin typeface="+mn-ea"/>
                  <a:ea typeface="+mn-ea"/>
                </a:rPr>
                <a:t>  ONU</a:t>
              </a:r>
              <a:endParaRPr lang="zh-CN" altLang="en-US" sz="1600" dirty="0">
                <a:latin typeface="+mn-ea"/>
                <a:ea typeface="+mn-ea"/>
              </a:endParaRPr>
            </a:p>
          </p:txBody>
        </p:sp>
      </p:grpSp>
      <p:sp>
        <p:nvSpPr>
          <p:cNvPr id="61" name="Text Box 101"/>
          <p:cNvSpPr txBox="1">
            <a:spLocks noChangeArrowheads="1"/>
          </p:cNvSpPr>
          <p:nvPr/>
        </p:nvSpPr>
        <p:spPr bwMode="auto">
          <a:xfrm>
            <a:off x="8561860" y="6330806"/>
            <a:ext cx="12105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sz="1600">
                <a:latin typeface="+mn-ea"/>
                <a:ea typeface="+mn-ea"/>
              </a:rPr>
              <a:t>路边配线盒</a:t>
            </a:r>
            <a:endParaRPr lang="zh-CN" altLang="en-US" sz="1600">
              <a:latin typeface="+mn-ea"/>
              <a:ea typeface="+mn-ea"/>
            </a:endParaRPr>
          </a:p>
        </p:txBody>
      </p:sp>
      <p:grpSp>
        <p:nvGrpSpPr>
          <p:cNvPr id="62" name="组合 177"/>
          <p:cNvGrpSpPr/>
          <p:nvPr/>
        </p:nvGrpSpPr>
        <p:grpSpPr bwMode="auto">
          <a:xfrm>
            <a:off x="8561859" y="4081681"/>
            <a:ext cx="936054" cy="409919"/>
            <a:chOff x="6656765" y="4214818"/>
            <a:chExt cx="701317" cy="410336"/>
          </a:xfrm>
        </p:grpSpPr>
        <p:sp>
          <p:nvSpPr>
            <p:cNvPr id="63" name="AutoShape 207"/>
            <p:cNvSpPr>
              <a:spLocks noChangeArrowheads="1"/>
            </p:cNvSpPr>
            <p:nvPr/>
          </p:nvSpPr>
          <p:spPr bwMode="auto">
            <a:xfrm>
              <a:off x="6715140" y="4214818"/>
              <a:ext cx="642942" cy="388937"/>
            </a:xfrm>
            <a:prstGeom prst="cube">
              <a:avLst>
                <a:gd name="adj" fmla="val 25000"/>
              </a:avLst>
            </a:prstGeom>
            <a:solidFill>
              <a:srgbClr val="00B0F0"/>
            </a:solidFill>
            <a:ln w="9525">
              <a:solidFill>
                <a:schemeClr val="tx1"/>
              </a:solidFill>
              <a:miter lim="800000"/>
            </a:ln>
          </p:spPr>
          <p:txBody>
            <a:bodyPr wrap="none" anchor="ctr"/>
            <a:lstStyle/>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p:txBody>
        </p:sp>
        <p:sp>
          <p:nvSpPr>
            <p:cNvPr id="64" name="Text Box 66"/>
            <p:cNvSpPr txBox="1">
              <a:spLocks noChangeArrowheads="1"/>
            </p:cNvSpPr>
            <p:nvPr/>
          </p:nvSpPr>
          <p:spPr bwMode="auto">
            <a:xfrm>
              <a:off x="6656765" y="4286256"/>
              <a:ext cx="594742" cy="338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en-US" altLang="zh-CN" sz="1600" dirty="0">
                  <a:latin typeface="+mn-ea"/>
                  <a:ea typeface="+mn-ea"/>
                </a:rPr>
                <a:t>  ONU</a:t>
              </a:r>
              <a:endParaRPr lang="zh-CN" altLang="en-US" sz="1600" dirty="0">
                <a:latin typeface="+mn-ea"/>
                <a:ea typeface="+mn-ea"/>
              </a:endParaRPr>
            </a:p>
          </p:txBody>
        </p:sp>
      </p:grpSp>
      <p:pic>
        <p:nvPicPr>
          <p:cNvPr id="65" name="Picture 4"/>
          <p:cNvPicPr>
            <a:picLocks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9768987" y="4408702"/>
            <a:ext cx="603565" cy="31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 name="Picture 3"/>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419556" y="3367302"/>
            <a:ext cx="603564"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7" name="组合 244"/>
          <p:cNvGrpSpPr/>
          <p:nvPr/>
        </p:nvGrpSpPr>
        <p:grpSpPr bwMode="auto">
          <a:xfrm>
            <a:off x="9991354" y="3724490"/>
            <a:ext cx="952996" cy="928687"/>
            <a:chOff x="1142977" y="4357694"/>
            <a:chExt cx="2286016" cy="2286016"/>
          </a:xfrm>
        </p:grpSpPr>
        <p:grpSp>
          <p:nvGrpSpPr>
            <p:cNvPr id="68" name="组合 243"/>
            <p:cNvGrpSpPr/>
            <p:nvPr/>
          </p:nvGrpSpPr>
          <p:grpSpPr bwMode="auto">
            <a:xfrm>
              <a:off x="1142977" y="4357694"/>
              <a:ext cx="2286016" cy="2286016"/>
              <a:chOff x="1071562" y="3071810"/>
              <a:chExt cx="3571875" cy="4000528"/>
            </a:xfrm>
          </p:grpSpPr>
          <p:grpSp>
            <p:nvGrpSpPr>
              <p:cNvPr id="70" name="Group 227"/>
              <p:cNvGrpSpPr>
                <a:grpSpLocks noChangeAspect="1"/>
              </p:cNvGrpSpPr>
              <p:nvPr/>
            </p:nvGrpSpPr>
            <p:grpSpPr bwMode="auto">
              <a:xfrm>
                <a:off x="1071562" y="3071810"/>
                <a:ext cx="3571875" cy="4000528"/>
                <a:chOff x="675" y="2700"/>
                <a:chExt cx="1125" cy="1080"/>
              </a:xfrm>
            </p:grpSpPr>
            <p:sp>
              <p:nvSpPr>
                <p:cNvPr id="73" name="AutoShape 226"/>
                <p:cNvSpPr>
                  <a:spLocks noChangeAspect="1" noChangeArrowheads="1" noTextEdit="1"/>
                </p:cNvSpPr>
                <p:nvPr/>
              </p:nvSpPr>
              <p:spPr bwMode="auto">
                <a:xfrm>
                  <a:off x="675" y="2700"/>
                  <a:ext cx="1125" cy="1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74" name="Rectangle 234"/>
                <p:cNvSpPr>
                  <a:spLocks noChangeArrowheads="1"/>
                </p:cNvSpPr>
                <p:nvPr/>
              </p:nvSpPr>
              <p:spPr bwMode="auto">
                <a:xfrm>
                  <a:off x="955" y="2864"/>
                  <a:ext cx="585" cy="40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200">
                    <a:latin typeface="+mn-ea"/>
                    <a:ea typeface="+mn-ea"/>
                  </a:endParaRPr>
                </a:p>
              </p:txBody>
            </p:sp>
            <p:grpSp>
              <p:nvGrpSpPr>
                <p:cNvPr id="75" name="Group 253"/>
                <p:cNvGrpSpPr/>
                <p:nvPr/>
              </p:nvGrpSpPr>
              <p:grpSpPr bwMode="auto">
                <a:xfrm>
                  <a:off x="861" y="2713"/>
                  <a:ext cx="719" cy="674"/>
                  <a:chOff x="861" y="2713"/>
                  <a:chExt cx="719" cy="674"/>
                </a:xfrm>
              </p:grpSpPr>
              <p:sp>
                <p:nvSpPr>
                  <p:cNvPr id="76" name="Freeform 243"/>
                  <p:cNvSpPr/>
                  <p:nvPr/>
                </p:nvSpPr>
                <p:spPr bwMode="auto">
                  <a:xfrm>
                    <a:off x="861" y="2713"/>
                    <a:ext cx="719" cy="69"/>
                  </a:xfrm>
                  <a:custGeom>
                    <a:avLst/>
                    <a:gdLst>
                      <a:gd name="T0" fmla="*/ 0 w 719"/>
                      <a:gd name="T1" fmla="*/ 69 h 69"/>
                      <a:gd name="T2" fmla="*/ 87 w 719"/>
                      <a:gd name="T3" fmla="*/ 0 h 69"/>
                      <a:gd name="T4" fmla="*/ 633 w 719"/>
                      <a:gd name="T5" fmla="*/ 0 h 69"/>
                      <a:gd name="T6" fmla="*/ 719 w 719"/>
                      <a:gd name="T7" fmla="*/ 69 h 69"/>
                      <a:gd name="T8" fmla="*/ 0 w 719"/>
                      <a:gd name="T9" fmla="*/ 69 h 69"/>
                      <a:gd name="T10" fmla="*/ 0 60000 65536"/>
                      <a:gd name="T11" fmla="*/ 0 60000 65536"/>
                      <a:gd name="T12" fmla="*/ 0 60000 65536"/>
                      <a:gd name="T13" fmla="*/ 0 60000 65536"/>
                      <a:gd name="T14" fmla="*/ 0 60000 65536"/>
                      <a:gd name="T15" fmla="*/ 0 w 719"/>
                      <a:gd name="T16" fmla="*/ 0 h 69"/>
                      <a:gd name="T17" fmla="*/ 719 w 719"/>
                      <a:gd name="T18" fmla="*/ 69 h 69"/>
                    </a:gdLst>
                    <a:ahLst/>
                    <a:cxnLst>
                      <a:cxn ang="T10">
                        <a:pos x="T0" y="T1"/>
                      </a:cxn>
                      <a:cxn ang="T11">
                        <a:pos x="T2" y="T3"/>
                      </a:cxn>
                      <a:cxn ang="T12">
                        <a:pos x="T4" y="T5"/>
                      </a:cxn>
                      <a:cxn ang="T13">
                        <a:pos x="T6" y="T7"/>
                      </a:cxn>
                      <a:cxn ang="T14">
                        <a:pos x="T8" y="T9"/>
                      </a:cxn>
                    </a:cxnLst>
                    <a:rect l="T15" t="T16" r="T17" b="T18"/>
                    <a:pathLst>
                      <a:path w="719" h="69">
                        <a:moveTo>
                          <a:pt x="0" y="69"/>
                        </a:moveTo>
                        <a:lnTo>
                          <a:pt x="87" y="0"/>
                        </a:lnTo>
                        <a:lnTo>
                          <a:pt x="633" y="0"/>
                        </a:lnTo>
                        <a:lnTo>
                          <a:pt x="719" y="69"/>
                        </a:lnTo>
                        <a:lnTo>
                          <a:pt x="0" y="69"/>
                        </a:lnTo>
                        <a:close/>
                      </a:path>
                    </a:pathLst>
                  </a:custGeom>
                  <a:solidFill>
                    <a:srgbClr val="C9C9B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mn-ea"/>
                      <a:ea typeface="+mn-ea"/>
                    </a:endParaRPr>
                  </a:p>
                </p:txBody>
              </p:sp>
              <p:sp>
                <p:nvSpPr>
                  <p:cNvPr id="77" name="Freeform 244"/>
                  <p:cNvSpPr/>
                  <p:nvPr/>
                </p:nvSpPr>
                <p:spPr bwMode="auto">
                  <a:xfrm>
                    <a:off x="861" y="2713"/>
                    <a:ext cx="719" cy="69"/>
                  </a:xfrm>
                  <a:custGeom>
                    <a:avLst/>
                    <a:gdLst>
                      <a:gd name="T0" fmla="*/ 0 w 719"/>
                      <a:gd name="T1" fmla="*/ 69 h 69"/>
                      <a:gd name="T2" fmla="*/ 87 w 719"/>
                      <a:gd name="T3" fmla="*/ 0 h 69"/>
                      <a:gd name="T4" fmla="*/ 633 w 719"/>
                      <a:gd name="T5" fmla="*/ 0 h 69"/>
                      <a:gd name="T6" fmla="*/ 719 w 719"/>
                      <a:gd name="T7" fmla="*/ 69 h 69"/>
                      <a:gd name="T8" fmla="*/ 0 w 719"/>
                      <a:gd name="T9" fmla="*/ 69 h 69"/>
                      <a:gd name="T10" fmla="*/ 0 60000 65536"/>
                      <a:gd name="T11" fmla="*/ 0 60000 65536"/>
                      <a:gd name="T12" fmla="*/ 0 60000 65536"/>
                      <a:gd name="T13" fmla="*/ 0 60000 65536"/>
                      <a:gd name="T14" fmla="*/ 0 60000 65536"/>
                      <a:gd name="T15" fmla="*/ 0 w 719"/>
                      <a:gd name="T16" fmla="*/ 0 h 69"/>
                      <a:gd name="T17" fmla="*/ 719 w 719"/>
                      <a:gd name="T18" fmla="*/ 69 h 69"/>
                    </a:gdLst>
                    <a:ahLst/>
                    <a:cxnLst>
                      <a:cxn ang="T10">
                        <a:pos x="T0" y="T1"/>
                      </a:cxn>
                      <a:cxn ang="T11">
                        <a:pos x="T2" y="T3"/>
                      </a:cxn>
                      <a:cxn ang="T12">
                        <a:pos x="T4" y="T5"/>
                      </a:cxn>
                      <a:cxn ang="T13">
                        <a:pos x="T6" y="T7"/>
                      </a:cxn>
                      <a:cxn ang="T14">
                        <a:pos x="T8" y="T9"/>
                      </a:cxn>
                    </a:cxnLst>
                    <a:rect l="T15" t="T16" r="T17" b="T18"/>
                    <a:pathLst>
                      <a:path w="719" h="69">
                        <a:moveTo>
                          <a:pt x="0" y="69"/>
                        </a:moveTo>
                        <a:lnTo>
                          <a:pt x="87" y="0"/>
                        </a:lnTo>
                        <a:lnTo>
                          <a:pt x="633" y="0"/>
                        </a:lnTo>
                        <a:lnTo>
                          <a:pt x="719" y="69"/>
                        </a:lnTo>
                        <a:lnTo>
                          <a:pt x="0" y="69"/>
                        </a:lnTo>
                        <a:close/>
                      </a:path>
                    </a:pathLst>
                  </a:custGeom>
                  <a:solidFill>
                    <a:srgbClr val="C9C9B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mn-ea"/>
                      <a:ea typeface="+mn-ea"/>
                    </a:endParaRPr>
                  </a:p>
                </p:txBody>
              </p:sp>
              <p:sp>
                <p:nvSpPr>
                  <p:cNvPr id="78" name="Rectangle 245"/>
                  <p:cNvSpPr>
                    <a:spLocks noChangeArrowheads="1"/>
                  </p:cNvSpPr>
                  <p:nvPr/>
                </p:nvSpPr>
                <p:spPr bwMode="auto">
                  <a:xfrm>
                    <a:off x="861" y="2782"/>
                    <a:ext cx="719" cy="605"/>
                  </a:xfrm>
                  <a:prstGeom prst="rect">
                    <a:avLst/>
                  </a:prstGeom>
                  <a:solidFill>
                    <a:srgbClr val="B7B79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200">
                      <a:latin typeface="+mn-ea"/>
                      <a:ea typeface="+mn-ea"/>
                    </a:endParaRPr>
                  </a:p>
                </p:txBody>
              </p:sp>
              <p:sp>
                <p:nvSpPr>
                  <p:cNvPr id="79" name="Rectangle 247"/>
                  <p:cNvSpPr>
                    <a:spLocks noChangeArrowheads="1"/>
                  </p:cNvSpPr>
                  <p:nvPr/>
                </p:nvSpPr>
                <p:spPr bwMode="auto">
                  <a:xfrm>
                    <a:off x="928" y="2845"/>
                    <a:ext cx="586" cy="40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200">
                      <a:latin typeface="+mn-ea"/>
                      <a:ea typeface="+mn-ea"/>
                    </a:endParaRPr>
                  </a:p>
                </p:txBody>
              </p:sp>
            </p:grpSp>
          </p:grpSp>
          <p:sp>
            <p:nvSpPr>
              <p:cNvPr id="71" name="椭圆 240"/>
              <p:cNvSpPr>
                <a:spLocks noChangeArrowheads="1"/>
              </p:cNvSpPr>
              <p:nvPr/>
            </p:nvSpPr>
            <p:spPr bwMode="auto">
              <a:xfrm>
                <a:off x="3571868" y="5286388"/>
                <a:ext cx="142876" cy="142876"/>
              </a:xfrm>
              <a:prstGeom prst="ellipse">
                <a:avLst/>
              </a:prstGeom>
              <a:solidFill>
                <a:schemeClr val="bg1"/>
              </a:solidFill>
              <a:ln w="9525" algn="ctr">
                <a:solidFill>
                  <a:schemeClr val="tx1"/>
                </a:solidFill>
                <a:round/>
              </a:ln>
            </p:spPr>
            <p:txBody>
              <a:bodyPr/>
              <a:lstStyle/>
              <a:p>
                <a:endParaRPr lang="zh-CN" altLang="en-US" sz="1200">
                  <a:latin typeface="+mn-ea"/>
                  <a:ea typeface="+mn-ea"/>
                </a:endParaRPr>
              </a:p>
            </p:txBody>
          </p:sp>
          <p:sp>
            <p:nvSpPr>
              <p:cNvPr id="72" name="椭圆 241"/>
              <p:cNvSpPr>
                <a:spLocks noChangeArrowheads="1"/>
              </p:cNvSpPr>
              <p:nvPr/>
            </p:nvSpPr>
            <p:spPr bwMode="auto">
              <a:xfrm>
                <a:off x="3357554" y="5286388"/>
                <a:ext cx="142876" cy="142876"/>
              </a:xfrm>
              <a:prstGeom prst="ellipse">
                <a:avLst/>
              </a:prstGeom>
              <a:solidFill>
                <a:schemeClr val="bg1"/>
              </a:solidFill>
              <a:ln w="9525" algn="ctr">
                <a:solidFill>
                  <a:schemeClr val="tx1"/>
                </a:solidFill>
                <a:round/>
              </a:ln>
            </p:spPr>
            <p:txBody>
              <a:bodyPr/>
              <a:lstStyle/>
              <a:p>
                <a:endParaRPr lang="zh-CN" altLang="en-US" sz="1200">
                  <a:latin typeface="+mn-ea"/>
                  <a:ea typeface="+mn-ea"/>
                </a:endParaRPr>
              </a:p>
            </p:txBody>
          </p:sp>
        </p:grpSp>
        <p:sp>
          <p:nvSpPr>
            <p:cNvPr id="69" name="TextBox 242"/>
            <p:cNvSpPr txBox="1">
              <a:spLocks noChangeArrowheads="1"/>
            </p:cNvSpPr>
            <p:nvPr/>
          </p:nvSpPr>
          <p:spPr bwMode="auto">
            <a:xfrm>
              <a:off x="1511355" y="4674858"/>
              <a:ext cx="1469583" cy="833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ctr" eaLnBrk="1" hangingPunct="1"/>
              <a:r>
                <a:rPr lang="en-US" altLang="zh-CN" sz="1600">
                  <a:latin typeface="+mn-ea"/>
                  <a:ea typeface="+mn-ea"/>
                </a:rPr>
                <a:t>TV</a:t>
              </a:r>
              <a:endParaRPr lang="zh-CN" altLang="en-US" sz="1600">
                <a:latin typeface="+mn-ea"/>
                <a:ea typeface="+mn-ea"/>
              </a:endParaRPr>
            </a:p>
          </p:txBody>
        </p:sp>
      </p:grpSp>
      <p:sp>
        <p:nvSpPr>
          <p:cNvPr id="80" name="Line 18"/>
          <p:cNvSpPr>
            <a:spLocks noChangeShapeType="1"/>
          </p:cNvSpPr>
          <p:nvPr/>
        </p:nvSpPr>
        <p:spPr bwMode="auto">
          <a:xfrm flipH="1">
            <a:off x="9133657" y="3795926"/>
            <a:ext cx="381198" cy="28575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latin typeface="+mn-ea"/>
              <a:ea typeface="+mn-ea"/>
            </a:endParaRPr>
          </a:p>
        </p:txBody>
      </p:sp>
      <p:sp>
        <p:nvSpPr>
          <p:cNvPr id="81" name="Line 18"/>
          <p:cNvSpPr>
            <a:spLocks noChangeShapeType="1"/>
          </p:cNvSpPr>
          <p:nvPr/>
        </p:nvSpPr>
        <p:spPr bwMode="auto">
          <a:xfrm flipH="1">
            <a:off x="9514856" y="4081677"/>
            <a:ext cx="667098" cy="142875"/>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latin typeface="+mn-ea"/>
              <a:ea typeface="+mn-ea"/>
            </a:endParaRPr>
          </a:p>
        </p:txBody>
      </p:sp>
      <p:sp>
        <p:nvSpPr>
          <p:cNvPr id="82" name="Line 18"/>
          <p:cNvSpPr>
            <a:spLocks noChangeShapeType="1"/>
          </p:cNvSpPr>
          <p:nvPr/>
        </p:nvSpPr>
        <p:spPr bwMode="auto">
          <a:xfrm flipH="1" flipV="1">
            <a:off x="9419556" y="4413465"/>
            <a:ext cx="381198" cy="142875"/>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latin typeface="+mn-ea"/>
              <a:ea typeface="+mn-ea"/>
            </a:endParaRPr>
          </a:p>
        </p:txBody>
      </p:sp>
      <p:grpSp>
        <p:nvGrpSpPr>
          <p:cNvPr id="83" name="组合 248"/>
          <p:cNvGrpSpPr/>
          <p:nvPr/>
        </p:nvGrpSpPr>
        <p:grpSpPr bwMode="auto">
          <a:xfrm>
            <a:off x="8604215" y="4963297"/>
            <a:ext cx="936054" cy="409919"/>
            <a:chOff x="6656765" y="4214818"/>
            <a:chExt cx="701317" cy="410336"/>
          </a:xfrm>
        </p:grpSpPr>
        <p:sp>
          <p:nvSpPr>
            <p:cNvPr id="84" name="AutoShape 207"/>
            <p:cNvSpPr>
              <a:spLocks noChangeArrowheads="1"/>
            </p:cNvSpPr>
            <p:nvPr/>
          </p:nvSpPr>
          <p:spPr bwMode="auto">
            <a:xfrm>
              <a:off x="6715140" y="4214818"/>
              <a:ext cx="642942" cy="388937"/>
            </a:xfrm>
            <a:prstGeom prst="cube">
              <a:avLst>
                <a:gd name="adj" fmla="val 25000"/>
              </a:avLst>
            </a:prstGeom>
            <a:solidFill>
              <a:srgbClr val="00B0F0"/>
            </a:solidFill>
            <a:ln w="9525">
              <a:solidFill>
                <a:schemeClr val="tx1"/>
              </a:solidFill>
              <a:miter lim="800000"/>
            </a:ln>
          </p:spPr>
          <p:txBody>
            <a:bodyPr wrap="none" anchor="ctr"/>
            <a:lstStyle/>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p:txBody>
        </p:sp>
        <p:sp>
          <p:nvSpPr>
            <p:cNvPr id="85" name="Text Box 66"/>
            <p:cNvSpPr txBox="1">
              <a:spLocks noChangeArrowheads="1"/>
            </p:cNvSpPr>
            <p:nvPr/>
          </p:nvSpPr>
          <p:spPr bwMode="auto">
            <a:xfrm>
              <a:off x="6656765" y="4286256"/>
              <a:ext cx="594742" cy="338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en-US" altLang="zh-CN" sz="1600" dirty="0">
                  <a:latin typeface="+mn-ea"/>
                  <a:ea typeface="+mn-ea"/>
                </a:rPr>
                <a:t>  ONU</a:t>
              </a:r>
              <a:endParaRPr lang="zh-CN" altLang="en-US" sz="1600" dirty="0">
                <a:latin typeface="+mn-ea"/>
                <a:ea typeface="+mn-ea"/>
              </a:endParaRPr>
            </a:p>
          </p:txBody>
        </p:sp>
      </p:grpSp>
      <p:sp>
        <p:nvSpPr>
          <p:cNvPr id="86" name="Text Box 66"/>
          <p:cNvSpPr txBox="1">
            <a:spLocks noChangeArrowheads="1"/>
          </p:cNvSpPr>
          <p:nvPr/>
        </p:nvSpPr>
        <p:spPr bwMode="auto">
          <a:xfrm>
            <a:off x="10849050" y="4330556"/>
            <a:ext cx="6960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en-US" altLang="zh-CN" sz="1600">
                <a:latin typeface="+mn-ea"/>
                <a:ea typeface="+mn-ea"/>
              </a:rPr>
              <a:t>FTTH</a:t>
            </a:r>
            <a:endParaRPr lang="zh-CN" altLang="en-US" sz="1600">
              <a:latin typeface="+mn-ea"/>
              <a:ea typeface="+mn-ea"/>
            </a:endParaRPr>
          </a:p>
        </p:txBody>
      </p:sp>
      <p:sp>
        <p:nvSpPr>
          <p:cNvPr id="87" name="Text Box 66"/>
          <p:cNvSpPr txBox="1">
            <a:spLocks noChangeArrowheads="1"/>
          </p:cNvSpPr>
          <p:nvPr/>
        </p:nvSpPr>
        <p:spPr bwMode="auto">
          <a:xfrm>
            <a:off x="10889288" y="6168881"/>
            <a:ext cx="6848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en-US" altLang="zh-CN" sz="1600">
                <a:latin typeface="+mn-ea"/>
                <a:ea typeface="+mn-ea"/>
              </a:rPr>
              <a:t>FTTC</a:t>
            </a:r>
            <a:endParaRPr lang="zh-CN" altLang="en-US" sz="1600">
              <a:latin typeface="+mn-ea"/>
              <a:ea typeface="+mn-ea"/>
            </a:endParaRPr>
          </a:p>
        </p:txBody>
      </p:sp>
      <p:sp>
        <p:nvSpPr>
          <p:cNvPr id="88" name="Text Box 66"/>
          <p:cNvSpPr txBox="1">
            <a:spLocks noChangeArrowheads="1"/>
          </p:cNvSpPr>
          <p:nvPr/>
        </p:nvSpPr>
        <p:spPr bwMode="auto">
          <a:xfrm>
            <a:off x="10849050" y="5349731"/>
            <a:ext cx="6848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en-US" altLang="zh-CN" sz="1600">
                <a:latin typeface="+mn-ea"/>
                <a:ea typeface="+mn-ea"/>
              </a:rPr>
              <a:t>FTTB</a:t>
            </a:r>
            <a:endParaRPr lang="zh-CN" altLang="en-US" sz="1600">
              <a:latin typeface="+mn-ea"/>
              <a:ea typeface="+mn-ea"/>
            </a:endParaRPr>
          </a:p>
        </p:txBody>
      </p:sp>
      <p:sp>
        <p:nvSpPr>
          <p:cNvPr id="91" name="Text Box 101"/>
          <p:cNvSpPr txBox="1">
            <a:spLocks noChangeArrowheads="1"/>
          </p:cNvSpPr>
          <p:nvPr/>
        </p:nvSpPr>
        <p:spPr bwMode="auto">
          <a:xfrm>
            <a:off x="8657159" y="5371853"/>
            <a:ext cx="5950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sz="1600" dirty="0">
                <a:latin typeface="+mn-ea"/>
                <a:ea typeface="+mn-ea"/>
              </a:rPr>
              <a:t>大楼</a:t>
            </a:r>
            <a:endParaRPr lang="zh-CN" altLang="en-US" sz="1600" dirty="0">
              <a:latin typeface="+mn-ea"/>
              <a:ea typeface="+mn-ea"/>
            </a:endParaRPr>
          </a:p>
        </p:txBody>
      </p:sp>
      <p:cxnSp>
        <p:nvCxnSpPr>
          <p:cNvPr id="92" name="直接连接符 99"/>
          <p:cNvCxnSpPr>
            <a:cxnSpLocks noChangeShapeType="1"/>
          </p:cNvCxnSpPr>
          <p:nvPr/>
        </p:nvCxnSpPr>
        <p:spPr bwMode="auto">
          <a:xfrm>
            <a:off x="6747247" y="5119545"/>
            <a:ext cx="1935326" cy="0"/>
          </a:xfrm>
          <a:prstGeom prst="line">
            <a:avLst/>
          </a:prstGeom>
          <a:noFill/>
          <a:ln w="38100" cmpd="dbl">
            <a:solidFill>
              <a:srgbClr val="C00000"/>
            </a:solidFill>
            <a:round/>
          </a:ln>
          <a:extLst>
            <a:ext uri="{909E8E84-426E-40DD-AFC4-6F175D3DCCD1}">
              <a14:hiddenFill xmlns:a14="http://schemas.microsoft.com/office/drawing/2010/main">
                <a:noFill/>
              </a14:hiddenFill>
            </a:ext>
          </a:extLst>
        </p:spPr>
      </p:cxnSp>
      <p:sp>
        <p:nvSpPr>
          <p:cNvPr id="93" name="Text Box 101"/>
          <p:cNvSpPr txBox="1">
            <a:spLocks noChangeArrowheads="1"/>
          </p:cNvSpPr>
          <p:nvPr/>
        </p:nvSpPr>
        <p:spPr bwMode="auto">
          <a:xfrm>
            <a:off x="8657159" y="3367301"/>
            <a:ext cx="5950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sz="1600">
                <a:latin typeface="+mn-ea"/>
                <a:ea typeface="+mn-ea"/>
              </a:rPr>
              <a:t>住宅</a:t>
            </a:r>
            <a:endParaRPr lang="zh-CN" altLang="en-US" sz="1600">
              <a:latin typeface="+mn-ea"/>
              <a:ea typeface="+mn-ea"/>
            </a:endParaRPr>
          </a:p>
        </p:txBody>
      </p:sp>
      <p:cxnSp>
        <p:nvCxnSpPr>
          <p:cNvPr id="94" name="直接连接符 106"/>
          <p:cNvCxnSpPr>
            <a:cxnSpLocks noChangeShapeType="1"/>
          </p:cNvCxnSpPr>
          <p:nvPr/>
        </p:nvCxnSpPr>
        <p:spPr bwMode="auto">
          <a:xfrm flipV="1">
            <a:off x="9540268" y="4988693"/>
            <a:ext cx="451085" cy="119063"/>
          </a:xfrm>
          <a:prstGeom prst="line">
            <a:avLst/>
          </a:prstGeom>
          <a:noFill/>
          <a:ln w="9525" algn="ctr">
            <a:solidFill>
              <a:schemeClr val="tx1"/>
            </a:solidFill>
            <a:round/>
          </a:ln>
          <a:extLst>
            <a:ext uri="{909E8E84-426E-40DD-AFC4-6F175D3DCCD1}">
              <a14:hiddenFill xmlns:a14="http://schemas.microsoft.com/office/drawing/2010/main">
                <a:noFill/>
              </a14:hiddenFill>
            </a:ext>
          </a:extLst>
        </p:spPr>
      </p:cxnSp>
      <p:cxnSp>
        <p:nvCxnSpPr>
          <p:cNvPr id="95" name="直接连接符 108"/>
          <p:cNvCxnSpPr>
            <a:cxnSpLocks noChangeShapeType="1"/>
          </p:cNvCxnSpPr>
          <p:nvPr/>
        </p:nvCxnSpPr>
        <p:spPr bwMode="auto">
          <a:xfrm>
            <a:off x="9540269" y="5250630"/>
            <a:ext cx="546384" cy="95250"/>
          </a:xfrm>
          <a:prstGeom prst="line">
            <a:avLst/>
          </a:prstGeom>
          <a:noFill/>
          <a:ln w="9525" algn="ctr">
            <a:solidFill>
              <a:schemeClr val="tx1"/>
            </a:solidFill>
            <a:round/>
          </a:ln>
          <a:extLst>
            <a:ext uri="{909E8E84-426E-40DD-AFC4-6F175D3DCCD1}">
              <a14:hiddenFill xmlns:a14="http://schemas.microsoft.com/office/drawing/2010/main">
                <a:noFill/>
              </a14:hiddenFill>
            </a:ext>
          </a:extLst>
        </p:spPr>
      </p:cxnSp>
      <p:cxnSp>
        <p:nvCxnSpPr>
          <p:cNvPr id="96" name="直接连接符 110"/>
          <p:cNvCxnSpPr>
            <a:cxnSpLocks noChangeShapeType="1"/>
          </p:cNvCxnSpPr>
          <p:nvPr/>
        </p:nvCxnSpPr>
        <p:spPr bwMode="auto">
          <a:xfrm>
            <a:off x="9557211" y="5171255"/>
            <a:ext cx="529442" cy="31750"/>
          </a:xfrm>
          <a:prstGeom prst="line">
            <a:avLst/>
          </a:prstGeom>
          <a:noFill/>
          <a:ln w="9525" algn="ctr">
            <a:solidFill>
              <a:schemeClr val="tx1"/>
            </a:solidFill>
            <a:round/>
          </a:ln>
          <a:extLst>
            <a:ext uri="{909E8E84-426E-40DD-AFC4-6F175D3DCCD1}">
              <a14:hiddenFill xmlns:a14="http://schemas.microsoft.com/office/drawing/2010/main">
                <a:noFill/>
              </a14:hiddenFill>
            </a:ext>
          </a:extLst>
        </p:spPr>
      </p:cxnSp>
      <p:cxnSp>
        <p:nvCxnSpPr>
          <p:cNvPr id="97" name="直接连接符 114"/>
          <p:cNvCxnSpPr>
            <a:cxnSpLocks noChangeShapeType="1"/>
          </p:cNvCxnSpPr>
          <p:nvPr/>
        </p:nvCxnSpPr>
        <p:spPr bwMode="auto">
          <a:xfrm flipV="1">
            <a:off x="9610156" y="5906944"/>
            <a:ext cx="451084" cy="119062"/>
          </a:xfrm>
          <a:prstGeom prst="line">
            <a:avLst/>
          </a:prstGeom>
          <a:noFill/>
          <a:ln w="9525" algn="ctr">
            <a:solidFill>
              <a:schemeClr val="tx1"/>
            </a:solidFill>
            <a:round/>
          </a:ln>
          <a:extLst>
            <a:ext uri="{909E8E84-426E-40DD-AFC4-6F175D3DCCD1}">
              <a14:hiddenFill xmlns:a14="http://schemas.microsoft.com/office/drawing/2010/main">
                <a:noFill/>
              </a14:hiddenFill>
            </a:ext>
          </a:extLst>
        </p:spPr>
      </p:cxnSp>
      <p:cxnSp>
        <p:nvCxnSpPr>
          <p:cNvPr id="98" name="直接连接符 115"/>
          <p:cNvCxnSpPr>
            <a:cxnSpLocks noChangeShapeType="1"/>
          </p:cNvCxnSpPr>
          <p:nvPr/>
        </p:nvCxnSpPr>
        <p:spPr bwMode="auto">
          <a:xfrm>
            <a:off x="9610156" y="6168881"/>
            <a:ext cx="546384" cy="95250"/>
          </a:xfrm>
          <a:prstGeom prst="line">
            <a:avLst/>
          </a:prstGeom>
          <a:noFill/>
          <a:ln w="9525" algn="ctr">
            <a:solidFill>
              <a:schemeClr val="tx1"/>
            </a:solidFill>
            <a:round/>
          </a:ln>
          <a:extLst>
            <a:ext uri="{909E8E84-426E-40DD-AFC4-6F175D3DCCD1}">
              <a14:hiddenFill xmlns:a14="http://schemas.microsoft.com/office/drawing/2010/main">
                <a:noFill/>
              </a14:hiddenFill>
            </a:ext>
          </a:extLst>
        </p:spPr>
      </p:cxnSp>
      <p:cxnSp>
        <p:nvCxnSpPr>
          <p:cNvPr id="99" name="直接连接符 116"/>
          <p:cNvCxnSpPr>
            <a:cxnSpLocks noChangeShapeType="1"/>
          </p:cNvCxnSpPr>
          <p:nvPr/>
        </p:nvCxnSpPr>
        <p:spPr bwMode="auto">
          <a:xfrm>
            <a:off x="9627098" y="6087920"/>
            <a:ext cx="529442" cy="33337"/>
          </a:xfrm>
          <a:prstGeom prst="line">
            <a:avLst/>
          </a:prstGeom>
          <a:noFill/>
          <a:ln w="9525" algn="ctr">
            <a:solidFill>
              <a:schemeClr val="tx1"/>
            </a:solidFill>
            <a:round/>
          </a:ln>
          <a:extLst>
            <a:ext uri="{909E8E84-426E-40DD-AFC4-6F175D3DCCD1}">
              <a14:hiddenFill xmlns:a14="http://schemas.microsoft.com/office/drawing/2010/main">
                <a:noFill/>
              </a14:hiddenFill>
            </a:ext>
          </a:extLst>
        </p:spPr>
      </p:cxnSp>
      <p:sp>
        <p:nvSpPr>
          <p:cNvPr id="100" name="Text Box 66"/>
          <p:cNvSpPr txBox="1">
            <a:spLocks noChangeArrowheads="1"/>
          </p:cNvSpPr>
          <p:nvPr/>
        </p:nvSpPr>
        <p:spPr bwMode="auto">
          <a:xfrm>
            <a:off x="6122181" y="5355229"/>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ctr" eaLnBrk="1" hangingPunct="1"/>
            <a:r>
              <a:rPr lang="zh-CN" altLang="en-US" sz="1600" dirty="0">
                <a:latin typeface="+mn-ea"/>
                <a:ea typeface="+mn-ea"/>
              </a:rPr>
              <a:t>光分路器</a:t>
            </a:r>
            <a:endParaRPr lang="en-US" altLang="zh-CN" sz="1600" dirty="0">
              <a:latin typeface="+mn-ea"/>
              <a:ea typeface="+mn-ea"/>
            </a:endParaRPr>
          </a:p>
        </p:txBody>
      </p:sp>
      <p:sp>
        <p:nvSpPr>
          <p:cNvPr id="101" name="Line 18"/>
          <p:cNvSpPr>
            <a:spLocks noChangeShapeType="1"/>
          </p:cNvSpPr>
          <p:nvPr/>
        </p:nvSpPr>
        <p:spPr bwMode="auto">
          <a:xfrm flipH="1">
            <a:off x="2462684" y="5222731"/>
            <a:ext cx="857697" cy="46513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latin typeface="+mn-ea"/>
              <a:ea typeface="+mn-ea"/>
            </a:endParaRPr>
          </a:p>
        </p:txBody>
      </p:sp>
      <p:cxnSp>
        <p:nvCxnSpPr>
          <p:cNvPr id="102" name="直接连接符 98"/>
          <p:cNvCxnSpPr>
            <a:cxnSpLocks noChangeShapeType="1"/>
          </p:cNvCxnSpPr>
          <p:nvPr/>
        </p:nvCxnSpPr>
        <p:spPr bwMode="auto">
          <a:xfrm>
            <a:off x="4125133" y="5116370"/>
            <a:ext cx="2287191" cy="1587"/>
          </a:xfrm>
          <a:prstGeom prst="line">
            <a:avLst/>
          </a:prstGeom>
          <a:noFill/>
          <a:ln w="76200" cmpd="tri">
            <a:solidFill>
              <a:srgbClr val="C00000"/>
            </a:solidFill>
            <a:round/>
          </a:ln>
          <a:extLst>
            <a:ext uri="{909E8E84-426E-40DD-AFC4-6F175D3DCCD1}">
              <a14:hiddenFill xmlns:a14="http://schemas.microsoft.com/office/drawing/2010/main">
                <a:noFill/>
              </a14:hiddenFill>
            </a:ext>
          </a:extLst>
        </p:spPr>
      </p:cxnSp>
      <p:sp>
        <p:nvSpPr>
          <p:cNvPr id="105" name="Rectangle 3"/>
          <p:cNvSpPr>
            <a:spLocks noGrp="1" noChangeArrowheads="1"/>
          </p:cNvSpPr>
          <p:nvPr>
            <p:ph idx="1"/>
          </p:nvPr>
        </p:nvSpPr>
        <p:spPr>
          <a:xfrm>
            <a:off x="914599" y="1245483"/>
            <a:ext cx="10801200" cy="2155073"/>
          </a:xfrm>
        </p:spPr>
        <p:txBody>
          <a:bodyPr>
            <a:normAutofit/>
          </a:bodyPr>
          <a:lstStyle/>
          <a:p>
            <a:r>
              <a:rPr lang="zh-CN" altLang="en-US" sz="2200" dirty="0"/>
              <a:t>下行，</a:t>
            </a:r>
            <a:r>
              <a:rPr lang="en-US" altLang="zh-CN" sz="2200" dirty="0"/>
              <a:t>OLT</a:t>
            </a:r>
            <a:r>
              <a:rPr lang="zh-CN" altLang="en-US" sz="2200" dirty="0"/>
              <a:t>采用广播方式将数据发送给各用户</a:t>
            </a:r>
            <a:r>
              <a:rPr lang="en-US" altLang="zh-CN" sz="2200" dirty="0"/>
              <a:t>ONU</a:t>
            </a:r>
            <a:r>
              <a:rPr lang="zh-CN" altLang="en-US" sz="2200" dirty="0"/>
              <a:t>。</a:t>
            </a:r>
            <a:endParaRPr lang="zh-CN" altLang="en-US" sz="2200" dirty="0"/>
          </a:p>
        </p:txBody>
      </p:sp>
      <p:sp>
        <p:nvSpPr>
          <p:cNvPr id="57" name="梯形 56"/>
          <p:cNvSpPr/>
          <p:nvPr/>
        </p:nvSpPr>
        <p:spPr bwMode="auto">
          <a:xfrm rot="16200000" flipH="1">
            <a:off x="6402049" y="4908609"/>
            <a:ext cx="392113" cy="427789"/>
          </a:xfrm>
          <a:prstGeom prst="trapezoid">
            <a:avLst>
              <a:gd name="adj" fmla="val 39242"/>
            </a:avLst>
          </a:prstGeom>
          <a:ln>
            <a:headEnd type="none" w="med" len="med"/>
            <a:tailEnd type="none" w="med" len="med"/>
          </a:ln>
        </p:spPr>
        <p:style>
          <a:lnRef idx="0">
            <a:schemeClr val="accent5"/>
          </a:lnRef>
          <a:fillRef idx="3">
            <a:schemeClr val="accent5"/>
          </a:fillRef>
          <a:effectRef idx="3">
            <a:schemeClr val="accent5"/>
          </a:effectRef>
          <a:fontRef idx="minor">
            <a:schemeClr val="lt1"/>
          </a:fontRef>
        </p:style>
        <p:txBody>
          <a:bodyPr/>
          <a:lstStyle/>
          <a:p>
            <a:pPr>
              <a:defRPr/>
            </a:pPr>
            <a:endParaRPr lang="zh-CN" altLang="en-US">
              <a:latin typeface="+mn-ea"/>
            </a:endParaRPr>
          </a:p>
        </p:txBody>
      </p:sp>
      <p:grpSp>
        <p:nvGrpSpPr>
          <p:cNvPr id="108" name="组合 107"/>
          <p:cNvGrpSpPr/>
          <p:nvPr/>
        </p:nvGrpSpPr>
        <p:grpSpPr>
          <a:xfrm>
            <a:off x="4866176" y="4844351"/>
            <a:ext cx="1274240" cy="193876"/>
            <a:chOff x="4760190" y="2389818"/>
            <a:chExt cx="1274240" cy="252000"/>
          </a:xfrm>
        </p:grpSpPr>
        <p:sp>
          <p:nvSpPr>
            <p:cNvPr id="3" name="文本框 2"/>
            <p:cNvSpPr txBox="1"/>
            <p:nvPr/>
          </p:nvSpPr>
          <p:spPr>
            <a:xfrm>
              <a:off x="4760190" y="2389818"/>
              <a:ext cx="281498" cy="252000"/>
            </a:xfrm>
            <a:prstGeom prst="rect">
              <a:avLst/>
            </a:prstGeom>
            <a:noFill/>
            <a:ln w="19050">
              <a:solidFill>
                <a:srgbClr val="00B0F0"/>
              </a:solidFill>
            </a:ln>
          </p:spPr>
          <p:txBody>
            <a:bodyPr wrap="square" rtlCol="0">
              <a:spAutoFit/>
            </a:bodyPr>
            <a:lstStyle/>
            <a:p>
              <a:pPr>
                <a:lnSpc>
                  <a:spcPts val="1500"/>
                </a:lnSpc>
              </a:pPr>
              <a:r>
                <a:rPr lang="en-US" altLang="zh-CN" sz="1600" dirty="0"/>
                <a:t>1</a:t>
              </a:r>
              <a:endParaRPr lang="zh-CN" altLang="en-US" sz="1600" dirty="0"/>
            </a:p>
          </p:txBody>
        </p:sp>
        <p:sp>
          <p:nvSpPr>
            <p:cNvPr id="106" name="文本框 105"/>
            <p:cNvSpPr txBox="1"/>
            <p:nvPr/>
          </p:nvSpPr>
          <p:spPr>
            <a:xfrm>
              <a:off x="5103625" y="2389818"/>
              <a:ext cx="281498" cy="252000"/>
            </a:xfrm>
            <a:prstGeom prst="rect">
              <a:avLst/>
            </a:prstGeom>
            <a:noFill/>
            <a:ln w="19050">
              <a:solidFill>
                <a:schemeClr val="accent6">
                  <a:lumMod val="75000"/>
                </a:schemeClr>
              </a:solidFill>
            </a:ln>
          </p:spPr>
          <p:txBody>
            <a:bodyPr wrap="square" rtlCol="0">
              <a:spAutoFit/>
            </a:bodyPr>
            <a:lstStyle/>
            <a:p>
              <a:pPr>
                <a:lnSpc>
                  <a:spcPts val="1500"/>
                </a:lnSpc>
              </a:pPr>
              <a:r>
                <a:rPr lang="en-US" altLang="zh-CN" sz="1600" dirty="0"/>
                <a:t>2</a:t>
              </a:r>
              <a:endParaRPr lang="zh-CN" altLang="en-US" sz="1600" dirty="0"/>
            </a:p>
          </p:txBody>
        </p:sp>
        <p:sp>
          <p:nvSpPr>
            <p:cNvPr id="107" name="文本框 106"/>
            <p:cNvSpPr txBox="1"/>
            <p:nvPr/>
          </p:nvSpPr>
          <p:spPr>
            <a:xfrm>
              <a:off x="5442054" y="2389818"/>
              <a:ext cx="281498" cy="252000"/>
            </a:xfrm>
            <a:prstGeom prst="rect">
              <a:avLst/>
            </a:prstGeom>
            <a:noFill/>
            <a:ln w="19050">
              <a:solidFill>
                <a:srgbClr val="00B050"/>
              </a:solidFill>
            </a:ln>
          </p:spPr>
          <p:txBody>
            <a:bodyPr wrap="square" rtlCol="0">
              <a:spAutoFit/>
            </a:bodyPr>
            <a:lstStyle/>
            <a:p>
              <a:pPr>
                <a:lnSpc>
                  <a:spcPts val="1500"/>
                </a:lnSpc>
              </a:pPr>
              <a:r>
                <a:rPr lang="en-US" altLang="zh-CN" sz="1600" dirty="0"/>
                <a:t>3</a:t>
              </a:r>
              <a:endParaRPr lang="zh-CN" altLang="en-US" sz="1600" dirty="0"/>
            </a:p>
          </p:txBody>
        </p:sp>
        <p:cxnSp>
          <p:nvCxnSpPr>
            <p:cNvPr id="5" name="直接箭头连接符 4"/>
            <p:cNvCxnSpPr/>
            <p:nvPr/>
          </p:nvCxnSpPr>
          <p:spPr>
            <a:xfrm>
              <a:off x="5762141" y="2499843"/>
              <a:ext cx="272289"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grpSp>
      <p:grpSp>
        <p:nvGrpSpPr>
          <p:cNvPr id="132" name="组合 131"/>
          <p:cNvGrpSpPr/>
          <p:nvPr/>
        </p:nvGrpSpPr>
        <p:grpSpPr>
          <a:xfrm>
            <a:off x="7376953" y="4884730"/>
            <a:ext cx="1274240" cy="193876"/>
            <a:chOff x="4760190" y="2389818"/>
            <a:chExt cx="1274240" cy="252000"/>
          </a:xfrm>
        </p:grpSpPr>
        <p:sp>
          <p:nvSpPr>
            <p:cNvPr id="133" name="文本框 132"/>
            <p:cNvSpPr txBox="1"/>
            <p:nvPr/>
          </p:nvSpPr>
          <p:spPr>
            <a:xfrm>
              <a:off x="4760190" y="2389818"/>
              <a:ext cx="281498" cy="252000"/>
            </a:xfrm>
            <a:prstGeom prst="rect">
              <a:avLst/>
            </a:prstGeom>
            <a:noFill/>
            <a:ln w="19050">
              <a:solidFill>
                <a:srgbClr val="00B0F0"/>
              </a:solidFill>
            </a:ln>
          </p:spPr>
          <p:txBody>
            <a:bodyPr wrap="square" rtlCol="0">
              <a:spAutoFit/>
            </a:bodyPr>
            <a:lstStyle/>
            <a:p>
              <a:pPr>
                <a:lnSpc>
                  <a:spcPts val="1500"/>
                </a:lnSpc>
              </a:pPr>
              <a:r>
                <a:rPr lang="en-US" altLang="zh-CN" sz="1600" dirty="0"/>
                <a:t>1</a:t>
              </a:r>
              <a:endParaRPr lang="zh-CN" altLang="en-US" sz="1600" dirty="0"/>
            </a:p>
          </p:txBody>
        </p:sp>
        <p:sp>
          <p:nvSpPr>
            <p:cNvPr id="134" name="文本框 133"/>
            <p:cNvSpPr txBox="1"/>
            <p:nvPr/>
          </p:nvSpPr>
          <p:spPr>
            <a:xfrm>
              <a:off x="5103625" y="2389818"/>
              <a:ext cx="281498" cy="252000"/>
            </a:xfrm>
            <a:prstGeom prst="rect">
              <a:avLst/>
            </a:prstGeom>
            <a:noFill/>
            <a:ln w="19050">
              <a:solidFill>
                <a:schemeClr val="accent6">
                  <a:lumMod val="75000"/>
                </a:schemeClr>
              </a:solidFill>
            </a:ln>
          </p:spPr>
          <p:txBody>
            <a:bodyPr wrap="square" rtlCol="0">
              <a:spAutoFit/>
            </a:bodyPr>
            <a:lstStyle/>
            <a:p>
              <a:pPr>
                <a:lnSpc>
                  <a:spcPts val="1500"/>
                </a:lnSpc>
              </a:pPr>
              <a:r>
                <a:rPr lang="en-US" altLang="zh-CN" sz="1600" dirty="0"/>
                <a:t>2</a:t>
              </a:r>
              <a:endParaRPr lang="zh-CN" altLang="en-US" sz="1600" dirty="0"/>
            </a:p>
          </p:txBody>
        </p:sp>
        <p:sp>
          <p:nvSpPr>
            <p:cNvPr id="135" name="文本框 134"/>
            <p:cNvSpPr txBox="1"/>
            <p:nvPr/>
          </p:nvSpPr>
          <p:spPr>
            <a:xfrm>
              <a:off x="5442054" y="2389818"/>
              <a:ext cx="281498" cy="252000"/>
            </a:xfrm>
            <a:prstGeom prst="rect">
              <a:avLst/>
            </a:prstGeom>
            <a:noFill/>
            <a:ln w="19050">
              <a:solidFill>
                <a:srgbClr val="00B050"/>
              </a:solidFill>
            </a:ln>
          </p:spPr>
          <p:txBody>
            <a:bodyPr wrap="square" rtlCol="0">
              <a:spAutoFit/>
            </a:bodyPr>
            <a:lstStyle/>
            <a:p>
              <a:pPr>
                <a:lnSpc>
                  <a:spcPts val="1500"/>
                </a:lnSpc>
              </a:pPr>
              <a:r>
                <a:rPr lang="en-US" altLang="zh-CN" sz="1600" dirty="0"/>
                <a:t>3</a:t>
              </a:r>
              <a:endParaRPr lang="zh-CN" altLang="en-US" sz="1600" dirty="0"/>
            </a:p>
          </p:txBody>
        </p:sp>
        <p:cxnSp>
          <p:nvCxnSpPr>
            <p:cNvPr id="136" name="直接箭头连接符 135"/>
            <p:cNvCxnSpPr/>
            <p:nvPr/>
          </p:nvCxnSpPr>
          <p:spPr>
            <a:xfrm>
              <a:off x="5762141" y="2499843"/>
              <a:ext cx="272289"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grpSp>
      <p:grpSp>
        <p:nvGrpSpPr>
          <p:cNvPr id="137" name="组合 136"/>
          <p:cNvGrpSpPr/>
          <p:nvPr/>
        </p:nvGrpSpPr>
        <p:grpSpPr>
          <a:xfrm rot="20290996">
            <a:off x="7210805" y="4401038"/>
            <a:ext cx="1274240" cy="193876"/>
            <a:chOff x="4760190" y="2389818"/>
            <a:chExt cx="1274240" cy="252000"/>
          </a:xfrm>
        </p:grpSpPr>
        <p:sp>
          <p:nvSpPr>
            <p:cNvPr id="138" name="文本框 137"/>
            <p:cNvSpPr txBox="1"/>
            <p:nvPr/>
          </p:nvSpPr>
          <p:spPr>
            <a:xfrm>
              <a:off x="4760190" y="2389818"/>
              <a:ext cx="281498" cy="252000"/>
            </a:xfrm>
            <a:prstGeom prst="rect">
              <a:avLst/>
            </a:prstGeom>
            <a:noFill/>
            <a:ln w="19050">
              <a:solidFill>
                <a:srgbClr val="00B0F0"/>
              </a:solidFill>
            </a:ln>
          </p:spPr>
          <p:txBody>
            <a:bodyPr wrap="square" rtlCol="0">
              <a:spAutoFit/>
            </a:bodyPr>
            <a:lstStyle/>
            <a:p>
              <a:pPr>
                <a:lnSpc>
                  <a:spcPts val="1500"/>
                </a:lnSpc>
              </a:pPr>
              <a:r>
                <a:rPr lang="en-US" altLang="zh-CN" sz="1600" dirty="0"/>
                <a:t>1</a:t>
              </a:r>
              <a:endParaRPr lang="zh-CN" altLang="en-US" sz="1600" dirty="0"/>
            </a:p>
          </p:txBody>
        </p:sp>
        <p:sp>
          <p:nvSpPr>
            <p:cNvPr id="139" name="文本框 138"/>
            <p:cNvSpPr txBox="1"/>
            <p:nvPr/>
          </p:nvSpPr>
          <p:spPr>
            <a:xfrm>
              <a:off x="5103625" y="2389818"/>
              <a:ext cx="281498" cy="252000"/>
            </a:xfrm>
            <a:prstGeom prst="rect">
              <a:avLst/>
            </a:prstGeom>
            <a:noFill/>
            <a:ln w="19050">
              <a:solidFill>
                <a:schemeClr val="accent6">
                  <a:lumMod val="75000"/>
                </a:schemeClr>
              </a:solidFill>
            </a:ln>
          </p:spPr>
          <p:txBody>
            <a:bodyPr wrap="square" rtlCol="0">
              <a:spAutoFit/>
            </a:bodyPr>
            <a:lstStyle/>
            <a:p>
              <a:pPr>
                <a:lnSpc>
                  <a:spcPts val="1500"/>
                </a:lnSpc>
              </a:pPr>
              <a:r>
                <a:rPr lang="en-US" altLang="zh-CN" sz="1600" dirty="0"/>
                <a:t>2</a:t>
              </a:r>
              <a:endParaRPr lang="zh-CN" altLang="en-US" sz="1600" dirty="0"/>
            </a:p>
          </p:txBody>
        </p:sp>
        <p:sp>
          <p:nvSpPr>
            <p:cNvPr id="140" name="文本框 139"/>
            <p:cNvSpPr txBox="1"/>
            <p:nvPr/>
          </p:nvSpPr>
          <p:spPr>
            <a:xfrm>
              <a:off x="5442054" y="2389818"/>
              <a:ext cx="281498" cy="252000"/>
            </a:xfrm>
            <a:prstGeom prst="rect">
              <a:avLst/>
            </a:prstGeom>
            <a:noFill/>
            <a:ln w="19050">
              <a:solidFill>
                <a:srgbClr val="00B050"/>
              </a:solidFill>
            </a:ln>
          </p:spPr>
          <p:txBody>
            <a:bodyPr wrap="square" rtlCol="0">
              <a:spAutoFit/>
            </a:bodyPr>
            <a:lstStyle/>
            <a:p>
              <a:pPr>
                <a:lnSpc>
                  <a:spcPts val="1500"/>
                </a:lnSpc>
              </a:pPr>
              <a:r>
                <a:rPr lang="en-US" altLang="zh-CN" sz="1600" dirty="0"/>
                <a:t>3</a:t>
              </a:r>
              <a:endParaRPr lang="zh-CN" altLang="en-US" sz="1600" dirty="0"/>
            </a:p>
          </p:txBody>
        </p:sp>
        <p:cxnSp>
          <p:nvCxnSpPr>
            <p:cNvPr id="141" name="直接箭头连接符 140"/>
            <p:cNvCxnSpPr/>
            <p:nvPr/>
          </p:nvCxnSpPr>
          <p:spPr>
            <a:xfrm>
              <a:off x="5762141" y="2499843"/>
              <a:ext cx="272289"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grpSp>
      <p:grpSp>
        <p:nvGrpSpPr>
          <p:cNvPr id="142" name="组合 141"/>
          <p:cNvGrpSpPr/>
          <p:nvPr/>
        </p:nvGrpSpPr>
        <p:grpSpPr>
          <a:xfrm rot="1536770">
            <a:off x="7291152" y="5462417"/>
            <a:ext cx="1274240" cy="193876"/>
            <a:chOff x="4760190" y="2389818"/>
            <a:chExt cx="1274240" cy="252000"/>
          </a:xfrm>
        </p:grpSpPr>
        <p:sp>
          <p:nvSpPr>
            <p:cNvPr id="143" name="文本框 142"/>
            <p:cNvSpPr txBox="1"/>
            <p:nvPr/>
          </p:nvSpPr>
          <p:spPr>
            <a:xfrm>
              <a:off x="4760190" y="2389818"/>
              <a:ext cx="281498" cy="252000"/>
            </a:xfrm>
            <a:prstGeom prst="rect">
              <a:avLst/>
            </a:prstGeom>
            <a:noFill/>
            <a:ln w="19050">
              <a:solidFill>
                <a:srgbClr val="00B0F0"/>
              </a:solidFill>
            </a:ln>
          </p:spPr>
          <p:txBody>
            <a:bodyPr wrap="square" rtlCol="0">
              <a:spAutoFit/>
            </a:bodyPr>
            <a:lstStyle/>
            <a:p>
              <a:pPr>
                <a:lnSpc>
                  <a:spcPts val="1500"/>
                </a:lnSpc>
              </a:pPr>
              <a:r>
                <a:rPr lang="en-US" altLang="zh-CN" sz="1600" dirty="0"/>
                <a:t>1</a:t>
              </a:r>
              <a:endParaRPr lang="zh-CN" altLang="en-US" sz="1600" dirty="0"/>
            </a:p>
          </p:txBody>
        </p:sp>
        <p:sp>
          <p:nvSpPr>
            <p:cNvPr id="144" name="文本框 143"/>
            <p:cNvSpPr txBox="1"/>
            <p:nvPr/>
          </p:nvSpPr>
          <p:spPr>
            <a:xfrm>
              <a:off x="5103625" y="2389818"/>
              <a:ext cx="281498" cy="252000"/>
            </a:xfrm>
            <a:prstGeom prst="rect">
              <a:avLst/>
            </a:prstGeom>
            <a:noFill/>
            <a:ln w="19050">
              <a:solidFill>
                <a:schemeClr val="accent6">
                  <a:lumMod val="75000"/>
                </a:schemeClr>
              </a:solidFill>
            </a:ln>
          </p:spPr>
          <p:txBody>
            <a:bodyPr wrap="square" rtlCol="0">
              <a:spAutoFit/>
            </a:bodyPr>
            <a:lstStyle/>
            <a:p>
              <a:pPr>
                <a:lnSpc>
                  <a:spcPts val="1500"/>
                </a:lnSpc>
              </a:pPr>
              <a:r>
                <a:rPr lang="en-US" altLang="zh-CN" sz="1600" dirty="0"/>
                <a:t>2</a:t>
              </a:r>
              <a:endParaRPr lang="zh-CN" altLang="en-US" sz="1600" dirty="0"/>
            </a:p>
          </p:txBody>
        </p:sp>
        <p:sp>
          <p:nvSpPr>
            <p:cNvPr id="145" name="文本框 144"/>
            <p:cNvSpPr txBox="1"/>
            <p:nvPr/>
          </p:nvSpPr>
          <p:spPr>
            <a:xfrm>
              <a:off x="5442054" y="2389818"/>
              <a:ext cx="281498" cy="252000"/>
            </a:xfrm>
            <a:prstGeom prst="rect">
              <a:avLst/>
            </a:prstGeom>
            <a:noFill/>
            <a:ln w="19050">
              <a:solidFill>
                <a:srgbClr val="00B050"/>
              </a:solidFill>
            </a:ln>
          </p:spPr>
          <p:txBody>
            <a:bodyPr wrap="square" rtlCol="0">
              <a:spAutoFit/>
            </a:bodyPr>
            <a:lstStyle/>
            <a:p>
              <a:pPr>
                <a:lnSpc>
                  <a:spcPts val="1500"/>
                </a:lnSpc>
              </a:pPr>
              <a:r>
                <a:rPr lang="en-US" altLang="zh-CN" sz="1600" dirty="0"/>
                <a:t>3</a:t>
              </a:r>
              <a:endParaRPr lang="zh-CN" altLang="en-US" sz="1600" dirty="0"/>
            </a:p>
          </p:txBody>
        </p:sp>
        <p:cxnSp>
          <p:nvCxnSpPr>
            <p:cNvPr id="146" name="直接箭头连接符 145"/>
            <p:cNvCxnSpPr/>
            <p:nvPr/>
          </p:nvCxnSpPr>
          <p:spPr>
            <a:xfrm>
              <a:off x="5762141" y="2499843"/>
              <a:ext cx="272289"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grpSp>
      <p:grpSp>
        <p:nvGrpSpPr>
          <p:cNvPr id="147" name="组合 146"/>
          <p:cNvGrpSpPr/>
          <p:nvPr/>
        </p:nvGrpSpPr>
        <p:grpSpPr>
          <a:xfrm>
            <a:off x="9819322" y="4993199"/>
            <a:ext cx="570012" cy="193876"/>
            <a:chOff x="7431874" y="4884730"/>
            <a:chExt cx="570012" cy="193876"/>
          </a:xfrm>
        </p:grpSpPr>
        <p:sp>
          <p:nvSpPr>
            <p:cNvPr id="148" name="文本框 147"/>
            <p:cNvSpPr txBox="1"/>
            <p:nvPr/>
          </p:nvSpPr>
          <p:spPr>
            <a:xfrm>
              <a:off x="7720388" y="4884730"/>
              <a:ext cx="281498" cy="193876"/>
            </a:xfrm>
            <a:prstGeom prst="rect">
              <a:avLst/>
            </a:prstGeom>
            <a:noFill/>
            <a:ln w="19050">
              <a:solidFill>
                <a:schemeClr val="accent6">
                  <a:lumMod val="75000"/>
                </a:schemeClr>
              </a:solidFill>
            </a:ln>
          </p:spPr>
          <p:txBody>
            <a:bodyPr wrap="square" rtlCol="0">
              <a:spAutoFit/>
            </a:bodyPr>
            <a:lstStyle/>
            <a:p>
              <a:pPr>
                <a:lnSpc>
                  <a:spcPts val="1500"/>
                </a:lnSpc>
              </a:pPr>
              <a:r>
                <a:rPr lang="en-US" altLang="zh-CN" sz="1600" dirty="0"/>
                <a:t>2</a:t>
              </a:r>
              <a:endParaRPr lang="zh-CN" altLang="en-US" sz="1600" dirty="0"/>
            </a:p>
          </p:txBody>
        </p:sp>
        <p:cxnSp>
          <p:nvCxnSpPr>
            <p:cNvPr id="149" name="直接箭头连接符 148"/>
            <p:cNvCxnSpPr/>
            <p:nvPr/>
          </p:nvCxnSpPr>
          <p:spPr>
            <a:xfrm flipH="1">
              <a:off x="7431874" y="4985547"/>
              <a:ext cx="272289" cy="0"/>
            </a:xfrm>
            <a:prstGeom prst="straightConnector1">
              <a:avLst/>
            </a:prstGeom>
            <a:ln w="38100">
              <a:headEnd type="triangl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150" name="组合 149"/>
          <p:cNvGrpSpPr/>
          <p:nvPr/>
        </p:nvGrpSpPr>
        <p:grpSpPr>
          <a:xfrm rot="1299467">
            <a:off x="8839281" y="3656938"/>
            <a:ext cx="503490" cy="254635"/>
            <a:chOff x="7024364" y="4585509"/>
            <a:chExt cx="503490" cy="254635"/>
          </a:xfrm>
        </p:grpSpPr>
        <p:sp>
          <p:nvSpPr>
            <p:cNvPr id="151" name="文本框 150"/>
            <p:cNvSpPr txBox="1"/>
            <p:nvPr/>
          </p:nvSpPr>
          <p:spPr>
            <a:xfrm rot="20290996">
              <a:off x="7246356" y="4585509"/>
              <a:ext cx="281498" cy="193876"/>
            </a:xfrm>
            <a:prstGeom prst="rect">
              <a:avLst/>
            </a:prstGeom>
            <a:noFill/>
            <a:ln w="19050">
              <a:solidFill>
                <a:srgbClr val="00B0F0"/>
              </a:solidFill>
            </a:ln>
          </p:spPr>
          <p:txBody>
            <a:bodyPr wrap="square" rtlCol="0">
              <a:spAutoFit/>
            </a:bodyPr>
            <a:lstStyle/>
            <a:p>
              <a:pPr>
                <a:lnSpc>
                  <a:spcPts val="1500"/>
                </a:lnSpc>
              </a:pPr>
              <a:r>
                <a:rPr lang="en-US" altLang="zh-CN" sz="1600" dirty="0"/>
                <a:t>1</a:t>
              </a:r>
              <a:endParaRPr lang="zh-CN" altLang="en-US" sz="1600" dirty="0"/>
            </a:p>
          </p:txBody>
        </p:sp>
        <p:cxnSp>
          <p:nvCxnSpPr>
            <p:cNvPr id="152" name="直接箭头连接符 151"/>
            <p:cNvCxnSpPr/>
            <p:nvPr/>
          </p:nvCxnSpPr>
          <p:spPr>
            <a:xfrm flipH="1">
              <a:off x="7024364" y="4738948"/>
              <a:ext cx="202708" cy="101196"/>
            </a:xfrm>
            <a:prstGeom prst="straightConnector1">
              <a:avLst/>
            </a:prstGeom>
            <a:ln w="38100">
              <a:headEnd type="triangl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153" name="组合 152"/>
          <p:cNvGrpSpPr/>
          <p:nvPr/>
        </p:nvGrpSpPr>
        <p:grpSpPr>
          <a:xfrm rot="19885105">
            <a:off x="9933694" y="6210231"/>
            <a:ext cx="563553" cy="251385"/>
            <a:chOff x="7672734" y="5485094"/>
            <a:chExt cx="563553" cy="251385"/>
          </a:xfrm>
        </p:grpSpPr>
        <p:sp>
          <p:nvSpPr>
            <p:cNvPr id="154" name="文本框 153"/>
            <p:cNvSpPr txBox="1"/>
            <p:nvPr/>
          </p:nvSpPr>
          <p:spPr>
            <a:xfrm rot="1536770">
              <a:off x="7954789" y="5542603"/>
              <a:ext cx="281498" cy="193876"/>
            </a:xfrm>
            <a:prstGeom prst="rect">
              <a:avLst/>
            </a:prstGeom>
            <a:noFill/>
            <a:ln w="19050">
              <a:solidFill>
                <a:srgbClr val="00B050"/>
              </a:solidFill>
            </a:ln>
          </p:spPr>
          <p:txBody>
            <a:bodyPr wrap="square" rtlCol="0">
              <a:spAutoFit/>
            </a:bodyPr>
            <a:lstStyle/>
            <a:p>
              <a:pPr>
                <a:lnSpc>
                  <a:spcPts val="1500"/>
                </a:lnSpc>
              </a:pPr>
              <a:r>
                <a:rPr lang="en-US" altLang="zh-CN" sz="1600" dirty="0"/>
                <a:t>3</a:t>
              </a:r>
              <a:endParaRPr lang="zh-CN" altLang="en-US" sz="1600" dirty="0"/>
            </a:p>
          </p:txBody>
        </p:sp>
        <p:cxnSp>
          <p:nvCxnSpPr>
            <p:cNvPr id="155" name="直接箭头连接符 154"/>
            <p:cNvCxnSpPr/>
            <p:nvPr/>
          </p:nvCxnSpPr>
          <p:spPr>
            <a:xfrm rot="12336770">
              <a:off x="7672734" y="5485094"/>
              <a:ext cx="272289" cy="0"/>
            </a:xfrm>
            <a:prstGeom prst="straightConnector1">
              <a:avLst/>
            </a:prstGeom>
            <a:ln w="38100">
              <a:headEnd type="triangle" w="med" len="med"/>
              <a:tailEnd type="none" w="med" len="med"/>
            </a:ln>
          </p:spPr>
          <p:style>
            <a:lnRef idx="1">
              <a:schemeClr val="accent1"/>
            </a:lnRef>
            <a:fillRef idx="0">
              <a:schemeClr val="accent1"/>
            </a:fillRef>
            <a:effectRef idx="0">
              <a:schemeClr val="accent1"/>
            </a:effectRef>
            <a:fontRef idx="minor">
              <a:schemeClr val="tx1"/>
            </a:fontRef>
          </p:style>
        </p:cxnSp>
      </p:grpSp>
      <p:pic>
        <p:nvPicPr>
          <p:cNvPr id="4" name="图片 3"/>
          <p:cNvPicPr>
            <a:picLocks noChangeAspect="1"/>
          </p:cNvPicPr>
          <p:nvPr/>
        </p:nvPicPr>
        <p:blipFill>
          <a:blip r:embed="rId3"/>
          <a:stretch>
            <a:fillRect/>
          </a:stretch>
        </p:blipFill>
        <p:spPr>
          <a:xfrm>
            <a:off x="8331200" y="385445"/>
            <a:ext cx="2319655" cy="375920"/>
          </a:xfrm>
          <a:prstGeom prst="rect">
            <a:avLst/>
          </a:prstGeom>
        </p:spPr>
      </p:pic>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05">
                                            <p:txEl>
                                              <p:pRg st="0" end="0"/>
                                            </p:txEl>
                                          </p:spTgt>
                                        </p:tgtEl>
                                        <p:attrNameLst>
                                          <p:attrName>style.visibility</p:attrName>
                                        </p:attrNameLst>
                                      </p:cBhvr>
                                      <p:to>
                                        <p:strVal val="visible"/>
                                      </p:to>
                                    </p:set>
                                    <p:animEffect transition="in" filter="fade">
                                      <p:cBhvr>
                                        <p:cTn id="7" dur="1000"/>
                                        <p:tgtEl>
                                          <p:spTgt spid="105">
                                            <p:txEl>
                                              <p:pRg st="0" end="0"/>
                                            </p:txEl>
                                          </p:spTgt>
                                        </p:tgtEl>
                                      </p:cBhvr>
                                    </p:animEffect>
                                    <p:anim calcmode="lin" valueType="num">
                                      <p:cBhvr>
                                        <p:cTn id="8" dur="1000" fill="hold"/>
                                        <p:tgtEl>
                                          <p:spTgt spid="10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0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108"/>
                                        </p:tgtEl>
                                        <p:attrNameLst>
                                          <p:attrName>style.visibility</p:attrName>
                                        </p:attrNameLst>
                                      </p:cBhvr>
                                      <p:to>
                                        <p:strVal val="visible"/>
                                      </p:to>
                                    </p:set>
                                    <p:animEffect transition="in" filter="wipe(left)">
                                      <p:cBhvr>
                                        <p:cTn id="14" dur="500"/>
                                        <p:tgtEl>
                                          <p:spTgt spid="108"/>
                                        </p:tgtEl>
                                      </p:cBhvr>
                                    </p:animEffect>
                                  </p:childTnLst>
                                </p:cTn>
                              </p:par>
                            </p:childTnLst>
                          </p:cTn>
                        </p:par>
                        <p:par>
                          <p:cTn id="15" fill="hold">
                            <p:stCondLst>
                              <p:cond delay="500"/>
                            </p:stCondLst>
                            <p:childTnLst>
                              <p:par>
                                <p:cTn id="16" presetID="22" presetClass="entr" presetSubtype="8" fill="hold" nodeType="afterEffect">
                                  <p:stCondLst>
                                    <p:cond delay="0"/>
                                  </p:stCondLst>
                                  <p:childTnLst>
                                    <p:set>
                                      <p:cBhvr>
                                        <p:cTn id="17" dur="1" fill="hold">
                                          <p:stCondLst>
                                            <p:cond delay="0"/>
                                          </p:stCondLst>
                                        </p:cTn>
                                        <p:tgtEl>
                                          <p:spTgt spid="137"/>
                                        </p:tgtEl>
                                        <p:attrNameLst>
                                          <p:attrName>style.visibility</p:attrName>
                                        </p:attrNameLst>
                                      </p:cBhvr>
                                      <p:to>
                                        <p:strVal val="visible"/>
                                      </p:to>
                                    </p:set>
                                    <p:animEffect transition="in" filter="wipe(left)">
                                      <p:cBhvr>
                                        <p:cTn id="18" dur="500"/>
                                        <p:tgtEl>
                                          <p:spTgt spid="137"/>
                                        </p:tgtEl>
                                      </p:cBhvr>
                                    </p:animEffect>
                                  </p:childTnLst>
                                </p:cTn>
                              </p:par>
                              <p:par>
                                <p:cTn id="19" presetID="22" presetClass="entr" presetSubtype="8" fill="hold" nodeType="withEffect">
                                  <p:stCondLst>
                                    <p:cond delay="0"/>
                                  </p:stCondLst>
                                  <p:childTnLst>
                                    <p:set>
                                      <p:cBhvr>
                                        <p:cTn id="20" dur="1" fill="hold">
                                          <p:stCondLst>
                                            <p:cond delay="0"/>
                                          </p:stCondLst>
                                        </p:cTn>
                                        <p:tgtEl>
                                          <p:spTgt spid="132"/>
                                        </p:tgtEl>
                                        <p:attrNameLst>
                                          <p:attrName>style.visibility</p:attrName>
                                        </p:attrNameLst>
                                      </p:cBhvr>
                                      <p:to>
                                        <p:strVal val="visible"/>
                                      </p:to>
                                    </p:set>
                                    <p:animEffect transition="in" filter="wipe(left)">
                                      <p:cBhvr>
                                        <p:cTn id="21" dur="500"/>
                                        <p:tgtEl>
                                          <p:spTgt spid="132"/>
                                        </p:tgtEl>
                                      </p:cBhvr>
                                    </p:animEffect>
                                  </p:childTnLst>
                                </p:cTn>
                              </p:par>
                              <p:par>
                                <p:cTn id="22" presetID="22" presetClass="entr" presetSubtype="8" fill="hold" nodeType="withEffect">
                                  <p:stCondLst>
                                    <p:cond delay="0"/>
                                  </p:stCondLst>
                                  <p:childTnLst>
                                    <p:set>
                                      <p:cBhvr>
                                        <p:cTn id="23" dur="1" fill="hold">
                                          <p:stCondLst>
                                            <p:cond delay="0"/>
                                          </p:stCondLst>
                                        </p:cTn>
                                        <p:tgtEl>
                                          <p:spTgt spid="142"/>
                                        </p:tgtEl>
                                        <p:attrNameLst>
                                          <p:attrName>style.visibility</p:attrName>
                                        </p:attrNameLst>
                                      </p:cBhvr>
                                      <p:to>
                                        <p:strVal val="visible"/>
                                      </p:to>
                                    </p:set>
                                    <p:animEffect transition="in" filter="wipe(left)">
                                      <p:cBhvr>
                                        <p:cTn id="24" dur="500"/>
                                        <p:tgtEl>
                                          <p:spTgt spid="142"/>
                                        </p:tgtEl>
                                      </p:cBhvr>
                                    </p:animEffect>
                                  </p:childTnLst>
                                </p:cTn>
                              </p:par>
                            </p:childTnLst>
                          </p:cTn>
                        </p:par>
                        <p:par>
                          <p:cTn id="25" fill="hold">
                            <p:stCondLst>
                              <p:cond delay="1000"/>
                            </p:stCondLst>
                            <p:childTnLst>
                              <p:par>
                                <p:cTn id="26" presetID="22" presetClass="entr" presetSubtype="2" fill="hold" nodeType="afterEffect">
                                  <p:stCondLst>
                                    <p:cond delay="0"/>
                                  </p:stCondLst>
                                  <p:childTnLst>
                                    <p:set>
                                      <p:cBhvr>
                                        <p:cTn id="27" dur="1" fill="hold">
                                          <p:stCondLst>
                                            <p:cond delay="0"/>
                                          </p:stCondLst>
                                        </p:cTn>
                                        <p:tgtEl>
                                          <p:spTgt spid="150"/>
                                        </p:tgtEl>
                                        <p:attrNameLst>
                                          <p:attrName>style.visibility</p:attrName>
                                        </p:attrNameLst>
                                      </p:cBhvr>
                                      <p:to>
                                        <p:strVal val="visible"/>
                                      </p:to>
                                    </p:set>
                                    <p:animEffect transition="in" filter="wipe(right)">
                                      <p:cBhvr>
                                        <p:cTn id="28" dur="500"/>
                                        <p:tgtEl>
                                          <p:spTgt spid="150"/>
                                        </p:tgtEl>
                                      </p:cBhvr>
                                    </p:animEffect>
                                  </p:childTnLst>
                                </p:cTn>
                              </p:par>
                              <p:par>
                                <p:cTn id="29" presetID="22" presetClass="entr" presetSubtype="2" fill="hold" nodeType="withEffect">
                                  <p:stCondLst>
                                    <p:cond delay="0"/>
                                  </p:stCondLst>
                                  <p:childTnLst>
                                    <p:set>
                                      <p:cBhvr>
                                        <p:cTn id="30" dur="1" fill="hold">
                                          <p:stCondLst>
                                            <p:cond delay="0"/>
                                          </p:stCondLst>
                                        </p:cTn>
                                        <p:tgtEl>
                                          <p:spTgt spid="147"/>
                                        </p:tgtEl>
                                        <p:attrNameLst>
                                          <p:attrName>style.visibility</p:attrName>
                                        </p:attrNameLst>
                                      </p:cBhvr>
                                      <p:to>
                                        <p:strVal val="visible"/>
                                      </p:to>
                                    </p:set>
                                    <p:animEffect transition="in" filter="wipe(right)">
                                      <p:cBhvr>
                                        <p:cTn id="31" dur="500"/>
                                        <p:tgtEl>
                                          <p:spTgt spid="147"/>
                                        </p:tgtEl>
                                      </p:cBhvr>
                                    </p:animEffect>
                                  </p:childTnLst>
                                </p:cTn>
                              </p:par>
                              <p:par>
                                <p:cTn id="32" presetID="22" presetClass="entr" presetSubtype="2" fill="hold" nodeType="withEffect">
                                  <p:stCondLst>
                                    <p:cond delay="0"/>
                                  </p:stCondLst>
                                  <p:childTnLst>
                                    <p:set>
                                      <p:cBhvr>
                                        <p:cTn id="33" dur="1" fill="hold">
                                          <p:stCondLst>
                                            <p:cond delay="0"/>
                                          </p:stCondLst>
                                        </p:cTn>
                                        <p:tgtEl>
                                          <p:spTgt spid="153"/>
                                        </p:tgtEl>
                                        <p:attrNameLst>
                                          <p:attrName>style.visibility</p:attrName>
                                        </p:attrNameLst>
                                      </p:cBhvr>
                                      <p:to>
                                        <p:strVal val="visible"/>
                                      </p:to>
                                    </p:set>
                                    <p:animEffect transition="in" filter="wipe(right)">
                                      <p:cBhvr>
                                        <p:cTn id="34" dur="500"/>
                                        <p:tgtEl>
                                          <p:spTgt spid="1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矩形 102"/>
          <p:cNvSpPr/>
          <p:nvPr/>
        </p:nvSpPr>
        <p:spPr>
          <a:xfrm>
            <a:off x="7243" y="3140968"/>
            <a:ext cx="12190412" cy="371703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矩形 103"/>
          <p:cNvSpPr/>
          <p:nvPr/>
        </p:nvSpPr>
        <p:spPr>
          <a:xfrm>
            <a:off x="10783" y="3140968"/>
            <a:ext cx="12190412" cy="4571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矩形 172"/>
          <p:cNvSpPr>
            <a:spLocks noChangeArrowheads="1"/>
          </p:cNvSpPr>
          <p:nvPr/>
        </p:nvSpPr>
        <p:spPr bwMode="auto">
          <a:xfrm>
            <a:off x="8561859" y="4888655"/>
            <a:ext cx="2287191" cy="855133"/>
          </a:xfrm>
          <a:prstGeom prst="rect">
            <a:avLst/>
          </a:prstGeom>
          <a:solidFill>
            <a:srgbClr val="FFC000"/>
          </a:solidFill>
          <a:ln w="9525" algn="ctr">
            <a:solidFill>
              <a:schemeClr val="tx1"/>
            </a:solidFill>
            <a:round/>
          </a:ln>
        </p:spPr>
        <p:txBody>
          <a:bodyPr/>
          <a:lstStyle/>
          <a:p>
            <a:endParaRPr lang="zh-CN" altLang="en-US">
              <a:latin typeface="+mn-ea"/>
              <a:ea typeface="+mn-ea"/>
            </a:endParaRPr>
          </a:p>
        </p:txBody>
      </p:sp>
      <p:sp>
        <p:nvSpPr>
          <p:cNvPr id="89" name="矩形 172"/>
          <p:cNvSpPr>
            <a:spLocks noChangeArrowheads="1"/>
          </p:cNvSpPr>
          <p:nvPr/>
        </p:nvSpPr>
        <p:spPr bwMode="auto">
          <a:xfrm>
            <a:off x="8561859" y="3356992"/>
            <a:ext cx="2287191" cy="1447800"/>
          </a:xfrm>
          <a:prstGeom prst="rect">
            <a:avLst/>
          </a:prstGeom>
          <a:solidFill>
            <a:srgbClr val="FFC000"/>
          </a:solidFill>
          <a:ln w="9525" algn="ctr">
            <a:solidFill>
              <a:schemeClr val="tx1"/>
            </a:solidFill>
            <a:round/>
          </a:ln>
        </p:spPr>
        <p:txBody>
          <a:bodyPr/>
          <a:lstStyle/>
          <a:p>
            <a:endParaRPr lang="zh-CN" altLang="en-US">
              <a:latin typeface="+mn-ea"/>
              <a:ea typeface="+mn-ea"/>
            </a:endParaRPr>
          </a:p>
        </p:txBody>
      </p:sp>
      <p:sp>
        <p:nvSpPr>
          <p:cNvPr id="62467" name="Rectangle 2"/>
          <p:cNvSpPr>
            <a:spLocks noGrp="1" noChangeArrowheads="1"/>
          </p:cNvSpPr>
          <p:nvPr>
            <p:ph type="title"/>
          </p:nvPr>
        </p:nvSpPr>
        <p:spPr/>
        <p:txBody>
          <a:bodyPr/>
          <a:lstStyle/>
          <a:p>
            <a:pPr eaLnBrk="1" hangingPunct="1"/>
            <a:r>
              <a:rPr lang="en-US" altLang="zh-CN" dirty="0"/>
              <a:t>4.  </a:t>
            </a:r>
            <a:r>
              <a:rPr lang="zh-CN" altLang="en-US" dirty="0"/>
              <a:t>光纤接入 </a:t>
            </a:r>
            <a:endParaRPr lang="zh-CN" altLang="en-US" dirty="0"/>
          </a:p>
        </p:txBody>
      </p:sp>
      <p:sp>
        <p:nvSpPr>
          <p:cNvPr id="2" name="Rectangle 2"/>
          <p:cNvSpPr>
            <a:spLocks noChangeArrowheads="1"/>
          </p:cNvSpPr>
          <p:nvPr/>
        </p:nvSpPr>
        <p:spPr bwMode="auto">
          <a:xfrm>
            <a:off x="0"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7" name="矩形 172"/>
          <p:cNvSpPr>
            <a:spLocks noChangeArrowheads="1"/>
          </p:cNvSpPr>
          <p:nvPr/>
        </p:nvSpPr>
        <p:spPr bwMode="auto">
          <a:xfrm>
            <a:off x="8561859" y="5830744"/>
            <a:ext cx="2287191" cy="785812"/>
          </a:xfrm>
          <a:prstGeom prst="rect">
            <a:avLst/>
          </a:prstGeom>
          <a:solidFill>
            <a:srgbClr val="FFC000"/>
          </a:solidFill>
          <a:ln w="9525" algn="ctr">
            <a:solidFill>
              <a:schemeClr val="tx1"/>
            </a:solidFill>
            <a:round/>
          </a:ln>
        </p:spPr>
        <p:txBody>
          <a:bodyPr/>
          <a:lstStyle/>
          <a:p>
            <a:endParaRPr lang="zh-CN" altLang="en-US">
              <a:latin typeface="+mn-ea"/>
              <a:ea typeface="+mn-ea"/>
            </a:endParaRPr>
          </a:p>
        </p:txBody>
      </p:sp>
      <p:sp>
        <p:nvSpPr>
          <p:cNvPr id="8" name="Line 217"/>
          <p:cNvSpPr>
            <a:spLocks noChangeShapeType="1"/>
          </p:cNvSpPr>
          <p:nvPr/>
        </p:nvSpPr>
        <p:spPr bwMode="auto">
          <a:xfrm>
            <a:off x="6655868" y="5116370"/>
            <a:ext cx="2096591" cy="1000125"/>
          </a:xfrm>
          <a:prstGeom prst="line">
            <a:avLst/>
          </a:prstGeom>
          <a:noFill/>
          <a:ln w="38100" cmpd="dbl">
            <a:solidFill>
              <a:srgbClr val="C00000"/>
            </a:solidFill>
            <a:round/>
          </a:ln>
          <a:extLst>
            <a:ext uri="{909E8E84-426E-40DD-AFC4-6F175D3DCCD1}">
              <a14:hiddenFill xmlns:a14="http://schemas.microsoft.com/office/drawing/2010/main">
                <a:noFill/>
              </a14:hiddenFill>
            </a:ext>
          </a:extLst>
        </p:spPr>
        <p:txBody>
          <a:bodyPr/>
          <a:lstStyle/>
          <a:p>
            <a:endParaRPr lang="zh-CN" altLang="en-US">
              <a:latin typeface="+mn-ea"/>
              <a:ea typeface="+mn-ea"/>
            </a:endParaRPr>
          </a:p>
        </p:txBody>
      </p:sp>
      <p:sp>
        <p:nvSpPr>
          <p:cNvPr id="9" name="Line 216"/>
          <p:cNvSpPr>
            <a:spLocks noChangeShapeType="1"/>
          </p:cNvSpPr>
          <p:nvPr/>
        </p:nvSpPr>
        <p:spPr bwMode="auto">
          <a:xfrm flipV="1">
            <a:off x="6679332" y="4330556"/>
            <a:ext cx="1977828" cy="777200"/>
          </a:xfrm>
          <a:prstGeom prst="line">
            <a:avLst/>
          </a:prstGeom>
          <a:noFill/>
          <a:ln w="38100" cmpd="dbl">
            <a:solidFill>
              <a:srgbClr val="C00000"/>
            </a:solidFill>
            <a:round/>
          </a:ln>
          <a:extLst>
            <a:ext uri="{909E8E84-426E-40DD-AFC4-6F175D3DCCD1}">
              <a14:hiddenFill xmlns:a14="http://schemas.microsoft.com/office/drawing/2010/main">
                <a:noFill/>
              </a14:hiddenFill>
            </a:ext>
          </a:extLst>
        </p:spPr>
        <p:txBody>
          <a:bodyPr/>
          <a:lstStyle/>
          <a:p>
            <a:endParaRPr lang="zh-CN" altLang="en-US">
              <a:latin typeface="+mn-ea"/>
              <a:ea typeface="+mn-ea"/>
            </a:endParaRPr>
          </a:p>
        </p:txBody>
      </p:sp>
      <p:sp>
        <p:nvSpPr>
          <p:cNvPr id="12" name="AutoShape 207"/>
          <p:cNvSpPr>
            <a:spLocks noChangeArrowheads="1"/>
          </p:cNvSpPr>
          <p:nvPr/>
        </p:nvSpPr>
        <p:spPr bwMode="auto">
          <a:xfrm>
            <a:off x="3320382" y="4921106"/>
            <a:ext cx="857696" cy="388938"/>
          </a:xfrm>
          <a:prstGeom prst="cube">
            <a:avLst>
              <a:gd name="adj" fmla="val 25000"/>
            </a:avLst>
          </a:prstGeom>
          <a:solidFill>
            <a:srgbClr val="92D050"/>
          </a:solidFill>
          <a:ln w="9525">
            <a:solidFill>
              <a:schemeClr val="tx1"/>
            </a:solidFill>
            <a:miter lim="800000"/>
          </a:ln>
        </p:spPr>
        <p:txBody>
          <a:bodyPr wrap="none" anchor="ctr"/>
          <a:lstStyle/>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p:txBody>
      </p:sp>
      <p:grpSp>
        <p:nvGrpSpPr>
          <p:cNvPr id="14" name="Group 625"/>
          <p:cNvGrpSpPr/>
          <p:nvPr/>
        </p:nvGrpSpPr>
        <p:grpSpPr bwMode="auto">
          <a:xfrm>
            <a:off x="842591" y="4044806"/>
            <a:ext cx="1810692" cy="642938"/>
            <a:chOff x="3204" y="2684"/>
            <a:chExt cx="1080" cy="854"/>
          </a:xfrm>
          <a:solidFill>
            <a:schemeClr val="accent5">
              <a:lumMod val="40000"/>
              <a:lumOff val="60000"/>
            </a:schemeClr>
          </a:solidFill>
        </p:grpSpPr>
        <p:sp>
          <p:nvSpPr>
            <p:cNvPr id="15" name="Oval 626"/>
            <p:cNvSpPr>
              <a:spLocks noChangeArrowheads="1"/>
            </p:cNvSpPr>
            <p:nvPr/>
          </p:nvSpPr>
          <p:spPr bwMode="auto">
            <a:xfrm>
              <a:off x="3457" y="2684"/>
              <a:ext cx="464" cy="228"/>
            </a:xfrm>
            <a:prstGeom prst="ellipse">
              <a:avLst/>
            </a:prstGeom>
            <a:grpFill/>
            <a:ln w="12700">
              <a:solidFill>
                <a:srgbClr val="000000"/>
              </a:solidFill>
              <a:round/>
            </a:ln>
          </p:spPr>
          <p:txBody>
            <a:bodyPr/>
            <a:lstStyle/>
            <a:p>
              <a:endParaRPr lang="zh-CN" altLang="en-US">
                <a:latin typeface="+mn-ea"/>
                <a:ea typeface="+mn-ea"/>
              </a:endParaRPr>
            </a:p>
          </p:txBody>
        </p:sp>
        <p:sp>
          <p:nvSpPr>
            <p:cNvPr id="16" name="Freeform 627"/>
            <p:cNvSpPr/>
            <p:nvPr/>
          </p:nvSpPr>
          <p:spPr bwMode="auto">
            <a:xfrm>
              <a:off x="3853" y="2753"/>
              <a:ext cx="312" cy="202"/>
            </a:xfrm>
            <a:custGeom>
              <a:avLst/>
              <a:gdLst>
                <a:gd name="T0" fmla="*/ 182 w 312"/>
                <a:gd name="T1" fmla="*/ 10 h 202"/>
                <a:gd name="T2" fmla="*/ 150 w 312"/>
                <a:gd name="T3" fmla="*/ 4 h 202"/>
                <a:gd name="T4" fmla="*/ 119 w 312"/>
                <a:gd name="T5" fmla="*/ 0 h 202"/>
                <a:gd name="T6" fmla="*/ 91 w 312"/>
                <a:gd name="T7" fmla="*/ 2 h 202"/>
                <a:gd name="T8" fmla="*/ 67 w 312"/>
                <a:gd name="T9" fmla="*/ 8 h 202"/>
                <a:gd name="T10" fmla="*/ 44 w 312"/>
                <a:gd name="T11" fmla="*/ 16 h 202"/>
                <a:gd name="T12" fmla="*/ 25 w 312"/>
                <a:gd name="T13" fmla="*/ 29 h 202"/>
                <a:gd name="T14" fmla="*/ 12 w 312"/>
                <a:gd name="T15" fmla="*/ 44 h 202"/>
                <a:gd name="T16" fmla="*/ 2 w 312"/>
                <a:gd name="T17" fmla="*/ 61 h 202"/>
                <a:gd name="T18" fmla="*/ 0 w 312"/>
                <a:gd name="T19" fmla="*/ 80 h 202"/>
                <a:gd name="T20" fmla="*/ 6 w 312"/>
                <a:gd name="T21" fmla="*/ 99 h 202"/>
                <a:gd name="T22" fmla="*/ 16 w 312"/>
                <a:gd name="T23" fmla="*/ 117 h 202"/>
                <a:gd name="T24" fmla="*/ 31 w 312"/>
                <a:gd name="T25" fmla="*/ 136 h 202"/>
                <a:gd name="T26" fmla="*/ 51 w 312"/>
                <a:gd name="T27" fmla="*/ 153 h 202"/>
                <a:gd name="T28" fmla="*/ 74 w 312"/>
                <a:gd name="T29" fmla="*/ 170 h 202"/>
                <a:gd name="T30" fmla="*/ 102 w 312"/>
                <a:gd name="T31" fmla="*/ 183 h 202"/>
                <a:gd name="T32" fmla="*/ 133 w 312"/>
                <a:gd name="T33" fmla="*/ 193 h 202"/>
                <a:gd name="T34" fmla="*/ 165 w 312"/>
                <a:gd name="T35" fmla="*/ 199 h 202"/>
                <a:gd name="T36" fmla="*/ 195 w 312"/>
                <a:gd name="T37" fmla="*/ 202 h 202"/>
                <a:gd name="T38" fmla="*/ 223 w 312"/>
                <a:gd name="T39" fmla="*/ 200 h 202"/>
                <a:gd name="T40" fmla="*/ 248 w 312"/>
                <a:gd name="T41" fmla="*/ 195 h 202"/>
                <a:gd name="T42" fmla="*/ 271 w 312"/>
                <a:gd name="T43" fmla="*/ 187 h 202"/>
                <a:gd name="T44" fmla="*/ 289 w 312"/>
                <a:gd name="T45" fmla="*/ 174 h 202"/>
                <a:gd name="T46" fmla="*/ 303 w 312"/>
                <a:gd name="T47" fmla="*/ 159 h 202"/>
                <a:gd name="T48" fmla="*/ 310 w 312"/>
                <a:gd name="T49" fmla="*/ 142 h 202"/>
                <a:gd name="T50" fmla="*/ 312 w 312"/>
                <a:gd name="T51" fmla="*/ 123 h 202"/>
                <a:gd name="T52" fmla="*/ 308 w 312"/>
                <a:gd name="T53" fmla="*/ 104 h 202"/>
                <a:gd name="T54" fmla="*/ 297 w 312"/>
                <a:gd name="T55" fmla="*/ 85 h 202"/>
                <a:gd name="T56" fmla="*/ 284 w 312"/>
                <a:gd name="T57" fmla="*/ 66 h 202"/>
                <a:gd name="T58" fmla="*/ 263 w 312"/>
                <a:gd name="T59" fmla="*/ 50 h 202"/>
                <a:gd name="T60" fmla="*/ 240 w 312"/>
                <a:gd name="T61" fmla="*/ 33 h 202"/>
                <a:gd name="T62" fmla="*/ 212 w 312"/>
                <a:gd name="T63" fmla="*/ 19 h 202"/>
                <a:gd name="T64" fmla="*/ 182 w 312"/>
                <a:gd name="T65" fmla="*/ 10 h 20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12"/>
                <a:gd name="T100" fmla="*/ 0 h 202"/>
                <a:gd name="T101" fmla="*/ 312 w 312"/>
                <a:gd name="T102" fmla="*/ 202 h 20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12" h="202">
                  <a:moveTo>
                    <a:pt x="182" y="10"/>
                  </a:moveTo>
                  <a:lnTo>
                    <a:pt x="150" y="4"/>
                  </a:lnTo>
                  <a:lnTo>
                    <a:pt x="119" y="0"/>
                  </a:lnTo>
                  <a:lnTo>
                    <a:pt x="91" y="2"/>
                  </a:lnTo>
                  <a:lnTo>
                    <a:pt x="67" y="8"/>
                  </a:lnTo>
                  <a:lnTo>
                    <a:pt x="44" y="16"/>
                  </a:lnTo>
                  <a:lnTo>
                    <a:pt x="25" y="29"/>
                  </a:lnTo>
                  <a:lnTo>
                    <a:pt x="12" y="44"/>
                  </a:lnTo>
                  <a:lnTo>
                    <a:pt x="2" y="61"/>
                  </a:lnTo>
                  <a:lnTo>
                    <a:pt x="0" y="80"/>
                  </a:lnTo>
                  <a:lnTo>
                    <a:pt x="6" y="99"/>
                  </a:lnTo>
                  <a:lnTo>
                    <a:pt x="16" y="117"/>
                  </a:lnTo>
                  <a:lnTo>
                    <a:pt x="31" y="136"/>
                  </a:lnTo>
                  <a:lnTo>
                    <a:pt x="51" y="153"/>
                  </a:lnTo>
                  <a:lnTo>
                    <a:pt x="74" y="170"/>
                  </a:lnTo>
                  <a:lnTo>
                    <a:pt x="102" y="183"/>
                  </a:lnTo>
                  <a:lnTo>
                    <a:pt x="133" y="193"/>
                  </a:lnTo>
                  <a:lnTo>
                    <a:pt x="165" y="199"/>
                  </a:lnTo>
                  <a:lnTo>
                    <a:pt x="195" y="202"/>
                  </a:lnTo>
                  <a:lnTo>
                    <a:pt x="223" y="200"/>
                  </a:lnTo>
                  <a:lnTo>
                    <a:pt x="248" y="195"/>
                  </a:lnTo>
                  <a:lnTo>
                    <a:pt x="271" y="187"/>
                  </a:lnTo>
                  <a:lnTo>
                    <a:pt x="289" y="174"/>
                  </a:lnTo>
                  <a:lnTo>
                    <a:pt x="303" y="159"/>
                  </a:lnTo>
                  <a:lnTo>
                    <a:pt x="310" y="142"/>
                  </a:lnTo>
                  <a:lnTo>
                    <a:pt x="312" y="123"/>
                  </a:lnTo>
                  <a:lnTo>
                    <a:pt x="308" y="104"/>
                  </a:lnTo>
                  <a:lnTo>
                    <a:pt x="297" y="85"/>
                  </a:lnTo>
                  <a:lnTo>
                    <a:pt x="284" y="66"/>
                  </a:lnTo>
                  <a:lnTo>
                    <a:pt x="263" y="50"/>
                  </a:lnTo>
                  <a:lnTo>
                    <a:pt x="240" y="33"/>
                  </a:lnTo>
                  <a:lnTo>
                    <a:pt x="212" y="19"/>
                  </a:lnTo>
                  <a:lnTo>
                    <a:pt x="182" y="10"/>
                  </a:lnTo>
                  <a:close/>
                </a:path>
              </a:pathLst>
            </a:custGeom>
            <a:grpFill/>
            <a:ln w="12700">
              <a:solidFill>
                <a:srgbClr val="000000"/>
              </a:solidFill>
              <a:round/>
            </a:ln>
          </p:spPr>
          <p:txBody>
            <a:bodyPr/>
            <a:lstStyle/>
            <a:p>
              <a:endParaRPr lang="zh-CN" altLang="en-US">
                <a:latin typeface="+mn-ea"/>
                <a:ea typeface="+mn-ea"/>
              </a:endParaRPr>
            </a:p>
          </p:txBody>
        </p:sp>
        <p:sp>
          <p:nvSpPr>
            <p:cNvPr id="17" name="Freeform 628"/>
            <p:cNvSpPr/>
            <p:nvPr/>
          </p:nvSpPr>
          <p:spPr bwMode="auto">
            <a:xfrm>
              <a:off x="4014" y="2946"/>
              <a:ext cx="270" cy="232"/>
            </a:xfrm>
            <a:custGeom>
              <a:avLst/>
              <a:gdLst>
                <a:gd name="T0" fmla="*/ 181 w 270"/>
                <a:gd name="T1" fmla="*/ 15 h 232"/>
                <a:gd name="T2" fmla="*/ 155 w 270"/>
                <a:gd name="T3" fmla="*/ 6 h 232"/>
                <a:gd name="T4" fmla="*/ 128 w 270"/>
                <a:gd name="T5" fmla="*/ 0 h 232"/>
                <a:gd name="T6" fmla="*/ 104 w 270"/>
                <a:gd name="T7" fmla="*/ 0 h 232"/>
                <a:gd name="T8" fmla="*/ 79 w 270"/>
                <a:gd name="T9" fmla="*/ 4 h 232"/>
                <a:gd name="T10" fmla="*/ 57 w 270"/>
                <a:gd name="T11" fmla="*/ 11 h 232"/>
                <a:gd name="T12" fmla="*/ 38 w 270"/>
                <a:gd name="T13" fmla="*/ 23 h 232"/>
                <a:gd name="T14" fmla="*/ 21 w 270"/>
                <a:gd name="T15" fmla="*/ 38 h 232"/>
                <a:gd name="T16" fmla="*/ 9 w 270"/>
                <a:gd name="T17" fmla="*/ 56 h 232"/>
                <a:gd name="T18" fmla="*/ 2 w 270"/>
                <a:gd name="T19" fmla="*/ 79 h 232"/>
                <a:gd name="T20" fmla="*/ 0 w 270"/>
                <a:gd name="T21" fmla="*/ 100 h 232"/>
                <a:gd name="T22" fmla="*/ 4 w 270"/>
                <a:gd name="T23" fmla="*/ 123 h 232"/>
                <a:gd name="T24" fmla="*/ 13 w 270"/>
                <a:gd name="T25" fmla="*/ 145 h 232"/>
                <a:gd name="T26" fmla="*/ 26 w 270"/>
                <a:gd name="T27" fmla="*/ 166 h 232"/>
                <a:gd name="T28" fmla="*/ 43 w 270"/>
                <a:gd name="T29" fmla="*/ 185 h 232"/>
                <a:gd name="T30" fmla="*/ 64 w 270"/>
                <a:gd name="T31" fmla="*/ 202 h 232"/>
                <a:gd name="T32" fmla="*/ 89 w 270"/>
                <a:gd name="T33" fmla="*/ 217 h 232"/>
                <a:gd name="T34" fmla="*/ 115 w 270"/>
                <a:gd name="T35" fmla="*/ 226 h 232"/>
                <a:gd name="T36" fmla="*/ 142 w 270"/>
                <a:gd name="T37" fmla="*/ 232 h 232"/>
                <a:gd name="T38" fmla="*/ 166 w 270"/>
                <a:gd name="T39" fmla="*/ 232 h 232"/>
                <a:gd name="T40" fmla="*/ 191 w 270"/>
                <a:gd name="T41" fmla="*/ 228 h 232"/>
                <a:gd name="T42" fmla="*/ 213 w 270"/>
                <a:gd name="T43" fmla="*/ 221 h 232"/>
                <a:gd name="T44" fmla="*/ 232 w 270"/>
                <a:gd name="T45" fmla="*/ 209 h 232"/>
                <a:gd name="T46" fmla="*/ 249 w 270"/>
                <a:gd name="T47" fmla="*/ 194 h 232"/>
                <a:gd name="T48" fmla="*/ 261 w 270"/>
                <a:gd name="T49" fmla="*/ 175 h 232"/>
                <a:gd name="T50" fmla="*/ 268 w 270"/>
                <a:gd name="T51" fmla="*/ 155 h 232"/>
                <a:gd name="T52" fmla="*/ 270 w 270"/>
                <a:gd name="T53" fmla="*/ 132 h 232"/>
                <a:gd name="T54" fmla="*/ 266 w 270"/>
                <a:gd name="T55" fmla="*/ 109 h 232"/>
                <a:gd name="T56" fmla="*/ 257 w 270"/>
                <a:gd name="T57" fmla="*/ 87 h 232"/>
                <a:gd name="T58" fmla="*/ 244 w 270"/>
                <a:gd name="T59" fmla="*/ 66 h 232"/>
                <a:gd name="T60" fmla="*/ 227 w 270"/>
                <a:gd name="T61" fmla="*/ 47 h 232"/>
                <a:gd name="T62" fmla="*/ 206 w 270"/>
                <a:gd name="T63" fmla="*/ 30 h 232"/>
                <a:gd name="T64" fmla="*/ 181 w 270"/>
                <a:gd name="T65" fmla="*/ 15 h 23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70"/>
                <a:gd name="T100" fmla="*/ 0 h 232"/>
                <a:gd name="T101" fmla="*/ 270 w 270"/>
                <a:gd name="T102" fmla="*/ 232 h 23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70" h="232">
                  <a:moveTo>
                    <a:pt x="181" y="15"/>
                  </a:moveTo>
                  <a:lnTo>
                    <a:pt x="155" y="6"/>
                  </a:lnTo>
                  <a:lnTo>
                    <a:pt x="128" y="0"/>
                  </a:lnTo>
                  <a:lnTo>
                    <a:pt x="104" y="0"/>
                  </a:lnTo>
                  <a:lnTo>
                    <a:pt x="79" y="4"/>
                  </a:lnTo>
                  <a:lnTo>
                    <a:pt x="57" y="11"/>
                  </a:lnTo>
                  <a:lnTo>
                    <a:pt x="38" y="23"/>
                  </a:lnTo>
                  <a:lnTo>
                    <a:pt x="21" y="38"/>
                  </a:lnTo>
                  <a:lnTo>
                    <a:pt x="9" y="56"/>
                  </a:lnTo>
                  <a:lnTo>
                    <a:pt x="2" y="79"/>
                  </a:lnTo>
                  <a:lnTo>
                    <a:pt x="0" y="100"/>
                  </a:lnTo>
                  <a:lnTo>
                    <a:pt x="4" y="123"/>
                  </a:lnTo>
                  <a:lnTo>
                    <a:pt x="13" y="145"/>
                  </a:lnTo>
                  <a:lnTo>
                    <a:pt x="26" y="166"/>
                  </a:lnTo>
                  <a:lnTo>
                    <a:pt x="43" y="185"/>
                  </a:lnTo>
                  <a:lnTo>
                    <a:pt x="64" y="202"/>
                  </a:lnTo>
                  <a:lnTo>
                    <a:pt x="89" y="217"/>
                  </a:lnTo>
                  <a:lnTo>
                    <a:pt x="115" y="226"/>
                  </a:lnTo>
                  <a:lnTo>
                    <a:pt x="142" y="232"/>
                  </a:lnTo>
                  <a:lnTo>
                    <a:pt x="166" y="232"/>
                  </a:lnTo>
                  <a:lnTo>
                    <a:pt x="191" y="228"/>
                  </a:lnTo>
                  <a:lnTo>
                    <a:pt x="213" y="221"/>
                  </a:lnTo>
                  <a:lnTo>
                    <a:pt x="232" y="209"/>
                  </a:lnTo>
                  <a:lnTo>
                    <a:pt x="249" y="194"/>
                  </a:lnTo>
                  <a:lnTo>
                    <a:pt x="261" y="175"/>
                  </a:lnTo>
                  <a:lnTo>
                    <a:pt x="268" y="155"/>
                  </a:lnTo>
                  <a:lnTo>
                    <a:pt x="270" y="132"/>
                  </a:lnTo>
                  <a:lnTo>
                    <a:pt x="266" y="109"/>
                  </a:lnTo>
                  <a:lnTo>
                    <a:pt x="257" y="87"/>
                  </a:lnTo>
                  <a:lnTo>
                    <a:pt x="244" y="66"/>
                  </a:lnTo>
                  <a:lnTo>
                    <a:pt x="227" y="47"/>
                  </a:lnTo>
                  <a:lnTo>
                    <a:pt x="206" y="30"/>
                  </a:lnTo>
                  <a:lnTo>
                    <a:pt x="181" y="15"/>
                  </a:lnTo>
                  <a:close/>
                </a:path>
              </a:pathLst>
            </a:custGeom>
            <a:grpFill/>
            <a:ln w="12700">
              <a:solidFill>
                <a:srgbClr val="000000"/>
              </a:solidFill>
              <a:round/>
            </a:ln>
          </p:spPr>
          <p:txBody>
            <a:bodyPr/>
            <a:lstStyle/>
            <a:p>
              <a:endParaRPr lang="zh-CN" altLang="en-US">
                <a:latin typeface="+mn-ea"/>
                <a:ea typeface="+mn-ea"/>
              </a:endParaRPr>
            </a:p>
          </p:txBody>
        </p:sp>
        <p:sp>
          <p:nvSpPr>
            <p:cNvPr id="18" name="Freeform 629"/>
            <p:cNvSpPr/>
            <p:nvPr/>
          </p:nvSpPr>
          <p:spPr bwMode="auto">
            <a:xfrm>
              <a:off x="3927" y="3165"/>
              <a:ext cx="325" cy="285"/>
            </a:xfrm>
            <a:custGeom>
              <a:avLst/>
              <a:gdLst>
                <a:gd name="T0" fmla="*/ 102 w 325"/>
                <a:gd name="T1" fmla="*/ 19 h 285"/>
                <a:gd name="T2" fmla="*/ 74 w 325"/>
                <a:gd name="T3" fmla="*/ 36 h 285"/>
                <a:gd name="T4" fmla="*/ 49 w 325"/>
                <a:gd name="T5" fmla="*/ 58 h 285"/>
                <a:gd name="T6" fmla="*/ 28 w 325"/>
                <a:gd name="T7" fmla="*/ 81 h 285"/>
                <a:gd name="T8" fmla="*/ 13 w 325"/>
                <a:gd name="T9" fmla="*/ 107 h 285"/>
                <a:gd name="T10" fmla="*/ 4 w 325"/>
                <a:gd name="T11" fmla="*/ 134 h 285"/>
                <a:gd name="T12" fmla="*/ 0 w 325"/>
                <a:gd name="T13" fmla="*/ 162 h 285"/>
                <a:gd name="T14" fmla="*/ 2 w 325"/>
                <a:gd name="T15" fmla="*/ 188 h 285"/>
                <a:gd name="T16" fmla="*/ 11 w 325"/>
                <a:gd name="T17" fmla="*/ 215 h 285"/>
                <a:gd name="T18" fmla="*/ 27 w 325"/>
                <a:gd name="T19" fmla="*/ 237 h 285"/>
                <a:gd name="T20" fmla="*/ 45 w 325"/>
                <a:gd name="T21" fmla="*/ 256 h 285"/>
                <a:gd name="T22" fmla="*/ 70 w 325"/>
                <a:gd name="T23" fmla="*/ 271 h 285"/>
                <a:gd name="T24" fmla="*/ 98 w 325"/>
                <a:gd name="T25" fmla="*/ 279 h 285"/>
                <a:gd name="T26" fmla="*/ 127 w 325"/>
                <a:gd name="T27" fmla="*/ 285 h 285"/>
                <a:gd name="T28" fmla="*/ 159 w 325"/>
                <a:gd name="T29" fmla="*/ 283 h 285"/>
                <a:gd name="T30" fmla="*/ 191 w 325"/>
                <a:gd name="T31" fmla="*/ 275 h 285"/>
                <a:gd name="T32" fmla="*/ 223 w 325"/>
                <a:gd name="T33" fmla="*/ 264 h 285"/>
                <a:gd name="T34" fmla="*/ 251 w 325"/>
                <a:gd name="T35" fmla="*/ 247 h 285"/>
                <a:gd name="T36" fmla="*/ 276 w 325"/>
                <a:gd name="T37" fmla="*/ 226 h 285"/>
                <a:gd name="T38" fmla="*/ 297 w 325"/>
                <a:gd name="T39" fmla="*/ 202 h 285"/>
                <a:gd name="T40" fmla="*/ 312 w 325"/>
                <a:gd name="T41" fmla="*/ 175 h 285"/>
                <a:gd name="T42" fmla="*/ 321 w 325"/>
                <a:gd name="T43" fmla="*/ 149 h 285"/>
                <a:gd name="T44" fmla="*/ 325 w 325"/>
                <a:gd name="T45" fmla="*/ 120 h 285"/>
                <a:gd name="T46" fmla="*/ 323 w 325"/>
                <a:gd name="T47" fmla="*/ 94 h 285"/>
                <a:gd name="T48" fmla="*/ 314 w 325"/>
                <a:gd name="T49" fmla="*/ 68 h 285"/>
                <a:gd name="T50" fmla="*/ 299 w 325"/>
                <a:gd name="T51" fmla="*/ 45 h 285"/>
                <a:gd name="T52" fmla="*/ 280 w 325"/>
                <a:gd name="T53" fmla="*/ 26 h 285"/>
                <a:gd name="T54" fmla="*/ 255 w 325"/>
                <a:gd name="T55" fmla="*/ 11 h 285"/>
                <a:gd name="T56" fmla="*/ 229 w 325"/>
                <a:gd name="T57" fmla="*/ 4 h 285"/>
                <a:gd name="T58" fmla="*/ 198 w 325"/>
                <a:gd name="T59" fmla="*/ 0 h 285"/>
                <a:gd name="T60" fmla="*/ 166 w 325"/>
                <a:gd name="T61" fmla="*/ 0 h 285"/>
                <a:gd name="T62" fmla="*/ 134 w 325"/>
                <a:gd name="T63" fmla="*/ 7 h 285"/>
                <a:gd name="T64" fmla="*/ 102 w 325"/>
                <a:gd name="T65" fmla="*/ 19 h 28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25"/>
                <a:gd name="T100" fmla="*/ 0 h 285"/>
                <a:gd name="T101" fmla="*/ 325 w 325"/>
                <a:gd name="T102" fmla="*/ 285 h 28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25" h="285">
                  <a:moveTo>
                    <a:pt x="102" y="19"/>
                  </a:moveTo>
                  <a:lnTo>
                    <a:pt x="74" y="36"/>
                  </a:lnTo>
                  <a:lnTo>
                    <a:pt x="49" y="58"/>
                  </a:lnTo>
                  <a:lnTo>
                    <a:pt x="28" y="81"/>
                  </a:lnTo>
                  <a:lnTo>
                    <a:pt x="13" y="107"/>
                  </a:lnTo>
                  <a:lnTo>
                    <a:pt x="4" y="134"/>
                  </a:lnTo>
                  <a:lnTo>
                    <a:pt x="0" y="162"/>
                  </a:lnTo>
                  <a:lnTo>
                    <a:pt x="2" y="188"/>
                  </a:lnTo>
                  <a:lnTo>
                    <a:pt x="11" y="215"/>
                  </a:lnTo>
                  <a:lnTo>
                    <a:pt x="27" y="237"/>
                  </a:lnTo>
                  <a:lnTo>
                    <a:pt x="45" y="256"/>
                  </a:lnTo>
                  <a:lnTo>
                    <a:pt x="70" y="271"/>
                  </a:lnTo>
                  <a:lnTo>
                    <a:pt x="98" y="279"/>
                  </a:lnTo>
                  <a:lnTo>
                    <a:pt x="127" y="285"/>
                  </a:lnTo>
                  <a:lnTo>
                    <a:pt x="159" y="283"/>
                  </a:lnTo>
                  <a:lnTo>
                    <a:pt x="191" y="275"/>
                  </a:lnTo>
                  <a:lnTo>
                    <a:pt x="223" y="264"/>
                  </a:lnTo>
                  <a:lnTo>
                    <a:pt x="251" y="247"/>
                  </a:lnTo>
                  <a:lnTo>
                    <a:pt x="276" y="226"/>
                  </a:lnTo>
                  <a:lnTo>
                    <a:pt x="297" y="202"/>
                  </a:lnTo>
                  <a:lnTo>
                    <a:pt x="312" y="175"/>
                  </a:lnTo>
                  <a:lnTo>
                    <a:pt x="321" y="149"/>
                  </a:lnTo>
                  <a:lnTo>
                    <a:pt x="325" y="120"/>
                  </a:lnTo>
                  <a:lnTo>
                    <a:pt x="323" y="94"/>
                  </a:lnTo>
                  <a:lnTo>
                    <a:pt x="314" y="68"/>
                  </a:lnTo>
                  <a:lnTo>
                    <a:pt x="299" y="45"/>
                  </a:lnTo>
                  <a:lnTo>
                    <a:pt x="280" y="26"/>
                  </a:lnTo>
                  <a:lnTo>
                    <a:pt x="255" y="11"/>
                  </a:lnTo>
                  <a:lnTo>
                    <a:pt x="229" y="4"/>
                  </a:lnTo>
                  <a:lnTo>
                    <a:pt x="198" y="0"/>
                  </a:lnTo>
                  <a:lnTo>
                    <a:pt x="166" y="0"/>
                  </a:lnTo>
                  <a:lnTo>
                    <a:pt x="134" y="7"/>
                  </a:lnTo>
                  <a:lnTo>
                    <a:pt x="102" y="19"/>
                  </a:lnTo>
                  <a:close/>
                </a:path>
              </a:pathLst>
            </a:custGeom>
            <a:grpFill/>
            <a:ln w="12700">
              <a:solidFill>
                <a:srgbClr val="000000"/>
              </a:solidFill>
              <a:round/>
            </a:ln>
          </p:spPr>
          <p:txBody>
            <a:bodyPr/>
            <a:lstStyle/>
            <a:p>
              <a:endParaRPr lang="zh-CN" altLang="en-US">
                <a:latin typeface="+mn-ea"/>
                <a:ea typeface="+mn-ea"/>
              </a:endParaRPr>
            </a:p>
          </p:txBody>
        </p:sp>
        <p:sp>
          <p:nvSpPr>
            <p:cNvPr id="19" name="Oval 630"/>
            <p:cNvSpPr>
              <a:spLocks noChangeArrowheads="1"/>
            </p:cNvSpPr>
            <p:nvPr/>
          </p:nvSpPr>
          <p:spPr bwMode="auto">
            <a:xfrm>
              <a:off x="3514" y="3201"/>
              <a:ext cx="538" cy="337"/>
            </a:xfrm>
            <a:prstGeom prst="ellipse">
              <a:avLst/>
            </a:prstGeom>
            <a:grpFill/>
            <a:ln w="12700">
              <a:solidFill>
                <a:srgbClr val="000000"/>
              </a:solidFill>
              <a:round/>
            </a:ln>
          </p:spPr>
          <p:txBody>
            <a:bodyPr/>
            <a:lstStyle/>
            <a:p>
              <a:endParaRPr lang="zh-CN" altLang="en-US">
                <a:latin typeface="+mn-ea"/>
                <a:ea typeface="+mn-ea"/>
              </a:endParaRPr>
            </a:p>
          </p:txBody>
        </p:sp>
        <p:sp>
          <p:nvSpPr>
            <p:cNvPr id="20" name="Freeform 631"/>
            <p:cNvSpPr/>
            <p:nvPr/>
          </p:nvSpPr>
          <p:spPr bwMode="auto">
            <a:xfrm>
              <a:off x="3289" y="3193"/>
              <a:ext cx="300" cy="232"/>
            </a:xfrm>
            <a:custGeom>
              <a:avLst/>
              <a:gdLst>
                <a:gd name="T0" fmla="*/ 185 w 300"/>
                <a:gd name="T1" fmla="*/ 9 h 232"/>
                <a:gd name="T2" fmla="*/ 155 w 300"/>
                <a:gd name="T3" fmla="*/ 2 h 232"/>
                <a:gd name="T4" fmla="*/ 124 w 300"/>
                <a:gd name="T5" fmla="*/ 0 h 232"/>
                <a:gd name="T6" fmla="*/ 98 w 300"/>
                <a:gd name="T7" fmla="*/ 2 h 232"/>
                <a:gd name="T8" fmla="*/ 71 w 300"/>
                <a:gd name="T9" fmla="*/ 8 h 232"/>
                <a:gd name="T10" fmla="*/ 49 w 300"/>
                <a:gd name="T11" fmla="*/ 17 h 232"/>
                <a:gd name="T12" fmla="*/ 30 w 300"/>
                <a:gd name="T13" fmla="*/ 30 h 232"/>
                <a:gd name="T14" fmla="*/ 15 w 300"/>
                <a:gd name="T15" fmla="*/ 47 h 232"/>
                <a:gd name="T16" fmla="*/ 3 w 300"/>
                <a:gd name="T17" fmla="*/ 68 h 232"/>
                <a:gd name="T18" fmla="*/ 0 w 300"/>
                <a:gd name="T19" fmla="*/ 91 h 232"/>
                <a:gd name="T20" fmla="*/ 2 w 300"/>
                <a:gd name="T21" fmla="*/ 113 h 232"/>
                <a:gd name="T22" fmla="*/ 9 w 300"/>
                <a:gd name="T23" fmla="*/ 136 h 232"/>
                <a:gd name="T24" fmla="*/ 22 w 300"/>
                <a:gd name="T25" fmla="*/ 157 h 232"/>
                <a:gd name="T26" fmla="*/ 39 w 300"/>
                <a:gd name="T27" fmla="*/ 177 h 232"/>
                <a:gd name="T28" fmla="*/ 62 w 300"/>
                <a:gd name="T29" fmla="*/ 196 h 232"/>
                <a:gd name="T30" fmla="*/ 87 w 300"/>
                <a:gd name="T31" fmla="*/ 211 h 232"/>
                <a:gd name="T32" fmla="*/ 115 w 300"/>
                <a:gd name="T33" fmla="*/ 223 h 232"/>
                <a:gd name="T34" fmla="*/ 145 w 300"/>
                <a:gd name="T35" fmla="*/ 230 h 232"/>
                <a:gd name="T36" fmla="*/ 175 w 300"/>
                <a:gd name="T37" fmla="*/ 232 h 232"/>
                <a:gd name="T38" fmla="*/ 202 w 300"/>
                <a:gd name="T39" fmla="*/ 230 h 232"/>
                <a:gd name="T40" fmla="*/ 228 w 300"/>
                <a:gd name="T41" fmla="*/ 225 h 232"/>
                <a:gd name="T42" fmla="*/ 251 w 300"/>
                <a:gd name="T43" fmla="*/ 213 h 232"/>
                <a:gd name="T44" fmla="*/ 270 w 300"/>
                <a:gd name="T45" fmla="*/ 200 h 232"/>
                <a:gd name="T46" fmla="*/ 287 w 300"/>
                <a:gd name="T47" fmla="*/ 183 h 232"/>
                <a:gd name="T48" fmla="*/ 296 w 300"/>
                <a:gd name="T49" fmla="*/ 162 h 232"/>
                <a:gd name="T50" fmla="*/ 300 w 300"/>
                <a:gd name="T51" fmla="*/ 140 h 232"/>
                <a:gd name="T52" fmla="*/ 298 w 300"/>
                <a:gd name="T53" fmla="*/ 117 h 232"/>
                <a:gd name="T54" fmla="*/ 291 w 300"/>
                <a:gd name="T55" fmla="*/ 94 h 232"/>
                <a:gd name="T56" fmla="*/ 277 w 300"/>
                <a:gd name="T57" fmla="*/ 74 h 232"/>
                <a:gd name="T58" fmla="*/ 260 w 300"/>
                <a:gd name="T59" fmla="*/ 55 h 232"/>
                <a:gd name="T60" fmla="*/ 238 w 300"/>
                <a:gd name="T61" fmla="*/ 36 h 232"/>
                <a:gd name="T62" fmla="*/ 213 w 300"/>
                <a:gd name="T63" fmla="*/ 21 h 232"/>
                <a:gd name="T64" fmla="*/ 185 w 300"/>
                <a:gd name="T65" fmla="*/ 9 h 23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00"/>
                <a:gd name="T100" fmla="*/ 0 h 232"/>
                <a:gd name="T101" fmla="*/ 300 w 300"/>
                <a:gd name="T102" fmla="*/ 232 h 23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00" h="232">
                  <a:moveTo>
                    <a:pt x="185" y="9"/>
                  </a:moveTo>
                  <a:lnTo>
                    <a:pt x="155" y="2"/>
                  </a:lnTo>
                  <a:lnTo>
                    <a:pt x="124" y="0"/>
                  </a:lnTo>
                  <a:lnTo>
                    <a:pt x="98" y="2"/>
                  </a:lnTo>
                  <a:lnTo>
                    <a:pt x="71" y="8"/>
                  </a:lnTo>
                  <a:lnTo>
                    <a:pt x="49" y="17"/>
                  </a:lnTo>
                  <a:lnTo>
                    <a:pt x="30" y="30"/>
                  </a:lnTo>
                  <a:lnTo>
                    <a:pt x="15" y="47"/>
                  </a:lnTo>
                  <a:lnTo>
                    <a:pt x="3" y="68"/>
                  </a:lnTo>
                  <a:lnTo>
                    <a:pt x="0" y="91"/>
                  </a:lnTo>
                  <a:lnTo>
                    <a:pt x="2" y="113"/>
                  </a:lnTo>
                  <a:lnTo>
                    <a:pt x="9" y="136"/>
                  </a:lnTo>
                  <a:lnTo>
                    <a:pt x="22" y="157"/>
                  </a:lnTo>
                  <a:lnTo>
                    <a:pt x="39" y="177"/>
                  </a:lnTo>
                  <a:lnTo>
                    <a:pt x="62" y="196"/>
                  </a:lnTo>
                  <a:lnTo>
                    <a:pt x="87" y="211"/>
                  </a:lnTo>
                  <a:lnTo>
                    <a:pt x="115" y="223"/>
                  </a:lnTo>
                  <a:lnTo>
                    <a:pt x="145" y="230"/>
                  </a:lnTo>
                  <a:lnTo>
                    <a:pt x="175" y="232"/>
                  </a:lnTo>
                  <a:lnTo>
                    <a:pt x="202" y="230"/>
                  </a:lnTo>
                  <a:lnTo>
                    <a:pt x="228" y="225"/>
                  </a:lnTo>
                  <a:lnTo>
                    <a:pt x="251" y="213"/>
                  </a:lnTo>
                  <a:lnTo>
                    <a:pt x="270" y="200"/>
                  </a:lnTo>
                  <a:lnTo>
                    <a:pt x="287" y="183"/>
                  </a:lnTo>
                  <a:lnTo>
                    <a:pt x="296" y="162"/>
                  </a:lnTo>
                  <a:lnTo>
                    <a:pt x="300" y="140"/>
                  </a:lnTo>
                  <a:lnTo>
                    <a:pt x="298" y="117"/>
                  </a:lnTo>
                  <a:lnTo>
                    <a:pt x="291" y="94"/>
                  </a:lnTo>
                  <a:lnTo>
                    <a:pt x="277" y="74"/>
                  </a:lnTo>
                  <a:lnTo>
                    <a:pt x="260" y="55"/>
                  </a:lnTo>
                  <a:lnTo>
                    <a:pt x="238" y="36"/>
                  </a:lnTo>
                  <a:lnTo>
                    <a:pt x="213" y="21"/>
                  </a:lnTo>
                  <a:lnTo>
                    <a:pt x="185" y="9"/>
                  </a:lnTo>
                  <a:close/>
                </a:path>
              </a:pathLst>
            </a:custGeom>
            <a:grpFill/>
            <a:ln w="12700">
              <a:solidFill>
                <a:srgbClr val="000000"/>
              </a:solidFill>
              <a:round/>
            </a:ln>
          </p:spPr>
          <p:txBody>
            <a:bodyPr/>
            <a:lstStyle/>
            <a:p>
              <a:endParaRPr lang="zh-CN" altLang="en-US">
                <a:latin typeface="+mn-ea"/>
                <a:ea typeface="+mn-ea"/>
              </a:endParaRPr>
            </a:p>
          </p:txBody>
        </p:sp>
        <p:sp>
          <p:nvSpPr>
            <p:cNvPr id="21" name="Oval 632"/>
            <p:cNvSpPr>
              <a:spLocks noChangeArrowheads="1"/>
            </p:cNvSpPr>
            <p:nvPr/>
          </p:nvSpPr>
          <p:spPr bwMode="auto">
            <a:xfrm>
              <a:off x="3204" y="3023"/>
              <a:ext cx="245" cy="219"/>
            </a:xfrm>
            <a:prstGeom prst="ellipse">
              <a:avLst/>
            </a:prstGeom>
            <a:grpFill/>
            <a:ln w="12700">
              <a:solidFill>
                <a:srgbClr val="000000"/>
              </a:solidFill>
              <a:round/>
            </a:ln>
          </p:spPr>
          <p:txBody>
            <a:bodyPr/>
            <a:lstStyle/>
            <a:p>
              <a:endParaRPr lang="zh-CN" altLang="en-US">
                <a:latin typeface="+mn-ea"/>
                <a:ea typeface="+mn-ea"/>
              </a:endParaRPr>
            </a:p>
          </p:txBody>
        </p:sp>
        <p:sp>
          <p:nvSpPr>
            <p:cNvPr id="22" name="Freeform 633"/>
            <p:cNvSpPr/>
            <p:nvPr/>
          </p:nvSpPr>
          <p:spPr bwMode="auto">
            <a:xfrm>
              <a:off x="3253" y="2827"/>
              <a:ext cx="315" cy="259"/>
            </a:xfrm>
            <a:custGeom>
              <a:avLst/>
              <a:gdLst>
                <a:gd name="T0" fmla="*/ 100 w 315"/>
                <a:gd name="T1" fmla="*/ 32 h 259"/>
                <a:gd name="T2" fmla="*/ 72 w 315"/>
                <a:gd name="T3" fmla="*/ 53 h 259"/>
                <a:gd name="T4" fmla="*/ 47 w 315"/>
                <a:gd name="T5" fmla="*/ 74 h 259"/>
                <a:gd name="T6" fmla="*/ 28 w 315"/>
                <a:gd name="T7" fmla="*/ 98 h 259"/>
                <a:gd name="T8" fmla="*/ 13 w 315"/>
                <a:gd name="T9" fmla="*/ 123 h 259"/>
                <a:gd name="T10" fmla="*/ 4 w 315"/>
                <a:gd name="T11" fmla="*/ 149 h 259"/>
                <a:gd name="T12" fmla="*/ 0 w 315"/>
                <a:gd name="T13" fmla="*/ 174 h 259"/>
                <a:gd name="T14" fmla="*/ 2 w 315"/>
                <a:gd name="T15" fmla="*/ 196 h 259"/>
                <a:gd name="T16" fmla="*/ 11 w 315"/>
                <a:gd name="T17" fmla="*/ 217 h 259"/>
                <a:gd name="T18" fmla="*/ 26 w 315"/>
                <a:gd name="T19" fmla="*/ 234 h 259"/>
                <a:gd name="T20" fmla="*/ 45 w 315"/>
                <a:gd name="T21" fmla="*/ 247 h 259"/>
                <a:gd name="T22" fmla="*/ 70 w 315"/>
                <a:gd name="T23" fmla="*/ 257 h 259"/>
                <a:gd name="T24" fmla="*/ 96 w 315"/>
                <a:gd name="T25" fmla="*/ 259 h 259"/>
                <a:gd name="T26" fmla="*/ 124 w 315"/>
                <a:gd name="T27" fmla="*/ 259 h 259"/>
                <a:gd name="T28" fmla="*/ 155 w 315"/>
                <a:gd name="T29" fmla="*/ 253 h 259"/>
                <a:gd name="T30" fmla="*/ 185 w 315"/>
                <a:gd name="T31" fmla="*/ 242 h 259"/>
                <a:gd name="T32" fmla="*/ 215 w 315"/>
                <a:gd name="T33" fmla="*/ 226 h 259"/>
                <a:gd name="T34" fmla="*/ 243 w 315"/>
                <a:gd name="T35" fmla="*/ 208 h 259"/>
                <a:gd name="T36" fmla="*/ 268 w 315"/>
                <a:gd name="T37" fmla="*/ 185 h 259"/>
                <a:gd name="T38" fmla="*/ 287 w 315"/>
                <a:gd name="T39" fmla="*/ 160 h 259"/>
                <a:gd name="T40" fmla="*/ 302 w 315"/>
                <a:gd name="T41" fmla="*/ 136 h 259"/>
                <a:gd name="T42" fmla="*/ 311 w 315"/>
                <a:gd name="T43" fmla="*/ 109 h 259"/>
                <a:gd name="T44" fmla="*/ 315 w 315"/>
                <a:gd name="T45" fmla="*/ 87 h 259"/>
                <a:gd name="T46" fmla="*/ 313 w 315"/>
                <a:gd name="T47" fmla="*/ 62 h 259"/>
                <a:gd name="T48" fmla="*/ 304 w 315"/>
                <a:gd name="T49" fmla="*/ 42 h 259"/>
                <a:gd name="T50" fmla="*/ 289 w 315"/>
                <a:gd name="T51" fmla="*/ 25 h 259"/>
                <a:gd name="T52" fmla="*/ 270 w 315"/>
                <a:gd name="T53" fmla="*/ 11 h 259"/>
                <a:gd name="T54" fmla="*/ 247 w 315"/>
                <a:gd name="T55" fmla="*/ 4 h 259"/>
                <a:gd name="T56" fmla="*/ 221 w 315"/>
                <a:gd name="T57" fmla="*/ 0 h 259"/>
                <a:gd name="T58" fmla="*/ 192 w 315"/>
                <a:gd name="T59" fmla="*/ 0 h 259"/>
                <a:gd name="T60" fmla="*/ 162 w 315"/>
                <a:gd name="T61" fmla="*/ 6 h 259"/>
                <a:gd name="T62" fmla="*/ 130 w 315"/>
                <a:gd name="T63" fmla="*/ 17 h 259"/>
                <a:gd name="T64" fmla="*/ 100 w 315"/>
                <a:gd name="T65" fmla="*/ 32 h 25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15"/>
                <a:gd name="T100" fmla="*/ 0 h 259"/>
                <a:gd name="T101" fmla="*/ 315 w 315"/>
                <a:gd name="T102" fmla="*/ 259 h 25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15" h="259">
                  <a:moveTo>
                    <a:pt x="100" y="32"/>
                  </a:moveTo>
                  <a:lnTo>
                    <a:pt x="72" y="53"/>
                  </a:lnTo>
                  <a:lnTo>
                    <a:pt x="47" y="74"/>
                  </a:lnTo>
                  <a:lnTo>
                    <a:pt x="28" y="98"/>
                  </a:lnTo>
                  <a:lnTo>
                    <a:pt x="13" y="123"/>
                  </a:lnTo>
                  <a:lnTo>
                    <a:pt x="4" y="149"/>
                  </a:lnTo>
                  <a:lnTo>
                    <a:pt x="0" y="174"/>
                  </a:lnTo>
                  <a:lnTo>
                    <a:pt x="2" y="196"/>
                  </a:lnTo>
                  <a:lnTo>
                    <a:pt x="11" y="217"/>
                  </a:lnTo>
                  <a:lnTo>
                    <a:pt x="26" y="234"/>
                  </a:lnTo>
                  <a:lnTo>
                    <a:pt x="45" y="247"/>
                  </a:lnTo>
                  <a:lnTo>
                    <a:pt x="70" y="257"/>
                  </a:lnTo>
                  <a:lnTo>
                    <a:pt x="96" y="259"/>
                  </a:lnTo>
                  <a:lnTo>
                    <a:pt x="124" y="259"/>
                  </a:lnTo>
                  <a:lnTo>
                    <a:pt x="155" y="253"/>
                  </a:lnTo>
                  <a:lnTo>
                    <a:pt x="185" y="242"/>
                  </a:lnTo>
                  <a:lnTo>
                    <a:pt x="215" y="226"/>
                  </a:lnTo>
                  <a:lnTo>
                    <a:pt x="243" y="208"/>
                  </a:lnTo>
                  <a:lnTo>
                    <a:pt x="268" y="185"/>
                  </a:lnTo>
                  <a:lnTo>
                    <a:pt x="287" y="160"/>
                  </a:lnTo>
                  <a:lnTo>
                    <a:pt x="302" y="136"/>
                  </a:lnTo>
                  <a:lnTo>
                    <a:pt x="311" y="109"/>
                  </a:lnTo>
                  <a:lnTo>
                    <a:pt x="315" y="87"/>
                  </a:lnTo>
                  <a:lnTo>
                    <a:pt x="313" y="62"/>
                  </a:lnTo>
                  <a:lnTo>
                    <a:pt x="304" y="42"/>
                  </a:lnTo>
                  <a:lnTo>
                    <a:pt x="289" y="25"/>
                  </a:lnTo>
                  <a:lnTo>
                    <a:pt x="270" y="11"/>
                  </a:lnTo>
                  <a:lnTo>
                    <a:pt x="247" y="4"/>
                  </a:lnTo>
                  <a:lnTo>
                    <a:pt x="221" y="0"/>
                  </a:lnTo>
                  <a:lnTo>
                    <a:pt x="192" y="0"/>
                  </a:lnTo>
                  <a:lnTo>
                    <a:pt x="162" y="6"/>
                  </a:lnTo>
                  <a:lnTo>
                    <a:pt x="130" y="17"/>
                  </a:lnTo>
                  <a:lnTo>
                    <a:pt x="100" y="32"/>
                  </a:lnTo>
                  <a:close/>
                </a:path>
              </a:pathLst>
            </a:custGeom>
            <a:grpFill/>
            <a:ln w="12700">
              <a:solidFill>
                <a:srgbClr val="000000"/>
              </a:solidFill>
              <a:round/>
            </a:ln>
          </p:spPr>
          <p:txBody>
            <a:bodyPr/>
            <a:lstStyle/>
            <a:p>
              <a:endParaRPr lang="zh-CN" altLang="en-US">
                <a:latin typeface="+mn-ea"/>
                <a:ea typeface="+mn-ea"/>
              </a:endParaRPr>
            </a:p>
          </p:txBody>
        </p:sp>
        <p:sp>
          <p:nvSpPr>
            <p:cNvPr id="23" name="Freeform 634"/>
            <p:cNvSpPr/>
            <p:nvPr/>
          </p:nvSpPr>
          <p:spPr bwMode="auto">
            <a:xfrm>
              <a:off x="3319" y="2831"/>
              <a:ext cx="850" cy="583"/>
            </a:xfrm>
            <a:custGeom>
              <a:avLst/>
              <a:gdLst>
                <a:gd name="T0" fmla="*/ 125 w 850"/>
                <a:gd name="T1" fmla="*/ 117 h 583"/>
                <a:gd name="T2" fmla="*/ 166 w 850"/>
                <a:gd name="T3" fmla="*/ 109 h 583"/>
                <a:gd name="T4" fmla="*/ 210 w 850"/>
                <a:gd name="T5" fmla="*/ 102 h 583"/>
                <a:gd name="T6" fmla="*/ 247 w 850"/>
                <a:gd name="T7" fmla="*/ 96 h 583"/>
                <a:gd name="T8" fmla="*/ 272 w 850"/>
                <a:gd name="T9" fmla="*/ 66 h 583"/>
                <a:gd name="T10" fmla="*/ 234 w 850"/>
                <a:gd name="T11" fmla="*/ 58 h 583"/>
                <a:gd name="T12" fmla="*/ 198 w 850"/>
                <a:gd name="T13" fmla="*/ 66 h 583"/>
                <a:gd name="T14" fmla="*/ 179 w 850"/>
                <a:gd name="T15" fmla="*/ 66 h 583"/>
                <a:gd name="T16" fmla="*/ 217 w 850"/>
                <a:gd name="T17" fmla="*/ 36 h 583"/>
                <a:gd name="T18" fmla="*/ 261 w 850"/>
                <a:gd name="T19" fmla="*/ 21 h 583"/>
                <a:gd name="T20" fmla="*/ 296 w 850"/>
                <a:gd name="T21" fmla="*/ 13 h 583"/>
                <a:gd name="T22" fmla="*/ 334 w 850"/>
                <a:gd name="T23" fmla="*/ 5 h 583"/>
                <a:gd name="T24" fmla="*/ 372 w 850"/>
                <a:gd name="T25" fmla="*/ 0 h 583"/>
                <a:gd name="T26" fmla="*/ 410 w 850"/>
                <a:gd name="T27" fmla="*/ 0 h 583"/>
                <a:gd name="T28" fmla="*/ 446 w 850"/>
                <a:gd name="T29" fmla="*/ 0 h 583"/>
                <a:gd name="T30" fmla="*/ 534 w 850"/>
                <a:gd name="T31" fmla="*/ 0 h 583"/>
                <a:gd name="T32" fmla="*/ 584 w 850"/>
                <a:gd name="T33" fmla="*/ 0 h 583"/>
                <a:gd name="T34" fmla="*/ 627 w 850"/>
                <a:gd name="T35" fmla="*/ 21 h 583"/>
                <a:gd name="T36" fmla="*/ 657 w 850"/>
                <a:gd name="T37" fmla="*/ 51 h 583"/>
                <a:gd name="T38" fmla="*/ 695 w 850"/>
                <a:gd name="T39" fmla="*/ 72 h 583"/>
                <a:gd name="T40" fmla="*/ 733 w 850"/>
                <a:gd name="T41" fmla="*/ 81 h 583"/>
                <a:gd name="T42" fmla="*/ 771 w 850"/>
                <a:gd name="T43" fmla="*/ 109 h 583"/>
                <a:gd name="T44" fmla="*/ 801 w 850"/>
                <a:gd name="T45" fmla="*/ 139 h 583"/>
                <a:gd name="T46" fmla="*/ 825 w 850"/>
                <a:gd name="T47" fmla="*/ 183 h 583"/>
                <a:gd name="T48" fmla="*/ 833 w 850"/>
                <a:gd name="T49" fmla="*/ 234 h 583"/>
                <a:gd name="T50" fmla="*/ 839 w 850"/>
                <a:gd name="T51" fmla="*/ 279 h 583"/>
                <a:gd name="T52" fmla="*/ 839 w 850"/>
                <a:gd name="T53" fmla="*/ 324 h 583"/>
                <a:gd name="T54" fmla="*/ 839 w 850"/>
                <a:gd name="T55" fmla="*/ 368 h 583"/>
                <a:gd name="T56" fmla="*/ 850 w 850"/>
                <a:gd name="T57" fmla="*/ 413 h 583"/>
                <a:gd name="T58" fmla="*/ 850 w 850"/>
                <a:gd name="T59" fmla="*/ 456 h 583"/>
                <a:gd name="T60" fmla="*/ 825 w 850"/>
                <a:gd name="T61" fmla="*/ 500 h 583"/>
                <a:gd name="T62" fmla="*/ 782 w 850"/>
                <a:gd name="T63" fmla="*/ 524 h 583"/>
                <a:gd name="T64" fmla="*/ 746 w 850"/>
                <a:gd name="T65" fmla="*/ 545 h 583"/>
                <a:gd name="T66" fmla="*/ 708 w 850"/>
                <a:gd name="T67" fmla="*/ 568 h 583"/>
                <a:gd name="T68" fmla="*/ 670 w 850"/>
                <a:gd name="T69" fmla="*/ 575 h 583"/>
                <a:gd name="T70" fmla="*/ 621 w 850"/>
                <a:gd name="T71" fmla="*/ 583 h 583"/>
                <a:gd name="T72" fmla="*/ 576 w 850"/>
                <a:gd name="T73" fmla="*/ 583 h 583"/>
                <a:gd name="T74" fmla="*/ 540 w 850"/>
                <a:gd name="T75" fmla="*/ 583 h 583"/>
                <a:gd name="T76" fmla="*/ 502 w 850"/>
                <a:gd name="T77" fmla="*/ 583 h 583"/>
                <a:gd name="T78" fmla="*/ 465 w 850"/>
                <a:gd name="T79" fmla="*/ 583 h 583"/>
                <a:gd name="T80" fmla="*/ 427 w 850"/>
                <a:gd name="T81" fmla="*/ 583 h 583"/>
                <a:gd name="T82" fmla="*/ 391 w 850"/>
                <a:gd name="T83" fmla="*/ 583 h 583"/>
                <a:gd name="T84" fmla="*/ 353 w 850"/>
                <a:gd name="T85" fmla="*/ 583 h 583"/>
                <a:gd name="T86" fmla="*/ 310 w 850"/>
                <a:gd name="T87" fmla="*/ 583 h 583"/>
                <a:gd name="T88" fmla="*/ 272 w 850"/>
                <a:gd name="T89" fmla="*/ 583 h 583"/>
                <a:gd name="T90" fmla="*/ 234 w 850"/>
                <a:gd name="T91" fmla="*/ 583 h 583"/>
                <a:gd name="T92" fmla="*/ 198 w 850"/>
                <a:gd name="T93" fmla="*/ 560 h 583"/>
                <a:gd name="T94" fmla="*/ 160 w 850"/>
                <a:gd name="T95" fmla="*/ 545 h 583"/>
                <a:gd name="T96" fmla="*/ 125 w 850"/>
                <a:gd name="T97" fmla="*/ 524 h 583"/>
                <a:gd name="T98" fmla="*/ 92 w 850"/>
                <a:gd name="T99" fmla="*/ 487 h 583"/>
                <a:gd name="T100" fmla="*/ 68 w 850"/>
                <a:gd name="T101" fmla="*/ 456 h 583"/>
                <a:gd name="T102" fmla="*/ 43 w 850"/>
                <a:gd name="T103" fmla="*/ 413 h 583"/>
                <a:gd name="T104" fmla="*/ 17 w 850"/>
                <a:gd name="T105" fmla="*/ 360 h 583"/>
                <a:gd name="T106" fmla="*/ 0 w 850"/>
                <a:gd name="T107" fmla="*/ 309 h 583"/>
                <a:gd name="T108" fmla="*/ 0 w 850"/>
                <a:gd name="T109" fmla="*/ 264 h 583"/>
                <a:gd name="T110" fmla="*/ 6 w 850"/>
                <a:gd name="T111" fmla="*/ 213 h 583"/>
                <a:gd name="T112" fmla="*/ 30 w 850"/>
                <a:gd name="T113" fmla="*/ 175 h 583"/>
                <a:gd name="T114" fmla="*/ 62 w 850"/>
                <a:gd name="T115" fmla="*/ 155 h 583"/>
                <a:gd name="T116" fmla="*/ 98 w 850"/>
                <a:gd name="T117" fmla="*/ 139 h 583"/>
                <a:gd name="T118" fmla="*/ 130 w 850"/>
                <a:gd name="T119" fmla="*/ 117 h 583"/>
                <a:gd name="T120" fmla="*/ 147 w 850"/>
                <a:gd name="T121" fmla="*/ 139 h 58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50"/>
                <a:gd name="T184" fmla="*/ 0 h 583"/>
                <a:gd name="T185" fmla="*/ 850 w 850"/>
                <a:gd name="T186" fmla="*/ 583 h 583"/>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50" h="583">
                  <a:moveTo>
                    <a:pt x="104" y="117"/>
                  </a:moveTo>
                  <a:lnTo>
                    <a:pt x="125" y="117"/>
                  </a:lnTo>
                  <a:lnTo>
                    <a:pt x="142" y="117"/>
                  </a:lnTo>
                  <a:lnTo>
                    <a:pt x="166" y="109"/>
                  </a:lnTo>
                  <a:lnTo>
                    <a:pt x="185" y="109"/>
                  </a:lnTo>
                  <a:lnTo>
                    <a:pt x="210" y="102"/>
                  </a:lnTo>
                  <a:lnTo>
                    <a:pt x="228" y="102"/>
                  </a:lnTo>
                  <a:lnTo>
                    <a:pt x="247" y="96"/>
                  </a:lnTo>
                  <a:lnTo>
                    <a:pt x="266" y="88"/>
                  </a:lnTo>
                  <a:lnTo>
                    <a:pt x="272" y="66"/>
                  </a:lnTo>
                  <a:lnTo>
                    <a:pt x="255" y="58"/>
                  </a:lnTo>
                  <a:lnTo>
                    <a:pt x="234" y="58"/>
                  </a:lnTo>
                  <a:lnTo>
                    <a:pt x="217" y="66"/>
                  </a:lnTo>
                  <a:lnTo>
                    <a:pt x="198" y="66"/>
                  </a:lnTo>
                  <a:lnTo>
                    <a:pt x="179" y="88"/>
                  </a:lnTo>
                  <a:lnTo>
                    <a:pt x="179" y="66"/>
                  </a:lnTo>
                  <a:lnTo>
                    <a:pt x="198" y="51"/>
                  </a:lnTo>
                  <a:lnTo>
                    <a:pt x="217" y="36"/>
                  </a:lnTo>
                  <a:lnTo>
                    <a:pt x="242" y="28"/>
                  </a:lnTo>
                  <a:lnTo>
                    <a:pt x="261" y="21"/>
                  </a:lnTo>
                  <a:lnTo>
                    <a:pt x="279" y="21"/>
                  </a:lnTo>
                  <a:lnTo>
                    <a:pt x="296" y="13"/>
                  </a:lnTo>
                  <a:lnTo>
                    <a:pt x="315" y="13"/>
                  </a:lnTo>
                  <a:lnTo>
                    <a:pt x="334" y="5"/>
                  </a:lnTo>
                  <a:lnTo>
                    <a:pt x="353" y="5"/>
                  </a:lnTo>
                  <a:lnTo>
                    <a:pt x="372" y="0"/>
                  </a:lnTo>
                  <a:lnTo>
                    <a:pt x="391" y="0"/>
                  </a:lnTo>
                  <a:lnTo>
                    <a:pt x="410" y="0"/>
                  </a:lnTo>
                  <a:lnTo>
                    <a:pt x="427" y="0"/>
                  </a:lnTo>
                  <a:lnTo>
                    <a:pt x="446" y="0"/>
                  </a:lnTo>
                  <a:lnTo>
                    <a:pt x="483" y="0"/>
                  </a:lnTo>
                  <a:lnTo>
                    <a:pt x="534" y="0"/>
                  </a:lnTo>
                  <a:lnTo>
                    <a:pt x="559" y="0"/>
                  </a:lnTo>
                  <a:lnTo>
                    <a:pt x="584" y="0"/>
                  </a:lnTo>
                  <a:lnTo>
                    <a:pt x="608" y="5"/>
                  </a:lnTo>
                  <a:lnTo>
                    <a:pt x="627" y="21"/>
                  </a:lnTo>
                  <a:lnTo>
                    <a:pt x="638" y="43"/>
                  </a:lnTo>
                  <a:lnTo>
                    <a:pt x="657" y="51"/>
                  </a:lnTo>
                  <a:lnTo>
                    <a:pt x="676" y="66"/>
                  </a:lnTo>
                  <a:lnTo>
                    <a:pt x="695" y="72"/>
                  </a:lnTo>
                  <a:lnTo>
                    <a:pt x="714" y="72"/>
                  </a:lnTo>
                  <a:lnTo>
                    <a:pt x="733" y="81"/>
                  </a:lnTo>
                  <a:lnTo>
                    <a:pt x="752" y="96"/>
                  </a:lnTo>
                  <a:lnTo>
                    <a:pt x="771" y="109"/>
                  </a:lnTo>
                  <a:lnTo>
                    <a:pt x="782" y="132"/>
                  </a:lnTo>
                  <a:lnTo>
                    <a:pt x="801" y="139"/>
                  </a:lnTo>
                  <a:lnTo>
                    <a:pt x="806" y="162"/>
                  </a:lnTo>
                  <a:lnTo>
                    <a:pt x="825" y="183"/>
                  </a:lnTo>
                  <a:lnTo>
                    <a:pt x="833" y="213"/>
                  </a:lnTo>
                  <a:lnTo>
                    <a:pt x="833" y="234"/>
                  </a:lnTo>
                  <a:lnTo>
                    <a:pt x="839" y="258"/>
                  </a:lnTo>
                  <a:lnTo>
                    <a:pt x="839" y="279"/>
                  </a:lnTo>
                  <a:lnTo>
                    <a:pt x="839" y="302"/>
                  </a:lnTo>
                  <a:lnTo>
                    <a:pt x="839" y="324"/>
                  </a:lnTo>
                  <a:lnTo>
                    <a:pt x="839" y="347"/>
                  </a:lnTo>
                  <a:lnTo>
                    <a:pt x="839" y="368"/>
                  </a:lnTo>
                  <a:lnTo>
                    <a:pt x="850" y="390"/>
                  </a:lnTo>
                  <a:lnTo>
                    <a:pt x="850" y="413"/>
                  </a:lnTo>
                  <a:lnTo>
                    <a:pt x="850" y="434"/>
                  </a:lnTo>
                  <a:lnTo>
                    <a:pt x="850" y="456"/>
                  </a:lnTo>
                  <a:lnTo>
                    <a:pt x="844" y="479"/>
                  </a:lnTo>
                  <a:lnTo>
                    <a:pt x="825" y="500"/>
                  </a:lnTo>
                  <a:lnTo>
                    <a:pt x="801" y="517"/>
                  </a:lnTo>
                  <a:lnTo>
                    <a:pt x="782" y="524"/>
                  </a:lnTo>
                  <a:lnTo>
                    <a:pt x="765" y="537"/>
                  </a:lnTo>
                  <a:lnTo>
                    <a:pt x="746" y="545"/>
                  </a:lnTo>
                  <a:lnTo>
                    <a:pt x="725" y="553"/>
                  </a:lnTo>
                  <a:lnTo>
                    <a:pt x="708" y="568"/>
                  </a:lnTo>
                  <a:lnTo>
                    <a:pt x="689" y="575"/>
                  </a:lnTo>
                  <a:lnTo>
                    <a:pt x="670" y="575"/>
                  </a:lnTo>
                  <a:lnTo>
                    <a:pt x="644" y="583"/>
                  </a:lnTo>
                  <a:lnTo>
                    <a:pt x="621" y="583"/>
                  </a:lnTo>
                  <a:lnTo>
                    <a:pt x="602" y="583"/>
                  </a:lnTo>
                  <a:lnTo>
                    <a:pt x="576" y="583"/>
                  </a:lnTo>
                  <a:lnTo>
                    <a:pt x="559" y="583"/>
                  </a:lnTo>
                  <a:lnTo>
                    <a:pt x="540" y="583"/>
                  </a:lnTo>
                  <a:lnTo>
                    <a:pt x="521" y="583"/>
                  </a:lnTo>
                  <a:lnTo>
                    <a:pt x="502" y="583"/>
                  </a:lnTo>
                  <a:lnTo>
                    <a:pt x="483" y="583"/>
                  </a:lnTo>
                  <a:lnTo>
                    <a:pt x="465" y="583"/>
                  </a:lnTo>
                  <a:lnTo>
                    <a:pt x="446" y="583"/>
                  </a:lnTo>
                  <a:lnTo>
                    <a:pt x="427" y="583"/>
                  </a:lnTo>
                  <a:lnTo>
                    <a:pt x="410" y="583"/>
                  </a:lnTo>
                  <a:lnTo>
                    <a:pt x="391" y="583"/>
                  </a:lnTo>
                  <a:lnTo>
                    <a:pt x="372" y="583"/>
                  </a:lnTo>
                  <a:lnTo>
                    <a:pt x="353" y="583"/>
                  </a:lnTo>
                  <a:lnTo>
                    <a:pt x="329" y="583"/>
                  </a:lnTo>
                  <a:lnTo>
                    <a:pt x="310" y="583"/>
                  </a:lnTo>
                  <a:lnTo>
                    <a:pt x="291" y="583"/>
                  </a:lnTo>
                  <a:lnTo>
                    <a:pt x="272" y="583"/>
                  </a:lnTo>
                  <a:lnTo>
                    <a:pt x="255" y="583"/>
                  </a:lnTo>
                  <a:lnTo>
                    <a:pt x="234" y="583"/>
                  </a:lnTo>
                  <a:lnTo>
                    <a:pt x="217" y="568"/>
                  </a:lnTo>
                  <a:lnTo>
                    <a:pt x="198" y="560"/>
                  </a:lnTo>
                  <a:lnTo>
                    <a:pt x="179" y="553"/>
                  </a:lnTo>
                  <a:lnTo>
                    <a:pt x="160" y="545"/>
                  </a:lnTo>
                  <a:lnTo>
                    <a:pt x="142" y="537"/>
                  </a:lnTo>
                  <a:lnTo>
                    <a:pt x="125" y="524"/>
                  </a:lnTo>
                  <a:lnTo>
                    <a:pt x="104" y="509"/>
                  </a:lnTo>
                  <a:lnTo>
                    <a:pt x="92" y="487"/>
                  </a:lnTo>
                  <a:lnTo>
                    <a:pt x="74" y="479"/>
                  </a:lnTo>
                  <a:lnTo>
                    <a:pt x="68" y="456"/>
                  </a:lnTo>
                  <a:lnTo>
                    <a:pt x="49" y="434"/>
                  </a:lnTo>
                  <a:lnTo>
                    <a:pt x="43" y="413"/>
                  </a:lnTo>
                  <a:lnTo>
                    <a:pt x="24" y="390"/>
                  </a:lnTo>
                  <a:lnTo>
                    <a:pt x="17" y="360"/>
                  </a:lnTo>
                  <a:lnTo>
                    <a:pt x="6" y="330"/>
                  </a:lnTo>
                  <a:lnTo>
                    <a:pt x="0" y="309"/>
                  </a:lnTo>
                  <a:lnTo>
                    <a:pt x="0" y="287"/>
                  </a:lnTo>
                  <a:lnTo>
                    <a:pt x="0" y="264"/>
                  </a:lnTo>
                  <a:lnTo>
                    <a:pt x="0" y="243"/>
                  </a:lnTo>
                  <a:lnTo>
                    <a:pt x="6" y="213"/>
                  </a:lnTo>
                  <a:lnTo>
                    <a:pt x="11" y="192"/>
                  </a:lnTo>
                  <a:lnTo>
                    <a:pt x="30" y="175"/>
                  </a:lnTo>
                  <a:lnTo>
                    <a:pt x="43" y="155"/>
                  </a:lnTo>
                  <a:lnTo>
                    <a:pt x="62" y="155"/>
                  </a:lnTo>
                  <a:lnTo>
                    <a:pt x="79" y="147"/>
                  </a:lnTo>
                  <a:lnTo>
                    <a:pt x="98" y="139"/>
                  </a:lnTo>
                  <a:lnTo>
                    <a:pt x="117" y="139"/>
                  </a:lnTo>
                  <a:lnTo>
                    <a:pt x="130" y="117"/>
                  </a:lnTo>
                  <a:lnTo>
                    <a:pt x="130" y="96"/>
                  </a:lnTo>
                  <a:lnTo>
                    <a:pt x="147" y="139"/>
                  </a:lnTo>
                  <a:lnTo>
                    <a:pt x="10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mn-ea"/>
                <a:ea typeface="+mn-ea"/>
              </a:endParaRPr>
            </a:p>
          </p:txBody>
        </p:sp>
        <p:sp>
          <p:nvSpPr>
            <p:cNvPr id="24" name="Freeform 635"/>
            <p:cNvSpPr/>
            <p:nvPr/>
          </p:nvSpPr>
          <p:spPr bwMode="auto">
            <a:xfrm>
              <a:off x="3483" y="2787"/>
              <a:ext cx="132" cy="168"/>
            </a:xfrm>
            <a:custGeom>
              <a:avLst/>
              <a:gdLst>
                <a:gd name="T0" fmla="*/ 6 w 132"/>
                <a:gd name="T1" fmla="*/ 95 h 168"/>
                <a:gd name="T2" fmla="*/ 0 w 132"/>
                <a:gd name="T3" fmla="*/ 72 h 168"/>
                <a:gd name="T4" fmla="*/ 0 w 132"/>
                <a:gd name="T5" fmla="*/ 51 h 168"/>
                <a:gd name="T6" fmla="*/ 17 w 132"/>
                <a:gd name="T7" fmla="*/ 36 h 168"/>
                <a:gd name="T8" fmla="*/ 36 w 132"/>
                <a:gd name="T9" fmla="*/ 21 h 168"/>
                <a:gd name="T10" fmla="*/ 53 w 132"/>
                <a:gd name="T11" fmla="*/ 0 h 168"/>
                <a:gd name="T12" fmla="*/ 72 w 132"/>
                <a:gd name="T13" fmla="*/ 0 h 168"/>
                <a:gd name="T14" fmla="*/ 91 w 132"/>
                <a:gd name="T15" fmla="*/ 0 h 168"/>
                <a:gd name="T16" fmla="*/ 97 w 132"/>
                <a:gd name="T17" fmla="*/ 21 h 168"/>
                <a:gd name="T18" fmla="*/ 110 w 132"/>
                <a:gd name="T19" fmla="*/ 44 h 168"/>
                <a:gd name="T20" fmla="*/ 121 w 132"/>
                <a:gd name="T21" fmla="*/ 66 h 168"/>
                <a:gd name="T22" fmla="*/ 127 w 132"/>
                <a:gd name="T23" fmla="*/ 87 h 168"/>
                <a:gd name="T24" fmla="*/ 132 w 132"/>
                <a:gd name="T25" fmla="*/ 108 h 168"/>
                <a:gd name="T26" fmla="*/ 132 w 132"/>
                <a:gd name="T27" fmla="*/ 132 h 168"/>
                <a:gd name="T28" fmla="*/ 132 w 132"/>
                <a:gd name="T29" fmla="*/ 153 h 168"/>
                <a:gd name="T30" fmla="*/ 115 w 132"/>
                <a:gd name="T31" fmla="*/ 168 h 168"/>
                <a:gd name="T32" fmla="*/ 97 w 132"/>
                <a:gd name="T33" fmla="*/ 168 h 168"/>
                <a:gd name="T34" fmla="*/ 80 w 132"/>
                <a:gd name="T35" fmla="*/ 168 h 168"/>
                <a:gd name="T36" fmla="*/ 61 w 132"/>
                <a:gd name="T37" fmla="*/ 168 h 168"/>
                <a:gd name="T38" fmla="*/ 42 w 132"/>
                <a:gd name="T39" fmla="*/ 161 h 168"/>
                <a:gd name="T40" fmla="*/ 23 w 132"/>
                <a:gd name="T41" fmla="*/ 146 h 168"/>
                <a:gd name="T42" fmla="*/ 12 w 132"/>
                <a:gd name="T43" fmla="*/ 123 h 168"/>
                <a:gd name="T44" fmla="*/ 6 w 132"/>
                <a:gd name="T45" fmla="*/ 102 h 168"/>
                <a:gd name="T46" fmla="*/ 6 w 132"/>
                <a:gd name="T47" fmla="*/ 95 h 1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32"/>
                <a:gd name="T73" fmla="*/ 0 h 168"/>
                <a:gd name="T74" fmla="*/ 132 w 132"/>
                <a:gd name="T75" fmla="*/ 168 h 16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32" h="168">
                  <a:moveTo>
                    <a:pt x="6" y="95"/>
                  </a:moveTo>
                  <a:lnTo>
                    <a:pt x="0" y="72"/>
                  </a:lnTo>
                  <a:lnTo>
                    <a:pt x="0" y="51"/>
                  </a:lnTo>
                  <a:lnTo>
                    <a:pt x="17" y="36"/>
                  </a:lnTo>
                  <a:lnTo>
                    <a:pt x="36" y="21"/>
                  </a:lnTo>
                  <a:lnTo>
                    <a:pt x="53" y="0"/>
                  </a:lnTo>
                  <a:lnTo>
                    <a:pt x="72" y="0"/>
                  </a:lnTo>
                  <a:lnTo>
                    <a:pt x="91" y="0"/>
                  </a:lnTo>
                  <a:lnTo>
                    <a:pt x="97" y="21"/>
                  </a:lnTo>
                  <a:lnTo>
                    <a:pt x="110" y="44"/>
                  </a:lnTo>
                  <a:lnTo>
                    <a:pt x="121" y="66"/>
                  </a:lnTo>
                  <a:lnTo>
                    <a:pt x="127" y="87"/>
                  </a:lnTo>
                  <a:lnTo>
                    <a:pt x="132" y="108"/>
                  </a:lnTo>
                  <a:lnTo>
                    <a:pt x="132" y="132"/>
                  </a:lnTo>
                  <a:lnTo>
                    <a:pt x="132" y="153"/>
                  </a:lnTo>
                  <a:lnTo>
                    <a:pt x="115" y="168"/>
                  </a:lnTo>
                  <a:lnTo>
                    <a:pt x="97" y="168"/>
                  </a:lnTo>
                  <a:lnTo>
                    <a:pt x="80" y="168"/>
                  </a:lnTo>
                  <a:lnTo>
                    <a:pt x="61" y="168"/>
                  </a:lnTo>
                  <a:lnTo>
                    <a:pt x="42" y="161"/>
                  </a:lnTo>
                  <a:lnTo>
                    <a:pt x="23" y="146"/>
                  </a:lnTo>
                  <a:lnTo>
                    <a:pt x="12" y="123"/>
                  </a:lnTo>
                  <a:lnTo>
                    <a:pt x="6" y="102"/>
                  </a:lnTo>
                  <a:lnTo>
                    <a:pt x="6" y="9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mn-ea"/>
                <a:ea typeface="+mn-ea"/>
              </a:endParaRPr>
            </a:p>
          </p:txBody>
        </p:sp>
        <p:sp>
          <p:nvSpPr>
            <p:cNvPr id="25" name="Freeform 636"/>
            <p:cNvSpPr/>
            <p:nvPr/>
          </p:nvSpPr>
          <p:spPr bwMode="auto">
            <a:xfrm>
              <a:off x="3802" y="2742"/>
              <a:ext cx="93" cy="123"/>
            </a:xfrm>
            <a:custGeom>
              <a:avLst/>
              <a:gdLst>
                <a:gd name="T0" fmla="*/ 0 w 93"/>
                <a:gd name="T1" fmla="*/ 0 h 123"/>
                <a:gd name="T2" fmla="*/ 17 w 93"/>
                <a:gd name="T3" fmla="*/ 15 h 123"/>
                <a:gd name="T4" fmla="*/ 36 w 93"/>
                <a:gd name="T5" fmla="*/ 28 h 123"/>
                <a:gd name="T6" fmla="*/ 55 w 93"/>
                <a:gd name="T7" fmla="*/ 28 h 123"/>
                <a:gd name="T8" fmla="*/ 74 w 93"/>
                <a:gd name="T9" fmla="*/ 44 h 123"/>
                <a:gd name="T10" fmla="*/ 87 w 93"/>
                <a:gd name="T11" fmla="*/ 66 h 123"/>
                <a:gd name="T12" fmla="*/ 93 w 93"/>
                <a:gd name="T13" fmla="*/ 87 h 123"/>
                <a:gd name="T14" fmla="*/ 93 w 93"/>
                <a:gd name="T15" fmla="*/ 110 h 123"/>
                <a:gd name="T16" fmla="*/ 74 w 93"/>
                <a:gd name="T17" fmla="*/ 123 h 123"/>
                <a:gd name="T18" fmla="*/ 55 w 93"/>
                <a:gd name="T19" fmla="*/ 123 h 123"/>
                <a:gd name="T20" fmla="*/ 31 w 93"/>
                <a:gd name="T21" fmla="*/ 115 h 123"/>
                <a:gd name="T22" fmla="*/ 12 w 93"/>
                <a:gd name="T23" fmla="*/ 102 h 123"/>
                <a:gd name="T24" fmla="*/ 6 w 93"/>
                <a:gd name="T25" fmla="*/ 79 h 123"/>
                <a:gd name="T26" fmla="*/ 0 w 93"/>
                <a:gd name="T27" fmla="*/ 57 h 123"/>
                <a:gd name="T28" fmla="*/ 0 w 93"/>
                <a:gd name="T29" fmla="*/ 36 h 123"/>
                <a:gd name="T30" fmla="*/ 12 w 93"/>
                <a:gd name="T31" fmla="*/ 15 h 123"/>
                <a:gd name="T32" fmla="*/ 0 w 93"/>
                <a:gd name="T33" fmla="*/ 0 h 1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93"/>
                <a:gd name="T52" fmla="*/ 0 h 123"/>
                <a:gd name="T53" fmla="*/ 93 w 93"/>
                <a:gd name="T54" fmla="*/ 123 h 12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93" h="123">
                  <a:moveTo>
                    <a:pt x="0" y="0"/>
                  </a:moveTo>
                  <a:lnTo>
                    <a:pt x="17" y="15"/>
                  </a:lnTo>
                  <a:lnTo>
                    <a:pt x="36" y="28"/>
                  </a:lnTo>
                  <a:lnTo>
                    <a:pt x="55" y="28"/>
                  </a:lnTo>
                  <a:lnTo>
                    <a:pt x="74" y="44"/>
                  </a:lnTo>
                  <a:lnTo>
                    <a:pt x="87" y="66"/>
                  </a:lnTo>
                  <a:lnTo>
                    <a:pt x="93" y="87"/>
                  </a:lnTo>
                  <a:lnTo>
                    <a:pt x="93" y="110"/>
                  </a:lnTo>
                  <a:lnTo>
                    <a:pt x="74" y="123"/>
                  </a:lnTo>
                  <a:lnTo>
                    <a:pt x="55" y="123"/>
                  </a:lnTo>
                  <a:lnTo>
                    <a:pt x="31" y="115"/>
                  </a:lnTo>
                  <a:lnTo>
                    <a:pt x="12" y="102"/>
                  </a:lnTo>
                  <a:lnTo>
                    <a:pt x="6" y="79"/>
                  </a:lnTo>
                  <a:lnTo>
                    <a:pt x="0" y="57"/>
                  </a:lnTo>
                  <a:lnTo>
                    <a:pt x="0" y="36"/>
                  </a:lnTo>
                  <a:lnTo>
                    <a:pt x="12" y="15"/>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mn-ea"/>
                <a:ea typeface="+mn-ea"/>
              </a:endParaRPr>
            </a:p>
          </p:txBody>
        </p:sp>
      </p:grpSp>
      <p:sp>
        <p:nvSpPr>
          <p:cNvPr id="26" name="Text Box 2"/>
          <p:cNvSpPr txBox="1">
            <a:spLocks noChangeArrowheads="1"/>
          </p:cNvSpPr>
          <p:nvPr/>
        </p:nvSpPr>
        <p:spPr bwMode="auto">
          <a:xfrm>
            <a:off x="1223789" y="4187681"/>
            <a:ext cx="8002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sz="1600" dirty="0">
                <a:latin typeface="+mn-ea"/>
                <a:ea typeface="+mn-ea"/>
              </a:rPr>
              <a:t>互联网</a:t>
            </a:r>
            <a:endParaRPr lang="zh-CN" altLang="en-US" sz="1600" dirty="0">
              <a:latin typeface="+mn-ea"/>
              <a:ea typeface="+mn-ea"/>
            </a:endParaRPr>
          </a:p>
        </p:txBody>
      </p:sp>
      <p:grpSp>
        <p:nvGrpSpPr>
          <p:cNvPr id="27" name="Group 625"/>
          <p:cNvGrpSpPr/>
          <p:nvPr/>
        </p:nvGrpSpPr>
        <p:grpSpPr bwMode="auto">
          <a:xfrm>
            <a:off x="842591" y="4830620"/>
            <a:ext cx="1810692" cy="642937"/>
            <a:chOff x="3204" y="2684"/>
            <a:chExt cx="1080" cy="854"/>
          </a:xfrm>
          <a:solidFill>
            <a:srgbClr val="FFFF99"/>
          </a:solidFill>
        </p:grpSpPr>
        <p:sp>
          <p:nvSpPr>
            <p:cNvPr id="28" name="Oval 626"/>
            <p:cNvSpPr>
              <a:spLocks noChangeArrowheads="1"/>
            </p:cNvSpPr>
            <p:nvPr/>
          </p:nvSpPr>
          <p:spPr bwMode="auto">
            <a:xfrm>
              <a:off x="3457" y="2684"/>
              <a:ext cx="464" cy="228"/>
            </a:xfrm>
            <a:prstGeom prst="ellipse">
              <a:avLst/>
            </a:prstGeom>
            <a:grpFill/>
            <a:ln w="12700">
              <a:solidFill>
                <a:srgbClr val="000000"/>
              </a:solidFill>
              <a:round/>
            </a:ln>
          </p:spPr>
          <p:txBody>
            <a:bodyPr/>
            <a:lstStyle/>
            <a:p>
              <a:endParaRPr lang="zh-CN" altLang="en-US">
                <a:latin typeface="+mn-ea"/>
                <a:ea typeface="+mn-ea"/>
              </a:endParaRPr>
            </a:p>
          </p:txBody>
        </p:sp>
        <p:sp>
          <p:nvSpPr>
            <p:cNvPr id="29" name="Freeform 627"/>
            <p:cNvSpPr/>
            <p:nvPr/>
          </p:nvSpPr>
          <p:spPr bwMode="auto">
            <a:xfrm>
              <a:off x="3853" y="2753"/>
              <a:ext cx="312" cy="202"/>
            </a:xfrm>
            <a:custGeom>
              <a:avLst/>
              <a:gdLst>
                <a:gd name="T0" fmla="*/ 182 w 312"/>
                <a:gd name="T1" fmla="*/ 10 h 202"/>
                <a:gd name="T2" fmla="*/ 150 w 312"/>
                <a:gd name="T3" fmla="*/ 4 h 202"/>
                <a:gd name="T4" fmla="*/ 119 w 312"/>
                <a:gd name="T5" fmla="*/ 0 h 202"/>
                <a:gd name="T6" fmla="*/ 91 w 312"/>
                <a:gd name="T7" fmla="*/ 2 h 202"/>
                <a:gd name="T8" fmla="*/ 67 w 312"/>
                <a:gd name="T9" fmla="*/ 8 h 202"/>
                <a:gd name="T10" fmla="*/ 44 w 312"/>
                <a:gd name="T11" fmla="*/ 16 h 202"/>
                <a:gd name="T12" fmla="*/ 25 w 312"/>
                <a:gd name="T13" fmla="*/ 29 h 202"/>
                <a:gd name="T14" fmla="*/ 12 w 312"/>
                <a:gd name="T15" fmla="*/ 44 h 202"/>
                <a:gd name="T16" fmla="*/ 2 w 312"/>
                <a:gd name="T17" fmla="*/ 61 h 202"/>
                <a:gd name="T18" fmla="*/ 0 w 312"/>
                <a:gd name="T19" fmla="*/ 80 h 202"/>
                <a:gd name="T20" fmla="*/ 6 w 312"/>
                <a:gd name="T21" fmla="*/ 99 h 202"/>
                <a:gd name="T22" fmla="*/ 16 w 312"/>
                <a:gd name="T23" fmla="*/ 117 h 202"/>
                <a:gd name="T24" fmla="*/ 31 w 312"/>
                <a:gd name="T25" fmla="*/ 136 h 202"/>
                <a:gd name="T26" fmla="*/ 51 w 312"/>
                <a:gd name="T27" fmla="*/ 153 h 202"/>
                <a:gd name="T28" fmla="*/ 74 w 312"/>
                <a:gd name="T29" fmla="*/ 170 h 202"/>
                <a:gd name="T30" fmla="*/ 102 w 312"/>
                <a:gd name="T31" fmla="*/ 183 h 202"/>
                <a:gd name="T32" fmla="*/ 133 w 312"/>
                <a:gd name="T33" fmla="*/ 193 h 202"/>
                <a:gd name="T34" fmla="*/ 165 w 312"/>
                <a:gd name="T35" fmla="*/ 199 h 202"/>
                <a:gd name="T36" fmla="*/ 195 w 312"/>
                <a:gd name="T37" fmla="*/ 202 h 202"/>
                <a:gd name="T38" fmla="*/ 223 w 312"/>
                <a:gd name="T39" fmla="*/ 200 h 202"/>
                <a:gd name="T40" fmla="*/ 248 w 312"/>
                <a:gd name="T41" fmla="*/ 195 h 202"/>
                <a:gd name="T42" fmla="*/ 271 w 312"/>
                <a:gd name="T43" fmla="*/ 187 h 202"/>
                <a:gd name="T44" fmla="*/ 289 w 312"/>
                <a:gd name="T45" fmla="*/ 174 h 202"/>
                <a:gd name="T46" fmla="*/ 303 w 312"/>
                <a:gd name="T47" fmla="*/ 159 h 202"/>
                <a:gd name="T48" fmla="*/ 310 w 312"/>
                <a:gd name="T49" fmla="*/ 142 h 202"/>
                <a:gd name="T50" fmla="*/ 312 w 312"/>
                <a:gd name="T51" fmla="*/ 123 h 202"/>
                <a:gd name="T52" fmla="*/ 308 w 312"/>
                <a:gd name="T53" fmla="*/ 104 h 202"/>
                <a:gd name="T54" fmla="*/ 297 w 312"/>
                <a:gd name="T55" fmla="*/ 85 h 202"/>
                <a:gd name="T56" fmla="*/ 284 w 312"/>
                <a:gd name="T57" fmla="*/ 66 h 202"/>
                <a:gd name="T58" fmla="*/ 263 w 312"/>
                <a:gd name="T59" fmla="*/ 50 h 202"/>
                <a:gd name="T60" fmla="*/ 240 w 312"/>
                <a:gd name="T61" fmla="*/ 33 h 202"/>
                <a:gd name="T62" fmla="*/ 212 w 312"/>
                <a:gd name="T63" fmla="*/ 19 h 202"/>
                <a:gd name="T64" fmla="*/ 182 w 312"/>
                <a:gd name="T65" fmla="*/ 10 h 20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12"/>
                <a:gd name="T100" fmla="*/ 0 h 202"/>
                <a:gd name="T101" fmla="*/ 312 w 312"/>
                <a:gd name="T102" fmla="*/ 202 h 20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12" h="202">
                  <a:moveTo>
                    <a:pt x="182" y="10"/>
                  </a:moveTo>
                  <a:lnTo>
                    <a:pt x="150" y="4"/>
                  </a:lnTo>
                  <a:lnTo>
                    <a:pt x="119" y="0"/>
                  </a:lnTo>
                  <a:lnTo>
                    <a:pt x="91" y="2"/>
                  </a:lnTo>
                  <a:lnTo>
                    <a:pt x="67" y="8"/>
                  </a:lnTo>
                  <a:lnTo>
                    <a:pt x="44" y="16"/>
                  </a:lnTo>
                  <a:lnTo>
                    <a:pt x="25" y="29"/>
                  </a:lnTo>
                  <a:lnTo>
                    <a:pt x="12" y="44"/>
                  </a:lnTo>
                  <a:lnTo>
                    <a:pt x="2" y="61"/>
                  </a:lnTo>
                  <a:lnTo>
                    <a:pt x="0" y="80"/>
                  </a:lnTo>
                  <a:lnTo>
                    <a:pt x="6" y="99"/>
                  </a:lnTo>
                  <a:lnTo>
                    <a:pt x="16" y="117"/>
                  </a:lnTo>
                  <a:lnTo>
                    <a:pt x="31" y="136"/>
                  </a:lnTo>
                  <a:lnTo>
                    <a:pt x="51" y="153"/>
                  </a:lnTo>
                  <a:lnTo>
                    <a:pt x="74" y="170"/>
                  </a:lnTo>
                  <a:lnTo>
                    <a:pt x="102" y="183"/>
                  </a:lnTo>
                  <a:lnTo>
                    <a:pt x="133" y="193"/>
                  </a:lnTo>
                  <a:lnTo>
                    <a:pt x="165" y="199"/>
                  </a:lnTo>
                  <a:lnTo>
                    <a:pt x="195" y="202"/>
                  </a:lnTo>
                  <a:lnTo>
                    <a:pt x="223" y="200"/>
                  </a:lnTo>
                  <a:lnTo>
                    <a:pt x="248" y="195"/>
                  </a:lnTo>
                  <a:lnTo>
                    <a:pt x="271" y="187"/>
                  </a:lnTo>
                  <a:lnTo>
                    <a:pt x="289" y="174"/>
                  </a:lnTo>
                  <a:lnTo>
                    <a:pt x="303" y="159"/>
                  </a:lnTo>
                  <a:lnTo>
                    <a:pt x="310" y="142"/>
                  </a:lnTo>
                  <a:lnTo>
                    <a:pt x="312" y="123"/>
                  </a:lnTo>
                  <a:lnTo>
                    <a:pt x="308" y="104"/>
                  </a:lnTo>
                  <a:lnTo>
                    <a:pt x="297" y="85"/>
                  </a:lnTo>
                  <a:lnTo>
                    <a:pt x="284" y="66"/>
                  </a:lnTo>
                  <a:lnTo>
                    <a:pt x="263" y="50"/>
                  </a:lnTo>
                  <a:lnTo>
                    <a:pt x="240" y="33"/>
                  </a:lnTo>
                  <a:lnTo>
                    <a:pt x="212" y="19"/>
                  </a:lnTo>
                  <a:lnTo>
                    <a:pt x="182" y="10"/>
                  </a:lnTo>
                  <a:close/>
                </a:path>
              </a:pathLst>
            </a:custGeom>
            <a:grpFill/>
            <a:ln w="12700">
              <a:solidFill>
                <a:srgbClr val="000000"/>
              </a:solidFill>
              <a:round/>
            </a:ln>
          </p:spPr>
          <p:txBody>
            <a:bodyPr/>
            <a:lstStyle/>
            <a:p>
              <a:endParaRPr lang="zh-CN" altLang="en-US">
                <a:latin typeface="+mn-ea"/>
                <a:ea typeface="+mn-ea"/>
              </a:endParaRPr>
            </a:p>
          </p:txBody>
        </p:sp>
        <p:sp>
          <p:nvSpPr>
            <p:cNvPr id="30" name="Freeform 628"/>
            <p:cNvSpPr/>
            <p:nvPr/>
          </p:nvSpPr>
          <p:spPr bwMode="auto">
            <a:xfrm>
              <a:off x="4014" y="2946"/>
              <a:ext cx="270" cy="232"/>
            </a:xfrm>
            <a:custGeom>
              <a:avLst/>
              <a:gdLst>
                <a:gd name="T0" fmla="*/ 181 w 270"/>
                <a:gd name="T1" fmla="*/ 15 h 232"/>
                <a:gd name="T2" fmla="*/ 155 w 270"/>
                <a:gd name="T3" fmla="*/ 6 h 232"/>
                <a:gd name="T4" fmla="*/ 128 w 270"/>
                <a:gd name="T5" fmla="*/ 0 h 232"/>
                <a:gd name="T6" fmla="*/ 104 w 270"/>
                <a:gd name="T7" fmla="*/ 0 h 232"/>
                <a:gd name="T8" fmla="*/ 79 w 270"/>
                <a:gd name="T9" fmla="*/ 4 h 232"/>
                <a:gd name="T10" fmla="*/ 57 w 270"/>
                <a:gd name="T11" fmla="*/ 11 h 232"/>
                <a:gd name="T12" fmla="*/ 38 w 270"/>
                <a:gd name="T13" fmla="*/ 23 h 232"/>
                <a:gd name="T14" fmla="*/ 21 w 270"/>
                <a:gd name="T15" fmla="*/ 38 h 232"/>
                <a:gd name="T16" fmla="*/ 9 w 270"/>
                <a:gd name="T17" fmla="*/ 56 h 232"/>
                <a:gd name="T18" fmla="*/ 2 w 270"/>
                <a:gd name="T19" fmla="*/ 79 h 232"/>
                <a:gd name="T20" fmla="*/ 0 w 270"/>
                <a:gd name="T21" fmla="*/ 100 h 232"/>
                <a:gd name="T22" fmla="*/ 4 w 270"/>
                <a:gd name="T23" fmla="*/ 123 h 232"/>
                <a:gd name="T24" fmla="*/ 13 w 270"/>
                <a:gd name="T25" fmla="*/ 145 h 232"/>
                <a:gd name="T26" fmla="*/ 26 w 270"/>
                <a:gd name="T27" fmla="*/ 166 h 232"/>
                <a:gd name="T28" fmla="*/ 43 w 270"/>
                <a:gd name="T29" fmla="*/ 185 h 232"/>
                <a:gd name="T30" fmla="*/ 64 w 270"/>
                <a:gd name="T31" fmla="*/ 202 h 232"/>
                <a:gd name="T32" fmla="*/ 89 w 270"/>
                <a:gd name="T33" fmla="*/ 217 h 232"/>
                <a:gd name="T34" fmla="*/ 115 w 270"/>
                <a:gd name="T35" fmla="*/ 226 h 232"/>
                <a:gd name="T36" fmla="*/ 142 w 270"/>
                <a:gd name="T37" fmla="*/ 232 h 232"/>
                <a:gd name="T38" fmla="*/ 166 w 270"/>
                <a:gd name="T39" fmla="*/ 232 h 232"/>
                <a:gd name="T40" fmla="*/ 191 w 270"/>
                <a:gd name="T41" fmla="*/ 228 h 232"/>
                <a:gd name="T42" fmla="*/ 213 w 270"/>
                <a:gd name="T43" fmla="*/ 221 h 232"/>
                <a:gd name="T44" fmla="*/ 232 w 270"/>
                <a:gd name="T45" fmla="*/ 209 h 232"/>
                <a:gd name="T46" fmla="*/ 249 w 270"/>
                <a:gd name="T47" fmla="*/ 194 h 232"/>
                <a:gd name="T48" fmla="*/ 261 w 270"/>
                <a:gd name="T49" fmla="*/ 175 h 232"/>
                <a:gd name="T50" fmla="*/ 268 w 270"/>
                <a:gd name="T51" fmla="*/ 155 h 232"/>
                <a:gd name="T52" fmla="*/ 270 w 270"/>
                <a:gd name="T53" fmla="*/ 132 h 232"/>
                <a:gd name="T54" fmla="*/ 266 w 270"/>
                <a:gd name="T55" fmla="*/ 109 h 232"/>
                <a:gd name="T56" fmla="*/ 257 w 270"/>
                <a:gd name="T57" fmla="*/ 87 h 232"/>
                <a:gd name="T58" fmla="*/ 244 w 270"/>
                <a:gd name="T59" fmla="*/ 66 h 232"/>
                <a:gd name="T60" fmla="*/ 227 w 270"/>
                <a:gd name="T61" fmla="*/ 47 h 232"/>
                <a:gd name="T62" fmla="*/ 206 w 270"/>
                <a:gd name="T63" fmla="*/ 30 h 232"/>
                <a:gd name="T64" fmla="*/ 181 w 270"/>
                <a:gd name="T65" fmla="*/ 15 h 23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70"/>
                <a:gd name="T100" fmla="*/ 0 h 232"/>
                <a:gd name="T101" fmla="*/ 270 w 270"/>
                <a:gd name="T102" fmla="*/ 232 h 23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70" h="232">
                  <a:moveTo>
                    <a:pt x="181" y="15"/>
                  </a:moveTo>
                  <a:lnTo>
                    <a:pt x="155" y="6"/>
                  </a:lnTo>
                  <a:lnTo>
                    <a:pt x="128" y="0"/>
                  </a:lnTo>
                  <a:lnTo>
                    <a:pt x="104" y="0"/>
                  </a:lnTo>
                  <a:lnTo>
                    <a:pt x="79" y="4"/>
                  </a:lnTo>
                  <a:lnTo>
                    <a:pt x="57" y="11"/>
                  </a:lnTo>
                  <a:lnTo>
                    <a:pt x="38" y="23"/>
                  </a:lnTo>
                  <a:lnTo>
                    <a:pt x="21" y="38"/>
                  </a:lnTo>
                  <a:lnTo>
                    <a:pt x="9" y="56"/>
                  </a:lnTo>
                  <a:lnTo>
                    <a:pt x="2" y="79"/>
                  </a:lnTo>
                  <a:lnTo>
                    <a:pt x="0" y="100"/>
                  </a:lnTo>
                  <a:lnTo>
                    <a:pt x="4" y="123"/>
                  </a:lnTo>
                  <a:lnTo>
                    <a:pt x="13" y="145"/>
                  </a:lnTo>
                  <a:lnTo>
                    <a:pt x="26" y="166"/>
                  </a:lnTo>
                  <a:lnTo>
                    <a:pt x="43" y="185"/>
                  </a:lnTo>
                  <a:lnTo>
                    <a:pt x="64" y="202"/>
                  </a:lnTo>
                  <a:lnTo>
                    <a:pt x="89" y="217"/>
                  </a:lnTo>
                  <a:lnTo>
                    <a:pt x="115" y="226"/>
                  </a:lnTo>
                  <a:lnTo>
                    <a:pt x="142" y="232"/>
                  </a:lnTo>
                  <a:lnTo>
                    <a:pt x="166" y="232"/>
                  </a:lnTo>
                  <a:lnTo>
                    <a:pt x="191" y="228"/>
                  </a:lnTo>
                  <a:lnTo>
                    <a:pt x="213" y="221"/>
                  </a:lnTo>
                  <a:lnTo>
                    <a:pt x="232" y="209"/>
                  </a:lnTo>
                  <a:lnTo>
                    <a:pt x="249" y="194"/>
                  </a:lnTo>
                  <a:lnTo>
                    <a:pt x="261" y="175"/>
                  </a:lnTo>
                  <a:lnTo>
                    <a:pt x="268" y="155"/>
                  </a:lnTo>
                  <a:lnTo>
                    <a:pt x="270" y="132"/>
                  </a:lnTo>
                  <a:lnTo>
                    <a:pt x="266" y="109"/>
                  </a:lnTo>
                  <a:lnTo>
                    <a:pt x="257" y="87"/>
                  </a:lnTo>
                  <a:lnTo>
                    <a:pt x="244" y="66"/>
                  </a:lnTo>
                  <a:lnTo>
                    <a:pt x="227" y="47"/>
                  </a:lnTo>
                  <a:lnTo>
                    <a:pt x="206" y="30"/>
                  </a:lnTo>
                  <a:lnTo>
                    <a:pt x="181" y="15"/>
                  </a:lnTo>
                  <a:close/>
                </a:path>
              </a:pathLst>
            </a:custGeom>
            <a:grpFill/>
            <a:ln w="12700">
              <a:solidFill>
                <a:srgbClr val="000000"/>
              </a:solidFill>
              <a:round/>
            </a:ln>
          </p:spPr>
          <p:txBody>
            <a:bodyPr/>
            <a:lstStyle/>
            <a:p>
              <a:endParaRPr lang="zh-CN" altLang="en-US">
                <a:latin typeface="+mn-ea"/>
                <a:ea typeface="+mn-ea"/>
              </a:endParaRPr>
            </a:p>
          </p:txBody>
        </p:sp>
        <p:sp>
          <p:nvSpPr>
            <p:cNvPr id="31" name="Freeform 629"/>
            <p:cNvSpPr/>
            <p:nvPr/>
          </p:nvSpPr>
          <p:spPr bwMode="auto">
            <a:xfrm>
              <a:off x="3927" y="3165"/>
              <a:ext cx="325" cy="285"/>
            </a:xfrm>
            <a:custGeom>
              <a:avLst/>
              <a:gdLst>
                <a:gd name="T0" fmla="*/ 102 w 325"/>
                <a:gd name="T1" fmla="*/ 19 h 285"/>
                <a:gd name="T2" fmla="*/ 74 w 325"/>
                <a:gd name="T3" fmla="*/ 36 h 285"/>
                <a:gd name="T4" fmla="*/ 49 w 325"/>
                <a:gd name="T5" fmla="*/ 58 h 285"/>
                <a:gd name="T6" fmla="*/ 28 w 325"/>
                <a:gd name="T7" fmla="*/ 81 h 285"/>
                <a:gd name="T8" fmla="*/ 13 w 325"/>
                <a:gd name="T9" fmla="*/ 107 h 285"/>
                <a:gd name="T10" fmla="*/ 4 w 325"/>
                <a:gd name="T11" fmla="*/ 134 h 285"/>
                <a:gd name="T12" fmla="*/ 0 w 325"/>
                <a:gd name="T13" fmla="*/ 162 h 285"/>
                <a:gd name="T14" fmla="*/ 2 w 325"/>
                <a:gd name="T15" fmla="*/ 188 h 285"/>
                <a:gd name="T16" fmla="*/ 11 w 325"/>
                <a:gd name="T17" fmla="*/ 215 h 285"/>
                <a:gd name="T18" fmla="*/ 27 w 325"/>
                <a:gd name="T19" fmla="*/ 237 h 285"/>
                <a:gd name="T20" fmla="*/ 45 w 325"/>
                <a:gd name="T21" fmla="*/ 256 h 285"/>
                <a:gd name="T22" fmla="*/ 70 w 325"/>
                <a:gd name="T23" fmla="*/ 271 h 285"/>
                <a:gd name="T24" fmla="*/ 98 w 325"/>
                <a:gd name="T25" fmla="*/ 279 h 285"/>
                <a:gd name="T26" fmla="*/ 127 w 325"/>
                <a:gd name="T27" fmla="*/ 285 h 285"/>
                <a:gd name="T28" fmla="*/ 159 w 325"/>
                <a:gd name="T29" fmla="*/ 283 h 285"/>
                <a:gd name="T30" fmla="*/ 191 w 325"/>
                <a:gd name="T31" fmla="*/ 275 h 285"/>
                <a:gd name="T32" fmla="*/ 223 w 325"/>
                <a:gd name="T33" fmla="*/ 264 h 285"/>
                <a:gd name="T34" fmla="*/ 251 w 325"/>
                <a:gd name="T35" fmla="*/ 247 h 285"/>
                <a:gd name="T36" fmla="*/ 276 w 325"/>
                <a:gd name="T37" fmla="*/ 226 h 285"/>
                <a:gd name="T38" fmla="*/ 297 w 325"/>
                <a:gd name="T39" fmla="*/ 202 h 285"/>
                <a:gd name="T40" fmla="*/ 312 w 325"/>
                <a:gd name="T41" fmla="*/ 175 h 285"/>
                <a:gd name="T42" fmla="*/ 321 w 325"/>
                <a:gd name="T43" fmla="*/ 149 h 285"/>
                <a:gd name="T44" fmla="*/ 325 w 325"/>
                <a:gd name="T45" fmla="*/ 120 h 285"/>
                <a:gd name="T46" fmla="*/ 323 w 325"/>
                <a:gd name="T47" fmla="*/ 94 h 285"/>
                <a:gd name="T48" fmla="*/ 314 w 325"/>
                <a:gd name="T49" fmla="*/ 68 h 285"/>
                <a:gd name="T50" fmla="*/ 299 w 325"/>
                <a:gd name="T51" fmla="*/ 45 h 285"/>
                <a:gd name="T52" fmla="*/ 280 w 325"/>
                <a:gd name="T53" fmla="*/ 26 h 285"/>
                <a:gd name="T54" fmla="*/ 255 w 325"/>
                <a:gd name="T55" fmla="*/ 11 h 285"/>
                <a:gd name="T56" fmla="*/ 229 w 325"/>
                <a:gd name="T57" fmla="*/ 4 h 285"/>
                <a:gd name="T58" fmla="*/ 198 w 325"/>
                <a:gd name="T59" fmla="*/ 0 h 285"/>
                <a:gd name="T60" fmla="*/ 166 w 325"/>
                <a:gd name="T61" fmla="*/ 0 h 285"/>
                <a:gd name="T62" fmla="*/ 134 w 325"/>
                <a:gd name="T63" fmla="*/ 7 h 285"/>
                <a:gd name="T64" fmla="*/ 102 w 325"/>
                <a:gd name="T65" fmla="*/ 19 h 28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25"/>
                <a:gd name="T100" fmla="*/ 0 h 285"/>
                <a:gd name="T101" fmla="*/ 325 w 325"/>
                <a:gd name="T102" fmla="*/ 285 h 28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25" h="285">
                  <a:moveTo>
                    <a:pt x="102" y="19"/>
                  </a:moveTo>
                  <a:lnTo>
                    <a:pt x="74" y="36"/>
                  </a:lnTo>
                  <a:lnTo>
                    <a:pt x="49" y="58"/>
                  </a:lnTo>
                  <a:lnTo>
                    <a:pt x="28" y="81"/>
                  </a:lnTo>
                  <a:lnTo>
                    <a:pt x="13" y="107"/>
                  </a:lnTo>
                  <a:lnTo>
                    <a:pt x="4" y="134"/>
                  </a:lnTo>
                  <a:lnTo>
                    <a:pt x="0" y="162"/>
                  </a:lnTo>
                  <a:lnTo>
                    <a:pt x="2" y="188"/>
                  </a:lnTo>
                  <a:lnTo>
                    <a:pt x="11" y="215"/>
                  </a:lnTo>
                  <a:lnTo>
                    <a:pt x="27" y="237"/>
                  </a:lnTo>
                  <a:lnTo>
                    <a:pt x="45" y="256"/>
                  </a:lnTo>
                  <a:lnTo>
                    <a:pt x="70" y="271"/>
                  </a:lnTo>
                  <a:lnTo>
                    <a:pt x="98" y="279"/>
                  </a:lnTo>
                  <a:lnTo>
                    <a:pt x="127" y="285"/>
                  </a:lnTo>
                  <a:lnTo>
                    <a:pt x="159" y="283"/>
                  </a:lnTo>
                  <a:lnTo>
                    <a:pt x="191" y="275"/>
                  </a:lnTo>
                  <a:lnTo>
                    <a:pt x="223" y="264"/>
                  </a:lnTo>
                  <a:lnTo>
                    <a:pt x="251" y="247"/>
                  </a:lnTo>
                  <a:lnTo>
                    <a:pt x="276" y="226"/>
                  </a:lnTo>
                  <a:lnTo>
                    <a:pt x="297" y="202"/>
                  </a:lnTo>
                  <a:lnTo>
                    <a:pt x="312" y="175"/>
                  </a:lnTo>
                  <a:lnTo>
                    <a:pt x="321" y="149"/>
                  </a:lnTo>
                  <a:lnTo>
                    <a:pt x="325" y="120"/>
                  </a:lnTo>
                  <a:lnTo>
                    <a:pt x="323" y="94"/>
                  </a:lnTo>
                  <a:lnTo>
                    <a:pt x="314" y="68"/>
                  </a:lnTo>
                  <a:lnTo>
                    <a:pt x="299" y="45"/>
                  </a:lnTo>
                  <a:lnTo>
                    <a:pt x="280" y="26"/>
                  </a:lnTo>
                  <a:lnTo>
                    <a:pt x="255" y="11"/>
                  </a:lnTo>
                  <a:lnTo>
                    <a:pt x="229" y="4"/>
                  </a:lnTo>
                  <a:lnTo>
                    <a:pt x="198" y="0"/>
                  </a:lnTo>
                  <a:lnTo>
                    <a:pt x="166" y="0"/>
                  </a:lnTo>
                  <a:lnTo>
                    <a:pt x="134" y="7"/>
                  </a:lnTo>
                  <a:lnTo>
                    <a:pt x="102" y="19"/>
                  </a:lnTo>
                  <a:close/>
                </a:path>
              </a:pathLst>
            </a:custGeom>
            <a:grpFill/>
            <a:ln w="12700">
              <a:solidFill>
                <a:srgbClr val="000000"/>
              </a:solidFill>
              <a:round/>
            </a:ln>
          </p:spPr>
          <p:txBody>
            <a:bodyPr/>
            <a:lstStyle/>
            <a:p>
              <a:endParaRPr lang="zh-CN" altLang="en-US">
                <a:latin typeface="+mn-ea"/>
                <a:ea typeface="+mn-ea"/>
              </a:endParaRPr>
            </a:p>
          </p:txBody>
        </p:sp>
        <p:sp>
          <p:nvSpPr>
            <p:cNvPr id="32" name="Oval 630"/>
            <p:cNvSpPr>
              <a:spLocks noChangeArrowheads="1"/>
            </p:cNvSpPr>
            <p:nvPr/>
          </p:nvSpPr>
          <p:spPr bwMode="auto">
            <a:xfrm>
              <a:off x="3514" y="3201"/>
              <a:ext cx="538" cy="337"/>
            </a:xfrm>
            <a:prstGeom prst="ellipse">
              <a:avLst/>
            </a:prstGeom>
            <a:grpFill/>
            <a:ln w="12700">
              <a:solidFill>
                <a:srgbClr val="000000"/>
              </a:solidFill>
              <a:round/>
            </a:ln>
          </p:spPr>
          <p:txBody>
            <a:bodyPr/>
            <a:lstStyle/>
            <a:p>
              <a:endParaRPr lang="zh-CN" altLang="en-US">
                <a:latin typeface="+mn-ea"/>
                <a:ea typeface="+mn-ea"/>
              </a:endParaRPr>
            </a:p>
          </p:txBody>
        </p:sp>
        <p:sp>
          <p:nvSpPr>
            <p:cNvPr id="33" name="Freeform 631"/>
            <p:cNvSpPr/>
            <p:nvPr/>
          </p:nvSpPr>
          <p:spPr bwMode="auto">
            <a:xfrm>
              <a:off x="3289" y="3193"/>
              <a:ext cx="300" cy="232"/>
            </a:xfrm>
            <a:custGeom>
              <a:avLst/>
              <a:gdLst>
                <a:gd name="T0" fmla="*/ 185 w 300"/>
                <a:gd name="T1" fmla="*/ 9 h 232"/>
                <a:gd name="T2" fmla="*/ 155 w 300"/>
                <a:gd name="T3" fmla="*/ 2 h 232"/>
                <a:gd name="T4" fmla="*/ 124 w 300"/>
                <a:gd name="T5" fmla="*/ 0 h 232"/>
                <a:gd name="T6" fmla="*/ 98 w 300"/>
                <a:gd name="T7" fmla="*/ 2 h 232"/>
                <a:gd name="T8" fmla="*/ 71 w 300"/>
                <a:gd name="T9" fmla="*/ 8 h 232"/>
                <a:gd name="T10" fmla="*/ 49 w 300"/>
                <a:gd name="T11" fmla="*/ 17 h 232"/>
                <a:gd name="T12" fmla="*/ 30 w 300"/>
                <a:gd name="T13" fmla="*/ 30 h 232"/>
                <a:gd name="T14" fmla="*/ 15 w 300"/>
                <a:gd name="T15" fmla="*/ 47 h 232"/>
                <a:gd name="T16" fmla="*/ 3 w 300"/>
                <a:gd name="T17" fmla="*/ 68 h 232"/>
                <a:gd name="T18" fmla="*/ 0 w 300"/>
                <a:gd name="T19" fmla="*/ 91 h 232"/>
                <a:gd name="T20" fmla="*/ 2 w 300"/>
                <a:gd name="T21" fmla="*/ 113 h 232"/>
                <a:gd name="T22" fmla="*/ 9 w 300"/>
                <a:gd name="T23" fmla="*/ 136 h 232"/>
                <a:gd name="T24" fmla="*/ 22 w 300"/>
                <a:gd name="T25" fmla="*/ 157 h 232"/>
                <a:gd name="T26" fmla="*/ 39 w 300"/>
                <a:gd name="T27" fmla="*/ 177 h 232"/>
                <a:gd name="T28" fmla="*/ 62 w 300"/>
                <a:gd name="T29" fmla="*/ 196 h 232"/>
                <a:gd name="T30" fmla="*/ 87 w 300"/>
                <a:gd name="T31" fmla="*/ 211 h 232"/>
                <a:gd name="T32" fmla="*/ 115 w 300"/>
                <a:gd name="T33" fmla="*/ 223 h 232"/>
                <a:gd name="T34" fmla="*/ 145 w 300"/>
                <a:gd name="T35" fmla="*/ 230 h 232"/>
                <a:gd name="T36" fmla="*/ 175 w 300"/>
                <a:gd name="T37" fmla="*/ 232 h 232"/>
                <a:gd name="T38" fmla="*/ 202 w 300"/>
                <a:gd name="T39" fmla="*/ 230 h 232"/>
                <a:gd name="T40" fmla="*/ 228 w 300"/>
                <a:gd name="T41" fmla="*/ 225 h 232"/>
                <a:gd name="T42" fmla="*/ 251 w 300"/>
                <a:gd name="T43" fmla="*/ 213 h 232"/>
                <a:gd name="T44" fmla="*/ 270 w 300"/>
                <a:gd name="T45" fmla="*/ 200 h 232"/>
                <a:gd name="T46" fmla="*/ 287 w 300"/>
                <a:gd name="T47" fmla="*/ 183 h 232"/>
                <a:gd name="T48" fmla="*/ 296 w 300"/>
                <a:gd name="T49" fmla="*/ 162 h 232"/>
                <a:gd name="T50" fmla="*/ 300 w 300"/>
                <a:gd name="T51" fmla="*/ 140 h 232"/>
                <a:gd name="T52" fmla="*/ 298 w 300"/>
                <a:gd name="T53" fmla="*/ 117 h 232"/>
                <a:gd name="T54" fmla="*/ 291 w 300"/>
                <a:gd name="T55" fmla="*/ 94 h 232"/>
                <a:gd name="T56" fmla="*/ 277 w 300"/>
                <a:gd name="T57" fmla="*/ 74 h 232"/>
                <a:gd name="T58" fmla="*/ 260 w 300"/>
                <a:gd name="T59" fmla="*/ 55 h 232"/>
                <a:gd name="T60" fmla="*/ 238 w 300"/>
                <a:gd name="T61" fmla="*/ 36 h 232"/>
                <a:gd name="T62" fmla="*/ 213 w 300"/>
                <a:gd name="T63" fmla="*/ 21 h 232"/>
                <a:gd name="T64" fmla="*/ 185 w 300"/>
                <a:gd name="T65" fmla="*/ 9 h 23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00"/>
                <a:gd name="T100" fmla="*/ 0 h 232"/>
                <a:gd name="T101" fmla="*/ 300 w 300"/>
                <a:gd name="T102" fmla="*/ 232 h 23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00" h="232">
                  <a:moveTo>
                    <a:pt x="185" y="9"/>
                  </a:moveTo>
                  <a:lnTo>
                    <a:pt x="155" y="2"/>
                  </a:lnTo>
                  <a:lnTo>
                    <a:pt x="124" y="0"/>
                  </a:lnTo>
                  <a:lnTo>
                    <a:pt x="98" y="2"/>
                  </a:lnTo>
                  <a:lnTo>
                    <a:pt x="71" y="8"/>
                  </a:lnTo>
                  <a:lnTo>
                    <a:pt x="49" y="17"/>
                  </a:lnTo>
                  <a:lnTo>
                    <a:pt x="30" y="30"/>
                  </a:lnTo>
                  <a:lnTo>
                    <a:pt x="15" y="47"/>
                  </a:lnTo>
                  <a:lnTo>
                    <a:pt x="3" y="68"/>
                  </a:lnTo>
                  <a:lnTo>
                    <a:pt x="0" y="91"/>
                  </a:lnTo>
                  <a:lnTo>
                    <a:pt x="2" y="113"/>
                  </a:lnTo>
                  <a:lnTo>
                    <a:pt x="9" y="136"/>
                  </a:lnTo>
                  <a:lnTo>
                    <a:pt x="22" y="157"/>
                  </a:lnTo>
                  <a:lnTo>
                    <a:pt x="39" y="177"/>
                  </a:lnTo>
                  <a:lnTo>
                    <a:pt x="62" y="196"/>
                  </a:lnTo>
                  <a:lnTo>
                    <a:pt x="87" y="211"/>
                  </a:lnTo>
                  <a:lnTo>
                    <a:pt x="115" y="223"/>
                  </a:lnTo>
                  <a:lnTo>
                    <a:pt x="145" y="230"/>
                  </a:lnTo>
                  <a:lnTo>
                    <a:pt x="175" y="232"/>
                  </a:lnTo>
                  <a:lnTo>
                    <a:pt x="202" y="230"/>
                  </a:lnTo>
                  <a:lnTo>
                    <a:pt x="228" y="225"/>
                  </a:lnTo>
                  <a:lnTo>
                    <a:pt x="251" y="213"/>
                  </a:lnTo>
                  <a:lnTo>
                    <a:pt x="270" y="200"/>
                  </a:lnTo>
                  <a:lnTo>
                    <a:pt x="287" y="183"/>
                  </a:lnTo>
                  <a:lnTo>
                    <a:pt x="296" y="162"/>
                  </a:lnTo>
                  <a:lnTo>
                    <a:pt x="300" y="140"/>
                  </a:lnTo>
                  <a:lnTo>
                    <a:pt x="298" y="117"/>
                  </a:lnTo>
                  <a:lnTo>
                    <a:pt x="291" y="94"/>
                  </a:lnTo>
                  <a:lnTo>
                    <a:pt x="277" y="74"/>
                  </a:lnTo>
                  <a:lnTo>
                    <a:pt x="260" y="55"/>
                  </a:lnTo>
                  <a:lnTo>
                    <a:pt x="238" y="36"/>
                  </a:lnTo>
                  <a:lnTo>
                    <a:pt x="213" y="21"/>
                  </a:lnTo>
                  <a:lnTo>
                    <a:pt x="185" y="9"/>
                  </a:lnTo>
                  <a:close/>
                </a:path>
              </a:pathLst>
            </a:custGeom>
            <a:grpFill/>
            <a:ln w="12700">
              <a:solidFill>
                <a:srgbClr val="000000"/>
              </a:solidFill>
              <a:round/>
            </a:ln>
          </p:spPr>
          <p:txBody>
            <a:bodyPr/>
            <a:lstStyle/>
            <a:p>
              <a:endParaRPr lang="zh-CN" altLang="en-US">
                <a:latin typeface="+mn-ea"/>
                <a:ea typeface="+mn-ea"/>
              </a:endParaRPr>
            </a:p>
          </p:txBody>
        </p:sp>
        <p:sp>
          <p:nvSpPr>
            <p:cNvPr id="34" name="Oval 632"/>
            <p:cNvSpPr>
              <a:spLocks noChangeArrowheads="1"/>
            </p:cNvSpPr>
            <p:nvPr/>
          </p:nvSpPr>
          <p:spPr bwMode="auto">
            <a:xfrm>
              <a:off x="3204" y="3023"/>
              <a:ext cx="245" cy="219"/>
            </a:xfrm>
            <a:prstGeom prst="ellipse">
              <a:avLst/>
            </a:prstGeom>
            <a:grpFill/>
            <a:ln w="12700">
              <a:solidFill>
                <a:srgbClr val="000000"/>
              </a:solidFill>
              <a:round/>
            </a:ln>
          </p:spPr>
          <p:txBody>
            <a:bodyPr/>
            <a:lstStyle/>
            <a:p>
              <a:endParaRPr lang="zh-CN" altLang="en-US">
                <a:latin typeface="+mn-ea"/>
                <a:ea typeface="+mn-ea"/>
              </a:endParaRPr>
            </a:p>
          </p:txBody>
        </p:sp>
        <p:sp>
          <p:nvSpPr>
            <p:cNvPr id="35" name="Freeform 633"/>
            <p:cNvSpPr/>
            <p:nvPr/>
          </p:nvSpPr>
          <p:spPr bwMode="auto">
            <a:xfrm>
              <a:off x="3253" y="2827"/>
              <a:ext cx="315" cy="259"/>
            </a:xfrm>
            <a:custGeom>
              <a:avLst/>
              <a:gdLst>
                <a:gd name="T0" fmla="*/ 100 w 315"/>
                <a:gd name="T1" fmla="*/ 32 h 259"/>
                <a:gd name="T2" fmla="*/ 72 w 315"/>
                <a:gd name="T3" fmla="*/ 53 h 259"/>
                <a:gd name="T4" fmla="*/ 47 w 315"/>
                <a:gd name="T5" fmla="*/ 74 h 259"/>
                <a:gd name="T6" fmla="*/ 28 w 315"/>
                <a:gd name="T7" fmla="*/ 98 h 259"/>
                <a:gd name="T8" fmla="*/ 13 w 315"/>
                <a:gd name="T9" fmla="*/ 123 h 259"/>
                <a:gd name="T10" fmla="*/ 4 w 315"/>
                <a:gd name="T11" fmla="*/ 149 h 259"/>
                <a:gd name="T12" fmla="*/ 0 w 315"/>
                <a:gd name="T13" fmla="*/ 174 h 259"/>
                <a:gd name="T14" fmla="*/ 2 w 315"/>
                <a:gd name="T15" fmla="*/ 196 h 259"/>
                <a:gd name="T16" fmla="*/ 11 w 315"/>
                <a:gd name="T17" fmla="*/ 217 h 259"/>
                <a:gd name="T18" fmla="*/ 26 w 315"/>
                <a:gd name="T19" fmla="*/ 234 h 259"/>
                <a:gd name="T20" fmla="*/ 45 w 315"/>
                <a:gd name="T21" fmla="*/ 247 h 259"/>
                <a:gd name="T22" fmla="*/ 70 w 315"/>
                <a:gd name="T23" fmla="*/ 257 h 259"/>
                <a:gd name="T24" fmla="*/ 96 w 315"/>
                <a:gd name="T25" fmla="*/ 259 h 259"/>
                <a:gd name="T26" fmla="*/ 124 w 315"/>
                <a:gd name="T27" fmla="*/ 259 h 259"/>
                <a:gd name="T28" fmla="*/ 155 w 315"/>
                <a:gd name="T29" fmla="*/ 253 h 259"/>
                <a:gd name="T30" fmla="*/ 185 w 315"/>
                <a:gd name="T31" fmla="*/ 242 h 259"/>
                <a:gd name="T32" fmla="*/ 215 w 315"/>
                <a:gd name="T33" fmla="*/ 226 h 259"/>
                <a:gd name="T34" fmla="*/ 243 w 315"/>
                <a:gd name="T35" fmla="*/ 208 h 259"/>
                <a:gd name="T36" fmla="*/ 268 w 315"/>
                <a:gd name="T37" fmla="*/ 185 h 259"/>
                <a:gd name="T38" fmla="*/ 287 w 315"/>
                <a:gd name="T39" fmla="*/ 160 h 259"/>
                <a:gd name="T40" fmla="*/ 302 w 315"/>
                <a:gd name="T41" fmla="*/ 136 h 259"/>
                <a:gd name="T42" fmla="*/ 311 w 315"/>
                <a:gd name="T43" fmla="*/ 109 h 259"/>
                <a:gd name="T44" fmla="*/ 315 w 315"/>
                <a:gd name="T45" fmla="*/ 87 h 259"/>
                <a:gd name="T46" fmla="*/ 313 w 315"/>
                <a:gd name="T47" fmla="*/ 62 h 259"/>
                <a:gd name="T48" fmla="*/ 304 w 315"/>
                <a:gd name="T49" fmla="*/ 42 h 259"/>
                <a:gd name="T50" fmla="*/ 289 w 315"/>
                <a:gd name="T51" fmla="*/ 25 h 259"/>
                <a:gd name="T52" fmla="*/ 270 w 315"/>
                <a:gd name="T53" fmla="*/ 11 h 259"/>
                <a:gd name="T54" fmla="*/ 247 w 315"/>
                <a:gd name="T55" fmla="*/ 4 h 259"/>
                <a:gd name="T56" fmla="*/ 221 w 315"/>
                <a:gd name="T57" fmla="*/ 0 h 259"/>
                <a:gd name="T58" fmla="*/ 192 w 315"/>
                <a:gd name="T59" fmla="*/ 0 h 259"/>
                <a:gd name="T60" fmla="*/ 162 w 315"/>
                <a:gd name="T61" fmla="*/ 6 h 259"/>
                <a:gd name="T62" fmla="*/ 130 w 315"/>
                <a:gd name="T63" fmla="*/ 17 h 259"/>
                <a:gd name="T64" fmla="*/ 100 w 315"/>
                <a:gd name="T65" fmla="*/ 32 h 25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15"/>
                <a:gd name="T100" fmla="*/ 0 h 259"/>
                <a:gd name="T101" fmla="*/ 315 w 315"/>
                <a:gd name="T102" fmla="*/ 259 h 25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15" h="259">
                  <a:moveTo>
                    <a:pt x="100" y="32"/>
                  </a:moveTo>
                  <a:lnTo>
                    <a:pt x="72" y="53"/>
                  </a:lnTo>
                  <a:lnTo>
                    <a:pt x="47" y="74"/>
                  </a:lnTo>
                  <a:lnTo>
                    <a:pt x="28" y="98"/>
                  </a:lnTo>
                  <a:lnTo>
                    <a:pt x="13" y="123"/>
                  </a:lnTo>
                  <a:lnTo>
                    <a:pt x="4" y="149"/>
                  </a:lnTo>
                  <a:lnTo>
                    <a:pt x="0" y="174"/>
                  </a:lnTo>
                  <a:lnTo>
                    <a:pt x="2" y="196"/>
                  </a:lnTo>
                  <a:lnTo>
                    <a:pt x="11" y="217"/>
                  </a:lnTo>
                  <a:lnTo>
                    <a:pt x="26" y="234"/>
                  </a:lnTo>
                  <a:lnTo>
                    <a:pt x="45" y="247"/>
                  </a:lnTo>
                  <a:lnTo>
                    <a:pt x="70" y="257"/>
                  </a:lnTo>
                  <a:lnTo>
                    <a:pt x="96" y="259"/>
                  </a:lnTo>
                  <a:lnTo>
                    <a:pt x="124" y="259"/>
                  </a:lnTo>
                  <a:lnTo>
                    <a:pt x="155" y="253"/>
                  </a:lnTo>
                  <a:lnTo>
                    <a:pt x="185" y="242"/>
                  </a:lnTo>
                  <a:lnTo>
                    <a:pt x="215" y="226"/>
                  </a:lnTo>
                  <a:lnTo>
                    <a:pt x="243" y="208"/>
                  </a:lnTo>
                  <a:lnTo>
                    <a:pt x="268" y="185"/>
                  </a:lnTo>
                  <a:lnTo>
                    <a:pt x="287" y="160"/>
                  </a:lnTo>
                  <a:lnTo>
                    <a:pt x="302" y="136"/>
                  </a:lnTo>
                  <a:lnTo>
                    <a:pt x="311" y="109"/>
                  </a:lnTo>
                  <a:lnTo>
                    <a:pt x="315" y="87"/>
                  </a:lnTo>
                  <a:lnTo>
                    <a:pt x="313" y="62"/>
                  </a:lnTo>
                  <a:lnTo>
                    <a:pt x="304" y="42"/>
                  </a:lnTo>
                  <a:lnTo>
                    <a:pt x="289" y="25"/>
                  </a:lnTo>
                  <a:lnTo>
                    <a:pt x="270" y="11"/>
                  </a:lnTo>
                  <a:lnTo>
                    <a:pt x="247" y="4"/>
                  </a:lnTo>
                  <a:lnTo>
                    <a:pt x="221" y="0"/>
                  </a:lnTo>
                  <a:lnTo>
                    <a:pt x="192" y="0"/>
                  </a:lnTo>
                  <a:lnTo>
                    <a:pt x="162" y="6"/>
                  </a:lnTo>
                  <a:lnTo>
                    <a:pt x="130" y="17"/>
                  </a:lnTo>
                  <a:lnTo>
                    <a:pt x="100" y="32"/>
                  </a:lnTo>
                  <a:close/>
                </a:path>
              </a:pathLst>
            </a:custGeom>
            <a:grpFill/>
            <a:ln w="12700">
              <a:solidFill>
                <a:srgbClr val="000000"/>
              </a:solidFill>
              <a:round/>
            </a:ln>
          </p:spPr>
          <p:txBody>
            <a:bodyPr/>
            <a:lstStyle/>
            <a:p>
              <a:endParaRPr lang="zh-CN" altLang="en-US">
                <a:latin typeface="+mn-ea"/>
                <a:ea typeface="+mn-ea"/>
              </a:endParaRPr>
            </a:p>
          </p:txBody>
        </p:sp>
        <p:sp>
          <p:nvSpPr>
            <p:cNvPr id="36" name="Freeform 634"/>
            <p:cNvSpPr/>
            <p:nvPr/>
          </p:nvSpPr>
          <p:spPr bwMode="auto">
            <a:xfrm>
              <a:off x="3319" y="2831"/>
              <a:ext cx="850" cy="583"/>
            </a:xfrm>
            <a:custGeom>
              <a:avLst/>
              <a:gdLst>
                <a:gd name="T0" fmla="*/ 125 w 850"/>
                <a:gd name="T1" fmla="*/ 117 h 583"/>
                <a:gd name="T2" fmla="*/ 166 w 850"/>
                <a:gd name="T3" fmla="*/ 109 h 583"/>
                <a:gd name="T4" fmla="*/ 210 w 850"/>
                <a:gd name="T5" fmla="*/ 102 h 583"/>
                <a:gd name="T6" fmla="*/ 247 w 850"/>
                <a:gd name="T7" fmla="*/ 96 h 583"/>
                <a:gd name="T8" fmla="*/ 272 w 850"/>
                <a:gd name="T9" fmla="*/ 66 h 583"/>
                <a:gd name="T10" fmla="*/ 234 w 850"/>
                <a:gd name="T11" fmla="*/ 58 h 583"/>
                <a:gd name="T12" fmla="*/ 198 w 850"/>
                <a:gd name="T13" fmla="*/ 66 h 583"/>
                <a:gd name="T14" fmla="*/ 179 w 850"/>
                <a:gd name="T15" fmla="*/ 66 h 583"/>
                <a:gd name="T16" fmla="*/ 217 w 850"/>
                <a:gd name="T17" fmla="*/ 36 h 583"/>
                <a:gd name="T18" fmla="*/ 261 w 850"/>
                <a:gd name="T19" fmla="*/ 21 h 583"/>
                <a:gd name="T20" fmla="*/ 296 w 850"/>
                <a:gd name="T21" fmla="*/ 13 h 583"/>
                <a:gd name="T22" fmla="*/ 334 w 850"/>
                <a:gd name="T23" fmla="*/ 5 h 583"/>
                <a:gd name="T24" fmla="*/ 372 w 850"/>
                <a:gd name="T25" fmla="*/ 0 h 583"/>
                <a:gd name="T26" fmla="*/ 410 w 850"/>
                <a:gd name="T27" fmla="*/ 0 h 583"/>
                <a:gd name="T28" fmla="*/ 446 w 850"/>
                <a:gd name="T29" fmla="*/ 0 h 583"/>
                <a:gd name="T30" fmla="*/ 534 w 850"/>
                <a:gd name="T31" fmla="*/ 0 h 583"/>
                <a:gd name="T32" fmla="*/ 584 w 850"/>
                <a:gd name="T33" fmla="*/ 0 h 583"/>
                <a:gd name="T34" fmla="*/ 627 w 850"/>
                <a:gd name="T35" fmla="*/ 21 h 583"/>
                <a:gd name="T36" fmla="*/ 657 w 850"/>
                <a:gd name="T37" fmla="*/ 51 h 583"/>
                <a:gd name="T38" fmla="*/ 695 w 850"/>
                <a:gd name="T39" fmla="*/ 72 h 583"/>
                <a:gd name="T40" fmla="*/ 733 w 850"/>
                <a:gd name="T41" fmla="*/ 81 h 583"/>
                <a:gd name="T42" fmla="*/ 771 w 850"/>
                <a:gd name="T43" fmla="*/ 109 h 583"/>
                <a:gd name="T44" fmla="*/ 801 w 850"/>
                <a:gd name="T45" fmla="*/ 139 h 583"/>
                <a:gd name="T46" fmla="*/ 825 w 850"/>
                <a:gd name="T47" fmla="*/ 183 h 583"/>
                <a:gd name="T48" fmla="*/ 833 w 850"/>
                <a:gd name="T49" fmla="*/ 234 h 583"/>
                <a:gd name="T50" fmla="*/ 839 w 850"/>
                <a:gd name="T51" fmla="*/ 279 h 583"/>
                <a:gd name="T52" fmla="*/ 839 w 850"/>
                <a:gd name="T53" fmla="*/ 324 h 583"/>
                <a:gd name="T54" fmla="*/ 839 w 850"/>
                <a:gd name="T55" fmla="*/ 368 h 583"/>
                <a:gd name="T56" fmla="*/ 850 w 850"/>
                <a:gd name="T57" fmla="*/ 413 h 583"/>
                <a:gd name="T58" fmla="*/ 850 w 850"/>
                <a:gd name="T59" fmla="*/ 456 h 583"/>
                <a:gd name="T60" fmla="*/ 825 w 850"/>
                <a:gd name="T61" fmla="*/ 500 h 583"/>
                <a:gd name="T62" fmla="*/ 782 w 850"/>
                <a:gd name="T63" fmla="*/ 524 h 583"/>
                <a:gd name="T64" fmla="*/ 746 w 850"/>
                <a:gd name="T65" fmla="*/ 545 h 583"/>
                <a:gd name="T66" fmla="*/ 708 w 850"/>
                <a:gd name="T67" fmla="*/ 568 h 583"/>
                <a:gd name="T68" fmla="*/ 670 w 850"/>
                <a:gd name="T69" fmla="*/ 575 h 583"/>
                <a:gd name="T70" fmla="*/ 621 w 850"/>
                <a:gd name="T71" fmla="*/ 583 h 583"/>
                <a:gd name="T72" fmla="*/ 576 w 850"/>
                <a:gd name="T73" fmla="*/ 583 h 583"/>
                <a:gd name="T74" fmla="*/ 540 w 850"/>
                <a:gd name="T75" fmla="*/ 583 h 583"/>
                <a:gd name="T76" fmla="*/ 502 w 850"/>
                <a:gd name="T77" fmla="*/ 583 h 583"/>
                <a:gd name="T78" fmla="*/ 465 w 850"/>
                <a:gd name="T79" fmla="*/ 583 h 583"/>
                <a:gd name="T80" fmla="*/ 427 w 850"/>
                <a:gd name="T81" fmla="*/ 583 h 583"/>
                <a:gd name="T82" fmla="*/ 391 w 850"/>
                <a:gd name="T83" fmla="*/ 583 h 583"/>
                <a:gd name="T84" fmla="*/ 353 w 850"/>
                <a:gd name="T85" fmla="*/ 583 h 583"/>
                <a:gd name="T86" fmla="*/ 310 w 850"/>
                <a:gd name="T87" fmla="*/ 583 h 583"/>
                <a:gd name="T88" fmla="*/ 272 w 850"/>
                <a:gd name="T89" fmla="*/ 583 h 583"/>
                <a:gd name="T90" fmla="*/ 234 w 850"/>
                <a:gd name="T91" fmla="*/ 583 h 583"/>
                <a:gd name="T92" fmla="*/ 198 w 850"/>
                <a:gd name="T93" fmla="*/ 560 h 583"/>
                <a:gd name="T94" fmla="*/ 160 w 850"/>
                <a:gd name="T95" fmla="*/ 545 h 583"/>
                <a:gd name="T96" fmla="*/ 125 w 850"/>
                <a:gd name="T97" fmla="*/ 524 h 583"/>
                <a:gd name="T98" fmla="*/ 92 w 850"/>
                <a:gd name="T99" fmla="*/ 487 h 583"/>
                <a:gd name="T100" fmla="*/ 68 w 850"/>
                <a:gd name="T101" fmla="*/ 456 h 583"/>
                <a:gd name="T102" fmla="*/ 43 w 850"/>
                <a:gd name="T103" fmla="*/ 413 h 583"/>
                <a:gd name="T104" fmla="*/ 17 w 850"/>
                <a:gd name="T105" fmla="*/ 360 h 583"/>
                <a:gd name="T106" fmla="*/ 0 w 850"/>
                <a:gd name="T107" fmla="*/ 309 h 583"/>
                <a:gd name="T108" fmla="*/ 0 w 850"/>
                <a:gd name="T109" fmla="*/ 264 h 583"/>
                <a:gd name="T110" fmla="*/ 6 w 850"/>
                <a:gd name="T111" fmla="*/ 213 h 583"/>
                <a:gd name="T112" fmla="*/ 30 w 850"/>
                <a:gd name="T113" fmla="*/ 175 h 583"/>
                <a:gd name="T114" fmla="*/ 62 w 850"/>
                <a:gd name="T115" fmla="*/ 155 h 583"/>
                <a:gd name="T116" fmla="*/ 98 w 850"/>
                <a:gd name="T117" fmla="*/ 139 h 583"/>
                <a:gd name="T118" fmla="*/ 130 w 850"/>
                <a:gd name="T119" fmla="*/ 117 h 583"/>
                <a:gd name="T120" fmla="*/ 147 w 850"/>
                <a:gd name="T121" fmla="*/ 139 h 58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50"/>
                <a:gd name="T184" fmla="*/ 0 h 583"/>
                <a:gd name="T185" fmla="*/ 850 w 850"/>
                <a:gd name="T186" fmla="*/ 583 h 583"/>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50" h="583">
                  <a:moveTo>
                    <a:pt x="104" y="117"/>
                  </a:moveTo>
                  <a:lnTo>
                    <a:pt x="125" y="117"/>
                  </a:lnTo>
                  <a:lnTo>
                    <a:pt x="142" y="117"/>
                  </a:lnTo>
                  <a:lnTo>
                    <a:pt x="166" y="109"/>
                  </a:lnTo>
                  <a:lnTo>
                    <a:pt x="185" y="109"/>
                  </a:lnTo>
                  <a:lnTo>
                    <a:pt x="210" y="102"/>
                  </a:lnTo>
                  <a:lnTo>
                    <a:pt x="228" y="102"/>
                  </a:lnTo>
                  <a:lnTo>
                    <a:pt x="247" y="96"/>
                  </a:lnTo>
                  <a:lnTo>
                    <a:pt x="266" y="88"/>
                  </a:lnTo>
                  <a:lnTo>
                    <a:pt x="272" y="66"/>
                  </a:lnTo>
                  <a:lnTo>
                    <a:pt x="255" y="58"/>
                  </a:lnTo>
                  <a:lnTo>
                    <a:pt x="234" y="58"/>
                  </a:lnTo>
                  <a:lnTo>
                    <a:pt x="217" y="66"/>
                  </a:lnTo>
                  <a:lnTo>
                    <a:pt x="198" y="66"/>
                  </a:lnTo>
                  <a:lnTo>
                    <a:pt x="179" y="88"/>
                  </a:lnTo>
                  <a:lnTo>
                    <a:pt x="179" y="66"/>
                  </a:lnTo>
                  <a:lnTo>
                    <a:pt x="198" y="51"/>
                  </a:lnTo>
                  <a:lnTo>
                    <a:pt x="217" y="36"/>
                  </a:lnTo>
                  <a:lnTo>
                    <a:pt x="242" y="28"/>
                  </a:lnTo>
                  <a:lnTo>
                    <a:pt x="261" y="21"/>
                  </a:lnTo>
                  <a:lnTo>
                    <a:pt x="279" y="21"/>
                  </a:lnTo>
                  <a:lnTo>
                    <a:pt x="296" y="13"/>
                  </a:lnTo>
                  <a:lnTo>
                    <a:pt x="315" y="13"/>
                  </a:lnTo>
                  <a:lnTo>
                    <a:pt x="334" y="5"/>
                  </a:lnTo>
                  <a:lnTo>
                    <a:pt x="353" y="5"/>
                  </a:lnTo>
                  <a:lnTo>
                    <a:pt x="372" y="0"/>
                  </a:lnTo>
                  <a:lnTo>
                    <a:pt x="391" y="0"/>
                  </a:lnTo>
                  <a:lnTo>
                    <a:pt x="410" y="0"/>
                  </a:lnTo>
                  <a:lnTo>
                    <a:pt x="427" y="0"/>
                  </a:lnTo>
                  <a:lnTo>
                    <a:pt x="446" y="0"/>
                  </a:lnTo>
                  <a:lnTo>
                    <a:pt x="483" y="0"/>
                  </a:lnTo>
                  <a:lnTo>
                    <a:pt x="534" y="0"/>
                  </a:lnTo>
                  <a:lnTo>
                    <a:pt x="559" y="0"/>
                  </a:lnTo>
                  <a:lnTo>
                    <a:pt x="584" y="0"/>
                  </a:lnTo>
                  <a:lnTo>
                    <a:pt x="608" y="5"/>
                  </a:lnTo>
                  <a:lnTo>
                    <a:pt x="627" y="21"/>
                  </a:lnTo>
                  <a:lnTo>
                    <a:pt x="638" y="43"/>
                  </a:lnTo>
                  <a:lnTo>
                    <a:pt x="657" y="51"/>
                  </a:lnTo>
                  <a:lnTo>
                    <a:pt x="676" y="66"/>
                  </a:lnTo>
                  <a:lnTo>
                    <a:pt x="695" y="72"/>
                  </a:lnTo>
                  <a:lnTo>
                    <a:pt x="714" y="72"/>
                  </a:lnTo>
                  <a:lnTo>
                    <a:pt x="733" y="81"/>
                  </a:lnTo>
                  <a:lnTo>
                    <a:pt x="752" y="96"/>
                  </a:lnTo>
                  <a:lnTo>
                    <a:pt x="771" y="109"/>
                  </a:lnTo>
                  <a:lnTo>
                    <a:pt x="782" y="132"/>
                  </a:lnTo>
                  <a:lnTo>
                    <a:pt x="801" y="139"/>
                  </a:lnTo>
                  <a:lnTo>
                    <a:pt x="806" y="162"/>
                  </a:lnTo>
                  <a:lnTo>
                    <a:pt x="825" y="183"/>
                  </a:lnTo>
                  <a:lnTo>
                    <a:pt x="833" y="213"/>
                  </a:lnTo>
                  <a:lnTo>
                    <a:pt x="833" y="234"/>
                  </a:lnTo>
                  <a:lnTo>
                    <a:pt x="839" y="258"/>
                  </a:lnTo>
                  <a:lnTo>
                    <a:pt x="839" y="279"/>
                  </a:lnTo>
                  <a:lnTo>
                    <a:pt x="839" y="302"/>
                  </a:lnTo>
                  <a:lnTo>
                    <a:pt x="839" y="324"/>
                  </a:lnTo>
                  <a:lnTo>
                    <a:pt x="839" y="347"/>
                  </a:lnTo>
                  <a:lnTo>
                    <a:pt x="839" y="368"/>
                  </a:lnTo>
                  <a:lnTo>
                    <a:pt x="850" y="390"/>
                  </a:lnTo>
                  <a:lnTo>
                    <a:pt x="850" y="413"/>
                  </a:lnTo>
                  <a:lnTo>
                    <a:pt x="850" y="434"/>
                  </a:lnTo>
                  <a:lnTo>
                    <a:pt x="850" y="456"/>
                  </a:lnTo>
                  <a:lnTo>
                    <a:pt x="844" y="479"/>
                  </a:lnTo>
                  <a:lnTo>
                    <a:pt x="825" y="500"/>
                  </a:lnTo>
                  <a:lnTo>
                    <a:pt x="801" y="517"/>
                  </a:lnTo>
                  <a:lnTo>
                    <a:pt x="782" y="524"/>
                  </a:lnTo>
                  <a:lnTo>
                    <a:pt x="765" y="537"/>
                  </a:lnTo>
                  <a:lnTo>
                    <a:pt x="746" y="545"/>
                  </a:lnTo>
                  <a:lnTo>
                    <a:pt x="725" y="553"/>
                  </a:lnTo>
                  <a:lnTo>
                    <a:pt x="708" y="568"/>
                  </a:lnTo>
                  <a:lnTo>
                    <a:pt x="689" y="575"/>
                  </a:lnTo>
                  <a:lnTo>
                    <a:pt x="670" y="575"/>
                  </a:lnTo>
                  <a:lnTo>
                    <a:pt x="644" y="583"/>
                  </a:lnTo>
                  <a:lnTo>
                    <a:pt x="621" y="583"/>
                  </a:lnTo>
                  <a:lnTo>
                    <a:pt x="602" y="583"/>
                  </a:lnTo>
                  <a:lnTo>
                    <a:pt x="576" y="583"/>
                  </a:lnTo>
                  <a:lnTo>
                    <a:pt x="559" y="583"/>
                  </a:lnTo>
                  <a:lnTo>
                    <a:pt x="540" y="583"/>
                  </a:lnTo>
                  <a:lnTo>
                    <a:pt x="521" y="583"/>
                  </a:lnTo>
                  <a:lnTo>
                    <a:pt x="502" y="583"/>
                  </a:lnTo>
                  <a:lnTo>
                    <a:pt x="483" y="583"/>
                  </a:lnTo>
                  <a:lnTo>
                    <a:pt x="465" y="583"/>
                  </a:lnTo>
                  <a:lnTo>
                    <a:pt x="446" y="583"/>
                  </a:lnTo>
                  <a:lnTo>
                    <a:pt x="427" y="583"/>
                  </a:lnTo>
                  <a:lnTo>
                    <a:pt x="410" y="583"/>
                  </a:lnTo>
                  <a:lnTo>
                    <a:pt x="391" y="583"/>
                  </a:lnTo>
                  <a:lnTo>
                    <a:pt x="372" y="583"/>
                  </a:lnTo>
                  <a:lnTo>
                    <a:pt x="353" y="583"/>
                  </a:lnTo>
                  <a:lnTo>
                    <a:pt x="329" y="583"/>
                  </a:lnTo>
                  <a:lnTo>
                    <a:pt x="310" y="583"/>
                  </a:lnTo>
                  <a:lnTo>
                    <a:pt x="291" y="583"/>
                  </a:lnTo>
                  <a:lnTo>
                    <a:pt x="272" y="583"/>
                  </a:lnTo>
                  <a:lnTo>
                    <a:pt x="255" y="583"/>
                  </a:lnTo>
                  <a:lnTo>
                    <a:pt x="234" y="583"/>
                  </a:lnTo>
                  <a:lnTo>
                    <a:pt x="217" y="568"/>
                  </a:lnTo>
                  <a:lnTo>
                    <a:pt x="198" y="560"/>
                  </a:lnTo>
                  <a:lnTo>
                    <a:pt x="179" y="553"/>
                  </a:lnTo>
                  <a:lnTo>
                    <a:pt x="160" y="545"/>
                  </a:lnTo>
                  <a:lnTo>
                    <a:pt x="142" y="537"/>
                  </a:lnTo>
                  <a:lnTo>
                    <a:pt x="125" y="524"/>
                  </a:lnTo>
                  <a:lnTo>
                    <a:pt x="104" y="509"/>
                  </a:lnTo>
                  <a:lnTo>
                    <a:pt x="92" y="487"/>
                  </a:lnTo>
                  <a:lnTo>
                    <a:pt x="74" y="479"/>
                  </a:lnTo>
                  <a:lnTo>
                    <a:pt x="68" y="456"/>
                  </a:lnTo>
                  <a:lnTo>
                    <a:pt x="49" y="434"/>
                  </a:lnTo>
                  <a:lnTo>
                    <a:pt x="43" y="413"/>
                  </a:lnTo>
                  <a:lnTo>
                    <a:pt x="24" y="390"/>
                  </a:lnTo>
                  <a:lnTo>
                    <a:pt x="17" y="360"/>
                  </a:lnTo>
                  <a:lnTo>
                    <a:pt x="6" y="330"/>
                  </a:lnTo>
                  <a:lnTo>
                    <a:pt x="0" y="309"/>
                  </a:lnTo>
                  <a:lnTo>
                    <a:pt x="0" y="287"/>
                  </a:lnTo>
                  <a:lnTo>
                    <a:pt x="0" y="264"/>
                  </a:lnTo>
                  <a:lnTo>
                    <a:pt x="0" y="243"/>
                  </a:lnTo>
                  <a:lnTo>
                    <a:pt x="6" y="213"/>
                  </a:lnTo>
                  <a:lnTo>
                    <a:pt x="11" y="192"/>
                  </a:lnTo>
                  <a:lnTo>
                    <a:pt x="30" y="175"/>
                  </a:lnTo>
                  <a:lnTo>
                    <a:pt x="43" y="155"/>
                  </a:lnTo>
                  <a:lnTo>
                    <a:pt x="62" y="155"/>
                  </a:lnTo>
                  <a:lnTo>
                    <a:pt x="79" y="147"/>
                  </a:lnTo>
                  <a:lnTo>
                    <a:pt x="98" y="139"/>
                  </a:lnTo>
                  <a:lnTo>
                    <a:pt x="117" y="139"/>
                  </a:lnTo>
                  <a:lnTo>
                    <a:pt x="130" y="117"/>
                  </a:lnTo>
                  <a:lnTo>
                    <a:pt x="130" y="96"/>
                  </a:lnTo>
                  <a:lnTo>
                    <a:pt x="147" y="139"/>
                  </a:lnTo>
                  <a:lnTo>
                    <a:pt x="10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mn-ea"/>
                <a:ea typeface="+mn-ea"/>
              </a:endParaRPr>
            </a:p>
          </p:txBody>
        </p:sp>
        <p:sp>
          <p:nvSpPr>
            <p:cNvPr id="37" name="Freeform 635"/>
            <p:cNvSpPr/>
            <p:nvPr/>
          </p:nvSpPr>
          <p:spPr bwMode="auto">
            <a:xfrm>
              <a:off x="3483" y="2787"/>
              <a:ext cx="132" cy="168"/>
            </a:xfrm>
            <a:custGeom>
              <a:avLst/>
              <a:gdLst>
                <a:gd name="T0" fmla="*/ 6 w 132"/>
                <a:gd name="T1" fmla="*/ 95 h 168"/>
                <a:gd name="T2" fmla="*/ 0 w 132"/>
                <a:gd name="T3" fmla="*/ 72 h 168"/>
                <a:gd name="T4" fmla="*/ 0 w 132"/>
                <a:gd name="T5" fmla="*/ 51 h 168"/>
                <a:gd name="T6" fmla="*/ 17 w 132"/>
                <a:gd name="T7" fmla="*/ 36 h 168"/>
                <a:gd name="T8" fmla="*/ 36 w 132"/>
                <a:gd name="T9" fmla="*/ 21 h 168"/>
                <a:gd name="T10" fmla="*/ 53 w 132"/>
                <a:gd name="T11" fmla="*/ 0 h 168"/>
                <a:gd name="T12" fmla="*/ 72 w 132"/>
                <a:gd name="T13" fmla="*/ 0 h 168"/>
                <a:gd name="T14" fmla="*/ 91 w 132"/>
                <a:gd name="T15" fmla="*/ 0 h 168"/>
                <a:gd name="T16" fmla="*/ 97 w 132"/>
                <a:gd name="T17" fmla="*/ 21 h 168"/>
                <a:gd name="T18" fmla="*/ 110 w 132"/>
                <a:gd name="T19" fmla="*/ 44 h 168"/>
                <a:gd name="T20" fmla="*/ 121 w 132"/>
                <a:gd name="T21" fmla="*/ 66 h 168"/>
                <a:gd name="T22" fmla="*/ 127 w 132"/>
                <a:gd name="T23" fmla="*/ 87 h 168"/>
                <a:gd name="T24" fmla="*/ 132 w 132"/>
                <a:gd name="T25" fmla="*/ 108 h 168"/>
                <a:gd name="T26" fmla="*/ 132 w 132"/>
                <a:gd name="T27" fmla="*/ 132 h 168"/>
                <a:gd name="T28" fmla="*/ 132 w 132"/>
                <a:gd name="T29" fmla="*/ 153 h 168"/>
                <a:gd name="T30" fmla="*/ 115 w 132"/>
                <a:gd name="T31" fmla="*/ 168 h 168"/>
                <a:gd name="T32" fmla="*/ 97 w 132"/>
                <a:gd name="T33" fmla="*/ 168 h 168"/>
                <a:gd name="T34" fmla="*/ 80 w 132"/>
                <a:gd name="T35" fmla="*/ 168 h 168"/>
                <a:gd name="T36" fmla="*/ 61 w 132"/>
                <a:gd name="T37" fmla="*/ 168 h 168"/>
                <a:gd name="T38" fmla="*/ 42 w 132"/>
                <a:gd name="T39" fmla="*/ 161 h 168"/>
                <a:gd name="T40" fmla="*/ 23 w 132"/>
                <a:gd name="T41" fmla="*/ 146 h 168"/>
                <a:gd name="T42" fmla="*/ 12 w 132"/>
                <a:gd name="T43" fmla="*/ 123 h 168"/>
                <a:gd name="T44" fmla="*/ 6 w 132"/>
                <a:gd name="T45" fmla="*/ 102 h 168"/>
                <a:gd name="T46" fmla="*/ 6 w 132"/>
                <a:gd name="T47" fmla="*/ 95 h 1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32"/>
                <a:gd name="T73" fmla="*/ 0 h 168"/>
                <a:gd name="T74" fmla="*/ 132 w 132"/>
                <a:gd name="T75" fmla="*/ 168 h 16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32" h="168">
                  <a:moveTo>
                    <a:pt x="6" y="95"/>
                  </a:moveTo>
                  <a:lnTo>
                    <a:pt x="0" y="72"/>
                  </a:lnTo>
                  <a:lnTo>
                    <a:pt x="0" y="51"/>
                  </a:lnTo>
                  <a:lnTo>
                    <a:pt x="17" y="36"/>
                  </a:lnTo>
                  <a:lnTo>
                    <a:pt x="36" y="21"/>
                  </a:lnTo>
                  <a:lnTo>
                    <a:pt x="53" y="0"/>
                  </a:lnTo>
                  <a:lnTo>
                    <a:pt x="72" y="0"/>
                  </a:lnTo>
                  <a:lnTo>
                    <a:pt x="91" y="0"/>
                  </a:lnTo>
                  <a:lnTo>
                    <a:pt x="97" y="21"/>
                  </a:lnTo>
                  <a:lnTo>
                    <a:pt x="110" y="44"/>
                  </a:lnTo>
                  <a:lnTo>
                    <a:pt x="121" y="66"/>
                  </a:lnTo>
                  <a:lnTo>
                    <a:pt x="127" y="87"/>
                  </a:lnTo>
                  <a:lnTo>
                    <a:pt x="132" y="108"/>
                  </a:lnTo>
                  <a:lnTo>
                    <a:pt x="132" y="132"/>
                  </a:lnTo>
                  <a:lnTo>
                    <a:pt x="132" y="153"/>
                  </a:lnTo>
                  <a:lnTo>
                    <a:pt x="115" y="168"/>
                  </a:lnTo>
                  <a:lnTo>
                    <a:pt x="97" y="168"/>
                  </a:lnTo>
                  <a:lnTo>
                    <a:pt x="80" y="168"/>
                  </a:lnTo>
                  <a:lnTo>
                    <a:pt x="61" y="168"/>
                  </a:lnTo>
                  <a:lnTo>
                    <a:pt x="42" y="161"/>
                  </a:lnTo>
                  <a:lnTo>
                    <a:pt x="23" y="146"/>
                  </a:lnTo>
                  <a:lnTo>
                    <a:pt x="12" y="123"/>
                  </a:lnTo>
                  <a:lnTo>
                    <a:pt x="6" y="102"/>
                  </a:lnTo>
                  <a:lnTo>
                    <a:pt x="6" y="9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mn-ea"/>
                <a:ea typeface="+mn-ea"/>
              </a:endParaRPr>
            </a:p>
          </p:txBody>
        </p:sp>
        <p:sp>
          <p:nvSpPr>
            <p:cNvPr id="38" name="Freeform 636"/>
            <p:cNvSpPr/>
            <p:nvPr/>
          </p:nvSpPr>
          <p:spPr bwMode="auto">
            <a:xfrm>
              <a:off x="3802" y="2742"/>
              <a:ext cx="93" cy="123"/>
            </a:xfrm>
            <a:custGeom>
              <a:avLst/>
              <a:gdLst>
                <a:gd name="T0" fmla="*/ 0 w 93"/>
                <a:gd name="T1" fmla="*/ 0 h 123"/>
                <a:gd name="T2" fmla="*/ 17 w 93"/>
                <a:gd name="T3" fmla="*/ 15 h 123"/>
                <a:gd name="T4" fmla="*/ 36 w 93"/>
                <a:gd name="T5" fmla="*/ 28 h 123"/>
                <a:gd name="T6" fmla="*/ 55 w 93"/>
                <a:gd name="T7" fmla="*/ 28 h 123"/>
                <a:gd name="T8" fmla="*/ 74 w 93"/>
                <a:gd name="T9" fmla="*/ 44 h 123"/>
                <a:gd name="T10" fmla="*/ 87 w 93"/>
                <a:gd name="T11" fmla="*/ 66 h 123"/>
                <a:gd name="T12" fmla="*/ 93 w 93"/>
                <a:gd name="T13" fmla="*/ 87 h 123"/>
                <a:gd name="T14" fmla="*/ 93 w 93"/>
                <a:gd name="T15" fmla="*/ 110 h 123"/>
                <a:gd name="T16" fmla="*/ 74 w 93"/>
                <a:gd name="T17" fmla="*/ 123 h 123"/>
                <a:gd name="T18" fmla="*/ 55 w 93"/>
                <a:gd name="T19" fmla="*/ 123 h 123"/>
                <a:gd name="T20" fmla="*/ 31 w 93"/>
                <a:gd name="T21" fmla="*/ 115 h 123"/>
                <a:gd name="T22" fmla="*/ 12 w 93"/>
                <a:gd name="T23" fmla="*/ 102 h 123"/>
                <a:gd name="T24" fmla="*/ 6 w 93"/>
                <a:gd name="T25" fmla="*/ 79 h 123"/>
                <a:gd name="T26" fmla="*/ 0 w 93"/>
                <a:gd name="T27" fmla="*/ 57 h 123"/>
                <a:gd name="T28" fmla="*/ 0 w 93"/>
                <a:gd name="T29" fmla="*/ 36 h 123"/>
                <a:gd name="T30" fmla="*/ 12 w 93"/>
                <a:gd name="T31" fmla="*/ 15 h 123"/>
                <a:gd name="T32" fmla="*/ 0 w 93"/>
                <a:gd name="T33" fmla="*/ 0 h 1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93"/>
                <a:gd name="T52" fmla="*/ 0 h 123"/>
                <a:gd name="T53" fmla="*/ 93 w 93"/>
                <a:gd name="T54" fmla="*/ 123 h 12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93" h="123">
                  <a:moveTo>
                    <a:pt x="0" y="0"/>
                  </a:moveTo>
                  <a:lnTo>
                    <a:pt x="17" y="15"/>
                  </a:lnTo>
                  <a:lnTo>
                    <a:pt x="36" y="28"/>
                  </a:lnTo>
                  <a:lnTo>
                    <a:pt x="55" y="28"/>
                  </a:lnTo>
                  <a:lnTo>
                    <a:pt x="74" y="44"/>
                  </a:lnTo>
                  <a:lnTo>
                    <a:pt x="87" y="66"/>
                  </a:lnTo>
                  <a:lnTo>
                    <a:pt x="93" y="87"/>
                  </a:lnTo>
                  <a:lnTo>
                    <a:pt x="93" y="110"/>
                  </a:lnTo>
                  <a:lnTo>
                    <a:pt x="74" y="123"/>
                  </a:lnTo>
                  <a:lnTo>
                    <a:pt x="55" y="123"/>
                  </a:lnTo>
                  <a:lnTo>
                    <a:pt x="31" y="115"/>
                  </a:lnTo>
                  <a:lnTo>
                    <a:pt x="12" y="102"/>
                  </a:lnTo>
                  <a:lnTo>
                    <a:pt x="6" y="79"/>
                  </a:lnTo>
                  <a:lnTo>
                    <a:pt x="0" y="57"/>
                  </a:lnTo>
                  <a:lnTo>
                    <a:pt x="0" y="36"/>
                  </a:lnTo>
                  <a:lnTo>
                    <a:pt x="12" y="15"/>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mn-ea"/>
                <a:ea typeface="+mn-ea"/>
              </a:endParaRPr>
            </a:p>
          </p:txBody>
        </p:sp>
      </p:grpSp>
      <p:sp>
        <p:nvSpPr>
          <p:cNvPr id="39" name="Text Box 2"/>
          <p:cNvSpPr txBox="1">
            <a:spLocks noChangeArrowheads="1"/>
          </p:cNvSpPr>
          <p:nvPr/>
        </p:nvSpPr>
        <p:spPr bwMode="auto">
          <a:xfrm>
            <a:off x="1223789" y="4973495"/>
            <a:ext cx="8002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sz="1600">
                <a:latin typeface="+mn-ea"/>
                <a:ea typeface="+mn-ea"/>
              </a:rPr>
              <a:t>电话网</a:t>
            </a:r>
            <a:endParaRPr lang="zh-CN" altLang="en-US" sz="1600">
              <a:latin typeface="+mn-ea"/>
              <a:ea typeface="+mn-ea"/>
            </a:endParaRPr>
          </a:p>
        </p:txBody>
      </p:sp>
      <p:grpSp>
        <p:nvGrpSpPr>
          <p:cNvPr id="40" name="组合 152"/>
          <p:cNvGrpSpPr/>
          <p:nvPr/>
        </p:nvGrpSpPr>
        <p:grpSpPr bwMode="auto">
          <a:xfrm>
            <a:off x="842591" y="5597381"/>
            <a:ext cx="1810692" cy="642938"/>
            <a:chOff x="214282" y="6000768"/>
            <a:chExt cx="1357322" cy="642942"/>
          </a:xfrm>
          <a:solidFill>
            <a:schemeClr val="accent3">
              <a:lumMod val="40000"/>
              <a:lumOff val="60000"/>
            </a:schemeClr>
          </a:solidFill>
        </p:grpSpPr>
        <p:grpSp>
          <p:nvGrpSpPr>
            <p:cNvPr id="41" name="Group 625"/>
            <p:cNvGrpSpPr/>
            <p:nvPr/>
          </p:nvGrpSpPr>
          <p:grpSpPr bwMode="auto">
            <a:xfrm>
              <a:off x="214282" y="6000768"/>
              <a:ext cx="1357322" cy="642942"/>
              <a:chOff x="3204" y="2684"/>
              <a:chExt cx="1080" cy="854"/>
            </a:xfrm>
            <a:grpFill/>
          </p:grpSpPr>
          <p:sp>
            <p:nvSpPr>
              <p:cNvPr id="43" name="Oval 626"/>
              <p:cNvSpPr>
                <a:spLocks noChangeArrowheads="1"/>
              </p:cNvSpPr>
              <p:nvPr/>
            </p:nvSpPr>
            <p:spPr bwMode="auto">
              <a:xfrm>
                <a:off x="3457" y="2684"/>
                <a:ext cx="464" cy="228"/>
              </a:xfrm>
              <a:prstGeom prst="ellipse">
                <a:avLst/>
              </a:prstGeom>
              <a:grpFill/>
              <a:ln w="12700">
                <a:solidFill>
                  <a:srgbClr val="000000"/>
                </a:solidFill>
                <a:round/>
              </a:ln>
            </p:spPr>
            <p:txBody>
              <a:bodyPr/>
              <a:lstStyle/>
              <a:p>
                <a:endParaRPr lang="zh-CN" altLang="en-US">
                  <a:latin typeface="+mn-ea"/>
                  <a:ea typeface="+mn-ea"/>
                </a:endParaRPr>
              </a:p>
            </p:txBody>
          </p:sp>
          <p:sp>
            <p:nvSpPr>
              <p:cNvPr id="44" name="Freeform 627"/>
              <p:cNvSpPr/>
              <p:nvPr/>
            </p:nvSpPr>
            <p:spPr bwMode="auto">
              <a:xfrm>
                <a:off x="3853" y="2753"/>
                <a:ext cx="312" cy="202"/>
              </a:xfrm>
              <a:custGeom>
                <a:avLst/>
                <a:gdLst>
                  <a:gd name="T0" fmla="*/ 182 w 312"/>
                  <a:gd name="T1" fmla="*/ 10 h 202"/>
                  <a:gd name="T2" fmla="*/ 150 w 312"/>
                  <a:gd name="T3" fmla="*/ 4 h 202"/>
                  <a:gd name="T4" fmla="*/ 119 w 312"/>
                  <a:gd name="T5" fmla="*/ 0 h 202"/>
                  <a:gd name="T6" fmla="*/ 91 w 312"/>
                  <a:gd name="T7" fmla="*/ 2 h 202"/>
                  <a:gd name="T8" fmla="*/ 67 w 312"/>
                  <a:gd name="T9" fmla="*/ 8 h 202"/>
                  <a:gd name="T10" fmla="*/ 44 w 312"/>
                  <a:gd name="T11" fmla="*/ 16 h 202"/>
                  <a:gd name="T12" fmla="*/ 25 w 312"/>
                  <a:gd name="T13" fmla="*/ 29 h 202"/>
                  <a:gd name="T14" fmla="*/ 12 w 312"/>
                  <a:gd name="T15" fmla="*/ 44 h 202"/>
                  <a:gd name="T16" fmla="*/ 2 w 312"/>
                  <a:gd name="T17" fmla="*/ 61 h 202"/>
                  <a:gd name="T18" fmla="*/ 0 w 312"/>
                  <a:gd name="T19" fmla="*/ 80 h 202"/>
                  <a:gd name="T20" fmla="*/ 6 w 312"/>
                  <a:gd name="T21" fmla="*/ 99 h 202"/>
                  <a:gd name="T22" fmla="*/ 16 w 312"/>
                  <a:gd name="T23" fmla="*/ 117 h 202"/>
                  <a:gd name="T24" fmla="*/ 31 w 312"/>
                  <a:gd name="T25" fmla="*/ 136 h 202"/>
                  <a:gd name="T26" fmla="*/ 51 w 312"/>
                  <a:gd name="T27" fmla="*/ 153 h 202"/>
                  <a:gd name="T28" fmla="*/ 74 w 312"/>
                  <a:gd name="T29" fmla="*/ 170 h 202"/>
                  <a:gd name="T30" fmla="*/ 102 w 312"/>
                  <a:gd name="T31" fmla="*/ 183 h 202"/>
                  <a:gd name="T32" fmla="*/ 133 w 312"/>
                  <a:gd name="T33" fmla="*/ 193 h 202"/>
                  <a:gd name="T34" fmla="*/ 165 w 312"/>
                  <a:gd name="T35" fmla="*/ 199 h 202"/>
                  <a:gd name="T36" fmla="*/ 195 w 312"/>
                  <a:gd name="T37" fmla="*/ 202 h 202"/>
                  <a:gd name="T38" fmla="*/ 223 w 312"/>
                  <a:gd name="T39" fmla="*/ 200 h 202"/>
                  <a:gd name="T40" fmla="*/ 248 w 312"/>
                  <a:gd name="T41" fmla="*/ 195 h 202"/>
                  <a:gd name="T42" fmla="*/ 271 w 312"/>
                  <a:gd name="T43" fmla="*/ 187 h 202"/>
                  <a:gd name="T44" fmla="*/ 289 w 312"/>
                  <a:gd name="T45" fmla="*/ 174 h 202"/>
                  <a:gd name="T46" fmla="*/ 303 w 312"/>
                  <a:gd name="T47" fmla="*/ 159 h 202"/>
                  <a:gd name="T48" fmla="*/ 310 w 312"/>
                  <a:gd name="T49" fmla="*/ 142 h 202"/>
                  <a:gd name="T50" fmla="*/ 312 w 312"/>
                  <a:gd name="T51" fmla="*/ 123 h 202"/>
                  <a:gd name="T52" fmla="*/ 308 w 312"/>
                  <a:gd name="T53" fmla="*/ 104 h 202"/>
                  <a:gd name="T54" fmla="*/ 297 w 312"/>
                  <a:gd name="T55" fmla="*/ 85 h 202"/>
                  <a:gd name="T56" fmla="*/ 284 w 312"/>
                  <a:gd name="T57" fmla="*/ 66 h 202"/>
                  <a:gd name="T58" fmla="*/ 263 w 312"/>
                  <a:gd name="T59" fmla="*/ 50 h 202"/>
                  <a:gd name="T60" fmla="*/ 240 w 312"/>
                  <a:gd name="T61" fmla="*/ 33 h 202"/>
                  <a:gd name="T62" fmla="*/ 212 w 312"/>
                  <a:gd name="T63" fmla="*/ 19 h 202"/>
                  <a:gd name="T64" fmla="*/ 182 w 312"/>
                  <a:gd name="T65" fmla="*/ 10 h 20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12"/>
                  <a:gd name="T100" fmla="*/ 0 h 202"/>
                  <a:gd name="T101" fmla="*/ 312 w 312"/>
                  <a:gd name="T102" fmla="*/ 202 h 20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12" h="202">
                    <a:moveTo>
                      <a:pt x="182" y="10"/>
                    </a:moveTo>
                    <a:lnTo>
                      <a:pt x="150" y="4"/>
                    </a:lnTo>
                    <a:lnTo>
                      <a:pt x="119" y="0"/>
                    </a:lnTo>
                    <a:lnTo>
                      <a:pt x="91" y="2"/>
                    </a:lnTo>
                    <a:lnTo>
                      <a:pt x="67" y="8"/>
                    </a:lnTo>
                    <a:lnTo>
                      <a:pt x="44" y="16"/>
                    </a:lnTo>
                    <a:lnTo>
                      <a:pt x="25" y="29"/>
                    </a:lnTo>
                    <a:lnTo>
                      <a:pt x="12" y="44"/>
                    </a:lnTo>
                    <a:lnTo>
                      <a:pt x="2" y="61"/>
                    </a:lnTo>
                    <a:lnTo>
                      <a:pt x="0" y="80"/>
                    </a:lnTo>
                    <a:lnTo>
                      <a:pt x="6" y="99"/>
                    </a:lnTo>
                    <a:lnTo>
                      <a:pt x="16" y="117"/>
                    </a:lnTo>
                    <a:lnTo>
                      <a:pt x="31" y="136"/>
                    </a:lnTo>
                    <a:lnTo>
                      <a:pt x="51" y="153"/>
                    </a:lnTo>
                    <a:lnTo>
                      <a:pt x="74" y="170"/>
                    </a:lnTo>
                    <a:lnTo>
                      <a:pt x="102" y="183"/>
                    </a:lnTo>
                    <a:lnTo>
                      <a:pt x="133" y="193"/>
                    </a:lnTo>
                    <a:lnTo>
                      <a:pt x="165" y="199"/>
                    </a:lnTo>
                    <a:lnTo>
                      <a:pt x="195" y="202"/>
                    </a:lnTo>
                    <a:lnTo>
                      <a:pt x="223" y="200"/>
                    </a:lnTo>
                    <a:lnTo>
                      <a:pt x="248" y="195"/>
                    </a:lnTo>
                    <a:lnTo>
                      <a:pt x="271" y="187"/>
                    </a:lnTo>
                    <a:lnTo>
                      <a:pt x="289" y="174"/>
                    </a:lnTo>
                    <a:lnTo>
                      <a:pt x="303" y="159"/>
                    </a:lnTo>
                    <a:lnTo>
                      <a:pt x="310" y="142"/>
                    </a:lnTo>
                    <a:lnTo>
                      <a:pt x="312" y="123"/>
                    </a:lnTo>
                    <a:lnTo>
                      <a:pt x="308" y="104"/>
                    </a:lnTo>
                    <a:lnTo>
                      <a:pt x="297" y="85"/>
                    </a:lnTo>
                    <a:lnTo>
                      <a:pt x="284" y="66"/>
                    </a:lnTo>
                    <a:lnTo>
                      <a:pt x="263" y="50"/>
                    </a:lnTo>
                    <a:lnTo>
                      <a:pt x="240" y="33"/>
                    </a:lnTo>
                    <a:lnTo>
                      <a:pt x="212" y="19"/>
                    </a:lnTo>
                    <a:lnTo>
                      <a:pt x="182" y="10"/>
                    </a:lnTo>
                    <a:close/>
                  </a:path>
                </a:pathLst>
              </a:custGeom>
              <a:grpFill/>
              <a:ln w="12700">
                <a:solidFill>
                  <a:srgbClr val="000000"/>
                </a:solidFill>
                <a:round/>
              </a:ln>
            </p:spPr>
            <p:txBody>
              <a:bodyPr/>
              <a:lstStyle/>
              <a:p>
                <a:endParaRPr lang="zh-CN" altLang="en-US">
                  <a:latin typeface="+mn-ea"/>
                  <a:ea typeface="+mn-ea"/>
                </a:endParaRPr>
              </a:p>
            </p:txBody>
          </p:sp>
          <p:sp>
            <p:nvSpPr>
              <p:cNvPr id="45" name="Freeform 628"/>
              <p:cNvSpPr/>
              <p:nvPr/>
            </p:nvSpPr>
            <p:spPr bwMode="auto">
              <a:xfrm>
                <a:off x="4014" y="2946"/>
                <a:ext cx="270" cy="232"/>
              </a:xfrm>
              <a:custGeom>
                <a:avLst/>
                <a:gdLst>
                  <a:gd name="T0" fmla="*/ 181 w 270"/>
                  <a:gd name="T1" fmla="*/ 15 h 232"/>
                  <a:gd name="T2" fmla="*/ 155 w 270"/>
                  <a:gd name="T3" fmla="*/ 6 h 232"/>
                  <a:gd name="T4" fmla="*/ 128 w 270"/>
                  <a:gd name="T5" fmla="*/ 0 h 232"/>
                  <a:gd name="T6" fmla="*/ 104 w 270"/>
                  <a:gd name="T7" fmla="*/ 0 h 232"/>
                  <a:gd name="T8" fmla="*/ 79 w 270"/>
                  <a:gd name="T9" fmla="*/ 4 h 232"/>
                  <a:gd name="T10" fmla="*/ 57 w 270"/>
                  <a:gd name="T11" fmla="*/ 11 h 232"/>
                  <a:gd name="T12" fmla="*/ 38 w 270"/>
                  <a:gd name="T13" fmla="*/ 23 h 232"/>
                  <a:gd name="T14" fmla="*/ 21 w 270"/>
                  <a:gd name="T15" fmla="*/ 38 h 232"/>
                  <a:gd name="T16" fmla="*/ 9 w 270"/>
                  <a:gd name="T17" fmla="*/ 56 h 232"/>
                  <a:gd name="T18" fmla="*/ 2 w 270"/>
                  <a:gd name="T19" fmla="*/ 79 h 232"/>
                  <a:gd name="T20" fmla="*/ 0 w 270"/>
                  <a:gd name="T21" fmla="*/ 100 h 232"/>
                  <a:gd name="T22" fmla="*/ 4 w 270"/>
                  <a:gd name="T23" fmla="*/ 123 h 232"/>
                  <a:gd name="T24" fmla="*/ 13 w 270"/>
                  <a:gd name="T25" fmla="*/ 145 h 232"/>
                  <a:gd name="T26" fmla="*/ 26 w 270"/>
                  <a:gd name="T27" fmla="*/ 166 h 232"/>
                  <a:gd name="T28" fmla="*/ 43 w 270"/>
                  <a:gd name="T29" fmla="*/ 185 h 232"/>
                  <a:gd name="T30" fmla="*/ 64 w 270"/>
                  <a:gd name="T31" fmla="*/ 202 h 232"/>
                  <a:gd name="T32" fmla="*/ 89 w 270"/>
                  <a:gd name="T33" fmla="*/ 217 h 232"/>
                  <a:gd name="T34" fmla="*/ 115 w 270"/>
                  <a:gd name="T35" fmla="*/ 226 h 232"/>
                  <a:gd name="T36" fmla="*/ 142 w 270"/>
                  <a:gd name="T37" fmla="*/ 232 h 232"/>
                  <a:gd name="T38" fmla="*/ 166 w 270"/>
                  <a:gd name="T39" fmla="*/ 232 h 232"/>
                  <a:gd name="T40" fmla="*/ 191 w 270"/>
                  <a:gd name="T41" fmla="*/ 228 h 232"/>
                  <a:gd name="T42" fmla="*/ 213 w 270"/>
                  <a:gd name="T43" fmla="*/ 221 h 232"/>
                  <a:gd name="T44" fmla="*/ 232 w 270"/>
                  <a:gd name="T45" fmla="*/ 209 h 232"/>
                  <a:gd name="T46" fmla="*/ 249 w 270"/>
                  <a:gd name="T47" fmla="*/ 194 h 232"/>
                  <a:gd name="T48" fmla="*/ 261 w 270"/>
                  <a:gd name="T49" fmla="*/ 175 h 232"/>
                  <a:gd name="T50" fmla="*/ 268 w 270"/>
                  <a:gd name="T51" fmla="*/ 155 h 232"/>
                  <a:gd name="T52" fmla="*/ 270 w 270"/>
                  <a:gd name="T53" fmla="*/ 132 h 232"/>
                  <a:gd name="T54" fmla="*/ 266 w 270"/>
                  <a:gd name="T55" fmla="*/ 109 h 232"/>
                  <a:gd name="T56" fmla="*/ 257 w 270"/>
                  <a:gd name="T57" fmla="*/ 87 h 232"/>
                  <a:gd name="T58" fmla="*/ 244 w 270"/>
                  <a:gd name="T59" fmla="*/ 66 h 232"/>
                  <a:gd name="T60" fmla="*/ 227 w 270"/>
                  <a:gd name="T61" fmla="*/ 47 h 232"/>
                  <a:gd name="T62" fmla="*/ 206 w 270"/>
                  <a:gd name="T63" fmla="*/ 30 h 232"/>
                  <a:gd name="T64" fmla="*/ 181 w 270"/>
                  <a:gd name="T65" fmla="*/ 15 h 23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70"/>
                  <a:gd name="T100" fmla="*/ 0 h 232"/>
                  <a:gd name="T101" fmla="*/ 270 w 270"/>
                  <a:gd name="T102" fmla="*/ 232 h 23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70" h="232">
                    <a:moveTo>
                      <a:pt x="181" y="15"/>
                    </a:moveTo>
                    <a:lnTo>
                      <a:pt x="155" y="6"/>
                    </a:lnTo>
                    <a:lnTo>
                      <a:pt x="128" y="0"/>
                    </a:lnTo>
                    <a:lnTo>
                      <a:pt x="104" y="0"/>
                    </a:lnTo>
                    <a:lnTo>
                      <a:pt x="79" y="4"/>
                    </a:lnTo>
                    <a:lnTo>
                      <a:pt x="57" y="11"/>
                    </a:lnTo>
                    <a:lnTo>
                      <a:pt x="38" y="23"/>
                    </a:lnTo>
                    <a:lnTo>
                      <a:pt x="21" y="38"/>
                    </a:lnTo>
                    <a:lnTo>
                      <a:pt x="9" y="56"/>
                    </a:lnTo>
                    <a:lnTo>
                      <a:pt x="2" y="79"/>
                    </a:lnTo>
                    <a:lnTo>
                      <a:pt x="0" y="100"/>
                    </a:lnTo>
                    <a:lnTo>
                      <a:pt x="4" y="123"/>
                    </a:lnTo>
                    <a:lnTo>
                      <a:pt x="13" y="145"/>
                    </a:lnTo>
                    <a:lnTo>
                      <a:pt x="26" y="166"/>
                    </a:lnTo>
                    <a:lnTo>
                      <a:pt x="43" y="185"/>
                    </a:lnTo>
                    <a:lnTo>
                      <a:pt x="64" y="202"/>
                    </a:lnTo>
                    <a:lnTo>
                      <a:pt x="89" y="217"/>
                    </a:lnTo>
                    <a:lnTo>
                      <a:pt x="115" y="226"/>
                    </a:lnTo>
                    <a:lnTo>
                      <a:pt x="142" y="232"/>
                    </a:lnTo>
                    <a:lnTo>
                      <a:pt x="166" y="232"/>
                    </a:lnTo>
                    <a:lnTo>
                      <a:pt x="191" y="228"/>
                    </a:lnTo>
                    <a:lnTo>
                      <a:pt x="213" y="221"/>
                    </a:lnTo>
                    <a:lnTo>
                      <a:pt x="232" y="209"/>
                    </a:lnTo>
                    <a:lnTo>
                      <a:pt x="249" y="194"/>
                    </a:lnTo>
                    <a:lnTo>
                      <a:pt x="261" y="175"/>
                    </a:lnTo>
                    <a:lnTo>
                      <a:pt x="268" y="155"/>
                    </a:lnTo>
                    <a:lnTo>
                      <a:pt x="270" y="132"/>
                    </a:lnTo>
                    <a:lnTo>
                      <a:pt x="266" y="109"/>
                    </a:lnTo>
                    <a:lnTo>
                      <a:pt x="257" y="87"/>
                    </a:lnTo>
                    <a:lnTo>
                      <a:pt x="244" y="66"/>
                    </a:lnTo>
                    <a:lnTo>
                      <a:pt x="227" y="47"/>
                    </a:lnTo>
                    <a:lnTo>
                      <a:pt x="206" y="30"/>
                    </a:lnTo>
                    <a:lnTo>
                      <a:pt x="181" y="15"/>
                    </a:lnTo>
                    <a:close/>
                  </a:path>
                </a:pathLst>
              </a:custGeom>
              <a:grpFill/>
              <a:ln w="12700">
                <a:solidFill>
                  <a:srgbClr val="000000"/>
                </a:solidFill>
                <a:round/>
              </a:ln>
            </p:spPr>
            <p:txBody>
              <a:bodyPr/>
              <a:lstStyle/>
              <a:p>
                <a:endParaRPr lang="zh-CN" altLang="en-US">
                  <a:latin typeface="+mn-ea"/>
                  <a:ea typeface="+mn-ea"/>
                </a:endParaRPr>
              </a:p>
            </p:txBody>
          </p:sp>
          <p:sp>
            <p:nvSpPr>
              <p:cNvPr id="46" name="Freeform 629"/>
              <p:cNvSpPr/>
              <p:nvPr/>
            </p:nvSpPr>
            <p:spPr bwMode="auto">
              <a:xfrm>
                <a:off x="3927" y="3165"/>
                <a:ext cx="325" cy="285"/>
              </a:xfrm>
              <a:custGeom>
                <a:avLst/>
                <a:gdLst>
                  <a:gd name="T0" fmla="*/ 102 w 325"/>
                  <a:gd name="T1" fmla="*/ 19 h 285"/>
                  <a:gd name="T2" fmla="*/ 74 w 325"/>
                  <a:gd name="T3" fmla="*/ 36 h 285"/>
                  <a:gd name="T4" fmla="*/ 49 w 325"/>
                  <a:gd name="T5" fmla="*/ 58 h 285"/>
                  <a:gd name="T6" fmla="*/ 28 w 325"/>
                  <a:gd name="T7" fmla="*/ 81 h 285"/>
                  <a:gd name="T8" fmla="*/ 13 w 325"/>
                  <a:gd name="T9" fmla="*/ 107 h 285"/>
                  <a:gd name="T10" fmla="*/ 4 w 325"/>
                  <a:gd name="T11" fmla="*/ 134 h 285"/>
                  <a:gd name="T12" fmla="*/ 0 w 325"/>
                  <a:gd name="T13" fmla="*/ 162 h 285"/>
                  <a:gd name="T14" fmla="*/ 2 w 325"/>
                  <a:gd name="T15" fmla="*/ 188 h 285"/>
                  <a:gd name="T16" fmla="*/ 11 w 325"/>
                  <a:gd name="T17" fmla="*/ 215 h 285"/>
                  <a:gd name="T18" fmla="*/ 27 w 325"/>
                  <a:gd name="T19" fmla="*/ 237 h 285"/>
                  <a:gd name="T20" fmla="*/ 45 w 325"/>
                  <a:gd name="T21" fmla="*/ 256 h 285"/>
                  <a:gd name="T22" fmla="*/ 70 w 325"/>
                  <a:gd name="T23" fmla="*/ 271 h 285"/>
                  <a:gd name="T24" fmla="*/ 98 w 325"/>
                  <a:gd name="T25" fmla="*/ 279 h 285"/>
                  <a:gd name="T26" fmla="*/ 127 w 325"/>
                  <a:gd name="T27" fmla="*/ 285 h 285"/>
                  <a:gd name="T28" fmla="*/ 159 w 325"/>
                  <a:gd name="T29" fmla="*/ 283 h 285"/>
                  <a:gd name="T30" fmla="*/ 191 w 325"/>
                  <a:gd name="T31" fmla="*/ 275 h 285"/>
                  <a:gd name="T32" fmla="*/ 223 w 325"/>
                  <a:gd name="T33" fmla="*/ 264 h 285"/>
                  <a:gd name="T34" fmla="*/ 251 w 325"/>
                  <a:gd name="T35" fmla="*/ 247 h 285"/>
                  <a:gd name="T36" fmla="*/ 276 w 325"/>
                  <a:gd name="T37" fmla="*/ 226 h 285"/>
                  <a:gd name="T38" fmla="*/ 297 w 325"/>
                  <a:gd name="T39" fmla="*/ 202 h 285"/>
                  <a:gd name="T40" fmla="*/ 312 w 325"/>
                  <a:gd name="T41" fmla="*/ 175 h 285"/>
                  <a:gd name="T42" fmla="*/ 321 w 325"/>
                  <a:gd name="T43" fmla="*/ 149 h 285"/>
                  <a:gd name="T44" fmla="*/ 325 w 325"/>
                  <a:gd name="T45" fmla="*/ 120 h 285"/>
                  <a:gd name="T46" fmla="*/ 323 w 325"/>
                  <a:gd name="T47" fmla="*/ 94 h 285"/>
                  <a:gd name="T48" fmla="*/ 314 w 325"/>
                  <a:gd name="T49" fmla="*/ 68 h 285"/>
                  <a:gd name="T50" fmla="*/ 299 w 325"/>
                  <a:gd name="T51" fmla="*/ 45 h 285"/>
                  <a:gd name="T52" fmla="*/ 280 w 325"/>
                  <a:gd name="T53" fmla="*/ 26 h 285"/>
                  <a:gd name="T54" fmla="*/ 255 w 325"/>
                  <a:gd name="T55" fmla="*/ 11 h 285"/>
                  <a:gd name="T56" fmla="*/ 229 w 325"/>
                  <a:gd name="T57" fmla="*/ 4 h 285"/>
                  <a:gd name="T58" fmla="*/ 198 w 325"/>
                  <a:gd name="T59" fmla="*/ 0 h 285"/>
                  <a:gd name="T60" fmla="*/ 166 w 325"/>
                  <a:gd name="T61" fmla="*/ 0 h 285"/>
                  <a:gd name="T62" fmla="*/ 134 w 325"/>
                  <a:gd name="T63" fmla="*/ 7 h 285"/>
                  <a:gd name="T64" fmla="*/ 102 w 325"/>
                  <a:gd name="T65" fmla="*/ 19 h 28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25"/>
                  <a:gd name="T100" fmla="*/ 0 h 285"/>
                  <a:gd name="T101" fmla="*/ 325 w 325"/>
                  <a:gd name="T102" fmla="*/ 285 h 28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25" h="285">
                    <a:moveTo>
                      <a:pt x="102" y="19"/>
                    </a:moveTo>
                    <a:lnTo>
                      <a:pt x="74" y="36"/>
                    </a:lnTo>
                    <a:lnTo>
                      <a:pt x="49" y="58"/>
                    </a:lnTo>
                    <a:lnTo>
                      <a:pt x="28" y="81"/>
                    </a:lnTo>
                    <a:lnTo>
                      <a:pt x="13" y="107"/>
                    </a:lnTo>
                    <a:lnTo>
                      <a:pt x="4" y="134"/>
                    </a:lnTo>
                    <a:lnTo>
                      <a:pt x="0" y="162"/>
                    </a:lnTo>
                    <a:lnTo>
                      <a:pt x="2" y="188"/>
                    </a:lnTo>
                    <a:lnTo>
                      <a:pt x="11" y="215"/>
                    </a:lnTo>
                    <a:lnTo>
                      <a:pt x="27" y="237"/>
                    </a:lnTo>
                    <a:lnTo>
                      <a:pt x="45" y="256"/>
                    </a:lnTo>
                    <a:lnTo>
                      <a:pt x="70" y="271"/>
                    </a:lnTo>
                    <a:lnTo>
                      <a:pt x="98" y="279"/>
                    </a:lnTo>
                    <a:lnTo>
                      <a:pt x="127" y="285"/>
                    </a:lnTo>
                    <a:lnTo>
                      <a:pt x="159" y="283"/>
                    </a:lnTo>
                    <a:lnTo>
                      <a:pt x="191" y="275"/>
                    </a:lnTo>
                    <a:lnTo>
                      <a:pt x="223" y="264"/>
                    </a:lnTo>
                    <a:lnTo>
                      <a:pt x="251" y="247"/>
                    </a:lnTo>
                    <a:lnTo>
                      <a:pt x="276" y="226"/>
                    </a:lnTo>
                    <a:lnTo>
                      <a:pt x="297" y="202"/>
                    </a:lnTo>
                    <a:lnTo>
                      <a:pt x="312" y="175"/>
                    </a:lnTo>
                    <a:lnTo>
                      <a:pt x="321" y="149"/>
                    </a:lnTo>
                    <a:lnTo>
                      <a:pt x="325" y="120"/>
                    </a:lnTo>
                    <a:lnTo>
                      <a:pt x="323" y="94"/>
                    </a:lnTo>
                    <a:lnTo>
                      <a:pt x="314" y="68"/>
                    </a:lnTo>
                    <a:lnTo>
                      <a:pt x="299" y="45"/>
                    </a:lnTo>
                    <a:lnTo>
                      <a:pt x="280" y="26"/>
                    </a:lnTo>
                    <a:lnTo>
                      <a:pt x="255" y="11"/>
                    </a:lnTo>
                    <a:lnTo>
                      <a:pt x="229" y="4"/>
                    </a:lnTo>
                    <a:lnTo>
                      <a:pt x="198" y="0"/>
                    </a:lnTo>
                    <a:lnTo>
                      <a:pt x="166" y="0"/>
                    </a:lnTo>
                    <a:lnTo>
                      <a:pt x="134" y="7"/>
                    </a:lnTo>
                    <a:lnTo>
                      <a:pt x="102" y="19"/>
                    </a:lnTo>
                    <a:close/>
                  </a:path>
                </a:pathLst>
              </a:custGeom>
              <a:grpFill/>
              <a:ln w="12700">
                <a:solidFill>
                  <a:srgbClr val="000000"/>
                </a:solidFill>
                <a:round/>
              </a:ln>
            </p:spPr>
            <p:txBody>
              <a:bodyPr/>
              <a:lstStyle/>
              <a:p>
                <a:endParaRPr lang="zh-CN" altLang="en-US">
                  <a:latin typeface="+mn-ea"/>
                  <a:ea typeface="+mn-ea"/>
                </a:endParaRPr>
              </a:p>
            </p:txBody>
          </p:sp>
          <p:sp>
            <p:nvSpPr>
              <p:cNvPr id="47" name="Oval 630"/>
              <p:cNvSpPr>
                <a:spLocks noChangeArrowheads="1"/>
              </p:cNvSpPr>
              <p:nvPr/>
            </p:nvSpPr>
            <p:spPr bwMode="auto">
              <a:xfrm>
                <a:off x="3514" y="3201"/>
                <a:ext cx="538" cy="337"/>
              </a:xfrm>
              <a:prstGeom prst="ellipse">
                <a:avLst/>
              </a:prstGeom>
              <a:grpFill/>
              <a:ln w="12700">
                <a:solidFill>
                  <a:srgbClr val="000000"/>
                </a:solidFill>
                <a:round/>
              </a:ln>
            </p:spPr>
            <p:txBody>
              <a:bodyPr/>
              <a:lstStyle/>
              <a:p>
                <a:endParaRPr lang="zh-CN" altLang="en-US">
                  <a:latin typeface="+mn-ea"/>
                  <a:ea typeface="+mn-ea"/>
                </a:endParaRPr>
              </a:p>
            </p:txBody>
          </p:sp>
          <p:sp>
            <p:nvSpPr>
              <p:cNvPr id="48" name="Freeform 631"/>
              <p:cNvSpPr/>
              <p:nvPr/>
            </p:nvSpPr>
            <p:spPr bwMode="auto">
              <a:xfrm>
                <a:off x="3289" y="3193"/>
                <a:ext cx="300" cy="232"/>
              </a:xfrm>
              <a:custGeom>
                <a:avLst/>
                <a:gdLst>
                  <a:gd name="T0" fmla="*/ 185 w 300"/>
                  <a:gd name="T1" fmla="*/ 9 h 232"/>
                  <a:gd name="T2" fmla="*/ 155 w 300"/>
                  <a:gd name="T3" fmla="*/ 2 h 232"/>
                  <a:gd name="T4" fmla="*/ 124 w 300"/>
                  <a:gd name="T5" fmla="*/ 0 h 232"/>
                  <a:gd name="T6" fmla="*/ 98 w 300"/>
                  <a:gd name="T7" fmla="*/ 2 h 232"/>
                  <a:gd name="T8" fmla="*/ 71 w 300"/>
                  <a:gd name="T9" fmla="*/ 8 h 232"/>
                  <a:gd name="T10" fmla="*/ 49 w 300"/>
                  <a:gd name="T11" fmla="*/ 17 h 232"/>
                  <a:gd name="T12" fmla="*/ 30 w 300"/>
                  <a:gd name="T13" fmla="*/ 30 h 232"/>
                  <a:gd name="T14" fmla="*/ 15 w 300"/>
                  <a:gd name="T15" fmla="*/ 47 h 232"/>
                  <a:gd name="T16" fmla="*/ 3 w 300"/>
                  <a:gd name="T17" fmla="*/ 68 h 232"/>
                  <a:gd name="T18" fmla="*/ 0 w 300"/>
                  <a:gd name="T19" fmla="*/ 91 h 232"/>
                  <a:gd name="T20" fmla="*/ 2 w 300"/>
                  <a:gd name="T21" fmla="*/ 113 h 232"/>
                  <a:gd name="T22" fmla="*/ 9 w 300"/>
                  <a:gd name="T23" fmla="*/ 136 h 232"/>
                  <a:gd name="T24" fmla="*/ 22 w 300"/>
                  <a:gd name="T25" fmla="*/ 157 h 232"/>
                  <a:gd name="T26" fmla="*/ 39 w 300"/>
                  <a:gd name="T27" fmla="*/ 177 h 232"/>
                  <a:gd name="T28" fmla="*/ 62 w 300"/>
                  <a:gd name="T29" fmla="*/ 196 h 232"/>
                  <a:gd name="T30" fmla="*/ 87 w 300"/>
                  <a:gd name="T31" fmla="*/ 211 h 232"/>
                  <a:gd name="T32" fmla="*/ 115 w 300"/>
                  <a:gd name="T33" fmla="*/ 223 h 232"/>
                  <a:gd name="T34" fmla="*/ 145 w 300"/>
                  <a:gd name="T35" fmla="*/ 230 h 232"/>
                  <a:gd name="T36" fmla="*/ 175 w 300"/>
                  <a:gd name="T37" fmla="*/ 232 h 232"/>
                  <a:gd name="T38" fmla="*/ 202 w 300"/>
                  <a:gd name="T39" fmla="*/ 230 h 232"/>
                  <a:gd name="T40" fmla="*/ 228 w 300"/>
                  <a:gd name="T41" fmla="*/ 225 h 232"/>
                  <a:gd name="T42" fmla="*/ 251 w 300"/>
                  <a:gd name="T43" fmla="*/ 213 h 232"/>
                  <a:gd name="T44" fmla="*/ 270 w 300"/>
                  <a:gd name="T45" fmla="*/ 200 h 232"/>
                  <a:gd name="T46" fmla="*/ 287 w 300"/>
                  <a:gd name="T47" fmla="*/ 183 h 232"/>
                  <a:gd name="T48" fmla="*/ 296 w 300"/>
                  <a:gd name="T49" fmla="*/ 162 h 232"/>
                  <a:gd name="T50" fmla="*/ 300 w 300"/>
                  <a:gd name="T51" fmla="*/ 140 h 232"/>
                  <a:gd name="T52" fmla="*/ 298 w 300"/>
                  <a:gd name="T53" fmla="*/ 117 h 232"/>
                  <a:gd name="T54" fmla="*/ 291 w 300"/>
                  <a:gd name="T55" fmla="*/ 94 h 232"/>
                  <a:gd name="T56" fmla="*/ 277 w 300"/>
                  <a:gd name="T57" fmla="*/ 74 h 232"/>
                  <a:gd name="T58" fmla="*/ 260 w 300"/>
                  <a:gd name="T59" fmla="*/ 55 h 232"/>
                  <a:gd name="T60" fmla="*/ 238 w 300"/>
                  <a:gd name="T61" fmla="*/ 36 h 232"/>
                  <a:gd name="T62" fmla="*/ 213 w 300"/>
                  <a:gd name="T63" fmla="*/ 21 h 232"/>
                  <a:gd name="T64" fmla="*/ 185 w 300"/>
                  <a:gd name="T65" fmla="*/ 9 h 23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00"/>
                  <a:gd name="T100" fmla="*/ 0 h 232"/>
                  <a:gd name="T101" fmla="*/ 300 w 300"/>
                  <a:gd name="T102" fmla="*/ 232 h 23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00" h="232">
                    <a:moveTo>
                      <a:pt x="185" y="9"/>
                    </a:moveTo>
                    <a:lnTo>
                      <a:pt x="155" y="2"/>
                    </a:lnTo>
                    <a:lnTo>
                      <a:pt x="124" y="0"/>
                    </a:lnTo>
                    <a:lnTo>
                      <a:pt x="98" y="2"/>
                    </a:lnTo>
                    <a:lnTo>
                      <a:pt x="71" y="8"/>
                    </a:lnTo>
                    <a:lnTo>
                      <a:pt x="49" y="17"/>
                    </a:lnTo>
                    <a:lnTo>
                      <a:pt x="30" y="30"/>
                    </a:lnTo>
                    <a:lnTo>
                      <a:pt x="15" y="47"/>
                    </a:lnTo>
                    <a:lnTo>
                      <a:pt x="3" y="68"/>
                    </a:lnTo>
                    <a:lnTo>
                      <a:pt x="0" y="91"/>
                    </a:lnTo>
                    <a:lnTo>
                      <a:pt x="2" y="113"/>
                    </a:lnTo>
                    <a:lnTo>
                      <a:pt x="9" y="136"/>
                    </a:lnTo>
                    <a:lnTo>
                      <a:pt x="22" y="157"/>
                    </a:lnTo>
                    <a:lnTo>
                      <a:pt x="39" y="177"/>
                    </a:lnTo>
                    <a:lnTo>
                      <a:pt x="62" y="196"/>
                    </a:lnTo>
                    <a:lnTo>
                      <a:pt x="87" y="211"/>
                    </a:lnTo>
                    <a:lnTo>
                      <a:pt x="115" y="223"/>
                    </a:lnTo>
                    <a:lnTo>
                      <a:pt x="145" y="230"/>
                    </a:lnTo>
                    <a:lnTo>
                      <a:pt x="175" y="232"/>
                    </a:lnTo>
                    <a:lnTo>
                      <a:pt x="202" y="230"/>
                    </a:lnTo>
                    <a:lnTo>
                      <a:pt x="228" y="225"/>
                    </a:lnTo>
                    <a:lnTo>
                      <a:pt x="251" y="213"/>
                    </a:lnTo>
                    <a:lnTo>
                      <a:pt x="270" y="200"/>
                    </a:lnTo>
                    <a:lnTo>
                      <a:pt x="287" y="183"/>
                    </a:lnTo>
                    <a:lnTo>
                      <a:pt x="296" y="162"/>
                    </a:lnTo>
                    <a:lnTo>
                      <a:pt x="300" y="140"/>
                    </a:lnTo>
                    <a:lnTo>
                      <a:pt x="298" y="117"/>
                    </a:lnTo>
                    <a:lnTo>
                      <a:pt x="291" y="94"/>
                    </a:lnTo>
                    <a:lnTo>
                      <a:pt x="277" y="74"/>
                    </a:lnTo>
                    <a:lnTo>
                      <a:pt x="260" y="55"/>
                    </a:lnTo>
                    <a:lnTo>
                      <a:pt x="238" y="36"/>
                    </a:lnTo>
                    <a:lnTo>
                      <a:pt x="213" y="21"/>
                    </a:lnTo>
                    <a:lnTo>
                      <a:pt x="185" y="9"/>
                    </a:lnTo>
                    <a:close/>
                  </a:path>
                </a:pathLst>
              </a:custGeom>
              <a:grpFill/>
              <a:ln w="12700">
                <a:solidFill>
                  <a:srgbClr val="000000"/>
                </a:solidFill>
                <a:round/>
              </a:ln>
            </p:spPr>
            <p:txBody>
              <a:bodyPr/>
              <a:lstStyle/>
              <a:p>
                <a:endParaRPr lang="zh-CN" altLang="en-US">
                  <a:latin typeface="+mn-ea"/>
                  <a:ea typeface="+mn-ea"/>
                </a:endParaRPr>
              </a:p>
            </p:txBody>
          </p:sp>
          <p:sp>
            <p:nvSpPr>
              <p:cNvPr id="49" name="Oval 632"/>
              <p:cNvSpPr>
                <a:spLocks noChangeArrowheads="1"/>
              </p:cNvSpPr>
              <p:nvPr/>
            </p:nvSpPr>
            <p:spPr bwMode="auto">
              <a:xfrm>
                <a:off x="3204" y="3023"/>
                <a:ext cx="245" cy="219"/>
              </a:xfrm>
              <a:prstGeom prst="ellipse">
                <a:avLst/>
              </a:prstGeom>
              <a:grpFill/>
              <a:ln w="12700">
                <a:solidFill>
                  <a:srgbClr val="000000"/>
                </a:solidFill>
                <a:round/>
              </a:ln>
            </p:spPr>
            <p:txBody>
              <a:bodyPr/>
              <a:lstStyle/>
              <a:p>
                <a:endParaRPr lang="zh-CN" altLang="en-US">
                  <a:latin typeface="+mn-ea"/>
                  <a:ea typeface="+mn-ea"/>
                </a:endParaRPr>
              </a:p>
            </p:txBody>
          </p:sp>
          <p:sp>
            <p:nvSpPr>
              <p:cNvPr id="50" name="Freeform 633"/>
              <p:cNvSpPr/>
              <p:nvPr/>
            </p:nvSpPr>
            <p:spPr bwMode="auto">
              <a:xfrm>
                <a:off x="3253" y="2827"/>
                <a:ext cx="315" cy="259"/>
              </a:xfrm>
              <a:custGeom>
                <a:avLst/>
                <a:gdLst>
                  <a:gd name="T0" fmla="*/ 100 w 315"/>
                  <a:gd name="T1" fmla="*/ 32 h 259"/>
                  <a:gd name="T2" fmla="*/ 72 w 315"/>
                  <a:gd name="T3" fmla="*/ 53 h 259"/>
                  <a:gd name="T4" fmla="*/ 47 w 315"/>
                  <a:gd name="T5" fmla="*/ 74 h 259"/>
                  <a:gd name="T6" fmla="*/ 28 w 315"/>
                  <a:gd name="T7" fmla="*/ 98 h 259"/>
                  <a:gd name="T8" fmla="*/ 13 w 315"/>
                  <a:gd name="T9" fmla="*/ 123 h 259"/>
                  <a:gd name="T10" fmla="*/ 4 w 315"/>
                  <a:gd name="T11" fmla="*/ 149 h 259"/>
                  <a:gd name="T12" fmla="*/ 0 w 315"/>
                  <a:gd name="T13" fmla="*/ 174 h 259"/>
                  <a:gd name="T14" fmla="*/ 2 w 315"/>
                  <a:gd name="T15" fmla="*/ 196 h 259"/>
                  <a:gd name="T16" fmla="*/ 11 w 315"/>
                  <a:gd name="T17" fmla="*/ 217 h 259"/>
                  <a:gd name="T18" fmla="*/ 26 w 315"/>
                  <a:gd name="T19" fmla="*/ 234 h 259"/>
                  <a:gd name="T20" fmla="*/ 45 w 315"/>
                  <a:gd name="T21" fmla="*/ 247 h 259"/>
                  <a:gd name="T22" fmla="*/ 70 w 315"/>
                  <a:gd name="T23" fmla="*/ 257 h 259"/>
                  <a:gd name="T24" fmla="*/ 96 w 315"/>
                  <a:gd name="T25" fmla="*/ 259 h 259"/>
                  <a:gd name="T26" fmla="*/ 124 w 315"/>
                  <a:gd name="T27" fmla="*/ 259 h 259"/>
                  <a:gd name="T28" fmla="*/ 155 w 315"/>
                  <a:gd name="T29" fmla="*/ 253 h 259"/>
                  <a:gd name="T30" fmla="*/ 185 w 315"/>
                  <a:gd name="T31" fmla="*/ 242 h 259"/>
                  <a:gd name="T32" fmla="*/ 215 w 315"/>
                  <a:gd name="T33" fmla="*/ 226 h 259"/>
                  <a:gd name="T34" fmla="*/ 243 w 315"/>
                  <a:gd name="T35" fmla="*/ 208 h 259"/>
                  <a:gd name="T36" fmla="*/ 268 w 315"/>
                  <a:gd name="T37" fmla="*/ 185 h 259"/>
                  <a:gd name="T38" fmla="*/ 287 w 315"/>
                  <a:gd name="T39" fmla="*/ 160 h 259"/>
                  <a:gd name="T40" fmla="*/ 302 w 315"/>
                  <a:gd name="T41" fmla="*/ 136 h 259"/>
                  <a:gd name="T42" fmla="*/ 311 w 315"/>
                  <a:gd name="T43" fmla="*/ 109 h 259"/>
                  <a:gd name="T44" fmla="*/ 315 w 315"/>
                  <a:gd name="T45" fmla="*/ 87 h 259"/>
                  <a:gd name="T46" fmla="*/ 313 w 315"/>
                  <a:gd name="T47" fmla="*/ 62 h 259"/>
                  <a:gd name="T48" fmla="*/ 304 w 315"/>
                  <a:gd name="T49" fmla="*/ 42 h 259"/>
                  <a:gd name="T50" fmla="*/ 289 w 315"/>
                  <a:gd name="T51" fmla="*/ 25 h 259"/>
                  <a:gd name="T52" fmla="*/ 270 w 315"/>
                  <a:gd name="T53" fmla="*/ 11 h 259"/>
                  <a:gd name="T54" fmla="*/ 247 w 315"/>
                  <a:gd name="T55" fmla="*/ 4 h 259"/>
                  <a:gd name="T56" fmla="*/ 221 w 315"/>
                  <a:gd name="T57" fmla="*/ 0 h 259"/>
                  <a:gd name="T58" fmla="*/ 192 w 315"/>
                  <a:gd name="T59" fmla="*/ 0 h 259"/>
                  <a:gd name="T60" fmla="*/ 162 w 315"/>
                  <a:gd name="T61" fmla="*/ 6 h 259"/>
                  <a:gd name="T62" fmla="*/ 130 w 315"/>
                  <a:gd name="T63" fmla="*/ 17 h 259"/>
                  <a:gd name="T64" fmla="*/ 100 w 315"/>
                  <a:gd name="T65" fmla="*/ 32 h 25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15"/>
                  <a:gd name="T100" fmla="*/ 0 h 259"/>
                  <a:gd name="T101" fmla="*/ 315 w 315"/>
                  <a:gd name="T102" fmla="*/ 259 h 25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15" h="259">
                    <a:moveTo>
                      <a:pt x="100" y="32"/>
                    </a:moveTo>
                    <a:lnTo>
                      <a:pt x="72" y="53"/>
                    </a:lnTo>
                    <a:lnTo>
                      <a:pt x="47" y="74"/>
                    </a:lnTo>
                    <a:lnTo>
                      <a:pt x="28" y="98"/>
                    </a:lnTo>
                    <a:lnTo>
                      <a:pt x="13" y="123"/>
                    </a:lnTo>
                    <a:lnTo>
                      <a:pt x="4" y="149"/>
                    </a:lnTo>
                    <a:lnTo>
                      <a:pt x="0" y="174"/>
                    </a:lnTo>
                    <a:lnTo>
                      <a:pt x="2" y="196"/>
                    </a:lnTo>
                    <a:lnTo>
                      <a:pt x="11" y="217"/>
                    </a:lnTo>
                    <a:lnTo>
                      <a:pt x="26" y="234"/>
                    </a:lnTo>
                    <a:lnTo>
                      <a:pt x="45" y="247"/>
                    </a:lnTo>
                    <a:lnTo>
                      <a:pt x="70" y="257"/>
                    </a:lnTo>
                    <a:lnTo>
                      <a:pt x="96" y="259"/>
                    </a:lnTo>
                    <a:lnTo>
                      <a:pt x="124" y="259"/>
                    </a:lnTo>
                    <a:lnTo>
                      <a:pt x="155" y="253"/>
                    </a:lnTo>
                    <a:lnTo>
                      <a:pt x="185" y="242"/>
                    </a:lnTo>
                    <a:lnTo>
                      <a:pt x="215" y="226"/>
                    </a:lnTo>
                    <a:lnTo>
                      <a:pt x="243" y="208"/>
                    </a:lnTo>
                    <a:lnTo>
                      <a:pt x="268" y="185"/>
                    </a:lnTo>
                    <a:lnTo>
                      <a:pt x="287" y="160"/>
                    </a:lnTo>
                    <a:lnTo>
                      <a:pt x="302" y="136"/>
                    </a:lnTo>
                    <a:lnTo>
                      <a:pt x="311" y="109"/>
                    </a:lnTo>
                    <a:lnTo>
                      <a:pt x="315" y="87"/>
                    </a:lnTo>
                    <a:lnTo>
                      <a:pt x="313" y="62"/>
                    </a:lnTo>
                    <a:lnTo>
                      <a:pt x="304" y="42"/>
                    </a:lnTo>
                    <a:lnTo>
                      <a:pt x="289" y="25"/>
                    </a:lnTo>
                    <a:lnTo>
                      <a:pt x="270" y="11"/>
                    </a:lnTo>
                    <a:lnTo>
                      <a:pt x="247" y="4"/>
                    </a:lnTo>
                    <a:lnTo>
                      <a:pt x="221" y="0"/>
                    </a:lnTo>
                    <a:lnTo>
                      <a:pt x="192" y="0"/>
                    </a:lnTo>
                    <a:lnTo>
                      <a:pt x="162" y="6"/>
                    </a:lnTo>
                    <a:lnTo>
                      <a:pt x="130" y="17"/>
                    </a:lnTo>
                    <a:lnTo>
                      <a:pt x="100" y="32"/>
                    </a:lnTo>
                    <a:close/>
                  </a:path>
                </a:pathLst>
              </a:custGeom>
              <a:grpFill/>
              <a:ln w="12700">
                <a:solidFill>
                  <a:srgbClr val="000000"/>
                </a:solidFill>
                <a:round/>
              </a:ln>
            </p:spPr>
            <p:txBody>
              <a:bodyPr/>
              <a:lstStyle/>
              <a:p>
                <a:endParaRPr lang="zh-CN" altLang="en-US">
                  <a:latin typeface="+mn-ea"/>
                  <a:ea typeface="+mn-ea"/>
                </a:endParaRPr>
              </a:p>
            </p:txBody>
          </p:sp>
          <p:sp>
            <p:nvSpPr>
              <p:cNvPr id="51" name="Freeform 634"/>
              <p:cNvSpPr/>
              <p:nvPr/>
            </p:nvSpPr>
            <p:spPr bwMode="auto">
              <a:xfrm>
                <a:off x="3319" y="2831"/>
                <a:ext cx="850" cy="583"/>
              </a:xfrm>
              <a:custGeom>
                <a:avLst/>
                <a:gdLst>
                  <a:gd name="T0" fmla="*/ 125 w 850"/>
                  <a:gd name="T1" fmla="*/ 117 h 583"/>
                  <a:gd name="T2" fmla="*/ 166 w 850"/>
                  <a:gd name="T3" fmla="*/ 109 h 583"/>
                  <a:gd name="T4" fmla="*/ 210 w 850"/>
                  <a:gd name="T5" fmla="*/ 102 h 583"/>
                  <a:gd name="T6" fmla="*/ 247 w 850"/>
                  <a:gd name="T7" fmla="*/ 96 h 583"/>
                  <a:gd name="T8" fmla="*/ 272 w 850"/>
                  <a:gd name="T9" fmla="*/ 66 h 583"/>
                  <a:gd name="T10" fmla="*/ 234 w 850"/>
                  <a:gd name="T11" fmla="*/ 58 h 583"/>
                  <a:gd name="T12" fmla="*/ 198 w 850"/>
                  <a:gd name="T13" fmla="*/ 66 h 583"/>
                  <a:gd name="T14" fmla="*/ 179 w 850"/>
                  <a:gd name="T15" fmla="*/ 66 h 583"/>
                  <a:gd name="T16" fmla="*/ 217 w 850"/>
                  <a:gd name="T17" fmla="*/ 36 h 583"/>
                  <a:gd name="T18" fmla="*/ 261 w 850"/>
                  <a:gd name="T19" fmla="*/ 21 h 583"/>
                  <a:gd name="T20" fmla="*/ 296 w 850"/>
                  <a:gd name="T21" fmla="*/ 13 h 583"/>
                  <a:gd name="T22" fmla="*/ 334 w 850"/>
                  <a:gd name="T23" fmla="*/ 5 h 583"/>
                  <a:gd name="T24" fmla="*/ 372 w 850"/>
                  <a:gd name="T25" fmla="*/ 0 h 583"/>
                  <a:gd name="T26" fmla="*/ 410 w 850"/>
                  <a:gd name="T27" fmla="*/ 0 h 583"/>
                  <a:gd name="T28" fmla="*/ 446 w 850"/>
                  <a:gd name="T29" fmla="*/ 0 h 583"/>
                  <a:gd name="T30" fmla="*/ 534 w 850"/>
                  <a:gd name="T31" fmla="*/ 0 h 583"/>
                  <a:gd name="T32" fmla="*/ 584 w 850"/>
                  <a:gd name="T33" fmla="*/ 0 h 583"/>
                  <a:gd name="T34" fmla="*/ 627 w 850"/>
                  <a:gd name="T35" fmla="*/ 21 h 583"/>
                  <a:gd name="T36" fmla="*/ 657 w 850"/>
                  <a:gd name="T37" fmla="*/ 51 h 583"/>
                  <a:gd name="T38" fmla="*/ 695 w 850"/>
                  <a:gd name="T39" fmla="*/ 72 h 583"/>
                  <a:gd name="T40" fmla="*/ 733 w 850"/>
                  <a:gd name="T41" fmla="*/ 81 h 583"/>
                  <a:gd name="T42" fmla="*/ 771 w 850"/>
                  <a:gd name="T43" fmla="*/ 109 h 583"/>
                  <a:gd name="T44" fmla="*/ 801 w 850"/>
                  <a:gd name="T45" fmla="*/ 139 h 583"/>
                  <a:gd name="T46" fmla="*/ 825 w 850"/>
                  <a:gd name="T47" fmla="*/ 183 h 583"/>
                  <a:gd name="T48" fmla="*/ 833 w 850"/>
                  <a:gd name="T49" fmla="*/ 234 h 583"/>
                  <a:gd name="T50" fmla="*/ 839 w 850"/>
                  <a:gd name="T51" fmla="*/ 279 h 583"/>
                  <a:gd name="T52" fmla="*/ 839 w 850"/>
                  <a:gd name="T53" fmla="*/ 324 h 583"/>
                  <a:gd name="T54" fmla="*/ 839 w 850"/>
                  <a:gd name="T55" fmla="*/ 368 h 583"/>
                  <a:gd name="T56" fmla="*/ 850 w 850"/>
                  <a:gd name="T57" fmla="*/ 413 h 583"/>
                  <a:gd name="T58" fmla="*/ 850 w 850"/>
                  <a:gd name="T59" fmla="*/ 456 h 583"/>
                  <a:gd name="T60" fmla="*/ 825 w 850"/>
                  <a:gd name="T61" fmla="*/ 500 h 583"/>
                  <a:gd name="T62" fmla="*/ 782 w 850"/>
                  <a:gd name="T63" fmla="*/ 524 h 583"/>
                  <a:gd name="T64" fmla="*/ 746 w 850"/>
                  <a:gd name="T65" fmla="*/ 545 h 583"/>
                  <a:gd name="T66" fmla="*/ 708 w 850"/>
                  <a:gd name="T67" fmla="*/ 568 h 583"/>
                  <a:gd name="T68" fmla="*/ 670 w 850"/>
                  <a:gd name="T69" fmla="*/ 575 h 583"/>
                  <a:gd name="T70" fmla="*/ 621 w 850"/>
                  <a:gd name="T71" fmla="*/ 583 h 583"/>
                  <a:gd name="T72" fmla="*/ 576 w 850"/>
                  <a:gd name="T73" fmla="*/ 583 h 583"/>
                  <a:gd name="T74" fmla="*/ 540 w 850"/>
                  <a:gd name="T75" fmla="*/ 583 h 583"/>
                  <a:gd name="T76" fmla="*/ 502 w 850"/>
                  <a:gd name="T77" fmla="*/ 583 h 583"/>
                  <a:gd name="T78" fmla="*/ 465 w 850"/>
                  <a:gd name="T79" fmla="*/ 583 h 583"/>
                  <a:gd name="T80" fmla="*/ 427 w 850"/>
                  <a:gd name="T81" fmla="*/ 583 h 583"/>
                  <a:gd name="T82" fmla="*/ 391 w 850"/>
                  <a:gd name="T83" fmla="*/ 583 h 583"/>
                  <a:gd name="T84" fmla="*/ 353 w 850"/>
                  <a:gd name="T85" fmla="*/ 583 h 583"/>
                  <a:gd name="T86" fmla="*/ 310 w 850"/>
                  <a:gd name="T87" fmla="*/ 583 h 583"/>
                  <a:gd name="T88" fmla="*/ 272 w 850"/>
                  <a:gd name="T89" fmla="*/ 583 h 583"/>
                  <a:gd name="T90" fmla="*/ 234 w 850"/>
                  <a:gd name="T91" fmla="*/ 583 h 583"/>
                  <a:gd name="T92" fmla="*/ 198 w 850"/>
                  <a:gd name="T93" fmla="*/ 560 h 583"/>
                  <a:gd name="T94" fmla="*/ 160 w 850"/>
                  <a:gd name="T95" fmla="*/ 545 h 583"/>
                  <a:gd name="T96" fmla="*/ 125 w 850"/>
                  <a:gd name="T97" fmla="*/ 524 h 583"/>
                  <a:gd name="T98" fmla="*/ 92 w 850"/>
                  <a:gd name="T99" fmla="*/ 487 h 583"/>
                  <a:gd name="T100" fmla="*/ 68 w 850"/>
                  <a:gd name="T101" fmla="*/ 456 h 583"/>
                  <a:gd name="T102" fmla="*/ 43 w 850"/>
                  <a:gd name="T103" fmla="*/ 413 h 583"/>
                  <a:gd name="T104" fmla="*/ 17 w 850"/>
                  <a:gd name="T105" fmla="*/ 360 h 583"/>
                  <a:gd name="T106" fmla="*/ 0 w 850"/>
                  <a:gd name="T107" fmla="*/ 309 h 583"/>
                  <a:gd name="T108" fmla="*/ 0 w 850"/>
                  <a:gd name="T109" fmla="*/ 264 h 583"/>
                  <a:gd name="T110" fmla="*/ 6 w 850"/>
                  <a:gd name="T111" fmla="*/ 213 h 583"/>
                  <a:gd name="T112" fmla="*/ 30 w 850"/>
                  <a:gd name="T113" fmla="*/ 175 h 583"/>
                  <a:gd name="T114" fmla="*/ 62 w 850"/>
                  <a:gd name="T115" fmla="*/ 155 h 583"/>
                  <a:gd name="T116" fmla="*/ 98 w 850"/>
                  <a:gd name="T117" fmla="*/ 139 h 583"/>
                  <a:gd name="T118" fmla="*/ 130 w 850"/>
                  <a:gd name="T119" fmla="*/ 117 h 583"/>
                  <a:gd name="T120" fmla="*/ 147 w 850"/>
                  <a:gd name="T121" fmla="*/ 139 h 58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50"/>
                  <a:gd name="T184" fmla="*/ 0 h 583"/>
                  <a:gd name="T185" fmla="*/ 850 w 850"/>
                  <a:gd name="T186" fmla="*/ 583 h 583"/>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50" h="583">
                    <a:moveTo>
                      <a:pt x="104" y="117"/>
                    </a:moveTo>
                    <a:lnTo>
                      <a:pt x="125" y="117"/>
                    </a:lnTo>
                    <a:lnTo>
                      <a:pt x="142" y="117"/>
                    </a:lnTo>
                    <a:lnTo>
                      <a:pt x="166" y="109"/>
                    </a:lnTo>
                    <a:lnTo>
                      <a:pt x="185" y="109"/>
                    </a:lnTo>
                    <a:lnTo>
                      <a:pt x="210" y="102"/>
                    </a:lnTo>
                    <a:lnTo>
                      <a:pt x="228" y="102"/>
                    </a:lnTo>
                    <a:lnTo>
                      <a:pt x="247" y="96"/>
                    </a:lnTo>
                    <a:lnTo>
                      <a:pt x="266" y="88"/>
                    </a:lnTo>
                    <a:lnTo>
                      <a:pt x="272" y="66"/>
                    </a:lnTo>
                    <a:lnTo>
                      <a:pt x="255" y="58"/>
                    </a:lnTo>
                    <a:lnTo>
                      <a:pt x="234" y="58"/>
                    </a:lnTo>
                    <a:lnTo>
                      <a:pt x="217" y="66"/>
                    </a:lnTo>
                    <a:lnTo>
                      <a:pt x="198" y="66"/>
                    </a:lnTo>
                    <a:lnTo>
                      <a:pt x="179" y="88"/>
                    </a:lnTo>
                    <a:lnTo>
                      <a:pt x="179" y="66"/>
                    </a:lnTo>
                    <a:lnTo>
                      <a:pt x="198" y="51"/>
                    </a:lnTo>
                    <a:lnTo>
                      <a:pt x="217" y="36"/>
                    </a:lnTo>
                    <a:lnTo>
                      <a:pt x="242" y="28"/>
                    </a:lnTo>
                    <a:lnTo>
                      <a:pt x="261" y="21"/>
                    </a:lnTo>
                    <a:lnTo>
                      <a:pt x="279" y="21"/>
                    </a:lnTo>
                    <a:lnTo>
                      <a:pt x="296" y="13"/>
                    </a:lnTo>
                    <a:lnTo>
                      <a:pt x="315" y="13"/>
                    </a:lnTo>
                    <a:lnTo>
                      <a:pt x="334" y="5"/>
                    </a:lnTo>
                    <a:lnTo>
                      <a:pt x="353" y="5"/>
                    </a:lnTo>
                    <a:lnTo>
                      <a:pt x="372" y="0"/>
                    </a:lnTo>
                    <a:lnTo>
                      <a:pt x="391" y="0"/>
                    </a:lnTo>
                    <a:lnTo>
                      <a:pt x="410" y="0"/>
                    </a:lnTo>
                    <a:lnTo>
                      <a:pt x="427" y="0"/>
                    </a:lnTo>
                    <a:lnTo>
                      <a:pt x="446" y="0"/>
                    </a:lnTo>
                    <a:lnTo>
                      <a:pt x="483" y="0"/>
                    </a:lnTo>
                    <a:lnTo>
                      <a:pt x="534" y="0"/>
                    </a:lnTo>
                    <a:lnTo>
                      <a:pt x="559" y="0"/>
                    </a:lnTo>
                    <a:lnTo>
                      <a:pt x="584" y="0"/>
                    </a:lnTo>
                    <a:lnTo>
                      <a:pt x="608" y="5"/>
                    </a:lnTo>
                    <a:lnTo>
                      <a:pt x="627" y="21"/>
                    </a:lnTo>
                    <a:lnTo>
                      <a:pt x="638" y="43"/>
                    </a:lnTo>
                    <a:lnTo>
                      <a:pt x="657" y="51"/>
                    </a:lnTo>
                    <a:lnTo>
                      <a:pt x="676" y="66"/>
                    </a:lnTo>
                    <a:lnTo>
                      <a:pt x="695" y="72"/>
                    </a:lnTo>
                    <a:lnTo>
                      <a:pt x="714" y="72"/>
                    </a:lnTo>
                    <a:lnTo>
                      <a:pt x="733" y="81"/>
                    </a:lnTo>
                    <a:lnTo>
                      <a:pt x="752" y="96"/>
                    </a:lnTo>
                    <a:lnTo>
                      <a:pt x="771" y="109"/>
                    </a:lnTo>
                    <a:lnTo>
                      <a:pt x="782" y="132"/>
                    </a:lnTo>
                    <a:lnTo>
                      <a:pt x="801" y="139"/>
                    </a:lnTo>
                    <a:lnTo>
                      <a:pt x="806" y="162"/>
                    </a:lnTo>
                    <a:lnTo>
                      <a:pt x="825" y="183"/>
                    </a:lnTo>
                    <a:lnTo>
                      <a:pt x="833" y="213"/>
                    </a:lnTo>
                    <a:lnTo>
                      <a:pt x="833" y="234"/>
                    </a:lnTo>
                    <a:lnTo>
                      <a:pt x="839" y="258"/>
                    </a:lnTo>
                    <a:lnTo>
                      <a:pt x="839" y="279"/>
                    </a:lnTo>
                    <a:lnTo>
                      <a:pt x="839" y="302"/>
                    </a:lnTo>
                    <a:lnTo>
                      <a:pt x="839" y="324"/>
                    </a:lnTo>
                    <a:lnTo>
                      <a:pt x="839" y="347"/>
                    </a:lnTo>
                    <a:lnTo>
                      <a:pt x="839" y="368"/>
                    </a:lnTo>
                    <a:lnTo>
                      <a:pt x="850" y="390"/>
                    </a:lnTo>
                    <a:lnTo>
                      <a:pt x="850" y="413"/>
                    </a:lnTo>
                    <a:lnTo>
                      <a:pt x="850" y="434"/>
                    </a:lnTo>
                    <a:lnTo>
                      <a:pt x="850" y="456"/>
                    </a:lnTo>
                    <a:lnTo>
                      <a:pt x="844" y="479"/>
                    </a:lnTo>
                    <a:lnTo>
                      <a:pt x="825" y="500"/>
                    </a:lnTo>
                    <a:lnTo>
                      <a:pt x="801" y="517"/>
                    </a:lnTo>
                    <a:lnTo>
                      <a:pt x="782" y="524"/>
                    </a:lnTo>
                    <a:lnTo>
                      <a:pt x="765" y="537"/>
                    </a:lnTo>
                    <a:lnTo>
                      <a:pt x="746" y="545"/>
                    </a:lnTo>
                    <a:lnTo>
                      <a:pt x="725" y="553"/>
                    </a:lnTo>
                    <a:lnTo>
                      <a:pt x="708" y="568"/>
                    </a:lnTo>
                    <a:lnTo>
                      <a:pt x="689" y="575"/>
                    </a:lnTo>
                    <a:lnTo>
                      <a:pt x="670" y="575"/>
                    </a:lnTo>
                    <a:lnTo>
                      <a:pt x="644" y="583"/>
                    </a:lnTo>
                    <a:lnTo>
                      <a:pt x="621" y="583"/>
                    </a:lnTo>
                    <a:lnTo>
                      <a:pt x="602" y="583"/>
                    </a:lnTo>
                    <a:lnTo>
                      <a:pt x="576" y="583"/>
                    </a:lnTo>
                    <a:lnTo>
                      <a:pt x="559" y="583"/>
                    </a:lnTo>
                    <a:lnTo>
                      <a:pt x="540" y="583"/>
                    </a:lnTo>
                    <a:lnTo>
                      <a:pt x="521" y="583"/>
                    </a:lnTo>
                    <a:lnTo>
                      <a:pt x="502" y="583"/>
                    </a:lnTo>
                    <a:lnTo>
                      <a:pt x="483" y="583"/>
                    </a:lnTo>
                    <a:lnTo>
                      <a:pt x="465" y="583"/>
                    </a:lnTo>
                    <a:lnTo>
                      <a:pt x="446" y="583"/>
                    </a:lnTo>
                    <a:lnTo>
                      <a:pt x="427" y="583"/>
                    </a:lnTo>
                    <a:lnTo>
                      <a:pt x="410" y="583"/>
                    </a:lnTo>
                    <a:lnTo>
                      <a:pt x="391" y="583"/>
                    </a:lnTo>
                    <a:lnTo>
                      <a:pt x="372" y="583"/>
                    </a:lnTo>
                    <a:lnTo>
                      <a:pt x="353" y="583"/>
                    </a:lnTo>
                    <a:lnTo>
                      <a:pt x="329" y="583"/>
                    </a:lnTo>
                    <a:lnTo>
                      <a:pt x="310" y="583"/>
                    </a:lnTo>
                    <a:lnTo>
                      <a:pt x="291" y="583"/>
                    </a:lnTo>
                    <a:lnTo>
                      <a:pt x="272" y="583"/>
                    </a:lnTo>
                    <a:lnTo>
                      <a:pt x="255" y="583"/>
                    </a:lnTo>
                    <a:lnTo>
                      <a:pt x="234" y="583"/>
                    </a:lnTo>
                    <a:lnTo>
                      <a:pt x="217" y="568"/>
                    </a:lnTo>
                    <a:lnTo>
                      <a:pt x="198" y="560"/>
                    </a:lnTo>
                    <a:lnTo>
                      <a:pt x="179" y="553"/>
                    </a:lnTo>
                    <a:lnTo>
                      <a:pt x="160" y="545"/>
                    </a:lnTo>
                    <a:lnTo>
                      <a:pt x="142" y="537"/>
                    </a:lnTo>
                    <a:lnTo>
                      <a:pt x="125" y="524"/>
                    </a:lnTo>
                    <a:lnTo>
                      <a:pt x="104" y="509"/>
                    </a:lnTo>
                    <a:lnTo>
                      <a:pt x="92" y="487"/>
                    </a:lnTo>
                    <a:lnTo>
                      <a:pt x="74" y="479"/>
                    </a:lnTo>
                    <a:lnTo>
                      <a:pt x="68" y="456"/>
                    </a:lnTo>
                    <a:lnTo>
                      <a:pt x="49" y="434"/>
                    </a:lnTo>
                    <a:lnTo>
                      <a:pt x="43" y="413"/>
                    </a:lnTo>
                    <a:lnTo>
                      <a:pt x="24" y="390"/>
                    </a:lnTo>
                    <a:lnTo>
                      <a:pt x="17" y="360"/>
                    </a:lnTo>
                    <a:lnTo>
                      <a:pt x="6" y="330"/>
                    </a:lnTo>
                    <a:lnTo>
                      <a:pt x="0" y="309"/>
                    </a:lnTo>
                    <a:lnTo>
                      <a:pt x="0" y="287"/>
                    </a:lnTo>
                    <a:lnTo>
                      <a:pt x="0" y="264"/>
                    </a:lnTo>
                    <a:lnTo>
                      <a:pt x="0" y="243"/>
                    </a:lnTo>
                    <a:lnTo>
                      <a:pt x="6" y="213"/>
                    </a:lnTo>
                    <a:lnTo>
                      <a:pt x="11" y="192"/>
                    </a:lnTo>
                    <a:lnTo>
                      <a:pt x="30" y="175"/>
                    </a:lnTo>
                    <a:lnTo>
                      <a:pt x="43" y="155"/>
                    </a:lnTo>
                    <a:lnTo>
                      <a:pt x="62" y="155"/>
                    </a:lnTo>
                    <a:lnTo>
                      <a:pt x="79" y="147"/>
                    </a:lnTo>
                    <a:lnTo>
                      <a:pt x="98" y="139"/>
                    </a:lnTo>
                    <a:lnTo>
                      <a:pt x="117" y="139"/>
                    </a:lnTo>
                    <a:lnTo>
                      <a:pt x="130" y="117"/>
                    </a:lnTo>
                    <a:lnTo>
                      <a:pt x="130" y="96"/>
                    </a:lnTo>
                    <a:lnTo>
                      <a:pt x="147" y="139"/>
                    </a:lnTo>
                    <a:lnTo>
                      <a:pt x="10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mn-ea"/>
                  <a:ea typeface="+mn-ea"/>
                </a:endParaRPr>
              </a:p>
            </p:txBody>
          </p:sp>
          <p:sp>
            <p:nvSpPr>
              <p:cNvPr id="52" name="Freeform 635"/>
              <p:cNvSpPr/>
              <p:nvPr/>
            </p:nvSpPr>
            <p:spPr bwMode="auto">
              <a:xfrm>
                <a:off x="3483" y="2787"/>
                <a:ext cx="132" cy="168"/>
              </a:xfrm>
              <a:custGeom>
                <a:avLst/>
                <a:gdLst>
                  <a:gd name="T0" fmla="*/ 6 w 132"/>
                  <a:gd name="T1" fmla="*/ 95 h 168"/>
                  <a:gd name="T2" fmla="*/ 0 w 132"/>
                  <a:gd name="T3" fmla="*/ 72 h 168"/>
                  <a:gd name="T4" fmla="*/ 0 w 132"/>
                  <a:gd name="T5" fmla="*/ 51 h 168"/>
                  <a:gd name="T6" fmla="*/ 17 w 132"/>
                  <a:gd name="T7" fmla="*/ 36 h 168"/>
                  <a:gd name="T8" fmla="*/ 36 w 132"/>
                  <a:gd name="T9" fmla="*/ 21 h 168"/>
                  <a:gd name="T10" fmla="*/ 53 w 132"/>
                  <a:gd name="T11" fmla="*/ 0 h 168"/>
                  <a:gd name="T12" fmla="*/ 72 w 132"/>
                  <a:gd name="T13" fmla="*/ 0 h 168"/>
                  <a:gd name="T14" fmla="*/ 91 w 132"/>
                  <a:gd name="T15" fmla="*/ 0 h 168"/>
                  <a:gd name="T16" fmla="*/ 97 w 132"/>
                  <a:gd name="T17" fmla="*/ 21 h 168"/>
                  <a:gd name="T18" fmla="*/ 110 w 132"/>
                  <a:gd name="T19" fmla="*/ 44 h 168"/>
                  <a:gd name="T20" fmla="*/ 121 w 132"/>
                  <a:gd name="T21" fmla="*/ 66 h 168"/>
                  <a:gd name="T22" fmla="*/ 127 w 132"/>
                  <a:gd name="T23" fmla="*/ 87 h 168"/>
                  <a:gd name="T24" fmla="*/ 132 w 132"/>
                  <a:gd name="T25" fmla="*/ 108 h 168"/>
                  <a:gd name="T26" fmla="*/ 132 w 132"/>
                  <a:gd name="T27" fmla="*/ 132 h 168"/>
                  <a:gd name="T28" fmla="*/ 132 w 132"/>
                  <a:gd name="T29" fmla="*/ 153 h 168"/>
                  <a:gd name="T30" fmla="*/ 115 w 132"/>
                  <a:gd name="T31" fmla="*/ 168 h 168"/>
                  <a:gd name="T32" fmla="*/ 97 w 132"/>
                  <a:gd name="T33" fmla="*/ 168 h 168"/>
                  <a:gd name="T34" fmla="*/ 80 w 132"/>
                  <a:gd name="T35" fmla="*/ 168 h 168"/>
                  <a:gd name="T36" fmla="*/ 61 w 132"/>
                  <a:gd name="T37" fmla="*/ 168 h 168"/>
                  <a:gd name="T38" fmla="*/ 42 w 132"/>
                  <a:gd name="T39" fmla="*/ 161 h 168"/>
                  <a:gd name="T40" fmla="*/ 23 w 132"/>
                  <a:gd name="T41" fmla="*/ 146 h 168"/>
                  <a:gd name="T42" fmla="*/ 12 w 132"/>
                  <a:gd name="T43" fmla="*/ 123 h 168"/>
                  <a:gd name="T44" fmla="*/ 6 w 132"/>
                  <a:gd name="T45" fmla="*/ 102 h 168"/>
                  <a:gd name="T46" fmla="*/ 6 w 132"/>
                  <a:gd name="T47" fmla="*/ 95 h 1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32"/>
                  <a:gd name="T73" fmla="*/ 0 h 168"/>
                  <a:gd name="T74" fmla="*/ 132 w 132"/>
                  <a:gd name="T75" fmla="*/ 168 h 16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32" h="168">
                    <a:moveTo>
                      <a:pt x="6" y="95"/>
                    </a:moveTo>
                    <a:lnTo>
                      <a:pt x="0" y="72"/>
                    </a:lnTo>
                    <a:lnTo>
                      <a:pt x="0" y="51"/>
                    </a:lnTo>
                    <a:lnTo>
                      <a:pt x="17" y="36"/>
                    </a:lnTo>
                    <a:lnTo>
                      <a:pt x="36" y="21"/>
                    </a:lnTo>
                    <a:lnTo>
                      <a:pt x="53" y="0"/>
                    </a:lnTo>
                    <a:lnTo>
                      <a:pt x="72" y="0"/>
                    </a:lnTo>
                    <a:lnTo>
                      <a:pt x="91" y="0"/>
                    </a:lnTo>
                    <a:lnTo>
                      <a:pt x="97" y="21"/>
                    </a:lnTo>
                    <a:lnTo>
                      <a:pt x="110" y="44"/>
                    </a:lnTo>
                    <a:lnTo>
                      <a:pt x="121" y="66"/>
                    </a:lnTo>
                    <a:lnTo>
                      <a:pt x="127" y="87"/>
                    </a:lnTo>
                    <a:lnTo>
                      <a:pt x="132" y="108"/>
                    </a:lnTo>
                    <a:lnTo>
                      <a:pt x="132" y="132"/>
                    </a:lnTo>
                    <a:lnTo>
                      <a:pt x="132" y="153"/>
                    </a:lnTo>
                    <a:lnTo>
                      <a:pt x="115" y="168"/>
                    </a:lnTo>
                    <a:lnTo>
                      <a:pt x="97" y="168"/>
                    </a:lnTo>
                    <a:lnTo>
                      <a:pt x="80" y="168"/>
                    </a:lnTo>
                    <a:lnTo>
                      <a:pt x="61" y="168"/>
                    </a:lnTo>
                    <a:lnTo>
                      <a:pt x="42" y="161"/>
                    </a:lnTo>
                    <a:lnTo>
                      <a:pt x="23" y="146"/>
                    </a:lnTo>
                    <a:lnTo>
                      <a:pt x="12" y="123"/>
                    </a:lnTo>
                    <a:lnTo>
                      <a:pt x="6" y="102"/>
                    </a:lnTo>
                    <a:lnTo>
                      <a:pt x="6" y="9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mn-ea"/>
                  <a:ea typeface="+mn-ea"/>
                </a:endParaRPr>
              </a:p>
            </p:txBody>
          </p:sp>
          <p:sp>
            <p:nvSpPr>
              <p:cNvPr id="53" name="Freeform 636"/>
              <p:cNvSpPr/>
              <p:nvPr/>
            </p:nvSpPr>
            <p:spPr bwMode="auto">
              <a:xfrm>
                <a:off x="3802" y="2742"/>
                <a:ext cx="93" cy="123"/>
              </a:xfrm>
              <a:custGeom>
                <a:avLst/>
                <a:gdLst>
                  <a:gd name="T0" fmla="*/ 0 w 93"/>
                  <a:gd name="T1" fmla="*/ 0 h 123"/>
                  <a:gd name="T2" fmla="*/ 17 w 93"/>
                  <a:gd name="T3" fmla="*/ 15 h 123"/>
                  <a:gd name="T4" fmla="*/ 36 w 93"/>
                  <a:gd name="T5" fmla="*/ 28 h 123"/>
                  <a:gd name="T6" fmla="*/ 55 w 93"/>
                  <a:gd name="T7" fmla="*/ 28 h 123"/>
                  <a:gd name="T8" fmla="*/ 74 w 93"/>
                  <a:gd name="T9" fmla="*/ 44 h 123"/>
                  <a:gd name="T10" fmla="*/ 87 w 93"/>
                  <a:gd name="T11" fmla="*/ 66 h 123"/>
                  <a:gd name="T12" fmla="*/ 93 w 93"/>
                  <a:gd name="T13" fmla="*/ 87 h 123"/>
                  <a:gd name="T14" fmla="*/ 93 w 93"/>
                  <a:gd name="T15" fmla="*/ 110 h 123"/>
                  <a:gd name="T16" fmla="*/ 74 w 93"/>
                  <a:gd name="T17" fmla="*/ 123 h 123"/>
                  <a:gd name="T18" fmla="*/ 55 w 93"/>
                  <a:gd name="T19" fmla="*/ 123 h 123"/>
                  <a:gd name="T20" fmla="*/ 31 w 93"/>
                  <a:gd name="T21" fmla="*/ 115 h 123"/>
                  <a:gd name="T22" fmla="*/ 12 w 93"/>
                  <a:gd name="T23" fmla="*/ 102 h 123"/>
                  <a:gd name="T24" fmla="*/ 6 w 93"/>
                  <a:gd name="T25" fmla="*/ 79 h 123"/>
                  <a:gd name="T26" fmla="*/ 0 w 93"/>
                  <a:gd name="T27" fmla="*/ 57 h 123"/>
                  <a:gd name="T28" fmla="*/ 0 w 93"/>
                  <a:gd name="T29" fmla="*/ 36 h 123"/>
                  <a:gd name="T30" fmla="*/ 12 w 93"/>
                  <a:gd name="T31" fmla="*/ 15 h 123"/>
                  <a:gd name="T32" fmla="*/ 0 w 93"/>
                  <a:gd name="T33" fmla="*/ 0 h 1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93"/>
                  <a:gd name="T52" fmla="*/ 0 h 123"/>
                  <a:gd name="T53" fmla="*/ 93 w 93"/>
                  <a:gd name="T54" fmla="*/ 123 h 12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93" h="123">
                    <a:moveTo>
                      <a:pt x="0" y="0"/>
                    </a:moveTo>
                    <a:lnTo>
                      <a:pt x="17" y="15"/>
                    </a:lnTo>
                    <a:lnTo>
                      <a:pt x="36" y="28"/>
                    </a:lnTo>
                    <a:lnTo>
                      <a:pt x="55" y="28"/>
                    </a:lnTo>
                    <a:lnTo>
                      <a:pt x="74" y="44"/>
                    </a:lnTo>
                    <a:lnTo>
                      <a:pt x="87" y="66"/>
                    </a:lnTo>
                    <a:lnTo>
                      <a:pt x="93" y="87"/>
                    </a:lnTo>
                    <a:lnTo>
                      <a:pt x="93" y="110"/>
                    </a:lnTo>
                    <a:lnTo>
                      <a:pt x="74" y="123"/>
                    </a:lnTo>
                    <a:lnTo>
                      <a:pt x="55" y="123"/>
                    </a:lnTo>
                    <a:lnTo>
                      <a:pt x="31" y="115"/>
                    </a:lnTo>
                    <a:lnTo>
                      <a:pt x="12" y="102"/>
                    </a:lnTo>
                    <a:lnTo>
                      <a:pt x="6" y="79"/>
                    </a:lnTo>
                    <a:lnTo>
                      <a:pt x="0" y="57"/>
                    </a:lnTo>
                    <a:lnTo>
                      <a:pt x="0" y="36"/>
                    </a:lnTo>
                    <a:lnTo>
                      <a:pt x="12" y="15"/>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mn-ea"/>
                  <a:ea typeface="+mn-ea"/>
                </a:endParaRPr>
              </a:p>
            </p:txBody>
          </p:sp>
        </p:grpSp>
        <p:sp>
          <p:nvSpPr>
            <p:cNvPr id="42" name="Text Box 2"/>
            <p:cNvSpPr txBox="1">
              <a:spLocks noChangeArrowheads="1"/>
            </p:cNvSpPr>
            <p:nvPr/>
          </p:nvSpPr>
          <p:spPr bwMode="auto">
            <a:xfrm>
              <a:off x="500034" y="6143644"/>
              <a:ext cx="538332" cy="3385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en-US" altLang="zh-CN" sz="1600">
                  <a:latin typeface="+mn-ea"/>
                  <a:ea typeface="+mn-ea"/>
                </a:rPr>
                <a:t>CATV</a:t>
              </a:r>
              <a:endParaRPr lang="zh-CN" altLang="en-US" sz="1600">
                <a:latin typeface="+mn-ea"/>
                <a:ea typeface="+mn-ea"/>
              </a:endParaRPr>
            </a:p>
          </p:txBody>
        </p:sp>
      </p:grpSp>
      <p:sp>
        <p:nvSpPr>
          <p:cNvPr id="54" name="Text Box 66"/>
          <p:cNvSpPr txBox="1">
            <a:spLocks noChangeArrowheads="1"/>
          </p:cNvSpPr>
          <p:nvPr/>
        </p:nvSpPr>
        <p:spPr bwMode="auto">
          <a:xfrm>
            <a:off x="3447584" y="4992545"/>
            <a:ext cx="5633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en-US" altLang="zh-CN" sz="1600" dirty="0">
                <a:latin typeface="+mn-ea"/>
                <a:ea typeface="+mn-ea"/>
              </a:rPr>
              <a:t>OLT</a:t>
            </a:r>
            <a:endParaRPr lang="zh-CN" altLang="en-US" sz="1600" dirty="0">
              <a:latin typeface="+mn-ea"/>
              <a:ea typeface="+mn-ea"/>
            </a:endParaRPr>
          </a:p>
        </p:txBody>
      </p:sp>
      <p:sp>
        <p:nvSpPr>
          <p:cNvPr id="55" name="Line 18"/>
          <p:cNvSpPr>
            <a:spLocks noChangeShapeType="1"/>
          </p:cNvSpPr>
          <p:nvPr/>
        </p:nvSpPr>
        <p:spPr bwMode="auto">
          <a:xfrm flipH="1" flipV="1">
            <a:off x="2557984" y="4616307"/>
            <a:ext cx="762397" cy="447675"/>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latin typeface="+mn-ea"/>
              <a:ea typeface="+mn-ea"/>
            </a:endParaRPr>
          </a:p>
        </p:txBody>
      </p:sp>
      <p:sp>
        <p:nvSpPr>
          <p:cNvPr id="56" name="Line 18"/>
          <p:cNvSpPr>
            <a:spLocks noChangeShapeType="1"/>
          </p:cNvSpPr>
          <p:nvPr/>
        </p:nvSpPr>
        <p:spPr bwMode="auto">
          <a:xfrm flipH="1">
            <a:off x="2557984" y="5148120"/>
            <a:ext cx="762397" cy="46037"/>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latin typeface="+mn-ea"/>
              <a:ea typeface="+mn-ea"/>
            </a:endParaRPr>
          </a:p>
        </p:txBody>
      </p:sp>
      <p:grpSp>
        <p:nvGrpSpPr>
          <p:cNvPr id="58" name="组合 175"/>
          <p:cNvGrpSpPr/>
          <p:nvPr/>
        </p:nvGrpSpPr>
        <p:grpSpPr bwMode="auto">
          <a:xfrm>
            <a:off x="8661395" y="5902186"/>
            <a:ext cx="936054" cy="409919"/>
            <a:chOff x="6656765" y="4214818"/>
            <a:chExt cx="701317" cy="410336"/>
          </a:xfrm>
        </p:grpSpPr>
        <p:sp>
          <p:nvSpPr>
            <p:cNvPr id="59" name="AutoShape 207"/>
            <p:cNvSpPr>
              <a:spLocks noChangeArrowheads="1"/>
            </p:cNvSpPr>
            <p:nvPr/>
          </p:nvSpPr>
          <p:spPr bwMode="auto">
            <a:xfrm>
              <a:off x="6715140" y="4214818"/>
              <a:ext cx="642942" cy="388937"/>
            </a:xfrm>
            <a:prstGeom prst="cube">
              <a:avLst>
                <a:gd name="adj" fmla="val 25000"/>
              </a:avLst>
            </a:prstGeom>
            <a:solidFill>
              <a:srgbClr val="00B0F0"/>
            </a:solidFill>
            <a:ln w="9525">
              <a:solidFill>
                <a:schemeClr val="tx1"/>
              </a:solidFill>
              <a:miter lim="800000"/>
            </a:ln>
          </p:spPr>
          <p:txBody>
            <a:bodyPr wrap="none" anchor="ctr"/>
            <a:lstStyle/>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p:txBody>
        </p:sp>
        <p:sp>
          <p:nvSpPr>
            <p:cNvPr id="60" name="Text Box 66"/>
            <p:cNvSpPr txBox="1">
              <a:spLocks noChangeArrowheads="1"/>
            </p:cNvSpPr>
            <p:nvPr/>
          </p:nvSpPr>
          <p:spPr bwMode="auto">
            <a:xfrm>
              <a:off x="6656765" y="4286256"/>
              <a:ext cx="594742" cy="338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en-US" altLang="zh-CN" sz="1600" dirty="0">
                  <a:latin typeface="+mn-ea"/>
                  <a:ea typeface="+mn-ea"/>
                </a:rPr>
                <a:t>  ONU</a:t>
              </a:r>
              <a:endParaRPr lang="zh-CN" altLang="en-US" sz="1600" dirty="0">
                <a:latin typeface="+mn-ea"/>
                <a:ea typeface="+mn-ea"/>
              </a:endParaRPr>
            </a:p>
          </p:txBody>
        </p:sp>
      </p:grpSp>
      <p:sp>
        <p:nvSpPr>
          <p:cNvPr id="61" name="Text Box 101"/>
          <p:cNvSpPr txBox="1">
            <a:spLocks noChangeArrowheads="1"/>
          </p:cNvSpPr>
          <p:nvPr/>
        </p:nvSpPr>
        <p:spPr bwMode="auto">
          <a:xfrm>
            <a:off x="8561860" y="6330806"/>
            <a:ext cx="12105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sz="1600">
                <a:latin typeface="+mn-ea"/>
                <a:ea typeface="+mn-ea"/>
              </a:rPr>
              <a:t>路边配线盒</a:t>
            </a:r>
            <a:endParaRPr lang="zh-CN" altLang="en-US" sz="1600">
              <a:latin typeface="+mn-ea"/>
              <a:ea typeface="+mn-ea"/>
            </a:endParaRPr>
          </a:p>
        </p:txBody>
      </p:sp>
      <p:grpSp>
        <p:nvGrpSpPr>
          <p:cNvPr id="62" name="组合 177"/>
          <p:cNvGrpSpPr/>
          <p:nvPr/>
        </p:nvGrpSpPr>
        <p:grpSpPr bwMode="auto">
          <a:xfrm>
            <a:off x="8561859" y="4081681"/>
            <a:ext cx="936054" cy="409919"/>
            <a:chOff x="6656765" y="4214818"/>
            <a:chExt cx="701317" cy="410336"/>
          </a:xfrm>
        </p:grpSpPr>
        <p:sp>
          <p:nvSpPr>
            <p:cNvPr id="63" name="AutoShape 207"/>
            <p:cNvSpPr>
              <a:spLocks noChangeArrowheads="1"/>
            </p:cNvSpPr>
            <p:nvPr/>
          </p:nvSpPr>
          <p:spPr bwMode="auto">
            <a:xfrm>
              <a:off x="6715140" y="4214818"/>
              <a:ext cx="642942" cy="388937"/>
            </a:xfrm>
            <a:prstGeom prst="cube">
              <a:avLst>
                <a:gd name="adj" fmla="val 25000"/>
              </a:avLst>
            </a:prstGeom>
            <a:solidFill>
              <a:srgbClr val="00B0F0"/>
            </a:solidFill>
            <a:ln w="9525">
              <a:solidFill>
                <a:schemeClr val="tx1"/>
              </a:solidFill>
              <a:miter lim="800000"/>
            </a:ln>
          </p:spPr>
          <p:txBody>
            <a:bodyPr wrap="none" anchor="ctr"/>
            <a:lstStyle/>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p:txBody>
        </p:sp>
        <p:sp>
          <p:nvSpPr>
            <p:cNvPr id="64" name="Text Box 66"/>
            <p:cNvSpPr txBox="1">
              <a:spLocks noChangeArrowheads="1"/>
            </p:cNvSpPr>
            <p:nvPr/>
          </p:nvSpPr>
          <p:spPr bwMode="auto">
            <a:xfrm>
              <a:off x="6656765" y="4286256"/>
              <a:ext cx="594742" cy="338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en-US" altLang="zh-CN" sz="1600" dirty="0">
                  <a:latin typeface="+mn-ea"/>
                  <a:ea typeface="+mn-ea"/>
                </a:rPr>
                <a:t>  ONU</a:t>
              </a:r>
              <a:endParaRPr lang="zh-CN" altLang="en-US" sz="1600" dirty="0">
                <a:latin typeface="+mn-ea"/>
                <a:ea typeface="+mn-ea"/>
              </a:endParaRPr>
            </a:p>
          </p:txBody>
        </p:sp>
      </p:grpSp>
      <p:pic>
        <p:nvPicPr>
          <p:cNvPr id="65" name="Picture 4"/>
          <p:cNvPicPr>
            <a:picLocks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9768987" y="4408702"/>
            <a:ext cx="603565" cy="31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 name="Picture 3"/>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419556" y="3367302"/>
            <a:ext cx="603564"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7" name="组合 244"/>
          <p:cNvGrpSpPr/>
          <p:nvPr/>
        </p:nvGrpSpPr>
        <p:grpSpPr bwMode="auto">
          <a:xfrm>
            <a:off x="9991354" y="3724490"/>
            <a:ext cx="952996" cy="928687"/>
            <a:chOff x="1142977" y="4357694"/>
            <a:chExt cx="2286016" cy="2286016"/>
          </a:xfrm>
        </p:grpSpPr>
        <p:grpSp>
          <p:nvGrpSpPr>
            <p:cNvPr id="68" name="组合 243"/>
            <p:cNvGrpSpPr/>
            <p:nvPr/>
          </p:nvGrpSpPr>
          <p:grpSpPr bwMode="auto">
            <a:xfrm>
              <a:off x="1142977" y="4357694"/>
              <a:ext cx="2286016" cy="2286016"/>
              <a:chOff x="1071562" y="3071810"/>
              <a:chExt cx="3571875" cy="4000528"/>
            </a:xfrm>
          </p:grpSpPr>
          <p:grpSp>
            <p:nvGrpSpPr>
              <p:cNvPr id="70" name="Group 227"/>
              <p:cNvGrpSpPr>
                <a:grpSpLocks noChangeAspect="1"/>
              </p:cNvGrpSpPr>
              <p:nvPr/>
            </p:nvGrpSpPr>
            <p:grpSpPr bwMode="auto">
              <a:xfrm>
                <a:off x="1071562" y="3071810"/>
                <a:ext cx="3571875" cy="4000528"/>
                <a:chOff x="675" y="2700"/>
                <a:chExt cx="1125" cy="1080"/>
              </a:xfrm>
            </p:grpSpPr>
            <p:sp>
              <p:nvSpPr>
                <p:cNvPr id="73" name="AutoShape 226"/>
                <p:cNvSpPr>
                  <a:spLocks noChangeAspect="1" noChangeArrowheads="1" noTextEdit="1"/>
                </p:cNvSpPr>
                <p:nvPr/>
              </p:nvSpPr>
              <p:spPr bwMode="auto">
                <a:xfrm>
                  <a:off x="675" y="2700"/>
                  <a:ext cx="1125" cy="1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74" name="Rectangle 234"/>
                <p:cNvSpPr>
                  <a:spLocks noChangeArrowheads="1"/>
                </p:cNvSpPr>
                <p:nvPr/>
              </p:nvSpPr>
              <p:spPr bwMode="auto">
                <a:xfrm>
                  <a:off x="955" y="2864"/>
                  <a:ext cx="585" cy="40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200">
                    <a:latin typeface="+mn-ea"/>
                    <a:ea typeface="+mn-ea"/>
                  </a:endParaRPr>
                </a:p>
              </p:txBody>
            </p:sp>
            <p:grpSp>
              <p:nvGrpSpPr>
                <p:cNvPr id="75" name="Group 253"/>
                <p:cNvGrpSpPr/>
                <p:nvPr/>
              </p:nvGrpSpPr>
              <p:grpSpPr bwMode="auto">
                <a:xfrm>
                  <a:off x="861" y="2713"/>
                  <a:ext cx="719" cy="674"/>
                  <a:chOff x="861" y="2713"/>
                  <a:chExt cx="719" cy="674"/>
                </a:xfrm>
              </p:grpSpPr>
              <p:sp>
                <p:nvSpPr>
                  <p:cNvPr id="76" name="Freeform 243"/>
                  <p:cNvSpPr/>
                  <p:nvPr/>
                </p:nvSpPr>
                <p:spPr bwMode="auto">
                  <a:xfrm>
                    <a:off x="861" y="2713"/>
                    <a:ext cx="719" cy="69"/>
                  </a:xfrm>
                  <a:custGeom>
                    <a:avLst/>
                    <a:gdLst>
                      <a:gd name="T0" fmla="*/ 0 w 719"/>
                      <a:gd name="T1" fmla="*/ 69 h 69"/>
                      <a:gd name="T2" fmla="*/ 87 w 719"/>
                      <a:gd name="T3" fmla="*/ 0 h 69"/>
                      <a:gd name="T4" fmla="*/ 633 w 719"/>
                      <a:gd name="T5" fmla="*/ 0 h 69"/>
                      <a:gd name="T6" fmla="*/ 719 w 719"/>
                      <a:gd name="T7" fmla="*/ 69 h 69"/>
                      <a:gd name="T8" fmla="*/ 0 w 719"/>
                      <a:gd name="T9" fmla="*/ 69 h 69"/>
                      <a:gd name="T10" fmla="*/ 0 60000 65536"/>
                      <a:gd name="T11" fmla="*/ 0 60000 65536"/>
                      <a:gd name="T12" fmla="*/ 0 60000 65536"/>
                      <a:gd name="T13" fmla="*/ 0 60000 65536"/>
                      <a:gd name="T14" fmla="*/ 0 60000 65536"/>
                      <a:gd name="T15" fmla="*/ 0 w 719"/>
                      <a:gd name="T16" fmla="*/ 0 h 69"/>
                      <a:gd name="T17" fmla="*/ 719 w 719"/>
                      <a:gd name="T18" fmla="*/ 69 h 69"/>
                    </a:gdLst>
                    <a:ahLst/>
                    <a:cxnLst>
                      <a:cxn ang="T10">
                        <a:pos x="T0" y="T1"/>
                      </a:cxn>
                      <a:cxn ang="T11">
                        <a:pos x="T2" y="T3"/>
                      </a:cxn>
                      <a:cxn ang="T12">
                        <a:pos x="T4" y="T5"/>
                      </a:cxn>
                      <a:cxn ang="T13">
                        <a:pos x="T6" y="T7"/>
                      </a:cxn>
                      <a:cxn ang="T14">
                        <a:pos x="T8" y="T9"/>
                      </a:cxn>
                    </a:cxnLst>
                    <a:rect l="T15" t="T16" r="T17" b="T18"/>
                    <a:pathLst>
                      <a:path w="719" h="69">
                        <a:moveTo>
                          <a:pt x="0" y="69"/>
                        </a:moveTo>
                        <a:lnTo>
                          <a:pt x="87" y="0"/>
                        </a:lnTo>
                        <a:lnTo>
                          <a:pt x="633" y="0"/>
                        </a:lnTo>
                        <a:lnTo>
                          <a:pt x="719" y="69"/>
                        </a:lnTo>
                        <a:lnTo>
                          <a:pt x="0" y="69"/>
                        </a:lnTo>
                        <a:close/>
                      </a:path>
                    </a:pathLst>
                  </a:custGeom>
                  <a:solidFill>
                    <a:srgbClr val="C9C9B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mn-ea"/>
                      <a:ea typeface="+mn-ea"/>
                    </a:endParaRPr>
                  </a:p>
                </p:txBody>
              </p:sp>
              <p:sp>
                <p:nvSpPr>
                  <p:cNvPr id="77" name="Freeform 244"/>
                  <p:cNvSpPr/>
                  <p:nvPr/>
                </p:nvSpPr>
                <p:spPr bwMode="auto">
                  <a:xfrm>
                    <a:off x="861" y="2713"/>
                    <a:ext cx="719" cy="69"/>
                  </a:xfrm>
                  <a:custGeom>
                    <a:avLst/>
                    <a:gdLst>
                      <a:gd name="T0" fmla="*/ 0 w 719"/>
                      <a:gd name="T1" fmla="*/ 69 h 69"/>
                      <a:gd name="T2" fmla="*/ 87 w 719"/>
                      <a:gd name="T3" fmla="*/ 0 h 69"/>
                      <a:gd name="T4" fmla="*/ 633 w 719"/>
                      <a:gd name="T5" fmla="*/ 0 h 69"/>
                      <a:gd name="T6" fmla="*/ 719 w 719"/>
                      <a:gd name="T7" fmla="*/ 69 h 69"/>
                      <a:gd name="T8" fmla="*/ 0 w 719"/>
                      <a:gd name="T9" fmla="*/ 69 h 69"/>
                      <a:gd name="T10" fmla="*/ 0 60000 65536"/>
                      <a:gd name="T11" fmla="*/ 0 60000 65536"/>
                      <a:gd name="T12" fmla="*/ 0 60000 65536"/>
                      <a:gd name="T13" fmla="*/ 0 60000 65536"/>
                      <a:gd name="T14" fmla="*/ 0 60000 65536"/>
                      <a:gd name="T15" fmla="*/ 0 w 719"/>
                      <a:gd name="T16" fmla="*/ 0 h 69"/>
                      <a:gd name="T17" fmla="*/ 719 w 719"/>
                      <a:gd name="T18" fmla="*/ 69 h 69"/>
                    </a:gdLst>
                    <a:ahLst/>
                    <a:cxnLst>
                      <a:cxn ang="T10">
                        <a:pos x="T0" y="T1"/>
                      </a:cxn>
                      <a:cxn ang="T11">
                        <a:pos x="T2" y="T3"/>
                      </a:cxn>
                      <a:cxn ang="T12">
                        <a:pos x="T4" y="T5"/>
                      </a:cxn>
                      <a:cxn ang="T13">
                        <a:pos x="T6" y="T7"/>
                      </a:cxn>
                      <a:cxn ang="T14">
                        <a:pos x="T8" y="T9"/>
                      </a:cxn>
                    </a:cxnLst>
                    <a:rect l="T15" t="T16" r="T17" b="T18"/>
                    <a:pathLst>
                      <a:path w="719" h="69">
                        <a:moveTo>
                          <a:pt x="0" y="69"/>
                        </a:moveTo>
                        <a:lnTo>
                          <a:pt x="87" y="0"/>
                        </a:lnTo>
                        <a:lnTo>
                          <a:pt x="633" y="0"/>
                        </a:lnTo>
                        <a:lnTo>
                          <a:pt x="719" y="69"/>
                        </a:lnTo>
                        <a:lnTo>
                          <a:pt x="0" y="69"/>
                        </a:lnTo>
                        <a:close/>
                      </a:path>
                    </a:pathLst>
                  </a:custGeom>
                  <a:solidFill>
                    <a:srgbClr val="C9C9B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mn-ea"/>
                      <a:ea typeface="+mn-ea"/>
                    </a:endParaRPr>
                  </a:p>
                </p:txBody>
              </p:sp>
              <p:sp>
                <p:nvSpPr>
                  <p:cNvPr id="78" name="Rectangle 245"/>
                  <p:cNvSpPr>
                    <a:spLocks noChangeArrowheads="1"/>
                  </p:cNvSpPr>
                  <p:nvPr/>
                </p:nvSpPr>
                <p:spPr bwMode="auto">
                  <a:xfrm>
                    <a:off x="861" y="2782"/>
                    <a:ext cx="719" cy="605"/>
                  </a:xfrm>
                  <a:prstGeom prst="rect">
                    <a:avLst/>
                  </a:prstGeom>
                  <a:solidFill>
                    <a:srgbClr val="B7B79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200">
                      <a:latin typeface="+mn-ea"/>
                      <a:ea typeface="+mn-ea"/>
                    </a:endParaRPr>
                  </a:p>
                </p:txBody>
              </p:sp>
              <p:sp>
                <p:nvSpPr>
                  <p:cNvPr id="79" name="Rectangle 247"/>
                  <p:cNvSpPr>
                    <a:spLocks noChangeArrowheads="1"/>
                  </p:cNvSpPr>
                  <p:nvPr/>
                </p:nvSpPr>
                <p:spPr bwMode="auto">
                  <a:xfrm>
                    <a:off x="928" y="2845"/>
                    <a:ext cx="586" cy="40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200">
                      <a:latin typeface="+mn-ea"/>
                      <a:ea typeface="+mn-ea"/>
                    </a:endParaRPr>
                  </a:p>
                </p:txBody>
              </p:sp>
            </p:grpSp>
          </p:grpSp>
          <p:sp>
            <p:nvSpPr>
              <p:cNvPr id="71" name="椭圆 240"/>
              <p:cNvSpPr>
                <a:spLocks noChangeArrowheads="1"/>
              </p:cNvSpPr>
              <p:nvPr/>
            </p:nvSpPr>
            <p:spPr bwMode="auto">
              <a:xfrm>
                <a:off x="3571868" y="5286388"/>
                <a:ext cx="142876" cy="142876"/>
              </a:xfrm>
              <a:prstGeom prst="ellipse">
                <a:avLst/>
              </a:prstGeom>
              <a:solidFill>
                <a:schemeClr val="bg1"/>
              </a:solidFill>
              <a:ln w="9525" algn="ctr">
                <a:solidFill>
                  <a:schemeClr val="tx1"/>
                </a:solidFill>
                <a:round/>
              </a:ln>
            </p:spPr>
            <p:txBody>
              <a:bodyPr/>
              <a:lstStyle/>
              <a:p>
                <a:endParaRPr lang="zh-CN" altLang="en-US" sz="1200">
                  <a:latin typeface="+mn-ea"/>
                  <a:ea typeface="+mn-ea"/>
                </a:endParaRPr>
              </a:p>
            </p:txBody>
          </p:sp>
          <p:sp>
            <p:nvSpPr>
              <p:cNvPr id="72" name="椭圆 241"/>
              <p:cNvSpPr>
                <a:spLocks noChangeArrowheads="1"/>
              </p:cNvSpPr>
              <p:nvPr/>
            </p:nvSpPr>
            <p:spPr bwMode="auto">
              <a:xfrm>
                <a:off x="3357554" y="5286388"/>
                <a:ext cx="142876" cy="142876"/>
              </a:xfrm>
              <a:prstGeom prst="ellipse">
                <a:avLst/>
              </a:prstGeom>
              <a:solidFill>
                <a:schemeClr val="bg1"/>
              </a:solidFill>
              <a:ln w="9525" algn="ctr">
                <a:solidFill>
                  <a:schemeClr val="tx1"/>
                </a:solidFill>
                <a:round/>
              </a:ln>
            </p:spPr>
            <p:txBody>
              <a:bodyPr/>
              <a:lstStyle/>
              <a:p>
                <a:endParaRPr lang="zh-CN" altLang="en-US" sz="1200">
                  <a:latin typeface="+mn-ea"/>
                  <a:ea typeface="+mn-ea"/>
                </a:endParaRPr>
              </a:p>
            </p:txBody>
          </p:sp>
        </p:grpSp>
        <p:sp>
          <p:nvSpPr>
            <p:cNvPr id="69" name="TextBox 242"/>
            <p:cNvSpPr txBox="1">
              <a:spLocks noChangeArrowheads="1"/>
            </p:cNvSpPr>
            <p:nvPr/>
          </p:nvSpPr>
          <p:spPr bwMode="auto">
            <a:xfrm>
              <a:off x="1511355" y="4674858"/>
              <a:ext cx="1469583" cy="833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ctr" eaLnBrk="1" hangingPunct="1"/>
              <a:r>
                <a:rPr lang="en-US" altLang="zh-CN" sz="1600">
                  <a:latin typeface="+mn-ea"/>
                  <a:ea typeface="+mn-ea"/>
                </a:rPr>
                <a:t>TV</a:t>
              </a:r>
              <a:endParaRPr lang="zh-CN" altLang="en-US" sz="1600">
                <a:latin typeface="+mn-ea"/>
                <a:ea typeface="+mn-ea"/>
              </a:endParaRPr>
            </a:p>
          </p:txBody>
        </p:sp>
      </p:grpSp>
      <p:sp>
        <p:nvSpPr>
          <p:cNvPr id="80" name="Line 18"/>
          <p:cNvSpPr>
            <a:spLocks noChangeShapeType="1"/>
          </p:cNvSpPr>
          <p:nvPr/>
        </p:nvSpPr>
        <p:spPr bwMode="auto">
          <a:xfrm flipH="1">
            <a:off x="9133657" y="3795926"/>
            <a:ext cx="381198" cy="28575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latin typeface="+mn-ea"/>
              <a:ea typeface="+mn-ea"/>
            </a:endParaRPr>
          </a:p>
        </p:txBody>
      </p:sp>
      <p:sp>
        <p:nvSpPr>
          <p:cNvPr id="81" name="Line 18"/>
          <p:cNvSpPr>
            <a:spLocks noChangeShapeType="1"/>
          </p:cNvSpPr>
          <p:nvPr/>
        </p:nvSpPr>
        <p:spPr bwMode="auto">
          <a:xfrm flipH="1">
            <a:off x="9514856" y="4081677"/>
            <a:ext cx="667098" cy="142875"/>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latin typeface="+mn-ea"/>
              <a:ea typeface="+mn-ea"/>
            </a:endParaRPr>
          </a:p>
        </p:txBody>
      </p:sp>
      <p:sp>
        <p:nvSpPr>
          <p:cNvPr id="82" name="Line 18"/>
          <p:cNvSpPr>
            <a:spLocks noChangeShapeType="1"/>
          </p:cNvSpPr>
          <p:nvPr/>
        </p:nvSpPr>
        <p:spPr bwMode="auto">
          <a:xfrm flipH="1" flipV="1">
            <a:off x="9419556" y="4413465"/>
            <a:ext cx="381198" cy="142875"/>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latin typeface="+mn-ea"/>
              <a:ea typeface="+mn-ea"/>
            </a:endParaRPr>
          </a:p>
        </p:txBody>
      </p:sp>
      <p:grpSp>
        <p:nvGrpSpPr>
          <p:cNvPr id="83" name="组合 248"/>
          <p:cNvGrpSpPr/>
          <p:nvPr/>
        </p:nvGrpSpPr>
        <p:grpSpPr bwMode="auto">
          <a:xfrm>
            <a:off x="8604215" y="4963297"/>
            <a:ext cx="936054" cy="409919"/>
            <a:chOff x="6656765" y="4214818"/>
            <a:chExt cx="701317" cy="410336"/>
          </a:xfrm>
        </p:grpSpPr>
        <p:sp>
          <p:nvSpPr>
            <p:cNvPr id="84" name="AutoShape 207"/>
            <p:cNvSpPr>
              <a:spLocks noChangeArrowheads="1"/>
            </p:cNvSpPr>
            <p:nvPr/>
          </p:nvSpPr>
          <p:spPr bwMode="auto">
            <a:xfrm>
              <a:off x="6715140" y="4214818"/>
              <a:ext cx="642942" cy="388937"/>
            </a:xfrm>
            <a:prstGeom prst="cube">
              <a:avLst>
                <a:gd name="adj" fmla="val 25000"/>
              </a:avLst>
            </a:prstGeom>
            <a:solidFill>
              <a:srgbClr val="00B0F0"/>
            </a:solidFill>
            <a:ln w="9525">
              <a:solidFill>
                <a:schemeClr val="tx1"/>
              </a:solidFill>
              <a:miter lim="800000"/>
            </a:ln>
          </p:spPr>
          <p:txBody>
            <a:bodyPr wrap="none" anchor="ctr"/>
            <a:lstStyle/>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a:p>
              <a:pPr algn="ctr"/>
              <a:endParaRPr lang="en-US" altLang="zh-CN">
                <a:latin typeface="+mn-ea"/>
                <a:ea typeface="+mn-ea"/>
              </a:endParaRPr>
            </a:p>
          </p:txBody>
        </p:sp>
        <p:sp>
          <p:nvSpPr>
            <p:cNvPr id="85" name="Text Box 66"/>
            <p:cNvSpPr txBox="1">
              <a:spLocks noChangeArrowheads="1"/>
            </p:cNvSpPr>
            <p:nvPr/>
          </p:nvSpPr>
          <p:spPr bwMode="auto">
            <a:xfrm>
              <a:off x="6656765" y="4286256"/>
              <a:ext cx="594742" cy="338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en-US" altLang="zh-CN" sz="1600" dirty="0">
                  <a:latin typeface="+mn-ea"/>
                  <a:ea typeface="+mn-ea"/>
                </a:rPr>
                <a:t>  ONU</a:t>
              </a:r>
              <a:endParaRPr lang="zh-CN" altLang="en-US" sz="1600" dirty="0">
                <a:latin typeface="+mn-ea"/>
                <a:ea typeface="+mn-ea"/>
              </a:endParaRPr>
            </a:p>
          </p:txBody>
        </p:sp>
      </p:grpSp>
      <p:sp>
        <p:nvSpPr>
          <p:cNvPr id="86" name="Text Box 66"/>
          <p:cNvSpPr txBox="1">
            <a:spLocks noChangeArrowheads="1"/>
          </p:cNvSpPr>
          <p:nvPr/>
        </p:nvSpPr>
        <p:spPr bwMode="auto">
          <a:xfrm>
            <a:off x="10849050" y="4330556"/>
            <a:ext cx="6960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en-US" altLang="zh-CN" sz="1600">
                <a:latin typeface="+mn-ea"/>
                <a:ea typeface="+mn-ea"/>
              </a:rPr>
              <a:t>FTTH</a:t>
            </a:r>
            <a:endParaRPr lang="zh-CN" altLang="en-US" sz="1600">
              <a:latin typeface="+mn-ea"/>
              <a:ea typeface="+mn-ea"/>
            </a:endParaRPr>
          </a:p>
        </p:txBody>
      </p:sp>
      <p:sp>
        <p:nvSpPr>
          <p:cNvPr id="87" name="Text Box 66"/>
          <p:cNvSpPr txBox="1">
            <a:spLocks noChangeArrowheads="1"/>
          </p:cNvSpPr>
          <p:nvPr/>
        </p:nvSpPr>
        <p:spPr bwMode="auto">
          <a:xfrm>
            <a:off x="10889288" y="6168881"/>
            <a:ext cx="6848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en-US" altLang="zh-CN" sz="1600">
                <a:latin typeface="+mn-ea"/>
                <a:ea typeface="+mn-ea"/>
              </a:rPr>
              <a:t>FTTC</a:t>
            </a:r>
            <a:endParaRPr lang="zh-CN" altLang="en-US" sz="1600">
              <a:latin typeface="+mn-ea"/>
              <a:ea typeface="+mn-ea"/>
            </a:endParaRPr>
          </a:p>
        </p:txBody>
      </p:sp>
      <p:sp>
        <p:nvSpPr>
          <p:cNvPr id="88" name="Text Box 66"/>
          <p:cNvSpPr txBox="1">
            <a:spLocks noChangeArrowheads="1"/>
          </p:cNvSpPr>
          <p:nvPr/>
        </p:nvSpPr>
        <p:spPr bwMode="auto">
          <a:xfrm>
            <a:off x="10849050" y="5349731"/>
            <a:ext cx="6848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en-US" altLang="zh-CN" sz="1600">
                <a:latin typeface="+mn-ea"/>
                <a:ea typeface="+mn-ea"/>
              </a:rPr>
              <a:t>FTTB</a:t>
            </a:r>
            <a:endParaRPr lang="zh-CN" altLang="en-US" sz="1600">
              <a:latin typeface="+mn-ea"/>
              <a:ea typeface="+mn-ea"/>
            </a:endParaRPr>
          </a:p>
        </p:txBody>
      </p:sp>
      <p:sp>
        <p:nvSpPr>
          <p:cNvPr id="91" name="Text Box 101"/>
          <p:cNvSpPr txBox="1">
            <a:spLocks noChangeArrowheads="1"/>
          </p:cNvSpPr>
          <p:nvPr/>
        </p:nvSpPr>
        <p:spPr bwMode="auto">
          <a:xfrm>
            <a:off x="8657159" y="5371853"/>
            <a:ext cx="5950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sz="1600" dirty="0">
                <a:latin typeface="+mn-ea"/>
                <a:ea typeface="+mn-ea"/>
              </a:rPr>
              <a:t>大楼</a:t>
            </a:r>
            <a:endParaRPr lang="zh-CN" altLang="en-US" sz="1600" dirty="0">
              <a:latin typeface="+mn-ea"/>
              <a:ea typeface="+mn-ea"/>
            </a:endParaRPr>
          </a:p>
        </p:txBody>
      </p:sp>
      <p:cxnSp>
        <p:nvCxnSpPr>
          <p:cNvPr id="92" name="直接连接符 99"/>
          <p:cNvCxnSpPr>
            <a:cxnSpLocks noChangeShapeType="1"/>
          </p:cNvCxnSpPr>
          <p:nvPr/>
        </p:nvCxnSpPr>
        <p:spPr bwMode="auto">
          <a:xfrm>
            <a:off x="6747247" y="5119545"/>
            <a:ext cx="1935326" cy="0"/>
          </a:xfrm>
          <a:prstGeom prst="line">
            <a:avLst/>
          </a:prstGeom>
          <a:noFill/>
          <a:ln w="38100" cmpd="dbl">
            <a:solidFill>
              <a:srgbClr val="C00000"/>
            </a:solidFill>
            <a:round/>
          </a:ln>
          <a:extLst>
            <a:ext uri="{909E8E84-426E-40DD-AFC4-6F175D3DCCD1}">
              <a14:hiddenFill xmlns:a14="http://schemas.microsoft.com/office/drawing/2010/main">
                <a:noFill/>
              </a14:hiddenFill>
            </a:ext>
          </a:extLst>
        </p:spPr>
      </p:cxnSp>
      <p:sp>
        <p:nvSpPr>
          <p:cNvPr id="93" name="Text Box 101"/>
          <p:cNvSpPr txBox="1">
            <a:spLocks noChangeArrowheads="1"/>
          </p:cNvSpPr>
          <p:nvPr/>
        </p:nvSpPr>
        <p:spPr bwMode="auto">
          <a:xfrm>
            <a:off x="8657159" y="3367301"/>
            <a:ext cx="5950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sz="1600">
                <a:latin typeface="+mn-ea"/>
                <a:ea typeface="+mn-ea"/>
              </a:rPr>
              <a:t>住宅</a:t>
            </a:r>
            <a:endParaRPr lang="zh-CN" altLang="en-US" sz="1600">
              <a:latin typeface="+mn-ea"/>
              <a:ea typeface="+mn-ea"/>
            </a:endParaRPr>
          </a:p>
        </p:txBody>
      </p:sp>
      <p:cxnSp>
        <p:nvCxnSpPr>
          <p:cNvPr id="94" name="直接连接符 106"/>
          <p:cNvCxnSpPr>
            <a:cxnSpLocks noChangeShapeType="1"/>
          </p:cNvCxnSpPr>
          <p:nvPr/>
        </p:nvCxnSpPr>
        <p:spPr bwMode="auto">
          <a:xfrm flipV="1">
            <a:off x="9540268" y="4988693"/>
            <a:ext cx="451085" cy="119063"/>
          </a:xfrm>
          <a:prstGeom prst="line">
            <a:avLst/>
          </a:prstGeom>
          <a:noFill/>
          <a:ln w="9525" algn="ctr">
            <a:solidFill>
              <a:schemeClr val="tx1"/>
            </a:solidFill>
            <a:round/>
          </a:ln>
          <a:extLst>
            <a:ext uri="{909E8E84-426E-40DD-AFC4-6F175D3DCCD1}">
              <a14:hiddenFill xmlns:a14="http://schemas.microsoft.com/office/drawing/2010/main">
                <a:noFill/>
              </a14:hiddenFill>
            </a:ext>
          </a:extLst>
        </p:spPr>
      </p:cxnSp>
      <p:cxnSp>
        <p:nvCxnSpPr>
          <p:cNvPr id="95" name="直接连接符 108"/>
          <p:cNvCxnSpPr>
            <a:cxnSpLocks noChangeShapeType="1"/>
          </p:cNvCxnSpPr>
          <p:nvPr/>
        </p:nvCxnSpPr>
        <p:spPr bwMode="auto">
          <a:xfrm>
            <a:off x="9540269" y="5250630"/>
            <a:ext cx="546384" cy="95250"/>
          </a:xfrm>
          <a:prstGeom prst="line">
            <a:avLst/>
          </a:prstGeom>
          <a:noFill/>
          <a:ln w="9525" algn="ctr">
            <a:solidFill>
              <a:schemeClr val="tx1"/>
            </a:solidFill>
            <a:round/>
          </a:ln>
          <a:extLst>
            <a:ext uri="{909E8E84-426E-40DD-AFC4-6F175D3DCCD1}">
              <a14:hiddenFill xmlns:a14="http://schemas.microsoft.com/office/drawing/2010/main">
                <a:noFill/>
              </a14:hiddenFill>
            </a:ext>
          </a:extLst>
        </p:spPr>
      </p:cxnSp>
      <p:cxnSp>
        <p:nvCxnSpPr>
          <p:cNvPr id="96" name="直接连接符 110"/>
          <p:cNvCxnSpPr>
            <a:cxnSpLocks noChangeShapeType="1"/>
          </p:cNvCxnSpPr>
          <p:nvPr/>
        </p:nvCxnSpPr>
        <p:spPr bwMode="auto">
          <a:xfrm>
            <a:off x="9557211" y="5171255"/>
            <a:ext cx="529442" cy="31750"/>
          </a:xfrm>
          <a:prstGeom prst="line">
            <a:avLst/>
          </a:prstGeom>
          <a:noFill/>
          <a:ln w="9525" algn="ctr">
            <a:solidFill>
              <a:schemeClr val="tx1"/>
            </a:solidFill>
            <a:round/>
          </a:ln>
          <a:extLst>
            <a:ext uri="{909E8E84-426E-40DD-AFC4-6F175D3DCCD1}">
              <a14:hiddenFill xmlns:a14="http://schemas.microsoft.com/office/drawing/2010/main">
                <a:noFill/>
              </a14:hiddenFill>
            </a:ext>
          </a:extLst>
        </p:spPr>
      </p:cxnSp>
      <p:cxnSp>
        <p:nvCxnSpPr>
          <p:cNvPr id="97" name="直接连接符 114"/>
          <p:cNvCxnSpPr>
            <a:cxnSpLocks noChangeShapeType="1"/>
          </p:cNvCxnSpPr>
          <p:nvPr/>
        </p:nvCxnSpPr>
        <p:spPr bwMode="auto">
          <a:xfrm flipV="1">
            <a:off x="9610156" y="5906944"/>
            <a:ext cx="451084" cy="119062"/>
          </a:xfrm>
          <a:prstGeom prst="line">
            <a:avLst/>
          </a:prstGeom>
          <a:noFill/>
          <a:ln w="9525" algn="ctr">
            <a:solidFill>
              <a:schemeClr val="tx1"/>
            </a:solidFill>
            <a:round/>
          </a:ln>
          <a:extLst>
            <a:ext uri="{909E8E84-426E-40DD-AFC4-6F175D3DCCD1}">
              <a14:hiddenFill xmlns:a14="http://schemas.microsoft.com/office/drawing/2010/main">
                <a:noFill/>
              </a14:hiddenFill>
            </a:ext>
          </a:extLst>
        </p:spPr>
      </p:cxnSp>
      <p:cxnSp>
        <p:nvCxnSpPr>
          <p:cNvPr id="98" name="直接连接符 115"/>
          <p:cNvCxnSpPr>
            <a:cxnSpLocks noChangeShapeType="1"/>
          </p:cNvCxnSpPr>
          <p:nvPr/>
        </p:nvCxnSpPr>
        <p:spPr bwMode="auto">
          <a:xfrm>
            <a:off x="9610156" y="6168881"/>
            <a:ext cx="546384" cy="95250"/>
          </a:xfrm>
          <a:prstGeom prst="line">
            <a:avLst/>
          </a:prstGeom>
          <a:noFill/>
          <a:ln w="9525" algn="ctr">
            <a:solidFill>
              <a:schemeClr val="tx1"/>
            </a:solidFill>
            <a:round/>
          </a:ln>
          <a:extLst>
            <a:ext uri="{909E8E84-426E-40DD-AFC4-6F175D3DCCD1}">
              <a14:hiddenFill xmlns:a14="http://schemas.microsoft.com/office/drawing/2010/main">
                <a:noFill/>
              </a14:hiddenFill>
            </a:ext>
          </a:extLst>
        </p:spPr>
      </p:cxnSp>
      <p:cxnSp>
        <p:nvCxnSpPr>
          <p:cNvPr id="99" name="直接连接符 116"/>
          <p:cNvCxnSpPr>
            <a:cxnSpLocks noChangeShapeType="1"/>
          </p:cNvCxnSpPr>
          <p:nvPr/>
        </p:nvCxnSpPr>
        <p:spPr bwMode="auto">
          <a:xfrm>
            <a:off x="9627098" y="6087920"/>
            <a:ext cx="529442" cy="33337"/>
          </a:xfrm>
          <a:prstGeom prst="line">
            <a:avLst/>
          </a:prstGeom>
          <a:noFill/>
          <a:ln w="9525" algn="ctr">
            <a:solidFill>
              <a:schemeClr val="tx1"/>
            </a:solidFill>
            <a:round/>
          </a:ln>
          <a:extLst>
            <a:ext uri="{909E8E84-426E-40DD-AFC4-6F175D3DCCD1}">
              <a14:hiddenFill xmlns:a14="http://schemas.microsoft.com/office/drawing/2010/main">
                <a:noFill/>
              </a14:hiddenFill>
            </a:ext>
          </a:extLst>
        </p:spPr>
      </p:cxnSp>
      <p:sp>
        <p:nvSpPr>
          <p:cNvPr id="100" name="Text Box 66"/>
          <p:cNvSpPr txBox="1">
            <a:spLocks noChangeArrowheads="1"/>
          </p:cNvSpPr>
          <p:nvPr/>
        </p:nvSpPr>
        <p:spPr bwMode="auto">
          <a:xfrm>
            <a:off x="6122181" y="5355229"/>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ctr" eaLnBrk="1" hangingPunct="1"/>
            <a:r>
              <a:rPr lang="zh-CN" altLang="en-US" sz="1600" dirty="0">
                <a:latin typeface="+mn-ea"/>
                <a:ea typeface="+mn-ea"/>
              </a:rPr>
              <a:t>光分路器</a:t>
            </a:r>
            <a:endParaRPr lang="en-US" altLang="zh-CN" sz="1600" dirty="0">
              <a:latin typeface="+mn-ea"/>
              <a:ea typeface="+mn-ea"/>
            </a:endParaRPr>
          </a:p>
        </p:txBody>
      </p:sp>
      <p:sp>
        <p:nvSpPr>
          <p:cNvPr id="101" name="Line 18"/>
          <p:cNvSpPr>
            <a:spLocks noChangeShapeType="1"/>
          </p:cNvSpPr>
          <p:nvPr/>
        </p:nvSpPr>
        <p:spPr bwMode="auto">
          <a:xfrm flipH="1">
            <a:off x="2462684" y="5222731"/>
            <a:ext cx="857697" cy="46513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latin typeface="+mn-ea"/>
              <a:ea typeface="+mn-ea"/>
            </a:endParaRPr>
          </a:p>
        </p:txBody>
      </p:sp>
      <p:cxnSp>
        <p:nvCxnSpPr>
          <p:cNvPr id="102" name="直接连接符 98"/>
          <p:cNvCxnSpPr>
            <a:cxnSpLocks noChangeShapeType="1"/>
          </p:cNvCxnSpPr>
          <p:nvPr/>
        </p:nvCxnSpPr>
        <p:spPr bwMode="auto">
          <a:xfrm>
            <a:off x="4125133" y="5116370"/>
            <a:ext cx="2287191" cy="1587"/>
          </a:xfrm>
          <a:prstGeom prst="line">
            <a:avLst/>
          </a:prstGeom>
          <a:noFill/>
          <a:ln w="76200" cmpd="tri">
            <a:solidFill>
              <a:srgbClr val="C00000"/>
            </a:solidFill>
            <a:round/>
          </a:ln>
          <a:extLst>
            <a:ext uri="{909E8E84-426E-40DD-AFC4-6F175D3DCCD1}">
              <a14:hiddenFill xmlns:a14="http://schemas.microsoft.com/office/drawing/2010/main">
                <a:noFill/>
              </a14:hiddenFill>
            </a:ext>
          </a:extLst>
        </p:spPr>
      </p:cxnSp>
      <p:sp>
        <p:nvSpPr>
          <p:cNvPr id="105" name="Rectangle 3"/>
          <p:cNvSpPr>
            <a:spLocks noGrp="1" noChangeArrowheads="1"/>
          </p:cNvSpPr>
          <p:nvPr>
            <p:ph idx="1"/>
          </p:nvPr>
        </p:nvSpPr>
        <p:spPr>
          <a:xfrm>
            <a:off x="914599" y="1245483"/>
            <a:ext cx="10801200" cy="2155073"/>
          </a:xfrm>
        </p:spPr>
        <p:txBody>
          <a:bodyPr>
            <a:normAutofit/>
          </a:bodyPr>
          <a:lstStyle/>
          <a:p>
            <a:r>
              <a:rPr lang="zh-CN" altLang="en-US" sz="2200" dirty="0"/>
              <a:t>下行，</a:t>
            </a:r>
            <a:r>
              <a:rPr lang="en-US" altLang="zh-CN" sz="2200" dirty="0"/>
              <a:t>OLT</a:t>
            </a:r>
            <a:r>
              <a:rPr lang="zh-CN" altLang="en-US" sz="2200" dirty="0"/>
              <a:t>采用广播方式将数据发送给各用户</a:t>
            </a:r>
            <a:r>
              <a:rPr lang="en-US" altLang="zh-CN" sz="2200" dirty="0"/>
              <a:t>ONU</a:t>
            </a:r>
            <a:r>
              <a:rPr lang="zh-CN" altLang="en-US" sz="2200" dirty="0"/>
              <a:t>。</a:t>
            </a:r>
            <a:endParaRPr lang="zh-CN" altLang="en-US" sz="2200" dirty="0"/>
          </a:p>
          <a:p>
            <a:r>
              <a:rPr lang="zh-CN" altLang="en-US" sz="2200" dirty="0"/>
              <a:t>上行，各用户</a:t>
            </a:r>
            <a:r>
              <a:rPr lang="en-US" altLang="zh-CN" sz="2200" dirty="0"/>
              <a:t>ONU</a:t>
            </a:r>
            <a:r>
              <a:rPr lang="zh-CN" altLang="en-US" sz="2200" dirty="0"/>
              <a:t>通常采用时分多址</a:t>
            </a:r>
            <a:r>
              <a:rPr lang="en-US" altLang="zh-CN" sz="2200" dirty="0"/>
              <a:t>TDMA </a:t>
            </a:r>
            <a:r>
              <a:rPr lang="zh-CN" altLang="en-US" sz="2200" dirty="0"/>
              <a:t>方式共享上行信道，将数据发送给</a:t>
            </a:r>
            <a:r>
              <a:rPr lang="en-US" altLang="zh-CN" sz="2200" dirty="0"/>
              <a:t>OLT</a:t>
            </a:r>
            <a:r>
              <a:rPr lang="zh-CN" altLang="en-US" sz="2200" dirty="0"/>
              <a:t>。</a:t>
            </a:r>
            <a:endParaRPr lang="zh-CN" altLang="en-US" sz="2200" dirty="0"/>
          </a:p>
        </p:txBody>
      </p:sp>
      <p:sp>
        <p:nvSpPr>
          <p:cNvPr id="57" name="梯形 56"/>
          <p:cNvSpPr/>
          <p:nvPr/>
        </p:nvSpPr>
        <p:spPr bwMode="auto">
          <a:xfrm rot="16200000" flipH="1">
            <a:off x="6402049" y="4908609"/>
            <a:ext cx="392113" cy="427789"/>
          </a:xfrm>
          <a:prstGeom prst="trapezoid">
            <a:avLst>
              <a:gd name="adj" fmla="val 39242"/>
            </a:avLst>
          </a:prstGeom>
          <a:ln>
            <a:headEnd type="none" w="med" len="med"/>
            <a:tailEnd type="none" w="med" len="med"/>
          </a:ln>
        </p:spPr>
        <p:style>
          <a:lnRef idx="0">
            <a:schemeClr val="accent5"/>
          </a:lnRef>
          <a:fillRef idx="3">
            <a:schemeClr val="accent5"/>
          </a:fillRef>
          <a:effectRef idx="3">
            <a:schemeClr val="accent5"/>
          </a:effectRef>
          <a:fontRef idx="minor">
            <a:schemeClr val="lt1"/>
          </a:fontRef>
        </p:style>
        <p:txBody>
          <a:bodyPr/>
          <a:lstStyle/>
          <a:p>
            <a:pPr>
              <a:defRPr/>
            </a:pPr>
            <a:endParaRPr lang="zh-CN" altLang="en-US">
              <a:latin typeface="+mn-ea"/>
            </a:endParaRPr>
          </a:p>
        </p:txBody>
      </p:sp>
      <p:grpSp>
        <p:nvGrpSpPr>
          <p:cNvPr id="108" name="组合 107"/>
          <p:cNvGrpSpPr/>
          <p:nvPr/>
        </p:nvGrpSpPr>
        <p:grpSpPr>
          <a:xfrm>
            <a:off x="4569007" y="4844351"/>
            <a:ext cx="1260531" cy="193876"/>
            <a:chOff x="4463021" y="2389818"/>
            <a:chExt cx="1260531" cy="252000"/>
          </a:xfrm>
        </p:grpSpPr>
        <p:sp>
          <p:nvSpPr>
            <p:cNvPr id="3" name="文本框 2"/>
            <p:cNvSpPr txBox="1"/>
            <p:nvPr/>
          </p:nvSpPr>
          <p:spPr>
            <a:xfrm>
              <a:off x="4760190" y="2389818"/>
              <a:ext cx="281498" cy="252000"/>
            </a:xfrm>
            <a:prstGeom prst="rect">
              <a:avLst/>
            </a:prstGeom>
            <a:noFill/>
            <a:ln w="19050">
              <a:solidFill>
                <a:srgbClr val="00B0F0"/>
              </a:solidFill>
            </a:ln>
          </p:spPr>
          <p:txBody>
            <a:bodyPr wrap="square" rtlCol="0">
              <a:spAutoFit/>
            </a:bodyPr>
            <a:lstStyle/>
            <a:p>
              <a:pPr>
                <a:lnSpc>
                  <a:spcPts val="1500"/>
                </a:lnSpc>
              </a:pPr>
              <a:r>
                <a:rPr lang="en-US" altLang="zh-CN" sz="1600" dirty="0"/>
                <a:t>1</a:t>
              </a:r>
              <a:endParaRPr lang="zh-CN" altLang="en-US" sz="1600" dirty="0"/>
            </a:p>
          </p:txBody>
        </p:sp>
        <p:sp>
          <p:nvSpPr>
            <p:cNvPr id="106" name="文本框 105"/>
            <p:cNvSpPr txBox="1"/>
            <p:nvPr/>
          </p:nvSpPr>
          <p:spPr>
            <a:xfrm>
              <a:off x="5103625" y="2389818"/>
              <a:ext cx="281498" cy="252000"/>
            </a:xfrm>
            <a:prstGeom prst="rect">
              <a:avLst/>
            </a:prstGeom>
            <a:noFill/>
            <a:ln w="19050">
              <a:solidFill>
                <a:schemeClr val="accent6">
                  <a:lumMod val="75000"/>
                </a:schemeClr>
              </a:solidFill>
            </a:ln>
          </p:spPr>
          <p:txBody>
            <a:bodyPr wrap="square" rtlCol="0">
              <a:spAutoFit/>
            </a:bodyPr>
            <a:lstStyle/>
            <a:p>
              <a:pPr>
                <a:lnSpc>
                  <a:spcPts val="1500"/>
                </a:lnSpc>
              </a:pPr>
              <a:r>
                <a:rPr lang="en-US" altLang="zh-CN" sz="1600" dirty="0"/>
                <a:t>2</a:t>
              </a:r>
              <a:endParaRPr lang="zh-CN" altLang="en-US" sz="1600" dirty="0"/>
            </a:p>
          </p:txBody>
        </p:sp>
        <p:sp>
          <p:nvSpPr>
            <p:cNvPr id="107" name="文本框 106"/>
            <p:cNvSpPr txBox="1"/>
            <p:nvPr/>
          </p:nvSpPr>
          <p:spPr>
            <a:xfrm>
              <a:off x="5442054" y="2389818"/>
              <a:ext cx="281498" cy="252000"/>
            </a:xfrm>
            <a:prstGeom prst="rect">
              <a:avLst/>
            </a:prstGeom>
            <a:noFill/>
            <a:ln w="19050">
              <a:solidFill>
                <a:srgbClr val="00B050"/>
              </a:solidFill>
            </a:ln>
          </p:spPr>
          <p:txBody>
            <a:bodyPr wrap="square" rtlCol="0">
              <a:spAutoFit/>
            </a:bodyPr>
            <a:lstStyle/>
            <a:p>
              <a:pPr>
                <a:lnSpc>
                  <a:spcPts val="1500"/>
                </a:lnSpc>
              </a:pPr>
              <a:r>
                <a:rPr lang="en-US" altLang="zh-CN" sz="1600" dirty="0"/>
                <a:t>3</a:t>
              </a:r>
              <a:endParaRPr lang="zh-CN" altLang="en-US" sz="1600" dirty="0"/>
            </a:p>
          </p:txBody>
        </p:sp>
        <p:cxnSp>
          <p:nvCxnSpPr>
            <p:cNvPr id="5" name="直接箭头连接符 4"/>
            <p:cNvCxnSpPr/>
            <p:nvPr/>
          </p:nvCxnSpPr>
          <p:spPr>
            <a:xfrm>
              <a:off x="4463021" y="2523947"/>
              <a:ext cx="272289" cy="0"/>
            </a:xfrm>
            <a:prstGeom prst="straightConnector1">
              <a:avLst/>
            </a:prstGeom>
            <a:ln w="38100">
              <a:headEnd type="triangl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13" name="组合 12"/>
          <p:cNvGrpSpPr/>
          <p:nvPr/>
        </p:nvGrpSpPr>
        <p:grpSpPr>
          <a:xfrm>
            <a:off x="7431874" y="4884730"/>
            <a:ext cx="570012" cy="193876"/>
            <a:chOff x="7431874" y="4884730"/>
            <a:chExt cx="570012" cy="193876"/>
          </a:xfrm>
        </p:grpSpPr>
        <p:sp>
          <p:nvSpPr>
            <p:cNvPr id="134" name="文本框 133"/>
            <p:cNvSpPr txBox="1"/>
            <p:nvPr/>
          </p:nvSpPr>
          <p:spPr>
            <a:xfrm>
              <a:off x="7720388" y="4884730"/>
              <a:ext cx="281498" cy="193876"/>
            </a:xfrm>
            <a:prstGeom prst="rect">
              <a:avLst/>
            </a:prstGeom>
            <a:noFill/>
            <a:ln w="19050">
              <a:solidFill>
                <a:schemeClr val="accent6">
                  <a:lumMod val="75000"/>
                </a:schemeClr>
              </a:solidFill>
            </a:ln>
          </p:spPr>
          <p:txBody>
            <a:bodyPr wrap="square" rtlCol="0">
              <a:spAutoFit/>
            </a:bodyPr>
            <a:lstStyle/>
            <a:p>
              <a:pPr>
                <a:lnSpc>
                  <a:spcPts val="1500"/>
                </a:lnSpc>
              </a:pPr>
              <a:r>
                <a:rPr lang="en-US" altLang="zh-CN" sz="1600" dirty="0"/>
                <a:t>2</a:t>
              </a:r>
              <a:endParaRPr lang="zh-CN" altLang="en-US" sz="1600" dirty="0"/>
            </a:p>
          </p:txBody>
        </p:sp>
        <p:cxnSp>
          <p:nvCxnSpPr>
            <p:cNvPr id="136" name="直接箭头连接符 135"/>
            <p:cNvCxnSpPr/>
            <p:nvPr/>
          </p:nvCxnSpPr>
          <p:spPr>
            <a:xfrm flipH="1">
              <a:off x="7431874" y="4985547"/>
              <a:ext cx="272289"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grpSp>
      <p:grpSp>
        <p:nvGrpSpPr>
          <p:cNvPr id="11" name="组合 10"/>
          <p:cNvGrpSpPr/>
          <p:nvPr/>
        </p:nvGrpSpPr>
        <p:grpSpPr>
          <a:xfrm>
            <a:off x="7024364" y="4585509"/>
            <a:ext cx="503490" cy="254635"/>
            <a:chOff x="7024364" y="4585509"/>
            <a:chExt cx="503490" cy="254635"/>
          </a:xfrm>
        </p:grpSpPr>
        <p:sp>
          <p:nvSpPr>
            <p:cNvPr id="138" name="文本框 137"/>
            <p:cNvSpPr txBox="1"/>
            <p:nvPr/>
          </p:nvSpPr>
          <p:spPr>
            <a:xfrm rot="20290996">
              <a:off x="7246356" y="4585509"/>
              <a:ext cx="281498" cy="193876"/>
            </a:xfrm>
            <a:prstGeom prst="rect">
              <a:avLst/>
            </a:prstGeom>
            <a:noFill/>
            <a:ln w="19050">
              <a:solidFill>
                <a:srgbClr val="00B0F0"/>
              </a:solidFill>
            </a:ln>
          </p:spPr>
          <p:txBody>
            <a:bodyPr wrap="square" rtlCol="0">
              <a:spAutoFit/>
            </a:bodyPr>
            <a:lstStyle/>
            <a:p>
              <a:pPr>
                <a:lnSpc>
                  <a:spcPts val="1500"/>
                </a:lnSpc>
              </a:pPr>
              <a:r>
                <a:rPr lang="en-US" altLang="zh-CN" sz="1600" dirty="0"/>
                <a:t>1</a:t>
              </a:r>
              <a:endParaRPr lang="zh-CN" altLang="en-US" sz="1600" dirty="0"/>
            </a:p>
          </p:txBody>
        </p:sp>
        <p:cxnSp>
          <p:nvCxnSpPr>
            <p:cNvPr id="141" name="直接箭头连接符 140"/>
            <p:cNvCxnSpPr/>
            <p:nvPr/>
          </p:nvCxnSpPr>
          <p:spPr>
            <a:xfrm flipH="1">
              <a:off x="7024364" y="4738948"/>
              <a:ext cx="202708" cy="10119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grpSp>
      <p:grpSp>
        <p:nvGrpSpPr>
          <p:cNvPr id="109" name="组合 108"/>
          <p:cNvGrpSpPr/>
          <p:nvPr/>
        </p:nvGrpSpPr>
        <p:grpSpPr>
          <a:xfrm>
            <a:off x="7672734" y="5485094"/>
            <a:ext cx="563553" cy="251385"/>
            <a:chOff x="7672734" y="5485094"/>
            <a:chExt cx="563553" cy="251385"/>
          </a:xfrm>
        </p:grpSpPr>
        <p:sp>
          <p:nvSpPr>
            <p:cNvPr id="145" name="文本框 144"/>
            <p:cNvSpPr txBox="1"/>
            <p:nvPr/>
          </p:nvSpPr>
          <p:spPr>
            <a:xfrm rot="1536770">
              <a:off x="7954789" y="5542603"/>
              <a:ext cx="281498" cy="193876"/>
            </a:xfrm>
            <a:prstGeom prst="rect">
              <a:avLst/>
            </a:prstGeom>
            <a:noFill/>
            <a:ln w="19050">
              <a:solidFill>
                <a:srgbClr val="00B050"/>
              </a:solidFill>
            </a:ln>
          </p:spPr>
          <p:txBody>
            <a:bodyPr wrap="square" rtlCol="0">
              <a:spAutoFit/>
            </a:bodyPr>
            <a:lstStyle/>
            <a:p>
              <a:pPr>
                <a:lnSpc>
                  <a:spcPts val="1500"/>
                </a:lnSpc>
              </a:pPr>
              <a:r>
                <a:rPr lang="en-US" altLang="zh-CN" sz="1600" dirty="0"/>
                <a:t>3</a:t>
              </a:r>
              <a:endParaRPr lang="zh-CN" altLang="en-US" sz="1600" dirty="0"/>
            </a:p>
          </p:txBody>
        </p:sp>
        <p:cxnSp>
          <p:nvCxnSpPr>
            <p:cNvPr id="146" name="直接箭头连接符 145"/>
            <p:cNvCxnSpPr/>
            <p:nvPr/>
          </p:nvCxnSpPr>
          <p:spPr>
            <a:xfrm rot="12336770">
              <a:off x="7672734" y="5485094"/>
              <a:ext cx="272289"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grpSp>
      <p:sp>
        <p:nvSpPr>
          <p:cNvPr id="127" name="文本框 126"/>
          <p:cNvSpPr txBox="1"/>
          <p:nvPr/>
        </p:nvSpPr>
        <p:spPr>
          <a:xfrm>
            <a:off x="2766693" y="2504144"/>
            <a:ext cx="5115249" cy="1200329"/>
          </a:xfrm>
          <a:prstGeom prst="rect">
            <a:avLst/>
          </a:prstGeom>
          <a:solidFill>
            <a:srgbClr val="0070C0"/>
          </a:solidFill>
          <a:effectLst>
            <a:outerShdw blurRad="50800" dist="38100" dir="2700000" algn="tl" rotWithShape="0">
              <a:prstClr val="black">
                <a:alpha val="40000"/>
              </a:prstClr>
            </a:outerShdw>
          </a:effectLst>
        </p:spPr>
        <p:txBody>
          <a:bodyPr wrap="square">
            <a:spAutoFit/>
          </a:bodyPr>
          <a:lstStyle/>
          <a:p>
            <a:pPr algn="just"/>
            <a:r>
              <a:rPr lang="zh-CN" altLang="en-US" dirty="0">
                <a:solidFill>
                  <a:schemeClr val="bg1"/>
                </a:solidFill>
                <a:latin typeface="+mn-ea"/>
                <a:ea typeface="+mn-ea"/>
              </a:rPr>
              <a:t>       目前我国很多新建居民住宅都已开始光纤到户，极大地满足了我国人民家庭上网的带宽需求。</a:t>
            </a:r>
            <a:endParaRPr lang="zh-CN" altLang="en-US" dirty="0">
              <a:solidFill>
                <a:schemeClr val="bg1"/>
              </a:solidFill>
              <a:latin typeface="+mn-ea"/>
              <a:ea typeface="+mn-ea"/>
            </a:endParaRPr>
          </a:p>
        </p:txBody>
      </p:sp>
      <p:grpSp>
        <p:nvGrpSpPr>
          <p:cNvPr id="128" name="组合 127"/>
          <p:cNvGrpSpPr/>
          <p:nvPr/>
        </p:nvGrpSpPr>
        <p:grpSpPr>
          <a:xfrm>
            <a:off x="9819322" y="4993199"/>
            <a:ext cx="570012" cy="193876"/>
            <a:chOff x="7431874" y="4884730"/>
            <a:chExt cx="570012" cy="193876"/>
          </a:xfrm>
        </p:grpSpPr>
        <p:sp>
          <p:nvSpPr>
            <p:cNvPr id="129" name="文本框 128"/>
            <p:cNvSpPr txBox="1"/>
            <p:nvPr/>
          </p:nvSpPr>
          <p:spPr>
            <a:xfrm>
              <a:off x="7720388" y="4884730"/>
              <a:ext cx="281498" cy="193876"/>
            </a:xfrm>
            <a:prstGeom prst="rect">
              <a:avLst/>
            </a:prstGeom>
            <a:noFill/>
            <a:ln w="19050">
              <a:solidFill>
                <a:schemeClr val="accent6">
                  <a:lumMod val="75000"/>
                </a:schemeClr>
              </a:solidFill>
            </a:ln>
          </p:spPr>
          <p:txBody>
            <a:bodyPr wrap="square" rtlCol="0">
              <a:spAutoFit/>
            </a:bodyPr>
            <a:lstStyle/>
            <a:p>
              <a:pPr>
                <a:lnSpc>
                  <a:spcPts val="1500"/>
                </a:lnSpc>
              </a:pPr>
              <a:r>
                <a:rPr lang="en-US" altLang="zh-CN" sz="1600" dirty="0"/>
                <a:t>2</a:t>
              </a:r>
              <a:endParaRPr lang="zh-CN" altLang="en-US" sz="1600" dirty="0"/>
            </a:p>
          </p:txBody>
        </p:sp>
        <p:cxnSp>
          <p:nvCxnSpPr>
            <p:cNvPr id="130" name="直接箭头连接符 129"/>
            <p:cNvCxnSpPr/>
            <p:nvPr/>
          </p:nvCxnSpPr>
          <p:spPr>
            <a:xfrm flipH="1">
              <a:off x="7431874" y="4985547"/>
              <a:ext cx="272289"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grpSp>
      <p:grpSp>
        <p:nvGrpSpPr>
          <p:cNvPr id="131" name="组合 130"/>
          <p:cNvGrpSpPr/>
          <p:nvPr/>
        </p:nvGrpSpPr>
        <p:grpSpPr>
          <a:xfrm rot="1299467">
            <a:off x="8839281" y="3656938"/>
            <a:ext cx="503490" cy="254635"/>
            <a:chOff x="7024364" y="4585509"/>
            <a:chExt cx="503490" cy="254635"/>
          </a:xfrm>
        </p:grpSpPr>
        <p:sp>
          <p:nvSpPr>
            <p:cNvPr id="147" name="文本框 146"/>
            <p:cNvSpPr txBox="1"/>
            <p:nvPr/>
          </p:nvSpPr>
          <p:spPr>
            <a:xfrm rot="20290996">
              <a:off x="7246356" y="4585509"/>
              <a:ext cx="281498" cy="193876"/>
            </a:xfrm>
            <a:prstGeom prst="rect">
              <a:avLst/>
            </a:prstGeom>
            <a:noFill/>
            <a:ln w="19050">
              <a:solidFill>
                <a:srgbClr val="00B0F0"/>
              </a:solidFill>
            </a:ln>
          </p:spPr>
          <p:txBody>
            <a:bodyPr wrap="square" rtlCol="0">
              <a:spAutoFit/>
            </a:bodyPr>
            <a:lstStyle/>
            <a:p>
              <a:pPr>
                <a:lnSpc>
                  <a:spcPts val="1500"/>
                </a:lnSpc>
              </a:pPr>
              <a:r>
                <a:rPr lang="en-US" altLang="zh-CN" sz="1600" dirty="0"/>
                <a:t>1</a:t>
              </a:r>
              <a:endParaRPr lang="zh-CN" altLang="en-US" sz="1600" dirty="0"/>
            </a:p>
          </p:txBody>
        </p:sp>
        <p:cxnSp>
          <p:nvCxnSpPr>
            <p:cNvPr id="148" name="直接箭头连接符 147"/>
            <p:cNvCxnSpPr/>
            <p:nvPr/>
          </p:nvCxnSpPr>
          <p:spPr>
            <a:xfrm flipH="1">
              <a:off x="7024364" y="4738948"/>
              <a:ext cx="202708" cy="10119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grpSp>
      <p:grpSp>
        <p:nvGrpSpPr>
          <p:cNvPr id="149" name="组合 148"/>
          <p:cNvGrpSpPr/>
          <p:nvPr/>
        </p:nvGrpSpPr>
        <p:grpSpPr>
          <a:xfrm rot="19885105">
            <a:off x="9933694" y="6210231"/>
            <a:ext cx="563553" cy="251385"/>
            <a:chOff x="7672734" y="5485094"/>
            <a:chExt cx="563553" cy="251385"/>
          </a:xfrm>
        </p:grpSpPr>
        <p:sp>
          <p:nvSpPr>
            <p:cNvPr id="150" name="文本框 149"/>
            <p:cNvSpPr txBox="1"/>
            <p:nvPr/>
          </p:nvSpPr>
          <p:spPr>
            <a:xfrm rot="1536770">
              <a:off x="7954789" y="5542603"/>
              <a:ext cx="281498" cy="193876"/>
            </a:xfrm>
            <a:prstGeom prst="rect">
              <a:avLst/>
            </a:prstGeom>
            <a:noFill/>
            <a:ln w="19050">
              <a:solidFill>
                <a:srgbClr val="00B050"/>
              </a:solidFill>
            </a:ln>
          </p:spPr>
          <p:txBody>
            <a:bodyPr wrap="square" rtlCol="0">
              <a:spAutoFit/>
            </a:bodyPr>
            <a:lstStyle/>
            <a:p>
              <a:pPr>
                <a:lnSpc>
                  <a:spcPts val="1500"/>
                </a:lnSpc>
              </a:pPr>
              <a:r>
                <a:rPr lang="en-US" altLang="zh-CN" sz="1600" dirty="0"/>
                <a:t>3</a:t>
              </a:r>
              <a:endParaRPr lang="zh-CN" altLang="en-US" sz="1600" dirty="0"/>
            </a:p>
          </p:txBody>
        </p:sp>
        <p:cxnSp>
          <p:nvCxnSpPr>
            <p:cNvPr id="151" name="直接箭头连接符 150"/>
            <p:cNvCxnSpPr/>
            <p:nvPr/>
          </p:nvCxnSpPr>
          <p:spPr>
            <a:xfrm rot="12336770">
              <a:off x="7672734" y="5485094"/>
              <a:ext cx="272289"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grpSp>
      <p:pic>
        <p:nvPicPr>
          <p:cNvPr id="4" name="图片 3"/>
          <p:cNvPicPr>
            <a:picLocks noChangeAspect="1"/>
          </p:cNvPicPr>
          <p:nvPr/>
        </p:nvPicPr>
        <p:blipFill>
          <a:blip r:embed="rId3"/>
          <a:stretch>
            <a:fillRect/>
          </a:stretch>
        </p:blipFill>
        <p:spPr>
          <a:xfrm>
            <a:off x="8331200" y="385445"/>
            <a:ext cx="2319655" cy="375920"/>
          </a:xfrm>
          <a:prstGeom prst="rect">
            <a:avLst/>
          </a:prstGeom>
        </p:spPr>
      </p:pic>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05">
                                            <p:txEl>
                                              <p:pRg st="1" end="1"/>
                                            </p:txEl>
                                          </p:spTgt>
                                        </p:tgtEl>
                                        <p:attrNameLst>
                                          <p:attrName>style.visibility</p:attrName>
                                        </p:attrNameLst>
                                      </p:cBhvr>
                                      <p:to>
                                        <p:strVal val="visible"/>
                                      </p:to>
                                    </p:set>
                                    <p:animEffect transition="in" filter="fade">
                                      <p:cBhvr>
                                        <p:cTn id="7" dur="1000"/>
                                        <p:tgtEl>
                                          <p:spTgt spid="105">
                                            <p:txEl>
                                              <p:pRg st="1" end="1"/>
                                            </p:txEl>
                                          </p:spTgt>
                                        </p:tgtEl>
                                      </p:cBhvr>
                                    </p:animEffect>
                                    <p:anim calcmode="lin" valueType="num">
                                      <p:cBhvr>
                                        <p:cTn id="8" dur="1000" fill="hold"/>
                                        <p:tgtEl>
                                          <p:spTgt spid="105">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05">
                                            <p:txEl>
                                              <p:pRg st="1" end="1"/>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2" fill="hold" nodeType="afterEffect">
                                  <p:stCondLst>
                                    <p:cond delay="0"/>
                                  </p:stCondLst>
                                  <p:childTnLst>
                                    <p:set>
                                      <p:cBhvr>
                                        <p:cTn id="12" dur="1" fill="hold">
                                          <p:stCondLst>
                                            <p:cond delay="0"/>
                                          </p:stCondLst>
                                        </p:cTn>
                                        <p:tgtEl>
                                          <p:spTgt spid="131"/>
                                        </p:tgtEl>
                                        <p:attrNameLst>
                                          <p:attrName>style.visibility</p:attrName>
                                        </p:attrNameLst>
                                      </p:cBhvr>
                                      <p:to>
                                        <p:strVal val="visible"/>
                                      </p:to>
                                    </p:set>
                                    <p:animEffect transition="in" filter="wipe(right)">
                                      <p:cBhvr>
                                        <p:cTn id="13" dur="500"/>
                                        <p:tgtEl>
                                          <p:spTgt spid="131"/>
                                        </p:tgtEl>
                                      </p:cBhvr>
                                    </p:animEffect>
                                  </p:childTnLst>
                                </p:cTn>
                              </p:par>
                              <p:par>
                                <p:cTn id="14" presetID="22" presetClass="entr" presetSubtype="2" fill="hold" nodeType="withEffect">
                                  <p:stCondLst>
                                    <p:cond delay="0"/>
                                  </p:stCondLst>
                                  <p:childTnLst>
                                    <p:set>
                                      <p:cBhvr>
                                        <p:cTn id="15" dur="1" fill="hold">
                                          <p:stCondLst>
                                            <p:cond delay="0"/>
                                          </p:stCondLst>
                                        </p:cTn>
                                        <p:tgtEl>
                                          <p:spTgt spid="128"/>
                                        </p:tgtEl>
                                        <p:attrNameLst>
                                          <p:attrName>style.visibility</p:attrName>
                                        </p:attrNameLst>
                                      </p:cBhvr>
                                      <p:to>
                                        <p:strVal val="visible"/>
                                      </p:to>
                                    </p:set>
                                    <p:animEffect transition="in" filter="wipe(right)">
                                      <p:cBhvr>
                                        <p:cTn id="16" dur="500"/>
                                        <p:tgtEl>
                                          <p:spTgt spid="128"/>
                                        </p:tgtEl>
                                      </p:cBhvr>
                                    </p:animEffect>
                                  </p:childTnLst>
                                </p:cTn>
                              </p:par>
                              <p:par>
                                <p:cTn id="17" presetID="22" presetClass="entr" presetSubtype="2" fill="hold" nodeType="withEffect">
                                  <p:stCondLst>
                                    <p:cond delay="0"/>
                                  </p:stCondLst>
                                  <p:childTnLst>
                                    <p:set>
                                      <p:cBhvr>
                                        <p:cTn id="18" dur="1" fill="hold">
                                          <p:stCondLst>
                                            <p:cond delay="0"/>
                                          </p:stCondLst>
                                        </p:cTn>
                                        <p:tgtEl>
                                          <p:spTgt spid="149"/>
                                        </p:tgtEl>
                                        <p:attrNameLst>
                                          <p:attrName>style.visibility</p:attrName>
                                        </p:attrNameLst>
                                      </p:cBhvr>
                                      <p:to>
                                        <p:strVal val="visible"/>
                                      </p:to>
                                    </p:set>
                                    <p:animEffect transition="in" filter="wipe(right)">
                                      <p:cBhvr>
                                        <p:cTn id="19" dur="500"/>
                                        <p:tgtEl>
                                          <p:spTgt spid="149"/>
                                        </p:tgtEl>
                                      </p:cBhvr>
                                    </p:animEffect>
                                  </p:childTnLst>
                                </p:cTn>
                              </p:par>
                            </p:childTnLst>
                          </p:cTn>
                        </p:par>
                        <p:par>
                          <p:cTn id="20" fill="hold">
                            <p:stCondLst>
                              <p:cond delay="1500"/>
                            </p:stCondLst>
                            <p:childTnLst>
                              <p:par>
                                <p:cTn id="21" presetID="22" presetClass="entr" presetSubtype="2"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right)">
                                      <p:cBhvr>
                                        <p:cTn id="23" dur="500"/>
                                        <p:tgtEl>
                                          <p:spTgt spid="11"/>
                                        </p:tgtEl>
                                      </p:cBhvr>
                                    </p:animEffect>
                                  </p:childTnLst>
                                </p:cTn>
                              </p:par>
                            </p:childTnLst>
                          </p:cTn>
                        </p:par>
                        <p:par>
                          <p:cTn id="24" fill="hold">
                            <p:stCondLst>
                              <p:cond delay="2000"/>
                            </p:stCondLst>
                            <p:childTnLst>
                              <p:par>
                                <p:cTn id="25" presetID="22" presetClass="entr" presetSubtype="2"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right)">
                                      <p:cBhvr>
                                        <p:cTn id="27" dur="500"/>
                                        <p:tgtEl>
                                          <p:spTgt spid="13"/>
                                        </p:tgtEl>
                                      </p:cBhvr>
                                    </p:animEffect>
                                  </p:childTnLst>
                                </p:cTn>
                              </p:par>
                            </p:childTnLst>
                          </p:cTn>
                        </p:par>
                        <p:par>
                          <p:cTn id="28" fill="hold">
                            <p:stCondLst>
                              <p:cond delay="2500"/>
                            </p:stCondLst>
                            <p:childTnLst>
                              <p:par>
                                <p:cTn id="29" presetID="22" presetClass="entr" presetSubtype="2" fill="hold" nodeType="afterEffect">
                                  <p:stCondLst>
                                    <p:cond delay="0"/>
                                  </p:stCondLst>
                                  <p:childTnLst>
                                    <p:set>
                                      <p:cBhvr>
                                        <p:cTn id="30" dur="1" fill="hold">
                                          <p:stCondLst>
                                            <p:cond delay="0"/>
                                          </p:stCondLst>
                                        </p:cTn>
                                        <p:tgtEl>
                                          <p:spTgt spid="109"/>
                                        </p:tgtEl>
                                        <p:attrNameLst>
                                          <p:attrName>style.visibility</p:attrName>
                                        </p:attrNameLst>
                                      </p:cBhvr>
                                      <p:to>
                                        <p:strVal val="visible"/>
                                      </p:to>
                                    </p:set>
                                    <p:animEffect transition="in" filter="wipe(right)">
                                      <p:cBhvr>
                                        <p:cTn id="31" dur="500"/>
                                        <p:tgtEl>
                                          <p:spTgt spid="109"/>
                                        </p:tgtEl>
                                      </p:cBhvr>
                                    </p:animEffect>
                                  </p:childTnLst>
                                </p:cTn>
                              </p:par>
                            </p:childTnLst>
                          </p:cTn>
                        </p:par>
                        <p:par>
                          <p:cTn id="32" fill="hold">
                            <p:stCondLst>
                              <p:cond delay="3000"/>
                            </p:stCondLst>
                            <p:childTnLst>
                              <p:par>
                                <p:cTn id="33" presetID="22" presetClass="entr" presetSubtype="2" fill="hold" nodeType="afterEffect">
                                  <p:stCondLst>
                                    <p:cond delay="0"/>
                                  </p:stCondLst>
                                  <p:childTnLst>
                                    <p:set>
                                      <p:cBhvr>
                                        <p:cTn id="34" dur="1" fill="hold">
                                          <p:stCondLst>
                                            <p:cond delay="0"/>
                                          </p:stCondLst>
                                        </p:cTn>
                                        <p:tgtEl>
                                          <p:spTgt spid="108"/>
                                        </p:tgtEl>
                                        <p:attrNameLst>
                                          <p:attrName>style.visibility</p:attrName>
                                        </p:attrNameLst>
                                      </p:cBhvr>
                                      <p:to>
                                        <p:strVal val="visible"/>
                                      </p:to>
                                    </p:set>
                                    <p:animEffect transition="in" filter="wipe(right)">
                                      <p:cBhvr>
                                        <p:cTn id="35" dur="500"/>
                                        <p:tgtEl>
                                          <p:spTgt spid="108"/>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grpId="0" nodeType="clickEffect">
                                  <p:stCondLst>
                                    <p:cond delay="0"/>
                                  </p:stCondLst>
                                  <p:childTnLst>
                                    <p:set>
                                      <p:cBhvr>
                                        <p:cTn id="39" dur="1" fill="hold">
                                          <p:stCondLst>
                                            <p:cond delay="0"/>
                                          </p:stCondLst>
                                        </p:cTn>
                                        <p:tgtEl>
                                          <p:spTgt spid="127"/>
                                        </p:tgtEl>
                                        <p:attrNameLst>
                                          <p:attrName>style.visibility</p:attrName>
                                        </p:attrNameLst>
                                      </p:cBhvr>
                                      <p:to>
                                        <p:strVal val="visible"/>
                                      </p:to>
                                    </p:set>
                                    <p:anim calcmode="lin" valueType="num">
                                      <p:cBhvr>
                                        <p:cTn id="40" dur="500" fill="hold"/>
                                        <p:tgtEl>
                                          <p:spTgt spid="127"/>
                                        </p:tgtEl>
                                        <p:attrNameLst>
                                          <p:attrName>ppt_w</p:attrName>
                                        </p:attrNameLst>
                                      </p:cBhvr>
                                      <p:tavLst>
                                        <p:tav tm="0">
                                          <p:val>
                                            <p:fltVal val="0"/>
                                          </p:val>
                                        </p:tav>
                                        <p:tav tm="100000">
                                          <p:val>
                                            <p:strVal val="#ppt_w"/>
                                          </p:val>
                                        </p:tav>
                                      </p:tavLst>
                                    </p:anim>
                                    <p:anim calcmode="lin" valueType="num">
                                      <p:cBhvr>
                                        <p:cTn id="41" dur="500" fill="hold"/>
                                        <p:tgtEl>
                                          <p:spTgt spid="127"/>
                                        </p:tgtEl>
                                        <p:attrNameLst>
                                          <p:attrName>ppt_h</p:attrName>
                                        </p:attrNameLst>
                                      </p:cBhvr>
                                      <p:tavLst>
                                        <p:tav tm="0">
                                          <p:val>
                                            <p:fltVal val="0"/>
                                          </p:val>
                                        </p:tav>
                                        <p:tav tm="100000">
                                          <p:val>
                                            <p:strVal val="#ppt_h"/>
                                          </p:val>
                                        </p:tav>
                                      </p:tavLst>
                                    </p:anim>
                                    <p:animEffect transition="in" filter="fade">
                                      <p:cBhvr>
                                        <p:cTn id="42" dur="500"/>
                                        <p:tgtEl>
                                          <p:spTgt spid="1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7" grpId="0" bldLvl="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Rectangle 2"/>
          <p:cNvSpPr>
            <a:spLocks noGrp="1" noChangeArrowheads="1"/>
          </p:cNvSpPr>
          <p:nvPr>
            <p:ph type="title"/>
          </p:nvPr>
        </p:nvSpPr>
        <p:spPr/>
        <p:txBody>
          <a:bodyPr/>
          <a:lstStyle/>
          <a:p>
            <a:pPr eaLnBrk="1" hangingPunct="1"/>
            <a:r>
              <a:rPr lang="en-US" altLang="zh-CN" dirty="0"/>
              <a:t>5.  </a:t>
            </a:r>
            <a:r>
              <a:rPr lang="zh-CN" altLang="en-US" dirty="0"/>
              <a:t>以太网接入</a:t>
            </a:r>
            <a:endParaRPr lang="zh-CN" altLang="en-US" dirty="0"/>
          </a:p>
        </p:txBody>
      </p:sp>
      <p:sp>
        <p:nvSpPr>
          <p:cNvPr id="63490" name="页脚占位符 4"/>
          <p:cNvSpPr>
            <a:spLocks noGrp="1"/>
          </p:cNvSpPr>
          <p:nvPr>
            <p:ph type="ftr" sz="quarter" idx="4294967295"/>
          </p:nvPr>
        </p:nvSpPr>
        <p:spPr>
          <a:xfrm>
            <a:off x="4167771" y="8475135"/>
            <a:ext cx="3862811" cy="486833"/>
          </a:xfrm>
          <a:prstGeom prst="rect">
            <a:avLst/>
          </a:prstGeom>
          <a:noFill/>
        </p:spPr>
        <p:txBody>
          <a:bodyPr/>
          <a:lstStyle/>
          <a:p>
            <a:r>
              <a:rPr lang="zh-CN" altLang="en-US"/>
              <a:t>课件制作人：谢钧 谢希仁</a:t>
            </a:r>
            <a:endParaRPr lang="zh-CN" altLang="en-US"/>
          </a:p>
        </p:txBody>
      </p:sp>
      <p:sp>
        <p:nvSpPr>
          <p:cNvPr id="5" name="圆角矩形 4"/>
          <p:cNvSpPr/>
          <p:nvPr/>
        </p:nvSpPr>
        <p:spPr>
          <a:xfrm>
            <a:off x="612775" y="1755627"/>
            <a:ext cx="10820400" cy="4722167"/>
          </a:xfrm>
          <a:prstGeom prst="roundRect">
            <a:avLst>
              <a:gd name="adj" fmla="val 5822"/>
            </a:avLst>
          </a:prstGeom>
          <a:solidFill>
            <a:schemeClr val="bg1">
              <a:lumMod val="95000"/>
            </a:schemeClr>
          </a:solidFill>
          <a:ln w="38100">
            <a:solidFill>
              <a:srgbClr val="FF993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43539" y="6388356"/>
            <a:ext cx="12233951" cy="496637"/>
          </a:xfrm>
          <a:custGeom>
            <a:avLst/>
            <a:gdLst>
              <a:gd name="connsiteX0" fmla="*/ 0 w 9144000"/>
              <a:gd name="connsiteY0" fmla="*/ 376428 h 376428"/>
              <a:gd name="connsiteX1" fmla="*/ 9144000 w 9144000"/>
              <a:gd name="connsiteY1" fmla="*/ 376428 h 376428"/>
              <a:gd name="connsiteX2" fmla="*/ 9144000 w 9144000"/>
              <a:gd name="connsiteY2" fmla="*/ 0 h 376428"/>
              <a:gd name="connsiteX3" fmla="*/ 0 w 9144000"/>
              <a:gd name="connsiteY3" fmla="*/ 0 h 376428"/>
              <a:gd name="connsiteX4" fmla="*/ 0 w 9144000"/>
              <a:gd name="connsiteY4" fmla="*/ 376428 h 3764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376428">
                <a:moveTo>
                  <a:pt x="0" y="376428"/>
                </a:moveTo>
                <a:lnTo>
                  <a:pt x="9144000" y="376428"/>
                </a:lnTo>
                <a:lnTo>
                  <a:pt x="9144000" y="0"/>
                </a:lnTo>
                <a:lnTo>
                  <a:pt x="0" y="0"/>
                </a:lnTo>
                <a:lnTo>
                  <a:pt x="0" y="376428"/>
                </a:lnTo>
              </a:path>
            </a:pathLst>
          </a:custGeom>
          <a:solidFill>
            <a:srgbClr val="3B3F6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grpSp>
        <p:nvGrpSpPr>
          <p:cNvPr id="8" name="组合 7"/>
          <p:cNvGrpSpPr/>
          <p:nvPr/>
        </p:nvGrpSpPr>
        <p:grpSpPr>
          <a:xfrm>
            <a:off x="9156703" y="5399078"/>
            <a:ext cx="1877787" cy="1129564"/>
            <a:chOff x="9675584" y="5175723"/>
            <a:chExt cx="1877787" cy="1129564"/>
          </a:xfrm>
        </p:grpSpPr>
        <p:sp>
          <p:nvSpPr>
            <p:cNvPr id="9" name="矩形 8"/>
            <p:cNvSpPr/>
            <p:nvPr/>
          </p:nvSpPr>
          <p:spPr>
            <a:xfrm>
              <a:off x="11286669" y="5640179"/>
              <a:ext cx="266702" cy="6618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0642146" y="5828865"/>
              <a:ext cx="266702" cy="476421"/>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10241641" y="5175723"/>
              <a:ext cx="266702" cy="1129564"/>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9675584" y="5974341"/>
              <a:ext cx="266702" cy="33094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1427" name="Rectangle 3"/>
          <p:cNvSpPr>
            <a:spLocks noGrp="1" noChangeArrowheads="1"/>
          </p:cNvSpPr>
          <p:nvPr>
            <p:ph idx="1"/>
          </p:nvPr>
        </p:nvSpPr>
        <p:spPr>
          <a:xfrm>
            <a:off x="1058616" y="2420888"/>
            <a:ext cx="9842524" cy="3750678"/>
          </a:xfrm>
        </p:spPr>
        <p:txBody>
          <a:bodyPr>
            <a:normAutofit/>
          </a:bodyPr>
          <a:lstStyle/>
          <a:p>
            <a:pPr eaLnBrk="1" hangingPunct="1">
              <a:lnSpc>
                <a:spcPct val="150000"/>
              </a:lnSpc>
              <a:defRPr/>
            </a:pPr>
            <a:r>
              <a:rPr lang="zh-CN" altLang="zh-CN" sz="2400" dirty="0"/>
              <a:t>各种政府机构、大型企业和大学校园的用户通常通过内部的</a:t>
            </a:r>
            <a:r>
              <a:rPr lang="zh-CN" altLang="en-US" sz="2400" dirty="0"/>
              <a:t>以太网</a:t>
            </a:r>
            <a:r>
              <a:rPr lang="zh-CN" altLang="zh-CN" sz="2400" dirty="0"/>
              <a:t>接入到</a:t>
            </a:r>
            <a:r>
              <a:rPr lang="zh-CN" altLang="en-US" sz="2400" dirty="0"/>
              <a:t>互联网</a:t>
            </a:r>
            <a:endParaRPr lang="en-US" altLang="zh-CN" sz="2400" dirty="0"/>
          </a:p>
          <a:p>
            <a:pPr eaLnBrk="1" hangingPunct="1">
              <a:lnSpc>
                <a:spcPct val="150000"/>
              </a:lnSpc>
              <a:defRPr/>
            </a:pPr>
            <a:r>
              <a:rPr lang="zh-CN" altLang="en-US" sz="2400" dirty="0"/>
              <a:t>一些接入网运营商将以太网用于住宅接入网领域，在原有以太网技术的基础上（采用原有以太网的帧结构和接口），增加了远端馈电、接入端口的控制、用户间的隔离、计费等功能</a:t>
            </a:r>
            <a:endParaRPr lang="zh-CN" altLang="en-US" sz="2400" dirty="0"/>
          </a:p>
        </p:txBody>
      </p:sp>
      <p:pic>
        <p:nvPicPr>
          <p:cNvPr id="2" name="图片 1"/>
          <p:cNvPicPr>
            <a:picLocks noChangeAspect="1"/>
          </p:cNvPicPr>
          <p:nvPr/>
        </p:nvPicPr>
        <p:blipFill>
          <a:blip r:embed="rId1"/>
          <a:stretch>
            <a:fillRect/>
          </a:stretch>
        </p:blipFill>
        <p:spPr>
          <a:xfrm>
            <a:off x="8331200" y="385445"/>
            <a:ext cx="2319655" cy="375920"/>
          </a:xfrm>
          <a:prstGeom prst="rect">
            <a:avLst/>
          </a:prstGeom>
        </p:spPr>
      </p:pic>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31427">
                                            <p:txEl>
                                              <p:pRg st="0" end="0"/>
                                            </p:txEl>
                                          </p:spTgt>
                                        </p:tgtEl>
                                        <p:attrNameLst>
                                          <p:attrName>style.visibility</p:attrName>
                                        </p:attrNameLst>
                                      </p:cBhvr>
                                      <p:to>
                                        <p:strVal val="visible"/>
                                      </p:to>
                                    </p:set>
                                    <p:animEffect transition="in" filter="fade">
                                      <p:cBhvr>
                                        <p:cTn id="7" dur="1000"/>
                                        <p:tgtEl>
                                          <p:spTgt spid="231427">
                                            <p:txEl>
                                              <p:pRg st="0" end="0"/>
                                            </p:txEl>
                                          </p:spTgt>
                                        </p:tgtEl>
                                      </p:cBhvr>
                                    </p:animEffect>
                                    <p:anim calcmode="lin" valueType="num">
                                      <p:cBhvr>
                                        <p:cTn id="8" dur="1000" fill="hold"/>
                                        <p:tgtEl>
                                          <p:spTgt spid="23142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3142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31427">
                                            <p:txEl>
                                              <p:pRg st="1" end="1"/>
                                            </p:txEl>
                                          </p:spTgt>
                                        </p:tgtEl>
                                        <p:attrNameLst>
                                          <p:attrName>style.visibility</p:attrName>
                                        </p:attrNameLst>
                                      </p:cBhvr>
                                      <p:to>
                                        <p:strVal val="visible"/>
                                      </p:to>
                                    </p:set>
                                    <p:animEffect transition="in" filter="fade">
                                      <p:cBhvr>
                                        <p:cTn id="14" dur="1000"/>
                                        <p:tgtEl>
                                          <p:spTgt spid="231427">
                                            <p:txEl>
                                              <p:pRg st="1" end="1"/>
                                            </p:txEl>
                                          </p:spTgt>
                                        </p:tgtEl>
                                      </p:cBhvr>
                                    </p:animEffect>
                                    <p:anim calcmode="lin" valueType="num">
                                      <p:cBhvr>
                                        <p:cTn id="15" dur="1000" fill="hold"/>
                                        <p:tgtEl>
                                          <p:spTgt spid="23142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31427">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Rectangle 2"/>
          <p:cNvSpPr>
            <a:spLocks noGrp="1" noChangeArrowheads="1"/>
          </p:cNvSpPr>
          <p:nvPr>
            <p:ph type="title"/>
          </p:nvPr>
        </p:nvSpPr>
        <p:spPr/>
        <p:txBody>
          <a:bodyPr/>
          <a:lstStyle/>
          <a:p>
            <a:pPr eaLnBrk="1" hangingPunct="1"/>
            <a:r>
              <a:rPr lang="en-US" altLang="zh-CN" dirty="0"/>
              <a:t>6.  </a:t>
            </a:r>
            <a:r>
              <a:rPr lang="zh-CN" altLang="en-US" dirty="0"/>
              <a:t>无线接入</a:t>
            </a:r>
            <a:endParaRPr lang="zh-CN" altLang="en-US" dirty="0"/>
          </a:p>
        </p:txBody>
      </p:sp>
      <p:sp>
        <p:nvSpPr>
          <p:cNvPr id="63490" name="页脚占位符 4"/>
          <p:cNvSpPr>
            <a:spLocks noGrp="1"/>
          </p:cNvSpPr>
          <p:nvPr>
            <p:ph type="ftr" sz="quarter" idx="4294967295"/>
          </p:nvPr>
        </p:nvSpPr>
        <p:spPr>
          <a:xfrm>
            <a:off x="4167771" y="8475135"/>
            <a:ext cx="3862811" cy="486833"/>
          </a:xfrm>
          <a:prstGeom prst="rect">
            <a:avLst/>
          </a:prstGeom>
          <a:noFill/>
        </p:spPr>
        <p:txBody>
          <a:bodyPr/>
          <a:lstStyle/>
          <a:p>
            <a:r>
              <a:rPr lang="zh-CN" altLang="en-US"/>
              <a:t>课件制作人：谢钧 谢希仁</a:t>
            </a:r>
            <a:endParaRPr lang="zh-CN" altLang="en-US"/>
          </a:p>
        </p:txBody>
      </p:sp>
      <p:sp>
        <p:nvSpPr>
          <p:cNvPr id="5" name="圆角矩形 4"/>
          <p:cNvSpPr/>
          <p:nvPr/>
        </p:nvSpPr>
        <p:spPr>
          <a:xfrm>
            <a:off x="612775" y="1755627"/>
            <a:ext cx="10820400" cy="4722167"/>
          </a:xfrm>
          <a:prstGeom prst="roundRect">
            <a:avLst>
              <a:gd name="adj" fmla="val 5822"/>
            </a:avLst>
          </a:prstGeom>
          <a:solidFill>
            <a:schemeClr val="bg1">
              <a:lumMod val="95000"/>
            </a:schemeClr>
          </a:solidFill>
          <a:ln w="38100">
            <a:solidFill>
              <a:srgbClr val="FF993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43539" y="6388356"/>
            <a:ext cx="12233951" cy="496637"/>
          </a:xfrm>
          <a:custGeom>
            <a:avLst/>
            <a:gdLst>
              <a:gd name="connsiteX0" fmla="*/ 0 w 9144000"/>
              <a:gd name="connsiteY0" fmla="*/ 376428 h 376428"/>
              <a:gd name="connsiteX1" fmla="*/ 9144000 w 9144000"/>
              <a:gd name="connsiteY1" fmla="*/ 376428 h 376428"/>
              <a:gd name="connsiteX2" fmla="*/ 9144000 w 9144000"/>
              <a:gd name="connsiteY2" fmla="*/ 0 h 376428"/>
              <a:gd name="connsiteX3" fmla="*/ 0 w 9144000"/>
              <a:gd name="connsiteY3" fmla="*/ 0 h 376428"/>
              <a:gd name="connsiteX4" fmla="*/ 0 w 9144000"/>
              <a:gd name="connsiteY4" fmla="*/ 376428 h 3764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376428">
                <a:moveTo>
                  <a:pt x="0" y="376428"/>
                </a:moveTo>
                <a:lnTo>
                  <a:pt x="9144000" y="376428"/>
                </a:lnTo>
                <a:lnTo>
                  <a:pt x="9144000" y="0"/>
                </a:lnTo>
                <a:lnTo>
                  <a:pt x="0" y="0"/>
                </a:lnTo>
                <a:lnTo>
                  <a:pt x="0" y="376428"/>
                </a:lnTo>
              </a:path>
            </a:pathLst>
          </a:custGeom>
          <a:solidFill>
            <a:srgbClr val="3B3F6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grpSp>
        <p:nvGrpSpPr>
          <p:cNvPr id="8" name="组合 7"/>
          <p:cNvGrpSpPr/>
          <p:nvPr/>
        </p:nvGrpSpPr>
        <p:grpSpPr>
          <a:xfrm>
            <a:off x="9156703" y="5399078"/>
            <a:ext cx="1877787" cy="1129564"/>
            <a:chOff x="9675584" y="5175723"/>
            <a:chExt cx="1877787" cy="1129564"/>
          </a:xfrm>
        </p:grpSpPr>
        <p:sp>
          <p:nvSpPr>
            <p:cNvPr id="9" name="矩形 8"/>
            <p:cNvSpPr/>
            <p:nvPr/>
          </p:nvSpPr>
          <p:spPr>
            <a:xfrm>
              <a:off x="11286669" y="5640179"/>
              <a:ext cx="266702" cy="6618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0642146" y="5828865"/>
              <a:ext cx="266702" cy="476421"/>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10241641" y="5175723"/>
              <a:ext cx="266702" cy="1129564"/>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9675584" y="5974341"/>
              <a:ext cx="266702" cy="33094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1427" name="Rectangle 3"/>
          <p:cNvSpPr>
            <a:spLocks noGrp="1" noChangeArrowheads="1"/>
          </p:cNvSpPr>
          <p:nvPr>
            <p:ph idx="1"/>
          </p:nvPr>
        </p:nvSpPr>
        <p:spPr>
          <a:xfrm>
            <a:off x="1058616" y="2420888"/>
            <a:ext cx="9842524" cy="3750678"/>
          </a:xfrm>
        </p:spPr>
        <p:txBody>
          <a:bodyPr>
            <a:normAutofit/>
          </a:bodyPr>
          <a:lstStyle/>
          <a:p>
            <a:pPr eaLnBrk="1" hangingPunct="1">
              <a:lnSpc>
                <a:spcPct val="150000"/>
              </a:lnSpc>
              <a:defRPr/>
            </a:pPr>
            <a:r>
              <a:rPr lang="zh-CN" altLang="en-US" sz="2400" dirty="0"/>
              <a:t>人们希望随时随地都能访问互联网，有线接入的手段显然不能完全满足人们的需求。</a:t>
            </a:r>
            <a:endParaRPr lang="en-US" altLang="zh-CN" sz="2400" dirty="0"/>
          </a:p>
          <a:p>
            <a:pPr eaLnBrk="1" hangingPunct="1">
              <a:lnSpc>
                <a:spcPct val="150000"/>
              </a:lnSpc>
              <a:defRPr/>
            </a:pPr>
            <a:r>
              <a:rPr lang="zh-CN" altLang="en-US" sz="2400" dirty="0"/>
              <a:t>无线接入技术目前最常用的有两种：</a:t>
            </a:r>
            <a:endParaRPr lang="zh-CN" altLang="en-US" sz="2400" dirty="0"/>
          </a:p>
          <a:p>
            <a:pPr lvl="1">
              <a:lnSpc>
                <a:spcPct val="150000"/>
              </a:lnSpc>
              <a:defRPr/>
            </a:pPr>
            <a:r>
              <a:rPr lang="zh-CN" altLang="en-US" sz="2200" dirty="0"/>
              <a:t>无线局域接入：通过无线局域网接入到互联网</a:t>
            </a:r>
            <a:r>
              <a:rPr lang="en-US" altLang="zh-CN" sz="2200" dirty="0"/>
              <a:t>(</a:t>
            </a:r>
            <a:r>
              <a:rPr lang="zh-CN" altLang="en-US" sz="2200" dirty="0"/>
              <a:t>典型的：</a:t>
            </a:r>
            <a:r>
              <a:rPr lang="en-US" altLang="zh-CN" sz="2200" dirty="0"/>
              <a:t>Wi-Fi)</a:t>
            </a:r>
            <a:r>
              <a:rPr lang="zh-CN" altLang="en-US" sz="2200" dirty="0"/>
              <a:t>。</a:t>
            </a:r>
            <a:endParaRPr lang="zh-CN" altLang="en-US" sz="2200" dirty="0"/>
          </a:p>
          <a:p>
            <a:pPr lvl="1">
              <a:lnSpc>
                <a:spcPct val="150000"/>
              </a:lnSpc>
              <a:defRPr/>
            </a:pPr>
            <a:r>
              <a:rPr lang="zh-CN" altLang="en-US" sz="2200" dirty="0"/>
              <a:t>无线广域接入：通过蜂窝移动通信系统接入到互联网（典型的：</a:t>
            </a:r>
            <a:r>
              <a:rPr lang="en-US" altLang="zh-CN" sz="2200" dirty="0"/>
              <a:t>3G</a:t>
            </a:r>
            <a:r>
              <a:rPr lang="zh-CN" altLang="en-US" sz="2200" dirty="0"/>
              <a:t>、</a:t>
            </a:r>
            <a:r>
              <a:rPr lang="en-US" altLang="zh-CN" sz="2200" dirty="0"/>
              <a:t>4G</a:t>
            </a:r>
            <a:r>
              <a:rPr lang="zh-CN" altLang="en-US" sz="2200" dirty="0"/>
              <a:t>、</a:t>
            </a:r>
            <a:r>
              <a:rPr lang="en-US" altLang="zh-CN" sz="2200" dirty="0"/>
              <a:t>5G</a:t>
            </a:r>
            <a:r>
              <a:rPr lang="zh-CN" altLang="en-US" sz="2200" dirty="0"/>
              <a:t>）。</a:t>
            </a:r>
            <a:endParaRPr lang="zh-CN" altLang="en-US" sz="2200" dirty="0"/>
          </a:p>
        </p:txBody>
      </p:sp>
      <p:pic>
        <p:nvPicPr>
          <p:cNvPr id="2" name="图片 1"/>
          <p:cNvPicPr>
            <a:picLocks noChangeAspect="1"/>
          </p:cNvPicPr>
          <p:nvPr/>
        </p:nvPicPr>
        <p:blipFill>
          <a:blip r:embed="rId1"/>
          <a:stretch>
            <a:fillRect/>
          </a:stretch>
        </p:blipFill>
        <p:spPr>
          <a:xfrm>
            <a:off x="8331200" y="385445"/>
            <a:ext cx="2319655" cy="375920"/>
          </a:xfrm>
          <a:prstGeom prst="rect">
            <a:avLst/>
          </a:prstGeom>
        </p:spPr>
      </p:pic>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31427">
                                            <p:txEl>
                                              <p:pRg st="0" end="0"/>
                                            </p:txEl>
                                          </p:spTgt>
                                        </p:tgtEl>
                                        <p:attrNameLst>
                                          <p:attrName>style.visibility</p:attrName>
                                        </p:attrNameLst>
                                      </p:cBhvr>
                                      <p:to>
                                        <p:strVal val="visible"/>
                                      </p:to>
                                    </p:set>
                                    <p:animEffect transition="in" filter="fade">
                                      <p:cBhvr>
                                        <p:cTn id="7" dur="1000"/>
                                        <p:tgtEl>
                                          <p:spTgt spid="231427">
                                            <p:txEl>
                                              <p:pRg st="0" end="0"/>
                                            </p:txEl>
                                          </p:spTgt>
                                        </p:tgtEl>
                                      </p:cBhvr>
                                    </p:animEffect>
                                    <p:anim calcmode="lin" valueType="num">
                                      <p:cBhvr>
                                        <p:cTn id="8" dur="1000" fill="hold"/>
                                        <p:tgtEl>
                                          <p:spTgt spid="23142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3142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31427">
                                            <p:txEl>
                                              <p:pRg st="1" end="1"/>
                                            </p:txEl>
                                          </p:spTgt>
                                        </p:tgtEl>
                                        <p:attrNameLst>
                                          <p:attrName>style.visibility</p:attrName>
                                        </p:attrNameLst>
                                      </p:cBhvr>
                                      <p:to>
                                        <p:strVal val="visible"/>
                                      </p:to>
                                    </p:set>
                                    <p:animEffect transition="in" filter="fade">
                                      <p:cBhvr>
                                        <p:cTn id="14" dur="1000"/>
                                        <p:tgtEl>
                                          <p:spTgt spid="231427">
                                            <p:txEl>
                                              <p:pRg st="1" end="1"/>
                                            </p:txEl>
                                          </p:spTgt>
                                        </p:tgtEl>
                                      </p:cBhvr>
                                    </p:animEffect>
                                    <p:anim calcmode="lin" valueType="num">
                                      <p:cBhvr>
                                        <p:cTn id="15" dur="1000" fill="hold"/>
                                        <p:tgtEl>
                                          <p:spTgt spid="23142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3142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31427">
                                            <p:txEl>
                                              <p:pRg st="2" end="2"/>
                                            </p:txEl>
                                          </p:spTgt>
                                        </p:tgtEl>
                                        <p:attrNameLst>
                                          <p:attrName>style.visibility</p:attrName>
                                        </p:attrNameLst>
                                      </p:cBhvr>
                                      <p:to>
                                        <p:strVal val="visible"/>
                                      </p:to>
                                    </p:set>
                                    <p:animEffect transition="in" filter="fade">
                                      <p:cBhvr>
                                        <p:cTn id="21" dur="1000"/>
                                        <p:tgtEl>
                                          <p:spTgt spid="231427">
                                            <p:txEl>
                                              <p:pRg st="2" end="2"/>
                                            </p:txEl>
                                          </p:spTgt>
                                        </p:tgtEl>
                                      </p:cBhvr>
                                    </p:animEffect>
                                    <p:anim calcmode="lin" valueType="num">
                                      <p:cBhvr>
                                        <p:cTn id="22" dur="1000" fill="hold"/>
                                        <p:tgtEl>
                                          <p:spTgt spid="231427">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3142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31427">
                                            <p:txEl>
                                              <p:pRg st="3" end="3"/>
                                            </p:txEl>
                                          </p:spTgt>
                                        </p:tgtEl>
                                        <p:attrNameLst>
                                          <p:attrName>style.visibility</p:attrName>
                                        </p:attrNameLst>
                                      </p:cBhvr>
                                      <p:to>
                                        <p:strVal val="visible"/>
                                      </p:to>
                                    </p:set>
                                    <p:animEffect transition="in" filter="fade">
                                      <p:cBhvr>
                                        <p:cTn id="28" dur="1000"/>
                                        <p:tgtEl>
                                          <p:spTgt spid="231427">
                                            <p:txEl>
                                              <p:pRg st="3" end="3"/>
                                            </p:txEl>
                                          </p:spTgt>
                                        </p:tgtEl>
                                      </p:cBhvr>
                                    </p:animEffect>
                                    <p:anim calcmode="lin" valueType="num">
                                      <p:cBhvr>
                                        <p:cTn id="29" dur="1000" fill="hold"/>
                                        <p:tgtEl>
                                          <p:spTgt spid="231427">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231427">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8350" cy="6858000"/>
          </a:xfrm>
          <a:prstGeom prst="rect">
            <a:avLst/>
          </a:prstGeom>
        </p:spPr>
      </p:pic>
      <p:sp>
        <p:nvSpPr>
          <p:cNvPr id="6" name="矩形 5"/>
          <p:cNvSpPr/>
          <p:nvPr/>
        </p:nvSpPr>
        <p:spPr>
          <a:xfrm>
            <a:off x="2258147" y="2209801"/>
            <a:ext cx="7682056" cy="60959"/>
          </a:xfrm>
          <a:prstGeom prst="rect">
            <a:avLst/>
          </a:prstGeom>
          <a:gradFill flip="none" rotWithShape="1">
            <a:gsLst>
              <a:gs pos="0">
                <a:srgbClr val="28A7E1"/>
              </a:gs>
              <a:gs pos="50000">
                <a:schemeClr val="accent1">
                  <a:tint val="44500"/>
                  <a:satMod val="160000"/>
                </a:schemeClr>
              </a:gs>
              <a:gs pos="100000">
                <a:srgbClr val="28A7E1"/>
              </a:gs>
            </a:gsLst>
            <a:lin ang="5400000" scaled="0"/>
            <a:tileRect/>
          </a:gradFill>
        </p:spPr>
        <p:style>
          <a:lnRef idx="2">
            <a:schemeClr val="accent1">
              <a:shade val="50000"/>
            </a:schemeClr>
          </a:lnRef>
          <a:fillRef idx="1">
            <a:schemeClr val="accent1"/>
          </a:fillRef>
          <a:effectRef idx="0">
            <a:schemeClr val="accent1"/>
          </a:effectRef>
          <a:fontRef idx="minor">
            <a:schemeClr val="lt1"/>
          </a:fontRef>
        </p:style>
        <p:txBody>
          <a:bodyPr lIns="121963" tIns="60981" rIns="121963" bIns="60981" spcCol="0" rtlCol="0" anchor="ctr"/>
          <a:lstStyle/>
          <a:p>
            <a:pPr algn="ctr"/>
            <a:endParaRPr lang="zh-CN" altLang="en-US"/>
          </a:p>
        </p:txBody>
      </p:sp>
      <p:sp>
        <p:nvSpPr>
          <p:cNvPr id="7" name="矩形 6"/>
          <p:cNvSpPr/>
          <p:nvPr/>
        </p:nvSpPr>
        <p:spPr>
          <a:xfrm>
            <a:off x="2258147" y="4024088"/>
            <a:ext cx="7682056" cy="60959"/>
          </a:xfrm>
          <a:prstGeom prst="rect">
            <a:avLst/>
          </a:prstGeom>
          <a:gradFill flip="none" rotWithShape="1">
            <a:gsLst>
              <a:gs pos="0">
                <a:srgbClr val="28A7E1"/>
              </a:gs>
              <a:gs pos="50000">
                <a:schemeClr val="accent1">
                  <a:tint val="44500"/>
                  <a:satMod val="160000"/>
                </a:schemeClr>
              </a:gs>
              <a:gs pos="100000">
                <a:srgbClr val="28A7E1"/>
              </a:gs>
            </a:gsLst>
            <a:lin ang="5400000" scaled="0"/>
            <a:tileRect/>
          </a:gradFill>
        </p:spPr>
        <p:style>
          <a:lnRef idx="2">
            <a:schemeClr val="accent1">
              <a:shade val="50000"/>
            </a:schemeClr>
          </a:lnRef>
          <a:fillRef idx="1">
            <a:schemeClr val="accent1"/>
          </a:fillRef>
          <a:effectRef idx="0">
            <a:schemeClr val="accent1"/>
          </a:effectRef>
          <a:fontRef idx="minor">
            <a:schemeClr val="lt1"/>
          </a:fontRef>
        </p:style>
        <p:txBody>
          <a:bodyPr lIns="121963" tIns="60981" rIns="121963" bIns="60981" spcCol="0" rtlCol="0" anchor="ctr"/>
          <a:lstStyle/>
          <a:p>
            <a:pPr algn="ctr"/>
            <a:endParaRPr lang="zh-CN" altLang="en-US"/>
          </a:p>
        </p:txBody>
      </p:sp>
      <p:sp>
        <p:nvSpPr>
          <p:cNvPr id="14" name="椭圆 13"/>
          <p:cNvSpPr/>
          <p:nvPr/>
        </p:nvSpPr>
        <p:spPr>
          <a:xfrm>
            <a:off x="10095121" y="2479772"/>
            <a:ext cx="203200" cy="203153"/>
          </a:xfrm>
          <a:prstGeom prst="ellipse">
            <a:avLst/>
          </a:prstGeom>
          <a:solidFill>
            <a:srgbClr val="3E5CCC">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10095121" y="2727364"/>
            <a:ext cx="203200" cy="203153"/>
          </a:xfrm>
          <a:prstGeom prst="ellipse">
            <a:avLst/>
          </a:prstGeom>
          <a:solidFill>
            <a:srgbClr val="64C448">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10095121" y="2974957"/>
            <a:ext cx="203200" cy="203153"/>
          </a:xfrm>
          <a:prstGeom prst="ellipse">
            <a:avLst/>
          </a:prstGeom>
          <a:solidFill>
            <a:srgbClr val="F08E35">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
          <p:cNvSpPr txBox="1"/>
          <p:nvPr/>
        </p:nvSpPr>
        <p:spPr>
          <a:xfrm>
            <a:off x="2611437" y="2133900"/>
            <a:ext cx="7006442" cy="1938543"/>
          </a:xfrm>
          <a:prstGeom prst="rect">
            <a:avLst/>
          </a:prstGeom>
          <a:noFill/>
        </p:spPr>
        <p:txBody>
          <a:bodyPr wrap="square" rtlCol="0">
            <a:spAutoFit/>
          </a:bodyPr>
          <a:lstStyle/>
          <a:p>
            <a:r>
              <a:rPr lang="en-US" altLang="zh-CN" sz="12000" b="1" dirty="0">
                <a:solidFill>
                  <a:schemeClr val="bg1"/>
                </a:solidFill>
                <a:latin typeface="微软雅黑" panose="020B0503020204020204" pitchFamily="34" charset="-122"/>
                <a:ea typeface="微软雅黑" panose="020B0503020204020204" pitchFamily="34" charset="-122"/>
              </a:rPr>
              <a:t>THANKS</a:t>
            </a:r>
            <a:endParaRPr lang="zh-CN" altLang="en-US" sz="120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
</file>

<file path=ppt/tags/tag1.xml><?xml version="1.0" encoding="utf-8"?>
<p:tagLst xmlns:p="http://schemas.openxmlformats.org/presentationml/2006/main">
  <p:tag name="TIMING" val="|14.6|11.2"/>
</p:tagLst>
</file>

<file path=ppt/tags/tag2.xml><?xml version="1.0" encoding="utf-8"?>
<p:tagLst xmlns:p="http://schemas.openxmlformats.org/presentationml/2006/main">
  <p:tag name="TIMING" val="|4.7|12.2|10.2|6.2"/>
</p:tagLst>
</file>

<file path=ppt/tags/tag3.xml><?xml version="1.0" encoding="utf-8"?>
<p:tagLst xmlns:p="http://schemas.openxmlformats.org/presentationml/2006/main">
  <p:tag name="TIMING" val="|14.6|17.3|9.7"/>
</p:tagLst>
</file>

<file path=ppt/tags/tag4.xml><?xml version="1.0" encoding="utf-8"?>
<p:tagLst xmlns:p="http://schemas.openxmlformats.org/presentationml/2006/main">
  <p:tag name="TIMING" val="|18.9"/>
</p:tagLst>
</file>

<file path=ppt/tags/tag5.xml><?xml version="1.0" encoding="utf-8"?>
<p:tagLst xmlns:p="http://schemas.openxmlformats.org/presentationml/2006/main">
  <p:tag name="TIMING" val="|16.5|4.6|4.3|3.3|3.6|3.6|8.7|10"/>
</p:tagLst>
</file>

<file path=ppt/tags/tag6.xml><?xml version="1.0" encoding="utf-8"?>
<p:tagLst xmlns:p="http://schemas.openxmlformats.org/presentationml/2006/main">
  <p:tag name="TIMING" val="|6.4|7.2|8.7|9.7|8|22.8"/>
</p:tagLst>
</file>

<file path=ppt/tags/tag7.xml><?xml version="1.0" encoding="utf-8"?>
<p:tagLst xmlns:p="http://schemas.openxmlformats.org/presentationml/2006/main">
  <p:tag name="TIMING" val="|9.8|9.8|7.7"/>
</p:tagLst>
</file>

<file path=ppt/tags/tag8.xml><?xml version="1.0" encoding="utf-8"?>
<p:tagLst xmlns:p="http://schemas.openxmlformats.org/presentationml/2006/main">
  <p:tag name="TIMING" val="|5.4|7|6.4|12.8|64.9"/>
</p:tagLst>
</file>

<file path=ppt/tags/tag9.xml><?xml version="1.0" encoding="utf-8"?>
<p:tagLst xmlns:p="http://schemas.openxmlformats.org/presentationml/2006/main">
  <p:tag name="TIMING" val="|7.6|7.9|6.5|6.1|6|7.5"/>
</p:tagLst>
</file>

<file path=ppt/tags/tag10.xml><?xml version="1.0" encoding="utf-8"?>
<p:tagLst xmlns:p="http://schemas.openxmlformats.org/presentationml/2006/main">
  <p:tag name="TIMING" val="|12.1"/>
</p:tagLst>
</file>

<file path=ppt/tags/tag11.xml><?xml version="1.0" encoding="utf-8"?>
<p:tagLst xmlns:p="http://schemas.openxmlformats.org/presentationml/2006/main">
  <p:tag name="TIMING" val="|21.6|15"/>
</p:tagLst>
</file>

<file path=ppt/tags/tag12.xml><?xml version="1.0" encoding="utf-8"?>
<p:tagLst xmlns:p="http://schemas.openxmlformats.org/presentationml/2006/main">
  <p:tag name="TIMING" val="|14.3|11.1|13.7|9.9|9.8"/>
</p:tagLst>
</file>

<file path=ppt/tags/tag13.xml><?xml version="1.0" encoding="utf-8"?>
<p:tagLst xmlns:p="http://schemas.openxmlformats.org/presentationml/2006/main">
  <p:tag name="TIMING" val="|49.4"/>
</p:tagLst>
</file>

<file path=ppt/tags/tag14.xml><?xml version="1.0" encoding="utf-8"?>
<p:tagLst xmlns:p="http://schemas.openxmlformats.org/presentationml/2006/main">
  <p:tag name="TIMING" val="|20.7|15.3"/>
</p:tagLst>
</file>

<file path=ppt/tags/tag15.xml><?xml version="1.0" encoding="utf-8"?>
<p:tagLst xmlns:p="http://schemas.openxmlformats.org/presentationml/2006/main">
  <p:tag name="TIMING" val="|26.3"/>
</p:tagLst>
</file>

<file path=ppt/tags/tag16.xml><?xml version="1.0" encoding="utf-8"?>
<p:tagLst xmlns:p="http://schemas.openxmlformats.org/presentationml/2006/main">
  <p:tag name="TIMING" val="|18.7|13.2|7.2"/>
</p:tagLst>
</file>

<file path=ppt/tags/tag17.xml><?xml version="1.0" encoding="utf-8"?>
<p:tagLst xmlns:p="http://schemas.openxmlformats.org/presentationml/2006/main">
  <p:tag name="TIMING" val="|9|12"/>
</p:tagLst>
</file>

<file path=ppt/tags/tag18.xml><?xml version="1.0" encoding="utf-8"?>
<p:tagLst xmlns:p="http://schemas.openxmlformats.org/presentationml/2006/main">
  <p:tag name="TIMING" val="|15.2|4.8|5.6|8.4|13.2"/>
</p:tagLst>
</file>

<file path=ppt/tags/tag19.xml><?xml version="1.0" encoding="utf-8"?>
<p:tagLst xmlns:p="http://schemas.openxmlformats.org/presentationml/2006/main">
  <p:tag name="TIMING" val="|10|3.3|4.3"/>
</p:tagLst>
</file>

<file path=ppt/tags/tag20.xml><?xml version="1.0" encoding="utf-8"?>
<p:tagLst xmlns:p="http://schemas.openxmlformats.org/presentationml/2006/main">
  <p:tag name="TIMING" val="|16.4"/>
</p:tagLst>
</file>

<file path=ppt/tags/tag21.xml><?xml version="1.0" encoding="utf-8"?>
<p:tagLst xmlns:p="http://schemas.openxmlformats.org/presentationml/2006/main">
  <p:tag name="TIMING" val="|14.8|36.2"/>
</p:tagLst>
</file>

<file path=ppt/tags/tag22.xml><?xml version="1.0" encoding="utf-8"?>
<p:tagLst xmlns:p="http://schemas.openxmlformats.org/presentationml/2006/main">
  <p:tag name="TIMING" val="|19.3|17.6"/>
</p:tagLst>
</file>

<file path=ppt/tags/tag23.xml><?xml version="1.0" encoding="utf-8"?>
<p:tagLst xmlns:p="http://schemas.openxmlformats.org/presentationml/2006/main">
  <p:tag name="TIMING" val="|13.1|8.3|10.4"/>
</p:tagLst>
</file>

<file path=ppt/tags/tag24.xml><?xml version="1.0" encoding="utf-8"?>
<p:tagLst xmlns:p="http://schemas.openxmlformats.org/presentationml/2006/main">
  <p:tag name="TIMING" val="|13.5|8.1|7.4|10.4|14|6.8"/>
</p:tagLst>
</file>

<file path=ppt/tags/tag25.xml><?xml version="1.0" encoding="utf-8"?>
<p:tagLst xmlns:p="http://schemas.openxmlformats.org/presentationml/2006/main">
  <p:tag name="TIMING" val="|2.1"/>
</p:tagLst>
</file>

<file path=ppt/tags/tag26.xml><?xml version="1.0" encoding="utf-8"?>
<p:tagLst xmlns:p="http://schemas.openxmlformats.org/presentationml/2006/main">
  <p:tag name="TIMING" val="|14.3|23.2|28.2"/>
</p:tagLst>
</file>

<file path=ppt/tags/tag27.xml><?xml version="1.0" encoding="utf-8"?>
<p:tagLst xmlns:p="http://schemas.openxmlformats.org/presentationml/2006/main">
  <p:tag name="TIMING" val="|15.7|11.4"/>
</p:tagLst>
</file>

<file path=ppt/tags/tag28.xml><?xml version="1.0" encoding="utf-8"?>
<p:tagLst xmlns:p="http://schemas.openxmlformats.org/presentationml/2006/main">
  <p:tag name="TIMING" val="|6.6|7.1|11.9|5|5.2|4.2|3.2|7.9"/>
</p:tagLst>
</file>

<file path=ppt/tags/tag29.xml><?xml version="1.0" encoding="utf-8"?>
<p:tagLst xmlns:p="http://schemas.openxmlformats.org/presentationml/2006/main">
  <p:tag name="TIMING" val="|4|7.8|1.5|19.1|9.2|4.4|18.7"/>
</p:tagLst>
</file>

<file path=ppt/tags/tag30.xml><?xml version="1.0" encoding="utf-8"?>
<p:tagLst xmlns:p="http://schemas.openxmlformats.org/presentationml/2006/main">
  <p:tag name="TIMING" val="|4|8.9|7.5|9.6|8.6"/>
</p:tagLst>
</file>

<file path=ppt/tags/tag31.xml><?xml version="1.0" encoding="utf-8"?>
<p:tagLst xmlns:p="http://schemas.openxmlformats.org/presentationml/2006/main">
  <p:tag name="TIMING" val="|15.1|11.6|9.7"/>
</p:tagLst>
</file>

<file path=ppt/tags/tag32.xml><?xml version="1.0" encoding="utf-8"?>
<p:tagLst xmlns:p="http://schemas.openxmlformats.org/presentationml/2006/main">
  <p:tag name="TIMING" val="|17.6|20.7|5.5"/>
</p:tagLst>
</file>

<file path=ppt/tags/tag33.xml><?xml version="1.0" encoding="utf-8"?>
<p:tagLst xmlns:p="http://schemas.openxmlformats.org/presentationml/2006/main">
  <p:tag name="TIMING" val="|14.4|17.7"/>
</p:tagLst>
</file>

<file path=ppt/tags/tag34.xml><?xml version="1.0" encoding="utf-8"?>
<p:tagLst xmlns:p="http://schemas.openxmlformats.org/presentationml/2006/main">
  <p:tag name="TIMING" val="|14.2|27"/>
</p:tagLst>
</file>

<file path=ppt/tags/tag35.xml><?xml version="1.0" encoding="utf-8"?>
<p:tagLst xmlns:p="http://schemas.openxmlformats.org/presentationml/2006/main">
  <p:tag name="TIMING" val="|23.6|10.5|22.9"/>
</p:tagLst>
</file>

<file path=ppt/tags/tag36.xml><?xml version="1.0" encoding="utf-8"?>
<p:tagLst xmlns:p="http://schemas.openxmlformats.org/presentationml/2006/main">
  <p:tag name="TIMING" val="|16.4|10.7"/>
</p:tagLst>
</file>

<file path=ppt/tags/tag37.xml><?xml version="1.0" encoding="utf-8"?>
<p:tagLst xmlns:p="http://schemas.openxmlformats.org/presentationml/2006/main">
  <p:tag name="TIMING" val="|19.7|16.8|46.1"/>
</p:tagLst>
</file>

<file path=ppt/tags/tag38.xml><?xml version="1.0" encoding="utf-8"?>
<p:tagLst xmlns:p="http://schemas.openxmlformats.org/presentationml/2006/main">
  <p:tag name="TIMING" val="|26.2|10.5|15|16.2"/>
</p:tagLst>
</file>

<file path=ppt/tags/tag39.xml><?xml version="1.0" encoding="utf-8"?>
<p:tagLst xmlns:p="http://schemas.openxmlformats.org/presentationml/2006/main">
  <p:tag name="TIMING" val="|5.4|20|14.6|4.5|11.9"/>
</p:tagLst>
</file>

<file path=ppt/tags/tag40.xml><?xml version="1.0" encoding="utf-8"?>
<p:tagLst xmlns:p="http://schemas.openxmlformats.org/presentationml/2006/main">
  <p:tag name="TIMING" val="|9.6|5.2"/>
</p:tagLst>
</file>

<file path=ppt/tags/tag41.xml><?xml version="1.0" encoding="utf-8"?>
<p:tagLst xmlns:p="http://schemas.openxmlformats.org/presentationml/2006/main">
  <p:tag name="TIMING" val="|11.2|8.9"/>
</p:tagLst>
</file>

<file path=ppt/tags/tag42.xml><?xml version="1.0" encoding="utf-8"?>
<p:tagLst xmlns:p="http://schemas.openxmlformats.org/presentationml/2006/main">
  <p:tag name="TIMING" val="|15.8|8.4"/>
</p:tagLst>
</file>

<file path=ppt/tags/tag43.xml><?xml version="1.0" encoding="utf-8"?>
<p:tagLst xmlns:p="http://schemas.openxmlformats.org/presentationml/2006/main">
  <p:tag name="TIMING" val="|19.4"/>
</p:tagLst>
</file>

<file path=ppt/tags/tag44.xml><?xml version="1.0" encoding="utf-8"?>
<p:tagLst xmlns:p="http://schemas.openxmlformats.org/presentationml/2006/main">
  <p:tag name="TIMING" val="|15.9|13.1|7.1|25.4"/>
</p:tagLst>
</file>

<file path=ppt/tags/tag45.xml><?xml version="1.0" encoding="utf-8"?>
<p:tagLst xmlns:p="http://schemas.openxmlformats.org/presentationml/2006/main">
  <p:tag name="TIMING" val="|4.9|7.3|7.1"/>
</p:tagLst>
</file>

<file path=ppt/tags/tag46.xml><?xml version="1.0" encoding="utf-8"?>
<p:tagLst xmlns:p="http://schemas.openxmlformats.org/presentationml/2006/main">
  <p:tag name="TIMING" val="|8.1|16.2|15.5"/>
</p:tagLst>
</file>

<file path=ppt/tags/tag47.xml><?xml version="1.0" encoding="utf-8"?>
<p:tagLst xmlns:p="http://schemas.openxmlformats.org/presentationml/2006/main">
  <p:tag name="TIMING" val="|17.4|7.7|8.7|6.3|9.8|7.6|10.1|19.8"/>
</p:tagLst>
</file>

<file path=ppt/tags/tag48.xml><?xml version="1.0" encoding="utf-8"?>
<p:tagLst xmlns:p="http://schemas.openxmlformats.org/presentationml/2006/main">
  <p:tag name="TIMING" val="|13.9|7.5|6.5|9.7"/>
</p:tagLst>
</file>

<file path=ppt/tags/tag49.xml><?xml version="1.0" encoding="utf-8"?>
<p:tagLst xmlns:p="http://schemas.openxmlformats.org/presentationml/2006/main">
  <p:tag name="TIMING" val="|24.1|7.9"/>
</p:tagLst>
</file>

<file path=ppt/tags/tag50.xml><?xml version="1.0" encoding="utf-8"?>
<p:tagLst xmlns:p="http://schemas.openxmlformats.org/presentationml/2006/main">
  <p:tag name="TIMING" val="|2.8|2.8|6|7.9|32.2|9.6"/>
</p:tagLst>
</file>

<file path=ppt/tags/tag51.xml><?xml version="1.0" encoding="utf-8"?>
<p:tagLst xmlns:p="http://schemas.openxmlformats.org/presentationml/2006/main">
  <p:tag name="TIMING" val="|7.9|7.2|5.7|4.9|14.5|21.6|20.6|10.2|4.3"/>
</p:tagLst>
</file>

<file path=ppt/tags/tag52.xml><?xml version="1.0" encoding="utf-8"?>
<p:tagLst xmlns:p="http://schemas.openxmlformats.org/presentationml/2006/main">
  <p:tag name="TIMING" val="|6.2|18|30.1"/>
</p:tagLst>
</file>

<file path=ppt/tags/tag53.xml><?xml version="1.0" encoding="utf-8"?>
<p:tagLst xmlns:p="http://schemas.openxmlformats.org/presentationml/2006/main">
  <p:tag name="TIMING" val="|14.2|17.6|16.7"/>
</p:tagLst>
</file>

<file path=ppt/tags/tag54.xml><?xml version="1.0" encoding="utf-8"?>
<p:tagLst xmlns:p="http://schemas.openxmlformats.org/presentationml/2006/main">
  <p:tag name="TIMING" val="|6.9|10|6|19.9"/>
</p:tagLst>
</file>

<file path=ppt/tags/tag55.xml><?xml version="1.0" encoding="utf-8"?>
<p:tagLst xmlns:p="http://schemas.openxmlformats.org/presentationml/2006/main">
  <p:tag name="TIMING" val="|10.7|25.9"/>
</p:tagLst>
</file>

<file path=ppt/tags/tag56.xml><?xml version="1.0" encoding="utf-8"?>
<p:tagLst xmlns:p="http://schemas.openxmlformats.org/presentationml/2006/main">
  <p:tag name="TIMING" val="|22.7|13.3|7.6"/>
</p:tagLst>
</file>

<file path=ppt/tags/tag57.xml><?xml version="1.0" encoding="utf-8"?>
<p:tagLst xmlns:p="http://schemas.openxmlformats.org/presentationml/2006/main">
  <p:tag name="TIMING" val="|22.4|6"/>
</p:tagLst>
</file>

<file path=ppt/tags/tag58.xml><?xml version="1.0" encoding="utf-8"?>
<p:tagLst xmlns:p="http://schemas.openxmlformats.org/presentationml/2006/main">
  <p:tag name="TIMING" val="|11.6|13.8"/>
</p:tagLst>
</file>

<file path=ppt/tags/tag59.xml><?xml version="1.0" encoding="utf-8"?>
<p:tagLst xmlns:p="http://schemas.openxmlformats.org/presentationml/2006/main">
  <p:tag name="TIMING" val="|14"/>
</p:tagLst>
</file>

<file path=ppt/tags/tag60.xml><?xml version="1.0" encoding="utf-8"?>
<p:tagLst xmlns:p="http://schemas.openxmlformats.org/presentationml/2006/main">
  <p:tag name="TIMING" val="|15.4|25.2"/>
</p:tagLst>
</file>

<file path=ppt/tags/tag61.xml><?xml version="1.0" encoding="utf-8"?>
<p:tagLst xmlns:p="http://schemas.openxmlformats.org/presentationml/2006/main">
  <p:tag name="TIMING" val="|21.3"/>
</p:tagLst>
</file>

<file path=ppt/tags/tag62.xml><?xml version="1.0" encoding="utf-8"?>
<p:tagLst xmlns:p="http://schemas.openxmlformats.org/presentationml/2006/main">
  <p:tag name="TIMING" val="|27.8|23.7"/>
</p:tagLst>
</file>

<file path=ppt/tags/tag63.xml><?xml version="1.0" encoding="utf-8"?>
<p:tagLst xmlns:p="http://schemas.openxmlformats.org/presentationml/2006/main">
  <p:tag name="TIMING" val="|15.7|24.7|13.4|9.2|20.5"/>
</p:tagLst>
</file>

<file path=ppt/tags/tag64.xml><?xml version="1.0" encoding="utf-8"?>
<p:tagLst xmlns:p="http://schemas.openxmlformats.org/presentationml/2006/main">
  <p:tag name="TIMING" val="|15.1|15.2|13.8"/>
</p:tagLst>
</file>

<file path=ppt/tags/tag65.xml><?xml version="1.0" encoding="utf-8"?>
<p:tagLst xmlns:p="http://schemas.openxmlformats.org/presentationml/2006/main">
  <p:tag name="TIMING" val="|8.8|21.8|49.4"/>
</p:tagLst>
</file>

<file path=ppt/tags/tag66.xml><?xml version="1.0" encoding="utf-8"?>
<p:tagLst xmlns:p="http://schemas.openxmlformats.org/presentationml/2006/main">
  <p:tag name="TIMING" val="|6.1|5.9|2.5|3.6|24.3|2.4|4.6|7.5|8|9.3|5.6"/>
</p:tagLst>
</file>

<file path=ppt/tags/tag67.xml><?xml version="1.0" encoding="utf-8"?>
<p:tagLst xmlns:p="http://schemas.openxmlformats.org/presentationml/2006/main">
  <p:tag name="TIMING" val="|17.6|10.9"/>
</p:tagLst>
</file>

<file path=ppt/tags/tag68.xml><?xml version="1.0" encoding="utf-8"?>
<p:tagLst xmlns:p="http://schemas.openxmlformats.org/presentationml/2006/main">
  <p:tag name="TIMING" val="|9.9|3.7|3.5|4.7"/>
</p:tagLst>
</file>

<file path=ppt/tags/tag69.xml><?xml version="1.0" encoding="utf-8"?>
<p:tagLst xmlns:p="http://schemas.openxmlformats.org/presentationml/2006/main">
  <p:tag name="TIMING" val="|11.6"/>
</p:tagLst>
</file>

<file path=ppt/tags/tag70.xml><?xml version="1.0" encoding="utf-8"?>
<p:tagLst xmlns:p="http://schemas.openxmlformats.org/presentationml/2006/main">
  <p:tag name="TIMING" val="|5.6|12.9|5.7|4.3"/>
</p:tagLst>
</file>

<file path=ppt/tags/tag71.xml><?xml version="1.0" encoding="utf-8"?>
<p:tagLst xmlns:p="http://schemas.openxmlformats.org/presentationml/2006/main">
  <p:tag name="TIMING" val="|18.8"/>
</p:tagLst>
</file>

<file path=ppt/tags/tag72.xml><?xml version="1.0" encoding="utf-8"?>
<p:tagLst xmlns:p="http://schemas.openxmlformats.org/presentationml/2006/main">
  <p:tag name="TIMING" val="|27.2|7"/>
</p:tagLst>
</file>

<file path=ppt/tags/tag73.xml><?xml version="1.0" encoding="utf-8"?>
<p:tagLst xmlns:p="http://schemas.openxmlformats.org/presentationml/2006/main">
  <p:tag name="TIMING" val="|25.7|7.7|11.2"/>
</p:tagLst>
</file>

<file path=ppt/tags/tag74.xml><?xml version="1.0" encoding="utf-8"?>
<p:tagLst xmlns:p="http://schemas.openxmlformats.org/presentationml/2006/main">
  <p:tag name="TIMING" val="|4.8|4.8|4.9|8.5"/>
</p:tagLst>
</file>

<file path=ppt/tags/tag75.xml><?xml version="1.0" encoding="utf-8"?>
<p:tagLst xmlns:p="http://schemas.openxmlformats.org/presentationml/2006/main">
  <p:tag name="TIMING" val="|8.7"/>
</p:tagLst>
</file>

<file path=ppt/tags/tag76.xml><?xml version="1.0" encoding="utf-8"?>
<p:tagLst xmlns:p="http://schemas.openxmlformats.org/presentationml/2006/main">
  <p:tag name="TIMING" val="|5.1|4.2|10"/>
</p:tagLst>
</file>

<file path=ppt/tags/tag77.xml><?xml version="1.0" encoding="utf-8"?>
<p:tagLst xmlns:p="http://schemas.openxmlformats.org/presentationml/2006/main">
  <p:tag name="TIMING" val="|4.9"/>
</p:tagLst>
</file>

<file path=ppt/tags/tag78.xml><?xml version="1.0" encoding="utf-8"?>
<p:tagLst xmlns:p="http://schemas.openxmlformats.org/presentationml/2006/main">
  <p:tag name="TIMING" val="|13.9"/>
</p:tagLst>
</file>

<file path=ppt/tags/tag79.xml><?xml version="1.0" encoding="utf-8"?>
<p:tagLst xmlns:p="http://schemas.openxmlformats.org/presentationml/2006/main">
  <p:tag name="TIMING" val="|13.4"/>
</p:tagLst>
</file>

<file path=ppt/tags/tag80.xml><?xml version="1.0" encoding="utf-8"?>
<p:tagLst xmlns:p="http://schemas.openxmlformats.org/presentationml/2006/main">
  <p:tag name="TIMING" val="|17|4.8|9.8"/>
</p:tagLst>
</file>

<file path=ppt/tags/tag81.xml><?xml version="1.0" encoding="utf-8"?>
<p:tagLst xmlns:p="http://schemas.openxmlformats.org/presentationml/2006/main">
  <p:tag name="ISPRING_RESOURCE_PATHS_HASH_2" val="f94d27838420a58b30ec9766db2ad665cd4817aa"/>
  <p:tag name="commondata" val="eyJoZGlkIjoiZTgzZmMyNjkzZjFhOGNlYjIxNjA2OTU0M2E0MGE0ZTkifQ=="/>
</p:tagLst>
</file>

<file path=ppt/theme/theme1.xml><?xml version="1.0" encoding="utf-8"?>
<a:theme xmlns:a="http://schemas.openxmlformats.org/drawingml/2006/main" name="主题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常用">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18076</Words>
  <Application>WPS 演示</Application>
  <PresentationFormat>自定义</PresentationFormat>
  <Paragraphs>3415</Paragraphs>
  <Slides>97</Slides>
  <Notes>8</Notes>
  <HiddenSlides>0</HiddenSlides>
  <MMClips>0</MMClips>
  <ScaleCrop>false</ScaleCrop>
  <HeadingPairs>
    <vt:vector size="8" baseType="variant">
      <vt:variant>
        <vt:lpstr>已用的字体</vt:lpstr>
      </vt:variant>
      <vt:variant>
        <vt:i4>24</vt:i4>
      </vt:variant>
      <vt:variant>
        <vt:lpstr>主题</vt:lpstr>
      </vt:variant>
      <vt:variant>
        <vt:i4>1</vt:i4>
      </vt:variant>
      <vt:variant>
        <vt:lpstr>嵌入 OLE 服务器</vt:lpstr>
      </vt:variant>
      <vt:variant>
        <vt:i4>5</vt:i4>
      </vt:variant>
      <vt:variant>
        <vt:lpstr>幻灯片标题</vt:lpstr>
      </vt:variant>
      <vt:variant>
        <vt:i4>97</vt:i4>
      </vt:variant>
    </vt:vector>
  </HeadingPairs>
  <TitlesOfParts>
    <vt:vector size="127" baseType="lpstr">
      <vt:lpstr>Arial</vt:lpstr>
      <vt:lpstr>宋体</vt:lpstr>
      <vt:lpstr>Wingdings</vt:lpstr>
      <vt:lpstr>Tahoma</vt:lpstr>
      <vt:lpstr>微软雅黑</vt:lpstr>
      <vt:lpstr>Arial Unicode MS</vt:lpstr>
      <vt:lpstr>Arial</vt:lpstr>
      <vt:lpstr>等线</vt:lpstr>
      <vt:lpstr>Impact</vt:lpstr>
      <vt:lpstr>Leelawadee</vt:lpstr>
      <vt:lpstr>方正姚体</vt:lpstr>
      <vt:lpstr>FZLTDHK-GBK1-0</vt:lpstr>
      <vt:lpstr>Segoe Print</vt:lpstr>
      <vt:lpstr>FZLTXIHJW-GB1-0</vt:lpstr>
      <vt:lpstr>Arial Unicode MS</vt:lpstr>
      <vt:lpstr>黑体</vt:lpstr>
      <vt:lpstr>Symbol</vt:lpstr>
      <vt:lpstr>Calibri</vt:lpstr>
      <vt:lpstr>Times New Roman</vt:lpstr>
      <vt:lpstr>方正兰亭中黑_GBK</vt:lpstr>
      <vt:lpstr>方正宋一简体</vt:lpstr>
      <vt:lpstr>Gill Sans MT</vt:lpstr>
      <vt:lpstr>MS PGothic</vt:lpstr>
      <vt:lpstr>Comic Sans MS</vt:lpstr>
      <vt:lpstr>主题1</vt:lpstr>
      <vt:lpstr>Visio.Drawing.11</vt:lpstr>
      <vt:lpstr>Equation.3</vt:lpstr>
      <vt:lpstr>Equation.3</vt:lpstr>
      <vt:lpstr>Equation.3</vt:lpstr>
      <vt:lpstr>Equation.3</vt:lpstr>
      <vt:lpstr>PowerPoint 演示文稿</vt:lpstr>
      <vt:lpstr>物理层的作用</vt:lpstr>
      <vt:lpstr>物理层需要考虑的问题</vt:lpstr>
      <vt:lpstr>物理层需要考虑的问题</vt:lpstr>
      <vt:lpstr>与传输媒体的接口特性</vt:lpstr>
      <vt:lpstr>与传输媒体的接口特性</vt:lpstr>
      <vt:lpstr>与传输媒体的接口特性</vt:lpstr>
      <vt:lpstr>与传输媒体的接口特性</vt:lpstr>
      <vt:lpstr>与传输媒体的接口特性</vt:lpstr>
      <vt:lpstr>物理层需要考虑的问题</vt:lpstr>
      <vt:lpstr>PowerPoint 演示文稿</vt:lpstr>
      <vt:lpstr>1. 数据通信系统的模型</vt:lpstr>
      <vt:lpstr>几个常用术语</vt:lpstr>
      <vt:lpstr>2. 编码与调制</vt:lpstr>
      <vt:lpstr>(1) 常用编码方式</vt:lpstr>
      <vt:lpstr>(2)基本调制方法</vt:lpstr>
      <vt:lpstr>(2)基本调制方法</vt:lpstr>
      <vt:lpstr>基带传输与频带传输</vt:lpstr>
      <vt:lpstr>3. 信道的极限容量</vt:lpstr>
      <vt:lpstr>3. 信道的极限容量</vt:lpstr>
      <vt:lpstr>奈氏准则</vt:lpstr>
      <vt:lpstr>（1）奈氏准则</vt:lpstr>
      <vt:lpstr>如何使一个码元能够携带更多的信息量</vt:lpstr>
      <vt:lpstr>如何使一个码元能够携带更多的信息量</vt:lpstr>
      <vt:lpstr>多元制不能无限提高信息传输速率</vt:lpstr>
      <vt:lpstr>（2）香农公式</vt:lpstr>
      <vt:lpstr>4.  传输方式</vt:lpstr>
      <vt:lpstr>4.  传输方式</vt:lpstr>
      <vt:lpstr>4.  传输方式</vt:lpstr>
      <vt:lpstr>4.  传输方式</vt:lpstr>
      <vt:lpstr>PowerPoint 演示文稿</vt:lpstr>
      <vt:lpstr>物理层下面的传输媒体</vt:lpstr>
      <vt:lpstr>电信领域使用的电磁波的频谱</vt:lpstr>
      <vt:lpstr>1. 导引型传输媒体</vt:lpstr>
      <vt:lpstr>双绞线标准</vt:lpstr>
      <vt:lpstr>1. 导引型传输媒体</vt:lpstr>
      <vt:lpstr>1. 导引型传输媒体</vt:lpstr>
      <vt:lpstr>光线在光纤中的折射 </vt:lpstr>
      <vt:lpstr>多模光纤与单模光纤</vt:lpstr>
      <vt:lpstr>光纤的优点</vt:lpstr>
      <vt:lpstr>2. 非导引型传输媒体 </vt:lpstr>
      <vt:lpstr>(1) 微波</vt:lpstr>
      <vt:lpstr>地面微波接力通信</vt:lpstr>
      <vt:lpstr>卫星通信</vt:lpstr>
      <vt:lpstr>卫星通信</vt:lpstr>
      <vt:lpstr>无线局域网使用的 ISM 频段 </vt:lpstr>
      <vt:lpstr>(2) 其他无线电波</vt:lpstr>
      <vt:lpstr>(3) 红外线与可见光</vt:lpstr>
      <vt:lpstr>PowerPoint 演示文稿</vt:lpstr>
      <vt:lpstr>信道复用的概念 </vt:lpstr>
      <vt:lpstr>1. 频分复用（FDM）</vt:lpstr>
      <vt:lpstr>1. 频分复用（FDM）</vt:lpstr>
      <vt:lpstr>2. 时分复用（TDM）</vt:lpstr>
      <vt:lpstr>2. 时分复用（TDM）</vt:lpstr>
      <vt:lpstr>2. 时分复用（TDM）</vt:lpstr>
      <vt:lpstr>2. 时分复用（TDM）</vt:lpstr>
      <vt:lpstr>3. 波分复用（WDM）</vt:lpstr>
      <vt:lpstr>3. 波分复用（WDM）</vt:lpstr>
      <vt:lpstr>3. 码分复用（CDM）</vt:lpstr>
      <vt:lpstr>码分复用的基本原理</vt:lpstr>
      <vt:lpstr>各站的码片序列需要正交 </vt:lpstr>
      <vt:lpstr>各站的码片序列需要正交 </vt:lpstr>
      <vt:lpstr>正交关系的另一个重要特性</vt:lpstr>
      <vt:lpstr>CDMA 的工作原理示例图 </vt:lpstr>
      <vt:lpstr>信道复用技术小结</vt:lpstr>
      <vt:lpstr>PowerPoint 演示文稿</vt:lpstr>
      <vt:lpstr>PCM速率体制</vt:lpstr>
      <vt:lpstr>PCM速率体制</vt:lpstr>
      <vt:lpstr>PCM速率体制</vt:lpstr>
      <vt:lpstr>同步光纤网 SONET</vt:lpstr>
      <vt:lpstr>同步数字系列 SDH </vt:lpstr>
      <vt:lpstr>SONET 的 OC 级/STS 级与 SDH 的 STM 级的对应关系 </vt:lpstr>
      <vt:lpstr>SDH/SONET传输网</vt:lpstr>
      <vt:lpstr>光网络</vt:lpstr>
      <vt:lpstr>光网络</vt:lpstr>
      <vt:lpstr>光网络</vt:lpstr>
      <vt:lpstr>PowerPoint 演示文稿</vt:lpstr>
      <vt:lpstr>接入网 AN</vt:lpstr>
      <vt:lpstr>1.  电话网拨号接入</vt:lpstr>
      <vt:lpstr>2.  数字用户线接入</vt:lpstr>
      <vt:lpstr>非对称数字用户线 ADSL</vt:lpstr>
      <vt:lpstr>ADSL 的组成 </vt:lpstr>
      <vt:lpstr>3.  光纤同轴混合网接入</vt:lpstr>
      <vt:lpstr>HFC 网的结构 </vt:lpstr>
      <vt:lpstr>我国 HFC 的频谱划分</vt:lpstr>
      <vt:lpstr>HFC 网的设备组成</vt:lpstr>
      <vt:lpstr>用户所享用的最高数据率是不确定的</vt:lpstr>
      <vt:lpstr>4.  光纤接入 </vt:lpstr>
      <vt:lpstr>4.  光纤接入 </vt:lpstr>
      <vt:lpstr>4.  光纤接入 </vt:lpstr>
      <vt:lpstr>4.  光纤接入 </vt:lpstr>
      <vt:lpstr>4.  光纤接入 </vt:lpstr>
      <vt:lpstr>4.  光纤接入 </vt:lpstr>
      <vt:lpstr>4.  光纤接入 </vt:lpstr>
      <vt:lpstr>5.  以太网接入</vt:lpstr>
      <vt:lpstr>6.  无线接入</vt:lpstr>
      <vt:lpstr>PowerPoint 演示文稿</vt:lpstr>
    </vt:vector>
  </TitlesOfParts>
  <Company>NICE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计算机网络教程 第4版</dc:title>
  <dc:creator>谢钧 谢希仁</dc:creator>
  <cp:lastModifiedBy>崔基哲</cp:lastModifiedBy>
  <cp:revision>331</cp:revision>
  <dcterms:created xsi:type="dcterms:W3CDTF">2004-03-02T12:35:00Z</dcterms:created>
  <dcterms:modified xsi:type="dcterms:W3CDTF">2024-03-18T16:11:31Z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AB60EFF2BB9445ED98F71D5959B2DAB4_13</vt:lpwstr>
  </property>
  <property fmtid="{D5CDD505-2E9C-101B-9397-08002B2CF9AE}" pid="3" name="KSOProductBuildVer">
    <vt:lpwstr>2052-12.1.0.16388</vt:lpwstr>
  </property>
</Properties>
</file>