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57" r:id="rId3"/>
    <p:sldId id="258" r:id="rId4"/>
    <p:sldId id="259" r:id="rId5"/>
    <p:sldId id="260" r:id="rId6"/>
    <p:sldId id="277" r:id="rId7"/>
    <p:sldId id="278" r:id="rId8"/>
    <p:sldId id="280" r:id="rId9"/>
    <p:sldId id="261" r:id="rId10"/>
    <p:sldId id="275" r:id="rId11"/>
    <p:sldId id="282" r:id="rId12"/>
    <p:sldId id="279" r:id="rId13"/>
    <p:sldId id="284" r:id="rId14"/>
    <p:sldId id="262" r:id="rId15"/>
    <p:sldId id="263" r:id="rId16"/>
    <p:sldId id="264" r:id="rId17"/>
    <p:sldId id="285" r:id="rId18"/>
    <p:sldId id="274" r:id="rId19"/>
    <p:sldId id="286" r:id="rId20"/>
    <p:sldId id="265" r:id="rId21"/>
    <p:sldId id="266" r:id="rId22"/>
    <p:sldId id="287" r:id="rId23"/>
    <p:sldId id="267" r:id="rId24"/>
    <p:sldId id="273" r:id="rId25"/>
  </p:sldIdLst>
  <p:sldSz cx="12192000" cy="6858000"/>
  <p:notesSz cx="6858000" cy="9144000"/>
  <p:defaultTextStyle>
    <a:defPPr>
      <a:defRPr lang="zh-CN"/>
    </a:defPPr>
    <a:lvl1pPr algn="l" rtl="0" fontAlgn="base">
      <a:spcBef>
        <a:spcPct val="0"/>
      </a:spcBef>
      <a:spcAft>
        <a:spcPct val="0"/>
      </a:spcAft>
      <a:defRPr kern="1200">
        <a:solidFill>
          <a:schemeClr val="tx1"/>
        </a:solidFill>
        <a:latin typeface="Arial" charset="0"/>
        <a:ea typeface="宋体" charset="-122"/>
        <a:cs typeface="+mn-cs"/>
      </a:defRPr>
    </a:lvl1pPr>
    <a:lvl2pPr marL="457200" algn="l" rtl="0" fontAlgn="base">
      <a:spcBef>
        <a:spcPct val="0"/>
      </a:spcBef>
      <a:spcAft>
        <a:spcPct val="0"/>
      </a:spcAft>
      <a:defRPr kern="1200">
        <a:solidFill>
          <a:schemeClr val="tx1"/>
        </a:solidFill>
        <a:latin typeface="Arial" charset="0"/>
        <a:ea typeface="宋体" charset="-122"/>
        <a:cs typeface="+mn-cs"/>
      </a:defRPr>
    </a:lvl2pPr>
    <a:lvl3pPr marL="914400" algn="l" rtl="0" fontAlgn="base">
      <a:spcBef>
        <a:spcPct val="0"/>
      </a:spcBef>
      <a:spcAft>
        <a:spcPct val="0"/>
      </a:spcAft>
      <a:defRPr kern="1200">
        <a:solidFill>
          <a:schemeClr val="tx1"/>
        </a:solidFill>
        <a:latin typeface="Arial" charset="0"/>
        <a:ea typeface="宋体" charset="-122"/>
        <a:cs typeface="+mn-cs"/>
      </a:defRPr>
    </a:lvl3pPr>
    <a:lvl4pPr marL="1371600" algn="l" rtl="0" fontAlgn="base">
      <a:spcBef>
        <a:spcPct val="0"/>
      </a:spcBef>
      <a:spcAft>
        <a:spcPct val="0"/>
      </a:spcAft>
      <a:defRPr kern="1200">
        <a:solidFill>
          <a:schemeClr val="tx1"/>
        </a:solidFill>
        <a:latin typeface="Arial" charset="0"/>
        <a:ea typeface="宋体" charset="-122"/>
        <a:cs typeface="+mn-cs"/>
      </a:defRPr>
    </a:lvl4pPr>
    <a:lvl5pPr marL="1828800" algn="l" rtl="0" fontAlgn="base">
      <a:spcBef>
        <a:spcPct val="0"/>
      </a:spcBef>
      <a:spcAft>
        <a:spcPct val="0"/>
      </a:spcAft>
      <a:defRPr kern="1200">
        <a:solidFill>
          <a:schemeClr val="tx1"/>
        </a:solidFill>
        <a:latin typeface="Arial" charset="0"/>
        <a:ea typeface="宋体" charset="-122"/>
        <a:cs typeface="+mn-cs"/>
      </a:defRPr>
    </a:lvl5pPr>
    <a:lvl6pPr marL="2286000" algn="l" defTabSz="914400" rtl="0" eaLnBrk="1" latinLnBrk="0" hangingPunct="1">
      <a:defRPr kern="1200">
        <a:solidFill>
          <a:schemeClr val="tx1"/>
        </a:solidFill>
        <a:latin typeface="Arial" charset="0"/>
        <a:ea typeface="宋体" charset="-122"/>
        <a:cs typeface="+mn-cs"/>
      </a:defRPr>
    </a:lvl6pPr>
    <a:lvl7pPr marL="2743200" algn="l" defTabSz="914400" rtl="0" eaLnBrk="1" latinLnBrk="0" hangingPunct="1">
      <a:defRPr kern="1200">
        <a:solidFill>
          <a:schemeClr val="tx1"/>
        </a:solidFill>
        <a:latin typeface="Arial" charset="0"/>
        <a:ea typeface="宋体" charset="-122"/>
        <a:cs typeface="+mn-cs"/>
      </a:defRPr>
    </a:lvl7pPr>
    <a:lvl8pPr marL="3200400" algn="l" defTabSz="914400" rtl="0" eaLnBrk="1" latinLnBrk="0" hangingPunct="1">
      <a:defRPr kern="1200">
        <a:solidFill>
          <a:schemeClr val="tx1"/>
        </a:solidFill>
        <a:latin typeface="Arial" charset="0"/>
        <a:ea typeface="宋体" charset="-122"/>
        <a:cs typeface="+mn-cs"/>
      </a:defRPr>
    </a:lvl8pPr>
    <a:lvl9pPr marL="3657600" algn="l" defTabSz="914400" rtl="0" eaLnBrk="1" latinLnBrk="0" hangingPunct="1">
      <a:defRPr kern="1200">
        <a:solidFill>
          <a:schemeClr val="tx1"/>
        </a:solidFill>
        <a:latin typeface="Arial" charset="0"/>
        <a:ea typeface="宋体"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ED313E"/>
    <a:srgbClr val="B7D43F"/>
    <a:srgbClr val="ED3623"/>
    <a:srgbClr val="45CDE2"/>
    <a:srgbClr val="FE996C"/>
    <a:srgbClr val="937863"/>
    <a:srgbClr val="767171"/>
    <a:srgbClr val="DEF6FA"/>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snapToGrid="0">
      <p:cViewPr varScale="1">
        <p:scale>
          <a:sx n="85" d="100"/>
          <a:sy n="85" d="100"/>
        </p:scale>
        <p:origin x="-708" y="-84"/>
      </p:cViewPr>
      <p:guideLst>
        <p:guide orient="horz" pos="2273"/>
        <p:guide pos="3863"/>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fontAlgn="auto">
              <a:spcBef>
                <a:spcPts val="0"/>
              </a:spcBef>
              <a:spcAft>
                <a:spcPts val="0"/>
              </a:spcAft>
              <a:defRPr sz="1200" smtClean="0">
                <a:latin typeface="+mn-lt"/>
                <a:ea typeface="+mn-ea"/>
              </a:defRPr>
            </a:lvl1pPr>
          </a:lstStyle>
          <a:p>
            <a:pPr>
              <a:defRPr/>
            </a:pPr>
            <a:fld id="{D0512FCE-D048-4C9F-9820-889183455FC4}" type="datetimeFigureOut">
              <a:rPr lang="zh-CN" altLang="en-US"/>
              <a:pPr>
                <a:defRPr/>
              </a:pPr>
              <a:t>2016-5-10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endParaRPr lang="zh-CN" altLang="en-US" noProof="0"/>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fontAlgn="auto">
              <a:spcBef>
                <a:spcPts val="0"/>
              </a:spcBef>
              <a:spcAft>
                <a:spcPts val="0"/>
              </a:spcAft>
              <a:defRPr sz="1200" smtClean="0">
                <a:latin typeface="+mn-lt"/>
                <a:ea typeface="+mn-ea"/>
              </a:defRPr>
            </a:lvl1pPr>
          </a:lstStyle>
          <a:p>
            <a:pPr>
              <a:defRPr/>
            </a:pPr>
            <a:fld id="{A2E51186-3F36-4253-A6C3-B74541165DD4}"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幻灯片图像占位符 1"/>
          <p:cNvSpPr>
            <a:spLocks noGrp="1" noRot="1" noChangeAspect="1"/>
          </p:cNvSpPr>
          <p:nvPr>
            <p:ph type="sldImg"/>
          </p:nvPr>
        </p:nvSpPr>
        <p:spPr bwMode="auto">
          <a:noFill/>
          <a:ln>
            <a:solidFill>
              <a:srgbClr val="000000"/>
            </a:solidFill>
            <a:miter lim="800000"/>
            <a:headEnd/>
            <a:tailEnd/>
          </a:ln>
        </p:spPr>
      </p:sp>
      <p:sp>
        <p:nvSpPr>
          <p:cNvPr id="32770"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smtClean="0"/>
          </a:p>
        </p:txBody>
      </p:sp>
      <p:sp>
        <p:nvSpPr>
          <p:cNvPr id="32771"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4E1AFAE-1F87-4814-AF5B-6BD4C5014B21}" type="slidenum">
              <a:rPr lang="zh-CN" altLang="en-US"/>
              <a:pPr fontAlgn="base">
                <a:spcBef>
                  <a:spcPct val="0"/>
                </a:spcBef>
                <a:spcAft>
                  <a:spcPct val="0"/>
                </a:spcAft>
              </a:pPr>
              <a:t>17</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幻灯片图像占位符 1"/>
          <p:cNvSpPr>
            <a:spLocks noGrp="1" noRot="1" noChangeAspect="1"/>
          </p:cNvSpPr>
          <p:nvPr>
            <p:ph type="sldImg"/>
          </p:nvPr>
        </p:nvSpPr>
        <p:spPr bwMode="auto">
          <a:noFill/>
          <a:ln>
            <a:solidFill>
              <a:srgbClr val="000000"/>
            </a:solidFill>
            <a:miter lim="800000"/>
            <a:headEnd/>
            <a:tailEnd/>
          </a:ln>
        </p:spPr>
      </p:sp>
      <p:sp>
        <p:nvSpPr>
          <p:cNvPr id="28674"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smtClean="0"/>
          </a:p>
        </p:txBody>
      </p:sp>
      <p:sp>
        <p:nvSpPr>
          <p:cNvPr id="28675"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2AB50A1-5BF0-49B8-AF10-2B49260ECFDB}" type="slidenum">
              <a:rPr lang="zh-CN" altLang="en-US"/>
              <a:pPr fontAlgn="base">
                <a:spcBef>
                  <a:spcPct val="0"/>
                </a:spcBef>
                <a:spcAft>
                  <a:spcPct val="0"/>
                </a:spcAft>
              </a:pPr>
              <a:t>20</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pPr>
              <a:defRPr/>
            </a:pPr>
            <a:fld id="{6402009E-7BDA-433D-B58D-1BA5EC9CE2DC}" type="datetimeFigureOut">
              <a:rPr lang="zh-CN" altLang="en-US"/>
              <a:pPr>
                <a:defRPr/>
              </a:pPr>
              <a:t>2016-5-10</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5AA9C6EA-1753-4E86-8491-116030AAC8BB}" type="slidenum">
              <a:rPr lang="zh-CN" altLang="en-US"/>
              <a:pPr>
                <a:defRPr/>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A8448438-AC7B-4274-9194-4D7DEC01A4BD}" type="datetimeFigureOut">
              <a:rPr lang="zh-CN" altLang="en-US"/>
              <a:pPr>
                <a:defRPr/>
              </a:pPr>
              <a:t>2016-5-10</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8EA8AAFD-18C8-46B0-BC05-9FBA40E4C710}" type="slidenum">
              <a:rPr lang="zh-CN" altLang="en-US"/>
              <a:pPr>
                <a:defRPr/>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pPr>
              <a:defRPr/>
            </a:pPr>
            <a:fld id="{D834E200-BD6D-4E1F-A7F3-1D60E99A9C61}" type="datetimeFigureOut">
              <a:rPr lang="zh-CN" altLang="en-US"/>
              <a:pPr>
                <a:defRPr/>
              </a:pPr>
              <a:t>2016-5-10</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9240C80A-D6EA-44FB-BB0A-1F96D9884F18}" type="slidenum">
              <a:rPr lang="zh-CN" altLang="en-US"/>
              <a:pPr>
                <a:defRPr/>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p:cNvSpPr>
          <p:nvPr>
            <p:ph type="dt" sz="half" idx="10"/>
          </p:nvPr>
        </p:nvSpPr>
        <p:spPr/>
        <p:txBody>
          <a:bodyPr/>
          <a:lstStyle>
            <a:lvl1pPr>
              <a:defRPr/>
            </a:lvl1pPr>
          </a:lstStyle>
          <a:p>
            <a:pPr>
              <a:defRPr/>
            </a:pPr>
            <a:fld id="{FEB75F08-9DFF-439A-9F6F-E47E0DE6CA61}" type="datetimeFigureOut">
              <a:rPr lang="zh-CN" altLang="en-US"/>
              <a:pPr>
                <a:defRPr/>
              </a:pPr>
              <a:t>2016-5-10</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C548F1F1-68A4-4FFA-ACDC-575B3E24F1C5}" type="slidenum">
              <a:rPr lang="zh-CN" altLang="en-US"/>
              <a:pPr>
                <a:defRPr/>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p:cNvSpPr>
          <p:nvPr>
            <p:ph type="dt" sz="half" idx="10"/>
          </p:nvPr>
        </p:nvSpPr>
        <p:spPr/>
        <p:txBody>
          <a:bodyPr/>
          <a:lstStyle>
            <a:lvl1pPr>
              <a:defRPr/>
            </a:lvl1pPr>
          </a:lstStyle>
          <a:p>
            <a:pPr>
              <a:defRPr/>
            </a:pPr>
            <a:fld id="{6D5222DB-C88D-4740-A5F5-DCAD72B6A125}" type="datetimeFigureOut">
              <a:rPr lang="zh-CN" altLang="en-US"/>
              <a:pPr>
                <a:defRPr/>
              </a:pPr>
              <a:t>2016-5-10</a:t>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D5652D5F-28DB-48E9-9503-41F0DD748528}" type="slidenum">
              <a:rPr lang="zh-CN" altLang="en-US"/>
              <a:pPr>
                <a:defRPr/>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pPr>
              <a:defRPr/>
            </a:pPr>
            <a:fld id="{A36D32AC-0919-4368-978B-971613325EAC}" type="datetimeFigureOut">
              <a:rPr lang="zh-CN" altLang="en-US"/>
              <a:pPr>
                <a:defRPr/>
              </a:pPr>
              <a:t>2016-5-10</a:t>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68F81704-392D-4A80-B354-6B0F399C8EB7}" type="slidenum">
              <a:rPr lang="zh-CN" altLang="en-US"/>
              <a:pPr>
                <a:defRPr/>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B9B60D15-DAD4-4A72-9BAB-C0F0416F5F88}" type="datetimeFigureOut">
              <a:rPr lang="zh-CN" altLang="en-US"/>
              <a:pPr>
                <a:defRPr/>
              </a:pPr>
              <a:t>2016-5-10</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4DB8353E-49BF-4BE2-87C7-0EE5C02E8CD9}" type="slidenum">
              <a:rPr lang="zh-CN" altLang="en-US"/>
              <a:pPr>
                <a:defRPr/>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55721952-03E1-4B65-A3F5-7529DE5BE65E}" type="datetimeFigureOut">
              <a:rPr lang="zh-CN" altLang="en-US"/>
              <a:pPr>
                <a:defRPr/>
              </a:pPr>
              <a:t>2016-5-10</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CB90E367-77E3-439A-B4FD-A023AF88321E}" type="slidenum">
              <a:rPr lang="zh-CN" altLang="en-US"/>
              <a:pPr>
                <a:defRPr/>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05E3CE58-1AE4-491B-994E-5B832B1885FB}" type="datetimeFigureOut">
              <a:rPr lang="zh-CN" altLang="en-US"/>
              <a:pPr>
                <a:defRPr/>
              </a:pPr>
              <a:t>2016-5-10</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CBB44BCD-29FE-46E7-8232-6CC872D831F4}" type="slidenum">
              <a:rPr lang="zh-CN" altLang="en-US"/>
              <a:pPr>
                <a:defRPr/>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FDD0ED81-72A1-4044-A0B5-B36B1F57FE99}" type="datetimeFigureOut">
              <a:rPr lang="zh-CN" altLang="en-US"/>
              <a:pPr>
                <a:defRPr/>
              </a:pPr>
              <a:t>2016-5-10</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09C04E79-8AF4-4967-AD07-C002AEA33227}" type="slidenum">
              <a:rPr lang="zh-CN" altLang="en-US"/>
              <a:pPr>
                <a:defRPr/>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667967C8-A89F-410D-AF09-6489CE505E81}" type="datetimeFigureOut">
              <a:rPr lang="zh-CN" altLang="en-US"/>
              <a:pPr>
                <a:defRPr/>
              </a:pPr>
              <a:t>2016-5-10</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9E277C3A-C457-440C-AA63-D3C8916EB449}" type="slidenum">
              <a:rPr lang="zh-CN" altLang="en-US"/>
              <a:pPr>
                <a:defRPr/>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838200" y="365125"/>
            <a:ext cx="10515600" cy="13255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027" name="文本占位符 2"/>
          <p:cNvSpPr>
            <a:spLocks noGrp="1"/>
          </p:cNvSpPr>
          <p:nvPr>
            <p:ph type="body" idx="1"/>
          </p:nvPr>
        </p:nvSpPr>
        <p:spPr bwMode="auto">
          <a:xfrm>
            <a:off x="838200" y="1825625"/>
            <a:ext cx="10515600" cy="43513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ea typeface="+mn-ea"/>
              </a:defRPr>
            </a:lvl1pPr>
          </a:lstStyle>
          <a:p>
            <a:pPr>
              <a:defRPr/>
            </a:pPr>
            <a:fld id="{D10F57F3-2573-47FF-A45A-B063B912E72B}" type="datetimeFigureOut">
              <a:rPr lang="zh-CN" altLang="en-US"/>
              <a:pPr>
                <a:defRPr/>
              </a:pPr>
              <a:t>2016-5-10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ea typeface="+mn-ea"/>
              </a:defRPr>
            </a:lvl1pPr>
          </a:lstStyle>
          <a:p>
            <a:pPr>
              <a:defRPr/>
            </a:pPr>
            <a:fld id="{45F8032C-8239-48D3-97C1-5C0390981C47}"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a:ea typeface="宋体" charset="-122"/>
        </a:defRPr>
      </a:lvl2pPr>
      <a:lvl3pPr algn="l" rtl="0" fontAlgn="base">
        <a:lnSpc>
          <a:spcPct val="90000"/>
        </a:lnSpc>
        <a:spcBef>
          <a:spcPct val="0"/>
        </a:spcBef>
        <a:spcAft>
          <a:spcPct val="0"/>
        </a:spcAft>
        <a:defRPr sz="4400">
          <a:solidFill>
            <a:schemeClr val="tx1"/>
          </a:solidFill>
          <a:latin typeface="Calibri Light"/>
          <a:ea typeface="宋体" charset="-122"/>
        </a:defRPr>
      </a:lvl3pPr>
      <a:lvl4pPr algn="l" rtl="0" fontAlgn="base">
        <a:lnSpc>
          <a:spcPct val="90000"/>
        </a:lnSpc>
        <a:spcBef>
          <a:spcPct val="0"/>
        </a:spcBef>
        <a:spcAft>
          <a:spcPct val="0"/>
        </a:spcAft>
        <a:defRPr sz="4400">
          <a:solidFill>
            <a:schemeClr val="tx1"/>
          </a:solidFill>
          <a:latin typeface="Calibri Light"/>
          <a:ea typeface="宋体" charset="-122"/>
        </a:defRPr>
      </a:lvl4pPr>
      <a:lvl5pPr algn="l" rtl="0" fontAlgn="base">
        <a:lnSpc>
          <a:spcPct val="90000"/>
        </a:lnSpc>
        <a:spcBef>
          <a:spcPct val="0"/>
        </a:spcBef>
        <a:spcAft>
          <a:spcPct val="0"/>
        </a:spcAft>
        <a:defRPr sz="4400">
          <a:solidFill>
            <a:schemeClr val="tx1"/>
          </a:solidFill>
          <a:latin typeface="Calibri Light"/>
          <a:ea typeface="宋体" charset="-122"/>
        </a:defRPr>
      </a:lvl5pPr>
      <a:lvl6pPr marL="457200" algn="l" rtl="0" fontAlgn="base">
        <a:lnSpc>
          <a:spcPct val="90000"/>
        </a:lnSpc>
        <a:spcBef>
          <a:spcPct val="0"/>
        </a:spcBef>
        <a:spcAft>
          <a:spcPct val="0"/>
        </a:spcAft>
        <a:defRPr sz="4400">
          <a:solidFill>
            <a:schemeClr val="tx1"/>
          </a:solidFill>
          <a:latin typeface="Calibri Light"/>
          <a:ea typeface="宋体" charset="-122"/>
        </a:defRPr>
      </a:lvl6pPr>
      <a:lvl7pPr marL="914400" algn="l" rtl="0" fontAlgn="base">
        <a:lnSpc>
          <a:spcPct val="90000"/>
        </a:lnSpc>
        <a:spcBef>
          <a:spcPct val="0"/>
        </a:spcBef>
        <a:spcAft>
          <a:spcPct val="0"/>
        </a:spcAft>
        <a:defRPr sz="4400">
          <a:solidFill>
            <a:schemeClr val="tx1"/>
          </a:solidFill>
          <a:latin typeface="Calibri Light"/>
          <a:ea typeface="宋体" charset="-122"/>
        </a:defRPr>
      </a:lvl7pPr>
      <a:lvl8pPr marL="1371600" algn="l" rtl="0" fontAlgn="base">
        <a:lnSpc>
          <a:spcPct val="90000"/>
        </a:lnSpc>
        <a:spcBef>
          <a:spcPct val="0"/>
        </a:spcBef>
        <a:spcAft>
          <a:spcPct val="0"/>
        </a:spcAft>
        <a:defRPr sz="4400">
          <a:solidFill>
            <a:schemeClr val="tx1"/>
          </a:solidFill>
          <a:latin typeface="Calibri Light"/>
          <a:ea typeface="宋体" charset="-122"/>
        </a:defRPr>
      </a:lvl8pPr>
      <a:lvl9pPr marL="1828800" algn="l" rtl="0" fontAlgn="base">
        <a:lnSpc>
          <a:spcPct val="90000"/>
        </a:lnSpc>
        <a:spcBef>
          <a:spcPct val="0"/>
        </a:spcBef>
        <a:spcAft>
          <a:spcPct val="0"/>
        </a:spcAft>
        <a:defRPr sz="4400">
          <a:solidFill>
            <a:schemeClr val="tx1"/>
          </a:solidFill>
          <a:latin typeface="Calibri Light"/>
          <a:ea typeface="宋体" charset="-122"/>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hyperlink" Target="http://www.patentcloud.com/" TargetMode="Externa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6858000"/>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 name="直角三角形 6"/>
          <p:cNvSpPr/>
          <p:nvPr/>
        </p:nvSpPr>
        <p:spPr>
          <a:xfrm rot="10800000">
            <a:off x="11106150" y="42863"/>
            <a:ext cx="1042988" cy="1042987"/>
          </a:xfrm>
          <a:prstGeom prst="r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4" name="矩形 13"/>
          <p:cNvSpPr/>
          <p:nvPr/>
        </p:nvSpPr>
        <p:spPr>
          <a:xfrm rot="13360681">
            <a:off x="-47625" y="2786063"/>
            <a:ext cx="593725" cy="592137"/>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numCol="2" anchor="ctr"/>
          <a:lstStyle/>
          <a:p>
            <a:pPr fontAlgn="auto">
              <a:spcBef>
                <a:spcPts val="0"/>
              </a:spcBef>
              <a:spcAft>
                <a:spcPts val="0"/>
              </a:spcAft>
              <a:defRPr/>
            </a:pPr>
            <a:endParaRPr lang="zh-CN" altLang="en-US" spc="-150"/>
          </a:p>
        </p:txBody>
      </p:sp>
      <p:grpSp>
        <p:nvGrpSpPr>
          <p:cNvPr id="14340" name="组合 15"/>
          <p:cNvGrpSpPr>
            <a:grpSpLocks/>
          </p:cNvGrpSpPr>
          <p:nvPr/>
        </p:nvGrpSpPr>
        <p:grpSpPr bwMode="auto">
          <a:xfrm>
            <a:off x="227013" y="-238125"/>
            <a:ext cx="2889250" cy="3097213"/>
            <a:chOff x="227449" y="-238141"/>
            <a:chExt cx="2889349" cy="3097155"/>
          </a:xfrm>
        </p:grpSpPr>
        <p:sp>
          <p:nvSpPr>
            <p:cNvPr id="8" name="矩形 7"/>
            <p:cNvSpPr/>
            <p:nvPr/>
          </p:nvSpPr>
          <p:spPr>
            <a:xfrm>
              <a:off x="298888" y="-238141"/>
              <a:ext cx="1257343" cy="1257276"/>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numCol="2" anchor="ctr"/>
            <a:lstStyle/>
            <a:p>
              <a:pPr fontAlgn="auto">
                <a:spcBef>
                  <a:spcPts val="0"/>
                </a:spcBef>
                <a:spcAft>
                  <a:spcPts val="0"/>
                </a:spcAft>
                <a:defRPr/>
              </a:pPr>
              <a:endParaRPr lang="zh-CN" altLang="en-US" spc="-150"/>
            </a:p>
          </p:txBody>
        </p:sp>
        <p:sp>
          <p:nvSpPr>
            <p:cNvPr id="9" name="矩形 8"/>
            <p:cNvSpPr/>
            <p:nvPr/>
          </p:nvSpPr>
          <p:spPr>
            <a:xfrm rot="51479">
              <a:off x="400492" y="2120840"/>
              <a:ext cx="739800" cy="738174"/>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numCol="2" anchor="ctr"/>
            <a:lstStyle/>
            <a:p>
              <a:pPr fontAlgn="auto">
                <a:spcBef>
                  <a:spcPts val="0"/>
                </a:spcBef>
                <a:spcAft>
                  <a:spcPts val="0"/>
                </a:spcAft>
                <a:defRPr/>
              </a:pPr>
              <a:endParaRPr lang="zh-CN" altLang="en-US" spc="-150"/>
            </a:p>
          </p:txBody>
        </p:sp>
        <p:sp>
          <p:nvSpPr>
            <p:cNvPr id="10" name="矩形 9"/>
            <p:cNvSpPr/>
            <p:nvPr/>
          </p:nvSpPr>
          <p:spPr>
            <a:xfrm rot="21539540">
              <a:off x="1370488" y="741329"/>
              <a:ext cx="871567" cy="8715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numCol="2" anchor="ctr"/>
            <a:lstStyle/>
            <a:p>
              <a:pPr fontAlgn="auto">
                <a:spcBef>
                  <a:spcPts val="0"/>
                </a:spcBef>
                <a:spcAft>
                  <a:spcPts val="0"/>
                </a:spcAft>
                <a:defRPr/>
              </a:pPr>
              <a:endParaRPr lang="zh-CN" altLang="en-US" spc="-150"/>
            </a:p>
          </p:txBody>
        </p:sp>
        <p:sp>
          <p:nvSpPr>
            <p:cNvPr id="11" name="矩形 10"/>
            <p:cNvSpPr/>
            <p:nvPr/>
          </p:nvSpPr>
          <p:spPr>
            <a:xfrm rot="14174">
              <a:off x="227449" y="1095334"/>
              <a:ext cx="609621" cy="60800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numCol="2" anchor="ctr"/>
            <a:lstStyle/>
            <a:p>
              <a:pPr fontAlgn="auto">
                <a:spcBef>
                  <a:spcPts val="0"/>
                </a:spcBef>
                <a:spcAft>
                  <a:spcPts val="0"/>
                </a:spcAft>
                <a:defRPr/>
              </a:pPr>
              <a:endParaRPr lang="zh-CN" altLang="en-US" spc="-150"/>
            </a:p>
          </p:txBody>
        </p:sp>
        <p:sp>
          <p:nvSpPr>
            <p:cNvPr id="12" name="矩形 11"/>
            <p:cNvSpPr/>
            <p:nvPr/>
          </p:nvSpPr>
          <p:spPr>
            <a:xfrm rot="21583184">
              <a:off x="878346" y="1473152"/>
              <a:ext cx="785839" cy="785798"/>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numCol="2" anchor="ctr"/>
            <a:lstStyle/>
            <a:p>
              <a:pPr fontAlgn="auto">
                <a:spcBef>
                  <a:spcPts val="0"/>
                </a:spcBef>
                <a:spcAft>
                  <a:spcPts val="0"/>
                </a:spcAft>
                <a:defRPr/>
              </a:pPr>
              <a:endParaRPr lang="zh-CN" altLang="en-US" spc="-150"/>
            </a:p>
          </p:txBody>
        </p:sp>
        <p:sp>
          <p:nvSpPr>
            <p:cNvPr id="13" name="矩形 12"/>
            <p:cNvSpPr/>
            <p:nvPr/>
          </p:nvSpPr>
          <p:spPr>
            <a:xfrm rot="21500324">
              <a:off x="2115051" y="342873"/>
              <a:ext cx="592158" cy="59212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numCol="2" anchor="ctr"/>
            <a:lstStyle/>
            <a:p>
              <a:pPr fontAlgn="auto">
                <a:spcBef>
                  <a:spcPts val="0"/>
                </a:spcBef>
                <a:spcAft>
                  <a:spcPts val="0"/>
                </a:spcAft>
                <a:defRPr/>
              </a:pPr>
              <a:endParaRPr lang="zh-CN" altLang="en-US" spc="-150"/>
            </a:p>
          </p:txBody>
        </p:sp>
        <p:sp>
          <p:nvSpPr>
            <p:cNvPr id="15" name="矩形 14"/>
            <p:cNvSpPr/>
            <p:nvPr/>
          </p:nvSpPr>
          <p:spPr>
            <a:xfrm rot="21500324">
              <a:off x="2524640" y="-171467"/>
              <a:ext cx="592158" cy="593714"/>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numCol="2" anchor="ctr"/>
            <a:lstStyle/>
            <a:p>
              <a:pPr fontAlgn="auto">
                <a:spcBef>
                  <a:spcPts val="0"/>
                </a:spcBef>
                <a:spcAft>
                  <a:spcPts val="0"/>
                </a:spcAft>
                <a:defRPr/>
              </a:pPr>
              <a:endParaRPr lang="zh-CN" altLang="en-US" spc="-150"/>
            </a:p>
          </p:txBody>
        </p:sp>
      </p:grpSp>
      <p:grpSp>
        <p:nvGrpSpPr>
          <p:cNvPr id="14341" name="组合 16"/>
          <p:cNvGrpSpPr>
            <a:grpSpLocks/>
          </p:cNvGrpSpPr>
          <p:nvPr/>
        </p:nvGrpSpPr>
        <p:grpSpPr bwMode="auto">
          <a:xfrm rot="10384639">
            <a:off x="9429750" y="3835400"/>
            <a:ext cx="2889250" cy="3097213"/>
            <a:chOff x="227449" y="-238141"/>
            <a:chExt cx="2889349" cy="3097155"/>
          </a:xfrm>
        </p:grpSpPr>
        <p:sp>
          <p:nvSpPr>
            <p:cNvPr id="18" name="矩形 17"/>
            <p:cNvSpPr/>
            <p:nvPr/>
          </p:nvSpPr>
          <p:spPr>
            <a:xfrm>
              <a:off x="299707" y="-239246"/>
              <a:ext cx="1257343" cy="1257276"/>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numCol="2" anchor="ctr"/>
            <a:lstStyle/>
            <a:p>
              <a:pPr fontAlgn="auto">
                <a:spcBef>
                  <a:spcPts val="0"/>
                </a:spcBef>
                <a:spcAft>
                  <a:spcPts val="0"/>
                </a:spcAft>
                <a:defRPr/>
              </a:pPr>
              <a:endParaRPr lang="zh-CN" altLang="en-US" spc="-150"/>
            </a:p>
          </p:txBody>
        </p:sp>
        <p:sp>
          <p:nvSpPr>
            <p:cNvPr id="19" name="矩形 18"/>
            <p:cNvSpPr/>
            <p:nvPr/>
          </p:nvSpPr>
          <p:spPr>
            <a:xfrm rot="51479">
              <a:off x="400790" y="2122404"/>
              <a:ext cx="739800" cy="738174"/>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numCol="2" anchor="ctr"/>
            <a:lstStyle/>
            <a:p>
              <a:pPr fontAlgn="auto">
                <a:spcBef>
                  <a:spcPts val="0"/>
                </a:spcBef>
                <a:spcAft>
                  <a:spcPts val="0"/>
                </a:spcAft>
                <a:defRPr/>
              </a:pPr>
              <a:endParaRPr lang="zh-CN" altLang="en-US" spc="-150"/>
            </a:p>
          </p:txBody>
        </p:sp>
        <p:sp>
          <p:nvSpPr>
            <p:cNvPr id="20" name="矩形 19"/>
            <p:cNvSpPr/>
            <p:nvPr/>
          </p:nvSpPr>
          <p:spPr>
            <a:xfrm rot="21539540">
              <a:off x="1373121" y="742563"/>
              <a:ext cx="871568" cy="87152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numCol="2" anchor="ctr"/>
            <a:lstStyle/>
            <a:p>
              <a:pPr fontAlgn="auto">
                <a:spcBef>
                  <a:spcPts val="0"/>
                </a:spcBef>
                <a:spcAft>
                  <a:spcPts val="0"/>
                </a:spcAft>
                <a:defRPr/>
              </a:pPr>
              <a:endParaRPr lang="zh-CN" altLang="en-US" spc="-150"/>
            </a:p>
          </p:txBody>
        </p:sp>
        <p:sp>
          <p:nvSpPr>
            <p:cNvPr id="21" name="矩形 20"/>
            <p:cNvSpPr/>
            <p:nvPr/>
          </p:nvSpPr>
          <p:spPr>
            <a:xfrm rot="14174">
              <a:off x="227308" y="1096705"/>
              <a:ext cx="609621" cy="60800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numCol="2" anchor="ctr"/>
            <a:lstStyle/>
            <a:p>
              <a:pPr fontAlgn="auto">
                <a:spcBef>
                  <a:spcPts val="0"/>
                </a:spcBef>
                <a:spcAft>
                  <a:spcPts val="0"/>
                </a:spcAft>
                <a:defRPr/>
              </a:pPr>
              <a:endParaRPr lang="zh-CN" altLang="en-US" spc="-150"/>
            </a:p>
          </p:txBody>
        </p:sp>
        <p:sp>
          <p:nvSpPr>
            <p:cNvPr id="22" name="矩形 21"/>
            <p:cNvSpPr/>
            <p:nvPr/>
          </p:nvSpPr>
          <p:spPr>
            <a:xfrm rot="21583184">
              <a:off x="881434" y="1473715"/>
              <a:ext cx="785839" cy="785798"/>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numCol="2" anchor="ctr"/>
            <a:lstStyle/>
            <a:p>
              <a:pPr fontAlgn="auto">
                <a:spcBef>
                  <a:spcPts val="0"/>
                </a:spcBef>
                <a:spcAft>
                  <a:spcPts val="0"/>
                </a:spcAft>
                <a:defRPr/>
              </a:pPr>
              <a:endParaRPr lang="zh-CN" altLang="en-US" spc="-150"/>
            </a:p>
          </p:txBody>
        </p:sp>
        <p:sp>
          <p:nvSpPr>
            <p:cNvPr id="23" name="矩形 22"/>
            <p:cNvSpPr/>
            <p:nvPr/>
          </p:nvSpPr>
          <p:spPr>
            <a:xfrm rot="21500324">
              <a:off x="2117218" y="343173"/>
              <a:ext cx="592157" cy="592126"/>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numCol="2" anchor="ctr"/>
            <a:lstStyle/>
            <a:p>
              <a:pPr fontAlgn="auto">
                <a:spcBef>
                  <a:spcPts val="0"/>
                </a:spcBef>
                <a:spcAft>
                  <a:spcPts val="0"/>
                </a:spcAft>
                <a:defRPr/>
              </a:pPr>
              <a:endParaRPr lang="zh-CN" altLang="en-US" spc="-150"/>
            </a:p>
          </p:txBody>
        </p:sp>
        <p:sp>
          <p:nvSpPr>
            <p:cNvPr id="24" name="矩形 23"/>
            <p:cNvSpPr/>
            <p:nvPr/>
          </p:nvSpPr>
          <p:spPr>
            <a:xfrm rot="21500324">
              <a:off x="2526656" y="-171604"/>
              <a:ext cx="592158" cy="593714"/>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numCol="2" anchor="ctr"/>
            <a:lstStyle/>
            <a:p>
              <a:pPr fontAlgn="auto">
                <a:spcBef>
                  <a:spcPts val="0"/>
                </a:spcBef>
                <a:spcAft>
                  <a:spcPts val="0"/>
                </a:spcAft>
                <a:defRPr/>
              </a:pPr>
              <a:endParaRPr lang="zh-CN" altLang="en-US" spc="-150"/>
            </a:p>
          </p:txBody>
        </p:sp>
      </p:grpSp>
      <p:sp>
        <p:nvSpPr>
          <p:cNvPr id="25" name="矩形 24"/>
          <p:cNvSpPr/>
          <p:nvPr/>
        </p:nvSpPr>
        <p:spPr>
          <a:xfrm>
            <a:off x="2344738" y="2265363"/>
            <a:ext cx="7515225" cy="1200150"/>
          </a:xfrm>
          <a:prstGeom prst="rect">
            <a:avLst/>
          </a:prstGeom>
        </p:spPr>
        <p:txBody>
          <a:bodyPr>
            <a:spAutoFit/>
          </a:bodyPr>
          <a:lstStyle/>
          <a:p>
            <a:pPr fontAlgn="auto">
              <a:spcBef>
                <a:spcPts val="0"/>
              </a:spcBef>
              <a:spcAft>
                <a:spcPts val="0"/>
              </a:spcAft>
              <a:defRPr/>
            </a:pPr>
            <a:r>
              <a:rPr lang="zh-CN" altLang="en-US" sz="7200" b="1" dirty="0">
                <a:solidFill>
                  <a:schemeClr val="accent6">
                    <a:lumMod val="75000"/>
                  </a:schemeClr>
                </a:solidFill>
                <a:latin typeface="微软雅黑" panose="020B0503020204020204" pitchFamily="34" charset="-122"/>
                <a:ea typeface="微软雅黑" panose="020B0503020204020204" pitchFamily="34" charset="-122"/>
              </a:rPr>
              <a:t>技术标准</a:t>
            </a:r>
            <a:r>
              <a:rPr lang="zh-CN" altLang="en-US" sz="7200" b="1" dirty="0">
                <a:solidFill>
                  <a:srgbClr val="FF0000"/>
                </a:solidFill>
                <a:latin typeface="微软雅黑" panose="020B0503020204020204" pitchFamily="34" charset="-122"/>
                <a:ea typeface="微软雅黑" panose="020B0503020204020204" pitchFamily="34" charset="-122"/>
              </a:rPr>
              <a:t>与</a:t>
            </a:r>
            <a:r>
              <a:rPr lang="zh-CN" altLang="en-US" sz="7200" b="1" dirty="0">
                <a:solidFill>
                  <a:schemeClr val="accent5">
                    <a:lumMod val="60000"/>
                    <a:lumOff val="40000"/>
                  </a:schemeClr>
                </a:solidFill>
                <a:latin typeface="微软雅黑" panose="020B0503020204020204" pitchFamily="34" charset="-122"/>
                <a:ea typeface="微软雅黑" panose="020B0503020204020204" pitchFamily="34" charset="-122"/>
              </a:rPr>
              <a:t>专利池</a:t>
            </a:r>
          </a:p>
        </p:txBody>
      </p:sp>
      <p:sp>
        <p:nvSpPr>
          <p:cNvPr id="2" name="矩形 1"/>
          <p:cNvSpPr/>
          <p:nvPr/>
        </p:nvSpPr>
        <p:spPr>
          <a:xfrm>
            <a:off x="6354763" y="5854700"/>
            <a:ext cx="2708275" cy="522288"/>
          </a:xfrm>
          <a:prstGeom prst="rect">
            <a:avLst/>
          </a:prstGeom>
        </p:spPr>
        <p:txBody>
          <a:bodyPr wrap="none">
            <a:spAutoFit/>
          </a:bodyPr>
          <a:lstStyle/>
          <a:p>
            <a:pPr fontAlgn="auto">
              <a:spcBef>
                <a:spcPts val="0"/>
              </a:spcBef>
              <a:spcAft>
                <a:spcPts val="0"/>
              </a:spcAft>
              <a:defRPr/>
            </a:pPr>
            <a:r>
              <a:rPr lang="zh-CN" altLang="en-US" sz="2800" b="1" dirty="0">
                <a:solidFill>
                  <a:schemeClr val="accent1">
                    <a:lumMod val="50000"/>
                  </a:schemeClr>
                </a:solidFill>
                <a:latin typeface="华文隶书" pitchFamily="2" charset="-122"/>
                <a:ea typeface="华文隶书" pitchFamily="2" charset="-122"/>
              </a:rPr>
              <a:t>制作人：金秋香</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gs>
            <a:gs pos="100000">
              <a:schemeClr val="bg1"/>
            </a:gs>
          </a:gsLst>
          <a:lin ang="18900000" scaled="1"/>
        </a:gradFill>
        <a:effectLst/>
      </p:bgPr>
    </p:bg>
    <p:spTree>
      <p:nvGrpSpPr>
        <p:cNvPr id="1" name=""/>
        <p:cNvGrpSpPr/>
        <p:nvPr/>
      </p:nvGrpSpPr>
      <p:grpSpPr>
        <a:xfrm>
          <a:off x="0" y="0"/>
          <a:ext cx="0" cy="0"/>
          <a:chOff x="0" y="0"/>
          <a:chExt cx="0" cy="0"/>
        </a:xfrm>
      </p:grpSpPr>
      <p:sp>
        <p:nvSpPr>
          <p:cNvPr id="2" name="矩形 1"/>
          <p:cNvSpPr/>
          <p:nvPr/>
        </p:nvSpPr>
        <p:spPr>
          <a:xfrm>
            <a:off x="5357813" y="501650"/>
            <a:ext cx="1476375" cy="368300"/>
          </a:xfrm>
          <a:prstGeom prst="rect">
            <a:avLst/>
          </a:prstGeom>
        </p:spPr>
        <p:txBody>
          <a:bodyPr wrap="none">
            <a:spAutoFit/>
          </a:bodyPr>
          <a:lstStyle/>
          <a:p>
            <a:pPr fontAlgn="auto">
              <a:spcBef>
                <a:spcPts val="0"/>
              </a:spcBef>
              <a:spcAft>
                <a:spcPts val="0"/>
              </a:spcAft>
              <a:defRPr/>
            </a:pPr>
            <a:r>
              <a:rPr lang="en-US" altLang="zh-CN" b="1" dirty="0">
                <a:solidFill>
                  <a:schemeClr val="accent2">
                    <a:lumMod val="75000"/>
                  </a:schemeClr>
                </a:solidFill>
                <a:latin typeface="微软雅黑" panose="020B0503020204020204" pitchFamily="34" charset="-122"/>
                <a:ea typeface="微软雅黑" panose="020B0503020204020204" pitchFamily="34" charset="-122"/>
              </a:rPr>
              <a:t>CONTENTS</a:t>
            </a:r>
            <a:endParaRPr lang="zh-CN" altLang="en-US" dirty="0">
              <a:solidFill>
                <a:schemeClr val="accent2">
                  <a:lumMod val="75000"/>
                </a:schemeClr>
              </a:solidFill>
              <a:latin typeface="+mn-lt"/>
              <a:ea typeface="+mn-ea"/>
            </a:endParaRPr>
          </a:p>
        </p:txBody>
      </p:sp>
      <p:grpSp>
        <p:nvGrpSpPr>
          <p:cNvPr id="15363" name="组合 7"/>
          <p:cNvGrpSpPr>
            <a:grpSpLocks/>
          </p:cNvGrpSpPr>
          <p:nvPr/>
        </p:nvGrpSpPr>
        <p:grpSpPr bwMode="auto">
          <a:xfrm>
            <a:off x="5326063" y="869950"/>
            <a:ext cx="1508125" cy="241300"/>
            <a:chOff x="4908884" y="1118935"/>
            <a:chExt cx="1508298" cy="240633"/>
          </a:xfrm>
        </p:grpSpPr>
        <p:sp>
          <p:nvSpPr>
            <p:cNvPr id="3" name="减号 2"/>
            <p:cNvSpPr/>
            <p:nvPr/>
          </p:nvSpPr>
          <p:spPr>
            <a:xfrm>
              <a:off x="4908884" y="1118935"/>
              <a:ext cx="452489" cy="240633"/>
            </a:xfrm>
            <a:prstGeom prst="mathMinus">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减号 4"/>
            <p:cNvSpPr/>
            <p:nvPr/>
          </p:nvSpPr>
          <p:spPr>
            <a:xfrm>
              <a:off x="5253411" y="1118935"/>
              <a:ext cx="452490" cy="240633"/>
            </a:xfrm>
            <a:prstGeom prst="mathMinus">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减号 5"/>
            <p:cNvSpPr/>
            <p:nvPr/>
          </p:nvSpPr>
          <p:spPr>
            <a:xfrm>
              <a:off x="5609051" y="1118935"/>
              <a:ext cx="452490" cy="240633"/>
            </a:xfrm>
            <a:prstGeom prst="mathMinus">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 name="减号 6"/>
            <p:cNvSpPr/>
            <p:nvPr/>
          </p:nvSpPr>
          <p:spPr>
            <a:xfrm>
              <a:off x="5964692" y="1118935"/>
              <a:ext cx="452490" cy="240633"/>
            </a:xfrm>
            <a:prstGeom prst="mathMinus">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15364" name="组合 43"/>
          <p:cNvGrpSpPr>
            <a:grpSpLocks/>
          </p:cNvGrpSpPr>
          <p:nvPr/>
        </p:nvGrpSpPr>
        <p:grpSpPr bwMode="auto">
          <a:xfrm>
            <a:off x="3496140" y="1533602"/>
            <a:ext cx="1181100" cy="1181100"/>
            <a:chOff x="4277210" y="1619709"/>
            <a:chExt cx="1529124" cy="1529124"/>
          </a:xfrm>
        </p:grpSpPr>
        <p:sp>
          <p:nvSpPr>
            <p:cNvPr id="36" name="矩形 35"/>
            <p:cNvSpPr/>
            <p:nvPr/>
          </p:nvSpPr>
          <p:spPr>
            <a:xfrm rot="18633103">
              <a:off x="4277210" y="1619709"/>
              <a:ext cx="1529124" cy="1529124"/>
            </a:xfrm>
            <a:prstGeom prst="rect">
              <a:avLst/>
            </a:prstGeom>
            <a:solidFill>
              <a:srgbClr val="ED362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1" name="矩形 40"/>
            <p:cNvSpPr/>
            <p:nvPr/>
          </p:nvSpPr>
          <p:spPr>
            <a:xfrm rot="18633103">
              <a:off x="4489423" y="1831921"/>
              <a:ext cx="1104698" cy="1104698"/>
            </a:xfrm>
            <a:prstGeom prst="rect">
              <a:avLst/>
            </a:prstGeom>
            <a:solidFill>
              <a:schemeClr val="bg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15365" name="组合 42"/>
          <p:cNvGrpSpPr>
            <a:grpSpLocks/>
          </p:cNvGrpSpPr>
          <p:nvPr/>
        </p:nvGrpSpPr>
        <p:grpSpPr bwMode="auto">
          <a:xfrm>
            <a:off x="3589686" y="3306530"/>
            <a:ext cx="1181100" cy="1181100"/>
            <a:chOff x="6409434" y="3415172"/>
            <a:chExt cx="1529124" cy="1529124"/>
          </a:xfrm>
        </p:grpSpPr>
        <p:sp>
          <p:nvSpPr>
            <p:cNvPr id="40" name="矩形 39"/>
            <p:cNvSpPr/>
            <p:nvPr/>
          </p:nvSpPr>
          <p:spPr>
            <a:xfrm rot="18633103">
              <a:off x="6409434" y="3415172"/>
              <a:ext cx="1529124" cy="1529124"/>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2" name="矩形 41"/>
            <p:cNvSpPr/>
            <p:nvPr/>
          </p:nvSpPr>
          <p:spPr>
            <a:xfrm rot="18633103">
              <a:off x="6633532" y="3627383"/>
              <a:ext cx="1104698" cy="1104698"/>
            </a:xfrm>
            <a:prstGeom prst="rect">
              <a:avLst/>
            </a:prstGeom>
            <a:solidFill>
              <a:schemeClr val="bg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15367" name="组合 47"/>
          <p:cNvGrpSpPr>
            <a:grpSpLocks/>
          </p:cNvGrpSpPr>
          <p:nvPr/>
        </p:nvGrpSpPr>
        <p:grpSpPr bwMode="auto">
          <a:xfrm>
            <a:off x="3687840" y="5092197"/>
            <a:ext cx="1181100" cy="1179512"/>
            <a:chOff x="6409434" y="3415172"/>
            <a:chExt cx="1529124" cy="1529124"/>
          </a:xfrm>
        </p:grpSpPr>
        <p:sp>
          <p:nvSpPr>
            <p:cNvPr id="49" name="矩形 48"/>
            <p:cNvSpPr/>
            <p:nvPr/>
          </p:nvSpPr>
          <p:spPr>
            <a:xfrm rot="18633103">
              <a:off x="6409434" y="3415172"/>
              <a:ext cx="1529124" cy="152912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0" name="矩形 49"/>
            <p:cNvSpPr/>
            <p:nvPr/>
          </p:nvSpPr>
          <p:spPr>
            <a:xfrm rot="18633103">
              <a:off x="6633532" y="3627383"/>
              <a:ext cx="1104698" cy="1104698"/>
            </a:xfrm>
            <a:prstGeom prst="rect">
              <a:avLst/>
            </a:prstGeom>
            <a:solidFill>
              <a:schemeClr val="bg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15368" name="组合 53"/>
          <p:cNvGrpSpPr>
            <a:grpSpLocks/>
          </p:cNvGrpSpPr>
          <p:nvPr/>
        </p:nvGrpSpPr>
        <p:grpSpPr bwMode="auto">
          <a:xfrm>
            <a:off x="3701818" y="1778117"/>
            <a:ext cx="755650" cy="646112"/>
            <a:chOff x="1025309" y="1287726"/>
            <a:chExt cx="755335" cy="646331"/>
          </a:xfrm>
        </p:grpSpPr>
        <p:sp>
          <p:nvSpPr>
            <p:cNvPr id="51" name="矩形 50"/>
            <p:cNvSpPr/>
            <p:nvPr/>
          </p:nvSpPr>
          <p:spPr>
            <a:xfrm>
              <a:off x="1025309" y="1287726"/>
              <a:ext cx="755335" cy="646331"/>
            </a:xfrm>
            <a:prstGeom prst="rect">
              <a:avLst/>
            </a:prstGeom>
          </p:spPr>
          <p:txBody>
            <a:bodyPr wrap="none">
              <a:spAutoFit/>
            </a:bodyPr>
            <a:lstStyle/>
            <a:p>
              <a:pPr fontAlgn="auto">
                <a:spcBef>
                  <a:spcPts val="0"/>
                </a:spcBef>
                <a:spcAft>
                  <a:spcPts val="0"/>
                </a:spcAft>
                <a:defRPr/>
              </a:pPr>
              <a:r>
                <a:rPr lang="en-US" altLang="zh-CN" sz="3600" b="1" dirty="0">
                  <a:solidFill>
                    <a:schemeClr val="accent2">
                      <a:lumMod val="75000"/>
                    </a:schemeClr>
                  </a:solidFill>
                  <a:latin typeface="微软雅黑" panose="020B0503020204020204" pitchFamily="34" charset="-122"/>
                  <a:ea typeface="微软雅黑" panose="020B0503020204020204" pitchFamily="34" charset="-122"/>
                </a:rPr>
                <a:t>01</a:t>
              </a:r>
              <a:endParaRPr lang="zh-CN" altLang="en-US" sz="3600" b="1" dirty="0">
                <a:solidFill>
                  <a:schemeClr val="accent2">
                    <a:lumMod val="75000"/>
                  </a:schemeClr>
                </a:solidFill>
                <a:latin typeface="微软雅黑" panose="020B0503020204020204" pitchFamily="34" charset="-122"/>
                <a:ea typeface="微软雅黑" panose="020B0503020204020204" pitchFamily="34" charset="-122"/>
              </a:endParaRPr>
            </a:p>
          </p:txBody>
        </p:sp>
        <p:cxnSp>
          <p:nvCxnSpPr>
            <p:cNvPr id="53" name="直接连接符 52"/>
            <p:cNvCxnSpPr/>
            <p:nvPr/>
          </p:nvCxnSpPr>
          <p:spPr>
            <a:xfrm>
              <a:off x="1780644" y="1287726"/>
              <a:ext cx="0" cy="646331"/>
            </a:xfrm>
            <a:prstGeom prst="line">
              <a:avLst/>
            </a:prstGeom>
            <a:ln w="28575">
              <a:solidFill>
                <a:srgbClr val="ED3623"/>
              </a:solidFill>
            </a:ln>
          </p:spPr>
          <p:style>
            <a:lnRef idx="1">
              <a:schemeClr val="accent1"/>
            </a:lnRef>
            <a:fillRef idx="0">
              <a:schemeClr val="accent1"/>
            </a:fillRef>
            <a:effectRef idx="0">
              <a:schemeClr val="accent1"/>
            </a:effectRef>
            <a:fontRef idx="minor">
              <a:schemeClr val="tx1"/>
            </a:fontRef>
          </p:style>
        </p:cxnSp>
      </p:grpSp>
      <p:grpSp>
        <p:nvGrpSpPr>
          <p:cNvPr id="15369" name="组合 55"/>
          <p:cNvGrpSpPr>
            <a:grpSpLocks/>
          </p:cNvGrpSpPr>
          <p:nvPr/>
        </p:nvGrpSpPr>
        <p:grpSpPr bwMode="auto">
          <a:xfrm>
            <a:off x="3821733" y="3629219"/>
            <a:ext cx="755650" cy="646112"/>
            <a:chOff x="1025309" y="1287726"/>
            <a:chExt cx="755335" cy="646331"/>
          </a:xfrm>
        </p:grpSpPr>
        <p:sp>
          <p:nvSpPr>
            <p:cNvPr id="57" name="矩形 56"/>
            <p:cNvSpPr/>
            <p:nvPr/>
          </p:nvSpPr>
          <p:spPr>
            <a:xfrm>
              <a:off x="1025309" y="1287726"/>
              <a:ext cx="755335" cy="646331"/>
            </a:xfrm>
            <a:prstGeom prst="rect">
              <a:avLst/>
            </a:prstGeom>
          </p:spPr>
          <p:txBody>
            <a:bodyPr wrap="none">
              <a:spAutoFit/>
            </a:bodyPr>
            <a:lstStyle/>
            <a:p>
              <a:pPr fontAlgn="auto">
                <a:spcBef>
                  <a:spcPts val="0"/>
                </a:spcBef>
                <a:spcAft>
                  <a:spcPts val="0"/>
                </a:spcAft>
                <a:defRPr/>
              </a:pPr>
              <a:r>
                <a:rPr lang="en-US" altLang="zh-CN" sz="3600" b="1" dirty="0">
                  <a:solidFill>
                    <a:schemeClr val="accent2">
                      <a:lumMod val="75000"/>
                    </a:schemeClr>
                  </a:solidFill>
                  <a:latin typeface="微软雅黑" panose="020B0503020204020204" pitchFamily="34" charset="-122"/>
                  <a:ea typeface="微软雅黑" panose="020B0503020204020204" pitchFamily="34" charset="-122"/>
                </a:rPr>
                <a:t>02</a:t>
              </a:r>
              <a:endParaRPr lang="zh-CN" altLang="en-US" sz="3600" b="1" dirty="0">
                <a:solidFill>
                  <a:schemeClr val="accent2">
                    <a:lumMod val="75000"/>
                  </a:schemeClr>
                </a:solidFill>
                <a:latin typeface="微软雅黑" panose="020B0503020204020204" pitchFamily="34" charset="-122"/>
                <a:ea typeface="微软雅黑" panose="020B0503020204020204" pitchFamily="34" charset="-122"/>
              </a:endParaRPr>
            </a:p>
          </p:txBody>
        </p:sp>
        <p:cxnSp>
          <p:nvCxnSpPr>
            <p:cNvPr id="58" name="直接连接符 57"/>
            <p:cNvCxnSpPr/>
            <p:nvPr/>
          </p:nvCxnSpPr>
          <p:spPr>
            <a:xfrm>
              <a:off x="1780644" y="1287726"/>
              <a:ext cx="0" cy="646331"/>
            </a:xfrm>
            <a:prstGeom prst="line">
              <a:avLst/>
            </a:prstGeom>
            <a:ln w="28575">
              <a:solidFill>
                <a:srgbClr val="ED3623"/>
              </a:solidFill>
            </a:ln>
          </p:spPr>
          <p:style>
            <a:lnRef idx="1">
              <a:schemeClr val="accent1"/>
            </a:lnRef>
            <a:fillRef idx="0">
              <a:schemeClr val="accent1"/>
            </a:fillRef>
            <a:effectRef idx="0">
              <a:schemeClr val="accent1"/>
            </a:effectRef>
            <a:fontRef idx="minor">
              <a:schemeClr val="tx1"/>
            </a:fontRef>
          </p:style>
        </p:cxnSp>
      </p:grpSp>
      <p:grpSp>
        <p:nvGrpSpPr>
          <p:cNvPr id="15370" name="组合 58"/>
          <p:cNvGrpSpPr>
            <a:grpSpLocks/>
          </p:cNvGrpSpPr>
          <p:nvPr/>
        </p:nvGrpSpPr>
        <p:grpSpPr bwMode="auto">
          <a:xfrm>
            <a:off x="3880237" y="5346778"/>
            <a:ext cx="755650" cy="646113"/>
            <a:chOff x="1025309" y="1287726"/>
            <a:chExt cx="755335" cy="646331"/>
          </a:xfrm>
        </p:grpSpPr>
        <p:sp>
          <p:nvSpPr>
            <p:cNvPr id="60" name="矩形 59"/>
            <p:cNvSpPr/>
            <p:nvPr/>
          </p:nvSpPr>
          <p:spPr>
            <a:xfrm>
              <a:off x="1025309" y="1287726"/>
              <a:ext cx="755335" cy="646331"/>
            </a:xfrm>
            <a:prstGeom prst="rect">
              <a:avLst/>
            </a:prstGeom>
          </p:spPr>
          <p:txBody>
            <a:bodyPr wrap="none">
              <a:spAutoFit/>
            </a:bodyPr>
            <a:lstStyle/>
            <a:p>
              <a:pPr fontAlgn="auto">
                <a:spcBef>
                  <a:spcPts val="0"/>
                </a:spcBef>
                <a:spcAft>
                  <a:spcPts val="0"/>
                </a:spcAft>
                <a:defRPr/>
              </a:pPr>
              <a:r>
                <a:rPr lang="en-US" altLang="zh-CN" sz="3600" b="1" dirty="0">
                  <a:solidFill>
                    <a:schemeClr val="accent2">
                      <a:lumMod val="75000"/>
                    </a:schemeClr>
                  </a:solidFill>
                  <a:latin typeface="微软雅黑" panose="020B0503020204020204" pitchFamily="34" charset="-122"/>
                  <a:ea typeface="微软雅黑" panose="020B0503020204020204" pitchFamily="34" charset="-122"/>
                </a:rPr>
                <a:t>03</a:t>
              </a:r>
              <a:endParaRPr lang="zh-CN" altLang="en-US" sz="3600" b="1" dirty="0">
                <a:solidFill>
                  <a:schemeClr val="accent2">
                    <a:lumMod val="75000"/>
                  </a:schemeClr>
                </a:solidFill>
                <a:latin typeface="微软雅黑" panose="020B0503020204020204" pitchFamily="34" charset="-122"/>
                <a:ea typeface="微软雅黑" panose="020B0503020204020204" pitchFamily="34" charset="-122"/>
              </a:endParaRPr>
            </a:p>
          </p:txBody>
        </p:sp>
        <p:cxnSp>
          <p:nvCxnSpPr>
            <p:cNvPr id="61" name="直接连接符 60"/>
            <p:cNvCxnSpPr/>
            <p:nvPr/>
          </p:nvCxnSpPr>
          <p:spPr>
            <a:xfrm>
              <a:off x="1780644" y="1287726"/>
              <a:ext cx="0" cy="646331"/>
            </a:xfrm>
            <a:prstGeom prst="line">
              <a:avLst/>
            </a:prstGeom>
            <a:ln w="28575">
              <a:solidFill>
                <a:srgbClr val="ED3623"/>
              </a:solidFill>
            </a:ln>
          </p:spPr>
          <p:style>
            <a:lnRef idx="1">
              <a:schemeClr val="accent1"/>
            </a:lnRef>
            <a:fillRef idx="0">
              <a:schemeClr val="accent1"/>
            </a:fillRef>
            <a:effectRef idx="0">
              <a:schemeClr val="accent1"/>
            </a:effectRef>
            <a:fontRef idx="minor">
              <a:schemeClr val="tx1"/>
            </a:fontRef>
          </p:style>
        </p:cxnSp>
      </p:grpSp>
      <p:sp>
        <p:nvSpPr>
          <p:cNvPr id="15386" name="矩形 93"/>
          <p:cNvSpPr>
            <a:spLocks noChangeArrowheads="1"/>
          </p:cNvSpPr>
          <p:nvPr/>
        </p:nvSpPr>
        <p:spPr bwMode="auto">
          <a:xfrm>
            <a:off x="6001216" y="1707344"/>
            <a:ext cx="3024188" cy="461665"/>
          </a:xfrm>
          <a:prstGeom prst="rect">
            <a:avLst/>
          </a:prstGeom>
          <a:noFill/>
          <a:ln w="9525">
            <a:noFill/>
            <a:miter lim="800000"/>
            <a:headEnd/>
            <a:tailEnd/>
          </a:ln>
        </p:spPr>
        <p:txBody>
          <a:bodyPr>
            <a:spAutoFit/>
          </a:bodyPr>
          <a:lstStyle/>
          <a:p>
            <a:r>
              <a:rPr lang="zh-CN" altLang="en-US" sz="2400" dirty="0" smtClean="0">
                <a:latin typeface="Calibri" pitchFamily="34" charset="0"/>
              </a:rPr>
              <a:t>技术标准联盟的效益</a:t>
            </a:r>
            <a:endParaRPr lang="zh-CN" altLang="en-US" sz="2400" dirty="0">
              <a:latin typeface="Calibri" pitchFamily="34" charset="0"/>
            </a:endParaRPr>
          </a:p>
        </p:txBody>
      </p:sp>
      <p:sp>
        <p:nvSpPr>
          <p:cNvPr id="15384" name="矩形 96"/>
          <p:cNvSpPr>
            <a:spLocks noChangeArrowheads="1"/>
          </p:cNvSpPr>
          <p:nvPr/>
        </p:nvSpPr>
        <p:spPr bwMode="auto">
          <a:xfrm>
            <a:off x="6080048" y="5483348"/>
            <a:ext cx="3024188" cy="461665"/>
          </a:xfrm>
          <a:prstGeom prst="rect">
            <a:avLst/>
          </a:prstGeom>
          <a:noFill/>
          <a:ln w="9525">
            <a:noFill/>
            <a:miter lim="800000"/>
            <a:headEnd/>
            <a:tailEnd/>
          </a:ln>
        </p:spPr>
        <p:txBody>
          <a:bodyPr>
            <a:spAutoFit/>
          </a:bodyPr>
          <a:lstStyle/>
          <a:p>
            <a:r>
              <a:rPr lang="zh-CN" altLang="en-US" sz="2400" dirty="0" smtClean="0">
                <a:latin typeface="Calibri" pitchFamily="34" charset="0"/>
              </a:rPr>
              <a:t>技术标准联盟的机制</a:t>
            </a:r>
            <a:endParaRPr lang="zh-CN" altLang="en-US" sz="2400" dirty="0">
              <a:latin typeface="Calibri" pitchFamily="34" charset="0"/>
            </a:endParaRPr>
          </a:p>
        </p:txBody>
      </p:sp>
      <p:sp>
        <p:nvSpPr>
          <p:cNvPr id="15382" name="矩形 99"/>
          <p:cNvSpPr>
            <a:spLocks noChangeArrowheads="1"/>
          </p:cNvSpPr>
          <p:nvPr/>
        </p:nvSpPr>
        <p:spPr bwMode="auto">
          <a:xfrm>
            <a:off x="6026500" y="3593797"/>
            <a:ext cx="3022600" cy="461665"/>
          </a:xfrm>
          <a:prstGeom prst="rect">
            <a:avLst/>
          </a:prstGeom>
          <a:noFill/>
          <a:ln w="9525">
            <a:noFill/>
            <a:miter lim="800000"/>
            <a:headEnd/>
            <a:tailEnd/>
          </a:ln>
        </p:spPr>
        <p:txBody>
          <a:bodyPr>
            <a:spAutoFit/>
          </a:bodyPr>
          <a:lstStyle/>
          <a:p>
            <a:r>
              <a:rPr lang="zh-CN" altLang="en-US" sz="2400" dirty="0" smtClean="0">
                <a:latin typeface="Calibri" pitchFamily="34" charset="0"/>
              </a:rPr>
              <a:t>技术标准联盟的构建</a:t>
            </a:r>
            <a:endParaRPr lang="zh-CN" altLang="en-US" sz="2400" dirty="0">
              <a:latin typeface="Calibri"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385" name="组合 6"/>
          <p:cNvGrpSpPr>
            <a:grpSpLocks/>
          </p:cNvGrpSpPr>
          <p:nvPr/>
        </p:nvGrpSpPr>
        <p:grpSpPr bwMode="auto">
          <a:xfrm>
            <a:off x="3514725" y="2536825"/>
            <a:ext cx="1828800" cy="1857375"/>
            <a:chOff x="3843338" y="1493044"/>
            <a:chExt cx="3345449" cy="3396747"/>
          </a:xfrm>
        </p:grpSpPr>
        <p:sp>
          <p:nvSpPr>
            <p:cNvPr id="2" name="矩形 1"/>
            <p:cNvSpPr/>
            <p:nvPr/>
          </p:nvSpPr>
          <p:spPr>
            <a:xfrm rot="18383329">
              <a:off x="3843525" y="1771565"/>
              <a:ext cx="1300635" cy="130100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 name="矩形 2"/>
            <p:cNvSpPr/>
            <p:nvPr/>
          </p:nvSpPr>
          <p:spPr>
            <a:xfrm rot="18383329">
              <a:off x="5661451" y="1492857"/>
              <a:ext cx="1300635" cy="130100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 name="矩形 3"/>
            <p:cNvSpPr/>
            <p:nvPr/>
          </p:nvSpPr>
          <p:spPr>
            <a:xfrm rot="18383329">
              <a:off x="4070039" y="3588970"/>
              <a:ext cx="1300635" cy="130100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矩形 4"/>
            <p:cNvSpPr/>
            <p:nvPr/>
          </p:nvSpPr>
          <p:spPr>
            <a:xfrm rot="18383329">
              <a:off x="5887966" y="3310262"/>
              <a:ext cx="1300635" cy="1301008"/>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矩形 5"/>
            <p:cNvSpPr/>
            <p:nvPr/>
          </p:nvSpPr>
          <p:spPr>
            <a:xfrm>
              <a:off x="5103689" y="2753034"/>
              <a:ext cx="856691" cy="856446"/>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8" name="矩形 7"/>
          <p:cNvSpPr/>
          <p:nvPr/>
        </p:nvSpPr>
        <p:spPr>
          <a:xfrm>
            <a:off x="6035675" y="1212850"/>
            <a:ext cx="5314275" cy="3785652"/>
          </a:xfrm>
          <a:prstGeom prst="rect">
            <a:avLst/>
          </a:prstGeom>
        </p:spPr>
        <p:txBody>
          <a:bodyPr wrap="none">
            <a:spAutoFit/>
          </a:bodyPr>
          <a:lstStyle/>
          <a:p>
            <a:pPr fontAlgn="auto">
              <a:spcBef>
                <a:spcPts val="0"/>
              </a:spcBef>
              <a:spcAft>
                <a:spcPts val="0"/>
              </a:spcAft>
              <a:defRPr/>
            </a:pPr>
            <a:r>
              <a:rPr lang="en-US" altLang="zh-CN" sz="8000" b="1" dirty="0">
                <a:solidFill>
                  <a:schemeClr val="accent2">
                    <a:lumMod val="75000"/>
                  </a:schemeClr>
                </a:solidFill>
                <a:latin typeface="微软雅黑" panose="020B0503020204020204" pitchFamily="34" charset="-122"/>
                <a:ea typeface="微软雅黑" panose="020B0503020204020204" pitchFamily="34" charset="-122"/>
              </a:rPr>
              <a:t>01 </a:t>
            </a:r>
          </a:p>
          <a:p>
            <a:pPr fontAlgn="auto">
              <a:spcBef>
                <a:spcPts val="0"/>
              </a:spcBef>
              <a:spcAft>
                <a:spcPts val="0"/>
              </a:spcAft>
              <a:defRPr/>
            </a:pPr>
            <a:r>
              <a:rPr lang="zh-CN" altLang="en-US" sz="8000" b="1" dirty="0" smtClean="0">
                <a:solidFill>
                  <a:schemeClr val="accent1">
                    <a:lumMod val="75000"/>
                  </a:schemeClr>
                </a:solidFill>
                <a:latin typeface="微软雅黑" panose="020B0503020204020204" pitchFamily="34" charset="-122"/>
                <a:ea typeface="微软雅黑" panose="020B0503020204020204" pitchFamily="34" charset="-122"/>
              </a:rPr>
              <a:t>技术</a:t>
            </a:r>
            <a:r>
              <a:rPr lang="zh-CN" altLang="en-US" sz="8000" b="1" dirty="0" smtClean="0">
                <a:solidFill>
                  <a:schemeClr val="accent1">
                    <a:lumMod val="75000"/>
                  </a:schemeClr>
                </a:solidFill>
                <a:latin typeface="微软雅黑" panose="020B0503020204020204" pitchFamily="34" charset="-122"/>
                <a:ea typeface="微软雅黑" panose="020B0503020204020204" pitchFamily="34" charset="-122"/>
              </a:rPr>
              <a:t>标准</a:t>
            </a:r>
            <a:endParaRPr lang="en-US" altLang="zh-CN" sz="8000" b="1" dirty="0" smtClean="0">
              <a:solidFill>
                <a:schemeClr val="accent1">
                  <a:lumMod val="75000"/>
                </a:schemeClr>
              </a:solidFill>
              <a:latin typeface="微软雅黑" panose="020B0503020204020204" pitchFamily="34" charset="-122"/>
              <a:ea typeface="微软雅黑" panose="020B0503020204020204" pitchFamily="34" charset="-122"/>
            </a:endParaRPr>
          </a:p>
          <a:p>
            <a:pPr fontAlgn="auto">
              <a:spcBef>
                <a:spcPts val="0"/>
              </a:spcBef>
              <a:spcAft>
                <a:spcPts val="0"/>
              </a:spcAft>
              <a:defRPr/>
            </a:pPr>
            <a:r>
              <a:rPr lang="zh-CN" altLang="en-US" sz="8000" b="1" dirty="0" smtClean="0">
                <a:solidFill>
                  <a:schemeClr val="accent1">
                    <a:lumMod val="75000"/>
                  </a:schemeClr>
                </a:solidFill>
                <a:latin typeface="微软雅黑" panose="020B0503020204020204" pitchFamily="34" charset="-122"/>
                <a:ea typeface="微软雅黑" panose="020B0503020204020204" pitchFamily="34" charset="-122"/>
              </a:rPr>
              <a:t>联盟的</a:t>
            </a:r>
            <a:r>
              <a:rPr lang="zh-CN" altLang="en-US" sz="8000" b="1" dirty="0">
                <a:solidFill>
                  <a:schemeClr val="accent1">
                    <a:lumMod val="75000"/>
                  </a:schemeClr>
                </a:solidFill>
                <a:latin typeface="微软雅黑" panose="020B0503020204020204" pitchFamily="34" charset="-122"/>
                <a:ea typeface="微软雅黑" panose="020B0503020204020204" pitchFamily="34" charset="-122"/>
              </a:rPr>
              <a:t>效益</a:t>
            </a:r>
          </a:p>
        </p:txBody>
      </p:sp>
      <p:sp>
        <p:nvSpPr>
          <p:cNvPr id="16387" name="矩形 8"/>
          <p:cNvSpPr>
            <a:spLocks noChangeArrowheads="1"/>
          </p:cNvSpPr>
          <p:nvPr/>
        </p:nvSpPr>
        <p:spPr bwMode="auto">
          <a:xfrm>
            <a:off x="6096000" y="3460750"/>
            <a:ext cx="4062413" cy="368300"/>
          </a:xfrm>
          <a:prstGeom prst="rect">
            <a:avLst/>
          </a:prstGeom>
          <a:noFill/>
          <a:ln w="9525">
            <a:noFill/>
            <a:miter lim="800000"/>
            <a:headEnd/>
            <a:tailEnd/>
          </a:ln>
        </p:spPr>
        <p:txBody>
          <a:bodyPr>
            <a:spAutoFit/>
          </a:bodyPr>
          <a:lstStyle/>
          <a:p>
            <a:endParaRPr lang="zh-CN" altLang="en-US">
              <a:latin typeface="Calibri"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409" name="组合 29"/>
          <p:cNvGrpSpPr>
            <a:grpSpLocks/>
          </p:cNvGrpSpPr>
          <p:nvPr/>
        </p:nvGrpSpPr>
        <p:grpSpPr bwMode="auto">
          <a:xfrm rot="-2609264">
            <a:off x="8575675" y="4143375"/>
            <a:ext cx="4354513" cy="3009900"/>
            <a:chOff x="2346809" y="64714"/>
            <a:chExt cx="4353413" cy="3009806"/>
          </a:xfrm>
        </p:grpSpPr>
        <p:sp>
          <p:nvSpPr>
            <p:cNvPr id="14" name="矩形 13"/>
            <p:cNvSpPr/>
            <p:nvPr/>
          </p:nvSpPr>
          <p:spPr>
            <a:xfrm rot="18770496">
              <a:off x="3342111" y="1079139"/>
              <a:ext cx="461949" cy="461845"/>
            </a:xfrm>
            <a:prstGeom prst="rect">
              <a:avLst/>
            </a:prstGeom>
            <a:noFill/>
            <a:ln>
              <a:solidFill>
                <a:srgbClr val="93786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5" name="矩形 14"/>
            <p:cNvSpPr/>
            <p:nvPr/>
          </p:nvSpPr>
          <p:spPr>
            <a:xfrm rot="18770496">
              <a:off x="3597130" y="397184"/>
              <a:ext cx="569894" cy="569769"/>
            </a:xfrm>
            <a:prstGeom prst="rect">
              <a:avLst/>
            </a:prstGeom>
            <a:noFill/>
            <a:ln>
              <a:solidFill>
                <a:srgbClr val="93786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6" name="矩形 15"/>
            <p:cNvSpPr/>
            <p:nvPr/>
          </p:nvSpPr>
          <p:spPr>
            <a:xfrm rot="18770496">
              <a:off x="2606229" y="479643"/>
              <a:ext cx="355589" cy="353923"/>
            </a:xfrm>
            <a:prstGeom prst="rect">
              <a:avLst/>
            </a:prstGeom>
            <a:noFill/>
            <a:ln>
              <a:solidFill>
                <a:srgbClr val="93786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7" name="矩形 16"/>
            <p:cNvSpPr/>
            <p:nvPr/>
          </p:nvSpPr>
          <p:spPr>
            <a:xfrm rot="18770496">
              <a:off x="4715498" y="948852"/>
              <a:ext cx="382575" cy="382491"/>
            </a:xfrm>
            <a:prstGeom prst="rect">
              <a:avLst/>
            </a:prstGeom>
            <a:noFill/>
            <a:ln>
              <a:solidFill>
                <a:srgbClr val="93786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8" name="矩形 17"/>
            <p:cNvSpPr/>
            <p:nvPr/>
          </p:nvSpPr>
          <p:spPr>
            <a:xfrm rot="18770496">
              <a:off x="4133880" y="1004406"/>
              <a:ext cx="288916" cy="288852"/>
            </a:xfrm>
            <a:prstGeom prst="rect">
              <a:avLst/>
            </a:prstGeom>
            <a:noFill/>
            <a:ln>
              <a:solidFill>
                <a:srgbClr val="93786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9" name="矩形 18"/>
            <p:cNvSpPr/>
            <p:nvPr/>
          </p:nvSpPr>
          <p:spPr>
            <a:xfrm rot="18770496">
              <a:off x="3733199" y="1469318"/>
              <a:ext cx="569895" cy="569768"/>
            </a:xfrm>
            <a:prstGeom prst="rect">
              <a:avLst/>
            </a:prstGeom>
            <a:noFill/>
            <a:ln>
              <a:solidFill>
                <a:srgbClr val="93786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0" name="矩形 19"/>
            <p:cNvSpPr/>
            <p:nvPr/>
          </p:nvSpPr>
          <p:spPr>
            <a:xfrm rot="18770496">
              <a:off x="4390803" y="268430"/>
              <a:ext cx="569895" cy="569768"/>
            </a:xfrm>
            <a:prstGeom prst="rect">
              <a:avLst/>
            </a:prstGeom>
            <a:noFill/>
            <a:ln>
              <a:solidFill>
                <a:srgbClr val="93786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1" name="矩形 20"/>
            <p:cNvSpPr/>
            <p:nvPr/>
          </p:nvSpPr>
          <p:spPr>
            <a:xfrm rot="18770496">
              <a:off x="4422252" y="1322657"/>
              <a:ext cx="382575" cy="382491"/>
            </a:xfrm>
            <a:prstGeom prst="rect">
              <a:avLst/>
            </a:prstGeom>
            <a:noFill/>
            <a:ln>
              <a:solidFill>
                <a:srgbClr val="93786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2" name="矩形 21"/>
            <p:cNvSpPr/>
            <p:nvPr/>
          </p:nvSpPr>
          <p:spPr>
            <a:xfrm rot="18770496">
              <a:off x="5025393" y="159076"/>
              <a:ext cx="411149" cy="411058"/>
            </a:xfrm>
            <a:prstGeom prst="rect">
              <a:avLst/>
            </a:prstGeom>
            <a:noFill/>
            <a:ln>
              <a:solidFill>
                <a:srgbClr val="93786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3" name="矩形 22"/>
            <p:cNvSpPr/>
            <p:nvPr/>
          </p:nvSpPr>
          <p:spPr>
            <a:xfrm rot="18770496">
              <a:off x="4161377" y="2124367"/>
              <a:ext cx="949295" cy="950673"/>
            </a:xfrm>
            <a:prstGeom prst="rect">
              <a:avLst/>
            </a:prstGeom>
            <a:noFill/>
            <a:ln>
              <a:solidFill>
                <a:srgbClr val="93786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4" name="矩形 23"/>
            <p:cNvSpPr/>
            <p:nvPr/>
          </p:nvSpPr>
          <p:spPr>
            <a:xfrm rot="18770496">
              <a:off x="2957285" y="807258"/>
              <a:ext cx="336539" cy="355510"/>
            </a:xfrm>
            <a:prstGeom prst="rect">
              <a:avLst/>
            </a:prstGeom>
            <a:noFill/>
            <a:ln>
              <a:solidFill>
                <a:srgbClr val="93786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5" name="矩形 24"/>
            <p:cNvSpPr/>
            <p:nvPr/>
          </p:nvSpPr>
          <p:spPr>
            <a:xfrm rot="18770496">
              <a:off x="6353594" y="53948"/>
              <a:ext cx="336539" cy="355510"/>
            </a:xfrm>
            <a:prstGeom prst="rect">
              <a:avLst/>
            </a:prstGeom>
            <a:noFill/>
            <a:ln>
              <a:solidFill>
                <a:srgbClr val="93786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6" name="矩形 25"/>
            <p:cNvSpPr/>
            <p:nvPr/>
          </p:nvSpPr>
          <p:spPr>
            <a:xfrm rot="18770496">
              <a:off x="2353414" y="232329"/>
              <a:ext cx="250817" cy="265045"/>
            </a:xfrm>
            <a:prstGeom prst="rect">
              <a:avLst/>
            </a:prstGeom>
            <a:noFill/>
            <a:ln>
              <a:solidFill>
                <a:srgbClr val="93786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7" name="矩形 26"/>
            <p:cNvSpPr/>
            <p:nvPr/>
          </p:nvSpPr>
          <p:spPr>
            <a:xfrm rot="18770496">
              <a:off x="4895938" y="1351745"/>
              <a:ext cx="949295" cy="949085"/>
            </a:xfrm>
            <a:prstGeom prst="rect">
              <a:avLst/>
            </a:prstGeom>
            <a:noFill/>
            <a:ln>
              <a:solidFill>
                <a:srgbClr val="93786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8" name="矩形 27"/>
            <p:cNvSpPr/>
            <p:nvPr/>
          </p:nvSpPr>
          <p:spPr>
            <a:xfrm rot="18770496">
              <a:off x="5621523" y="577772"/>
              <a:ext cx="949295" cy="950672"/>
            </a:xfrm>
            <a:prstGeom prst="rect">
              <a:avLst/>
            </a:prstGeom>
            <a:noFill/>
            <a:ln>
              <a:solidFill>
                <a:srgbClr val="93786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9" name="矩形 28"/>
            <p:cNvSpPr/>
            <p:nvPr/>
          </p:nvSpPr>
          <p:spPr>
            <a:xfrm rot="18770496">
              <a:off x="3246944" y="255009"/>
              <a:ext cx="336539" cy="355510"/>
            </a:xfrm>
            <a:prstGeom prst="rect">
              <a:avLst/>
            </a:prstGeom>
            <a:noFill/>
            <a:ln>
              <a:solidFill>
                <a:srgbClr val="93786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17410" name="组合 31"/>
          <p:cNvGrpSpPr>
            <a:grpSpLocks/>
          </p:cNvGrpSpPr>
          <p:nvPr/>
        </p:nvGrpSpPr>
        <p:grpSpPr bwMode="auto">
          <a:xfrm rot="2789726">
            <a:off x="-947738" y="4027488"/>
            <a:ext cx="4352925" cy="3009900"/>
            <a:chOff x="2346809" y="64714"/>
            <a:chExt cx="4353413" cy="3009806"/>
          </a:xfrm>
        </p:grpSpPr>
        <p:sp>
          <p:nvSpPr>
            <p:cNvPr id="33" name="矩形 32"/>
            <p:cNvSpPr/>
            <p:nvPr/>
          </p:nvSpPr>
          <p:spPr>
            <a:xfrm rot="18770496">
              <a:off x="3340232" y="1081624"/>
              <a:ext cx="461948" cy="462014"/>
            </a:xfrm>
            <a:prstGeom prst="rect">
              <a:avLst/>
            </a:prstGeom>
            <a:noFill/>
            <a:ln>
              <a:solidFill>
                <a:srgbClr val="93786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4" name="矩形 33"/>
            <p:cNvSpPr/>
            <p:nvPr/>
          </p:nvSpPr>
          <p:spPr>
            <a:xfrm rot="18770496">
              <a:off x="3593302" y="399799"/>
              <a:ext cx="569894" cy="569976"/>
            </a:xfrm>
            <a:prstGeom prst="rect">
              <a:avLst/>
            </a:prstGeom>
            <a:noFill/>
            <a:ln>
              <a:solidFill>
                <a:srgbClr val="93786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5" name="矩形 34"/>
            <p:cNvSpPr/>
            <p:nvPr/>
          </p:nvSpPr>
          <p:spPr>
            <a:xfrm rot="18770496">
              <a:off x="2605346" y="480764"/>
              <a:ext cx="355589" cy="354052"/>
            </a:xfrm>
            <a:prstGeom prst="rect">
              <a:avLst/>
            </a:prstGeom>
            <a:noFill/>
            <a:ln>
              <a:solidFill>
                <a:srgbClr val="93786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6" name="矩形 35"/>
            <p:cNvSpPr/>
            <p:nvPr/>
          </p:nvSpPr>
          <p:spPr>
            <a:xfrm rot="18770496">
              <a:off x="4714155" y="951743"/>
              <a:ext cx="382576" cy="382631"/>
            </a:xfrm>
            <a:prstGeom prst="rect">
              <a:avLst/>
            </a:prstGeom>
            <a:noFill/>
            <a:ln>
              <a:solidFill>
                <a:srgbClr val="93786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7" name="矩形 36"/>
            <p:cNvSpPr/>
            <p:nvPr/>
          </p:nvSpPr>
          <p:spPr>
            <a:xfrm rot="18770496">
              <a:off x="4133340" y="1003734"/>
              <a:ext cx="288916" cy="288957"/>
            </a:xfrm>
            <a:prstGeom prst="rect">
              <a:avLst/>
            </a:prstGeom>
            <a:noFill/>
            <a:ln>
              <a:solidFill>
                <a:srgbClr val="93786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8" name="矩形 37"/>
            <p:cNvSpPr/>
            <p:nvPr/>
          </p:nvSpPr>
          <p:spPr>
            <a:xfrm rot="18770496">
              <a:off x="3730201" y="1470821"/>
              <a:ext cx="569894" cy="569977"/>
            </a:xfrm>
            <a:prstGeom prst="rect">
              <a:avLst/>
            </a:prstGeom>
            <a:noFill/>
            <a:ln>
              <a:solidFill>
                <a:srgbClr val="93786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9" name="矩形 38"/>
            <p:cNvSpPr/>
            <p:nvPr/>
          </p:nvSpPr>
          <p:spPr>
            <a:xfrm rot="18770496">
              <a:off x="4390642" y="270067"/>
              <a:ext cx="569895" cy="569976"/>
            </a:xfrm>
            <a:prstGeom prst="rect">
              <a:avLst/>
            </a:prstGeom>
            <a:noFill/>
            <a:ln>
              <a:solidFill>
                <a:srgbClr val="93786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0" name="矩形 39"/>
            <p:cNvSpPr/>
            <p:nvPr/>
          </p:nvSpPr>
          <p:spPr>
            <a:xfrm rot="18770496">
              <a:off x="4419540" y="1324370"/>
              <a:ext cx="382576" cy="382630"/>
            </a:xfrm>
            <a:prstGeom prst="rect">
              <a:avLst/>
            </a:prstGeom>
            <a:noFill/>
            <a:ln>
              <a:solidFill>
                <a:srgbClr val="93786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1" name="矩形 40"/>
            <p:cNvSpPr/>
            <p:nvPr/>
          </p:nvSpPr>
          <p:spPr>
            <a:xfrm rot="18770496">
              <a:off x="5025489" y="160906"/>
              <a:ext cx="411149" cy="411208"/>
            </a:xfrm>
            <a:prstGeom prst="rect">
              <a:avLst/>
            </a:prstGeom>
            <a:noFill/>
            <a:ln>
              <a:solidFill>
                <a:srgbClr val="93786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2" name="矩形 41"/>
            <p:cNvSpPr/>
            <p:nvPr/>
          </p:nvSpPr>
          <p:spPr>
            <a:xfrm rot="18770496">
              <a:off x="4161116" y="2125019"/>
              <a:ext cx="949295" cy="949431"/>
            </a:xfrm>
            <a:prstGeom prst="rect">
              <a:avLst/>
            </a:prstGeom>
            <a:noFill/>
            <a:ln>
              <a:solidFill>
                <a:srgbClr val="93786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3" name="矩形 42"/>
            <p:cNvSpPr/>
            <p:nvPr/>
          </p:nvSpPr>
          <p:spPr>
            <a:xfrm rot="18770496">
              <a:off x="2957581" y="809572"/>
              <a:ext cx="336539" cy="355640"/>
            </a:xfrm>
            <a:prstGeom prst="rect">
              <a:avLst/>
            </a:prstGeom>
            <a:noFill/>
            <a:ln>
              <a:solidFill>
                <a:srgbClr val="93786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4" name="矩形 43"/>
            <p:cNvSpPr/>
            <p:nvPr/>
          </p:nvSpPr>
          <p:spPr>
            <a:xfrm rot="18770496">
              <a:off x="6353047" y="55075"/>
              <a:ext cx="336539" cy="355640"/>
            </a:xfrm>
            <a:prstGeom prst="rect">
              <a:avLst/>
            </a:prstGeom>
            <a:noFill/>
            <a:ln>
              <a:solidFill>
                <a:srgbClr val="93786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5" name="矩形 44"/>
            <p:cNvSpPr/>
            <p:nvPr/>
          </p:nvSpPr>
          <p:spPr>
            <a:xfrm rot="18770496">
              <a:off x="2353658" y="234470"/>
              <a:ext cx="250817" cy="265143"/>
            </a:xfrm>
            <a:prstGeom prst="rect">
              <a:avLst/>
            </a:prstGeom>
            <a:noFill/>
            <a:ln>
              <a:solidFill>
                <a:srgbClr val="93786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6" name="矩形 45"/>
            <p:cNvSpPr/>
            <p:nvPr/>
          </p:nvSpPr>
          <p:spPr>
            <a:xfrm rot="18770496">
              <a:off x="4895021" y="1349933"/>
              <a:ext cx="949295" cy="951019"/>
            </a:xfrm>
            <a:prstGeom prst="rect">
              <a:avLst/>
            </a:prstGeom>
            <a:noFill/>
            <a:ln>
              <a:solidFill>
                <a:srgbClr val="93786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7" name="矩形 46"/>
            <p:cNvSpPr/>
            <p:nvPr/>
          </p:nvSpPr>
          <p:spPr>
            <a:xfrm rot="18770496">
              <a:off x="5620581" y="578665"/>
              <a:ext cx="949295" cy="951020"/>
            </a:xfrm>
            <a:prstGeom prst="rect">
              <a:avLst/>
            </a:prstGeom>
            <a:noFill/>
            <a:ln>
              <a:solidFill>
                <a:srgbClr val="93786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8" name="矩形 47"/>
            <p:cNvSpPr/>
            <p:nvPr/>
          </p:nvSpPr>
          <p:spPr>
            <a:xfrm rot="18770496">
              <a:off x="3245205" y="255223"/>
              <a:ext cx="336539" cy="355640"/>
            </a:xfrm>
            <a:prstGeom prst="rect">
              <a:avLst/>
            </a:prstGeom>
            <a:noFill/>
            <a:ln>
              <a:solidFill>
                <a:srgbClr val="93786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53" name="组合 52"/>
          <p:cNvGrpSpPr/>
          <p:nvPr/>
        </p:nvGrpSpPr>
        <p:grpSpPr>
          <a:xfrm>
            <a:off x="575187" y="286103"/>
            <a:ext cx="712161" cy="756938"/>
            <a:chOff x="255588" y="323850"/>
            <a:chExt cx="1590675" cy="1690688"/>
          </a:xfrm>
          <a:solidFill>
            <a:srgbClr val="937863"/>
          </a:solidFill>
        </p:grpSpPr>
        <p:sp>
          <p:nvSpPr>
            <p:cNvPr id="54" name="Freeform 6"/>
            <p:cNvSpPr>
              <a:spLocks/>
            </p:cNvSpPr>
            <p:nvPr/>
          </p:nvSpPr>
          <p:spPr bwMode="auto">
            <a:xfrm>
              <a:off x="898526" y="500063"/>
              <a:ext cx="103188" cy="158750"/>
            </a:xfrm>
            <a:custGeom>
              <a:avLst/>
              <a:gdLst>
                <a:gd name="T0" fmla="*/ 3 w 35"/>
                <a:gd name="T1" fmla="*/ 8 h 54"/>
                <a:gd name="T2" fmla="*/ 11 w 35"/>
                <a:gd name="T3" fmla="*/ 19 h 54"/>
                <a:gd name="T4" fmla="*/ 11 w 35"/>
                <a:gd name="T5" fmla="*/ 52 h 54"/>
                <a:gd name="T6" fmla="*/ 22 w 35"/>
                <a:gd name="T7" fmla="*/ 52 h 54"/>
                <a:gd name="T8" fmla="*/ 22 w 35"/>
                <a:gd name="T9" fmla="*/ 30 h 54"/>
                <a:gd name="T10" fmla="*/ 29 w 35"/>
                <a:gd name="T11" fmla="*/ 14 h 54"/>
                <a:gd name="T12" fmla="*/ 26 w 35"/>
                <a:gd name="T13" fmla="*/ 11 h 54"/>
                <a:gd name="T14" fmla="*/ 19 w 35"/>
                <a:gd name="T15" fmla="*/ 22 h 54"/>
                <a:gd name="T16" fmla="*/ 11 w 35"/>
                <a:gd name="T17" fmla="*/ 12 h 54"/>
                <a:gd name="T18" fmla="*/ 0 w 35"/>
                <a:gd name="T19"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54">
                  <a:moveTo>
                    <a:pt x="3" y="8"/>
                  </a:moveTo>
                  <a:cubicBezTo>
                    <a:pt x="3" y="8"/>
                    <a:pt x="9" y="11"/>
                    <a:pt x="11" y="19"/>
                  </a:cubicBezTo>
                  <a:cubicBezTo>
                    <a:pt x="13" y="27"/>
                    <a:pt x="11" y="52"/>
                    <a:pt x="11" y="52"/>
                  </a:cubicBezTo>
                  <a:cubicBezTo>
                    <a:pt x="14" y="54"/>
                    <a:pt x="18" y="54"/>
                    <a:pt x="22" y="52"/>
                  </a:cubicBezTo>
                  <a:cubicBezTo>
                    <a:pt x="22" y="30"/>
                    <a:pt x="22" y="30"/>
                    <a:pt x="22" y="30"/>
                  </a:cubicBezTo>
                  <a:cubicBezTo>
                    <a:pt x="22" y="30"/>
                    <a:pt x="23" y="18"/>
                    <a:pt x="29" y="14"/>
                  </a:cubicBezTo>
                  <a:cubicBezTo>
                    <a:pt x="35" y="9"/>
                    <a:pt x="29" y="8"/>
                    <a:pt x="26" y="11"/>
                  </a:cubicBezTo>
                  <a:cubicBezTo>
                    <a:pt x="24" y="14"/>
                    <a:pt x="22" y="22"/>
                    <a:pt x="19" y="22"/>
                  </a:cubicBezTo>
                  <a:cubicBezTo>
                    <a:pt x="15" y="23"/>
                    <a:pt x="12" y="14"/>
                    <a:pt x="11" y="12"/>
                  </a:cubicBezTo>
                  <a:cubicBezTo>
                    <a:pt x="9" y="6"/>
                    <a:pt x="5" y="4"/>
                    <a:pt x="0" y="0"/>
                  </a:cubicBezTo>
                </a:path>
              </a:pathLst>
            </a:custGeom>
            <a:grpFill/>
            <a:ln w="9525">
              <a:solidFill>
                <a:srgbClr val="937863"/>
              </a:solidFill>
              <a:round/>
              <a:headEnd/>
              <a:tailEnd/>
            </a:ln>
            <a:extLst/>
          </p:spPr>
          <p:txBody>
            <a:bodyPr/>
            <a:lstStyle/>
            <a:p>
              <a:pPr fontAlgn="auto">
                <a:spcBef>
                  <a:spcPts val="0"/>
                </a:spcBef>
                <a:spcAft>
                  <a:spcPts val="0"/>
                </a:spcAft>
                <a:defRPr/>
              </a:pPr>
              <a:endParaRPr lang="zh-CN" altLang="en-US">
                <a:latin typeface="+mn-lt"/>
                <a:ea typeface="+mn-ea"/>
              </a:endParaRPr>
            </a:p>
          </p:txBody>
        </p:sp>
        <p:sp>
          <p:nvSpPr>
            <p:cNvPr id="55" name="Freeform 7"/>
            <p:cNvSpPr>
              <a:spLocks/>
            </p:cNvSpPr>
            <p:nvPr/>
          </p:nvSpPr>
          <p:spPr bwMode="auto">
            <a:xfrm>
              <a:off x="969963" y="323850"/>
              <a:ext cx="320675" cy="314325"/>
            </a:xfrm>
            <a:custGeom>
              <a:avLst/>
              <a:gdLst>
                <a:gd name="T0" fmla="*/ 0 w 109"/>
                <a:gd name="T1" fmla="*/ 72 h 107"/>
                <a:gd name="T2" fmla="*/ 45 w 109"/>
                <a:gd name="T3" fmla="*/ 26 h 107"/>
                <a:gd name="T4" fmla="*/ 100 w 109"/>
                <a:gd name="T5" fmla="*/ 0 h 107"/>
                <a:gd name="T6" fmla="*/ 64 w 109"/>
                <a:gd name="T7" fmla="*/ 88 h 107"/>
                <a:gd name="T8" fmla="*/ 0 w 109"/>
                <a:gd name="T9" fmla="*/ 72 h 107"/>
              </a:gdLst>
              <a:ahLst/>
              <a:cxnLst>
                <a:cxn ang="0">
                  <a:pos x="T0" y="T1"/>
                </a:cxn>
                <a:cxn ang="0">
                  <a:pos x="T2" y="T3"/>
                </a:cxn>
                <a:cxn ang="0">
                  <a:pos x="T4" y="T5"/>
                </a:cxn>
                <a:cxn ang="0">
                  <a:pos x="T6" y="T7"/>
                </a:cxn>
                <a:cxn ang="0">
                  <a:pos x="T8" y="T9"/>
                </a:cxn>
              </a:cxnLst>
              <a:rect l="0" t="0" r="r" b="b"/>
              <a:pathLst>
                <a:path w="109" h="107">
                  <a:moveTo>
                    <a:pt x="0" y="72"/>
                  </a:moveTo>
                  <a:cubicBezTo>
                    <a:pt x="0" y="72"/>
                    <a:pt x="4" y="31"/>
                    <a:pt x="45" y="26"/>
                  </a:cubicBezTo>
                  <a:cubicBezTo>
                    <a:pt x="78" y="21"/>
                    <a:pt x="97" y="20"/>
                    <a:pt x="100" y="0"/>
                  </a:cubicBezTo>
                  <a:cubicBezTo>
                    <a:pt x="100" y="0"/>
                    <a:pt x="109" y="70"/>
                    <a:pt x="64" y="88"/>
                  </a:cubicBezTo>
                  <a:cubicBezTo>
                    <a:pt x="19" y="107"/>
                    <a:pt x="0" y="72"/>
                    <a:pt x="0" y="72"/>
                  </a:cubicBezTo>
                  <a:close/>
                </a:path>
              </a:pathLst>
            </a:custGeom>
            <a:grpFill/>
            <a:ln w="9525">
              <a:solidFill>
                <a:srgbClr val="937863"/>
              </a:solidFill>
              <a:round/>
              <a:headEnd/>
              <a:tailEnd/>
            </a:ln>
            <a:extLst/>
          </p:spPr>
          <p:txBody>
            <a:bodyPr/>
            <a:lstStyle/>
            <a:p>
              <a:pPr fontAlgn="auto">
                <a:spcBef>
                  <a:spcPts val="0"/>
                </a:spcBef>
                <a:spcAft>
                  <a:spcPts val="0"/>
                </a:spcAft>
                <a:defRPr/>
              </a:pPr>
              <a:endParaRPr lang="zh-CN" altLang="en-US">
                <a:latin typeface="+mn-lt"/>
                <a:ea typeface="+mn-ea"/>
              </a:endParaRPr>
            </a:p>
          </p:txBody>
        </p:sp>
        <p:sp>
          <p:nvSpPr>
            <p:cNvPr id="56" name="Freeform 8"/>
            <p:cNvSpPr>
              <a:spLocks/>
            </p:cNvSpPr>
            <p:nvPr/>
          </p:nvSpPr>
          <p:spPr bwMode="auto">
            <a:xfrm>
              <a:off x="611188" y="323850"/>
              <a:ext cx="320675" cy="314325"/>
            </a:xfrm>
            <a:custGeom>
              <a:avLst/>
              <a:gdLst>
                <a:gd name="T0" fmla="*/ 109 w 109"/>
                <a:gd name="T1" fmla="*/ 72 h 107"/>
                <a:gd name="T2" fmla="*/ 65 w 109"/>
                <a:gd name="T3" fmla="*/ 26 h 107"/>
                <a:gd name="T4" fmla="*/ 9 w 109"/>
                <a:gd name="T5" fmla="*/ 0 h 107"/>
                <a:gd name="T6" fmla="*/ 45 w 109"/>
                <a:gd name="T7" fmla="*/ 88 h 107"/>
                <a:gd name="T8" fmla="*/ 109 w 109"/>
                <a:gd name="T9" fmla="*/ 72 h 107"/>
              </a:gdLst>
              <a:ahLst/>
              <a:cxnLst>
                <a:cxn ang="0">
                  <a:pos x="T0" y="T1"/>
                </a:cxn>
                <a:cxn ang="0">
                  <a:pos x="T2" y="T3"/>
                </a:cxn>
                <a:cxn ang="0">
                  <a:pos x="T4" y="T5"/>
                </a:cxn>
                <a:cxn ang="0">
                  <a:pos x="T6" y="T7"/>
                </a:cxn>
                <a:cxn ang="0">
                  <a:pos x="T8" y="T9"/>
                </a:cxn>
              </a:cxnLst>
              <a:rect l="0" t="0" r="r" b="b"/>
              <a:pathLst>
                <a:path w="109" h="107">
                  <a:moveTo>
                    <a:pt x="109" y="72"/>
                  </a:moveTo>
                  <a:cubicBezTo>
                    <a:pt x="109" y="72"/>
                    <a:pt x="106" y="31"/>
                    <a:pt x="65" y="26"/>
                  </a:cubicBezTo>
                  <a:cubicBezTo>
                    <a:pt x="31" y="21"/>
                    <a:pt x="13" y="20"/>
                    <a:pt x="9" y="0"/>
                  </a:cubicBezTo>
                  <a:cubicBezTo>
                    <a:pt x="9" y="0"/>
                    <a:pt x="0" y="70"/>
                    <a:pt x="45" y="88"/>
                  </a:cubicBezTo>
                  <a:cubicBezTo>
                    <a:pt x="91" y="107"/>
                    <a:pt x="109" y="72"/>
                    <a:pt x="109" y="72"/>
                  </a:cubicBezTo>
                  <a:close/>
                </a:path>
              </a:pathLst>
            </a:custGeom>
            <a:grpFill/>
            <a:ln w="9525">
              <a:solidFill>
                <a:srgbClr val="937863"/>
              </a:solidFill>
              <a:round/>
              <a:headEnd/>
              <a:tailEnd/>
            </a:ln>
            <a:extLst/>
          </p:spPr>
          <p:txBody>
            <a:bodyPr/>
            <a:lstStyle/>
            <a:p>
              <a:pPr fontAlgn="auto">
                <a:spcBef>
                  <a:spcPts val="0"/>
                </a:spcBef>
                <a:spcAft>
                  <a:spcPts val="0"/>
                </a:spcAft>
                <a:defRPr/>
              </a:pPr>
              <a:endParaRPr lang="zh-CN" altLang="en-US">
                <a:latin typeface="+mn-lt"/>
                <a:ea typeface="+mn-ea"/>
              </a:endParaRPr>
            </a:p>
          </p:txBody>
        </p:sp>
        <p:sp>
          <p:nvSpPr>
            <p:cNvPr id="57" name="Freeform 9"/>
            <p:cNvSpPr>
              <a:spLocks noEditPoints="1"/>
            </p:cNvSpPr>
            <p:nvPr/>
          </p:nvSpPr>
          <p:spPr bwMode="auto">
            <a:xfrm>
              <a:off x="273051" y="741363"/>
              <a:ext cx="1193800" cy="1182688"/>
            </a:xfrm>
            <a:custGeom>
              <a:avLst/>
              <a:gdLst>
                <a:gd name="T0" fmla="*/ 248 w 406"/>
                <a:gd name="T1" fmla="*/ 20 h 403"/>
                <a:gd name="T2" fmla="*/ 199 w 406"/>
                <a:gd name="T3" fmla="*/ 2 h 403"/>
                <a:gd name="T4" fmla="*/ 130 w 406"/>
                <a:gd name="T5" fmla="*/ 33 h 403"/>
                <a:gd name="T6" fmla="*/ 109 w 406"/>
                <a:gd name="T7" fmla="*/ 45 h 403"/>
                <a:gd name="T8" fmla="*/ 110 w 406"/>
                <a:gd name="T9" fmla="*/ 46 h 403"/>
                <a:gd name="T10" fmla="*/ 120 w 406"/>
                <a:gd name="T11" fmla="*/ 28 h 403"/>
                <a:gd name="T12" fmla="*/ 84 w 406"/>
                <a:gd name="T13" fmla="*/ 50 h 403"/>
                <a:gd name="T14" fmla="*/ 31 w 406"/>
                <a:gd name="T15" fmla="*/ 258 h 403"/>
                <a:gd name="T16" fmla="*/ 28 w 406"/>
                <a:gd name="T17" fmla="*/ 220 h 403"/>
                <a:gd name="T18" fmla="*/ 58 w 406"/>
                <a:gd name="T19" fmla="*/ 238 h 403"/>
                <a:gd name="T20" fmla="*/ 99 w 406"/>
                <a:gd name="T21" fmla="*/ 228 h 403"/>
                <a:gd name="T22" fmla="*/ 128 w 406"/>
                <a:gd name="T23" fmla="*/ 284 h 403"/>
                <a:gd name="T24" fmla="*/ 141 w 406"/>
                <a:gd name="T25" fmla="*/ 276 h 403"/>
                <a:gd name="T26" fmla="*/ 142 w 406"/>
                <a:gd name="T27" fmla="*/ 233 h 403"/>
                <a:gd name="T28" fmla="*/ 187 w 406"/>
                <a:gd name="T29" fmla="*/ 210 h 403"/>
                <a:gd name="T30" fmla="*/ 191 w 406"/>
                <a:gd name="T31" fmla="*/ 170 h 403"/>
                <a:gd name="T32" fmla="*/ 248 w 406"/>
                <a:gd name="T33" fmla="*/ 127 h 403"/>
                <a:gd name="T34" fmla="*/ 263 w 406"/>
                <a:gd name="T35" fmla="*/ 120 h 403"/>
                <a:gd name="T36" fmla="*/ 286 w 406"/>
                <a:gd name="T37" fmla="*/ 90 h 403"/>
                <a:gd name="T38" fmla="*/ 317 w 406"/>
                <a:gd name="T39" fmla="*/ 101 h 403"/>
                <a:gd name="T40" fmla="*/ 350 w 406"/>
                <a:gd name="T41" fmla="*/ 55 h 403"/>
                <a:gd name="T42" fmla="*/ 349 w 406"/>
                <a:gd name="T43" fmla="*/ 46 h 403"/>
                <a:gd name="T44" fmla="*/ 368 w 406"/>
                <a:gd name="T45" fmla="*/ 70 h 403"/>
                <a:gd name="T46" fmla="*/ 389 w 406"/>
                <a:gd name="T47" fmla="*/ 98 h 403"/>
                <a:gd name="T48" fmla="*/ 395 w 406"/>
                <a:gd name="T49" fmla="*/ 97 h 403"/>
                <a:gd name="T50" fmla="*/ 245 w 406"/>
                <a:gd name="T51" fmla="*/ 173 h 403"/>
                <a:gd name="T52" fmla="*/ 231 w 406"/>
                <a:gd name="T53" fmla="*/ 187 h 403"/>
                <a:gd name="T54" fmla="*/ 254 w 406"/>
                <a:gd name="T55" fmla="*/ 175 h 403"/>
                <a:gd name="T56" fmla="*/ 270 w 406"/>
                <a:gd name="T57" fmla="*/ 151 h 403"/>
                <a:gd name="T58" fmla="*/ 251 w 406"/>
                <a:gd name="T59" fmla="*/ 160 h 403"/>
                <a:gd name="T60" fmla="*/ 185 w 406"/>
                <a:gd name="T61" fmla="*/ 221 h 403"/>
                <a:gd name="T62" fmla="*/ 194 w 406"/>
                <a:gd name="T63" fmla="*/ 238 h 403"/>
                <a:gd name="T64" fmla="*/ 196 w 406"/>
                <a:gd name="T65" fmla="*/ 247 h 403"/>
                <a:gd name="T66" fmla="*/ 194 w 406"/>
                <a:gd name="T67" fmla="*/ 256 h 403"/>
                <a:gd name="T68" fmla="*/ 181 w 406"/>
                <a:gd name="T69" fmla="*/ 282 h 403"/>
                <a:gd name="T70" fmla="*/ 168 w 406"/>
                <a:gd name="T71" fmla="*/ 282 h 403"/>
                <a:gd name="T72" fmla="*/ 185 w 406"/>
                <a:gd name="T73" fmla="*/ 284 h 403"/>
                <a:gd name="T74" fmla="*/ 180 w 406"/>
                <a:gd name="T75" fmla="*/ 308 h 403"/>
                <a:gd name="T76" fmla="*/ 206 w 406"/>
                <a:gd name="T77" fmla="*/ 269 h 403"/>
                <a:gd name="T78" fmla="*/ 207 w 406"/>
                <a:gd name="T79" fmla="*/ 282 h 403"/>
                <a:gd name="T80" fmla="*/ 190 w 406"/>
                <a:gd name="T81" fmla="*/ 298 h 403"/>
                <a:gd name="T82" fmla="*/ 199 w 406"/>
                <a:gd name="T83" fmla="*/ 300 h 403"/>
                <a:gd name="T84" fmla="*/ 212 w 406"/>
                <a:gd name="T85" fmla="*/ 308 h 403"/>
                <a:gd name="T86" fmla="*/ 187 w 406"/>
                <a:gd name="T87" fmla="*/ 306 h 403"/>
                <a:gd name="T88" fmla="*/ 272 w 406"/>
                <a:gd name="T89" fmla="*/ 310 h 403"/>
                <a:gd name="T90" fmla="*/ 236 w 406"/>
                <a:gd name="T91" fmla="*/ 296 h 403"/>
                <a:gd name="T92" fmla="*/ 249 w 406"/>
                <a:gd name="T93" fmla="*/ 309 h 403"/>
                <a:gd name="T94" fmla="*/ 286 w 406"/>
                <a:gd name="T95" fmla="*/ 293 h 403"/>
                <a:gd name="T96" fmla="*/ 288 w 406"/>
                <a:gd name="T97" fmla="*/ 295 h 403"/>
                <a:gd name="T98" fmla="*/ 267 w 406"/>
                <a:gd name="T99" fmla="*/ 346 h 403"/>
                <a:gd name="T100" fmla="*/ 239 w 406"/>
                <a:gd name="T101" fmla="*/ 325 h 403"/>
                <a:gd name="T102" fmla="*/ 200 w 406"/>
                <a:gd name="T103" fmla="*/ 343 h 403"/>
                <a:gd name="T104" fmla="*/ 195 w 406"/>
                <a:gd name="T105" fmla="*/ 374 h 403"/>
                <a:gd name="T106" fmla="*/ 241 w 406"/>
                <a:gd name="T107" fmla="*/ 382 h 403"/>
                <a:gd name="T108" fmla="*/ 271 w 406"/>
                <a:gd name="T109" fmla="*/ 389 h 403"/>
                <a:gd name="T110" fmla="*/ 274 w 406"/>
                <a:gd name="T111" fmla="*/ 391 h 403"/>
                <a:gd name="T112" fmla="*/ 303 w 406"/>
                <a:gd name="T113" fmla="*/ 314 h 403"/>
                <a:gd name="T114" fmla="*/ 312 w 406"/>
                <a:gd name="T115" fmla="*/ 312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06" h="403">
                  <a:moveTo>
                    <a:pt x="338" y="52"/>
                  </a:moveTo>
                  <a:cubicBezTo>
                    <a:pt x="331" y="45"/>
                    <a:pt x="331" y="45"/>
                    <a:pt x="331" y="45"/>
                  </a:cubicBezTo>
                  <a:cubicBezTo>
                    <a:pt x="311" y="39"/>
                    <a:pt x="311" y="39"/>
                    <a:pt x="311" y="39"/>
                  </a:cubicBezTo>
                  <a:cubicBezTo>
                    <a:pt x="310" y="43"/>
                    <a:pt x="310" y="43"/>
                    <a:pt x="310" y="43"/>
                  </a:cubicBezTo>
                  <a:cubicBezTo>
                    <a:pt x="301" y="39"/>
                    <a:pt x="301" y="39"/>
                    <a:pt x="301" y="39"/>
                  </a:cubicBezTo>
                  <a:cubicBezTo>
                    <a:pt x="296" y="36"/>
                    <a:pt x="296" y="36"/>
                    <a:pt x="296" y="36"/>
                  </a:cubicBezTo>
                  <a:cubicBezTo>
                    <a:pt x="296" y="36"/>
                    <a:pt x="289" y="37"/>
                    <a:pt x="289" y="38"/>
                  </a:cubicBezTo>
                  <a:cubicBezTo>
                    <a:pt x="289" y="39"/>
                    <a:pt x="277" y="30"/>
                    <a:pt x="277" y="30"/>
                  </a:cubicBezTo>
                  <a:cubicBezTo>
                    <a:pt x="268" y="30"/>
                    <a:pt x="268" y="30"/>
                    <a:pt x="268" y="30"/>
                  </a:cubicBezTo>
                  <a:cubicBezTo>
                    <a:pt x="259" y="24"/>
                    <a:pt x="259" y="24"/>
                    <a:pt x="259" y="24"/>
                  </a:cubicBezTo>
                  <a:cubicBezTo>
                    <a:pt x="256" y="25"/>
                    <a:pt x="256" y="25"/>
                    <a:pt x="256" y="25"/>
                  </a:cubicBezTo>
                  <a:cubicBezTo>
                    <a:pt x="248" y="20"/>
                    <a:pt x="248" y="20"/>
                    <a:pt x="248" y="20"/>
                  </a:cubicBezTo>
                  <a:cubicBezTo>
                    <a:pt x="241" y="26"/>
                    <a:pt x="241" y="26"/>
                    <a:pt x="241" y="26"/>
                  </a:cubicBezTo>
                  <a:cubicBezTo>
                    <a:pt x="241" y="28"/>
                    <a:pt x="241" y="28"/>
                    <a:pt x="241" y="28"/>
                  </a:cubicBezTo>
                  <a:cubicBezTo>
                    <a:pt x="231" y="26"/>
                    <a:pt x="231" y="26"/>
                    <a:pt x="231" y="26"/>
                  </a:cubicBezTo>
                  <a:cubicBezTo>
                    <a:pt x="227" y="27"/>
                    <a:pt x="227" y="27"/>
                    <a:pt x="227" y="27"/>
                  </a:cubicBezTo>
                  <a:cubicBezTo>
                    <a:pt x="221" y="20"/>
                    <a:pt x="221" y="20"/>
                    <a:pt x="221" y="20"/>
                  </a:cubicBezTo>
                  <a:cubicBezTo>
                    <a:pt x="208" y="19"/>
                    <a:pt x="208" y="19"/>
                    <a:pt x="208" y="19"/>
                  </a:cubicBezTo>
                  <a:cubicBezTo>
                    <a:pt x="196" y="17"/>
                    <a:pt x="196" y="17"/>
                    <a:pt x="196" y="17"/>
                  </a:cubicBezTo>
                  <a:cubicBezTo>
                    <a:pt x="191" y="13"/>
                    <a:pt x="191" y="13"/>
                    <a:pt x="191" y="13"/>
                  </a:cubicBezTo>
                  <a:cubicBezTo>
                    <a:pt x="183" y="16"/>
                    <a:pt x="183" y="16"/>
                    <a:pt x="183" y="16"/>
                  </a:cubicBezTo>
                  <a:cubicBezTo>
                    <a:pt x="181" y="15"/>
                    <a:pt x="181" y="15"/>
                    <a:pt x="181" y="15"/>
                  </a:cubicBezTo>
                  <a:cubicBezTo>
                    <a:pt x="196" y="9"/>
                    <a:pt x="196" y="9"/>
                    <a:pt x="196" y="9"/>
                  </a:cubicBezTo>
                  <a:cubicBezTo>
                    <a:pt x="199" y="2"/>
                    <a:pt x="199" y="2"/>
                    <a:pt x="199" y="2"/>
                  </a:cubicBezTo>
                  <a:cubicBezTo>
                    <a:pt x="190" y="4"/>
                    <a:pt x="190" y="4"/>
                    <a:pt x="190" y="4"/>
                  </a:cubicBezTo>
                  <a:cubicBezTo>
                    <a:pt x="195" y="0"/>
                    <a:pt x="195" y="0"/>
                    <a:pt x="195" y="0"/>
                  </a:cubicBezTo>
                  <a:cubicBezTo>
                    <a:pt x="185" y="2"/>
                    <a:pt x="185" y="2"/>
                    <a:pt x="185" y="2"/>
                  </a:cubicBezTo>
                  <a:cubicBezTo>
                    <a:pt x="182" y="6"/>
                    <a:pt x="182" y="6"/>
                    <a:pt x="182" y="6"/>
                  </a:cubicBezTo>
                  <a:cubicBezTo>
                    <a:pt x="179" y="10"/>
                    <a:pt x="179" y="10"/>
                    <a:pt x="179" y="10"/>
                  </a:cubicBezTo>
                  <a:cubicBezTo>
                    <a:pt x="176" y="6"/>
                    <a:pt x="176" y="6"/>
                    <a:pt x="176" y="6"/>
                  </a:cubicBezTo>
                  <a:cubicBezTo>
                    <a:pt x="168" y="7"/>
                    <a:pt x="168" y="7"/>
                    <a:pt x="168" y="7"/>
                  </a:cubicBezTo>
                  <a:cubicBezTo>
                    <a:pt x="168" y="7"/>
                    <a:pt x="164" y="12"/>
                    <a:pt x="164" y="12"/>
                  </a:cubicBezTo>
                  <a:cubicBezTo>
                    <a:pt x="163" y="12"/>
                    <a:pt x="155" y="14"/>
                    <a:pt x="154" y="15"/>
                  </a:cubicBezTo>
                  <a:cubicBezTo>
                    <a:pt x="154" y="16"/>
                    <a:pt x="148" y="22"/>
                    <a:pt x="146" y="23"/>
                  </a:cubicBezTo>
                  <a:cubicBezTo>
                    <a:pt x="144" y="24"/>
                    <a:pt x="136" y="25"/>
                    <a:pt x="135" y="27"/>
                  </a:cubicBezTo>
                  <a:cubicBezTo>
                    <a:pt x="134" y="28"/>
                    <a:pt x="131" y="32"/>
                    <a:pt x="130" y="33"/>
                  </a:cubicBezTo>
                  <a:cubicBezTo>
                    <a:pt x="130" y="34"/>
                    <a:pt x="128" y="38"/>
                    <a:pt x="128" y="38"/>
                  </a:cubicBezTo>
                  <a:cubicBezTo>
                    <a:pt x="128" y="39"/>
                    <a:pt x="122" y="44"/>
                    <a:pt x="123" y="41"/>
                  </a:cubicBezTo>
                  <a:cubicBezTo>
                    <a:pt x="124" y="38"/>
                    <a:pt x="127" y="34"/>
                    <a:pt x="127" y="33"/>
                  </a:cubicBezTo>
                  <a:cubicBezTo>
                    <a:pt x="128" y="32"/>
                    <a:pt x="129" y="31"/>
                    <a:pt x="129" y="29"/>
                  </a:cubicBezTo>
                  <a:cubicBezTo>
                    <a:pt x="129" y="28"/>
                    <a:pt x="129" y="26"/>
                    <a:pt x="129" y="26"/>
                  </a:cubicBezTo>
                  <a:cubicBezTo>
                    <a:pt x="130" y="24"/>
                    <a:pt x="130" y="24"/>
                    <a:pt x="130" y="24"/>
                  </a:cubicBezTo>
                  <a:cubicBezTo>
                    <a:pt x="123" y="25"/>
                    <a:pt x="123" y="25"/>
                    <a:pt x="123" y="25"/>
                  </a:cubicBezTo>
                  <a:cubicBezTo>
                    <a:pt x="123" y="25"/>
                    <a:pt x="125" y="26"/>
                    <a:pt x="122" y="29"/>
                  </a:cubicBezTo>
                  <a:cubicBezTo>
                    <a:pt x="120" y="32"/>
                    <a:pt x="116" y="35"/>
                    <a:pt x="116" y="35"/>
                  </a:cubicBezTo>
                  <a:cubicBezTo>
                    <a:pt x="115" y="36"/>
                    <a:pt x="114" y="38"/>
                    <a:pt x="112" y="39"/>
                  </a:cubicBezTo>
                  <a:cubicBezTo>
                    <a:pt x="110" y="41"/>
                    <a:pt x="107" y="43"/>
                    <a:pt x="107" y="43"/>
                  </a:cubicBezTo>
                  <a:cubicBezTo>
                    <a:pt x="109" y="45"/>
                    <a:pt x="109" y="45"/>
                    <a:pt x="109" y="45"/>
                  </a:cubicBezTo>
                  <a:cubicBezTo>
                    <a:pt x="114" y="44"/>
                    <a:pt x="114" y="44"/>
                    <a:pt x="114" y="44"/>
                  </a:cubicBezTo>
                  <a:cubicBezTo>
                    <a:pt x="113" y="46"/>
                    <a:pt x="113" y="46"/>
                    <a:pt x="113" y="46"/>
                  </a:cubicBezTo>
                  <a:cubicBezTo>
                    <a:pt x="113" y="46"/>
                    <a:pt x="112" y="47"/>
                    <a:pt x="112" y="48"/>
                  </a:cubicBezTo>
                  <a:cubicBezTo>
                    <a:pt x="113" y="49"/>
                    <a:pt x="115" y="51"/>
                    <a:pt x="115" y="51"/>
                  </a:cubicBezTo>
                  <a:cubicBezTo>
                    <a:pt x="112" y="53"/>
                    <a:pt x="112" y="53"/>
                    <a:pt x="112" y="53"/>
                  </a:cubicBezTo>
                  <a:cubicBezTo>
                    <a:pt x="112" y="53"/>
                    <a:pt x="108" y="54"/>
                    <a:pt x="108" y="55"/>
                  </a:cubicBezTo>
                  <a:cubicBezTo>
                    <a:pt x="107" y="56"/>
                    <a:pt x="107" y="60"/>
                    <a:pt x="107" y="60"/>
                  </a:cubicBezTo>
                  <a:cubicBezTo>
                    <a:pt x="103" y="56"/>
                    <a:pt x="103" y="56"/>
                    <a:pt x="103" y="56"/>
                  </a:cubicBezTo>
                  <a:cubicBezTo>
                    <a:pt x="103" y="56"/>
                    <a:pt x="103" y="54"/>
                    <a:pt x="105" y="53"/>
                  </a:cubicBezTo>
                  <a:cubicBezTo>
                    <a:pt x="106" y="52"/>
                    <a:pt x="104" y="53"/>
                    <a:pt x="107" y="50"/>
                  </a:cubicBezTo>
                  <a:cubicBezTo>
                    <a:pt x="110" y="48"/>
                    <a:pt x="110" y="48"/>
                    <a:pt x="110" y="48"/>
                  </a:cubicBezTo>
                  <a:cubicBezTo>
                    <a:pt x="110" y="48"/>
                    <a:pt x="111" y="46"/>
                    <a:pt x="110" y="46"/>
                  </a:cubicBezTo>
                  <a:cubicBezTo>
                    <a:pt x="109" y="46"/>
                    <a:pt x="105" y="46"/>
                    <a:pt x="105" y="46"/>
                  </a:cubicBezTo>
                  <a:cubicBezTo>
                    <a:pt x="105" y="46"/>
                    <a:pt x="104" y="49"/>
                    <a:pt x="103" y="50"/>
                  </a:cubicBezTo>
                  <a:cubicBezTo>
                    <a:pt x="102" y="51"/>
                    <a:pt x="99" y="55"/>
                    <a:pt x="99" y="55"/>
                  </a:cubicBezTo>
                  <a:cubicBezTo>
                    <a:pt x="93" y="56"/>
                    <a:pt x="93" y="56"/>
                    <a:pt x="93" y="56"/>
                  </a:cubicBezTo>
                  <a:cubicBezTo>
                    <a:pt x="93" y="55"/>
                    <a:pt x="95" y="54"/>
                    <a:pt x="95" y="53"/>
                  </a:cubicBezTo>
                  <a:cubicBezTo>
                    <a:pt x="96" y="51"/>
                    <a:pt x="99" y="50"/>
                    <a:pt x="100" y="48"/>
                  </a:cubicBezTo>
                  <a:cubicBezTo>
                    <a:pt x="101" y="47"/>
                    <a:pt x="100" y="48"/>
                    <a:pt x="101" y="47"/>
                  </a:cubicBezTo>
                  <a:cubicBezTo>
                    <a:pt x="101" y="45"/>
                    <a:pt x="102" y="43"/>
                    <a:pt x="104" y="42"/>
                  </a:cubicBezTo>
                  <a:cubicBezTo>
                    <a:pt x="105" y="41"/>
                    <a:pt x="108" y="39"/>
                    <a:pt x="108" y="39"/>
                  </a:cubicBezTo>
                  <a:cubicBezTo>
                    <a:pt x="111" y="36"/>
                    <a:pt x="111" y="36"/>
                    <a:pt x="111" y="36"/>
                  </a:cubicBezTo>
                  <a:cubicBezTo>
                    <a:pt x="115" y="33"/>
                    <a:pt x="115" y="33"/>
                    <a:pt x="115" y="33"/>
                  </a:cubicBezTo>
                  <a:cubicBezTo>
                    <a:pt x="120" y="28"/>
                    <a:pt x="120" y="28"/>
                    <a:pt x="120" y="28"/>
                  </a:cubicBezTo>
                  <a:cubicBezTo>
                    <a:pt x="122" y="25"/>
                    <a:pt x="122" y="25"/>
                    <a:pt x="122" y="25"/>
                  </a:cubicBezTo>
                  <a:cubicBezTo>
                    <a:pt x="122" y="25"/>
                    <a:pt x="118" y="27"/>
                    <a:pt x="117" y="27"/>
                  </a:cubicBezTo>
                  <a:cubicBezTo>
                    <a:pt x="116" y="28"/>
                    <a:pt x="111" y="33"/>
                    <a:pt x="111" y="33"/>
                  </a:cubicBezTo>
                  <a:cubicBezTo>
                    <a:pt x="111" y="33"/>
                    <a:pt x="106" y="35"/>
                    <a:pt x="106" y="35"/>
                  </a:cubicBezTo>
                  <a:cubicBezTo>
                    <a:pt x="105" y="36"/>
                    <a:pt x="102" y="40"/>
                    <a:pt x="102" y="40"/>
                  </a:cubicBezTo>
                  <a:cubicBezTo>
                    <a:pt x="99" y="42"/>
                    <a:pt x="99" y="42"/>
                    <a:pt x="99" y="42"/>
                  </a:cubicBezTo>
                  <a:cubicBezTo>
                    <a:pt x="99" y="44"/>
                    <a:pt x="99" y="44"/>
                    <a:pt x="99" y="44"/>
                  </a:cubicBezTo>
                  <a:cubicBezTo>
                    <a:pt x="97" y="41"/>
                    <a:pt x="97" y="41"/>
                    <a:pt x="97" y="41"/>
                  </a:cubicBezTo>
                  <a:cubicBezTo>
                    <a:pt x="93" y="44"/>
                    <a:pt x="93" y="44"/>
                    <a:pt x="93" y="44"/>
                  </a:cubicBezTo>
                  <a:cubicBezTo>
                    <a:pt x="91" y="45"/>
                    <a:pt x="91" y="45"/>
                    <a:pt x="91" y="45"/>
                  </a:cubicBezTo>
                  <a:cubicBezTo>
                    <a:pt x="89" y="47"/>
                    <a:pt x="89" y="47"/>
                    <a:pt x="89" y="47"/>
                  </a:cubicBezTo>
                  <a:cubicBezTo>
                    <a:pt x="84" y="50"/>
                    <a:pt x="84" y="50"/>
                    <a:pt x="84" y="50"/>
                  </a:cubicBezTo>
                  <a:cubicBezTo>
                    <a:pt x="74" y="56"/>
                    <a:pt x="74" y="56"/>
                    <a:pt x="74" y="56"/>
                  </a:cubicBezTo>
                  <a:cubicBezTo>
                    <a:pt x="68" y="61"/>
                    <a:pt x="68" y="61"/>
                    <a:pt x="68" y="61"/>
                  </a:cubicBezTo>
                  <a:cubicBezTo>
                    <a:pt x="68" y="61"/>
                    <a:pt x="31" y="102"/>
                    <a:pt x="21" y="156"/>
                  </a:cubicBezTo>
                  <a:cubicBezTo>
                    <a:pt x="20" y="177"/>
                    <a:pt x="20" y="177"/>
                    <a:pt x="20" y="177"/>
                  </a:cubicBezTo>
                  <a:cubicBezTo>
                    <a:pt x="18" y="176"/>
                    <a:pt x="18" y="176"/>
                    <a:pt x="18" y="176"/>
                  </a:cubicBezTo>
                  <a:cubicBezTo>
                    <a:pt x="19" y="170"/>
                    <a:pt x="0" y="269"/>
                    <a:pt x="78" y="344"/>
                  </a:cubicBezTo>
                  <a:cubicBezTo>
                    <a:pt x="65" y="325"/>
                    <a:pt x="65" y="325"/>
                    <a:pt x="65" y="325"/>
                  </a:cubicBezTo>
                  <a:cubicBezTo>
                    <a:pt x="49" y="302"/>
                    <a:pt x="49" y="302"/>
                    <a:pt x="49" y="302"/>
                  </a:cubicBezTo>
                  <a:cubicBezTo>
                    <a:pt x="35" y="264"/>
                    <a:pt x="35" y="264"/>
                    <a:pt x="35" y="264"/>
                  </a:cubicBezTo>
                  <a:cubicBezTo>
                    <a:pt x="31" y="267"/>
                    <a:pt x="31" y="267"/>
                    <a:pt x="31" y="267"/>
                  </a:cubicBezTo>
                  <a:cubicBezTo>
                    <a:pt x="22" y="237"/>
                    <a:pt x="22" y="237"/>
                    <a:pt x="22" y="237"/>
                  </a:cubicBezTo>
                  <a:cubicBezTo>
                    <a:pt x="31" y="258"/>
                    <a:pt x="31" y="258"/>
                    <a:pt x="31" y="258"/>
                  </a:cubicBezTo>
                  <a:cubicBezTo>
                    <a:pt x="32" y="251"/>
                    <a:pt x="32" y="251"/>
                    <a:pt x="32" y="251"/>
                  </a:cubicBezTo>
                  <a:cubicBezTo>
                    <a:pt x="35" y="249"/>
                    <a:pt x="35" y="249"/>
                    <a:pt x="35" y="249"/>
                  </a:cubicBezTo>
                  <a:cubicBezTo>
                    <a:pt x="36" y="241"/>
                    <a:pt x="36" y="241"/>
                    <a:pt x="36" y="241"/>
                  </a:cubicBezTo>
                  <a:cubicBezTo>
                    <a:pt x="38" y="236"/>
                    <a:pt x="38" y="236"/>
                    <a:pt x="38" y="236"/>
                  </a:cubicBezTo>
                  <a:cubicBezTo>
                    <a:pt x="38" y="231"/>
                    <a:pt x="38" y="231"/>
                    <a:pt x="38" y="231"/>
                  </a:cubicBezTo>
                  <a:cubicBezTo>
                    <a:pt x="28" y="231"/>
                    <a:pt x="28" y="231"/>
                    <a:pt x="28" y="231"/>
                  </a:cubicBezTo>
                  <a:cubicBezTo>
                    <a:pt x="28" y="227"/>
                    <a:pt x="28" y="227"/>
                    <a:pt x="28" y="227"/>
                  </a:cubicBezTo>
                  <a:cubicBezTo>
                    <a:pt x="23" y="221"/>
                    <a:pt x="23" y="221"/>
                    <a:pt x="23" y="221"/>
                  </a:cubicBezTo>
                  <a:cubicBezTo>
                    <a:pt x="20" y="214"/>
                    <a:pt x="20" y="214"/>
                    <a:pt x="20" y="214"/>
                  </a:cubicBezTo>
                  <a:cubicBezTo>
                    <a:pt x="22" y="211"/>
                    <a:pt x="22" y="211"/>
                    <a:pt x="22" y="211"/>
                  </a:cubicBezTo>
                  <a:cubicBezTo>
                    <a:pt x="25" y="217"/>
                    <a:pt x="25" y="217"/>
                    <a:pt x="25" y="217"/>
                  </a:cubicBezTo>
                  <a:cubicBezTo>
                    <a:pt x="28" y="220"/>
                    <a:pt x="28" y="220"/>
                    <a:pt x="28" y="220"/>
                  </a:cubicBezTo>
                  <a:cubicBezTo>
                    <a:pt x="31" y="219"/>
                    <a:pt x="31" y="219"/>
                    <a:pt x="31" y="219"/>
                  </a:cubicBezTo>
                  <a:cubicBezTo>
                    <a:pt x="32" y="222"/>
                    <a:pt x="32" y="222"/>
                    <a:pt x="32" y="222"/>
                  </a:cubicBezTo>
                  <a:cubicBezTo>
                    <a:pt x="35" y="224"/>
                    <a:pt x="35" y="224"/>
                    <a:pt x="35" y="224"/>
                  </a:cubicBezTo>
                  <a:cubicBezTo>
                    <a:pt x="37" y="228"/>
                    <a:pt x="37" y="228"/>
                    <a:pt x="37" y="228"/>
                  </a:cubicBezTo>
                  <a:cubicBezTo>
                    <a:pt x="44" y="223"/>
                    <a:pt x="44" y="223"/>
                    <a:pt x="44" y="223"/>
                  </a:cubicBezTo>
                  <a:cubicBezTo>
                    <a:pt x="50" y="227"/>
                    <a:pt x="50" y="227"/>
                    <a:pt x="50" y="227"/>
                  </a:cubicBezTo>
                  <a:cubicBezTo>
                    <a:pt x="52" y="227"/>
                    <a:pt x="52" y="227"/>
                    <a:pt x="52" y="227"/>
                  </a:cubicBezTo>
                  <a:cubicBezTo>
                    <a:pt x="53" y="231"/>
                    <a:pt x="53" y="231"/>
                    <a:pt x="53" y="231"/>
                  </a:cubicBezTo>
                  <a:cubicBezTo>
                    <a:pt x="53" y="235"/>
                    <a:pt x="53" y="235"/>
                    <a:pt x="53" y="235"/>
                  </a:cubicBezTo>
                  <a:cubicBezTo>
                    <a:pt x="55" y="236"/>
                    <a:pt x="55" y="236"/>
                    <a:pt x="55" y="236"/>
                  </a:cubicBezTo>
                  <a:cubicBezTo>
                    <a:pt x="55" y="236"/>
                    <a:pt x="58" y="231"/>
                    <a:pt x="58" y="232"/>
                  </a:cubicBezTo>
                  <a:cubicBezTo>
                    <a:pt x="58" y="233"/>
                    <a:pt x="58" y="236"/>
                    <a:pt x="58" y="238"/>
                  </a:cubicBezTo>
                  <a:cubicBezTo>
                    <a:pt x="58" y="239"/>
                    <a:pt x="60" y="246"/>
                    <a:pt x="60" y="246"/>
                  </a:cubicBezTo>
                  <a:cubicBezTo>
                    <a:pt x="73" y="267"/>
                    <a:pt x="73" y="267"/>
                    <a:pt x="73" y="267"/>
                  </a:cubicBezTo>
                  <a:cubicBezTo>
                    <a:pt x="73" y="271"/>
                    <a:pt x="73" y="271"/>
                    <a:pt x="73" y="271"/>
                  </a:cubicBezTo>
                  <a:cubicBezTo>
                    <a:pt x="80" y="269"/>
                    <a:pt x="80" y="269"/>
                    <a:pt x="80" y="269"/>
                  </a:cubicBezTo>
                  <a:cubicBezTo>
                    <a:pt x="78" y="266"/>
                    <a:pt x="78" y="266"/>
                    <a:pt x="78" y="266"/>
                  </a:cubicBezTo>
                  <a:cubicBezTo>
                    <a:pt x="80" y="259"/>
                    <a:pt x="80" y="259"/>
                    <a:pt x="80" y="259"/>
                  </a:cubicBezTo>
                  <a:cubicBezTo>
                    <a:pt x="77" y="251"/>
                    <a:pt x="77" y="251"/>
                    <a:pt x="77" y="251"/>
                  </a:cubicBezTo>
                  <a:cubicBezTo>
                    <a:pt x="84" y="243"/>
                    <a:pt x="84" y="243"/>
                    <a:pt x="84" y="243"/>
                  </a:cubicBezTo>
                  <a:cubicBezTo>
                    <a:pt x="91" y="235"/>
                    <a:pt x="91" y="235"/>
                    <a:pt x="91" y="235"/>
                  </a:cubicBezTo>
                  <a:cubicBezTo>
                    <a:pt x="93" y="230"/>
                    <a:pt x="93" y="230"/>
                    <a:pt x="93" y="230"/>
                  </a:cubicBezTo>
                  <a:cubicBezTo>
                    <a:pt x="95" y="230"/>
                    <a:pt x="95" y="230"/>
                    <a:pt x="95" y="230"/>
                  </a:cubicBezTo>
                  <a:cubicBezTo>
                    <a:pt x="99" y="228"/>
                    <a:pt x="99" y="228"/>
                    <a:pt x="99" y="228"/>
                  </a:cubicBezTo>
                  <a:cubicBezTo>
                    <a:pt x="104" y="231"/>
                    <a:pt x="104" y="231"/>
                    <a:pt x="104" y="231"/>
                  </a:cubicBezTo>
                  <a:cubicBezTo>
                    <a:pt x="104" y="231"/>
                    <a:pt x="108" y="240"/>
                    <a:pt x="110" y="242"/>
                  </a:cubicBezTo>
                  <a:cubicBezTo>
                    <a:pt x="112" y="243"/>
                    <a:pt x="111" y="247"/>
                    <a:pt x="112" y="247"/>
                  </a:cubicBezTo>
                  <a:cubicBezTo>
                    <a:pt x="113" y="248"/>
                    <a:pt x="118" y="243"/>
                    <a:pt x="119" y="244"/>
                  </a:cubicBezTo>
                  <a:cubicBezTo>
                    <a:pt x="120" y="245"/>
                    <a:pt x="122" y="252"/>
                    <a:pt x="122" y="252"/>
                  </a:cubicBezTo>
                  <a:cubicBezTo>
                    <a:pt x="124" y="266"/>
                    <a:pt x="124" y="266"/>
                    <a:pt x="124" y="266"/>
                  </a:cubicBezTo>
                  <a:cubicBezTo>
                    <a:pt x="132" y="278"/>
                    <a:pt x="132" y="278"/>
                    <a:pt x="132" y="278"/>
                  </a:cubicBezTo>
                  <a:cubicBezTo>
                    <a:pt x="131" y="279"/>
                    <a:pt x="131" y="279"/>
                    <a:pt x="131" y="279"/>
                  </a:cubicBezTo>
                  <a:cubicBezTo>
                    <a:pt x="126" y="276"/>
                    <a:pt x="126" y="276"/>
                    <a:pt x="126" y="276"/>
                  </a:cubicBezTo>
                  <a:cubicBezTo>
                    <a:pt x="123" y="273"/>
                    <a:pt x="123" y="273"/>
                    <a:pt x="123" y="273"/>
                  </a:cubicBezTo>
                  <a:cubicBezTo>
                    <a:pt x="121" y="276"/>
                    <a:pt x="121" y="276"/>
                    <a:pt x="121" y="276"/>
                  </a:cubicBezTo>
                  <a:cubicBezTo>
                    <a:pt x="128" y="284"/>
                    <a:pt x="128" y="284"/>
                    <a:pt x="128" y="284"/>
                  </a:cubicBezTo>
                  <a:cubicBezTo>
                    <a:pt x="136" y="290"/>
                    <a:pt x="136" y="290"/>
                    <a:pt x="136" y="290"/>
                  </a:cubicBezTo>
                  <a:cubicBezTo>
                    <a:pt x="142" y="299"/>
                    <a:pt x="142" y="299"/>
                    <a:pt x="142" y="299"/>
                  </a:cubicBezTo>
                  <a:cubicBezTo>
                    <a:pt x="153" y="304"/>
                    <a:pt x="153" y="304"/>
                    <a:pt x="153" y="304"/>
                  </a:cubicBezTo>
                  <a:cubicBezTo>
                    <a:pt x="152" y="295"/>
                    <a:pt x="152" y="295"/>
                    <a:pt x="152" y="295"/>
                  </a:cubicBezTo>
                  <a:cubicBezTo>
                    <a:pt x="144" y="288"/>
                    <a:pt x="144" y="288"/>
                    <a:pt x="144" y="288"/>
                  </a:cubicBezTo>
                  <a:cubicBezTo>
                    <a:pt x="133" y="282"/>
                    <a:pt x="133" y="282"/>
                    <a:pt x="133" y="282"/>
                  </a:cubicBezTo>
                  <a:cubicBezTo>
                    <a:pt x="135" y="280"/>
                    <a:pt x="135" y="280"/>
                    <a:pt x="135" y="280"/>
                  </a:cubicBezTo>
                  <a:cubicBezTo>
                    <a:pt x="138" y="282"/>
                    <a:pt x="138" y="282"/>
                    <a:pt x="138" y="282"/>
                  </a:cubicBezTo>
                  <a:cubicBezTo>
                    <a:pt x="144" y="287"/>
                    <a:pt x="144" y="287"/>
                    <a:pt x="144" y="287"/>
                  </a:cubicBezTo>
                  <a:cubicBezTo>
                    <a:pt x="147" y="288"/>
                    <a:pt x="147" y="288"/>
                    <a:pt x="147" y="288"/>
                  </a:cubicBezTo>
                  <a:cubicBezTo>
                    <a:pt x="144" y="281"/>
                    <a:pt x="144" y="281"/>
                    <a:pt x="144" y="281"/>
                  </a:cubicBezTo>
                  <a:cubicBezTo>
                    <a:pt x="141" y="276"/>
                    <a:pt x="141" y="276"/>
                    <a:pt x="141" y="276"/>
                  </a:cubicBezTo>
                  <a:cubicBezTo>
                    <a:pt x="135" y="270"/>
                    <a:pt x="135" y="270"/>
                    <a:pt x="135" y="270"/>
                  </a:cubicBezTo>
                  <a:cubicBezTo>
                    <a:pt x="130" y="268"/>
                    <a:pt x="130" y="268"/>
                    <a:pt x="130" y="268"/>
                  </a:cubicBezTo>
                  <a:cubicBezTo>
                    <a:pt x="130" y="268"/>
                    <a:pt x="127" y="265"/>
                    <a:pt x="127" y="263"/>
                  </a:cubicBezTo>
                  <a:cubicBezTo>
                    <a:pt x="127" y="262"/>
                    <a:pt x="129" y="256"/>
                    <a:pt x="129" y="256"/>
                  </a:cubicBezTo>
                  <a:cubicBezTo>
                    <a:pt x="130" y="251"/>
                    <a:pt x="130" y="251"/>
                    <a:pt x="130" y="251"/>
                  </a:cubicBezTo>
                  <a:cubicBezTo>
                    <a:pt x="135" y="258"/>
                    <a:pt x="135" y="258"/>
                    <a:pt x="135" y="258"/>
                  </a:cubicBezTo>
                  <a:cubicBezTo>
                    <a:pt x="142" y="261"/>
                    <a:pt x="142" y="261"/>
                    <a:pt x="142" y="261"/>
                  </a:cubicBezTo>
                  <a:cubicBezTo>
                    <a:pt x="148" y="255"/>
                    <a:pt x="148" y="255"/>
                    <a:pt x="148" y="255"/>
                  </a:cubicBezTo>
                  <a:cubicBezTo>
                    <a:pt x="150" y="250"/>
                    <a:pt x="150" y="250"/>
                    <a:pt x="150" y="250"/>
                  </a:cubicBezTo>
                  <a:cubicBezTo>
                    <a:pt x="152" y="243"/>
                    <a:pt x="152" y="243"/>
                    <a:pt x="152" y="243"/>
                  </a:cubicBezTo>
                  <a:cubicBezTo>
                    <a:pt x="152" y="243"/>
                    <a:pt x="149" y="241"/>
                    <a:pt x="148" y="240"/>
                  </a:cubicBezTo>
                  <a:cubicBezTo>
                    <a:pt x="147" y="239"/>
                    <a:pt x="142" y="233"/>
                    <a:pt x="142" y="233"/>
                  </a:cubicBezTo>
                  <a:cubicBezTo>
                    <a:pt x="148" y="230"/>
                    <a:pt x="148" y="230"/>
                    <a:pt x="148" y="230"/>
                  </a:cubicBezTo>
                  <a:cubicBezTo>
                    <a:pt x="152" y="229"/>
                    <a:pt x="152" y="229"/>
                    <a:pt x="152" y="229"/>
                  </a:cubicBezTo>
                  <a:cubicBezTo>
                    <a:pt x="155" y="231"/>
                    <a:pt x="155" y="231"/>
                    <a:pt x="155" y="231"/>
                  </a:cubicBezTo>
                  <a:cubicBezTo>
                    <a:pt x="156" y="234"/>
                    <a:pt x="156" y="234"/>
                    <a:pt x="156" y="234"/>
                  </a:cubicBezTo>
                  <a:cubicBezTo>
                    <a:pt x="161" y="230"/>
                    <a:pt x="161" y="230"/>
                    <a:pt x="161" y="230"/>
                  </a:cubicBezTo>
                  <a:cubicBezTo>
                    <a:pt x="164" y="225"/>
                    <a:pt x="164" y="225"/>
                    <a:pt x="164" y="225"/>
                  </a:cubicBezTo>
                  <a:cubicBezTo>
                    <a:pt x="167" y="223"/>
                    <a:pt x="167" y="223"/>
                    <a:pt x="167" y="223"/>
                  </a:cubicBezTo>
                  <a:cubicBezTo>
                    <a:pt x="170" y="223"/>
                    <a:pt x="170" y="223"/>
                    <a:pt x="170" y="223"/>
                  </a:cubicBezTo>
                  <a:cubicBezTo>
                    <a:pt x="178" y="219"/>
                    <a:pt x="178" y="219"/>
                    <a:pt x="178" y="219"/>
                  </a:cubicBezTo>
                  <a:cubicBezTo>
                    <a:pt x="178" y="216"/>
                    <a:pt x="178" y="216"/>
                    <a:pt x="178" y="216"/>
                  </a:cubicBezTo>
                  <a:cubicBezTo>
                    <a:pt x="182" y="213"/>
                    <a:pt x="182" y="213"/>
                    <a:pt x="182" y="213"/>
                  </a:cubicBezTo>
                  <a:cubicBezTo>
                    <a:pt x="187" y="210"/>
                    <a:pt x="187" y="210"/>
                    <a:pt x="187" y="210"/>
                  </a:cubicBezTo>
                  <a:cubicBezTo>
                    <a:pt x="187" y="210"/>
                    <a:pt x="188" y="208"/>
                    <a:pt x="188" y="205"/>
                  </a:cubicBezTo>
                  <a:cubicBezTo>
                    <a:pt x="188" y="202"/>
                    <a:pt x="188" y="198"/>
                    <a:pt x="188" y="198"/>
                  </a:cubicBezTo>
                  <a:cubicBezTo>
                    <a:pt x="188" y="198"/>
                    <a:pt x="188" y="195"/>
                    <a:pt x="189" y="194"/>
                  </a:cubicBezTo>
                  <a:cubicBezTo>
                    <a:pt x="190" y="193"/>
                    <a:pt x="190" y="190"/>
                    <a:pt x="190" y="189"/>
                  </a:cubicBezTo>
                  <a:cubicBezTo>
                    <a:pt x="190" y="189"/>
                    <a:pt x="187" y="185"/>
                    <a:pt x="187" y="185"/>
                  </a:cubicBezTo>
                  <a:cubicBezTo>
                    <a:pt x="186" y="181"/>
                    <a:pt x="186" y="181"/>
                    <a:pt x="186" y="181"/>
                  </a:cubicBezTo>
                  <a:cubicBezTo>
                    <a:pt x="186" y="181"/>
                    <a:pt x="188" y="180"/>
                    <a:pt x="186" y="179"/>
                  </a:cubicBezTo>
                  <a:cubicBezTo>
                    <a:pt x="185" y="177"/>
                    <a:pt x="179" y="174"/>
                    <a:pt x="179" y="174"/>
                  </a:cubicBezTo>
                  <a:cubicBezTo>
                    <a:pt x="181" y="169"/>
                    <a:pt x="181" y="169"/>
                    <a:pt x="181" y="169"/>
                  </a:cubicBezTo>
                  <a:cubicBezTo>
                    <a:pt x="182" y="168"/>
                    <a:pt x="182" y="168"/>
                    <a:pt x="182" y="168"/>
                  </a:cubicBezTo>
                  <a:cubicBezTo>
                    <a:pt x="187" y="167"/>
                    <a:pt x="187" y="167"/>
                    <a:pt x="187" y="167"/>
                  </a:cubicBezTo>
                  <a:cubicBezTo>
                    <a:pt x="187" y="167"/>
                    <a:pt x="191" y="170"/>
                    <a:pt x="191" y="170"/>
                  </a:cubicBezTo>
                  <a:cubicBezTo>
                    <a:pt x="191" y="171"/>
                    <a:pt x="194" y="175"/>
                    <a:pt x="195" y="174"/>
                  </a:cubicBezTo>
                  <a:cubicBezTo>
                    <a:pt x="195" y="173"/>
                    <a:pt x="200" y="168"/>
                    <a:pt x="200" y="168"/>
                  </a:cubicBezTo>
                  <a:cubicBezTo>
                    <a:pt x="205" y="173"/>
                    <a:pt x="205" y="173"/>
                    <a:pt x="205" y="173"/>
                  </a:cubicBezTo>
                  <a:cubicBezTo>
                    <a:pt x="205" y="173"/>
                    <a:pt x="206" y="172"/>
                    <a:pt x="205" y="177"/>
                  </a:cubicBezTo>
                  <a:cubicBezTo>
                    <a:pt x="205" y="181"/>
                    <a:pt x="205" y="183"/>
                    <a:pt x="205" y="183"/>
                  </a:cubicBezTo>
                  <a:cubicBezTo>
                    <a:pt x="205" y="183"/>
                    <a:pt x="216" y="181"/>
                    <a:pt x="217" y="179"/>
                  </a:cubicBezTo>
                  <a:cubicBezTo>
                    <a:pt x="217" y="177"/>
                    <a:pt x="219" y="165"/>
                    <a:pt x="219" y="165"/>
                  </a:cubicBezTo>
                  <a:cubicBezTo>
                    <a:pt x="216" y="160"/>
                    <a:pt x="216" y="160"/>
                    <a:pt x="216" y="160"/>
                  </a:cubicBezTo>
                  <a:cubicBezTo>
                    <a:pt x="227" y="149"/>
                    <a:pt x="227" y="149"/>
                    <a:pt x="227" y="149"/>
                  </a:cubicBezTo>
                  <a:cubicBezTo>
                    <a:pt x="234" y="146"/>
                    <a:pt x="234" y="146"/>
                    <a:pt x="234" y="146"/>
                  </a:cubicBezTo>
                  <a:cubicBezTo>
                    <a:pt x="234" y="146"/>
                    <a:pt x="236" y="152"/>
                    <a:pt x="239" y="147"/>
                  </a:cubicBezTo>
                  <a:cubicBezTo>
                    <a:pt x="243" y="141"/>
                    <a:pt x="246" y="131"/>
                    <a:pt x="248" y="127"/>
                  </a:cubicBezTo>
                  <a:cubicBezTo>
                    <a:pt x="250" y="123"/>
                    <a:pt x="257" y="115"/>
                    <a:pt x="257" y="114"/>
                  </a:cubicBezTo>
                  <a:cubicBezTo>
                    <a:pt x="257" y="114"/>
                    <a:pt x="257" y="112"/>
                    <a:pt x="258" y="111"/>
                  </a:cubicBezTo>
                  <a:cubicBezTo>
                    <a:pt x="258" y="113"/>
                    <a:pt x="259" y="116"/>
                    <a:pt x="259" y="117"/>
                  </a:cubicBezTo>
                  <a:cubicBezTo>
                    <a:pt x="259" y="118"/>
                    <a:pt x="258" y="126"/>
                    <a:pt x="258" y="126"/>
                  </a:cubicBezTo>
                  <a:cubicBezTo>
                    <a:pt x="258" y="126"/>
                    <a:pt x="258" y="132"/>
                    <a:pt x="258" y="132"/>
                  </a:cubicBezTo>
                  <a:cubicBezTo>
                    <a:pt x="258" y="133"/>
                    <a:pt x="256" y="138"/>
                    <a:pt x="256" y="138"/>
                  </a:cubicBezTo>
                  <a:cubicBezTo>
                    <a:pt x="256" y="138"/>
                    <a:pt x="261" y="139"/>
                    <a:pt x="261" y="139"/>
                  </a:cubicBezTo>
                  <a:cubicBezTo>
                    <a:pt x="262" y="139"/>
                    <a:pt x="269" y="142"/>
                    <a:pt x="267" y="138"/>
                  </a:cubicBezTo>
                  <a:cubicBezTo>
                    <a:pt x="265" y="135"/>
                    <a:pt x="264" y="133"/>
                    <a:pt x="264" y="133"/>
                  </a:cubicBezTo>
                  <a:cubicBezTo>
                    <a:pt x="264" y="133"/>
                    <a:pt x="260" y="131"/>
                    <a:pt x="261" y="129"/>
                  </a:cubicBezTo>
                  <a:cubicBezTo>
                    <a:pt x="262" y="127"/>
                    <a:pt x="263" y="126"/>
                    <a:pt x="263" y="124"/>
                  </a:cubicBezTo>
                  <a:cubicBezTo>
                    <a:pt x="263" y="121"/>
                    <a:pt x="264" y="122"/>
                    <a:pt x="263" y="120"/>
                  </a:cubicBezTo>
                  <a:cubicBezTo>
                    <a:pt x="262" y="118"/>
                    <a:pt x="261" y="119"/>
                    <a:pt x="261" y="115"/>
                  </a:cubicBezTo>
                  <a:cubicBezTo>
                    <a:pt x="260" y="111"/>
                    <a:pt x="261" y="109"/>
                    <a:pt x="261" y="109"/>
                  </a:cubicBezTo>
                  <a:cubicBezTo>
                    <a:pt x="261" y="106"/>
                    <a:pt x="261" y="106"/>
                    <a:pt x="261" y="106"/>
                  </a:cubicBezTo>
                  <a:cubicBezTo>
                    <a:pt x="258" y="107"/>
                    <a:pt x="258" y="107"/>
                    <a:pt x="258" y="107"/>
                  </a:cubicBezTo>
                  <a:cubicBezTo>
                    <a:pt x="248" y="103"/>
                    <a:pt x="248" y="103"/>
                    <a:pt x="248" y="103"/>
                  </a:cubicBezTo>
                  <a:cubicBezTo>
                    <a:pt x="248" y="103"/>
                    <a:pt x="235" y="107"/>
                    <a:pt x="237" y="106"/>
                  </a:cubicBezTo>
                  <a:cubicBezTo>
                    <a:pt x="238" y="106"/>
                    <a:pt x="248" y="97"/>
                    <a:pt x="248" y="97"/>
                  </a:cubicBezTo>
                  <a:cubicBezTo>
                    <a:pt x="248" y="97"/>
                    <a:pt x="256" y="89"/>
                    <a:pt x="257" y="89"/>
                  </a:cubicBezTo>
                  <a:cubicBezTo>
                    <a:pt x="257" y="88"/>
                    <a:pt x="261" y="87"/>
                    <a:pt x="262" y="87"/>
                  </a:cubicBezTo>
                  <a:cubicBezTo>
                    <a:pt x="264" y="87"/>
                    <a:pt x="273" y="88"/>
                    <a:pt x="273" y="88"/>
                  </a:cubicBezTo>
                  <a:cubicBezTo>
                    <a:pt x="276" y="88"/>
                    <a:pt x="276" y="88"/>
                    <a:pt x="276" y="88"/>
                  </a:cubicBezTo>
                  <a:cubicBezTo>
                    <a:pt x="286" y="90"/>
                    <a:pt x="286" y="90"/>
                    <a:pt x="286" y="90"/>
                  </a:cubicBezTo>
                  <a:cubicBezTo>
                    <a:pt x="291" y="87"/>
                    <a:pt x="291" y="87"/>
                    <a:pt x="291" y="87"/>
                  </a:cubicBezTo>
                  <a:cubicBezTo>
                    <a:pt x="291" y="87"/>
                    <a:pt x="294" y="85"/>
                    <a:pt x="294" y="84"/>
                  </a:cubicBezTo>
                  <a:cubicBezTo>
                    <a:pt x="294" y="83"/>
                    <a:pt x="296" y="81"/>
                    <a:pt x="297" y="80"/>
                  </a:cubicBezTo>
                  <a:cubicBezTo>
                    <a:pt x="298" y="79"/>
                    <a:pt x="308" y="76"/>
                    <a:pt x="308" y="76"/>
                  </a:cubicBezTo>
                  <a:cubicBezTo>
                    <a:pt x="309" y="82"/>
                    <a:pt x="309" y="82"/>
                    <a:pt x="309" y="82"/>
                  </a:cubicBezTo>
                  <a:cubicBezTo>
                    <a:pt x="305" y="89"/>
                    <a:pt x="305" y="89"/>
                    <a:pt x="305" y="89"/>
                  </a:cubicBezTo>
                  <a:cubicBezTo>
                    <a:pt x="302" y="92"/>
                    <a:pt x="302" y="92"/>
                    <a:pt x="302" y="92"/>
                  </a:cubicBezTo>
                  <a:cubicBezTo>
                    <a:pt x="302" y="92"/>
                    <a:pt x="292" y="99"/>
                    <a:pt x="292" y="100"/>
                  </a:cubicBezTo>
                  <a:cubicBezTo>
                    <a:pt x="293" y="102"/>
                    <a:pt x="300" y="108"/>
                    <a:pt x="300" y="108"/>
                  </a:cubicBezTo>
                  <a:cubicBezTo>
                    <a:pt x="300" y="108"/>
                    <a:pt x="300" y="116"/>
                    <a:pt x="302" y="119"/>
                  </a:cubicBezTo>
                  <a:cubicBezTo>
                    <a:pt x="304" y="121"/>
                    <a:pt x="309" y="124"/>
                    <a:pt x="309" y="124"/>
                  </a:cubicBezTo>
                  <a:cubicBezTo>
                    <a:pt x="317" y="101"/>
                    <a:pt x="317" y="101"/>
                    <a:pt x="317" y="101"/>
                  </a:cubicBezTo>
                  <a:cubicBezTo>
                    <a:pt x="317" y="101"/>
                    <a:pt x="315" y="91"/>
                    <a:pt x="315" y="91"/>
                  </a:cubicBezTo>
                  <a:cubicBezTo>
                    <a:pt x="315" y="90"/>
                    <a:pt x="325" y="82"/>
                    <a:pt x="325" y="82"/>
                  </a:cubicBezTo>
                  <a:cubicBezTo>
                    <a:pt x="341" y="78"/>
                    <a:pt x="341" y="78"/>
                    <a:pt x="341" y="78"/>
                  </a:cubicBezTo>
                  <a:cubicBezTo>
                    <a:pt x="343" y="74"/>
                    <a:pt x="343" y="74"/>
                    <a:pt x="343" y="74"/>
                  </a:cubicBezTo>
                  <a:cubicBezTo>
                    <a:pt x="341" y="68"/>
                    <a:pt x="341" y="68"/>
                    <a:pt x="341" y="68"/>
                  </a:cubicBezTo>
                  <a:cubicBezTo>
                    <a:pt x="334" y="63"/>
                    <a:pt x="334" y="63"/>
                    <a:pt x="334" y="63"/>
                  </a:cubicBezTo>
                  <a:cubicBezTo>
                    <a:pt x="339" y="61"/>
                    <a:pt x="339" y="61"/>
                    <a:pt x="339" y="61"/>
                  </a:cubicBezTo>
                  <a:cubicBezTo>
                    <a:pt x="339" y="61"/>
                    <a:pt x="344" y="61"/>
                    <a:pt x="344" y="62"/>
                  </a:cubicBezTo>
                  <a:cubicBezTo>
                    <a:pt x="344" y="62"/>
                    <a:pt x="351" y="66"/>
                    <a:pt x="351" y="66"/>
                  </a:cubicBezTo>
                  <a:cubicBezTo>
                    <a:pt x="351" y="66"/>
                    <a:pt x="354" y="67"/>
                    <a:pt x="354" y="66"/>
                  </a:cubicBezTo>
                  <a:cubicBezTo>
                    <a:pt x="354" y="65"/>
                    <a:pt x="354" y="59"/>
                    <a:pt x="354" y="59"/>
                  </a:cubicBezTo>
                  <a:cubicBezTo>
                    <a:pt x="350" y="55"/>
                    <a:pt x="350" y="55"/>
                    <a:pt x="350" y="55"/>
                  </a:cubicBezTo>
                  <a:lnTo>
                    <a:pt x="338" y="52"/>
                  </a:lnTo>
                  <a:close/>
                  <a:moveTo>
                    <a:pt x="406" y="101"/>
                  </a:moveTo>
                  <a:cubicBezTo>
                    <a:pt x="406" y="101"/>
                    <a:pt x="399" y="86"/>
                    <a:pt x="388" y="73"/>
                  </a:cubicBezTo>
                  <a:cubicBezTo>
                    <a:pt x="377" y="59"/>
                    <a:pt x="360" y="43"/>
                    <a:pt x="360" y="43"/>
                  </a:cubicBezTo>
                  <a:cubicBezTo>
                    <a:pt x="359" y="42"/>
                    <a:pt x="359" y="42"/>
                    <a:pt x="359" y="42"/>
                  </a:cubicBezTo>
                  <a:cubicBezTo>
                    <a:pt x="357" y="42"/>
                    <a:pt x="357" y="42"/>
                    <a:pt x="357" y="42"/>
                  </a:cubicBezTo>
                  <a:cubicBezTo>
                    <a:pt x="354" y="38"/>
                    <a:pt x="354" y="38"/>
                    <a:pt x="354" y="38"/>
                  </a:cubicBezTo>
                  <a:cubicBezTo>
                    <a:pt x="350" y="38"/>
                    <a:pt x="350" y="38"/>
                    <a:pt x="350" y="38"/>
                  </a:cubicBezTo>
                  <a:cubicBezTo>
                    <a:pt x="351" y="41"/>
                    <a:pt x="351" y="41"/>
                    <a:pt x="351" y="41"/>
                  </a:cubicBezTo>
                  <a:cubicBezTo>
                    <a:pt x="353" y="44"/>
                    <a:pt x="353" y="44"/>
                    <a:pt x="353" y="44"/>
                  </a:cubicBezTo>
                  <a:cubicBezTo>
                    <a:pt x="352" y="44"/>
                    <a:pt x="352" y="44"/>
                    <a:pt x="352" y="44"/>
                  </a:cubicBezTo>
                  <a:cubicBezTo>
                    <a:pt x="349" y="46"/>
                    <a:pt x="349" y="46"/>
                    <a:pt x="349" y="46"/>
                  </a:cubicBezTo>
                  <a:cubicBezTo>
                    <a:pt x="349" y="47"/>
                    <a:pt x="349" y="47"/>
                    <a:pt x="349" y="47"/>
                  </a:cubicBezTo>
                  <a:cubicBezTo>
                    <a:pt x="353" y="50"/>
                    <a:pt x="353" y="50"/>
                    <a:pt x="353" y="50"/>
                  </a:cubicBezTo>
                  <a:cubicBezTo>
                    <a:pt x="356" y="52"/>
                    <a:pt x="356" y="52"/>
                    <a:pt x="356" y="52"/>
                  </a:cubicBezTo>
                  <a:cubicBezTo>
                    <a:pt x="361" y="55"/>
                    <a:pt x="361" y="55"/>
                    <a:pt x="361" y="55"/>
                  </a:cubicBezTo>
                  <a:cubicBezTo>
                    <a:pt x="364" y="57"/>
                    <a:pt x="364" y="57"/>
                    <a:pt x="364" y="57"/>
                  </a:cubicBezTo>
                  <a:cubicBezTo>
                    <a:pt x="366" y="60"/>
                    <a:pt x="366" y="60"/>
                    <a:pt x="366" y="60"/>
                  </a:cubicBezTo>
                  <a:cubicBezTo>
                    <a:pt x="368" y="62"/>
                    <a:pt x="368" y="62"/>
                    <a:pt x="368" y="62"/>
                  </a:cubicBezTo>
                  <a:cubicBezTo>
                    <a:pt x="365" y="61"/>
                    <a:pt x="365" y="61"/>
                    <a:pt x="365" y="61"/>
                  </a:cubicBezTo>
                  <a:cubicBezTo>
                    <a:pt x="364" y="59"/>
                    <a:pt x="364" y="59"/>
                    <a:pt x="364" y="59"/>
                  </a:cubicBezTo>
                  <a:cubicBezTo>
                    <a:pt x="361" y="61"/>
                    <a:pt x="361" y="61"/>
                    <a:pt x="361" y="61"/>
                  </a:cubicBezTo>
                  <a:cubicBezTo>
                    <a:pt x="363" y="65"/>
                    <a:pt x="363" y="65"/>
                    <a:pt x="363" y="65"/>
                  </a:cubicBezTo>
                  <a:cubicBezTo>
                    <a:pt x="363" y="65"/>
                    <a:pt x="367" y="69"/>
                    <a:pt x="368" y="70"/>
                  </a:cubicBezTo>
                  <a:cubicBezTo>
                    <a:pt x="369" y="71"/>
                    <a:pt x="370" y="72"/>
                    <a:pt x="370" y="72"/>
                  </a:cubicBezTo>
                  <a:cubicBezTo>
                    <a:pt x="370" y="72"/>
                    <a:pt x="372" y="70"/>
                    <a:pt x="373" y="70"/>
                  </a:cubicBezTo>
                  <a:cubicBezTo>
                    <a:pt x="374" y="69"/>
                    <a:pt x="375" y="71"/>
                    <a:pt x="375" y="71"/>
                  </a:cubicBezTo>
                  <a:cubicBezTo>
                    <a:pt x="377" y="72"/>
                    <a:pt x="377" y="72"/>
                    <a:pt x="377" y="72"/>
                  </a:cubicBezTo>
                  <a:cubicBezTo>
                    <a:pt x="376" y="73"/>
                    <a:pt x="376" y="73"/>
                    <a:pt x="376" y="73"/>
                  </a:cubicBezTo>
                  <a:cubicBezTo>
                    <a:pt x="376" y="73"/>
                    <a:pt x="377" y="76"/>
                    <a:pt x="377" y="77"/>
                  </a:cubicBezTo>
                  <a:cubicBezTo>
                    <a:pt x="377" y="78"/>
                    <a:pt x="375" y="80"/>
                    <a:pt x="375" y="81"/>
                  </a:cubicBezTo>
                  <a:cubicBezTo>
                    <a:pt x="375" y="82"/>
                    <a:pt x="376" y="84"/>
                    <a:pt x="376" y="85"/>
                  </a:cubicBezTo>
                  <a:cubicBezTo>
                    <a:pt x="376" y="86"/>
                    <a:pt x="380" y="89"/>
                    <a:pt x="380" y="89"/>
                  </a:cubicBezTo>
                  <a:cubicBezTo>
                    <a:pt x="380" y="89"/>
                    <a:pt x="383" y="91"/>
                    <a:pt x="383" y="92"/>
                  </a:cubicBezTo>
                  <a:cubicBezTo>
                    <a:pt x="383" y="93"/>
                    <a:pt x="384" y="96"/>
                    <a:pt x="384" y="96"/>
                  </a:cubicBezTo>
                  <a:cubicBezTo>
                    <a:pt x="389" y="98"/>
                    <a:pt x="389" y="98"/>
                    <a:pt x="389" y="98"/>
                  </a:cubicBezTo>
                  <a:cubicBezTo>
                    <a:pt x="393" y="102"/>
                    <a:pt x="393" y="102"/>
                    <a:pt x="393" y="102"/>
                  </a:cubicBezTo>
                  <a:cubicBezTo>
                    <a:pt x="394" y="100"/>
                    <a:pt x="394" y="100"/>
                    <a:pt x="394" y="100"/>
                  </a:cubicBezTo>
                  <a:cubicBezTo>
                    <a:pt x="396" y="101"/>
                    <a:pt x="396" y="101"/>
                    <a:pt x="396" y="101"/>
                  </a:cubicBezTo>
                  <a:cubicBezTo>
                    <a:pt x="397" y="104"/>
                    <a:pt x="397" y="104"/>
                    <a:pt x="397" y="104"/>
                  </a:cubicBezTo>
                  <a:cubicBezTo>
                    <a:pt x="396" y="108"/>
                    <a:pt x="396" y="108"/>
                    <a:pt x="396" y="108"/>
                  </a:cubicBezTo>
                  <a:cubicBezTo>
                    <a:pt x="395" y="114"/>
                    <a:pt x="395" y="114"/>
                    <a:pt x="395" y="114"/>
                  </a:cubicBezTo>
                  <a:cubicBezTo>
                    <a:pt x="395" y="117"/>
                    <a:pt x="395" y="117"/>
                    <a:pt x="395" y="117"/>
                  </a:cubicBezTo>
                  <a:cubicBezTo>
                    <a:pt x="395" y="117"/>
                    <a:pt x="398" y="114"/>
                    <a:pt x="398" y="113"/>
                  </a:cubicBezTo>
                  <a:cubicBezTo>
                    <a:pt x="398" y="113"/>
                    <a:pt x="399" y="108"/>
                    <a:pt x="399" y="107"/>
                  </a:cubicBezTo>
                  <a:cubicBezTo>
                    <a:pt x="399" y="106"/>
                    <a:pt x="399" y="102"/>
                    <a:pt x="399" y="102"/>
                  </a:cubicBezTo>
                  <a:cubicBezTo>
                    <a:pt x="398" y="99"/>
                    <a:pt x="398" y="99"/>
                    <a:pt x="398" y="99"/>
                  </a:cubicBezTo>
                  <a:cubicBezTo>
                    <a:pt x="398" y="99"/>
                    <a:pt x="395" y="97"/>
                    <a:pt x="395" y="97"/>
                  </a:cubicBezTo>
                  <a:cubicBezTo>
                    <a:pt x="395" y="96"/>
                    <a:pt x="394" y="94"/>
                    <a:pt x="394" y="93"/>
                  </a:cubicBezTo>
                  <a:cubicBezTo>
                    <a:pt x="394" y="92"/>
                    <a:pt x="397" y="89"/>
                    <a:pt x="397" y="89"/>
                  </a:cubicBezTo>
                  <a:cubicBezTo>
                    <a:pt x="398" y="93"/>
                    <a:pt x="398" y="93"/>
                    <a:pt x="398" y="93"/>
                  </a:cubicBezTo>
                  <a:cubicBezTo>
                    <a:pt x="401" y="97"/>
                    <a:pt x="401" y="97"/>
                    <a:pt x="401" y="97"/>
                  </a:cubicBezTo>
                  <a:cubicBezTo>
                    <a:pt x="401" y="96"/>
                    <a:pt x="401" y="95"/>
                    <a:pt x="401" y="94"/>
                  </a:cubicBezTo>
                  <a:cubicBezTo>
                    <a:pt x="401" y="94"/>
                    <a:pt x="406" y="101"/>
                    <a:pt x="406" y="101"/>
                  </a:cubicBezTo>
                  <a:close/>
                  <a:moveTo>
                    <a:pt x="402" y="99"/>
                  </a:moveTo>
                  <a:cubicBezTo>
                    <a:pt x="404" y="101"/>
                    <a:pt x="404" y="101"/>
                    <a:pt x="404" y="101"/>
                  </a:cubicBezTo>
                  <a:cubicBezTo>
                    <a:pt x="401" y="97"/>
                    <a:pt x="401" y="97"/>
                    <a:pt x="401" y="97"/>
                  </a:cubicBezTo>
                  <a:cubicBezTo>
                    <a:pt x="401" y="98"/>
                    <a:pt x="402" y="99"/>
                    <a:pt x="402" y="99"/>
                  </a:cubicBezTo>
                  <a:close/>
                  <a:moveTo>
                    <a:pt x="250" y="171"/>
                  </a:moveTo>
                  <a:cubicBezTo>
                    <a:pt x="248" y="172"/>
                    <a:pt x="245" y="173"/>
                    <a:pt x="245" y="173"/>
                  </a:cubicBezTo>
                  <a:cubicBezTo>
                    <a:pt x="245" y="173"/>
                    <a:pt x="242" y="173"/>
                    <a:pt x="242" y="174"/>
                  </a:cubicBezTo>
                  <a:cubicBezTo>
                    <a:pt x="241" y="175"/>
                    <a:pt x="241" y="175"/>
                    <a:pt x="238" y="176"/>
                  </a:cubicBezTo>
                  <a:cubicBezTo>
                    <a:pt x="236" y="178"/>
                    <a:pt x="237" y="176"/>
                    <a:pt x="236" y="178"/>
                  </a:cubicBezTo>
                  <a:cubicBezTo>
                    <a:pt x="235" y="180"/>
                    <a:pt x="236" y="181"/>
                    <a:pt x="233" y="181"/>
                  </a:cubicBezTo>
                  <a:cubicBezTo>
                    <a:pt x="231" y="181"/>
                    <a:pt x="229" y="181"/>
                    <a:pt x="227" y="181"/>
                  </a:cubicBezTo>
                  <a:cubicBezTo>
                    <a:pt x="225" y="181"/>
                    <a:pt x="225" y="180"/>
                    <a:pt x="224" y="181"/>
                  </a:cubicBezTo>
                  <a:cubicBezTo>
                    <a:pt x="222" y="183"/>
                    <a:pt x="221" y="183"/>
                    <a:pt x="220" y="184"/>
                  </a:cubicBezTo>
                  <a:cubicBezTo>
                    <a:pt x="220" y="185"/>
                    <a:pt x="220" y="185"/>
                    <a:pt x="221" y="185"/>
                  </a:cubicBezTo>
                  <a:cubicBezTo>
                    <a:pt x="221" y="185"/>
                    <a:pt x="226" y="186"/>
                    <a:pt x="227" y="186"/>
                  </a:cubicBezTo>
                  <a:cubicBezTo>
                    <a:pt x="227" y="188"/>
                    <a:pt x="227" y="188"/>
                    <a:pt x="227" y="188"/>
                  </a:cubicBezTo>
                  <a:cubicBezTo>
                    <a:pt x="229" y="188"/>
                    <a:pt x="229" y="188"/>
                    <a:pt x="229" y="188"/>
                  </a:cubicBezTo>
                  <a:cubicBezTo>
                    <a:pt x="229" y="188"/>
                    <a:pt x="231" y="188"/>
                    <a:pt x="231" y="187"/>
                  </a:cubicBezTo>
                  <a:cubicBezTo>
                    <a:pt x="231" y="186"/>
                    <a:pt x="231" y="186"/>
                    <a:pt x="231" y="186"/>
                  </a:cubicBezTo>
                  <a:cubicBezTo>
                    <a:pt x="228" y="186"/>
                    <a:pt x="228" y="186"/>
                    <a:pt x="228" y="186"/>
                  </a:cubicBezTo>
                  <a:cubicBezTo>
                    <a:pt x="228" y="186"/>
                    <a:pt x="229" y="185"/>
                    <a:pt x="232" y="185"/>
                  </a:cubicBezTo>
                  <a:cubicBezTo>
                    <a:pt x="236" y="184"/>
                    <a:pt x="237" y="183"/>
                    <a:pt x="237" y="183"/>
                  </a:cubicBezTo>
                  <a:cubicBezTo>
                    <a:pt x="234" y="186"/>
                    <a:pt x="234" y="186"/>
                    <a:pt x="234" y="186"/>
                  </a:cubicBezTo>
                  <a:cubicBezTo>
                    <a:pt x="234" y="186"/>
                    <a:pt x="237" y="187"/>
                    <a:pt x="239" y="187"/>
                  </a:cubicBezTo>
                  <a:cubicBezTo>
                    <a:pt x="240" y="186"/>
                    <a:pt x="240" y="186"/>
                    <a:pt x="243" y="184"/>
                  </a:cubicBezTo>
                  <a:cubicBezTo>
                    <a:pt x="246" y="183"/>
                    <a:pt x="246" y="183"/>
                    <a:pt x="247" y="182"/>
                  </a:cubicBezTo>
                  <a:cubicBezTo>
                    <a:pt x="248" y="182"/>
                    <a:pt x="249" y="184"/>
                    <a:pt x="249" y="184"/>
                  </a:cubicBezTo>
                  <a:cubicBezTo>
                    <a:pt x="250" y="184"/>
                    <a:pt x="252" y="184"/>
                    <a:pt x="253" y="182"/>
                  </a:cubicBezTo>
                  <a:cubicBezTo>
                    <a:pt x="254" y="180"/>
                    <a:pt x="254" y="178"/>
                    <a:pt x="254" y="177"/>
                  </a:cubicBezTo>
                  <a:cubicBezTo>
                    <a:pt x="254" y="176"/>
                    <a:pt x="255" y="177"/>
                    <a:pt x="254" y="175"/>
                  </a:cubicBezTo>
                  <a:cubicBezTo>
                    <a:pt x="254" y="174"/>
                    <a:pt x="253" y="174"/>
                    <a:pt x="254" y="173"/>
                  </a:cubicBezTo>
                  <a:cubicBezTo>
                    <a:pt x="255" y="172"/>
                    <a:pt x="256" y="172"/>
                    <a:pt x="256" y="171"/>
                  </a:cubicBezTo>
                  <a:cubicBezTo>
                    <a:pt x="256" y="169"/>
                    <a:pt x="256" y="169"/>
                    <a:pt x="257" y="168"/>
                  </a:cubicBezTo>
                  <a:cubicBezTo>
                    <a:pt x="257" y="166"/>
                    <a:pt x="257" y="166"/>
                    <a:pt x="257" y="164"/>
                  </a:cubicBezTo>
                  <a:cubicBezTo>
                    <a:pt x="257" y="162"/>
                    <a:pt x="257" y="161"/>
                    <a:pt x="256" y="160"/>
                  </a:cubicBezTo>
                  <a:cubicBezTo>
                    <a:pt x="256" y="160"/>
                    <a:pt x="254" y="160"/>
                    <a:pt x="255" y="158"/>
                  </a:cubicBezTo>
                  <a:cubicBezTo>
                    <a:pt x="256" y="157"/>
                    <a:pt x="257" y="156"/>
                    <a:pt x="257" y="156"/>
                  </a:cubicBezTo>
                  <a:cubicBezTo>
                    <a:pt x="257" y="156"/>
                    <a:pt x="260" y="157"/>
                    <a:pt x="260" y="158"/>
                  </a:cubicBezTo>
                  <a:cubicBezTo>
                    <a:pt x="260" y="159"/>
                    <a:pt x="261" y="159"/>
                    <a:pt x="262" y="159"/>
                  </a:cubicBezTo>
                  <a:cubicBezTo>
                    <a:pt x="263" y="159"/>
                    <a:pt x="264" y="158"/>
                    <a:pt x="265" y="157"/>
                  </a:cubicBezTo>
                  <a:cubicBezTo>
                    <a:pt x="266" y="156"/>
                    <a:pt x="268" y="154"/>
                    <a:pt x="269" y="153"/>
                  </a:cubicBezTo>
                  <a:cubicBezTo>
                    <a:pt x="269" y="152"/>
                    <a:pt x="270" y="151"/>
                    <a:pt x="270" y="151"/>
                  </a:cubicBezTo>
                  <a:cubicBezTo>
                    <a:pt x="270" y="150"/>
                    <a:pt x="268" y="151"/>
                    <a:pt x="267" y="149"/>
                  </a:cubicBezTo>
                  <a:cubicBezTo>
                    <a:pt x="266" y="146"/>
                    <a:pt x="266" y="144"/>
                    <a:pt x="265" y="144"/>
                  </a:cubicBezTo>
                  <a:cubicBezTo>
                    <a:pt x="265" y="145"/>
                    <a:pt x="263" y="146"/>
                    <a:pt x="263" y="148"/>
                  </a:cubicBezTo>
                  <a:cubicBezTo>
                    <a:pt x="262" y="149"/>
                    <a:pt x="261" y="150"/>
                    <a:pt x="261" y="150"/>
                  </a:cubicBezTo>
                  <a:cubicBezTo>
                    <a:pt x="259" y="146"/>
                    <a:pt x="259" y="146"/>
                    <a:pt x="259" y="146"/>
                  </a:cubicBezTo>
                  <a:cubicBezTo>
                    <a:pt x="259" y="144"/>
                    <a:pt x="259" y="144"/>
                    <a:pt x="259" y="144"/>
                  </a:cubicBezTo>
                  <a:cubicBezTo>
                    <a:pt x="257" y="143"/>
                    <a:pt x="257" y="143"/>
                    <a:pt x="257" y="143"/>
                  </a:cubicBezTo>
                  <a:cubicBezTo>
                    <a:pt x="258" y="145"/>
                    <a:pt x="256" y="151"/>
                    <a:pt x="256" y="151"/>
                  </a:cubicBezTo>
                  <a:cubicBezTo>
                    <a:pt x="254" y="152"/>
                    <a:pt x="254" y="152"/>
                    <a:pt x="254" y="152"/>
                  </a:cubicBezTo>
                  <a:cubicBezTo>
                    <a:pt x="254" y="152"/>
                    <a:pt x="252" y="155"/>
                    <a:pt x="251" y="155"/>
                  </a:cubicBezTo>
                  <a:cubicBezTo>
                    <a:pt x="251" y="156"/>
                    <a:pt x="251" y="159"/>
                    <a:pt x="251" y="159"/>
                  </a:cubicBezTo>
                  <a:cubicBezTo>
                    <a:pt x="251" y="159"/>
                    <a:pt x="251" y="159"/>
                    <a:pt x="251" y="160"/>
                  </a:cubicBezTo>
                  <a:cubicBezTo>
                    <a:pt x="252" y="161"/>
                    <a:pt x="253" y="165"/>
                    <a:pt x="253" y="168"/>
                  </a:cubicBezTo>
                  <a:cubicBezTo>
                    <a:pt x="252" y="170"/>
                    <a:pt x="252" y="171"/>
                    <a:pt x="250" y="171"/>
                  </a:cubicBezTo>
                  <a:close/>
                  <a:moveTo>
                    <a:pt x="223" y="191"/>
                  </a:moveTo>
                  <a:cubicBezTo>
                    <a:pt x="224" y="189"/>
                    <a:pt x="224" y="189"/>
                    <a:pt x="224" y="189"/>
                  </a:cubicBezTo>
                  <a:cubicBezTo>
                    <a:pt x="224" y="188"/>
                    <a:pt x="224" y="188"/>
                    <a:pt x="224" y="188"/>
                  </a:cubicBezTo>
                  <a:cubicBezTo>
                    <a:pt x="222" y="188"/>
                    <a:pt x="222" y="188"/>
                    <a:pt x="222" y="188"/>
                  </a:cubicBezTo>
                  <a:cubicBezTo>
                    <a:pt x="220" y="188"/>
                    <a:pt x="220" y="188"/>
                    <a:pt x="220" y="188"/>
                  </a:cubicBezTo>
                  <a:cubicBezTo>
                    <a:pt x="222" y="190"/>
                    <a:pt x="222" y="190"/>
                    <a:pt x="222" y="190"/>
                  </a:cubicBezTo>
                  <a:cubicBezTo>
                    <a:pt x="221" y="193"/>
                    <a:pt x="221" y="193"/>
                    <a:pt x="221" y="193"/>
                  </a:cubicBezTo>
                  <a:lnTo>
                    <a:pt x="223" y="191"/>
                  </a:lnTo>
                  <a:close/>
                  <a:moveTo>
                    <a:pt x="187" y="217"/>
                  </a:moveTo>
                  <a:cubicBezTo>
                    <a:pt x="185" y="221"/>
                    <a:pt x="185" y="221"/>
                    <a:pt x="185" y="221"/>
                  </a:cubicBezTo>
                  <a:cubicBezTo>
                    <a:pt x="188" y="224"/>
                    <a:pt x="188" y="224"/>
                    <a:pt x="188" y="224"/>
                  </a:cubicBezTo>
                  <a:cubicBezTo>
                    <a:pt x="188" y="224"/>
                    <a:pt x="192" y="225"/>
                    <a:pt x="192" y="223"/>
                  </a:cubicBezTo>
                  <a:cubicBezTo>
                    <a:pt x="192" y="222"/>
                    <a:pt x="192" y="219"/>
                    <a:pt x="193" y="218"/>
                  </a:cubicBezTo>
                  <a:cubicBezTo>
                    <a:pt x="193" y="217"/>
                    <a:pt x="195" y="213"/>
                    <a:pt x="195" y="213"/>
                  </a:cubicBezTo>
                  <a:cubicBezTo>
                    <a:pt x="195" y="211"/>
                    <a:pt x="195" y="211"/>
                    <a:pt x="195" y="211"/>
                  </a:cubicBezTo>
                  <a:cubicBezTo>
                    <a:pt x="192" y="211"/>
                    <a:pt x="192" y="211"/>
                    <a:pt x="192" y="211"/>
                  </a:cubicBezTo>
                  <a:lnTo>
                    <a:pt x="187" y="217"/>
                  </a:lnTo>
                  <a:close/>
                  <a:moveTo>
                    <a:pt x="196" y="247"/>
                  </a:moveTo>
                  <a:cubicBezTo>
                    <a:pt x="195" y="247"/>
                    <a:pt x="192" y="248"/>
                    <a:pt x="192" y="248"/>
                  </a:cubicBezTo>
                  <a:cubicBezTo>
                    <a:pt x="192" y="245"/>
                    <a:pt x="192" y="245"/>
                    <a:pt x="192" y="245"/>
                  </a:cubicBezTo>
                  <a:cubicBezTo>
                    <a:pt x="192" y="245"/>
                    <a:pt x="194" y="243"/>
                    <a:pt x="194" y="241"/>
                  </a:cubicBezTo>
                  <a:cubicBezTo>
                    <a:pt x="194" y="240"/>
                    <a:pt x="194" y="239"/>
                    <a:pt x="194" y="238"/>
                  </a:cubicBezTo>
                  <a:cubicBezTo>
                    <a:pt x="194" y="237"/>
                    <a:pt x="194" y="232"/>
                    <a:pt x="194" y="232"/>
                  </a:cubicBezTo>
                  <a:cubicBezTo>
                    <a:pt x="192" y="231"/>
                    <a:pt x="192" y="231"/>
                    <a:pt x="192" y="231"/>
                  </a:cubicBezTo>
                  <a:cubicBezTo>
                    <a:pt x="190" y="238"/>
                    <a:pt x="190" y="238"/>
                    <a:pt x="190" y="238"/>
                  </a:cubicBezTo>
                  <a:cubicBezTo>
                    <a:pt x="189" y="243"/>
                    <a:pt x="189" y="243"/>
                    <a:pt x="189" y="243"/>
                  </a:cubicBezTo>
                  <a:cubicBezTo>
                    <a:pt x="186" y="244"/>
                    <a:pt x="186" y="244"/>
                    <a:pt x="186" y="244"/>
                  </a:cubicBezTo>
                  <a:cubicBezTo>
                    <a:pt x="186" y="244"/>
                    <a:pt x="187" y="250"/>
                    <a:pt x="188" y="250"/>
                  </a:cubicBezTo>
                  <a:cubicBezTo>
                    <a:pt x="188" y="251"/>
                    <a:pt x="192" y="253"/>
                    <a:pt x="192" y="253"/>
                  </a:cubicBezTo>
                  <a:cubicBezTo>
                    <a:pt x="196" y="252"/>
                    <a:pt x="196" y="252"/>
                    <a:pt x="196" y="252"/>
                  </a:cubicBezTo>
                  <a:cubicBezTo>
                    <a:pt x="196" y="252"/>
                    <a:pt x="199" y="252"/>
                    <a:pt x="199" y="253"/>
                  </a:cubicBezTo>
                  <a:cubicBezTo>
                    <a:pt x="199" y="254"/>
                    <a:pt x="200" y="257"/>
                    <a:pt x="200" y="255"/>
                  </a:cubicBezTo>
                  <a:cubicBezTo>
                    <a:pt x="200" y="254"/>
                    <a:pt x="200" y="251"/>
                    <a:pt x="200" y="250"/>
                  </a:cubicBezTo>
                  <a:cubicBezTo>
                    <a:pt x="199" y="250"/>
                    <a:pt x="197" y="246"/>
                    <a:pt x="196" y="247"/>
                  </a:cubicBezTo>
                  <a:close/>
                  <a:moveTo>
                    <a:pt x="180" y="266"/>
                  </a:moveTo>
                  <a:cubicBezTo>
                    <a:pt x="181" y="266"/>
                    <a:pt x="187" y="265"/>
                    <a:pt x="187" y="265"/>
                  </a:cubicBezTo>
                  <a:cubicBezTo>
                    <a:pt x="187" y="265"/>
                    <a:pt x="187" y="263"/>
                    <a:pt x="187" y="261"/>
                  </a:cubicBezTo>
                  <a:cubicBezTo>
                    <a:pt x="188" y="260"/>
                    <a:pt x="189" y="259"/>
                    <a:pt x="189" y="258"/>
                  </a:cubicBezTo>
                  <a:cubicBezTo>
                    <a:pt x="188" y="258"/>
                    <a:pt x="187" y="257"/>
                    <a:pt x="187" y="257"/>
                  </a:cubicBezTo>
                  <a:cubicBezTo>
                    <a:pt x="186" y="257"/>
                    <a:pt x="186" y="257"/>
                    <a:pt x="186" y="257"/>
                  </a:cubicBezTo>
                  <a:cubicBezTo>
                    <a:pt x="180" y="261"/>
                    <a:pt x="180" y="261"/>
                    <a:pt x="180" y="261"/>
                  </a:cubicBezTo>
                  <a:cubicBezTo>
                    <a:pt x="180" y="261"/>
                    <a:pt x="179" y="265"/>
                    <a:pt x="180" y="266"/>
                  </a:cubicBezTo>
                  <a:close/>
                  <a:moveTo>
                    <a:pt x="197" y="260"/>
                  </a:moveTo>
                  <a:cubicBezTo>
                    <a:pt x="197" y="257"/>
                    <a:pt x="197" y="257"/>
                    <a:pt x="197" y="257"/>
                  </a:cubicBezTo>
                  <a:cubicBezTo>
                    <a:pt x="197" y="257"/>
                    <a:pt x="200" y="256"/>
                    <a:pt x="197" y="256"/>
                  </a:cubicBezTo>
                  <a:cubicBezTo>
                    <a:pt x="194" y="256"/>
                    <a:pt x="194" y="256"/>
                    <a:pt x="194" y="256"/>
                  </a:cubicBezTo>
                  <a:cubicBezTo>
                    <a:pt x="192" y="259"/>
                    <a:pt x="192" y="259"/>
                    <a:pt x="192" y="259"/>
                  </a:cubicBezTo>
                  <a:cubicBezTo>
                    <a:pt x="196" y="262"/>
                    <a:pt x="196" y="262"/>
                    <a:pt x="196" y="262"/>
                  </a:cubicBezTo>
                  <a:lnTo>
                    <a:pt x="197" y="260"/>
                  </a:lnTo>
                  <a:close/>
                  <a:moveTo>
                    <a:pt x="204" y="256"/>
                  </a:moveTo>
                  <a:cubicBezTo>
                    <a:pt x="205" y="254"/>
                    <a:pt x="205" y="254"/>
                    <a:pt x="205" y="254"/>
                  </a:cubicBezTo>
                  <a:cubicBezTo>
                    <a:pt x="202" y="254"/>
                    <a:pt x="202" y="254"/>
                    <a:pt x="202" y="254"/>
                  </a:cubicBezTo>
                  <a:cubicBezTo>
                    <a:pt x="202" y="257"/>
                    <a:pt x="202" y="257"/>
                    <a:pt x="202" y="257"/>
                  </a:cubicBezTo>
                  <a:cubicBezTo>
                    <a:pt x="203" y="259"/>
                    <a:pt x="203" y="259"/>
                    <a:pt x="203" y="259"/>
                  </a:cubicBezTo>
                  <a:cubicBezTo>
                    <a:pt x="204" y="259"/>
                    <a:pt x="204" y="259"/>
                    <a:pt x="204" y="259"/>
                  </a:cubicBezTo>
                  <a:lnTo>
                    <a:pt x="204" y="256"/>
                  </a:lnTo>
                  <a:close/>
                  <a:moveTo>
                    <a:pt x="185" y="284"/>
                  </a:moveTo>
                  <a:cubicBezTo>
                    <a:pt x="181" y="282"/>
                    <a:pt x="181" y="282"/>
                    <a:pt x="181" y="282"/>
                  </a:cubicBezTo>
                  <a:cubicBezTo>
                    <a:pt x="185" y="279"/>
                    <a:pt x="185" y="279"/>
                    <a:pt x="185" y="279"/>
                  </a:cubicBezTo>
                  <a:cubicBezTo>
                    <a:pt x="185" y="279"/>
                    <a:pt x="186" y="278"/>
                    <a:pt x="186" y="277"/>
                  </a:cubicBezTo>
                  <a:cubicBezTo>
                    <a:pt x="186" y="276"/>
                    <a:pt x="186" y="274"/>
                    <a:pt x="186" y="274"/>
                  </a:cubicBezTo>
                  <a:cubicBezTo>
                    <a:pt x="186" y="273"/>
                    <a:pt x="184" y="271"/>
                    <a:pt x="184" y="271"/>
                  </a:cubicBezTo>
                  <a:cubicBezTo>
                    <a:pt x="182" y="270"/>
                    <a:pt x="182" y="270"/>
                    <a:pt x="182" y="270"/>
                  </a:cubicBezTo>
                  <a:cubicBezTo>
                    <a:pt x="181" y="268"/>
                    <a:pt x="181" y="268"/>
                    <a:pt x="181" y="268"/>
                  </a:cubicBezTo>
                  <a:cubicBezTo>
                    <a:pt x="179" y="269"/>
                    <a:pt x="174" y="271"/>
                    <a:pt x="174" y="271"/>
                  </a:cubicBezTo>
                  <a:cubicBezTo>
                    <a:pt x="174" y="271"/>
                    <a:pt x="176" y="273"/>
                    <a:pt x="175" y="274"/>
                  </a:cubicBezTo>
                  <a:cubicBezTo>
                    <a:pt x="175" y="276"/>
                    <a:pt x="173" y="277"/>
                    <a:pt x="173" y="277"/>
                  </a:cubicBezTo>
                  <a:cubicBezTo>
                    <a:pt x="171" y="277"/>
                    <a:pt x="171" y="277"/>
                    <a:pt x="171" y="277"/>
                  </a:cubicBezTo>
                  <a:cubicBezTo>
                    <a:pt x="171" y="277"/>
                    <a:pt x="169" y="278"/>
                    <a:pt x="169" y="279"/>
                  </a:cubicBezTo>
                  <a:cubicBezTo>
                    <a:pt x="169" y="279"/>
                    <a:pt x="168" y="281"/>
                    <a:pt x="168" y="282"/>
                  </a:cubicBezTo>
                  <a:cubicBezTo>
                    <a:pt x="167" y="283"/>
                    <a:pt x="166" y="285"/>
                    <a:pt x="166" y="285"/>
                  </a:cubicBezTo>
                  <a:cubicBezTo>
                    <a:pt x="161" y="285"/>
                    <a:pt x="161" y="285"/>
                    <a:pt x="161" y="285"/>
                  </a:cubicBezTo>
                  <a:cubicBezTo>
                    <a:pt x="161" y="285"/>
                    <a:pt x="161" y="289"/>
                    <a:pt x="160" y="290"/>
                  </a:cubicBezTo>
                  <a:cubicBezTo>
                    <a:pt x="160" y="291"/>
                    <a:pt x="160" y="294"/>
                    <a:pt x="160" y="294"/>
                  </a:cubicBezTo>
                  <a:cubicBezTo>
                    <a:pt x="161" y="294"/>
                    <a:pt x="168" y="295"/>
                    <a:pt x="168" y="295"/>
                  </a:cubicBezTo>
                  <a:cubicBezTo>
                    <a:pt x="172" y="296"/>
                    <a:pt x="172" y="296"/>
                    <a:pt x="172" y="296"/>
                  </a:cubicBezTo>
                  <a:cubicBezTo>
                    <a:pt x="175" y="296"/>
                    <a:pt x="175" y="296"/>
                    <a:pt x="175" y="296"/>
                  </a:cubicBezTo>
                  <a:cubicBezTo>
                    <a:pt x="175" y="296"/>
                    <a:pt x="177" y="299"/>
                    <a:pt x="178" y="298"/>
                  </a:cubicBezTo>
                  <a:cubicBezTo>
                    <a:pt x="179" y="296"/>
                    <a:pt x="180" y="291"/>
                    <a:pt x="180" y="290"/>
                  </a:cubicBezTo>
                  <a:cubicBezTo>
                    <a:pt x="181" y="289"/>
                    <a:pt x="184" y="287"/>
                    <a:pt x="185" y="287"/>
                  </a:cubicBezTo>
                  <a:cubicBezTo>
                    <a:pt x="186" y="287"/>
                    <a:pt x="187" y="287"/>
                    <a:pt x="187" y="287"/>
                  </a:cubicBezTo>
                  <a:lnTo>
                    <a:pt x="185" y="284"/>
                  </a:lnTo>
                  <a:close/>
                  <a:moveTo>
                    <a:pt x="173" y="306"/>
                  </a:moveTo>
                  <a:cubicBezTo>
                    <a:pt x="172" y="304"/>
                    <a:pt x="172" y="304"/>
                    <a:pt x="172" y="304"/>
                  </a:cubicBezTo>
                  <a:cubicBezTo>
                    <a:pt x="169" y="305"/>
                    <a:pt x="169" y="305"/>
                    <a:pt x="169" y="305"/>
                  </a:cubicBezTo>
                  <a:cubicBezTo>
                    <a:pt x="164" y="305"/>
                    <a:pt x="164" y="305"/>
                    <a:pt x="164" y="305"/>
                  </a:cubicBezTo>
                  <a:cubicBezTo>
                    <a:pt x="154" y="305"/>
                    <a:pt x="154" y="305"/>
                    <a:pt x="154" y="305"/>
                  </a:cubicBezTo>
                  <a:cubicBezTo>
                    <a:pt x="153" y="305"/>
                    <a:pt x="153" y="305"/>
                    <a:pt x="153" y="305"/>
                  </a:cubicBezTo>
                  <a:cubicBezTo>
                    <a:pt x="155" y="306"/>
                    <a:pt x="155" y="306"/>
                    <a:pt x="155" y="306"/>
                  </a:cubicBezTo>
                  <a:cubicBezTo>
                    <a:pt x="154" y="307"/>
                    <a:pt x="154" y="307"/>
                    <a:pt x="154" y="307"/>
                  </a:cubicBezTo>
                  <a:cubicBezTo>
                    <a:pt x="154" y="307"/>
                    <a:pt x="164" y="309"/>
                    <a:pt x="165" y="309"/>
                  </a:cubicBezTo>
                  <a:cubicBezTo>
                    <a:pt x="166" y="309"/>
                    <a:pt x="172" y="311"/>
                    <a:pt x="174" y="311"/>
                  </a:cubicBezTo>
                  <a:cubicBezTo>
                    <a:pt x="176" y="311"/>
                    <a:pt x="177" y="311"/>
                    <a:pt x="177" y="311"/>
                  </a:cubicBezTo>
                  <a:cubicBezTo>
                    <a:pt x="180" y="308"/>
                    <a:pt x="180" y="308"/>
                    <a:pt x="180" y="308"/>
                  </a:cubicBezTo>
                  <a:cubicBezTo>
                    <a:pt x="180" y="308"/>
                    <a:pt x="176" y="307"/>
                    <a:pt x="176" y="307"/>
                  </a:cubicBezTo>
                  <a:cubicBezTo>
                    <a:pt x="175" y="307"/>
                    <a:pt x="173" y="306"/>
                    <a:pt x="173" y="306"/>
                  </a:cubicBezTo>
                  <a:close/>
                  <a:moveTo>
                    <a:pt x="197" y="266"/>
                  </a:moveTo>
                  <a:cubicBezTo>
                    <a:pt x="197" y="266"/>
                    <a:pt x="194" y="268"/>
                    <a:pt x="194" y="268"/>
                  </a:cubicBezTo>
                  <a:cubicBezTo>
                    <a:pt x="194" y="269"/>
                    <a:pt x="196" y="270"/>
                    <a:pt x="196" y="270"/>
                  </a:cubicBezTo>
                  <a:cubicBezTo>
                    <a:pt x="198" y="268"/>
                    <a:pt x="198" y="268"/>
                    <a:pt x="198" y="268"/>
                  </a:cubicBezTo>
                  <a:cubicBezTo>
                    <a:pt x="200" y="268"/>
                    <a:pt x="200" y="268"/>
                    <a:pt x="200" y="268"/>
                  </a:cubicBezTo>
                  <a:cubicBezTo>
                    <a:pt x="200" y="268"/>
                    <a:pt x="200" y="270"/>
                    <a:pt x="199" y="271"/>
                  </a:cubicBezTo>
                  <a:cubicBezTo>
                    <a:pt x="199" y="273"/>
                    <a:pt x="200" y="273"/>
                    <a:pt x="200" y="273"/>
                  </a:cubicBezTo>
                  <a:cubicBezTo>
                    <a:pt x="200" y="273"/>
                    <a:pt x="204" y="273"/>
                    <a:pt x="206" y="273"/>
                  </a:cubicBezTo>
                  <a:cubicBezTo>
                    <a:pt x="207" y="273"/>
                    <a:pt x="206" y="271"/>
                    <a:pt x="206" y="271"/>
                  </a:cubicBezTo>
                  <a:cubicBezTo>
                    <a:pt x="206" y="271"/>
                    <a:pt x="206" y="269"/>
                    <a:pt x="206" y="269"/>
                  </a:cubicBezTo>
                  <a:cubicBezTo>
                    <a:pt x="206" y="268"/>
                    <a:pt x="206" y="268"/>
                    <a:pt x="206" y="268"/>
                  </a:cubicBezTo>
                  <a:cubicBezTo>
                    <a:pt x="208" y="269"/>
                    <a:pt x="208" y="269"/>
                    <a:pt x="208" y="269"/>
                  </a:cubicBezTo>
                  <a:cubicBezTo>
                    <a:pt x="208" y="269"/>
                    <a:pt x="209" y="266"/>
                    <a:pt x="209" y="265"/>
                  </a:cubicBezTo>
                  <a:cubicBezTo>
                    <a:pt x="209" y="265"/>
                    <a:pt x="208" y="264"/>
                    <a:pt x="208" y="264"/>
                  </a:cubicBezTo>
                  <a:cubicBezTo>
                    <a:pt x="206" y="262"/>
                    <a:pt x="206" y="262"/>
                    <a:pt x="206" y="262"/>
                  </a:cubicBezTo>
                  <a:cubicBezTo>
                    <a:pt x="203" y="262"/>
                    <a:pt x="203" y="262"/>
                    <a:pt x="203" y="262"/>
                  </a:cubicBezTo>
                  <a:cubicBezTo>
                    <a:pt x="201" y="264"/>
                    <a:pt x="201" y="264"/>
                    <a:pt x="201" y="264"/>
                  </a:cubicBezTo>
                  <a:lnTo>
                    <a:pt x="197" y="266"/>
                  </a:lnTo>
                  <a:close/>
                  <a:moveTo>
                    <a:pt x="198" y="285"/>
                  </a:moveTo>
                  <a:cubicBezTo>
                    <a:pt x="200" y="284"/>
                    <a:pt x="200" y="284"/>
                    <a:pt x="200" y="284"/>
                  </a:cubicBezTo>
                  <a:cubicBezTo>
                    <a:pt x="204" y="284"/>
                    <a:pt x="204" y="284"/>
                    <a:pt x="204" y="284"/>
                  </a:cubicBezTo>
                  <a:cubicBezTo>
                    <a:pt x="207" y="282"/>
                    <a:pt x="207" y="282"/>
                    <a:pt x="207" y="282"/>
                  </a:cubicBezTo>
                  <a:cubicBezTo>
                    <a:pt x="207" y="280"/>
                    <a:pt x="207" y="280"/>
                    <a:pt x="207" y="280"/>
                  </a:cubicBezTo>
                  <a:cubicBezTo>
                    <a:pt x="204" y="279"/>
                    <a:pt x="204" y="279"/>
                    <a:pt x="204" y="279"/>
                  </a:cubicBezTo>
                  <a:cubicBezTo>
                    <a:pt x="200" y="281"/>
                    <a:pt x="200" y="281"/>
                    <a:pt x="200" y="281"/>
                  </a:cubicBezTo>
                  <a:cubicBezTo>
                    <a:pt x="197" y="281"/>
                    <a:pt x="197" y="281"/>
                    <a:pt x="197" y="281"/>
                  </a:cubicBezTo>
                  <a:cubicBezTo>
                    <a:pt x="192" y="282"/>
                    <a:pt x="192" y="282"/>
                    <a:pt x="192" y="282"/>
                  </a:cubicBezTo>
                  <a:cubicBezTo>
                    <a:pt x="192" y="282"/>
                    <a:pt x="189" y="281"/>
                    <a:pt x="189" y="282"/>
                  </a:cubicBezTo>
                  <a:cubicBezTo>
                    <a:pt x="189" y="283"/>
                    <a:pt x="188" y="286"/>
                    <a:pt x="188" y="286"/>
                  </a:cubicBezTo>
                  <a:cubicBezTo>
                    <a:pt x="188" y="288"/>
                    <a:pt x="188" y="288"/>
                    <a:pt x="188" y="288"/>
                  </a:cubicBezTo>
                  <a:cubicBezTo>
                    <a:pt x="188" y="291"/>
                    <a:pt x="188" y="291"/>
                    <a:pt x="188" y="291"/>
                  </a:cubicBezTo>
                  <a:cubicBezTo>
                    <a:pt x="188" y="292"/>
                    <a:pt x="188" y="292"/>
                    <a:pt x="188" y="292"/>
                  </a:cubicBezTo>
                  <a:cubicBezTo>
                    <a:pt x="190" y="294"/>
                    <a:pt x="190" y="294"/>
                    <a:pt x="190" y="294"/>
                  </a:cubicBezTo>
                  <a:cubicBezTo>
                    <a:pt x="190" y="294"/>
                    <a:pt x="190" y="297"/>
                    <a:pt x="190" y="298"/>
                  </a:cubicBezTo>
                  <a:cubicBezTo>
                    <a:pt x="190" y="298"/>
                    <a:pt x="190" y="300"/>
                    <a:pt x="191" y="300"/>
                  </a:cubicBezTo>
                  <a:cubicBezTo>
                    <a:pt x="192" y="300"/>
                    <a:pt x="193" y="300"/>
                    <a:pt x="193" y="300"/>
                  </a:cubicBezTo>
                  <a:cubicBezTo>
                    <a:pt x="193" y="300"/>
                    <a:pt x="193" y="302"/>
                    <a:pt x="193" y="303"/>
                  </a:cubicBezTo>
                  <a:cubicBezTo>
                    <a:pt x="193" y="304"/>
                    <a:pt x="193" y="306"/>
                    <a:pt x="194" y="305"/>
                  </a:cubicBezTo>
                  <a:cubicBezTo>
                    <a:pt x="195" y="304"/>
                    <a:pt x="196" y="302"/>
                    <a:pt x="196" y="302"/>
                  </a:cubicBezTo>
                  <a:cubicBezTo>
                    <a:pt x="193" y="299"/>
                    <a:pt x="193" y="299"/>
                    <a:pt x="193" y="299"/>
                  </a:cubicBezTo>
                  <a:cubicBezTo>
                    <a:pt x="193" y="299"/>
                    <a:pt x="193" y="298"/>
                    <a:pt x="193" y="297"/>
                  </a:cubicBezTo>
                  <a:cubicBezTo>
                    <a:pt x="193" y="295"/>
                    <a:pt x="193" y="294"/>
                    <a:pt x="193" y="294"/>
                  </a:cubicBezTo>
                  <a:cubicBezTo>
                    <a:pt x="194" y="293"/>
                    <a:pt x="194" y="293"/>
                    <a:pt x="194" y="293"/>
                  </a:cubicBezTo>
                  <a:cubicBezTo>
                    <a:pt x="194" y="293"/>
                    <a:pt x="196" y="294"/>
                    <a:pt x="196" y="296"/>
                  </a:cubicBezTo>
                  <a:cubicBezTo>
                    <a:pt x="197" y="297"/>
                    <a:pt x="197" y="298"/>
                    <a:pt x="197" y="299"/>
                  </a:cubicBezTo>
                  <a:cubicBezTo>
                    <a:pt x="197" y="300"/>
                    <a:pt x="198" y="302"/>
                    <a:pt x="199" y="300"/>
                  </a:cubicBezTo>
                  <a:cubicBezTo>
                    <a:pt x="199" y="298"/>
                    <a:pt x="199" y="296"/>
                    <a:pt x="198" y="295"/>
                  </a:cubicBezTo>
                  <a:cubicBezTo>
                    <a:pt x="198" y="295"/>
                    <a:pt x="198" y="294"/>
                    <a:pt x="197" y="292"/>
                  </a:cubicBezTo>
                  <a:cubicBezTo>
                    <a:pt x="196" y="291"/>
                    <a:pt x="195" y="289"/>
                    <a:pt x="195" y="289"/>
                  </a:cubicBezTo>
                  <a:cubicBezTo>
                    <a:pt x="195" y="288"/>
                    <a:pt x="195" y="288"/>
                    <a:pt x="195" y="288"/>
                  </a:cubicBezTo>
                  <a:cubicBezTo>
                    <a:pt x="196" y="286"/>
                    <a:pt x="196" y="286"/>
                    <a:pt x="196" y="286"/>
                  </a:cubicBezTo>
                  <a:lnTo>
                    <a:pt x="198" y="285"/>
                  </a:lnTo>
                  <a:close/>
                  <a:moveTo>
                    <a:pt x="206" y="312"/>
                  </a:moveTo>
                  <a:cubicBezTo>
                    <a:pt x="207" y="312"/>
                    <a:pt x="210" y="311"/>
                    <a:pt x="210" y="311"/>
                  </a:cubicBezTo>
                  <a:cubicBezTo>
                    <a:pt x="210" y="311"/>
                    <a:pt x="213" y="310"/>
                    <a:pt x="214" y="310"/>
                  </a:cubicBezTo>
                  <a:cubicBezTo>
                    <a:pt x="214" y="310"/>
                    <a:pt x="215" y="308"/>
                    <a:pt x="215" y="307"/>
                  </a:cubicBezTo>
                  <a:cubicBezTo>
                    <a:pt x="215" y="307"/>
                    <a:pt x="214" y="307"/>
                    <a:pt x="214" y="307"/>
                  </a:cubicBezTo>
                  <a:cubicBezTo>
                    <a:pt x="214" y="307"/>
                    <a:pt x="212" y="308"/>
                    <a:pt x="212" y="308"/>
                  </a:cubicBezTo>
                  <a:cubicBezTo>
                    <a:pt x="211" y="309"/>
                    <a:pt x="209" y="308"/>
                    <a:pt x="209" y="308"/>
                  </a:cubicBezTo>
                  <a:cubicBezTo>
                    <a:pt x="206" y="309"/>
                    <a:pt x="206" y="309"/>
                    <a:pt x="206" y="309"/>
                  </a:cubicBezTo>
                  <a:cubicBezTo>
                    <a:pt x="201" y="310"/>
                    <a:pt x="201" y="310"/>
                    <a:pt x="201" y="310"/>
                  </a:cubicBezTo>
                  <a:cubicBezTo>
                    <a:pt x="202" y="312"/>
                    <a:pt x="202" y="312"/>
                    <a:pt x="202" y="312"/>
                  </a:cubicBezTo>
                  <a:cubicBezTo>
                    <a:pt x="202" y="312"/>
                    <a:pt x="205" y="312"/>
                    <a:pt x="206" y="312"/>
                  </a:cubicBezTo>
                  <a:close/>
                  <a:moveTo>
                    <a:pt x="186" y="310"/>
                  </a:moveTo>
                  <a:cubicBezTo>
                    <a:pt x="186" y="310"/>
                    <a:pt x="186" y="310"/>
                    <a:pt x="186" y="310"/>
                  </a:cubicBezTo>
                  <a:cubicBezTo>
                    <a:pt x="190" y="311"/>
                    <a:pt x="190" y="311"/>
                    <a:pt x="190" y="311"/>
                  </a:cubicBezTo>
                  <a:cubicBezTo>
                    <a:pt x="194" y="309"/>
                    <a:pt x="194" y="309"/>
                    <a:pt x="194" y="309"/>
                  </a:cubicBezTo>
                  <a:cubicBezTo>
                    <a:pt x="191" y="307"/>
                    <a:pt x="191" y="307"/>
                    <a:pt x="191" y="307"/>
                  </a:cubicBezTo>
                  <a:cubicBezTo>
                    <a:pt x="189" y="306"/>
                    <a:pt x="189" y="306"/>
                    <a:pt x="189" y="306"/>
                  </a:cubicBezTo>
                  <a:cubicBezTo>
                    <a:pt x="189" y="306"/>
                    <a:pt x="187" y="306"/>
                    <a:pt x="187" y="306"/>
                  </a:cubicBezTo>
                  <a:cubicBezTo>
                    <a:pt x="187" y="307"/>
                    <a:pt x="186" y="307"/>
                    <a:pt x="186" y="307"/>
                  </a:cubicBezTo>
                  <a:cubicBezTo>
                    <a:pt x="186" y="309"/>
                    <a:pt x="186" y="309"/>
                    <a:pt x="186" y="309"/>
                  </a:cubicBezTo>
                  <a:cubicBezTo>
                    <a:pt x="186" y="309"/>
                    <a:pt x="186" y="309"/>
                    <a:pt x="186" y="310"/>
                  </a:cubicBezTo>
                  <a:close/>
                  <a:moveTo>
                    <a:pt x="216" y="295"/>
                  </a:moveTo>
                  <a:cubicBezTo>
                    <a:pt x="216" y="298"/>
                    <a:pt x="216" y="298"/>
                    <a:pt x="216" y="298"/>
                  </a:cubicBezTo>
                  <a:cubicBezTo>
                    <a:pt x="216" y="299"/>
                    <a:pt x="216" y="299"/>
                    <a:pt x="216" y="299"/>
                  </a:cubicBezTo>
                  <a:cubicBezTo>
                    <a:pt x="221" y="299"/>
                    <a:pt x="221" y="299"/>
                    <a:pt x="221" y="299"/>
                  </a:cubicBezTo>
                  <a:cubicBezTo>
                    <a:pt x="224" y="298"/>
                    <a:pt x="224" y="298"/>
                    <a:pt x="224" y="298"/>
                  </a:cubicBezTo>
                  <a:cubicBezTo>
                    <a:pt x="222" y="297"/>
                    <a:pt x="222" y="297"/>
                    <a:pt x="222" y="297"/>
                  </a:cubicBezTo>
                  <a:cubicBezTo>
                    <a:pt x="219" y="295"/>
                    <a:pt x="219" y="295"/>
                    <a:pt x="219" y="295"/>
                  </a:cubicBezTo>
                  <a:lnTo>
                    <a:pt x="216" y="295"/>
                  </a:lnTo>
                  <a:close/>
                  <a:moveTo>
                    <a:pt x="272" y="310"/>
                  </a:moveTo>
                  <a:cubicBezTo>
                    <a:pt x="272" y="309"/>
                    <a:pt x="270" y="306"/>
                    <a:pt x="270" y="306"/>
                  </a:cubicBezTo>
                  <a:cubicBezTo>
                    <a:pt x="270" y="306"/>
                    <a:pt x="269" y="305"/>
                    <a:pt x="269" y="305"/>
                  </a:cubicBezTo>
                  <a:cubicBezTo>
                    <a:pt x="270" y="305"/>
                    <a:pt x="272" y="304"/>
                    <a:pt x="272" y="304"/>
                  </a:cubicBezTo>
                  <a:cubicBezTo>
                    <a:pt x="271" y="304"/>
                    <a:pt x="268" y="301"/>
                    <a:pt x="268" y="301"/>
                  </a:cubicBezTo>
                  <a:cubicBezTo>
                    <a:pt x="264" y="298"/>
                    <a:pt x="264" y="298"/>
                    <a:pt x="264" y="298"/>
                  </a:cubicBezTo>
                  <a:cubicBezTo>
                    <a:pt x="262" y="296"/>
                    <a:pt x="262" y="296"/>
                    <a:pt x="262" y="296"/>
                  </a:cubicBezTo>
                  <a:cubicBezTo>
                    <a:pt x="257" y="296"/>
                    <a:pt x="257" y="296"/>
                    <a:pt x="257" y="296"/>
                  </a:cubicBezTo>
                  <a:cubicBezTo>
                    <a:pt x="252" y="293"/>
                    <a:pt x="252" y="293"/>
                    <a:pt x="252" y="293"/>
                  </a:cubicBezTo>
                  <a:cubicBezTo>
                    <a:pt x="247" y="292"/>
                    <a:pt x="247" y="292"/>
                    <a:pt x="247" y="292"/>
                  </a:cubicBezTo>
                  <a:cubicBezTo>
                    <a:pt x="241" y="290"/>
                    <a:pt x="241" y="290"/>
                    <a:pt x="241" y="290"/>
                  </a:cubicBezTo>
                  <a:cubicBezTo>
                    <a:pt x="241" y="290"/>
                    <a:pt x="241" y="293"/>
                    <a:pt x="241" y="294"/>
                  </a:cubicBezTo>
                  <a:cubicBezTo>
                    <a:pt x="241" y="295"/>
                    <a:pt x="236" y="296"/>
                    <a:pt x="236" y="296"/>
                  </a:cubicBezTo>
                  <a:cubicBezTo>
                    <a:pt x="233" y="292"/>
                    <a:pt x="233" y="292"/>
                    <a:pt x="233" y="292"/>
                  </a:cubicBezTo>
                  <a:cubicBezTo>
                    <a:pt x="233" y="290"/>
                    <a:pt x="233" y="290"/>
                    <a:pt x="233" y="290"/>
                  </a:cubicBezTo>
                  <a:cubicBezTo>
                    <a:pt x="226" y="288"/>
                    <a:pt x="226" y="288"/>
                    <a:pt x="226" y="288"/>
                  </a:cubicBezTo>
                  <a:cubicBezTo>
                    <a:pt x="223" y="288"/>
                    <a:pt x="223" y="288"/>
                    <a:pt x="223" y="288"/>
                  </a:cubicBezTo>
                  <a:cubicBezTo>
                    <a:pt x="223" y="288"/>
                    <a:pt x="224" y="294"/>
                    <a:pt x="224" y="295"/>
                  </a:cubicBezTo>
                  <a:cubicBezTo>
                    <a:pt x="224" y="295"/>
                    <a:pt x="228" y="296"/>
                    <a:pt x="228" y="296"/>
                  </a:cubicBezTo>
                  <a:cubicBezTo>
                    <a:pt x="228" y="297"/>
                    <a:pt x="230" y="298"/>
                    <a:pt x="231" y="298"/>
                  </a:cubicBezTo>
                  <a:cubicBezTo>
                    <a:pt x="231" y="298"/>
                    <a:pt x="236" y="299"/>
                    <a:pt x="236" y="299"/>
                  </a:cubicBezTo>
                  <a:cubicBezTo>
                    <a:pt x="237" y="299"/>
                    <a:pt x="240" y="298"/>
                    <a:pt x="241" y="300"/>
                  </a:cubicBezTo>
                  <a:cubicBezTo>
                    <a:pt x="242" y="301"/>
                    <a:pt x="243" y="303"/>
                    <a:pt x="243" y="303"/>
                  </a:cubicBezTo>
                  <a:cubicBezTo>
                    <a:pt x="245" y="306"/>
                    <a:pt x="245" y="306"/>
                    <a:pt x="245" y="306"/>
                  </a:cubicBezTo>
                  <a:cubicBezTo>
                    <a:pt x="249" y="309"/>
                    <a:pt x="249" y="309"/>
                    <a:pt x="249" y="309"/>
                  </a:cubicBezTo>
                  <a:cubicBezTo>
                    <a:pt x="254" y="310"/>
                    <a:pt x="254" y="310"/>
                    <a:pt x="254" y="310"/>
                  </a:cubicBezTo>
                  <a:cubicBezTo>
                    <a:pt x="256" y="308"/>
                    <a:pt x="256" y="308"/>
                    <a:pt x="256" y="308"/>
                  </a:cubicBezTo>
                  <a:cubicBezTo>
                    <a:pt x="261" y="307"/>
                    <a:pt x="261" y="307"/>
                    <a:pt x="261" y="307"/>
                  </a:cubicBezTo>
                  <a:cubicBezTo>
                    <a:pt x="261" y="307"/>
                    <a:pt x="263" y="307"/>
                    <a:pt x="264" y="308"/>
                  </a:cubicBezTo>
                  <a:cubicBezTo>
                    <a:pt x="264" y="308"/>
                    <a:pt x="265" y="309"/>
                    <a:pt x="266" y="310"/>
                  </a:cubicBezTo>
                  <a:cubicBezTo>
                    <a:pt x="266" y="311"/>
                    <a:pt x="267" y="312"/>
                    <a:pt x="267" y="312"/>
                  </a:cubicBezTo>
                  <a:cubicBezTo>
                    <a:pt x="274" y="314"/>
                    <a:pt x="274" y="314"/>
                    <a:pt x="274" y="314"/>
                  </a:cubicBezTo>
                  <a:cubicBezTo>
                    <a:pt x="276" y="314"/>
                    <a:pt x="276" y="314"/>
                    <a:pt x="276" y="314"/>
                  </a:cubicBezTo>
                  <a:cubicBezTo>
                    <a:pt x="276" y="314"/>
                    <a:pt x="272" y="310"/>
                    <a:pt x="272" y="310"/>
                  </a:cubicBezTo>
                  <a:close/>
                  <a:moveTo>
                    <a:pt x="288" y="295"/>
                  </a:moveTo>
                  <a:cubicBezTo>
                    <a:pt x="288" y="294"/>
                    <a:pt x="287" y="292"/>
                    <a:pt x="287" y="292"/>
                  </a:cubicBezTo>
                  <a:cubicBezTo>
                    <a:pt x="286" y="291"/>
                    <a:pt x="286" y="293"/>
                    <a:pt x="286" y="293"/>
                  </a:cubicBezTo>
                  <a:cubicBezTo>
                    <a:pt x="286" y="293"/>
                    <a:pt x="282" y="295"/>
                    <a:pt x="281" y="296"/>
                  </a:cubicBezTo>
                  <a:cubicBezTo>
                    <a:pt x="279" y="297"/>
                    <a:pt x="279" y="298"/>
                    <a:pt x="279" y="298"/>
                  </a:cubicBezTo>
                  <a:cubicBezTo>
                    <a:pt x="274" y="298"/>
                    <a:pt x="274" y="298"/>
                    <a:pt x="274" y="298"/>
                  </a:cubicBezTo>
                  <a:cubicBezTo>
                    <a:pt x="274" y="298"/>
                    <a:pt x="274" y="299"/>
                    <a:pt x="273" y="300"/>
                  </a:cubicBezTo>
                  <a:cubicBezTo>
                    <a:pt x="272" y="302"/>
                    <a:pt x="273" y="302"/>
                    <a:pt x="273" y="303"/>
                  </a:cubicBezTo>
                  <a:cubicBezTo>
                    <a:pt x="273" y="303"/>
                    <a:pt x="273" y="305"/>
                    <a:pt x="273" y="305"/>
                  </a:cubicBezTo>
                  <a:cubicBezTo>
                    <a:pt x="275" y="304"/>
                    <a:pt x="275" y="304"/>
                    <a:pt x="275" y="304"/>
                  </a:cubicBezTo>
                  <a:cubicBezTo>
                    <a:pt x="277" y="303"/>
                    <a:pt x="277" y="303"/>
                    <a:pt x="277" y="303"/>
                  </a:cubicBezTo>
                  <a:cubicBezTo>
                    <a:pt x="277" y="303"/>
                    <a:pt x="278" y="303"/>
                    <a:pt x="279" y="303"/>
                  </a:cubicBezTo>
                  <a:cubicBezTo>
                    <a:pt x="279" y="303"/>
                    <a:pt x="281" y="301"/>
                    <a:pt x="281" y="301"/>
                  </a:cubicBezTo>
                  <a:cubicBezTo>
                    <a:pt x="284" y="299"/>
                    <a:pt x="284" y="299"/>
                    <a:pt x="284" y="299"/>
                  </a:cubicBezTo>
                  <a:cubicBezTo>
                    <a:pt x="284" y="299"/>
                    <a:pt x="288" y="296"/>
                    <a:pt x="288" y="295"/>
                  </a:cubicBezTo>
                  <a:close/>
                  <a:moveTo>
                    <a:pt x="245" y="382"/>
                  </a:moveTo>
                  <a:cubicBezTo>
                    <a:pt x="246" y="382"/>
                    <a:pt x="251" y="379"/>
                    <a:pt x="252" y="378"/>
                  </a:cubicBezTo>
                  <a:cubicBezTo>
                    <a:pt x="252" y="377"/>
                    <a:pt x="255" y="376"/>
                    <a:pt x="256" y="375"/>
                  </a:cubicBezTo>
                  <a:cubicBezTo>
                    <a:pt x="257" y="375"/>
                    <a:pt x="258" y="374"/>
                    <a:pt x="258" y="373"/>
                  </a:cubicBezTo>
                  <a:cubicBezTo>
                    <a:pt x="259" y="372"/>
                    <a:pt x="261" y="369"/>
                    <a:pt x="261" y="369"/>
                  </a:cubicBezTo>
                  <a:cubicBezTo>
                    <a:pt x="261" y="368"/>
                    <a:pt x="265" y="367"/>
                    <a:pt x="266" y="366"/>
                  </a:cubicBezTo>
                  <a:cubicBezTo>
                    <a:pt x="267" y="365"/>
                    <a:pt x="267" y="363"/>
                    <a:pt x="267" y="363"/>
                  </a:cubicBezTo>
                  <a:cubicBezTo>
                    <a:pt x="269" y="360"/>
                    <a:pt x="269" y="360"/>
                    <a:pt x="269" y="360"/>
                  </a:cubicBezTo>
                  <a:cubicBezTo>
                    <a:pt x="269" y="360"/>
                    <a:pt x="269" y="357"/>
                    <a:pt x="269" y="356"/>
                  </a:cubicBezTo>
                  <a:cubicBezTo>
                    <a:pt x="270" y="355"/>
                    <a:pt x="268" y="351"/>
                    <a:pt x="268" y="351"/>
                  </a:cubicBezTo>
                  <a:cubicBezTo>
                    <a:pt x="267" y="350"/>
                    <a:pt x="266" y="349"/>
                    <a:pt x="266" y="348"/>
                  </a:cubicBezTo>
                  <a:cubicBezTo>
                    <a:pt x="266" y="347"/>
                    <a:pt x="267" y="346"/>
                    <a:pt x="267" y="346"/>
                  </a:cubicBezTo>
                  <a:cubicBezTo>
                    <a:pt x="262" y="343"/>
                    <a:pt x="262" y="343"/>
                    <a:pt x="262" y="343"/>
                  </a:cubicBezTo>
                  <a:cubicBezTo>
                    <a:pt x="262" y="343"/>
                    <a:pt x="261" y="337"/>
                    <a:pt x="260" y="337"/>
                  </a:cubicBezTo>
                  <a:cubicBezTo>
                    <a:pt x="260" y="336"/>
                    <a:pt x="257" y="334"/>
                    <a:pt x="257" y="333"/>
                  </a:cubicBezTo>
                  <a:cubicBezTo>
                    <a:pt x="257" y="331"/>
                    <a:pt x="258" y="327"/>
                    <a:pt x="258" y="326"/>
                  </a:cubicBezTo>
                  <a:cubicBezTo>
                    <a:pt x="258" y="324"/>
                    <a:pt x="252" y="323"/>
                    <a:pt x="251" y="323"/>
                  </a:cubicBezTo>
                  <a:cubicBezTo>
                    <a:pt x="250" y="323"/>
                    <a:pt x="251" y="324"/>
                    <a:pt x="251" y="325"/>
                  </a:cubicBezTo>
                  <a:cubicBezTo>
                    <a:pt x="251" y="326"/>
                    <a:pt x="250" y="327"/>
                    <a:pt x="248" y="329"/>
                  </a:cubicBezTo>
                  <a:cubicBezTo>
                    <a:pt x="247" y="331"/>
                    <a:pt x="247" y="331"/>
                    <a:pt x="246" y="332"/>
                  </a:cubicBezTo>
                  <a:cubicBezTo>
                    <a:pt x="245" y="333"/>
                    <a:pt x="244" y="337"/>
                    <a:pt x="244" y="337"/>
                  </a:cubicBezTo>
                  <a:cubicBezTo>
                    <a:pt x="244" y="337"/>
                    <a:pt x="240" y="336"/>
                    <a:pt x="240" y="335"/>
                  </a:cubicBezTo>
                  <a:cubicBezTo>
                    <a:pt x="239" y="334"/>
                    <a:pt x="235" y="331"/>
                    <a:pt x="235" y="331"/>
                  </a:cubicBezTo>
                  <a:cubicBezTo>
                    <a:pt x="235" y="331"/>
                    <a:pt x="238" y="326"/>
                    <a:pt x="239" y="325"/>
                  </a:cubicBezTo>
                  <a:cubicBezTo>
                    <a:pt x="239" y="325"/>
                    <a:pt x="235" y="324"/>
                    <a:pt x="234" y="324"/>
                  </a:cubicBezTo>
                  <a:cubicBezTo>
                    <a:pt x="232" y="324"/>
                    <a:pt x="232" y="324"/>
                    <a:pt x="230" y="324"/>
                  </a:cubicBezTo>
                  <a:cubicBezTo>
                    <a:pt x="228" y="324"/>
                    <a:pt x="225" y="326"/>
                    <a:pt x="222" y="327"/>
                  </a:cubicBezTo>
                  <a:cubicBezTo>
                    <a:pt x="218" y="329"/>
                    <a:pt x="221" y="331"/>
                    <a:pt x="221" y="332"/>
                  </a:cubicBezTo>
                  <a:cubicBezTo>
                    <a:pt x="221" y="333"/>
                    <a:pt x="221" y="334"/>
                    <a:pt x="221" y="335"/>
                  </a:cubicBezTo>
                  <a:cubicBezTo>
                    <a:pt x="221" y="337"/>
                    <a:pt x="219" y="335"/>
                    <a:pt x="218" y="335"/>
                  </a:cubicBezTo>
                  <a:cubicBezTo>
                    <a:pt x="217" y="335"/>
                    <a:pt x="215" y="333"/>
                    <a:pt x="215" y="332"/>
                  </a:cubicBezTo>
                  <a:cubicBezTo>
                    <a:pt x="215" y="331"/>
                    <a:pt x="214" y="330"/>
                    <a:pt x="213" y="330"/>
                  </a:cubicBezTo>
                  <a:cubicBezTo>
                    <a:pt x="212" y="330"/>
                    <a:pt x="210" y="332"/>
                    <a:pt x="209" y="333"/>
                  </a:cubicBezTo>
                  <a:cubicBezTo>
                    <a:pt x="209" y="334"/>
                    <a:pt x="207" y="335"/>
                    <a:pt x="206" y="336"/>
                  </a:cubicBezTo>
                  <a:cubicBezTo>
                    <a:pt x="205" y="337"/>
                    <a:pt x="202" y="339"/>
                    <a:pt x="202" y="339"/>
                  </a:cubicBezTo>
                  <a:cubicBezTo>
                    <a:pt x="201" y="340"/>
                    <a:pt x="202" y="341"/>
                    <a:pt x="200" y="343"/>
                  </a:cubicBezTo>
                  <a:cubicBezTo>
                    <a:pt x="199" y="346"/>
                    <a:pt x="199" y="345"/>
                    <a:pt x="198" y="346"/>
                  </a:cubicBezTo>
                  <a:cubicBezTo>
                    <a:pt x="198" y="347"/>
                    <a:pt x="196" y="348"/>
                    <a:pt x="196" y="348"/>
                  </a:cubicBezTo>
                  <a:cubicBezTo>
                    <a:pt x="196" y="348"/>
                    <a:pt x="192" y="346"/>
                    <a:pt x="191" y="346"/>
                  </a:cubicBezTo>
                  <a:cubicBezTo>
                    <a:pt x="190" y="346"/>
                    <a:pt x="186" y="348"/>
                    <a:pt x="186" y="348"/>
                  </a:cubicBezTo>
                  <a:cubicBezTo>
                    <a:pt x="186" y="349"/>
                    <a:pt x="186" y="349"/>
                    <a:pt x="186" y="349"/>
                  </a:cubicBezTo>
                  <a:cubicBezTo>
                    <a:pt x="186" y="349"/>
                    <a:pt x="188" y="352"/>
                    <a:pt x="188" y="353"/>
                  </a:cubicBezTo>
                  <a:cubicBezTo>
                    <a:pt x="188" y="353"/>
                    <a:pt x="188" y="356"/>
                    <a:pt x="188" y="357"/>
                  </a:cubicBezTo>
                  <a:cubicBezTo>
                    <a:pt x="188" y="358"/>
                    <a:pt x="189" y="359"/>
                    <a:pt x="189" y="360"/>
                  </a:cubicBezTo>
                  <a:cubicBezTo>
                    <a:pt x="189" y="361"/>
                    <a:pt x="190" y="363"/>
                    <a:pt x="190" y="364"/>
                  </a:cubicBezTo>
                  <a:cubicBezTo>
                    <a:pt x="190" y="365"/>
                    <a:pt x="194" y="367"/>
                    <a:pt x="194" y="367"/>
                  </a:cubicBezTo>
                  <a:cubicBezTo>
                    <a:pt x="195" y="368"/>
                    <a:pt x="194" y="368"/>
                    <a:pt x="194" y="370"/>
                  </a:cubicBezTo>
                  <a:cubicBezTo>
                    <a:pt x="194" y="372"/>
                    <a:pt x="195" y="374"/>
                    <a:pt x="195" y="374"/>
                  </a:cubicBezTo>
                  <a:cubicBezTo>
                    <a:pt x="195" y="374"/>
                    <a:pt x="199" y="374"/>
                    <a:pt x="200" y="374"/>
                  </a:cubicBezTo>
                  <a:cubicBezTo>
                    <a:pt x="200" y="374"/>
                    <a:pt x="200" y="374"/>
                    <a:pt x="203" y="375"/>
                  </a:cubicBezTo>
                  <a:cubicBezTo>
                    <a:pt x="206" y="375"/>
                    <a:pt x="207" y="375"/>
                    <a:pt x="210" y="374"/>
                  </a:cubicBezTo>
                  <a:cubicBezTo>
                    <a:pt x="213" y="373"/>
                    <a:pt x="212" y="373"/>
                    <a:pt x="213" y="372"/>
                  </a:cubicBezTo>
                  <a:cubicBezTo>
                    <a:pt x="214" y="371"/>
                    <a:pt x="215" y="370"/>
                    <a:pt x="216" y="369"/>
                  </a:cubicBezTo>
                  <a:cubicBezTo>
                    <a:pt x="218" y="368"/>
                    <a:pt x="221" y="369"/>
                    <a:pt x="222" y="368"/>
                  </a:cubicBezTo>
                  <a:cubicBezTo>
                    <a:pt x="222" y="368"/>
                    <a:pt x="225" y="368"/>
                    <a:pt x="226" y="368"/>
                  </a:cubicBezTo>
                  <a:cubicBezTo>
                    <a:pt x="226" y="368"/>
                    <a:pt x="228" y="370"/>
                    <a:pt x="231" y="371"/>
                  </a:cubicBezTo>
                  <a:cubicBezTo>
                    <a:pt x="233" y="372"/>
                    <a:pt x="233" y="373"/>
                    <a:pt x="233" y="373"/>
                  </a:cubicBezTo>
                  <a:cubicBezTo>
                    <a:pt x="233" y="373"/>
                    <a:pt x="235" y="373"/>
                    <a:pt x="237" y="374"/>
                  </a:cubicBezTo>
                  <a:cubicBezTo>
                    <a:pt x="238" y="375"/>
                    <a:pt x="238" y="376"/>
                    <a:pt x="238" y="378"/>
                  </a:cubicBezTo>
                  <a:cubicBezTo>
                    <a:pt x="238" y="379"/>
                    <a:pt x="240" y="381"/>
                    <a:pt x="241" y="382"/>
                  </a:cubicBezTo>
                  <a:cubicBezTo>
                    <a:pt x="242" y="383"/>
                    <a:pt x="244" y="382"/>
                    <a:pt x="245" y="382"/>
                  </a:cubicBezTo>
                  <a:close/>
                  <a:moveTo>
                    <a:pt x="246" y="384"/>
                  </a:moveTo>
                  <a:cubicBezTo>
                    <a:pt x="246" y="385"/>
                    <a:pt x="245" y="387"/>
                    <a:pt x="245" y="387"/>
                  </a:cubicBezTo>
                  <a:cubicBezTo>
                    <a:pt x="244" y="387"/>
                    <a:pt x="244" y="387"/>
                    <a:pt x="244" y="387"/>
                  </a:cubicBezTo>
                  <a:cubicBezTo>
                    <a:pt x="243" y="385"/>
                    <a:pt x="243" y="385"/>
                    <a:pt x="243" y="385"/>
                  </a:cubicBezTo>
                  <a:cubicBezTo>
                    <a:pt x="243" y="386"/>
                    <a:pt x="242" y="390"/>
                    <a:pt x="242" y="390"/>
                  </a:cubicBezTo>
                  <a:cubicBezTo>
                    <a:pt x="242" y="390"/>
                    <a:pt x="245" y="393"/>
                    <a:pt x="245" y="393"/>
                  </a:cubicBezTo>
                  <a:cubicBezTo>
                    <a:pt x="245" y="392"/>
                    <a:pt x="247" y="390"/>
                    <a:pt x="247" y="390"/>
                  </a:cubicBezTo>
                  <a:cubicBezTo>
                    <a:pt x="247" y="389"/>
                    <a:pt x="248" y="385"/>
                    <a:pt x="248" y="385"/>
                  </a:cubicBezTo>
                  <a:cubicBezTo>
                    <a:pt x="248" y="385"/>
                    <a:pt x="246" y="384"/>
                    <a:pt x="246" y="384"/>
                  </a:cubicBezTo>
                  <a:close/>
                  <a:moveTo>
                    <a:pt x="273" y="385"/>
                  </a:moveTo>
                  <a:cubicBezTo>
                    <a:pt x="273" y="386"/>
                    <a:pt x="272" y="388"/>
                    <a:pt x="271" y="389"/>
                  </a:cubicBezTo>
                  <a:cubicBezTo>
                    <a:pt x="271" y="390"/>
                    <a:pt x="270" y="391"/>
                    <a:pt x="269" y="391"/>
                  </a:cubicBezTo>
                  <a:cubicBezTo>
                    <a:pt x="269" y="391"/>
                    <a:pt x="265" y="393"/>
                    <a:pt x="264" y="393"/>
                  </a:cubicBezTo>
                  <a:cubicBezTo>
                    <a:pt x="263" y="394"/>
                    <a:pt x="259" y="395"/>
                    <a:pt x="259" y="395"/>
                  </a:cubicBezTo>
                  <a:cubicBezTo>
                    <a:pt x="258" y="396"/>
                    <a:pt x="255" y="398"/>
                    <a:pt x="255" y="398"/>
                  </a:cubicBezTo>
                  <a:cubicBezTo>
                    <a:pt x="249" y="401"/>
                    <a:pt x="249" y="401"/>
                    <a:pt x="249" y="401"/>
                  </a:cubicBezTo>
                  <a:cubicBezTo>
                    <a:pt x="248" y="403"/>
                    <a:pt x="251" y="401"/>
                    <a:pt x="251" y="401"/>
                  </a:cubicBezTo>
                  <a:cubicBezTo>
                    <a:pt x="251" y="401"/>
                    <a:pt x="253" y="401"/>
                    <a:pt x="254" y="400"/>
                  </a:cubicBezTo>
                  <a:cubicBezTo>
                    <a:pt x="255" y="400"/>
                    <a:pt x="256" y="399"/>
                    <a:pt x="257" y="399"/>
                  </a:cubicBezTo>
                  <a:cubicBezTo>
                    <a:pt x="257" y="399"/>
                    <a:pt x="260" y="399"/>
                    <a:pt x="260" y="399"/>
                  </a:cubicBezTo>
                  <a:cubicBezTo>
                    <a:pt x="260" y="399"/>
                    <a:pt x="266" y="396"/>
                    <a:pt x="267" y="395"/>
                  </a:cubicBezTo>
                  <a:cubicBezTo>
                    <a:pt x="269" y="393"/>
                    <a:pt x="270" y="392"/>
                    <a:pt x="271" y="392"/>
                  </a:cubicBezTo>
                  <a:cubicBezTo>
                    <a:pt x="271" y="392"/>
                    <a:pt x="272" y="392"/>
                    <a:pt x="274" y="391"/>
                  </a:cubicBezTo>
                  <a:cubicBezTo>
                    <a:pt x="275" y="391"/>
                    <a:pt x="275" y="390"/>
                    <a:pt x="275" y="390"/>
                  </a:cubicBezTo>
                  <a:cubicBezTo>
                    <a:pt x="275" y="390"/>
                    <a:pt x="274" y="390"/>
                    <a:pt x="273" y="389"/>
                  </a:cubicBezTo>
                  <a:cubicBezTo>
                    <a:pt x="273" y="387"/>
                    <a:pt x="275" y="388"/>
                    <a:pt x="275" y="388"/>
                  </a:cubicBezTo>
                  <a:cubicBezTo>
                    <a:pt x="275" y="388"/>
                    <a:pt x="275" y="384"/>
                    <a:pt x="275" y="383"/>
                  </a:cubicBezTo>
                  <a:cubicBezTo>
                    <a:pt x="275" y="383"/>
                    <a:pt x="273" y="385"/>
                    <a:pt x="273" y="385"/>
                  </a:cubicBezTo>
                  <a:close/>
                  <a:moveTo>
                    <a:pt x="302" y="314"/>
                  </a:moveTo>
                  <a:cubicBezTo>
                    <a:pt x="301" y="310"/>
                    <a:pt x="301" y="310"/>
                    <a:pt x="301" y="310"/>
                  </a:cubicBezTo>
                  <a:cubicBezTo>
                    <a:pt x="299" y="309"/>
                    <a:pt x="299" y="309"/>
                    <a:pt x="299" y="309"/>
                  </a:cubicBezTo>
                  <a:cubicBezTo>
                    <a:pt x="300" y="312"/>
                    <a:pt x="300" y="312"/>
                    <a:pt x="300" y="312"/>
                  </a:cubicBezTo>
                  <a:cubicBezTo>
                    <a:pt x="300" y="312"/>
                    <a:pt x="299" y="312"/>
                    <a:pt x="298" y="313"/>
                  </a:cubicBezTo>
                  <a:cubicBezTo>
                    <a:pt x="297" y="314"/>
                    <a:pt x="299" y="317"/>
                    <a:pt x="299" y="317"/>
                  </a:cubicBezTo>
                  <a:cubicBezTo>
                    <a:pt x="299" y="317"/>
                    <a:pt x="303" y="315"/>
                    <a:pt x="303" y="314"/>
                  </a:cubicBezTo>
                  <a:cubicBezTo>
                    <a:pt x="304" y="313"/>
                    <a:pt x="302" y="314"/>
                    <a:pt x="302" y="314"/>
                  </a:cubicBezTo>
                  <a:close/>
                  <a:moveTo>
                    <a:pt x="312" y="312"/>
                  </a:moveTo>
                  <a:cubicBezTo>
                    <a:pt x="312" y="315"/>
                    <a:pt x="312" y="315"/>
                    <a:pt x="312" y="315"/>
                  </a:cubicBezTo>
                  <a:cubicBezTo>
                    <a:pt x="311" y="316"/>
                    <a:pt x="311" y="316"/>
                    <a:pt x="311" y="316"/>
                  </a:cubicBezTo>
                  <a:cubicBezTo>
                    <a:pt x="310" y="315"/>
                    <a:pt x="310" y="315"/>
                    <a:pt x="310" y="315"/>
                  </a:cubicBezTo>
                  <a:cubicBezTo>
                    <a:pt x="309" y="315"/>
                    <a:pt x="309" y="315"/>
                    <a:pt x="309" y="315"/>
                  </a:cubicBezTo>
                  <a:cubicBezTo>
                    <a:pt x="309" y="315"/>
                    <a:pt x="310" y="317"/>
                    <a:pt x="310" y="318"/>
                  </a:cubicBezTo>
                  <a:cubicBezTo>
                    <a:pt x="310" y="318"/>
                    <a:pt x="313" y="318"/>
                    <a:pt x="313" y="318"/>
                  </a:cubicBezTo>
                  <a:cubicBezTo>
                    <a:pt x="313" y="318"/>
                    <a:pt x="316" y="316"/>
                    <a:pt x="316" y="316"/>
                  </a:cubicBezTo>
                  <a:cubicBezTo>
                    <a:pt x="317" y="315"/>
                    <a:pt x="317" y="313"/>
                    <a:pt x="317" y="313"/>
                  </a:cubicBezTo>
                  <a:cubicBezTo>
                    <a:pt x="315" y="312"/>
                    <a:pt x="315" y="312"/>
                    <a:pt x="315" y="312"/>
                  </a:cubicBezTo>
                  <a:lnTo>
                    <a:pt x="312" y="312"/>
                  </a:lnTo>
                  <a:close/>
                  <a:moveTo>
                    <a:pt x="286" y="310"/>
                  </a:moveTo>
                  <a:cubicBezTo>
                    <a:pt x="286" y="310"/>
                    <a:pt x="286" y="309"/>
                    <a:pt x="286" y="309"/>
                  </a:cubicBezTo>
                  <a:cubicBezTo>
                    <a:pt x="286" y="308"/>
                    <a:pt x="284" y="310"/>
                    <a:pt x="284" y="310"/>
                  </a:cubicBezTo>
                  <a:cubicBezTo>
                    <a:pt x="284" y="311"/>
                    <a:pt x="282" y="312"/>
                    <a:pt x="281" y="313"/>
                  </a:cubicBezTo>
                  <a:cubicBezTo>
                    <a:pt x="281" y="313"/>
                    <a:pt x="288" y="314"/>
                    <a:pt x="288" y="314"/>
                  </a:cubicBezTo>
                  <a:cubicBezTo>
                    <a:pt x="289" y="314"/>
                    <a:pt x="290" y="313"/>
                    <a:pt x="290" y="313"/>
                  </a:cubicBezTo>
                  <a:cubicBezTo>
                    <a:pt x="290" y="313"/>
                    <a:pt x="291" y="310"/>
                    <a:pt x="291" y="310"/>
                  </a:cubicBezTo>
                  <a:cubicBezTo>
                    <a:pt x="291" y="310"/>
                    <a:pt x="286" y="310"/>
                    <a:pt x="286" y="310"/>
                  </a:cubicBezTo>
                  <a:close/>
                </a:path>
              </a:pathLst>
            </a:custGeom>
            <a:grpFill/>
            <a:ln w="9525">
              <a:solidFill>
                <a:srgbClr val="937863"/>
              </a:solidFill>
              <a:round/>
              <a:headEnd/>
              <a:tailEnd/>
            </a:ln>
            <a:extLst/>
          </p:spPr>
          <p:txBody>
            <a:bodyPr/>
            <a:lstStyle/>
            <a:p>
              <a:pPr fontAlgn="auto">
                <a:spcBef>
                  <a:spcPts val="0"/>
                </a:spcBef>
                <a:spcAft>
                  <a:spcPts val="0"/>
                </a:spcAft>
                <a:defRPr/>
              </a:pPr>
              <a:endParaRPr lang="zh-CN" altLang="en-US">
                <a:latin typeface="+mn-lt"/>
                <a:ea typeface="+mn-ea"/>
              </a:endParaRPr>
            </a:p>
          </p:txBody>
        </p:sp>
        <p:sp>
          <p:nvSpPr>
            <p:cNvPr id="58" name="Freeform 10"/>
            <p:cNvSpPr>
              <a:spLocks noEditPoints="1"/>
            </p:cNvSpPr>
            <p:nvPr/>
          </p:nvSpPr>
          <p:spPr bwMode="auto">
            <a:xfrm>
              <a:off x="1042988" y="1154113"/>
              <a:ext cx="644525" cy="641350"/>
            </a:xfrm>
            <a:custGeom>
              <a:avLst/>
              <a:gdLst>
                <a:gd name="T0" fmla="*/ 115 w 219"/>
                <a:gd name="T1" fmla="*/ 3 h 218"/>
                <a:gd name="T2" fmla="*/ 3 w 219"/>
                <a:gd name="T3" fmla="*/ 103 h 218"/>
                <a:gd name="T4" fmla="*/ 103 w 219"/>
                <a:gd name="T5" fmla="*/ 215 h 218"/>
                <a:gd name="T6" fmla="*/ 215 w 219"/>
                <a:gd name="T7" fmla="*/ 115 h 218"/>
                <a:gd name="T8" fmla="*/ 115 w 219"/>
                <a:gd name="T9" fmla="*/ 3 h 218"/>
                <a:gd name="T10" fmla="*/ 105 w 219"/>
                <a:gd name="T11" fmla="*/ 188 h 218"/>
                <a:gd name="T12" fmla="*/ 30 w 219"/>
                <a:gd name="T13" fmla="*/ 104 h 218"/>
                <a:gd name="T14" fmla="*/ 114 w 219"/>
                <a:gd name="T15" fmla="*/ 30 h 218"/>
                <a:gd name="T16" fmla="*/ 188 w 219"/>
                <a:gd name="T17" fmla="*/ 114 h 218"/>
                <a:gd name="T18" fmla="*/ 105 w 219"/>
                <a:gd name="T19" fmla="*/ 188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9" h="218">
                  <a:moveTo>
                    <a:pt x="115" y="3"/>
                  </a:moveTo>
                  <a:cubicBezTo>
                    <a:pt x="57" y="0"/>
                    <a:pt x="7" y="44"/>
                    <a:pt x="3" y="103"/>
                  </a:cubicBezTo>
                  <a:cubicBezTo>
                    <a:pt x="0" y="161"/>
                    <a:pt x="45" y="212"/>
                    <a:pt x="103" y="215"/>
                  </a:cubicBezTo>
                  <a:cubicBezTo>
                    <a:pt x="162" y="218"/>
                    <a:pt x="212" y="174"/>
                    <a:pt x="215" y="115"/>
                  </a:cubicBezTo>
                  <a:cubicBezTo>
                    <a:pt x="219" y="57"/>
                    <a:pt x="174" y="6"/>
                    <a:pt x="115" y="3"/>
                  </a:cubicBezTo>
                  <a:close/>
                  <a:moveTo>
                    <a:pt x="105" y="188"/>
                  </a:moveTo>
                  <a:cubicBezTo>
                    <a:pt x="61" y="185"/>
                    <a:pt x="28" y="148"/>
                    <a:pt x="30" y="104"/>
                  </a:cubicBezTo>
                  <a:cubicBezTo>
                    <a:pt x="33" y="61"/>
                    <a:pt x="70" y="28"/>
                    <a:pt x="114" y="30"/>
                  </a:cubicBezTo>
                  <a:cubicBezTo>
                    <a:pt x="157" y="33"/>
                    <a:pt x="191" y="70"/>
                    <a:pt x="188" y="114"/>
                  </a:cubicBezTo>
                  <a:cubicBezTo>
                    <a:pt x="186" y="157"/>
                    <a:pt x="148" y="190"/>
                    <a:pt x="105" y="188"/>
                  </a:cubicBezTo>
                  <a:close/>
                </a:path>
              </a:pathLst>
            </a:custGeom>
            <a:grpFill/>
            <a:ln w="9525">
              <a:solidFill>
                <a:srgbClr val="937863"/>
              </a:solidFill>
              <a:round/>
              <a:headEnd/>
              <a:tailEnd/>
            </a:ln>
            <a:extLst/>
          </p:spPr>
          <p:txBody>
            <a:bodyPr/>
            <a:lstStyle/>
            <a:p>
              <a:pPr fontAlgn="auto">
                <a:spcBef>
                  <a:spcPts val="0"/>
                </a:spcBef>
                <a:spcAft>
                  <a:spcPts val="0"/>
                </a:spcAft>
                <a:defRPr/>
              </a:pPr>
              <a:endParaRPr lang="zh-CN" altLang="en-US">
                <a:latin typeface="+mn-lt"/>
                <a:ea typeface="+mn-ea"/>
              </a:endParaRPr>
            </a:p>
          </p:txBody>
        </p:sp>
        <p:sp>
          <p:nvSpPr>
            <p:cNvPr id="59" name="Freeform 11"/>
            <p:cNvSpPr>
              <a:spLocks/>
            </p:cNvSpPr>
            <p:nvPr/>
          </p:nvSpPr>
          <p:spPr bwMode="auto">
            <a:xfrm>
              <a:off x="1552576" y="1668463"/>
              <a:ext cx="63500" cy="61913"/>
            </a:xfrm>
            <a:custGeom>
              <a:avLst/>
              <a:gdLst>
                <a:gd name="T0" fmla="*/ 20 w 22"/>
                <a:gd name="T1" fmla="*/ 2 h 21"/>
                <a:gd name="T2" fmla="*/ 19 w 22"/>
                <a:gd name="T3" fmla="*/ 10 h 21"/>
                <a:gd name="T4" fmla="*/ 11 w 22"/>
                <a:gd name="T5" fmla="*/ 19 h 21"/>
                <a:gd name="T6" fmla="*/ 2 w 22"/>
                <a:gd name="T7" fmla="*/ 19 h 21"/>
                <a:gd name="T8" fmla="*/ 2 w 22"/>
                <a:gd name="T9" fmla="*/ 19 h 21"/>
                <a:gd name="T10" fmla="*/ 3 w 22"/>
                <a:gd name="T11" fmla="*/ 11 h 21"/>
                <a:gd name="T12" fmla="*/ 12 w 22"/>
                <a:gd name="T13" fmla="*/ 2 h 21"/>
                <a:gd name="T14" fmla="*/ 20 w 22"/>
                <a:gd name="T15" fmla="*/ 2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21">
                  <a:moveTo>
                    <a:pt x="20" y="2"/>
                  </a:moveTo>
                  <a:cubicBezTo>
                    <a:pt x="22" y="4"/>
                    <a:pt x="22" y="8"/>
                    <a:pt x="19" y="10"/>
                  </a:cubicBezTo>
                  <a:cubicBezTo>
                    <a:pt x="11" y="19"/>
                    <a:pt x="11" y="19"/>
                    <a:pt x="11" y="19"/>
                  </a:cubicBezTo>
                  <a:cubicBezTo>
                    <a:pt x="8" y="21"/>
                    <a:pt x="4" y="21"/>
                    <a:pt x="2" y="19"/>
                  </a:cubicBezTo>
                  <a:cubicBezTo>
                    <a:pt x="2" y="19"/>
                    <a:pt x="2" y="19"/>
                    <a:pt x="2" y="19"/>
                  </a:cubicBezTo>
                  <a:cubicBezTo>
                    <a:pt x="0" y="17"/>
                    <a:pt x="0" y="13"/>
                    <a:pt x="3" y="11"/>
                  </a:cubicBezTo>
                  <a:cubicBezTo>
                    <a:pt x="12" y="2"/>
                    <a:pt x="12" y="2"/>
                    <a:pt x="12" y="2"/>
                  </a:cubicBezTo>
                  <a:cubicBezTo>
                    <a:pt x="14" y="0"/>
                    <a:pt x="18" y="0"/>
                    <a:pt x="20" y="2"/>
                  </a:cubicBezTo>
                  <a:close/>
                </a:path>
              </a:pathLst>
            </a:custGeom>
            <a:grpFill/>
            <a:ln w="9525">
              <a:solidFill>
                <a:srgbClr val="937863"/>
              </a:solidFill>
              <a:round/>
              <a:headEnd/>
              <a:tailEnd/>
            </a:ln>
            <a:extLst/>
          </p:spPr>
          <p:txBody>
            <a:bodyPr/>
            <a:lstStyle/>
            <a:p>
              <a:pPr fontAlgn="auto">
                <a:spcBef>
                  <a:spcPts val="0"/>
                </a:spcBef>
                <a:spcAft>
                  <a:spcPts val="0"/>
                </a:spcAft>
                <a:defRPr/>
              </a:pPr>
              <a:endParaRPr lang="zh-CN" altLang="en-US">
                <a:latin typeface="+mn-lt"/>
                <a:ea typeface="+mn-ea"/>
              </a:endParaRPr>
            </a:p>
          </p:txBody>
        </p:sp>
        <p:sp>
          <p:nvSpPr>
            <p:cNvPr id="60" name="Freeform 12"/>
            <p:cNvSpPr>
              <a:spLocks/>
            </p:cNvSpPr>
            <p:nvPr/>
          </p:nvSpPr>
          <p:spPr bwMode="auto">
            <a:xfrm>
              <a:off x="1573213" y="1689100"/>
              <a:ext cx="273050" cy="279400"/>
            </a:xfrm>
            <a:custGeom>
              <a:avLst/>
              <a:gdLst>
                <a:gd name="T0" fmla="*/ 89 w 93"/>
                <a:gd name="T1" fmla="*/ 62 h 95"/>
                <a:gd name="T2" fmla="*/ 88 w 93"/>
                <a:gd name="T3" fmla="*/ 77 h 95"/>
                <a:gd name="T4" fmla="*/ 73 w 93"/>
                <a:gd name="T5" fmla="*/ 91 h 95"/>
                <a:gd name="T6" fmla="*/ 59 w 93"/>
                <a:gd name="T7" fmla="*/ 91 h 95"/>
                <a:gd name="T8" fmla="*/ 59 w 93"/>
                <a:gd name="T9" fmla="*/ 91 h 95"/>
                <a:gd name="T10" fmla="*/ 4 w 93"/>
                <a:gd name="T11" fmla="*/ 18 h 95"/>
                <a:gd name="T12" fmla="*/ 18 w 93"/>
                <a:gd name="T13" fmla="*/ 4 h 95"/>
                <a:gd name="T14" fmla="*/ 89 w 93"/>
                <a:gd name="T15" fmla="*/ 62 h 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3" h="95">
                  <a:moveTo>
                    <a:pt x="89" y="62"/>
                  </a:moveTo>
                  <a:cubicBezTo>
                    <a:pt x="93" y="66"/>
                    <a:pt x="92" y="73"/>
                    <a:pt x="88" y="77"/>
                  </a:cubicBezTo>
                  <a:cubicBezTo>
                    <a:pt x="73" y="91"/>
                    <a:pt x="73" y="91"/>
                    <a:pt x="73" y="91"/>
                  </a:cubicBezTo>
                  <a:cubicBezTo>
                    <a:pt x="69" y="95"/>
                    <a:pt x="62" y="95"/>
                    <a:pt x="59" y="91"/>
                  </a:cubicBezTo>
                  <a:cubicBezTo>
                    <a:pt x="59" y="91"/>
                    <a:pt x="59" y="91"/>
                    <a:pt x="59" y="91"/>
                  </a:cubicBezTo>
                  <a:cubicBezTo>
                    <a:pt x="55" y="87"/>
                    <a:pt x="0" y="22"/>
                    <a:pt x="4" y="18"/>
                  </a:cubicBezTo>
                  <a:cubicBezTo>
                    <a:pt x="18" y="4"/>
                    <a:pt x="18" y="4"/>
                    <a:pt x="18" y="4"/>
                  </a:cubicBezTo>
                  <a:cubicBezTo>
                    <a:pt x="23" y="0"/>
                    <a:pt x="86" y="59"/>
                    <a:pt x="89" y="62"/>
                  </a:cubicBezTo>
                  <a:close/>
                </a:path>
              </a:pathLst>
            </a:custGeom>
            <a:grpFill/>
            <a:ln w="9525">
              <a:solidFill>
                <a:srgbClr val="937863"/>
              </a:solidFill>
              <a:round/>
              <a:headEnd/>
              <a:tailEnd/>
            </a:ln>
            <a:extLst/>
          </p:spPr>
          <p:txBody>
            <a:bodyPr/>
            <a:lstStyle/>
            <a:p>
              <a:pPr fontAlgn="auto">
                <a:spcBef>
                  <a:spcPts val="0"/>
                </a:spcBef>
                <a:spcAft>
                  <a:spcPts val="0"/>
                </a:spcAft>
                <a:defRPr/>
              </a:pPr>
              <a:endParaRPr lang="zh-CN" altLang="en-US">
                <a:latin typeface="+mn-lt"/>
                <a:ea typeface="+mn-ea"/>
              </a:endParaRPr>
            </a:p>
          </p:txBody>
        </p:sp>
        <p:sp>
          <p:nvSpPr>
            <p:cNvPr id="61" name="Freeform 13"/>
            <p:cNvSpPr>
              <a:spLocks noEditPoints="1"/>
            </p:cNvSpPr>
            <p:nvPr/>
          </p:nvSpPr>
          <p:spPr bwMode="auto">
            <a:xfrm>
              <a:off x="255588" y="628650"/>
              <a:ext cx="1387475" cy="1385888"/>
            </a:xfrm>
            <a:custGeom>
              <a:avLst/>
              <a:gdLst>
                <a:gd name="T0" fmla="*/ 446 w 472"/>
                <a:gd name="T1" fmla="*/ 292 h 472"/>
                <a:gd name="T2" fmla="*/ 446 w 472"/>
                <a:gd name="T3" fmla="*/ 288 h 472"/>
                <a:gd name="T4" fmla="*/ 443 w 472"/>
                <a:gd name="T5" fmla="*/ 267 h 472"/>
                <a:gd name="T6" fmla="*/ 413 w 472"/>
                <a:gd name="T7" fmla="*/ 347 h 472"/>
                <a:gd name="T8" fmla="*/ 446 w 472"/>
                <a:gd name="T9" fmla="*/ 292 h 472"/>
                <a:gd name="T10" fmla="*/ 371 w 472"/>
                <a:gd name="T11" fmla="*/ 404 h 472"/>
                <a:gd name="T12" fmla="*/ 362 w 472"/>
                <a:gd name="T13" fmla="*/ 403 h 472"/>
                <a:gd name="T14" fmla="*/ 237 w 472"/>
                <a:gd name="T15" fmla="*/ 445 h 472"/>
                <a:gd name="T16" fmla="*/ 89 w 472"/>
                <a:gd name="T17" fmla="*/ 384 h 472"/>
                <a:gd name="T18" fmla="*/ 28 w 472"/>
                <a:gd name="T19" fmla="*/ 236 h 472"/>
                <a:gd name="T20" fmla="*/ 89 w 472"/>
                <a:gd name="T21" fmla="*/ 89 h 472"/>
                <a:gd name="T22" fmla="*/ 237 w 472"/>
                <a:gd name="T23" fmla="*/ 27 h 472"/>
                <a:gd name="T24" fmla="*/ 384 w 472"/>
                <a:gd name="T25" fmla="*/ 89 h 472"/>
                <a:gd name="T26" fmla="*/ 440 w 472"/>
                <a:gd name="T27" fmla="*/ 191 h 472"/>
                <a:gd name="T28" fmla="*/ 472 w 472"/>
                <a:gd name="T29" fmla="*/ 222 h 472"/>
                <a:gd name="T30" fmla="*/ 237 w 472"/>
                <a:gd name="T31" fmla="*/ 0 h 472"/>
                <a:gd name="T32" fmla="*/ 0 w 472"/>
                <a:gd name="T33" fmla="*/ 236 h 472"/>
                <a:gd name="T34" fmla="*/ 237 w 472"/>
                <a:gd name="T35" fmla="*/ 472 h 472"/>
                <a:gd name="T36" fmla="*/ 406 w 472"/>
                <a:gd name="T37" fmla="*/ 400 h 472"/>
                <a:gd name="T38" fmla="*/ 377 w 472"/>
                <a:gd name="T39" fmla="*/ 404 h 472"/>
                <a:gd name="T40" fmla="*/ 371 w 472"/>
                <a:gd name="T41" fmla="*/ 404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72" h="472">
                  <a:moveTo>
                    <a:pt x="446" y="292"/>
                  </a:moveTo>
                  <a:cubicBezTo>
                    <a:pt x="446" y="291"/>
                    <a:pt x="446" y="289"/>
                    <a:pt x="446" y="288"/>
                  </a:cubicBezTo>
                  <a:cubicBezTo>
                    <a:pt x="446" y="281"/>
                    <a:pt x="445" y="274"/>
                    <a:pt x="443" y="267"/>
                  </a:cubicBezTo>
                  <a:cubicBezTo>
                    <a:pt x="439" y="296"/>
                    <a:pt x="428" y="323"/>
                    <a:pt x="413" y="347"/>
                  </a:cubicBezTo>
                  <a:cubicBezTo>
                    <a:pt x="432" y="335"/>
                    <a:pt x="445" y="315"/>
                    <a:pt x="446" y="292"/>
                  </a:cubicBezTo>
                  <a:close/>
                  <a:moveTo>
                    <a:pt x="371" y="404"/>
                  </a:moveTo>
                  <a:cubicBezTo>
                    <a:pt x="368" y="404"/>
                    <a:pt x="365" y="403"/>
                    <a:pt x="362" y="403"/>
                  </a:cubicBezTo>
                  <a:cubicBezTo>
                    <a:pt x="327" y="429"/>
                    <a:pt x="284" y="445"/>
                    <a:pt x="237" y="445"/>
                  </a:cubicBezTo>
                  <a:cubicBezTo>
                    <a:pt x="179" y="445"/>
                    <a:pt x="127" y="421"/>
                    <a:pt x="89" y="384"/>
                  </a:cubicBezTo>
                  <a:cubicBezTo>
                    <a:pt x="51" y="346"/>
                    <a:pt x="28" y="294"/>
                    <a:pt x="28" y="236"/>
                  </a:cubicBezTo>
                  <a:cubicBezTo>
                    <a:pt x="28" y="178"/>
                    <a:pt x="51" y="126"/>
                    <a:pt x="89" y="89"/>
                  </a:cubicBezTo>
                  <a:cubicBezTo>
                    <a:pt x="127" y="51"/>
                    <a:pt x="179" y="27"/>
                    <a:pt x="237" y="27"/>
                  </a:cubicBezTo>
                  <a:cubicBezTo>
                    <a:pt x="294" y="27"/>
                    <a:pt x="346" y="51"/>
                    <a:pt x="384" y="89"/>
                  </a:cubicBezTo>
                  <a:cubicBezTo>
                    <a:pt x="412" y="116"/>
                    <a:pt x="432" y="151"/>
                    <a:pt x="440" y="191"/>
                  </a:cubicBezTo>
                  <a:cubicBezTo>
                    <a:pt x="453" y="199"/>
                    <a:pt x="464" y="210"/>
                    <a:pt x="472" y="222"/>
                  </a:cubicBezTo>
                  <a:cubicBezTo>
                    <a:pt x="465" y="98"/>
                    <a:pt x="362" y="0"/>
                    <a:pt x="237" y="0"/>
                  </a:cubicBezTo>
                  <a:cubicBezTo>
                    <a:pt x="106" y="0"/>
                    <a:pt x="1" y="106"/>
                    <a:pt x="0" y="236"/>
                  </a:cubicBezTo>
                  <a:cubicBezTo>
                    <a:pt x="1" y="367"/>
                    <a:pt x="106" y="472"/>
                    <a:pt x="237" y="472"/>
                  </a:cubicBezTo>
                  <a:cubicBezTo>
                    <a:pt x="303" y="472"/>
                    <a:pt x="363" y="445"/>
                    <a:pt x="406" y="400"/>
                  </a:cubicBezTo>
                  <a:cubicBezTo>
                    <a:pt x="397" y="403"/>
                    <a:pt x="387" y="404"/>
                    <a:pt x="377" y="404"/>
                  </a:cubicBezTo>
                  <a:cubicBezTo>
                    <a:pt x="375" y="404"/>
                    <a:pt x="373" y="404"/>
                    <a:pt x="371" y="404"/>
                  </a:cubicBezTo>
                  <a:close/>
                </a:path>
              </a:pathLst>
            </a:custGeom>
            <a:grpFill/>
            <a:ln w="9525">
              <a:solidFill>
                <a:srgbClr val="937863"/>
              </a:solidFill>
              <a:round/>
              <a:headEnd/>
              <a:tailEnd/>
            </a:ln>
            <a:extLst/>
          </p:spPr>
          <p:txBody>
            <a:bodyPr/>
            <a:lstStyle/>
            <a:p>
              <a:pPr fontAlgn="auto">
                <a:spcBef>
                  <a:spcPts val="0"/>
                </a:spcBef>
                <a:spcAft>
                  <a:spcPts val="0"/>
                </a:spcAft>
                <a:defRPr/>
              </a:pPr>
              <a:endParaRPr lang="zh-CN" altLang="en-US">
                <a:latin typeface="+mn-lt"/>
                <a:ea typeface="+mn-ea"/>
              </a:endParaRPr>
            </a:p>
          </p:txBody>
        </p:sp>
      </p:grpSp>
      <p:sp>
        <p:nvSpPr>
          <p:cNvPr id="52" name="TextBox 51"/>
          <p:cNvSpPr txBox="1"/>
          <p:nvPr/>
        </p:nvSpPr>
        <p:spPr>
          <a:xfrm>
            <a:off x="1608138" y="530225"/>
            <a:ext cx="5634037" cy="523875"/>
          </a:xfrm>
          <a:prstGeom prst="rect">
            <a:avLst/>
          </a:prstGeom>
          <a:noFill/>
        </p:spPr>
        <p:txBody>
          <a:bodyPr>
            <a:spAutoFit/>
          </a:bodyPr>
          <a:lstStyle/>
          <a:p>
            <a:pPr fontAlgn="auto">
              <a:spcBef>
                <a:spcPts val="0"/>
              </a:spcBef>
              <a:spcAft>
                <a:spcPts val="0"/>
              </a:spcAft>
              <a:defRPr/>
            </a:pPr>
            <a:r>
              <a:rPr lang="zh-CN" altLang="en-US" sz="2800" b="1" dirty="0">
                <a:solidFill>
                  <a:schemeClr val="tx1">
                    <a:lumMod val="75000"/>
                    <a:lumOff val="25000"/>
                  </a:schemeClr>
                </a:solidFill>
                <a:effectLst>
                  <a:outerShdw blurRad="38100" dist="38100" dir="2700000" algn="tl">
                    <a:srgbClr val="000000">
                      <a:alpha val="43137"/>
                    </a:srgbClr>
                  </a:outerShdw>
                </a:effectLst>
                <a:latin typeface="+mn-lt"/>
                <a:ea typeface="+mn-ea"/>
              </a:rPr>
              <a:t>名词解释</a:t>
            </a:r>
          </a:p>
        </p:txBody>
      </p:sp>
      <p:sp>
        <p:nvSpPr>
          <p:cNvPr id="17413" name="TextBox 62"/>
          <p:cNvSpPr txBox="1">
            <a:spLocks noChangeArrowheads="1"/>
          </p:cNvSpPr>
          <p:nvPr/>
        </p:nvSpPr>
        <p:spPr bwMode="auto">
          <a:xfrm>
            <a:off x="1706602" y="1154229"/>
            <a:ext cx="8628063" cy="3416320"/>
          </a:xfrm>
          <a:prstGeom prst="rect">
            <a:avLst/>
          </a:prstGeom>
          <a:noFill/>
          <a:ln w="9525">
            <a:noFill/>
            <a:miter lim="800000"/>
            <a:headEnd/>
            <a:tailEnd/>
          </a:ln>
        </p:spPr>
        <p:txBody>
          <a:bodyPr>
            <a:spAutoFit/>
          </a:bodyPr>
          <a:lstStyle/>
          <a:p>
            <a:r>
              <a:rPr lang="zh-CN" altLang="en-US" u="sng" dirty="0">
                <a:latin typeface="Calibri" pitchFamily="34" charset="0"/>
              </a:rPr>
              <a:t>技术标准</a:t>
            </a:r>
            <a:r>
              <a:rPr lang="zh-CN" altLang="en-US" dirty="0">
                <a:latin typeface="Calibri" pitchFamily="34" charset="0"/>
              </a:rPr>
              <a:t>：在标准化领域中，经过讨论协调而统一制定与技术有关的规则及项目</a:t>
            </a:r>
            <a:r>
              <a:rPr lang="zh-CN" altLang="en-US" dirty="0" smtClean="0">
                <a:latin typeface="Calibri" pitchFamily="34" charset="0"/>
              </a:rPr>
              <a:t>。具有“主导产业链、控制价值链、分配供应链”的内涵及作用。</a:t>
            </a:r>
            <a:endParaRPr lang="en-US" altLang="zh-CN" dirty="0" smtClean="0">
              <a:latin typeface="Calibri" pitchFamily="34" charset="0"/>
            </a:endParaRPr>
          </a:p>
          <a:p>
            <a:endParaRPr lang="en-US" altLang="zh-CN" dirty="0">
              <a:latin typeface="Calibri" pitchFamily="34" charset="0"/>
            </a:endParaRPr>
          </a:p>
          <a:p>
            <a:r>
              <a:rPr lang="zh-CN" altLang="en-US" u="sng" dirty="0" smtClean="0">
                <a:latin typeface="Calibri" pitchFamily="34" charset="0"/>
              </a:rPr>
              <a:t>事实</a:t>
            </a:r>
            <a:r>
              <a:rPr lang="zh-CN" altLang="en-US" u="sng" dirty="0">
                <a:latin typeface="Calibri" pitchFamily="34" charset="0"/>
              </a:rPr>
              <a:t>标准</a:t>
            </a:r>
            <a:r>
              <a:rPr lang="zh-CN" altLang="en-US" dirty="0">
                <a:latin typeface="Calibri" pitchFamily="34" charset="0"/>
              </a:rPr>
              <a:t>：非由标准化组织制定的，而是由处于技术领先地位的企业、企业集团制定</a:t>
            </a:r>
            <a:r>
              <a:rPr lang="en-US" altLang="zh-CN" dirty="0">
                <a:latin typeface="Calibri" pitchFamily="34" charset="0"/>
              </a:rPr>
              <a:t>(</a:t>
            </a:r>
            <a:r>
              <a:rPr lang="zh-CN" altLang="en-US" dirty="0">
                <a:latin typeface="Calibri" pitchFamily="34" charset="0"/>
              </a:rPr>
              <a:t>有的还需行业联盟组织认可，如</a:t>
            </a:r>
            <a:r>
              <a:rPr lang="en-US" altLang="zh-CN" dirty="0">
                <a:latin typeface="Calibri" pitchFamily="34" charset="0"/>
              </a:rPr>
              <a:t>DVD</a:t>
            </a:r>
            <a:r>
              <a:rPr lang="zh-CN" altLang="en-US" dirty="0">
                <a:latin typeface="Calibri" pitchFamily="34" charset="0"/>
              </a:rPr>
              <a:t>标准需经</a:t>
            </a:r>
            <a:r>
              <a:rPr lang="en-US" altLang="zh-CN" dirty="0">
                <a:latin typeface="Calibri" pitchFamily="34" charset="0"/>
              </a:rPr>
              <a:t>DVD</a:t>
            </a:r>
            <a:r>
              <a:rPr lang="zh-CN" altLang="en-US" dirty="0">
                <a:latin typeface="Calibri" pitchFamily="34" charset="0"/>
              </a:rPr>
              <a:t>论坛认可</a:t>
            </a:r>
            <a:r>
              <a:rPr lang="en-US" altLang="zh-CN" dirty="0">
                <a:latin typeface="Calibri" pitchFamily="34" charset="0"/>
              </a:rPr>
              <a:t>)</a:t>
            </a:r>
            <a:r>
              <a:rPr lang="zh-CN" altLang="en-US" dirty="0">
                <a:latin typeface="Calibri" pitchFamily="34" charset="0"/>
              </a:rPr>
              <a:t>，由市场实际接纳的技术标准</a:t>
            </a:r>
            <a:endParaRPr lang="en-US" altLang="zh-CN" dirty="0">
              <a:latin typeface="Calibri" pitchFamily="34" charset="0"/>
            </a:endParaRPr>
          </a:p>
          <a:p>
            <a:endParaRPr lang="en-US" altLang="zh-CN" dirty="0">
              <a:latin typeface="Calibri" pitchFamily="34" charset="0"/>
            </a:endParaRPr>
          </a:p>
          <a:p>
            <a:r>
              <a:rPr lang="zh-CN" altLang="en-US" u="sng" dirty="0">
                <a:latin typeface="Calibri" pitchFamily="34" charset="0"/>
              </a:rPr>
              <a:t>专利池</a:t>
            </a:r>
            <a:r>
              <a:rPr lang="zh-CN" altLang="en-US" dirty="0">
                <a:latin typeface="Calibri" pitchFamily="34" charset="0"/>
              </a:rPr>
              <a:t>：由专利权人组成的专利许可交易</a:t>
            </a:r>
            <a:r>
              <a:rPr lang="zh-CN" altLang="en-US" dirty="0" smtClean="0">
                <a:latin typeface="Calibri" pitchFamily="34" charset="0"/>
              </a:rPr>
              <a:t>平台</a:t>
            </a:r>
            <a:endParaRPr lang="en-US" altLang="zh-CN" dirty="0" smtClean="0">
              <a:latin typeface="Calibri" pitchFamily="34" charset="0"/>
            </a:endParaRPr>
          </a:p>
          <a:p>
            <a:r>
              <a:rPr lang="zh-CN" altLang="en-US" dirty="0" smtClean="0">
                <a:latin typeface="Calibri" pitchFamily="34" charset="0"/>
              </a:rPr>
              <a:t>目的：使专利技术覆盖产业链的最大化，以及专利侵权诉讼威胁产业链的规模化。</a:t>
            </a:r>
            <a:endParaRPr lang="en-US" altLang="zh-CN" dirty="0" smtClean="0">
              <a:latin typeface="Calibri" pitchFamily="34" charset="0"/>
            </a:endParaRPr>
          </a:p>
          <a:p>
            <a:r>
              <a:rPr lang="zh-CN" altLang="en-US" dirty="0" smtClean="0">
                <a:latin typeface="Calibri" pitchFamily="34" charset="0"/>
              </a:rPr>
              <a:t>前提：掌握产业链的产品结构、技术结构、产业上中下游以及相应专利，集众家专利。绝非零星专利凑合。</a:t>
            </a:r>
          </a:p>
          <a:p>
            <a:endParaRPr lang="zh-CN" altLang="en-US" dirty="0">
              <a:latin typeface="Calibri"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图片 47" descr="122336_49517663_620X620.jpg"/>
          <p:cNvPicPr>
            <a:picLocks noChangeAspect="1"/>
          </p:cNvPicPr>
          <p:nvPr/>
        </p:nvPicPr>
        <p:blipFill>
          <a:blip r:embed="rId2" cstate="print"/>
          <a:srcRect/>
          <a:stretch>
            <a:fillRect/>
          </a:stretch>
        </p:blipFill>
        <p:spPr bwMode="auto">
          <a:xfrm>
            <a:off x="9028113" y="0"/>
            <a:ext cx="3163887" cy="1781175"/>
          </a:xfrm>
          <a:prstGeom prst="rect">
            <a:avLst/>
          </a:prstGeom>
          <a:noFill/>
          <a:ln w="9525">
            <a:noFill/>
            <a:miter lim="800000"/>
            <a:headEnd/>
            <a:tailEnd/>
          </a:ln>
        </p:spPr>
      </p:pic>
      <p:cxnSp>
        <p:nvCxnSpPr>
          <p:cNvPr id="13" name="直接连接符 12"/>
          <p:cNvCxnSpPr/>
          <p:nvPr/>
        </p:nvCxnSpPr>
        <p:spPr>
          <a:xfrm>
            <a:off x="0" y="3465513"/>
            <a:ext cx="12192000" cy="0"/>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 name="矩形 1"/>
          <p:cNvSpPr/>
          <p:nvPr/>
        </p:nvSpPr>
        <p:spPr>
          <a:xfrm>
            <a:off x="973138" y="0"/>
            <a:ext cx="5929312" cy="954088"/>
          </a:xfrm>
          <a:prstGeom prst="rect">
            <a:avLst/>
          </a:prstGeom>
        </p:spPr>
        <p:txBody>
          <a:bodyPr wrap="none">
            <a:spAutoFit/>
          </a:bodyPr>
          <a:lstStyle/>
          <a:p>
            <a:pPr fontAlgn="auto">
              <a:spcBef>
                <a:spcPts val="0"/>
              </a:spcBef>
              <a:spcAft>
                <a:spcPts val="0"/>
              </a:spcAft>
              <a:defRPr/>
            </a:pPr>
            <a:r>
              <a:rPr lang="zh-CN" altLang="en-US" sz="2800" dirty="0">
                <a:solidFill>
                  <a:schemeClr val="accent2">
                    <a:lumMod val="75000"/>
                  </a:schemeClr>
                </a:solidFill>
                <a:latin typeface="+mn-lt"/>
                <a:ea typeface="+mn-ea"/>
              </a:rPr>
              <a:t>不让国际大厂整碗端</a:t>
            </a:r>
            <a:r>
              <a:rPr lang="en-US" altLang="zh-CN" sz="2800" dirty="0">
                <a:solidFill>
                  <a:schemeClr val="accent2">
                    <a:lumMod val="75000"/>
                  </a:schemeClr>
                </a:solidFill>
                <a:latin typeface="+mn-lt"/>
                <a:ea typeface="+mn-ea"/>
              </a:rPr>
              <a:t>—</a:t>
            </a:r>
          </a:p>
          <a:p>
            <a:pPr fontAlgn="auto">
              <a:spcBef>
                <a:spcPts val="0"/>
              </a:spcBef>
              <a:spcAft>
                <a:spcPts val="0"/>
              </a:spcAft>
              <a:defRPr/>
            </a:pPr>
            <a:r>
              <a:rPr lang="zh-CN" altLang="en-US" sz="2800" dirty="0">
                <a:solidFill>
                  <a:schemeClr val="accent2">
                    <a:lumMod val="75000"/>
                  </a:schemeClr>
                </a:solidFill>
                <a:latin typeface="+mn-lt"/>
                <a:ea typeface="+mn-ea"/>
              </a:rPr>
              <a:t>建立运营事实标准与专利池刻不容缓</a:t>
            </a:r>
          </a:p>
        </p:txBody>
      </p:sp>
      <p:grpSp>
        <p:nvGrpSpPr>
          <p:cNvPr id="18436" name="组合 2"/>
          <p:cNvGrpSpPr>
            <a:grpSpLocks/>
          </p:cNvGrpSpPr>
          <p:nvPr/>
        </p:nvGrpSpPr>
        <p:grpSpPr bwMode="auto">
          <a:xfrm>
            <a:off x="5326063" y="855663"/>
            <a:ext cx="1508125" cy="241300"/>
            <a:chOff x="4908884" y="1118935"/>
            <a:chExt cx="1508298" cy="240633"/>
          </a:xfrm>
        </p:grpSpPr>
        <p:sp>
          <p:nvSpPr>
            <p:cNvPr id="4" name="减号 3"/>
            <p:cNvSpPr/>
            <p:nvPr/>
          </p:nvSpPr>
          <p:spPr>
            <a:xfrm>
              <a:off x="4908884" y="1118935"/>
              <a:ext cx="452489" cy="240633"/>
            </a:xfrm>
            <a:prstGeom prst="mathMinus">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减号 4"/>
            <p:cNvSpPr/>
            <p:nvPr/>
          </p:nvSpPr>
          <p:spPr>
            <a:xfrm>
              <a:off x="5253411" y="1118935"/>
              <a:ext cx="452490" cy="240633"/>
            </a:xfrm>
            <a:prstGeom prst="mathMinus">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减号 5"/>
            <p:cNvSpPr/>
            <p:nvPr/>
          </p:nvSpPr>
          <p:spPr>
            <a:xfrm>
              <a:off x="5609051" y="1118935"/>
              <a:ext cx="452490" cy="240633"/>
            </a:xfrm>
            <a:prstGeom prst="mathMinus">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 name="减号 6"/>
            <p:cNvSpPr/>
            <p:nvPr/>
          </p:nvSpPr>
          <p:spPr>
            <a:xfrm>
              <a:off x="5964692" y="1118935"/>
              <a:ext cx="452490" cy="240633"/>
            </a:xfrm>
            <a:prstGeom prst="mathMinus">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8" name="流程图: 可选过程 7"/>
          <p:cNvSpPr/>
          <p:nvPr/>
        </p:nvSpPr>
        <p:spPr>
          <a:xfrm>
            <a:off x="1085850" y="3100388"/>
            <a:ext cx="1643063" cy="730250"/>
          </a:xfrm>
          <a:prstGeom prst="flowChartAlternateProcess">
            <a:avLst/>
          </a:prstGeom>
          <a:solidFill>
            <a:schemeClr val="bg1"/>
          </a:solidFill>
          <a:ln w="28575">
            <a:solidFill>
              <a:srgbClr val="ED313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dirty="0">
                <a:solidFill>
                  <a:schemeClr val="tx1"/>
                </a:solidFill>
              </a:rPr>
              <a:t>夹缝求生</a:t>
            </a:r>
          </a:p>
        </p:txBody>
      </p:sp>
      <p:sp>
        <p:nvSpPr>
          <p:cNvPr id="9" name="流程图: 可选过程 8"/>
          <p:cNvSpPr/>
          <p:nvPr/>
        </p:nvSpPr>
        <p:spPr>
          <a:xfrm>
            <a:off x="4003675" y="3100388"/>
            <a:ext cx="1643063" cy="728662"/>
          </a:xfrm>
          <a:prstGeom prst="flowChartAlternateProcess">
            <a:avLst/>
          </a:prstGeom>
          <a:solidFill>
            <a:schemeClr val="bg1"/>
          </a:solidFill>
          <a:ln w="28575">
            <a:solidFill>
              <a:srgbClr val="FE996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dirty="0">
                <a:solidFill>
                  <a:schemeClr val="tx1"/>
                </a:solidFill>
              </a:rPr>
              <a:t>跃跃欲试</a:t>
            </a:r>
          </a:p>
        </p:txBody>
      </p:sp>
      <p:sp>
        <p:nvSpPr>
          <p:cNvPr id="10" name="流程图: 可选过程 9"/>
          <p:cNvSpPr/>
          <p:nvPr/>
        </p:nvSpPr>
        <p:spPr>
          <a:xfrm>
            <a:off x="6921500" y="3073400"/>
            <a:ext cx="1643063" cy="728663"/>
          </a:xfrm>
          <a:prstGeom prst="flowChartAlternateProcess">
            <a:avLst/>
          </a:prstGeom>
          <a:solidFill>
            <a:schemeClr val="bg1"/>
          </a:solidFill>
          <a:ln w="28575">
            <a:solidFill>
              <a:srgbClr val="B7D43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dirty="0">
                <a:solidFill>
                  <a:schemeClr val="tx1"/>
                </a:solidFill>
              </a:rPr>
              <a:t>事实标准</a:t>
            </a:r>
          </a:p>
        </p:txBody>
      </p:sp>
      <p:sp>
        <p:nvSpPr>
          <p:cNvPr id="11" name="流程图: 可选过程 10"/>
          <p:cNvSpPr/>
          <p:nvPr/>
        </p:nvSpPr>
        <p:spPr>
          <a:xfrm>
            <a:off x="9839325" y="3100388"/>
            <a:ext cx="1643063" cy="728662"/>
          </a:xfrm>
          <a:prstGeom prst="flowChartAlternateProcess">
            <a:avLst/>
          </a:prstGeom>
          <a:solidFill>
            <a:schemeClr val="bg1"/>
          </a:solidFill>
          <a:ln>
            <a:solidFill>
              <a:srgbClr val="45CDE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dirty="0">
                <a:solidFill>
                  <a:schemeClr val="tx1"/>
                </a:solidFill>
              </a:rPr>
              <a:t>知识产权布局</a:t>
            </a:r>
          </a:p>
        </p:txBody>
      </p:sp>
      <p:sp>
        <p:nvSpPr>
          <p:cNvPr id="14" name="五角星 13"/>
          <p:cNvSpPr/>
          <p:nvPr/>
        </p:nvSpPr>
        <p:spPr>
          <a:xfrm>
            <a:off x="0" y="1844675"/>
            <a:ext cx="261938" cy="261938"/>
          </a:xfrm>
          <a:prstGeom prst="star5">
            <a:avLst/>
          </a:prstGeom>
          <a:solidFill>
            <a:srgbClr val="ED31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5" name="五角星 14"/>
          <p:cNvSpPr/>
          <p:nvPr/>
        </p:nvSpPr>
        <p:spPr>
          <a:xfrm>
            <a:off x="2187575" y="4086225"/>
            <a:ext cx="261938" cy="261938"/>
          </a:xfrm>
          <a:prstGeom prst="star5">
            <a:avLst/>
          </a:prstGeom>
          <a:solidFill>
            <a:srgbClr val="FE996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6" name="五角星 15"/>
          <p:cNvSpPr/>
          <p:nvPr/>
        </p:nvSpPr>
        <p:spPr>
          <a:xfrm>
            <a:off x="4100513" y="1004888"/>
            <a:ext cx="261937" cy="261937"/>
          </a:xfrm>
          <a:prstGeom prst="star5">
            <a:avLst/>
          </a:prstGeom>
          <a:solidFill>
            <a:srgbClr val="B7D43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7" name="五角星 16"/>
          <p:cNvSpPr/>
          <p:nvPr/>
        </p:nvSpPr>
        <p:spPr>
          <a:xfrm>
            <a:off x="8215313" y="3924300"/>
            <a:ext cx="261937" cy="261938"/>
          </a:xfrm>
          <a:prstGeom prst="star5">
            <a:avLst/>
          </a:prstGeom>
          <a:solidFill>
            <a:srgbClr val="45CD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18445" name="组合 20"/>
          <p:cNvGrpSpPr>
            <a:grpSpLocks/>
          </p:cNvGrpSpPr>
          <p:nvPr/>
        </p:nvGrpSpPr>
        <p:grpSpPr bwMode="auto">
          <a:xfrm>
            <a:off x="207963" y="1185863"/>
            <a:ext cx="3678237" cy="1862137"/>
            <a:chOff x="179075" y="1274908"/>
            <a:chExt cx="3677167" cy="1860918"/>
          </a:xfrm>
        </p:grpSpPr>
        <p:sp>
          <p:nvSpPr>
            <p:cNvPr id="18466" name="矩形 18"/>
            <p:cNvSpPr>
              <a:spLocks noChangeArrowheads="1"/>
            </p:cNvSpPr>
            <p:nvPr/>
          </p:nvSpPr>
          <p:spPr bwMode="auto">
            <a:xfrm>
              <a:off x="179075" y="2212496"/>
              <a:ext cx="3677167" cy="923330"/>
            </a:xfrm>
            <a:prstGeom prst="rect">
              <a:avLst/>
            </a:prstGeom>
            <a:noFill/>
            <a:ln w="9525">
              <a:noFill/>
              <a:miter lim="800000"/>
              <a:headEnd/>
              <a:tailEnd/>
            </a:ln>
          </p:spPr>
          <p:txBody>
            <a:bodyPr>
              <a:spAutoFit/>
            </a:bodyPr>
            <a:lstStyle/>
            <a:p>
              <a:r>
                <a:rPr lang="zh-CN" altLang="en-US">
                  <a:latin typeface="Calibri" pitchFamily="34" charset="0"/>
                </a:rPr>
                <a:t>除少数通信领域厂商如中兴、华为等外，两岸众多企业无法“同乐”成“猎物”难办“猎人”</a:t>
              </a:r>
            </a:p>
          </p:txBody>
        </p:sp>
        <p:sp>
          <p:nvSpPr>
            <p:cNvPr id="18467" name="矩形 19"/>
            <p:cNvSpPr>
              <a:spLocks noChangeArrowheads="1"/>
            </p:cNvSpPr>
            <p:nvPr/>
          </p:nvSpPr>
          <p:spPr bwMode="auto">
            <a:xfrm>
              <a:off x="988532" y="1274908"/>
              <a:ext cx="184731" cy="369332"/>
            </a:xfrm>
            <a:prstGeom prst="rect">
              <a:avLst/>
            </a:prstGeom>
            <a:noFill/>
            <a:ln w="9525">
              <a:noFill/>
              <a:miter lim="800000"/>
              <a:headEnd/>
              <a:tailEnd/>
            </a:ln>
          </p:spPr>
          <p:txBody>
            <a:bodyPr wrap="none">
              <a:spAutoFit/>
            </a:bodyPr>
            <a:lstStyle/>
            <a:p>
              <a:endParaRPr lang="zh-CN" altLang="en-US">
                <a:latin typeface="Calibri" pitchFamily="34" charset="0"/>
              </a:endParaRPr>
            </a:p>
          </p:txBody>
        </p:sp>
      </p:grpSp>
      <p:grpSp>
        <p:nvGrpSpPr>
          <p:cNvPr id="18446" name="组合 23"/>
          <p:cNvGrpSpPr>
            <a:grpSpLocks/>
          </p:cNvGrpSpPr>
          <p:nvPr/>
        </p:nvGrpSpPr>
        <p:grpSpPr bwMode="auto">
          <a:xfrm>
            <a:off x="2517775" y="4135438"/>
            <a:ext cx="2954338" cy="1838325"/>
            <a:chOff x="-250396" y="776186"/>
            <a:chExt cx="3322029" cy="1200329"/>
          </a:xfrm>
        </p:grpSpPr>
        <p:sp>
          <p:nvSpPr>
            <p:cNvPr id="18464" name="矩形 24"/>
            <p:cNvSpPr>
              <a:spLocks noChangeArrowheads="1"/>
            </p:cNvSpPr>
            <p:nvPr/>
          </p:nvSpPr>
          <p:spPr bwMode="auto">
            <a:xfrm>
              <a:off x="-250396" y="776186"/>
              <a:ext cx="3322029" cy="1200329"/>
            </a:xfrm>
            <a:prstGeom prst="rect">
              <a:avLst/>
            </a:prstGeom>
            <a:noFill/>
            <a:ln w="9525">
              <a:noFill/>
              <a:miter lim="800000"/>
              <a:headEnd/>
              <a:tailEnd/>
            </a:ln>
          </p:spPr>
          <p:txBody>
            <a:bodyPr>
              <a:spAutoFit/>
            </a:bodyPr>
            <a:lstStyle/>
            <a:p>
              <a:r>
                <a:rPr lang="zh-CN" altLang="en-US">
                  <a:latin typeface="Calibri" pitchFamily="34" charset="0"/>
                </a:rPr>
                <a:t>未掌握事实标准与专利的窍门。</a:t>
              </a:r>
              <a:endParaRPr lang="en-US" altLang="zh-CN">
                <a:latin typeface="Calibri" pitchFamily="34" charset="0"/>
              </a:endParaRPr>
            </a:p>
            <a:p>
              <a:r>
                <a:rPr lang="zh-CN" altLang="en-US">
                  <a:latin typeface="Calibri" pitchFamily="34" charset="0"/>
                </a:rPr>
                <a:t>应聚焦于“事实标准”与“专利池”领域并熟悉其运营机制的构建与执行</a:t>
              </a:r>
            </a:p>
          </p:txBody>
        </p:sp>
        <p:sp>
          <p:nvSpPr>
            <p:cNvPr id="18465" name="矩形 25"/>
            <p:cNvSpPr>
              <a:spLocks noChangeArrowheads="1"/>
            </p:cNvSpPr>
            <p:nvPr/>
          </p:nvSpPr>
          <p:spPr bwMode="auto">
            <a:xfrm>
              <a:off x="988532" y="1274908"/>
              <a:ext cx="184731" cy="369332"/>
            </a:xfrm>
            <a:prstGeom prst="rect">
              <a:avLst/>
            </a:prstGeom>
            <a:noFill/>
            <a:ln w="9525">
              <a:noFill/>
              <a:miter lim="800000"/>
              <a:headEnd/>
              <a:tailEnd/>
            </a:ln>
          </p:spPr>
          <p:txBody>
            <a:bodyPr wrap="none">
              <a:spAutoFit/>
            </a:bodyPr>
            <a:lstStyle/>
            <a:p>
              <a:endParaRPr lang="zh-CN" altLang="en-US">
                <a:latin typeface="Calibri" pitchFamily="34" charset="0"/>
              </a:endParaRPr>
            </a:p>
          </p:txBody>
        </p:sp>
      </p:grpSp>
      <p:sp>
        <p:nvSpPr>
          <p:cNvPr id="18447" name="矩形 27"/>
          <p:cNvSpPr>
            <a:spLocks noChangeArrowheads="1"/>
          </p:cNvSpPr>
          <p:nvPr/>
        </p:nvSpPr>
        <p:spPr bwMode="auto">
          <a:xfrm>
            <a:off x="4483100" y="1028700"/>
            <a:ext cx="4586288" cy="2032000"/>
          </a:xfrm>
          <a:prstGeom prst="rect">
            <a:avLst/>
          </a:prstGeom>
          <a:noFill/>
          <a:ln w="9525">
            <a:noFill/>
            <a:miter lim="800000"/>
            <a:headEnd/>
            <a:tailEnd/>
          </a:ln>
        </p:spPr>
        <p:txBody>
          <a:bodyPr>
            <a:spAutoFit/>
          </a:bodyPr>
          <a:lstStyle/>
          <a:p>
            <a:r>
              <a:rPr lang="zh-CN" altLang="en-US">
                <a:latin typeface="Calibri" pitchFamily="34" charset="0"/>
              </a:rPr>
              <a:t>掌握：定义、范畴与分类，不同类型事实标准对产业、产品、技术、市场、知识产权、各类利害关系人、法律规范有何不同程度影响和联结，设立宗旨、架构、主要成员、成员间的利益冲突与合作关系、运营流程与管理机制、知识产权政策、专利公开政策、内部纠纷解决机制等。</a:t>
            </a:r>
          </a:p>
        </p:txBody>
      </p:sp>
      <p:sp>
        <p:nvSpPr>
          <p:cNvPr id="18448" name="矩形 30"/>
          <p:cNvSpPr>
            <a:spLocks noChangeArrowheads="1"/>
          </p:cNvSpPr>
          <p:nvPr/>
        </p:nvSpPr>
        <p:spPr bwMode="auto">
          <a:xfrm>
            <a:off x="8515350" y="3995738"/>
            <a:ext cx="3676650" cy="2862262"/>
          </a:xfrm>
          <a:prstGeom prst="rect">
            <a:avLst/>
          </a:prstGeom>
          <a:noFill/>
          <a:ln w="9525">
            <a:noFill/>
            <a:miter lim="800000"/>
            <a:headEnd/>
            <a:tailEnd/>
          </a:ln>
        </p:spPr>
        <p:txBody>
          <a:bodyPr>
            <a:spAutoFit/>
          </a:bodyPr>
          <a:lstStyle/>
          <a:p>
            <a:r>
              <a:rPr lang="en-US" altLang="zh-CN">
                <a:solidFill>
                  <a:srgbClr val="000000"/>
                </a:solidFill>
                <a:latin typeface="Simsun" pitchFamily="2" charset="-122"/>
                <a:ea typeface="Simsun" pitchFamily="2" charset="-122"/>
              </a:rPr>
              <a:t>1.</a:t>
            </a:r>
            <a:r>
              <a:rPr lang="zh-CN" altLang="en-US">
                <a:solidFill>
                  <a:srgbClr val="000000"/>
                </a:solidFill>
                <a:latin typeface="Simsun" pitchFamily="2" charset="-122"/>
                <a:ea typeface="Simsun" pitchFamily="2" charset="-122"/>
              </a:rPr>
              <a:t>建立特定事实标准其相应产品技术结构，界定产品结构中与实施标准有关的产品技术节点。</a:t>
            </a:r>
            <a:endParaRPr lang="en-US" altLang="zh-CN">
              <a:solidFill>
                <a:srgbClr val="000000"/>
              </a:solidFill>
              <a:latin typeface="Simsun" pitchFamily="2" charset="-122"/>
              <a:ea typeface="Simsun" pitchFamily="2" charset="-122"/>
            </a:endParaRPr>
          </a:p>
          <a:p>
            <a:r>
              <a:rPr lang="en-US" altLang="zh-CN">
                <a:solidFill>
                  <a:srgbClr val="000000"/>
                </a:solidFill>
                <a:latin typeface="Simsun" pitchFamily="2" charset="-122"/>
                <a:ea typeface="Simsun" pitchFamily="2" charset="-122"/>
              </a:rPr>
              <a:t>2.</a:t>
            </a:r>
            <a:r>
              <a:rPr lang="zh-CN" altLang="en-US">
                <a:solidFill>
                  <a:srgbClr val="000000"/>
                </a:solidFill>
                <a:latin typeface="Simsun" pitchFamily="2" charset="-122"/>
                <a:ea typeface="Simsun" pitchFamily="2" charset="-122"/>
              </a:rPr>
              <a:t>产业结构。“圈地”</a:t>
            </a:r>
            <a:endParaRPr lang="en-US" altLang="zh-CN">
              <a:solidFill>
                <a:srgbClr val="000000"/>
              </a:solidFill>
              <a:latin typeface="Simsun" pitchFamily="2" charset="-122"/>
              <a:ea typeface="Simsun" pitchFamily="2" charset="-122"/>
            </a:endParaRPr>
          </a:p>
          <a:p>
            <a:r>
              <a:rPr lang="en-US" altLang="zh-CN">
                <a:solidFill>
                  <a:srgbClr val="000000"/>
                </a:solidFill>
                <a:latin typeface="Simsun" pitchFamily="2" charset="-122"/>
                <a:ea typeface="Simsun" pitchFamily="2" charset="-122"/>
              </a:rPr>
              <a:t>3.</a:t>
            </a:r>
            <a:r>
              <a:rPr lang="zh-CN" altLang="en-US">
                <a:solidFill>
                  <a:srgbClr val="000000"/>
                </a:solidFill>
                <a:latin typeface="Simsun" pitchFamily="2" charset="-122"/>
                <a:ea typeface="Simsun" pitchFamily="2" charset="-122"/>
              </a:rPr>
              <a:t>以产品技术结构方法进行全球专利权人之专利调研，技术发展脉络，优化知识产权的质量、价值、组合及运营。</a:t>
            </a:r>
            <a:endParaRPr lang="en-US" altLang="zh-CN">
              <a:solidFill>
                <a:srgbClr val="000000"/>
              </a:solidFill>
              <a:latin typeface="Simsun" pitchFamily="2" charset="-122"/>
              <a:ea typeface="Simsun" pitchFamily="2" charset="-122"/>
            </a:endParaRPr>
          </a:p>
          <a:p>
            <a:r>
              <a:rPr lang="en-US" altLang="zh-CN">
                <a:solidFill>
                  <a:srgbClr val="000000"/>
                </a:solidFill>
                <a:latin typeface="Simsun" pitchFamily="2" charset="-122"/>
                <a:ea typeface="Simsun" pitchFamily="2" charset="-122"/>
              </a:rPr>
              <a:t>4.</a:t>
            </a:r>
            <a:r>
              <a:rPr lang="zh-CN" altLang="en-US">
                <a:solidFill>
                  <a:srgbClr val="000000"/>
                </a:solidFill>
                <a:latin typeface="Simsun" pitchFamily="2" charset="-122"/>
                <a:ea typeface="Simsun" pitchFamily="2" charset="-122"/>
              </a:rPr>
              <a:t>知识产权布局通常早于事实标准制定。</a:t>
            </a:r>
            <a:endParaRPr lang="zh-CN" altLang="en-US">
              <a:latin typeface="Calibri" pitchFamily="34" charset="0"/>
            </a:endParaRPr>
          </a:p>
        </p:txBody>
      </p:sp>
      <p:grpSp>
        <p:nvGrpSpPr>
          <p:cNvPr id="18449" name="组合 32"/>
          <p:cNvGrpSpPr>
            <a:grpSpLocks/>
          </p:cNvGrpSpPr>
          <p:nvPr/>
        </p:nvGrpSpPr>
        <p:grpSpPr bwMode="auto">
          <a:xfrm>
            <a:off x="906463" y="860425"/>
            <a:ext cx="1508125" cy="241300"/>
            <a:chOff x="4908884" y="1118935"/>
            <a:chExt cx="1508298" cy="240633"/>
          </a:xfrm>
        </p:grpSpPr>
        <p:sp>
          <p:nvSpPr>
            <p:cNvPr id="34" name="减号 33"/>
            <p:cNvSpPr/>
            <p:nvPr/>
          </p:nvSpPr>
          <p:spPr>
            <a:xfrm>
              <a:off x="4908884" y="1118935"/>
              <a:ext cx="452489" cy="240633"/>
            </a:xfrm>
            <a:prstGeom prst="mathMinus">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5" name="减号 34"/>
            <p:cNvSpPr/>
            <p:nvPr/>
          </p:nvSpPr>
          <p:spPr>
            <a:xfrm>
              <a:off x="5253411" y="1118935"/>
              <a:ext cx="452490" cy="240633"/>
            </a:xfrm>
            <a:prstGeom prst="mathMinus">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6" name="减号 35"/>
            <p:cNvSpPr/>
            <p:nvPr/>
          </p:nvSpPr>
          <p:spPr>
            <a:xfrm>
              <a:off x="5609051" y="1118935"/>
              <a:ext cx="452490" cy="240633"/>
            </a:xfrm>
            <a:prstGeom prst="mathMinus">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7" name="减号 36"/>
            <p:cNvSpPr/>
            <p:nvPr/>
          </p:nvSpPr>
          <p:spPr>
            <a:xfrm>
              <a:off x="5964692" y="1118935"/>
              <a:ext cx="452490" cy="240633"/>
            </a:xfrm>
            <a:prstGeom prst="mathMinus">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18450" name="组合 37"/>
          <p:cNvGrpSpPr>
            <a:grpSpLocks/>
          </p:cNvGrpSpPr>
          <p:nvPr/>
        </p:nvGrpSpPr>
        <p:grpSpPr bwMode="auto">
          <a:xfrm>
            <a:off x="2386013" y="850900"/>
            <a:ext cx="1508125" cy="241300"/>
            <a:chOff x="4908884" y="1118935"/>
            <a:chExt cx="1508298" cy="240633"/>
          </a:xfrm>
        </p:grpSpPr>
        <p:sp>
          <p:nvSpPr>
            <p:cNvPr id="39" name="减号 38"/>
            <p:cNvSpPr/>
            <p:nvPr/>
          </p:nvSpPr>
          <p:spPr>
            <a:xfrm>
              <a:off x="4908884" y="1118935"/>
              <a:ext cx="452489" cy="240633"/>
            </a:xfrm>
            <a:prstGeom prst="mathMinus">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0" name="减号 39"/>
            <p:cNvSpPr/>
            <p:nvPr/>
          </p:nvSpPr>
          <p:spPr>
            <a:xfrm>
              <a:off x="5253411" y="1118935"/>
              <a:ext cx="452490" cy="240633"/>
            </a:xfrm>
            <a:prstGeom prst="mathMinus">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1" name="减号 40"/>
            <p:cNvSpPr/>
            <p:nvPr/>
          </p:nvSpPr>
          <p:spPr>
            <a:xfrm>
              <a:off x="5609051" y="1118935"/>
              <a:ext cx="452490" cy="240633"/>
            </a:xfrm>
            <a:prstGeom prst="mathMinus">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2" name="减号 41"/>
            <p:cNvSpPr/>
            <p:nvPr/>
          </p:nvSpPr>
          <p:spPr>
            <a:xfrm>
              <a:off x="5964692" y="1118935"/>
              <a:ext cx="452490" cy="240633"/>
            </a:xfrm>
            <a:prstGeom prst="mathMinus">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18451" name="组合 42"/>
          <p:cNvGrpSpPr>
            <a:grpSpLocks/>
          </p:cNvGrpSpPr>
          <p:nvPr/>
        </p:nvGrpSpPr>
        <p:grpSpPr bwMode="auto">
          <a:xfrm>
            <a:off x="3851275" y="841375"/>
            <a:ext cx="1508125" cy="239713"/>
            <a:chOff x="4908884" y="1118935"/>
            <a:chExt cx="1508298" cy="240633"/>
          </a:xfrm>
        </p:grpSpPr>
        <p:sp>
          <p:nvSpPr>
            <p:cNvPr id="44" name="减号 43"/>
            <p:cNvSpPr/>
            <p:nvPr/>
          </p:nvSpPr>
          <p:spPr>
            <a:xfrm>
              <a:off x="4908884" y="1118935"/>
              <a:ext cx="452490" cy="240633"/>
            </a:xfrm>
            <a:prstGeom prst="mathMinus">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5" name="减号 44"/>
            <p:cNvSpPr/>
            <p:nvPr/>
          </p:nvSpPr>
          <p:spPr>
            <a:xfrm>
              <a:off x="5253412" y="1118935"/>
              <a:ext cx="452489" cy="240633"/>
            </a:xfrm>
            <a:prstGeom prst="mathMinus">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6" name="减号 45"/>
            <p:cNvSpPr/>
            <p:nvPr/>
          </p:nvSpPr>
          <p:spPr>
            <a:xfrm>
              <a:off x="5609052" y="1118935"/>
              <a:ext cx="452489" cy="240633"/>
            </a:xfrm>
            <a:prstGeom prst="mathMinus">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7" name="减号 46"/>
            <p:cNvSpPr/>
            <p:nvPr/>
          </p:nvSpPr>
          <p:spPr>
            <a:xfrm>
              <a:off x="5964693" y="1118935"/>
              <a:ext cx="452489" cy="240633"/>
            </a:xfrm>
            <a:prstGeom prst="mathMinus">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7" name="图片 47" descr="Google 正式买下 Motorola Mobility.png"/>
          <p:cNvPicPr>
            <a:picLocks noChangeAspect="1"/>
          </p:cNvPicPr>
          <p:nvPr/>
        </p:nvPicPr>
        <p:blipFill>
          <a:blip r:embed="rId2" cstate="print"/>
          <a:srcRect/>
          <a:stretch>
            <a:fillRect/>
          </a:stretch>
        </p:blipFill>
        <p:spPr bwMode="auto">
          <a:xfrm>
            <a:off x="981309" y="189571"/>
            <a:ext cx="2051824" cy="676292"/>
          </a:xfrm>
          <a:prstGeom prst="rect">
            <a:avLst/>
          </a:prstGeom>
          <a:noFill/>
          <a:ln w="9525">
            <a:noFill/>
            <a:miter lim="800000"/>
            <a:headEnd/>
            <a:tailEnd/>
          </a:ln>
        </p:spPr>
      </p:pic>
      <p:sp>
        <p:nvSpPr>
          <p:cNvPr id="5" name="矩形 4"/>
          <p:cNvSpPr/>
          <p:nvPr/>
        </p:nvSpPr>
        <p:spPr>
          <a:xfrm>
            <a:off x="2963863" y="0"/>
            <a:ext cx="5976937" cy="954088"/>
          </a:xfrm>
          <a:prstGeom prst="rect">
            <a:avLst/>
          </a:prstGeom>
        </p:spPr>
        <p:txBody>
          <a:bodyPr wrap="none">
            <a:spAutoFit/>
          </a:bodyPr>
          <a:lstStyle/>
          <a:p>
            <a:pPr fontAlgn="auto">
              <a:spcBef>
                <a:spcPts val="0"/>
              </a:spcBef>
              <a:spcAft>
                <a:spcPts val="0"/>
              </a:spcAft>
              <a:defRPr/>
            </a:pPr>
            <a:r>
              <a:rPr lang="zh-CN" altLang="en-US" sz="2800" b="1" dirty="0">
                <a:solidFill>
                  <a:schemeClr val="accent2">
                    <a:lumMod val="75000"/>
                  </a:schemeClr>
                </a:solidFill>
                <a:latin typeface="微软雅黑" panose="020B0503020204020204" pitchFamily="34" charset="-122"/>
                <a:ea typeface="微软雅黑" panose="020B0503020204020204" pitchFamily="34" charset="-122"/>
              </a:rPr>
              <a:t>从</a:t>
            </a:r>
            <a:r>
              <a:rPr lang="en-US" altLang="zh-CN" sz="2800" b="1" dirty="0">
                <a:solidFill>
                  <a:schemeClr val="accent2">
                    <a:lumMod val="75000"/>
                  </a:schemeClr>
                </a:solidFill>
                <a:latin typeface="微软雅黑" panose="020B0503020204020204" pitchFamily="34" charset="-122"/>
                <a:ea typeface="微软雅黑" panose="020B0503020204020204" pitchFamily="34" charset="-122"/>
              </a:rPr>
              <a:t>Google</a:t>
            </a:r>
            <a:r>
              <a:rPr lang="zh-CN" altLang="en-US" sz="2800" b="1" dirty="0">
                <a:solidFill>
                  <a:schemeClr val="accent2">
                    <a:lumMod val="75000"/>
                  </a:schemeClr>
                </a:solidFill>
                <a:latin typeface="微软雅黑" panose="020B0503020204020204" pitchFamily="34" charset="-122"/>
                <a:ea typeface="微软雅黑" panose="020B0503020204020204" pitchFamily="34" charset="-122"/>
              </a:rPr>
              <a:t>并购 </a:t>
            </a:r>
            <a:r>
              <a:rPr lang="en-US" altLang="zh-CN" sz="2800" b="1" dirty="0">
                <a:solidFill>
                  <a:schemeClr val="accent2">
                    <a:lumMod val="75000"/>
                  </a:schemeClr>
                </a:solidFill>
                <a:latin typeface="微软雅黑" panose="020B0503020204020204" pitchFamily="34" charset="-122"/>
                <a:ea typeface="微软雅黑" panose="020B0503020204020204" pitchFamily="34" charset="-122"/>
              </a:rPr>
              <a:t>Motorola Mobility</a:t>
            </a:r>
          </a:p>
          <a:p>
            <a:pPr fontAlgn="auto">
              <a:spcBef>
                <a:spcPts val="0"/>
              </a:spcBef>
              <a:spcAft>
                <a:spcPts val="0"/>
              </a:spcAft>
              <a:defRPr/>
            </a:pPr>
            <a:r>
              <a:rPr lang="zh-CN" altLang="en-US" sz="2800" b="1" dirty="0">
                <a:solidFill>
                  <a:schemeClr val="accent2">
                    <a:lumMod val="75000"/>
                  </a:schemeClr>
                </a:solidFill>
                <a:latin typeface="微软雅黑" panose="020B0503020204020204" pitchFamily="34" charset="-122"/>
                <a:ea typeface="微软雅黑" panose="020B0503020204020204" pitchFamily="34" charset="-122"/>
              </a:rPr>
              <a:t>谈通信专利的核心</a:t>
            </a:r>
            <a:endParaRPr lang="zh-CN" altLang="en-US" sz="2800" dirty="0">
              <a:solidFill>
                <a:schemeClr val="accent2">
                  <a:lumMod val="75000"/>
                </a:schemeClr>
              </a:solidFill>
              <a:latin typeface="+mn-lt"/>
              <a:ea typeface="+mn-ea"/>
            </a:endParaRPr>
          </a:p>
        </p:txBody>
      </p:sp>
      <p:grpSp>
        <p:nvGrpSpPr>
          <p:cNvPr id="19459" name="组合 5"/>
          <p:cNvGrpSpPr>
            <a:grpSpLocks/>
          </p:cNvGrpSpPr>
          <p:nvPr/>
        </p:nvGrpSpPr>
        <p:grpSpPr bwMode="auto">
          <a:xfrm>
            <a:off x="5930900" y="869950"/>
            <a:ext cx="1508125" cy="241300"/>
            <a:chOff x="4908884" y="1118935"/>
            <a:chExt cx="1508298" cy="240633"/>
          </a:xfrm>
        </p:grpSpPr>
        <p:sp>
          <p:nvSpPr>
            <p:cNvPr id="7" name="减号 6"/>
            <p:cNvSpPr/>
            <p:nvPr/>
          </p:nvSpPr>
          <p:spPr>
            <a:xfrm>
              <a:off x="4908884" y="1118935"/>
              <a:ext cx="452490" cy="240633"/>
            </a:xfrm>
            <a:prstGeom prst="mathMinus">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 name="减号 7"/>
            <p:cNvSpPr/>
            <p:nvPr/>
          </p:nvSpPr>
          <p:spPr>
            <a:xfrm>
              <a:off x="5253412" y="1118935"/>
              <a:ext cx="452489" cy="240633"/>
            </a:xfrm>
            <a:prstGeom prst="mathMinus">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9" name="减号 8"/>
            <p:cNvSpPr/>
            <p:nvPr/>
          </p:nvSpPr>
          <p:spPr>
            <a:xfrm>
              <a:off x="5609052" y="1118935"/>
              <a:ext cx="452489" cy="240633"/>
            </a:xfrm>
            <a:prstGeom prst="mathMinus">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0" name="减号 9"/>
            <p:cNvSpPr/>
            <p:nvPr/>
          </p:nvSpPr>
          <p:spPr>
            <a:xfrm>
              <a:off x="5964693" y="1118935"/>
              <a:ext cx="452489" cy="240633"/>
            </a:xfrm>
            <a:prstGeom prst="mathMinus">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19461" name="矩形 40"/>
          <p:cNvSpPr>
            <a:spLocks noChangeArrowheads="1"/>
          </p:cNvSpPr>
          <p:nvPr/>
        </p:nvSpPr>
        <p:spPr bwMode="auto">
          <a:xfrm>
            <a:off x="213963" y="2371453"/>
            <a:ext cx="7869462" cy="369332"/>
          </a:xfrm>
          <a:prstGeom prst="rect">
            <a:avLst/>
          </a:prstGeom>
          <a:noFill/>
          <a:ln w="9525">
            <a:noFill/>
            <a:miter lim="800000"/>
            <a:headEnd/>
            <a:tailEnd/>
          </a:ln>
        </p:spPr>
        <p:txBody>
          <a:bodyPr wrap="none">
            <a:spAutoFit/>
          </a:bodyPr>
          <a:lstStyle/>
          <a:p>
            <a:r>
              <a:rPr lang="zh-CN" altLang="en-US" dirty="0" smtClean="0">
                <a:latin typeface="Calibri" pitchFamily="34" charset="0"/>
              </a:rPr>
              <a:t>华为技术公司和中兴通讯公司近</a:t>
            </a:r>
            <a:r>
              <a:rPr lang="en-US" altLang="zh-CN" dirty="0" smtClean="0">
                <a:latin typeface="Calibri" pitchFamily="34" charset="0"/>
              </a:rPr>
              <a:t>10</a:t>
            </a:r>
            <a:r>
              <a:rPr lang="zh-CN" altLang="en-US" dirty="0" smtClean="0">
                <a:latin typeface="Calibri" pitchFamily="34" charset="0"/>
              </a:rPr>
              <a:t>年来积极投入并参与</a:t>
            </a:r>
            <a:r>
              <a:rPr lang="en-US" altLang="zh-CN" dirty="0" smtClean="0">
                <a:latin typeface="Calibri" pitchFamily="34" charset="0"/>
              </a:rPr>
              <a:t>3G</a:t>
            </a:r>
            <a:r>
              <a:rPr lang="zh-CN" altLang="en-US" dirty="0" smtClean="0">
                <a:latin typeface="Calibri" pitchFamily="34" charset="0"/>
              </a:rPr>
              <a:t>、</a:t>
            </a:r>
            <a:r>
              <a:rPr lang="en-US" altLang="zh-CN" dirty="0" smtClean="0">
                <a:latin typeface="Calibri" pitchFamily="34" charset="0"/>
              </a:rPr>
              <a:t>4G</a:t>
            </a:r>
            <a:r>
              <a:rPr lang="zh-CN" altLang="en-US" dirty="0" smtClean="0">
                <a:latin typeface="Calibri" pitchFamily="34" charset="0"/>
              </a:rPr>
              <a:t>通信技术标准</a:t>
            </a:r>
            <a:endParaRPr lang="en-US" altLang="zh-CN" dirty="0" smtClean="0">
              <a:latin typeface="Calibri" pitchFamily="34" charset="0"/>
            </a:endParaRPr>
          </a:p>
        </p:txBody>
      </p:sp>
      <p:grpSp>
        <p:nvGrpSpPr>
          <p:cNvPr id="19463" name="组合 5"/>
          <p:cNvGrpSpPr>
            <a:grpSpLocks/>
          </p:cNvGrpSpPr>
          <p:nvPr/>
        </p:nvGrpSpPr>
        <p:grpSpPr bwMode="auto">
          <a:xfrm>
            <a:off x="7337425" y="874713"/>
            <a:ext cx="1508125" cy="241300"/>
            <a:chOff x="4908884" y="1118935"/>
            <a:chExt cx="1508298" cy="240633"/>
          </a:xfrm>
        </p:grpSpPr>
        <p:sp>
          <p:nvSpPr>
            <p:cNvPr id="50" name="减号 49"/>
            <p:cNvSpPr/>
            <p:nvPr/>
          </p:nvSpPr>
          <p:spPr>
            <a:xfrm>
              <a:off x="4908884" y="1118935"/>
              <a:ext cx="452490" cy="240633"/>
            </a:xfrm>
            <a:prstGeom prst="mathMinus">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1" name="减号 50"/>
            <p:cNvSpPr/>
            <p:nvPr/>
          </p:nvSpPr>
          <p:spPr>
            <a:xfrm>
              <a:off x="5253412" y="1118935"/>
              <a:ext cx="452489" cy="240633"/>
            </a:xfrm>
            <a:prstGeom prst="mathMinus">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2" name="减号 51"/>
            <p:cNvSpPr/>
            <p:nvPr/>
          </p:nvSpPr>
          <p:spPr>
            <a:xfrm>
              <a:off x="5609052" y="1118935"/>
              <a:ext cx="452489" cy="240633"/>
            </a:xfrm>
            <a:prstGeom prst="mathMinus">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3" name="减号 52"/>
            <p:cNvSpPr/>
            <p:nvPr/>
          </p:nvSpPr>
          <p:spPr>
            <a:xfrm>
              <a:off x="5964693" y="1118935"/>
              <a:ext cx="452489" cy="240633"/>
            </a:xfrm>
            <a:prstGeom prst="mathMinus">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19464" name="组合 5"/>
          <p:cNvGrpSpPr>
            <a:grpSpLocks/>
          </p:cNvGrpSpPr>
          <p:nvPr/>
        </p:nvGrpSpPr>
        <p:grpSpPr bwMode="auto">
          <a:xfrm>
            <a:off x="3065463" y="865188"/>
            <a:ext cx="1508125" cy="241300"/>
            <a:chOff x="4908884" y="1118935"/>
            <a:chExt cx="1508298" cy="240633"/>
          </a:xfrm>
        </p:grpSpPr>
        <p:sp>
          <p:nvSpPr>
            <p:cNvPr id="55" name="减号 54"/>
            <p:cNvSpPr/>
            <p:nvPr/>
          </p:nvSpPr>
          <p:spPr>
            <a:xfrm>
              <a:off x="4908884" y="1118935"/>
              <a:ext cx="452489" cy="240633"/>
            </a:xfrm>
            <a:prstGeom prst="mathMinus">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6" name="减号 55"/>
            <p:cNvSpPr/>
            <p:nvPr/>
          </p:nvSpPr>
          <p:spPr>
            <a:xfrm>
              <a:off x="5253411" y="1118935"/>
              <a:ext cx="452490" cy="240633"/>
            </a:xfrm>
            <a:prstGeom prst="mathMinus">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7" name="减号 56"/>
            <p:cNvSpPr/>
            <p:nvPr/>
          </p:nvSpPr>
          <p:spPr>
            <a:xfrm>
              <a:off x="5609051" y="1118935"/>
              <a:ext cx="452490" cy="240633"/>
            </a:xfrm>
            <a:prstGeom prst="mathMinus">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8" name="减号 57"/>
            <p:cNvSpPr/>
            <p:nvPr/>
          </p:nvSpPr>
          <p:spPr>
            <a:xfrm>
              <a:off x="5964692" y="1118935"/>
              <a:ext cx="452490" cy="240633"/>
            </a:xfrm>
            <a:prstGeom prst="mathMinus">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19465" name="组合 5"/>
          <p:cNvGrpSpPr>
            <a:grpSpLocks/>
          </p:cNvGrpSpPr>
          <p:nvPr/>
        </p:nvGrpSpPr>
        <p:grpSpPr bwMode="auto">
          <a:xfrm>
            <a:off x="4486275" y="869950"/>
            <a:ext cx="1508125" cy="241300"/>
            <a:chOff x="4908884" y="1118935"/>
            <a:chExt cx="1508298" cy="240633"/>
          </a:xfrm>
        </p:grpSpPr>
        <p:sp>
          <p:nvSpPr>
            <p:cNvPr id="60" name="减号 59"/>
            <p:cNvSpPr/>
            <p:nvPr/>
          </p:nvSpPr>
          <p:spPr>
            <a:xfrm>
              <a:off x="4908884" y="1118935"/>
              <a:ext cx="452490" cy="240633"/>
            </a:xfrm>
            <a:prstGeom prst="mathMinus">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1" name="减号 60"/>
            <p:cNvSpPr/>
            <p:nvPr/>
          </p:nvSpPr>
          <p:spPr>
            <a:xfrm>
              <a:off x="5253412" y="1118935"/>
              <a:ext cx="452489" cy="240633"/>
            </a:xfrm>
            <a:prstGeom prst="mathMinus">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2" name="减号 61"/>
            <p:cNvSpPr/>
            <p:nvPr/>
          </p:nvSpPr>
          <p:spPr>
            <a:xfrm>
              <a:off x="5609052" y="1118935"/>
              <a:ext cx="452489" cy="240633"/>
            </a:xfrm>
            <a:prstGeom prst="mathMinus">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3" name="减号 62"/>
            <p:cNvSpPr/>
            <p:nvPr/>
          </p:nvSpPr>
          <p:spPr>
            <a:xfrm>
              <a:off x="5964693" y="1118935"/>
              <a:ext cx="452489" cy="240633"/>
            </a:xfrm>
            <a:prstGeom prst="mathMinus">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19466" name="TextBox 63"/>
          <p:cNvSpPr txBox="1">
            <a:spLocks noChangeArrowheads="1"/>
          </p:cNvSpPr>
          <p:nvPr/>
        </p:nvSpPr>
        <p:spPr bwMode="auto">
          <a:xfrm>
            <a:off x="194604" y="1190664"/>
            <a:ext cx="11235395" cy="1200329"/>
          </a:xfrm>
          <a:prstGeom prst="rect">
            <a:avLst/>
          </a:prstGeom>
          <a:noFill/>
          <a:ln w="9525">
            <a:noFill/>
            <a:miter lim="800000"/>
            <a:headEnd/>
            <a:tailEnd/>
          </a:ln>
        </p:spPr>
        <p:txBody>
          <a:bodyPr wrap="square">
            <a:spAutoFit/>
          </a:bodyPr>
          <a:lstStyle/>
          <a:p>
            <a:r>
              <a:rPr lang="en-US" altLang="zh-CN" dirty="0" smtClean="0">
                <a:latin typeface="Calibri" pitchFamily="34" charset="0"/>
              </a:rPr>
              <a:t>Microsoft</a:t>
            </a:r>
            <a:r>
              <a:rPr lang="zh-CN" altLang="en-US" dirty="0" smtClean="0">
                <a:latin typeface="Calibri" pitchFamily="34" charset="0"/>
              </a:rPr>
              <a:t>和</a:t>
            </a:r>
            <a:r>
              <a:rPr lang="en-US" altLang="zh-CN" dirty="0" smtClean="0">
                <a:latin typeface="Calibri" pitchFamily="34" charset="0"/>
              </a:rPr>
              <a:t>Apple</a:t>
            </a:r>
            <a:r>
              <a:rPr lang="zh-CN" altLang="en-US" dirty="0" smtClean="0">
                <a:latin typeface="Calibri" pitchFamily="34" charset="0"/>
              </a:rPr>
              <a:t>公司以</a:t>
            </a:r>
            <a:r>
              <a:rPr lang="en-US" altLang="zh-CN" dirty="0" smtClean="0">
                <a:latin typeface="Calibri" pitchFamily="34" charset="0"/>
              </a:rPr>
              <a:t>45</a:t>
            </a:r>
            <a:r>
              <a:rPr lang="zh-CN" altLang="en-US" dirty="0" smtClean="0">
                <a:latin typeface="Calibri" pitchFamily="34" charset="0"/>
              </a:rPr>
              <a:t>亿美元标购</a:t>
            </a:r>
            <a:r>
              <a:rPr lang="en-US" altLang="zh-CN" dirty="0" smtClean="0">
                <a:latin typeface="Calibri" pitchFamily="34" charset="0"/>
              </a:rPr>
              <a:t>Nortel</a:t>
            </a:r>
            <a:r>
              <a:rPr lang="zh-CN" altLang="en-US" dirty="0" smtClean="0">
                <a:latin typeface="Calibri" pitchFamily="34" charset="0"/>
              </a:rPr>
              <a:t>公司的专利；</a:t>
            </a:r>
            <a:endParaRPr lang="en-US" altLang="zh-CN" dirty="0" smtClean="0">
              <a:latin typeface="Calibri" pitchFamily="34" charset="0"/>
            </a:endParaRPr>
          </a:p>
          <a:p>
            <a:r>
              <a:rPr lang="en-US" altLang="zh-CN" dirty="0" smtClean="0">
                <a:latin typeface="Calibri" pitchFamily="34" charset="0"/>
              </a:rPr>
              <a:t>Google</a:t>
            </a:r>
            <a:r>
              <a:rPr lang="zh-CN" altLang="en-US" dirty="0" smtClean="0">
                <a:latin typeface="Calibri" pitchFamily="34" charset="0"/>
              </a:rPr>
              <a:t>公司以</a:t>
            </a:r>
            <a:r>
              <a:rPr lang="en-US" altLang="zh-CN" dirty="0" smtClean="0">
                <a:latin typeface="Calibri" pitchFamily="34" charset="0"/>
              </a:rPr>
              <a:t>125</a:t>
            </a:r>
            <a:r>
              <a:rPr lang="zh-CN" altLang="en-US" dirty="0" smtClean="0">
                <a:latin typeface="Calibri" pitchFamily="34" charset="0"/>
              </a:rPr>
              <a:t>亿美元并购</a:t>
            </a:r>
            <a:r>
              <a:rPr lang="en-US" altLang="zh-CN" dirty="0" smtClean="0">
                <a:latin typeface="Calibri" pitchFamily="34" charset="0"/>
              </a:rPr>
              <a:t>Motorola Mobility</a:t>
            </a:r>
            <a:r>
              <a:rPr lang="zh-CN" altLang="en-US" dirty="0" smtClean="0">
                <a:latin typeface="Calibri" pitchFamily="34" charset="0"/>
              </a:rPr>
              <a:t>公司，甚至对</a:t>
            </a:r>
            <a:r>
              <a:rPr lang="en-US" altLang="zh-CN" dirty="0" smtClean="0">
                <a:latin typeface="Calibri" pitchFamily="34" charset="0"/>
              </a:rPr>
              <a:t>Inter Digital</a:t>
            </a:r>
            <a:r>
              <a:rPr lang="zh-CN" altLang="en-US" dirty="0" smtClean="0">
                <a:latin typeface="Calibri" pitchFamily="34" charset="0"/>
              </a:rPr>
              <a:t>公司专利有高度兴趣</a:t>
            </a:r>
            <a:endParaRPr lang="en-US" altLang="zh-CN" dirty="0" smtClean="0">
              <a:latin typeface="Calibri" pitchFamily="34" charset="0"/>
            </a:endParaRPr>
          </a:p>
          <a:p>
            <a:r>
              <a:rPr lang="en-US" altLang="zh-CN" dirty="0" smtClean="0">
                <a:latin typeface="Calibri" pitchFamily="34" charset="0"/>
              </a:rPr>
              <a:t>--</a:t>
            </a:r>
            <a:r>
              <a:rPr lang="zh-CN" altLang="en-US" dirty="0" smtClean="0">
                <a:latin typeface="Calibri" pitchFamily="34" charset="0"/>
              </a:rPr>
              <a:t>竞逐通信网络专利的核心</a:t>
            </a:r>
            <a:r>
              <a:rPr lang="en-US" altLang="zh-CN" dirty="0" smtClean="0">
                <a:latin typeface="Calibri" pitchFamily="34" charset="0"/>
              </a:rPr>
              <a:t>—</a:t>
            </a:r>
            <a:r>
              <a:rPr lang="zh-CN" altLang="en-US" dirty="0" smtClean="0">
                <a:latin typeface="Calibri" pitchFamily="34" charset="0"/>
              </a:rPr>
              <a:t>技术标准与专利池。</a:t>
            </a:r>
            <a:endParaRPr lang="zh-CN" altLang="en-US" dirty="0">
              <a:latin typeface="Calibri" pitchFamily="34" charset="0"/>
            </a:endParaRPr>
          </a:p>
          <a:p>
            <a:endParaRPr lang="zh-CN" altLang="en-US" dirty="0">
              <a:latin typeface="Calibri" pitchFamily="34" charset="0"/>
            </a:endParaRPr>
          </a:p>
        </p:txBody>
      </p:sp>
      <p:sp>
        <p:nvSpPr>
          <p:cNvPr id="66" name="TextBox 65"/>
          <p:cNvSpPr txBox="1"/>
          <p:nvPr/>
        </p:nvSpPr>
        <p:spPr>
          <a:xfrm>
            <a:off x="268094" y="4957259"/>
            <a:ext cx="9132384" cy="461665"/>
          </a:xfrm>
          <a:prstGeom prst="rect">
            <a:avLst/>
          </a:prstGeom>
          <a:noFill/>
        </p:spPr>
        <p:txBody>
          <a:bodyPr wrap="square">
            <a:spAutoFit/>
          </a:bodyPr>
          <a:lstStyle/>
          <a:p>
            <a:pPr fontAlgn="auto">
              <a:spcBef>
                <a:spcPts val="0"/>
              </a:spcBef>
              <a:spcAft>
                <a:spcPts val="0"/>
              </a:spcAft>
              <a:defRPr/>
            </a:pPr>
            <a:r>
              <a:rPr lang="zh-CN" altLang="en-US" sz="2400" b="1" dirty="0">
                <a:solidFill>
                  <a:schemeClr val="tx2">
                    <a:lumMod val="50000"/>
                  </a:schemeClr>
                </a:solidFill>
                <a:effectLst>
                  <a:outerShdw blurRad="38100" dist="38100" dir="2700000" algn="tl">
                    <a:srgbClr val="000000">
                      <a:alpha val="43137"/>
                    </a:srgbClr>
                  </a:outerShdw>
                </a:effectLst>
                <a:latin typeface="+mn-lt"/>
                <a:ea typeface="+mn-ea"/>
              </a:rPr>
              <a:t>两岸</a:t>
            </a:r>
            <a:r>
              <a:rPr lang="zh-CN" altLang="en-US" sz="2400" b="1" dirty="0" smtClean="0">
                <a:solidFill>
                  <a:schemeClr val="tx2">
                    <a:lumMod val="50000"/>
                  </a:schemeClr>
                </a:solidFill>
                <a:effectLst>
                  <a:outerShdw blurRad="38100" dist="38100" dir="2700000" algn="tl">
                    <a:srgbClr val="000000">
                      <a:alpha val="43137"/>
                    </a:srgbClr>
                  </a:outerShdw>
                </a:effectLst>
                <a:latin typeface="+mn-lt"/>
                <a:ea typeface="+mn-ea"/>
              </a:rPr>
              <a:t>应有常设</a:t>
            </a:r>
            <a:r>
              <a:rPr lang="zh-CN" altLang="en-US" sz="2400" b="1" dirty="0">
                <a:solidFill>
                  <a:schemeClr val="tx2">
                    <a:lumMod val="50000"/>
                  </a:schemeClr>
                </a:solidFill>
                <a:effectLst>
                  <a:outerShdw blurRad="38100" dist="38100" dir="2700000" algn="tl">
                    <a:srgbClr val="000000">
                      <a:alpha val="43137"/>
                    </a:srgbClr>
                  </a:outerShdw>
                </a:effectLst>
                <a:latin typeface="+mn-lt"/>
                <a:ea typeface="+mn-ea"/>
              </a:rPr>
              <a:t>服务</a:t>
            </a:r>
            <a:r>
              <a:rPr lang="zh-CN" altLang="en-US" sz="2400" b="1" dirty="0" smtClean="0">
                <a:solidFill>
                  <a:schemeClr val="tx2">
                    <a:lumMod val="50000"/>
                  </a:schemeClr>
                </a:solidFill>
                <a:effectLst>
                  <a:outerShdw blurRad="38100" dist="38100" dir="2700000" algn="tl">
                    <a:srgbClr val="000000">
                      <a:alpha val="43137"/>
                    </a:srgbClr>
                  </a:outerShdw>
                </a:effectLst>
                <a:latin typeface="+mn-lt"/>
                <a:ea typeface="+mn-ea"/>
              </a:rPr>
              <a:t>组织，支持各界应对</a:t>
            </a:r>
            <a:r>
              <a:rPr lang="zh-CN" altLang="en-US" sz="2400" b="1" dirty="0">
                <a:solidFill>
                  <a:schemeClr val="tx2">
                    <a:lumMod val="50000"/>
                  </a:schemeClr>
                </a:solidFill>
                <a:effectLst>
                  <a:outerShdw blurRad="38100" dist="38100" dir="2700000" algn="tl">
                    <a:srgbClr val="000000">
                      <a:alpha val="43137"/>
                    </a:srgbClr>
                  </a:outerShdw>
                </a:effectLst>
                <a:latin typeface="+mn-lt"/>
                <a:ea typeface="+mn-ea"/>
              </a:rPr>
              <a:t>技术标准与专利池。</a:t>
            </a:r>
          </a:p>
        </p:txBody>
      </p:sp>
      <p:sp>
        <p:nvSpPr>
          <p:cNvPr id="32" name="TextBox 31"/>
          <p:cNvSpPr txBox="1"/>
          <p:nvPr/>
        </p:nvSpPr>
        <p:spPr>
          <a:xfrm>
            <a:off x="200723" y="3233853"/>
            <a:ext cx="11768254" cy="1200329"/>
          </a:xfrm>
          <a:prstGeom prst="rect">
            <a:avLst/>
          </a:prstGeom>
          <a:noFill/>
        </p:spPr>
        <p:txBody>
          <a:bodyPr wrap="square" rtlCol="0">
            <a:spAutoFit/>
          </a:bodyPr>
          <a:lstStyle/>
          <a:p>
            <a:r>
              <a:rPr lang="zh-CN" altLang="en-US" dirty="0" smtClean="0"/>
              <a:t>专利池所带来的具体效益</a:t>
            </a:r>
            <a:r>
              <a:rPr lang="en-US" altLang="zh-CN" dirty="0" smtClean="0"/>
              <a:t>:</a:t>
            </a:r>
          </a:p>
          <a:p>
            <a:pPr>
              <a:buFont typeface="Wingdings" pitchFamily="2" charset="2"/>
              <a:buChar char="ü"/>
            </a:pPr>
            <a:r>
              <a:rPr lang="zh-CN" altLang="en-US" dirty="0" smtClean="0"/>
              <a:t>以侵权诉讼为手段，创造专利许可费，达到许可费收入的最大化。 </a:t>
            </a:r>
            <a:endParaRPr lang="en-US" altLang="zh-CN" dirty="0" smtClean="0"/>
          </a:p>
          <a:p>
            <a:pPr>
              <a:buFont typeface="Wingdings" pitchFamily="2" charset="2"/>
              <a:buChar char="ü"/>
            </a:pPr>
            <a:r>
              <a:rPr lang="zh-CN" altLang="en-US" dirty="0" smtClean="0"/>
              <a:t>是产业竞争优势和差异的最大化，即“强者恒强，弱者恒弱”，属于价值链下端的厂商，将难有市场地位。</a:t>
            </a:r>
            <a:endParaRPr lang="en-US" altLang="zh-CN" dirty="0" smtClean="0"/>
          </a:p>
          <a:p>
            <a:pPr>
              <a:buFont typeface="Wingdings" pitchFamily="2" charset="2"/>
              <a:buChar char="ü"/>
            </a:pPr>
            <a:r>
              <a:rPr lang="zh-CN" altLang="en-US" dirty="0" smtClean="0"/>
              <a:t>是专利管理成本及费用的最小化。</a:t>
            </a:r>
            <a:endParaRPr lang="zh-CN" alt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535238" y="320675"/>
            <a:ext cx="7724775" cy="522288"/>
          </a:xfrm>
          <a:prstGeom prst="rect">
            <a:avLst/>
          </a:prstGeom>
        </p:spPr>
        <p:txBody>
          <a:bodyPr wrap="none">
            <a:spAutoFit/>
          </a:bodyPr>
          <a:lstStyle/>
          <a:p>
            <a:pPr fontAlgn="auto">
              <a:spcBef>
                <a:spcPts val="0"/>
              </a:spcBef>
              <a:spcAft>
                <a:spcPts val="0"/>
              </a:spcAft>
              <a:defRPr/>
            </a:pPr>
            <a:r>
              <a:rPr lang="zh-CN" altLang="en-US" sz="2800" dirty="0">
                <a:solidFill>
                  <a:schemeClr val="accent2">
                    <a:lumMod val="75000"/>
                  </a:schemeClr>
                </a:solidFill>
                <a:latin typeface="+mn-lt"/>
                <a:ea typeface="+mn-ea"/>
              </a:rPr>
              <a:t>产业联盟百花齐放，但小心别成为“惨业联盟”</a:t>
            </a:r>
          </a:p>
        </p:txBody>
      </p:sp>
      <p:grpSp>
        <p:nvGrpSpPr>
          <p:cNvPr id="20482" name="组合 5"/>
          <p:cNvGrpSpPr>
            <a:grpSpLocks/>
          </p:cNvGrpSpPr>
          <p:nvPr/>
        </p:nvGrpSpPr>
        <p:grpSpPr bwMode="auto">
          <a:xfrm>
            <a:off x="5326063" y="869950"/>
            <a:ext cx="1508125" cy="241300"/>
            <a:chOff x="4908884" y="1118935"/>
            <a:chExt cx="1508298" cy="240633"/>
          </a:xfrm>
        </p:grpSpPr>
        <p:sp>
          <p:nvSpPr>
            <p:cNvPr id="7" name="减号 6"/>
            <p:cNvSpPr/>
            <p:nvPr/>
          </p:nvSpPr>
          <p:spPr>
            <a:xfrm>
              <a:off x="4908884" y="1118935"/>
              <a:ext cx="452489" cy="240633"/>
            </a:xfrm>
            <a:prstGeom prst="mathMinus">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 name="减号 7"/>
            <p:cNvSpPr/>
            <p:nvPr/>
          </p:nvSpPr>
          <p:spPr>
            <a:xfrm>
              <a:off x="5253411" y="1118935"/>
              <a:ext cx="452490" cy="240633"/>
            </a:xfrm>
            <a:prstGeom prst="mathMinus">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9" name="减号 8"/>
            <p:cNvSpPr/>
            <p:nvPr/>
          </p:nvSpPr>
          <p:spPr>
            <a:xfrm>
              <a:off x="5609051" y="1118935"/>
              <a:ext cx="452490" cy="240633"/>
            </a:xfrm>
            <a:prstGeom prst="mathMinus">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0" name="减号 9"/>
            <p:cNvSpPr/>
            <p:nvPr/>
          </p:nvSpPr>
          <p:spPr>
            <a:xfrm>
              <a:off x="5964692" y="1118935"/>
              <a:ext cx="452490" cy="240633"/>
            </a:xfrm>
            <a:prstGeom prst="mathMinus">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20483" name="组合 35"/>
          <p:cNvGrpSpPr>
            <a:grpSpLocks/>
          </p:cNvGrpSpPr>
          <p:nvPr/>
        </p:nvGrpSpPr>
        <p:grpSpPr bwMode="auto">
          <a:xfrm>
            <a:off x="8330348" y="1486094"/>
            <a:ext cx="3676650" cy="2847975"/>
            <a:chOff x="429798" y="1274908"/>
            <a:chExt cx="3677167" cy="2847706"/>
          </a:xfrm>
        </p:grpSpPr>
        <p:sp>
          <p:nvSpPr>
            <p:cNvPr id="20508" name="矩形 36"/>
            <p:cNvSpPr>
              <a:spLocks noChangeArrowheads="1"/>
            </p:cNvSpPr>
            <p:nvPr/>
          </p:nvSpPr>
          <p:spPr bwMode="auto">
            <a:xfrm>
              <a:off x="429798" y="1814290"/>
              <a:ext cx="3677167" cy="2308324"/>
            </a:xfrm>
            <a:prstGeom prst="rect">
              <a:avLst/>
            </a:prstGeom>
            <a:noFill/>
            <a:ln w="9525">
              <a:noFill/>
              <a:miter lim="800000"/>
              <a:headEnd/>
              <a:tailEnd/>
            </a:ln>
          </p:spPr>
          <p:txBody>
            <a:bodyPr>
              <a:spAutoFit/>
            </a:bodyPr>
            <a:lstStyle/>
            <a:p>
              <a:r>
                <a:rPr lang="en-US" altLang="zh-CN">
                  <a:solidFill>
                    <a:srgbClr val="000000"/>
                  </a:solidFill>
                  <a:latin typeface="Simsun" pitchFamily="2" charset="-122"/>
                  <a:ea typeface="Simsun" pitchFamily="2" charset="-122"/>
                </a:rPr>
                <a:t>1.</a:t>
              </a:r>
              <a:r>
                <a:rPr lang="zh-CN" altLang="en-US">
                  <a:solidFill>
                    <a:srgbClr val="000000"/>
                  </a:solidFill>
                  <a:latin typeface="Simsun" pitchFamily="2" charset="-122"/>
                  <a:ea typeface="Simsun" pitchFamily="2" charset="-122"/>
                </a:rPr>
                <a:t>不知如何加以操作及运用“联盟”</a:t>
              </a:r>
              <a:endParaRPr lang="en-US" altLang="zh-CN">
                <a:solidFill>
                  <a:srgbClr val="000000"/>
                </a:solidFill>
                <a:latin typeface="Simsun" pitchFamily="2" charset="-122"/>
                <a:ea typeface="Simsun" pitchFamily="2" charset="-122"/>
              </a:endParaRPr>
            </a:p>
            <a:p>
              <a:r>
                <a:rPr lang="en-US" altLang="zh-CN">
                  <a:solidFill>
                    <a:srgbClr val="000000"/>
                  </a:solidFill>
                  <a:latin typeface="Simsun" pitchFamily="2" charset="-122"/>
                  <a:ea typeface="Simsun" pitchFamily="2" charset="-122"/>
                </a:rPr>
                <a:t>2.</a:t>
              </a:r>
              <a:r>
                <a:rPr lang="zh-CN" altLang="en-US">
                  <a:solidFill>
                    <a:srgbClr val="000000"/>
                  </a:solidFill>
                  <a:latin typeface="Simsun" pitchFamily="2" charset="-122"/>
                  <a:ea typeface="Simsun" pitchFamily="2" charset="-122"/>
                </a:rPr>
                <a:t>只是形式使用“联盟</a:t>
              </a:r>
              <a:r>
                <a:rPr lang="en-US" altLang="zh-CN">
                  <a:solidFill>
                    <a:srgbClr val="000000"/>
                  </a:solidFill>
                  <a:latin typeface="Simsun" pitchFamily="2" charset="-122"/>
                  <a:ea typeface="Simsun" pitchFamily="2" charset="-122"/>
                </a:rPr>
                <a:t>”</a:t>
              </a:r>
              <a:r>
                <a:rPr lang="zh-CN" altLang="en-US">
                  <a:solidFill>
                    <a:srgbClr val="000000"/>
                  </a:solidFill>
                  <a:latin typeface="Simsun" pitchFamily="2" charset="-122"/>
                  <a:ea typeface="Simsun" pitchFamily="2" charset="-122"/>
                </a:rPr>
                <a:t>二字</a:t>
              </a:r>
              <a:endParaRPr lang="en-US" altLang="zh-CN">
                <a:solidFill>
                  <a:srgbClr val="000000"/>
                </a:solidFill>
                <a:latin typeface="Simsun" pitchFamily="2" charset="-122"/>
                <a:ea typeface="Simsun" pitchFamily="2" charset="-122"/>
              </a:endParaRPr>
            </a:p>
            <a:p>
              <a:r>
                <a:rPr lang="en-US" altLang="zh-CN">
                  <a:solidFill>
                    <a:srgbClr val="000000"/>
                  </a:solidFill>
                  <a:latin typeface="Simsun" pitchFamily="2" charset="-122"/>
                  <a:ea typeface="Simsun" pitchFamily="2" charset="-122"/>
                </a:rPr>
                <a:t>3.</a:t>
              </a:r>
              <a:r>
                <a:rPr lang="zh-CN" altLang="en-US">
                  <a:solidFill>
                    <a:srgbClr val="000000"/>
                  </a:solidFill>
                  <a:latin typeface="Simsun" pitchFamily="2" charset="-122"/>
                  <a:ea typeface="Simsun" pitchFamily="2" charset="-122"/>
                </a:rPr>
                <a:t>尚未真正透彻了解各类联盟、标准规则及实际运作原理</a:t>
              </a:r>
              <a:endParaRPr lang="en-US" altLang="zh-CN">
                <a:solidFill>
                  <a:srgbClr val="000000"/>
                </a:solidFill>
                <a:latin typeface="Simsun" pitchFamily="2" charset="-122"/>
                <a:ea typeface="Simsun" pitchFamily="2" charset="-122"/>
              </a:endParaRPr>
            </a:p>
            <a:p>
              <a:r>
                <a:rPr lang="en-US" altLang="zh-CN">
                  <a:solidFill>
                    <a:srgbClr val="000000"/>
                  </a:solidFill>
                  <a:latin typeface="Simsun" pitchFamily="2" charset="-122"/>
                  <a:ea typeface="Simsun" pitchFamily="2" charset="-122"/>
                </a:rPr>
                <a:t>4.</a:t>
              </a:r>
              <a:r>
                <a:rPr lang="zh-CN" altLang="en-US">
                  <a:solidFill>
                    <a:srgbClr val="000000"/>
                  </a:solidFill>
                  <a:latin typeface="Simsun" pitchFamily="2" charset="-122"/>
                  <a:ea typeface="Simsun" pitchFamily="2" charset="-122"/>
                </a:rPr>
                <a:t>优质与优势知识产权能量不足。</a:t>
              </a:r>
              <a:endParaRPr lang="en-US" altLang="zh-CN">
                <a:solidFill>
                  <a:srgbClr val="000000"/>
                </a:solidFill>
                <a:latin typeface="Simsun" pitchFamily="2" charset="-122"/>
                <a:ea typeface="Simsun" pitchFamily="2" charset="-122"/>
              </a:endParaRPr>
            </a:p>
            <a:p>
              <a:r>
                <a:rPr lang="en-US" altLang="zh-CN">
                  <a:solidFill>
                    <a:srgbClr val="000000"/>
                  </a:solidFill>
                  <a:latin typeface="Simsun" pitchFamily="2" charset="-122"/>
                  <a:ea typeface="Simsun" pitchFamily="2" charset="-122"/>
                </a:rPr>
                <a:t>5.</a:t>
              </a:r>
              <a:r>
                <a:rPr lang="zh-CN" altLang="en-US">
                  <a:solidFill>
                    <a:srgbClr val="000000"/>
                  </a:solidFill>
                  <a:latin typeface="Simsun" pitchFamily="2" charset="-122"/>
                  <a:ea typeface="Simsun" pitchFamily="2" charset="-122"/>
                </a:rPr>
                <a:t>参与者较多，彼此利益冲突。</a:t>
              </a:r>
              <a:endParaRPr lang="en-US" altLang="zh-CN">
                <a:solidFill>
                  <a:srgbClr val="000000"/>
                </a:solidFill>
                <a:latin typeface="Simsun" pitchFamily="2" charset="-122"/>
                <a:ea typeface="Simsun" pitchFamily="2" charset="-122"/>
              </a:endParaRPr>
            </a:p>
            <a:p>
              <a:r>
                <a:rPr lang="en-US" altLang="zh-CN">
                  <a:solidFill>
                    <a:srgbClr val="000000"/>
                  </a:solidFill>
                  <a:latin typeface="Simsun" pitchFamily="2" charset="-122"/>
                  <a:ea typeface="Simsun" pitchFamily="2" charset="-122"/>
                </a:rPr>
                <a:t>6.</a:t>
              </a:r>
              <a:r>
                <a:rPr lang="zh-CN" altLang="en-US">
                  <a:solidFill>
                    <a:srgbClr val="000000"/>
                  </a:solidFill>
                  <a:latin typeface="Simsun" pitchFamily="2" charset="-122"/>
                  <a:ea typeface="Simsun" pitchFamily="2" charset="-122"/>
                </a:rPr>
                <a:t>难有共同目标</a:t>
              </a:r>
              <a:endParaRPr lang="en-US" altLang="zh-CN">
                <a:solidFill>
                  <a:srgbClr val="000000"/>
                </a:solidFill>
                <a:latin typeface="Simsun" pitchFamily="2" charset="-122"/>
                <a:ea typeface="Simsun" pitchFamily="2" charset="-122"/>
              </a:endParaRPr>
            </a:p>
            <a:p>
              <a:r>
                <a:rPr lang="en-US" altLang="zh-CN">
                  <a:solidFill>
                    <a:srgbClr val="000000"/>
                  </a:solidFill>
                  <a:latin typeface="Simsun" pitchFamily="2" charset="-122"/>
                  <a:ea typeface="Simsun" pitchFamily="2" charset="-122"/>
                </a:rPr>
                <a:t>7.</a:t>
              </a:r>
              <a:r>
                <a:rPr lang="zh-CN" altLang="en-US">
                  <a:solidFill>
                    <a:srgbClr val="000000"/>
                  </a:solidFill>
                  <a:latin typeface="Simsun" pitchFamily="2" charset="-122"/>
                  <a:ea typeface="Simsun" pitchFamily="2" charset="-122"/>
                </a:rPr>
                <a:t>没有专业人士引导</a:t>
              </a:r>
              <a:endParaRPr lang="zh-CN" altLang="en-US">
                <a:latin typeface="Calibri" pitchFamily="34" charset="0"/>
              </a:endParaRPr>
            </a:p>
          </p:txBody>
        </p:sp>
        <p:sp>
          <p:nvSpPr>
            <p:cNvPr id="20509" name="矩形 37"/>
            <p:cNvSpPr>
              <a:spLocks noChangeArrowheads="1"/>
            </p:cNvSpPr>
            <p:nvPr/>
          </p:nvSpPr>
          <p:spPr bwMode="auto">
            <a:xfrm>
              <a:off x="988532" y="1274908"/>
              <a:ext cx="2052165" cy="369332"/>
            </a:xfrm>
            <a:prstGeom prst="rect">
              <a:avLst/>
            </a:prstGeom>
            <a:noFill/>
            <a:ln w="9525">
              <a:noFill/>
              <a:miter lim="800000"/>
              <a:headEnd/>
              <a:tailEnd/>
            </a:ln>
          </p:spPr>
          <p:txBody>
            <a:bodyPr wrap="none">
              <a:spAutoFit/>
            </a:bodyPr>
            <a:lstStyle/>
            <a:p>
              <a:r>
                <a:rPr lang="en-US" altLang="zh-CN" dirty="0">
                  <a:latin typeface="Calibri" pitchFamily="34" charset="0"/>
                </a:rPr>
                <a:t>“</a:t>
              </a:r>
              <a:r>
                <a:rPr lang="zh-CN" altLang="en-US" dirty="0">
                  <a:latin typeface="Calibri" pitchFamily="34" charset="0"/>
                </a:rPr>
                <a:t>惨业联盟</a:t>
              </a:r>
              <a:r>
                <a:rPr lang="en-US" altLang="zh-CN" dirty="0">
                  <a:latin typeface="Calibri" pitchFamily="34" charset="0"/>
                </a:rPr>
                <a:t>”</a:t>
              </a:r>
              <a:r>
                <a:rPr lang="zh-CN" altLang="en-US" dirty="0">
                  <a:latin typeface="Calibri" pitchFamily="34" charset="0"/>
                </a:rPr>
                <a:t>的原因</a:t>
              </a:r>
              <a:r>
                <a:rPr lang="en-US" altLang="zh-CN" dirty="0">
                  <a:latin typeface="Calibri" pitchFamily="34" charset="0"/>
                </a:rPr>
                <a:t>:</a:t>
              </a:r>
              <a:endParaRPr lang="zh-CN" altLang="en-US" dirty="0">
                <a:latin typeface="Calibri" pitchFamily="34" charset="0"/>
              </a:endParaRPr>
            </a:p>
          </p:txBody>
        </p:sp>
      </p:grpSp>
      <p:grpSp>
        <p:nvGrpSpPr>
          <p:cNvPr id="20484" name="组合 38"/>
          <p:cNvGrpSpPr>
            <a:grpSpLocks/>
          </p:cNvGrpSpPr>
          <p:nvPr/>
        </p:nvGrpSpPr>
        <p:grpSpPr bwMode="auto">
          <a:xfrm>
            <a:off x="419565" y="1495852"/>
            <a:ext cx="3676650" cy="4465460"/>
            <a:chOff x="223320" y="1274908"/>
            <a:chExt cx="3677167" cy="4465412"/>
          </a:xfrm>
        </p:grpSpPr>
        <p:sp>
          <p:nvSpPr>
            <p:cNvPr id="20506" name="矩形 39"/>
            <p:cNvSpPr>
              <a:spLocks noChangeArrowheads="1"/>
            </p:cNvSpPr>
            <p:nvPr/>
          </p:nvSpPr>
          <p:spPr bwMode="auto">
            <a:xfrm>
              <a:off x="223320" y="1770045"/>
              <a:ext cx="3677167" cy="3970275"/>
            </a:xfrm>
            <a:prstGeom prst="rect">
              <a:avLst/>
            </a:prstGeom>
            <a:noFill/>
            <a:ln w="9525">
              <a:noFill/>
              <a:miter lim="800000"/>
              <a:headEnd/>
              <a:tailEnd/>
            </a:ln>
          </p:spPr>
          <p:txBody>
            <a:bodyPr>
              <a:spAutoFit/>
            </a:bodyPr>
            <a:lstStyle/>
            <a:p>
              <a:r>
                <a:rPr lang="zh-CN" altLang="en-US" dirty="0" smtClean="0">
                  <a:latin typeface="Calibri" pitchFamily="34" charset="0"/>
                </a:rPr>
                <a:t>定义：政府、研究机构、产业公会及企业相互间为经济及科技发展的目的，在竞争法容许范围内彼此投入金钱、人力、技术等有形无形资源，以非股权或股权的形式形成特定组织，进行有关经济、科技及商业的活动及发展，</a:t>
              </a:r>
              <a:r>
                <a:rPr lang="zh-CN" altLang="en-US" u="sng" dirty="0" smtClean="0">
                  <a:latin typeface="Calibri" pitchFamily="34" charset="0"/>
                </a:rPr>
                <a:t>并相互借此联盟模式共担风险、共享利益</a:t>
              </a:r>
              <a:r>
                <a:rPr lang="zh-CN" altLang="en-US" dirty="0" smtClean="0">
                  <a:latin typeface="Calibri" pitchFamily="34" charset="0"/>
                </a:rPr>
                <a:t>。</a:t>
              </a:r>
              <a:endParaRPr lang="en-US" altLang="zh-CN" dirty="0" smtClean="0">
                <a:latin typeface="Calibri" pitchFamily="34" charset="0"/>
              </a:endParaRPr>
            </a:p>
            <a:p>
              <a:r>
                <a:rPr lang="zh-CN" altLang="en-US" dirty="0" smtClean="0">
                  <a:latin typeface="Calibri" pitchFamily="34" charset="0"/>
                </a:rPr>
                <a:t>联盟</a:t>
              </a:r>
              <a:r>
                <a:rPr lang="zh-CN" altLang="en-US" dirty="0">
                  <a:latin typeface="Calibri" pitchFamily="34" charset="0"/>
                </a:rPr>
                <a:t>合作的成员伙伴，具备互补、牵引，或者相差无几的投入。联盟成员间在产业结构上要分段分工发展，尽可能避免利益冲突。</a:t>
              </a:r>
              <a:endParaRPr lang="en-US" altLang="zh-CN" dirty="0">
                <a:latin typeface="Calibri" pitchFamily="34" charset="0"/>
              </a:endParaRPr>
            </a:p>
            <a:p>
              <a:endParaRPr lang="en-US" altLang="zh-CN" dirty="0">
                <a:latin typeface="Calibri" pitchFamily="34" charset="0"/>
              </a:endParaRPr>
            </a:p>
            <a:p>
              <a:r>
                <a:rPr lang="zh-CN" altLang="en-US" dirty="0">
                  <a:latin typeface="Calibri" pitchFamily="34" charset="0"/>
                </a:rPr>
                <a:t>“门当户对”忌“煮大锅饭”</a:t>
              </a:r>
            </a:p>
          </p:txBody>
        </p:sp>
        <p:sp>
          <p:nvSpPr>
            <p:cNvPr id="20507" name="矩形 40"/>
            <p:cNvSpPr>
              <a:spLocks noChangeArrowheads="1"/>
            </p:cNvSpPr>
            <p:nvPr/>
          </p:nvSpPr>
          <p:spPr bwMode="auto">
            <a:xfrm>
              <a:off x="988532" y="1274908"/>
              <a:ext cx="1107996" cy="369332"/>
            </a:xfrm>
            <a:prstGeom prst="rect">
              <a:avLst/>
            </a:prstGeom>
            <a:noFill/>
            <a:ln w="9525">
              <a:noFill/>
              <a:miter lim="800000"/>
              <a:headEnd/>
              <a:tailEnd/>
            </a:ln>
          </p:spPr>
          <p:txBody>
            <a:bodyPr wrap="none">
              <a:spAutoFit/>
            </a:bodyPr>
            <a:lstStyle/>
            <a:p>
              <a:r>
                <a:rPr lang="zh-CN" altLang="en-US">
                  <a:latin typeface="Calibri" pitchFamily="34" charset="0"/>
                </a:rPr>
                <a:t>产业联盟</a:t>
              </a:r>
            </a:p>
          </p:txBody>
        </p:sp>
      </p:grpSp>
      <p:grpSp>
        <p:nvGrpSpPr>
          <p:cNvPr id="20485" name="组合 5"/>
          <p:cNvGrpSpPr>
            <a:grpSpLocks/>
          </p:cNvGrpSpPr>
          <p:nvPr/>
        </p:nvGrpSpPr>
        <p:grpSpPr bwMode="auto">
          <a:xfrm>
            <a:off x="3900488" y="874713"/>
            <a:ext cx="1508125" cy="241300"/>
            <a:chOff x="4908884" y="1118935"/>
            <a:chExt cx="1508298" cy="240633"/>
          </a:xfrm>
        </p:grpSpPr>
        <p:sp>
          <p:nvSpPr>
            <p:cNvPr id="49" name="减号 48"/>
            <p:cNvSpPr/>
            <p:nvPr/>
          </p:nvSpPr>
          <p:spPr>
            <a:xfrm>
              <a:off x="4908884" y="1118935"/>
              <a:ext cx="452489" cy="240633"/>
            </a:xfrm>
            <a:prstGeom prst="mathMinus">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0" name="减号 49"/>
            <p:cNvSpPr/>
            <p:nvPr/>
          </p:nvSpPr>
          <p:spPr>
            <a:xfrm>
              <a:off x="5253411" y="1118935"/>
              <a:ext cx="452490" cy="240633"/>
            </a:xfrm>
            <a:prstGeom prst="mathMinus">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1" name="减号 50"/>
            <p:cNvSpPr/>
            <p:nvPr/>
          </p:nvSpPr>
          <p:spPr>
            <a:xfrm>
              <a:off x="5609051" y="1118935"/>
              <a:ext cx="452490" cy="240633"/>
            </a:xfrm>
            <a:prstGeom prst="mathMinus">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2" name="减号 51"/>
            <p:cNvSpPr/>
            <p:nvPr/>
          </p:nvSpPr>
          <p:spPr>
            <a:xfrm>
              <a:off x="5964692" y="1118935"/>
              <a:ext cx="452490" cy="240633"/>
            </a:xfrm>
            <a:prstGeom prst="mathMinus">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20486" name="组合 5"/>
          <p:cNvGrpSpPr>
            <a:grpSpLocks/>
          </p:cNvGrpSpPr>
          <p:nvPr/>
        </p:nvGrpSpPr>
        <p:grpSpPr bwMode="auto">
          <a:xfrm>
            <a:off x="2460625" y="865188"/>
            <a:ext cx="1508125" cy="241300"/>
            <a:chOff x="4908884" y="1118935"/>
            <a:chExt cx="1508298" cy="240633"/>
          </a:xfrm>
        </p:grpSpPr>
        <p:sp>
          <p:nvSpPr>
            <p:cNvPr id="54" name="减号 53"/>
            <p:cNvSpPr/>
            <p:nvPr/>
          </p:nvSpPr>
          <p:spPr>
            <a:xfrm>
              <a:off x="4908884" y="1118935"/>
              <a:ext cx="452490" cy="240633"/>
            </a:xfrm>
            <a:prstGeom prst="mathMinus">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5" name="减号 54"/>
            <p:cNvSpPr/>
            <p:nvPr/>
          </p:nvSpPr>
          <p:spPr>
            <a:xfrm>
              <a:off x="5253412" y="1118935"/>
              <a:ext cx="452489" cy="240633"/>
            </a:xfrm>
            <a:prstGeom prst="mathMinus">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6" name="减号 55"/>
            <p:cNvSpPr/>
            <p:nvPr/>
          </p:nvSpPr>
          <p:spPr>
            <a:xfrm>
              <a:off x="5609052" y="1118935"/>
              <a:ext cx="452489" cy="240633"/>
            </a:xfrm>
            <a:prstGeom prst="mathMinus">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7" name="减号 56"/>
            <p:cNvSpPr/>
            <p:nvPr/>
          </p:nvSpPr>
          <p:spPr>
            <a:xfrm>
              <a:off x="5964693" y="1118935"/>
              <a:ext cx="452489" cy="240633"/>
            </a:xfrm>
            <a:prstGeom prst="mathMinus">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20487" name="组合 5"/>
          <p:cNvGrpSpPr>
            <a:grpSpLocks/>
          </p:cNvGrpSpPr>
          <p:nvPr/>
        </p:nvGrpSpPr>
        <p:grpSpPr bwMode="auto">
          <a:xfrm>
            <a:off x="8186738" y="855663"/>
            <a:ext cx="1508125" cy="241300"/>
            <a:chOff x="4908884" y="1118935"/>
            <a:chExt cx="1508298" cy="240633"/>
          </a:xfrm>
        </p:grpSpPr>
        <p:sp>
          <p:nvSpPr>
            <p:cNvPr id="59" name="减号 58"/>
            <p:cNvSpPr/>
            <p:nvPr/>
          </p:nvSpPr>
          <p:spPr>
            <a:xfrm>
              <a:off x="4908884" y="1118935"/>
              <a:ext cx="452489" cy="240633"/>
            </a:xfrm>
            <a:prstGeom prst="mathMinus">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0" name="减号 59"/>
            <p:cNvSpPr/>
            <p:nvPr/>
          </p:nvSpPr>
          <p:spPr>
            <a:xfrm>
              <a:off x="5253411" y="1118935"/>
              <a:ext cx="452490" cy="240633"/>
            </a:xfrm>
            <a:prstGeom prst="mathMinus">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1" name="减号 60"/>
            <p:cNvSpPr/>
            <p:nvPr/>
          </p:nvSpPr>
          <p:spPr>
            <a:xfrm>
              <a:off x="5609051" y="1118935"/>
              <a:ext cx="452490" cy="240633"/>
            </a:xfrm>
            <a:prstGeom prst="mathMinus">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2" name="减号 61"/>
            <p:cNvSpPr/>
            <p:nvPr/>
          </p:nvSpPr>
          <p:spPr>
            <a:xfrm>
              <a:off x="5964692" y="1118935"/>
              <a:ext cx="452490" cy="240633"/>
            </a:xfrm>
            <a:prstGeom prst="mathMinus">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20488" name="组合 5"/>
          <p:cNvGrpSpPr>
            <a:grpSpLocks/>
          </p:cNvGrpSpPr>
          <p:nvPr/>
        </p:nvGrpSpPr>
        <p:grpSpPr bwMode="auto">
          <a:xfrm>
            <a:off x="6761163" y="860425"/>
            <a:ext cx="1508125" cy="241300"/>
            <a:chOff x="4908884" y="1118935"/>
            <a:chExt cx="1508298" cy="240633"/>
          </a:xfrm>
        </p:grpSpPr>
        <p:sp>
          <p:nvSpPr>
            <p:cNvPr id="64" name="减号 63"/>
            <p:cNvSpPr/>
            <p:nvPr/>
          </p:nvSpPr>
          <p:spPr>
            <a:xfrm>
              <a:off x="4908884" y="1118935"/>
              <a:ext cx="452489" cy="240633"/>
            </a:xfrm>
            <a:prstGeom prst="mathMinus">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5" name="减号 64"/>
            <p:cNvSpPr/>
            <p:nvPr/>
          </p:nvSpPr>
          <p:spPr>
            <a:xfrm>
              <a:off x="5253411" y="1118935"/>
              <a:ext cx="452490" cy="240633"/>
            </a:xfrm>
            <a:prstGeom prst="mathMinus">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6" name="减号 65"/>
            <p:cNvSpPr/>
            <p:nvPr/>
          </p:nvSpPr>
          <p:spPr>
            <a:xfrm>
              <a:off x="5609051" y="1118935"/>
              <a:ext cx="452490" cy="240633"/>
            </a:xfrm>
            <a:prstGeom prst="mathMinus">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7" name="减号 66"/>
            <p:cNvSpPr/>
            <p:nvPr/>
          </p:nvSpPr>
          <p:spPr>
            <a:xfrm>
              <a:off x="5964692" y="1118935"/>
              <a:ext cx="452490" cy="240633"/>
            </a:xfrm>
            <a:prstGeom prst="mathMinus">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pic>
        <p:nvPicPr>
          <p:cNvPr id="68" name="图片 67" descr="201205021041473e5be.jpg"/>
          <p:cNvPicPr>
            <a:picLocks noChangeAspect="1"/>
          </p:cNvPicPr>
          <p:nvPr/>
        </p:nvPicPr>
        <p:blipFill>
          <a:blip r:embed="rId2" cstate="print"/>
          <a:stretch>
            <a:fillRect/>
          </a:stretch>
        </p:blipFill>
        <p:spPr>
          <a:xfrm>
            <a:off x="4114800" y="2098367"/>
            <a:ext cx="4159044" cy="3270045"/>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图片 30" descr="1369287014.jpg"/>
          <p:cNvPicPr>
            <a:picLocks noChangeAspect="1"/>
          </p:cNvPicPr>
          <p:nvPr/>
        </p:nvPicPr>
        <p:blipFill>
          <a:blip r:embed="rId2" cstate="print"/>
          <a:stretch>
            <a:fillRect/>
          </a:stretch>
        </p:blipFill>
        <p:spPr>
          <a:xfrm>
            <a:off x="4136592" y="1498120"/>
            <a:ext cx="3658668" cy="2306871"/>
          </a:xfrm>
          <a:prstGeom prst="rect">
            <a:avLst/>
          </a:prstGeom>
          <a:ln>
            <a:noFill/>
          </a:ln>
          <a:effectLst>
            <a:softEdge rad="112500"/>
          </a:effectLst>
        </p:spPr>
      </p:pic>
      <p:grpSp>
        <p:nvGrpSpPr>
          <p:cNvPr id="2" name="组合 8"/>
          <p:cNvGrpSpPr>
            <a:grpSpLocks/>
          </p:cNvGrpSpPr>
          <p:nvPr/>
        </p:nvGrpSpPr>
        <p:grpSpPr bwMode="auto">
          <a:xfrm>
            <a:off x="2980668" y="446010"/>
            <a:ext cx="5897768" cy="665240"/>
            <a:chOff x="2980476" y="445237"/>
            <a:chExt cx="5898442" cy="665862"/>
          </a:xfrm>
        </p:grpSpPr>
        <p:sp>
          <p:nvSpPr>
            <p:cNvPr id="10" name="矩形 9"/>
            <p:cNvSpPr/>
            <p:nvPr/>
          </p:nvSpPr>
          <p:spPr>
            <a:xfrm>
              <a:off x="2980476" y="445237"/>
              <a:ext cx="5898442" cy="523709"/>
            </a:xfrm>
            <a:prstGeom prst="rect">
              <a:avLst/>
            </a:prstGeom>
          </p:spPr>
          <p:txBody>
            <a:bodyPr wrap="none">
              <a:spAutoFit/>
            </a:bodyPr>
            <a:lstStyle/>
            <a:p>
              <a:pPr fontAlgn="auto">
                <a:spcBef>
                  <a:spcPts val="0"/>
                </a:spcBef>
                <a:spcAft>
                  <a:spcPts val="0"/>
                </a:spcAft>
                <a:defRPr/>
              </a:pPr>
              <a:r>
                <a:rPr lang="en-US" altLang="zh-CN" sz="2800" b="1" dirty="0" smtClean="0">
                  <a:solidFill>
                    <a:schemeClr val="accent2">
                      <a:lumMod val="75000"/>
                    </a:schemeClr>
                  </a:solidFill>
                  <a:latin typeface="微软雅黑" panose="020B0503020204020204" pitchFamily="34" charset="-122"/>
                  <a:ea typeface="微软雅黑" panose="020B0503020204020204" pitchFamily="34" charset="-122"/>
                </a:rPr>
                <a:t>LED</a:t>
              </a:r>
              <a:r>
                <a:rPr lang="zh-CN" altLang="en-US" sz="2800" b="1" dirty="0" smtClean="0">
                  <a:solidFill>
                    <a:schemeClr val="accent2">
                      <a:lumMod val="75000"/>
                    </a:schemeClr>
                  </a:solidFill>
                  <a:latin typeface="微软雅黑" panose="020B0503020204020204" pitchFamily="34" charset="-122"/>
                  <a:ea typeface="微软雅黑" panose="020B0503020204020204" pitchFamily="34" charset="-122"/>
                </a:rPr>
                <a:t>植物工厂产业联盟发展方向试拟</a:t>
              </a:r>
              <a:endParaRPr lang="zh-CN" altLang="en-US" sz="2800" dirty="0">
                <a:solidFill>
                  <a:schemeClr val="accent2">
                    <a:lumMod val="75000"/>
                  </a:schemeClr>
                </a:solidFill>
                <a:latin typeface="+mn-lt"/>
                <a:ea typeface="+mn-ea"/>
              </a:endParaRPr>
            </a:p>
          </p:txBody>
        </p:sp>
        <p:grpSp>
          <p:nvGrpSpPr>
            <p:cNvPr id="9" name="组合 10"/>
            <p:cNvGrpSpPr>
              <a:grpSpLocks/>
            </p:cNvGrpSpPr>
            <p:nvPr/>
          </p:nvGrpSpPr>
          <p:grpSpPr bwMode="auto">
            <a:xfrm>
              <a:off x="5326141" y="870466"/>
              <a:ext cx="1508298" cy="240633"/>
              <a:chOff x="4908884" y="1118935"/>
              <a:chExt cx="1508298" cy="240633"/>
            </a:xfrm>
          </p:grpSpPr>
          <p:sp>
            <p:nvSpPr>
              <p:cNvPr id="12" name="减号 11"/>
              <p:cNvSpPr/>
              <p:nvPr/>
            </p:nvSpPr>
            <p:spPr>
              <a:xfrm>
                <a:off x="4908884" y="1119632"/>
                <a:ext cx="452489" cy="239936"/>
              </a:xfrm>
              <a:prstGeom prst="mathMinus">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3" name="减号 12"/>
              <p:cNvSpPr/>
              <p:nvPr/>
            </p:nvSpPr>
            <p:spPr>
              <a:xfrm>
                <a:off x="5253411" y="1119632"/>
                <a:ext cx="452490" cy="239936"/>
              </a:xfrm>
              <a:prstGeom prst="mathMinus">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4" name="减号 13"/>
              <p:cNvSpPr/>
              <p:nvPr/>
            </p:nvSpPr>
            <p:spPr>
              <a:xfrm>
                <a:off x="5609051" y="1119632"/>
                <a:ext cx="452490" cy="239936"/>
              </a:xfrm>
              <a:prstGeom prst="mathMinus">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5" name="减号 14"/>
              <p:cNvSpPr/>
              <p:nvPr/>
            </p:nvSpPr>
            <p:spPr>
              <a:xfrm>
                <a:off x="5964692" y="1119632"/>
                <a:ext cx="452490" cy="239936"/>
              </a:xfrm>
              <a:prstGeom prst="mathMinus">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sp>
        <p:nvSpPr>
          <p:cNvPr id="35851" name="矩形 18"/>
          <p:cNvSpPr>
            <a:spLocks noChangeArrowheads="1"/>
          </p:cNvSpPr>
          <p:nvPr/>
        </p:nvSpPr>
        <p:spPr bwMode="auto">
          <a:xfrm>
            <a:off x="6896100" y="4386263"/>
            <a:ext cx="569913" cy="830262"/>
          </a:xfrm>
          <a:prstGeom prst="rect">
            <a:avLst/>
          </a:prstGeom>
          <a:noFill/>
          <a:ln w="9525">
            <a:noFill/>
            <a:miter lim="800000"/>
            <a:headEnd/>
            <a:tailEnd/>
          </a:ln>
        </p:spPr>
        <p:txBody>
          <a:bodyPr wrap="none">
            <a:spAutoFit/>
          </a:bodyPr>
          <a:lstStyle/>
          <a:p>
            <a:r>
              <a:rPr lang="en-US" altLang="zh-CN" sz="4800" b="1" dirty="0">
                <a:solidFill>
                  <a:schemeClr val="bg1"/>
                </a:solidFill>
                <a:latin typeface="微软雅黑" pitchFamily="34" charset="-122"/>
                <a:ea typeface="微软雅黑" pitchFamily="34" charset="-122"/>
              </a:rPr>
              <a:t>T</a:t>
            </a:r>
            <a:endParaRPr lang="zh-CN" altLang="en-US" sz="4800" b="1" dirty="0">
              <a:solidFill>
                <a:schemeClr val="bg1"/>
              </a:solidFill>
              <a:latin typeface="微软雅黑" pitchFamily="34" charset="-122"/>
              <a:ea typeface="微软雅黑" pitchFamily="34" charset="-122"/>
            </a:endParaRPr>
          </a:p>
        </p:txBody>
      </p:sp>
      <p:sp>
        <p:nvSpPr>
          <p:cNvPr id="35863" name="矩形 21"/>
          <p:cNvSpPr>
            <a:spLocks noChangeArrowheads="1"/>
          </p:cNvSpPr>
          <p:nvPr/>
        </p:nvSpPr>
        <p:spPr bwMode="auto">
          <a:xfrm>
            <a:off x="245694" y="1337031"/>
            <a:ext cx="3902559" cy="1846659"/>
          </a:xfrm>
          <a:prstGeom prst="rect">
            <a:avLst/>
          </a:prstGeom>
          <a:noFill/>
          <a:ln w="9525">
            <a:noFill/>
            <a:miter lim="800000"/>
            <a:headEnd/>
            <a:tailEnd/>
          </a:ln>
        </p:spPr>
        <p:txBody>
          <a:bodyPr wrap="square">
            <a:spAutoFit/>
          </a:bodyPr>
          <a:lstStyle/>
          <a:p>
            <a:r>
              <a:rPr lang="zh-CN" altLang="en-US" sz="1400" u="sng" dirty="0" smtClean="0"/>
              <a:t>植物工厂</a:t>
            </a:r>
            <a:r>
              <a:rPr lang="zh-CN" altLang="en-US" sz="1400" dirty="0" smtClean="0"/>
              <a:t>最主要的特征是打破传统蔬菜生产模式，通过对植物光合、温度、二氧化碳浓度、营养液等实现人工控制的高效率种植，实现订单化生产，蔬菜的生产周期不会因为天气等原因而改变。 </a:t>
            </a:r>
            <a:endParaRPr lang="en-US" altLang="zh-CN" sz="1400" dirty="0" smtClean="0"/>
          </a:p>
          <a:p>
            <a:r>
              <a:rPr lang="en-US" altLang="zh-CN" sz="1400" u="sng" dirty="0" smtClean="0"/>
              <a:t>LED</a:t>
            </a:r>
            <a:r>
              <a:rPr lang="zh-CN" altLang="en-US" sz="1400" u="sng" dirty="0" smtClean="0"/>
              <a:t>植物生长灯</a:t>
            </a:r>
            <a:r>
              <a:rPr lang="zh-CN" altLang="en-US" sz="1400" dirty="0" smtClean="0"/>
              <a:t>能满足植物光合作用所需光照条件的人造光源。植物工厂应用成本进一步降低</a:t>
            </a:r>
            <a:r>
              <a:rPr lang="zh-CN" altLang="en-US" sz="1600" dirty="0" smtClean="0"/>
              <a:t>！</a:t>
            </a:r>
            <a:endParaRPr lang="zh-CN" altLang="en-US" sz="1600" dirty="0">
              <a:latin typeface="Calibri" pitchFamily="34" charset="0"/>
            </a:endParaRPr>
          </a:p>
        </p:txBody>
      </p:sp>
      <p:sp>
        <p:nvSpPr>
          <p:cNvPr id="32" name="TextBox 31"/>
          <p:cNvSpPr txBox="1"/>
          <p:nvPr/>
        </p:nvSpPr>
        <p:spPr>
          <a:xfrm>
            <a:off x="8023860" y="1328947"/>
            <a:ext cx="3863340" cy="4893647"/>
          </a:xfrm>
          <a:prstGeom prst="rect">
            <a:avLst/>
          </a:prstGeom>
          <a:noFill/>
        </p:spPr>
        <p:txBody>
          <a:bodyPr wrap="square" rtlCol="0">
            <a:spAutoFit/>
          </a:bodyPr>
          <a:lstStyle/>
          <a:p>
            <a:r>
              <a:rPr lang="zh-CN" altLang="en-US" dirty="0" smtClean="0"/>
              <a:t>研发联盟的设立与运营</a:t>
            </a:r>
            <a:r>
              <a:rPr lang="en-US" altLang="zh-CN" dirty="0" smtClean="0"/>
              <a:t>:</a:t>
            </a:r>
          </a:p>
          <a:p>
            <a:pPr>
              <a:buFont typeface="Wingdings" pitchFamily="2" charset="2"/>
              <a:buChar char="ü"/>
            </a:pPr>
            <a:r>
              <a:rPr lang="zh-CN" altLang="en-US" sz="1400" dirty="0" smtClean="0"/>
              <a:t>政府产业政策的完整性</a:t>
            </a:r>
            <a:endParaRPr lang="en-US" altLang="zh-CN" sz="1400" dirty="0" smtClean="0"/>
          </a:p>
          <a:p>
            <a:pPr>
              <a:buFont typeface="Wingdings" pitchFamily="2" charset="2"/>
              <a:buChar char="ü"/>
            </a:pPr>
            <a:r>
              <a:rPr lang="zh-CN" altLang="en-US" sz="1400" dirty="0" smtClean="0"/>
              <a:t>政府科技预算执行的效率及管理机制的完整</a:t>
            </a:r>
            <a:endParaRPr lang="en-US" altLang="zh-CN" sz="1400" dirty="0" smtClean="0"/>
          </a:p>
          <a:p>
            <a:pPr>
              <a:buFont typeface="Wingdings" pitchFamily="2" charset="2"/>
              <a:buChar char="ü"/>
            </a:pPr>
            <a:r>
              <a:rPr lang="zh-CN" altLang="en-US" sz="1400" dirty="0" smtClean="0"/>
              <a:t>产学研共同研发平台、系统及流程的配套，以及利益冲突避免机制</a:t>
            </a:r>
            <a:endParaRPr lang="en-US" altLang="zh-CN" sz="1400" dirty="0" smtClean="0"/>
          </a:p>
          <a:p>
            <a:pPr>
              <a:buFont typeface="Wingdings" pitchFamily="2" charset="2"/>
              <a:buChar char="ü"/>
            </a:pPr>
            <a:r>
              <a:rPr lang="zh-CN" altLang="en-US" sz="1400" dirty="0" smtClean="0"/>
              <a:t>全球研发资源的充分配置及利用</a:t>
            </a:r>
            <a:endParaRPr lang="en-US" altLang="zh-CN" sz="1400" dirty="0" smtClean="0"/>
          </a:p>
          <a:p>
            <a:pPr>
              <a:buFont typeface="Wingdings" pitchFamily="2" charset="2"/>
              <a:buChar char="ü"/>
            </a:pPr>
            <a:r>
              <a:rPr lang="zh-CN" altLang="en-US" sz="1400" dirty="0" smtClean="0"/>
              <a:t>研发项目的产业链、价值链及供应链的整合或者仿真分析</a:t>
            </a:r>
            <a:endParaRPr lang="en-US" altLang="zh-CN" sz="1400" dirty="0" smtClean="0"/>
          </a:p>
          <a:p>
            <a:pPr>
              <a:buFont typeface="Wingdings" pitchFamily="2" charset="2"/>
              <a:buChar char="ü"/>
            </a:pPr>
            <a:r>
              <a:rPr lang="zh-CN" altLang="en-US" sz="1400" dirty="0" smtClean="0"/>
              <a:t>研发项目须具有跨国或全球产业适用性</a:t>
            </a:r>
            <a:endParaRPr lang="en-US" altLang="zh-CN" sz="1400" dirty="0" smtClean="0"/>
          </a:p>
          <a:p>
            <a:pPr>
              <a:buFont typeface="Wingdings" pitchFamily="2" charset="2"/>
              <a:buChar char="ü"/>
            </a:pPr>
            <a:r>
              <a:rPr lang="zh-CN" altLang="en-US" sz="1400" dirty="0" smtClean="0"/>
              <a:t>研发成果转化为主要国家优质与优势知识产权部署机制的配套</a:t>
            </a:r>
            <a:endParaRPr lang="en-US" altLang="zh-CN" sz="1400" dirty="0" smtClean="0"/>
          </a:p>
          <a:p>
            <a:pPr>
              <a:buFont typeface="Wingdings" pitchFamily="2" charset="2"/>
              <a:buChar char="ü"/>
            </a:pPr>
            <a:r>
              <a:rPr lang="zh-CN" altLang="en-US" sz="1400" dirty="0" smtClean="0"/>
              <a:t>研发成果及其知识产权的管理经营及其全球营销的配套，包括商品化、产业化、作价投资、技术标准、专利池、许可让与、融资担保、侵权诉讼以及其权利归属、申请、部署和维护等机制；</a:t>
            </a:r>
            <a:endParaRPr lang="en-US" altLang="zh-CN" sz="1400" dirty="0" smtClean="0"/>
          </a:p>
          <a:p>
            <a:pPr>
              <a:buFont typeface="Wingdings" pitchFamily="2" charset="2"/>
              <a:buChar char="ü"/>
            </a:pPr>
            <a:r>
              <a:rPr lang="zh-CN" altLang="en-US" sz="1400" dirty="0" smtClean="0"/>
              <a:t>研发过程及成果有关的会计、财务及税收法律机制的合理配套；</a:t>
            </a:r>
            <a:endParaRPr lang="en-US" altLang="zh-CN" sz="1400" dirty="0" smtClean="0"/>
          </a:p>
          <a:p>
            <a:pPr>
              <a:buFont typeface="Wingdings" pitchFamily="2" charset="2"/>
              <a:buChar char="ü"/>
            </a:pPr>
            <a:r>
              <a:rPr lang="zh-CN" altLang="en-US" sz="1400" dirty="0" smtClean="0"/>
              <a:t>研发管理人才和研发成果营销人才的长期培育</a:t>
            </a:r>
            <a:endParaRPr lang="en-US" altLang="zh-CN" sz="1400" dirty="0" smtClean="0"/>
          </a:p>
          <a:p>
            <a:pPr>
              <a:buFont typeface="Wingdings" pitchFamily="2" charset="2"/>
              <a:buChar char="ü"/>
            </a:pPr>
            <a:r>
              <a:rPr lang="zh-CN" altLang="en-US" sz="1400" dirty="0" smtClean="0"/>
              <a:t>具有国际竞争力之专业服务者的配套</a:t>
            </a:r>
            <a:endParaRPr lang="en-US" altLang="zh-CN" sz="1400" dirty="0" smtClean="0"/>
          </a:p>
          <a:p>
            <a:pPr>
              <a:buFont typeface="Wingdings" pitchFamily="2" charset="2"/>
              <a:buChar char="ü"/>
            </a:pPr>
            <a:r>
              <a:rPr lang="zh-CN" altLang="en-US" sz="1400" dirty="0" smtClean="0"/>
              <a:t>参与者之门当户对及实力程度</a:t>
            </a:r>
            <a:endParaRPr lang="en-US" altLang="zh-CN" sz="1400" dirty="0" smtClean="0"/>
          </a:p>
        </p:txBody>
      </p:sp>
      <p:sp>
        <p:nvSpPr>
          <p:cNvPr id="33" name="TextBox 32"/>
          <p:cNvSpPr txBox="1"/>
          <p:nvPr/>
        </p:nvSpPr>
        <p:spPr>
          <a:xfrm>
            <a:off x="189572" y="4025590"/>
            <a:ext cx="7738946" cy="2677656"/>
          </a:xfrm>
          <a:prstGeom prst="rect">
            <a:avLst/>
          </a:prstGeom>
          <a:noFill/>
        </p:spPr>
        <p:txBody>
          <a:bodyPr wrap="square" rtlCol="0">
            <a:spAutoFit/>
          </a:bodyPr>
          <a:lstStyle/>
          <a:p>
            <a:pPr marL="342900" indent="-342900">
              <a:buFont typeface="+mj-lt"/>
              <a:buAutoNum type="arabicPeriod"/>
            </a:pPr>
            <a:r>
              <a:rPr lang="en-US" altLang="zh-CN" sz="1400" dirty="0" smtClean="0"/>
              <a:t>LED</a:t>
            </a:r>
            <a:r>
              <a:rPr lang="zh-CN" altLang="en-US" sz="1400" dirty="0" smtClean="0"/>
              <a:t>植物工厂产业将改变只能以“良田良地”的条件经营农业</a:t>
            </a:r>
            <a:endParaRPr lang="en-US" altLang="zh-CN" sz="1400" dirty="0" smtClean="0"/>
          </a:p>
          <a:p>
            <a:pPr marL="342900" indent="-342900">
              <a:buFont typeface="+mj-lt"/>
              <a:buAutoNum type="arabicPeriod"/>
            </a:pPr>
            <a:r>
              <a:rPr lang="zh-CN" altLang="en-US" sz="1400" dirty="0" smtClean="0"/>
              <a:t>产业发展更需要“农企业”及跨国化或全球化的政策及相关机制配套</a:t>
            </a:r>
            <a:endParaRPr lang="en-US" altLang="zh-CN" sz="1400" dirty="0" smtClean="0"/>
          </a:p>
          <a:p>
            <a:pPr marL="342900" indent="-342900">
              <a:buFont typeface="+mj-lt"/>
              <a:buAutoNum type="arabicPeriod"/>
            </a:pPr>
            <a:r>
              <a:rPr lang="zh-CN" altLang="en-US" sz="1400" dirty="0" smtClean="0"/>
              <a:t>产业发展更需要产官学研的长期协同及紧密联盟关系</a:t>
            </a:r>
            <a:endParaRPr lang="en-US" altLang="zh-CN" sz="1400" dirty="0" smtClean="0"/>
          </a:p>
          <a:p>
            <a:pPr marL="342900" indent="-342900">
              <a:buFont typeface="+mj-lt"/>
              <a:buAutoNum type="arabicPeriod"/>
            </a:pPr>
            <a:r>
              <a:rPr lang="zh-CN" altLang="en-US" sz="1400" dirty="0" smtClean="0"/>
              <a:t>产业发展须由上而下形成产业政策、研发项目规划、科技预算配置、研发成果及其转化目标</a:t>
            </a:r>
            <a:endParaRPr lang="en-US" altLang="zh-CN" sz="1400" dirty="0" smtClean="0"/>
          </a:p>
          <a:p>
            <a:pPr marL="342900" indent="-342900">
              <a:buFont typeface="+mj-lt"/>
              <a:buAutoNum type="arabicPeriod"/>
            </a:pPr>
            <a:r>
              <a:rPr lang="zh-CN" altLang="en-US" sz="1400" dirty="0" smtClean="0"/>
              <a:t>产业发展项目须适当的优先顺序，如叶菜类、瓜果类、花卉类、植物组织培养类、病虫害防治类、机器设备等</a:t>
            </a:r>
            <a:endParaRPr lang="en-US" altLang="zh-CN" sz="1400" dirty="0" smtClean="0"/>
          </a:p>
          <a:p>
            <a:pPr marL="342900" indent="-342900">
              <a:buFont typeface="+mj-lt"/>
              <a:buAutoNum type="arabicPeriod"/>
            </a:pPr>
            <a:r>
              <a:rPr lang="zh-CN" altLang="en-US" sz="1400" dirty="0" smtClean="0"/>
              <a:t>产业各类植物和种苗所需的</a:t>
            </a:r>
            <a:r>
              <a:rPr lang="en-US" altLang="zh-CN" sz="1400" dirty="0" smtClean="0"/>
              <a:t>LED</a:t>
            </a:r>
            <a:r>
              <a:rPr lang="zh-CN" altLang="en-US" sz="1400" dirty="0" smtClean="0"/>
              <a:t>发光效率、荧光粉、光学设计、控制与驱动、散热与湿度、灯具与系统、机器设备、各类植物特性与应用等技术及产品研发</a:t>
            </a:r>
            <a:endParaRPr lang="en-US" altLang="zh-CN" sz="1400" dirty="0" smtClean="0"/>
          </a:p>
          <a:p>
            <a:pPr marL="342900" indent="-342900">
              <a:buFont typeface="+mj-lt"/>
              <a:buAutoNum type="arabicPeriod"/>
            </a:pPr>
            <a:r>
              <a:rPr lang="zh-CN" altLang="en-US" sz="1400" dirty="0" smtClean="0"/>
              <a:t>产业相应的产品技术结构、产业链、价值链及供应链仿真分析</a:t>
            </a:r>
            <a:endParaRPr lang="en-US" altLang="zh-CN" sz="1400" dirty="0" smtClean="0"/>
          </a:p>
          <a:p>
            <a:pPr marL="342900" indent="-342900">
              <a:buFont typeface="+mj-lt"/>
              <a:buAutoNum type="arabicPeriod"/>
            </a:pPr>
            <a:r>
              <a:rPr lang="zh-CN" altLang="en-US" sz="1400" dirty="0" smtClean="0"/>
              <a:t>产业的专利调研、分析、布局、回避以及产学研单位优质与优势的知识产权部署及经营</a:t>
            </a:r>
            <a:endParaRPr lang="en-US" altLang="zh-CN" sz="1400" dirty="0" smtClean="0"/>
          </a:p>
          <a:p>
            <a:pPr marL="342900" indent="-342900">
              <a:buFont typeface="+mj-lt"/>
              <a:buAutoNum type="arabicPeriod"/>
            </a:pPr>
            <a:r>
              <a:rPr lang="zh-CN" altLang="en-US" sz="1400" dirty="0" smtClean="0"/>
              <a:t>产业相应于不同植物特性的策略与商业模式</a:t>
            </a:r>
            <a:endParaRPr lang="en-US" altLang="zh-CN" sz="1400" dirty="0" smtClean="0"/>
          </a:p>
          <a:p>
            <a:pPr marL="342900" indent="-342900">
              <a:buFont typeface="+mj-lt"/>
              <a:buAutoNum type="arabicPeriod"/>
            </a:pPr>
            <a:r>
              <a:rPr lang="zh-CN" altLang="en-US" sz="1400" dirty="0" smtClean="0"/>
              <a:t>产业发展应该按不同植物特性发展其共性与异性的产业结构</a:t>
            </a:r>
            <a:endParaRPr lang="en-US" altLang="zh-CN" sz="1400" dirty="0" smtClean="0"/>
          </a:p>
        </p:txBody>
      </p:sp>
      <p:sp>
        <p:nvSpPr>
          <p:cNvPr id="34" name="TextBox 33"/>
          <p:cNvSpPr txBox="1"/>
          <p:nvPr/>
        </p:nvSpPr>
        <p:spPr>
          <a:xfrm>
            <a:off x="278781" y="3434575"/>
            <a:ext cx="3523785" cy="523220"/>
          </a:xfrm>
          <a:prstGeom prst="rect">
            <a:avLst/>
          </a:prstGeom>
          <a:noFill/>
        </p:spPr>
        <p:txBody>
          <a:bodyPr wrap="square" rtlCol="0">
            <a:spAutoFit/>
          </a:bodyPr>
          <a:lstStyle/>
          <a:p>
            <a:r>
              <a:rPr lang="zh-CN" altLang="en-US" sz="1400" dirty="0" smtClean="0"/>
              <a:t>以</a:t>
            </a:r>
            <a:r>
              <a:rPr lang="en-US" altLang="zh-CN" sz="1400" dirty="0" smtClean="0"/>
              <a:t>LED</a:t>
            </a:r>
            <a:r>
              <a:rPr lang="zh-CN" altLang="en-US" sz="1400" dirty="0" smtClean="0"/>
              <a:t>植物工厂产业联盟的发展方向为例，试拟概要如下</a:t>
            </a:r>
            <a:r>
              <a:rPr lang="en-US" altLang="zh-CN" sz="1400" dirty="0" smtClean="0"/>
              <a:t>:</a:t>
            </a:r>
            <a:endParaRPr lang="zh-CN" altLang="en-US" sz="14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505" name="组合 43"/>
          <p:cNvGrpSpPr>
            <a:grpSpLocks/>
          </p:cNvGrpSpPr>
          <p:nvPr/>
        </p:nvGrpSpPr>
        <p:grpSpPr bwMode="auto">
          <a:xfrm>
            <a:off x="3514725" y="2536825"/>
            <a:ext cx="1828800" cy="1857375"/>
            <a:chOff x="3843338" y="1493044"/>
            <a:chExt cx="3345449" cy="3396747"/>
          </a:xfrm>
        </p:grpSpPr>
        <p:sp>
          <p:nvSpPr>
            <p:cNvPr id="45" name="矩形 44"/>
            <p:cNvSpPr/>
            <p:nvPr/>
          </p:nvSpPr>
          <p:spPr>
            <a:xfrm rot="18383329">
              <a:off x="3843525" y="1771565"/>
              <a:ext cx="1300635" cy="130100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6" name="矩形 45"/>
            <p:cNvSpPr/>
            <p:nvPr/>
          </p:nvSpPr>
          <p:spPr>
            <a:xfrm rot="18383329">
              <a:off x="5661451" y="1492857"/>
              <a:ext cx="1300635" cy="130100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7" name="矩形 46"/>
            <p:cNvSpPr/>
            <p:nvPr/>
          </p:nvSpPr>
          <p:spPr>
            <a:xfrm rot="18383329">
              <a:off x="4070039" y="3588970"/>
              <a:ext cx="1300635" cy="130100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8" name="矩形 47"/>
            <p:cNvSpPr/>
            <p:nvPr/>
          </p:nvSpPr>
          <p:spPr>
            <a:xfrm rot="18383329">
              <a:off x="5887966" y="3310262"/>
              <a:ext cx="1300635" cy="1301008"/>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9" name="矩形 48"/>
            <p:cNvSpPr/>
            <p:nvPr/>
          </p:nvSpPr>
          <p:spPr>
            <a:xfrm>
              <a:off x="5103689" y="2753034"/>
              <a:ext cx="856691" cy="856446"/>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50" name="矩形 49"/>
          <p:cNvSpPr/>
          <p:nvPr/>
        </p:nvSpPr>
        <p:spPr>
          <a:xfrm>
            <a:off x="5653088" y="1308100"/>
            <a:ext cx="6340475" cy="3786188"/>
          </a:xfrm>
          <a:prstGeom prst="rect">
            <a:avLst/>
          </a:prstGeom>
        </p:spPr>
        <p:txBody>
          <a:bodyPr wrap="none">
            <a:spAutoFit/>
          </a:bodyPr>
          <a:lstStyle/>
          <a:p>
            <a:pPr fontAlgn="auto">
              <a:spcBef>
                <a:spcPts val="0"/>
              </a:spcBef>
              <a:spcAft>
                <a:spcPts val="0"/>
              </a:spcAft>
              <a:defRPr/>
            </a:pPr>
            <a:r>
              <a:rPr lang="en-US" altLang="zh-CN" sz="8000" b="1" dirty="0">
                <a:solidFill>
                  <a:schemeClr val="accent2">
                    <a:lumMod val="75000"/>
                  </a:schemeClr>
                </a:solidFill>
                <a:latin typeface="微软雅黑" panose="020B0503020204020204" pitchFamily="34" charset="-122"/>
                <a:ea typeface="微软雅黑" panose="020B0503020204020204" pitchFamily="34" charset="-122"/>
              </a:rPr>
              <a:t>02</a:t>
            </a:r>
          </a:p>
          <a:p>
            <a:pPr fontAlgn="auto">
              <a:spcBef>
                <a:spcPts val="0"/>
              </a:spcBef>
              <a:spcAft>
                <a:spcPts val="0"/>
              </a:spcAft>
              <a:defRPr/>
            </a:pPr>
            <a:r>
              <a:rPr lang="zh-CN" altLang="en-US" sz="8000" b="1" dirty="0">
                <a:solidFill>
                  <a:schemeClr val="accent5">
                    <a:lumMod val="75000"/>
                  </a:schemeClr>
                </a:solidFill>
                <a:latin typeface="微软雅黑" panose="020B0503020204020204" pitchFamily="34" charset="-122"/>
                <a:ea typeface="微软雅黑" panose="020B0503020204020204" pitchFamily="34" charset="-122"/>
              </a:rPr>
              <a:t>技术标准联盟</a:t>
            </a:r>
            <a:endParaRPr lang="en-US" altLang="zh-CN" sz="8000" b="1" dirty="0">
              <a:solidFill>
                <a:schemeClr val="accent5">
                  <a:lumMod val="75000"/>
                </a:schemeClr>
              </a:solidFill>
              <a:latin typeface="微软雅黑" panose="020B0503020204020204" pitchFamily="34" charset="-122"/>
              <a:ea typeface="微软雅黑" panose="020B0503020204020204" pitchFamily="34" charset="-122"/>
            </a:endParaRPr>
          </a:p>
          <a:p>
            <a:pPr fontAlgn="auto">
              <a:spcBef>
                <a:spcPts val="0"/>
              </a:spcBef>
              <a:spcAft>
                <a:spcPts val="0"/>
              </a:spcAft>
              <a:defRPr/>
            </a:pPr>
            <a:r>
              <a:rPr lang="zh-CN" altLang="en-US" sz="8000" b="1" dirty="0">
                <a:solidFill>
                  <a:schemeClr val="accent5">
                    <a:lumMod val="75000"/>
                  </a:schemeClr>
                </a:solidFill>
                <a:latin typeface="微软雅黑" panose="020B0503020204020204" pitchFamily="34" charset="-122"/>
                <a:ea typeface="微软雅黑" panose="020B0503020204020204" pitchFamily="34" charset="-122"/>
              </a:rPr>
              <a:t>的构建</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图片 62" descr="36261372649842.jpg"/>
          <p:cNvPicPr>
            <a:picLocks noChangeAspect="1"/>
          </p:cNvPicPr>
          <p:nvPr/>
        </p:nvPicPr>
        <p:blipFill>
          <a:blip r:embed="rId2" cstate="print"/>
          <a:srcRect/>
          <a:stretch>
            <a:fillRect/>
          </a:stretch>
        </p:blipFill>
        <p:spPr bwMode="auto">
          <a:xfrm>
            <a:off x="3609975" y="2117725"/>
            <a:ext cx="5106988" cy="3044825"/>
          </a:xfrm>
          <a:prstGeom prst="rect">
            <a:avLst/>
          </a:prstGeom>
          <a:noFill/>
          <a:ln w="9525">
            <a:noFill/>
            <a:miter lim="800000"/>
            <a:headEnd/>
            <a:tailEnd/>
          </a:ln>
        </p:spPr>
      </p:pic>
      <p:sp>
        <p:nvSpPr>
          <p:cNvPr id="5" name="矩形 4"/>
          <p:cNvSpPr/>
          <p:nvPr/>
        </p:nvSpPr>
        <p:spPr>
          <a:xfrm>
            <a:off x="1989138" y="354013"/>
            <a:ext cx="7007225" cy="954087"/>
          </a:xfrm>
          <a:prstGeom prst="rect">
            <a:avLst/>
          </a:prstGeom>
        </p:spPr>
        <p:txBody>
          <a:bodyPr wrap="none">
            <a:spAutoFit/>
          </a:bodyPr>
          <a:lstStyle/>
          <a:p>
            <a:pPr fontAlgn="auto">
              <a:spcBef>
                <a:spcPts val="0"/>
              </a:spcBef>
              <a:spcAft>
                <a:spcPts val="0"/>
              </a:spcAft>
              <a:defRPr/>
            </a:pPr>
            <a:r>
              <a:rPr lang="zh-CN" altLang="en-US" sz="2800" b="1" dirty="0">
                <a:solidFill>
                  <a:schemeClr val="accent2">
                    <a:lumMod val="75000"/>
                  </a:schemeClr>
                </a:solidFill>
                <a:latin typeface="+mn-lt"/>
                <a:ea typeface="+mn-ea"/>
              </a:rPr>
              <a:t>标准核心知识产权布局，你懂游戏规则么？</a:t>
            </a:r>
            <a:endParaRPr lang="en-US" altLang="zh-CN" sz="2800" b="1" dirty="0">
              <a:solidFill>
                <a:schemeClr val="accent2">
                  <a:lumMod val="75000"/>
                </a:schemeClr>
              </a:solidFill>
              <a:latin typeface="+mn-lt"/>
              <a:ea typeface="+mn-ea"/>
            </a:endParaRPr>
          </a:p>
          <a:p>
            <a:pPr fontAlgn="auto">
              <a:spcBef>
                <a:spcPts val="0"/>
              </a:spcBef>
              <a:spcAft>
                <a:spcPts val="0"/>
              </a:spcAft>
              <a:defRPr/>
            </a:pPr>
            <a:endParaRPr lang="zh-CN" altLang="en-US" sz="2800" dirty="0">
              <a:solidFill>
                <a:schemeClr val="accent2">
                  <a:lumMod val="75000"/>
                </a:schemeClr>
              </a:solidFill>
              <a:latin typeface="+mn-lt"/>
              <a:ea typeface="+mn-ea"/>
            </a:endParaRPr>
          </a:p>
        </p:txBody>
      </p:sp>
      <p:grpSp>
        <p:nvGrpSpPr>
          <p:cNvPr id="22531" name="组合 5"/>
          <p:cNvGrpSpPr>
            <a:grpSpLocks/>
          </p:cNvGrpSpPr>
          <p:nvPr/>
        </p:nvGrpSpPr>
        <p:grpSpPr bwMode="auto">
          <a:xfrm>
            <a:off x="4957763" y="825500"/>
            <a:ext cx="1508125" cy="241300"/>
            <a:chOff x="4908884" y="1118935"/>
            <a:chExt cx="1508298" cy="240633"/>
          </a:xfrm>
        </p:grpSpPr>
        <p:sp>
          <p:nvSpPr>
            <p:cNvPr id="7" name="减号 6"/>
            <p:cNvSpPr/>
            <p:nvPr/>
          </p:nvSpPr>
          <p:spPr>
            <a:xfrm>
              <a:off x="4908884" y="1118935"/>
              <a:ext cx="452489" cy="240633"/>
            </a:xfrm>
            <a:prstGeom prst="mathMinus">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 name="减号 7"/>
            <p:cNvSpPr/>
            <p:nvPr/>
          </p:nvSpPr>
          <p:spPr>
            <a:xfrm>
              <a:off x="5253411" y="1118935"/>
              <a:ext cx="452490" cy="240633"/>
            </a:xfrm>
            <a:prstGeom prst="mathMinus">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9" name="减号 8"/>
            <p:cNvSpPr/>
            <p:nvPr/>
          </p:nvSpPr>
          <p:spPr>
            <a:xfrm>
              <a:off x="5609051" y="1118935"/>
              <a:ext cx="452490" cy="240633"/>
            </a:xfrm>
            <a:prstGeom prst="mathMinus">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0" name="减号 9"/>
            <p:cNvSpPr/>
            <p:nvPr/>
          </p:nvSpPr>
          <p:spPr>
            <a:xfrm>
              <a:off x="5964692" y="1118935"/>
              <a:ext cx="452490" cy="240633"/>
            </a:xfrm>
            <a:prstGeom prst="mathMinus">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37" name="矩形 36"/>
          <p:cNvSpPr/>
          <p:nvPr/>
        </p:nvSpPr>
        <p:spPr>
          <a:xfrm>
            <a:off x="4165600" y="1808163"/>
            <a:ext cx="3676650" cy="923925"/>
          </a:xfrm>
          <a:prstGeom prst="rect">
            <a:avLst/>
          </a:prstGeom>
        </p:spPr>
        <p:txBody>
          <a:bodyPr>
            <a:spAutoFit/>
          </a:bodyPr>
          <a:lstStyle/>
          <a:p>
            <a:pPr fontAlgn="auto">
              <a:spcBef>
                <a:spcPts val="0"/>
              </a:spcBef>
              <a:spcAft>
                <a:spcPts val="0"/>
              </a:spcAft>
              <a:defRPr/>
            </a:pPr>
            <a:r>
              <a:rPr lang="zh-CN" altLang="en-US" dirty="0">
                <a:solidFill>
                  <a:schemeClr val="accent5">
                    <a:lumMod val="75000"/>
                  </a:schemeClr>
                </a:solidFill>
                <a:latin typeface="+mn-lt"/>
                <a:ea typeface="+mn-ea"/>
              </a:rPr>
              <a:t>两岸企业应实时了解并熟悉技术领导企业</a:t>
            </a:r>
            <a:r>
              <a:rPr lang="zh-CN" altLang="en-US" u="sng" dirty="0">
                <a:solidFill>
                  <a:schemeClr val="accent5">
                    <a:lumMod val="75000"/>
                  </a:schemeClr>
                </a:solidFill>
                <a:latin typeface="+mn-lt"/>
                <a:ea typeface="+mn-ea"/>
              </a:rPr>
              <a:t>布</a:t>
            </a:r>
            <a:r>
              <a:rPr lang="zh-CN" altLang="en-US" dirty="0">
                <a:solidFill>
                  <a:schemeClr val="accent5">
                    <a:lumMod val="75000"/>
                  </a:schemeClr>
                </a:solidFill>
                <a:latin typeface="+mn-lt"/>
                <a:ea typeface="+mn-ea"/>
              </a:rPr>
              <a:t>局</a:t>
            </a:r>
            <a:r>
              <a:rPr lang="zh-CN" altLang="en-US" u="sng" dirty="0">
                <a:solidFill>
                  <a:schemeClr val="accent5">
                    <a:lumMod val="75000"/>
                  </a:schemeClr>
                </a:solidFill>
                <a:latin typeface="+mn-lt"/>
                <a:ea typeface="+mn-ea"/>
              </a:rPr>
              <a:t>事实标准核心知识产权</a:t>
            </a:r>
            <a:r>
              <a:rPr lang="zh-CN" altLang="en-US" dirty="0">
                <a:solidFill>
                  <a:schemeClr val="accent5">
                    <a:lumMod val="75000"/>
                  </a:schemeClr>
                </a:solidFill>
                <a:latin typeface="+mn-lt"/>
                <a:ea typeface="+mn-ea"/>
              </a:rPr>
              <a:t>的方法及游戏规则。</a:t>
            </a:r>
          </a:p>
        </p:txBody>
      </p:sp>
      <p:grpSp>
        <p:nvGrpSpPr>
          <p:cNvPr id="22533" name="组合 38"/>
          <p:cNvGrpSpPr>
            <a:grpSpLocks/>
          </p:cNvGrpSpPr>
          <p:nvPr/>
        </p:nvGrpSpPr>
        <p:grpSpPr bwMode="auto">
          <a:xfrm>
            <a:off x="227013" y="4514850"/>
            <a:ext cx="3676650" cy="2249458"/>
            <a:chOff x="223320" y="1274908"/>
            <a:chExt cx="3677167" cy="2249480"/>
          </a:xfrm>
        </p:grpSpPr>
        <p:sp>
          <p:nvSpPr>
            <p:cNvPr id="22556" name="矩形 39"/>
            <p:cNvSpPr>
              <a:spLocks noChangeArrowheads="1"/>
            </p:cNvSpPr>
            <p:nvPr/>
          </p:nvSpPr>
          <p:spPr bwMode="auto">
            <a:xfrm>
              <a:off x="223320" y="1770045"/>
              <a:ext cx="3677167" cy="1754343"/>
            </a:xfrm>
            <a:prstGeom prst="rect">
              <a:avLst/>
            </a:prstGeom>
            <a:noFill/>
            <a:ln w="9525">
              <a:noFill/>
              <a:miter lim="800000"/>
              <a:headEnd/>
              <a:tailEnd/>
            </a:ln>
          </p:spPr>
          <p:txBody>
            <a:bodyPr>
              <a:spAutoFit/>
            </a:bodyPr>
            <a:lstStyle/>
            <a:p>
              <a:r>
                <a:rPr lang="zh-CN" altLang="en-US" dirty="0">
                  <a:latin typeface="Calibri" pitchFamily="34" charset="0"/>
                </a:rPr>
                <a:t>事实标准核心知识产权布局须从系统、模块、组件涵盖所有涉及事实标准的产品形态，达到产业覆盖范围的最大</a:t>
              </a:r>
              <a:r>
                <a:rPr lang="zh-CN" altLang="en-US" dirty="0" smtClean="0">
                  <a:latin typeface="Calibri" pitchFamily="34" charset="0"/>
                </a:rPr>
                <a:t>化，并可进一步依产品或其他产品线，维护事实标准核心知识产权的最佳组合。</a:t>
              </a:r>
              <a:endParaRPr lang="zh-CN" altLang="en-US" dirty="0">
                <a:latin typeface="Calibri" pitchFamily="34" charset="0"/>
              </a:endParaRPr>
            </a:p>
          </p:txBody>
        </p:sp>
        <p:sp>
          <p:nvSpPr>
            <p:cNvPr id="22557" name="矩形 40"/>
            <p:cNvSpPr>
              <a:spLocks noChangeArrowheads="1"/>
            </p:cNvSpPr>
            <p:nvPr/>
          </p:nvSpPr>
          <p:spPr bwMode="auto">
            <a:xfrm>
              <a:off x="988532" y="1274908"/>
              <a:ext cx="1107996" cy="369332"/>
            </a:xfrm>
            <a:prstGeom prst="rect">
              <a:avLst/>
            </a:prstGeom>
            <a:noFill/>
            <a:ln w="9525">
              <a:noFill/>
              <a:miter lim="800000"/>
              <a:headEnd/>
              <a:tailEnd/>
            </a:ln>
          </p:spPr>
          <p:txBody>
            <a:bodyPr wrap="none">
              <a:spAutoFit/>
            </a:bodyPr>
            <a:lstStyle/>
            <a:p>
              <a:r>
                <a:rPr lang="zh-CN" altLang="en-US">
                  <a:solidFill>
                    <a:srgbClr val="000000"/>
                  </a:solidFill>
                  <a:latin typeface="Simsun" pitchFamily="2" charset="-122"/>
                  <a:ea typeface="Simsun" pitchFamily="2" charset="-122"/>
                </a:rPr>
                <a:t>产品层面</a:t>
              </a:r>
              <a:endParaRPr lang="zh-CN" altLang="en-US">
                <a:latin typeface="Calibri" pitchFamily="34" charset="0"/>
              </a:endParaRPr>
            </a:p>
          </p:txBody>
        </p:sp>
      </p:grpSp>
      <p:grpSp>
        <p:nvGrpSpPr>
          <p:cNvPr id="22534" name="组合 41"/>
          <p:cNvGrpSpPr>
            <a:grpSpLocks/>
          </p:cNvGrpSpPr>
          <p:nvPr/>
        </p:nvGrpSpPr>
        <p:grpSpPr bwMode="auto">
          <a:xfrm>
            <a:off x="236538" y="1022350"/>
            <a:ext cx="3676650" cy="2555875"/>
            <a:chOff x="533036" y="1274908"/>
            <a:chExt cx="3677167" cy="2555959"/>
          </a:xfrm>
        </p:grpSpPr>
        <p:sp>
          <p:nvSpPr>
            <p:cNvPr id="22554" name="矩形 42"/>
            <p:cNvSpPr>
              <a:spLocks noChangeArrowheads="1"/>
            </p:cNvSpPr>
            <p:nvPr/>
          </p:nvSpPr>
          <p:spPr bwMode="auto">
            <a:xfrm>
              <a:off x="533036" y="1799542"/>
              <a:ext cx="3677167" cy="2031325"/>
            </a:xfrm>
            <a:prstGeom prst="rect">
              <a:avLst/>
            </a:prstGeom>
            <a:noFill/>
            <a:ln w="9525">
              <a:noFill/>
              <a:miter lim="800000"/>
              <a:headEnd/>
              <a:tailEnd/>
            </a:ln>
          </p:spPr>
          <p:txBody>
            <a:bodyPr>
              <a:spAutoFit/>
            </a:bodyPr>
            <a:lstStyle/>
            <a:p>
              <a:r>
                <a:rPr lang="zh-CN" altLang="en-US" dirty="0">
                  <a:solidFill>
                    <a:srgbClr val="000000"/>
                  </a:solidFill>
                  <a:latin typeface="Simsun" pitchFamily="2" charset="-122"/>
                  <a:ea typeface="Simsun" pitchFamily="2" charset="-122"/>
                </a:rPr>
                <a:t>事实标准</a:t>
              </a:r>
              <a:r>
                <a:rPr lang="zh-CN" altLang="en-US" u="sng" dirty="0">
                  <a:solidFill>
                    <a:srgbClr val="000000"/>
                  </a:solidFill>
                  <a:latin typeface="Simsun" pitchFamily="2" charset="-122"/>
                  <a:ea typeface="Simsun" pitchFamily="2" charset="-122"/>
                </a:rPr>
                <a:t>核心专利</a:t>
              </a:r>
              <a:r>
                <a:rPr lang="zh-CN" altLang="en-US" dirty="0">
                  <a:solidFill>
                    <a:srgbClr val="000000"/>
                  </a:solidFill>
                  <a:latin typeface="Simsun" pitchFamily="2" charset="-122"/>
                  <a:ea typeface="Simsun" pitchFamily="2" charset="-122"/>
                </a:rPr>
                <a:t>与事实标准的</a:t>
              </a:r>
              <a:r>
                <a:rPr lang="zh-CN" altLang="en-US" u="sng" dirty="0">
                  <a:solidFill>
                    <a:srgbClr val="000000"/>
                  </a:solidFill>
                  <a:latin typeface="Simsun" pitchFamily="2" charset="-122"/>
                  <a:ea typeface="Simsun" pitchFamily="2" charset="-122"/>
                </a:rPr>
                <a:t>技术规格</a:t>
              </a:r>
              <a:r>
                <a:rPr lang="zh-CN" altLang="en-US" dirty="0">
                  <a:solidFill>
                    <a:srgbClr val="000000"/>
                  </a:solidFill>
                  <a:latin typeface="Simsun" pitchFamily="2" charset="-122"/>
                  <a:ea typeface="Simsun" pitchFamily="2" charset="-122"/>
                </a:rPr>
                <a:t>往往高度关联</a:t>
              </a:r>
              <a:r>
                <a:rPr lang="en-US" altLang="zh-CN" dirty="0">
                  <a:solidFill>
                    <a:srgbClr val="000000"/>
                  </a:solidFill>
                  <a:latin typeface="Simsun" pitchFamily="2" charset="-122"/>
                  <a:ea typeface="Simsun" pitchFamily="2" charset="-122"/>
                </a:rPr>
                <a:t>,</a:t>
              </a:r>
              <a:r>
                <a:rPr lang="zh-CN" altLang="en-US" dirty="0">
                  <a:solidFill>
                    <a:srgbClr val="000000"/>
                  </a:solidFill>
                  <a:latin typeface="Simsun" pitchFamily="2" charset="-122"/>
                  <a:ea typeface="Simsun" pitchFamily="2" charset="-122"/>
                </a:rPr>
                <a:t>即核心专利的权利范围涵盖技术规格。</a:t>
              </a:r>
              <a:endParaRPr lang="en-US" altLang="zh-CN" dirty="0">
                <a:solidFill>
                  <a:srgbClr val="000000"/>
                </a:solidFill>
                <a:latin typeface="Simsun" pitchFamily="2" charset="-122"/>
                <a:ea typeface="Simsun" pitchFamily="2" charset="-122"/>
              </a:endParaRPr>
            </a:p>
            <a:p>
              <a:r>
                <a:rPr lang="zh-CN" altLang="en-US" dirty="0">
                  <a:solidFill>
                    <a:srgbClr val="000000"/>
                  </a:solidFill>
                  <a:latin typeface="Simsun" pitchFamily="2" charset="-122"/>
                  <a:ea typeface="Simsun" pitchFamily="2" charset="-122"/>
                </a:rPr>
                <a:t>高关联度也便利支撑技术领导企业于诉讼中举证主张技术标准核心专利。</a:t>
              </a:r>
              <a:r>
                <a:rPr lang="en-US" altLang="zh-CN" dirty="0" err="1">
                  <a:solidFill>
                    <a:srgbClr val="000000"/>
                  </a:solidFill>
                  <a:latin typeface="Simsun" pitchFamily="2" charset="-122"/>
                  <a:ea typeface="Simsun" pitchFamily="2" charset="-122"/>
                </a:rPr>
                <a:t>Eg:interdigital</a:t>
              </a:r>
              <a:r>
                <a:rPr lang="zh-CN" altLang="en-US" dirty="0">
                  <a:solidFill>
                    <a:srgbClr val="000000"/>
                  </a:solidFill>
                  <a:latin typeface="Simsun" pitchFamily="2" charset="-122"/>
                  <a:ea typeface="Simsun" pitchFamily="2" charset="-122"/>
                </a:rPr>
                <a:t>公司指控</a:t>
              </a:r>
              <a:r>
                <a:rPr lang="en-US" altLang="zh-CN" dirty="0" err="1">
                  <a:solidFill>
                    <a:srgbClr val="000000"/>
                  </a:solidFill>
                  <a:latin typeface="Simsun" pitchFamily="2" charset="-122"/>
                  <a:ea typeface="Simsun" pitchFamily="2" charset="-122"/>
                </a:rPr>
                <a:t>samsung</a:t>
              </a:r>
              <a:r>
                <a:rPr lang="en-US" altLang="zh-CN" dirty="0">
                  <a:solidFill>
                    <a:srgbClr val="000000"/>
                  </a:solidFill>
                  <a:latin typeface="Simsun" pitchFamily="2" charset="-122"/>
                  <a:ea typeface="Simsun" pitchFamily="2" charset="-122"/>
                </a:rPr>
                <a:t>. </a:t>
              </a:r>
              <a:endParaRPr lang="zh-CN" altLang="en-US" dirty="0">
                <a:latin typeface="Calibri" pitchFamily="34" charset="0"/>
              </a:endParaRPr>
            </a:p>
          </p:txBody>
        </p:sp>
        <p:sp>
          <p:nvSpPr>
            <p:cNvPr id="22555" name="矩形 43"/>
            <p:cNvSpPr>
              <a:spLocks noChangeArrowheads="1"/>
            </p:cNvSpPr>
            <p:nvPr/>
          </p:nvSpPr>
          <p:spPr bwMode="auto">
            <a:xfrm>
              <a:off x="988532" y="1274908"/>
              <a:ext cx="1107996" cy="369332"/>
            </a:xfrm>
            <a:prstGeom prst="rect">
              <a:avLst/>
            </a:prstGeom>
            <a:noFill/>
            <a:ln w="9525">
              <a:noFill/>
              <a:miter lim="800000"/>
              <a:headEnd/>
              <a:tailEnd/>
            </a:ln>
          </p:spPr>
          <p:txBody>
            <a:bodyPr wrap="none">
              <a:spAutoFit/>
            </a:bodyPr>
            <a:lstStyle/>
            <a:p>
              <a:r>
                <a:rPr lang="zh-CN" altLang="en-US">
                  <a:latin typeface="Calibri" pitchFamily="34" charset="0"/>
                </a:rPr>
                <a:t>技术方面</a:t>
              </a:r>
            </a:p>
          </p:txBody>
        </p:sp>
      </p:grpSp>
      <p:grpSp>
        <p:nvGrpSpPr>
          <p:cNvPr id="22535" name="组合 44"/>
          <p:cNvGrpSpPr>
            <a:grpSpLocks/>
          </p:cNvGrpSpPr>
          <p:nvPr/>
        </p:nvGrpSpPr>
        <p:grpSpPr bwMode="auto">
          <a:xfrm>
            <a:off x="8156575" y="1008063"/>
            <a:ext cx="3676650" cy="2526662"/>
            <a:chOff x="223320" y="1274908"/>
            <a:chExt cx="3677167" cy="2525641"/>
          </a:xfrm>
        </p:grpSpPr>
        <p:sp>
          <p:nvSpPr>
            <p:cNvPr id="22552" name="矩形 45"/>
            <p:cNvSpPr>
              <a:spLocks noChangeArrowheads="1"/>
            </p:cNvSpPr>
            <p:nvPr/>
          </p:nvSpPr>
          <p:spPr bwMode="auto">
            <a:xfrm>
              <a:off x="223320" y="1770045"/>
              <a:ext cx="3677167" cy="2030504"/>
            </a:xfrm>
            <a:prstGeom prst="rect">
              <a:avLst/>
            </a:prstGeom>
            <a:noFill/>
            <a:ln w="9525">
              <a:noFill/>
              <a:miter lim="800000"/>
              <a:headEnd/>
              <a:tailEnd/>
            </a:ln>
          </p:spPr>
          <p:txBody>
            <a:bodyPr>
              <a:spAutoFit/>
            </a:bodyPr>
            <a:lstStyle/>
            <a:p>
              <a:r>
                <a:rPr lang="zh-CN" altLang="en-US" dirty="0">
                  <a:solidFill>
                    <a:srgbClr val="000000"/>
                  </a:solidFill>
                  <a:latin typeface="Simsun" pitchFamily="2" charset="-122"/>
                  <a:ea typeface="Simsun" pitchFamily="2" charset="-122"/>
                </a:rPr>
                <a:t>事实标准核心知识产权除了针对所属产业上中下游布局</a:t>
              </a:r>
              <a:r>
                <a:rPr lang="en-US" altLang="zh-CN" dirty="0">
                  <a:solidFill>
                    <a:srgbClr val="000000"/>
                  </a:solidFill>
                  <a:latin typeface="Simsun" pitchFamily="2" charset="-122"/>
                  <a:ea typeface="Simsun" pitchFamily="2" charset="-122"/>
                </a:rPr>
                <a:t>, </a:t>
              </a:r>
              <a:r>
                <a:rPr lang="zh-CN" altLang="en-US" dirty="0">
                  <a:solidFill>
                    <a:srgbClr val="000000"/>
                  </a:solidFill>
                  <a:latin typeface="Simsun" pitchFamily="2" charset="-122"/>
                  <a:ea typeface="Simsun" pitchFamily="2" charset="-122"/>
                </a:rPr>
                <a:t>也应该理清事实标准在不同区域的适用性，并配合公司主要产销区域及知识产权商业模式，调整全球知识产权布局</a:t>
              </a:r>
              <a:r>
                <a:rPr lang="zh-CN" altLang="en-US" dirty="0" smtClean="0">
                  <a:solidFill>
                    <a:srgbClr val="000000"/>
                  </a:solidFill>
                  <a:latin typeface="Simsun" pitchFamily="2" charset="-122"/>
                  <a:ea typeface="Simsun" pitchFamily="2" charset="-122"/>
                </a:rPr>
                <a:t>。</a:t>
              </a:r>
              <a:endParaRPr lang="en-US" altLang="zh-CN" dirty="0" smtClean="0">
                <a:solidFill>
                  <a:srgbClr val="000000"/>
                </a:solidFill>
                <a:latin typeface="Simsun" pitchFamily="2" charset="-122"/>
                <a:ea typeface="Simsun" pitchFamily="2" charset="-122"/>
              </a:endParaRPr>
            </a:p>
            <a:p>
              <a:r>
                <a:rPr lang="en-US" altLang="zh-CN" dirty="0" err="1" smtClean="0">
                  <a:solidFill>
                    <a:srgbClr val="000000"/>
                  </a:solidFill>
                  <a:latin typeface="Simsun" pitchFamily="2" charset="-122"/>
                  <a:ea typeface="Simsun" pitchFamily="2" charset="-122"/>
                </a:rPr>
                <a:t>Eg</a:t>
              </a:r>
              <a:r>
                <a:rPr lang="zh-CN" altLang="en-US" dirty="0" smtClean="0">
                  <a:solidFill>
                    <a:srgbClr val="000000"/>
                  </a:solidFill>
                  <a:latin typeface="Simsun" pitchFamily="2" charset="-122"/>
                  <a:ea typeface="Simsun" pitchFamily="2" charset="-122"/>
                </a:rPr>
                <a:t>：</a:t>
              </a:r>
              <a:r>
                <a:rPr lang="en-US" altLang="zh-CN" dirty="0" smtClean="0">
                  <a:solidFill>
                    <a:srgbClr val="000000"/>
                  </a:solidFill>
                  <a:latin typeface="Simsun" pitchFamily="2" charset="-122"/>
                  <a:ea typeface="Simsun" pitchFamily="2" charset="-122"/>
                </a:rPr>
                <a:t>Qualcomm</a:t>
              </a:r>
              <a:r>
                <a:rPr lang="zh-CN" altLang="en-US" dirty="0" smtClean="0">
                  <a:solidFill>
                    <a:srgbClr val="000000"/>
                  </a:solidFill>
                  <a:latin typeface="Simsun" pitchFamily="2" charset="-122"/>
                  <a:ea typeface="Simsun" pitchFamily="2" charset="-122"/>
                </a:rPr>
                <a:t>公司、</a:t>
              </a:r>
              <a:r>
                <a:rPr lang="en-US" altLang="zh-CN" dirty="0" err="1" smtClean="0">
                  <a:solidFill>
                    <a:srgbClr val="000000"/>
                  </a:solidFill>
                  <a:latin typeface="Simsun" pitchFamily="2" charset="-122"/>
                  <a:ea typeface="Simsun" pitchFamily="2" charset="-122"/>
                </a:rPr>
                <a:t>Interdigital</a:t>
              </a:r>
              <a:r>
                <a:rPr lang="zh-CN" altLang="en-US" dirty="0" smtClean="0">
                  <a:solidFill>
                    <a:srgbClr val="000000"/>
                  </a:solidFill>
                  <a:latin typeface="Simsun" pitchFamily="2" charset="-122"/>
                  <a:ea typeface="Simsun" pitchFamily="2" charset="-122"/>
                </a:rPr>
                <a:t>公司</a:t>
              </a:r>
              <a:endParaRPr lang="zh-CN" altLang="en-US" dirty="0">
                <a:latin typeface="Calibri" pitchFamily="34" charset="0"/>
              </a:endParaRPr>
            </a:p>
          </p:txBody>
        </p:sp>
        <p:sp>
          <p:nvSpPr>
            <p:cNvPr id="22553" name="矩形 46"/>
            <p:cNvSpPr>
              <a:spLocks noChangeArrowheads="1"/>
            </p:cNvSpPr>
            <p:nvPr/>
          </p:nvSpPr>
          <p:spPr bwMode="auto">
            <a:xfrm>
              <a:off x="988532" y="1274908"/>
              <a:ext cx="1107996" cy="369332"/>
            </a:xfrm>
            <a:prstGeom prst="rect">
              <a:avLst/>
            </a:prstGeom>
            <a:noFill/>
            <a:ln w="9525">
              <a:noFill/>
              <a:miter lim="800000"/>
              <a:headEnd/>
              <a:tailEnd/>
            </a:ln>
          </p:spPr>
          <p:txBody>
            <a:bodyPr wrap="none">
              <a:spAutoFit/>
            </a:bodyPr>
            <a:lstStyle/>
            <a:p>
              <a:r>
                <a:rPr lang="zh-CN" altLang="en-US">
                  <a:latin typeface="Calibri" pitchFamily="34" charset="0"/>
                </a:rPr>
                <a:t>产业层面</a:t>
              </a:r>
            </a:p>
          </p:txBody>
        </p:sp>
      </p:grpSp>
      <p:grpSp>
        <p:nvGrpSpPr>
          <p:cNvPr id="22536" name="组合 5"/>
          <p:cNvGrpSpPr>
            <a:grpSpLocks/>
          </p:cNvGrpSpPr>
          <p:nvPr/>
        </p:nvGrpSpPr>
        <p:grpSpPr bwMode="auto">
          <a:xfrm>
            <a:off x="6402388" y="825500"/>
            <a:ext cx="1508125" cy="241300"/>
            <a:chOff x="4908884" y="1118935"/>
            <a:chExt cx="1508298" cy="240633"/>
          </a:xfrm>
        </p:grpSpPr>
        <p:sp>
          <p:nvSpPr>
            <p:cNvPr id="49" name="减号 48"/>
            <p:cNvSpPr/>
            <p:nvPr/>
          </p:nvSpPr>
          <p:spPr>
            <a:xfrm>
              <a:off x="4908884" y="1118935"/>
              <a:ext cx="452489" cy="240633"/>
            </a:xfrm>
            <a:prstGeom prst="mathMinus">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0" name="减号 49"/>
            <p:cNvSpPr/>
            <p:nvPr/>
          </p:nvSpPr>
          <p:spPr>
            <a:xfrm>
              <a:off x="5253411" y="1118935"/>
              <a:ext cx="452490" cy="240633"/>
            </a:xfrm>
            <a:prstGeom prst="mathMinus">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1" name="减号 50"/>
            <p:cNvSpPr/>
            <p:nvPr/>
          </p:nvSpPr>
          <p:spPr>
            <a:xfrm>
              <a:off x="5609051" y="1118935"/>
              <a:ext cx="452490" cy="240633"/>
            </a:xfrm>
            <a:prstGeom prst="mathMinus">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2" name="减号 51"/>
            <p:cNvSpPr/>
            <p:nvPr/>
          </p:nvSpPr>
          <p:spPr>
            <a:xfrm>
              <a:off x="5964692" y="1118935"/>
              <a:ext cx="452490" cy="240633"/>
            </a:xfrm>
            <a:prstGeom prst="mathMinus">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22537" name="组合 5"/>
          <p:cNvGrpSpPr>
            <a:grpSpLocks/>
          </p:cNvGrpSpPr>
          <p:nvPr/>
        </p:nvGrpSpPr>
        <p:grpSpPr bwMode="auto">
          <a:xfrm>
            <a:off x="3532188" y="831850"/>
            <a:ext cx="1508125" cy="239713"/>
            <a:chOff x="4908884" y="1118935"/>
            <a:chExt cx="1508298" cy="240633"/>
          </a:xfrm>
        </p:grpSpPr>
        <p:sp>
          <p:nvSpPr>
            <p:cNvPr id="54" name="减号 53"/>
            <p:cNvSpPr/>
            <p:nvPr/>
          </p:nvSpPr>
          <p:spPr>
            <a:xfrm>
              <a:off x="4908884" y="1118935"/>
              <a:ext cx="452489" cy="240633"/>
            </a:xfrm>
            <a:prstGeom prst="mathMinus">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5" name="减号 54"/>
            <p:cNvSpPr/>
            <p:nvPr/>
          </p:nvSpPr>
          <p:spPr>
            <a:xfrm>
              <a:off x="5253411" y="1118935"/>
              <a:ext cx="452490" cy="240633"/>
            </a:xfrm>
            <a:prstGeom prst="mathMinus">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6" name="减号 55"/>
            <p:cNvSpPr/>
            <p:nvPr/>
          </p:nvSpPr>
          <p:spPr>
            <a:xfrm>
              <a:off x="5609051" y="1118935"/>
              <a:ext cx="452490" cy="240633"/>
            </a:xfrm>
            <a:prstGeom prst="mathMinus">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7" name="减号 56"/>
            <p:cNvSpPr/>
            <p:nvPr/>
          </p:nvSpPr>
          <p:spPr>
            <a:xfrm>
              <a:off x="5964692" y="1118935"/>
              <a:ext cx="452490" cy="240633"/>
            </a:xfrm>
            <a:prstGeom prst="mathMinus">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22538" name="组合 5"/>
          <p:cNvGrpSpPr>
            <a:grpSpLocks/>
          </p:cNvGrpSpPr>
          <p:nvPr/>
        </p:nvGrpSpPr>
        <p:grpSpPr bwMode="auto">
          <a:xfrm>
            <a:off x="2106613" y="820738"/>
            <a:ext cx="1508125" cy="241300"/>
            <a:chOff x="4908884" y="1118935"/>
            <a:chExt cx="1508298" cy="240633"/>
          </a:xfrm>
        </p:grpSpPr>
        <p:sp>
          <p:nvSpPr>
            <p:cNvPr id="59" name="减号 58"/>
            <p:cNvSpPr/>
            <p:nvPr/>
          </p:nvSpPr>
          <p:spPr>
            <a:xfrm>
              <a:off x="4908884" y="1118935"/>
              <a:ext cx="452489" cy="240633"/>
            </a:xfrm>
            <a:prstGeom prst="mathMinus">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0" name="减号 59"/>
            <p:cNvSpPr/>
            <p:nvPr/>
          </p:nvSpPr>
          <p:spPr>
            <a:xfrm>
              <a:off x="5253411" y="1118935"/>
              <a:ext cx="452490" cy="240633"/>
            </a:xfrm>
            <a:prstGeom prst="mathMinus">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1" name="减号 60"/>
            <p:cNvSpPr/>
            <p:nvPr/>
          </p:nvSpPr>
          <p:spPr>
            <a:xfrm>
              <a:off x="5609051" y="1118935"/>
              <a:ext cx="452490" cy="240633"/>
            </a:xfrm>
            <a:prstGeom prst="mathMinus">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2" name="减号 61"/>
            <p:cNvSpPr/>
            <p:nvPr/>
          </p:nvSpPr>
          <p:spPr>
            <a:xfrm>
              <a:off x="5964692" y="1118935"/>
              <a:ext cx="452490" cy="240633"/>
            </a:xfrm>
            <a:prstGeom prst="mathMinus">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22539" name="TextBox 63"/>
          <p:cNvSpPr txBox="1">
            <a:spLocks noChangeArrowheads="1"/>
          </p:cNvSpPr>
          <p:nvPr/>
        </p:nvSpPr>
        <p:spPr bwMode="auto">
          <a:xfrm>
            <a:off x="8224838" y="4081463"/>
            <a:ext cx="3967162" cy="2584450"/>
          </a:xfrm>
          <a:prstGeom prst="rect">
            <a:avLst/>
          </a:prstGeom>
          <a:noFill/>
          <a:ln w="9525">
            <a:noFill/>
            <a:miter lim="800000"/>
            <a:headEnd/>
            <a:tailEnd/>
          </a:ln>
        </p:spPr>
        <p:txBody>
          <a:bodyPr>
            <a:spAutoFit/>
          </a:bodyPr>
          <a:lstStyle/>
          <a:p>
            <a:r>
              <a:rPr lang="zh-CN" altLang="en-US" dirty="0">
                <a:latin typeface="Calibri" pitchFamily="34" charset="0"/>
              </a:rPr>
              <a:t>竞逐事实标准，需有决心持续投入资源</a:t>
            </a:r>
            <a:endParaRPr lang="en-US" altLang="zh-CN" dirty="0">
              <a:latin typeface="Calibri" pitchFamily="34" charset="0"/>
            </a:endParaRPr>
          </a:p>
          <a:p>
            <a:endParaRPr lang="en-US" altLang="zh-CN" dirty="0">
              <a:latin typeface="Calibri" pitchFamily="34" charset="0"/>
            </a:endParaRPr>
          </a:p>
          <a:p>
            <a:r>
              <a:rPr lang="zh-CN" altLang="en-US" dirty="0">
                <a:latin typeface="Calibri" pitchFamily="34" charset="0"/>
              </a:rPr>
              <a:t>随着破坏性创新技术于产业链扩散，周边配套技术也会形成成熟的技术方案并跨越市场鸿沟，新一代事实标准逐步取代既有技术方案，并借由产品技术世代更替，快速将其带动进入成长期市场。</a:t>
            </a:r>
            <a:endParaRPr lang="en-US" altLang="zh-CN" dirty="0">
              <a:latin typeface="Calibri" pitchFamily="34" charset="0"/>
            </a:endParaRPr>
          </a:p>
        </p:txBody>
      </p:sp>
      <p:sp>
        <p:nvSpPr>
          <p:cNvPr id="35" name="矩形 34"/>
          <p:cNvSpPr/>
          <p:nvPr/>
        </p:nvSpPr>
        <p:spPr>
          <a:xfrm>
            <a:off x="4100051" y="4660491"/>
            <a:ext cx="3834581" cy="17108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dirty="0" err="1" smtClean="0"/>
              <a:t>Eg</a:t>
            </a:r>
            <a:r>
              <a:rPr lang="en-US" altLang="zh-CN" dirty="0" smtClean="0"/>
              <a:t>:                 6</a:t>
            </a:r>
            <a:r>
              <a:rPr lang="zh-CN" altLang="en-US" dirty="0" smtClean="0"/>
              <a:t>号、</a:t>
            </a:r>
            <a:r>
              <a:rPr lang="en-US" altLang="zh-CN" dirty="0" smtClean="0"/>
              <a:t>674</a:t>
            </a:r>
            <a:r>
              <a:rPr lang="zh-CN" altLang="en-US" dirty="0" smtClean="0"/>
              <a:t>号</a:t>
            </a:r>
            <a:r>
              <a:rPr lang="zh-CN" altLang="en-US" dirty="0" smtClean="0"/>
              <a:t>、</a:t>
            </a:r>
            <a:r>
              <a:rPr lang="en-US" altLang="zh-CN" dirty="0" smtClean="0"/>
              <a:t>791</a:t>
            </a:r>
            <a:r>
              <a:rPr lang="zh-CN" altLang="en-US" dirty="0" smtClean="0"/>
              <a:t>号</a:t>
            </a:r>
            <a:endParaRPr lang="en-US" altLang="zh-CN" dirty="0" smtClean="0"/>
          </a:p>
          <a:p>
            <a:r>
              <a:rPr lang="zh-CN" altLang="en-US" dirty="0" smtClean="0"/>
              <a:t>同族专利：</a:t>
            </a:r>
            <a:r>
              <a:rPr lang="en-US" altLang="zh-CN" dirty="0" smtClean="0"/>
              <a:t>5</a:t>
            </a:r>
            <a:r>
              <a:rPr lang="zh-CN" altLang="en-US" dirty="0" smtClean="0"/>
              <a:t>号、</a:t>
            </a:r>
            <a:r>
              <a:rPr lang="en-US" altLang="zh-CN" dirty="0" smtClean="0"/>
              <a:t>991</a:t>
            </a:r>
            <a:r>
              <a:rPr lang="zh-CN" altLang="en-US" dirty="0" smtClean="0"/>
              <a:t>号、</a:t>
            </a:r>
            <a:r>
              <a:rPr lang="en-US" altLang="zh-CN" dirty="0" smtClean="0"/>
              <a:t>329</a:t>
            </a:r>
            <a:r>
              <a:rPr lang="zh-CN" altLang="en-US" dirty="0" smtClean="0"/>
              <a:t>号</a:t>
            </a:r>
            <a:endParaRPr lang="en-US" altLang="zh-CN" dirty="0" smtClean="0"/>
          </a:p>
          <a:p>
            <a:r>
              <a:rPr lang="zh-CN" altLang="en-US" dirty="0" smtClean="0"/>
              <a:t>                 （通信站、基站</a:t>
            </a:r>
            <a:r>
              <a:rPr lang="en-US" altLang="zh-CN" dirty="0" smtClean="0"/>
              <a:t>&gt;</a:t>
            </a:r>
            <a:r>
              <a:rPr lang="zh-CN" altLang="en-US" dirty="0" smtClean="0"/>
              <a:t>终端装置）</a:t>
            </a:r>
            <a:endParaRPr lang="en-US" altLang="zh-CN" dirty="0" smtClean="0"/>
          </a:p>
          <a:p>
            <a:r>
              <a:rPr lang="en-US" altLang="zh-CN" dirty="0" smtClean="0"/>
              <a:t>                       6</a:t>
            </a:r>
            <a:r>
              <a:rPr lang="zh-CN" altLang="en-US" dirty="0" smtClean="0"/>
              <a:t>号、</a:t>
            </a:r>
            <a:r>
              <a:rPr lang="en-US" altLang="zh-CN" dirty="0" smtClean="0"/>
              <a:t>873</a:t>
            </a:r>
            <a:r>
              <a:rPr lang="zh-CN" altLang="en-US" dirty="0" smtClean="0"/>
              <a:t>号、</a:t>
            </a:r>
            <a:r>
              <a:rPr lang="en-US" altLang="zh-CN" dirty="0" smtClean="0"/>
              <a:t>645</a:t>
            </a:r>
            <a:r>
              <a:rPr lang="zh-CN" altLang="en-US" dirty="0" smtClean="0"/>
              <a:t>号</a:t>
            </a:r>
            <a:endParaRPr lang="en-US" altLang="zh-CN" dirty="0" smtClean="0"/>
          </a:p>
          <a:p>
            <a:r>
              <a:rPr lang="en-US" altLang="zh-CN" dirty="0" smtClean="0"/>
              <a:t>                    </a:t>
            </a:r>
            <a:r>
              <a:rPr lang="zh-CN" altLang="en-US" dirty="0" smtClean="0"/>
              <a:t>（终端装置、无限基站）</a:t>
            </a:r>
            <a:endParaRPr lang="zh-CN" alt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1228725" y="4343400"/>
            <a:ext cx="457200" cy="457200"/>
          </a:xfrm>
          <a:prstGeom prst="ellipse">
            <a:avLst/>
          </a:prstGeom>
          <a:solidFill>
            <a:srgbClr val="ED362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 name="椭圆 2"/>
          <p:cNvSpPr/>
          <p:nvPr/>
        </p:nvSpPr>
        <p:spPr>
          <a:xfrm>
            <a:off x="2457450" y="4014788"/>
            <a:ext cx="514350" cy="514350"/>
          </a:xfrm>
          <a:prstGeom prst="ellipse">
            <a:avLst/>
          </a:prstGeom>
          <a:solidFill>
            <a:srgbClr val="ED362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 name="椭圆 3"/>
          <p:cNvSpPr/>
          <p:nvPr/>
        </p:nvSpPr>
        <p:spPr>
          <a:xfrm>
            <a:off x="3600450" y="4800600"/>
            <a:ext cx="828675" cy="828675"/>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椭圆 4"/>
          <p:cNvSpPr/>
          <p:nvPr/>
        </p:nvSpPr>
        <p:spPr>
          <a:xfrm>
            <a:off x="4586288" y="4014788"/>
            <a:ext cx="471487" cy="471487"/>
          </a:xfrm>
          <a:prstGeom prst="ellipse">
            <a:avLst/>
          </a:prstGeom>
          <a:solidFill>
            <a:srgbClr val="ED362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椭圆 5"/>
          <p:cNvSpPr/>
          <p:nvPr/>
        </p:nvSpPr>
        <p:spPr>
          <a:xfrm>
            <a:off x="4829175" y="5329238"/>
            <a:ext cx="857250" cy="857250"/>
          </a:xfrm>
          <a:prstGeom prst="ellipse">
            <a:avLst/>
          </a:prstGeom>
          <a:solidFill>
            <a:srgbClr val="45CD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 name="椭圆 6"/>
          <p:cNvSpPr/>
          <p:nvPr/>
        </p:nvSpPr>
        <p:spPr>
          <a:xfrm>
            <a:off x="6372225" y="4014788"/>
            <a:ext cx="414338" cy="414337"/>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 name="椭圆 7"/>
          <p:cNvSpPr/>
          <p:nvPr/>
        </p:nvSpPr>
        <p:spPr>
          <a:xfrm>
            <a:off x="8072438" y="3608388"/>
            <a:ext cx="292100" cy="292100"/>
          </a:xfrm>
          <a:prstGeom prst="ellipse">
            <a:avLst/>
          </a:prstGeom>
          <a:solidFill>
            <a:srgbClr val="45CD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9" name="椭圆 8"/>
          <p:cNvSpPr/>
          <p:nvPr/>
        </p:nvSpPr>
        <p:spPr>
          <a:xfrm>
            <a:off x="7443788" y="3757613"/>
            <a:ext cx="171450" cy="17145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0" name="椭圆 9"/>
          <p:cNvSpPr/>
          <p:nvPr/>
        </p:nvSpPr>
        <p:spPr>
          <a:xfrm>
            <a:off x="5514975" y="4529138"/>
            <a:ext cx="271463" cy="271462"/>
          </a:xfrm>
          <a:prstGeom prst="ellipse">
            <a:avLst/>
          </a:prstGeom>
          <a:solidFill>
            <a:srgbClr val="45CD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1" name="椭圆 10"/>
          <p:cNvSpPr/>
          <p:nvPr/>
        </p:nvSpPr>
        <p:spPr>
          <a:xfrm>
            <a:off x="7143750" y="5029200"/>
            <a:ext cx="157163" cy="157163"/>
          </a:xfrm>
          <a:prstGeom prst="ellipse">
            <a:avLst/>
          </a:prstGeom>
          <a:solidFill>
            <a:srgbClr val="ED362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2" name="椭圆 11"/>
          <p:cNvSpPr/>
          <p:nvPr/>
        </p:nvSpPr>
        <p:spPr>
          <a:xfrm>
            <a:off x="7300913" y="5929313"/>
            <a:ext cx="142875" cy="142875"/>
          </a:xfrm>
          <a:prstGeom prst="ellipse">
            <a:avLst/>
          </a:prstGeom>
          <a:solidFill>
            <a:srgbClr val="45CD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3" name="椭圆 12"/>
          <p:cNvSpPr/>
          <p:nvPr/>
        </p:nvSpPr>
        <p:spPr>
          <a:xfrm>
            <a:off x="9272588" y="5329238"/>
            <a:ext cx="442912" cy="442912"/>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4" name="椭圆 13"/>
          <p:cNvSpPr/>
          <p:nvPr/>
        </p:nvSpPr>
        <p:spPr>
          <a:xfrm>
            <a:off x="9972675" y="4014788"/>
            <a:ext cx="328613" cy="328612"/>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5" name="椭圆 14"/>
          <p:cNvSpPr/>
          <p:nvPr/>
        </p:nvSpPr>
        <p:spPr>
          <a:xfrm>
            <a:off x="8258175" y="4800600"/>
            <a:ext cx="228600" cy="228600"/>
          </a:xfrm>
          <a:prstGeom prst="ellipse">
            <a:avLst/>
          </a:prstGeom>
          <a:solidFill>
            <a:srgbClr val="45CD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6" name="椭圆 15"/>
          <p:cNvSpPr/>
          <p:nvPr/>
        </p:nvSpPr>
        <p:spPr>
          <a:xfrm>
            <a:off x="10515600" y="4800600"/>
            <a:ext cx="228600" cy="228600"/>
          </a:xfrm>
          <a:prstGeom prst="ellipse">
            <a:avLst/>
          </a:prstGeom>
          <a:solidFill>
            <a:srgbClr val="45CD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7" name="椭圆 16"/>
          <p:cNvSpPr/>
          <p:nvPr/>
        </p:nvSpPr>
        <p:spPr>
          <a:xfrm>
            <a:off x="9058275" y="4343400"/>
            <a:ext cx="228600" cy="228600"/>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8" name="椭圆 17"/>
          <p:cNvSpPr/>
          <p:nvPr/>
        </p:nvSpPr>
        <p:spPr>
          <a:xfrm>
            <a:off x="11001375" y="3871913"/>
            <a:ext cx="928688" cy="928687"/>
          </a:xfrm>
          <a:prstGeom prst="ellipse">
            <a:avLst/>
          </a:prstGeom>
          <a:solidFill>
            <a:srgbClr val="45CD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9" name="椭圆 18"/>
          <p:cNvSpPr/>
          <p:nvPr/>
        </p:nvSpPr>
        <p:spPr>
          <a:xfrm>
            <a:off x="10629900" y="5929313"/>
            <a:ext cx="142875" cy="14287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0" name="椭圆 19"/>
          <p:cNvSpPr/>
          <p:nvPr/>
        </p:nvSpPr>
        <p:spPr>
          <a:xfrm>
            <a:off x="11315700" y="5929313"/>
            <a:ext cx="149225" cy="149225"/>
          </a:xfrm>
          <a:prstGeom prst="ellipse">
            <a:avLst/>
          </a:prstGeom>
          <a:solidFill>
            <a:srgbClr val="45CD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1" name="椭圆 20"/>
          <p:cNvSpPr/>
          <p:nvPr/>
        </p:nvSpPr>
        <p:spPr>
          <a:xfrm>
            <a:off x="8601075" y="5929313"/>
            <a:ext cx="71438" cy="71437"/>
          </a:xfrm>
          <a:prstGeom prst="ellipse">
            <a:avLst/>
          </a:prstGeom>
          <a:solidFill>
            <a:srgbClr val="45CD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2" name="椭圆 21"/>
          <p:cNvSpPr/>
          <p:nvPr/>
        </p:nvSpPr>
        <p:spPr>
          <a:xfrm>
            <a:off x="7843838" y="5551488"/>
            <a:ext cx="414337" cy="412750"/>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3" name="椭圆 22"/>
          <p:cNvSpPr/>
          <p:nvPr/>
        </p:nvSpPr>
        <p:spPr>
          <a:xfrm>
            <a:off x="9558338" y="6072188"/>
            <a:ext cx="414337" cy="414337"/>
          </a:xfrm>
          <a:prstGeom prst="ellipse">
            <a:avLst/>
          </a:prstGeom>
          <a:solidFill>
            <a:srgbClr val="45CD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4" name="椭圆 23"/>
          <p:cNvSpPr/>
          <p:nvPr/>
        </p:nvSpPr>
        <p:spPr>
          <a:xfrm>
            <a:off x="1685925" y="5106988"/>
            <a:ext cx="122238" cy="122237"/>
          </a:xfrm>
          <a:prstGeom prst="ellipse">
            <a:avLst/>
          </a:prstGeom>
          <a:solidFill>
            <a:srgbClr val="45CD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5" name="椭圆 24"/>
          <p:cNvSpPr/>
          <p:nvPr/>
        </p:nvSpPr>
        <p:spPr>
          <a:xfrm>
            <a:off x="696913" y="3914775"/>
            <a:ext cx="171450" cy="171450"/>
          </a:xfrm>
          <a:prstGeom prst="ellipse">
            <a:avLst/>
          </a:prstGeom>
          <a:solidFill>
            <a:srgbClr val="45CD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6" name="椭圆 25"/>
          <p:cNvSpPr/>
          <p:nvPr/>
        </p:nvSpPr>
        <p:spPr>
          <a:xfrm>
            <a:off x="396875" y="5186363"/>
            <a:ext cx="157163" cy="157162"/>
          </a:xfrm>
          <a:prstGeom prst="ellipse">
            <a:avLst/>
          </a:prstGeom>
          <a:solidFill>
            <a:srgbClr val="45CD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7" name="椭圆 26"/>
          <p:cNvSpPr/>
          <p:nvPr/>
        </p:nvSpPr>
        <p:spPr>
          <a:xfrm>
            <a:off x="554038" y="6086475"/>
            <a:ext cx="142875" cy="142875"/>
          </a:xfrm>
          <a:prstGeom prst="ellipse">
            <a:avLst/>
          </a:prstGeom>
          <a:solidFill>
            <a:srgbClr val="45CD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8" name="椭圆 27"/>
          <p:cNvSpPr/>
          <p:nvPr/>
        </p:nvSpPr>
        <p:spPr>
          <a:xfrm>
            <a:off x="3883025" y="6086475"/>
            <a:ext cx="142875" cy="142875"/>
          </a:xfrm>
          <a:prstGeom prst="ellipse">
            <a:avLst/>
          </a:prstGeom>
          <a:solidFill>
            <a:srgbClr val="45CD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9" name="椭圆 28"/>
          <p:cNvSpPr/>
          <p:nvPr/>
        </p:nvSpPr>
        <p:spPr>
          <a:xfrm>
            <a:off x="4568825" y="6086475"/>
            <a:ext cx="149225" cy="150813"/>
          </a:xfrm>
          <a:prstGeom prst="ellipse">
            <a:avLst/>
          </a:prstGeom>
          <a:solidFill>
            <a:srgbClr val="45CD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0" name="椭圆 29"/>
          <p:cNvSpPr/>
          <p:nvPr/>
        </p:nvSpPr>
        <p:spPr>
          <a:xfrm>
            <a:off x="1854200" y="6086475"/>
            <a:ext cx="71438" cy="7143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7" name="椭圆 56"/>
          <p:cNvSpPr/>
          <p:nvPr/>
        </p:nvSpPr>
        <p:spPr>
          <a:xfrm>
            <a:off x="2054225" y="4329113"/>
            <a:ext cx="171450" cy="171450"/>
          </a:xfrm>
          <a:prstGeom prst="ellipse">
            <a:avLst/>
          </a:prstGeom>
          <a:solidFill>
            <a:srgbClr val="ED31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8" name="椭圆 57"/>
          <p:cNvSpPr/>
          <p:nvPr/>
        </p:nvSpPr>
        <p:spPr>
          <a:xfrm>
            <a:off x="1754188" y="5600700"/>
            <a:ext cx="157162" cy="157163"/>
          </a:xfrm>
          <a:prstGeom prst="ellipse">
            <a:avLst/>
          </a:prstGeom>
          <a:solidFill>
            <a:srgbClr val="ED31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9" name="椭圆 58"/>
          <p:cNvSpPr/>
          <p:nvPr/>
        </p:nvSpPr>
        <p:spPr>
          <a:xfrm>
            <a:off x="2868613" y="5372100"/>
            <a:ext cx="228600" cy="228600"/>
          </a:xfrm>
          <a:prstGeom prst="ellipse">
            <a:avLst/>
          </a:prstGeom>
          <a:solidFill>
            <a:srgbClr val="ED31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0" name="椭圆 59"/>
          <p:cNvSpPr/>
          <p:nvPr/>
        </p:nvSpPr>
        <p:spPr>
          <a:xfrm>
            <a:off x="5000625" y="4800600"/>
            <a:ext cx="228600" cy="228600"/>
          </a:xfrm>
          <a:prstGeom prst="ellipse">
            <a:avLst/>
          </a:prstGeom>
          <a:solidFill>
            <a:srgbClr val="ED31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1" name="椭圆 60"/>
          <p:cNvSpPr/>
          <p:nvPr/>
        </p:nvSpPr>
        <p:spPr>
          <a:xfrm>
            <a:off x="5926138" y="6500813"/>
            <a:ext cx="149225" cy="149225"/>
          </a:xfrm>
          <a:prstGeom prst="ellipse">
            <a:avLst/>
          </a:prstGeom>
          <a:solidFill>
            <a:srgbClr val="ED31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7" name="TextBox 36"/>
          <p:cNvSpPr txBox="1"/>
          <p:nvPr/>
        </p:nvSpPr>
        <p:spPr>
          <a:xfrm>
            <a:off x="693174" y="943897"/>
            <a:ext cx="10943303" cy="2246769"/>
          </a:xfrm>
          <a:prstGeom prst="rect">
            <a:avLst/>
          </a:prstGeom>
          <a:noFill/>
        </p:spPr>
        <p:txBody>
          <a:bodyPr wrap="square" rtlCol="0">
            <a:spAutoFit/>
          </a:bodyPr>
          <a:lstStyle/>
          <a:p>
            <a:r>
              <a:rPr lang="zh-CN" altLang="en-US" sz="2800" dirty="0" smtClean="0"/>
              <a:t>从</a:t>
            </a:r>
            <a:r>
              <a:rPr lang="en-US" altLang="zh-CN" sz="2800" dirty="0" smtClean="0"/>
              <a:t>Qualcomm</a:t>
            </a:r>
            <a:r>
              <a:rPr lang="zh-CN" altLang="en-US" sz="2800" dirty="0" smtClean="0"/>
              <a:t>、</a:t>
            </a:r>
            <a:r>
              <a:rPr lang="en-US" altLang="zh-CN" sz="2800" dirty="0" err="1" smtClean="0"/>
              <a:t>InterDigital</a:t>
            </a:r>
            <a:r>
              <a:rPr lang="zh-CN" altLang="en-US" sz="2800" dirty="0" smtClean="0"/>
              <a:t>公司布局移动通信</a:t>
            </a:r>
            <a:r>
              <a:rPr lang="zh-CN" altLang="en-US" sz="2800" u="sng" dirty="0" smtClean="0"/>
              <a:t>技术标准核心专利</a:t>
            </a:r>
            <a:r>
              <a:rPr lang="zh-CN" altLang="en-US" sz="2800" dirty="0" smtClean="0"/>
              <a:t>可知，</a:t>
            </a:r>
            <a:r>
              <a:rPr lang="zh-CN" altLang="en-US" sz="2800" u="sng" dirty="0" smtClean="0"/>
              <a:t>事实标准知识产权</a:t>
            </a:r>
            <a:r>
              <a:rPr lang="zh-CN" altLang="en-US" sz="2800" dirty="0" smtClean="0"/>
              <a:t>布局需事前掌握相应产业、产品、技术结构、事实标准的关联性，并作为规划研发资源、投资并购目标及知识产权布局的依据。借此掌握核心技术及相应知识产权，方能借由事实标准制定，建立优势产业定位、延长创新报酬期限及获得多元利益</a:t>
            </a:r>
            <a:endParaRPr lang="zh-CN" altLang="en-US" sz="28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554" name="组合 3"/>
          <p:cNvGrpSpPr>
            <a:grpSpLocks/>
          </p:cNvGrpSpPr>
          <p:nvPr/>
        </p:nvGrpSpPr>
        <p:grpSpPr bwMode="auto">
          <a:xfrm>
            <a:off x="2019300" y="320675"/>
            <a:ext cx="7724775" cy="790575"/>
            <a:chOff x="2048821" y="320078"/>
            <a:chExt cx="7725192" cy="791021"/>
          </a:xfrm>
        </p:grpSpPr>
        <p:sp>
          <p:nvSpPr>
            <p:cNvPr id="5" name="矩形 4"/>
            <p:cNvSpPr/>
            <p:nvPr/>
          </p:nvSpPr>
          <p:spPr>
            <a:xfrm>
              <a:off x="2048821" y="320078"/>
              <a:ext cx="7725192" cy="522583"/>
            </a:xfrm>
            <a:prstGeom prst="rect">
              <a:avLst/>
            </a:prstGeom>
          </p:spPr>
          <p:txBody>
            <a:bodyPr wrap="none">
              <a:spAutoFit/>
            </a:bodyPr>
            <a:lstStyle/>
            <a:p>
              <a:pPr fontAlgn="auto">
                <a:spcBef>
                  <a:spcPts val="0"/>
                </a:spcBef>
                <a:spcAft>
                  <a:spcPts val="0"/>
                </a:spcAft>
                <a:defRPr/>
              </a:pPr>
              <a:r>
                <a:rPr lang="zh-CN" altLang="en-US" sz="2800" dirty="0">
                  <a:solidFill>
                    <a:schemeClr val="accent2">
                      <a:lumMod val="75000"/>
                    </a:schemeClr>
                  </a:solidFill>
                  <a:latin typeface="+mn-lt"/>
                  <a:ea typeface="+mn-ea"/>
                </a:rPr>
                <a:t>技术标准为竞逐蓝海关键，知识产权布局需有方</a:t>
              </a:r>
            </a:p>
          </p:txBody>
        </p:sp>
        <p:grpSp>
          <p:nvGrpSpPr>
            <p:cNvPr id="23608" name="组合 5"/>
            <p:cNvGrpSpPr>
              <a:grpSpLocks/>
            </p:cNvGrpSpPr>
            <p:nvPr/>
          </p:nvGrpSpPr>
          <p:grpSpPr bwMode="auto">
            <a:xfrm>
              <a:off x="5326141" y="870466"/>
              <a:ext cx="1508298" cy="240633"/>
              <a:chOff x="4908884" y="1118935"/>
              <a:chExt cx="1508298" cy="240633"/>
            </a:xfrm>
          </p:grpSpPr>
          <p:sp>
            <p:nvSpPr>
              <p:cNvPr id="7" name="减号 6"/>
              <p:cNvSpPr/>
              <p:nvPr/>
            </p:nvSpPr>
            <p:spPr>
              <a:xfrm>
                <a:off x="4908341" y="1119720"/>
                <a:ext cx="452462" cy="239848"/>
              </a:xfrm>
              <a:prstGeom prst="mathMinus">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 name="减号 7"/>
              <p:cNvSpPr/>
              <p:nvPr/>
            </p:nvSpPr>
            <p:spPr>
              <a:xfrm>
                <a:off x="5252847" y="1119720"/>
                <a:ext cx="452461" cy="239848"/>
              </a:xfrm>
              <a:prstGeom prst="mathMinus">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9" name="减号 8"/>
              <p:cNvSpPr/>
              <p:nvPr/>
            </p:nvSpPr>
            <p:spPr>
              <a:xfrm>
                <a:off x="5608467" y="1119720"/>
                <a:ext cx="452461" cy="239848"/>
              </a:xfrm>
              <a:prstGeom prst="mathMinus">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0" name="减号 9"/>
              <p:cNvSpPr/>
              <p:nvPr/>
            </p:nvSpPr>
            <p:spPr>
              <a:xfrm>
                <a:off x="5964086" y="1119720"/>
                <a:ext cx="452461" cy="239848"/>
              </a:xfrm>
              <a:prstGeom prst="mathMinus">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sp>
        <p:nvSpPr>
          <p:cNvPr id="23562" name="矩形 33"/>
          <p:cNvSpPr>
            <a:spLocks noChangeArrowheads="1"/>
          </p:cNvSpPr>
          <p:nvPr/>
        </p:nvSpPr>
        <p:spPr bwMode="auto">
          <a:xfrm>
            <a:off x="182410" y="577697"/>
            <a:ext cx="755650" cy="768350"/>
          </a:xfrm>
          <a:prstGeom prst="rect">
            <a:avLst/>
          </a:prstGeom>
          <a:noFill/>
          <a:ln w="9525">
            <a:noFill/>
            <a:miter lim="800000"/>
            <a:headEnd/>
            <a:tailEnd/>
          </a:ln>
        </p:spPr>
        <p:txBody>
          <a:bodyPr wrap="none">
            <a:spAutoFit/>
          </a:bodyPr>
          <a:lstStyle/>
          <a:p>
            <a:r>
              <a:rPr lang="en-US" altLang="zh-CN" sz="4400" b="1" dirty="0">
                <a:solidFill>
                  <a:schemeClr val="accent2"/>
                </a:solidFill>
                <a:latin typeface="Calibri" pitchFamily="34" charset="0"/>
              </a:rPr>
              <a:t>01</a:t>
            </a:r>
            <a:endParaRPr lang="zh-CN" altLang="en-US" sz="4400" b="1" dirty="0">
              <a:solidFill>
                <a:schemeClr val="accent2"/>
              </a:solidFill>
              <a:latin typeface="Calibri" pitchFamily="34" charset="0"/>
            </a:endParaRPr>
          </a:p>
        </p:txBody>
      </p:sp>
      <p:sp>
        <p:nvSpPr>
          <p:cNvPr id="23563" name="矩形 36"/>
          <p:cNvSpPr>
            <a:spLocks noChangeArrowheads="1"/>
          </p:cNvSpPr>
          <p:nvPr/>
        </p:nvSpPr>
        <p:spPr bwMode="auto">
          <a:xfrm>
            <a:off x="1176338" y="1714500"/>
            <a:ext cx="184150" cy="369888"/>
          </a:xfrm>
          <a:prstGeom prst="rect">
            <a:avLst/>
          </a:prstGeom>
          <a:noFill/>
          <a:ln w="9525">
            <a:noFill/>
            <a:miter lim="800000"/>
            <a:headEnd/>
            <a:tailEnd/>
          </a:ln>
        </p:spPr>
        <p:txBody>
          <a:bodyPr wrap="none">
            <a:spAutoFit/>
          </a:bodyPr>
          <a:lstStyle/>
          <a:p>
            <a:endParaRPr lang="zh-CN" altLang="en-US">
              <a:latin typeface="Calibri" pitchFamily="34" charset="0"/>
            </a:endParaRPr>
          </a:p>
        </p:txBody>
      </p:sp>
      <p:sp>
        <p:nvSpPr>
          <p:cNvPr id="23564" name="矩形 37"/>
          <p:cNvSpPr>
            <a:spLocks noChangeArrowheads="1"/>
          </p:cNvSpPr>
          <p:nvPr/>
        </p:nvSpPr>
        <p:spPr bwMode="auto">
          <a:xfrm>
            <a:off x="219331" y="3477854"/>
            <a:ext cx="754062" cy="769938"/>
          </a:xfrm>
          <a:prstGeom prst="rect">
            <a:avLst/>
          </a:prstGeom>
          <a:noFill/>
          <a:ln w="9525">
            <a:noFill/>
            <a:miter lim="800000"/>
            <a:headEnd/>
            <a:tailEnd/>
          </a:ln>
        </p:spPr>
        <p:txBody>
          <a:bodyPr wrap="none">
            <a:spAutoFit/>
          </a:bodyPr>
          <a:lstStyle/>
          <a:p>
            <a:r>
              <a:rPr lang="en-US" altLang="zh-CN" sz="4400" b="1" dirty="0">
                <a:solidFill>
                  <a:schemeClr val="accent2"/>
                </a:solidFill>
                <a:latin typeface="Calibri" pitchFamily="34" charset="0"/>
              </a:rPr>
              <a:t>02</a:t>
            </a:r>
            <a:endParaRPr lang="zh-CN" altLang="en-US" sz="4400" b="1" dirty="0">
              <a:solidFill>
                <a:schemeClr val="accent2"/>
              </a:solidFill>
              <a:latin typeface="Calibri" pitchFamily="34" charset="0"/>
            </a:endParaRPr>
          </a:p>
        </p:txBody>
      </p:sp>
      <p:sp>
        <p:nvSpPr>
          <p:cNvPr id="23600" name="矩形 40"/>
          <p:cNvSpPr>
            <a:spLocks noChangeArrowheads="1"/>
          </p:cNvSpPr>
          <p:nvPr/>
        </p:nvSpPr>
        <p:spPr bwMode="auto">
          <a:xfrm>
            <a:off x="1115962" y="3833095"/>
            <a:ext cx="10840064" cy="1200329"/>
          </a:xfrm>
          <a:prstGeom prst="rect">
            <a:avLst/>
          </a:prstGeom>
          <a:noFill/>
          <a:ln w="9525">
            <a:noFill/>
            <a:miter lim="800000"/>
            <a:headEnd/>
            <a:tailEnd/>
          </a:ln>
        </p:spPr>
        <p:txBody>
          <a:bodyPr wrap="square">
            <a:spAutoFit/>
          </a:bodyPr>
          <a:lstStyle/>
          <a:p>
            <a:r>
              <a:rPr lang="zh-CN" altLang="en-US" dirty="0">
                <a:latin typeface="Calibri" pitchFamily="34" charset="0"/>
              </a:rPr>
              <a:t>参与事实标准，需作足功课并深耕核心技术与专</a:t>
            </a:r>
            <a:r>
              <a:rPr lang="zh-CN" altLang="en-US" dirty="0" smtClean="0">
                <a:latin typeface="Calibri" pitchFamily="34" charset="0"/>
              </a:rPr>
              <a:t>利</a:t>
            </a:r>
            <a:endParaRPr lang="en-US" altLang="zh-CN" dirty="0" smtClean="0">
              <a:latin typeface="Calibri" pitchFamily="34" charset="0"/>
            </a:endParaRPr>
          </a:p>
          <a:p>
            <a:r>
              <a:rPr lang="en-US" altLang="zh-CN" dirty="0" err="1" smtClean="0">
                <a:latin typeface="Calibri" pitchFamily="34" charset="0"/>
              </a:rPr>
              <a:t>Eg:Qualcomm</a:t>
            </a:r>
            <a:r>
              <a:rPr lang="zh-CN" altLang="en-US" dirty="0" smtClean="0">
                <a:latin typeface="Calibri" pitchFamily="34" charset="0"/>
              </a:rPr>
              <a:t>、</a:t>
            </a:r>
            <a:r>
              <a:rPr lang="en-US" altLang="zh-CN" dirty="0" err="1" smtClean="0">
                <a:latin typeface="Calibri" pitchFamily="34" charset="0"/>
              </a:rPr>
              <a:t>InterDigital</a:t>
            </a:r>
            <a:r>
              <a:rPr lang="zh-CN" altLang="en-US" dirty="0" smtClean="0">
                <a:latin typeface="Calibri" pitchFamily="34" charset="0"/>
              </a:rPr>
              <a:t>等公司，在</a:t>
            </a:r>
            <a:r>
              <a:rPr lang="en-US" altLang="zh-CN" dirty="0" smtClean="0">
                <a:latin typeface="Calibri" pitchFamily="34" charset="0"/>
              </a:rPr>
              <a:t>3G</a:t>
            </a:r>
            <a:r>
              <a:rPr lang="zh-CN" altLang="en-US" dirty="0" smtClean="0">
                <a:latin typeface="Calibri" pitchFamily="34" charset="0"/>
              </a:rPr>
              <a:t>技术发展过程中，因掌握核心的</a:t>
            </a:r>
            <a:r>
              <a:rPr lang="en-US" altLang="zh-CN" dirty="0" smtClean="0">
                <a:latin typeface="Calibri" pitchFamily="34" charset="0"/>
              </a:rPr>
              <a:t>CDMA</a:t>
            </a:r>
            <a:r>
              <a:rPr lang="zh-CN" altLang="en-US" dirty="0" smtClean="0">
                <a:latin typeface="Calibri" pitchFamily="34" charset="0"/>
              </a:rPr>
              <a:t>技术，而且在其相应的知识产权布局也多在不同</a:t>
            </a:r>
            <a:r>
              <a:rPr lang="en-US" altLang="zh-CN" dirty="0" smtClean="0">
                <a:latin typeface="Calibri" pitchFamily="34" charset="0"/>
              </a:rPr>
              <a:t>3G</a:t>
            </a:r>
            <a:r>
              <a:rPr lang="zh-CN" altLang="en-US" dirty="0" smtClean="0">
                <a:latin typeface="Calibri" pitchFamily="34" charset="0"/>
              </a:rPr>
              <a:t>技术标准中圈下主要技术规格领域，而具有关键地位，才足以承受技术标准激烈竞争过程所产生的高度不确定性。</a:t>
            </a:r>
            <a:endParaRPr lang="zh-CN" altLang="en-US" dirty="0">
              <a:latin typeface="Calibri" pitchFamily="34" charset="0"/>
            </a:endParaRPr>
          </a:p>
        </p:txBody>
      </p:sp>
      <p:sp>
        <p:nvSpPr>
          <p:cNvPr id="23570" name="Freeform 24"/>
          <p:cNvSpPr>
            <a:spLocks noEditPoints="1"/>
          </p:cNvSpPr>
          <p:nvPr/>
        </p:nvSpPr>
        <p:spPr bwMode="auto">
          <a:xfrm>
            <a:off x="5354638" y="2209800"/>
            <a:ext cx="885825" cy="1065213"/>
          </a:xfrm>
          <a:custGeom>
            <a:avLst/>
            <a:gdLst>
              <a:gd name="T0" fmla="*/ 643681 w 235"/>
              <a:gd name="T1" fmla="*/ 146900 h 283"/>
              <a:gd name="T2" fmla="*/ 323723 w 235"/>
              <a:gd name="T3" fmla="*/ 0 h 283"/>
              <a:gd name="T4" fmla="*/ 557104 w 235"/>
              <a:gd name="T5" fmla="*/ 952964 h 283"/>
              <a:gd name="T6" fmla="*/ 557104 w 235"/>
              <a:gd name="T7" fmla="*/ 952964 h 283"/>
              <a:gd name="T8" fmla="*/ 323723 w 235"/>
              <a:gd name="T9" fmla="*/ 1065964 h 283"/>
              <a:gd name="T10" fmla="*/ 440413 w 235"/>
              <a:gd name="T11" fmla="*/ 817364 h 283"/>
              <a:gd name="T12" fmla="*/ 542047 w 235"/>
              <a:gd name="T13" fmla="*/ 263666 h 283"/>
              <a:gd name="T14" fmla="*/ 677559 w 235"/>
              <a:gd name="T15" fmla="*/ 448232 h 283"/>
              <a:gd name="T16" fmla="*/ 575925 w 235"/>
              <a:gd name="T17" fmla="*/ 376666 h 283"/>
              <a:gd name="T18" fmla="*/ 609803 w 235"/>
              <a:gd name="T19" fmla="*/ 342766 h 283"/>
              <a:gd name="T20" fmla="*/ 534519 w 235"/>
              <a:gd name="T21" fmla="*/ 346532 h 283"/>
              <a:gd name="T22" fmla="*/ 508169 w 235"/>
              <a:gd name="T23" fmla="*/ 335232 h 283"/>
              <a:gd name="T24" fmla="*/ 429121 w 235"/>
              <a:gd name="T25" fmla="*/ 293799 h 283"/>
              <a:gd name="T26" fmla="*/ 470527 w 235"/>
              <a:gd name="T27" fmla="*/ 267433 h 283"/>
              <a:gd name="T28" fmla="*/ 447942 w 235"/>
              <a:gd name="T29" fmla="*/ 290033 h 283"/>
              <a:gd name="T30" fmla="*/ 395243 w 235"/>
              <a:gd name="T31" fmla="*/ 508499 h 283"/>
              <a:gd name="T32" fmla="*/ 395243 w 235"/>
              <a:gd name="T33" fmla="*/ 561232 h 283"/>
              <a:gd name="T34" fmla="*/ 376422 w 235"/>
              <a:gd name="T35" fmla="*/ 335232 h 283"/>
              <a:gd name="T36" fmla="*/ 252203 w 235"/>
              <a:gd name="T37" fmla="*/ 365366 h 283"/>
              <a:gd name="T38" fmla="*/ 252203 w 235"/>
              <a:gd name="T39" fmla="*/ 342766 h 283"/>
              <a:gd name="T40" fmla="*/ 248438 w 235"/>
              <a:gd name="T41" fmla="*/ 459532 h 283"/>
              <a:gd name="T42" fmla="*/ 203268 w 235"/>
              <a:gd name="T43" fmla="*/ 448232 h 283"/>
              <a:gd name="T44" fmla="*/ 222089 w 235"/>
              <a:gd name="T45" fmla="*/ 516032 h 283"/>
              <a:gd name="T46" fmla="*/ 244674 w 235"/>
              <a:gd name="T47" fmla="*/ 564999 h 283"/>
              <a:gd name="T48" fmla="*/ 237146 w 235"/>
              <a:gd name="T49" fmla="*/ 549932 h 283"/>
              <a:gd name="T50" fmla="*/ 214560 w 235"/>
              <a:gd name="T51" fmla="*/ 500965 h 283"/>
              <a:gd name="T52" fmla="*/ 199504 w 235"/>
              <a:gd name="T53" fmla="*/ 527332 h 283"/>
              <a:gd name="T54" fmla="*/ 255967 w 235"/>
              <a:gd name="T55" fmla="*/ 625265 h 283"/>
              <a:gd name="T56" fmla="*/ 210796 w 235"/>
              <a:gd name="T57" fmla="*/ 644098 h 283"/>
              <a:gd name="T58" fmla="*/ 286081 w 235"/>
              <a:gd name="T59" fmla="*/ 666698 h 283"/>
              <a:gd name="T60" fmla="*/ 274788 w 235"/>
              <a:gd name="T61" fmla="*/ 719431 h 283"/>
              <a:gd name="T62" fmla="*/ 350072 w 235"/>
              <a:gd name="T63" fmla="*/ 715665 h 283"/>
              <a:gd name="T64" fmla="*/ 361365 w 235"/>
              <a:gd name="T65" fmla="*/ 768398 h 283"/>
              <a:gd name="T66" fmla="*/ 436649 w 235"/>
              <a:gd name="T67" fmla="*/ 745798 h 283"/>
              <a:gd name="T68" fmla="*/ 444178 w 235"/>
              <a:gd name="T69" fmla="*/ 726965 h 283"/>
              <a:gd name="T70" fmla="*/ 440413 w 235"/>
              <a:gd name="T71" fmla="*/ 779698 h 283"/>
              <a:gd name="T72" fmla="*/ 462999 w 235"/>
              <a:gd name="T73" fmla="*/ 772165 h 283"/>
              <a:gd name="T74" fmla="*/ 417828 w 235"/>
              <a:gd name="T75" fmla="*/ 527332 h 283"/>
              <a:gd name="T76" fmla="*/ 462999 w 235"/>
              <a:gd name="T77" fmla="*/ 519799 h 283"/>
              <a:gd name="T78" fmla="*/ 440413 w 235"/>
              <a:gd name="T79" fmla="*/ 478365 h 283"/>
              <a:gd name="T80" fmla="*/ 534519 w 235"/>
              <a:gd name="T81" fmla="*/ 715665 h 283"/>
              <a:gd name="T82" fmla="*/ 542047 w 235"/>
              <a:gd name="T83" fmla="*/ 779698 h 283"/>
              <a:gd name="T84" fmla="*/ 575925 w 235"/>
              <a:gd name="T85" fmla="*/ 689298 h 283"/>
              <a:gd name="T86" fmla="*/ 628624 w 235"/>
              <a:gd name="T87" fmla="*/ 700598 h 283"/>
              <a:gd name="T88" fmla="*/ 624860 w 235"/>
              <a:gd name="T89" fmla="*/ 625265 h 283"/>
              <a:gd name="T90" fmla="*/ 677559 w 235"/>
              <a:gd name="T91" fmla="*/ 613965 h 283"/>
              <a:gd name="T92" fmla="*/ 692616 w 235"/>
              <a:gd name="T93" fmla="*/ 538632 h 283"/>
              <a:gd name="T94" fmla="*/ 692616 w 235"/>
              <a:gd name="T95" fmla="*/ 512265 h 283"/>
              <a:gd name="T96" fmla="*/ 692616 w 235"/>
              <a:gd name="T97" fmla="*/ 564999 h 283"/>
              <a:gd name="T98" fmla="*/ 71520 w 235"/>
              <a:gd name="T99" fmla="*/ 395499 h 283"/>
              <a:gd name="T100" fmla="*/ 575925 w 235"/>
              <a:gd name="T101" fmla="*/ 161966 h 283"/>
              <a:gd name="T102" fmla="*/ 131748 w 235"/>
              <a:gd name="T103" fmla="*/ 418099 h 28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35"/>
              <a:gd name="T157" fmla="*/ 0 h 283"/>
              <a:gd name="T158" fmla="*/ 235 w 235"/>
              <a:gd name="T159" fmla="*/ 283 h 283"/>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35" h="283">
                <a:moveTo>
                  <a:pt x="148" y="30"/>
                </a:moveTo>
                <a:cubicBezTo>
                  <a:pt x="148" y="0"/>
                  <a:pt x="148" y="0"/>
                  <a:pt x="148" y="0"/>
                </a:cubicBezTo>
                <a:cubicBezTo>
                  <a:pt x="171" y="0"/>
                  <a:pt x="171" y="0"/>
                  <a:pt x="171" y="0"/>
                </a:cubicBezTo>
                <a:cubicBezTo>
                  <a:pt x="171" y="39"/>
                  <a:pt x="171" y="39"/>
                  <a:pt x="171" y="39"/>
                </a:cubicBezTo>
                <a:cubicBezTo>
                  <a:pt x="167" y="37"/>
                  <a:pt x="162" y="35"/>
                  <a:pt x="157" y="33"/>
                </a:cubicBezTo>
                <a:cubicBezTo>
                  <a:pt x="154" y="32"/>
                  <a:pt x="151" y="31"/>
                  <a:pt x="148" y="30"/>
                </a:cubicBezTo>
                <a:close/>
                <a:moveTo>
                  <a:pt x="86" y="30"/>
                </a:moveTo>
                <a:cubicBezTo>
                  <a:pt x="86" y="0"/>
                  <a:pt x="86" y="0"/>
                  <a:pt x="86" y="0"/>
                </a:cubicBezTo>
                <a:cubicBezTo>
                  <a:pt x="64" y="0"/>
                  <a:pt x="64" y="0"/>
                  <a:pt x="64" y="0"/>
                </a:cubicBezTo>
                <a:cubicBezTo>
                  <a:pt x="64" y="39"/>
                  <a:pt x="64" y="39"/>
                  <a:pt x="64" y="39"/>
                </a:cubicBezTo>
                <a:cubicBezTo>
                  <a:pt x="71" y="35"/>
                  <a:pt x="79" y="32"/>
                  <a:pt x="86" y="30"/>
                </a:cubicBezTo>
                <a:close/>
                <a:moveTo>
                  <a:pt x="148" y="253"/>
                </a:moveTo>
                <a:cubicBezTo>
                  <a:pt x="148" y="283"/>
                  <a:pt x="148" y="283"/>
                  <a:pt x="148" y="283"/>
                </a:cubicBezTo>
                <a:cubicBezTo>
                  <a:pt x="171" y="283"/>
                  <a:pt x="171" y="283"/>
                  <a:pt x="171" y="283"/>
                </a:cubicBezTo>
                <a:cubicBezTo>
                  <a:pt x="171" y="244"/>
                  <a:pt x="171" y="244"/>
                  <a:pt x="171" y="244"/>
                </a:cubicBezTo>
                <a:cubicBezTo>
                  <a:pt x="164" y="247"/>
                  <a:pt x="156" y="250"/>
                  <a:pt x="148" y="253"/>
                </a:cubicBezTo>
                <a:close/>
                <a:moveTo>
                  <a:pt x="78" y="250"/>
                </a:moveTo>
                <a:cubicBezTo>
                  <a:pt x="73" y="248"/>
                  <a:pt x="68" y="246"/>
                  <a:pt x="64" y="244"/>
                </a:cubicBezTo>
                <a:cubicBezTo>
                  <a:pt x="64" y="283"/>
                  <a:pt x="64" y="283"/>
                  <a:pt x="64" y="283"/>
                </a:cubicBezTo>
                <a:cubicBezTo>
                  <a:pt x="86" y="283"/>
                  <a:pt x="86" y="283"/>
                  <a:pt x="86" y="283"/>
                </a:cubicBezTo>
                <a:cubicBezTo>
                  <a:pt x="86" y="253"/>
                  <a:pt x="86" y="253"/>
                  <a:pt x="86" y="253"/>
                </a:cubicBezTo>
                <a:cubicBezTo>
                  <a:pt x="83" y="252"/>
                  <a:pt x="80" y="251"/>
                  <a:pt x="78" y="250"/>
                </a:cubicBezTo>
                <a:close/>
                <a:moveTo>
                  <a:pt x="189" y="167"/>
                </a:moveTo>
                <a:cubicBezTo>
                  <a:pt x="178" y="197"/>
                  <a:pt x="149" y="217"/>
                  <a:pt x="117" y="217"/>
                </a:cubicBezTo>
                <a:cubicBezTo>
                  <a:pt x="108" y="217"/>
                  <a:pt x="100" y="216"/>
                  <a:pt x="91" y="213"/>
                </a:cubicBezTo>
                <a:cubicBezTo>
                  <a:pt x="52" y="198"/>
                  <a:pt x="32" y="154"/>
                  <a:pt x="46" y="115"/>
                </a:cubicBezTo>
                <a:cubicBezTo>
                  <a:pt x="57" y="85"/>
                  <a:pt x="86" y="65"/>
                  <a:pt x="117" y="65"/>
                </a:cubicBezTo>
                <a:cubicBezTo>
                  <a:pt x="126" y="65"/>
                  <a:pt x="135" y="67"/>
                  <a:pt x="144" y="70"/>
                </a:cubicBezTo>
                <a:cubicBezTo>
                  <a:pt x="183" y="84"/>
                  <a:pt x="203" y="128"/>
                  <a:pt x="189" y="167"/>
                </a:cubicBezTo>
                <a:close/>
                <a:moveTo>
                  <a:pt x="166" y="117"/>
                </a:moveTo>
                <a:cubicBezTo>
                  <a:pt x="168" y="119"/>
                  <a:pt x="169" y="122"/>
                  <a:pt x="169" y="124"/>
                </a:cubicBezTo>
                <a:cubicBezTo>
                  <a:pt x="180" y="119"/>
                  <a:pt x="180" y="119"/>
                  <a:pt x="180" y="119"/>
                </a:cubicBezTo>
                <a:cubicBezTo>
                  <a:pt x="183" y="119"/>
                  <a:pt x="183" y="116"/>
                  <a:pt x="183" y="114"/>
                </a:cubicBezTo>
                <a:cubicBezTo>
                  <a:pt x="182" y="112"/>
                  <a:pt x="179" y="111"/>
                  <a:pt x="177" y="112"/>
                </a:cubicBezTo>
                <a:lnTo>
                  <a:pt x="166" y="117"/>
                </a:lnTo>
                <a:close/>
                <a:moveTo>
                  <a:pt x="153" y="100"/>
                </a:moveTo>
                <a:cubicBezTo>
                  <a:pt x="155" y="102"/>
                  <a:pt x="157" y="103"/>
                  <a:pt x="159" y="105"/>
                </a:cubicBezTo>
                <a:cubicBezTo>
                  <a:pt x="167" y="97"/>
                  <a:pt x="167" y="97"/>
                  <a:pt x="167" y="97"/>
                </a:cubicBezTo>
                <a:cubicBezTo>
                  <a:pt x="169" y="95"/>
                  <a:pt x="169" y="93"/>
                  <a:pt x="167" y="91"/>
                </a:cubicBezTo>
                <a:cubicBezTo>
                  <a:pt x="166" y="90"/>
                  <a:pt x="163" y="90"/>
                  <a:pt x="162" y="91"/>
                </a:cubicBezTo>
                <a:lnTo>
                  <a:pt x="153" y="100"/>
                </a:lnTo>
                <a:close/>
                <a:moveTo>
                  <a:pt x="135" y="89"/>
                </a:moveTo>
                <a:cubicBezTo>
                  <a:pt x="135" y="89"/>
                  <a:pt x="136" y="90"/>
                  <a:pt x="136" y="90"/>
                </a:cubicBezTo>
                <a:cubicBezTo>
                  <a:pt x="138" y="91"/>
                  <a:pt x="140" y="91"/>
                  <a:pt x="142" y="92"/>
                </a:cubicBezTo>
                <a:cubicBezTo>
                  <a:pt x="147" y="81"/>
                  <a:pt x="147" y="81"/>
                  <a:pt x="147" y="81"/>
                </a:cubicBezTo>
                <a:cubicBezTo>
                  <a:pt x="147" y="79"/>
                  <a:pt x="146" y="77"/>
                  <a:pt x="144" y="76"/>
                </a:cubicBezTo>
                <a:cubicBezTo>
                  <a:pt x="142" y="75"/>
                  <a:pt x="140" y="76"/>
                  <a:pt x="139" y="78"/>
                </a:cubicBezTo>
                <a:lnTo>
                  <a:pt x="135" y="89"/>
                </a:lnTo>
                <a:close/>
                <a:moveTo>
                  <a:pt x="110" y="89"/>
                </a:moveTo>
                <a:cubicBezTo>
                  <a:pt x="114" y="89"/>
                  <a:pt x="114" y="89"/>
                  <a:pt x="114" y="89"/>
                </a:cubicBezTo>
                <a:cubicBezTo>
                  <a:pt x="114" y="83"/>
                  <a:pt x="114" y="83"/>
                  <a:pt x="114" y="83"/>
                </a:cubicBezTo>
                <a:cubicBezTo>
                  <a:pt x="114" y="81"/>
                  <a:pt x="114" y="80"/>
                  <a:pt x="114" y="78"/>
                </a:cubicBezTo>
                <a:cubicBezTo>
                  <a:pt x="115" y="80"/>
                  <a:pt x="116" y="81"/>
                  <a:pt x="116" y="82"/>
                </a:cubicBezTo>
                <a:cubicBezTo>
                  <a:pt x="120" y="89"/>
                  <a:pt x="120" y="89"/>
                  <a:pt x="120" y="89"/>
                </a:cubicBezTo>
                <a:cubicBezTo>
                  <a:pt x="125" y="89"/>
                  <a:pt x="125" y="89"/>
                  <a:pt x="125" y="89"/>
                </a:cubicBezTo>
                <a:cubicBezTo>
                  <a:pt x="125" y="71"/>
                  <a:pt x="125" y="71"/>
                  <a:pt x="125" y="71"/>
                </a:cubicBezTo>
                <a:cubicBezTo>
                  <a:pt x="120" y="71"/>
                  <a:pt x="120" y="71"/>
                  <a:pt x="120" y="71"/>
                </a:cubicBezTo>
                <a:cubicBezTo>
                  <a:pt x="120" y="76"/>
                  <a:pt x="120" y="76"/>
                  <a:pt x="120" y="76"/>
                </a:cubicBezTo>
                <a:cubicBezTo>
                  <a:pt x="120" y="78"/>
                  <a:pt x="120" y="80"/>
                  <a:pt x="121" y="81"/>
                </a:cubicBezTo>
                <a:cubicBezTo>
                  <a:pt x="120" y="80"/>
                  <a:pt x="119" y="78"/>
                  <a:pt x="119" y="77"/>
                </a:cubicBezTo>
                <a:cubicBezTo>
                  <a:pt x="115" y="71"/>
                  <a:pt x="115" y="71"/>
                  <a:pt x="115" y="71"/>
                </a:cubicBezTo>
                <a:cubicBezTo>
                  <a:pt x="110" y="71"/>
                  <a:pt x="110" y="71"/>
                  <a:pt x="110" y="71"/>
                </a:cubicBezTo>
                <a:lnTo>
                  <a:pt x="110" y="89"/>
                </a:lnTo>
                <a:close/>
                <a:moveTo>
                  <a:pt x="105" y="135"/>
                </a:moveTo>
                <a:cubicBezTo>
                  <a:pt x="94" y="145"/>
                  <a:pt x="72" y="167"/>
                  <a:pt x="70" y="169"/>
                </a:cubicBezTo>
                <a:cubicBezTo>
                  <a:pt x="68" y="171"/>
                  <a:pt x="69" y="174"/>
                  <a:pt x="72" y="173"/>
                </a:cubicBezTo>
                <a:cubicBezTo>
                  <a:pt x="75" y="172"/>
                  <a:pt x="104" y="161"/>
                  <a:pt x="118" y="155"/>
                </a:cubicBezTo>
                <a:cubicBezTo>
                  <a:pt x="113" y="156"/>
                  <a:pt x="108" y="153"/>
                  <a:pt x="105" y="149"/>
                </a:cubicBezTo>
                <a:cubicBezTo>
                  <a:pt x="103" y="145"/>
                  <a:pt x="103" y="139"/>
                  <a:pt x="105" y="135"/>
                </a:cubicBezTo>
                <a:close/>
                <a:moveTo>
                  <a:pt x="88" y="81"/>
                </a:moveTo>
                <a:cubicBezTo>
                  <a:pt x="93" y="92"/>
                  <a:pt x="93" y="92"/>
                  <a:pt x="93" y="92"/>
                </a:cubicBezTo>
                <a:cubicBezTo>
                  <a:pt x="95" y="91"/>
                  <a:pt x="98" y="90"/>
                  <a:pt x="100" y="89"/>
                </a:cubicBezTo>
                <a:cubicBezTo>
                  <a:pt x="96" y="78"/>
                  <a:pt x="96" y="78"/>
                  <a:pt x="96" y="78"/>
                </a:cubicBezTo>
                <a:cubicBezTo>
                  <a:pt x="95" y="76"/>
                  <a:pt x="92" y="75"/>
                  <a:pt x="90" y="76"/>
                </a:cubicBezTo>
                <a:cubicBezTo>
                  <a:pt x="88" y="77"/>
                  <a:pt x="87" y="79"/>
                  <a:pt x="88" y="81"/>
                </a:cubicBezTo>
                <a:close/>
                <a:moveTo>
                  <a:pt x="67" y="97"/>
                </a:moveTo>
                <a:cubicBezTo>
                  <a:pt x="76" y="105"/>
                  <a:pt x="76" y="105"/>
                  <a:pt x="76" y="105"/>
                </a:cubicBezTo>
                <a:cubicBezTo>
                  <a:pt x="78" y="103"/>
                  <a:pt x="80" y="102"/>
                  <a:pt x="81" y="100"/>
                </a:cubicBezTo>
                <a:cubicBezTo>
                  <a:pt x="73" y="91"/>
                  <a:pt x="73" y="91"/>
                  <a:pt x="73" y="91"/>
                </a:cubicBezTo>
                <a:cubicBezTo>
                  <a:pt x="72" y="90"/>
                  <a:pt x="69" y="90"/>
                  <a:pt x="67" y="91"/>
                </a:cubicBezTo>
                <a:cubicBezTo>
                  <a:pt x="66" y="93"/>
                  <a:pt x="66" y="95"/>
                  <a:pt x="67" y="97"/>
                </a:cubicBezTo>
                <a:close/>
                <a:moveTo>
                  <a:pt x="54" y="119"/>
                </a:moveTo>
                <a:cubicBezTo>
                  <a:pt x="65" y="124"/>
                  <a:pt x="65" y="124"/>
                  <a:pt x="65" y="124"/>
                </a:cubicBezTo>
                <a:cubicBezTo>
                  <a:pt x="66" y="123"/>
                  <a:pt x="66" y="123"/>
                  <a:pt x="66" y="122"/>
                </a:cubicBezTo>
                <a:cubicBezTo>
                  <a:pt x="67" y="120"/>
                  <a:pt x="67" y="119"/>
                  <a:pt x="68" y="117"/>
                </a:cubicBezTo>
                <a:cubicBezTo>
                  <a:pt x="57" y="112"/>
                  <a:pt x="57" y="112"/>
                  <a:pt x="57" y="112"/>
                </a:cubicBezTo>
                <a:cubicBezTo>
                  <a:pt x="55" y="111"/>
                  <a:pt x="53" y="112"/>
                  <a:pt x="52" y="114"/>
                </a:cubicBezTo>
                <a:cubicBezTo>
                  <a:pt x="51" y="116"/>
                  <a:pt x="52" y="119"/>
                  <a:pt x="54" y="119"/>
                </a:cubicBezTo>
                <a:close/>
                <a:moveTo>
                  <a:pt x="52" y="150"/>
                </a:moveTo>
                <a:cubicBezTo>
                  <a:pt x="56" y="150"/>
                  <a:pt x="56" y="150"/>
                  <a:pt x="56" y="150"/>
                </a:cubicBezTo>
                <a:cubicBezTo>
                  <a:pt x="58" y="142"/>
                  <a:pt x="58" y="142"/>
                  <a:pt x="58" y="142"/>
                </a:cubicBezTo>
                <a:cubicBezTo>
                  <a:pt x="58" y="141"/>
                  <a:pt x="58" y="139"/>
                  <a:pt x="59" y="137"/>
                </a:cubicBezTo>
                <a:cubicBezTo>
                  <a:pt x="59" y="137"/>
                  <a:pt x="59" y="137"/>
                  <a:pt x="59" y="137"/>
                </a:cubicBezTo>
                <a:cubicBezTo>
                  <a:pt x="59" y="139"/>
                  <a:pt x="59" y="141"/>
                  <a:pt x="59" y="142"/>
                </a:cubicBezTo>
                <a:cubicBezTo>
                  <a:pt x="61" y="150"/>
                  <a:pt x="61" y="150"/>
                  <a:pt x="61" y="150"/>
                </a:cubicBezTo>
                <a:cubicBezTo>
                  <a:pt x="65" y="150"/>
                  <a:pt x="65" y="150"/>
                  <a:pt x="65" y="150"/>
                </a:cubicBezTo>
                <a:cubicBezTo>
                  <a:pt x="69" y="133"/>
                  <a:pt x="69" y="133"/>
                  <a:pt x="69" y="133"/>
                </a:cubicBezTo>
                <a:cubicBezTo>
                  <a:pt x="66" y="133"/>
                  <a:pt x="66" y="133"/>
                  <a:pt x="66" y="133"/>
                </a:cubicBezTo>
                <a:cubicBezTo>
                  <a:pt x="64" y="140"/>
                  <a:pt x="64" y="140"/>
                  <a:pt x="64" y="140"/>
                </a:cubicBezTo>
                <a:cubicBezTo>
                  <a:pt x="64" y="142"/>
                  <a:pt x="63" y="144"/>
                  <a:pt x="63" y="146"/>
                </a:cubicBezTo>
                <a:cubicBezTo>
                  <a:pt x="63" y="146"/>
                  <a:pt x="63" y="146"/>
                  <a:pt x="63" y="146"/>
                </a:cubicBezTo>
                <a:cubicBezTo>
                  <a:pt x="63" y="144"/>
                  <a:pt x="63" y="142"/>
                  <a:pt x="62" y="140"/>
                </a:cubicBezTo>
                <a:cubicBezTo>
                  <a:pt x="61" y="133"/>
                  <a:pt x="61" y="133"/>
                  <a:pt x="61" y="133"/>
                </a:cubicBezTo>
                <a:cubicBezTo>
                  <a:pt x="57" y="133"/>
                  <a:pt x="57" y="133"/>
                  <a:pt x="57" y="133"/>
                </a:cubicBezTo>
                <a:cubicBezTo>
                  <a:pt x="55" y="140"/>
                  <a:pt x="55" y="140"/>
                  <a:pt x="55" y="140"/>
                </a:cubicBezTo>
                <a:cubicBezTo>
                  <a:pt x="55" y="142"/>
                  <a:pt x="55" y="144"/>
                  <a:pt x="54" y="146"/>
                </a:cubicBezTo>
                <a:cubicBezTo>
                  <a:pt x="54" y="146"/>
                  <a:pt x="54" y="146"/>
                  <a:pt x="54" y="146"/>
                </a:cubicBezTo>
                <a:cubicBezTo>
                  <a:pt x="54" y="144"/>
                  <a:pt x="54" y="142"/>
                  <a:pt x="53" y="140"/>
                </a:cubicBezTo>
                <a:cubicBezTo>
                  <a:pt x="52" y="133"/>
                  <a:pt x="52" y="133"/>
                  <a:pt x="52" y="133"/>
                </a:cubicBezTo>
                <a:cubicBezTo>
                  <a:pt x="48" y="133"/>
                  <a:pt x="48" y="133"/>
                  <a:pt x="48" y="133"/>
                </a:cubicBezTo>
                <a:lnTo>
                  <a:pt x="52" y="150"/>
                </a:lnTo>
                <a:close/>
                <a:moveTo>
                  <a:pt x="68" y="166"/>
                </a:moveTo>
                <a:cubicBezTo>
                  <a:pt x="67" y="164"/>
                  <a:pt x="66" y="161"/>
                  <a:pt x="65" y="159"/>
                </a:cubicBezTo>
                <a:cubicBezTo>
                  <a:pt x="54" y="163"/>
                  <a:pt x="54" y="163"/>
                  <a:pt x="54" y="163"/>
                </a:cubicBezTo>
                <a:cubicBezTo>
                  <a:pt x="52" y="164"/>
                  <a:pt x="51" y="166"/>
                  <a:pt x="52" y="168"/>
                </a:cubicBezTo>
                <a:cubicBezTo>
                  <a:pt x="53" y="170"/>
                  <a:pt x="54" y="171"/>
                  <a:pt x="56" y="171"/>
                </a:cubicBezTo>
                <a:cubicBezTo>
                  <a:pt x="56" y="171"/>
                  <a:pt x="57" y="171"/>
                  <a:pt x="57" y="170"/>
                </a:cubicBezTo>
                <a:lnTo>
                  <a:pt x="68" y="166"/>
                </a:lnTo>
                <a:close/>
                <a:moveTo>
                  <a:pt x="82" y="183"/>
                </a:moveTo>
                <a:cubicBezTo>
                  <a:pt x="80" y="181"/>
                  <a:pt x="78" y="179"/>
                  <a:pt x="76" y="177"/>
                </a:cubicBezTo>
                <a:cubicBezTo>
                  <a:pt x="67" y="186"/>
                  <a:pt x="67" y="186"/>
                  <a:pt x="67" y="186"/>
                </a:cubicBezTo>
                <a:cubicBezTo>
                  <a:pt x="66" y="187"/>
                  <a:pt x="66" y="190"/>
                  <a:pt x="67" y="191"/>
                </a:cubicBezTo>
                <a:cubicBezTo>
                  <a:pt x="68" y="192"/>
                  <a:pt x="69" y="192"/>
                  <a:pt x="70" y="192"/>
                </a:cubicBezTo>
                <a:cubicBezTo>
                  <a:pt x="71" y="192"/>
                  <a:pt x="72" y="192"/>
                  <a:pt x="73" y="191"/>
                </a:cubicBezTo>
                <a:lnTo>
                  <a:pt x="82" y="183"/>
                </a:lnTo>
                <a:close/>
                <a:moveTo>
                  <a:pt x="100" y="193"/>
                </a:moveTo>
                <a:cubicBezTo>
                  <a:pt x="100" y="193"/>
                  <a:pt x="99" y="193"/>
                  <a:pt x="98" y="193"/>
                </a:cubicBezTo>
                <a:cubicBezTo>
                  <a:pt x="96" y="192"/>
                  <a:pt x="95" y="191"/>
                  <a:pt x="93" y="190"/>
                </a:cubicBezTo>
                <a:cubicBezTo>
                  <a:pt x="88" y="201"/>
                  <a:pt x="88" y="201"/>
                  <a:pt x="88" y="201"/>
                </a:cubicBezTo>
                <a:cubicBezTo>
                  <a:pt x="87" y="203"/>
                  <a:pt x="88" y="206"/>
                  <a:pt x="90" y="207"/>
                </a:cubicBezTo>
                <a:cubicBezTo>
                  <a:pt x="91" y="207"/>
                  <a:pt x="91" y="207"/>
                  <a:pt x="92" y="207"/>
                </a:cubicBezTo>
                <a:cubicBezTo>
                  <a:pt x="93" y="207"/>
                  <a:pt x="95" y="206"/>
                  <a:pt x="96" y="204"/>
                </a:cubicBezTo>
                <a:lnTo>
                  <a:pt x="100" y="193"/>
                </a:lnTo>
                <a:close/>
                <a:moveTo>
                  <a:pt x="123" y="205"/>
                </a:moveTo>
                <a:cubicBezTo>
                  <a:pt x="123" y="203"/>
                  <a:pt x="122" y="201"/>
                  <a:pt x="119" y="200"/>
                </a:cubicBezTo>
                <a:cubicBezTo>
                  <a:pt x="117" y="199"/>
                  <a:pt x="116" y="199"/>
                  <a:pt x="116" y="198"/>
                </a:cubicBezTo>
                <a:cubicBezTo>
                  <a:pt x="116" y="197"/>
                  <a:pt x="116" y="196"/>
                  <a:pt x="118" y="196"/>
                </a:cubicBezTo>
                <a:cubicBezTo>
                  <a:pt x="120" y="196"/>
                  <a:pt x="121" y="196"/>
                  <a:pt x="122" y="197"/>
                </a:cubicBezTo>
                <a:cubicBezTo>
                  <a:pt x="122" y="194"/>
                  <a:pt x="122" y="194"/>
                  <a:pt x="122" y="194"/>
                </a:cubicBezTo>
                <a:cubicBezTo>
                  <a:pt x="121" y="193"/>
                  <a:pt x="120" y="193"/>
                  <a:pt x="118" y="193"/>
                </a:cubicBezTo>
                <a:cubicBezTo>
                  <a:pt x="114" y="193"/>
                  <a:pt x="112" y="195"/>
                  <a:pt x="112" y="198"/>
                </a:cubicBezTo>
                <a:cubicBezTo>
                  <a:pt x="112" y="200"/>
                  <a:pt x="114" y="202"/>
                  <a:pt x="116" y="203"/>
                </a:cubicBezTo>
                <a:cubicBezTo>
                  <a:pt x="118" y="204"/>
                  <a:pt x="119" y="204"/>
                  <a:pt x="119" y="205"/>
                </a:cubicBezTo>
                <a:cubicBezTo>
                  <a:pt x="119" y="206"/>
                  <a:pt x="118" y="207"/>
                  <a:pt x="117" y="207"/>
                </a:cubicBezTo>
                <a:cubicBezTo>
                  <a:pt x="115" y="207"/>
                  <a:pt x="113" y="207"/>
                  <a:pt x="112" y="206"/>
                </a:cubicBezTo>
                <a:cubicBezTo>
                  <a:pt x="112" y="209"/>
                  <a:pt x="112" y="209"/>
                  <a:pt x="112" y="209"/>
                </a:cubicBezTo>
                <a:cubicBezTo>
                  <a:pt x="113" y="210"/>
                  <a:pt x="114" y="210"/>
                  <a:pt x="116" y="210"/>
                </a:cubicBezTo>
                <a:cubicBezTo>
                  <a:pt x="121" y="210"/>
                  <a:pt x="123" y="208"/>
                  <a:pt x="123" y="205"/>
                </a:cubicBezTo>
                <a:close/>
                <a:moveTo>
                  <a:pt x="123" y="138"/>
                </a:moveTo>
                <a:cubicBezTo>
                  <a:pt x="122" y="136"/>
                  <a:pt x="120" y="135"/>
                  <a:pt x="117" y="135"/>
                </a:cubicBezTo>
                <a:cubicBezTo>
                  <a:pt x="116" y="135"/>
                  <a:pt x="115" y="135"/>
                  <a:pt x="114" y="136"/>
                </a:cubicBezTo>
                <a:cubicBezTo>
                  <a:pt x="112" y="137"/>
                  <a:pt x="111" y="138"/>
                  <a:pt x="111" y="140"/>
                </a:cubicBezTo>
                <a:cubicBezTo>
                  <a:pt x="111" y="142"/>
                  <a:pt x="111" y="143"/>
                  <a:pt x="112" y="145"/>
                </a:cubicBezTo>
                <a:cubicBezTo>
                  <a:pt x="113" y="147"/>
                  <a:pt x="115" y="148"/>
                  <a:pt x="117" y="148"/>
                </a:cubicBezTo>
                <a:cubicBezTo>
                  <a:pt x="119" y="148"/>
                  <a:pt x="120" y="147"/>
                  <a:pt x="121" y="147"/>
                </a:cubicBezTo>
                <a:cubicBezTo>
                  <a:pt x="124" y="145"/>
                  <a:pt x="125" y="141"/>
                  <a:pt x="123" y="138"/>
                </a:cubicBezTo>
                <a:close/>
                <a:moveTo>
                  <a:pt x="130" y="148"/>
                </a:moveTo>
                <a:cubicBezTo>
                  <a:pt x="140" y="138"/>
                  <a:pt x="163" y="115"/>
                  <a:pt x="165" y="114"/>
                </a:cubicBezTo>
                <a:cubicBezTo>
                  <a:pt x="167" y="111"/>
                  <a:pt x="165" y="108"/>
                  <a:pt x="162" y="110"/>
                </a:cubicBezTo>
                <a:cubicBezTo>
                  <a:pt x="160" y="111"/>
                  <a:pt x="130" y="122"/>
                  <a:pt x="117" y="127"/>
                </a:cubicBezTo>
                <a:cubicBezTo>
                  <a:pt x="122" y="127"/>
                  <a:pt x="126" y="129"/>
                  <a:pt x="129" y="134"/>
                </a:cubicBezTo>
                <a:cubicBezTo>
                  <a:pt x="132" y="138"/>
                  <a:pt x="132" y="143"/>
                  <a:pt x="130" y="148"/>
                </a:cubicBezTo>
                <a:close/>
                <a:moveTo>
                  <a:pt x="147" y="201"/>
                </a:moveTo>
                <a:cubicBezTo>
                  <a:pt x="142" y="190"/>
                  <a:pt x="142" y="190"/>
                  <a:pt x="142" y="190"/>
                </a:cubicBezTo>
                <a:cubicBezTo>
                  <a:pt x="140" y="191"/>
                  <a:pt x="137" y="192"/>
                  <a:pt x="135" y="193"/>
                </a:cubicBezTo>
                <a:cubicBezTo>
                  <a:pt x="139" y="204"/>
                  <a:pt x="139" y="204"/>
                  <a:pt x="139" y="204"/>
                </a:cubicBezTo>
                <a:cubicBezTo>
                  <a:pt x="140" y="206"/>
                  <a:pt x="141" y="207"/>
                  <a:pt x="143" y="207"/>
                </a:cubicBezTo>
                <a:cubicBezTo>
                  <a:pt x="143" y="207"/>
                  <a:pt x="144" y="207"/>
                  <a:pt x="144" y="207"/>
                </a:cubicBezTo>
                <a:cubicBezTo>
                  <a:pt x="146" y="206"/>
                  <a:pt x="147" y="203"/>
                  <a:pt x="147" y="201"/>
                </a:cubicBezTo>
                <a:close/>
                <a:moveTo>
                  <a:pt x="167" y="186"/>
                </a:moveTo>
                <a:cubicBezTo>
                  <a:pt x="159" y="177"/>
                  <a:pt x="159" y="177"/>
                  <a:pt x="159" y="177"/>
                </a:cubicBezTo>
                <a:cubicBezTo>
                  <a:pt x="157" y="179"/>
                  <a:pt x="155" y="181"/>
                  <a:pt x="153" y="183"/>
                </a:cubicBezTo>
                <a:cubicBezTo>
                  <a:pt x="162" y="191"/>
                  <a:pt x="162" y="191"/>
                  <a:pt x="162" y="191"/>
                </a:cubicBezTo>
                <a:cubicBezTo>
                  <a:pt x="162" y="192"/>
                  <a:pt x="163" y="192"/>
                  <a:pt x="165" y="192"/>
                </a:cubicBezTo>
                <a:cubicBezTo>
                  <a:pt x="166" y="192"/>
                  <a:pt x="167" y="192"/>
                  <a:pt x="167" y="191"/>
                </a:cubicBezTo>
                <a:cubicBezTo>
                  <a:pt x="169" y="190"/>
                  <a:pt x="169" y="187"/>
                  <a:pt x="167" y="186"/>
                </a:cubicBezTo>
                <a:close/>
                <a:moveTo>
                  <a:pt x="180" y="163"/>
                </a:moveTo>
                <a:cubicBezTo>
                  <a:pt x="169" y="159"/>
                  <a:pt x="169" y="159"/>
                  <a:pt x="169" y="159"/>
                </a:cubicBezTo>
                <a:cubicBezTo>
                  <a:pt x="169" y="159"/>
                  <a:pt x="169" y="160"/>
                  <a:pt x="169" y="160"/>
                </a:cubicBezTo>
                <a:cubicBezTo>
                  <a:pt x="168" y="162"/>
                  <a:pt x="167" y="164"/>
                  <a:pt x="166" y="166"/>
                </a:cubicBezTo>
                <a:cubicBezTo>
                  <a:pt x="177" y="170"/>
                  <a:pt x="177" y="170"/>
                  <a:pt x="177" y="170"/>
                </a:cubicBezTo>
                <a:cubicBezTo>
                  <a:pt x="178" y="171"/>
                  <a:pt x="178" y="171"/>
                  <a:pt x="179" y="171"/>
                </a:cubicBezTo>
                <a:cubicBezTo>
                  <a:pt x="181" y="171"/>
                  <a:pt x="182" y="170"/>
                  <a:pt x="183" y="168"/>
                </a:cubicBezTo>
                <a:cubicBezTo>
                  <a:pt x="183" y="166"/>
                  <a:pt x="183" y="164"/>
                  <a:pt x="180" y="163"/>
                </a:cubicBezTo>
                <a:close/>
                <a:moveTo>
                  <a:pt x="184" y="147"/>
                </a:moveTo>
                <a:cubicBezTo>
                  <a:pt x="177" y="147"/>
                  <a:pt x="177" y="147"/>
                  <a:pt x="177" y="147"/>
                </a:cubicBezTo>
                <a:cubicBezTo>
                  <a:pt x="177" y="143"/>
                  <a:pt x="177" y="143"/>
                  <a:pt x="177" y="143"/>
                </a:cubicBezTo>
                <a:cubicBezTo>
                  <a:pt x="184" y="143"/>
                  <a:pt x="184" y="143"/>
                  <a:pt x="184" y="143"/>
                </a:cubicBezTo>
                <a:cubicBezTo>
                  <a:pt x="184" y="139"/>
                  <a:pt x="184" y="139"/>
                  <a:pt x="184" y="139"/>
                </a:cubicBezTo>
                <a:cubicBezTo>
                  <a:pt x="177" y="139"/>
                  <a:pt x="177" y="139"/>
                  <a:pt x="177" y="139"/>
                </a:cubicBezTo>
                <a:cubicBezTo>
                  <a:pt x="177" y="136"/>
                  <a:pt x="177" y="136"/>
                  <a:pt x="177" y="136"/>
                </a:cubicBezTo>
                <a:cubicBezTo>
                  <a:pt x="184" y="136"/>
                  <a:pt x="184" y="136"/>
                  <a:pt x="184" y="136"/>
                </a:cubicBezTo>
                <a:cubicBezTo>
                  <a:pt x="184" y="133"/>
                  <a:pt x="184" y="133"/>
                  <a:pt x="184" y="133"/>
                </a:cubicBezTo>
                <a:cubicBezTo>
                  <a:pt x="174" y="133"/>
                  <a:pt x="174" y="133"/>
                  <a:pt x="174" y="133"/>
                </a:cubicBezTo>
                <a:cubicBezTo>
                  <a:pt x="174" y="150"/>
                  <a:pt x="174" y="150"/>
                  <a:pt x="174" y="150"/>
                </a:cubicBezTo>
                <a:cubicBezTo>
                  <a:pt x="184" y="150"/>
                  <a:pt x="184" y="150"/>
                  <a:pt x="184" y="150"/>
                </a:cubicBezTo>
                <a:lnTo>
                  <a:pt x="184" y="147"/>
                </a:lnTo>
                <a:close/>
                <a:moveTo>
                  <a:pt x="153" y="43"/>
                </a:moveTo>
                <a:cubicBezTo>
                  <a:pt x="142" y="39"/>
                  <a:pt x="130" y="37"/>
                  <a:pt x="117" y="37"/>
                </a:cubicBezTo>
                <a:cubicBezTo>
                  <a:pt x="74" y="37"/>
                  <a:pt x="35" y="64"/>
                  <a:pt x="19" y="105"/>
                </a:cubicBezTo>
                <a:cubicBezTo>
                  <a:pt x="0" y="159"/>
                  <a:pt x="27" y="219"/>
                  <a:pt x="81" y="239"/>
                </a:cubicBezTo>
                <a:cubicBezTo>
                  <a:pt x="93" y="243"/>
                  <a:pt x="105" y="246"/>
                  <a:pt x="117" y="246"/>
                </a:cubicBezTo>
                <a:cubicBezTo>
                  <a:pt x="161" y="246"/>
                  <a:pt x="200" y="218"/>
                  <a:pt x="215" y="177"/>
                </a:cubicBezTo>
                <a:cubicBezTo>
                  <a:pt x="235" y="123"/>
                  <a:pt x="207" y="63"/>
                  <a:pt x="153" y="43"/>
                </a:cubicBezTo>
                <a:close/>
                <a:moveTo>
                  <a:pt x="199" y="171"/>
                </a:moveTo>
                <a:cubicBezTo>
                  <a:pt x="187" y="206"/>
                  <a:pt x="154" y="229"/>
                  <a:pt x="117" y="229"/>
                </a:cubicBezTo>
                <a:cubicBezTo>
                  <a:pt x="107" y="229"/>
                  <a:pt x="97" y="227"/>
                  <a:pt x="87" y="223"/>
                </a:cubicBezTo>
                <a:cubicBezTo>
                  <a:pt x="42" y="207"/>
                  <a:pt x="19" y="156"/>
                  <a:pt x="35" y="111"/>
                </a:cubicBezTo>
                <a:cubicBezTo>
                  <a:pt x="48" y="77"/>
                  <a:pt x="81" y="54"/>
                  <a:pt x="117" y="54"/>
                </a:cubicBezTo>
                <a:cubicBezTo>
                  <a:pt x="128" y="54"/>
                  <a:pt x="138" y="56"/>
                  <a:pt x="147" y="59"/>
                </a:cubicBezTo>
                <a:cubicBezTo>
                  <a:pt x="193" y="76"/>
                  <a:pt x="216" y="126"/>
                  <a:pt x="199" y="171"/>
                </a:cubicBezTo>
                <a:close/>
              </a:path>
            </a:pathLst>
          </a:custGeom>
          <a:solidFill>
            <a:schemeClr val="bg1"/>
          </a:solidFill>
          <a:ln w="9525">
            <a:noFill/>
            <a:round/>
            <a:headEnd/>
            <a:tailEnd/>
          </a:ln>
        </p:spPr>
        <p:txBody>
          <a:bodyPr/>
          <a:lstStyle/>
          <a:p>
            <a:endParaRPr lang="zh-CN" altLang="en-US"/>
          </a:p>
        </p:txBody>
      </p:sp>
      <p:sp>
        <p:nvSpPr>
          <p:cNvPr id="23571" name="Freeform 21"/>
          <p:cNvSpPr>
            <a:spLocks noEditPoints="1"/>
          </p:cNvSpPr>
          <p:nvPr/>
        </p:nvSpPr>
        <p:spPr bwMode="auto">
          <a:xfrm>
            <a:off x="6972300" y="3578225"/>
            <a:ext cx="452438" cy="519113"/>
          </a:xfrm>
          <a:custGeom>
            <a:avLst/>
            <a:gdLst>
              <a:gd name="T0" fmla="*/ 225264 w 201"/>
              <a:gd name="T1" fmla="*/ 395708 h 231"/>
              <a:gd name="T2" fmla="*/ 452781 w 201"/>
              <a:gd name="T3" fmla="*/ 245069 h 231"/>
              <a:gd name="T4" fmla="*/ 452781 w 201"/>
              <a:gd name="T5" fmla="*/ 514870 h 231"/>
              <a:gd name="T6" fmla="*/ 319875 w 201"/>
              <a:gd name="T7" fmla="*/ 415943 h 231"/>
              <a:gd name="T8" fmla="*/ 304107 w 201"/>
              <a:gd name="T9" fmla="*/ 436178 h 231"/>
              <a:gd name="T10" fmla="*/ 416739 w 201"/>
              <a:gd name="T11" fmla="*/ 519367 h 231"/>
              <a:gd name="T12" fmla="*/ 36042 w 201"/>
              <a:gd name="T13" fmla="*/ 519367 h 231"/>
              <a:gd name="T14" fmla="*/ 148674 w 201"/>
              <a:gd name="T15" fmla="*/ 438427 h 231"/>
              <a:gd name="T16" fmla="*/ 132906 w 201"/>
              <a:gd name="T17" fmla="*/ 415943 h 231"/>
              <a:gd name="T18" fmla="*/ 0 w 201"/>
              <a:gd name="T19" fmla="*/ 514870 h 231"/>
              <a:gd name="T20" fmla="*/ 0 w 201"/>
              <a:gd name="T21" fmla="*/ 247318 h 231"/>
              <a:gd name="T22" fmla="*/ 225264 w 201"/>
              <a:gd name="T23" fmla="*/ 395708 h 231"/>
              <a:gd name="T24" fmla="*/ 421244 w 201"/>
              <a:gd name="T25" fmla="*/ 164129 h 231"/>
              <a:gd name="T26" fmla="*/ 362675 w 201"/>
              <a:gd name="T27" fmla="*/ 112417 h 231"/>
              <a:gd name="T28" fmla="*/ 346907 w 201"/>
              <a:gd name="T29" fmla="*/ 35973 h 231"/>
              <a:gd name="T30" fmla="*/ 292843 w 201"/>
              <a:gd name="T31" fmla="*/ 49464 h 231"/>
              <a:gd name="T32" fmla="*/ 259054 w 201"/>
              <a:gd name="T33" fmla="*/ 15738 h 231"/>
              <a:gd name="T34" fmla="*/ 193727 w 201"/>
              <a:gd name="T35" fmla="*/ 15738 h 231"/>
              <a:gd name="T36" fmla="*/ 114885 w 201"/>
              <a:gd name="T37" fmla="*/ 87685 h 231"/>
              <a:gd name="T38" fmla="*/ 29284 w 201"/>
              <a:gd name="T39" fmla="*/ 107920 h 231"/>
              <a:gd name="T40" fmla="*/ 40548 w 201"/>
              <a:gd name="T41" fmla="*/ 155136 h 231"/>
              <a:gd name="T42" fmla="*/ 31537 w 201"/>
              <a:gd name="T43" fmla="*/ 164129 h 231"/>
              <a:gd name="T44" fmla="*/ 0 w 201"/>
              <a:gd name="T45" fmla="*/ 213593 h 231"/>
              <a:gd name="T46" fmla="*/ 0 w 201"/>
              <a:gd name="T47" fmla="*/ 215841 h 231"/>
              <a:gd name="T48" fmla="*/ 94611 w 201"/>
              <a:gd name="T49" fmla="*/ 278794 h 231"/>
              <a:gd name="T50" fmla="*/ 60821 w 201"/>
              <a:gd name="T51" fmla="*/ 125907 h 231"/>
              <a:gd name="T52" fmla="*/ 326633 w 201"/>
              <a:gd name="T53" fmla="*/ 67450 h 231"/>
              <a:gd name="T54" fmla="*/ 371686 w 201"/>
              <a:gd name="T55" fmla="*/ 267553 h 231"/>
              <a:gd name="T56" fmla="*/ 452781 w 201"/>
              <a:gd name="T57" fmla="*/ 213593 h 231"/>
              <a:gd name="T58" fmla="*/ 452781 w 201"/>
              <a:gd name="T59" fmla="*/ 213593 h 231"/>
              <a:gd name="T60" fmla="*/ 421244 w 201"/>
              <a:gd name="T61" fmla="*/ 164129 h 231"/>
              <a:gd name="T62" fmla="*/ 114885 w 201"/>
              <a:gd name="T63" fmla="*/ 254063 h 231"/>
              <a:gd name="T64" fmla="*/ 121643 w 201"/>
              <a:gd name="T65" fmla="*/ 278794 h 231"/>
              <a:gd name="T66" fmla="*/ 337896 w 201"/>
              <a:gd name="T67" fmla="*/ 231579 h 231"/>
              <a:gd name="T68" fmla="*/ 331138 w 201"/>
              <a:gd name="T69" fmla="*/ 206847 h 231"/>
              <a:gd name="T70" fmla="*/ 114885 w 201"/>
              <a:gd name="T71" fmla="*/ 254063 h 231"/>
              <a:gd name="T72" fmla="*/ 319875 w 201"/>
              <a:gd name="T73" fmla="*/ 157384 h 231"/>
              <a:gd name="T74" fmla="*/ 103622 w 201"/>
              <a:gd name="T75" fmla="*/ 204599 h 231"/>
              <a:gd name="T76" fmla="*/ 110379 w 201"/>
              <a:gd name="T77" fmla="*/ 229331 h 231"/>
              <a:gd name="T78" fmla="*/ 326633 w 201"/>
              <a:gd name="T79" fmla="*/ 182116 h 231"/>
              <a:gd name="T80" fmla="*/ 319875 w 201"/>
              <a:gd name="T81" fmla="*/ 157384 h 231"/>
              <a:gd name="T82" fmla="*/ 308612 w 201"/>
              <a:gd name="T83" fmla="*/ 105672 h 231"/>
              <a:gd name="T84" fmla="*/ 92358 w 201"/>
              <a:gd name="T85" fmla="*/ 152887 h 231"/>
              <a:gd name="T86" fmla="*/ 96864 w 201"/>
              <a:gd name="T87" fmla="*/ 177619 h 231"/>
              <a:gd name="T88" fmla="*/ 315370 w 201"/>
              <a:gd name="T89" fmla="*/ 130404 h 231"/>
              <a:gd name="T90" fmla="*/ 308612 w 201"/>
              <a:gd name="T91" fmla="*/ 105672 h 231"/>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01"/>
              <a:gd name="T139" fmla="*/ 0 h 231"/>
              <a:gd name="T140" fmla="*/ 201 w 201"/>
              <a:gd name="T141" fmla="*/ 231 h 231"/>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01" h="231">
                <a:moveTo>
                  <a:pt x="100" y="176"/>
                </a:moveTo>
                <a:cubicBezTo>
                  <a:pt x="201" y="109"/>
                  <a:pt x="201" y="109"/>
                  <a:pt x="201" y="109"/>
                </a:cubicBezTo>
                <a:cubicBezTo>
                  <a:pt x="201" y="141"/>
                  <a:pt x="201" y="216"/>
                  <a:pt x="201" y="229"/>
                </a:cubicBezTo>
                <a:cubicBezTo>
                  <a:pt x="142" y="185"/>
                  <a:pt x="142" y="185"/>
                  <a:pt x="142" y="185"/>
                </a:cubicBezTo>
                <a:cubicBezTo>
                  <a:pt x="135" y="194"/>
                  <a:pt x="135" y="194"/>
                  <a:pt x="135" y="194"/>
                </a:cubicBezTo>
                <a:cubicBezTo>
                  <a:pt x="185" y="231"/>
                  <a:pt x="185" y="231"/>
                  <a:pt x="185" y="231"/>
                </a:cubicBezTo>
                <a:cubicBezTo>
                  <a:pt x="16" y="231"/>
                  <a:pt x="16" y="231"/>
                  <a:pt x="16" y="231"/>
                </a:cubicBezTo>
                <a:cubicBezTo>
                  <a:pt x="66" y="195"/>
                  <a:pt x="66" y="195"/>
                  <a:pt x="66" y="195"/>
                </a:cubicBezTo>
                <a:cubicBezTo>
                  <a:pt x="59" y="185"/>
                  <a:pt x="59" y="185"/>
                  <a:pt x="59" y="185"/>
                </a:cubicBezTo>
                <a:cubicBezTo>
                  <a:pt x="0" y="229"/>
                  <a:pt x="0" y="229"/>
                  <a:pt x="0" y="229"/>
                </a:cubicBezTo>
                <a:cubicBezTo>
                  <a:pt x="0" y="216"/>
                  <a:pt x="0" y="141"/>
                  <a:pt x="0" y="110"/>
                </a:cubicBezTo>
                <a:lnTo>
                  <a:pt x="100" y="176"/>
                </a:lnTo>
                <a:close/>
                <a:moveTo>
                  <a:pt x="187" y="73"/>
                </a:moveTo>
                <a:cubicBezTo>
                  <a:pt x="161" y="50"/>
                  <a:pt x="161" y="50"/>
                  <a:pt x="161" y="50"/>
                </a:cubicBezTo>
                <a:cubicBezTo>
                  <a:pt x="154" y="16"/>
                  <a:pt x="154" y="16"/>
                  <a:pt x="154" y="16"/>
                </a:cubicBezTo>
                <a:cubicBezTo>
                  <a:pt x="130" y="22"/>
                  <a:pt x="130" y="22"/>
                  <a:pt x="130" y="22"/>
                </a:cubicBezTo>
                <a:cubicBezTo>
                  <a:pt x="115" y="7"/>
                  <a:pt x="115" y="7"/>
                  <a:pt x="115" y="7"/>
                </a:cubicBezTo>
                <a:cubicBezTo>
                  <a:pt x="107" y="0"/>
                  <a:pt x="94" y="0"/>
                  <a:pt x="86" y="7"/>
                </a:cubicBezTo>
                <a:cubicBezTo>
                  <a:pt x="51" y="39"/>
                  <a:pt x="51" y="39"/>
                  <a:pt x="51" y="39"/>
                </a:cubicBezTo>
                <a:cubicBezTo>
                  <a:pt x="13" y="48"/>
                  <a:pt x="13" y="48"/>
                  <a:pt x="13" y="48"/>
                </a:cubicBezTo>
                <a:cubicBezTo>
                  <a:pt x="18" y="69"/>
                  <a:pt x="18" y="69"/>
                  <a:pt x="18" y="69"/>
                </a:cubicBezTo>
                <a:cubicBezTo>
                  <a:pt x="14" y="73"/>
                  <a:pt x="14" y="73"/>
                  <a:pt x="14" y="73"/>
                </a:cubicBezTo>
                <a:cubicBezTo>
                  <a:pt x="6" y="80"/>
                  <a:pt x="0" y="86"/>
                  <a:pt x="0" y="95"/>
                </a:cubicBezTo>
                <a:cubicBezTo>
                  <a:pt x="0" y="95"/>
                  <a:pt x="0" y="95"/>
                  <a:pt x="0" y="96"/>
                </a:cubicBezTo>
                <a:cubicBezTo>
                  <a:pt x="42" y="124"/>
                  <a:pt x="42" y="124"/>
                  <a:pt x="42" y="124"/>
                </a:cubicBezTo>
                <a:cubicBezTo>
                  <a:pt x="27" y="56"/>
                  <a:pt x="27" y="56"/>
                  <a:pt x="27" y="56"/>
                </a:cubicBezTo>
                <a:cubicBezTo>
                  <a:pt x="145" y="30"/>
                  <a:pt x="145" y="30"/>
                  <a:pt x="145" y="30"/>
                </a:cubicBezTo>
                <a:cubicBezTo>
                  <a:pt x="165" y="119"/>
                  <a:pt x="165" y="119"/>
                  <a:pt x="165" y="119"/>
                </a:cubicBezTo>
                <a:cubicBezTo>
                  <a:pt x="201" y="95"/>
                  <a:pt x="201" y="95"/>
                  <a:pt x="201" y="95"/>
                </a:cubicBezTo>
                <a:cubicBezTo>
                  <a:pt x="201" y="95"/>
                  <a:pt x="201" y="95"/>
                  <a:pt x="201" y="95"/>
                </a:cubicBezTo>
                <a:cubicBezTo>
                  <a:pt x="201" y="85"/>
                  <a:pt x="195" y="80"/>
                  <a:pt x="187" y="73"/>
                </a:cubicBezTo>
                <a:close/>
                <a:moveTo>
                  <a:pt x="51" y="113"/>
                </a:moveTo>
                <a:cubicBezTo>
                  <a:pt x="54" y="124"/>
                  <a:pt x="54" y="124"/>
                  <a:pt x="54" y="124"/>
                </a:cubicBezTo>
                <a:cubicBezTo>
                  <a:pt x="150" y="103"/>
                  <a:pt x="150" y="103"/>
                  <a:pt x="150" y="103"/>
                </a:cubicBezTo>
                <a:cubicBezTo>
                  <a:pt x="147" y="92"/>
                  <a:pt x="147" y="92"/>
                  <a:pt x="147" y="92"/>
                </a:cubicBezTo>
                <a:lnTo>
                  <a:pt x="51" y="113"/>
                </a:lnTo>
                <a:close/>
                <a:moveTo>
                  <a:pt x="142" y="70"/>
                </a:moveTo>
                <a:cubicBezTo>
                  <a:pt x="46" y="91"/>
                  <a:pt x="46" y="91"/>
                  <a:pt x="46" y="91"/>
                </a:cubicBezTo>
                <a:cubicBezTo>
                  <a:pt x="49" y="102"/>
                  <a:pt x="49" y="102"/>
                  <a:pt x="49" y="102"/>
                </a:cubicBezTo>
                <a:cubicBezTo>
                  <a:pt x="145" y="81"/>
                  <a:pt x="145" y="81"/>
                  <a:pt x="145" y="81"/>
                </a:cubicBezTo>
                <a:lnTo>
                  <a:pt x="142" y="70"/>
                </a:lnTo>
                <a:close/>
                <a:moveTo>
                  <a:pt x="137" y="47"/>
                </a:moveTo>
                <a:cubicBezTo>
                  <a:pt x="41" y="68"/>
                  <a:pt x="41" y="68"/>
                  <a:pt x="41" y="68"/>
                </a:cubicBezTo>
                <a:cubicBezTo>
                  <a:pt x="43" y="79"/>
                  <a:pt x="43" y="79"/>
                  <a:pt x="43" y="79"/>
                </a:cubicBezTo>
                <a:cubicBezTo>
                  <a:pt x="140" y="58"/>
                  <a:pt x="140" y="58"/>
                  <a:pt x="140" y="58"/>
                </a:cubicBezTo>
                <a:lnTo>
                  <a:pt x="137" y="47"/>
                </a:lnTo>
                <a:close/>
              </a:path>
            </a:pathLst>
          </a:custGeom>
          <a:solidFill>
            <a:schemeClr val="bg1"/>
          </a:solidFill>
          <a:ln w="9525">
            <a:noFill/>
            <a:round/>
            <a:headEnd/>
            <a:tailEnd/>
          </a:ln>
        </p:spPr>
        <p:txBody>
          <a:bodyPr/>
          <a:lstStyle/>
          <a:p>
            <a:endParaRPr lang="zh-CN" altLang="en-US"/>
          </a:p>
        </p:txBody>
      </p:sp>
      <p:grpSp>
        <p:nvGrpSpPr>
          <p:cNvPr id="23574" name="组合 5"/>
          <p:cNvGrpSpPr>
            <a:grpSpLocks/>
          </p:cNvGrpSpPr>
          <p:nvPr/>
        </p:nvGrpSpPr>
        <p:grpSpPr bwMode="auto">
          <a:xfrm>
            <a:off x="2460625" y="865188"/>
            <a:ext cx="1508125" cy="241300"/>
            <a:chOff x="4908884" y="1118935"/>
            <a:chExt cx="1508298" cy="240633"/>
          </a:xfrm>
        </p:grpSpPr>
        <p:sp>
          <p:nvSpPr>
            <p:cNvPr id="67" name="减号 66"/>
            <p:cNvSpPr/>
            <p:nvPr/>
          </p:nvSpPr>
          <p:spPr>
            <a:xfrm>
              <a:off x="4908884" y="1118935"/>
              <a:ext cx="452490" cy="240633"/>
            </a:xfrm>
            <a:prstGeom prst="mathMinus">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8" name="减号 67"/>
            <p:cNvSpPr/>
            <p:nvPr/>
          </p:nvSpPr>
          <p:spPr>
            <a:xfrm>
              <a:off x="5253412" y="1118935"/>
              <a:ext cx="452489" cy="240633"/>
            </a:xfrm>
            <a:prstGeom prst="mathMinus">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9" name="减号 68"/>
            <p:cNvSpPr/>
            <p:nvPr/>
          </p:nvSpPr>
          <p:spPr>
            <a:xfrm>
              <a:off x="5609052" y="1118935"/>
              <a:ext cx="452489" cy="240633"/>
            </a:xfrm>
            <a:prstGeom prst="mathMinus">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0" name="减号 69"/>
            <p:cNvSpPr/>
            <p:nvPr/>
          </p:nvSpPr>
          <p:spPr>
            <a:xfrm>
              <a:off x="5964693" y="1118935"/>
              <a:ext cx="452489" cy="240633"/>
            </a:xfrm>
            <a:prstGeom prst="mathMinus">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23575" name="组合 5"/>
          <p:cNvGrpSpPr>
            <a:grpSpLocks/>
          </p:cNvGrpSpPr>
          <p:nvPr/>
        </p:nvGrpSpPr>
        <p:grpSpPr bwMode="auto">
          <a:xfrm>
            <a:off x="6756400" y="869950"/>
            <a:ext cx="1508125" cy="241300"/>
            <a:chOff x="4908884" y="1118935"/>
            <a:chExt cx="1508298" cy="240633"/>
          </a:xfrm>
        </p:grpSpPr>
        <p:sp>
          <p:nvSpPr>
            <p:cNvPr id="72" name="减号 71"/>
            <p:cNvSpPr/>
            <p:nvPr/>
          </p:nvSpPr>
          <p:spPr>
            <a:xfrm>
              <a:off x="4908884" y="1118935"/>
              <a:ext cx="452490" cy="240633"/>
            </a:xfrm>
            <a:prstGeom prst="mathMinus">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3" name="减号 72"/>
            <p:cNvSpPr/>
            <p:nvPr/>
          </p:nvSpPr>
          <p:spPr>
            <a:xfrm>
              <a:off x="5253412" y="1118935"/>
              <a:ext cx="452489" cy="240633"/>
            </a:xfrm>
            <a:prstGeom prst="mathMinus">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4" name="减号 73"/>
            <p:cNvSpPr/>
            <p:nvPr/>
          </p:nvSpPr>
          <p:spPr>
            <a:xfrm>
              <a:off x="5609052" y="1118935"/>
              <a:ext cx="452489" cy="240633"/>
            </a:xfrm>
            <a:prstGeom prst="mathMinus">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5" name="减号 74"/>
            <p:cNvSpPr/>
            <p:nvPr/>
          </p:nvSpPr>
          <p:spPr>
            <a:xfrm>
              <a:off x="5964693" y="1118935"/>
              <a:ext cx="452489" cy="240633"/>
            </a:xfrm>
            <a:prstGeom prst="mathMinus">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23576" name="组合 5"/>
          <p:cNvGrpSpPr>
            <a:grpSpLocks/>
          </p:cNvGrpSpPr>
          <p:nvPr/>
        </p:nvGrpSpPr>
        <p:grpSpPr bwMode="auto">
          <a:xfrm>
            <a:off x="3870325" y="874713"/>
            <a:ext cx="1509713" cy="241300"/>
            <a:chOff x="4908884" y="1118935"/>
            <a:chExt cx="1508298" cy="240633"/>
          </a:xfrm>
        </p:grpSpPr>
        <p:sp>
          <p:nvSpPr>
            <p:cNvPr id="77" name="减号 76"/>
            <p:cNvSpPr/>
            <p:nvPr/>
          </p:nvSpPr>
          <p:spPr>
            <a:xfrm>
              <a:off x="4908884" y="1118935"/>
              <a:ext cx="452014" cy="240633"/>
            </a:xfrm>
            <a:prstGeom prst="mathMinus">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8" name="减号 77"/>
            <p:cNvSpPr/>
            <p:nvPr/>
          </p:nvSpPr>
          <p:spPr>
            <a:xfrm>
              <a:off x="5253049" y="1118935"/>
              <a:ext cx="452013" cy="240633"/>
            </a:xfrm>
            <a:prstGeom prst="mathMinus">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9" name="减号 78"/>
            <p:cNvSpPr/>
            <p:nvPr/>
          </p:nvSpPr>
          <p:spPr>
            <a:xfrm>
              <a:off x="5609901" y="1118935"/>
              <a:ext cx="452014" cy="240633"/>
            </a:xfrm>
            <a:prstGeom prst="mathMinus">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0" name="减号 79"/>
            <p:cNvSpPr/>
            <p:nvPr/>
          </p:nvSpPr>
          <p:spPr>
            <a:xfrm>
              <a:off x="5965168" y="1118935"/>
              <a:ext cx="452014" cy="240633"/>
            </a:xfrm>
            <a:prstGeom prst="mathMinus">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23577" name="组合 5"/>
          <p:cNvGrpSpPr>
            <a:grpSpLocks/>
          </p:cNvGrpSpPr>
          <p:nvPr/>
        </p:nvGrpSpPr>
        <p:grpSpPr bwMode="auto">
          <a:xfrm>
            <a:off x="8202613" y="869950"/>
            <a:ext cx="1508125" cy="241300"/>
            <a:chOff x="4908884" y="1118935"/>
            <a:chExt cx="1508298" cy="240633"/>
          </a:xfrm>
        </p:grpSpPr>
        <p:sp>
          <p:nvSpPr>
            <p:cNvPr id="82" name="减号 81"/>
            <p:cNvSpPr/>
            <p:nvPr/>
          </p:nvSpPr>
          <p:spPr>
            <a:xfrm>
              <a:off x="4908884" y="1118935"/>
              <a:ext cx="452489" cy="240633"/>
            </a:xfrm>
            <a:prstGeom prst="mathMinus">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3" name="减号 82"/>
            <p:cNvSpPr/>
            <p:nvPr/>
          </p:nvSpPr>
          <p:spPr>
            <a:xfrm>
              <a:off x="5253411" y="1118935"/>
              <a:ext cx="452490" cy="240633"/>
            </a:xfrm>
            <a:prstGeom prst="mathMinus">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4" name="减号 83"/>
            <p:cNvSpPr/>
            <p:nvPr/>
          </p:nvSpPr>
          <p:spPr>
            <a:xfrm>
              <a:off x="5609051" y="1118935"/>
              <a:ext cx="452490" cy="240633"/>
            </a:xfrm>
            <a:prstGeom prst="mathMinus">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5" name="减号 84"/>
            <p:cNvSpPr/>
            <p:nvPr/>
          </p:nvSpPr>
          <p:spPr>
            <a:xfrm>
              <a:off x="5964692" y="1118935"/>
              <a:ext cx="452490" cy="240633"/>
            </a:xfrm>
            <a:prstGeom prst="mathMinus">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23578" name="TextBox 85"/>
          <p:cNvSpPr txBox="1">
            <a:spLocks noChangeArrowheads="1"/>
          </p:cNvSpPr>
          <p:nvPr/>
        </p:nvSpPr>
        <p:spPr bwMode="auto">
          <a:xfrm>
            <a:off x="1106077" y="1209214"/>
            <a:ext cx="10766373" cy="2308324"/>
          </a:xfrm>
          <a:prstGeom prst="rect">
            <a:avLst/>
          </a:prstGeom>
          <a:noFill/>
          <a:ln w="9525">
            <a:noFill/>
            <a:miter lim="800000"/>
            <a:headEnd/>
            <a:tailEnd/>
          </a:ln>
        </p:spPr>
        <p:txBody>
          <a:bodyPr wrap="square">
            <a:spAutoFit/>
          </a:bodyPr>
          <a:lstStyle/>
          <a:p>
            <a:r>
              <a:rPr lang="zh-CN" altLang="en-US" dirty="0">
                <a:latin typeface="Calibri" pitchFamily="34" charset="0"/>
              </a:rPr>
              <a:t>事实标准成形，迈向市场高成长。</a:t>
            </a:r>
          </a:p>
          <a:p>
            <a:r>
              <a:rPr lang="en-US" altLang="zh-CN" dirty="0">
                <a:latin typeface="Calibri" pitchFamily="34" charset="0"/>
              </a:rPr>
              <a:t>1.</a:t>
            </a:r>
            <a:r>
              <a:rPr lang="zh-CN" altLang="en-US" dirty="0">
                <a:latin typeface="Calibri" pitchFamily="34" charset="0"/>
              </a:rPr>
              <a:t>新一</a:t>
            </a:r>
            <a:r>
              <a:rPr lang="zh-CN" altLang="en-US" dirty="0" smtClean="0">
                <a:latin typeface="Calibri" pitchFamily="34" charset="0"/>
              </a:rPr>
              <a:t>代事实标</a:t>
            </a:r>
            <a:r>
              <a:rPr lang="zh-CN" altLang="en-US" dirty="0">
                <a:latin typeface="Calibri" pitchFamily="34" charset="0"/>
              </a:rPr>
              <a:t>准萌发于产业世代交替之际及市场进入高生长期之前</a:t>
            </a:r>
            <a:r>
              <a:rPr lang="zh-CN" altLang="en-US" dirty="0" smtClean="0">
                <a:latin typeface="Calibri" pitchFamily="34" charset="0"/>
              </a:rPr>
              <a:t>。</a:t>
            </a:r>
            <a:endParaRPr lang="en-US" altLang="zh-CN" dirty="0" smtClean="0">
              <a:latin typeface="Calibri" pitchFamily="34" charset="0"/>
            </a:endParaRPr>
          </a:p>
          <a:p>
            <a:r>
              <a:rPr lang="zh-CN" altLang="en-US" dirty="0" smtClean="0">
                <a:latin typeface="Calibri" pitchFamily="34" charset="0"/>
              </a:rPr>
              <a:t>事实标准参与企业虽共同合作，同时也角力异常，无非期望在产品技术世代更迭引起的洗牌效应中，立于优势的产业地位，迈向新一波市场蓝海并圈下新市场地域。</a:t>
            </a:r>
            <a:endParaRPr lang="zh-CN" altLang="en-US" dirty="0">
              <a:latin typeface="Calibri" pitchFamily="34" charset="0"/>
            </a:endParaRPr>
          </a:p>
          <a:p>
            <a:r>
              <a:rPr lang="en-US" altLang="zh-CN" dirty="0">
                <a:latin typeface="Calibri" pitchFamily="34" charset="0"/>
              </a:rPr>
              <a:t>2.</a:t>
            </a:r>
            <a:r>
              <a:rPr lang="zh-CN" altLang="en-US" dirty="0">
                <a:latin typeface="Calibri" pitchFamily="34" charset="0"/>
              </a:rPr>
              <a:t>新一代事实标准形成，深谙事实标准与专利池运营模式的技术领导企业及学研机构，即主导并瓜分技术规</a:t>
            </a:r>
            <a:r>
              <a:rPr lang="zh-CN" altLang="en-US" dirty="0" smtClean="0">
                <a:latin typeface="Calibri" pitchFamily="34" charset="0"/>
              </a:rPr>
              <a:t>格，除积极投入研发并转化为优质知识产权，形成差异化优势外，进而以优质与优势的知识产权布局，罗织天罗地网，并以知识产权及法律加上技术门槛，持续延长技术与商品市场差异化优势，同时搭配知识产权商业模式，获得多元利益，并最大化创新报酬。</a:t>
            </a:r>
            <a:endParaRPr lang="zh-CN" altLang="en-US" dirty="0">
              <a:latin typeface="Calibri" pitchFamily="34" charset="0"/>
            </a:endParaRPr>
          </a:p>
        </p:txBody>
      </p:sp>
      <p:sp>
        <p:nvSpPr>
          <p:cNvPr id="71" name="TextBox 70"/>
          <p:cNvSpPr txBox="1"/>
          <p:nvPr/>
        </p:nvSpPr>
        <p:spPr>
          <a:xfrm>
            <a:off x="412956" y="5265174"/>
            <a:ext cx="11430000" cy="1200329"/>
          </a:xfrm>
          <a:prstGeom prst="rect">
            <a:avLst/>
          </a:prstGeom>
          <a:noFill/>
        </p:spPr>
        <p:txBody>
          <a:bodyPr wrap="square" rtlCol="0">
            <a:spAutoFit/>
          </a:bodyPr>
          <a:lstStyle/>
          <a:p>
            <a:r>
              <a:rPr lang="zh-CN" altLang="en-US" sz="2400" dirty="0" smtClean="0">
                <a:solidFill>
                  <a:schemeClr val="accent1">
                    <a:lumMod val="50000"/>
                  </a:schemeClr>
                </a:solidFill>
                <a:effectLst>
                  <a:outerShdw blurRad="38100" dist="38100" dir="2700000" algn="tl">
                    <a:srgbClr val="000000">
                      <a:alpha val="43137"/>
                    </a:srgbClr>
                  </a:outerShdw>
                </a:effectLst>
              </a:rPr>
              <a:t>当一项技术标准开始进入制定讨论阶段时，技术领导企业往往早已经备妥弹药，准备大战一场，两岸业者不熟悉外商累积筹码的具体做法与标准制定的游戏规则，即便有心参与，也无力扭转颓势。</a:t>
            </a:r>
            <a:endParaRPr lang="zh-CN" altLang="en-US" sz="2400" dirty="0">
              <a:solidFill>
                <a:schemeClr val="accent1">
                  <a:lumMod val="50000"/>
                </a:schemeClr>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713037" y="468313"/>
            <a:ext cx="6697667" cy="523220"/>
          </a:xfrm>
          <a:prstGeom prst="rect">
            <a:avLst/>
          </a:prstGeom>
        </p:spPr>
        <p:txBody>
          <a:bodyPr wrap="none">
            <a:spAutoFit/>
          </a:bodyPr>
          <a:lstStyle/>
          <a:p>
            <a:pPr fontAlgn="auto">
              <a:spcBef>
                <a:spcPts val="0"/>
              </a:spcBef>
              <a:spcAft>
                <a:spcPts val="0"/>
              </a:spcAft>
              <a:defRPr/>
            </a:pPr>
            <a:r>
              <a:rPr lang="zh-CN" altLang="en-US" sz="2800" b="1" dirty="0" smtClean="0">
                <a:solidFill>
                  <a:schemeClr val="accent2">
                    <a:lumMod val="75000"/>
                  </a:schemeClr>
                </a:solidFill>
                <a:latin typeface="+mn-lt"/>
                <a:ea typeface="+mn-ea"/>
              </a:rPr>
              <a:t>发展</a:t>
            </a:r>
            <a:r>
              <a:rPr lang="en-US" altLang="zh-CN" sz="2800" b="1" dirty="0" smtClean="0">
                <a:solidFill>
                  <a:schemeClr val="accent2">
                    <a:lumMod val="75000"/>
                  </a:schemeClr>
                </a:solidFill>
                <a:latin typeface="+mn-lt"/>
                <a:ea typeface="+mn-ea"/>
              </a:rPr>
              <a:t>5G</a:t>
            </a:r>
            <a:r>
              <a:rPr lang="zh-CN" altLang="en-US" sz="2800" b="1" dirty="0" smtClean="0">
                <a:solidFill>
                  <a:schemeClr val="accent2">
                    <a:lumMod val="75000"/>
                  </a:schemeClr>
                </a:solidFill>
                <a:latin typeface="+mn-lt"/>
                <a:ea typeface="+mn-ea"/>
              </a:rPr>
              <a:t>前瞻技术抢先机？布局卡位需专业</a:t>
            </a:r>
            <a:endParaRPr lang="zh-CN" altLang="en-US" sz="2800" b="1" dirty="0">
              <a:solidFill>
                <a:schemeClr val="accent2">
                  <a:lumMod val="75000"/>
                </a:schemeClr>
              </a:solidFill>
              <a:latin typeface="+mn-lt"/>
              <a:ea typeface="+mn-ea"/>
            </a:endParaRPr>
          </a:p>
        </p:txBody>
      </p:sp>
      <p:grpSp>
        <p:nvGrpSpPr>
          <p:cNvPr id="2" name="组合 5"/>
          <p:cNvGrpSpPr>
            <a:grpSpLocks/>
          </p:cNvGrpSpPr>
          <p:nvPr/>
        </p:nvGrpSpPr>
        <p:grpSpPr bwMode="auto">
          <a:xfrm>
            <a:off x="5326063" y="869950"/>
            <a:ext cx="1508125" cy="241300"/>
            <a:chOff x="4908884" y="1118935"/>
            <a:chExt cx="1508298" cy="240633"/>
          </a:xfrm>
        </p:grpSpPr>
        <p:sp>
          <p:nvSpPr>
            <p:cNvPr id="7" name="减号 6"/>
            <p:cNvSpPr/>
            <p:nvPr/>
          </p:nvSpPr>
          <p:spPr>
            <a:xfrm>
              <a:off x="4908884" y="1118935"/>
              <a:ext cx="452489" cy="240633"/>
            </a:xfrm>
            <a:prstGeom prst="mathMinus">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 name="减号 7"/>
            <p:cNvSpPr/>
            <p:nvPr/>
          </p:nvSpPr>
          <p:spPr>
            <a:xfrm>
              <a:off x="5253411" y="1118935"/>
              <a:ext cx="452490" cy="240633"/>
            </a:xfrm>
            <a:prstGeom prst="mathMinus">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9" name="减号 8"/>
            <p:cNvSpPr/>
            <p:nvPr/>
          </p:nvSpPr>
          <p:spPr>
            <a:xfrm>
              <a:off x="5609051" y="1118935"/>
              <a:ext cx="452490" cy="240633"/>
            </a:xfrm>
            <a:prstGeom prst="mathMinus">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0" name="减号 9"/>
            <p:cNvSpPr/>
            <p:nvPr/>
          </p:nvSpPr>
          <p:spPr>
            <a:xfrm>
              <a:off x="5964692" y="1118935"/>
              <a:ext cx="452490" cy="240633"/>
            </a:xfrm>
            <a:prstGeom prst="mathMinus">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24590" name="矩形 36"/>
          <p:cNvSpPr>
            <a:spLocks noChangeArrowheads="1"/>
          </p:cNvSpPr>
          <p:nvPr/>
        </p:nvSpPr>
        <p:spPr bwMode="auto">
          <a:xfrm>
            <a:off x="707923" y="4093532"/>
            <a:ext cx="1991032" cy="923330"/>
          </a:xfrm>
          <a:prstGeom prst="rect">
            <a:avLst/>
          </a:prstGeom>
          <a:noFill/>
          <a:ln w="9525">
            <a:noFill/>
            <a:miter lim="800000"/>
            <a:headEnd/>
            <a:tailEnd/>
          </a:ln>
        </p:spPr>
        <p:txBody>
          <a:bodyPr wrap="square">
            <a:spAutoFit/>
          </a:bodyPr>
          <a:lstStyle/>
          <a:p>
            <a:r>
              <a:rPr lang="zh-CN" altLang="en-US" dirty="0" smtClean="0">
                <a:latin typeface="Calibri" pitchFamily="34" charset="0"/>
              </a:rPr>
              <a:t>三星、华为展示应用</a:t>
            </a:r>
            <a:r>
              <a:rPr lang="en-US" altLang="zh-CN" dirty="0" smtClean="0">
                <a:latin typeface="Calibri" pitchFamily="34" charset="0"/>
              </a:rPr>
              <a:t>5G</a:t>
            </a:r>
            <a:r>
              <a:rPr lang="zh-CN" altLang="en-US" dirty="0" smtClean="0">
                <a:latin typeface="Calibri" pitchFamily="34" charset="0"/>
              </a:rPr>
              <a:t>技术产品原型</a:t>
            </a:r>
            <a:endParaRPr lang="zh-CN" altLang="en-US" dirty="0">
              <a:latin typeface="Calibri" pitchFamily="34" charset="0"/>
            </a:endParaRPr>
          </a:p>
        </p:txBody>
      </p:sp>
      <p:sp>
        <p:nvSpPr>
          <p:cNvPr id="24586" name="矩形 42"/>
          <p:cNvSpPr>
            <a:spLocks noChangeArrowheads="1"/>
          </p:cNvSpPr>
          <p:nvPr/>
        </p:nvSpPr>
        <p:spPr bwMode="auto">
          <a:xfrm>
            <a:off x="3319873" y="1089116"/>
            <a:ext cx="3685611" cy="2031325"/>
          </a:xfrm>
          <a:prstGeom prst="rect">
            <a:avLst/>
          </a:prstGeom>
          <a:noFill/>
          <a:ln w="9525">
            <a:noFill/>
            <a:miter lim="800000"/>
            <a:headEnd/>
            <a:tailEnd/>
          </a:ln>
        </p:spPr>
        <p:txBody>
          <a:bodyPr wrap="square">
            <a:spAutoFit/>
          </a:bodyPr>
          <a:lstStyle/>
          <a:p>
            <a:r>
              <a:rPr lang="zh-CN" altLang="en-US" dirty="0" smtClean="0">
                <a:latin typeface="Calibri" pitchFamily="34" charset="0"/>
              </a:rPr>
              <a:t>欧盟执行委员会于</a:t>
            </a:r>
            <a:r>
              <a:rPr lang="en-US" altLang="zh-CN" dirty="0" smtClean="0">
                <a:latin typeface="Calibri" pitchFamily="34" charset="0"/>
              </a:rPr>
              <a:t>2013</a:t>
            </a:r>
            <a:r>
              <a:rPr lang="zh-CN" altLang="en-US" dirty="0" smtClean="0">
                <a:latin typeface="Calibri" pitchFamily="34" charset="0"/>
              </a:rPr>
              <a:t>年底携手阿尔卡特</a:t>
            </a:r>
            <a:r>
              <a:rPr lang="en-US" altLang="zh-CN" dirty="0" smtClean="0">
                <a:latin typeface="Calibri" pitchFamily="34" charset="0"/>
              </a:rPr>
              <a:t>.</a:t>
            </a:r>
            <a:r>
              <a:rPr lang="zh-CN" altLang="en-US" dirty="0" smtClean="0">
                <a:latin typeface="Calibri" pitchFamily="34" charset="0"/>
              </a:rPr>
              <a:t>朗讯、易利信、华为、英特尔、诺基亚西门子网等企业遵循发展</a:t>
            </a:r>
            <a:r>
              <a:rPr lang="en-US" altLang="zh-CN" dirty="0" smtClean="0">
                <a:latin typeface="Calibri" pitchFamily="34" charset="0"/>
              </a:rPr>
              <a:t>3G</a:t>
            </a:r>
            <a:r>
              <a:rPr lang="zh-CN" altLang="en-US" dirty="0" smtClean="0">
                <a:latin typeface="Calibri" pitchFamily="34" charset="0"/>
              </a:rPr>
              <a:t>、</a:t>
            </a:r>
            <a:r>
              <a:rPr lang="en-US" altLang="zh-CN" dirty="0" smtClean="0">
                <a:latin typeface="Calibri" pitchFamily="34" charset="0"/>
              </a:rPr>
              <a:t>4G</a:t>
            </a:r>
            <a:r>
              <a:rPr lang="zh-CN" altLang="en-US" dirty="0" smtClean="0">
                <a:latin typeface="Calibri" pitchFamily="34" charset="0"/>
              </a:rPr>
              <a:t>移动通信标准的第</a:t>
            </a:r>
            <a:r>
              <a:rPr lang="en-US" altLang="zh-CN" dirty="0" smtClean="0">
                <a:latin typeface="Calibri" pitchFamily="34" charset="0"/>
              </a:rPr>
              <a:t>3</a:t>
            </a:r>
            <a:r>
              <a:rPr lang="zh-CN" altLang="en-US" dirty="0" smtClean="0">
                <a:latin typeface="Calibri" pitchFamily="34" charset="0"/>
              </a:rPr>
              <a:t>代合作伙伴计划（</a:t>
            </a:r>
            <a:r>
              <a:rPr lang="en-US" altLang="zh-CN" dirty="0" smtClean="0">
                <a:latin typeface="Calibri" pitchFamily="34" charset="0"/>
              </a:rPr>
              <a:t>3GPP)</a:t>
            </a:r>
            <a:r>
              <a:rPr lang="zh-CN" altLang="en-US" dirty="0" smtClean="0">
                <a:latin typeface="Calibri" pitchFamily="34" charset="0"/>
              </a:rPr>
              <a:t>成立第</a:t>
            </a:r>
            <a:r>
              <a:rPr lang="en-US" altLang="zh-CN" dirty="0" smtClean="0">
                <a:latin typeface="Calibri" pitchFamily="34" charset="0"/>
              </a:rPr>
              <a:t>5</a:t>
            </a:r>
            <a:r>
              <a:rPr lang="zh-CN" altLang="en-US" dirty="0" smtClean="0">
                <a:latin typeface="Calibri" pitchFamily="34" charset="0"/>
              </a:rPr>
              <a:t>代公私联盟协会（</a:t>
            </a:r>
            <a:r>
              <a:rPr lang="en-US" altLang="zh-CN" dirty="0" smtClean="0">
                <a:latin typeface="Calibri" pitchFamily="34" charset="0"/>
              </a:rPr>
              <a:t>5Gppp)</a:t>
            </a:r>
            <a:r>
              <a:rPr lang="zh-CN" altLang="en-US" dirty="0" smtClean="0">
                <a:latin typeface="Calibri" pitchFamily="34" charset="0"/>
              </a:rPr>
              <a:t>推动</a:t>
            </a:r>
            <a:r>
              <a:rPr lang="en-US" altLang="zh-CN" dirty="0" smtClean="0">
                <a:latin typeface="Calibri" pitchFamily="34" charset="0"/>
              </a:rPr>
              <a:t>5G</a:t>
            </a:r>
            <a:r>
              <a:rPr lang="zh-CN" altLang="en-US" dirty="0" smtClean="0">
                <a:latin typeface="Calibri" pitchFamily="34" charset="0"/>
              </a:rPr>
              <a:t>移动通信标准</a:t>
            </a:r>
            <a:endParaRPr lang="zh-CN" altLang="en-US" dirty="0">
              <a:latin typeface="Calibri" pitchFamily="34" charset="0"/>
            </a:endParaRPr>
          </a:p>
        </p:txBody>
      </p:sp>
      <p:sp>
        <p:nvSpPr>
          <p:cNvPr id="24584" name="矩形 45"/>
          <p:cNvSpPr>
            <a:spLocks noChangeArrowheads="1"/>
          </p:cNvSpPr>
          <p:nvPr/>
        </p:nvSpPr>
        <p:spPr bwMode="auto">
          <a:xfrm>
            <a:off x="8347586" y="1577141"/>
            <a:ext cx="1666569" cy="923330"/>
          </a:xfrm>
          <a:prstGeom prst="rect">
            <a:avLst/>
          </a:prstGeom>
          <a:noFill/>
          <a:ln w="9525">
            <a:noFill/>
            <a:miter lim="800000"/>
            <a:headEnd/>
            <a:tailEnd/>
          </a:ln>
        </p:spPr>
        <p:txBody>
          <a:bodyPr wrap="square">
            <a:spAutoFit/>
          </a:bodyPr>
          <a:lstStyle/>
          <a:p>
            <a:r>
              <a:rPr lang="zh-CN" altLang="en-US" dirty="0" smtClean="0">
                <a:latin typeface="Calibri" pitchFamily="34" charset="0"/>
              </a:rPr>
              <a:t>进行系统优化与标准制定前活动</a:t>
            </a:r>
            <a:endParaRPr lang="zh-CN" altLang="en-US" dirty="0">
              <a:latin typeface="Calibri" pitchFamily="34" charset="0"/>
            </a:endParaRPr>
          </a:p>
        </p:txBody>
      </p:sp>
      <p:cxnSp>
        <p:nvCxnSpPr>
          <p:cNvPr id="21" name="直接连接符 20"/>
          <p:cNvCxnSpPr/>
          <p:nvPr/>
        </p:nvCxnSpPr>
        <p:spPr>
          <a:xfrm>
            <a:off x="0" y="3465513"/>
            <a:ext cx="12192000" cy="0"/>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2" name="流程图: 可选过程 21"/>
          <p:cNvSpPr/>
          <p:nvPr/>
        </p:nvSpPr>
        <p:spPr>
          <a:xfrm>
            <a:off x="790882" y="3100388"/>
            <a:ext cx="1643063" cy="730250"/>
          </a:xfrm>
          <a:prstGeom prst="flowChartAlternateProcess">
            <a:avLst/>
          </a:prstGeom>
          <a:solidFill>
            <a:schemeClr val="bg1"/>
          </a:solidFill>
          <a:ln w="28575">
            <a:solidFill>
              <a:srgbClr val="ED313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dirty="0" smtClean="0">
                <a:solidFill>
                  <a:schemeClr val="tx1"/>
                </a:solidFill>
              </a:rPr>
              <a:t>2012</a:t>
            </a:r>
            <a:endParaRPr lang="zh-CN" altLang="en-US" dirty="0">
              <a:solidFill>
                <a:schemeClr val="tx1"/>
              </a:solidFill>
            </a:endParaRPr>
          </a:p>
        </p:txBody>
      </p:sp>
      <p:sp>
        <p:nvSpPr>
          <p:cNvPr id="23" name="流程图: 可选过程 22"/>
          <p:cNvSpPr/>
          <p:nvPr/>
        </p:nvSpPr>
        <p:spPr>
          <a:xfrm>
            <a:off x="8317477" y="3075808"/>
            <a:ext cx="1643063" cy="730250"/>
          </a:xfrm>
          <a:prstGeom prst="flowChartAlternateProcess">
            <a:avLst/>
          </a:prstGeom>
          <a:solidFill>
            <a:schemeClr val="bg1"/>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dirty="0" smtClean="0">
                <a:solidFill>
                  <a:schemeClr val="tx1"/>
                </a:solidFill>
              </a:rPr>
              <a:t>2016-2018</a:t>
            </a:r>
            <a:endParaRPr lang="zh-CN" altLang="en-US" dirty="0">
              <a:solidFill>
                <a:schemeClr val="tx1"/>
              </a:solidFill>
            </a:endParaRPr>
          </a:p>
        </p:txBody>
      </p:sp>
      <p:sp>
        <p:nvSpPr>
          <p:cNvPr id="24" name="流程图: 可选过程 23"/>
          <p:cNvSpPr/>
          <p:nvPr/>
        </p:nvSpPr>
        <p:spPr>
          <a:xfrm>
            <a:off x="6154379" y="3110220"/>
            <a:ext cx="1643063" cy="730250"/>
          </a:xfrm>
          <a:prstGeom prst="flowChartAlternateProcess">
            <a:avLst/>
          </a:prstGeom>
          <a:solidFill>
            <a:schemeClr val="bg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dirty="0" smtClean="0">
                <a:solidFill>
                  <a:schemeClr val="tx1"/>
                </a:solidFill>
              </a:rPr>
              <a:t>2014-2016</a:t>
            </a:r>
            <a:endParaRPr lang="zh-CN" altLang="en-US" dirty="0">
              <a:solidFill>
                <a:schemeClr val="tx1"/>
              </a:solidFill>
            </a:endParaRPr>
          </a:p>
        </p:txBody>
      </p:sp>
      <p:sp>
        <p:nvSpPr>
          <p:cNvPr id="25" name="流程图: 可选过程 24"/>
          <p:cNvSpPr/>
          <p:nvPr/>
        </p:nvSpPr>
        <p:spPr>
          <a:xfrm>
            <a:off x="3696315" y="3085641"/>
            <a:ext cx="1643063" cy="730250"/>
          </a:xfrm>
          <a:prstGeom prst="flowChartAlternateProcess">
            <a:avLst/>
          </a:prstGeom>
          <a:solidFill>
            <a:schemeClr val="bg1"/>
          </a:solidFill>
          <a:ln w="28575">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dirty="0" smtClean="0">
                <a:solidFill>
                  <a:schemeClr val="tx1"/>
                </a:solidFill>
              </a:rPr>
              <a:t>2013</a:t>
            </a:r>
            <a:endParaRPr lang="zh-CN" altLang="en-US" dirty="0">
              <a:solidFill>
                <a:schemeClr val="tx1"/>
              </a:solidFill>
            </a:endParaRPr>
          </a:p>
        </p:txBody>
      </p:sp>
      <p:sp>
        <p:nvSpPr>
          <p:cNvPr id="26" name="TextBox 25"/>
          <p:cNvSpPr txBox="1"/>
          <p:nvPr/>
        </p:nvSpPr>
        <p:spPr>
          <a:xfrm>
            <a:off x="5633884" y="4188542"/>
            <a:ext cx="3023420" cy="1754326"/>
          </a:xfrm>
          <a:prstGeom prst="rect">
            <a:avLst/>
          </a:prstGeom>
          <a:noFill/>
        </p:spPr>
        <p:txBody>
          <a:bodyPr wrap="square" rtlCol="0">
            <a:spAutoFit/>
          </a:bodyPr>
          <a:lstStyle/>
          <a:p>
            <a:r>
              <a:rPr lang="zh-CN" altLang="en-US" dirty="0" smtClean="0"/>
              <a:t>完成基础研究与目标制定</a:t>
            </a:r>
            <a:endParaRPr lang="en-US" altLang="zh-CN" dirty="0" smtClean="0"/>
          </a:p>
          <a:p>
            <a:r>
              <a:rPr lang="zh-CN" altLang="en-US" dirty="0" smtClean="0"/>
              <a:t>（</a:t>
            </a:r>
            <a:r>
              <a:rPr lang="en-US" altLang="zh-CN" dirty="0" smtClean="0"/>
              <a:t>2016</a:t>
            </a:r>
            <a:r>
              <a:rPr lang="zh-CN" altLang="en-US" dirty="0" smtClean="0"/>
              <a:t>年完成多次技术方案间的竞逐与汰换，领导厂商业已针对取得共识与支持的技术方案完成核心知识产权布局）</a:t>
            </a:r>
            <a:endParaRPr lang="zh-CN" altLang="en-US" dirty="0"/>
          </a:p>
        </p:txBody>
      </p:sp>
      <p:sp>
        <p:nvSpPr>
          <p:cNvPr id="19" name="流程图: 可选过程 18"/>
          <p:cNvSpPr/>
          <p:nvPr/>
        </p:nvSpPr>
        <p:spPr>
          <a:xfrm>
            <a:off x="10298677" y="3051228"/>
            <a:ext cx="1643063" cy="730250"/>
          </a:xfrm>
          <a:prstGeom prst="flowChartAlternateProcess">
            <a:avLst/>
          </a:prstGeom>
          <a:solidFill>
            <a:schemeClr val="bg1"/>
          </a:solidFill>
          <a:ln w="285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dirty="0" smtClean="0">
                <a:solidFill>
                  <a:schemeClr val="tx1"/>
                </a:solidFill>
              </a:rPr>
              <a:t>2016-2018</a:t>
            </a:r>
            <a:endParaRPr lang="zh-CN" altLang="en-US" dirty="0">
              <a:solidFill>
                <a:schemeClr val="tx1"/>
              </a:solidFill>
            </a:endParaRPr>
          </a:p>
        </p:txBody>
      </p:sp>
      <p:sp>
        <p:nvSpPr>
          <p:cNvPr id="20" name="TextBox 19"/>
          <p:cNvSpPr txBox="1"/>
          <p:nvPr/>
        </p:nvSpPr>
        <p:spPr>
          <a:xfrm>
            <a:off x="10589342" y="4085303"/>
            <a:ext cx="1238864" cy="1200329"/>
          </a:xfrm>
          <a:prstGeom prst="rect">
            <a:avLst/>
          </a:prstGeom>
          <a:noFill/>
        </p:spPr>
        <p:txBody>
          <a:bodyPr wrap="square" rtlCol="0">
            <a:spAutoFit/>
          </a:bodyPr>
          <a:lstStyle/>
          <a:p>
            <a:r>
              <a:rPr lang="zh-CN" altLang="en-US" dirty="0" smtClean="0"/>
              <a:t>进行大规模测试与早期标准制定</a:t>
            </a:r>
            <a:endParaRPr lang="zh-CN" altLang="en-US" dirty="0"/>
          </a:p>
        </p:txBody>
      </p:sp>
      <p:sp>
        <p:nvSpPr>
          <p:cNvPr id="28" name="TextBox 27"/>
          <p:cNvSpPr txBox="1"/>
          <p:nvPr/>
        </p:nvSpPr>
        <p:spPr>
          <a:xfrm>
            <a:off x="4336026" y="6105832"/>
            <a:ext cx="4188542" cy="461665"/>
          </a:xfrm>
          <a:prstGeom prst="rect">
            <a:avLst/>
          </a:prstGeom>
          <a:noFill/>
        </p:spPr>
        <p:txBody>
          <a:bodyPr wrap="square" rtlCol="0">
            <a:spAutoFit/>
          </a:bodyPr>
          <a:lstStyle/>
          <a:p>
            <a:r>
              <a:rPr lang="en-US" altLang="zh-CN" sz="2400" u="sng" dirty="0" smtClean="0"/>
              <a:t>5G</a:t>
            </a:r>
            <a:r>
              <a:rPr lang="zh-CN" altLang="en-US" sz="2400" u="sng" dirty="0" smtClean="0"/>
              <a:t>移动通信标准时间表</a:t>
            </a:r>
            <a:endParaRPr lang="zh-CN" altLang="en-US" sz="2400" u="sng"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713037" y="468313"/>
            <a:ext cx="6697667" cy="523220"/>
          </a:xfrm>
          <a:prstGeom prst="rect">
            <a:avLst/>
          </a:prstGeom>
        </p:spPr>
        <p:txBody>
          <a:bodyPr wrap="none">
            <a:spAutoFit/>
          </a:bodyPr>
          <a:lstStyle/>
          <a:p>
            <a:pPr fontAlgn="auto">
              <a:spcBef>
                <a:spcPts val="0"/>
              </a:spcBef>
              <a:spcAft>
                <a:spcPts val="0"/>
              </a:spcAft>
              <a:defRPr/>
            </a:pPr>
            <a:r>
              <a:rPr lang="zh-CN" altLang="en-US" sz="2800" b="1" dirty="0" smtClean="0">
                <a:solidFill>
                  <a:schemeClr val="accent2">
                    <a:lumMod val="75000"/>
                  </a:schemeClr>
                </a:solidFill>
                <a:latin typeface="+mn-lt"/>
                <a:ea typeface="+mn-ea"/>
              </a:rPr>
              <a:t>发展</a:t>
            </a:r>
            <a:r>
              <a:rPr lang="en-US" altLang="zh-CN" sz="2800" b="1" dirty="0" smtClean="0">
                <a:solidFill>
                  <a:schemeClr val="accent2">
                    <a:lumMod val="75000"/>
                  </a:schemeClr>
                </a:solidFill>
                <a:latin typeface="+mn-lt"/>
                <a:ea typeface="+mn-ea"/>
              </a:rPr>
              <a:t>5G</a:t>
            </a:r>
            <a:r>
              <a:rPr lang="zh-CN" altLang="en-US" sz="2800" b="1" dirty="0" smtClean="0">
                <a:solidFill>
                  <a:schemeClr val="accent2">
                    <a:lumMod val="75000"/>
                  </a:schemeClr>
                </a:solidFill>
                <a:latin typeface="+mn-lt"/>
                <a:ea typeface="+mn-ea"/>
              </a:rPr>
              <a:t>前瞻技术抢先机？布局卡位需专业</a:t>
            </a:r>
            <a:endParaRPr lang="zh-CN" altLang="en-US" sz="2800" b="1" dirty="0">
              <a:solidFill>
                <a:schemeClr val="accent2">
                  <a:lumMod val="75000"/>
                </a:schemeClr>
              </a:solidFill>
              <a:latin typeface="+mn-lt"/>
              <a:ea typeface="+mn-ea"/>
            </a:endParaRPr>
          </a:p>
        </p:txBody>
      </p:sp>
      <p:grpSp>
        <p:nvGrpSpPr>
          <p:cNvPr id="24578" name="组合 5"/>
          <p:cNvGrpSpPr>
            <a:grpSpLocks/>
          </p:cNvGrpSpPr>
          <p:nvPr/>
        </p:nvGrpSpPr>
        <p:grpSpPr bwMode="auto">
          <a:xfrm>
            <a:off x="5326063" y="869950"/>
            <a:ext cx="1508125" cy="241300"/>
            <a:chOff x="4908884" y="1118935"/>
            <a:chExt cx="1508298" cy="240633"/>
          </a:xfrm>
        </p:grpSpPr>
        <p:sp>
          <p:nvSpPr>
            <p:cNvPr id="7" name="减号 6"/>
            <p:cNvSpPr/>
            <p:nvPr/>
          </p:nvSpPr>
          <p:spPr>
            <a:xfrm>
              <a:off x="4908884" y="1118935"/>
              <a:ext cx="452489" cy="240633"/>
            </a:xfrm>
            <a:prstGeom prst="mathMinus">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 name="减号 7"/>
            <p:cNvSpPr/>
            <p:nvPr/>
          </p:nvSpPr>
          <p:spPr>
            <a:xfrm>
              <a:off x="5253411" y="1118935"/>
              <a:ext cx="452490" cy="240633"/>
            </a:xfrm>
            <a:prstGeom prst="mathMinus">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9" name="减号 8"/>
            <p:cNvSpPr/>
            <p:nvPr/>
          </p:nvSpPr>
          <p:spPr>
            <a:xfrm>
              <a:off x="5609051" y="1118935"/>
              <a:ext cx="452490" cy="240633"/>
            </a:xfrm>
            <a:prstGeom prst="mathMinus">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0" name="减号 9"/>
            <p:cNvSpPr/>
            <p:nvPr/>
          </p:nvSpPr>
          <p:spPr>
            <a:xfrm>
              <a:off x="5964692" y="1118935"/>
              <a:ext cx="452490" cy="240633"/>
            </a:xfrm>
            <a:prstGeom prst="mathMinus">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24590" name="矩形 36"/>
          <p:cNvSpPr>
            <a:spLocks noChangeArrowheads="1"/>
          </p:cNvSpPr>
          <p:nvPr/>
        </p:nvSpPr>
        <p:spPr bwMode="auto">
          <a:xfrm>
            <a:off x="707923" y="4093532"/>
            <a:ext cx="1991032" cy="1477328"/>
          </a:xfrm>
          <a:prstGeom prst="rect">
            <a:avLst/>
          </a:prstGeom>
          <a:noFill/>
          <a:ln w="9525">
            <a:noFill/>
            <a:miter lim="800000"/>
            <a:headEnd/>
            <a:tailEnd/>
          </a:ln>
        </p:spPr>
        <p:txBody>
          <a:bodyPr wrap="square">
            <a:spAutoFit/>
          </a:bodyPr>
          <a:lstStyle/>
          <a:p>
            <a:r>
              <a:rPr lang="zh-CN" altLang="en-US" dirty="0" smtClean="0">
                <a:latin typeface="Calibri" pitchFamily="34" charset="0"/>
              </a:rPr>
              <a:t>美国、中国大陆、欧美、韩国于</a:t>
            </a:r>
            <a:r>
              <a:rPr lang="en-US" altLang="zh-CN" dirty="0" smtClean="0">
                <a:latin typeface="Calibri" pitchFamily="34" charset="0"/>
              </a:rPr>
              <a:t>2012</a:t>
            </a:r>
            <a:r>
              <a:rPr lang="zh-CN" altLang="en-US" dirty="0" smtClean="0">
                <a:latin typeface="Calibri" pitchFamily="34" charset="0"/>
              </a:rPr>
              <a:t>年开始</a:t>
            </a:r>
            <a:r>
              <a:rPr lang="en-US" altLang="zh-CN" dirty="0" smtClean="0">
                <a:latin typeface="Calibri" pitchFamily="34" charset="0"/>
              </a:rPr>
              <a:t>5G</a:t>
            </a:r>
            <a:r>
              <a:rPr lang="zh-CN" altLang="en-US" dirty="0" smtClean="0">
                <a:latin typeface="Calibri" pitchFamily="34" charset="0"/>
              </a:rPr>
              <a:t>研发计划及标准制定。</a:t>
            </a:r>
            <a:endParaRPr lang="zh-CN" altLang="en-US" dirty="0">
              <a:latin typeface="Calibri" pitchFamily="34" charset="0"/>
            </a:endParaRPr>
          </a:p>
        </p:txBody>
      </p:sp>
      <p:sp>
        <p:nvSpPr>
          <p:cNvPr id="24586" name="矩形 42"/>
          <p:cNvSpPr>
            <a:spLocks noChangeArrowheads="1"/>
          </p:cNvSpPr>
          <p:nvPr/>
        </p:nvSpPr>
        <p:spPr bwMode="auto">
          <a:xfrm>
            <a:off x="3408363" y="1074368"/>
            <a:ext cx="3110423" cy="2031325"/>
          </a:xfrm>
          <a:prstGeom prst="rect">
            <a:avLst/>
          </a:prstGeom>
          <a:noFill/>
          <a:ln w="9525">
            <a:noFill/>
            <a:miter lim="800000"/>
            <a:headEnd/>
            <a:tailEnd/>
          </a:ln>
        </p:spPr>
        <p:txBody>
          <a:bodyPr wrap="square">
            <a:spAutoFit/>
          </a:bodyPr>
          <a:lstStyle/>
          <a:p>
            <a:r>
              <a:rPr lang="zh-CN" altLang="en-US" dirty="0" smtClean="0">
                <a:latin typeface="Simsun" pitchFamily="2" charset="-122"/>
                <a:ea typeface="Simsun" pitchFamily="2" charset="-122"/>
              </a:rPr>
              <a:t>中国台湾宣布于</a:t>
            </a:r>
            <a:r>
              <a:rPr lang="en-US" altLang="zh-CN" dirty="0" smtClean="0">
                <a:latin typeface="Simsun" pitchFamily="2" charset="-122"/>
                <a:ea typeface="Simsun" pitchFamily="2" charset="-122"/>
              </a:rPr>
              <a:t>2014</a:t>
            </a:r>
            <a:r>
              <a:rPr lang="zh-CN" altLang="en-US" dirty="0" smtClean="0">
                <a:latin typeface="Simsun" pitchFamily="2" charset="-122"/>
                <a:ea typeface="Simsun" pitchFamily="2" charset="-122"/>
              </a:rPr>
              <a:t>年进入</a:t>
            </a:r>
            <a:r>
              <a:rPr lang="en-US" altLang="zh-CN" dirty="0" smtClean="0">
                <a:latin typeface="Simsun" pitchFamily="2" charset="-122"/>
                <a:ea typeface="Simsun" pitchFamily="2" charset="-122"/>
              </a:rPr>
              <a:t>5G</a:t>
            </a:r>
            <a:r>
              <a:rPr lang="zh-CN" altLang="en-US" dirty="0" smtClean="0">
                <a:latin typeface="Simsun" pitchFamily="2" charset="-122"/>
                <a:ea typeface="Simsun" pitchFamily="2" charset="-122"/>
              </a:rPr>
              <a:t>准备元年，预计 提出“</a:t>
            </a:r>
            <a:r>
              <a:rPr lang="en-US" altLang="zh-CN" dirty="0" smtClean="0">
                <a:latin typeface="Simsun" pitchFamily="2" charset="-122"/>
                <a:ea typeface="Simsun" pitchFamily="2" charset="-122"/>
              </a:rPr>
              <a:t>2020</a:t>
            </a:r>
            <a:r>
              <a:rPr lang="zh-CN" altLang="en-US" dirty="0" smtClean="0">
                <a:latin typeface="Simsun" pitchFamily="2" charset="-122"/>
                <a:ea typeface="Simsun" pitchFamily="2" charset="-122"/>
              </a:rPr>
              <a:t>年</a:t>
            </a:r>
            <a:r>
              <a:rPr lang="en-US" altLang="zh-CN" dirty="0" smtClean="0">
                <a:latin typeface="Simsun" pitchFamily="2" charset="-122"/>
                <a:ea typeface="Simsun" pitchFamily="2" charset="-122"/>
              </a:rPr>
              <a:t>TW-5G</a:t>
            </a:r>
            <a:r>
              <a:rPr lang="zh-CN" altLang="en-US" dirty="0" smtClean="0">
                <a:latin typeface="Simsun" pitchFamily="2" charset="-122"/>
                <a:ea typeface="Simsun" pitchFamily="2" charset="-122"/>
              </a:rPr>
              <a:t>发展策略计划”规划未来</a:t>
            </a:r>
            <a:r>
              <a:rPr lang="en-US" altLang="zh-CN" dirty="0" smtClean="0">
                <a:latin typeface="Simsun" pitchFamily="2" charset="-122"/>
                <a:ea typeface="Simsun" pitchFamily="2" charset="-122"/>
              </a:rPr>
              <a:t>6</a:t>
            </a:r>
            <a:r>
              <a:rPr lang="zh-CN" altLang="en-US" dirty="0" smtClean="0">
                <a:latin typeface="Simsun" pitchFamily="2" charset="-122"/>
                <a:ea typeface="Simsun" pitchFamily="2" charset="-122"/>
              </a:rPr>
              <a:t>年投入新台币</a:t>
            </a:r>
            <a:r>
              <a:rPr lang="en-US" altLang="zh-CN" dirty="0" smtClean="0">
                <a:latin typeface="Simsun" pitchFamily="2" charset="-122"/>
                <a:ea typeface="Simsun" pitchFamily="2" charset="-122"/>
              </a:rPr>
              <a:t>120</a:t>
            </a:r>
            <a:r>
              <a:rPr lang="zh-CN" altLang="en-US" dirty="0" smtClean="0">
                <a:latin typeface="Simsun" pitchFamily="2" charset="-122"/>
                <a:ea typeface="Simsun" pitchFamily="2" charset="-122"/>
              </a:rPr>
              <a:t>亿元扶植移动通信产业、建立</a:t>
            </a:r>
            <a:r>
              <a:rPr lang="en-US" altLang="zh-CN" dirty="0" smtClean="0">
                <a:latin typeface="Simsun" pitchFamily="2" charset="-122"/>
                <a:ea typeface="Simsun" pitchFamily="2" charset="-122"/>
              </a:rPr>
              <a:t>5G</a:t>
            </a:r>
            <a:r>
              <a:rPr lang="zh-CN" altLang="en-US" dirty="0" smtClean="0">
                <a:latin typeface="Simsun" pitchFamily="2" charset="-122"/>
                <a:ea typeface="Simsun" pitchFamily="2" charset="-122"/>
              </a:rPr>
              <a:t>实验网络及成立中国台湾通信标准联盟</a:t>
            </a:r>
            <a:r>
              <a:rPr lang="en-US" altLang="zh-CN" dirty="0" smtClean="0">
                <a:latin typeface="Simsun" pitchFamily="2" charset="-122"/>
                <a:ea typeface="Simsun" pitchFamily="2" charset="-122"/>
              </a:rPr>
              <a:t> </a:t>
            </a:r>
            <a:endParaRPr lang="zh-CN" altLang="en-US" dirty="0">
              <a:latin typeface="Calibri" pitchFamily="34" charset="0"/>
            </a:endParaRPr>
          </a:p>
        </p:txBody>
      </p:sp>
      <p:sp>
        <p:nvSpPr>
          <p:cNvPr id="24584" name="矩形 45"/>
          <p:cNvSpPr>
            <a:spLocks noChangeArrowheads="1"/>
          </p:cNvSpPr>
          <p:nvPr/>
        </p:nvSpPr>
        <p:spPr bwMode="auto">
          <a:xfrm>
            <a:off x="8554064" y="1311670"/>
            <a:ext cx="3092245" cy="1477328"/>
          </a:xfrm>
          <a:prstGeom prst="rect">
            <a:avLst/>
          </a:prstGeom>
          <a:noFill/>
          <a:ln w="9525">
            <a:noFill/>
            <a:miter lim="800000"/>
            <a:headEnd/>
            <a:tailEnd/>
          </a:ln>
        </p:spPr>
        <p:txBody>
          <a:bodyPr wrap="square">
            <a:spAutoFit/>
          </a:bodyPr>
          <a:lstStyle/>
          <a:p>
            <a:r>
              <a:rPr lang="zh-CN" altLang="en-US" dirty="0" smtClean="0">
                <a:latin typeface="Calibri" pitchFamily="34" charset="0"/>
              </a:rPr>
              <a:t>开始参与标准制定，预计在</a:t>
            </a:r>
            <a:r>
              <a:rPr lang="en-US" altLang="zh-CN" dirty="0" smtClean="0">
                <a:latin typeface="Calibri" pitchFamily="34" charset="0"/>
              </a:rPr>
              <a:t>5G</a:t>
            </a:r>
            <a:r>
              <a:rPr lang="zh-CN" altLang="en-US" dirty="0" smtClean="0">
                <a:latin typeface="Calibri" pitchFamily="34" charset="0"/>
              </a:rPr>
              <a:t>移动通信技术标准取得</a:t>
            </a:r>
            <a:r>
              <a:rPr lang="en-US" altLang="zh-CN" dirty="0" smtClean="0">
                <a:latin typeface="Calibri" pitchFamily="34" charset="0"/>
              </a:rPr>
              <a:t>4%</a:t>
            </a:r>
            <a:r>
              <a:rPr lang="zh-CN" altLang="en-US" dirty="0" smtClean="0">
                <a:latin typeface="Calibri" pitchFamily="34" charset="0"/>
              </a:rPr>
              <a:t>的技术标准核心专利，预计与全球共同竞逐</a:t>
            </a:r>
            <a:r>
              <a:rPr lang="en-US" altLang="zh-CN" dirty="0" smtClean="0">
                <a:latin typeface="Calibri" pitchFamily="34" charset="0"/>
              </a:rPr>
              <a:t>5G</a:t>
            </a:r>
            <a:r>
              <a:rPr lang="zh-CN" altLang="en-US" dirty="0" smtClean="0">
                <a:latin typeface="Calibri" pitchFamily="34" charset="0"/>
              </a:rPr>
              <a:t>移动通信技术标准制定与新产业发展</a:t>
            </a:r>
            <a:endParaRPr lang="zh-CN" altLang="en-US" dirty="0">
              <a:latin typeface="Calibri" pitchFamily="34" charset="0"/>
            </a:endParaRPr>
          </a:p>
        </p:txBody>
      </p:sp>
      <p:cxnSp>
        <p:nvCxnSpPr>
          <p:cNvPr id="21" name="直接连接符 20"/>
          <p:cNvCxnSpPr/>
          <p:nvPr/>
        </p:nvCxnSpPr>
        <p:spPr>
          <a:xfrm>
            <a:off x="0" y="3465513"/>
            <a:ext cx="12192000" cy="0"/>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2" name="流程图: 可选过程 21"/>
          <p:cNvSpPr/>
          <p:nvPr/>
        </p:nvSpPr>
        <p:spPr>
          <a:xfrm>
            <a:off x="790882" y="3100388"/>
            <a:ext cx="1643063" cy="730250"/>
          </a:xfrm>
          <a:prstGeom prst="flowChartAlternateProcess">
            <a:avLst/>
          </a:prstGeom>
          <a:solidFill>
            <a:schemeClr val="bg1"/>
          </a:solidFill>
          <a:ln w="28575">
            <a:solidFill>
              <a:srgbClr val="ED313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dirty="0" smtClean="0">
                <a:solidFill>
                  <a:schemeClr val="tx1"/>
                </a:solidFill>
              </a:rPr>
              <a:t>2012</a:t>
            </a:r>
            <a:endParaRPr lang="zh-CN" altLang="en-US" dirty="0">
              <a:solidFill>
                <a:schemeClr val="tx1"/>
              </a:solidFill>
            </a:endParaRPr>
          </a:p>
        </p:txBody>
      </p:sp>
      <p:sp>
        <p:nvSpPr>
          <p:cNvPr id="23" name="流程图: 可选过程 22"/>
          <p:cNvSpPr/>
          <p:nvPr/>
        </p:nvSpPr>
        <p:spPr>
          <a:xfrm>
            <a:off x="9143386" y="3075807"/>
            <a:ext cx="1643063" cy="730250"/>
          </a:xfrm>
          <a:prstGeom prst="flowChartAlternateProcess">
            <a:avLst/>
          </a:prstGeom>
          <a:solidFill>
            <a:schemeClr val="bg1"/>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dirty="0" smtClean="0">
                <a:solidFill>
                  <a:schemeClr val="tx1"/>
                </a:solidFill>
              </a:rPr>
              <a:t>2018</a:t>
            </a:r>
            <a:endParaRPr lang="zh-CN" altLang="en-US" dirty="0">
              <a:solidFill>
                <a:schemeClr val="tx1"/>
              </a:solidFill>
            </a:endParaRPr>
          </a:p>
        </p:txBody>
      </p:sp>
      <p:sp>
        <p:nvSpPr>
          <p:cNvPr id="24" name="流程图: 可选过程 23"/>
          <p:cNvSpPr/>
          <p:nvPr/>
        </p:nvSpPr>
        <p:spPr>
          <a:xfrm>
            <a:off x="6626327" y="3110220"/>
            <a:ext cx="1643063" cy="730250"/>
          </a:xfrm>
          <a:prstGeom prst="flowChartAlternateProcess">
            <a:avLst/>
          </a:prstGeom>
          <a:solidFill>
            <a:schemeClr val="bg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dirty="0" smtClean="0">
                <a:solidFill>
                  <a:schemeClr val="tx1"/>
                </a:solidFill>
              </a:rPr>
              <a:t>2017</a:t>
            </a:r>
            <a:endParaRPr lang="zh-CN" altLang="en-US" dirty="0">
              <a:solidFill>
                <a:schemeClr val="tx1"/>
              </a:solidFill>
            </a:endParaRPr>
          </a:p>
        </p:txBody>
      </p:sp>
      <p:sp>
        <p:nvSpPr>
          <p:cNvPr id="25" name="流程图: 可选过程 24"/>
          <p:cNvSpPr/>
          <p:nvPr/>
        </p:nvSpPr>
        <p:spPr>
          <a:xfrm>
            <a:off x="3696315" y="3085641"/>
            <a:ext cx="1643063" cy="730250"/>
          </a:xfrm>
          <a:prstGeom prst="flowChartAlternateProcess">
            <a:avLst/>
          </a:prstGeom>
          <a:solidFill>
            <a:schemeClr val="bg1"/>
          </a:solidFill>
          <a:ln w="28575">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dirty="0" smtClean="0">
                <a:solidFill>
                  <a:schemeClr val="tx1"/>
                </a:solidFill>
              </a:rPr>
              <a:t>2014</a:t>
            </a:r>
            <a:endParaRPr lang="zh-CN" altLang="en-US" dirty="0">
              <a:solidFill>
                <a:schemeClr val="tx1"/>
              </a:solidFill>
            </a:endParaRPr>
          </a:p>
        </p:txBody>
      </p:sp>
      <p:sp>
        <p:nvSpPr>
          <p:cNvPr id="26" name="TextBox 25"/>
          <p:cNvSpPr txBox="1"/>
          <p:nvPr/>
        </p:nvSpPr>
        <p:spPr>
          <a:xfrm>
            <a:off x="6681019" y="4173793"/>
            <a:ext cx="1946787" cy="646331"/>
          </a:xfrm>
          <a:prstGeom prst="rect">
            <a:avLst/>
          </a:prstGeom>
          <a:noFill/>
        </p:spPr>
        <p:txBody>
          <a:bodyPr wrap="square" rtlCol="0">
            <a:spAutoFit/>
          </a:bodyPr>
          <a:lstStyle/>
          <a:p>
            <a:r>
              <a:rPr lang="zh-CN" altLang="en-US" dirty="0" smtClean="0"/>
              <a:t>预备技术研发成果</a:t>
            </a:r>
            <a:endParaRPr lang="zh-CN" altLang="en-US" dirty="0"/>
          </a:p>
        </p:txBody>
      </p:sp>
      <p:sp>
        <p:nvSpPr>
          <p:cNvPr id="28" name="TextBox 27"/>
          <p:cNvSpPr txBox="1"/>
          <p:nvPr/>
        </p:nvSpPr>
        <p:spPr>
          <a:xfrm>
            <a:off x="5397910" y="6223819"/>
            <a:ext cx="4114800" cy="461665"/>
          </a:xfrm>
          <a:prstGeom prst="rect">
            <a:avLst/>
          </a:prstGeom>
          <a:noFill/>
        </p:spPr>
        <p:txBody>
          <a:bodyPr wrap="square" rtlCol="0">
            <a:spAutoFit/>
          </a:bodyPr>
          <a:lstStyle/>
          <a:p>
            <a:r>
              <a:rPr lang="zh-CN" altLang="en-US" sz="2400" u="sng" dirty="0" smtClean="0"/>
              <a:t>中国台湾</a:t>
            </a:r>
            <a:endParaRPr lang="zh-CN" altLang="en-US" sz="2400" u="sng"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1" name="直接连接符 40"/>
          <p:cNvCxnSpPr/>
          <p:nvPr/>
        </p:nvCxnSpPr>
        <p:spPr>
          <a:xfrm rot="16200000" flipH="1">
            <a:off x="2588343" y="3414251"/>
            <a:ext cx="6858002" cy="2950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3" name="TextBox 42"/>
          <p:cNvSpPr txBox="1"/>
          <p:nvPr/>
        </p:nvSpPr>
        <p:spPr>
          <a:xfrm>
            <a:off x="604684" y="221226"/>
            <a:ext cx="4748981" cy="707886"/>
          </a:xfrm>
          <a:prstGeom prst="rect">
            <a:avLst/>
          </a:prstGeom>
          <a:noFill/>
        </p:spPr>
        <p:txBody>
          <a:bodyPr wrap="square" rtlCol="0">
            <a:spAutoFit/>
          </a:bodyPr>
          <a:lstStyle/>
          <a:p>
            <a:r>
              <a:rPr lang="zh-CN" altLang="en-US" sz="2000" dirty="0" smtClean="0"/>
              <a:t>中国台湾布局</a:t>
            </a:r>
            <a:r>
              <a:rPr lang="en-US" altLang="zh-CN" sz="2000" dirty="0" smtClean="0"/>
              <a:t>5G</a:t>
            </a:r>
            <a:r>
              <a:rPr lang="zh-CN" altLang="en-US" sz="2000" dirty="0" smtClean="0"/>
              <a:t>技术标准，看得见</a:t>
            </a:r>
            <a:r>
              <a:rPr lang="en-US" altLang="zh-CN" sz="2000" dirty="0" smtClean="0"/>
              <a:t>WIMAX</a:t>
            </a:r>
            <a:r>
              <a:rPr lang="zh-CN" altLang="en-US" sz="2000" dirty="0" smtClean="0"/>
              <a:t>相似背影，殷鉴不远矣</a:t>
            </a:r>
            <a:endParaRPr lang="zh-CN" altLang="en-US" sz="2000" dirty="0"/>
          </a:p>
        </p:txBody>
      </p:sp>
      <p:sp>
        <p:nvSpPr>
          <p:cNvPr id="44" name="TextBox 43"/>
          <p:cNvSpPr txBox="1"/>
          <p:nvPr/>
        </p:nvSpPr>
        <p:spPr>
          <a:xfrm>
            <a:off x="206477" y="1312606"/>
            <a:ext cx="5471652" cy="3416320"/>
          </a:xfrm>
          <a:prstGeom prst="rect">
            <a:avLst/>
          </a:prstGeom>
          <a:noFill/>
        </p:spPr>
        <p:txBody>
          <a:bodyPr wrap="square" rtlCol="0">
            <a:spAutoFit/>
          </a:bodyPr>
          <a:lstStyle/>
          <a:p>
            <a:r>
              <a:rPr lang="en-US" altLang="zh-CN" dirty="0" smtClean="0"/>
              <a:t>WIMAX—</a:t>
            </a:r>
            <a:r>
              <a:rPr lang="zh-CN" altLang="en-US" dirty="0" smtClean="0"/>
              <a:t>“押错宝”</a:t>
            </a:r>
            <a:endParaRPr lang="en-US" altLang="zh-CN" dirty="0" smtClean="0"/>
          </a:p>
          <a:p>
            <a:r>
              <a:rPr lang="zh-CN" altLang="en-US" dirty="0" smtClean="0"/>
              <a:t>过度依赖特定“国际大厂”而未能在核心技术深耕并掌握核心专利，也因此无法随替代技术竞合淘汰而实时应变。</a:t>
            </a:r>
            <a:r>
              <a:rPr lang="en-US" altLang="zh-CN" dirty="0" smtClean="0"/>
              <a:t>.</a:t>
            </a:r>
          </a:p>
          <a:p>
            <a:endParaRPr lang="en-US" altLang="zh-CN" dirty="0" smtClean="0"/>
          </a:p>
          <a:p>
            <a:r>
              <a:rPr lang="en-US" altLang="zh-CN" dirty="0" smtClean="0"/>
              <a:t>5G</a:t>
            </a:r>
          </a:p>
          <a:p>
            <a:r>
              <a:rPr lang="zh-CN" altLang="en-US" dirty="0" smtClean="0"/>
              <a:t>两岸已起步投入</a:t>
            </a:r>
            <a:r>
              <a:rPr lang="en-US" altLang="zh-CN" dirty="0" smtClean="0"/>
              <a:t>5G</a:t>
            </a:r>
            <a:r>
              <a:rPr lang="zh-CN" altLang="en-US" dirty="0" smtClean="0"/>
              <a:t>研发及标准制定，但对照外国发展，已经慢了一步，倘若无专业的专利布局方法、工具与步骤，想在</a:t>
            </a:r>
            <a:r>
              <a:rPr lang="en-US" altLang="zh-CN" dirty="0" smtClean="0"/>
              <a:t>5G</a:t>
            </a:r>
            <a:r>
              <a:rPr lang="zh-CN" altLang="en-US" dirty="0" smtClean="0"/>
              <a:t>标准专利卡位，前景不容乐观。</a:t>
            </a:r>
            <a:endParaRPr lang="en-US" altLang="zh-CN" dirty="0" smtClean="0"/>
          </a:p>
          <a:p>
            <a:r>
              <a:rPr lang="zh-CN" altLang="en-US" dirty="0" smtClean="0"/>
              <a:t>将再度大叹“押错宝”</a:t>
            </a:r>
            <a:endParaRPr lang="en-US" altLang="zh-CN" dirty="0" smtClean="0"/>
          </a:p>
          <a:p>
            <a:endParaRPr lang="en-US" altLang="zh-CN" dirty="0" smtClean="0"/>
          </a:p>
          <a:p>
            <a:endParaRPr lang="zh-CN" altLang="en-US" dirty="0"/>
          </a:p>
        </p:txBody>
      </p:sp>
      <p:sp>
        <p:nvSpPr>
          <p:cNvPr id="45" name="TextBox 44"/>
          <p:cNvSpPr txBox="1"/>
          <p:nvPr/>
        </p:nvSpPr>
        <p:spPr>
          <a:xfrm>
            <a:off x="6666270" y="206477"/>
            <a:ext cx="4630994" cy="707886"/>
          </a:xfrm>
          <a:prstGeom prst="rect">
            <a:avLst/>
          </a:prstGeom>
          <a:noFill/>
        </p:spPr>
        <p:txBody>
          <a:bodyPr wrap="square" rtlCol="0">
            <a:spAutoFit/>
          </a:bodyPr>
          <a:lstStyle/>
          <a:p>
            <a:r>
              <a:rPr lang="zh-CN" altLang="en-US" sz="2000" dirty="0" smtClean="0"/>
              <a:t>投资</a:t>
            </a:r>
            <a:r>
              <a:rPr lang="en-US" altLang="zh-CN" sz="2000" dirty="0" smtClean="0"/>
              <a:t>5G</a:t>
            </a:r>
            <a:r>
              <a:rPr lang="zh-CN" altLang="en-US" sz="2000" dirty="0" smtClean="0"/>
              <a:t>不只需换脑袋，眼耳手脚亦需跟上</a:t>
            </a:r>
            <a:endParaRPr lang="zh-CN" altLang="en-US" sz="2000" dirty="0"/>
          </a:p>
        </p:txBody>
      </p:sp>
      <p:sp>
        <p:nvSpPr>
          <p:cNvPr id="47" name="TextBox 46"/>
          <p:cNvSpPr txBox="1"/>
          <p:nvPr/>
        </p:nvSpPr>
        <p:spPr>
          <a:xfrm>
            <a:off x="6386052" y="1342103"/>
            <a:ext cx="5805948" cy="4801314"/>
          </a:xfrm>
          <a:prstGeom prst="rect">
            <a:avLst/>
          </a:prstGeom>
          <a:noFill/>
        </p:spPr>
        <p:txBody>
          <a:bodyPr wrap="square" rtlCol="0">
            <a:spAutoFit/>
          </a:bodyPr>
          <a:lstStyle/>
          <a:p>
            <a:r>
              <a:rPr lang="zh-CN" altLang="en-US" dirty="0" smtClean="0"/>
              <a:t>“换脑袋”：掌握技术标准核心知识产权</a:t>
            </a:r>
            <a:endParaRPr lang="en-US" altLang="zh-CN" dirty="0" smtClean="0"/>
          </a:p>
          <a:p>
            <a:r>
              <a:rPr lang="zh-CN" altLang="en-US" dirty="0" smtClean="0"/>
              <a:t>“眼耳手脚”：与发展技术标准核心知识产权相适应的                                  国际配套专业方法与工具。</a:t>
            </a:r>
            <a:endParaRPr lang="en-US" altLang="zh-CN" dirty="0" smtClean="0"/>
          </a:p>
          <a:p>
            <a:pPr>
              <a:buFont typeface="Wingdings" pitchFamily="2" charset="2"/>
              <a:buChar char="ü"/>
            </a:pPr>
            <a:r>
              <a:rPr lang="zh-CN" altLang="en-US" dirty="0" smtClean="0"/>
              <a:t>搜集并持续掌握</a:t>
            </a:r>
            <a:r>
              <a:rPr lang="en-US" altLang="zh-CN" dirty="0" smtClean="0"/>
              <a:t>5G</a:t>
            </a:r>
            <a:r>
              <a:rPr lang="zh-CN" altLang="en-US" dirty="0" smtClean="0"/>
              <a:t>技术标准的技术方案与演进信息，仿真产业、产品、技术结构，归纳技术发展、涵盖范围，据以管理研发资源投入、设定研发与知识产权产出目标。</a:t>
            </a:r>
            <a:endParaRPr lang="en-US" altLang="zh-CN" dirty="0" smtClean="0"/>
          </a:p>
          <a:p>
            <a:pPr>
              <a:buFont typeface="Wingdings" pitchFamily="2" charset="2"/>
              <a:buChar char="ü"/>
            </a:pPr>
            <a:r>
              <a:rPr lang="zh-CN" altLang="en-US" dirty="0" smtClean="0"/>
              <a:t>掌握外部资源、机会与威胁，据以调整联盟、研发方向与知识产权布局以及实质参与会议。</a:t>
            </a:r>
            <a:endParaRPr lang="en-US" altLang="zh-CN" dirty="0" smtClean="0"/>
          </a:p>
          <a:p>
            <a:pPr>
              <a:buFont typeface="Wingdings" pitchFamily="2" charset="2"/>
              <a:buChar char="ü"/>
            </a:pPr>
            <a:r>
              <a:rPr lang="zh-CN" altLang="en-US" dirty="0" smtClean="0"/>
              <a:t>掌握研发项目相关技术方案以及其推动企业的动态关联，据以随时调整研发及知识产权布局的侧重方向与覆盖面</a:t>
            </a:r>
            <a:endParaRPr lang="en-US" altLang="zh-CN" dirty="0" smtClean="0"/>
          </a:p>
          <a:p>
            <a:pPr>
              <a:buFont typeface="Wingdings" pitchFamily="2" charset="2"/>
              <a:buChar char="ü"/>
            </a:pPr>
            <a:r>
              <a:rPr lang="zh-CN" altLang="en-US" dirty="0" smtClean="0"/>
              <a:t>归纳主要竞争者之知识产权布局及行为，预先管控潜在专利风险</a:t>
            </a:r>
            <a:endParaRPr lang="en-US" altLang="zh-CN" dirty="0" smtClean="0"/>
          </a:p>
          <a:p>
            <a:pPr>
              <a:buFont typeface="Wingdings" pitchFamily="2" charset="2"/>
              <a:buChar char="ü"/>
            </a:pPr>
            <a:r>
              <a:rPr lang="zh-CN" altLang="en-US" dirty="0" smtClean="0"/>
              <a:t>善用分析结果于技术披露、发明提案作业，增进研发成果转化为知识产权布局的质量、精准度与覆盖面。</a:t>
            </a:r>
            <a:endParaRPr lang="en-US" altLang="zh-CN" dirty="0" smtClean="0"/>
          </a:p>
          <a:p>
            <a:pPr>
              <a:buFont typeface="Wingdings" pitchFamily="2" charset="2"/>
              <a:buChar char="ü"/>
            </a:pPr>
            <a:r>
              <a:rPr lang="zh-CN" altLang="en-US" dirty="0" smtClean="0"/>
              <a:t>改变松散及因人而异的研发成果转化知识产权的不专业作业。</a:t>
            </a:r>
            <a:endParaRPr lang="en-US" altLang="zh-CN" dirty="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625" name="组合 2"/>
          <p:cNvGrpSpPr>
            <a:grpSpLocks/>
          </p:cNvGrpSpPr>
          <p:nvPr/>
        </p:nvGrpSpPr>
        <p:grpSpPr bwMode="auto">
          <a:xfrm>
            <a:off x="3170238" y="453564"/>
            <a:ext cx="6066084" cy="657686"/>
            <a:chOff x="3170068" y="452798"/>
            <a:chExt cx="6066777" cy="658301"/>
          </a:xfrm>
        </p:grpSpPr>
        <p:sp>
          <p:nvSpPr>
            <p:cNvPr id="4" name="矩形 3"/>
            <p:cNvSpPr/>
            <p:nvPr/>
          </p:nvSpPr>
          <p:spPr>
            <a:xfrm>
              <a:off x="3170068" y="452798"/>
              <a:ext cx="6066777" cy="523709"/>
            </a:xfrm>
            <a:prstGeom prst="rect">
              <a:avLst/>
            </a:prstGeom>
          </p:spPr>
          <p:txBody>
            <a:bodyPr wrap="none">
              <a:spAutoFit/>
            </a:bodyPr>
            <a:lstStyle/>
            <a:p>
              <a:pPr fontAlgn="auto">
                <a:spcBef>
                  <a:spcPts val="0"/>
                </a:spcBef>
                <a:spcAft>
                  <a:spcPts val="0"/>
                </a:spcAft>
                <a:defRPr/>
              </a:pPr>
              <a:r>
                <a:rPr lang="en-US" altLang="zh-CN" sz="2800" b="1" dirty="0" smtClean="0">
                  <a:solidFill>
                    <a:schemeClr val="accent2">
                      <a:lumMod val="75000"/>
                    </a:schemeClr>
                  </a:solidFill>
                  <a:latin typeface="微软雅黑" panose="020B0503020204020204" pitchFamily="34" charset="-122"/>
                  <a:ea typeface="微软雅黑" panose="020B0503020204020204" pitchFamily="34" charset="-122"/>
                </a:rPr>
                <a:t>5G</a:t>
              </a:r>
              <a:r>
                <a:rPr lang="zh-CN" altLang="en-US" sz="2800" b="1" dirty="0" smtClean="0">
                  <a:solidFill>
                    <a:schemeClr val="accent2">
                      <a:lumMod val="75000"/>
                    </a:schemeClr>
                  </a:solidFill>
                  <a:latin typeface="微软雅黑" panose="020B0503020204020204" pitchFamily="34" charset="-122"/>
                  <a:ea typeface="微软雅黑" panose="020B0503020204020204" pitchFamily="34" charset="-122"/>
                </a:rPr>
                <a:t>发展规划经纬未定，谈何策略执行</a:t>
              </a:r>
              <a:endParaRPr lang="zh-CN" altLang="en-US" sz="2800" dirty="0">
                <a:solidFill>
                  <a:schemeClr val="accent2">
                    <a:lumMod val="75000"/>
                  </a:schemeClr>
                </a:solidFill>
                <a:latin typeface="+mn-lt"/>
                <a:ea typeface="+mn-ea"/>
              </a:endParaRPr>
            </a:p>
          </p:txBody>
        </p:sp>
        <p:grpSp>
          <p:nvGrpSpPr>
            <p:cNvPr id="26648" name="组合 4"/>
            <p:cNvGrpSpPr>
              <a:grpSpLocks/>
            </p:cNvGrpSpPr>
            <p:nvPr/>
          </p:nvGrpSpPr>
          <p:grpSpPr bwMode="auto">
            <a:xfrm>
              <a:off x="5326141" y="870466"/>
              <a:ext cx="1508298" cy="240633"/>
              <a:chOff x="4908884" y="1118935"/>
              <a:chExt cx="1508298" cy="240633"/>
            </a:xfrm>
          </p:grpSpPr>
          <p:sp>
            <p:nvSpPr>
              <p:cNvPr id="6" name="减号 5"/>
              <p:cNvSpPr/>
              <p:nvPr/>
            </p:nvSpPr>
            <p:spPr>
              <a:xfrm>
                <a:off x="4908884" y="1119632"/>
                <a:ext cx="452489" cy="239936"/>
              </a:xfrm>
              <a:prstGeom prst="mathMinus">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 name="减号 6"/>
              <p:cNvSpPr/>
              <p:nvPr/>
            </p:nvSpPr>
            <p:spPr>
              <a:xfrm>
                <a:off x="5253411" y="1119632"/>
                <a:ext cx="452490" cy="239936"/>
              </a:xfrm>
              <a:prstGeom prst="mathMinus">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 name="减号 7"/>
              <p:cNvSpPr/>
              <p:nvPr/>
            </p:nvSpPr>
            <p:spPr>
              <a:xfrm>
                <a:off x="5609051" y="1119632"/>
                <a:ext cx="452490" cy="239936"/>
              </a:xfrm>
              <a:prstGeom prst="mathMinus">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9" name="减号 8"/>
              <p:cNvSpPr/>
              <p:nvPr/>
            </p:nvSpPr>
            <p:spPr>
              <a:xfrm>
                <a:off x="5964692" y="1119632"/>
                <a:ext cx="452490" cy="239936"/>
              </a:xfrm>
              <a:prstGeom prst="mathMinus">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sp>
        <p:nvSpPr>
          <p:cNvPr id="34" name="TextBox 33"/>
          <p:cNvSpPr txBox="1"/>
          <p:nvPr/>
        </p:nvSpPr>
        <p:spPr>
          <a:xfrm>
            <a:off x="1327355" y="1415845"/>
            <a:ext cx="8922774" cy="3785652"/>
          </a:xfrm>
          <a:prstGeom prst="rect">
            <a:avLst/>
          </a:prstGeom>
          <a:noFill/>
        </p:spPr>
        <p:txBody>
          <a:bodyPr wrap="square" rtlCol="0">
            <a:spAutoFit/>
          </a:bodyPr>
          <a:lstStyle/>
          <a:p>
            <a:r>
              <a:rPr lang="en-US" altLang="zh-CN" sz="2400" dirty="0" smtClean="0"/>
              <a:t>2014</a:t>
            </a:r>
            <a:r>
              <a:rPr lang="zh-CN" altLang="en-US" sz="2400" dirty="0" smtClean="0"/>
              <a:t>年</a:t>
            </a:r>
            <a:r>
              <a:rPr lang="en-US" altLang="zh-CN" sz="2400" dirty="0" smtClean="0"/>
              <a:t>1</a:t>
            </a:r>
            <a:r>
              <a:rPr lang="zh-CN" altLang="en-US" sz="2400" dirty="0" smtClean="0"/>
              <a:t>月</a:t>
            </a:r>
            <a:r>
              <a:rPr lang="en-US" altLang="zh-CN" sz="2400" dirty="0" smtClean="0"/>
              <a:t>24</a:t>
            </a:r>
            <a:r>
              <a:rPr lang="zh-CN" altLang="en-US" sz="2400" dirty="0" smtClean="0"/>
              <a:t>日，台湾行政主管部门科技会报在“</a:t>
            </a:r>
            <a:r>
              <a:rPr lang="en-US" altLang="zh-CN" sz="2400" dirty="0" smtClean="0"/>
              <a:t>5G</a:t>
            </a:r>
            <a:r>
              <a:rPr lang="zh-CN" altLang="en-US" sz="2400" dirty="0" smtClean="0"/>
              <a:t>发展产业策略会议”催生了“小苹果”“乡村包围城市”的策略双主轴，并于</a:t>
            </a:r>
            <a:r>
              <a:rPr lang="en-US" altLang="zh-CN" sz="2400" dirty="0" smtClean="0"/>
              <a:t>5</a:t>
            </a:r>
            <a:r>
              <a:rPr lang="zh-CN" altLang="en-US" sz="2400" dirty="0" smtClean="0"/>
              <a:t>月发布“</a:t>
            </a:r>
            <a:r>
              <a:rPr lang="en-US" altLang="zh-CN" sz="2400" dirty="0" smtClean="0"/>
              <a:t>2020</a:t>
            </a:r>
            <a:r>
              <a:rPr lang="zh-CN" altLang="en-US" sz="2400" dirty="0" smtClean="0"/>
              <a:t>年</a:t>
            </a:r>
            <a:r>
              <a:rPr lang="en-US" altLang="zh-CN" sz="2400" dirty="0" smtClean="0"/>
              <a:t>TW-5G</a:t>
            </a:r>
            <a:r>
              <a:rPr lang="zh-CN" altLang="en-US" sz="2400" dirty="0" smtClean="0"/>
              <a:t>战略方案”。</a:t>
            </a:r>
            <a:endParaRPr lang="en-US" altLang="zh-CN" sz="2400" dirty="0" smtClean="0"/>
          </a:p>
          <a:p>
            <a:r>
              <a:rPr lang="zh-CN" altLang="en-US" sz="2400" dirty="0" smtClean="0"/>
              <a:t>这些项目大致囊括技术研发、产业联盟、标准参与及制定、基础建设及知识产权，并涵盖产业上中下游、相关主管部门或组织及学研单位间的运作，但却未曾对发展产业、产品与技术项目进行结构化定义，作为探讨目标、定位与方向的共通语言，以及组织分工、资源分配与分项作业的共通平台。</a:t>
            </a:r>
            <a:endParaRPr lang="en-US" altLang="zh-CN" sz="2400" dirty="0" smtClean="0"/>
          </a:p>
          <a:p>
            <a:endParaRPr lang="en-US" altLang="zh-CN" sz="2400" dirty="0" smtClean="0"/>
          </a:p>
          <a:p>
            <a:r>
              <a:rPr lang="zh-CN" altLang="en-US" sz="2400" dirty="0" smtClean="0"/>
              <a:t>发展</a:t>
            </a:r>
            <a:r>
              <a:rPr lang="en-US" altLang="zh-CN" sz="2400" dirty="0" smtClean="0"/>
              <a:t>5G</a:t>
            </a:r>
            <a:r>
              <a:rPr lang="zh-CN" altLang="en-US" sz="2400" dirty="0" smtClean="0"/>
              <a:t>技术需掌握范畴、规划资源、要求产出。</a:t>
            </a:r>
            <a:endParaRPr lang="zh-CN" altLang="en-US" sz="24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0"/>
          <p:cNvGrpSpPr>
            <a:grpSpLocks/>
          </p:cNvGrpSpPr>
          <p:nvPr/>
        </p:nvGrpSpPr>
        <p:grpSpPr bwMode="auto">
          <a:xfrm>
            <a:off x="2610465" y="339213"/>
            <a:ext cx="7964129" cy="772038"/>
            <a:chOff x="2610230" y="338339"/>
            <a:chExt cx="7965040" cy="772760"/>
          </a:xfrm>
        </p:grpSpPr>
        <p:sp>
          <p:nvSpPr>
            <p:cNvPr id="12" name="矩形 11"/>
            <p:cNvSpPr/>
            <p:nvPr/>
          </p:nvSpPr>
          <p:spPr>
            <a:xfrm>
              <a:off x="2610230" y="338339"/>
              <a:ext cx="7965040" cy="523709"/>
            </a:xfrm>
            <a:prstGeom prst="rect">
              <a:avLst/>
            </a:prstGeom>
          </p:spPr>
          <p:txBody>
            <a:bodyPr wrap="square">
              <a:spAutoFit/>
            </a:bodyPr>
            <a:lstStyle/>
            <a:p>
              <a:pPr fontAlgn="auto">
                <a:spcBef>
                  <a:spcPts val="0"/>
                </a:spcBef>
                <a:spcAft>
                  <a:spcPts val="0"/>
                </a:spcAft>
                <a:defRPr/>
              </a:pPr>
              <a:r>
                <a:rPr lang="zh-CN" altLang="en-US" sz="2800" b="1" dirty="0" smtClean="0">
                  <a:solidFill>
                    <a:schemeClr val="accent2">
                      <a:lumMod val="75000"/>
                    </a:schemeClr>
                  </a:solidFill>
                  <a:latin typeface="+mn-lt"/>
                  <a:ea typeface="+mn-ea"/>
                </a:rPr>
                <a:t>改变旧方法、抢进新标准</a:t>
              </a:r>
              <a:r>
                <a:rPr lang="en-US" altLang="zh-CN" sz="2800" b="1" dirty="0" smtClean="0">
                  <a:solidFill>
                    <a:schemeClr val="accent2">
                      <a:lumMod val="75000"/>
                    </a:schemeClr>
                  </a:solidFill>
                  <a:latin typeface="+mn-lt"/>
                  <a:ea typeface="+mn-ea"/>
                </a:rPr>
                <a:t> 5G</a:t>
              </a:r>
              <a:r>
                <a:rPr lang="zh-CN" altLang="en-US" sz="2800" b="1" dirty="0" smtClean="0">
                  <a:solidFill>
                    <a:schemeClr val="accent2">
                      <a:lumMod val="75000"/>
                    </a:schemeClr>
                  </a:solidFill>
                  <a:latin typeface="+mn-lt"/>
                  <a:ea typeface="+mn-ea"/>
                </a:rPr>
                <a:t>之路不能重蹈覆辙</a:t>
              </a:r>
              <a:endParaRPr lang="zh-CN" altLang="en-US" sz="2800" b="1" dirty="0">
                <a:solidFill>
                  <a:schemeClr val="accent2">
                    <a:lumMod val="75000"/>
                  </a:schemeClr>
                </a:solidFill>
                <a:latin typeface="+mn-lt"/>
                <a:ea typeface="+mn-ea"/>
              </a:endParaRPr>
            </a:p>
          </p:txBody>
        </p:sp>
        <p:grpSp>
          <p:nvGrpSpPr>
            <p:cNvPr id="6" name="组合 12"/>
            <p:cNvGrpSpPr>
              <a:grpSpLocks/>
            </p:cNvGrpSpPr>
            <p:nvPr/>
          </p:nvGrpSpPr>
          <p:grpSpPr bwMode="auto">
            <a:xfrm>
              <a:off x="5326141" y="870466"/>
              <a:ext cx="1508298" cy="240633"/>
              <a:chOff x="4908884" y="1118935"/>
              <a:chExt cx="1508298" cy="240633"/>
            </a:xfrm>
          </p:grpSpPr>
          <p:sp>
            <p:nvSpPr>
              <p:cNvPr id="14" name="减号 13"/>
              <p:cNvSpPr/>
              <p:nvPr/>
            </p:nvSpPr>
            <p:spPr>
              <a:xfrm>
                <a:off x="4908884" y="1119632"/>
                <a:ext cx="452489" cy="239936"/>
              </a:xfrm>
              <a:prstGeom prst="mathMinus">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5" name="减号 14"/>
              <p:cNvSpPr/>
              <p:nvPr/>
            </p:nvSpPr>
            <p:spPr>
              <a:xfrm>
                <a:off x="5253411" y="1119632"/>
                <a:ext cx="452490" cy="239936"/>
              </a:xfrm>
              <a:prstGeom prst="mathMinus">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6" name="减号 15"/>
              <p:cNvSpPr/>
              <p:nvPr/>
            </p:nvSpPr>
            <p:spPr>
              <a:xfrm>
                <a:off x="5609051" y="1119632"/>
                <a:ext cx="452490" cy="239936"/>
              </a:xfrm>
              <a:prstGeom prst="mathMinus">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7" name="减号 16"/>
              <p:cNvSpPr/>
              <p:nvPr/>
            </p:nvSpPr>
            <p:spPr>
              <a:xfrm>
                <a:off x="5964692" y="1119632"/>
                <a:ext cx="452490" cy="239936"/>
              </a:xfrm>
              <a:prstGeom prst="mathMinus">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sp>
        <p:nvSpPr>
          <p:cNvPr id="31747" name="矩形 33"/>
          <p:cNvSpPr>
            <a:spLocks noChangeArrowheads="1"/>
          </p:cNvSpPr>
          <p:nvPr/>
        </p:nvSpPr>
        <p:spPr bwMode="auto">
          <a:xfrm>
            <a:off x="9929813" y="1893888"/>
            <a:ext cx="534987" cy="369887"/>
          </a:xfrm>
          <a:prstGeom prst="rect">
            <a:avLst/>
          </a:prstGeom>
          <a:noFill/>
          <a:ln w="9525">
            <a:noFill/>
            <a:miter lim="800000"/>
            <a:headEnd/>
            <a:tailEnd/>
          </a:ln>
        </p:spPr>
        <p:txBody>
          <a:bodyPr wrap="none">
            <a:spAutoFit/>
          </a:bodyPr>
          <a:lstStyle/>
          <a:p>
            <a:pPr algn="ctr"/>
            <a:r>
              <a:rPr lang="en-US" altLang="zh-CN" b="1">
                <a:solidFill>
                  <a:schemeClr val="bg1"/>
                </a:solidFill>
                <a:latin typeface="Simsun" pitchFamily="2" charset="-122"/>
                <a:ea typeface="Simsun" pitchFamily="2" charset="-122"/>
              </a:rPr>
              <a:t>84%</a:t>
            </a:r>
          </a:p>
        </p:txBody>
      </p:sp>
      <p:sp>
        <p:nvSpPr>
          <p:cNvPr id="31748" name="矩形 34"/>
          <p:cNvSpPr>
            <a:spLocks noChangeArrowheads="1"/>
          </p:cNvSpPr>
          <p:nvPr/>
        </p:nvSpPr>
        <p:spPr bwMode="auto">
          <a:xfrm>
            <a:off x="9844088" y="2573338"/>
            <a:ext cx="534987" cy="369887"/>
          </a:xfrm>
          <a:prstGeom prst="rect">
            <a:avLst/>
          </a:prstGeom>
          <a:noFill/>
          <a:ln w="9525">
            <a:noFill/>
            <a:miter lim="800000"/>
            <a:headEnd/>
            <a:tailEnd/>
          </a:ln>
        </p:spPr>
        <p:txBody>
          <a:bodyPr wrap="none">
            <a:spAutoFit/>
          </a:bodyPr>
          <a:lstStyle/>
          <a:p>
            <a:pPr algn="ctr"/>
            <a:r>
              <a:rPr lang="en-US" altLang="zh-CN" b="1">
                <a:solidFill>
                  <a:schemeClr val="bg1"/>
                </a:solidFill>
                <a:latin typeface="Simsun" pitchFamily="2" charset="-122"/>
                <a:ea typeface="Simsun" pitchFamily="2" charset="-122"/>
              </a:rPr>
              <a:t>64%</a:t>
            </a:r>
          </a:p>
        </p:txBody>
      </p:sp>
      <p:sp>
        <p:nvSpPr>
          <p:cNvPr id="31749" name="矩形 35"/>
          <p:cNvSpPr>
            <a:spLocks noChangeArrowheads="1"/>
          </p:cNvSpPr>
          <p:nvPr/>
        </p:nvSpPr>
        <p:spPr bwMode="auto">
          <a:xfrm>
            <a:off x="9752013" y="3203575"/>
            <a:ext cx="536575" cy="368300"/>
          </a:xfrm>
          <a:prstGeom prst="rect">
            <a:avLst/>
          </a:prstGeom>
          <a:noFill/>
          <a:ln w="9525">
            <a:noFill/>
            <a:miter lim="800000"/>
            <a:headEnd/>
            <a:tailEnd/>
          </a:ln>
        </p:spPr>
        <p:txBody>
          <a:bodyPr wrap="none">
            <a:spAutoFit/>
          </a:bodyPr>
          <a:lstStyle/>
          <a:p>
            <a:pPr algn="ctr"/>
            <a:r>
              <a:rPr lang="en-US" altLang="zh-CN" b="1">
                <a:solidFill>
                  <a:schemeClr val="bg1"/>
                </a:solidFill>
                <a:latin typeface="Simsun" pitchFamily="2" charset="-122"/>
                <a:ea typeface="Simsun" pitchFamily="2" charset="-122"/>
              </a:rPr>
              <a:t>55%</a:t>
            </a:r>
          </a:p>
        </p:txBody>
      </p:sp>
      <p:sp>
        <p:nvSpPr>
          <p:cNvPr id="31750" name="矩形 36"/>
          <p:cNvSpPr>
            <a:spLocks noChangeArrowheads="1"/>
          </p:cNvSpPr>
          <p:nvPr/>
        </p:nvSpPr>
        <p:spPr bwMode="auto">
          <a:xfrm>
            <a:off x="9752013" y="3827463"/>
            <a:ext cx="536575" cy="368300"/>
          </a:xfrm>
          <a:prstGeom prst="rect">
            <a:avLst/>
          </a:prstGeom>
          <a:noFill/>
          <a:ln w="9525">
            <a:noFill/>
            <a:miter lim="800000"/>
            <a:headEnd/>
            <a:tailEnd/>
          </a:ln>
        </p:spPr>
        <p:txBody>
          <a:bodyPr wrap="none">
            <a:spAutoFit/>
          </a:bodyPr>
          <a:lstStyle/>
          <a:p>
            <a:pPr algn="ctr"/>
            <a:r>
              <a:rPr lang="en-US" altLang="zh-CN" b="1" dirty="0">
                <a:solidFill>
                  <a:schemeClr val="bg1"/>
                </a:solidFill>
                <a:latin typeface="Simsun" pitchFamily="2" charset="-122"/>
                <a:ea typeface="Simsun" pitchFamily="2" charset="-122"/>
              </a:rPr>
              <a:t>48%</a:t>
            </a:r>
          </a:p>
        </p:txBody>
      </p:sp>
      <p:sp>
        <p:nvSpPr>
          <p:cNvPr id="38" name="流程图: 摘录 37"/>
          <p:cNvSpPr/>
          <p:nvPr/>
        </p:nvSpPr>
        <p:spPr>
          <a:xfrm>
            <a:off x="372960" y="1515396"/>
            <a:ext cx="690562" cy="514350"/>
          </a:xfrm>
          <a:prstGeom prst="flowChartExtra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9" name="流程图: 摘录 38"/>
          <p:cNvSpPr/>
          <p:nvPr/>
        </p:nvSpPr>
        <p:spPr>
          <a:xfrm>
            <a:off x="393599" y="3095011"/>
            <a:ext cx="690563" cy="514350"/>
          </a:xfrm>
          <a:prstGeom prst="flowChartExtract">
            <a:avLst/>
          </a:prstGeom>
          <a:solidFill>
            <a:srgbClr val="FE996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0" name="流程图: 摘录 39"/>
          <p:cNvSpPr/>
          <p:nvPr/>
        </p:nvSpPr>
        <p:spPr>
          <a:xfrm>
            <a:off x="538369" y="4720458"/>
            <a:ext cx="690562" cy="514350"/>
          </a:xfrm>
          <a:prstGeom prst="flowChartExtract">
            <a:avLst/>
          </a:prstGeom>
          <a:solidFill>
            <a:srgbClr val="B7D43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6" name="TextBox 35"/>
          <p:cNvSpPr txBox="1"/>
          <p:nvPr/>
        </p:nvSpPr>
        <p:spPr>
          <a:xfrm>
            <a:off x="1238863" y="1578076"/>
            <a:ext cx="7256207" cy="400110"/>
          </a:xfrm>
          <a:prstGeom prst="rect">
            <a:avLst/>
          </a:prstGeom>
          <a:noFill/>
        </p:spPr>
        <p:txBody>
          <a:bodyPr wrap="square" rtlCol="0">
            <a:spAutoFit/>
          </a:bodyPr>
          <a:lstStyle/>
          <a:p>
            <a:r>
              <a:rPr lang="zh-CN" altLang="en-US" sz="2000" dirty="0" smtClean="0"/>
              <a:t>竞逐</a:t>
            </a:r>
            <a:r>
              <a:rPr lang="en-US" altLang="zh-CN" sz="2000" dirty="0" smtClean="0"/>
              <a:t>5G</a:t>
            </a:r>
            <a:r>
              <a:rPr lang="zh-CN" altLang="en-US" sz="2000" dirty="0" smtClean="0"/>
              <a:t>技术，中国台湾尚不具备标准专利布局方法</a:t>
            </a:r>
            <a:endParaRPr lang="zh-CN" altLang="en-US" sz="2000" dirty="0"/>
          </a:p>
        </p:txBody>
      </p:sp>
      <p:sp>
        <p:nvSpPr>
          <p:cNvPr id="37" name="TextBox 36"/>
          <p:cNvSpPr txBox="1"/>
          <p:nvPr/>
        </p:nvSpPr>
        <p:spPr>
          <a:xfrm>
            <a:off x="1327355" y="3288891"/>
            <a:ext cx="8672051" cy="400110"/>
          </a:xfrm>
          <a:prstGeom prst="rect">
            <a:avLst/>
          </a:prstGeom>
          <a:noFill/>
        </p:spPr>
        <p:txBody>
          <a:bodyPr wrap="square" rtlCol="0">
            <a:spAutoFit/>
          </a:bodyPr>
          <a:lstStyle/>
          <a:p>
            <a:r>
              <a:rPr lang="zh-CN" altLang="en-US" sz="2000" dirty="0" smtClean="0"/>
              <a:t>布局标准专利需懂规则、用方法，中国台湾尚未从失败中学到教训</a:t>
            </a:r>
            <a:endParaRPr lang="zh-CN" altLang="en-US" sz="2000" dirty="0"/>
          </a:p>
        </p:txBody>
      </p:sp>
      <p:sp>
        <p:nvSpPr>
          <p:cNvPr id="42" name="TextBox 41"/>
          <p:cNvSpPr txBox="1"/>
          <p:nvPr/>
        </p:nvSpPr>
        <p:spPr>
          <a:xfrm>
            <a:off x="1356852" y="4807976"/>
            <a:ext cx="10835148" cy="400110"/>
          </a:xfrm>
          <a:prstGeom prst="rect">
            <a:avLst/>
          </a:prstGeom>
          <a:noFill/>
        </p:spPr>
        <p:txBody>
          <a:bodyPr wrap="square" rtlCol="0">
            <a:spAutoFit/>
          </a:bodyPr>
          <a:lstStyle/>
          <a:p>
            <a:r>
              <a:rPr lang="zh-CN" altLang="en-US" sz="2000" dirty="0" smtClean="0"/>
              <a:t>做“对的事”需能“把事做对”，布局</a:t>
            </a:r>
            <a:r>
              <a:rPr lang="en-US" altLang="zh-CN" sz="2000" dirty="0" smtClean="0"/>
              <a:t>5G</a:t>
            </a:r>
            <a:r>
              <a:rPr lang="zh-CN" altLang="en-US" sz="2000" dirty="0" smtClean="0"/>
              <a:t>需有专业方法</a:t>
            </a:r>
            <a:endParaRPr lang="en-US" altLang="zh-CN" sz="2000" dirty="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83456" y="929149"/>
            <a:ext cx="10835148" cy="5632311"/>
          </a:xfrm>
          <a:prstGeom prst="rect">
            <a:avLst/>
          </a:prstGeom>
          <a:noFill/>
        </p:spPr>
        <p:txBody>
          <a:bodyPr wrap="square" rtlCol="0">
            <a:spAutoFit/>
          </a:bodyPr>
          <a:lstStyle/>
          <a:p>
            <a:pPr marL="457200" indent="-457200">
              <a:buFont typeface="+mj-lt"/>
              <a:buAutoNum type="arabicPeriod"/>
            </a:pPr>
            <a:r>
              <a:rPr lang="zh-CN" altLang="en-US" sz="2000" dirty="0" smtClean="0"/>
              <a:t>应改变对所发展技术标准不能</a:t>
            </a:r>
            <a:r>
              <a:rPr lang="zh-CN" altLang="en-US" sz="2000" u="sng" dirty="0" smtClean="0"/>
              <a:t>全盘掌握</a:t>
            </a:r>
            <a:r>
              <a:rPr lang="zh-CN" altLang="en-US" sz="2000" dirty="0" smtClean="0"/>
              <a:t>的政策推动执行，而须以产品、技术、软件功能与产业结构为基础，持续掌握</a:t>
            </a:r>
            <a:r>
              <a:rPr lang="en-US" altLang="zh-CN" sz="2000" dirty="0" smtClean="0"/>
              <a:t>5G</a:t>
            </a:r>
            <a:r>
              <a:rPr lang="zh-CN" altLang="en-US" sz="2000" dirty="0" smtClean="0"/>
              <a:t>移动通信标准相关产业上中下游与学研机构的研发、商品化、投资、并购、联盟等动态信息，并随时监控相关标准制定组织于技术标准制定的分组、时程、成员及厂商，据以展开发展</a:t>
            </a:r>
            <a:r>
              <a:rPr lang="en-US" altLang="zh-CN" sz="2000" dirty="0" smtClean="0"/>
              <a:t>5G</a:t>
            </a:r>
            <a:r>
              <a:rPr lang="zh-CN" altLang="en-US" sz="2000" dirty="0" smtClean="0"/>
              <a:t>移动通信标准研发与知识产权布局的目标、进程、产出要求与资源分配。</a:t>
            </a:r>
            <a:endParaRPr lang="en-US" altLang="zh-CN" sz="2000" dirty="0" smtClean="0"/>
          </a:p>
          <a:p>
            <a:pPr marL="457200" indent="-457200">
              <a:buFont typeface="+mj-lt"/>
              <a:buAutoNum type="arabicPeriod"/>
            </a:pPr>
            <a:r>
              <a:rPr lang="zh-CN" altLang="en-US" sz="2000" dirty="0" smtClean="0"/>
              <a:t>应改变欠缺专业与效度的</a:t>
            </a:r>
            <a:r>
              <a:rPr lang="zh-CN" altLang="en-US" sz="2000" u="sng" dirty="0" smtClean="0"/>
              <a:t>知识产权分析作业</a:t>
            </a:r>
            <a:r>
              <a:rPr lang="zh-CN" altLang="en-US" sz="2000" dirty="0" smtClean="0"/>
              <a:t>，而须以产品、软件功能、技术结构为框架，持续仿真与掌握</a:t>
            </a:r>
            <a:r>
              <a:rPr lang="en-US" altLang="zh-CN" sz="2000" dirty="0" smtClean="0"/>
              <a:t>5G</a:t>
            </a:r>
            <a:r>
              <a:rPr lang="zh-CN" altLang="en-US" sz="2000" dirty="0" smtClean="0"/>
              <a:t>标准核心技术及相应产品服务演进，并归纳各技术标准规格制定进程与产品、软件功能、技术结构关联，并以</a:t>
            </a:r>
            <a:r>
              <a:rPr lang="en-US" altLang="zh-CN" sz="2000" dirty="0" smtClean="0">
                <a:hlinkClick r:id="rId2"/>
              </a:rPr>
              <a:t>www.patentcloud.com</a:t>
            </a:r>
            <a:r>
              <a:rPr lang="zh-CN" altLang="en-US" sz="2000" dirty="0" smtClean="0"/>
              <a:t>系统与方法归纳相关产、学、研技术方案及相应知识布局，据以制定与适时修正</a:t>
            </a:r>
            <a:r>
              <a:rPr lang="en-US" altLang="zh-CN" sz="2000" dirty="0" smtClean="0"/>
              <a:t>5G</a:t>
            </a:r>
            <a:r>
              <a:rPr lang="zh-CN" altLang="en-US" sz="2000" dirty="0" smtClean="0"/>
              <a:t>研发资源投入及其知识产权布局要求</a:t>
            </a:r>
            <a:endParaRPr lang="en-US" altLang="zh-CN" sz="2000" dirty="0" smtClean="0"/>
          </a:p>
          <a:p>
            <a:pPr marL="457200" indent="-457200">
              <a:buFont typeface="+mj-lt"/>
              <a:buAutoNum type="arabicPeriod"/>
            </a:pPr>
            <a:r>
              <a:rPr lang="zh-CN" altLang="en-US" sz="2000" dirty="0" smtClean="0"/>
              <a:t>应改变没有目的、不连续且与产业事实脱节的</a:t>
            </a:r>
            <a:r>
              <a:rPr lang="zh-CN" altLang="en-US" sz="2000" u="sng" dirty="0" smtClean="0"/>
              <a:t>知识产权布局方法与作业</a:t>
            </a:r>
            <a:r>
              <a:rPr lang="zh-CN" altLang="en-US" sz="2000" dirty="0" smtClean="0"/>
              <a:t>。而须以产品、软件功能、技术结构与产业链、价值链、供应链为框架，融合知识产权营销与商业模式的行为与经验，于产出知识产权同时同步规划与持续掌握对</a:t>
            </a:r>
            <a:r>
              <a:rPr lang="en-US" altLang="zh-CN" sz="2000" dirty="0" smtClean="0"/>
              <a:t>5G</a:t>
            </a:r>
            <a:r>
              <a:rPr lang="zh-CN" altLang="en-US" sz="2000" dirty="0" smtClean="0"/>
              <a:t>移动通信技术标准相关产品、软件功能，技术规格与产业链、供应链的覆盖面，并随时依据</a:t>
            </a:r>
            <a:r>
              <a:rPr lang="en-US" altLang="zh-CN" sz="2000" dirty="0" smtClean="0"/>
              <a:t>5G</a:t>
            </a:r>
            <a:r>
              <a:rPr lang="zh-CN" altLang="en-US" sz="2000" dirty="0" smtClean="0"/>
              <a:t>移动通信核心技术演进、技术规格更新制定、新产品发布等动态信息检视并调整知识产权布局。</a:t>
            </a:r>
            <a:endParaRPr lang="en-US" altLang="zh-CN" sz="2000" dirty="0" smtClean="0"/>
          </a:p>
          <a:p>
            <a:pPr marL="457200" indent="-457200">
              <a:buFont typeface="+mj-lt"/>
              <a:buAutoNum type="arabicPeriod"/>
            </a:pPr>
            <a:r>
              <a:rPr lang="zh-CN" altLang="en-US" sz="2000" dirty="0" smtClean="0"/>
              <a:t>应改变欠缺整合、目标发散的</a:t>
            </a:r>
            <a:r>
              <a:rPr lang="zh-CN" altLang="en-US" sz="2000" u="sng" dirty="0" smtClean="0"/>
              <a:t>组织与行为</a:t>
            </a:r>
            <a:r>
              <a:rPr lang="zh-CN" altLang="en-US" sz="2000" dirty="0" smtClean="0"/>
              <a:t>，而须构建具备技术专长、知识产权布局申请与营销专业、产业人际网络、信息基础建设的跨领域团队与资源，有目的、有方法、有组织、有系统、有评价地发展</a:t>
            </a:r>
            <a:r>
              <a:rPr lang="en-US" altLang="zh-CN" sz="2000" dirty="0" smtClean="0"/>
              <a:t>5G</a:t>
            </a:r>
            <a:r>
              <a:rPr lang="zh-CN" altLang="en-US" sz="2000" dirty="0" smtClean="0"/>
              <a:t>移动通信标准之研发、标准组织参与、知识产权调研布局申请与营销相关作业</a:t>
            </a:r>
            <a:endParaRPr lang="zh-CN" altLang="en-US" sz="2000" dirty="0"/>
          </a:p>
        </p:txBody>
      </p:sp>
      <p:sp>
        <p:nvSpPr>
          <p:cNvPr id="4" name="TextBox 3"/>
          <p:cNvSpPr txBox="1"/>
          <p:nvPr/>
        </p:nvSpPr>
        <p:spPr>
          <a:xfrm>
            <a:off x="604684" y="280220"/>
            <a:ext cx="5796116" cy="461665"/>
          </a:xfrm>
          <a:prstGeom prst="rect">
            <a:avLst/>
          </a:prstGeom>
          <a:noFill/>
        </p:spPr>
        <p:txBody>
          <a:bodyPr wrap="square" rtlCol="0">
            <a:spAutoFit/>
          </a:bodyPr>
          <a:lstStyle/>
          <a:p>
            <a:r>
              <a:rPr lang="zh-CN" altLang="en-US" sz="2400" dirty="0" smtClean="0"/>
              <a:t>布局</a:t>
            </a:r>
            <a:r>
              <a:rPr lang="en-US" altLang="zh-CN" sz="2400" dirty="0" smtClean="0"/>
              <a:t>5G</a:t>
            </a:r>
            <a:r>
              <a:rPr lang="zh-CN" altLang="en-US" sz="2400" dirty="0" smtClean="0"/>
              <a:t>专业方法：</a:t>
            </a:r>
            <a:endParaRPr lang="zh-CN" altLang="en-US" sz="24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片 28" descr="1376394977.jpg"/>
          <p:cNvPicPr>
            <a:picLocks noChangeAspect="1"/>
          </p:cNvPicPr>
          <p:nvPr/>
        </p:nvPicPr>
        <p:blipFill>
          <a:blip r:embed="rId2" cstate="print"/>
          <a:stretch>
            <a:fillRect/>
          </a:stretch>
        </p:blipFill>
        <p:spPr>
          <a:xfrm>
            <a:off x="6601523" y="3983541"/>
            <a:ext cx="4064757" cy="2707191"/>
          </a:xfrm>
          <a:prstGeom prst="rect">
            <a:avLst/>
          </a:prstGeom>
          <a:ln>
            <a:noFill/>
          </a:ln>
          <a:effectLst>
            <a:softEdge rad="112500"/>
          </a:effectLst>
        </p:spPr>
      </p:pic>
      <p:grpSp>
        <p:nvGrpSpPr>
          <p:cNvPr id="2" name="组合 1"/>
          <p:cNvGrpSpPr>
            <a:grpSpLocks/>
          </p:cNvGrpSpPr>
          <p:nvPr/>
        </p:nvGrpSpPr>
        <p:grpSpPr bwMode="auto">
          <a:xfrm>
            <a:off x="2536057" y="409320"/>
            <a:ext cx="8443337" cy="701931"/>
            <a:chOff x="2535815" y="408512"/>
            <a:chExt cx="8444302" cy="702587"/>
          </a:xfrm>
        </p:grpSpPr>
        <p:sp>
          <p:nvSpPr>
            <p:cNvPr id="3" name="矩形 2"/>
            <p:cNvSpPr/>
            <p:nvPr/>
          </p:nvSpPr>
          <p:spPr>
            <a:xfrm>
              <a:off x="2535815" y="408512"/>
              <a:ext cx="8444302" cy="523709"/>
            </a:xfrm>
            <a:prstGeom prst="rect">
              <a:avLst/>
            </a:prstGeom>
          </p:spPr>
          <p:txBody>
            <a:bodyPr wrap="none">
              <a:spAutoFit/>
            </a:bodyPr>
            <a:lstStyle/>
            <a:p>
              <a:pPr fontAlgn="auto">
                <a:spcBef>
                  <a:spcPts val="0"/>
                </a:spcBef>
                <a:spcAft>
                  <a:spcPts val="0"/>
                </a:spcAft>
                <a:defRPr/>
              </a:pPr>
              <a:r>
                <a:rPr lang="zh-CN" altLang="en-US" sz="2800" b="1" dirty="0" smtClean="0">
                  <a:solidFill>
                    <a:schemeClr val="accent2">
                      <a:lumMod val="75000"/>
                    </a:schemeClr>
                  </a:solidFill>
                  <a:latin typeface="+mn-lt"/>
                  <a:ea typeface="+mn-ea"/>
                </a:rPr>
                <a:t>从无线电力传输看产业联盟与技术标准的运作与参与</a:t>
              </a:r>
              <a:endParaRPr lang="zh-CN" altLang="en-US" sz="2800" b="1" dirty="0">
                <a:solidFill>
                  <a:schemeClr val="accent2">
                    <a:lumMod val="75000"/>
                  </a:schemeClr>
                </a:solidFill>
                <a:latin typeface="+mn-lt"/>
                <a:ea typeface="+mn-ea"/>
              </a:endParaRPr>
            </a:p>
          </p:txBody>
        </p:sp>
        <p:grpSp>
          <p:nvGrpSpPr>
            <p:cNvPr id="4" name="组合 3"/>
            <p:cNvGrpSpPr>
              <a:grpSpLocks/>
            </p:cNvGrpSpPr>
            <p:nvPr/>
          </p:nvGrpSpPr>
          <p:grpSpPr bwMode="auto">
            <a:xfrm>
              <a:off x="5326141" y="870466"/>
              <a:ext cx="1508298" cy="240633"/>
              <a:chOff x="4908884" y="1118935"/>
              <a:chExt cx="1508298" cy="240633"/>
            </a:xfrm>
          </p:grpSpPr>
          <p:sp>
            <p:nvSpPr>
              <p:cNvPr id="5" name="减号 4"/>
              <p:cNvSpPr/>
              <p:nvPr/>
            </p:nvSpPr>
            <p:spPr>
              <a:xfrm>
                <a:off x="4908884" y="1119632"/>
                <a:ext cx="452489" cy="239936"/>
              </a:xfrm>
              <a:prstGeom prst="mathMinus">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减号 5"/>
              <p:cNvSpPr/>
              <p:nvPr/>
            </p:nvSpPr>
            <p:spPr>
              <a:xfrm>
                <a:off x="5253411" y="1119632"/>
                <a:ext cx="452490" cy="239936"/>
              </a:xfrm>
              <a:prstGeom prst="mathMinus">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 name="减号 6"/>
              <p:cNvSpPr/>
              <p:nvPr/>
            </p:nvSpPr>
            <p:spPr>
              <a:xfrm>
                <a:off x="5609051" y="1119632"/>
                <a:ext cx="452490" cy="239936"/>
              </a:xfrm>
              <a:prstGeom prst="mathMinus">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 name="减号 7"/>
              <p:cNvSpPr/>
              <p:nvPr/>
            </p:nvSpPr>
            <p:spPr>
              <a:xfrm>
                <a:off x="5964692" y="1119632"/>
                <a:ext cx="452490" cy="239936"/>
              </a:xfrm>
              <a:prstGeom prst="mathMinus">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grpSp>
        <p:nvGrpSpPr>
          <p:cNvPr id="22" name="组合 41"/>
          <p:cNvGrpSpPr>
            <a:grpSpLocks/>
          </p:cNvGrpSpPr>
          <p:nvPr/>
        </p:nvGrpSpPr>
        <p:grpSpPr bwMode="auto">
          <a:xfrm>
            <a:off x="309716" y="1151450"/>
            <a:ext cx="4117822" cy="2449501"/>
            <a:chOff x="750200" y="1490364"/>
            <a:chExt cx="3677167" cy="2449562"/>
          </a:xfrm>
        </p:grpSpPr>
        <p:sp>
          <p:nvSpPr>
            <p:cNvPr id="29723" name="矩形 30"/>
            <p:cNvSpPr>
              <a:spLocks noChangeArrowheads="1"/>
            </p:cNvSpPr>
            <p:nvPr/>
          </p:nvSpPr>
          <p:spPr bwMode="auto">
            <a:xfrm>
              <a:off x="3619132" y="1490364"/>
              <a:ext cx="808235" cy="769441"/>
            </a:xfrm>
            <a:prstGeom prst="rect">
              <a:avLst/>
            </a:prstGeom>
            <a:noFill/>
            <a:ln w="9525">
              <a:noFill/>
              <a:miter lim="800000"/>
              <a:headEnd/>
              <a:tailEnd/>
            </a:ln>
          </p:spPr>
          <p:txBody>
            <a:bodyPr wrap="none">
              <a:spAutoFit/>
            </a:bodyPr>
            <a:lstStyle/>
            <a:p>
              <a:r>
                <a:rPr lang="zh-CN" altLang="en-US">
                  <a:latin typeface="Calibri" pitchFamily="34" charset="0"/>
                </a:rPr>
                <a:t> </a:t>
              </a:r>
              <a:r>
                <a:rPr lang="en-US" altLang="zh-CN" sz="4400" b="1">
                  <a:solidFill>
                    <a:srgbClr val="ED313E"/>
                  </a:solidFill>
                  <a:latin typeface="Calibri" pitchFamily="34" charset="0"/>
                </a:rPr>
                <a:t>01</a:t>
              </a:r>
              <a:endParaRPr lang="zh-CN" altLang="en-US" sz="4400" b="1">
                <a:solidFill>
                  <a:srgbClr val="ED313E"/>
                </a:solidFill>
                <a:latin typeface="Calibri" pitchFamily="34" charset="0"/>
              </a:endParaRPr>
            </a:p>
          </p:txBody>
        </p:sp>
        <p:sp>
          <p:nvSpPr>
            <p:cNvPr id="29725" name="矩形 32"/>
            <p:cNvSpPr>
              <a:spLocks noChangeArrowheads="1"/>
            </p:cNvSpPr>
            <p:nvPr/>
          </p:nvSpPr>
          <p:spPr bwMode="auto">
            <a:xfrm>
              <a:off x="750200" y="2185556"/>
              <a:ext cx="3677167" cy="1754370"/>
            </a:xfrm>
            <a:prstGeom prst="rect">
              <a:avLst/>
            </a:prstGeom>
            <a:noFill/>
            <a:ln w="9525">
              <a:noFill/>
              <a:miter lim="800000"/>
              <a:headEnd/>
              <a:tailEnd/>
            </a:ln>
          </p:spPr>
          <p:txBody>
            <a:bodyPr>
              <a:spAutoFit/>
            </a:bodyPr>
            <a:lstStyle/>
            <a:p>
              <a:r>
                <a:rPr lang="zh-CN" altLang="en-US" dirty="0" smtClean="0">
                  <a:latin typeface="Calibri" pitchFamily="34" charset="0"/>
                </a:rPr>
                <a:t>身为产业后进者的两岸企业应主动参与、积极规划执行、运用专业服务、优化知识产权布局与创新商业模式，才能取得“技术自主、市场自主、产业自主”的地位，进而创造源源不断的营收与获利。</a:t>
              </a:r>
              <a:endParaRPr lang="zh-CN" altLang="en-US" dirty="0">
                <a:latin typeface="Calibri" pitchFamily="34" charset="0"/>
              </a:endParaRPr>
            </a:p>
          </p:txBody>
        </p:sp>
      </p:grpSp>
      <p:sp>
        <p:nvSpPr>
          <p:cNvPr id="29704" name="矩形 34"/>
          <p:cNvSpPr>
            <a:spLocks noChangeArrowheads="1"/>
          </p:cNvSpPr>
          <p:nvPr/>
        </p:nvSpPr>
        <p:spPr bwMode="auto">
          <a:xfrm>
            <a:off x="3775536" y="4073731"/>
            <a:ext cx="808037" cy="769938"/>
          </a:xfrm>
          <a:prstGeom prst="rect">
            <a:avLst/>
          </a:prstGeom>
          <a:noFill/>
          <a:ln w="9525">
            <a:noFill/>
            <a:miter lim="800000"/>
            <a:headEnd/>
            <a:tailEnd/>
          </a:ln>
        </p:spPr>
        <p:txBody>
          <a:bodyPr wrap="none">
            <a:spAutoFit/>
          </a:bodyPr>
          <a:lstStyle/>
          <a:p>
            <a:r>
              <a:rPr lang="zh-CN" altLang="en-US" dirty="0">
                <a:solidFill>
                  <a:srgbClr val="00B050"/>
                </a:solidFill>
                <a:latin typeface="Calibri" pitchFamily="34" charset="0"/>
              </a:rPr>
              <a:t> </a:t>
            </a:r>
            <a:r>
              <a:rPr lang="en-US" altLang="zh-CN" sz="4400" b="1" dirty="0">
                <a:solidFill>
                  <a:srgbClr val="00B050"/>
                </a:solidFill>
                <a:latin typeface="Calibri" pitchFamily="34" charset="0"/>
              </a:rPr>
              <a:t>02</a:t>
            </a:r>
            <a:endParaRPr lang="zh-CN" altLang="en-US" sz="4400" b="1" dirty="0">
              <a:solidFill>
                <a:srgbClr val="00B050"/>
              </a:solidFill>
              <a:latin typeface="Calibri" pitchFamily="34" charset="0"/>
            </a:endParaRPr>
          </a:p>
        </p:txBody>
      </p:sp>
      <p:grpSp>
        <p:nvGrpSpPr>
          <p:cNvPr id="24" name="组合 35"/>
          <p:cNvGrpSpPr>
            <a:grpSpLocks/>
          </p:cNvGrpSpPr>
          <p:nvPr/>
        </p:nvGrpSpPr>
        <p:grpSpPr bwMode="auto">
          <a:xfrm>
            <a:off x="250723" y="4148121"/>
            <a:ext cx="4291780" cy="2370665"/>
            <a:chOff x="223320" y="876698"/>
            <a:chExt cx="3677167" cy="2370689"/>
          </a:xfrm>
        </p:grpSpPr>
        <p:sp>
          <p:nvSpPr>
            <p:cNvPr id="29721" name="矩形 36"/>
            <p:cNvSpPr>
              <a:spLocks noChangeArrowheads="1"/>
            </p:cNvSpPr>
            <p:nvPr/>
          </p:nvSpPr>
          <p:spPr bwMode="auto">
            <a:xfrm>
              <a:off x="223320" y="1770045"/>
              <a:ext cx="3677167" cy="1477342"/>
            </a:xfrm>
            <a:prstGeom prst="rect">
              <a:avLst/>
            </a:prstGeom>
            <a:noFill/>
            <a:ln w="9525">
              <a:noFill/>
              <a:miter lim="800000"/>
              <a:headEnd/>
              <a:tailEnd/>
            </a:ln>
          </p:spPr>
          <p:txBody>
            <a:bodyPr>
              <a:spAutoFit/>
            </a:bodyPr>
            <a:lstStyle/>
            <a:p>
              <a:r>
                <a:rPr lang="zh-CN" altLang="en-US" dirty="0" smtClean="0">
                  <a:latin typeface="Calibri" pitchFamily="34" charset="0"/>
                </a:rPr>
                <a:t>若企业要借由参与产业联盟与技术标准活动并运用知识产权达到目的，则应更聚焦于“事实标准”与“专利池”等的分析与参与，并结合不同领域专业人才与专业服务</a:t>
              </a:r>
              <a:endParaRPr lang="zh-CN" altLang="en-US" dirty="0">
                <a:latin typeface="Calibri" pitchFamily="34" charset="0"/>
              </a:endParaRPr>
            </a:p>
          </p:txBody>
        </p:sp>
        <p:sp>
          <p:nvSpPr>
            <p:cNvPr id="29722" name="矩形 37"/>
            <p:cNvSpPr>
              <a:spLocks noChangeArrowheads="1"/>
            </p:cNvSpPr>
            <p:nvPr/>
          </p:nvSpPr>
          <p:spPr bwMode="auto">
            <a:xfrm>
              <a:off x="304550" y="876698"/>
              <a:ext cx="3185935" cy="646337"/>
            </a:xfrm>
            <a:prstGeom prst="rect">
              <a:avLst/>
            </a:prstGeom>
            <a:noFill/>
            <a:ln w="9525">
              <a:noFill/>
              <a:miter lim="800000"/>
              <a:headEnd/>
              <a:tailEnd/>
            </a:ln>
          </p:spPr>
          <p:txBody>
            <a:bodyPr wrap="none">
              <a:spAutoFit/>
            </a:bodyPr>
            <a:lstStyle/>
            <a:p>
              <a:r>
                <a:rPr lang="zh-CN" altLang="en-US" dirty="0" smtClean="0">
                  <a:latin typeface="Calibri" pitchFamily="34" charset="0"/>
                </a:rPr>
                <a:t>“养套杀”专利规则，</a:t>
              </a:r>
              <a:endParaRPr lang="en-US" altLang="zh-CN" dirty="0" smtClean="0">
                <a:latin typeface="Calibri" pitchFamily="34" charset="0"/>
              </a:endParaRPr>
            </a:p>
            <a:p>
              <a:r>
                <a:rPr lang="zh-CN" altLang="en-US" dirty="0" smtClean="0">
                  <a:latin typeface="Calibri" pitchFamily="34" charset="0"/>
                </a:rPr>
                <a:t>技术标准与专利池的运营关键</a:t>
              </a:r>
              <a:endParaRPr lang="zh-CN" altLang="en-US" dirty="0">
                <a:latin typeface="Calibri" pitchFamily="34" charset="0"/>
              </a:endParaRPr>
            </a:p>
          </p:txBody>
        </p:sp>
      </p:grpSp>
      <p:grpSp>
        <p:nvGrpSpPr>
          <p:cNvPr id="25" name="组合 42"/>
          <p:cNvGrpSpPr>
            <a:grpSpLocks/>
          </p:cNvGrpSpPr>
          <p:nvPr/>
        </p:nvGrpSpPr>
        <p:grpSpPr bwMode="auto">
          <a:xfrm>
            <a:off x="6456557" y="1582074"/>
            <a:ext cx="4765907" cy="2549360"/>
            <a:chOff x="750200" y="1490364"/>
            <a:chExt cx="3677167" cy="1653213"/>
          </a:xfrm>
        </p:grpSpPr>
        <p:sp>
          <p:nvSpPr>
            <p:cNvPr id="29717" name="矩形 43"/>
            <p:cNvSpPr>
              <a:spLocks noChangeArrowheads="1"/>
            </p:cNvSpPr>
            <p:nvPr/>
          </p:nvSpPr>
          <p:spPr bwMode="auto">
            <a:xfrm>
              <a:off x="3619132" y="1490364"/>
              <a:ext cx="808235" cy="769441"/>
            </a:xfrm>
            <a:prstGeom prst="rect">
              <a:avLst/>
            </a:prstGeom>
            <a:noFill/>
            <a:ln w="9525">
              <a:noFill/>
              <a:miter lim="800000"/>
              <a:headEnd/>
              <a:tailEnd/>
            </a:ln>
          </p:spPr>
          <p:txBody>
            <a:bodyPr wrap="none">
              <a:spAutoFit/>
            </a:bodyPr>
            <a:lstStyle/>
            <a:p>
              <a:r>
                <a:rPr lang="zh-CN" altLang="en-US">
                  <a:latin typeface="Calibri" pitchFamily="34" charset="0"/>
                </a:rPr>
                <a:t> </a:t>
              </a:r>
              <a:r>
                <a:rPr lang="en-US" altLang="zh-CN" sz="4400" b="1">
                  <a:solidFill>
                    <a:schemeClr val="accent2"/>
                  </a:solidFill>
                  <a:latin typeface="Calibri" pitchFamily="34" charset="0"/>
                </a:rPr>
                <a:t>03</a:t>
              </a:r>
              <a:endParaRPr lang="zh-CN" altLang="en-US" sz="4400" b="1">
                <a:solidFill>
                  <a:schemeClr val="accent2"/>
                </a:solidFill>
                <a:latin typeface="Calibri" pitchFamily="34" charset="0"/>
              </a:endParaRPr>
            </a:p>
          </p:txBody>
        </p:sp>
        <p:grpSp>
          <p:nvGrpSpPr>
            <p:cNvPr id="26" name="组合 44"/>
            <p:cNvGrpSpPr>
              <a:grpSpLocks/>
            </p:cNvGrpSpPr>
            <p:nvPr/>
          </p:nvGrpSpPr>
          <p:grpSpPr bwMode="auto">
            <a:xfrm>
              <a:off x="750200" y="1526992"/>
              <a:ext cx="3677167" cy="1616585"/>
              <a:chOff x="223320" y="1111481"/>
              <a:chExt cx="3677167" cy="1616585"/>
            </a:xfrm>
          </p:grpSpPr>
          <p:sp>
            <p:nvSpPr>
              <p:cNvPr id="29719" name="矩形 45"/>
              <p:cNvSpPr>
                <a:spLocks noChangeArrowheads="1"/>
              </p:cNvSpPr>
              <p:nvPr/>
            </p:nvSpPr>
            <p:spPr bwMode="auto">
              <a:xfrm>
                <a:off x="223320" y="1770046"/>
                <a:ext cx="3677167" cy="958020"/>
              </a:xfrm>
              <a:prstGeom prst="rect">
                <a:avLst/>
              </a:prstGeom>
              <a:noFill/>
              <a:ln w="9525">
                <a:noFill/>
                <a:miter lim="800000"/>
                <a:headEnd/>
                <a:tailEnd/>
              </a:ln>
            </p:spPr>
            <p:txBody>
              <a:bodyPr>
                <a:spAutoFit/>
              </a:bodyPr>
              <a:lstStyle/>
              <a:p>
                <a:r>
                  <a:rPr lang="zh-CN" altLang="en-US" dirty="0" smtClean="0">
                    <a:latin typeface="Calibri" pitchFamily="34" charset="0"/>
                  </a:rPr>
                  <a:t>在这无线电力技术商品化发展之际，企业须借由参与各种产业联盟与技术标准活动，优化技术产品研发，发明技术标准关键位置的技术方案，同时转成优质与优势的专利。</a:t>
                </a:r>
                <a:endParaRPr lang="zh-CN" altLang="en-US" dirty="0">
                  <a:latin typeface="Calibri" pitchFamily="34" charset="0"/>
                </a:endParaRPr>
              </a:p>
            </p:txBody>
          </p:sp>
          <p:sp>
            <p:nvSpPr>
              <p:cNvPr id="29720" name="矩形 46"/>
              <p:cNvSpPr>
                <a:spLocks noChangeArrowheads="1"/>
              </p:cNvSpPr>
              <p:nvPr/>
            </p:nvSpPr>
            <p:spPr bwMode="auto">
              <a:xfrm>
                <a:off x="231922" y="1111481"/>
                <a:ext cx="2484346" cy="658639"/>
              </a:xfrm>
              <a:prstGeom prst="rect">
                <a:avLst/>
              </a:prstGeom>
              <a:noFill/>
              <a:ln w="9525">
                <a:noFill/>
                <a:miter lim="800000"/>
                <a:headEnd/>
                <a:tailEnd/>
              </a:ln>
            </p:spPr>
            <p:txBody>
              <a:bodyPr wrap="square">
                <a:spAutoFit/>
              </a:bodyPr>
              <a:lstStyle/>
              <a:p>
                <a:r>
                  <a:rPr lang="zh-CN" altLang="en-US" sz="2000" dirty="0" smtClean="0">
                    <a:solidFill>
                      <a:srgbClr val="000000"/>
                    </a:solidFill>
                    <a:latin typeface="Calibri" pitchFamily="34" charset="0"/>
                    <a:ea typeface="Simsun" pitchFamily="2" charset="-122"/>
                  </a:rPr>
                  <a:t>无线电力传输技术快速商品化产业面临结构性改变与激烈竞争</a:t>
                </a:r>
                <a:endParaRPr lang="zh-CN" altLang="en-US" sz="2000" dirty="0">
                  <a:latin typeface="Calibri" pitchFamily="34" charset="0"/>
                </a:endParaRPr>
              </a:p>
            </p:txBody>
          </p:sp>
        </p:grpSp>
      </p:gr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649" name="组合 1"/>
          <p:cNvGrpSpPr>
            <a:grpSpLocks/>
          </p:cNvGrpSpPr>
          <p:nvPr/>
        </p:nvGrpSpPr>
        <p:grpSpPr bwMode="auto">
          <a:xfrm>
            <a:off x="3514725" y="2536825"/>
            <a:ext cx="1828800" cy="1857375"/>
            <a:chOff x="3843338" y="1493044"/>
            <a:chExt cx="3345449" cy="3396747"/>
          </a:xfrm>
        </p:grpSpPr>
        <p:sp>
          <p:nvSpPr>
            <p:cNvPr id="3" name="矩形 2"/>
            <p:cNvSpPr/>
            <p:nvPr/>
          </p:nvSpPr>
          <p:spPr>
            <a:xfrm rot="18383329">
              <a:off x="3843525" y="1771565"/>
              <a:ext cx="1300635" cy="130100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 name="矩形 3"/>
            <p:cNvSpPr/>
            <p:nvPr/>
          </p:nvSpPr>
          <p:spPr>
            <a:xfrm rot="18383329">
              <a:off x="5661451" y="1492857"/>
              <a:ext cx="1300635" cy="130100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矩形 4"/>
            <p:cNvSpPr/>
            <p:nvPr/>
          </p:nvSpPr>
          <p:spPr>
            <a:xfrm rot="18383329">
              <a:off x="4070039" y="3588970"/>
              <a:ext cx="1300635" cy="130100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矩形 5"/>
            <p:cNvSpPr/>
            <p:nvPr/>
          </p:nvSpPr>
          <p:spPr>
            <a:xfrm rot="18383329">
              <a:off x="5887966" y="3310262"/>
              <a:ext cx="1300635" cy="1301008"/>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 name="矩形 6"/>
            <p:cNvSpPr/>
            <p:nvPr/>
          </p:nvSpPr>
          <p:spPr>
            <a:xfrm>
              <a:off x="5103689" y="2753034"/>
              <a:ext cx="856691" cy="856446"/>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8" name="矩形 7"/>
          <p:cNvSpPr/>
          <p:nvPr/>
        </p:nvSpPr>
        <p:spPr>
          <a:xfrm>
            <a:off x="5716859" y="1478040"/>
            <a:ext cx="5314275" cy="3785652"/>
          </a:xfrm>
          <a:prstGeom prst="rect">
            <a:avLst/>
          </a:prstGeom>
        </p:spPr>
        <p:txBody>
          <a:bodyPr wrap="none">
            <a:spAutoFit/>
          </a:bodyPr>
          <a:lstStyle/>
          <a:p>
            <a:pPr fontAlgn="auto">
              <a:spcBef>
                <a:spcPts val="0"/>
              </a:spcBef>
              <a:spcAft>
                <a:spcPts val="0"/>
              </a:spcAft>
              <a:defRPr/>
            </a:pPr>
            <a:r>
              <a:rPr lang="en-US" altLang="zh-CN" sz="8000" b="1" dirty="0" smtClean="0">
                <a:solidFill>
                  <a:schemeClr val="accent2">
                    <a:lumMod val="75000"/>
                  </a:schemeClr>
                </a:solidFill>
                <a:latin typeface="微软雅黑" panose="020B0503020204020204" pitchFamily="34" charset="-122"/>
                <a:ea typeface="微软雅黑" panose="020B0503020204020204" pitchFamily="34" charset="-122"/>
              </a:rPr>
              <a:t>03</a:t>
            </a:r>
          </a:p>
          <a:p>
            <a:pPr fontAlgn="auto">
              <a:spcBef>
                <a:spcPts val="0"/>
              </a:spcBef>
              <a:spcAft>
                <a:spcPts val="0"/>
              </a:spcAft>
              <a:defRPr/>
            </a:pPr>
            <a:r>
              <a:rPr lang="zh-CN" altLang="en-US" sz="8000" b="1" dirty="0" smtClean="0">
                <a:solidFill>
                  <a:schemeClr val="accent1"/>
                </a:solidFill>
                <a:latin typeface="微软雅黑" panose="020B0503020204020204" pitchFamily="34" charset="-122"/>
                <a:ea typeface="微软雅黑" panose="020B0503020204020204" pitchFamily="34" charset="-122"/>
              </a:rPr>
              <a:t>技术标准</a:t>
            </a:r>
            <a:endParaRPr lang="en-US" altLang="zh-CN" sz="8000" b="1" dirty="0" smtClean="0">
              <a:solidFill>
                <a:schemeClr val="accent1"/>
              </a:solidFill>
              <a:latin typeface="微软雅黑" panose="020B0503020204020204" pitchFamily="34" charset="-122"/>
              <a:ea typeface="微软雅黑" panose="020B0503020204020204" pitchFamily="34" charset="-122"/>
            </a:endParaRPr>
          </a:p>
          <a:p>
            <a:pPr fontAlgn="auto">
              <a:spcBef>
                <a:spcPts val="0"/>
              </a:spcBef>
              <a:spcAft>
                <a:spcPts val="0"/>
              </a:spcAft>
              <a:defRPr/>
            </a:pPr>
            <a:r>
              <a:rPr lang="zh-CN" altLang="en-US" sz="8000" b="1" dirty="0" smtClean="0">
                <a:solidFill>
                  <a:schemeClr val="accent1"/>
                </a:solidFill>
                <a:latin typeface="微软雅黑" panose="020B0503020204020204" pitchFamily="34" charset="-122"/>
                <a:ea typeface="微软雅黑" panose="020B0503020204020204" pitchFamily="34" charset="-122"/>
              </a:rPr>
              <a:t>联盟的机制</a:t>
            </a:r>
            <a:endParaRPr lang="zh-CN" altLang="en-US" sz="8000" b="1"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5" name="图片 84" descr="100523.jpg"/>
          <p:cNvPicPr>
            <a:picLocks noChangeAspect="1"/>
          </p:cNvPicPr>
          <p:nvPr/>
        </p:nvPicPr>
        <p:blipFill>
          <a:blip r:embed="rId2" cstate="print"/>
          <a:stretch>
            <a:fillRect/>
          </a:stretch>
        </p:blipFill>
        <p:spPr>
          <a:xfrm>
            <a:off x="1867460" y="3779613"/>
            <a:ext cx="1969120" cy="1312747"/>
          </a:xfrm>
          <a:prstGeom prst="rect">
            <a:avLst/>
          </a:prstGeom>
        </p:spPr>
      </p:pic>
      <p:pic>
        <p:nvPicPr>
          <p:cNvPr id="87" name="图片 86" descr="y4.jpg"/>
          <p:cNvPicPr>
            <a:picLocks noChangeAspect="1"/>
          </p:cNvPicPr>
          <p:nvPr/>
        </p:nvPicPr>
        <p:blipFill>
          <a:blip r:embed="rId3" cstate="print"/>
          <a:stretch>
            <a:fillRect/>
          </a:stretch>
        </p:blipFill>
        <p:spPr>
          <a:xfrm>
            <a:off x="7040787" y="813202"/>
            <a:ext cx="1932879" cy="1449659"/>
          </a:xfrm>
          <a:prstGeom prst="rect">
            <a:avLst/>
          </a:prstGeom>
        </p:spPr>
      </p:pic>
      <p:pic>
        <p:nvPicPr>
          <p:cNvPr id="86" name="图片 85" descr="559bb31e5f286_1024.jpg"/>
          <p:cNvPicPr>
            <a:picLocks noChangeAspect="1"/>
          </p:cNvPicPr>
          <p:nvPr/>
        </p:nvPicPr>
        <p:blipFill>
          <a:blip r:embed="rId4" cstate="print"/>
          <a:stretch>
            <a:fillRect/>
          </a:stretch>
        </p:blipFill>
        <p:spPr>
          <a:xfrm>
            <a:off x="7746603" y="3374081"/>
            <a:ext cx="1225947" cy="1010111"/>
          </a:xfrm>
          <a:prstGeom prst="rect">
            <a:avLst/>
          </a:prstGeom>
        </p:spPr>
      </p:pic>
      <p:grpSp>
        <p:nvGrpSpPr>
          <p:cNvPr id="29697" name="组合 1"/>
          <p:cNvGrpSpPr>
            <a:grpSpLocks/>
          </p:cNvGrpSpPr>
          <p:nvPr/>
        </p:nvGrpSpPr>
        <p:grpSpPr bwMode="auto">
          <a:xfrm>
            <a:off x="1912938" y="445453"/>
            <a:ext cx="8724632" cy="654366"/>
            <a:chOff x="1935487" y="456121"/>
            <a:chExt cx="8725629" cy="654978"/>
          </a:xfrm>
        </p:grpSpPr>
        <p:sp>
          <p:nvSpPr>
            <p:cNvPr id="3" name="矩形 2"/>
            <p:cNvSpPr/>
            <p:nvPr/>
          </p:nvSpPr>
          <p:spPr>
            <a:xfrm>
              <a:off x="1935487" y="456121"/>
              <a:ext cx="8725629" cy="523709"/>
            </a:xfrm>
            <a:prstGeom prst="rect">
              <a:avLst/>
            </a:prstGeom>
          </p:spPr>
          <p:txBody>
            <a:bodyPr wrap="none">
              <a:spAutoFit/>
            </a:bodyPr>
            <a:lstStyle/>
            <a:p>
              <a:pPr fontAlgn="auto">
                <a:spcBef>
                  <a:spcPts val="0"/>
                </a:spcBef>
                <a:spcAft>
                  <a:spcPts val="0"/>
                </a:spcAft>
                <a:defRPr/>
              </a:pPr>
              <a:r>
                <a:rPr lang="zh-CN" altLang="en-US" sz="2800" b="1" dirty="0" smtClean="0">
                  <a:solidFill>
                    <a:schemeClr val="accent2">
                      <a:lumMod val="75000"/>
                    </a:schemeClr>
                  </a:solidFill>
                  <a:latin typeface="+mn-lt"/>
                  <a:ea typeface="+mn-ea"/>
                </a:rPr>
                <a:t>从</a:t>
              </a:r>
              <a:r>
                <a:rPr lang="en-US" altLang="zh-CN" sz="2800" b="1" dirty="0" err="1" smtClean="0">
                  <a:solidFill>
                    <a:schemeClr val="accent2">
                      <a:lumMod val="75000"/>
                    </a:schemeClr>
                  </a:solidFill>
                  <a:latin typeface="+mn-lt"/>
                  <a:ea typeface="+mn-ea"/>
                </a:rPr>
                <a:t>google</a:t>
              </a:r>
              <a:r>
                <a:rPr lang="zh-CN" altLang="en-US" sz="2800" b="1" dirty="0" smtClean="0">
                  <a:solidFill>
                    <a:schemeClr val="accent2">
                      <a:lumMod val="75000"/>
                    </a:schemeClr>
                  </a:solidFill>
                  <a:latin typeface="+mn-lt"/>
                  <a:ea typeface="+mn-ea"/>
                </a:rPr>
                <a:t>、三星、华为 案例谈技术标准专利</a:t>
              </a:r>
              <a:r>
                <a:rPr lang="en-US" altLang="zh-CN" sz="2800" b="1" dirty="0" smtClean="0">
                  <a:solidFill>
                    <a:schemeClr val="accent2">
                      <a:lumMod val="75000"/>
                    </a:schemeClr>
                  </a:solidFill>
                  <a:latin typeface="+mn-lt"/>
                  <a:ea typeface="+mn-ea"/>
                </a:rPr>
                <a:t>FRAND</a:t>
              </a:r>
              <a:r>
                <a:rPr lang="zh-CN" altLang="en-US" sz="2800" b="1" dirty="0" smtClean="0">
                  <a:solidFill>
                    <a:schemeClr val="accent2">
                      <a:lumMod val="75000"/>
                    </a:schemeClr>
                  </a:solidFill>
                  <a:latin typeface="+mn-lt"/>
                  <a:ea typeface="+mn-ea"/>
                </a:rPr>
                <a:t>机制</a:t>
              </a:r>
              <a:endParaRPr lang="zh-CN" altLang="en-US" sz="2800" b="1" dirty="0">
                <a:solidFill>
                  <a:schemeClr val="accent2">
                    <a:lumMod val="75000"/>
                  </a:schemeClr>
                </a:solidFill>
                <a:latin typeface="+mn-lt"/>
                <a:ea typeface="+mn-ea"/>
              </a:endParaRPr>
            </a:p>
          </p:txBody>
        </p:sp>
        <p:grpSp>
          <p:nvGrpSpPr>
            <p:cNvPr id="29748" name="组合 3"/>
            <p:cNvGrpSpPr>
              <a:grpSpLocks/>
            </p:cNvGrpSpPr>
            <p:nvPr/>
          </p:nvGrpSpPr>
          <p:grpSpPr bwMode="auto">
            <a:xfrm>
              <a:off x="5326141" y="870466"/>
              <a:ext cx="1508298" cy="240633"/>
              <a:chOff x="4908884" y="1118935"/>
              <a:chExt cx="1508298" cy="240633"/>
            </a:xfrm>
          </p:grpSpPr>
          <p:sp>
            <p:nvSpPr>
              <p:cNvPr id="5" name="减号 4"/>
              <p:cNvSpPr/>
              <p:nvPr/>
            </p:nvSpPr>
            <p:spPr>
              <a:xfrm>
                <a:off x="4908884" y="1119632"/>
                <a:ext cx="452489" cy="239936"/>
              </a:xfrm>
              <a:prstGeom prst="mathMinus">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减号 5"/>
              <p:cNvSpPr/>
              <p:nvPr/>
            </p:nvSpPr>
            <p:spPr>
              <a:xfrm>
                <a:off x="5253411" y="1119632"/>
                <a:ext cx="452490" cy="239936"/>
              </a:xfrm>
              <a:prstGeom prst="mathMinus">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 name="减号 6"/>
              <p:cNvSpPr/>
              <p:nvPr/>
            </p:nvSpPr>
            <p:spPr>
              <a:xfrm>
                <a:off x="5609051" y="1119632"/>
                <a:ext cx="452490" cy="239936"/>
              </a:xfrm>
              <a:prstGeom prst="mathMinus">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 name="减号 7"/>
              <p:cNvSpPr/>
              <p:nvPr/>
            </p:nvSpPr>
            <p:spPr>
              <a:xfrm>
                <a:off x="5964692" y="1119632"/>
                <a:ext cx="452490" cy="239936"/>
              </a:xfrm>
              <a:prstGeom prst="mathMinus">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grpSp>
        <p:nvGrpSpPr>
          <p:cNvPr id="29703" name="组合 41"/>
          <p:cNvGrpSpPr>
            <a:grpSpLocks/>
          </p:cNvGrpSpPr>
          <p:nvPr/>
        </p:nvGrpSpPr>
        <p:grpSpPr bwMode="auto">
          <a:xfrm>
            <a:off x="407708" y="1132430"/>
            <a:ext cx="5257111" cy="3316907"/>
            <a:chOff x="750200" y="1490364"/>
            <a:chExt cx="3677167" cy="3557586"/>
          </a:xfrm>
        </p:grpSpPr>
        <p:sp>
          <p:nvSpPr>
            <p:cNvPr id="29723" name="矩形 30"/>
            <p:cNvSpPr>
              <a:spLocks noChangeArrowheads="1"/>
            </p:cNvSpPr>
            <p:nvPr/>
          </p:nvSpPr>
          <p:spPr bwMode="auto">
            <a:xfrm>
              <a:off x="3619132" y="1490364"/>
              <a:ext cx="808235" cy="769441"/>
            </a:xfrm>
            <a:prstGeom prst="rect">
              <a:avLst/>
            </a:prstGeom>
            <a:noFill/>
            <a:ln w="9525">
              <a:noFill/>
              <a:miter lim="800000"/>
              <a:headEnd/>
              <a:tailEnd/>
            </a:ln>
          </p:spPr>
          <p:txBody>
            <a:bodyPr wrap="none">
              <a:spAutoFit/>
            </a:bodyPr>
            <a:lstStyle/>
            <a:p>
              <a:r>
                <a:rPr lang="zh-CN" altLang="en-US">
                  <a:latin typeface="Calibri" pitchFamily="34" charset="0"/>
                </a:rPr>
                <a:t> </a:t>
              </a:r>
              <a:r>
                <a:rPr lang="en-US" altLang="zh-CN" sz="4400" b="1">
                  <a:solidFill>
                    <a:srgbClr val="ED313E"/>
                  </a:solidFill>
                  <a:latin typeface="Calibri" pitchFamily="34" charset="0"/>
                </a:rPr>
                <a:t>01</a:t>
              </a:r>
              <a:endParaRPr lang="zh-CN" altLang="en-US" sz="4400" b="1">
                <a:solidFill>
                  <a:srgbClr val="ED313E"/>
                </a:solidFill>
                <a:latin typeface="Calibri" pitchFamily="34" charset="0"/>
              </a:endParaRPr>
            </a:p>
          </p:txBody>
        </p:sp>
        <p:grpSp>
          <p:nvGrpSpPr>
            <p:cNvPr id="29724" name="组合 31"/>
            <p:cNvGrpSpPr>
              <a:grpSpLocks/>
            </p:cNvGrpSpPr>
            <p:nvPr/>
          </p:nvGrpSpPr>
          <p:grpSpPr bwMode="auto">
            <a:xfrm>
              <a:off x="750200" y="1690419"/>
              <a:ext cx="3677167" cy="3357531"/>
              <a:chOff x="223320" y="1274908"/>
              <a:chExt cx="3677167" cy="3357531"/>
            </a:xfrm>
          </p:grpSpPr>
          <p:sp>
            <p:nvSpPr>
              <p:cNvPr id="29725" name="矩形 32"/>
              <p:cNvSpPr>
                <a:spLocks noChangeArrowheads="1"/>
              </p:cNvSpPr>
              <p:nvPr/>
            </p:nvSpPr>
            <p:spPr bwMode="auto">
              <a:xfrm>
                <a:off x="223320" y="1770045"/>
                <a:ext cx="3677167" cy="2862394"/>
              </a:xfrm>
              <a:prstGeom prst="rect">
                <a:avLst/>
              </a:prstGeom>
              <a:noFill/>
              <a:ln w="9525">
                <a:noFill/>
                <a:miter lim="800000"/>
                <a:headEnd/>
                <a:tailEnd/>
              </a:ln>
            </p:spPr>
            <p:txBody>
              <a:bodyPr>
                <a:spAutoFit/>
              </a:bodyPr>
              <a:lstStyle/>
              <a:p>
                <a:r>
                  <a:rPr lang="zh-CN" altLang="en-US" dirty="0" smtClean="0">
                    <a:solidFill>
                      <a:srgbClr val="000000"/>
                    </a:solidFill>
                    <a:latin typeface="Calibri" pitchFamily="34" charset="0"/>
                    <a:ea typeface="Simsun" pitchFamily="2" charset="-122"/>
                  </a:rPr>
                  <a:t>组织成员允许就标准核心专利以公平、合理且无差别待遇之条件许可他人。</a:t>
                </a:r>
                <a:endParaRPr lang="en-US" altLang="zh-CN" dirty="0" smtClean="0">
                  <a:solidFill>
                    <a:srgbClr val="000000"/>
                  </a:solidFill>
                  <a:latin typeface="Calibri" pitchFamily="34" charset="0"/>
                  <a:ea typeface="Simsun" pitchFamily="2" charset="-122"/>
                </a:endParaRPr>
              </a:p>
              <a:p>
                <a:r>
                  <a:rPr lang="zh-CN" altLang="en-US" dirty="0" smtClean="0">
                    <a:solidFill>
                      <a:srgbClr val="000000"/>
                    </a:solidFill>
                    <a:latin typeface="Calibri" pitchFamily="34" charset="0"/>
                    <a:ea typeface="Simsun" pitchFamily="2" charset="-122"/>
                  </a:rPr>
                  <a:t>拥有标准核心专利的企业往往可在市场竞争中享有优势，但为了避免这些企业滥用其优势地位，美国、欧盟乃至中国的竞争法主管机关纷纷发挥监督功能，规范拥有标准核心专利的企业组织成员，使其不能再横行无阻</a:t>
                </a:r>
                <a:endParaRPr lang="zh-CN" altLang="en-US" dirty="0">
                  <a:latin typeface="Calibri" pitchFamily="34" charset="0"/>
                </a:endParaRPr>
              </a:p>
            </p:txBody>
          </p:sp>
          <p:sp>
            <p:nvSpPr>
              <p:cNvPr id="29726" name="矩形 33"/>
              <p:cNvSpPr>
                <a:spLocks noChangeArrowheads="1"/>
              </p:cNvSpPr>
              <p:nvPr/>
            </p:nvSpPr>
            <p:spPr bwMode="auto">
              <a:xfrm>
                <a:off x="988532" y="1274908"/>
                <a:ext cx="1685314" cy="369341"/>
              </a:xfrm>
              <a:prstGeom prst="rect">
                <a:avLst/>
              </a:prstGeom>
              <a:noFill/>
              <a:ln w="9525">
                <a:noFill/>
                <a:miter lim="800000"/>
                <a:headEnd/>
                <a:tailEnd/>
              </a:ln>
            </p:spPr>
            <p:txBody>
              <a:bodyPr wrap="none">
                <a:spAutoFit/>
              </a:bodyPr>
              <a:lstStyle/>
              <a:p>
                <a:r>
                  <a:rPr lang="zh-CN" altLang="en-US" dirty="0" smtClean="0">
                    <a:solidFill>
                      <a:srgbClr val="000000"/>
                    </a:solidFill>
                    <a:latin typeface="Simsun" pitchFamily="2" charset="-122"/>
                    <a:ea typeface="Simsun" pitchFamily="2" charset="-122"/>
                  </a:rPr>
                  <a:t>“</a:t>
                </a:r>
                <a:r>
                  <a:rPr lang="en-US" altLang="zh-CN" dirty="0" smtClean="0">
                    <a:solidFill>
                      <a:srgbClr val="000000"/>
                    </a:solidFill>
                    <a:latin typeface="Simsun" pitchFamily="2" charset="-122"/>
                    <a:ea typeface="Simsun" pitchFamily="2" charset="-122"/>
                  </a:rPr>
                  <a:t>FRAND</a:t>
                </a:r>
                <a:r>
                  <a:rPr lang="zh-CN" altLang="en-US" dirty="0" smtClean="0">
                    <a:solidFill>
                      <a:srgbClr val="000000"/>
                    </a:solidFill>
                    <a:latin typeface="Simsun" pitchFamily="2" charset="-122"/>
                    <a:ea typeface="Simsun" pitchFamily="2" charset="-122"/>
                  </a:rPr>
                  <a:t>承诺”</a:t>
                </a:r>
                <a:endParaRPr lang="zh-CN" altLang="en-US" dirty="0">
                  <a:latin typeface="Calibri" pitchFamily="34" charset="0"/>
                </a:endParaRPr>
              </a:p>
            </p:txBody>
          </p:sp>
        </p:grpSp>
      </p:grpSp>
      <p:sp>
        <p:nvSpPr>
          <p:cNvPr id="29704" name="矩形 34"/>
          <p:cNvSpPr>
            <a:spLocks noChangeArrowheads="1"/>
          </p:cNvSpPr>
          <p:nvPr/>
        </p:nvSpPr>
        <p:spPr bwMode="auto">
          <a:xfrm>
            <a:off x="4500950" y="3933980"/>
            <a:ext cx="808037" cy="769938"/>
          </a:xfrm>
          <a:prstGeom prst="rect">
            <a:avLst/>
          </a:prstGeom>
          <a:noFill/>
          <a:ln w="9525">
            <a:noFill/>
            <a:miter lim="800000"/>
            <a:headEnd/>
            <a:tailEnd/>
          </a:ln>
        </p:spPr>
        <p:txBody>
          <a:bodyPr wrap="none">
            <a:spAutoFit/>
          </a:bodyPr>
          <a:lstStyle/>
          <a:p>
            <a:r>
              <a:rPr lang="zh-CN" altLang="en-US" dirty="0">
                <a:solidFill>
                  <a:srgbClr val="00B050"/>
                </a:solidFill>
                <a:latin typeface="Calibri" pitchFamily="34" charset="0"/>
              </a:rPr>
              <a:t> </a:t>
            </a:r>
            <a:r>
              <a:rPr lang="en-US" altLang="zh-CN" sz="4400" b="1" dirty="0">
                <a:solidFill>
                  <a:srgbClr val="00B050"/>
                </a:solidFill>
                <a:latin typeface="Calibri" pitchFamily="34" charset="0"/>
              </a:rPr>
              <a:t>02</a:t>
            </a:r>
            <a:endParaRPr lang="zh-CN" altLang="en-US" sz="4400" b="1" dirty="0">
              <a:solidFill>
                <a:srgbClr val="00B050"/>
              </a:solidFill>
              <a:latin typeface="Calibri" pitchFamily="34" charset="0"/>
            </a:endParaRPr>
          </a:p>
        </p:txBody>
      </p:sp>
      <p:sp>
        <p:nvSpPr>
          <p:cNvPr id="29721" name="矩形 36"/>
          <p:cNvSpPr>
            <a:spLocks noChangeArrowheads="1"/>
          </p:cNvSpPr>
          <p:nvPr/>
        </p:nvSpPr>
        <p:spPr bwMode="auto">
          <a:xfrm>
            <a:off x="639244" y="5148071"/>
            <a:ext cx="4702190" cy="1200329"/>
          </a:xfrm>
          <a:prstGeom prst="rect">
            <a:avLst/>
          </a:prstGeom>
          <a:noFill/>
          <a:ln w="9525">
            <a:noFill/>
            <a:miter lim="800000"/>
            <a:headEnd/>
            <a:tailEnd/>
          </a:ln>
        </p:spPr>
        <p:txBody>
          <a:bodyPr wrap="square">
            <a:spAutoFit/>
          </a:bodyPr>
          <a:lstStyle/>
          <a:p>
            <a:r>
              <a:rPr lang="en-US" altLang="zh-CN" dirty="0" smtClean="0">
                <a:solidFill>
                  <a:srgbClr val="000000"/>
                </a:solidFill>
                <a:latin typeface="Simsun" pitchFamily="2" charset="-122"/>
                <a:ea typeface="Simsun" pitchFamily="2" charset="-122"/>
              </a:rPr>
              <a:t>2011</a:t>
            </a:r>
            <a:r>
              <a:rPr lang="zh-CN" altLang="en-US" dirty="0" smtClean="0">
                <a:solidFill>
                  <a:srgbClr val="000000"/>
                </a:solidFill>
                <a:latin typeface="Simsun" pitchFamily="2" charset="-122"/>
                <a:ea typeface="Simsun" pitchFamily="2" charset="-122"/>
              </a:rPr>
              <a:t>年，美国联邦贸易委员会（</a:t>
            </a:r>
            <a:r>
              <a:rPr lang="en-US" altLang="zh-CN" dirty="0" smtClean="0">
                <a:solidFill>
                  <a:srgbClr val="000000"/>
                </a:solidFill>
                <a:latin typeface="Simsun" pitchFamily="2" charset="-122"/>
                <a:ea typeface="Simsun" pitchFamily="2" charset="-122"/>
              </a:rPr>
              <a:t>FTC</a:t>
            </a:r>
            <a:r>
              <a:rPr lang="zh-CN" altLang="en-US" dirty="0" smtClean="0">
                <a:solidFill>
                  <a:srgbClr val="000000"/>
                </a:solidFill>
                <a:latin typeface="Simsun" pitchFamily="2" charset="-122"/>
                <a:ea typeface="Simsun" pitchFamily="2" charset="-122"/>
              </a:rPr>
              <a:t>）对</a:t>
            </a:r>
            <a:r>
              <a:rPr lang="en-US" altLang="zh-CN" dirty="0" smtClean="0">
                <a:solidFill>
                  <a:srgbClr val="000000"/>
                </a:solidFill>
                <a:latin typeface="Simsun" pitchFamily="2" charset="-122"/>
                <a:ea typeface="Simsun" pitchFamily="2" charset="-122"/>
              </a:rPr>
              <a:t>Google</a:t>
            </a:r>
            <a:r>
              <a:rPr lang="zh-CN" altLang="en-US" dirty="0" smtClean="0">
                <a:solidFill>
                  <a:srgbClr val="000000"/>
                </a:solidFill>
                <a:latin typeface="Simsun" pitchFamily="2" charset="-122"/>
                <a:ea typeface="Simsun" pitchFamily="2" charset="-122"/>
              </a:rPr>
              <a:t>是否就其标准核心专利的许可违反</a:t>
            </a:r>
            <a:r>
              <a:rPr lang="en-US" altLang="zh-CN" dirty="0" smtClean="0">
                <a:solidFill>
                  <a:srgbClr val="000000"/>
                </a:solidFill>
                <a:latin typeface="Simsun" pitchFamily="2" charset="-122"/>
                <a:ea typeface="Simsun" pitchFamily="2" charset="-122"/>
              </a:rPr>
              <a:t>FRAND</a:t>
            </a:r>
            <a:r>
              <a:rPr lang="zh-CN" altLang="en-US" dirty="0" smtClean="0">
                <a:solidFill>
                  <a:srgbClr val="000000"/>
                </a:solidFill>
                <a:latin typeface="Simsun" pitchFamily="2" charset="-122"/>
                <a:ea typeface="Simsun" pitchFamily="2" charset="-122"/>
              </a:rPr>
              <a:t>承诺进行调查，</a:t>
            </a:r>
            <a:r>
              <a:rPr lang="en-US" altLang="zh-CN" dirty="0" smtClean="0">
                <a:solidFill>
                  <a:srgbClr val="000000"/>
                </a:solidFill>
                <a:latin typeface="Simsun" pitchFamily="2" charset="-122"/>
                <a:ea typeface="Simsun" pitchFamily="2" charset="-122"/>
              </a:rPr>
              <a:t>2013</a:t>
            </a:r>
            <a:r>
              <a:rPr lang="zh-CN" altLang="en-US" dirty="0" smtClean="0">
                <a:solidFill>
                  <a:srgbClr val="000000"/>
                </a:solidFill>
                <a:latin typeface="Simsun" pitchFamily="2" charset="-122"/>
                <a:ea typeface="Simsun" pitchFamily="2" charset="-122"/>
              </a:rPr>
              <a:t>年</a:t>
            </a:r>
            <a:r>
              <a:rPr lang="en-US" altLang="zh-CN" dirty="0" smtClean="0">
                <a:solidFill>
                  <a:srgbClr val="000000"/>
                </a:solidFill>
                <a:latin typeface="Simsun" pitchFamily="2" charset="-122"/>
                <a:ea typeface="Simsun" pitchFamily="2" charset="-122"/>
              </a:rPr>
              <a:t>Google</a:t>
            </a:r>
            <a:r>
              <a:rPr lang="zh-CN" altLang="en-US" dirty="0" smtClean="0">
                <a:solidFill>
                  <a:srgbClr val="000000"/>
                </a:solidFill>
                <a:latin typeface="Simsun" pitchFamily="2" charset="-122"/>
                <a:ea typeface="Simsun" pitchFamily="2" charset="-122"/>
              </a:rPr>
              <a:t>允诺除特定情形外</a:t>
            </a:r>
            <a:r>
              <a:rPr lang="en-US" altLang="zh-CN" dirty="0" smtClean="0">
                <a:solidFill>
                  <a:srgbClr val="000000"/>
                </a:solidFill>
                <a:latin typeface="Simsun" pitchFamily="2" charset="-122"/>
                <a:ea typeface="Simsun" pitchFamily="2" charset="-122"/>
              </a:rPr>
              <a:t>,</a:t>
            </a:r>
            <a:r>
              <a:rPr lang="zh-CN" altLang="en-US" dirty="0" smtClean="0">
                <a:solidFill>
                  <a:srgbClr val="000000"/>
                </a:solidFill>
                <a:latin typeface="Simsun" pitchFamily="2" charset="-122"/>
                <a:ea typeface="Simsun" pitchFamily="2" charset="-122"/>
              </a:rPr>
              <a:t>不得撤回</a:t>
            </a:r>
            <a:r>
              <a:rPr lang="en-US" altLang="zh-CN" dirty="0" smtClean="0">
                <a:solidFill>
                  <a:srgbClr val="000000"/>
                </a:solidFill>
                <a:latin typeface="Simsun" pitchFamily="2" charset="-122"/>
                <a:ea typeface="Simsun" pitchFamily="2" charset="-122"/>
              </a:rPr>
              <a:t>FRAND</a:t>
            </a:r>
            <a:r>
              <a:rPr lang="zh-CN" altLang="en-US" dirty="0" smtClean="0">
                <a:solidFill>
                  <a:srgbClr val="000000"/>
                </a:solidFill>
                <a:latin typeface="Simsun" pitchFamily="2" charset="-122"/>
                <a:ea typeface="Simsun" pitchFamily="2" charset="-122"/>
              </a:rPr>
              <a:t>承诺。</a:t>
            </a:r>
            <a:r>
              <a:rPr lang="en-US" altLang="zh-CN" dirty="0" smtClean="0">
                <a:solidFill>
                  <a:srgbClr val="000000"/>
                </a:solidFill>
                <a:latin typeface="Simsun" pitchFamily="2" charset="-122"/>
                <a:ea typeface="Simsun" pitchFamily="2" charset="-122"/>
              </a:rPr>
              <a:t> </a:t>
            </a:r>
            <a:endParaRPr lang="zh-CN" altLang="en-US" dirty="0">
              <a:latin typeface="Calibri" pitchFamily="34" charset="0"/>
            </a:endParaRPr>
          </a:p>
        </p:txBody>
      </p:sp>
      <p:grpSp>
        <p:nvGrpSpPr>
          <p:cNvPr id="29706" name="组合 42"/>
          <p:cNvGrpSpPr>
            <a:grpSpLocks/>
          </p:cNvGrpSpPr>
          <p:nvPr/>
        </p:nvGrpSpPr>
        <p:grpSpPr bwMode="auto">
          <a:xfrm>
            <a:off x="6543040" y="1280160"/>
            <a:ext cx="5069840" cy="2449501"/>
            <a:chOff x="750200" y="1490364"/>
            <a:chExt cx="3677167" cy="2449562"/>
          </a:xfrm>
        </p:grpSpPr>
        <p:sp>
          <p:nvSpPr>
            <p:cNvPr id="29717" name="矩形 43"/>
            <p:cNvSpPr>
              <a:spLocks noChangeArrowheads="1"/>
            </p:cNvSpPr>
            <p:nvPr/>
          </p:nvSpPr>
          <p:spPr bwMode="auto">
            <a:xfrm>
              <a:off x="3619132" y="1490364"/>
              <a:ext cx="808235" cy="769441"/>
            </a:xfrm>
            <a:prstGeom prst="rect">
              <a:avLst/>
            </a:prstGeom>
            <a:noFill/>
            <a:ln w="9525">
              <a:noFill/>
              <a:miter lim="800000"/>
              <a:headEnd/>
              <a:tailEnd/>
            </a:ln>
          </p:spPr>
          <p:txBody>
            <a:bodyPr wrap="none">
              <a:spAutoFit/>
            </a:bodyPr>
            <a:lstStyle/>
            <a:p>
              <a:r>
                <a:rPr lang="zh-CN" altLang="en-US">
                  <a:latin typeface="Calibri" pitchFamily="34" charset="0"/>
                </a:rPr>
                <a:t> </a:t>
              </a:r>
              <a:r>
                <a:rPr lang="en-US" altLang="zh-CN" sz="4400" b="1">
                  <a:solidFill>
                    <a:schemeClr val="accent2"/>
                  </a:solidFill>
                  <a:latin typeface="Calibri" pitchFamily="34" charset="0"/>
                </a:rPr>
                <a:t>03</a:t>
              </a:r>
              <a:endParaRPr lang="zh-CN" altLang="en-US" sz="4400" b="1">
                <a:solidFill>
                  <a:schemeClr val="accent2"/>
                </a:solidFill>
                <a:latin typeface="Calibri" pitchFamily="34" charset="0"/>
              </a:endParaRPr>
            </a:p>
          </p:txBody>
        </p:sp>
        <p:sp>
          <p:nvSpPr>
            <p:cNvPr id="29719" name="矩形 45"/>
            <p:cNvSpPr>
              <a:spLocks noChangeArrowheads="1"/>
            </p:cNvSpPr>
            <p:nvPr/>
          </p:nvSpPr>
          <p:spPr bwMode="auto">
            <a:xfrm>
              <a:off x="750200" y="2185556"/>
              <a:ext cx="3677167" cy="1754370"/>
            </a:xfrm>
            <a:prstGeom prst="rect">
              <a:avLst/>
            </a:prstGeom>
            <a:noFill/>
            <a:ln w="9525">
              <a:noFill/>
              <a:miter lim="800000"/>
              <a:headEnd/>
              <a:tailEnd/>
            </a:ln>
          </p:spPr>
          <p:txBody>
            <a:bodyPr>
              <a:spAutoFit/>
            </a:bodyPr>
            <a:lstStyle/>
            <a:p>
              <a:r>
                <a:rPr lang="en-US" altLang="zh-CN" dirty="0" smtClean="0">
                  <a:solidFill>
                    <a:srgbClr val="000000"/>
                  </a:solidFill>
                  <a:latin typeface="Simsun" pitchFamily="2" charset="-122"/>
                  <a:ea typeface="Simsun" pitchFamily="2" charset="-122"/>
                </a:rPr>
                <a:t>2012</a:t>
              </a:r>
              <a:r>
                <a:rPr lang="zh-CN" altLang="en-US" dirty="0" smtClean="0">
                  <a:solidFill>
                    <a:srgbClr val="000000"/>
                  </a:solidFill>
                  <a:latin typeface="Simsun" pitchFamily="2" charset="-122"/>
                  <a:ea typeface="Simsun" pitchFamily="2" charset="-122"/>
                </a:rPr>
                <a:t>年欧盟执委会</a:t>
              </a:r>
              <a:r>
                <a:rPr lang="en-US" altLang="zh-CN" dirty="0" smtClean="0">
                  <a:solidFill>
                    <a:srgbClr val="000000"/>
                  </a:solidFill>
                  <a:latin typeface="Simsun" pitchFamily="2" charset="-122"/>
                  <a:ea typeface="Simsun" pitchFamily="2" charset="-122"/>
                </a:rPr>
                <a:t>,</a:t>
              </a:r>
              <a:r>
                <a:rPr lang="zh-CN" altLang="en-US" dirty="0" smtClean="0">
                  <a:solidFill>
                    <a:srgbClr val="000000"/>
                  </a:solidFill>
                  <a:latin typeface="Simsun" pitchFamily="2" charset="-122"/>
                  <a:ea typeface="Simsun" pitchFamily="2" charset="-122"/>
                </a:rPr>
                <a:t>针对三星在德国等欧盟会员国以标准核心专利向当地法院申请禁制令，组织</a:t>
              </a:r>
              <a:r>
                <a:rPr lang="en-US" altLang="zh-CN" dirty="0" smtClean="0">
                  <a:solidFill>
                    <a:srgbClr val="000000"/>
                  </a:solidFill>
                  <a:latin typeface="Simsun" pitchFamily="2" charset="-122"/>
                  <a:ea typeface="Simsun" pitchFamily="2" charset="-122"/>
                </a:rPr>
                <a:t>Apple</a:t>
              </a:r>
              <a:r>
                <a:rPr lang="zh-CN" altLang="en-US" dirty="0" smtClean="0">
                  <a:solidFill>
                    <a:srgbClr val="000000"/>
                  </a:solidFill>
                  <a:latin typeface="Simsun" pitchFamily="2" charset="-122"/>
                  <a:ea typeface="Simsun" pitchFamily="2" charset="-122"/>
                </a:rPr>
                <a:t>手机产品进入该国市场的行为进行调查。</a:t>
              </a:r>
              <a:r>
                <a:rPr lang="en-US" altLang="zh-CN" dirty="0" smtClean="0">
                  <a:solidFill>
                    <a:srgbClr val="000000"/>
                  </a:solidFill>
                  <a:latin typeface="Simsun" pitchFamily="2" charset="-122"/>
                  <a:ea typeface="Simsun" pitchFamily="2" charset="-122"/>
                </a:rPr>
                <a:t>2013</a:t>
              </a:r>
              <a:r>
                <a:rPr lang="zh-CN" altLang="en-US" dirty="0" smtClean="0">
                  <a:solidFill>
                    <a:srgbClr val="000000"/>
                  </a:solidFill>
                  <a:latin typeface="Simsun" pitchFamily="2" charset="-122"/>
                  <a:ea typeface="Simsun" pitchFamily="2" charset="-122"/>
                </a:rPr>
                <a:t>年</a:t>
              </a:r>
              <a:r>
                <a:rPr lang="en-US" altLang="zh-CN" dirty="0" smtClean="0">
                  <a:solidFill>
                    <a:srgbClr val="000000"/>
                  </a:solidFill>
                  <a:latin typeface="Simsun" pitchFamily="2" charset="-122"/>
                  <a:ea typeface="Simsun" pitchFamily="2" charset="-122"/>
                </a:rPr>
                <a:t>9</a:t>
              </a:r>
              <a:r>
                <a:rPr lang="zh-CN" altLang="en-US" dirty="0" smtClean="0">
                  <a:solidFill>
                    <a:srgbClr val="000000"/>
                  </a:solidFill>
                  <a:latin typeface="Simsun" pitchFamily="2" charset="-122"/>
                  <a:ea typeface="Simsun" pitchFamily="2" charset="-122"/>
                </a:rPr>
                <a:t>月三星主动表示和解。</a:t>
              </a:r>
              <a:r>
                <a:rPr lang="en-US" altLang="zh-CN" dirty="0" smtClean="0">
                  <a:solidFill>
                    <a:srgbClr val="000000"/>
                  </a:solidFill>
                  <a:latin typeface="Simsun" pitchFamily="2" charset="-122"/>
                  <a:ea typeface="Simsun" pitchFamily="2" charset="-122"/>
                </a:rPr>
                <a:t>2014</a:t>
              </a:r>
              <a:r>
                <a:rPr lang="zh-CN" altLang="en-US" dirty="0" smtClean="0">
                  <a:solidFill>
                    <a:srgbClr val="000000"/>
                  </a:solidFill>
                  <a:latin typeface="Simsun" pitchFamily="2" charset="-122"/>
                  <a:ea typeface="Simsun" pitchFamily="2" charset="-122"/>
                </a:rPr>
                <a:t>年</a:t>
              </a:r>
              <a:r>
                <a:rPr lang="en-US" altLang="zh-CN" dirty="0" smtClean="0">
                  <a:solidFill>
                    <a:srgbClr val="000000"/>
                  </a:solidFill>
                  <a:latin typeface="Simsun" pitchFamily="2" charset="-122"/>
                  <a:ea typeface="Simsun" pitchFamily="2" charset="-122"/>
                </a:rPr>
                <a:t>4</a:t>
              </a:r>
              <a:r>
                <a:rPr lang="zh-CN" altLang="en-US" dirty="0" smtClean="0">
                  <a:solidFill>
                    <a:srgbClr val="000000"/>
                  </a:solidFill>
                  <a:latin typeface="Simsun" pitchFamily="2" charset="-122"/>
                  <a:ea typeface="Simsun" pitchFamily="2" charset="-122"/>
                </a:rPr>
                <a:t>月</a:t>
              </a:r>
              <a:r>
                <a:rPr lang="en-US" altLang="zh-CN" dirty="0" smtClean="0">
                  <a:solidFill>
                    <a:srgbClr val="000000"/>
                  </a:solidFill>
                  <a:latin typeface="Simsun" pitchFamily="2" charset="-122"/>
                  <a:ea typeface="Simsun" pitchFamily="2" charset="-122"/>
                </a:rPr>
                <a:t>29</a:t>
              </a:r>
              <a:r>
                <a:rPr lang="zh-CN" altLang="en-US" dirty="0" smtClean="0">
                  <a:solidFill>
                    <a:srgbClr val="000000"/>
                  </a:solidFill>
                  <a:latin typeface="Simsun" pitchFamily="2" charset="-122"/>
                  <a:ea typeface="Simsun" pitchFamily="2" charset="-122"/>
                </a:rPr>
                <a:t>日达成和解协议。</a:t>
              </a:r>
              <a:r>
                <a:rPr lang="en-US" altLang="zh-CN" dirty="0" smtClean="0">
                  <a:solidFill>
                    <a:srgbClr val="000000"/>
                  </a:solidFill>
                  <a:latin typeface="Simsun" pitchFamily="2" charset="-122"/>
                  <a:ea typeface="Simsun" pitchFamily="2" charset="-122"/>
                </a:rPr>
                <a:t> </a:t>
              </a:r>
              <a:endParaRPr lang="zh-CN" altLang="en-US" dirty="0">
                <a:latin typeface="Calibri" pitchFamily="34" charset="0"/>
              </a:endParaRPr>
            </a:p>
          </p:txBody>
        </p:sp>
      </p:grpSp>
      <p:grpSp>
        <p:nvGrpSpPr>
          <p:cNvPr id="29707" name="组合 47"/>
          <p:cNvGrpSpPr>
            <a:grpSpLocks/>
          </p:cNvGrpSpPr>
          <p:nvPr/>
        </p:nvGrpSpPr>
        <p:grpSpPr bwMode="auto">
          <a:xfrm>
            <a:off x="6507798" y="3672205"/>
            <a:ext cx="4830762" cy="3003499"/>
            <a:chOff x="750200" y="1490364"/>
            <a:chExt cx="3677167" cy="3003574"/>
          </a:xfrm>
        </p:grpSpPr>
        <p:sp>
          <p:nvSpPr>
            <p:cNvPr id="29713" name="矩形 48"/>
            <p:cNvSpPr>
              <a:spLocks noChangeArrowheads="1"/>
            </p:cNvSpPr>
            <p:nvPr/>
          </p:nvSpPr>
          <p:spPr bwMode="auto">
            <a:xfrm>
              <a:off x="3619132" y="1490364"/>
              <a:ext cx="808235" cy="769441"/>
            </a:xfrm>
            <a:prstGeom prst="rect">
              <a:avLst/>
            </a:prstGeom>
            <a:noFill/>
            <a:ln w="9525">
              <a:noFill/>
              <a:miter lim="800000"/>
              <a:headEnd/>
              <a:tailEnd/>
            </a:ln>
          </p:spPr>
          <p:txBody>
            <a:bodyPr wrap="none">
              <a:spAutoFit/>
            </a:bodyPr>
            <a:lstStyle/>
            <a:p>
              <a:r>
                <a:rPr lang="zh-CN" altLang="en-US">
                  <a:latin typeface="Calibri" pitchFamily="34" charset="0"/>
                </a:rPr>
                <a:t> </a:t>
              </a:r>
              <a:r>
                <a:rPr lang="en-US" altLang="zh-CN" sz="4400" b="1">
                  <a:solidFill>
                    <a:srgbClr val="00B0F0"/>
                  </a:solidFill>
                  <a:latin typeface="Calibri" pitchFamily="34" charset="0"/>
                </a:rPr>
                <a:t>04</a:t>
              </a:r>
              <a:endParaRPr lang="zh-CN" altLang="en-US" sz="4400" b="1">
                <a:solidFill>
                  <a:srgbClr val="00B0F0"/>
                </a:solidFill>
                <a:latin typeface="Calibri" pitchFamily="34" charset="0"/>
              </a:endParaRPr>
            </a:p>
          </p:txBody>
        </p:sp>
        <p:sp>
          <p:nvSpPr>
            <p:cNvPr id="29715" name="矩形 50"/>
            <p:cNvSpPr>
              <a:spLocks noChangeArrowheads="1"/>
            </p:cNvSpPr>
            <p:nvPr/>
          </p:nvSpPr>
          <p:spPr bwMode="auto">
            <a:xfrm>
              <a:off x="750200" y="2185556"/>
              <a:ext cx="3677167" cy="2308382"/>
            </a:xfrm>
            <a:prstGeom prst="rect">
              <a:avLst/>
            </a:prstGeom>
            <a:noFill/>
            <a:ln w="9525">
              <a:noFill/>
              <a:miter lim="800000"/>
              <a:headEnd/>
              <a:tailEnd/>
            </a:ln>
          </p:spPr>
          <p:txBody>
            <a:bodyPr>
              <a:spAutoFit/>
            </a:bodyPr>
            <a:lstStyle/>
            <a:p>
              <a:r>
                <a:rPr lang="en-US" altLang="zh-CN" dirty="0" err="1" smtClean="0">
                  <a:latin typeface="Calibri" pitchFamily="34" charset="0"/>
                </a:rPr>
                <a:t>InterDigital</a:t>
              </a:r>
              <a:r>
                <a:rPr lang="zh-CN" altLang="en-US" dirty="0" smtClean="0">
                  <a:latin typeface="Calibri" pitchFamily="34" charset="0"/>
                </a:rPr>
                <a:t>想要借着美国禁制令等法律手段，逼迫华为除接受高昂的许可费外，还要求将华为名下所有专利无偿交叉许可给</a:t>
              </a:r>
              <a:r>
                <a:rPr lang="en-US" altLang="zh-CN" dirty="0" err="1" smtClean="0">
                  <a:latin typeface="Calibri" pitchFamily="34" charset="0"/>
                </a:rPr>
                <a:t>InterDigital</a:t>
              </a:r>
              <a:r>
                <a:rPr lang="zh-CN" altLang="en-US" dirty="0" smtClean="0">
                  <a:latin typeface="Calibri" pitchFamily="34" charset="0"/>
                </a:rPr>
                <a:t>，此要求显然是不公平定价，违反中国反垄断法相关规定，法院判决</a:t>
              </a:r>
              <a:r>
                <a:rPr lang="en-US" altLang="zh-CN" dirty="0" err="1" smtClean="0">
                  <a:latin typeface="Calibri" pitchFamily="34" charset="0"/>
                </a:rPr>
                <a:t>InterDigital</a:t>
              </a:r>
              <a:r>
                <a:rPr lang="zh-CN" altLang="en-US" dirty="0" smtClean="0">
                  <a:latin typeface="Calibri" pitchFamily="34" charset="0"/>
                </a:rPr>
                <a:t>应赔偿华为人民币</a:t>
              </a:r>
              <a:r>
                <a:rPr lang="en-US" altLang="zh-CN" dirty="0" smtClean="0">
                  <a:latin typeface="Calibri" pitchFamily="34" charset="0"/>
                </a:rPr>
                <a:t>2000</a:t>
              </a:r>
              <a:r>
                <a:rPr lang="zh-CN" altLang="en-US" dirty="0" smtClean="0">
                  <a:latin typeface="Calibri" pitchFamily="34" charset="0"/>
                </a:rPr>
                <a:t>万元。最后和解。</a:t>
              </a:r>
              <a:endParaRPr lang="zh-CN" altLang="en-US" dirty="0">
                <a:latin typeface="Calibri" pitchFamily="34" charset="0"/>
              </a:endParaRPr>
            </a:p>
          </p:txBody>
        </p:sp>
      </p:gr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1228725" y="4343400"/>
            <a:ext cx="457200" cy="457200"/>
          </a:xfrm>
          <a:prstGeom prst="ellipse">
            <a:avLst/>
          </a:prstGeom>
          <a:solidFill>
            <a:srgbClr val="ED362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 name="椭圆 2"/>
          <p:cNvSpPr/>
          <p:nvPr/>
        </p:nvSpPr>
        <p:spPr>
          <a:xfrm>
            <a:off x="2457450" y="4014788"/>
            <a:ext cx="514350" cy="514350"/>
          </a:xfrm>
          <a:prstGeom prst="ellipse">
            <a:avLst/>
          </a:prstGeom>
          <a:solidFill>
            <a:srgbClr val="ED362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 name="椭圆 3"/>
          <p:cNvSpPr/>
          <p:nvPr/>
        </p:nvSpPr>
        <p:spPr>
          <a:xfrm>
            <a:off x="3600450" y="4800600"/>
            <a:ext cx="828675" cy="828675"/>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椭圆 4"/>
          <p:cNvSpPr/>
          <p:nvPr/>
        </p:nvSpPr>
        <p:spPr>
          <a:xfrm>
            <a:off x="4586288" y="4014788"/>
            <a:ext cx="471487" cy="471487"/>
          </a:xfrm>
          <a:prstGeom prst="ellipse">
            <a:avLst/>
          </a:prstGeom>
          <a:solidFill>
            <a:srgbClr val="ED362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椭圆 5"/>
          <p:cNvSpPr/>
          <p:nvPr/>
        </p:nvSpPr>
        <p:spPr>
          <a:xfrm>
            <a:off x="4829175" y="5329238"/>
            <a:ext cx="857250" cy="857250"/>
          </a:xfrm>
          <a:prstGeom prst="ellipse">
            <a:avLst/>
          </a:prstGeom>
          <a:solidFill>
            <a:srgbClr val="45CD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 name="椭圆 6"/>
          <p:cNvSpPr/>
          <p:nvPr/>
        </p:nvSpPr>
        <p:spPr>
          <a:xfrm>
            <a:off x="6372225" y="4014788"/>
            <a:ext cx="414338" cy="414337"/>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 name="椭圆 7"/>
          <p:cNvSpPr/>
          <p:nvPr/>
        </p:nvSpPr>
        <p:spPr>
          <a:xfrm>
            <a:off x="8072438" y="3608388"/>
            <a:ext cx="292100" cy="292100"/>
          </a:xfrm>
          <a:prstGeom prst="ellipse">
            <a:avLst/>
          </a:prstGeom>
          <a:solidFill>
            <a:srgbClr val="45CD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9" name="椭圆 8"/>
          <p:cNvSpPr/>
          <p:nvPr/>
        </p:nvSpPr>
        <p:spPr>
          <a:xfrm>
            <a:off x="7443788" y="3757613"/>
            <a:ext cx="171450" cy="17145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0" name="椭圆 9"/>
          <p:cNvSpPr/>
          <p:nvPr/>
        </p:nvSpPr>
        <p:spPr>
          <a:xfrm>
            <a:off x="5514975" y="4529138"/>
            <a:ext cx="271463" cy="271462"/>
          </a:xfrm>
          <a:prstGeom prst="ellipse">
            <a:avLst/>
          </a:prstGeom>
          <a:solidFill>
            <a:srgbClr val="45CD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1" name="椭圆 10"/>
          <p:cNvSpPr/>
          <p:nvPr/>
        </p:nvSpPr>
        <p:spPr>
          <a:xfrm>
            <a:off x="7143750" y="5029200"/>
            <a:ext cx="157163" cy="157163"/>
          </a:xfrm>
          <a:prstGeom prst="ellipse">
            <a:avLst/>
          </a:prstGeom>
          <a:solidFill>
            <a:srgbClr val="ED362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2" name="椭圆 11"/>
          <p:cNvSpPr/>
          <p:nvPr/>
        </p:nvSpPr>
        <p:spPr>
          <a:xfrm>
            <a:off x="7300913" y="5929313"/>
            <a:ext cx="142875" cy="142875"/>
          </a:xfrm>
          <a:prstGeom prst="ellipse">
            <a:avLst/>
          </a:prstGeom>
          <a:solidFill>
            <a:srgbClr val="45CD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3" name="椭圆 12"/>
          <p:cNvSpPr/>
          <p:nvPr/>
        </p:nvSpPr>
        <p:spPr>
          <a:xfrm>
            <a:off x="9272588" y="5329238"/>
            <a:ext cx="442912" cy="442912"/>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4" name="椭圆 13"/>
          <p:cNvSpPr/>
          <p:nvPr/>
        </p:nvSpPr>
        <p:spPr>
          <a:xfrm>
            <a:off x="9972675" y="4014788"/>
            <a:ext cx="328613" cy="328612"/>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5" name="椭圆 14"/>
          <p:cNvSpPr/>
          <p:nvPr/>
        </p:nvSpPr>
        <p:spPr>
          <a:xfrm>
            <a:off x="8258175" y="4800600"/>
            <a:ext cx="228600" cy="228600"/>
          </a:xfrm>
          <a:prstGeom prst="ellipse">
            <a:avLst/>
          </a:prstGeom>
          <a:solidFill>
            <a:srgbClr val="45CD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6" name="椭圆 15"/>
          <p:cNvSpPr/>
          <p:nvPr/>
        </p:nvSpPr>
        <p:spPr>
          <a:xfrm>
            <a:off x="10515600" y="4800600"/>
            <a:ext cx="228600" cy="228600"/>
          </a:xfrm>
          <a:prstGeom prst="ellipse">
            <a:avLst/>
          </a:prstGeom>
          <a:solidFill>
            <a:srgbClr val="45CD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7" name="椭圆 16"/>
          <p:cNvSpPr/>
          <p:nvPr/>
        </p:nvSpPr>
        <p:spPr>
          <a:xfrm>
            <a:off x="9058275" y="4343400"/>
            <a:ext cx="228600" cy="228600"/>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8" name="椭圆 17"/>
          <p:cNvSpPr/>
          <p:nvPr/>
        </p:nvSpPr>
        <p:spPr>
          <a:xfrm>
            <a:off x="11001375" y="3871913"/>
            <a:ext cx="928688" cy="928687"/>
          </a:xfrm>
          <a:prstGeom prst="ellipse">
            <a:avLst/>
          </a:prstGeom>
          <a:solidFill>
            <a:srgbClr val="45CD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9" name="椭圆 18"/>
          <p:cNvSpPr/>
          <p:nvPr/>
        </p:nvSpPr>
        <p:spPr>
          <a:xfrm>
            <a:off x="10629900" y="5929313"/>
            <a:ext cx="142875" cy="14287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0" name="椭圆 19"/>
          <p:cNvSpPr/>
          <p:nvPr/>
        </p:nvSpPr>
        <p:spPr>
          <a:xfrm>
            <a:off x="11315700" y="5929313"/>
            <a:ext cx="149225" cy="149225"/>
          </a:xfrm>
          <a:prstGeom prst="ellipse">
            <a:avLst/>
          </a:prstGeom>
          <a:solidFill>
            <a:srgbClr val="45CD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1" name="椭圆 20"/>
          <p:cNvSpPr/>
          <p:nvPr/>
        </p:nvSpPr>
        <p:spPr>
          <a:xfrm>
            <a:off x="8601075" y="5929313"/>
            <a:ext cx="71438" cy="71437"/>
          </a:xfrm>
          <a:prstGeom prst="ellipse">
            <a:avLst/>
          </a:prstGeom>
          <a:solidFill>
            <a:srgbClr val="45CD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2" name="椭圆 21"/>
          <p:cNvSpPr/>
          <p:nvPr/>
        </p:nvSpPr>
        <p:spPr>
          <a:xfrm>
            <a:off x="7843838" y="5551488"/>
            <a:ext cx="414337" cy="412750"/>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3" name="椭圆 22"/>
          <p:cNvSpPr/>
          <p:nvPr/>
        </p:nvSpPr>
        <p:spPr>
          <a:xfrm>
            <a:off x="9558338" y="6072188"/>
            <a:ext cx="414337" cy="414337"/>
          </a:xfrm>
          <a:prstGeom prst="ellipse">
            <a:avLst/>
          </a:prstGeom>
          <a:solidFill>
            <a:srgbClr val="45CD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4" name="椭圆 23"/>
          <p:cNvSpPr/>
          <p:nvPr/>
        </p:nvSpPr>
        <p:spPr>
          <a:xfrm>
            <a:off x="1685925" y="5106988"/>
            <a:ext cx="122238" cy="122237"/>
          </a:xfrm>
          <a:prstGeom prst="ellipse">
            <a:avLst/>
          </a:prstGeom>
          <a:solidFill>
            <a:srgbClr val="45CD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5" name="椭圆 24"/>
          <p:cNvSpPr/>
          <p:nvPr/>
        </p:nvSpPr>
        <p:spPr>
          <a:xfrm>
            <a:off x="696913" y="3914775"/>
            <a:ext cx="171450" cy="171450"/>
          </a:xfrm>
          <a:prstGeom prst="ellipse">
            <a:avLst/>
          </a:prstGeom>
          <a:solidFill>
            <a:srgbClr val="45CD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6" name="椭圆 25"/>
          <p:cNvSpPr/>
          <p:nvPr/>
        </p:nvSpPr>
        <p:spPr>
          <a:xfrm>
            <a:off x="396875" y="5186363"/>
            <a:ext cx="157163" cy="157162"/>
          </a:xfrm>
          <a:prstGeom prst="ellipse">
            <a:avLst/>
          </a:prstGeom>
          <a:solidFill>
            <a:srgbClr val="45CD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7" name="椭圆 26"/>
          <p:cNvSpPr/>
          <p:nvPr/>
        </p:nvSpPr>
        <p:spPr>
          <a:xfrm>
            <a:off x="554038" y="6086475"/>
            <a:ext cx="142875" cy="142875"/>
          </a:xfrm>
          <a:prstGeom prst="ellipse">
            <a:avLst/>
          </a:prstGeom>
          <a:solidFill>
            <a:srgbClr val="45CD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8" name="椭圆 27"/>
          <p:cNvSpPr/>
          <p:nvPr/>
        </p:nvSpPr>
        <p:spPr>
          <a:xfrm>
            <a:off x="3883025" y="6086475"/>
            <a:ext cx="142875" cy="142875"/>
          </a:xfrm>
          <a:prstGeom prst="ellipse">
            <a:avLst/>
          </a:prstGeom>
          <a:solidFill>
            <a:srgbClr val="45CD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9" name="椭圆 28"/>
          <p:cNvSpPr/>
          <p:nvPr/>
        </p:nvSpPr>
        <p:spPr>
          <a:xfrm>
            <a:off x="4568825" y="6086475"/>
            <a:ext cx="149225" cy="150813"/>
          </a:xfrm>
          <a:prstGeom prst="ellipse">
            <a:avLst/>
          </a:prstGeom>
          <a:solidFill>
            <a:srgbClr val="45CD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0" name="椭圆 29"/>
          <p:cNvSpPr/>
          <p:nvPr/>
        </p:nvSpPr>
        <p:spPr>
          <a:xfrm>
            <a:off x="1854200" y="6086475"/>
            <a:ext cx="71438" cy="7143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7" name="椭圆 56"/>
          <p:cNvSpPr/>
          <p:nvPr/>
        </p:nvSpPr>
        <p:spPr>
          <a:xfrm>
            <a:off x="2054225" y="4329113"/>
            <a:ext cx="171450" cy="171450"/>
          </a:xfrm>
          <a:prstGeom prst="ellipse">
            <a:avLst/>
          </a:prstGeom>
          <a:solidFill>
            <a:srgbClr val="ED31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8" name="椭圆 57"/>
          <p:cNvSpPr/>
          <p:nvPr/>
        </p:nvSpPr>
        <p:spPr>
          <a:xfrm>
            <a:off x="1754188" y="5600700"/>
            <a:ext cx="157162" cy="157163"/>
          </a:xfrm>
          <a:prstGeom prst="ellipse">
            <a:avLst/>
          </a:prstGeom>
          <a:solidFill>
            <a:srgbClr val="ED31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9" name="椭圆 58"/>
          <p:cNvSpPr/>
          <p:nvPr/>
        </p:nvSpPr>
        <p:spPr>
          <a:xfrm>
            <a:off x="2868613" y="5372100"/>
            <a:ext cx="228600" cy="228600"/>
          </a:xfrm>
          <a:prstGeom prst="ellipse">
            <a:avLst/>
          </a:prstGeom>
          <a:solidFill>
            <a:srgbClr val="ED31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0" name="椭圆 59"/>
          <p:cNvSpPr/>
          <p:nvPr/>
        </p:nvSpPr>
        <p:spPr>
          <a:xfrm>
            <a:off x="5000625" y="4800600"/>
            <a:ext cx="228600" cy="228600"/>
          </a:xfrm>
          <a:prstGeom prst="ellipse">
            <a:avLst/>
          </a:prstGeom>
          <a:solidFill>
            <a:srgbClr val="ED31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1" name="椭圆 60"/>
          <p:cNvSpPr/>
          <p:nvPr/>
        </p:nvSpPr>
        <p:spPr>
          <a:xfrm>
            <a:off x="5926138" y="6500813"/>
            <a:ext cx="149225" cy="149225"/>
          </a:xfrm>
          <a:prstGeom prst="ellipse">
            <a:avLst/>
          </a:prstGeom>
          <a:solidFill>
            <a:srgbClr val="ED31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7" name="TextBox 36"/>
          <p:cNvSpPr txBox="1"/>
          <p:nvPr/>
        </p:nvSpPr>
        <p:spPr>
          <a:xfrm>
            <a:off x="457200" y="457200"/>
            <a:ext cx="10426390" cy="1815882"/>
          </a:xfrm>
          <a:prstGeom prst="rect">
            <a:avLst/>
          </a:prstGeom>
          <a:noFill/>
        </p:spPr>
        <p:txBody>
          <a:bodyPr wrap="square" rtlCol="0">
            <a:spAutoFit/>
          </a:bodyPr>
          <a:lstStyle/>
          <a:p>
            <a:r>
              <a:rPr lang="zh-CN" altLang="en-US" sz="2800" dirty="0" smtClean="0"/>
              <a:t>企业如遇到有需与大厂谈判专利许可的场合，不妨试着通过主要市场当地主管机关对</a:t>
            </a:r>
            <a:r>
              <a:rPr lang="en-US" altLang="zh-CN" sz="2800" dirty="0" smtClean="0"/>
              <a:t>FRAND</a:t>
            </a:r>
            <a:r>
              <a:rPr lang="zh-CN" altLang="en-US" sz="2800" dirty="0" smtClean="0"/>
              <a:t>承诺的监督，运用各种法律手段与专利权人斗争，争取更平等，更有利的许可谈判地位，据获取实质公平、合理、无差别待遇的许可条件。</a:t>
            </a:r>
            <a:endParaRPr lang="zh-CN" altLang="en-US" sz="28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21" name="组合 1"/>
          <p:cNvGrpSpPr>
            <a:grpSpLocks/>
          </p:cNvGrpSpPr>
          <p:nvPr/>
        </p:nvGrpSpPr>
        <p:grpSpPr bwMode="auto">
          <a:xfrm>
            <a:off x="2456560" y="412557"/>
            <a:ext cx="7366119" cy="698693"/>
            <a:chOff x="2456310" y="411753"/>
            <a:chExt cx="7366962" cy="699346"/>
          </a:xfrm>
        </p:grpSpPr>
        <p:sp>
          <p:nvSpPr>
            <p:cNvPr id="3" name="矩形 2"/>
            <p:cNvSpPr/>
            <p:nvPr/>
          </p:nvSpPr>
          <p:spPr>
            <a:xfrm>
              <a:off x="2456310" y="411753"/>
              <a:ext cx="7366962" cy="523709"/>
            </a:xfrm>
            <a:prstGeom prst="rect">
              <a:avLst/>
            </a:prstGeom>
          </p:spPr>
          <p:txBody>
            <a:bodyPr wrap="none">
              <a:spAutoFit/>
            </a:bodyPr>
            <a:lstStyle/>
            <a:p>
              <a:pPr fontAlgn="auto">
                <a:spcBef>
                  <a:spcPts val="0"/>
                </a:spcBef>
                <a:spcAft>
                  <a:spcPts val="0"/>
                </a:spcAft>
                <a:defRPr/>
              </a:pPr>
              <a:r>
                <a:rPr lang="zh-CN" altLang="en-US" sz="2800" b="1" dirty="0" smtClean="0">
                  <a:solidFill>
                    <a:schemeClr val="accent2">
                      <a:lumMod val="75000"/>
                    </a:schemeClr>
                  </a:solidFill>
                  <a:latin typeface="+mn-lt"/>
                  <a:ea typeface="+mn-ea"/>
                </a:rPr>
                <a:t>专利池已成大恐龙，中国政府竞争法应行制约</a:t>
              </a:r>
              <a:endParaRPr lang="zh-CN" altLang="en-US" sz="2800" b="1" dirty="0">
                <a:solidFill>
                  <a:schemeClr val="accent2">
                    <a:lumMod val="75000"/>
                  </a:schemeClr>
                </a:solidFill>
                <a:latin typeface="+mn-lt"/>
                <a:ea typeface="+mn-ea"/>
              </a:endParaRPr>
            </a:p>
          </p:txBody>
        </p:sp>
        <p:grpSp>
          <p:nvGrpSpPr>
            <p:cNvPr id="30743" name="组合 3"/>
            <p:cNvGrpSpPr>
              <a:grpSpLocks/>
            </p:cNvGrpSpPr>
            <p:nvPr/>
          </p:nvGrpSpPr>
          <p:grpSpPr bwMode="auto">
            <a:xfrm>
              <a:off x="5326141" y="870466"/>
              <a:ext cx="1508298" cy="240633"/>
              <a:chOff x="4908884" y="1118935"/>
              <a:chExt cx="1508298" cy="240633"/>
            </a:xfrm>
          </p:grpSpPr>
          <p:sp>
            <p:nvSpPr>
              <p:cNvPr id="5" name="减号 4"/>
              <p:cNvSpPr/>
              <p:nvPr/>
            </p:nvSpPr>
            <p:spPr>
              <a:xfrm>
                <a:off x="4908884" y="1119632"/>
                <a:ext cx="452489" cy="239936"/>
              </a:xfrm>
              <a:prstGeom prst="mathMinus">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减号 5"/>
              <p:cNvSpPr/>
              <p:nvPr/>
            </p:nvSpPr>
            <p:spPr>
              <a:xfrm>
                <a:off x="5253411" y="1119632"/>
                <a:ext cx="452490" cy="239936"/>
              </a:xfrm>
              <a:prstGeom prst="mathMinus">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 name="减号 6"/>
              <p:cNvSpPr/>
              <p:nvPr/>
            </p:nvSpPr>
            <p:spPr>
              <a:xfrm>
                <a:off x="5609051" y="1119632"/>
                <a:ext cx="452490" cy="239936"/>
              </a:xfrm>
              <a:prstGeom prst="mathMinus">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 name="减号 7"/>
              <p:cNvSpPr/>
              <p:nvPr/>
            </p:nvSpPr>
            <p:spPr>
              <a:xfrm>
                <a:off x="5964692" y="1119632"/>
                <a:ext cx="452490" cy="239936"/>
              </a:xfrm>
              <a:prstGeom prst="mathMinus">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grpSp>
        <p:nvGrpSpPr>
          <p:cNvPr id="30730" name="组合 20"/>
          <p:cNvGrpSpPr>
            <a:grpSpLocks/>
          </p:cNvGrpSpPr>
          <p:nvPr/>
        </p:nvGrpSpPr>
        <p:grpSpPr bwMode="auto">
          <a:xfrm>
            <a:off x="435710" y="2313222"/>
            <a:ext cx="3489519" cy="3143588"/>
            <a:chOff x="223319" y="1274908"/>
            <a:chExt cx="7266447" cy="1399396"/>
          </a:xfrm>
        </p:grpSpPr>
        <p:sp>
          <p:nvSpPr>
            <p:cNvPr id="30740" name="矩形 21"/>
            <p:cNvSpPr>
              <a:spLocks noChangeArrowheads="1"/>
            </p:cNvSpPr>
            <p:nvPr/>
          </p:nvSpPr>
          <p:spPr bwMode="auto">
            <a:xfrm>
              <a:off x="223319" y="1770042"/>
              <a:ext cx="7266447" cy="904262"/>
            </a:xfrm>
            <a:prstGeom prst="rect">
              <a:avLst/>
            </a:prstGeom>
            <a:noFill/>
            <a:ln w="9525">
              <a:noFill/>
              <a:miter lim="800000"/>
              <a:headEnd/>
              <a:tailEnd/>
            </a:ln>
          </p:spPr>
          <p:txBody>
            <a:bodyPr wrap="square">
              <a:spAutoFit/>
            </a:bodyPr>
            <a:lstStyle/>
            <a:p>
              <a:r>
                <a:rPr lang="zh-CN" altLang="en-US" dirty="0" smtClean="0">
                  <a:latin typeface="Calibri" pitchFamily="34" charset="0"/>
                </a:rPr>
                <a:t>中国</a:t>
              </a:r>
              <a:r>
                <a:rPr lang="en-US" altLang="zh-CN" dirty="0" smtClean="0">
                  <a:latin typeface="Calibri" pitchFamily="34" charset="0"/>
                </a:rPr>
                <a:t>DVD</a:t>
              </a:r>
              <a:r>
                <a:rPr lang="zh-CN" altLang="en-US" dirty="0" smtClean="0">
                  <a:latin typeface="Calibri" pitchFamily="34" charset="0"/>
                </a:rPr>
                <a:t>播放器产业为例中国企业向外国专利池支付高额许可费，导致</a:t>
              </a:r>
              <a:r>
                <a:rPr lang="en-US" altLang="zh-CN" dirty="0" smtClean="0">
                  <a:latin typeface="Calibri" pitchFamily="34" charset="0"/>
                </a:rPr>
                <a:t>2005</a:t>
              </a:r>
              <a:r>
                <a:rPr lang="zh-CN" altLang="en-US" dirty="0" smtClean="0">
                  <a:latin typeface="Calibri" pitchFamily="34" charset="0"/>
                </a:rPr>
                <a:t>年中国企业生产及出口量较前一年下降</a:t>
              </a:r>
              <a:r>
                <a:rPr lang="en-US" altLang="zh-CN" dirty="0" smtClean="0">
                  <a:latin typeface="Calibri" pitchFamily="34" charset="0"/>
                </a:rPr>
                <a:t>78.6%</a:t>
              </a:r>
              <a:r>
                <a:rPr lang="zh-CN" altLang="en-US" dirty="0" smtClean="0">
                  <a:latin typeface="Calibri" pitchFamily="34" charset="0"/>
                </a:rPr>
                <a:t>，外资企业出口以</a:t>
              </a:r>
              <a:r>
                <a:rPr lang="en-US" altLang="zh-CN" dirty="0" smtClean="0">
                  <a:latin typeface="Calibri" pitchFamily="34" charset="0"/>
                </a:rPr>
                <a:t>10.7%</a:t>
              </a:r>
              <a:r>
                <a:rPr lang="zh-CN" altLang="en-US" dirty="0" smtClean="0">
                  <a:latin typeface="Calibri" pitchFamily="34" charset="0"/>
                </a:rPr>
                <a:t>的速度增长，以及中国企业利润率从</a:t>
              </a:r>
              <a:r>
                <a:rPr lang="en-US" altLang="zh-CN" dirty="0" smtClean="0">
                  <a:latin typeface="Calibri" pitchFamily="34" charset="0"/>
                </a:rPr>
                <a:t>2000</a:t>
              </a:r>
              <a:r>
                <a:rPr lang="zh-CN" altLang="en-US" dirty="0" smtClean="0">
                  <a:latin typeface="Calibri" pitchFamily="34" charset="0"/>
                </a:rPr>
                <a:t>年的</a:t>
              </a:r>
              <a:r>
                <a:rPr lang="en-US" altLang="zh-CN" dirty="0" smtClean="0">
                  <a:latin typeface="Calibri" pitchFamily="34" charset="0"/>
                </a:rPr>
                <a:t>30%</a:t>
              </a:r>
              <a:r>
                <a:rPr lang="zh-CN" altLang="en-US" dirty="0" smtClean="0">
                  <a:latin typeface="Calibri" pitchFamily="34" charset="0"/>
                </a:rPr>
                <a:t>下降至不足</a:t>
              </a:r>
              <a:r>
                <a:rPr lang="en-US" altLang="zh-CN" dirty="0" smtClean="0">
                  <a:latin typeface="Calibri" pitchFamily="34" charset="0"/>
                </a:rPr>
                <a:t>5%</a:t>
              </a:r>
              <a:endParaRPr lang="zh-CN" altLang="en-US" dirty="0">
                <a:latin typeface="Calibri" pitchFamily="34" charset="0"/>
              </a:endParaRPr>
            </a:p>
          </p:txBody>
        </p:sp>
        <p:sp>
          <p:nvSpPr>
            <p:cNvPr id="30741" name="矩形 22"/>
            <p:cNvSpPr>
              <a:spLocks noChangeArrowheads="1"/>
            </p:cNvSpPr>
            <p:nvPr/>
          </p:nvSpPr>
          <p:spPr bwMode="auto">
            <a:xfrm>
              <a:off x="988531" y="1274908"/>
              <a:ext cx="5665282" cy="452131"/>
            </a:xfrm>
            <a:prstGeom prst="rect">
              <a:avLst/>
            </a:prstGeom>
            <a:noFill/>
            <a:ln w="9525">
              <a:noFill/>
              <a:miter lim="800000"/>
              <a:headEnd/>
              <a:tailEnd/>
            </a:ln>
          </p:spPr>
          <p:txBody>
            <a:bodyPr wrap="square">
              <a:spAutoFit/>
            </a:bodyPr>
            <a:lstStyle/>
            <a:p>
              <a:r>
                <a:rPr lang="zh-CN" altLang="en-US" sz="2000" dirty="0" smtClean="0">
                  <a:solidFill>
                    <a:srgbClr val="000000"/>
                  </a:solidFill>
                  <a:latin typeface="Calibri" pitchFamily="34" charset="0"/>
                  <a:ea typeface="Simsun" pitchFamily="2" charset="-122"/>
                </a:rPr>
                <a:t>专利权人借由专利池任意索取，严重影响产业正常发展。</a:t>
              </a:r>
              <a:endParaRPr lang="zh-CN" altLang="en-US" sz="2000" dirty="0">
                <a:latin typeface="Calibri" pitchFamily="34" charset="0"/>
              </a:endParaRPr>
            </a:p>
          </p:txBody>
        </p:sp>
      </p:grpSp>
      <p:grpSp>
        <p:nvGrpSpPr>
          <p:cNvPr id="30731" name="组合 26"/>
          <p:cNvGrpSpPr>
            <a:grpSpLocks/>
          </p:cNvGrpSpPr>
          <p:nvPr/>
        </p:nvGrpSpPr>
        <p:grpSpPr bwMode="auto">
          <a:xfrm>
            <a:off x="4237463" y="2290920"/>
            <a:ext cx="3485302" cy="2436452"/>
            <a:chOff x="223320" y="1274908"/>
            <a:chExt cx="8474360" cy="975932"/>
          </a:xfrm>
        </p:grpSpPr>
        <p:sp>
          <p:nvSpPr>
            <p:cNvPr id="30738" name="矩形 27"/>
            <p:cNvSpPr>
              <a:spLocks noChangeArrowheads="1"/>
            </p:cNvSpPr>
            <p:nvPr/>
          </p:nvSpPr>
          <p:spPr bwMode="auto">
            <a:xfrm>
              <a:off x="223320" y="1770043"/>
              <a:ext cx="8474360" cy="480797"/>
            </a:xfrm>
            <a:prstGeom prst="rect">
              <a:avLst/>
            </a:prstGeom>
            <a:noFill/>
            <a:ln w="9525">
              <a:noFill/>
              <a:miter lim="800000"/>
              <a:headEnd/>
              <a:tailEnd/>
            </a:ln>
          </p:spPr>
          <p:txBody>
            <a:bodyPr wrap="square">
              <a:spAutoFit/>
            </a:bodyPr>
            <a:lstStyle/>
            <a:p>
              <a:pPr marL="342900" indent="-342900"/>
              <a:r>
                <a:rPr lang="zh-CN" altLang="en-US" dirty="0" smtClean="0">
                  <a:latin typeface="Calibri" pitchFamily="34" charset="0"/>
                </a:rPr>
                <a:t>专利池所带来的效益：</a:t>
              </a:r>
              <a:endParaRPr lang="en-US" altLang="zh-CN" dirty="0" smtClean="0">
                <a:latin typeface="Calibri" pitchFamily="34" charset="0"/>
              </a:endParaRPr>
            </a:p>
            <a:p>
              <a:pPr marL="342900" indent="-342900"/>
              <a:r>
                <a:rPr lang="en-US" altLang="zh-CN" dirty="0" smtClean="0">
                  <a:latin typeface="Calibri" pitchFamily="34" charset="0"/>
                </a:rPr>
                <a:t>1.</a:t>
              </a:r>
              <a:r>
                <a:rPr lang="zh-CN" altLang="en-US" dirty="0" smtClean="0">
                  <a:latin typeface="Calibri" pitchFamily="34" charset="0"/>
                </a:rPr>
                <a:t>专利许可费收入最大化</a:t>
              </a:r>
              <a:r>
                <a:rPr lang="en-US" altLang="zh-CN" dirty="0" smtClean="0">
                  <a:latin typeface="Calibri" pitchFamily="34" charset="0"/>
                </a:rPr>
                <a:t>  </a:t>
              </a:r>
            </a:p>
            <a:p>
              <a:pPr marL="342900" indent="-342900"/>
              <a:r>
                <a:rPr lang="en-US" altLang="zh-CN" dirty="0" smtClean="0">
                  <a:latin typeface="Calibri" pitchFamily="34" charset="0"/>
                </a:rPr>
                <a:t>2.</a:t>
              </a:r>
              <a:r>
                <a:rPr lang="zh-CN" altLang="en-US" dirty="0" smtClean="0">
                  <a:latin typeface="Calibri" pitchFamily="34" charset="0"/>
                </a:rPr>
                <a:t>产业竞争及差异的最小化  </a:t>
              </a:r>
              <a:endParaRPr lang="en-US" altLang="zh-CN" dirty="0" smtClean="0">
                <a:latin typeface="Calibri" pitchFamily="34" charset="0"/>
              </a:endParaRPr>
            </a:p>
            <a:p>
              <a:pPr marL="342900" indent="-342900"/>
              <a:r>
                <a:rPr lang="en-US" altLang="zh-CN" dirty="0" smtClean="0">
                  <a:latin typeface="Calibri" pitchFamily="34" charset="0"/>
                </a:rPr>
                <a:t>3.</a:t>
              </a:r>
              <a:r>
                <a:rPr lang="zh-CN" altLang="en-US" dirty="0" smtClean="0">
                  <a:latin typeface="Calibri" pitchFamily="34" charset="0"/>
                </a:rPr>
                <a:t>专利管理成本及费用的最小化。</a:t>
              </a:r>
              <a:endParaRPr lang="zh-CN" altLang="en-US" dirty="0">
                <a:latin typeface="Calibri" pitchFamily="34" charset="0"/>
              </a:endParaRPr>
            </a:p>
          </p:txBody>
        </p:sp>
        <p:sp>
          <p:nvSpPr>
            <p:cNvPr id="30739" name="矩形 28"/>
            <p:cNvSpPr>
              <a:spLocks noChangeArrowheads="1"/>
            </p:cNvSpPr>
            <p:nvPr/>
          </p:nvSpPr>
          <p:spPr bwMode="auto">
            <a:xfrm>
              <a:off x="988531" y="1274908"/>
              <a:ext cx="7640037" cy="406828"/>
            </a:xfrm>
            <a:prstGeom prst="rect">
              <a:avLst/>
            </a:prstGeom>
            <a:noFill/>
            <a:ln w="9525">
              <a:noFill/>
              <a:miter lim="800000"/>
              <a:headEnd/>
              <a:tailEnd/>
            </a:ln>
          </p:spPr>
          <p:txBody>
            <a:bodyPr wrap="square">
              <a:spAutoFit/>
            </a:bodyPr>
            <a:lstStyle/>
            <a:p>
              <a:r>
                <a:rPr lang="zh-CN" altLang="en-US" sz="2000" dirty="0" smtClean="0">
                  <a:latin typeface="Calibri" pitchFamily="34" charset="0"/>
                </a:rPr>
                <a:t>专利池追求最大规模效益，知识产权输出国当然会松绑其制约</a:t>
              </a:r>
              <a:endParaRPr lang="zh-CN" altLang="en-US" sz="2000" dirty="0">
                <a:latin typeface="Calibri" pitchFamily="34" charset="0"/>
              </a:endParaRPr>
            </a:p>
          </p:txBody>
        </p:sp>
      </p:grpSp>
      <p:grpSp>
        <p:nvGrpSpPr>
          <p:cNvPr id="30732" name="组合 29"/>
          <p:cNvGrpSpPr>
            <a:grpSpLocks/>
          </p:cNvGrpSpPr>
          <p:nvPr/>
        </p:nvGrpSpPr>
        <p:grpSpPr bwMode="auto">
          <a:xfrm>
            <a:off x="8206794" y="2179405"/>
            <a:ext cx="3546591" cy="4241056"/>
            <a:chOff x="175552" y="293552"/>
            <a:chExt cx="3797923" cy="1990725"/>
          </a:xfrm>
        </p:grpSpPr>
        <p:sp>
          <p:nvSpPr>
            <p:cNvPr id="30736" name="矩形 30"/>
            <p:cNvSpPr>
              <a:spLocks noChangeArrowheads="1"/>
            </p:cNvSpPr>
            <p:nvPr/>
          </p:nvSpPr>
          <p:spPr bwMode="auto">
            <a:xfrm>
              <a:off x="175552" y="854040"/>
              <a:ext cx="3797923" cy="1430237"/>
            </a:xfrm>
            <a:prstGeom prst="rect">
              <a:avLst/>
            </a:prstGeom>
            <a:noFill/>
            <a:ln w="9525">
              <a:noFill/>
              <a:miter lim="800000"/>
              <a:headEnd/>
              <a:tailEnd/>
            </a:ln>
          </p:spPr>
          <p:txBody>
            <a:bodyPr wrap="square">
              <a:spAutoFit/>
            </a:bodyPr>
            <a:lstStyle/>
            <a:p>
              <a:r>
                <a:rPr lang="zh-CN" altLang="en-US" sz="1600" dirty="0" smtClean="0">
                  <a:latin typeface="Calibri" pitchFamily="34" charset="0"/>
                </a:rPr>
                <a:t>中国政府应思考方向</a:t>
              </a:r>
              <a:r>
                <a:rPr lang="en-US" altLang="zh-CN" sz="1600" dirty="0" smtClean="0">
                  <a:latin typeface="Calibri" pitchFamily="34" charset="0"/>
                </a:rPr>
                <a:t>:</a:t>
              </a:r>
            </a:p>
            <a:p>
              <a:pPr marL="342900" indent="-342900">
                <a:buFont typeface="+mj-lt"/>
                <a:buAutoNum type="arabicPeriod"/>
              </a:pPr>
              <a:r>
                <a:rPr lang="zh-CN" altLang="en-US" sz="1600" dirty="0" smtClean="0">
                  <a:latin typeface="Calibri" pitchFamily="34" charset="0"/>
                </a:rPr>
                <a:t>宜将专利池的活动认定为“联合行为”须经政府审查及核可</a:t>
              </a:r>
              <a:endParaRPr lang="en-US" altLang="zh-CN" sz="1600" dirty="0" smtClean="0">
                <a:latin typeface="Calibri" pitchFamily="34" charset="0"/>
              </a:endParaRPr>
            </a:p>
            <a:p>
              <a:pPr marL="342900" indent="-342900">
                <a:buFont typeface="+mj-lt"/>
                <a:buAutoNum type="arabicPeriod"/>
              </a:pPr>
              <a:r>
                <a:rPr lang="zh-CN" altLang="en-US" sz="1600" dirty="0" smtClean="0">
                  <a:latin typeface="Calibri" pitchFamily="34" charset="0"/>
                </a:rPr>
                <a:t>在审查时，应以比例原则监视专利池的行为是否符合权利行使的正当性、是否构成了权利滥用。</a:t>
              </a:r>
              <a:endParaRPr lang="en-US" altLang="zh-CN" sz="1600" dirty="0" smtClean="0">
                <a:latin typeface="Calibri" pitchFamily="34" charset="0"/>
              </a:endParaRPr>
            </a:p>
            <a:p>
              <a:pPr marL="342900" indent="-342900">
                <a:buFont typeface="+mj-lt"/>
                <a:buAutoNum type="arabicPeriod"/>
              </a:pPr>
              <a:r>
                <a:rPr lang="zh-CN" altLang="en-US" sz="1600" dirty="0" smtClean="0">
                  <a:latin typeface="Calibri" pitchFamily="34" charset="0"/>
                </a:rPr>
                <a:t>在两岸既有公平交易法、反垄断法，只需建立相应的行政审查机制</a:t>
              </a:r>
              <a:endParaRPr lang="en-US" altLang="zh-CN" sz="1600" dirty="0" smtClean="0">
                <a:latin typeface="Calibri" pitchFamily="34" charset="0"/>
              </a:endParaRPr>
            </a:p>
            <a:p>
              <a:pPr marL="342900" indent="-342900">
                <a:buFont typeface="+mj-lt"/>
                <a:buAutoNum type="arabicPeriod"/>
              </a:pPr>
              <a:r>
                <a:rPr lang="zh-CN" altLang="en-US" sz="1600" dirty="0" smtClean="0">
                  <a:latin typeface="Calibri" pitchFamily="34" charset="0"/>
                </a:rPr>
                <a:t>若专利池不遵循竞争法，在依法行政原则下亦有法律基础得处以相当于无上限的连续罚。</a:t>
              </a:r>
              <a:endParaRPr lang="en-US" altLang="zh-CN" sz="1600" dirty="0" smtClean="0">
                <a:latin typeface="Calibri" pitchFamily="34" charset="0"/>
              </a:endParaRPr>
            </a:p>
          </p:txBody>
        </p:sp>
        <p:sp>
          <p:nvSpPr>
            <p:cNvPr id="30737" name="矩形 31"/>
            <p:cNvSpPr>
              <a:spLocks noChangeArrowheads="1"/>
            </p:cNvSpPr>
            <p:nvPr/>
          </p:nvSpPr>
          <p:spPr bwMode="auto">
            <a:xfrm>
              <a:off x="440989" y="293552"/>
              <a:ext cx="3496662" cy="1200388"/>
            </a:xfrm>
            <a:prstGeom prst="rect">
              <a:avLst/>
            </a:prstGeom>
            <a:noFill/>
            <a:ln w="9525">
              <a:noFill/>
              <a:miter lim="800000"/>
              <a:headEnd/>
              <a:tailEnd/>
            </a:ln>
          </p:spPr>
          <p:txBody>
            <a:bodyPr wrap="square">
              <a:spAutoFit/>
            </a:bodyPr>
            <a:lstStyle/>
            <a:p>
              <a:r>
                <a:rPr lang="zh-CN" altLang="en-US" dirty="0" smtClean="0">
                  <a:latin typeface="Calibri" pitchFamily="34" charset="0"/>
                </a:rPr>
                <a:t>中国反不正当竞争法应对专利池进行行政审查，使权利正当行使并确保产业正常发展</a:t>
              </a:r>
              <a:endParaRPr lang="zh-CN" altLang="en-US" dirty="0">
                <a:latin typeface="Calibri" pitchFamily="34" charset="0"/>
              </a:endParaRPr>
            </a:p>
          </p:txBody>
        </p:sp>
      </p:grpSp>
      <p:sp>
        <p:nvSpPr>
          <p:cNvPr id="29" name="TextBox 28"/>
          <p:cNvSpPr txBox="1"/>
          <p:nvPr/>
        </p:nvSpPr>
        <p:spPr>
          <a:xfrm>
            <a:off x="490654" y="1293541"/>
            <a:ext cx="11084312" cy="646331"/>
          </a:xfrm>
          <a:prstGeom prst="rect">
            <a:avLst/>
          </a:prstGeom>
          <a:noFill/>
        </p:spPr>
        <p:txBody>
          <a:bodyPr wrap="square" rtlCol="0">
            <a:spAutoFit/>
          </a:bodyPr>
          <a:lstStyle/>
          <a:p>
            <a:r>
              <a:rPr lang="zh-CN" altLang="en-US" dirty="0" smtClean="0"/>
              <a:t>专利池：已成为专利权人活用知识产权的商业模式之一，相较于单一专利权人只能自凭其力，专利池更能将知识产权的排他权发挥的淋漓尽致，甚至影响特定产业正常发挥及市场竞争。</a:t>
            </a:r>
            <a:endParaRPr lang="zh-CN" altLang="en-US" dirty="0"/>
          </a:p>
        </p:txBody>
      </p:sp>
      <p:cxnSp>
        <p:nvCxnSpPr>
          <p:cNvPr id="31" name="直接连接符 30"/>
          <p:cNvCxnSpPr/>
          <p:nvPr/>
        </p:nvCxnSpPr>
        <p:spPr>
          <a:xfrm rot="5400000">
            <a:off x="1589049" y="4532971"/>
            <a:ext cx="4627756" cy="22303"/>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rot="5400000">
            <a:off x="5622074" y="4532971"/>
            <a:ext cx="4627756" cy="22303"/>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V="1">
            <a:off x="825190" y="3278458"/>
            <a:ext cx="2464420" cy="1"/>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4668643" y="3308196"/>
            <a:ext cx="2758069" cy="371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flipV="1">
            <a:off x="8723970" y="3293327"/>
            <a:ext cx="2464420" cy="1"/>
          </a:xfrm>
          <a:prstGeom prst="line">
            <a:avLst/>
          </a:prstGeom>
          <a:ln w="38100"/>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1228725" y="4343400"/>
            <a:ext cx="457200" cy="457200"/>
          </a:xfrm>
          <a:prstGeom prst="ellipse">
            <a:avLst/>
          </a:prstGeom>
          <a:solidFill>
            <a:srgbClr val="ED362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 name="椭圆 2"/>
          <p:cNvSpPr/>
          <p:nvPr/>
        </p:nvSpPr>
        <p:spPr>
          <a:xfrm>
            <a:off x="2457450" y="4014788"/>
            <a:ext cx="514350" cy="514350"/>
          </a:xfrm>
          <a:prstGeom prst="ellipse">
            <a:avLst/>
          </a:prstGeom>
          <a:solidFill>
            <a:srgbClr val="ED362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 name="椭圆 3"/>
          <p:cNvSpPr/>
          <p:nvPr/>
        </p:nvSpPr>
        <p:spPr>
          <a:xfrm>
            <a:off x="3600450" y="4800600"/>
            <a:ext cx="828675" cy="828675"/>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椭圆 4"/>
          <p:cNvSpPr/>
          <p:nvPr/>
        </p:nvSpPr>
        <p:spPr>
          <a:xfrm>
            <a:off x="4586288" y="4014788"/>
            <a:ext cx="471487" cy="471487"/>
          </a:xfrm>
          <a:prstGeom prst="ellipse">
            <a:avLst/>
          </a:prstGeom>
          <a:solidFill>
            <a:srgbClr val="ED362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椭圆 5"/>
          <p:cNvSpPr/>
          <p:nvPr/>
        </p:nvSpPr>
        <p:spPr>
          <a:xfrm>
            <a:off x="4829175" y="5329238"/>
            <a:ext cx="857250" cy="857250"/>
          </a:xfrm>
          <a:prstGeom prst="ellipse">
            <a:avLst/>
          </a:prstGeom>
          <a:solidFill>
            <a:srgbClr val="45CD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 name="椭圆 6"/>
          <p:cNvSpPr/>
          <p:nvPr/>
        </p:nvSpPr>
        <p:spPr>
          <a:xfrm>
            <a:off x="6372225" y="4014788"/>
            <a:ext cx="414338" cy="414337"/>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 name="椭圆 7"/>
          <p:cNvSpPr/>
          <p:nvPr/>
        </p:nvSpPr>
        <p:spPr>
          <a:xfrm>
            <a:off x="8072438" y="3608388"/>
            <a:ext cx="292100" cy="292100"/>
          </a:xfrm>
          <a:prstGeom prst="ellipse">
            <a:avLst/>
          </a:prstGeom>
          <a:solidFill>
            <a:srgbClr val="45CD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9" name="椭圆 8"/>
          <p:cNvSpPr/>
          <p:nvPr/>
        </p:nvSpPr>
        <p:spPr>
          <a:xfrm>
            <a:off x="7443788" y="3757613"/>
            <a:ext cx="171450" cy="17145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0" name="椭圆 9"/>
          <p:cNvSpPr/>
          <p:nvPr/>
        </p:nvSpPr>
        <p:spPr>
          <a:xfrm>
            <a:off x="5514975" y="4529138"/>
            <a:ext cx="271463" cy="271462"/>
          </a:xfrm>
          <a:prstGeom prst="ellipse">
            <a:avLst/>
          </a:prstGeom>
          <a:solidFill>
            <a:srgbClr val="45CD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1" name="椭圆 10"/>
          <p:cNvSpPr/>
          <p:nvPr/>
        </p:nvSpPr>
        <p:spPr>
          <a:xfrm>
            <a:off x="7143750" y="5029200"/>
            <a:ext cx="157163" cy="157163"/>
          </a:xfrm>
          <a:prstGeom prst="ellipse">
            <a:avLst/>
          </a:prstGeom>
          <a:solidFill>
            <a:srgbClr val="ED362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2" name="椭圆 11"/>
          <p:cNvSpPr/>
          <p:nvPr/>
        </p:nvSpPr>
        <p:spPr>
          <a:xfrm>
            <a:off x="7300913" y="5929313"/>
            <a:ext cx="142875" cy="142875"/>
          </a:xfrm>
          <a:prstGeom prst="ellipse">
            <a:avLst/>
          </a:prstGeom>
          <a:solidFill>
            <a:srgbClr val="45CD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3" name="椭圆 12"/>
          <p:cNvSpPr/>
          <p:nvPr/>
        </p:nvSpPr>
        <p:spPr>
          <a:xfrm>
            <a:off x="9272588" y="5329238"/>
            <a:ext cx="442912" cy="442912"/>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4" name="椭圆 13"/>
          <p:cNvSpPr/>
          <p:nvPr/>
        </p:nvSpPr>
        <p:spPr>
          <a:xfrm>
            <a:off x="9972675" y="4014788"/>
            <a:ext cx="328613" cy="328612"/>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5" name="椭圆 14"/>
          <p:cNvSpPr/>
          <p:nvPr/>
        </p:nvSpPr>
        <p:spPr>
          <a:xfrm>
            <a:off x="8258175" y="4800600"/>
            <a:ext cx="228600" cy="228600"/>
          </a:xfrm>
          <a:prstGeom prst="ellipse">
            <a:avLst/>
          </a:prstGeom>
          <a:solidFill>
            <a:srgbClr val="45CD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6" name="椭圆 15"/>
          <p:cNvSpPr/>
          <p:nvPr/>
        </p:nvSpPr>
        <p:spPr>
          <a:xfrm>
            <a:off x="10515600" y="4800600"/>
            <a:ext cx="228600" cy="228600"/>
          </a:xfrm>
          <a:prstGeom prst="ellipse">
            <a:avLst/>
          </a:prstGeom>
          <a:solidFill>
            <a:srgbClr val="45CD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7" name="椭圆 16"/>
          <p:cNvSpPr/>
          <p:nvPr/>
        </p:nvSpPr>
        <p:spPr>
          <a:xfrm>
            <a:off x="9058275" y="4343400"/>
            <a:ext cx="228600" cy="228600"/>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8" name="椭圆 17"/>
          <p:cNvSpPr/>
          <p:nvPr/>
        </p:nvSpPr>
        <p:spPr>
          <a:xfrm>
            <a:off x="11001375" y="3871913"/>
            <a:ext cx="928688" cy="928687"/>
          </a:xfrm>
          <a:prstGeom prst="ellipse">
            <a:avLst/>
          </a:prstGeom>
          <a:solidFill>
            <a:srgbClr val="45CD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9" name="椭圆 18"/>
          <p:cNvSpPr/>
          <p:nvPr/>
        </p:nvSpPr>
        <p:spPr>
          <a:xfrm>
            <a:off x="10629900" y="5929313"/>
            <a:ext cx="142875" cy="14287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0" name="椭圆 19"/>
          <p:cNvSpPr/>
          <p:nvPr/>
        </p:nvSpPr>
        <p:spPr>
          <a:xfrm>
            <a:off x="11315700" y="5929313"/>
            <a:ext cx="149225" cy="149225"/>
          </a:xfrm>
          <a:prstGeom prst="ellipse">
            <a:avLst/>
          </a:prstGeom>
          <a:solidFill>
            <a:srgbClr val="45CD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1" name="椭圆 20"/>
          <p:cNvSpPr/>
          <p:nvPr/>
        </p:nvSpPr>
        <p:spPr>
          <a:xfrm>
            <a:off x="8601075" y="5929313"/>
            <a:ext cx="71438" cy="71437"/>
          </a:xfrm>
          <a:prstGeom prst="ellipse">
            <a:avLst/>
          </a:prstGeom>
          <a:solidFill>
            <a:srgbClr val="45CD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2" name="椭圆 21"/>
          <p:cNvSpPr/>
          <p:nvPr/>
        </p:nvSpPr>
        <p:spPr>
          <a:xfrm>
            <a:off x="7843838" y="5551488"/>
            <a:ext cx="414337" cy="412750"/>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3" name="椭圆 22"/>
          <p:cNvSpPr/>
          <p:nvPr/>
        </p:nvSpPr>
        <p:spPr>
          <a:xfrm>
            <a:off x="9558338" y="6072188"/>
            <a:ext cx="414337" cy="414337"/>
          </a:xfrm>
          <a:prstGeom prst="ellipse">
            <a:avLst/>
          </a:prstGeom>
          <a:solidFill>
            <a:srgbClr val="45CD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4" name="椭圆 23"/>
          <p:cNvSpPr/>
          <p:nvPr/>
        </p:nvSpPr>
        <p:spPr>
          <a:xfrm>
            <a:off x="1685925" y="5106988"/>
            <a:ext cx="122238" cy="122237"/>
          </a:xfrm>
          <a:prstGeom prst="ellipse">
            <a:avLst/>
          </a:prstGeom>
          <a:solidFill>
            <a:srgbClr val="45CD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5" name="椭圆 24"/>
          <p:cNvSpPr/>
          <p:nvPr/>
        </p:nvSpPr>
        <p:spPr>
          <a:xfrm>
            <a:off x="696913" y="3914775"/>
            <a:ext cx="171450" cy="171450"/>
          </a:xfrm>
          <a:prstGeom prst="ellipse">
            <a:avLst/>
          </a:prstGeom>
          <a:solidFill>
            <a:srgbClr val="45CD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6" name="椭圆 25"/>
          <p:cNvSpPr/>
          <p:nvPr/>
        </p:nvSpPr>
        <p:spPr>
          <a:xfrm>
            <a:off x="396875" y="5186363"/>
            <a:ext cx="157163" cy="157162"/>
          </a:xfrm>
          <a:prstGeom prst="ellipse">
            <a:avLst/>
          </a:prstGeom>
          <a:solidFill>
            <a:srgbClr val="45CD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7" name="椭圆 26"/>
          <p:cNvSpPr/>
          <p:nvPr/>
        </p:nvSpPr>
        <p:spPr>
          <a:xfrm>
            <a:off x="554038" y="6086475"/>
            <a:ext cx="142875" cy="142875"/>
          </a:xfrm>
          <a:prstGeom prst="ellipse">
            <a:avLst/>
          </a:prstGeom>
          <a:solidFill>
            <a:srgbClr val="45CD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8" name="椭圆 27"/>
          <p:cNvSpPr/>
          <p:nvPr/>
        </p:nvSpPr>
        <p:spPr>
          <a:xfrm>
            <a:off x="3883025" y="6086475"/>
            <a:ext cx="142875" cy="142875"/>
          </a:xfrm>
          <a:prstGeom prst="ellipse">
            <a:avLst/>
          </a:prstGeom>
          <a:solidFill>
            <a:srgbClr val="45CD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9" name="椭圆 28"/>
          <p:cNvSpPr/>
          <p:nvPr/>
        </p:nvSpPr>
        <p:spPr>
          <a:xfrm>
            <a:off x="4568825" y="6086475"/>
            <a:ext cx="149225" cy="150813"/>
          </a:xfrm>
          <a:prstGeom prst="ellipse">
            <a:avLst/>
          </a:prstGeom>
          <a:solidFill>
            <a:srgbClr val="45CD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0" name="椭圆 29"/>
          <p:cNvSpPr/>
          <p:nvPr/>
        </p:nvSpPr>
        <p:spPr>
          <a:xfrm>
            <a:off x="1854200" y="6086475"/>
            <a:ext cx="71438" cy="7143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7" name="椭圆 56"/>
          <p:cNvSpPr/>
          <p:nvPr/>
        </p:nvSpPr>
        <p:spPr>
          <a:xfrm>
            <a:off x="2054225" y="4329113"/>
            <a:ext cx="171450" cy="171450"/>
          </a:xfrm>
          <a:prstGeom prst="ellipse">
            <a:avLst/>
          </a:prstGeom>
          <a:solidFill>
            <a:srgbClr val="ED31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8" name="椭圆 57"/>
          <p:cNvSpPr/>
          <p:nvPr/>
        </p:nvSpPr>
        <p:spPr>
          <a:xfrm>
            <a:off x="1754188" y="5600700"/>
            <a:ext cx="157162" cy="157163"/>
          </a:xfrm>
          <a:prstGeom prst="ellipse">
            <a:avLst/>
          </a:prstGeom>
          <a:solidFill>
            <a:srgbClr val="ED31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9" name="椭圆 58"/>
          <p:cNvSpPr/>
          <p:nvPr/>
        </p:nvSpPr>
        <p:spPr>
          <a:xfrm>
            <a:off x="2868613" y="5372100"/>
            <a:ext cx="228600" cy="228600"/>
          </a:xfrm>
          <a:prstGeom prst="ellipse">
            <a:avLst/>
          </a:prstGeom>
          <a:solidFill>
            <a:srgbClr val="ED31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0" name="椭圆 59"/>
          <p:cNvSpPr/>
          <p:nvPr/>
        </p:nvSpPr>
        <p:spPr>
          <a:xfrm>
            <a:off x="5000625" y="4800600"/>
            <a:ext cx="228600" cy="228600"/>
          </a:xfrm>
          <a:prstGeom prst="ellipse">
            <a:avLst/>
          </a:prstGeom>
          <a:solidFill>
            <a:srgbClr val="ED31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1" name="椭圆 60"/>
          <p:cNvSpPr/>
          <p:nvPr/>
        </p:nvSpPr>
        <p:spPr>
          <a:xfrm>
            <a:off x="5926138" y="6500813"/>
            <a:ext cx="149225" cy="149225"/>
          </a:xfrm>
          <a:prstGeom prst="ellipse">
            <a:avLst/>
          </a:prstGeom>
          <a:solidFill>
            <a:srgbClr val="ED31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2" name="矩形 61"/>
          <p:cNvSpPr/>
          <p:nvPr/>
        </p:nvSpPr>
        <p:spPr>
          <a:xfrm>
            <a:off x="3489325" y="1690688"/>
            <a:ext cx="4997450" cy="1016000"/>
          </a:xfrm>
          <a:prstGeom prst="rect">
            <a:avLst/>
          </a:prstGeom>
        </p:spPr>
        <p:txBody>
          <a:bodyPr wrap="none">
            <a:spAutoFit/>
          </a:bodyPr>
          <a:lstStyle/>
          <a:p>
            <a:pPr fontAlgn="auto">
              <a:spcBef>
                <a:spcPts val="0"/>
              </a:spcBef>
              <a:spcAft>
                <a:spcPts val="0"/>
              </a:spcAft>
              <a:defRPr/>
            </a:pPr>
            <a:r>
              <a:rPr lang="en-US" altLang="zh-CN" sz="6000" b="1" dirty="0">
                <a:solidFill>
                  <a:srgbClr val="ED3623"/>
                </a:solidFill>
                <a:latin typeface="微软雅黑" panose="020B0503020204020204" pitchFamily="34" charset="-122"/>
                <a:ea typeface="微软雅黑" panose="020B0503020204020204" pitchFamily="34" charset="-122"/>
              </a:rPr>
              <a:t>T</a:t>
            </a:r>
            <a:r>
              <a:rPr lang="en-US" altLang="zh-CN" sz="6000" b="1" dirty="0">
                <a:solidFill>
                  <a:schemeClr val="accent2">
                    <a:lumMod val="75000"/>
                  </a:schemeClr>
                </a:solidFill>
                <a:latin typeface="微软雅黑" panose="020B0503020204020204" pitchFamily="34" charset="-122"/>
                <a:ea typeface="微软雅黑" panose="020B0503020204020204" pitchFamily="34" charset="-122"/>
              </a:rPr>
              <a:t>H</a:t>
            </a:r>
            <a:r>
              <a:rPr lang="en-US" altLang="zh-CN" sz="6000" b="1" dirty="0">
                <a:solidFill>
                  <a:srgbClr val="FFC000"/>
                </a:solidFill>
                <a:latin typeface="微软雅黑" panose="020B0503020204020204" pitchFamily="34" charset="-122"/>
                <a:ea typeface="微软雅黑" panose="020B0503020204020204" pitchFamily="34" charset="-122"/>
              </a:rPr>
              <a:t>A</a:t>
            </a:r>
            <a:r>
              <a:rPr lang="en-US" altLang="zh-CN" sz="6000" b="1" dirty="0">
                <a:solidFill>
                  <a:srgbClr val="92D050"/>
                </a:solidFill>
                <a:latin typeface="微软雅黑" panose="020B0503020204020204" pitchFamily="34" charset="-122"/>
                <a:ea typeface="微软雅黑" panose="020B0503020204020204" pitchFamily="34" charset="-122"/>
              </a:rPr>
              <a:t>N</a:t>
            </a:r>
            <a:r>
              <a:rPr lang="en-US" altLang="zh-CN" sz="6000" b="1" dirty="0">
                <a:solidFill>
                  <a:srgbClr val="0070C0"/>
                </a:solidFill>
                <a:latin typeface="微软雅黑" panose="020B0503020204020204" pitchFamily="34" charset="-122"/>
                <a:ea typeface="微软雅黑" panose="020B0503020204020204" pitchFamily="34" charset="-122"/>
              </a:rPr>
              <a:t>K</a:t>
            </a:r>
            <a:r>
              <a:rPr lang="en-US" altLang="zh-CN" sz="6000" b="1" dirty="0">
                <a:solidFill>
                  <a:schemeClr val="accent2">
                    <a:lumMod val="75000"/>
                  </a:schemeClr>
                </a:solidFill>
                <a:latin typeface="微软雅黑" panose="020B0503020204020204" pitchFamily="34" charset="-122"/>
                <a:ea typeface="微软雅黑" panose="020B0503020204020204" pitchFamily="34" charset="-122"/>
              </a:rPr>
              <a:t> </a:t>
            </a:r>
            <a:r>
              <a:rPr lang="en-US" altLang="zh-CN" sz="6000" b="1" dirty="0">
                <a:solidFill>
                  <a:srgbClr val="002060"/>
                </a:solidFill>
                <a:latin typeface="微软雅黑" panose="020B0503020204020204" pitchFamily="34" charset="-122"/>
                <a:ea typeface="微软雅黑" panose="020B0503020204020204" pitchFamily="34" charset="-122"/>
              </a:rPr>
              <a:t>Y</a:t>
            </a:r>
            <a:r>
              <a:rPr lang="en-US" altLang="zh-CN" sz="6000" b="1" dirty="0">
                <a:solidFill>
                  <a:srgbClr val="FF0000"/>
                </a:solidFill>
                <a:latin typeface="微软雅黑" panose="020B0503020204020204" pitchFamily="34" charset="-122"/>
                <a:ea typeface="微软雅黑" panose="020B0503020204020204" pitchFamily="34" charset="-122"/>
              </a:rPr>
              <a:t>O</a:t>
            </a:r>
            <a:r>
              <a:rPr lang="en-US" altLang="zh-CN" sz="6000" b="1" dirty="0">
                <a:solidFill>
                  <a:srgbClr val="B7D43F"/>
                </a:solidFill>
                <a:latin typeface="微软雅黑" panose="020B0503020204020204" pitchFamily="34" charset="-122"/>
                <a:ea typeface="微软雅黑" panose="020B0503020204020204" pitchFamily="34" charset="-122"/>
              </a:rPr>
              <a:t>U</a:t>
            </a:r>
            <a:endParaRPr lang="zh-CN" altLang="en-US" sz="6000" b="1" dirty="0">
              <a:solidFill>
                <a:srgbClr val="B7D43F"/>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1778</TotalTime>
  <Words>3832</Words>
  <Application>Microsoft Office PowerPoint</Application>
  <PresentationFormat>自定义</PresentationFormat>
  <Paragraphs>219</Paragraphs>
  <Slides>24</Slides>
  <Notes>2</Notes>
  <HiddenSlides>0</HiddenSlides>
  <MMClips>0</MMClips>
  <ScaleCrop>false</ScaleCrop>
  <HeadingPairs>
    <vt:vector size="4" baseType="variant">
      <vt:variant>
        <vt:lpstr>主题</vt:lpstr>
      </vt:variant>
      <vt:variant>
        <vt:i4>1</vt:i4>
      </vt:variant>
      <vt:variant>
        <vt:lpstr>幻灯片标题</vt:lpstr>
      </vt:variant>
      <vt:variant>
        <vt:i4>24</vt:i4>
      </vt:variant>
    </vt:vector>
  </HeadingPairs>
  <TitlesOfParts>
    <vt:vector size="25" baseType="lpstr">
      <vt:lpstr>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lwl01</dc:creator>
  <cp:lastModifiedBy>VIM</cp:lastModifiedBy>
  <cp:revision>183</cp:revision>
  <dcterms:created xsi:type="dcterms:W3CDTF">2016-01-25T00:48:57Z</dcterms:created>
  <dcterms:modified xsi:type="dcterms:W3CDTF">2016-05-10T06:07:11Z</dcterms:modified>
</cp:coreProperties>
</file>